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avi" ContentType="video/x-msvide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68"/>
  </p:notesMasterIdLst>
  <p:sldIdLst>
    <p:sldId id="257" r:id="rId2"/>
    <p:sldId id="2814" r:id="rId3"/>
    <p:sldId id="2775" r:id="rId4"/>
    <p:sldId id="2776" r:id="rId5"/>
    <p:sldId id="261" r:id="rId6"/>
    <p:sldId id="262" r:id="rId7"/>
    <p:sldId id="2810" r:id="rId8"/>
    <p:sldId id="263" r:id="rId9"/>
    <p:sldId id="373" r:id="rId10"/>
    <p:sldId id="453" r:id="rId11"/>
    <p:sldId id="454" r:id="rId12"/>
    <p:sldId id="456" r:id="rId13"/>
    <p:sldId id="459" r:id="rId14"/>
    <p:sldId id="460" r:id="rId15"/>
    <p:sldId id="2771" r:id="rId16"/>
    <p:sldId id="325" r:id="rId17"/>
    <p:sldId id="286" r:id="rId18"/>
    <p:sldId id="321" r:id="rId19"/>
    <p:sldId id="2767" r:id="rId20"/>
    <p:sldId id="2768" r:id="rId21"/>
    <p:sldId id="269" r:id="rId22"/>
    <p:sldId id="2769" r:id="rId23"/>
    <p:sldId id="2770" r:id="rId24"/>
    <p:sldId id="2772" r:id="rId25"/>
    <p:sldId id="428" r:id="rId26"/>
    <p:sldId id="429" r:id="rId27"/>
    <p:sldId id="430" r:id="rId28"/>
    <p:sldId id="431" r:id="rId29"/>
    <p:sldId id="432" r:id="rId30"/>
    <p:sldId id="433" r:id="rId31"/>
    <p:sldId id="434" r:id="rId32"/>
    <p:sldId id="435" r:id="rId33"/>
    <p:sldId id="436" r:id="rId34"/>
    <p:sldId id="437" r:id="rId35"/>
    <p:sldId id="2786" r:id="rId36"/>
    <p:sldId id="439" r:id="rId37"/>
    <p:sldId id="440" r:id="rId38"/>
    <p:sldId id="441" r:id="rId39"/>
    <p:sldId id="443" r:id="rId40"/>
    <p:sldId id="444" r:id="rId41"/>
    <p:sldId id="2807" r:id="rId42"/>
    <p:sldId id="278" r:id="rId43"/>
    <p:sldId id="264" r:id="rId44"/>
    <p:sldId id="2811" r:id="rId45"/>
    <p:sldId id="2812" r:id="rId46"/>
    <p:sldId id="288" r:id="rId47"/>
    <p:sldId id="289" r:id="rId48"/>
    <p:sldId id="339" r:id="rId49"/>
    <p:sldId id="340" r:id="rId50"/>
    <p:sldId id="341" r:id="rId51"/>
    <p:sldId id="342" r:id="rId52"/>
    <p:sldId id="343" r:id="rId53"/>
    <p:sldId id="344" r:id="rId54"/>
    <p:sldId id="345" r:id="rId55"/>
    <p:sldId id="562" r:id="rId56"/>
    <p:sldId id="563" r:id="rId57"/>
    <p:sldId id="564" r:id="rId58"/>
    <p:sldId id="565" r:id="rId59"/>
    <p:sldId id="566" r:id="rId60"/>
    <p:sldId id="567" r:id="rId61"/>
    <p:sldId id="569" r:id="rId62"/>
    <p:sldId id="570" r:id="rId63"/>
    <p:sldId id="573" r:id="rId64"/>
    <p:sldId id="2815" r:id="rId65"/>
    <p:sldId id="2808" r:id="rId66"/>
    <p:sldId id="258" r:id="rId67"/>
  </p:sldIdLst>
  <p:sldSz cx="12192000" cy="6858000"/>
  <p:notesSz cx="6858000" cy="9144000"/>
  <p:defaultTextStyle>
    <a:defPPr>
      <a:defRPr lang="cs-CZ"/>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FNUSA-ICRC" id="{8623FC4E-398A-4070-9A04-02E4FC83751A}">
          <p14:sldIdLst>
            <p14:sldId id="257"/>
            <p14:sldId id="2814"/>
            <p14:sldId id="2775"/>
            <p14:sldId id="2776"/>
            <p14:sldId id="261"/>
            <p14:sldId id="262"/>
            <p14:sldId id="2810"/>
            <p14:sldId id="263"/>
            <p14:sldId id="373"/>
            <p14:sldId id="453"/>
            <p14:sldId id="454"/>
            <p14:sldId id="456"/>
            <p14:sldId id="459"/>
            <p14:sldId id="460"/>
            <p14:sldId id="2771"/>
            <p14:sldId id="325"/>
            <p14:sldId id="286"/>
            <p14:sldId id="321"/>
            <p14:sldId id="2767"/>
            <p14:sldId id="2768"/>
            <p14:sldId id="269"/>
            <p14:sldId id="2769"/>
            <p14:sldId id="2770"/>
            <p14:sldId id="2772"/>
            <p14:sldId id="428"/>
            <p14:sldId id="429"/>
            <p14:sldId id="430"/>
            <p14:sldId id="431"/>
            <p14:sldId id="432"/>
            <p14:sldId id="433"/>
            <p14:sldId id="434"/>
            <p14:sldId id="435"/>
            <p14:sldId id="436"/>
            <p14:sldId id="437"/>
            <p14:sldId id="2786"/>
            <p14:sldId id="439"/>
            <p14:sldId id="440"/>
            <p14:sldId id="441"/>
            <p14:sldId id="443"/>
            <p14:sldId id="444"/>
            <p14:sldId id="2807"/>
            <p14:sldId id="278"/>
            <p14:sldId id="264"/>
            <p14:sldId id="2811"/>
            <p14:sldId id="2812"/>
            <p14:sldId id="288"/>
            <p14:sldId id="289"/>
            <p14:sldId id="339"/>
            <p14:sldId id="340"/>
            <p14:sldId id="341"/>
            <p14:sldId id="342"/>
            <p14:sldId id="343"/>
            <p14:sldId id="344"/>
            <p14:sldId id="345"/>
            <p14:sldId id="562"/>
            <p14:sldId id="563"/>
            <p14:sldId id="564"/>
            <p14:sldId id="565"/>
            <p14:sldId id="566"/>
            <p14:sldId id="567"/>
            <p14:sldId id="569"/>
            <p14:sldId id="570"/>
            <p14:sldId id="573"/>
            <p14:sldId id="2815"/>
            <p14:sldId id="2808"/>
            <p14:sldId id="2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9" autoAdjust="0"/>
    <p:restoredTop sz="94641" autoAdjust="0"/>
  </p:normalViewPr>
  <p:slideViewPr>
    <p:cSldViewPr snapToGrid="0">
      <p:cViewPr varScale="1">
        <p:scale>
          <a:sx n="107" d="100"/>
          <a:sy n="107" d="100"/>
        </p:scale>
        <p:origin x="150"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5.emf"/><Relationship Id="rId2" Type="http://schemas.openxmlformats.org/officeDocument/2006/relationships/image" Target="../media/image184.emf"/><Relationship Id="rId1" Type="http://schemas.openxmlformats.org/officeDocument/2006/relationships/image" Target="../media/image183.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96.emf"/><Relationship Id="rId1" Type="http://schemas.openxmlformats.org/officeDocument/2006/relationships/image" Target="../media/image19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3297C-3FA7-4C17-8A42-901DF9307FC7}" type="datetimeFigureOut">
              <a:rPr lang="en-US" smtClean="0"/>
              <a:t>2021-03-21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D59361-1960-448F-87C2-910C63EEFEF2}" type="slidenum">
              <a:rPr lang="en-US" smtClean="0"/>
              <a:t>‹#›</a:t>
            </a:fld>
            <a:endParaRPr lang="en-US"/>
          </a:p>
        </p:txBody>
      </p:sp>
    </p:spTree>
    <p:extLst>
      <p:ext uri="{BB962C8B-B14F-4D97-AF65-F5344CB8AC3E}">
        <p14:creationId xmlns:p14="http://schemas.microsoft.com/office/powerpoint/2010/main" val="168587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0CFCC1DD-7DAD-443F-9C21-2D67100BA6CB}" type="slidenum">
              <a:rPr lang="cs-CZ" altLang="en-US" sz="1200" smtClean="0">
                <a:latin typeface="Arial" pitchFamily="34" charset="0"/>
              </a:rPr>
              <a:pPr/>
              <a:t>9</a:t>
            </a:fld>
            <a:endParaRPr lang="cs-CZ" altLang="en-US" sz="1200">
              <a:latin typeface="Arial" pitchFamily="34"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4AD7D68-29A0-4E8B-B690-A03446D748B0}" type="slidenum">
              <a:rPr lang="cs-CZ" altLang="en-US" smtClean="0">
                <a:latin typeface="Arial" pitchFamily="34" charset="0"/>
              </a:rPr>
              <a:pPr/>
              <a:t>48</a:t>
            </a:fld>
            <a:endParaRPr lang="cs-CZ" altLang="en-US">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9877C79-A2B2-4BA0-99F7-EBC72735E5EF}" type="slidenum">
              <a:rPr lang="cs-CZ" altLang="en-US" smtClean="0">
                <a:latin typeface="Arial" pitchFamily="34" charset="0"/>
              </a:rPr>
              <a:pPr/>
              <a:t>49</a:t>
            </a:fld>
            <a:endParaRPr lang="cs-CZ" altLang="en-US">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24F45B2-621C-4CBF-8DEA-0AA3EA85D2EB}" type="slidenum">
              <a:rPr lang="cs-CZ" altLang="en-US" smtClean="0">
                <a:latin typeface="Arial" pitchFamily="34" charset="0"/>
              </a:rPr>
              <a:pPr/>
              <a:t>50</a:t>
            </a:fld>
            <a:endParaRPr lang="cs-CZ" altLang="en-US">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1A1388D-879A-4C86-AC70-F9BBD2A42DE6}" type="slidenum">
              <a:rPr lang="cs-CZ" altLang="en-US" smtClean="0">
                <a:latin typeface="Arial" pitchFamily="34" charset="0"/>
              </a:rPr>
              <a:pPr/>
              <a:t>51</a:t>
            </a:fld>
            <a:endParaRPr lang="cs-CZ" altLang="en-US">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122749F-F3A4-435E-BB7A-04D44EE01F14}" type="slidenum">
              <a:rPr lang="cs-CZ" altLang="en-US" smtClean="0">
                <a:latin typeface="Arial" pitchFamily="34" charset="0"/>
              </a:rPr>
              <a:pPr/>
              <a:t>52</a:t>
            </a:fld>
            <a:endParaRPr lang="cs-CZ" altLang="en-US">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A8F005F-12FF-4EAE-BC43-926E18973721}" type="slidenum">
              <a:rPr lang="cs-CZ" altLang="en-US" smtClean="0">
                <a:latin typeface="Arial" pitchFamily="34" charset="0"/>
              </a:rPr>
              <a:pPr/>
              <a:t>53</a:t>
            </a:fld>
            <a:endParaRPr lang="cs-CZ" altLang="en-US">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3C30428-B8FF-4D55-9F51-F944BFACA93B}" type="slidenum">
              <a:rPr lang="cs-CZ" altLang="en-US" smtClean="0">
                <a:latin typeface="Arial" pitchFamily="34" charset="0"/>
              </a:rPr>
              <a:pPr/>
              <a:t>54</a:t>
            </a:fld>
            <a:endParaRPr lang="cs-CZ" altLang="en-US">
              <a:latin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B8CD9D9-1066-4B1B-959A-1E0E73C1C324}" type="slidenum">
              <a:rPr lang="cs-CZ" altLang="en-US" smtClean="0">
                <a:latin typeface="Arial" pitchFamily="34" charset="0"/>
              </a:rPr>
              <a:pPr/>
              <a:t>56</a:t>
            </a:fld>
            <a:endParaRPr lang="cs-CZ" altLang="en-US">
              <a:latin typeface="Arial" pitchFamily="34"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4572784-56BE-4263-AB81-5F39A3B53372}" type="slidenum">
              <a:rPr lang="cs-CZ" altLang="en-US" smtClean="0">
                <a:latin typeface="Arial" pitchFamily="34" charset="0"/>
              </a:rPr>
              <a:pPr/>
              <a:t>57</a:t>
            </a:fld>
            <a:endParaRPr lang="cs-CZ" altLang="en-US">
              <a:latin typeface="Arial" pitchFamily="34"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BA15822D-D57A-421D-A534-1154B9C14614}" type="slidenum">
              <a:rPr lang="cs-CZ" altLang="en-US" sz="1200" smtClean="0">
                <a:latin typeface="Arial" pitchFamily="34" charset="0"/>
              </a:rPr>
              <a:pPr/>
              <a:t>10</a:t>
            </a:fld>
            <a:endParaRPr lang="cs-CZ" altLang="en-US" sz="1200">
              <a:latin typeface="Arial" pitchFamily="34"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59A997D7-5893-45C6-A899-8B47E4A495A0}" type="slidenum">
              <a:rPr lang="cs-CZ" altLang="en-US" sz="1200" smtClean="0">
                <a:latin typeface="Arial" pitchFamily="34" charset="0"/>
              </a:rPr>
              <a:pPr/>
              <a:t>11</a:t>
            </a:fld>
            <a:endParaRPr lang="cs-CZ" altLang="en-US" sz="1200">
              <a:latin typeface="Arial" pitchFamily="34"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xfrm>
            <a:off x="914400" y="4343400"/>
            <a:ext cx="5029200" cy="4114800"/>
          </a:xfrm>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9952820B-529E-4AA0-917C-4976DE8BFD9A}" type="slidenum">
              <a:rPr lang="cs-CZ" altLang="en-US" sz="1200" smtClean="0">
                <a:latin typeface="Arial" pitchFamily="34" charset="0"/>
              </a:rPr>
              <a:pPr/>
              <a:t>12</a:t>
            </a:fld>
            <a:endParaRPr lang="cs-CZ" altLang="en-US" sz="1200">
              <a:latin typeface="Arial" pitchFamily="34"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39B2FA77-A65B-4DA9-9571-BE5739C0F250}" type="slidenum">
              <a:rPr lang="cs-CZ" altLang="en-US" sz="1200" smtClean="0">
                <a:latin typeface="Arial" pitchFamily="34" charset="0"/>
              </a:rPr>
              <a:pPr/>
              <a:t>13</a:t>
            </a:fld>
            <a:endParaRPr lang="cs-CZ" altLang="en-US" sz="1200">
              <a:latin typeface="Arial" pitchFamily="34"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a:defRPr sz="1600">
                <a:solidFill>
                  <a:schemeClr val="tx1"/>
                </a:solidFill>
                <a:latin typeface="Times" pitchFamily="18" charset="0"/>
              </a:defRPr>
            </a:lvl1pPr>
            <a:lvl2pPr marL="742950" indent="-285750">
              <a:defRPr sz="1600">
                <a:solidFill>
                  <a:schemeClr val="tx1"/>
                </a:solidFill>
                <a:latin typeface="Times" pitchFamily="18" charset="0"/>
              </a:defRPr>
            </a:lvl2pPr>
            <a:lvl3pPr marL="1143000" indent="-228600">
              <a:defRPr sz="1600">
                <a:solidFill>
                  <a:schemeClr val="tx1"/>
                </a:solidFill>
                <a:latin typeface="Times" pitchFamily="18" charset="0"/>
              </a:defRPr>
            </a:lvl3pPr>
            <a:lvl4pPr marL="1600200" indent="-228600">
              <a:defRPr sz="1600">
                <a:solidFill>
                  <a:schemeClr val="tx1"/>
                </a:solidFill>
                <a:latin typeface="Times" pitchFamily="18" charset="0"/>
              </a:defRPr>
            </a:lvl4pPr>
            <a:lvl5pPr marL="2057400" indent="-228600">
              <a:defRPr sz="1600">
                <a:solidFill>
                  <a:schemeClr val="tx1"/>
                </a:solidFill>
                <a:latin typeface="Times" pitchFamily="18" charset="0"/>
              </a:defRPr>
            </a:lvl5pPr>
            <a:lvl6pPr marL="2514600" indent="-228600" eaLnBrk="0" fontAlgn="base" hangingPunct="0">
              <a:spcBef>
                <a:spcPct val="0"/>
              </a:spcBef>
              <a:spcAft>
                <a:spcPct val="0"/>
              </a:spcAft>
              <a:defRPr sz="1600">
                <a:solidFill>
                  <a:schemeClr val="tx1"/>
                </a:solidFill>
                <a:latin typeface="Times" pitchFamily="18" charset="0"/>
              </a:defRPr>
            </a:lvl6pPr>
            <a:lvl7pPr marL="2971800" indent="-228600" eaLnBrk="0" fontAlgn="base" hangingPunct="0">
              <a:spcBef>
                <a:spcPct val="0"/>
              </a:spcBef>
              <a:spcAft>
                <a:spcPct val="0"/>
              </a:spcAft>
              <a:defRPr sz="1600">
                <a:solidFill>
                  <a:schemeClr val="tx1"/>
                </a:solidFill>
                <a:latin typeface="Times" pitchFamily="18" charset="0"/>
              </a:defRPr>
            </a:lvl7pPr>
            <a:lvl8pPr marL="3429000" indent="-228600" eaLnBrk="0" fontAlgn="base" hangingPunct="0">
              <a:spcBef>
                <a:spcPct val="0"/>
              </a:spcBef>
              <a:spcAft>
                <a:spcPct val="0"/>
              </a:spcAft>
              <a:defRPr sz="1600">
                <a:solidFill>
                  <a:schemeClr val="tx1"/>
                </a:solidFill>
                <a:latin typeface="Times" pitchFamily="18" charset="0"/>
              </a:defRPr>
            </a:lvl8pPr>
            <a:lvl9pPr marL="3886200" indent="-228600" eaLnBrk="0" fontAlgn="base" hangingPunct="0">
              <a:spcBef>
                <a:spcPct val="0"/>
              </a:spcBef>
              <a:spcAft>
                <a:spcPct val="0"/>
              </a:spcAft>
              <a:defRPr sz="1600">
                <a:solidFill>
                  <a:schemeClr val="tx1"/>
                </a:solidFill>
                <a:latin typeface="Times" pitchFamily="18" charset="0"/>
              </a:defRPr>
            </a:lvl9pPr>
          </a:lstStyle>
          <a:p>
            <a:fld id="{1A285700-5F2D-4F3C-93C9-FCCF92DB912A}" type="slidenum">
              <a:rPr lang="cs-CZ" altLang="en-US" sz="1200" smtClean="0">
                <a:latin typeface="Arial" pitchFamily="34" charset="0"/>
              </a:rPr>
              <a:pPr/>
              <a:t>14</a:t>
            </a:fld>
            <a:endParaRPr lang="cs-CZ" altLang="en-US" sz="1200">
              <a:latin typeface="Arial" pitchFamily="34"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3E296461-633D-F74B-8D5E-F2322F91223F}" type="slidenum">
              <a:rPr lang="cs-CZ" smtClean="0"/>
              <a:t>25</a:t>
            </a:fld>
            <a:endParaRPr lang="cs-CZ"/>
          </a:p>
        </p:txBody>
      </p:sp>
    </p:spTree>
    <p:extLst>
      <p:ext uri="{BB962C8B-B14F-4D97-AF65-F5344CB8AC3E}">
        <p14:creationId xmlns:p14="http://schemas.microsoft.com/office/powerpoint/2010/main" val="1329811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3E296461-633D-F74B-8D5E-F2322F91223F}" type="slidenum">
              <a:rPr lang="cs-CZ" smtClean="0"/>
              <a:t>27</a:t>
            </a:fld>
            <a:endParaRPr lang="cs-CZ"/>
          </a:p>
        </p:txBody>
      </p:sp>
    </p:spTree>
    <p:extLst>
      <p:ext uri="{BB962C8B-B14F-4D97-AF65-F5344CB8AC3E}">
        <p14:creationId xmlns:p14="http://schemas.microsoft.com/office/powerpoint/2010/main" val="541609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cs-CZ"/>
          </a:p>
        </p:txBody>
      </p:sp>
      <p:sp>
        <p:nvSpPr>
          <p:cNvPr id="6146"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30466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lvl1pPr>
              <a:defRPr/>
            </a:lvl1pPr>
          </a:lstStyle>
          <a:p>
            <a:pPr>
              <a:defRPr/>
            </a:pPr>
            <a:fld id="{FC3EE952-C7C7-4B00-9336-658C81DE004F}" type="datetimeFigureOut">
              <a:rPr lang="cs-CZ" smtClean="0"/>
              <a:pPr>
                <a:defRPr/>
              </a:pPr>
              <a:t>21.03.2021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7BAAED32-BC54-4B3E-B101-90C3D63BB1B7}" type="slidenum">
              <a:rPr lang="cs-CZ" smtClean="0"/>
              <a:pPr>
                <a:defRPr/>
              </a:pPr>
              <a:t>‹#›</a:t>
            </a:fld>
            <a:endParaRPr lang="cs-CZ"/>
          </a:p>
        </p:txBody>
      </p:sp>
    </p:spTree>
    <p:extLst>
      <p:ext uri="{BB962C8B-B14F-4D97-AF65-F5344CB8AC3E}">
        <p14:creationId xmlns:p14="http://schemas.microsoft.com/office/powerpoint/2010/main" val="1930753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27C3074D-3296-428B-B4BC-7A48DB62995F}" type="datetimeFigureOut">
              <a:rPr lang="cs-CZ" smtClean="0"/>
              <a:pPr>
                <a:defRPr/>
              </a:pPr>
              <a:t>21.03.2021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6817D169-6F70-4890-A597-FEF6FE3F9651}" type="slidenum">
              <a:rPr lang="cs-CZ" smtClean="0"/>
              <a:pPr>
                <a:defRPr/>
              </a:pPr>
              <a:t>‹#›</a:t>
            </a:fld>
            <a:endParaRPr lang="cs-CZ"/>
          </a:p>
        </p:txBody>
      </p:sp>
    </p:spTree>
    <p:extLst>
      <p:ext uri="{BB962C8B-B14F-4D97-AF65-F5344CB8AC3E}">
        <p14:creationId xmlns:p14="http://schemas.microsoft.com/office/powerpoint/2010/main" val="3149331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1"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1"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7097F11C-E70F-4602-AAF9-C0D45FD6EB0C}" type="datetimeFigureOut">
              <a:rPr lang="cs-CZ" smtClean="0"/>
              <a:pPr>
                <a:defRPr/>
              </a:pPr>
              <a:t>21.03.2021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0E287E1F-5077-48C4-ACAD-65456ADFEDE6}" type="slidenum">
              <a:rPr lang="cs-CZ" smtClean="0"/>
              <a:pPr>
                <a:defRPr/>
              </a:pPr>
              <a:t>‹#›</a:t>
            </a:fld>
            <a:endParaRPr lang="cs-CZ"/>
          </a:p>
        </p:txBody>
      </p:sp>
    </p:spTree>
    <p:extLst>
      <p:ext uri="{BB962C8B-B14F-4D97-AF65-F5344CB8AC3E}">
        <p14:creationId xmlns:p14="http://schemas.microsoft.com/office/powerpoint/2010/main" val="4198824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Layout 01">
    <p:spTree>
      <p:nvGrpSpPr>
        <p:cNvPr id="1" name=""/>
        <p:cNvGrpSpPr/>
        <p:nvPr/>
      </p:nvGrpSpPr>
      <p:grpSpPr>
        <a:xfrm>
          <a:off x="0" y="0"/>
          <a:ext cx="0" cy="0"/>
          <a:chOff x="0" y="0"/>
          <a:chExt cx="0" cy="0"/>
        </a:xfrm>
      </p:grpSpPr>
      <p:sp>
        <p:nvSpPr>
          <p:cNvPr id="2" name="Picture Placeholder 4">
            <a:extLst/>
          </p:cNvPr>
          <p:cNvSpPr>
            <a:spLocks noGrp="1"/>
          </p:cNvSpPr>
          <p:nvPr>
            <p:ph type="pic" sz="quarter" idx="10"/>
          </p:nvPr>
        </p:nvSpPr>
        <p:spPr>
          <a:xfrm>
            <a:off x="0" y="1"/>
            <a:ext cx="12192000" cy="4645947"/>
          </a:xfrm>
          <a:prstGeom prst="rect">
            <a:avLst/>
          </a:prstGeom>
          <a:solidFill>
            <a:schemeClr val="bg1">
              <a:lumMod val="95000"/>
            </a:schemeClr>
          </a:solidFill>
        </p:spPr>
        <p:txBody>
          <a:bodyPr rtlCol="0">
            <a:normAutofit/>
          </a:bodyPr>
          <a:lstStyle>
            <a:lvl1pPr>
              <a:defRPr sz="1500"/>
            </a:lvl1pPr>
          </a:lstStyle>
          <a:p>
            <a:pPr lvl="0"/>
            <a:r>
              <a:rPr lang="cs-CZ" noProof="0"/>
              <a:t>Kliknutím na ikonu přidáte obrázek.</a:t>
            </a:r>
            <a:endParaRPr lang="en-US" noProof="0"/>
          </a:p>
        </p:txBody>
      </p:sp>
    </p:spTree>
    <p:extLst>
      <p:ext uri="{BB962C8B-B14F-4D97-AF65-F5344CB8AC3E}">
        <p14:creationId xmlns:p14="http://schemas.microsoft.com/office/powerpoint/2010/main" val="417842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Layout 01">
    <p:spTree>
      <p:nvGrpSpPr>
        <p:cNvPr id="1" name=""/>
        <p:cNvGrpSpPr/>
        <p:nvPr/>
      </p:nvGrpSpPr>
      <p:grpSpPr>
        <a:xfrm>
          <a:off x="0" y="0"/>
          <a:ext cx="0" cy="0"/>
          <a:chOff x="0" y="0"/>
          <a:chExt cx="0" cy="0"/>
        </a:xfrm>
      </p:grpSpPr>
      <p:sp>
        <p:nvSpPr>
          <p:cNvPr id="2" name="Picture Placeholder 4">
            <a:extLst/>
          </p:cNvPr>
          <p:cNvSpPr>
            <a:spLocks noGrp="1"/>
          </p:cNvSpPr>
          <p:nvPr>
            <p:ph type="pic" sz="quarter" idx="10"/>
          </p:nvPr>
        </p:nvSpPr>
        <p:spPr>
          <a:xfrm>
            <a:off x="0" y="1"/>
            <a:ext cx="12192000" cy="4645947"/>
          </a:xfrm>
          <a:prstGeom prst="rect">
            <a:avLst/>
          </a:prstGeom>
          <a:solidFill>
            <a:schemeClr val="bg1">
              <a:lumMod val="95000"/>
            </a:schemeClr>
          </a:solidFill>
        </p:spPr>
        <p:txBody>
          <a:bodyPr rtlCol="0">
            <a:normAutofit/>
          </a:bodyPr>
          <a:lstStyle>
            <a:lvl1pPr>
              <a:defRPr sz="1500"/>
            </a:lvl1pPr>
          </a:lstStyle>
          <a:p>
            <a:pPr lvl="0"/>
            <a:r>
              <a:rPr lang="cs-CZ" noProof="0"/>
              <a:t>Kliknutím na ikonu přidáte obrázek.</a:t>
            </a:r>
            <a:endParaRPr lang="en-US" noProof="0"/>
          </a:p>
        </p:txBody>
      </p:sp>
    </p:spTree>
    <p:extLst>
      <p:ext uri="{BB962C8B-B14F-4D97-AF65-F5344CB8AC3E}">
        <p14:creationId xmlns:p14="http://schemas.microsoft.com/office/powerpoint/2010/main" val="3458681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Layout 01">
    <p:spTree>
      <p:nvGrpSpPr>
        <p:cNvPr id="1" name=""/>
        <p:cNvGrpSpPr/>
        <p:nvPr/>
      </p:nvGrpSpPr>
      <p:grpSpPr>
        <a:xfrm>
          <a:off x="0" y="0"/>
          <a:ext cx="0" cy="0"/>
          <a:chOff x="0" y="0"/>
          <a:chExt cx="0" cy="0"/>
        </a:xfrm>
      </p:grpSpPr>
      <p:sp>
        <p:nvSpPr>
          <p:cNvPr id="2" name="Picture Placeholder 4">
            <a:extLst/>
          </p:cNvPr>
          <p:cNvSpPr>
            <a:spLocks noGrp="1"/>
          </p:cNvSpPr>
          <p:nvPr>
            <p:ph type="pic" sz="quarter" idx="10"/>
          </p:nvPr>
        </p:nvSpPr>
        <p:spPr>
          <a:xfrm>
            <a:off x="0" y="1"/>
            <a:ext cx="12192000" cy="4645947"/>
          </a:xfrm>
          <a:prstGeom prst="rect">
            <a:avLst/>
          </a:prstGeom>
          <a:solidFill>
            <a:schemeClr val="bg1">
              <a:lumMod val="95000"/>
            </a:schemeClr>
          </a:solidFill>
        </p:spPr>
        <p:txBody>
          <a:bodyPr rtlCol="0">
            <a:normAutofit/>
          </a:bodyPr>
          <a:lstStyle>
            <a:lvl1pPr>
              <a:defRPr sz="1500"/>
            </a:lvl1pPr>
          </a:lstStyle>
          <a:p>
            <a:pPr lvl="0"/>
            <a:r>
              <a:rPr lang="cs-CZ" noProof="0"/>
              <a:t>Kliknutím na ikonu přidáte obrázek.</a:t>
            </a:r>
            <a:endParaRPr lang="en-US" noProof="0"/>
          </a:p>
        </p:txBody>
      </p:sp>
    </p:spTree>
    <p:extLst>
      <p:ext uri="{BB962C8B-B14F-4D97-AF65-F5344CB8AC3E}">
        <p14:creationId xmlns:p14="http://schemas.microsoft.com/office/powerpoint/2010/main" val="3564466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Nadpis jednořádkový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391477" y="1196753"/>
            <a:ext cx="9809488" cy="4857403"/>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0B54AFC2-7679-4D6C-9D6C-5DAD3DA8540E}" type="slidenum">
              <a:rPr lang="cs-CZ" altLang="cs-CZ"/>
              <a:pPr>
                <a:defRPr/>
              </a:pPr>
              <a:t>‹#›</a:t>
            </a:fld>
            <a:endParaRPr lang="cs-CZ" altLang="cs-CZ"/>
          </a:p>
        </p:txBody>
      </p:sp>
      <p:sp>
        <p:nvSpPr>
          <p:cNvPr id="8" name="Zástupný symbol pro nadpis 1" descr="ss&#10;" title="nadpiss">
            <a:extLst>
              <a:ext uri="{FF2B5EF4-FFF2-40B4-BE49-F238E27FC236}">
                <a16:creationId xmlns:a16="http://schemas.microsoft.com/office/drawing/2014/main" id="{009DD5B5-BB86-4AC7-93C6-2BF71B07B6E8}"/>
              </a:ext>
            </a:extLst>
          </p:cNvPr>
          <p:cNvSpPr>
            <a:spLocks noGrp="1"/>
          </p:cNvSpPr>
          <p:nvPr>
            <p:ph type="title"/>
          </p:nvPr>
        </p:nvSpPr>
        <p:spPr bwMode="auto">
          <a:xfrm>
            <a:off x="1391478" y="260647"/>
            <a:ext cx="9518649"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cs-CZ" altLang="cs-CZ" dirty="0"/>
          </a:p>
        </p:txBody>
      </p:sp>
    </p:spTree>
    <p:extLst>
      <p:ext uri="{BB962C8B-B14F-4D97-AF65-F5344CB8AC3E}">
        <p14:creationId xmlns:p14="http://schemas.microsoft.com/office/powerpoint/2010/main" val="2399827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564217" y="457200"/>
            <a:ext cx="10363200" cy="5638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4C15526A-AC38-43FF-8C85-DADE295A3222}" type="slidenum">
              <a:rPr lang="en-US"/>
              <a:pPr>
                <a:defRPr/>
              </a:pPr>
              <a:t>‹#›</a:t>
            </a:fld>
            <a:endParaRPr lang="en-US"/>
          </a:p>
        </p:txBody>
      </p:sp>
    </p:spTree>
    <p:extLst>
      <p:ext uri="{BB962C8B-B14F-4D97-AF65-F5344CB8AC3E}">
        <p14:creationId xmlns:p14="http://schemas.microsoft.com/office/powerpoint/2010/main" val="2537740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564217" y="457200"/>
            <a:ext cx="10363200" cy="1143000"/>
          </a:xfrm>
        </p:spPr>
        <p:txBody>
          <a:bodyPr/>
          <a:lstStyle/>
          <a:p>
            <a:r>
              <a:rPr lang="cs-CZ"/>
              <a:t>Kliknutím lze upravit styl.</a:t>
            </a:r>
          </a:p>
        </p:txBody>
      </p:sp>
      <p:sp>
        <p:nvSpPr>
          <p:cNvPr id="3" name="Zástupný symbol pro text 2"/>
          <p:cNvSpPr>
            <a:spLocks noGrp="1"/>
          </p:cNvSpPr>
          <p:nvPr>
            <p:ph type="body" sz="half" idx="1"/>
          </p:nvPr>
        </p:nvSpPr>
        <p:spPr>
          <a:xfrm>
            <a:off x="1564217" y="1981200"/>
            <a:ext cx="508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847417" y="1981200"/>
            <a:ext cx="508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43D4648-1783-47BB-A88C-416B25C0AAF7}" type="slidenum">
              <a:rPr lang="en-US"/>
              <a:pPr>
                <a:defRPr/>
              </a:pPr>
              <a:t>‹#›</a:t>
            </a:fld>
            <a:endParaRPr lang="en-US"/>
          </a:p>
        </p:txBody>
      </p:sp>
    </p:spTree>
    <p:extLst>
      <p:ext uri="{BB962C8B-B14F-4D97-AF65-F5344CB8AC3E}">
        <p14:creationId xmlns:p14="http://schemas.microsoft.com/office/powerpoint/2010/main" val="4264980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90940470-BC89-4560-B736-0183329CD09C}" type="datetimeFigureOut">
              <a:rPr lang="cs-CZ" smtClean="0"/>
              <a:pPr>
                <a:defRPr/>
              </a:pPr>
              <a:t>21.03.2021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28DC9298-97D6-415A-82A7-2BC1D8B4C476}" type="slidenum">
              <a:rPr lang="cs-CZ" smtClean="0"/>
              <a:pPr>
                <a:defRPr/>
              </a:pPr>
              <a:t>‹#›</a:t>
            </a:fld>
            <a:endParaRPr lang="cs-CZ"/>
          </a:p>
        </p:txBody>
      </p:sp>
    </p:spTree>
    <p:extLst>
      <p:ext uri="{BB962C8B-B14F-4D97-AF65-F5344CB8AC3E}">
        <p14:creationId xmlns:p14="http://schemas.microsoft.com/office/powerpoint/2010/main" val="1198843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1" y="1709740"/>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69D668E6-6F2D-4E50-8837-67DC1409F47A}" type="datetimeFigureOut">
              <a:rPr lang="cs-CZ" smtClean="0"/>
              <a:pPr>
                <a:defRPr/>
              </a:pPr>
              <a:t>21.03.2021</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8AE78F0C-5AA8-454C-8BF6-CFF25245FCE8}" type="slidenum">
              <a:rPr lang="cs-CZ" smtClean="0"/>
              <a:pPr>
                <a:defRPr/>
              </a:pPr>
              <a:t>‹#›</a:t>
            </a:fld>
            <a:endParaRPr lang="cs-CZ"/>
          </a:p>
        </p:txBody>
      </p:sp>
    </p:spTree>
    <p:extLst>
      <p:ext uri="{BB962C8B-B14F-4D97-AF65-F5344CB8AC3E}">
        <p14:creationId xmlns:p14="http://schemas.microsoft.com/office/powerpoint/2010/main" val="226327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fld id="{E4E10D13-63C1-4A54-A7BF-A3EB8B0A0F63}" type="datetimeFigureOut">
              <a:rPr lang="cs-CZ" smtClean="0"/>
              <a:pPr>
                <a:defRPr/>
              </a:pPr>
              <a:t>21.03.2021</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0B5F2C88-94AC-4893-A639-2DC5EB092DFE}" type="slidenum">
              <a:rPr lang="cs-CZ" smtClean="0"/>
              <a:pPr>
                <a:defRPr/>
              </a:pPr>
              <a:t>‹#›</a:t>
            </a:fld>
            <a:endParaRPr lang="cs-CZ"/>
          </a:p>
        </p:txBody>
      </p:sp>
    </p:spTree>
    <p:extLst>
      <p:ext uri="{BB962C8B-B14F-4D97-AF65-F5344CB8AC3E}">
        <p14:creationId xmlns:p14="http://schemas.microsoft.com/office/powerpoint/2010/main" val="3116472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7"/>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9"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1"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p:cNvSpPr>
            <a:spLocks noGrp="1"/>
          </p:cNvSpPr>
          <p:nvPr>
            <p:ph type="dt" sz="half" idx="10"/>
          </p:nvPr>
        </p:nvSpPr>
        <p:spPr/>
        <p:txBody>
          <a:bodyPr/>
          <a:lstStyle>
            <a:lvl1pPr>
              <a:defRPr/>
            </a:lvl1pPr>
          </a:lstStyle>
          <a:p>
            <a:pPr>
              <a:defRPr/>
            </a:pPr>
            <a:fld id="{BC329171-A672-41EB-9797-05F8B4BCFD76}" type="datetimeFigureOut">
              <a:rPr lang="cs-CZ" smtClean="0"/>
              <a:pPr>
                <a:defRPr/>
              </a:pPr>
              <a:t>21.03.2021</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DDD2CC33-047F-40C4-8C36-6C9A7B31228C}" type="slidenum">
              <a:rPr lang="cs-CZ" smtClean="0"/>
              <a:pPr>
                <a:defRPr/>
              </a:pPr>
              <a:t>‹#›</a:t>
            </a:fld>
            <a:endParaRPr lang="cs-CZ"/>
          </a:p>
        </p:txBody>
      </p:sp>
    </p:spTree>
    <p:extLst>
      <p:ext uri="{BB962C8B-B14F-4D97-AF65-F5344CB8AC3E}">
        <p14:creationId xmlns:p14="http://schemas.microsoft.com/office/powerpoint/2010/main" val="3801432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3"/>
          <p:cNvSpPr>
            <a:spLocks noGrp="1"/>
          </p:cNvSpPr>
          <p:nvPr>
            <p:ph type="dt" sz="half" idx="10"/>
          </p:nvPr>
        </p:nvSpPr>
        <p:spPr/>
        <p:txBody>
          <a:bodyPr/>
          <a:lstStyle>
            <a:lvl1pPr>
              <a:defRPr/>
            </a:lvl1pPr>
          </a:lstStyle>
          <a:p>
            <a:pPr>
              <a:defRPr/>
            </a:pPr>
            <a:fld id="{4A7C76D9-92C9-495C-B4B5-CF5BF873309E}" type="datetimeFigureOut">
              <a:rPr lang="cs-CZ" smtClean="0"/>
              <a:pPr>
                <a:defRPr/>
              </a:pPr>
              <a:t>21.03.2021</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BF0F2512-3DD7-415B-ABC4-F4ACA63042FB}" type="slidenum">
              <a:rPr lang="cs-CZ" smtClean="0"/>
              <a:pPr>
                <a:defRPr/>
              </a:pPr>
              <a:t>‹#›</a:t>
            </a:fld>
            <a:endParaRPr lang="cs-CZ"/>
          </a:p>
        </p:txBody>
      </p:sp>
    </p:spTree>
    <p:extLst>
      <p:ext uri="{BB962C8B-B14F-4D97-AF65-F5344CB8AC3E}">
        <p14:creationId xmlns:p14="http://schemas.microsoft.com/office/powerpoint/2010/main" val="3994938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77287661-10DD-4916-AAC3-01A983A1F38F}" type="datetimeFigureOut">
              <a:rPr lang="cs-CZ" smtClean="0"/>
              <a:pPr>
                <a:defRPr/>
              </a:pPr>
              <a:t>21.03.2021</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7F124B90-1358-4409-A66D-B25ACACEAD86}" type="slidenum">
              <a:rPr lang="cs-CZ" smtClean="0"/>
              <a:pPr>
                <a:defRPr/>
              </a:pPr>
              <a:t>‹#›</a:t>
            </a:fld>
            <a:endParaRPr lang="cs-CZ"/>
          </a:p>
        </p:txBody>
      </p:sp>
    </p:spTree>
    <p:extLst>
      <p:ext uri="{BB962C8B-B14F-4D97-AF65-F5344CB8AC3E}">
        <p14:creationId xmlns:p14="http://schemas.microsoft.com/office/powerpoint/2010/main" val="2046603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1AEFF33E-7F01-47A5-B355-5658EF82E91E}" type="datetimeFigureOut">
              <a:rPr lang="cs-CZ" smtClean="0"/>
              <a:pPr>
                <a:defRPr/>
              </a:pPr>
              <a:t>21.03.2021</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9E47804F-A1F8-47C0-8EF4-F91CEF78781B}" type="slidenum">
              <a:rPr lang="cs-CZ" smtClean="0"/>
              <a:pPr>
                <a:defRPr/>
              </a:pPr>
              <a:t>‹#›</a:t>
            </a:fld>
            <a:endParaRPr lang="cs-CZ"/>
          </a:p>
        </p:txBody>
      </p:sp>
    </p:spTree>
    <p:extLst>
      <p:ext uri="{BB962C8B-B14F-4D97-AF65-F5344CB8AC3E}">
        <p14:creationId xmlns:p14="http://schemas.microsoft.com/office/powerpoint/2010/main" val="2819851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854833B3-2440-4293-A28D-2DFD71637928}" type="datetimeFigureOut">
              <a:rPr lang="cs-CZ" smtClean="0"/>
              <a:pPr>
                <a:defRPr/>
              </a:pPr>
              <a:t>21.03.2021</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58C95058-037F-4BAA-9F36-CE0E5A667530}" type="slidenum">
              <a:rPr lang="cs-CZ" smtClean="0"/>
              <a:pPr>
                <a:defRPr/>
              </a:pPr>
              <a:t>‹#›</a:t>
            </a:fld>
            <a:endParaRPr lang="cs-CZ"/>
          </a:p>
        </p:txBody>
      </p:sp>
    </p:spTree>
    <p:extLst>
      <p:ext uri="{BB962C8B-B14F-4D97-AF65-F5344CB8AC3E}">
        <p14:creationId xmlns:p14="http://schemas.microsoft.com/office/powerpoint/2010/main" val="2721323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p>
        </p:txBody>
      </p:sp>
      <p:sp>
        <p:nvSpPr>
          <p:cNvPr id="1027" name="Zástupný symbol pro text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6F614F8A-2387-48F5-A562-FD6AA19399A9}" type="datetimeFigureOut">
              <a:rPr lang="cs-CZ" smtClean="0"/>
              <a:pPr>
                <a:defRPr/>
              </a:pPr>
              <a:t>21.03.2021</a:t>
            </a:fld>
            <a:endParaRPr lang="cs-CZ"/>
          </a:p>
        </p:txBody>
      </p:sp>
      <p:sp>
        <p:nvSpPr>
          <p:cNvPr id="5" name="Zástupný symbol pro zápatí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cs-CZ"/>
          </a:p>
        </p:txBody>
      </p:sp>
      <p:sp>
        <p:nvSpPr>
          <p:cNvPr id="6" name="Zástupný symbol pro číslo snímku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4D8BDC30-5E38-488F-A3C9-435EE3D76557}" type="slidenum">
              <a:rPr lang="cs-CZ" smtClean="0"/>
              <a:pPr>
                <a:defRPr/>
              </a:pPr>
              <a:t>‹#›</a:t>
            </a:fld>
            <a:endParaRPr lang="cs-CZ"/>
          </a:p>
        </p:txBody>
      </p:sp>
    </p:spTree>
    <p:extLst>
      <p:ext uri="{BB962C8B-B14F-4D97-AF65-F5344CB8AC3E}">
        <p14:creationId xmlns:p14="http://schemas.microsoft.com/office/powerpoint/2010/main" val="81964544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60" r:id="rId14"/>
    <p:sldLayoutId id="2147483688" r:id="rId15"/>
    <p:sldLayoutId id="2147483689" r:id="rId16"/>
    <p:sldLayoutId id="2147483690" r:id="rId17"/>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0.png"/><Relationship Id="rId3" Type="http://schemas.openxmlformats.org/officeDocument/2006/relationships/image" Target="../media/image66.png"/><Relationship Id="rId21" Type="http://schemas.openxmlformats.org/officeDocument/2006/relationships/image" Target="../media/image83.png"/><Relationship Id="rId7" Type="http://schemas.openxmlformats.org/officeDocument/2006/relationships/image" Target="../media/image70.jpeg"/><Relationship Id="rId12" Type="http://schemas.openxmlformats.org/officeDocument/2006/relationships/image" Target="../media/image75.png"/><Relationship Id="rId17" Type="http://schemas.openxmlformats.org/officeDocument/2006/relationships/image" Target="../media/image79.png"/><Relationship Id="rId25" Type="http://schemas.openxmlformats.org/officeDocument/2006/relationships/image" Target="../media/image87.png"/><Relationship Id="rId2" Type="http://schemas.openxmlformats.org/officeDocument/2006/relationships/image" Target="../media/image65.png"/><Relationship Id="rId16" Type="http://schemas.openxmlformats.org/officeDocument/2006/relationships/image" Target="../media/image78.png"/><Relationship Id="rId20"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69.jpeg"/><Relationship Id="rId11" Type="http://schemas.openxmlformats.org/officeDocument/2006/relationships/image" Target="../media/image74.jpeg"/><Relationship Id="rId24" Type="http://schemas.openxmlformats.org/officeDocument/2006/relationships/image" Target="../media/image86.png"/><Relationship Id="rId5" Type="http://schemas.openxmlformats.org/officeDocument/2006/relationships/image" Target="../media/image68.png"/><Relationship Id="rId15" Type="http://schemas.openxmlformats.org/officeDocument/2006/relationships/image" Target="../media/image44.gif"/><Relationship Id="rId23" Type="http://schemas.openxmlformats.org/officeDocument/2006/relationships/image" Target="../media/image85.png"/><Relationship Id="rId10" Type="http://schemas.openxmlformats.org/officeDocument/2006/relationships/image" Target="../media/image73.jpeg"/><Relationship Id="rId19" Type="http://schemas.openxmlformats.org/officeDocument/2006/relationships/image" Target="../media/image81.png"/><Relationship Id="rId4" Type="http://schemas.openxmlformats.org/officeDocument/2006/relationships/image" Target="../media/image67.wmf"/><Relationship Id="rId9" Type="http://schemas.openxmlformats.org/officeDocument/2006/relationships/image" Target="../media/image72.jpeg"/><Relationship Id="rId14" Type="http://schemas.openxmlformats.org/officeDocument/2006/relationships/image" Target="../media/image77.jpeg"/><Relationship Id="rId22"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1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png"/><Relationship Id="rId7" Type="http://schemas.openxmlformats.org/officeDocument/2006/relationships/image" Target="../media/image97.jpe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77.jpeg"/><Relationship Id="rId9" Type="http://schemas.openxmlformats.org/officeDocument/2006/relationships/image" Target="../media/image99.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1.xml.rels><?xml version="1.0" encoding="UTF-8" standalone="yes"?>
<Relationships xmlns="http://schemas.openxmlformats.org/package/2006/relationships"><Relationship Id="rId8" Type="http://schemas.openxmlformats.org/officeDocument/2006/relationships/image" Target="../media/image113.emf"/><Relationship Id="rId13" Type="http://schemas.openxmlformats.org/officeDocument/2006/relationships/image" Target="../media/image118.png"/><Relationship Id="rId18" Type="http://schemas.openxmlformats.org/officeDocument/2006/relationships/image" Target="../media/image123.png"/><Relationship Id="rId3" Type="http://schemas.openxmlformats.org/officeDocument/2006/relationships/image" Target="../media/image108.emf"/><Relationship Id="rId7" Type="http://schemas.openxmlformats.org/officeDocument/2006/relationships/image" Target="../media/image112.emf"/><Relationship Id="rId12" Type="http://schemas.openxmlformats.org/officeDocument/2006/relationships/image" Target="../media/image117.png"/><Relationship Id="rId17" Type="http://schemas.openxmlformats.org/officeDocument/2006/relationships/image" Target="../media/image122.png"/><Relationship Id="rId2" Type="http://schemas.openxmlformats.org/officeDocument/2006/relationships/image" Target="../media/image107.png"/><Relationship Id="rId16"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11.jpeg"/><Relationship Id="rId11" Type="http://schemas.openxmlformats.org/officeDocument/2006/relationships/image" Target="../media/image116.png"/><Relationship Id="rId5" Type="http://schemas.openxmlformats.org/officeDocument/2006/relationships/image" Target="../media/image110.jpeg"/><Relationship Id="rId15" Type="http://schemas.openxmlformats.org/officeDocument/2006/relationships/image" Target="../media/image120.png"/><Relationship Id="rId10" Type="http://schemas.openxmlformats.org/officeDocument/2006/relationships/image" Target="../media/image115.png"/><Relationship Id="rId19" Type="http://schemas.openxmlformats.org/officeDocument/2006/relationships/image" Target="../media/image124.jp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s>
</file>

<file path=ppt/slides/_rels/slide22.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2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34.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35.emf"/><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44.gif"/><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9.emf"/><Relationship Id="rId5" Type="http://schemas.openxmlformats.org/officeDocument/2006/relationships/image" Target="../media/image148.jpeg"/><Relationship Id="rId4" Type="http://schemas.openxmlformats.org/officeDocument/2006/relationships/image" Target="../media/image147.jpeg"/></Relationships>
</file>

<file path=ppt/slides/_rels/slide3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3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emf"/><Relationship Id="rId1" Type="http://schemas.openxmlformats.org/officeDocument/2006/relationships/slideLayout" Target="../slideLayouts/slideLayout2.xml"/><Relationship Id="rId5" Type="http://schemas.openxmlformats.org/officeDocument/2006/relationships/image" Target="../media/image158.emf"/><Relationship Id="rId4" Type="http://schemas.openxmlformats.org/officeDocument/2006/relationships/image" Target="../media/image157.gif"/></Relationships>
</file>

<file path=ppt/slides/_rels/slide36.xml.rels><?xml version="1.0" encoding="UTF-8" standalone="yes"?>
<Relationships xmlns="http://schemas.openxmlformats.org/package/2006/relationships"><Relationship Id="rId2" Type="http://schemas.openxmlformats.org/officeDocument/2006/relationships/image" Target="../media/image159.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38.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167.jpeg"/><Relationship Id="rId7" Type="http://schemas.openxmlformats.org/officeDocument/2006/relationships/image" Target="../media/image170.jpeg"/><Relationship Id="rId12" Type="http://schemas.openxmlformats.org/officeDocument/2006/relationships/image" Target="../media/image174.emf"/><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173.png"/><Relationship Id="rId5" Type="http://schemas.openxmlformats.org/officeDocument/2006/relationships/image" Target="../media/image169.jpeg"/><Relationship Id="rId10" Type="http://schemas.openxmlformats.org/officeDocument/2006/relationships/image" Target="../media/image172.png"/><Relationship Id="rId4" Type="http://schemas.openxmlformats.org/officeDocument/2006/relationships/image" Target="../media/image168.png"/><Relationship Id="rId9" Type="http://schemas.openxmlformats.org/officeDocument/2006/relationships/image" Target="../media/image171.png"/></Relationships>
</file>

<file path=ppt/slides/_rels/slide42.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emf"/><Relationship Id="rId2" Type="http://schemas.openxmlformats.org/officeDocument/2006/relationships/image" Target="../media/image175.emf"/><Relationship Id="rId1" Type="http://schemas.openxmlformats.org/officeDocument/2006/relationships/slideLayout" Target="../slideLayouts/slideLayout2.xml"/><Relationship Id="rId6" Type="http://schemas.openxmlformats.org/officeDocument/2006/relationships/image" Target="../media/image179.emf"/><Relationship Id="rId5" Type="http://schemas.openxmlformats.org/officeDocument/2006/relationships/image" Target="../media/image178.emf"/><Relationship Id="rId10" Type="http://schemas.openxmlformats.org/officeDocument/2006/relationships/image" Target="../media/image182.emf"/><Relationship Id="rId4" Type="http://schemas.openxmlformats.org/officeDocument/2006/relationships/image" Target="../media/image177.png"/><Relationship Id="rId9" Type="http://schemas.openxmlformats.org/officeDocument/2006/relationships/image" Target="../media/image171.png"/></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86.png"/><Relationship Id="rId7" Type="http://schemas.openxmlformats.org/officeDocument/2006/relationships/image" Target="../media/image184.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183.emf"/><Relationship Id="rId10" Type="http://schemas.openxmlformats.org/officeDocument/2006/relationships/image" Target="../media/image187.png"/><Relationship Id="rId4" Type="http://schemas.openxmlformats.org/officeDocument/2006/relationships/oleObject" Target="../embeddings/oleObject2.bin"/><Relationship Id="rId9" Type="http://schemas.openxmlformats.org/officeDocument/2006/relationships/image" Target="../media/image185.emf"/></Relationships>
</file>

<file path=ppt/slides/_rels/slide45.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 Id="rId9" Type="http://schemas.openxmlformats.org/officeDocument/2006/relationships/image" Target="../media/image194.png"/></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94.png"/><Relationship Id="rId3" Type="http://schemas.openxmlformats.org/officeDocument/2006/relationships/image" Target="../media/image197.jpeg"/><Relationship Id="rId7" Type="http://schemas.openxmlformats.org/officeDocument/2006/relationships/image" Target="../media/image195.emf"/><Relationship Id="rId12" Type="http://schemas.openxmlformats.org/officeDocument/2006/relationships/image" Target="../media/image202.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201.png"/><Relationship Id="rId5" Type="http://schemas.openxmlformats.org/officeDocument/2006/relationships/image" Target="../media/image199.jpeg"/><Relationship Id="rId10" Type="http://schemas.openxmlformats.org/officeDocument/2006/relationships/image" Target="../media/image200.png"/><Relationship Id="rId4" Type="http://schemas.openxmlformats.org/officeDocument/2006/relationships/image" Target="../media/image198.png"/><Relationship Id="rId9" Type="http://schemas.openxmlformats.org/officeDocument/2006/relationships/image" Target="../media/image196.emf"/><Relationship Id="rId14" Type="http://schemas.openxmlformats.org/officeDocument/2006/relationships/image" Target="../media/image203.emf"/></Relationships>
</file>

<file path=ppt/slides/_rels/slide4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2.xml"/><Relationship Id="rId5" Type="http://schemas.openxmlformats.org/officeDocument/2006/relationships/image" Target="../media/image194.png"/><Relationship Id="rId4" Type="http://schemas.openxmlformats.org/officeDocument/2006/relationships/image" Target="../media/image202.jpeg"/></Relationships>
</file>

<file path=ppt/slides/_rels/slide4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wmf"/></Relationships>
</file>

<file path=ppt/slides/_rels/slide4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212.png"/><Relationship Id="rId4" Type="http://schemas.openxmlformats.org/officeDocument/2006/relationships/image" Target="../media/image211.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14.png"/></Relationships>
</file>

<file path=ppt/slides/_rels/slide5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17.png"/><Relationship Id="rId5" Type="http://schemas.openxmlformats.org/officeDocument/2006/relationships/hyperlink" Target="http://www.in-cites.com/papers/DrMartinChalfie.html" TargetMode="External"/><Relationship Id="rId4" Type="http://schemas.openxmlformats.org/officeDocument/2006/relationships/image" Target="../media/image216.png"/></Relationships>
</file>

<file path=ppt/slides/_rels/slide5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19.png"/></Relationships>
</file>

<file path=ppt/slides/_rels/slide53.xml.rels><?xml version="1.0" encoding="UTF-8" standalone="yes"?>
<Relationships xmlns="http://schemas.openxmlformats.org/package/2006/relationships"><Relationship Id="rId3" Type="http://schemas.openxmlformats.org/officeDocument/2006/relationships/image" Target="../media/image220.jpeg"/><Relationship Id="rId7" Type="http://schemas.openxmlformats.org/officeDocument/2006/relationships/image" Target="../media/image224.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jpeg"/></Relationships>
</file>

<file path=ppt/slides/_rels/slide54.xml.rels><?xml version="1.0" encoding="UTF-8" standalone="yes"?>
<Relationships xmlns="http://schemas.openxmlformats.org/package/2006/relationships"><Relationship Id="rId8" Type="http://schemas.openxmlformats.org/officeDocument/2006/relationships/image" Target="../media/image230.wmf"/><Relationship Id="rId3" Type="http://schemas.openxmlformats.org/officeDocument/2006/relationships/image" Target="../media/image225.wmf"/><Relationship Id="rId7" Type="http://schemas.openxmlformats.org/officeDocument/2006/relationships/image" Target="../media/image229.w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28.wmf"/><Relationship Id="rId5" Type="http://schemas.openxmlformats.org/officeDocument/2006/relationships/image" Target="../media/image227.wmf"/><Relationship Id="rId10" Type="http://schemas.openxmlformats.org/officeDocument/2006/relationships/image" Target="../media/image232.wmf"/><Relationship Id="rId4" Type="http://schemas.openxmlformats.org/officeDocument/2006/relationships/image" Target="../media/image226.wmf"/><Relationship Id="rId9" Type="http://schemas.openxmlformats.org/officeDocument/2006/relationships/image" Target="../media/image231.wmf"/></Relationships>
</file>

<file path=ppt/slides/_rels/slide55.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6.jpeg"/><Relationship Id="rId4" Type="http://schemas.openxmlformats.org/officeDocument/2006/relationships/image" Target="../media/image235.png"/></Relationships>
</file>

<file path=ppt/slides/_rels/slide57.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0.jpeg"/><Relationship Id="rId5" Type="http://schemas.openxmlformats.org/officeDocument/2006/relationships/image" Target="../media/image239.wmf"/><Relationship Id="rId4" Type="http://schemas.openxmlformats.org/officeDocument/2006/relationships/image" Target="../media/image238.wmf"/></Relationships>
</file>

<file path=ppt/slides/_rels/slide5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xml"/><Relationship Id="rId4" Type="http://schemas.openxmlformats.org/officeDocument/2006/relationships/image" Target="../media/image243.png"/></Relationships>
</file>

<file path=ppt/slides/_rels/slide59.xml.rels><?xml version="1.0" encoding="UTF-8" standalone="yes"?>
<Relationships xmlns="http://schemas.openxmlformats.org/package/2006/relationships"><Relationship Id="rId8" Type="http://schemas.openxmlformats.org/officeDocument/2006/relationships/video" Target="../media/media4.wmv"/><Relationship Id="rId13" Type="http://schemas.openxmlformats.org/officeDocument/2006/relationships/slideLayout" Target="../slideLayouts/slideLayout2.xml"/><Relationship Id="rId18" Type="http://schemas.openxmlformats.org/officeDocument/2006/relationships/image" Target="../media/image248.png"/><Relationship Id="rId3" Type="http://schemas.microsoft.com/office/2007/relationships/media" Target="../media/media2.wmv"/><Relationship Id="rId7" Type="http://schemas.microsoft.com/office/2007/relationships/media" Target="../media/media4.wmv"/><Relationship Id="rId12" Type="http://schemas.openxmlformats.org/officeDocument/2006/relationships/video" Target="../media/media6.wmv"/><Relationship Id="rId17" Type="http://schemas.openxmlformats.org/officeDocument/2006/relationships/image" Target="../media/image247.png"/><Relationship Id="rId2" Type="http://schemas.openxmlformats.org/officeDocument/2006/relationships/video" Target="../media/media1.wmv"/><Relationship Id="rId16" Type="http://schemas.openxmlformats.org/officeDocument/2006/relationships/image" Target="../media/image246.png"/><Relationship Id="rId1" Type="http://schemas.microsoft.com/office/2007/relationships/media" Target="../media/media1.wmv"/><Relationship Id="rId6" Type="http://schemas.openxmlformats.org/officeDocument/2006/relationships/video" Target="../media/media3.wmv"/><Relationship Id="rId11" Type="http://schemas.microsoft.com/office/2007/relationships/media" Target="../media/media6.wmv"/><Relationship Id="rId5" Type="http://schemas.microsoft.com/office/2007/relationships/media" Target="../media/media3.wmv"/><Relationship Id="rId15" Type="http://schemas.openxmlformats.org/officeDocument/2006/relationships/image" Target="../media/image245.png"/><Relationship Id="rId10" Type="http://schemas.openxmlformats.org/officeDocument/2006/relationships/video" Target="../media/media5.wmv"/><Relationship Id="rId19" Type="http://schemas.openxmlformats.org/officeDocument/2006/relationships/image" Target="../media/image249.png"/><Relationship Id="rId4" Type="http://schemas.openxmlformats.org/officeDocument/2006/relationships/video" Target="../media/media2.wmv"/><Relationship Id="rId9" Type="http://schemas.microsoft.com/office/2007/relationships/media" Target="../media/media5.wmv"/><Relationship Id="rId14" Type="http://schemas.openxmlformats.org/officeDocument/2006/relationships/image" Target="../media/image244.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avi"/><Relationship Id="rId1" Type="http://schemas.microsoft.com/office/2007/relationships/media" Target="../media/media7.avi"/><Relationship Id="rId5" Type="http://schemas.openxmlformats.org/officeDocument/2006/relationships/image" Target="../media/image252.png"/><Relationship Id="rId4" Type="http://schemas.openxmlformats.org/officeDocument/2006/relationships/image" Target="../media/image251.png"/></Relationships>
</file>

<file path=ppt/slides/_rels/slide63.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G"/><Relationship Id="rId18" Type="http://schemas.openxmlformats.org/officeDocument/2006/relationships/image" Target="../media/image38.png"/><Relationship Id="rId26" Type="http://schemas.openxmlformats.org/officeDocument/2006/relationships/image" Target="../media/image42.png"/><Relationship Id="rId3" Type="http://schemas.openxmlformats.org/officeDocument/2006/relationships/image" Target="../media/image23.png"/><Relationship Id="rId21" Type="http://schemas.openxmlformats.org/officeDocument/2006/relationships/image" Target="../media/image40.jpe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7.jpeg"/><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36.jpeg"/><Relationship Id="rId20" Type="http://schemas.openxmlformats.org/officeDocument/2006/relationships/image" Target="../media/image4.png"/><Relationship Id="rId1" Type="http://schemas.openxmlformats.org/officeDocument/2006/relationships/vmlDrawing" Target="../drawings/vmlDrawing5.vml"/><Relationship Id="rId6" Type="http://schemas.openxmlformats.org/officeDocument/2006/relationships/image" Target="../media/image26.jpeg"/><Relationship Id="rId11" Type="http://schemas.openxmlformats.org/officeDocument/2006/relationships/image" Target="../media/image31.jpeg"/><Relationship Id="rId24" Type="http://schemas.openxmlformats.org/officeDocument/2006/relationships/oleObject" Target="../embeddings/oleObject1.bin"/><Relationship Id="rId5" Type="http://schemas.openxmlformats.org/officeDocument/2006/relationships/image" Target="../media/image25.jpeg"/><Relationship Id="rId15" Type="http://schemas.openxmlformats.org/officeDocument/2006/relationships/image" Target="../media/image35.png"/><Relationship Id="rId23" Type="http://schemas.openxmlformats.org/officeDocument/2006/relationships/image" Target="../media/image41.png"/><Relationship Id="rId10" Type="http://schemas.openxmlformats.org/officeDocument/2006/relationships/image" Target="../media/image30.jpeg"/><Relationship Id="rId19" Type="http://schemas.openxmlformats.org/officeDocument/2006/relationships/image" Target="../media/image39.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jpeg"/><Relationship Id="rId22" Type="http://schemas.openxmlformats.org/officeDocument/2006/relationships/image" Target="../media/image5.jpeg"/></Relationships>
</file>

<file path=ppt/slides/_rels/slide65.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55.jpeg"/><Relationship Id="rId7" Type="http://schemas.openxmlformats.org/officeDocument/2006/relationships/image" Target="../media/image259.jpeg"/><Relationship Id="rId2" Type="http://schemas.openxmlformats.org/officeDocument/2006/relationships/image" Target="../media/image254.jpeg"/><Relationship Id="rId1" Type="http://schemas.openxmlformats.org/officeDocument/2006/relationships/slideLayout" Target="../slideLayouts/slideLayout2.xml"/><Relationship Id="rId6" Type="http://schemas.openxmlformats.org/officeDocument/2006/relationships/image" Target="../media/image258.jpeg"/><Relationship Id="rId5" Type="http://schemas.openxmlformats.org/officeDocument/2006/relationships/image" Target="../media/image257.jpeg"/><Relationship Id="rId4" Type="http://schemas.openxmlformats.org/officeDocument/2006/relationships/image" Target="../media/image256.png"/></Relationships>
</file>

<file path=ppt/slides/_rels/slide66.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G"/><Relationship Id="rId18" Type="http://schemas.openxmlformats.org/officeDocument/2006/relationships/image" Target="../media/image38.png"/><Relationship Id="rId26" Type="http://schemas.openxmlformats.org/officeDocument/2006/relationships/image" Target="../media/image42.png"/><Relationship Id="rId3" Type="http://schemas.openxmlformats.org/officeDocument/2006/relationships/image" Target="../media/image23.png"/><Relationship Id="rId21" Type="http://schemas.openxmlformats.org/officeDocument/2006/relationships/image" Target="../media/image40.jpe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7.jpeg"/><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36.jpeg"/><Relationship Id="rId20" Type="http://schemas.openxmlformats.org/officeDocument/2006/relationships/image" Target="../media/image4.png"/><Relationship Id="rId1" Type="http://schemas.openxmlformats.org/officeDocument/2006/relationships/vmlDrawing" Target="../drawings/vmlDrawing2.vml"/><Relationship Id="rId6" Type="http://schemas.openxmlformats.org/officeDocument/2006/relationships/image" Target="../media/image26.jpeg"/><Relationship Id="rId11" Type="http://schemas.openxmlformats.org/officeDocument/2006/relationships/image" Target="../media/image31.jpeg"/><Relationship Id="rId24" Type="http://schemas.openxmlformats.org/officeDocument/2006/relationships/oleObject" Target="../embeddings/oleObject1.bin"/><Relationship Id="rId5" Type="http://schemas.openxmlformats.org/officeDocument/2006/relationships/image" Target="../media/image25.jpeg"/><Relationship Id="rId15" Type="http://schemas.openxmlformats.org/officeDocument/2006/relationships/image" Target="../media/image35.png"/><Relationship Id="rId23" Type="http://schemas.openxmlformats.org/officeDocument/2006/relationships/image" Target="../media/image41.png"/><Relationship Id="rId10" Type="http://schemas.openxmlformats.org/officeDocument/2006/relationships/image" Target="../media/image30.jpeg"/><Relationship Id="rId19" Type="http://schemas.openxmlformats.org/officeDocument/2006/relationships/image" Target="../media/image39.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jpeg"/><Relationship Id="rId22"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8.wmf"/><Relationship Id="rId5" Type="http://schemas.openxmlformats.org/officeDocument/2006/relationships/image" Target="../media/image47.wmf"/><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1524000" y="2485789"/>
            <a:ext cx="9144000" cy="438279"/>
          </a:xfrm>
        </p:spPr>
        <p:txBody>
          <a:bodyPr/>
          <a:lstStyle/>
          <a:p>
            <a:r>
              <a:rPr lang="en-US" dirty="0">
                <a:solidFill>
                  <a:schemeClr val="tx1">
                    <a:lumMod val="65000"/>
                    <a:lumOff val="35000"/>
                  </a:schemeClr>
                </a:solidFill>
              </a:rPr>
              <a:t>Karel SOU</a:t>
            </a:r>
            <a:r>
              <a:rPr lang="cs-CZ" dirty="0">
                <a:solidFill>
                  <a:schemeClr val="tx1">
                    <a:lumMod val="65000"/>
                    <a:lumOff val="35000"/>
                  </a:schemeClr>
                </a:solidFill>
              </a:rPr>
              <a:t>ČEK</a:t>
            </a:r>
            <a:endParaRPr lang="en-US" dirty="0">
              <a:solidFill>
                <a:schemeClr val="tx1">
                  <a:lumMod val="65000"/>
                  <a:lumOff val="35000"/>
                </a:schemeClr>
              </a:solidFill>
            </a:endParaRPr>
          </a:p>
        </p:txBody>
      </p:sp>
      <p:sp>
        <p:nvSpPr>
          <p:cNvPr id="4" name="TextBox 8"/>
          <p:cNvSpPr txBox="1"/>
          <p:nvPr/>
        </p:nvSpPr>
        <p:spPr>
          <a:xfrm>
            <a:off x="1524000" y="1047310"/>
            <a:ext cx="9144000" cy="1384995"/>
          </a:xfrm>
          <a:prstGeom prst="rect">
            <a:avLst/>
          </a:prstGeom>
          <a:noFill/>
          <a:ln>
            <a:noFill/>
          </a:ln>
        </p:spPr>
        <p:txBody>
          <a:bodyPr wrap="square">
            <a:spAutoFit/>
          </a:bodyPr>
          <a:lstStyle/>
          <a:p>
            <a:pPr algn="ctr" defTabSz="1828434" eaLnBrk="1" fontAlgn="auto" hangingPunct="1">
              <a:spcBef>
                <a:spcPts val="0"/>
              </a:spcBef>
              <a:spcAft>
                <a:spcPts val="0"/>
              </a:spcAft>
              <a:defRPr/>
            </a:pPr>
            <a:r>
              <a:rPr lang="en-US" sz="2800" b="1" dirty="0" err="1"/>
              <a:t>Speciální</a:t>
            </a:r>
            <a:r>
              <a:rPr lang="en-US" sz="2800" b="1" dirty="0"/>
              <a:t> </a:t>
            </a:r>
            <a:r>
              <a:rPr lang="en-US" sz="2800" b="1" dirty="0" err="1"/>
              <a:t>metody</a:t>
            </a:r>
            <a:r>
              <a:rPr lang="en-US" sz="2800" b="1" dirty="0"/>
              <a:t> FŽ</a:t>
            </a:r>
            <a:endParaRPr lang="cs-CZ" sz="2800" b="1" dirty="0"/>
          </a:p>
          <a:p>
            <a:pPr algn="ctr" defTabSz="1828434" eaLnBrk="1" fontAlgn="auto" hangingPunct="1">
              <a:spcBef>
                <a:spcPts val="0"/>
              </a:spcBef>
              <a:spcAft>
                <a:spcPts val="0"/>
              </a:spcAft>
              <a:defRPr/>
            </a:pPr>
            <a:endParaRPr lang="cs-CZ" sz="2800" b="1" cap="all" dirty="0">
              <a:solidFill>
                <a:schemeClr val="tx1">
                  <a:lumMod val="65000"/>
                  <a:lumOff val="35000"/>
                </a:schemeClr>
              </a:solidFill>
              <a:latin typeface="+mn-lt"/>
              <a:ea typeface="Lato Black" charset="0"/>
              <a:cs typeface="Lato Black" charset="0"/>
            </a:endParaRPr>
          </a:p>
          <a:p>
            <a:pPr algn="ctr" defTabSz="1828434" eaLnBrk="1" fontAlgn="auto" hangingPunct="1">
              <a:spcBef>
                <a:spcPts val="0"/>
              </a:spcBef>
              <a:spcAft>
                <a:spcPts val="0"/>
              </a:spcAft>
              <a:defRPr/>
            </a:pPr>
            <a:r>
              <a:rPr lang="en-US" sz="2800" b="1" cap="all" dirty="0">
                <a:solidFill>
                  <a:schemeClr val="tx1">
                    <a:lumMod val="65000"/>
                    <a:lumOff val="35000"/>
                  </a:schemeClr>
                </a:solidFill>
                <a:latin typeface="+mn-lt"/>
                <a:ea typeface="Lato Black" charset="0"/>
                <a:cs typeface="Lato Black" charset="0"/>
              </a:rPr>
              <a:t>Cancer Plasticity</a:t>
            </a:r>
            <a:endParaRPr lang="en-US" sz="2800" b="1" dirty="0">
              <a:solidFill>
                <a:schemeClr val="tx1">
                  <a:lumMod val="65000"/>
                  <a:lumOff val="35000"/>
                </a:schemeClr>
              </a:solidFill>
              <a:latin typeface="+mn-lt"/>
              <a:ea typeface="Lato Black" charset="0"/>
              <a:cs typeface="Lato Black" charset="0"/>
            </a:endParaRPr>
          </a:p>
        </p:txBody>
      </p:sp>
      <p:pic>
        <p:nvPicPr>
          <p:cNvPr id="10" name="Picture 9">
            <a:extLst>
              <a:ext uri="{FF2B5EF4-FFF2-40B4-BE49-F238E27FC236}">
                <a16:creationId xmlns:a16="http://schemas.microsoft.com/office/drawing/2014/main" id="{0ABF91F2-A27E-46B2-9BE1-EBFEC55E4533}"/>
              </a:ext>
            </a:extLst>
          </p:cNvPr>
          <p:cNvPicPr>
            <a:picLocks noChangeAspect="1"/>
          </p:cNvPicPr>
          <p:nvPr/>
        </p:nvPicPr>
        <p:blipFill>
          <a:blip r:embed="rId3"/>
          <a:stretch>
            <a:fillRect/>
          </a:stretch>
        </p:blipFill>
        <p:spPr>
          <a:xfrm>
            <a:off x="9767937" y="407586"/>
            <a:ext cx="2066900" cy="2024719"/>
          </a:xfrm>
          <a:prstGeom prst="rect">
            <a:avLst/>
          </a:prstGeom>
        </p:spPr>
      </p:pic>
      <p:sp>
        <p:nvSpPr>
          <p:cNvPr id="12" name="Podnadpis 2">
            <a:extLst>
              <a:ext uri="{FF2B5EF4-FFF2-40B4-BE49-F238E27FC236}">
                <a16:creationId xmlns:a16="http://schemas.microsoft.com/office/drawing/2014/main" id="{7616C5F2-EBBC-4A19-BA06-AB1D36F1A3BE}"/>
              </a:ext>
            </a:extLst>
          </p:cNvPr>
          <p:cNvSpPr txBox="1">
            <a:spLocks/>
          </p:cNvSpPr>
          <p:nvPr/>
        </p:nvSpPr>
        <p:spPr bwMode="auto">
          <a:xfrm>
            <a:off x="106497" y="4133003"/>
            <a:ext cx="53213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4000"/>
              </a:lnSpc>
              <a:spcAft>
                <a:spcPts val="600"/>
              </a:spcAft>
              <a:buClr>
                <a:srgbClr val="E1253B"/>
              </a:buClr>
              <a:buFont typeface="Wingdings" pitchFamily="2" charset="2"/>
              <a:buChar char="§"/>
              <a:defRPr sz="2800">
                <a:solidFill>
                  <a:srgbClr val="595959"/>
                </a:solidFill>
                <a:latin typeface="Calibri" pitchFamily="34" charset="0"/>
              </a:defRPr>
            </a:lvl1pPr>
            <a:lvl2pPr marL="742950" indent="-285750" eaLnBrk="0" hangingPunct="0">
              <a:lnSpc>
                <a:spcPct val="114000"/>
              </a:lnSpc>
              <a:spcAft>
                <a:spcPts val="600"/>
              </a:spcAft>
              <a:buClr>
                <a:srgbClr val="E1253B"/>
              </a:buClr>
              <a:buFont typeface="Arial" charset="0"/>
              <a:buChar char="–"/>
              <a:defRPr sz="2800">
                <a:solidFill>
                  <a:srgbClr val="595959"/>
                </a:solidFill>
                <a:latin typeface="Calibri" pitchFamily="34" charset="0"/>
              </a:defRPr>
            </a:lvl2pPr>
            <a:lvl3pPr marL="1143000" indent="-228600" eaLnBrk="0" hangingPunct="0">
              <a:lnSpc>
                <a:spcPct val="114000"/>
              </a:lnSpc>
              <a:spcAft>
                <a:spcPts val="600"/>
              </a:spcAft>
              <a:buClr>
                <a:srgbClr val="E1253B"/>
              </a:buClr>
              <a:buFont typeface="Wingdings" pitchFamily="2" charset="2"/>
              <a:buChar char="§"/>
              <a:defRPr sz="2400">
                <a:solidFill>
                  <a:srgbClr val="595959"/>
                </a:solidFill>
                <a:latin typeface="Calibri" pitchFamily="34" charset="0"/>
              </a:defRPr>
            </a:lvl3pPr>
            <a:lvl4pPr marL="1600200" indent="-228600" eaLnBrk="0" hangingPunct="0">
              <a:spcBef>
                <a:spcPct val="20000"/>
              </a:spcBef>
              <a:buClr>
                <a:srgbClr val="E1253B"/>
              </a:buClr>
              <a:buFont typeface="Arial" charset="0"/>
              <a:buChar char="–"/>
              <a:defRPr sz="2000">
                <a:solidFill>
                  <a:schemeClr val="tx1"/>
                </a:solidFill>
                <a:latin typeface="Calibri" pitchFamily="34" charset="0"/>
              </a:defRPr>
            </a:lvl4pPr>
            <a:lvl5pPr marL="2057400" indent="-228600" eaLnBrk="0" hangingPunct="0">
              <a:spcBef>
                <a:spcPct val="20000"/>
              </a:spcBef>
              <a:buClr>
                <a:srgbClr val="E1253B"/>
              </a:buClr>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rgbClr val="E1253B"/>
              </a:buClr>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rgbClr val="E1253B"/>
              </a:buClr>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rgbClr val="E1253B"/>
              </a:buClr>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rgbClr val="E1253B"/>
              </a:buClr>
              <a:buFont typeface="Arial" charset="0"/>
              <a:buChar char="»"/>
              <a:defRPr sz="2000">
                <a:solidFill>
                  <a:schemeClr val="tx1"/>
                </a:solidFill>
                <a:latin typeface="Calibri" pitchFamily="34" charset="0"/>
              </a:defRPr>
            </a:lvl9pPr>
          </a:lstStyle>
          <a:p>
            <a:pPr eaLnBrk="1" hangingPunct="1">
              <a:lnSpc>
                <a:spcPct val="80000"/>
              </a:lnSpc>
              <a:spcBef>
                <a:spcPct val="20000"/>
              </a:spcBef>
              <a:spcAft>
                <a:spcPct val="0"/>
              </a:spcAft>
              <a:buFont typeface="Wingdings" pitchFamily="2" charset="2"/>
              <a:buNone/>
            </a:pPr>
            <a:r>
              <a:rPr lang="en-US" altLang="en-US" sz="1400" dirty="0"/>
              <a:t>Department of Cytokinetics               </a:t>
            </a:r>
          </a:p>
          <a:p>
            <a:pPr eaLnBrk="1" hangingPunct="1">
              <a:lnSpc>
                <a:spcPct val="80000"/>
              </a:lnSpc>
              <a:spcBef>
                <a:spcPct val="20000"/>
              </a:spcBef>
              <a:spcAft>
                <a:spcPct val="0"/>
              </a:spcAft>
              <a:buFont typeface="Wingdings" pitchFamily="2" charset="2"/>
              <a:buNone/>
            </a:pPr>
            <a:r>
              <a:rPr lang="en-US" altLang="en-US" sz="1400" dirty="0"/>
              <a:t>Institute of Biophysics AS CR</a:t>
            </a:r>
          </a:p>
          <a:p>
            <a:pPr eaLnBrk="1" hangingPunct="1">
              <a:lnSpc>
                <a:spcPct val="80000"/>
              </a:lnSpc>
              <a:spcBef>
                <a:spcPct val="20000"/>
              </a:spcBef>
              <a:spcAft>
                <a:spcPct val="0"/>
              </a:spcAft>
              <a:buFont typeface="Wingdings" pitchFamily="2" charset="2"/>
              <a:buNone/>
            </a:pPr>
            <a:r>
              <a:rPr lang="en-US" altLang="en-US" sz="1400" dirty="0" err="1"/>
              <a:t>Kralovopolska</a:t>
            </a:r>
            <a:r>
              <a:rPr lang="en-US" altLang="en-US" sz="1400" dirty="0"/>
              <a:t> 135</a:t>
            </a:r>
          </a:p>
          <a:p>
            <a:pPr eaLnBrk="1" hangingPunct="1">
              <a:lnSpc>
                <a:spcPct val="80000"/>
              </a:lnSpc>
              <a:spcBef>
                <a:spcPct val="20000"/>
              </a:spcBef>
              <a:spcAft>
                <a:spcPct val="0"/>
              </a:spcAft>
              <a:buFont typeface="Wingdings" pitchFamily="2" charset="2"/>
              <a:buNone/>
            </a:pPr>
            <a:r>
              <a:rPr lang="en-US" altLang="en-US" sz="1400" dirty="0"/>
              <a:t>612 65 Brno	, Czech Republic</a:t>
            </a:r>
          </a:p>
          <a:p>
            <a:pPr eaLnBrk="1" hangingPunct="1">
              <a:lnSpc>
                <a:spcPct val="80000"/>
              </a:lnSpc>
              <a:spcBef>
                <a:spcPct val="20000"/>
              </a:spcBef>
              <a:spcAft>
                <a:spcPct val="0"/>
              </a:spcAft>
              <a:buFont typeface="Wingdings" pitchFamily="2" charset="2"/>
              <a:buNone/>
            </a:pPr>
            <a:r>
              <a:rPr lang="en-US" altLang="en-US" sz="1400" dirty="0"/>
              <a:t>Tel:  + 420 541 517 166</a:t>
            </a:r>
            <a:endParaRPr lang="cs-CZ" altLang="en-US" sz="1400" dirty="0"/>
          </a:p>
          <a:p>
            <a:pPr eaLnBrk="1" hangingPunct="1">
              <a:lnSpc>
                <a:spcPct val="80000"/>
              </a:lnSpc>
              <a:spcBef>
                <a:spcPct val="20000"/>
              </a:spcBef>
              <a:spcAft>
                <a:spcPct val="0"/>
              </a:spcAft>
              <a:buFont typeface="Wingdings" pitchFamily="2" charset="2"/>
              <a:buNone/>
            </a:pPr>
            <a:endParaRPr lang="en-US" altLang="en-US" sz="1400" dirty="0"/>
          </a:p>
          <a:p>
            <a:pPr eaLnBrk="1" hangingPunct="1">
              <a:lnSpc>
                <a:spcPct val="80000"/>
              </a:lnSpc>
              <a:spcBef>
                <a:spcPct val="20000"/>
              </a:spcBef>
              <a:spcAft>
                <a:spcPct val="0"/>
              </a:spcAft>
              <a:buFont typeface="Wingdings" pitchFamily="2" charset="2"/>
              <a:buNone/>
            </a:pPr>
            <a:endParaRPr lang="cs-CZ" altLang="en-US" sz="1400" dirty="0"/>
          </a:p>
          <a:p>
            <a:pPr eaLnBrk="1" hangingPunct="1">
              <a:lnSpc>
                <a:spcPct val="80000"/>
              </a:lnSpc>
              <a:spcBef>
                <a:spcPct val="20000"/>
              </a:spcBef>
              <a:spcAft>
                <a:spcPct val="0"/>
              </a:spcAft>
              <a:buNone/>
            </a:pPr>
            <a:r>
              <a:rPr lang="cs-CZ" altLang="en-US" sz="3200" dirty="0"/>
              <a:t>ksoucek</a:t>
            </a:r>
            <a:r>
              <a:rPr lang="en-US" altLang="en-US" sz="3200" dirty="0"/>
              <a:t>@ibp.cz</a:t>
            </a:r>
          </a:p>
          <a:p>
            <a:pPr eaLnBrk="1" hangingPunct="1">
              <a:lnSpc>
                <a:spcPct val="80000"/>
              </a:lnSpc>
              <a:spcBef>
                <a:spcPct val="20000"/>
              </a:spcBef>
              <a:spcAft>
                <a:spcPct val="0"/>
              </a:spcAft>
              <a:buNone/>
            </a:pPr>
            <a:r>
              <a:rPr lang="en-US" altLang="en-US" sz="3200" dirty="0"/>
              <a:t>@</a:t>
            </a:r>
            <a:r>
              <a:rPr lang="en-US" altLang="en-US" sz="3200" dirty="0" err="1"/>
              <a:t>souceklab</a:t>
            </a:r>
            <a:endParaRPr lang="cs-CZ" altLang="en-US" sz="3200" dirty="0"/>
          </a:p>
          <a:p>
            <a:pPr eaLnBrk="1" hangingPunct="1">
              <a:lnSpc>
                <a:spcPct val="80000"/>
              </a:lnSpc>
              <a:spcBef>
                <a:spcPct val="20000"/>
              </a:spcBef>
              <a:spcAft>
                <a:spcPct val="0"/>
              </a:spcAft>
              <a:buFont typeface="Wingdings" pitchFamily="2" charset="2"/>
              <a:buNone/>
            </a:pPr>
            <a:endParaRPr lang="cs-CZ" altLang="en-US" sz="3200" dirty="0"/>
          </a:p>
        </p:txBody>
      </p:sp>
      <p:pic>
        <p:nvPicPr>
          <p:cNvPr id="14" name="Obrázek 7">
            <a:extLst>
              <a:ext uri="{FF2B5EF4-FFF2-40B4-BE49-F238E27FC236}">
                <a16:creationId xmlns:a16="http://schemas.microsoft.com/office/drawing/2014/main" id="{C2BC9380-9E83-4C4A-A548-6E5856E82D7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753" y="1947275"/>
            <a:ext cx="1530279" cy="77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s://www.em.muni.cz/cache/multithumb_thumbs/logo_muni_web-790x395-2008259181.jpg">
            <a:extLst>
              <a:ext uri="{FF2B5EF4-FFF2-40B4-BE49-F238E27FC236}">
                <a16:creationId xmlns:a16="http://schemas.microsoft.com/office/drawing/2014/main" id="{5E3FD610-8AE7-441D-BD75-972CEC1BC40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56" t="23984" r="18844" b="24621"/>
          <a:stretch/>
        </p:blipFill>
        <p:spPr bwMode="auto">
          <a:xfrm>
            <a:off x="127503" y="1190435"/>
            <a:ext cx="1650778" cy="6516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Objekt 20">
            <a:extLst>
              <a:ext uri="{FF2B5EF4-FFF2-40B4-BE49-F238E27FC236}">
                <a16:creationId xmlns:a16="http://schemas.microsoft.com/office/drawing/2014/main" id="{E6C4D0C2-BE62-40AB-A2E0-2C29C71C0100}"/>
              </a:ext>
            </a:extLst>
          </p:cNvPr>
          <p:cNvGraphicFramePr>
            <a:graphicFrameLocks noChangeAspect="1"/>
          </p:cNvGraphicFramePr>
          <p:nvPr>
            <p:extLst>
              <p:ext uri="{D42A27DB-BD31-4B8C-83A1-F6EECF244321}">
                <p14:modId xmlns:p14="http://schemas.microsoft.com/office/powerpoint/2010/main" val="397951394"/>
              </p:ext>
            </p:extLst>
          </p:nvPr>
        </p:nvGraphicFramePr>
        <p:xfrm>
          <a:off x="187753" y="215233"/>
          <a:ext cx="1657848" cy="869985"/>
        </p:xfrm>
        <a:graphic>
          <a:graphicData uri="http://schemas.openxmlformats.org/presentationml/2006/ole">
            <mc:AlternateContent xmlns:mc="http://schemas.openxmlformats.org/markup-compatibility/2006">
              <mc:Choice xmlns:v="urn:schemas-microsoft-com:vml" Requires="v">
                <p:oleObj spid="_x0000_s14348" name="Fotografie" r:id="rId6" imgW="11279174" imgH="5772956" progId="">
                  <p:embed/>
                </p:oleObj>
              </mc:Choice>
              <mc:Fallback>
                <p:oleObj name="Fotografie" r:id="rId6" imgW="11279174" imgH="5772956" progId="">
                  <p:embed/>
                  <p:pic>
                    <p:nvPicPr>
                      <p:cNvPr id="10" name="Objekt 20">
                        <a:extLst>
                          <a:ext uri="{FF2B5EF4-FFF2-40B4-BE49-F238E27FC236}">
                            <a16:creationId xmlns:a16="http://schemas.microsoft.com/office/drawing/2014/main" id="{6ADCC11B-2029-4FF3-B5B5-9E50D40B17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753" y="215233"/>
                        <a:ext cx="1657848" cy="869985"/>
                      </a:xfrm>
                      <a:prstGeom prst="rect">
                        <a:avLst/>
                      </a:prstGeom>
                      <a:noFill/>
                      <a:extLst/>
                    </p:spPr>
                  </p:pic>
                </p:oleObj>
              </mc:Fallback>
            </mc:AlternateContent>
          </a:graphicData>
        </a:graphic>
      </p:graphicFrame>
      <p:pic>
        <p:nvPicPr>
          <p:cNvPr id="19" name="Picture 18">
            <a:extLst>
              <a:ext uri="{FF2B5EF4-FFF2-40B4-BE49-F238E27FC236}">
                <a16:creationId xmlns:a16="http://schemas.microsoft.com/office/drawing/2014/main" id="{BA946E99-6CE2-46B2-B11E-A8B462A264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5511" y="4133003"/>
            <a:ext cx="6679326" cy="1933812"/>
          </a:xfrm>
          <a:prstGeom prst="rect">
            <a:avLst/>
          </a:prstGeom>
        </p:spPr>
      </p:pic>
    </p:spTree>
    <p:extLst>
      <p:ext uri="{BB962C8B-B14F-4D97-AF65-F5344CB8AC3E}">
        <p14:creationId xmlns:p14="http://schemas.microsoft.com/office/powerpoint/2010/main" val="1941263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tLang="en-US" dirty="0"/>
              <a:t>Epithelial-Mesenchymal Transition (EMT)</a:t>
            </a:r>
            <a:endParaRPr lang="cs-CZ" altLang="en-US" dirty="0"/>
          </a:p>
        </p:txBody>
      </p:sp>
      <p:sp>
        <p:nvSpPr>
          <p:cNvPr id="93187" name="Rectangle 3"/>
          <p:cNvSpPr>
            <a:spLocks noGrp="1" noChangeArrowheads="1"/>
          </p:cNvSpPr>
          <p:nvPr>
            <p:ph type="body" idx="1"/>
          </p:nvPr>
        </p:nvSpPr>
        <p:spPr>
          <a:xfrm>
            <a:off x="2782889" y="1989139"/>
            <a:ext cx="7215187" cy="3754437"/>
          </a:xfrm>
        </p:spPr>
        <p:txBody>
          <a:bodyPr/>
          <a:lstStyle/>
          <a:p>
            <a:pPr eaLnBrk="1" hangingPunct="1"/>
            <a:r>
              <a:rPr lang="en-US" altLang="en-US"/>
              <a:t>Zm</a:t>
            </a:r>
            <a:r>
              <a:rPr lang="cs-CZ" altLang="en-US"/>
              <a:t>ěna buněčného fenotypu spojená se ztrátou adheze a zvýšením motility</a:t>
            </a:r>
          </a:p>
        </p:txBody>
      </p:sp>
      <p:pic>
        <p:nvPicPr>
          <p:cNvPr id="4" name="Picture 2" descr="table_14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648" y="2996952"/>
            <a:ext cx="6192688" cy="36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18429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4"/>
          <p:cNvSpPr>
            <a:spLocks noChangeArrowheads="1"/>
          </p:cNvSpPr>
          <p:nvPr/>
        </p:nvSpPr>
        <p:spPr bwMode="auto">
          <a:xfrm>
            <a:off x="2640013"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400" dirty="0">
                <a:solidFill>
                  <a:schemeClr val="tx2"/>
                </a:solidFill>
                <a:cs typeface="Arial" panose="020B0604020202020204" pitchFamily="34" charset="0"/>
              </a:rPr>
              <a:t>EMT &amp; </a:t>
            </a:r>
            <a:r>
              <a:rPr lang="cs-CZ" altLang="en-US" sz="2400" dirty="0">
                <a:solidFill>
                  <a:schemeClr val="tx2"/>
                </a:solidFill>
                <a:cs typeface="Arial" panose="020B0604020202020204" pitchFamily="34" charset="0"/>
              </a:rPr>
              <a:t>nádory</a:t>
            </a:r>
          </a:p>
        </p:txBody>
      </p:sp>
      <p:pic>
        <p:nvPicPr>
          <p:cNvPr id="6" name="Picture 2" descr="figure_14_1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2486" y="2276872"/>
            <a:ext cx="7065557" cy="449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2" descr="figure_14_1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0260" y="134861"/>
            <a:ext cx="5417740" cy="2016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21508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cs-CZ" altLang="en-US" dirty="0"/>
              <a:t>Znaky a regulátory EMT</a:t>
            </a:r>
          </a:p>
        </p:txBody>
      </p:sp>
      <p:pic>
        <p:nvPicPr>
          <p:cNvPr id="96259" name="Picture 3"/>
          <p:cNvPicPr>
            <a:picLocks noChangeAspect="1" noChangeArrowheads="1"/>
          </p:cNvPicPr>
          <p:nvPr/>
        </p:nvPicPr>
        <p:blipFill>
          <a:blip r:embed="rId3">
            <a:extLst>
              <a:ext uri="{28A0092B-C50C-407E-A947-70E740481C1C}">
                <a14:useLocalDpi xmlns:a14="http://schemas.microsoft.com/office/drawing/2010/main" val="0"/>
              </a:ext>
            </a:extLst>
          </a:blip>
          <a:srcRect t="45641"/>
          <a:stretch>
            <a:fillRect/>
          </a:stretch>
        </p:blipFill>
        <p:spPr bwMode="auto">
          <a:xfrm>
            <a:off x="1774826" y="1557338"/>
            <a:ext cx="5400675" cy="283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0996" name="Picture 4"/>
          <p:cNvPicPr>
            <a:picLocks noChangeAspect="1" noChangeArrowheads="1"/>
          </p:cNvPicPr>
          <p:nvPr/>
        </p:nvPicPr>
        <p:blipFill>
          <a:blip r:embed="rId3">
            <a:extLst>
              <a:ext uri="{28A0092B-C50C-407E-A947-70E740481C1C}">
                <a14:useLocalDpi xmlns:a14="http://schemas.microsoft.com/office/drawing/2010/main" val="0"/>
              </a:ext>
            </a:extLst>
          </a:blip>
          <a:srcRect t="69147"/>
          <a:stretch>
            <a:fillRect/>
          </a:stretch>
        </p:blipFill>
        <p:spPr bwMode="auto">
          <a:xfrm>
            <a:off x="5951538" y="1557338"/>
            <a:ext cx="4716462" cy="140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0997" name="Rectangle 5"/>
          <p:cNvSpPr>
            <a:spLocks noChangeArrowheads="1"/>
          </p:cNvSpPr>
          <p:nvPr/>
        </p:nvSpPr>
        <p:spPr bwMode="auto">
          <a:xfrm>
            <a:off x="1774825" y="2781301"/>
            <a:ext cx="4464050" cy="1654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pic>
        <p:nvPicPr>
          <p:cNvPr id="340998" name="Picture 6" descr="nrc2620-f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9514" y="2773364"/>
            <a:ext cx="4751387"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9" name="Rectangle 7"/>
          <p:cNvSpPr>
            <a:spLocks noChangeArrowheads="1"/>
          </p:cNvSpPr>
          <p:nvPr/>
        </p:nvSpPr>
        <p:spPr bwMode="auto">
          <a:xfrm>
            <a:off x="8472488" y="5953126"/>
            <a:ext cx="21955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cs-CZ" altLang="en-US" sz="1000">
                <a:latin typeface="Verdana" pitchFamily="34" charset="0"/>
              </a:rPr>
              <a:t>Kornelia Polyak &amp; Robert A. Weinberg</a:t>
            </a:r>
          </a:p>
          <a:p>
            <a:pPr algn="ctr" eaLnBrk="1" hangingPunct="1">
              <a:spcBef>
                <a:spcPct val="0"/>
              </a:spcBef>
              <a:buClrTx/>
              <a:buSzTx/>
              <a:buFontTx/>
              <a:buNone/>
            </a:pPr>
            <a:r>
              <a:rPr lang="cs-CZ" altLang="en-US" sz="1000" i="1">
                <a:latin typeface="Verdana" pitchFamily="34" charset="0"/>
              </a:rPr>
              <a:t>Nature Reviews Cancer </a:t>
            </a:r>
            <a:r>
              <a:rPr lang="cs-CZ" altLang="en-US" sz="1000" b="1">
                <a:latin typeface="Verdana" pitchFamily="34" charset="0"/>
              </a:rPr>
              <a:t>9</a:t>
            </a:r>
            <a:r>
              <a:rPr lang="cs-CZ" altLang="en-US" sz="1000">
                <a:latin typeface="Verdana" pitchFamily="34" charset="0"/>
              </a:rPr>
              <a:t>, 265-273 (April 2009)</a:t>
            </a:r>
          </a:p>
        </p:txBody>
      </p:sp>
      <p:sp>
        <p:nvSpPr>
          <p:cNvPr id="341000" name="Oval 8"/>
          <p:cNvSpPr>
            <a:spLocks noChangeArrowheads="1"/>
          </p:cNvSpPr>
          <p:nvPr/>
        </p:nvSpPr>
        <p:spPr bwMode="auto">
          <a:xfrm>
            <a:off x="4943475" y="2420938"/>
            <a:ext cx="1296988" cy="1223962"/>
          </a:xfrm>
          <a:prstGeom prst="ellipse">
            <a:avLst/>
          </a:prstGeom>
          <a:noFill/>
          <a:ln w="254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Tree>
    <p:extLst>
      <p:ext uri="{BB962C8B-B14F-4D97-AF65-F5344CB8AC3E}">
        <p14:creationId xmlns:p14="http://schemas.microsoft.com/office/powerpoint/2010/main" val="4082893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409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099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09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099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100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grpId="1" nodeType="clickEffect">
                                  <p:stCondLst>
                                    <p:cond delay="0"/>
                                  </p:stCondLst>
                                  <p:childTnLst>
                                    <p:animMotion origin="layout" path="M -1.66667E-6 -2.42887E-6 L 0.0316 0.25191 " pathEditMode="relative" rAng="0" ptsTypes="AA">
                                      <p:cBhvr>
                                        <p:cTn id="20" dur="2000" fill="hold"/>
                                        <p:tgtEl>
                                          <p:spTgt spid="341000"/>
                                        </p:tgtEl>
                                        <p:attrNameLst>
                                          <p:attrName>ppt_x</p:attrName>
                                          <p:attrName>ppt_y</p:attrName>
                                        </p:attrNameLst>
                                      </p:cBhvr>
                                      <p:rCtr x="1580" y="12584"/>
                                    </p:animMotion>
                                  </p:childTnLst>
                                </p:cTn>
                              </p:par>
                            </p:childTnLst>
                          </p:cTn>
                        </p:par>
                      </p:childTnLst>
                    </p:cTn>
                  </p:par>
                  <p:par>
                    <p:cTn id="21" fill="hold" nodeType="clickPar">
                      <p:stCondLst>
                        <p:cond delay="indefinite"/>
                      </p:stCondLst>
                      <p:childTnLst>
                        <p:par>
                          <p:cTn id="22" fill="hold" nodeType="withGroup">
                            <p:stCondLst>
                              <p:cond delay="0"/>
                            </p:stCondLst>
                            <p:childTnLst>
                              <p:par>
                                <p:cTn id="23" presetID="0" presetClass="path" presetSubtype="0" accel="50000" decel="50000" fill="hold" grpId="2" nodeType="clickEffect">
                                  <p:stCondLst>
                                    <p:cond delay="0"/>
                                  </p:stCondLst>
                                  <p:childTnLst>
                                    <p:animMotion origin="layout" path="M 0.0316 0.25191 L 0.22847 0.33056 " pathEditMode="relative" rAng="0" ptsTypes="AA">
                                      <p:cBhvr>
                                        <p:cTn id="24" dur="2000" fill="hold"/>
                                        <p:tgtEl>
                                          <p:spTgt spid="341000"/>
                                        </p:tgtEl>
                                        <p:attrNameLst>
                                          <p:attrName>ppt_x</p:attrName>
                                          <p:attrName>ppt_y</p:attrName>
                                        </p:attrNameLst>
                                      </p:cBhvr>
                                      <p:rCtr x="9844" y="39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7" grpId="0" animBg="1"/>
      <p:bldP spid="340999" grpId="0"/>
      <p:bldP spid="341000" grpId="0" animBg="1"/>
      <p:bldP spid="341000" grpId="1" animBg="1"/>
      <p:bldP spid="341000"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cs-CZ" altLang="en-US" dirty="0"/>
              <a:t>Experimentální přístupy</a:t>
            </a:r>
          </a:p>
        </p:txBody>
      </p:sp>
      <p:pic>
        <p:nvPicPr>
          <p:cNvPr id="993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1484314"/>
            <a:ext cx="4176713"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2" name="Picture 4" descr="BPH"/>
          <p:cNvPicPr>
            <a:picLocks noChangeAspect="1" noChangeArrowheads="1"/>
          </p:cNvPicPr>
          <p:nvPr/>
        </p:nvPicPr>
        <p:blipFill>
          <a:blip r:embed="rId4">
            <a:extLst>
              <a:ext uri="{28A0092B-C50C-407E-A947-70E740481C1C}">
                <a14:useLocalDpi xmlns:a14="http://schemas.microsoft.com/office/drawing/2010/main" val="0"/>
              </a:ext>
            </a:extLst>
          </a:blip>
          <a:srcRect l="50912" t="2608" r="7684" b="40816"/>
          <a:stretch>
            <a:fillRect/>
          </a:stretch>
        </p:blipFill>
        <p:spPr bwMode="auto">
          <a:xfrm>
            <a:off x="1847850" y="3789364"/>
            <a:ext cx="18732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5" descr="par ctrl"/>
          <p:cNvPicPr>
            <a:picLocks noChangeAspect="1" noChangeArrowheads="1"/>
          </p:cNvPicPr>
          <p:nvPr/>
        </p:nvPicPr>
        <p:blipFill>
          <a:blip r:embed="rId5" cstate="print">
            <a:extLst>
              <a:ext uri="{28A0092B-C50C-407E-A947-70E740481C1C}">
                <a14:useLocalDpi xmlns:a14="http://schemas.microsoft.com/office/drawing/2010/main" val="0"/>
              </a:ext>
            </a:extLst>
          </a:blip>
          <a:srcRect t="2002" r="54143" b="54553"/>
          <a:stretch>
            <a:fillRect/>
          </a:stretch>
        </p:blipFill>
        <p:spPr bwMode="auto">
          <a:xfrm>
            <a:off x="4368801" y="3789364"/>
            <a:ext cx="18002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Line 6"/>
          <p:cNvSpPr>
            <a:spLocks noChangeShapeType="1"/>
          </p:cNvSpPr>
          <p:nvPr/>
        </p:nvSpPr>
        <p:spPr bwMode="auto">
          <a:xfrm>
            <a:off x="3792539" y="4476750"/>
            <a:ext cx="503237" cy="0"/>
          </a:xfrm>
          <a:prstGeom prst="line">
            <a:avLst/>
          </a:prstGeom>
          <a:noFill/>
          <a:ln w="444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5" name="Text Box 7"/>
          <p:cNvSpPr txBox="1">
            <a:spLocks noChangeArrowheads="1"/>
          </p:cNvSpPr>
          <p:nvPr/>
        </p:nvSpPr>
        <p:spPr bwMode="auto">
          <a:xfrm>
            <a:off x="4656138" y="3860800"/>
            <a:ext cx="12239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cs-CZ" altLang="en-US" sz="1800">
                <a:solidFill>
                  <a:srgbClr val="FF99FF"/>
                </a:solidFill>
                <a:latin typeface="Verdana" pitchFamily="34" charset="0"/>
              </a:rPr>
              <a:t>Benign</a:t>
            </a:r>
            <a:r>
              <a:rPr lang="cs-CZ" altLang="en-US" sz="1800">
                <a:solidFill>
                  <a:srgbClr val="FF33CC"/>
                </a:solidFill>
                <a:latin typeface="Verdana" pitchFamily="34" charset="0"/>
              </a:rPr>
              <a:t> (BPH-1)</a:t>
            </a:r>
          </a:p>
        </p:txBody>
      </p:sp>
      <p:grpSp>
        <p:nvGrpSpPr>
          <p:cNvPr id="347144" name="Group 8"/>
          <p:cNvGrpSpPr>
            <a:grpSpLocks/>
          </p:cNvGrpSpPr>
          <p:nvPr/>
        </p:nvGrpSpPr>
        <p:grpSpPr bwMode="auto">
          <a:xfrm>
            <a:off x="4727575" y="5516566"/>
            <a:ext cx="1511300" cy="1173163"/>
            <a:chOff x="2018" y="3475"/>
            <a:chExt cx="952" cy="739"/>
          </a:xfrm>
        </p:grpSpPr>
        <p:sp>
          <p:nvSpPr>
            <p:cNvPr id="99354" name="Line 9"/>
            <p:cNvSpPr>
              <a:spLocks noChangeShapeType="1"/>
            </p:cNvSpPr>
            <p:nvPr/>
          </p:nvSpPr>
          <p:spPr bwMode="auto">
            <a:xfrm>
              <a:off x="2335" y="3475"/>
              <a:ext cx="0" cy="318"/>
            </a:xfrm>
            <a:prstGeom prst="line">
              <a:avLst/>
            </a:prstGeom>
            <a:noFill/>
            <a:ln w="444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5" name="Text Box 10"/>
            <p:cNvSpPr txBox="1">
              <a:spLocks noChangeArrowheads="1"/>
            </p:cNvSpPr>
            <p:nvPr/>
          </p:nvSpPr>
          <p:spPr bwMode="auto">
            <a:xfrm>
              <a:off x="2018" y="3884"/>
              <a:ext cx="635" cy="330"/>
            </a:xfrm>
            <a:prstGeom prst="rect">
              <a:avLst/>
            </a:prstGeom>
            <a:noFill/>
            <a:ln w="25400">
              <a:solidFill>
                <a:srgbClr val="FF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None/>
              </a:pPr>
              <a:r>
                <a:rPr lang="cs-CZ" altLang="en-US" sz="2800">
                  <a:latin typeface="Verdana" pitchFamily="34" charset="0"/>
                </a:rPr>
                <a:t>EMT</a:t>
              </a:r>
            </a:p>
          </p:txBody>
        </p:sp>
        <p:sp>
          <p:nvSpPr>
            <p:cNvPr id="99356" name="Text Box 11"/>
            <p:cNvSpPr txBox="1">
              <a:spLocks noChangeArrowheads="1"/>
            </p:cNvSpPr>
            <p:nvPr/>
          </p:nvSpPr>
          <p:spPr bwMode="auto">
            <a:xfrm>
              <a:off x="2426" y="3521"/>
              <a:ext cx="5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None/>
              </a:pPr>
              <a:r>
                <a:rPr lang="cs-CZ" altLang="en-US" sz="1800">
                  <a:latin typeface="Verdana" pitchFamily="34" charset="0"/>
                </a:rPr>
                <a:t>TGF-</a:t>
              </a:r>
              <a:r>
                <a:rPr lang="cs-CZ" altLang="en-US" sz="1800">
                  <a:latin typeface="Symbol" pitchFamily="18" charset="2"/>
                </a:rPr>
                <a:t>b</a:t>
              </a:r>
            </a:p>
          </p:txBody>
        </p:sp>
      </p:grpSp>
      <p:pic>
        <p:nvPicPr>
          <p:cNvPr id="347148" name="Picture 12"/>
          <p:cNvPicPr>
            <a:picLocks noGrp="1" noChangeAspect="1" noChangeArrowheads="1"/>
          </p:cNvPicPr>
          <p:nvPr>
            <p:ph type="body" idx="1"/>
          </p:nvPr>
        </p:nvPicPr>
        <p:blipFill>
          <a:blip r:embed="rId6">
            <a:extLst>
              <a:ext uri="{28A0092B-C50C-407E-A947-70E740481C1C}">
                <a14:useLocalDpi xmlns:a14="http://schemas.microsoft.com/office/drawing/2010/main" val="0"/>
              </a:ext>
            </a:extLst>
          </a:blip>
          <a:srcRect/>
          <a:stretch>
            <a:fillRect/>
          </a:stretch>
        </p:blipFill>
        <p:spPr>
          <a:xfrm>
            <a:off x="6096000" y="1484314"/>
            <a:ext cx="4465638" cy="61277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7149" name="Line 13"/>
          <p:cNvSpPr>
            <a:spLocks noChangeShapeType="1"/>
          </p:cNvSpPr>
          <p:nvPr/>
        </p:nvSpPr>
        <p:spPr bwMode="auto">
          <a:xfrm>
            <a:off x="6383339" y="4437063"/>
            <a:ext cx="1728787" cy="0"/>
          </a:xfrm>
          <a:prstGeom prst="line">
            <a:avLst/>
          </a:prstGeom>
          <a:noFill/>
          <a:ln w="444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47150" name="Group 14"/>
          <p:cNvGrpSpPr>
            <a:grpSpLocks/>
          </p:cNvGrpSpPr>
          <p:nvPr/>
        </p:nvGrpSpPr>
        <p:grpSpPr bwMode="auto">
          <a:xfrm>
            <a:off x="8256588" y="3789364"/>
            <a:ext cx="2266950" cy="1584325"/>
            <a:chOff x="4241" y="2387"/>
            <a:chExt cx="1428" cy="998"/>
          </a:xfrm>
        </p:grpSpPr>
        <p:pic>
          <p:nvPicPr>
            <p:cNvPr id="99352" name="Picture 15" descr="c03_2"/>
            <p:cNvPicPr>
              <a:picLocks noChangeAspect="1" noChangeArrowheads="1"/>
            </p:cNvPicPr>
            <p:nvPr/>
          </p:nvPicPr>
          <p:blipFill>
            <a:blip r:embed="rId7">
              <a:extLst>
                <a:ext uri="{28A0092B-C50C-407E-A947-70E740481C1C}">
                  <a14:useLocalDpi xmlns:a14="http://schemas.microsoft.com/office/drawing/2010/main" val="0"/>
                </a:ext>
              </a:extLst>
            </a:blip>
            <a:srcRect l="30083" t="29642" r="32491" b="42023"/>
            <a:stretch>
              <a:fillRect/>
            </a:stretch>
          </p:blipFill>
          <p:spPr bwMode="auto">
            <a:xfrm>
              <a:off x="4265" y="2387"/>
              <a:ext cx="1361"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53" name="Text Box 16"/>
            <p:cNvSpPr txBox="1">
              <a:spLocks noChangeArrowheads="1"/>
            </p:cNvSpPr>
            <p:nvPr/>
          </p:nvSpPr>
          <p:spPr bwMode="auto">
            <a:xfrm>
              <a:off x="4241" y="2387"/>
              <a:ext cx="1428"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cs-CZ" altLang="en-US" sz="1800">
                  <a:solidFill>
                    <a:srgbClr val="FF99FF"/>
                  </a:solidFill>
                  <a:latin typeface="Verdana" pitchFamily="34" charset="0"/>
                </a:rPr>
                <a:t>Cancer associated fibroblast - tumor derived</a:t>
              </a:r>
              <a:r>
                <a:rPr lang="cs-CZ" altLang="en-US" sz="1800">
                  <a:latin typeface="Verdana" pitchFamily="34" charset="0"/>
                </a:rPr>
                <a:t> </a:t>
              </a:r>
              <a:r>
                <a:rPr lang="cs-CZ" altLang="en-US" sz="1800">
                  <a:solidFill>
                    <a:srgbClr val="FF33CC"/>
                  </a:solidFill>
                  <a:latin typeface="Verdana" pitchFamily="34" charset="0"/>
                </a:rPr>
                <a:t>(CAFTD)</a:t>
              </a:r>
            </a:p>
          </p:txBody>
        </p:sp>
      </p:grpSp>
      <p:grpSp>
        <p:nvGrpSpPr>
          <p:cNvPr id="347153" name="Group 17"/>
          <p:cNvGrpSpPr>
            <a:grpSpLocks/>
          </p:cNvGrpSpPr>
          <p:nvPr/>
        </p:nvGrpSpPr>
        <p:grpSpPr bwMode="auto">
          <a:xfrm>
            <a:off x="3000376" y="2133600"/>
            <a:ext cx="6335713" cy="1511300"/>
            <a:chOff x="930" y="1389"/>
            <a:chExt cx="3991" cy="952"/>
          </a:xfrm>
        </p:grpSpPr>
        <p:pic>
          <p:nvPicPr>
            <p:cNvPr id="99347" name="Picture 18"/>
            <p:cNvPicPr>
              <a:picLocks noChangeAspect="1" noChangeArrowheads="1"/>
            </p:cNvPicPr>
            <p:nvPr/>
          </p:nvPicPr>
          <p:blipFill>
            <a:blip r:embed="rId8">
              <a:extLst>
                <a:ext uri="{28A0092B-C50C-407E-A947-70E740481C1C}">
                  <a14:useLocalDpi xmlns:a14="http://schemas.microsoft.com/office/drawing/2010/main" val="0"/>
                </a:ext>
              </a:extLst>
            </a:blip>
            <a:srcRect t="26767"/>
            <a:stretch>
              <a:fillRect/>
            </a:stretch>
          </p:blipFill>
          <p:spPr bwMode="auto">
            <a:xfrm>
              <a:off x="1506" y="1389"/>
              <a:ext cx="2748" cy="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48" name="Line 19"/>
            <p:cNvSpPr>
              <a:spLocks noChangeShapeType="1"/>
            </p:cNvSpPr>
            <p:nvPr/>
          </p:nvSpPr>
          <p:spPr bwMode="auto">
            <a:xfrm flipH="1">
              <a:off x="930" y="2114"/>
              <a:ext cx="635" cy="227"/>
            </a:xfrm>
            <a:prstGeom prst="line">
              <a:avLst/>
            </a:prstGeom>
            <a:noFill/>
            <a:ln w="254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9" name="Line 20"/>
            <p:cNvSpPr>
              <a:spLocks noChangeShapeType="1"/>
            </p:cNvSpPr>
            <p:nvPr/>
          </p:nvSpPr>
          <p:spPr bwMode="auto">
            <a:xfrm>
              <a:off x="2245" y="2114"/>
              <a:ext cx="0" cy="227"/>
            </a:xfrm>
            <a:prstGeom prst="line">
              <a:avLst/>
            </a:prstGeom>
            <a:noFill/>
            <a:ln w="254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0" name="Line 21"/>
            <p:cNvSpPr>
              <a:spLocks noChangeShapeType="1"/>
            </p:cNvSpPr>
            <p:nvPr/>
          </p:nvSpPr>
          <p:spPr bwMode="auto">
            <a:xfrm>
              <a:off x="3560" y="1752"/>
              <a:ext cx="1361" cy="589"/>
            </a:xfrm>
            <a:prstGeom prst="line">
              <a:avLst/>
            </a:prstGeom>
            <a:noFill/>
            <a:ln w="254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1" name="Rectangle 22"/>
            <p:cNvSpPr>
              <a:spLocks noChangeArrowheads="1"/>
            </p:cNvSpPr>
            <p:nvPr/>
          </p:nvSpPr>
          <p:spPr bwMode="auto">
            <a:xfrm>
              <a:off x="3016" y="1389"/>
              <a:ext cx="590" cy="317"/>
            </a:xfrm>
            <a:prstGeom prst="rect">
              <a:avLst/>
            </a:prstGeom>
            <a:noFill/>
            <a:ln w="25400">
              <a:solidFill>
                <a:srgbClr val="66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grpSp>
        <p:nvGrpSpPr>
          <p:cNvPr id="347159" name="Group 23"/>
          <p:cNvGrpSpPr>
            <a:grpSpLocks/>
          </p:cNvGrpSpPr>
          <p:nvPr/>
        </p:nvGrpSpPr>
        <p:grpSpPr bwMode="auto">
          <a:xfrm>
            <a:off x="8543925" y="5516566"/>
            <a:ext cx="1512888" cy="1173163"/>
            <a:chOff x="4422" y="3475"/>
            <a:chExt cx="953" cy="739"/>
          </a:xfrm>
        </p:grpSpPr>
        <p:sp>
          <p:nvSpPr>
            <p:cNvPr id="99344" name="Line 24"/>
            <p:cNvSpPr>
              <a:spLocks noChangeShapeType="1"/>
            </p:cNvSpPr>
            <p:nvPr/>
          </p:nvSpPr>
          <p:spPr bwMode="auto">
            <a:xfrm>
              <a:off x="5058" y="3475"/>
              <a:ext cx="0" cy="318"/>
            </a:xfrm>
            <a:prstGeom prst="line">
              <a:avLst/>
            </a:prstGeom>
            <a:noFill/>
            <a:ln w="444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5" name="Text Box 25"/>
            <p:cNvSpPr txBox="1">
              <a:spLocks noChangeArrowheads="1"/>
            </p:cNvSpPr>
            <p:nvPr/>
          </p:nvSpPr>
          <p:spPr bwMode="auto">
            <a:xfrm>
              <a:off x="4740" y="3884"/>
              <a:ext cx="635" cy="330"/>
            </a:xfrm>
            <a:prstGeom prst="rect">
              <a:avLst/>
            </a:prstGeom>
            <a:noFill/>
            <a:ln w="25400">
              <a:solidFill>
                <a:srgbClr val="FF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None/>
              </a:pPr>
              <a:r>
                <a:rPr lang="cs-CZ" altLang="en-US" sz="2800">
                  <a:latin typeface="Verdana" pitchFamily="34" charset="0"/>
                </a:rPr>
                <a:t>EMT</a:t>
              </a:r>
            </a:p>
          </p:txBody>
        </p:sp>
        <p:sp>
          <p:nvSpPr>
            <p:cNvPr id="99346" name="Text Box 26"/>
            <p:cNvSpPr txBox="1">
              <a:spLocks noChangeArrowheads="1"/>
            </p:cNvSpPr>
            <p:nvPr/>
          </p:nvSpPr>
          <p:spPr bwMode="auto">
            <a:xfrm>
              <a:off x="4422" y="3521"/>
              <a:ext cx="5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None/>
              </a:pPr>
              <a:r>
                <a:rPr lang="cs-CZ" altLang="en-US" sz="1800">
                  <a:latin typeface="Verdana" pitchFamily="34" charset="0"/>
                </a:rPr>
                <a:t>TGF-</a:t>
              </a:r>
              <a:r>
                <a:rPr lang="cs-CZ" altLang="en-US" sz="1800">
                  <a:latin typeface="Symbol" pitchFamily="18" charset="2"/>
                </a:rPr>
                <a:t>b</a:t>
              </a:r>
            </a:p>
          </p:txBody>
        </p:sp>
      </p:grpSp>
      <p:sp>
        <p:nvSpPr>
          <p:cNvPr id="347163" name="Text Box 27"/>
          <p:cNvSpPr txBox="1">
            <a:spLocks noChangeArrowheads="1"/>
          </p:cNvSpPr>
          <p:nvPr/>
        </p:nvSpPr>
        <p:spPr bwMode="auto">
          <a:xfrm>
            <a:off x="6743701" y="3789363"/>
            <a:ext cx="1008063" cy="523220"/>
          </a:xfrm>
          <a:prstGeom prst="rect">
            <a:avLst/>
          </a:prstGeom>
          <a:noFill/>
          <a:ln w="25400">
            <a:solidFill>
              <a:srgbClr val="FF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None/>
            </a:pPr>
            <a:r>
              <a:rPr lang="cs-CZ" altLang="en-US" sz="2800">
                <a:latin typeface="Verdana" pitchFamily="34" charset="0"/>
              </a:rPr>
              <a:t>EMT</a:t>
            </a:r>
          </a:p>
        </p:txBody>
      </p:sp>
      <p:sp>
        <p:nvSpPr>
          <p:cNvPr id="347164" name="Text Box 28"/>
          <p:cNvSpPr txBox="1">
            <a:spLocks noChangeArrowheads="1"/>
          </p:cNvSpPr>
          <p:nvPr/>
        </p:nvSpPr>
        <p:spPr bwMode="auto">
          <a:xfrm>
            <a:off x="6240463" y="4868864"/>
            <a:ext cx="1943100" cy="174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cs-CZ" altLang="en-US" sz="1800">
                <a:latin typeface="Verdana" pitchFamily="34" charset="0"/>
              </a:rPr>
              <a:t> EMT markers</a:t>
            </a:r>
          </a:p>
          <a:p>
            <a:pPr eaLnBrk="1" hangingPunct="1">
              <a:spcBef>
                <a:spcPct val="50000"/>
              </a:spcBef>
              <a:buClrTx/>
              <a:buSzTx/>
              <a:buFontTx/>
              <a:buChar char="•"/>
            </a:pPr>
            <a:r>
              <a:rPr lang="cs-CZ" altLang="en-US" sz="1800">
                <a:latin typeface="Verdana" pitchFamily="34" charset="0"/>
              </a:rPr>
              <a:t> EMT regulators</a:t>
            </a:r>
          </a:p>
          <a:p>
            <a:pPr eaLnBrk="1" hangingPunct="1">
              <a:spcBef>
                <a:spcPct val="50000"/>
              </a:spcBef>
              <a:buClrTx/>
              <a:buSzTx/>
              <a:buFontTx/>
              <a:buChar char="•"/>
            </a:pPr>
            <a:r>
              <a:rPr lang="cs-CZ" altLang="en-US" sz="1800">
                <a:latin typeface="Verdana" pitchFamily="34" charset="0"/>
              </a:rPr>
              <a:t> Cell shape and behavior</a:t>
            </a:r>
          </a:p>
        </p:txBody>
      </p:sp>
    </p:spTree>
    <p:extLst>
      <p:ext uri="{BB962C8B-B14F-4D97-AF65-F5344CB8AC3E}">
        <p14:creationId xmlns:p14="http://schemas.microsoft.com/office/powerpoint/2010/main" val="604052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471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71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71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71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714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4714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716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4715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7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9" grpId="0" animBg="1"/>
      <p:bldP spid="347149" grpId="1" animBg="1"/>
      <p:bldP spid="347163" grpId="0" animBg="1"/>
      <p:bldP spid="34716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1992314" y="4149726"/>
            <a:ext cx="3455987" cy="2447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355" name="Rectangle 3"/>
          <p:cNvSpPr>
            <a:spLocks noGrp="1" noChangeArrowheads="1"/>
          </p:cNvSpPr>
          <p:nvPr>
            <p:ph type="title"/>
          </p:nvPr>
        </p:nvSpPr>
        <p:spPr>
          <a:xfrm>
            <a:off x="838200" y="0"/>
            <a:ext cx="10515600" cy="1325563"/>
          </a:xfrm>
        </p:spPr>
        <p:txBody>
          <a:bodyPr/>
          <a:lstStyle/>
          <a:p>
            <a:pPr eaLnBrk="1" hangingPunct="1"/>
            <a:r>
              <a:rPr lang="cs-CZ" altLang="en-US" dirty="0"/>
              <a:t>Analýza migračního potenciálu</a:t>
            </a:r>
          </a:p>
        </p:txBody>
      </p:sp>
      <p:pic>
        <p:nvPicPr>
          <p:cNvPr id="1003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3588" y="1278806"/>
            <a:ext cx="4716462" cy="397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8" y="1844824"/>
            <a:ext cx="3577152" cy="2014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0358" name="Group 6"/>
          <p:cNvGrpSpPr>
            <a:grpSpLocks/>
          </p:cNvGrpSpPr>
          <p:nvPr/>
        </p:nvGrpSpPr>
        <p:grpSpPr bwMode="auto">
          <a:xfrm>
            <a:off x="2136776" y="4292601"/>
            <a:ext cx="2951163" cy="2130425"/>
            <a:chOff x="1057" y="8437"/>
            <a:chExt cx="3960" cy="3240"/>
          </a:xfrm>
        </p:grpSpPr>
        <p:grpSp>
          <p:nvGrpSpPr>
            <p:cNvPr id="100359" name="Group 7"/>
            <p:cNvGrpSpPr>
              <a:grpSpLocks/>
            </p:cNvGrpSpPr>
            <p:nvPr/>
          </p:nvGrpSpPr>
          <p:grpSpPr bwMode="auto">
            <a:xfrm>
              <a:off x="1057" y="8437"/>
              <a:ext cx="3960" cy="3240"/>
              <a:chOff x="1957" y="11497"/>
              <a:chExt cx="3960" cy="3240"/>
            </a:xfrm>
          </p:grpSpPr>
          <p:grpSp>
            <p:nvGrpSpPr>
              <p:cNvPr id="100361" name="Group 8"/>
              <p:cNvGrpSpPr>
                <a:grpSpLocks/>
              </p:cNvGrpSpPr>
              <p:nvPr/>
            </p:nvGrpSpPr>
            <p:grpSpPr bwMode="auto">
              <a:xfrm>
                <a:off x="3757" y="11497"/>
                <a:ext cx="2160" cy="3240"/>
                <a:chOff x="3757" y="11497"/>
                <a:chExt cx="2160" cy="3240"/>
              </a:xfrm>
            </p:grpSpPr>
            <p:sp>
              <p:nvSpPr>
                <p:cNvPr id="100368" name="AutoShape 9"/>
                <p:cNvSpPr>
                  <a:spLocks noChangeArrowheads="1"/>
                </p:cNvSpPr>
                <p:nvPr/>
              </p:nvSpPr>
              <p:spPr bwMode="auto">
                <a:xfrm rot="5400000">
                  <a:off x="3757" y="12577"/>
                  <a:ext cx="2160" cy="2160"/>
                </a:xfrm>
                <a:prstGeom prst="flowChartDelay">
                  <a:avLst/>
                </a:prstGeom>
                <a:solidFill>
                  <a:srgbClr val="FFFFFF"/>
                </a:solidFill>
                <a:ln w="9525">
                  <a:solidFill>
                    <a:srgbClr val="000000"/>
                  </a:solidFill>
                  <a:miter lim="800000"/>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369" name="Line 10"/>
                <p:cNvSpPr>
                  <a:spLocks noChangeShapeType="1"/>
                </p:cNvSpPr>
                <p:nvPr/>
              </p:nvSpPr>
              <p:spPr bwMode="auto">
                <a:xfrm>
                  <a:off x="5557" y="12577"/>
                  <a:ext cx="3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0" name="Line 11"/>
                <p:cNvSpPr>
                  <a:spLocks noChangeShapeType="1"/>
                </p:cNvSpPr>
                <p:nvPr/>
              </p:nvSpPr>
              <p:spPr bwMode="auto">
                <a:xfrm>
                  <a:off x="3757" y="12577"/>
                  <a:ext cx="3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1" name="AutoShape 12"/>
                <p:cNvSpPr>
                  <a:spLocks noChangeArrowheads="1"/>
                </p:cNvSpPr>
                <p:nvPr/>
              </p:nvSpPr>
              <p:spPr bwMode="auto">
                <a:xfrm rot="5400000">
                  <a:off x="3937" y="11677"/>
                  <a:ext cx="1800" cy="1440"/>
                </a:xfrm>
                <a:prstGeom prst="flowChartAlternateProcess">
                  <a:avLst/>
                </a:prstGeom>
                <a:solidFill>
                  <a:srgbClr val="FFFFFF"/>
                </a:solidFill>
                <a:ln w="9525">
                  <a:solidFill>
                    <a:srgbClr val="000000"/>
                  </a:solidFill>
                  <a:miter lim="800000"/>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372" name="Line 13"/>
                <p:cNvSpPr>
                  <a:spLocks noChangeShapeType="1"/>
                </p:cNvSpPr>
                <p:nvPr/>
              </p:nvSpPr>
              <p:spPr bwMode="auto">
                <a:xfrm flipV="1">
                  <a:off x="4117" y="12937"/>
                  <a:ext cx="1440" cy="0"/>
                </a:xfrm>
                <a:prstGeom prst="line">
                  <a:avLst/>
                </a:prstGeom>
                <a:noFill/>
                <a:ln w="76200">
                  <a:pattFill prst="lgConfetti">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3" name="Line 14"/>
                <p:cNvSpPr>
                  <a:spLocks noChangeShapeType="1"/>
                </p:cNvSpPr>
                <p:nvPr/>
              </p:nvSpPr>
              <p:spPr bwMode="auto">
                <a:xfrm>
                  <a:off x="4117" y="13297"/>
                  <a:ext cx="1440" cy="0"/>
                </a:xfrm>
                <a:prstGeom prst="line">
                  <a:avLst/>
                </a:prstGeom>
                <a:noFill/>
                <a:ln w="76200">
                  <a:pattFill prst="smGrid">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00374" name="Group 15"/>
                <p:cNvGrpSpPr>
                  <a:grpSpLocks/>
                </p:cNvGrpSpPr>
                <p:nvPr/>
              </p:nvGrpSpPr>
              <p:grpSpPr bwMode="auto">
                <a:xfrm>
                  <a:off x="3937" y="13837"/>
                  <a:ext cx="540" cy="180"/>
                  <a:chOff x="1057" y="15817"/>
                  <a:chExt cx="1440" cy="720"/>
                </a:xfrm>
              </p:grpSpPr>
              <p:sp>
                <p:nvSpPr>
                  <p:cNvPr id="100404" name="AutoShape 16"/>
                  <p:cNvSpPr>
                    <a:spLocks noChangeArrowheads="1"/>
                  </p:cNvSpPr>
                  <p:nvPr/>
                </p:nvSpPr>
                <p:spPr bwMode="auto">
                  <a:xfrm>
                    <a:off x="1057" y="15817"/>
                    <a:ext cx="1440" cy="720"/>
                  </a:xfrm>
                  <a:prstGeom prst="wave">
                    <a:avLst>
                      <a:gd name="adj1" fmla="val 13005"/>
                      <a:gd name="adj2" fmla="val -10000"/>
                    </a:avLst>
                  </a:prstGeom>
                  <a:gradFill rotWithShape="1">
                    <a:gsLst>
                      <a:gs pos="0">
                        <a:srgbClr val="767676"/>
                      </a:gs>
                      <a:gs pos="100000">
                        <a:srgbClr val="FFFFFF"/>
                      </a:gs>
                    </a:gsLst>
                    <a:lin ang="2700000" scaled="1"/>
                  </a:grad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405" name="Oval 17" descr="Kuličky"/>
                  <p:cNvSpPr>
                    <a:spLocks noChangeArrowheads="1"/>
                  </p:cNvSpPr>
                  <p:nvPr/>
                </p:nvSpPr>
                <p:spPr bwMode="auto">
                  <a:xfrm>
                    <a:off x="1597" y="15997"/>
                    <a:ext cx="360" cy="180"/>
                  </a:xfrm>
                  <a:prstGeom prst="ellipse">
                    <a:avLst/>
                  </a:prstGeom>
                  <a:pattFill prst="sphere">
                    <a:fgClr>
                      <a:srgbClr val="000000"/>
                    </a:fgClr>
                    <a:bgClr>
                      <a:srgbClr val="FFFFFF"/>
                    </a:bgClr>
                  </a:patt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grpSp>
              <p:nvGrpSpPr>
                <p:cNvPr id="100375" name="Group 18"/>
                <p:cNvGrpSpPr>
                  <a:grpSpLocks/>
                </p:cNvGrpSpPr>
                <p:nvPr/>
              </p:nvGrpSpPr>
              <p:grpSpPr bwMode="auto">
                <a:xfrm rot="1576885">
                  <a:off x="4117" y="12397"/>
                  <a:ext cx="540" cy="180"/>
                  <a:chOff x="1057" y="15817"/>
                  <a:chExt cx="1440" cy="720"/>
                </a:xfrm>
              </p:grpSpPr>
              <p:sp>
                <p:nvSpPr>
                  <p:cNvPr id="100402" name="AutoShape 19"/>
                  <p:cNvSpPr>
                    <a:spLocks noChangeArrowheads="1"/>
                  </p:cNvSpPr>
                  <p:nvPr/>
                </p:nvSpPr>
                <p:spPr bwMode="auto">
                  <a:xfrm>
                    <a:off x="1057" y="15817"/>
                    <a:ext cx="1440" cy="720"/>
                  </a:xfrm>
                  <a:prstGeom prst="wave">
                    <a:avLst>
                      <a:gd name="adj1" fmla="val 13005"/>
                      <a:gd name="adj2" fmla="val -10000"/>
                    </a:avLst>
                  </a:prstGeom>
                  <a:gradFill rotWithShape="1">
                    <a:gsLst>
                      <a:gs pos="0">
                        <a:srgbClr val="767676"/>
                      </a:gs>
                      <a:gs pos="100000">
                        <a:srgbClr val="FFFFFF"/>
                      </a:gs>
                    </a:gsLst>
                    <a:lin ang="2700000" scaled="1"/>
                  </a:grad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403" name="Oval 20" descr="Kuličky"/>
                  <p:cNvSpPr>
                    <a:spLocks noChangeArrowheads="1"/>
                  </p:cNvSpPr>
                  <p:nvPr/>
                </p:nvSpPr>
                <p:spPr bwMode="auto">
                  <a:xfrm>
                    <a:off x="1597" y="15997"/>
                    <a:ext cx="360" cy="180"/>
                  </a:xfrm>
                  <a:prstGeom prst="ellipse">
                    <a:avLst/>
                  </a:prstGeom>
                  <a:pattFill prst="sphere">
                    <a:fgClr>
                      <a:srgbClr val="000000"/>
                    </a:fgClr>
                    <a:bgClr>
                      <a:srgbClr val="FFFFFF"/>
                    </a:bgClr>
                  </a:patt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grpSp>
              <p:nvGrpSpPr>
                <p:cNvPr id="100376" name="Group 21"/>
                <p:cNvGrpSpPr>
                  <a:grpSpLocks/>
                </p:cNvGrpSpPr>
                <p:nvPr/>
              </p:nvGrpSpPr>
              <p:grpSpPr bwMode="auto">
                <a:xfrm rot="-2726648">
                  <a:off x="4657" y="12037"/>
                  <a:ext cx="180" cy="180"/>
                  <a:chOff x="1057" y="15817"/>
                  <a:chExt cx="1440" cy="720"/>
                </a:xfrm>
              </p:grpSpPr>
              <p:sp>
                <p:nvSpPr>
                  <p:cNvPr id="100400" name="AutoShape 22"/>
                  <p:cNvSpPr>
                    <a:spLocks noChangeArrowheads="1"/>
                  </p:cNvSpPr>
                  <p:nvPr/>
                </p:nvSpPr>
                <p:spPr bwMode="auto">
                  <a:xfrm>
                    <a:off x="1057" y="15817"/>
                    <a:ext cx="1440" cy="720"/>
                  </a:xfrm>
                  <a:prstGeom prst="wave">
                    <a:avLst>
                      <a:gd name="adj1" fmla="val 13005"/>
                      <a:gd name="adj2" fmla="val -10000"/>
                    </a:avLst>
                  </a:prstGeom>
                  <a:gradFill rotWithShape="1">
                    <a:gsLst>
                      <a:gs pos="0">
                        <a:srgbClr val="767676"/>
                      </a:gs>
                      <a:gs pos="100000">
                        <a:srgbClr val="FFFFFF"/>
                      </a:gs>
                    </a:gsLst>
                    <a:lin ang="2700000" scaled="1"/>
                  </a:grad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401" name="Oval 23" descr="Kuličky"/>
                  <p:cNvSpPr>
                    <a:spLocks noChangeArrowheads="1"/>
                  </p:cNvSpPr>
                  <p:nvPr/>
                </p:nvSpPr>
                <p:spPr bwMode="auto">
                  <a:xfrm>
                    <a:off x="1597" y="15997"/>
                    <a:ext cx="360" cy="180"/>
                  </a:xfrm>
                  <a:prstGeom prst="ellipse">
                    <a:avLst/>
                  </a:prstGeom>
                  <a:pattFill prst="sphere">
                    <a:fgClr>
                      <a:srgbClr val="000000"/>
                    </a:fgClr>
                    <a:bgClr>
                      <a:srgbClr val="FFFFFF"/>
                    </a:bgClr>
                  </a:patt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grpSp>
              <p:nvGrpSpPr>
                <p:cNvPr id="100377" name="Group 24"/>
                <p:cNvGrpSpPr>
                  <a:grpSpLocks/>
                </p:cNvGrpSpPr>
                <p:nvPr/>
              </p:nvGrpSpPr>
              <p:grpSpPr bwMode="auto">
                <a:xfrm flipV="1">
                  <a:off x="5017" y="12037"/>
                  <a:ext cx="360" cy="180"/>
                  <a:chOff x="1057" y="15817"/>
                  <a:chExt cx="1440" cy="720"/>
                </a:xfrm>
              </p:grpSpPr>
              <p:sp>
                <p:nvSpPr>
                  <p:cNvPr id="100398" name="AutoShape 25"/>
                  <p:cNvSpPr>
                    <a:spLocks noChangeArrowheads="1"/>
                  </p:cNvSpPr>
                  <p:nvPr/>
                </p:nvSpPr>
                <p:spPr bwMode="auto">
                  <a:xfrm>
                    <a:off x="1057" y="15817"/>
                    <a:ext cx="1440" cy="720"/>
                  </a:xfrm>
                  <a:prstGeom prst="wave">
                    <a:avLst>
                      <a:gd name="adj1" fmla="val 13005"/>
                      <a:gd name="adj2" fmla="val -10000"/>
                    </a:avLst>
                  </a:prstGeom>
                  <a:gradFill rotWithShape="1">
                    <a:gsLst>
                      <a:gs pos="0">
                        <a:srgbClr val="767676"/>
                      </a:gs>
                      <a:gs pos="100000">
                        <a:srgbClr val="FFFFFF"/>
                      </a:gs>
                    </a:gsLst>
                    <a:lin ang="2700000" scaled="1"/>
                  </a:grad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399" name="Oval 26" descr="Kuličky"/>
                  <p:cNvSpPr>
                    <a:spLocks noChangeArrowheads="1"/>
                  </p:cNvSpPr>
                  <p:nvPr/>
                </p:nvSpPr>
                <p:spPr bwMode="auto">
                  <a:xfrm>
                    <a:off x="1597" y="15997"/>
                    <a:ext cx="360" cy="180"/>
                  </a:xfrm>
                  <a:prstGeom prst="ellipse">
                    <a:avLst/>
                  </a:prstGeom>
                  <a:pattFill prst="sphere">
                    <a:fgClr>
                      <a:srgbClr val="000000"/>
                    </a:fgClr>
                    <a:bgClr>
                      <a:srgbClr val="FFFFFF"/>
                    </a:bgClr>
                  </a:patt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sp>
              <p:nvSpPr>
                <p:cNvPr id="100378" name="AutoShape 27"/>
                <p:cNvSpPr>
                  <a:spLocks noChangeArrowheads="1"/>
                </p:cNvSpPr>
                <p:nvPr/>
              </p:nvSpPr>
              <p:spPr bwMode="auto">
                <a:xfrm rot="5400000">
                  <a:off x="4117" y="12937"/>
                  <a:ext cx="1440" cy="2160"/>
                </a:xfrm>
                <a:prstGeom prst="flowChartDelay">
                  <a:avLst/>
                </a:prstGeom>
                <a:gradFill rotWithShape="1">
                  <a:gsLst>
                    <a:gs pos="0">
                      <a:srgbClr val="FFFFFF"/>
                    </a:gs>
                    <a:gs pos="100000">
                      <a:srgbClr val="FFCC99"/>
                    </a:gs>
                  </a:gsLst>
                  <a:lin ang="0" scaled="1"/>
                </a:gradFill>
                <a:ln w="9525">
                  <a:solidFill>
                    <a:srgbClr val="000000"/>
                  </a:solidFill>
                  <a:miter lim="800000"/>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nvGrpSpPr>
                <p:cNvPr id="100379" name="Group 28"/>
                <p:cNvGrpSpPr>
                  <a:grpSpLocks/>
                </p:cNvGrpSpPr>
                <p:nvPr/>
              </p:nvGrpSpPr>
              <p:grpSpPr bwMode="auto">
                <a:xfrm>
                  <a:off x="5017" y="12757"/>
                  <a:ext cx="540" cy="180"/>
                  <a:chOff x="1057" y="15817"/>
                  <a:chExt cx="1440" cy="720"/>
                </a:xfrm>
              </p:grpSpPr>
              <p:sp>
                <p:nvSpPr>
                  <p:cNvPr id="100396" name="AutoShape 29"/>
                  <p:cNvSpPr>
                    <a:spLocks noChangeArrowheads="1"/>
                  </p:cNvSpPr>
                  <p:nvPr/>
                </p:nvSpPr>
                <p:spPr bwMode="auto">
                  <a:xfrm>
                    <a:off x="1057" y="15817"/>
                    <a:ext cx="1440" cy="720"/>
                  </a:xfrm>
                  <a:prstGeom prst="wave">
                    <a:avLst>
                      <a:gd name="adj1" fmla="val 13005"/>
                      <a:gd name="adj2" fmla="val -10000"/>
                    </a:avLst>
                  </a:prstGeom>
                  <a:gradFill rotWithShape="1">
                    <a:gsLst>
                      <a:gs pos="0">
                        <a:srgbClr val="767676"/>
                      </a:gs>
                      <a:gs pos="100000">
                        <a:srgbClr val="FFFFFF"/>
                      </a:gs>
                    </a:gsLst>
                    <a:lin ang="2700000" scaled="1"/>
                  </a:grad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397" name="Oval 30" descr="Kuličky"/>
                  <p:cNvSpPr>
                    <a:spLocks noChangeArrowheads="1"/>
                  </p:cNvSpPr>
                  <p:nvPr/>
                </p:nvSpPr>
                <p:spPr bwMode="auto">
                  <a:xfrm>
                    <a:off x="1597" y="15997"/>
                    <a:ext cx="360" cy="180"/>
                  </a:xfrm>
                  <a:prstGeom prst="ellipse">
                    <a:avLst/>
                  </a:prstGeom>
                  <a:pattFill prst="sphere">
                    <a:fgClr>
                      <a:srgbClr val="000000"/>
                    </a:fgClr>
                    <a:bgClr>
                      <a:srgbClr val="FFFFFF"/>
                    </a:bgClr>
                  </a:patt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grpSp>
              <p:nvGrpSpPr>
                <p:cNvPr id="100380" name="Group 31"/>
                <p:cNvGrpSpPr>
                  <a:grpSpLocks/>
                </p:cNvGrpSpPr>
                <p:nvPr/>
              </p:nvGrpSpPr>
              <p:grpSpPr bwMode="auto">
                <a:xfrm rot="-221999">
                  <a:off x="4657" y="12757"/>
                  <a:ext cx="540" cy="180"/>
                  <a:chOff x="1057" y="15817"/>
                  <a:chExt cx="1440" cy="720"/>
                </a:xfrm>
              </p:grpSpPr>
              <p:sp>
                <p:nvSpPr>
                  <p:cNvPr id="100394" name="AutoShape 32"/>
                  <p:cNvSpPr>
                    <a:spLocks noChangeArrowheads="1"/>
                  </p:cNvSpPr>
                  <p:nvPr/>
                </p:nvSpPr>
                <p:spPr bwMode="auto">
                  <a:xfrm>
                    <a:off x="1057" y="15817"/>
                    <a:ext cx="1440" cy="720"/>
                  </a:xfrm>
                  <a:prstGeom prst="wave">
                    <a:avLst>
                      <a:gd name="adj1" fmla="val 13005"/>
                      <a:gd name="adj2" fmla="val -10000"/>
                    </a:avLst>
                  </a:prstGeom>
                  <a:gradFill rotWithShape="1">
                    <a:gsLst>
                      <a:gs pos="0">
                        <a:srgbClr val="767676"/>
                      </a:gs>
                      <a:gs pos="100000">
                        <a:srgbClr val="FFFFFF"/>
                      </a:gs>
                    </a:gsLst>
                    <a:lin ang="2700000" scaled="1"/>
                  </a:grad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395" name="Oval 33" descr="Kuličky"/>
                  <p:cNvSpPr>
                    <a:spLocks noChangeArrowheads="1"/>
                  </p:cNvSpPr>
                  <p:nvPr/>
                </p:nvSpPr>
                <p:spPr bwMode="auto">
                  <a:xfrm>
                    <a:off x="1597" y="15997"/>
                    <a:ext cx="360" cy="180"/>
                  </a:xfrm>
                  <a:prstGeom prst="ellipse">
                    <a:avLst/>
                  </a:prstGeom>
                  <a:pattFill prst="sphere">
                    <a:fgClr>
                      <a:srgbClr val="000000"/>
                    </a:fgClr>
                    <a:bgClr>
                      <a:srgbClr val="FFFFFF"/>
                    </a:bgClr>
                  </a:patt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grpSp>
              <p:nvGrpSpPr>
                <p:cNvPr id="100381" name="Group 34"/>
                <p:cNvGrpSpPr>
                  <a:grpSpLocks/>
                </p:cNvGrpSpPr>
                <p:nvPr/>
              </p:nvGrpSpPr>
              <p:grpSpPr bwMode="auto">
                <a:xfrm>
                  <a:off x="5017" y="13837"/>
                  <a:ext cx="300" cy="240"/>
                  <a:chOff x="1057" y="15817"/>
                  <a:chExt cx="1440" cy="720"/>
                </a:xfrm>
              </p:grpSpPr>
              <p:sp>
                <p:nvSpPr>
                  <p:cNvPr id="100392" name="AutoShape 35"/>
                  <p:cNvSpPr>
                    <a:spLocks noChangeArrowheads="1"/>
                  </p:cNvSpPr>
                  <p:nvPr/>
                </p:nvSpPr>
                <p:spPr bwMode="auto">
                  <a:xfrm>
                    <a:off x="1057" y="15817"/>
                    <a:ext cx="1440" cy="720"/>
                  </a:xfrm>
                  <a:prstGeom prst="wave">
                    <a:avLst>
                      <a:gd name="adj1" fmla="val 13005"/>
                      <a:gd name="adj2" fmla="val -10000"/>
                    </a:avLst>
                  </a:prstGeom>
                  <a:gradFill rotWithShape="1">
                    <a:gsLst>
                      <a:gs pos="0">
                        <a:srgbClr val="767676"/>
                      </a:gs>
                      <a:gs pos="100000">
                        <a:srgbClr val="FFFFFF"/>
                      </a:gs>
                    </a:gsLst>
                    <a:lin ang="2700000" scaled="1"/>
                  </a:grad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393" name="Oval 36" descr="Kuličky"/>
                  <p:cNvSpPr>
                    <a:spLocks noChangeArrowheads="1"/>
                  </p:cNvSpPr>
                  <p:nvPr/>
                </p:nvSpPr>
                <p:spPr bwMode="auto">
                  <a:xfrm>
                    <a:off x="1597" y="15997"/>
                    <a:ext cx="360" cy="180"/>
                  </a:xfrm>
                  <a:prstGeom prst="ellipse">
                    <a:avLst/>
                  </a:prstGeom>
                  <a:pattFill prst="sphere">
                    <a:fgClr>
                      <a:srgbClr val="000000"/>
                    </a:fgClr>
                    <a:bgClr>
                      <a:srgbClr val="FFFFFF"/>
                    </a:bgClr>
                  </a:patt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grpSp>
              <p:nvGrpSpPr>
                <p:cNvPr id="100382" name="Group 37"/>
                <p:cNvGrpSpPr>
                  <a:grpSpLocks/>
                </p:cNvGrpSpPr>
                <p:nvPr/>
              </p:nvGrpSpPr>
              <p:grpSpPr bwMode="auto">
                <a:xfrm rot="-925330">
                  <a:off x="4297" y="12757"/>
                  <a:ext cx="540" cy="180"/>
                  <a:chOff x="1057" y="15817"/>
                  <a:chExt cx="1440" cy="720"/>
                </a:xfrm>
              </p:grpSpPr>
              <p:sp>
                <p:nvSpPr>
                  <p:cNvPr id="100390" name="AutoShape 38"/>
                  <p:cNvSpPr>
                    <a:spLocks noChangeArrowheads="1"/>
                  </p:cNvSpPr>
                  <p:nvPr/>
                </p:nvSpPr>
                <p:spPr bwMode="auto">
                  <a:xfrm>
                    <a:off x="1057" y="15817"/>
                    <a:ext cx="1440" cy="720"/>
                  </a:xfrm>
                  <a:prstGeom prst="wave">
                    <a:avLst>
                      <a:gd name="adj1" fmla="val 13005"/>
                      <a:gd name="adj2" fmla="val -10000"/>
                    </a:avLst>
                  </a:prstGeom>
                  <a:gradFill rotWithShape="1">
                    <a:gsLst>
                      <a:gs pos="0">
                        <a:srgbClr val="767676"/>
                      </a:gs>
                      <a:gs pos="100000">
                        <a:srgbClr val="FFFFFF"/>
                      </a:gs>
                    </a:gsLst>
                    <a:lin ang="2700000" scaled="1"/>
                  </a:grad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391" name="Oval 39" descr="Kuličky"/>
                  <p:cNvSpPr>
                    <a:spLocks noChangeArrowheads="1"/>
                  </p:cNvSpPr>
                  <p:nvPr/>
                </p:nvSpPr>
                <p:spPr bwMode="auto">
                  <a:xfrm>
                    <a:off x="1597" y="15997"/>
                    <a:ext cx="360" cy="180"/>
                  </a:xfrm>
                  <a:prstGeom prst="ellipse">
                    <a:avLst/>
                  </a:prstGeom>
                  <a:pattFill prst="sphere">
                    <a:fgClr>
                      <a:srgbClr val="000000"/>
                    </a:fgClr>
                    <a:bgClr>
                      <a:srgbClr val="FFFFFF"/>
                    </a:bgClr>
                  </a:patt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grpSp>
              <p:nvGrpSpPr>
                <p:cNvPr id="100383" name="Group 40"/>
                <p:cNvGrpSpPr>
                  <a:grpSpLocks/>
                </p:cNvGrpSpPr>
                <p:nvPr/>
              </p:nvGrpSpPr>
              <p:grpSpPr bwMode="auto">
                <a:xfrm>
                  <a:off x="4477" y="14017"/>
                  <a:ext cx="180" cy="180"/>
                  <a:chOff x="1057" y="15817"/>
                  <a:chExt cx="1440" cy="720"/>
                </a:xfrm>
              </p:grpSpPr>
              <p:sp>
                <p:nvSpPr>
                  <p:cNvPr id="100388" name="AutoShape 41"/>
                  <p:cNvSpPr>
                    <a:spLocks noChangeArrowheads="1"/>
                  </p:cNvSpPr>
                  <p:nvPr/>
                </p:nvSpPr>
                <p:spPr bwMode="auto">
                  <a:xfrm>
                    <a:off x="1057" y="15817"/>
                    <a:ext cx="1440" cy="720"/>
                  </a:xfrm>
                  <a:prstGeom prst="wave">
                    <a:avLst>
                      <a:gd name="adj1" fmla="val 13005"/>
                      <a:gd name="adj2" fmla="val -10000"/>
                    </a:avLst>
                  </a:prstGeom>
                  <a:gradFill rotWithShape="1">
                    <a:gsLst>
                      <a:gs pos="0">
                        <a:srgbClr val="767676"/>
                      </a:gs>
                      <a:gs pos="100000">
                        <a:srgbClr val="FFFFFF"/>
                      </a:gs>
                    </a:gsLst>
                    <a:lin ang="2700000" scaled="1"/>
                  </a:grad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389" name="Oval 42" descr="Kuličky"/>
                  <p:cNvSpPr>
                    <a:spLocks noChangeArrowheads="1"/>
                  </p:cNvSpPr>
                  <p:nvPr/>
                </p:nvSpPr>
                <p:spPr bwMode="auto">
                  <a:xfrm>
                    <a:off x="1597" y="15997"/>
                    <a:ext cx="360" cy="180"/>
                  </a:xfrm>
                  <a:prstGeom prst="ellipse">
                    <a:avLst/>
                  </a:prstGeom>
                  <a:pattFill prst="sphere">
                    <a:fgClr>
                      <a:srgbClr val="000000"/>
                    </a:fgClr>
                    <a:bgClr>
                      <a:srgbClr val="FFFFFF"/>
                    </a:bgClr>
                  </a:patt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sp>
              <p:nvSpPr>
                <p:cNvPr id="100384" name="Line 43"/>
                <p:cNvSpPr>
                  <a:spLocks noChangeShapeType="1"/>
                </p:cNvSpPr>
                <p:nvPr/>
              </p:nvSpPr>
              <p:spPr bwMode="auto">
                <a:xfrm flipV="1">
                  <a:off x="4117" y="13117"/>
                  <a:ext cx="1440" cy="0"/>
                </a:xfrm>
                <a:prstGeom prst="line">
                  <a:avLst/>
                </a:prstGeom>
                <a:noFill/>
                <a:ln w="127000">
                  <a:pattFill prst="lgConfetti">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00385" name="Group 44"/>
                <p:cNvGrpSpPr>
                  <a:grpSpLocks/>
                </p:cNvGrpSpPr>
                <p:nvPr/>
              </p:nvGrpSpPr>
              <p:grpSpPr bwMode="auto">
                <a:xfrm rot="4390715">
                  <a:off x="4117" y="13117"/>
                  <a:ext cx="540" cy="180"/>
                  <a:chOff x="1057" y="15817"/>
                  <a:chExt cx="1440" cy="720"/>
                </a:xfrm>
              </p:grpSpPr>
              <p:sp>
                <p:nvSpPr>
                  <p:cNvPr id="100386" name="AutoShape 45"/>
                  <p:cNvSpPr>
                    <a:spLocks noChangeArrowheads="1"/>
                  </p:cNvSpPr>
                  <p:nvPr/>
                </p:nvSpPr>
                <p:spPr bwMode="auto">
                  <a:xfrm>
                    <a:off x="1057" y="15817"/>
                    <a:ext cx="1440" cy="720"/>
                  </a:xfrm>
                  <a:prstGeom prst="wave">
                    <a:avLst>
                      <a:gd name="adj1" fmla="val 13005"/>
                      <a:gd name="adj2" fmla="val -10000"/>
                    </a:avLst>
                  </a:prstGeom>
                  <a:gradFill rotWithShape="1">
                    <a:gsLst>
                      <a:gs pos="0">
                        <a:srgbClr val="767676"/>
                      </a:gs>
                      <a:gs pos="100000">
                        <a:srgbClr val="FFFFFF"/>
                      </a:gs>
                    </a:gsLst>
                    <a:lin ang="2700000" scaled="1"/>
                  </a:grad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sp>
                <p:nvSpPr>
                  <p:cNvPr id="100387" name="Oval 46" descr="Kuličky"/>
                  <p:cNvSpPr>
                    <a:spLocks noChangeArrowheads="1"/>
                  </p:cNvSpPr>
                  <p:nvPr/>
                </p:nvSpPr>
                <p:spPr bwMode="auto">
                  <a:xfrm>
                    <a:off x="1597" y="15997"/>
                    <a:ext cx="360" cy="180"/>
                  </a:xfrm>
                  <a:prstGeom prst="ellipse">
                    <a:avLst/>
                  </a:prstGeom>
                  <a:pattFill prst="sphere">
                    <a:fgClr>
                      <a:srgbClr val="000000"/>
                    </a:fgClr>
                    <a:bgClr>
                      <a:srgbClr val="FFFFFF"/>
                    </a:bgClr>
                  </a:pattFill>
                  <a:ln w="9525">
                    <a:solidFill>
                      <a:srgbClr val="000000"/>
                    </a:solidFill>
                    <a:round/>
                    <a:headEnd/>
                    <a:tailEnd/>
                  </a:ln>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600">
                      <a:latin typeface="Times" pitchFamily="18" charset="0"/>
                    </a:endParaRPr>
                  </a:p>
                </p:txBody>
              </p:sp>
            </p:grpSp>
          </p:grpSp>
          <p:sp>
            <p:nvSpPr>
              <p:cNvPr id="100362" name="Line 47"/>
              <p:cNvSpPr>
                <a:spLocks noChangeShapeType="1"/>
              </p:cNvSpPr>
              <p:nvPr/>
            </p:nvSpPr>
            <p:spPr bwMode="auto">
              <a:xfrm>
                <a:off x="3217" y="13297"/>
                <a:ext cx="900" cy="0"/>
              </a:xfrm>
              <a:prstGeom prst="line">
                <a:avLst/>
              </a:prstGeom>
              <a:noFill/>
              <a:ln w="9525">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3" name="Line 48"/>
              <p:cNvSpPr>
                <a:spLocks noChangeShapeType="1"/>
              </p:cNvSpPr>
              <p:nvPr/>
            </p:nvSpPr>
            <p:spPr bwMode="auto">
              <a:xfrm>
                <a:off x="3217" y="12577"/>
                <a:ext cx="540" cy="0"/>
              </a:xfrm>
              <a:prstGeom prst="line">
                <a:avLst/>
              </a:prstGeom>
              <a:noFill/>
              <a:ln w="9525">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4" name="Line 49"/>
              <p:cNvSpPr>
                <a:spLocks noChangeShapeType="1"/>
              </p:cNvSpPr>
              <p:nvPr/>
            </p:nvSpPr>
            <p:spPr bwMode="auto">
              <a:xfrm flipV="1">
                <a:off x="3217" y="13477"/>
                <a:ext cx="12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5" name="Line 50"/>
              <p:cNvSpPr>
                <a:spLocks noChangeShapeType="1"/>
              </p:cNvSpPr>
              <p:nvPr/>
            </p:nvSpPr>
            <p:spPr bwMode="auto">
              <a:xfrm>
                <a:off x="3217" y="12037"/>
                <a:ext cx="144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6" name="Line 51"/>
              <p:cNvSpPr>
                <a:spLocks noChangeShapeType="1"/>
              </p:cNvSpPr>
              <p:nvPr/>
            </p:nvSpPr>
            <p:spPr bwMode="auto">
              <a:xfrm flipV="1">
                <a:off x="3217" y="12757"/>
                <a:ext cx="12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7" name="Text Box 52"/>
              <p:cNvSpPr txBox="1">
                <a:spLocks noChangeArrowheads="1"/>
              </p:cNvSpPr>
              <p:nvPr/>
            </p:nvSpPr>
            <p:spPr bwMode="auto">
              <a:xfrm>
                <a:off x="1957" y="11677"/>
                <a:ext cx="1260" cy="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endParaRPr lang="cs-CZ" altLang="en-US" sz="800"/>
              </a:p>
              <a:p>
                <a:pPr eaLnBrk="1" hangingPunct="1">
                  <a:spcBef>
                    <a:spcPct val="0"/>
                  </a:spcBef>
                  <a:buClrTx/>
                  <a:buSzTx/>
                  <a:buFontTx/>
                  <a:buNone/>
                </a:pPr>
                <a:r>
                  <a:rPr lang="cs-CZ" altLang="en-US" sz="800"/>
                  <a:t>Floating cell</a:t>
                </a:r>
              </a:p>
              <a:p>
                <a:pPr eaLnBrk="1" hangingPunct="1">
                  <a:spcBef>
                    <a:spcPct val="0"/>
                  </a:spcBef>
                  <a:buClrTx/>
                  <a:buSzTx/>
                  <a:buFontTx/>
                  <a:buNone/>
                </a:pPr>
                <a:endParaRPr lang="cs-CZ" altLang="en-US" sz="800"/>
              </a:p>
              <a:p>
                <a:pPr eaLnBrk="1" hangingPunct="1">
                  <a:spcBef>
                    <a:spcPct val="0"/>
                  </a:spcBef>
                  <a:buClrTx/>
                  <a:buSzTx/>
                  <a:buFontTx/>
                  <a:buNone/>
                </a:pPr>
                <a:endParaRPr lang="cs-CZ" altLang="en-US" sz="800"/>
              </a:p>
              <a:p>
                <a:pPr eaLnBrk="1" hangingPunct="1">
                  <a:spcBef>
                    <a:spcPct val="0"/>
                  </a:spcBef>
                  <a:buClrTx/>
                  <a:buSzTx/>
                  <a:buFontTx/>
                  <a:buNone/>
                </a:pPr>
                <a:r>
                  <a:rPr lang="cs-CZ" altLang="en-US" sz="800"/>
                  <a:t>Protect ring</a:t>
                </a:r>
              </a:p>
              <a:p>
                <a:pPr eaLnBrk="1" hangingPunct="1">
                  <a:spcBef>
                    <a:spcPct val="0"/>
                  </a:spcBef>
                  <a:buClrTx/>
                  <a:buSzTx/>
                  <a:buFontTx/>
                  <a:buNone/>
                </a:pPr>
                <a:r>
                  <a:rPr lang="cs-CZ" altLang="en-US" sz="800"/>
                  <a:t>Attached cell</a:t>
                </a:r>
              </a:p>
              <a:p>
                <a:pPr eaLnBrk="1" hangingPunct="1">
                  <a:spcBef>
                    <a:spcPct val="0"/>
                  </a:spcBef>
                  <a:buClrTx/>
                  <a:buSzTx/>
                  <a:buFontTx/>
                  <a:buNone/>
                </a:pPr>
                <a:r>
                  <a:rPr lang="cs-CZ" altLang="en-US" sz="800"/>
                  <a:t>Matrix </a:t>
                </a:r>
              </a:p>
              <a:p>
                <a:pPr eaLnBrk="1" hangingPunct="1">
                  <a:spcBef>
                    <a:spcPct val="0"/>
                  </a:spcBef>
                  <a:buClrTx/>
                  <a:buSzTx/>
                  <a:buFontTx/>
                  <a:buNone/>
                </a:pPr>
                <a:endParaRPr lang="cs-CZ" altLang="en-US" sz="800"/>
              </a:p>
              <a:p>
                <a:pPr eaLnBrk="1" hangingPunct="1">
                  <a:spcBef>
                    <a:spcPct val="0"/>
                  </a:spcBef>
                  <a:buClrTx/>
                  <a:buSzTx/>
                  <a:buFontTx/>
                  <a:buNone/>
                </a:pPr>
                <a:r>
                  <a:rPr lang="cs-CZ" altLang="en-US" sz="800"/>
                  <a:t>Electrodes</a:t>
                </a:r>
              </a:p>
              <a:p>
                <a:pPr eaLnBrk="1" hangingPunct="1">
                  <a:spcBef>
                    <a:spcPct val="0"/>
                  </a:spcBef>
                  <a:buClrTx/>
                  <a:buSzTx/>
                  <a:buFontTx/>
                  <a:buNone/>
                </a:pPr>
                <a:r>
                  <a:rPr lang="cs-CZ" altLang="en-US" sz="800"/>
                  <a:t>Invading cell</a:t>
                </a:r>
              </a:p>
              <a:p>
                <a:pPr eaLnBrk="1" hangingPunct="1">
                  <a:spcBef>
                    <a:spcPct val="0"/>
                  </a:spcBef>
                  <a:buClrTx/>
                  <a:buSzTx/>
                  <a:buFontTx/>
                  <a:buNone/>
                </a:pPr>
                <a:endParaRPr lang="cs-CZ" altLang="en-US" sz="800"/>
              </a:p>
              <a:p>
                <a:pPr eaLnBrk="1" hangingPunct="1">
                  <a:spcBef>
                    <a:spcPct val="0"/>
                  </a:spcBef>
                  <a:buClrTx/>
                  <a:buSzTx/>
                  <a:buFontTx/>
                  <a:buNone/>
                </a:pPr>
                <a:endParaRPr lang="cs-CZ" altLang="en-US" sz="1800"/>
              </a:p>
            </p:txBody>
          </p:sp>
        </p:grpSp>
        <p:sp>
          <p:nvSpPr>
            <p:cNvPr id="100360" name="Line 53"/>
            <p:cNvSpPr>
              <a:spLocks noChangeShapeType="1"/>
            </p:cNvSpPr>
            <p:nvPr/>
          </p:nvSpPr>
          <p:spPr bwMode="auto">
            <a:xfrm>
              <a:off x="2317" y="9877"/>
              <a:ext cx="9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54" name="Picture 2" descr="figure_14_41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1517" y="1060282"/>
            <a:ext cx="3544493" cy="5737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5" name="Picture 54">
            <a:extLst>
              <a:ext uri="{FF2B5EF4-FFF2-40B4-BE49-F238E27FC236}">
                <a16:creationId xmlns:a16="http://schemas.microsoft.com/office/drawing/2014/main" id="{149C6D6A-1956-449D-88C8-861245F9A2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2806" y="834191"/>
            <a:ext cx="4407414" cy="3150957"/>
          </a:xfrm>
          <a:prstGeom prst="rect">
            <a:avLst/>
          </a:prstGeom>
        </p:spPr>
      </p:pic>
      <p:pic>
        <p:nvPicPr>
          <p:cNvPr id="56" name="Picture 55">
            <a:extLst>
              <a:ext uri="{FF2B5EF4-FFF2-40B4-BE49-F238E27FC236}">
                <a16:creationId xmlns:a16="http://schemas.microsoft.com/office/drawing/2014/main" id="{0ACB2D6C-96A7-40F7-B7A5-3B1B59D83B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5227" y="3931983"/>
            <a:ext cx="4304459" cy="2939511"/>
          </a:xfrm>
          <a:prstGeom prst="rect">
            <a:avLst/>
          </a:prstGeom>
        </p:spPr>
      </p:pic>
    </p:spTree>
    <p:extLst>
      <p:ext uri="{BB962C8B-B14F-4D97-AF65-F5344CB8AC3E}">
        <p14:creationId xmlns:p14="http://schemas.microsoft.com/office/powerpoint/2010/main" val="298158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 name="Picture 2">
            <a:extLst>
              <a:ext uri="{FF2B5EF4-FFF2-40B4-BE49-F238E27FC236}">
                <a16:creationId xmlns:a16="http://schemas.microsoft.com/office/drawing/2014/main" id="{30B8969C-99C5-401F-8C62-AAA27E02B2DE}"/>
              </a:ext>
            </a:extLst>
          </p:cNvPr>
          <p:cNvPicPr>
            <a:picLocks noChangeAspect="1"/>
          </p:cNvPicPr>
          <p:nvPr/>
        </p:nvPicPr>
        <p:blipFill>
          <a:blip r:embed="rId2"/>
          <a:stretch>
            <a:fillRect/>
          </a:stretch>
        </p:blipFill>
        <p:spPr>
          <a:xfrm rot="8103501">
            <a:off x="2823207" y="5182918"/>
            <a:ext cx="939720" cy="873191"/>
          </a:xfrm>
          <a:prstGeom prst="rect">
            <a:avLst/>
          </a:prstGeom>
        </p:spPr>
      </p:pic>
      <p:sp>
        <p:nvSpPr>
          <p:cNvPr id="2" name="Nadpis 1"/>
          <p:cNvSpPr>
            <a:spLocks noGrp="1"/>
          </p:cNvSpPr>
          <p:nvPr>
            <p:ph type="title"/>
          </p:nvPr>
        </p:nvSpPr>
        <p:spPr>
          <a:xfrm>
            <a:off x="1857828" y="192244"/>
            <a:ext cx="10411927" cy="449718"/>
          </a:xfrm>
        </p:spPr>
        <p:txBody>
          <a:bodyPr/>
          <a:lstStyle/>
          <a:p>
            <a:pPr lvl="1"/>
            <a:r>
              <a:rPr lang="en-US" sz="2400" kern="1200" dirty="0">
                <a:solidFill>
                  <a:schemeClr val="tx1">
                    <a:lumMod val="65000"/>
                    <a:lumOff val="35000"/>
                  </a:schemeClr>
                </a:solidFill>
                <a:latin typeface="+mj-lt"/>
                <a:ea typeface="+mj-ea"/>
                <a:cs typeface="+mj-cs"/>
              </a:rPr>
              <a:t>Flow cytometry as a tool for understanding of cell phenotype and function</a:t>
            </a:r>
            <a:endParaRPr lang="cs-CZ" sz="2400" kern="1200" dirty="0">
              <a:solidFill>
                <a:schemeClr val="tx1">
                  <a:lumMod val="65000"/>
                  <a:lumOff val="35000"/>
                </a:schemeClr>
              </a:solidFill>
              <a:latin typeface="+mj-lt"/>
              <a:ea typeface="+mj-ea"/>
              <a:cs typeface="+mj-cs"/>
            </a:endParaRPr>
          </a:p>
        </p:txBody>
      </p:sp>
      <p:pic>
        <p:nvPicPr>
          <p:cNvPr id="6" name="Picture 7">
            <a:extLst>
              <a:ext uri="{FF2B5EF4-FFF2-40B4-BE49-F238E27FC236}">
                <a16:creationId xmlns:a16="http://schemas.microsoft.com/office/drawing/2014/main" id="{D4C44736-EEA4-4857-833A-9233299A5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724" y="1133456"/>
            <a:ext cx="2571750"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74325E76-2A99-4033-94A0-DB54DA7A56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3600" y="1133458"/>
            <a:ext cx="1303735" cy="840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Skupina 10">
            <a:extLst>
              <a:ext uri="{FF2B5EF4-FFF2-40B4-BE49-F238E27FC236}">
                <a16:creationId xmlns:a16="http://schemas.microsoft.com/office/drawing/2014/main" id="{E9E35BA1-816A-463E-B887-BF4EB94FC7A8}"/>
              </a:ext>
            </a:extLst>
          </p:cNvPr>
          <p:cNvGrpSpPr>
            <a:grpSpLocks/>
          </p:cNvGrpSpPr>
          <p:nvPr/>
        </p:nvGrpSpPr>
        <p:grpSpPr bwMode="auto">
          <a:xfrm>
            <a:off x="4788853" y="1478739"/>
            <a:ext cx="1763315" cy="1416844"/>
            <a:chOff x="4947971" y="1916427"/>
            <a:chExt cx="2612349" cy="2100469"/>
          </a:xfrm>
        </p:grpSpPr>
        <p:pic>
          <p:nvPicPr>
            <p:cNvPr id="9" name="Picture 8">
              <a:extLst>
                <a:ext uri="{FF2B5EF4-FFF2-40B4-BE49-F238E27FC236}">
                  <a16:creationId xmlns:a16="http://schemas.microsoft.com/office/drawing/2014/main" id="{C9BE959B-4256-41F1-9288-FCA8F37343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804" y="2492896"/>
              <a:ext cx="2133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ovéPole 12">
              <a:extLst>
                <a:ext uri="{FF2B5EF4-FFF2-40B4-BE49-F238E27FC236}">
                  <a16:creationId xmlns:a16="http://schemas.microsoft.com/office/drawing/2014/main" id="{EADDD113-0ABB-4167-B19D-AF1CF3430059}"/>
                </a:ext>
              </a:extLst>
            </p:cNvPr>
            <p:cNvSpPr txBox="1">
              <a:spLocks noChangeArrowheads="1"/>
            </p:cNvSpPr>
            <p:nvPr/>
          </p:nvSpPr>
          <p:spPr bwMode="auto">
            <a:xfrm>
              <a:off x="4947971" y="1916427"/>
              <a:ext cx="2612349" cy="75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350"/>
                <a:t>single cell/well </a:t>
              </a:r>
            </a:p>
            <a:p>
              <a:pPr algn="ctr" eaLnBrk="1" hangingPunct="1"/>
              <a:r>
                <a:rPr lang="en-US" altLang="en-US" sz="1350"/>
                <a:t>up to 384 well plate</a:t>
              </a:r>
            </a:p>
          </p:txBody>
        </p:sp>
      </p:grpSp>
      <p:grpSp>
        <p:nvGrpSpPr>
          <p:cNvPr id="11" name="Skupina 13">
            <a:extLst>
              <a:ext uri="{FF2B5EF4-FFF2-40B4-BE49-F238E27FC236}">
                <a16:creationId xmlns:a16="http://schemas.microsoft.com/office/drawing/2014/main" id="{B9E277EC-D3D4-44E7-BF55-381073A81270}"/>
              </a:ext>
            </a:extLst>
          </p:cNvPr>
          <p:cNvGrpSpPr>
            <a:grpSpLocks/>
          </p:cNvGrpSpPr>
          <p:nvPr/>
        </p:nvGrpSpPr>
        <p:grpSpPr bwMode="auto">
          <a:xfrm>
            <a:off x="3467258" y="2071669"/>
            <a:ext cx="1509713" cy="1025129"/>
            <a:chOff x="3070119" y="2852936"/>
            <a:chExt cx="2237892" cy="1518089"/>
          </a:xfrm>
        </p:grpSpPr>
        <p:cxnSp>
          <p:nvCxnSpPr>
            <p:cNvPr id="12" name="Přímá spojnice se šipkou 12">
              <a:extLst>
                <a:ext uri="{FF2B5EF4-FFF2-40B4-BE49-F238E27FC236}">
                  <a16:creationId xmlns:a16="http://schemas.microsoft.com/office/drawing/2014/main" id="{B96A3A2A-9320-4712-A521-425B78D13D5D}"/>
                </a:ext>
              </a:extLst>
            </p:cNvPr>
            <p:cNvCxnSpPr/>
            <p:nvPr/>
          </p:nvCxnSpPr>
          <p:spPr>
            <a:xfrm flipV="1">
              <a:off x="3070119" y="2852936"/>
              <a:ext cx="2237892" cy="151808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Přímá spojnice se šipkou 13">
              <a:extLst>
                <a:ext uri="{FF2B5EF4-FFF2-40B4-BE49-F238E27FC236}">
                  <a16:creationId xmlns:a16="http://schemas.microsoft.com/office/drawing/2014/main" id="{178BB463-1304-404D-BC75-345315A1EE0B}"/>
                </a:ext>
              </a:extLst>
            </p:cNvPr>
            <p:cNvCxnSpPr/>
            <p:nvPr/>
          </p:nvCxnSpPr>
          <p:spPr>
            <a:xfrm flipV="1">
              <a:off x="3070119" y="2997516"/>
              <a:ext cx="2237892" cy="137174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Přímá spojnice se šipkou 14">
              <a:extLst>
                <a:ext uri="{FF2B5EF4-FFF2-40B4-BE49-F238E27FC236}">
                  <a16:creationId xmlns:a16="http://schemas.microsoft.com/office/drawing/2014/main" id="{FDCE3150-18CD-4D16-9358-D51C861F27E7}"/>
                </a:ext>
              </a:extLst>
            </p:cNvPr>
            <p:cNvCxnSpPr/>
            <p:nvPr/>
          </p:nvCxnSpPr>
          <p:spPr>
            <a:xfrm flipV="1">
              <a:off x="3070119" y="3140333"/>
              <a:ext cx="2237892" cy="122892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15" name="Skupina 17">
            <a:extLst>
              <a:ext uri="{FF2B5EF4-FFF2-40B4-BE49-F238E27FC236}">
                <a16:creationId xmlns:a16="http://schemas.microsoft.com/office/drawing/2014/main" id="{525DB3E5-8007-4743-AA07-D9A875DF9376}"/>
              </a:ext>
            </a:extLst>
          </p:cNvPr>
          <p:cNvGrpSpPr>
            <a:grpSpLocks/>
          </p:cNvGrpSpPr>
          <p:nvPr/>
        </p:nvGrpSpPr>
        <p:grpSpPr bwMode="auto">
          <a:xfrm>
            <a:off x="3713717" y="2341941"/>
            <a:ext cx="1263254" cy="775097"/>
            <a:chOff x="3435801" y="3331681"/>
            <a:chExt cx="1872210" cy="1147810"/>
          </a:xfrm>
        </p:grpSpPr>
        <p:cxnSp>
          <p:nvCxnSpPr>
            <p:cNvPr id="16" name="Přímá spojnice se šipkou 16">
              <a:extLst>
                <a:ext uri="{FF2B5EF4-FFF2-40B4-BE49-F238E27FC236}">
                  <a16:creationId xmlns:a16="http://schemas.microsoft.com/office/drawing/2014/main" id="{09257F4E-641F-4CD9-9E11-27F72E8B60F3}"/>
                </a:ext>
              </a:extLst>
            </p:cNvPr>
            <p:cNvCxnSpPr/>
            <p:nvPr/>
          </p:nvCxnSpPr>
          <p:spPr>
            <a:xfrm flipV="1">
              <a:off x="3435801" y="3331681"/>
              <a:ext cx="1872210" cy="114781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7" name="Přímá spojnice se šipkou 17">
              <a:extLst>
                <a:ext uri="{FF2B5EF4-FFF2-40B4-BE49-F238E27FC236}">
                  <a16:creationId xmlns:a16="http://schemas.microsoft.com/office/drawing/2014/main" id="{E0EA88D2-E125-48B3-B2CB-E4F76A8F936E}"/>
                </a:ext>
              </a:extLst>
            </p:cNvPr>
            <p:cNvCxnSpPr/>
            <p:nvPr/>
          </p:nvCxnSpPr>
          <p:spPr>
            <a:xfrm flipV="1">
              <a:off x="3435801" y="3500943"/>
              <a:ext cx="1872210" cy="97678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8" name="Přímá spojnice se šipkou 18">
              <a:extLst>
                <a:ext uri="{FF2B5EF4-FFF2-40B4-BE49-F238E27FC236}">
                  <a16:creationId xmlns:a16="http://schemas.microsoft.com/office/drawing/2014/main" id="{D51C85B0-0E1D-4FF1-9C8E-7B4F86CBED91}"/>
                </a:ext>
              </a:extLst>
            </p:cNvPr>
            <p:cNvCxnSpPr/>
            <p:nvPr/>
          </p:nvCxnSpPr>
          <p:spPr>
            <a:xfrm flipV="1">
              <a:off x="3435801" y="3721337"/>
              <a:ext cx="1872210" cy="75815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grpSp>
        <p:nvGrpSpPr>
          <p:cNvPr id="19" name="Skupina 21">
            <a:extLst>
              <a:ext uri="{FF2B5EF4-FFF2-40B4-BE49-F238E27FC236}">
                <a16:creationId xmlns:a16="http://schemas.microsoft.com/office/drawing/2014/main" id="{076CA3E9-8E20-40FF-A4D7-33AECCF1FE78}"/>
              </a:ext>
            </a:extLst>
          </p:cNvPr>
          <p:cNvGrpSpPr>
            <a:grpSpLocks/>
          </p:cNvGrpSpPr>
          <p:nvPr/>
        </p:nvGrpSpPr>
        <p:grpSpPr bwMode="auto">
          <a:xfrm>
            <a:off x="4287270" y="2833669"/>
            <a:ext cx="2579553" cy="834629"/>
            <a:chOff x="4223620" y="4004138"/>
            <a:chExt cx="3820595" cy="1236038"/>
          </a:xfrm>
        </p:grpSpPr>
        <p:sp>
          <p:nvSpPr>
            <p:cNvPr id="20" name="TextovéPole 22">
              <a:extLst>
                <a:ext uri="{FF2B5EF4-FFF2-40B4-BE49-F238E27FC236}">
                  <a16:creationId xmlns:a16="http://schemas.microsoft.com/office/drawing/2014/main" id="{7B0D1C81-7446-4CF8-AF15-F8FEB297EA67}"/>
                </a:ext>
              </a:extLst>
            </p:cNvPr>
            <p:cNvSpPr txBox="1">
              <a:spLocks noChangeArrowheads="1"/>
            </p:cNvSpPr>
            <p:nvPr/>
          </p:nvSpPr>
          <p:spPr bwMode="auto">
            <a:xfrm>
              <a:off x="4223620" y="4004138"/>
              <a:ext cx="3820595" cy="44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1350"/>
                <a:t>re-culture after sorting (2D, 3D)</a:t>
              </a:r>
            </a:p>
          </p:txBody>
        </p:sp>
        <p:cxnSp>
          <p:nvCxnSpPr>
            <p:cNvPr id="21" name="Přímá spojnice se šipkou 21">
              <a:extLst>
                <a:ext uri="{FF2B5EF4-FFF2-40B4-BE49-F238E27FC236}">
                  <a16:creationId xmlns:a16="http://schemas.microsoft.com/office/drawing/2014/main" id="{5125CD40-3DE6-4153-905D-E9ADA2833E65}"/>
                </a:ext>
              </a:extLst>
            </p:cNvPr>
            <p:cNvCxnSpPr/>
            <p:nvPr/>
          </p:nvCxnSpPr>
          <p:spPr>
            <a:xfrm>
              <a:off x="6118044" y="4365605"/>
              <a:ext cx="0" cy="28740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22" name="Picture 10">
              <a:extLst>
                <a:ext uri="{FF2B5EF4-FFF2-40B4-BE49-F238E27FC236}">
                  <a16:creationId xmlns:a16="http://schemas.microsoft.com/office/drawing/2014/main" id="{FAD98BB5-C0DE-44E4-882B-FC525B2DBB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53556" y="4650767"/>
              <a:ext cx="689650" cy="58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1">
              <a:extLst>
                <a:ext uri="{FF2B5EF4-FFF2-40B4-BE49-F238E27FC236}">
                  <a16:creationId xmlns:a16="http://schemas.microsoft.com/office/drawing/2014/main" id="{6A2D83B4-1F36-471C-813D-FBDA467CFEF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2061" y="4650767"/>
              <a:ext cx="677437" cy="58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TextovéPole 27">
            <a:extLst>
              <a:ext uri="{FF2B5EF4-FFF2-40B4-BE49-F238E27FC236}">
                <a16:creationId xmlns:a16="http://schemas.microsoft.com/office/drawing/2014/main" id="{0748022D-EC98-4F3D-88CE-D487439DD1FC}"/>
              </a:ext>
            </a:extLst>
          </p:cNvPr>
          <p:cNvSpPr txBox="1">
            <a:spLocks noChangeArrowheads="1"/>
          </p:cNvSpPr>
          <p:nvPr/>
        </p:nvSpPr>
        <p:spPr bwMode="auto">
          <a:xfrm>
            <a:off x="2978004" y="4638941"/>
            <a:ext cx="408336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350" dirty="0"/>
              <a:t>analysis: </a:t>
            </a:r>
            <a:r>
              <a:rPr lang="en-US" altLang="en-US" sz="1350" dirty="0" err="1"/>
              <a:t>CyQuant</a:t>
            </a:r>
            <a:r>
              <a:rPr lang="en-US" altLang="en-US" sz="1350" dirty="0"/>
              <a:t>, ATP, </a:t>
            </a:r>
            <a:r>
              <a:rPr lang="en-US" altLang="en-US" sz="1350" dirty="0" err="1"/>
              <a:t>xCelligence</a:t>
            </a:r>
            <a:r>
              <a:rPr lang="en-US" altLang="en-US" sz="1350" dirty="0"/>
              <a:t>, </a:t>
            </a:r>
            <a:r>
              <a:rPr lang="cs-CZ" altLang="en-US" sz="1350" dirty="0" err="1"/>
              <a:t>images</a:t>
            </a:r>
            <a:r>
              <a:rPr lang="en-US" altLang="en-US" sz="1350" dirty="0"/>
              <a:t>, SEQ</a:t>
            </a:r>
          </a:p>
        </p:txBody>
      </p:sp>
      <p:cxnSp>
        <p:nvCxnSpPr>
          <p:cNvPr id="25" name="Přímá spojnice se šipkou 26">
            <a:extLst>
              <a:ext uri="{FF2B5EF4-FFF2-40B4-BE49-F238E27FC236}">
                <a16:creationId xmlns:a16="http://schemas.microsoft.com/office/drawing/2014/main" id="{8BAC26E3-9D7E-433D-82FB-5BF9F9011124}"/>
              </a:ext>
            </a:extLst>
          </p:cNvPr>
          <p:cNvCxnSpPr/>
          <p:nvPr/>
        </p:nvCxnSpPr>
        <p:spPr bwMode="auto">
          <a:xfrm>
            <a:off x="5568711" y="3623053"/>
            <a:ext cx="0" cy="19407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26" name="Picture 12">
            <a:extLst>
              <a:ext uri="{FF2B5EF4-FFF2-40B4-BE49-F238E27FC236}">
                <a16:creationId xmlns:a16="http://schemas.microsoft.com/office/drawing/2014/main" id="{70834025-1C1B-46ED-AC13-E9DD5132DE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2094" y="4111979"/>
            <a:ext cx="634967" cy="436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4">
            <a:extLst>
              <a:ext uri="{FF2B5EF4-FFF2-40B4-BE49-F238E27FC236}">
                <a16:creationId xmlns:a16="http://schemas.microsoft.com/office/drawing/2014/main" id="{3C95FAFB-7F90-4FA4-8AE0-DA498E40C91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5853" y="4060746"/>
            <a:ext cx="699375" cy="53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descr="https://qtz-prod.s3.amazonaws.com/facilities/42459/image_full?AWSAccessKeyId=AKIAJKYN3D5X6WPTFAKQ&amp;Expires=1441950850&amp;Signature=RorF7WK6E8zbpgM9V4xm%2BRD0fhc%3D">
            <a:extLst>
              <a:ext uri="{FF2B5EF4-FFF2-40B4-BE49-F238E27FC236}">
                <a16:creationId xmlns:a16="http://schemas.microsoft.com/office/drawing/2014/main" id="{9CA5DCC0-7D32-4857-98D5-89D5F47FD2D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09718" y="4082636"/>
            <a:ext cx="684901" cy="49484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860B2974-6247-495B-885F-0DB4259991DB}"/>
              </a:ext>
            </a:extLst>
          </p:cNvPr>
          <p:cNvSpPr/>
          <p:nvPr/>
        </p:nvSpPr>
        <p:spPr>
          <a:xfrm>
            <a:off x="7212965" y="904971"/>
            <a:ext cx="2749617" cy="4455066"/>
          </a:xfrm>
          <a:prstGeom prst="rect">
            <a:avLst/>
          </a:prstGeom>
        </p:spPr>
        <p:txBody>
          <a:bodyPr wrap="square">
            <a:spAutoFit/>
          </a:bodyPr>
          <a:lstStyle/>
          <a:p>
            <a:r>
              <a:rPr lang="en-US" sz="1050" u="sng" dirty="0" err="1">
                <a:latin typeface="+mj-lt"/>
              </a:rPr>
              <a:t>Fedr</a:t>
            </a:r>
            <a:r>
              <a:rPr lang="en-US" sz="1050" u="sng" dirty="0">
                <a:latin typeface="+mj-lt"/>
              </a:rPr>
              <a:t>, R., </a:t>
            </a:r>
            <a:r>
              <a:rPr lang="en-US" sz="1050" dirty="0" err="1">
                <a:latin typeface="+mj-lt"/>
              </a:rPr>
              <a:t>Pernicova</a:t>
            </a:r>
            <a:r>
              <a:rPr lang="en-US" sz="1050" dirty="0">
                <a:latin typeface="+mj-lt"/>
              </a:rPr>
              <a:t>, Z., </a:t>
            </a:r>
            <a:r>
              <a:rPr lang="en-US" sz="1050" dirty="0" err="1">
                <a:latin typeface="+mj-lt"/>
              </a:rPr>
              <a:t>Slabakova</a:t>
            </a:r>
            <a:r>
              <a:rPr lang="en-US" sz="1050" dirty="0">
                <a:latin typeface="+mj-lt"/>
              </a:rPr>
              <a:t>, E., </a:t>
            </a:r>
            <a:r>
              <a:rPr lang="en-US" sz="1050" dirty="0" err="1">
                <a:latin typeface="+mj-lt"/>
              </a:rPr>
              <a:t>Strakova</a:t>
            </a:r>
            <a:r>
              <a:rPr lang="en-US" sz="1050" dirty="0">
                <a:latin typeface="+mj-lt"/>
              </a:rPr>
              <a:t>, N., </a:t>
            </a:r>
            <a:r>
              <a:rPr lang="en-US" sz="1050" dirty="0" err="1">
                <a:latin typeface="+mj-lt"/>
              </a:rPr>
              <a:t>Bouchal</a:t>
            </a:r>
            <a:r>
              <a:rPr lang="en-US" sz="1050" dirty="0">
                <a:latin typeface="+mj-lt"/>
              </a:rPr>
              <a:t>, J., </a:t>
            </a:r>
            <a:r>
              <a:rPr lang="en-US" sz="1050" dirty="0" err="1">
                <a:latin typeface="+mj-lt"/>
              </a:rPr>
              <a:t>Grepl</a:t>
            </a:r>
            <a:r>
              <a:rPr lang="en-US" sz="1050" dirty="0">
                <a:latin typeface="+mj-lt"/>
              </a:rPr>
              <a:t>, M., </a:t>
            </a:r>
            <a:r>
              <a:rPr lang="en-US" sz="1050" dirty="0" err="1">
                <a:latin typeface="+mj-lt"/>
              </a:rPr>
              <a:t>Kozubik</a:t>
            </a:r>
            <a:r>
              <a:rPr lang="en-US" sz="1050" dirty="0">
                <a:latin typeface="+mj-lt"/>
              </a:rPr>
              <a:t>, A. &amp; </a:t>
            </a:r>
            <a:r>
              <a:rPr lang="en-US" sz="1050" dirty="0" err="1">
                <a:latin typeface="+mj-lt"/>
              </a:rPr>
              <a:t>Soucek</a:t>
            </a:r>
            <a:r>
              <a:rPr lang="en-US" sz="1050" dirty="0">
                <a:latin typeface="+mj-lt"/>
              </a:rPr>
              <a:t>, K. Automatic cell cloning assay for determining the </a:t>
            </a:r>
            <a:r>
              <a:rPr lang="en-US" sz="1050" dirty="0" err="1">
                <a:latin typeface="+mj-lt"/>
              </a:rPr>
              <a:t>clonogenic</a:t>
            </a:r>
            <a:r>
              <a:rPr lang="en-US" sz="1050" dirty="0">
                <a:latin typeface="+mj-lt"/>
              </a:rPr>
              <a:t> capacity of cancer and cancer stem-like cells. </a:t>
            </a:r>
            <a:r>
              <a:rPr lang="en-US" sz="1050" b="1" i="1" dirty="0">
                <a:latin typeface="+mj-lt"/>
              </a:rPr>
              <a:t>Cytometry A</a:t>
            </a:r>
            <a:r>
              <a:rPr lang="en-US" sz="1050" i="1" dirty="0">
                <a:latin typeface="+mj-lt"/>
              </a:rPr>
              <a:t> </a:t>
            </a:r>
            <a:r>
              <a:rPr lang="en-US" sz="1050" b="1" i="1" dirty="0">
                <a:latin typeface="+mj-lt"/>
              </a:rPr>
              <a:t>83, 472-482, (2013).</a:t>
            </a:r>
            <a:endParaRPr lang="cs-CZ" sz="1050" b="1" i="1" dirty="0">
              <a:latin typeface="+mj-lt"/>
            </a:endParaRPr>
          </a:p>
          <a:p>
            <a:endParaRPr lang="en-US" sz="1050" b="1" i="1" dirty="0">
              <a:latin typeface="+mj-lt"/>
            </a:endParaRPr>
          </a:p>
          <a:p>
            <a:r>
              <a:rPr lang="en-US" sz="1050" u="sng" dirty="0" err="1">
                <a:latin typeface="+mj-lt"/>
              </a:rPr>
              <a:t>Kahounova</a:t>
            </a:r>
            <a:r>
              <a:rPr lang="en-US" sz="1050" u="sng" dirty="0">
                <a:latin typeface="+mj-lt"/>
              </a:rPr>
              <a:t>, Z</a:t>
            </a:r>
            <a:r>
              <a:rPr lang="en-US" sz="1050" dirty="0">
                <a:latin typeface="+mj-lt"/>
              </a:rPr>
              <a:t>., </a:t>
            </a:r>
            <a:r>
              <a:rPr lang="en-US" sz="1050" dirty="0" err="1">
                <a:latin typeface="+mj-lt"/>
              </a:rPr>
              <a:t>Kurfurstova</a:t>
            </a:r>
            <a:r>
              <a:rPr lang="en-US" sz="1050" dirty="0">
                <a:latin typeface="+mj-lt"/>
              </a:rPr>
              <a:t>, D., </a:t>
            </a:r>
            <a:r>
              <a:rPr lang="en-US" sz="1050" dirty="0" err="1">
                <a:latin typeface="+mj-lt"/>
              </a:rPr>
              <a:t>Bouchal</a:t>
            </a:r>
            <a:r>
              <a:rPr lang="en-US" sz="1050" dirty="0">
                <a:latin typeface="+mj-lt"/>
              </a:rPr>
              <a:t>, J., </a:t>
            </a:r>
            <a:r>
              <a:rPr lang="en-US" sz="1050" dirty="0" err="1">
                <a:latin typeface="+mj-lt"/>
              </a:rPr>
              <a:t>Kharaishvili</a:t>
            </a:r>
            <a:r>
              <a:rPr lang="en-US" sz="1050" dirty="0">
                <a:latin typeface="+mj-lt"/>
              </a:rPr>
              <a:t>, G., </a:t>
            </a:r>
            <a:r>
              <a:rPr lang="en-US" sz="1050" dirty="0" err="1">
                <a:latin typeface="+mj-lt"/>
              </a:rPr>
              <a:t>Navratil</a:t>
            </a:r>
            <a:r>
              <a:rPr lang="en-US" sz="1050" dirty="0">
                <a:latin typeface="+mj-lt"/>
              </a:rPr>
              <a:t>, J., </a:t>
            </a:r>
            <a:r>
              <a:rPr lang="en-US" sz="1050" dirty="0" err="1">
                <a:latin typeface="+mj-lt"/>
              </a:rPr>
              <a:t>Remsik</a:t>
            </a:r>
            <a:r>
              <a:rPr lang="en-US" sz="1050" dirty="0">
                <a:latin typeface="+mj-lt"/>
              </a:rPr>
              <a:t>, J., </a:t>
            </a:r>
            <a:r>
              <a:rPr lang="en-US" sz="1050" dirty="0" err="1">
                <a:latin typeface="+mj-lt"/>
              </a:rPr>
              <a:t>Simeckova</a:t>
            </a:r>
            <a:r>
              <a:rPr lang="en-US" sz="1050" dirty="0">
                <a:latin typeface="+mj-lt"/>
              </a:rPr>
              <a:t>, S., Student, V., </a:t>
            </a:r>
            <a:r>
              <a:rPr lang="en-US" sz="1050" dirty="0" err="1">
                <a:latin typeface="+mj-lt"/>
              </a:rPr>
              <a:t>Kozubik</a:t>
            </a:r>
            <a:r>
              <a:rPr lang="en-US" sz="1050" dirty="0">
                <a:latin typeface="+mj-lt"/>
              </a:rPr>
              <a:t>, A. &amp; Soucek, K. The fibroblast surface markers FAP, anti-fibroblast, and FSP are expressed by cells of epithelial origin and may be altered during epithelial-to-mesenchymal transition. </a:t>
            </a:r>
            <a:r>
              <a:rPr lang="en-US" sz="1050" b="1" i="1" dirty="0">
                <a:latin typeface="+mj-lt"/>
              </a:rPr>
              <a:t>Cytometry A</a:t>
            </a:r>
            <a:r>
              <a:rPr lang="en-US" sz="1050" i="1" dirty="0">
                <a:latin typeface="+mj-lt"/>
              </a:rPr>
              <a:t> </a:t>
            </a:r>
            <a:r>
              <a:rPr lang="en-US" sz="1050" b="1" i="1" dirty="0">
                <a:latin typeface="+mj-lt"/>
              </a:rPr>
              <a:t>93, 941-951, (2018).</a:t>
            </a:r>
          </a:p>
          <a:p>
            <a:endParaRPr lang="cs-CZ" sz="1050" dirty="0">
              <a:latin typeface="+mj-lt"/>
            </a:endParaRPr>
          </a:p>
          <a:p>
            <a:r>
              <a:rPr lang="en-US" sz="1050" u="sng" dirty="0" err="1">
                <a:latin typeface="+mj-lt"/>
              </a:rPr>
              <a:t>Simeckova</a:t>
            </a:r>
            <a:r>
              <a:rPr lang="en-US" sz="1050" u="sng" dirty="0">
                <a:latin typeface="+mj-lt"/>
              </a:rPr>
              <a:t>, S., </a:t>
            </a:r>
            <a:r>
              <a:rPr lang="en-US" sz="1050" dirty="0" err="1">
                <a:latin typeface="+mj-lt"/>
              </a:rPr>
              <a:t>Fedr</a:t>
            </a:r>
            <a:r>
              <a:rPr lang="en-US" sz="1050" dirty="0">
                <a:latin typeface="+mj-lt"/>
              </a:rPr>
              <a:t>, R., </a:t>
            </a:r>
            <a:r>
              <a:rPr lang="en-US" sz="1050" dirty="0" err="1">
                <a:latin typeface="+mj-lt"/>
              </a:rPr>
              <a:t>Remsik</a:t>
            </a:r>
            <a:r>
              <a:rPr lang="en-US" sz="1050" dirty="0">
                <a:latin typeface="+mj-lt"/>
              </a:rPr>
              <a:t>, J., </a:t>
            </a:r>
            <a:r>
              <a:rPr lang="en-US" sz="1050" dirty="0" err="1">
                <a:latin typeface="+mj-lt"/>
              </a:rPr>
              <a:t>Kahounova</a:t>
            </a:r>
            <a:r>
              <a:rPr lang="en-US" sz="1050" dirty="0">
                <a:latin typeface="+mj-lt"/>
              </a:rPr>
              <a:t>, Z., </a:t>
            </a:r>
            <a:r>
              <a:rPr lang="en-US" sz="1050" dirty="0" err="1">
                <a:latin typeface="+mj-lt"/>
              </a:rPr>
              <a:t>Slabakova</a:t>
            </a:r>
            <a:r>
              <a:rPr lang="en-US" sz="1050" dirty="0">
                <a:latin typeface="+mj-lt"/>
              </a:rPr>
              <a:t>, E. &amp; Soucek, K. Multiparameter cytometric analysis of complex cellular response. </a:t>
            </a:r>
            <a:r>
              <a:rPr lang="en-US" sz="1050" b="1" i="1" dirty="0">
                <a:latin typeface="+mj-lt"/>
              </a:rPr>
              <a:t>Cytometry A</a:t>
            </a:r>
            <a:r>
              <a:rPr lang="en-US" sz="1050" i="1" dirty="0">
                <a:latin typeface="+mj-lt"/>
              </a:rPr>
              <a:t> </a:t>
            </a:r>
            <a:r>
              <a:rPr lang="en-US" sz="1050" b="1" i="1" dirty="0">
                <a:latin typeface="+mj-lt"/>
              </a:rPr>
              <a:t>93, 239-248, (2018).</a:t>
            </a:r>
          </a:p>
          <a:p>
            <a:endParaRPr lang="en-US" sz="1050" b="1" i="1" dirty="0">
              <a:latin typeface="+mj-lt"/>
            </a:endParaRPr>
          </a:p>
          <a:p>
            <a:r>
              <a:rPr lang="en-US" sz="1050" u="sng" dirty="0" err="1">
                <a:latin typeface="+mj-lt"/>
              </a:rPr>
              <a:t>Drápela</a:t>
            </a:r>
            <a:r>
              <a:rPr lang="en-US" sz="1050" u="sng" dirty="0">
                <a:latin typeface="+mj-lt"/>
              </a:rPr>
              <a:t>, S</a:t>
            </a:r>
            <a:r>
              <a:rPr lang="en-US" sz="1050" dirty="0">
                <a:latin typeface="+mj-lt"/>
              </a:rPr>
              <a:t>., </a:t>
            </a:r>
            <a:r>
              <a:rPr lang="en-US" sz="1050" dirty="0" err="1">
                <a:latin typeface="+mj-lt"/>
              </a:rPr>
              <a:t>Fedr</a:t>
            </a:r>
            <a:r>
              <a:rPr lang="en-US" sz="1050" dirty="0">
                <a:latin typeface="+mj-lt"/>
              </a:rPr>
              <a:t>, R., </a:t>
            </a:r>
            <a:r>
              <a:rPr lang="en-US" sz="1050" dirty="0" err="1">
                <a:latin typeface="+mj-lt"/>
              </a:rPr>
              <a:t>Remšík</a:t>
            </a:r>
            <a:r>
              <a:rPr lang="en-US" sz="1050" dirty="0">
                <a:latin typeface="+mj-lt"/>
              </a:rPr>
              <a:t>, J., </a:t>
            </a:r>
            <a:r>
              <a:rPr lang="en-US" sz="1050" dirty="0" err="1">
                <a:latin typeface="+mj-lt"/>
              </a:rPr>
              <a:t>Souček</a:t>
            </a:r>
            <a:r>
              <a:rPr lang="en-US" sz="1050" dirty="0">
                <a:latin typeface="+mj-lt"/>
              </a:rPr>
              <a:t>, K.,  High-throughput, parallel flow cytometry screening of hundreds of cell surface antigens using fluorescent barcoding. </a:t>
            </a:r>
            <a:r>
              <a:rPr lang="en-US" sz="1050" b="1" dirty="0">
                <a:latin typeface="+mj-lt"/>
              </a:rPr>
              <a:t>Methods in Molecular Biology</a:t>
            </a:r>
            <a:r>
              <a:rPr lang="en-US" sz="1050" dirty="0">
                <a:latin typeface="+mj-lt"/>
              </a:rPr>
              <a:t>, under review, (2021)</a:t>
            </a:r>
          </a:p>
          <a:p>
            <a:endParaRPr lang="en-US" sz="1050" dirty="0">
              <a:latin typeface="+mj-lt"/>
            </a:endParaRPr>
          </a:p>
        </p:txBody>
      </p:sp>
      <p:pic>
        <p:nvPicPr>
          <p:cNvPr id="30" name="Picture 2" descr="Image result for radek fedr">
            <a:extLst>
              <a:ext uri="{FF2B5EF4-FFF2-40B4-BE49-F238E27FC236}">
                <a16:creationId xmlns:a16="http://schemas.microsoft.com/office/drawing/2014/main" id="{93345F75-2A46-4689-8747-90CF0DDDB01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887621" y="1017414"/>
            <a:ext cx="558596" cy="55859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D9F094A3-FA2E-4E77-9CFA-5E5F0EC92327}"/>
              </a:ext>
            </a:extLst>
          </p:cNvPr>
          <p:cNvPicPr>
            <a:picLocks noChangeAspect="1"/>
          </p:cNvPicPr>
          <p:nvPr/>
        </p:nvPicPr>
        <p:blipFill>
          <a:blip r:embed="rId12"/>
          <a:stretch>
            <a:fillRect/>
          </a:stretch>
        </p:blipFill>
        <p:spPr>
          <a:xfrm>
            <a:off x="9866058" y="3521847"/>
            <a:ext cx="565579" cy="558596"/>
          </a:xfrm>
          <a:prstGeom prst="rect">
            <a:avLst/>
          </a:prstGeom>
        </p:spPr>
      </p:pic>
      <p:pic>
        <p:nvPicPr>
          <p:cNvPr id="32" name="Picture 31">
            <a:extLst>
              <a:ext uri="{FF2B5EF4-FFF2-40B4-BE49-F238E27FC236}">
                <a16:creationId xmlns:a16="http://schemas.microsoft.com/office/drawing/2014/main" id="{675826F9-758D-4D65-8FB5-A3958ADD825B}"/>
              </a:ext>
            </a:extLst>
          </p:cNvPr>
          <p:cNvPicPr>
            <a:picLocks noChangeAspect="1"/>
          </p:cNvPicPr>
          <p:nvPr/>
        </p:nvPicPr>
        <p:blipFill>
          <a:blip r:embed="rId13"/>
          <a:stretch>
            <a:fillRect/>
          </a:stretch>
        </p:blipFill>
        <p:spPr>
          <a:xfrm>
            <a:off x="9895334" y="2139419"/>
            <a:ext cx="459584" cy="538621"/>
          </a:xfrm>
          <a:prstGeom prst="rect">
            <a:avLst/>
          </a:prstGeom>
        </p:spPr>
      </p:pic>
      <p:pic>
        <p:nvPicPr>
          <p:cNvPr id="33" name="Picture 2" descr="Co-culture - media?">
            <a:extLst>
              <a:ext uri="{FF2B5EF4-FFF2-40B4-BE49-F238E27FC236}">
                <a16:creationId xmlns:a16="http://schemas.microsoft.com/office/drawing/2014/main" id="{C8153D9A-2C5B-4C57-B86B-03F6D48682D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809292" y="4381787"/>
            <a:ext cx="601797" cy="601797"/>
          </a:xfrm>
          <a:prstGeom prst="rect">
            <a:avLst/>
          </a:prstGeom>
          <a:noFill/>
          <a:extLst>
            <a:ext uri="{909E8E84-426E-40DD-AFC4-6F175D3DCCD1}">
              <a14:hiddenFill xmlns:a14="http://schemas.microsoft.com/office/drawing/2010/main">
                <a:solidFill>
                  <a:srgbClr val="FFFFFF"/>
                </a:solidFill>
              </a14:hiddenFill>
            </a:ext>
          </a:extLst>
        </p:spPr>
      </p:pic>
      <p:sp>
        <p:nvSpPr>
          <p:cNvPr id="34" name="Obdélník 20">
            <a:extLst>
              <a:ext uri="{FF2B5EF4-FFF2-40B4-BE49-F238E27FC236}">
                <a16:creationId xmlns:a16="http://schemas.microsoft.com/office/drawing/2014/main" id="{79179150-28AE-495E-9CD4-9952547DEA16}"/>
              </a:ext>
            </a:extLst>
          </p:cNvPr>
          <p:cNvSpPr/>
          <p:nvPr/>
        </p:nvSpPr>
        <p:spPr>
          <a:xfrm>
            <a:off x="10467816" y="1129348"/>
            <a:ext cx="732462" cy="400110"/>
          </a:xfrm>
          <a:prstGeom prst="rect">
            <a:avLst/>
          </a:prstGeom>
        </p:spPr>
        <p:txBody>
          <a:bodyPr wrap="square">
            <a:spAutoFit/>
          </a:bodyPr>
          <a:lstStyle/>
          <a:p>
            <a:pPr algn="ctr"/>
            <a:r>
              <a:rPr lang="cs-CZ" sz="1000" dirty="0">
                <a:solidFill>
                  <a:schemeClr val="tx1">
                    <a:lumMod val="65000"/>
                    <a:lumOff val="35000"/>
                  </a:schemeClr>
                </a:solidFill>
                <a:latin typeface="Calibri (Základní text)"/>
              </a:rPr>
              <a:t>Radek </a:t>
            </a:r>
          </a:p>
          <a:p>
            <a:pPr algn="ctr"/>
            <a:r>
              <a:rPr lang="cs-CZ" sz="1000" dirty="0">
                <a:solidFill>
                  <a:schemeClr val="tx1">
                    <a:lumMod val="65000"/>
                    <a:lumOff val="35000"/>
                  </a:schemeClr>
                </a:solidFill>
                <a:latin typeface="Calibri (Základní text)"/>
              </a:rPr>
              <a:t>Fedr</a:t>
            </a:r>
            <a:endParaRPr lang="en-US" sz="1000" dirty="0">
              <a:solidFill>
                <a:schemeClr val="tx1">
                  <a:lumMod val="65000"/>
                  <a:lumOff val="35000"/>
                </a:schemeClr>
              </a:solidFill>
              <a:latin typeface="Calibri (Základní text)"/>
            </a:endParaRPr>
          </a:p>
        </p:txBody>
      </p:sp>
      <p:sp>
        <p:nvSpPr>
          <p:cNvPr id="35" name="Obdélník 20">
            <a:extLst>
              <a:ext uri="{FF2B5EF4-FFF2-40B4-BE49-F238E27FC236}">
                <a16:creationId xmlns:a16="http://schemas.microsoft.com/office/drawing/2014/main" id="{D4706F85-F463-48BF-A6BF-6EFD26CD6A59}"/>
              </a:ext>
            </a:extLst>
          </p:cNvPr>
          <p:cNvSpPr/>
          <p:nvPr/>
        </p:nvSpPr>
        <p:spPr>
          <a:xfrm>
            <a:off x="10431656" y="2169300"/>
            <a:ext cx="826706" cy="400110"/>
          </a:xfrm>
          <a:prstGeom prst="rect">
            <a:avLst/>
          </a:prstGeom>
        </p:spPr>
        <p:txBody>
          <a:bodyPr wrap="square">
            <a:spAutoFit/>
          </a:bodyPr>
          <a:lstStyle/>
          <a:p>
            <a:pPr algn="ctr"/>
            <a:r>
              <a:rPr lang="en-US" sz="1000" dirty="0">
                <a:solidFill>
                  <a:schemeClr val="tx1">
                    <a:lumMod val="65000"/>
                    <a:lumOff val="35000"/>
                  </a:schemeClr>
                </a:solidFill>
                <a:latin typeface="Calibri (Základní text)"/>
              </a:rPr>
              <a:t>Zuzana </a:t>
            </a:r>
            <a:r>
              <a:rPr lang="en-US" sz="1000" dirty="0" err="1">
                <a:solidFill>
                  <a:schemeClr val="tx1">
                    <a:lumMod val="65000"/>
                    <a:lumOff val="35000"/>
                  </a:schemeClr>
                </a:solidFill>
                <a:latin typeface="Calibri (Základní text)"/>
              </a:rPr>
              <a:t>Kahounov</a:t>
            </a:r>
            <a:r>
              <a:rPr lang="cs-CZ" sz="1000" dirty="0">
                <a:solidFill>
                  <a:schemeClr val="tx1">
                    <a:lumMod val="65000"/>
                    <a:lumOff val="35000"/>
                  </a:schemeClr>
                </a:solidFill>
                <a:latin typeface="Calibri (Základní text)"/>
              </a:rPr>
              <a:t>á</a:t>
            </a:r>
            <a:endParaRPr lang="en-US" sz="1000" dirty="0">
              <a:solidFill>
                <a:schemeClr val="tx1">
                  <a:lumMod val="65000"/>
                  <a:lumOff val="35000"/>
                </a:schemeClr>
              </a:solidFill>
              <a:latin typeface="Calibri (Základní text)"/>
            </a:endParaRPr>
          </a:p>
        </p:txBody>
      </p:sp>
      <p:sp>
        <p:nvSpPr>
          <p:cNvPr id="36" name="Obdélník 20">
            <a:extLst>
              <a:ext uri="{FF2B5EF4-FFF2-40B4-BE49-F238E27FC236}">
                <a16:creationId xmlns:a16="http://schemas.microsoft.com/office/drawing/2014/main" id="{1202617A-6E9C-4798-9541-677F33C44B09}"/>
              </a:ext>
            </a:extLst>
          </p:cNvPr>
          <p:cNvSpPr/>
          <p:nvPr/>
        </p:nvSpPr>
        <p:spPr>
          <a:xfrm>
            <a:off x="10467816" y="3576118"/>
            <a:ext cx="826706" cy="400110"/>
          </a:xfrm>
          <a:prstGeom prst="rect">
            <a:avLst/>
          </a:prstGeom>
        </p:spPr>
        <p:txBody>
          <a:bodyPr wrap="square">
            <a:spAutoFit/>
          </a:bodyPr>
          <a:lstStyle/>
          <a:p>
            <a:pPr algn="ctr"/>
            <a:r>
              <a:rPr lang="cs-CZ" sz="1000" dirty="0">
                <a:solidFill>
                  <a:schemeClr val="tx1">
                    <a:lumMod val="65000"/>
                    <a:lumOff val="35000"/>
                  </a:schemeClr>
                </a:solidFill>
                <a:latin typeface="Calibri (Základní text)"/>
              </a:rPr>
              <a:t>Šárka Šimečková</a:t>
            </a:r>
            <a:endParaRPr lang="en-US" sz="1000" dirty="0">
              <a:solidFill>
                <a:schemeClr val="tx1">
                  <a:lumMod val="65000"/>
                  <a:lumOff val="35000"/>
                </a:schemeClr>
              </a:solidFill>
              <a:latin typeface="Calibri (Základní text)"/>
            </a:endParaRPr>
          </a:p>
        </p:txBody>
      </p:sp>
      <p:sp>
        <p:nvSpPr>
          <p:cNvPr id="37" name="Obdélník 20">
            <a:extLst>
              <a:ext uri="{FF2B5EF4-FFF2-40B4-BE49-F238E27FC236}">
                <a16:creationId xmlns:a16="http://schemas.microsoft.com/office/drawing/2014/main" id="{A7862799-2BA5-4170-9A42-40E43D916012}"/>
              </a:ext>
            </a:extLst>
          </p:cNvPr>
          <p:cNvSpPr/>
          <p:nvPr/>
        </p:nvSpPr>
        <p:spPr>
          <a:xfrm>
            <a:off x="10468812" y="4482630"/>
            <a:ext cx="826706" cy="400110"/>
          </a:xfrm>
          <a:prstGeom prst="rect">
            <a:avLst/>
          </a:prstGeom>
        </p:spPr>
        <p:txBody>
          <a:bodyPr wrap="square">
            <a:spAutoFit/>
          </a:bodyPr>
          <a:lstStyle/>
          <a:p>
            <a:pPr algn="ctr"/>
            <a:r>
              <a:rPr lang="cs-CZ" sz="1000" dirty="0">
                <a:solidFill>
                  <a:schemeClr val="tx1">
                    <a:lumMod val="65000"/>
                    <a:lumOff val="35000"/>
                  </a:schemeClr>
                </a:solidFill>
                <a:latin typeface="Calibri (Základní text)"/>
              </a:rPr>
              <a:t>Stanislav Drápela</a:t>
            </a:r>
            <a:endParaRPr lang="en-US" sz="1000" dirty="0">
              <a:solidFill>
                <a:schemeClr val="tx1">
                  <a:lumMod val="65000"/>
                  <a:lumOff val="35000"/>
                </a:schemeClr>
              </a:solidFill>
              <a:latin typeface="Calibri (Základní text)"/>
            </a:endParaRPr>
          </a:p>
        </p:txBody>
      </p:sp>
      <p:pic>
        <p:nvPicPr>
          <p:cNvPr id="53" name="Picture 13" descr="loading.gif">
            <a:extLst>
              <a:ext uri="{FF2B5EF4-FFF2-40B4-BE49-F238E27FC236}">
                <a16:creationId xmlns:a16="http://schemas.microsoft.com/office/drawing/2014/main" id="{292512B1-85E6-44A8-8221-CA9E5982311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31573" y="5588256"/>
            <a:ext cx="182802" cy="182802"/>
          </a:xfrm>
          <a:prstGeom prst="rect">
            <a:avLst/>
          </a:prstGeom>
        </p:spPr>
      </p:pic>
      <p:pic>
        <p:nvPicPr>
          <p:cNvPr id="54" name="Picture 5">
            <a:extLst>
              <a:ext uri="{FF2B5EF4-FFF2-40B4-BE49-F238E27FC236}">
                <a16:creationId xmlns:a16="http://schemas.microsoft.com/office/drawing/2014/main" id="{0FA421CC-E0EC-47AE-BA06-FB7F1E5F870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98626" y="5360252"/>
            <a:ext cx="1080619" cy="658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6">
            <a:extLst>
              <a:ext uri="{FF2B5EF4-FFF2-40B4-BE49-F238E27FC236}">
                <a16:creationId xmlns:a16="http://schemas.microsoft.com/office/drawing/2014/main" id="{5759DDE2-1912-4E19-90BC-02D11CBAF3E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7244364">
            <a:off x="766448" y="5306426"/>
            <a:ext cx="616294" cy="83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6" name="Přímá spojnice se šipkou 8">
            <a:extLst>
              <a:ext uri="{FF2B5EF4-FFF2-40B4-BE49-F238E27FC236}">
                <a16:creationId xmlns:a16="http://schemas.microsoft.com/office/drawing/2014/main" id="{7246D505-3F9B-4B04-BA14-6E246A55C091}"/>
              </a:ext>
            </a:extLst>
          </p:cNvPr>
          <p:cNvCxnSpPr/>
          <p:nvPr/>
        </p:nvCxnSpPr>
        <p:spPr>
          <a:xfrm>
            <a:off x="1679428" y="5686519"/>
            <a:ext cx="988349" cy="0"/>
          </a:xfrm>
          <a:prstGeom prst="straightConnector1">
            <a:avLst/>
          </a:prstGeom>
          <a:ln w="19050">
            <a:tailEnd type="arrow"/>
          </a:ln>
          <a:effectLst/>
        </p:spPr>
        <p:style>
          <a:lnRef idx="3">
            <a:schemeClr val="dk1"/>
          </a:lnRef>
          <a:fillRef idx="0">
            <a:schemeClr val="dk1"/>
          </a:fillRef>
          <a:effectRef idx="2">
            <a:schemeClr val="dk1"/>
          </a:effectRef>
          <a:fontRef idx="minor">
            <a:schemeClr val="tx1"/>
          </a:fontRef>
        </p:style>
      </p:cxnSp>
      <p:sp>
        <p:nvSpPr>
          <p:cNvPr id="57" name="Obdélník 9">
            <a:extLst>
              <a:ext uri="{FF2B5EF4-FFF2-40B4-BE49-F238E27FC236}">
                <a16:creationId xmlns:a16="http://schemas.microsoft.com/office/drawing/2014/main" id="{6ACB6807-5DEE-47A0-BD59-B4BCE8F6B48E}"/>
              </a:ext>
            </a:extLst>
          </p:cNvPr>
          <p:cNvSpPr/>
          <p:nvPr/>
        </p:nvSpPr>
        <p:spPr>
          <a:xfrm>
            <a:off x="1750478" y="5348266"/>
            <a:ext cx="857928" cy="338554"/>
          </a:xfrm>
          <a:prstGeom prst="rect">
            <a:avLst/>
          </a:prstGeom>
          <a:effectLst/>
        </p:spPr>
        <p:txBody>
          <a:bodyPr wrap="none">
            <a:spAutoFit/>
          </a:bodyPr>
          <a:lstStyle/>
          <a:p>
            <a:pPr algn="ctr"/>
            <a:r>
              <a:rPr lang="cs-CZ" sz="1600" dirty="0" err="1">
                <a:latin typeface="Cambria" panose="02040503050406030204" pitchFamily="18" charset="0"/>
                <a:ea typeface="Cambria" panose="02040503050406030204" pitchFamily="18" charset="0"/>
                <a:cs typeface="Arial" panose="020B0604020202020204" pitchFamily="34" charset="0"/>
              </a:rPr>
              <a:t>lineage</a:t>
            </a:r>
            <a:r>
              <a:rPr lang="cs-CZ" sz="1600" dirty="0">
                <a:latin typeface="Cambria" panose="02040503050406030204" pitchFamily="18" charset="0"/>
                <a:ea typeface="Cambria" panose="02040503050406030204" pitchFamily="18" charset="0"/>
                <a:cs typeface="Arial" panose="020B0604020202020204" pitchFamily="34" charset="0"/>
              </a:rPr>
              <a:t> </a:t>
            </a:r>
          </a:p>
        </p:txBody>
      </p:sp>
      <p:cxnSp>
        <p:nvCxnSpPr>
          <p:cNvPr id="58" name="Přímá spojnice se šipkou 10">
            <a:extLst>
              <a:ext uri="{FF2B5EF4-FFF2-40B4-BE49-F238E27FC236}">
                <a16:creationId xmlns:a16="http://schemas.microsoft.com/office/drawing/2014/main" id="{9F337018-71B7-49EF-81DC-539EABE7D8CD}"/>
              </a:ext>
            </a:extLst>
          </p:cNvPr>
          <p:cNvCxnSpPr/>
          <p:nvPr/>
        </p:nvCxnSpPr>
        <p:spPr>
          <a:xfrm>
            <a:off x="3890611" y="5665242"/>
            <a:ext cx="1057631" cy="0"/>
          </a:xfrm>
          <a:prstGeom prst="straightConnector1">
            <a:avLst/>
          </a:prstGeom>
          <a:ln w="19050">
            <a:tailEnd type="arrow"/>
          </a:ln>
          <a:effectLst/>
        </p:spPr>
        <p:style>
          <a:lnRef idx="3">
            <a:schemeClr val="dk1"/>
          </a:lnRef>
          <a:fillRef idx="0">
            <a:schemeClr val="dk1"/>
          </a:fillRef>
          <a:effectRef idx="2">
            <a:schemeClr val="dk1"/>
          </a:effectRef>
          <a:fontRef idx="minor">
            <a:schemeClr val="tx1"/>
          </a:fontRef>
        </p:style>
      </p:cxnSp>
      <p:pic>
        <p:nvPicPr>
          <p:cNvPr id="59" name="Picture 7">
            <a:extLst>
              <a:ext uri="{FF2B5EF4-FFF2-40B4-BE49-F238E27FC236}">
                <a16:creationId xmlns:a16="http://schemas.microsoft.com/office/drawing/2014/main" id="{D3F78A3B-EA86-4FA0-99E5-DDA81567AB6C}"/>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460689">
            <a:off x="6039712" y="5177200"/>
            <a:ext cx="297528" cy="307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7">
            <a:extLst>
              <a:ext uri="{FF2B5EF4-FFF2-40B4-BE49-F238E27FC236}">
                <a16:creationId xmlns:a16="http://schemas.microsoft.com/office/drawing/2014/main" id="{B50C8489-48D4-474D-901D-90E867BC7597}"/>
              </a:ext>
            </a:extLst>
          </p:cNvPr>
          <p:cNvPicPr>
            <a:picLocks noChangeAspect="1" noChangeArrowheads="1"/>
          </p:cNvPicPr>
          <p:nvPr/>
        </p:nvPicPr>
        <p:blipFill>
          <a:blip r:embed="rId19"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69861">
            <a:off x="5718579" y="5091402"/>
            <a:ext cx="306052" cy="316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7">
            <a:extLst>
              <a:ext uri="{FF2B5EF4-FFF2-40B4-BE49-F238E27FC236}">
                <a16:creationId xmlns:a16="http://schemas.microsoft.com/office/drawing/2014/main" id="{12E3A392-AF54-4D26-B6E3-3F5299812E4D}"/>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746071">
            <a:off x="5107783" y="5705783"/>
            <a:ext cx="365311" cy="377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7">
            <a:extLst>
              <a:ext uri="{FF2B5EF4-FFF2-40B4-BE49-F238E27FC236}">
                <a16:creationId xmlns:a16="http://schemas.microsoft.com/office/drawing/2014/main" id="{7DD558DC-D3BE-400E-BED2-977F10C7A00D}"/>
              </a:ext>
            </a:extLst>
          </p:cNvPr>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195340">
            <a:off x="6453164" y="5635064"/>
            <a:ext cx="320108" cy="331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7">
            <a:extLst>
              <a:ext uri="{FF2B5EF4-FFF2-40B4-BE49-F238E27FC236}">
                <a16:creationId xmlns:a16="http://schemas.microsoft.com/office/drawing/2014/main" id="{208B5BA1-1051-4C4A-B196-C72FA271B7EA}"/>
              </a:ext>
            </a:extLst>
          </p:cNvPr>
          <p:cNvPicPr>
            <a:picLocks noChangeAspect="1" noChangeArrowheads="1"/>
          </p:cNvPicPr>
          <p:nvPr/>
        </p:nvPicPr>
        <p:blipFill>
          <a:blip r:embed="rId22"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234685">
            <a:off x="6163619" y="5838704"/>
            <a:ext cx="281668" cy="291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7">
            <a:extLst>
              <a:ext uri="{FF2B5EF4-FFF2-40B4-BE49-F238E27FC236}">
                <a16:creationId xmlns:a16="http://schemas.microsoft.com/office/drawing/2014/main" id="{0508137D-811D-4ABB-AA6A-933D5433CC8C}"/>
              </a:ext>
            </a:extLst>
          </p:cNvPr>
          <p:cNvPicPr>
            <a:picLocks noChangeAspect="1" noChangeArrowheads="1"/>
          </p:cNvPicPr>
          <p:nvPr/>
        </p:nvPicPr>
        <p:blipFill>
          <a:blip r:embed="rId2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4398209">
            <a:off x="6306405" y="5366255"/>
            <a:ext cx="293446" cy="303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7">
            <a:extLst>
              <a:ext uri="{FF2B5EF4-FFF2-40B4-BE49-F238E27FC236}">
                <a16:creationId xmlns:a16="http://schemas.microsoft.com/office/drawing/2014/main" id="{7F257F39-E5DF-4DB5-A0BB-DB15461DF528}"/>
              </a:ext>
            </a:extLst>
          </p:cNvPr>
          <p:cNvPicPr>
            <a:picLocks noChangeAspect="1" noChangeArrowheads="1"/>
          </p:cNvPicPr>
          <p:nvPr/>
        </p:nvPicPr>
        <p:blipFill>
          <a:blip r:embed="rId2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857132">
            <a:off x="5252903" y="5233768"/>
            <a:ext cx="344544" cy="35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7">
            <a:extLst>
              <a:ext uri="{FF2B5EF4-FFF2-40B4-BE49-F238E27FC236}">
                <a16:creationId xmlns:a16="http://schemas.microsoft.com/office/drawing/2014/main" id="{B52A3C3E-F085-42FE-BA84-AB94279606DC}"/>
              </a:ext>
            </a:extLst>
          </p:cNvPr>
          <p:cNvPicPr>
            <a:picLocks noChangeAspect="1" noChangeArrowheads="1"/>
          </p:cNvPicPr>
          <p:nvPr/>
        </p:nvPicPr>
        <p:blipFill>
          <a:blip r:embed="rId2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867060">
            <a:off x="5719199" y="5898556"/>
            <a:ext cx="311311" cy="322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Obdélník 19">
            <a:extLst>
              <a:ext uri="{FF2B5EF4-FFF2-40B4-BE49-F238E27FC236}">
                <a16:creationId xmlns:a16="http://schemas.microsoft.com/office/drawing/2014/main" id="{02479BC5-3DBA-4A8F-A1F3-7B4608D5FA86}"/>
              </a:ext>
            </a:extLst>
          </p:cNvPr>
          <p:cNvSpPr/>
          <p:nvPr/>
        </p:nvSpPr>
        <p:spPr>
          <a:xfrm>
            <a:off x="4005011" y="5332878"/>
            <a:ext cx="821828" cy="338554"/>
          </a:xfrm>
          <a:prstGeom prst="rect">
            <a:avLst/>
          </a:prstGeom>
        </p:spPr>
        <p:txBody>
          <a:bodyPr wrap="none">
            <a:spAutoFit/>
          </a:bodyPr>
          <a:lstStyle/>
          <a:p>
            <a:r>
              <a:rPr lang="cs-CZ" sz="1600" dirty="0" err="1">
                <a:latin typeface="Cambria" panose="02040503050406030204" pitchFamily="18" charset="0"/>
                <a:ea typeface="Cambria" panose="02040503050406030204" pitchFamily="18" charset="0"/>
                <a:cs typeface="Arial" panose="020B0604020202020204" pitchFamily="34" charset="0"/>
              </a:rPr>
              <a:t>surface</a:t>
            </a:r>
            <a:endParaRPr lang="cs-CZ" sz="1600" dirty="0">
              <a:latin typeface="Cambria" panose="02040503050406030204" pitchFamily="18" charset="0"/>
              <a:ea typeface="Cambria" panose="02040503050406030204" pitchFamily="18" charset="0"/>
              <a:cs typeface="Arial" panose="020B0604020202020204" pitchFamily="34" charset="0"/>
            </a:endParaRPr>
          </a:p>
        </p:txBody>
      </p:sp>
      <p:sp>
        <p:nvSpPr>
          <p:cNvPr id="68" name="Obdélník 20">
            <a:extLst>
              <a:ext uri="{FF2B5EF4-FFF2-40B4-BE49-F238E27FC236}">
                <a16:creationId xmlns:a16="http://schemas.microsoft.com/office/drawing/2014/main" id="{0AC06B60-01E1-4B7F-8AA0-8919CE31C26B}"/>
              </a:ext>
            </a:extLst>
          </p:cNvPr>
          <p:cNvSpPr/>
          <p:nvPr/>
        </p:nvSpPr>
        <p:spPr>
          <a:xfrm>
            <a:off x="3762357" y="5665432"/>
            <a:ext cx="1395638" cy="338554"/>
          </a:xfrm>
          <a:prstGeom prst="rect">
            <a:avLst/>
          </a:prstGeom>
        </p:spPr>
        <p:txBody>
          <a:bodyPr wrap="none">
            <a:spAutoFit/>
          </a:bodyPr>
          <a:lstStyle/>
          <a:p>
            <a:r>
              <a:rPr lang="cs-CZ" sz="1600" dirty="0" err="1">
                <a:latin typeface="Cambria" panose="02040503050406030204" pitchFamily="18" charset="0"/>
                <a:ea typeface="Cambria" panose="02040503050406030204" pitchFamily="18" charset="0"/>
                <a:cs typeface="Arial" panose="020B0604020202020204" pitchFamily="34" charset="0"/>
              </a:rPr>
              <a:t>manifestation</a:t>
            </a:r>
            <a:endParaRPr lang="cs-CZ" sz="1600" dirty="0">
              <a:latin typeface="Cambria" panose="02040503050406030204" pitchFamily="18" charset="0"/>
              <a:ea typeface="Cambria" panose="02040503050406030204" pitchFamily="18" charset="0"/>
              <a:cs typeface="Arial" panose="020B0604020202020204" pitchFamily="34" charset="0"/>
            </a:endParaRPr>
          </a:p>
        </p:txBody>
      </p:sp>
      <p:pic>
        <p:nvPicPr>
          <p:cNvPr id="69" name="Picture 13" descr="loading.gif">
            <a:extLst>
              <a:ext uri="{FF2B5EF4-FFF2-40B4-BE49-F238E27FC236}">
                <a16:creationId xmlns:a16="http://schemas.microsoft.com/office/drawing/2014/main" id="{E9DC1D4C-C652-460D-ADE6-E18E379A809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86887" y="5587931"/>
            <a:ext cx="182802" cy="182802"/>
          </a:xfrm>
          <a:prstGeom prst="rect">
            <a:avLst/>
          </a:prstGeom>
        </p:spPr>
      </p:pic>
      <p:sp>
        <p:nvSpPr>
          <p:cNvPr id="70" name="Obdélník 22">
            <a:extLst>
              <a:ext uri="{FF2B5EF4-FFF2-40B4-BE49-F238E27FC236}">
                <a16:creationId xmlns:a16="http://schemas.microsoft.com/office/drawing/2014/main" id="{6F48BD0B-D819-4A4B-AD67-D45246458A30}"/>
              </a:ext>
            </a:extLst>
          </p:cNvPr>
          <p:cNvSpPr/>
          <p:nvPr/>
        </p:nvSpPr>
        <p:spPr>
          <a:xfrm>
            <a:off x="1678113" y="5684493"/>
            <a:ext cx="990977" cy="338554"/>
          </a:xfrm>
          <a:prstGeom prst="rect">
            <a:avLst/>
          </a:prstGeom>
        </p:spPr>
        <p:txBody>
          <a:bodyPr wrap="none">
            <a:spAutoFit/>
          </a:bodyPr>
          <a:lstStyle/>
          <a:p>
            <a:pPr algn="ctr"/>
            <a:r>
              <a:rPr lang="cs-CZ" sz="1600" dirty="0">
                <a:latin typeface="Cambria" panose="02040503050406030204" pitchFamily="18" charset="0"/>
                <a:ea typeface="Cambria" panose="02040503050406030204" pitchFamily="18" charset="0"/>
                <a:cs typeface="Arial" panose="020B0604020202020204" pitchFamily="34" charset="0"/>
              </a:rPr>
              <a:t>plasticity</a:t>
            </a:r>
            <a:endParaRPr lang="en-GB" sz="1600"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93246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61749"/>
            <a:ext cx="10473070" cy="1143000"/>
          </a:xfrm>
        </p:spPr>
        <p:txBody>
          <a:bodyPr>
            <a:noAutofit/>
          </a:bodyPr>
          <a:lstStyle/>
          <a:p>
            <a:r>
              <a:rPr lang="en-US" sz="2800" dirty="0">
                <a:latin typeface="Cambria"/>
              </a:rPr>
              <a:t>Cell phenotypes associate with distinct surface antigens in vitro</a:t>
            </a:r>
          </a:p>
        </p:txBody>
      </p:sp>
      <p:sp>
        <p:nvSpPr>
          <p:cNvPr id="7" name="Rectangle 6"/>
          <p:cNvSpPr/>
          <p:nvPr/>
        </p:nvSpPr>
        <p:spPr>
          <a:xfrm>
            <a:off x="3707429" y="1417638"/>
            <a:ext cx="412564" cy="4149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166185" y="3933900"/>
            <a:ext cx="412564" cy="4149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946652" y="3933900"/>
            <a:ext cx="412564" cy="4149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840113" y="1304749"/>
            <a:ext cx="592667" cy="44699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nvPr>
        </p:nvGraphicFramePr>
        <p:xfrm>
          <a:off x="2054923" y="1711099"/>
          <a:ext cx="7783458" cy="1463040"/>
        </p:xfrm>
        <a:graphic>
          <a:graphicData uri="http://schemas.openxmlformats.org/drawingml/2006/table">
            <a:tbl>
              <a:tblPr firstRow="1" bandRow="1">
                <a:tableStyleId>{0E3FDE45-AF77-4B5C-9715-49D594BDF05E}</a:tableStyleId>
              </a:tblPr>
              <a:tblGrid>
                <a:gridCol w="2594486">
                  <a:extLst>
                    <a:ext uri="{9D8B030D-6E8A-4147-A177-3AD203B41FA5}">
                      <a16:colId xmlns:a16="http://schemas.microsoft.com/office/drawing/2014/main" val="20000"/>
                    </a:ext>
                  </a:extLst>
                </a:gridCol>
                <a:gridCol w="2594486">
                  <a:extLst>
                    <a:ext uri="{9D8B030D-6E8A-4147-A177-3AD203B41FA5}">
                      <a16:colId xmlns:a16="http://schemas.microsoft.com/office/drawing/2014/main" val="20001"/>
                    </a:ext>
                  </a:extLst>
                </a:gridCol>
                <a:gridCol w="2594486">
                  <a:extLst>
                    <a:ext uri="{9D8B030D-6E8A-4147-A177-3AD203B41FA5}">
                      <a16:colId xmlns:a16="http://schemas.microsoft.com/office/drawing/2014/main" val="20002"/>
                    </a:ext>
                  </a:extLst>
                </a:gridCol>
              </a:tblGrid>
              <a:tr h="337753">
                <a:tc>
                  <a:txBody>
                    <a:bodyPr/>
                    <a:lstStyle/>
                    <a:p>
                      <a:pPr algn="ctr"/>
                      <a:r>
                        <a:rPr lang="en-US" b="0" dirty="0"/>
                        <a:t>Epithelial</a:t>
                      </a:r>
                      <a:r>
                        <a:rPr lang="en-US" b="0" baseline="0" dirty="0"/>
                        <a:t> cells</a:t>
                      </a:r>
                      <a:endParaRPr lang="en-US" b="0" dirty="0"/>
                    </a:p>
                  </a:txBody>
                  <a:tcPr/>
                </a:tc>
                <a:tc>
                  <a:txBody>
                    <a:bodyPr/>
                    <a:lstStyle/>
                    <a:p>
                      <a:pPr algn="ctr"/>
                      <a:r>
                        <a:rPr lang="en-US" b="0" dirty="0"/>
                        <a:t>Mesenchymal</a:t>
                      </a:r>
                      <a:r>
                        <a:rPr lang="en-US" b="0" baseline="0" dirty="0"/>
                        <a:t> cells</a:t>
                      </a:r>
                      <a:endParaRPr lang="en-US" b="0" dirty="0"/>
                    </a:p>
                  </a:txBody>
                  <a:tcPr/>
                </a:tc>
                <a:tc>
                  <a:txBody>
                    <a:bodyPr/>
                    <a:lstStyle/>
                    <a:p>
                      <a:pPr algn="ctr"/>
                      <a:r>
                        <a:rPr lang="en-US" b="0" dirty="0"/>
                        <a:t>EMT induced by:</a:t>
                      </a:r>
                    </a:p>
                  </a:txBody>
                  <a:tcPr/>
                </a:tc>
                <a:extLst>
                  <a:ext uri="{0D108BD9-81ED-4DB2-BD59-A6C34878D82A}">
                    <a16:rowId xmlns:a16="http://schemas.microsoft.com/office/drawing/2014/main" val="10000"/>
                  </a:ext>
                </a:extLst>
              </a:tr>
              <a:tr h="337753">
                <a:tc>
                  <a:txBody>
                    <a:bodyPr/>
                    <a:lstStyle/>
                    <a:p>
                      <a:pPr algn="ctr"/>
                      <a:r>
                        <a:rPr lang="en-US" dirty="0"/>
                        <a:t>HMLE</a:t>
                      </a:r>
                    </a:p>
                  </a:txBody>
                  <a:tcPr/>
                </a:tc>
                <a:tc>
                  <a:txBody>
                    <a:bodyPr/>
                    <a:lstStyle/>
                    <a:p>
                      <a:pPr algn="ctr"/>
                      <a:r>
                        <a:rPr lang="en-US" dirty="0"/>
                        <a:t>HMLE-EMT</a:t>
                      </a:r>
                    </a:p>
                  </a:txBody>
                  <a:tcPr/>
                </a:tc>
                <a:tc>
                  <a:txBody>
                    <a:bodyPr/>
                    <a:lstStyle/>
                    <a:p>
                      <a:pPr algn="ctr"/>
                      <a:r>
                        <a:rPr lang="en-US" dirty="0"/>
                        <a:t>stem cell state</a:t>
                      </a:r>
                    </a:p>
                  </a:txBody>
                  <a:tcPr/>
                </a:tc>
                <a:extLst>
                  <a:ext uri="{0D108BD9-81ED-4DB2-BD59-A6C34878D82A}">
                    <a16:rowId xmlns:a16="http://schemas.microsoft.com/office/drawing/2014/main" val="10001"/>
                  </a:ext>
                </a:extLst>
              </a:tr>
              <a:tr h="337753">
                <a:tc>
                  <a:txBody>
                    <a:bodyPr/>
                    <a:lstStyle/>
                    <a:p>
                      <a:pPr algn="ctr"/>
                      <a:r>
                        <a:rPr lang="en-US" dirty="0"/>
                        <a:t>MCF10A</a:t>
                      </a:r>
                    </a:p>
                  </a:txBody>
                  <a:tcPr/>
                </a:tc>
                <a:tc>
                  <a:txBody>
                    <a:bodyPr/>
                    <a:lstStyle/>
                    <a:p>
                      <a:pPr algn="ctr"/>
                      <a:r>
                        <a:rPr lang="en-US" dirty="0"/>
                        <a:t>MCF10A-V12</a:t>
                      </a:r>
                    </a:p>
                  </a:txBody>
                  <a:tcPr/>
                </a:tc>
                <a:tc>
                  <a:txBody>
                    <a:bodyPr/>
                    <a:lstStyle/>
                    <a:p>
                      <a:pPr algn="ctr"/>
                      <a:r>
                        <a:rPr lang="en-US" dirty="0"/>
                        <a:t>oncogene (KRas</a:t>
                      </a:r>
                      <a:r>
                        <a:rPr lang="en-US" baseline="30000" dirty="0"/>
                        <a:t>V12</a:t>
                      </a:r>
                      <a:r>
                        <a:rPr lang="en-US" dirty="0"/>
                        <a:t>)</a:t>
                      </a:r>
                    </a:p>
                  </a:txBody>
                  <a:tcPr/>
                </a:tc>
                <a:extLst>
                  <a:ext uri="{0D108BD9-81ED-4DB2-BD59-A6C34878D82A}">
                    <a16:rowId xmlns:a16="http://schemas.microsoft.com/office/drawing/2014/main" val="10002"/>
                  </a:ext>
                </a:extLst>
              </a:tr>
              <a:tr h="337753">
                <a:tc>
                  <a:txBody>
                    <a:bodyPr/>
                    <a:lstStyle/>
                    <a:p>
                      <a:pPr algn="ctr"/>
                      <a:r>
                        <a:rPr lang="en-US" dirty="0"/>
                        <a:t>BPH-1</a:t>
                      </a:r>
                    </a:p>
                  </a:txBody>
                  <a:tcPr/>
                </a:tc>
                <a:tc>
                  <a:txBody>
                    <a:bodyPr/>
                    <a:lstStyle/>
                    <a:p>
                      <a:pPr algn="ctr"/>
                      <a:r>
                        <a:rPr lang="en-US" dirty="0"/>
                        <a:t>CAFTD03</a:t>
                      </a:r>
                    </a:p>
                  </a:txBody>
                  <a:tcPr/>
                </a:tc>
                <a:tc>
                  <a:txBody>
                    <a:bodyPr/>
                    <a:lstStyle/>
                    <a:p>
                      <a:pPr algn="ctr"/>
                      <a:r>
                        <a:rPr lang="en-US" dirty="0"/>
                        <a:t>microenvironment</a:t>
                      </a:r>
                    </a:p>
                  </a:txBody>
                  <a:tcPr/>
                </a:tc>
                <a:extLst>
                  <a:ext uri="{0D108BD9-81ED-4DB2-BD59-A6C34878D82A}">
                    <a16:rowId xmlns:a16="http://schemas.microsoft.com/office/drawing/2014/main" val="10003"/>
                  </a:ext>
                </a:extLst>
              </a:tr>
            </a:tbl>
          </a:graphicData>
        </a:graphic>
      </p:graphicFrame>
      <p:pic>
        <p:nvPicPr>
          <p:cNvPr id="11" name="Picture 10"/>
          <p:cNvPicPr>
            <a:picLocks noChangeAspect="1"/>
          </p:cNvPicPr>
          <p:nvPr/>
        </p:nvPicPr>
        <p:blipFill>
          <a:blip r:embed="rId2"/>
          <a:stretch>
            <a:fillRect/>
          </a:stretch>
        </p:blipFill>
        <p:spPr>
          <a:xfrm>
            <a:off x="3145366" y="3507969"/>
            <a:ext cx="5829300" cy="3191987"/>
          </a:xfrm>
          <a:prstGeom prst="rect">
            <a:avLst/>
          </a:prstGeom>
        </p:spPr>
      </p:pic>
      <p:pic>
        <p:nvPicPr>
          <p:cNvPr id="4" name="Picture 3"/>
          <p:cNvPicPr>
            <a:picLocks noChangeAspect="1"/>
          </p:cNvPicPr>
          <p:nvPr/>
        </p:nvPicPr>
        <p:blipFill>
          <a:blip r:embed="rId3"/>
          <a:stretch>
            <a:fillRect/>
          </a:stretch>
        </p:blipFill>
        <p:spPr>
          <a:xfrm>
            <a:off x="1931045" y="3507969"/>
            <a:ext cx="8031214" cy="3191987"/>
          </a:xfrm>
          <a:prstGeom prst="rect">
            <a:avLst/>
          </a:prstGeom>
        </p:spPr>
      </p:pic>
      <p:sp>
        <p:nvSpPr>
          <p:cNvPr id="12" name="Rectangle 11"/>
          <p:cNvSpPr/>
          <p:nvPr/>
        </p:nvSpPr>
        <p:spPr>
          <a:xfrm>
            <a:off x="4543779" y="3486910"/>
            <a:ext cx="592667" cy="44699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2" descr="Image result for jan remsik">
            <a:extLst>
              <a:ext uri="{FF2B5EF4-FFF2-40B4-BE49-F238E27FC236}">
                <a16:creationId xmlns:a16="http://schemas.microsoft.com/office/drawing/2014/main" id="{86DE9B08-CA47-440A-AA78-3F89E644AD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63832" y="5865254"/>
            <a:ext cx="1247275" cy="830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11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9632"/>
            <a:ext cx="10515600" cy="1325563"/>
          </a:xfrm>
        </p:spPr>
        <p:txBody>
          <a:bodyPr>
            <a:normAutofit/>
          </a:bodyPr>
          <a:lstStyle/>
          <a:p>
            <a:r>
              <a:rPr lang="en-US" sz="2800" dirty="0">
                <a:latin typeface="Cambria"/>
                <a:cs typeface="Cambria"/>
              </a:rPr>
              <a:t>High-throughput cell surface screen identified epithelial- and mesenchymal-like surface signature</a:t>
            </a:r>
          </a:p>
        </p:txBody>
      </p:sp>
      <p:sp>
        <p:nvSpPr>
          <p:cNvPr id="5" name="Rectangle 4"/>
          <p:cNvSpPr/>
          <p:nvPr/>
        </p:nvSpPr>
        <p:spPr>
          <a:xfrm>
            <a:off x="3530445" y="1286434"/>
            <a:ext cx="415885" cy="36194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785807" y="4092950"/>
            <a:ext cx="415885" cy="36194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952775" y="4092950"/>
            <a:ext cx="415885" cy="36194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Content Placeholder 11"/>
          <p:cNvPicPr>
            <a:picLocks noGrp="1" noChangeAspect="1"/>
          </p:cNvPicPr>
          <p:nvPr>
            <p:ph idx="1"/>
          </p:nvPr>
        </p:nvPicPr>
        <p:blipFill>
          <a:blip r:embed="rId2"/>
          <a:srcRect t="-35798" b="-35798"/>
          <a:stretch>
            <a:fillRect/>
          </a:stretch>
        </p:blipFill>
        <p:spPr>
          <a:xfrm>
            <a:off x="1783645" y="1417639"/>
            <a:ext cx="8686800" cy="4777405"/>
          </a:xfrm>
        </p:spPr>
      </p:pic>
      <p:sp>
        <p:nvSpPr>
          <p:cNvPr id="3" name="Rectangle 2">
            <a:extLst>
              <a:ext uri="{FF2B5EF4-FFF2-40B4-BE49-F238E27FC236}">
                <a16:creationId xmlns:a16="http://schemas.microsoft.com/office/drawing/2014/main" id="{C13FFE5C-D275-4DCB-AEB3-DD44C6315F58}"/>
              </a:ext>
            </a:extLst>
          </p:cNvPr>
          <p:cNvSpPr/>
          <p:nvPr/>
        </p:nvSpPr>
        <p:spPr>
          <a:xfrm>
            <a:off x="5952774" y="2265680"/>
            <a:ext cx="326106" cy="25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040DD53-5EB7-49FD-A658-ABF988D3A69D}"/>
              </a:ext>
            </a:extLst>
          </p:cNvPr>
          <p:cNvSpPr/>
          <p:nvPr/>
        </p:nvSpPr>
        <p:spPr>
          <a:xfrm>
            <a:off x="6862619" y="6505037"/>
            <a:ext cx="3915295" cy="276999"/>
          </a:xfrm>
          <a:prstGeom prst="rect">
            <a:avLst/>
          </a:prstGeom>
        </p:spPr>
        <p:txBody>
          <a:bodyPr wrap="square">
            <a:spAutoFit/>
          </a:bodyPr>
          <a:lstStyle/>
          <a:p>
            <a:r>
              <a:rPr lang="en-US" sz="1200" dirty="0" err="1">
                <a:latin typeface="Segoe UI" panose="020B0502040204020203" pitchFamily="34" charset="0"/>
              </a:rPr>
              <a:t>Remsik</a:t>
            </a:r>
            <a:r>
              <a:rPr lang="en-US" sz="1200" dirty="0">
                <a:latin typeface="Segoe UI" panose="020B0502040204020203" pitchFamily="34" charset="0"/>
              </a:rPr>
              <a:t>, J. et al. </a:t>
            </a:r>
            <a:r>
              <a:rPr lang="en-US" sz="1200" i="1" dirty="0">
                <a:latin typeface="Segoe UI" panose="020B0502040204020203" pitchFamily="34" charset="0"/>
              </a:rPr>
              <a:t>Br. J. Cancer </a:t>
            </a:r>
            <a:r>
              <a:rPr lang="en-US" sz="1200" b="1" i="1" dirty="0">
                <a:latin typeface="Segoe UI" panose="020B0502040204020203" pitchFamily="34" charset="0"/>
              </a:rPr>
              <a:t>118, 813-819, (2018).</a:t>
            </a:r>
          </a:p>
        </p:txBody>
      </p:sp>
    </p:spTree>
    <p:extLst>
      <p:ext uri="{BB962C8B-B14F-4D97-AF65-F5344CB8AC3E}">
        <p14:creationId xmlns:p14="http://schemas.microsoft.com/office/powerpoint/2010/main" val="1815295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Cambria"/>
                <a:cs typeface="Cambria"/>
              </a:rPr>
              <a:t>Cell phenotypes associate with distinct surface antigens </a:t>
            </a:r>
            <a:r>
              <a:rPr lang="en-US" sz="2800" i="1" dirty="0">
                <a:latin typeface="Cambria"/>
                <a:cs typeface="Cambria"/>
              </a:rPr>
              <a:t>in vitro</a:t>
            </a:r>
            <a:endParaRPr lang="en-US" sz="2800" dirty="0">
              <a:latin typeface="Cambria"/>
              <a:cs typeface="Cambria"/>
            </a:endParaRPr>
          </a:p>
        </p:txBody>
      </p:sp>
      <p:pic>
        <p:nvPicPr>
          <p:cNvPr id="5" name="Content Placeholder 2"/>
          <p:cNvPicPr>
            <a:picLocks noChangeAspect="1"/>
          </p:cNvPicPr>
          <p:nvPr/>
        </p:nvPicPr>
        <p:blipFill>
          <a:blip r:embed="rId2"/>
          <a:srcRect t="-12999" b="-12999"/>
          <a:stretch>
            <a:fillRect/>
          </a:stretch>
        </p:blipFill>
        <p:spPr>
          <a:xfrm>
            <a:off x="1524001" y="1649489"/>
            <a:ext cx="9034365" cy="4968552"/>
          </a:xfrm>
          <a:prstGeom prst="rect">
            <a:avLst/>
          </a:prstGeom>
        </p:spPr>
      </p:pic>
      <p:sp>
        <p:nvSpPr>
          <p:cNvPr id="6" name="Podnadpis 2"/>
          <p:cNvSpPr txBox="1">
            <a:spLocks/>
          </p:cNvSpPr>
          <p:nvPr/>
        </p:nvSpPr>
        <p:spPr>
          <a:xfrm>
            <a:off x="1867648" y="1649490"/>
            <a:ext cx="8343153" cy="5004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ct val="0"/>
              </a:spcBef>
              <a:spcAft>
                <a:spcPts val="600"/>
              </a:spcAft>
              <a:buClr>
                <a:srgbClr val="E1253B"/>
              </a:buClr>
              <a:buNone/>
              <a:defRPr/>
            </a:pPr>
            <a:r>
              <a:rPr lang="cs-CZ" altLang="en-US" sz="1800" dirty="0" err="1">
                <a:latin typeface="Cambria"/>
                <a:cs typeface="Cambria"/>
              </a:rPr>
              <a:t>Hypothesis</a:t>
            </a:r>
            <a:r>
              <a:rPr lang="cs-CZ" altLang="en-US" sz="1800" dirty="0">
                <a:latin typeface="Cambria"/>
                <a:cs typeface="Cambria"/>
              </a:rPr>
              <a:t>: </a:t>
            </a:r>
            <a:r>
              <a:rPr lang="cs-CZ" altLang="en-US" sz="1800" dirty="0" err="1">
                <a:latin typeface="Cambria"/>
                <a:cs typeface="Cambria"/>
              </a:rPr>
              <a:t>The</a:t>
            </a:r>
            <a:r>
              <a:rPr lang="cs-CZ" altLang="en-US" sz="1800" dirty="0">
                <a:latin typeface="Cambria"/>
                <a:cs typeface="Cambria"/>
              </a:rPr>
              <a:t> 10-molecule </a:t>
            </a:r>
            <a:r>
              <a:rPr lang="cs-CZ" altLang="en-US" sz="1800" dirty="0" err="1">
                <a:latin typeface="Cambria"/>
                <a:cs typeface="Cambria"/>
              </a:rPr>
              <a:t>signature</a:t>
            </a:r>
            <a:r>
              <a:rPr lang="cs-CZ" altLang="en-US" sz="1800" dirty="0">
                <a:latin typeface="Cambria"/>
                <a:cs typeface="Cambria"/>
              </a:rPr>
              <a:t> </a:t>
            </a:r>
            <a:r>
              <a:rPr lang="cs-CZ" altLang="en-US" sz="1800" dirty="0" err="1">
                <a:latin typeface="Cambria"/>
                <a:cs typeface="Cambria"/>
              </a:rPr>
              <a:t>associates</a:t>
            </a:r>
            <a:r>
              <a:rPr lang="cs-CZ" altLang="en-US" sz="1800" dirty="0">
                <a:latin typeface="Cambria"/>
                <a:cs typeface="Cambria"/>
              </a:rPr>
              <a:t> </a:t>
            </a:r>
            <a:r>
              <a:rPr lang="cs-CZ" altLang="en-US" sz="1800" dirty="0" err="1">
                <a:latin typeface="Cambria"/>
                <a:cs typeface="Cambria"/>
              </a:rPr>
              <a:t>with</a:t>
            </a:r>
            <a:r>
              <a:rPr lang="cs-CZ" altLang="en-US" sz="1800" dirty="0">
                <a:latin typeface="Cambria"/>
                <a:cs typeface="Cambria"/>
              </a:rPr>
              <a:t> plasticity </a:t>
            </a:r>
            <a:r>
              <a:rPr lang="cs-CZ" altLang="en-US" sz="1800" dirty="0" err="1">
                <a:latin typeface="Cambria"/>
                <a:cs typeface="Cambria"/>
              </a:rPr>
              <a:t>of</a:t>
            </a:r>
            <a:r>
              <a:rPr lang="cs-CZ" altLang="en-US" sz="1800" dirty="0">
                <a:latin typeface="Cambria"/>
                <a:cs typeface="Cambria"/>
              </a:rPr>
              <a:t> </a:t>
            </a:r>
            <a:r>
              <a:rPr lang="cs-CZ" altLang="en-US" sz="1800" dirty="0" err="1">
                <a:latin typeface="Cambria"/>
                <a:cs typeface="Cambria"/>
              </a:rPr>
              <a:t>cancer</a:t>
            </a:r>
            <a:r>
              <a:rPr lang="cs-CZ" altLang="en-US" sz="1800" dirty="0">
                <a:latin typeface="Cambria"/>
                <a:cs typeface="Cambria"/>
              </a:rPr>
              <a:t> </a:t>
            </a:r>
            <a:r>
              <a:rPr lang="cs-CZ" altLang="en-US" sz="1800" dirty="0" err="1">
                <a:latin typeface="Cambria"/>
                <a:cs typeface="Cambria"/>
              </a:rPr>
              <a:t>cells</a:t>
            </a:r>
            <a:endParaRPr lang="cs-CZ" altLang="en-US" sz="1700" dirty="0">
              <a:latin typeface="Cambria"/>
              <a:cs typeface="Cambria"/>
            </a:endParaRPr>
          </a:p>
        </p:txBody>
      </p:sp>
      <p:sp>
        <p:nvSpPr>
          <p:cNvPr id="7" name="Podnadpis 2"/>
          <p:cNvSpPr txBox="1">
            <a:spLocks/>
          </p:cNvSpPr>
          <p:nvPr/>
        </p:nvSpPr>
        <p:spPr>
          <a:xfrm>
            <a:off x="4151785" y="5993904"/>
            <a:ext cx="6686969" cy="8640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spcAft>
                <a:spcPts val="600"/>
              </a:spcAft>
              <a:buClr>
                <a:srgbClr val="E1253B"/>
              </a:buClr>
              <a:buFont typeface="Wingdings" charset="0"/>
              <a:buChar char="è"/>
              <a:defRPr/>
            </a:pPr>
            <a:r>
              <a:rPr lang="cs-CZ" altLang="en-US" sz="1800" dirty="0">
                <a:latin typeface="Cambria"/>
                <a:cs typeface="Cambria"/>
                <a:sym typeface="Wingdings"/>
              </a:rPr>
              <a:t>12-color </a:t>
            </a:r>
            <a:r>
              <a:rPr lang="cs-CZ" altLang="en-US" sz="1800" dirty="0" err="1">
                <a:latin typeface="Cambria"/>
                <a:cs typeface="Cambria"/>
                <a:sym typeface="Wingdings"/>
              </a:rPr>
              <a:t>cytometric</a:t>
            </a:r>
            <a:r>
              <a:rPr lang="cs-CZ" altLang="en-US" sz="1800" dirty="0">
                <a:latin typeface="Cambria"/>
                <a:cs typeface="Cambria"/>
                <a:sym typeface="Wingdings"/>
              </a:rPr>
              <a:t> panel </a:t>
            </a:r>
            <a:r>
              <a:rPr lang="cs-CZ" altLang="en-US" sz="1800" dirty="0" err="1">
                <a:latin typeface="Cambria"/>
                <a:cs typeface="Cambria"/>
                <a:sym typeface="Wingdings"/>
              </a:rPr>
              <a:t>for</a:t>
            </a:r>
            <a:r>
              <a:rPr lang="cs-CZ" altLang="en-US" sz="1800" dirty="0">
                <a:latin typeface="Cambria"/>
                <a:cs typeface="Cambria"/>
                <a:sym typeface="Wingdings"/>
              </a:rPr>
              <a:t> </a:t>
            </a:r>
            <a:r>
              <a:rPr lang="cs-CZ" altLang="en-US" sz="1800" dirty="0" err="1">
                <a:latin typeface="Cambria"/>
                <a:cs typeface="Cambria"/>
                <a:sym typeface="Wingdings"/>
              </a:rPr>
              <a:t>analysis</a:t>
            </a:r>
            <a:r>
              <a:rPr lang="cs-CZ" altLang="en-US" sz="1800" dirty="0">
                <a:latin typeface="Cambria"/>
                <a:cs typeface="Cambria"/>
                <a:sym typeface="Wingdings"/>
              </a:rPr>
              <a:t> </a:t>
            </a:r>
            <a:r>
              <a:rPr lang="cs-CZ" altLang="en-US" sz="1800" dirty="0" err="1">
                <a:latin typeface="Cambria"/>
                <a:cs typeface="Cambria"/>
                <a:sym typeface="Wingdings"/>
              </a:rPr>
              <a:t>of</a:t>
            </a:r>
            <a:r>
              <a:rPr lang="cs-CZ" altLang="en-US" sz="1800" dirty="0">
                <a:latin typeface="Cambria"/>
                <a:cs typeface="Cambria"/>
                <a:sym typeface="Wingdings"/>
              </a:rPr>
              <a:t> tumor </a:t>
            </a:r>
            <a:r>
              <a:rPr lang="cs-CZ" altLang="en-US" sz="1800" dirty="0" err="1">
                <a:latin typeface="Cambria"/>
                <a:cs typeface="Cambria"/>
                <a:sym typeface="Wingdings"/>
              </a:rPr>
              <a:t>heterogeneity</a:t>
            </a:r>
            <a:endParaRPr lang="cs-CZ" altLang="en-US" sz="1800" dirty="0">
              <a:latin typeface="Cambria"/>
              <a:cs typeface="Cambria"/>
              <a:sym typeface="Wingdings"/>
            </a:endParaRPr>
          </a:p>
          <a:p>
            <a:pPr marL="0" indent="0">
              <a:spcBef>
                <a:spcPct val="0"/>
              </a:spcBef>
              <a:spcAft>
                <a:spcPts val="600"/>
              </a:spcAft>
              <a:buClr>
                <a:srgbClr val="E1253B"/>
              </a:buClr>
              <a:buNone/>
              <a:defRPr/>
            </a:pPr>
            <a:endParaRPr lang="cs-CZ" altLang="en-US" sz="1700" dirty="0">
              <a:latin typeface="Cambria"/>
              <a:cs typeface="Cambria"/>
            </a:endParaRPr>
          </a:p>
        </p:txBody>
      </p:sp>
      <p:sp>
        <p:nvSpPr>
          <p:cNvPr id="3" name="Obdélník 2"/>
          <p:cNvSpPr/>
          <p:nvPr/>
        </p:nvSpPr>
        <p:spPr>
          <a:xfrm>
            <a:off x="1588867" y="2149934"/>
            <a:ext cx="557561" cy="4817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bdélník 7"/>
          <p:cNvSpPr/>
          <p:nvPr/>
        </p:nvSpPr>
        <p:spPr>
          <a:xfrm>
            <a:off x="5097784" y="2269613"/>
            <a:ext cx="557561" cy="4817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F8C04AD-91A5-40BB-8179-95F35528C02F}"/>
              </a:ext>
            </a:extLst>
          </p:cNvPr>
          <p:cNvSpPr/>
          <p:nvPr/>
        </p:nvSpPr>
        <p:spPr>
          <a:xfrm>
            <a:off x="7113923" y="6539382"/>
            <a:ext cx="3914295" cy="276999"/>
          </a:xfrm>
          <a:prstGeom prst="rect">
            <a:avLst/>
          </a:prstGeom>
        </p:spPr>
        <p:txBody>
          <a:bodyPr wrap="square">
            <a:spAutoFit/>
          </a:bodyPr>
          <a:lstStyle/>
          <a:p>
            <a:r>
              <a:rPr lang="en-US" sz="1200" dirty="0" err="1">
                <a:latin typeface="Segoe UI" panose="020B0502040204020203" pitchFamily="34" charset="0"/>
              </a:rPr>
              <a:t>Remsik</a:t>
            </a:r>
            <a:r>
              <a:rPr lang="en-US" sz="1200" dirty="0">
                <a:latin typeface="Segoe UI" panose="020B0502040204020203" pitchFamily="34" charset="0"/>
              </a:rPr>
              <a:t>, J. et al. </a:t>
            </a:r>
            <a:r>
              <a:rPr lang="en-US" sz="1200" i="1" dirty="0">
                <a:latin typeface="Segoe UI" panose="020B0502040204020203" pitchFamily="34" charset="0"/>
              </a:rPr>
              <a:t>Br. J. Cancer </a:t>
            </a:r>
            <a:r>
              <a:rPr lang="en-US" sz="1200" b="1" i="1" dirty="0">
                <a:latin typeface="Segoe UI" panose="020B0502040204020203" pitchFamily="34" charset="0"/>
              </a:rPr>
              <a:t>118, 813-819, (2018).</a:t>
            </a:r>
          </a:p>
        </p:txBody>
      </p:sp>
    </p:spTree>
    <p:extLst>
      <p:ext uri="{BB962C8B-B14F-4D97-AF65-F5344CB8AC3E}">
        <p14:creationId xmlns:p14="http://schemas.microsoft.com/office/powerpoint/2010/main" val="477006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2057334" y="624505"/>
            <a:ext cx="8200571" cy="449718"/>
          </a:xfrm>
        </p:spPr>
        <p:txBody>
          <a:bodyPr/>
          <a:lstStyle/>
          <a:p>
            <a:r>
              <a:rPr lang="cs-CZ" sz="2800" dirty="0" err="1">
                <a:solidFill>
                  <a:schemeClr val="tx1">
                    <a:lumMod val="65000"/>
                    <a:lumOff val="35000"/>
                  </a:schemeClr>
                </a:solidFill>
              </a:rPr>
              <a:t>Six-molecular</a:t>
            </a:r>
            <a:r>
              <a:rPr lang="cs-CZ" sz="2800" dirty="0">
                <a:solidFill>
                  <a:schemeClr val="tx1">
                    <a:lumMod val="65000"/>
                    <a:lumOff val="35000"/>
                  </a:schemeClr>
                </a:solidFill>
              </a:rPr>
              <a:t> </a:t>
            </a:r>
            <a:r>
              <a:rPr lang="cs-CZ" sz="2800" dirty="0" err="1">
                <a:solidFill>
                  <a:schemeClr val="tx1">
                    <a:lumMod val="65000"/>
                    <a:lumOff val="35000"/>
                  </a:schemeClr>
                </a:solidFill>
              </a:rPr>
              <a:t>surface</a:t>
            </a:r>
            <a:r>
              <a:rPr lang="cs-CZ" sz="2800" dirty="0">
                <a:solidFill>
                  <a:schemeClr val="tx1">
                    <a:lumMod val="65000"/>
                    <a:lumOff val="35000"/>
                  </a:schemeClr>
                </a:solidFill>
              </a:rPr>
              <a:t> </a:t>
            </a:r>
            <a:r>
              <a:rPr lang="cs-CZ" sz="2800" dirty="0" err="1">
                <a:solidFill>
                  <a:schemeClr val="tx1">
                    <a:lumMod val="65000"/>
                    <a:lumOff val="35000"/>
                  </a:schemeClr>
                </a:solidFill>
              </a:rPr>
              <a:t>fingerprint</a:t>
            </a:r>
            <a:r>
              <a:rPr lang="cs-CZ" sz="2800" dirty="0">
                <a:solidFill>
                  <a:schemeClr val="tx1">
                    <a:lumMod val="65000"/>
                    <a:lumOff val="35000"/>
                  </a:schemeClr>
                </a:solidFill>
              </a:rPr>
              <a:t> </a:t>
            </a:r>
            <a:r>
              <a:rPr lang="cs-CZ" sz="2800" dirty="0" err="1">
                <a:solidFill>
                  <a:schemeClr val="tx1">
                    <a:lumMod val="65000"/>
                    <a:lumOff val="35000"/>
                  </a:schemeClr>
                </a:solidFill>
              </a:rPr>
              <a:t>predicts</a:t>
            </a:r>
            <a:r>
              <a:rPr lang="cs-CZ" sz="2800" dirty="0">
                <a:solidFill>
                  <a:schemeClr val="tx1">
                    <a:lumMod val="65000"/>
                    <a:lumOff val="35000"/>
                  </a:schemeClr>
                </a:solidFill>
              </a:rPr>
              <a:t> </a:t>
            </a:r>
            <a:r>
              <a:rPr lang="cs-CZ" sz="2800" dirty="0" err="1">
                <a:solidFill>
                  <a:schemeClr val="tx1">
                    <a:lumMod val="65000"/>
                    <a:lumOff val="35000"/>
                  </a:schemeClr>
                </a:solidFill>
              </a:rPr>
              <a:t>docetaxel</a:t>
            </a:r>
            <a:r>
              <a:rPr lang="cs-CZ" sz="2800" dirty="0">
                <a:solidFill>
                  <a:schemeClr val="tx1">
                    <a:lumMod val="65000"/>
                    <a:lumOff val="35000"/>
                  </a:schemeClr>
                </a:solidFill>
              </a:rPr>
              <a:t> </a:t>
            </a:r>
            <a:r>
              <a:rPr lang="cs-CZ" sz="2800" dirty="0" err="1">
                <a:solidFill>
                  <a:schemeClr val="tx1">
                    <a:lumMod val="65000"/>
                    <a:lumOff val="35000"/>
                  </a:schemeClr>
                </a:solidFill>
              </a:rPr>
              <a:t>resistance</a:t>
            </a:r>
            <a:r>
              <a:rPr lang="cs-CZ" sz="2800" dirty="0">
                <a:solidFill>
                  <a:schemeClr val="tx1">
                    <a:lumMod val="65000"/>
                    <a:lumOff val="35000"/>
                  </a:schemeClr>
                </a:solidFill>
              </a:rPr>
              <a:t> in </a:t>
            </a:r>
            <a:r>
              <a:rPr lang="cs-CZ" sz="2800" dirty="0" err="1">
                <a:solidFill>
                  <a:schemeClr val="tx1">
                    <a:lumMod val="65000"/>
                    <a:lumOff val="35000"/>
                  </a:schemeClr>
                </a:solidFill>
              </a:rPr>
              <a:t>prostate</a:t>
            </a:r>
            <a:r>
              <a:rPr lang="cs-CZ" sz="2800" dirty="0">
                <a:solidFill>
                  <a:schemeClr val="tx1">
                    <a:lumMod val="65000"/>
                    <a:lumOff val="35000"/>
                  </a:schemeClr>
                </a:solidFill>
              </a:rPr>
              <a:t> </a:t>
            </a:r>
            <a:r>
              <a:rPr lang="cs-CZ" sz="2800" dirty="0" err="1">
                <a:solidFill>
                  <a:schemeClr val="tx1">
                    <a:lumMod val="65000"/>
                    <a:lumOff val="35000"/>
                  </a:schemeClr>
                </a:solidFill>
              </a:rPr>
              <a:t>cancer</a:t>
            </a:r>
            <a:r>
              <a:rPr lang="cs-CZ" sz="2800" dirty="0">
                <a:solidFill>
                  <a:schemeClr val="tx1">
                    <a:lumMod val="65000"/>
                    <a:lumOff val="35000"/>
                  </a:schemeClr>
                </a:solidFill>
              </a:rPr>
              <a:t> </a:t>
            </a:r>
            <a:r>
              <a:rPr lang="cs-CZ" sz="2800" dirty="0" err="1">
                <a:solidFill>
                  <a:schemeClr val="tx1">
                    <a:lumMod val="65000"/>
                    <a:lumOff val="35000"/>
                  </a:schemeClr>
                </a:solidFill>
              </a:rPr>
              <a:t>patients</a:t>
            </a:r>
            <a:br>
              <a:rPr lang="cs-CZ" sz="2800" dirty="0">
                <a:solidFill>
                  <a:schemeClr val="tx1">
                    <a:lumMod val="65000"/>
                    <a:lumOff val="35000"/>
                  </a:schemeClr>
                </a:solidFill>
              </a:rPr>
            </a:br>
            <a:endParaRPr lang="cs-CZ" sz="2800" dirty="0">
              <a:solidFill>
                <a:schemeClr val="tx1">
                  <a:lumMod val="65000"/>
                  <a:lumOff val="35000"/>
                </a:schemeClr>
              </a:solidFill>
            </a:endParaRPr>
          </a:p>
        </p:txBody>
      </p:sp>
      <p:sp>
        <p:nvSpPr>
          <p:cNvPr id="4" name="Obdélník 3"/>
          <p:cNvSpPr/>
          <p:nvPr/>
        </p:nvSpPr>
        <p:spPr>
          <a:xfrm>
            <a:off x="10359050" y="1504433"/>
            <a:ext cx="1623808" cy="4783136"/>
          </a:xfrm>
          <a:prstGeom prst="rect">
            <a:avLst/>
          </a:prstGeom>
          <a:solidFill>
            <a:srgbClr val="EAEAE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Obrázek 4"/>
          <p:cNvPicPr>
            <a:picLocks noChangeAspect="1"/>
          </p:cNvPicPr>
          <p:nvPr/>
        </p:nvPicPr>
        <p:blipFill>
          <a:blip r:embed="rId2"/>
          <a:stretch>
            <a:fillRect/>
          </a:stretch>
        </p:blipFill>
        <p:spPr>
          <a:xfrm>
            <a:off x="4072812" y="3730124"/>
            <a:ext cx="2206231" cy="2360084"/>
          </a:xfrm>
          <a:prstGeom prst="rect">
            <a:avLst/>
          </a:prstGeom>
        </p:spPr>
      </p:pic>
      <p:pic>
        <p:nvPicPr>
          <p:cNvPr id="6" name="Obrázek 5"/>
          <p:cNvPicPr>
            <a:picLocks noChangeAspect="1"/>
          </p:cNvPicPr>
          <p:nvPr/>
        </p:nvPicPr>
        <p:blipFill>
          <a:blip r:embed="rId3"/>
          <a:stretch>
            <a:fillRect/>
          </a:stretch>
        </p:blipFill>
        <p:spPr>
          <a:xfrm>
            <a:off x="6471825" y="3799516"/>
            <a:ext cx="3708937" cy="2282627"/>
          </a:xfrm>
          <a:prstGeom prst="rect">
            <a:avLst/>
          </a:prstGeom>
        </p:spPr>
      </p:pic>
      <p:sp>
        <p:nvSpPr>
          <p:cNvPr id="7" name="Obdélník 6"/>
          <p:cNvSpPr/>
          <p:nvPr/>
        </p:nvSpPr>
        <p:spPr>
          <a:xfrm>
            <a:off x="10359050" y="3376520"/>
            <a:ext cx="1714058" cy="769441"/>
          </a:xfrm>
          <a:prstGeom prst="rect">
            <a:avLst/>
          </a:prstGeom>
        </p:spPr>
        <p:txBody>
          <a:bodyPr wrap="square">
            <a:spAutoFit/>
          </a:bodyPr>
          <a:lstStyle/>
          <a:p>
            <a:pPr algn="ctr"/>
            <a:r>
              <a:rPr lang="en-US" sz="1600" dirty="0">
                <a:ea typeface="Cambria" panose="02040503050406030204" pitchFamily="18" charset="0"/>
                <a:cs typeface="Arial"/>
              </a:rPr>
              <a:t>↑</a:t>
            </a:r>
            <a:r>
              <a:rPr lang="cs-CZ" sz="1600" dirty="0">
                <a:solidFill>
                  <a:srgbClr val="FF0000"/>
                </a:solidFill>
                <a:ea typeface="Cambria" panose="02040503050406030204" pitchFamily="18" charset="0"/>
              </a:rPr>
              <a:t>CD44</a:t>
            </a:r>
          </a:p>
          <a:p>
            <a:pPr algn="ctr"/>
            <a:r>
              <a:rPr lang="cs-CZ" sz="1400" dirty="0" err="1">
                <a:ea typeface="Cambria" panose="02040503050406030204" pitchFamily="18" charset="0"/>
              </a:rPr>
              <a:t>homing</a:t>
            </a:r>
            <a:r>
              <a:rPr lang="cs-CZ" sz="1400" dirty="0">
                <a:ea typeface="Cambria" panose="02040503050406030204" pitchFamily="18" charset="0"/>
              </a:rPr>
              <a:t> cell </a:t>
            </a:r>
            <a:r>
              <a:rPr lang="cs-CZ" sz="1400" dirty="0" err="1">
                <a:ea typeface="Cambria" panose="02040503050406030204" pitchFamily="18" charset="0"/>
              </a:rPr>
              <a:t>adhesion</a:t>
            </a:r>
            <a:r>
              <a:rPr lang="cs-CZ" sz="1400" dirty="0">
                <a:ea typeface="Cambria" panose="02040503050406030204" pitchFamily="18" charset="0"/>
              </a:rPr>
              <a:t> </a:t>
            </a:r>
            <a:r>
              <a:rPr lang="cs-CZ" sz="1400" dirty="0" err="1">
                <a:ea typeface="Cambria" panose="02040503050406030204" pitchFamily="18" charset="0"/>
              </a:rPr>
              <a:t>molecule</a:t>
            </a:r>
            <a:endParaRPr lang="cs-CZ" sz="1400" dirty="0">
              <a:ea typeface="Cambria" panose="02040503050406030204" pitchFamily="18" charset="0"/>
            </a:endParaRPr>
          </a:p>
        </p:txBody>
      </p:sp>
      <p:sp>
        <p:nvSpPr>
          <p:cNvPr id="8" name="Obdélník 7"/>
          <p:cNvSpPr/>
          <p:nvPr/>
        </p:nvSpPr>
        <p:spPr>
          <a:xfrm>
            <a:off x="10464241" y="2809808"/>
            <a:ext cx="1468561" cy="553998"/>
          </a:xfrm>
          <a:prstGeom prst="rect">
            <a:avLst/>
          </a:prstGeom>
        </p:spPr>
        <p:txBody>
          <a:bodyPr wrap="square">
            <a:spAutoFit/>
          </a:bodyPr>
          <a:lstStyle/>
          <a:p>
            <a:pPr algn="ctr"/>
            <a:r>
              <a:rPr lang="en-US" sz="1600" dirty="0">
                <a:ea typeface="Cambria" panose="02040503050406030204" pitchFamily="18" charset="0"/>
                <a:cs typeface="Arial"/>
              </a:rPr>
              <a:t>↓</a:t>
            </a:r>
            <a:r>
              <a:rPr lang="cs-CZ" sz="1600" dirty="0">
                <a:solidFill>
                  <a:srgbClr val="007FFF"/>
                </a:solidFill>
                <a:ea typeface="Cambria" panose="02040503050406030204" pitchFamily="18" charset="0"/>
              </a:rPr>
              <a:t>CD9</a:t>
            </a:r>
          </a:p>
          <a:p>
            <a:pPr algn="ctr"/>
            <a:r>
              <a:rPr lang="cs-CZ" sz="1400" dirty="0" err="1"/>
              <a:t>tetraspanin</a:t>
            </a:r>
            <a:endParaRPr lang="en-US" sz="1400" dirty="0"/>
          </a:p>
        </p:txBody>
      </p:sp>
      <p:sp>
        <p:nvSpPr>
          <p:cNvPr id="9" name="Obdélník 8"/>
          <p:cNvSpPr/>
          <p:nvPr/>
        </p:nvSpPr>
        <p:spPr>
          <a:xfrm>
            <a:off x="10321432" y="2027653"/>
            <a:ext cx="1699044" cy="769441"/>
          </a:xfrm>
          <a:prstGeom prst="rect">
            <a:avLst/>
          </a:prstGeom>
        </p:spPr>
        <p:txBody>
          <a:bodyPr wrap="square">
            <a:spAutoFit/>
          </a:bodyPr>
          <a:lstStyle/>
          <a:p>
            <a:pPr algn="ctr"/>
            <a:r>
              <a:rPr lang="en-US" sz="1600" dirty="0">
                <a:ea typeface="Cambria" panose="02040503050406030204" pitchFamily="18" charset="0"/>
                <a:cs typeface="Arial"/>
              </a:rPr>
              <a:t>↓</a:t>
            </a:r>
            <a:r>
              <a:rPr lang="cs-CZ" sz="1600" dirty="0" err="1">
                <a:solidFill>
                  <a:srgbClr val="007FFF"/>
                </a:solidFill>
                <a:ea typeface="Cambria" panose="02040503050406030204" pitchFamily="18" charset="0"/>
              </a:rPr>
              <a:t>EpCAM</a:t>
            </a:r>
            <a:endParaRPr lang="cs-CZ" sz="1600" dirty="0">
              <a:solidFill>
                <a:srgbClr val="007FFF"/>
              </a:solidFill>
              <a:ea typeface="Cambria" panose="02040503050406030204" pitchFamily="18" charset="0"/>
            </a:endParaRPr>
          </a:p>
          <a:p>
            <a:pPr algn="ctr"/>
            <a:r>
              <a:rPr lang="cs-CZ" sz="1400" dirty="0" err="1">
                <a:ea typeface="Cambria" panose="02040503050406030204" pitchFamily="18" charset="0"/>
              </a:rPr>
              <a:t>epi</a:t>
            </a:r>
            <a:r>
              <a:rPr lang="cs-CZ" sz="1400" dirty="0">
                <a:ea typeface="Cambria" panose="02040503050406030204" pitchFamily="18" charset="0"/>
              </a:rPr>
              <a:t> cell </a:t>
            </a:r>
            <a:r>
              <a:rPr lang="cs-CZ" sz="1400" dirty="0" err="1">
                <a:ea typeface="Cambria" panose="02040503050406030204" pitchFamily="18" charset="0"/>
              </a:rPr>
              <a:t>adhesion</a:t>
            </a:r>
            <a:endParaRPr lang="cs-CZ" sz="1400" dirty="0">
              <a:ea typeface="Cambria" panose="02040503050406030204" pitchFamily="18" charset="0"/>
            </a:endParaRPr>
          </a:p>
          <a:p>
            <a:pPr algn="ctr"/>
            <a:r>
              <a:rPr lang="cs-CZ" sz="1400" dirty="0" err="1">
                <a:ea typeface="Cambria" panose="02040503050406030204" pitchFamily="18" charset="0"/>
              </a:rPr>
              <a:t>molecule</a:t>
            </a:r>
            <a:endParaRPr lang="en-US" sz="1400" dirty="0">
              <a:ea typeface="Cambria" panose="02040503050406030204" pitchFamily="18" charset="0"/>
            </a:endParaRPr>
          </a:p>
        </p:txBody>
      </p:sp>
      <p:sp>
        <p:nvSpPr>
          <p:cNvPr id="10" name="Obdélník 9"/>
          <p:cNvSpPr/>
          <p:nvPr/>
        </p:nvSpPr>
        <p:spPr>
          <a:xfrm>
            <a:off x="10451148" y="4156766"/>
            <a:ext cx="1529862" cy="769441"/>
          </a:xfrm>
          <a:prstGeom prst="rect">
            <a:avLst/>
          </a:prstGeom>
        </p:spPr>
        <p:txBody>
          <a:bodyPr wrap="square">
            <a:spAutoFit/>
          </a:bodyPr>
          <a:lstStyle/>
          <a:p>
            <a:pPr algn="ctr"/>
            <a:r>
              <a:rPr lang="en-US" sz="1600" dirty="0">
                <a:ea typeface="Cambria" panose="02040503050406030204" pitchFamily="18" charset="0"/>
                <a:cs typeface="Arial"/>
              </a:rPr>
              <a:t>↑</a:t>
            </a:r>
            <a:r>
              <a:rPr lang="cs-CZ" sz="1600" dirty="0">
                <a:solidFill>
                  <a:srgbClr val="FF0000"/>
                </a:solidFill>
                <a:ea typeface="Cambria" panose="02040503050406030204" pitchFamily="18" charset="0"/>
              </a:rPr>
              <a:t>CD59</a:t>
            </a:r>
          </a:p>
          <a:p>
            <a:pPr algn="ctr"/>
            <a:r>
              <a:rPr lang="en-US" sz="1400" dirty="0"/>
              <a:t>glycoprotein</a:t>
            </a:r>
            <a:endParaRPr lang="cs-CZ" sz="1400" dirty="0"/>
          </a:p>
          <a:p>
            <a:pPr algn="ctr"/>
            <a:r>
              <a:rPr lang="cs-CZ" sz="1400" dirty="0" err="1"/>
              <a:t>protectin</a:t>
            </a:r>
            <a:endParaRPr lang="en-US" sz="1400" dirty="0"/>
          </a:p>
        </p:txBody>
      </p:sp>
      <p:sp>
        <p:nvSpPr>
          <p:cNvPr id="11" name="Obdélník 10"/>
          <p:cNvSpPr/>
          <p:nvPr/>
        </p:nvSpPr>
        <p:spPr>
          <a:xfrm>
            <a:off x="10433590" y="4940830"/>
            <a:ext cx="1529862" cy="553998"/>
          </a:xfrm>
          <a:prstGeom prst="rect">
            <a:avLst/>
          </a:prstGeom>
        </p:spPr>
        <p:txBody>
          <a:bodyPr wrap="square">
            <a:spAutoFit/>
          </a:bodyPr>
          <a:lstStyle/>
          <a:p>
            <a:pPr algn="ctr"/>
            <a:r>
              <a:rPr lang="en-US" sz="1600" dirty="0">
                <a:ea typeface="Cambria" panose="02040503050406030204" pitchFamily="18" charset="0"/>
                <a:cs typeface="Arial"/>
              </a:rPr>
              <a:t>↑</a:t>
            </a:r>
            <a:r>
              <a:rPr lang="cs-CZ" sz="1600" dirty="0">
                <a:solidFill>
                  <a:srgbClr val="FF0000"/>
                </a:solidFill>
                <a:ea typeface="Cambria" panose="02040503050406030204" pitchFamily="18" charset="0"/>
              </a:rPr>
              <a:t>CD95</a:t>
            </a:r>
          </a:p>
          <a:p>
            <a:pPr algn="ctr"/>
            <a:r>
              <a:rPr lang="cs-CZ" sz="1400" dirty="0"/>
              <a:t>Fas receptor</a:t>
            </a:r>
            <a:endParaRPr lang="en-US" sz="1400" dirty="0"/>
          </a:p>
        </p:txBody>
      </p:sp>
      <p:sp>
        <p:nvSpPr>
          <p:cNvPr id="12" name="Obdélník 11"/>
          <p:cNvSpPr/>
          <p:nvPr/>
        </p:nvSpPr>
        <p:spPr>
          <a:xfrm>
            <a:off x="10321432" y="5509451"/>
            <a:ext cx="1712874" cy="769441"/>
          </a:xfrm>
          <a:prstGeom prst="rect">
            <a:avLst/>
          </a:prstGeom>
        </p:spPr>
        <p:txBody>
          <a:bodyPr wrap="square">
            <a:spAutoFit/>
          </a:bodyPr>
          <a:lstStyle/>
          <a:p>
            <a:pPr algn="ctr"/>
            <a:r>
              <a:rPr lang="en-US" sz="1600" dirty="0">
                <a:ea typeface="Cambria" panose="02040503050406030204" pitchFamily="18" charset="0"/>
                <a:cs typeface="Arial"/>
              </a:rPr>
              <a:t>↑</a:t>
            </a:r>
            <a:r>
              <a:rPr lang="cs-CZ" sz="1600" dirty="0">
                <a:solidFill>
                  <a:srgbClr val="FF0000"/>
                </a:solidFill>
                <a:ea typeface="Cambria" panose="02040503050406030204" pitchFamily="18" charset="0"/>
              </a:rPr>
              <a:t>SSEA-4</a:t>
            </a:r>
          </a:p>
          <a:p>
            <a:pPr algn="ctr"/>
            <a:r>
              <a:rPr lang="cs-CZ" sz="1400" dirty="0" err="1"/>
              <a:t>stage-specific</a:t>
            </a:r>
            <a:r>
              <a:rPr lang="cs-CZ" sz="1400" dirty="0"/>
              <a:t> </a:t>
            </a:r>
            <a:r>
              <a:rPr lang="cs-CZ" sz="1400" dirty="0" err="1"/>
              <a:t>embryonic</a:t>
            </a:r>
            <a:r>
              <a:rPr lang="cs-CZ" sz="1400" dirty="0"/>
              <a:t> antigen-4 </a:t>
            </a:r>
            <a:endParaRPr lang="en-US" sz="1400" dirty="0"/>
          </a:p>
        </p:txBody>
      </p:sp>
      <p:sp>
        <p:nvSpPr>
          <p:cNvPr id="13" name="TextovéPole 12"/>
          <p:cNvSpPr txBox="1"/>
          <p:nvPr/>
        </p:nvSpPr>
        <p:spPr>
          <a:xfrm>
            <a:off x="10369481" y="1504433"/>
            <a:ext cx="1658083" cy="523220"/>
          </a:xfrm>
          <a:prstGeom prst="rect">
            <a:avLst/>
          </a:prstGeom>
          <a:noFill/>
        </p:spPr>
        <p:txBody>
          <a:bodyPr wrap="none" rtlCol="0">
            <a:spAutoFit/>
          </a:bodyPr>
          <a:lstStyle/>
          <a:p>
            <a:r>
              <a:rPr lang="cs-CZ" sz="1400" b="1" i="1" u="sng" dirty="0" err="1">
                <a:solidFill>
                  <a:srgbClr val="525252"/>
                </a:solidFill>
              </a:rPr>
              <a:t>Docetaxel-resistant</a:t>
            </a:r>
            <a:r>
              <a:rPr lang="cs-CZ" sz="1400" b="1" i="1" u="sng" dirty="0">
                <a:solidFill>
                  <a:srgbClr val="525252"/>
                </a:solidFill>
              </a:rPr>
              <a:t> </a:t>
            </a:r>
          </a:p>
          <a:p>
            <a:r>
              <a:rPr lang="cs-CZ" sz="1400" b="1" i="1" u="sng" dirty="0">
                <a:solidFill>
                  <a:srgbClr val="525252"/>
                </a:solidFill>
              </a:rPr>
              <a:t>cell </a:t>
            </a:r>
            <a:r>
              <a:rPr lang="cs-CZ" sz="1400" b="1" i="1" u="sng" dirty="0" err="1">
                <a:solidFill>
                  <a:srgbClr val="525252"/>
                </a:solidFill>
              </a:rPr>
              <a:t>surface</a:t>
            </a:r>
            <a:r>
              <a:rPr lang="cs-CZ" sz="1400" b="1" i="1" u="sng" dirty="0">
                <a:solidFill>
                  <a:srgbClr val="525252"/>
                </a:solidFill>
              </a:rPr>
              <a:t> profile</a:t>
            </a:r>
            <a:endParaRPr lang="en-US" sz="1400" b="1" i="1" u="sng" dirty="0">
              <a:solidFill>
                <a:srgbClr val="525252"/>
              </a:solidFill>
            </a:endParaRPr>
          </a:p>
        </p:txBody>
      </p:sp>
      <p:sp>
        <p:nvSpPr>
          <p:cNvPr id="14" name="Obdélník 13"/>
          <p:cNvSpPr/>
          <p:nvPr/>
        </p:nvSpPr>
        <p:spPr>
          <a:xfrm>
            <a:off x="718245" y="6114950"/>
            <a:ext cx="9395099" cy="253916"/>
          </a:xfrm>
          <a:prstGeom prst="rect">
            <a:avLst/>
          </a:prstGeom>
        </p:spPr>
        <p:txBody>
          <a:bodyPr wrap="square">
            <a:spAutoFit/>
          </a:bodyPr>
          <a:lstStyle/>
          <a:p>
            <a:r>
              <a:rPr lang="en-US" sz="1050" b="1" dirty="0">
                <a:solidFill>
                  <a:schemeClr val="tx1">
                    <a:lumMod val="65000"/>
                    <a:lumOff val="35000"/>
                  </a:schemeClr>
                </a:solidFill>
              </a:rPr>
              <a:t>Drápela</a:t>
            </a:r>
            <a:r>
              <a:rPr lang="cs-CZ" sz="1050" b="1" dirty="0">
                <a:solidFill>
                  <a:schemeClr val="tx1">
                    <a:lumMod val="65000"/>
                    <a:lumOff val="35000"/>
                  </a:schemeClr>
                </a:solidFill>
              </a:rPr>
              <a:t>, S.,</a:t>
            </a:r>
            <a:r>
              <a:rPr lang="en-US" sz="1050" b="1" dirty="0">
                <a:solidFill>
                  <a:schemeClr val="tx1">
                    <a:lumMod val="65000"/>
                    <a:lumOff val="35000"/>
                  </a:schemeClr>
                </a:solidFill>
              </a:rPr>
              <a:t> </a:t>
            </a:r>
            <a:r>
              <a:rPr lang="cs-CZ" sz="1050" b="1" dirty="0">
                <a:solidFill>
                  <a:schemeClr val="tx1">
                    <a:lumMod val="65000"/>
                    <a:lumOff val="35000"/>
                  </a:schemeClr>
                </a:solidFill>
              </a:rPr>
              <a:t>et al</a:t>
            </a:r>
            <a:r>
              <a:rPr lang="cs-CZ" sz="1050" b="1" i="1" dirty="0">
                <a:solidFill>
                  <a:schemeClr val="tx1">
                    <a:lumMod val="65000"/>
                    <a:lumOff val="35000"/>
                  </a:schemeClr>
                </a:solidFill>
              </a:rPr>
              <a:t>.,</a:t>
            </a:r>
            <a:r>
              <a:rPr lang="en-US" sz="1050" i="1" dirty="0">
                <a:solidFill>
                  <a:schemeClr val="tx1">
                    <a:lumMod val="65000"/>
                    <a:lumOff val="35000"/>
                  </a:schemeClr>
                </a:solidFill>
              </a:rPr>
              <a:t> Pre-existing cell subpopulations in primary prostate cancer tumors display the surface fingerprint of docetaxel-resistant cells.</a:t>
            </a:r>
            <a:r>
              <a:rPr lang="en-US" sz="1050" dirty="0">
                <a:solidFill>
                  <a:schemeClr val="tx1">
                    <a:lumMod val="65000"/>
                    <a:lumOff val="35000"/>
                  </a:schemeClr>
                </a:solidFill>
              </a:rPr>
              <a:t> </a:t>
            </a:r>
            <a:r>
              <a:rPr lang="en-US" sz="1050" b="1" dirty="0">
                <a:solidFill>
                  <a:schemeClr val="tx1">
                    <a:lumMod val="65000"/>
                    <a:lumOff val="35000"/>
                  </a:schemeClr>
                </a:solidFill>
              </a:rPr>
              <a:t>Under </a:t>
            </a:r>
            <a:r>
              <a:rPr lang="cs-CZ" sz="1050" b="1" dirty="0" err="1">
                <a:solidFill>
                  <a:schemeClr val="tx1">
                    <a:lumMod val="65000"/>
                    <a:lumOff val="35000"/>
                  </a:schemeClr>
                </a:solidFill>
              </a:rPr>
              <a:t>revision</a:t>
            </a:r>
            <a:r>
              <a:rPr lang="en-US" sz="1050" b="1" dirty="0">
                <a:solidFill>
                  <a:schemeClr val="tx1">
                    <a:lumMod val="65000"/>
                    <a:lumOff val="35000"/>
                  </a:schemeClr>
                </a:solidFill>
              </a:rPr>
              <a:t>.</a:t>
            </a:r>
          </a:p>
        </p:txBody>
      </p:sp>
      <p:pic>
        <p:nvPicPr>
          <p:cNvPr id="15" name="Picture 2" descr="Co-culture - media?">
            <a:extLst>
              <a:ext uri="{FF2B5EF4-FFF2-40B4-BE49-F238E27FC236}">
                <a16:creationId xmlns:a16="http://schemas.microsoft.com/office/drawing/2014/main" id="{3EC2FC57-1FF5-4F4F-A253-E6D8D4CC7C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02193" y="624505"/>
            <a:ext cx="694703" cy="694703"/>
          </a:xfrm>
          <a:prstGeom prst="rect">
            <a:avLst/>
          </a:prstGeom>
          <a:noFill/>
          <a:extLst>
            <a:ext uri="{909E8E84-426E-40DD-AFC4-6F175D3DCCD1}">
              <a14:hiddenFill xmlns:a14="http://schemas.microsoft.com/office/drawing/2010/main">
                <a:solidFill>
                  <a:srgbClr val="FFFFFF"/>
                </a:solidFill>
              </a14:hiddenFill>
            </a:ext>
          </a:extLst>
        </p:spPr>
      </p:pic>
      <p:sp>
        <p:nvSpPr>
          <p:cNvPr id="16" name="Obdélník 15"/>
          <p:cNvSpPr/>
          <p:nvPr/>
        </p:nvSpPr>
        <p:spPr>
          <a:xfrm>
            <a:off x="10648641" y="409000"/>
            <a:ext cx="1412047" cy="253916"/>
          </a:xfrm>
          <a:prstGeom prst="rect">
            <a:avLst/>
          </a:prstGeom>
        </p:spPr>
        <p:txBody>
          <a:bodyPr wrap="square">
            <a:spAutoFit/>
          </a:bodyPr>
          <a:lstStyle/>
          <a:p>
            <a:r>
              <a:rPr lang="cs-CZ" sz="1000" dirty="0">
                <a:solidFill>
                  <a:schemeClr val="tx1">
                    <a:lumMod val="65000"/>
                    <a:lumOff val="35000"/>
                  </a:schemeClr>
                </a:solidFill>
                <a:latin typeface="Calibri (Základní text)"/>
              </a:rPr>
              <a:t>Stanislav Drápela</a:t>
            </a:r>
            <a:endParaRPr lang="en-US" sz="1000" dirty="0">
              <a:solidFill>
                <a:schemeClr val="tx1">
                  <a:lumMod val="65000"/>
                  <a:lumOff val="35000"/>
                </a:schemeClr>
              </a:solidFill>
              <a:latin typeface="Calibri (Základní text)"/>
            </a:endParaRPr>
          </a:p>
        </p:txBody>
      </p:sp>
      <p:sp>
        <p:nvSpPr>
          <p:cNvPr id="17" name="TextovéPole 16"/>
          <p:cNvSpPr txBox="1"/>
          <p:nvPr/>
        </p:nvSpPr>
        <p:spPr>
          <a:xfrm>
            <a:off x="513562" y="1227137"/>
            <a:ext cx="7613751" cy="338554"/>
          </a:xfrm>
          <a:prstGeom prst="rect">
            <a:avLst/>
          </a:prstGeom>
          <a:noFill/>
        </p:spPr>
        <p:txBody>
          <a:bodyPr wrap="none" rtlCol="0">
            <a:spAutoFit/>
          </a:bodyPr>
          <a:lstStyle/>
          <a:p>
            <a:r>
              <a:rPr lang="cs-CZ" sz="1600" b="1" u="sng" dirty="0" err="1">
                <a:solidFill>
                  <a:schemeClr val="tx1">
                    <a:lumMod val="65000"/>
                    <a:lumOff val="35000"/>
                  </a:schemeClr>
                </a:solidFill>
                <a:latin typeface="Calibri (Základní text)"/>
                <a:ea typeface="Cambria" panose="02040503050406030204" pitchFamily="18" charset="0"/>
              </a:rPr>
              <a:t>Taxane</a:t>
            </a:r>
            <a:r>
              <a:rPr lang="cs-CZ" sz="1600" b="1" u="sng" dirty="0">
                <a:solidFill>
                  <a:schemeClr val="tx1">
                    <a:lumMod val="65000"/>
                    <a:lumOff val="35000"/>
                  </a:schemeClr>
                </a:solidFill>
                <a:latin typeface="Calibri (Základní text)"/>
                <a:ea typeface="Cambria" panose="02040503050406030204" pitchFamily="18" charset="0"/>
              </a:rPr>
              <a:t> </a:t>
            </a:r>
            <a:r>
              <a:rPr lang="cs-CZ" sz="1600" b="1" u="sng" dirty="0" err="1">
                <a:solidFill>
                  <a:schemeClr val="tx1">
                    <a:lumMod val="65000"/>
                    <a:lumOff val="35000"/>
                  </a:schemeClr>
                </a:solidFill>
                <a:latin typeface="Calibri (Základní text)"/>
                <a:ea typeface="Cambria" panose="02040503050406030204" pitchFamily="18" charset="0"/>
              </a:rPr>
              <a:t>resistance</a:t>
            </a:r>
            <a:r>
              <a:rPr lang="cs-CZ" sz="1600" b="1" u="sng" dirty="0">
                <a:solidFill>
                  <a:schemeClr val="tx1">
                    <a:lumMod val="65000"/>
                    <a:lumOff val="35000"/>
                  </a:schemeClr>
                </a:solidFill>
                <a:latin typeface="Calibri (Základní text)"/>
                <a:ea typeface="Cambria" panose="02040503050406030204" pitchFamily="18" charset="0"/>
              </a:rPr>
              <a:t> </a:t>
            </a:r>
            <a:r>
              <a:rPr lang="cs-CZ" sz="1600" dirty="0">
                <a:solidFill>
                  <a:schemeClr val="tx1">
                    <a:lumMod val="65000"/>
                    <a:lumOff val="35000"/>
                  </a:schemeClr>
                </a:solidFill>
                <a:latin typeface="Calibri (Základní text)"/>
                <a:ea typeface="Cambria" panose="02040503050406030204" pitchFamily="18" charset="0"/>
              </a:rPr>
              <a:t>= </a:t>
            </a:r>
            <a:r>
              <a:rPr lang="cs-CZ" sz="1600" dirty="0" err="1">
                <a:solidFill>
                  <a:schemeClr val="tx1">
                    <a:lumMod val="65000"/>
                    <a:lumOff val="35000"/>
                  </a:schemeClr>
                </a:solidFill>
                <a:latin typeface="Calibri (Základní text)"/>
                <a:ea typeface="Cambria" panose="02040503050406030204" pitchFamily="18" charset="0"/>
              </a:rPr>
              <a:t>serious</a:t>
            </a:r>
            <a:r>
              <a:rPr lang="cs-CZ" sz="1600" dirty="0">
                <a:solidFill>
                  <a:schemeClr val="tx1">
                    <a:lumMod val="65000"/>
                    <a:lumOff val="35000"/>
                  </a:schemeClr>
                </a:solidFill>
                <a:latin typeface="Calibri (Základní text)"/>
                <a:ea typeface="Cambria" panose="02040503050406030204" pitchFamily="18" charset="0"/>
              </a:rPr>
              <a:t> </a:t>
            </a:r>
            <a:r>
              <a:rPr lang="cs-CZ" sz="1600" dirty="0" err="1">
                <a:solidFill>
                  <a:schemeClr val="tx1">
                    <a:lumMod val="65000"/>
                    <a:lumOff val="35000"/>
                  </a:schemeClr>
                </a:solidFill>
                <a:latin typeface="Calibri (Základní text)"/>
                <a:ea typeface="Cambria" panose="02040503050406030204" pitchFamily="18" charset="0"/>
              </a:rPr>
              <a:t>obstacle</a:t>
            </a:r>
            <a:r>
              <a:rPr lang="cs-CZ" sz="1600" dirty="0">
                <a:solidFill>
                  <a:schemeClr val="tx1">
                    <a:lumMod val="65000"/>
                    <a:lumOff val="35000"/>
                  </a:schemeClr>
                </a:solidFill>
                <a:latin typeface="Calibri (Základní text)"/>
                <a:ea typeface="Cambria" panose="02040503050406030204" pitchFamily="18" charset="0"/>
              </a:rPr>
              <a:t> in </a:t>
            </a:r>
            <a:r>
              <a:rPr lang="cs-CZ" sz="1600" dirty="0" err="1">
                <a:solidFill>
                  <a:schemeClr val="tx1">
                    <a:lumMod val="65000"/>
                    <a:lumOff val="35000"/>
                  </a:schemeClr>
                </a:solidFill>
                <a:latin typeface="Calibri (Základní text)"/>
                <a:ea typeface="Cambria" panose="02040503050406030204" pitchFamily="18" charset="0"/>
              </a:rPr>
              <a:t>the</a:t>
            </a:r>
            <a:r>
              <a:rPr lang="cs-CZ" sz="1600" dirty="0">
                <a:solidFill>
                  <a:schemeClr val="tx1">
                    <a:lumMod val="65000"/>
                    <a:lumOff val="35000"/>
                  </a:schemeClr>
                </a:solidFill>
                <a:latin typeface="Calibri (Základní text)"/>
                <a:ea typeface="Cambria" panose="02040503050406030204" pitchFamily="18" charset="0"/>
              </a:rPr>
              <a:t> </a:t>
            </a:r>
            <a:r>
              <a:rPr lang="cs-CZ" sz="1600" dirty="0" err="1">
                <a:solidFill>
                  <a:schemeClr val="tx1">
                    <a:lumMod val="65000"/>
                    <a:lumOff val="35000"/>
                  </a:schemeClr>
                </a:solidFill>
                <a:latin typeface="Calibri (Základní text)"/>
                <a:ea typeface="Cambria" panose="02040503050406030204" pitchFamily="18" charset="0"/>
              </a:rPr>
              <a:t>therapy</a:t>
            </a:r>
            <a:r>
              <a:rPr lang="cs-CZ" sz="1600" dirty="0">
                <a:solidFill>
                  <a:schemeClr val="tx1">
                    <a:lumMod val="65000"/>
                    <a:lumOff val="35000"/>
                  </a:schemeClr>
                </a:solidFill>
                <a:latin typeface="Calibri (Základní text)"/>
                <a:ea typeface="Cambria" panose="02040503050406030204" pitchFamily="18" charset="0"/>
              </a:rPr>
              <a:t> </a:t>
            </a:r>
            <a:r>
              <a:rPr lang="cs-CZ" sz="1600" dirty="0" err="1">
                <a:solidFill>
                  <a:schemeClr val="tx1">
                    <a:lumMod val="65000"/>
                    <a:lumOff val="35000"/>
                  </a:schemeClr>
                </a:solidFill>
                <a:latin typeface="Calibri (Základní text)"/>
                <a:ea typeface="Cambria" panose="02040503050406030204" pitchFamily="18" charset="0"/>
              </a:rPr>
              <a:t>of</a:t>
            </a:r>
            <a:r>
              <a:rPr lang="cs-CZ" sz="1600" dirty="0">
                <a:solidFill>
                  <a:schemeClr val="tx1">
                    <a:lumMod val="65000"/>
                    <a:lumOff val="35000"/>
                  </a:schemeClr>
                </a:solidFill>
                <a:latin typeface="Calibri (Základní text)"/>
                <a:ea typeface="Cambria" panose="02040503050406030204" pitchFamily="18" charset="0"/>
              </a:rPr>
              <a:t> </a:t>
            </a:r>
            <a:r>
              <a:rPr lang="cs-CZ" sz="1600" dirty="0" err="1">
                <a:solidFill>
                  <a:schemeClr val="tx1">
                    <a:lumMod val="65000"/>
                    <a:lumOff val="35000"/>
                  </a:schemeClr>
                </a:solidFill>
                <a:latin typeface="Calibri (Základní text)"/>
                <a:ea typeface="Cambria" panose="02040503050406030204" pitchFamily="18" charset="0"/>
              </a:rPr>
              <a:t>advanced</a:t>
            </a:r>
            <a:r>
              <a:rPr lang="cs-CZ" sz="1600" dirty="0">
                <a:solidFill>
                  <a:schemeClr val="tx1">
                    <a:lumMod val="65000"/>
                    <a:lumOff val="35000"/>
                  </a:schemeClr>
                </a:solidFill>
                <a:latin typeface="Calibri (Základní text)"/>
                <a:ea typeface="Cambria" panose="02040503050406030204" pitchFamily="18" charset="0"/>
              </a:rPr>
              <a:t> </a:t>
            </a:r>
            <a:r>
              <a:rPr lang="cs-CZ" sz="1600" dirty="0" err="1">
                <a:solidFill>
                  <a:schemeClr val="tx1">
                    <a:lumMod val="65000"/>
                    <a:lumOff val="35000"/>
                  </a:schemeClr>
                </a:solidFill>
                <a:latin typeface="Calibri (Základní text)"/>
                <a:ea typeface="Cambria" panose="02040503050406030204" pitchFamily="18" charset="0"/>
              </a:rPr>
              <a:t>prostate</a:t>
            </a:r>
            <a:r>
              <a:rPr lang="cs-CZ" sz="1600" dirty="0">
                <a:solidFill>
                  <a:schemeClr val="tx1">
                    <a:lumMod val="65000"/>
                    <a:lumOff val="35000"/>
                  </a:schemeClr>
                </a:solidFill>
                <a:latin typeface="Calibri (Základní text)"/>
                <a:ea typeface="Cambria" panose="02040503050406030204" pitchFamily="18" charset="0"/>
              </a:rPr>
              <a:t> </a:t>
            </a:r>
            <a:r>
              <a:rPr lang="cs-CZ" sz="1600" dirty="0" err="1">
                <a:solidFill>
                  <a:schemeClr val="tx1">
                    <a:lumMod val="65000"/>
                    <a:lumOff val="35000"/>
                  </a:schemeClr>
                </a:solidFill>
                <a:latin typeface="Calibri (Základní text)"/>
                <a:ea typeface="Cambria" panose="02040503050406030204" pitchFamily="18" charset="0"/>
              </a:rPr>
              <a:t>cancer</a:t>
            </a:r>
            <a:endParaRPr lang="en-US" sz="1600" dirty="0">
              <a:solidFill>
                <a:schemeClr val="tx1">
                  <a:lumMod val="65000"/>
                  <a:lumOff val="35000"/>
                </a:schemeClr>
              </a:solidFill>
              <a:latin typeface="Calibri (Základní text)"/>
              <a:ea typeface="Cambria" panose="02040503050406030204" pitchFamily="18" charset="0"/>
            </a:endParaRPr>
          </a:p>
        </p:txBody>
      </p:sp>
      <p:sp>
        <p:nvSpPr>
          <p:cNvPr id="18" name="TextovéPole 17"/>
          <p:cNvSpPr txBox="1"/>
          <p:nvPr/>
        </p:nvSpPr>
        <p:spPr>
          <a:xfrm>
            <a:off x="513562" y="3312551"/>
            <a:ext cx="8812263" cy="338554"/>
          </a:xfrm>
          <a:prstGeom prst="rect">
            <a:avLst/>
          </a:prstGeom>
          <a:noFill/>
        </p:spPr>
        <p:txBody>
          <a:bodyPr wrap="square" rtlCol="0">
            <a:spAutoFit/>
          </a:bodyPr>
          <a:lstStyle/>
          <a:p>
            <a:r>
              <a:rPr lang="cs-CZ" sz="1600" b="1" u="sng" dirty="0" err="1">
                <a:solidFill>
                  <a:srgbClr val="FF0000"/>
                </a:solidFill>
                <a:latin typeface="Calibri (Základní text)"/>
              </a:rPr>
              <a:t>Aim</a:t>
            </a:r>
            <a:r>
              <a:rPr lang="cs-CZ" sz="1600" b="1" dirty="0">
                <a:solidFill>
                  <a:srgbClr val="FF0000"/>
                </a:solidFill>
                <a:latin typeface="Calibri (Základní text)"/>
              </a:rPr>
              <a:t>: </a:t>
            </a:r>
            <a:r>
              <a:rPr lang="cs-CZ" sz="1600" dirty="0">
                <a:solidFill>
                  <a:srgbClr val="FF0000"/>
                </a:solidFill>
                <a:latin typeface="Calibri (Základní text)"/>
              </a:rPr>
              <a:t>To </a:t>
            </a:r>
            <a:r>
              <a:rPr lang="cs-CZ" sz="1600" dirty="0" err="1">
                <a:solidFill>
                  <a:srgbClr val="FF0000"/>
                </a:solidFill>
                <a:latin typeface="Calibri (Základní text)"/>
              </a:rPr>
              <a:t>determine</a:t>
            </a:r>
            <a:r>
              <a:rPr lang="cs-CZ" sz="1600" dirty="0">
                <a:solidFill>
                  <a:srgbClr val="FF0000"/>
                </a:solidFill>
                <a:latin typeface="Calibri (Základní text)"/>
              </a:rPr>
              <a:t> </a:t>
            </a:r>
            <a:r>
              <a:rPr lang="cs-CZ" sz="1600" dirty="0" err="1">
                <a:solidFill>
                  <a:srgbClr val="FF0000"/>
                </a:solidFill>
                <a:latin typeface="Calibri (Základní text)"/>
              </a:rPr>
              <a:t>unique</a:t>
            </a:r>
            <a:r>
              <a:rPr lang="cs-CZ" sz="1600" dirty="0">
                <a:solidFill>
                  <a:srgbClr val="FF0000"/>
                </a:solidFill>
                <a:latin typeface="Calibri (Základní text)"/>
              </a:rPr>
              <a:t> </a:t>
            </a:r>
            <a:r>
              <a:rPr lang="cs-CZ" sz="1600" b="1" dirty="0" err="1">
                <a:solidFill>
                  <a:srgbClr val="FF0000"/>
                </a:solidFill>
                <a:latin typeface="Calibri (Základní text)"/>
              </a:rPr>
              <a:t>surface</a:t>
            </a:r>
            <a:r>
              <a:rPr lang="cs-CZ" sz="1600" b="1" dirty="0">
                <a:solidFill>
                  <a:srgbClr val="FF0000"/>
                </a:solidFill>
                <a:latin typeface="Calibri (Základní text)"/>
              </a:rPr>
              <a:t> </a:t>
            </a:r>
            <a:r>
              <a:rPr lang="cs-CZ" sz="1600" b="1" dirty="0" err="1">
                <a:solidFill>
                  <a:srgbClr val="FF0000"/>
                </a:solidFill>
                <a:latin typeface="Calibri (Základní text)"/>
              </a:rPr>
              <a:t>fingerprint</a:t>
            </a:r>
            <a:r>
              <a:rPr lang="cs-CZ" sz="1600" b="1" dirty="0">
                <a:solidFill>
                  <a:srgbClr val="FF0000"/>
                </a:solidFill>
                <a:latin typeface="Calibri (Základní text)"/>
              </a:rPr>
              <a:t> </a:t>
            </a:r>
            <a:r>
              <a:rPr lang="cs-CZ" sz="1600" dirty="0" err="1">
                <a:solidFill>
                  <a:srgbClr val="FF0000"/>
                </a:solidFill>
                <a:latin typeface="Calibri (Základní text)"/>
              </a:rPr>
              <a:t>of</a:t>
            </a:r>
            <a:r>
              <a:rPr lang="cs-CZ" sz="1600" dirty="0">
                <a:solidFill>
                  <a:srgbClr val="FF0000"/>
                </a:solidFill>
                <a:latin typeface="Calibri (Základní text)"/>
              </a:rPr>
              <a:t> </a:t>
            </a:r>
            <a:r>
              <a:rPr lang="cs-CZ" sz="1600" dirty="0" err="1">
                <a:solidFill>
                  <a:srgbClr val="FF0000"/>
                </a:solidFill>
                <a:latin typeface="Calibri (Základní text)"/>
              </a:rPr>
              <a:t>docetaxel-resistant</a:t>
            </a:r>
            <a:r>
              <a:rPr lang="cs-CZ" sz="1600" dirty="0">
                <a:solidFill>
                  <a:srgbClr val="FF0000"/>
                </a:solidFill>
                <a:latin typeface="Calibri (Základní text)"/>
              </a:rPr>
              <a:t> (DR) </a:t>
            </a:r>
            <a:r>
              <a:rPr lang="cs-CZ" sz="1600" dirty="0" err="1">
                <a:solidFill>
                  <a:srgbClr val="FF0000"/>
                </a:solidFill>
                <a:latin typeface="Calibri (Základní text)"/>
              </a:rPr>
              <a:t>cells</a:t>
            </a:r>
            <a:endParaRPr lang="cs-CZ" sz="1600" dirty="0">
              <a:solidFill>
                <a:srgbClr val="FF0000"/>
              </a:solidFill>
              <a:latin typeface="Calibri (Základní text)"/>
            </a:endParaRPr>
          </a:p>
        </p:txBody>
      </p:sp>
      <p:sp>
        <p:nvSpPr>
          <p:cNvPr id="19" name="Obdélník 18"/>
          <p:cNvSpPr/>
          <p:nvPr/>
        </p:nvSpPr>
        <p:spPr>
          <a:xfrm>
            <a:off x="-546501" y="3907058"/>
            <a:ext cx="4764389" cy="584775"/>
          </a:xfrm>
          <a:prstGeom prst="rect">
            <a:avLst/>
          </a:prstGeom>
        </p:spPr>
        <p:txBody>
          <a:bodyPr wrap="square">
            <a:spAutoFit/>
          </a:bodyPr>
          <a:lstStyle/>
          <a:p>
            <a:pPr lvl="2"/>
            <a:r>
              <a:rPr lang="cs-CZ" sz="1600" i="1" dirty="0">
                <a:solidFill>
                  <a:schemeClr val="tx1">
                    <a:lumMod val="65000"/>
                    <a:lumOff val="35000"/>
                  </a:schemeClr>
                </a:solidFill>
                <a:latin typeface="Calibri (Základní text)"/>
              </a:rPr>
              <a:t>i. “</a:t>
            </a:r>
            <a:r>
              <a:rPr lang="cs-CZ" sz="1600" dirty="0" err="1">
                <a:solidFill>
                  <a:schemeClr val="tx1">
                    <a:lumMod val="65000"/>
                    <a:lumOff val="35000"/>
                  </a:schemeClr>
                </a:solidFill>
                <a:latin typeface="Calibri (Základní text)"/>
              </a:rPr>
              <a:t>personalized</a:t>
            </a:r>
            <a:r>
              <a:rPr lang="cs-CZ" sz="1600" dirty="0">
                <a:solidFill>
                  <a:schemeClr val="tx1">
                    <a:lumMod val="65000"/>
                    <a:lumOff val="35000"/>
                  </a:schemeClr>
                </a:solidFill>
                <a:latin typeface="Calibri (Základní text)"/>
              </a:rPr>
              <a:t>“ </a:t>
            </a:r>
            <a:r>
              <a:rPr lang="cs-CZ" sz="1600" dirty="0" err="1">
                <a:solidFill>
                  <a:schemeClr val="tx1">
                    <a:lumMod val="65000"/>
                    <a:lumOff val="35000"/>
                  </a:schemeClr>
                </a:solidFill>
                <a:latin typeface="Calibri (Základní text)"/>
              </a:rPr>
              <a:t>prediction</a:t>
            </a:r>
            <a:r>
              <a:rPr lang="cs-CZ" sz="1600" dirty="0">
                <a:solidFill>
                  <a:schemeClr val="tx1">
                    <a:lumMod val="65000"/>
                    <a:lumOff val="35000"/>
                  </a:schemeClr>
                </a:solidFill>
                <a:latin typeface="Calibri (Základní text)"/>
              </a:rPr>
              <a:t> </a:t>
            </a:r>
            <a:r>
              <a:rPr lang="cs-CZ" sz="1600" dirty="0" err="1">
                <a:solidFill>
                  <a:schemeClr val="tx1">
                    <a:lumMod val="65000"/>
                    <a:lumOff val="35000"/>
                  </a:schemeClr>
                </a:solidFill>
                <a:latin typeface="Calibri (Základní text)"/>
              </a:rPr>
              <a:t>of</a:t>
            </a:r>
            <a:r>
              <a:rPr lang="cs-CZ" sz="1600" dirty="0">
                <a:solidFill>
                  <a:schemeClr val="tx1">
                    <a:lumMod val="65000"/>
                    <a:lumOff val="35000"/>
                  </a:schemeClr>
                </a:solidFill>
                <a:latin typeface="Calibri (Základní text)"/>
              </a:rPr>
              <a:t> </a:t>
            </a:r>
            <a:r>
              <a:rPr lang="cs-CZ" sz="1600" dirty="0" err="1">
                <a:solidFill>
                  <a:schemeClr val="tx1">
                    <a:lumMod val="65000"/>
                    <a:lumOff val="35000"/>
                  </a:schemeClr>
                </a:solidFill>
                <a:latin typeface="Calibri (Základní text)"/>
              </a:rPr>
              <a:t>docetaxel</a:t>
            </a:r>
            <a:r>
              <a:rPr lang="cs-CZ" sz="1600" dirty="0">
                <a:solidFill>
                  <a:schemeClr val="tx1">
                    <a:lumMod val="65000"/>
                    <a:lumOff val="35000"/>
                  </a:schemeClr>
                </a:solidFill>
                <a:latin typeface="Calibri (Základní text)"/>
              </a:rPr>
              <a:t> </a:t>
            </a:r>
          </a:p>
          <a:p>
            <a:pPr lvl="2"/>
            <a:r>
              <a:rPr lang="cs-CZ" sz="1600" dirty="0">
                <a:solidFill>
                  <a:schemeClr val="tx1">
                    <a:lumMod val="65000"/>
                    <a:lumOff val="35000"/>
                  </a:schemeClr>
                </a:solidFill>
                <a:latin typeface="Calibri (Základní text)"/>
              </a:rPr>
              <a:t>    </a:t>
            </a:r>
            <a:r>
              <a:rPr lang="cs-CZ" sz="1600" dirty="0" err="1">
                <a:solidFill>
                  <a:schemeClr val="tx1">
                    <a:lumMod val="65000"/>
                    <a:lumOff val="35000"/>
                  </a:schemeClr>
                </a:solidFill>
                <a:latin typeface="Calibri (Základní text)"/>
              </a:rPr>
              <a:t>effectiveness</a:t>
            </a:r>
            <a:r>
              <a:rPr lang="cs-CZ" sz="1600" dirty="0">
                <a:solidFill>
                  <a:schemeClr val="tx1">
                    <a:lumMod val="65000"/>
                    <a:lumOff val="35000"/>
                  </a:schemeClr>
                </a:solidFill>
                <a:latin typeface="Calibri (Základní text)"/>
              </a:rPr>
              <a:t> prior </a:t>
            </a:r>
            <a:r>
              <a:rPr lang="cs-CZ" sz="1600" dirty="0" err="1">
                <a:solidFill>
                  <a:schemeClr val="tx1">
                    <a:lumMod val="65000"/>
                    <a:lumOff val="35000"/>
                  </a:schemeClr>
                </a:solidFill>
                <a:latin typeface="Calibri (Základní text)"/>
              </a:rPr>
              <a:t>therapy</a:t>
            </a:r>
            <a:endParaRPr lang="en-US" sz="1600" dirty="0">
              <a:solidFill>
                <a:schemeClr val="tx1">
                  <a:lumMod val="65000"/>
                  <a:lumOff val="35000"/>
                </a:schemeClr>
              </a:solidFill>
              <a:latin typeface="Calibri (Základní text)"/>
            </a:endParaRPr>
          </a:p>
        </p:txBody>
      </p:sp>
      <p:sp>
        <p:nvSpPr>
          <p:cNvPr id="20" name="Obdélník 19"/>
          <p:cNvSpPr/>
          <p:nvPr/>
        </p:nvSpPr>
        <p:spPr>
          <a:xfrm>
            <a:off x="-561893" y="4545617"/>
            <a:ext cx="4456417" cy="584775"/>
          </a:xfrm>
          <a:prstGeom prst="rect">
            <a:avLst/>
          </a:prstGeom>
        </p:spPr>
        <p:txBody>
          <a:bodyPr wrap="square">
            <a:spAutoFit/>
          </a:bodyPr>
          <a:lstStyle/>
          <a:p>
            <a:pPr lvl="2"/>
            <a:r>
              <a:rPr lang="cs-CZ" sz="1600" i="1" dirty="0" err="1">
                <a:solidFill>
                  <a:schemeClr val="tx1">
                    <a:lumMod val="65000"/>
                    <a:lumOff val="35000"/>
                  </a:schemeClr>
                </a:solidFill>
                <a:latin typeface="Calibri (Základní text)"/>
              </a:rPr>
              <a:t>ii</a:t>
            </a:r>
            <a:r>
              <a:rPr lang="cs-CZ" sz="1600" i="1" dirty="0">
                <a:solidFill>
                  <a:schemeClr val="tx1">
                    <a:lumMod val="65000"/>
                    <a:lumOff val="35000"/>
                  </a:schemeClr>
                </a:solidFill>
                <a:latin typeface="Calibri (Základní text)"/>
              </a:rPr>
              <a:t>. </a:t>
            </a:r>
            <a:r>
              <a:rPr lang="cs-CZ" sz="1600" dirty="0" err="1">
                <a:solidFill>
                  <a:schemeClr val="tx1">
                    <a:lumMod val="65000"/>
                    <a:lumOff val="35000"/>
                  </a:schemeClr>
                </a:solidFill>
                <a:latin typeface="Calibri (Základní text)"/>
              </a:rPr>
              <a:t>identification</a:t>
            </a:r>
            <a:r>
              <a:rPr lang="cs-CZ" sz="1600" dirty="0">
                <a:solidFill>
                  <a:schemeClr val="tx1">
                    <a:lumMod val="65000"/>
                    <a:lumOff val="35000"/>
                  </a:schemeClr>
                </a:solidFill>
                <a:latin typeface="Calibri (Základní text)"/>
              </a:rPr>
              <a:t> </a:t>
            </a:r>
            <a:r>
              <a:rPr lang="cs-CZ" sz="1600" dirty="0" err="1">
                <a:solidFill>
                  <a:schemeClr val="tx1">
                    <a:lumMod val="65000"/>
                    <a:lumOff val="35000"/>
                  </a:schemeClr>
                </a:solidFill>
                <a:latin typeface="Calibri (Základní text)"/>
              </a:rPr>
              <a:t>of</a:t>
            </a:r>
            <a:r>
              <a:rPr lang="cs-CZ" sz="1600" dirty="0">
                <a:solidFill>
                  <a:schemeClr val="tx1">
                    <a:lumMod val="65000"/>
                    <a:lumOff val="35000"/>
                  </a:schemeClr>
                </a:solidFill>
                <a:latin typeface="Calibri (Základní text)"/>
              </a:rPr>
              <a:t> </a:t>
            </a:r>
            <a:r>
              <a:rPr lang="cs-CZ" sz="1600" dirty="0" err="1">
                <a:solidFill>
                  <a:schemeClr val="tx1">
                    <a:lumMod val="65000"/>
                    <a:lumOff val="35000"/>
                  </a:schemeClr>
                </a:solidFill>
                <a:latin typeface="Calibri (Základní text)"/>
              </a:rPr>
              <a:t>druggable</a:t>
            </a:r>
            <a:r>
              <a:rPr lang="cs-CZ" sz="1600" dirty="0">
                <a:solidFill>
                  <a:schemeClr val="tx1">
                    <a:lumMod val="65000"/>
                    <a:lumOff val="35000"/>
                  </a:schemeClr>
                </a:solidFill>
                <a:latin typeface="Calibri (Základní text)"/>
              </a:rPr>
              <a:t> </a:t>
            </a:r>
            <a:r>
              <a:rPr lang="cs-CZ" sz="1600" dirty="0" err="1">
                <a:solidFill>
                  <a:schemeClr val="tx1">
                    <a:lumMod val="65000"/>
                    <a:lumOff val="35000"/>
                  </a:schemeClr>
                </a:solidFill>
                <a:latin typeface="Calibri (Základní text)"/>
              </a:rPr>
              <a:t>targets</a:t>
            </a:r>
            <a:r>
              <a:rPr lang="cs-CZ" sz="1600" dirty="0">
                <a:solidFill>
                  <a:schemeClr val="tx1">
                    <a:lumMod val="65000"/>
                    <a:lumOff val="35000"/>
                  </a:schemeClr>
                </a:solidFill>
                <a:latin typeface="Calibri (Základní text)"/>
              </a:rPr>
              <a:t>    </a:t>
            </a:r>
          </a:p>
          <a:p>
            <a:pPr lvl="2"/>
            <a:r>
              <a:rPr lang="cs-CZ" sz="1600" dirty="0">
                <a:solidFill>
                  <a:schemeClr val="tx1">
                    <a:lumMod val="65000"/>
                    <a:lumOff val="35000"/>
                  </a:schemeClr>
                </a:solidFill>
                <a:latin typeface="Calibri (Základní text)"/>
              </a:rPr>
              <a:t>   </a:t>
            </a:r>
            <a:r>
              <a:rPr lang="cs-CZ" sz="1600" dirty="0" err="1">
                <a:solidFill>
                  <a:schemeClr val="tx1">
                    <a:lumMod val="65000"/>
                    <a:lumOff val="35000"/>
                  </a:schemeClr>
                </a:solidFill>
                <a:latin typeface="Calibri (Základní text)"/>
              </a:rPr>
              <a:t>for</a:t>
            </a:r>
            <a:r>
              <a:rPr lang="cs-CZ" sz="1600" dirty="0">
                <a:solidFill>
                  <a:schemeClr val="tx1">
                    <a:lumMod val="65000"/>
                    <a:lumOff val="35000"/>
                  </a:schemeClr>
                </a:solidFill>
                <a:latin typeface="Calibri (Základní text)"/>
              </a:rPr>
              <a:t> </a:t>
            </a:r>
            <a:r>
              <a:rPr lang="cs-CZ" sz="1600" dirty="0" err="1">
                <a:solidFill>
                  <a:schemeClr val="tx1">
                    <a:lumMod val="65000"/>
                    <a:lumOff val="35000"/>
                  </a:schemeClr>
                </a:solidFill>
                <a:latin typeface="Calibri (Základní text)"/>
              </a:rPr>
              <a:t>the</a:t>
            </a:r>
            <a:r>
              <a:rPr lang="cs-CZ" sz="1600" dirty="0">
                <a:solidFill>
                  <a:schemeClr val="tx1">
                    <a:lumMod val="65000"/>
                    <a:lumOff val="35000"/>
                  </a:schemeClr>
                </a:solidFill>
                <a:latin typeface="Calibri (Základní text)"/>
              </a:rPr>
              <a:t> </a:t>
            </a:r>
            <a:r>
              <a:rPr lang="cs-CZ" sz="1600" dirty="0" err="1">
                <a:solidFill>
                  <a:schemeClr val="tx1">
                    <a:lumMod val="65000"/>
                    <a:lumOff val="35000"/>
                  </a:schemeClr>
                </a:solidFill>
                <a:latin typeface="Calibri (Základní text)"/>
              </a:rPr>
              <a:t>targeting</a:t>
            </a:r>
            <a:r>
              <a:rPr lang="cs-CZ" sz="1600" dirty="0">
                <a:solidFill>
                  <a:schemeClr val="tx1">
                    <a:lumMod val="65000"/>
                    <a:lumOff val="35000"/>
                  </a:schemeClr>
                </a:solidFill>
                <a:latin typeface="Calibri (Základní text)"/>
              </a:rPr>
              <a:t> </a:t>
            </a:r>
            <a:r>
              <a:rPr lang="cs-CZ" sz="1600" dirty="0" err="1">
                <a:solidFill>
                  <a:schemeClr val="tx1">
                    <a:lumMod val="65000"/>
                    <a:lumOff val="35000"/>
                  </a:schemeClr>
                </a:solidFill>
                <a:latin typeface="Calibri (Základní text)"/>
              </a:rPr>
              <a:t>of</a:t>
            </a:r>
            <a:r>
              <a:rPr lang="cs-CZ" sz="1600" dirty="0">
                <a:solidFill>
                  <a:schemeClr val="tx1">
                    <a:lumMod val="65000"/>
                    <a:lumOff val="35000"/>
                  </a:schemeClr>
                </a:solidFill>
                <a:latin typeface="Calibri (Základní text)"/>
              </a:rPr>
              <a:t> DR </a:t>
            </a:r>
            <a:r>
              <a:rPr lang="cs-CZ" sz="1600" dirty="0" err="1">
                <a:solidFill>
                  <a:schemeClr val="tx1">
                    <a:lumMod val="65000"/>
                    <a:lumOff val="35000"/>
                  </a:schemeClr>
                </a:solidFill>
                <a:latin typeface="Calibri (Základní text)"/>
              </a:rPr>
              <a:t>cells</a:t>
            </a:r>
            <a:endParaRPr lang="en-US" sz="1600" dirty="0">
              <a:solidFill>
                <a:schemeClr val="tx1">
                  <a:lumMod val="65000"/>
                  <a:lumOff val="35000"/>
                </a:schemeClr>
              </a:solidFill>
              <a:latin typeface="Calibri (Základní text)"/>
            </a:endParaRPr>
          </a:p>
        </p:txBody>
      </p:sp>
      <p:sp>
        <p:nvSpPr>
          <p:cNvPr id="21" name="TextovéPole 20"/>
          <p:cNvSpPr txBox="1"/>
          <p:nvPr/>
        </p:nvSpPr>
        <p:spPr>
          <a:xfrm>
            <a:off x="513562" y="1612725"/>
            <a:ext cx="5865708" cy="338554"/>
          </a:xfrm>
          <a:prstGeom prst="rect">
            <a:avLst/>
          </a:prstGeom>
          <a:noFill/>
        </p:spPr>
        <p:txBody>
          <a:bodyPr wrap="none" rtlCol="0">
            <a:spAutoFit/>
          </a:bodyPr>
          <a:lstStyle/>
          <a:p>
            <a:r>
              <a:rPr lang="cs-CZ" sz="1600" i="1" u="sng" dirty="0">
                <a:solidFill>
                  <a:schemeClr val="tx1">
                    <a:lumMod val="65000"/>
                    <a:lumOff val="35000"/>
                  </a:schemeClr>
                </a:solidFill>
                <a:latin typeface="Calibri (Základní text)"/>
                <a:ea typeface="Cambria" panose="02040503050406030204" pitchFamily="18" charset="0"/>
              </a:rPr>
              <a:t>In </a:t>
            </a:r>
            <a:r>
              <a:rPr lang="cs-CZ" sz="1600" i="1" u="sng" dirty="0" err="1">
                <a:solidFill>
                  <a:schemeClr val="tx1">
                    <a:lumMod val="65000"/>
                    <a:lumOff val="35000"/>
                  </a:schemeClr>
                </a:solidFill>
                <a:latin typeface="Calibri (Základní text)"/>
                <a:ea typeface="Cambria" panose="02040503050406030204" pitchFamily="18" charset="0"/>
              </a:rPr>
              <a:t>vivo</a:t>
            </a:r>
            <a:r>
              <a:rPr lang="cs-CZ" sz="1600" i="1" u="sng" dirty="0">
                <a:solidFill>
                  <a:schemeClr val="tx1">
                    <a:lumMod val="65000"/>
                    <a:lumOff val="35000"/>
                  </a:schemeClr>
                </a:solidFill>
                <a:latin typeface="Calibri (Základní text)"/>
                <a:ea typeface="Cambria" panose="02040503050406030204" pitchFamily="18" charset="0"/>
              </a:rPr>
              <a:t> </a:t>
            </a:r>
            <a:r>
              <a:rPr lang="cs-CZ" sz="1600" u="sng" dirty="0" err="1">
                <a:solidFill>
                  <a:schemeClr val="tx1">
                    <a:lumMod val="65000"/>
                    <a:lumOff val="35000"/>
                  </a:schemeClr>
                </a:solidFill>
                <a:latin typeface="Calibri (Základní text)"/>
                <a:ea typeface="Cambria" panose="02040503050406030204" pitchFamily="18" charset="0"/>
              </a:rPr>
              <a:t>models</a:t>
            </a:r>
            <a:r>
              <a:rPr lang="cs-CZ" sz="1600" u="sng" dirty="0">
                <a:solidFill>
                  <a:schemeClr val="tx1">
                    <a:lumMod val="65000"/>
                    <a:lumOff val="35000"/>
                  </a:schemeClr>
                </a:solidFill>
                <a:latin typeface="Calibri (Základní text)"/>
                <a:ea typeface="Cambria" panose="02040503050406030204" pitchFamily="18" charset="0"/>
              </a:rPr>
              <a:t> </a:t>
            </a:r>
            <a:r>
              <a:rPr lang="cs-CZ" sz="1600" dirty="0">
                <a:solidFill>
                  <a:schemeClr val="tx1">
                    <a:lumMod val="65000"/>
                    <a:lumOff val="35000"/>
                  </a:schemeClr>
                </a:solidFill>
                <a:latin typeface="Calibri (Základní text)"/>
                <a:ea typeface="Cambria" panose="02040503050406030204" pitchFamily="18" charset="0"/>
              </a:rPr>
              <a:t>– </a:t>
            </a:r>
            <a:r>
              <a:rPr lang="cs-CZ" sz="1600" dirty="0" err="1">
                <a:solidFill>
                  <a:schemeClr val="tx1">
                    <a:lumMod val="65000"/>
                    <a:lumOff val="35000"/>
                  </a:schemeClr>
                </a:solidFill>
                <a:latin typeface="Calibri (Základní text)"/>
                <a:ea typeface="Cambria" panose="02040503050406030204" pitchFamily="18" charset="0"/>
              </a:rPr>
              <a:t>docetaxel-resistant</a:t>
            </a:r>
            <a:r>
              <a:rPr lang="cs-CZ" sz="1600" dirty="0">
                <a:solidFill>
                  <a:schemeClr val="tx1">
                    <a:lumMod val="65000"/>
                    <a:lumOff val="35000"/>
                  </a:schemeClr>
                </a:solidFill>
                <a:latin typeface="Calibri (Základní text)"/>
                <a:ea typeface="Cambria" panose="02040503050406030204" pitchFamily="18" charset="0"/>
              </a:rPr>
              <a:t> </a:t>
            </a:r>
            <a:r>
              <a:rPr lang="cs-CZ" sz="1600" dirty="0" err="1">
                <a:solidFill>
                  <a:schemeClr val="tx1">
                    <a:lumMod val="65000"/>
                    <a:lumOff val="35000"/>
                  </a:schemeClr>
                </a:solidFill>
                <a:latin typeface="Calibri (Základní text)"/>
                <a:ea typeface="Cambria" panose="02040503050406030204" pitchFamily="18" charset="0"/>
              </a:rPr>
              <a:t>patient</a:t>
            </a:r>
            <a:r>
              <a:rPr lang="cs-CZ" sz="1600" dirty="0">
                <a:solidFill>
                  <a:schemeClr val="tx1">
                    <a:lumMod val="65000"/>
                    <a:lumOff val="35000"/>
                  </a:schemeClr>
                </a:solidFill>
                <a:latin typeface="Calibri (Základní text)"/>
                <a:ea typeface="Cambria" panose="02040503050406030204" pitchFamily="18" charset="0"/>
              </a:rPr>
              <a:t> </a:t>
            </a:r>
            <a:r>
              <a:rPr lang="cs-CZ" sz="1600" dirty="0" err="1">
                <a:solidFill>
                  <a:schemeClr val="tx1">
                    <a:lumMod val="65000"/>
                    <a:lumOff val="35000"/>
                  </a:schemeClr>
                </a:solidFill>
                <a:latin typeface="Calibri (Základní text)"/>
                <a:ea typeface="Cambria" panose="02040503050406030204" pitchFamily="18" charset="0"/>
              </a:rPr>
              <a:t>derived</a:t>
            </a:r>
            <a:r>
              <a:rPr lang="cs-CZ" sz="1600" dirty="0">
                <a:solidFill>
                  <a:schemeClr val="tx1">
                    <a:lumMod val="65000"/>
                    <a:lumOff val="35000"/>
                  </a:schemeClr>
                </a:solidFill>
                <a:latin typeface="Calibri (Základní text)"/>
                <a:ea typeface="Cambria" panose="02040503050406030204" pitchFamily="18" charset="0"/>
              </a:rPr>
              <a:t> </a:t>
            </a:r>
            <a:r>
              <a:rPr lang="cs-CZ" sz="1600" dirty="0" err="1">
                <a:solidFill>
                  <a:schemeClr val="tx1">
                    <a:lumMod val="65000"/>
                    <a:lumOff val="35000"/>
                  </a:schemeClr>
                </a:solidFill>
                <a:latin typeface="Calibri (Základní text)"/>
                <a:ea typeface="Cambria" panose="02040503050406030204" pitchFamily="18" charset="0"/>
              </a:rPr>
              <a:t>xenografts</a:t>
            </a:r>
            <a:endParaRPr lang="en-US" sz="1600" dirty="0">
              <a:solidFill>
                <a:schemeClr val="tx1">
                  <a:lumMod val="65000"/>
                  <a:lumOff val="35000"/>
                </a:schemeClr>
              </a:solidFill>
              <a:latin typeface="Calibri (Základní text)"/>
              <a:ea typeface="Cambria" panose="02040503050406030204" pitchFamily="18" charset="0"/>
            </a:endParaRPr>
          </a:p>
        </p:txBody>
      </p:sp>
      <p:pic>
        <p:nvPicPr>
          <p:cNvPr id="22" name="Obrázek 21"/>
          <p:cNvPicPr>
            <a:picLocks noChangeAspect="1"/>
          </p:cNvPicPr>
          <p:nvPr/>
        </p:nvPicPr>
        <p:blipFill>
          <a:blip r:embed="rId5"/>
          <a:stretch>
            <a:fillRect/>
          </a:stretch>
        </p:blipFill>
        <p:spPr>
          <a:xfrm>
            <a:off x="1041358" y="2148694"/>
            <a:ext cx="951448" cy="759649"/>
          </a:xfrm>
          <a:prstGeom prst="rect">
            <a:avLst/>
          </a:prstGeom>
        </p:spPr>
      </p:pic>
      <p:sp>
        <p:nvSpPr>
          <p:cNvPr id="23" name="Obdélník 22"/>
          <p:cNvSpPr/>
          <p:nvPr/>
        </p:nvSpPr>
        <p:spPr>
          <a:xfrm>
            <a:off x="3206371" y="2826110"/>
            <a:ext cx="1014404" cy="430887"/>
          </a:xfrm>
          <a:prstGeom prst="rect">
            <a:avLst/>
          </a:prstGeom>
        </p:spPr>
        <p:txBody>
          <a:bodyPr wrap="square">
            <a:spAutoFit/>
          </a:bodyPr>
          <a:lstStyle/>
          <a:p>
            <a:pPr algn="ctr"/>
            <a:r>
              <a:rPr lang="cs-CZ" sz="1100" b="1" dirty="0" err="1">
                <a:solidFill>
                  <a:schemeClr val="tx1">
                    <a:lumMod val="65000"/>
                    <a:lumOff val="35000"/>
                  </a:schemeClr>
                </a:solidFill>
                <a:latin typeface="Calibri (Základní text)"/>
                <a:ea typeface="Calibri" panose="020F0502020204030204" pitchFamily="34" charset="0"/>
                <a:cs typeface="Times New Roman" panose="02020603050405020304" pitchFamily="18" charset="0"/>
              </a:rPr>
              <a:t>docetaxel</a:t>
            </a:r>
            <a:r>
              <a:rPr lang="cs-CZ" sz="1100" dirty="0">
                <a:solidFill>
                  <a:schemeClr val="tx1">
                    <a:lumMod val="65000"/>
                    <a:lumOff val="35000"/>
                  </a:schemeClr>
                </a:solidFill>
                <a:latin typeface="Calibri (Základní text)"/>
                <a:ea typeface="Calibri" panose="020F0502020204030204" pitchFamily="34" charset="0"/>
                <a:cs typeface="Times New Roman" panose="02020603050405020304" pitchFamily="18" charset="0"/>
              </a:rPr>
              <a:t> </a:t>
            </a:r>
          </a:p>
          <a:p>
            <a:pPr algn="ctr"/>
            <a:r>
              <a:rPr lang="cs-CZ" sz="1100" dirty="0">
                <a:solidFill>
                  <a:schemeClr val="tx1">
                    <a:lumMod val="65000"/>
                    <a:lumOff val="35000"/>
                  </a:schemeClr>
                </a:solidFill>
                <a:latin typeface="Calibri (Základní text)"/>
                <a:ea typeface="Calibri" panose="020F0502020204030204" pitchFamily="34" charset="0"/>
                <a:cs typeface="Times New Roman" panose="02020603050405020304" pitchFamily="18" charset="0"/>
              </a:rPr>
              <a:t>(33 mg kg</a:t>
            </a:r>
            <a:r>
              <a:rPr lang="cs-CZ" sz="1100" baseline="30000" dirty="0">
                <a:solidFill>
                  <a:schemeClr val="tx1">
                    <a:lumMod val="65000"/>
                    <a:lumOff val="35000"/>
                  </a:schemeClr>
                </a:solidFill>
                <a:latin typeface="Calibri (Základní text)"/>
                <a:ea typeface="Calibri" panose="020F0502020204030204" pitchFamily="34" charset="0"/>
                <a:cs typeface="Times New Roman" panose="02020603050405020304" pitchFamily="18" charset="0"/>
              </a:rPr>
              <a:t>−1</a:t>
            </a:r>
            <a:r>
              <a:rPr lang="cs-CZ" sz="1100" dirty="0">
                <a:solidFill>
                  <a:schemeClr val="tx1">
                    <a:lumMod val="65000"/>
                    <a:lumOff val="35000"/>
                  </a:schemeClr>
                </a:solidFill>
                <a:latin typeface="Calibri (Základní text)"/>
                <a:ea typeface="Calibri" panose="020F0502020204030204" pitchFamily="34" charset="0"/>
                <a:cs typeface="Times New Roman" panose="02020603050405020304" pitchFamily="18" charset="0"/>
              </a:rPr>
              <a:t>) </a:t>
            </a:r>
          </a:p>
        </p:txBody>
      </p:sp>
      <p:sp>
        <p:nvSpPr>
          <p:cNvPr id="24" name="Obdélník 23"/>
          <p:cNvSpPr/>
          <p:nvPr/>
        </p:nvSpPr>
        <p:spPr>
          <a:xfrm>
            <a:off x="3914918" y="2858208"/>
            <a:ext cx="3082727" cy="261610"/>
          </a:xfrm>
          <a:prstGeom prst="rect">
            <a:avLst/>
          </a:prstGeom>
        </p:spPr>
        <p:txBody>
          <a:bodyPr wrap="square">
            <a:spAutoFit/>
          </a:bodyPr>
          <a:lstStyle/>
          <a:p>
            <a:pPr algn="r"/>
            <a:r>
              <a:rPr lang="cs-CZ" sz="1100" dirty="0">
                <a:solidFill>
                  <a:schemeClr val="tx1">
                    <a:lumMod val="65000"/>
                    <a:lumOff val="35000"/>
                  </a:schemeClr>
                </a:solidFill>
                <a:latin typeface="Calibri (Základní text)"/>
              </a:rPr>
              <a:t>van </a:t>
            </a:r>
            <a:r>
              <a:rPr lang="cs-CZ" sz="1100" dirty="0" err="1">
                <a:solidFill>
                  <a:schemeClr val="tx1">
                    <a:lumMod val="65000"/>
                    <a:lumOff val="35000"/>
                  </a:schemeClr>
                </a:solidFill>
                <a:latin typeface="Calibri (Základní text)"/>
              </a:rPr>
              <a:t>Weerden</a:t>
            </a:r>
            <a:r>
              <a:rPr lang="cs-CZ" sz="1100" dirty="0">
                <a:solidFill>
                  <a:schemeClr val="tx1">
                    <a:lumMod val="65000"/>
                    <a:lumOff val="35000"/>
                  </a:schemeClr>
                </a:solidFill>
                <a:latin typeface="Calibri (Základní text)"/>
              </a:rPr>
              <a:t> et al., </a:t>
            </a:r>
            <a:r>
              <a:rPr lang="cs-CZ" sz="1100" i="1" dirty="0">
                <a:solidFill>
                  <a:schemeClr val="tx1">
                    <a:lumMod val="65000"/>
                    <a:lumOff val="35000"/>
                  </a:schemeClr>
                </a:solidFill>
                <a:latin typeface="Calibri (Základní text)"/>
              </a:rPr>
              <a:t>Br J </a:t>
            </a:r>
            <a:r>
              <a:rPr lang="cs-CZ" sz="1100" i="1" dirty="0" err="1">
                <a:solidFill>
                  <a:schemeClr val="tx1">
                    <a:lumMod val="65000"/>
                    <a:lumOff val="35000"/>
                  </a:schemeClr>
                </a:solidFill>
                <a:latin typeface="Calibri (Základní text)"/>
              </a:rPr>
              <a:t>Cancer</a:t>
            </a:r>
            <a:r>
              <a:rPr lang="cs-CZ" sz="1100" i="1" dirty="0">
                <a:solidFill>
                  <a:schemeClr val="tx1">
                    <a:lumMod val="65000"/>
                    <a:lumOff val="35000"/>
                  </a:schemeClr>
                </a:solidFill>
                <a:latin typeface="Calibri (Základní text)"/>
              </a:rPr>
              <a:t>, </a:t>
            </a:r>
            <a:r>
              <a:rPr lang="cs-CZ" sz="1100" b="1" i="1" dirty="0">
                <a:solidFill>
                  <a:schemeClr val="tx1">
                    <a:lumMod val="65000"/>
                    <a:lumOff val="35000"/>
                  </a:schemeClr>
                </a:solidFill>
                <a:latin typeface="Calibri (Základní text)"/>
              </a:rPr>
              <a:t>2009</a:t>
            </a:r>
            <a:endParaRPr lang="cs-CZ" sz="1100" i="1" dirty="0">
              <a:solidFill>
                <a:schemeClr val="tx1">
                  <a:lumMod val="65000"/>
                  <a:lumOff val="35000"/>
                </a:schemeClr>
              </a:solidFill>
              <a:latin typeface="Calibri (Základní text)"/>
            </a:endParaRPr>
          </a:p>
        </p:txBody>
      </p:sp>
      <p:pic>
        <p:nvPicPr>
          <p:cNvPr id="25" name="Obrázek 24"/>
          <p:cNvPicPr>
            <a:picLocks noChangeAspect="1"/>
          </p:cNvPicPr>
          <p:nvPr/>
        </p:nvPicPr>
        <p:blipFill>
          <a:blip r:embed="rId6"/>
          <a:stretch>
            <a:fillRect/>
          </a:stretch>
        </p:blipFill>
        <p:spPr>
          <a:xfrm>
            <a:off x="2206051" y="2304244"/>
            <a:ext cx="592107" cy="557573"/>
          </a:xfrm>
          <a:prstGeom prst="rect">
            <a:avLst/>
          </a:prstGeom>
        </p:spPr>
      </p:pic>
      <p:pic>
        <p:nvPicPr>
          <p:cNvPr id="26" name="Picture 2" descr="VÃ½sledek obrÃ¡zku pro syringe cartoon"/>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377782">
            <a:off x="2609416" y="2261058"/>
            <a:ext cx="338801" cy="203704"/>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Přímá spojnice se šipkou 26"/>
          <p:cNvCxnSpPr/>
          <p:nvPr/>
        </p:nvCxnSpPr>
        <p:spPr>
          <a:xfrm flipV="1">
            <a:off x="1792292" y="2601775"/>
            <a:ext cx="396599" cy="4007"/>
          </a:xfrm>
          <a:prstGeom prst="straightConnector1">
            <a:avLst/>
          </a:prstGeom>
          <a:ln>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sp>
        <p:nvSpPr>
          <p:cNvPr id="28" name="TextovéPole 27"/>
          <p:cNvSpPr txBox="1"/>
          <p:nvPr/>
        </p:nvSpPr>
        <p:spPr>
          <a:xfrm>
            <a:off x="1047301" y="2843864"/>
            <a:ext cx="1419991" cy="261610"/>
          </a:xfrm>
          <a:prstGeom prst="rect">
            <a:avLst/>
          </a:prstGeom>
          <a:noFill/>
        </p:spPr>
        <p:txBody>
          <a:bodyPr wrap="square" rtlCol="0">
            <a:spAutoFit/>
          </a:bodyPr>
          <a:lstStyle/>
          <a:p>
            <a:r>
              <a:rPr lang="cs-CZ" sz="1100" dirty="0">
                <a:solidFill>
                  <a:schemeClr val="tx1">
                    <a:lumMod val="65000"/>
                    <a:lumOff val="35000"/>
                  </a:schemeClr>
                </a:solidFill>
                <a:latin typeface="Calibri (Základní text)"/>
              </a:rPr>
              <a:t>TURP</a:t>
            </a:r>
          </a:p>
        </p:txBody>
      </p:sp>
      <p:pic>
        <p:nvPicPr>
          <p:cNvPr id="29" name="Obrázek 28"/>
          <p:cNvPicPr>
            <a:picLocks noChangeAspect="1"/>
          </p:cNvPicPr>
          <p:nvPr/>
        </p:nvPicPr>
        <p:blipFill>
          <a:blip r:embed="rId6"/>
          <a:stretch>
            <a:fillRect/>
          </a:stretch>
        </p:blipFill>
        <p:spPr>
          <a:xfrm>
            <a:off x="3354255" y="2276103"/>
            <a:ext cx="592107" cy="557573"/>
          </a:xfrm>
          <a:prstGeom prst="rect">
            <a:avLst/>
          </a:prstGeom>
        </p:spPr>
      </p:pic>
      <p:pic>
        <p:nvPicPr>
          <p:cNvPr id="30" name="Picture 2" descr="VÃ½sledek obrÃ¡zku pro syringe cartoon"/>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377782">
            <a:off x="3757620" y="2232917"/>
            <a:ext cx="338801" cy="203704"/>
          </a:xfrm>
          <a:prstGeom prst="rect">
            <a:avLst/>
          </a:prstGeom>
          <a:noFill/>
          <a:extLst>
            <a:ext uri="{909E8E84-426E-40DD-AFC4-6F175D3DCCD1}">
              <a14:hiddenFill xmlns:a14="http://schemas.microsoft.com/office/drawing/2010/main">
                <a:solidFill>
                  <a:srgbClr val="FFFFFF"/>
                </a:solidFill>
              </a14:hiddenFill>
            </a:ext>
          </a:extLst>
        </p:spPr>
      </p:pic>
      <p:sp>
        <p:nvSpPr>
          <p:cNvPr id="33" name="Obdélník 32"/>
          <p:cNvSpPr/>
          <p:nvPr/>
        </p:nvSpPr>
        <p:spPr>
          <a:xfrm>
            <a:off x="2072509" y="2831316"/>
            <a:ext cx="2350169" cy="261610"/>
          </a:xfrm>
          <a:prstGeom prst="rect">
            <a:avLst/>
          </a:prstGeom>
        </p:spPr>
        <p:txBody>
          <a:bodyPr wrap="square">
            <a:spAutoFit/>
          </a:bodyPr>
          <a:lstStyle/>
          <a:p>
            <a:r>
              <a:rPr lang="cs-CZ" sz="1100" dirty="0" err="1">
                <a:solidFill>
                  <a:schemeClr val="tx1">
                    <a:lumMod val="65000"/>
                    <a:lumOff val="35000"/>
                  </a:schemeClr>
                </a:solidFill>
                <a:latin typeface="Calibri (Základní text)"/>
                <a:ea typeface="Calibri" panose="020F0502020204030204" pitchFamily="34" charset="0"/>
                <a:cs typeface="Times New Roman" panose="02020603050405020304" pitchFamily="18" charset="0"/>
              </a:rPr>
              <a:t>engrafted</a:t>
            </a:r>
            <a:r>
              <a:rPr lang="cs-CZ" sz="1100" dirty="0">
                <a:solidFill>
                  <a:schemeClr val="tx1">
                    <a:lumMod val="65000"/>
                    <a:lumOff val="35000"/>
                  </a:schemeClr>
                </a:solidFill>
                <a:latin typeface="Calibri (Základní text)"/>
                <a:ea typeface="Calibri" panose="020F0502020204030204" pitchFamily="34" charset="0"/>
                <a:cs typeface="Times New Roman" panose="02020603050405020304" pitchFamily="18" charset="0"/>
              </a:rPr>
              <a:t> </a:t>
            </a:r>
            <a:r>
              <a:rPr lang="cs-CZ" sz="1100" dirty="0" err="1">
                <a:solidFill>
                  <a:schemeClr val="tx1">
                    <a:lumMod val="65000"/>
                    <a:lumOff val="35000"/>
                  </a:schemeClr>
                </a:solidFill>
                <a:latin typeface="Calibri (Základní text)"/>
                <a:ea typeface="Calibri" panose="020F0502020204030204" pitchFamily="34" charset="0"/>
                <a:cs typeface="Times New Roman" panose="02020603050405020304" pitchFamily="18" charset="0"/>
              </a:rPr>
              <a:t>s.c</a:t>
            </a:r>
            <a:r>
              <a:rPr lang="cs-CZ" sz="1100" dirty="0">
                <a:solidFill>
                  <a:schemeClr val="tx1">
                    <a:lumMod val="65000"/>
                    <a:lumOff val="35000"/>
                  </a:schemeClr>
                </a:solidFill>
                <a:latin typeface="Calibri (Základní text)"/>
                <a:ea typeface="Calibri" panose="020F0502020204030204" pitchFamily="34" charset="0"/>
                <a:cs typeface="Times New Roman" panose="02020603050405020304" pitchFamily="18" charset="0"/>
              </a:rPr>
              <a:t>.</a:t>
            </a:r>
          </a:p>
        </p:txBody>
      </p:sp>
      <p:pic>
        <p:nvPicPr>
          <p:cNvPr id="34" name="Obrázek 33"/>
          <p:cNvPicPr>
            <a:picLocks noChangeAspect="1"/>
          </p:cNvPicPr>
          <p:nvPr/>
        </p:nvPicPr>
        <p:blipFill>
          <a:blip r:embed="rId8"/>
          <a:stretch>
            <a:fillRect/>
          </a:stretch>
        </p:blipFill>
        <p:spPr>
          <a:xfrm>
            <a:off x="4540646" y="2029436"/>
            <a:ext cx="1936098" cy="842086"/>
          </a:xfrm>
          <a:prstGeom prst="rect">
            <a:avLst/>
          </a:prstGeom>
        </p:spPr>
      </p:pic>
      <p:sp>
        <p:nvSpPr>
          <p:cNvPr id="35" name="Obdélník 34"/>
          <p:cNvSpPr/>
          <p:nvPr/>
        </p:nvSpPr>
        <p:spPr>
          <a:xfrm>
            <a:off x="-579938" y="5207584"/>
            <a:ext cx="4456417" cy="584775"/>
          </a:xfrm>
          <a:prstGeom prst="rect">
            <a:avLst/>
          </a:prstGeom>
        </p:spPr>
        <p:txBody>
          <a:bodyPr wrap="square">
            <a:spAutoFit/>
          </a:bodyPr>
          <a:lstStyle/>
          <a:p>
            <a:pPr lvl="2"/>
            <a:r>
              <a:rPr lang="cs-CZ" sz="1600" i="1" dirty="0" err="1">
                <a:solidFill>
                  <a:schemeClr val="tx1">
                    <a:lumMod val="65000"/>
                    <a:lumOff val="35000"/>
                  </a:schemeClr>
                </a:solidFill>
                <a:latin typeface="Calibri (Základní text)"/>
              </a:rPr>
              <a:t>iii</a:t>
            </a:r>
            <a:r>
              <a:rPr lang="cs-CZ" sz="1600" i="1" dirty="0">
                <a:solidFill>
                  <a:schemeClr val="tx1">
                    <a:lumMod val="65000"/>
                    <a:lumOff val="35000"/>
                  </a:schemeClr>
                </a:solidFill>
                <a:latin typeface="Calibri (Základní text)"/>
              </a:rPr>
              <a:t>. </a:t>
            </a:r>
            <a:r>
              <a:rPr lang="cs-CZ" sz="1600" dirty="0" err="1">
                <a:solidFill>
                  <a:schemeClr val="tx1">
                    <a:lumMod val="65000"/>
                    <a:lumOff val="35000"/>
                  </a:schemeClr>
                </a:solidFill>
                <a:latin typeface="Calibri (Základní text)"/>
              </a:rPr>
              <a:t>description</a:t>
            </a:r>
            <a:r>
              <a:rPr lang="cs-CZ" sz="1600" dirty="0">
                <a:solidFill>
                  <a:schemeClr val="tx1">
                    <a:lumMod val="65000"/>
                    <a:lumOff val="35000"/>
                  </a:schemeClr>
                </a:solidFill>
                <a:latin typeface="Calibri (Základní text)"/>
              </a:rPr>
              <a:t> </a:t>
            </a:r>
            <a:r>
              <a:rPr lang="cs-CZ" sz="1600" dirty="0" err="1">
                <a:solidFill>
                  <a:schemeClr val="tx1">
                    <a:lumMod val="65000"/>
                    <a:lumOff val="35000"/>
                  </a:schemeClr>
                </a:solidFill>
                <a:latin typeface="Calibri (Základní text)"/>
              </a:rPr>
              <a:t>of</a:t>
            </a:r>
            <a:r>
              <a:rPr lang="cs-CZ" sz="1600" dirty="0">
                <a:solidFill>
                  <a:schemeClr val="tx1">
                    <a:lumMod val="65000"/>
                    <a:lumOff val="35000"/>
                  </a:schemeClr>
                </a:solidFill>
                <a:latin typeface="Calibri (Základní text)"/>
              </a:rPr>
              <a:t> </a:t>
            </a:r>
            <a:r>
              <a:rPr lang="cs-CZ" sz="1600" dirty="0" err="1">
                <a:solidFill>
                  <a:schemeClr val="tx1">
                    <a:lumMod val="65000"/>
                    <a:lumOff val="35000"/>
                  </a:schemeClr>
                </a:solidFill>
                <a:latin typeface="Calibri (Základní text)"/>
              </a:rPr>
              <a:t>the</a:t>
            </a:r>
            <a:r>
              <a:rPr lang="cs-CZ" sz="1600" dirty="0">
                <a:solidFill>
                  <a:schemeClr val="tx1">
                    <a:lumMod val="65000"/>
                    <a:lumOff val="35000"/>
                  </a:schemeClr>
                </a:solidFill>
                <a:latin typeface="Calibri (Základní text)"/>
              </a:rPr>
              <a:t> </a:t>
            </a:r>
            <a:r>
              <a:rPr lang="cs-CZ" sz="1600" dirty="0" err="1">
                <a:solidFill>
                  <a:schemeClr val="tx1">
                    <a:lumMod val="65000"/>
                    <a:lumOff val="35000"/>
                  </a:schemeClr>
                </a:solidFill>
                <a:latin typeface="Calibri (Základní text)"/>
              </a:rPr>
              <a:t>mechanism</a:t>
            </a:r>
            <a:r>
              <a:rPr lang="cs-CZ" sz="1600" dirty="0">
                <a:solidFill>
                  <a:schemeClr val="tx1">
                    <a:lumMod val="65000"/>
                    <a:lumOff val="35000"/>
                  </a:schemeClr>
                </a:solidFill>
                <a:latin typeface="Calibri (Základní text)"/>
              </a:rPr>
              <a:t> </a:t>
            </a:r>
            <a:r>
              <a:rPr lang="cs-CZ" sz="1600" dirty="0" err="1">
                <a:solidFill>
                  <a:schemeClr val="tx1">
                    <a:lumMod val="65000"/>
                    <a:lumOff val="35000"/>
                  </a:schemeClr>
                </a:solidFill>
                <a:latin typeface="Calibri (Základní text)"/>
              </a:rPr>
              <a:t>of</a:t>
            </a:r>
            <a:endParaRPr lang="cs-CZ" sz="1600" dirty="0">
              <a:solidFill>
                <a:schemeClr val="tx1">
                  <a:lumMod val="65000"/>
                  <a:lumOff val="35000"/>
                </a:schemeClr>
              </a:solidFill>
              <a:latin typeface="Calibri (Základní text)"/>
            </a:endParaRPr>
          </a:p>
          <a:p>
            <a:pPr lvl="2"/>
            <a:r>
              <a:rPr lang="cs-CZ" sz="1600" dirty="0">
                <a:solidFill>
                  <a:schemeClr val="tx1">
                    <a:lumMod val="65000"/>
                    <a:lumOff val="35000"/>
                  </a:schemeClr>
                </a:solidFill>
                <a:latin typeface="Calibri (Základní text)"/>
              </a:rPr>
              <a:t>    </a:t>
            </a:r>
            <a:r>
              <a:rPr lang="cs-CZ" sz="1600" dirty="0" err="1">
                <a:solidFill>
                  <a:schemeClr val="tx1">
                    <a:lumMod val="65000"/>
                    <a:lumOff val="35000"/>
                  </a:schemeClr>
                </a:solidFill>
                <a:latin typeface="Calibri (Základní text)"/>
              </a:rPr>
              <a:t>docetaxel</a:t>
            </a:r>
            <a:r>
              <a:rPr lang="cs-CZ" sz="1600" dirty="0">
                <a:solidFill>
                  <a:schemeClr val="tx1">
                    <a:lumMod val="65000"/>
                    <a:lumOff val="35000"/>
                  </a:schemeClr>
                </a:solidFill>
                <a:latin typeface="Calibri (Základní text)"/>
              </a:rPr>
              <a:t> </a:t>
            </a:r>
            <a:r>
              <a:rPr lang="cs-CZ" sz="1600" dirty="0" err="1">
                <a:solidFill>
                  <a:schemeClr val="tx1">
                    <a:lumMod val="65000"/>
                    <a:lumOff val="35000"/>
                  </a:schemeClr>
                </a:solidFill>
                <a:latin typeface="Calibri (Základní text)"/>
              </a:rPr>
              <a:t>resistance</a:t>
            </a:r>
            <a:endParaRPr lang="en-US" sz="1600" dirty="0">
              <a:solidFill>
                <a:schemeClr val="tx1">
                  <a:lumMod val="65000"/>
                  <a:lumOff val="35000"/>
                </a:schemeClr>
              </a:solidFill>
              <a:latin typeface="Calibri (Základní text)"/>
            </a:endParaRPr>
          </a:p>
        </p:txBody>
      </p:sp>
      <p:cxnSp>
        <p:nvCxnSpPr>
          <p:cNvPr id="39" name="Přímá spojnice se šipkou 38"/>
          <p:cNvCxnSpPr/>
          <p:nvPr/>
        </p:nvCxnSpPr>
        <p:spPr>
          <a:xfrm flipV="1">
            <a:off x="2912950" y="2584954"/>
            <a:ext cx="396599" cy="4007"/>
          </a:xfrm>
          <a:prstGeom prst="straightConnector1">
            <a:avLst/>
          </a:prstGeom>
          <a:ln>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cxnSp>
        <p:nvCxnSpPr>
          <p:cNvPr id="40" name="Přímá spojnice se šipkou 39"/>
          <p:cNvCxnSpPr/>
          <p:nvPr/>
        </p:nvCxnSpPr>
        <p:spPr>
          <a:xfrm flipV="1">
            <a:off x="4022964" y="2553177"/>
            <a:ext cx="396599" cy="4007"/>
          </a:xfrm>
          <a:prstGeom prst="straightConnector1">
            <a:avLst/>
          </a:prstGeom>
          <a:ln>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pic>
        <p:nvPicPr>
          <p:cNvPr id="42" name="Obrázek 41"/>
          <p:cNvPicPr>
            <a:picLocks noChangeAspect="1"/>
          </p:cNvPicPr>
          <p:nvPr/>
        </p:nvPicPr>
        <p:blipFill>
          <a:blip r:embed="rId9"/>
          <a:stretch>
            <a:fillRect/>
          </a:stretch>
        </p:blipFill>
        <p:spPr>
          <a:xfrm>
            <a:off x="7640263" y="1659830"/>
            <a:ext cx="2438400" cy="1123950"/>
          </a:xfrm>
          <a:prstGeom prst="rect">
            <a:avLst/>
          </a:prstGeom>
        </p:spPr>
      </p:pic>
      <p:sp>
        <p:nvSpPr>
          <p:cNvPr id="43" name="Obdélník 42"/>
          <p:cNvSpPr/>
          <p:nvPr/>
        </p:nvSpPr>
        <p:spPr>
          <a:xfrm>
            <a:off x="7228800" y="2757944"/>
            <a:ext cx="2951962" cy="276999"/>
          </a:xfrm>
          <a:prstGeom prst="rect">
            <a:avLst/>
          </a:prstGeom>
        </p:spPr>
        <p:txBody>
          <a:bodyPr wrap="none">
            <a:spAutoFit/>
          </a:bodyPr>
          <a:lstStyle/>
          <a:p>
            <a:r>
              <a:rPr lang="cs-CZ" sz="1200" dirty="0">
                <a:solidFill>
                  <a:schemeClr val="tx1">
                    <a:lumMod val="65000"/>
                    <a:lumOff val="35000"/>
                  </a:schemeClr>
                </a:solidFill>
                <a:latin typeface="+mn-lt"/>
              </a:rPr>
              <a:t>Data </a:t>
            </a:r>
            <a:r>
              <a:rPr lang="cs-CZ" sz="1200" dirty="0" err="1">
                <a:solidFill>
                  <a:schemeClr val="tx1">
                    <a:lumMod val="65000"/>
                    <a:lumOff val="35000"/>
                  </a:schemeClr>
                </a:solidFill>
                <a:latin typeface="+mn-lt"/>
              </a:rPr>
              <a:t>from</a:t>
            </a:r>
            <a:r>
              <a:rPr lang="cs-CZ" sz="1200" dirty="0">
                <a:solidFill>
                  <a:schemeClr val="tx1">
                    <a:lumMod val="65000"/>
                    <a:lumOff val="35000"/>
                  </a:schemeClr>
                </a:solidFill>
                <a:latin typeface="+mn-lt"/>
              </a:rPr>
              <a:t> </a:t>
            </a:r>
            <a:r>
              <a:rPr lang="cs-CZ" sz="1200" dirty="0" err="1">
                <a:solidFill>
                  <a:schemeClr val="tx1">
                    <a:lumMod val="65000"/>
                    <a:lumOff val="35000"/>
                  </a:schemeClr>
                </a:solidFill>
                <a:latin typeface="+mn-lt"/>
              </a:rPr>
              <a:t>Cancer</a:t>
            </a:r>
            <a:r>
              <a:rPr lang="cs-CZ" sz="1200" dirty="0">
                <a:solidFill>
                  <a:schemeClr val="tx1">
                    <a:lumMod val="65000"/>
                    <a:lumOff val="35000"/>
                  </a:schemeClr>
                </a:solidFill>
                <a:latin typeface="+mn-lt"/>
              </a:rPr>
              <a:t> </a:t>
            </a:r>
            <a:r>
              <a:rPr lang="cs-CZ" sz="1200" dirty="0" err="1">
                <a:solidFill>
                  <a:schemeClr val="tx1">
                    <a:lumMod val="65000"/>
                    <a:lumOff val="35000"/>
                  </a:schemeClr>
                </a:solidFill>
                <a:latin typeface="+mn-lt"/>
              </a:rPr>
              <a:t>Facts</a:t>
            </a:r>
            <a:r>
              <a:rPr lang="cs-CZ" sz="1200" dirty="0">
                <a:solidFill>
                  <a:schemeClr val="tx1">
                    <a:lumMod val="65000"/>
                    <a:lumOff val="35000"/>
                  </a:schemeClr>
                </a:solidFill>
                <a:latin typeface="+mn-lt"/>
              </a:rPr>
              <a:t> &amp; </a:t>
            </a:r>
            <a:r>
              <a:rPr lang="cs-CZ" sz="1200" dirty="0" err="1">
                <a:solidFill>
                  <a:schemeClr val="tx1">
                    <a:lumMod val="65000"/>
                    <a:lumOff val="35000"/>
                  </a:schemeClr>
                </a:solidFill>
                <a:latin typeface="+mn-lt"/>
              </a:rPr>
              <a:t>Figures</a:t>
            </a:r>
            <a:r>
              <a:rPr lang="cs-CZ" sz="1200" b="1" i="1" dirty="0">
                <a:solidFill>
                  <a:schemeClr val="tx1">
                    <a:lumMod val="65000"/>
                    <a:lumOff val="35000"/>
                  </a:schemeClr>
                </a:solidFill>
                <a:latin typeface="+mn-lt"/>
                <a:cs typeface="Arial" panose="020B0604020202020204" pitchFamily="34" charset="0"/>
              </a:rPr>
              <a:t>, </a:t>
            </a:r>
            <a:r>
              <a:rPr lang="cs-CZ" sz="1200" i="1" dirty="0">
                <a:solidFill>
                  <a:schemeClr val="tx1">
                    <a:lumMod val="65000"/>
                    <a:lumOff val="35000"/>
                  </a:schemeClr>
                </a:solidFill>
                <a:latin typeface="+mn-lt"/>
                <a:cs typeface="Arial" panose="020B0604020202020204" pitchFamily="34" charset="0"/>
              </a:rPr>
              <a:t>ACS,</a:t>
            </a:r>
            <a:r>
              <a:rPr lang="cs-CZ" sz="1200" b="1" i="1" dirty="0">
                <a:solidFill>
                  <a:schemeClr val="tx1">
                    <a:lumMod val="65000"/>
                    <a:lumOff val="35000"/>
                  </a:schemeClr>
                </a:solidFill>
                <a:latin typeface="+mn-lt"/>
                <a:cs typeface="Arial" panose="020B0604020202020204" pitchFamily="34" charset="0"/>
              </a:rPr>
              <a:t> </a:t>
            </a:r>
            <a:r>
              <a:rPr lang="en-US" sz="1200" b="1" i="1" dirty="0">
                <a:solidFill>
                  <a:schemeClr val="tx1">
                    <a:lumMod val="65000"/>
                    <a:lumOff val="35000"/>
                  </a:schemeClr>
                </a:solidFill>
                <a:latin typeface="+mn-lt"/>
                <a:cs typeface="Arial" panose="020B0604020202020204" pitchFamily="34" charset="0"/>
              </a:rPr>
              <a:t>201</a:t>
            </a:r>
            <a:r>
              <a:rPr lang="cs-CZ" sz="1200" b="1" i="1" dirty="0">
                <a:solidFill>
                  <a:schemeClr val="tx1">
                    <a:lumMod val="65000"/>
                    <a:lumOff val="35000"/>
                  </a:schemeClr>
                </a:solidFill>
                <a:latin typeface="+mn-lt"/>
                <a:cs typeface="Arial" panose="020B0604020202020204" pitchFamily="34" charset="0"/>
              </a:rPr>
              <a:t>8</a:t>
            </a:r>
            <a:endParaRPr lang="en-US" sz="1200" b="1" i="1" dirty="0">
              <a:solidFill>
                <a:schemeClr val="tx1">
                  <a:lumMod val="65000"/>
                  <a:lumOff val="35000"/>
                </a:schemeClr>
              </a:solidFill>
              <a:latin typeface="+mn-lt"/>
              <a:cs typeface="Arial" panose="020B0604020202020204" pitchFamily="34" charset="0"/>
            </a:endParaRPr>
          </a:p>
        </p:txBody>
      </p:sp>
    </p:spTree>
    <p:extLst>
      <p:ext uri="{BB962C8B-B14F-4D97-AF65-F5344CB8AC3E}">
        <p14:creationId xmlns:p14="http://schemas.microsoft.com/office/powerpoint/2010/main" val="40019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par>
                                <p:cTn id="69" presetID="10" presetClass="entr" presetSubtype="0"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500"/>
                                        <p:tgtEl>
                                          <p:spTgt spid="5"/>
                                        </p:tgtEl>
                                      </p:cBhvr>
                                    </p:animEffect>
                                  </p:childTnLst>
                                </p:cTn>
                              </p:par>
                              <p:par>
                                <p:cTn id="72" presetID="10" presetClass="entr" presetSubtype="0" fill="hold"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500"/>
                                        <p:tgtEl>
                                          <p:spTgt spid="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500"/>
                                        <p:tgtEl>
                                          <p:spTgt spid="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500"/>
                                        <p:tgtEl>
                                          <p:spTgt spid="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fade">
                                      <p:cBhvr>
                                        <p:cTn id="89" dur="500"/>
                                        <p:tgtEl>
                                          <p:spTgt spid="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fade">
                                      <p:cBhvr>
                                        <p:cTn id="92" dur="500"/>
                                        <p:tgtEl>
                                          <p:spTgt spid="1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500"/>
                                        <p:tgtEl>
                                          <p:spTgt spid="1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fade">
                                      <p:cBhvr>
                                        <p:cTn id="98" dur="500"/>
                                        <p:tgtEl>
                                          <p:spTgt spid="1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fade">
                                      <p:cBhvr>
                                        <p:cTn id="101" dur="500"/>
                                        <p:tgtEl>
                                          <p:spTgt spid="4"/>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fade">
                                      <p:cBhvr>
                                        <p:cTn id="104" dur="500"/>
                                        <p:tgtEl>
                                          <p:spTgt spid="35"/>
                                        </p:tgtEl>
                                      </p:cBhvr>
                                    </p:animEffect>
                                  </p:childTnLst>
                                </p:cTn>
                              </p:par>
                              <p:par>
                                <p:cTn id="105" presetID="10"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500"/>
                                        <p:tgtEl>
                                          <p:spTgt spid="39"/>
                                        </p:tgtEl>
                                      </p:cBhvr>
                                    </p:animEffect>
                                  </p:childTnLst>
                                </p:cTn>
                              </p:par>
                              <p:par>
                                <p:cTn id="108" presetID="10" presetClass="entr" presetSubtype="0" fill="hold" nodeType="with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fade">
                                      <p:cBhvr>
                                        <p:cTn id="1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9" grpId="0"/>
      <p:bldP spid="10" grpId="0"/>
      <p:bldP spid="11" grpId="0"/>
      <p:bldP spid="12" grpId="0"/>
      <p:bldP spid="13" grpId="0"/>
      <p:bldP spid="14" grpId="0"/>
      <p:bldP spid="16" grpId="0"/>
      <p:bldP spid="17" grpId="0"/>
      <p:bldP spid="18" grpId="0"/>
      <p:bldP spid="19" grpId="0"/>
      <p:bldP spid="20" grpId="0"/>
      <p:bldP spid="21" grpId="0"/>
      <p:bldP spid="23" grpId="0"/>
      <p:bldP spid="24" grpId="0"/>
      <p:bldP spid="28" grpId="0"/>
      <p:bldP spid="33" grpId="0"/>
      <p:bldP spid="35"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a:t>podpůrné proliferační signály</a:t>
            </a:r>
          </a:p>
          <a:p>
            <a:r>
              <a:rPr lang="cs-CZ" dirty="0"/>
              <a:t>deregulace supresorů růstu/proliferace</a:t>
            </a:r>
          </a:p>
          <a:p>
            <a:r>
              <a:rPr lang="en-US" dirty="0" err="1"/>
              <a:t>odolnost</a:t>
            </a:r>
            <a:r>
              <a:rPr lang="en-US" dirty="0"/>
              <a:t> k </a:t>
            </a:r>
            <a:r>
              <a:rPr lang="en-US" dirty="0" err="1"/>
              <a:t>buněčné</a:t>
            </a:r>
            <a:r>
              <a:rPr lang="en-US" dirty="0"/>
              <a:t> </a:t>
            </a:r>
            <a:r>
              <a:rPr lang="en-US" dirty="0" err="1"/>
              <a:t>smrti</a:t>
            </a:r>
            <a:endParaRPr lang="cs-CZ" dirty="0"/>
          </a:p>
          <a:p>
            <a:r>
              <a:rPr lang="en-US" dirty="0" err="1"/>
              <a:t>neomezená</a:t>
            </a:r>
            <a:r>
              <a:rPr lang="en-US" dirty="0"/>
              <a:t> </a:t>
            </a:r>
            <a:r>
              <a:rPr lang="en-US" dirty="0" err="1"/>
              <a:t>replikace</a:t>
            </a:r>
            <a:endParaRPr lang="cs-CZ" dirty="0"/>
          </a:p>
          <a:p>
            <a:r>
              <a:rPr lang="cs-CZ" dirty="0"/>
              <a:t>n</a:t>
            </a:r>
            <a:r>
              <a:rPr lang="en-US" dirty="0" err="1"/>
              <a:t>eoangiogeneze</a:t>
            </a:r>
            <a:endParaRPr lang="cs-CZ" dirty="0"/>
          </a:p>
          <a:p>
            <a:r>
              <a:rPr lang="en-US" b="1" dirty="0" err="1">
                <a:solidFill>
                  <a:srgbClr val="FF0000"/>
                </a:solidFill>
              </a:rPr>
              <a:t>invaze</a:t>
            </a:r>
            <a:r>
              <a:rPr lang="en-US" b="1" dirty="0">
                <a:solidFill>
                  <a:srgbClr val="FF0000"/>
                </a:solidFill>
              </a:rPr>
              <a:t> a </a:t>
            </a:r>
            <a:r>
              <a:rPr lang="en-US" b="1" dirty="0" err="1">
                <a:solidFill>
                  <a:srgbClr val="FF0000"/>
                </a:solidFill>
              </a:rPr>
              <a:t>metastázování</a:t>
            </a:r>
            <a:endParaRPr lang="cs-CZ" b="1" dirty="0">
              <a:solidFill>
                <a:srgbClr val="FF0000"/>
              </a:solidFill>
            </a:endParaRPr>
          </a:p>
          <a:p>
            <a:r>
              <a:rPr lang="en-US" dirty="0" err="1"/>
              <a:t>mutace</a:t>
            </a:r>
            <a:r>
              <a:rPr lang="en-US" dirty="0"/>
              <a:t> a gen</a:t>
            </a:r>
            <a:r>
              <a:rPr lang="cs-CZ" dirty="0"/>
              <a:t>omická</a:t>
            </a:r>
            <a:r>
              <a:rPr lang="en-US" dirty="0"/>
              <a:t> </a:t>
            </a:r>
            <a:r>
              <a:rPr lang="en-US" dirty="0" err="1"/>
              <a:t>nestabilita</a:t>
            </a:r>
            <a:endParaRPr lang="cs-CZ" dirty="0"/>
          </a:p>
          <a:p>
            <a:r>
              <a:rPr lang="cs-CZ" dirty="0"/>
              <a:t>z</a:t>
            </a:r>
            <a:r>
              <a:rPr lang="en-US" dirty="0" err="1"/>
              <a:t>ánět</a:t>
            </a:r>
            <a:endParaRPr lang="cs-CZ" dirty="0"/>
          </a:p>
          <a:p>
            <a:r>
              <a:rPr lang="en-US" dirty="0" err="1"/>
              <a:t>přestavba</a:t>
            </a:r>
            <a:r>
              <a:rPr lang="en-US" dirty="0"/>
              <a:t> </a:t>
            </a:r>
            <a:r>
              <a:rPr lang="en-US" dirty="0" err="1"/>
              <a:t>energetického</a:t>
            </a:r>
            <a:r>
              <a:rPr lang="en-US" dirty="0"/>
              <a:t> </a:t>
            </a:r>
            <a:r>
              <a:rPr lang="en-US" dirty="0" err="1"/>
              <a:t>metabolismu</a:t>
            </a:r>
            <a:endParaRPr lang="cs-CZ" dirty="0"/>
          </a:p>
          <a:p>
            <a:r>
              <a:rPr lang="cs-CZ" dirty="0"/>
              <a:t>únik před zničením imunitním systémem</a:t>
            </a:r>
          </a:p>
          <a:p>
            <a:pPr marL="0" indent="0">
              <a:buNone/>
            </a:pPr>
            <a:endParaRPr lang="en-US" dirty="0"/>
          </a:p>
        </p:txBody>
      </p:sp>
      <p:sp>
        <p:nvSpPr>
          <p:cNvPr id="3" name="Nadpis 2"/>
          <p:cNvSpPr>
            <a:spLocks noGrp="1"/>
          </p:cNvSpPr>
          <p:nvPr>
            <p:ph type="title"/>
          </p:nvPr>
        </p:nvSpPr>
        <p:spPr/>
        <p:txBody>
          <a:bodyPr/>
          <a:lstStyle/>
          <a:p>
            <a:r>
              <a:rPr lang="cs-CZ" dirty="0"/>
              <a:t>Typické znaky nádorové buňky</a:t>
            </a:r>
            <a:endParaRPr lang="en-US" dirty="0"/>
          </a:p>
        </p:txBody>
      </p:sp>
      <p:pic>
        <p:nvPicPr>
          <p:cNvPr id="1026" name="Picture 2" descr="Výsledek obrázku pro hallmarks of canc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0136" y="1628800"/>
            <a:ext cx="3501008" cy="350100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8507760" y="6237313"/>
            <a:ext cx="2160240" cy="577081"/>
          </a:xfrm>
          <a:prstGeom prst="rect">
            <a:avLst/>
          </a:prstGeom>
          <a:noFill/>
        </p:spPr>
        <p:txBody>
          <a:bodyPr wrap="square" rtlCol="0">
            <a:spAutoFit/>
          </a:bodyPr>
          <a:lstStyle/>
          <a:p>
            <a:r>
              <a:rPr lang="cs-CZ" sz="1050" dirty="0" err="1"/>
              <a:t>Douglas</a:t>
            </a:r>
            <a:r>
              <a:rPr lang="cs-CZ" sz="1050" dirty="0"/>
              <a:t> </a:t>
            </a:r>
            <a:r>
              <a:rPr lang="cs-CZ" sz="1050" dirty="0" err="1"/>
              <a:t>Hanahan</a:t>
            </a:r>
            <a:r>
              <a:rPr lang="cs-CZ" sz="1050" dirty="0"/>
              <a:t> </a:t>
            </a:r>
            <a:r>
              <a:rPr lang="en-US" sz="1050" dirty="0"/>
              <a:t>&amp; Robert A. Weinberg: </a:t>
            </a:r>
            <a:r>
              <a:rPr lang="cs-CZ" sz="1050" dirty="0" err="1"/>
              <a:t>Hallmarks</a:t>
            </a:r>
            <a:r>
              <a:rPr lang="cs-CZ" sz="1050" dirty="0"/>
              <a:t> of </a:t>
            </a:r>
            <a:r>
              <a:rPr lang="cs-CZ" sz="1050" dirty="0" err="1"/>
              <a:t>Cancer</a:t>
            </a:r>
            <a:r>
              <a:rPr lang="cs-CZ" sz="1050" dirty="0"/>
              <a:t>: </a:t>
            </a:r>
            <a:r>
              <a:rPr lang="cs-CZ" sz="1050" dirty="0" err="1"/>
              <a:t>Next</a:t>
            </a:r>
            <a:r>
              <a:rPr lang="cs-CZ" sz="1050" dirty="0"/>
              <a:t> </a:t>
            </a:r>
            <a:r>
              <a:rPr lang="cs-CZ" sz="1050" dirty="0" err="1"/>
              <a:t>Generation</a:t>
            </a:r>
            <a:r>
              <a:rPr lang="cs-CZ" sz="1050" dirty="0"/>
              <a:t>, Cell, 2011</a:t>
            </a:r>
            <a:endParaRPr lang="en-US" sz="1050" dirty="0"/>
          </a:p>
        </p:txBody>
      </p:sp>
    </p:spTree>
    <p:extLst>
      <p:ext uri="{BB962C8B-B14F-4D97-AF65-F5344CB8AC3E}">
        <p14:creationId xmlns:p14="http://schemas.microsoft.com/office/powerpoint/2010/main" val="934344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353580" y="1908801"/>
            <a:ext cx="3324642" cy="2239357"/>
          </a:xfrm>
          <a:prstGeom prst="rect">
            <a:avLst/>
          </a:prstGeom>
        </p:spPr>
      </p:pic>
      <p:sp>
        <p:nvSpPr>
          <p:cNvPr id="6" name="Nadpis 1"/>
          <p:cNvSpPr>
            <a:spLocks noGrp="1"/>
          </p:cNvSpPr>
          <p:nvPr>
            <p:ph type="title"/>
          </p:nvPr>
        </p:nvSpPr>
        <p:spPr>
          <a:xfrm>
            <a:off x="2062810" y="441751"/>
            <a:ext cx="8200571" cy="449718"/>
          </a:xfrm>
        </p:spPr>
        <p:txBody>
          <a:bodyPr/>
          <a:lstStyle/>
          <a:p>
            <a:r>
              <a:rPr lang="cs-CZ" sz="2800" dirty="0" err="1">
                <a:solidFill>
                  <a:schemeClr val="tx1">
                    <a:lumMod val="65000"/>
                    <a:lumOff val="35000"/>
                  </a:schemeClr>
                </a:solidFill>
              </a:rPr>
              <a:t>Future</a:t>
            </a:r>
            <a:r>
              <a:rPr lang="cs-CZ" sz="2800" dirty="0">
                <a:solidFill>
                  <a:schemeClr val="tx1">
                    <a:lumMod val="65000"/>
                    <a:lumOff val="35000"/>
                  </a:schemeClr>
                </a:solidFill>
              </a:rPr>
              <a:t> </a:t>
            </a:r>
            <a:r>
              <a:rPr lang="cs-CZ" sz="2800" dirty="0" err="1">
                <a:solidFill>
                  <a:schemeClr val="tx1">
                    <a:lumMod val="65000"/>
                    <a:lumOff val="35000"/>
                  </a:schemeClr>
                </a:solidFill>
              </a:rPr>
              <a:t>plans</a:t>
            </a:r>
            <a:endParaRPr lang="cs-CZ" sz="2800" dirty="0">
              <a:solidFill>
                <a:schemeClr val="tx1">
                  <a:lumMod val="65000"/>
                  <a:lumOff val="35000"/>
                </a:schemeClr>
              </a:solidFill>
            </a:endParaRPr>
          </a:p>
        </p:txBody>
      </p:sp>
      <p:sp>
        <p:nvSpPr>
          <p:cNvPr id="7" name="TextovéPole 6"/>
          <p:cNvSpPr txBox="1"/>
          <p:nvPr/>
        </p:nvSpPr>
        <p:spPr>
          <a:xfrm>
            <a:off x="269378" y="1039588"/>
            <a:ext cx="5760038" cy="369332"/>
          </a:xfrm>
          <a:prstGeom prst="rect">
            <a:avLst/>
          </a:prstGeom>
          <a:noFill/>
        </p:spPr>
        <p:txBody>
          <a:bodyPr wrap="none" rtlCol="0">
            <a:spAutoFit/>
          </a:bodyPr>
          <a:lstStyle/>
          <a:p>
            <a:r>
              <a:rPr lang="cs-CZ" i="1" dirty="0">
                <a:solidFill>
                  <a:schemeClr val="tx1">
                    <a:lumMod val="65000"/>
                    <a:lumOff val="35000"/>
                  </a:schemeClr>
                </a:solidFill>
                <a:ea typeface="Cambria" panose="02040503050406030204" pitchFamily="18" charset="0"/>
              </a:rPr>
              <a:t>1. IHC-</a:t>
            </a:r>
            <a:r>
              <a:rPr lang="cs-CZ" i="1" dirty="0" err="1">
                <a:solidFill>
                  <a:schemeClr val="tx1">
                    <a:lumMod val="65000"/>
                    <a:lumOff val="35000"/>
                  </a:schemeClr>
                </a:solidFill>
                <a:ea typeface="Cambria" panose="02040503050406030204" pitchFamily="18" charset="0"/>
              </a:rPr>
              <a:t>based</a:t>
            </a:r>
            <a:r>
              <a:rPr lang="cs-CZ" i="1" dirty="0">
                <a:solidFill>
                  <a:schemeClr val="tx1">
                    <a:lumMod val="65000"/>
                    <a:lumOff val="35000"/>
                  </a:schemeClr>
                </a:solidFill>
                <a:ea typeface="Cambria" panose="02040503050406030204" pitchFamily="18" charset="0"/>
              </a:rPr>
              <a:t> </a:t>
            </a:r>
            <a:r>
              <a:rPr lang="cs-CZ" i="1" dirty="0" err="1">
                <a:solidFill>
                  <a:schemeClr val="tx1">
                    <a:lumMod val="65000"/>
                    <a:lumOff val="35000"/>
                  </a:schemeClr>
                </a:solidFill>
                <a:ea typeface="Cambria" panose="02040503050406030204" pitchFamily="18" charset="0"/>
              </a:rPr>
              <a:t>validation</a:t>
            </a:r>
            <a:r>
              <a:rPr lang="cs-CZ" i="1" dirty="0">
                <a:solidFill>
                  <a:schemeClr val="tx1">
                    <a:lumMod val="65000"/>
                    <a:lumOff val="35000"/>
                  </a:schemeClr>
                </a:solidFill>
                <a:ea typeface="Cambria" panose="02040503050406030204" pitchFamily="18" charset="0"/>
              </a:rPr>
              <a:t> </a:t>
            </a:r>
            <a:r>
              <a:rPr lang="cs-CZ" i="1" dirty="0" err="1">
                <a:solidFill>
                  <a:schemeClr val="tx1">
                    <a:lumMod val="65000"/>
                    <a:lumOff val="35000"/>
                  </a:schemeClr>
                </a:solidFill>
                <a:ea typeface="Cambria" panose="02040503050406030204" pitchFamily="18" charset="0"/>
              </a:rPr>
              <a:t>of</a:t>
            </a:r>
            <a:r>
              <a:rPr lang="cs-CZ" i="1" dirty="0">
                <a:solidFill>
                  <a:schemeClr val="tx1">
                    <a:lumMod val="65000"/>
                    <a:lumOff val="35000"/>
                  </a:schemeClr>
                </a:solidFill>
                <a:ea typeface="Cambria" panose="02040503050406030204" pitchFamily="18" charset="0"/>
              </a:rPr>
              <a:t> </a:t>
            </a:r>
            <a:r>
              <a:rPr lang="cs-CZ" i="1" dirty="0" err="1">
                <a:solidFill>
                  <a:schemeClr val="tx1">
                    <a:lumMod val="65000"/>
                    <a:lumOff val="35000"/>
                  </a:schemeClr>
                </a:solidFill>
                <a:ea typeface="Cambria" panose="02040503050406030204" pitchFamily="18" charset="0"/>
              </a:rPr>
              <a:t>selected</a:t>
            </a:r>
            <a:r>
              <a:rPr lang="cs-CZ" i="1" dirty="0">
                <a:solidFill>
                  <a:schemeClr val="tx1">
                    <a:lumMod val="65000"/>
                    <a:lumOff val="35000"/>
                  </a:schemeClr>
                </a:solidFill>
                <a:ea typeface="Cambria" panose="02040503050406030204" pitchFamily="18" charset="0"/>
              </a:rPr>
              <a:t> </a:t>
            </a:r>
            <a:r>
              <a:rPr lang="cs-CZ" i="1" dirty="0" err="1">
                <a:solidFill>
                  <a:schemeClr val="tx1">
                    <a:lumMod val="65000"/>
                    <a:lumOff val="35000"/>
                  </a:schemeClr>
                </a:solidFill>
                <a:ea typeface="Cambria" panose="02040503050406030204" pitchFamily="18" charset="0"/>
              </a:rPr>
              <a:t>biomarkers</a:t>
            </a:r>
            <a:r>
              <a:rPr lang="cs-CZ" i="1" dirty="0">
                <a:solidFill>
                  <a:schemeClr val="tx1">
                    <a:lumMod val="65000"/>
                    <a:lumOff val="35000"/>
                  </a:schemeClr>
                </a:solidFill>
                <a:ea typeface="Cambria" panose="02040503050406030204" pitchFamily="18" charset="0"/>
              </a:rPr>
              <a:t> – </a:t>
            </a:r>
            <a:r>
              <a:rPr lang="cs-CZ" i="1" dirty="0" err="1">
                <a:solidFill>
                  <a:schemeClr val="tx1">
                    <a:lumMod val="65000"/>
                    <a:lumOff val="35000"/>
                  </a:schemeClr>
                </a:solidFill>
                <a:ea typeface="Cambria" panose="02040503050406030204" pitchFamily="18" charset="0"/>
              </a:rPr>
              <a:t>e.g</a:t>
            </a:r>
            <a:r>
              <a:rPr lang="cs-CZ" i="1" dirty="0">
                <a:solidFill>
                  <a:schemeClr val="tx1">
                    <a:lumMod val="65000"/>
                    <a:lumOff val="35000"/>
                  </a:schemeClr>
                </a:solidFill>
                <a:ea typeface="Cambria" panose="02040503050406030204" pitchFamily="18" charset="0"/>
              </a:rPr>
              <a:t>. SSEA-4</a:t>
            </a:r>
            <a:endParaRPr lang="en-US" i="1" dirty="0">
              <a:solidFill>
                <a:schemeClr val="tx1">
                  <a:lumMod val="65000"/>
                  <a:lumOff val="35000"/>
                </a:schemeClr>
              </a:solidFill>
              <a:ea typeface="Cambria" panose="02040503050406030204" pitchFamily="18" charset="0"/>
            </a:endParaRPr>
          </a:p>
        </p:txBody>
      </p:sp>
      <p:sp>
        <p:nvSpPr>
          <p:cNvPr id="8" name="TextovéPole 7"/>
          <p:cNvSpPr txBox="1"/>
          <p:nvPr/>
        </p:nvSpPr>
        <p:spPr>
          <a:xfrm>
            <a:off x="269378" y="4082983"/>
            <a:ext cx="7676973" cy="369332"/>
          </a:xfrm>
          <a:prstGeom prst="rect">
            <a:avLst/>
          </a:prstGeom>
          <a:noFill/>
        </p:spPr>
        <p:txBody>
          <a:bodyPr wrap="none" rtlCol="0">
            <a:spAutoFit/>
          </a:bodyPr>
          <a:lstStyle/>
          <a:p>
            <a:r>
              <a:rPr lang="cs-CZ" i="1" dirty="0">
                <a:solidFill>
                  <a:schemeClr val="tx1">
                    <a:lumMod val="65000"/>
                    <a:lumOff val="35000"/>
                  </a:schemeClr>
                </a:solidFill>
                <a:ea typeface="Cambria" panose="02040503050406030204" pitchFamily="18" charset="0"/>
              </a:rPr>
              <a:t>3. </a:t>
            </a:r>
            <a:r>
              <a:rPr lang="cs-CZ" i="1" dirty="0" err="1">
                <a:solidFill>
                  <a:schemeClr val="tx1">
                    <a:lumMod val="65000"/>
                    <a:lumOff val="35000"/>
                  </a:schemeClr>
                </a:solidFill>
                <a:ea typeface="Cambria" panose="02040503050406030204" pitchFamily="18" charset="0"/>
              </a:rPr>
              <a:t>Deciphering</a:t>
            </a:r>
            <a:r>
              <a:rPr lang="cs-CZ" i="1" dirty="0">
                <a:solidFill>
                  <a:schemeClr val="tx1">
                    <a:lumMod val="65000"/>
                    <a:lumOff val="35000"/>
                  </a:schemeClr>
                </a:solidFill>
                <a:ea typeface="Cambria" panose="02040503050406030204" pitchFamily="18" charset="0"/>
              </a:rPr>
              <a:t> </a:t>
            </a:r>
            <a:r>
              <a:rPr lang="cs-CZ" i="1" dirty="0" err="1">
                <a:solidFill>
                  <a:schemeClr val="tx1">
                    <a:lumMod val="65000"/>
                    <a:lumOff val="35000"/>
                  </a:schemeClr>
                </a:solidFill>
                <a:ea typeface="Cambria" panose="02040503050406030204" pitchFamily="18" charset="0"/>
              </a:rPr>
              <a:t>molecular</a:t>
            </a:r>
            <a:r>
              <a:rPr lang="cs-CZ" i="1" dirty="0">
                <a:solidFill>
                  <a:schemeClr val="tx1">
                    <a:lumMod val="65000"/>
                    <a:lumOff val="35000"/>
                  </a:schemeClr>
                </a:solidFill>
                <a:ea typeface="Cambria" panose="02040503050406030204" pitchFamily="18" charset="0"/>
              </a:rPr>
              <a:t> </a:t>
            </a:r>
            <a:r>
              <a:rPr lang="cs-CZ" i="1" dirty="0" err="1">
                <a:solidFill>
                  <a:schemeClr val="tx1">
                    <a:lumMod val="65000"/>
                    <a:lumOff val="35000"/>
                  </a:schemeClr>
                </a:solidFill>
                <a:ea typeface="Cambria" panose="02040503050406030204" pitchFamily="18" charset="0"/>
              </a:rPr>
              <a:t>mechanism</a:t>
            </a:r>
            <a:r>
              <a:rPr lang="cs-CZ" i="1" dirty="0">
                <a:solidFill>
                  <a:schemeClr val="tx1">
                    <a:lumMod val="65000"/>
                    <a:lumOff val="35000"/>
                  </a:schemeClr>
                </a:solidFill>
                <a:ea typeface="Cambria" panose="02040503050406030204" pitchFamily="18" charset="0"/>
              </a:rPr>
              <a:t> </a:t>
            </a:r>
            <a:r>
              <a:rPr lang="cs-CZ" i="1" dirty="0" err="1">
                <a:solidFill>
                  <a:schemeClr val="tx1">
                    <a:lumMod val="65000"/>
                    <a:lumOff val="35000"/>
                  </a:schemeClr>
                </a:solidFill>
                <a:ea typeface="Cambria" panose="02040503050406030204" pitchFamily="18" charset="0"/>
              </a:rPr>
              <a:t>of</a:t>
            </a:r>
            <a:r>
              <a:rPr lang="cs-CZ" i="1" dirty="0">
                <a:solidFill>
                  <a:schemeClr val="tx1">
                    <a:lumMod val="65000"/>
                    <a:lumOff val="35000"/>
                  </a:schemeClr>
                </a:solidFill>
                <a:ea typeface="Cambria" panose="02040503050406030204" pitchFamily="18" charset="0"/>
              </a:rPr>
              <a:t> </a:t>
            </a:r>
            <a:r>
              <a:rPr lang="cs-CZ" i="1" dirty="0" err="1">
                <a:solidFill>
                  <a:schemeClr val="tx1">
                    <a:lumMod val="65000"/>
                    <a:lumOff val="35000"/>
                  </a:schemeClr>
                </a:solidFill>
                <a:ea typeface="Cambria" panose="02040503050406030204" pitchFamily="18" charset="0"/>
              </a:rPr>
              <a:t>docetaxel</a:t>
            </a:r>
            <a:r>
              <a:rPr lang="cs-CZ" i="1" dirty="0">
                <a:solidFill>
                  <a:schemeClr val="tx1">
                    <a:lumMod val="65000"/>
                    <a:lumOff val="35000"/>
                  </a:schemeClr>
                </a:solidFill>
                <a:ea typeface="Cambria" panose="02040503050406030204" pitchFamily="18" charset="0"/>
              </a:rPr>
              <a:t> </a:t>
            </a:r>
            <a:r>
              <a:rPr lang="cs-CZ" i="1" dirty="0" err="1">
                <a:solidFill>
                  <a:schemeClr val="tx1">
                    <a:lumMod val="65000"/>
                    <a:lumOff val="35000"/>
                  </a:schemeClr>
                </a:solidFill>
                <a:ea typeface="Cambria" panose="02040503050406030204" pitchFamily="18" charset="0"/>
              </a:rPr>
              <a:t>resistance</a:t>
            </a:r>
            <a:r>
              <a:rPr lang="cs-CZ" i="1" dirty="0">
                <a:solidFill>
                  <a:schemeClr val="tx1">
                    <a:lumMod val="65000"/>
                    <a:lumOff val="35000"/>
                  </a:schemeClr>
                </a:solidFill>
                <a:ea typeface="Cambria" panose="02040503050406030204" pitchFamily="18" charset="0"/>
              </a:rPr>
              <a:t> – </a:t>
            </a:r>
            <a:r>
              <a:rPr lang="cs-CZ" i="1" dirty="0" err="1">
                <a:solidFill>
                  <a:schemeClr val="tx1">
                    <a:lumMod val="65000"/>
                    <a:lumOff val="35000"/>
                  </a:schemeClr>
                </a:solidFill>
                <a:ea typeface="Cambria" panose="02040503050406030204" pitchFamily="18" charset="0"/>
              </a:rPr>
              <a:t>sorting</a:t>
            </a:r>
            <a:r>
              <a:rPr lang="cs-CZ" i="1" dirty="0">
                <a:solidFill>
                  <a:schemeClr val="tx1">
                    <a:lumMod val="65000"/>
                    <a:lumOff val="35000"/>
                  </a:schemeClr>
                </a:solidFill>
                <a:ea typeface="Cambria" panose="02040503050406030204" pitchFamily="18" charset="0"/>
              </a:rPr>
              <a:t> &amp; </a:t>
            </a:r>
            <a:r>
              <a:rPr lang="cs-CZ" i="1" dirty="0" err="1">
                <a:solidFill>
                  <a:schemeClr val="tx1">
                    <a:lumMod val="65000"/>
                    <a:lumOff val="35000"/>
                  </a:schemeClr>
                </a:solidFill>
                <a:ea typeface="Cambria" panose="02040503050406030204" pitchFamily="18" charset="0"/>
              </a:rPr>
              <a:t>RNAseq</a:t>
            </a:r>
            <a:endParaRPr lang="en-US" i="1" dirty="0">
              <a:solidFill>
                <a:schemeClr val="tx1">
                  <a:lumMod val="65000"/>
                  <a:lumOff val="35000"/>
                </a:schemeClr>
              </a:solidFill>
              <a:ea typeface="Cambria" panose="02040503050406030204" pitchFamily="18" charset="0"/>
            </a:endParaRPr>
          </a:p>
        </p:txBody>
      </p:sp>
      <p:sp>
        <p:nvSpPr>
          <p:cNvPr id="9" name="Obdélník 8"/>
          <p:cNvSpPr/>
          <p:nvPr/>
        </p:nvSpPr>
        <p:spPr>
          <a:xfrm>
            <a:off x="0" y="1393882"/>
            <a:ext cx="6409112" cy="369332"/>
          </a:xfrm>
          <a:prstGeom prst="rect">
            <a:avLst/>
          </a:prstGeom>
        </p:spPr>
        <p:txBody>
          <a:bodyPr wrap="square">
            <a:spAutoFit/>
          </a:bodyPr>
          <a:lstStyle/>
          <a:p>
            <a:pPr lvl="1"/>
            <a:r>
              <a:rPr lang="cs-CZ" b="1" dirty="0">
                <a:solidFill>
                  <a:schemeClr val="tx1">
                    <a:lumMod val="65000"/>
                    <a:lumOff val="35000"/>
                  </a:schemeClr>
                </a:solidFill>
                <a:latin typeface="+mn-lt"/>
                <a:ea typeface="Cambria" panose="02040503050406030204" pitchFamily="18" charset="0"/>
              </a:rPr>
              <a:t>Output: </a:t>
            </a:r>
            <a:r>
              <a:rPr lang="cs-CZ" dirty="0" err="1">
                <a:solidFill>
                  <a:schemeClr val="tx1">
                    <a:lumMod val="65000"/>
                    <a:lumOff val="35000"/>
                  </a:schemeClr>
                </a:solidFill>
                <a:latin typeface="+mn-lt"/>
                <a:ea typeface="Cambria" panose="02040503050406030204" pitchFamily="18" charset="0"/>
              </a:rPr>
              <a:t>stratification</a:t>
            </a:r>
            <a:r>
              <a:rPr lang="en-US" dirty="0">
                <a:solidFill>
                  <a:schemeClr val="tx1">
                    <a:lumMod val="65000"/>
                    <a:lumOff val="35000"/>
                  </a:schemeClr>
                </a:solidFill>
                <a:latin typeface="+mn-lt"/>
                <a:ea typeface="Cambria" panose="02040503050406030204" pitchFamily="18" charset="0"/>
              </a:rPr>
              <a:t> of </a:t>
            </a:r>
            <a:r>
              <a:rPr lang="cs-CZ" dirty="0" err="1">
                <a:solidFill>
                  <a:schemeClr val="tx1">
                    <a:lumMod val="65000"/>
                    <a:lumOff val="35000"/>
                  </a:schemeClr>
                </a:solidFill>
                <a:latin typeface="+mn-lt"/>
                <a:ea typeface="Cambria" panose="02040503050406030204" pitchFamily="18" charset="0"/>
              </a:rPr>
              <a:t>the</a:t>
            </a:r>
            <a:r>
              <a:rPr lang="en-US" dirty="0">
                <a:solidFill>
                  <a:schemeClr val="tx1">
                    <a:lumMod val="65000"/>
                    <a:lumOff val="35000"/>
                  </a:schemeClr>
                </a:solidFill>
                <a:latin typeface="+mn-lt"/>
                <a:ea typeface="Cambria" panose="02040503050406030204" pitchFamily="18" charset="0"/>
              </a:rPr>
              <a:t> patients </a:t>
            </a:r>
            <a:r>
              <a:rPr lang="cs-CZ" dirty="0" err="1">
                <a:solidFill>
                  <a:schemeClr val="tx1">
                    <a:lumMod val="65000"/>
                    <a:lumOff val="35000"/>
                  </a:schemeClr>
                </a:solidFill>
                <a:latin typeface="+mn-lt"/>
                <a:ea typeface="Cambria" panose="02040503050406030204" pitchFamily="18" charset="0"/>
              </a:rPr>
              <a:t>for</a:t>
            </a:r>
            <a:r>
              <a:rPr lang="cs-CZ" dirty="0">
                <a:solidFill>
                  <a:schemeClr val="tx1">
                    <a:lumMod val="65000"/>
                    <a:lumOff val="35000"/>
                  </a:schemeClr>
                </a:solidFill>
                <a:latin typeface="+mn-lt"/>
                <a:ea typeface="Cambria" panose="02040503050406030204" pitchFamily="18" charset="0"/>
              </a:rPr>
              <a:t> </a:t>
            </a:r>
            <a:r>
              <a:rPr lang="cs-CZ" dirty="0" err="1">
                <a:solidFill>
                  <a:schemeClr val="tx1">
                    <a:lumMod val="65000"/>
                    <a:lumOff val="35000"/>
                  </a:schemeClr>
                </a:solidFill>
                <a:latin typeface="+mn-lt"/>
                <a:ea typeface="Cambria" panose="02040503050406030204" pitchFamily="18" charset="0"/>
              </a:rPr>
              <a:t>docetaxel</a:t>
            </a:r>
            <a:r>
              <a:rPr lang="cs-CZ" dirty="0">
                <a:solidFill>
                  <a:schemeClr val="tx1">
                    <a:lumMod val="65000"/>
                    <a:lumOff val="35000"/>
                  </a:schemeClr>
                </a:solidFill>
                <a:latin typeface="+mn-lt"/>
                <a:ea typeface="Cambria" panose="02040503050406030204" pitchFamily="18" charset="0"/>
              </a:rPr>
              <a:t> </a:t>
            </a:r>
            <a:r>
              <a:rPr lang="cs-CZ" dirty="0" err="1">
                <a:solidFill>
                  <a:schemeClr val="tx1">
                    <a:lumMod val="65000"/>
                    <a:lumOff val="35000"/>
                  </a:schemeClr>
                </a:solidFill>
                <a:latin typeface="+mn-lt"/>
                <a:ea typeface="Cambria" panose="02040503050406030204" pitchFamily="18" charset="0"/>
              </a:rPr>
              <a:t>therapy</a:t>
            </a:r>
            <a:endParaRPr lang="cs-CZ" dirty="0">
              <a:solidFill>
                <a:schemeClr val="tx1">
                  <a:lumMod val="65000"/>
                  <a:lumOff val="35000"/>
                </a:schemeClr>
              </a:solidFill>
              <a:latin typeface="+mn-lt"/>
              <a:ea typeface="Cambria" panose="02040503050406030204" pitchFamily="18" charset="0"/>
            </a:endParaRPr>
          </a:p>
        </p:txBody>
      </p:sp>
      <p:sp>
        <p:nvSpPr>
          <p:cNvPr id="10" name="TextovéPole 9"/>
          <p:cNvSpPr txBox="1"/>
          <p:nvPr/>
        </p:nvSpPr>
        <p:spPr>
          <a:xfrm>
            <a:off x="6623155" y="1037056"/>
            <a:ext cx="5001882" cy="369332"/>
          </a:xfrm>
          <a:prstGeom prst="rect">
            <a:avLst/>
          </a:prstGeom>
          <a:noFill/>
        </p:spPr>
        <p:txBody>
          <a:bodyPr wrap="none" rtlCol="0">
            <a:spAutoFit/>
          </a:bodyPr>
          <a:lstStyle/>
          <a:p>
            <a:r>
              <a:rPr lang="cs-CZ" i="1" dirty="0">
                <a:solidFill>
                  <a:schemeClr val="tx1">
                    <a:lumMod val="65000"/>
                    <a:lumOff val="35000"/>
                  </a:schemeClr>
                </a:solidFill>
                <a:ea typeface="Cambria" panose="02040503050406030204" pitchFamily="18" charset="0"/>
              </a:rPr>
              <a:t>2. </a:t>
            </a:r>
            <a:r>
              <a:rPr lang="cs-CZ" i="1" dirty="0" err="1">
                <a:solidFill>
                  <a:schemeClr val="tx1">
                    <a:lumMod val="65000"/>
                    <a:lumOff val="35000"/>
                  </a:schemeClr>
                </a:solidFill>
                <a:ea typeface="Cambria" panose="02040503050406030204" pitchFamily="18" charset="0"/>
              </a:rPr>
              <a:t>Functional</a:t>
            </a:r>
            <a:r>
              <a:rPr lang="cs-CZ" i="1" dirty="0">
                <a:solidFill>
                  <a:schemeClr val="tx1">
                    <a:lumMod val="65000"/>
                    <a:lumOff val="35000"/>
                  </a:schemeClr>
                </a:solidFill>
                <a:ea typeface="Cambria" panose="02040503050406030204" pitchFamily="18" charset="0"/>
              </a:rPr>
              <a:t> </a:t>
            </a:r>
            <a:r>
              <a:rPr lang="cs-CZ" i="1" dirty="0" err="1">
                <a:solidFill>
                  <a:schemeClr val="tx1">
                    <a:lumMod val="65000"/>
                    <a:lumOff val="35000"/>
                  </a:schemeClr>
                </a:solidFill>
                <a:ea typeface="Cambria" panose="02040503050406030204" pitchFamily="18" charset="0"/>
              </a:rPr>
              <a:t>validation</a:t>
            </a:r>
            <a:r>
              <a:rPr lang="cs-CZ" i="1" dirty="0">
                <a:solidFill>
                  <a:schemeClr val="tx1">
                    <a:lumMod val="65000"/>
                    <a:lumOff val="35000"/>
                  </a:schemeClr>
                </a:solidFill>
                <a:ea typeface="Cambria" panose="02040503050406030204" pitchFamily="18" charset="0"/>
              </a:rPr>
              <a:t> –  CRISPR </a:t>
            </a:r>
            <a:r>
              <a:rPr lang="cs-CZ" i="1" dirty="0" err="1">
                <a:solidFill>
                  <a:schemeClr val="tx1">
                    <a:lumMod val="65000"/>
                    <a:lumOff val="35000"/>
                  </a:schemeClr>
                </a:solidFill>
                <a:ea typeface="Cambria" panose="02040503050406030204" pitchFamily="18" charset="0"/>
              </a:rPr>
              <a:t>knock-out</a:t>
            </a:r>
            <a:r>
              <a:rPr lang="cs-CZ" i="1" dirty="0">
                <a:solidFill>
                  <a:schemeClr val="tx1">
                    <a:lumMod val="65000"/>
                    <a:lumOff val="35000"/>
                  </a:schemeClr>
                </a:solidFill>
                <a:ea typeface="Cambria" panose="02040503050406030204" pitchFamily="18" charset="0"/>
              </a:rPr>
              <a:t> </a:t>
            </a:r>
            <a:r>
              <a:rPr lang="cs-CZ" i="1" dirty="0" err="1">
                <a:solidFill>
                  <a:schemeClr val="tx1">
                    <a:lumMod val="65000"/>
                    <a:lumOff val="35000"/>
                  </a:schemeClr>
                </a:solidFill>
                <a:ea typeface="Cambria" panose="02040503050406030204" pitchFamily="18" charset="0"/>
              </a:rPr>
              <a:t>models</a:t>
            </a:r>
            <a:endParaRPr lang="en-US" i="1" dirty="0">
              <a:solidFill>
                <a:schemeClr val="tx1">
                  <a:lumMod val="65000"/>
                  <a:lumOff val="35000"/>
                </a:schemeClr>
              </a:solidFill>
              <a:ea typeface="Cambria" panose="02040503050406030204" pitchFamily="18" charset="0"/>
            </a:endParaRPr>
          </a:p>
        </p:txBody>
      </p:sp>
      <p:sp>
        <p:nvSpPr>
          <p:cNvPr id="11" name="Obdélník 10"/>
          <p:cNvSpPr/>
          <p:nvPr/>
        </p:nvSpPr>
        <p:spPr>
          <a:xfrm>
            <a:off x="6163096" y="1386559"/>
            <a:ext cx="6028904" cy="369332"/>
          </a:xfrm>
          <a:prstGeom prst="rect">
            <a:avLst/>
          </a:prstGeom>
        </p:spPr>
        <p:txBody>
          <a:bodyPr wrap="square">
            <a:spAutoFit/>
          </a:bodyPr>
          <a:lstStyle/>
          <a:p>
            <a:pPr lvl="1"/>
            <a:r>
              <a:rPr lang="cs-CZ" b="1" dirty="0">
                <a:solidFill>
                  <a:schemeClr val="tx1">
                    <a:lumMod val="65000"/>
                    <a:lumOff val="35000"/>
                  </a:schemeClr>
                </a:solidFill>
                <a:latin typeface="+mn-lt"/>
                <a:ea typeface="Cambria" panose="02040503050406030204" pitchFamily="18" charset="0"/>
              </a:rPr>
              <a:t>Output: </a:t>
            </a:r>
            <a:r>
              <a:rPr lang="cs-CZ" dirty="0" err="1">
                <a:solidFill>
                  <a:schemeClr val="tx1">
                    <a:lumMod val="65000"/>
                    <a:lumOff val="35000"/>
                  </a:schemeClr>
                </a:solidFill>
                <a:latin typeface="+mn-lt"/>
                <a:ea typeface="Cambria" panose="02040503050406030204" pitchFamily="18" charset="0"/>
              </a:rPr>
              <a:t>clinical</a:t>
            </a:r>
            <a:r>
              <a:rPr lang="cs-CZ" dirty="0">
                <a:solidFill>
                  <a:schemeClr val="tx1">
                    <a:lumMod val="65000"/>
                    <a:lumOff val="35000"/>
                  </a:schemeClr>
                </a:solidFill>
                <a:latin typeface="+mn-lt"/>
                <a:ea typeface="Cambria" panose="02040503050406030204" pitchFamily="18" charset="0"/>
              </a:rPr>
              <a:t> relevance </a:t>
            </a:r>
            <a:r>
              <a:rPr lang="cs-CZ" dirty="0" err="1">
                <a:solidFill>
                  <a:schemeClr val="tx1">
                    <a:lumMod val="65000"/>
                    <a:lumOff val="35000"/>
                  </a:schemeClr>
                </a:solidFill>
                <a:latin typeface="+mn-lt"/>
                <a:ea typeface="Cambria" panose="02040503050406030204" pitchFamily="18" charset="0"/>
              </a:rPr>
              <a:t>of</a:t>
            </a:r>
            <a:r>
              <a:rPr lang="cs-CZ" dirty="0">
                <a:solidFill>
                  <a:schemeClr val="tx1">
                    <a:lumMod val="65000"/>
                    <a:lumOff val="35000"/>
                  </a:schemeClr>
                </a:solidFill>
                <a:latin typeface="+mn-lt"/>
                <a:ea typeface="Cambria" panose="02040503050406030204" pitchFamily="18" charset="0"/>
              </a:rPr>
              <a:t> </a:t>
            </a:r>
            <a:r>
              <a:rPr lang="cs-CZ" dirty="0" err="1">
                <a:solidFill>
                  <a:schemeClr val="tx1">
                    <a:lumMod val="65000"/>
                    <a:lumOff val="35000"/>
                  </a:schemeClr>
                </a:solidFill>
                <a:latin typeface="+mn-lt"/>
                <a:ea typeface="Cambria" panose="02040503050406030204" pitchFamily="18" charset="0"/>
              </a:rPr>
              <a:t>selected</a:t>
            </a:r>
            <a:r>
              <a:rPr lang="cs-CZ" dirty="0">
                <a:solidFill>
                  <a:schemeClr val="tx1">
                    <a:lumMod val="65000"/>
                    <a:lumOff val="35000"/>
                  </a:schemeClr>
                </a:solidFill>
                <a:latin typeface="+mn-lt"/>
                <a:ea typeface="Cambria" panose="02040503050406030204" pitchFamily="18" charset="0"/>
              </a:rPr>
              <a:t> </a:t>
            </a:r>
            <a:r>
              <a:rPr lang="cs-CZ" dirty="0" err="1">
                <a:solidFill>
                  <a:schemeClr val="tx1">
                    <a:lumMod val="65000"/>
                    <a:lumOff val="35000"/>
                  </a:schemeClr>
                </a:solidFill>
                <a:latin typeface="+mn-lt"/>
                <a:ea typeface="Cambria" panose="02040503050406030204" pitchFamily="18" charset="0"/>
              </a:rPr>
              <a:t>biomarkers</a:t>
            </a:r>
            <a:endParaRPr lang="cs-CZ" dirty="0">
              <a:solidFill>
                <a:schemeClr val="tx1">
                  <a:lumMod val="65000"/>
                  <a:lumOff val="35000"/>
                </a:schemeClr>
              </a:solidFill>
              <a:latin typeface="+mn-lt"/>
              <a:ea typeface="Cambria" panose="02040503050406030204" pitchFamily="18" charset="0"/>
            </a:endParaRPr>
          </a:p>
        </p:txBody>
      </p:sp>
      <p:sp>
        <p:nvSpPr>
          <p:cNvPr id="12" name="Obdélník 11"/>
          <p:cNvSpPr/>
          <p:nvPr/>
        </p:nvSpPr>
        <p:spPr>
          <a:xfrm>
            <a:off x="0" y="4387139"/>
            <a:ext cx="9293629" cy="369332"/>
          </a:xfrm>
          <a:prstGeom prst="rect">
            <a:avLst/>
          </a:prstGeom>
        </p:spPr>
        <p:txBody>
          <a:bodyPr wrap="square">
            <a:spAutoFit/>
          </a:bodyPr>
          <a:lstStyle/>
          <a:p>
            <a:pPr lvl="1"/>
            <a:r>
              <a:rPr lang="cs-CZ" b="1" dirty="0">
                <a:solidFill>
                  <a:schemeClr val="tx1">
                    <a:lumMod val="65000"/>
                    <a:lumOff val="35000"/>
                  </a:schemeClr>
                </a:solidFill>
                <a:latin typeface="+mn-lt"/>
                <a:ea typeface="Cambria" panose="02040503050406030204" pitchFamily="18" charset="0"/>
              </a:rPr>
              <a:t>Output: </a:t>
            </a:r>
            <a:r>
              <a:rPr lang="cs-CZ" dirty="0" err="1">
                <a:solidFill>
                  <a:schemeClr val="tx1">
                    <a:lumMod val="65000"/>
                    <a:lumOff val="35000"/>
                  </a:schemeClr>
                </a:solidFill>
                <a:latin typeface="+mn-lt"/>
                <a:ea typeface="Cambria" panose="02040503050406030204" pitchFamily="18" charset="0"/>
              </a:rPr>
              <a:t>complex</a:t>
            </a:r>
            <a:r>
              <a:rPr lang="cs-CZ" dirty="0">
                <a:solidFill>
                  <a:schemeClr val="tx1">
                    <a:lumMod val="65000"/>
                    <a:lumOff val="35000"/>
                  </a:schemeClr>
                </a:solidFill>
                <a:latin typeface="+mn-lt"/>
                <a:ea typeface="Cambria" panose="02040503050406030204" pitchFamily="18" charset="0"/>
              </a:rPr>
              <a:t> </a:t>
            </a:r>
            <a:r>
              <a:rPr lang="cs-CZ" dirty="0" err="1">
                <a:solidFill>
                  <a:schemeClr val="tx1">
                    <a:lumMod val="65000"/>
                    <a:lumOff val="35000"/>
                  </a:schemeClr>
                </a:solidFill>
                <a:latin typeface="+mn-lt"/>
                <a:ea typeface="Cambria" panose="02040503050406030204" pitchFamily="18" charset="0"/>
              </a:rPr>
              <a:t>genomic</a:t>
            </a:r>
            <a:r>
              <a:rPr lang="cs-CZ" dirty="0">
                <a:solidFill>
                  <a:schemeClr val="tx1">
                    <a:lumMod val="65000"/>
                    <a:lumOff val="35000"/>
                  </a:schemeClr>
                </a:solidFill>
                <a:latin typeface="+mn-lt"/>
                <a:ea typeface="Cambria" panose="02040503050406030204" pitchFamily="18" charset="0"/>
              </a:rPr>
              <a:t>, </a:t>
            </a:r>
            <a:r>
              <a:rPr lang="cs-CZ" dirty="0" err="1">
                <a:solidFill>
                  <a:schemeClr val="tx1">
                    <a:lumMod val="65000"/>
                    <a:lumOff val="35000"/>
                  </a:schemeClr>
                </a:solidFill>
                <a:latin typeface="+mn-lt"/>
                <a:ea typeface="Cambria" panose="02040503050406030204" pitchFamily="18" charset="0"/>
              </a:rPr>
              <a:t>transcriptomic</a:t>
            </a:r>
            <a:r>
              <a:rPr lang="cs-CZ" dirty="0">
                <a:solidFill>
                  <a:schemeClr val="tx1">
                    <a:lumMod val="65000"/>
                    <a:lumOff val="35000"/>
                  </a:schemeClr>
                </a:solidFill>
                <a:latin typeface="+mn-lt"/>
                <a:ea typeface="Cambria" panose="02040503050406030204" pitchFamily="18" charset="0"/>
              </a:rPr>
              <a:t> and </a:t>
            </a:r>
            <a:r>
              <a:rPr lang="cs-CZ" dirty="0" err="1">
                <a:solidFill>
                  <a:schemeClr val="tx1">
                    <a:lumMod val="65000"/>
                    <a:lumOff val="35000"/>
                  </a:schemeClr>
                </a:solidFill>
                <a:latin typeface="+mn-lt"/>
                <a:ea typeface="Cambria" panose="02040503050406030204" pitchFamily="18" charset="0"/>
              </a:rPr>
              <a:t>proteomic</a:t>
            </a:r>
            <a:r>
              <a:rPr lang="cs-CZ" dirty="0">
                <a:solidFill>
                  <a:schemeClr val="tx1">
                    <a:lumMod val="65000"/>
                    <a:lumOff val="35000"/>
                  </a:schemeClr>
                </a:solidFill>
                <a:latin typeface="+mn-lt"/>
                <a:ea typeface="Cambria" panose="02040503050406030204" pitchFamily="18" charset="0"/>
              </a:rPr>
              <a:t> profile </a:t>
            </a:r>
            <a:r>
              <a:rPr lang="cs-CZ" dirty="0" err="1">
                <a:solidFill>
                  <a:schemeClr val="tx1">
                    <a:lumMod val="65000"/>
                    <a:lumOff val="35000"/>
                  </a:schemeClr>
                </a:solidFill>
                <a:latin typeface="+mn-lt"/>
                <a:ea typeface="Cambria" panose="02040503050406030204" pitchFamily="18" charset="0"/>
              </a:rPr>
              <a:t>of</a:t>
            </a:r>
            <a:r>
              <a:rPr lang="cs-CZ" dirty="0">
                <a:solidFill>
                  <a:schemeClr val="tx1">
                    <a:lumMod val="65000"/>
                    <a:lumOff val="35000"/>
                  </a:schemeClr>
                </a:solidFill>
                <a:latin typeface="+mn-lt"/>
                <a:ea typeface="Cambria" panose="02040503050406030204" pitchFamily="18" charset="0"/>
              </a:rPr>
              <a:t> </a:t>
            </a:r>
            <a:r>
              <a:rPr lang="cs-CZ" dirty="0" err="1">
                <a:solidFill>
                  <a:schemeClr val="tx1">
                    <a:lumMod val="65000"/>
                    <a:lumOff val="35000"/>
                  </a:schemeClr>
                </a:solidFill>
                <a:latin typeface="+mn-lt"/>
                <a:ea typeface="Cambria" panose="02040503050406030204" pitchFamily="18" charset="0"/>
              </a:rPr>
              <a:t>docetaxel-resistant</a:t>
            </a:r>
            <a:r>
              <a:rPr lang="cs-CZ" dirty="0">
                <a:solidFill>
                  <a:schemeClr val="tx1">
                    <a:lumMod val="65000"/>
                    <a:lumOff val="35000"/>
                  </a:schemeClr>
                </a:solidFill>
                <a:latin typeface="+mn-lt"/>
                <a:ea typeface="Cambria" panose="02040503050406030204" pitchFamily="18" charset="0"/>
              </a:rPr>
              <a:t> </a:t>
            </a:r>
            <a:r>
              <a:rPr lang="cs-CZ" dirty="0" err="1">
                <a:solidFill>
                  <a:schemeClr val="tx1">
                    <a:lumMod val="65000"/>
                    <a:lumOff val="35000"/>
                  </a:schemeClr>
                </a:solidFill>
                <a:latin typeface="+mn-lt"/>
                <a:ea typeface="Cambria" panose="02040503050406030204" pitchFamily="18" charset="0"/>
              </a:rPr>
              <a:t>cells</a:t>
            </a:r>
            <a:endParaRPr lang="cs-CZ" dirty="0">
              <a:solidFill>
                <a:schemeClr val="tx1">
                  <a:lumMod val="65000"/>
                  <a:lumOff val="35000"/>
                </a:schemeClr>
              </a:solidFill>
              <a:latin typeface="+mn-lt"/>
              <a:ea typeface="Cambria" panose="02040503050406030204" pitchFamily="18" charset="0"/>
            </a:endParaRPr>
          </a:p>
        </p:txBody>
      </p:sp>
      <p:pic>
        <p:nvPicPr>
          <p:cNvPr id="14" name="Obrázek 13"/>
          <p:cNvPicPr>
            <a:picLocks noChangeAspect="1"/>
          </p:cNvPicPr>
          <p:nvPr/>
        </p:nvPicPr>
        <p:blipFill>
          <a:blip r:embed="rId3"/>
          <a:stretch>
            <a:fillRect/>
          </a:stretch>
        </p:blipFill>
        <p:spPr>
          <a:xfrm>
            <a:off x="7363931" y="1770851"/>
            <a:ext cx="3627233" cy="2242962"/>
          </a:xfrm>
          <a:prstGeom prst="rect">
            <a:avLst/>
          </a:prstGeom>
        </p:spPr>
      </p:pic>
      <p:pic>
        <p:nvPicPr>
          <p:cNvPr id="15" name="Obrázek 14"/>
          <p:cNvPicPr>
            <a:picLocks noChangeAspect="1"/>
          </p:cNvPicPr>
          <p:nvPr/>
        </p:nvPicPr>
        <p:blipFill>
          <a:blip r:embed="rId4"/>
          <a:stretch>
            <a:fillRect/>
          </a:stretch>
        </p:blipFill>
        <p:spPr>
          <a:xfrm>
            <a:off x="3678222" y="1901269"/>
            <a:ext cx="1478799" cy="2093979"/>
          </a:xfrm>
          <a:prstGeom prst="rect">
            <a:avLst/>
          </a:prstGeom>
        </p:spPr>
      </p:pic>
      <p:pic>
        <p:nvPicPr>
          <p:cNvPr id="16" name="Obrázek 15"/>
          <p:cNvPicPr>
            <a:picLocks noChangeAspect="1"/>
          </p:cNvPicPr>
          <p:nvPr/>
        </p:nvPicPr>
        <p:blipFill>
          <a:blip r:embed="rId5"/>
          <a:stretch>
            <a:fillRect/>
          </a:stretch>
        </p:blipFill>
        <p:spPr>
          <a:xfrm>
            <a:off x="892518" y="4792997"/>
            <a:ext cx="1601302" cy="1579663"/>
          </a:xfrm>
          <a:prstGeom prst="rect">
            <a:avLst/>
          </a:prstGeom>
        </p:spPr>
      </p:pic>
      <p:cxnSp>
        <p:nvCxnSpPr>
          <p:cNvPr id="18" name="Přímá spojnice se šipkou 17"/>
          <p:cNvCxnSpPr/>
          <p:nvPr/>
        </p:nvCxnSpPr>
        <p:spPr>
          <a:xfrm flipV="1">
            <a:off x="2709996" y="5253644"/>
            <a:ext cx="439401" cy="120469"/>
          </a:xfrm>
          <a:prstGeom prst="straightConnector1">
            <a:avLst/>
          </a:prstGeom>
          <a:ln>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pic>
        <p:nvPicPr>
          <p:cNvPr id="19" name="Obrázek 18"/>
          <p:cNvPicPr>
            <a:picLocks noChangeAspect="1"/>
          </p:cNvPicPr>
          <p:nvPr/>
        </p:nvPicPr>
        <p:blipFill>
          <a:blip r:embed="rId6"/>
          <a:stretch>
            <a:fillRect/>
          </a:stretch>
        </p:blipFill>
        <p:spPr>
          <a:xfrm>
            <a:off x="3149397" y="5053048"/>
            <a:ext cx="266795" cy="1059560"/>
          </a:xfrm>
          <a:prstGeom prst="rect">
            <a:avLst/>
          </a:prstGeom>
        </p:spPr>
      </p:pic>
      <p:cxnSp>
        <p:nvCxnSpPr>
          <p:cNvPr id="21" name="Přímá spojnice se šipkou 20"/>
          <p:cNvCxnSpPr/>
          <p:nvPr/>
        </p:nvCxnSpPr>
        <p:spPr>
          <a:xfrm>
            <a:off x="2708869" y="5643063"/>
            <a:ext cx="375153" cy="228223"/>
          </a:xfrm>
          <a:prstGeom prst="straightConnector1">
            <a:avLst/>
          </a:prstGeom>
          <a:ln>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sp>
        <p:nvSpPr>
          <p:cNvPr id="23" name="Obdélník 22"/>
          <p:cNvSpPr/>
          <p:nvPr/>
        </p:nvSpPr>
        <p:spPr>
          <a:xfrm>
            <a:off x="2929696" y="4792997"/>
            <a:ext cx="696024" cy="307777"/>
          </a:xfrm>
          <a:prstGeom prst="rect">
            <a:avLst/>
          </a:prstGeom>
        </p:spPr>
        <p:txBody>
          <a:bodyPr wrap="none">
            <a:spAutoFit/>
          </a:bodyPr>
          <a:lstStyle/>
          <a:p>
            <a:r>
              <a:rPr lang="cs-CZ" sz="1400" i="1" dirty="0" err="1">
                <a:solidFill>
                  <a:schemeClr val="tx1">
                    <a:lumMod val="65000"/>
                    <a:lumOff val="35000"/>
                  </a:schemeClr>
                </a:solidFill>
                <a:ea typeface="Cambria" panose="02040503050406030204" pitchFamily="18" charset="0"/>
              </a:rPr>
              <a:t>sorting</a:t>
            </a:r>
            <a:endParaRPr lang="en-US" sz="1400" dirty="0"/>
          </a:p>
        </p:txBody>
      </p:sp>
      <p:cxnSp>
        <p:nvCxnSpPr>
          <p:cNvPr id="24" name="Přímá spojnice se šipkou 23"/>
          <p:cNvCxnSpPr/>
          <p:nvPr/>
        </p:nvCxnSpPr>
        <p:spPr>
          <a:xfrm>
            <a:off x="3581137" y="5253644"/>
            <a:ext cx="374026" cy="0"/>
          </a:xfrm>
          <a:prstGeom prst="straightConnector1">
            <a:avLst/>
          </a:prstGeom>
          <a:ln>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cxnSp>
        <p:nvCxnSpPr>
          <p:cNvPr id="26" name="Přímá spojnice se šipkou 25"/>
          <p:cNvCxnSpPr/>
          <p:nvPr/>
        </p:nvCxnSpPr>
        <p:spPr>
          <a:xfrm>
            <a:off x="3581137" y="5876558"/>
            <a:ext cx="374026" cy="0"/>
          </a:xfrm>
          <a:prstGeom prst="straightConnector1">
            <a:avLst/>
          </a:prstGeom>
          <a:ln>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pic>
        <p:nvPicPr>
          <p:cNvPr id="27" name="Obrázek 26"/>
          <p:cNvPicPr>
            <a:picLocks noChangeAspect="1"/>
          </p:cNvPicPr>
          <p:nvPr/>
        </p:nvPicPr>
        <p:blipFill>
          <a:blip r:embed="rId7"/>
          <a:stretch>
            <a:fillRect/>
          </a:stretch>
        </p:blipFill>
        <p:spPr>
          <a:xfrm>
            <a:off x="4120108" y="5060627"/>
            <a:ext cx="1317554" cy="968790"/>
          </a:xfrm>
          <a:prstGeom prst="rect">
            <a:avLst/>
          </a:prstGeom>
        </p:spPr>
      </p:pic>
      <p:sp>
        <p:nvSpPr>
          <p:cNvPr id="28" name="Obdélník 27"/>
          <p:cNvSpPr/>
          <p:nvPr/>
        </p:nvSpPr>
        <p:spPr>
          <a:xfrm>
            <a:off x="4376370" y="4792997"/>
            <a:ext cx="805029" cy="307777"/>
          </a:xfrm>
          <a:prstGeom prst="rect">
            <a:avLst/>
          </a:prstGeom>
        </p:spPr>
        <p:txBody>
          <a:bodyPr wrap="none">
            <a:spAutoFit/>
          </a:bodyPr>
          <a:lstStyle/>
          <a:p>
            <a:r>
              <a:rPr lang="cs-CZ" sz="1400" i="1" dirty="0">
                <a:solidFill>
                  <a:schemeClr val="tx1">
                    <a:lumMod val="65000"/>
                    <a:lumOff val="35000"/>
                  </a:schemeClr>
                </a:solidFill>
                <a:ea typeface="Cambria" panose="02040503050406030204" pitchFamily="18" charset="0"/>
              </a:rPr>
              <a:t>RNA-</a:t>
            </a:r>
            <a:r>
              <a:rPr lang="cs-CZ" sz="1400" i="1" dirty="0" err="1">
                <a:solidFill>
                  <a:schemeClr val="tx1">
                    <a:lumMod val="65000"/>
                    <a:lumOff val="35000"/>
                  </a:schemeClr>
                </a:solidFill>
                <a:ea typeface="Cambria" panose="02040503050406030204" pitchFamily="18" charset="0"/>
              </a:rPr>
              <a:t>seq</a:t>
            </a:r>
            <a:endParaRPr lang="en-US" sz="1400" dirty="0"/>
          </a:p>
        </p:txBody>
      </p:sp>
      <p:cxnSp>
        <p:nvCxnSpPr>
          <p:cNvPr id="29" name="Přímá spojnice se šipkou 28"/>
          <p:cNvCxnSpPr/>
          <p:nvPr/>
        </p:nvCxnSpPr>
        <p:spPr>
          <a:xfrm>
            <a:off x="5512461" y="5530627"/>
            <a:ext cx="374026" cy="0"/>
          </a:xfrm>
          <a:prstGeom prst="straightConnector1">
            <a:avLst/>
          </a:prstGeom>
          <a:ln>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pic>
        <p:nvPicPr>
          <p:cNvPr id="30" name="Obrázek 29"/>
          <p:cNvPicPr>
            <a:picLocks noChangeAspect="1"/>
          </p:cNvPicPr>
          <p:nvPr/>
        </p:nvPicPr>
        <p:blipFill>
          <a:blip r:embed="rId8"/>
          <a:stretch>
            <a:fillRect/>
          </a:stretch>
        </p:blipFill>
        <p:spPr>
          <a:xfrm>
            <a:off x="5990012" y="5229317"/>
            <a:ext cx="838200" cy="800100"/>
          </a:xfrm>
          <a:prstGeom prst="rect">
            <a:avLst/>
          </a:prstGeom>
        </p:spPr>
      </p:pic>
      <p:sp>
        <p:nvSpPr>
          <p:cNvPr id="31" name="Obdélník 30"/>
          <p:cNvSpPr/>
          <p:nvPr/>
        </p:nvSpPr>
        <p:spPr>
          <a:xfrm>
            <a:off x="6048831" y="4792996"/>
            <a:ext cx="779381" cy="307777"/>
          </a:xfrm>
          <a:prstGeom prst="rect">
            <a:avLst/>
          </a:prstGeom>
        </p:spPr>
        <p:txBody>
          <a:bodyPr wrap="none">
            <a:spAutoFit/>
          </a:bodyPr>
          <a:lstStyle/>
          <a:p>
            <a:r>
              <a:rPr lang="cs-CZ" sz="1400" i="1" dirty="0" err="1">
                <a:solidFill>
                  <a:schemeClr val="tx1">
                    <a:lumMod val="65000"/>
                    <a:lumOff val="35000"/>
                  </a:schemeClr>
                </a:solidFill>
                <a:ea typeface="Cambria" panose="02040503050406030204" pitchFamily="18" charset="0"/>
              </a:rPr>
              <a:t>analysis</a:t>
            </a:r>
            <a:endParaRPr lang="en-US" sz="1400" dirty="0"/>
          </a:p>
        </p:txBody>
      </p:sp>
      <p:sp>
        <p:nvSpPr>
          <p:cNvPr id="32" name="Obdélník 31"/>
          <p:cNvSpPr/>
          <p:nvPr/>
        </p:nvSpPr>
        <p:spPr>
          <a:xfrm>
            <a:off x="6983638" y="5083357"/>
            <a:ext cx="4915719" cy="923330"/>
          </a:xfrm>
          <a:prstGeom prst="rect">
            <a:avLst/>
          </a:prstGeom>
        </p:spPr>
        <p:txBody>
          <a:bodyPr wrap="square">
            <a:spAutoFit/>
          </a:bodyPr>
          <a:lstStyle/>
          <a:p>
            <a:pPr algn="just"/>
            <a:r>
              <a:rPr lang="cs-CZ" i="1" dirty="0" err="1">
                <a:solidFill>
                  <a:schemeClr val="tx1">
                    <a:lumMod val="65000"/>
                    <a:lumOff val="35000"/>
                  </a:schemeClr>
                </a:solidFill>
                <a:latin typeface="+mn-lt"/>
                <a:ea typeface="Cambria" panose="02040503050406030204" pitchFamily="18" charset="0"/>
              </a:rPr>
              <a:t>Applying</a:t>
            </a:r>
            <a:r>
              <a:rPr lang="cs-CZ" i="1" dirty="0">
                <a:solidFill>
                  <a:schemeClr val="tx1">
                    <a:lumMod val="65000"/>
                    <a:lumOff val="35000"/>
                  </a:schemeClr>
                </a:solidFill>
                <a:latin typeface="+mn-lt"/>
                <a:ea typeface="Cambria" panose="02040503050406030204" pitchFamily="18" charset="0"/>
              </a:rPr>
              <a:t> </a:t>
            </a:r>
            <a:r>
              <a:rPr lang="cs-CZ" i="1" dirty="0" err="1">
                <a:solidFill>
                  <a:schemeClr val="tx1">
                    <a:lumMod val="65000"/>
                    <a:lumOff val="35000"/>
                  </a:schemeClr>
                </a:solidFill>
                <a:latin typeface="+mn-lt"/>
                <a:ea typeface="Cambria" panose="02040503050406030204" pitchFamily="18" charset="0"/>
              </a:rPr>
              <a:t>transcriptomic</a:t>
            </a:r>
            <a:r>
              <a:rPr lang="cs-CZ" i="1" dirty="0">
                <a:solidFill>
                  <a:schemeClr val="tx1">
                    <a:lumMod val="65000"/>
                    <a:lumOff val="35000"/>
                  </a:schemeClr>
                </a:solidFill>
                <a:latin typeface="+mn-lt"/>
                <a:ea typeface="Cambria" panose="02040503050406030204" pitchFamily="18" charset="0"/>
              </a:rPr>
              <a:t> profile </a:t>
            </a:r>
            <a:r>
              <a:rPr lang="cs-CZ" i="1" dirty="0" err="1">
                <a:solidFill>
                  <a:schemeClr val="tx1">
                    <a:lumMod val="65000"/>
                    <a:lumOff val="35000"/>
                  </a:schemeClr>
                </a:solidFill>
                <a:latin typeface="+mn-lt"/>
                <a:ea typeface="Cambria" panose="02040503050406030204" pitchFamily="18" charset="0"/>
              </a:rPr>
              <a:t>of</a:t>
            </a:r>
            <a:r>
              <a:rPr lang="cs-CZ" i="1" dirty="0">
                <a:solidFill>
                  <a:schemeClr val="tx1">
                    <a:lumMod val="65000"/>
                    <a:lumOff val="35000"/>
                  </a:schemeClr>
                </a:solidFill>
                <a:latin typeface="+mn-lt"/>
                <a:ea typeface="Cambria" panose="02040503050406030204" pitchFamily="18" charset="0"/>
              </a:rPr>
              <a:t> </a:t>
            </a:r>
            <a:r>
              <a:rPr lang="cs-CZ" i="1" dirty="0">
                <a:solidFill>
                  <a:schemeClr val="tx1">
                    <a:lumMod val="65000"/>
                    <a:lumOff val="35000"/>
                  </a:schemeClr>
                </a:solidFill>
                <a:ea typeface="Cambria" panose="02040503050406030204" pitchFamily="18" charset="0"/>
              </a:rPr>
              <a:t>“</a:t>
            </a:r>
            <a:r>
              <a:rPr lang="cs-CZ" i="1" dirty="0">
                <a:solidFill>
                  <a:schemeClr val="tx1">
                    <a:lumMod val="65000"/>
                    <a:lumOff val="35000"/>
                  </a:schemeClr>
                </a:solidFill>
                <a:latin typeface="+mn-lt"/>
                <a:ea typeface="Cambria" panose="02040503050406030204" pitchFamily="18" charset="0"/>
              </a:rPr>
              <a:t>DOC </a:t>
            </a:r>
            <a:r>
              <a:rPr lang="cs-CZ" i="1" dirty="0" err="1">
                <a:solidFill>
                  <a:schemeClr val="tx1">
                    <a:lumMod val="65000"/>
                    <a:lumOff val="35000"/>
                  </a:schemeClr>
                </a:solidFill>
                <a:latin typeface="+mn-lt"/>
                <a:ea typeface="Cambria" panose="02040503050406030204" pitchFamily="18" charset="0"/>
              </a:rPr>
              <a:t>resistant</a:t>
            </a:r>
            <a:r>
              <a:rPr lang="cs-CZ" i="1" dirty="0">
                <a:solidFill>
                  <a:schemeClr val="tx1">
                    <a:lumMod val="65000"/>
                    <a:lumOff val="35000"/>
                  </a:schemeClr>
                </a:solidFill>
                <a:latin typeface="+mn-lt"/>
                <a:ea typeface="Cambria" panose="02040503050406030204" pitchFamily="18" charset="0"/>
              </a:rPr>
              <a:t>“ </a:t>
            </a:r>
            <a:r>
              <a:rPr lang="cs-CZ" i="1" dirty="0" err="1">
                <a:solidFill>
                  <a:schemeClr val="tx1">
                    <a:lumMod val="65000"/>
                    <a:lumOff val="35000"/>
                  </a:schemeClr>
                </a:solidFill>
                <a:latin typeface="+mn-lt"/>
                <a:ea typeface="Cambria" panose="02040503050406030204" pitchFamily="18" charset="0"/>
              </a:rPr>
              <a:t>cells</a:t>
            </a:r>
            <a:r>
              <a:rPr lang="cs-CZ" i="1" dirty="0">
                <a:solidFill>
                  <a:schemeClr val="tx1">
                    <a:lumMod val="65000"/>
                    <a:lumOff val="35000"/>
                  </a:schemeClr>
                </a:solidFill>
                <a:latin typeface="+mn-lt"/>
                <a:ea typeface="Cambria" panose="02040503050406030204" pitchFamily="18" charset="0"/>
              </a:rPr>
              <a:t> to </a:t>
            </a:r>
            <a:r>
              <a:rPr lang="cs-CZ" i="1" dirty="0" err="1">
                <a:solidFill>
                  <a:schemeClr val="tx1">
                    <a:lumMod val="65000"/>
                    <a:lumOff val="35000"/>
                  </a:schemeClr>
                </a:solidFill>
                <a:latin typeface="+mn-lt"/>
                <a:ea typeface="Cambria" panose="02040503050406030204" pitchFamily="18" charset="0"/>
              </a:rPr>
              <a:t>already</a:t>
            </a:r>
            <a:r>
              <a:rPr lang="en-US" i="1" dirty="0">
                <a:solidFill>
                  <a:schemeClr val="tx1">
                    <a:lumMod val="65000"/>
                    <a:lumOff val="35000"/>
                  </a:schemeClr>
                </a:solidFill>
                <a:latin typeface="+mn-lt"/>
                <a:ea typeface="Cambria" panose="02040503050406030204" pitchFamily="18" charset="0"/>
              </a:rPr>
              <a:t> published </a:t>
            </a:r>
            <a:r>
              <a:rPr lang="cs-CZ" i="1" dirty="0" err="1">
                <a:solidFill>
                  <a:schemeClr val="tx1">
                    <a:lumMod val="65000"/>
                    <a:lumOff val="35000"/>
                  </a:schemeClr>
                </a:solidFill>
                <a:latin typeface="+mn-lt"/>
                <a:ea typeface="Cambria" panose="02040503050406030204" pitchFamily="18" charset="0"/>
              </a:rPr>
              <a:t>advanced</a:t>
            </a:r>
            <a:r>
              <a:rPr lang="cs-CZ" i="1" dirty="0">
                <a:solidFill>
                  <a:schemeClr val="tx1">
                    <a:lumMod val="65000"/>
                    <a:lumOff val="35000"/>
                  </a:schemeClr>
                </a:solidFill>
                <a:latin typeface="+mn-lt"/>
                <a:ea typeface="Cambria" panose="02040503050406030204" pitchFamily="18" charset="0"/>
              </a:rPr>
              <a:t> </a:t>
            </a:r>
            <a:r>
              <a:rPr lang="cs-CZ" i="1" dirty="0" err="1">
                <a:solidFill>
                  <a:schemeClr val="tx1">
                    <a:lumMod val="65000"/>
                    <a:lumOff val="35000"/>
                  </a:schemeClr>
                </a:solidFill>
                <a:latin typeface="+mn-lt"/>
                <a:ea typeface="Cambria" panose="02040503050406030204" pitchFamily="18" charset="0"/>
              </a:rPr>
              <a:t>PCa</a:t>
            </a:r>
            <a:r>
              <a:rPr lang="en-US" i="1" dirty="0">
                <a:solidFill>
                  <a:schemeClr val="tx1">
                    <a:lumMod val="65000"/>
                    <a:lumOff val="35000"/>
                  </a:schemeClr>
                </a:solidFill>
                <a:latin typeface="+mn-lt"/>
                <a:ea typeface="Cambria" panose="02040503050406030204" pitchFamily="18" charset="0"/>
              </a:rPr>
              <a:t> </a:t>
            </a:r>
            <a:r>
              <a:rPr lang="cs-CZ" i="1" dirty="0">
                <a:solidFill>
                  <a:schemeClr val="tx1">
                    <a:lumMod val="65000"/>
                    <a:lumOff val="35000"/>
                  </a:schemeClr>
                </a:solidFill>
                <a:latin typeface="+mn-lt"/>
                <a:ea typeface="Cambria" panose="02040503050406030204" pitchFamily="18" charset="0"/>
              </a:rPr>
              <a:t>&amp; </a:t>
            </a:r>
            <a:r>
              <a:rPr lang="cs-CZ" i="1" dirty="0" err="1">
                <a:solidFill>
                  <a:schemeClr val="tx1">
                    <a:lumMod val="65000"/>
                    <a:lumOff val="35000"/>
                  </a:schemeClr>
                </a:solidFill>
                <a:latin typeface="+mn-lt"/>
                <a:ea typeface="Cambria" panose="02040503050406030204" pitchFamily="18" charset="0"/>
              </a:rPr>
              <a:t>PCa</a:t>
            </a:r>
            <a:r>
              <a:rPr lang="cs-CZ" i="1" dirty="0">
                <a:solidFill>
                  <a:schemeClr val="tx1">
                    <a:lumMod val="65000"/>
                    <a:lumOff val="35000"/>
                  </a:schemeClr>
                </a:solidFill>
                <a:latin typeface="+mn-lt"/>
                <a:ea typeface="Cambria" panose="02040503050406030204" pitchFamily="18" charset="0"/>
              </a:rPr>
              <a:t> </a:t>
            </a:r>
            <a:r>
              <a:rPr lang="en-US" i="1" dirty="0">
                <a:solidFill>
                  <a:schemeClr val="tx1">
                    <a:lumMod val="65000"/>
                    <a:lumOff val="35000"/>
                  </a:schemeClr>
                </a:solidFill>
                <a:latin typeface="+mn-lt"/>
                <a:ea typeface="Cambria" panose="02040503050406030204" pitchFamily="18" charset="0"/>
              </a:rPr>
              <a:t>metastasis signature</a:t>
            </a:r>
            <a:r>
              <a:rPr lang="cs-CZ" i="1" dirty="0">
                <a:solidFill>
                  <a:schemeClr val="tx1">
                    <a:lumMod val="65000"/>
                    <a:lumOff val="35000"/>
                  </a:schemeClr>
                </a:solidFill>
                <a:latin typeface="+mn-lt"/>
                <a:ea typeface="Cambria" panose="02040503050406030204" pitchFamily="18" charset="0"/>
              </a:rPr>
              <a:t>s.</a:t>
            </a:r>
          </a:p>
        </p:txBody>
      </p:sp>
    </p:spTree>
    <p:extLst>
      <p:ext uri="{BB962C8B-B14F-4D97-AF65-F5344CB8AC3E}">
        <p14:creationId xmlns:p14="http://schemas.microsoft.com/office/powerpoint/2010/main" val="405005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ntr" presetSubtype="0"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par>
                                <p:cTn id="57" presetID="10"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par>
                                <p:cTn id="63" presetID="10"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par>
                                <p:cTn id="72" presetID="10" presetClass="entr" presetSubtype="0" fill="hold"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23" grpId="0"/>
      <p:bldP spid="28" grpId="0"/>
      <p:bldP spid="31"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 name="Obrázek 61"/>
          <p:cNvPicPr>
            <a:picLocks noChangeAspect="1"/>
          </p:cNvPicPr>
          <p:nvPr/>
        </p:nvPicPr>
        <p:blipFill rotWithShape="1">
          <a:blip r:embed="rId2" cstate="print">
            <a:extLst>
              <a:ext uri="{28A0092B-C50C-407E-A947-70E740481C1C}">
                <a14:useLocalDpi xmlns:a14="http://schemas.microsoft.com/office/drawing/2010/main" val="0"/>
              </a:ext>
            </a:extLst>
          </a:blip>
          <a:srcRect l="11487" r="10314" b="9013"/>
          <a:stretch/>
        </p:blipFill>
        <p:spPr>
          <a:xfrm>
            <a:off x="10435078" y="4440194"/>
            <a:ext cx="1642327" cy="1910911"/>
          </a:xfrm>
          <a:prstGeom prst="rect">
            <a:avLst/>
          </a:prstGeom>
        </p:spPr>
      </p:pic>
      <p:pic>
        <p:nvPicPr>
          <p:cNvPr id="29" name="Obrázek 28"/>
          <p:cNvPicPr>
            <a:picLocks noChangeAspect="1"/>
          </p:cNvPicPr>
          <p:nvPr/>
        </p:nvPicPr>
        <p:blipFill>
          <a:blip r:embed="rId3">
            <a:lum/>
          </a:blip>
          <a:stretch>
            <a:fillRect/>
          </a:stretch>
        </p:blipFill>
        <p:spPr>
          <a:xfrm>
            <a:off x="1908214" y="2827625"/>
            <a:ext cx="2694600" cy="2700832"/>
          </a:xfrm>
          <a:prstGeom prst="rect">
            <a:avLst/>
          </a:prstGeom>
          <a:noFill/>
        </p:spPr>
      </p:pic>
      <p:pic>
        <p:nvPicPr>
          <p:cNvPr id="58" name="Obrázek 57"/>
          <p:cNvPicPr>
            <a:picLocks noChangeAspect="1"/>
          </p:cNvPicPr>
          <p:nvPr/>
        </p:nvPicPr>
        <p:blipFill rotWithShape="1">
          <a:blip r:embed="rId4" cstate="print">
            <a:extLst>
              <a:ext uri="{28A0092B-C50C-407E-A947-70E740481C1C}">
                <a14:useLocalDpi xmlns:a14="http://schemas.microsoft.com/office/drawing/2010/main" val="0"/>
              </a:ext>
            </a:extLst>
          </a:blip>
          <a:srcRect b="35153"/>
          <a:stretch/>
        </p:blipFill>
        <p:spPr>
          <a:xfrm>
            <a:off x="2634219" y="4597051"/>
            <a:ext cx="1479677" cy="959523"/>
          </a:xfrm>
          <a:prstGeom prst="rect">
            <a:avLst/>
          </a:prstGeom>
        </p:spPr>
      </p:pic>
      <p:sp>
        <p:nvSpPr>
          <p:cNvPr id="19" name="TextovéPole 18"/>
          <p:cNvSpPr txBox="1"/>
          <p:nvPr/>
        </p:nvSpPr>
        <p:spPr>
          <a:xfrm>
            <a:off x="513562" y="1227137"/>
            <a:ext cx="6760249" cy="338554"/>
          </a:xfrm>
          <a:prstGeom prst="rect">
            <a:avLst/>
          </a:prstGeom>
          <a:noFill/>
        </p:spPr>
        <p:txBody>
          <a:bodyPr wrap="none" rtlCol="0">
            <a:spAutoFit/>
          </a:bodyPr>
          <a:lstStyle/>
          <a:p>
            <a:r>
              <a:rPr lang="en-US" sz="1600" b="1" u="sng" dirty="0">
                <a:solidFill>
                  <a:schemeClr val="tx1">
                    <a:lumMod val="65000"/>
                    <a:lumOff val="35000"/>
                  </a:schemeClr>
                </a:solidFill>
                <a:latin typeface="Calibri (Základní text)"/>
                <a:ea typeface="Cambria" panose="02040503050406030204" pitchFamily="18" charset="0"/>
              </a:rPr>
              <a:t>Increased amount of parameters</a:t>
            </a:r>
            <a:r>
              <a:rPr lang="en-US" sz="1600" b="1" dirty="0">
                <a:solidFill>
                  <a:schemeClr val="tx1">
                    <a:lumMod val="65000"/>
                    <a:lumOff val="35000"/>
                  </a:schemeClr>
                </a:solidFill>
                <a:latin typeface="Calibri (Základní text)"/>
                <a:ea typeface="Cambria" panose="02040503050406030204" pitchFamily="18" charset="0"/>
              </a:rPr>
              <a:t> </a:t>
            </a:r>
            <a:r>
              <a:rPr lang="en-US" sz="1600" dirty="0">
                <a:solidFill>
                  <a:schemeClr val="tx1">
                    <a:lumMod val="65000"/>
                    <a:lumOff val="35000"/>
                  </a:schemeClr>
                </a:solidFill>
                <a:latin typeface="Calibri (Základní text)"/>
                <a:ea typeface="Cambria" panose="02040503050406030204" pitchFamily="18" charset="0"/>
              </a:rPr>
              <a:t>= necessity to employ AI in data computation</a:t>
            </a:r>
          </a:p>
        </p:txBody>
      </p:sp>
      <p:sp>
        <p:nvSpPr>
          <p:cNvPr id="21" name="Obdélník 20"/>
          <p:cNvSpPr/>
          <p:nvPr/>
        </p:nvSpPr>
        <p:spPr>
          <a:xfrm>
            <a:off x="9985502" y="321066"/>
            <a:ext cx="732462" cy="400110"/>
          </a:xfrm>
          <a:prstGeom prst="rect">
            <a:avLst/>
          </a:prstGeom>
        </p:spPr>
        <p:txBody>
          <a:bodyPr wrap="square">
            <a:spAutoFit/>
          </a:bodyPr>
          <a:lstStyle/>
          <a:p>
            <a:pPr algn="ctr"/>
            <a:r>
              <a:rPr lang="en-US" sz="1000">
                <a:solidFill>
                  <a:schemeClr val="tx1">
                    <a:lumMod val="65000"/>
                    <a:lumOff val="35000"/>
                  </a:schemeClr>
                </a:solidFill>
                <a:latin typeface="Calibri (Základní text)"/>
              </a:rPr>
              <a:t>Radek </a:t>
            </a:r>
          </a:p>
          <a:p>
            <a:pPr algn="ctr"/>
            <a:r>
              <a:rPr lang="en-US" sz="1000">
                <a:solidFill>
                  <a:schemeClr val="tx1">
                    <a:lumMod val="65000"/>
                    <a:lumOff val="35000"/>
                  </a:schemeClr>
                </a:solidFill>
                <a:latin typeface="Calibri (Základní text)"/>
              </a:rPr>
              <a:t>Fedr</a:t>
            </a:r>
          </a:p>
        </p:txBody>
      </p:sp>
      <p:sp>
        <p:nvSpPr>
          <p:cNvPr id="22" name="TextovéPole 21"/>
          <p:cNvSpPr txBox="1"/>
          <p:nvPr/>
        </p:nvSpPr>
        <p:spPr>
          <a:xfrm>
            <a:off x="391012" y="1628173"/>
            <a:ext cx="11439038" cy="584775"/>
          </a:xfrm>
          <a:prstGeom prst="rect">
            <a:avLst/>
          </a:prstGeom>
          <a:noFill/>
        </p:spPr>
        <p:txBody>
          <a:bodyPr wrap="square" rtlCol="0">
            <a:spAutoFit/>
          </a:bodyPr>
          <a:lstStyle/>
          <a:p>
            <a:pPr>
              <a:tabLst>
                <a:tab pos="630238" algn="l"/>
              </a:tabLst>
            </a:pPr>
            <a:r>
              <a:rPr lang="en-US" sz="1600" b="1" u="sng">
                <a:solidFill>
                  <a:srgbClr val="FF0000"/>
                </a:solidFill>
                <a:latin typeface="Calibri (Základní text)"/>
              </a:rPr>
              <a:t>Aim</a:t>
            </a:r>
            <a:r>
              <a:rPr lang="en-US" sz="1600" b="1">
                <a:solidFill>
                  <a:srgbClr val="FF0000"/>
                </a:solidFill>
                <a:latin typeface="Calibri (Základní text)"/>
              </a:rPr>
              <a:t>: 	</a:t>
            </a:r>
            <a:r>
              <a:rPr lang="en-US" sz="1600">
                <a:solidFill>
                  <a:srgbClr val="FF0000"/>
                </a:solidFill>
                <a:latin typeface="Calibri (Základní text)"/>
              </a:rPr>
              <a:t>To apply </a:t>
            </a:r>
            <a:r>
              <a:rPr lang="en-US" sz="1600" b="1">
                <a:solidFill>
                  <a:srgbClr val="FF0000"/>
                </a:solidFill>
                <a:latin typeface="Calibri (Základní text)"/>
              </a:rPr>
              <a:t>machine learning</a:t>
            </a:r>
            <a:r>
              <a:rPr lang="en-US" sz="1600">
                <a:solidFill>
                  <a:srgbClr val="FF0000"/>
                </a:solidFill>
                <a:latin typeface="Calibri (Základní text)"/>
              </a:rPr>
              <a:t> and </a:t>
            </a:r>
            <a:r>
              <a:rPr lang="en-US" sz="1600" b="1">
                <a:solidFill>
                  <a:srgbClr val="FF0000"/>
                </a:solidFill>
                <a:latin typeface="Calibri (Základní text)"/>
              </a:rPr>
              <a:t>dimension reduction</a:t>
            </a:r>
            <a:r>
              <a:rPr lang="en-US" sz="1600">
                <a:solidFill>
                  <a:srgbClr val="FF0000"/>
                </a:solidFill>
                <a:latin typeface="Calibri (Základní text)"/>
              </a:rPr>
              <a:t> algorithms in search and recognition of populations </a:t>
            </a:r>
          </a:p>
          <a:p>
            <a:pPr>
              <a:tabLst>
                <a:tab pos="630238" algn="l"/>
              </a:tabLst>
            </a:pPr>
            <a:r>
              <a:rPr lang="en-US" sz="1600">
                <a:solidFill>
                  <a:srgbClr val="FF0000"/>
                </a:solidFill>
                <a:latin typeface="Calibri (Základní text)"/>
              </a:rPr>
              <a:t>	with </a:t>
            </a:r>
            <a:r>
              <a:rPr lang="en-US" sz="1600" b="1">
                <a:solidFill>
                  <a:srgbClr val="FF0000"/>
                </a:solidFill>
                <a:latin typeface="Calibri (Základní text)"/>
              </a:rPr>
              <a:t>specific </a:t>
            </a:r>
            <a:r>
              <a:rPr lang="en-US" sz="1600">
                <a:solidFill>
                  <a:srgbClr val="FF0000"/>
                </a:solidFill>
                <a:latin typeface="Calibri (Základní text)"/>
              </a:rPr>
              <a:t>or</a:t>
            </a:r>
            <a:r>
              <a:rPr lang="en-US" sz="1600" b="1">
                <a:solidFill>
                  <a:srgbClr val="FF0000"/>
                </a:solidFill>
                <a:latin typeface="Calibri (Základní text)"/>
              </a:rPr>
              <a:t> unknown fingerprint</a:t>
            </a:r>
          </a:p>
        </p:txBody>
      </p:sp>
      <p:sp>
        <p:nvSpPr>
          <p:cNvPr id="24" name="Nadpis 1"/>
          <p:cNvSpPr>
            <a:spLocks noGrp="1"/>
          </p:cNvSpPr>
          <p:nvPr>
            <p:ph type="title"/>
          </p:nvPr>
        </p:nvSpPr>
        <p:spPr>
          <a:xfrm>
            <a:off x="1857829" y="375124"/>
            <a:ext cx="8476342" cy="449718"/>
          </a:xfrm>
        </p:spPr>
        <p:txBody>
          <a:bodyPr/>
          <a:lstStyle/>
          <a:p>
            <a:r>
              <a:rPr lang="en-US" sz="2800">
                <a:solidFill>
                  <a:schemeClr val="tx1">
                    <a:lumMod val="65000"/>
                    <a:lumOff val="35000"/>
                  </a:schemeClr>
                </a:solidFill>
              </a:rPr>
              <a:t>Analyses with applied artificial intelligence</a:t>
            </a:r>
          </a:p>
        </p:txBody>
      </p:sp>
      <p:pic>
        <p:nvPicPr>
          <p:cNvPr id="25" name="Obrázek 24"/>
          <p:cNvPicPr>
            <a:picLocks noChangeAspect="1"/>
          </p:cNvPicPr>
          <p:nvPr/>
        </p:nvPicPr>
        <p:blipFill rotWithShape="1">
          <a:blip r:embed="rId5" cstate="print">
            <a:extLst>
              <a:ext uri="{28A0092B-C50C-407E-A947-70E740481C1C}">
                <a14:useLocalDpi xmlns:a14="http://schemas.microsoft.com/office/drawing/2010/main" val="0"/>
              </a:ext>
            </a:extLst>
          </a:blip>
          <a:srcRect t="5024" b="24045"/>
          <a:stretch/>
        </p:blipFill>
        <p:spPr>
          <a:xfrm>
            <a:off x="9985502" y="669348"/>
            <a:ext cx="732461" cy="737467"/>
          </a:xfrm>
          <a:prstGeom prst="rect">
            <a:avLst/>
          </a:prstGeom>
        </p:spPr>
      </p:pic>
      <p:sp>
        <p:nvSpPr>
          <p:cNvPr id="26" name="Obdélník 25"/>
          <p:cNvSpPr/>
          <p:nvPr/>
        </p:nvSpPr>
        <p:spPr>
          <a:xfrm>
            <a:off x="513561" y="6029580"/>
            <a:ext cx="11615923" cy="646331"/>
          </a:xfrm>
          <a:prstGeom prst="rect">
            <a:avLst/>
          </a:prstGeom>
        </p:spPr>
        <p:txBody>
          <a:bodyPr wrap="square">
            <a:spAutoFit/>
          </a:bodyPr>
          <a:lstStyle/>
          <a:p>
            <a:pPr marL="0" lvl="1"/>
            <a:r>
              <a:rPr lang="en-US" b="1">
                <a:solidFill>
                  <a:schemeClr val="tx1">
                    <a:lumMod val="65000"/>
                    <a:lumOff val="35000"/>
                  </a:schemeClr>
                </a:solidFill>
                <a:latin typeface="+mn-lt"/>
                <a:ea typeface="Cambria" panose="02040503050406030204" pitchFamily="18" charset="0"/>
              </a:rPr>
              <a:t>Output: </a:t>
            </a:r>
            <a:r>
              <a:rPr lang="en-US">
                <a:solidFill>
                  <a:schemeClr val="tx1">
                    <a:lumMod val="65000"/>
                    <a:lumOff val="35000"/>
                  </a:schemeClr>
                </a:solidFill>
                <a:latin typeface="+mn-lt"/>
                <a:ea typeface="Cambria" panose="02040503050406030204" pitchFamily="18" charset="0"/>
              </a:rPr>
              <a:t>To reveal unique populations and c</a:t>
            </a:r>
            <a:r>
              <a:rPr lang="en-US">
                <a:solidFill>
                  <a:schemeClr val="tx1">
                    <a:lumMod val="65000"/>
                    <a:lumOff val="35000"/>
                  </a:schemeClr>
                </a:solidFill>
                <a:ea typeface="Cambria" panose="02040503050406030204" pitchFamily="18" charset="0"/>
              </a:rPr>
              <a:t>ompare genomic, transcriptomic and proteomic profiles</a:t>
            </a:r>
          </a:p>
          <a:p>
            <a:pPr marL="0" lvl="1"/>
            <a:endParaRPr lang="en-US">
              <a:solidFill>
                <a:schemeClr val="tx1">
                  <a:lumMod val="65000"/>
                  <a:lumOff val="35000"/>
                </a:schemeClr>
              </a:solidFill>
              <a:latin typeface="+mn-lt"/>
              <a:ea typeface="Cambria" panose="02040503050406030204" pitchFamily="18" charset="0"/>
            </a:endParaRPr>
          </a:p>
        </p:txBody>
      </p:sp>
      <p:cxnSp>
        <p:nvCxnSpPr>
          <p:cNvPr id="47" name="Přímá spojnice se šipkou 46"/>
          <p:cNvCxnSpPr/>
          <p:nvPr/>
        </p:nvCxnSpPr>
        <p:spPr>
          <a:xfrm flipV="1">
            <a:off x="4625604" y="4144200"/>
            <a:ext cx="521164" cy="6484"/>
          </a:xfrm>
          <a:prstGeom prst="straightConnector1">
            <a:avLst/>
          </a:prstGeom>
          <a:ln w="38100" cap="rnd">
            <a:gradFill>
              <a:gsLst>
                <a:gs pos="0">
                  <a:schemeClr val="accent1">
                    <a:lumMod val="5000"/>
                    <a:lumOff val="95000"/>
                  </a:schemeClr>
                </a:gs>
                <a:gs pos="61000">
                  <a:schemeClr val="tx1">
                    <a:lumMod val="65000"/>
                    <a:lumOff val="35000"/>
                  </a:schemeClr>
                </a:gs>
              </a:gsLst>
              <a:lin ang="0" scaled="0"/>
            </a:gradFill>
            <a:miter lim="800000"/>
            <a:tailEnd type="triangle"/>
          </a:ln>
          <a:effectLst>
            <a:softEdge rad="0"/>
          </a:effectLst>
        </p:spPr>
        <p:style>
          <a:lnRef idx="1">
            <a:schemeClr val="dk1"/>
          </a:lnRef>
          <a:fillRef idx="0">
            <a:schemeClr val="dk1"/>
          </a:fillRef>
          <a:effectRef idx="0">
            <a:schemeClr val="dk1"/>
          </a:effectRef>
          <a:fontRef idx="minor">
            <a:schemeClr val="tx1"/>
          </a:fontRef>
        </p:style>
      </p:cxnSp>
      <p:sp>
        <p:nvSpPr>
          <p:cNvPr id="48" name="Obdélník 47"/>
          <p:cNvSpPr/>
          <p:nvPr/>
        </p:nvSpPr>
        <p:spPr>
          <a:xfrm>
            <a:off x="5081044" y="2340108"/>
            <a:ext cx="2863284" cy="584775"/>
          </a:xfrm>
          <a:prstGeom prst="rect">
            <a:avLst/>
          </a:prstGeom>
        </p:spPr>
        <p:txBody>
          <a:bodyPr wrap="none">
            <a:spAutoFit/>
          </a:bodyPr>
          <a:lstStyle/>
          <a:p>
            <a:pPr algn="ctr"/>
            <a:r>
              <a:rPr lang="en-US" sz="1600" i="1">
                <a:solidFill>
                  <a:schemeClr val="tx1">
                    <a:lumMod val="65000"/>
                    <a:lumOff val="35000"/>
                  </a:schemeClr>
                </a:solidFill>
                <a:ea typeface="Cambria" panose="02040503050406030204" pitchFamily="18" charset="0"/>
              </a:rPr>
              <a:t>Expert-driven machine learning/</a:t>
            </a:r>
          </a:p>
          <a:p>
            <a:pPr algn="ctr"/>
            <a:r>
              <a:rPr lang="en-US" sz="1600" i="1">
                <a:solidFill>
                  <a:schemeClr val="tx1">
                    <a:lumMod val="65000"/>
                    <a:lumOff val="35000"/>
                  </a:schemeClr>
                </a:solidFill>
                <a:ea typeface="Cambria" panose="02040503050406030204" pitchFamily="18" charset="0"/>
              </a:rPr>
              <a:t>Dimensionality reduction maps</a:t>
            </a:r>
            <a:endParaRPr lang="en-US" sz="1600" i="1">
              <a:solidFill>
                <a:schemeClr val="tx1">
                  <a:lumMod val="65000"/>
                  <a:lumOff val="35000"/>
                </a:schemeClr>
              </a:solidFill>
            </a:endParaRPr>
          </a:p>
        </p:txBody>
      </p:sp>
      <p:sp>
        <p:nvSpPr>
          <p:cNvPr id="64" name="Obdélník 63"/>
          <p:cNvSpPr/>
          <p:nvPr/>
        </p:nvSpPr>
        <p:spPr>
          <a:xfrm>
            <a:off x="4173" y="2307049"/>
            <a:ext cx="2498446" cy="369332"/>
          </a:xfrm>
          <a:prstGeom prst="rect">
            <a:avLst/>
          </a:prstGeom>
        </p:spPr>
        <p:txBody>
          <a:bodyPr wrap="square">
            <a:spAutoFit/>
          </a:bodyPr>
          <a:lstStyle/>
          <a:p>
            <a:pPr marL="0" lvl="1"/>
            <a:r>
              <a:rPr lang="en-US" b="1">
                <a:solidFill>
                  <a:schemeClr val="tx1">
                    <a:lumMod val="65000"/>
                    <a:lumOff val="35000"/>
                  </a:schemeClr>
                </a:solidFill>
                <a:latin typeface="+mn-lt"/>
                <a:ea typeface="Cambria" panose="02040503050406030204" pitchFamily="18" charset="0"/>
              </a:rPr>
              <a:t>Process implementation</a:t>
            </a:r>
            <a:endParaRPr lang="en-US">
              <a:solidFill>
                <a:schemeClr val="tx1">
                  <a:lumMod val="65000"/>
                  <a:lumOff val="35000"/>
                </a:schemeClr>
              </a:solidFill>
              <a:latin typeface="+mn-lt"/>
              <a:ea typeface="Cambria" panose="02040503050406030204" pitchFamily="18" charset="0"/>
            </a:endParaRPr>
          </a:p>
        </p:txBody>
      </p:sp>
      <p:grpSp>
        <p:nvGrpSpPr>
          <p:cNvPr id="2" name="Skupina 1"/>
          <p:cNvGrpSpPr>
            <a:grpSpLocks noChangeAspect="1"/>
          </p:cNvGrpSpPr>
          <p:nvPr/>
        </p:nvGrpSpPr>
        <p:grpSpPr>
          <a:xfrm>
            <a:off x="1803405" y="3180194"/>
            <a:ext cx="1817369" cy="1260000"/>
            <a:chOff x="1870544" y="4101288"/>
            <a:chExt cx="2224086" cy="1541980"/>
          </a:xfrm>
        </p:grpSpPr>
        <p:pic>
          <p:nvPicPr>
            <p:cNvPr id="30" name="Obrázek 29"/>
            <p:cNvPicPr>
              <a:picLocks noChangeAspect="1"/>
            </p:cNvPicPr>
            <p:nvPr/>
          </p:nvPicPr>
          <p:blipFill rotWithShape="1">
            <a:blip r:embed="rId6" cstate="print">
              <a:extLst>
                <a:ext uri="{28A0092B-C50C-407E-A947-70E740481C1C}">
                  <a14:useLocalDpi xmlns:a14="http://schemas.microsoft.com/office/drawing/2010/main" val="0"/>
                </a:ext>
              </a:extLst>
            </a:blip>
            <a:srcRect b="22703"/>
            <a:stretch/>
          </p:blipFill>
          <p:spPr>
            <a:xfrm>
              <a:off x="1870544" y="4101288"/>
              <a:ext cx="1614486" cy="932380"/>
            </a:xfrm>
            <a:prstGeom prst="rect">
              <a:avLst/>
            </a:prstGeom>
          </p:spPr>
        </p:pic>
        <p:pic>
          <p:nvPicPr>
            <p:cNvPr id="31" name="Obrázek 30"/>
            <p:cNvPicPr>
              <a:picLocks noChangeAspect="1"/>
            </p:cNvPicPr>
            <p:nvPr/>
          </p:nvPicPr>
          <p:blipFill rotWithShape="1">
            <a:blip r:embed="rId6" cstate="print">
              <a:extLst>
                <a:ext uri="{28A0092B-C50C-407E-A947-70E740481C1C}">
                  <a14:useLocalDpi xmlns:a14="http://schemas.microsoft.com/office/drawing/2010/main" val="0"/>
                </a:ext>
              </a:extLst>
            </a:blip>
            <a:srcRect b="22703"/>
            <a:stretch/>
          </p:blipFill>
          <p:spPr>
            <a:xfrm>
              <a:off x="2022944" y="4253688"/>
              <a:ext cx="1614486" cy="932380"/>
            </a:xfrm>
            <a:prstGeom prst="rect">
              <a:avLst/>
            </a:prstGeom>
          </p:spPr>
        </p:pic>
        <p:pic>
          <p:nvPicPr>
            <p:cNvPr id="33" name="Obrázek 32"/>
            <p:cNvPicPr>
              <a:picLocks noChangeAspect="1"/>
            </p:cNvPicPr>
            <p:nvPr/>
          </p:nvPicPr>
          <p:blipFill rotWithShape="1">
            <a:blip r:embed="rId6" cstate="print">
              <a:extLst>
                <a:ext uri="{28A0092B-C50C-407E-A947-70E740481C1C}">
                  <a14:useLocalDpi xmlns:a14="http://schemas.microsoft.com/office/drawing/2010/main" val="0"/>
                </a:ext>
              </a:extLst>
            </a:blip>
            <a:srcRect b="22703"/>
            <a:stretch/>
          </p:blipFill>
          <p:spPr>
            <a:xfrm>
              <a:off x="2175344" y="4406088"/>
              <a:ext cx="1614486" cy="932380"/>
            </a:xfrm>
            <a:prstGeom prst="rect">
              <a:avLst/>
            </a:prstGeom>
          </p:spPr>
        </p:pic>
        <p:pic>
          <p:nvPicPr>
            <p:cNvPr id="34" name="Obrázek 33"/>
            <p:cNvPicPr>
              <a:picLocks noChangeAspect="1"/>
            </p:cNvPicPr>
            <p:nvPr/>
          </p:nvPicPr>
          <p:blipFill rotWithShape="1">
            <a:blip r:embed="rId6" cstate="print">
              <a:extLst>
                <a:ext uri="{28A0092B-C50C-407E-A947-70E740481C1C}">
                  <a14:useLocalDpi xmlns:a14="http://schemas.microsoft.com/office/drawing/2010/main" val="0"/>
                </a:ext>
              </a:extLst>
            </a:blip>
            <a:srcRect b="22703"/>
            <a:stretch/>
          </p:blipFill>
          <p:spPr>
            <a:xfrm>
              <a:off x="2327744" y="4558488"/>
              <a:ext cx="1614486" cy="932380"/>
            </a:xfrm>
            <a:prstGeom prst="rect">
              <a:avLst/>
            </a:prstGeom>
          </p:spPr>
        </p:pic>
        <p:pic>
          <p:nvPicPr>
            <p:cNvPr id="35" name="Obrázek 34"/>
            <p:cNvPicPr>
              <a:picLocks noChangeAspect="1"/>
            </p:cNvPicPr>
            <p:nvPr/>
          </p:nvPicPr>
          <p:blipFill rotWithShape="1">
            <a:blip r:embed="rId6" cstate="print">
              <a:extLst>
                <a:ext uri="{28A0092B-C50C-407E-A947-70E740481C1C}">
                  <a14:useLocalDpi xmlns:a14="http://schemas.microsoft.com/office/drawing/2010/main" val="0"/>
                </a:ext>
              </a:extLst>
            </a:blip>
            <a:srcRect b="22703"/>
            <a:stretch/>
          </p:blipFill>
          <p:spPr>
            <a:xfrm>
              <a:off x="2480144" y="4710888"/>
              <a:ext cx="1614486" cy="932380"/>
            </a:xfrm>
            <a:prstGeom prst="rect">
              <a:avLst/>
            </a:prstGeom>
          </p:spPr>
        </p:pic>
      </p:grpSp>
      <p:pic>
        <p:nvPicPr>
          <p:cNvPr id="37" name="Obrázek 36"/>
          <p:cNvPicPr>
            <a:picLocks noChangeAspect="1"/>
          </p:cNvPicPr>
          <p:nvPr/>
        </p:nvPicPr>
        <p:blipFill rotWithShape="1">
          <a:blip r:embed="rId7"/>
          <a:srcRect r="52226"/>
          <a:stretch/>
        </p:blipFill>
        <p:spPr>
          <a:xfrm>
            <a:off x="8313961" y="2918526"/>
            <a:ext cx="1475904" cy="1376731"/>
          </a:xfrm>
          <a:prstGeom prst="rect">
            <a:avLst/>
          </a:prstGeom>
        </p:spPr>
      </p:pic>
      <p:pic>
        <p:nvPicPr>
          <p:cNvPr id="38" name="Obrázek 37"/>
          <p:cNvPicPr>
            <a:picLocks noChangeAspect="1"/>
          </p:cNvPicPr>
          <p:nvPr/>
        </p:nvPicPr>
        <p:blipFill rotWithShape="1">
          <a:blip r:embed="rId8"/>
          <a:srcRect l="52498"/>
          <a:stretch/>
        </p:blipFill>
        <p:spPr>
          <a:xfrm>
            <a:off x="8313866" y="4366090"/>
            <a:ext cx="1476094" cy="1371418"/>
          </a:xfrm>
          <a:prstGeom prst="rect">
            <a:avLst/>
          </a:prstGeom>
        </p:spPr>
      </p:pic>
      <p:pic>
        <p:nvPicPr>
          <p:cNvPr id="42" name="Obrázek 41"/>
          <p:cNvPicPr>
            <a:picLocks noChangeAspect="1"/>
          </p:cNvPicPr>
          <p:nvPr/>
        </p:nvPicPr>
        <p:blipFill rotWithShape="1">
          <a:blip r:embed="rId9">
            <a:extLst>
              <a:ext uri="{28A0092B-C50C-407E-A947-70E740481C1C}">
                <a14:useLocalDpi xmlns:a14="http://schemas.microsoft.com/office/drawing/2010/main" val="0"/>
              </a:ext>
            </a:extLst>
          </a:blip>
          <a:srcRect b="16589"/>
          <a:stretch/>
        </p:blipFill>
        <p:spPr>
          <a:xfrm>
            <a:off x="280204" y="2975077"/>
            <a:ext cx="1274259" cy="1062879"/>
          </a:xfrm>
          <a:prstGeom prst="rect">
            <a:avLst/>
          </a:prstGeom>
        </p:spPr>
      </p:pic>
      <p:pic>
        <p:nvPicPr>
          <p:cNvPr id="43" name="Obrázek 42"/>
          <p:cNvPicPr>
            <a:picLocks noChangeAspect="1"/>
          </p:cNvPicPr>
          <p:nvPr/>
        </p:nvPicPr>
        <p:blipFill rotWithShape="1">
          <a:blip r:embed="rId10">
            <a:extLst>
              <a:ext uri="{28A0092B-C50C-407E-A947-70E740481C1C}">
                <a14:useLocalDpi xmlns:a14="http://schemas.microsoft.com/office/drawing/2010/main" val="0"/>
              </a:ext>
            </a:extLst>
          </a:blip>
          <a:srcRect b="6161"/>
          <a:stretch/>
        </p:blipFill>
        <p:spPr>
          <a:xfrm>
            <a:off x="89477" y="4399943"/>
            <a:ext cx="1069241" cy="1003357"/>
          </a:xfrm>
          <a:prstGeom prst="rect">
            <a:avLst/>
          </a:prstGeom>
        </p:spPr>
      </p:pic>
      <p:sp>
        <p:nvSpPr>
          <p:cNvPr id="46" name="Obdélník 45"/>
          <p:cNvSpPr/>
          <p:nvPr/>
        </p:nvSpPr>
        <p:spPr>
          <a:xfrm>
            <a:off x="401524" y="2679260"/>
            <a:ext cx="1132490" cy="338554"/>
          </a:xfrm>
          <a:prstGeom prst="rect">
            <a:avLst/>
          </a:prstGeom>
        </p:spPr>
        <p:txBody>
          <a:bodyPr wrap="none">
            <a:spAutoFit/>
          </a:bodyPr>
          <a:lstStyle/>
          <a:p>
            <a:pPr algn="ctr"/>
            <a:r>
              <a:rPr lang="en-US" sz="1600" i="1">
                <a:solidFill>
                  <a:schemeClr val="tx1">
                    <a:lumMod val="65000"/>
                    <a:lumOff val="35000"/>
                  </a:schemeClr>
                </a:solidFill>
                <a:ea typeface="Cambria" panose="02040503050406030204" pitchFamily="18" charset="0"/>
              </a:rPr>
              <a:t>Microscopy</a:t>
            </a:r>
            <a:endParaRPr lang="en-US" sz="1600"/>
          </a:p>
        </p:txBody>
      </p:sp>
      <p:sp>
        <p:nvSpPr>
          <p:cNvPr id="54" name="Obdélník 53"/>
          <p:cNvSpPr/>
          <p:nvPr/>
        </p:nvSpPr>
        <p:spPr>
          <a:xfrm>
            <a:off x="-57751" y="4076523"/>
            <a:ext cx="1464568" cy="338554"/>
          </a:xfrm>
          <a:prstGeom prst="rect">
            <a:avLst/>
          </a:prstGeom>
        </p:spPr>
        <p:txBody>
          <a:bodyPr wrap="none">
            <a:spAutoFit/>
          </a:bodyPr>
          <a:lstStyle/>
          <a:p>
            <a:pPr algn="ctr"/>
            <a:r>
              <a:rPr lang="en-US" sz="1600" i="1">
                <a:solidFill>
                  <a:schemeClr val="tx1">
                    <a:lumMod val="65000"/>
                    <a:lumOff val="35000"/>
                  </a:schemeClr>
                </a:solidFill>
                <a:ea typeface="Cambria" panose="02040503050406030204" pitchFamily="18" charset="0"/>
              </a:rPr>
              <a:t>Flow cytometry</a:t>
            </a:r>
            <a:endParaRPr lang="en-US" sz="1600"/>
          </a:p>
        </p:txBody>
      </p:sp>
      <p:pic>
        <p:nvPicPr>
          <p:cNvPr id="55" name="Obrázek 54"/>
          <p:cNvPicPr>
            <a:picLocks noChangeAspect="1"/>
          </p:cNvPicPr>
          <p:nvPr/>
        </p:nvPicPr>
        <p:blipFill rotWithShape="1">
          <a:blip r:embed="rId11">
            <a:extLst>
              <a:ext uri="{28A0092B-C50C-407E-A947-70E740481C1C}">
                <a14:useLocalDpi xmlns:a14="http://schemas.microsoft.com/office/drawing/2010/main" val="0"/>
              </a:ext>
            </a:extLst>
          </a:blip>
          <a:srcRect b="21359"/>
          <a:stretch/>
        </p:blipFill>
        <p:spPr>
          <a:xfrm>
            <a:off x="1296621" y="4853032"/>
            <a:ext cx="1205998" cy="948405"/>
          </a:xfrm>
          <a:prstGeom prst="rect">
            <a:avLst/>
          </a:prstGeom>
        </p:spPr>
      </p:pic>
      <p:sp>
        <p:nvSpPr>
          <p:cNvPr id="56" name="Obdélník 55"/>
          <p:cNvSpPr/>
          <p:nvPr/>
        </p:nvSpPr>
        <p:spPr>
          <a:xfrm>
            <a:off x="1383234" y="4525668"/>
            <a:ext cx="1133644" cy="338554"/>
          </a:xfrm>
          <a:prstGeom prst="rect">
            <a:avLst/>
          </a:prstGeom>
        </p:spPr>
        <p:txBody>
          <a:bodyPr wrap="none">
            <a:spAutoFit/>
          </a:bodyPr>
          <a:lstStyle/>
          <a:p>
            <a:pPr algn="ctr"/>
            <a:r>
              <a:rPr lang="en-US" sz="1600" i="1">
                <a:solidFill>
                  <a:schemeClr val="tx1">
                    <a:lumMod val="65000"/>
                    <a:lumOff val="35000"/>
                  </a:schemeClr>
                </a:solidFill>
                <a:ea typeface="Cambria" panose="02040503050406030204" pitchFamily="18" charset="0"/>
              </a:rPr>
              <a:t>Sequencing</a:t>
            </a:r>
            <a:endParaRPr lang="en-US" sz="1600"/>
          </a:p>
        </p:txBody>
      </p:sp>
      <p:pic>
        <p:nvPicPr>
          <p:cNvPr id="59" name="Obrázek 58"/>
          <p:cNvPicPr>
            <a:picLocks noChangeAspect="1"/>
          </p:cNvPicPr>
          <p:nvPr/>
        </p:nvPicPr>
        <p:blipFill rotWithShape="1">
          <a:blip r:embed="rId12" cstate="print">
            <a:extLst>
              <a:ext uri="{28A0092B-C50C-407E-A947-70E740481C1C}">
                <a14:useLocalDpi xmlns:a14="http://schemas.microsoft.com/office/drawing/2010/main" val="0"/>
              </a:ext>
            </a:extLst>
          </a:blip>
          <a:srcRect b="16389"/>
          <a:stretch/>
        </p:blipFill>
        <p:spPr>
          <a:xfrm>
            <a:off x="5804537" y="3013450"/>
            <a:ext cx="1416297" cy="1184181"/>
          </a:xfrm>
          <a:prstGeom prst="rect">
            <a:avLst/>
          </a:prstGeom>
        </p:spPr>
      </p:pic>
      <p:pic>
        <p:nvPicPr>
          <p:cNvPr id="3" name="Obrázek 2"/>
          <p:cNvPicPr>
            <a:picLocks noChangeAspect="1"/>
          </p:cNvPicPr>
          <p:nvPr/>
        </p:nvPicPr>
        <p:blipFill rotWithShape="1">
          <a:blip r:embed="rId13" cstate="print">
            <a:extLst>
              <a:ext uri="{28A0092B-C50C-407E-A947-70E740481C1C}">
                <a14:useLocalDpi xmlns:a14="http://schemas.microsoft.com/office/drawing/2010/main" val="0"/>
              </a:ext>
            </a:extLst>
          </a:blip>
          <a:srcRect r="52083"/>
          <a:stretch/>
        </p:blipFill>
        <p:spPr>
          <a:xfrm>
            <a:off x="4964301" y="4344537"/>
            <a:ext cx="1473446" cy="1370241"/>
          </a:xfrm>
          <a:prstGeom prst="rect">
            <a:avLst/>
          </a:prstGeom>
        </p:spPr>
      </p:pic>
      <p:pic>
        <p:nvPicPr>
          <p:cNvPr id="4" name="Obrázek 3"/>
          <p:cNvPicPr>
            <a:picLocks noChangeAspect="1"/>
          </p:cNvPicPr>
          <p:nvPr/>
        </p:nvPicPr>
        <p:blipFill rotWithShape="1">
          <a:blip r:embed="rId14" cstate="print">
            <a:extLst>
              <a:ext uri="{28A0092B-C50C-407E-A947-70E740481C1C}">
                <a14:useLocalDpi xmlns:a14="http://schemas.microsoft.com/office/drawing/2010/main" val="0"/>
              </a:ext>
            </a:extLst>
          </a:blip>
          <a:srcRect l="52884"/>
          <a:stretch/>
        </p:blipFill>
        <p:spPr>
          <a:xfrm>
            <a:off x="6437747" y="4352352"/>
            <a:ext cx="1462763" cy="1369916"/>
          </a:xfrm>
          <a:prstGeom prst="rect">
            <a:avLst/>
          </a:prstGeom>
        </p:spPr>
      </p:pic>
      <p:sp>
        <p:nvSpPr>
          <p:cNvPr id="60" name="Obdélník 59"/>
          <p:cNvSpPr/>
          <p:nvPr/>
        </p:nvSpPr>
        <p:spPr>
          <a:xfrm>
            <a:off x="8072158" y="2340108"/>
            <a:ext cx="1959511" cy="584775"/>
          </a:xfrm>
          <a:prstGeom prst="rect">
            <a:avLst/>
          </a:prstGeom>
        </p:spPr>
        <p:txBody>
          <a:bodyPr wrap="none">
            <a:spAutoFit/>
          </a:bodyPr>
          <a:lstStyle/>
          <a:p>
            <a:pPr algn="ctr"/>
            <a:r>
              <a:rPr lang="en-US" sz="1600" i="1">
                <a:solidFill>
                  <a:schemeClr val="tx1">
                    <a:lumMod val="65000"/>
                    <a:lumOff val="35000"/>
                  </a:schemeClr>
                </a:solidFill>
                <a:ea typeface="Cambria" panose="02040503050406030204" pitchFamily="18" charset="0"/>
              </a:rPr>
              <a:t>Cell classification/</a:t>
            </a:r>
          </a:p>
          <a:p>
            <a:pPr algn="ctr"/>
            <a:r>
              <a:rPr lang="en-US" sz="1600" i="1">
                <a:solidFill>
                  <a:schemeClr val="tx1">
                    <a:lumMod val="65000"/>
                    <a:lumOff val="35000"/>
                  </a:schemeClr>
                </a:solidFill>
                <a:ea typeface="Cambria" panose="02040503050406030204" pitchFamily="18" charset="0"/>
              </a:rPr>
              <a:t>Clustering algorithms</a:t>
            </a:r>
            <a:endParaRPr lang="en-US" sz="1600"/>
          </a:p>
        </p:txBody>
      </p:sp>
      <p:sp>
        <p:nvSpPr>
          <p:cNvPr id="65" name="Obdélník 64"/>
          <p:cNvSpPr/>
          <p:nvPr/>
        </p:nvSpPr>
        <p:spPr>
          <a:xfrm>
            <a:off x="10183860" y="2316430"/>
            <a:ext cx="2163725" cy="584775"/>
          </a:xfrm>
          <a:prstGeom prst="rect">
            <a:avLst/>
          </a:prstGeom>
        </p:spPr>
        <p:txBody>
          <a:bodyPr wrap="square">
            <a:spAutoFit/>
          </a:bodyPr>
          <a:lstStyle/>
          <a:p>
            <a:pPr algn="ctr"/>
            <a:r>
              <a:rPr lang="en-US" sz="1600" i="1">
                <a:solidFill>
                  <a:schemeClr val="tx1">
                    <a:lumMod val="65000"/>
                    <a:lumOff val="35000"/>
                  </a:schemeClr>
                </a:solidFill>
                <a:ea typeface="Cambria" panose="02040503050406030204" pitchFamily="18" charset="0"/>
              </a:rPr>
              <a:t>Original parameters translation/Sorting</a:t>
            </a:r>
            <a:endParaRPr lang="en-US" sz="1600"/>
          </a:p>
        </p:txBody>
      </p:sp>
      <p:grpSp>
        <p:nvGrpSpPr>
          <p:cNvPr id="5" name="Skupina 4"/>
          <p:cNvGrpSpPr>
            <a:grpSpLocks noChangeAspect="1"/>
          </p:cNvGrpSpPr>
          <p:nvPr/>
        </p:nvGrpSpPr>
        <p:grpSpPr>
          <a:xfrm>
            <a:off x="10458788" y="2853236"/>
            <a:ext cx="1573736" cy="1574839"/>
            <a:chOff x="10519748" y="2853236"/>
            <a:chExt cx="1573736" cy="1574839"/>
          </a:xfrm>
        </p:grpSpPr>
        <p:pic>
          <p:nvPicPr>
            <p:cNvPr id="67" name="Obrázek 66"/>
            <p:cNvPicPr>
              <a:picLocks/>
            </p:cNvPicPr>
            <p:nvPr/>
          </p:nvPicPr>
          <p:blipFill>
            <a:blip r:embed="rId15"/>
            <a:stretch>
              <a:fillRect/>
            </a:stretch>
          </p:blipFill>
          <p:spPr>
            <a:xfrm>
              <a:off x="10519748" y="2853236"/>
              <a:ext cx="792000" cy="828000"/>
            </a:xfrm>
            <a:prstGeom prst="rect">
              <a:avLst/>
            </a:prstGeom>
          </p:spPr>
        </p:pic>
        <p:pic>
          <p:nvPicPr>
            <p:cNvPr id="68" name="Obrázek 67"/>
            <p:cNvPicPr>
              <a:picLocks/>
            </p:cNvPicPr>
            <p:nvPr/>
          </p:nvPicPr>
          <p:blipFill>
            <a:blip r:embed="rId16"/>
            <a:stretch>
              <a:fillRect/>
            </a:stretch>
          </p:blipFill>
          <p:spPr>
            <a:xfrm>
              <a:off x="11337484" y="2887104"/>
              <a:ext cx="756000" cy="787644"/>
            </a:xfrm>
            <a:prstGeom prst="rect">
              <a:avLst/>
            </a:prstGeom>
          </p:spPr>
        </p:pic>
        <p:pic>
          <p:nvPicPr>
            <p:cNvPr id="69" name="Obrázek 68"/>
            <p:cNvPicPr>
              <a:picLocks noChangeAspect="1"/>
            </p:cNvPicPr>
            <p:nvPr/>
          </p:nvPicPr>
          <p:blipFill>
            <a:blip r:embed="rId17"/>
            <a:stretch>
              <a:fillRect/>
            </a:stretch>
          </p:blipFill>
          <p:spPr>
            <a:xfrm>
              <a:off x="10553297" y="3660069"/>
              <a:ext cx="747079" cy="768006"/>
            </a:xfrm>
            <a:prstGeom prst="rect">
              <a:avLst/>
            </a:prstGeom>
          </p:spPr>
        </p:pic>
        <p:pic>
          <p:nvPicPr>
            <p:cNvPr id="70" name="Obrázek 69"/>
            <p:cNvPicPr>
              <a:picLocks noChangeAspect="1"/>
            </p:cNvPicPr>
            <p:nvPr/>
          </p:nvPicPr>
          <p:blipFill>
            <a:blip r:embed="rId18"/>
            <a:stretch>
              <a:fillRect/>
            </a:stretch>
          </p:blipFill>
          <p:spPr>
            <a:xfrm>
              <a:off x="11337484" y="3660069"/>
              <a:ext cx="753236" cy="768006"/>
            </a:xfrm>
            <a:prstGeom prst="rect">
              <a:avLst/>
            </a:prstGeom>
          </p:spPr>
        </p:pic>
      </p:grpSp>
      <p:sp>
        <p:nvSpPr>
          <p:cNvPr id="76" name="Obdélník 75"/>
          <p:cNvSpPr/>
          <p:nvPr/>
        </p:nvSpPr>
        <p:spPr>
          <a:xfrm>
            <a:off x="5212080" y="4176416"/>
            <a:ext cx="1225667" cy="246221"/>
          </a:xfrm>
          <a:prstGeom prst="rect">
            <a:avLst/>
          </a:prstGeom>
        </p:spPr>
        <p:txBody>
          <a:bodyPr wrap="square">
            <a:spAutoFit/>
          </a:bodyPr>
          <a:lstStyle/>
          <a:p>
            <a:pPr algn="ctr"/>
            <a:r>
              <a:rPr lang="en-US" sz="1000">
                <a:solidFill>
                  <a:schemeClr val="tx1">
                    <a:lumMod val="65000"/>
                    <a:lumOff val="35000"/>
                  </a:schemeClr>
                </a:solidFill>
                <a:latin typeface="Calibri (Základní text)"/>
              </a:rPr>
              <a:t>Local structure</a:t>
            </a:r>
          </a:p>
        </p:txBody>
      </p:sp>
      <p:sp>
        <p:nvSpPr>
          <p:cNvPr id="77" name="Obdélník 76"/>
          <p:cNvSpPr/>
          <p:nvPr/>
        </p:nvSpPr>
        <p:spPr>
          <a:xfrm>
            <a:off x="6650619" y="4176416"/>
            <a:ext cx="1225667" cy="246221"/>
          </a:xfrm>
          <a:prstGeom prst="rect">
            <a:avLst/>
          </a:prstGeom>
        </p:spPr>
        <p:txBody>
          <a:bodyPr wrap="square">
            <a:spAutoFit/>
          </a:bodyPr>
          <a:lstStyle/>
          <a:p>
            <a:pPr algn="ctr"/>
            <a:r>
              <a:rPr lang="en-US" sz="1000">
                <a:solidFill>
                  <a:schemeClr val="tx1">
                    <a:lumMod val="65000"/>
                    <a:lumOff val="35000"/>
                  </a:schemeClr>
                </a:solidFill>
                <a:latin typeface="Calibri (Základní text)"/>
              </a:rPr>
              <a:t>Global structure</a:t>
            </a:r>
          </a:p>
        </p:txBody>
      </p:sp>
      <p:pic>
        <p:nvPicPr>
          <p:cNvPr id="7" name="Obrázek 6"/>
          <p:cNvPicPr>
            <a:picLocks noChangeAspect="1"/>
          </p:cNvPicPr>
          <p:nvPr/>
        </p:nvPicPr>
        <p:blipFill rotWithShape="1">
          <a:blip r:embed="rId19" cstate="print">
            <a:extLst>
              <a:ext uri="{28A0092B-C50C-407E-A947-70E740481C1C}">
                <a14:useLocalDpi xmlns:a14="http://schemas.microsoft.com/office/drawing/2010/main" val="0"/>
              </a:ext>
            </a:extLst>
          </a:blip>
          <a:srcRect r="11549"/>
          <a:stretch/>
        </p:blipFill>
        <p:spPr>
          <a:xfrm>
            <a:off x="10807908" y="674508"/>
            <a:ext cx="647733" cy="732307"/>
          </a:xfrm>
          <a:prstGeom prst="rect">
            <a:avLst/>
          </a:prstGeom>
        </p:spPr>
      </p:pic>
      <p:sp>
        <p:nvSpPr>
          <p:cNvPr id="81" name="Obdélník 80"/>
          <p:cNvSpPr/>
          <p:nvPr/>
        </p:nvSpPr>
        <p:spPr>
          <a:xfrm>
            <a:off x="10656897" y="321066"/>
            <a:ext cx="949753" cy="400110"/>
          </a:xfrm>
          <a:prstGeom prst="rect">
            <a:avLst/>
          </a:prstGeom>
        </p:spPr>
        <p:txBody>
          <a:bodyPr wrap="square">
            <a:spAutoFit/>
          </a:bodyPr>
          <a:lstStyle/>
          <a:p>
            <a:pPr algn="ctr"/>
            <a:r>
              <a:rPr lang="en-US" sz="1000">
                <a:solidFill>
                  <a:schemeClr val="tx1">
                    <a:lumMod val="65000"/>
                    <a:lumOff val="35000"/>
                  </a:schemeClr>
                </a:solidFill>
                <a:latin typeface="Calibri (Základní text)"/>
              </a:rPr>
              <a:t>Jiřina Procházková</a:t>
            </a:r>
          </a:p>
        </p:txBody>
      </p:sp>
      <p:sp>
        <p:nvSpPr>
          <p:cNvPr id="8" name="Obdélník 7"/>
          <p:cNvSpPr/>
          <p:nvPr/>
        </p:nvSpPr>
        <p:spPr>
          <a:xfrm>
            <a:off x="-9915" y="5503015"/>
            <a:ext cx="1040731" cy="338554"/>
          </a:xfrm>
          <a:prstGeom prst="rect">
            <a:avLst/>
          </a:prstGeom>
        </p:spPr>
        <p:txBody>
          <a:bodyPr wrap="square">
            <a:spAutoFit/>
          </a:bodyPr>
          <a:lstStyle/>
          <a:p>
            <a:r>
              <a:rPr lang="en-US" sz="800" i="1">
                <a:solidFill>
                  <a:schemeClr val="tx1">
                    <a:lumMod val="50000"/>
                    <a:lumOff val="50000"/>
                  </a:schemeClr>
                </a:solidFill>
              </a:rPr>
              <a:t>Created with BioRender.com</a:t>
            </a:r>
          </a:p>
        </p:txBody>
      </p:sp>
      <p:cxnSp>
        <p:nvCxnSpPr>
          <p:cNvPr id="45" name="Přímá spojnice se šipkou 44"/>
          <p:cNvCxnSpPr/>
          <p:nvPr/>
        </p:nvCxnSpPr>
        <p:spPr>
          <a:xfrm flipV="1">
            <a:off x="7876286" y="4144200"/>
            <a:ext cx="521164" cy="6484"/>
          </a:xfrm>
          <a:prstGeom prst="straightConnector1">
            <a:avLst/>
          </a:prstGeom>
          <a:ln w="38100" cap="rnd">
            <a:gradFill>
              <a:gsLst>
                <a:gs pos="0">
                  <a:schemeClr val="accent1">
                    <a:lumMod val="5000"/>
                    <a:lumOff val="95000"/>
                  </a:schemeClr>
                </a:gs>
                <a:gs pos="61000">
                  <a:schemeClr val="tx1">
                    <a:lumMod val="65000"/>
                    <a:lumOff val="35000"/>
                  </a:schemeClr>
                </a:gs>
              </a:gsLst>
              <a:lin ang="0" scaled="0"/>
            </a:gradFill>
            <a:miter lim="800000"/>
            <a:tailEnd type="triangle"/>
          </a:ln>
          <a:effectLst>
            <a:softEdge rad="0"/>
          </a:effectLst>
        </p:spPr>
        <p:style>
          <a:lnRef idx="1">
            <a:schemeClr val="dk1"/>
          </a:lnRef>
          <a:fillRef idx="0">
            <a:schemeClr val="dk1"/>
          </a:fillRef>
          <a:effectRef idx="0">
            <a:schemeClr val="dk1"/>
          </a:effectRef>
          <a:fontRef idx="minor">
            <a:schemeClr val="tx1"/>
          </a:fontRef>
        </p:style>
      </p:cxnSp>
      <p:cxnSp>
        <p:nvCxnSpPr>
          <p:cNvPr id="50" name="Přímá spojnice se šipkou 49"/>
          <p:cNvCxnSpPr/>
          <p:nvPr/>
        </p:nvCxnSpPr>
        <p:spPr>
          <a:xfrm flipV="1">
            <a:off x="9858026" y="4144200"/>
            <a:ext cx="521164" cy="6484"/>
          </a:xfrm>
          <a:prstGeom prst="straightConnector1">
            <a:avLst/>
          </a:prstGeom>
          <a:ln w="38100" cap="rnd">
            <a:gradFill>
              <a:gsLst>
                <a:gs pos="0">
                  <a:schemeClr val="accent1">
                    <a:lumMod val="5000"/>
                    <a:lumOff val="95000"/>
                  </a:schemeClr>
                </a:gs>
                <a:gs pos="61000">
                  <a:schemeClr val="tx1">
                    <a:lumMod val="65000"/>
                    <a:lumOff val="35000"/>
                  </a:schemeClr>
                </a:gs>
              </a:gsLst>
              <a:lin ang="0" scaled="0"/>
            </a:gradFill>
            <a:miter lim="800000"/>
            <a:tailEnd type="triangle"/>
          </a:ln>
          <a:effectLst>
            <a:softEdge rad="0"/>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11173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1954082" y="375123"/>
            <a:ext cx="9427792" cy="575371"/>
          </a:xfrm>
        </p:spPr>
        <p:txBody>
          <a:bodyPr/>
          <a:lstStyle/>
          <a:p>
            <a:r>
              <a:rPr lang="en-US" sz="2800" dirty="0">
                <a:solidFill>
                  <a:schemeClr val="tx1">
                    <a:lumMod val="65000"/>
                    <a:lumOff val="35000"/>
                  </a:schemeClr>
                </a:solidFill>
              </a:rPr>
              <a:t>Plasticity and </a:t>
            </a:r>
            <a:r>
              <a:rPr lang="en-US" sz="2800" dirty="0" err="1">
                <a:solidFill>
                  <a:schemeClr val="tx1">
                    <a:lumMod val="65000"/>
                    <a:lumOff val="35000"/>
                  </a:schemeClr>
                </a:solidFill>
              </a:rPr>
              <a:t>intratumoral</a:t>
            </a:r>
            <a:r>
              <a:rPr lang="en-US" sz="2800" dirty="0">
                <a:solidFill>
                  <a:schemeClr val="tx1">
                    <a:lumMod val="65000"/>
                    <a:lumOff val="35000"/>
                  </a:schemeClr>
                </a:solidFill>
              </a:rPr>
              <a:t> heterogeneity in triple-negative breast cancer</a:t>
            </a:r>
            <a:endParaRPr lang="cs-CZ" sz="2800" dirty="0">
              <a:solidFill>
                <a:schemeClr val="tx1">
                  <a:lumMod val="65000"/>
                  <a:lumOff val="35000"/>
                </a:schemeClr>
              </a:solidFill>
            </a:endParaRPr>
          </a:p>
        </p:txBody>
      </p:sp>
      <p:sp>
        <p:nvSpPr>
          <p:cNvPr id="3" name="Zástupný symbol pro obsah 2"/>
          <p:cNvSpPr>
            <a:spLocks noGrp="1"/>
          </p:cNvSpPr>
          <p:nvPr>
            <p:ph idx="1"/>
          </p:nvPr>
        </p:nvSpPr>
        <p:spPr>
          <a:xfrm>
            <a:off x="250852" y="1216631"/>
            <a:ext cx="11571611" cy="4965683"/>
          </a:xfrm>
        </p:spPr>
        <p:txBody>
          <a:bodyPr/>
          <a:lstStyle/>
          <a:p>
            <a:r>
              <a:rPr lang="en-US" sz="1800" dirty="0">
                <a:solidFill>
                  <a:schemeClr val="tx1">
                    <a:lumMod val="65000"/>
                    <a:lumOff val="35000"/>
                  </a:schemeClr>
                </a:solidFill>
              </a:rPr>
              <a:t>Complex analysis of tumor and </a:t>
            </a:r>
            <a:r>
              <a:rPr lang="en-US" sz="1800" dirty="0" err="1">
                <a:solidFill>
                  <a:schemeClr val="tx1">
                    <a:lumMod val="65000"/>
                    <a:lumOff val="35000"/>
                  </a:schemeClr>
                </a:solidFill>
              </a:rPr>
              <a:t>microenvironmental</a:t>
            </a:r>
            <a:r>
              <a:rPr lang="en-US" sz="1800" dirty="0">
                <a:solidFill>
                  <a:schemeClr val="tx1">
                    <a:lumMod val="65000"/>
                    <a:lumOff val="35000"/>
                  </a:schemeClr>
                </a:solidFill>
              </a:rPr>
              <a:t> </a:t>
            </a:r>
            <a:r>
              <a:rPr lang="sk-SK" sz="1800" dirty="0" err="1">
                <a:solidFill>
                  <a:schemeClr val="tx1">
                    <a:lumMod val="65000"/>
                    <a:lumOff val="35000"/>
                  </a:schemeClr>
                </a:solidFill>
              </a:rPr>
              <a:t>compartments</a:t>
            </a:r>
            <a:r>
              <a:rPr lang="sk-SK" sz="1800" dirty="0">
                <a:solidFill>
                  <a:schemeClr val="tx1">
                    <a:lumMod val="65000"/>
                    <a:lumOff val="35000"/>
                  </a:schemeClr>
                </a:solidFill>
              </a:rPr>
              <a:t> </a:t>
            </a:r>
            <a:r>
              <a:rPr lang="en-US" sz="1800" dirty="0">
                <a:solidFill>
                  <a:schemeClr val="tx1">
                    <a:lumMod val="65000"/>
                    <a:lumOff val="35000"/>
                  </a:schemeClr>
                </a:solidFill>
              </a:rPr>
              <a:t>in TNBC samples by mass cytometry</a:t>
            </a:r>
          </a:p>
          <a:p>
            <a:r>
              <a:rPr lang="en-US" sz="1800" dirty="0">
                <a:solidFill>
                  <a:schemeClr val="tx1">
                    <a:lumMod val="65000"/>
                    <a:lumOff val="35000"/>
                  </a:schemeClr>
                </a:solidFill>
              </a:rPr>
              <a:t>Analysis of epithelial-to-mesenchymal plasticity (EMT) in TNBC patient samples</a:t>
            </a:r>
          </a:p>
          <a:p>
            <a:r>
              <a:rPr lang="en-US" sz="1800" dirty="0">
                <a:solidFill>
                  <a:schemeClr val="tx1">
                    <a:lumMod val="65000"/>
                    <a:lumOff val="35000"/>
                  </a:schemeClr>
                </a:solidFill>
              </a:rPr>
              <a:t>Identification of new clinically valuable biomarkers</a:t>
            </a:r>
          </a:p>
          <a:p>
            <a:pPr marL="0" indent="0">
              <a:buNone/>
            </a:pPr>
            <a:endParaRPr lang="cs-CZ" sz="1800" dirty="0">
              <a:solidFill>
                <a:schemeClr val="tx1">
                  <a:lumMod val="65000"/>
                  <a:lumOff val="35000"/>
                </a:schemeClr>
              </a:solidFill>
            </a:endParaRPr>
          </a:p>
        </p:txBody>
      </p:sp>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l="22799" t="14835" r="18343" b="7982"/>
          <a:stretch/>
        </p:blipFill>
        <p:spPr>
          <a:xfrm>
            <a:off x="11421449" y="700905"/>
            <a:ext cx="504106" cy="702332"/>
          </a:xfrm>
          <a:prstGeom prst="rect">
            <a:avLst/>
          </a:prstGeom>
        </p:spPr>
      </p:pic>
      <p:sp>
        <p:nvSpPr>
          <p:cNvPr id="5" name="TextovéPole 4"/>
          <p:cNvSpPr txBox="1"/>
          <p:nvPr/>
        </p:nvSpPr>
        <p:spPr>
          <a:xfrm>
            <a:off x="11131955" y="222508"/>
            <a:ext cx="1060045" cy="461665"/>
          </a:xfrm>
          <a:prstGeom prst="rect">
            <a:avLst/>
          </a:prstGeom>
          <a:noFill/>
        </p:spPr>
        <p:txBody>
          <a:bodyPr wrap="square" rtlCol="0">
            <a:spAutoFit/>
          </a:bodyPr>
          <a:lstStyle/>
          <a:p>
            <a:pPr algn="ctr"/>
            <a:r>
              <a:rPr lang="sk-SK" sz="1200" dirty="0">
                <a:solidFill>
                  <a:schemeClr val="tx1">
                    <a:lumMod val="65000"/>
                    <a:lumOff val="35000"/>
                  </a:schemeClr>
                </a:solidFill>
                <a:latin typeface="+mn-lt"/>
                <a:cs typeface="Calibri" panose="020F0502020204030204" pitchFamily="34" charset="0"/>
              </a:rPr>
              <a:t>Barbora Kvokačková</a:t>
            </a:r>
            <a:endParaRPr lang="en-US" sz="1200" dirty="0">
              <a:solidFill>
                <a:schemeClr val="tx1">
                  <a:lumMod val="65000"/>
                  <a:lumOff val="35000"/>
                </a:schemeClr>
              </a:solidFill>
              <a:latin typeface="+mn-lt"/>
              <a:cs typeface="Calibri" panose="020F0502020204030204" pitchFamily="34" charset="0"/>
            </a:endParaRPr>
          </a:p>
        </p:txBody>
      </p:sp>
      <p:sp>
        <p:nvSpPr>
          <p:cNvPr id="6" name="Obdélník 5"/>
          <p:cNvSpPr/>
          <p:nvPr/>
        </p:nvSpPr>
        <p:spPr>
          <a:xfrm>
            <a:off x="851955" y="2556879"/>
            <a:ext cx="4895186" cy="338554"/>
          </a:xfrm>
          <a:prstGeom prst="rect">
            <a:avLst/>
          </a:prstGeom>
        </p:spPr>
        <p:txBody>
          <a:bodyPr wrap="none">
            <a:spAutoFit/>
          </a:bodyPr>
          <a:lstStyle/>
          <a:p>
            <a:pPr marL="285750" indent="-285750">
              <a:buFont typeface="Wingdings" panose="05000000000000000000" pitchFamily="2" charset="2"/>
              <a:buChar char="Ø"/>
            </a:pPr>
            <a:r>
              <a:rPr lang="en-US" sz="1600" dirty="0">
                <a:solidFill>
                  <a:schemeClr val="tx1">
                    <a:lumMod val="65000"/>
                    <a:lumOff val="35000"/>
                  </a:schemeClr>
                </a:solidFill>
                <a:latin typeface="+mn-lt"/>
              </a:rPr>
              <a:t> </a:t>
            </a:r>
            <a:r>
              <a:rPr lang="sk-SK" sz="1600" dirty="0" err="1">
                <a:solidFill>
                  <a:schemeClr val="tx1">
                    <a:lumMod val="65000"/>
                    <a:lumOff val="35000"/>
                  </a:schemeClr>
                </a:solidFill>
                <a:latin typeface="+mn-lt"/>
              </a:rPr>
              <a:t>Complex</a:t>
            </a:r>
            <a:r>
              <a:rPr lang="sk-SK" sz="1600" dirty="0">
                <a:solidFill>
                  <a:schemeClr val="tx1">
                    <a:lumMod val="65000"/>
                    <a:lumOff val="35000"/>
                  </a:schemeClr>
                </a:solidFill>
                <a:latin typeface="+mn-lt"/>
              </a:rPr>
              <a:t> h</a:t>
            </a:r>
            <a:r>
              <a:rPr lang="en-US" sz="1600" dirty="0" err="1">
                <a:solidFill>
                  <a:schemeClr val="tx1">
                    <a:lumMod val="65000"/>
                    <a:lumOff val="35000"/>
                  </a:schemeClr>
                </a:solidFill>
                <a:latin typeface="+mn-lt"/>
              </a:rPr>
              <a:t>eterogeneity</a:t>
            </a:r>
            <a:r>
              <a:rPr lang="en-US" sz="1600" dirty="0">
                <a:solidFill>
                  <a:schemeClr val="tx1">
                    <a:lumMod val="65000"/>
                    <a:lumOff val="35000"/>
                  </a:schemeClr>
                </a:solidFill>
                <a:latin typeface="+mn-lt"/>
              </a:rPr>
              <a:t> in TNBC tissues</a:t>
            </a:r>
            <a:r>
              <a:rPr lang="sk-SK" sz="1600" dirty="0">
                <a:solidFill>
                  <a:schemeClr val="tx1">
                    <a:lumMod val="65000"/>
                    <a:lumOff val="35000"/>
                  </a:schemeClr>
                </a:solidFill>
                <a:latin typeface="+mn-lt"/>
              </a:rPr>
              <a:t> (36 </a:t>
            </a:r>
            <a:r>
              <a:rPr lang="sk-SK" sz="1600" dirty="0" err="1">
                <a:solidFill>
                  <a:schemeClr val="tx1">
                    <a:lumMod val="65000"/>
                    <a:lumOff val="35000"/>
                  </a:schemeClr>
                </a:solidFill>
                <a:latin typeface="+mn-lt"/>
              </a:rPr>
              <a:t>markers</a:t>
            </a:r>
            <a:r>
              <a:rPr lang="sk-SK" sz="1600" dirty="0">
                <a:solidFill>
                  <a:schemeClr val="tx1">
                    <a:lumMod val="65000"/>
                    <a:lumOff val="35000"/>
                  </a:schemeClr>
                </a:solidFill>
                <a:latin typeface="+mn-lt"/>
              </a:rPr>
              <a:t>)</a:t>
            </a:r>
            <a:endParaRPr lang="en-US" sz="1600" dirty="0">
              <a:solidFill>
                <a:schemeClr val="tx1">
                  <a:lumMod val="65000"/>
                  <a:lumOff val="35000"/>
                </a:schemeClr>
              </a:solidFill>
              <a:latin typeface="+mn-lt"/>
            </a:endParaRPr>
          </a:p>
        </p:txBody>
      </p:sp>
      <p:grpSp>
        <p:nvGrpSpPr>
          <p:cNvPr id="10" name="Skupina 9"/>
          <p:cNvGrpSpPr/>
          <p:nvPr/>
        </p:nvGrpSpPr>
        <p:grpSpPr>
          <a:xfrm>
            <a:off x="387970" y="2984055"/>
            <a:ext cx="5291438" cy="3043719"/>
            <a:chOff x="260385" y="2897109"/>
            <a:chExt cx="5291438" cy="3043719"/>
          </a:xfrm>
        </p:grpSpPr>
        <p:pic>
          <p:nvPicPr>
            <p:cNvPr id="11" name="Obráze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103" y="2897109"/>
              <a:ext cx="4759720" cy="3043719"/>
            </a:xfrm>
            <a:prstGeom prst="rect">
              <a:avLst/>
            </a:prstGeom>
          </p:spPr>
        </p:pic>
        <p:pic>
          <p:nvPicPr>
            <p:cNvPr id="12" name="Obrázek 11"/>
            <p:cNvPicPr>
              <a:picLocks noChangeAspect="1"/>
            </p:cNvPicPr>
            <p:nvPr/>
          </p:nvPicPr>
          <p:blipFill rotWithShape="1">
            <a:blip r:embed="rId4" cstate="print">
              <a:extLst>
                <a:ext uri="{28A0092B-C50C-407E-A947-70E740481C1C}">
                  <a14:useLocalDpi xmlns:a14="http://schemas.microsoft.com/office/drawing/2010/main" val="0"/>
                </a:ext>
              </a:extLst>
            </a:blip>
            <a:srcRect l="30418" t="11673" r="39235" b="17332"/>
            <a:stretch/>
          </p:blipFill>
          <p:spPr>
            <a:xfrm>
              <a:off x="260385" y="3732910"/>
              <a:ext cx="533420" cy="855533"/>
            </a:xfrm>
            <a:prstGeom prst="rect">
              <a:avLst/>
            </a:prstGeom>
          </p:spPr>
        </p:pic>
        <p:pic>
          <p:nvPicPr>
            <p:cNvPr id="13" name="Obrázek 12"/>
            <p:cNvPicPr>
              <a:picLocks noChangeAspect="1"/>
            </p:cNvPicPr>
            <p:nvPr/>
          </p:nvPicPr>
          <p:blipFill rotWithShape="1">
            <a:blip r:embed="rId4" cstate="print">
              <a:extLst>
                <a:ext uri="{28A0092B-C50C-407E-A947-70E740481C1C}">
                  <a14:useLocalDpi xmlns:a14="http://schemas.microsoft.com/office/drawing/2010/main" val="0"/>
                </a:ext>
              </a:extLst>
            </a:blip>
            <a:srcRect t="11673" r="71018" b="17332"/>
            <a:stretch/>
          </p:blipFill>
          <p:spPr>
            <a:xfrm>
              <a:off x="279999" y="4637517"/>
              <a:ext cx="517993" cy="869925"/>
            </a:xfrm>
            <a:prstGeom prst="rect">
              <a:avLst/>
            </a:prstGeom>
          </p:spPr>
        </p:pic>
        <p:sp>
          <p:nvSpPr>
            <p:cNvPr id="14" name="TextovéPole 13"/>
            <p:cNvSpPr txBox="1"/>
            <p:nvPr/>
          </p:nvSpPr>
          <p:spPr>
            <a:xfrm>
              <a:off x="1299965" y="4567418"/>
              <a:ext cx="605476" cy="230832"/>
            </a:xfrm>
            <a:prstGeom prst="rect">
              <a:avLst/>
            </a:prstGeom>
            <a:noFill/>
          </p:spPr>
          <p:txBody>
            <a:bodyPr wrap="square" rtlCol="0">
              <a:spAutoFit/>
            </a:bodyPr>
            <a:lstStyle/>
            <a:p>
              <a:r>
                <a:rPr lang="en-US" sz="900" dirty="0"/>
                <a:t>Tumor </a:t>
              </a:r>
            </a:p>
          </p:txBody>
        </p:sp>
        <p:sp>
          <p:nvSpPr>
            <p:cNvPr id="15" name="TextovéPole 14"/>
            <p:cNvSpPr txBox="1"/>
            <p:nvPr/>
          </p:nvSpPr>
          <p:spPr>
            <a:xfrm>
              <a:off x="1043679" y="4336139"/>
              <a:ext cx="752204" cy="230832"/>
            </a:xfrm>
            <a:prstGeom prst="rect">
              <a:avLst/>
            </a:prstGeom>
            <a:noFill/>
          </p:spPr>
          <p:txBody>
            <a:bodyPr wrap="square" rtlCol="0">
              <a:spAutoFit/>
            </a:bodyPr>
            <a:lstStyle/>
            <a:p>
              <a:r>
                <a:rPr lang="en-US" sz="900" dirty="0"/>
                <a:t>Stromal</a:t>
              </a:r>
            </a:p>
          </p:txBody>
        </p:sp>
        <p:sp>
          <p:nvSpPr>
            <p:cNvPr id="16" name="TextovéPole 15"/>
            <p:cNvSpPr txBox="1"/>
            <p:nvPr/>
          </p:nvSpPr>
          <p:spPr>
            <a:xfrm>
              <a:off x="1489096" y="4390173"/>
              <a:ext cx="639255" cy="230832"/>
            </a:xfrm>
            <a:prstGeom prst="rect">
              <a:avLst/>
            </a:prstGeom>
            <a:noFill/>
          </p:spPr>
          <p:txBody>
            <a:bodyPr wrap="square" rtlCol="0">
              <a:spAutoFit/>
            </a:bodyPr>
            <a:lstStyle/>
            <a:p>
              <a:r>
                <a:rPr lang="en-US" sz="900" dirty="0"/>
                <a:t>Immune </a:t>
              </a:r>
            </a:p>
          </p:txBody>
        </p:sp>
      </p:grpSp>
      <p:pic>
        <p:nvPicPr>
          <p:cNvPr id="17" name="Obrázek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6066" y="2810345"/>
            <a:ext cx="5817301" cy="3173437"/>
          </a:xfrm>
          <a:prstGeom prst="rect">
            <a:avLst/>
          </a:prstGeom>
        </p:spPr>
      </p:pic>
      <p:sp>
        <p:nvSpPr>
          <p:cNvPr id="18" name="TextovéPole 17"/>
          <p:cNvSpPr txBox="1"/>
          <p:nvPr/>
        </p:nvSpPr>
        <p:spPr>
          <a:xfrm>
            <a:off x="7107275" y="2346726"/>
            <a:ext cx="4820640" cy="338554"/>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solidFill>
                  <a:schemeClr val="tx1">
                    <a:lumMod val="65000"/>
                    <a:lumOff val="35000"/>
                  </a:schemeClr>
                </a:solidFill>
                <a:latin typeface="+mn-lt"/>
              </a:rPr>
              <a:t>EMT </a:t>
            </a:r>
            <a:r>
              <a:rPr lang="sk-SK" sz="1600" dirty="0" err="1">
                <a:solidFill>
                  <a:schemeClr val="tx1">
                    <a:lumMod val="65000"/>
                    <a:lumOff val="35000"/>
                  </a:schemeClr>
                </a:solidFill>
                <a:latin typeface="+mn-lt"/>
              </a:rPr>
              <a:t>surface</a:t>
            </a:r>
            <a:r>
              <a:rPr lang="sk-SK" sz="1600" dirty="0">
                <a:solidFill>
                  <a:schemeClr val="tx1">
                    <a:lumMod val="65000"/>
                    <a:lumOff val="35000"/>
                  </a:schemeClr>
                </a:solidFill>
                <a:latin typeface="+mn-lt"/>
              </a:rPr>
              <a:t> </a:t>
            </a:r>
            <a:r>
              <a:rPr lang="en-US" sz="1600" dirty="0">
                <a:solidFill>
                  <a:schemeClr val="tx1">
                    <a:lumMod val="65000"/>
                    <a:lumOff val="35000"/>
                  </a:schemeClr>
                </a:solidFill>
                <a:latin typeface="+mn-lt"/>
              </a:rPr>
              <a:t>fingerprint</a:t>
            </a:r>
            <a:r>
              <a:rPr lang="sk-SK" sz="1600" dirty="0">
                <a:solidFill>
                  <a:schemeClr val="tx1">
                    <a:lumMod val="65000"/>
                    <a:lumOff val="35000"/>
                  </a:schemeClr>
                </a:solidFill>
                <a:latin typeface="+mn-lt"/>
              </a:rPr>
              <a:t> in </a:t>
            </a:r>
            <a:r>
              <a:rPr lang="sk-SK" sz="1600" dirty="0" err="1">
                <a:solidFill>
                  <a:schemeClr val="tx1">
                    <a:lumMod val="65000"/>
                    <a:lumOff val="35000"/>
                  </a:schemeClr>
                </a:solidFill>
                <a:latin typeface="+mn-lt"/>
              </a:rPr>
              <a:t>clinical</a:t>
            </a:r>
            <a:r>
              <a:rPr lang="sk-SK" sz="1600" dirty="0">
                <a:solidFill>
                  <a:schemeClr val="tx1">
                    <a:lumMod val="65000"/>
                    <a:lumOff val="35000"/>
                  </a:schemeClr>
                </a:solidFill>
                <a:latin typeface="+mn-lt"/>
              </a:rPr>
              <a:t> </a:t>
            </a:r>
            <a:r>
              <a:rPr lang="sk-SK" sz="1600" dirty="0" err="1">
                <a:solidFill>
                  <a:schemeClr val="tx1">
                    <a:lumMod val="65000"/>
                    <a:lumOff val="35000"/>
                  </a:schemeClr>
                </a:solidFill>
                <a:latin typeface="+mn-lt"/>
              </a:rPr>
              <a:t>specimens</a:t>
            </a:r>
            <a:endParaRPr lang="en-US" sz="1600" dirty="0">
              <a:solidFill>
                <a:schemeClr val="tx1">
                  <a:lumMod val="65000"/>
                  <a:lumOff val="35000"/>
                </a:schemeClr>
              </a:solidFill>
              <a:latin typeface="+mn-lt"/>
            </a:endParaRPr>
          </a:p>
        </p:txBody>
      </p:sp>
      <p:grpSp>
        <p:nvGrpSpPr>
          <p:cNvPr id="7" name="Skupina 6"/>
          <p:cNvGrpSpPr/>
          <p:nvPr/>
        </p:nvGrpSpPr>
        <p:grpSpPr>
          <a:xfrm>
            <a:off x="250852" y="6071901"/>
            <a:ext cx="3848255" cy="316663"/>
            <a:chOff x="26973" y="6074879"/>
            <a:chExt cx="3848255" cy="316663"/>
          </a:xfrm>
        </p:grpSpPr>
        <p:pic>
          <p:nvPicPr>
            <p:cNvPr id="21" name="Obrázek 20"/>
            <p:cNvPicPr>
              <a:picLocks noChangeAspect="1"/>
            </p:cNvPicPr>
            <p:nvPr/>
          </p:nvPicPr>
          <p:blipFill>
            <a:blip r:embed="rId6"/>
            <a:stretch>
              <a:fillRect/>
            </a:stretch>
          </p:blipFill>
          <p:spPr>
            <a:xfrm>
              <a:off x="1541024" y="6129678"/>
              <a:ext cx="1603931" cy="199481"/>
            </a:xfrm>
            <a:prstGeom prst="rect">
              <a:avLst/>
            </a:prstGeom>
          </p:spPr>
        </p:pic>
        <p:pic>
          <p:nvPicPr>
            <p:cNvPr id="22" name="Obrázek 21"/>
            <p:cNvPicPr>
              <a:picLocks noChangeAspect="1"/>
            </p:cNvPicPr>
            <p:nvPr/>
          </p:nvPicPr>
          <p:blipFill>
            <a:blip r:embed="rId7"/>
            <a:stretch>
              <a:fillRect/>
            </a:stretch>
          </p:blipFill>
          <p:spPr>
            <a:xfrm>
              <a:off x="3240118" y="6093425"/>
              <a:ext cx="635110" cy="251754"/>
            </a:xfrm>
            <a:prstGeom prst="rect">
              <a:avLst/>
            </a:prstGeom>
          </p:spPr>
        </p:pic>
        <p:sp>
          <p:nvSpPr>
            <p:cNvPr id="23" name="TextovéPole 22"/>
            <p:cNvSpPr txBox="1"/>
            <p:nvPr/>
          </p:nvSpPr>
          <p:spPr>
            <a:xfrm>
              <a:off x="26973" y="6074879"/>
              <a:ext cx="1520393" cy="316663"/>
            </a:xfrm>
            <a:prstGeom prst="rect">
              <a:avLst/>
            </a:prstGeom>
            <a:noFill/>
          </p:spPr>
          <p:txBody>
            <a:bodyPr wrap="square" rtlCol="0">
              <a:spAutoFit/>
            </a:bodyPr>
            <a:lstStyle/>
            <a:p>
              <a:r>
                <a:rPr lang="sk-SK" sz="1400" dirty="0" err="1"/>
                <a:t>collaboration</a:t>
              </a:r>
              <a:r>
                <a:rPr lang="sk-SK" sz="1400" dirty="0"/>
                <a:t> </a:t>
              </a:r>
              <a:r>
                <a:rPr lang="sk-SK" sz="1400" dirty="0" err="1"/>
                <a:t>with</a:t>
              </a:r>
              <a:r>
                <a:rPr lang="sk-SK" sz="1400" dirty="0"/>
                <a:t> </a:t>
              </a:r>
              <a:endParaRPr lang="en-US" sz="1400" dirty="0"/>
            </a:p>
          </p:txBody>
        </p:sp>
      </p:grpSp>
      <p:pic>
        <p:nvPicPr>
          <p:cNvPr id="6146" name="Picture 2" descr="Úspěch studentů na Brno Ph.D. Talent 2016 - Agronomická fakulta">
            <a:extLst>
              <a:ext uri="{FF2B5EF4-FFF2-40B4-BE49-F238E27FC236}">
                <a16:creationId xmlns:a16="http://schemas.microsoft.com/office/drawing/2014/main" id="{ED2C5A56-885C-4B9B-BA62-EA19862C38C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61026" y="1442894"/>
            <a:ext cx="801901" cy="461666"/>
          </a:xfrm>
          <a:prstGeom prst="rect">
            <a:avLst/>
          </a:prstGeom>
          <a:noFill/>
          <a:extLst>
            <a:ext uri="{909E8E84-426E-40DD-AFC4-6F175D3DCCD1}">
              <a14:hiddenFill xmlns:a14="http://schemas.microsoft.com/office/drawing/2010/main">
                <a:solidFill>
                  <a:srgbClr val="FFFFFF"/>
                </a:solidFill>
              </a14:hiddenFill>
            </a:ext>
          </a:extLst>
        </p:spPr>
      </p:pic>
      <p:sp>
        <p:nvSpPr>
          <p:cNvPr id="24" name="Obdélník 19">
            <a:extLst>
              <a:ext uri="{FF2B5EF4-FFF2-40B4-BE49-F238E27FC236}">
                <a16:creationId xmlns:a16="http://schemas.microsoft.com/office/drawing/2014/main" id="{2D42E1E4-5927-4DBE-A437-D79B57542FDF}"/>
              </a:ext>
            </a:extLst>
          </p:cNvPr>
          <p:cNvSpPr/>
          <p:nvPr/>
        </p:nvSpPr>
        <p:spPr>
          <a:xfrm>
            <a:off x="7617417" y="5946467"/>
            <a:ext cx="4622711" cy="430887"/>
          </a:xfrm>
          <a:prstGeom prst="rect">
            <a:avLst/>
          </a:prstGeom>
        </p:spPr>
        <p:txBody>
          <a:bodyPr wrap="square">
            <a:spAutoFit/>
          </a:bodyPr>
          <a:lstStyle/>
          <a:p>
            <a:r>
              <a:rPr lang="da-DK" sz="1100" b="1" dirty="0">
                <a:solidFill>
                  <a:schemeClr val="tx1">
                    <a:lumMod val="65000"/>
                    <a:lumOff val="35000"/>
                  </a:schemeClr>
                </a:solidFill>
                <a:latin typeface="+mn-lt"/>
              </a:rPr>
              <a:t>Remsik, J. et al. </a:t>
            </a:r>
            <a:r>
              <a:rPr lang="en-US" sz="1100" b="1" dirty="0">
                <a:solidFill>
                  <a:schemeClr val="tx1">
                    <a:lumMod val="65000"/>
                    <a:lumOff val="35000"/>
                  </a:schemeClr>
                </a:solidFill>
                <a:latin typeface="+mn-lt"/>
              </a:rPr>
              <a:t>Plasticity and </a:t>
            </a:r>
            <a:r>
              <a:rPr lang="en-US" sz="1100" b="1" dirty="0" err="1">
                <a:solidFill>
                  <a:schemeClr val="tx1">
                    <a:lumMod val="65000"/>
                    <a:lumOff val="35000"/>
                  </a:schemeClr>
                </a:solidFill>
                <a:latin typeface="+mn-lt"/>
              </a:rPr>
              <a:t>intratumoural</a:t>
            </a:r>
            <a:r>
              <a:rPr lang="en-US" sz="1100" b="1" dirty="0">
                <a:solidFill>
                  <a:schemeClr val="tx1">
                    <a:lumMod val="65000"/>
                    <a:lumOff val="35000"/>
                  </a:schemeClr>
                </a:solidFill>
                <a:latin typeface="+mn-lt"/>
              </a:rPr>
              <a:t> heterogeneity of cell surface antigen expression in breast cancer</a:t>
            </a:r>
            <a:r>
              <a:rPr lang="sk-SK" sz="1100" b="1" dirty="0">
                <a:solidFill>
                  <a:schemeClr val="tx1">
                    <a:lumMod val="65000"/>
                    <a:lumOff val="35000"/>
                  </a:schemeClr>
                </a:solidFill>
                <a:latin typeface="+mn-lt"/>
              </a:rPr>
              <a:t> </a:t>
            </a:r>
            <a:r>
              <a:rPr lang="da-DK" sz="1100" b="1" dirty="0">
                <a:solidFill>
                  <a:schemeClr val="tx1">
                    <a:lumMod val="65000"/>
                    <a:lumOff val="35000"/>
                  </a:schemeClr>
                </a:solidFill>
                <a:latin typeface="+mn-lt"/>
              </a:rPr>
              <a:t>Br. J. Cancer 118, 813-819, (2018).</a:t>
            </a:r>
          </a:p>
        </p:txBody>
      </p:sp>
    </p:spTree>
    <p:extLst>
      <p:ext uri="{BB962C8B-B14F-4D97-AF65-F5344CB8AC3E}">
        <p14:creationId xmlns:p14="http://schemas.microsoft.com/office/powerpoint/2010/main" val="382705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57829" y="375124"/>
            <a:ext cx="8476342" cy="449718"/>
          </a:xfrm>
        </p:spPr>
        <p:txBody>
          <a:bodyPr/>
          <a:lstStyle/>
          <a:p>
            <a:r>
              <a:rPr lang="cs-CZ" sz="2800" dirty="0" err="1">
                <a:solidFill>
                  <a:schemeClr val="tx1">
                    <a:lumMod val="65000"/>
                    <a:lumOff val="35000"/>
                  </a:schemeClr>
                </a:solidFill>
              </a:rPr>
              <a:t>Future</a:t>
            </a:r>
            <a:r>
              <a:rPr lang="cs-CZ" sz="2800" dirty="0">
                <a:solidFill>
                  <a:schemeClr val="tx1">
                    <a:lumMod val="65000"/>
                    <a:lumOff val="35000"/>
                  </a:schemeClr>
                </a:solidFill>
              </a:rPr>
              <a:t> </a:t>
            </a:r>
            <a:r>
              <a:rPr lang="cs-CZ" sz="2800" dirty="0" err="1">
                <a:solidFill>
                  <a:schemeClr val="tx1">
                    <a:lumMod val="65000"/>
                    <a:lumOff val="35000"/>
                  </a:schemeClr>
                </a:solidFill>
              </a:rPr>
              <a:t>outlook</a:t>
            </a:r>
            <a:endParaRPr lang="cs-CZ" sz="2800" dirty="0">
              <a:solidFill>
                <a:schemeClr val="tx1">
                  <a:lumMod val="65000"/>
                  <a:lumOff val="35000"/>
                </a:schemeClr>
              </a:solidFill>
            </a:endParaRPr>
          </a:p>
        </p:txBody>
      </p:sp>
      <p:sp>
        <p:nvSpPr>
          <p:cNvPr id="3" name="Zástupný symbol pro obsah 2"/>
          <p:cNvSpPr>
            <a:spLocks noGrp="1"/>
          </p:cNvSpPr>
          <p:nvPr>
            <p:ph idx="1"/>
          </p:nvPr>
        </p:nvSpPr>
        <p:spPr>
          <a:xfrm>
            <a:off x="333460" y="1225385"/>
            <a:ext cx="11571611" cy="4965683"/>
          </a:xfrm>
        </p:spPr>
        <p:txBody>
          <a:bodyPr/>
          <a:lstStyle/>
          <a:p>
            <a:r>
              <a:rPr lang="sk-SK" sz="1800" dirty="0" err="1">
                <a:solidFill>
                  <a:schemeClr val="tx1">
                    <a:lumMod val="65000"/>
                    <a:lumOff val="35000"/>
                  </a:schemeClr>
                </a:solidFill>
                <a:ea typeface="Cambria" panose="02040503050406030204" pitchFamily="18" charset="0"/>
              </a:rPr>
              <a:t>Description</a:t>
            </a:r>
            <a:r>
              <a:rPr lang="sk-SK" sz="1800" dirty="0">
                <a:solidFill>
                  <a:schemeClr val="tx1">
                    <a:lumMod val="65000"/>
                    <a:lumOff val="35000"/>
                  </a:schemeClr>
                </a:solidFill>
                <a:ea typeface="Cambria" panose="02040503050406030204" pitchFamily="18" charset="0"/>
              </a:rPr>
              <a:t> of </a:t>
            </a:r>
            <a:r>
              <a:rPr lang="sk-SK" sz="1800" dirty="0" err="1">
                <a:solidFill>
                  <a:schemeClr val="tx1">
                    <a:lumMod val="65000"/>
                    <a:lumOff val="35000"/>
                  </a:schemeClr>
                </a:solidFill>
                <a:ea typeface="Cambria" panose="02040503050406030204" pitchFamily="18" charset="0"/>
              </a:rPr>
              <a:t>intratumoral</a:t>
            </a:r>
            <a:r>
              <a:rPr lang="sk-SK" sz="1800" dirty="0">
                <a:solidFill>
                  <a:schemeClr val="tx1">
                    <a:lumMod val="65000"/>
                    <a:lumOff val="35000"/>
                  </a:schemeClr>
                </a:solidFill>
                <a:ea typeface="Cambria" panose="02040503050406030204" pitchFamily="18" charset="0"/>
              </a:rPr>
              <a:t> and </a:t>
            </a:r>
            <a:r>
              <a:rPr lang="sk-SK" sz="1800" dirty="0" err="1">
                <a:solidFill>
                  <a:schemeClr val="tx1">
                    <a:lumMod val="65000"/>
                    <a:lumOff val="35000"/>
                  </a:schemeClr>
                </a:solidFill>
                <a:ea typeface="Cambria" panose="02040503050406030204" pitchFamily="18" charset="0"/>
              </a:rPr>
              <a:t>stromal</a:t>
            </a:r>
            <a:r>
              <a:rPr lang="sk-SK" sz="1800" dirty="0">
                <a:solidFill>
                  <a:schemeClr val="tx1">
                    <a:lumMod val="65000"/>
                    <a:lumOff val="35000"/>
                  </a:schemeClr>
                </a:solidFill>
                <a:ea typeface="Cambria" panose="02040503050406030204" pitchFamily="18" charset="0"/>
              </a:rPr>
              <a:t> </a:t>
            </a:r>
            <a:r>
              <a:rPr lang="sk-SK" sz="1800" dirty="0" err="1">
                <a:solidFill>
                  <a:schemeClr val="tx1">
                    <a:lumMod val="65000"/>
                    <a:lumOff val="35000"/>
                  </a:schemeClr>
                </a:solidFill>
                <a:ea typeface="Cambria" panose="02040503050406030204" pitchFamily="18" charset="0"/>
              </a:rPr>
              <a:t>heterogeneity</a:t>
            </a:r>
            <a:r>
              <a:rPr lang="sk-SK" sz="1800" dirty="0">
                <a:solidFill>
                  <a:schemeClr val="tx1">
                    <a:lumMod val="65000"/>
                    <a:lumOff val="35000"/>
                  </a:schemeClr>
                </a:solidFill>
                <a:ea typeface="Cambria" panose="02040503050406030204" pitchFamily="18" charset="0"/>
              </a:rPr>
              <a:t> in TNBC </a:t>
            </a:r>
            <a:r>
              <a:rPr lang="sk-SK" sz="1800" dirty="0" err="1">
                <a:solidFill>
                  <a:schemeClr val="tx1">
                    <a:lumMod val="65000"/>
                    <a:lumOff val="35000"/>
                  </a:schemeClr>
                </a:solidFill>
                <a:ea typeface="Cambria" panose="02040503050406030204" pitchFamily="18" charset="0"/>
              </a:rPr>
              <a:t>patient</a:t>
            </a:r>
            <a:r>
              <a:rPr lang="sk-SK" sz="1800" dirty="0">
                <a:solidFill>
                  <a:schemeClr val="tx1">
                    <a:lumMod val="65000"/>
                    <a:lumOff val="35000"/>
                  </a:schemeClr>
                </a:solidFill>
                <a:ea typeface="Cambria" panose="02040503050406030204" pitchFamily="18" charset="0"/>
              </a:rPr>
              <a:t> </a:t>
            </a:r>
            <a:r>
              <a:rPr lang="sk-SK" sz="1800" dirty="0" err="1">
                <a:solidFill>
                  <a:schemeClr val="tx1">
                    <a:lumMod val="65000"/>
                    <a:lumOff val="35000"/>
                  </a:schemeClr>
                </a:solidFill>
                <a:ea typeface="Cambria" panose="02040503050406030204" pitchFamily="18" charset="0"/>
              </a:rPr>
              <a:t>cohort</a:t>
            </a:r>
            <a:r>
              <a:rPr lang="sk-SK" sz="1800" dirty="0">
                <a:solidFill>
                  <a:schemeClr val="tx1">
                    <a:lumMod val="65000"/>
                    <a:lumOff val="35000"/>
                  </a:schemeClr>
                </a:solidFill>
                <a:ea typeface="Cambria" panose="02040503050406030204" pitchFamily="18" charset="0"/>
              </a:rPr>
              <a:t> by </a:t>
            </a:r>
            <a:r>
              <a:rPr lang="sk-SK" sz="1800" dirty="0" err="1">
                <a:solidFill>
                  <a:schemeClr val="tx1">
                    <a:lumMod val="65000"/>
                    <a:lumOff val="35000"/>
                  </a:schemeClr>
                </a:solidFill>
                <a:ea typeface="Cambria" panose="02040503050406030204" pitchFamily="18" charset="0"/>
              </a:rPr>
              <a:t>mass</a:t>
            </a:r>
            <a:r>
              <a:rPr lang="sk-SK" sz="1800" dirty="0">
                <a:solidFill>
                  <a:schemeClr val="tx1">
                    <a:lumMod val="65000"/>
                    <a:lumOff val="35000"/>
                  </a:schemeClr>
                </a:solidFill>
                <a:ea typeface="Cambria" panose="02040503050406030204" pitchFamily="18" charset="0"/>
              </a:rPr>
              <a:t> </a:t>
            </a:r>
            <a:r>
              <a:rPr lang="sk-SK" sz="1800" dirty="0" err="1">
                <a:solidFill>
                  <a:schemeClr val="tx1">
                    <a:lumMod val="65000"/>
                    <a:lumOff val="35000"/>
                  </a:schemeClr>
                </a:solidFill>
                <a:ea typeface="Cambria" panose="02040503050406030204" pitchFamily="18" charset="0"/>
              </a:rPr>
              <a:t>cytometry</a:t>
            </a:r>
            <a:r>
              <a:rPr lang="sk-SK" sz="1800" dirty="0">
                <a:solidFill>
                  <a:schemeClr val="tx1">
                    <a:lumMod val="65000"/>
                    <a:lumOff val="35000"/>
                  </a:schemeClr>
                </a:solidFill>
                <a:ea typeface="Cambria" panose="02040503050406030204" pitchFamily="18" charset="0"/>
              </a:rPr>
              <a:t> – </a:t>
            </a:r>
            <a:r>
              <a:rPr lang="sk-SK" sz="1800" dirty="0" err="1">
                <a:solidFill>
                  <a:schemeClr val="tx1">
                    <a:lumMod val="65000"/>
                    <a:lumOff val="35000"/>
                  </a:schemeClr>
                </a:solidFill>
                <a:ea typeface="Cambria" panose="02040503050406030204" pitchFamily="18" charset="0"/>
              </a:rPr>
              <a:t>advanced</a:t>
            </a:r>
            <a:r>
              <a:rPr lang="sk-SK" sz="1800" dirty="0">
                <a:solidFill>
                  <a:schemeClr val="tx1">
                    <a:lumMod val="65000"/>
                    <a:lumOff val="35000"/>
                  </a:schemeClr>
                </a:solidFill>
                <a:ea typeface="Cambria" panose="02040503050406030204" pitchFamily="18" charset="0"/>
              </a:rPr>
              <a:t> </a:t>
            </a:r>
            <a:r>
              <a:rPr lang="sk-SK" sz="1800" dirty="0" err="1">
                <a:solidFill>
                  <a:schemeClr val="tx1">
                    <a:lumMod val="65000"/>
                    <a:lumOff val="35000"/>
                  </a:schemeClr>
                </a:solidFill>
                <a:ea typeface="Cambria" panose="02040503050406030204" pitchFamily="18" charset="0"/>
              </a:rPr>
              <a:t>data</a:t>
            </a:r>
            <a:r>
              <a:rPr lang="sk-SK" sz="1800" dirty="0">
                <a:solidFill>
                  <a:schemeClr val="tx1">
                    <a:lumMod val="65000"/>
                    <a:lumOff val="35000"/>
                  </a:schemeClr>
                </a:solidFill>
                <a:ea typeface="Cambria" panose="02040503050406030204" pitchFamily="18" charset="0"/>
              </a:rPr>
              <a:t> </a:t>
            </a:r>
            <a:r>
              <a:rPr lang="sk-SK" sz="1800" dirty="0" err="1">
                <a:solidFill>
                  <a:schemeClr val="tx1">
                    <a:lumMod val="65000"/>
                    <a:lumOff val="35000"/>
                  </a:schemeClr>
                </a:solidFill>
                <a:ea typeface="Cambria" panose="02040503050406030204" pitchFamily="18" charset="0"/>
              </a:rPr>
              <a:t>analysis</a:t>
            </a:r>
            <a:endParaRPr lang="sk-SK" sz="1800" dirty="0">
              <a:solidFill>
                <a:schemeClr val="tx1">
                  <a:lumMod val="65000"/>
                  <a:lumOff val="35000"/>
                </a:schemeClr>
              </a:solidFill>
              <a:ea typeface="Cambria" panose="02040503050406030204" pitchFamily="18" charset="0"/>
            </a:endParaRPr>
          </a:p>
          <a:p>
            <a:pPr marL="0" indent="0">
              <a:buNone/>
            </a:pPr>
            <a:endParaRPr lang="sk-SK" sz="1800" dirty="0">
              <a:solidFill>
                <a:schemeClr val="tx1">
                  <a:lumMod val="65000"/>
                  <a:lumOff val="35000"/>
                </a:schemeClr>
              </a:solidFill>
              <a:ea typeface="Cambria" panose="02040503050406030204" pitchFamily="18" charset="0"/>
            </a:endParaRPr>
          </a:p>
          <a:p>
            <a:r>
              <a:rPr lang="sk-SK" sz="1800" dirty="0" err="1">
                <a:solidFill>
                  <a:schemeClr val="tx1">
                    <a:lumMod val="65000"/>
                    <a:lumOff val="35000"/>
                  </a:schemeClr>
                </a:solidFill>
                <a:ea typeface="Cambria" panose="02040503050406030204" pitchFamily="18" charset="0"/>
              </a:rPr>
              <a:t>Identification</a:t>
            </a:r>
            <a:r>
              <a:rPr lang="sk-SK" sz="1800" dirty="0">
                <a:solidFill>
                  <a:schemeClr val="tx1">
                    <a:lumMod val="65000"/>
                    <a:lumOff val="35000"/>
                  </a:schemeClr>
                </a:solidFill>
                <a:ea typeface="Cambria" panose="02040503050406030204" pitchFamily="18" charset="0"/>
              </a:rPr>
              <a:t> of g</a:t>
            </a:r>
            <a:r>
              <a:rPr lang="en-US" sz="1800" dirty="0" err="1">
                <a:solidFill>
                  <a:schemeClr val="tx1">
                    <a:lumMod val="65000"/>
                    <a:lumOff val="35000"/>
                  </a:schemeClr>
                </a:solidFill>
                <a:ea typeface="Cambria" panose="02040503050406030204" pitchFamily="18" charset="0"/>
              </a:rPr>
              <a:t>enetic</a:t>
            </a:r>
            <a:r>
              <a:rPr lang="en-US" sz="1800" dirty="0">
                <a:solidFill>
                  <a:schemeClr val="tx1">
                    <a:lumMod val="65000"/>
                    <a:lumOff val="35000"/>
                  </a:schemeClr>
                </a:solidFill>
                <a:ea typeface="Cambria" panose="02040503050406030204" pitchFamily="18" charset="0"/>
              </a:rPr>
              <a:t> signatures in selected subpopulations </a:t>
            </a:r>
            <a:r>
              <a:rPr lang="sk-SK" sz="1800" dirty="0">
                <a:solidFill>
                  <a:schemeClr val="tx1">
                    <a:lumMod val="65000"/>
                    <a:lumOff val="35000"/>
                  </a:schemeClr>
                </a:solidFill>
                <a:ea typeface="Cambria" panose="02040503050406030204" pitchFamily="18" charset="0"/>
              </a:rPr>
              <a:t>and </a:t>
            </a:r>
            <a:r>
              <a:rPr lang="sk-SK" sz="1800" dirty="0" err="1">
                <a:solidFill>
                  <a:schemeClr val="tx1">
                    <a:lumMod val="65000"/>
                    <a:lumOff val="35000"/>
                  </a:schemeClr>
                </a:solidFill>
                <a:ea typeface="Cambria" panose="02040503050406030204" pitchFamily="18" charset="0"/>
              </a:rPr>
              <a:t>their</a:t>
            </a:r>
            <a:r>
              <a:rPr lang="sk-SK" sz="1800" dirty="0">
                <a:solidFill>
                  <a:schemeClr val="tx1">
                    <a:lumMod val="65000"/>
                    <a:lumOff val="35000"/>
                  </a:schemeClr>
                </a:solidFill>
                <a:ea typeface="Cambria" panose="02040503050406030204" pitchFamily="18" charset="0"/>
              </a:rPr>
              <a:t> association </a:t>
            </a:r>
            <a:r>
              <a:rPr lang="sk-SK" sz="1800" dirty="0" err="1">
                <a:solidFill>
                  <a:schemeClr val="tx1">
                    <a:lumMod val="65000"/>
                    <a:lumOff val="35000"/>
                  </a:schemeClr>
                </a:solidFill>
                <a:ea typeface="Cambria" panose="02040503050406030204" pitchFamily="18" charset="0"/>
              </a:rPr>
              <a:t>with</a:t>
            </a:r>
            <a:r>
              <a:rPr lang="sk-SK" sz="1800" dirty="0">
                <a:solidFill>
                  <a:schemeClr val="tx1">
                    <a:lumMod val="65000"/>
                    <a:lumOff val="35000"/>
                  </a:schemeClr>
                </a:solidFill>
                <a:ea typeface="Cambria" panose="02040503050406030204" pitchFamily="18" charset="0"/>
              </a:rPr>
              <a:t> </a:t>
            </a:r>
            <a:r>
              <a:rPr lang="sk-SK" sz="1800" dirty="0" err="1">
                <a:solidFill>
                  <a:schemeClr val="tx1">
                    <a:lumMod val="65000"/>
                    <a:lumOff val="35000"/>
                  </a:schemeClr>
                </a:solidFill>
                <a:ea typeface="Cambria" panose="02040503050406030204" pitchFamily="18" charset="0"/>
              </a:rPr>
              <a:t>clinical</a:t>
            </a:r>
            <a:r>
              <a:rPr lang="sk-SK" sz="1800" dirty="0">
                <a:solidFill>
                  <a:schemeClr val="tx1">
                    <a:lumMod val="65000"/>
                    <a:lumOff val="35000"/>
                  </a:schemeClr>
                </a:solidFill>
                <a:ea typeface="Cambria" panose="02040503050406030204" pitchFamily="18" charset="0"/>
              </a:rPr>
              <a:t> </a:t>
            </a:r>
            <a:r>
              <a:rPr lang="sk-SK" sz="1800" dirty="0" err="1">
                <a:solidFill>
                  <a:schemeClr val="tx1">
                    <a:lumMod val="65000"/>
                    <a:lumOff val="35000"/>
                  </a:schemeClr>
                </a:solidFill>
                <a:ea typeface="Cambria" panose="02040503050406030204" pitchFamily="18" charset="0"/>
              </a:rPr>
              <a:t>observations</a:t>
            </a:r>
            <a:endParaRPr lang="sk-SK" sz="1800" dirty="0">
              <a:solidFill>
                <a:schemeClr val="tx1">
                  <a:lumMod val="65000"/>
                  <a:lumOff val="35000"/>
                </a:schemeClr>
              </a:solidFill>
              <a:ea typeface="Cambria" panose="02040503050406030204" pitchFamily="18" charset="0"/>
            </a:endParaRPr>
          </a:p>
          <a:p>
            <a:pPr marL="0" indent="0">
              <a:buNone/>
            </a:pPr>
            <a:r>
              <a:rPr lang="sk-SK" sz="1800" dirty="0">
                <a:solidFill>
                  <a:schemeClr val="tx1">
                    <a:lumMod val="65000"/>
                    <a:lumOff val="35000"/>
                  </a:schemeClr>
                </a:solidFill>
                <a:ea typeface="Cambria" panose="02040503050406030204" pitchFamily="18" charset="0"/>
              </a:rPr>
              <a:t> </a:t>
            </a:r>
          </a:p>
          <a:p>
            <a:endParaRPr lang="sk-SK" sz="1800" i="1" dirty="0">
              <a:solidFill>
                <a:schemeClr val="tx1">
                  <a:lumMod val="65000"/>
                  <a:lumOff val="35000"/>
                </a:schemeClr>
              </a:solidFill>
              <a:ea typeface="Cambria" panose="02040503050406030204" pitchFamily="18" charset="0"/>
            </a:endParaRPr>
          </a:p>
          <a:p>
            <a:pPr marL="0" indent="0">
              <a:buNone/>
            </a:pPr>
            <a:endParaRPr lang="sk-SK" sz="1800" i="1" dirty="0">
              <a:solidFill>
                <a:schemeClr val="tx1">
                  <a:lumMod val="65000"/>
                  <a:lumOff val="35000"/>
                </a:schemeClr>
              </a:solidFill>
              <a:ea typeface="Cambria" panose="02040503050406030204" pitchFamily="18" charset="0"/>
            </a:endParaRPr>
          </a:p>
          <a:p>
            <a:pPr marL="0" indent="0">
              <a:buNone/>
            </a:pPr>
            <a:endParaRPr lang="sk-SK" sz="1800" i="1" dirty="0">
              <a:solidFill>
                <a:schemeClr val="tx1">
                  <a:lumMod val="65000"/>
                  <a:lumOff val="35000"/>
                </a:schemeClr>
              </a:solidFill>
              <a:ea typeface="Cambria" panose="02040503050406030204" pitchFamily="18" charset="0"/>
            </a:endParaRPr>
          </a:p>
          <a:p>
            <a:pPr marL="0" indent="0">
              <a:buNone/>
            </a:pPr>
            <a:endParaRPr lang="sk-SK" sz="1800" i="1" dirty="0">
              <a:solidFill>
                <a:schemeClr val="tx1">
                  <a:lumMod val="65000"/>
                  <a:lumOff val="35000"/>
                </a:schemeClr>
              </a:solidFill>
              <a:ea typeface="Cambria" panose="02040503050406030204" pitchFamily="18" charset="0"/>
            </a:endParaRPr>
          </a:p>
          <a:p>
            <a:pPr marL="0" indent="0">
              <a:buNone/>
            </a:pPr>
            <a:endParaRPr lang="sk-SK" sz="1800" i="1" dirty="0">
              <a:solidFill>
                <a:schemeClr val="tx1">
                  <a:lumMod val="65000"/>
                  <a:lumOff val="35000"/>
                </a:schemeClr>
              </a:solidFill>
              <a:ea typeface="Cambria" panose="02040503050406030204" pitchFamily="18" charset="0"/>
            </a:endParaRPr>
          </a:p>
          <a:p>
            <a:pPr marL="0" indent="0">
              <a:buNone/>
            </a:pPr>
            <a:endParaRPr lang="sk-SK" sz="1800" i="1" dirty="0">
              <a:solidFill>
                <a:schemeClr val="tx1">
                  <a:lumMod val="65000"/>
                  <a:lumOff val="35000"/>
                </a:schemeClr>
              </a:solidFill>
              <a:ea typeface="Cambria" panose="02040503050406030204" pitchFamily="18" charset="0"/>
            </a:endParaRPr>
          </a:p>
          <a:p>
            <a:pPr marL="0" indent="0">
              <a:buNone/>
            </a:pPr>
            <a:endParaRPr lang="sk-SK" sz="1800" i="1" dirty="0">
              <a:solidFill>
                <a:schemeClr val="tx1">
                  <a:lumMod val="65000"/>
                  <a:lumOff val="35000"/>
                </a:schemeClr>
              </a:solidFill>
              <a:ea typeface="Cambria" panose="02040503050406030204" pitchFamily="18" charset="0"/>
            </a:endParaRPr>
          </a:p>
          <a:p>
            <a:r>
              <a:rPr lang="en-US" sz="1800" dirty="0">
                <a:solidFill>
                  <a:schemeClr val="tx1">
                    <a:lumMod val="65000"/>
                    <a:lumOff val="35000"/>
                  </a:schemeClr>
                </a:solidFill>
                <a:ea typeface="Cambria" panose="02040503050406030204" pitchFamily="18" charset="0"/>
              </a:rPr>
              <a:t>Validation of identified biomarkers by IHC on retrospective cohort of TNBC patients</a:t>
            </a:r>
          </a:p>
          <a:p>
            <a:pPr marL="0" indent="0">
              <a:buNone/>
            </a:pPr>
            <a:endParaRPr lang="cs-CZ" sz="1800" dirty="0">
              <a:solidFill>
                <a:schemeClr val="tx1">
                  <a:lumMod val="65000"/>
                  <a:lumOff val="35000"/>
                </a:schemeClr>
              </a:solidFill>
            </a:endParaRPr>
          </a:p>
          <a:p>
            <a:endParaRPr lang="cs-CZ" sz="1800" dirty="0">
              <a:solidFill>
                <a:schemeClr val="tx1">
                  <a:lumMod val="65000"/>
                  <a:lumOff val="35000"/>
                </a:schemeClr>
              </a:solidFill>
            </a:endParaRPr>
          </a:p>
          <a:p>
            <a:endParaRPr lang="cs-CZ" sz="1800" dirty="0">
              <a:solidFill>
                <a:schemeClr val="tx1">
                  <a:lumMod val="65000"/>
                  <a:lumOff val="35000"/>
                </a:schemeClr>
              </a:solidFill>
            </a:endParaRPr>
          </a:p>
          <a:p>
            <a:endParaRPr lang="cs-CZ" sz="1800" dirty="0">
              <a:solidFill>
                <a:schemeClr val="tx1">
                  <a:lumMod val="65000"/>
                  <a:lumOff val="35000"/>
                </a:schemeClr>
              </a:solidFill>
            </a:endParaRPr>
          </a:p>
        </p:txBody>
      </p:sp>
      <p:grpSp>
        <p:nvGrpSpPr>
          <p:cNvPr id="34" name="Skupina 33"/>
          <p:cNvGrpSpPr/>
          <p:nvPr/>
        </p:nvGrpSpPr>
        <p:grpSpPr>
          <a:xfrm>
            <a:off x="333460" y="2771396"/>
            <a:ext cx="10389452" cy="2084059"/>
            <a:chOff x="442980" y="1658692"/>
            <a:chExt cx="10389452" cy="2084059"/>
          </a:xfrm>
        </p:grpSpPr>
        <p:grpSp>
          <p:nvGrpSpPr>
            <p:cNvPr id="33" name="Skupina 32"/>
            <p:cNvGrpSpPr/>
            <p:nvPr/>
          </p:nvGrpSpPr>
          <p:grpSpPr>
            <a:xfrm>
              <a:off x="442980" y="1658692"/>
              <a:ext cx="10389452" cy="2084059"/>
              <a:chOff x="181677" y="1563881"/>
              <a:chExt cx="10389452" cy="2084059"/>
            </a:xfrm>
          </p:grpSpPr>
          <p:pic>
            <p:nvPicPr>
              <p:cNvPr id="13" name="Obrázek 12"/>
              <p:cNvPicPr>
                <a:picLocks noChangeAspect="1"/>
              </p:cNvPicPr>
              <p:nvPr/>
            </p:nvPicPr>
            <p:blipFill rotWithShape="1">
              <a:blip r:embed="rId2"/>
              <a:srcRect l="76205" t="11948" r="4323" b="46823"/>
              <a:stretch/>
            </p:blipFill>
            <p:spPr>
              <a:xfrm>
                <a:off x="8452277" y="2033899"/>
                <a:ext cx="2118852" cy="1440402"/>
              </a:xfrm>
              <a:prstGeom prst="rect">
                <a:avLst/>
              </a:prstGeom>
            </p:spPr>
          </p:pic>
          <p:grpSp>
            <p:nvGrpSpPr>
              <p:cNvPr id="18" name="Skupina 17"/>
              <p:cNvGrpSpPr/>
              <p:nvPr/>
            </p:nvGrpSpPr>
            <p:grpSpPr>
              <a:xfrm>
                <a:off x="181677" y="1563881"/>
                <a:ext cx="3764263" cy="2084059"/>
                <a:chOff x="184708" y="1563880"/>
                <a:chExt cx="3764263" cy="2084059"/>
              </a:xfrm>
            </p:grpSpPr>
            <p:pic>
              <p:nvPicPr>
                <p:cNvPr id="15" name="Obrázek 14"/>
                <p:cNvPicPr>
                  <a:picLocks noChangeAspect="1"/>
                </p:cNvPicPr>
                <p:nvPr/>
              </p:nvPicPr>
              <p:blipFill rotWithShape="1">
                <a:blip r:embed="rId3" cstate="print">
                  <a:extLst>
                    <a:ext uri="{28A0092B-C50C-407E-A947-70E740481C1C}">
                      <a14:useLocalDpi xmlns:a14="http://schemas.microsoft.com/office/drawing/2010/main" val="0"/>
                    </a:ext>
                  </a:extLst>
                </a:blip>
                <a:srcRect l="27820" t="14319" r="418" b="13787"/>
                <a:stretch/>
              </p:blipFill>
              <p:spPr>
                <a:xfrm>
                  <a:off x="250852" y="1626874"/>
                  <a:ext cx="3698119" cy="2021065"/>
                </a:xfrm>
                <a:prstGeom prst="rect">
                  <a:avLst/>
                </a:prstGeom>
              </p:spPr>
            </p:pic>
            <p:sp>
              <p:nvSpPr>
                <p:cNvPr id="17" name="Obdélník 16"/>
                <p:cNvSpPr/>
                <p:nvPr/>
              </p:nvSpPr>
              <p:spPr>
                <a:xfrm>
                  <a:off x="184708" y="1563880"/>
                  <a:ext cx="346517" cy="470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Skupina 31"/>
              <p:cNvGrpSpPr/>
              <p:nvPr/>
            </p:nvGrpSpPr>
            <p:grpSpPr>
              <a:xfrm>
                <a:off x="4605901" y="2327062"/>
                <a:ext cx="1112623" cy="750435"/>
                <a:chOff x="4605901" y="2196269"/>
                <a:chExt cx="1112623" cy="750435"/>
              </a:xfrm>
            </p:grpSpPr>
            <p:pic>
              <p:nvPicPr>
                <p:cNvPr id="14" name="Obrázek 13">
                  <a:extLst>
                    <a:ext uri="{FF2B5EF4-FFF2-40B4-BE49-F238E27FC236}">
                      <a16:creationId xmlns:a16="http://schemas.microsoft.com/office/drawing/2014/main" id="{85DA8D98-6C94-4F12-9DEA-CAF69556FF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229" t="23066" r="32812" b="24404"/>
                <a:stretch/>
              </p:blipFill>
              <p:spPr>
                <a:xfrm>
                  <a:off x="4868897" y="2196269"/>
                  <a:ext cx="693036" cy="750435"/>
                </a:xfrm>
                <a:prstGeom prst="rect">
                  <a:avLst/>
                </a:prstGeom>
              </p:spPr>
            </p:pic>
            <p:sp>
              <p:nvSpPr>
                <p:cNvPr id="21" name="TextovéPole 20"/>
                <p:cNvSpPr txBox="1"/>
                <p:nvPr/>
              </p:nvSpPr>
              <p:spPr>
                <a:xfrm>
                  <a:off x="5235700" y="2593102"/>
                  <a:ext cx="482824" cy="261610"/>
                </a:xfrm>
                <a:prstGeom prst="rect">
                  <a:avLst/>
                </a:prstGeom>
                <a:noFill/>
              </p:spPr>
              <p:txBody>
                <a:bodyPr wrap="none" rtlCol="0">
                  <a:spAutoFit/>
                </a:bodyPr>
                <a:lstStyle/>
                <a:p>
                  <a:r>
                    <a:rPr lang="sk-SK" sz="1100" b="1" dirty="0">
                      <a:solidFill>
                        <a:schemeClr val="tx1">
                          <a:lumMod val="65000"/>
                          <a:lumOff val="35000"/>
                        </a:schemeClr>
                      </a:solidFill>
                      <a:latin typeface="+mn-lt"/>
                    </a:rPr>
                    <a:t>pop1</a:t>
                  </a:r>
                  <a:endParaRPr lang="en-US" sz="1100" b="1" dirty="0">
                    <a:solidFill>
                      <a:schemeClr val="tx1">
                        <a:lumMod val="65000"/>
                        <a:lumOff val="35000"/>
                      </a:schemeClr>
                    </a:solidFill>
                    <a:latin typeface="+mn-lt"/>
                  </a:endParaRPr>
                </a:p>
              </p:txBody>
            </p:sp>
            <p:sp>
              <p:nvSpPr>
                <p:cNvPr id="22" name="TextovéPole 21"/>
                <p:cNvSpPr txBox="1"/>
                <p:nvPr/>
              </p:nvSpPr>
              <p:spPr>
                <a:xfrm>
                  <a:off x="4605901" y="2607625"/>
                  <a:ext cx="482824" cy="261610"/>
                </a:xfrm>
                <a:prstGeom prst="rect">
                  <a:avLst/>
                </a:prstGeom>
                <a:noFill/>
              </p:spPr>
              <p:txBody>
                <a:bodyPr wrap="none" rtlCol="0">
                  <a:spAutoFit/>
                </a:bodyPr>
                <a:lstStyle/>
                <a:p>
                  <a:r>
                    <a:rPr lang="sk-SK" sz="1100" b="1" dirty="0">
                      <a:solidFill>
                        <a:schemeClr val="tx1">
                          <a:lumMod val="65000"/>
                          <a:lumOff val="35000"/>
                        </a:schemeClr>
                      </a:solidFill>
                      <a:latin typeface="+mn-lt"/>
                    </a:rPr>
                    <a:t>pop2</a:t>
                  </a:r>
                  <a:endParaRPr lang="en-US" sz="1100" b="1" dirty="0">
                    <a:solidFill>
                      <a:schemeClr val="tx1">
                        <a:lumMod val="65000"/>
                        <a:lumOff val="35000"/>
                      </a:schemeClr>
                    </a:solidFill>
                    <a:latin typeface="+mn-lt"/>
                  </a:endParaRPr>
                </a:p>
              </p:txBody>
            </p:sp>
          </p:grpSp>
          <p:sp>
            <p:nvSpPr>
              <p:cNvPr id="23" name="Obdélník 22"/>
              <p:cNvSpPr/>
              <p:nvPr/>
            </p:nvSpPr>
            <p:spPr>
              <a:xfrm>
                <a:off x="4868897" y="1626873"/>
                <a:ext cx="696024" cy="307777"/>
              </a:xfrm>
              <a:prstGeom prst="rect">
                <a:avLst/>
              </a:prstGeom>
            </p:spPr>
            <p:txBody>
              <a:bodyPr wrap="none">
                <a:spAutoFit/>
              </a:bodyPr>
              <a:lstStyle/>
              <a:p>
                <a:r>
                  <a:rPr lang="cs-CZ" sz="1400" dirty="0" err="1">
                    <a:solidFill>
                      <a:schemeClr val="tx1">
                        <a:lumMod val="65000"/>
                        <a:lumOff val="35000"/>
                      </a:schemeClr>
                    </a:solidFill>
                    <a:ea typeface="Cambria" panose="02040503050406030204" pitchFamily="18" charset="0"/>
                  </a:rPr>
                  <a:t>sorting</a:t>
                </a:r>
                <a:endParaRPr lang="en-US" sz="1400" dirty="0"/>
              </a:p>
            </p:txBody>
          </p:sp>
          <p:sp>
            <p:nvSpPr>
              <p:cNvPr id="24" name="Obdélník 23"/>
              <p:cNvSpPr/>
              <p:nvPr/>
            </p:nvSpPr>
            <p:spPr>
              <a:xfrm>
                <a:off x="6722131" y="1645001"/>
                <a:ext cx="756938" cy="307777"/>
              </a:xfrm>
              <a:prstGeom prst="rect">
                <a:avLst/>
              </a:prstGeom>
            </p:spPr>
            <p:txBody>
              <a:bodyPr wrap="none">
                <a:spAutoFit/>
              </a:bodyPr>
              <a:lstStyle/>
              <a:p>
                <a:r>
                  <a:rPr lang="cs-CZ" sz="1400" dirty="0" err="1">
                    <a:solidFill>
                      <a:schemeClr val="tx1">
                        <a:lumMod val="65000"/>
                        <a:lumOff val="35000"/>
                      </a:schemeClr>
                    </a:solidFill>
                    <a:ea typeface="Cambria" panose="02040503050406030204" pitchFamily="18" charset="0"/>
                  </a:rPr>
                  <a:t>RNAseq</a:t>
                </a:r>
                <a:endParaRPr lang="en-US" sz="1400" dirty="0"/>
              </a:p>
            </p:txBody>
          </p:sp>
          <p:sp>
            <p:nvSpPr>
              <p:cNvPr id="25" name="Obdélník 24"/>
              <p:cNvSpPr/>
              <p:nvPr/>
            </p:nvSpPr>
            <p:spPr>
              <a:xfrm>
                <a:off x="9058305" y="1645000"/>
                <a:ext cx="774507" cy="307777"/>
              </a:xfrm>
              <a:prstGeom prst="rect">
                <a:avLst/>
              </a:prstGeom>
            </p:spPr>
            <p:txBody>
              <a:bodyPr wrap="none">
                <a:spAutoFit/>
              </a:bodyPr>
              <a:lstStyle/>
              <a:p>
                <a:r>
                  <a:rPr lang="cs-CZ" sz="1400" dirty="0" err="1">
                    <a:solidFill>
                      <a:schemeClr val="tx1">
                        <a:lumMod val="65000"/>
                        <a:lumOff val="35000"/>
                      </a:schemeClr>
                    </a:solidFill>
                    <a:ea typeface="Cambria" panose="02040503050406030204" pitchFamily="18" charset="0"/>
                  </a:rPr>
                  <a:t>Analysis</a:t>
                </a:r>
                <a:endParaRPr lang="en-US" sz="1400" dirty="0"/>
              </a:p>
            </p:txBody>
          </p:sp>
          <p:pic>
            <p:nvPicPr>
              <p:cNvPr id="27" name="Obrázek 26"/>
              <p:cNvPicPr>
                <a:picLocks noChangeAspect="1"/>
              </p:cNvPicPr>
              <p:nvPr/>
            </p:nvPicPr>
            <p:blipFill>
              <a:blip r:embed="rId5"/>
              <a:stretch>
                <a:fillRect/>
              </a:stretch>
            </p:blipFill>
            <p:spPr>
              <a:xfrm>
                <a:off x="6527934" y="2186876"/>
                <a:ext cx="1317554" cy="968790"/>
              </a:xfrm>
              <a:prstGeom prst="rect">
                <a:avLst/>
              </a:prstGeom>
            </p:spPr>
          </p:pic>
          <p:cxnSp>
            <p:nvCxnSpPr>
              <p:cNvPr id="29" name="Přímá spojnice se šipkou 28"/>
              <p:cNvCxnSpPr/>
              <p:nvPr/>
            </p:nvCxnSpPr>
            <p:spPr>
              <a:xfrm>
                <a:off x="4150895" y="2723907"/>
                <a:ext cx="455006"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p:nvPr/>
            </p:nvCxnSpPr>
            <p:spPr>
              <a:xfrm>
                <a:off x="5977237" y="2716904"/>
                <a:ext cx="455006"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Přímá spojnice se šipkou 30"/>
              <p:cNvCxnSpPr/>
              <p:nvPr/>
            </p:nvCxnSpPr>
            <p:spPr>
              <a:xfrm>
                <a:off x="7902133" y="2708636"/>
                <a:ext cx="455006"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Obdélník 19"/>
            <p:cNvSpPr/>
            <p:nvPr/>
          </p:nvSpPr>
          <p:spPr>
            <a:xfrm>
              <a:off x="923757" y="2161792"/>
              <a:ext cx="2784355" cy="25899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bdélník 15"/>
            <p:cNvSpPr/>
            <p:nvPr/>
          </p:nvSpPr>
          <p:spPr>
            <a:xfrm>
              <a:off x="923757" y="3094838"/>
              <a:ext cx="2784355" cy="24410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7640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8FF5F4-FFF5-4418-8D71-A3993CB86998}"/>
              </a:ext>
            </a:extLst>
          </p:cNvPr>
          <p:cNvPicPr>
            <a:picLocks noChangeAspect="1"/>
          </p:cNvPicPr>
          <p:nvPr/>
        </p:nvPicPr>
        <p:blipFill>
          <a:blip r:embed="rId2"/>
          <a:stretch>
            <a:fillRect/>
          </a:stretch>
        </p:blipFill>
        <p:spPr>
          <a:xfrm rot="16200000">
            <a:off x="9051244" y="3586629"/>
            <a:ext cx="1508653" cy="1119323"/>
          </a:xfrm>
          <a:prstGeom prst="rect">
            <a:avLst/>
          </a:prstGeom>
        </p:spPr>
      </p:pic>
      <p:pic>
        <p:nvPicPr>
          <p:cNvPr id="8" name="Picture 7">
            <a:extLst>
              <a:ext uri="{FF2B5EF4-FFF2-40B4-BE49-F238E27FC236}">
                <a16:creationId xmlns:a16="http://schemas.microsoft.com/office/drawing/2014/main" id="{FCE67CC8-A163-43FB-98C9-2C12343DAE84}"/>
              </a:ext>
            </a:extLst>
          </p:cNvPr>
          <p:cNvPicPr>
            <a:picLocks noChangeAspect="1"/>
          </p:cNvPicPr>
          <p:nvPr/>
        </p:nvPicPr>
        <p:blipFill>
          <a:blip r:embed="rId3"/>
          <a:stretch>
            <a:fillRect/>
          </a:stretch>
        </p:blipFill>
        <p:spPr>
          <a:xfrm rot="1757288">
            <a:off x="7127761" y="3623920"/>
            <a:ext cx="1062028" cy="986840"/>
          </a:xfrm>
          <a:prstGeom prst="rect">
            <a:avLst/>
          </a:prstGeom>
        </p:spPr>
      </p:pic>
      <p:sp>
        <p:nvSpPr>
          <p:cNvPr id="9" name="Title 1">
            <a:extLst>
              <a:ext uri="{FF2B5EF4-FFF2-40B4-BE49-F238E27FC236}">
                <a16:creationId xmlns:a16="http://schemas.microsoft.com/office/drawing/2014/main" id="{E1B6AAFB-AC50-444B-B948-503AE5D98697}"/>
              </a:ext>
            </a:extLst>
          </p:cNvPr>
          <p:cNvSpPr txBox="1">
            <a:spLocks/>
          </p:cNvSpPr>
          <p:nvPr/>
        </p:nvSpPr>
        <p:spPr bwMode="auto">
          <a:xfrm>
            <a:off x="2136710" y="365599"/>
            <a:ext cx="988111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dirty="0">
                <a:solidFill>
                  <a:schemeClr val="tx1">
                    <a:lumMod val="65000"/>
                    <a:lumOff val="35000"/>
                  </a:schemeClr>
                </a:solidFill>
              </a:rPr>
              <a:t>What kind of cells and mechanisms drive metastasis and chemoresistance?</a:t>
            </a:r>
          </a:p>
        </p:txBody>
      </p:sp>
      <p:pic>
        <p:nvPicPr>
          <p:cNvPr id="10" name="Picture 9">
            <a:extLst>
              <a:ext uri="{FF2B5EF4-FFF2-40B4-BE49-F238E27FC236}">
                <a16:creationId xmlns:a16="http://schemas.microsoft.com/office/drawing/2014/main" id="{1B1A2A36-B37D-43F5-B409-5B0B6E004774}"/>
              </a:ext>
            </a:extLst>
          </p:cNvPr>
          <p:cNvPicPr>
            <a:picLocks noChangeAspect="1"/>
          </p:cNvPicPr>
          <p:nvPr/>
        </p:nvPicPr>
        <p:blipFill>
          <a:blip r:embed="rId4"/>
          <a:stretch>
            <a:fillRect/>
          </a:stretch>
        </p:blipFill>
        <p:spPr>
          <a:xfrm>
            <a:off x="2516810" y="2487736"/>
            <a:ext cx="3952058" cy="3871404"/>
          </a:xfrm>
          <a:prstGeom prst="rect">
            <a:avLst/>
          </a:prstGeom>
        </p:spPr>
      </p:pic>
      <p:pic>
        <p:nvPicPr>
          <p:cNvPr id="11" name="Picture 10" descr="loading.gif">
            <a:extLst>
              <a:ext uri="{FF2B5EF4-FFF2-40B4-BE49-F238E27FC236}">
                <a16:creationId xmlns:a16="http://schemas.microsoft.com/office/drawing/2014/main" id="{C35A6BD3-0618-4940-90C3-5186491473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4565" y="4102468"/>
            <a:ext cx="182802" cy="182802"/>
          </a:xfrm>
          <a:prstGeom prst="rect">
            <a:avLst/>
          </a:prstGeom>
        </p:spPr>
      </p:pic>
      <p:sp>
        <p:nvSpPr>
          <p:cNvPr id="12" name="Rectangle 11">
            <a:extLst>
              <a:ext uri="{FF2B5EF4-FFF2-40B4-BE49-F238E27FC236}">
                <a16:creationId xmlns:a16="http://schemas.microsoft.com/office/drawing/2014/main" id="{B00D4B66-8C20-40E4-91A4-74B5E0F16043}"/>
              </a:ext>
            </a:extLst>
          </p:cNvPr>
          <p:cNvSpPr/>
          <p:nvPr/>
        </p:nvSpPr>
        <p:spPr>
          <a:xfrm>
            <a:off x="6468868" y="3667493"/>
            <a:ext cx="667932" cy="323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D455082-DB1F-4924-94B0-7832CF2BCBBB}"/>
              </a:ext>
            </a:extLst>
          </p:cNvPr>
          <p:cNvSpPr/>
          <p:nvPr/>
        </p:nvSpPr>
        <p:spPr>
          <a:xfrm>
            <a:off x="6560943" y="4331068"/>
            <a:ext cx="667932" cy="323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505D5FF-788E-4BB0-AB86-05C9289C83D2}"/>
              </a:ext>
            </a:extLst>
          </p:cNvPr>
          <p:cNvSpPr/>
          <p:nvPr/>
        </p:nvSpPr>
        <p:spPr>
          <a:xfrm>
            <a:off x="8284387" y="4350407"/>
            <a:ext cx="667932" cy="323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ECE0599-A1CE-4367-BDF8-75662F79D7DA}"/>
              </a:ext>
            </a:extLst>
          </p:cNvPr>
          <p:cNvSpPr/>
          <p:nvPr/>
        </p:nvSpPr>
        <p:spPr>
          <a:xfrm>
            <a:off x="8363292" y="3678210"/>
            <a:ext cx="667932" cy="323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D4F7573-BD2B-4DB1-84E2-0A8E720DBDFB}"/>
              </a:ext>
            </a:extLst>
          </p:cNvPr>
          <p:cNvPicPr>
            <a:picLocks noChangeAspect="1"/>
          </p:cNvPicPr>
          <p:nvPr/>
        </p:nvPicPr>
        <p:blipFill>
          <a:blip r:embed="rId6"/>
          <a:stretch>
            <a:fillRect/>
          </a:stretch>
        </p:blipFill>
        <p:spPr>
          <a:xfrm>
            <a:off x="6562071" y="4185077"/>
            <a:ext cx="572341" cy="197498"/>
          </a:xfrm>
          <a:prstGeom prst="rect">
            <a:avLst/>
          </a:prstGeom>
        </p:spPr>
      </p:pic>
      <p:pic>
        <p:nvPicPr>
          <p:cNvPr id="17" name="Picture 16">
            <a:extLst>
              <a:ext uri="{FF2B5EF4-FFF2-40B4-BE49-F238E27FC236}">
                <a16:creationId xmlns:a16="http://schemas.microsoft.com/office/drawing/2014/main" id="{7A9A795E-F882-4ACE-BB1D-3BD84C9E58CF}"/>
              </a:ext>
            </a:extLst>
          </p:cNvPr>
          <p:cNvPicPr>
            <a:picLocks noChangeAspect="1"/>
          </p:cNvPicPr>
          <p:nvPr/>
        </p:nvPicPr>
        <p:blipFill>
          <a:blip r:embed="rId6"/>
          <a:stretch>
            <a:fillRect/>
          </a:stretch>
        </p:blipFill>
        <p:spPr>
          <a:xfrm>
            <a:off x="8402591" y="4003719"/>
            <a:ext cx="572341" cy="197498"/>
          </a:xfrm>
          <a:prstGeom prst="rect">
            <a:avLst/>
          </a:prstGeom>
        </p:spPr>
      </p:pic>
      <p:pic>
        <p:nvPicPr>
          <p:cNvPr id="18" name="Picture 17">
            <a:extLst>
              <a:ext uri="{FF2B5EF4-FFF2-40B4-BE49-F238E27FC236}">
                <a16:creationId xmlns:a16="http://schemas.microsoft.com/office/drawing/2014/main" id="{D0CCF403-A298-44F8-9F5D-21AAD1C0C8A9}"/>
              </a:ext>
            </a:extLst>
          </p:cNvPr>
          <p:cNvPicPr>
            <a:picLocks noChangeAspect="1"/>
          </p:cNvPicPr>
          <p:nvPr/>
        </p:nvPicPr>
        <p:blipFill>
          <a:blip r:embed="rId6"/>
          <a:stretch>
            <a:fillRect/>
          </a:stretch>
        </p:blipFill>
        <p:spPr>
          <a:xfrm>
            <a:off x="8406279" y="4283826"/>
            <a:ext cx="572341" cy="197498"/>
          </a:xfrm>
          <a:prstGeom prst="rect">
            <a:avLst/>
          </a:prstGeom>
        </p:spPr>
      </p:pic>
      <p:pic>
        <p:nvPicPr>
          <p:cNvPr id="19" name="Picture 18" descr="loading.gif">
            <a:extLst>
              <a:ext uri="{FF2B5EF4-FFF2-40B4-BE49-F238E27FC236}">
                <a16:creationId xmlns:a16="http://schemas.microsoft.com/office/drawing/2014/main" id="{EEF90AB9-A9E5-4464-ADE3-14FCE269DD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279606">
            <a:off x="9702197" y="3624907"/>
            <a:ext cx="182802" cy="182802"/>
          </a:xfrm>
          <a:prstGeom prst="rect">
            <a:avLst/>
          </a:prstGeom>
        </p:spPr>
      </p:pic>
      <p:sp>
        <p:nvSpPr>
          <p:cNvPr id="20" name="TextBox 19">
            <a:extLst>
              <a:ext uri="{FF2B5EF4-FFF2-40B4-BE49-F238E27FC236}">
                <a16:creationId xmlns:a16="http://schemas.microsoft.com/office/drawing/2014/main" id="{3464E3FC-BEAD-43AD-B368-ED8F51EE0606}"/>
              </a:ext>
            </a:extLst>
          </p:cNvPr>
          <p:cNvSpPr txBox="1"/>
          <p:nvPr/>
        </p:nvSpPr>
        <p:spPr>
          <a:xfrm>
            <a:off x="3370728" y="1819801"/>
            <a:ext cx="2177295" cy="461665"/>
          </a:xfrm>
          <a:prstGeom prst="rect">
            <a:avLst/>
          </a:prstGeom>
          <a:noFill/>
        </p:spPr>
        <p:txBody>
          <a:bodyPr wrap="square" rtlCol="0">
            <a:spAutoFit/>
          </a:bodyPr>
          <a:lstStyle/>
          <a:p>
            <a:pPr algn="ctr"/>
            <a:r>
              <a:rPr lang="en-US" sz="2400" dirty="0">
                <a:solidFill>
                  <a:schemeClr val="bg2">
                    <a:lumMod val="25000"/>
                  </a:schemeClr>
                </a:solidFill>
                <a:latin typeface="Cambria"/>
                <a:cs typeface="Cambria"/>
              </a:rPr>
              <a:t>primary tumor</a:t>
            </a:r>
          </a:p>
        </p:txBody>
      </p:sp>
      <p:sp>
        <p:nvSpPr>
          <p:cNvPr id="21" name="TextBox 20">
            <a:extLst>
              <a:ext uri="{FF2B5EF4-FFF2-40B4-BE49-F238E27FC236}">
                <a16:creationId xmlns:a16="http://schemas.microsoft.com/office/drawing/2014/main" id="{78AB86D3-1905-4EB1-9B64-534EB0D0DB4C}"/>
              </a:ext>
            </a:extLst>
          </p:cNvPr>
          <p:cNvSpPr txBox="1"/>
          <p:nvPr/>
        </p:nvSpPr>
        <p:spPr>
          <a:xfrm>
            <a:off x="6565917" y="5037764"/>
            <a:ext cx="2177295" cy="830997"/>
          </a:xfrm>
          <a:prstGeom prst="rect">
            <a:avLst/>
          </a:prstGeom>
          <a:noFill/>
        </p:spPr>
        <p:txBody>
          <a:bodyPr wrap="square" rtlCol="0">
            <a:spAutoFit/>
          </a:bodyPr>
          <a:lstStyle/>
          <a:p>
            <a:pPr algn="ctr"/>
            <a:r>
              <a:rPr lang="en-US" sz="2400" dirty="0">
                <a:solidFill>
                  <a:schemeClr val="bg2">
                    <a:lumMod val="25000"/>
                  </a:schemeClr>
                </a:solidFill>
                <a:latin typeface="Cambria"/>
                <a:cs typeface="Cambria"/>
              </a:rPr>
              <a:t>competent</a:t>
            </a:r>
          </a:p>
          <a:p>
            <a:pPr algn="ctr"/>
            <a:r>
              <a:rPr lang="en-US" sz="2400" dirty="0">
                <a:solidFill>
                  <a:schemeClr val="bg2">
                    <a:lumMod val="25000"/>
                  </a:schemeClr>
                </a:solidFill>
                <a:latin typeface="Cambria"/>
                <a:cs typeface="Cambria"/>
              </a:rPr>
              <a:t>cell</a:t>
            </a:r>
          </a:p>
        </p:txBody>
      </p:sp>
      <p:sp>
        <p:nvSpPr>
          <p:cNvPr id="22" name="TextBox 21">
            <a:extLst>
              <a:ext uri="{FF2B5EF4-FFF2-40B4-BE49-F238E27FC236}">
                <a16:creationId xmlns:a16="http://schemas.microsoft.com/office/drawing/2014/main" id="{F3A879E8-BE56-4F76-A846-DA89DFAEC44B}"/>
              </a:ext>
            </a:extLst>
          </p:cNvPr>
          <p:cNvSpPr txBox="1"/>
          <p:nvPr/>
        </p:nvSpPr>
        <p:spPr>
          <a:xfrm>
            <a:off x="8636979" y="5037764"/>
            <a:ext cx="2398563" cy="461665"/>
          </a:xfrm>
          <a:prstGeom prst="rect">
            <a:avLst/>
          </a:prstGeom>
          <a:noFill/>
        </p:spPr>
        <p:txBody>
          <a:bodyPr wrap="square" rtlCol="0">
            <a:spAutoFit/>
          </a:bodyPr>
          <a:lstStyle/>
          <a:p>
            <a:pPr algn="ctr"/>
            <a:r>
              <a:rPr lang="en-US" sz="2400" dirty="0" err="1">
                <a:solidFill>
                  <a:schemeClr val="bg2">
                    <a:lumMod val="25000"/>
                  </a:schemeClr>
                </a:solidFill>
                <a:latin typeface="Cambria"/>
                <a:cs typeface="Cambria"/>
              </a:rPr>
              <a:t>micrometastasis</a:t>
            </a:r>
            <a:endParaRPr lang="en-US" sz="2400" dirty="0">
              <a:solidFill>
                <a:schemeClr val="bg2">
                  <a:lumMod val="25000"/>
                </a:schemeClr>
              </a:solidFill>
              <a:latin typeface="Cambria"/>
              <a:cs typeface="Cambria"/>
            </a:endParaRPr>
          </a:p>
        </p:txBody>
      </p:sp>
    </p:spTree>
    <p:extLst>
      <p:ext uri="{BB962C8B-B14F-4D97-AF65-F5344CB8AC3E}">
        <p14:creationId xmlns:p14="http://schemas.microsoft.com/office/powerpoint/2010/main" val="2492691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934046" y="450250"/>
            <a:ext cx="5951825" cy="61078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
          <p:cNvSpPr txBox="1"/>
          <p:nvPr/>
        </p:nvSpPr>
        <p:spPr>
          <a:xfrm>
            <a:off x="8454597" y="6451156"/>
            <a:ext cx="4277409" cy="646331"/>
          </a:xfrm>
          <a:prstGeom prst="rect">
            <a:avLst/>
          </a:prstGeom>
          <a:noFill/>
        </p:spPr>
        <p:txBody>
          <a:bodyPr wrap="square" rtlCol="0">
            <a:spAutoFit/>
          </a:bodyPr>
          <a:lstStyle/>
          <a:p>
            <a:r>
              <a:rPr lang="cs-CZ" dirty="0"/>
              <a:t>Francia et al., </a:t>
            </a:r>
            <a:r>
              <a:rPr lang="cs-CZ" i="1" dirty="0" err="1"/>
              <a:t>Nat</a:t>
            </a:r>
            <a:r>
              <a:rPr lang="cs-CZ" i="1" dirty="0"/>
              <a:t>. </a:t>
            </a:r>
            <a:r>
              <a:rPr lang="cs-CZ" i="1" dirty="0" err="1"/>
              <a:t>Rev</a:t>
            </a:r>
            <a:r>
              <a:rPr lang="cs-CZ" i="1" dirty="0"/>
              <a:t>. </a:t>
            </a:r>
            <a:r>
              <a:rPr lang="cs-CZ" i="1" dirty="0" err="1"/>
              <a:t>Cancer</a:t>
            </a:r>
            <a:r>
              <a:rPr lang="cs-CZ" dirty="0"/>
              <a:t> (2011)</a:t>
            </a:r>
          </a:p>
          <a:p>
            <a:endParaRPr lang="cs-CZ" dirty="0"/>
          </a:p>
        </p:txBody>
      </p:sp>
      <p:sp>
        <p:nvSpPr>
          <p:cNvPr id="10" name="TextBox 4"/>
          <p:cNvSpPr txBox="1"/>
          <p:nvPr/>
        </p:nvSpPr>
        <p:spPr>
          <a:xfrm flipH="1">
            <a:off x="354265" y="188640"/>
            <a:ext cx="8573142" cy="523220"/>
          </a:xfrm>
          <a:prstGeom prst="rect">
            <a:avLst/>
          </a:prstGeom>
          <a:noFill/>
        </p:spPr>
        <p:txBody>
          <a:bodyPr wrap="square" rtlCol="0">
            <a:spAutoFit/>
          </a:bodyPr>
          <a:lstStyle/>
          <a:p>
            <a:r>
              <a:rPr lang="cs-CZ" sz="2800" dirty="0">
                <a:cs typeface="Arial" panose="020B0604020202020204" pitchFamily="34" charset="0"/>
              </a:rPr>
              <a:t>Metastatická kaskáda</a:t>
            </a:r>
          </a:p>
        </p:txBody>
      </p:sp>
      <p:sp>
        <p:nvSpPr>
          <p:cNvPr id="11" name="TextBox 5"/>
          <p:cNvSpPr txBox="1"/>
          <p:nvPr/>
        </p:nvSpPr>
        <p:spPr>
          <a:xfrm>
            <a:off x="270136" y="1550069"/>
            <a:ext cx="2668487" cy="1015663"/>
          </a:xfrm>
          <a:prstGeom prst="rect">
            <a:avLst/>
          </a:prstGeom>
          <a:noFill/>
        </p:spPr>
        <p:txBody>
          <a:bodyPr wrap="square" rtlCol="0">
            <a:spAutoFit/>
          </a:bodyPr>
          <a:lstStyle/>
          <a:p>
            <a:r>
              <a:rPr lang="cs-CZ" sz="2000" dirty="0"/>
              <a:t>Cirkulující nádorové buňky (CNB) – klíčová úloha</a:t>
            </a:r>
          </a:p>
        </p:txBody>
      </p:sp>
    </p:spTree>
    <p:extLst>
      <p:ext uri="{BB962C8B-B14F-4D97-AF65-F5344CB8AC3E}">
        <p14:creationId xmlns:p14="http://schemas.microsoft.com/office/powerpoint/2010/main" val="7365658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388" y="260647"/>
            <a:ext cx="11751812" cy="627063"/>
          </a:xfrm>
        </p:spPr>
        <p:txBody>
          <a:bodyPr/>
          <a:lstStyle/>
          <a:p>
            <a:r>
              <a:rPr lang="cs-CZ" dirty="0"/>
              <a:t>Proč se cirkulujícími nádorovými buňkami  zabývat?</a:t>
            </a:r>
          </a:p>
        </p:txBody>
      </p:sp>
      <p:sp>
        <p:nvSpPr>
          <p:cNvPr id="3" name="Content Placeholder 2"/>
          <p:cNvSpPr>
            <a:spLocks noGrp="1"/>
          </p:cNvSpPr>
          <p:nvPr>
            <p:ph idx="1"/>
          </p:nvPr>
        </p:nvSpPr>
        <p:spPr>
          <a:xfrm>
            <a:off x="135388" y="1854923"/>
            <a:ext cx="3465705" cy="4023360"/>
          </a:xfrm>
        </p:spPr>
        <p:txBody>
          <a:bodyPr/>
          <a:lstStyle/>
          <a:p>
            <a:pPr>
              <a:buFont typeface="Wingdings" charset="2"/>
              <a:buChar char="Ø"/>
            </a:pPr>
            <a:r>
              <a:rPr lang="cs-CZ" dirty="0"/>
              <a:t> 90% úmrtí spojených se solidními nádory  – </a:t>
            </a:r>
            <a:r>
              <a:rPr lang="cs-CZ" b="1" dirty="0"/>
              <a:t>metastáze</a:t>
            </a:r>
          </a:p>
          <a:p>
            <a:pPr lvl="1">
              <a:buFont typeface="Wingdings" charset="2"/>
              <a:buChar char="Ø"/>
            </a:pPr>
            <a:r>
              <a:rPr lang="cs-CZ" dirty="0"/>
              <a:t> Šíření primárně krví</a:t>
            </a:r>
          </a:p>
          <a:p>
            <a:pPr>
              <a:buFont typeface="Wingdings" charset="2"/>
              <a:buChar char="Ø"/>
            </a:pPr>
            <a:r>
              <a:rPr lang="cs-CZ" dirty="0"/>
              <a:t> Klinicky významné</a:t>
            </a:r>
          </a:p>
          <a:p>
            <a:pPr lvl="1">
              <a:buFont typeface="Wingdings" charset="2"/>
              <a:buChar char="Ø"/>
            </a:pPr>
            <a:r>
              <a:rPr lang="cs-CZ" dirty="0"/>
              <a:t> „</a:t>
            </a:r>
            <a:r>
              <a:rPr lang="cs-CZ" dirty="0" err="1"/>
              <a:t>Liquid</a:t>
            </a:r>
            <a:r>
              <a:rPr lang="cs-CZ" dirty="0"/>
              <a:t> </a:t>
            </a:r>
            <a:r>
              <a:rPr lang="cs-CZ" dirty="0" err="1"/>
              <a:t>biopsy</a:t>
            </a:r>
            <a:r>
              <a:rPr lang="cs-CZ" dirty="0"/>
              <a:t>“</a:t>
            </a:r>
          </a:p>
          <a:p>
            <a:pPr lvl="1">
              <a:buFont typeface="Wingdings" charset="2"/>
              <a:buChar char="Ø"/>
            </a:pPr>
            <a:r>
              <a:rPr lang="cs-CZ" dirty="0"/>
              <a:t> Průběh terapie </a:t>
            </a:r>
          </a:p>
          <a:p>
            <a:pPr lvl="1">
              <a:buFont typeface="Wingdings" charset="2"/>
              <a:buChar char="Ø"/>
            </a:pPr>
            <a:r>
              <a:rPr lang="cs-CZ" dirty="0"/>
              <a:t> Prognostický znak</a:t>
            </a:r>
          </a:p>
          <a:p>
            <a:pPr lvl="1">
              <a:buFont typeface="Wingdings" charset="2"/>
              <a:buChar char="Ø"/>
            </a:pPr>
            <a:r>
              <a:rPr lang="cs-CZ" dirty="0"/>
              <a:t> Specifické mutace </a:t>
            </a:r>
            <a:r>
              <a:rPr lang="cs-CZ" dirty="0">
                <a:sym typeface="Wingdings"/>
              </a:rPr>
              <a:t> cíle terapie</a:t>
            </a:r>
            <a:endParaRPr lang="cs-CZ" dirty="0"/>
          </a:p>
          <a:p>
            <a:pPr marL="0" indent="0">
              <a:buNone/>
            </a:pPr>
            <a:endParaRPr lang="cs-CZ" dirty="0"/>
          </a:p>
          <a:p>
            <a:pPr marL="0" indent="0">
              <a:buNone/>
            </a:pPr>
            <a:endParaRPr lang="cs-CZ" dirty="0"/>
          </a:p>
          <a:p>
            <a:pPr marL="201168" lvl="1" indent="0">
              <a:buNone/>
            </a:pPr>
            <a:endParaRPr lang="cs-CZ" dirty="0"/>
          </a:p>
          <a:p>
            <a:pPr>
              <a:buFont typeface="Wingdings" charset="2"/>
              <a:buChar char="Ø"/>
            </a:pPr>
            <a:endParaRPr lang="cs-CZ" dirty="0"/>
          </a:p>
          <a:p>
            <a:pPr>
              <a:buFont typeface="Wingdings" charset="2"/>
              <a:buChar char="Ø"/>
            </a:pPr>
            <a:endParaRPr lang="cs-CZ" dirty="0"/>
          </a:p>
        </p:txBody>
      </p:sp>
      <p:sp>
        <p:nvSpPr>
          <p:cNvPr id="4" name="TextBox 3"/>
          <p:cNvSpPr txBox="1"/>
          <p:nvPr/>
        </p:nvSpPr>
        <p:spPr>
          <a:xfrm>
            <a:off x="8336248" y="6412687"/>
            <a:ext cx="3645870" cy="369332"/>
          </a:xfrm>
          <a:prstGeom prst="rect">
            <a:avLst/>
          </a:prstGeom>
          <a:noFill/>
        </p:spPr>
        <p:txBody>
          <a:bodyPr wrap="none" rtlCol="0">
            <a:spAutoFit/>
          </a:bodyPr>
          <a:lstStyle/>
          <a:p>
            <a:r>
              <a:rPr lang="en-US" altLang="en-US" dirty="0"/>
              <a:t>Schilling, </a:t>
            </a:r>
            <a:r>
              <a:rPr lang="en-US" altLang="en-US" i="1" dirty="0"/>
              <a:t>et al.</a:t>
            </a:r>
            <a:r>
              <a:rPr lang="en-US" altLang="en-US" dirty="0"/>
              <a:t>, </a:t>
            </a:r>
            <a:r>
              <a:rPr lang="en-US" altLang="en-US" i="1" dirty="0">
                <a:ea typeface="Arial" charset="0"/>
                <a:cs typeface="Arial" charset="0"/>
              </a:rPr>
              <a:t>Nat. Rev. Urol.</a:t>
            </a:r>
            <a:r>
              <a:rPr lang="en-US" altLang="en-US" dirty="0">
                <a:ea typeface="Arial" charset="0"/>
                <a:cs typeface="Arial" charset="0"/>
              </a:rPr>
              <a:t> (2012)</a:t>
            </a:r>
          </a:p>
        </p:txBody>
      </p:sp>
      <p:pic>
        <p:nvPicPr>
          <p:cNvPr id="6" name="Picture 7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7060" y="1106273"/>
            <a:ext cx="7145080" cy="5127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87264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16" y="188640"/>
            <a:ext cx="11493795" cy="694124"/>
          </a:xfrm>
        </p:spPr>
        <p:txBody>
          <a:bodyPr/>
          <a:lstStyle/>
          <a:p>
            <a:r>
              <a:rPr lang="cs-CZ" dirty="0"/>
              <a:t>Vlastnosti cirkulujících nádorových buněk</a:t>
            </a:r>
          </a:p>
        </p:txBody>
      </p:sp>
      <p:sp>
        <p:nvSpPr>
          <p:cNvPr id="3" name="Content Placeholder 2"/>
          <p:cNvSpPr>
            <a:spLocks noGrp="1"/>
          </p:cNvSpPr>
          <p:nvPr>
            <p:ph idx="1"/>
          </p:nvPr>
        </p:nvSpPr>
        <p:spPr>
          <a:xfrm>
            <a:off x="233916" y="1340768"/>
            <a:ext cx="4181747" cy="4309659"/>
          </a:xfrm>
        </p:spPr>
        <p:txBody>
          <a:bodyPr>
            <a:normAutofit fontScale="85000" lnSpcReduction="20000"/>
          </a:bodyPr>
          <a:lstStyle/>
          <a:p>
            <a:pPr>
              <a:buFont typeface="Wingdings" charset="2"/>
              <a:buChar char="Ø"/>
            </a:pPr>
            <a:r>
              <a:rPr lang="cs-CZ" dirty="0"/>
              <a:t> Překonání </a:t>
            </a:r>
            <a:r>
              <a:rPr lang="cs-CZ" dirty="0" err="1"/>
              <a:t>anoikis</a:t>
            </a:r>
            <a:endParaRPr lang="cs-CZ" dirty="0"/>
          </a:p>
          <a:p>
            <a:pPr>
              <a:buFont typeface="Wingdings" charset="2"/>
              <a:buChar char="Ø"/>
            </a:pPr>
            <a:r>
              <a:rPr lang="cs-CZ" dirty="0"/>
              <a:t> Změna fenotypu</a:t>
            </a:r>
          </a:p>
          <a:p>
            <a:pPr>
              <a:buFont typeface="Wingdings" charset="2"/>
              <a:buChar char="Ø"/>
            </a:pPr>
            <a:endParaRPr lang="cs-CZ" dirty="0"/>
          </a:p>
          <a:p>
            <a:pPr>
              <a:buFont typeface="Wingdings" charset="2"/>
              <a:buChar char="Ø"/>
            </a:pPr>
            <a:r>
              <a:rPr lang="cs-CZ" dirty="0"/>
              <a:t>1g (10</a:t>
            </a:r>
            <a:r>
              <a:rPr lang="cs-CZ" baseline="30000" dirty="0"/>
              <a:t>9</a:t>
            </a:r>
            <a:r>
              <a:rPr lang="cs-CZ" dirty="0"/>
              <a:t> buněk) tumor – uvolnění 10</a:t>
            </a:r>
            <a:r>
              <a:rPr lang="cs-CZ" baseline="30000" dirty="0"/>
              <a:t>6</a:t>
            </a:r>
            <a:r>
              <a:rPr lang="cs-CZ" dirty="0"/>
              <a:t> buněk/24 h</a:t>
            </a:r>
          </a:p>
          <a:p>
            <a:pPr lvl="1">
              <a:buFont typeface="Wingdings" charset="2"/>
              <a:buChar char="Ø"/>
            </a:pPr>
            <a:r>
              <a:rPr lang="cs-CZ" b="1" dirty="0"/>
              <a:t> 1 CNB na 100 mil krevních buněk</a:t>
            </a:r>
            <a:endParaRPr lang="cs-CZ" dirty="0"/>
          </a:p>
          <a:p>
            <a:pPr>
              <a:buFont typeface="Wingdings" charset="2"/>
              <a:buChar char="Ø"/>
            </a:pPr>
            <a:r>
              <a:rPr lang="is-IS" dirty="0">
                <a:sym typeface="Wingdings"/>
              </a:rPr>
              <a:t> Poločas života: 1 – 2 hod</a:t>
            </a:r>
            <a:endParaRPr lang="cs-CZ" dirty="0"/>
          </a:p>
          <a:p>
            <a:pPr>
              <a:buFont typeface="Wingdings" charset="2"/>
              <a:buChar char="Ø"/>
            </a:pPr>
            <a:endParaRPr lang="cs-CZ" dirty="0"/>
          </a:p>
          <a:p>
            <a:pPr>
              <a:buFont typeface="Wingdings" charset="2"/>
              <a:buChar char="Ø"/>
            </a:pPr>
            <a:r>
              <a:rPr lang="cs-CZ" dirty="0"/>
              <a:t> Velikost a </a:t>
            </a:r>
            <a:r>
              <a:rPr lang="cs-CZ" dirty="0" err="1"/>
              <a:t>deformovatelnost</a:t>
            </a:r>
            <a:endParaRPr lang="cs-CZ" dirty="0"/>
          </a:p>
          <a:p>
            <a:pPr>
              <a:buFont typeface="Wingdings" charset="2"/>
              <a:buChar char="Ø"/>
            </a:pPr>
            <a:r>
              <a:rPr lang="cs-CZ" dirty="0"/>
              <a:t> Exprese povrchových znaků</a:t>
            </a:r>
          </a:p>
          <a:p>
            <a:pPr lvl="1">
              <a:buFont typeface="Wingdings" charset="2"/>
              <a:buChar char="Ø"/>
            </a:pPr>
            <a:r>
              <a:rPr lang="cs-CZ" dirty="0"/>
              <a:t> Možnosti detekce</a:t>
            </a:r>
          </a:p>
          <a:p>
            <a:pPr marL="0" indent="0">
              <a:buNone/>
            </a:pPr>
            <a:endParaRPr lang="cs-CZ" dirty="0"/>
          </a:p>
          <a:p>
            <a:pPr>
              <a:buFont typeface="Wingdings" charset="2"/>
              <a:buChar char="Ø"/>
            </a:pPr>
            <a:endParaRPr lang="cs-CZ" dirty="0"/>
          </a:p>
          <a:p>
            <a:pPr>
              <a:buFont typeface="Wingdings" charset="2"/>
              <a:buChar char="Ø"/>
            </a:pPr>
            <a:endParaRPr lang="cs-CZ" dirty="0"/>
          </a:p>
        </p:txBody>
      </p:sp>
      <p:sp>
        <p:nvSpPr>
          <p:cNvPr id="6" name="TextBox 5"/>
          <p:cNvSpPr txBox="1"/>
          <p:nvPr/>
        </p:nvSpPr>
        <p:spPr>
          <a:xfrm>
            <a:off x="9378239" y="6484694"/>
            <a:ext cx="2720425" cy="369332"/>
          </a:xfrm>
          <a:prstGeom prst="rect">
            <a:avLst/>
          </a:prstGeom>
          <a:noFill/>
        </p:spPr>
        <p:txBody>
          <a:bodyPr wrap="none" rtlCol="0">
            <a:spAutoFit/>
          </a:bodyPr>
          <a:lstStyle/>
          <a:p>
            <a:r>
              <a:rPr lang="en-US" dirty="0"/>
              <a:t>Hayes et al., </a:t>
            </a:r>
            <a:r>
              <a:rPr lang="en-US" i="1" dirty="0"/>
              <a:t>Science</a:t>
            </a:r>
            <a:r>
              <a:rPr lang="en-US" dirty="0"/>
              <a:t> (2010)</a:t>
            </a:r>
          </a:p>
        </p:txBody>
      </p:sp>
      <p:pic>
        <p:nvPicPr>
          <p:cNvPr id="7"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014" y="914457"/>
            <a:ext cx="5222055" cy="5538544"/>
          </a:xfrm>
          <a:prstGeom prst="rect">
            <a:avLst/>
          </a:prstGeom>
        </p:spPr>
      </p:pic>
    </p:spTree>
    <p:extLst>
      <p:ext uri="{BB962C8B-B14F-4D97-AF65-F5344CB8AC3E}">
        <p14:creationId xmlns:p14="http://schemas.microsoft.com/office/powerpoint/2010/main" val="36356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a:stretch>
            <a:fillRect/>
          </a:stretch>
        </p:blipFill>
        <p:spPr>
          <a:xfrm>
            <a:off x="1765755" y="1227531"/>
            <a:ext cx="4081784" cy="5301208"/>
          </a:xfrm>
          <a:prstGeom prst="rect">
            <a:avLst/>
          </a:prstGeom>
        </p:spPr>
      </p:pic>
      <p:pic>
        <p:nvPicPr>
          <p:cNvPr id="7" name="Picture 4"/>
          <p:cNvPicPr>
            <a:picLocks noChangeAspect="1"/>
          </p:cNvPicPr>
          <p:nvPr/>
        </p:nvPicPr>
        <p:blipFill>
          <a:blip r:embed="rId3"/>
          <a:stretch>
            <a:fillRect/>
          </a:stretch>
        </p:blipFill>
        <p:spPr>
          <a:xfrm>
            <a:off x="6743517" y="1259219"/>
            <a:ext cx="3682728" cy="5301208"/>
          </a:xfrm>
          <a:prstGeom prst="rect">
            <a:avLst/>
          </a:prstGeom>
        </p:spPr>
      </p:pic>
      <p:sp>
        <p:nvSpPr>
          <p:cNvPr id="8" name="Nadpis 1"/>
          <p:cNvSpPr>
            <a:spLocks noGrp="1"/>
          </p:cNvSpPr>
          <p:nvPr>
            <p:ph type="title"/>
          </p:nvPr>
        </p:nvSpPr>
        <p:spPr>
          <a:xfrm>
            <a:off x="1020726" y="260647"/>
            <a:ext cx="11057859" cy="627063"/>
          </a:xfrm>
        </p:spPr>
        <p:txBody>
          <a:bodyPr/>
          <a:lstStyle/>
          <a:p>
            <a:r>
              <a:rPr lang="en-US" dirty="0" err="1"/>
              <a:t>Metody</a:t>
            </a:r>
            <a:r>
              <a:rPr lang="en-US" dirty="0"/>
              <a:t> d</a:t>
            </a:r>
            <a:r>
              <a:rPr lang="cs-CZ" dirty="0" err="1"/>
              <a:t>etekce</a:t>
            </a:r>
            <a:r>
              <a:rPr lang="cs-CZ" dirty="0"/>
              <a:t> nádorových cirkulujících buněk</a:t>
            </a:r>
          </a:p>
        </p:txBody>
      </p:sp>
      <p:sp>
        <p:nvSpPr>
          <p:cNvPr id="3" name="Obdélník 2"/>
          <p:cNvSpPr/>
          <p:nvPr/>
        </p:nvSpPr>
        <p:spPr>
          <a:xfrm>
            <a:off x="2711624" y="6528739"/>
            <a:ext cx="2344488" cy="307777"/>
          </a:xfrm>
          <a:prstGeom prst="rect">
            <a:avLst/>
          </a:prstGeom>
        </p:spPr>
        <p:txBody>
          <a:bodyPr wrap="none">
            <a:spAutoFit/>
          </a:bodyPr>
          <a:lstStyle/>
          <a:p>
            <a:r>
              <a:rPr lang="en-US" sz="1400" dirty="0" err="1"/>
              <a:t>Vojtěch</a:t>
            </a:r>
            <a:r>
              <a:rPr lang="en-US" sz="1400" dirty="0"/>
              <a:t> </a:t>
            </a:r>
            <a:r>
              <a:rPr lang="en-US" sz="1400" dirty="0" err="1"/>
              <a:t>Dvořák</a:t>
            </a:r>
            <a:r>
              <a:rPr lang="cs-CZ" sz="1400" dirty="0"/>
              <a:t>, BP, MU, 2016</a:t>
            </a:r>
            <a:endParaRPr lang="en-US" sz="1400" dirty="0"/>
          </a:p>
        </p:txBody>
      </p:sp>
    </p:spTree>
    <p:extLst>
      <p:ext uri="{BB962C8B-B14F-4D97-AF65-F5344CB8AC3E}">
        <p14:creationId xmlns:p14="http://schemas.microsoft.com/office/powerpoint/2010/main" val="9943066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1"/>
          <p:cNvSpPr>
            <a:spLocks noGrp="1"/>
          </p:cNvSpPr>
          <p:nvPr>
            <p:ph type="title"/>
          </p:nvPr>
        </p:nvSpPr>
        <p:spPr>
          <a:xfrm>
            <a:off x="1430888" y="296709"/>
            <a:ext cx="9330224" cy="627063"/>
          </a:xfrm>
        </p:spPr>
        <p:txBody>
          <a:bodyPr/>
          <a:lstStyle/>
          <a:p>
            <a:r>
              <a:rPr lang="cs-CZ" dirty="0"/>
              <a:t>Detekce nádorových cirkulujících buněk</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2" y="1052737"/>
            <a:ext cx="7389370" cy="5572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2304" y="6731784"/>
            <a:ext cx="1679650" cy="126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81722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creen Shot 2018-02-13 at 11.11.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180" y="1830061"/>
            <a:ext cx="5902271" cy="4234759"/>
          </a:xfrm>
          <a:prstGeom prst="rect">
            <a:avLst/>
          </a:prstGeom>
        </p:spPr>
      </p:pic>
      <p:sp>
        <p:nvSpPr>
          <p:cNvPr id="2" name="Title 1"/>
          <p:cNvSpPr>
            <a:spLocks noGrp="1"/>
          </p:cNvSpPr>
          <p:nvPr>
            <p:ph type="title"/>
          </p:nvPr>
        </p:nvSpPr>
        <p:spPr>
          <a:xfrm>
            <a:off x="1771650" y="0"/>
            <a:ext cx="10515600" cy="1325563"/>
          </a:xfrm>
        </p:spPr>
        <p:txBody>
          <a:bodyPr>
            <a:normAutofit/>
          </a:bodyPr>
          <a:lstStyle/>
          <a:p>
            <a:r>
              <a:rPr lang="en-US" dirty="0">
                <a:solidFill>
                  <a:schemeClr val="tx1">
                    <a:lumMod val="65000"/>
                    <a:lumOff val="35000"/>
                  </a:schemeClr>
                </a:solidFill>
              </a:rPr>
              <a:t>Why is cancer so devastating?</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2488687" y="894570"/>
            <a:ext cx="3128390" cy="5440362"/>
          </a:xfrm>
          <a:prstGeom prst="rect">
            <a:avLst/>
          </a:prstGeom>
        </p:spPr>
      </p:pic>
      <p:pic>
        <p:nvPicPr>
          <p:cNvPr id="8" name="Picture 7" descr="Screen Shot 2018-02-13 at 11.11.4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179" y="1830060"/>
            <a:ext cx="5885434" cy="4393184"/>
          </a:xfrm>
          <a:prstGeom prst="rect">
            <a:avLst/>
          </a:prstGeom>
        </p:spPr>
      </p:pic>
      <p:sp>
        <p:nvSpPr>
          <p:cNvPr id="9" name="TextBox 8"/>
          <p:cNvSpPr txBox="1"/>
          <p:nvPr/>
        </p:nvSpPr>
        <p:spPr>
          <a:xfrm>
            <a:off x="5977200" y="1368396"/>
            <a:ext cx="5339505" cy="461665"/>
          </a:xfrm>
          <a:prstGeom prst="rect">
            <a:avLst/>
          </a:prstGeom>
          <a:noFill/>
        </p:spPr>
        <p:txBody>
          <a:bodyPr wrap="square" rtlCol="0">
            <a:spAutoFit/>
          </a:bodyPr>
          <a:lstStyle/>
          <a:p>
            <a:pPr algn="ctr"/>
            <a:r>
              <a:rPr lang="en-US" sz="2400" dirty="0">
                <a:solidFill>
                  <a:schemeClr val="bg2">
                    <a:lumMod val="25000"/>
                  </a:schemeClr>
                </a:solidFill>
                <a:latin typeface="Cambria"/>
                <a:cs typeface="Cambria"/>
              </a:rPr>
              <a:t>cancer death portion </a:t>
            </a:r>
            <a:r>
              <a:rPr lang="en-US" sz="2400" i="1" dirty="0">
                <a:solidFill>
                  <a:schemeClr val="bg2">
                    <a:lumMod val="25000"/>
                  </a:schemeClr>
                </a:solidFill>
                <a:latin typeface="Cambria"/>
                <a:cs typeface="Cambria"/>
              </a:rPr>
              <a:t>per</a:t>
            </a:r>
            <a:r>
              <a:rPr lang="en-US" sz="2400" dirty="0">
                <a:solidFill>
                  <a:schemeClr val="bg2">
                    <a:lumMod val="25000"/>
                  </a:schemeClr>
                </a:solidFill>
                <a:latin typeface="Cambria"/>
                <a:cs typeface="Cambria"/>
              </a:rPr>
              <a:t> cancer type</a:t>
            </a:r>
          </a:p>
        </p:txBody>
      </p:sp>
      <p:sp>
        <p:nvSpPr>
          <p:cNvPr id="10" name="Rectangle 9"/>
          <p:cNvSpPr/>
          <p:nvPr/>
        </p:nvSpPr>
        <p:spPr>
          <a:xfrm>
            <a:off x="6141404" y="1283251"/>
            <a:ext cx="4890350" cy="7761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977200" y="1368396"/>
            <a:ext cx="5339505" cy="461665"/>
          </a:xfrm>
          <a:prstGeom prst="rect">
            <a:avLst/>
          </a:prstGeom>
          <a:noFill/>
        </p:spPr>
        <p:txBody>
          <a:bodyPr wrap="square" rtlCol="0">
            <a:spAutoFit/>
          </a:bodyPr>
          <a:lstStyle/>
          <a:p>
            <a:pPr algn="ctr"/>
            <a:r>
              <a:rPr lang="en-US" sz="2400" dirty="0">
                <a:solidFill>
                  <a:schemeClr val="bg2">
                    <a:lumMod val="25000"/>
                  </a:schemeClr>
                </a:solidFill>
                <a:latin typeface="Cambria"/>
                <a:cs typeface="Cambria"/>
              </a:rPr>
              <a:t>cancer-related death cause estimate</a:t>
            </a:r>
          </a:p>
        </p:txBody>
      </p:sp>
    </p:spTree>
    <p:extLst>
      <p:ext uri="{BB962C8B-B14F-4D97-AF65-F5344CB8AC3E}">
        <p14:creationId xmlns:p14="http://schemas.microsoft.com/office/powerpoint/2010/main" val="76653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Příklad: Filtrace </a:t>
            </a:r>
          </a:p>
        </p:txBody>
      </p:sp>
      <p:sp>
        <p:nvSpPr>
          <p:cNvPr id="4" name="Content Placeholder 2"/>
          <p:cNvSpPr>
            <a:spLocks noGrp="1"/>
          </p:cNvSpPr>
          <p:nvPr>
            <p:ph idx="1"/>
          </p:nvPr>
        </p:nvSpPr>
        <p:spPr>
          <a:xfrm>
            <a:off x="8321234" y="1955604"/>
            <a:ext cx="3156613" cy="4023360"/>
          </a:xfrm>
        </p:spPr>
        <p:txBody>
          <a:bodyPr>
            <a:normAutofit fontScale="77500" lnSpcReduction="20000"/>
          </a:bodyPr>
          <a:lstStyle/>
          <a:p>
            <a:pPr>
              <a:buFont typeface="Wingdings" charset="2"/>
              <a:buChar char="Ø"/>
            </a:pPr>
            <a:r>
              <a:rPr lang="cs-CZ" dirty="0"/>
              <a:t> </a:t>
            </a:r>
            <a:r>
              <a:rPr lang="cs-CZ" b="1" dirty="0"/>
              <a:t>Výhody</a:t>
            </a:r>
            <a:r>
              <a:rPr lang="cs-CZ" dirty="0"/>
              <a:t> </a:t>
            </a:r>
            <a:r>
              <a:rPr lang="mr-IN" dirty="0"/>
              <a:t>–</a:t>
            </a:r>
            <a:r>
              <a:rPr lang="cs-CZ" dirty="0"/>
              <a:t> nezávislost na povrchových znacích</a:t>
            </a:r>
          </a:p>
          <a:p>
            <a:pPr lvl="1">
              <a:buFont typeface="Wingdings" charset="2"/>
              <a:buChar char="Ø"/>
            </a:pPr>
            <a:r>
              <a:rPr lang="cs-CZ" dirty="0">
                <a:sym typeface="Wingdings"/>
              </a:rPr>
              <a:t> Heterogenní populace</a:t>
            </a:r>
          </a:p>
          <a:p>
            <a:pPr lvl="1">
              <a:buFont typeface="Wingdings" charset="2"/>
              <a:buChar char="Ø"/>
            </a:pPr>
            <a:r>
              <a:rPr lang="cs-CZ" dirty="0">
                <a:sym typeface="Wingdings"/>
              </a:rPr>
              <a:t> Není nutná aktivace receptorů</a:t>
            </a:r>
          </a:p>
          <a:p>
            <a:pPr lvl="1">
              <a:buFont typeface="Wingdings" charset="2"/>
              <a:buChar char="Ø"/>
            </a:pPr>
            <a:r>
              <a:rPr lang="cs-CZ" dirty="0">
                <a:sym typeface="Wingdings"/>
              </a:rPr>
              <a:t> Nativní stav</a:t>
            </a:r>
          </a:p>
          <a:p>
            <a:pPr lvl="1">
              <a:buFont typeface="Wingdings" charset="2"/>
              <a:buChar char="Ø"/>
            </a:pPr>
            <a:endParaRPr lang="cs-CZ" dirty="0">
              <a:sym typeface="Wingdings"/>
            </a:endParaRPr>
          </a:p>
          <a:p>
            <a:pPr>
              <a:buFont typeface="Wingdings" charset="2"/>
              <a:buChar char="Ø"/>
            </a:pPr>
            <a:endParaRPr lang="cs-CZ" dirty="0">
              <a:sym typeface="Wingdings"/>
            </a:endParaRPr>
          </a:p>
          <a:p>
            <a:pPr>
              <a:buFont typeface="Wingdings" charset="2"/>
              <a:buChar char="Ø"/>
            </a:pPr>
            <a:r>
              <a:rPr lang="cs-CZ" b="1" dirty="0"/>
              <a:t>Nevýhody</a:t>
            </a:r>
          </a:p>
          <a:p>
            <a:pPr lvl="1">
              <a:buFont typeface="Wingdings" charset="2"/>
              <a:buChar char="Ø"/>
            </a:pPr>
            <a:r>
              <a:rPr lang="cs-CZ" dirty="0">
                <a:sym typeface="Wingdings"/>
              </a:rPr>
              <a:t> Možný překryv s leukocyty</a:t>
            </a:r>
          </a:p>
          <a:p>
            <a:pPr lvl="1">
              <a:buFont typeface="Wingdings" charset="2"/>
              <a:buChar char="Ø"/>
            </a:pPr>
            <a:r>
              <a:rPr lang="cs-CZ" dirty="0">
                <a:sym typeface="Wingdings"/>
              </a:rPr>
              <a:t> Nutné využít dalších znaků (CD45)</a:t>
            </a:r>
          </a:p>
          <a:p>
            <a:pPr lvl="1">
              <a:buFont typeface="Wingdings" charset="2"/>
              <a:buChar char="Ø"/>
            </a:pPr>
            <a:r>
              <a:rPr lang="cs-CZ" dirty="0">
                <a:sym typeface="Wingdings"/>
              </a:rPr>
              <a:t> Různá velikost CNB?</a:t>
            </a:r>
          </a:p>
          <a:p>
            <a:pPr>
              <a:buFont typeface="Wingdings" charset="2"/>
              <a:buChar char="Ø"/>
            </a:pPr>
            <a:endParaRPr lang="cs-CZ" dirty="0"/>
          </a:p>
        </p:txBody>
      </p:sp>
      <p:sp>
        <p:nvSpPr>
          <p:cNvPr id="5" name="Content Placeholder 2"/>
          <p:cNvSpPr txBox="1">
            <a:spLocks/>
          </p:cNvSpPr>
          <p:nvPr/>
        </p:nvSpPr>
        <p:spPr>
          <a:xfrm>
            <a:off x="838200" y="1628800"/>
            <a:ext cx="5306866" cy="140452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charset="2"/>
              <a:buChar char="Ø"/>
            </a:pPr>
            <a:r>
              <a:rPr lang="cs-CZ" dirty="0"/>
              <a:t> CNB: epiteliální původ </a:t>
            </a:r>
            <a:r>
              <a:rPr lang="cs-CZ" dirty="0">
                <a:sym typeface="Wingdings"/>
              </a:rPr>
              <a:t> větší velikost</a:t>
            </a:r>
          </a:p>
          <a:p>
            <a:pPr>
              <a:buFont typeface="Wingdings" charset="2"/>
              <a:buChar char="Ø"/>
            </a:pPr>
            <a:r>
              <a:rPr lang="cs-CZ" dirty="0"/>
              <a:t> Platformy: </a:t>
            </a:r>
            <a:r>
              <a:rPr lang="cs-CZ" b="1" dirty="0" err="1"/>
              <a:t>MetaCell</a:t>
            </a:r>
            <a:r>
              <a:rPr lang="cs-CZ" dirty="0"/>
              <a:t>, </a:t>
            </a:r>
            <a:r>
              <a:rPr lang="cs-CZ" dirty="0" err="1"/>
              <a:t>CellSieve</a:t>
            </a:r>
            <a:r>
              <a:rPr lang="cs-CZ" dirty="0"/>
              <a:t>, </a:t>
            </a:r>
            <a:r>
              <a:rPr lang="cs-CZ" dirty="0" err="1"/>
              <a:t>Celsee</a:t>
            </a:r>
            <a:r>
              <a:rPr lang="cs-CZ" dirty="0"/>
              <a:t>,</a:t>
            </a:r>
            <a:r>
              <a:rPr lang="mr-IN" dirty="0"/>
              <a:t>…</a:t>
            </a:r>
            <a:endParaRPr lang="cs-CZ" dirty="0"/>
          </a:p>
          <a:p>
            <a:pPr>
              <a:buFont typeface="Wingdings" charset="2"/>
              <a:buChar char="Ø"/>
            </a:pPr>
            <a:endParaRPr lang="cs-CZ" dirty="0">
              <a:sym typeface="Wingdings"/>
            </a:endParaRPr>
          </a:p>
          <a:p>
            <a:pPr>
              <a:buFont typeface="Wingdings" charset="2"/>
              <a:buChar char="Ø"/>
            </a:pPr>
            <a:endParaRPr lang="cs-CZ" dirty="0">
              <a:sym typeface="Wingdings"/>
            </a:endParaRPr>
          </a:p>
          <a:p>
            <a:pPr>
              <a:buFont typeface="Wingdings" charset="2"/>
              <a:buChar char="Ø"/>
            </a:pPr>
            <a:endParaRPr lang="cs-CZ" dirty="0">
              <a:sym typeface="Wingdings"/>
            </a:endParaRPr>
          </a:p>
          <a:p>
            <a:pPr>
              <a:buFont typeface="Wingdings" charset="2"/>
              <a:buChar char="Ø"/>
            </a:pPr>
            <a:endParaRPr lang="cs-CZ" dirty="0"/>
          </a:p>
        </p:txBody>
      </p:sp>
      <p:pic>
        <p:nvPicPr>
          <p:cNvPr id="6" name="Obrázek 5"/>
          <p:cNvPicPr>
            <a:picLocks noChangeAspect="1"/>
          </p:cNvPicPr>
          <p:nvPr/>
        </p:nvPicPr>
        <p:blipFill>
          <a:blip r:embed="rId2"/>
          <a:stretch>
            <a:fillRect/>
          </a:stretch>
        </p:blipFill>
        <p:spPr>
          <a:xfrm>
            <a:off x="616688" y="3140969"/>
            <a:ext cx="6678486" cy="2744030"/>
          </a:xfrm>
          <a:prstGeom prst="rect">
            <a:avLst/>
          </a:prstGeom>
        </p:spPr>
      </p:pic>
    </p:spTree>
    <p:extLst>
      <p:ext uri="{BB962C8B-B14F-4D97-AF65-F5344CB8AC3E}">
        <p14:creationId xmlns:p14="http://schemas.microsoft.com/office/powerpoint/2010/main" val="131070412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8748959" y="6021289"/>
            <a:ext cx="1390707" cy="250245"/>
          </a:xfrm>
          <a:prstGeom prst="rect">
            <a:avLst/>
          </a:prstGeom>
        </p:spPr>
      </p:pic>
      <p:pic>
        <p:nvPicPr>
          <p:cNvPr id="6" name="Obrázek 5"/>
          <p:cNvPicPr>
            <a:picLocks noChangeAspect="1"/>
          </p:cNvPicPr>
          <p:nvPr/>
        </p:nvPicPr>
        <p:blipFill>
          <a:blip r:embed="rId3"/>
          <a:stretch>
            <a:fillRect/>
          </a:stretch>
        </p:blipFill>
        <p:spPr>
          <a:xfrm>
            <a:off x="1663376" y="1652711"/>
            <a:ext cx="3133700" cy="1757754"/>
          </a:xfrm>
          <a:prstGeom prst="rect">
            <a:avLst/>
          </a:prstGeom>
        </p:spPr>
      </p:pic>
      <p:pic>
        <p:nvPicPr>
          <p:cNvPr id="7" name="Obrázek 6" descr="C:\Zuzka P 12-02-2015\moje data BFU\circulating tumor cells\MetaCell\Mouse 4T1 MetaCell test 30-10-2015\metacell\SAM_1878small.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2369" y="1647030"/>
            <a:ext cx="2275563" cy="1769681"/>
          </a:xfrm>
          <a:prstGeom prst="rect">
            <a:avLst/>
          </a:prstGeom>
          <a:noFill/>
          <a:ln>
            <a:noFill/>
          </a:ln>
        </p:spPr>
      </p:pic>
      <p:pic>
        <p:nvPicPr>
          <p:cNvPr id="8" name="Obrázek 7" descr="C:\Zuzka P 12-02-2015\moje data BFU\circulating tumor cells\MetaCell\Mouse 4T1 MetaCell test 30-10-2015\SAM_1880small.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8356" y="1652712"/>
            <a:ext cx="2311915" cy="1769681"/>
          </a:xfrm>
          <a:prstGeom prst="rect">
            <a:avLst/>
          </a:prstGeom>
          <a:noFill/>
          <a:ln>
            <a:noFill/>
          </a:ln>
        </p:spPr>
      </p:pic>
      <p:sp>
        <p:nvSpPr>
          <p:cNvPr id="9" name="Šipka doprava 8"/>
          <p:cNvSpPr/>
          <p:nvPr/>
        </p:nvSpPr>
        <p:spPr>
          <a:xfrm>
            <a:off x="4890642" y="2381728"/>
            <a:ext cx="502503" cy="1235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Šipka doprava 9"/>
          <p:cNvSpPr/>
          <p:nvPr/>
        </p:nvSpPr>
        <p:spPr>
          <a:xfrm>
            <a:off x="7756892" y="2381728"/>
            <a:ext cx="502503" cy="1235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ovéPole 10"/>
          <p:cNvSpPr txBox="1"/>
          <p:nvPr/>
        </p:nvSpPr>
        <p:spPr>
          <a:xfrm>
            <a:off x="2711625" y="1010941"/>
            <a:ext cx="6870357" cy="646331"/>
          </a:xfrm>
          <a:prstGeom prst="rect">
            <a:avLst/>
          </a:prstGeom>
          <a:noFill/>
        </p:spPr>
        <p:txBody>
          <a:bodyPr wrap="square" rtlCol="0">
            <a:spAutoFit/>
          </a:bodyPr>
          <a:lstStyle/>
          <a:p>
            <a:pPr marL="285750" indent="-285750">
              <a:buFont typeface="Wingdings" panose="05000000000000000000" pitchFamily="2" charset="2"/>
              <a:buChar char="Ø"/>
            </a:pPr>
            <a:r>
              <a:rPr lang="cs-CZ" dirty="0">
                <a:solidFill>
                  <a:schemeClr val="tx1"/>
                </a:solidFill>
                <a:latin typeface="+mj-lt"/>
              </a:rPr>
              <a:t>polycarbonate </a:t>
            </a:r>
            <a:r>
              <a:rPr lang="cs-CZ" dirty="0" err="1">
                <a:solidFill>
                  <a:schemeClr val="tx1"/>
                </a:solidFill>
                <a:latin typeface="+mj-lt"/>
              </a:rPr>
              <a:t>membrane</a:t>
            </a:r>
            <a:r>
              <a:rPr lang="cs-CZ" dirty="0">
                <a:solidFill>
                  <a:schemeClr val="tx1"/>
                </a:solidFill>
                <a:latin typeface="+mj-lt"/>
              </a:rPr>
              <a:t> </a:t>
            </a:r>
            <a:r>
              <a:rPr lang="cs-CZ" dirty="0" err="1">
                <a:solidFill>
                  <a:schemeClr val="tx1"/>
                </a:solidFill>
                <a:latin typeface="+mj-lt"/>
              </a:rPr>
              <a:t>with</a:t>
            </a:r>
            <a:r>
              <a:rPr lang="cs-CZ" dirty="0">
                <a:solidFill>
                  <a:schemeClr val="tx1"/>
                </a:solidFill>
                <a:latin typeface="+mj-lt"/>
              </a:rPr>
              <a:t> 8 </a:t>
            </a:r>
            <a:r>
              <a:rPr lang="cs-CZ" dirty="0">
                <a:solidFill>
                  <a:schemeClr val="tx1"/>
                </a:solidFill>
                <a:latin typeface="Symbol" panose="05050102010706020507" pitchFamily="18" charset="2"/>
              </a:rPr>
              <a:t>m</a:t>
            </a:r>
            <a:r>
              <a:rPr lang="cs-CZ" dirty="0">
                <a:solidFill>
                  <a:schemeClr val="tx1"/>
                </a:solidFill>
                <a:latin typeface="+mj-lt"/>
              </a:rPr>
              <a:t>m </a:t>
            </a:r>
            <a:r>
              <a:rPr lang="cs-CZ" dirty="0" err="1">
                <a:solidFill>
                  <a:schemeClr val="tx1"/>
                </a:solidFill>
                <a:latin typeface="+mj-lt"/>
              </a:rPr>
              <a:t>pores</a:t>
            </a:r>
            <a:r>
              <a:rPr lang="cs-CZ" dirty="0">
                <a:solidFill>
                  <a:schemeClr val="tx1"/>
                </a:solidFill>
                <a:latin typeface="+mj-lt"/>
              </a:rPr>
              <a:t> (CTCs </a:t>
            </a:r>
            <a:r>
              <a:rPr lang="cs-CZ" dirty="0" err="1">
                <a:solidFill>
                  <a:schemeClr val="tx1"/>
                </a:solidFill>
                <a:latin typeface="+mj-lt"/>
              </a:rPr>
              <a:t>over</a:t>
            </a:r>
            <a:r>
              <a:rPr lang="cs-CZ" dirty="0">
                <a:solidFill>
                  <a:schemeClr val="tx1"/>
                </a:solidFill>
                <a:latin typeface="+mj-lt"/>
              </a:rPr>
              <a:t> 20 </a:t>
            </a:r>
            <a:r>
              <a:rPr lang="cs-CZ" dirty="0">
                <a:solidFill>
                  <a:schemeClr val="tx1"/>
                </a:solidFill>
                <a:latin typeface="Symbol" panose="05050102010706020507" pitchFamily="18" charset="2"/>
              </a:rPr>
              <a:t>m</a:t>
            </a:r>
            <a:r>
              <a:rPr lang="cs-CZ" dirty="0">
                <a:solidFill>
                  <a:schemeClr val="tx1"/>
                </a:solidFill>
              </a:rPr>
              <a:t>m</a:t>
            </a:r>
            <a:r>
              <a:rPr lang="cs-CZ" dirty="0">
                <a:solidFill>
                  <a:schemeClr val="tx1"/>
                </a:solidFill>
                <a:latin typeface="+mj-lt"/>
              </a:rPr>
              <a:t>)</a:t>
            </a:r>
          </a:p>
          <a:p>
            <a:pPr marL="285750" indent="-285750">
              <a:buFont typeface="Wingdings" panose="05000000000000000000" pitchFamily="2" charset="2"/>
              <a:buChar char="Ø"/>
            </a:pPr>
            <a:r>
              <a:rPr lang="cs-CZ" dirty="0">
                <a:solidFill>
                  <a:schemeClr val="tx1"/>
                </a:solidFill>
                <a:latin typeface="+mj-lt"/>
              </a:rPr>
              <a:t>capilary </a:t>
            </a:r>
            <a:r>
              <a:rPr lang="cs-CZ" dirty="0" err="1">
                <a:solidFill>
                  <a:schemeClr val="tx1"/>
                </a:solidFill>
                <a:latin typeface="+mj-lt"/>
              </a:rPr>
              <a:t>force-driven</a:t>
            </a:r>
            <a:r>
              <a:rPr lang="cs-CZ" dirty="0">
                <a:solidFill>
                  <a:schemeClr val="tx1"/>
                </a:solidFill>
                <a:latin typeface="+mj-lt"/>
              </a:rPr>
              <a:t> </a:t>
            </a:r>
            <a:r>
              <a:rPr lang="cs-CZ" dirty="0" err="1">
                <a:solidFill>
                  <a:schemeClr val="tx1"/>
                </a:solidFill>
                <a:latin typeface="+mj-lt"/>
              </a:rPr>
              <a:t>filtration</a:t>
            </a:r>
            <a:r>
              <a:rPr lang="cs-CZ" dirty="0">
                <a:solidFill>
                  <a:schemeClr val="tx1"/>
                </a:solidFill>
                <a:latin typeface="+mj-lt"/>
              </a:rPr>
              <a:t> </a:t>
            </a:r>
            <a:endParaRPr lang="en-US" dirty="0">
              <a:solidFill>
                <a:schemeClr val="tx1"/>
              </a:solidFill>
              <a:latin typeface="+mj-lt"/>
            </a:endParaRPr>
          </a:p>
        </p:txBody>
      </p:sp>
      <p:pic>
        <p:nvPicPr>
          <p:cNvPr id="12" name="Obrázek 11"/>
          <p:cNvPicPr>
            <a:picLocks noChangeAspect="1"/>
          </p:cNvPicPr>
          <p:nvPr/>
        </p:nvPicPr>
        <p:blipFill>
          <a:blip r:embed="rId6"/>
          <a:stretch>
            <a:fillRect/>
          </a:stretch>
        </p:blipFill>
        <p:spPr>
          <a:xfrm>
            <a:off x="3415588" y="3410466"/>
            <a:ext cx="4910591" cy="3384369"/>
          </a:xfrm>
          <a:prstGeom prst="rect">
            <a:avLst/>
          </a:prstGeom>
        </p:spPr>
      </p:pic>
      <p:sp>
        <p:nvSpPr>
          <p:cNvPr id="14" name="Nadpis 1"/>
          <p:cNvSpPr>
            <a:spLocks noGrp="1"/>
          </p:cNvSpPr>
          <p:nvPr>
            <p:ph type="title"/>
          </p:nvPr>
        </p:nvSpPr>
        <p:spPr>
          <a:xfrm>
            <a:off x="2567609" y="260647"/>
            <a:ext cx="7138987" cy="627063"/>
          </a:xfrm>
        </p:spPr>
        <p:txBody>
          <a:bodyPr/>
          <a:lstStyle/>
          <a:p>
            <a:r>
              <a:rPr lang="cs-CZ" dirty="0"/>
              <a:t>Příklad: Filtrace </a:t>
            </a:r>
          </a:p>
        </p:txBody>
      </p:sp>
    </p:spTree>
    <p:extLst>
      <p:ext uri="{BB962C8B-B14F-4D97-AF65-F5344CB8AC3E}">
        <p14:creationId xmlns:p14="http://schemas.microsoft.com/office/powerpoint/2010/main" val="398466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Příklad: </a:t>
            </a:r>
            <a:r>
              <a:rPr lang="cs-CZ" dirty="0" err="1"/>
              <a:t>mikrofluidní</a:t>
            </a:r>
            <a:r>
              <a:rPr lang="cs-CZ" dirty="0"/>
              <a:t> separace</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381" y="1557893"/>
            <a:ext cx="9849757" cy="5300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9539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Příklad: </a:t>
            </a:r>
            <a:r>
              <a:rPr lang="cs-CZ" dirty="0" err="1"/>
              <a:t>mikrofluidní</a:t>
            </a:r>
            <a:r>
              <a:rPr lang="cs-CZ" dirty="0"/>
              <a:t> separace</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540" y="1484784"/>
            <a:ext cx="9381460" cy="5403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9155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6389" y="0"/>
            <a:ext cx="10515600" cy="1325563"/>
          </a:xfrm>
        </p:spPr>
        <p:txBody>
          <a:bodyPr/>
          <a:lstStyle/>
          <a:p>
            <a:r>
              <a:rPr lang="cs-CZ" dirty="0"/>
              <a:t>Příklad: </a:t>
            </a:r>
            <a:r>
              <a:rPr lang="cs-CZ" dirty="0" err="1"/>
              <a:t>mikrofluidní</a:t>
            </a:r>
            <a:r>
              <a:rPr lang="cs-CZ" dirty="0"/>
              <a:t> separace</a:t>
            </a:r>
            <a:endParaRPr lang="en-US" dirty="0"/>
          </a:p>
        </p:txBody>
      </p:sp>
      <p:pic>
        <p:nvPicPr>
          <p:cNvPr id="2050" name="Picture 2" descr="L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040" y="1412776"/>
            <a:ext cx="3662195" cy="173122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616" y="4077072"/>
            <a:ext cx="7345388" cy="2640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4189" y="1032124"/>
            <a:ext cx="4623811" cy="3044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7854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6E3C0-DCB5-4DBF-87D3-70EF9DC18F5D}"/>
              </a:ext>
            </a:extLst>
          </p:cNvPr>
          <p:cNvSpPr>
            <a:spLocks noGrp="1"/>
          </p:cNvSpPr>
          <p:nvPr>
            <p:ph type="title"/>
          </p:nvPr>
        </p:nvSpPr>
        <p:spPr>
          <a:xfrm>
            <a:off x="584791" y="260647"/>
            <a:ext cx="10972800" cy="627063"/>
          </a:xfrm>
        </p:spPr>
        <p:txBody>
          <a:bodyPr/>
          <a:lstStyle/>
          <a:p>
            <a:r>
              <a:rPr lang="en-US" dirty="0" err="1"/>
              <a:t>Izolace</a:t>
            </a:r>
            <a:r>
              <a:rPr lang="en-US" dirty="0"/>
              <a:t> CTC </a:t>
            </a:r>
            <a:r>
              <a:rPr lang="en-US" dirty="0" err="1"/>
              <a:t>pomoc</a:t>
            </a:r>
            <a:r>
              <a:rPr lang="cs-CZ" dirty="0"/>
              <a:t>í</a:t>
            </a:r>
            <a:r>
              <a:rPr lang="en-US" dirty="0"/>
              <a:t> </a:t>
            </a:r>
            <a:r>
              <a:rPr lang="en-US" dirty="0" err="1"/>
              <a:t>deplece</a:t>
            </a:r>
            <a:r>
              <a:rPr lang="en-US" dirty="0"/>
              <a:t> CD45+ bun</a:t>
            </a:r>
            <a:r>
              <a:rPr lang="cs-CZ" dirty="0" err="1"/>
              <a:t>ěk</a:t>
            </a:r>
            <a:r>
              <a:rPr lang="cs-CZ" dirty="0"/>
              <a:t> krve</a:t>
            </a:r>
            <a:endParaRPr lang="en-US" dirty="0"/>
          </a:p>
        </p:txBody>
      </p:sp>
      <p:pic>
        <p:nvPicPr>
          <p:cNvPr id="4" name="Picture 3">
            <a:extLst>
              <a:ext uri="{FF2B5EF4-FFF2-40B4-BE49-F238E27FC236}">
                <a16:creationId xmlns:a16="http://schemas.microsoft.com/office/drawing/2014/main" id="{2D8ADA19-FB6C-4B06-A1BF-15F637277A0C}"/>
              </a:ext>
            </a:extLst>
          </p:cNvPr>
          <p:cNvPicPr>
            <a:picLocks noChangeAspect="1"/>
          </p:cNvPicPr>
          <p:nvPr/>
        </p:nvPicPr>
        <p:blipFill>
          <a:blip r:embed="rId2"/>
          <a:stretch>
            <a:fillRect/>
          </a:stretch>
        </p:blipFill>
        <p:spPr>
          <a:xfrm>
            <a:off x="172626" y="5263116"/>
            <a:ext cx="5372553" cy="1461530"/>
          </a:xfrm>
          <a:prstGeom prst="rect">
            <a:avLst/>
          </a:prstGeom>
        </p:spPr>
      </p:pic>
      <p:pic>
        <p:nvPicPr>
          <p:cNvPr id="1028" name="Picture 4" descr="RosetteSep™ Immunodensity Cell Isolation and Cell Separation">
            <a:extLst>
              <a:ext uri="{FF2B5EF4-FFF2-40B4-BE49-F238E27FC236}">
                <a16:creationId xmlns:a16="http://schemas.microsoft.com/office/drawing/2014/main" id="{DF70CB24-A3CF-4BF3-A4D5-EB1EB95CC2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6340" y="1387029"/>
            <a:ext cx="8316758" cy="30956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abel for RosetteSep™ Human CD45 Depletion Cocktail">
            <a:extLst>
              <a:ext uri="{FF2B5EF4-FFF2-40B4-BE49-F238E27FC236}">
                <a16:creationId xmlns:a16="http://schemas.microsoft.com/office/drawing/2014/main" id="{43C9FA85-0121-45DB-8012-06F2267618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9834" y="4494162"/>
            <a:ext cx="3074912" cy="23638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784ABBA-0DDD-416B-8423-4DCCD45C218B}"/>
              </a:ext>
            </a:extLst>
          </p:cNvPr>
          <p:cNvPicPr>
            <a:picLocks noChangeAspect="1"/>
          </p:cNvPicPr>
          <p:nvPr/>
        </p:nvPicPr>
        <p:blipFill>
          <a:blip r:embed="rId5"/>
          <a:stretch>
            <a:fillRect/>
          </a:stretch>
        </p:blipFill>
        <p:spPr>
          <a:xfrm>
            <a:off x="5539563" y="4455255"/>
            <a:ext cx="3310271" cy="2402745"/>
          </a:xfrm>
          <a:prstGeom prst="rect">
            <a:avLst/>
          </a:prstGeom>
        </p:spPr>
      </p:pic>
    </p:spTree>
    <p:extLst>
      <p:ext uri="{BB962C8B-B14F-4D97-AF65-F5344CB8AC3E}">
        <p14:creationId xmlns:p14="http://schemas.microsoft.com/office/powerpoint/2010/main" val="2118916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0875" y="365127"/>
            <a:ext cx="11760362" cy="1325563"/>
          </a:xfrm>
        </p:spPr>
        <p:txBody>
          <a:bodyPr/>
          <a:lstStyle/>
          <a:p>
            <a:r>
              <a:rPr lang="cs-CZ" dirty="0"/>
              <a:t>Klinické využití detekce cirkulujících nádorových buněk</a:t>
            </a:r>
          </a:p>
        </p:txBody>
      </p:sp>
      <p:sp>
        <p:nvSpPr>
          <p:cNvPr id="6" name="Content Placeholder 5"/>
          <p:cNvSpPr>
            <a:spLocks noGrp="1"/>
          </p:cNvSpPr>
          <p:nvPr>
            <p:ph idx="1"/>
          </p:nvPr>
        </p:nvSpPr>
        <p:spPr/>
        <p:txBody>
          <a:bodyPr>
            <a:normAutofit/>
          </a:bodyPr>
          <a:lstStyle/>
          <a:p>
            <a:pPr>
              <a:buFont typeface="Wingdings" charset="2"/>
              <a:buChar char="Ø"/>
            </a:pPr>
            <a:r>
              <a:rPr lang="cs-CZ" sz="2000" dirty="0"/>
              <a:t> Odhad prognózy pacienta</a:t>
            </a:r>
          </a:p>
          <a:p>
            <a:pPr>
              <a:buFont typeface="Wingdings" charset="2"/>
              <a:buChar char="Ø"/>
            </a:pPr>
            <a:r>
              <a:rPr lang="cs-CZ" sz="2000" dirty="0"/>
              <a:t> </a:t>
            </a:r>
            <a:r>
              <a:rPr lang="cs-CZ" sz="2000" b="1" dirty="0"/>
              <a:t>Monitoring průběhu onemocnění</a:t>
            </a:r>
          </a:p>
          <a:p>
            <a:pPr>
              <a:buFont typeface="Wingdings" charset="2"/>
              <a:buChar char="Ø"/>
            </a:pPr>
            <a:r>
              <a:rPr lang="cs-CZ" sz="2000" b="1" dirty="0"/>
              <a:t> </a:t>
            </a:r>
            <a:r>
              <a:rPr lang="cs-CZ" sz="2000" dirty="0"/>
              <a:t>Včasná detekce</a:t>
            </a:r>
          </a:p>
          <a:p>
            <a:pPr marL="0" indent="0">
              <a:buNone/>
            </a:pPr>
            <a:endParaRPr lang="cs-CZ" sz="2000" dirty="0"/>
          </a:p>
          <a:p>
            <a:pPr>
              <a:buFont typeface="Wingdings" charset="2"/>
              <a:buChar char="Ø"/>
            </a:pPr>
            <a:r>
              <a:rPr lang="cs-CZ" sz="2000" dirty="0"/>
              <a:t> </a:t>
            </a:r>
            <a:r>
              <a:rPr lang="cs-CZ" sz="2000" dirty="0" err="1"/>
              <a:t>Metastázující</a:t>
            </a:r>
            <a:r>
              <a:rPr lang="cs-CZ" sz="2000" dirty="0"/>
              <a:t> karcinomy prsu a prostaty – hranice 5 CNB/7,5ml</a:t>
            </a:r>
          </a:p>
          <a:p>
            <a:pPr>
              <a:buFont typeface="Wingdings" charset="2"/>
              <a:buChar char="Ø"/>
            </a:pPr>
            <a:r>
              <a:rPr lang="cs-CZ" sz="2000" dirty="0"/>
              <a:t> </a:t>
            </a:r>
            <a:r>
              <a:rPr lang="cs-CZ" sz="2000" dirty="0" err="1"/>
              <a:t>Metastázující</a:t>
            </a:r>
            <a:r>
              <a:rPr lang="cs-CZ" sz="2000" dirty="0"/>
              <a:t> karcinom tlustého střeva – hranice 3 CNB/7,5 ml</a:t>
            </a:r>
          </a:p>
          <a:p>
            <a:pPr>
              <a:buFont typeface="Wingdings" charset="2"/>
              <a:buChar char="Ø"/>
            </a:pPr>
            <a:r>
              <a:rPr lang="cs-CZ" sz="2000" dirty="0"/>
              <a:t> </a:t>
            </a:r>
            <a:r>
              <a:rPr lang="cs-CZ" sz="2000" dirty="0" err="1"/>
              <a:t>CellSearch</a:t>
            </a:r>
            <a:r>
              <a:rPr lang="cs-CZ" sz="2000" dirty="0"/>
              <a:t> </a:t>
            </a:r>
            <a:r>
              <a:rPr lang="cs-CZ" sz="2000" dirty="0" err="1"/>
              <a:t>system</a:t>
            </a:r>
            <a:r>
              <a:rPr lang="cs-CZ" sz="2000" dirty="0"/>
              <a:t> </a:t>
            </a:r>
            <a:r>
              <a:rPr lang="cs-CZ" sz="2000" dirty="0" err="1"/>
              <a:t>Veridex</a:t>
            </a:r>
            <a:r>
              <a:rPr lang="cs-CZ" sz="2000" dirty="0"/>
              <a:t> – schváleno FDA</a:t>
            </a:r>
          </a:p>
          <a:p>
            <a:pPr>
              <a:buFont typeface="Wingdings" charset="2"/>
              <a:buChar char="Ø"/>
            </a:pPr>
            <a:endParaRPr lang="cs-CZ" sz="2000" dirty="0"/>
          </a:p>
        </p:txBody>
      </p:sp>
      <p:pic>
        <p:nvPicPr>
          <p:cNvPr id="7" name="Picture 6"/>
          <p:cNvPicPr>
            <a:picLocks noChangeAspect="1"/>
          </p:cNvPicPr>
          <p:nvPr/>
        </p:nvPicPr>
        <p:blipFill>
          <a:blip r:embed="rId2"/>
          <a:stretch>
            <a:fillRect/>
          </a:stretch>
        </p:blipFill>
        <p:spPr>
          <a:xfrm>
            <a:off x="6816081" y="4221089"/>
            <a:ext cx="3667259" cy="2422097"/>
          </a:xfrm>
          <a:prstGeom prst="rect">
            <a:avLst/>
          </a:prstGeom>
        </p:spPr>
      </p:pic>
      <p:sp>
        <p:nvSpPr>
          <p:cNvPr id="8" name="TextBox 7"/>
          <p:cNvSpPr txBox="1"/>
          <p:nvPr/>
        </p:nvSpPr>
        <p:spPr>
          <a:xfrm>
            <a:off x="9725904" y="6458520"/>
            <a:ext cx="2385333" cy="369332"/>
          </a:xfrm>
          <a:prstGeom prst="rect">
            <a:avLst/>
          </a:prstGeom>
          <a:noFill/>
        </p:spPr>
        <p:txBody>
          <a:bodyPr wrap="none" rtlCol="0">
            <a:spAutoFit/>
          </a:bodyPr>
          <a:lstStyle/>
          <a:p>
            <a:r>
              <a:rPr lang="cs-CZ" dirty="0" err="1"/>
              <a:t>www.cellsearchctc.com</a:t>
            </a:r>
            <a:endParaRPr lang="cs-CZ" dirty="0"/>
          </a:p>
        </p:txBody>
      </p:sp>
    </p:spTree>
    <p:extLst>
      <p:ext uri="{BB962C8B-B14F-4D97-AF65-F5344CB8AC3E}">
        <p14:creationId xmlns:p14="http://schemas.microsoft.com/office/powerpoint/2010/main" val="307936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919537" y="-6176"/>
            <a:ext cx="9036495" cy="11398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r>
              <a:rPr lang="cs-CZ" sz="2500" dirty="0">
                <a:latin typeface="+mj-lt"/>
              </a:rPr>
              <a:t>Množství cirkulujících nádorových buněk korelují s prognózou</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601" y="1340769"/>
            <a:ext cx="8080623" cy="3728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7648" y="5301207"/>
            <a:ext cx="2592288" cy="155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4224946"/>
      </p:ext>
    </p:extLst>
  </p:cSld>
  <p:clrMapOvr>
    <a:masterClrMapping/>
  </p:clrMapOvr>
  <p:transition spd="slow">
    <p:push dir="u"/>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172" y="260647"/>
            <a:ext cx="9119308" cy="627063"/>
          </a:xfrm>
        </p:spPr>
        <p:txBody>
          <a:bodyPr/>
          <a:lstStyle/>
          <a:p>
            <a:r>
              <a:rPr lang="cs-CZ" b="0" dirty="0"/>
              <a:t>Molekulární charakterizace CNB </a:t>
            </a:r>
            <a:r>
              <a:rPr lang="cs-CZ" b="0" dirty="0">
                <a:sym typeface="Wingdings"/>
              </a:rPr>
              <a:t> cílená terapie</a:t>
            </a:r>
            <a:endParaRPr lang="cs-CZ" b="0" dirty="0"/>
          </a:p>
        </p:txBody>
      </p:sp>
      <p:sp>
        <p:nvSpPr>
          <p:cNvPr id="3" name="Content Placeholder 2"/>
          <p:cNvSpPr>
            <a:spLocks noGrp="1"/>
          </p:cNvSpPr>
          <p:nvPr>
            <p:ph idx="1"/>
          </p:nvPr>
        </p:nvSpPr>
        <p:spPr>
          <a:xfrm>
            <a:off x="2639616" y="1268760"/>
            <a:ext cx="7416824" cy="2088232"/>
          </a:xfrm>
        </p:spPr>
        <p:txBody>
          <a:bodyPr>
            <a:normAutofit fontScale="92500" lnSpcReduction="10000"/>
          </a:bodyPr>
          <a:lstStyle/>
          <a:p>
            <a:pPr>
              <a:buFont typeface="Wingdings" charset="2"/>
              <a:buChar char="Ø"/>
            </a:pPr>
            <a:r>
              <a:rPr lang="cs-CZ" dirty="0"/>
              <a:t> Biopsie – identifikace mutací – zacílení terapie</a:t>
            </a:r>
          </a:p>
          <a:p>
            <a:pPr>
              <a:buFont typeface="Wingdings" charset="2"/>
              <a:buChar char="Ø"/>
            </a:pPr>
            <a:r>
              <a:rPr lang="cs-CZ" dirty="0">
                <a:sym typeface="Wingdings"/>
              </a:rPr>
              <a:t> Uvolňovány i z metastáz  komplexita </a:t>
            </a:r>
            <a:endParaRPr lang="cs-CZ" dirty="0"/>
          </a:p>
          <a:p>
            <a:pPr>
              <a:buFont typeface="Wingdings" charset="2"/>
              <a:buChar char="Ø"/>
            </a:pPr>
            <a:r>
              <a:rPr lang="cs-CZ" dirty="0"/>
              <a:t> </a:t>
            </a:r>
            <a:r>
              <a:rPr lang="cs-CZ" b="1" dirty="0"/>
              <a:t>Vývoj onemocnění </a:t>
            </a:r>
            <a:r>
              <a:rPr lang="cs-CZ" dirty="0">
                <a:sym typeface="Wingdings"/>
              </a:rPr>
              <a:t> chemorezistence, identifikace nových cílů</a:t>
            </a:r>
          </a:p>
          <a:p>
            <a:pPr>
              <a:buFont typeface="Wingdings" charset="2"/>
              <a:buChar char="Ø"/>
            </a:pPr>
            <a:r>
              <a:rPr lang="cs-CZ" dirty="0">
                <a:sym typeface="Wingdings"/>
              </a:rPr>
              <a:t> Využití v budoucnu?</a:t>
            </a:r>
          </a:p>
          <a:p>
            <a:pPr>
              <a:buFont typeface="Wingdings" charset="2"/>
              <a:buChar char="Ø"/>
            </a:pPr>
            <a:endParaRPr lang="cs-CZ" dirty="0">
              <a:sym typeface="Wingdings"/>
            </a:endParaRPr>
          </a:p>
          <a:p>
            <a:pPr>
              <a:buFont typeface="Wingdings" charset="2"/>
              <a:buChar char="Ø"/>
            </a:pPr>
            <a:endParaRPr lang="cs-CZ" dirty="0">
              <a:sym typeface="Wingdings"/>
            </a:endParaRPr>
          </a:p>
          <a:p>
            <a:pPr>
              <a:buFont typeface="Wingdings" charset="2"/>
              <a:buChar char="Ø"/>
            </a:pPr>
            <a:endParaRPr lang="cs-CZ" dirty="0"/>
          </a:p>
        </p:txBody>
      </p:sp>
      <p:sp>
        <p:nvSpPr>
          <p:cNvPr id="9" name="TextBox 4"/>
          <p:cNvSpPr txBox="1"/>
          <p:nvPr/>
        </p:nvSpPr>
        <p:spPr>
          <a:xfrm>
            <a:off x="8376917" y="6488668"/>
            <a:ext cx="3815083" cy="369332"/>
          </a:xfrm>
          <a:prstGeom prst="rect">
            <a:avLst/>
          </a:prstGeom>
          <a:noFill/>
        </p:spPr>
        <p:txBody>
          <a:bodyPr wrap="none" rtlCol="0">
            <a:spAutoFit/>
          </a:bodyPr>
          <a:lstStyle/>
          <a:p>
            <a:r>
              <a:rPr lang="cs-CZ" dirty="0"/>
              <a:t>Krebs et al., </a:t>
            </a:r>
            <a:r>
              <a:rPr lang="cs-CZ" i="1" dirty="0" err="1"/>
              <a:t>Nat</a:t>
            </a:r>
            <a:r>
              <a:rPr lang="cs-CZ" i="1" dirty="0"/>
              <a:t>. </a:t>
            </a:r>
            <a:r>
              <a:rPr lang="cs-CZ" i="1" dirty="0" err="1"/>
              <a:t>Rev</a:t>
            </a:r>
            <a:r>
              <a:rPr lang="cs-CZ" i="1" dirty="0"/>
              <a:t>. </a:t>
            </a:r>
            <a:r>
              <a:rPr lang="cs-CZ" i="1" dirty="0" err="1"/>
              <a:t>Clin</a:t>
            </a:r>
            <a:r>
              <a:rPr lang="cs-CZ" i="1" dirty="0"/>
              <a:t>. </a:t>
            </a:r>
            <a:r>
              <a:rPr lang="cs-CZ" i="1" dirty="0" err="1"/>
              <a:t>Onc</a:t>
            </a:r>
            <a:r>
              <a:rPr lang="cs-CZ" i="1" dirty="0"/>
              <a:t>.</a:t>
            </a:r>
            <a:r>
              <a:rPr lang="cs-CZ" dirty="0"/>
              <a:t>, (2014)</a:t>
            </a:r>
          </a:p>
        </p:txBody>
      </p:sp>
      <p:pic>
        <p:nvPicPr>
          <p:cNvPr id="6" name="Picture 4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569288" y="3429000"/>
            <a:ext cx="5926747" cy="259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053247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600537"/>
            <a:ext cx="10466551" cy="764703"/>
          </a:xfrm>
        </p:spPr>
        <p:txBody>
          <a:bodyPr/>
          <a:lstStyle/>
          <a:p>
            <a:r>
              <a:rPr lang="cs-CZ" dirty="0"/>
              <a:t>Plasticita cirkulujících nádorových buněk </a:t>
            </a:r>
          </a:p>
        </p:txBody>
      </p:sp>
      <p:sp>
        <p:nvSpPr>
          <p:cNvPr id="6" name="Content Placeholder 2"/>
          <p:cNvSpPr>
            <a:spLocks noGrp="1"/>
          </p:cNvSpPr>
          <p:nvPr>
            <p:ph idx="1"/>
          </p:nvPr>
        </p:nvSpPr>
        <p:spPr>
          <a:xfrm>
            <a:off x="358673" y="1579920"/>
            <a:ext cx="3156613" cy="4023360"/>
          </a:xfrm>
        </p:spPr>
        <p:txBody>
          <a:bodyPr>
            <a:normAutofit fontScale="70000" lnSpcReduction="20000"/>
          </a:bodyPr>
          <a:lstStyle/>
          <a:p>
            <a:pPr>
              <a:buFont typeface="Wingdings" charset="2"/>
              <a:buChar char="Ø"/>
            </a:pPr>
            <a:r>
              <a:rPr lang="cs-CZ" dirty="0"/>
              <a:t> Tvorbu metastáz ovlivňuje řada faktorů </a:t>
            </a:r>
            <a:r>
              <a:rPr lang="mr-IN" dirty="0"/>
              <a:t>–</a:t>
            </a:r>
            <a:r>
              <a:rPr lang="cs-CZ" dirty="0"/>
              <a:t> mj. </a:t>
            </a:r>
            <a:r>
              <a:rPr lang="cs-CZ" b="1" dirty="0"/>
              <a:t>plasticita CNB</a:t>
            </a:r>
          </a:p>
          <a:p>
            <a:pPr>
              <a:buFont typeface="Wingdings" charset="2"/>
              <a:buChar char="Ø"/>
            </a:pPr>
            <a:endParaRPr lang="cs-CZ" dirty="0"/>
          </a:p>
          <a:p>
            <a:pPr>
              <a:buFont typeface="Wingdings" charset="2"/>
              <a:buChar char="Ø"/>
            </a:pPr>
            <a:r>
              <a:rPr lang="cs-CZ" dirty="0"/>
              <a:t> </a:t>
            </a:r>
            <a:r>
              <a:rPr lang="cs-CZ" b="1" dirty="0"/>
              <a:t>Epiteliálně-mezenchymální přechod</a:t>
            </a:r>
          </a:p>
          <a:p>
            <a:pPr lvl="1">
              <a:buFont typeface="Wingdings" charset="2"/>
              <a:buChar char="Ø"/>
            </a:pPr>
            <a:r>
              <a:rPr lang="cs-CZ" dirty="0">
                <a:sym typeface="Wingdings"/>
              </a:rPr>
              <a:t> Podíl na vzniku CNB </a:t>
            </a:r>
          </a:p>
          <a:p>
            <a:pPr lvl="1">
              <a:buFont typeface="Wingdings" charset="2"/>
              <a:buChar char="Ø"/>
            </a:pPr>
            <a:r>
              <a:rPr lang="cs-CZ" dirty="0">
                <a:sym typeface="Wingdings"/>
              </a:rPr>
              <a:t> Vyšší motilita a </a:t>
            </a:r>
            <a:r>
              <a:rPr lang="cs-CZ" dirty="0" err="1">
                <a:sym typeface="Wingdings"/>
              </a:rPr>
              <a:t>invazivita</a:t>
            </a:r>
            <a:endParaRPr lang="cs-CZ" dirty="0">
              <a:sym typeface="Wingdings"/>
            </a:endParaRPr>
          </a:p>
          <a:p>
            <a:pPr lvl="1">
              <a:buFont typeface="Wingdings" charset="2"/>
              <a:buChar char="Ø"/>
            </a:pPr>
            <a:r>
              <a:rPr lang="cs-CZ" dirty="0">
                <a:sym typeface="Wingdings"/>
              </a:rPr>
              <a:t> Vznik </a:t>
            </a:r>
            <a:r>
              <a:rPr lang="cs-CZ" dirty="0" err="1">
                <a:sym typeface="Wingdings"/>
              </a:rPr>
              <a:t>chemorezistence</a:t>
            </a:r>
            <a:endParaRPr lang="cs-CZ" dirty="0">
              <a:sym typeface="Wingdings"/>
            </a:endParaRPr>
          </a:p>
          <a:p>
            <a:pPr lvl="1">
              <a:buFont typeface="Wingdings" charset="2"/>
              <a:buChar char="Ø"/>
            </a:pPr>
            <a:r>
              <a:rPr lang="cs-CZ" dirty="0">
                <a:sym typeface="Wingdings"/>
              </a:rPr>
              <a:t> Detailní mechanismy stále předmětem výzkumu</a:t>
            </a:r>
            <a:endParaRPr lang="cs-CZ" b="1" dirty="0">
              <a:sym typeface="Wingdings"/>
            </a:endParaRPr>
          </a:p>
          <a:p>
            <a:pPr lvl="1">
              <a:buFont typeface="Wingdings" charset="2"/>
              <a:buChar char="Ø"/>
            </a:pPr>
            <a:r>
              <a:rPr lang="cs-CZ" dirty="0">
                <a:sym typeface="Wingdings"/>
              </a:rPr>
              <a:t> Význam popsán u řady karcinomů (prsu, prostaty, plic, tlustého střeva, vaječníků, atd.)</a:t>
            </a:r>
          </a:p>
          <a:p>
            <a:pPr>
              <a:buFont typeface="Wingdings" charset="2"/>
              <a:buChar char="Ø"/>
            </a:pPr>
            <a:endParaRPr lang="cs-CZ" dirty="0">
              <a:sym typeface="Wingdings"/>
            </a:endParaRPr>
          </a:p>
          <a:p>
            <a:pPr>
              <a:buFont typeface="Wingdings" charset="2"/>
              <a:buChar char="Ø"/>
            </a:pPr>
            <a:endParaRPr lang="cs-CZ" dirty="0"/>
          </a:p>
        </p:txBody>
      </p:sp>
      <p:sp>
        <p:nvSpPr>
          <p:cNvPr id="9" name="TextBox 4"/>
          <p:cNvSpPr txBox="1"/>
          <p:nvPr/>
        </p:nvSpPr>
        <p:spPr>
          <a:xfrm>
            <a:off x="8068485" y="6488668"/>
            <a:ext cx="3975447" cy="369332"/>
          </a:xfrm>
          <a:prstGeom prst="rect">
            <a:avLst/>
          </a:prstGeom>
          <a:noFill/>
        </p:spPr>
        <p:txBody>
          <a:bodyPr wrap="none" rtlCol="0">
            <a:spAutoFit/>
          </a:bodyPr>
          <a:lstStyle/>
          <a:p>
            <a:r>
              <a:rPr lang="cs-CZ" dirty="0" err="1"/>
              <a:t>Tsai</a:t>
            </a:r>
            <a:r>
              <a:rPr lang="cs-CZ" dirty="0"/>
              <a:t> et al., </a:t>
            </a:r>
            <a:r>
              <a:rPr lang="cs-CZ" i="1" dirty="0" err="1"/>
              <a:t>Cancer</a:t>
            </a:r>
            <a:r>
              <a:rPr lang="cs-CZ" i="1" dirty="0"/>
              <a:t> Cell</a:t>
            </a:r>
            <a:r>
              <a:rPr lang="cs-CZ" dirty="0"/>
              <a:t>, (2012) - upraveno</a:t>
            </a:r>
          </a:p>
        </p:txBody>
      </p:sp>
      <p:pic>
        <p:nvPicPr>
          <p:cNvPr id="7" name="Obrázek 6"/>
          <p:cNvPicPr>
            <a:picLocks noChangeAspect="1"/>
          </p:cNvPicPr>
          <p:nvPr/>
        </p:nvPicPr>
        <p:blipFill>
          <a:blip r:embed="rId2"/>
          <a:stretch>
            <a:fillRect/>
          </a:stretch>
        </p:blipFill>
        <p:spPr>
          <a:xfrm>
            <a:off x="5358809" y="1365240"/>
            <a:ext cx="5685947" cy="5018398"/>
          </a:xfrm>
          <a:prstGeom prst="rect">
            <a:avLst/>
          </a:prstGeom>
        </p:spPr>
      </p:pic>
    </p:spTree>
    <p:extLst>
      <p:ext uri="{BB962C8B-B14F-4D97-AF65-F5344CB8AC3E}">
        <p14:creationId xmlns:p14="http://schemas.microsoft.com/office/powerpoint/2010/main" val="389438068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1675" y="-56443"/>
            <a:ext cx="10515600" cy="1325563"/>
          </a:xfrm>
        </p:spPr>
        <p:txBody>
          <a:bodyPr>
            <a:normAutofit/>
          </a:bodyPr>
          <a:lstStyle/>
          <a:p>
            <a:r>
              <a:rPr lang="en-US" dirty="0">
                <a:solidFill>
                  <a:schemeClr val="tx1">
                    <a:lumMod val="65000"/>
                    <a:lumOff val="35000"/>
                  </a:schemeClr>
                </a:solidFill>
              </a:rPr>
              <a:t>Why is cancer so devastating?</a:t>
            </a:r>
          </a:p>
        </p:txBody>
      </p:sp>
      <p:pic>
        <p:nvPicPr>
          <p:cNvPr id="12" name="Picture 11">
            <a:extLst>
              <a:ext uri="{FF2B5EF4-FFF2-40B4-BE49-F238E27FC236}">
                <a16:creationId xmlns:a16="http://schemas.microsoft.com/office/drawing/2014/main" id="{96F4A0D2-6FEE-4FC3-80A6-21F07D53CB2D}"/>
              </a:ext>
            </a:extLst>
          </p:cNvPr>
          <p:cNvPicPr>
            <a:picLocks noChangeAspect="1"/>
          </p:cNvPicPr>
          <p:nvPr/>
        </p:nvPicPr>
        <p:blipFill>
          <a:blip r:embed="rId2"/>
          <a:stretch>
            <a:fillRect/>
          </a:stretch>
        </p:blipFill>
        <p:spPr>
          <a:xfrm>
            <a:off x="1295400" y="3725813"/>
            <a:ext cx="1125720" cy="2150766"/>
          </a:xfrm>
          <a:prstGeom prst="rect">
            <a:avLst/>
          </a:prstGeom>
        </p:spPr>
      </p:pic>
      <p:sp>
        <p:nvSpPr>
          <p:cNvPr id="13" name="Rectangle 12">
            <a:extLst>
              <a:ext uri="{FF2B5EF4-FFF2-40B4-BE49-F238E27FC236}">
                <a16:creationId xmlns:a16="http://schemas.microsoft.com/office/drawing/2014/main" id="{4880DAFD-B949-4EF8-86B5-C46FFDF23EC2}"/>
              </a:ext>
            </a:extLst>
          </p:cNvPr>
          <p:cNvSpPr/>
          <p:nvPr/>
        </p:nvSpPr>
        <p:spPr>
          <a:xfrm>
            <a:off x="1395519" y="3883185"/>
            <a:ext cx="336731" cy="278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14" name="Picture 13">
            <a:extLst>
              <a:ext uri="{FF2B5EF4-FFF2-40B4-BE49-F238E27FC236}">
                <a16:creationId xmlns:a16="http://schemas.microsoft.com/office/drawing/2014/main" id="{81170BF6-5243-4B72-8EAC-8AD1021D787B}"/>
              </a:ext>
            </a:extLst>
          </p:cNvPr>
          <p:cNvPicPr>
            <a:picLocks noChangeAspect="1"/>
          </p:cNvPicPr>
          <p:nvPr/>
        </p:nvPicPr>
        <p:blipFill>
          <a:blip r:embed="rId3"/>
          <a:stretch>
            <a:fillRect/>
          </a:stretch>
        </p:blipFill>
        <p:spPr>
          <a:xfrm>
            <a:off x="1395519" y="1738161"/>
            <a:ext cx="940199" cy="1963510"/>
          </a:xfrm>
          <a:prstGeom prst="rect">
            <a:avLst/>
          </a:prstGeom>
        </p:spPr>
      </p:pic>
      <p:sp>
        <p:nvSpPr>
          <p:cNvPr id="15" name="Rectangle 14">
            <a:extLst>
              <a:ext uri="{FF2B5EF4-FFF2-40B4-BE49-F238E27FC236}">
                <a16:creationId xmlns:a16="http://schemas.microsoft.com/office/drawing/2014/main" id="{40461BF0-5925-4FEB-BDAA-609836177586}"/>
              </a:ext>
            </a:extLst>
          </p:cNvPr>
          <p:cNvSpPr/>
          <p:nvPr/>
        </p:nvSpPr>
        <p:spPr>
          <a:xfrm>
            <a:off x="1367912" y="1650935"/>
            <a:ext cx="336731" cy="278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16" name="Picture 2" descr="https://www.svod.cz/graph/?sessid=o61edps4el1idtk6e5bst0cft0&amp;typ=incmor&amp;diag=C61&amp;pohl=m&amp;kraj=&amp;vek_od=1&amp;vek_do=18&amp;zobrazeni=graph&amp;incidence=1&amp;mortalita=1&amp;mi=0&amp;vypocet=w&amp;obdobi_od=1977&amp;obdobi_do=2017&amp;stadium=&amp;t=&amp;n=&amp;m=0&amp;pt=&amp;pn=&amp;pm=&amp;t=&amp;n=&amp;zije=&amp;umrti=&amp;lecba=#">
            <a:extLst>
              <a:ext uri="{FF2B5EF4-FFF2-40B4-BE49-F238E27FC236}">
                <a16:creationId xmlns:a16="http://schemas.microsoft.com/office/drawing/2014/main" id="{0C15D523-42D8-41D0-9F7B-52D6A168C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0871" y="1607141"/>
            <a:ext cx="3716496" cy="19223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www.svod.cz/graph/?sessid=o61edps4el1idtk6e5bst0cft0&amp;typ=incmor&amp;diag=C61&amp;pohl=m&amp;kraj=&amp;vek_od=1&amp;vek_do=18&amp;zobrazeni=graph&amp;incidence=1&amp;mortalita=1&amp;mi=0&amp;vypocet=w&amp;obdobi_od=1977&amp;obdobi_do=2017&amp;stadium=&amp;t=&amp;n=&amp;m=1&amp;pt=&amp;pn=&amp;pm=&amp;t=&amp;n=&amp;zije=&amp;umrti=&amp;lecba=#">
            <a:extLst>
              <a:ext uri="{FF2B5EF4-FFF2-40B4-BE49-F238E27FC236}">
                <a16:creationId xmlns:a16="http://schemas.microsoft.com/office/drawing/2014/main" id="{5F70555F-7BEC-4844-A087-9D2128B7AF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0868" y="3991645"/>
            <a:ext cx="3716497" cy="19223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s://www.svod.cz/graph/?sessid=o61edps4el1idtk6e5bst0cft0&amp;typ=incmor&amp;diag=C50,D05&amp;pohl=z&amp;kraj=&amp;vek_od=1&amp;vek_do=18&amp;zobrazeni=graph&amp;incidence=1&amp;mortalita=1&amp;mi=0&amp;vypocet=w&amp;obdobi_od=1977&amp;obdobi_do=2017&amp;stadium=&amp;t=&amp;n=&amp;m=1&amp;pt=&amp;pn=&amp;pm=&amp;t=&amp;n=&amp;zije=&amp;umrti=&amp;lecba=##">
            <a:extLst>
              <a:ext uri="{FF2B5EF4-FFF2-40B4-BE49-F238E27FC236}">
                <a16:creationId xmlns:a16="http://schemas.microsoft.com/office/drawing/2014/main" id="{80042F2D-6B84-4409-A5C8-D830BE957C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30" y="3837426"/>
            <a:ext cx="4014651" cy="20765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s://www.svod.cz/graph/?sessid=o61edps4el1idtk6e5bst0cft0&amp;typ=incmor&amp;diag=C50,D05&amp;pohl=z&amp;kraj=&amp;vek_od=1&amp;vek_do=18&amp;zobrazeni=graph&amp;incidence=1&amp;mortalita=1&amp;mi=0&amp;vypocet=w&amp;obdobi_od=1977&amp;obdobi_do=2017&amp;stadium=&amp;t=&amp;n=&amp;m=0&amp;pt=&amp;pn=&amp;pm=&amp;t=&amp;n=&amp;zije=&amp;umrti=&amp;lecba=#">
            <a:extLst>
              <a:ext uri="{FF2B5EF4-FFF2-40B4-BE49-F238E27FC236}">
                <a16:creationId xmlns:a16="http://schemas.microsoft.com/office/drawing/2014/main" id="{A49BDCFE-A597-4A1B-84C9-07AD1966F1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29" y="1473403"/>
            <a:ext cx="3975055" cy="2056063"/>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C0172973-0722-4E24-AEDD-79A5B3A42066}"/>
              </a:ext>
            </a:extLst>
          </p:cNvPr>
          <p:cNvSpPr txBox="1">
            <a:spLocks/>
          </p:cNvSpPr>
          <p:nvPr/>
        </p:nvSpPr>
        <p:spPr bwMode="auto">
          <a:xfrm>
            <a:off x="3478588" y="850687"/>
            <a:ext cx="2205962" cy="80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sz="1800" dirty="0">
                <a:cs typeface="Cambria"/>
              </a:rPr>
              <a:t>Prostate cancer</a:t>
            </a:r>
          </a:p>
        </p:txBody>
      </p:sp>
      <p:sp>
        <p:nvSpPr>
          <p:cNvPr id="21" name="Title 1">
            <a:extLst>
              <a:ext uri="{FF2B5EF4-FFF2-40B4-BE49-F238E27FC236}">
                <a16:creationId xmlns:a16="http://schemas.microsoft.com/office/drawing/2014/main" id="{86288152-1E3D-48B4-8A1D-170472D23C25}"/>
              </a:ext>
            </a:extLst>
          </p:cNvPr>
          <p:cNvSpPr txBox="1">
            <a:spLocks/>
          </p:cNvSpPr>
          <p:nvPr/>
        </p:nvSpPr>
        <p:spPr bwMode="auto">
          <a:xfrm>
            <a:off x="7604788" y="850687"/>
            <a:ext cx="2205962" cy="80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sz="1800" dirty="0">
                <a:cs typeface="Cambria"/>
              </a:rPr>
              <a:t>Breast cancer</a:t>
            </a:r>
          </a:p>
        </p:txBody>
      </p:sp>
    </p:spTree>
    <p:extLst>
      <p:ext uri="{BB962C8B-B14F-4D97-AF65-F5344CB8AC3E}">
        <p14:creationId xmlns:p14="http://schemas.microsoft.com/office/powerpoint/2010/main" val="3338449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Epiteliálně-mezenchymální přechod</a:t>
            </a:r>
          </a:p>
        </p:txBody>
      </p:sp>
      <p:sp>
        <p:nvSpPr>
          <p:cNvPr id="6" name="Content Placeholder 2"/>
          <p:cNvSpPr>
            <a:spLocks noGrp="1"/>
          </p:cNvSpPr>
          <p:nvPr>
            <p:ph idx="1"/>
          </p:nvPr>
        </p:nvSpPr>
        <p:spPr>
          <a:xfrm>
            <a:off x="328322" y="1690690"/>
            <a:ext cx="3156613" cy="4023360"/>
          </a:xfrm>
        </p:spPr>
        <p:txBody>
          <a:bodyPr>
            <a:normAutofit/>
          </a:bodyPr>
          <a:lstStyle/>
          <a:p>
            <a:pPr>
              <a:buFont typeface="Wingdings" charset="2"/>
              <a:buChar char="Ø"/>
            </a:pPr>
            <a:r>
              <a:rPr lang="cs-CZ" dirty="0"/>
              <a:t> U CNB popsán epiteliální i mezenchymální fenotyp</a:t>
            </a:r>
          </a:p>
          <a:p>
            <a:pPr>
              <a:buFont typeface="Wingdings" charset="2"/>
              <a:buChar char="Ø"/>
            </a:pPr>
            <a:r>
              <a:rPr lang="cs-CZ" b="1" dirty="0"/>
              <a:t> </a:t>
            </a:r>
            <a:r>
              <a:rPr lang="cs-CZ" dirty="0"/>
              <a:t>M+ buňky </a:t>
            </a:r>
            <a:r>
              <a:rPr lang="mr-IN" dirty="0"/>
              <a:t>–</a:t>
            </a:r>
            <a:r>
              <a:rPr lang="cs-CZ" dirty="0"/>
              <a:t> spojeny s progresí onemocnění</a:t>
            </a:r>
          </a:p>
          <a:p>
            <a:pPr>
              <a:buFont typeface="Wingdings" charset="2"/>
              <a:buChar char="Ø"/>
            </a:pPr>
            <a:r>
              <a:rPr lang="cs-CZ" dirty="0"/>
              <a:t> Dynamické změny</a:t>
            </a:r>
          </a:p>
          <a:p>
            <a:pPr>
              <a:buFont typeface="Wingdings" charset="2"/>
              <a:buChar char="Ø"/>
            </a:pPr>
            <a:endParaRPr lang="cs-CZ" dirty="0"/>
          </a:p>
        </p:txBody>
      </p:sp>
      <p:pic>
        <p:nvPicPr>
          <p:cNvPr id="7" name="Obrázek 6"/>
          <p:cNvPicPr>
            <a:picLocks noChangeAspect="1"/>
          </p:cNvPicPr>
          <p:nvPr/>
        </p:nvPicPr>
        <p:blipFill>
          <a:blip r:embed="rId2"/>
          <a:stretch>
            <a:fillRect/>
          </a:stretch>
        </p:blipFill>
        <p:spPr>
          <a:xfrm>
            <a:off x="9324753" y="5502686"/>
            <a:ext cx="2481970" cy="1355314"/>
          </a:xfrm>
          <a:prstGeom prst="rect">
            <a:avLst/>
          </a:prstGeom>
        </p:spPr>
      </p:pic>
      <p:pic>
        <p:nvPicPr>
          <p:cNvPr id="8" name="Obrázek 7"/>
          <p:cNvPicPr>
            <a:picLocks noChangeAspect="1"/>
          </p:cNvPicPr>
          <p:nvPr/>
        </p:nvPicPr>
        <p:blipFill>
          <a:blip r:embed="rId3"/>
          <a:stretch>
            <a:fillRect/>
          </a:stretch>
        </p:blipFill>
        <p:spPr>
          <a:xfrm>
            <a:off x="4210494" y="1345792"/>
            <a:ext cx="6192074" cy="4166415"/>
          </a:xfrm>
          <a:prstGeom prst="rect">
            <a:avLst/>
          </a:prstGeom>
        </p:spPr>
      </p:pic>
    </p:spTree>
    <p:extLst>
      <p:ext uri="{BB962C8B-B14F-4D97-AF65-F5344CB8AC3E}">
        <p14:creationId xmlns:p14="http://schemas.microsoft.com/office/powerpoint/2010/main" val="2249883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485E7D3E-C6FA-454C-8A88-1BF81C87AA2D}"/>
              </a:ext>
            </a:extLst>
          </p:cNvPr>
          <p:cNvCxnSpPr>
            <a:cxnSpLocks/>
          </p:cNvCxnSpPr>
          <p:nvPr/>
        </p:nvCxnSpPr>
        <p:spPr>
          <a:xfrm>
            <a:off x="582974" y="3100251"/>
            <a:ext cx="7698377"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9FE834B-4D2E-4923-B6C0-0CB88A7A5CE9}"/>
              </a:ext>
            </a:extLst>
          </p:cNvPr>
          <p:cNvCxnSpPr/>
          <p:nvPr/>
        </p:nvCxnSpPr>
        <p:spPr>
          <a:xfrm>
            <a:off x="632178" y="2414060"/>
            <a:ext cx="0" cy="61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9126FE8-9C8F-47A8-9E36-41F1483B9639}"/>
              </a:ext>
            </a:extLst>
          </p:cNvPr>
          <p:cNvCxnSpPr>
            <a:cxnSpLocks/>
          </p:cNvCxnSpPr>
          <p:nvPr/>
        </p:nvCxnSpPr>
        <p:spPr>
          <a:xfrm flipV="1">
            <a:off x="632178" y="3233840"/>
            <a:ext cx="0" cy="61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399620A-12BC-4857-AC27-7921D9096F57}"/>
              </a:ext>
            </a:extLst>
          </p:cNvPr>
          <p:cNvSpPr/>
          <p:nvPr/>
        </p:nvSpPr>
        <p:spPr>
          <a:xfrm>
            <a:off x="1858316" y="158208"/>
            <a:ext cx="8114843" cy="707886"/>
          </a:xfrm>
          <a:prstGeom prst="rect">
            <a:avLst/>
          </a:prstGeom>
        </p:spPr>
        <p:txBody>
          <a:bodyPr wrap="square">
            <a:spAutoFit/>
          </a:bodyPr>
          <a:lstStyle/>
          <a:p>
            <a:r>
              <a:rPr lang="en-US" sz="2000" dirty="0">
                <a:solidFill>
                  <a:schemeClr val="tx1">
                    <a:lumMod val="65000"/>
                    <a:lumOff val="35000"/>
                  </a:schemeClr>
                </a:solidFill>
                <a:latin typeface="+mj-lt"/>
                <a:ea typeface="+mj-ea"/>
                <a:cs typeface="+mj-cs"/>
              </a:rPr>
              <a:t>Multicentric invasive ductal carcinoma of the right breast, G2, pT3 pN1a(2/9) M0 L1 V0, ER 100%, PR 0-80%, KI67 59%, Her-2 neg., dg. 5/2011, age 32 </a:t>
            </a:r>
          </a:p>
        </p:txBody>
      </p:sp>
      <p:sp>
        <p:nvSpPr>
          <p:cNvPr id="12" name="Rectangle 11">
            <a:extLst>
              <a:ext uri="{FF2B5EF4-FFF2-40B4-BE49-F238E27FC236}">
                <a16:creationId xmlns:a16="http://schemas.microsoft.com/office/drawing/2014/main" id="{28483960-83CF-4F22-92AB-E6327A9F7706}"/>
              </a:ext>
            </a:extLst>
          </p:cNvPr>
          <p:cNvSpPr/>
          <p:nvPr/>
        </p:nvSpPr>
        <p:spPr>
          <a:xfrm>
            <a:off x="281702" y="3852149"/>
            <a:ext cx="633508" cy="276999"/>
          </a:xfrm>
          <a:prstGeom prst="rect">
            <a:avLst/>
          </a:prstGeom>
        </p:spPr>
        <p:txBody>
          <a:bodyPr wrap="none">
            <a:spAutoFit/>
          </a:bodyPr>
          <a:lstStyle/>
          <a:p>
            <a:pPr algn="ctr"/>
            <a:r>
              <a:rPr lang="en-US" sz="1200">
                <a:latin typeface="Calibri Light" panose="020F0302020204030204" pitchFamily="34" charset="0"/>
                <a:cs typeface="Calibri Light" panose="020F0302020204030204" pitchFamily="34" charset="0"/>
              </a:rPr>
              <a:t>5/2011</a:t>
            </a:r>
          </a:p>
        </p:txBody>
      </p:sp>
      <p:sp>
        <p:nvSpPr>
          <p:cNvPr id="13" name="Rectangle 12">
            <a:extLst>
              <a:ext uri="{FF2B5EF4-FFF2-40B4-BE49-F238E27FC236}">
                <a16:creationId xmlns:a16="http://schemas.microsoft.com/office/drawing/2014/main" id="{FEA63DC7-DA8A-4935-8C90-46D00CCEA488}"/>
              </a:ext>
            </a:extLst>
          </p:cNvPr>
          <p:cNvSpPr/>
          <p:nvPr/>
        </p:nvSpPr>
        <p:spPr>
          <a:xfrm>
            <a:off x="339478" y="1326564"/>
            <a:ext cx="1980862" cy="276999"/>
          </a:xfrm>
          <a:prstGeom prst="rect">
            <a:avLst/>
          </a:prstGeom>
        </p:spPr>
        <p:txBody>
          <a:bodyPr wrap="square">
            <a:spAutoFit/>
          </a:bodyPr>
          <a:lstStyle/>
          <a:p>
            <a:r>
              <a:rPr lang="en-US" sz="1200">
                <a:latin typeface="+mj-lt"/>
              </a:rPr>
              <a:t>Progress of the disease:</a:t>
            </a:r>
          </a:p>
        </p:txBody>
      </p:sp>
      <p:sp>
        <p:nvSpPr>
          <p:cNvPr id="15" name="Rectangle 14">
            <a:extLst>
              <a:ext uri="{FF2B5EF4-FFF2-40B4-BE49-F238E27FC236}">
                <a16:creationId xmlns:a16="http://schemas.microsoft.com/office/drawing/2014/main" id="{4B8C9D1F-D3E9-4AA4-BF66-2947293BD329}"/>
              </a:ext>
            </a:extLst>
          </p:cNvPr>
          <p:cNvSpPr/>
          <p:nvPr/>
        </p:nvSpPr>
        <p:spPr>
          <a:xfrm>
            <a:off x="915209" y="3852149"/>
            <a:ext cx="633507" cy="276999"/>
          </a:xfrm>
          <a:prstGeom prst="rect">
            <a:avLst/>
          </a:prstGeom>
        </p:spPr>
        <p:txBody>
          <a:bodyPr wrap="none">
            <a:spAutoFit/>
          </a:bodyPr>
          <a:lstStyle/>
          <a:p>
            <a:r>
              <a:rPr lang="en-US" sz="1200">
                <a:latin typeface="Calibri Light" panose="020F0302020204030204" pitchFamily="34" charset="0"/>
                <a:cs typeface="Calibri Light" panose="020F0302020204030204" pitchFamily="34" charset="0"/>
              </a:rPr>
              <a:t>7/2011</a:t>
            </a:r>
          </a:p>
        </p:txBody>
      </p:sp>
      <p:cxnSp>
        <p:nvCxnSpPr>
          <p:cNvPr id="16" name="Straight Arrow Connector 15">
            <a:extLst>
              <a:ext uri="{FF2B5EF4-FFF2-40B4-BE49-F238E27FC236}">
                <a16:creationId xmlns:a16="http://schemas.microsoft.com/office/drawing/2014/main" id="{A51EA244-8918-4D40-899E-BDE2B4893DFF}"/>
              </a:ext>
            </a:extLst>
          </p:cNvPr>
          <p:cNvCxnSpPr>
            <a:cxnSpLocks/>
          </p:cNvCxnSpPr>
          <p:nvPr/>
        </p:nvCxnSpPr>
        <p:spPr>
          <a:xfrm flipV="1">
            <a:off x="1233069" y="3233840"/>
            <a:ext cx="0" cy="61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6C74B98-B434-4415-BF13-887CA4900BE5}"/>
              </a:ext>
            </a:extLst>
          </p:cNvPr>
          <p:cNvSpPr/>
          <p:nvPr/>
        </p:nvSpPr>
        <p:spPr>
          <a:xfrm>
            <a:off x="3048809" y="2385613"/>
            <a:ext cx="1489165" cy="276999"/>
          </a:xfrm>
          <a:prstGeom prst="rect">
            <a:avLst/>
          </a:prstGeom>
        </p:spPr>
        <p:txBody>
          <a:bodyPr wrap="square">
            <a:spAutoFit/>
          </a:bodyPr>
          <a:lstStyle/>
          <a:p>
            <a:pPr algn="ctr"/>
            <a:r>
              <a:rPr lang="en-US" sz="1200">
                <a:latin typeface="+mj-lt"/>
              </a:rPr>
              <a:t>Letrozol </a:t>
            </a:r>
          </a:p>
        </p:txBody>
      </p:sp>
      <p:sp>
        <p:nvSpPr>
          <p:cNvPr id="18" name="Rectangle 17">
            <a:extLst>
              <a:ext uri="{FF2B5EF4-FFF2-40B4-BE49-F238E27FC236}">
                <a16:creationId xmlns:a16="http://schemas.microsoft.com/office/drawing/2014/main" id="{E981CE03-8644-4C96-AA8F-AD26EFE065B2}"/>
              </a:ext>
            </a:extLst>
          </p:cNvPr>
          <p:cNvSpPr/>
          <p:nvPr/>
        </p:nvSpPr>
        <p:spPr>
          <a:xfrm>
            <a:off x="3119494" y="3852149"/>
            <a:ext cx="1358000" cy="461665"/>
          </a:xfrm>
          <a:prstGeom prst="rect">
            <a:avLst/>
          </a:prstGeom>
        </p:spPr>
        <p:txBody>
          <a:bodyPr wrap="none">
            <a:spAutoFit/>
          </a:bodyPr>
          <a:lstStyle/>
          <a:p>
            <a:pPr algn="ctr"/>
            <a:r>
              <a:rPr lang="en-US" sz="1200">
                <a:latin typeface="Calibri Light" panose="020F0302020204030204" pitchFamily="34" charset="0"/>
                <a:cs typeface="Calibri Light" panose="020F0302020204030204" pitchFamily="34" charset="0"/>
              </a:rPr>
              <a:t>4/2016</a:t>
            </a:r>
          </a:p>
          <a:p>
            <a:pPr algn="ctr"/>
            <a:r>
              <a:rPr lang="en-US" sz="1200">
                <a:latin typeface="Calibri Light" panose="020F0302020204030204" pitchFamily="34" charset="0"/>
                <a:cs typeface="Calibri Light" panose="020F0302020204030204" pitchFamily="34" charset="0"/>
              </a:rPr>
              <a:t>Relapse in skeleton</a:t>
            </a:r>
          </a:p>
        </p:txBody>
      </p:sp>
      <p:cxnSp>
        <p:nvCxnSpPr>
          <p:cNvPr id="19" name="Straight Arrow Connector 18">
            <a:extLst>
              <a:ext uri="{FF2B5EF4-FFF2-40B4-BE49-F238E27FC236}">
                <a16:creationId xmlns:a16="http://schemas.microsoft.com/office/drawing/2014/main" id="{1A9CEC9A-D814-4EF3-B090-8BCC47B4C864}"/>
              </a:ext>
            </a:extLst>
          </p:cNvPr>
          <p:cNvCxnSpPr>
            <a:cxnSpLocks/>
          </p:cNvCxnSpPr>
          <p:nvPr/>
        </p:nvCxnSpPr>
        <p:spPr>
          <a:xfrm flipV="1">
            <a:off x="3793391" y="3233840"/>
            <a:ext cx="0" cy="61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D61BEDC-39FC-4C29-8466-46F8468A91B2}"/>
              </a:ext>
            </a:extLst>
          </p:cNvPr>
          <p:cNvCxnSpPr>
            <a:cxnSpLocks/>
          </p:cNvCxnSpPr>
          <p:nvPr/>
        </p:nvCxnSpPr>
        <p:spPr>
          <a:xfrm>
            <a:off x="3793391" y="2786744"/>
            <a:ext cx="0" cy="245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92E1849-873B-442C-8663-BF0EF714370C}"/>
              </a:ext>
            </a:extLst>
          </p:cNvPr>
          <p:cNvSpPr/>
          <p:nvPr/>
        </p:nvSpPr>
        <p:spPr>
          <a:xfrm>
            <a:off x="3908844" y="1994978"/>
            <a:ext cx="1039179" cy="276999"/>
          </a:xfrm>
          <a:prstGeom prst="rect">
            <a:avLst/>
          </a:prstGeom>
        </p:spPr>
        <p:txBody>
          <a:bodyPr wrap="square">
            <a:spAutoFit/>
          </a:bodyPr>
          <a:lstStyle/>
          <a:p>
            <a:pPr algn="ctr"/>
            <a:r>
              <a:rPr lang="en-US" sz="1200">
                <a:latin typeface="+mj-lt"/>
              </a:rPr>
              <a:t>Capecitabin </a:t>
            </a:r>
          </a:p>
        </p:txBody>
      </p:sp>
      <p:sp>
        <p:nvSpPr>
          <p:cNvPr id="23" name="Rectangle 22">
            <a:extLst>
              <a:ext uri="{FF2B5EF4-FFF2-40B4-BE49-F238E27FC236}">
                <a16:creationId xmlns:a16="http://schemas.microsoft.com/office/drawing/2014/main" id="{43782E91-7196-45E9-86DF-A29D8A95B1F2}"/>
              </a:ext>
            </a:extLst>
          </p:cNvPr>
          <p:cNvSpPr/>
          <p:nvPr/>
        </p:nvSpPr>
        <p:spPr>
          <a:xfrm>
            <a:off x="4110572" y="3852149"/>
            <a:ext cx="657744" cy="461665"/>
          </a:xfrm>
          <a:prstGeom prst="rect">
            <a:avLst/>
          </a:prstGeom>
        </p:spPr>
        <p:txBody>
          <a:bodyPr wrap="none">
            <a:spAutoFit/>
          </a:bodyPr>
          <a:lstStyle/>
          <a:p>
            <a:r>
              <a:rPr lang="en-US" sz="1200">
                <a:latin typeface="Calibri Light" panose="020F0302020204030204" pitchFamily="34" charset="0"/>
                <a:cs typeface="Calibri Light" panose="020F0302020204030204" pitchFamily="34" charset="0"/>
              </a:rPr>
              <a:t>6/2017</a:t>
            </a:r>
          </a:p>
          <a:p>
            <a:endParaRPr lang="en-US" sz="1200">
              <a:latin typeface="Calibri Light" panose="020F0302020204030204" pitchFamily="34" charset="0"/>
              <a:cs typeface="Calibri Light" panose="020F0302020204030204" pitchFamily="34" charset="0"/>
            </a:endParaRPr>
          </a:p>
        </p:txBody>
      </p:sp>
      <p:cxnSp>
        <p:nvCxnSpPr>
          <p:cNvPr id="24" name="Straight Arrow Connector 23">
            <a:extLst>
              <a:ext uri="{FF2B5EF4-FFF2-40B4-BE49-F238E27FC236}">
                <a16:creationId xmlns:a16="http://schemas.microsoft.com/office/drawing/2014/main" id="{5E0E59D7-E173-4C9E-87E5-64930EE30B0F}"/>
              </a:ext>
            </a:extLst>
          </p:cNvPr>
          <p:cNvCxnSpPr>
            <a:cxnSpLocks/>
          </p:cNvCxnSpPr>
          <p:nvPr/>
        </p:nvCxnSpPr>
        <p:spPr>
          <a:xfrm flipV="1">
            <a:off x="4428433" y="3233840"/>
            <a:ext cx="0" cy="61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E874630-0813-4210-9A41-9ED6478B0C03}"/>
              </a:ext>
            </a:extLst>
          </p:cNvPr>
          <p:cNvSpPr/>
          <p:nvPr/>
        </p:nvSpPr>
        <p:spPr>
          <a:xfrm>
            <a:off x="4645970" y="3852149"/>
            <a:ext cx="633507" cy="461665"/>
          </a:xfrm>
          <a:prstGeom prst="rect">
            <a:avLst/>
          </a:prstGeom>
        </p:spPr>
        <p:txBody>
          <a:bodyPr wrap="none">
            <a:spAutoFit/>
          </a:bodyPr>
          <a:lstStyle/>
          <a:p>
            <a:r>
              <a:rPr lang="en-US" sz="1200">
                <a:latin typeface="Calibri Light" panose="020F0302020204030204" pitchFamily="34" charset="0"/>
                <a:cs typeface="Calibri Light" panose="020F0302020204030204" pitchFamily="34" charset="0"/>
              </a:rPr>
              <a:t>3/2018</a:t>
            </a:r>
          </a:p>
          <a:p>
            <a:endParaRPr lang="en-US" sz="1200">
              <a:latin typeface="Calibri Light" panose="020F0302020204030204" pitchFamily="34" charset="0"/>
              <a:cs typeface="Calibri Light" panose="020F0302020204030204" pitchFamily="34" charset="0"/>
            </a:endParaRPr>
          </a:p>
        </p:txBody>
      </p:sp>
      <p:cxnSp>
        <p:nvCxnSpPr>
          <p:cNvPr id="26" name="Straight Arrow Connector 25">
            <a:extLst>
              <a:ext uri="{FF2B5EF4-FFF2-40B4-BE49-F238E27FC236}">
                <a16:creationId xmlns:a16="http://schemas.microsoft.com/office/drawing/2014/main" id="{7B3C3ACE-DDFD-4ACF-9B09-8C809D9E1B19}"/>
              </a:ext>
            </a:extLst>
          </p:cNvPr>
          <p:cNvCxnSpPr>
            <a:cxnSpLocks/>
          </p:cNvCxnSpPr>
          <p:nvPr/>
        </p:nvCxnSpPr>
        <p:spPr>
          <a:xfrm flipV="1">
            <a:off x="4963830" y="3233840"/>
            <a:ext cx="0" cy="61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3580F1B-46D8-43D6-B8D9-AEE72850F446}"/>
              </a:ext>
            </a:extLst>
          </p:cNvPr>
          <p:cNvCxnSpPr/>
          <p:nvPr/>
        </p:nvCxnSpPr>
        <p:spPr>
          <a:xfrm>
            <a:off x="4439444" y="2414060"/>
            <a:ext cx="0" cy="61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7AC2FC5-9022-48AA-9BBC-6E4B346762F6}"/>
              </a:ext>
            </a:extLst>
          </p:cNvPr>
          <p:cNvCxnSpPr>
            <a:cxnSpLocks/>
          </p:cNvCxnSpPr>
          <p:nvPr/>
        </p:nvCxnSpPr>
        <p:spPr>
          <a:xfrm>
            <a:off x="4962722" y="2786744"/>
            <a:ext cx="0" cy="245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6C3227F6-AFB0-42A4-9D4B-D4D07D504AEB}"/>
              </a:ext>
            </a:extLst>
          </p:cNvPr>
          <p:cNvSpPr/>
          <p:nvPr/>
        </p:nvSpPr>
        <p:spPr>
          <a:xfrm>
            <a:off x="4469557" y="2391834"/>
            <a:ext cx="1039179" cy="276999"/>
          </a:xfrm>
          <a:prstGeom prst="rect">
            <a:avLst/>
          </a:prstGeom>
        </p:spPr>
        <p:txBody>
          <a:bodyPr wrap="square">
            <a:spAutoFit/>
          </a:bodyPr>
          <a:lstStyle/>
          <a:p>
            <a:pPr algn="ctr"/>
            <a:r>
              <a:rPr lang="en-US" sz="1200">
                <a:latin typeface="+mj-lt"/>
              </a:rPr>
              <a:t>Faslodex</a:t>
            </a:r>
          </a:p>
        </p:txBody>
      </p:sp>
      <p:sp>
        <p:nvSpPr>
          <p:cNvPr id="30" name="Rectangle 29">
            <a:extLst>
              <a:ext uri="{FF2B5EF4-FFF2-40B4-BE49-F238E27FC236}">
                <a16:creationId xmlns:a16="http://schemas.microsoft.com/office/drawing/2014/main" id="{86A415F6-4590-4160-BC43-5B30606CA6EF}"/>
              </a:ext>
            </a:extLst>
          </p:cNvPr>
          <p:cNvSpPr/>
          <p:nvPr/>
        </p:nvSpPr>
        <p:spPr>
          <a:xfrm>
            <a:off x="5147566" y="3852149"/>
            <a:ext cx="633507" cy="461665"/>
          </a:xfrm>
          <a:prstGeom prst="rect">
            <a:avLst/>
          </a:prstGeom>
        </p:spPr>
        <p:txBody>
          <a:bodyPr wrap="none">
            <a:spAutoFit/>
          </a:bodyPr>
          <a:lstStyle/>
          <a:p>
            <a:r>
              <a:rPr lang="en-US" sz="1200">
                <a:latin typeface="Calibri Light" panose="020F0302020204030204" pitchFamily="34" charset="0"/>
                <a:cs typeface="Calibri Light" panose="020F0302020204030204" pitchFamily="34" charset="0"/>
              </a:rPr>
              <a:t>9/2018</a:t>
            </a:r>
          </a:p>
          <a:p>
            <a:endParaRPr lang="en-US" sz="1200">
              <a:latin typeface="Calibri Light" panose="020F0302020204030204" pitchFamily="34" charset="0"/>
              <a:cs typeface="Calibri Light" panose="020F0302020204030204" pitchFamily="34" charset="0"/>
            </a:endParaRPr>
          </a:p>
        </p:txBody>
      </p:sp>
      <p:cxnSp>
        <p:nvCxnSpPr>
          <p:cNvPr id="31" name="Straight Arrow Connector 30">
            <a:extLst>
              <a:ext uri="{FF2B5EF4-FFF2-40B4-BE49-F238E27FC236}">
                <a16:creationId xmlns:a16="http://schemas.microsoft.com/office/drawing/2014/main" id="{90F40E5A-D42B-4B4E-B74E-DF13E5DD9848}"/>
              </a:ext>
            </a:extLst>
          </p:cNvPr>
          <p:cNvCxnSpPr>
            <a:cxnSpLocks/>
          </p:cNvCxnSpPr>
          <p:nvPr/>
        </p:nvCxnSpPr>
        <p:spPr>
          <a:xfrm flipV="1">
            <a:off x="5465426" y="3233840"/>
            <a:ext cx="0" cy="61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F3E62663-D274-4CDD-89E5-CED6B13C5CA1}"/>
              </a:ext>
            </a:extLst>
          </p:cNvPr>
          <p:cNvSpPr/>
          <p:nvPr/>
        </p:nvSpPr>
        <p:spPr>
          <a:xfrm>
            <a:off x="4962723" y="2004794"/>
            <a:ext cx="1039179" cy="276999"/>
          </a:xfrm>
          <a:prstGeom prst="rect">
            <a:avLst/>
          </a:prstGeom>
        </p:spPr>
        <p:txBody>
          <a:bodyPr wrap="square">
            <a:spAutoFit/>
          </a:bodyPr>
          <a:lstStyle/>
          <a:p>
            <a:pPr algn="ctr"/>
            <a:r>
              <a:rPr lang="en-US" sz="1200">
                <a:latin typeface="+mj-lt"/>
              </a:rPr>
              <a:t>Navelbin</a:t>
            </a:r>
          </a:p>
        </p:txBody>
      </p:sp>
      <p:cxnSp>
        <p:nvCxnSpPr>
          <p:cNvPr id="33" name="Straight Arrow Connector 32">
            <a:extLst>
              <a:ext uri="{FF2B5EF4-FFF2-40B4-BE49-F238E27FC236}">
                <a16:creationId xmlns:a16="http://schemas.microsoft.com/office/drawing/2014/main" id="{D7E97D94-E65A-4BC9-8252-6F2BF2309956}"/>
              </a:ext>
            </a:extLst>
          </p:cNvPr>
          <p:cNvCxnSpPr/>
          <p:nvPr/>
        </p:nvCxnSpPr>
        <p:spPr>
          <a:xfrm>
            <a:off x="5461206" y="2414060"/>
            <a:ext cx="0" cy="61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8ED9037-6349-4C98-832E-0F8AA6800CCC}"/>
              </a:ext>
            </a:extLst>
          </p:cNvPr>
          <p:cNvCxnSpPr>
            <a:cxnSpLocks/>
          </p:cNvCxnSpPr>
          <p:nvPr/>
        </p:nvCxnSpPr>
        <p:spPr>
          <a:xfrm>
            <a:off x="5969061" y="2786744"/>
            <a:ext cx="0" cy="245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E3520161-EA49-4808-B4B5-75271E1A83B9}"/>
              </a:ext>
            </a:extLst>
          </p:cNvPr>
          <p:cNvSpPr/>
          <p:nvPr/>
        </p:nvSpPr>
        <p:spPr>
          <a:xfrm>
            <a:off x="5475896" y="2385614"/>
            <a:ext cx="1039179" cy="276999"/>
          </a:xfrm>
          <a:prstGeom prst="rect">
            <a:avLst/>
          </a:prstGeom>
        </p:spPr>
        <p:txBody>
          <a:bodyPr wrap="square">
            <a:spAutoFit/>
          </a:bodyPr>
          <a:lstStyle/>
          <a:p>
            <a:pPr algn="ctr"/>
            <a:r>
              <a:rPr lang="en-US" sz="1200">
                <a:latin typeface="+mj-lt"/>
              </a:rPr>
              <a:t>Gemzar</a:t>
            </a:r>
          </a:p>
        </p:txBody>
      </p:sp>
      <p:sp>
        <p:nvSpPr>
          <p:cNvPr id="36" name="Rectangle 35">
            <a:extLst>
              <a:ext uri="{FF2B5EF4-FFF2-40B4-BE49-F238E27FC236}">
                <a16:creationId xmlns:a16="http://schemas.microsoft.com/office/drawing/2014/main" id="{577E7277-4547-4C73-A204-F037E9660789}"/>
              </a:ext>
            </a:extLst>
          </p:cNvPr>
          <p:cNvSpPr/>
          <p:nvPr/>
        </p:nvSpPr>
        <p:spPr>
          <a:xfrm>
            <a:off x="5658726" y="3852149"/>
            <a:ext cx="633507" cy="461665"/>
          </a:xfrm>
          <a:prstGeom prst="rect">
            <a:avLst/>
          </a:prstGeom>
        </p:spPr>
        <p:txBody>
          <a:bodyPr wrap="none">
            <a:spAutoFit/>
          </a:bodyPr>
          <a:lstStyle/>
          <a:p>
            <a:r>
              <a:rPr lang="en-US" sz="1200">
                <a:latin typeface="Calibri Light" panose="020F0302020204030204" pitchFamily="34" charset="0"/>
                <a:cs typeface="Calibri Light" panose="020F0302020204030204" pitchFamily="34" charset="0"/>
              </a:rPr>
              <a:t>6/2019</a:t>
            </a:r>
          </a:p>
          <a:p>
            <a:endParaRPr lang="en-US" sz="1200">
              <a:latin typeface="Calibri Light" panose="020F0302020204030204" pitchFamily="34" charset="0"/>
              <a:cs typeface="Calibri Light" panose="020F0302020204030204" pitchFamily="34" charset="0"/>
            </a:endParaRPr>
          </a:p>
        </p:txBody>
      </p:sp>
      <p:cxnSp>
        <p:nvCxnSpPr>
          <p:cNvPr id="37" name="Straight Arrow Connector 36">
            <a:extLst>
              <a:ext uri="{FF2B5EF4-FFF2-40B4-BE49-F238E27FC236}">
                <a16:creationId xmlns:a16="http://schemas.microsoft.com/office/drawing/2014/main" id="{88AC165B-5195-40C5-A82B-0BCD7169030C}"/>
              </a:ext>
            </a:extLst>
          </p:cNvPr>
          <p:cNvCxnSpPr>
            <a:cxnSpLocks/>
          </p:cNvCxnSpPr>
          <p:nvPr/>
        </p:nvCxnSpPr>
        <p:spPr>
          <a:xfrm flipV="1">
            <a:off x="5976586" y="3233840"/>
            <a:ext cx="0" cy="61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A1884EED-BA9C-472D-BED1-03E7C3A591C2}"/>
              </a:ext>
            </a:extLst>
          </p:cNvPr>
          <p:cNvSpPr/>
          <p:nvPr/>
        </p:nvSpPr>
        <p:spPr>
          <a:xfrm>
            <a:off x="6198321" y="3852149"/>
            <a:ext cx="633507" cy="461665"/>
          </a:xfrm>
          <a:prstGeom prst="rect">
            <a:avLst/>
          </a:prstGeom>
        </p:spPr>
        <p:txBody>
          <a:bodyPr wrap="none">
            <a:spAutoFit/>
          </a:bodyPr>
          <a:lstStyle/>
          <a:p>
            <a:r>
              <a:rPr lang="en-US" sz="1200">
                <a:latin typeface="Calibri Light" panose="020F0302020204030204" pitchFamily="34" charset="0"/>
                <a:cs typeface="Calibri Light" panose="020F0302020204030204" pitchFamily="34" charset="0"/>
              </a:rPr>
              <a:t>9/2019</a:t>
            </a:r>
          </a:p>
          <a:p>
            <a:endParaRPr lang="en-US" sz="1200">
              <a:latin typeface="Calibri Light" panose="020F0302020204030204" pitchFamily="34" charset="0"/>
              <a:cs typeface="Calibri Light" panose="020F0302020204030204" pitchFamily="34" charset="0"/>
            </a:endParaRPr>
          </a:p>
        </p:txBody>
      </p:sp>
      <p:cxnSp>
        <p:nvCxnSpPr>
          <p:cNvPr id="39" name="Straight Arrow Connector 38">
            <a:extLst>
              <a:ext uri="{FF2B5EF4-FFF2-40B4-BE49-F238E27FC236}">
                <a16:creationId xmlns:a16="http://schemas.microsoft.com/office/drawing/2014/main" id="{0F58EF21-662E-4F83-9580-01F6E8E07AA7}"/>
              </a:ext>
            </a:extLst>
          </p:cNvPr>
          <p:cNvCxnSpPr>
            <a:cxnSpLocks/>
          </p:cNvCxnSpPr>
          <p:nvPr/>
        </p:nvCxnSpPr>
        <p:spPr>
          <a:xfrm flipV="1">
            <a:off x="6516181" y="3233840"/>
            <a:ext cx="0" cy="61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D800455-0CA6-40FF-B7B4-2C4842A8E6A0}"/>
              </a:ext>
            </a:extLst>
          </p:cNvPr>
          <p:cNvSpPr/>
          <p:nvPr/>
        </p:nvSpPr>
        <p:spPr>
          <a:xfrm>
            <a:off x="6007882" y="1995490"/>
            <a:ext cx="1039179" cy="276999"/>
          </a:xfrm>
          <a:prstGeom prst="rect">
            <a:avLst/>
          </a:prstGeom>
        </p:spPr>
        <p:txBody>
          <a:bodyPr wrap="square">
            <a:spAutoFit/>
          </a:bodyPr>
          <a:lstStyle/>
          <a:p>
            <a:pPr algn="ctr"/>
            <a:r>
              <a:rPr lang="en-US" sz="1200">
                <a:latin typeface="+mj-lt"/>
              </a:rPr>
              <a:t>Paclitaxel w</a:t>
            </a:r>
          </a:p>
        </p:txBody>
      </p:sp>
      <p:cxnSp>
        <p:nvCxnSpPr>
          <p:cNvPr id="41" name="Straight Arrow Connector 40">
            <a:extLst>
              <a:ext uri="{FF2B5EF4-FFF2-40B4-BE49-F238E27FC236}">
                <a16:creationId xmlns:a16="http://schemas.microsoft.com/office/drawing/2014/main" id="{6D3FAECA-9885-4D73-9C08-76800EF82F25}"/>
              </a:ext>
            </a:extLst>
          </p:cNvPr>
          <p:cNvCxnSpPr/>
          <p:nvPr/>
        </p:nvCxnSpPr>
        <p:spPr>
          <a:xfrm>
            <a:off x="6515074" y="2414060"/>
            <a:ext cx="0" cy="61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B6369393-7D09-4E96-89CE-D8D4975A5738}"/>
              </a:ext>
            </a:extLst>
          </p:cNvPr>
          <p:cNvSpPr/>
          <p:nvPr/>
        </p:nvSpPr>
        <p:spPr>
          <a:xfrm>
            <a:off x="6793661" y="3852149"/>
            <a:ext cx="712054" cy="461665"/>
          </a:xfrm>
          <a:prstGeom prst="rect">
            <a:avLst/>
          </a:prstGeom>
        </p:spPr>
        <p:txBody>
          <a:bodyPr wrap="none">
            <a:spAutoFit/>
          </a:bodyPr>
          <a:lstStyle/>
          <a:p>
            <a:r>
              <a:rPr lang="en-US" sz="1200">
                <a:latin typeface="Calibri Light" panose="020F0302020204030204" pitchFamily="34" charset="0"/>
                <a:cs typeface="Calibri Light" panose="020F0302020204030204" pitchFamily="34" charset="0"/>
              </a:rPr>
              <a:t>12/2019</a:t>
            </a:r>
          </a:p>
          <a:p>
            <a:endParaRPr lang="en-US" sz="1200">
              <a:latin typeface="Calibri Light" panose="020F0302020204030204" pitchFamily="34" charset="0"/>
              <a:cs typeface="Calibri Light" panose="020F0302020204030204" pitchFamily="34" charset="0"/>
            </a:endParaRPr>
          </a:p>
        </p:txBody>
      </p:sp>
      <p:cxnSp>
        <p:nvCxnSpPr>
          <p:cNvPr id="43" name="Straight Arrow Connector 42">
            <a:extLst>
              <a:ext uri="{FF2B5EF4-FFF2-40B4-BE49-F238E27FC236}">
                <a16:creationId xmlns:a16="http://schemas.microsoft.com/office/drawing/2014/main" id="{1A2E700A-8EE5-42CD-ABE3-AAE09A09A603}"/>
              </a:ext>
            </a:extLst>
          </p:cNvPr>
          <p:cNvCxnSpPr>
            <a:cxnSpLocks/>
          </p:cNvCxnSpPr>
          <p:nvPr/>
        </p:nvCxnSpPr>
        <p:spPr>
          <a:xfrm flipV="1">
            <a:off x="7111522" y="3233840"/>
            <a:ext cx="0" cy="61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77F27A3-2E2A-4887-8CFE-1C4A374993BF}"/>
              </a:ext>
            </a:extLst>
          </p:cNvPr>
          <p:cNvCxnSpPr>
            <a:cxnSpLocks/>
          </p:cNvCxnSpPr>
          <p:nvPr/>
        </p:nvCxnSpPr>
        <p:spPr>
          <a:xfrm>
            <a:off x="7102597" y="2786744"/>
            <a:ext cx="0" cy="245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DFEF590F-85F4-4F60-8368-817D365629F0}"/>
              </a:ext>
            </a:extLst>
          </p:cNvPr>
          <p:cNvSpPr/>
          <p:nvPr/>
        </p:nvSpPr>
        <p:spPr>
          <a:xfrm>
            <a:off x="6609432" y="2404847"/>
            <a:ext cx="1039179" cy="276999"/>
          </a:xfrm>
          <a:prstGeom prst="rect">
            <a:avLst/>
          </a:prstGeom>
        </p:spPr>
        <p:txBody>
          <a:bodyPr wrap="square">
            <a:spAutoFit/>
          </a:bodyPr>
          <a:lstStyle/>
          <a:p>
            <a:pPr algn="ctr"/>
            <a:r>
              <a:rPr lang="en-US" sz="1200">
                <a:latin typeface="+mj-lt"/>
              </a:rPr>
              <a:t>Carboplatin</a:t>
            </a:r>
          </a:p>
        </p:txBody>
      </p:sp>
      <p:sp>
        <p:nvSpPr>
          <p:cNvPr id="46" name="Rectangle 45">
            <a:extLst>
              <a:ext uri="{FF2B5EF4-FFF2-40B4-BE49-F238E27FC236}">
                <a16:creationId xmlns:a16="http://schemas.microsoft.com/office/drawing/2014/main" id="{4C897607-8A47-4552-B9AF-2396A6BD31FB}"/>
              </a:ext>
            </a:extLst>
          </p:cNvPr>
          <p:cNvSpPr/>
          <p:nvPr/>
        </p:nvSpPr>
        <p:spPr>
          <a:xfrm>
            <a:off x="7312645" y="3852149"/>
            <a:ext cx="993636" cy="646331"/>
          </a:xfrm>
          <a:prstGeom prst="rect">
            <a:avLst/>
          </a:prstGeom>
        </p:spPr>
        <p:txBody>
          <a:bodyPr wrap="square">
            <a:spAutoFit/>
          </a:bodyPr>
          <a:lstStyle/>
          <a:p>
            <a:pPr algn="ctr"/>
            <a:r>
              <a:rPr lang="en-US" sz="1200" dirty="0">
                <a:latin typeface="Calibri Light" panose="020F0302020204030204" pitchFamily="34" charset="0"/>
                <a:cs typeface="Calibri Light" panose="020F0302020204030204" pitchFamily="34" charset="0"/>
              </a:rPr>
              <a:t>3/2020</a:t>
            </a:r>
          </a:p>
          <a:p>
            <a:pPr algn="ctr"/>
            <a:r>
              <a:rPr lang="en-US" sz="1200" dirty="0">
                <a:latin typeface="Calibri Light" panose="020F0302020204030204" pitchFamily="34" charset="0"/>
                <a:cs typeface="Calibri Light" panose="020F0302020204030204" pitchFamily="34" charset="0"/>
              </a:rPr>
              <a:t>Mets in CNS</a:t>
            </a:r>
          </a:p>
          <a:p>
            <a:pPr algn="ctr"/>
            <a:endParaRPr lang="en-US" sz="1200" dirty="0">
              <a:latin typeface="Calibri Light" panose="020F0302020204030204" pitchFamily="34" charset="0"/>
              <a:cs typeface="Calibri Light" panose="020F0302020204030204" pitchFamily="34" charset="0"/>
            </a:endParaRPr>
          </a:p>
        </p:txBody>
      </p:sp>
      <p:cxnSp>
        <p:nvCxnSpPr>
          <p:cNvPr id="47" name="Straight Arrow Connector 46">
            <a:extLst>
              <a:ext uri="{FF2B5EF4-FFF2-40B4-BE49-F238E27FC236}">
                <a16:creationId xmlns:a16="http://schemas.microsoft.com/office/drawing/2014/main" id="{51EE01EA-7F80-40DA-8BF5-6C1F20144D03}"/>
              </a:ext>
            </a:extLst>
          </p:cNvPr>
          <p:cNvCxnSpPr>
            <a:cxnSpLocks/>
          </p:cNvCxnSpPr>
          <p:nvPr/>
        </p:nvCxnSpPr>
        <p:spPr>
          <a:xfrm flipV="1">
            <a:off x="7785410" y="3233840"/>
            <a:ext cx="0" cy="61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65A22E71-DDB8-44F0-86AA-809998FE6008}"/>
              </a:ext>
            </a:extLst>
          </p:cNvPr>
          <p:cNvSpPr/>
          <p:nvPr/>
        </p:nvSpPr>
        <p:spPr>
          <a:xfrm>
            <a:off x="8311704" y="2961407"/>
            <a:ext cx="633507" cy="646331"/>
          </a:xfrm>
          <a:prstGeom prst="rect">
            <a:avLst/>
          </a:prstGeom>
        </p:spPr>
        <p:txBody>
          <a:bodyPr wrap="none">
            <a:spAutoFit/>
          </a:bodyPr>
          <a:lstStyle/>
          <a:p>
            <a:r>
              <a:rPr lang="en-US" sz="1200">
                <a:latin typeface="Calibri Light" panose="020F0302020204030204" pitchFamily="34" charset="0"/>
                <a:cs typeface="Calibri Light" panose="020F0302020204030204" pitchFamily="34" charset="0"/>
              </a:rPr>
              <a:t>5/2020</a:t>
            </a:r>
          </a:p>
          <a:p>
            <a:r>
              <a:rPr lang="en-US" sz="1200">
                <a:latin typeface="Calibri Light" panose="020F0302020204030204" pitchFamily="34" charset="0"/>
                <a:cs typeface="Calibri Light" panose="020F0302020204030204" pitchFamily="34" charset="0"/>
              </a:rPr>
              <a:t>exitus</a:t>
            </a:r>
          </a:p>
          <a:p>
            <a:endParaRPr lang="en-US" sz="1200">
              <a:latin typeface="Calibri Light" panose="020F0302020204030204" pitchFamily="34" charset="0"/>
              <a:cs typeface="Calibri Light" panose="020F0302020204030204" pitchFamily="34" charset="0"/>
            </a:endParaRPr>
          </a:p>
        </p:txBody>
      </p:sp>
      <p:sp>
        <p:nvSpPr>
          <p:cNvPr id="49" name="Rectangle 48">
            <a:extLst>
              <a:ext uri="{FF2B5EF4-FFF2-40B4-BE49-F238E27FC236}">
                <a16:creationId xmlns:a16="http://schemas.microsoft.com/office/drawing/2014/main" id="{DB877A37-26F1-4EC2-BF04-362B07C0C33D}"/>
              </a:ext>
            </a:extLst>
          </p:cNvPr>
          <p:cNvSpPr/>
          <p:nvPr/>
        </p:nvSpPr>
        <p:spPr>
          <a:xfrm>
            <a:off x="6235565" y="4327342"/>
            <a:ext cx="1209114" cy="276999"/>
          </a:xfrm>
          <a:prstGeom prst="rect">
            <a:avLst/>
          </a:prstGeom>
        </p:spPr>
        <p:txBody>
          <a:bodyPr wrap="none">
            <a:spAutoFit/>
          </a:bodyPr>
          <a:lstStyle/>
          <a:p>
            <a:r>
              <a:rPr lang="en-US" sz="1200">
                <a:latin typeface="Calibri Light" panose="020F0302020204030204" pitchFamily="34" charset="0"/>
                <a:cs typeface="Calibri Light" panose="020F0302020204030204" pitchFamily="34" charset="0"/>
              </a:rPr>
              <a:t>Blood collection </a:t>
            </a:r>
          </a:p>
        </p:txBody>
      </p:sp>
      <p:cxnSp>
        <p:nvCxnSpPr>
          <p:cNvPr id="50" name="Straight Arrow Connector 49">
            <a:extLst>
              <a:ext uri="{FF2B5EF4-FFF2-40B4-BE49-F238E27FC236}">
                <a16:creationId xmlns:a16="http://schemas.microsoft.com/office/drawing/2014/main" id="{EAA10FD5-D20C-4B88-BDAD-078973EE0EC4}"/>
              </a:ext>
            </a:extLst>
          </p:cNvPr>
          <p:cNvCxnSpPr>
            <a:cxnSpLocks/>
          </p:cNvCxnSpPr>
          <p:nvPr/>
        </p:nvCxnSpPr>
        <p:spPr>
          <a:xfrm>
            <a:off x="6831827" y="3744686"/>
            <a:ext cx="0" cy="5583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F20989E-E768-439D-AC7F-8245565335D2}"/>
              </a:ext>
            </a:extLst>
          </p:cNvPr>
          <p:cNvSpPr/>
          <p:nvPr/>
        </p:nvSpPr>
        <p:spPr>
          <a:xfrm>
            <a:off x="7614313" y="4870126"/>
            <a:ext cx="1036951" cy="461665"/>
          </a:xfrm>
          <a:prstGeom prst="rect">
            <a:avLst/>
          </a:prstGeom>
        </p:spPr>
        <p:txBody>
          <a:bodyPr wrap="none">
            <a:spAutoFit/>
          </a:bodyPr>
          <a:lstStyle/>
          <a:p>
            <a:r>
              <a:rPr lang="en-US" sz="1200">
                <a:latin typeface="Calibri Light" panose="020F0302020204030204" pitchFamily="34" charset="0"/>
                <a:cs typeface="Calibri Light" panose="020F0302020204030204" pitchFamily="34" charset="0"/>
              </a:rPr>
              <a:t>CTCs isolation</a:t>
            </a:r>
          </a:p>
          <a:p>
            <a:endParaRPr lang="en-US" sz="1200">
              <a:latin typeface="Calibri Light" panose="020F0302020204030204" pitchFamily="34" charset="0"/>
              <a:cs typeface="Calibri Light" panose="020F0302020204030204" pitchFamily="34" charset="0"/>
            </a:endParaRPr>
          </a:p>
        </p:txBody>
      </p:sp>
      <p:cxnSp>
        <p:nvCxnSpPr>
          <p:cNvPr id="53" name="Straight Arrow Connector 52">
            <a:extLst>
              <a:ext uri="{FF2B5EF4-FFF2-40B4-BE49-F238E27FC236}">
                <a16:creationId xmlns:a16="http://schemas.microsoft.com/office/drawing/2014/main" id="{BA8FBE9F-732F-4E41-ADDF-A7B327742364}"/>
              </a:ext>
            </a:extLst>
          </p:cNvPr>
          <p:cNvCxnSpPr>
            <a:cxnSpLocks/>
          </p:cNvCxnSpPr>
          <p:nvPr/>
        </p:nvCxnSpPr>
        <p:spPr>
          <a:xfrm>
            <a:off x="6876854" y="4558520"/>
            <a:ext cx="597524" cy="2921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5" name="Obrázek 8">
            <a:extLst>
              <a:ext uri="{FF2B5EF4-FFF2-40B4-BE49-F238E27FC236}">
                <a16:creationId xmlns:a16="http://schemas.microsoft.com/office/drawing/2014/main" id="{415BD25A-B57B-4409-960D-6E191753F3C4}"/>
              </a:ext>
            </a:extLst>
          </p:cNvPr>
          <p:cNvPicPr>
            <a:picLocks noChangeAspect="1"/>
          </p:cNvPicPr>
          <p:nvPr/>
        </p:nvPicPr>
        <p:blipFill>
          <a:blip r:embed="rId2"/>
          <a:stretch>
            <a:fillRect/>
          </a:stretch>
        </p:blipFill>
        <p:spPr>
          <a:xfrm>
            <a:off x="7505715" y="5102310"/>
            <a:ext cx="1141934" cy="1141934"/>
          </a:xfrm>
          <a:prstGeom prst="rect">
            <a:avLst/>
          </a:prstGeom>
        </p:spPr>
      </p:pic>
      <p:cxnSp>
        <p:nvCxnSpPr>
          <p:cNvPr id="56" name="Straight Arrow Connector 55">
            <a:extLst>
              <a:ext uri="{FF2B5EF4-FFF2-40B4-BE49-F238E27FC236}">
                <a16:creationId xmlns:a16="http://schemas.microsoft.com/office/drawing/2014/main" id="{B803A13D-5312-41AE-8210-44BB41563135}"/>
              </a:ext>
            </a:extLst>
          </p:cNvPr>
          <p:cNvCxnSpPr>
            <a:cxnSpLocks/>
          </p:cNvCxnSpPr>
          <p:nvPr/>
        </p:nvCxnSpPr>
        <p:spPr>
          <a:xfrm flipH="1">
            <a:off x="7242676" y="5646843"/>
            <a:ext cx="24313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B2D42D0F-414F-484B-B22D-EC44D5A078E6}"/>
              </a:ext>
            </a:extLst>
          </p:cNvPr>
          <p:cNvSpPr/>
          <p:nvPr/>
        </p:nvSpPr>
        <p:spPr>
          <a:xfrm>
            <a:off x="6173569" y="4870126"/>
            <a:ext cx="969753" cy="461665"/>
          </a:xfrm>
          <a:prstGeom prst="rect">
            <a:avLst/>
          </a:prstGeom>
        </p:spPr>
        <p:txBody>
          <a:bodyPr wrap="none">
            <a:spAutoFit/>
          </a:bodyPr>
          <a:lstStyle/>
          <a:p>
            <a:r>
              <a:rPr lang="en-US" sz="1200" dirty="0">
                <a:latin typeface="Calibri Light" panose="020F0302020204030204" pitchFamily="34" charset="0"/>
                <a:cs typeface="Calibri Light" panose="020F0302020204030204" pitchFamily="34" charset="0"/>
              </a:rPr>
              <a:t>Implantation</a:t>
            </a:r>
          </a:p>
          <a:p>
            <a:endParaRPr lang="en-US" sz="1200" dirty="0">
              <a:latin typeface="Calibri Light" panose="020F0302020204030204" pitchFamily="34" charset="0"/>
              <a:cs typeface="Calibri Light" panose="020F0302020204030204" pitchFamily="34" charset="0"/>
            </a:endParaRPr>
          </a:p>
        </p:txBody>
      </p:sp>
      <p:cxnSp>
        <p:nvCxnSpPr>
          <p:cNvPr id="60" name="Straight Arrow Connector 59">
            <a:extLst>
              <a:ext uri="{FF2B5EF4-FFF2-40B4-BE49-F238E27FC236}">
                <a16:creationId xmlns:a16="http://schemas.microsoft.com/office/drawing/2014/main" id="{FE3E0A97-30BA-45A0-A54E-F76F78462607}"/>
              </a:ext>
            </a:extLst>
          </p:cNvPr>
          <p:cNvCxnSpPr>
            <a:cxnSpLocks/>
          </p:cNvCxnSpPr>
          <p:nvPr/>
        </p:nvCxnSpPr>
        <p:spPr>
          <a:xfrm flipH="1">
            <a:off x="5672605" y="6013944"/>
            <a:ext cx="24313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1" name="Obrázek 14">
            <a:extLst>
              <a:ext uri="{FF2B5EF4-FFF2-40B4-BE49-F238E27FC236}">
                <a16:creationId xmlns:a16="http://schemas.microsoft.com/office/drawing/2014/main" id="{AB8511C4-ED21-4869-A4DE-EF45176C0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853" t="11334" r="1705" b="-586"/>
          <a:stretch/>
        </p:blipFill>
        <p:spPr>
          <a:xfrm>
            <a:off x="4636889" y="5114821"/>
            <a:ext cx="749735" cy="1124604"/>
          </a:xfrm>
          <a:prstGeom prst="rect">
            <a:avLst/>
          </a:prstGeom>
        </p:spPr>
      </p:pic>
      <p:sp>
        <p:nvSpPr>
          <p:cNvPr id="62" name="Rectangle 61">
            <a:extLst>
              <a:ext uri="{FF2B5EF4-FFF2-40B4-BE49-F238E27FC236}">
                <a16:creationId xmlns:a16="http://schemas.microsoft.com/office/drawing/2014/main" id="{ACF8FF2F-1B30-41BA-99D0-01D4905F71C5}"/>
              </a:ext>
            </a:extLst>
          </p:cNvPr>
          <p:cNvSpPr/>
          <p:nvPr/>
        </p:nvSpPr>
        <p:spPr>
          <a:xfrm>
            <a:off x="4447283" y="4695949"/>
            <a:ext cx="1109473" cy="646331"/>
          </a:xfrm>
          <a:prstGeom prst="rect">
            <a:avLst/>
          </a:prstGeom>
        </p:spPr>
        <p:txBody>
          <a:bodyPr wrap="square">
            <a:spAutoFit/>
          </a:bodyPr>
          <a:lstStyle/>
          <a:p>
            <a:pPr algn="ctr"/>
            <a:r>
              <a:rPr lang="en-US" sz="1200">
                <a:latin typeface="Calibri Light" panose="020F0302020204030204" pitchFamily="34" charset="0"/>
                <a:cs typeface="Calibri Light" panose="020F0302020204030204" pitchFamily="34" charset="0"/>
              </a:rPr>
              <a:t>Xenograft establishment</a:t>
            </a:r>
          </a:p>
          <a:p>
            <a:pPr algn="ctr"/>
            <a:endParaRPr lang="en-US" sz="1200">
              <a:latin typeface="Calibri Light" panose="020F0302020204030204" pitchFamily="34" charset="0"/>
              <a:cs typeface="Calibri Light" panose="020F0302020204030204" pitchFamily="34" charset="0"/>
            </a:endParaRPr>
          </a:p>
        </p:txBody>
      </p:sp>
      <p:pic>
        <p:nvPicPr>
          <p:cNvPr id="63" name="Obrázek 16">
            <a:extLst>
              <a:ext uri="{FF2B5EF4-FFF2-40B4-BE49-F238E27FC236}">
                <a16:creationId xmlns:a16="http://schemas.microsoft.com/office/drawing/2014/main" id="{69178F66-FA17-4107-B178-0E36868727B0}"/>
              </a:ext>
            </a:extLst>
          </p:cNvPr>
          <p:cNvPicPr>
            <a:picLocks noChangeAspect="1"/>
          </p:cNvPicPr>
          <p:nvPr/>
        </p:nvPicPr>
        <p:blipFill rotWithShape="1">
          <a:blip r:embed="rId4"/>
          <a:srcRect t="1" b="1079"/>
          <a:stretch/>
        </p:blipFill>
        <p:spPr>
          <a:xfrm>
            <a:off x="3527285" y="5101483"/>
            <a:ext cx="720627" cy="1113749"/>
          </a:xfrm>
          <a:prstGeom prst="rect">
            <a:avLst/>
          </a:prstGeom>
        </p:spPr>
      </p:pic>
      <p:cxnSp>
        <p:nvCxnSpPr>
          <p:cNvPr id="64" name="Straight Arrow Connector 63">
            <a:extLst>
              <a:ext uri="{FF2B5EF4-FFF2-40B4-BE49-F238E27FC236}">
                <a16:creationId xmlns:a16="http://schemas.microsoft.com/office/drawing/2014/main" id="{6E6E5CB8-834F-4C80-B6E5-F5ED38760D86}"/>
              </a:ext>
            </a:extLst>
          </p:cNvPr>
          <p:cNvCxnSpPr>
            <a:cxnSpLocks/>
          </p:cNvCxnSpPr>
          <p:nvPr/>
        </p:nvCxnSpPr>
        <p:spPr>
          <a:xfrm flipH="1">
            <a:off x="4280121" y="5673277"/>
            <a:ext cx="24313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8B143DC5-E88C-4F16-9567-320B0B6D82DA}"/>
              </a:ext>
            </a:extLst>
          </p:cNvPr>
          <p:cNvSpPr/>
          <p:nvPr/>
        </p:nvSpPr>
        <p:spPr>
          <a:xfrm>
            <a:off x="3309891" y="4695949"/>
            <a:ext cx="1203278" cy="646331"/>
          </a:xfrm>
          <a:prstGeom prst="rect">
            <a:avLst/>
          </a:prstGeom>
        </p:spPr>
        <p:txBody>
          <a:bodyPr wrap="square">
            <a:spAutoFit/>
          </a:bodyPr>
          <a:lstStyle/>
          <a:p>
            <a:pPr algn="ctr"/>
            <a:r>
              <a:rPr lang="en-US" sz="1200">
                <a:latin typeface="Calibri Light" panose="020F0302020204030204" pitchFamily="34" charset="0"/>
                <a:cs typeface="Calibri Light" panose="020F0302020204030204" pitchFamily="34" charset="0"/>
              </a:rPr>
              <a:t>CTC-derived tumor</a:t>
            </a:r>
          </a:p>
          <a:p>
            <a:pPr algn="ctr"/>
            <a:endParaRPr lang="en-US" sz="1200">
              <a:latin typeface="Calibri Light" panose="020F0302020204030204" pitchFamily="34" charset="0"/>
              <a:cs typeface="Calibri Light" panose="020F0302020204030204" pitchFamily="34" charset="0"/>
            </a:endParaRPr>
          </a:p>
        </p:txBody>
      </p:sp>
      <p:sp>
        <p:nvSpPr>
          <p:cNvPr id="67" name="Rectangle 66">
            <a:extLst>
              <a:ext uri="{FF2B5EF4-FFF2-40B4-BE49-F238E27FC236}">
                <a16:creationId xmlns:a16="http://schemas.microsoft.com/office/drawing/2014/main" id="{A9CE1292-C4F3-4835-BBB1-54C8E976B957}"/>
              </a:ext>
            </a:extLst>
          </p:cNvPr>
          <p:cNvSpPr/>
          <p:nvPr/>
        </p:nvSpPr>
        <p:spPr>
          <a:xfrm>
            <a:off x="1131307" y="4821552"/>
            <a:ext cx="1203278" cy="461665"/>
          </a:xfrm>
          <a:prstGeom prst="rect">
            <a:avLst/>
          </a:prstGeom>
        </p:spPr>
        <p:txBody>
          <a:bodyPr wrap="square">
            <a:spAutoFit/>
          </a:bodyPr>
          <a:lstStyle/>
          <a:p>
            <a:pPr algn="ctr"/>
            <a:r>
              <a:rPr lang="en-US" sz="1200" dirty="0">
                <a:latin typeface="Calibri Light" panose="020F0302020204030204" pitchFamily="34" charset="0"/>
                <a:cs typeface="Calibri Light" panose="020F0302020204030204" pitchFamily="34" charset="0"/>
              </a:rPr>
              <a:t>histology</a:t>
            </a:r>
          </a:p>
          <a:p>
            <a:pPr algn="ctr"/>
            <a:endParaRPr lang="en-US" sz="1200" dirty="0">
              <a:latin typeface="Calibri Light" panose="020F0302020204030204" pitchFamily="34" charset="0"/>
              <a:cs typeface="Calibri Light" panose="020F0302020204030204" pitchFamily="34" charset="0"/>
            </a:endParaRPr>
          </a:p>
        </p:txBody>
      </p:sp>
      <p:pic>
        <p:nvPicPr>
          <p:cNvPr id="70" name="Picture 69">
            <a:extLst>
              <a:ext uri="{FF2B5EF4-FFF2-40B4-BE49-F238E27FC236}">
                <a16:creationId xmlns:a16="http://schemas.microsoft.com/office/drawing/2014/main" id="{746692E4-5ED5-41CB-B54E-849059F33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8007" y="5095357"/>
            <a:ext cx="1469674" cy="1102256"/>
          </a:xfrm>
          <a:prstGeom prst="rect">
            <a:avLst/>
          </a:prstGeom>
        </p:spPr>
      </p:pic>
      <p:sp>
        <p:nvSpPr>
          <p:cNvPr id="72" name="Arc 71">
            <a:extLst>
              <a:ext uri="{FF2B5EF4-FFF2-40B4-BE49-F238E27FC236}">
                <a16:creationId xmlns:a16="http://schemas.microsoft.com/office/drawing/2014/main" id="{DD42A911-244B-487C-813D-DFCED6EEC9B7}"/>
              </a:ext>
            </a:extLst>
          </p:cNvPr>
          <p:cNvSpPr/>
          <p:nvPr/>
        </p:nvSpPr>
        <p:spPr>
          <a:xfrm rot="19167150">
            <a:off x="4872738" y="4338369"/>
            <a:ext cx="399360" cy="390942"/>
          </a:xfrm>
          <a:prstGeom prst="arc">
            <a:avLst>
              <a:gd name="adj1" fmla="val 11529225"/>
              <a:gd name="adj2" fmla="val 5722659"/>
            </a:avLst>
          </a:prstGeom>
          <a:ln>
            <a:solidFill>
              <a:srgbClr val="FF0000"/>
            </a:solidFill>
            <a:headEnd type="none" w="lg" len="lg"/>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Rectangle 73">
            <a:extLst>
              <a:ext uri="{FF2B5EF4-FFF2-40B4-BE49-F238E27FC236}">
                <a16:creationId xmlns:a16="http://schemas.microsoft.com/office/drawing/2014/main" id="{B3B4F59C-35F4-44B2-A85D-C30B89BAB663}"/>
              </a:ext>
            </a:extLst>
          </p:cNvPr>
          <p:cNvSpPr/>
          <p:nvPr/>
        </p:nvSpPr>
        <p:spPr>
          <a:xfrm>
            <a:off x="6465850" y="3429001"/>
            <a:ext cx="712054" cy="461665"/>
          </a:xfrm>
          <a:prstGeom prst="rect">
            <a:avLst/>
          </a:prstGeom>
        </p:spPr>
        <p:txBody>
          <a:bodyPr wrap="none">
            <a:spAutoFit/>
          </a:bodyPr>
          <a:lstStyle/>
          <a:p>
            <a:r>
              <a:rPr lang="en-US" sz="1200">
                <a:latin typeface="Calibri Light" panose="020F0302020204030204" pitchFamily="34" charset="0"/>
                <a:cs typeface="Calibri Light" panose="020F0302020204030204" pitchFamily="34" charset="0"/>
              </a:rPr>
              <a:t>11/2019</a:t>
            </a:r>
          </a:p>
          <a:p>
            <a:endParaRPr lang="en-US" sz="1200">
              <a:latin typeface="Calibri Light" panose="020F0302020204030204" pitchFamily="34" charset="0"/>
              <a:cs typeface="Calibri Light" panose="020F0302020204030204" pitchFamily="34" charset="0"/>
            </a:endParaRPr>
          </a:p>
        </p:txBody>
      </p:sp>
      <p:pic>
        <p:nvPicPr>
          <p:cNvPr id="75" name="Picture 6" descr="Podporujeme |">
            <a:extLst>
              <a:ext uri="{FF2B5EF4-FFF2-40B4-BE49-F238E27FC236}">
                <a16:creationId xmlns:a16="http://schemas.microsoft.com/office/drawing/2014/main" id="{87295801-CC95-4DE7-9D5C-8143052F9C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6452" y="35264"/>
            <a:ext cx="1971979" cy="742779"/>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D26EAAA8-7EE9-4A5F-A94F-3326AA31128C}"/>
              </a:ext>
            </a:extLst>
          </p:cNvPr>
          <p:cNvSpPr/>
          <p:nvPr/>
        </p:nvSpPr>
        <p:spPr>
          <a:xfrm>
            <a:off x="10096452" y="607693"/>
            <a:ext cx="2046565" cy="646331"/>
          </a:xfrm>
          <a:prstGeom prst="rect">
            <a:avLst/>
          </a:prstGeom>
        </p:spPr>
        <p:txBody>
          <a:bodyPr wrap="square">
            <a:spAutoFit/>
          </a:bodyPr>
          <a:lstStyle/>
          <a:p>
            <a:r>
              <a:rPr lang="en-US" sz="1200" dirty="0" err="1">
                <a:latin typeface="+mj-lt"/>
              </a:rPr>
              <a:t>MUDr</a:t>
            </a:r>
            <a:r>
              <a:rPr lang="en-US" sz="1200" dirty="0">
                <a:latin typeface="+mj-lt"/>
              </a:rPr>
              <a:t>. J. </a:t>
            </a:r>
            <a:r>
              <a:rPr lang="en-US" sz="1200" dirty="0" err="1">
                <a:latin typeface="+mj-lt"/>
              </a:rPr>
              <a:t>Navrátil</a:t>
            </a:r>
            <a:r>
              <a:rPr lang="en-US" sz="1200" dirty="0">
                <a:latin typeface="+mj-lt"/>
              </a:rPr>
              <a:t>, Ph.D.</a:t>
            </a:r>
          </a:p>
          <a:p>
            <a:r>
              <a:rPr lang="en-US" sz="1200" dirty="0" err="1">
                <a:latin typeface="+mj-lt"/>
              </a:rPr>
              <a:t>MUDr</a:t>
            </a:r>
            <a:r>
              <a:rPr lang="en-US" sz="1200" dirty="0">
                <a:latin typeface="+mj-lt"/>
              </a:rPr>
              <a:t>. P. Fabián, Ph.D.</a:t>
            </a:r>
          </a:p>
          <a:p>
            <a:r>
              <a:rPr lang="en-US" sz="1200" dirty="0">
                <a:latin typeface="+mj-lt"/>
              </a:rPr>
              <a:t>Prof. </a:t>
            </a:r>
            <a:r>
              <a:rPr lang="en-US" sz="1200" dirty="0" err="1">
                <a:latin typeface="+mj-lt"/>
              </a:rPr>
              <a:t>MUDr</a:t>
            </a:r>
            <a:r>
              <a:rPr lang="en-US" sz="1200" dirty="0">
                <a:latin typeface="+mj-lt"/>
              </a:rPr>
              <a:t>. M. Svoboda, Ph.D.</a:t>
            </a:r>
          </a:p>
        </p:txBody>
      </p:sp>
      <p:cxnSp>
        <p:nvCxnSpPr>
          <p:cNvPr id="66" name="Straight Arrow Connector 13">
            <a:extLst>
              <a:ext uri="{FF2B5EF4-FFF2-40B4-BE49-F238E27FC236}">
                <a16:creationId xmlns:a16="http://schemas.microsoft.com/office/drawing/2014/main" id="{92B5F46A-489F-4C85-8A83-2DCB221FE378}"/>
              </a:ext>
            </a:extLst>
          </p:cNvPr>
          <p:cNvCxnSpPr/>
          <p:nvPr/>
        </p:nvCxnSpPr>
        <p:spPr>
          <a:xfrm>
            <a:off x="1982954" y="2422298"/>
            <a:ext cx="0" cy="61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Obdélník 1"/>
          <p:cNvSpPr/>
          <p:nvPr/>
        </p:nvSpPr>
        <p:spPr>
          <a:xfrm>
            <a:off x="867393" y="2310642"/>
            <a:ext cx="769250" cy="461665"/>
          </a:xfrm>
          <a:prstGeom prst="rect">
            <a:avLst/>
          </a:prstGeom>
        </p:spPr>
        <p:txBody>
          <a:bodyPr wrap="none">
            <a:spAutoFit/>
          </a:bodyPr>
          <a:lstStyle/>
          <a:p>
            <a:pPr algn="ctr"/>
            <a:r>
              <a:rPr lang="en-US" sz="1200">
                <a:latin typeface="+mj-lt"/>
              </a:rPr>
              <a:t>Adjuvant </a:t>
            </a:r>
          </a:p>
          <a:p>
            <a:pPr algn="ctr"/>
            <a:r>
              <a:rPr lang="en-US" sz="1200">
                <a:latin typeface="+mj-lt"/>
              </a:rPr>
              <a:t>CHT TAC</a:t>
            </a:r>
          </a:p>
        </p:txBody>
      </p:sp>
      <p:cxnSp>
        <p:nvCxnSpPr>
          <p:cNvPr id="68" name="Straight Arrow Connector 19">
            <a:extLst>
              <a:ext uri="{FF2B5EF4-FFF2-40B4-BE49-F238E27FC236}">
                <a16:creationId xmlns:a16="http://schemas.microsoft.com/office/drawing/2014/main" id="{0D61BEDC-39FC-4C29-8466-46F8468A91B2}"/>
              </a:ext>
            </a:extLst>
          </p:cNvPr>
          <p:cNvCxnSpPr>
            <a:cxnSpLocks/>
          </p:cNvCxnSpPr>
          <p:nvPr/>
        </p:nvCxnSpPr>
        <p:spPr>
          <a:xfrm>
            <a:off x="1252017" y="2790860"/>
            <a:ext cx="0" cy="245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Obdélník 68"/>
          <p:cNvSpPr/>
          <p:nvPr/>
        </p:nvSpPr>
        <p:spPr>
          <a:xfrm>
            <a:off x="1532743" y="1895462"/>
            <a:ext cx="958532" cy="461665"/>
          </a:xfrm>
          <a:prstGeom prst="rect">
            <a:avLst/>
          </a:prstGeom>
        </p:spPr>
        <p:txBody>
          <a:bodyPr wrap="none">
            <a:spAutoFit/>
          </a:bodyPr>
          <a:lstStyle/>
          <a:p>
            <a:pPr algn="ctr"/>
            <a:r>
              <a:rPr lang="en-US" sz="1200">
                <a:latin typeface="+mj-lt"/>
              </a:rPr>
              <a:t>Adjuvant RT </a:t>
            </a:r>
          </a:p>
          <a:p>
            <a:pPr algn="ctr"/>
            <a:r>
              <a:rPr lang="en-US" sz="1200">
                <a:latin typeface="+mj-lt"/>
              </a:rPr>
              <a:t>&amp; tamoxifen</a:t>
            </a:r>
          </a:p>
        </p:txBody>
      </p:sp>
      <p:cxnSp>
        <p:nvCxnSpPr>
          <p:cNvPr id="71" name="Straight Arrow Connector 18">
            <a:extLst>
              <a:ext uri="{FF2B5EF4-FFF2-40B4-BE49-F238E27FC236}">
                <a16:creationId xmlns:a16="http://schemas.microsoft.com/office/drawing/2014/main" id="{1A9CEC9A-D814-4EF3-B090-8BCC47B4C864}"/>
              </a:ext>
            </a:extLst>
          </p:cNvPr>
          <p:cNvCxnSpPr>
            <a:cxnSpLocks/>
          </p:cNvCxnSpPr>
          <p:nvPr/>
        </p:nvCxnSpPr>
        <p:spPr>
          <a:xfrm flipV="1">
            <a:off x="1976949" y="3237956"/>
            <a:ext cx="0" cy="61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Rectangle 14">
            <a:extLst>
              <a:ext uri="{FF2B5EF4-FFF2-40B4-BE49-F238E27FC236}">
                <a16:creationId xmlns:a16="http://schemas.microsoft.com/office/drawing/2014/main" id="{4B8C9D1F-D3E9-4AA4-BF66-2947293BD329}"/>
              </a:ext>
            </a:extLst>
          </p:cNvPr>
          <p:cNvSpPr/>
          <p:nvPr/>
        </p:nvSpPr>
        <p:spPr>
          <a:xfrm>
            <a:off x="1645739" y="3852149"/>
            <a:ext cx="712054" cy="276999"/>
          </a:xfrm>
          <a:prstGeom prst="rect">
            <a:avLst/>
          </a:prstGeom>
        </p:spPr>
        <p:txBody>
          <a:bodyPr wrap="none">
            <a:spAutoFit/>
          </a:bodyPr>
          <a:lstStyle/>
          <a:p>
            <a:r>
              <a:rPr lang="en-US" sz="1200">
                <a:latin typeface="Calibri Light" panose="020F0302020204030204" pitchFamily="34" charset="0"/>
                <a:cs typeface="Calibri Light" panose="020F0302020204030204" pitchFamily="34" charset="0"/>
              </a:rPr>
              <a:t>11/2011</a:t>
            </a:r>
          </a:p>
        </p:txBody>
      </p:sp>
      <p:sp>
        <p:nvSpPr>
          <p:cNvPr id="78" name="Rectangle 14">
            <a:extLst>
              <a:ext uri="{FF2B5EF4-FFF2-40B4-BE49-F238E27FC236}">
                <a16:creationId xmlns:a16="http://schemas.microsoft.com/office/drawing/2014/main" id="{4B8C9D1F-D3E9-4AA4-BF66-2947293BD329}"/>
              </a:ext>
            </a:extLst>
          </p:cNvPr>
          <p:cNvSpPr/>
          <p:nvPr/>
        </p:nvSpPr>
        <p:spPr>
          <a:xfrm>
            <a:off x="265335" y="2034614"/>
            <a:ext cx="651717" cy="276999"/>
          </a:xfrm>
          <a:prstGeom prst="rect">
            <a:avLst/>
          </a:prstGeom>
        </p:spPr>
        <p:txBody>
          <a:bodyPr wrap="none">
            <a:spAutoFit/>
          </a:bodyPr>
          <a:lstStyle/>
          <a:p>
            <a:r>
              <a:rPr lang="en-US" sz="1200">
                <a:latin typeface="Calibri Light" panose="020F0302020204030204" pitchFamily="34" charset="0"/>
                <a:cs typeface="Calibri Light" panose="020F0302020204030204" pitchFamily="34" charset="0"/>
              </a:rPr>
              <a:t>Surgery</a:t>
            </a:r>
          </a:p>
        </p:txBody>
      </p:sp>
      <p:pic>
        <p:nvPicPr>
          <p:cNvPr id="4" name="Picture 3">
            <a:extLst>
              <a:ext uri="{FF2B5EF4-FFF2-40B4-BE49-F238E27FC236}">
                <a16:creationId xmlns:a16="http://schemas.microsoft.com/office/drawing/2014/main" id="{0DA1143A-BC34-4397-805A-55D9FCBE00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963" y="5106127"/>
            <a:ext cx="1469676" cy="1102257"/>
          </a:xfrm>
          <a:prstGeom prst="rect">
            <a:avLst/>
          </a:prstGeom>
        </p:spPr>
      </p:pic>
      <p:cxnSp>
        <p:nvCxnSpPr>
          <p:cNvPr id="77" name="Straight Arrow Connector 76">
            <a:extLst>
              <a:ext uri="{FF2B5EF4-FFF2-40B4-BE49-F238E27FC236}">
                <a16:creationId xmlns:a16="http://schemas.microsoft.com/office/drawing/2014/main" id="{584E2383-EE49-411C-99F6-FFC48595890D}"/>
              </a:ext>
            </a:extLst>
          </p:cNvPr>
          <p:cNvCxnSpPr/>
          <p:nvPr/>
        </p:nvCxnSpPr>
        <p:spPr>
          <a:xfrm>
            <a:off x="632230" y="4293997"/>
            <a:ext cx="0" cy="618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9" name="Picture 2" descr="Co-culture - media?">
            <a:extLst>
              <a:ext uri="{FF2B5EF4-FFF2-40B4-BE49-F238E27FC236}">
                <a16:creationId xmlns:a16="http://schemas.microsoft.com/office/drawing/2014/main" id="{AA7D59F0-F098-4D0D-B5DD-F1EFCE576C5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99815" y="1296832"/>
            <a:ext cx="570783" cy="570783"/>
          </a:xfrm>
          <a:prstGeom prst="rect">
            <a:avLst/>
          </a:prstGeom>
          <a:noFill/>
          <a:extLst>
            <a:ext uri="{909E8E84-426E-40DD-AFC4-6F175D3DCCD1}">
              <a14:hiddenFill xmlns:a14="http://schemas.microsoft.com/office/drawing/2010/main">
                <a:solidFill>
                  <a:srgbClr val="FFFFFF"/>
                </a:solidFill>
              </a14:hiddenFill>
            </a:ext>
          </a:extLst>
        </p:spPr>
      </p:pic>
      <p:sp>
        <p:nvSpPr>
          <p:cNvPr id="81" name="Obdélník 29">
            <a:extLst>
              <a:ext uri="{FF2B5EF4-FFF2-40B4-BE49-F238E27FC236}">
                <a16:creationId xmlns:a16="http://schemas.microsoft.com/office/drawing/2014/main" id="{7D696BAA-4C92-4349-926C-63CBB981124B}"/>
              </a:ext>
            </a:extLst>
          </p:cNvPr>
          <p:cNvSpPr/>
          <p:nvPr/>
        </p:nvSpPr>
        <p:spPr>
          <a:xfrm>
            <a:off x="10936360" y="1872378"/>
            <a:ext cx="1412047" cy="253916"/>
          </a:xfrm>
          <a:prstGeom prst="rect">
            <a:avLst/>
          </a:prstGeom>
        </p:spPr>
        <p:txBody>
          <a:bodyPr wrap="square">
            <a:spAutoFit/>
          </a:bodyPr>
          <a:lstStyle>
            <a:defPPr>
              <a:defRPr lang="cs-CZ"/>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1000" dirty="0">
                <a:solidFill>
                  <a:schemeClr val="tx1">
                    <a:lumMod val="65000"/>
                    <a:lumOff val="35000"/>
                  </a:schemeClr>
                </a:solidFill>
                <a:latin typeface="Calibri (Základní text)"/>
              </a:rPr>
              <a:t>Stanislav </a:t>
            </a:r>
            <a:r>
              <a:rPr lang="en-US" sz="1000" dirty="0" err="1">
                <a:solidFill>
                  <a:schemeClr val="tx1">
                    <a:lumMod val="65000"/>
                    <a:lumOff val="35000"/>
                  </a:schemeClr>
                </a:solidFill>
                <a:latin typeface="Calibri (Základní text)"/>
              </a:rPr>
              <a:t>Drápela</a:t>
            </a:r>
            <a:endParaRPr lang="en-US" sz="1000" dirty="0">
              <a:solidFill>
                <a:schemeClr val="tx1">
                  <a:lumMod val="65000"/>
                  <a:lumOff val="35000"/>
                </a:schemeClr>
              </a:solidFill>
              <a:latin typeface="Calibri (Základní text)"/>
            </a:endParaRPr>
          </a:p>
        </p:txBody>
      </p:sp>
      <p:pic>
        <p:nvPicPr>
          <p:cNvPr id="82" name="Obrázek 30">
            <a:extLst>
              <a:ext uri="{FF2B5EF4-FFF2-40B4-BE49-F238E27FC236}">
                <a16:creationId xmlns:a16="http://schemas.microsoft.com/office/drawing/2014/main" id="{D55B46A3-8D27-4C72-9D29-8826F0325EC6}"/>
              </a:ext>
            </a:extLst>
          </p:cNvPr>
          <p:cNvPicPr>
            <a:picLocks noChangeAspect="1"/>
          </p:cNvPicPr>
          <p:nvPr/>
        </p:nvPicPr>
        <p:blipFill>
          <a:blip r:embed="rId9"/>
          <a:stretch>
            <a:fillRect/>
          </a:stretch>
        </p:blipFill>
        <p:spPr>
          <a:xfrm>
            <a:off x="10299991" y="1296832"/>
            <a:ext cx="470166" cy="614382"/>
          </a:xfrm>
          <a:prstGeom prst="rect">
            <a:avLst/>
          </a:prstGeom>
        </p:spPr>
      </p:pic>
      <p:sp>
        <p:nvSpPr>
          <p:cNvPr id="83" name="Obdélník 31">
            <a:extLst>
              <a:ext uri="{FF2B5EF4-FFF2-40B4-BE49-F238E27FC236}">
                <a16:creationId xmlns:a16="http://schemas.microsoft.com/office/drawing/2014/main" id="{B9E69091-23DD-4A8B-ABAF-8E5500B374EF}"/>
              </a:ext>
            </a:extLst>
          </p:cNvPr>
          <p:cNvSpPr/>
          <p:nvPr/>
        </p:nvSpPr>
        <p:spPr>
          <a:xfrm>
            <a:off x="9891432" y="1866224"/>
            <a:ext cx="1412047" cy="246221"/>
          </a:xfrm>
          <a:prstGeom prst="rect">
            <a:avLst/>
          </a:prstGeom>
        </p:spPr>
        <p:txBody>
          <a:bodyPr wrap="square">
            <a:spAutoFit/>
          </a:bodyPr>
          <a:lstStyle>
            <a:defPPr>
              <a:defRPr lang="cs-CZ"/>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1000" dirty="0" err="1">
                <a:solidFill>
                  <a:schemeClr val="tx1">
                    <a:lumMod val="65000"/>
                    <a:lumOff val="35000"/>
                  </a:schemeClr>
                </a:solidFill>
                <a:latin typeface="Calibri (Základní text)"/>
              </a:rPr>
              <a:t>Markéta</a:t>
            </a:r>
            <a:r>
              <a:rPr lang="en-US" sz="1000" dirty="0">
                <a:solidFill>
                  <a:schemeClr val="tx1">
                    <a:lumMod val="65000"/>
                    <a:lumOff val="35000"/>
                  </a:schemeClr>
                </a:solidFill>
                <a:latin typeface="Calibri (Základní text)"/>
              </a:rPr>
              <a:t> </a:t>
            </a:r>
            <a:r>
              <a:rPr lang="en-US" sz="1000" dirty="0" err="1">
                <a:solidFill>
                  <a:schemeClr val="tx1">
                    <a:lumMod val="65000"/>
                    <a:lumOff val="35000"/>
                  </a:schemeClr>
                </a:solidFill>
                <a:latin typeface="Calibri (Základní text)"/>
              </a:rPr>
              <a:t>Pícková</a:t>
            </a:r>
            <a:endParaRPr lang="en-US" sz="1000" dirty="0">
              <a:solidFill>
                <a:schemeClr val="tx1">
                  <a:lumMod val="65000"/>
                  <a:lumOff val="35000"/>
                </a:schemeClr>
              </a:solidFill>
              <a:latin typeface="Calibri (Základní text)"/>
            </a:endParaRPr>
          </a:p>
        </p:txBody>
      </p:sp>
      <p:pic>
        <p:nvPicPr>
          <p:cNvPr id="84" name="Obrázek 21">
            <a:extLst>
              <a:ext uri="{FF2B5EF4-FFF2-40B4-BE49-F238E27FC236}">
                <a16:creationId xmlns:a16="http://schemas.microsoft.com/office/drawing/2014/main" id="{4147E803-8D0E-488A-A1D4-B8A23D0E7B04}"/>
              </a:ext>
            </a:extLst>
          </p:cNvPr>
          <p:cNvPicPr>
            <a:picLocks noChangeAspect="1"/>
          </p:cNvPicPr>
          <p:nvPr/>
        </p:nvPicPr>
        <p:blipFill>
          <a:blip r:embed="rId10"/>
          <a:stretch>
            <a:fillRect/>
          </a:stretch>
        </p:blipFill>
        <p:spPr>
          <a:xfrm>
            <a:off x="9520546" y="2876420"/>
            <a:ext cx="2487502" cy="3398824"/>
          </a:xfrm>
          <a:prstGeom prst="rect">
            <a:avLst/>
          </a:prstGeom>
        </p:spPr>
      </p:pic>
      <p:cxnSp>
        <p:nvCxnSpPr>
          <p:cNvPr id="86" name="Straight Arrow Connector 85">
            <a:extLst>
              <a:ext uri="{FF2B5EF4-FFF2-40B4-BE49-F238E27FC236}">
                <a16:creationId xmlns:a16="http://schemas.microsoft.com/office/drawing/2014/main" id="{959A9CB9-C422-49FD-89AB-C59D0E68B851}"/>
              </a:ext>
            </a:extLst>
          </p:cNvPr>
          <p:cNvCxnSpPr>
            <a:cxnSpLocks/>
          </p:cNvCxnSpPr>
          <p:nvPr/>
        </p:nvCxnSpPr>
        <p:spPr>
          <a:xfrm flipH="1">
            <a:off x="3219431" y="5673277"/>
            <a:ext cx="24313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F9CEA4F5-7F0F-4FC9-9EDC-0A53F27D15AD}"/>
              </a:ext>
            </a:extLst>
          </p:cNvPr>
          <p:cNvSpPr/>
          <p:nvPr/>
        </p:nvSpPr>
        <p:spPr>
          <a:xfrm>
            <a:off x="10112016" y="2513815"/>
            <a:ext cx="1463991" cy="461665"/>
          </a:xfrm>
          <a:prstGeom prst="rect">
            <a:avLst/>
          </a:prstGeom>
        </p:spPr>
        <p:txBody>
          <a:bodyPr wrap="none">
            <a:spAutoFit/>
          </a:bodyPr>
          <a:lstStyle/>
          <a:p>
            <a:r>
              <a:rPr lang="en-US" sz="1200" dirty="0">
                <a:latin typeface="Calibri Light" panose="020F0302020204030204" pitchFamily="34" charset="0"/>
                <a:cs typeface="Calibri Light" panose="020F0302020204030204" pitchFamily="34" charset="0"/>
              </a:rPr>
              <a:t>CDX surface profiling</a:t>
            </a:r>
          </a:p>
          <a:p>
            <a:endParaRPr lang="en-US" sz="1200" dirty="0">
              <a:latin typeface="Calibri Light" panose="020F0302020204030204" pitchFamily="34" charset="0"/>
              <a:cs typeface="Calibri Light" panose="020F0302020204030204" pitchFamily="34" charset="0"/>
            </a:endParaRPr>
          </a:p>
        </p:txBody>
      </p:sp>
      <p:sp>
        <p:nvSpPr>
          <p:cNvPr id="7" name="Rectangle 6">
            <a:extLst>
              <a:ext uri="{FF2B5EF4-FFF2-40B4-BE49-F238E27FC236}">
                <a16:creationId xmlns:a16="http://schemas.microsoft.com/office/drawing/2014/main" id="{337878E8-10EE-42E8-A47E-B2C11173C2A6}"/>
              </a:ext>
            </a:extLst>
          </p:cNvPr>
          <p:cNvSpPr/>
          <p:nvPr/>
        </p:nvSpPr>
        <p:spPr>
          <a:xfrm>
            <a:off x="9724478" y="2909556"/>
            <a:ext cx="292008" cy="304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659110-5AC7-4707-9981-355882ABDC3D}"/>
              </a:ext>
            </a:extLst>
          </p:cNvPr>
          <p:cNvPicPr>
            <a:picLocks noChangeAspect="1"/>
          </p:cNvPicPr>
          <p:nvPr/>
        </p:nvPicPr>
        <p:blipFill>
          <a:blip r:embed="rId11"/>
          <a:stretch>
            <a:fillRect/>
          </a:stretch>
        </p:blipFill>
        <p:spPr>
          <a:xfrm>
            <a:off x="5465197" y="5143790"/>
            <a:ext cx="723123" cy="810931"/>
          </a:xfrm>
          <a:prstGeom prst="rect">
            <a:avLst/>
          </a:prstGeom>
        </p:spPr>
      </p:pic>
      <p:sp>
        <p:nvSpPr>
          <p:cNvPr id="88" name="Rectangle 87">
            <a:extLst>
              <a:ext uri="{FF2B5EF4-FFF2-40B4-BE49-F238E27FC236}">
                <a16:creationId xmlns:a16="http://schemas.microsoft.com/office/drawing/2014/main" id="{40FA9044-645A-44AB-866F-BE3A544EB57E}"/>
              </a:ext>
            </a:extLst>
          </p:cNvPr>
          <p:cNvSpPr/>
          <p:nvPr/>
        </p:nvSpPr>
        <p:spPr>
          <a:xfrm>
            <a:off x="5579393" y="4850381"/>
            <a:ext cx="430374" cy="461665"/>
          </a:xfrm>
          <a:prstGeom prst="rect">
            <a:avLst/>
          </a:prstGeom>
        </p:spPr>
        <p:txBody>
          <a:bodyPr wrap="none">
            <a:spAutoFit/>
          </a:bodyPr>
          <a:lstStyle/>
          <a:p>
            <a:r>
              <a:rPr lang="en-US" sz="1200" dirty="0">
                <a:latin typeface="Calibri Light" panose="020F0302020204030204" pitchFamily="34" charset="0"/>
                <a:cs typeface="Calibri Light" panose="020F0302020204030204" pitchFamily="34" charset="0"/>
              </a:rPr>
              <a:t>RTG</a:t>
            </a:r>
          </a:p>
          <a:p>
            <a:endParaRPr lang="en-US" sz="1200" dirty="0">
              <a:latin typeface="Calibri Light" panose="020F0302020204030204" pitchFamily="34" charset="0"/>
              <a:cs typeface="Calibri Light" panose="020F0302020204030204" pitchFamily="34" charset="0"/>
            </a:endParaRPr>
          </a:p>
        </p:txBody>
      </p:sp>
      <p:pic>
        <p:nvPicPr>
          <p:cNvPr id="14" name="Picture 13">
            <a:extLst>
              <a:ext uri="{FF2B5EF4-FFF2-40B4-BE49-F238E27FC236}">
                <a16:creationId xmlns:a16="http://schemas.microsoft.com/office/drawing/2014/main" id="{4C429794-0116-4027-A5BA-22B618C90F0F}"/>
              </a:ext>
            </a:extLst>
          </p:cNvPr>
          <p:cNvPicPr>
            <a:picLocks noChangeAspect="1"/>
          </p:cNvPicPr>
          <p:nvPr/>
        </p:nvPicPr>
        <p:blipFill>
          <a:blip r:embed="rId12"/>
          <a:stretch>
            <a:fillRect/>
          </a:stretch>
        </p:blipFill>
        <p:spPr>
          <a:xfrm>
            <a:off x="6322273" y="5095357"/>
            <a:ext cx="919876" cy="1124604"/>
          </a:xfrm>
          <a:prstGeom prst="rect">
            <a:avLst/>
          </a:prstGeom>
        </p:spPr>
      </p:pic>
    </p:spTree>
    <p:extLst>
      <p:ext uri="{BB962C8B-B14F-4D97-AF65-F5344CB8AC3E}">
        <p14:creationId xmlns:p14="http://schemas.microsoft.com/office/powerpoint/2010/main" val="3820390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57829" y="375124"/>
            <a:ext cx="9512904" cy="449718"/>
          </a:xfrm>
        </p:spPr>
        <p:txBody>
          <a:bodyPr/>
          <a:lstStyle/>
          <a:p>
            <a:r>
              <a:rPr lang="en-US" sz="2800">
                <a:solidFill>
                  <a:schemeClr val="tx1">
                    <a:lumMod val="65000"/>
                    <a:lumOff val="35000"/>
                  </a:schemeClr>
                </a:solidFill>
              </a:rPr>
              <a:t>Preclinical models for isolation of circulating tumor cells</a:t>
            </a:r>
          </a:p>
        </p:txBody>
      </p:sp>
      <p:pic>
        <p:nvPicPr>
          <p:cNvPr id="5" name="Zástupný symbol pro obsah 4"/>
          <p:cNvPicPr>
            <a:picLocks noGrp="1" noChangeAspect="1"/>
          </p:cNvPicPr>
          <p:nvPr>
            <p:ph idx="1"/>
          </p:nvPr>
        </p:nvPicPr>
        <p:blipFill rotWithShape="1">
          <a:blip r:embed="rId2"/>
          <a:srcRect l="24331" t="7565" r="5488"/>
          <a:stretch/>
        </p:blipFill>
        <p:spPr>
          <a:xfrm>
            <a:off x="2652691" y="2067336"/>
            <a:ext cx="3388941" cy="2118410"/>
          </a:xfrm>
          <a:prstGeom prst="rect">
            <a:avLst/>
          </a:prstGeom>
        </p:spPr>
      </p:pic>
      <p:pic>
        <p:nvPicPr>
          <p:cNvPr id="9" name="Obrázek 8"/>
          <p:cNvPicPr>
            <a:picLocks noChangeAspect="1"/>
          </p:cNvPicPr>
          <p:nvPr/>
        </p:nvPicPr>
        <p:blipFill rotWithShape="1">
          <a:blip r:embed="rId3"/>
          <a:srcRect l="32425" t="28627" r="33207" b="294"/>
          <a:stretch/>
        </p:blipFill>
        <p:spPr>
          <a:xfrm>
            <a:off x="7715779" y="2706601"/>
            <a:ext cx="1013354" cy="1011051"/>
          </a:xfrm>
          <a:prstGeom prst="rect">
            <a:avLst/>
          </a:prstGeom>
        </p:spPr>
      </p:pic>
      <p:pic>
        <p:nvPicPr>
          <p:cNvPr id="10" name="Obrázek 9"/>
          <p:cNvPicPr>
            <a:picLocks noChangeAspect="1"/>
          </p:cNvPicPr>
          <p:nvPr/>
        </p:nvPicPr>
        <p:blipFill rotWithShape="1">
          <a:blip r:embed="rId4" cstate="print">
            <a:extLst>
              <a:ext uri="{28A0092B-C50C-407E-A947-70E740481C1C}">
                <a14:useLocalDpi xmlns:a14="http://schemas.microsoft.com/office/drawing/2010/main" val="0"/>
              </a:ext>
            </a:extLst>
          </a:blip>
          <a:srcRect l="15576"/>
          <a:stretch/>
        </p:blipFill>
        <p:spPr>
          <a:xfrm>
            <a:off x="764990" y="2518828"/>
            <a:ext cx="1913782" cy="1385793"/>
          </a:xfrm>
          <a:prstGeom prst="rect">
            <a:avLst/>
          </a:prstGeom>
        </p:spPr>
      </p:pic>
      <p:pic>
        <p:nvPicPr>
          <p:cNvPr id="14" name="Obrázek 13"/>
          <p:cNvPicPr>
            <a:picLocks noChangeAspect="1"/>
          </p:cNvPicPr>
          <p:nvPr/>
        </p:nvPicPr>
        <p:blipFill>
          <a:blip r:embed="rId5"/>
          <a:stretch>
            <a:fillRect/>
          </a:stretch>
        </p:blipFill>
        <p:spPr>
          <a:xfrm>
            <a:off x="2652691" y="4102496"/>
            <a:ext cx="1952782" cy="2045721"/>
          </a:xfrm>
          <a:prstGeom prst="rect">
            <a:avLst/>
          </a:prstGeom>
        </p:spPr>
      </p:pic>
      <p:sp>
        <p:nvSpPr>
          <p:cNvPr id="18" name="TextovéPole 17"/>
          <p:cNvSpPr txBox="1"/>
          <p:nvPr/>
        </p:nvSpPr>
        <p:spPr>
          <a:xfrm>
            <a:off x="489357" y="2176602"/>
            <a:ext cx="2087500" cy="276999"/>
          </a:xfrm>
          <a:prstGeom prst="rect">
            <a:avLst/>
          </a:prstGeom>
          <a:noFill/>
        </p:spPr>
        <p:txBody>
          <a:bodyPr wrap="square" rtlCol="0">
            <a:spAutoFit/>
          </a:bodyPr>
          <a:lstStyle/>
          <a:p>
            <a:r>
              <a:rPr lang="en-US" sz="1200" b="1">
                <a:latin typeface="Calibri Light" panose="020F0302020204030204" pitchFamily="34" charset="0"/>
                <a:cs typeface="Calibri Light" panose="020F0302020204030204" pitchFamily="34" charset="0"/>
              </a:rPr>
              <a:t>Model of human melanoma</a:t>
            </a:r>
          </a:p>
        </p:txBody>
      </p:sp>
      <p:sp>
        <p:nvSpPr>
          <p:cNvPr id="19" name="TextovéPole 18"/>
          <p:cNvSpPr txBox="1"/>
          <p:nvPr/>
        </p:nvSpPr>
        <p:spPr>
          <a:xfrm>
            <a:off x="297221" y="4124036"/>
            <a:ext cx="2471771" cy="276999"/>
          </a:xfrm>
          <a:prstGeom prst="rect">
            <a:avLst/>
          </a:prstGeom>
          <a:noFill/>
        </p:spPr>
        <p:txBody>
          <a:bodyPr wrap="square" rtlCol="0">
            <a:spAutoFit/>
          </a:bodyPr>
          <a:lstStyle/>
          <a:p>
            <a:r>
              <a:rPr lang="en-US" sz="1200" b="1">
                <a:latin typeface="Calibri Light" panose="020F0302020204030204" pitchFamily="34" charset="0"/>
                <a:cs typeface="Calibri Light" panose="020F0302020204030204" pitchFamily="34" charset="0"/>
              </a:rPr>
              <a:t>Syngeneic model of breast cancer</a:t>
            </a:r>
          </a:p>
        </p:txBody>
      </p:sp>
      <p:sp>
        <p:nvSpPr>
          <p:cNvPr id="22" name="TextovéPole 21"/>
          <p:cNvSpPr txBox="1"/>
          <p:nvPr/>
        </p:nvSpPr>
        <p:spPr>
          <a:xfrm>
            <a:off x="6290548" y="4000926"/>
            <a:ext cx="3781805" cy="261610"/>
          </a:xfrm>
          <a:prstGeom prst="rect">
            <a:avLst/>
          </a:prstGeom>
          <a:noFill/>
        </p:spPr>
        <p:txBody>
          <a:bodyPr wrap="none" rtlCol="0">
            <a:spAutoFit/>
          </a:bodyPr>
          <a:lstStyle/>
          <a:p>
            <a:r>
              <a:rPr lang="en-US" sz="1100" b="1" i="1"/>
              <a:t>Flow cytometric detection and in vitro isolation of viable CTCs</a:t>
            </a:r>
          </a:p>
        </p:txBody>
      </p:sp>
      <p:sp>
        <p:nvSpPr>
          <p:cNvPr id="23" name="TextovéPole 22"/>
          <p:cNvSpPr txBox="1"/>
          <p:nvPr/>
        </p:nvSpPr>
        <p:spPr>
          <a:xfrm>
            <a:off x="297221" y="6106022"/>
            <a:ext cx="4357283" cy="261610"/>
          </a:xfrm>
          <a:prstGeom prst="rect">
            <a:avLst/>
          </a:prstGeom>
          <a:noFill/>
        </p:spPr>
        <p:txBody>
          <a:bodyPr wrap="none" rtlCol="0">
            <a:spAutoFit/>
          </a:bodyPr>
          <a:lstStyle/>
          <a:p>
            <a:r>
              <a:rPr lang="en-US" sz="1100" b="1" i="1"/>
              <a:t>In vivo progression of A375 IV luc GFP melanoma and 4T1 breast cancer</a:t>
            </a:r>
          </a:p>
        </p:txBody>
      </p:sp>
      <p:sp>
        <p:nvSpPr>
          <p:cNvPr id="29" name="TextovéPole 28"/>
          <p:cNvSpPr txBox="1"/>
          <p:nvPr/>
        </p:nvSpPr>
        <p:spPr>
          <a:xfrm>
            <a:off x="297221" y="1089855"/>
            <a:ext cx="11569297" cy="969496"/>
          </a:xfrm>
          <a:prstGeom prst="rect">
            <a:avLst/>
          </a:prstGeom>
          <a:solidFill>
            <a:schemeClr val="bg2"/>
          </a:solidFill>
        </p:spPr>
        <p:txBody>
          <a:bodyPr wrap="square" rtlCol="0">
            <a:spAutoFit/>
          </a:bodyPr>
          <a:lstStyle/>
          <a:p>
            <a:pPr>
              <a:lnSpc>
                <a:spcPct val="150000"/>
              </a:lnSpc>
            </a:pPr>
            <a:r>
              <a:rPr lang="en-US" sz="1400" b="1">
                <a:latin typeface="Calibri Light" panose="020F0302020204030204" pitchFamily="34" charset="0"/>
                <a:cs typeface="Calibri Light" panose="020F0302020204030204" pitchFamily="34" charset="0"/>
              </a:rPr>
              <a:t>Circulating tumor cells are promissing tool for analysis of cancer heterogenity and therapy response</a:t>
            </a:r>
          </a:p>
          <a:p>
            <a:pPr>
              <a:lnSpc>
                <a:spcPct val="150000"/>
              </a:lnSpc>
            </a:pPr>
            <a:r>
              <a:rPr lang="en-US" sz="1200" b="1">
                <a:latin typeface="Calibri Light" panose="020F0302020204030204" pitchFamily="34" charset="0"/>
                <a:cs typeface="Calibri Light" panose="020F0302020204030204" pitchFamily="34" charset="0"/>
              </a:rPr>
              <a:t>Aims: </a:t>
            </a:r>
            <a:r>
              <a:rPr lang="en-US" sz="1200">
                <a:latin typeface="Calibri Light" panose="020F0302020204030204" pitchFamily="34" charset="0"/>
                <a:cs typeface="Calibri Light" panose="020F0302020204030204" pitchFamily="34" charset="0"/>
              </a:rPr>
              <a:t>Prepare suitable </a:t>
            </a:r>
            <a:r>
              <a:rPr lang="en-US" sz="1200" i="1">
                <a:latin typeface="Calibri Light" panose="020F0302020204030204" pitchFamily="34" charset="0"/>
                <a:cs typeface="Calibri Light" panose="020F0302020204030204" pitchFamily="34" charset="0"/>
              </a:rPr>
              <a:t>in vivo</a:t>
            </a:r>
            <a:r>
              <a:rPr lang="en-US" sz="1200">
                <a:latin typeface="Calibri Light" panose="020F0302020204030204" pitchFamily="34" charset="0"/>
                <a:cs typeface="Calibri Light" panose="020F0302020204030204" pitchFamily="34" charset="0"/>
              </a:rPr>
              <a:t> preclinical models of cancer progression to study the cancer heterogenity refflected in circulating tumor cells (CTCs) and utilize the models for translational research to support development of personalized medicine of patients with metastatic disease.            </a:t>
            </a:r>
          </a:p>
        </p:txBody>
      </p:sp>
      <p:sp>
        <p:nvSpPr>
          <p:cNvPr id="31" name="TextovéPole 30"/>
          <p:cNvSpPr txBox="1"/>
          <p:nvPr/>
        </p:nvSpPr>
        <p:spPr>
          <a:xfrm>
            <a:off x="7488950" y="2169007"/>
            <a:ext cx="1516762" cy="276999"/>
          </a:xfrm>
          <a:prstGeom prst="rect">
            <a:avLst/>
          </a:prstGeom>
          <a:noFill/>
        </p:spPr>
        <p:txBody>
          <a:bodyPr wrap="none" rtlCol="0">
            <a:spAutoFit/>
          </a:bodyPr>
          <a:lstStyle/>
          <a:p>
            <a:r>
              <a:rPr lang="en-US" sz="1200" b="1"/>
              <a:t>CTC-derived colonies</a:t>
            </a:r>
          </a:p>
        </p:txBody>
      </p:sp>
      <p:pic>
        <p:nvPicPr>
          <p:cNvPr id="32" name="Obrázek 31"/>
          <p:cNvPicPr>
            <a:picLocks noChangeAspect="1"/>
          </p:cNvPicPr>
          <p:nvPr/>
        </p:nvPicPr>
        <p:blipFill>
          <a:blip r:embed="rId6"/>
          <a:stretch>
            <a:fillRect/>
          </a:stretch>
        </p:blipFill>
        <p:spPr>
          <a:xfrm>
            <a:off x="6170361" y="4405014"/>
            <a:ext cx="2558772" cy="1661287"/>
          </a:xfrm>
          <a:prstGeom prst="rect">
            <a:avLst/>
          </a:prstGeom>
        </p:spPr>
      </p:pic>
      <p:pic>
        <p:nvPicPr>
          <p:cNvPr id="33" name="Obrázek 32"/>
          <p:cNvPicPr>
            <a:picLocks noChangeAspect="1"/>
          </p:cNvPicPr>
          <p:nvPr/>
        </p:nvPicPr>
        <p:blipFill>
          <a:blip r:embed="rId7"/>
          <a:stretch>
            <a:fillRect/>
          </a:stretch>
        </p:blipFill>
        <p:spPr>
          <a:xfrm>
            <a:off x="8729133" y="4405014"/>
            <a:ext cx="2474842" cy="1703172"/>
          </a:xfrm>
          <a:prstGeom prst="rect">
            <a:avLst/>
          </a:prstGeom>
        </p:spPr>
      </p:pic>
      <p:sp>
        <p:nvSpPr>
          <p:cNvPr id="34" name="TextovéPole 33"/>
          <p:cNvSpPr txBox="1"/>
          <p:nvPr/>
        </p:nvSpPr>
        <p:spPr>
          <a:xfrm>
            <a:off x="5894848" y="6077974"/>
            <a:ext cx="5649303" cy="261610"/>
          </a:xfrm>
          <a:prstGeom prst="rect">
            <a:avLst/>
          </a:prstGeom>
          <a:noFill/>
        </p:spPr>
        <p:txBody>
          <a:bodyPr wrap="none" rtlCol="0">
            <a:spAutoFit/>
          </a:bodyPr>
          <a:lstStyle/>
          <a:p>
            <a:r>
              <a:rPr lang="en-US" sz="1100" b="1" i="1"/>
              <a:t>Characterization of EMT-surface markers signature in CTCs and corresponding primary tumor</a:t>
            </a:r>
          </a:p>
        </p:txBody>
      </p:sp>
      <p:pic>
        <p:nvPicPr>
          <p:cNvPr id="35" name="Obrázek 34"/>
          <p:cNvPicPr>
            <a:picLocks noChangeAspect="1"/>
          </p:cNvPicPr>
          <p:nvPr/>
        </p:nvPicPr>
        <p:blipFill rotWithShape="1">
          <a:blip r:embed="rId8" cstate="print">
            <a:extLst>
              <a:ext uri="{28A0092B-C50C-407E-A947-70E740481C1C}">
                <a14:useLocalDpi xmlns:a14="http://schemas.microsoft.com/office/drawing/2010/main" val="0"/>
              </a:ext>
            </a:extLst>
          </a:blip>
          <a:srcRect l="15703"/>
          <a:stretch/>
        </p:blipFill>
        <p:spPr>
          <a:xfrm>
            <a:off x="764990" y="4467173"/>
            <a:ext cx="1811867" cy="1313967"/>
          </a:xfrm>
          <a:prstGeom prst="rect">
            <a:avLst/>
          </a:prstGeom>
        </p:spPr>
      </p:pic>
      <p:pic>
        <p:nvPicPr>
          <p:cNvPr id="36" name="Obrázek 35"/>
          <p:cNvPicPr>
            <a:picLocks noChangeAspect="1"/>
          </p:cNvPicPr>
          <p:nvPr/>
        </p:nvPicPr>
        <p:blipFill>
          <a:blip r:embed="rId9"/>
          <a:stretch>
            <a:fillRect/>
          </a:stretch>
        </p:blipFill>
        <p:spPr>
          <a:xfrm>
            <a:off x="11203975" y="343070"/>
            <a:ext cx="463092" cy="605138"/>
          </a:xfrm>
          <a:prstGeom prst="rect">
            <a:avLst/>
          </a:prstGeom>
        </p:spPr>
      </p:pic>
      <p:sp>
        <p:nvSpPr>
          <p:cNvPr id="39" name="Obdélník 38"/>
          <p:cNvSpPr/>
          <p:nvPr/>
        </p:nvSpPr>
        <p:spPr>
          <a:xfrm>
            <a:off x="10973599" y="908661"/>
            <a:ext cx="1412047" cy="230832"/>
          </a:xfrm>
          <a:prstGeom prst="rect">
            <a:avLst/>
          </a:prstGeom>
        </p:spPr>
        <p:txBody>
          <a:bodyPr wrap="square">
            <a:spAutoFit/>
          </a:bodyPr>
          <a:lstStyle>
            <a:defPPr>
              <a:defRPr lang="cs-CZ"/>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900">
                <a:solidFill>
                  <a:schemeClr val="tx1">
                    <a:lumMod val="65000"/>
                    <a:lumOff val="35000"/>
                  </a:schemeClr>
                </a:solidFill>
                <a:latin typeface="Calibri (Základní text)"/>
              </a:rPr>
              <a:t>Markéta Pícková</a:t>
            </a:r>
          </a:p>
        </p:txBody>
      </p:sp>
      <p:pic>
        <p:nvPicPr>
          <p:cNvPr id="3" name="Obrázek 2"/>
          <p:cNvPicPr>
            <a:picLocks noChangeAspect="1"/>
          </p:cNvPicPr>
          <p:nvPr/>
        </p:nvPicPr>
        <p:blipFill rotWithShape="1">
          <a:blip r:embed="rId10"/>
          <a:srcRect t="38178" r="65154"/>
          <a:stretch/>
        </p:blipFill>
        <p:spPr>
          <a:xfrm>
            <a:off x="6170362" y="2077375"/>
            <a:ext cx="1384536" cy="1998134"/>
          </a:xfrm>
          <a:prstGeom prst="rect">
            <a:avLst/>
          </a:prstGeom>
        </p:spPr>
      </p:pic>
    </p:spTree>
    <p:extLst>
      <p:ext uri="{BB962C8B-B14F-4D97-AF65-F5344CB8AC3E}">
        <p14:creationId xmlns:p14="http://schemas.microsoft.com/office/powerpoint/2010/main" val="541600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9B5AE2F-3CC3-44D3-A549-DBF07C2D126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096"/>
          <a:stretch/>
        </p:blipFill>
        <p:spPr bwMode="auto">
          <a:xfrm>
            <a:off x="2585232" y="1429789"/>
            <a:ext cx="7232099" cy="463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6EC452F2-6285-4C2A-9A2B-A732EA03C6A1}"/>
              </a:ext>
            </a:extLst>
          </p:cNvPr>
          <p:cNvSpPr/>
          <p:nvPr/>
        </p:nvSpPr>
        <p:spPr>
          <a:xfrm>
            <a:off x="2336193" y="310634"/>
            <a:ext cx="8381590" cy="769441"/>
          </a:xfrm>
          <a:prstGeom prst="rect">
            <a:avLst/>
          </a:prstGeom>
        </p:spPr>
        <p:txBody>
          <a:bodyPr wrap="none">
            <a:spAutoFit/>
          </a:bodyPr>
          <a:lstStyle/>
          <a:p>
            <a:r>
              <a:rPr lang="en-US" sz="4400" dirty="0">
                <a:solidFill>
                  <a:schemeClr val="tx1">
                    <a:lumMod val="65000"/>
                    <a:lumOff val="35000"/>
                  </a:schemeClr>
                </a:solidFill>
                <a:latin typeface="+mj-lt"/>
                <a:ea typeface="+mj-ea"/>
                <a:cs typeface="+mj-cs"/>
              </a:rPr>
              <a:t>Is there a cure for advanced cancer?</a:t>
            </a:r>
          </a:p>
        </p:txBody>
      </p:sp>
    </p:spTree>
    <p:extLst>
      <p:ext uri="{BB962C8B-B14F-4D97-AF65-F5344CB8AC3E}">
        <p14:creationId xmlns:p14="http://schemas.microsoft.com/office/powerpoint/2010/main" val="691604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12581" y="1023744"/>
            <a:ext cx="6397494" cy="466377"/>
          </a:xfrm>
        </p:spPr>
        <p:txBody>
          <a:bodyPr>
            <a:noAutofit/>
          </a:bodyPr>
          <a:lstStyle/>
          <a:p>
            <a:pPr>
              <a:lnSpc>
                <a:spcPct val="150000"/>
              </a:lnSpc>
              <a:buFont typeface="Wingdings" panose="05000000000000000000" pitchFamily="2" charset="2"/>
              <a:buChar char="§"/>
              <a:defRPr/>
            </a:pPr>
            <a:r>
              <a:rPr lang="en-US" sz="1600" b="1" i="1" dirty="0">
                <a:solidFill>
                  <a:schemeClr val="tx1">
                    <a:lumMod val="65000"/>
                    <a:lumOff val="35000"/>
                  </a:schemeClr>
                </a:solidFill>
              </a:rPr>
              <a:t>&gt;</a:t>
            </a:r>
            <a:r>
              <a:rPr lang="cs-CZ" sz="1600" b="1" i="1" dirty="0">
                <a:solidFill>
                  <a:schemeClr val="tx1">
                    <a:lumMod val="65000"/>
                    <a:lumOff val="35000"/>
                  </a:schemeClr>
                </a:solidFill>
              </a:rPr>
              <a:t> 500 </a:t>
            </a:r>
            <a:r>
              <a:rPr lang="cs-CZ" sz="1600" b="1" i="1" dirty="0" err="1">
                <a:solidFill>
                  <a:schemeClr val="tx1">
                    <a:lumMod val="65000"/>
                    <a:lumOff val="35000"/>
                  </a:schemeClr>
                </a:solidFill>
              </a:rPr>
              <a:t>enzymes</a:t>
            </a:r>
            <a:r>
              <a:rPr lang="cs-CZ" sz="1600" i="1" dirty="0">
                <a:solidFill>
                  <a:schemeClr val="tx1">
                    <a:lumMod val="65000"/>
                    <a:lumOff val="35000"/>
                  </a:schemeClr>
                </a:solidFill>
              </a:rPr>
              <a:t> (</a:t>
            </a:r>
            <a:r>
              <a:rPr lang="cs-CZ" sz="1600" i="1" dirty="0" err="1">
                <a:solidFill>
                  <a:schemeClr val="tx1">
                    <a:lumMod val="65000"/>
                    <a:lumOff val="35000"/>
                  </a:schemeClr>
                </a:solidFill>
              </a:rPr>
              <a:t>approx</a:t>
            </a:r>
            <a:r>
              <a:rPr lang="cs-CZ" sz="1600" i="1" dirty="0">
                <a:solidFill>
                  <a:schemeClr val="tx1">
                    <a:lumMod val="65000"/>
                    <a:lumOff val="35000"/>
                  </a:schemeClr>
                </a:solidFill>
              </a:rPr>
              <a:t>. 1.7% </a:t>
            </a:r>
            <a:r>
              <a:rPr lang="cs-CZ" sz="1600" i="1" dirty="0" err="1">
                <a:solidFill>
                  <a:schemeClr val="tx1">
                    <a:lumMod val="65000"/>
                    <a:lumOff val="35000"/>
                  </a:schemeClr>
                </a:solidFill>
              </a:rPr>
              <a:t>of</a:t>
            </a:r>
            <a:r>
              <a:rPr lang="cs-CZ" sz="1600" i="1" dirty="0">
                <a:solidFill>
                  <a:schemeClr val="tx1">
                    <a:lumMod val="65000"/>
                    <a:lumOff val="35000"/>
                  </a:schemeClr>
                </a:solidFill>
              </a:rPr>
              <a:t> </a:t>
            </a:r>
            <a:r>
              <a:rPr lang="cs-CZ" sz="1600" i="1" dirty="0" err="1">
                <a:solidFill>
                  <a:schemeClr val="tx1">
                    <a:lumMod val="65000"/>
                    <a:lumOff val="35000"/>
                  </a:schemeClr>
                </a:solidFill>
              </a:rPr>
              <a:t>human</a:t>
            </a:r>
            <a:r>
              <a:rPr lang="cs-CZ" sz="1600" i="1" dirty="0">
                <a:solidFill>
                  <a:schemeClr val="tx1">
                    <a:lumMod val="65000"/>
                    <a:lumOff val="35000"/>
                  </a:schemeClr>
                </a:solidFill>
              </a:rPr>
              <a:t> genome)</a:t>
            </a:r>
          </a:p>
          <a:p>
            <a:pPr marL="457200" lvl="1" indent="0">
              <a:lnSpc>
                <a:spcPct val="150000"/>
              </a:lnSpc>
              <a:buClrTx/>
              <a:buFont typeface="Wingdings" pitchFamily="2" charset="2"/>
              <a:buNone/>
              <a:defRPr/>
            </a:pPr>
            <a:r>
              <a:rPr lang="cs-CZ" sz="1600" i="1" dirty="0">
                <a:solidFill>
                  <a:schemeClr val="tx1">
                    <a:lumMod val="65000"/>
                    <a:lumOff val="35000"/>
                  </a:schemeClr>
                </a:solidFill>
              </a:rPr>
              <a:t>	</a:t>
            </a:r>
          </a:p>
        </p:txBody>
      </p:sp>
      <p:sp>
        <p:nvSpPr>
          <p:cNvPr id="4" name="Šipka doprava se zářezem 3"/>
          <p:cNvSpPr/>
          <p:nvPr/>
        </p:nvSpPr>
        <p:spPr>
          <a:xfrm rot="5400000">
            <a:off x="2461209" y="2740354"/>
            <a:ext cx="304074" cy="16513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mj-lt"/>
            </a:endParaRPr>
          </a:p>
        </p:txBody>
      </p:sp>
      <p:pic>
        <p:nvPicPr>
          <p:cNvPr id="10" name="Obrázek 2">
            <a:extLst>
              <a:ext uri="{FF2B5EF4-FFF2-40B4-BE49-F238E27FC236}">
                <a16:creationId xmlns:a16="http://schemas.microsoft.com/office/drawing/2014/main" id="{0B6F26DD-25FB-47D9-AA72-87B58CE54CD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3702" y="970432"/>
            <a:ext cx="3147547" cy="2973927"/>
          </a:xfrm>
          <a:prstGeom prst="rect">
            <a:avLst/>
          </a:prstGeom>
          <a:noFill/>
          <a:ln>
            <a:noFill/>
          </a:ln>
        </p:spPr>
      </p:pic>
      <p:sp>
        <p:nvSpPr>
          <p:cNvPr id="11" name="Obdélník 10"/>
          <p:cNvSpPr/>
          <p:nvPr/>
        </p:nvSpPr>
        <p:spPr>
          <a:xfrm>
            <a:off x="1905452" y="275577"/>
            <a:ext cx="9524548" cy="584775"/>
          </a:xfrm>
          <a:prstGeom prst="rect">
            <a:avLst/>
          </a:prstGeom>
        </p:spPr>
        <p:txBody>
          <a:bodyPr wrap="square">
            <a:spAutoFit/>
          </a:bodyPr>
          <a:lstStyle/>
          <a:p>
            <a:r>
              <a:rPr lang="cs-CZ" sz="3200" dirty="0">
                <a:solidFill>
                  <a:schemeClr val="tx1">
                    <a:lumMod val="65000"/>
                    <a:lumOff val="35000"/>
                  </a:schemeClr>
                </a:solidFill>
                <a:latin typeface="+mj-lt"/>
                <a:cs typeface="Calibri" panose="020F0502020204030204" pitchFamily="34" charset="0"/>
              </a:rPr>
              <a:t>Protein </a:t>
            </a:r>
            <a:r>
              <a:rPr lang="cs-CZ" sz="3200" dirty="0" err="1">
                <a:solidFill>
                  <a:schemeClr val="tx1">
                    <a:lumMod val="65000"/>
                    <a:lumOff val="35000"/>
                  </a:schemeClr>
                </a:solidFill>
                <a:latin typeface="+mj-lt"/>
                <a:cs typeface="Calibri" panose="020F0502020204030204" pitchFamily="34" charset="0"/>
              </a:rPr>
              <a:t>kinases</a:t>
            </a:r>
            <a:r>
              <a:rPr lang="cs-CZ" sz="3200" dirty="0">
                <a:solidFill>
                  <a:schemeClr val="tx1">
                    <a:lumMod val="65000"/>
                    <a:lumOff val="35000"/>
                  </a:schemeClr>
                </a:solidFill>
                <a:latin typeface="+mj-lt"/>
                <a:cs typeface="Calibri" panose="020F0502020204030204" pitchFamily="34" charset="0"/>
              </a:rPr>
              <a:t>: </a:t>
            </a:r>
            <a:r>
              <a:rPr lang="cs-CZ" sz="3200" dirty="0" err="1">
                <a:solidFill>
                  <a:schemeClr val="tx1">
                    <a:lumMod val="65000"/>
                    <a:lumOff val="35000"/>
                  </a:schemeClr>
                </a:solidFill>
                <a:latin typeface="+mj-lt"/>
                <a:cs typeface="Calibri" panose="020F0502020204030204" pitchFamily="34" charset="0"/>
              </a:rPr>
              <a:t>promising</a:t>
            </a:r>
            <a:r>
              <a:rPr lang="cs-CZ" sz="3200" dirty="0">
                <a:solidFill>
                  <a:schemeClr val="tx1">
                    <a:lumMod val="65000"/>
                    <a:lumOff val="35000"/>
                  </a:schemeClr>
                </a:solidFill>
                <a:latin typeface="+mj-lt"/>
                <a:cs typeface="Calibri" panose="020F0502020204030204" pitchFamily="34" charset="0"/>
              </a:rPr>
              <a:t> </a:t>
            </a:r>
            <a:r>
              <a:rPr lang="cs-CZ" sz="3200" dirty="0" err="1">
                <a:solidFill>
                  <a:schemeClr val="tx1">
                    <a:lumMod val="65000"/>
                    <a:lumOff val="35000"/>
                  </a:schemeClr>
                </a:solidFill>
                <a:latin typeface="+mj-lt"/>
                <a:cs typeface="Calibri" panose="020F0502020204030204" pitchFamily="34" charset="0"/>
              </a:rPr>
              <a:t>targets</a:t>
            </a:r>
            <a:r>
              <a:rPr lang="cs-CZ" sz="3200" dirty="0">
                <a:solidFill>
                  <a:schemeClr val="tx1">
                    <a:lumMod val="65000"/>
                    <a:lumOff val="35000"/>
                  </a:schemeClr>
                </a:solidFill>
                <a:latin typeface="+mj-lt"/>
                <a:cs typeface="Calibri" panose="020F0502020204030204" pitchFamily="34" charset="0"/>
              </a:rPr>
              <a:t> </a:t>
            </a:r>
            <a:r>
              <a:rPr lang="cs-CZ" sz="3200" dirty="0" err="1">
                <a:solidFill>
                  <a:schemeClr val="tx1">
                    <a:lumMod val="65000"/>
                    <a:lumOff val="35000"/>
                  </a:schemeClr>
                </a:solidFill>
                <a:latin typeface="+mj-lt"/>
                <a:cs typeface="Calibri" panose="020F0502020204030204" pitchFamily="34" charset="0"/>
              </a:rPr>
              <a:t>for</a:t>
            </a:r>
            <a:r>
              <a:rPr lang="cs-CZ" sz="3200" dirty="0">
                <a:solidFill>
                  <a:schemeClr val="tx1">
                    <a:lumMod val="65000"/>
                    <a:lumOff val="35000"/>
                  </a:schemeClr>
                </a:solidFill>
                <a:latin typeface="+mj-lt"/>
                <a:cs typeface="Calibri" panose="020F0502020204030204" pitchFamily="34" charset="0"/>
              </a:rPr>
              <a:t> </a:t>
            </a:r>
            <a:r>
              <a:rPr lang="cs-CZ" sz="3200" dirty="0" err="1">
                <a:solidFill>
                  <a:schemeClr val="tx1">
                    <a:lumMod val="65000"/>
                    <a:lumOff val="35000"/>
                  </a:schemeClr>
                </a:solidFill>
                <a:latin typeface="+mj-lt"/>
                <a:cs typeface="Calibri" panose="020F0502020204030204" pitchFamily="34" charset="0"/>
              </a:rPr>
              <a:t>anticancer</a:t>
            </a:r>
            <a:r>
              <a:rPr lang="cs-CZ" sz="3200" dirty="0">
                <a:solidFill>
                  <a:schemeClr val="tx1">
                    <a:lumMod val="65000"/>
                    <a:lumOff val="35000"/>
                  </a:schemeClr>
                </a:solidFill>
                <a:latin typeface="+mj-lt"/>
                <a:cs typeface="Calibri" panose="020F0502020204030204" pitchFamily="34" charset="0"/>
              </a:rPr>
              <a:t> </a:t>
            </a:r>
            <a:r>
              <a:rPr lang="cs-CZ" sz="3200" dirty="0" err="1">
                <a:solidFill>
                  <a:schemeClr val="tx1">
                    <a:lumMod val="65000"/>
                    <a:lumOff val="35000"/>
                  </a:schemeClr>
                </a:solidFill>
                <a:latin typeface="+mj-lt"/>
                <a:cs typeface="Calibri" panose="020F0502020204030204" pitchFamily="34" charset="0"/>
              </a:rPr>
              <a:t>therapy</a:t>
            </a:r>
            <a:endParaRPr lang="en-US" sz="3200" dirty="0">
              <a:latin typeface="+mj-lt"/>
              <a:cs typeface="Calibri" panose="020F0502020204030204" pitchFamily="34" charset="0"/>
            </a:endParaRPr>
          </a:p>
        </p:txBody>
      </p:sp>
      <p:sp>
        <p:nvSpPr>
          <p:cNvPr id="14" name="Obdélník 13"/>
          <p:cNvSpPr/>
          <p:nvPr/>
        </p:nvSpPr>
        <p:spPr>
          <a:xfrm>
            <a:off x="227996" y="1496874"/>
            <a:ext cx="3029997" cy="423449"/>
          </a:xfrm>
          <a:prstGeom prst="rect">
            <a:avLst/>
          </a:prstGeom>
        </p:spPr>
        <p:txBody>
          <a:bodyPr wrap="none">
            <a:spAutoFit/>
          </a:bodyPr>
          <a:lstStyle/>
          <a:p>
            <a:pPr marL="285750" indent="-285750">
              <a:lnSpc>
                <a:spcPct val="150000"/>
              </a:lnSpc>
              <a:buClrTx/>
              <a:buFont typeface="Wingdings" panose="05000000000000000000" pitchFamily="2" charset="2"/>
              <a:buChar char="§"/>
              <a:defRPr/>
            </a:pPr>
            <a:r>
              <a:rPr lang="cs-CZ" sz="1600" i="1" dirty="0" err="1">
                <a:solidFill>
                  <a:schemeClr val="tx1">
                    <a:lumMod val="65000"/>
                    <a:lumOff val="35000"/>
                  </a:schemeClr>
                </a:solidFill>
                <a:latin typeface="+mn-lt"/>
              </a:rPr>
              <a:t>Kinases</a:t>
            </a:r>
            <a:r>
              <a:rPr lang="cs-CZ" sz="1600" i="1" dirty="0">
                <a:solidFill>
                  <a:schemeClr val="tx1">
                    <a:lumMod val="65000"/>
                    <a:lumOff val="35000"/>
                  </a:schemeClr>
                </a:solidFill>
                <a:latin typeface="+mn-lt"/>
              </a:rPr>
              <a:t> = </a:t>
            </a:r>
            <a:r>
              <a:rPr lang="cs-CZ" sz="1600" i="1" dirty="0" err="1">
                <a:solidFill>
                  <a:schemeClr val="tx1">
                    <a:lumMod val="65000"/>
                    <a:lumOff val="35000"/>
                  </a:schemeClr>
                </a:solidFill>
                <a:latin typeface="+mn-lt"/>
              </a:rPr>
              <a:t>phosphotransferases</a:t>
            </a:r>
            <a:endParaRPr lang="cs-CZ" sz="1600" i="1" dirty="0">
              <a:solidFill>
                <a:schemeClr val="tx1">
                  <a:lumMod val="65000"/>
                  <a:lumOff val="35000"/>
                </a:schemeClr>
              </a:solidFill>
              <a:latin typeface="+mn-lt"/>
            </a:endParaRPr>
          </a:p>
        </p:txBody>
      </p:sp>
      <p:sp>
        <p:nvSpPr>
          <p:cNvPr id="16" name="Obdélník 15"/>
          <p:cNvSpPr/>
          <p:nvPr/>
        </p:nvSpPr>
        <p:spPr>
          <a:xfrm>
            <a:off x="702481" y="1834629"/>
            <a:ext cx="3558025" cy="461665"/>
          </a:xfrm>
          <a:prstGeom prst="rect">
            <a:avLst/>
          </a:prstGeom>
        </p:spPr>
        <p:txBody>
          <a:bodyPr wrap="none">
            <a:spAutoFit/>
          </a:bodyPr>
          <a:lstStyle/>
          <a:p>
            <a:pPr marL="400050" indent="-400050">
              <a:lnSpc>
                <a:spcPct val="150000"/>
              </a:lnSpc>
              <a:buClrTx/>
              <a:buFont typeface="Arial" panose="020B0604020202020204" pitchFamily="34" charset="0"/>
              <a:buChar char="•"/>
              <a:defRPr/>
            </a:pPr>
            <a:r>
              <a:rPr lang="cs-CZ" sz="1600" i="1" dirty="0" err="1">
                <a:solidFill>
                  <a:schemeClr val="tx1">
                    <a:lumMod val="65000"/>
                    <a:lumOff val="35000"/>
                  </a:schemeClr>
                </a:solidFill>
                <a:latin typeface="+mn-lt"/>
              </a:rPr>
              <a:t>regulation</a:t>
            </a:r>
            <a:r>
              <a:rPr lang="cs-CZ" sz="1600" i="1" dirty="0">
                <a:solidFill>
                  <a:schemeClr val="tx1">
                    <a:lumMod val="65000"/>
                    <a:lumOff val="35000"/>
                  </a:schemeClr>
                </a:solidFill>
                <a:latin typeface="+mn-lt"/>
              </a:rPr>
              <a:t> </a:t>
            </a:r>
            <a:r>
              <a:rPr lang="cs-CZ" sz="1600" i="1" dirty="0" err="1">
                <a:solidFill>
                  <a:schemeClr val="tx1">
                    <a:lumMod val="65000"/>
                    <a:lumOff val="35000"/>
                  </a:schemeClr>
                </a:solidFill>
                <a:latin typeface="+mn-lt"/>
              </a:rPr>
              <a:t>of</a:t>
            </a:r>
            <a:r>
              <a:rPr lang="cs-CZ" sz="1600" i="1" dirty="0">
                <a:solidFill>
                  <a:schemeClr val="tx1">
                    <a:lumMod val="65000"/>
                    <a:lumOff val="35000"/>
                  </a:schemeClr>
                </a:solidFill>
                <a:latin typeface="+mn-lt"/>
              </a:rPr>
              <a:t> </a:t>
            </a:r>
            <a:r>
              <a:rPr lang="cs-CZ" sz="1600" i="1" dirty="0" err="1">
                <a:solidFill>
                  <a:schemeClr val="tx1">
                    <a:lumMod val="65000"/>
                    <a:lumOff val="35000"/>
                  </a:schemeClr>
                </a:solidFill>
                <a:latin typeface="+mn-lt"/>
              </a:rPr>
              <a:t>multiple</a:t>
            </a:r>
            <a:r>
              <a:rPr lang="cs-CZ" sz="1600" i="1" dirty="0">
                <a:solidFill>
                  <a:schemeClr val="tx1">
                    <a:lumMod val="65000"/>
                    <a:lumOff val="35000"/>
                  </a:schemeClr>
                </a:solidFill>
                <a:latin typeface="+mn-lt"/>
              </a:rPr>
              <a:t> cell </a:t>
            </a:r>
            <a:r>
              <a:rPr lang="cs-CZ" sz="1600" i="1" dirty="0" err="1">
                <a:solidFill>
                  <a:schemeClr val="tx1">
                    <a:lumMod val="65000"/>
                    <a:lumOff val="35000"/>
                  </a:schemeClr>
                </a:solidFill>
                <a:latin typeface="+mn-lt"/>
              </a:rPr>
              <a:t>processes</a:t>
            </a:r>
            <a:endParaRPr lang="cs-CZ" sz="1600" i="1" dirty="0">
              <a:solidFill>
                <a:schemeClr val="tx1">
                  <a:lumMod val="65000"/>
                  <a:lumOff val="35000"/>
                </a:schemeClr>
              </a:solidFill>
              <a:latin typeface="+mn-lt"/>
            </a:endParaRPr>
          </a:p>
        </p:txBody>
      </p:sp>
      <p:sp>
        <p:nvSpPr>
          <p:cNvPr id="18" name="Obdélník 17"/>
          <p:cNvSpPr/>
          <p:nvPr/>
        </p:nvSpPr>
        <p:spPr>
          <a:xfrm>
            <a:off x="702481" y="2165473"/>
            <a:ext cx="4227119" cy="461665"/>
          </a:xfrm>
          <a:prstGeom prst="rect">
            <a:avLst/>
          </a:prstGeom>
        </p:spPr>
        <p:txBody>
          <a:bodyPr wrap="none">
            <a:spAutoFit/>
          </a:bodyPr>
          <a:lstStyle/>
          <a:p>
            <a:pPr marL="400050" indent="-400050">
              <a:lnSpc>
                <a:spcPct val="150000"/>
              </a:lnSpc>
              <a:buClrTx/>
              <a:buFont typeface="Arial" panose="020B0604020202020204" pitchFamily="34" charset="0"/>
              <a:buChar char="•"/>
              <a:defRPr/>
            </a:pPr>
            <a:r>
              <a:rPr lang="cs-CZ" sz="1600" i="1" dirty="0">
                <a:solidFill>
                  <a:schemeClr val="tx1">
                    <a:lumMod val="65000"/>
                    <a:lumOff val="35000"/>
                  </a:schemeClr>
                </a:solidFill>
                <a:latin typeface="+mn-lt"/>
              </a:rPr>
              <a:t>DNA </a:t>
            </a:r>
            <a:r>
              <a:rPr lang="cs-CZ" sz="1600" i="1" dirty="0" err="1">
                <a:solidFill>
                  <a:schemeClr val="tx1">
                    <a:lumMod val="65000"/>
                    <a:lumOff val="35000"/>
                  </a:schemeClr>
                </a:solidFill>
                <a:latin typeface="+mn-lt"/>
              </a:rPr>
              <a:t>damage</a:t>
            </a:r>
            <a:r>
              <a:rPr lang="cs-CZ" sz="1600" i="1" dirty="0">
                <a:solidFill>
                  <a:schemeClr val="tx1">
                    <a:lumMod val="65000"/>
                    <a:lumOff val="35000"/>
                  </a:schemeClr>
                </a:solidFill>
                <a:latin typeface="+mn-lt"/>
              </a:rPr>
              <a:t> response, DNA </a:t>
            </a:r>
            <a:r>
              <a:rPr lang="cs-CZ" sz="1600" i="1" dirty="0" err="1">
                <a:solidFill>
                  <a:schemeClr val="tx1">
                    <a:lumMod val="65000"/>
                    <a:lumOff val="35000"/>
                  </a:schemeClr>
                </a:solidFill>
                <a:latin typeface="+mn-lt"/>
              </a:rPr>
              <a:t>repair</a:t>
            </a:r>
            <a:r>
              <a:rPr lang="cs-CZ" sz="1600" i="1" dirty="0">
                <a:solidFill>
                  <a:schemeClr val="tx1">
                    <a:lumMod val="65000"/>
                    <a:lumOff val="35000"/>
                  </a:schemeClr>
                </a:solidFill>
                <a:latin typeface="+mn-lt"/>
              </a:rPr>
              <a:t>, </a:t>
            </a:r>
            <a:r>
              <a:rPr lang="cs-CZ" sz="1600" i="1" dirty="0" err="1">
                <a:solidFill>
                  <a:schemeClr val="tx1">
                    <a:lumMod val="65000"/>
                    <a:lumOff val="35000"/>
                  </a:schemeClr>
                </a:solidFill>
                <a:latin typeface="+mn-lt"/>
              </a:rPr>
              <a:t>mitosis</a:t>
            </a:r>
            <a:r>
              <a:rPr lang="cs-CZ" sz="1600" i="1" dirty="0">
                <a:solidFill>
                  <a:schemeClr val="tx1">
                    <a:lumMod val="65000"/>
                    <a:lumOff val="35000"/>
                  </a:schemeClr>
                </a:solidFill>
                <a:latin typeface="+mn-lt"/>
              </a:rPr>
              <a:t> </a:t>
            </a:r>
          </a:p>
        </p:txBody>
      </p:sp>
      <p:sp>
        <p:nvSpPr>
          <p:cNvPr id="19" name="Obdélník 18"/>
          <p:cNvSpPr/>
          <p:nvPr/>
        </p:nvSpPr>
        <p:spPr>
          <a:xfrm>
            <a:off x="199651" y="2998763"/>
            <a:ext cx="4871270" cy="423449"/>
          </a:xfrm>
          <a:prstGeom prst="rect">
            <a:avLst/>
          </a:prstGeom>
        </p:spPr>
        <p:txBody>
          <a:bodyPr wrap="none">
            <a:spAutoFit/>
          </a:bodyPr>
          <a:lstStyle/>
          <a:p>
            <a:pPr marL="285750" indent="-285750">
              <a:lnSpc>
                <a:spcPct val="150000"/>
              </a:lnSpc>
              <a:buClrTx/>
              <a:buFont typeface="Wingdings" panose="05000000000000000000" pitchFamily="2" charset="2"/>
              <a:buChar char="§"/>
              <a:defRPr/>
            </a:pPr>
            <a:r>
              <a:rPr lang="cs-CZ" sz="1600" i="1" dirty="0">
                <a:solidFill>
                  <a:schemeClr val="tx1">
                    <a:lumMod val="65000"/>
                    <a:lumOff val="35000"/>
                  </a:schemeClr>
                </a:solidFill>
                <a:latin typeface="+mn-lt"/>
              </a:rPr>
              <a:t>Protein </a:t>
            </a:r>
            <a:r>
              <a:rPr lang="cs-CZ" sz="1600" i="1" dirty="0" err="1">
                <a:solidFill>
                  <a:schemeClr val="tx1">
                    <a:lumMod val="65000"/>
                    <a:lumOff val="35000"/>
                  </a:schemeClr>
                </a:solidFill>
                <a:latin typeface="+mn-lt"/>
              </a:rPr>
              <a:t>kinase</a:t>
            </a:r>
            <a:r>
              <a:rPr lang="cs-CZ" sz="1600" i="1" dirty="0">
                <a:solidFill>
                  <a:schemeClr val="tx1">
                    <a:lumMod val="65000"/>
                    <a:lumOff val="35000"/>
                  </a:schemeClr>
                </a:solidFill>
                <a:latin typeface="+mn-lt"/>
              </a:rPr>
              <a:t> </a:t>
            </a:r>
            <a:r>
              <a:rPr lang="cs-CZ" sz="1600" b="1" i="1" dirty="0" err="1">
                <a:solidFill>
                  <a:schemeClr val="tx1">
                    <a:lumMod val="65000"/>
                    <a:lumOff val="35000"/>
                  </a:schemeClr>
                </a:solidFill>
                <a:latin typeface="+mn-lt"/>
              </a:rPr>
              <a:t>inhibitors</a:t>
            </a:r>
            <a:r>
              <a:rPr lang="cs-CZ" sz="1600" i="1" dirty="0">
                <a:solidFill>
                  <a:schemeClr val="tx1">
                    <a:lumMod val="65000"/>
                    <a:lumOff val="35000"/>
                  </a:schemeClr>
                </a:solidFill>
                <a:latin typeface="+mn-lt"/>
              </a:rPr>
              <a:t> = </a:t>
            </a:r>
            <a:r>
              <a:rPr lang="cs-CZ" sz="1600" i="1" dirty="0">
                <a:solidFill>
                  <a:srgbClr val="FF0000"/>
                </a:solidFill>
                <a:latin typeface="+mn-lt"/>
              </a:rPr>
              <a:t>hot </a:t>
            </a:r>
            <a:r>
              <a:rPr lang="cs-CZ" sz="1600" i="1" dirty="0" err="1">
                <a:solidFill>
                  <a:srgbClr val="FF0000"/>
                </a:solidFill>
                <a:latin typeface="+mn-lt"/>
              </a:rPr>
              <a:t>topic</a:t>
            </a:r>
            <a:r>
              <a:rPr lang="cs-CZ" sz="1600" i="1" dirty="0">
                <a:solidFill>
                  <a:srgbClr val="FF0000"/>
                </a:solidFill>
                <a:latin typeface="+mn-lt"/>
              </a:rPr>
              <a:t> in </a:t>
            </a:r>
            <a:r>
              <a:rPr lang="cs-CZ" sz="1600" i="1" dirty="0" err="1">
                <a:solidFill>
                  <a:srgbClr val="FF0000"/>
                </a:solidFill>
                <a:latin typeface="+mn-lt"/>
              </a:rPr>
              <a:t>pharmacology</a:t>
            </a:r>
            <a:endParaRPr lang="cs-CZ" sz="1600" i="1" dirty="0">
              <a:solidFill>
                <a:srgbClr val="FF0000"/>
              </a:solidFill>
              <a:latin typeface="+mn-lt"/>
            </a:endParaRPr>
          </a:p>
        </p:txBody>
      </p:sp>
      <p:sp>
        <p:nvSpPr>
          <p:cNvPr id="20" name="Obdélník 19"/>
          <p:cNvSpPr/>
          <p:nvPr/>
        </p:nvSpPr>
        <p:spPr>
          <a:xfrm>
            <a:off x="512490" y="3302837"/>
            <a:ext cx="2950038" cy="423449"/>
          </a:xfrm>
          <a:prstGeom prst="rect">
            <a:avLst/>
          </a:prstGeom>
        </p:spPr>
        <p:txBody>
          <a:bodyPr wrap="none">
            <a:spAutoFit/>
          </a:bodyPr>
          <a:lstStyle/>
          <a:p>
            <a:pPr>
              <a:lnSpc>
                <a:spcPct val="150000"/>
              </a:lnSpc>
              <a:buClrTx/>
              <a:defRPr/>
            </a:pPr>
            <a:r>
              <a:rPr lang="cs-CZ" sz="1600" dirty="0">
                <a:solidFill>
                  <a:schemeClr val="tx1">
                    <a:lumMod val="65000"/>
                    <a:lumOff val="35000"/>
                  </a:schemeClr>
                </a:solidFill>
                <a:latin typeface="+mn-lt"/>
              </a:rPr>
              <a:t>(</a:t>
            </a:r>
            <a:r>
              <a:rPr lang="cs-CZ" sz="1600" i="1" dirty="0">
                <a:solidFill>
                  <a:schemeClr val="tx1">
                    <a:lumMod val="65000"/>
                    <a:lumOff val="35000"/>
                  </a:schemeClr>
                </a:solidFill>
                <a:latin typeface="+mn-lt"/>
              </a:rPr>
              <a:t>&gt; 30 </a:t>
            </a:r>
            <a:r>
              <a:rPr lang="cs-CZ" sz="1600" i="1" dirty="0" err="1">
                <a:solidFill>
                  <a:schemeClr val="tx1">
                    <a:lumMod val="65000"/>
                    <a:lumOff val="35000"/>
                  </a:schemeClr>
                </a:solidFill>
                <a:latin typeface="+mn-lt"/>
              </a:rPr>
              <a:t>compounds</a:t>
            </a:r>
            <a:r>
              <a:rPr lang="cs-CZ" sz="1600" i="1" dirty="0">
                <a:solidFill>
                  <a:schemeClr val="tx1">
                    <a:lumMod val="65000"/>
                    <a:lumOff val="35000"/>
                  </a:schemeClr>
                </a:solidFill>
                <a:latin typeface="+mn-lt"/>
              </a:rPr>
              <a:t> in </a:t>
            </a:r>
            <a:r>
              <a:rPr lang="cs-CZ" sz="1600" i="1" dirty="0" err="1">
                <a:solidFill>
                  <a:schemeClr val="tx1">
                    <a:lumMod val="65000"/>
                    <a:lumOff val="35000"/>
                  </a:schemeClr>
                </a:solidFill>
                <a:latin typeface="+mn-lt"/>
              </a:rPr>
              <a:t>clinical</a:t>
            </a:r>
            <a:r>
              <a:rPr lang="cs-CZ" sz="1600" i="1" dirty="0">
                <a:solidFill>
                  <a:schemeClr val="tx1">
                    <a:lumMod val="65000"/>
                    <a:lumOff val="35000"/>
                  </a:schemeClr>
                </a:solidFill>
                <a:latin typeface="+mn-lt"/>
              </a:rPr>
              <a:t> </a:t>
            </a:r>
            <a:r>
              <a:rPr lang="cs-CZ" sz="1600" i="1" dirty="0" err="1">
                <a:solidFill>
                  <a:schemeClr val="tx1">
                    <a:lumMod val="65000"/>
                    <a:lumOff val="35000"/>
                  </a:schemeClr>
                </a:solidFill>
                <a:latin typeface="+mn-lt"/>
              </a:rPr>
              <a:t>trials</a:t>
            </a:r>
            <a:r>
              <a:rPr lang="cs-CZ" sz="1600" dirty="0">
                <a:solidFill>
                  <a:schemeClr val="tx1">
                    <a:lumMod val="65000"/>
                    <a:lumOff val="35000"/>
                  </a:schemeClr>
                </a:solidFill>
                <a:latin typeface="+mn-lt"/>
              </a:rPr>
              <a:t>)</a:t>
            </a:r>
          </a:p>
        </p:txBody>
      </p:sp>
      <p:sp>
        <p:nvSpPr>
          <p:cNvPr id="21" name="TextovéPole 20"/>
          <p:cNvSpPr txBox="1"/>
          <p:nvPr/>
        </p:nvSpPr>
        <p:spPr>
          <a:xfrm>
            <a:off x="326211" y="4075391"/>
            <a:ext cx="3682544" cy="1138773"/>
          </a:xfrm>
          <a:prstGeom prst="rect">
            <a:avLst/>
          </a:prstGeom>
          <a:noFill/>
        </p:spPr>
        <p:txBody>
          <a:bodyPr wrap="square" rtlCol="0">
            <a:spAutoFit/>
          </a:bodyPr>
          <a:lstStyle/>
          <a:p>
            <a:r>
              <a:rPr lang="en-US" b="1" i="1" dirty="0">
                <a:solidFill>
                  <a:srgbClr val="FF0000"/>
                </a:solidFill>
                <a:latin typeface="+mn-lt"/>
              </a:rPr>
              <a:t>Checkpoint kinase 1 (CHK1)</a:t>
            </a:r>
            <a:endParaRPr lang="cs-CZ" b="1" i="1" dirty="0">
              <a:solidFill>
                <a:srgbClr val="FF0000"/>
              </a:solidFill>
              <a:latin typeface="+mn-lt"/>
            </a:endParaRPr>
          </a:p>
          <a:p>
            <a:endParaRPr lang="en-US" b="1" i="1" dirty="0">
              <a:solidFill>
                <a:schemeClr val="tx1">
                  <a:lumMod val="65000"/>
                  <a:lumOff val="35000"/>
                </a:schemeClr>
              </a:solidFill>
              <a:latin typeface="+mn-lt"/>
            </a:endParaRPr>
          </a:p>
          <a:p>
            <a:pPr marL="285750" indent="-285750">
              <a:buFont typeface="Wingdings" panose="05000000000000000000" pitchFamily="2" charset="2"/>
              <a:buChar char="§"/>
            </a:pPr>
            <a:r>
              <a:rPr lang="cs-CZ" sz="1600" i="1" dirty="0" err="1">
                <a:solidFill>
                  <a:schemeClr val="tx1">
                    <a:lumMod val="65000"/>
                    <a:lumOff val="35000"/>
                  </a:schemeClr>
                </a:solidFill>
                <a:latin typeface="+mn-lt"/>
              </a:rPr>
              <a:t>implemented</a:t>
            </a:r>
            <a:r>
              <a:rPr lang="cs-CZ" sz="1600" i="1" dirty="0">
                <a:solidFill>
                  <a:schemeClr val="tx1">
                    <a:lumMod val="65000"/>
                    <a:lumOff val="35000"/>
                  </a:schemeClr>
                </a:solidFill>
                <a:latin typeface="+mn-lt"/>
              </a:rPr>
              <a:t> in DNA </a:t>
            </a:r>
            <a:r>
              <a:rPr lang="cs-CZ" sz="1600" i="1" dirty="0" err="1">
                <a:solidFill>
                  <a:schemeClr val="tx1">
                    <a:lumMod val="65000"/>
                    <a:lumOff val="35000"/>
                  </a:schemeClr>
                </a:solidFill>
                <a:latin typeface="+mn-lt"/>
              </a:rPr>
              <a:t>damage</a:t>
            </a:r>
            <a:r>
              <a:rPr lang="cs-CZ" sz="1600" i="1" dirty="0">
                <a:solidFill>
                  <a:schemeClr val="tx1">
                    <a:lumMod val="65000"/>
                    <a:lumOff val="35000"/>
                  </a:schemeClr>
                </a:solidFill>
                <a:latin typeface="+mn-lt"/>
              </a:rPr>
              <a:t> response and DNA </a:t>
            </a:r>
            <a:r>
              <a:rPr lang="cs-CZ" sz="1600" i="1" dirty="0" err="1">
                <a:solidFill>
                  <a:schemeClr val="tx1">
                    <a:lumMod val="65000"/>
                    <a:lumOff val="35000"/>
                  </a:schemeClr>
                </a:solidFill>
                <a:latin typeface="+mn-lt"/>
              </a:rPr>
              <a:t>repair</a:t>
            </a:r>
            <a:endParaRPr lang="cs-CZ" sz="1600" i="1" dirty="0">
              <a:solidFill>
                <a:schemeClr val="tx1">
                  <a:lumMod val="65000"/>
                  <a:lumOff val="35000"/>
                </a:schemeClr>
              </a:solidFill>
              <a:latin typeface="+mn-lt"/>
            </a:endParaRPr>
          </a:p>
        </p:txBody>
      </p:sp>
      <p:sp>
        <p:nvSpPr>
          <p:cNvPr id="22" name="Obdélník 21"/>
          <p:cNvSpPr/>
          <p:nvPr/>
        </p:nvSpPr>
        <p:spPr>
          <a:xfrm>
            <a:off x="343602" y="5186407"/>
            <a:ext cx="6096000" cy="423449"/>
          </a:xfrm>
          <a:prstGeom prst="rect">
            <a:avLst/>
          </a:prstGeom>
        </p:spPr>
        <p:txBody>
          <a:bodyPr>
            <a:spAutoFit/>
          </a:bodyPr>
          <a:lstStyle/>
          <a:p>
            <a:pPr marL="285750" indent="-285750">
              <a:lnSpc>
                <a:spcPct val="150000"/>
              </a:lnSpc>
              <a:buFont typeface="Wingdings" panose="05000000000000000000" pitchFamily="2" charset="2"/>
              <a:buChar char="§"/>
            </a:pPr>
            <a:r>
              <a:rPr lang="cs-CZ" sz="1600" i="1" dirty="0" err="1">
                <a:solidFill>
                  <a:schemeClr val="tx1">
                    <a:lumMod val="65000"/>
                    <a:lumOff val="35000"/>
                  </a:schemeClr>
                </a:solidFill>
              </a:rPr>
              <a:t>promising</a:t>
            </a:r>
            <a:r>
              <a:rPr lang="cs-CZ" sz="1600" i="1" dirty="0">
                <a:solidFill>
                  <a:schemeClr val="tx1">
                    <a:lumMod val="65000"/>
                    <a:lumOff val="35000"/>
                  </a:schemeClr>
                </a:solidFill>
              </a:rPr>
              <a:t> </a:t>
            </a:r>
            <a:r>
              <a:rPr lang="cs-CZ" sz="1600" i="1" dirty="0" err="1">
                <a:solidFill>
                  <a:schemeClr val="tx1">
                    <a:lumMod val="65000"/>
                    <a:lumOff val="35000"/>
                  </a:schemeClr>
                </a:solidFill>
              </a:rPr>
              <a:t>therapeutic</a:t>
            </a:r>
            <a:r>
              <a:rPr lang="cs-CZ" sz="1600" i="1" dirty="0">
                <a:solidFill>
                  <a:schemeClr val="tx1">
                    <a:lumMod val="65000"/>
                    <a:lumOff val="35000"/>
                  </a:schemeClr>
                </a:solidFill>
              </a:rPr>
              <a:t> </a:t>
            </a:r>
            <a:r>
              <a:rPr lang="cs-CZ" sz="1600" i="1" dirty="0" err="1">
                <a:solidFill>
                  <a:schemeClr val="tx1">
                    <a:lumMod val="65000"/>
                    <a:lumOff val="35000"/>
                  </a:schemeClr>
                </a:solidFill>
              </a:rPr>
              <a:t>target</a:t>
            </a:r>
            <a:endParaRPr lang="cs-CZ" sz="1600" i="1" dirty="0">
              <a:solidFill>
                <a:schemeClr val="tx1">
                  <a:lumMod val="65000"/>
                  <a:lumOff val="35000"/>
                </a:schemeClr>
              </a:solidFill>
            </a:endParaRPr>
          </a:p>
        </p:txBody>
      </p:sp>
      <p:sp>
        <p:nvSpPr>
          <p:cNvPr id="23" name="TextovéPole 6"/>
          <p:cNvSpPr txBox="1">
            <a:spLocks noChangeArrowheads="1"/>
          </p:cNvSpPr>
          <p:nvPr/>
        </p:nvSpPr>
        <p:spPr bwMode="auto">
          <a:xfrm>
            <a:off x="4457258" y="5591682"/>
            <a:ext cx="27520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pl-PL" altLang="en-US" sz="1200" b="1" dirty="0">
                <a:solidFill>
                  <a:schemeClr val="tx1">
                    <a:lumMod val="65000"/>
                    <a:lumOff val="35000"/>
                  </a:schemeClr>
                </a:solidFill>
                <a:latin typeface="+mn-lt"/>
              </a:rPr>
              <a:t>SCH900776</a:t>
            </a:r>
          </a:p>
          <a:p>
            <a:pPr algn="ctr" eaLnBrk="1" hangingPunct="1">
              <a:spcBef>
                <a:spcPct val="0"/>
              </a:spcBef>
              <a:buFontTx/>
              <a:buNone/>
            </a:pPr>
            <a:r>
              <a:rPr lang="pl-PL" altLang="en-US" sz="1200" i="1" dirty="0">
                <a:solidFill>
                  <a:schemeClr val="tx1">
                    <a:lumMod val="65000"/>
                    <a:lumOff val="35000"/>
                  </a:schemeClr>
                </a:solidFill>
                <a:latin typeface="+mn-lt"/>
              </a:rPr>
              <a:t>CHK1 IC</a:t>
            </a:r>
            <a:r>
              <a:rPr lang="pl-PL" altLang="en-US" sz="1200" i="1" baseline="-25000" dirty="0">
                <a:solidFill>
                  <a:schemeClr val="tx1">
                    <a:lumMod val="65000"/>
                    <a:lumOff val="35000"/>
                  </a:schemeClr>
                </a:solidFill>
                <a:latin typeface="+mn-lt"/>
              </a:rPr>
              <a:t>50</a:t>
            </a:r>
            <a:r>
              <a:rPr lang="pl-PL" altLang="en-US" sz="1200" i="1" dirty="0">
                <a:solidFill>
                  <a:schemeClr val="tx1">
                    <a:lumMod val="65000"/>
                    <a:lumOff val="35000"/>
                  </a:schemeClr>
                </a:solidFill>
                <a:latin typeface="+mn-lt"/>
              </a:rPr>
              <a:t> = 0.005 mM</a:t>
            </a:r>
          </a:p>
          <a:p>
            <a:pPr algn="ctr" eaLnBrk="1" hangingPunct="1">
              <a:spcBef>
                <a:spcPct val="0"/>
              </a:spcBef>
              <a:buFontTx/>
              <a:buNone/>
            </a:pPr>
            <a:r>
              <a:rPr lang="pl-PL" altLang="en-US" sz="1200" i="1" dirty="0">
                <a:solidFill>
                  <a:schemeClr val="tx1">
                    <a:lumMod val="65000"/>
                    <a:lumOff val="35000"/>
                  </a:schemeClr>
                </a:solidFill>
                <a:latin typeface="+mn-lt"/>
              </a:rPr>
              <a:t>phase II clinical trials (with cytarabine)</a:t>
            </a:r>
          </a:p>
        </p:txBody>
      </p:sp>
      <p:graphicFrame>
        <p:nvGraphicFramePr>
          <p:cNvPr id="24" name="Object 75"/>
          <p:cNvGraphicFramePr>
            <a:graphicFrameLocks noChangeAspect="1"/>
          </p:cNvGraphicFramePr>
          <p:nvPr>
            <p:extLst/>
          </p:nvPr>
        </p:nvGraphicFramePr>
        <p:xfrm>
          <a:off x="8816662" y="4348430"/>
          <a:ext cx="2436813" cy="1154112"/>
        </p:xfrm>
        <a:graphic>
          <a:graphicData uri="http://schemas.openxmlformats.org/presentationml/2006/ole">
            <mc:AlternateContent xmlns:mc="http://schemas.openxmlformats.org/markup-compatibility/2006">
              <mc:Choice xmlns:v="urn:schemas-microsoft-com:vml" Requires="v">
                <p:oleObj spid="_x0000_s9437" name="CS ChemDraw Drawing" r:id="rId4" imgW="2436599" imgH="1154790" progId="ChemDraw.Document.6.0">
                  <p:embed/>
                </p:oleObj>
              </mc:Choice>
              <mc:Fallback>
                <p:oleObj name="CS ChemDraw Drawing" r:id="rId4" imgW="2436599" imgH="1154790" progId="ChemDraw.Document.6.0">
                  <p:embed/>
                  <p:pic>
                    <p:nvPicPr>
                      <p:cNvPr id="24" name="Object 75"/>
                      <p:cNvPicPr>
                        <a:picLocks noChangeAspect="1" noChangeArrowheads="1"/>
                      </p:cNvPicPr>
                      <p:nvPr/>
                    </p:nvPicPr>
                    <p:blipFill>
                      <a:blip r:embed="rId5"/>
                      <a:srcRect/>
                      <a:stretch>
                        <a:fillRect/>
                      </a:stretch>
                    </p:blipFill>
                    <p:spPr bwMode="auto">
                      <a:xfrm>
                        <a:off x="8816662" y="4348430"/>
                        <a:ext cx="2436813"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Elipsa 11"/>
          <p:cNvSpPr/>
          <p:nvPr/>
        </p:nvSpPr>
        <p:spPr>
          <a:xfrm>
            <a:off x="10550386" y="4114474"/>
            <a:ext cx="752475" cy="7556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fontAlgn="auto" hangingPunct="1">
              <a:spcBef>
                <a:spcPts val="0"/>
              </a:spcBef>
              <a:spcAft>
                <a:spcPts val="0"/>
              </a:spcAft>
              <a:defRPr/>
            </a:pPr>
            <a:endParaRPr lang="en-US" altLang="en-US" sz="1800">
              <a:solidFill>
                <a:srgbClr val="FFFFFF"/>
              </a:solidFill>
              <a:latin typeface="+mj-lt"/>
            </a:endParaRPr>
          </a:p>
        </p:txBody>
      </p:sp>
      <p:sp>
        <p:nvSpPr>
          <p:cNvPr id="26" name="TextovéPole 25"/>
          <p:cNvSpPr txBox="1">
            <a:spLocks noChangeArrowheads="1"/>
          </p:cNvSpPr>
          <p:nvPr/>
        </p:nvSpPr>
        <p:spPr bwMode="auto">
          <a:xfrm>
            <a:off x="9162857" y="5549339"/>
            <a:ext cx="250106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pl-PL" altLang="en-US" sz="1400" b="1" dirty="0">
                <a:solidFill>
                  <a:srgbClr val="FF0000"/>
                </a:solidFill>
                <a:latin typeface="+mn-lt"/>
              </a:rPr>
              <a:t>MU380</a:t>
            </a:r>
          </a:p>
          <a:p>
            <a:pPr algn="ctr" eaLnBrk="1" hangingPunct="1">
              <a:spcBef>
                <a:spcPct val="0"/>
              </a:spcBef>
              <a:buFontTx/>
              <a:buNone/>
            </a:pPr>
            <a:r>
              <a:rPr lang="pl-PL" altLang="en-US" sz="1200" i="1" dirty="0">
                <a:solidFill>
                  <a:schemeClr val="tx1">
                    <a:lumMod val="65000"/>
                    <a:lumOff val="35000"/>
                  </a:schemeClr>
                </a:solidFill>
                <a:latin typeface="+mn-lt"/>
              </a:rPr>
              <a:t>CHK1 IC</a:t>
            </a:r>
            <a:r>
              <a:rPr lang="pl-PL" altLang="en-US" sz="1200" i="1" baseline="-25000" dirty="0">
                <a:solidFill>
                  <a:schemeClr val="tx1">
                    <a:lumMod val="65000"/>
                    <a:lumOff val="35000"/>
                  </a:schemeClr>
                </a:solidFill>
                <a:latin typeface="+mn-lt"/>
              </a:rPr>
              <a:t>50</a:t>
            </a:r>
            <a:r>
              <a:rPr lang="pl-PL" altLang="en-US" sz="1200" i="1" dirty="0">
                <a:solidFill>
                  <a:schemeClr val="tx1">
                    <a:lumMod val="65000"/>
                    <a:lumOff val="35000"/>
                  </a:schemeClr>
                </a:solidFill>
                <a:latin typeface="+mn-lt"/>
              </a:rPr>
              <a:t> = 0.002 mM</a:t>
            </a:r>
          </a:p>
          <a:p>
            <a:pPr eaLnBrk="1" fontAlgn="auto" hangingPunct="1">
              <a:spcBef>
                <a:spcPts val="0"/>
              </a:spcBef>
              <a:spcAft>
                <a:spcPts val="0"/>
              </a:spcAft>
              <a:buNone/>
              <a:defRPr/>
            </a:pPr>
            <a:r>
              <a:rPr lang="cs-CZ" altLang="en-US" sz="1200" i="1" dirty="0">
                <a:solidFill>
                  <a:srgbClr val="FF0000"/>
                </a:solidFill>
                <a:latin typeface="+mn-lt"/>
              </a:rPr>
              <a:t>more </a:t>
            </a:r>
            <a:r>
              <a:rPr lang="cs-CZ" altLang="en-US" sz="1200" i="1" dirty="0" err="1">
                <a:solidFill>
                  <a:srgbClr val="FF0000"/>
                </a:solidFill>
                <a:latin typeface="+mn-lt"/>
              </a:rPr>
              <a:t>potent</a:t>
            </a:r>
            <a:r>
              <a:rPr lang="cs-CZ" altLang="en-US" sz="1200" i="1" dirty="0">
                <a:solidFill>
                  <a:srgbClr val="FF0000"/>
                </a:solidFill>
                <a:latin typeface="+mn-lt"/>
              </a:rPr>
              <a:t> </a:t>
            </a:r>
            <a:r>
              <a:rPr lang="cs-CZ" altLang="en-US" sz="1200" i="1" dirty="0" err="1">
                <a:solidFill>
                  <a:srgbClr val="FF0000"/>
                </a:solidFill>
                <a:latin typeface="+mn-lt"/>
              </a:rPr>
              <a:t>than</a:t>
            </a:r>
            <a:r>
              <a:rPr lang="cs-CZ" altLang="en-US" sz="1200" i="1" dirty="0">
                <a:solidFill>
                  <a:srgbClr val="FF0000"/>
                </a:solidFill>
                <a:latin typeface="+mn-lt"/>
              </a:rPr>
              <a:t> SCH900776 in vitro</a:t>
            </a:r>
            <a:endParaRPr lang="pl-PL" altLang="en-US" sz="1200" i="1" dirty="0">
              <a:solidFill>
                <a:srgbClr val="FF0000"/>
              </a:solidFill>
              <a:latin typeface="+mn-lt"/>
            </a:endParaRPr>
          </a:p>
        </p:txBody>
      </p:sp>
      <p:sp>
        <p:nvSpPr>
          <p:cNvPr id="27" name="TextovéPole 6"/>
          <p:cNvSpPr txBox="1">
            <a:spLocks noChangeArrowheads="1"/>
          </p:cNvSpPr>
          <p:nvPr/>
        </p:nvSpPr>
        <p:spPr bwMode="auto">
          <a:xfrm>
            <a:off x="7055960" y="5588745"/>
            <a:ext cx="20986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pl-PL" altLang="en-US" sz="1200" b="1" dirty="0">
                <a:solidFill>
                  <a:schemeClr val="tx1">
                    <a:lumMod val="65000"/>
                    <a:lumOff val="35000"/>
                  </a:schemeClr>
                </a:solidFill>
                <a:latin typeface="+mn-lt"/>
              </a:rPr>
              <a:t>MU379 </a:t>
            </a:r>
          </a:p>
          <a:p>
            <a:pPr algn="ctr" eaLnBrk="1" hangingPunct="1">
              <a:spcBef>
                <a:spcPct val="0"/>
              </a:spcBef>
              <a:buFontTx/>
              <a:buNone/>
            </a:pPr>
            <a:r>
              <a:rPr lang="pl-PL" altLang="en-US" sz="1200" i="1" dirty="0">
                <a:solidFill>
                  <a:schemeClr val="tx1">
                    <a:lumMod val="65000"/>
                    <a:lumOff val="35000"/>
                  </a:schemeClr>
                </a:solidFill>
                <a:latin typeface="+mn-lt"/>
              </a:rPr>
              <a:t>potential metabolite </a:t>
            </a:r>
          </a:p>
          <a:p>
            <a:pPr algn="ctr" eaLnBrk="1" hangingPunct="1">
              <a:spcBef>
                <a:spcPct val="0"/>
              </a:spcBef>
              <a:buFontTx/>
              <a:buNone/>
            </a:pPr>
            <a:r>
              <a:rPr lang="pl-PL" altLang="en-US" sz="1200" b="1" i="1" dirty="0">
                <a:solidFill>
                  <a:schemeClr val="tx1">
                    <a:lumMod val="65000"/>
                    <a:lumOff val="35000"/>
                  </a:schemeClr>
                </a:solidFill>
                <a:latin typeface="+mn-lt"/>
              </a:rPr>
              <a:t>less selective than SCH900776</a:t>
            </a:r>
          </a:p>
        </p:txBody>
      </p:sp>
      <p:graphicFrame>
        <p:nvGraphicFramePr>
          <p:cNvPr id="28" name="Objekt 27"/>
          <p:cNvGraphicFramePr>
            <a:graphicFrameLocks noChangeAspect="1"/>
          </p:cNvGraphicFramePr>
          <p:nvPr>
            <p:extLst/>
          </p:nvPr>
        </p:nvGraphicFramePr>
        <p:xfrm>
          <a:off x="6594824" y="4350474"/>
          <a:ext cx="2155826" cy="1192213"/>
        </p:xfrm>
        <a:graphic>
          <a:graphicData uri="http://schemas.openxmlformats.org/presentationml/2006/ole">
            <mc:AlternateContent xmlns:mc="http://schemas.openxmlformats.org/markup-compatibility/2006">
              <mc:Choice xmlns:v="urn:schemas-microsoft-com:vml" Requires="v">
                <p:oleObj spid="_x0000_s9438" name="CS ChemDraw Drawing" r:id="rId6" imgW="2101094" imgH="1159380" progId="ChemDraw.Document.6.0">
                  <p:embed/>
                </p:oleObj>
              </mc:Choice>
              <mc:Fallback>
                <p:oleObj name="CS ChemDraw Drawing" r:id="rId6" imgW="2101094" imgH="1159380" progId="ChemDraw.Document.6.0">
                  <p:embed/>
                  <p:pic>
                    <p:nvPicPr>
                      <p:cNvPr id="28" name="Objekt 27"/>
                      <p:cNvPicPr>
                        <a:picLocks noChangeAspect="1" noChangeArrowheads="1"/>
                      </p:cNvPicPr>
                      <p:nvPr/>
                    </p:nvPicPr>
                    <p:blipFill>
                      <a:blip r:embed="rId7"/>
                      <a:srcRect/>
                      <a:stretch>
                        <a:fillRect/>
                      </a:stretch>
                    </p:blipFill>
                    <p:spPr bwMode="auto">
                      <a:xfrm>
                        <a:off x="6594824" y="4350474"/>
                        <a:ext cx="2155826"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kt 28"/>
          <p:cNvGraphicFramePr>
            <a:graphicFrameLocks noChangeAspect="1"/>
          </p:cNvGraphicFramePr>
          <p:nvPr>
            <p:extLst/>
          </p:nvPr>
        </p:nvGraphicFramePr>
        <p:xfrm>
          <a:off x="5170717" y="4374178"/>
          <a:ext cx="1579563" cy="1193800"/>
        </p:xfrm>
        <a:graphic>
          <a:graphicData uri="http://schemas.openxmlformats.org/presentationml/2006/ole">
            <mc:AlternateContent xmlns:mc="http://schemas.openxmlformats.org/markup-compatibility/2006">
              <mc:Choice xmlns:v="urn:schemas-microsoft-com:vml" Requires="v">
                <p:oleObj spid="_x0000_s9439" name="CS ChemDraw Drawing" r:id="rId8" imgW="1580008" imgH="1194480" progId="ChemDraw.Document.6.0">
                  <p:embed/>
                </p:oleObj>
              </mc:Choice>
              <mc:Fallback>
                <p:oleObj name="CS ChemDraw Drawing" r:id="rId8" imgW="1580008" imgH="1194480" progId="ChemDraw.Document.6.0">
                  <p:embed/>
                  <p:pic>
                    <p:nvPicPr>
                      <p:cNvPr id="29" name="Objekt 28"/>
                      <p:cNvPicPr/>
                      <p:nvPr/>
                    </p:nvPicPr>
                    <p:blipFill>
                      <a:blip r:embed="rId9"/>
                      <a:stretch>
                        <a:fillRect/>
                      </a:stretch>
                    </p:blipFill>
                    <p:spPr>
                      <a:xfrm>
                        <a:off x="5170717" y="4374178"/>
                        <a:ext cx="1579563" cy="1193800"/>
                      </a:xfrm>
                      <a:prstGeom prst="rect">
                        <a:avLst/>
                      </a:prstGeom>
                    </p:spPr>
                  </p:pic>
                </p:oleObj>
              </mc:Fallback>
            </mc:AlternateContent>
          </a:graphicData>
        </a:graphic>
      </p:graphicFrame>
      <p:sp>
        <p:nvSpPr>
          <p:cNvPr id="30" name="Elipsa 11"/>
          <p:cNvSpPr/>
          <p:nvPr/>
        </p:nvSpPr>
        <p:spPr>
          <a:xfrm>
            <a:off x="6005016" y="4220468"/>
            <a:ext cx="752475" cy="75565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fontAlgn="auto" hangingPunct="1">
              <a:spcBef>
                <a:spcPts val="0"/>
              </a:spcBef>
              <a:spcAft>
                <a:spcPts val="0"/>
              </a:spcAft>
              <a:defRPr/>
            </a:pPr>
            <a:endParaRPr lang="en-US" altLang="en-US" sz="1800">
              <a:solidFill>
                <a:srgbClr val="FFFFFF"/>
              </a:solidFill>
              <a:latin typeface="+mj-lt"/>
            </a:endParaRPr>
          </a:p>
        </p:txBody>
      </p:sp>
      <p:sp>
        <p:nvSpPr>
          <p:cNvPr id="31" name="Obdélník 30"/>
          <p:cNvSpPr/>
          <p:nvPr/>
        </p:nvSpPr>
        <p:spPr>
          <a:xfrm>
            <a:off x="11001440" y="4803998"/>
            <a:ext cx="1128993" cy="600164"/>
          </a:xfrm>
          <a:prstGeom prst="rect">
            <a:avLst/>
          </a:prstGeom>
        </p:spPr>
        <p:txBody>
          <a:bodyPr wrap="square">
            <a:spAutoFit/>
          </a:bodyPr>
          <a:lstStyle/>
          <a:p>
            <a:r>
              <a:rPr lang="en-US" sz="1100" dirty="0">
                <a:solidFill>
                  <a:schemeClr val="tx1">
                    <a:lumMod val="65000"/>
                    <a:lumOff val="35000"/>
                  </a:schemeClr>
                </a:solidFill>
              </a:rPr>
              <a:t>until 2014 unknown</a:t>
            </a:r>
            <a:r>
              <a:rPr lang="cs-CZ" sz="1100" dirty="0">
                <a:solidFill>
                  <a:schemeClr val="tx1">
                    <a:lumMod val="65000"/>
                    <a:lumOff val="35000"/>
                  </a:schemeClr>
                </a:solidFill>
              </a:rPr>
              <a:t> </a:t>
            </a:r>
            <a:r>
              <a:rPr lang="en-US" sz="1100" dirty="0">
                <a:solidFill>
                  <a:schemeClr val="tx1">
                    <a:lumMod val="65000"/>
                    <a:lumOff val="35000"/>
                  </a:schemeClr>
                </a:solidFill>
              </a:rPr>
              <a:t>pharmacophore</a:t>
            </a:r>
          </a:p>
        </p:txBody>
      </p:sp>
      <p:sp>
        <p:nvSpPr>
          <p:cNvPr id="32" name="Zástupný symbol pro číslo snímku 5">
            <a:extLst>
              <a:ext uri="{FF2B5EF4-FFF2-40B4-BE49-F238E27FC236}">
                <a16:creationId xmlns:a16="http://schemas.microsoft.com/office/drawing/2014/main" id="{CEEF5F24-FC46-493A-8A81-0C351C84188A}"/>
              </a:ext>
            </a:extLst>
          </p:cNvPr>
          <p:cNvSpPr txBox="1">
            <a:spLocks/>
          </p:cNvSpPr>
          <p:nvPr/>
        </p:nvSpPr>
        <p:spPr>
          <a:xfrm>
            <a:off x="11135437" y="6144062"/>
            <a:ext cx="1172048" cy="336605"/>
          </a:xfrm>
          <a:prstGeom prst="rect">
            <a:avLst/>
          </a:prstGeom>
          <a:noFill/>
          <a:ln>
            <a:miter lim="800000"/>
            <a:headEnd/>
            <a:tailEnd/>
          </a:ln>
        </p:spPr>
        <p:txBody>
          <a:bodyPr vert="horz" lIns="91440" tIns="45720" rIns="91440" bIns="45720" rtlCol="0" anchor="ctr"/>
          <a:lstStyle>
            <a:defPPr>
              <a:defRPr lang="cs-CZ"/>
            </a:defPPr>
            <a:lvl1pPr algn="ct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cs-CZ" i="1" dirty="0">
                <a:solidFill>
                  <a:schemeClr val="tx1">
                    <a:lumMod val="65000"/>
                    <a:lumOff val="35000"/>
                  </a:schemeClr>
                </a:solidFill>
              </a:rPr>
              <a:t>Kamil </a:t>
            </a:r>
            <a:r>
              <a:rPr lang="cs-CZ" i="1" dirty="0" err="1">
                <a:solidFill>
                  <a:schemeClr val="tx1">
                    <a:lumMod val="65000"/>
                    <a:lumOff val="35000"/>
                  </a:schemeClr>
                </a:solidFill>
              </a:rPr>
              <a:t>Paruch</a:t>
            </a:r>
            <a:endParaRPr lang="en-GB" i="1" dirty="0">
              <a:solidFill>
                <a:schemeClr val="tx1">
                  <a:lumMod val="65000"/>
                  <a:lumOff val="35000"/>
                </a:schemeClr>
              </a:solidFill>
            </a:endParaRPr>
          </a:p>
        </p:txBody>
      </p:sp>
      <p:sp>
        <p:nvSpPr>
          <p:cNvPr id="33" name="Obdélník 32"/>
          <p:cNvSpPr/>
          <p:nvPr/>
        </p:nvSpPr>
        <p:spPr>
          <a:xfrm>
            <a:off x="360477" y="5855518"/>
            <a:ext cx="4115550" cy="461665"/>
          </a:xfrm>
          <a:prstGeom prst="rect">
            <a:avLst/>
          </a:prstGeom>
        </p:spPr>
        <p:txBody>
          <a:bodyPr wrap="none">
            <a:spAutoFit/>
          </a:bodyPr>
          <a:lstStyle/>
          <a:p>
            <a:pPr marL="285750" indent="-285750">
              <a:lnSpc>
                <a:spcPct val="150000"/>
              </a:lnSpc>
              <a:buFont typeface="Wingdings" panose="05000000000000000000" pitchFamily="2" charset="2"/>
              <a:buChar char="§"/>
            </a:pPr>
            <a:r>
              <a:rPr lang="cs-CZ" sz="1600" i="1" dirty="0" err="1">
                <a:solidFill>
                  <a:schemeClr val="tx1">
                    <a:lumMod val="65000"/>
                    <a:lumOff val="35000"/>
                  </a:schemeClr>
                </a:solidFill>
              </a:rPr>
              <a:t>synthetic</a:t>
            </a:r>
            <a:r>
              <a:rPr lang="cs-CZ" sz="1600" i="1" dirty="0">
                <a:solidFill>
                  <a:schemeClr val="tx1">
                    <a:lumMod val="65000"/>
                    <a:lumOff val="35000"/>
                  </a:schemeClr>
                </a:solidFill>
              </a:rPr>
              <a:t> </a:t>
            </a:r>
            <a:r>
              <a:rPr lang="cs-CZ" sz="1600" i="1" dirty="0" err="1">
                <a:solidFill>
                  <a:schemeClr val="tx1">
                    <a:lumMod val="65000"/>
                    <a:lumOff val="35000"/>
                  </a:schemeClr>
                </a:solidFill>
              </a:rPr>
              <a:t>lethality</a:t>
            </a:r>
            <a:r>
              <a:rPr lang="cs-CZ" sz="1600" i="1" dirty="0">
                <a:solidFill>
                  <a:schemeClr val="tx1">
                    <a:lumMod val="65000"/>
                    <a:lumOff val="35000"/>
                  </a:schemeClr>
                </a:solidFill>
              </a:rPr>
              <a:t> (</a:t>
            </a:r>
            <a:r>
              <a:rPr lang="cs-CZ" sz="1600" i="1" dirty="0" err="1">
                <a:solidFill>
                  <a:schemeClr val="tx1">
                    <a:lumMod val="65000"/>
                    <a:lumOff val="35000"/>
                  </a:schemeClr>
                </a:solidFill>
              </a:rPr>
              <a:t>gemcitabine</a:t>
            </a:r>
            <a:r>
              <a:rPr lang="cs-CZ" sz="1600" i="1" dirty="0">
                <a:solidFill>
                  <a:schemeClr val="tx1">
                    <a:lumMod val="65000"/>
                    <a:lumOff val="35000"/>
                  </a:schemeClr>
                </a:solidFill>
              </a:rPr>
              <a:t>, </a:t>
            </a:r>
            <a:r>
              <a:rPr lang="cs-CZ" sz="1600" i="1" dirty="0" err="1">
                <a:solidFill>
                  <a:schemeClr val="tx1">
                    <a:lumMod val="65000"/>
                    <a:lumOff val="35000"/>
                  </a:schemeClr>
                </a:solidFill>
              </a:rPr>
              <a:t>cytarabine</a:t>
            </a:r>
            <a:r>
              <a:rPr lang="cs-CZ" sz="1600" i="1" dirty="0">
                <a:solidFill>
                  <a:schemeClr val="tx1">
                    <a:lumMod val="65000"/>
                    <a:lumOff val="35000"/>
                  </a:schemeClr>
                </a:solidFill>
              </a:rPr>
              <a:t>)</a:t>
            </a:r>
            <a:endParaRPr lang="en-US" sz="1600" i="1" dirty="0">
              <a:solidFill>
                <a:schemeClr val="tx1">
                  <a:lumMod val="65000"/>
                  <a:lumOff val="35000"/>
                </a:schemeClr>
              </a:solidFill>
            </a:endParaRPr>
          </a:p>
        </p:txBody>
      </p:sp>
      <p:sp>
        <p:nvSpPr>
          <p:cNvPr id="34" name="Obdélník 33"/>
          <p:cNvSpPr/>
          <p:nvPr/>
        </p:nvSpPr>
        <p:spPr>
          <a:xfrm>
            <a:off x="849727" y="5490481"/>
            <a:ext cx="2416752" cy="423449"/>
          </a:xfrm>
          <a:prstGeom prst="rect">
            <a:avLst/>
          </a:prstGeom>
        </p:spPr>
        <p:txBody>
          <a:bodyPr wrap="none">
            <a:spAutoFit/>
          </a:bodyPr>
          <a:lstStyle/>
          <a:p>
            <a:pPr marL="400050" indent="-400050">
              <a:lnSpc>
                <a:spcPct val="150000"/>
              </a:lnSpc>
              <a:buClrTx/>
              <a:buFont typeface="Arial" panose="020B0604020202020204" pitchFamily="34" charset="0"/>
              <a:buChar char="•"/>
              <a:defRPr/>
            </a:pPr>
            <a:r>
              <a:rPr lang="cs-CZ" sz="1600" i="1" dirty="0">
                <a:solidFill>
                  <a:schemeClr val="tx1">
                    <a:lumMod val="65000"/>
                    <a:lumOff val="35000"/>
                  </a:schemeClr>
                </a:solidFill>
                <a:latin typeface="+mn-lt"/>
              </a:rPr>
              <a:t>novel CHK1i – </a:t>
            </a:r>
            <a:r>
              <a:rPr lang="cs-CZ" sz="1600" b="1" i="1" dirty="0">
                <a:solidFill>
                  <a:srgbClr val="FF0000"/>
                </a:solidFill>
                <a:latin typeface="+mn-lt"/>
              </a:rPr>
              <a:t>MU380</a:t>
            </a:r>
          </a:p>
        </p:txBody>
      </p:sp>
      <p:pic>
        <p:nvPicPr>
          <p:cNvPr id="35" name="Obrázek 27">
            <a:extLst>
              <a:ext uri="{FF2B5EF4-FFF2-40B4-BE49-F238E27FC236}">
                <a16:creationId xmlns:a16="http://schemas.microsoft.com/office/drawing/2014/main" id="{77D588E1-C269-4252-88CD-64FEF5162429}"/>
              </a:ext>
            </a:extLst>
          </p:cNvPr>
          <p:cNvPicPr>
            <a:picLocks noChangeAspect="1"/>
          </p:cNvPicPr>
          <p:nvPr/>
        </p:nvPicPr>
        <p:blipFill>
          <a:blip r:embed="rId10"/>
          <a:stretch>
            <a:fillRect/>
          </a:stretch>
        </p:blipFill>
        <p:spPr>
          <a:xfrm>
            <a:off x="8633637" y="1384279"/>
            <a:ext cx="3251898" cy="2354725"/>
          </a:xfrm>
          <a:prstGeom prst="rect">
            <a:avLst/>
          </a:prstGeom>
        </p:spPr>
      </p:pic>
      <p:sp>
        <p:nvSpPr>
          <p:cNvPr id="36" name="Obdélník 35"/>
          <p:cNvSpPr/>
          <p:nvPr/>
        </p:nvSpPr>
        <p:spPr>
          <a:xfrm>
            <a:off x="9564699" y="1036944"/>
            <a:ext cx="1651799" cy="338554"/>
          </a:xfrm>
          <a:prstGeom prst="rect">
            <a:avLst/>
          </a:prstGeom>
        </p:spPr>
        <p:txBody>
          <a:bodyPr wrap="none">
            <a:spAutoFit/>
          </a:bodyPr>
          <a:lstStyle/>
          <a:p>
            <a:r>
              <a:rPr lang="cs-CZ" sz="1600" i="1" dirty="0" err="1">
                <a:solidFill>
                  <a:schemeClr val="tx1">
                    <a:lumMod val="65000"/>
                    <a:lumOff val="35000"/>
                  </a:schemeClr>
                </a:solidFill>
                <a:latin typeface="+mn-lt"/>
                <a:ea typeface="Cambria" panose="02040503050406030204" pitchFamily="18" charset="0"/>
                <a:cs typeface="Calibri" panose="020F0502020204030204" pitchFamily="34" charset="0"/>
              </a:rPr>
              <a:t>Pharmacokinetics</a:t>
            </a:r>
            <a:endParaRPr lang="en-US" sz="1600" dirty="0">
              <a:solidFill>
                <a:schemeClr val="tx1">
                  <a:lumMod val="65000"/>
                  <a:lumOff val="35000"/>
                </a:schemeClr>
              </a:solidFill>
              <a:latin typeface="+mn-lt"/>
            </a:endParaRPr>
          </a:p>
        </p:txBody>
      </p:sp>
      <p:sp>
        <p:nvSpPr>
          <p:cNvPr id="37" name="Obdélník 36"/>
          <p:cNvSpPr/>
          <p:nvPr/>
        </p:nvSpPr>
        <p:spPr>
          <a:xfrm>
            <a:off x="10035068" y="2081847"/>
            <a:ext cx="2565733" cy="523220"/>
          </a:xfrm>
          <a:prstGeom prst="rect">
            <a:avLst/>
          </a:prstGeom>
        </p:spPr>
        <p:txBody>
          <a:bodyPr wrap="square">
            <a:spAutoFit/>
          </a:bodyPr>
          <a:lstStyle/>
          <a:p>
            <a:r>
              <a:rPr lang="cs-CZ" altLang="en-US" sz="1400" i="1" dirty="0">
                <a:solidFill>
                  <a:srgbClr val="FF0000"/>
                </a:solidFill>
              </a:rPr>
              <a:t>MU380 </a:t>
            </a:r>
            <a:r>
              <a:rPr lang="cs-CZ" altLang="en-US" sz="1400" i="1" dirty="0">
                <a:solidFill>
                  <a:schemeClr val="tx1">
                    <a:lumMod val="65000"/>
                    <a:lumOff val="35000"/>
                  </a:schemeClr>
                </a:solidFill>
              </a:rPr>
              <a:t>= </a:t>
            </a:r>
            <a:r>
              <a:rPr lang="cs-CZ" altLang="en-US" sz="1400" i="1" dirty="0" err="1">
                <a:solidFill>
                  <a:schemeClr val="tx1">
                    <a:lumMod val="65000"/>
                    <a:lumOff val="35000"/>
                  </a:schemeClr>
                </a:solidFill>
              </a:rPr>
              <a:t>better</a:t>
            </a:r>
            <a:r>
              <a:rPr lang="cs-CZ" altLang="en-US" sz="1400" i="1" dirty="0">
                <a:solidFill>
                  <a:schemeClr val="tx1">
                    <a:lumMod val="65000"/>
                    <a:lumOff val="35000"/>
                  </a:schemeClr>
                </a:solidFill>
              </a:rPr>
              <a:t> </a:t>
            </a:r>
            <a:r>
              <a:rPr lang="cs-CZ" sz="1400" i="1" dirty="0" err="1">
                <a:solidFill>
                  <a:schemeClr val="tx1">
                    <a:lumMod val="65000"/>
                    <a:lumOff val="35000"/>
                  </a:schemeClr>
                </a:solidFill>
              </a:rPr>
              <a:t>pharmacokinetic</a:t>
            </a:r>
            <a:r>
              <a:rPr lang="cs-CZ" sz="1400" i="1" dirty="0">
                <a:solidFill>
                  <a:schemeClr val="tx1">
                    <a:lumMod val="65000"/>
                    <a:lumOff val="35000"/>
                  </a:schemeClr>
                </a:solidFill>
              </a:rPr>
              <a:t> profile</a:t>
            </a:r>
            <a:endParaRPr lang="en-US" sz="1400" dirty="0">
              <a:solidFill>
                <a:schemeClr val="tx1">
                  <a:lumMod val="65000"/>
                  <a:lumOff val="35000"/>
                </a:schemeClr>
              </a:solidFill>
            </a:endParaRPr>
          </a:p>
        </p:txBody>
      </p:sp>
    </p:spTree>
    <p:extLst>
      <p:ext uri="{BB962C8B-B14F-4D97-AF65-F5344CB8AC3E}">
        <p14:creationId xmlns:p14="http://schemas.microsoft.com/office/powerpoint/2010/main" val="190646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0"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500"/>
                                        <p:tgtEl>
                                          <p:spTgt spid="3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par>
                                <p:cTn id="81" presetID="10" presetClass="entr" presetSubtype="0"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11" grpId="0"/>
      <p:bldP spid="14" grpId="0"/>
      <p:bldP spid="16" grpId="0"/>
      <p:bldP spid="18" grpId="0"/>
      <p:bldP spid="19" grpId="0"/>
      <p:bldP spid="20" grpId="0"/>
      <p:bldP spid="21" grpId="0"/>
      <p:bldP spid="22" grpId="0"/>
      <p:bldP spid="23" grpId="0"/>
      <p:bldP spid="25" grpId="0" animBg="1"/>
      <p:bldP spid="26" grpId="0"/>
      <p:bldP spid="27" grpId="0"/>
      <p:bldP spid="30" grpId="0" animBg="1"/>
      <p:bldP spid="31" grpId="0"/>
      <p:bldP spid="32" grpId="0" animBg="1"/>
      <p:bldP spid="33" grpId="0"/>
      <p:bldP spid="34" grpId="0"/>
      <p:bldP spid="36" grpId="0"/>
      <p:bldP spid="37"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2029346" y="439871"/>
            <a:ext cx="7922727" cy="449718"/>
          </a:xfrm>
        </p:spPr>
        <p:txBody>
          <a:bodyPr/>
          <a:lstStyle/>
          <a:p>
            <a:r>
              <a:rPr lang="cs-CZ" sz="3200" dirty="0">
                <a:solidFill>
                  <a:schemeClr val="tx1">
                    <a:lumMod val="65000"/>
                    <a:lumOff val="35000"/>
                  </a:schemeClr>
                </a:solidFill>
              </a:rPr>
              <a:t>CHK1 </a:t>
            </a:r>
            <a:r>
              <a:rPr lang="cs-CZ" sz="3200" dirty="0" err="1">
                <a:solidFill>
                  <a:schemeClr val="tx1">
                    <a:lumMod val="65000"/>
                    <a:lumOff val="35000"/>
                  </a:schemeClr>
                </a:solidFill>
              </a:rPr>
              <a:t>inhibition</a:t>
            </a:r>
            <a:r>
              <a:rPr lang="cs-CZ" sz="3200" dirty="0">
                <a:solidFill>
                  <a:schemeClr val="tx1">
                    <a:lumMod val="65000"/>
                    <a:lumOff val="35000"/>
                  </a:schemeClr>
                </a:solidFill>
              </a:rPr>
              <a:t> in </a:t>
            </a:r>
            <a:r>
              <a:rPr lang="cs-CZ" sz="3200" dirty="0" err="1">
                <a:solidFill>
                  <a:schemeClr val="tx1">
                    <a:lumMod val="65000"/>
                    <a:lumOff val="35000"/>
                  </a:schemeClr>
                </a:solidFill>
              </a:rPr>
              <a:t>multiple</a:t>
            </a:r>
            <a:r>
              <a:rPr lang="cs-CZ" sz="3200" dirty="0">
                <a:solidFill>
                  <a:schemeClr val="tx1">
                    <a:lumMod val="65000"/>
                    <a:lumOff val="35000"/>
                  </a:schemeClr>
                </a:solidFill>
              </a:rPr>
              <a:t> </a:t>
            </a:r>
            <a:r>
              <a:rPr lang="cs-CZ" sz="3200" dirty="0" err="1">
                <a:solidFill>
                  <a:schemeClr val="tx1">
                    <a:lumMod val="65000"/>
                    <a:lumOff val="35000"/>
                  </a:schemeClr>
                </a:solidFill>
              </a:rPr>
              <a:t>preclinical</a:t>
            </a:r>
            <a:r>
              <a:rPr lang="cs-CZ" sz="3200" dirty="0">
                <a:solidFill>
                  <a:schemeClr val="tx1">
                    <a:lumMod val="65000"/>
                    <a:lumOff val="35000"/>
                  </a:schemeClr>
                </a:solidFill>
              </a:rPr>
              <a:t> </a:t>
            </a:r>
            <a:r>
              <a:rPr lang="cs-CZ" sz="3200" dirty="0" err="1">
                <a:solidFill>
                  <a:schemeClr val="tx1">
                    <a:lumMod val="65000"/>
                    <a:lumOff val="35000"/>
                  </a:schemeClr>
                </a:solidFill>
              </a:rPr>
              <a:t>models</a:t>
            </a:r>
            <a:endParaRPr lang="cs-CZ" sz="3200" dirty="0">
              <a:solidFill>
                <a:schemeClr val="tx1">
                  <a:lumMod val="65000"/>
                  <a:lumOff val="35000"/>
                </a:schemeClr>
              </a:solidFill>
            </a:endParaRPr>
          </a:p>
        </p:txBody>
      </p:sp>
      <p:sp>
        <p:nvSpPr>
          <p:cNvPr id="39" name="TextovéPole 38">
            <a:extLst>
              <a:ext uri="{FF2B5EF4-FFF2-40B4-BE49-F238E27FC236}">
                <a16:creationId xmlns:a16="http://schemas.microsoft.com/office/drawing/2014/main" id="{9FA7A771-77C3-484D-B4C4-3FB1554B24E6}"/>
              </a:ext>
            </a:extLst>
          </p:cNvPr>
          <p:cNvSpPr txBox="1"/>
          <p:nvPr/>
        </p:nvSpPr>
        <p:spPr>
          <a:xfrm>
            <a:off x="10107604" y="877842"/>
            <a:ext cx="1067881" cy="276999"/>
          </a:xfrm>
          <a:prstGeom prst="rect">
            <a:avLst/>
          </a:prstGeom>
          <a:noFill/>
        </p:spPr>
        <p:txBody>
          <a:bodyPr wrap="square" rtlCol="0">
            <a:spAutoFit/>
          </a:bodyPr>
          <a:lstStyle/>
          <a:p>
            <a:r>
              <a:rPr lang="cs-CZ" sz="1200" i="1" dirty="0">
                <a:solidFill>
                  <a:schemeClr val="bg2">
                    <a:lumMod val="50000"/>
                  </a:schemeClr>
                </a:solidFill>
              </a:rPr>
              <a:t>T.</a:t>
            </a:r>
            <a:r>
              <a:rPr lang="cs-CZ" sz="1200" i="1" dirty="0">
                <a:solidFill>
                  <a:schemeClr val="bg2">
                    <a:lumMod val="50000"/>
                  </a:schemeClr>
                </a:solidFill>
                <a:cs typeface="Calibri" panose="020F0502020204030204" pitchFamily="34" charset="0"/>
              </a:rPr>
              <a:t> Suchánková</a:t>
            </a:r>
            <a:endParaRPr lang="en-GB" sz="1200" i="1" dirty="0">
              <a:solidFill>
                <a:schemeClr val="bg2">
                  <a:lumMod val="50000"/>
                </a:schemeClr>
              </a:solidFill>
              <a:cs typeface="Calibri" panose="020F0502020204030204" pitchFamily="34" charset="0"/>
            </a:endParaRPr>
          </a:p>
        </p:txBody>
      </p:sp>
      <p:pic>
        <p:nvPicPr>
          <p:cNvPr id="37" name="Picture 2" descr="Co-culture - media?">
            <a:extLst>
              <a:ext uri="{FF2B5EF4-FFF2-40B4-BE49-F238E27FC236}">
                <a16:creationId xmlns:a16="http://schemas.microsoft.com/office/drawing/2014/main" id="{3EC2FC57-1FF5-4F4F-A253-E6D8D4CC7C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75485" y="203250"/>
            <a:ext cx="694703" cy="694703"/>
          </a:xfrm>
          <a:prstGeom prst="rect">
            <a:avLst/>
          </a:prstGeom>
          <a:noFill/>
          <a:extLst>
            <a:ext uri="{909E8E84-426E-40DD-AFC4-6F175D3DCCD1}">
              <a14:hiddenFill xmlns:a14="http://schemas.microsoft.com/office/drawing/2010/main">
                <a:solidFill>
                  <a:srgbClr val="FFFFFF"/>
                </a:solidFill>
              </a14:hiddenFill>
            </a:ext>
          </a:extLst>
        </p:spPr>
      </p:pic>
      <p:sp>
        <p:nvSpPr>
          <p:cNvPr id="38" name="Obdélník 37"/>
          <p:cNvSpPr/>
          <p:nvPr/>
        </p:nvSpPr>
        <p:spPr>
          <a:xfrm>
            <a:off x="11143371" y="877843"/>
            <a:ext cx="823160" cy="276999"/>
          </a:xfrm>
          <a:prstGeom prst="rect">
            <a:avLst/>
          </a:prstGeom>
        </p:spPr>
        <p:txBody>
          <a:bodyPr wrap="square">
            <a:spAutoFit/>
          </a:bodyPr>
          <a:lstStyle/>
          <a:p>
            <a:r>
              <a:rPr lang="cs-CZ" sz="1200" i="1" dirty="0">
                <a:solidFill>
                  <a:schemeClr val="bg2">
                    <a:lumMod val="50000"/>
                  </a:schemeClr>
                </a:solidFill>
                <a:latin typeface="+mn-lt"/>
              </a:rPr>
              <a:t>S. Drápela</a:t>
            </a:r>
            <a:endParaRPr lang="en-US" sz="1200" i="1" dirty="0">
              <a:solidFill>
                <a:schemeClr val="bg2">
                  <a:lumMod val="50000"/>
                </a:schemeClr>
              </a:solidFill>
              <a:latin typeface="+mn-lt"/>
            </a:endParaRPr>
          </a:p>
        </p:txBody>
      </p:sp>
      <p:pic>
        <p:nvPicPr>
          <p:cNvPr id="41" name="Obrázek 40"/>
          <p:cNvPicPr>
            <a:picLocks noChangeAspect="1"/>
          </p:cNvPicPr>
          <p:nvPr/>
        </p:nvPicPr>
        <p:blipFill rotWithShape="1">
          <a:blip r:embed="rId3"/>
          <a:srcRect t="11386"/>
          <a:stretch/>
        </p:blipFill>
        <p:spPr>
          <a:xfrm>
            <a:off x="136430" y="4227538"/>
            <a:ext cx="3410335" cy="2133454"/>
          </a:xfrm>
          <a:prstGeom prst="rect">
            <a:avLst/>
          </a:prstGeom>
        </p:spPr>
      </p:pic>
      <p:pic>
        <p:nvPicPr>
          <p:cNvPr id="42" name="Obrázek 41"/>
          <p:cNvPicPr>
            <a:picLocks noChangeAspect="1"/>
          </p:cNvPicPr>
          <p:nvPr/>
        </p:nvPicPr>
        <p:blipFill>
          <a:blip r:embed="rId4"/>
          <a:stretch>
            <a:fillRect/>
          </a:stretch>
        </p:blipFill>
        <p:spPr>
          <a:xfrm>
            <a:off x="3605744" y="4373568"/>
            <a:ext cx="3991534" cy="1657235"/>
          </a:xfrm>
          <a:prstGeom prst="rect">
            <a:avLst/>
          </a:prstGeom>
        </p:spPr>
      </p:pic>
      <p:sp>
        <p:nvSpPr>
          <p:cNvPr id="10" name="Obdélník 9"/>
          <p:cNvSpPr/>
          <p:nvPr/>
        </p:nvSpPr>
        <p:spPr>
          <a:xfrm>
            <a:off x="2126102" y="3906029"/>
            <a:ext cx="3694473" cy="338554"/>
          </a:xfrm>
          <a:prstGeom prst="rect">
            <a:avLst/>
          </a:prstGeom>
        </p:spPr>
        <p:txBody>
          <a:bodyPr wrap="none">
            <a:spAutoFit/>
          </a:bodyPr>
          <a:lstStyle/>
          <a:p>
            <a:r>
              <a:rPr lang="cs-CZ" sz="1600" i="1" dirty="0" err="1">
                <a:solidFill>
                  <a:schemeClr val="tx1">
                    <a:lumMod val="65000"/>
                    <a:lumOff val="35000"/>
                  </a:schemeClr>
                </a:solidFill>
                <a:latin typeface="+mn-lt"/>
                <a:ea typeface="Cambria" panose="02040503050406030204" pitchFamily="18" charset="0"/>
                <a:cs typeface="Calibri" panose="020F0502020204030204" pitchFamily="34" charset="0"/>
              </a:rPr>
              <a:t>Docetaxel-resistant</a:t>
            </a:r>
            <a:r>
              <a:rPr lang="cs-CZ" sz="1600" i="1" dirty="0">
                <a:solidFill>
                  <a:schemeClr val="tx1">
                    <a:lumMod val="65000"/>
                    <a:lumOff val="35000"/>
                  </a:schemeClr>
                </a:solidFill>
                <a:latin typeface="+mn-lt"/>
                <a:ea typeface="Cambria" panose="02040503050406030204" pitchFamily="18" charset="0"/>
                <a:cs typeface="Calibri" panose="020F0502020204030204" pitchFamily="34" charset="0"/>
              </a:rPr>
              <a:t> </a:t>
            </a:r>
            <a:r>
              <a:rPr lang="cs-CZ" sz="1600" i="1" dirty="0" err="1">
                <a:solidFill>
                  <a:schemeClr val="tx1">
                    <a:lumMod val="65000"/>
                    <a:lumOff val="35000"/>
                  </a:schemeClr>
                </a:solidFill>
                <a:latin typeface="+mn-lt"/>
                <a:ea typeface="Cambria" panose="02040503050406030204" pitchFamily="18" charset="0"/>
                <a:cs typeface="Calibri" panose="020F0502020204030204" pitchFamily="34" charset="0"/>
              </a:rPr>
              <a:t>prostate</a:t>
            </a:r>
            <a:r>
              <a:rPr lang="cs-CZ" sz="1600" i="1" dirty="0">
                <a:solidFill>
                  <a:schemeClr val="tx1">
                    <a:lumMod val="65000"/>
                    <a:lumOff val="35000"/>
                  </a:schemeClr>
                </a:solidFill>
                <a:latin typeface="+mn-lt"/>
                <a:ea typeface="Cambria" panose="02040503050406030204" pitchFamily="18" charset="0"/>
                <a:cs typeface="Calibri" panose="020F0502020204030204" pitchFamily="34" charset="0"/>
              </a:rPr>
              <a:t> </a:t>
            </a:r>
            <a:r>
              <a:rPr lang="cs-CZ" sz="1600" i="1" dirty="0" err="1">
                <a:solidFill>
                  <a:schemeClr val="tx1">
                    <a:lumMod val="65000"/>
                    <a:lumOff val="35000"/>
                  </a:schemeClr>
                </a:solidFill>
                <a:latin typeface="+mn-lt"/>
                <a:ea typeface="Cambria" panose="02040503050406030204" pitchFamily="18" charset="0"/>
                <a:cs typeface="Calibri" panose="020F0502020204030204" pitchFamily="34" charset="0"/>
              </a:rPr>
              <a:t>cancer</a:t>
            </a:r>
            <a:r>
              <a:rPr lang="cs-CZ" sz="1600" i="1" dirty="0">
                <a:solidFill>
                  <a:schemeClr val="tx1">
                    <a:lumMod val="65000"/>
                    <a:lumOff val="35000"/>
                  </a:schemeClr>
                </a:solidFill>
                <a:latin typeface="+mn-lt"/>
                <a:ea typeface="Cambria" panose="02040503050406030204" pitchFamily="18" charset="0"/>
                <a:cs typeface="Calibri" panose="020F0502020204030204" pitchFamily="34" charset="0"/>
              </a:rPr>
              <a:t> (</a:t>
            </a:r>
            <a:r>
              <a:rPr lang="cs-CZ" sz="1600" i="1" dirty="0" err="1">
                <a:solidFill>
                  <a:schemeClr val="tx1">
                    <a:lumMod val="65000"/>
                    <a:lumOff val="35000"/>
                  </a:schemeClr>
                </a:solidFill>
                <a:latin typeface="+mn-lt"/>
                <a:ea typeface="Cambria" panose="02040503050406030204" pitchFamily="18" charset="0"/>
                <a:cs typeface="Calibri" panose="020F0502020204030204" pitchFamily="34" charset="0"/>
              </a:rPr>
              <a:t>PCa</a:t>
            </a:r>
            <a:r>
              <a:rPr lang="cs-CZ" sz="1600" i="1" dirty="0">
                <a:solidFill>
                  <a:schemeClr val="tx1">
                    <a:lumMod val="65000"/>
                    <a:lumOff val="35000"/>
                  </a:schemeClr>
                </a:solidFill>
                <a:latin typeface="+mn-lt"/>
                <a:ea typeface="Cambria" panose="02040503050406030204" pitchFamily="18" charset="0"/>
                <a:cs typeface="Calibri" panose="020F0502020204030204" pitchFamily="34" charset="0"/>
              </a:rPr>
              <a:t>) </a:t>
            </a:r>
            <a:endParaRPr lang="en-US" sz="1600" dirty="0">
              <a:solidFill>
                <a:schemeClr val="tx1">
                  <a:lumMod val="65000"/>
                  <a:lumOff val="35000"/>
                </a:schemeClr>
              </a:solidFill>
              <a:latin typeface="+mn-lt"/>
            </a:endParaRPr>
          </a:p>
        </p:txBody>
      </p:sp>
      <p:sp>
        <p:nvSpPr>
          <p:cNvPr id="20" name="Obdélník 19"/>
          <p:cNvSpPr/>
          <p:nvPr/>
        </p:nvSpPr>
        <p:spPr>
          <a:xfrm>
            <a:off x="656467" y="1154841"/>
            <a:ext cx="2234266" cy="338554"/>
          </a:xfrm>
          <a:prstGeom prst="rect">
            <a:avLst/>
          </a:prstGeom>
        </p:spPr>
        <p:txBody>
          <a:bodyPr wrap="none">
            <a:spAutoFit/>
          </a:bodyPr>
          <a:lstStyle/>
          <a:p>
            <a:r>
              <a:rPr lang="cs-CZ" sz="1600" i="1" dirty="0" err="1">
                <a:solidFill>
                  <a:schemeClr val="tx1">
                    <a:lumMod val="65000"/>
                    <a:lumOff val="35000"/>
                  </a:schemeClr>
                </a:solidFill>
                <a:latin typeface="+mn-lt"/>
                <a:ea typeface="Cambria" panose="02040503050406030204" pitchFamily="18" charset="0"/>
                <a:cs typeface="Calibri" panose="020F0502020204030204" pitchFamily="34" charset="0"/>
              </a:rPr>
              <a:t>Ovarian</a:t>
            </a:r>
            <a:r>
              <a:rPr lang="cs-CZ" sz="1600" i="1" dirty="0">
                <a:solidFill>
                  <a:schemeClr val="tx1">
                    <a:lumMod val="65000"/>
                    <a:lumOff val="35000"/>
                  </a:schemeClr>
                </a:solidFill>
                <a:latin typeface="+mn-lt"/>
                <a:ea typeface="Cambria" panose="02040503050406030204" pitchFamily="18" charset="0"/>
                <a:cs typeface="Calibri" panose="020F0502020204030204" pitchFamily="34" charset="0"/>
              </a:rPr>
              <a:t> </a:t>
            </a:r>
            <a:r>
              <a:rPr lang="cs-CZ" sz="1600" i="1" dirty="0" err="1">
                <a:solidFill>
                  <a:schemeClr val="tx1">
                    <a:lumMod val="65000"/>
                    <a:lumOff val="35000"/>
                  </a:schemeClr>
                </a:solidFill>
                <a:latin typeface="+mn-lt"/>
                <a:ea typeface="Cambria" panose="02040503050406030204" pitchFamily="18" charset="0"/>
                <a:cs typeface="Calibri" panose="020F0502020204030204" pitchFamily="34" charset="0"/>
              </a:rPr>
              <a:t>cancer</a:t>
            </a:r>
            <a:r>
              <a:rPr lang="cs-CZ" sz="1600" i="1" dirty="0">
                <a:solidFill>
                  <a:schemeClr val="tx1">
                    <a:lumMod val="65000"/>
                    <a:lumOff val="35000"/>
                  </a:schemeClr>
                </a:solidFill>
                <a:latin typeface="+mn-lt"/>
                <a:ea typeface="Cambria" panose="02040503050406030204" pitchFamily="18" charset="0"/>
                <a:cs typeface="Calibri" panose="020F0502020204030204" pitchFamily="34" charset="0"/>
              </a:rPr>
              <a:t> - </a:t>
            </a:r>
            <a:r>
              <a:rPr lang="cs-CZ" sz="1600" i="1" dirty="0" err="1">
                <a:solidFill>
                  <a:schemeClr val="tx1">
                    <a:lumMod val="65000"/>
                    <a:lumOff val="35000"/>
                  </a:schemeClr>
                </a:solidFill>
                <a:latin typeface="+mn-lt"/>
                <a:ea typeface="Cambria" panose="02040503050406030204" pitchFamily="18" charset="0"/>
                <a:cs typeface="Calibri" panose="020F0502020204030204" pitchFamily="34" charset="0"/>
              </a:rPr>
              <a:t>survival</a:t>
            </a:r>
            <a:endParaRPr lang="en-US" sz="1600" dirty="0">
              <a:solidFill>
                <a:schemeClr val="tx1">
                  <a:lumMod val="65000"/>
                  <a:lumOff val="35000"/>
                </a:schemeClr>
              </a:solidFill>
              <a:latin typeface="+mn-lt"/>
            </a:endParaRPr>
          </a:p>
        </p:txBody>
      </p:sp>
      <p:pic>
        <p:nvPicPr>
          <p:cNvPr id="4" name="Obrázek 3"/>
          <p:cNvPicPr>
            <a:picLocks noChangeAspect="1"/>
          </p:cNvPicPr>
          <p:nvPr/>
        </p:nvPicPr>
        <p:blipFill>
          <a:blip r:embed="rId5"/>
          <a:stretch>
            <a:fillRect/>
          </a:stretch>
        </p:blipFill>
        <p:spPr>
          <a:xfrm>
            <a:off x="285752" y="1466679"/>
            <a:ext cx="3058825" cy="2183769"/>
          </a:xfrm>
          <a:prstGeom prst="rect">
            <a:avLst/>
          </a:prstGeom>
        </p:spPr>
      </p:pic>
      <p:sp>
        <p:nvSpPr>
          <p:cNvPr id="22" name="Obdélník 21"/>
          <p:cNvSpPr/>
          <p:nvPr/>
        </p:nvSpPr>
        <p:spPr>
          <a:xfrm>
            <a:off x="4308874" y="1179173"/>
            <a:ext cx="1651542" cy="338554"/>
          </a:xfrm>
          <a:prstGeom prst="rect">
            <a:avLst/>
          </a:prstGeom>
        </p:spPr>
        <p:txBody>
          <a:bodyPr wrap="none">
            <a:spAutoFit/>
          </a:bodyPr>
          <a:lstStyle/>
          <a:p>
            <a:r>
              <a:rPr lang="cs-CZ" sz="1600" i="1" dirty="0" err="1">
                <a:solidFill>
                  <a:schemeClr val="tx1">
                    <a:lumMod val="65000"/>
                    <a:lumOff val="35000"/>
                  </a:schemeClr>
                </a:solidFill>
                <a:latin typeface="+mn-lt"/>
                <a:ea typeface="Cambria" panose="02040503050406030204" pitchFamily="18" charset="0"/>
                <a:cs typeface="Calibri" panose="020F0502020204030204" pitchFamily="34" charset="0"/>
              </a:rPr>
              <a:t>Pancreatic</a:t>
            </a:r>
            <a:r>
              <a:rPr lang="cs-CZ" sz="1600" i="1" dirty="0">
                <a:solidFill>
                  <a:schemeClr val="tx1">
                    <a:lumMod val="65000"/>
                    <a:lumOff val="35000"/>
                  </a:schemeClr>
                </a:solidFill>
                <a:latin typeface="+mn-lt"/>
                <a:ea typeface="Cambria" panose="02040503050406030204" pitchFamily="18" charset="0"/>
                <a:cs typeface="Calibri" panose="020F0502020204030204" pitchFamily="34" charset="0"/>
              </a:rPr>
              <a:t> </a:t>
            </a:r>
            <a:r>
              <a:rPr lang="cs-CZ" sz="1600" i="1" dirty="0" err="1">
                <a:solidFill>
                  <a:schemeClr val="tx1">
                    <a:lumMod val="65000"/>
                    <a:lumOff val="35000"/>
                  </a:schemeClr>
                </a:solidFill>
                <a:latin typeface="+mn-lt"/>
                <a:ea typeface="Cambria" panose="02040503050406030204" pitchFamily="18" charset="0"/>
                <a:cs typeface="Calibri" panose="020F0502020204030204" pitchFamily="34" charset="0"/>
              </a:rPr>
              <a:t>cancer</a:t>
            </a:r>
            <a:endParaRPr lang="en-US" sz="1600" dirty="0">
              <a:solidFill>
                <a:schemeClr val="tx1">
                  <a:lumMod val="65000"/>
                  <a:lumOff val="35000"/>
                </a:schemeClr>
              </a:solidFill>
              <a:latin typeface="+mn-lt"/>
            </a:endParaRPr>
          </a:p>
        </p:txBody>
      </p:sp>
      <p:pic>
        <p:nvPicPr>
          <p:cNvPr id="5" name="Obrázek 4"/>
          <p:cNvPicPr>
            <a:picLocks noChangeAspect="1"/>
          </p:cNvPicPr>
          <p:nvPr/>
        </p:nvPicPr>
        <p:blipFill>
          <a:blip r:embed="rId6"/>
          <a:stretch>
            <a:fillRect/>
          </a:stretch>
        </p:blipFill>
        <p:spPr>
          <a:xfrm>
            <a:off x="3546765" y="1493394"/>
            <a:ext cx="3090801" cy="2123051"/>
          </a:xfrm>
          <a:prstGeom prst="rect">
            <a:avLst/>
          </a:prstGeom>
        </p:spPr>
      </p:pic>
      <p:pic>
        <p:nvPicPr>
          <p:cNvPr id="6" name="Obrázek 5"/>
          <p:cNvPicPr>
            <a:picLocks noChangeAspect="1"/>
          </p:cNvPicPr>
          <p:nvPr/>
        </p:nvPicPr>
        <p:blipFill>
          <a:blip r:embed="rId7"/>
          <a:stretch>
            <a:fillRect/>
          </a:stretch>
        </p:blipFill>
        <p:spPr>
          <a:xfrm>
            <a:off x="6839754" y="1565863"/>
            <a:ext cx="3378134" cy="2518121"/>
          </a:xfrm>
          <a:prstGeom prst="rect">
            <a:avLst/>
          </a:prstGeom>
        </p:spPr>
      </p:pic>
      <p:pic>
        <p:nvPicPr>
          <p:cNvPr id="7" name="Obrázek 6"/>
          <p:cNvPicPr>
            <a:picLocks noChangeAspect="1"/>
          </p:cNvPicPr>
          <p:nvPr/>
        </p:nvPicPr>
        <p:blipFill>
          <a:blip r:embed="rId8"/>
          <a:stretch>
            <a:fillRect/>
          </a:stretch>
        </p:blipFill>
        <p:spPr>
          <a:xfrm>
            <a:off x="10304455" y="1572546"/>
            <a:ext cx="1806289" cy="2050582"/>
          </a:xfrm>
          <a:prstGeom prst="rect">
            <a:avLst/>
          </a:prstGeom>
        </p:spPr>
      </p:pic>
      <p:sp>
        <p:nvSpPr>
          <p:cNvPr id="26" name="Obdélník 25"/>
          <p:cNvSpPr/>
          <p:nvPr/>
        </p:nvSpPr>
        <p:spPr>
          <a:xfrm>
            <a:off x="7214518" y="1182050"/>
            <a:ext cx="3205558" cy="338554"/>
          </a:xfrm>
          <a:prstGeom prst="rect">
            <a:avLst/>
          </a:prstGeom>
        </p:spPr>
        <p:txBody>
          <a:bodyPr wrap="none">
            <a:spAutoFit/>
          </a:bodyPr>
          <a:lstStyle/>
          <a:p>
            <a:r>
              <a:rPr lang="cs-CZ" sz="1600" i="1" dirty="0" err="1">
                <a:solidFill>
                  <a:schemeClr val="tx1">
                    <a:lumMod val="65000"/>
                    <a:lumOff val="35000"/>
                  </a:schemeClr>
                </a:solidFill>
                <a:latin typeface="+mn-lt"/>
                <a:ea typeface="Cambria" panose="02040503050406030204" pitchFamily="18" charset="0"/>
                <a:cs typeface="Calibri" panose="020F0502020204030204" pitchFamily="34" charset="0"/>
              </a:rPr>
              <a:t>Chronic</a:t>
            </a:r>
            <a:r>
              <a:rPr lang="cs-CZ" sz="1600" i="1" dirty="0">
                <a:solidFill>
                  <a:schemeClr val="tx1">
                    <a:lumMod val="65000"/>
                    <a:lumOff val="35000"/>
                  </a:schemeClr>
                </a:solidFill>
                <a:latin typeface="+mn-lt"/>
                <a:ea typeface="Cambria" panose="02040503050406030204" pitchFamily="18" charset="0"/>
                <a:cs typeface="Calibri" panose="020F0502020204030204" pitchFamily="34" charset="0"/>
              </a:rPr>
              <a:t> </a:t>
            </a:r>
            <a:r>
              <a:rPr lang="cs-CZ" sz="1600" i="1" dirty="0" err="1">
                <a:solidFill>
                  <a:schemeClr val="tx1">
                    <a:lumMod val="65000"/>
                    <a:lumOff val="35000"/>
                  </a:schemeClr>
                </a:solidFill>
                <a:latin typeface="+mn-lt"/>
                <a:ea typeface="Cambria" panose="02040503050406030204" pitchFamily="18" charset="0"/>
                <a:cs typeface="Calibri" panose="020F0502020204030204" pitchFamily="34" charset="0"/>
              </a:rPr>
              <a:t>lymphocytic</a:t>
            </a:r>
            <a:r>
              <a:rPr lang="cs-CZ" sz="1600" i="1" dirty="0">
                <a:solidFill>
                  <a:schemeClr val="tx1">
                    <a:lumMod val="65000"/>
                    <a:lumOff val="35000"/>
                  </a:schemeClr>
                </a:solidFill>
                <a:latin typeface="+mn-lt"/>
                <a:ea typeface="Cambria" panose="02040503050406030204" pitchFamily="18" charset="0"/>
                <a:cs typeface="Calibri" panose="020F0502020204030204" pitchFamily="34" charset="0"/>
              </a:rPr>
              <a:t> </a:t>
            </a:r>
            <a:r>
              <a:rPr lang="cs-CZ" sz="1600" i="1" dirty="0" err="1">
                <a:solidFill>
                  <a:schemeClr val="tx1">
                    <a:lumMod val="65000"/>
                    <a:lumOff val="35000"/>
                  </a:schemeClr>
                </a:solidFill>
                <a:latin typeface="+mn-lt"/>
                <a:ea typeface="Cambria" panose="02040503050406030204" pitchFamily="18" charset="0"/>
                <a:cs typeface="Calibri" panose="020F0502020204030204" pitchFamily="34" charset="0"/>
              </a:rPr>
              <a:t>leukaemia</a:t>
            </a:r>
            <a:r>
              <a:rPr lang="cs-CZ" sz="1600" i="1" dirty="0">
                <a:solidFill>
                  <a:schemeClr val="tx1">
                    <a:lumMod val="65000"/>
                    <a:lumOff val="35000"/>
                  </a:schemeClr>
                </a:solidFill>
                <a:latin typeface="+mn-lt"/>
                <a:ea typeface="Cambria" panose="02040503050406030204" pitchFamily="18" charset="0"/>
                <a:cs typeface="Calibri" panose="020F0502020204030204" pitchFamily="34" charset="0"/>
              </a:rPr>
              <a:t> (CLL)</a:t>
            </a:r>
            <a:endParaRPr lang="en-US" sz="1600" dirty="0">
              <a:solidFill>
                <a:schemeClr val="tx1">
                  <a:lumMod val="65000"/>
                  <a:lumOff val="35000"/>
                </a:schemeClr>
              </a:solidFill>
              <a:latin typeface="+mn-lt"/>
            </a:endParaRPr>
          </a:p>
        </p:txBody>
      </p:sp>
      <p:sp>
        <p:nvSpPr>
          <p:cNvPr id="27" name="Zástupný symbol pro číslo snímku 5">
            <a:extLst>
              <a:ext uri="{FF2B5EF4-FFF2-40B4-BE49-F238E27FC236}">
                <a16:creationId xmlns:a16="http://schemas.microsoft.com/office/drawing/2014/main" id="{A5A46717-C905-4180-AC6A-61E9F995B654}"/>
              </a:ext>
            </a:extLst>
          </p:cNvPr>
          <p:cNvSpPr txBox="1">
            <a:spLocks/>
          </p:cNvSpPr>
          <p:nvPr/>
        </p:nvSpPr>
        <p:spPr>
          <a:xfrm>
            <a:off x="11084479" y="5911470"/>
            <a:ext cx="1172048" cy="336605"/>
          </a:xfrm>
          <a:prstGeom prst="rect">
            <a:avLst/>
          </a:prstGeom>
          <a:noFill/>
          <a:ln>
            <a:miter lim="800000"/>
            <a:headEnd/>
            <a:tailEnd/>
          </a:ln>
        </p:spPr>
        <p:txBody>
          <a:bodyPr vert="horz" lIns="91440" tIns="45720" rIns="91440" bIns="45720" rtlCol="0" anchor="ctr"/>
          <a:lstStyle>
            <a:defPPr>
              <a:defRPr lang="cs-CZ"/>
            </a:defPPr>
            <a:lvl1pPr algn="ct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cs-CZ" i="1" dirty="0">
                <a:solidFill>
                  <a:schemeClr val="tx1">
                    <a:lumMod val="65000"/>
                    <a:lumOff val="35000"/>
                  </a:schemeClr>
                </a:solidFill>
              </a:rPr>
              <a:t>Kamil </a:t>
            </a:r>
            <a:r>
              <a:rPr lang="cs-CZ" i="1" dirty="0" err="1">
                <a:solidFill>
                  <a:schemeClr val="tx1">
                    <a:lumMod val="65000"/>
                    <a:lumOff val="35000"/>
                  </a:schemeClr>
                </a:solidFill>
              </a:rPr>
              <a:t>Paruch</a:t>
            </a:r>
            <a:r>
              <a:rPr lang="cs-CZ" i="1" dirty="0">
                <a:solidFill>
                  <a:schemeClr val="tx1">
                    <a:lumMod val="65000"/>
                    <a:lumOff val="35000"/>
                  </a:schemeClr>
                </a:solidFill>
              </a:rPr>
              <a:t>, Lumír Krejčí, Martin </a:t>
            </a:r>
            <a:r>
              <a:rPr lang="cs-CZ" i="1" dirty="0" err="1">
                <a:solidFill>
                  <a:schemeClr val="tx1">
                    <a:lumMod val="65000"/>
                    <a:lumOff val="35000"/>
                  </a:schemeClr>
                </a:solidFill>
              </a:rPr>
              <a:t>Trbušek</a:t>
            </a:r>
            <a:endParaRPr lang="en-GB" i="1" dirty="0">
              <a:solidFill>
                <a:schemeClr val="tx1">
                  <a:lumMod val="65000"/>
                  <a:lumOff val="35000"/>
                </a:schemeClr>
              </a:solidFill>
            </a:endParaRPr>
          </a:p>
        </p:txBody>
      </p:sp>
      <p:sp>
        <p:nvSpPr>
          <p:cNvPr id="8" name="Obdélník 7"/>
          <p:cNvSpPr/>
          <p:nvPr/>
        </p:nvSpPr>
        <p:spPr>
          <a:xfrm>
            <a:off x="7592030" y="5905180"/>
            <a:ext cx="4310273" cy="338554"/>
          </a:xfrm>
          <a:prstGeom prst="rect">
            <a:avLst/>
          </a:prstGeom>
        </p:spPr>
        <p:txBody>
          <a:bodyPr wrap="square">
            <a:spAutoFit/>
          </a:bodyPr>
          <a:lstStyle/>
          <a:p>
            <a:pPr marL="285750" indent="-285750">
              <a:buFont typeface="Wingdings" panose="05000000000000000000" pitchFamily="2" charset="2"/>
              <a:buChar char="§"/>
            </a:pPr>
            <a:r>
              <a:rPr lang="cs-CZ" altLang="en-US" sz="1600" i="1" dirty="0" err="1">
                <a:solidFill>
                  <a:schemeClr val="tx1">
                    <a:lumMod val="65000"/>
                    <a:lumOff val="35000"/>
                  </a:schemeClr>
                </a:solidFill>
                <a:latin typeface="+mn-lt"/>
              </a:rPr>
              <a:t>effective</a:t>
            </a:r>
            <a:r>
              <a:rPr lang="cs-CZ" altLang="en-US" sz="1600" i="1" dirty="0">
                <a:solidFill>
                  <a:schemeClr val="tx1">
                    <a:lumMod val="65000"/>
                    <a:lumOff val="35000"/>
                  </a:schemeClr>
                </a:solidFill>
                <a:latin typeface="+mn-lt"/>
              </a:rPr>
              <a:t> as </a:t>
            </a:r>
            <a:r>
              <a:rPr lang="cs-CZ" altLang="en-US" sz="1600" i="1" dirty="0" err="1">
                <a:solidFill>
                  <a:schemeClr val="tx1">
                    <a:lumMod val="65000"/>
                    <a:lumOff val="35000"/>
                  </a:schemeClr>
                </a:solidFill>
                <a:latin typeface="+mn-lt"/>
              </a:rPr>
              <a:t>monotherapy</a:t>
            </a:r>
            <a:r>
              <a:rPr lang="cs-CZ" altLang="en-US" sz="1600" i="1" dirty="0">
                <a:solidFill>
                  <a:schemeClr val="tx1">
                    <a:lumMod val="65000"/>
                    <a:lumOff val="35000"/>
                  </a:schemeClr>
                </a:solidFill>
                <a:latin typeface="+mn-lt"/>
              </a:rPr>
              <a:t> in CLL</a:t>
            </a:r>
            <a:endParaRPr lang="en-US" sz="1600" i="1" dirty="0">
              <a:solidFill>
                <a:schemeClr val="tx1">
                  <a:lumMod val="65000"/>
                  <a:lumOff val="35000"/>
                </a:schemeClr>
              </a:solidFill>
              <a:latin typeface="+mn-lt"/>
            </a:endParaRPr>
          </a:p>
        </p:txBody>
      </p:sp>
      <p:sp>
        <p:nvSpPr>
          <p:cNvPr id="30" name="Obdélník 29"/>
          <p:cNvSpPr/>
          <p:nvPr/>
        </p:nvSpPr>
        <p:spPr>
          <a:xfrm>
            <a:off x="7585916" y="4727484"/>
            <a:ext cx="4380615" cy="584775"/>
          </a:xfrm>
          <a:prstGeom prst="rect">
            <a:avLst/>
          </a:prstGeom>
        </p:spPr>
        <p:txBody>
          <a:bodyPr wrap="square">
            <a:spAutoFit/>
          </a:bodyPr>
          <a:lstStyle/>
          <a:p>
            <a:pPr marL="285750" indent="-285750">
              <a:buFont typeface="Wingdings" panose="05000000000000000000" pitchFamily="2" charset="2"/>
              <a:buChar char="§"/>
            </a:pPr>
            <a:r>
              <a:rPr lang="cs-CZ" altLang="en-US" sz="1600" i="1" dirty="0" err="1">
                <a:solidFill>
                  <a:schemeClr val="tx1">
                    <a:lumMod val="65000"/>
                    <a:lumOff val="35000"/>
                  </a:schemeClr>
                </a:solidFill>
                <a:latin typeface="+mn-lt"/>
              </a:rPr>
              <a:t>highly</a:t>
            </a:r>
            <a:r>
              <a:rPr lang="cs-CZ" altLang="en-US" sz="1600" i="1" dirty="0">
                <a:solidFill>
                  <a:schemeClr val="tx1">
                    <a:lumMod val="65000"/>
                    <a:lumOff val="35000"/>
                  </a:schemeClr>
                </a:solidFill>
                <a:latin typeface="+mn-lt"/>
              </a:rPr>
              <a:t> </a:t>
            </a:r>
            <a:r>
              <a:rPr lang="cs-CZ" altLang="en-US" sz="1600" i="1" dirty="0" err="1">
                <a:solidFill>
                  <a:schemeClr val="tx1">
                    <a:lumMod val="65000"/>
                    <a:lumOff val="35000"/>
                  </a:schemeClr>
                </a:solidFill>
                <a:latin typeface="+mn-lt"/>
              </a:rPr>
              <a:t>efficicent</a:t>
            </a:r>
            <a:r>
              <a:rPr lang="cs-CZ" altLang="en-US" sz="1600" i="1" dirty="0">
                <a:solidFill>
                  <a:schemeClr val="tx1">
                    <a:lumMod val="65000"/>
                    <a:lumOff val="35000"/>
                  </a:schemeClr>
                </a:solidFill>
                <a:latin typeface="+mn-lt"/>
              </a:rPr>
              <a:t> in </a:t>
            </a:r>
            <a:r>
              <a:rPr lang="cs-CZ" altLang="en-US" sz="1600" i="1" dirty="0" err="1">
                <a:solidFill>
                  <a:schemeClr val="tx1">
                    <a:lumMod val="65000"/>
                    <a:lumOff val="35000"/>
                  </a:schemeClr>
                </a:solidFill>
                <a:latin typeface="+mn-lt"/>
              </a:rPr>
              <a:t>combination</a:t>
            </a:r>
            <a:r>
              <a:rPr lang="cs-CZ" altLang="en-US" sz="1600" i="1" dirty="0">
                <a:solidFill>
                  <a:schemeClr val="tx1">
                    <a:lumMod val="65000"/>
                    <a:lumOff val="35000"/>
                  </a:schemeClr>
                </a:solidFill>
                <a:latin typeface="+mn-lt"/>
              </a:rPr>
              <a:t> </a:t>
            </a:r>
            <a:r>
              <a:rPr lang="cs-CZ" altLang="en-US" sz="1600" i="1" dirty="0" err="1">
                <a:solidFill>
                  <a:schemeClr val="tx1">
                    <a:lumMod val="65000"/>
                    <a:lumOff val="35000"/>
                  </a:schemeClr>
                </a:solidFill>
                <a:latin typeface="+mn-lt"/>
              </a:rPr>
              <a:t>with</a:t>
            </a:r>
            <a:r>
              <a:rPr lang="cs-CZ" altLang="en-US" sz="1600" i="1" dirty="0">
                <a:solidFill>
                  <a:schemeClr val="tx1">
                    <a:lumMod val="65000"/>
                    <a:lumOff val="35000"/>
                  </a:schemeClr>
                </a:solidFill>
                <a:latin typeface="+mn-lt"/>
              </a:rPr>
              <a:t> </a:t>
            </a:r>
            <a:r>
              <a:rPr lang="cs-CZ" altLang="en-US" sz="1600" b="1" i="1" dirty="0" err="1">
                <a:solidFill>
                  <a:schemeClr val="tx1">
                    <a:lumMod val="65000"/>
                    <a:lumOff val="35000"/>
                  </a:schemeClr>
                </a:solidFill>
                <a:latin typeface="+mn-lt"/>
              </a:rPr>
              <a:t>antimetabolites</a:t>
            </a:r>
            <a:r>
              <a:rPr lang="cs-CZ" altLang="en-US" sz="1600" i="1" dirty="0">
                <a:solidFill>
                  <a:schemeClr val="tx1">
                    <a:lumMod val="65000"/>
                    <a:lumOff val="35000"/>
                  </a:schemeClr>
                </a:solidFill>
                <a:latin typeface="+mn-lt"/>
              </a:rPr>
              <a:t> on </a:t>
            </a:r>
            <a:r>
              <a:rPr lang="cs-CZ" altLang="en-US" sz="1600" i="1" dirty="0" err="1">
                <a:solidFill>
                  <a:schemeClr val="tx1">
                    <a:lumMod val="65000"/>
                    <a:lumOff val="35000"/>
                  </a:schemeClr>
                </a:solidFill>
                <a:latin typeface="+mn-lt"/>
              </a:rPr>
              <a:t>various</a:t>
            </a:r>
            <a:r>
              <a:rPr lang="cs-CZ" altLang="en-US" sz="1600" i="1" dirty="0">
                <a:solidFill>
                  <a:schemeClr val="tx1">
                    <a:lumMod val="65000"/>
                    <a:lumOff val="35000"/>
                  </a:schemeClr>
                </a:solidFill>
                <a:latin typeface="+mn-lt"/>
              </a:rPr>
              <a:t> </a:t>
            </a:r>
            <a:r>
              <a:rPr lang="cs-CZ" altLang="en-US" sz="1600" i="1" dirty="0" err="1">
                <a:solidFill>
                  <a:schemeClr val="tx1">
                    <a:lumMod val="65000"/>
                    <a:lumOff val="35000"/>
                  </a:schemeClr>
                </a:solidFill>
                <a:latin typeface="+mn-lt"/>
              </a:rPr>
              <a:t>preclinical</a:t>
            </a:r>
            <a:r>
              <a:rPr lang="cs-CZ" altLang="en-US" sz="1600" i="1" dirty="0">
                <a:solidFill>
                  <a:schemeClr val="tx1">
                    <a:lumMod val="65000"/>
                    <a:lumOff val="35000"/>
                  </a:schemeClr>
                </a:solidFill>
                <a:latin typeface="+mn-lt"/>
              </a:rPr>
              <a:t> </a:t>
            </a:r>
            <a:r>
              <a:rPr lang="cs-CZ" altLang="en-US" sz="1600" i="1" dirty="0" err="1">
                <a:solidFill>
                  <a:schemeClr val="tx1">
                    <a:lumMod val="65000"/>
                    <a:lumOff val="35000"/>
                  </a:schemeClr>
                </a:solidFill>
                <a:latin typeface="+mn-lt"/>
              </a:rPr>
              <a:t>models</a:t>
            </a:r>
            <a:endParaRPr lang="en-US" sz="1600" i="1" dirty="0">
              <a:solidFill>
                <a:schemeClr val="tx1">
                  <a:lumMod val="65000"/>
                  <a:lumOff val="35000"/>
                </a:schemeClr>
              </a:solidFill>
              <a:latin typeface="+mn-lt"/>
            </a:endParaRPr>
          </a:p>
        </p:txBody>
      </p:sp>
      <p:sp>
        <p:nvSpPr>
          <p:cNvPr id="31" name="Obdélník 30"/>
          <p:cNvSpPr/>
          <p:nvPr/>
        </p:nvSpPr>
        <p:spPr>
          <a:xfrm>
            <a:off x="7597278" y="5437314"/>
            <a:ext cx="4380615" cy="338554"/>
          </a:xfrm>
          <a:prstGeom prst="rect">
            <a:avLst/>
          </a:prstGeom>
        </p:spPr>
        <p:txBody>
          <a:bodyPr wrap="square">
            <a:spAutoFit/>
          </a:bodyPr>
          <a:lstStyle/>
          <a:p>
            <a:pPr marL="285750" indent="-285750">
              <a:buFont typeface="Wingdings" panose="05000000000000000000" pitchFamily="2" charset="2"/>
              <a:buChar char="§"/>
            </a:pPr>
            <a:r>
              <a:rPr lang="cs-CZ" altLang="en-US" sz="1600" i="1" dirty="0" err="1">
                <a:solidFill>
                  <a:schemeClr val="tx1">
                    <a:lumMod val="65000"/>
                    <a:lumOff val="35000"/>
                  </a:schemeClr>
                </a:solidFill>
                <a:latin typeface="+mn-lt"/>
              </a:rPr>
              <a:t>bypasses</a:t>
            </a:r>
            <a:r>
              <a:rPr lang="cs-CZ" altLang="en-US" sz="1600" i="1" dirty="0">
                <a:solidFill>
                  <a:schemeClr val="tx1">
                    <a:lumMod val="65000"/>
                    <a:lumOff val="35000"/>
                  </a:schemeClr>
                </a:solidFill>
                <a:latin typeface="+mn-lt"/>
              </a:rPr>
              <a:t> </a:t>
            </a:r>
            <a:r>
              <a:rPr lang="cs-CZ" altLang="en-US" sz="1600" i="1" dirty="0" err="1">
                <a:solidFill>
                  <a:schemeClr val="tx1">
                    <a:lumMod val="65000"/>
                    <a:lumOff val="35000"/>
                  </a:schemeClr>
                </a:solidFill>
                <a:latin typeface="+mn-lt"/>
              </a:rPr>
              <a:t>chemoresistance</a:t>
            </a:r>
            <a:r>
              <a:rPr lang="cs-CZ" altLang="en-US" sz="1600" i="1" dirty="0">
                <a:solidFill>
                  <a:schemeClr val="tx1">
                    <a:lumMod val="65000"/>
                    <a:lumOff val="35000"/>
                  </a:schemeClr>
                </a:solidFill>
                <a:latin typeface="+mn-lt"/>
              </a:rPr>
              <a:t> in </a:t>
            </a:r>
            <a:r>
              <a:rPr lang="cs-CZ" altLang="en-US" sz="1600" i="1" dirty="0" err="1">
                <a:solidFill>
                  <a:schemeClr val="tx1">
                    <a:lumMod val="65000"/>
                    <a:lumOff val="35000"/>
                  </a:schemeClr>
                </a:solidFill>
                <a:latin typeface="+mn-lt"/>
              </a:rPr>
              <a:t>prostate</a:t>
            </a:r>
            <a:r>
              <a:rPr lang="cs-CZ" altLang="en-US" sz="1600" i="1" dirty="0">
                <a:solidFill>
                  <a:schemeClr val="tx1">
                    <a:lumMod val="65000"/>
                    <a:lumOff val="35000"/>
                  </a:schemeClr>
                </a:solidFill>
                <a:latin typeface="+mn-lt"/>
              </a:rPr>
              <a:t> </a:t>
            </a:r>
            <a:r>
              <a:rPr lang="cs-CZ" altLang="en-US" sz="1600" i="1" dirty="0" err="1">
                <a:solidFill>
                  <a:schemeClr val="tx1">
                    <a:lumMod val="65000"/>
                    <a:lumOff val="35000"/>
                  </a:schemeClr>
                </a:solidFill>
                <a:latin typeface="+mn-lt"/>
              </a:rPr>
              <a:t>cancer</a:t>
            </a:r>
            <a:endParaRPr lang="en-US" sz="1600" i="1" dirty="0">
              <a:solidFill>
                <a:schemeClr val="tx1">
                  <a:lumMod val="65000"/>
                  <a:lumOff val="35000"/>
                </a:schemeClr>
              </a:solidFill>
              <a:latin typeface="+mn-lt"/>
            </a:endParaRPr>
          </a:p>
        </p:txBody>
      </p:sp>
      <p:sp>
        <p:nvSpPr>
          <p:cNvPr id="11" name="Obdélník 10"/>
          <p:cNvSpPr/>
          <p:nvPr/>
        </p:nvSpPr>
        <p:spPr>
          <a:xfrm>
            <a:off x="7630912" y="4266628"/>
            <a:ext cx="3010632" cy="338554"/>
          </a:xfrm>
          <a:prstGeom prst="rect">
            <a:avLst/>
          </a:prstGeom>
        </p:spPr>
        <p:txBody>
          <a:bodyPr wrap="none">
            <a:spAutoFit/>
          </a:bodyPr>
          <a:lstStyle/>
          <a:p>
            <a:pPr marL="285750" indent="-285750">
              <a:buFont typeface="Wingdings" panose="05000000000000000000" pitchFamily="2" charset="2"/>
              <a:buChar char="§"/>
            </a:pPr>
            <a:r>
              <a:rPr lang="cs-CZ" altLang="en-US" sz="1600" i="1" dirty="0">
                <a:solidFill>
                  <a:srgbClr val="FF0000"/>
                </a:solidFill>
              </a:rPr>
              <a:t>in </a:t>
            </a:r>
            <a:r>
              <a:rPr lang="cs-CZ" altLang="en-US" sz="1600" i="1" dirty="0" err="1">
                <a:solidFill>
                  <a:srgbClr val="FF0000"/>
                </a:solidFill>
              </a:rPr>
              <a:t>vivo</a:t>
            </a:r>
            <a:r>
              <a:rPr lang="cs-CZ" altLang="en-US" sz="1600" i="1" dirty="0">
                <a:solidFill>
                  <a:srgbClr val="FF0000"/>
                </a:solidFill>
              </a:rPr>
              <a:t> robust </a:t>
            </a:r>
            <a:r>
              <a:rPr lang="cs-CZ" altLang="en-US" sz="1600" i="1" dirty="0" err="1">
                <a:solidFill>
                  <a:srgbClr val="FF0000"/>
                </a:solidFill>
              </a:rPr>
              <a:t>pharmacophore</a:t>
            </a:r>
            <a:r>
              <a:rPr lang="cs-CZ" altLang="en-US" sz="1600" i="1" dirty="0">
                <a:solidFill>
                  <a:srgbClr val="FF0000"/>
                </a:solidFill>
              </a:rPr>
              <a:t> </a:t>
            </a:r>
            <a:endParaRPr lang="en-US" sz="1600" i="1" dirty="0">
              <a:solidFill>
                <a:srgbClr val="FF0000"/>
              </a:solidFill>
            </a:endParaRPr>
          </a:p>
        </p:txBody>
      </p:sp>
      <p:pic>
        <p:nvPicPr>
          <p:cNvPr id="21" name="Obrázek 10" descr="Obsah obrázku zeď, interiér, osoba&#10;&#10;Popis byl vytvořen automaticky">
            <a:extLst>
              <a:ext uri="{FF2B5EF4-FFF2-40B4-BE49-F238E27FC236}">
                <a16:creationId xmlns:a16="http://schemas.microsoft.com/office/drawing/2014/main" id="{12F13E6E-C022-4D87-8CAE-780CBDAA9416}"/>
              </a:ext>
            </a:extLst>
          </p:cNvPr>
          <p:cNvPicPr>
            <a:picLocks noChangeAspect="1"/>
          </p:cNvPicPr>
          <p:nvPr/>
        </p:nvPicPr>
        <p:blipFill rotWithShape="1">
          <a:blip r:embed="rId9">
            <a:extLst>
              <a:ext uri="{28A0092B-C50C-407E-A947-70E740481C1C}">
                <a14:useLocalDpi xmlns:a14="http://schemas.microsoft.com/office/drawing/2010/main" val="0"/>
              </a:ext>
            </a:extLst>
          </a:blip>
          <a:srcRect r="13620"/>
          <a:stretch/>
        </p:blipFill>
        <p:spPr>
          <a:xfrm>
            <a:off x="10278565" y="159298"/>
            <a:ext cx="619356" cy="743776"/>
          </a:xfrm>
          <a:prstGeom prst="rect">
            <a:avLst/>
          </a:prstGeom>
        </p:spPr>
      </p:pic>
    </p:spTree>
    <p:extLst>
      <p:ext uri="{BB962C8B-B14F-4D97-AF65-F5344CB8AC3E}">
        <p14:creationId xmlns:p14="http://schemas.microsoft.com/office/powerpoint/2010/main" val="76364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9" grpId="0"/>
      <p:bldP spid="38" grpId="0"/>
      <p:bldP spid="10" grpId="0"/>
      <p:bldP spid="20" grpId="0"/>
      <p:bldP spid="22" grpId="0"/>
      <p:bldP spid="26" grpId="0"/>
      <p:bldP spid="27" grpId="0" animBg="1"/>
      <p:bldP spid="8" grpId="0"/>
      <p:bldP spid="30" grpId="0"/>
      <p:bldP spid="31"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The Mitotic Protein Kinase Haspin and Its Inhibitors | IntechOpen">
            <a:extLst>
              <a:ext uri="{FF2B5EF4-FFF2-40B4-BE49-F238E27FC236}">
                <a16:creationId xmlns:a16="http://schemas.microsoft.com/office/drawing/2014/main" id="{B6966EB5-E627-4786-8C0F-EB4A731274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10" t="47390" r="3482" b="1850"/>
          <a:stretch/>
        </p:blipFill>
        <p:spPr bwMode="auto">
          <a:xfrm>
            <a:off x="9120911" y="1301508"/>
            <a:ext cx="1905742" cy="135086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1915132" y="615675"/>
            <a:ext cx="7621926" cy="276418"/>
          </a:xfrm>
        </p:spPr>
        <p:txBody>
          <a:bodyPr/>
          <a:lstStyle/>
          <a:p>
            <a:r>
              <a:rPr lang="en-US" sz="2800">
                <a:solidFill>
                  <a:schemeClr val="tx1">
                    <a:lumMod val="65000"/>
                    <a:lumOff val="35000"/>
                  </a:schemeClr>
                </a:solidFill>
              </a:rPr>
              <a:t>Haspin kinase – new target for preclinical development of highly selective inhibitors</a:t>
            </a:r>
            <a:br>
              <a:rPr lang="en-US" sz="2800">
                <a:solidFill>
                  <a:schemeClr val="tx1">
                    <a:lumMod val="65000"/>
                    <a:lumOff val="35000"/>
                  </a:schemeClr>
                </a:solidFill>
              </a:rPr>
            </a:br>
            <a:endParaRPr lang="en-US" sz="2800">
              <a:solidFill>
                <a:schemeClr val="tx1">
                  <a:lumMod val="65000"/>
                  <a:lumOff val="35000"/>
                </a:schemeClr>
              </a:solidFill>
            </a:endParaRPr>
          </a:p>
        </p:txBody>
      </p:sp>
      <p:sp>
        <p:nvSpPr>
          <p:cNvPr id="16" name="Obdélník 15"/>
          <p:cNvSpPr/>
          <p:nvPr/>
        </p:nvSpPr>
        <p:spPr>
          <a:xfrm>
            <a:off x="10982971" y="119505"/>
            <a:ext cx="1241910" cy="246221"/>
          </a:xfrm>
          <a:prstGeom prst="rect">
            <a:avLst/>
          </a:prstGeom>
        </p:spPr>
        <p:txBody>
          <a:bodyPr wrap="square">
            <a:spAutoFit/>
          </a:bodyPr>
          <a:lstStyle/>
          <a:p>
            <a:r>
              <a:rPr lang="en-US" sz="1000" dirty="0" err="1">
                <a:solidFill>
                  <a:schemeClr val="tx1">
                    <a:lumMod val="65000"/>
                    <a:lumOff val="35000"/>
                  </a:schemeClr>
                </a:solidFill>
                <a:latin typeface="Calibri (Základní text)"/>
              </a:rPr>
              <a:t>Tereza</a:t>
            </a:r>
            <a:r>
              <a:rPr lang="en-US" sz="1000" dirty="0">
                <a:solidFill>
                  <a:schemeClr val="tx1">
                    <a:lumMod val="65000"/>
                    <a:lumOff val="35000"/>
                  </a:schemeClr>
                </a:solidFill>
                <a:latin typeface="Calibri (Základní text)"/>
              </a:rPr>
              <a:t> </a:t>
            </a:r>
            <a:r>
              <a:rPr lang="en-US" sz="1000" dirty="0" err="1">
                <a:solidFill>
                  <a:schemeClr val="tx1">
                    <a:lumMod val="65000"/>
                    <a:lumOff val="35000"/>
                  </a:schemeClr>
                </a:solidFill>
                <a:latin typeface="Calibri (Základní text)"/>
              </a:rPr>
              <a:t>Suchánková</a:t>
            </a:r>
            <a:endParaRPr lang="en-US" sz="1000" dirty="0">
              <a:solidFill>
                <a:schemeClr val="tx1">
                  <a:lumMod val="65000"/>
                  <a:lumOff val="35000"/>
                </a:schemeClr>
              </a:solidFill>
              <a:latin typeface="Calibri (Základní text)"/>
            </a:endParaRPr>
          </a:p>
        </p:txBody>
      </p:sp>
      <p:sp>
        <p:nvSpPr>
          <p:cNvPr id="18" name="TextovéPole 17"/>
          <p:cNvSpPr txBox="1"/>
          <p:nvPr/>
        </p:nvSpPr>
        <p:spPr>
          <a:xfrm>
            <a:off x="4251029" y="1100264"/>
            <a:ext cx="4763775" cy="1200329"/>
          </a:xfrm>
          <a:prstGeom prst="rect">
            <a:avLst/>
          </a:prstGeom>
          <a:noFill/>
        </p:spPr>
        <p:txBody>
          <a:bodyPr wrap="square" rtlCol="0">
            <a:spAutoFit/>
          </a:bodyPr>
          <a:lstStyle/>
          <a:p>
            <a:pPr algn="just">
              <a:lnSpc>
                <a:spcPct val="150000"/>
              </a:lnSpc>
            </a:pPr>
            <a:r>
              <a:rPr lang="en-US" sz="1600" b="1" u="sng" dirty="0">
                <a:solidFill>
                  <a:srgbClr val="FF0000"/>
                </a:solidFill>
                <a:latin typeface="Calibri (Základní text)"/>
              </a:rPr>
              <a:t>Aims</a:t>
            </a:r>
            <a:endParaRPr lang="en-US" sz="1600" b="1" dirty="0">
              <a:solidFill>
                <a:srgbClr val="FF0000"/>
              </a:solidFill>
              <a:latin typeface="Calibri (Základní text)"/>
            </a:endParaRPr>
          </a:p>
          <a:p>
            <a:pPr marL="400050" indent="-400050" algn="just">
              <a:buFont typeface="+mj-lt"/>
              <a:buAutoNum type="romanLcPeriod"/>
            </a:pPr>
            <a:r>
              <a:rPr lang="en-US" sz="1600" dirty="0">
                <a:solidFill>
                  <a:srgbClr val="FF0000"/>
                </a:solidFill>
                <a:latin typeface="Calibri (Základní text)"/>
              </a:rPr>
              <a:t>synthesis of a small library of potent compounds</a:t>
            </a:r>
          </a:p>
          <a:p>
            <a:pPr marL="400050" indent="-400050" algn="just">
              <a:buFont typeface="+mj-lt"/>
              <a:buAutoNum type="romanLcPeriod"/>
            </a:pPr>
            <a:r>
              <a:rPr lang="en-US" sz="1600" dirty="0">
                <a:solidFill>
                  <a:srgbClr val="FF0000"/>
                </a:solidFill>
                <a:latin typeface="Calibri (Základní text)"/>
              </a:rPr>
              <a:t>profiling the activity in a  panel (400+) of kinases</a:t>
            </a:r>
          </a:p>
          <a:p>
            <a:pPr marL="400050" indent="-400050" algn="just">
              <a:buFont typeface="+mj-lt"/>
              <a:buAutoNum type="romanLcPeriod"/>
            </a:pPr>
            <a:r>
              <a:rPr lang="en-US" sz="1600" dirty="0">
                <a:solidFill>
                  <a:srgbClr val="FF0000"/>
                </a:solidFill>
                <a:latin typeface="Calibri (Základní text)"/>
              </a:rPr>
              <a:t>testing for the activity in the cancer cell models</a:t>
            </a:r>
          </a:p>
        </p:txBody>
      </p:sp>
      <p:sp>
        <p:nvSpPr>
          <p:cNvPr id="35" name="Obdélník 34"/>
          <p:cNvSpPr/>
          <p:nvPr/>
        </p:nvSpPr>
        <p:spPr>
          <a:xfrm>
            <a:off x="7401966" y="3580612"/>
            <a:ext cx="4776062" cy="830997"/>
          </a:xfrm>
          <a:prstGeom prst="rect">
            <a:avLst/>
          </a:prstGeom>
        </p:spPr>
        <p:txBody>
          <a:bodyPr wrap="square">
            <a:spAutoFit/>
          </a:bodyPr>
          <a:lstStyle/>
          <a:p>
            <a:pPr lvl="1"/>
            <a:r>
              <a:rPr lang="en-US" sz="1600" i="1" dirty="0">
                <a:solidFill>
                  <a:schemeClr val="tx1">
                    <a:lumMod val="65000"/>
                    <a:lumOff val="35000"/>
                  </a:schemeClr>
                </a:solidFill>
                <a:latin typeface="Calibri (Základní text)"/>
              </a:rPr>
              <a:t>HeLa Fucci2 reporter system suitable for single cell tracking and analysis of cell division and morphology</a:t>
            </a:r>
          </a:p>
        </p:txBody>
      </p:sp>
      <p:pic>
        <p:nvPicPr>
          <p:cNvPr id="44" name="Picture 13">
            <a:extLst>
              <a:ext uri="{FF2B5EF4-FFF2-40B4-BE49-F238E27FC236}">
                <a16:creationId xmlns:a16="http://schemas.microsoft.com/office/drawing/2014/main" id="{6D1B43F3-B2EE-45FE-B44C-46FFF1C015DE}"/>
              </a:ext>
            </a:extLst>
          </p:cNvPr>
          <p:cNvPicPr/>
          <p:nvPr/>
        </p:nvPicPr>
        <p:blipFill rotWithShape="1">
          <a:blip r:embed="rId4"/>
          <a:srcRect l="6423" t="3440" r="2011" b="-1083"/>
          <a:stretch/>
        </p:blipFill>
        <p:spPr>
          <a:xfrm>
            <a:off x="269227" y="1150585"/>
            <a:ext cx="3527220" cy="3470725"/>
          </a:xfrm>
          <a:prstGeom prst="rect">
            <a:avLst/>
          </a:prstGeom>
          <a:ln w="38100" cap="sq">
            <a:noFill/>
            <a:prstDash val="solid"/>
            <a:miter lim="800000"/>
          </a:ln>
          <a:effectLst/>
        </p:spPr>
      </p:pic>
      <p:pic>
        <p:nvPicPr>
          <p:cNvPr id="45" name="Picture 6" descr="IN Cell Analyzer 2000 による Fucci 導入細胞の細胞周期測定">
            <a:extLst>
              <a:ext uri="{FF2B5EF4-FFF2-40B4-BE49-F238E27FC236}">
                <a16:creationId xmlns:a16="http://schemas.microsoft.com/office/drawing/2014/main" id="{6372388A-2077-479A-812C-9F17B86363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2651" y="4961074"/>
            <a:ext cx="1219550" cy="1131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2" name="Objekt 31">
            <a:extLst>
              <a:ext uri="{FF2B5EF4-FFF2-40B4-BE49-F238E27FC236}">
                <a16:creationId xmlns:a16="http://schemas.microsoft.com/office/drawing/2014/main" id="{A794A94B-A716-45D9-9FE3-42EED8718DD9}"/>
              </a:ext>
            </a:extLst>
          </p:cNvPr>
          <p:cNvGraphicFramePr>
            <a:graphicFrameLocks noChangeAspect="1"/>
          </p:cNvGraphicFramePr>
          <p:nvPr>
            <p:extLst/>
          </p:nvPr>
        </p:nvGraphicFramePr>
        <p:xfrm>
          <a:off x="2687063" y="4779808"/>
          <a:ext cx="1943475" cy="1816901"/>
        </p:xfrm>
        <a:graphic>
          <a:graphicData uri="http://schemas.openxmlformats.org/presentationml/2006/ole">
            <mc:AlternateContent xmlns:mc="http://schemas.openxmlformats.org/markup-compatibility/2006">
              <mc:Choice xmlns:v="urn:schemas-microsoft-com:vml" Requires="v">
                <p:oleObj spid="_x0000_s1256" name="Prism Project" r:id="rId6" imgW="3852000" imgH="3600000" progId="Prism5.Document">
                  <p:embed/>
                </p:oleObj>
              </mc:Choice>
              <mc:Fallback>
                <p:oleObj name="Prism Project" r:id="rId6" imgW="3852000" imgH="3600000" progId="Prism5.Document">
                  <p:embed/>
                  <p:pic>
                    <p:nvPicPr>
                      <p:cNvPr id="32" name="Objekt 31">
                        <a:extLst>
                          <a:ext uri="{FF2B5EF4-FFF2-40B4-BE49-F238E27FC236}">
                            <a16:creationId xmlns:a16="http://schemas.microsoft.com/office/drawing/2014/main" id="{A794A94B-A716-45D9-9FE3-42EED8718DD9}"/>
                          </a:ext>
                        </a:extLst>
                      </p:cNvPr>
                      <p:cNvPicPr/>
                      <p:nvPr/>
                    </p:nvPicPr>
                    <p:blipFill>
                      <a:blip r:embed="rId7"/>
                      <a:stretch>
                        <a:fillRect/>
                      </a:stretch>
                    </p:blipFill>
                    <p:spPr>
                      <a:xfrm>
                        <a:off x="2687063" y="4779808"/>
                        <a:ext cx="1943475" cy="1816901"/>
                      </a:xfrm>
                      <a:prstGeom prst="rect">
                        <a:avLst/>
                      </a:prstGeom>
                    </p:spPr>
                  </p:pic>
                </p:oleObj>
              </mc:Fallback>
            </mc:AlternateContent>
          </a:graphicData>
        </a:graphic>
      </p:graphicFrame>
      <p:graphicFrame>
        <p:nvGraphicFramePr>
          <p:cNvPr id="37" name="Objekt 36">
            <a:extLst>
              <a:ext uri="{FF2B5EF4-FFF2-40B4-BE49-F238E27FC236}">
                <a16:creationId xmlns:a16="http://schemas.microsoft.com/office/drawing/2014/main" id="{BFBCDE2B-5878-443B-98BA-14E0DC24BA9B}"/>
              </a:ext>
            </a:extLst>
          </p:cNvPr>
          <p:cNvGraphicFramePr>
            <a:graphicFrameLocks noChangeAspect="1"/>
          </p:cNvGraphicFramePr>
          <p:nvPr>
            <p:extLst/>
          </p:nvPr>
        </p:nvGraphicFramePr>
        <p:xfrm>
          <a:off x="312599" y="4773153"/>
          <a:ext cx="2508315" cy="1812413"/>
        </p:xfrm>
        <a:graphic>
          <a:graphicData uri="http://schemas.openxmlformats.org/presentationml/2006/ole">
            <mc:AlternateContent xmlns:mc="http://schemas.openxmlformats.org/markup-compatibility/2006">
              <mc:Choice xmlns:v="urn:schemas-microsoft-com:vml" Requires="v">
                <p:oleObj spid="_x0000_s1257" name="Prism Project" r:id="rId8" imgW="4932000" imgH="3564000" progId="Prism5.Document">
                  <p:embed/>
                </p:oleObj>
              </mc:Choice>
              <mc:Fallback>
                <p:oleObj name="Prism Project" r:id="rId8" imgW="4932000" imgH="3564000" progId="Prism5.Document">
                  <p:embed/>
                  <p:pic>
                    <p:nvPicPr>
                      <p:cNvPr id="37" name="Objekt 36">
                        <a:extLst>
                          <a:ext uri="{FF2B5EF4-FFF2-40B4-BE49-F238E27FC236}">
                            <a16:creationId xmlns:a16="http://schemas.microsoft.com/office/drawing/2014/main" id="{BFBCDE2B-5878-443B-98BA-14E0DC24BA9B}"/>
                          </a:ext>
                        </a:extLst>
                      </p:cNvPr>
                      <p:cNvPicPr/>
                      <p:nvPr/>
                    </p:nvPicPr>
                    <p:blipFill>
                      <a:blip r:embed="rId9"/>
                      <a:stretch>
                        <a:fillRect/>
                      </a:stretch>
                    </p:blipFill>
                    <p:spPr>
                      <a:xfrm>
                        <a:off x="312599" y="4773153"/>
                        <a:ext cx="2508315" cy="1812413"/>
                      </a:xfrm>
                      <a:prstGeom prst="rect">
                        <a:avLst/>
                      </a:prstGeom>
                    </p:spPr>
                  </p:pic>
                </p:oleObj>
              </mc:Fallback>
            </mc:AlternateContent>
          </a:graphicData>
        </a:graphic>
      </p:graphicFrame>
      <p:sp>
        <p:nvSpPr>
          <p:cNvPr id="21" name="TextovéPole 20"/>
          <p:cNvSpPr txBox="1"/>
          <p:nvPr/>
        </p:nvSpPr>
        <p:spPr>
          <a:xfrm>
            <a:off x="8527573" y="2282347"/>
            <a:ext cx="3076353" cy="1154162"/>
          </a:xfrm>
          <a:prstGeom prst="rect">
            <a:avLst/>
          </a:prstGeom>
          <a:noFill/>
        </p:spPr>
        <p:txBody>
          <a:bodyPr wrap="square" rtlCol="0">
            <a:spAutoFit/>
          </a:bodyPr>
          <a:lstStyle/>
          <a:p>
            <a:pPr algn="r">
              <a:lnSpc>
                <a:spcPct val="150000"/>
              </a:lnSpc>
            </a:pPr>
            <a:r>
              <a:rPr lang="en-US" b="1" dirty="0">
                <a:solidFill>
                  <a:srgbClr val="FF0000"/>
                </a:solidFill>
                <a:latin typeface="Calibri (Základní text)"/>
                <a:ea typeface="Cambria" panose="02040503050406030204" pitchFamily="18" charset="0"/>
              </a:rPr>
              <a:t>		HASPIN</a:t>
            </a:r>
          </a:p>
          <a:p>
            <a:pPr algn="just"/>
            <a:r>
              <a:rPr lang="en-US" sz="1400" dirty="0">
                <a:solidFill>
                  <a:schemeClr val="tx1">
                    <a:lumMod val="65000"/>
                    <a:lumOff val="35000"/>
                  </a:schemeClr>
                </a:solidFill>
                <a:latin typeface="Calibri (Základní text)"/>
                <a:ea typeface="Cambria" panose="02040503050406030204" pitchFamily="18" charset="0"/>
              </a:rPr>
              <a:t>Atypical human kinase that associates with chromosome and phosphorylates threonine 3 of histone 3 during mitosis</a:t>
            </a:r>
          </a:p>
        </p:txBody>
      </p:sp>
      <p:grpSp>
        <p:nvGrpSpPr>
          <p:cNvPr id="7" name="Skupina 6">
            <a:extLst>
              <a:ext uri="{FF2B5EF4-FFF2-40B4-BE49-F238E27FC236}">
                <a16:creationId xmlns:a16="http://schemas.microsoft.com/office/drawing/2014/main" id="{F2140B60-2B3C-4F42-8E28-0543879CB48B}"/>
              </a:ext>
            </a:extLst>
          </p:cNvPr>
          <p:cNvGrpSpPr/>
          <p:nvPr/>
        </p:nvGrpSpPr>
        <p:grpSpPr>
          <a:xfrm>
            <a:off x="6489575" y="4392444"/>
            <a:ext cx="5625857" cy="1939083"/>
            <a:chOff x="5025796" y="3166718"/>
            <a:chExt cx="5625857" cy="1939083"/>
          </a:xfrm>
        </p:grpSpPr>
        <p:pic>
          <p:nvPicPr>
            <p:cNvPr id="4" name="Obrázek 3">
              <a:extLst>
                <a:ext uri="{FF2B5EF4-FFF2-40B4-BE49-F238E27FC236}">
                  <a16:creationId xmlns:a16="http://schemas.microsoft.com/office/drawing/2014/main" id="{88E4F2F9-AFDA-4E23-BA67-F7880FA8E541}"/>
                </a:ext>
              </a:extLst>
            </p:cNvPr>
            <p:cNvPicPr>
              <a:picLocks noChangeAspect="1"/>
            </p:cNvPicPr>
            <p:nvPr/>
          </p:nvPicPr>
          <p:blipFill>
            <a:blip r:embed="rId10"/>
            <a:stretch>
              <a:fillRect/>
            </a:stretch>
          </p:blipFill>
          <p:spPr>
            <a:xfrm>
              <a:off x="5025796" y="3166718"/>
              <a:ext cx="5625857" cy="1143002"/>
            </a:xfrm>
            <a:prstGeom prst="rect">
              <a:avLst/>
            </a:prstGeom>
          </p:spPr>
        </p:pic>
        <p:pic>
          <p:nvPicPr>
            <p:cNvPr id="6" name="Obrázek 5">
              <a:extLst>
                <a:ext uri="{FF2B5EF4-FFF2-40B4-BE49-F238E27FC236}">
                  <a16:creationId xmlns:a16="http://schemas.microsoft.com/office/drawing/2014/main" id="{460A3D79-21B0-4B94-82C8-59640DBE1C1F}"/>
                </a:ext>
              </a:extLst>
            </p:cNvPr>
            <p:cNvPicPr>
              <a:picLocks noChangeAspect="1"/>
            </p:cNvPicPr>
            <p:nvPr/>
          </p:nvPicPr>
          <p:blipFill>
            <a:blip r:embed="rId11"/>
            <a:stretch>
              <a:fillRect/>
            </a:stretch>
          </p:blipFill>
          <p:spPr>
            <a:xfrm>
              <a:off x="5025796" y="4311795"/>
              <a:ext cx="5529845" cy="794006"/>
            </a:xfrm>
            <a:prstGeom prst="rect">
              <a:avLst/>
            </a:prstGeom>
          </p:spPr>
        </p:pic>
      </p:grpSp>
      <p:sp>
        <p:nvSpPr>
          <p:cNvPr id="22" name="Obdélník 21">
            <a:extLst>
              <a:ext uri="{FF2B5EF4-FFF2-40B4-BE49-F238E27FC236}">
                <a16:creationId xmlns:a16="http://schemas.microsoft.com/office/drawing/2014/main" id="{AC403BF3-0DB8-410F-9831-7331310C072D}"/>
              </a:ext>
            </a:extLst>
          </p:cNvPr>
          <p:cNvSpPr/>
          <p:nvPr/>
        </p:nvSpPr>
        <p:spPr>
          <a:xfrm>
            <a:off x="10186405" y="119506"/>
            <a:ext cx="1241910" cy="246221"/>
          </a:xfrm>
          <a:prstGeom prst="rect">
            <a:avLst/>
          </a:prstGeom>
        </p:spPr>
        <p:txBody>
          <a:bodyPr wrap="square">
            <a:spAutoFit/>
          </a:bodyPr>
          <a:lstStyle/>
          <a:p>
            <a:r>
              <a:rPr lang="en-US" sz="1000">
                <a:solidFill>
                  <a:schemeClr val="tx1">
                    <a:lumMod val="65000"/>
                    <a:lumOff val="35000"/>
                  </a:schemeClr>
                </a:solidFill>
                <a:latin typeface="Calibri (Základní text)"/>
              </a:rPr>
              <a:t>Jan Novotný</a:t>
            </a:r>
          </a:p>
        </p:txBody>
      </p:sp>
      <p:pic>
        <p:nvPicPr>
          <p:cNvPr id="8" name="Obrázek 7" descr="Obsah obrázku osoba, zeď, brýle, interiér&#10;&#10;Popis byl vytvořen automaticky">
            <a:extLst>
              <a:ext uri="{FF2B5EF4-FFF2-40B4-BE49-F238E27FC236}">
                <a16:creationId xmlns:a16="http://schemas.microsoft.com/office/drawing/2014/main" id="{3383C1B6-83EC-4708-B4B7-67E498592F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86919" y="377925"/>
            <a:ext cx="540410" cy="744927"/>
          </a:xfrm>
          <a:prstGeom prst="rect">
            <a:avLst/>
          </a:prstGeom>
        </p:spPr>
      </p:pic>
      <p:pic>
        <p:nvPicPr>
          <p:cNvPr id="11" name="Obrázek 10" descr="Obsah obrázku zeď, interiér, osoba&#10;&#10;Popis byl vytvořen automaticky">
            <a:extLst>
              <a:ext uri="{FF2B5EF4-FFF2-40B4-BE49-F238E27FC236}">
                <a16:creationId xmlns:a16="http://schemas.microsoft.com/office/drawing/2014/main" id="{6800343B-B681-4109-B01A-2E73EF9437FA}"/>
              </a:ext>
            </a:extLst>
          </p:cNvPr>
          <p:cNvPicPr>
            <a:picLocks noChangeAspect="1"/>
          </p:cNvPicPr>
          <p:nvPr/>
        </p:nvPicPr>
        <p:blipFill rotWithShape="1">
          <a:blip r:embed="rId13">
            <a:extLst>
              <a:ext uri="{28A0092B-C50C-407E-A947-70E740481C1C}">
                <a14:useLocalDpi xmlns:a14="http://schemas.microsoft.com/office/drawing/2010/main" val="0"/>
              </a:ext>
            </a:extLst>
          </a:blip>
          <a:srcRect r="13620"/>
          <a:stretch/>
        </p:blipFill>
        <p:spPr>
          <a:xfrm>
            <a:off x="11294248" y="414734"/>
            <a:ext cx="619356" cy="743776"/>
          </a:xfrm>
          <a:prstGeom prst="rect">
            <a:avLst/>
          </a:prstGeom>
        </p:spPr>
      </p:pic>
      <p:sp>
        <p:nvSpPr>
          <p:cNvPr id="33" name="Obdélník 32">
            <a:extLst>
              <a:ext uri="{FF2B5EF4-FFF2-40B4-BE49-F238E27FC236}">
                <a16:creationId xmlns:a16="http://schemas.microsoft.com/office/drawing/2014/main" id="{B1D1F611-D840-4951-AC37-BA5027B47D29}"/>
              </a:ext>
            </a:extLst>
          </p:cNvPr>
          <p:cNvSpPr/>
          <p:nvPr/>
        </p:nvSpPr>
        <p:spPr>
          <a:xfrm>
            <a:off x="3018676" y="2712073"/>
            <a:ext cx="1676658" cy="1323439"/>
          </a:xfrm>
          <a:prstGeom prst="rect">
            <a:avLst/>
          </a:prstGeom>
        </p:spPr>
        <p:txBody>
          <a:bodyPr wrap="square">
            <a:spAutoFit/>
          </a:bodyPr>
          <a:lstStyle/>
          <a:p>
            <a:r>
              <a:rPr lang="en-US" sz="1600" i="1" dirty="0">
                <a:solidFill>
                  <a:schemeClr val="tx1">
                    <a:lumMod val="65000"/>
                    <a:lumOff val="35000"/>
                  </a:schemeClr>
                </a:solidFill>
                <a:latin typeface="Calibri (Základní text)"/>
              </a:rPr>
              <a:t>MU1464 is highly selective </a:t>
            </a:r>
            <a:r>
              <a:rPr lang="en-US" sz="1600" i="1" dirty="0" err="1">
                <a:solidFill>
                  <a:schemeClr val="tx1">
                    <a:lumMod val="65000"/>
                    <a:lumOff val="35000"/>
                  </a:schemeClr>
                </a:solidFill>
                <a:latin typeface="Calibri (Základní text)"/>
              </a:rPr>
              <a:t>haspin</a:t>
            </a:r>
            <a:r>
              <a:rPr lang="en-US" sz="1600" i="1" dirty="0">
                <a:solidFill>
                  <a:schemeClr val="tx1">
                    <a:lumMod val="65000"/>
                    <a:lumOff val="35000"/>
                  </a:schemeClr>
                </a:solidFill>
                <a:latin typeface="Calibri (Základní text)"/>
              </a:rPr>
              <a:t> inhibitor with a new central pharmacophore </a:t>
            </a:r>
          </a:p>
        </p:txBody>
      </p:sp>
      <p:pic>
        <p:nvPicPr>
          <p:cNvPr id="41" name="Obrázek 40">
            <a:extLst>
              <a:ext uri="{FF2B5EF4-FFF2-40B4-BE49-F238E27FC236}">
                <a16:creationId xmlns:a16="http://schemas.microsoft.com/office/drawing/2014/main" id="{54E5D096-ACCE-42A5-8B3C-10B2E25FD15F}"/>
              </a:ext>
            </a:extLst>
          </p:cNvPr>
          <p:cNvPicPr/>
          <p:nvPr/>
        </p:nvPicPr>
        <p:blipFill rotWithShape="1">
          <a:blip r:embed="rId14" cstate="print">
            <a:extLst>
              <a:ext uri="{28A0092B-C50C-407E-A947-70E740481C1C}">
                <a14:useLocalDpi xmlns:a14="http://schemas.microsoft.com/office/drawing/2010/main" val="0"/>
              </a:ext>
            </a:extLst>
          </a:blip>
          <a:srcRect r="35616" b="33022"/>
          <a:stretch/>
        </p:blipFill>
        <p:spPr bwMode="auto">
          <a:xfrm>
            <a:off x="4710467" y="2447377"/>
            <a:ext cx="2705471" cy="2110031"/>
          </a:xfrm>
          <a:prstGeom prst="rect">
            <a:avLst/>
          </a:prstGeom>
          <a:noFill/>
          <a:ln>
            <a:noFill/>
          </a:ln>
        </p:spPr>
      </p:pic>
    </p:spTree>
    <p:extLst>
      <p:ext uri="{BB962C8B-B14F-4D97-AF65-F5344CB8AC3E}">
        <p14:creationId xmlns:p14="http://schemas.microsoft.com/office/powerpoint/2010/main" val="3188103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Nadpis 1"/>
          <p:cNvSpPr>
            <a:spLocks noGrp="1"/>
          </p:cNvSpPr>
          <p:nvPr>
            <p:ph type="title"/>
          </p:nvPr>
        </p:nvSpPr>
        <p:spPr>
          <a:xfrm>
            <a:off x="2062810" y="441751"/>
            <a:ext cx="8200571" cy="449718"/>
          </a:xfrm>
        </p:spPr>
        <p:txBody>
          <a:bodyPr/>
          <a:lstStyle/>
          <a:p>
            <a:r>
              <a:rPr lang="cs-CZ" sz="2800" dirty="0" err="1">
                <a:solidFill>
                  <a:schemeClr val="tx1">
                    <a:lumMod val="65000"/>
                    <a:lumOff val="35000"/>
                  </a:schemeClr>
                </a:solidFill>
              </a:rPr>
              <a:t>Future</a:t>
            </a:r>
            <a:r>
              <a:rPr lang="cs-CZ" sz="2800" dirty="0">
                <a:solidFill>
                  <a:schemeClr val="tx1">
                    <a:lumMod val="65000"/>
                    <a:lumOff val="35000"/>
                  </a:schemeClr>
                </a:solidFill>
              </a:rPr>
              <a:t> </a:t>
            </a:r>
            <a:r>
              <a:rPr lang="cs-CZ" sz="2800" dirty="0" err="1">
                <a:solidFill>
                  <a:schemeClr val="tx1">
                    <a:lumMod val="65000"/>
                    <a:lumOff val="35000"/>
                  </a:schemeClr>
                </a:solidFill>
              </a:rPr>
              <a:t>plans</a:t>
            </a:r>
            <a:endParaRPr lang="cs-CZ" sz="2800" dirty="0">
              <a:solidFill>
                <a:schemeClr val="tx1">
                  <a:lumMod val="65000"/>
                  <a:lumOff val="35000"/>
                </a:schemeClr>
              </a:solidFill>
            </a:endParaRPr>
          </a:p>
        </p:txBody>
      </p:sp>
      <p:sp>
        <p:nvSpPr>
          <p:cNvPr id="7" name="TextovéPole 6"/>
          <p:cNvSpPr txBox="1"/>
          <p:nvPr/>
        </p:nvSpPr>
        <p:spPr>
          <a:xfrm>
            <a:off x="559293" y="1270701"/>
            <a:ext cx="11065743" cy="880369"/>
          </a:xfrm>
          <a:prstGeom prst="rect">
            <a:avLst/>
          </a:prstGeom>
          <a:noFill/>
        </p:spPr>
        <p:txBody>
          <a:bodyPr wrap="square" rtlCol="0">
            <a:spAutoFit/>
          </a:bodyPr>
          <a:lstStyle/>
          <a:p>
            <a:pPr algn="just">
              <a:lnSpc>
                <a:spcPct val="150000"/>
              </a:lnSpc>
            </a:pPr>
            <a:r>
              <a:rPr lang="cs-CZ" i="1" dirty="0">
                <a:solidFill>
                  <a:schemeClr val="tx1">
                    <a:lumMod val="65000"/>
                    <a:lumOff val="35000"/>
                  </a:schemeClr>
                </a:solidFill>
                <a:ea typeface="Cambria" panose="02040503050406030204" pitchFamily="18" charset="0"/>
              </a:rPr>
              <a:t>1. O</a:t>
            </a:r>
            <a:r>
              <a:rPr lang="en-US" i="1" dirty="0" err="1">
                <a:solidFill>
                  <a:schemeClr val="tx1">
                    <a:lumMod val="65000"/>
                    <a:lumOff val="35000"/>
                  </a:schemeClr>
                </a:solidFill>
                <a:ea typeface="Cambria" panose="02040503050406030204" pitchFamily="18" charset="0"/>
              </a:rPr>
              <a:t>ptimization</a:t>
            </a:r>
            <a:r>
              <a:rPr lang="en-US" i="1" dirty="0">
                <a:solidFill>
                  <a:schemeClr val="tx1">
                    <a:lumMod val="65000"/>
                    <a:lumOff val="35000"/>
                  </a:schemeClr>
                </a:solidFill>
                <a:ea typeface="Cambria" panose="02040503050406030204" pitchFamily="18" charset="0"/>
              </a:rPr>
              <a:t> and preclinical progression of our new </a:t>
            </a:r>
            <a:r>
              <a:rPr lang="en-US" b="1" i="1" dirty="0">
                <a:solidFill>
                  <a:srgbClr val="FF0000"/>
                </a:solidFill>
                <a:ea typeface="Cambria" panose="02040503050406030204" pitchFamily="18" charset="0"/>
              </a:rPr>
              <a:t>highly selective inhibitors </a:t>
            </a:r>
            <a:r>
              <a:rPr lang="en-US" i="1" dirty="0">
                <a:solidFill>
                  <a:schemeClr val="tx1">
                    <a:lumMod val="65000"/>
                    <a:lumOff val="35000"/>
                  </a:schemeClr>
                </a:solidFill>
                <a:ea typeface="Cambria" panose="02040503050406030204" pitchFamily="18" charset="0"/>
              </a:rPr>
              <a:t>of the kinase </a:t>
            </a:r>
            <a:r>
              <a:rPr lang="en-US" i="1" dirty="0" err="1">
                <a:solidFill>
                  <a:schemeClr val="tx1">
                    <a:lumMod val="65000"/>
                    <a:lumOff val="35000"/>
                  </a:schemeClr>
                </a:solidFill>
                <a:ea typeface="Cambria" panose="02040503050406030204" pitchFamily="18" charset="0"/>
              </a:rPr>
              <a:t>Haspin</a:t>
            </a:r>
            <a:r>
              <a:rPr lang="en-US" i="1" dirty="0">
                <a:solidFill>
                  <a:schemeClr val="tx1">
                    <a:lumMod val="65000"/>
                    <a:lumOff val="35000"/>
                  </a:schemeClr>
                </a:solidFill>
                <a:ea typeface="Cambria" panose="02040503050406030204" pitchFamily="18" charset="0"/>
              </a:rPr>
              <a:t> and identification of compounds suitable for </a:t>
            </a:r>
            <a:r>
              <a:rPr lang="en-US" b="1" i="1" dirty="0">
                <a:solidFill>
                  <a:srgbClr val="FF0000"/>
                </a:solidFill>
                <a:ea typeface="Cambria" panose="02040503050406030204" pitchFamily="18" charset="0"/>
              </a:rPr>
              <a:t>early phase clinical evaluation</a:t>
            </a:r>
            <a:r>
              <a:rPr lang="en-US" i="1" dirty="0">
                <a:solidFill>
                  <a:schemeClr val="tx1">
                    <a:lumMod val="65000"/>
                    <a:lumOff val="35000"/>
                  </a:schemeClr>
                </a:solidFill>
                <a:ea typeface="Cambria" panose="02040503050406030204" pitchFamily="18" charset="0"/>
              </a:rPr>
              <a:t>. </a:t>
            </a:r>
          </a:p>
        </p:txBody>
      </p:sp>
      <p:sp>
        <p:nvSpPr>
          <p:cNvPr id="8" name="TextovéPole 7"/>
          <p:cNvSpPr txBox="1"/>
          <p:nvPr/>
        </p:nvSpPr>
        <p:spPr>
          <a:xfrm>
            <a:off x="559293" y="4993269"/>
            <a:ext cx="7412467" cy="880369"/>
          </a:xfrm>
          <a:prstGeom prst="rect">
            <a:avLst/>
          </a:prstGeom>
          <a:noFill/>
        </p:spPr>
        <p:txBody>
          <a:bodyPr wrap="square" rtlCol="0">
            <a:spAutoFit/>
          </a:bodyPr>
          <a:lstStyle/>
          <a:p>
            <a:pPr algn="just">
              <a:lnSpc>
                <a:spcPct val="150000"/>
              </a:lnSpc>
            </a:pPr>
            <a:r>
              <a:rPr lang="cs-CZ" i="1" dirty="0">
                <a:solidFill>
                  <a:schemeClr val="tx1">
                    <a:lumMod val="65000"/>
                    <a:lumOff val="35000"/>
                  </a:schemeClr>
                </a:solidFill>
                <a:ea typeface="Cambria" panose="02040503050406030204" pitchFamily="18" charset="0"/>
              </a:rPr>
              <a:t>3. </a:t>
            </a:r>
            <a:r>
              <a:rPr lang="en-US" i="1" dirty="0">
                <a:solidFill>
                  <a:schemeClr val="tx1">
                    <a:lumMod val="65000"/>
                    <a:lumOff val="35000"/>
                  </a:schemeClr>
                </a:solidFill>
                <a:ea typeface="Cambria" panose="02040503050406030204" pitchFamily="18" charset="0"/>
              </a:rPr>
              <a:t>Linking </a:t>
            </a:r>
            <a:r>
              <a:rPr lang="en-US" i="1" dirty="0" err="1">
                <a:solidFill>
                  <a:schemeClr val="tx1">
                    <a:lumMod val="65000"/>
                    <a:lumOff val="35000"/>
                  </a:schemeClr>
                </a:solidFill>
                <a:ea typeface="Cambria" panose="02040503050406030204" pitchFamily="18" charset="0"/>
              </a:rPr>
              <a:t>haspin</a:t>
            </a:r>
            <a:r>
              <a:rPr lang="en-US" i="1" dirty="0">
                <a:solidFill>
                  <a:schemeClr val="tx1">
                    <a:lumMod val="65000"/>
                    <a:lumOff val="35000"/>
                  </a:schemeClr>
                </a:solidFill>
                <a:ea typeface="Cambria" panose="02040503050406030204" pitchFamily="18" charset="0"/>
              </a:rPr>
              <a:t> biology to </a:t>
            </a:r>
            <a:r>
              <a:rPr lang="en-US" b="1" i="1" dirty="0">
                <a:solidFill>
                  <a:srgbClr val="FF0000"/>
                </a:solidFill>
                <a:ea typeface="Cambria" panose="02040503050406030204" pitchFamily="18" charset="0"/>
              </a:rPr>
              <a:t>intratumor heterogeneity, cancer plasticity, metastasis and acquiring the resistance</a:t>
            </a:r>
            <a:r>
              <a:rPr lang="en-US" i="1" dirty="0">
                <a:solidFill>
                  <a:schemeClr val="tx1">
                    <a:lumMod val="65000"/>
                    <a:lumOff val="35000"/>
                  </a:schemeClr>
                </a:solidFill>
                <a:ea typeface="Cambria" panose="02040503050406030204" pitchFamily="18" charset="0"/>
              </a:rPr>
              <a:t> in response to therapy</a:t>
            </a:r>
          </a:p>
        </p:txBody>
      </p:sp>
      <p:sp>
        <p:nvSpPr>
          <p:cNvPr id="10" name="TextovéPole 9"/>
          <p:cNvSpPr txBox="1"/>
          <p:nvPr/>
        </p:nvSpPr>
        <p:spPr>
          <a:xfrm>
            <a:off x="559293" y="2469503"/>
            <a:ext cx="7180780" cy="2126864"/>
          </a:xfrm>
          <a:prstGeom prst="rect">
            <a:avLst/>
          </a:prstGeom>
          <a:noFill/>
        </p:spPr>
        <p:txBody>
          <a:bodyPr wrap="square" rtlCol="0">
            <a:spAutoFit/>
          </a:bodyPr>
          <a:lstStyle/>
          <a:p>
            <a:pPr algn="just">
              <a:lnSpc>
                <a:spcPct val="150000"/>
              </a:lnSpc>
            </a:pPr>
            <a:r>
              <a:rPr lang="cs-CZ" i="1" dirty="0">
                <a:solidFill>
                  <a:schemeClr val="tx1">
                    <a:lumMod val="65000"/>
                    <a:lumOff val="35000"/>
                  </a:schemeClr>
                </a:solidFill>
                <a:ea typeface="Cambria" panose="02040503050406030204" pitchFamily="18" charset="0"/>
              </a:rPr>
              <a:t>2. </a:t>
            </a:r>
            <a:r>
              <a:rPr lang="en-US" i="1" dirty="0">
                <a:solidFill>
                  <a:schemeClr val="tx1">
                    <a:lumMod val="65000"/>
                    <a:lumOff val="35000"/>
                  </a:schemeClr>
                </a:solidFill>
                <a:ea typeface="Cambria" panose="02040503050406030204" pitchFamily="18" charset="0"/>
              </a:rPr>
              <a:t>Development of new tools</a:t>
            </a:r>
            <a:r>
              <a:rPr lang="cs-CZ" i="1" dirty="0">
                <a:solidFill>
                  <a:schemeClr val="tx1">
                    <a:lumMod val="65000"/>
                    <a:lumOff val="35000"/>
                  </a:schemeClr>
                </a:solidFill>
                <a:ea typeface="Cambria" panose="02040503050406030204" pitchFamily="18" charset="0"/>
              </a:rPr>
              <a:t> </a:t>
            </a:r>
            <a:r>
              <a:rPr lang="cs-CZ" i="1" dirty="0" err="1">
                <a:solidFill>
                  <a:schemeClr val="tx1">
                    <a:lumMod val="65000"/>
                    <a:lumOff val="35000"/>
                  </a:schemeClr>
                </a:solidFill>
                <a:ea typeface="Cambria" panose="02040503050406030204" pitchFamily="18" charset="0"/>
              </a:rPr>
              <a:t>for</a:t>
            </a:r>
            <a:r>
              <a:rPr lang="cs-CZ" i="1" dirty="0">
                <a:solidFill>
                  <a:schemeClr val="tx1">
                    <a:lumMod val="65000"/>
                    <a:lumOff val="35000"/>
                  </a:schemeClr>
                </a:solidFill>
                <a:ea typeface="Cambria" panose="02040503050406030204" pitchFamily="18" charset="0"/>
              </a:rPr>
              <a:t> </a:t>
            </a:r>
            <a:r>
              <a:rPr lang="cs-CZ" i="1" dirty="0" err="1">
                <a:solidFill>
                  <a:schemeClr val="tx1">
                    <a:lumMod val="65000"/>
                    <a:lumOff val="35000"/>
                  </a:schemeClr>
                </a:solidFill>
                <a:ea typeface="Cambria" panose="02040503050406030204" pitchFamily="18" charset="0"/>
              </a:rPr>
              <a:t>description</a:t>
            </a:r>
            <a:r>
              <a:rPr lang="cs-CZ" i="1" dirty="0">
                <a:solidFill>
                  <a:schemeClr val="tx1">
                    <a:lumMod val="65000"/>
                    <a:lumOff val="35000"/>
                  </a:schemeClr>
                </a:solidFill>
                <a:ea typeface="Cambria" panose="02040503050406030204" pitchFamily="18" charset="0"/>
              </a:rPr>
              <a:t> </a:t>
            </a:r>
            <a:r>
              <a:rPr lang="cs-CZ" i="1" dirty="0" err="1">
                <a:solidFill>
                  <a:schemeClr val="tx1">
                    <a:lumMod val="65000"/>
                    <a:lumOff val="35000"/>
                  </a:schemeClr>
                </a:solidFill>
                <a:ea typeface="Cambria" panose="02040503050406030204" pitchFamily="18" charset="0"/>
              </a:rPr>
              <a:t>of</a:t>
            </a:r>
            <a:r>
              <a:rPr lang="cs-CZ" i="1" dirty="0">
                <a:solidFill>
                  <a:schemeClr val="tx1">
                    <a:lumMod val="65000"/>
                    <a:lumOff val="35000"/>
                  </a:schemeClr>
                </a:solidFill>
                <a:ea typeface="Cambria" panose="02040503050406030204" pitchFamily="18" charset="0"/>
              </a:rPr>
              <a:t> </a:t>
            </a:r>
            <a:r>
              <a:rPr lang="cs-CZ" b="1" i="1" dirty="0" err="1">
                <a:solidFill>
                  <a:srgbClr val="FF0000"/>
                </a:solidFill>
                <a:ea typeface="Cambria" panose="02040503050406030204" pitchFamily="18" charset="0"/>
              </a:rPr>
              <a:t>complex</a:t>
            </a:r>
            <a:r>
              <a:rPr lang="cs-CZ" b="1" i="1" dirty="0">
                <a:solidFill>
                  <a:srgbClr val="FF0000"/>
                </a:solidFill>
                <a:ea typeface="Cambria" panose="02040503050406030204" pitchFamily="18" charset="0"/>
              </a:rPr>
              <a:t> response to </a:t>
            </a:r>
            <a:r>
              <a:rPr lang="cs-CZ" b="1" i="1" dirty="0" err="1">
                <a:solidFill>
                  <a:srgbClr val="FF0000"/>
                </a:solidFill>
                <a:ea typeface="Cambria" panose="02040503050406030204" pitchFamily="18" charset="0"/>
              </a:rPr>
              <a:t>new</a:t>
            </a:r>
            <a:r>
              <a:rPr lang="cs-CZ" b="1" i="1" dirty="0">
                <a:solidFill>
                  <a:srgbClr val="FF0000"/>
                </a:solidFill>
                <a:ea typeface="Cambria" panose="02040503050406030204" pitchFamily="18" charset="0"/>
              </a:rPr>
              <a:t> </a:t>
            </a:r>
            <a:r>
              <a:rPr lang="cs-CZ" b="1" i="1" dirty="0" err="1">
                <a:solidFill>
                  <a:srgbClr val="FF0000"/>
                </a:solidFill>
                <a:ea typeface="Cambria" panose="02040503050406030204" pitchFamily="18" charset="0"/>
              </a:rPr>
              <a:t>inhibitors</a:t>
            </a:r>
            <a:r>
              <a:rPr lang="cs-CZ" b="1" i="1" dirty="0">
                <a:solidFill>
                  <a:srgbClr val="FF0000"/>
                </a:solidFill>
                <a:ea typeface="Cambria" panose="02040503050406030204" pitchFamily="18" charset="0"/>
              </a:rPr>
              <a:t> </a:t>
            </a:r>
            <a:r>
              <a:rPr lang="cs-CZ" b="1" i="1" dirty="0" err="1">
                <a:solidFill>
                  <a:srgbClr val="FF0000"/>
                </a:solidFill>
                <a:ea typeface="Cambria" panose="02040503050406030204" pitchFamily="18" charset="0"/>
              </a:rPr>
              <a:t>at</a:t>
            </a:r>
            <a:r>
              <a:rPr lang="cs-CZ" b="1" i="1" dirty="0">
                <a:solidFill>
                  <a:srgbClr val="FF0000"/>
                </a:solidFill>
                <a:ea typeface="Cambria" panose="02040503050406030204" pitchFamily="18" charset="0"/>
              </a:rPr>
              <a:t> </a:t>
            </a:r>
            <a:r>
              <a:rPr lang="cs-CZ" b="1" i="1" dirty="0" err="1">
                <a:solidFill>
                  <a:srgbClr val="FF0000"/>
                </a:solidFill>
                <a:ea typeface="Cambria" panose="02040503050406030204" pitchFamily="18" charset="0"/>
              </a:rPr>
              <a:t>cellular</a:t>
            </a:r>
            <a:r>
              <a:rPr lang="cs-CZ" b="1" i="1" dirty="0">
                <a:solidFill>
                  <a:srgbClr val="FF0000"/>
                </a:solidFill>
                <a:ea typeface="Cambria" panose="02040503050406030204" pitchFamily="18" charset="0"/>
              </a:rPr>
              <a:t> level</a:t>
            </a:r>
          </a:p>
          <a:p>
            <a:pPr marL="857250" lvl="1" indent="-400050" algn="just">
              <a:lnSpc>
                <a:spcPct val="150000"/>
              </a:lnSpc>
              <a:buFont typeface="+mj-lt"/>
              <a:buAutoNum type="romanLcPeriod"/>
            </a:pPr>
            <a:r>
              <a:rPr lang="cs-CZ" i="1" dirty="0">
                <a:solidFill>
                  <a:schemeClr val="tx1">
                    <a:lumMod val="65000"/>
                    <a:lumOff val="35000"/>
                  </a:schemeClr>
                </a:solidFill>
                <a:ea typeface="Cambria" panose="02040503050406030204" pitchFamily="18" charset="0"/>
              </a:rPr>
              <a:t>	</a:t>
            </a:r>
            <a:r>
              <a:rPr lang="en-US" i="1" dirty="0">
                <a:solidFill>
                  <a:schemeClr val="tx1">
                    <a:lumMod val="65000"/>
                    <a:lumOff val="35000"/>
                  </a:schemeClr>
                </a:solidFill>
                <a:ea typeface="Cambria" panose="02040503050406030204" pitchFamily="18" charset="0"/>
              </a:rPr>
              <a:t>single cell tracking - Fucci4</a:t>
            </a:r>
            <a:r>
              <a:rPr lang="cs-CZ" i="1" dirty="0">
                <a:solidFill>
                  <a:schemeClr val="tx1">
                    <a:lumMod val="65000"/>
                    <a:lumOff val="35000"/>
                  </a:schemeClr>
                </a:solidFill>
                <a:ea typeface="Cambria" panose="02040503050406030204" pitchFamily="18" charset="0"/>
              </a:rPr>
              <a:t> </a:t>
            </a:r>
            <a:r>
              <a:rPr lang="cs-CZ" i="1" dirty="0" err="1">
                <a:solidFill>
                  <a:schemeClr val="tx1">
                    <a:lumMod val="65000"/>
                    <a:lumOff val="35000"/>
                  </a:schemeClr>
                </a:solidFill>
                <a:ea typeface="Cambria" panose="02040503050406030204" pitchFamily="18" charset="0"/>
              </a:rPr>
              <a:t>system</a:t>
            </a:r>
            <a:r>
              <a:rPr lang="cs-CZ" i="1" dirty="0">
                <a:solidFill>
                  <a:schemeClr val="tx1">
                    <a:lumMod val="65000"/>
                    <a:lumOff val="35000"/>
                  </a:schemeClr>
                </a:solidFill>
                <a:ea typeface="Cambria" panose="02040503050406030204" pitchFamily="18" charset="0"/>
              </a:rPr>
              <a:t> </a:t>
            </a:r>
          </a:p>
          <a:p>
            <a:pPr marL="857250" lvl="1" indent="-400050" algn="just">
              <a:lnSpc>
                <a:spcPct val="150000"/>
              </a:lnSpc>
              <a:buFont typeface="+mj-lt"/>
              <a:buAutoNum type="romanLcPeriod"/>
            </a:pPr>
            <a:r>
              <a:rPr lang="en-US" i="1" dirty="0">
                <a:solidFill>
                  <a:schemeClr val="tx1">
                    <a:lumMod val="65000"/>
                    <a:lumOff val="35000"/>
                  </a:schemeClr>
                </a:solidFill>
                <a:ea typeface="Cambria" panose="02040503050406030204" pitchFamily="18" charset="0"/>
              </a:rPr>
              <a:t>flow cytometric multiparametric assay for </a:t>
            </a:r>
            <a:r>
              <a:rPr lang="en-US" i="1" dirty="0" err="1">
                <a:solidFill>
                  <a:schemeClr val="tx1">
                    <a:lumMod val="65000"/>
                    <a:lumOff val="35000"/>
                  </a:schemeClr>
                </a:solidFill>
                <a:ea typeface="Cambria" panose="02040503050406030204" pitchFamily="18" charset="0"/>
              </a:rPr>
              <a:t>haspin</a:t>
            </a:r>
            <a:r>
              <a:rPr lang="en-US" i="1" dirty="0">
                <a:solidFill>
                  <a:schemeClr val="tx1">
                    <a:lumMod val="65000"/>
                    <a:lumOff val="35000"/>
                  </a:schemeClr>
                </a:solidFill>
                <a:ea typeface="Cambria" panose="02040503050406030204" pitchFamily="18" charset="0"/>
              </a:rPr>
              <a:t> inhibitor screen</a:t>
            </a:r>
            <a:endParaRPr lang="cs-CZ" i="1" dirty="0">
              <a:solidFill>
                <a:schemeClr val="tx1">
                  <a:lumMod val="65000"/>
                  <a:lumOff val="35000"/>
                </a:schemeClr>
              </a:solidFill>
              <a:ea typeface="Cambria" panose="02040503050406030204" pitchFamily="18" charset="0"/>
            </a:endParaRPr>
          </a:p>
          <a:p>
            <a:pPr marL="857250" lvl="1" indent="-400050" algn="just">
              <a:lnSpc>
                <a:spcPct val="150000"/>
              </a:lnSpc>
              <a:buFont typeface="+mj-lt"/>
              <a:buAutoNum type="romanLcPeriod"/>
            </a:pPr>
            <a:r>
              <a:rPr lang="en-US" i="1" dirty="0">
                <a:solidFill>
                  <a:schemeClr val="tx1">
                    <a:lumMod val="65000"/>
                    <a:lumOff val="35000"/>
                  </a:schemeClr>
                </a:solidFill>
                <a:ea typeface="Cambria" panose="02040503050406030204" pitchFamily="18" charset="0"/>
              </a:rPr>
              <a:t>Proximity-dependent Biotin Identification (</a:t>
            </a:r>
            <a:r>
              <a:rPr lang="en-US" i="1" dirty="0" err="1">
                <a:solidFill>
                  <a:schemeClr val="tx1">
                    <a:lumMod val="65000"/>
                    <a:lumOff val="35000"/>
                  </a:schemeClr>
                </a:solidFill>
                <a:ea typeface="Cambria" panose="02040503050406030204" pitchFamily="18" charset="0"/>
              </a:rPr>
              <a:t>BioID</a:t>
            </a:r>
            <a:r>
              <a:rPr lang="en-US" i="1" dirty="0">
                <a:solidFill>
                  <a:schemeClr val="tx1">
                    <a:lumMod val="65000"/>
                    <a:lumOff val="35000"/>
                  </a:schemeClr>
                </a:solidFill>
                <a:ea typeface="Cambria" panose="02040503050406030204" pitchFamily="18" charset="0"/>
              </a:rPr>
              <a:t>) </a:t>
            </a:r>
          </a:p>
        </p:txBody>
      </p:sp>
      <p:pic>
        <p:nvPicPr>
          <p:cNvPr id="1026" name="Picture 2" descr="Figure 2">
            <a:extLst>
              <a:ext uri="{FF2B5EF4-FFF2-40B4-BE49-F238E27FC236}">
                <a16:creationId xmlns:a16="http://schemas.microsoft.com/office/drawing/2014/main" id="{5CC6265A-1D34-4214-B8E2-23CDD420B2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6" r="51971" b="79493"/>
          <a:stretch/>
        </p:blipFill>
        <p:spPr bwMode="auto">
          <a:xfrm>
            <a:off x="8388880" y="2080878"/>
            <a:ext cx="2447910" cy="14063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P6800 Spectral Cell Analyzer - Spectral - Sony Biotechnology">
            <a:extLst>
              <a:ext uri="{FF2B5EF4-FFF2-40B4-BE49-F238E27FC236}">
                <a16:creationId xmlns:a16="http://schemas.microsoft.com/office/drawing/2014/main" id="{A2CA3916-FA2B-4F1D-A53E-3591AE9CE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794" y="4225813"/>
            <a:ext cx="2781300" cy="1647825"/>
          </a:xfrm>
          <a:prstGeom prst="rect">
            <a:avLst/>
          </a:prstGeom>
          <a:noFill/>
          <a:extLst>
            <a:ext uri="{909E8E84-426E-40DD-AFC4-6F175D3DCCD1}">
              <a14:hiddenFill xmlns:a14="http://schemas.microsoft.com/office/drawing/2010/main">
                <a:solidFill>
                  <a:srgbClr val="FFFFFF"/>
                </a:solidFill>
              </a14:hiddenFill>
            </a:ext>
          </a:extLst>
        </p:spPr>
      </p:pic>
      <p:sp>
        <p:nvSpPr>
          <p:cNvPr id="34" name="TextovéPole 33">
            <a:extLst>
              <a:ext uri="{FF2B5EF4-FFF2-40B4-BE49-F238E27FC236}">
                <a16:creationId xmlns:a16="http://schemas.microsoft.com/office/drawing/2014/main" id="{F06A0359-03DC-4C4D-832E-94242BEAC828}"/>
              </a:ext>
            </a:extLst>
          </p:cNvPr>
          <p:cNvSpPr txBox="1"/>
          <p:nvPr/>
        </p:nvSpPr>
        <p:spPr>
          <a:xfrm>
            <a:off x="8388880" y="3555959"/>
            <a:ext cx="2447910" cy="261610"/>
          </a:xfrm>
          <a:prstGeom prst="rect">
            <a:avLst/>
          </a:prstGeom>
          <a:noFill/>
        </p:spPr>
        <p:txBody>
          <a:bodyPr wrap="square">
            <a:spAutoFit/>
          </a:bodyPr>
          <a:lstStyle/>
          <a:p>
            <a:r>
              <a:rPr lang="cs-CZ" sz="1100" b="0" i="1" dirty="0" err="1">
                <a:solidFill>
                  <a:srgbClr val="666666"/>
                </a:solidFill>
                <a:effectLst/>
                <a:latin typeface="Times New Roman" panose="02020603050405020304" pitchFamily="18" charset="0"/>
              </a:rPr>
              <a:t>Bajar</a:t>
            </a:r>
            <a:r>
              <a:rPr lang="cs-CZ" sz="1100" b="0" i="1" dirty="0">
                <a:solidFill>
                  <a:srgbClr val="666666"/>
                </a:solidFill>
                <a:effectLst/>
                <a:latin typeface="Times New Roman" panose="02020603050405020304" pitchFamily="18" charset="0"/>
              </a:rPr>
              <a:t> et al. </a:t>
            </a:r>
            <a:r>
              <a:rPr lang="cs-CZ" sz="1100" b="0" i="1" dirty="0" err="1">
                <a:solidFill>
                  <a:srgbClr val="666666"/>
                </a:solidFill>
                <a:effectLst/>
                <a:latin typeface="Times New Roman" panose="02020603050405020304" pitchFamily="18" charset="0"/>
              </a:rPr>
              <a:t>Nature</a:t>
            </a:r>
            <a:r>
              <a:rPr lang="cs-CZ" sz="1100" b="0" i="1" dirty="0">
                <a:solidFill>
                  <a:srgbClr val="666666"/>
                </a:solidFill>
                <a:effectLst/>
                <a:latin typeface="Times New Roman" panose="02020603050405020304" pitchFamily="18" charset="0"/>
              </a:rPr>
              <a:t> </a:t>
            </a:r>
            <a:r>
              <a:rPr lang="cs-CZ" sz="1100" b="0" i="1" dirty="0" err="1">
                <a:solidFill>
                  <a:srgbClr val="666666"/>
                </a:solidFill>
                <a:effectLst/>
                <a:latin typeface="Times New Roman" panose="02020603050405020304" pitchFamily="18" charset="0"/>
              </a:rPr>
              <a:t>Methods</a:t>
            </a:r>
            <a:r>
              <a:rPr lang="cs-CZ" sz="1100" b="0" i="1" dirty="0">
                <a:solidFill>
                  <a:srgbClr val="666666"/>
                </a:solidFill>
                <a:effectLst/>
                <a:latin typeface="Times New Roman" panose="02020603050405020304" pitchFamily="18" charset="0"/>
              </a:rPr>
              <a:t>. 2016</a:t>
            </a:r>
            <a:endParaRPr lang="cs-CZ" sz="1100" i="1" dirty="0"/>
          </a:p>
        </p:txBody>
      </p:sp>
      <p:sp>
        <p:nvSpPr>
          <p:cNvPr id="37" name="TextovéPole 36">
            <a:extLst>
              <a:ext uri="{FF2B5EF4-FFF2-40B4-BE49-F238E27FC236}">
                <a16:creationId xmlns:a16="http://schemas.microsoft.com/office/drawing/2014/main" id="{9DE5497C-6878-41A2-B892-8F2653B08ED7}"/>
              </a:ext>
            </a:extLst>
          </p:cNvPr>
          <p:cNvSpPr txBox="1"/>
          <p:nvPr/>
        </p:nvSpPr>
        <p:spPr>
          <a:xfrm>
            <a:off x="8534275" y="6020272"/>
            <a:ext cx="2447910" cy="261610"/>
          </a:xfrm>
          <a:prstGeom prst="rect">
            <a:avLst/>
          </a:prstGeom>
          <a:noFill/>
        </p:spPr>
        <p:txBody>
          <a:bodyPr wrap="square">
            <a:spAutoFit/>
          </a:bodyPr>
          <a:lstStyle/>
          <a:p>
            <a:r>
              <a:rPr lang="cs-CZ" sz="1100" i="1" dirty="0"/>
              <a:t>Sony SP6800 </a:t>
            </a:r>
            <a:r>
              <a:rPr lang="cs-CZ" sz="1100" i="1" dirty="0" err="1"/>
              <a:t>Spectral</a:t>
            </a:r>
            <a:r>
              <a:rPr lang="cs-CZ" sz="1100" i="1" dirty="0"/>
              <a:t> </a:t>
            </a:r>
            <a:r>
              <a:rPr lang="cs-CZ" sz="1100" i="1" dirty="0" err="1"/>
              <a:t>Analyzer</a:t>
            </a:r>
            <a:endParaRPr lang="cs-CZ" sz="1100" i="1" dirty="0"/>
          </a:p>
        </p:txBody>
      </p:sp>
      <p:sp>
        <p:nvSpPr>
          <p:cNvPr id="38" name="Obdélník 37">
            <a:extLst>
              <a:ext uri="{FF2B5EF4-FFF2-40B4-BE49-F238E27FC236}">
                <a16:creationId xmlns:a16="http://schemas.microsoft.com/office/drawing/2014/main" id="{F71C7821-1EC0-4893-905D-46344C34042F}"/>
              </a:ext>
            </a:extLst>
          </p:cNvPr>
          <p:cNvSpPr/>
          <p:nvPr/>
        </p:nvSpPr>
        <p:spPr>
          <a:xfrm>
            <a:off x="10605958" y="133638"/>
            <a:ext cx="1241910" cy="246221"/>
          </a:xfrm>
          <a:prstGeom prst="rect">
            <a:avLst/>
          </a:prstGeom>
        </p:spPr>
        <p:txBody>
          <a:bodyPr wrap="square">
            <a:spAutoFit/>
          </a:bodyPr>
          <a:lstStyle/>
          <a:p>
            <a:r>
              <a:rPr lang="cs-CZ" sz="1000" dirty="0">
                <a:solidFill>
                  <a:schemeClr val="tx1">
                    <a:lumMod val="65000"/>
                    <a:lumOff val="35000"/>
                  </a:schemeClr>
                </a:solidFill>
                <a:latin typeface="Calibri (Základní text)"/>
              </a:rPr>
              <a:t>Tereza Suchánková</a:t>
            </a:r>
            <a:endParaRPr lang="en-US" sz="1000" dirty="0">
              <a:solidFill>
                <a:schemeClr val="tx1">
                  <a:lumMod val="65000"/>
                  <a:lumOff val="35000"/>
                </a:schemeClr>
              </a:solidFill>
              <a:latin typeface="Calibri (Základní text)"/>
            </a:endParaRPr>
          </a:p>
        </p:txBody>
      </p:sp>
      <p:sp>
        <p:nvSpPr>
          <p:cNvPr id="39" name="Obdélník 38">
            <a:extLst>
              <a:ext uri="{FF2B5EF4-FFF2-40B4-BE49-F238E27FC236}">
                <a16:creationId xmlns:a16="http://schemas.microsoft.com/office/drawing/2014/main" id="{0C875A05-CE67-49D5-8A1F-A5463D7C3F17}"/>
              </a:ext>
            </a:extLst>
          </p:cNvPr>
          <p:cNvSpPr/>
          <p:nvPr/>
        </p:nvSpPr>
        <p:spPr>
          <a:xfrm>
            <a:off x="9852320" y="137109"/>
            <a:ext cx="1241910" cy="246221"/>
          </a:xfrm>
          <a:prstGeom prst="rect">
            <a:avLst/>
          </a:prstGeom>
        </p:spPr>
        <p:txBody>
          <a:bodyPr wrap="square">
            <a:spAutoFit/>
          </a:bodyPr>
          <a:lstStyle/>
          <a:p>
            <a:r>
              <a:rPr lang="en-US" sz="1000" dirty="0">
                <a:solidFill>
                  <a:schemeClr val="tx1">
                    <a:lumMod val="65000"/>
                    <a:lumOff val="35000"/>
                  </a:schemeClr>
                </a:solidFill>
                <a:latin typeface="Calibri (Základní text)"/>
              </a:rPr>
              <a:t>Jan </a:t>
            </a:r>
            <a:r>
              <a:rPr lang="en-US" sz="1000" dirty="0" err="1">
                <a:solidFill>
                  <a:schemeClr val="tx1">
                    <a:lumMod val="65000"/>
                    <a:lumOff val="35000"/>
                  </a:schemeClr>
                </a:solidFill>
                <a:latin typeface="Calibri (Základní text)"/>
              </a:rPr>
              <a:t>Novotn</a:t>
            </a:r>
            <a:r>
              <a:rPr lang="cs-CZ" sz="1000" dirty="0">
                <a:solidFill>
                  <a:schemeClr val="tx1">
                    <a:lumMod val="65000"/>
                    <a:lumOff val="35000"/>
                  </a:schemeClr>
                </a:solidFill>
                <a:latin typeface="Calibri (Základní text)"/>
              </a:rPr>
              <a:t>ý</a:t>
            </a:r>
            <a:endParaRPr lang="en-US" sz="1000" dirty="0">
              <a:solidFill>
                <a:schemeClr val="tx1">
                  <a:lumMod val="65000"/>
                  <a:lumOff val="35000"/>
                </a:schemeClr>
              </a:solidFill>
              <a:latin typeface="Calibri (Základní text)"/>
            </a:endParaRPr>
          </a:p>
        </p:txBody>
      </p:sp>
      <p:pic>
        <p:nvPicPr>
          <p:cNvPr id="40" name="Obrázek 39" descr="Obsah obrázku osoba, zeď, brýle, interiér&#10;&#10;Popis byl vytvořen automaticky">
            <a:extLst>
              <a:ext uri="{FF2B5EF4-FFF2-40B4-BE49-F238E27FC236}">
                <a16:creationId xmlns:a16="http://schemas.microsoft.com/office/drawing/2014/main" id="{F1953C01-42DC-4F92-AB5F-5EEB73706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3176" y="413588"/>
            <a:ext cx="540410" cy="744927"/>
          </a:xfrm>
          <a:prstGeom prst="rect">
            <a:avLst/>
          </a:prstGeom>
        </p:spPr>
      </p:pic>
      <p:pic>
        <p:nvPicPr>
          <p:cNvPr id="41" name="Obrázek 40" descr="Obsah obrázku zeď, interiér, osoba&#10;&#10;Popis byl vytvořen automaticky">
            <a:extLst>
              <a:ext uri="{FF2B5EF4-FFF2-40B4-BE49-F238E27FC236}">
                <a16:creationId xmlns:a16="http://schemas.microsoft.com/office/drawing/2014/main" id="{DFE70C53-290A-4857-BD56-2746B01ACF63}"/>
              </a:ext>
            </a:extLst>
          </p:cNvPr>
          <p:cNvPicPr>
            <a:picLocks noChangeAspect="1"/>
          </p:cNvPicPr>
          <p:nvPr/>
        </p:nvPicPr>
        <p:blipFill rotWithShape="1">
          <a:blip r:embed="rId5">
            <a:extLst>
              <a:ext uri="{28A0092B-C50C-407E-A947-70E740481C1C}">
                <a14:useLocalDpi xmlns:a14="http://schemas.microsoft.com/office/drawing/2010/main" val="0"/>
              </a:ext>
            </a:extLst>
          </a:blip>
          <a:srcRect r="13620"/>
          <a:stretch/>
        </p:blipFill>
        <p:spPr>
          <a:xfrm>
            <a:off x="10782839" y="424412"/>
            <a:ext cx="619356" cy="743776"/>
          </a:xfrm>
          <a:prstGeom prst="rect">
            <a:avLst/>
          </a:prstGeom>
        </p:spPr>
      </p:pic>
    </p:spTree>
    <p:extLst>
      <p:ext uri="{BB962C8B-B14F-4D97-AF65-F5344CB8AC3E}">
        <p14:creationId xmlns:p14="http://schemas.microsoft.com/office/powerpoint/2010/main" val="988569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151313" y="115889"/>
            <a:ext cx="5886450" cy="1316037"/>
          </a:xfrm>
        </p:spPr>
        <p:txBody>
          <a:bodyPr/>
          <a:lstStyle/>
          <a:p>
            <a:pPr eaLnBrk="1" hangingPunct="1"/>
            <a:r>
              <a:rPr lang="cs-CZ" altLang="en-US" sz="2800" b="1"/>
              <a:t>The Nobel Prize in Chemistry 2008</a:t>
            </a:r>
            <a:br>
              <a:rPr lang="cs-CZ" altLang="en-US" sz="2800" b="1"/>
            </a:br>
            <a:endParaRPr lang="cs-CZ" altLang="en-US" sz="2800" b="1"/>
          </a:p>
        </p:txBody>
      </p:sp>
      <p:sp>
        <p:nvSpPr>
          <p:cNvPr id="606211" name="Rectangle 3"/>
          <p:cNvSpPr>
            <a:spLocks noGrp="1" noChangeArrowheads="1"/>
          </p:cNvSpPr>
          <p:nvPr>
            <p:ph idx="1"/>
          </p:nvPr>
        </p:nvSpPr>
        <p:spPr>
          <a:xfrm>
            <a:off x="2697163" y="1268413"/>
            <a:ext cx="7772400" cy="1592262"/>
          </a:xfrm>
        </p:spPr>
        <p:txBody>
          <a:bodyPr/>
          <a:lstStyle/>
          <a:p>
            <a:pPr eaLnBrk="1" hangingPunct="1"/>
            <a:r>
              <a:rPr lang="cs-CZ" altLang="en-US" sz="2000"/>
              <a:t>"for the discovery and development of the green fluorescent protein, GFP" </a:t>
            </a:r>
          </a:p>
        </p:txBody>
      </p:sp>
      <p:pic>
        <p:nvPicPr>
          <p:cNvPr id="38916" name="Picture 4" descr="Nobel Prize® medal - registered trademark of the Nobel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889" y="115889"/>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62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9151" y="2033588"/>
            <a:ext cx="4824413"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8" name="Rectangle 6"/>
          <p:cNvSpPr>
            <a:spLocks noChangeArrowheads="1"/>
          </p:cNvSpPr>
          <p:nvPr/>
        </p:nvSpPr>
        <p:spPr bwMode="auto">
          <a:xfrm>
            <a:off x="7869238" y="6643688"/>
            <a:ext cx="27987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b="1">
                <a:latin typeface="Times" pitchFamily="18" charset="0"/>
              </a:rPr>
              <a:t>http://nobelprize.org/nobel_prizes/chemistry/laureates/2008/</a:t>
            </a:r>
          </a:p>
        </p:txBody>
      </p:sp>
      <p:pic>
        <p:nvPicPr>
          <p:cNvPr id="6062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8026" y="2133601"/>
            <a:ext cx="187166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62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3564" y="4437063"/>
            <a:ext cx="2200275"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806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6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621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062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6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pPr eaLnBrk="1" hangingPunct="1"/>
            <a:r>
              <a:rPr lang="en-US" altLang="en-US" sz="4000" b="1"/>
              <a:t>Fluorescent proteins</a:t>
            </a:r>
            <a:br>
              <a:rPr lang="cs-CZ" altLang="en-US" sz="4000" b="1"/>
            </a:br>
            <a:endParaRPr lang="cs-CZ" altLang="en-US" sz="4000" b="1"/>
          </a:p>
        </p:txBody>
      </p:sp>
      <p:sp>
        <p:nvSpPr>
          <p:cNvPr id="39939" name="Rectangle 3"/>
          <p:cNvSpPr>
            <a:spLocks noGrp="1" noChangeArrowheads="1"/>
          </p:cNvSpPr>
          <p:nvPr>
            <p:ph idx="1"/>
          </p:nvPr>
        </p:nvSpPr>
        <p:spPr>
          <a:xfrm>
            <a:off x="2711450" y="1484313"/>
            <a:ext cx="7772400" cy="4114800"/>
          </a:xfrm>
        </p:spPr>
        <p:txBody>
          <a:bodyPr/>
          <a:lstStyle/>
          <a:p>
            <a:pPr eaLnBrk="1" hangingPunct="1">
              <a:lnSpc>
                <a:spcPct val="90000"/>
              </a:lnSpc>
            </a:pPr>
            <a:r>
              <a:rPr lang="cs-CZ" altLang="en-US" sz="1800" b="1"/>
              <a:t>bioluminescence resonance energy transfer (BRET)</a:t>
            </a:r>
            <a:r>
              <a:rPr lang="cs-CZ" altLang="en-US" sz="1800"/>
              <a:t> </a:t>
            </a:r>
            <a:r>
              <a:rPr lang="cs-CZ" altLang="en-US" sz="1800" b="1"/>
              <a:t> </a:t>
            </a:r>
            <a:br>
              <a:rPr lang="cs-CZ" altLang="en-US" sz="1800" b="1"/>
            </a:br>
            <a:endParaRPr lang="cs-CZ" altLang="en-US" sz="1800" b="1" i="1"/>
          </a:p>
          <a:p>
            <a:pPr lvl="1" eaLnBrk="1" hangingPunct="1">
              <a:lnSpc>
                <a:spcPct val="90000"/>
              </a:lnSpc>
              <a:buFontTx/>
              <a:buNone/>
            </a:pPr>
            <a:r>
              <a:rPr lang="cs-CZ" altLang="en-US" sz="1600" b="1" i="1"/>
              <a:t>Aequorea victoria </a:t>
            </a:r>
            <a:r>
              <a:rPr lang="en-US" altLang="en-US" sz="1600" b="1" i="1"/>
              <a:t> - </a:t>
            </a:r>
            <a:r>
              <a:rPr lang="en-US" altLang="en-US" sz="1600"/>
              <a:t>jellyfish</a:t>
            </a:r>
            <a:endParaRPr lang="cs-CZ" altLang="en-US" sz="1600"/>
          </a:p>
          <a:p>
            <a:pPr lvl="1" eaLnBrk="1" hangingPunct="1">
              <a:lnSpc>
                <a:spcPct val="90000"/>
              </a:lnSpc>
            </a:pPr>
            <a:r>
              <a:rPr lang="en-US" altLang="en-US" sz="1600"/>
              <a:t>Blue </a:t>
            </a:r>
            <a:r>
              <a:rPr lang="cs-CZ" altLang="en-US" sz="1600"/>
              <a:t>bioluminescence. Ca</a:t>
            </a:r>
            <a:r>
              <a:rPr lang="cs-CZ" altLang="en-US" sz="1600" baseline="30000"/>
              <a:t>2+</a:t>
            </a:r>
            <a:r>
              <a:rPr lang="cs-CZ" altLang="en-US" sz="1600"/>
              <a:t> </a:t>
            </a:r>
            <a:r>
              <a:rPr lang="en-US" altLang="en-US" sz="1600"/>
              <a:t>interacts with </a:t>
            </a:r>
            <a:r>
              <a:rPr lang="cs-CZ" altLang="en-US" sz="1600"/>
              <a:t>aequorin</a:t>
            </a:r>
            <a:r>
              <a:rPr lang="en-US" altLang="en-US" sz="1600"/>
              <a:t> photoprotein</a:t>
            </a:r>
            <a:r>
              <a:rPr lang="cs-CZ" altLang="en-US" sz="1600"/>
              <a:t>. </a:t>
            </a:r>
            <a:endParaRPr lang="en-US" altLang="en-US" sz="1600"/>
          </a:p>
          <a:p>
            <a:pPr lvl="1" eaLnBrk="1" hangingPunct="1">
              <a:lnSpc>
                <a:spcPct val="90000"/>
              </a:lnSpc>
            </a:pPr>
            <a:r>
              <a:rPr lang="en-US" altLang="en-US" sz="1600"/>
              <a:t>Blue light excites </a:t>
            </a:r>
            <a:r>
              <a:rPr lang="cs-CZ" altLang="en-US" sz="1600" b="1"/>
              <a:t>green fluorescent protein</a:t>
            </a:r>
            <a:r>
              <a:rPr lang="cs-CZ" altLang="en-US" sz="1600"/>
              <a:t>. </a:t>
            </a:r>
          </a:p>
          <a:p>
            <a:pPr lvl="1" eaLnBrk="1" hangingPunct="1">
              <a:lnSpc>
                <a:spcPct val="90000"/>
              </a:lnSpc>
              <a:buFontTx/>
              <a:buNone/>
            </a:pPr>
            <a:r>
              <a:rPr lang="cs-CZ" altLang="en-US" sz="1600" b="1" i="1"/>
              <a:t>Renilla reniformis</a:t>
            </a:r>
            <a:r>
              <a:rPr lang="cs-CZ" altLang="en-US" sz="1600"/>
              <a:t> </a:t>
            </a:r>
            <a:r>
              <a:rPr lang="en-US" altLang="en-US" sz="1600"/>
              <a:t>– coral</a:t>
            </a:r>
            <a:endParaRPr lang="cs-CZ" altLang="en-US" sz="1600"/>
          </a:p>
          <a:p>
            <a:pPr lvl="1" eaLnBrk="1" hangingPunct="1">
              <a:lnSpc>
                <a:spcPct val="90000"/>
              </a:lnSpc>
            </a:pPr>
            <a:r>
              <a:rPr lang="cs-CZ" altLang="en-US" sz="1600"/>
              <a:t>luminescence </a:t>
            </a:r>
            <a:r>
              <a:rPr lang="en-US" altLang="en-US" sz="1600"/>
              <a:t>appears after degradation of </a:t>
            </a:r>
            <a:r>
              <a:rPr lang="cs-CZ" altLang="en-US" sz="1600"/>
              <a:t>coelenterazin</a:t>
            </a:r>
            <a:r>
              <a:rPr lang="en-US" altLang="en-US" sz="1600"/>
              <a:t>e</a:t>
            </a:r>
            <a:r>
              <a:rPr lang="cs-CZ" altLang="en-US" sz="1600"/>
              <a:t> </a:t>
            </a:r>
            <a:r>
              <a:rPr lang="en-US" altLang="en-US" sz="1600"/>
              <a:t>in the presence of luciferase enzyme</a:t>
            </a:r>
            <a:r>
              <a:rPr lang="cs-CZ" altLang="en-US" sz="1600"/>
              <a:t>.</a:t>
            </a:r>
          </a:p>
          <a:p>
            <a:pPr lvl="1" eaLnBrk="1" hangingPunct="1">
              <a:lnSpc>
                <a:spcPct val="90000"/>
              </a:lnSpc>
            </a:pPr>
            <a:r>
              <a:rPr lang="en-US" altLang="en-US" sz="1600"/>
              <a:t>Blue light excites </a:t>
            </a:r>
            <a:r>
              <a:rPr lang="cs-CZ" altLang="en-US" sz="1600" b="1"/>
              <a:t>green fluorescent protein</a:t>
            </a:r>
            <a:endParaRPr lang="cs-CZ" altLang="en-US" sz="1600"/>
          </a:p>
          <a:p>
            <a:pPr lvl="1" eaLnBrk="1" hangingPunct="1">
              <a:lnSpc>
                <a:spcPct val="90000"/>
              </a:lnSpc>
            </a:pPr>
            <a:endParaRPr lang="en-US" altLang="en-US" sz="1600"/>
          </a:p>
          <a:p>
            <a:pPr lvl="1" eaLnBrk="1" hangingPunct="1">
              <a:lnSpc>
                <a:spcPct val="90000"/>
              </a:lnSpc>
              <a:buFontTx/>
              <a:buNone/>
            </a:pPr>
            <a:endParaRPr lang="cs-CZ" altLang="en-US" sz="1600"/>
          </a:p>
        </p:txBody>
      </p:sp>
      <p:sp>
        <p:nvSpPr>
          <p:cNvPr id="39940" name="Rectangle 8"/>
          <p:cNvSpPr>
            <a:spLocks noChangeArrowheads="1"/>
          </p:cNvSpPr>
          <p:nvPr/>
        </p:nvSpPr>
        <p:spPr bwMode="auto">
          <a:xfrm>
            <a:off x="7248526" y="4265614"/>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Renilla reniformis</a:t>
            </a:r>
            <a:r>
              <a:rPr lang="cs-CZ" altLang="en-US" sz="1200">
                <a:latin typeface="Times" pitchFamily="18" charset="0"/>
              </a:rPr>
              <a:t> "Sea Pansy"</a:t>
            </a:r>
          </a:p>
        </p:txBody>
      </p:sp>
      <p:pic>
        <p:nvPicPr>
          <p:cNvPr id="39941"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1089"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2" name="Rectangle 17"/>
          <p:cNvSpPr>
            <a:spLocks noChangeArrowheads="1"/>
          </p:cNvSpPr>
          <p:nvPr/>
        </p:nvSpPr>
        <p:spPr bwMode="auto">
          <a:xfrm>
            <a:off x="3143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latin typeface="Times" pitchFamily="18" charset="0"/>
              </a:rPr>
              <a:t>http://www.mbayaq.org/efc/living_species/default.asp?hOri=1&amp;inhab=440</a:t>
            </a:r>
          </a:p>
        </p:txBody>
      </p:sp>
      <p:sp>
        <p:nvSpPr>
          <p:cNvPr id="39943" name="Text Box 66"/>
          <p:cNvSpPr txBox="1">
            <a:spLocks noChangeArrowheads="1"/>
          </p:cNvSpPr>
          <p:nvPr/>
        </p:nvSpPr>
        <p:spPr bwMode="auto">
          <a:xfrm>
            <a:off x="3482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Aequorea victoria</a:t>
            </a:r>
            <a:r>
              <a:rPr lang="en-US" altLang="en-US" sz="1200" i="1">
                <a:latin typeface="Times" pitchFamily="18" charset="0"/>
              </a:rPr>
              <a:t> “</a:t>
            </a:r>
            <a:r>
              <a:rPr lang="cs-CZ" altLang="en-US" sz="1200">
                <a:latin typeface="Times" pitchFamily="18" charset="0"/>
              </a:rPr>
              <a:t>Crystal jelly</a:t>
            </a:r>
            <a:r>
              <a:rPr lang="en-US" altLang="en-US" sz="1200">
                <a:latin typeface="Times" pitchFamily="18" charset="0"/>
              </a:rPr>
              <a:t> “</a:t>
            </a:r>
            <a:endParaRPr lang="cs-CZ" altLang="en-US" sz="1200">
              <a:latin typeface="Times" pitchFamily="18" charset="0"/>
            </a:endParaRPr>
          </a:p>
        </p:txBody>
      </p:sp>
      <p:pic>
        <p:nvPicPr>
          <p:cNvPr id="39944"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063" y="4625976"/>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5" name="Rectangle 68"/>
          <p:cNvSpPr>
            <a:spLocks noChangeArrowheads="1"/>
          </p:cNvSpPr>
          <p:nvPr/>
        </p:nvSpPr>
        <p:spPr bwMode="auto">
          <a:xfrm>
            <a:off x="7032625" y="6353176"/>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http://www.whitney.ufl.edu/species/seapansy.htm</a:t>
            </a:r>
          </a:p>
        </p:txBody>
      </p:sp>
      <p:pic>
        <p:nvPicPr>
          <p:cNvPr id="39946"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5251" y="4679951"/>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5624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1857829" y="375124"/>
            <a:ext cx="8476342" cy="449718"/>
          </a:xfrm>
        </p:spPr>
        <p:txBody>
          <a:bodyPr/>
          <a:lstStyle/>
          <a:p>
            <a:r>
              <a:rPr lang="en-US">
                <a:solidFill>
                  <a:schemeClr val="tx1">
                    <a:lumMod val="65000"/>
                    <a:lumOff val="35000"/>
                  </a:schemeClr>
                </a:solidFill>
              </a:rPr>
              <a:t>Overview of current research</a:t>
            </a:r>
          </a:p>
        </p:txBody>
      </p:sp>
      <p:pic>
        <p:nvPicPr>
          <p:cNvPr id="10" name="Picture 2">
            <a:extLst>
              <a:ext uri="{FF2B5EF4-FFF2-40B4-BE49-F238E27FC236}">
                <a16:creationId xmlns:a16="http://schemas.microsoft.com/office/drawing/2014/main" id="{895FA240-14A2-4616-8B4F-3A1695DDB3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8518" y="1655228"/>
            <a:ext cx="4075494" cy="3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D19B63D6-57A7-446D-83AF-4403828CFF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988" y="2125469"/>
            <a:ext cx="3750873" cy="19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01560F5E-2776-4325-B4C9-FB8CDA6A7BD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93483" y="2181302"/>
            <a:ext cx="3469488" cy="185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a:extLst>
              <a:ext uri="{FF2B5EF4-FFF2-40B4-BE49-F238E27FC236}">
                <a16:creationId xmlns:a16="http://schemas.microsoft.com/office/drawing/2014/main" id="{B4E3089C-949C-4BD6-8AB6-32A4AAB82B46}"/>
              </a:ext>
            </a:extLst>
          </p:cNvPr>
          <p:cNvSpPr txBox="1">
            <a:spLocks/>
          </p:cNvSpPr>
          <p:nvPr/>
        </p:nvSpPr>
        <p:spPr>
          <a:xfrm>
            <a:off x="252836" y="989931"/>
            <a:ext cx="7073849" cy="922431"/>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baseline="0">
                <a:solidFill>
                  <a:srgbClr val="C00000"/>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dirty="0">
                <a:ln>
                  <a:noFill/>
                </a:ln>
                <a:solidFill>
                  <a:srgbClr val="C00000"/>
                </a:solidFill>
                <a:effectLst/>
                <a:uLnTx/>
                <a:uFillTx/>
                <a:latin typeface="+mn-lt"/>
                <a:ea typeface="+mj-ea"/>
                <a:cs typeface="+mj-cs"/>
              </a:rPr>
              <a:t>What kind of cells drives metastasis and how we can target them?</a:t>
            </a:r>
          </a:p>
        </p:txBody>
      </p:sp>
      <p:sp>
        <p:nvSpPr>
          <p:cNvPr id="14" name="Obdélník 15">
            <a:extLst>
              <a:ext uri="{FF2B5EF4-FFF2-40B4-BE49-F238E27FC236}">
                <a16:creationId xmlns:a16="http://schemas.microsoft.com/office/drawing/2014/main" id="{F878A4CF-E7A3-48C1-A753-CB4B9888E5BD}"/>
              </a:ext>
            </a:extLst>
          </p:cNvPr>
          <p:cNvSpPr/>
          <p:nvPr/>
        </p:nvSpPr>
        <p:spPr>
          <a:xfrm>
            <a:off x="252836" y="4512393"/>
            <a:ext cx="9674428" cy="1969770"/>
          </a:xfrm>
          <a:prstGeom prst="rect">
            <a:avLst/>
          </a:prstGeom>
        </p:spPr>
        <p:txBody>
          <a:bodyPr wrap="square">
            <a:spAutoFit/>
          </a:bodyPr>
          <a:lstStyle/>
          <a:p>
            <a:pPr marL="342900" indent="-342900" defTabSz="914400" eaLnBrk="0" fontAlgn="base" hangingPunct="0">
              <a:spcBef>
                <a:spcPct val="0"/>
              </a:spcBef>
              <a:spcAft>
                <a:spcPct val="0"/>
              </a:spcAft>
              <a:buFont typeface="Arial" panose="020B0604020202020204" pitchFamily="34" charset="0"/>
              <a:buChar char="•"/>
            </a:pPr>
            <a:r>
              <a:rPr lang="en-US" altLang="en-US" dirty="0">
                <a:solidFill>
                  <a:prstClr val="black"/>
                </a:solidFill>
                <a:latin typeface="+mj-lt"/>
              </a:rPr>
              <a:t>Cancer is heterogeneous and not single cell disease.</a:t>
            </a:r>
          </a:p>
          <a:p>
            <a:pPr marL="342900" indent="-342900" defTabSz="914400" eaLnBrk="0" fontAlgn="base" hangingPunct="0">
              <a:spcBef>
                <a:spcPct val="0"/>
              </a:spcBef>
              <a:spcAft>
                <a:spcPct val="0"/>
              </a:spcAft>
              <a:buFont typeface="Arial" panose="020B0604020202020204" pitchFamily="34" charset="0"/>
              <a:buChar char="•"/>
            </a:pPr>
            <a:r>
              <a:rPr lang="en-US" altLang="en-US" dirty="0">
                <a:solidFill>
                  <a:prstClr val="black"/>
                </a:solidFill>
                <a:latin typeface="+mj-lt"/>
              </a:rPr>
              <a:t>Complex and dynamic, NOT static “ecosystem”.</a:t>
            </a:r>
          </a:p>
          <a:p>
            <a:pPr marL="342900" indent="-342900" defTabSz="914400" eaLnBrk="0" fontAlgn="base" hangingPunct="0">
              <a:spcBef>
                <a:spcPct val="0"/>
              </a:spcBef>
              <a:spcAft>
                <a:spcPct val="0"/>
              </a:spcAft>
              <a:buFont typeface="Arial" panose="020B0604020202020204" pitchFamily="34" charset="0"/>
              <a:buChar char="•"/>
            </a:pPr>
            <a:r>
              <a:rPr lang="en-US" altLang="en-US" dirty="0">
                <a:solidFill>
                  <a:prstClr val="black"/>
                </a:solidFill>
                <a:latin typeface="+mj-lt"/>
              </a:rPr>
              <a:t>Diversity inside tumors is clinical problem limiting the efficacy of targeted therapies and compromising treatment outcomes</a:t>
            </a:r>
          </a:p>
          <a:p>
            <a:pPr marL="342900" lvl="0" indent="-342900" defTabSz="914400" eaLnBrk="0" fontAlgn="base" hangingPunct="0">
              <a:spcBef>
                <a:spcPct val="0"/>
              </a:spcBef>
              <a:spcAft>
                <a:spcPct val="0"/>
              </a:spcAft>
              <a:buFont typeface="Arial" panose="020B0604020202020204" pitchFamily="34" charset="0"/>
              <a:buChar char="•"/>
            </a:pPr>
            <a:r>
              <a:rPr lang="en-US" b="1" dirty="0">
                <a:solidFill>
                  <a:srgbClr val="595959"/>
                </a:solidFill>
                <a:latin typeface="+mj-lt"/>
              </a:rPr>
              <a:t>90% of cancer related deaths are due to metastasis</a:t>
            </a:r>
          </a:p>
          <a:p>
            <a:pPr defTabSz="914400" eaLnBrk="0" fontAlgn="base" hangingPunct="0">
              <a:spcBef>
                <a:spcPct val="0"/>
              </a:spcBef>
              <a:spcAft>
                <a:spcPct val="0"/>
              </a:spcAft>
            </a:pPr>
            <a:endParaRPr lang="en-US" altLang="en-US" sz="3200" dirty="0">
              <a:solidFill>
                <a:prstClr val="black"/>
              </a:solidFill>
              <a:latin typeface="+mj-lt"/>
            </a:endParaRPr>
          </a:p>
        </p:txBody>
      </p:sp>
      <p:sp>
        <p:nvSpPr>
          <p:cNvPr id="3" name="Rectangle 2">
            <a:extLst>
              <a:ext uri="{FF2B5EF4-FFF2-40B4-BE49-F238E27FC236}">
                <a16:creationId xmlns:a16="http://schemas.microsoft.com/office/drawing/2014/main" id="{6014D69B-B70C-4AD8-A1B9-4E1BF15B437F}"/>
              </a:ext>
            </a:extLst>
          </p:cNvPr>
          <p:cNvSpPr/>
          <p:nvPr/>
        </p:nvSpPr>
        <p:spPr>
          <a:xfrm>
            <a:off x="8879269" y="1670901"/>
            <a:ext cx="2313992" cy="449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6500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b="1" dirty="0"/>
              <a:t>Fluorescent proteins</a:t>
            </a:r>
            <a:endParaRPr lang="cs-CZ" altLang="en-US" dirty="0"/>
          </a:p>
        </p:txBody>
      </p:sp>
      <p:sp>
        <p:nvSpPr>
          <p:cNvPr id="40963" name="Rectangle 3"/>
          <p:cNvSpPr>
            <a:spLocks noGrp="1" noChangeArrowheads="1"/>
          </p:cNvSpPr>
          <p:nvPr>
            <p:ph idx="1"/>
          </p:nvPr>
        </p:nvSpPr>
        <p:spPr>
          <a:xfrm>
            <a:off x="2697163" y="1844675"/>
            <a:ext cx="7772400" cy="4114800"/>
          </a:xfrm>
        </p:spPr>
        <p:txBody>
          <a:bodyPr/>
          <a:lstStyle/>
          <a:p>
            <a:pPr eaLnBrk="1" hangingPunct="1"/>
            <a:r>
              <a:rPr lang="cs-CZ" altLang="en-US" dirty="0"/>
              <a:t> </a:t>
            </a:r>
            <a:r>
              <a:rPr lang="cs-CZ" altLang="en-US" b="1" dirty="0"/>
              <a:t>Osamu </a:t>
            </a:r>
            <a:r>
              <a:rPr lang="cs-CZ" altLang="en-US" b="1" dirty="0" err="1"/>
              <a:t>Shimomura</a:t>
            </a:r>
            <a:endParaRPr lang="cs-CZ" altLang="en-US" b="1" dirty="0"/>
          </a:p>
          <a:p>
            <a:pPr lvl="1" eaLnBrk="1" hangingPunct="1"/>
            <a:r>
              <a:rPr lang="cs-CZ" altLang="en-US" b="1" dirty="0"/>
              <a:t>1961 </a:t>
            </a:r>
            <a:r>
              <a:rPr lang="en-US" altLang="en-US" dirty="0"/>
              <a:t>discovered</a:t>
            </a:r>
            <a:r>
              <a:rPr lang="cs-CZ" altLang="en-US" dirty="0"/>
              <a:t> GFP a</a:t>
            </a:r>
            <a:r>
              <a:rPr lang="en-US" altLang="en-US" dirty="0" err="1"/>
              <a:t>nd</a:t>
            </a:r>
            <a:r>
              <a:rPr lang="cs-CZ" altLang="en-US" dirty="0"/>
              <a:t> </a:t>
            </a:r>
            <a:r>
              <a:rPr lang="cs-CZ" altLang="en-US" dirty="0" err="1"/>
              <a:t>aequorin</a:t>
            </a:r>
            <a:endParaRPr lang="cs-CZ" altLang="en-US" dirty="0"/>
          </a:p>
          <a:p>
            <a:pPr eaLnBrk="1" hangingPunct="1"/>
            <a:endParaRPr lang="cs-CZ" altLang="en-US" dirty="0"/>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6" y="3284538"/>
            <a:ext cx="27908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825" y="3068639"/>
            <a:ext cx="3505200"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6" name="Rectangle 6"/>
          <p:cNvSpPr>
            <a:spLocks noChangeArrowheads="1"/>
          </p:cNvSpPr>
          <p:nvPr/>
        </p:nvSpPr>
        <p:spPr bwMode="auto">
          <a:xfrm>
            <a:off x="6383339" y="6381750"/>
            <a:ext cx="39385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4981232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sz="half" idx="1"/>
          </p:nvPr>
        </p:nvSpPr>
        <p:spPr>
          <a:xfrm>
            <a:off x="2566988" y="2349500"/>
            <a:ext cx="3810000" cy="4114800"/>
          </a:xfrm>
        </p:spPr>
        <p:txBody>
          <a:bodyPr/>
          <a:lstStyle/>
          <a:p>
            <a:pPr algn="just" eaLnBrk="1" hangingPunct="1">
              <a:lnSpc>
                <a:spcPct val="80000"/>
              </a:lnSpc>
              <a:buFont typeface="Wingdings" pitchFamily="2" charset="2"/>
              <a:buNone/>
            </a:pPr>
            <a:r>
              <a:rPr lang="cs-CZ" altLang="en-US" sz="1400"/>
              <a:t>Science. 1994 Feb 11;263(5148):</a:t>
            </a:r>
          </a:p>
          <a:p>
            <a:pPr algn="just" eaLnBrk="1" hangingPunct="1">
              <a:lnSpc>
                <a:spcPct val="80000"/>
              </a:lnSpc>
              <a:buFont typeface="Wingdings" pitchFamily="2" charset="2"/>
              <a:buNone/>
            </a:pPr>
            <a:r>
              <a:rPr lang="cs-CZ" altLang="en-US" sz="1400" b="1"/>
              <a:t>Green fluorescent protein as a marker for gene expression.</a:t>
            </a:r>
          </a:p>
          <a:p>
            <a:pPr algn="just" eaLnBrk="1" hangingPunct="1">
              <a:lnSpc>
                <a:spcPct val="80000"/>
              </a:lnSpc>
              <a:buFont typeface="Wingdings" pitchFamily="2" charset="2"/>
              <a:buNone/>
            </a:pPr>
            <a:r>
              <a:rPr lang="cs-CZ" altLang="en-US" sz="1400"/>
              <a:t>Chalfie M, Tu Y,  Euskirchen G, Ward WW, Prasher DC.</a:t>
            </a:r>
          </a:p>
          <a:p>
            <a:pPr algn="just" eaLnBrk="1" hangingPunct="1">
              <a:lnSpc>
                <a:spcPct val="80000"/>
              </a:lnSpc>
              <a:buFont typeface="Wingdings" pitchFamily="2" charset="2"/>
              <a:buNone/>
            </a:pPr>
            <a:endParaRPr lang="cs-CZ" altLang="en-US" sz="1400"/>
          </a:p>
          <a:p>
            <a:pPr algn="just" eaLnBrk="1" hangingPunct="1">
              <a:lnSpc>
                <a:spcPct val="80000"/>
              </a:lnSpc>
              <a:buFont typeface="Wingdings" pitchFamily="2" charset="2"/>
              <a:buNone/>
            </a:pPr>
            <a:r>
              <a:rPr lang="cs-CZ" altLang="en-US" sz="1400"/>
              <a:t>Department of Biological Sciences, Columbia University, New York, NY 10027.</a:t>
            </a:r>
          </a:p>
          <a:p>
            <a:pPr algn="just" eaLnBrk="1" hangingPunct="1">
              <a:lnSpc>
                <a:spcPct val="80000"/>
              </a:lnSpc>
            </a:pPr>
            <a:endParaRPr lang="cs-CZ" altLang="en-US" sz="1400"/>
          </a:p>
          <a:p>
            <a:pPr algn="just" eaLnBrk="1" hangingPunct="1">
              <a:lnSpc>
                <a:spcPct val="80000"/>
              </a:lnSpc>
            </a:pPr>
            <a:r>
              <a:rPr lang="cs-CZ" altLang="en-US" sz="1400"/>
              <a:t>  A complementary DNA for the Aequorea victoria green fluorescent protein (GFP) produces a fluorescent product when expressed in prokaryotic (Escherichia coli) or eukaryotic (Caenorhabditis elegans) cells. Because exogenous substrates and cofactors are not required for this fluorescence, GFP expression can be used to monitor gene expression and protein localization in living organisms.</a:t>
            </a:r>
          </a:p>
        </p:txBody>
      </p:sp>
      <p:pic>
        <p:nvPicPr>
          <p:cNvPr id="41990" name="Picture 10" descr="mice_400x30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6659563" y="2609850"/>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4"/>
          <p:cNvSpPr>
            <a:spLocks noChangeArrowheads="1"/>
          </p:cNvSpPr>
          <p:nvPr/>
        </p:nvSpPr>
        <p:spPr bwMode="auto">
          <a:xfrm>
            <a:off x="2697163" y="-100013"/>
            <a:ext cx="7772400" cy="114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4000" b="1"/>
              <a:t>Fluorescent proteins</a:t>
            </a:r>
            <a:endParaRPr lang="cs-CZ" altLang="en-US" sz="4000">
              <a:solidFill>
                <a:schemeClr val="tx2"/>
              </a:solidFill>
              <a:latin typeface="Times New Roman" pitchFamily="18" charset="0"/>
            </a:endParaRPr>
          </a:p>
        </p:txBody>
      </p:sp>
      <p:sp>
        <p:nvSpPr>
          <p:cNvPr id="41988" name="Rectangle 5"/>
          <p:cNvSpPr>
            <a:spLocks noChangeArrowheads="1"/>
          </p:cNvSpPr>
          <p:nvPr/>
        </p:nvSpPr>
        <p:spPr bwMode="auto">
          <a:xfrm>
            <a:off x="2927648" y="1340768"/>
            <a:ext cx="7484765" cy="3826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en-US" sz="2800" b="1" dirty="0" err="1"/>
              <a:t>Douglas</a:t>
            </a:r>
            <a:r>
              <a:rPr lang="cs-CZ" altLang="en-US" sz="2800" b="1" dirty="0"/>
              <a:t> </a:t>
            </a:r>
            <a:r>
              <a:rPr lang="cs-CZ" altLang="en-US" sz="2800" b="1" dirty="0" err="1"/>
              <a:t>Prasher</a:t>
            </a:r>
            <a:endParaRPr lang="cs-CZ" altLang="en-US" sz="2800" b="1" dirty="0"/>
          </a:p>
          <a:p>
            <a:pPr eaLnBrk="1" hangingPunct="1"/>
            <a:r>
              <a:rPr lang="cs-CZ" altLang="en-US" sz="2800" b="1" dirty="0"/>
              <a:t>Martin </a:t>
            </a:r>
            <a:r>
              <a:rPr lang="cs-CZ" altLang="en-US" sz="2800" b="1" dirty="0" err="1"/>
              <a:t>Chalfie</a:t>
            </a:r>
            <a:endParaRPr lang="cs-CZ" altLang="en-US" sz="2800" dirty="0"/>
          </a:p>
        </p:txBody>
      </p:sp>
      <p:pic>
        <p:nvPicPr>
          <p:cNvPr id="4198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4789" y="549275"/>
            <a:ext cx="2592387"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1" name="Picture 1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2264" y="1916114"/>
            <a:ext cx="14192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26990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711450" y="260350"/>
            <a:ext cx="7772400" cy="1143000"/>
          </a:xfrm>
        </p:spPr>
        <p:txBody>
          <a:bodyPr/>
          <a:lstStyle/>
          <a:p>
            <a:pPr eaLnBrk="1" hangingPunct="1"/>
            <a:r>
              <a:rPr lang="en-US" altLang="en-US" b="1"/>
              <a:t>Fluorescent proteins</a:t>
            </a:r>
            <a:endParaRPr lang="cs-CZ" altLang="en-US"/>
          </a:p>
        </p:txBody>
      </p:sp>
      <p:pic>
        <p:nvPicPr>
          <p:cNvPr id="430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Rectangle 13"/>
          <p:cNvSpPr>
            <a:spLocks noChangeArrowheads="1"/>
          </p:cNvSpPr>
          <p:nvPr/>
        </p:nvSpPr>
        <p:spPr bwMode="auto">
          <a:xfrm>
            <a:off x="2711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361200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cs-CZ" altLang="en-US"/>
              <a:t>Roger Tsien</a:t>
            </a:r>
          </a:p>
        </p:txBody>
      </p:sp>
      <p:sp>
        <p:nvSpPr>
          <p:cNvPr id="44035" name="Rectangle 3"/>
          <p:cNvSpPr>
            <a:spLocks noGrp="1" noChangeArrowheads="1"/>
          </p:cNvSpPr>
          <p:nvPr>
            <p:ph idx="1"/>
          </p:nvPr>
        </p:nvSpPr>
        <p:spPr>
          <a:xfrm>
            <a:off x="2711450" y="1412876"/>
            <a:ext cx="3816350" cy="1223963"/>
          </a:xfrm>
        </p:spPr>
        <p:txBody>
          <a:bodyPr/>
          <a:lstStyle/>
          <a:p>
            <a:pPr eaLnBrk="1" hangingPunct="1"/>
            <a:r>
              <a:rPr lang="en-US" altLang="en-US" sz="2000"/>
              <a:t>~ </a:t>
            </a:r>
            <a:r>
              <a:rPr lang="cs-CZ" altLang="en-US" sz="2000"/>
              <a:t>2002</a:t>
            </a:r>
            <a:r>
              <a:rPr lang="en-US" altLang="en-US" sz="2000"/>
              <a:t> – mutated FP = wide spectrum of colors</a:t>
            </a:r>
            <a:endParaRPr lang="cs-CZ" altLang="en-US" sz="2000"/>
          </a:p>
          <a:p>
            <a:pPr eaLnBrk="1" hangingPunct="1">
              <a:buFont typeface="Wingdings" pitchFamily="2" charset="2"/>
              <a:buNone/>
            </a:pPr>
            <a:r>
              <a:rPr lang="cs-CZ" altLang="en-US" sz="2000"/>
              <a:t>http://www.tsienlab.ucsd.edu/</a:t>
            </a:r>
          </a:p>
        </p:txBody>
      </p:sp>
      <p:pic>
        <p:nvPicPr>
          <p:cNvPr id="44036" name="Picture 5" descr="http://www.tsienlab.ucsd.edu/HTML/Images/IMAGE%20-%20PLATE%20-%20Be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4" y="2781301"/>
            <a:ext cx="38893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7" descr="The image “http://www.tsienlab.ucsd.edu/HTML/Images/IMAGE%20-%20Rendered%20GFP%20-%20640.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3164" y="3713164"/>
            <a:ext cx="3144837"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1" descr="Roger Y. Ts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0550" y="188913"/>
            <a:ext cx="1009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6725" y="188914"/>
            <a:ext cx="25844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0825" y="2636838"/>
            <a:ext cx="33718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7953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4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9713" y="2590801"/>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6063" y="4648201"/>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8451" y="260351"/>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0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2738" y="4581526"/>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97813" y="4365626"/>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6" name="Rectangle 10"/>
          <p:cNvSpPr>
            <a:spLocks noChangeArrowheads="1"/>
          </p:cNvSpPr>
          <p:nvPr/>
        </p:nvSpPr>
        <p:spPr bwMode="auto">
          <a:xfrm>
            <a:off x="7182327" y="543719"/>
            <a:ext cx="3313112"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dirty="0">
                <a:solidFill>
                  <a:schemeClr val="tx2"/>
                </a:solidFill>
                <a:latin typeface="Times New Roman" pitchFamily="18" charset="0"/>
              </a:rPr>
              <a:t>Analysis of synchronized cells</a:t>
            </a:r>
            <a:endParaRPr lang="cs-CZ" altLang="en-US" dirty="0">
              <a:solidFill>
                <a:schemeClr val="tx2"/>
              </a:solidFill>
              <a:latin typeface="Times New Roman" pitchFamily="18" charset="0"/>
            </a:endParaRPr>
          </a:p>
        </p:txBody>
      </p:sp>
    </p:spTree>
    <p:extLst>
      <p:ext uri="{BB962C8B-B14F-4D97-AF65-F5344CB8AC3E}">
        <p14:creationId xmlns:p14="http://schemas.microsoft.com/office/powerpoint/2010/main" val="31186468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703229" y="260648"/>
            <a:ext cx="7772400" cy="1143000"/>
          </a:xfrm>
        </p:spPr>
        <p:txBody>
          <a:bodyPr>
            <a:normAutofit fontScale="90000"/>
          </a:bodyPr>
          <a:lstStyle/>
          <a:p>
            <a:r>
              <a:rPr lang="en-US" b="1" dirty="0"/>
              <a:t>Licensing control by Cdt1 and geminin</a:t>
            </a:r>
            <a:endParaRPr lang="en-US" dirty="0"/>
          </a:p>
        </p:txBody>
      </p:sp>
      <p:pic>
        <p:nvPicPr>
          <p:cNvPr id="3074" name="Picture 2" descr="http://jcs.biologists.org/content/joces/125/10/2436/F9.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0" y="1556793"/>
            <a:ext cx="7583488" cy="466858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927304" y="6534356"/>
            <a:ext cx="4572000" cy="307777"/>
          </a:xfrm>
          <a:prstGeom prst="rect">
            <a:avLst/>
          </a:prstGeom>
        </p:spPr>
        <p:txBody>
          <a:bodyPr>
            <a:spAutoFit/>
          </a:bodyPr>
          <a:lstStyle/>
          <a:p>
            <a:r>
              <a:rPr lang="en-US" sz="1400" dirty="0"/>
              <a:t>J Cell </a:t>
            </a:r>
            <a:r>
              <a:rPr lang="en-US" sz="1400" dirty="0" err="1"/>
              <a:t>Sci</a:t>
            </a:r>
            <a:r>
              <a:rPr lang="en-US" sz="1400" dirty="0"/>
              <a:t> 2012 125: 2436-2445; </a:t>
            </a:r>
            <a:r>
              <a:rPr lang="en-US" sz="1400" dirty="0" err="1"/>
              <a:t>doi</a:t>
            </a:r>
            <a:r>
              <a:rPr lang="en-US" sz="1400" dirty="0"/>
              <a:t>: 10.1242/jcs.100883 </a:t>
            </a:r>
          </a:p>
        </p:txBody>
      </p:sp>
    </p:spTree>
    <p:extLst>
      <p:ext uri="{BB962C8B-B14F-4D97-AF65-F5344CB8AC3E}">
        <p14:creationId xmlns:p14="http://schemas.microsoft.com/office/powerpoint/2010/main" val="12812339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882503" y="-243408"/>
            <a:ext cx="9783380" cy="1727473"/>
          </a:xfrm>
        </p:spPr>
        <p:txBody>
          <a:bodyPr>
            <a:noAutofit/>
          </a:bodyPr>
          <a:lstStyle/>
          <a:p>
            <a:pPr eaLnBrk="1" hangingPunct="1"/>
            <a:r>
              <a:rPr lang="cs-CZ" altLang="en-US" sz="2800" dirty="0" err="1">
                <a:latin typeface="Arial" panose="020B0604020202020204" pitchFamily="34" charset="0"/>
                <a:cs typeface="Arial" panose="020B0604020202020204" pitchFamily="34" charset="0"/>
              </a:rPr>
              <a:t>Fucci</a:t>
            </a:r>
            <a:r>
              <a:rPr lang="cs-CZ" altLang="en-US" sz="2800" dirty="0">
                <a:latin typeface="Arial" panose="020B0604020202020204" pitchFamily="34" charset="0"/>
                <a:cs typeface="Arial" panose="020B0604020202020204" pitchFamily="34" charset="0"/>
              </a:rPr>
              <a:t> </a:t>
            </a:r>
            <a:br>
              <a:rPr lang="en-US" altLang="en-US" sz="2800" dirty="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a:t>
            </a:r>
            <a:r>
              <a:rPr lang="en-US" altLang="en-US" sz="2400" u="sng" dirty="0">
                <a:latin typeface="Arial" panose="020B0604020202020204" pitchFamily="34" charset="0"/>
                <a:cs typeface="Arial" panose="020B0604020202020204" pitchFamily="34" charset="0"/>
              </a:rPr>
              <a:t>f</a:t>
            </a:r>
            <a:r>
              <a:rPr lang="en-US" altLang="en-US" sz="2400" dirty="0">
                <a:latin typeface="Arial" panose="020B0604020202020204" pitchFamily="34" charset="0"/>
                <a:cs typeface="Arial" panose="020B0604020202020204" pitchFamily="34" charset="0"/>
              </a:rPr>
              <a:t>luorescent </a:t>
            </a:r>
            <a:r>
              <a:rPr lang="en-US" altLang="en-US" sz="2400" u="sng" dirty="0">
                <a:latin typeface="Arial" panose="020B0604020202020204" pitchFamily="34" charset="0"/>
                <a:cs typeface="Arial" panose="020B0604020202020204" pitchFamily="34" charset="0"/>
              </a:rPr>
              <a:t>u</a:t>
            </a:r>
            <a:r>
              <a:rPr lang="en-US" altLang="en-US" sz="2400" dirty="0">
                <a:latin typeface="Arial" panose="020B0604020202020204" pitchFamily="34" charset="0"/>
                <a:cs typeface="Arial" panose="020B0604020202020204" pitchFamily="34" charset="0"/>
              </a:rPr>
              <a:t>biquitination-based </a:t>
            </a:r>
            <a:r>
              <a:rPr lang="en-US" altLang="en-US" sz="2400" u="sng" dirty="0">
                <a:latin typeface="Arial" panose="020B0604020202020204" pitchFamily="34" charset="0"/>
                <a:cs typeface="Arial" panose="020B0604020202020204" pitchFamily="34" charset="0"/>
              </a:rPr>
              <a:t>c</a:t>
            </a:r>
            <a:r>
              <a:rPr lang="en-US" altLang="en-US" sz="2400" dirty="0">
                <a:latin typeface="Arial" panose="020B0604020202020204" pitchFamily="34" charset="0"/>
                <a:cs typeface="Arial" panose="020B0604020202020204" pitchFamily="34" charset="0"/>
              </a:rPr>
              <a:t>ell </a:t>
            </a:r>
            <a:r>
              <a:rPr lang="en-US" altLang="en-US" sz="2400" u="sng" dirty="0">
                <a:latin typeface="Arial" panose="020B0604020202020204" pitchFamily="34" charset="0"/>
                <a:cs typeface="Arial" panose="020B0604020202020204" pitchFamily="34" charset="0"/>
              </a:rPr>
              <a:t>c</a:t>
            </a:r>
            <a:r>
              <a:rPr lang="en-US" altLang="en-US" sz="2400" dirty="0">
                <a:latin typeface="Arial" panose="020B0604020202020204" pitchFamily="34" charset="0"/>
                <a:cs typeface="Arial" panose="020B0604020202020204" pitchFamily="34" charset="0"/>
              </a:rPr>
              <a:t>ycle </a:t>
            </a:r>
            <a:r>
              <a:rPr lang="en-US" altLang="en-US" sz="2400" u="sng" dirty="0">
                <a:latin typeface="Arial" panose="020B0604020202020204" pitchFamily="34" charset="0"/>
                <a:cs typeface="Arial" panose="020B0604020202020204" pitchFamily="34" charset="0"/>
              </a:rPr>
              <a:t>i</a:t>
            </a:r>
            <a:r>
              <a:rPr lang="en-US" altLang="en-US" sz="2400" dirty="0">
                <a:latin typeface="Arial" panose="020B0604020202020204" pitchFamily="34" charset="0"/>
                <a:cs typeface="Arial" panose="020B0604020202020204" pitchFamily="34" charset="0"/>
              </a:rPr>
              <a:t>ndicator)</a:t>
            </a:r>
            <a:r>
              <a:rPr lang="en-US" altLang="en-US" sz="2800" dirty="0">
                <a:latin typeface="Arial" panose="020B0604020202020204" pitchFamily="34" charset="0"/>
                <a:cs typeface="Arial" panose="020B0604020202020204" pitchFamily="34" charset="0"/>
              </a:rPr>
              <a:t> </a:t>
            </a:r>
            <a:r>
              <a:rPr lang="cs-CZ" altLang="en-US" sz="2800" dirty="0" err="1">
                <a:latin typeface="Arial" panose="020B0604020202020204" pitchFamily="34" charset="0"/>
                <a:cs typeface="Arial" panose="020B0604020202020204" pitchFamily="34" charset="0"/>
              </a:rPr>
              <a:t>cells</a:t>
            </a:r>
            <a:endParaRPr lang="cs-CZ" altLang="en-US" sz="2800" dirty="0">
              <a:latin typeface="Arial" panose="020B0604020202020204" pitchFamily="34" charset="0"/>
              <a:cs typeface="Arial" panose="020B0604020202020204" pitchFamily="34" charset="0"/>
            </a:endParaRPr>
          </a:p>
        </p:txBody>
      </p:sp>
      <p:pic>
        <p:nvPicPr>
          <p:cNvPr id="6717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0861" y="4863077"/>
            <a:ext cx="1845643" cy="184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357" y="4508007"/>
            <a:ext cx="31686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11" name="Text Box 7"/>
          <p:cNvSpPr txBox="1">
            <a:spLocks noChangeArrowheads="1"/>
          </p:cNvSpPr>
          <p:nvPr/>
        </p:nvSpPr>
        <p:spPr bwMode="auto">
          <a:xfrm>
            <a:off x="6456041" y="1772816"/>
            <a:ext cx="3742493" cy="512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dirty="0">
                <a:cs typeface="Arial" panose="020B0604020202020204" pitchFamily="34" charset="0"/>
              </a:rPr>
              <a:t>Ubiquitin E3 ligase complexes</a:t>
            </a:r>
          </a:p>
          <a:p>
            <a:pPr>
              <a:spcBef>
                <a:spcPct val="50000"/>
              </a:spcBef>
              <a:buClrTx/>
              <a:buSzTx/>
              <a:buFontTx/>
              <a:buNone/>
            </a:pPr>
            <a:r>
              <a:rPr lang="en-US" altLang="en-US" sz="1800" dirty="0">
                <a:cs typeface="Arial" panose="020B0604020202020204" pitchFamily="34" charset="0"/>
              </a:rPr>
              <a:t>G1 - APC</a:t>
            </a:r>
            <a:r>
              <a:rPr lang="en-US" altLang="en-US" sz="1800" baseline="30000" dirty="0">
                <a:cs typeface="Arial" panose="020B0604020202020204" pitchFamily="34" charset="0"/>
              </a:rPr>
              <a:t>Cdh1</a:t>
            </a:r>
          </a:p>
          <a:p>
            <a:pPr>
              <a:spcBef>
                <a:spcPct val="50000"/>
              </a:spcBef>
              <a:buClrTx/>
              <a:buSzTx/>
              <a:buNone/>
            </a:pPr>
            <a:r>
              <a:rPr lang="en-US" altLang="en-US" sz="1800" baseline="30000" dirty="0">
                <a:cs typeface="Arial" panose="020B0604020202020204" pitchFamily="34" charset="0"/>
              </a:rPr>
              <a:t>substrate:</a:t>
            </a:r>
            <a:r>
              <a:rPr lang="en-US" altLang="en-US" sz="1800" dirty="0">
                <a:cs typeface="Arial" panose="020B0604020202020204" pitchFamily="34" charset="0"/>
              </a:rPr>
              <a:t> </a:t>
            </a:r>
            <a:r>
              <a:rPr lang="en-US" altLang="en-US" sz="1800" b="1" baseline="30000" dirty="0">
                <a:cs typeface="Arial" panose="020B0604020202020204" pitchFamily="34" charset="0"/>
              </a:rPr>
              <a:t>Geminin</a:t>
            </a:r>
            <a:r>
              <a:rPr lang="en-US" altLang="en-US" sz="1800" baseline="30000" dirty="0">
                <a:cs typeface="Arial" panose="020B0604020202020204" pitchFamily="34" charset="0"/>
              </a:rPr>
              <a:t>, inhibitor of DNA replication  inhibits Cdt1</a:t>
            </a:r>
          </a:p>
          <a:p>
            <a:pPr>
              <a:spcBef>
                <a:spcPct val="50000"/>
              </a:spcBef>
              <a:buClrTx/>
              <a:buSzTx/>
              <a:buFontTx/>
              <a:buNone/>
            </a:pPr>
            <a:r>
              <a:rPr lang="en-US" altLang="en-US" sz="1800" dirty="0">
                <a:cs typeface="Arial" panose="020B0604020202020204" pitchFamily="34" charset="0"/>
              </a:rPr>
              <a:t>S, G2, M- SCF</a:t>
            </a:r>
            <a:r>
              <a:rPr lang="en-US" altLang="en-US" sz="1800" baseline="30000" dirty="0">
                <a:cs typeface="Arial" panose="020B0604020202020204" pitchFamily="34" charset="0"/>
              </a:rPr>
              <a:t>Skp2</a:t>
            </a:r>
          </a:p>
          <a:p>
            <a:pPr>
              <a:spcBef>
                <a:spcPct val="50000"/>
              </a:spcBef>
              <a:buClrTx/>
              <a:buSzTx/>
              <a:buFontTx/>
              <a:buNone/>
            </a:pPr>
            <a:r>
              <a:rPr lang="en-US" altLang="en-US" sz="1800" baseline="30000" dirty="0">
                <a:cs typeface="Arial" panose="020B0604020202020204" pitchFamily="34" charset="0"/>
              </a:rPr>
              <a:t>substrate: DNA replication factor </a:t>
            </a:r>
            <a:r>
              <a:rPr lang="en-US" altLang="en-US" sz="1800" b="1" baseline="30000" dirty="0">
                <a:cs typeface="Arial" panose="020B0604020202020204" pitchFamily="34" charset="0"/>
              </a:rPr>
              <a:t>Cdt1</a:t>
            </a:r>
            <a:r>
              <a:rPr lang="en-US" altLang="en-US" sz="1800" baseline="30000" dirty="0">
                <a:cs typeface="Arial" panose="020B0604020202020204" pitchFamily="34" charset="0"/>
              </a:rPr>
              <a:t> – key licensing factor</a:t>
            </a:r>
          </a:p>
          <a:p>
            <a:pPr>
              <a:spcBef>
                <a:spcPct val="50000"/>
              </a:spcBef>
              <a:buClrTx/>
              <a:buSzTx/>
              <a:buFontTx/>
              <a:buNone/>
            </a:pPr>
            <a:endParaRPr lang="en-US" altLang="en-US" sz="1800" baseline="30000" dirty="0">
              <a:cs typeface="Arial" panose="020B0604020202020204" pitchFamily="34" charset="0"/>
            </a:endParaRPr>
          </a:p>
          <a:p>
            <a:pPr>
              <a:spcBef>
                <a:spcPct val="50000"/>
              </a:spcBef>
              <a:buClrTx/>
              <a:buSzTx/>
              <a:buFontTx/>
              <a:buNone/>
            </a:pPr>
            <a:r>
              <a:rPr lang="en-US" altLang="en-US" sz="1800" u="sng" baseline="30000" dirty="0" err="1">
                <a:cs typeface="Arial" panose="020B0604020202020204" pitchFamily="34" charset="0"/>
              </a:rPr>
              <a:t>Fucci</a:t>
            </a:r>
            <a:r>
              <a:rPr lang="en-US" altLang="en-US" sz="1800" u="sng" baseline="30000" dirty="0">
                <a:cs typeface="Arial" panose="020B0604020202020204" pitchFamily="34" charset="0"/>
              </a:rPr>
              <a:t> sensors - 1st generation</a:t>
            </a:r>
            <a:r>
              <a:rPr lang="en-US" altLang="en-US" sz="1800" baseline="30000" dirty="0">
                <a:cs typeface="Arial" panose="020B0604020202020204" pitchFamily="34" charset="0"/>
              </a:rPr>
              <a:t>, coral FP</a:t>
            </a:r>
          </a:p>
          <a:p>
            <a:pPr>
              <a:spcBef>
                <a:spcPct val="50000"/>
              </a:spcBef>
              <a:buClrTx/>
              <a:buSzTx/>
              <a:buFontTx/>
              <a:buNone/>
            </a:pPr>
            <a:r>
              <a:rPr lang="en-US" altLang="en-US" sz="1800" baseline="30000" dirty="0">
                <a:cs typeface="Arial" panose="020B0604020202020204" pitchFamily="34" charset="0"/>
              </a:rPr>
              <a:t>monomeric </a:t>
            </a:r>
            <a:r>
              <a:rPr lang="en-US" altLang="en-US" sz="1800" baseline="30000" dirty="0" err="1">
                <a:cs typeface="Arial" panose="020B0604020202020204" pitchFamily="34" charset="0"/>
              </a:rPr>
              <a:t>Kusabira</a:t>
            </a:r>
            <a:r>
              <a:rPr lang="en-US" altLang="en-US" sz="1800" baseline="30000" dirty="0">
                <a:cs typeface="Arial" panose="020B0604020202020204" pitchFamily="34" charset="0"/>
              </a:rPr>
              <a:t> orange 2 – hCdt1 (30/120)</a:t>
            </a:r>
          </a:p>
          <a:p>
            <a:pPr>
              <a:spcBef>
                <a:spcPct val="50000"/>
              </a:spcBef>
              <a:buClrTx/>
              <a:buSzTx/>
              <a:buFontTx/>
              <a:buNone/>
            </a:pPr>
            <a:r>
              <a:rPr lang="cs-CZ" altLang="en-US" sz="1800" baseline="30000" dirty="0" err="1">
                <a:cs typeface="Arial" panose="020B0604020202020204" pitchFamily="34" charset="0"/>
              </a:rPr>
              <a:t>Monomeric</a:t>
            </a:r>
            <a:r>
              <a:rPr lang="cs-CZ" altLang="en-US" sz="1800" baseline="30000" dirty="0">
                <a:cs typeface="Arial" panose="020B0604020202020204" pitchFamily="34" charset="0"/>
              </a:rPr>
              <a:t> </a:t>
            </a:r>
            <a:r>
              <a:rPr lang="cs-CZ" altLang="en-US" sz="1800" baseline="30000" dirty="0" err="1">
                <a:cs typeface="Arial" panose="020B0604020202020204" pitchFamily="34" charset="0"/>
              </a:rPr>
              <a:t>Azami</a:t>
            </a:r>
            <a:r>
              <a:rPr lang="cs-CZ" altLang="en-US" sz="1800" baseline="30000" dirty="0">
                <a:cs typeface="Arial" panose="020B0604020202020204" pitchFamily="34" charset="0"/>
              </a:rPr>
              <a:t>-Green</a:t>
            </a:r>
            <a:r>
              <a:rPr lang="en-US" altLang="en-US" sz="1800" baseline="30000" dirty="0">
                <a:cs typeface="Arial" panose="020B0604020202020204" pitchFamily="34" charset="0"/>
              </a:rPr>
              <a:t> – </a:t>
            </a:r>
            <a:r>
              <a:rPr lang="en-US" altLang="en-US" sz="1800" baseline="30000" dirty="0" err="1">
                <a:cs typeface="Arial" panose="020B0604020202020204" pitchFamily="34" charset="0"/>
              </a:rPr>
              <a:t>hGeminin</a:t>
            </a:r>
            <a:r>
              <a:rPr lang="en-US" altLang="en-US" sz="1800" baseline="30000" dirty="0">
                <a:cs typeface="Arial" panose="020B0604020202020204" pitchFamily="34" charset="0"/>
              </a:rPr>
              <a:t> (1/110)</a:t>
            </a:r>
          </a:p>
          <a:p>
            <a:pPr>
              <a:spcBef>
                <a:spcPct val="50000"/>
              </a:spcBef>
              <a:buClrTx/>
              <a:buSzTx/>
              <a:buFontTx/>
              <a:buNone/>
            </a:pPr>
            <a:endParaRPr lang="en-US" altLang="en-US" sz="1800" baseline="30000" dirty="0">
              <a:cs typeface="Arial" panose="020B0604020202020204" pitchFamily="34" charset="0"/>
            </a:endParaRPr>
          </a:p>
          <a:p>
            <a:pPr>
              <a:spcBef>
                <a:spcPct val="50000"/>
              </a:spcBef>
              <a:buClrTx/>
              <a:buSzTx/>
              <a:buFontTx/>
              <a:buNone/>
            </a:pPr>
            <a:r>
              <a:rPr lang="en-US" altLang="en-US" sz="1800" u="sng" baseline="30000" dirty="0" err="1">
                <a:cs typeface="Arial" panose="020B0604020202020204" pitchFamily="34" charset="0"/>
              </a:rPr>
              <a:t>Fucci</a:t>
            </a:r>
            <a:r>
              <a:rPr lang="en-US" altLang="en-US" sz="1800" u="sng" baseline="30000" dirty="0">
                <a:cs typeface="Arial" panose="020B0604020202020204" pitchFamily="34" charset="0"/>
              </a:rPr>
              <a:t> sensors – 2nd generation</a:t>
            </a:r>
            <a:r>
              <a:rPr lang="en-US" altLang="en-US" sz="1800" baseline="30000" dirty="0">
                <a:cs typeface="Arial" panose="020B0604020202020204" pitchFamily="34" charset="0"/>
              </a:rPr>
              <a:t>, </a:t>
            </a:r>
            <a:r>
              <a:rPr lang="en-US" altLang="en-US" sz="1800" i="1" baseline="30000" dirty="0" err="1">
                <a:cs typeface="Arial" panose="020B0604020202020204" pitchFamily="34" charset="0"/>
              </a:rPr>
              <a:t>Aequorea</a:t>
            </a:r>
            <a:r>
              <a:rPr lang="en-US" altLang="en-US" sz="1800" baseline="30000" dirty="0">
                <a:cs typeface="Arial" panose="020B0604020202020204" pitchFamily="34" charset="0"/>
              </a:rPr>
              <a:t> FP</a:t>
            </a:r>
          </a:p>
          <a:p>
            <a:pPr>
              <a:spcBef>
                <a:spcPct val="50000"/>
              </a:spcBef>
              <a:buClrTx/>
              <a:buSzTx/>
              <a:buNone/>
            </a:pPr>
            <a:r>
              <a:rPr lang="en-US" altLang="en-US" sz="1800" baseline="30000" dirty="0">
                <a:cs typeface="Arial" panose="020B0604020202020204" pitchFamily="34" charset="0"/>
              </a:rPr>
              <a:t>red monomeric fluorescent protein  - mCherry -hCdt1 (30/120)</a:t>
            </a:r>
          </a:p>
          <a:p>
            <a:pPr>
              <a:spcBef>
                <a:spcPct val="50000"/>
              </a:spcBef>
              <a:buClrTx/>
              <a:buSzTx/>
              <a:buNone/>
            </a:pPr>
            <a:r>
              <a:rPr lang="en-US" altLang="en-US" sz="1800" baseline="30000" dirty="0">
                <a:cs typeface="Arial" panose="020B0604020202020204" pitchFamily="34" charset="0"/>
              </a:rPr>
              <a:t>yellowish green monomeric variant of  GFP –</a:t>
            </a:r>
            <a:r>
              <a:rPr lang="en-US" altLang="en-US" sz="1800" baseline="30000" dirty="0" err="1">
                <a:cs typeface="Arial" panose="020B0604020202020204" pitchFamily="34" charset="0"/>
              </a:rPr>
              <a:t>mVenus</a:t>
            </a:r>
            <a:r>
              <a:rPr lang="en-US" altLang="en-US" sz="1800" baseline="30000" dirty="0">
                <a:cs typeface="Arial" panose="020B0604020202020204" pitchFamily="34" charset="0"/>
              </a:rPr>
              <a:t> – </a:t>
            </a:r>
            <a:r>
              <a:rPr lang="en-US" altLang="en-US" sz="1800" baseline="30000" dirty="0" err="1">
                <a:cs typeface="Arial" panose="020B0604020202020204" pitchFamily="34" charset="0"/>
              </a:rPr>
              <a:t>hGeminin</a:t>
            </a:r>
            <a:r>
              <a:rPr lang="en-US" altLang="en-US" sz="1800" baseline="30000" dirty="0">
                <a:cs typeface="Arial" panose="020B0604020202020204" pitchFamily="34" charset="0"/>
              </a:rPr>
              <a:t> (1/110)</a:t>
            </a:r>
          </a:p>
          <a:p>
            <a:pPr>
              <a:spcBef>
                <a:spcPct val="50000"/>
              </a:spcBef>
              <a:buClrTx/>
              <a:buSzTx/>
              <a:buFontTx/>
              <a:buNone/>
            </a:pPr>
            <a:endParaRPr lang="cs-CZ" altLang="en-US" sz="1800" baseline="30000" dirty="0">
              <a:cs typeface="Arial" panose="020B0604020202020204" pitchFamily="34" charset="0"/>
            </a:endParaRPr>
          </a:p>
        </p:txBody>
      </p:sp>
      <p:pic>
        <p:nvPicPr>
          <p:cNvPr id="2050" name="Picture 2" descr="Image res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240" y="1268761"/>
            <a:ext cx="4248472" cy="3131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511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7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99211" y="105094"/>
            <a:ext cx="7772400" cy="1143000"/>
          </a:xfrm>
        </p:spPr>
        <p:txBody>
          <a:bodyPr/>
          <a:lstStyle/>
          <a:p>
            <a:pPr eaLnBrk="1" hangingPunct="1"/>
            <a:r>
              <a:rPr lang="en-US" altLang="en-US" dirty="0" err="1"/>
              <a:t>Fucci</a:t>
            </a:r>
            <a:endParaRPr lang="cs-CZ" altLang="en-US" dirty="0"/>
          </a:p>
        </p:txBody>
      </p:sp>
      <p:pic>
        <p:nvPicPr>
          <p:cNvPr id="993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619" y="744869"/>
            <a:ext cx="3899883" cy="352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503" y="806448"/>
            <a:ext cx="5776498" cy="279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1941" y="3600450"/>
            <a:ext cx="5403267" cy="2767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descr="http://www.amalgaam.co.jp/products/advanced/img/fucci/E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7569" y="4437112"/>
            <a:ext cx="303847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8211830" y="6400334"/>
            <a:ext cx="3545201" cy="369332"/>
          </a:xfrm>
          <a:prstGeom prst="rect">
            <a:avLst/>
          </a:prstGeom>
        </p:spPr>
        <p:txBody>
          <a:bodyPr wrap="none">
            <a:spAutoFit/>
          </a:bodyPr>
          <a:lstStyle/>
          <a:p>
            <a:r>
              <a:rPr lang="en-US" dirty="0"/>
              <a:t>http://cfds.brain.riken.jp/Fucci.html</a:t>
            </a:r>
          </a:p>
        </p:txBody>
      </p:sp>
    </p:spTree>
    <p:extLst>
      <p:ext uri="{BB962C8B-B14F-4D97-AF65-F5344CB8AC3E}">
        <p14:creationId xmlns:p14="http://schemas.microsoft.com/office/powerpoint/2010/main" val="25821978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7497" y="320705"/>
            <a:ext cx="4996177" cy="6216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512" y="2852937"/>
            <a:ext cx="4320480" cy="3824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512" y="-113841"/>
            <a:ext cx="3960195" cy="2742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03790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e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2128282" y="3550107"/>
            <a:ext cx="2743583" cy="2743583"/>
          </a:xfrm>
          <a:prstGeom prst="rect">
            <a:avLst/>
          </a:prstGeom>
        </p:spPr>
      </p:pic>
      <p:pic>
        <p:nvPicPr>
          <p:cNvPr id="9" name="MU380.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7883352" y="538416"/>
            <a:ext cx="2743583" cy="2743583"/>
          </a:xfrm>
          <a:prstGeom prst="rect">
            <a:avLst/>
          </a:prstGeom>
        </p:spPr>
      </p:pic>
      <p:pic>
        <p:nvPicPr>
          <p:cNvPr id="10" name="GEM+SCH900776.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5008602" y="3550107"/>
            <a:ext cx="2743583" cy="2743583"/>
          </a:xfrm>
          <a:prstGeom prst="rect">
            <a:avLst/>
          </a:prstGeom>
        </p:spPr>
      </p:pic>
      <p:pic>
        <p:nvPicPr>
          <p:cNvPr id="11" name="GEM+MU380.wm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7"/>
          <a:stretch>
            <a:fillRect/>
          </a:stretch>
        </p:blipFill>
        <p:spPr>
          <a:xfrm>
            <a:off x="7894732" y="3550107"/>
            <a:ext cx="2743583" cy="2743583"/>
          </a:xfrm>
          <a:prstGeom prst="rect">
            <a:avLst/>
          </a:prstGeom>
        </p:spPr>
      </p:pic>
      <p:pic>
        <p:nvPicPr>
          <p:cNvPr id="13" name="vehicle2.wmv">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8"/>
          <a:stretch>
            <a:fillRect/>
          </a:stretch>
        </p:blipFill>
        <p:spPr>
          <a:xfrm>
            <a:off x="2128281" y="553843"/>
            <a:ext cx="2743583" cy="2743583"/>
          </a:xfrm>
          <a:prstGeom prst="rect">
            <a:avLst/>
          </a:prstGeom>
        </p:spPr>
      </p:pic>
      <p:sp>
        <p:nvSpPr>
          <p:cNvPr id="14" name="TextovéPole 13"/>
          <p:cNvSpPr txBox="1"/>
          <p:nvPr/>
        </p:nvSpPr>
        <p:spPr>
          <a:xfrm>
            <a:off x="2383947" y="119614"/>
            <a:ext cx="2232248" cy="369332"/>
          </a:xfrm>
          <a:prstGeom prst="rect">
            <a:avLst/>
          </a:prstGeom>
          <a:noFill/>
        </p:spPr>
        <p:txBody>
          <a:bodyPr wrap="square" rtlCol="0">
            <a:spAutoFit/>
          </a:bodyPr>
          <a:lstStyle/>
          <a:p>
            <a:pPr algn="ctr"/>
            <a:r>
              <a:rPr lang="cs-CZ" dirty="0"/>
              <a:t>CONTROL</a:t>
            </a:r>
            <a:endParaRPr lang="en-US" dirty="0"/>
          </a:p>
        </p:txBody>
      </p:sp>
      <p:sp>
        <p:nvSpPr>
          <p:cNvPr id="15" name="TextovéPole 14"/>
          <p:cNvSpPr txBox="1"/>
          <p:nvPr/>
        </p:nvSpPr>
        <p:spPr>
          <a:xfrm>
            <a:off x="5264268" y="119614"/>
            <a:ext cx="2232248" cy="369332"/>
          </a:xfrm>
          <a:prstGeom prst="rect">
            <a:avLst/>
          </a:prstGeom>
          <a:noFill/>
        </p:spPr>
        <p:txBody>
          <a:bodyPr wrap="square" rtlCol="0">
            <a:spAutoFit/>
          </a:bodyPr>
          <a:lstStyle/>
          <a:p>
            <a:pPr algn="ctr"/>
            <a:r>
              <a:rPr lang="cs-CZ" dirty="0"/>
              <a:t>SCH900776</a:t>
            </a:r>
            <a:endParaRPr lang="en-US" dirty="0"/>
          </a:p>
        </p:txBody>
      </p:sp>
      <p:sp>
        <p:nvSpPr>
          <p:cNvPr id="16" name="TextovéPole 15"/>
          <p:cNvSpPr txBox="1"/>
          <p:nvPr/>
        </p:nvSpPr>
        <p:spPr>
          <a:xfrm>
            <a:off x="8139018" y="119614"/>
            <a:ext cx="2232248" cy="369332"/>
          </a:xfrm>
          <a:prstGeom prst="rect">
            <a:avLst/>
          </a:prstGeom>
          <a:noFill/>
        </p:spPr>
        <p:txBody>
          <a:bodyPr wrap="square" rtlCol="0">
            <a:spAutoFit/>
          </a:bodyPr>
          <a:lstStyle/>
          <a:p>
            <a:pPr algn="ctr"/>
            <a:r>
              <a:rPr lang="cs-CZ" dirty="0"/>
              <a:t>MU380</a:t>
            </a:r>
            <a:endParaRPr lang="en-US" dirty="0"/>
          </a:p>
        </p:txBody>
      </p:sp>
      <p:sp>
        <p:nvSpPr>
          <p:cNvPr id="17" name="TextovéPole 16"/>
          <p:cNvSpPr txBox="1"/>
          <p:nvPr/>
        </p:nvSpPr>
        <p:spPr>
          <a:xfrm rot="16200000">
            <a:off x="700046" y="1535449"/>
            <a:ext cx="2232248" cy="369332"/>
          </a:xfrm>
          <a:prstGeom prst="rect">
            <a:avLst/>
          </a:prstGeom>
          <a:noFill/>
        </p:spPr>
        <p:txBody>
          <a:bodyPr wrap="square" rtlCol="0">
            <a:spAutoFit/>
          </a:bodyPr>
          <a:lstStyle/>
          <a:p>
            <a:pPr algn="ctr"/>
            <a:r>
              <a:rPr lang="cs-CZ" dirty="0"/>
              <a:t>VEHICLE</a:t>
            </a:r>
            <a:endParaRPr lang="en-US" dirty="0"/>
          </a:p>
        </p:txBody>
      </p:sp>
      <p:sp>
        <p:nvSpPr>
          <p:cNvPr id="18" name="TextovéPole 17"/>
          <p:cNvSpPr txBox="1"/>
          <p:nvPr/>
        </p:nvSpPr>
        <p:spPr>
          <a:xfrm rot="16200000">
            <a:off x="700045" y="4737231"/>
            <a:ext cx="2232248" cy="369332"/>
          </a:xfrm>
          <a:prstGeom prst="rect">
            <a:avLst/>
          </a:prstGeom>
          <a:noFill/>
        </p:spPr>
        <p:txBody>
          <a:bodyPr wrap="square" rtlCol="0">
            <a:spAutoFit/>
          </a:bodyPr>
          <a:lstStyle/>
          <a:p>
            <a:pPr algn="ctr"/>
            <a:r>
              <a:rPr lang="cs-CZ" dirty="0"/>
              <a:t>GEMCITABINE</a:t>
            </a:r>
            <a:endParaRPr lang="en-US" dirty="0"/>
          </a:p>
        </p:txBody>
      </p:sp>
      <p:pic>
        <p:nvPicPr>
          <p:cNvPr id="19" name="SCH900776_2.wmv">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a:blip r:embed="rId19"/>
          <a:stretch>
            <a:fillRect/>
          </a:stretch>
        </p:blipFill>
        <p:spPr>
          <a:xfrm>
            <a:off x="5008602" y="553842"/>
            <a:ext cx="2743583" cy="2743583"/>
          </a:xfrm>
          <a:prstGeom prst="rect">
            <a:avLst/>
          </a:prstGeom>
        </p:spPr>
      </p:pic>
    </p:spTree>
    <p:extLst>
      <p:ext uri="{BB962C8B-B14F-4D97-AF65-F5344CB8AC3E}">
        <p14:creationId xmlns:p14="http://schemas.microsoft.com/office/powerpoint/2010/main" val="324168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0" fill="hold"/>
                                        <p:tgtEl>
                                          <p:spTgt spid="13"/>
                                        </p:tgtEl>
                                      </p:cBhvr>
                                    </p:cmd>
                                  </p:childTnLst>
                                </p:cTn>
                              </p:par>
                              <p:par>
                                <p:cTn id="7" presetID="1" presetClass="mediacall" presetSubtype="0" fill="hold" nodeType="withEffect">
                                  <p:stCondLst>
                                    <p:cond delay="0"/>
                                  </p:stCondLst>
                                  <p:childTnLst>
                                    <p:cmd type="call" cmd="playFrom(0.0)">
                                      <p:cBhvr>
                                        <p:cTn id="8" dur="11550" fill="hold"/>
                                        <p:tgtEl>
                                          <p:spTgt spid="19"/>
                                        </p:tgtEl>
                                      </p:cBhvr>
                                    </p:cmd>
                                  </p:childTnLst>
                                </p:cTn>
                              </p:par>
                              <p:par>
                                <p:cTn id="9" presetID="1" presetClass="mediacall" presetSubtype="0" fill="hold" nodeType="withEffect">
                                  <p:stCondLst>
                                    <p:cond delay="0"/>
                                  </p:stCondLst>
                                  <p:childTnLst>
                                    <p:cmd type="call" cmd="playFrom(0.0)">
                                      <p:cBhvr>
                                        <p:cTn id="10" dur="11550" fill="hold"/>
                                        <p:tgtEl>
                                          <p:spTgt spid="9"/>
                                        </p:tgtEl>
                                      </p:cBhvr>
                                    </p:cmd>
                                  </p:childTnLst>
                                </p:cTn>
                              </p:par>
                              <p:par>
                                <p:cTn id="11" presetID="1" presetClass="mediacall" presetSubtype="0" fill="hold" nodeType="withEffect">
                                  <p:stCondLst>
                                    <p:cond delay="0"/>
                                  </p:stCondLst>
                                  <p:childTnLst>
                                    <p:cmd type="call" cmd="playFrom(0.0)">
                                      <p:cBhvr>
                                        <p:cTn id="12" dur="11550" fill="hold"/>
                                        <p:tgtEl>
                                          <p:spTgt spid="7"/>
                                        </p:tgtEl>
                                      </p:cBhvr>
                                    </p:cmd>
                                  </p:childTnLst>
                                </p:cTn>
                              </p:par>
                              <p:par>
                                <p:cTn id="13" presetID="1" presetClass="mediacall" presetSubtype="0" fill="hold" nodeType="withEffect">
                                  <p:stCondLst>
                                    <p:cond delay="0"/>
                                  </p:stCondLst>
                                  <p:childTnLst>
                                    <p:cmd type="call" cmd="playFrom(0.0)">
                                      <p:cBhvr>
                                        <p:cTn id="14" dur="11550" fill="hold"/>
                                        <p:tgtEl>
                                          <p:spTgt spid="10"/>
                                        </p:tgtEl>
                                      </p:cBhvr>
                                    </p:cmd>
                                  </p:childTnLst>
                                </p:cTn>
                              </p:par>
                              <p:par>
                                <p:cTn id="15" presetID="1" presetClass="mediacall" presetSubtype="0" fill="hold" nodeType="withEffect">
                                  <p:stCondLst>
                                    <p:cond delay="0"/>
                                  </p:stCondLst>
                                  <p:childTnLst>
                                    <p:cmd type="call" cmd="playFrom(0.0)">
                                      <p:cBhvr>
                                        <p:cTn id="16" dur="115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
                </p:tgtEl>
              </p:cMediaNode>
            </p:video>
            <p:video>
              <p:cMediaNode vol="80000">
                <p:cTn id="18" repeatCount="indefinite" fill="hold" display="0">
                  <p:stCondLst>
                    <p:cond delay="indefinite"/>
                  </p:stCondLst>
                </p:cTn>
                <p:tgtEl>
                  <p:spTgt spid="9"/>
                </p:tgtEl>
              </p:cMediaNode>
            </p:video>
            <p:video>
              <p:cMediaNode vol="80000">
                <p:cTn id="19" repeatCount="indefinite" fill="hold" display="0">
                  <p:stCondLst>
                    <p:cond delay="indefinite"/>
                  </p:stCondLst>
                </p:cTn>
                <p:tgtEl>
                  <p:spTgt spid="10"/>
                </p:tgtEl>
              </p:cMediaNode>
            </p:video>
            <p:video>
              <p:cMediaNode vol="80000">
                <p:cTn id="20" repeatCount="indefinite" fill="hold" display="0">
                  <p:stCondLst>
                    <p:cond delay="indefinite"/>
                  </p:stCondLst>
                </p:cTn>
                <p:tgtEl>
                  <p:spTgt spid="11"/>
                </p:tgtEl>
              </p:cMediaNode>
            </p:video>
            <p:video>
              <p:cMediaNode vol="80000">
                <p:cTn id="21" repeatCount="indefinite" fill="hold" display="0">
                  <p:stCondLst>
                    <p:cond delay="indefinite"/>
                  </p:stCondLst>
                </p:cTn>
                <p:tgtEl>
                  <p:spTgt spid="13"/>
                </p:tgtEl>
              </p:cMediaNode>
            </p:video>
            <p:video>
              <p:cMediaNode vol="80000">
                <p:cTn id="22" repeatCount="indefinite" fill="hold" display="0">
                  <p:stCondLst>
                    <p:cond delay="indefinite"/>
                  </p:stCondLst>
                </p:cTn>
                <p:tgtEl>
                  <p:spTgt spid="1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1857829" y="375124"/>
            <a:ext cx="8476342" cy="449718"/>
          </a:xfrm>
        </p:spPr>
        <p:txBody>
          <a:bodyPr/>
          <a:lstStyle/>
          <a:p>
            <a:r>
              <a:rPr lang="cs-CZ" sz="2800" dirty="0" err="1">
                <a:solidFill>
                  <a:schemeClr val="tx1">
                    <a:lumMod val="65000"/>
                    <a:lumOff val="35000"/>
                  </a:schemeClr>
                </a:solidFill>
              </a:rPr>
              <a:t>Overview</a:t>
            </a:r>
            <a:r>
              <a:rPr lang="cs-CZ" sz="2800" dirty="0">
                <a:solidFill>
                  <a:schemeClr val="tx1">
                    <a:lumMod val="65000"/>
                    <a:lumOff val="35000"/>
                  </a:schemeClr>
                </a:solidFill>
              </a:rPr>
              <a:t> </a:t>
            </a:r>
            <a:r>
              <a:rPr lang="cs-CZ" sz="2800" dirty="0" err="1">
                <a:solidFill>
                  <a:schemeClr val="tx1">
                    <a:lumMod val="65000"/>
                    <a:lumOff val="35000"/>
                  </a:schemeClr>
                </a:solidFill>
              </a:rPr>
              <a:t>of</a:t>
            </a:r>
            <a:r>
              <a:rPr lang="cs-CZ" sz="2800" dirty="0">
                <a:solidFill>
                  <a:schemeClr val="tx1">
                    <a:lumMod val="65000"/>
                    <a:lumOff val="35000"/>
                  </a:schemeClr>
                </a:solidFill>
              </a:rPr>
              <a:t> </a:t>
            </a:r>
            <a:r>
              <a:rPr lang="cs-CZ" sz="2800" dirty="0" err="1">
                <a:solidFill>
                  <a:schemeClr val="tx1">
                    <a:lumMod val="65000"/>
                    <a:lumOff val="35000"/>
                  </a:schemeClr>
                </a:solidFill>
              </a:rPr>
              <a:t>current</a:t>
            </a:r>
            <a:r>
              <a:rPr lang="cs-CZ" sz="2800" dirty="0">
                <a:solidFill>
                  <a:schemeClr val="tx1">
                    <a:lumMod val="65000"/>
                    <a:lumOff val="35000"/>
                  </a:schemeClr>
                </a:solidFill>
              </a:rPr>
              <a:t> </a:t>
            </a:r>
            <a:r>
              <a:rPr lang="cs-CZ" sz="2800" dirty="0" err="1">
                <a:solidFill>
                  <a:schemeClr val="tx1">
                    <a:lumMod val="65000"/>
                    <a:lumOff val="35000"/>
                  </a:schemeClr>
                </a:solidFill>
              </a:rPr>
              <a:t>research</a:t>
            </a:r>
            <a:endParaRPr lang="cs-CZ" sz="2800" dirty="0">
              <a:solidFill>
                <a:schemeClr val="tx1">
                  <a:lumMod val="65000"/>
                  <a:lumOff val="35000"/>
                </a:schemeClr>
              </a:solidFill>
            </a:endParaRPr>
          </a:p>
        </p:txBody>
      </p:sp>
      <p:sp>
        <p:nvSpPr>
          <p:cNvPr id="4" name="Zástupný symbol pro obsah 2">
            <a:extLst>
              <a:ext uri="{FF2B5EF4-FFF2-40B4-BE49-F238E27FC236}">
                <a16:creationId xmlns:a16="http://schemas.microsoft.com/office/drawing/2014/main" id="{B598AED3-038F-4299-8D2A-94D1503C3E5B}"/>
              </a:ext>
            </a:extLst>
          </p:cNvPr>
          <p:cNvSpPr txBox="1">
            <a:spLocks/>
          </p:cNvSpPr>
          <p:nvPr/>
        </p:nvSpPr>
        <p:spPr>
          <a:xfrm>
            <a:off x="74645" y="1033271"/>
            <a:ext cx="8791114" cy="5535480"/>
          </a:xfrm>
          <a:prstGeom prst="rect">
            <a:avLst/>
          </a:prstGeom>
        </p:spPr>
        <p:txBody>
          <a:bodyPr/>
          <a:lstStyle>
            <a:lvl1pPr marL="0" indent="0" algn="l" defTabSz="1828434" rtl="0" eaLnBrk="1" latinLnBrk="0" hangingPunct="1">
              <a:lnSpc>
                <a:spcPct val="90000"/>
              </a:lnSpc>
              <a:spcBef>
                <a:spcPts val="2000"/>
              </a:spcBef>
              <a:buFont typeface="Arial" charset="0"/>
              <a:buNone/>
              <a:defRPr lang="en-US" sz="4800" kern="1200" dirty="0" smtClean="0">
                <a:solidFill>
                  <a:schemeClr val="tx1"/>
                </a:solidFill>
                <a:effectLst/>
                <a:latin typeface="Montserrat Hairline" charset="0"/>
                <a:ea typeface="Montserrat Hairline" charset="0"/>
                <a:cs typeface="Montserrat Hairline" charset="0"/>
              </a:defRPr>
            </a:lvl1pPr>
            <a:lvl2pPr marL="914217" indent="0" algn="l" defTabSz="1828434" rtl="0" eaLnBrk="1" latinLnBrk="0" hangingPunct="1">
              <a:lnSpc>
                <a:spcPct val="90000"/>
              </a:lnSpc>
              <a:spcBef>
                <a:spcPts val="1000"/>
              </a:spcBef>
              <a:buFont typeface="Arial" charset="0"/>
              <a:buNone/>
              <a:defRPr lang="en-US" sz="4000" kern="1200" dirty="0" smtClean="0">
                <a:solidFill>
                  <a:schemeClr val="tx1"/>
                </a:solidFill>
                <a:effectLst/>
                <a:latin typeface="Montserrat Hairline" charset="0"/>
                <a:ea typeface="Montserrat Hairline" charset="0"/>
                <a:cs typeface="Montserrat Hairline" charset="0"/>
              </a:defRPr>
            </a:lvl2pPr>
            <a:lvl3pPr marL="1828434" indent="0" algn="l" defTabSz="1828434" rtl="0" eaLnBrk="1" latinLnBrk="0" hangingPunct="1">
              <a:lnSpc>
                <a:spcPct val="90000"/>
              </a:lnSpc>
              <a:spcBef>
                <a:spcPts val="1000"/>
              </a:spcBef>
              <a:buFont typeface="Arial" charset="0"/>
              <a:buNone/>
              <a:defRPr lang="en-US" sz="3600" kern="1200" dirty="0" smtClean="0">
                <a:solidFill>
                  <a:schemeClr val="tx1"/>
                </a:solidFill>
                <a:effectLst/>
                <a:latin typeface="Montserrat Hairline" charset="0"/>
                <a:ea typeface="Montserrat Hairline" charset="0"/>
                <a:cs typeface="Montserrat Hairline" charset="0"/>
              </a:defRPr>
            </a:lvl3pPr>
            <a:lvl4pPr marL="2742651" indent="0" algn="l" defTabSz="1828434" rtl="0" eaLnBrk="1" latinLnBrk="0" hangingPunct="1">
              <a:lnSpc>
                <a:spcPct val="90000"/>
              </a:lnSpc>
              <a:spcBef>
                <a:spcPts val="1000"/>
              </a:spcBef>
              <a:buFont typeface="Arial" charset="0"/>
              <a:buNone/>
              <a:defRPr lang="en-US" sz="3200" kern="1200" dirty="0" smtClean="0">
                <a:solidFill>
                  <a:schemeClr val="tx1"/>
                </a:solidFill>
                <a:effectLst/>
                <a:latin typeface="Montserrat Hairline" charset="0"/>
                <a:ea typeface="Montserrat Hairline" charset="0"/>
                <a:cs typeface="Montserrat Hairline" charset="0"/>
              </a:defRPr>
            </a:lvl4pPr>
            <a:lvl5pPr marL="3656868" indent="0" algn="l" defTabSz="1828434" rtl="0" eaLnBrk="1" latinLnBrk="0" hangingPunct="1">
              <a:lnSpc>
                <a:spcPct val="90000"/>
              </a:lnSpc>
              <a:spcBef>
                <a:spcPts val="1000"/>
              </a:spcBef>
              <a:buFont typeface="Arial" charset="0"/>
              <a:buNone/>
              <a:defRPr lang="en-US" sz="3200" kern="1200" dirty="0">
                <a:solidFill>
                  <a:schemeClr val="tx1"/>
                </a:solidFill>
                <a:effectLst/>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altLang="en-US" sz="2000" b="1" dirty="0">
                <a:latin typeface="+mj-lt"/>
              </a:rPr>
              <a:t>Does EMT &amp; chemoresistance regulates cell surface phenotype?</a:t>
            </a:r>
          </a:p>
          <a:p>
            <a:pPr marL="541338" lvl="1" indent="-187325"/>
            <a:r>
              <a:rPr lang="en-US" sz="2000" dirty="0">
                <a:latin typeface="+mj-lt"/>
              </a:rPr>
              <a:t>EMT &amp; metastatic signature of selected cancer subpopulations</a:t>
            </a:r>
          </a:p>
          <a:p>
            <a:pPr marL="989013" lvl="2" indent="-363538">
              <a:buFont typeface="Arial" panose="020B0604020202020204" pitchFamily="34" charset="0"/>
              <a:buChar char="•"/>
            </a:pPr>
            <a:r>
              <a:rPr lang="cs-CZ" sz="2000" dirty="0" err="1">
                <a:solidFill>
                  <a:schemeClr val="accent2"/>
                </a:solidFill>
                <a:latin typeface="+mj-lt"/>
              </a:rPr>
              <a:t>British</a:t>
            </a:r>
            <a:r>
              <a:rPr lang="cs-CZ" sz="2000" dirty="0">
                <a:solidFill>
                  <a:schemeClr val="accent2"/>
                </a:solidFill>
                <a:latin typeface="+mj-lt"/>
              </a:rPr>
              <a:t> </a:t>
            </a:r>
            <a:r>
              <a:rPr lang="cs-CZ" sz="2000" dirty="0" err="1">
                <a:solidFill>
                  <a:schemeClr val="accent2"/>
                </a:solidFill>
                <a:latin typeface="+mj-lt"/>
              </a:rPr>
              <a:t>Journal</a:t>
            </a:r>
            <a:r>
              <a:rPr lang="cs-CZ" sz="2000" dirty="0">
                <a:solidFill>
                  <a:schemeClr val="accent2"/>
                </a:solidFill>
                <a:latin typeface="+mj-lt"/>
              </a:rPr>
              <a:t> </a:t>
            </a:r>
            <a:r>
              <a:rPr lang="cs-CZ" sz="2000" dirty="0" err="1">
                <a:solidFill>
                  <a:schemeClr val="accent2"/>
                </a:solidFill>
                <a:latin typeface="+mj-lt"/>
              </a:rPr>
              <a:t>Cancer</a:t>
            </a:r>
            <a:r>
              <a:rPr lang="en-US" sz="2000" dirty="0">
                <a:solidFill>
                  <a:schemeClr val="accent2"/>
                </a:solidFill>
                <a:latin typeface="+mj-lt"/>
              </a:rPr>
              <a:t>,</a:t>
            </a:r>
            <a:r>
              <a:rPr lang="cs-CZ" sz="2000" dirty="0">
                <a:solidFill>
                  <a:schemeClr val="accent2"/>
                </a:solidFill>
                <a:latin typeface="+mj-lt"/>
              </a:rPr>
              <a:t> 2018 - </a:t>
            </a:r>
            <a:r>
              <a:rPr lang="en-US" sz="2000" dirty="0">
                <a:solidFill>
                  <a:schemeClr val="accent2"/>
                </a:solidFill>
                <a:latin typeface="+mj-lt"/>
              </a:rPr>
              <a:t>&gt; </a:t>
            </a:r>
            <a:r>
              <a:rPr lang="cs-CZ" sz="2000" dirty="0" err="1">
                <a:solidFill>
                  <a:schemeClr val="accent2"/>
                </a:solidFill>
                <a:latin typeface="+mj-lt"/>
              </a:rPr>
              <a:t>Follow</a:t>
            </a:r>
            <a:r>
              <a:rPr lang="cs-CZ" sz="2000" dirty="0">
                <a:solidFill>
                  <a:schemeClr val="accent2"/>
                </a:solidFill>
                <a:latin typeface="+mj-lt"/>
              </a:rPr>
              <a:t> up</a:t>
            </a:r>
            <a:r>
              <a:rPr lang="en-US" sz="2000" dirty="0">
                <a:solidFill>
                  <a:schemeClr val="accent2"/>
                </a:solidFill>
                <a:latin typeface="+mj-lt"/>
              </a:rPr>
              <a:t>(s) in docetaxel resistant </a:t>
            </a:r>
            <a:r>
              <a:rPr lang="en-US" sz="2000" dirty="0" err="1">
                <a:solidFill>
                  <a:schemeClr val="accent2"/>
                </a:solidFill>
                <a:latin typeface="+mj-lt"/>
              </a:rPr>
              <a:t>PCa</a:t>
            </a:r>
            <a:r>
              <a:rPr lang="en-US" sz="2000" dirty="0">
                <a:solidFill>
                  <a:schemeClr val="accent2"/>
                </a:solidFill>
                <a:latin typeface="+mj-lt"/>
              </a:rPr>
              <a:t> and TNBC</a:t>
            </a:r>
          </a:p>
          <a:p>
            <a:pPr marL="912813" lvl="2" indent="-912813"/>
            <a:r>
              <a:rPr lang="en-US" altLang="en-US" sz="2000" b="1" dirty="0">
                <a:latin typeface="+mj-lt"/>
              </a:rPr>
              <a:t>What kind of cells and mechanisms drive metastasis and chemoresistance?</a:t>
            </a:r>
          </a:p>
          <a:p>
            <a:pPr marL="912813" lvl="1" indent="-558800"/>
            <a:r>
              <a:rPr lang="en-US" sz="2000" dirty="0">
                <a:latin typeface="+mj-lt"/>
              </a:rPr>
              <a:t>Trop-2 associates with epithelial phenotype of breast and prostate cancer cells</a:t>
            </a:r>
          </a:p>
          <a:p>
            <a:pPr marL="1199967" lvl="2" indent="-285750">
              <a:buFont typeface="Arial" panose="020B0604020202020204" pitchFamily="34" charset="0"/>
              <a:buChar char="•"/>
            </a:pPr>
            <a:r>
              <a:rPr lang="cs-CZ" sz="2000" dirty="0" err="1">
                <a:solidFill>
                  <a:schemeClr val="accent2"/>
                </a:solidFill>
                <a:latin typeface="+mj-lt"/>
              </a:rPr>
              <a:t>Carcinogenesis</a:t>
            </a:r>
            <a:r>
              <a:rPr lang="en-US" sz="2000" dirty="0">
                <a:solidFill>
                  <a:schemeClr val="accent2"/>
                </a:solidFill>
                <a:latin typeface="+mj-lt"/>
              </a:rPr>
              <a:t>, 2018 -&gt; </a:t>
            </a:r>
            <a:r>
              <a:rPr lang="cs-CZ" sz="2000" dirty="0" err="1">
                <a:solidFill>
                  <a:schemeClr val="accent2"/>
                </a:solidFill>
                <a:latin typeface="+mj-lt"/>
              </a:rPr>
              <a:t>Follow</a:t>
            </a:r>
            <a:r>
              <a:rPr lang="cs-CZ" sz="2000" dirty="0">
                <a:solidFill>
                  <a:schemeClr val="accent2"/>
                </a:solidFill>
                <a:latin typeface="+mj-lt"/>
              </a:rPr>
              <a:t> up</a:t>
            </a:r>
            <a:r>
              <a:rPr lang="en-US" sz="2000" dirty="0">
                <a:solidFill>
                  <a:schemeClr val="accent2"/>
                </a:solidFill>
                <a:latin typeface="+mj-lt"/>
              </a:rPr>
              <a:t>(s</a:t>
            </a:r>
            <a:r>
              <a:rPr lang="cs-CZ" sz="2000" dirty="0">
                <a:solidFill>
                  <a:schemeClr val="accent2"/>
                </a:solidFill>
                <a:latin typeface="+mj-lt"/>
              </a:rPr>
              <a:t>) in </a:t>
            </a:r>
            <a:r>
              <a:rPr lang="cs-CZ" sz="2000" dirty="0" err="1">
                <a:solidFill>
                  <a:schemeClr val="accent2"/>
                </a:solidFill>
                <a:latin typeface="+mj-lt"/>
              </a:rPr>
              <a:t>functional</a:t>
            </a:r>
            <a:r>
              <a:rPr lang="cs-CZ" sz="2000" dirty="0">
                <a:solidFill>
                  <a:schemeClr val="accent2"/>
                </a:solidFill>
                <a:latin typeface="+mj-lt"/>
              </a:rPr>
              <a:t> role </a:t>
            </a:r>
            <a:r>
              <a:rPr lang="cs-CZ" sz="2000" dirty="0" err="1">
                <a:solidFill>
                  <a:schemeClr val="accent2"/>
                </a:solidFill>
                <a:latin typeface="+mj-lt"/>
              </a:rPr>
              <a:t>of</a:t>
            </a:r>
            <a:r>
              <a:rPr lang="cs-CZ" sz="2000" dirty="0">
                <a:solidFill>
                  <a:schemeClr val="accent2"/>
                </a:solidFill>
                <a:latin typeface="+mj-lt"/>
              </a:rPr>
              <a:t> TSPN, Trop-2</a:t>
            </a:r>
            <a:endParaRPr lang="en-US" sz="2000" dirty="0">
              <a:solidFill>
                <a:schemeClr val="accent2"/>
              </a:solidFill>
              <a:latin typeface="+mj-lt"/>
            </a:endParaRPr>
          </a:p>
          <a:p>
            <a:pPr marL="912813" lvl="2" indent="-912813"/>
            <a:r>
              <a:rPr lang="en-US" sz="2000" b="1" dirty="0">
                <a:latin typeface="+mj-lt"/>
              </a:rPr>
              <a:t>Is there a cure for advanced cancer?</a:t>
            </a:r>
            <a:endParaRPr lang="cs-CZ" sz="2000" b="1" dirty="0">
              <a:latin typeface="+mj-lt"/>
            </a:endParaRPr>
          </a:p>
          <a:p>
            <a:pPr marL="457109" lvl="1"/>
            <a:r>
              <a:rPr lang="en-US" altLang="en-US" sz="2000" dirty="0">
                <a:solidFill>
                  <a:schemeClr val="bg2">
                    <a:lumMod val="50000"/>
                  </a:schemeClr>
                </a:solidFill>
                <a:latin typeface="+mj-lt"/>
              </a:rPr>
              <a:t>Toll-like receptors in chemoresistant prostate cancer</a:t>
            </a:r>
          </a:p>
          <a:p>
            <a:pPr marL="1199967" lvl="2" indent="-285750">
              <a:buFont typeface="Arial" panose="020B0604020202020204" pitchFamily="34" charset="0"/>
              <a:buChar char="•"/>
            </a:pPr>
            <a:r>
              <a:rPr lang="en-US" altLang="en-US" sz="2000" dirty="0">
                <a:solidFill>
                  <a:schemeClr val="bg2">
                    <a:lumMod val="50000"/>
                  </a:schemeClr>
                </a:solidFill>
                <a:latin typeface="+mj-lt"/>
              </a:rPr>
              <a:t>AZV project (ICRC, IBP CAS, UPOL – Z. </a:t>
            </a:r>
            <a:r>
              <a:rPr lang="en-US" altLang="en-US" sz="2000" dirty="0" err="1">
                <a:solidFill>
                  <a:schemeClr val="bg2">
                    <a:lumMod val="50000"/>
                  </a:schemeClr>
                </a:solidFill>
                <a:latin typeface="+mj-lt"/>
              </a:rPr>
              <a:t>Culig</a:t>
            </a:r>
            <a:r>
              <a:rPr lang="en-US" altLang="en-US" sz="2000" dirty="0">
                <a:solidFill>
                  <a:schemeClr val="bg2">
                    <a:lumMod val="50000"/>
                  </a:schemeClr>
                </a:solidFill>
                <a:latin typeface="+mj-lt"/>
              </a:rPr>
              <a:t>, K. </a:t>
            </a:r>
            <a:r>
              <a:rPr lang="en-US" altLang="en-US" sz="2000" dirty="0" err="1">
                <a:solidFill>
                  <a:schemeClr val="bg2">
                    <a:lumMod val="50000"/>
                  </a:schemeClr>
                </a:solidFill>
                <a:latin typeface="+mj-lt"/>
              </a:rPr>
              <a:t>Souček</a:t>
            </a:r>
            <a:r>
              <a:rPr lang="en-US" altLang="en-US" sz="2000" dirty="0">
                <a:solidFill>
                  <a:schemeClr val="bg2">
                    <a:lumMod val="50000"/>
                  </a:schemeClr>
                </a:solidFill>
                <a:latin typeface="+mj-lt"/>
              </a:rPr>
              <a:t>, V. </a:t>
            </a:r>
            <a:r>
              <a:rPr lang="en-US" altLang="en-US" sz="2000" dirty="0" err="1">
                <a:solidFill>
                  <a:schemeClr val="bg2">
                    <a:lumMod val="50000"/>
                  </a:schemeClr>
                </a:solidFill>
                <a:latin typeface="+mj-lt"/>
              </a:rPr>
              <a:t>Študent</a:t>
            </a:r>
            <a:r>
              <a:rPr lang="en-US" altLang="en-US" sz="2000" dirty="0">
                <a:solidFill>
                  <a:schemeClr val="bg2">
                    <a:lumMod val="50000"/>
                  </a:schemeClr>
                </a:solidFill>
                <a:latin typeface="+mj-lt"/>
              </a:rPr>
              <a:t>)</a:t>
            </a:r>
          </a:p>
          <a:p>
            <a:pPr marL="457109" lvl="1"/>
            <a:r>
              <a:rPr lang="en-US" altLang="en-US" sz="2000" dirty="0">
                <a:latin typeface="+mj-lt"/>
              </a:rPr>
              <a:t>Synthetic lethality as a concept for treatment drug resistant cancer</a:t>
            </a:r>
          </a:p>
          <a:p>
            <a:pPr marL="1199967" lvl="2" indent="-285750">
              <a:buFont typeface="Arial" panose="020B0604020202020204" pitchFamily="34" charset="0"/>
              <a:buChar char="•"/>
            </a:pPr>
            <a:r>
              <a:rPr lang="en-US" altLang="en-US" sz="2000" dirty="0">
                <a:solidFill>
                  <a:schemeClr val="accent2"/>
                </a:solidFill>
                <a:latin typeface="+mj-lt"/>
              </a:rPr>
              <a:t>Molecular Cancer Therapeutics,  2017-&gt; Follow up</a:t>
            </a:r>
            <a:r>
              <a:rPr lang="cs-CZ" altLang="en-US" sz="2000" dirty="0">
                <a:solidFill>
                  <a:schemeClr val="accent2"/>
                </a:solidFill>
                <a:latin typeface="+mj-lt"/>
              </a:rPr>
              <a:t> – </a:t>
            </a:r>
            <a:r>
              <a:rPr lang="cs-CZ" altLang="en-US" sz="2000" dirty="0" err="1">
                <a:solidFill>
                  <a:schemeClr val="accent2"/>
                </a:solidFill>
                <a:latin typeface="+mj-lt"/>
              </a:rPr>
              <a:t>Molecular</a:t>
            </a:r>
            <a:r>
              <a:rPr lang="cs-CZ" altLang="en-US" sz="2000" dirty="0">
                <a:solidFill>
                  <a:schemeClr val="accent2"/>
                </a:solidFill>
                <a:latin typeface="+mj-lt"/>
              </a:rPr>
              <a:t> </a:t>
            </a:r>
            <a:r>
              <a:rPr lang="cs-CZ" altLang="en-US" sz="2000" dirty="0" err="1">
                <a:solidFill>
                  <a:schemeClr val="accent2"/>
                </a:solidFill>
                <a:latin typeface="+mj-lt"/>
              </a:rPr>
              <a:t>Oncology</a:t>
            </a:r>
            <a:r>
              <a:rPr lang="cs-CZ" altLang="en-US" sz="2000" dirty="0">
                <a:solidFill>
                  <a:schemeClr val="accent2"/>
                </a:solidFill>
                <a:latin typeface="+mj-lt"/>
              </a:rPr>
              <a:t>, 2020, </a:t>
            </a:r>
            <a:r>
              <a:rPr lang="cs-CZ" altLang="en-US" sz="2000" dirty="0" err="1">
                <a:solidFill>
                  <a:schemeClr val="accent2"/>
                </a:solidFill>
                <a:latin typeface="+mj-lt"/>
              </a:rPr>
              <a:t>Haspin</a:t>
            </a:r>
            <a:r>
              <a:rPr lang="cs-CZ" altLang="en-US" sz="2000" dirty="0">
                <a:solidFill>
                  <a:schemeClr val="accent2"/>
                </a:solidFill>
                <a:latin typeface="+mj-lt"/>
              </a:rPr>
              <a:t>(i)</a:t>
            </a:r>
            <a:endParaRPr lang="en-US" altLang="en-US" sz="2000" dirty="0">
              <a:solidFill>
                <a:schemeClr val="accent2"/>
              </a:solidFill>
              <a:latin typeface="+mj-lt"/>
            </a:endParaRPr>
          </a:p>
          <a:p>
            <a:pPr lvl="1"/>
            <a:endParaRPr lang="en-US" altLang="en-US" sz="1400" dirty="0">
              <a:latin typeface="+mj-lt"/>
            </a:endParaRPr>
          </a:p>
          <a:p>
            <a:pPr lvl="1"/>
            <a:endParaRPr lang="en-US" altLang="en-US" sz="1400" dirty="0">
              <a:latin typeface="+mj-lt"/>
            </a:endParaRPr>
          </a:p>
        </p:txBody>
      </p:sp>
      <p:pic>
        <p:nvPicPr>
          <p:cNvPr id="5" name="Picture 2">
            <a:extLst>
              <a:ext uri="{FF2B5EF4-FFF2-40B4-BE49-F238E27FC236}">
                <a16:creationId xmlns:a16="http://schemas.microsoft.com/office/drawing/2014/main" id="{78045E95-AE64-495E-9C5D-8EC53D8603C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764742" y="3760342"/>
            <a:ext cx="3262666" cy="249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F3E75430-FD9B-46E4-A7EF-628FE125301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720965" y="289249"/>
            <a:ext cx="3154621" cy="1656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8DAAE383-3333-4DA7-8AC0-87B3637CE9B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823381" y="2104753"/>
            <a:ext cx="3246407" cy="1738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AF5C066F-A09B-4043-983E-C082D3D3B07B}"/>
              </a:ext>
            </a:extLst>
          </p:cNvPr>
          <p:cNvSpPr/>
          <p:nvPr/>
        </p:nvSpPr>
        <p:spPr>
          <a:xfrm>
            <a:off x="9494861" y="3882849"/>
            <a:ext cx="1903445" cy="238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5043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a:t>…lot of questions, but how to answer them?</a:t>
            </a:r>
          </a:p>
        </p:txBody>
      </p:sp>
      <p:sp>
        <p:nvSpPr>
          <p:cNvPr id="3" name="Zástupný symbol pro obsah 2"/>
          <p:cNvSpPr>
            <a:spLocks noGrp="1"/>
          </p:cNvSpPr>
          <p:nvPr>
            <p:ph idx="1"/>
          </p:nvPr>
        </p:nvSpPr>
        <p:spPr/>
        <p:txBody>
          <a:bodyPr/>
          <a:lstStyle/>
          <a:p>
            <a:r>
              <a:rPr lang="en-US" dirty="0"/>
              <a:t>How many times cells divided?</a:t>
            </a:r>
          </a:p>
          <a:p>
            <a:r>
              <a:rPr lang="en-US" dirty="0"/>
              <a:t>What is a length of cell cycle phases?</a:t>
            </a:r>
          </a:p>
          <a:p>
            <a:r>
              <a:rPr lang="en-US" dirty="0"/>
              <a:t>Is there a difference in time between first and second division?</a:t>
            </a:r>
          </a:p>
          <a:p>
            <a:r>
              <a:rPr lang="en-US" dirty="0"/>
              <a:t>How it is all affected by my drugs?</a:t>
            </a:r>
          </a:p>
        </p:txBody>
      </p:sp>
    </p:spTree>
    <p:extLst>
      <p:ext uri="{BB962C8B-B14F-4D97-AF65-F5344CB8AC3E}">
        <p14:creationId xmlns:p14="http://schemas.microsoft.com/office/powerpoint/2010/main" val="94251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3198991" y="569992"/>
            <a:ext cx="5255543" cy="6766119"/>
          </a:xfrm>
          <a:prstGeom prst="rect">
            <a:avLst/>
          </a:prstGeom>
        </p:spPr>
      </p:pic>
      <p:sp>
        <p:nvSpPr>
          <p:cNvPr id="4" name="TextBox 3"/>
          <p:cNvSpPr txBox="1"/>
          <p:nvPr/>
        </p:nvSpPr>
        <p:spPr>
          <a:xfrm>
            <a:off x="1813711" y="217283"/>
            <a:ext cx="2774670" cy="369332"/>
          </a:xfrm>
          <a:prstGeom prst="rect">
            <a:avLst/>
          </a:prstGeom>
          <a:noFill/>
        </p:spPr>
        <p:txBody>
          <a:bodyPr wrap="none" rtlCol="0">
            <a:spAutoFit/>
          </a:bodyPr>
          <a:lstStyle/>
          <a:p>
            <a:r>
              <a:rPr lang="en-US" dirty="0"/>
              <a:t>Branches (</a:t>
            </a:r>
            <a:r>
              <a:rPr lang="en-US" dirty="0" err="1"/>
              <a:t>dvisions</a:t>
            </a:r>
            <a:r>
              <a:rPr lang="en-US" dirty="0"/>
              <a:t>) analysis</a:t>
            </a:r>
            <a:endParaRPr lang="en-GB" dirty="0"/>
          </a:p>
        </p:txBody>
      </p:sp>
      <p:sp>
        <p:nvSpPr>
          <p:cNvPr id="5" name="TextBox 4"/>
          <p:cNvSpPr txBox="1"/>
          <p:nvPr/>
        </p:nvSpPr>
        <p:spPr>
          <a:xfrm>
            <a:off x="1813711" y="586615"/>
            <a:ext cx="1467068" cy="369332"/>
          </a:xfrm>
          <a:prstGeom prst="rect">
            <a:avLst/>
          </a:prstGeom>
          <a:noFill/>
        </p:spPr>
        <p:txBody>
          <a:bodyPr wrap="none" rtlCol="0">
            <a:spAutoFit/>
          </a:bodyPr>
          <a:lstStyle/>
          <a:p>
            <a:r>
              <a:rPr lang="en-US" dirty="0"/>
              <a:t>02_02_01_01</a:t>
            </a:r>
            <a:endParaRPr lang="en-GB" dirty="0"/>
          </a:p>
        </p:txBody>
      </p:sp>
    </p:spTree>
    <p:extLst>
      <p:ext uri="{BB962C8B-B14F-4D97-AF65-F5344CB8AC3E}">
        <p14:creationId xmlns:p14="http://schemas.microsoft.com/office/powerpoint/2010/main" val="10150018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484423" y="2027977"/>
            <a:ext cx="3591350" cy="4638826"/>
          </a:xfrm>
          <a:prstGeom prst="rect">
            <a:avLst/>
          </a:prstGeom>
        </p:spPr>
      </p:pic>
      <p:sp>
        <p:nvSpPr>
          <p:cNvPr id="4" name="TextBox 3"/>
          <p:cNvSpPr txBox="1"/>
          <p:nvPr/>
        </p:nvSpPr>
        <p:spPr>
          <a:xfrm>
            <a:off x="7535502" y="2788468"/>
            <a:ext cx="1775679" cy="369332"/>
          </a:xfrm>
          <a:prstGeom prst="rect">
            <a:avLst/>
          </a:prstGeom>
          <a:noFill/>
        </p:spPr>
        <p:txBody>
          <a:bodyPr wrap="none" rtlCol="0">
            <a:spAutoFit/>
          </a:bodyPr>
          <a:lstStyle/>
          <a:p>
            <a:r>
              <a:rPr lang="en-US" dirty="0"/>
              <a:t>Median 14 hours</a:t>
            </a:r>
            <a:endParaRPr lang="en-GB" dirty="0"/>
          </a:p>
        </p:txBody>
      </p:sp>
      <p:sp>
        <p:nvSpPr>
          <p:cNvPr id="5" name="TextBox 4"/>
          <p:cNvSpPr txBox="1"/>
          <p:nvPr/>
        </p:nvSpPr>
        <p:spPr>
          <a:xfrm>
            <a:off x="1813711" y="586615"/>
            <a:ext cx="1467068" cy="369332"/>
          </a:xfrm>
          <a:prstGeom prst="rect">
            <a:avLst/>
          </a:prstGeom>
          <a:noFill/>
        </p:spPr>
        <p:txBody>
          <a:bodyPr wrap="none" rtlCol="0">
            <a:spAutoFit/>
          </a:bodyPr>
          <a:lstStyle/>
          <a:p>
            <a:r>
              <a:rPr lang="en-US" dirty="0"/>
              <a:t>02_02_01_01</a:t>
            </a:r>
            <a:endParaRPr lang="en-GB" dirty="0"/>
          </a:p>
        </p:txBody>
      </p:sp>
      <p:pic>
        <p:nvPicPr>
          <p:cNvPr id="6" name="02_02_01_01tracks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75510" y="2932286"/>
            <a:ext cx="3296625" cy="2908787"/>
          </a:xfrm>
          <a:prstGeom prst="rect">
            <a:avLst/>
          </a:prstGeom>
        </p:spPr>
      </p:pic>
    </p:spTree>
    <p:extLst>
      <p:ext uri="{BB962C8B-B14F-4D97-AF65-F5344CB8AC3E}">
        <p14:creationId xmlns:p14="http://schemas.microsoft.com/office/powerpoint/2010/main" val="856291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840945" y="181070"/>
            <a:ext cx="6849280" cy="6566566"/>
          </a:xfrm>
          <a:prstGeom prst="rect">
            <a:avLst/>
          </a:prstGeom>
        </p:spPr>
      </p:pic>
    </p:spTree>
    <p:extLst>
      <p:ext uri="{BB962C8B-B14F-4D97-AF65-F5344CB8AC3E}">
        <p14:creationId xmlns:p14="http://schemas.microsoft.com/office/powerpoint/2010/main" val="3548893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4D1B0F-25B3-426B-B5BC-83E907FD5A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145" y="133501"/>
            <a:ext cx="9606427" cy="6724499"/>
          </a:xfrm>
          <a:prstGeom prst="rect">
            <a:avLst/>
          </a:prstGeom>
        </p:spPr>
      </p:pic>
      <p:sp>
        <p:nvSpPr>
          <p:cNvPr id="6" name="TextBox 5">
            <a:extLst>
              <a:ext uri="{FF2B5EF4-FFF2-40B4-BE49-F238E27FC236}">
                <a16:creationId xmlns:a16="http://schemas.microsoft.com/office/drawing/2014/main" id="{F820FB26-40DC-466F-A9F9-834F3C2E1B43}"/>
              </a:ext>
            </a:extLst>
          </p:cNvPr>
          <p:cNvSpPr txBox="1"/>
          <p:nvPr/>
        </p:nvSpPr>
        <p:spPr>
          <a:xfrm>
            <a:off x="7345972" y="6477000"/>
            <a:ext cx="2950029" cy="381000"/>
          </a:xfrm>
          <a:prstGeom prst="rect">
            <a:avLst/>
          </a:prstGeom>
          <a:solidFill>
            <a:schemeClr val="accent1">
              <a:lumMod val="40000"/>
              <a:lumOff val="60000"/>
            </a:schemeClr>
          </a:solidFill>
        </p:spPr>
        <p:txBody>
          <a:bodyPr wrap="square" rtlCol="0">
            <a:spAutoFit/>
          </a:bodyPr>
          <a:lstStyle/>
          <a:p>
            <a:pPr algn="ctr"/>
            <a:r>
              <a:rPr lang="en-US" dirty="0">
                <a:latin typeface="+mj-lt"/>
              </a:rPr>
              <a:t>Methodology</a:t>
            </a:r>
          </a:p>
        </p:txBody>
      </p:sp>
      <p:grpSp>
        <p:nvGrpSpPr>
          <p:cNvPr id="36" name="Group 35">
            <a:extLst>
              <a:ext uri="{FF2B5EF4-FFF2-40B4-BE49-F238E27FC236}">
                <a16:creationId xmlns:a16="http://schemas.microsoft.com/office/drawing/2014/main" id="{D1C7FB93-9A4F-4D45-935A-2F68CF605F35}"/>
              </a:ext>
            </a:extLst>
          </p:cNvPr>
          <p:cNvGrpSpPr/>
          <p:nvPr/>
        </p:nvGrpSpPr>
        <p:grpSpPr>
          <a:xfrm>
            <a:off x="8193515" y="0"/>
            <a:ext cx="4008939" cy="5052418"/>
            <a:chOff x="8193515" y="0"/>
            <a:chExt cx="4008939" cy="5052418"/>
          </a:xfrm>
        </p:grpSpPr>
        <p:sp>
          <p:nvSpPr>
            <p:cNvPr id="9" name="TextBox 8">
              <a:extLst>
                <a:ext uri="{FF2B5EF4-FFF2-40B4-BE49-F238E27FC236}">
                  <a16:creationId xmlns:a16="http://schemas.microsoft.com/office/drawing/2014/main" id="{05818926-3C5C-4712-9992-C295712FABDE}"/>
                </a:ext>
              </a:extLst>
            </p:cNvPr>
            <p:cNvSpPr txBox="1"/>
            <p:nvPr/>
          </p:nvSpPr>
          <p:spPr>
            <a:xfrm>
              <a:off x="8193515" y="0"/>
              <a:ext cx="3998485" cy="381000"/>
            </a:xfrm>
            <a:prstGeom prst="rect">
              <a:avLst/>
            </a:prstGeom>
            <a:solidFill>
              <a:schemeClr val="accent6">
                <a:lumMod val="40000"/>
                <a:lumOff val="60000"/>
              </a:schemeClr>
            </a:solidFill>
          </p:spPr>
          <p:txBody>
            <a:bodyPr wrap="square" rtlCol="0">
              <a:spAutoFit/>
            </a:bodyPr>
            <a:lstStyle/>
            <a:p>
              <a:pPr algn="ctr"/>
              <a:r>
                <a:rPr lang="en-US" dirty="0">
                  <a:latin typeface="+mj-lt"/>
                </a:rPr>
                <a:t>Team &amp; Collaborators</a:t>
              </a:r>
            </a:p>
          </p:txBody>
        </p:sp>
        <p:pic>
          <p:nvPicPr>
            <p:cNvPr id="22" name="Picture 21">
              <a:extLst>
                <a:ext uri="{FF2B5EF4-FFF2-40B4-BE49-F238E27FC236}">
                  <a16:creationId xmlns:a16="http://schemas.microsoft.com/office/drawing/2014/main" id="{F461F2DF-07E6-4E8A-A2C2-79F2B8E2F9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0441" y="1755328"/>
              <a:ext cx="2429496" cy="1621713"/>
            </a:xfrm>
            <a:prstGeom prst="rect">
              <a:avLst/>
            </a:prstGeom>
          </p:spPr>
        </p:pic>
        <p:pic>
          <p:nvPicPr>
            <p:cNvPr id="24" name="Picture 14" descr="Medicinal Chemistry - FNUSA-ICRC">
              <a:extLst>
                <a:ext uri="{FF2B5EF4-FFF2-40B4-BE49-F238E27FC236}">
                  <a16:creationId xmlns:a16="http://schemas.microsoft.com/office/drawing/2014/main" id="{33302880-6D40-425D-9DC6-F69988C9EC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8258" y="3293472"/>
              <a:ext cx="2634302" cy="175894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Kmenové buňky a modelování chorob - FNUSA-ICRC">
              <a:extLst>
                <a:ext uri="{FF2B5EF4-FFF2-40B4-BE49-F238E27FC236}">
                  <a16:creationId xmlns:a16="http://schemas.microsoft.com/office/drawing/2014/main" id="{220DA4F9-4FEA-4807-92F8-51051CFCE3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4098" y="1940437"/>
              <a:ext cx="768356" cy="10642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Buněčná signalizace - FNUSA-ICRC">
              <a:extLst>
                <a:ext uri="{FF2B5EF4-FFF2-40B4-BE49-F238E27FC236}">
                  <a16:creationId xmlns:a16="http://schemas.microsoft.com/office/drawing/2014/main" id="{D4124CC5-54B8-422F-A205-CDE1C78237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77746" y="2890948"/>
              <a:ext cx="847451" cy="107818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Prof. Mgr. Jiří Damborský, Dr. - Damborský Jiří - Časopis Vesmír">
              <a:extLst>
                <a:ext uri="{FF2B5EF4-FFF2-40B4-BE49-F238E27FC236}">
                  <a16:creationId xmlns:a16="http://schemas.microsoft.com/office/drawing/2014/main" id="{B4CADDDD-9B0D-4391-8924-1709E025B0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1430" y="2003683"/>
              <a:ext cx="1036425" cy="94991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doc. Mgr. Lumír Krejčí, Ph.D. - Krejčí Lumír - Časopis Vesmír">
              <a:extLst>
                <a:ext uri="{FF2B5EF4-FFF2-40B4-BE49-F238E27FC236}">
                  <a16:creationId xmlns:a16="http://schemas.microsoft.com/office/drawing/2014/main" id="{4824EABD-13FC-49AB-862E-436ABBE7493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57653" y="3949063"/>
              <a:ext cx="720510" cy="110335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Osobní stránka doc. MVDr. Aleš Hampl, CSc.">
              <a:extLst>
                <a:ext uri="{FF2B5EF4-FFF2-40B4-BE49-F238E27FC236}">
                  <a16:creationId xmlns:a16="http://schemas.microsoft.com/office/drawing/2014/main" id="{B4606672-32D9-4657-849E-D97046FEE2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92799" y="3004641"/>
              <a:ext cx="806351" cy="9787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Zánětlivá onemocnění - FNUSA-ICRC">
              <a:extLst>
                <a:ext uri="{FF2B5EF4-FFF2-40B4-BE49-F238E27FC236}">
                  <a16:creationId xmlns:a16="http://schemas.microsoft.com/office/drawing/2014/main" id="{367B2465-3E7E-482B-8844-62AFB2AB6FD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387379" y="4000376"/>
              <a:ext cx="804621" cy="1052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F58D9F1-7A16-4229-8DB9-FC84B90BEE3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78688" y="456042"/>
              <a:ext cx="2320462" cy="1547118"/>
            </a:xfrm>
            <a:prstGeom prst="rect">
              <a:avLst/>
            </a:prstGeom>
          </p:spPr>
        </p:pic>
        <p:pic>
          <p:nvPicPr>
            <p:cNvPr id="23" name="Picture 22" descr="A group of people posing for a photo&#10;&#10;Description generated with very high confidence">
              <a:extLst>
                <a:ext uri="{FF2B5EF4-FFF2-40B4-BE49-F238E27FC236}">
                  <a16:creationId xmlns:a16="http://schemas.microsoft.com/office/drawing/2014/main" id="{7B19EA69-C38A-4EC1-9D88-201EE06A5496}"/>
                </a:ext>
              </a:extLst>
            </p:cNvPr>
            <p:cNvPicPr>
              <a:picLocks noChangeAspect="1"/>
            </p:cNvPicPr>
            <p:nvPr/>
          </p:nvPicPr>
          <p:blipFill>
            <a:blip r:embed="rId13"/>
            <a:stretch>
              <a:fillRect/>
            </a:stretch>
          </p:blipFill>
          <p:spPr>
            <a:xfrm>
              <a:off x="8193515" y="456042"/>
              <a:ext cx="2172873" cy="1519101"/>
            </a:xfrm>
            <a:prstGeom prst="rect">
              <a:avLst/>
            </a:prstGeom>
          </p:spPr>
        </p:pic>
      </p:grpSp>
      <p:grpSp>
        <p:nvGrpSpPr>
          <p:cNvPr id="35" name="Group 34">
            <a:extLst>
              <a:ext uri="{FF2B5EF4-FFF2-40B4-BE49-F238E27FC236}">
                <a16:creationId xmlns:a16="http://schemas.microsoft.com/office/drawing/2014/main" id="{4CFD92A4-E5A9-4440-9DE1-4B255A5CDF5F}"/>
              </a:ext>
            </a:extLst>
          </p:cNvPr>
          <p:cNvGrpSpPr/>
          <p:nvPr/>
        </p:nvGrpSpPr>
        <p:grpSpPr>
          <a:xfrm>
            <a:off x="-33431" y="0"/>
            <a:ext cx="2699526" cy="5249385"/>
            <a:chOff x="-33431" y="0"/>
            <a:chExt cx="2699526" cy="5249385"/>
          </a:xfrm>
        </p:grpSpPr>
        <p:sp>
          <p:nvSpPr>
            <p:cNvPr id="8" name="TextBox 7">
              <a:extLst>
                <a:ext uri="{FF2B5EF4-FFF2-40B4-BE49-F238E27FC236}">
                  <a16:creationId xmlns:a16="http://schemas.microsoft.com/office/drawing/2014/main" id="{48944D25-81E3-4E48-854F-4A128EC26940}"/>
                </a:ext>
              </a:extLst>
            </p:cNvPr>
            <p:cNvSpPr txBox="1"/>
            <p:nvPr/>
          </p:nvSpPr>
          <p:spPr>
            <a:xfrm>
              <a:off x="1" y="0"/>
              <a:ext cx="2602552" cy="381000"/>
            </a:xfrm>
            <a:prstGeom prst="rect">
              <a:avLst/>
            </a:prstGeom>
            <a:solidFill>
              <a:schemeClr val="accent4">
                <a:lumMod val="40000"/>
                <a:lumOff val="60000"/>
              </a:schemeClr>
            </a:solidFill>
          </p:spPr>
          <p:txBody>
            <a:bodyPr wrap="square" rtlCol="0">
              <a:spAutoFit/>
            </a:bodyPr>
            <a:lstStyle/>
            <a:p>
              <a:pPr algn="ctr"/>
              <a:r>
                <a:rPr lang="en-US" dirty="0">
                  <a:latin typeface="+mj-lt"/>
                </a:rPr>
                <a:t>Partners</a:t>
              </a:r>
            </a:p>
          </p:txBody>
        </p:sp>
        <p:pic>
          <p:nvPicPr>
            <p:cNvPr id="11" name="Picture 677" descr="VÃ½sledek obrÃ¡zku pro tirol klinik">
              <a:extLst>
                <a:ext uri="{FF2B5EF4-FFF2-40B4-BE49-F238E27FC236}">
                  <a16:creationId xmlns:a16="http://schemas.microsoft.com/office/drawing/2014/main" id="{60931EBE-C00D-4A75-85A3-403E19A876D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633" y="3195253"/>
              <a:ext cx="1176425" cy="6182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79" descr="VÃ½sledek obrÃ¡zku pro erasmus university rotterdam logo">
              <a:extLst>
                <a:ext uri="{FF2B5EF4-FFF2-40B4-BE49-F238E27FC236}">
                  <a16:creationId xmlns:a16="http://schemas.microsoft.com/office/drawing/2014/main" id="{9BAFEE08-DDF6-4A77-9AF5-F36F8A0BFC4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3143" y="3978214"/>
              <a:ext cx="1310344" cy="5365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Dobrovolnické centrum Fakultní nemocnice Olomouc – HAD">
              <a:extLst>
                <a:ext uri="{FF2B5EF4-FFF2-40B4-BE49-F238E27FC236}">
                  <a16:creationId xmlns:a16="http://schemas.microsoft.com/office/drawing/2014/main" id="{DAF2A38A-754F-44ED-AC61-B3CAD9D53B4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633" y="2667272"/>
              <a:ext cx="1582214" cy="5726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oga médií, MŠMT ČR">
              <a:extLst>
                <a:ext uri="{FF2B5EF4-FFF2-40B4-BE49-F238E27FC236}">
                  <a16:creationId xmlns:a16="http://schemas.microsoft.com/office/drawing/2014/main" id="{09D1EC65-3D24-4F8A-8C24-C07694A83A5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633" y="3991160"/>
              <a:ext cx="796676" cy="5975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GAČR — Teologická fakulta">
              <a:extLst>
                <a:ext uri="{FF2B5EF4-FFF2-40B4-BE49-F238E27FC236}">
                  <a16:creationId xmlns:a16="http://schemas.microsoft.com/office/drawing/2014/main" id="{EADFAC40-C80B-48AF-91F9-B3849CF331A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1633" y="4571188"/>
              <a:ext cx="1205684" cy="6781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Loga AZV ČR | AZV ČR">
              <a:extLst>
                <a:ext uri="{FF2B5EF4-FFF2-40B4-BE49-F238E27FC236}">
                  <a16:creationId xmlns:a16="http://schemas.microsoft.com/office/drawing/2014/main" id="{76075C50-0077-4D37-B71F-368F7B9881C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82602" y="4675202"/>
              <a:ext cx="1383493" cy="381001"/>
            </a:xfrm>
            <a:prstGeom prst="rect">
              <a:avLst/>
            </a:prstGeom>
            <a:noFill/>
            <a:extLst>
              <a:ext uri="{909E8E84-426E-40DD-AFC4-6F175D3DCCD1}">
                <a14:hiddenFill xmlns:a14="http://schemas.microsoft.com/office/drawing/2010/main">
                  <a:solidFill>
                    <a:srgbClr val="FFFFFF"/>
                  </a:solidFill>
                </a14:hiddenFill>
              </a:ext>
            </a:extLst>
          </p:spPr>
        </p:pic>
        <p:pic>
          <p:nvPicPr>
            <p:cNvPr id="21" name="Obrázek 7">
              <a:extLst>
                <a:ext uri="{FF2B5EF4-FFF2-40B4-BE49-F238E27FC236}">
                  <a16:creationId xmlns:a16="http://schemas.microsoft.com/office/drawing/2014/main" id="{E1044DBB-AF6A-4C66-807D-58EEC1F15FFF}"/>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1633" y="456042"/>
              <a:ext cx="1165939" cy="58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Dokumenty">
              <a:extLst>
                <a:ext uri="{FF2B5EF4-FFF2-40B4-BE49-F238E27FC236}">
                  <a16:creationId xmlns:a16="http://schemas.microsoft.com/office/drawing/2014/main" id="{DEFABCED-288E-4E54-87E2-7560E8449E4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1633" y="2149576"/>
              <a:ext cx="1686564" cy="5270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www.em.muni.cz/cache/multithumb_thumbs/logo_muni_web-790x395-2008259181.jpg">
              <a:extLst>
                <a:ext uri="{FF2B5EF4-FFF2-40B4-BE49-F238E27FC236}">
                  <a16:creationId xmlns:a16="http://schemas.microsoft.com/office/drawing/2014/main" id="{A47E0E84-EAB0-4D08-9C07-BE77D73B9C81}"/>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16056" t="23984" r="18844" b="24621"/>
            <a:stretch/>
          </p:blipFill>
          <p:spPr bwMode="auto">
            <a:xfrm>
              <a:off x="1336994" y="456042"/>
              <a:ext cx="1221884" cy="4823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Podporujeme |">
              <a:extLst>
                <a:ext uri="{FF2B5EF4-FFF2-40B4-BE49-F238E27FC236}">
                  <a16:creationId xmlns:a16="http://schemas.microsoft.com/office/drawing/2014/main" id="{001211FF-44BB-45BC-BA80-6F1928A2D47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431" y="1524915"/>
              <a:ext cx="1971979" cy="7427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Objekt 20">
              <a:extLst>
                <a:ext uri="{FF2B5EF4-FFF2-40B4-BE49-F238E27FC236}">
                  <a16:creationId xmlns:a16="http://schemas.microsoft.com/office/drawing/2014/main" id="{6ADCC11B-2029-4FF3-B5B5-9E50D40B17E1}"/>
                </a:ext>
              </a:extLst>
            </p:cNvPr>
            <p:cNvGraphicFramePr>
              <a:graphicFrameLocks noChangeAspect="1"/>
            </p:cNvGraphicFramePr>
            <p:nvPr>
              <p:extLst/>
            </p:nvPr>
          </p:nvGraphicFramePr>
          <p:xfrm>
            <a:off x="1419197" y="1071185"/>
            <a:ext cx="1003425" cy="526565"/>
          </p:xfrm>
          <a:graphic>
            <a:graphicData uri="http://schemas.openxmlformats.org/presentationml/2006/ole">
              <mc:AlternateContent xmlns:mc="http://schemas.openxmlformats.org/markup-compatibility/2006">
                <mc:Choice xmlns:v="urn:schemas-microsoft-com:vml" Requires="v">
                  <p:oleObj spid="_x0000_s16393" name="Fotografie" r:id="rId24" imgW="11279174" imgH="5772956" progId="">
                    <p:embed/>
                  </p:oleObj>
                </mc:Choice>
                <mc:Fallback>
                  <p:oleObj name="Fotografie" r:id="rId24" imgW="11279174" imgH="5772956" progId="">
                    <p:embed/>
                    <p:pic>
                      <p:nvPicPr>
                        <p:cNvPr id="10" name="Objekt 20">
                          <a:extLst>
                            <a:ext uri="{FF2B5EF4-FFF2-40B4-BE49-F238E27FC236}">
                              <a16:creationId xmlns:a16="http://schemas.microsoft.com/office/drawing/2014/main" id="{6ADCC11B-2029-4FF3-B5B5-9E50D40B17E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419197" y="1071185"/>
                          <a:ext cx="1003425" cy="526565"/>
                        </a:xfrm>
                        <a:prstGeom prst="rect">
                          <a:avLst/>
                        </a:prstGeom>
                        <a:noFill/>
                        <a:extLst/>
                      </p:spPr>
                    </p:pic>
                  </p:oleObj>
                </mc:Fallback>
              </mc:AlternateContent>
            </a:graphicData>
          </a:graphic>
        </p:graphicFrame>
        <p:pic>
          <p:nvPicPr>
            <p:cNvPr id="20" name="Picture 10" descr="Logo AV ČR - Akademie věd České republiky">
              <a:extLst>
                <a:ext uri="{FF2B5EF4-FFF2-40B4-BE49-F238E27FC236}">
                  <a16:creationId xmlns:a16="http://schemas.microsoft.com/office/drawing/2014/main" id="{41E03D54-59B2-4BD2-A1FB-AB13C93180B8}"/>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1633" y="1194789"/>
              <a:ext cx="1323137" cy="36242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Rectangle 33">
            <a:extLst>
              <a:ext uri="{FF2B5EF4-FFF2-40B4-BE49-F238E27FC236}">
                <a16:creationId xmlns:a16="http://schemas.microsoft.com/office/drawing/2014/main" id="{95AA7469-EBC0-4191-8449-EDA237279C76}"/>
              </a:ext>
            </a:extLst>
          </p:cNvPr>
          <p:cNvSpPr/>
          <p:nvPr/>
        </p:nvSpPr>
        <p:spPr>
          <a:xfrm>
            <a:off x="10192757" y="5249385"/>
            <a:ext cx="384989" cy="1608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075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92ADBB86-3DDA-4A0A-B73F-B4A0884CC5F4}"/>
              </a:ext>
            </a:extLst>
          </p:cNvPr>
          <p:cNvSpPr>
            <a:spLocks noGrp="1"/>
          </p:cNvSpPr>
          <p:nvPr>
            <p:ph type="title"/>
          </p:nvPr>
        </p:nvSpPr>
        <p:spPr>
          <a:xfrm>
            <a:off x="1857829" y="375124"/>
            <a:ext cx="8476342" cy="449718"/>
          </a:xfrm>
        </p:spPr>
        <p:txBody>
          <a:bodyPr/>
          <a:lstStyle/>
          <a:p>
            <a:r>
              <a:rPr lang="en-US" sz="2800" dirty="0">
                <a:solidFill>
                  <a:schemeClr val="tx1">
                    <a:lumMod val="65000"/>
                    <a:lumOff val="35000"/>
                  </a:schemeClr>
                </a:solidFill>
              </a:rPr>
              <a:t>SELECTED </a:t>
            </a:r>
            <a:r>
              <a:rPr lang="cs-CZ" sz="2800" dirty="0">
                <a:solidFill>
                  <a:schemeClr val="tx1">
                    <a:lumMod val="65000"/>
                    <a:lumOff val="35000"/>
                  </a:schemeClr>
                </a:solidFill>
              </a:rPr>
              <a:t>ALUMNI  (2016 – 2020/2021)</a:t>
            </a:r>
          </a:p>
        </p:txBody>
      </p:sp>
      <p:pic>
        <p:nvPicPr>
          <p:cNvPr id="7170" name="Picture 2" descr="20+ &quot;Vojtěch Dvořák&quot; profiles | LinkedIn">
            <a:extLst>
              <a:ext uri="{FF2B5EF4-FFF2-40B4-BE49-F238E27FC236}">
                <a16:creationId xmlns:a16="http://schemas.microsoft.com/office/drawing/2014/main" id="{A7C7D64C-7D96-4F04-B319-CDB4835FA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3" y="111612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rt Façade - www.cemm.at">
            <a:extLst>
              <a:ext uri="{FF2B5EF4-FFF2-40B4-BE49-F238E27FC236}">
                <a16:creationId xmlns:a16="http://schemas.microsoft.com/office/drawing/2014/main" id="{26E2B3FA-4B3C-41EB-AB7A-68FD3DC2BE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4221" y="1116127"/>
            <a:ext cx="3659727" cy="28242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B598E2-E539-4553-83D3-9EE0B076D918}"/>
              </a:ext>
            </a:extLst>
          </p:cNvPr>
          <p:cNvSpPr txBox="1"/>
          <p:nvPr/>
        </p:nvSpPr>
        <p:spPr>
          <a:xfrm>
            <a:off x="195943" y="3074592"/>
            <a:ext cx="2602537" cy="1200329"/>
          </a:xfrm>
          <a:prstGeom prst="rect">
            <a:avLst/>
          </a:prstGeom>
          <a:noFill/>
        </p:spPr>
        <p:txBody>
          <a:bodyPr wrap="square" rtlCol="0">
            <a:spAutoFit/>
          </a:bodyPr>
          <a:lstStyle/>
          <a:p>
            <a:r>
              <a:rPr lang="en-US" b="1" dirty="0" err="1"/>
              <a:t>Vojtěch</a:t>
            </a:r>
            <a:r>
              <a:rPr lang="en-US" b="1" dirty="0"/>
              <a:t> </a:t>
            </a:r>
            <a:r>
              <a:rPr lang="en-US" b="1" dirty="0" err="1"/>
              <a:t>Dvořák</a:t>
            </a:r>
            <a:endParaRPr lang="en-US" b="1" dirty="0"/>
          </a:p>
          <a:p>
            <a:r>
              <a:rPr lang="en-US" dirty="0"/>
              <a:t>MSc in CAP –&gt; PhD student </a:t>
            </a:r>
            <a:r>
              <a:rPr lang="cs-CZ" dirty="0" err="1"/>
              <a:t>at</a:t>
            </a:r>
            <a:r>
              <a:rPr lang="en-US" dirty="0"/>
              <a:t> Ce-M-M, Vienna, </a:t>
            </a:r>
            <a:r>
              <a:rPr lang="en-US" i="1" dirty="0"/>
              <a:t>drug resistance</a:t>
            </a:r>
          </a:p>
        </p:txBody>
      </p:sp>
      <p:pic>
        <p:nvPicPr>
          <p:cNvPr id="6" name="Picture 5">
            <a:extLst>
              <a:ext uri="{FF2B5EF4-FFF2-40B4-BE49-F238E27FC236}">
                <a16:creationId xmlns:a16="http://schemas.microsoft.com/office/drawing/2014/main" id="{FBBFB6BE-67B4-43AC-84ED-8C5BED015C33}"/>
              </a:ext>
            </a:extLst>
          </p:cNvPr>
          <p:cNvPicPr>
            <a:picLocks noChangeAspect="1"/>
          </p:cNvPicPr>
          <p:nvPr/>
        </p:nvPicPr>
        <p:blipFill>
          <a:blip r:embed="rId4"/>
          <a:stretch>
            <a:fillRect/>
          </a:stretch>
        </p:blipFill>
        <p:spPr>
          <a:xfrm>
            <a:off x="6362298" y="952056"/>
            <a:ext cx="2265100" cy="3262153"/>
          </a:xfrm>
          <a:prstGeom prst="rect">
            <a:avLst/>
          </a:prstGeom>
        </p:spPr>
      </p:pic>
      <p:sp>
        <p:nvSpPr>
          <p:cNvPr id="9" name="TextBox 8">
            <a:extLst>
              <a:ext uri="{FF2B5EF4-FFF2-40B4-BE49-F238E27FC236}">
                <a16:creationId xmlns:a16="http://schemas.microsoft.com/office/drawing/2014/main" id="{CCE5A9DE-3C7D-4889-B07D-62150BB05EA3}"/>
              </a:ext>
            </a:extLst>
          </p:cNvPr>
          <p:cNvSpPr txBox="1"/>
          <p:nvPr/>
        </p:nvSpPr>
        <p:spPr>
          <a:xfrm>
            <a:off x="8682573" y="2614886"/>
            <a:ext cx="3181739" cy="1200329"/>
          </a:xfrm>
          <a:prstGeom prst="rect">
            <a:avLst/>
          </a:prstGeom>
          <a:noFill/>
        </p:spPr>
        <p:txBody>
          <a:bodyPr wrap="square" rtlCol="0">
            <a:spAutoFit/>
          </a:bodyPr>
          <a:lstStyle/>
          <a:p>
            <a:r>
              <a:rPr lang="en-US" b="1" dirty="0"/>
              <a:t>J</a:t>
            </a:r>
            <a:r>
              <a:rPr lang="cs-CZ" b="1" dirty="0" err="1"/>
              <a:t>án</a:t>
            </a:r>
            <a:r>
              <a:rPr lang="cs-CZ" b="1" dirty="0"/>
              <a:t> </a:t>
            </a:r>
            <a:r>
              <a:rPr lang="cs-CZ" b="1" dirty="0" err="1"/>
              <a:t>Remšík</a:t>
            </a:r>
            <a:endParaRPr lang="en-US" b="1" dirty="0"/>
          </a:p>
          <a:p>
            <a:r>
              <a:rPr lang="cs-CZ" dirty="0"/>
              <a:t>PhD</a:t>
            </a:r>
            <a:r>
              <a:rPr lang="en-US" dirty="0"/>
              <a:t> in CAP – &gt; </a:t>
            </a:r>
            <a:r>
              <a:rPr lang="cs-CZ" dirty="0" err="1"/>
              <a:t>postdoc</a:t>
            </a:r>
            <a:r>
              <a:rPr lang="cs-CZ" dirty="0"/>
              <a:t> </a:t>
            </a:r>
            <a:r>
              <a:rPr lang="cs-CZ" dirty="0" err="1"/>
              <a:t>at</a:t>
            </a:r>
            <a:r>
              <a:rPr lang="cs-CZ" dirty="0"/>
              <a:t> MSKCC, NYC, USA</a:t>
            </a:r>
            <a:r>
              <a:rPr lang="en-US" dirty="0"/>
              <a:t>, </a:t>
            </a:r>
            <a:r>
              <a:rPr lang="en-US" i="1" dirty="0"/>
              <a:t>cancer spread into cerebrospinal fluid</a:t>
            </a:r>
          </a:p>
        </p:txBody>
      </p:sp>
      <p:pic>
        <p:nvPicPr>
          <p:cNvPr id="7174" name="Picture 6" descr="Memorial Sloan Kettering Cancer Center | LinkedIn">
            <a:extLst>
              <a:ext uri="{FF2B5EF4-FFF2-40B4-BE49-F238E27FC236}">
                <a16:creationId xmlns:a16="http://schemas.microsoft.com/office/drawing/2014/main" id="{767E6AF4-9F0A-4DE1-9B6B-1356E2B197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46627" y="437992"/>
            <a:ext cx="2975087" cy="198339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op Moffitt Cancer Center doctors failed to disclose payments from China,  report says">
            <a:extLst>
              <a:ext uri="{FF2B5EF4-FFF2-40B4-BE49-F238E27FC236}">
                <a16:creationId xmlns:a16="http://schemas.microsoft.com/office/drawing/2014/main" id="{EECD79F3-277B-41CC-8DC4-FE71F80B41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98480" y="4649476"/>
            <a:ext cx="3081492" cy="17325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78ED762-BF2E-4A2A-9CF9-C4EE527F6987}"/>
              </a:ext>
            </a:extLst>
          </p:cNvPr>
          <p:cNvSpPr txBox="1"/>
          <p:nvPr/>
        </p:nvSpPr>
        <p:spPr>
          <a:xfrm>
            <a:off x="7820618" y="4578861"/>
            <a:ext cx="2417617" cy="1477328"/>
          </a:xfrm>
          <a:prstGeom prst="rect">
            <a:avLst/>
          </a:prstGeom>
          <a:noFill/>
        </p:spPr>
        <p:txBody>
          <a:bodyPr wrap="square" rtlCol="0">
            <a:spAutoFit/>
          </a:bodyPr>
          <a:lstStyle/>
          <a:p>
            <a:r>
              <a:rPr lang="cs-CZ" b="1" dirty="0"/>
              <a:t>Stanislav Drápela</a:t>
            </a:r>
            <a:endParaRPr lang="en-US" b="1" dirty="0"/>
          </a:p>
          <a:p>
            <a:r>
              <a:rPr lang="cs-CZ" dirty="0"/>
              <a:t>PhD</a:t>
            </a:r>
            <a:r>
              <a:rPr lang="en-US" dirty="0"/>
              <a:t> in CAP –</a:t>
            </a:r>
            <a:r>
              <a:rPr lang="cs-CZ" dirty="0"/>
              <a:t> </a:t>
            </a:r>
            <a:r>
              <a:rPr lang="en-US" dirty="0"/>
              <a:t>&gt; </a:t>
            </a:r>
            <a:r>
              <a:rPr lang="cs-CZ" dirty="0" err="1"/>
              <a:t>postdoc</a:t>
            </a:r>
            <a:r>
              <a:rPr lang="cs-CZ" dirty="0"/>
              <a:t> </a:t>
            </a:r>
            <a:r>
              <a:rPr lang="cs-CZ" dirty="0" err="1"/>
              <a:t>at</a:t>
            </a:r>
            <a:r>
              <a:rPr lang="cs-CZ" dirty="0"/>
              <a:t> </a:t>
            </a:r>
            <a:r>
              <a:rPr lang="cs-CZ" dirty="0" err="1"/>
              <a:t>Moffitt</a:t>
            </a:r>
            <a:r>
              <a:rPr lang="cs-CZ" dirty="0"/>
              <a:t>, FL, USA, </a:t>
            </a:r>
            <a:r>
              <a:rPr lang="en-US" dirty="0"/>
              <a:t>from</a:t>
            </a:r>
            <a:r>
              <a:rPr lang="cs-CZ" dirty="0"/>
              <a:t> 5/2021</a:t>
            </a:r>
            <a:r>
              <a:rPr lang="en-US" i="1" dirty="0"/>
              <a:t>, cancer metabolism</a:t>
            </a:r>
          </a:p>
        </p:txBody>
      </p:sp>
      <p:pic>
        <p:nvPicPr>
          <p:cNvPr id="7178" name="Picture 10" descr="Stanislav Drápela - Ph.D. student/Researcher - Fakultní nemocnice u sv.  Anny v Brně (FNUSA) - St. Anne's University Hospital Brno / FNUSA-ICRC |  LinkedIn">
            <a:extLst>
              <a:ext uri="{FF2B5EF4-FFF2-40B4-BE49-F238E27FC236}">
                <a16:creationId xmlns:a16="http://schemas.microsoft.com/office/drawing/2014/main" id="{4165789B-F3D6-40C7-83AA-4D4033360C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6681" y="4637190"/>
            <a:ext cx="1826769" cy="18267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024DE2C-49FC-40F3-B416-9A8AA2B25A64}"/>
              </a:ext>
            </a:extLst>
          </p:cNvPr>
          <p:cNvPicPr>
            <a:picLocks noChangeAspect="1"/>
          </p:cNvPicPr>
          <p:nvPr/>
        </p:nvPicPr>
        <p:blipFill>
          <a:blip r:embed="rId8"/>
          <a:stretch>
            <a:fillRect/>
          </a:stretch>
        </p:blipFill>
        <p:spPr>
          <a:xfrm>
            <a:off x="7758913" y="448604"/>
            <a:ext cx="1762125" cy="752475"/>
          </a:xfrm>
          <a:prstGeom prst="rect">
            <a:avLst/>
          </a:prstGeom>
        </p:spPr>
      </p:pic>
    </p:spTree>
    <p:extLst>
      <p:ext uri="{BB962C8B-B14F-4D97-AF65-F5344CB8AC3E}">
        <p14:creationId xmlns:p14="http://schemas.microsoft.com/office/powerpoint/2010/main" val="41799886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9" name="TextBox 13"/>
          <p:cNvSpPr txBox="1">
            <a:spLocks noChangeArrowheads="1"/>
          </p:cNvSpPr>
          <p:nvPr/>
        </p:nvSpPr>
        <p:spPr bwMode="auto">
          <a:xfrm>
            <a:off x="2536082" y="5892067"/>
            <a:ext cx="8028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algn="ctr" eaLnBrk="1" hangingPunct="1"/>
            <a:r>
              <a:rPr lang="en-US" altLang="cs-CZ" sz="1800" b="1" dirty="0">
                <a:solidFill>
                  <a:schemeClr val="tx1">
                    <a:lumMod val="65000"/>
                    <a:lumOff val="35000"/>
                  </a:schemeClr>
                </a:solidFill>
                <a:latin typeface="Helvetica" panose="020B0504020202030204" pitchFamily="34" charset="0"/>
                <a:ea typeface="Montserrat Light"/>
                <a:cs typeface="Montserrat Light"/>
              </a:rPr>
              <a:t>THANK YOU</a:t>
            </a:r>
            <a:r>
              <a:rPr lang="cs-CZ" altLang="cs-CZ" sz="1800" b="1" dirty="0">
                <a:solidFill>
                  <a:schemeClr val="tx1">
                    <a:lumMod val="65000"/>
                    <a:lumOff val="35000"/>
                  </a:schemeClr>
                </a:solidFill>
                <a:latin typeface="Helvetica" panose="020B0504020202030204" pitchFamily="34" charset="0"/>
                <a:ea typeface="Montserrat Light"/>
                <a:cs typeface="Montserrat Light"/>
              </a:rPr>
              <a:t> </a:t>
            </a:r>
            <a:r>
              <a:rPr lang="en-US" altLang="cs-CZ" sz="1800" b="1" dirty="0">
                <a:solidFill>
                  <a:schemeClr val="tx1">
                    <a:lumMod val="65000"/>
                    <a:lumOff val="35000"/>
                  </a:schemeClr>
                </a:solidFill>
                <a:latin typeface="Helvetica" panose="020B0504020202030204" pitchFamily="34" charset="0"/>
                <a:ea typeface="Montserrat Light"/>
                <a:cs typeface="Montserrat Light"/>
              </a:rPr>
              <a:t>FOR YOUR ATTENTION</a:t>
            </a:r>
          </a:p>
        </p:txBody>
      </p:sp>
      <p:sp>
        <p:nvSpPr>
          <p:cNvPr id="9" name="Nadpis 1">
            <a:extLst>
              <a:ext uri="{FF2B5EF4-FFF2-40B4-BE49-F238E27FC236}">
                <a16:creationId xmlns:a16="http://schemas.microsoft.com/office/drawing/2014/main" id="{DBE4DB03-185B-4CA3-B59A-CF3F48B1672A}"/>
              </a:ext>
            </a:extLst>
          </p:cNvPr>
          <p:cNvSpPr txBox="1">
            <a:spLocks/>
          </p:cNvSpPr>
          <p:nvPr/>
        </p:nvSpPr>
        <p:spPr>
          <a:xfrm>
            <a:off x="384049" y="243397"/>
            <a:ext cx="8476342" cy="449718"/>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sz="2800" dirty="0">
                <a:solidFill>
                  <a:schemeClr val="tx1">
                    <a:lumMod val="65000"/>
                    <a:lumOff val="35000"/>
                  </a:schemeClr>
                </a:solidFill>
              </a:rPr>
              <a:t>Acknowledgement</a:t>
            </a:r>
          </a:p>
        </p:txBody>
      </p:sp>
      <p:sp>
        <p:nvSpPr>
          <p:cNvPr id="10" name="TextovéPole 4">
            <a:extLst>
              <a:ext uri="{FF2B5EF4-FFF2-40B4-BE49-F238E27FC236}">
                <a16:creationId xmlns:a16="http://schemas.microsoft.com/office/drawing/2014/main" id="{0B6A912F-789D-4920-988A-32EB567D54DC}"/>
              </a:ext>
            </a:extLst>
          </p:cNvPr>
          <p:cNvSpPr txBox="1">
            <a:spLocks noChangeArrowheads="1"/>
          </p:cNvSpPr>
          <p:nvPr/>
        </p:nvSpPr>
        <p:spPr bwMode="auto">
          <a:xfrm>
            <a:off x="384049" y="743587"/>
            <a:ext cx="10971524"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fontAlgn="base">
              <a:spcBef>
                <a:spcPct val="0"/>
              </a:spcBef>
              <a:spcAft>
                <a:spcPct val="0"/>
              </a:spcAft>
              <a:defRPr sz="3600">
                <a:solidFill>
                  <a:schemeClr val="tx1"/>
                </a:solidFill>
                <a:latin typeface="Lato Light"/>
              </a:defRPr>
            </a:lvl6pPr>
            <a:lvl7pPr marL="2971800" indent="-228600" defTabSz="1827213" fontAlgn="base">
              <a:spcBef>
                <a:spcPct val="0"/>
              </a:spcBef>
              <a:spcAft>
                <a:spcPct val="0"/>
              </a:spcAft>
              <a:defRPr sz="3600">
                <a:solidFill>
                  <a:schemeClr val="tx1"/>
                </a:solidFill>
                <a:latin typeface="Lato Light"/>
              </a:defRPr>
            </a:lvl7pPr>
            <a:lvl8pPr marL="3429000" indent="-228600" defTabSz="1827213" fontAlgn="base">
              <a:spcBef>
                <a:spcPct val="0"/>
              </a:spcBef>
              <a:spcAft>
                <a:spcPct val="0"/>
              </a:spcAft>
              <a:defRPr sz="3600">
                <a:solidFill>
                  <a:schemeClr val="tx1"/>
                </a:solidFill>
                <a:latin typeface="Lato Light"/>
              </a:defRPr>
            </a:lvl8pPr>
            <a:lvl9pPr marL="3886200" indent="-228600" defTabSz="1827213" fontAlgn="base">
              <a:spcBef>
                <a:spcPct val="0"/>
              </a:spcBef>
              <a:spcAft>
                <a:spcPct val="0"/>
              </a:spcAft>
              <a:defRPr sz="3600">
                <a:solidFill>
                  <a:schemeClr val="tx1"/>
                </a:solidFill>
                <a:latin typeface="Lato Light"/>
              </a:defRPr>
            </a:lvl9pPr>
          </a:lstStyle>
          <a:p>
            <a:pPr marL="285750" indent="-285750" eaLnBrk="1" hangingPunct="1">
              <a:buFont typeface="Arial" panose="020B0604020202020204" pitchFamily="34" charset="0"/>
              <a:buChar char="•"/>
            </a:pPr>
            <a:r>
              <a:rPr lang="en-US" altLang="cs-CZ" sz="1400" dirty="0" err="1">
                <a:solidFill>
                  <a:schemeClr val="tx1">
                    <a:lumMod val="65000"/>
                    <a:lumOff val="35000"/>
                  </a:schemeClr>
                </a:solidFill>
                <a:latin typeface="+mn-lt"/>
              </a:rPr>
              <a:t>Souček</a:t>
            </a:r>
            <a:r>
              <a:rPr lang="en-US" altLang="cs-CZ" sz="1400" dirty="0">
                <a:solidFill>
                  <a:schemeClr val="tx1">
                    <a:lumMod val="65000"/>
                    <a:lumOff val="35000"/>
                  </a:schemeClr>
                </a:solidFill>
                <a:latin typeface="+mn-lt"/>
              </a:rPr>
              <a:t> lab</a:t>
            </a:r>
          </a:p>
          <a:p>
            <a:pPr eaLnBrk="1" hangingPunct="1"/>
            <a:endParaRPr lang="en-US" altLang="cs-CZ" sz="1400" dirty="0">
              <a:solidFill>
                <a:schemeClr val="tx1">
                  <a:lumMod val="65000"/>
                  <a:lumOff val="35000"/>
                </a:schemeClr>
              </a:solidFill>
              <a:latin typeface="+mn-lt"/>
            </a:endParaRPr>
          </a:p>
          <a:p>
            <a:pPr marL="285750" indent="-285750" eaLnBrk="1" hangingPunct="1">
              <a:buFont typeface="Arial" panose="020B0604020202020204" pitchFamily="34" charset="0"/>
              <a:buChar char="•"/>
            </a:pPr>
            <a:r>
              <a:rPr lang="en-US" altLang="cs-CZ" sz="1400" dirty="0">
                <a:solidFill>
                  <a:schemeClr val="tx1">
                    <a:lumMod val="65000"/>
                    <a:lumOff val="35000"/>
                  </a:schemeClr>
                </a:solidFill>
                <a:latin typeface="+mn-lt"/>
              </a:rPr>
              <a:t>Kamil </a:t>
            </a:r>
            <a:r>
              <a:rPr lang="en-US" altLang="cs-CZ" sz="1400" dirty="0" err="1">
                <a:solidFill>
                  <a:schemeClr val="tx1">
                    <a:lumMod val="65000"/>
                    <a:lumOff val="35000"/>
                  </a:schemeClr>
                </a:solidFill>
                <a:latin typeface="+mn-lt"/>
              </a:rPr>
              <a:t>Paruch</a:t>
            </a:r>
            <a:r>
              <a:rPr lang="en-US" altLang="cs-CZ" sz="1400" dirty="0">
                <a:solidFill>
                  <a:schemeClr val="tx1">
                    <a:lumMod val="65000"/>
                    <a:lumOff val="35000"/>
                  </a:schemeClr>
                </a:solidFill>
                <a:latin typeface="+mn-lt"/>
              </a:rPr>
              <a:t> – Medicinal Chemistry</a:t>
            </a:r>
          </a:p>
          <a:p>
            <a:pPr marL="285750" indent="-285750" eaLnBrk="1" hangingPunct="1">
              <a:buFont typeface="Arial" panose="020B0604020202020204" pitchFamily="34" charset="0"/>
              <a:buChar char="•"/>
            </a:pPr>
            <a:r>
              <a:rPr lang="en-US" altLang="cs-CZ" sz="1400" dirty="0" err="1">
                <a:solidFill>
                  <a:schemeClr val="tx1">
                    <a:lumMod val="65000"/>
                    <a:lumOff val="35000"/>
                  </a:schemeClr>
                </a:solidFill>
                <a:latin typeface="+mn-lt"/>
              </a:rPr>
              <a:t>Jiří</a:t>
            </a:r>
            <a:r>
              <a:rPr lang="en-US" altLang="cs-CZ" sz="1400" dirty="0">
                <a:solidFill>
                  <a:schemeClr val="tx1">
                    <a:lumMod val="65000"/>
                    <a:lumOff val="35000"/>
                  </a:schemeClr>
                </a:solidFill>
                <a:latin typeface="+mn-lt"/>
              </a:rPr>
              <a:t> </a:t>
            </a:r>
            <a:r>
              <a:rPr lang="en-US" altLang="cs-CZ" sz="1400" dirty="0" err="1">
                <a:solidFill>
                  <a:schemeClr val="tx1">
                    <a:lumMod val="65000"/>
                    <a:lumOff val="35000"/>
                  </a:schemeClr>
                </a:solidFill>
                <a:latin typeface="+mn-lt"/>
              </a:rPr>
              <a:t>Damborský</a:t>
            </a:r>
            <a:r>
              <a:rPr lang="en-US" altLang="cs-CZ" sz="1400" dirty="0">
                <a:solidFill>
                  <a:schemeClr val="tx1">
                    <a:lumMod val="65000"/>
                    <a:lumOff val="35000"/>
                  </a:schemeClr>
                </a:solidFill>
                <a:latin typeface="+mn-lt"/>
              </a:rPr>
              <a:t> – Protein Engineering</a:t>
            </a:r>
          </a:p>
          <a:p>
            <a:pPr marL="285750" indent="-285750" eaLnBrk="1" hangingPunct="1">
              <a:buFont typeface="Arial" panose="020B0604020202020204" pitchFamily="34" charset="0"/>
              <a:buChar char="•"/>
            </a:pPr>
            <a:r>
              <a:rPr lang="en-US" altLang="cs-CZ" sz="1400" dirty="0" err="1">
                <a:solidFill>
                  <a:schemeClr val="tx1">
                    <a:lumMod val="65000"/>
                    <a:lumOff val="35000"/>
                  </a:schemeClr>
                </a:solidFill>
                <a:latin typeface="+mn-lt"/>
              </a:rPr>
              <a:t>Lumír</a:t>
            </a:r>
            <a:r>
              <a:rPr lang="en-US" altLang="cs-CZ" sz="1400" dirty="0">
                <a:solidFill>
                  <a:schemeClr val="tx1">
                    <a:lumMod val="65000"/>
                    <a:lumOff val="35000"/>
                  </a:schemeClr>
                </a:solidFill>
                <a:latin typeface="+mn-lt"/>
              </a:rPr>
              <a:t> </a:t>
            </a:r>
            <a:r>
              <a:rPr lang="en-US" altLang="cs-CZ" sz="1400" dirty="0" err="1">
                <a:solidFill>
                  <a:schemeClr val="tx1">
                    <a:lumMod val="65000"/>
                    <a:lumOff val="35000"/>
                  </a:schemeClr>
                </a:solidFill>
                <a:latin typeface="+mn-lt"/>
              </a:rPr>
              <a:t>Krejčí</a:t>
            </a:r>
            <a:r>
              <a:rPr lang="en-US" altLang="cs-CZ" sz="1400" dirty="0">
                <a:solidFill>
                  <a:schemeClr val="tx1">
                    <a:lumMod val="65000"/>
                    <a:lumOff val="35000"/>
                  </a:schemeClr>
                </a:solidFill>
                <a:latin typeface="+mn-lt"/>
              </a:rPr>
              <a:t> – Genome Integrity</a:t>
            </a:r>
          </a:p>
          <a:p>
            <a:pPr marL="285750" indent="-285750" eaLnBrk="1" hangingPunct="1">
              <a:buFont typeface="Arial" panose="020B0604020202020204" pitchFamily="34" charset="0"/>
              <a:buChar char="•"/>
            </a:pPr>
            <a:r>
              <a:rPr lang="en-US" altLang="cs-CZ" sz="1400" dirty="0" err="1">
                <a:solidFill>
                  <a:schemeClr val="tx1">
                    <a:lumMod val="65000"/>
                    <a:lumOff val="35000"/>
                  </a:schemeClr>
                </a:solidFill>
                <a:latin typeface="+mn-lt"/>
              </a:rPr>
              <a:t>Aleš</a:t>
            </a:r>
            <a:r>
              <a:rPr lang="en-US" altLang="cs-CZ" sz="1400" dirty="0">
                <a:solidFill>
                  <a:schemeClr val="tx1">
                    <a:lumMod val="65000"/>
                    <a:lumOff val="35000"/>
                  </a:schemeClr>
                </a:solidFill>
                <a:latin typeface="+mn-lt"/>
              </a:rPr>
              <a:t> </a:t>
            </a:r>
            <a:r>
              <a:rPr lang="en-US" altLang="cs-CZ" sz="1400" dirty="0" err="1">
                <a:solidFill>
                  <a:schemeClr val="tx1">
                    <a:lumMod val="65000"/>
                    <a:lumOff val="35000"/>
                  </a:schemeClr>
                </a:solidFill>
                <a:latin typeface="+mn-lt"/>
              </a:rPr>
              <a:t>Hampl</a:t>
            </a:r>
            <a:r>
              <a:rPr lang="en-US" altLang="cs-CZ" sz="1400" dirty="0">
                <a:solidFill>
                  <a:schemeClr val="tx1">
                    <a:lumMod val="65000"/>
                    <a:lumOff val="35000"/>
                  </a:schemeClr>
                </a:solidFill>
                <a:latin typeface="+mn-lt"/>
              </a:rPr>
              <a:t> – Cells and Tissue Regeneration</a:t>
            </a:r>
          </a:p>
          <a:p>
            <a:pPr marL="285750" indent="-285750" eaLnBrk="1" hangingPunct="1">
              <a:buFont typeface="Arial" panose="020B0604020202020204" pitchFamily="34" charset="0"/>
              <a:buChar char="•"/>
            </a:pPr>
            <a:r>
              <a:rPr lang="en-US" altLang="cs-CZ" sz="1400" dirty="0" err="1">
                <a:solidFill>
                  <a:schemeClr val="tx1">
                    <a:lumMod val="65000"/>
                    <a:lumOff val="35000"/>
                  </a:schemeClr>
                </a:solidFill>
                <a:latin typeface="+mn-lt"/>
              </a:rPr>
              <a:t>Lukáš</a:t>
            </a:r>
            <a:r>
              <a:rPr lang="en-US" altLang="cs-CZ" sz="1400" dirty="0">
                <a:solidFill>
                  <a:schemeClr val="tx1">
                    <a:lumMod val="65000"/>
                    <a:lumOff val="35000"/>
                  </a:schemeClr>
                </a:solidFill>
                <a:latin typeface="+mn-lt"/>
              </a:rPr>
              <a:t> </a:t>
            </a:r>
            <a:r>
              <a:rPr lang="en-US" altLang="cs-CZ" sz="1400" dirty="0" err="1">
                <a:solidFill>
                  <a:schemeClr val="tx1">
                    <a:lumMod val="65000"/>
                    <a:lumOff val="35000"/>
                  </a:schemeClr>
                </a:solidFill>
                <a:latin typeface="+mn-lt"/>
              </a:rPr>
              <a:t>Kubala</a:t>
            </a:r>
            <a:r>
              <a:rPr lang="en-US" altLang="cs-CZ" sz="1400" dirty="0">
                <a:solidFill>
                  <a:schemeClr val="tx1">
                    <a:lumMod val="65000"/>
                    <a:lumOff val="35000"/>
                  </a:schemeClr>
                </a:solidFill>
                <a:latin typeface="+mn-lt"/>
              </a:rPr>
              <a:t> – Molecular Control of Immune response</a:t>
            </a:r>
          </a:p>
          <a:p>
            <a:pPr marL="285750" indent="-285750" eaLnBrk="1" hangingPunct="1">
              <a:buFont typeface="Arial" panose="020B0604020202020204" pitchFamily="34" charset="0"/>
              <a:buChar char="•"/>
            </a:pPr>
            <a:r>
              <a:rPr lang="en-US" altLang="cs-CZ" sz="1400" dirty="0" err="1">
                <a:solidFill>
                  <a:schemeClr val="tx1">
                    <a:lumMod val="65000"/>
                    <a:lumOff val="35000"/>
                  </a:schemeClr>
                </a:solidFill>
                <a:latin typeface="+mn-lt"/>
              </a:rPr>
              <a:t>Vladimír</a:t>
            </a:r>
            <a:r>
              <a:rPr lang="en-US" altLang="cs-CZ" sz="1400" dirty="0">
                <a:solidFill>
                  <a:schemeClr val="tx1">
                    <a:lumMod val="65000"/>
                    <a:lumOff val="35000"/>
                  </a:schemeClr>
                </a:solidFill>
                <a:latin typeface="+mn-lt"/>
              </a:rPr>
              <a:t> </a:t>
            </a:r>
            <a:r>
              <a:rPr lang="en-US" altLang="cs-CZ" sz="1400" dirty="0" err="1">
                <a:solidFill>
                  <a:schemeClr val="tx1">
                    <a:lumMod val="65000"/>
                    <a:lumOff val="35000"/>
                  </a:schemeClr>
                </a:solidFill>
                <a:latin typeface="+mn-lt"/>
              </a:rPr>
              <a:t>Rotrekl</a:t>
            </a:r>
            <a:r>
              <a:rPr lang="en-US" altLang="cs-CZ" sz="1400" dirty="0">
                <a:solidFill>
                  <a:schemeClr val="tx1">
                    <a:lumMod val="65000"/>
                    <a:lumOff val="35000"/>
                  </a:schemeClr>
                </a:solidFill>
                <a:latin typeface="+mn-lt"/>
              </a:rPr>
              <a:t> – Stem Cells and Disease Modeling</a:t>
            </a:r>
          </a:p>
          <a:p>
            <a:pPr marL="285750" indent="-285750" eaLnBrk="1" hangingPunct="1">
              <a:buFont typeface="Arial" panose="020B0604020202020204" pitchFamily="34" charset="0"/>
              <a:buChar char="•"/>
            </a:pPr>
            <a:r>
              <a:rPr lang="en-US" altLang="cs-CZ" sz="1400" dirty="0">
                <a:solidFill>
                  <a:schemeClr val="tx1">
                    <a:lumMod val="65000"/>
                    <a:lumOff val="35000"/>
                  </a:schemeClr>
                </a:solidFill>
                <a:latin typeface="+mn-lt"/>
              </a:rPr>
              <a:t>Pavel </a:t>
            </a:r>
            <a:r>
              <a:rPr lang="en-US" altLang="cs-CZ" sz="1400" dirty="0" err="1">
                <a:solidFill>
                  <a:schemeClr val="tx1">
                    <a:lumMod val="65000"/>
                    <a:lumOff val="35000"/>
                  </a:schemeClr>
                </a:solidFill>
                <a:latin typeface="+mn-lt"/>
              </a:rPr>
              <a:t>Krejčí</a:t>
            </a:r>
            <a:r>
              <a:rPr lang="en-US" altLang="cs-CZ" sz="1400" dirty="0">
                <a:solidFill>
                  <a:schemeClr val="tx1">
                    <a:lumMod val="65000"/>
                    <a:lumOff val="35000"/>
                  </a:schemeClr>
                </a:solidFill>
                <a:latin typeface="+mn-lt"/>
              </a:rPr>
              <a:t> – Cell Signaling</a:t>
            </a:r>
          </a:p>
          <a:p>
            <a:pPr marL="285750" indent="-285750" eaLnBrk="1" hangingPunct="1">
              <a:buFont typeface="Arial" panose="020B0604020202020204" pitchFamily="34" charset="0"/>
              <a:buChar char="•"/>
            </a:pPr>
            <a:endParaRPr lang="en-US" altLang="cs-CZ" sz="1400" dirty="0">
              <a:solidFill>
                <a:schemeClr val="tx1">
                  <a:lumMod val="65000"/>
                  <a:lumOff val="35000"/>
                </a:schemeClr>
              </a:solidFill>
              <a:latin typeface="+mn-lt"/>
            </a:endParaRPr>
          </a:p>
          <a:p>
            <a:pPr marL="285750" indent="-285750" eaLnBrk="1" hangingPunct="1">
              <a:buFont typeface="Arial" panose="020B0604020202020204" pitchFamily="34" charset="0"/>
              <a:buChar char="•"/>
            </a:pPr>
            <a:r>
              <a:rPr lang="en-US" altLang="cs-CZ" sz="1400" dirty="0" err="1">
                <a:solidFill>
                  <a:schemeClr val="tx1">
                    <a:lumMod val="65000"/>
                    <a:lumOff val="35000"/>
                  </a:schemeClr>
                </a:solidFill>
                <a:latin typeface="+mn-lt"/>
              </a:rPr>
              <a:t>Jiří</a:t>
            </a:r>
            <a:r>
              <a:rPr lang="en-US" altLang="cs-CZ" sz="1400" dirty="0">
                <a:solidFill>
                  <a:schemeClr val="tx1">
                    <a:lumMod val="65000"/>
                    <a:lumOff val="35000"/>
                  </a:schemeClr>
                </a:solidFill>
                <a:latin typeface="+mn-lt"/>
              </a:rPr>
              <a:t> </a:t>
            </a:r>
            <a:r>
              <a:rPr lang="en-US" altLang="cs-CZ" sz="1400" dirty="0" err="1">
                <a:solidFill>
                  <a:schemeClr val="tx1">
                    <a:lumMod val="65000"/>
                    <a:lumOff val="35000"/>
                  </a:schemeClr>
                </a:solidFill>
                <a:latin typeface="+mn-lt"/>
              </a:rPr>
              <a:t>Navrátil</a:t>
            </a:r>
            <a:r>
              <a:rPr lang="en-US" altLang="cs-CZ" sz="1400" dirty="0">
                <a:solidFill>
                  <a:schemeClr val="tx1">
                    <a:lumMod val="65000"/>
                    <a:lumOff val="35000"/>
                  </a:schemeClr>
                </a:solidFill>
                <a:latin typeface="+mn-lt"/>
              </a:rPr>
              <a:t>, Pavel Fabian, Marek Svoboda – Masaryk Memorial Cancer Institute</a:t>
            </a:r>
          </a:p>
          <a:p>
            <a:pPr marL="285750" indent="-285750" eaLnBrk="1" hangingPunct="1">
              <a:buFont typeface="Arial" panose="020B0604020202020204" pitchFamily="34" charset="0"/>
              <a:buChar char="•"/>
            </a:pPr>
            <a:r>
              <a:rPr lang="en-US" altLang="cs-CZ" sz="1400" dirty="0" err="1">
                <a:solidFill>
                  <a:schemeClr val="tx1">
                    <a:lumMod val="65000"/>
                    <a:lumOff val="35000"/>
                  </a:schemeClr>
                </a:solidFill>
                <a:latin typeface="+mn-lt"/>
              </a:rPr>
              <a:t>Vladimír</a:t>
            </a:r>
            <a:r>
              <a:rPr lang="en-US" altLang="cs-CZ" sz="1400" dirty="0">
                <a:solidFill>
                  <a:schemeClr val="tx1">
                    <a:lumMod val="65000"/>
                    <a:lumOff val="35000"/>
                  </a:schemeClr>
                </a:solidFill>
                <a:latin typeface="+mn-lt"/>
              </a:rPr>
              <a:t> </a:t>
            </a:r>
            <a:r>
              <a:rPr lang="en-US" altLang="cs-CZ" sz="1400" dirty="0" err="1">
                <a:solidFill>
                  <a:schemeClr val="tx1">
                    <a:lumMod val="65000"/>
                    <a:lumOff val="35000"/>
                  </a:schemeClr>
                </a:solidFill>
                <a:latin typeface="+mn-lt"/>
              </a:rPr>
              <a:t>Študent</a:t>
            </a:r>
            <a:r>
              <a:rPr lang="en-US" altLang="cs-CZ" sz="1400" dirty="0">
                <a:solidFill>
                  <a:schemeClr val="tx1">
                    <a:lumMod val="65000"/>
                    <a:lumOff val="35000"/>
                  </a:schemeClr>
                </a:solidFill>
                <a:latin typeface="+mn-lt"/>
              </a:rPr>
              <a:t> – FN Olomouc</a:t>
            </a:r>
          </a:p>
          <a:p>
            <a:pPr marL="285750" indent="-285750" eaLnBrk="1" hangingPunct="1">
              <a:buFont typeface="Arial" panose="020B0604020202020204" pitchFamily="34" charset="0"/>
              <a:buChar char="•"/>
            </a:pPr>
            <a:r>
              <a:rPr lang="en-US" altLang="cs-CZ" sz="1400" dirty="0">
                <a:solidFill>
                  <a:schemeClr val="tx1">
                    <a:lumMod val="65000"/>
                    <a:lumOff val="35000"/>
                  </a:schemeClr>
                </a:solidFill>
                <a:latin typeface="+mn-lt"/>
              </a:rPr>
              <a:t>Jan </a:t>
            </a:r>
            <a:r>
              <a:rPr lang="en-US" altLang="cs-CZ" sz="1400" dirty="0" err="1">
                <a:solidFill>
                  <a:schemeClr val="tx1">
                    <a:lumMod val="65000"/>
                    <a:lumOff val="35000"/>
                  </a:schemeClr>
                </a:solidFill>
                <a:latin typeface="+mn-lt"/>
              </a:rPr>
              <a:t>Bouchal</a:t>
            </a:r>
            <a:r>
              <a:rPr lang="en-US" altLang="cs-CZ" sz="1400" dirty="0">
                <a:solidFill>
                  <a:schemeClr val="tx1">
                    <a:lumMod val="65000"/>
                    <a:lumOff val="35000"/>
                  </a:schemeClr>
                </a:solidFill>
                <a:latin typeface="+mn-lt"/>
              </a:rPr>
              <a:t> – </a:t>
            </a:r>
            <a:r>
              <a:rPr lang="en-US" altLang="cs-CZ" sz="1400" dirty="0" err="1">
                <a:solidFill>
                  <a:schemeClr val="tx1">
                    <a:lumMod val="65000"/>
                    <a:lumOff val="35000"/>
                  </a:schemeClr>
                </a:solidFill>
                <a:latin typeface="+mn-lt"/>
              </a:rPr>
              <a:t>Palacky</a:t>
            </a:r>
            <a:r>
              <a:rPr lang="en-US" altLang="cs-CZ" sz="1400" dirty="0">
                <a:solidFill>
                  <a:schemeClr val="tx1">
                    <a:lumMod val="65000"/>
                    <a:lumOff val="35000"/>
                  </a:schemeClr>
                </a:solidFill>
                <a:latin typeface="+mn-lt"/>
              </a:rPr>
              <a:t> University</a:t>
            </a:r>
          </a:p>
          <a:p>
            <a:pPr marL="285750" indent="-285750" eaLnBrk="1" hangingPunct="1">
              <a:buFont typeface="Arial" panose="020B0604020202020204" pitchFamily="34" charset="0"/>
              <a:buChar char="•"/>
            </a:pPr>
            <a:endParaRPr lang="en-US" altLang="cs-CZ" sz="1400" dirty="0">
              <a:solidFill>
                <a:schemeClr val="tx1">
                  <a:lumMod val="65000"/>
                  <a:lumOff val="35000"/>
                </a:schemeClr>
              </a:solidFill>
              <a:latin typeface="+mn-lt"/>
            </a:endParaRPr>
          </a:p>
          <a:p>
            <a:pPr marL="285750" indent="-285750" eaLnBrk="1" hangingPunct="1">
              <a:buFont typeface="Arial" panose="020B0604020202020204" pitchFamily="34" charset="0"/>
              <a:buChar char="•"/>
            </a:pPr>
            <a:r>
              <a:rPr lang="en-US" altLang="cs-CZ" sz="1400" dirty="0">
                <a:solidFill>
                  <a:schemeClr val="tx1">
                    <a:lumMod val="65000"/>
                    <a:lumOff val="35000"/>
                  </a:schemeClr>
                </a:solidFill>
                <a:latin typeface="+mn-lt"/>
              </a:rPr>
              <a:t>Medical University Innsbruck</a:t>
            </a:r>
          </a:p>
          <a:p>
            <a:pPr marL="285750" indent="-285750" eaLnBrk="1" hangingPunct="1">
              <a:buFont typeface="Arial" panose="020B0604020202020204" pitchFamily="34" charset="0"/>
              <a:buChar char="•"/>
            </a:pPr>
            <a:r>
              <a:rPr lang="en-US" altLang="cs-CZ" sz="1400" dirty="0">
                <a:solidFill>
                  <a:schemeClr val="tx1">
                    <a:lumMod val="65000"/>
                    <a:lumOff val="35000"/>
                  </a:schemeClr>
                </a:solidFill>
                <a:latin typeface="+mn-lt"/>
              </a:rPr>
              <a:t>Erasmus University</a:t>
            </a:r>
          </a:p>
          <a:p>
            <a:pPr marL="285750" indent="-285750" eaLnBrk="1" hangingPunct="1">
              <a:buFont typeface="Arial" panose="020B0604020202020204" pitchFamily="34" charset="0"/>
              <a:buChar char="•"/>
            </a:pPr>
            <a:endParaRPr lang="en-US" altLang="cs-CZ" sz="1400" dirty="0">
              <a:solidFill>
                <a:schemeClr val="tx1">
                  <a:lumMod val="65000"/>
                  <a:lumOff val="35000"/>
                </a:schemeClr>
              </a:solidFill>
              <a:latin typeface="+mn-lt"/>
            </a:endParaRPr>
          </a:p>
          <a:p>
            <a:pPr marL="285750" indent="-285750" eaLnBrk="1" hangingPunct="1">
              <a:buFont typeface="Arial" panose="020B0604020202020204" pitchFamily="34" charset="0"/>
              <a:buChar char="•"/>
            </a:pPr>
            <a:r>
              <a:rPr lang="en-US" altLang="cs-CZ" sz="1400" dirty="0">
                <a:solidFill>
                  <a:schemeClr val="tx1">
                    <a:lumMod val="65000"/>
                    <a:lumOff val="35000"/>
                  </a:schemeClr>
                </a:solidFill>
                <a:latin typeface="+mn-lt"/>
              </a:rPr>
              <a:t>Institute of Biophysics of the Czech Academy of Science</a:t>
            </a:r>
          </a:p>
          <a:p>
            <a:pPr marL="285750" indent="-285750" eaLnBrk="1" hangingPunct="1">
              <a:buFont typeface="Arial" panose="020B0604020202020204" pitchFamily="34" charset="0"/>
              <a:buChar char="•"/>
            </a:pPr>
            <a:r>
              <a:rPr lang="en-US" altLang="cs-CZ" sz="1400" dirty="0" err="1">
                <a:solidFill>
                  <a:schemeClr val="tx1">
                    <a:lumMod val="65000"/>
                    <a:lumOff val="35000"/>
                  </a:schemeClr>
                </a:solidFill>
                <a:latin typeface="+mn-lt"/>
              </a:rPr>
              <a:t>Masarykova</a:t>
            </a:r>
            <a:r>
              <a:rPr lang="en-US" altLang="cs-CZ" sz="1400" dirty="0">
                <a:solidFill>
                  <a:schemeClr val="tx1">
                    <a:lumMod val="65000"/>
                    <a:lumOff val="35000"/>
                  </a:schemeClr>
                </a:solidFill>
                <a:latin typeface="+mn-lt"/>
              </a:rPr>
              <a:t> </a:t>
            </a:r>
            <a:r>
              <a:rPr lang="en-US" altLang="cs-CZ" sz="1400" dirty="0" err="1">
                <a:solidFill>
                  <a:schemeClr val="tx1">
                    <a:lumMod val="65000"/>
                    <a:lumOff val="35000"/>
                  </a:schemeClr>
                </a:solidFill>
                <a:latin typeface="+mn-lt"/>
              </a:rPr>
              <a:t>univerzita</a:t>
            </a:r>
            <a:endParaRPr lang="en-US" altLang="cs-CZ" sz="1400" dirty="0">
              <a:solidFill>
                <a:schemeClr val="tx1">
                  <a:lumMod val="65000"/>
                  <a:lumOff val="35000"/>
                </a:schemeClr>
              </a:solidFill>
              <a:latin typeface="+mn-lt"/>
            </a:endParaRPr>
          </a:p>
          <a:p>
            <a:pPr marL="285750" indent="-285750" eaLnBrk="1" hangingPunct="1">
              <a:buFont typeface="Arial" panose="020B0604020202020204" pitchFamily="34" charset="0"/>
              <a:buChar char="•"/>
            </a:pPr>
            <a:r>
              <a:rPr lang="en-US" altLang="cs-CZ" sz="1400" dirty="0">
                <a:solidFill>
                  <a:schemeClr val="tx1">
                    <a:lumMod val="65000"/>
                    <a:lumOff val="35000"/>
                  </a:schemeClr>
                </a:solidFill>
                <a:latin typeface="+mn-lt"/>
              </a:rPr>
              <a:t>FNUSA-ICRC</a:t>
            </a:r>
          </a:p>
          <a:p>
            <a:pPr marL="285750" indent="-285750" eaLnBrk="1" hangingPunct="1">
              <a:buFont typeface="Arial" panose="020B0604020202020204" pitchFamily="34" charset="0"/>
              <a:buChar char="•"/>
            </a:pPr>
            <a:endParaRPr lang="en-US" altLang="cs-CZ" sz="1400" dirty="0">
              <a:solidFill>
                <a:schemeClr val="tx1">
                  <a:lumMod val="65000"/>
                  <a:lumOff val="35000"/>
                </a:schemeClr>
              </a:solidFill>
              <a:latin typeface="+mn-lt"/>
            </a:endParaRPr>
          </a:p>
          <a:p>
            <a:pPr marL="285750" indent="-285750" eaLnBrk="1" hangingPunct="1">
              <a:buFont typeface="Arial" panose="020B0604020202020204" pitchFamily="34" charset="0"/>
              <a:buChar char="•"/>
            </a:pPr>
            <a:r>
              <a:rPr lang="en-US" altLang="cs-CZ" sz="1400" dirty="0">
                <a:solidFill>
                  <a:schemeClr val="tx1">
                    <a:lumMod val="65000"/>
                    <a:lumOff val="35000"/>
                  </a:schemeClr>
                </a:solidFill>
                <a:latin typeface="+mn-lt"/>
              </a:rPr>
              <a:t>Grant agencies and all patients!</a:t>
            </a:r>
          </a:p>
          <a:p>
            <a:pPr eaLnBrk="1" hangingPunct="1"/>
            <a:endParaRPr lang="en-US" altLang="cs-CZ" sz="1400" dirty="0">
              <a:solidFill>
                <a:schemeClr val="tx1">
                  <a:lumMod val="65000"/>
                  <a:lumOff val="35000"/>
                </a:schemeClr>
              </a:solidFill>
              <a:latin typeface="+mn-lt"/>
            </a:endParaRPr>
          </a:p>
          <a:p>
            <a:pPr eaLnBrk="1" hangingPunct="1"/>
            <a:endParaRPr lang="en-US" altLang="cs-CZ" sz="1400" dirty="0">
              <a:solidFill>
                <a:srgbClr val="5A5A66"/>
              </a:solidFill>
              <a:latin typeface="+mn-lt"/>
            </a:endParaRPr>
          </a:p>
        </p:txBody>
      </p:sp>
      <p:pic>
        <p:nvPicPr>
          <p:cNvPr id="4" name="Picture 3">
            <a:extLst>
              <a:ext uri="{FF2B5EF4-FFF2-40B4-BE49-F238E27FC236}">
                <a16:creationId xmlns:a16="http://schemas.microsoft.com/office/drawing/2014/main" id="{6E5124E3-3281-4B10-B26C-559F1238A5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3320" y="243397"/>
            <a:ext cx="1685757" cy="2736619"/>
          </a:xfrm>
          <a:prstGeom prst="rect">
            <a:avLst/>
          </a:prstGeom>
        </p:spPr>
      </p:pic>
    </p:spTree>
    <p:extLst>
      <p:ext uri="{BB962C8B-B14F-4D97-AF65-F5344CB8AC3E}">
        <p14:creationId xmlns:p14="http://schemas.microsoft.com/office/powerpoint/2010/main" val="1690453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4D1B0F-25B3-426B-B5BC-83E907FD5A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145" y="133501"/>
            <a:ext cx="9606427" cy="6724499"/>
          </a:xfrm>
          <a:prstGeom prst="rect">
            <a:avLst/>
          </a:prstGeom>
        </p:spPr>
      </p:pic>
      <p:sp>
        <p:nvSpPr>
          <p:cNvPr id="6" name="TextBox 5">
            <a:extLst>
              <a:ext uri="{FF2B5EF4-FFF2-40B4-BE49-F238E27FC236}">
                <a16:creationId xmlns:a16="http://schemas.microsoft.com/office/drawing/2014/main" id="{F820FB26-40DC-466F-A9F9-834F3C2E1B43}"/>
              </a:ext>
            </a:extLst>
          </p:cNvPr>
          <p:cNvSpPr txBox="1"/>
          <p:nvPr/>
        </p:nvSpPr>
        <p:spPr>
          <a:xfrm>
            <a:off x="7345972" y="6477000"/>
            <a:ext cx="2950029" cy="381000"/>
          </a:xfrm>
          <a:prstGeom prst="rect">
            <a:avLst/>
          </a:prstGeom>
          <a:solidFill>
            <a:schemeClr val="accent1">
              <a:lumMod val="40000"/>
              <a:lumOff val="60000"/>
            </a:schemeClr>
          </a:solidFill>
        </p:spPr>
        <p:txBody>
          <a:bodyPr wrap="square" rtlCol="0">
            <a:spAutoFit/>
          </a:bodyPr>
          <a:lstStyle/>
          <a:p>
            <a:pPr algn="ctr"/>
            <a:r>
              <a:rPr lang="en-US" dirty="0">
                <a:latin typeface="+mj-lt"/>
              </a:rPr>
              <a:t>Methodology</a:t>
            </a:r>
          </a:p>
        </p:txBody>
      </p:sp>
      <p:grpSp>
        <p:nvGrpSpPr>
          <p:cNvPr id="36" name="Group 35">
            <a:extLst>
              <a:ext uri="{FF2B5EF4-FFF2-40B4-BE49-F238E27FC236}">
                <a16:creationId xmlns:a16="http://schemas.microsoft.com/office/drawing/2014/main" id="{D1C7FB93-9A4F-4D45-935A-2F68CF605F35}"/>
              </a:ext>
            </a:extLst>
          </p:cNvPr>
          <p:cNvGrpSpPr/>
          <p:nvPr/>
        </p:nvGrpSpPr>
        <p:grpSpPr>
          <a:xfrm>
            <a:off x="8193515" y="0"/>
            <a:ext cx="4008939" cy="5052418"/>
            <a:chOff x="8193515" y="0"/>
            <a:chExt cx="4008939" cy="5052418"/>
          </a:xfrm>
        </p:grpSpPr>
        <p:sp>
          <p:nvSpPr>
            <p:cNvPr id="9" name="TextBox 8">
              <a:extLst>
                <a:ext uri="{FF2B5EF4-FFF2-40B4-BE49-F238E27FC236}">
                  <a16:creationId xmlns:a16="http://schemas.microsoft.com/office/drawing/2014/main" id="{05818926-3C5C-4712-9992-C295712FABDE}"/>
                </a:ext>
              </a:extLst>
            </p:cNvPr>
            <p:cNvSpPr txBox="1"/>
            <p:nvPr/>
          </p:nvSpPr>
          <p:spPr>
            <a:xfrm>
              <a:off x="8193515" y="0"/>
              <a:ext cx="3998485" cy="381000"/>
            </a:xfrm>
            <a:prstGeom prst="rect">
              <a:avLst/>
            </a:prstGeom>
            <a:solidFill>
              <a:schemeClr val="accent6">
                <a:lumMod val="40000"/>
                <a:lumOff val="60000"/>
              </a:schemeClr>
            </a:solidFill>
          </p:spPr>
          <p:txBody>
            <a:bodyPr wrap="square" rtlCol="0">
              <a:spAutoFit/>
            </a:bodyPr>
            <a:lstStyle/>
            <a:p>
              <a:pPr algn="ctr"/>
              <a:r>
                <a:rPr lang="en-US" dirty="0">
                  <a:latin typeface="+mj-lt"/>
                </a:rPr>
                <a:t>Team &amp; Collaborators</a:t>
              </a:r>
            </a:p>
          </p:txBody>
        </p:sp>
        <p:pic>
          <p:nvPicPr>
            <p:cNvPr id="22" name="Picture 21">
              <a:extLst>
                <a:ext uri="{FF2B5EF4-FFF2-40B4-BE49-F238E27FC236}">
                  <a16:creationId xmlns:a16="http://schemas.microsoft.com/office/drawing/2014/main" id="{F461F2DF-07E6-4E8A-A2C2-79F2B8E2F9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0441" y="1755328"/>
              <a:ext cx="2429496" cy="1621713"/>
            </a:xfrm>
            <a:prstGeom prst="rect">
              <a:avLst/>
            </a:prstGeom>
          </p:spPr>
        </p:pic>
        <p:pic>
          <p:nvPicPr>
            <p:cNvPr id="24" name="Picture 14" descr="Medicinal Chemistry - FNUSA-ICRC">
              <a:extLst>
                <a:ext uri="{FF2B5EF4-FFF2-40B4-BE49-F238E27FC236}">
                  <a16:creationId xmlns:a16="http://schemas.microsoft.com/office/drawing/2014/main" id="{33302880-6D40-425D-9DC6-F69988C9EC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8258" y="3293472"/>
              <a:ext cx="2634302" cy="175894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Kmenové buňky a modelování chorob - FNUSA-ICRC">
              <a:extLst>
                <a:ext uri="{FF2B5EF4-FFF2-40B4-BE49-F238E27FC236}">
                  <a16:creationId xmlns:a16="http://schemas.microsoft.com/office/drawing/2014/main" id="{220DA4F9-4FEA-4807-92F8-51051CFCE3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4098" y="1940437"/>
              <a:ext cx="768356" cy="10642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Buněčná signalizace - FNUSA-ICRC">
              <a:extLst>
                <a:ext uri="{FF2B5EF4-FFF2-40B4-BE49-F238E27FC236}">
                  <a16:creationId xmlns:a16="http://schemas.microsoft.com/office/drawing/2014/main" id="{D4124CC5-54B8-422F-A205-CDE1C78237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77746" y="2890948"/>
              <a:ext cx="847451" cy="107818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Prof. Mgr. Jiří Damborský, Dr. - Damborský Jiří - Časopis Vesmír">
              <a:extLst>
                <a:ext uri="{FF2B5EF4-FFF2-40B4-BE49-F238E27FC236}">
                  <a16:creationId xmlns:a16="http://schemas.microsoft.com/office/drawing/2014/main" id="{B4CADDDD-9B0D-4391-8924-1709E025B0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1430" y="2003683"/>
              <a:ext cx="1036425" cy="94991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doc. Mgr. Lumír Krejčí, Ph.D. - Krejčí Lumír - Časopis Vesmír">
              <a:extLst>
                <a:ext uri="{FF2B5EF4-FFF2-40B4-BE49-F238E27FC236}">
                  <a16:creationId xmlns:a16="http://schemas.microsoft.com/office/drawing/2014/main" id="{4824EABD-13FC-49AB-862E-436ABBE7493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57653" y="3949063"/>
              <a:ext cx="720510" cy="110335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Osobní stránka doc. MVDr. Aleš Hampl, CSc.">
              <a:extLst>
                <a:ext uri="{FF2B5EF4-FFF2-40B4-BE49-F238E27FC236}">
                  <a16:creationId xmlns:a16="http://schemas.microsoft.com/office/drawing/2014/main" id="{B4606672-32D9-4657-849E-D97046FEE2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92799" y="3004641"/>
              <a:ext cx="806351" cy="9787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Zánětlivá onemocnění - FNUSA-ICRC">
              <a:extLst>
                <a:ext uri="{FF2B5EF4-FFF2-40B4-BE49-F238E27FC236}">
                  <a16:creationId xmlns:a16="http://schemas.microsoft.com/office/drawing/2014/main" id="{367B2465-3E7E-482B-8844-62AFB2AB6FD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387379" y="4000376"/>
              <a:ext cx="804621" cy="1052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F58D9F1-7A16-4229-8DB9-FC84B90BEE3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78688" y="456042"/>
              <a:ext cx="2320462" cy="1547118"/>
            </a:xfrm>
            <a:prstGeom prst="rect">
              <a:avLst/>
            </a:prstGeom>
          </p:spPr>
        </p:pic>
        <p:pic>
          <p:nvPicPr>
            <p:cNvPr id="23" name="Picture 22" descr="A group of people posing for a photo&#10;&#10;Description generated with very high confidence">
              <a:extLst>
                <a:ext uri="{FF2B5EF4-FFF2-40B4-BE49-F238E27FC236}">
                  <a16:creationId xmlns:a16="http://schemas.microsoft.com/office/drawing/2014/main" id="{7B19EA69-C38A-4EC1-9D88-201EE06A5496}"/>
                </a:ext>
              </a:extLst>
            </p:cNvPr>
            <p:cNvPicPr>
              <a:picLocks noChangeAspect="1"/>
            </p:cNvPicPr>
            <p:nvPr/>
          </p:nvPicPr>
          <p:blipFill>
            <a:blip r:embed="rId13"/>
            <a:stretch>
              <a:fillRect/>
            </a:stretch>
          </p:blipFill>
          <p:spPr>
            <a:xfrm>
              <a:off x="8193515" y="456042"/>
              <a:ext cx="2172873" cy="1519101"/>
            </a:xfrm>
            <a:prstGeom prst="rect">
              <a:avLst/>
            </a:prstGeom>
          </p:spPr>
        </p:pic>
      </p:grpSp>
      <p:grpSp>
        <p:nvGrpSpPr>
          <p:cNvPr id="35" name="Group 34">
            <a:extLst>
              <a:ext uri="{FF2B5EF4-FFF2-40B4-BE49-F238E27FC236}">
                <a16:creationId xmlns:a16="http://schemas.microsoft.com/office/drawing/2014/main" id="{4CFD92A4-E5A9-4440-9DE1-4B255A5CDF5F}"/>
              </a:ext>
            </a:extLst>
          </p:cNvPr>
          <p:cNvGrpSpPr/>
          <p:nvPr/>
        </p:nvGrpSpPr>
        <p:grpSpPr>
          <a:xfrm>
            <a:off x="-33431" y="0"/>
            <a:ext cx="2699526" cy="5249385"/>
            <a:chOff x="-33431" y="0"/>
            <a:chExt cx="2699526" cy="5249385"/>
          </a:xfrm>
        </p:grpSpPr>
        <p:sp>
          <p:nvSpPr>
            <p:cNvPr id="8" name="TextBox 7">
              <a:extLst>
                <a:ext uri="{FF2B5EF4-FFF2-40B4-BE49-F238E27FC236}">
                  <a16:creationId xmlns:a16="http://schemas.microsoft.com/office/drawing/2014/main" id="{48944D25-81E3-4E48-854F-4A128EC26940}"/>
                </a:ext>
              </a:extLst>
            </p:cNvPr>
            <p:cNvSpPr txBox="1"/>
            <p:nvPr/>
          </p:nvSpPr>
          <p:spPr>
            <a:xfrm>
              <a:off x="1" y="0"/>
              <a:ext cx="2602552" cy="381000"/>
            </a:xfrm>
            <a:prstGeom prst="rect">
              <a:avLst/>
            </a:prstGeom>
            <a:solidFill>
              <a:schemeClr val="accent4">
                <a:lumMod val="40000"/>
                <a:lumOff val="60000"/>
              </a:schemeClr>
            </a:solidFill>
          </p:spPr>
          <p:txBody>
            <a:bodyPr wrap="square" rtlCol="0">
              <a:spAutoFit/>
            </a:bodyPr>
            <a:lstStyle/>
            <a:p>
              <a:pPr algn="ctr"/>
              <a:r>
                <a:rPr lang="en-US" dirty="0">
                  <a:latin typeface="+mj-lt"/>
                </a:rPr>
                <a:t>Partners</a:t>
              </a:r>
            </a:p>
          </p:txBody>
        </p:sp>
        <p:pic>
          <p:nvPicPr>
            <p:cNvPr id="11" name="Picture 677" descr="VÃ½sledek obrÃ¡zku pro tirol klinik">
              <a:extLst>
                <a:ext uri="{FF2B5EF4-FFF2-40B4-BE49-F238E27FC236}">
                  <a16:creationId xmlns:a16="http://schemas.microsoft.com/office/drawing/2014/main" id="{60931EBE-C00D-4A75-85A3-403E19A876D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633" y="3195253"/>
              <a:ext cx="1176425" cy="6182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79" descr="VÃ½sledek obrÃ¡zku pro erasmus university rotterdam logo">
              <a:extLst>
                <a:ext uri="{FF2B5EF4-FFF2-40B4-BE49-F238E27FC236}">
                  <a16:creationId xmlns:a16="http://schemas.microsoft.com/office/drawing/2014/main" id="{9BAFEE08-DDF6-4A77-9AF5-F36F8A0BFC4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3143" y="3978214"/>
              <a:ext cx="1310344" cy="5365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Dobrovolnické centrum Fakultní nemocnice Olomouc – HAD">
              <a:extLst>
                <a:ext uri="{FF2B5EF4-FFF2-40B4-BE49-F238E27FC236}">
                  <a16:creationId xmlns:a16="http://schemas.microsoft.com/office/drawing/2014/main" id="{DAF2A38A-754F-44ED-AC61-B3CAD9D53B4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633" y="2667272"/>
              <a:ext cx="1582214" cy="5726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oga médií, MŠMT ČR">
              <a:extLst>
                <a:ext uri="{FF2B5EF4-FFF2-40B4-BE49-F238E27FC236}">
                  <a16:creationId xmlns:a16="http://schemas.microsoft.com/office/drawing/2014/main" id="{09D1EC65-3D24-4F8A-8C24-C07694A83A5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633" y="3991160"/>
              <a:ext cx="796676" cy="5975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GAČR — Teologická fakulta">
              <a:extLst>
                <a:ext uri="{FF2B5EF4-FFF2-40B4-BE49-F238E27FC236}">
                  <a16:creationId xmlns:a16="http://schemas.microsoft.com/office/drawing/2014/main" id="{EADFAC40-C80B-48AF-91F9-B3849CF331A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1633" y="4571188"/>
              <a:ext cx="1205684" cy="6781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Loga AZV ČR | AZV ČR">
              <a:extLst>
                <a:ext uri="{FF2B5EF4-FFF2-40B4-BE49-F238E27FC236}">
                  <a16:creationId xmlns:a16="http://schemas.microsoft.com/office/drawing/2014/main" id="{76075C50-0077-4D37-B71F-368F7B9881C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82602" y="4675202"/>
              <a:ext cx="1383493" cy="381001"/>
            </a:xfrm>
            <a:prstGeom prst="rect">
              <a:avLst/>
            </a:prstGeom>
            <a:noFill/>
            <a:extLst>
              <a:ext uri="{909E8E84-426E-40DD-AFC4-6F175D3DCCD1}">
                <a14:hiddenFill xmlns:a14="http://schemas.microsoft.com/office/drawing/2010/main">
                  <a:solidFill>
                    <a:srgbClr val="FFFFFF"/>
                  </a:solidFill>
                </a14:hiddenFill>
              </a:ext>
            </a:extLst>
          </p:spPr>
        </p:pic>
        <p:pic>
          <p:nvPicPr>
            <p:cNvPr id="21" name="Obrázek 7">
              <a:extLst>
                <a:ext uri="{FF2B5EF4-FFF2-40B4-BE49-F238E27FC236}">
                  <a16:creationId xmlns:a16="http://schemas.microsoft.com/office/drawing/2014/main" id="{E1044DBB-AF6A-4C66-807D-58EEC1F15FFF}"/>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1633" y="456042"/>
              <a:ext cx="1165939" cy="58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Dokumenty">
              <a:extLst>
                <a:ext uri="{FF2B5EF4-FFF2-40B4-BE49-F238E27FC236}">
                  <a16:creationId xmlns:a16="http://schemas.microsoft.com/office/drawing/2014/main" id="{DEFABCED-288E-4E54-87E2-7560E8449E4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1633" y="2149576"/>
              <a:ext cx="1686564" cy="5270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www.em.muni.cz/cache/multithumb_thumbs/logo_muni_web-790x395-2008259181.jpg">
              <a:extLst>
                <a:ext uri="{FF2B5EF4-FFF2-40B4-BE49-F238E27FC236}">
                  <a16:creationId xmlns:a16="http://schemas.microsoft.com/office/drawing/2014/main" id="{A47E0E84-EAB0-4D08-9C07-BE77D73B9C81}"/>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16056" t="23984" r="18844" b="24621"/>
            <a:stretch/>
          </p:blipFill>
          <p:spPr bwMode="auto">
            <a:xfrm>
              <a:off x="1336994" y="456042"/>
              <a:ext cx="1221884" cy="4823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Podporujeme |">
              <a:extLst>
                <a:ext uri="{FF2B5EF4-FFF2-40B4-BE49-F238E27FC236}">
                  <a16:creationId xmlns:a16="http://schemas.microsoft.com/office/drawing/2014/main" id="{001211FF-44BB-45BC-BA80-6F1928A2D47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431" y="1524915"/>
              <a:ext cx="1971979" cy="7427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Objekt 20">
              <a:extLst>
                <a:ext uri="{FF2B5EF4-FFF2-40B4-BE49-F238E27FC236}">
                  <a16:creationId xmlns:a16="http://schemas.microsoft.com/office/drawing/2014/main" id="{6ADCC11B-2029-4FF3-B5B5-9E50D40B17E1}"/>
                </a:ext>
              </a:extLst>
            </p:cNvPr>
            <p:cNvGraphicFramePr>
              <a:graphicFrameLocks noChangeAspect="1"/>
            </p:cNvGraphicFramePr>
            <p:nvPr>
              <p:extLst/>
            </p:nvPr>
          </p:nvGraphicFramePr>
          <p:xfrm>
            <a:off x="1419197" y="1071185"/>
            <a:ext cx="1003425" cy="526565"/>
          </p:xfrm>
          <a:graphic>
            <a:graphicData uri="http://schemas.openxmlformats.org/presentationml/2006/ole">
              <mc:AlternateContent xmlns:mc="http://schemas.openxmlformats.org/markup-compatibility/2006">
                <mc:Choice xmlns:v="urn:schemas-microsoft-com:vml" Requires="v">
                  <p:oleObj spid="_x0000_s15370" name="Fotografie" r:id="rId24" imgW="11279174" imgH="5772956" progId="">
                    <p:embed/>
                  </p:oleObj>
                </mc:Choice>
                <mc:Fallback>
                  <p:oleObj name="Fotografie" r:id="rId24" imgW="11279174" imgH="5772956" progId="">
                    <p:embed/>
                    <p:pic>
                      <p:nvPicPr>
                        <p:cNvPr id="10" name="Objekt 20">
                          <a:extLst>
                            <a:ext uri="{FF2B5EF4-FFF2-40B4-BE49-F238E27FC236}">
                              <a16:creationId xmlns:a16="http://schemas.microsoft.com/office/drawing/2014/main" id="{6ADCC11B-2029-4FF3-B5B5-9E50D40B17E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419197" y="1071185"/>
                          <a:ext cx="1003425" cy="526565"/>
                        </a:xfrm>
                        <a:prstGeom prst="rect">
                          <a:avLst/>
                        </a:prstGeom>
                        <a:noFill/>
                        <a:extLst/>
                      </p:spPr>
                    </p:pic>
                  </p:oleObj>
                </mc:Fallback>
              </mc:AlternateContent>
            </a:graphicData>
          </a:graphic>
        </p:graphicFrame>
        <p:pic>
          <p:nvPicPr>
            <p:cNvPr id="20" name="Picture 10" descr="Logo AV ČR - Akademie věd České republiky">
              <a:extLst>
                <a:ext uri="{FF2B5EF4-FFF2-40B4-BE49-F238E27FC236}">
                  <a16:creationId xmlns:a16="http://schemas.microsoft.com/office/drawing/2014/main" id="{41E03D54-59B2-4BD2-A1FB-AB13C93180B8}"/>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1633" y="1194789"/>
              <a:ext cx="1323137" cy="36242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Rectangle 33">
            <a:extLst>
              <a:ext uri="{FF2B5EF4-FFF2-40B4-BE49-F238E27FC236}">
                <a16:creationId xmlns:a16="http://schemas.microsoft.com/office/drawing/2014/main" id="{95AA7469-EBC0-4191-8449-EDA237279C76}"/>
              </a:ext>
            </a:extLst>
          </p:cNvPr>
          <p:cNvSpPr/>
          <p:nvPr/>
        </p:nvSpPr>
        <p:spPr>
          <a:xfrm>
            <a:off x="10192757" y="5249385"/>
            <a:ext cx="384989" cy="1608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771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5B3AE8-EF27-4E2D-99B9-456C1A24F10A}"/>
              </a:ext>
            </a:extLst>
          </p:cNvPr>
          <p:cNvSpPr/>
          <p:nvPr/>
        </p:nvSpPr>
        <p:spPr>
          <a:xfrm>
            <a:off x="1023594" y="285610"/>
            <a:ext cx="10477077" cy="1920526"/>
          </a:xfrm>
          <a:prstGeom prst="rect">
            <a:avLst/>
          </a:prstGeom>
        </p:spPr>
        <p:txBody>
          <a:bodyPr wrap="square">
            <a:spAutoFit/>
          </a:bodyPr>
          <a:lstStyle/>
          <a:p>
            <a:pPr lvl="1" eaLnBrk="1" hangingPunct="1">
              <a:lnSpc>
                <a:spcPct val="90000"/>
              </a:lnSpc>
            </a:pPr>
            <a:r>
              <a:rPr lang="en-US" sz="4400" dirty="0">
                <a:solidFill>
                  <a:schemeClr val="tx1">
                    <a:lumMod val="65000"/>
                    <a:lumOff val="35000"/>
                  </a:schemeClr>
                </a:solidFill>
                <a:latin typeface="+mj-lt"/>
                <a:ea typeface="+mj-ea"/>
                <a:cs typeface="+mj-cs"/>
              </a:rPr>
              <a:t>Does Epithelial-to-Mesenchymal Transition (EMT) &amp; chemoresistance regulates cell surface phenotype?</a:t>
            </a:r>
          </a:p>
        </p:txBody>
      </p:sp>
      <p:sp>
        <p:nvSpPr>
          <p:cNvPr id="9" name="TextBox 8">
            <a:extLst>
              <a:ext uri="{FF2B5EF4-FFF2-40B4-BE49-F238E27FC236}">
                <a16:creationId xmlns:a16="http://schemas.microsoft.com/office/drawing/2014/main" id="{333C732B-1728-4068-BAB1-79E7F112F604}"/>
              </a:ext>
            </a:extLst>
          </p:cNvPr>
          <p:cNvSpPr txBox="1"/>
          <p:nvPr/>
        </p:nvSpPr>
        <p:spPr>
          <a:xfrm>
            <a:off x="1324529" y="2530832"/>
            <a:ext cx="2528184" cy="830997"/>
          </a:xfrm>
          <a:prstGeom prst="rect">
            <a:avLst/>
          </a:prstGeom>
          <a:noFill/>
        </p:spPr>
        <p:txBody>
          <a:bodyPr wrap="square" rtlCol="0">
            <a:spAutoFit/>
          </a:bodyPr>
          <a:lstStyle/>
          <a:p>
            <a:pPr algn="ctr"/>
            <a:r>
              <a:rPr lang="en-US" sz="2400" dirty="0">
                <a:solidFill>
                  <a:srgbClr val="49A7CB"/>
                </a:solidFill>
                <a:latin typeface="Cambria"/>
                <a:cs typeface="Cambria"/>
              </a:rPr>
              <a:t>epithelial </a:t>
            </a:r>
            <a:br>
              <a:rPr lang="en-US" sz="2400" dirty="0">
                <a:solidFill>
                  <a:srgbClr val="49A7CB"/>
                </a:solidFill>
                <a:latin typeface="Cambria"/>
                <a:cs typeface="Cambria"/>
              </a:rPr>
            </a:br>
            <a:r>
              <a:rPr lang="en-US" sz="2400" dirty="0">
                <a:solidFill>
                  <a:srgbClr val="49A7CB"/>
                </a:solidFill>
                <a:latin typeface="Cambria"/>
                <a:cs typeface="Cambria"/>
              </a:rPr>
              <a:t>surface signature</a:t>
            </a:r>
          </a:p>
        </p:txBody>
      </p:sp>
      <p:sp>
        <p:nvSpPr>
          <p:cNvPr id="10" name="TextBox 9">
            <a:extLst>
              <a:ext uri="{FF2B5EF4-FFF2-40B4-BE49-F238E27FC236}">
                <a16:creationId xmlns:a16="http://schemas.microsoft.com/office/drawing/2014/main" id="{8968226F-FC5D-4210-B08F-63677D97436C}"/>
              </a:ext>
            </a:extLst>
          </p:cNvPr>
          <p:cNvSpPr txBox="1"/>
          <p:nvPr/>
        </p:nvSpPr>
        <p:spPr>
          <a:xfrm>
            <a:off x="7478434" y="4997288"/>
            <a:ext cx="2891482" cy="830997"/>
          </a:xfrm>
          <a:prstGeom prst="rect">
            <a:avLst/>
          </a:prstGeom>
          <a:noFill/>
        </p:spPr>
        <p:txBody>
          <a:bodyPr wrap="square" rtlCol="0">
            <a:spAutoFit/>
          </a:bodyPr>
          <a:lstStyle/>
          <a:p>
            <a:pPr algn="ctr"/>
            <a:r>
              <a:rPr lang="en-US" sz="2400" dirty="0">
                <a:solidFill>
                  <a:srgbClr val="CE4449"/>
                </a:solidFill>
                <a:latin typeface="Cambria"/>
                <a:cs typeface="Cambria"/>
              </a:rPr>
              <a:t>mesenchymal </a:t>
            </a:r>
            <a:br>
              <a:rPr lang="en-US" sz="2400" dirty="0">
                <a:solidFill>
                  <a:srgbClr val="CE4449"/>
                </a:solidFill>
                <a:latin typeface="Cambria"/>
                <a:cs typeface="Cambria"/>
              </a:rPr>
            </a:br>
            <a:r>
              <a:rPr lang="en-US" sz="2400" dirty="0">
                <a:solidFill>
                  <a:srgbClr val="CE4449"/>
                </a:solidFill>
                <a:latin typeface="Cambria"/>
                <a:cs typeface="Cambria"/>
              </a:rPr>
              <a:t>surface signature</a:t>
            </a:r>
          </a:p>
        </p:txBody>
      </p:sp>
      <p:pic>
        <p:nvPicPr>
          <p:cNvPr id="11" name="Picture 10">
            <a:extLst>
              <a:ext uri="{FF2B5EF4-FFF2-40B4-BE49-F238E27FC236}">
                <a16:creationId xmlns:a16="http://schemas.microsoft.com/office/drawing/2014/main" id="{F9544B3C-DAE5-4A8F-883C-EE3397D15E56}"/>
              </a:ext>
            </a:extLst>
          </p:cNvPr>
          <p:cNvPicPr>
            <a:picLocks noChangeAspect="1"/>
          </p:cNvPicPr>
          <p:nvPr/>
        </p:nvPicPr>
        <p:blipFill>
          <a:blip r:embed="rId2"/>
          <a:stretch>
            <a:fillRect/>
          </a:stretch>
        </p:blipFill>
        <p:spPr>
          <a:xfrm>
            <a:off x="3617142" y="2530832"/>
            <a:ext cx="4037405" cy="3667910"/>
          </a:xfrm>
          <a:prstGeom prst="rect">
            <a:avLst/>
          </a:prstGeom>
        </p:spPr>
      </p:pic>
      <p:pic>
        <p:nvPicPr>
          <p:cNvPr id="12" name="Picture 11" descr="loading.gif">
            <a:extLst>
              <a:ext uri="{FF2B5EF4-FFF2-40B4-BE49-F238E27FC236}">
                <a16:creationId xmlns:a16="http://schemas.microsoft.com/office/drawing/2014/main" id="{01DE9A01-74D4-4ACB-8694-46E1EEBCED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21" y="4235683"/>
            <a:ext cx="182802" cy="182802"/>
          </a:xfrm>
          <a:prstGeom prst="rect">
            <a:avLst/>
          </a:prstGeom>
        </p:spPr>
      </p:pic>
      <p:pic>
        <p:nvPicPr>
          <p:cNvPr id="13" name="Picture 12" descr="loading.gif">
            <a:extLst>
              <a:ext uri="{FF2B5EF4-FFF2-40B4-BE49-F238E27FC236}">
                <a16:creationId xmlns:a16="http://schemas.microsoft.com/office/drawing/2014/main" id="{0E40FF64-6682-43CD-A206-0BCC37D499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3065" y="5249196"/>
            <a:ext cx="182802" cy="182802"/>
          </a:xfrm>
          <a:prstGeom prst="rect">
            <a:avLst/>
          </a:prstGeom>
        </p:spPr>
      </p:pic>
      <p:pic>
        <p:nvPicPr>
          <p:cNvPr id="14" name="Picture 13" descr="loading.gif">
            <a:extLst>
              <a:ext uri="{FF2B5EF4-FFF2-40B4-BE49-F238E27FC236}">
                <a16:creationId xmlns:a16="http://schemas.microsoft.com/office/drawing/2014/main" id="{5314C2BB-B90D-4E89-85C7-08861B9A30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7832" y="5645483"/>
            <a:ext cx="182802" cy="182802"/>
          </a:xfrm>
          <a:prstGeom prst="rect">
            <a:avLst/>
          </a:prstGeom>
        </p:spPr>
      </p:pic>
      <p:pic>
        <p:nvPicPr>
          <p:cNvPr id="15" name="Picture 14" descr="loading.gif">
            <a:extLst>
              <a:ext uri="{FF2B5EF4-FFF2-40B4-BE49-F238E27FC236}">
                <a16:creationId xmlns:a16="http://schemas.microsoft.com/office/drawing/2014/main" id="{8632F79B-7658-4F77-B660-EC44EC47A9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6694" y="5802673"/>
            <a:ext cx="182802" cy="182802"/>
          </a:xfrm>
          <a:prstGeom prst="rect">
            <a:avLst/>
          </a:prstGeom>
        </p:spPr>
      </p:pic>
      <p:pic>
        <p:nvPicPr>
          <p:cNvPr id="16" name="Picture 15" descr="loading.gif">
            <a:extLst>
              <a:ext uri="{FF2B5EF4-FFF2-40B4-BE49-F238E27FC236}">
                <a16:creationId xmlns:a16="http://schemas.microsoft.com/office/drawing/2014/main" id="{94CBBE77-8A46-43C5-942C-7BA274A8F3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6126" y="5066394"/>
            <a:ext cx="182802" cy="182802"/>
          </a:xfrm>
          <a:prstGeom prst="rect">
            <a:avLst/>
          </a:prstGeom>
        </p:spPr>
      </p:pic>
      <p:pic>
        <p:nvPicPr>
          <p:cNvPr id="17" name="Picture 16" descr="loading.gif">
            <a:extLst>
              <a:ext uri="{FF2B5EF4-FFF2-40B4-BE49-F238E27FC236}">
                <a16:creationId xmlns:a16="http://schemas.microsoft.com/office/drawing/2014/main" id="{04ABF768-F8D6-4550-9F62-8074A02C96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5763" y="5157795"/>
            <a:ext cx="182802" cy="182802"/>
          </a:xfrm>
          <a:prstGeom prst="rect">
            <a:avLst/>
          </a:prstGeom>
        </p:spPr>
      </p:pic>
    </p:spTree>
    <p:extLst>
      <p:ext uri="{BB962C8B-B14F-4D97-AF65-F5344CB8AC3E}">
        <p14:creationId xmlns:p14="http://schemas.microsoft.com/office/powerpoint/2010/main" val="2237138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925763" y="457200"/>
            <a:ext cx="7315200" cy="5638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6381750"/>
            <a:ext cx="18288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6950" y="6453189"/>
            <a:ext cx="1574800"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1813" y="19050"/>
            <a:ext cx="1993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677050"/>
      </p:ext>
    </p:extLst>
  </p:cSld>
  <p:clrMapOvr>
    <a:masterClrMapping/>
  </p:clrMapOvr>
</p:sld>
</file>

<file path=ppt/theme/theme1.xml><?xml version="1.0" encoding="utf-8"?>
<a:theme xmlns:a="http://schemas.openxmlformats.org/drawingml/2006/main" name="MOTIV-FNUSA-ICRC">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nusa-icrc-template-EN-16-9-format" id="{8D0B4FEB-4ECB-4476-9EA0-E143DEAE6E8F}" vid="{5062489D-77B0-4D7F-B697-3314CABA9A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fnusa-icrc-template-en-16-9-format-5804</Template>
  <TotalTime>11607</TotalTime>
  <Words>3125</Words>
  <Application>Microsoft Office PowerPoint</Application>
  <PresentationFormat>Widescreen</PresentationFormat>
  <Paragraphs>542</Paragraphs>
  <Slides>66</Slides>
  <Notes>18</Notes>
  <HiddenSlides>0</HiddenSlides>
  <MMClips>7</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3</vt:i4>
      </vt:variant>
      <vt:variant>
        <vt:lpstr>Slide Titles</vt:lpstr>
      </vt:variant>
      <vt:variant>
        <vt:i4>66</vt:i4>
      </vt:variant>
    </vt:vector>
  </HeadingPairs>
  <TitlesOfParts>
    <vt:vector size="86" baseType="lpstr">
      <vt:lpstr>Arial</vt:lpstr>
      <vt:lpstr>Calibri</vt:lpstr>
      <vt:lpstr>Calibri (Základní text)</vt:lpstr>
      <vt:lpstr>Calibri Light</vt:lpstr>
      <vt:lpstr>Cambria</vt:lpstr>
      <vt:lpstr>Helvetica</vt:lpstr>
      <vt:lpstr>Lato Black</vt:lpstr>
      <vt:lpstr>Mangal</vt:lpstr>
      <vt:lpstr>Montserrat Hairline</vt:lpstr>
      <vt:lpstr>Montserrat Light</vt:lpstr>
      <vt:lpstr>Segoe UI</vt:lpstr>
      <vt:lpstr>Symbol</vt:lpstr>
      <vt:lpstr>Times</vt:lpstr>
      <vt:lpstr>Times New Roman</vt:lpstr>
      <vt:lpstr>Verdana</vt:lpstr>
      <vt:lpstr>Wingdings</vt:lpstr>
      <vt:lpstr>MOTIV-FNUSA-ICRC</vt:lpstr>
      <vt:lpstr>CS ChemDraw Drawing</vt:lpstr>
      <vt:lpstr>Prism Project</vt:lpstr>
      <vt:lpstr>Fotografie</vt:lpstr>
      <vt:lpstr>PowerPoint Presentation</vt:lpstr>
      <vt:lpstr>Typické znaky nádorové buňky</vt:lpstr>
      <vt:lpstr>Why is cancer so devastating?</vt:lpstr>
      <vt:lpstr>Why is cancer so devastating?</vt:lpstr>
      <vt:lpstr>Overview of current research</vt:lpstr>
      <vt:lpstr>Overview of current research</vt:lpstr>
      <vt:lpstr>PowerPoint Presentation</vt:lpstr>
      <vt:lpstr>PowerPoint Presentation</vt:lpstr>
      <vt:lpstr>PowerPoint Presentation</vt:lpstr>
      <vt:lpstr>Epithelial-Mesenchymal Transition (EMT)</vt:lpstr>
      <vt:lpstr>PowerPoint Presentation</vt:lpstr>
      <vt:lpstr>Znaky a regulátory EMT</vt:lpstr>
      <vt:lpstr>Experimentální přístupy</vt:lpstr>
      <vt:lpstr>Analýza migračního potenciálu</vt:lpstr>
      <vt:lpstr>Flow cytometry as a tool for understanding of cell phenotype and function</vt:lpstr>
      <vt:lpstr>Cell phenotypes associate with distinct surface antigens in vitro</vt:lpstr>
      <vt:lpstr>High-throughput cell surface screen identified epithelial- and mesenchymal-like surface signature</vt:lpstr>
      <vt:lpstr>Cell phenotypes associate with distinct surface antigens in vitro</vt:lpstr>
      <vt:lpstr>Six-molecular surface fingerprint predicts docetaxel resistance in prostate cancer patients </vt:lpstr>
      <vt:lpstr>Future plans</vt:lpstr>
      <vt:lpstr>Analyses with applied artificial intelligence</vt:lpstr>
      <vt:lpstr>Plasticity and intratumoral heterogeneity in triple-negative breast cancer</vt:lpstr>
      <vt:lpstr>Future outlook</vt:lpstr>
      <vt:lpstr>PowerPoint Presentation</vt:lpstr>
      <vt:lpstr>PowerPoint Presentation</vt:lpstr>
      <vt:lpstr>Proč se cirkulujícími nádorovými buňkami  zabývat?</vt:lpstr>
      <vt:lpstr>Vlastnosti cirkulujících nádorových buněk</vt:lpstr>
      <vt:lpstr>Metody detekce nádorových cirkulujících buněk</vt:lpstr>
      <vt:lpstr>Detekce nádorových cirkulujících buněk</vt:lpstr>
      <vt:lpstr>Příklad: Filtrace </vt:lpstr>
      <vt:lpstr>Příklad: Filtrace </vt:lpstr>
      <vt:lpstr>Příklad: mikrofluidní separace</vt:lpstr>
      <vt:lpstr>Příklad: mikrofluidní separace</vt:lpstr>
      <vt:lpstr>Příklad: mikrofluidní separace</vt:lpstr>
      <vt:lpstr>Izolace CTC pomocí deplece CD45+ buněk krve</vt:lpstr>
      <vt:lpstr>Klinické využití detekce cirkulujících nádorových buněk</vt:lpstr>
      <vt:lpstr>PowerPoint Presentation</vt:lpstr>
      <vt:lpstr>Molekulární charakterizace CNB  cílená terapie</vt:lpstr>
      <vt:lpstr>Plasticita cirkulujících nádorových buněk </vt:lpstr>
      <vt:lpstr>Epiteliálně-mezenchymální přechod</vt:lpstr>
      <vt:lpstr>PowerPoint Presentation</vt:lpstr>
      <vt:lpstr>Preclinical models for isolation of circulating tumor cells</vt:lpstr>
      <vt:lpstr>PowerPoint Presentation</vt:lpstr>
      <vt:lpstr>PowerPoint Presentation</vt:lpstr>
      <vt:lpstr>CHK1 inhibition in multiple preclinical models</vt:lpstr>
      <vt:lpstr>Haspin kinase – new target for preclinical development of highly selective inhibitors </vt:lpstr>
      <vt:lpstr>Future plans</vt:lpstr>
      <vt:lpstr>The Nobel Prize in Chemistry 2008 </vt:lpstr>
      <vt:lpstr>Fluorescent proteins </vt:lpstr>
      <vt:lpstr>Fluorescent proteins</vt:lpstr>
      <vt:lpstr>PowerPoint Presentation</vt:lpstr>
      <vt:lpstr>Fluorescent proteins</vt:lpstr>
      <vt:lpstr>Roger Tsien</vt:lpstr>
      <vt:lpstr>PowerPoint Presentation</vt:lpstr>
      <vt:lpstr>Licensing control by Cdt1 and geminin</vt:lpstr>
      <vt:lpstr>Fucci  (fluorescent ubiquitination-based cell cycle indicator) cells</vt:lpstr>
      <vt:lpstr>Fucci</vt:lpstr>
      <vt:lpstr>PowerPoint Presentation</vt:lpstr>
      <vt:lpstr>PowerPoint Presentation</vt:lpstr>
      <vt:lpstr>…lot of questions, but how to answer them?</vt:lpstr>
      <vt:lpstr>PowerPoint Presentation</vt:lpstr>
      <vt:lpstr>PowerPoint Presentation</vt:lpstr>
      <vt:lpstr>PowerPoint Presentation</vt:lpstr>
      <vt:lpstr>PowerPoint Presentation</vt:lpstr>
      <vt:lpstr>SELECTED ALUMNI  (2016 – 2020/2021)</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Eva</dc:creator>
  <cp:lastModifiedBy>karel soucek</cp:lastModifiedBy>
  <cp:revision>127</cp:revision>
  <dcterms:created xsi:type="dcterms:W3CDTF">2021-01-18T16:59:56Z</dcterms:created>
  <dcterms:modified xsi:type="dcterms:W3CDTF">2021-03-22T15:50:54Z</dcterms:modified>
</cp:coreProperties>
</file>