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6" r:id="rId2"/>
    <p:sldId id="275" r:id="rId3"/>
    <p:sldId id="273" r:id="rId4"/>
    <p:sldId id="274" r:id="rId5"/>
    <p:sldId id="267" r:id="rId6"/>
    <p:sldId id="277" r:id="rId7"/>
    <p:sldId id="272" r:id="rId8"/>
    <p:sldId id="278" r:id="rId9"/>
    <p:sldId id="265" r:id="rId10"/>
    <p:sldId id="268" r:id="rId11"/>
    <p:sldId id="292" r:id="rId12"/>
    <p:sldId id="296" r:id="rId13"/>
    <p:sldId id="293" r:id="rId14"/>
    <p:sldId id="291" r:id="rId15"/>
    <p:sldId id="282" r:id="rId16"/>
    <p:sldId id="283" r:id="rId17"/>
    <p:sldId id="279" r:id="rId18"/>
    <p:sldId id="280" r:id="rId19"/>
    <p:sldId id="259" r:id="rId20"/>
    <p:sldId id="281" r:id="rId21"/>
    <p:sldId id="263" r:id="rId22"/>
    <p:sldId id="285" r:id="rId23"/>
    <p:sldId id="286" r:id="rId24"/>
    <p:sldId id="287" r:id="rId25"/>
    <p:sldId id="294" r:id="rId26"/>
    <p:sldId id="288" r:id="rId27"/>
    <p:sldId id="289" r:id="rId28"/>
    <p:sldId id="295" r:id="rId29"/>
    <p:sldId id="290" r:id="rId30"/>
    <p:sldId id="284" r:id="rId31"/>
    <p:sldId id="258" r:id="rId3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2" autoAdjust="0"/>
    <p:restoredTop sz="94660"/>
  </p:normalViewPr>
  <p:slideViewPr>
    <p:cSldViewPr>
      <p:cViewPr varScale="1">
        <p:scale>
          <a:sx n="125" d="100"/>
          <a:sy n="125" d="100"/>
        </p:scale>
        <p:origin x="12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cs-CZ" altLang="cs-CZ"/>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cs-CZ" altLang="cs-CZ"/>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cs-CZ" altLang="cs-CZ"/>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4164BC1-E68C-46F5-9123-AC02788C07C3}" type="slidenum">
              <a:rPr lang="cs-CZ" altLang="cs-CZ"/>
              <a:pPr/>
              <a:t>‹#›</a:t>
            </a:fld>
            <a:endParaRPr lang="cs-CZ" altLang="cs-CZ"/>
          </a:p>
        </p:txBody>
      </p:sp>
    </p:spTree>
    <p:extLst>
      <p:ext uri="{BB962C8B-B14F-4D97-AF65-F5344CB8AC3E}">
        <p14:creationId xmlns:p14="http://schemas.microsoft.com/office/powerpoint/2010/main" val="1753910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0A9FEC-9F69-41E1-AA3E-90D810C50C56}" type="slidenum">
              <a:rPr lang="cs-CZ" altLang="cs-CZ"/>
              <a:pPr eaLnBrk="1" hangingPunct="1"/>
              <a:t>15</a:t>
            </a:fld>
            <a:endParaRPr lang="cs-CZ" altLang="cs-CZ"/>
          </a:p>
        </p:txBody>
      </p:sp>
      <p:sp>
        <p:nvSpPr>
          <p:cNvPr id="31747" name="Rectangle 7"/>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DA8BB6-E856-4F1D-8F08-5557DF21C4F7}" type="slidenum">
              <a:rPr lang="ar-SA" altLang="cs-CZ">
                <a:cs typeface="Times New Roman" panose="02020603050405020304" pitchFamily="18" charset="0"/>
              </a:rPr>
              <a:pPr eaLnBrk="1" hangingPunct="1">
                <a:spcBef>
                  <a:spcPct val="0"/>
                </a:spcBef>
              </a:pPr>
              <a:t>15</a:t>
            </a:fld>
            <a:endParaRPr lang="en-US" altLang="cs-CZ">
              <a:cs typeface="Times New Roman" panose="02020603050405020304" pitchFamily="18" charset="0"/>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265512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5377DC-E225-44BE-84AB-C23F6C0B70CE}" type="slidenum">
              <a:rPr lang="cs-CZ" altLang="cs-CZ"/>
              <a:pPr eaLnBrk="1" hangingPunct="1"/>
              <a:t>16</a:t>
            </a:fld>
            <a:endParaRPr lang="cs-CZ" altLang="cs-CZ"/>
          </a:p>
        </p:txBody>
      </p:sp>
      <p:sp>
        <p:nvSpPr>
          <p:cNvPr id="32771" name="Rectangle 7"/>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E4BEA47-22C2-4C80-ABF1-0783B08F1058}" type="slidenum">
              <a:rPr lang="ar-SA" altLang="cs-CZ">
                <a:cs typeface="Times New Roman" panose="02020603050405020304" pitchFamily="18" charset="0"/>
              </a:rPr>
              <a:pPr eaLnBrk="1" hangingPunct="1">
                <a:spcBef>
                  <a:spcPct val="0"/>
                </a:spcBef>
              </a:pPr>
              <a:t>16</a:t>
            </a:fld>
            <a:endParaRPr lang="en-US" altLang="cs-CZ">
              <a:cs typeface="Times New Roman" panose="02020603050405020304" pitchFamily="18"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148001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3D3E7D-1F12-4563-9909-EB1864C344D6}" type="slidenum">
              <a:rPr lang="cs-CZ" altLang="cs-CZ"/>
              <a:pPr eaLnBrk="1" hangingPunct="1"/>
              <a:t>17</a:t>
            </a:fld>
            <a:endParaRPr lang="cs-CZ" altLang="cs-CZ"/>
          </a:p>
        </p:txBody>
      </p:sp>
      <p:sp>
        <p:nvSpPr>
          <p:cNvPr id="33795" name="Rectangle 7"/>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73EE528-6C9C-4EC4-9A2C-DEAD5BE9E1D1}" type="slidenum">
              <a:rPr lang="ar-SA" altLang="cs-CZ">
                <a:cs typeface="Times New Roman" panose="02020603050405020304" pitchFamily="18" charset="0"/>
              </a:rPr>
              <a:pPr eaLnBrk="1" hangingPunct="1">
                <a:spcBef>
                  <a:spcPct val="0"/>
                </a:spcBef>
              </a:pPr>
              <a:t>17</a:t>
            </a:fld>
            <a:endParaRPr lang="en-US" altLang="cs-CZ">
              <a:cs typeface="Times New Roman" panose="02020603050405020304" pitchFamily="18" charset="0"/>
            </a:endParaRPr>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245631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8D2F0F-C097-49E4-81B5-B20D50BF8CC3}" type="slidenum">
              <a:rPr lang="cs-CZ" altLang="cs-CZ"/>
              <a:pPr eaLnBrk="1" hangingPunct="1"/>
              <a:t>18</a:t>
            </a:fld>
            <a:endParaRPr lang="cs-CZ" altLang="cs-CZ"/>
          </a:p>
        </p:txBody>
      </p:sp>
      <p:sp>
        <p:nvSpPr>
          <p:cNvPr id="34819" name="Rectangle 7"/>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AC40AD-1CA6-4830-89D4-1F8AD8ADE567}" type="slidenum">
              <a:rPr lang="ar-SA" altLang="cs-CZ">
                <a:cs typeface="Times New Roman" panose="02020603050405020304" pitchFamily="18" charset="0"/>
              </a:rPr>
              <a:pPr eaLnBrk="1" hangingPunct="1">
                <a:spcBef>
                  <a:spcPct val="0"/>
                </a:spcBef>
              </a:pPr>
              <a:t>18</a:t>
            </a:fld>
            <a:endParaRPr lang="en-US" altLang="cs-CZ">
              <a:cs typeface="Times New Roman" panose="02020603050405020304" pitchFamily="18" charset="0"/>
            </a:endParaRPr>
          </a:p>
        </p:txBody>
      </p:sp>
      <p:sp>
        <p:nvSpPr>
          <p:cNvPr id="34820" name="Rectangle 2"/>
          <p:cNvSpPr>
            <a:spLocks noGrp="1" noRot="1" noChangeAspect="1" noChangeArrowheads="1" noTextEdit="1"/>
          </p:cNvSpPr>
          <p:nvPr>
            <p:ph type="sldImg"/>
          </p:nvPr>
        </p:nvSpPr>
        <p:spPr>
          <a:xfrm>
            <a:off x="1300163" y="803275"/>
            <a:ext cx="4259262" cy="3194050"/>
          </a:xfrm>
          <a:ln/>
        </p:spPr>
      </p:sp>
      <p:sp>
        <p:nvSpPr>
          <p:cNvPr id="34821" name="Rectangle 3"/>
          <p:cNvSpPr>
            <a:spLocks noGrp="1" noChangeArrowheads="1"/>
          </p:cNvSpPr>
          <p:nvPr>
            <p:ph type="body" idx="1"/>
          </p:nvPr>
        </p:nvSpPr>
        <p:spPr>
          <a:xfrm>
            <a:off x="914400" y="4346575"/>
            <a:ext cx="5029200" cy="384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cs-CZ">
                <a:latin typeface="Book Antiqua" panose="02040602050305030304" pitchFamily="18" charset="0"/>
              </a:rPr>
              <a:t>Plant stress can be defined in many ways - primarily, it is induced by any environmental factor, which is capable of producing or inducing a potentially harmful shift in the ability of a plant to exist under its ideal conditions. In other words, stress may be induced by the excessive pressure of a factor, on combination of factors (which may be abiotic or biotic) which it turn expresses an effect on the normal functioning of a process or series of processes within plants. Stress may be short-term, in which case, there will be recovery of normal cellular and biochemical processes within a reasonable time frame, or they may be long term, in which case, the effects that manifest themselves as a result of the perturbation, may have more serious and deleterious consequences. The term "stress" when used in plant biology, should be used only to refer to the physiological state induced by injurious strain, or inhibition of functioning (Cowan, 1994).</a:t>
            </a:r>
          </a:p>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03289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29F41B-5F4D-495B-ADAA-893A827EAFD2}" type="slidenum">
              <a:rPr lang="cs-CZ" altLang="cs-CZ"/>
              <a:pPr eaLnBrk="1" hangingPunct="1"/>
              <a:t>20</a:t>
            </a:fld>
            <a:endParaRPr lang="cs-CZ" altLang="cs-CZ"/>
          </a:p>
        </p:txBody>
      </p:sp>
      <p:sp>
        <p:nvSpPr>
          <p:cNvPr id="35843" name="Rectangle 7"/>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8CA4D0-3F38-4028-97CB-5FA9D78CDE49}" type="slidenum">
              <a:rPr lang="ar-SA" altLang="cs-CZ">
                <a:cs typeface="Times New Roman" panose="02020603050405020304" pitchFamily="18" charset="0"/>
              </a:rPr>
              <a:pPr eaLnBrk="1" hangingPunct="1">
                <a:spcBef>
                  <a:spcPct val="0"/>
                </a:spcBef>
              </a:pPr>
              <a:t>20</a:t>
            </a:fld>
            <a:endParaRPr lang="en-US" altLang="cs-CZ">
              <a:cs typeface="Times New Roman" panose="02020603050405020304" pitchFamily="18"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422287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54B7E7-CD57-461C-BADC-C9EA97EAB775}" type="slidenum">
              <a:rPr lang="cs-CZ" altLang="cs-CZ"/>
              <a:pPr eaLnBrk="1" hangingPunct="1"/>
              <a:t>30</a:t>
            </a:fld>
            <a:endParaRPr lang="cs-CZ" altLang="cs-CZ"/>
          </a:p>
        </p:txBody>
      </p:sp>
      <p:sp>
        <p:nvSpPr>
          <p:cNvPr id="36867" name="Rectangle 7"/>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E66E23-A79F-4F13-B90D-908BF810FF03}" type="slidenum">
              <a:rPr lang="ar-SA" altLang="cs-CZ">
                <a:cs typeface="Times New Roman" panose="02020603050405020304" pitchFamily="18" charset="0"/>
              </a:rPr>
              <a:pPr eaLnBrk="1" hangingPunct="1">
                <a:spcBef>
                  <a:spcPct val="0"/>
                </a:spcBef>
              </a:pPr>
              <a:t>30</a:t>
            </a:fld>
            <a:endParaRPr lang="en-US" altLang="cs-CZ">
              <a:cs typeface="Times New Roman" panose="02020603050405020304" pitchFamily="18"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393244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fld id="{45764943-BD7E-4674-8095-C568FB126878}" type="slidenum">
              <a:rPr lang="cs-CZ" altLang="cs-CZ"/>
              <a:pPr/>
              <a:t>‹#›</a:t>
            </a:fld>
            <a:endParaRPr lang="cs-CZ" altLang="cs-CZ"/>
          </a:p>
        </p:txBody>
      </p:sp>
    </p:spTree>
    <p:extLst>
      <p:ext uri="{BB962C8B-B14F-4D97-AF65-F5344CB8AC3E}">
        <p14:creationId xmlns:p14="http://schemas.microsoft.com/office/powerpoint/2010/main" val="218899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fld id="{D3A85F09-DF84-4B8F-BAA8-59F28578E95C}" type="slidenum">
              <a:rPr lang="cs-CZ" altLang="cs-CZ"/>
              <a:pPr/>
              <a:t>‹#›</a:t>
            </a:fld>
            <a:endParaRPr lang="cs-CZ" altLang="cs-CZ"/>
          </a:p>
        </p:txBody>
      </p:sp>
    </p:spTree>
    <p:extLst>
      <p:ext uri="{BB962C8B-B14F-4D97-AF65-F5344CB8AC3E}">
        <p14:creationId xmlns:p14="http://schemas.microsoft.com/office/powerpoint/2010/main" val="75708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fld id="{D91240E1-1000-47CD-B8C3-A8892CD73CC4}" type="slidenum">
              <a:rPr lang="cs-CZ" altLang="cs-CZ"/>
              <a:pPr/>
              <a:t>‹#›</a:t>
            </a:fld>
            <a:endParaRPr lang="cs-CZ" altLang="cs-CZ"/>
          </a:p>
        </p:txBody>
      </p:sp>
    </p:spTree>
    <p:extLst>
      <p:ext uri="{BB962C8B-B14F-4D97-AF65-F5344CB8AC3E}">
        <p14:creationId xmlns:p14="http://schemas.microsoft.com/office/powerpoint/2010/main" val="842566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fld id="{6185ADB3-9272-42BA-B45B-64425AE7943B}" type="slidenum">
              <a:rPr lang="cs-CZ" altLang="cs-CZ"/>
              <a:pPr/>
              <a:t>‹#›</a:t>
            </a:fld>
            <a:endParaRPr lang="cs-CZ" altLang="cs-CZ"/>
          </a:p>
        </p:txBody>
      </p:sp>
    </p:spTree>
    <p:extLst>
      <p:ext uri="{BB962C8B-B14F-4D97-AF65-F5344CB8AC3E}">
        <p14:creationId xmlns:p14="http://schemas.microsoft.com/office/powerpoint/2010/main" val="411569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fld id="{A038C7A7-4661-4846-A1B7-FD07B9A566A1}" type="slidenum">
              <a:rPr lang="cs-CZ" altLang="cs-CZ"/>
              <a:pPr/>
              <a:t>‹#›</a:t>
            </a:fld>
            <a:endParaRPr lang="cs-CZ" altLang="cs-CZ"/>
          </a:p>
        </p:txBody>
      </p:sp>
    </p:spTree>
    <p:extLst>
      <p:ext uri="{BB962C8B-B14F-4D97-AF65-F5344CB8AC3E}">
        <p14:creationId xmlns:p14="http://schemas.microsoft.com/office/powerpoint/2010/main" val="208648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fld id="{913B0E2C-A878-4777-8BCA-5C197D24E560}" type="slidenum">
              <a:rPr lang="cs-CZ" altLang="cs-CZ"/>
              <a:pPr/>
              <a:t>‹#›</a:t>
            </a:fld>
            <a:endParaRPr lang="cs-CZ" altLang="cs-CZ"/>
          </a:p>
        </p:txBody>
      </p:sp>
    </p:spTree>
    <p:extLst>
      <p:ext uri="{BB962C8B-B14F-4D97-AF65-F5344CB8AC3E}">
        <p14:creationId xmlns:p14="http://schemas.microsoft.com/office/powerpoint/2010/main" val="121874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fld id="{C3ECFF93-5F1A-4000-A3E3-6E0D130BBA73}" type="slidenum">
              <a:rPr lang="cs-CZ" altLang="cs-CZ"/>
              <a:pPr/>
              <a:t>‹#›</a:t>
            </a:fld>
            <a:endParaRPr lang="cs-CZ" altLang="cs-CZ"/>
          </a:p>
        </p:txBody>
      </p:sp>
    </p:spTree>
    <p:extLst>
      <p:ext uri="{BB962C8B-B14F-4D97-AF65-F5344CB8AC3E}">
        <p14:creationId xmlns:p14="http://schemas.microsoft.com/office/powerpoint/2010/main" val="16256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fld id="{F73C7A62-09E5-4A31-A712-FC9B6F7EE04D}" type="slidenum">
              <a:rPr lang="cs-CZ" altLang="cs-CZ"/>
              <a:pPr/>
              <a:t>‹#›</a:t>
            </a:fld>
            <a:endParaRPr lang="cs-CZ" altLang="cs-CZ"/>
          </a:p>
        </p:txBody>
      </p:sp>
    </p:spTree>
    <p:extLst>
      <p:ext uri="{BB962C8B-B14F-4D97-AF65-F5344CB8AC3E}">
        <p14:creationId xmlns:p14="http://schemas.microsoft.com/office/powerpoint/2010/main" val="327783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fld id="{816ECB3B-AFE9-4420-8A7E-2A1593CC9FEE}" type="slidenum">
              <a:rPr lang="cs-CZ" altLang="cs-CZ"/>
              <a:pPr/>
              <a:t>‹#›</a:t>
            </a:fld>
            <a:endParaRPr lang="cs-CZ" altLang="cs-CZ"/>
          </a:p>
        </p:txBody>
      </p:sp>
    </p:spTree>
    <p:extLst>
      <p:ext uri="{BB962C8B-B14F-4D97-AF65-F5344CB8AC3E}">
        <p14:creationId xmlns:p14="http://schemas.microsoft.com/office/powerpoint/2010/main" val="150294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fld id="{AB8136AE-B88D-4480-BF6E-0F15F8665087}" type="slidenum">
              <a:rPr lang="cs-CZ" altLang="cs-CZ"/>
              <a:pPr/>
              <a:t>‹#›</a:t>
            </a:fld>
            <a:endParaRPr lang="cs-CZ" altLang="cs-CZ"/>
          </a:p>
        </p:txBody>
      </p:sp>
    </p:spTree>
    <p:extLst>
      <p:ext uri="{BB962C8B-B14F-4D97-AF65-F5344CB8AC3E}">
        <p14:creationId xmlns:p14="http://schemas.microsoft.com/office/powerpoint/2010/main" val="203533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fld id="{C14241AC-B909-45E1-9C02-508FF4AE767C}" type="slidenum">
              <a:rPr lang="cs-CZ" altLang="cs-CZ"/>
              <a:pPr/>
              <a:t>‹#›</a:t>
            </a:fld>
            <a:endParaRPr lang="cs-CZ" altLang="cs-CZ"/>
          </a:p>
        </p:txBody>
      </p:sp>
    </p:spTree>
    <p:extLst>
      <p:ext uri="{BB962C8B-B14F-4D97-AF65-F5344CB8AC3E}">
        <p14:creationId xmlns:p14="http://schemas.microsoft.com/office/powerpoint/2010/main" val="14950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fld id="{D4D8A230-0BFC-4B6D-A33E-362AA72146DE}" type="slidenum">
              <a:rPr lang="cs-CZ" altLang="cs-CZ"/>
              <a:pPr/>
              <a:t>‹#›</a:t>
            </a:fld>
            <a:endParaRPr lang="cs-CZ" altLang="cs-CZ"/>
          </a:p>
        </p:txBody>
      </p:sp>
    </p:spTree>
    <p:extLst>
      <p:ext uri="{BB962C8B-B14F-4D97-AF65-F5344CB8AC3E}">
        <p14:creationId xmlns:p14="http://schemas.microsoft.com/office/powerpoint/2010/main" val="184670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cs-CZ"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cs-CZ"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5E5FC49-9DEC-4293-BF69-A4B2EB7D5DD0}"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nrs.mcgill.ca/whalen/nutrient/Sulfur/Sulfur.html#Rice02S"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thecanadianencyclopedia.ca/en/article/stres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9750" y="1484313"/>
            <a:ext cx="8229600" cy="1143000"/>
          </a:xfrm>
        </p:spPr>
        <p:txBody>
          <a:bodyPr/>
          <a:lstStyle/>
          <a:p>
            <a:pPr eaLnBrk="1" hangingPunct="1"/>
            <a:r>
              <a:rPr lang="cs-CZ" altLang="cs-CZ" sz="4800"/>
              <a:t>Stresová fyziologie rostlin</a:t>
            </a:r>
          </a:p>
        </p:txBody>
      </p:sp>
      <p:sp>
        <p:nvSpPr>
          <p:cNvPr id="2051" name="Rectangle 3"/>
          <p:cNvSpPr>
            <a:spLocks noGrp="1" noChangeArrowheads="1"/>
          </p:cNvSpPr>
          <p:nvPr>
            <p:ph type="body" idx="1"/>
          </p:nvPr>
        </p:nvSpPr>
        <p:spPr>
          <a:xfrm>
            <a:off x="457200" y="3284538"/>
            <a:ext cx="8229600" cy="504825"/>
          </a:xfrm>
        </p:spPr>
        <p:txBody>
          <a:bodyPr/>
          <a:lstStyle/>
          <a:p>
            <a:pPr algn="ctr" eaLnBrk="1" hangingPunct="1">
              <a:lnSpc>
                <a:spcPct val="90000"/>
              </a:lnSpc>
              <a:buFontTx/>
              <a:buNone/>
            </a:pPr>
            <a:r>
              <a:rPr lang="cs-CZ" altLang="cs-CZ" sz="2000"/>
              <a:t>M. Barták</a:t>
            </a:r>
            <a:r>
              <a:rPr lang="cs-CZ" altLang="cs-CZ" sz="2800"/>
              <a:t> </a:t>
            </a:r>
          </a:p>
        </p:txBody>
      </p:sp>
      <p:pic>
        <p:nvPicPr>
          <p:cNvPr id="2052" name="Picture 4" descr="swiss%20cheeese%20monstera_lea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5" y="0"/>
            <a:ext cx="11017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AutoShape 5" descr="downloa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2054" name="AutoShape 6" descr="downloa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pic>
        <p:nvPicPr>
          <p:cNvPr id="2055" name="Picture 7" descr="Logo U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65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p:cNvSpPr>
            <a:spLocks noChangeArrowheads="1"/>
          </p:cNvSpPr>
          <p:nvPr/>
        </p:nvSpPr>
        <p:spPr bwMode="auto">
          <a:xfrm>
            <a:off x="539750" y="4652963"/>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cs-CZ" altLang="cs-CZ" sz="2000"/>
              <a:t>Ústav experimentální biologie, Oddělení fyziologie a anatomie rostlin,</a:t>
            </a:r>
          </a:p>
          <a:p>
            <a:pPr algn="ctr" eaLnBrk="1" hangingPunct="1">
              <a:lnSpc>
                <a:spcPct val="90000"/>
              </a:lnSpc>
              <a:buFontTx/>
              <a:buNone/>
            </a:pPr>
            <a:r>
              <a:rPr lang="cs-CZ" altLang="cs-CZ" sz="2000"/>
              <a:t>Laboratoř fotosyntetických procesů</a:t>
            </a:r>
          </a:p>
          <a:p>
            <a:pPr algn="ctr" eaLnBrk="1" hangingPunct="1">
              <a:lnSpc>
                <a:spcPct val="90000"/>
              </a:lnSpc>
              <a:buFontTx/>
              <a:buNone/>
            </a:pPr>
            <a:r>
              <a:rPr lang="cs-CZ" altLang="cs-CZ" sz="2000"/>
              <a:t>Univerzitní kampus Brno-Bohunice, Kamenice 5, 625 00 Brno</a:t>
            </a:r>
            <a:endParaRPr lang="cs-CZ" altLang="cs-CZ" sz="2800"/>
          </a:p>
        </p:txBody>
      </p:sp>
      <p:sp>
        <p:nvSpPr>
          <p:cNvPr id="2057" name="Text Box 9"/>
          <p:cNvSpPr txBox="1">
            <a:spLocks noChangeArrowheads="1"/>
          </p:cNvSpPr>
          <p:nvPr/>
        </p:nvSpPr>
        <p:spPr bwMode="auto">
          <a:xfrm>
            <a:off x="3635375" y="115888"/>
            <a:ext cx="19832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200" i="1" dirty="0"/>
              <a:t>Přednáška 1, březen 2021</a:t>
            </a:r>
          </a:p>
        </p:txBody>
      </p:sp>
      <p:pic>
        <p:nvPicPr>
          <p:cNvPr id="4098" name="Picture 2" descr="Povrchové proteiny SARS-CoV-2 představují možné terapeutické cíle. Vědci  postupně odhalují jejich strukturu">
            <a:extLst>
              <a:ext uri="{FF2B5EF4-FFF2-40B4-BE49-F238E27FC236}">
                <a16:creationId xmlns:a16="http://schemas.microsoft.com/office/drawing/2014/main" id="{8C379AAD-B662-4220-B39A-60FA58E4C8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a:t>Základní termíny</a:t>
            </a:r>
          </a:p>
        </p:txBody>
      </p:sp>
      <p:sp>
        <p:nvSpPr>
          <p:cNvPr id="11267" name="Rectangle 3"/>
          <p:cNvSpPr>
            <a:spLocks noGrp="1" noChangeArrowheads="1"/>
          </p:cNvSpPr>
          <p:nvPr>
            <p:ph type="body" idx="1"/>
          </p:nvPr>
        </p:nvSpPr>
        <p:spPr/>
        <p:txBody>
          <a:bodyPr/>
          <a:lstStyle/>
          <a:p>
            <a:pPr eaLnBrk="1" hangingPunct="1">
              <a:lnSpc>
                <a:spcPct val="80000"/>
              </a:lnSpc>
            </a:pPr>
            <a:r>
              <a:rPr lang="cs-CZ" altLang="cs-CZ" sz="2800"/>
              <a:t>Ekologické limity. </a:t>
            </a:r>
          </a:p>
          <a:p>
            <a:pPr eaLnBrk="1" hangingPunct="1">
              <a:lnSpc>
                <a:spcPct val="80000"/>
              </a:lnSpc>
            </a:pPr>
            <a:r>
              <a:rPr lang="cs-CZ" altLang="cs-CZ" sz="2800"/>
              <a:t>Zákon tolerance, zákon minima. </a:t>
            </a:r>
          </a:p>
          <a:p>
            <a:pPr eaLnBrk="1" hangingPunct="1">
              <a:lnSpc>
                <a:spcPct val="80000"/>
              </a:lnSpc>
            </a:pPr>
            <a:r>
              <a:rPr lang="cs-CZ" altLang="cs-CZ" sz="2800"/>
              <a:t>Ekologické a fyziologické optimum. </a:t>
            </a:r>
          </a:p>
          <a:p>
            <a:pPr eaLnBrk="1" hangingPunct="1">
              <a:lnSpc>
                <a:spcPct val="80000"/>
              </a:lnSpc>
            </a:pPr>
            <a:endParaRPr lang="cs-CZ" altLang="cs-CZ" sz="2800"/>
          </a:p>
          <a:p>
            <a:pPr eaLnBrk="1" hangingPunct="1">
              <a:lnSpc>
                <a:spcPct val="80000"/>
              </a:lnSpc>
            </a:pPr>
            <a:r>
              <a:rPr lang="cs-CZ" altLang="cs-CZ" sz="2800"/>
              <a:t>Stresové fyziologie </a:t>
            </a:r>
          </a:p>
          <a:p>
            <a:pPr lvl="1" eaLnBrk="1" hangingPunct="1">
              <a:lnSpc>
                <a:spcPct val="80000"/>
              </a:lnSpc>
            </a:pPr>
            <a:r>
              <a:rPr lang="cs-CZ" altLang="cs-CZ" sz="2400"/>
              <a:t>abiotické a biotické stresové faktory, </a:t>
            </a:r>
          </a:p>
          <a:p>
            <a:pPr lvl="1" eaLnBrk="1" hangingPunct="1">
              <a:lnSpc>
                <a:spcPct val="80000"/>
              </a:lnSpc>
            </a:pPr>
            <a:r>
              <a:rPr lang="cs-CZ" altLang="cs-CZ" sz="2400"/>
              <a:t>rezistence, </a:t>
            </a:r>
          </a:p>
          <a:p>
            <a:pPr lvl="1" eaLnBrk="1" hangingPunct="1">
              <a:lnSpc>
                <a:spcPct val="80000"/>
              </a:lnSpc>
            </a:pPr>
            <a:r>
              <a:rPr lang="cs-CZ" altLang="cs-CZ" sz="2400"/>
              <a:t>tolerance, </a:t>
            </a:r>
          </a:p>
          <a:p>
            <a:pPr lvl="1" eaLnBrk="1" hangingPunct="1">
              <a:lnSpc>
                <a:spcPct val="80000"/>
              </a:lnSpc>
            </a:pPr>
            <a:r>
              <a:rPr lang="cs-CZ" altLang="cs-CZ" sz="2400"/>
              <a:t>citlivost, </a:t>
            </a:r>
          </a:p>
          <a:p>
            <a:pPr lvl="1" eaLnBrk="1" hangingPunct="1">
              <a:lnSpc>
                <a:spcPct val="80000"/>
              </a:lnSpc>
            </a:pPr>
            <a:r>
              <a:rPr lang="cs-CZ" altLang="cs-CZ" sz="2400"/>
              <a:t>aklimace, </a:t>
            </a:r>
          </a:p>
          <a:p>
            <a:pPr lvl="1" eaLnBrk="1" hangingPunct="1">
              <a:lnSpc>
                <a:spcPct val="80000"/>
              </a:lnSpc>
            </a:pPr>
            <a:r>
              <a:rPr lang="cs-CZ" altLang="cs-CZ" sz="2400"/>
              <a:t>adaptace,</a:t>
            </a:r>
          </a:p>
        </p:txBody>
      </p:sp>
      <p:pic>
        <p:nvPicPr>
          <p:cNvPr id="11268" name="Picture 4" descr="swiss%20cheeese%20monstera_lea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5" y="0"/>
            <a:ext cx="11017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ovrchové proteiny SARS-CoV-2 představují možné terapeutické cíle. Vědci  postupně odhalují jejich strukturu">
            <a:extLst>
              <a:ext uri="{FF2B5EF4-FFF2-40B4-BE49-F238E27FC236}">
                <a16:creationId xmlns:a16="http://schemas.microsoft.com/office/drawing/2014/main" id="{1592C494-35DC-4BCE-90B8-5625B4BC5A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4624"/>
            <a:ext cx="8507288" cy="1143000"/>
          </a:xfrm>
        </p:spPr>
        <p:txBody>
          <a:bodyPr/>
          <a:lstStyle/>
          <a:p>
            <a:pPr eaLnBrk="1" hangingPunct="1"/>
            <a:r>
              <a:rPr lang="cs-CZ" altLang="cs-CZ" sz="4000" dirty="0">
                <a:solidFill>
                  <a:srgbClr val="990033"/>
                </a:solidFill>
              </a:rPr>
              <a:t>Ekologie: definice základních pojmů</a:t>
            </a:r>
          </a:p>
        </p:txBody>
      </p:sp>
      <p:sp>
        <p:nvSpPr>
          <p:cNvPr id="13315" name="Rectangle 3"/>
          <p:cNvSpPr>
            <a:spLocks noGrp="1" noChangeArrowheads="1"/>
          </p:cNvSpPr>
          <p:nvPr>
            <p:ph type="body" idx="1"/>
          </p:nvPr>
        </p:nvSpPr>
        <p:spPr>
          <a:xfrm>
            <a:off x="457200" y="1166018"/>
            <a:ext cx="8229600" cy="4525963"/>
          </a:xfrm>
        </p:spPr>
        <p:txBody>
          <a:bodyPr/>
          <a:lstStyle/>
          <a:p>
            <a:pPr eaLnBrk="1" hangingPunct="1">
              <a:lnSpc>
                <a:spcPct val="80000"/>
              </a:lnSpc>
            </a:pPr>
            <a:r>
              <a:rPr lang="cs-CZ" altLang="cs-CZ" sz="1800" b="1" dirty="0"/>
              <a:t>EKOLOGIE</a:t>
            </a:r>
            <a:r>
              <a:rPr lang="cs-CZ" altLang="cs-CZ" sz="1800" dirty="0"/>
              <a:t> = nauka o vztahu mezi organismy a prostředím a mezi organismy navzájem</a:t>
            </a:r>
            <a:br>
              <a:rPr lang="cs-CZ" altLang="cs-CZ" sz="1800" dirty="0"/>
            </a:br>
            <a:br>
              <a:rPr lang="cs-CZ" altLang="cs-CZ" sz="1800" dirty="0"/>
            </a:br>
            <a:endParaRPr lang="cs-CZ" altLang="cs-CZ" sz="1800" dirty="0"/>
          </a:p>
          <a:p>
            <a:pPr eaLnBrk="1" hangingPunct="1">
              <a:lnSpc>
                <a:spcPct val="80000"/>
              </a:lnSpc>
            </a:pPr>
            <a:r>
              <a:rPr lang="cs-CZ" altLang="cs-CZ" sz="1800" dirty="0"/>
              <a:t>pojem zavedl Ernst </a:t>
            </a:r>
            <a:r>
              <a:rPr lang="cs-CZ" altLang="cs-CZ" sz="1800" dirty="0" err="1"/>
              <a:t>Haeckel</a:t>
            </a:r>
            <a:r>
              <a:rPr lang="cs-CZ" altLang="cs-CZ" sz="1800" dirty="0"/>
              <a:t> v roce 1869</a:t>
            </a:r>
          </a:p>
          <a:p>
            <a:pPr eaLnBrk="1" hangingPunct="1">
              <a:lnSpc>
                <a:spcPct val="80000"/>
              </a:lnSpc>
            </a:pPr>
            <a:r>
              <a:rPr lang="cs-CZ" altLang="cs-CZ" sz="1800" dirty="0"/>
              <a:t>organismus je otevřený systém (výměna energií, látek, informací)</a:t>
            </a:r>
          </a:p>
          <a:p>
            <a:pPr eaLnBrk="1" hangingPunct="1">
              <a:lnSpc>
                <a:spcPct val="80000"/>
              </a:lnSpc>
            </a:pPr>
            <a:r>
              <a:rPr lang="cs-CZ" altLang="cs-CZ" sz="1800" dirty="0"/>
              <a:t>důležitá schopnost</a:t>
            </a:r>
          </a:p>
          <a:p>
            <a:pPr lvl="1" eaLnBrk="1" hangingPunct="1">
              <a:lnSpc>
                <a:spcPct val="80000"/>
              </a:lnSpc>
            </a:pPr>
            <a:r>
              <a:rPr lang="cs-CZ" altLang="cs-CZ" sz="1600" dirty="0"/>
              <a:t>adaptace = přizpůsobování se novým podmínkám</a:t>
            </a:r>
          </a:p>
          <a:p>
            <a:pPr lvl="1" eaLnBrk="1" hangingPunct="1">
              <a:lnSpc>
                <a:spcPct val="80000"/>
              </a:lnSpc>
            </a:pPr>
            <a:r>
              <a:rPr lang="cs-CZ" altLang="cs-CZ" sz="1600" dirty="0"/>
              <a:t>tolerance = schopnost daného organismu vyrovnávat se s působením ekologických činitelů</a:t>
            </a:r>
          </a:p>
          <a:p>
            <a:pPr lvl="2" eaLnBrk="1" hangingPunct="1">
              <a:lnSpc>
                <a:spcPct val="80000"/>
              </a:lnSpc>
            </a:pPr>
            <a:r>
              <a:rPr lang="cs-CZ" altLang="cs-CZ" sz="1400" dirty="0" err="1"/>
              <a:t>Liebigův</a:t>
            </a:r>
            <a:r>
              <a:rPr lang="cs-CZ" altLang="cs-CZ" sz="1400" dirty="0"/>
              <a:t> zákon minima: „Organismus není silnější než nejslabší článek v řetězci jeho ekologických požadavků.“</a:t>
            </a:r>
          </a:p>
          <a:p>
            <a:pPr lvl="2" eaLnBrk="1" hangingPunct="1">
              <a:lnSpc>
                <a:spcPct val="80000"/>
              </a:lnSpc>
            </a:pPr>
            <a:r>
              <a:rPr lang="cs-CZ" altLang="cs-CZ" sz="1400" dirty="0" err="1"/>
              <a:t>Shelfordův</a:t>
            </a:r>
            <a:r>
              <a:rPr lang="cs-CZ" altLang="cs-CZ" sz="1400" dirty="0"/>
              <a:t> zákon tolerance: „Každý druh toleruje určité rozpětí libovolného faktoru a nejlépe v prostředí prospívá, působí-li vnější vlivy v rozsahu optimálních hodnot.“ (viz ekologická valence)</a:t>
            </a:r>
          </a:p>
          <a:p>
            <a:pPr eaLnBrk="1" hangingPunct="1">
              <a:lnSpc>
                <a:spcPct val="80000"/>
              </a:lnSpc>
            </a:pPr>
            <a:r>
              <a:rPr lang="cs-CZ" altLang="cs-CZ" sz="1800" dirty="0"/>
              <a:t>životní podmínky:</a:t>
            </a:r>
          </a:p>
          <a:p>
            <a:pPr lvl="1" eaLnBrk="1" hangingPunct="1">
              <a:lnSpc>
                <a:spcPct val="80000"/>
              </a:lnSpc>
            </a:pPr>
            <a:r>
              <a:rPr lang="cs-CZ" altLang="cs-CZ" sz="1600" dirty="0"/>
              <a:t>abiotické (světlo, teplo, voda, vzduch, horniny/půda)</a:t>
            </a:r>
          </a:p>
          <a:p>
            <a:pPr lvl="1" eaLnBrk="1" hangingPunct="1">
              <a:lnSpc>
                <a:spcPct val="80000"/>
              </a:lnSpc>
            </a:pPr>
            <a:r>
              <a:rPr lang="cs-CZ" altLang="cs-CZ" sz="1600" dirty="0"/>
              <a:t>biotické (ostatní organismy a vztahy s nimi)</a:t>
            </a:r>
          </a:p>
          <a:p>
            <a:pPr eaLnBrk="1" hangingPunct="1">
              <a:lnSpc>
                <a:spcPct val="80000"/>
              </a:lnSpc>
            </a:pPr>
            <a:endParaRPr lang="cs-CZ" altLang="cs-CZ" sz="1800" dirty="0"/>
          </a:p>
        </p:txBody>
      </p:sp>
      <p:pic>
        <p:nvPicPr>
          <p:cNvPr id="2054" name="Picture 6" descr="Ernst Haeckel - Simple English Wikipedia, the free encyclopedia">
            <a:extLst>
              <a:ext uri="{FF2B5EF4-FFF2-40B4-BE49-F238E27FC236}">
                <a16:creationId xmlns:a16="http://schemas.microsoft.com/office/drawing/2014/main" id="{BA0A8389-E98E-46E7-B168-1E64322819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1499" y="4464495"/>
            <a:ext cx="1841043" cy="23488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istory of Ecological Sciences, Part 47: Ernst Haeckel's Ecology - Egerton  - 2013 - The Bulletin of the Ecological Society of America - Wiley Online  Library">
            <a:extLst>
              <a:ext uri="{FF2B5EF4-FFF2-40B4-BE49-F238E27FC236}">
                <a16:creationId xmlns:a16="http://schemas.microsoft.com/office/drawing/2014/main" id="{CF1D14AD-5C8E-4859-9F11-18B05436A8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464495"/>
            <a:ext cx="1523510" cy="23488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ovrchové proteiny SARS-CoV-2 představují možné terapeutické cíle. Vědci  postupně odhalují jejich strukturu">
            <a:extLst>
              <a:ext uri="{FF2B5EF4-FFF2-40B4-BE49-F238E27FC236}">
                <a16:creationId xmlns:a16="http://schemas.microsoft.com/office/drawing/2014/main" id="{F7A34FBF-C82F-4DFF-ACA7-E38826B3F5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 t="12432" r="58662"/>
          <a:stretch/>
        </p:blipFill>
        <p:spPr bwMode="auto">
          <a:xfrm>
            <a:off x="78643" y="6048547"/>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B00B1F-A2B5-47ED-8938-E8C22D4D078D}"/>
              </a:ext>
            </a:extLst>
          </p:cNvPr>
          <p:cNvSpPr>
            <a:spLocks noGrp="1"/>
          </p:cNvSpPr>
          <p:nvPr>
            <p:ph type="title"/>
          </p:nvPr>
        </p:nvSpPr>
        <p:spPr>
          <a:xfrm>
            <a:off x="74340" y="-1749425"/>
            <a:ext cx="8229600" cy="1143000"/>
          </a:xfrm>
        </p:spPr>
        <p:txBody>
          <a:bodyPr/>
          <a:lstStyle/>
          <a:p>
            <a:endParaRPr lang="cs-CZ"/>
          </a:p>
        </p:txBody>
      </p:sp>
      <p:pic>
        <p:nvPicPr>
          <p:cNvPr id="3074" name="Picture 2" descr="Ernst Haeckel quote: By ecology we understand the total science of the  connections...">
            <a:extLst>
              <a:ext uri="{FF2B5EF4-FFF2-40B4-BE49-F238E27FC236}">
                <a16:creationId xmlns:a16="http://schemas.microsoft.com/office/drawing/2014/main" id="{7377FEAC-4F7A-4B19-B864-95B95C04F1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032" y="2868616"/>
            <a:ext cx="8229600" cy="38727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otes about Recapitulation (38 quotes)">
            <a:extLst>
              <a:ext uri="{FF2B5EF4-FFF2-40B4-BE49-F238E27FC236}">
                <a16:creationId xmlns:a16="http://schemas.microsoft.com/office/drawing/2014/main" id="{3441AF88-949D-43A2-AE60-211E47E42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3061"/>
            <a:ext cx="5715000" cy="2809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26B0A3E0-B9E9-413E-9443-673C6F30FBD1}"/>
              </a:ext>
            </a:extLst>
          </p:cNvPr>
          <p:cNvSpPr txBox="1"/>
          <p:nvPr/>
        </p:nvSpPr>
        <p:spPr>
          <a:xfrm>
            <a:off x="4788024" y="6093296"/>
            <a:ext cx="3126177" cy="246221"/>
          </a:xfrm>
          <a:prstGeom prst="rect">
            <a:avLst/>
          </a:prstGeom>
          <a:solidFill>
            <a:schemeClr val="accent3">
              <a:lumMod val="90000"/>
            </a:schemeClr>
          </a:solidFill>
        </p:spPr>
        <p:txBody>
          <a:bodyPr wrap="none" rtlCol="0">
            <a:spAutoFit/>
          </a:bodyPr>
          <a:lstStyle/>
          <a:p>
            <a:r>
              <a:rPr lang="cs-CZ" sz="1000" dirty="0"/>
              <a:t>Source: https://www.quotemaster.org/Recapitulation</a:t>
            </a:r>
          </a:p>
        </p:txBody>
      </p:sp>
      <p:pic>
        <p:nvPicPr>
          <p:cNvPr id="7" name="Picture 2" descr="Povrchové proteiny SARS-CoV-2 představují možné terapeutické cíle. Vědci  postupně odhalují jejich strukturu">
            <a:extLst>
              <a:ext uri="{FF2B5EF4-FFF2-40B4-BE49-F238E27FC236}">
                <a16:creationId xmlns:a16="http://schemas.microsoft.com/office/drawing/2014/main" id="{92CFDBA7-0B35-4DCA-A564-28607247EA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7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a:solidFill>
                  <a:srgbClr val="990033"/>
                </a:solidFill>
              </a:rPr>
              <a:t>Ekologie - definice</a:t>
            </a:r>
          </a:p>
        </p:txBody>
      </p:sp>
      <p:sp>
        <p:nvSpPr>
          <p:cNvPr id="14339" name="Rectangle 3"/>
          <p:cNvSpPr>
            <a:spLocks noGrp="1" noChangeArrowheads="1"/>
          </p:cNvSpPr>
          <p:nvPr>
            <p:ph type="body" idx="1"/>
          </p:nvPr>
        </p:nvSpPr>
        <p:spPr/>
        <p:txBody>
          <a:bodyPr/>
          <a:lstStyle/>
          <a:p>
            <a:pPr eaLnBrk="1" hangingPunct="1"/>
            <a:r>
              <a:rPr lang="cs-CZ" altLang="cs-CZ"/>
              <a:t>Shelfordův zákon tolerance </a:t>
            </a:r>
          </a:p>
          <a:p>
            <a:pPr eaLnBrk="1" hangingPunct="1"/>
            <a:endParaRPr lang="cs-CZ" altLang="cs-CZ"/>
          </a:p>
          <a:p>
            <a:pPr eaLnBrk="1" hangingPunct="1"/>
            <a:r>
              <a:rPr lang="cs-CZ" altLang="cs-CZ"/>
              <a:t>„Každý druh toleruje určité rozpětí libovolného faktoru a nejlépe v prostředí prospívá, působí-li vnější vlivy v rozsahu optimálních hodnot.“ (viz ekologická valence</a:t>
            </a:r>
          </a:p>
        </p:txBody>
      </p:sp>
      <p:sp>
        <p:nvSpPr>
          <p:cNvPr id="14340" name="Text Box 4"/>
          <p:cNvSpPr txBox="1">
            <a:spLocks noChangeArrowheads="1"/>
          </p:cNvSpPr>
          <p:nvPr/>
        </p:nvSpPr>
        <p:spPr bwMode="auto">
          <a:xfrm>
            <a:off x="231775" y="6184900"/>
            <a:ext cx="8623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solidFill>
                  <a:srgbClr val="990033"/>
                </a:solidFill>
              </a:rPr>
              <a:t>ekologická valence</a:t>
            </a:r>
            <a:r>
              <a:rPr lang="cs-CZ" altLang="cs-CZ">
                <a:solidFill>
                  <a:srgbClr val="990033"/>
                </a:solidFill>
              </a:rPr>
              <a:t> = rozmezí podmínek, v nichž je organismus schopen existovat</a:t>
            </a:r>
          </a:p>
          <a:p>
            <a:pPr eaLnBrk="1" hangingPunct="1"/>
            <a:endParaRPr lang="cs-CZ" altLang="cs-CZ"/>
          </a:p>
        </p:txBody>
      </p:sp>
      <p:sp>
        <p:nvSpPr>
          <p:cNvPr id="14341" name="AutoShape 6" descr="xe0+j+cba34GTSaGwAAAABJRU5ErkJgg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pic>
        <p:nvPicPr>
          <p:cNvPr id="6" name="Picture 2" descr="Povrchové proteiny SARS-CoV-2 představují možné terapeutické cíle. Vědci  postupně odhalují jejich strukturu">
            <a:extLst>
              <a:ext uri="{FF2B5EF4-FFF2-40B4-BE49-F238E27FC236}">
                <a16:creationId xmlns:a16="http://schemas.microsoft.com/office/drawing/2014/main" id="{9D8E1A8B-E071-4068-9B3A-A44F40D355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 t="12432" r="58662"/>
          <a:stretch/>
        </p:blipFill>
        <p:spPr bwMode="auto">
          <a:xfrm>
            <a:off x="8386887" y="5361335"/>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a:t>Liebigův zákon minima</a:t>
            </a:r>
          </a:p>
        </p:txBody>
      </p:sp>
      <p:sp>
        <p:nvSpPr>
          <p:cNvPr id="12291" name="Rectangle 3"/>
          <p:cNvSpPr>
            <a:spLocks noGrp="1" noChangeArrowheads="1"/>
          </p:cNvSpPr>
          <p:nvPr>
            <p:ph type="body" sz="half" idx="1"/>
          </p:nvPr>
        </p:nvSpPr>
        <p:spPr/>
        <p:txBody>
          <a:bodyPr/>
          <a:lstStyle/>
          <a:p>
            <a:pPr eaLnBrk="1" hangingPunct="1"/>
            <a:r>
              <a:rPr lang="cs-CZ" altLang="cs-CZ" sz="2800"/>
              <a:t>rostliny jsou životně závislé na tom prvku, který je v jejich životním prostředí obsažen nejméně.; můžeme aplikovat i na živočichy. </a:t>
            </a:r>
          </a:p>
        </p:txBody>
      </p:sp>
      <p:pic>
        <p:nvPicPr>
          <p:cNvPr id="12292" name="Picture 5" descr="zakon-minima-foto-304x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3429000"/>
            <a:ext cx="27654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poda_biologicky_chemicky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3429000"/>
            <a:ext cx="2371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18"/>
          <p:cNvSpPr>
            <a:spLocks noGrp="1" noChangeArrowheads="1"/>
          </p:cNvSpPr>
          <p:nvPr>
            <p:ph sz="half" idx="2"/>
          </p:nvPr>
        </p:nvSpPr>
        <p:spPr/>
        <p:txBody>
          <a:bodyPr/>
          <a:lstStyle/>
          <a:p>
            <a:pPr eaLnBrk="1" hangingPunct="1"/>
            <a:endParaRPr lang="cs-CZ" altLang="cs-CZ" sz="2800"/>
          </a:p>
        </p:txBody>
      </p:sp>
      <p:pic>
        <p:nvPicPr>
          <p:cNvPr id="7" name="Picture 2" descr="Povrchové proteiny SARS-CoV-2 představují možné terapeutické cíle. Vědci  postupně odhalují jejich strukturu">
            <a:extLst>
              <a:ext uri="{FF2B5EF4-FFF2-40B4-BE49-F238E27FC236}">
                <a16:creationId xmlns:a16="http://schemas.microsoft.com/office/drawing/2014/main" id="{F01CC403-9455-4E51-A9F0-5CA2AB17BF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 t="12432" r="58662"/>
          <a:stretch/>
        </p:blipFill>
        <p:spPr bwMode="auto">
          <a:xfrm>
            <a:off x="22923" y="6094879"/>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85800" y="6248400"/>
            <a:ext cx="1905000" cy="4572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D7E75F-03FC-4797-91DA-79A67D39692C}" type="slidenum">
              <a:rPr lang="he-IL" altLang="cs-CZ" sz="1000">
                <a:cs typeface="Times New Roman" panose="02020603050405020304" pitchFamily="18" charset="0"/>
              </a:rPr>
              <a:pPr eaLnBrk="1" hangingPunct="1"/>
              <a:t>15</a:t>
            </a:fld>
            <a:endParaRPr lang="en-US" altLang="cs-CZ" sz="1000">
              <a:cs typeface="Times New Roman" panose="02020603050405020304" pitchFamily="18" charset="0"/>
            </a:endParaRPr>
          </a:p>
        </p:txBody>
      </p:sp>
      <p:sp>
        <p:nvSpPr>
          <p:cNvPr id="15363" name="Rectangle 2"/>
          <p:cNvSpPr>
            <a:spLocks noGrp="1" noChangeArrowheads="1"/>
          </p:cNvSpPr>
          <p:nvPr>
            <p:ph type="ctrTitle" idx="4294967295"/>
          </p:nvPr>
        </p:nvSpPr>
        <p:spPr>
          <a:xfrm>
            <a:off x="323850" y="0"/>
            <a:ext cx="8534400" cy="1828800"/>
          </a:xfrm>
        </p:spPr>
        <p:txBody>
          <a:bodyPr/>
          <a:lstStyle/>
          <a:p>
            <a:pPr eaLnBrk="1" hangingPunct="1"/>
            <a:r>
              <a:rPr lang="en-US" altLang="cs-CZ" sz="4800" b="1">
                <a:solidFill>
                  <a:srgbClr val="990033"/>
                </a:solidFill>
              </a:rPr>
              <a:t>Plant Responses to Stress</a:t>
            </a:r>
          </a:p>
        </p:txBody>
      </p:sp>
      <p:sp>
        <p:nvSpPr>
          <p:cNvPr id="15364" name="Rectangle 3"/>
          <p:cNvSpPr>
            <a:spLocks noGrp="1" noChangeArrowheads="1"/>
          </p:cNvSpPr>
          <p:nvPr>
            <p:ph type="subTitle" idx="4294967295"/>
          </p:nvPr>
        </p:nvSpPr>
        <p:spPr>
          <a:xfrm>
            <a:off x="457200" y="2057400"/>
            <a:ext cx="8153400" cy="4267200"/>
          </a:xfrm>
          <a:solidFill>
            <a:schemeClr val="bg1"/>
          </a:solidFill>
        </p:spPr>
        <p:txBody>
          <a:bodyPr/>
          <a:lstStyle/>
          <a:p>
            <a:pPr marL="290513" indent="-290513" eaLnBrk="1" hangingPunct="1">
              <a:buClr>
                <a:srgbClr val="FF5050"/>
              </a:buClr>
              <a:buFontTx/>
              <a:buNone/>
            </a:pPr>
            <a:r>
              <a:rPr lang="en-US" altLang="cs-CZ" sz="3600" b="1">
                <a:latin typeface="Comic Sans MS" panose="030F0702030302020204" pitchFamily="66" charset="0"/>
              </a:rPr>
              <a:t> </a:t>
            </a:r>
            <a:r>
              <a:rPr lang="en-US" altLang="cs-CZ" sz="3600" b="1" u="sng">
                <a:solidFill>
                  <a:schemeClr val="accent2"/>
                </a:solidFill>
                <a:latin typeface="Comic Sans MS" panose="030F0702030302020204" pitchFamily="66" charset="0"/>
              </a:rPr>
              <a:t>Mechanical</a:t>
            </a:r>
            <a:r>
              <a:rPr lang="en-US" altLang="cs-CZ" sz="3600" b="1">
                <a:latin typeface="Comic Sans MS" panose="030F0702030302020204" pitchFamily="66" charset="0"/>
              </a:rPr>
              <a:t> </a:t>
            </a:r>
            <a:r>
              <a:rPr lang="en-US" altLang="cs-CZ" sz="2000" b="1">
                <a:latin typeface="Comic Sans MS" panose="030F0702030302020204" pitchFamily="66" charset="0"/>
              </a:rPr>
              <a:t>concept of stress</a:t>
            </a:r>
            <a:endParaRPr lang="cs-CZ" altLang="cs-CZ" sz="2000" b="1">
              <a:latin typeface="Comic Sans MS" panose="030F0702030302020204" pitchFamily="66" charset="0"/>
            </a:endParaRPr>
          </a:p>
          <a:p>
            <a:pPr marL="290513" indent="-290513" eaLnBrk="1" hangingPunct="1">
              <a:buClr>
                <a:srgbClr val="FF5050"/>
              </a:buClr>
              <a:buFontTx/>
              <a:buNone/>
            </a:pPr>
            <a:endParaRPr lang="en-US" altLang="cs-CZ" sz="2000" b="1">
              <a:latin typeface="Comic Sans MS" panose="030F0702030302020204" pitchFamily="66" charset="0"/>
            </a:endParaRPr>
          </a:p>
          <a:p>
            <a:pPr marL="290513" indent="-290513" eaLnBrk="1" hangingPunct="1">
              <a:buClr>
                <a:srgbClr val="FF5050"/>
              </a:buClr>
              <a:buFontTx/>
              <a:buNone/>
            </a:pPr>
            <a:r>
              <a:rPr lang="en-US" altLang="cs-CZ" sz="2000" b="1">
                <a:solidFill>
                  <a:schemeClr val="tx2"/>
                </a:solidFill>
                <a:latin typeface="Comic Sans MS" panose="030F0702030302020204" pitchFamily="66" charset="0"/>
              </a:rPr>
              <a:t>Stress is a force per unit area</a:t>
            </a:r>
          </a:p>
          <a:p>
            <a:pPr marL="290513" indent="-290513" eaLnBrk="1" hangingPunct="1">
              <a:buClr>
                <a:srgbClr val="FF5050"/>
              </a:buClr>
              <a:buFontTx/>
              <a:buNone/>
            </a:pPr>
            <a:r>
              <a:rPr lang="en-US" altLang="cs-CZ" sz="2000" b="1">
                <a:solidFill>
                  <a:schemeClr val="tx2"/>
                </a:solidFill>
                <a:latin typeface="Comic Sans MS" panose="030F0702030302020204" pitchFamily="66" charset="0"/>
              </a:rPr>
              <a:t>Strain is a change in dimension in response to stress (in other words, deformation of a physical body under the action of applied forces)</a:t>
            </a:r>
          </a:p>
          <a:p>
            <a:pPr marL="290513" indent="-290513" eaLnBrk="1" hangingPunct="1">
              <a:buClr>
                <a:srgbClr val="FF5050"/>
              </a:buClr>
              <a:buFontTx/>
              <a:buNone/>
            </a:pPr>
            <a:r>
              <a:rPr lang="en-US" altLang="cs-CZ" sz="2000" b="1">
                <a:solidFill>
                  <a:schemeClr val="tx2"/>
                </a:solidFill>
                <a:latin typeface="Comic Sans MS" panose="030F0702030302020204" pitchFamily="66" charset="0"/>
              </a:rPr>
              <a:t>   </a:t>
            </a:r>
          </a:p>
          <a:p>
            <a:pPr marL="290513" indent="-290513" eaLnBrk="1" hangingPunct="1">
              <a:buClr>
                <a:srgbClr val="FF5050"/>
              </a:buClr>
              <a:buFontTx/>
              <a:buNone/>
            </a:pPr>
            <a:r>
              <a:rPr lang="en-US" altLang="cs-CZ" sz="2000" b="1">
                <a:solidFill>
                  <a:schemeClr val="tx2"/>
                </a:solidFill>
                <a:latin typeface="Comic Sans MS" panose="030F0702030302020204" pitchFamily="66" charset="0"/>
              </a:rPr>
              <a:t>Failure of a material occurs when the material cannot strain sufficiently to resist stress</a:t>
            </a:r>
          </a:p>
        </p:txBody>
      </p:sp>
      <p:pic>
        <p:nvPicPr>
          <p:cNvPr id="5" name="Picture 2" descr="Povrchové proteiny SARS-CoV-2 představují možné terapeutické cíle. Vědci  postupně odhalují jejich strukturu">
            <a:extLst>
              <a:ext uri="{FF2B5EF4-FFF2-40B4-BE49-F238E27FC236}">
                <a16:creationId xmlns:a16="http://schemas.microsoft.com/office/drawing/2014/main" id="{E403DEB0-8FBD-44BF-A6D8-AFEDFFD050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85800" y="6248400"/>
            <a:ext cx="1905000" cy="4572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03C477-B80B-4B81-9DFF-18BA880A0CD8}" type="slidenum">
              <a:rPr lang="he-IL" altLang="cs-CZ" sz="1000">
                <a:cs typeface="Times New Roman" panose="02020603050405020304" pitchFamily="18" charset="0"/>
              </a:rPr>
              <a:pPr eaLnBrk="1" hangingPunct="1"/>
              <a:t>16</a:t>
            </a:fld>
            <a:endParaRPr lang="en-US" altLang="cs-CZ" sz="1000">
              <a:cs typeface="Times New Roman" panose="02020603050405020304" pitchFamily="18" charset="0"/>
            </a:endParaRPr>
          </a:p>
        </p:txBody>
      </p:sp>
      <p:sp>
        <p:nvSpPr>
          <p:cNvPr id="16387" name="Rectangle 2"/>
          <p:cNvSpPr>
            <a:spLocks noGrp="1" noChangeArrowheads="1"/>
          </p:cNvSpPr>
          <p:nvPr>
            <p:ph type="ctrTitle" idx="4294967295"/>
          </p:nvPr>
        </p:nvSpPr>
        <p:spPr>
          <a:xfrm>
            <a:off x="323850" y="0"/>
            <a:ext cx="8534400" cy="1828800"/>
          </a:xfrm>
        </p:spPr>
        <p:txBody>
          <a:bodyPr/>
          <a:lstStyle/>
          <a:p>
            <a:pPr eaLnBrk="1" hangingPunct="1"/>
            <a:r>
              <a:rPr lang="en-US" altLang="cs-CZ" sz="4800" b="1">
                <a:solidFill>
                  <a:srgbClr val="990033"/>
                </a:solidFill>
              </a:rPr>
              <a:t>Plant Responses to Stress</a:t>
            </a:r>
          </a:p>
        </p:txBody>
      </p:sp>
      <p:sp>
        <p:nvSpPr>
          <p:cNvPr id="16388" name="Rectangle 3"/>
          <p:cNvSpPr>
            <a:spLocks noGrp="1" noChangeArrowheads="1"/>
          </p:cNvSpPr>
          <p:nvPr>
            <p:ph type="subTitle" idx="4294967295"/>
          </p:nvPr>
        </p:nvSpPr>
        <p:spPr>
          <a:xfrm>
            <a:off x="228600" y="2057400"/>
            <a:ext cx="8610600" cy="4572000"/>
          </a:xfrm>
          <a:solidFill>
            <a:schemeClr val="bg1"/>
          </a:solidFill>
        </p:spPr>
        <p:txBody>
          <a:bodyPr/>
          <a:lstStyle/>
          <a:p>
            <a:pPr marL="0" indent="0" eaLnBrk="1" hangingPunct="1">
              <a:lnSpc>
                <a:spcPct val="90000"/>
              </a:lnSpc>
              <a:buClr>
                <a:srgbClr val="FF5050"/>
              </a:buClr>
              <a:buFontTx/>
              <a:buNone/>
            </a:pPr>
            <a:r>
              <a:rPr lang="en-US" altLang="cs-CZ" b="1">
                <a:latin typeface="Comic Sans MS" panose="030F0702030302020204" pitchFamily="66" charset="0"/>
              </a:rPr>
              <a:t> </a:t>
            </a:r>
            <a:r>
              <a:rPr lang="en-US" altLang="cs-CZ" sz="4000" b="1" u="sng">
                <a:solidFill>
                  <a:schemeClr val="accent2"/>
                </a:solidFill>
                <a:latin typeface="Comic Sans MS" panose="030F0702030302020204" pitchFamily="66" charset="0"/>
              </a:rPr>
              <a:t>Biological</a:t>
            </a:r>
            <a:r>
              <a:rPr lang="en-US" altLang="cs-CZ" sz="4000" b="1">
                <a:latin typeface="Comic Sans MS" panose="030F0702030302020204" pitchFamily="66" charset="0"/>
              </a:rPr>
              <a:t> concept of stress</a:t>
            </a:r>
            <a:endParaRPr lang="cs-CZ" altLang="cs-CZ" sz="4000" b="1">
              <a:latin typeface="Comic Sans MS" panose="030F0702030302020204" pitchFamily="66" charset="0"/>
            </a:endParaRPr>
          </a:p>
          <a:p>
            <a:pPr marL="0" indent="0" eaLnBrk="1" hangingPunct="1">
              <a:lnSpc>
                <a:spcPct val="90000"/>
              </a:lnSpc>
              <a:buClr>
                <a:srgbClr val="FF5050"/>
              </a:buClr>
              <a:buFontTx/>
              <a:buNone/>
            </a:pPr>
            <a:endParaRPr lang="en-US" altLang="cs-CZ" sz="4000" b="1">
              <a:latin typeface="Comic Sans MS" panose="030F0702030302020204" pitchFamily="66" charset="0"/>
            </a:endParaRPr>
          </a:p>
          <a:p>
            <a:pPr marL="0" indent="0" eaLnBrk="1" hangingPunct="1">
              <a:lnSpc>
                <a:spcPct val="90000"/>
              </a:lnSpc>
              <a:buClr>
                <a:srgbClr val="FF5050"/>
              </a:buClr>
              <a:buFontTx/>
              <a:buNone/>
            </a:pPr>
            <a:r>
              <a:rPr lang="en-US" altLang="cs-CZ" b="1">
                <a:latin typeface="Comic Sans MS" panose="030F0702030302020204" pitchFamily="66" charset="0"/>
              </a:rPr>
              <a:t>   Abiotic (physical or chemical) or biotic</a:t>
            </a:r>
            <a:r>
              <a:rPr lang="cs-CZ" altLang="cs-CZ" b="1">
                <a:latin typeface="Comic Sans MS" panose="030F0702030302020204" pitchFamily="66" charset="0"/>
              </a:rPr>
              <a:t> </a:t>
            </a:r>
            <a:r>
              <a:rPr lang="en-US" altLang="cs-CZ" b="1">
                <a:latin typeface="Comic Sans MS" panose="030F0702030302020204" pitchFamily="66" charset="0"/>
              </a:rPr>
              <a:t>        factor adversely affecting an organism</a:t>
            </a:r>
            <a:endParaRPr lang="cs-CZ" altLang="cs-CZ" b="1">
              <a:latin typeface="Comic Sans MS" panose="030F0702030302020204" pitchFamily="66" charset="0"/>
            </a:endParaRPr>
          </a:p>
          <a:p>
            <a:pPr marL="0" indent="0" eaLnBrk="1" hangingPunct="1">
              <a:lnSpc>
                <a:spcPct val="90000"/>
              </a:lnSpc>
              <a:buClr>
                <a:srgbClr val="FF5050"/>
              </a:buClr>
              <a:buFontTx/>
              <a:buNone/>
            </a:pPr>
            <a:endParaRPr lang="en-US" altLang="cs-CZ" b="1">
              <a:latin typeface="Comic Sans MS" panose="030F0702030302020204" pitchFamily="66" charset="0"/>
            </a:endParaRPr>
          </a:p>
          <a:p>
            <a:pPr marL="0" indent="0" eaLnBrk="1" hangingPunct="1">
              <a:lnSpc>
                <a:spcPct val="90000"/>
              </a:lnSpc>
              <a:buClr>
                <a:srgbClr val="FF5050"/>
              </a:buClr>
              <a:buFontTx/>
              <a:buNone/>
            </a:pPr>
            <a:r>
              <a:rPr lang="en-US" altLang="cs-CZ" b="1">
                <a:latin typeface="Comic Sans MS" panose="030F0702030302020204" pitchFamily="66" charset="0"/>
              </a:rPr>
              <a:t>   Measured as effect on growth rate and</a:t>
            </a:r>
            <a:r>
              <a:rPr lang="cs-CZ" altLang="cs-CZ" b="1">
                <a:latin typeface="Comic Sans MS" panose="030F0702030302020204" pitchFamily="66" charset="0"/>
              </a:rPr>
              <a:t> </a:t>
            </a:r>
            <a:r>
              <a:rPr lang="en-US" altLang="cs-CZ" b="1">
                <a:latin typeface="Comic Sans MS" panose="030F0702030302020204" pitchFamily="66" charset="0"/>
              </a:rPr>
              <a:t>productivity</a:t>
            </a:r>
            <a:br>
              <a:rPr lang="en-US" altLang="cs-CZ" b="1">
                <a:latin typeface="Comic Sans MS" panose="030F0702030302020204" pitchFamily="66" charset="0"/>
              </a:rPr>
            </a:br>
            <a:r>
              <a:rPr lang="en-US" altLang="cs-CZ" sz="3600" b="1">
                <a:latin typeface="Comic Sans MS" panose="030F0702030302020204" pitchFamily="66" charset="0"/>
              </a:rPr>
              <a:t>   </a:t>
            </a:r>
          </a:p>
        </p:txBody>
      </p:sp>
      <p:pic>
        <p:nvPicPr>
          <p:cNvPr id="5" name="Picture 2" descr="Povrchové proteiny SARS-CoV-2 představují možné terapeutické cíle. Vědci  postupně odhalují jejich strukturu">
            <a:extLst>
              <a:ext uri="{FF2B5EF4-FFF2-40B4-BE49-F238E27FC236}">
                <a16:creationId xmlns:a16="http://schemas.microsoft.com/office/drawing/2014/main" id="{F7D84FB9-0A88-48F0-9C92-8EDA9E8483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18_01"/>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07950" y="981075"/>
            <a:ext cx="27987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body" idx="4294967295"/>
          </p:nvPr>
        </p:nvSpPr>
        <p:spPr>
          <a:xfrm>
            <a:off x="3084513" y="1628775"/>
            <a:ext cx="6059487" cy="5715000"/>
          </a:xfrm>
        </p:spPr>
        <p:txBody>
          <a:bodyPr/>
          <a:lstStyle/>
          <a:p>
            <a:pPr eaLnBrk="1" hangingPunct="1">
              <a:buFont typeface="Wingdings" panose="05000000000000000000" pitchFamily="2" charset="2"/>
              <a:buNone/>
              <a:tabLst>
                <a:tab pos="765175" algn="ctr"/>
              </a:tabLst>
            </a:pPr>
            <a:r>
              <a:rPr lang="en-US" altLang="cs-CZ" sz="2000">
                <a:solidFill>
                  <a:srgbClr val="CC3300"/>
                </a:solidFill>
                <a:latin typeface="Comic Sans MS" panose="030F0702030302020204" pitchFamily="66" charset="0"/>
              </a:rPr>
              <a:t>- </a:t>
            </a:r>
            <a:r>
              <a:rPr lang="en-US" altLang="cs-CZ" sz="2000">
                <a:latin typeface="Comic Sans MS" panose="030F0702030302020204" pitchFamily="66" charset="0"/>
                <a:cs typeface="Times New Roman" panose="02020603050405020304" pitchFamily="18" charset="0"/>
              </a:rPr>
              <a:t>plant</a:t>
            </a:r>
            <a:r>
              <a:rPr lang="en-US" altLang="cs-CZ" sz="2000">
                <a:solidFill>
                  <a:srgbClr val="CC3300"/>
                </a:solidFill>
                <a:latin typeface="Comic Sans MS" panose="030F0702030302020204" pitchFamily="66" charset="0"/>
              </a:rPr>
              <a:t> </a:t>
            </a:r>
            <a:r>
              <a:rPr lang="en-US" altLang="cs-CZ" sz="2000">
                <a:latin typeface="Comic Sans MS" panose="030F0702030302020204" pitchFamily="66" charset="0"/>
              </a:rPr>
              <a:t>responses to environmental stress </a:t>
            </a:r>
            <a:r>
              <a:rPr lang="en-US" altLang="cs-CZ" sz="2000">
                <a:solidFill>
                  <a:schemeClr val="accent2"/>
                </a:solidFill>
                <a:latin typeface="Comic Sans MS" panose="030F0702030302020204" pitchFamily="66" charset="0"/>
              </a:rPr>
              <a:t>(physiological, biochemical, genetic)</a:t>
            </a:r>
          </a:p>
          <a:p>
            <a:pPr eaLnBrk="1" hangingPunct="1">
              <a:buFont typeface="Wingdings" panose="05000000000000000000" pitchFamily="2" charset="2"/>
              <a:buChar char="§"/>
              <a:tabLst>
                <a:tab pos="765175" algn="ctr"/>
              </a:tabLst>
            </a:pPr>
            <a:endParaRPr lang="en-US" altLang="cs-CZ" sz="2000">
              <a:solidFill>
                <a:schemeClr val="accent2"/>
              </a:solidFill>
              <a:latin typeface="Comic Sans MS" panose="030F0702030302020204" pitchFamily="66" charset="0"/>
            </a:endParaRPr>
          </a:p>
          <a:p>
            <a:pPr eaLnBrk="1" hangingPunct="1">
              <a:buFont typeface="Wingdings" panose="05000000000000000000" pitchFamily="2" charset="2"/>
              <a:buNone/>
              <a:tabLst>
                <a:tab pos="765175" algn="ctr"/>
              </a:tabLst>
            </a:pPr>
            <a:r>
              <a:rPr lang="en-US" altLang="cs-CZ" sz="2000">
                <a:latin typeface="Comic Sans MS" panose="030F0702030302020204" pitchFamily="66" charset="0"/>
              </a:rPr>
              <a:t>-  research approaches for study of environmental stresses.</a:t>
            </a:r>
          </a:p>
          <a:p>
            <a:pPr eaLnBrk="1" hangingPunct="1">
              <a:buFont typeface="Wingdings" panose="05000000000000000000" pitchFamily="2" charset="2"/>
              <a:buNone/>
              <a:tabLst>
                <a:tab pos="765175" algn="ctr"/>
              </a:tabLst>
            </a:pPr>
            <a:endParaRPr lang="en-US" altLang="cs-CZ" sz="2000">
              <a:latin typeface="Comic Sans MS" panose="030F0702030302020204" pitchFamily="66" charset="0"/>
            </a:endParaRPr>
          </a:p>
          <a:p>
            <a:pPr eaLnBrk="1" hangingPunct="1">
              <a:buFontTx/>
              <a:buChar char="-"/>
              <a:tabLst>
                <a:tab pos="765175" algn="ctr"/>
              </a:tabLst>
            </a:pPr>
            <a:r>
              <a:rPr lang="en-US" altLang="cs-CZ" sz="2000">
                <a:solidFill>
                  <a:schemeClr val="accent2"/>
                </a:solidFill>
                <a:latin typeface="Comic Sans MS" panose="030F0702030302020204" pitchFamily="66" charset="0"/>
              </a:rPr>
              <a:t>biochemical, genetic and molecular</a:t>
            </a:r>
            <a:r>
              <a:rPr lang="en-US" altLang="cs-CZ" sz="2000">
                <a:latin typeface="Comic Sans MS" panose="030F0702030302020204" pitchFamily="66" charset="0"/>
              </a:rPr>
              <a:t> </a:t>
            </a:r>
          </a:p>
          <a:p>
            <a:pPr eaLnBrk="1" hangingPunct="1">
              <a:buFontTx/>
              <a:buNone/>
              <a:tabLst>
                <a:tab pos="765175" algn="ctr"/>
              </a:tabLst>
            </a:pPr>
            <a:r>
              <a:rPr lang="en-US" altLang="cs-CZ" sz="2000">
                <a:latin typeface="Comic Sans MS" panose="030F0702030302020204" pitchFamily="66" charset="0"/>
              </a:rPr>
              <a:t>on one hand mechanisms responsible for  environmental stress </a:t>
            </a:r>
            <a:r>
              <a:rPr lang="en-US" altLang="cs-CZ" sz="2000">
                <a:solidFill>
                  <a:schemeClr val="accent2"/>
                </a:solidFill>
                <a:latin typeface="Comic Sans MS" panose="030F0702030302020204" pitchFamily="66" charset="0"/>
                <a:cs typeface="Times New Roman" panose="02020603050405020304" pitchFamily="18" charset="0"/>
              </a:rPr>
              <a:t>tolerance</a:t>
            </a:r>
            <a:r>
              <a:rPr lang="en-US" altLang="cs-CZ" sz="2000">
                <a:latin typeface="Comic Sans MS" panose="030F0702030302020204" pitchFamily="66" charset="0"/>
              </a:rPr>
              <a:t> </a:t>
            </a:r>
          </a:p>
          <a:p>
            <a:pPr eaLnBrk="1" hangingPunct="1">
              <a:buFontTx/>
              <a:buNone/>
              <a:tabLst>
                <a:tab pos="765175" algn="ctr"/>
              </a:tabLst>
            </a:pPr>
            <a:r>
              <a:rPr lang="en-US" altLang="cs-CZ" sz="2000">
                <a:latin typeface="Comic Sans MS" panose="030F0702030302020204" pitchFamily="66" charset="0"/>
              </a:rPr>
              <a:t>on the other hand the factors causing </a:t>
            </a:r>
            <a:r>
              <a:rPr lang="en-US" altLang="cs-CZ" sz="2000">
                <a:solidFill>
                  <a:srgbClr val="CC3300"/>
                </a:solidFill>
                <a:latin typeface="Comic Sans MS" panose="030F0702030302020204" pitchFamily="66" charset="0"/>
                <a:cs typeface="Times New Roman" panose="02020603050405020304" pitchFamily="18" charset="0"/>
              </a:rPr>
              <a:t>injury </a:t>
            </a:r>
            <a:r>
              <a:rPr lang="en-US" altLang="cs-CZ" sz="2000">
                <a:latin typeface="Comic Sans MS" panose="030F0702030302020204" pitchFamily="66" charset="0"/>
              </a:rPr>
              <a:t>during stress. </a:t>
            </a:r>
          </a:p>
          <a:p>
            <a:pPr eaLnBrk="1" hangingPunct="1">
              <a:buFontTx/>
              <a:buChar char="-"/>
              <a:tabLst>
                <a:tab pos="765175" algn="ctr"/>
              </a:tabLst>
            </a:pPr>
            <a:r>
              <a:rPr lang="en-US" altLang="cs-CZ" sz="2000">
                <a:solidFill>
                  <a:schemeClr val="accent2"/>
                </a:solidFill>
                <a:latin typeface="Comic Sans MS" panose="030F0702030302020204" pitchFamily="66" charset="0"/>
              </a:rPr>
              <a:t>integrate concepts from related disciplines</a:t>
            </a:r>
          </a:p>
          <a:p>
            <a:pPr eaLnBrk="1" hangingPunct="1">
              <a:buFontTx/>
              <a:buChar char="-"/>
              <a:tabLst>
                <a:tab pos="765175" algn="ctr"/>
              </a:tabLst>
            </a:pPr>
            <a:endParaRPr lang="en-US" altLang="cs-CZ" sz="2000">
              <a:solidFill>
                <a:schemeClr val="accent2"/>
              </a:solidFill>
              <a:latin typeface="Comic Sans MS" panose="030F0702030302020204" pitchFamily="66" charset="0"/>
            </a:endParaRPr>
          </a:p>
          <a:p>
            <a:pPr eaLnBrk="1" hangingPunct="1">
              <a:buFontTx/>
              <a:buChar char="-"/>
              <a:tabLst>
                <a:tab pos="765175" algn="ctr"/>
              </a:tabLst>
            </a:pPr>
            <a:endParaRPr lang="en-US" altLang="cs-CZ" sz="2000">
              <a:latin typeface="Comic Sans MS" panose="030F0702030302020204" pitchFamily="66" charset="0"/>
            </a:endParaRPr>
          </a:p>
        </p:txBody>
      </p:sp>
      <p:sp>
        <p:nvSpPr>
          <p:cNvPr id="17412" name="Rectangle 4"/>
          <p:cNvSpPr>
            <a:spLocks noGrp="1" noChangeArrowheads="1"/>
          </p:cNvSpPr>
          <p:nvPr>
            <p:ph type="title" idx="4294967295"/>
          </p:nvPr>
        </p:nvSpPr>
        <p:spPr>
          <a:xfrm>
            <a:off x="446088" y="-17463"/>
            <a:ext cx="8229600" cy="1143001"/>
          </a:xfrm>
        </p:spPr>
        <p:txBody>
          <a:bodyPr/>
          <a:lstStyle/>
          <a:p>
            <a:pPr eaLnBrk="1" hangingPunct="1"/>
            <a:r>
              <a:rPr lang="cs-CZ" altLang="cs-CZ" sz="3200">
                <a:solidFill>
                  <a:srgbClr val="990033"/>
                </a:solidFill>
                <a:cs typeface="Times New Roman" panose="02020603050405020304" pitchFamily="18" charset="0"/>
              </a:rPr>
              <a:t>Plant Stress Physiology</a:t>
            </a:r>
            <a:r>
              <a:rPr lang="en-US" altLang="cs-CZ" sz="3200">
                <a:solidFill>
                  <a:srgbClr val="990033"/>
                </a:solidFill>
                <a:cs typeface="Times New Roman" panose="02020603050405020304" pitchFamily="18" charset="0"/>
              </a:rPr>
              <a:t> </a:t>
            </a:r>
            <a:br>
              <a:rPr lang="cs-CZ" altLang="cs-CZ" sz="3200">
                <a:solidFill>
                  <a:srgbClr val="990033"/>
                </a:solidFill>
                <a:cs typeface="Times New Roman" panose="02020603050405020304" pitchFamily="18" charset="0"/>
              </a:rPr>
            </a:br>
            <a:r>
              <a:rPr lang="en-US" altLang="cs-CZ" sz="3200">
                <a:solidFill>
                  <a:srgbClr val="990033"/>
                </a:solidFill>
              </a:rPr>
              <a:t>to gain knowledge about</a:t>
            </a:r>
            <a:r>
              <a:rPr lang="en-US" altLang="cs-CZ" b="1">
                <a:latin typeface="Times New Roman" panose="02020603050405020304" pitchFamily="18" charset="0"/>
                <a:cs typeface="Times New Roman" panose="02020603050405020304" pitchFamily="18" charset="0"/>
              </a:rPr>
              <a:t> </a:t>
            </a:r>
          </a:p>
        </p:txBody>
      </p:sp>
      <p:sp>
        <p:nvSpPr>
          <p:cNvPr id="2" name="Obdélník 1"/>
          <p:cNvSpPr/>
          <p:nvPr/>
        </p:nvSpPr>
        <p:spPr>
          <a:xfrm>
            <a:off x="3084513" y="5445224"/>
            <a:ext cx="5879975" cy="648072"/>
          </a:xfrm>
          <a:prstGeom prst="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Picture 2" descr="Povrchové proteiny SARS-CoV-2 představují možné terapeutické cíle. Vědci  postupně odhalují jejich strukturu">
            <a:extLst>
              <a:ext uri="{FF2B5EF4-FFF2-40B4-BE49-F238E27FC236}">
                <a16:creationId xmlns:a16="http://schemas.microsoft.com/office/drawing/2014/main" id="{4FBE368B-9A63-4941-84C1-9740D53460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ChangeArrowheads="1"/>
          </p:cNvSpPr>
          <p:nvPr/>
        </p:nvSpPr>
        <p:spPr bwMode="auto">
          <a:xfrm>
            <a:off x="611188" y="115888"/>
            <a:ext cx="71707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b="1">
                <a:solidFill>
                  <a:srgbClr val="CC3300"/>
                </a:solidFill>
              </a:rPr>
              <a:t>The Four Elements of Abiotic Stress</a:t>
            </a:r>
          </a:p>
        </p:txBody>
      </p:sp>
      <p:grpSp>
        <p:nvGrpSpPr>
          <p:cNvPr id="18435" name="Group 18"/>
          <p:cNvGrpSpPr>
            <a:grpSpLocks/>
          </p:cNvGrpSpPr>
          <p:nvPr/>
        </p:nvGrpSpPr>
        <p:grpSpPr bwMode="auto">
          <a:xfrm>
            <a:off x="971550" y="1035050"/>
            <a:ext cx="7127875" cy="3751263"/>
            <a:chOff x="374" y="652"/>
            <a:chExt cx="5162" cy="2715"/>
          </a:xfrm>
        </p:grpSpPr>
        <p:sp>
          <p:nvSpPr>
            <p:cNvPr id="43012" name="AutoShape 4"/>
            <p:cNvSpPr>
              <a:spLocks noChangeArrowheads="1"/>
            </p:cNvSpPr>
            <p:nvPr/>
          </p:nvSpPr>
          <p:spPr bwMode="auto">
            <a:xfrm>
              <a:off x="2308" y="1341"/>
              <a:ext cx="1384" cy="1288"/>
            </a:xfrm>
            <a:prstGeom prst="star16">
              <a:avLst>
                <a:gd name="adj" fmla="val 37500"/>
              </a:avLst>
            </a:prstGeom>
            <a:gradFill rotWithShape="0">
              <a:gsLst>
                <a:gs pos="0">
                  <a:srgbClr val="0066FF"/>
                </a:gs>
                <a:gs pos="50000">
                  <a:srgbClr val="0066FF">
                    <a:gamma/>
                    <a:shade val="69804"/>
                    <a:invGamma/>
                  </a:srgbClr>
                </a:gs>
                <a:gs pos="100000">
                  <a:srgbClr val="0066FF"/>
                </a:gs>
              </a:gsLst>
              <a:lin ang="5400000" scaled="1"/>
            </a:gradFill>
            <a:ln w="12700">
              <a:solidFill>
                <a:schemeClr val="tx1"/>
              </a:solidFill>
              <a:miter lim="800000"/>
              <a:headEnd/>
              <a:tailEnd/>
            </a:ln>
            <a:effectLst/>
          </p:spPr>
          <p:txBody>
            <a:bodyPr wrap="none" lIns="90488" tIns="44450" rIns="90488" bIns="44450" anchor="ctr"/>
            <a:lstStyle/>
            <a:p>
              <a:pPr algn="ctr" eaLnBrk="0" hangingPunct="0">
                <a:defRPr/>
              </a:pPr>
              <a:r>
                <a:rPr lang="en-US" sz="2400">
                  <a:solidFill>
                    <a:schemeClr val="tx2"/>
                  </a:solidFill>
                  <a:effectLst>
                    <a:outerShdw blurRad="38100" dist="38100" dir="2700000" algn="tl">
                      <a:srgbClr val="FFFFFF"/>
                    </a:outerShdw>
                  </a:effectLst>
                </a:rPr>
                <a:t>STRESS</a:t>
              </a:r>
            </a:p>
          </p:txBody>
        </p:sp>
        <p:sp>
          <p:nvSpPr>
            <p:cNvPr id="43013" name="Rectangle 5"/>
            <p:cNvSpPr>
              <a:spLocks noChangeArrowheads="1"/>
            </p:cNvSpPr>
            <p:nvPr/>
          </p:nvSpPr>
          <p:spPr bwMode="auto">
            <a:xfrm>
              <a:off x="2723" y="652"/>
              <a:ext cx="745" cy="329"/>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CC3300"/>
                  </a:solidFill>
                  <a:effectLst>
                    <a:outerShdw blurRad="38100" dist="38100" dir="2700000" algn="tl">
                      <a:srgbClr val="C0C0C0"/>
                    </a:outerShdw>
                  </a:effectLst>
                </a:rPr>
                <a:t>Water</a:t>
              </a:r>
            </a:p>
          </p:txBody>
        </p:sp>
        <p:sp>
          <p:nvSpPr>
            <p:cNvPr id="43014" name="Rectangle 6"/>
            <p:cNvSpPr>
              <a:spLocks noChangeArrowheads="1"/>
            </p:cNvSpPr>
            <p:nvPr/>
          </p:nvSpPr>
          <p:spPr bwMode="auto">
            <a:xfrm>
              <a:off x="1331" y="2332"/>
              <a:ext cx="669" cy="33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CC3300"/>
                  </a:solidFill>
                  <a:effectLst>
                    <a:outerShdw blurRad="38100" dist="38100" dir="2700000" algn="tl">
                      <a:srgbClr val="C0C0C0"/>
                    </a:outerShdw>
                  </a:effectLst>
                </a:rPr>
                <a:t>Light</a:t>
              </a:r>
            </a:p>
          </p:txBody>
        </p:sp>
        <p:sp>
          <p:nvSpPr>
            <p:cNvPr id="43015" name="Rectangle 7"/>
            <p:cNvSpPr>
              <a:spLocks noChangeArrowheads="1"/>
            </p:cNvSpPr>
            <p:nvPr/>
          </p:nvSpPr>
          <p:spPr bwMode="auto">
            <a:xfrm>
              <a:off x="2674" y="2956"/>
              <a:ext cx="1099" cy="331"/>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CC3300"/>
                  </a:solidFill>
                  <a:effectLst>
                    <a:outerShdw blurRad="38100" dist="38100" dir="2700000" algn="tl">
                      <a:srgbClr val="C0C0C0"/>
                    </a:outerShdw>
                  </a:effectLst>
                </a:rPr>
                <a:t>Nutrients</a:t>
              </a:r>
            </a:p>
          </p:txBody>
        </p:sp>
        <p:sp>
          <p:nvSpPr>
            <p:cNvPr id="43016" name="Rectangle 8"/>
            <p:cNvSpPr>
              <a:spLocks noChangeArrowheads="1"/>
            </p:cNvSpPr>
            <p:nvPr/>
          </p:nvSpPr>
          <p:spPr bwMode="auto">
            <a:xfrm>
              <a:off x="4067" y="2236"/>
              <a:ext cx="1469" cy="329"/>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b="1">
                  <a:solidFill>
                    <a:srgbClr val="CC3300"/>
                  </a:solidFill>
                  <a:effectLst>
                    <a:outerShdw blurRad="38100" dist="38100" dir="2700000" algn="tl">
                      <a:srgbClr val="C0C0C0"/>
                    </a:outerShdw>
                  </a:effectLst>
                </a:rPr>
                <a:t>Temperature</a:t>
              </a:r>
              <a:endParaRPr lang="en-US" sz="2400">
                <a:solidFill>
                  <a:srgbClr val="CC3300"/>
                </a:solidFill>
                <a:effectLst>
                  <a:outerShdw blurRad="38100" dist="38100" dir="2700000" algn="tl">
                    <a:srgbClr val="C0C0C0"/>
                  </a:outerShdw>
                </a:effectLst>
              </a:endParaRPr>
            </a:p>
          </p:txBody>
        </p:sp>
        <p:sp>
          <p:nvSpPr>
            <p:cNvPr id="18442" name="Line 9"/>
            <p:cNvSpPr>
              <a:spLocks noChangeShapeType="1"/>
            </p:cNvSpPr>
            <p:nvPr/>
          </p:nvSpPr>
          <p:spPr bwMode="auto">
            <a:xfrm flipV="1">
              <a:off x="2020" y="2293"/>
              <a:ext cx="424" cy="1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43" name="Line 10"/>
            <p:cNvSpPr>
              <a:spLocks noChangeShapeType="1"/>
            </p:cNvSpPr>
            <p:nvPr/>
          </p:nvSpPr>
          <p:spPr bwMode="auto">
            <a:xfrm>
              <a:off x="3024" y="1005"/>
              <a:ext cx="0"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44" name="Line 11"/>
            <p:cNvSpPr>
              <a:spLocks noChangeShapeType="1"/>
            </p:cNvSpPr>
            <p:nvPr/>
          </p:nvSpPr>
          <p:spPr bwMode="auto">
            <a:xfrm flipH="1" flipV="1">
              <a:off x="3596" y="2341"/>
              <a:ext cx="440" cy="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45" name="Line 12"/>
            <p:cNvSpPr>
              <a:spLocks noChangeShapeType="1"/>
            </p:cNvSpPr>
            <p:nvPr/>
          </p:nvSpPr>
          <p:spPr bwMode="auto">
            <a:xfrm flipV="1">
              <a:off x="3120" y="2677"/>
              <a:ext cx="0" cy="2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46" name="Line 14"/>
            <p:cNvSpPr>
              <a:spLocks noChangeShapeType="1"/>
            </p:cNvSpPr>
            <p:nvPr/>
          </p:nvSpPr>
          <p:spPr bwMode="auto">
            <a:xfrm>
              <a:off x="664" y="1465"/>
              <a:ext cx="0" cy="16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wrap="none"/>
            <a:lstStyle/>
            <a:p>
              <a:endParaRPr lang="cs-CZ"/>
            </a:p>
          </p:txBody>
        </p:sp>
        <p:sp>
          <p:nvSpPr>
            <p:cNvPr id="18447" name="Line 15"/>
            <p:cNvSpPr>
              <a:spLocks noChangeShapeType="1"/>
            </p:cNvSpPr>
            <p:nvPr/>
          </p:nvSpPr>
          <p:spPr bwMode="auto">
            <a:xfrm rot="-5400000">
              <a:off x="1448" y="2265"/>
              <a:ext cx="0" cy="1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lstStyle/>
            <a:p>
              <a:endParaRPr lang="cs-CZ"/>
            </a:p>
          </p:txBody>
        </p:sp>
        <p:sp>
          <p:nvSpPr>
            <p:cNvPr id="18448" name="Text Box 16"/>
            <p:cNvSpPr txBox="1">
              <a:spLocks noChangeArrowheads="1"/>
            </p:cNvSpPr>
            <p:nvPr/>
          </p:nvSpPr>
          <p:spPr bwMode="auto">
            <a:xfrm>
              <a:off x="1272" y="3036"/>
              <a:ext cx="52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a:t>time</a:t>
              </a:r>
            </a:p>
          </p:txBody>
        </p:sp>
        <p:sp>
          <p:nvSpPr>
            <p:cNvPr id="18449" name="Text Box 17"/>
            <p:cNvSpPr txBox="1">
              <a:spLocks noChangeArrowheads="1"/>
            </p:cNvSpPr>
            <p:nvPr/>
          </p:nvSpPr>
          <p:spPr bwMode="auto">
            <a:xfrm rot="-5400000">
              <a:off x="228" y="2168"/>
              <a:ext cx="62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a:t>stress</a:t>
              </a:r>
            </a:p>
          </p:txBody>
        </p:sp>
      </p:grpSp>
      <p:sp>
        <p:nvSpPr>
          <p:cNvPr id="18436" name="Rectangle 19"/>
          <p:cNvSpPr>
            <a:spLocks noChangeArrowheads="1"/>
          </p:cNvSpPr>
          <p:nvPr/>
        </p:nvSpPr>
        <p:spPr bwMode="auto">
          <a:xfrm>
            <a:off x="179388" y="5445125"/>
            <a:ext cx="8137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30000"/>
              </a:spcBef>
              <a:buFontTx/>
              <a:buNone/>
            </a:pPr>
            <a:r>
              <a:rPr lang="cs-CZ" altLang="cs-CZ" b="1">
                <a:solidFill>
                  <a:srgbClr val="990033"/>
                </a:solidFill>
                <a:latin typeface="Comic Sans MS" panose="030F0702030302020204" pitchFamily="66" charset="0"/>
              </a:rPr>
              <a:t>I</a:t>
            </a:r>
            <a:r>
              <a:rPr lang="en-US" altLang="cs-CZ" b="1">
                <a:solidFill>
                  <a:srgbClr val="990033"/>
                </a:solidFill>
                <a:latin typeface="Comic Sans MS" panose="030F0702030302020204" pitchFamily="66" charset="0"/>
              </a:rPr>
              <a:t>n general, performance below optimal genetic potential is indicative of stress</a:t>
            </a:r>
          </a:p>
        </p:txBody>
      </p:sp>
      <p:pic>
        <p:nvPicPr>
          <p:cNvPr id="18" name="Picture 2" descr="Povrchové proteiny SARS-CoV-2 představují možné terapeutické cíle. Vědci  postupně odhalují jejich strukturu">
            <a:extLst>
              <a:ext uri="{FF2B5EF4-FFF2-40B4-BE49-F238E27FC236}">
                <a16:creationId xmlns:a16="http://schemas.microsoft.com/office/drawing/2014/main" id="{EDF689A3-D1C3-437E-924C-D5B3022222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eaLnBrk="1" hangingPunct="1">
              <a:lnSpc>
                <a:spcPct val="90000"/>
              </a:lnSpc>
            </a:pPr>
            <a:r>
              <a:rPr lang="en-US" altLang="cs-CZ" sz="2800" dirty="0"/>
              <a:t>Plant response to environmental stimuli involves perception, transduction, adaptation</a:t>
            </a:r>
          </a:p>
          <a:p>
            <a:pPr eaLnBrk="1" hangingPunct="1">
              <a:lnSpc>
                <a:spcPct val="90000"/>
              </a:lnSpc>
            </a:pPr>
            <a:endParaRPr lang="en-US" altLang="cs-CZ" sz="2800" dirty="0"/>
          </a:p>
          <a:p>
            <a:pPr eaLnBrk="1" hangingPunct="1">
              <a:lnSpc>
                <a:spcPct val="90000"/>
              </a:lnSpc>
            </a:pPr>
            <a:r>
              <a:rPr lang="en-US" altLang="cs-CZ" sz="2800" dirty="0"/>
              <a:t>Sensing changes in the surrounding  environment</a:t>
            </a:r>
            <a:endParaRPr lang="cs-CZ" altLang="cs-CZ" sz="2800" dirty="0"/>
          </a:p>
          <a:p>
            <a:pPr eaLnBrk="1" hangingPunct="1">
              <a:lnSpc>
                <a:spcPct val="90000"/>
              </a:lnSpc>
            </a:pPr>
            <a:endParaRPr lang="en-US" altLang="cs-CZ" sz="1000" dirty="0"/>
          </a:p>
          <a:p>
            <a:pPr eaLnBrk="1" hangingPunct="1">
              <a:lnSpc>
                <a:spcPct val="90000"/>
              </a:lnSpc>
            </a:pPr>
            <a:r>
              <a:rPr lang="en-US" altLang="cs-CZ" sz="2800" dirty="0"/>
              <a:t>Responding to gravity and direction of light, etc.</a:t>
            </a:r>
            <a:endParaRPr lang="cs-CZ" altLang="cs-CZ" sz="2800" dirty="0"/>
          </a:p>
          <a:p>
            <a:pPr eaLnBrk="1" hangingPunct="1">
              <a:lnSpc>
                <a:spcPct val="90000"/>
              </a:lnSpc>
            </a:pPr>
            <a:endParaRPr lang="en-US" altLang="cs-CZ" sz="1000" dirty="0"/>
          </a:p>
          <a:p>
            <a:pPr eaLnBrk="1" hangingPunct="1">
              <a:lnSpc>
                <a:spcPct val="90000"/>
              </a:lnSpc>
            </a:pPr>
            <a:r>
              <a:rPr lang="en-US" altLang="cs-CZ" sz="2800" dirty="0"/>
              <a:t>Adjusting their growth pattern and development  </a:t>
            </a:r>
          </a:p>
          <a:p>
            <a:pPr eaLnBrk="1" hangingPunct="1">
              <a:lnSpc>
                <a:spcPct val="90000"/>
              </a:lnSpc>
            </a:pPr>
            <a:endParaRPr lang="en-US" altLang="cs-CZ" sz="1000" dirty="0"/>
          </a:p>
          <a:p>
            <a:pPr eaLnBrk="1" hangingPunct="1">
              <a:lnSpc>
                <a:spcPct val="90000"/>
              </a:lnSpc>
            </a:pPr>
            <a:r>
              <a:rPr lang="en-US" altLang="cs-CZ" sz="2800" dirty="0"/>
              <a:t>Control systems in plants involve adaptations, adaptations, adaptations</a:t>
            </a:r>
            <a:endParaRPr lang="cs-CZ" altLang="cs-CZ" sz="2800" dirty="0"/>
          </a:p>
        </p:txBody>
      </p:sp>
      <p:sp>
        <p:nvSpPr>
          <p:cNvPr id="19459" name="Rectangle 4"/>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en-US" altLang="cs-CZ">
                <a:solidFill>
                  <a:srgbClr val="990033"/>
                </a:solidFill>
              </a:rPr>
              <a:t>Environmental stimuli that affect plant growth</a:t>
            </a:r>
          </a:p>
        </p:txBody>
      </p:sp>
      <p:sp>
        <p:nvSpPr>
          <p:cNvPr id="4" name="Obdélník 3"/>
          <p:cNvSpPr/>
          <p:nvPr/>
        </p:nvSpPr>
        <p:spPr>
          <a:xfrm>
            <a:off x="827584" y="2060848"/>
            <a:ext cx="5879975" cy="648072"/>
          </a:xfrm>
          <a:prstGeom prst="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817280" y="2256082"/>
            <a:ext cx="5785558" cy="584775"/>
          </a:xfrm>
          <a:prstGeom prst="rect">
            <a:avLst/>
          </a:prstGeom>
          <a:noFill/>
        </p:spPr>
        <p:txBody>
          <a:bodyPr wrap="none" rtlCol="0">
            <a:spAutoFit/>
          </a:bodyPr>
          <a:lstStyle/>
          <a:p>
            <a:r>
              <a:rPr lang="cs-CZ" sz="3200" dirty="0">
                <a:solidFill>
                  <a:srgbClr val="990033"/>
                </a:solidFill>
              </a:rPr>
              <a:t>vnímání, transdukce, adaptace</a:t>
            </a:r>
          </a:p>
        </p:txBody>
      </p:sp>
      <p:pic>
        <p:nvPicPr>
          <p:cNvPr id="6" name="Picture 2" descr="Povrchové proteiny SARS-CoV-2 představují možné terapeutické cíle. Vědci  postupně odhalují jejich strukturu">
            <a:extLst>
              <a:ext uri="{FF2B5EF4-FFF2-40B4-BE49-F238E27FC236}">
                <a16:creationId xmlns:a16="http://schemas.microsoft.com/office/drawing/2014/main" id="{8EE49CAA-7CD8-4513-A5BC-5BE5AC8AE2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395288" y="1268413"/>
            <a:ext cx="8424862" cy="360362"/>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3075" name="Rectangle 2"/>
          <p:cNvSpPr>
            <a:spLocks noGrp="1" noChangeArrowheads="1"/>
          </p:cNvSpPr>
          <p:nvPr>
            <p:ph type="title"/>
          </p:nvPr>
        </p:nvSpPr>
        <p:spPr>
          <a:xfrm>
            <a:off x="468313" y="115888"/>
            <a:ext cx="8229600" cy="1143000"/>
          </a:xfrm>
        </p:spPr>
        <p:txBody>
          <a:bodyPr/>
          <a:lstStyle/>
          <a:p>
            <a:pPr eaLnBrk="1" hangingPunct="1"/>
            <a:r>
              <a:rPr lang="cs-CZ" altLang="cs-CZ"/>
              <a:t>Stresová fyziologie rostlin</a:t>
            </a:r>
          </a:p>
        </p:txBody>
      </p:sp>
      <p:sp>
        <p:nvSpPr>
          <p:cNvPr id="3076" name="Rectangle 3"/>
          <p:cNvSpPr>
            <a:spLocks noGrp="1" noChangeArrowheads="1"/>
          </p:cNvSpPr>
          <p:nvPr>
            <p:ph type="body" idx="1"/>
          </p:nvPr>
        </p:nvSpPr>
        <p:spPr>
          <a:xfrm>
            <a:off x="457200" y="1268413"/>
            <a:ext cx="8291513" cy="5329237"/>
          </a:xfrm>
        </p:spPr>
        <p:txBody>
          <a:bodyPr/>
          <a:lstStyle/>
          <a:p>
            <a:pPr eaLnBrk="1" hangingPunct="1">
              <a:buFontTx/>
              <a:buNone/>
            </a:pPr>
            <a:r>
              <a:rPr lang="cs-CZ" altLang="cs-CZ" sz="1800"/>
              <a:t>(1) Historie výzkumu stresu, Obecná teorie stresu</a:t>
            </a:r>
          </a:p>
          <a:p>
            <a:pPr eaLnBrk="1" hangingPunct="1">
              <a:buFontTx/>
              <a:buNone/>
            </a:pPr>
            <a:r>
              <a:rPr lang="cs-CZ" altLang="cs-CZ" sz="1800"/>
              <a:t>(2) Stres u rostlin na úrovni subbuněčné, buněčné, orgánové, celostní</a:t>
            </a:r>
          </a:p>
          <a:p>
            <a:pPr eaLnBrk="1" hangingPunct="1">
              <a:buFontTx/>
              <a:buNone/>
            </a:pPr>
            <a:r>
              <a:rPr lang="cs-CZ" altLang="cs-CZ" sz="1800"/>
              <a:t>(3) Stresové faktory, klasifikace biotických, abiotických faktorů, metody měření </a:t>
            </a:r>
          </a:p>
          <a:p>
            <a:pPr eaLnBrk="1" hangingPunct="1">
              <a:buFontTx/>
              <a:buNone/>
            </a:pPr>
            <a:r>
              <a:rPr lang="cs-CZ" altLang="cs-CZ" sz="1800"/>
              <a:t>(4) Přenosy signálu, molekulárně biologické základy protistresové reakce </a:t>
            </a:r>
          </a:p>
          <a:p>
            <a:pPr eaLnBrk="1" hangingPunct="1">
              <a:buFontTx/>
              <a:buNone/>
            </a:pPr>
            <a:r>
              <a:rPr lang="cs-CZ" altLang="cs-CZ" sz="1800"/>
              <a:t>(5) Stresové proteiny, antioxidanty - mechanismy protistresové reakce </a:t>
            </a:r>
          </a:p>
          <a:p>
            <a:pPr eaLnBrk="1" hangingPunct="1">
              <a:buFontTx/>
              <a:buNone/>
            </a:pPr>
            <a:r>
              <a:rPr lang="cs-CZ" altLang="cs-CZ" sz="1800"/>
              <a:t>(6) Stres z nedostatku/nadbytku dostupné vody (mechanismy vyhnutí se stresu) </a:t>
            </a:r>
          </a:p>
          <a:p>
            <a:pPr eaLnBrk="1" hangingPunct="1">
              <a:buFontTx/>
              <a:buNone/>
            </a:pPr>
            <a:r>
              <a:rPr lang="cs-CZ" altLang="cs-CZ" sz="1800"/>
              <a:t>(7) Stres ze zasolení substrátu, osmotický stress </a:t>
            </a:r>
          </a:p>
          <a:p>
            <a:pPr eaLnBrk="1" hangingPunct="1">
              <a:buFontTx/>
              <a:buNone/>
            </a:pPr>
            <a:r>
              <a:rPr lang="cs-CZ" altLang="cs-CZ" sz="1800"/>
              <a:t>(8) Stres způsobený toxickými a cizorodými látkami </a:t>
            </a:r>
          </a:p>
          <a:p>
            <a:pPr eaLnBrk="1" hangingPunct="1">
              <a:buFontTx/>
              <a:buNone/>
            </a:pPr>
            <a:r>
              <a:rPr lang="cs-CZ" altLang="cs-CZ" sz="1800"/>
              <a:t>(9) Stres způsobený chladem, mrazem </a:t>
            </a:r>
          </a:p>
          <a:p>
            <a:pPr eaLnBrk="1" hangingPunct="1">
              <a:buFontTx/>
              <a:buNone/>
            </a:pPr>
            <a:r>
              <a:rPr lang="cs-CZ" altLang="cs-CZ" sz="1800"/>
              <a:t>(10) Teplotní stres (tepelné účinky fyzikální, chemické, mol.biologické) </a:t>
            </a:r>
          </a:p>
          <a:p>
            <a:pPr eaLnBrk="1" hangingPunct="1">
              <a:buFontTx/>
              <a:buNone/>
            </a:pPr>
            <a:r>
              <a:rPr lang="cs-CZ" altLang="cs-CZ" sz="1800"/>
              <a:t>(11) Radiační stress (dělení, klasifikace, mechanismy vzniku, fotoprotektivní mechanismy) </a:t>
            </a:r>
          </a:p>
          <a:p>
            <a:pPr eaLnBrk="1" hangingPunct="1">
              <a:buFontTx/>
              <a:buNone/>
            </a:pPr>
            <a:r>
              <a:rPr lang="cs-CZ" altLang="cs-CZ" sz="1800"/>
              <a:t>(12) Aklimace/Adaptace na stress v extrémních prostředích (hluboké oceanické vody, podmořské vulkanické výlevy, pobřežní oceanické oblasti, extrémně toxická stanoviště, vysokohorské a polární oblasti, pouštní biomy, extraterestické systémy) </a:t>
            </a:r>
          </a:p>
          <a:p>
            <a:pPr lvl="2" eaLnBrk="1" hangingPunct="1"/>
            <a:endParaRPr lang="cs-CZ" altLang="cs-CZ" sz="1800"/>
          </a:p>
        </p:txBody>
      </p:sp>
      <p:pic>
        <p:nvPicPr>
          <p:cNvPr id="3077" name="Picture 6" descr="swiss%20cheeese%20monstera_lea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5" y="0"/>
            <a:ext cx="11017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Povrchové proteiny SARS-CoV-2 představují možné terapeutické cíle. Vědci  postupně odhalují jejich strukturu">
            <a:extLst>
              <a:ext uri="{FF2B5EF4-FFF2-40B4-BE49-F238E27FC236}">
                <a16:creationId xmlns:a16="http://schemas.microsoft.com/office/drawing/2014/main" id="{879BF4A5-C13D-44B4-9960-18DC28C002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533400" y="152400"/>
            <a:ext cx="8077200" cy="1143000"/>
          </a:xfrm>
        </p:spPr>
        <p:txBody>
          <a:bodyPr/>
          <a:lstStyle/>
          <a:p>
            <a:pPr eaLnBrk="1" hangingPunct="1"/>
            <a:r>
              <a:rPr lang="en-US" altLang="cs-CZ">
                <a:solidFill>
                  <a:srgbClr val="990033"/>
                </a:solidFill>
              </a:rPr>
              <a:t>Factors that determine plant stress responses</a:t>
            </a:r>
          </a:p>
        </p:txBody>
      </p:sp>
      <p:pic>
        <p:nvPicPr>
          <p:cNvPr id="20483" name="Picture 3" descr="fig22_0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55613" y="1712913"/>
            <a:ext cx="8231187"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Povrchové proteiny SARS-CoV-2 představují možné terapeutické cíle. Vědci  postupně odhalují jejich strukturu">
            <a:extLst>
              <a:ext uri="{FF2B5EF4-FFF2-40B4-BE49-F238E27FC236}">
                <a16:creationId xmlns:a16="http://schemas.microsoft.com/office/drawing/2014/main" id="{775F1E9A-1C8C-431B-9867-FA0FE9E8E8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a:t>Easy definition</a:t>
            </a:r>
          </a:p>
        </p:txBody>
      </p:sp>
      <p:sp>
        <p:nvSpPr>
          <p:cNvPr id="21507" name="Rectangle 3"/>
          <p:cNvSpPr>
            <a:spLocks noGrp="1" noChangeArrowheads="1"/>
          </p:cNvSpPr>
          <p:nvPr>
            <p:ph type="body" idx="1"/>
          </p:nvPr>
        </p:nvSpPr>
        <p:spPr/>
        <p:txBody>
          <a:bodyPr/>
          <a:lstStyle/>
          <a:p>
            <a:pPr eaLnBrk="1" hangingPunct="1"/>
            <a:r>
              <a:rPr lang="en-US" altLang="cs-CZ" b="1">
                <a:solidFill>
                  <a:srgbClr val="003366"/>
                </a:solidFill>
              </a:rPr>
              <a:t>Plant stress is defined as any change in environmental conditions that produce a less than ideal plant response.</a:t>
            </a:r>
            <a:r>
              <a:rPr lang="en-US" altLang="cs-CZ">
                <a:solidFill>
                  <a:srgbClr val="003366"/>
                </a:solidFill>
              </a:rPr>
              <a:t> </a:t>
            </a:r>
            <a:endParaRPr lang="cs-CZ" altLang="cs-CZ">
              <a:solidFill>
                <a:srgbClr val="003366"/>
              </a:solidFill>
            </a:endParaRPr>
          </a:p>
          <a:p>
            <a:pPr eaLnBrk="1" hangingPunct="1">
              <a:buFontTx/>
              <a:buNone/>
            </a:pPr>
            <a:endParaRPr lang="en-US" altLang="cs-CZ">
              <a:solidFill>
                <a:srgbClr val="003366"/>
              </a:solidFill>
            </a:endParaRPr>
          </a:p>
          <a:p>
            <a:pPr lvl="1" eaLnBrk="1" hangingPunct="1"/>
            <a:r>
              <a:rPr lang="en-US" altLang="cs-CZ"/>
              <a:t>Biotic</a:t>
            </a:r>
          </a:p>
          <a:p>
            <a:pPr lvl="1" eaLnBrk="1" hangingPunct="1"/>
            <a:r>
              <a:rPr lang="en-US" altLang="cs-CZ"/>
              <a:t>Abiotic</a:t>
            </a:r>
          </a:p>
          <a:p>
            <a:pPr eaLnBrk="1" hangingPunct="1"/>
            <a:endParaRPr lang="cs-CZ" altLang="cs-CZ"/>
          </a:p>
        </p:txBody>
      </p:sp>
      <p:pic>
        <p:nvPicPr>
          <p:cNvPr id="4" name="Picture 2" descr="Povrchové proteiny SARS-CoV-2 představují možné terapeutické cíle. Vědci  postupně odhalují jejich strukturu">
            <a:extLst>
              <a:ext uri="{FF2B5EF4-FFF2-40B4-BE49-F238E27FC236}">
                <a16:creationId xmlns:a16="http://schemas.microsoft.com/office/drawing/2014/main" id="{956D4378-E58C-46E6-A085-AED182B640A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nchor="b"/>
          <a:lstStyle/>
          <a:p>
            <a:pPr eaLnBrk="1" hangingPunct="1"/>
            <a:r>
              <a:rPr lang="en-US" altLang="cs-CZ">
                <a:solidFill>
                  <a:srgbClr val="990033"/>
                </a:solidFill>
              </a:rPr>
              <a:t>Biotic Factors</a:t>
            </a:r>
          </a:p>
        </p:txBody>
      </p:sp>
      <p:sp>
        <p:nvSpPr>
          <p:cNvPr id="22531" name="Rectangle 3"/>
          <p:cNvSpPr>
            <a:spLocks noGrp="1" noChangeArrowheads="1"/>
          </p:cNvSpPr>
          <p:nvPr>
            <p:ph type="body" idx="4294967295"/>
          </p:nvPr>
        </p:nvSpPr>
        <p:spPr>
          <a:xfrm>
            <a:off x="1187450" y="1844675"/>
            <a:ext cx="7283450" cy="4525963"/>
          </a:xfrm>
        </p:spPr>
        <p:txBody>
          <a:bodyPr/>
          <a:lstStyle/>
          <a:p>
            <a:pPr eaLnBrk="1" hangingPunct="1"/>
            <a:r>
              <a:rPr lang="en-US" altLang="cs-CZ">
                <a:solidFill>
                  <a:srgbClr val="003366"/>
                </a:solidFill>
              </a:rPr>
              <a:t>microorganisms (bacteria and fungal)</a:t>
            </a:r>
          </a:p>
          <a:p>
            <a:pPr eaLnBrk="1" hangingPunct="1"/>
            <a:r>
              <a:rPr lang="en-US" altLang="cs-CZ">
                <a:solidFill>
                  <a:srgbClr val="003366"/>
                </a:solidFill>
              </a:rPr>
              <a:t>virus</a:t>
            </a:r>
          </a:p>
          <a:p>
            <a:pPr eaLnBrk="1" hangingPunct="1"/>
            <a:r>
              <a:rPr lang="en-US" altLang="cs-CZ">
                <a:solidFill>
                  <a:srgbClr val="003366"/>
                </a:solidFill>
              </a:rPr>
              <a:t>parasitic plants</a:t>
            </a:r>
          </a:p>
          <a:p>
            <a:pPr eaLnBrk="1" hangingPunct="1"/>
            <a:r>
              <a:rPr lang="en-US" altLang="cs-CZ">
                <a:solidFill>
                  <a:srgbClr val="003366"/>
                </a:solidFill>
              </a:rPr>
              <a:t>Insects</a:t>
            </a:r>
            <a:endParaRPr lang="cs-CZ" altLang="cs-CZ">
              <a:solidFill>
                <a:srgbClr val="003366"/>
              </a:solidFill>
            </a:endParaRPr>
          </a:p>
          <a:p>
            <a:pPr eaLnBrk="1" hangingPunct="1"/>
            <a:r>
              <a:rPr lang="cs-CZ" altLang="cs-CZ">
                <a:solidFill>
                  <a:srgbClr val="003366"/>
                </a:solidFill>
              </a:rPr>
              <a:t>……</a:t>
            </a:r>
            <a:r>
              <a:rPr lang="cs-CZ" altLang="cs-CZ" i="1">
                <a:solidFill>
                  <a:srgbClr val="003366"/>
                </a:solidFill>
              </a:rPr>
              <a:t>add your suggestions</a:t>
            </a:r>
            <a:endParaRPr lang="en-US" altLang="cs-CZ"/>
          </a:p>
        </p:txBody>
      </p:sp>
      <p:pic>
        <p:nvPicPr>
          <p:cNvPr id="4" name="Picture 2" descr="Povrchové proteiny SARS-CoV-2 představují možné terapeutické cíle. Vědci  postupně odhalují jejich strukturu">
            <a:extLst>
              <a:ext uri="{FF2B5EF4-FFF2-40B4-BE49-F238E27FC236}">
                <a16:creationId xmlns:a16="http://schemas.microsoft.com/office/drawing/2014/main" id="{8E608065-5A10-468A-9F6B-4C4EC5AC0BD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chor="b"/>
          <a:lstStyle/>
          <a:p>
            <a:pPr eaLnBrk="1" hangingPunct="1"/>
            <a:r>
              <a:rPr lang="en-US" altLang="cs-CZ"/>
              <a:t>Abiotic Factors</a:t>
            </a:r>
          </a:p>
        </p:txBody>
      </p:sp>
      <p:sp>
        <p:nvSpPr>
          <p:cNvPr id="23555" name="Rectangle 3"/>
          <p:cNvSpPr>
            <a:spLocks noGrp="1" noChangeArrowheads="1"/>
          </p:cNvSpPr>
          <p:nvPr>
            <p:ph type="body" idx="4294967295"/>
          </p:nvPr>
        </p:nvSpPr>
        <p:spPr/>
        <p:txBody>
          <a:bodyPr/>
          <a:lstStyle/>
          <a:p>
            <a:pPr eaLnBrk="1" hangingPunct="1"/>
            <a:r>
              <a:rPr lang="en-US" altLang="cs-CZ" dirty="0"/>
              <a:t>Water</a:t>
            </a:r>
            <a:r>
              <a:rPr lang="cs-CZ" altLang="cs-CZ" dirty="0"/>
              <a:t>				Dostupnost vody</a:t>
            </a:r>
            <a:endParaRPr lang="en-US" altLang="cs-CZ" dirty="0"/>
          </a:p>
          <a:p>
            <a:pPr eaLnBrk="1" hangingPunct="1"/>
            <a:r>
              <a:rPr lang="en-US" altLang="cs-CZ" dirty="0"/>
              <a:t>Temperature</a:t>
            </a:r>
            <a:r>
              <a:rPr lang="cs-CZ" altLang="cs-CZ" dirty="0"/>
              <a:t>			Teplota</a:t>
            </a:r>
            <a:endParaRPr lang="en-US" altLang="cs-CZ" dirty="0"/>
          </a:p>
          <a:p>
            <a:pPr eaLnBrk="1" hangingPunct="1"/>
            <a:r>
              <a:rPr lang="en-US" altLang="cs-CZ" dirty="0"/>
              <a:t>Light</a:t>
            </a:r>
            <a:r>
              <a:rPr lang="cs-CZ" altLang="cs-CZ" dirty="0"/>
              <a:t>				Světlo (záření)</a:t>
            </a:r>
            <a:endParaRPr lang="en-US" altLang="cs-CZ" dirty="0"/>
          </a:p>
          <a:p>
            <a:pPr eaLnBrk="1" hangingPunct="1"/>
            <a:r>
              <a:rPr lang="en-US" altLang="cs-CZ" dirty="0"/>
              <a:t>Soil</a:t>
            </a:r>
            <a:r>
              <a:rPr lang="cs-CZ" altLang="cs-CZ" dirty="0"/>
              <a:t>				Půdní faktory</a:t>
            </a:r>
            <a:endParaRPr lang="en-US" altLang="cs-CZ" dirty="0"/>
          </a:p>
          <a:p>
            <a:pPr eaLnBrk="1" hangingPunct="1"/>
            <a:r>
              <a:rPr lang="en-US" altLang="cs-CZ" dirty="0"/>
              <a:t>Nutrients</a:t>
            </a:r>
            <a:r>
              <a:rPr lang="cs-CZ" altLang="cs-CZ" dirty="0"/>
              <a:t>			Živiny</a:t>
            </a:r>
            <a:endParaRPr lang="en-US" altLang="cs-CZ" dirty="0"/>
          </a:p>
          <a:p>
            <a:pPr eaLnBrk="1" hangingPunct="1"/>
            <a:r>
              <a:rPr lang="en-US" altLang="cs-CZ" dirty="0"/>
              <a:t>…</a:t>
            </a:r>
          </a:p>
        </p:txBody>
      </p:sp>
      <p:pic>
        <p:nvPicPr>
          <p:cNvPr id="4" name="Picture 2" descr="Povrchové proteiny SARS-CoV-2 představují možné terapeutické cíle. Vědci  postupně odhalují jejich strukturu">
            <a:extLst>
              <a:ext uri="{FF2B5EF4-FFF2-40B4-BE49-F238E27FC236}">
                <a16:creationId xmlns:a16="http://schemas.microsoft.com/office/drawing/2014/main" id="{BB8CEFF8-06C0-4A94-8E0B-582D474C4A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b"/>
          <a:lstStyle/>
          <a:p>
            <a:pPr eaLnBrk="1" hangingPunct="1"/>
            <a:r>
              <a:rPr lang="en-US" altLang="cs-CZ" sz="4000">
                <a:solidFill>
                  <a:srgbClr val="990033"/>
                </a:solidFill>
              </a:rPr>
              <a:t>Other Factors</a:t>
            </a:r>
            <a:r>
              <a:rPr lang="cs-CZ" altLang="cs-CZ" sz="4000">
                <a:solidFill>
                  <a:srgbClr val="990033"/>
                </a:solidFill>
              </a:rPr>
              <a:t> </a:t>
            </a:r>
            <a:br>
              <a:rPr lang="cs-CZ" altLang="cs-CZ" sz="4000">
                <a:solidFill>
                  <a:srgbClr val="990033"/>
                </a:solidFill>
              </a:rPr>
            </a:br>
            <a:r>
              <a:rPr lang="cs-CZ" altLang="cs-CZ" sz="4000">
                <a:solidFill>
                  <a:srgbClr val="990033"/>
                </a:solidFill>
              </a:rPr>
              <a:t>´outside an easy classification´</a:t>
            </a:r>
            <a:endParaRPr lang="en-US" altLang="cs-CZ" sz="4000">
              <a:solidFill>
                <a:srgbClr val="990033"/>
              </a:solidFill>
            </a:endParaRPr>
          </a:p>
        </p:txBody>
      </p:sp>
      <p:sp>
        <p:nvSpPr>
          <p:cNvPr id="24579" name="Rectangle 3"/>
          <p:cNvSpPr>
            <a:spLocks noGrp="1" noChangeArrowheads="1"/>
          </p:cNvSpPr>
          <p:nvPr>
            <p:ph type="body" idx="4294967295"/>
          </p:nvPr>
        </p:nvSpPr>
        <p:spPr>
          <a:xfrm>
            <a:off x="323528" y="2564904"/>
            <a:ext cx="8784976" cy="4525963"/>
          </a:xfrm>
        </p:spPr>
        <p:txBody>
          <a:bodyPr/>
          <a:lstStyle/>
          <a:p>
            <a:pPr eaLnBrk="1" hangingPunct="1"/>
            <a:r>
              <a:rPr lang="en-US" altLang="cs-CZ" sz="2800" dirty="0">
                <a:solidFill>
                  <a:srgbClr val="003366"/>
                </a:solidFill>
              </a:rPr>
              <a:t>Chemical Injury</a:t>
            </a:r>
            <a:r>
              <a:rPr lang="cs-CZ" altLang="cs-CZ" sz="2800" dirty="0">
                <a:solidFill>
                  <a:srgbClr val="003366"/>
                </a:solidFill>
              </a:rPr>
              <a:t>		Chemické poškození</a:t>
            </a:r>
            <a:endParaRPr lang="en-US" altLang="cs-CZ" sz="2800" dirty="0">
              <a:solidFill>
                <a:srgbClr val="003366"/>
              </a:solidFill>
            </a:endParaRPr>
          </a:p>
          <a:p>
            <a:pPr eaLnBrk="1" hangingPunct="1"/>
            <a:r>
              <a:rPr lang="en-US" altLang="cs-CZ" sz="2800" dirty="0">
                <a:solidFill>
                  <a:srgbClr val="003366"/>
                </a:solidFill>
              </a:rPr>
              <a:t>Mechanical Injury</a:t>
            </a:r>
            <a:r>
              <a:rPr lang="cs-CZ" altLang="cs-CZ" sz="2800" dirty="0">
                <a:solidFill>
                  <a:srgbClr val="003366"/>
                </a:solidFill>
              </a:rPr>
              <a:t>		Mechanické poškození</a:t>
            </a:r>
            <a:endParaRPr lang="en-US" altLang="cs-CZ" sz="2800" dirty="0">
              <a:solidFill>
                <a:srgbClr val="003366"/>
              </a:solidFill>
            </a:endParaRPr>
          </a:p>
          <a:p>
            <a:pPr eaLnBrk="1" hangingPunct="1"/>
            <a:r>
              <a:rPr lang="en-US" altLang="cs-CZ" sz="2800" dirty="0">
                <a:solidFill>
                  <a:srgbClr val="003366"/>
                </a:solidFill>
              </a:rPr>
              <a:t>Transplant Shock</a:t>
            </a:r>
            <a:r>
              <a:rPr lang="cs-CZ" altLang="cs-CZ" sz="2800" dirty="0">
                <a:solidFill>
                  <a:srgbClr val="003366"/>
                </a:solidFill>
              </a:rPr>
              <a:t>		</a:t>
            </a:r>
            <a:r>
              <a:rPr lang="cs-CZ" altLang="cs-CZ" sz="2800" dirty="0" err="1">
                <a:solidFill>
                  <a:srgbClr val="003366"/>
                </a:solidFill>
              </a:rPr>
              <a:t>Přesazovací</a:t>
            </a:r>
            <a:r>
              <a:rPr lang="cs-CZ" altLang="cs-CZ" sz="2800" dirty="0">
                <a:solidFill>
                  <a:srgbClr val="003366"/>
                </a:solidFill>
              </a:rPr>
              <a:t> šok</a:t>
            </a:r>
            <a:endParaRPr lang="en-US" altLang="cs-CZ" sz="2800" dirty="0">
              <a:solidFill>
                <a:srgbClr val="003300"/>
              </a:solidFill>
            </a:endParaRPr>
          </a:p>
          <a:p>
            <a:pPr eaLnBrk="1" hangingPunct="1"/>
            <a:endParaRPr lang="en-US" altLang="cs-CZ" dirty="0">
              <a:solidFill>
                <a:srgbClr val="003300"/>
              </a:solidFill>
            </a:endParaRPr>
          </a:p>
          <a:p>
            <a:pPr eaLnBrk="1" hangingPunct="1"/>
            <a:endParaRPr lang="en-US" altLang="cs-CZ" dirty="0"/>
          </a:p>
        </p:txBody>
      </p:sp>
      <p:pic>
        <p:nvPicPr>
          <p:cNvPr id="4" name="Picture 2" descr="Povrchové proteiny SARS-CoV-2 představují možné terapeutické cíle. Vědci  postupně odhalují jejich strukturu">
            <a:extLst>
              <a:ext uri="{FF2B5EF4-FFF2-40B4-BE49-F238E27FC236}">
                <a16:creationId xmlns:a16="http://schemas.microsoft.com/office/drawing/2014/main" id="{E0432820-FDBA-42D7-B8F2-BF0C311B073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1392168"/>
            <a:ext cx="4365298" cy="3416320"/>
          </a:xfrm>
          <a:prstGeom prst="rect">
            <a:avLst/>
          </a:prstGeom>
          <a:noFill/>
        </p:spPr>
        <p:txBody>
          <a:bodyPr wrap="none" rtlCol="0">
            <a:spAutoFit/>
          </a:bodyPr>
          <a:lstStyle/>
          <a:p>
            <a:r>
              <a:rPr lang="cs-CZ" dirty="0"/>
              <a:t>Let </a:t>
            </a:r>
            <a:r>
              <a:rPr lang="cs-CZ" dirty="0" err="1"/>
              <a:t>us</a:t>
            </a:r>
            <a:r>
              <a:rPr lang="cs-CZ" dirty="0"/>
              <a:t> start </a:t>
            </a:r>
            <a:r>
              <a:rPr lang="cs-CZ" dirty="0" err="1"/>
              <a:t>with</a:t>
            </a:r>
            <a:r>
              <a:rPr lang="cs-CZ" dirty="0"/>
              <a:t> </a:t>
            </a:r>
            <a:r>
              <a:rPr lang="cs-CZ" dirty="0" err="1"/>
              <a:t>something</a:t>
            </a:r>
            <a:r>
              <a:rPr lang="cs-CZ" dirty="0"/>
              <a:t> </a:t>
            </a:r>
            <a:r>
              <a:rPr lang="cs-CZ" dirty="0" err="1"/>
              <a:t>easy</a:t>
            </a:r>
            <a:r>
              <a:rPr lang="cs-CZ" dirty="0"/>
              <a:t>.</a:t>
            </a:r>
          </a:p>
          <a:p>
            <a:endParaRPr lang="cs-CZ" dirty="0"/>
          </a:p>
          <a:p>
            <a:r>
              <a:rPr lang="cs-CZ" dirty="0"/>
              <a:t>Začněme něčím jednoduchým:</a:t>
            </a:r>
          </a:p>
          <a:p>
            <a:endParaRPr lang="cs-CZ" dirty="0"/>
          </a:p>
          <a:p>
            <a:r>
              <a:rPr lang="cs-CZ" dirty="0"/>
              <a:t>		</a:t>
            </a:r>
            <a:r>
              <a:rPr lang="cs-CZ" dirty="0" err="1"/>
              <a:t>Lack</a:t>
            </a:r>
            <a:r>
              <a:rPr lang="cs-CZ" dirty="0"/>
              <a:t> of </a:t>
            </a:r>
            <a:r>
              <a:rPr lang="cs-CZ" dirty="0" err="1"/>
              <a:t>nutrients</a:t>
            </a:r>
            <a:endParaRPr lang="cs-CZ" dirty="0"/>
          </a:p>
          <a:p>
            <a:endParaRPr lang="cs-CZ" dirty="0"/>
          </a:p>
          <a:p>
            <a:r>
              <a:rPr lang="cs-CZ" dirty="0"/>
              <a:t>		</a:t>
            </a:r>
            <a:r>
              <a:rPr lang="cs-CZ" dirty="0" err="1"/>
              <a:t>Nutrient</a:t>
            </a:r>
            <a:r>
              <a:rPr lang="cs-CZ" dirty="0"/>
              <a:t> </a:t>
            </a:r>
            <a:r>
              <a:rPr lang="cs-CZ" dirty="0" err="1"/>
              <a:t>insufficency</a:t>
            </a:r>
            <a:endParaRPr lang="cs-CZ" dirty="0"/>
          </a:p>
          <a:p>
            <a:r>
              <a:rPr lang="cs-CZ" dirty="0"/>
              <a:t>		</a:t>
            </a:r>
            <a:r>
              <a:rPr lang="cs-CZ" dirty="0" err="1"/>
              <a:t>Nutrient</a:t>
            </a:r>
            <a:r>
              <a:rPr lang="cs-CZ" dirty="0"/>
              <a:t> </a:t>
            </a:r>
            <a:r>
              <a:rPr lang="cs-CZ" dirty="0" err="1"/>
              <a:t>deficiency</a:t>
            </a:r>
            <a:endParaRPr lang="cs-CZ" dirty="0"/>
          </a:p>
          <a:p>
            <a:endParaRPr lang="cs-CZ" dirty="0"/>
          </a:p>
          <a:p>
            <a:r>
              <a:rPr lang="cs-CZ" dirty="0"/>
              <a:t>		</a:t>
            </a:r>
            <a:r>
              <a:rPr lang="cs-CZ" dirty="0" err="1"/>
              <a:t>Nutrient</a:t>
            </a:r>
            <a:r>
              <a:rPr lang="cs-CZ" dirty="0"/>
              <a:t> </a:t>
            </a:r>
            <a:r>
              <a:rPr lang="cs-CZ" dirty="0" err="1"/>
              <a:t>imbalace</a:t>
            </a:r>
            <a:endParaRPr lang="cs-CZ" dirty="0"/>
          </a:p>
          <a:p>
            <a:endParaRPr lang="cs-CZ" dirty="0"/>
          </a:p>
          <a:p>
            <a:r>
              <a:rPr lang="cs-CZ" dirty="0"/>
              <a:t>		Limited </a:t>
            </a:r>
            <a:r>
              <a:rPr lang="cs-CZ" dirty="0" err="1"/>
              <a:t>nutrient</a:t>
            </a:r>
            <a:r>
              <a:rPr lang="cs-CZ" dirty="0"/>
              <a:t> </a:t>
            </a:r>
            <a:r>
              <a:rPr lang="cs-CZ" dirty="0" err="1"/>
              <a:t>uptake</a:t>
            </a:r>
            <a:endParaRPr lang="cs-CZ" dirty="0"/>
          </a:p>
        </p:txBody>
      </p:sp>
      <p:sp>
        <p:nvSpPr>
          <p:cNvPr id="3" name="TextovéPole 2"/>
          <p:cNvSpPr txBox="1"/>
          <p:nvPr/>
        </p:nvSpPr>
        <p:spPr>
          <a:xfrm>
            <a:off x="5436096" y="2492896"/>
            <a:ext cx="3384376" cy="2031325"/>
          </a:xfrm>
          <a:prstGeom prst="rect">
            <a:avLst/>
          </a:prstGeom>
          <a:noFill/>
        </p:spPr>
        <p:txBody>
          <a:bodyPr wrap="square" rtlCol="0">
            <a:spAutoFit/>
          </a:bodyPr>
          <a:lstStyle/>
          <a:p>
            <a:r>
              <a:rPr lang="cs-CZ" dirty="0">
                <a:solidFill>
                  <a:srgbClr val="990033"/>
                </a:solidFill>
              </a:rPr>
              <a:t>Absence živin</a:t>
            </a:r>
          </a:p>
          <a:p>
            <a:endParaRPr lang="cs-CZ" dirty="0">
              <a:solidFill>
                <a:srgbClr val="990033"/>
              </a:solidFill>
            </a:endParaRPr>
          </a:p>
          <a:p>
            <a:r>
              <a:rPr lang="cs-CZ" dirty="0">
                <a:solidFill>
                  <a:srgbClr val="990033"/>
                </a:solidFill>
              </a:rPr>
              <a:t>Nedostatečné množství živin</a:t>
            </a:r>
          </a:p>
          <a:p>
            <a:endParaRPr lang="cs-CZ" dirty="0">
              <a:solidFill>
                <a:srgbClr val="990033"/>
              </a:solidFill>
            </a:endParaRPr>
          </a:p>
          <a:p>
            <a:r>
              <a:rPr lang="cs-CZ" dirty="0">
                <a:solidFill>
                  <a:srgbClr val="990033"/>
                </a:solidFill>
              </a:rPr>
              <a:t>Nevhodný poměr živin</a:t>
            </a:r>
          </a:p>
          <a:p>
            <a:endParaRPr lang="cs-CZ" dirty="0">
              <a:solidFill>
                <a:srgbClr val="990033"/>
              </a:solidFill>
            </a:endParaRPr>
          </a:p>
          <a:p>
            <a:r>
              <a:rPr lang="cs-CZ" dirty="0">
                <a:solidFill>
                  <a:srgbClr val="990033"/>
                </a:solidFill>
              </a:rPr>
              <a:t>Omezený příjem živin</a:t>
            </a:r>
          </a:p>
        </p:txBody>
      </p:sp>
      <p:pic>
        <p:nvPicPr>
          <p:cNvPr id="4" name="Picture 2" descr="Povrchové proteiny SARS-CoV-2 představují možné terapeutické cíle. Vědci  postupně odhalují jejich strukturu">
            <a:extLst>
              <a:ext uri="{FF2B5EF4-FFF2-40B4-BE49-F238E27FC236}">
                <a16:creationId xmlns:a16="http://schemas.microsoft.com/office/drawing/2014/main" id="{F1732A91-1A19-44C3-8F04-B90EDF09A06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Rice02S.jpg (299428 by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6"/>
          <p:cNvSpPr txBox="1">
            <a:spLocks noChangeArrowheads="1"/>
          </p:cNvSpPr>
          <p:nvPr/>
        </p:nvSpPr>
        <p:spPr bwMode="auto">
          <a:xfrm>
            <a:off x="2438400" y="0"/>
            <a:ext cx="3859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800">
                <a:solidFill>
                  <a:srgbClr val="860043"/>
                </a:solidFill>
                <a:cs typeface="Arial" panose="020B0604020202020204" pitchFamily="34" charset="0"/>
              </a:rPr>
              <a:t>SULFUR DEFICIENCY</a:t>
            </a:r>
          </a:p>
        </p:txBody>
      </p:sp>
      <p:pic>
        <p:nvPicPr>
          <p:cNvPr id="4" name="Picture 2" descr="Povrchové proteiny SARS-CoV-2 představují možné terapeutické cíle. Vědci  postupně odhalují jejich strukturu">
            <a:extLst>
              <a:ext uri="{FF2B5EF4-FFF2-40B4-BE49-F238E27FC236}">
                <a16:creationId xmlns:a16="http://schemas.microsoft.com/office/drawing/2014/main" id="{7675315B-399C-477C-A9B9-7ECEC90049C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NITROGEN%20DEFICI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010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6"/>
          <p:cNvSpPr txBox="1">
            <a:spLocks noChangeArrowheads="1"/>
          </p:cNvSpPr>
          <p:nvPr/>
        </p:nvSpPr>
        <p:spPr bwMode="auto">
          <a:xfrm>
            <a:off x="2438400" y="0"/>
            <a:ext cx="431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800">
                <a:solidFill>
                  <a:srgbClr val="860043"/>
                </a:solidFill>
                <a:cs typeface="Arial" panose="020B0604020202020204" pitchFamily="34" charset="0"/>
              </a:rPr>
              <a:t>NITROGEN DEFICIENCY</a:t>
            </a:r>
          </a:p>
        </p:txBody>
      </p:sp>
      <p:pic>
        <p:nvPicPr>
          <p:cNvPr id="4" name="Picture 2" descr="Povrchové proteiny SARS-CoV-2 představují možné terapeutické cíle. Vědci  postupně odhalují jejich strukturu">
            <a:extLst>
              <a:ext uri="{FF2B5EF4-FFF2-40B4-BE49-F238E27FC236}">
                <a16:creationId xmlns:a16="http://schemas.microsoft.com/office/drawing/2014/main" id="{93B7CEE8-B33D-4E16-8EE7-C5C7F8F9B42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043608" y="908720"/>
            <a:ext cx="6494085" cy="369332"/>
          </a:xfrm>
          <a:prstGeom prst="rect">
            <a:avLst/>
          </a:prstGeom>
          <a:noFill/>
        </p:spPr>
        <p:txBody>
          <a:bodyPr wrap="none" rtlCol="0">
            <a:spAutoFit/>
          </a:bodyPr>
          <a:lstStyle/>
          <a:p>
            <a:r>
              <a:rPr lang="cs-CZ" dirty="0"/>
              <a:t>Do </a:t>
            </a:r>
            <a:r>
              <a:rPr lang="cs-CZ" dirty="0" err="1"/>
              <a:t>you</a:t>
            </a:r>
            <a:r>
              <a:rPr lang="cs-CZ" dirty="0"/>
              <a:t> </a:t>
            </a:r>
            <a:r>
              <a:rPr lang="cs-CZ" dirty="0" err="1"/>
              <a:t>remember</a:t>
            </a:r>
            <a:r>
              <a:rPr lang="cs-CZ" dirty="0"/>
              <a:t> </a:t>
            </a:r>
            <a:r>
              <a:rPr lang="cs-CZ" dirty="0" err="1"/>
              <a:t>your</a:t>
            </a:r>
            <a:r>
              <a:rPr lang="cs-CZ" dirty="0"/>
              <a:t> </a:t>
            </a:r>
            <a:r>
              <a:rPr lang="cs-CZ" dirty="0" err="1"/>
              <a:t>practical</a:t>
            </a:r>
            <a:r>
              <a:rPr lang="cs-CZ" dirty="0"/>
              <a:t> </a:t>
            </a:r>
            <a:r>
              <a:rPr lang="cs-CZ" dirty="0" err="1"/>
              <a:t>training</a:t>
            </a:r>
            <a:r>
              <a:rPr lang="cs-CZ" dirty="0"/>
              <a:t> in Plant </a:t>
            </a:r>
            <a:r>
              <a:rPr lang="cs-CZ" dirty="0" err="1"/>
              <a:t>Physiology</a:t>
            </a:r>
            <a:r>
              <a:rPr lang="cs-CZ" dirty="0"/>
              <a:t> ?</a:t>
            </a:r>
          </a:p>
        </p:txBody>
      </p:sp>
      <p:sp>
        <p:nvSpPr>
          <p:cNvPr id="3" name="TextovéPole 2"/>
          <p:cNvSpPr txBox="1"/>
          <p:nvPr/>
        </p:nvSpPr>
        <p:spPr>
          <a:xfrm>
            <a:off x="1187624" y="2708920"/>
            <a:ext cx="6647974" cy="923330"/>
          </a:xfrm>
          <a:prstGeom prst="rect">
            <a:avLst/>
          </a:prstGeom>
          <a:noFill/>
        </p:spPr>
        <p:txBody>
          <a:bodyPr wrap="none" rtlCol="0">
            <a:spAutoFit/>
          </a:bodyPr>
          <a:lstStyle/>
          <a:p>
            <a:r>
              <a:rPr lang="cs-CZ" dirty="0"/>
              <a:t>Růstová analýza rostlin kukuřice kultivované v kapalném mediu</a:t>
            </a:r>
          </a:p>
          <a:p>
            <a:r>
              <a:rPr lang="cs-CZ" dirty="0"/>
              <a:t>Deficientním dusíkem (N), fosforem (P) a sírou (S)</a:t>
            </a:r>
          </a:p>
          <a:p>
            <a:endParaRPr lang="cs-CZ" dirty="0"/>
          </a:p>
        </p:txBody>
      </p:sp>
      <p:pic>
        <p:nvPicPr>
          <p:cNvPr id="4" name="Picture 2" descr="Povrchové proteiny SARS-CoV-2 představují možné terapeutické cíle. Vědci  postupně odhalují jejich strukturu">
            <a:extLst>
              <a:ext uri="{FF2B5EF4-FFF2-40B4-BE49-F238E27FC236}">
                <a16:creationId xmlns:a16="http://schemas.microsoft.com/office/drawing/2014/main" id="{DD9A09FF-FF46-42AE-8EC0-028B9F3B4AF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04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crn_nutdefjpg"/>
          <p:cNvPicPr>
            <a:picLocks noChangeAspect="1" noChangeArrowheads="1"/>
          </p:cNvPicPr>
          <p:nvPr/>
        </p:nvPicPr>
        <p:blipFill>
          <a:blip r:embed="rId2">
            <a:extLst>
              <a:ext uri="{28A0092B-C50C-407E-A947-70E740481C1C}">
                <a14:useLocalDpi xmlns:a14="http://schemas.microsoft.com/office/drawing/2010/main" val="0"/>
              </a:ext>
            </a:extLst>
          </a:blip>
          <a:srcRect r="25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ovrchové proteiny SARS-CoV-2 představují možné terapeutické cíle. Vědci  postupně odhalují jejich strukturu">
            <a:extLst>
              <a:ext uri="{FF2B5EF4-FFF2-40B4-BE49-F238E27FC236}">
                <a16:creationId xmlns:a16="http://schemas.microsoft.com/office/drawing/2014/main" id="{A329C025-F5DF-41F4-BAEA-A74C824EC1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750" y="125413"/>
            <a:ext cx="7940675" cy="1143000"/>
          </a:xfrm>
        </p:spPr>
        <p:txBody>
          <a:bodyPr/>
          <a:lstStyle/>
          <a:p>
            <a:pPr algn="l" eaLnBrk="1" hangingPunct="1"/>
            <a:r>
              <a:rPr lang="cs-CZ" altLang="cs-CZ" sz="4000"/>
              <a:t>Stresová fyziologie </a:t>
            </a:r>
            <a:br>
              <a:rPr lang="cs-CZ" altLang="cs-CZ" sz="4000"/>
            </a:br>
            <a:r>
              <a:rPr lang="cs-CZ" altLang="cs-CZ" sz="4000"/>
              <a:t>rostlin</a:t>
            </a:r>
          </a:p>
        </p:txBody>
      </p:sp>
      <p:sp>
        <p:nvSpPr>
          <p:cNvPr id="4099" name="Rectangle 3"/>
          <p:cNvSpPr>
            <a:spLocks noGrp="1" noChangeArrowheads="1"/>
          </p:cNvSpPr>
          <p:nvPr>
            <p:ph type="body" idx="1"/>
          </p:nvPr>
        </p:nvSpPr>
        <p:spPr>
          <a:xfrm>
            <a:off x="457200" y="1268413"/>
            <a:ext cx="8229600" cy="647700"/>
          </a:xfrm>
        </p:spPr>
        <p:txBody>
          <a:bodyPr/>
          <a:lstStyle/>
          <a:p>
            <a:pPr eaLnBrk="1" hangingPunct="1"/>
            <a:r>
              <a:rPr lang="cs-CZ" altLang="cs-CZ"/>
              <a:t>Je multidisciplinární obor…</a:t>
            </a:r>
          </a:p>
          <a:p>
            <a:pPr eaLnBrk="1" hangingPunct="1"/>
            <a:endParaRPr lang="cs-CZ" altLang="cs-CZ" sz="1200"/>
          </a:p>
          <a:p>
            <a:pPr lvl="2" eaLnBrk="1" hangingPunct="1"/>
            <a:endParaRPr lang="cs-CZ" altLang="cs-CZ"/>
          </a:p>
        </p:txBody>
      </p:sp>
      <p:sp>
        <p:nvSpPr>
          <p:cNvPr id="19460" name="Text Box 4"/>
          <p:cNvSpPr txBox="1">
            <a:spLocks noChangeArrowheads="1"/>
          </p:cNvSpPr>
          <p:nvPr/>
        </p:nvSpPr>
        <p:spPr bwMode="auto">
          <a:xfrm>
            <a:off x="971550" y="2224088"/>
            <a:ext cx="79930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400" b="1" dirty="0"/>
              <a:t>Proto jste/budete experty ve…</a:t>
            </a:r>
          </a:p>
          <a:p>
            <a:pPr eaLnBrk="1" hangingPunct="1"/>
            <a:endParaRPr lang="cs-CZ" altLang="cs-CZ" sz="2400" b="1" dirty="0"/>
          </a:p>
          <a:p>
            <a:pPr lvl="1" eaLnBrk="1" hangingPunct="1">
              <a:buFontTx/>
              <a:buChar char="•"/>
            </a:pPr>
            <a:r>
              <a:rPr lang="cs-CZ" altLang="cs-CZ" dirty="0"/>
              <a:t> Fyzice</a:t>
            </a:r>
          </a:p>
          <a:p>
            <a:pPr lvl="1" eaLnBrk="1" hangingPunct="1">
              <a:buFontTx/>
              <a:buChar char="•"/>
            </a:pPr>
            <a:r>
              <a:rPr lang="cs-CZ" altLang="cs-CZ" dirty="0"/>
              <a:t> Chemii</a:t>
            </a:r>
          </a:p>
          <a:p>
            <a:pPr lvl="1" eaLnBrk="1" hangingPunct="1">
              <a:buFontTx/>
              <a:buChar char="•"/>
            </a:pPr>
            <a:r>
              <a:rPr lang="cs-CZ" altLang="cs-CZ" dirty="0"/>
              <a:t> Biologii rostlin</a:t>
            </a:r>
          </a:p>
          <a:p>
            <a:pPr lvl="4" eaLnBrk="1" hangingPunct="1"/>
            <a:r>
              <a:rPr lang="cs-CZ" altLang="cs-CZ" dirty="0"/>
              <a:t>	Botanice</a:t>
            </a:r>
          </a:p>
          <a:p>
            <a:pPr lvl="4" eaLnBrk="1" hangingPunct="1"/>
            <a:r>
              <a:rPr lang="cs-CZ" altLang="cs-CZ" dirty="0"/>
              <a:t>	Anatomii a morfologii</a:t>
            </a:r>
          </a:p>
          <a:p>
            <a:pPr lvl="4" eaLnBrk="1" hangingPunct="1"/>
            <a:r>
              <a:rPr lang="cs-CZ" altLang="cs-CZ" dirty="0"/>
              <a:t>	Biochemii</a:t>
            </a:r>
          </a:p>
          <a:p>
            <a:pPr lvl="2" eaLnBrk="1" hangingPunct="1"/>
            <a:r>
              <a:rPr lang="cs-CZ" altLang="cs-CZ" dirty="0"/>
              <a:t>	Ekologii</a:t>
            </a:r>
          </a:p>
          <a:p>
            <a:pPr lvl="2" eaLnBrk="1" hangingPunct="1"/>
            <a:r>
              <a:rPr lang="cs-CZ" altLang="cs-CZ" dirty="0"/>
              <a:t>	Fyziologii</a:t>
            </a:r>
          </a:p>
          <a:p>
            <a:pPr lvl="2" eaLnBrk="1" hangingPunct="1"/>
            <a:r>
              <a:rPr lang="cs-CZ" altLang="cs-CZ" dirty="0"/>
              <a:t>	Molekulární biologii</a:t>
            </a:r>
          </a:p>
          <a:p>
            <a:pPr lvl="2" eaLnBrk="1" hangingPunct="1"/>
            <a:r>
              <a:rPr lang="cs-CZ" altLang="cs-CZ" dirty="0"/>
              <a:t>	Genetice a genomice</a:t>
            </a:r>
          </a:p>
          <a:p>
            <a:pPr lvl="2" eaLnBrk="1" hangingPunct="1"/>
            <a:endParaRPr lang="cs-CZ" altLang="cs-CZ" dirty="0"/>
          </a:p>
          <a:p>
            <a:pPr lvl="2" eaLnBrk="1" hangingPunct="1"/>
            <a:r>
              <a:rPr lang="cs-CZ" altLang="cs-CZ" dirty="0"/>
              <a:t>  		       ….. a také ….</a:t>
            </a:r>
          </a:p>
          <a:p>
            <a:pPr eaLnBrk="1" hangingPunct="1"/>
            <a:endParaRPr lang="cs-CZ" altLang="cs-CZ" dirty="0"/>
          </a:p>
        </p:txBody>
      </p:sp>
      <p:grpSp>
        <p:nvGrpSpPr>
          <p:cNvPr id="19469" name="Group 13"/>
          <p:cNvGrpSpPr>
            <a:grpSpLocks/>
          </p:cNvGrpSpPr>
          <p:nvPr/>
        </p:nvGrpSpPr>
        <p:grpSpPr bwMode="auto">
          <a:xfrm>
            <a:off x="5940425" y="-26988"/>
            <a:ext cx="3203575" cy="6165851"/>
            <a:chOff x="3742" y="-17"/>
            <a:chExt cx="2018" cy="3884"/>
          </a:xfrm>
        </p:grpSpPr>
        <p:pic>
          <p:nvPicPr>
            <p:cNvPr id="4103" name="Picture 6" descr="EtienneBucherArabid460px"/>
            <p:cNvPicPr>
              <a:picLocks noChangeAspect="1" noChangeArrowheads="1"/>
            </p:cNvPicPr>
            <p:nvPr/>
          </p:nvPicPr>
          <p:blipFill>
            <a:blip r:embed="rId2">
              <a:extLst>
                <a:ext uri="{28A0092B-C50C-407E-A947-70E740481C1C}">
                  <a14:useLocalDpi xmlns:a14="http://schemas.microsoft.com/office/drawing/2010/main" val="0"/>
                </a:ext>
              </a:extLst>
            </a:blip>
            <a:srcRect l="3986" t="7835" r="35217"/>
            <a:stretch>
              <a:fillRect/>
            </a:stretch>
          </p:blipFill>
          <p:spPr bwMode="auto">
            <a:xfrm>
              <a:off x="3947" y="2573"/>
              <a:ext cx="1564" cy="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wholedesigner-heme-chlorophyll-molecule"/>
            <p:cNvPicPr>
              <a:picLocks noChangeAspect="1" noChangeArrowheads="1"/>
            </p:cNvPicPr>
            <p:nvPr/>
          </p:nvPicPr>
          <p:blipFill>
            <a:blip r:embed="rId3">
              <a:extLst>
                <a:ext uri="{28A0092B-C50C-407E-A947-70E740481C1C}">
                  <a14:useLocalDpi xmlns:a14="http://schemas.microsoft.com/office/drawing/2010/main" val="0"/>
                </a:ext>
              </a:extLst>
            </a:blip>
            <a:srcRect b="17294"/>
            <a:stretch>
              <a:fillRect/>
            </a:stretch>
          </p:blipFill>
          <p:spPr bwMode="auto">
            <a:xfrm>
              <a:off x="3742" y="1299"/>
              <a:ext cx="1905"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441299a-f1"/>
            <p:cNvPicPr>
              <a:picLocks noChangeAspect="1" noChangeArrowheads="1"/>
            </p:cNvPicPr>
            <p:nvPr/>
          </p:nvPicPr>
          <p:blipFill>
            <a:blip r:embed="rId4">
              <a:extLst>
                <a:ext uri="{28A0092B-C50C-407E-A947-70E740481C1C}">
                  <a14:useLocalDpi xmlns:a14="http://schemas.microsoft.com/office/drawing/2010/main" val="0"/>
                </a:ext>
              </a:extLst>
            </a:blip>
            <a:srcRect l="5888" t="7495" r="32361" b="7495"/>
            <a:stretch>
              <a:fillRect/>
            </a:stretch>
          </p:blipFill>
          <p:spPr bwMode="auto">
            <a:xfrm>
              <a:off x="3923" y="-17"/>
              <a:ext cx="1837"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8" name="Picture 12" descr="36_19_trichomes-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5291138"/>
            <a:ext cx="2916237"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Protein domain - Wikipedia">
            <a:extLst>
              <a:ext uri="{FF2B5EF4-FFF2-40B4-BE49-F238E27FC236}">
                <a16:creationId xmlns:a16="http://schemas.microsoft.com/office/drawing/2014/main" id="{40E9AD22-0DC6-4480-8366-1D39D4E365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386" y="3956293"/>
            <a:ext cx="1893921" cy="27762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ovrchové proteiny SARS-CoV-2 představují možné terapeutické cíle. Vědci  postupně odhalují jejich strukturu">
            <a:extLst>
              <a:ext uri="{FF2B5EF4-FFF2-40B4-BE49-F238E27FC236}">
                <a16:creationId xmlns:a16="http://schemas.microsoft.com/office/drawing/2014/main" id="{C2A4FE34-C768-4BDF-B7A0-3F89D61C534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69"/>
                                        </p:tgtEl>
                                        <p:attrNameLst>
                                          <p:attrName>style.visibility</p:attrName>
                                        </p:attrNameLst>
                                      </p:cBhvr>
                                      <p:to>
                                        <p:strVal val="visible"/>
                                      </p:to>
                                    </p:set>
                                    <p:anim calcmode="lin" valueType="num">
                                      <p:cBhvr additive="base">
                                        <p:cTn id="13" dur="500" fill="hold"/>
                                        <p:tgtEl>
                                          <p:spTgt spid="19469"/>
                                        </p:tgtEl>
                                        <p:attrNameLst>
                                          <p:attrName>ppt_x</p:attrName>
                                        </p:attrNameLst>
                                      </p:cBhvr>
                                      <p:tavLst>
                                        <p:tav tm="0">
                                          <p:val>
                                            <p:strVal val="#ppt_x"/>
                                          </p:val>
                                        </p:tav>
                                        <p:tav tm="100000">
                                          <p:val>
                                            <p:strVal val="#ppt_x"/>
                                          </p:val>
                                        </p:tav>
                                      </p:tavLst>
                                    </p:anim>
                                    <p:anim calcmode="lin" valueType="num">
                                      <p:cBhvr additive="base">
                                        <p:cTn id="14"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468"/>
                                        </p:tgtEl>
                                        <p:attrNameLst>
                                          <p:attrName>style.visibility</p:attrName>
                                        </p:attrNameLst>
                                      </p:cBhvr>
                                      <p:to>
                                        <p:strVal val="visible"/>
                                      </p:to>
                                    </p:set>
                                    <p:anim calcmode="lin" valueType="num">
                                      <p:cBhvr additive="base">
                                        <p:cTn id="19" dur="500" fill="hold"/>
                                        <p:tgtEl>
                                          <p:spTgt spid="19468"/>
                                        </p:tgtEl>
                                        <p:attrNameLst>
                                          <p:attrName>ppt_x</p:attrName>
                                        </p:attrNameLst>
                                      </p:cBhvr>
                                      <p:tavLst>
                                        <p:tav tm="0">
                                          <p:val>
                                            <p:strVal val="#ppt_x"/>
                                          </p:val>
                                        </p:tav>
                                        <p:tav tm="100000">
                                          <p:val>
                                            <p:strVal val="#ppt_x"/>
                                          </p:val>
                                        </p:tav>
                                      </p:tavLst>
                                    </p:anim>
                                    <p:anim calcmode="lin" valueType="num">
                                      <p:cBhvr additive="base">
                                        <p:cTn id="20"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txBox="1">
            <a:spLocks noGrp="1"/>
          </p:cNvSpPr>
          <p:nvPr/>
        </p:nvSpPr>
        <p:spPr bwMode="auto">
          <a:xfrm>
            <a:off x="685800" y="6248400"/>
            <a:ext cx="1905000" cy="457200"/>
          </a:xfrm>
          <a:prstGeom prst="rect">
            <a:avLst/>
          </a:prstGeom>
          <a:noFill/>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7D6B2-9AEB-40D0-81CD-94F3C0DE8525}" type="slidenum">
              <a:rPr lang="he-IL" altLang="cs-CZ" sz="1000">
                <a:cs typeface="Times New Roman" panose="02020603050405020304" pitchFamily="18" charset="0"/>
              </a:rPr>
              <a:pPr eaLnBrk="1" hangingPunct="1"/>
              <a:t>30</a:t>
            </a:fld>
            <a:endParaRPr lang="en-US" altLang="cs-CZ" sz="1000">
              <a:cs typeface="Times New Roman" panose="02020603050405020304" pitchFamily="18" charset="0"/>
            </a:endParaRPr>
          </a:p>
        </p:txBody>
      </p:sp>
      <p:sp>
        <p:nvSpPr>
          <p:cNvPr id="28675" name="Rectangle 2"/>
          <p:cNvSpPr>
            <a:spLocks noGrp="1" noChangeArrowheads="1"/>
          </p:cNvSpPr>
          <p:nvPr>
            <p:ph type="title" idx="4294967295"/>
          </p:nvPr>
        </p:nvSpPr>
        <p:spPr>
          <a:xfrm>
            <a:off x="381000" y="381000"/>
            <a:ext cx="8305800" cy="1143000"/>
          </a:xfrm>
        </p:spPr>
        <p:txBody>
          <a:bodyPr/>
          <a:lstStyle/>
          <a:p>
            <a:pPr eaLnBrk="1" hangingPunct="1"/>
            <a:r>
              <a:rPr lang="en-US" altLang="cs-CZ" sz="3200">
                <a:solidFill>
                  <a:srgbClr val="990033"/>
                </a:solidFill>
              </a:rPr>
              <a:t>Methods to study </a:t>
            </a:r>
            <a:r>
              <a:rPr lang="cs-CZ" altLang="cs-CZ" sz="3200">
                <a:solidFill>
                  <a:srgbClr val="990033"/>
                </a:solidFill>
              </a:rPr>
              <a:t>plant </a:t>
            </a:r>
            <a:r>
              <a:rPr lang="en-US" altLang="cs-CZ" sz="3200">
                <a:solidFill>
                  <a:srgbClr val="990033"/>
                </a:solidFill>
              </a:rPr>
              <a:t>stress resistance</a:t>
            </a:r>
          </a:p>
        </p:txBody>
      </p:sp>
      <p:sp>
        <p:nvSpPr>
          <p:cNvPr id="28676" name="Rectangle 3"/>
          <p:cNvSpPr>
            <a:spLocks noChangeArrowheads="1"/>
          </p:cNvSpPr>
          <p:nvPr/>
        </p:nvSpPr>
        <p:spPr bwMode="auto">
          <a:xfrm>
            <a:off x="830263" y="1628775"/>
            <a:ext cx="7773987"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sz="3200">
                <a:solidFill>
                  <a:schemeClr val="tx1"/>
                </a:solidFill>
                <a:latin typeface="Arial" panose="020B0604020202020204" pitchFamily="34" charset="0"/>
              </a:defRPr>
            </a:lvl1pPr>
            <a:lvl2pPr marL="990600" indent="-53340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rabicPeriod"/>
            </a:pPr>
            <a:r>
              <a:rPr lang="en-US" altLang="cs-CZ" sz="2000">
                <a:solidFill>
                  <a:schemeClr val="tx2"/>
                </a:solidFill>
              </a:rPr>
              <a:t>Biochemical </a:t>
            </a:r>
            <a:r>
              <a:rPr lang="cs-CZ" altLang="cs-CZ" sz="2000">
                <a:solidFill>
                  <a:schemeClr val="tx2"/>
                </a:solidFill>
              </a:rPr>
              <a:t>and biophysical a</a:t>
            </a:r>
            <a:r>
              <a:rPr lang="en-US" altLang="cs-CZ" sz="2000">
                <a:solidFill>
                  <a:schemeClr val="tx2"/>
                </a:solidFill>
              </a:rPr>
              <a:t>pproach</a:t>
            </a:r>
          </a:p>
          <a:p>
            <a:pPr lvl="1" eaLnBrk="1" hangingPunct="1"/>
            <a:r>
              <a:rPr lang="en-US" altLang="cs-CZ" sz="2000">
                <a:solidFill>
                  <a:srgbClr val="990033"/>
                </a:solidFill>
              </a:rPr>
              <a:t>control vs. resistant plants</a:t>
            </a:r>
          </a:p>
          <a:p>
            <a:pPr lvl="1" eaLnBrk="1" hangingPunct="1"/>
            <a:r>
              <a:rPr lang="en-US" altLang="cs-CZ" sz="2000">
                <a:solidFill>
                  <a:srgbClr val="990033"/>
                </a:solidFill>
              </a:rPr>
              <a:t>control vs. induced conditions</a:t>
            </a:r>
          </a:p>
          <a:p>
            <a:pPr eaLnBrk="1" hangingPunct="1">
              <a:buFontTx/>
              <a:buAutoNum type="arabicPeriod" startAt="2"/>
            </a:pPr>
            <a:r>
              <a:rPr lang="en-US" altLang="cs-CZ" sz="2000">
                <a:solidFill>
                  <a:schemeClr val="tx2"/>
                </a:solidFill>
              </a:rPr>
              <a:t>The </a:t>
            </a:r>
            <a:r>
              <a:rPr lang="cs-CZ" altLang="cs-CZ" sz="2000">
                <a:solidFill>
                  <a:schemeClr val="tx2"/>
                </a:solidFill>
              </a:rPr>
              <a:t>g</a:t>
            </a:r>
            <a:r>
              <a:rPr lang="en-US" altLang="cs-CZ" sz="2000">
                <a:solidFill>
                  <a:schemeClr val="tx2"/>
                </a:solidFill>
              </a:rPr>
              <a:t>enetic </a:t>
            </a:r>
            <a:r>
              <a:rPr lang="cs-CZ" altLang="cs-CZ" sz="2000">
                <a:solidFill>
                  <a:schemeClr val="tx2"/>
                </a:solidFill>
              </a:rPr>
              <a:t>a</a:t>
            </a:r>
            <a:r>
              <a:rPr lang="en-US" altLang="cs-CZ" sz="2000">
                <a:solidFill>
                  <a:schemeClr val="tx2"/>
                </a:solidFill>
              </a:rPr>
              <a:t>pproach</a:t>
            </a:r>
          </a:p>
          <a:p>
            <a:pPr lvl="1" eaLnBrk="1" hangingPunct="1"/>
            <a:r>
              <a:rPr lang="en-US" altLang="cs-CZ" sz="2000">
                <a:solidFill>
                  <a:srgbClr val="990033"/>
                </a:solidFill>
              </a:rPr>
              <a:t>identify mutants with altered response</a:t>
            </a:r>
          </a:p>
          <a:p>
            <a:pPr lvl="1" eaLnBrk="1" hangingPunct="1"/>
            <a:r>
              <a:rPr lang="en-US" altLang="cs-CZ" sz="2000">
                <a:solidFill>
                  <a:srgbClr val="990033"/>
                </a:solidFill>
              </a:rPr>
              <a:t>suppressor mutations </a:t>
            </a:r>
          </a:p>
          <a:p>
            <a:pPr eaLnBrk="1" hangingPunct="1">
              <a:buFontTx/>
              <a:buAutoNum type="arabicPeriod" startAt="2"/>
            </a:pPr>
            <a:r>
              <a:rPr lang="en-US" altLang="cs-CZ" sz="2000">
                <a:solidFill>
                  <a:schemeClr val="tx2"/>
                </a:solidFill>
              </a:rPr>
              <a:t>Comparative approach: </a:t>
            </a:r>
            <a:r>
              <a:rPr lang="en-US" altLang="cs-CZ" sz="2000">
                <a:solidFill>
                  <a:schemeClr val="tx2"/>
                </a:solidFill>
                <a:latin typeface="Comic Sans MS" panose="030F0702030302020204" pitchFamily="66" charset="0"/>
              </a:rPr>
              <a:t>complementation in yeast</a:t>
            </a:r>
          </a:p>
          <a:p>
            <a:pPr eaLnBrk="1" hangingPunct="1">
              <a:buFontTx/>
              <a:buAutoNum type="arabicPeriod" startAt="2"/>
            </a:pPr>
            <a:r>
              <a:rPr lang="en-US" altLang="cs-CZ" sz="2000">
                <a:solidFill>
                  <a:schemeClr val="tx2"/>
                </a:solidFill>
              </a:rPr>
              <a:t>The Genomic Approach</a:t>
            </a:r>
          </a:p>
          <a:p>
            <a:pPr eaLnBrk="1" hangingPunct="1">
              <a:buFontTx/>
              <a:buAutoNum type="arabicPeriod" startAt="2"/>
            </a:pPr>
            <a:r>
              <a:rPr lang="en-US" altLang="cs-CZ" sz="2000">
                <a:solidFill>
                  <a:schemeClr val="tx2"/>
                </a:solidFill>
              </a:rPr>
              <a:t>The Metabolomic Approach</a:t>
            </a:r>
          </a:p>
          <a:p>
            <a:pPr eaLnBrk="1" hangingPunct="1">
              <a:buFontTx/>
              <a:buAutoNum type="arabicPeriod" startAt="2"/>
            </a:pPr>
            <a:r>
              <a:rPr lang="en-US" altLang="cs-CZ" sz="2000">
                <a:solidFill>
                  <a:schemeClr val="tx2"/>
                </a:solidFill>
              </a:rPr>
              <a:t>The Ionomic Approach</a:t>
            </a:r>
            <a:endParaRPr lang="en-US" altLang="cs-CZ" sz="2000">
              <a:solidFill>
                <a:schemeClr val="tx2"/>
              </a:solidFill>
              <a:cs typeface="Times New Roman" panose="02020603050405020304" pitchFamily="18" charset="0"/>
            </a:endParaRPr>
          </a:p>
          <a:p>
            <a:pPr eaLnBrk="1" hangingPunct="1">
              <a:buFontTx/>
              <a:buAutoNum type="arabicPeriod" startAt="2"/>
            </a:pPr>
            <a:r>
              <a:rPr lang="en-US" altLang="cs-CZ" sz="2000">
                <a:solidFill>
                  <a:schemeClr val="tx2"/>
                </a:solidFill>
                <a:latin typeface="Comic Sans MS" panose="030F0702030302020204" pitchFamily="66" charset="0"/>
              </a:rPr>
              <a:t>Discovery vs. Hypothesis-Driven Science</a:t>
            </a:r>
          </a:p>
        </p:txBody>
      </p:sp>
      <p:pic>
        <p:nvPicPr>
          <p:cNvPr id="5" name="Picture 2" descr="Povrchové proteiny SARS-CoV-2 představují možné terapeutické cíle. Vědci  postupně odhalují jejich strukturu">
            <a:extLst>
              <a:ext uri="{FF2B5EF4-FFF2-40B4-BE49-F238E27FC236}">
                <a16:creationId xmlns:a16="http://schemas.microsoft.com/office/drawing/2014/main" id="{418EBAC0-B5BF-4E0F-A2D1-49C33F8FF0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a:t>Dámy a pánové,</a:t>
            </a:r>
            <a:br>
              <a:rPr lang="cs-CZ" altLang="cs-CZ"/>
            </a:br>
            <a:r>
              <a:rPr lang="cs-CZ" altLang="cs-CZ"/>
              <a:t>děkuji Vám za pozornost</a:t>
            </a:r>
          </a:p>
        </p:txBody>
      </p:sp>
      <p:sp>
        <p:nvSpPr>
          <p:cNvPr id="29699" name="Rectangle 3"/>
          <p:cNvSpPr>
            <a:spLocks noGrp="1" noChangeArrowheads="1"/>
          </p:cNvSpPr>
          <p:nvPr>
            <p:ph type="body" idx="1"/>
          </p:nvPr>
        </p:nvSpPr>
        <p:spPr/>
        <p:txBody>
          <a:bodyPr/>
          <a:lstStyle/>
          <a:p>
            <a:pPr eaLnBrk="1" hangingPunct="1"/>
            <a:endParaRPr lang="cs-CZ" altLang="cs-CZ"/>
          </a:p>
        </p:txBody>
      </p:sp>
      <p:pic>
        <p:nvPicPr>
          <p:cNvPr id="4" name="Picture 2" descr="Povrchové proteiny SARS-CoV-2 představují možné terapeutické cíle. Vědci  postupně odhalují jejich strukturu">
            <a:extLst>
              <a:ext uri="{FF2B5EF4-FFF2-40B4-BE49-F238E27FC236}">
                <a16:creationId xmlns:a16="http://schemas.microsoft.com/office/drawing/2014/main" id="{240B45B7-E06D-4405-AAB5-AA5A028D903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a:t>…geografii</a:t>
            </a:r>
          </a:p>
        </p:txBody>
      </p:sp>
      <p:sp>
        <p:nvSpPr>
          <p:cNvPr id="5123" name="Rectangle 3"/>
          <p:cNvSpPr>
            <a:spLocks noGrp="1" noChangeArrowheads="1"/>
          </p:cNvSpPr>
          <p:nvPr>
            <p:ph type="body" idx="1"/>
          </p:nvPr>
        </p:nvSpPr>
        <p:spPr/>
        <p:txBody>
          <a:bodyPr/>
          <a:lstStyle/>
          <a:p>
            <a:pPr eaLnBrk="1" hangingPunct="1"/>
            <a:endParaRPr lang="cs-CZ" altLang="cs-CZ"/>
          </a:p>
        </p:txBody>
      </p:sp>
      <p:pic>
        <p:nvPicPr>
          <p:cNvPr id="5124" name="Picture 4" descr="swiss%20cheeese%20monstera_lea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5" y="0"/>
            <a:ext cx="11017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ovrchové proteiny SARS-CoV-2 představují možné terapeutické cíle. Vědci  postupně odhalují jejich strukturu">
            <a:extLst>
              <a:ext uri="{FF2B5EF4-FFF2-40B4-BE49-F238E27FC236}">
                <a16:creationId xmlns:a16="http://schemas.microsoft.com/office/drawing/2014/main" id="{FB593901-B9AB-49CC-8D12-B63161AF34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cs-CZ" altLang="cs-CZ"/>
          </a:p>
        </p:txBody>
      </p:sp>
      <p:sp>
        <p:nvSpPr>
          <p:cNvPr id="6147" name="Rectangle 3"/>
          <p:cNvSpPr>
            <a:spLocks noGrp="1" noChangeArrowheads="1"/>
          </p:cNvSpPr>
          <p:nvPr>
            <p:ph type="body" idx="1"/>
          </p:nvPr>
        </p:nvSpPr>
        <p:spPr>
          <a:xfrm>
            <a:off x="107950" y="6308725"/>
            <a:ext cx="8229600" cy="392113"/>
          </a:xfrm>
        </p:spPr>
        <p:txBody>
          <a:bodyPr/>
          <a:lstStyle/>
          <a:p>
            <a:pPr eaLnBrk="1" hangingPunct="1">
              <a:lnSpc>
                <a:spcPct val="80000"/>
              </a:lnSpc>
            </a:pPr>
            <a:r>
              <a:rPr lang="cs-CZ" altLang="cs-CZ" sz="2400"/>
              <a:t>Město, země, osoba ?</a:t>
            </a:r>
          </a:p>
        </p:txBody>
      </p:sp>
      <p:pic>
        <p:nvPicPr>
          <p:cNvPr id="6148" name="Picture 5" descr="vienna-stevens-postcard-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0"/>
            <a:ext cx="4872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donaura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43561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descr="Wien_schonbru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0"/>
            <a:ext cx="4427538"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image_st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404813"/>
            <a:ext cx="1811338"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ovrchové proteiny SARS-CoV-2 představují možné terapeutické cíle. Vědci  postupně odhalují jejich strukturu">
            <a:extLst>
              <a:ext uri="{FF2B5EF4-FFF2-40B4-BE49-F238E27FC236}">
                <a16:creationId xmlns:a16="http://schemas.microsoft.com/office/drawing/2014/main" id="{90C4681D-6B5C-48B8-82A6-BD1BBDA97B3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cs-CZ" altLang="cs-CZ"/>
          </a:p>
        </p:txBody>
      </p:sp>
      <p:sp>
        <p:nvSpPr>
          <p:cNvPr id="7171" name="Rectangle 3"/>
          <p:cNvSpPr>
            <a:spLocks noGrp="1" noChangeArrowheads="1"/>
          </p:cNvSpPr>
          <p:nvPr>
            <p:ph type="body" idx="1"/>
          </p:nvPr>
        </p:nvSpPr>
        <p:spPr/>
        <p:txBody>
          <a:bodyPr/>
          <a:lstStyle/>
          <a:p>
            <a:pPr eaLnBrk="1" hangingPunct="1"/>
            <a:endParaRPr lang="cs-CZ" altLang="cs-CZ"/>
          </a:p>
        </p:txBody>
      </p:sp>
      <p:pic>
        <p:nvPicPr>
          <p:cNvPr id="7172" name="Picture 5" descr="Palmenhaus02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84300"/>
            <a:ext cx="8208962"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9" name="Group 13"/>
          <p:cNvGrpSpPr>
            <a:grpSpLocks/>
          </p:cNvGrpSpPr>
          <p:nvPr/>
        </p:nvGrpSpPr>
        <p:grpSpPr bwMode="auto">
          <a:xfrm>
            <a:off x="0" y="0"/>
            <a:ext cx="9144000" cy="6858000"/>
            <a:chOff x="0" y="0"/>
            <a:chExt cx="5760" cy="4320"/>
          </a:xfrm>
        </p:grpSpPr>
        <p:sp>
          <p:nvSpPr>
            <p:cNvPr id="7174" name="Rectangle 12"/>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dirty="0"/>
            </a:p>
          </p:txBody>
        </p:sp>
        <p:pic>
          <p:nvPicPr>
            <p:cNvPr id="7175" name="Picture 7" descr="csm_Wuestenhaus_quer_181d25d3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 y="0"/>
              <a:ext cx="2635" cy="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1" descr="18-schonbrunn_desert_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4"/>
              <a:ext cx="3969" cy="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ovéPole 1">
            <a:extLst>
              <a:ext uri="{FF2B5EF4-FFF2-40B4-BE49-F238E27FC236}">
                <a16:creationId xmlns:a16="http://schemas.microsoft.com/office/drawing/2014/main" id="{A826BC42-8F6F-47AC-A174-53BAC19F20C5}"/>
              </a:ext>
            </a:extLst>
          </p:cNvPr>
          <p:cNvSpPr txBox="1"/>
          <p:nvPr/>
        </p:nvSpPr>
        <p:spPr>
          <a:xfrm>
            <a:off x="827584" y="491947"/>
            <a:ext cx="2159566" cy="1754326"/>
          </a:xfrm>
          <a:prstGeom prst="rect">
            <a:avLst/>
          </a:prstGeom>
          <a:noFill/>
        </p:spPr>
        <p:txBody>
          <a:bodyPr wrap="none" rtlCol="0">
            <a:spAutoFit/>
          </a:bodyPr>
          <a:lstStyle/>
          <a:p>
            <a:r>
              <a:rPr lang="cs-CZ" dirty="0"/>
              <a:t>Skleník,</a:t>
            </a:r>
          </a:p>
          <a:p>
            <a:r>
              <a:rPr lang="cs-CZ" dirty="0"/>
              <a:t>Botanická zahrada,</a:t>
            </a:r>
          </a:p>
          <a:p>
            <a:r>
              <a:rPr lang="cs-CZ" dirty="0"/>
              <a:t>Hofburg,</a:t>
            </a:r>
          </a:p>
          <a:p>
            <a:r>
              <a:rPr lang="cs-CZ" dirty="0"/>
              <a:t>Vídeň</a:t>
            </a:r>
          </a:p>
          <a:p>
            <a:r>
              <a:rPr lang="cs-CZ" dirty="0"/>
              <a:t>Rakousko</a:t>
            </a:r>
          </a:p>
          <a:p>
            <a:endParaRPr lang="cs-CZ" dirty="0"/>
          </a:p>
        </p:txBody>
      </p:sp>
      <p:pic>
        <p:nvPicPr>
          <p:cNvPr id="10" name="Picture 2" descr="Povrchové proteiny SARS-CoV-2 představují možné terapeutické cíle. Vědci  postupně odhalují jejich strukturu">
            <a:extLst>
              <a:ext uri="{FF2B5EF4-FFF2-40B4-BE49-F238E27FC236}">
                <a16:creationId xmlns:a16="http://schemas.microsoft.com/office/drawing/2014/main" id="{5E1511FE-42EF-4C4E-A9EE-8EA237CD5CB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9"/>
                                        </p:tgtEl>
                                        <p:attrNameLst>
                                          <p:attrName>style.visibility</p:attrName>
                                        </p:attrNameLst>
                                      </p:cBhvr>
                                      <p:to>
                                        <p:strVal val="visible"/>
                                      </p:to>
                                    </p:set>
                                    <p:anim calcmode="lin" valueType="num">
                                      <p:cBhvr additive="base">
                                        <p:cTn id="7" dur="500" fill="hold"/>
                                        <p:tgtEl>
                                          <p:spTgt spid="24589"/>
                                        </p:tgtEl>
                                        <p:attrNameLst>
                                          <p:attrName>ppt_x</p:attrName>
                                        </p:attrNameLst>
                                      </p:cBhvr>
                                      <p:tavLst>
                                        <p:tav tm="0">
                                          <p:val>
                                            <p:strVal val="#ppt_x"/>
                                          </p:val>
                                        </p:tav>
                                        <p:tav tm="100000">
                                          <p:val>
                                            <p:strVal val="#ppt_x"/>
                                          </p:val>
                                        </p:tav>
                                      </p:tavLst>
                                    </p:anim>
                                    <p:anim calcmode="lin" valueType="num">
                                      <p:cBhvr additive="base">
                                        <p:cTn id="8" dur="500" fill="hold"/>
                                        <p:tgtEl>
                                          <p:spTgt spid="24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15888"/>
            <a:ext cx="8229600" cy="1143000"/>
          </a:xfrm>
        </p:spPr>
        <p:txBody>
          <a:bodyPr/>
          <a:lstStyle/>
          <a:p>
            <a:pPr algn="l" eaLnBrk="1" hangingPunct="1"/>
            <a:r>
              <a:rPr lang="cs-CZ" altLang="cs-CZ" sz="4000"/>
              <a:t>Kdo je tento </a:t>
            </a:r>
            <a:br>
              <a:rPr lang="cs-CZ" altLang="cs-CZ" sz="4000"/>
            </a:br>
            <a:r>
              <a:rPr lang="cs-CZ" altLang="cs-CZ" sz="4000"/>
              <a:t>muž s mikroskopem ?</a:t>
            </a:r>
          </a:p>
        </p:txBody>
      </p:sp>
      <p:sp>
        <p:nvSpPr>
          <p:cNvPr id="8195" name="Rectangle 3"/>
          <p:cNvSpPr>
            <a:spLocks noGrp="1" noChangeArrowheads="1"/>
          </p:cNvSpPr>
          <p:nvPr>
            <p:ph type="body" idx="1"/>
          </p:nvPr>
        </p:nvSpPr>
        <p:spPr>
          <a:xfrm>
            <a:off x="457200" y="5805488"/>
            <a:ext cx="8229600" cy="320675"/>
          </a:xfrm>
        </p:spPr>
        <p:txBody>
          <a:bodyPr/>
          <a:lstStyle/>
          <a:p>
            <a:pPr eaLnBrk="1" hangingPunct="1">
              <a:lnSpc>
                <a:spcPct val="80000"/>
              </a:lnSpc>
              <a:buFontTx/>
              <a:buNone/>
            </a:pPr>
            <a:r>
              <a:rPr lang="cs-CZ" altLang="cs-CZ" sz="1800"/>
              <a:t>Source: </a:t>
            </a:r>
            <a:r>
              <a:rPr lang="cs-CZ" altLang="cs-CZ" sz="1800">
                <a:hlinkClick r:id="rId2"/>
              </a:rPr>
              <a:t>www.thecanadianencyclopedia.ca</a:t>
            </a:r>
            <a:r>
              <a:rPr lang="cs-CZ" altLang="cs-CZ" sz="1800"/>
              <a:t> </a:t>
            </a:r>
          </a:p>
          <a:p>
            <a:pPr eaLnBrk="1" hangingPunct="1">
              <a:lnSpc>
                <a:spcPct val="80000"/>
              </a:lnSpc>
              <a:buFontTx/>
              <a:buNone/>
            </a:pPr>
            <a:r>
              <a:rPr lang="cs-CZ" altLang="cs-CZ" sz="1800"/>
              <a:t>a další web zdroje</a:t>
            </a:r>
          </a:p>
          <a:p>
            <a:pPr eaLnBrk="1" hangingPunct="1">
              <a:lnSpc>
                <a:spcPct val="80000"/>
              </a:lnSpc>
            </a:pPr>
            <a:endParaRPr lang="cs-CZ" altLang="cs-CZ" sz="1800"/>
          </a:p>
        </p:txBody>
      </p:sp>
      <p:pic>
        <p:nvPicPr>
          <p:cNvPr id="8196" name="Picture 5" descr="4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190750"/>
            <a:ext cx="5905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aca57006-6f6c-42b9-9d64-c5610ad2da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88913"/>
            <a:ext cx="2619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Hans Sely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3068638"/>
            <a:ext cx="259238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7092950" y="6237288"/>
            <a:ext cx="719138" cy="36036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18443" name="Text Box 11"/>
          <p:cNvSpPr txBox="1">
            <a:spLocks noChangeArrowheads="1"/>
          </p:cNvSpPr>
          <p:nvPr/>
        </p:nvSpPr>
        <p:spPr bwMode="auto">
          <a:xfrm>
            <a:off x="1908175" y="1412875"/>
            <a:ext cx="2084388" cy="5191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2800" b="1"/>
              <a:t>Hans Selye</a:t>
            </a:r>
          </a:p>
        </p:txBody>
      </p:sp>
      <p:pic>
        <p:nvPicPr>
          <p:cNvPr id="9" name="Picture 2" descr="Povrchové proteiny SARS-CoV-2 představují možné terapeutické cíle. Vědci  postupně odhalují jejich strukturu">
            <a:extLst>
              <a:ext uri="{FF2B5EF4-FFF2-40B4-BE49-F238E27FC236}">
                <a16:creationId xmlns:a16="http://schemas.microsoft.com/office/drawing/2014/main" id="{986C8BE5-E1D9-49A0-B28B-F0AE4D2D53F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anim calcmode="lin" valueType="num">
                                      <p:cBhvr additive="base">
                                        <p:cTn id="7" dur="500" fill="hold"/>
                                        <p:tgtEl>
                                          <p:spTgt spid="18443"/>
                                        </p:tgtEl>
                                        <p:attrNameLst>
                                          <p:attrName>ppt_x</p:attrName>
                                        </p:attrNameLst>
                                      </p:cBhvr>
                                      <p:tavLst>
                                        <p:tav tm="0">
                                          <p:val>
                                            <p:strVal val="#ppt_x"/>
                                          </p:val>
                                        </p:tav>
                                        <p:tav tm="100000">
                                          <p:val>
                                            <p:strVal val="#ppt_x"/>
                                          </p:val>
                                        </p:tav>
                                      </p:tavLst>
                                    </p:anim>
                                    <p:anim calcmode="lin" valueType="num">
                                      <p:cBhvr additive="base">
                                        <p:cTn id="8"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cs-CZ" altLang="cs-CZ"/>
          </a:p>
        </p:txBody>
      </p:sp>
      <p:sp>
        <p:nvSpPr>
          <p:cNvPr id="9219" name="Rectangle 3"/>
          <p:cNvSpPr>
            <a:spLocks noGrp="1" noChangeArrowheads="1"/>
          </p:cNvSpPr>
          <p:nvPr>
            <p:ph type="body" idx="1"/>
          </p:nvPr>
        </p:nvSpPr>
        <p:spPr/>
        <p:txBody>
          <a:bodyPr/>
          <a:lstStyle/>
          <a:p>
            <a:pPr eaLnBrk="1" hangingPunct="1"/>
            <a:r>
              <a:rPr lang="cs-CZ" altLang="cs-CZ"/>
              <a:t>Selye János University</a:t>
            </a:r>
          </a:p>
          <a:p>
            <a:pPr eaLnBrk="1" hangingPunct="1"/>
            <a:r>
              <a:rPr lang="hu-HU" altLang="cs-CZ" i="1"/>
              <a:t>Selye János Egyetem</a:t>
            </a:r>
            <a:r>
              <a:rPr lang="cs-CZ" altLang="cs-CZ"/>
              <a:t>, </a:t>
            </a:r>
          </a:p>
          <a:p>
            <a:pPr eaLnBrk="1" hangingPunct="1"/>
            <a:endParaRPr lang="cs-CZ" altLang="cs-CZ"/>
          </a:p>
          <a:p>
            <a:pPr eaLnBrk="1" hangingPunct="1">
              <a:buFontTx/>
              <a:buNone/>
            </a:pPr>
            <a:r>
              <a:rPr lang="cs-CZ" altLang="cs-CZ"/>
              <a:t>is the only Hungarian-language </a:t>
            </a:r>
          </a:p>
          <a:p>
            <a:pPr eaLnBrk="1" hangingPunct="1">
              <a:buFontTx/>
              <a:buNone/>
            </a:pPr>
            <a:r>
              <a:rPr lang="cs-CZ" altLang="cs-CZ"/>
              <a:t>university in  Slovakia. It was </a:t>
            </a:r>
          </a:p>
          <a:p>
            <a:pPr eaLnBrk="1" hangingPunct="1">
              <a:buFontTx/>
              <a:buNone/>
            </a:pPr>
            <a:r>
              <a:rPr lang="cs-CZ" altLang="cs-CZ"/>
              <a:t>established in 2004 in </a:t>
            </a:r>
            <a:r>
              <a:rPr lang="cs-CZ" altLang="cs-CZ" u="sng"/>
              <a:t>Komárno</a:t>
            </a:r>
            <a:r>
              <a:rPr lang="cs-CZ" altLang="cs-CZ"/>
              <a:t> </a:t>
            </a:r>
          </a:p>
          <a:p>
            <a:pPr eaLnBrk="1" hangingPunct="1"/>
            <a:endParaRPr lang="cs-CZ" altLang="cs-CZ"/>
          </a:p>
        </p:txBody>
      </p:sp>
      <p:pic>
        <p:nvPicPr>
          <p:cNvPr id="9220" name="Picture 4" descr="Hans Sel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2565400"/>
            <a:ext cx="259238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swiss%20cheeese%20monstera_leaf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275" y="0"/>
            <a:ext cx="11017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Povrchové proteiny SARS-CoV-2 představují možné terapeutické cíle. Vědci  postupně odhalují jejich strukturu">
            <a:extLst>
              <a:ext uri="{FF2B5EF4-FFF2-40B4-BE49-F238E27FC236}">
                <a16:creationId xmlns:a16="http://schemas.microsoft.com/office/drawing/2014/main" id="{D7E07D0E-1E88-462D-B10D-70653FA10B6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a:t>Hans Selye</a:t>
            </a:r>
          </a:p>
        </p:txBody>
      </p:sp>
      <p:sp>
        <p:nvSpPr>
          <p:cNvPr id="10243" name="Rectangle 3"/>
          <p:cNvSpPr>
            <a:spLocks noGrp="1" noChangeArrowheads="1"/>
          </p:cNvSpPr>
          <p:nvPr>
            <p:ph type="body" idx="1"/>
          </p:nvPr>
        </p:nvSpPr>
        <p:spPr/>
        <p:txBody>
          <a:bodyPr/>
          <a:lstStyle/>
          <a:p>
            <a:pPr eaLnBrk="1" hangingPunct="1">
              <a:lnSpc>
                <a:spcPct val="90000"/>
              </a:lnSpc>
            </a:pPr>
            <a:r>
              <a:rPr lang="cs-CZ" altLang="cs-CZ" sz="2800"/>
              <a:t>Selye was born in Vienna, Austria-Hungary on 26 January 1907. He grew up in Komárom, Hungary and the Hungarian language university in that town bears his name. He became a Doctor of Medicine and Chemistry in Prague in 1929, went to Johns Hopkins University on a Rockefeller Foundation Scholarship in 1931 and then went to McGil University in Montreal where he started researching the issue of stress in 1936. In 1945, he joined the Université de Montréal  </a:t>
            </a:r>
          </a:p>
        </p:txBody>
      </p:sp>
      <p:pic>
        <p:nvPicPr>
          <p:cNvPr id="10244" name="Picture 4" descr="swiss%20cheeese%20monstera_lea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5" y="0"/>
            <a:ext cx="11017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ovrchové proteiny SARS-CoV-2 představují možné terapeutické cíle. Vědci  postupně odhalují jejich strukturu">
            <a:extLst>
              <a:ext uri="{FF2B5EF4-FFF2-40B4-BE49-F238E27FC236}">
                <a16:creationId xmlns:a16="http://schemas.microsoft.com/office/drawing/2014/main" id="{AD1ACB9C-D3CE-413C-BD26-6645005DBF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 t="12432" r="58662"/>
          <a:stretch/>
        </p:blipFill>
        <p:spPr bwMode="auto">
          <a:xfrm>
            <a:off x="8390793" y="6088940"/>
            <a:ext cx="757113" cy="764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Výchozí návrh">
  <a:themeElements>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1370</Words>
  <Application>Microsoft Office PowerPoint</Application>
  <PresentationFormat>Předvádění na obrazovce (4:3)</PresentationFormat>
  <Paragraphs>204</Paragraphs>
  <Slides>31</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Arial</vt:lpstr>
      <vt:lpstr>Book Antiqua</vt:lpstr>
      <vt:lpstr>Comic Sans MS</vt:lpstr>
      <vt:lpstr>Times New Roman</vt:lpstr>
      <vt:lpstr>Wingdings</vt:lpstr>
      <vt:lpstr>Výchozí návrh</vt:lpstr>
      <vt:lpstr>Stresová fyziologie rostlin</vt:lpstr>
      <vt:lpstr>Stresová fyziologie rostlin</vt:lpstr>
      <vt:lpstr>Stresová fyziologie  rostlin</vt:lpstr>
      <vt:lpstr>…geografii</vt:lpstr>
      <vt:lpstr>Prezentace aplikace PowerPoint</vt:lpstr>
      <vt:lpstr>Prezentace aplikace PowerPoint</vt:lpstr>
      <vt:lpstr>Kdo je tento  muž s mikroskopem ?</vt:lpstr>
      <vt:lpstr>Prezentace aplikace PowerPoint</vt:lpstr>
      <vt:lpstr>Hans Selye</vt:lpstr>
      <vt:lpstr>Základní termíny</vt:lpstr>
      <vt:lpstr>Ekologie: definice základních pojmů</vt:lpstr>
      <vt:lpstr>Prezentace aplikace PowerPoint</vt:lpstr>
      <vt:lpstr>Ekologie - definice</vt:lpstr>
      <vt:lpstr>Liebigův zákon minima</vt:lpstr>
      <vt:lpstr>Plant Responses to Stress</vt:lpstr>
      <vt:lpstr>Plant Responses to Stress</vt:lpstr>
      <vt:lpstr>Plant Stress Physiology  to gain knowledge about </vt:lpstr>
      <vt:lpstr>Prezentace aplikace PowerPoint</vt:lpstr>
      <vt:lpstr>Environmental stimuli that affect plant growth</vt:lpstr>
      <vt:lpstr>Factors that determine plant stress responses</vt:lpstr>
      <vt:lpstr>Easy definition</vt:lpstr>
      <vt:lpstr>Biotic Factors</vt:lpstr>
      <vt:lpstr>Abiotic Factors</vt:lpstr>
      <vt:lpstr>Other Factors  ´outside an easy classification´</vt:lpstr>
      <vt:lpstr>Prezentace aplikace PowerPoint</vt:lpstr>
      <vt:lpstr>Prezentace aplikace PowerPoint</vt:lpstr>
      <vt:lpstr>Prezentace aplikace PowerPoint</vt:lpstr>
      <vt:lpstr>Prezentace aplikace PowerPoint</vt:lpstr>
      <vt:lpstr>Prezentace aplikace PowerPoint</vt:lpstr>
      <vt:lpstr>Methods to study plant stress resistance</vt:lpstr>
      <vt:lpstr>Dámy a pánové, děkuji Vám za pozornost</vt:lpstr>
    </vt:vector>
  </TitlesOfParts>
  <Company>MUNI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Host</dc:creator>
  <cp:lastModifiedBy>Team of authors</cp:lastModifiedBy>
  <cp:revision>15</cp:revision>
  <dcterms:created xsi:type="dcterms:W3CDTF">2016-02-19T08:45:21Z</dcterms:created>
  <dcterms:modified xsi:type="dcterms:W3CDTF">2021-03-04T07:19:51Z</dcterms:modified>
</cp:coreProperties>
</file>