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80" r:id="rId5"/>
    <p:sldId id="277" r:id="rId6"/>
    <p:sldId id="278" r:id="rId7"/>
    <p:sldId id="279" r:id="rId8"/>
    <p:sldId id="270" r:id="rId9"/>
    <p:sldId id="327" r:id="rId10"/>
    <p:sldId id="328" r:id="rId11"/>
    <p:sldId id="271" r:id="rId12"/>
    <p:sldId id="359" r:id="rId13"/>
    <p:sldId id="360" r:id="rId14"/>
    <p:sldId id="361" r:id="rId15"/>
    <p:sldId id="368" r:id="rId16"/>
    <p:sldId id="371" r:id="rId17"/>
    <p:sldId id="362" r:id="rId18"/>
    <p:sldId id="363" r:id="rId19"/>
    <p:sldId id="364" r:id="rId20"/>
    <p:sldId id="365" r:id="rId21"/>
    <p:sldId id="366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8" r:id="rId38"/>
    <p:sldId id="317" r:id="rId39"/>
    <p:sldId id="319" r:id="rId40"/>
    <p:sldId id="320" r:id="rId41"/>
    <p:sldId id="321" r:id="rId42"/>
    <p:sldId id="322" r:id="rId43"/>
    <p:sldId id="323" r:id="rId44"/>
    <p:sldId id="326" r:id="rId45"/>
    <p:sldId id="324" r:id="rId46"/>
    <p:sldId id="325" r:id="rId47"/>
    <p:sldId id="373" r:id="rId48"/>
    <p:sldId id="367" r:id="rId49"/>
    <p:sldId id="290" r:id="rId50"/>
    <p:sldId id="335" r:id="rId51"/>
    <p:sldId id="293" r:id="rId52"/>
    <p:sldId id="291" r:id="rId53"/>
    <p:sldId id="295" r:id="rId54"/>
    <p:sldId id="294" r:id="rId55"/>
    <p:sldId id="331" r:id="rId56"/>
    <p:sldId id="332" r:id="rId57"/>
    <p:sldId id="333" r:id="rId58"/>
    <p:sldId id="355" r:id="rId59"/>
    <p:sldId id="356" r:id="rId60"/>
    <p:sldId id="358" r:id="rId61"/>
    <p:sldId id="357" r:id="rId62"/>
    <p:sldId id="374" r:id="rId63"/>
    <p:sldId id="300" r:id="rId64"/>
    <p:sldId id="354" r:id="rId65"/>
    <p:sldId id="352" r:id="rId66"/>
    <p:sldId id="353" r:id="rId67"/>
    <p:sldId id="351" r:id="rId68"/>
    <p:sldId id="350" r:id="rId69"/>
    <p:sldId id="349" r:id="rId70"/>
    <p:sldId id="348" r:id="rId71"/>
    <p:sldId id="375" r:id="rId72"/>
    <p:sldId id="342" r:id="rId73"/>
    <p:sldId id="347" r:id="rId74"/>
    <p:sldId id="346" r:id="rId75"/>
    <p:sldId id="343" r:id="rId76"/>
    <p:sldId id="344" r:id="rId77"/>
    <p:sldId id="345" r:id="rId78"/>
    <p:sldId id="259" r:id="rId7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55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62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68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80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00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54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64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8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5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8EFED-02EB-4288-934C-666740A4855C}" type="datetimeFigureOut">
              <a:rPr lang="cs-CZ" smtClean="0"/>
              <a:t>03.05.2021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7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Adaptace helmintů k parazitismu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0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Klasifikace - NEODERMATA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08112"/>
            <a:ext cx="8229600" cy="6165304"/>
          </a:xfrm>
        </p:spPr>
        <p:txBody>
          <a:bodyPr>
            <a:normAutofit fontScale="85000" lnSpcReduction="20000"/>
          </a:bodyPr>
          <a:lstStyle/>
          <a:p>
            <a:pPr marL="342900" lvl="2" indent="-342900"/>
            <a:r>
              <a:rPr lang="cs-CZ" dirty="0" smtClean="0"/>
              <a:t>Třída TREMATODA – posteriorní adhesivní orgán a přísavka, samčí 	genitální </a:t>
            </a:r>
            <a:r>
              <a:rPr lang="cs-CZ" dirty="0" err="1" smtClean="0"/>
              <a:t>pórus</a:t>
            </a:r>
            <a:r>
              <a:rPr lang="cs-CZ" dirty="0" smtClean="0"/>
              <a:t> vyúsťuje v pohlavním atriu, </a:t>
            </a:r>
            <a:r>
              <a:rPr lang="cs-CZ" dirty="0" err="1" smtClean="0"/>
              <a:t>adulti</a:t>
            </a:r>
            <a:r>
              <a:rPr lang="cs-CZ" dirty="0" smtClean="0"/>
              <a:t>  mají hltan v 	blízkosti ústní přísavky </a:t>
            </a:r>
          </a:p>
          <a:p>
            <a:pPr marL="457200" lvl="3" indent="0">
              <a:buNone/>
            </a:pPr>
            <a:r>
              <a:rPr lang="cs-CZ" sz="2400" dirty="0" smtClean="0"/>
              <a:t>	Podtřída: </a:t>
            </a:r>
            <a:r>
              <a:rPr lang="cs-CZ" sz="2400" dirty="0" err="1" smtClean="0"/>
              <a:t>Aspidobothrea</a:t>
            </a:r>
            <a:r>
              <a:rPr lang="cs-CZ" sz="2400" dirty="0" smtClean="0"/>
              <a:t> – specializované 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 a </a:t>
            </a:r>
            <a:r>
              <a:rPr lang="cs-CZ" sz="2400" dirty="0" err="1" smtClean="0"/>
              <a:t>microtubuly</a:t>
            </a:r>
            <a:r>
              <a:rPr lang="cs-CZ" sz="2400" dirty="0" smtClean="0"/>
              <a:t> v  	</a:t>
            </a:r>
            <a:r>
              <a:rPr lang="cs-CZ" sz="2400" dirty="0" err="1" smtClean="0"/>
              <a:t>neodermis</a:t>
            </a:r>
            <a:r>
              <a:rPr lang="cs-CZ" sz="2400" dirty="0" smtClean="0"/>
              <a:t>,  posteriorní přísavka se dělí na </a:t>
            </a:r>
            <a:r>
              <a:rPr lang="cs-CZ" sz="2400" dirty="0" err="1" smtClean="0"/>
              <a:t>kompartmenty</a:t>
            </a:r>
            <a:r>
              <a:rPr lang="cs-CZ" sz="2400" dirty="0" smtClean="0"/>
              <a:t>, </a:t>
            </a:r>
          </a:p>
          <a:p>
            <a:pPr marL="457200" lvl="3" indent="0">
              <a:buNone/>
            </a:pPr>
            <a:r>
              <a:rPr lang="cs-CZ" sz="2400" dirty="0" smtClean="0"/>
              <a:t>         Podtřída: </a:t>
            </a:r>
            <a:r>
              <a:rPr lang="cs-CZ" sz="2400" dirty="0" err="1" smtClean="0"/>
              <a:t>Dinegea</a:t>
            </a:r>
            <a:r>
              <a:rPr lang="cs-CZ" sz="2400" dirty="0" smtClean="0"/>
              <a:t> – první larvální stadium miracidium, ŽC s jednou  	nebo více generacemi sporocyst a cerkariemi,  slepě ukončené střevo</a:t>
            </a:r>
          </a:p>
          <a:p>
            <a:pPr marL="0" lvl="2" indent="0">
              <a:buNone/>
            </a:pPr>
            <a:endParaRPr lang="cs-CZ" dirty="0" smtClean="0"/>
          </a:p>
          <a:p>
            <a:pPr marL="342900" lvl="2" indent="-342900"/>
            <a:r>
              <a:rPr lang="cs-CZ" dirty="0" smtClean="0"/>
              <a:t>Třída MONOGENOIDEA (</a:t>
            </a:r>
            <a:r>
              <a:rPr lang="cs-CZ" dirty="0" err="1" smtClean="0"/>
              <a:t>Monogenea</a:t>
            </a:r>
            <a:r>
              <a:rPr lang="cs-CZ" dirty="0" smtClean="0"/>
              <a:t>) – </a:t>
            </a:r>
            <a:r>
              <a:rPr lang="cs-CZ" dirty="0" err="1" smtClean="0"/>
              <a:t>oncomiracidium</a:t>
            </a:r>
            <a:r>
              <a:rPr lang="cs-CZ" dirty="0" smtClean="0"/>
              <a:t> se třemi shluky 	ciliárních buněk, </a:t>
            </a:r>
            <a:r>
              <a:rPr lang="cs-CZ" dirty="0" err="1" smtClean="0"/>
              <a:t>adulti</a:t>
            </a:r>
            <a:r>
              <a:rPr lang="cs-CZ" dirty="0" smtClean="0"/>
              <a:t> mají jednoduchá </a:t>
            </a:r>
            <a:r>
              <a:rPr lang="cs-CZ" dirty="0" err="1" smtClean="0"/>
              <a:t>testes</a:t>
            </a:r>
            <a:r>
              <a:rPr lang="cs-CZ" dirty="0" smtClean="0"/>
              <a:t>, všichni ektoparaziti, 	podle výsledků molekulární  fylogeneze jsou polyfyletická skupina: 	Podtřída:  </a:t>
            </a:r>
            <a:r>
              <a:rPr lang="cs-CZ" dirty="0" err="1" smtClean="0"/>
              <a:t>Polyopisthocotylea</a:t>
            </a:r>
            <a:endParaRPr lang="cs-CZ" dirty="0" smtClean="0"/>
          </a:p>
          <a:p>
            <a:pPr marL="0" lvl="2" indent="0">
              <a:buNone/>
            </a:pPr>
            <a:r>
              <a:rPr lang="cs-CZ" dirty="0"/>
              <a:t>	</a:t>
            </a:r>
            <a:r>
              <a:rPr lang="cs-CZ" dirty="0" smtClean="0"/>
              <a:t>Podtřída:   </a:t>
            </a:r>
            <a:r>
              <a:rPr lang="cs-CZ" dirty="0" err="1" smtClean="0"/>
              <a:t>Monopisthocotylea</a:t>
            </a:r>
            <a:endParaRPr lang="cs-CZ" dirty="0" smtClean="0"/>
          </a:p>
          <a:p>
            <a:pPr marL="0" lvl="2" indent="0">
              <a:buNone/>
            </a:pPr>
            <a:endParaRPr lang="cs-CZ" dirty="0" smtClean="0"/>
          </a:p>
          <a:p>
            <a:pPr marL="342900" lvl="2" indent="-342900"/>
            <a:r>
              <a:rPr lang="cs-CZ" dirty="0" smtClean="0"/>
              <a:t>Třída CESTOIDEA</a:t>
            </a:r>
          </a:p>
          <a:p>
            <a:pPr marL="800100" lvl="3" indent="-342900"/>
            <a:r>
              <a:rPr lang="cs-CZ" sz="2400" dirty="0" smtClean="0"/>
              <a:t>Podtřída: </a:t>
            </a:r>
            <a:r>
              <a:rPr lang="cs-CZ" sz="2400" dirty="0" err="1" smtClean="0"/>
              <a:t>Cestodaria</a:t>
            </a:r>
            <a:r>
              <a:rPr lang="cs-CZ" sz="2400" dirty="0" smtClean="0"/>
              <a:t> – </a:t>
            </a:r>
            <a:r>
              <a:rPr lang="cs-CZ" sz="2400" dirty="0" err="1" smtClean="0"/>
              <a:t>monozoičtí</a:t>
            </a:r>
            <a:r>
              <a:rPr lang="cs-CZ" sz="2400" dirty="0" smtClean="0"/>
              <a:t>, </a:t>
            </a:r>
            <a:r>
              <a:rPr lang="cs-CZ" sz="2400" dirty="0" err="1" smtClean="0"/>
              <a:t>cerkomer</a:t>
            </a:r>
            <a:r>
              <a:rPr lang="cs-CZ" sz="2400" dirty="0" smtClean="0"/>
              <a:t> se šesti háčky, </a:t>
            </a:r>
          </a:p>
          <a:p>
            <a:pPr marL="1257300" lvl="4" indent="-342900"/>
            <a:r>
              <a:rPr lang="cs-CZ" sz="2400" dirty="0" smtClean="0"/>
              <a:t>Řád: </a:t>
            </a:r>
            <a:r>
              <a:rPr lang="cs-CZ" sz="2400" dirty="0" err="1" smtClean="0"/>
              <a:t>Gyrocotylidea</a:t>
            </a:r>
            <a:r>
              <a:rPr lang="cs-CZ" sz="2400" dirty="0" smtClean="0"/>
              <a:t> – rosety, kmen a laločnatý zadní konec těla</a:t>
            </a:r>
          </a:p>
          <a:p>
            <a:pPr marL="1257300" lvl="4" indent="-342900"/>
            <a:r>
              <a:rPr lang="cs-CZ" sz="2400" dirty="0" smtClean="0"/>
              <a:t>Rád: </a:t>
            </a:r>
            <a:r>
              <a:rPr lang="cs-CZ" sz="2400" dirty="0" err="1" smtClean="0"/>
              <a:t>Amphilinidea</a:t>
            </a:r>
            <a:r>
              <a:rPr lang="cs-CZ" sz="2400" dirty="0" smtClean="0"/>
              <a:t> – genitální </a:t>
            </a:r>
            <a:r>
              <a:rPr lang="cs-CZ" sz="2400" dirty="0" err="1" smtClean="0"/>
              <a:t>porus</a:t>
            </a:r>
            <a:r>
              <a:rPr lang="cs-CZ" sz="2400" dirty="0" smtClean="0"/>
              <a:t> posteriorně, uterus tvaru N</a:t>
            </a:r>
          </a:p>
          <a:p>
            <a:pPr marL="800100" lvl="3" indent="-342900"/>
            <a:r>
              <a:rPr lang="cs-CZ" sz="2400" dirty="0" smtClean="0"/>
              <a:t>Podtřída: </a:t>
            </a:r>
            <a:r>
              <a:rPr lang="cs-CZ" sz="2400" dirty="0" err="1" smtClean="0"/>
              <a:t>Eucestoda</a:t>
            </a:r>
            <a:r>
              <a:rPr lang="cs-CZ" sz="2400" dirty="0" smtClean="0"/>
              <a:t> – </a:t>
            </a:r>
            <a:r>
              <a:rPr lang="cs-CZ" sz="2400" dirty="0" err="1" smtClean="0"/>
              <a:t>adulti</a:t>
            </a:r>
            <a:r>
              <a:rPr lang="cs-CZ" sz="2400" dirty="0" smtClean="0"/>
              <a:t> </a:t>
            </a:r>
            <a:r>
              <a:rPr lang="cs-CZ" sz="2400" dirty="0" err="1" smtClean="0"/>
              <a:t>polyzoičtí</a:t>
            </a:r>
            <a:r>
              <a:rPr lang="cs-CZ" sz="2400" dirty="0" smtClean="0"/>
              <a:t>, chybí </a:t>
            </a:r>
            <a:r>
              <a:rPr lang="cs-CZ" sz="2400" dirty="0" err="1" smtClean="0"/>
              <a:t>cerkomer</a:t>
            </a:r>
            <a:r>
              <a:rPr lang="cs-CZ" sz="2400" dirty="0" smtClean="0"/>
              <a:t> se šesti háčky, 		ŽC s více než jedním hostitelem</a:t>
            </a:r>
          </a:p>
          <a:p>
            <a:pPr marL="0" lvl="2" indent="0">
              <a:buNone/>
            </a:pPr>
            <a:r>
              <a:rPr lang="cs-CZ" dirty="0" smtClean="0"/>
              <a:t>			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403225"/>
            <a:ext cx="8820150" cy="649288"/>
          </a:xfrm>
        </p:spPr>
        <p:txBody>
          <a:bodyPr/>
          <a:lstStyle/>
          <a:p>
            <a:r>
              <a:rPr lang="cs-CZ" altLang="cs-CZ" sz="3600"/>
              <a:t>Charakteristika hlavních skupin helmintů II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1831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Kmen PLATHELMINTHES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Třída </a:t>
            </a:r>
            <a:r>
              <a:rPr lang="cs-CZ" altLang="cs-CZ" sz="2800" b="1" dirty="0" err="1"/>
              <a:t>Trematoda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Aspidogastrea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Digenea</a:t>
            </a:r>
            <a:r>
              <a:rPr lang="cs-CZ" altLang="cs-CZ" sz="28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Endoparazité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Trávicí systém a přísavné orgány (přísavky) dobře vyvinuty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Složité vývojové cykly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dirty="0"/>
              <a:t>Třída </a:t>
            </a:r>
            <a:r>
              <a:rPr lang="cs-CZ" altLang="cs-CZ" sz="2800" b="1" dirty="0" err="1"/>
              <a:t>Monogenea</a:t>
            </a:r>
            <a:endParaRPr lang="cs-CZ" altLang="cs-CZ" sz="2800" b="1" dirty="0"/>
          </a:p>
          <a:p>
            <a:pPr>
              <a:lnSpc>
                <a:spcPct val="80000"/>
              </a:lnSpc>
            </a:pPr>
            <a:r>
              <a:rPr lang="cs-CZ" altLang="cs-CZ" sz="2800" dirty="0"/>
              <a:t>Především ektoparazité ryb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Přísavné orgány, zvláště zadní disk (</a:t>
            </a:r>
            <a:r>
              <a:rPr lang="cs-CZ" altLang="cs-CZ" sz="2800" dirty="0" err="1"/>
              <a:t>opisthaptor</a:t>
            </a:r>
            <a:r>
              <a:rPr lang="cs-CZ" altLang="cs-CZ" sz="2800" dirty="0"/>
              <a:t>) dobře vyvinutý</a:t>
            </a:r>
          </a:p>
          <a:p>
            <a:pPr>
              <a:lnSpc>
                <a:spcPct val="80000"/>
              </a:lnSpc>
            </a:pPr>
            <a:r>
              <a:rPr lang="cs-CZ" altLang="cs-CZ" sz="2800" dirty="0"/>
              <a:t>Přímý vývojový cyklus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>
              <a:lnSpc>
                <a:spcPct val="8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7428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964613" cy="792163"/>
          </a:xfrm>
        </p:spPr>
        <p:txBody>
          <a:bodyPr/>
          <a:lstStyle/>
          <a:p>
            <a:r>
              <a:rPr lang="cs-CZ" altLang="cs-CZ" sz="3600"/>
              <a:t>Charakteristika hlavních skupin helmintů III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dirty="0"/>
              <a:t>Třída </a:t>
            </a:r>
            <a:r>
              <a:rPr lang="cs-CZ" altLang="cs-CZ" b="1" dirty="0" err="1"/>
              <a:t>Cestoda</a:t>
            </a:r>
            <a:r>
              <a:rPr lang="cs-CZ" altLang="cs-CZ" dirty="0"/>
              <a:t> (</a:t>
            </a:r>
            <a:r>
              <a:rPr lang="cs-CZ" altLang="cs-CZ" dirty="0" err="1"/>
              <a:t>Gyrocotylida</a:t>
            </a:r>
            <a:r>
              <a:rPr lang="cs-CZ" altLang="cs-CZ" dirty="0"/>
              <a:t>, </a:t>
            </a:r>
            <a:r>
              <a:rPr lang="cs-CZ" altLang="cs-CZ" dirty="0" err="1"/>
              <a:t>Amphilinida</a:t>
            </a:r>
            <a:r>
              <a:rPr lang="cs-CZ" altLang="cs-CZ" dirty="0"/>
              <a:t>, </a:t>
            </a:r>
            <a:r>
              <a:rPr lang="cs-CZ" altLang="cs-CZ" dirty="0" err="1"/>
              <a:t>Eucestoda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Protáhlí endoparaziti, především v zažívacím traktu obratlovců</a:t>
            </a:r>
          </a:p>
          <a:p>
            <a:r>
              <a:rPr lang="cs-CZ" altLang="cs-CZ" dirty="0"/>
              <a:t>Většinou segmentovaní, příchytné orgány na předním konci těla.</a:t>
            </a:r>
          </a:p>
          <a:p>
            <a:r>
              <a:rPr lang="cs-CZ" altLang="cs-CZ" dirty="0"/>
              <a:t>Bez trávicí trubice</a:t>
            </a:r>
          </a:p>
          <a:p>
            <a:r>
              <a:rPr lang="cs-CZ" altLang="cs-CZ" dirty="0"/>
              <a:t>Složité vývojové cykly</a:t>
            </a:r>
          </a:p>
        </p:txBody>
      </p:sp>
    </p:spTree>
    <p:extLst>
      <p:ext uri="{BB962C8B-B14F-4D97-AF65-F5344CB8AC3E}">
        <p14:creationId xmlns:p14="http://schemas.microsoft.com/office/powerpoint/2010/main" val="28934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476250"/>
            <a:ext cx="8964612" cy="576263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Charakteristika hlavních skupin helmintů IV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Kmen NEMATHELMINTHES</a:t>
            </a:r>
          </a:p>
          <a:p>
            <a:pPr>
              <a:buFontTx/>
              <a:buNone/>
            </a:pPr>
            <a:r>
              <a:rPr lang="cs-CZ" altLang="cs-CZ" sz="2800"/>
              <a:t>Třída </a:t>
            </a:r>
            <a:r>
              <a:rPr lang="cs-CZ" altLang="cs-CZ" sz="2800" b="1"/>
              <a:t>Nematoda</a:t>
            </a:r>
          </a:p>
          <a:p>
            <a:r>
              <a:rPr lang="cs-CZ" altLang="cs-CZ" sz="2800"/>
              <a:t>Volně žijící formy i cizopasníci</a:t>
            </a:r>
          </a:p>
          <a:p>
            <a:r>
              <a:rPr lang="cs-CZ" altLang="cs-CZ" sz="2800"/>
              <a:t>Tělo protáhlé, nesegmentované, s odolnou kutikulou</a:t>
            </a:r>
          </a:p>
          <a:p>
            <a:r>
              <a:rPr lang="cs-CZ" altLang="cs-CZ" sz="2800"/>
              <a:t>Pohlaví oddělené, pohlavní orgány trubicovité</a:t>
            </a:r>
          </a:p>
          <a:p>
            <a:r>
              <a:rPr lang="cs-CZ" altLang="cs-CZ" sz="2800"/>
              <a:t>Tělní dutinou pseudocoel</a:t>
            </a:r>
          </a:p>
          <a:p>
            <a:r>
              <a:rPr lang="cs-CZ" altLang="cs-CZ" sz="2800"/>
              <a:t>Vývojové cykly přímé i nepřímé</a:t>
            </a:r>
          </a:p>
        </p:txBody>
      </p:sp>
    </p:spTree>
    <p:extLst>
      <p:ext uri="{BB962C8B-B14F-4D97-AF65-F5344CB8AC3E}">
        <p14:creationId xmlns:p14="http://schemas.microsoft.com/office/powerpoint/2010/main" val="4489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8893175" cy="792163"/>
          </a:xfrm>
        </p:spPr>
        <p:txBody>
          <a:bodyPr/>
          <a:lstStyle/>
          <a:p>
            <a:r>
              <a:rPr lang="cs-CZ" altLang="cs-CZ" sz="3600"/>
              <a:t>Charakteristika hlavních skupin helmintů V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Kmen </a:t>
            </a:r>
            <a:r>
              <a:rPr lang="cs-CZ" altLang="cs-CZ" sz="2800" b="1"/>
              <a:t>ACANTHOCEPHALA</a:t>
            </a:r>
          </a:p>
          <a:p>
            <a:r>
              <a:rPr lang="cs-CZ" altLang="cs-CZ" sz="2800"/>
              <a:t>Endoparaziti střeva obratlovců</a:t>
            </a:r>
          </a:p>
          <a:p>
            <a:r>
              <a:rPr lang="cs-CZ" altLang="cs-CZ" sz="2800"/>
              <a:t>Tělo válcovité, nesegmentované s vysunovatelným chobotkem (proboscis) ozbrojeném háčky</a:t>
            </a:r>
          </a:p>
          <a:p>
            <a:r>
              <a:rPr lang="cs-CZ" altLang="cs-CZ" sz="2800"/>
              <a:t>Tělní dutinou pseudocoel</a:t>
            </a:r>
          </a:p>
          <a:p>
            <a:r>
              <a:rPr lang="cs-CZ" altLang="cs-CZ" sz="2800"/>
              <a:t>Trávicí trubice chybí</a:t>
            </a:r>
          </a:p>
          <a:p>
            <a:r>
              <a:rPr lang="cs-CZ" altLang="cs-CZ" sz="2800"/>
              <a:t>Pohlaví oddělené</a:t>
            </a:r>
          </a:p>
          <a:p>
            <a:r>
              <a:rPr lang="cs-CZ" altLang="cs-CZ" sz="2800"/>
              <a:t>Vývojové cykly nepřímé</a:t>
            </a:r>
          </a:p>
          <a:p>
            <a:endParaRPr lang="cs-CZ" altLang="cs-CZ" sz="2800"/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6225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728663"/>
            <a:ext cx="7826375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03848" y="908720"/>
            <a:ext cx="3456384" cy="43204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599697" y="6002124"/>
            <a:ext cx="4060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Základní adaptace parazita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2627784" y="6021288"/>
            <a:ext cx="396044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adaptace parazita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Rozpoznání habitatu – smyslové orgány</a:t>
            </a:r>
          </a:p>
          <a:p>
            <a:r>
              <a:rPr lang="cs-CZ" dirty="0" smtClean="0"/>
              <a:t>Přichycení – přichycovací orgány</a:t>
            </a:r>
          </a:p>
          <a:p>
            <a:r>
              <a:rPr lang="cs-CZ" dirty="0" smtClean="0"/>
              <a:t>Výživa – příjem potravy</a:t>
            </a:r>
          </a:p>
          <a:p>
            <a:r>
              <a:rPr lang="cs-CZ" dirty="0" smtClean="0"/>
              <a:t>Synchronizace s hostitelem – životní cyklus a rozmnožování</a:t>
            </a:r>
          </a:p>
          <a:p>
            <a:r>
              <a:rPr lang="cs-CZ" dirty="0" smtClean="0"/>
              <a:t>Fyzikálně-chemické prostředí – obrana </a:t>
            </a:r>
          </a:p>
          <a:p>
            <a:r>
              <a:rPr lang="cs-CZ" dirty="0" smtClean="0"/>
              <a:t>Molekulární mimikry – imunitní systém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08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Adaptace helmintů k parazitismu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Morfologické adaptace</a:t>
            </a:r>
            <a:r>
              <a:rPr lang="cs-CZ" altLang="cs-CZ" sz="2800"/>
              <a:t> (velikost, redukce strukturální složitosti, rozvoj některých orgánů)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Fyziologické adaptace</a:t>
            </a:r>
            <a:r>
              <a:rPr lang="cs-CZ" altLang="cs-CZ" sz="2800"/>
              <a:t> (neutralizace enzymů a detoxikace látek, změny metabolismu, tegument)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Biologické adaptace</a:t>
            </a:r>
            <a:r>
              <a:rPr lang="cs-CZ" altLang="cs-CZ" sz="2800"/>
              <a:t> (vysoký reprodukční potenciál, asexuální rozmnožování, komplexní životní cykly)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Etologické adaptace</a:t>
            </a:r>
            <a:r>
              <a:rPr lang="cs-CZ" altLang="cs-CZ" sz="2800"/>
              <a:t> (migrace invazních larev – horizontální,vertikální,ontogenetické,manipulace chováním hostitelů – mezihostitelů)  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2270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altLang="cs-CZ" sz="3600"/>
              <a:t>Struktura a funkce orgánových soustav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Přichycovací orgány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Tělní pokryvy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Tělní dutiny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Nervová soustava helmintů</a:t>
            </a:r>
          </a:p>
          <a:p>
            <a:pPr>
              <a:lnSpc>
                <a:spcPct val="90000"/>
              </a:lnSpc>
            </a:pPr>
            <a:r>
              <a:rPr lang="cs-CZ" altLang="cs-CZ"/>
              <a:t>Svalová soustava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Trávicí soustava</a:t>
            </a:r>
          </a:p>
          <a:p>
            <a:pPr>
              <a:lnSpc>
                <a:spcPct val="90000"/>
              </a:lnSpc>
            </a:pPr>
            <a:r>
              <a:rPr lang="cs-CZ" altLang="cs-CZ"/>
              <a:t>Vylučovací soustava, exkrece a sekrece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Pohlavní soustava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35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3600"/>
          </a:xfrm>
        </p:spPr>
        <p:txBody>
          <a:bodyPr/>
          <a:lstStyle/>
          <a:p>
            <a:r>
              <a:rPr lang="cs-CZ" altLang="cs-CZ"/>
              <a:t>Vývojové cykly helmintů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Vývojový cyklus: </a:t>
            </a:r>
            <a:r>
              <a:rPr lang="cs-CZ" altLang="cs-CZ" b="1"/>
              <a:t>přímý</a:t>
            </a:r>
            <a:r>
              <a:rPr lang="cs-CZ" altLang="cs-CZ"/>
              <a:t> (monoxenní) x </a:t>
            </a:r>
            <a:r>
              <a:rPr lang="cs-CZ" altLang="cs-CZ" b="1"/>
              <a:t>nepřímý </a:t>
            </a:r>
            <a:r>
              <a:rPr lang="cs-CZ" altLang="cs-CZ"/>
              <a:t>(heteroxenní)</a:t>
            </a:r>
          </a:p>
          <a:p>
            <a:r>
              <a:rPr lang="cs-CZ" altLang="cs-CZ" b="1"/>
              <a:t>Geohelminti</a:t>
            </a:r>
            <a:r>
              <a:rPr lang="cs-CZ" altLang="cs-CZ"/>
              <a:t> x </a:t>
            </a:r>
            <a:r>
              <a:rPr lang="cs-CZ" altLang="cs-CZ" b="1"/>
              <a:t>biohelminti</a:t>
            </a:r>
          </a:p>
          <a:p>
            <a:r>
              <a:rPr lang="cs-CZ" altLang="cs-CZ" b="1"/>
              <a:t>Definitivní hostitel</a:t>
            </a:r>
            <a:r>
              <a:rPr lang="cs-CZ" altLang="cs-CZ"/>
              <a:t> x </a:t>
            </a:r>
            <a:r>
              <a:rPr lang="cs-CZ" altLang="cs-CZ" b="1"/>
              <a:t>mezihostitel</a:t>
            </a:r>
          </a:p>
          <a:p>
            <a:r>
              <a:rPr lang="cs-CZ" altLang="cs-CZ" b="1"/>
              <a:t>Hlavní</a:t>
            </a:r>
            <a:r>
              <a:rPr lang="cs-CZ" altLang="cs-CZ"/>
              <a:t> x </a:t>
            </a:r>
            <a:r>
              <a:rPr lang="cs-CZ" altLang="cs-CZ" b="1"/>
              <a:t>vedlejší</a:t>
            </a:r>
            <a:r>
              <a:rPr lang="cs-CZ" altLang="cs-CZ"/>
              <a:t> hostitel (specificity)</a:t>
            </a:r>
          </a:p>
          <a:p>
            <a:r>
              <a:rPr lang="cs-CZ" altLang="cs-CZ" b="1"/>
              <a:t>Paratenický hostitel</a:t>
            </a:r>
            <a:r>
              <a:rPr lang="cs-CZ" altLang="cs-CZ"/>
              <a:t> (rezervoárový)</a:t>
            </a:r>
          </a:p>
          <a:p>
            <a:r>
              <a:rPr lang="cs-CZ" altLang="cs-CZ" b="1"/>
              <a:t>Postcyklický</a:t>
            </a:r>
            <a:r>
              <a:rPr lang="cs-CZ" altLang="cs-CZ"/>
              <a:t> hostitel</a:t>
            </a:r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74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19138"/>
          </a:xfrm>
        </p:spPr>
        <p:txBody>
          <a:bodyPr/>
          <a:lstStyle/>
          <a:p>
            <a:r>
              <a:rPr lang="cs-CZ" altLang="cs-CZ" sz="4000"/>
              <a:t>HELMINTI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102225"/>
          </a:xfrm>
        </p:spPr>
        <p:txBody>
          <a:bodyPr/>
          <a:lstStyle/>
          <a:p>
            <a:r>
              <a:rPr lang="cs-CZ" altLang="cs-CZ" sz="2800"/>
              <a:t>Helminti – velmi různorodá skupina (Vermes)</a:t>
            </a:r>
          </a:p>
          <a:p>
            <a:r>
              <a:rPr lang="cs-CZ" altLang="cs-CZ" sz="2800"/>
              <a:t>Označení pro nepříbuzné skupiny organismů</a:t>
            </a:r>
          </a:p>
          <a:p>
            <a:r>
              <a:rPr lang="cs-CZ" altLang="cs-CZ" sz="2800"/>
              <a:t>Společný znak – bilaterálně souměrní protostomní živočichové</a:t>
            </a:r>
          </a:p>
          <a:p>
            <a:r>
              <a:rPr lang="cs-CZ" altLang="cs-CZ" sz="2800"/>
              <a:t>Tradičně – neodermální platyhelminti (</a:t>
            </a:r>
            <a:r>
              <a:rPr lang="cs-CZ" altLang="cs-CZ" sz="2800" b="1"/>
              <a:t>Trematoda</a:t>
            </a:r>
            <a:r>
              <a:rPr lang="cs-CZ" altLang="cs-CZ" sz="2800"/>
              <a:t>, </a:t>
            </a:r>
            <a:r>
              <a:rPr lang="cs-CZ" altLang="cs-CZ" sz="2800" b="1"/>
              <a:t>Cestoda</a:t>
            </a:r>
            <a:r>
              <a:rPr lang="cs-CZ" altLang="cs-CZ" sz="2800"/>
              <a:t>, </a:t>
            </a:r>
            <a:r>
              <a:rPr lang="cs-CZ" altLang="cs-CZ" sz="2800" b="1"/>
              <a:t>Monogenea</a:t>
            </a:r>
            <a:r>
              <a:rPr lang="cs-CZ" altLang="cs-CZ" sz="2800"/>
              <a:t>), hlístice (</a:t>
            </a:r>
            <a:r>
              <a:rPr lang="cs-CZ" altLang="cs-CZ" sz="2800" b="1"/>
              <a:t>Nematoda</a:t>
            </a:r>
            <a:r>
              <a:rPr lang="cs-CZ" altLang="cs-CZ" sz="2800"/>
              <a:t>) a vrtejši (</a:t>
            </a:r>
            <a:r>
              <a:rPr lang="cs-CZ" altLang="cs-CZ" sz="2800" b="1"/>
              <a:t>Acanthocephala</a:t>
            </a:r>
            <a:r>
              <a:rPr lang="cs-CZ" altLang="cs-CZ" sz="2800"/>
              <a:t>). </a:t>
            </a:r>
          </a:p>
          <a:p>
            <a:r>
              <a:rPr lang="cs-CZ" altLang="cs-CZ" sz="2800"/>
              <a:t>Taky ale Turbellaria, Rotifera, Nematomorpha, Nemertea, Nemertini, Hirudinea).</a:t>
            </a:r>
          </a:p>
          <a:p>
            <a:r>
              <a:rPr lang="cs-CZ" altLang="cs-CZ" sz="2800"/>
              <a:t>Neodráží to fylogenetické vztahy</a:t>
            </a:r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3606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cs-CZ" altLang="cs-CZ"/>
              <a:t>Fáze vývojových cyklů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975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Opuštění organismu hostitele – diseminace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Vývoj a přežívání ve vnějším prostředí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Lihnutí larev z vajíček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Pohybová aktivita helmintů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Nalezení vhodného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Průnik do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Migrace v organismu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Vývoj v místě definitivní lokalizace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Plodnost – (fecundity)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Přežívání v hostiteli (longevity)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Celková délka vývoje 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25653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92163"/>
          </a:xfrm>
        </p:spPr>
        <p:txBody>
          <a:bodyPr/>
          <a:lstStyle/>
          <a:p>
            <a:r>
              <a:rPr lang="cs-CZ" altLang="cs-CZ"/>
              <a:t>Ontogenetický vývoj helmintů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Životní cykly přímé</a:t>
            </a:r>
            <a:r>
              <a:rPr lang="cs-CZ" altLang="cs-CZ" sz="2800"/>
              <a:t> – </a:t>
            </a:r>
            <a:r>
              <a:rPr lang="cs-CZ" altLang="cs-CZ" sz="2800" b="1"/>
              <a:t>monoxenní</a:t>
            </a:r>
            <a:r>
              <a:rPr lang="cs-CZ" altLang="cs-CZ" sz="2800"/>
              <a:t> (roup dětský, 					           monogenea)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Životní cykly nepřímé - heteroxenní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Dixenní – dvou hostitelské (krevničky, Taenia, Filaria)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Trixenní – trojhostitelské – (Paragonimus, Diphyllobothrium)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Tetraxenní – čtyřhostitelské – (Strigea, Alaria)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Definitivní hostitel</a:t>
            </a:r>
            <a:r>
              <a:rPr lang="cs-CZ" altLang="cs-CZ" sz="2800"/>
              <a:t> x </a:t>
            </a:r>
            <a:r>
              <a:rPr lang="cs-CZ" altLang="cs-CZ" sz="2800" b="1"/>
              <a:t>mezihostitel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173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3588"/>
            <a:ext cx="7772400" cy="936625"/>
          </a:xfrm>
        </p:spPr>
        <p:txBody>
          <a:bodyPr/>
          <a:lstStyle/>
          <a:p>
            <a:r>
              <a:rPr lang="cs-CZ" altLang="cs-CZ" sz="3200"/>
              <a:t>MOTOLICE I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08275"/>
            <a:ext cx="6400800" cy="766763"/>
          </a:xfrm>
        </p:spPr>
        <p:txBody>
          <a:bodyPr/>
          <a:lstStyle/>
          <a:p>
            <a:r>
              <a:rPr lang="cs-CZ" altLang="cs-CZ" sz="3600"/>
              <a:t>MORFOLOGIE</a:t>
            </a:r>
          </a:p>
        </p:txBody>
      </p:sp>
    </p:spTree>
    <p:extLst>
      <p:ext uri="{BB962C8B-B14F-4D97-AF65-F5344CB8AC3E}">
        <p14:creationId xmlns:p14="http://schemas.microsoft.com/office/powerpoint/2010/main" val="37138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Podřída: Digenea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Početná skupina helmintů – přes 4 tis. druhů z toho třetina u ryb</a:t>
            </a:r>
          </a:p>
          <a:p>
            <a:r>
              <a:rPr lang="cs-CZ" altLang="cs-CZ"/>
              <a:t>Významní paraziti člověka a hospodářských zvířat</a:t>
            </a:r>
          </a:p>
          <a:p>
            <a:r>
              <a:rPr lang="cs-CZ" altLang="cs-CZ"/>
              <a:t>Cizopasí u obratlovců – prakticky ve všech orgánech s vyjímkou kostí</a:t>
            </a:r>
          </a:p>
          <a:p>
            <a:r>
              <a:rPr lang="cs-CZ" altLang="cs-CZ"/>
              <a:t>Největší počet – trávicí soustava - střevo, játra, žlučovody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11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Morfologie motolic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Bilaterálně symetrické, </a:t>
            </a:r>
          </a:p>
          <a:p>
            <a:r>
              <a:rPr lang="cs-CZ" altLang="cs-CZ"/>
              <a:t>Dorzoventrálně zploštělé</a:t>
            </a:r>
          </a:p>
          <a:p>
            <a:r>
              <a:rPr lang="cs-CZ" altLang="cs-CZ"/>
              <a:t>Bez vnitřní či vnější segmentace</a:t>
            </a:r>
          </a:p>
          <a:p>
            <a:r>
              <a:rPr lang="cs-CZ" altLang="cs-CZ"/>
              <a:t>Velikost od několika mm do několika cm</a:t>
            </a:r>
          </a:p>
          <a:p>
            <a:r>
              <a:rPr lang="cs-CZ" altLang="cs-CZ"/>
              <a:t>Typická je přítomnost svalnatých přísavek</a:t>
            </a:r>
          </a:p>
          <a:p>
            <a:r>
              <a:rPr lang="cs-CZ" altLang="cs-CZ"/>
              <a:t>7 základních morfologických typů 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64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cs-CZ" altLang="cs-CZ"/>
              <a:t>                 Motolice - morfologie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700213"/>
            <a:ext cx="5832475" cy="4887912"/>
          </a:xfrm>
          <a:noFill/>
          <a:ln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2908300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905250" y="5942013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Fasciola hepatica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773738" y="6400800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Fasciolopsis busci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116013" y="6375400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Clonorchis sinensis</a:t>
            </a:r>
          </a:p>
        </p:txBody>
      </p:sp>
    </p:spTree>
    <p:extLst>
      <p:ext uri="{BB962C8B-B14F-4D97-AF65-F5344CB8AC3E}">
        <p14:creationId xmlns:p14="http://schemas.microsoft.com/office/powerpoint/2010/main" val="17297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5651500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                               Stavba těla   				  motolice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188913"/>
            <a:ext cx="3970337" cy="65976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Morfologické typy motolic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Distomní – dvě přísavky</a:t>
            </a:r>
          </a:p>
          <a:p>
            <a:r>
              <a:rPr lang="cs-CZ" altLang="cs-CZ" sz="2800"/>
              <a:t>Gasterostomní – jen břišní přísavka</a:t>
            </a:r>
          </a:p>
          <a:p>
            <a:r>
              <a:rPr lang="cs-CZ" altLang="cs-CZ" sz="2800"/>
              <a:t>Strigeidní (holostomní) – přední a zadní část těla (Brandesův orgán)</a:t>
            </a:r>
          </a:p>
          <a:p>
            <a:r>
              <a:rPr lang="cs-CZ" altLang="cs-CZ" sz="2800"/>
              <a:t>Monostomní – bez břišní přísavky</a:t>
            </a:r>
          </a:p>
          <a:p>
            <a:r>
              <a:rPr lang="cs-CZ" altLang="cs-CZ" sz="2800"/>
              <a:t>Amphistomní – velká břišní přísavka na zadním konci těla</a:t>
            </a:r>
          </a:p>
          <a:p>
            <a:r>
              <a:rPr lang="cs-CZ" altLang="cs-CZ" sz="2800"/>
              <a:t>Echinostomní – distomní s límcem ostnů</a:t>
            </a:r>
          </a:p>
          <a:p>
            <a:r>
              <a:rPr lang="cs-CZ" altLang="cs-CZ" sz="2800"/>
              <a:t>Schistosomní – protáhlé štíhlé tělo, gonochoristi</a:t>
            </a:r>
          </a:p>
        </p:txBody>
      </p:sp>
    </p:spTree>
    <p:extLst>
      <p:ext uri="{BB962C8B-B14F-4D97-AF65-F5344CB8AC3E}">
        <p14:creationId xmlns:p14="http://schemas.microsoft.com/office/powerpoint/2010/main" val="37683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cs-CZ" altLang="cs-CZ" sz="4000"/>
              <a:t>Morfologické typy motolic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763588"/>
            <a:ext cx="7056438" cy="607536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637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Anatomie motolic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Tegument – tělní povrch (Neodermata), trny, schistosomy – glykokalyx (vyvinuty 2 cytoplasmatické membrány)</a:t>
            </a:r>
          </a:p>
          <a:p>
            <a:pPr>
              <a:lnSpc>
                <a:spcPct val="90000"/>
              </a:lnSpc>
            </a:pPr>
            <a:r>
              <a:rPr lang="cs-CZ" altLang="cs-CZ"/>
              <a:t>Parenchym – uloženy vnitřní orgány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Nervová soustava – ganglia, provazce, spojky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Trávicí soustava – párová, slepě ukončená</a:t>
            </a:r>
          </a:p>
          <a:p>
            <a:pPr>
              <a:lnSpc>
                <a:spcPct val="90000"/>
              </a:lnSpc>
            </a:pPr>
            <a:r>
              <a:rPr lang="cs-CZ" altLang="cs-CZ"/>
              <a:t>Vylučovací soustava – protonefridie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Pohlavní soustava – především hermafroditi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Fylogeneze protostomních živočichů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30275"/>
            <a:ext cx="7058025" cy="5865813"/>
          </a:xfrm>
          <a:noFill/>
          <a:ln/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563938" y="981075"/>
            <a:ext cx="1079500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763713" y="2708275"/>
            <a:ext cx="1871662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195513" y="3716338"/>
            <a:ext cx="1368425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1619250" y="4652963"/>
            <a:ext cx="1439863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076825" y="1268413"/>
            <a:ext cx="1079500" cy="2889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6048375" cy="576263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Tegument motolice</a:t>
            </a: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8769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120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Otrněný porch těla motolic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2133600"/>
            <a:ext cx="4727576" cy="4608513"/>
          </a:xfrm>
          <a:noFill/>
          <a:ln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446405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6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5562600" cy="5688013"/>
          </a:xfrm>
          <a:noFill/>
          <a:ln/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404813"/>
            <a:ext cx="8507413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/>
              <a:t>					 </a:t>
            </a:r>
            <a:r>
              <a:rPr lang="cs-CZ" altLang="cs-CZ" sz="3200" b="1"/>
              <a:t>Nervová </a:t>
            </a:r>
            <a:br>
              <a:rPr lang="cs-CZ" altLang="cs-CZ" sz="3200" b="1"/>
            </a:br>
            <a:r>
              <a:rPr lang="cs-CZ" altLang="cs-CZ" sz="3200" b="1"/>
              <a:t>						 soustava 						motolic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133600"/>
            <a:ext cx="279717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7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Trávicí soustava motolic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Ústní otvor – ústní přísavka</a:t>
            </a:r>
          </a:p>
          <a:p>
            <a:r>
              <a:rPr lang="cs-CZ" altLang="cs-CZ"/>
              <a:t>Prepharynx</a:t>
            </a:r>
          </a:p>
          <a:p>
            <a:r>
              <a:rPr lang="cs-CZ" altLang="cs-CZ"/>
              <a:t>Pharynx</a:t>
            </a:r>
          </a:p>
          <a:p>
            <a:r>
              <a:rPr lang="cs-CZ" altLang="cs-CZ"/>
              <a:t>Jícen</a:t>
            </a:r>
          </a:p>
          <a:p>
            <a:r>
              <a:rPr lang="cs-CZ" altLang="cs-CZ"/>
              <a:t>Vidličnatě větvené párovité slepě ukončené střevo tvořené -</a:t>
            </a:r>
          </a:p>
          <a:p>
            <a:r>
              <a:rPr lang="cs-CZ" altLang="cs-CZ"/>
              <a:t>Gastrodermis – exkreční i sekreční funkce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5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92163"/>
          </a:xfrm>
        </p:spPr>
        <p:txBody>
          <a:bodyPr/>
          <a:lstStyle/>
          <a:p>
            <a:r>
              <a:rPr lang="cs-CZ" altLang="cs-CZ"/>
              <a:t>Trávicí soustava motolic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92175"/>
            <a:ext cx="7343775" cy="5921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584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Exkreční soustava motolic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Protonefridie – plaménkové buňky</a:t>
            </a:r>
          </a:p>
          <a:p>
            <a:r>
              <a:rPr lang="cs-CZ" altLang="cs-CZ"/>
              <a:t>Systém sběrných kanálků</a:t>
            </a:r>
          </a:p>
          <a:p>
            <a:r>
              <a:rPr lang="cs-CZ" altLang="cs-CZ"/>
              <a:t>Močový měchýř</a:t>
            </a:r>
          </a:p>
          <a:p>
            <a:r>
              <a:rPr lang="cs-CZ" altLang="cs-CZ"/>
              <a:t>Systematický význam 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94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Exkreční systém motolic</a:t>
            </a:r>
          </a:p>
        </p:txBody>
      </p:sp>
      <p:pic>
        <p:nvPicPr>
          <p:cNvPr id="1044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87400"/>
            <a:ext cx="8064500" cy="6070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597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Pohlavní soustava motolic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Hermafroditi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Samčí soustava – párová testes, vasa efferentia, vas deferens, vesicula seminalis (externa, interna), ductus ejaculatorius a cirrus v cirrovém vaku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Samičí soustava – vaječník, ovidukt, receptaculum seminis, párové žloutkové trsy, ootyp, Mehlisovy žlázky, Laurerův kanál, děloha zakončená svalnatým metratermem a pohlavní atrium ústící na povrch těla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Motolice jsou oviparní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Vajíčka mají často víčko - operculum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418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cs-CZ" altLang="cs-CZ"/>
              <a:t>Pohlavní soustava motolic</a:t>
            </a:r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73150"/>
            <a:ext cx="8748712" cy="55245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721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3363" y="981075"/>
            <a:ext cx="6335712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Samčí reprodukční </a:t>
            </a:r>
            <a:br>
              <a:rPr lang="cs-CZ" altLang="cs-CZ" sz="4000"/>
            </a:br>
            <a:r>
              <a:rPr lang="cs-CZ" altLang="cs-CZ" sz="4000"/>
              <a:t>soustava motolic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238" y="765175"/>
            <a:ext cx="2954337" cy="6048375"/>
          </a:xfrm>
          <a:noFill/>
          <a:ln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20938"/>
            <a:ext cx="61214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9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3175" cy="649287"/>
          </a:xfrm>
        </p:spPr>
        <p:txBody>
          <a:bodyPr/>
          <a:lstStyle/>
          <a:p>
            <a:r>
              <a:rPr lang="cs-CZ" altLang="cs-CZ" sz="2800" b="1"/>
              <a:t>Fylogeneze hlavních skupin Platyhelminthes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7" y="908720"/>
            <a:ext cx="8353425" cy="5665788"/>
          </a:xfrm>
          <a:noFill/>
          <a:ln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236296" y="5301208"/>
            <a:ext cx="1439292" cy="288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499992" y="5013176"/>
            <a:ext cx="1944216" cy="1561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6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cs-CZ" altLang="cs-CZ" sz="4000"/>
              <a:t>Samičí reprodukční soustava</a:t>
            </a:r>
          </a:p>
        </p:txBody>
      </p:sp>
      <p:pic>
        <p:nvPicPr>
          <p:cNvPr id="675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66775"/>
            <a:ext cx="7416800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458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Vitelaria a ovidukty</a:t>
            </a:r>
          </a:p>
        </p:txBody>
      </p:sp>
      <p:pic>
        <p:nvPicPr>
          <p:cNvPr id="1065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08063"/>
            <a:ext cx="7489825" cy="57102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3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20725"/>
          </a:xfrm>
        </p:spPr>
        <p:txBody>
          <a:bodyPr/>
          <a:lstStyle/>
          <a:p>
            <a:r>
              <a:rPr lang="cs-CZ" altLang="cs-CZ" sz="4000"/>
              <a:t>Schéma oplození vajíček motolic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765175"/>
            <a:ext cx="5508625" cy="59499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20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Formování obalu vajíčka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777875"/>
            <a:ext cx="6696075" cy="62372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004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75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Vajíčka motolic</a:t>
            </a:r>
          </a:p>
        </p:txBody>
      </p:sp>
      <p:pic>
        <p:nvPicPr>
          <p:cNvPr id="61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65175"/>
            <a:ext cx="8856663" cy="6048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840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cs-CZ" altLang="cs-CZ"/>
              <a:t>Formování vajíček motolic</a:t>
            </a:r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737100" cy="4895850"/>
          </a:xfrm>
          <a:noFill/>
          <a:ln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125538"/>
            <a:ext cx="311308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63575" y="6113463"/>
            <a:ext cx="795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řez žloutkovými folikuly			     žloutkové buňky a tvořící se </a:t>
            </a:r>
          </a:p>
          <a:p>
            <a:r>
              <a:rPr lang="cs-CZ" altLang="cs-CZ"/>
              <a:t>					     vaječný obal</a:t>
            </a:r>
          </a:p>
        </p:txBody>
      </p:sp>
    </p:spTree>
    <p:extLst>
      <p:ext uri="{BB962C8B-B14F-4D97-AF65-F5344CB8AC3E}">
        <p14:creationId xmlns:p14="http://schemas.microsoft.com/office/powerpoint/2010/main" val="21541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Řez vajíčkem v děloze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1600200"/>
            <a:ext cx="7702550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24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600" smtClean="0"/>
              <a:t>Životní cyklus nepřímý</a:t>
            </a:r>
          </a:p>
        </p:txBody>
      </p:sp>
      <p:pic>
        <p:nvPicPr>
          <p:cNvPr id="102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765175"/>
            <a:ext cx="5568950" cy="6021388"/>
          </a:xfrm>
          <a:noFill/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6827838" y="1376363"/>
            <a:ext cx="552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092950" y="5840413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462088" y="5229225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2.Mz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1751013" y="3032125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000" b="1"/>
              <a:t>3.Mz</a:t>
            </a:r>
          </a:p>
        </p:txBody>
      </p:sp>
    </p:spTree>
    <p:extLst>
      <p:ext uri="{BB962C8B-B14F-4D97-AF65-F5344CB8AC3E}">
        <p14:creationId xmlns:p14="http://schemas.microsoft.com/office/powerpoint/2010/main" val="13738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1984"/>
            <a:ext cx="8229600" cy="1143000"/>
          </a:xfrm>
        </p:spPr>
        <p:txBody>
          <a:bodyPr/>
          <a:lstStyle/>
          <a:p>
            <a:r>
              <a:rPr lang="cs-CZ" dirty="0" smtClean="0"/>
              <a:t>MONOGENEA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77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-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Ektoparaziti – ryby, obojživelníci, plazi, kytovci, hlavonožci</a:t>
            </a:r>
          </a:p>
          <a:p>
            <a:r>
              <a:rPr lang="cs-CZ" dirty="0" smtClean="0"/>
              <a:t>Endoparaziti –   </a:t>
            </a:r>
            <a:r>
              <a:rPr lang="cs-CZ" dirty="0" err="1" smtClean="0"/>
              <a:t>Acolpenteron</a:t>
            </a:r>
            <a:r>
              <a:rPr lang="cs-CZ" dirty="0" smtClean="0"/>
              <a:t> </a:t>
            </a:r>
            <a:r>
              <a:rPr lang="cs-CZ" dirty="0" err="1" smtClean="0"/>
              <a:t>nefriticus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Enterogyrus</a:t>
            </a:r>
            <a:r>
              <a:rPr lang="cs-CZ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Nitzschia</a:t>
            </a:r>
            <a:r>
              <a:rPr lang="cs-CZ" dirty="0" smtClean="0"/>
              <a:t> </a:t>
            </a:r>
            <a:r>
              <a:rPr lang="cs-CZ" dirty="0" err="1" smtClean="0"/>
              <a:t>sturionis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Polystoma</a:t>
            </a:r>
            <a:r>
              <a:rPr lang="cs-CZ" dirty="0" smtClean="0"/>
              <a:t> </a:t>
            </a:r>
            <a:r>
              <a:rPr lang="cs-CZ" dirty="0" err="1" smtClean="0"/>
              <a:t>integerinum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Oculotrema</a:t>
            </a:r>
            <a:r>
              <a:rPr lang="cs-CZ" dirty="0" smtClean="0"/>
              <a:t> </a:t>
            </a:r>
            <a:r>
              <a:rPr lang="cs-CZ" dirty="0" err="1" smtClean="0"/>
              <a:t>hippopotami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Evoluční expanze </a:t>
            </a:r>
            <a:r>
              <a:rPr lang="cs-CZ" dirty="0" err="1" smtClean="0"/>
              <a:t>monogeneí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Významní </a:t>
            </a:r>
            <a:r>
              <a:rPr lang="cs-CZ" dirty="0" err="1" smtClean="0"/>
              <a:t>patogeni</a:t>
            </a:r>
            <a:r>
              <a:rPr lang="cs-CZ" dirty="0" smtClean="0"/>
              <a:t> v chovech ryb</a:t>
            </a:r>
          </a:p>
        </p:txBody>
      </p:sp>
    </p:spTree>
    <p:extLst>
      <p:ext uri="{BB962C8B-B14F-4D97-AF65-F5344CB8AC3E}">
        <p14:creationId xmlns:p14="http://schemas.microsoft.com/office/powerpoint/2010/main" val="25694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44450"/>
            <a:ext cx="9791700" cy="863600"/>
          </a:xfrm>
        </p:spPr>
        <p:txBody>
          <a:bodyPr/>
          <a:lstStyle/>
          <a:p>
            <a:r>
              <a:rPr lang="cs-CZ" altLang="cs-CZ" sz="3600"/>
              <a:t>Buněčná diferenciace během ontogeneze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908050"/>
            <a:ext cx="7848600" cy="5981700"/>
          </a:xfrm>
          <a:noFill/>
          <a:ln/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804025" y="5949950"/>
            <a:ext cx="1201738" cy="28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4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7"/>
          </a:xfrm>
        </p:spPr>
        <p:txBody>
          <a:bodyPr/>
          <a:lstStyle/>
          <a:p>
            <a:r>
              <a:rPr lang="cs-CZ" dirty="0" smtClean="0"/>
              <a:t>Kolonizace žaberního aparátu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84" y="1196751"/>
            <a:ext cx="6320500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4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tvar těla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45022"/>
            <a:ext cx="4040188" cy="639762"/>
          </a:xfrm>
        </p:spPr>
        <p:txBody>
          <a:bodyPr/>
          <a:lstStyle/>
          <a:p>
            <a:r>
              <a:rPr lang="cs-CZ" dirty="0" err="1" smtClean="0"/>
              <a:t>Dactylogyrus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4041775" cy="639762"/>
          </a:xfrm>
        </p:spPr>
        <p:txBody>
          <a:bodyPr/>
          <a:lstStyle/>
          <a:p>
            <a:r>
              <a:rPr lang="cs-CZ" dirty="0" err="1" smtClean="0"/>
              <a:t>Diplozoon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17" y="2060848"/>
            <a:ext cx="17200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81" y="2174875"/>
            <a:ext cx="393346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3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druhová rozmanitost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1052736"/>
            <a:ext cx="8795320" cy="5544616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Cca 5000 tis druhů (cca 30 000 druhů ryb)</a:t>
            </a:r>
          </a:p>
          <a:p>
            <a:r>
              <a:rPr lang="cs-CZ" dirty="0" smtClean="0"/>
              <a:t>Velikost těla (od 0,2 do několik mm)</a:t>
            </a:r>
          </a:p>
          <a:p>
            <a:endParaRPr lang="cs-CZ" dirty="0"/>
          </a:p>
          <a:p>
            <a:r>
              <a:rPr lang="cs-CZ" dirty="0" smtClean="0"/>
              <a:t>Morfologie – 	bilaterální symetrie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dorsoventrálně zploštělí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tegument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svalová soustava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nervová soustava </a:t>
            </a:r>
          </a:p>
          <a:p>
            <a:pPr marL="0" indent="0">
              <a:buNone/>
            </a:pPr>
            <a:r>
              <a:rPr lang="cs-CZ" dirty="0" smtClean="0"/>
              <a:t>			trávicí soustava 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vylučovací soustava – </a:t>
            </a:r>
            <a:r>
              <a:rPr lang="cs-CZ" dirty="0" err="1" smtClean="0"/>
              <a:t>protonefridie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pohlavní soustava – hermafroditi - vejcorodí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            živorodí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Přímé životní cykly</a:t>
            </a: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22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rozmanitost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07876" y="692696"/>
            <a:ext cx="4040188" cy="639762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2008" y="1916832"/>
            <a:ext cx="4644008" cy="46085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38737" y="692696"/>
            <a:ext cx="4041775" cy="639762"/>
          </a:xfrm>
        </p:spPr>
        <p:txBody>
          <a:bodyPr/>
          <a:lstStyle/>
          <a:p>
            <a:r>
              <a:rPr lang="cs-CZ" dirty="0" smtClean="0"/>
              <a:t>Evoluce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143623" cy="48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82" y="1693167"/>
            <a:ext cx="4262106" cy="48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9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Přichycovací aparát – 4 základní typy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Opisthaptor</a:t>
            </a:r>
            <a:r>
              <a:rPr lang="cs-CZ" dirty="0" smtClean="0"/>
              <a:t> se svalovými přísavkami  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se </a:t>
            </a:r>
            <a:r>
              <a:rPr lang="cs-CZ" dirty="0" err="1" smtClean="0"/>
              <a:t>sklerotizovanými</a:t>
            </a:r>
            <a:r>
              <a:rPr lang="cs-CZ" dirty="0" smtClean="0"/>
              <a:t> strukturami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se suplementárními disky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 metamorfovanými přísavkami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1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svalovými přísavkami 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9127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</a:t>
            </a:r>
            <a:r>
              <a:rPr lang="cs-CZ" sz="3600" dirty="0" err="1"/>
              <a:t>sklerotizovanými</a:t>
            </a:r>
            <a:r>
              <a:rPr lang="cs-CZ" sz="3600" dirty="0"/>
              <a:t> strukturami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43656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9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suplementárními disky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93" y="908720"/>
            <a:ext cx="7723939" cy="582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 metamorfovanými přísavkami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3" y="936104"/>
            <a:ext cx="7637309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0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Opisthaptor</a:t>
            </a:r>
            <a:r>
              <a:rPr lang="cs-CZ" sz="3200" dirty="0" smtClean="0"/>
              <a:t> s metamorfovanými přísavkami</a:t>
            </a:r>
            <a:endParaRPr lang="cs-CZ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" y="850502"/>
            <a:ext cx="5433547" cy="54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86" y="2564904"/>
            <a:ext cx="343402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0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Vznik neodermis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" y="1563688"/>
            <a:ext cx="4287838" cy="2441575"/>
          </a:xfrm>
          <a:noFill/>
          <a:ln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3402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005263"/>
            <a:ext cx="4200525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22700"/>
            <a:ext cx="3240087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92725" y="5805488"/>
            <a:ext cx="2374900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7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Metamorfované přísavky - detail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39153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56792"/>
            <a:ext cx="3528392" cy="23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7342" y="3363739"/>
            <a:ext cx="2275892" cy="29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9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/>
              <a:t> </a:t>
            </a:r>
            <a:r>
              <a:rPr lang="cs-CZ" dirty="0" smtClean="0"/>
              <a:t>– primitivní svorky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86" y="1030537"/>
            <a:ext cx="6007650" cy="578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3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</a:t>
            </a:r>
            <a:r>
              <a:rPr lang="cs-CZ" dirty="0" err="1" smtClean="0"/>
              <a:t>opisthaptor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45022"/>
            <a:ext cx="4040188" cy="639762"/>
          </a:xfrm>
        </p:spPr>
        <p:txBody>
          <a:bodyPr/>
          <a:lstStyle/>
          <a:p>
            <a:r>
              <a:rPr lang="cs-CZ" dirty="0" err="1" smtClean="0"/>
              <a:t>Dactylogyrus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4041775" cy="639762"/>
          </a:xfrm>
        </p:spPr>
        <p:txBody>
          <a:bodyPr/>
          <a:lstStyle/>
          <a:p>
            <a:r>
              <a:rPr lang="cs-CZ" dirty="0" err="1" smtClean="0"/>
              <a:t>Diplozoon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17" y="2060848"/>
            <a:ext cx="17200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81" y="2174875"/>
            <a:ext cx="393346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9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Strukturální rozmanitost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768752" cy="588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5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marginálních háčků </a:t>
            </a:r>
            <a:endParaRPr lang="cs-CZ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2" y="1052736"/>
            <a:ext cx="78620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4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středních háčků</a:t>
            </a:r>
            <a:endParaRPr lang="cs-CZ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7138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marginálních háčků</a:t>
            </a:r>
            <a:endParaRPr lang="cs-CZ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" y="1196752"/>
            <a:ext cx="89710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4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spojovacích destiček</a:t>
            </a:r>
            <a:endParaRPr lang="cs-CZ" sz="3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4599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3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9937104" cy="576064"/>
          </a:xfrm>
        </p:spPr>
        <p:txBody>
          <a:bodyPr>
            <a:noAutofit/>
          </a:bodyPr>
          <a:lstStyle/>
          <a:p>
            <a:r>
              <a:rPr lang="cs-CZ" sz="3200" dirty="0" smtClean="0"/>
              <a:t> Typy kopulačního aparátu - </a:t>
            </a:r>
            <a:r>
              <a:rPr lang="cs-CZ" sz="3200" dirty="0" err="1" smtClean="0"/>
              <a:t>monopistocotylea</a:t>
            </a:r>
            <a:endParaRPr lang="cs-CZ" sz="32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1" y="980728"/>
            <a:ext cx="6297321" cy="568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6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  <a:r>
              <a:rPr lang="cs-CZ" sz="3600" dirty="0"/>
              <a:t>Typy kopulačního aparátu - </a:t>
            </a:r>
            <a:r>
              <a:rPr lang="cs-CZ" sz="3600" dirty="0" err="1" smtClean="0"/>
              <a:t>polyopistocotylea</a:t>
            </a:r>
            <a:endParaRPr lang="cs-CZ" sz="3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052736"/>
            <a:ext cx="6552727" cy="55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5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20725"/>
          </a:xfrm>
        </p:spPr>
        <p:txBody>
          <a:bodyPr/>
          <a:lstStyle/>
          <a:p>
            <a:r>
              <a:rPr lang="cs-CZ" altLang="cs-CZ" sz="4000"/>
              <a:t>Platyhelminthes - Neodermata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055688"/>
            <a:ext cx="6551612" cy="56864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2445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Základní typy </a:t>
            </a:r>
            <a:r>
              <a:rPr lang="cs-CZ" sz="3200" dirty="0" err="1" smtClean="0"/>
              <a:t>vagináního</a:t>
            </a:r>
            <a:r>
              <a:rPr lang="cs-CZ" sz="3200" dirty="0" smtClean="0"/>
              <a:t> vyztužení - </a:t>
            </a:r>
            <a:r>
              <a:rPr lang="cs-CZ" sz="3200" dirty="0" err="1" smtClean="0"/>
              <a:t>daktylogyridi</a:t>
            </a:r>
            <a:endParaRPr lang="cs-CZ" sz="3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175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1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Průběh životního cyklu </a:t>
            </a:r>
            <a:r>
              <a:rPr lang="cs-CZ" sz="3600" dirty="0" err="1" smtClean="0"/>
              <a:t>monogeneí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34836"/>
            <a:ext cx="3610744" cy="4719928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52" y="1423115"/>
            <a:ext cx="4222948" cy="452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9161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Životní cyklus - </a:t>
            </a:r>
            <a:r>
              <a:rPr lang="cs-CZ" dirty="0" err="1" smtClean="0"/>
              <a:t>Dactylogyrus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24736" cy="576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gyrodactylus</a:t>
            </a:r>
            <a:r>
              <a:rPr lang="cs-CZ" sz="3600" dirty="0" smtClean="0"/>
              <a:t> - živorodí</a:t>
            </a:r>
            <a:endParaRPr lang="cs-CZ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8" y="1340768"/>
            <a:ext cx="7960292" cy="521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9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20472" cy="792088"/>
          </a:xfrm>
        </p:spPr>
        <p:txBody>
          <a:bodyPr>
            <a:no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Diplozoon</a:t>
            </a:r>
            <a:r>
              <a:rPr lang="cs-CZ" sz="3600" dirty="0" smtClean="0"/>
              <a:t> </a:t>
            </a:r>
            <a:r>
              <a:rPr lang="cs-CZ" sz="3600" dirty="0" err="1" smtClean="0"/>
              <a:t>paradoxum</a:t>
            </a:r>
            <a:endParaRPr lang="cs-CZ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184576" cy="572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2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smtClean="0"/>
              <a:t>Životní cyklus – </a:t>
            </a:r>
            <a:r>
              <a:rPr lang="cs-CZ" dirty="0" err="1" smtClean="0"/>
              <a:t>Entobdella</a:t>
            </a:r>
            <a:r>
              <a:rPr lang="cs-CZ" dirty="0" smtClean="0"/>
              <a:t> </a:t>
            </a:r>
            <a:r>
              <a:rPr lang="cs-CZ" dirty="0" err="1" smtClean="0"/>
              <a:t>soleae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88832" cy="499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Polystoma</a:t>
            </a:r>
            <a:r>
              <a:rPr lang="cs-CZ" sz="3600" dirty="0" smtClean="0"/>
              <a:t> </a:t>
            </a:r>
            <a:r>
              <a:rPr lang="cs-CZ" sz="3600" dirty="0" err="1" smtClean="0"/>
              <a:t>integerrinum</a:t>
            </a:r>
            <a:endParaRPr lang="cs-CZ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8883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792088"/>
          </a:xfrm>
        </p:spPr>
        <p:txBody>
          <a:bodyPr>
            <a:noAutofit/>
          </a:bodyPr>
          <a:lstStyle/>
          <a:p>
            <a:r>
              <a:rPr lang="cs-CZ" sz="3600" dirty="0" err="1" smtClean="0"/>
              <a:t>Pseudodiplorchis</a:t>
            </a:r>
            <a:r>
              <a:rPr lang="cs-CZ" sz="3600" dirty="0" smtClean="0"/>
              <a:t> </a:t>
            </a:r>
            <a:r>
              <a:rPr lang="cs-CZ" sz="3600" dirty="0" err="1" smtClean="0"/>
              <a:t>americanus</a:t>
            </a:r>
            <a:r>
              <a:rPr lang="cs-CZ" sz="3600" dirty="0" smtClean="0"/>
              <a:t> – sezónní cyklus </a:t>
            </a:r>
            <a:endParaRPr lang="cs-CZ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871605" cy="479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7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49694" y="2636912"/>
            <a:ext cx="4241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Děkuji </a:t>
            </a:r>
            <a:r>
              <a:rPr lang="cs-CZ" sz="4000" smtClean="0"/>
              <a:t>za pozornost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45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3225"/>
            <a:ext cx="8662988" cy="649288"/>
          </a:xfrm>
        </p:spPr>
        <p:txBody>
          <a:bodyPr/>
          <a:lstStyle/>
          <a:p>
            <a:r>
              <a:rPr lang="cs-CZ" altLang="cs-CZ" sz="3600"/>
              <a:t>Charakteristika hlavních skupin helmintů I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542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Kmen </a:t>
            </a:r>
            <a:r>
              <a:rPr lang="cs-CZ" altLang="cs-CZ" sz="2800" b="1"/>
              <a:t>PLATHELMINTHES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Tělo dorso-ventrálně sploštělé, bilaterálně symetrické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Chybí tělní dutiny, anus, dýchací a oběhový systém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Tělo pokryté tegumentem (u neodermat)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Exkreční systém protonefridiálního typu (plaménkové buňky)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Orgány ponořené v pojivové tkání – parenchymu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Obvykle hermafroditi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792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kmene </a:t>
            </a:r>
            <a:r>
              <a:rPr lang="cs-CZ" dirty="0" err="1" smtClean="0"/>
              <a:t>Platyhelmithes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cs-CZ" sz="2400" dirty="0" smtClean="0"/>
              <a:t>Třída: RHABDOCOELA – mají farynx s bulbem a jednoduché střevo</a:t>
            </a:r>
          </a:p>
          <a:p>
            <a:pPr marL="457200" lvl="1" indent="0">
              <a:buNone/>
            </a:pPr>
            <a:r>
              <a:rPr lang="cs-CZ" sz="2400" dirty="0" smtClean="0"/>
              <a:t>Řád: </a:t>
            </a:r>
            <a:r>
              <a:rPr lang="cs-CZ" sz="2400" dirty="0" err="1" smtClean="0"/>
              <a:t>Dalyellioida</a:t>
            </a:r>
            <a:r>
              <a:rPr lang="cs-CZ" sz="2400" dirty="0" smtClean="0"/>
              <a:t> </a:t>
            </a:r>
          </a:p>
          <a:p>
            <a:pPr lvl="2"/>
            <a:r>
              <a:rPr lang="cs-CZ" dirty="0" smtClean="0"/>
              <a:t>Podřád </a:t>
            </a:r>
            <a:r>
              <a:rPr lang="cs-CZ" dirty="0" err="1" smtClean="0"/>
              <a:t>Temnocephalida</a:t>
            </a:r>
            <a:r>
              <a:rPr lang="cs-CZ" dirty="0" smtClean="0"/>
              <a:t> – cefalické </a:t>
            </a:r>
            <a:r>
              <a:rPr lang="cs-CZ" dirty="0" err="1" smtClean="0"/>
              <a:t>tentákule</a:t>
            </a: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PODSUPERTŘÍDA – NEODERMATA  </a:t>
            </a:r>
          </a:p>
          <a:p>
            <a:pPr marL="914400" lvl="2" indent="0">
              <a:buNone/>
            </a:pPr>
            <a:r>
              <a:rPr lang="cs-CZ" dirty="0"/>
              <a:t>	</a:t>
            </a:r>
            <a:r>
              <a:rPr lang="cs-CZ" dirty="0" err="1" smtClean="0"/>
              <a:t>ektolecitální</a:t>
            </a:r>
            <a:r>
              <a:rPr lang="cs-CZ" dirty="0" smtClean="0"/>
              <a:t>  vajíčka, ztráta larvální epidermální 	</a:t>
            </a:r>
            <a:r>
              <a:rPr lang="cs-CZ" dirty="0" err="1" smtClean="0"/>
              <a:t>ciliatury</a:t>
            </a:r>
            <a:r>
              <a:rPr lang="cs-CZ" dirty="0" smtClean="0"/>
              <a:t>, </a:t>
            </a:r>
            <a:r>
              <a:rPr lang="cs-CZ" dirty="0" err="1" smtClean="0"/>
              <a:t>adulti</a:t>
            </a:r>
            <a:r>
              <a:rPr lang="cs-CZ" dirty="0"/>
              <a:t> </a:t>
            </a:r>
            <a:r>
              <a:rPr lang="cs-CZ" dirty="0" smtClean="0"/>
              <a:t>mají </a:t>
            </a:r>
            <a:r>
              <a:rPr lang="cs-CZ" dirty="0" err="1" smtClean="0"/>
              <a:t>synticiální</a:t>
            </a:r>
            <a:r>
              <a:rPr lang="cs-CZ" dirty="0" smtClean="0"/>
              <a:t> epidermis, </a:t>
            </a:r>
          </a:p>
          <a:p>
            <a:pPr marL="914400" lvl="2" indent="0">
              <a:buNone/>
            </a:pPr>
            <a:r>
              <a:rPr lang="cs-CZ" dirty="0"/>
              <a:t>	</a:t>
            </a:r>
            <a:r>
              <a:rPr lang="cs-CZ" dirty="0" err="1" smtClean="0"/>
              <a:t>Neodermata</a:t>
            </a:r>
            <a:r>
              <a:rPr lang="cs-CZ" dirty="0" smtClean="0"/>
              <a:t> jsou monofyletická skupina</a:t>
            </a:r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Třída	TREMATODA 	</a:t>
            </a:r>
          </a:p>
          <a:p>
            <a:pPr marL="914400" lvl="2" indent="0">
              <a:buNone/>
            </a:pPr>
            <a:r>
              <a:rPr lang="cs-CZ" dirty="0" smtClean="0"/>
              <a:t>Třída	MONOGENOIDEA (MONOGENEA)</a:t>
            </a:r>
          </a:p>
          <a:p>
            <a:pPr marL="914400" lvl="2" indent="0">
              <a:buNone/>
            </a:pPr>
            <a:r>
              <a:rPr lang="cs-CZ" dirty="0" smtClean="0"/>
              <a:t>Třída</a:t>
            </a:r>
            <a:r>
              <a:rPr lang="cs-CZ" dirty="0"/>
              <a:t>	</a:t>
            </a:r>
            <a:r>
              <a:rPr lang="cs-CZ" dirty="0" smtClean="0"/>
              <a:t>CESTOIDEA</a:t>
            </a:r>
          </a:p>
          <a:p>
            <a:pPr marL="0" lvl="2" indent="0">
              <a:buNone/>
            </a:pPr>
            <a:r>
              <a:rPr lang="cs-CZ" dirty="0"/>
              <a:t> </a:t>
            </a:r>
            <a:r>
              <a:rPr lang="cs-CZ" dirty="0" smtClean="0"/>
              <a:t>       </a:t>
            </a:r>
          </a:p>
          <a:p>
            <a:pPr marL="914400" lvl="2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0087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1472</Words>
  <Application>Microsoft Office PowerPoint</Application>
  <PresentationFormat>Předvádění na obrazovce (4:3)</PresentationFormat>
  <Paragraphs>269</Paragraphs>
  <Slides>78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1" baseType="lpstr">
      <vt:lpstr>Arial</vt:lpstr>
      <vt:lpstr>Calibri</vt:lpstr>
      <vt:lpstr>Motiv systému Office</vt:lpstr>
      <vt:lpstr>Adaptace helmintů k parazitismu</vt:lpstr>
      <vt:lpstr>HELMINTI</vt:lpstr>
      <vt:lpstr>Fylogeneze protostomních živočichů</vt:lpstr>
      <vt:lpstr>Fylogeneze hlavních skupin Platyhelminthes</vt:lpstr>
      <vt:lpstr>Buněčná diferenciace během ontogeneze</vt:lpstr>
      <vt:lpstr>Vznik neodermis</vt:lpstr>
      <vt:lpstr>Platyhelminthes - Neodermata</vt:lpstr>
      <vt:lpstr>Charakteristika hlavních skupin helmintů I</vt:lpstr>
      <vt:lpstr>Klasifikace kmene Platyhelmithes</vt:lpstr>
      <vt:lpstr>Klasifikace - NEODERMATA</vt:lpstr>
      <vt:lpstr>Charakteristika hlavních skupin helmintů II</vt:lpstr>
      <vt:lpstr>Charakteristika hlavních skupin helmintů III</vt:lpstr>
      <vt:lpstr>Charakteristika hlavních skupin helmintů IV</vt:lpstr>
      <vt:lpstr>Charakteristika hlavních skupin helmintů V</vt:lpstr>
      <vt:lpstr>Prezentace aplikace PowerPoint</vt:lpstr>
      <vt:lpstr>Základní adaptace parazita</vt:lpstr>
      <vt:lpstr>Adaptace helmintů k parazitismu</vt:lpstr>
      <vt:lpstr>Struktura a funkce orgánových soustav</vt:lpstr>
      <vt:lpstr>Vývojové cykly helmintů</vt:lpstr>
      <vt:lpstr>Fáze vývojových cyklů </vt:lpstr>
      <vt:lpstr>Ontogenetický vývoj helmintů</vt:lpstr>
      <vt:lpstr>MOTOLICE I</vt:lpstr>
      <vt:lpstr>Podřída: Digenea</vt:lpstr>
      <vt:lpstr>Morfologie motolic</vt:lpstr>
      <vt:lpstr>                 Motolice - morfologie</vt:lpstr>
      <vt:lpstr>                               Stavba těla         motolice</vt:lpstr>
      <vt:lpstr>Morfologické typy motolic</vt:lpstr>
      <vt:lpstr>Morfologické typy motolic</vt:lpstr>
      <vt:lpstr>Anatomie motolic</vt:lpstr>
      <vt:lpstr>Tegument motolice</vt:lpstr>
      <vt:lpstr>Otrněný porch těla motolic</vt:lpstr>
      <vt:lpstr>      Nervová         soustava       motolic</vt:lpstr>
      <vt:lpstr>Trávicí soustava motolic</vt:lpstr>
      <vt:lpstr>Trávicí soustava motolic</vt:lpstr>
      <vt:lpstr>Exkreční soustava motolic</vt:lpstr>
      <vt:lpstr>Exkreční systém motolic</vt:lpstr>
      <vt:lpstr>Pohlavní soustava motolic</vt:lpstr>
      <vt:lpstr>Pohlavní soustava motolic</vt:lpstr>
      <vt:lpstr>Samčí reprodukční  soustava motolic</vt:lpstr>
      <vt:lpstr>Samičí reprodukční soustava</vt:lpstr>
      <vt:lpstr>Vitelaria a ovidukty</vt:lpstr>
      <vt:lpstr>Schéma oplození vajíček motolic</vt:lpstr>
      <vt:lpstr>Formování obalu vajíčka</vt:lpstr>
      <vt:lpstr>Vajíčka motolic</vt:lpstr>
      <vt:lpstr>Formování vajíček motolic</vt:lpstr>
      <vt:lpstr>Řez vajíčkem v děloze</vt:lpstr>
      <vt:lpstr>Životní cyklus nepřímý</vt:lpstr>
      <vt:lpstr>MONOGENEA</vt:lpstr>
      <vt:lpstr>Monogenea - úvod</vt:lpstr>
      <vt:lpstr>Kolonizace žaberního aparátu</vt:lpstr>
      <vt:lpstr>Monogenea – tvar těla</vt:lpstr>
      <vt:lpstr>Monogenea – druhová rozmanitost </vt:lpstr>
      <vt:lpstr>Morfologická rozmanitost</vt:lpstr>
      <vt:lpstr>Přichycovací aparát – 4 základní typy</vt:lpstr>
      <vt:lpstr> Opisthaptor se svalovými přísavkami   </vt:lpstr>
      <vt:lpstr> Opisthaptor se sklerotizovanými strukturami </vt:lpstr>
      <vt:lpstr> Opisthaptor se suplementárními disky </vt:lpstr>
      <vt:lpstr> Opisthaptor s metamorfovanými přísavkami </vt:lpstr>
      <vt:lpstr>Opisthaptor s metamorfovanými přísavkami</vt:lpstr>
      <vt:lpstr>Metamorfované přísavky - detail</vt:lpstr>
      <vt:lpstr>Monogenea – primitivní svorky</vt:lpstr>
      <vt:lpstr>Monogenea – opisthaptor</vt:lpstr>
      <vt:lpstr>Strukturální rozmanitost opisthaptoru</vt:lpstr>
      <vt:lpstr>Základní typy marginálních háčků </vt:lpstr>
      <vt:lpstr>Základní typy středních háčků</vt:lpstr>
      <vt:lpstr>Základní typy marginálních háčků</vt:lpstr>
      <vt:lpstr>Základní typy spojovacích destiček</vt:lpstr>
      <vt:lpstr> Typy kopulačního aparátu - monopistocotylea</vt:lpstr>
      <vt:lpstr> Typy kopulačního aparátu - polyopistocotylea</vt:lpstr>
      <vt:lpstr>Základní typy vagináního vyztužení - daktylogyridi</vt:lpstr>
      <vt:lpstr>Průběh životního cyklu monogeneí</vt:lpstr>
      <vt:lpstr>Životní cyklus - Dactylogyrus</vt:lpstr>
      <vt:lpstr>Životní cyklus – gyrodactylus - živorodí</vt:lpstr>
      <vt:lpstr>Životní cyklus – Diplozoon paradoxum</vt:lpstr>
      <vt:lpstr>Životní cyklus – Entobdella soleae</vt:lpstr>
      <vt:lpstr>Životní cyklus – Polystoma integerrinum</vt:lpstr>
      <vt:lpstr>Pseudodiplorchis americanus – sezónní cyklus 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36</cp:revision>
  <dcterms:created xsi:type="dcterms:W3CDTF">2014-03-16T10:08:41Z</dcterms:created>
  <dcterms:modified xsi:type="dcterms:W3CDTF">2021-05-03T12:42:49Z</dcterms:modified>
</cp:coreProperties>
</file>