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61" r:id="rId3"/>
    <p:sldId id="292" r:id="rId4"/>
    <p:sldId id="259" r:id="rId5"/>
    <p:sldId id="260" r:id="rId6"/>
    <p:sldId id="262" r:id="rId7"/>
    <p:sldId id="263" r:id="rId8"/>
    <p:sldId id="322" r:id="rId9"/>
    <p:sldId id="266" r:id="rId10"/>
    <p:sldId id="264" r:id="rId11"/>
    <p:sldId id="289" r:id="rId12"/>
    <p:sldId id="265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295" r:id="rId24"/>
    <p:sldId id="294" r:id="rId25"/>
    <p:sldId id="267" r:id="rId26"/>
    <p:sldId id="268" r:id="rId27"/>
    <p:sldId id="270" r:id="rId28"/>
    <p:sldId id="269" r:id="rId29"/>
    <p:sldId id="271" r:id="rId30"/>
    <p:sldId id="272" r:id="rId31"/>
    <p:sldId id="273" r:id="rId32"/>
    <p:sldId id="274" r:id="rId33"/>
    <p:sldId id="276" r:id="rId34"/>
    <p:sldId id="275" r:id="rId35"/>
    <p:sldId id="277" r:id="rId36"/>
    <p:sldId id="279" r:id="rId37"/>
    <p:sldId id="280" r:id="rId38"/>
    <p:sldId id="281" r:id="rId39"/>
    <p:sldId id="291" r:id="rId40"/>
    <p:sldId id="282" r:id="rId41"/>
    <p:sldId id="283" r:id="rId42"/>
    <p:sldId id="284" r:id="rId43"/>
    <p:sldId id="285" r:id="rId44"/>
    <p:sldId id="287" r:id="rId45"/>
    <p:sldId id="286" r:id="rId46"/>
    <p:sldId id="29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48BA9-43D9-41E3-B30D-E56EC963F23E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5C7C4-4FD2-4455-BC98-112D12AA3D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73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5C7C4-4FD2-4455-BC98-112D12AA3D6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80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18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0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93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8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71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33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8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12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17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55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B68D-9612-4E73-9B63-077406906A8B}" type="datetimeFigureOut">
              <a:rPr lang="cs-CZ" smtClean="0"/>
              <a:t>24.05.2021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16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0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</a:t>
            </a:r>
            <a:r>
              <a:rPr lang="cs-CZ" dirty="0" err="1" smtClean="0"/>
              <a:t>termonologie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6948"/>
            <a:ext cx="8229600" cy="387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cs-CZ" dirty="0" smtClean="0"/>
              <a:t>Epidemiologie cizopasníků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4040188" cy="567754"/>
          </a:xfrm>
        </p:spPr>
        <p:txBody>
          <a:bodyPr/>
          <a:lstStyle/>
          <a:p>
            <a:r>
              <a:rPr lang="cs-CZ" dirty="0" smtClean="0"/>
              <a:t>                     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</p:spPr>
        <p:txBody>
          <a:bodyPr/>
          <a:lstStyle/>
          <a:p>
            <a:r>
              <a:rPr lang="cs-CZ" dirty="0" smtClean="0"/>
              <a:t>              </a:t>
            </a:r>
            <a:r>
              <a:rPr lang="cs-CZ" dirty="0" err="1" smtClean="0"/>
              <a:t>Schistosómosa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0" y="1556791"/>
            <a:ext cx="4159574" cy="52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02" y="1628800"/>
            <a:ext cx="441609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15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txBody>
          <a:bodyPr/>
          <a:lstStyle/>
          <a:p>
            <a:r>
              <a:rPr lang="cs-CZ" dirty="0" smtClean="0"/>
              <a:t>Epidemiologie cizopasníků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296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54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C8D1B5-D639-4B1F-BBF7-32AA79D39793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Mikro- a makroparaziti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1125538"/>
            <a:ext cx="8569325" cy="52562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Dělení z hlediska životních strategií: mikroparaziti a makroparaziti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Nikoliv podle velikosti, ale podle toho</a:t>
            </a:r>
            <a:r>
              <a:rPr lang="cs-CZ" altLang="cs-CZ" sz="2000" u="sng" smtClean="0"/>
              <a:t>, zda způsobená patologie </a:t>
            </a:r>
            <a:r>
              <a:rPr lang="cs-CZ" altLang="cs-CZ" sz="2000" smtClean="0"/>
              <a:t>závisí na množství infikujících patogenů.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U </a:t>
            </a:r>
            <a:r>
              <a:rPr lang="cs-CZ" altLang="cs-CZ" sz="2000" b="1" smtClean="0"/>
              <a:t>makroparazitů </a:t>
            </a:r>
            <a:r>
              <a:rPr lang="cs-CZ" altLang="cs-CZ" sz="2000" smtClean="0"/>
              <a:t>míra poškození hostitelského organismu </a:t>
            </a:r>
            <a:r>
              <a:rPr lang="cs-CZ" altLang="cs-CZ" sz="2000" u="sng" smtClean="0"/>
              <a:t>závisí na počtu parazitů</a:t>
            </a:r>
            <a:r>
              <a:rPr lang="cs-CZ" altLang="cs-CZ" sz="2000" smtClean="0"/>
              <a:t>, kteří hostitele infikovali.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U </a:t>
            </a:r>
            <a:r>
              <a:rPr lang="cs-CZ" altLang="cs-CZ" sz="2000" b="1" smtClean="0"/>
              <a:t>mikroparazitů</a:t>
            </a:r>
            <a:r>
              <a:rPr lang="cs-CZ" altLang="cs-CZ" sz="2000" smtClean="0"/>
              <a:t>  stupeň poškození hostitelského organismu </a:t>
            </a:r>
            <a:r>
              <a:rPr lang="cs-CZ" altLang="cs-CZ" sz="2000" u="sng" smtClean="0"/>
              <a:t>více-méně nezávisí na počtu parazitů</a:t>
            </a:r>
            <a:r>
              <a:rPr lang="cs-CZ" altLang="cs-CZ" sz="2000" smtClean="0"/>
              <a:t>, kteří hostitele infikovali, tedy na infekční dávce.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Mikroparaziti: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množí se v těle svého hostitele, obvykle v jeho buňkách,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většinou nemají vytvořena specifická infekční stadia,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onemocnění probíhá akutně a končí buď smrtí hostitele, nebo jeho uzdravením současně se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vznikem imunity proti reinfekci. </a:t>
            </a:r>
          </a:p>
        </p:txBody>
      </p:sp>
    </p:spTree>
    <p:extLst>
      <p:ext uri="{BB962C8B-B14F-4D97-AF65-F5344CB8AC3E}">
        <p14:creationId xmlns:p14="http://schemas.microsoft.com/office/powerpoint/2010/main" val="17086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15F700-9DB2-4D2E-9DBA-D0B9D4B16F3F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Mikro- a makroparaziti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1412875"/>
            <a:ext cx="8569325" cy="43211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err="1" smtClean="0"/>
              <a:t>Makroparaziti</a:t>
            </a:r>
            <a:r>
              <a:rPr lang="cs-CZ" altLang="cs-CZ" sz="1800" b="1" dirty="0" smtClean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ve svém hostiteli rostou, ale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rozmnožují se vytvářením nakažlivých stadií, která jsou z těla hostitele uvolňována a infikují nového hostitele,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infekce je chronická s mortalitou spíše nevýznamnou.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často jsou mezibuněční (u rostlin), nebo žijí v tělních </a:t>
            </a:r>
            <a:r>
              <a:rPr lang="cs-CZ" altLang="cs-CZ" sz="1800" dirty="0" smtClean="0"/>
              <a:t>dutinách (orgánech).</a:t>
            </a: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smtClean="0"/>
              <a:t>V rámci životního cyklu jednoho parazita můžeme najít obě tyto životní strategie: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smtClean="0"/>
              <a:t>např. motolice v plži je </a:t>
            </a:r>
            <a:r>
              <a:rPr lang="cs-CZ" altLang="cs-CZ" sz="1800" b="1" dirty="0" err="1" smtClean="0"/>
              <a:t>mikroparazit</a:t>
            </a:r>
            <a:r>
              <a:rPr lang="cs-CZ" altLang="cs-CZ" sz="1800" b="1" dirty="0" smtClean="0"/>
              <a:t>, v definitivním hostiteli </a:t>
            </a:r>
            <a:r>
              <a:rPr lang="cs-CZ" altLang="cs-CZ" sz="1800" b="1" dirty="0" err="1" smtClean="0"/>
              <a:t>makroparazit</a:t>
            </a:r>
            <a:endParaRPr lang="cs-CZ" altLang="cs-CZ" sz="18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 smtClean="0"/>
          </a:p>
        </p:txBody>
      </p:sp>
    </p:spTree>
    <p:extLst>
      <p:ext uri="{BB962C8B-B14F-4D97-AF65-F5344CB8AC3E}">
        <p14:creationId xmlns:p14="http://schemas.microsoft.com/office/powerpoint/2010/main" val="19544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FE2991-2016-4EE9-9F16-559A6320EB42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Mikroparaziti - příklady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 dirty="0" err="1" smtClean="0"/>
              <a:t>Mikroparaziti</a:t>
            </a:r>
            <a:r>
              <a:rPr lang="cs-CZ" altLang="cs-CZ" sz="2000" b="1" dirty="0" smtClean="0"/>
              <a:t> živočichů</a:t>
            </a:r>
          </a:p>
          <a:p>
            <a:pPr eaLnBrk="1" hangingPunct="1">
              <a:buFontTx/>
              <a:buNone/>
            </a:pPr>
            <a:endParaRPr lang="cs-CZ" altLang="cs-CZ" sz="2000" dirty="0" smtClean="0"/>
          </a:p>
          <a:p>
            <a:pPr eaLnBrk="1" hangingPunct="1"/>
            <a:r>
              <a:rPr lang="cs-CZ" altLang="cs-CZ" sz="2000" dirty="0" smtClean="0"/>
              <a:t>bakterie a viry napadající živočichy (virus spalniček)</a:t>
            </a:r>
          </a:p>
          <a:p>
            <a:pPr eaLnBrk="1" hangingPunct="1"/>
            <a:r>
              <a:rPr lang="cs-CZ" altLang="cs-CZ" sz="2000" dirty="0" smtClean="0"/>
              <a:t>prvoci, napadající živočichy (Trypanosoma, </a:t>
            </a:r>
            <a:r>
              <a:rPr lang="cs-CZ" altLang="cs-CZ" sz="2000" dirty="0" err="1" smtClean="0"/>
              <a:t>Plasmodium</a:t>
            </a:r>
            <a:r>
              <a:rPr lang="cs-CZ" altLang="cs-CZ" sz="2000" dirty="0" smtClean="0"/>
              <a:t>)</a:t>
            </a:r>
          </a:p>
          <a:p>
            <a:pPr eaLnBrk="1" hangingPunct="1"/>
            <a:r>
              <a:rPr lang="cs-CZ" altLang="cs-CZ" sz="2000" dirty="0" smtClean="0"/>
              <a:t>Živorodá </a:t>
            </a:r>
            <a:r>
              <a:rPr lang="cs-CZ" altLang="cs-CZ" sz="2000" dirty="0" err="1" smtClean="0"/>
              <a:t>monogenea</a:t>
            </a:r>
            <a:r>
              <a:rPr lang="cs-CZ" altLang="cs-CZ" sz="2000" dirty="0" smtClean="0"/>
              <a:t> rodu </a:t>
            </a:r>
            <a:r>
              <a:rPr lang="cs-CZ" altLang="cs-CZ" sz="2000" dirty="0" err="1" smtClean="0"/>
              <a:t>Gyrodactylus</a:t>
            </a:r>
            <a:endParaRPr lang="cs-CZ" altLang="cs-CZ" sz="2000" dirty="0" smtClean="0"/>
          </a:p>
          <a:p>
            <a:pPr marL="0" indent="0" eaLnBrk="1" hangingPunct="1">
              <a:buNone/>
            </a:pPr>
            <a:endParaRPr lang="cs-CZ" altLang="cs-CZ" sz="2000" dirty="0" smtClean="0"/>
          </a:p>
          <a:p>
            <a:pPr eaLnBrk="1" hangingPunct="1">
              <a:buFontTx/>
              <a:buNone/>
            </a:pPr>
            <a:r>
              <a:rPr lang="cs-CZ" altLang="cs-CZ" sz="2000" b="1" dirty="0" err="1" smtClean="0"/>
              <a:t>Mikroparaziti</a:t>
            </a:r>
            <a:r>
              <a:rPr lang="cs-CZ" altLang="cs-CZ" sz="2000" b="1" dirty="0" smtClean="0"/>
              <a:t> rostlin</a:t>
            </a:r>
            <a:endParaRPr lang="cs-CZ" altLang="cs-CZ" sz="2000" dirty="0" smtClean="0"/>
          </a:p>
          <a:p>
            <a:pPr eaLnBrk="1" hangingPunct="1"/>
            <a:endParaRPr lang="cs-CZ" altLang="cs-CZ" sz="2000" dirty="0" smtClean="0"/>
          </a:p>
          <a:p>
            <a:pPr eaLnBrk="1" hangingPunct="1"/>
            <a:r>
              <a:rPr lang="cs-CZ" altLang="cs-CZ" sz="2000" dirty="0" smtClean="0"/>
              <a:t>bakterie a viry napadající rostliny (mozaikové viry, např. rajčat či květáku)</a:t>
            </a:r>
          </a:p>
          <a:p>
            <a:pPr eaLnBrk="1" hangingPunct="1"/>
            <a:r>
              <a:rPr lang="cs-CZ" altLang="cs-CZ" sz="2000" dirty="0" smtClean="0"/>
              <a:t>hlenky, působící nádorové onemocnění rostlin (</a:t>
            </a:r>
            <a:r>
              <a:rPr lang="cs-CZ" altLang="cs-CZ" sz="2000" dirty="0" err="1" smtClean="0"/>
              <a:t>Plasmodiophora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brassicae</a:t>
            </a:r>
            <a:r>
              <a:rPr lang="cs-CZ" altLang="cs-CZ" sz="2000" dirty="0" smtClean="0"/>
              <a:t>)</a:t>
            </a:r>
            <a:r>
              <a:rPr lang="cs-CZ" altLang="cs-CZ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85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F2F0E1-439E-49AA-ADFA-501A6CE77EB5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Mikroparaziti - přenos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dirty="0" smtClean="0"/>
              <a:t>Šíření přímé</a:t>
            </a:r>
            <a:r>
              <a:rPr lang="cs-CZ" altLang="cs-CZ" sz="2000" dirty="0" smtClean="0"/>
              <a:t> – od hostitele k hostiteli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bezprostřední kontakt (kapénkové infekce…, </a:t>
            </a:r>
            <a:r>
              <a:rPr lang="cs-CZ" altLang="cs-CZ" sz="2000" dirty="0" err="1" smtClean="0"/>
              <a:t>Gyrodactylus</a:t>
            </a:r>
            <a:r>
              <a:rPr lang="cs-CZ" altLang="cs-CZ" sz="20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fyzický kontakt s klidovými stadii (</a:t>
            </a:r>
            <a:r>
              <a:rPr lang="cs-CZ" altLang="cs-CZ" sz="2000" dirty="0" err="1" smtClean="0"/>
              <a:t>Entamoeba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histolytica</a:t>
            </a:r>
            <a:r>
              <a:rPr lang="cs-CZ" altLang="cs-CZ" sz="2000" dirty="0" smtClean="0"/>
              <a:t>, hlenky) 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 smtClean="0"/>
              <a:t>Šíření nepřímé</a:t>
            </a:r>
            <a:r>
              <a:rPr lang="cs-CZ" altLang="cs-CZ" sz="2000" dirty="0" smtClean="0"/>
              <a:t> – prostřednictvím jiného druhu – </a:t>
            </a:r>
            <a:r>
              <a:rPr lang="cs-CZ" altLang="cs-CZ" sz="2000" dirty="0" err="1" smtClean="0"/>
              <a:t>vektora</a:t>
            </a:r>
            <a:endParaRPr lang="cs-CZ" altLang="cs-CZ" sz="2000" dirty="0" smtClean="0"/>
          </a:p>
          <a:p>
            <a:pPr lvl="1" eaLnBrk="1" hangingPunct="1">
              <a:lnSpc>
                <a:spcPct val="90000"/>
              </a:lnSpc>
            </a:pPr>
            <a:endParaRPr lang="cs-CZ" altLang="cs-CZ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err="1" smtClean="0"/>
              <a:t>Glossina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Anopheles</a:t>
            </a:r>
            <a:r>
              <a:rPr lang="cs-CZ" altLang="cs-CZ" sz="2000" dirty="0" smtClean="0"/>
              <a:t>, mšice, hlístice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přenašeči jsou často také mezihostitelé</a:t>
            </a:r>
          </a:p>
        </p:txBody>
      </p:sp>
    </p:spTree>
    <p:extLst>
      <p:ext uri="{BB962C8B-B14F-4D97-AF65-F5344CB8AC3E}">
        <p14:creationId xmlns:p14="http://schemas.microsoft.com/office/powerpoint/2010/main" val="2806740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124567-1A9E-4832-8DAE-1FC78370A83D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Makroparaziti - příklady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 err="1" smtClean="0"/>
              <a:t>Makroparaziti</a:t>
            </a:r>
            <a:r>
              <a:rPr lang="cs-CZ" altLang="cs-CZ" sz="2000" b="1" dirty="0" smtClean="0"/>
              <a:t> živočichů</a:t>
            </a:r>
          </a:p>
          <a:p>
            <a:pPr lvl="1" eaLnBrk="1" hangingPunct="1"/>
            <a:r>
              <a:rPr lang="cs-CZ" altLang="cs-CZ" sz="2000" dirty="0" smtClean="0"/>
              <a:t>tasemnice, motolice, vrtejši, škrkavky, vši, blechy, klíšťata, roztoči</a:t>
            </a:r>
          </a:p>
          <a:p>
            <a:pPr lvl="1" eaLnBrk="1" hangingPunct="1"/>
            <a:r>
              <a:rPr lang="cs-CZ" altLang="cs-CZ" sz="2000" dirty="0" smtClean="0"/>
              <a:t>Vejcorodá </a:t>
            </a:r>
            <a:r>
              <a:rPr lang="cs-CZ" altLang="cs-CZ" sz="2000" dirty="0" err="1" smtClean="0"/>
              <a:t>monogenea</a:t>
            </a:r>
            <a:r>
              <a:rPr lang="cs-CZ" altLang="cs-CZ" sz="2000" dirty="0" smtClean="0"/>
              <a:t> – např. </a:t>
            </a:r>
            <a:r>
              <a:rPr lang="cs-CZ" altLang="cs-CZ" sz="2000" dirty="0" err="1" smtClean="0"/>
              <a:t>Diplozoidae</a:t>
            </a:r>
            <a:endParaRPr lang="cs-CZ" altLang="cs-CZ" sz="2000" dirty="0" smtClean="0"/>
          </a:p>
          <a:p>
            <a:pPr lvl="1" eaLnBrk="1" hangingPunct="1"/>
            <a:endParaRPr lang="cs-CZ" altLang="cs-CZ" sz="2000" dirty="0" smtClean="0"/>
          </a:p>
          <a:p>
            <a:pPr eaLnBrk="1" hangingPunct="1"/>
            <a:r>
              <a:rPr lang="cs-CZ" altLang="cs-CZ" sz="2000" b="1" dirty="0" err="1" smtClean="0"/>
              <a:t>Makroparaziti</a:t>
            </a:r>
            <a:r>
              <a:rPr lang="cs-CZ" altLang="cs-CZ" sz="2000" b="1" dirty="0" smtClean="0"/>
              <a:t> rostlin</a:t>
            </a:r>
          </a:p>
          <a:p>
            <a:pPr lvl="1" eaLnBrk="1" hangingPunct="1"/>
            <a:r>
              <a:rPr lang="cs-CZ" altLang="cs-CZ" sz="2000" dirty="0" smtClean="0"/>
              <a:t>padlí, rzi, sněť obilná, </a:t>
            </a:r>
          </a:p>
          <a:p>
            <a:pPr lvl="1" eaLnBrk="1" hangingPunct="1"/>
            <a:r>
              <a:rPr lang="cs-CZ" altLang="cs-CZ" sz="2000" dirty="0" smtClean="0"/>
              <a:t>minující a </a:t>
            </a:r>
            <a:r>
              <a:rPr lang="cs-CZ" altLang="cs-CZ" sz="2000" dirty="0" err="1" smtClean="0"/>
              <a:t>hálkotvorný</a:t>
            </a:r>
            <a:r>
              <a:rPr lang="cs-CZ" altLang="cs-CZ" sz="2000" dirty="0" smtClean="0"/>
              <a:t> hmyz</a:t>
            </a:r>
          </a:p>
          <a:p>
            <a:pPr lvl="1" eaLnBrk="1" hangingPunct="1"/>
            <a:r>
              <a:rPr lang="cs-CZ" altLang="cs-CZ" sz="2000" dirty="0" smtClean="0"/>
              <a:t>kokotice, záraza</a:t>
            </a:r>
          </a:p>
        </p:txBody>
      </p:sp>
    </p:spTree>
    <p:extLst>
      <p:ext uri="{BB962C8B-B14F-4D97-AF65-F5344CB8AC3E}">
        <p14:creationId xmlns:p14="http://schemas.microsoft.com/office/powerpoint/2010/main" val="1342222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165053-9404-4EF2-AC5A-C94687C1EA68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Makroparaziti - přenos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65225"/>
            <a:ext cx="86423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Šíření přímé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/>
              <a:t>Monogenea – ektoparazité především ryb (objoživelníků, kytovců…). Nové hostitele vyhledávají plovoucí larvy nebo dospělci.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/>
              <a:t>Vši – na hostiteli, přenos přímým kontaktem.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/>
              <a:t>Blechy – larvy v „hnízdě“ hostitele, dospělec aktivně vyhledává hostitele.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/>
              <a:t>Houby – šíření spórami, přímý kontakt s rostlinou.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/>
              <a:t>Parazitující kvetoucí rostliny: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1600" smtClean="0"/>
              <a:t>Holoparazité (např. Rafflesia arnoldii, Orobanche) – nemají chlorofyl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1600" smtClean="0"/>
              <a:t>Hemiparazité (např. Odontites verna, Viscum album) – mají chlorofyl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1600" smtClean="0"/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-323850" y="5949950"/>
            <a:ext cx="9031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Šíření semeny – čím užší vazby na hostitele, tím více drobných semen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085863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DA8F11-06CC-42CE-BF53-50976A056CD4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 smtClean="0"/>
          </a:p>
        </p:txBody>
      </p:sp>
      <p:pic>
        <p:nvPicPr>
          <p:cNvPr id="16387" name="Picture 5" descr="jmeli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largest flower raffle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84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Orobanche heder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2997200"/>
            <a:ext cx="3743325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_13322 Loranthus europae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0"/>
            <a:ext cx="16986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65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22114"/>
          </a:xfrm>
        </p:spPr>
        <p:txBody>
          <a:bodyPr/>
          <a:lstStyle/>
          <a:p>
            <a:r>
              <a:rPr lang="cs-CZ" dirty="0" smtClean="0"/>
              <a:t>Životní cykly a populace parazitů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639447" cy="48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9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D87374-11D5-4C8D-B35F-D5F034680024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54038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Makroparaziti - přenos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063" y="1165225"/>
            <a:ext cx="4902200" cy="4525963"/>
          </a:xfrm>
        </p:spPr>
        <p:txBody>
          <a:bodyPr>
            <a:normAutofit lnSpcReduction="10000"/>
          </a:bodyPr>
          <a:lstStyle/>
          <a:p>
            <a:pPr lvl="1" indent="-220663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Šíření nepřímé</a:t>
            </a:r>
            <a:r>
              <a:rPr lang="cs-CZ" altLang="cs-CZ" sz="2000" dirty="0" smtClean="0"/>
              <a:t> – vektor, mezihostitel (1 či více: mono- a </a:t>
            </a:r>
            <a:r>
              <a:rPr lang="cs-CZ" altLang="cs-CZ" sz="2000" dirty="0" err="1" smtClean="0"/>
              <a:t>heteroxenní</a:t>
            </a:r>
            <a:r>
              <a:rPr lang="cs-CZ" altLang="cs-CZ" sz="2000" dirty="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 smtClean="0"/>
          </a:p>
          <a:p>
            <a:pPr lvl="1" indent="-220663" eaLnBrk="1" hangingPunct="1">
              <a:lnSpc>
                <a:spcPct val="80000"/>
              </a:lnSpc>
              <a:defRPr/>
            </a:pPr>
            <a:r>
              <a:rPr lang="cs-CZ" altLang="cs-CZ" sz="1800" dirty="0" smtClean="0"/>
              <a:t>tasemnice: vajíčka odcházejí s výkaly, potravní řetězec – konečný hostitel</a:t>
            </a:r>
          </a:p>
          <a:p>
            <a:pPr marL="522287" lvl="1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 smtClean="0"/>
          </a:p>
          <a:p>
            <a:pPr lvl="1" indent="-220663" eaLnBrk="1" hangingPunct="1">
              <a:lnSpc>
                <a:spcPct val="80000"/>
              </a:lnSpc>
              <a:defRPr/>
            </a:pPr>
            <a:r>
              <a:rPr lang="cs-CZ" altLang="cs-CZ" sz="1800" dirty="0" smtClean="0"/>
              <a:t>motolice – krevničky: vajíčka se uvolňují s výkaly, volně žijící larvy ve vodě do plžů, z plžů do vody, z vody do hostitele (kůží), nebo </a:t>
            </a:r>
            <a:r>
              <a:rPr lang="cs-CZ" altLang="cs-CZ" sz="1800" dirty="0" err="1" smtClean="0"/>
              <a:t>encystace</a:t>
            </a:r>
            <a:r>
              <a:rPr lang="cs-CZ" altLang="cs-CZ" sz="1800" dirty="0" smtClean="0"/>
              <a:t> – cysty alimentárně.</a:t>
            </a:r>
          </a:p>
          <a:p>
            <a:pPr lvl="1" indent="-220663" eaLnBrk="1" hangingPunct="1">
              <a:lnSpc>
                <a:spcPct val="80000"/>
              </a:lnSpc>
              <a:defRPr/>
            </a:pPr>
            <a:endParaRPr lang="cs-CZ" altLang="cs-CZ" sz="1800" dirty="0" smtClean="0"/>
          </a:p>
          <a:p>
            <a:pPr lvl="1" indent="-220663" eaLnBrk="1" hangingPunct="1">
              <a:lnSpc>
                <a:spcPct val="80000"/>
              </a:lnSpc>
              <a:defRPr/>
            </a:pPr>
            <a:r>
              <a:rPr lang="cs-CZ" altLang="cs-CZ" sz="1800" dirty="0" smtClean="0"/>
              <a:t>vlasovci: mezihostitel komáři</a:t>
            </a:r>
          </a:p>
          <a:p>
            <a:pPr lvl="1" indent="-220663" eaLnBrk="1" hangingPunct="1">
              <a:lnSpc>
                <a:spcPct val="80000"/>
              </a:lnSpc>
              <a:defRPr/>
            </a:pPr>
            <a:endParaRPr lang="cs-CZ" altLang="cs-CZ" sz="1800" dirty="0" smtClean="0"/>
          </a:p>
          <a:p>
            <a:pPr lvl="1" indent="-220663" eaLnBrk="1" hangingPunct="1">
              <a:lnSpc>
                <a:spcPct val="80000"/>
              </a:lnSpc>
              <a:defRPr/>
            </a:pPr>
            <a:r>
              <a:rPr lang="cs-CZ" altLang="cs-CZ" sz="1800" dirty="0" smtClean="0"/>
              <a:t>u rostlinných </a:t>
            </a:r>
            <a:r>
              <a:rPr lang="cs-CZ" altLang="cs-CZ" sz="1800" dirty="0" err="1" smtClean="0"/>
              <a:t>makroparazitů</a:t>
            </a:r>
            <a:r>
              <a:rPr lang="cs-CZ" altLang="cs-CZ" sz="1800" dirty="0" smtClean="0"/>
              <a:t> mezihostitel vzácný (rez obilná, přenos specializovaných </a:t>
            </a:r>
            <a:r>
              <a:rPr lang="cs-CZ" altLang="cs-CZ" sz="1800" dirty="0" err="1" smtClean="0"/>
              <a:t>spór</a:t>
            </a:r>
            <a:r>
              <a:rPr lang="cs-CZ" altLang="cs-CZ" sz="1800" dirty="0" smtClean="0"/>
              <a:t> na dřišťál, kde již haploidní </a:t>
            </a:r>
            <a:r>
              <a:rPr lang="cs-CZ" altLang="cs-CZ" sz="1800" dirty="0" err="1" smtClean="0"/>
              <a:t>spóry</a:t>
            </a:r>
            <a:r>
              <a:rPr lang="cs-CZ" altLang="cs-CZ" sz="1800" dirty="0" smtClean="0"/>
              <a:t> – probíhá zde vlastní pohlavní proces.</a:t>
            </a:r>
          </a:p>
          <a:p>
            <a:pPr lvl="1" indent="-220663" eaLnBrk="1" hangingPunct="1">
              <a:lnSpc>
                <a:spcPct val="80000"/>
              </a:lnSpc>
              <a:defRPr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 smtClean="0"/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358775" y="5734050"/>
            <a:ext cx="8424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000"/>
          </a:p>
        </p:txBody>
      </p:sp>
      <p:pic>
        <p:nvPicPr>
          <p:cNvPr id="17414" name="Picture 5" descr="Schistosoma-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1125538"/>
            <a:ext cx="363061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 descr="Schistomap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4205288"/>
            <a:ext cx="320198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5595938" y="5726113"/>
            <a:ext cx="32972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blue: </a:t>
            </a:r>
            <a:r>
              <a:rPr lang="cs-CZ" altLang="cs-CZ" sz="1800" b="1" i="1"/>
              <a:t>S. mansoni</a:t>
            </a:r>
            <a:r>
              <a:rPr lang="cs-CZ" altLang="cs-CZ" sz="18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green: </a:t>
            </a:r>
            <a:r>
              <a:rPr lang="cs-CZ" altLang="cs-CZ" sz="1800" b="1" i="1"/>
              <a:t>S. haematobium</a:t>
            </a:r>
            <a:r>
              <a:rPr lang="cs-CZ" altLang="cs-CZ" sz="18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red: </a:t>
            </a:r>
            <a:r>
              <a:rPr lang="cs-CZ" altLang="cs-CZ" sz="1800" b="1" i="1"/>
              <a:t>S. japonicum</a:t>
            </a:r>
            <a:r>
              <a:rPr lang="cs-CZ" altLang="cs-CZ" sz="18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4859338" y="3644900"/>
            <a:ext cx="5048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5184775" y="36449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980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E0F0A9-EB74-43F3-9BCB-2A5338D9FBE9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Přenos: densita a disperze, kontakt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Rychlost přenosu závisí na četnosti kontaktů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smtClean="0"/>
              <a:t>platí především u přímo přenášených mikroparazitů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smtClean="0"/>
              <a:t>je vyšší v hustší populaci hostitelů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smtClean="0"/>
              <a:t>podléhá sezónním vlivům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U déležijících infekčních činitelů – závisí na hustotě populací hostitelů i infekčních stadií.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Mikroparazité přenášení vektorem – závisí především na frekvenci „kousnutí“ a vnímavosti hostitele.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Šíření chorob rostlin též kontaktem, i kořenů, prorůstáním houby půdou (václavka – rhizomorpha). 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Šíření patogenů větrem – virus slintavky a kulhavky (až 300 km).</a:t>
            </a:r>
          </a:p>
        </p:txBody>
      </p:sp>
    </p:spTree>
    <p:extLst>
      <p:ext uri="{BB962C8B-B14F-4D97-AF65-F5344CB8AC3E}">
        <p14:creationId xmlns:p14="http://schemas.microsoft.com/office/powerpoint/2010/main" val="224026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213902-39A9-4BB2-8863-FE34B2460B04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15888"/>
            <a:ext cx="8713787" cy="1143000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Šíření parazitů v populacích hostitele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475" y="1344613"/>
            <a:ext cx="8147050" cy="4167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Horizontální přenos</a:t>
            </a:r>
            <a:r>
              <a:rPr lang="cs-CZ" altLang="cs-CZ" sz="200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	šíření parazitů v populacích hostitele, které může probíhat mezi nepříbuznými jedinci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Vertikální přenos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	někteří paraziti se mohou přenášet přednostně či dokonce výhradně na potomstvo infikovaného hostitele. K tomu může dojít například infekcí in utero u parazitů jinak přenosných horizontálně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Sexuálně přenosní paraziti</a:t>
            </a:r>
            <a:r>
              <a:rPr lang="cs-CZ" altLang="cs-CZ" sz="200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	přenášejí se mezi sexuálními partnery při rozmnožování příslušníků hostitelského druhu.</a:t>
            </a:r>
            <a:r>
              <a:rPr lang="cs-CZ" altLang="cs-CZ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val="750483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Epidemilogie</a:t>
            </a:r>
            <a:r>
              <a:rPr lang="cs-CZ" dirty="0" smtClean="0"/>
              <a:t> cizopasníků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0" y="1484784"/>
            <a:ext cx="744628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9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smtClean="0"/>
              <a:t>Epidemiologické modely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720080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Mikroparazit</a:t>
            </a:r>
            <a:r>
              <a:rPr lang="cs-CZ" dirty="0" smtClean="0"/>
              <a:t> šířený vektorem</a:t>
            </a:r>
          </a:p>
          <a:p>
            <a:r>
              <a:rPr lang="cs-CZ" dirty="0"/>
              <a:t> </a:t>
            </a:r>
            <a:r>
              <a:rPr lang="cs-CZ" dirty="0" smtClean="0"/>
              <a:t>-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6689" y="1196752"/>
            <a:ext cx="4041775" cy="690091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Makroparazit</a:t>
            </a:r>
            <a:r>
              <a:rPr lang="cs-CZ" dirty="0" smtClean="0"/>
              <a:t> s nepřímým přenosem - </a:t>
            </a:r>
            <a:r>
              <a:rPr lang="cs-CZ" dirty="0" err="1" smtClean="0"/>
              <a:t>Schistosomosa</a:t>
            </a:r>
            <a:endParaRPr lang="cs-CZ" dirty="0"/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093">
            <a:off x="35496" y="2348880"/>
            <a:ext cx="438479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64" y="2276872"/>
            <a:ext cx="4561215" cy="379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9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reprodukční rychlost</a:t>
            </a:r>
            <a:endParaRPr lang="cs-CZ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776864" cy="541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4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epidemiologické modely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50" y="1600200"/>
            <a:ext cx="66753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0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smtClean="0"/>
              <a:t>Základní epidemiologické modely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4040188" cy="639762"/>
          </a:xfrm>
        </p:spPr>
        <p:txBody>
          <a:bodyPr/>
          <a:lstStyle/>
          <a:p>
            <a:r>
              <a:rPr lang="cs-CZ" dirty="0" smtClean="0"/>
              <a:t>         </a:t>
            </a:r>
            <a:r>
              <a:rPr lang="cs-CZ" dirty="0" err="1" smtClean="0"/>
              <a:t>Mikroparaziti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1124744"/>
            <a:ext cx="4041775" cy="639762"/>
          </a:xfrm>
        </p:spPr>
        <p:txBody>
          <a:bodyPr/>
          <a:lstStyle/>
          <a:p>
            <a:r>
              <a:rPr lang="cs-CZ" dirty="0" smtClean="0"/>
              <a:t>        </a:t>
            </a:r>
            <a:r>
              <a:rPr lang="cs-CZ" dirty="0" err="1" smtClean="0"/>
              <a:t>Makroparaziti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694515" cy="290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05" y="2254686"/>
            <a:ext cx="4475115" cy="297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6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Populační dynamika parazitismu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839954" cy="417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6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</a:t>
            </a:r>
            <a:r>
              <a:rPr lang="cs-CZ" dirty="0" smtClean="0"/>
              <a:t>(1)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92207" cy="337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9165864" cy="21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58" y="3501008"/>
            <a:ext cx="74851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8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2114"/>
          </a:xfrm>
        </p:spPr>
        <p:txBody>
          <a:bodyPr>
            <a:normAutofit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</a:t>
            </a:r>
            <a:r>
              <a:rPr lang="cs-CZ" dirty="0" smtClean="0"/>
              <a:t>(2)</a:t>
            </a:r>
            <a:endParaRPr lang="cs-CZ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" y="1765046"/>
            <a:ext cx="8948612" cy="388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9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</a:t>
            </a:r>
            <a:r>
              <a:rPr lang="cs-CZ" dirty="0" smtClean="0"/>
              <a:t>(3)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63176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5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</a:t>
            </a:r>
            <a:r>
              <a:rPr lang="cs-CZ" dirty="0" smtClean="0"/>
              <a:t>(4)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58" y="1052736"/>
            <a:ext cx="6808834" cy="580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67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</a:t>
            </a:r>
            <a:r>
              <a:rPr lang="cs-CZ" dirty="0" smtClean="0"/>
              <a:t>(1)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55" y="1600200"/>
            <a:ext cx="710309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9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</a:t>
            </a:r>
            <a:r>
              <a:rPr lang="cs-CZ" dirty="0" smtClean="0"/>
              <a:t>(2)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008313" cy="4425355"/>
          </a:xfrm>
        </p:spPr>
        <p:txBody>
          <a:bodyPr/>
          <a:lstStyle/>
          <a:p>
            <a:r>
              <a:rPr lang="cs-CZ" dirty="0" smtClean="0"/>
              <a:t>Životní cyklus malárie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5040560" cy="627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8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</a:t>
            </a:r>
            <a:r>
              <a:rPr lang="cs-CZ" dirty="0" smtClean="0"/>
              <a:t>(3)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3" y="1556792"/>
            <a:ext cx="8180663" cy="488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3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9324528" cy="864096"/>
          </a:xfrm>
        </p:spPr>
        <p:txBody>
          <a:bodyPr>
            <a:normAutofit/>
          </a:bodyPr>
          <a:lstStyle/>
          <a:p>
            <a:pPr algn="l"/>
            <a:r>
              <a:rPr lang="cs-CZ" dirty="0" err="1" smtClean="0"/>
              <a:t>Mikroparaziti</a:t>
            </a:r>
            <a:r>
              <a:rPr lang="cs-CZ" dirty="0" smtClean="0"/>
              <a:t> přenášeni vektorem </a:t>
            </a:r>
            <a:r>
              <a:rPr lang="cs-CZ" dirty="0" smtClean="0"/>
              <a:t>(4)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2" y="1556792"/>
            <a:ext cx="8419844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93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</a:t>
            </a:r>
            <a:r>
              <a:rPr lang="cs-CZ" dirty="0"/>
              <a:t>(</a:t>
            </a:r>
            <a:r>
              <a:rPr lang="cs-CZ" dirty="0" smtClean="0"/>
              <a:t>5)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9" y="2132856"/>
            <a:ext cx="8852959" cy="323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0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</a:t>
            </a:r>
            <a:r>
              <a:rPr lang="cs-CZ" dirty="0" smtClean="0"/>
              <a:t>(1)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22" y="1484784"/>
            <a:ext cx="810645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8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</a:t>
            </a:r>
            <a:r>
              <a:rPr lang="cs-CZ" dirty="0" smtClean="0"/>
              <a:t>(2)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98477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1259468"/>
            <a:ext cx="21394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Ascaris</a:t>
            </a:r>
            <a:r>
              <a:rPr lang="cs-CZ" b="1" dirty="0" smtClean="0"/>
              <a:t> </a:t>
            </a:r>
            <a:r>
              <a:rPr lang="cs-CZ" b="1" dirty="0" err="1" smtClean="0"/>
              <a:t>lumbricoides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057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268760"/>
            <a:ext cx="8892480" cy="512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8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008112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</a:t>
            </a:r>
            <a:r>
              <a:rPr lang="cs-CZ" dirty="0" smtClean="0"/>
              <a:t>(3)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9" y="1556792"/>
            <a:ext cx="763922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9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</a:t>
            </a:r>
            <a:r>
              <a:rPr lang="cs-CZ" dirty="0" smtClean="0"/>
              <a:t>(4)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2" y="1340768"/>
            <a:ext cx="752375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71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</a:t>
            </a:r>
            <a:r>
              <a:rPr lang="cs-CZ" dirty="0" smtClean="0"/>
              <a:t>přímo (5)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4" y="1772816"/>
            <a:ext cx="8464348" cy="391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8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07288" cy="79208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</a:t>
            </a:r>
            <a:r>
              <a:rPr lang="cs-CZ" dirty="0" smtClean="0"/>
              <a:t>(1)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04" y="1480508"/>
            <a:ext cx="7553620" cy="490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3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</a:t>
            </a:r>
            <a:r>
              <a:rPr lang="cs-CZ" dirty="0" smtClean="0"/>
              <a:t>(2)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834281"/>
            <a:ext cx="3008313" cy="4691063"/>
          </a:xfrm>
        </p:spPr>
        <p:txBody>
          <a:bodyPr/>
          <a:lstStyle/>
          <a:p>
            <a:r>
              <a:rPr lang="cs-CZ" dirty="0" smtClean="0"/>
              <a:t>Životní cyklus </a:t>
            </a:r>
            <a:r>
              <a:rPr lang="cs-CZ" dirty="0" err="1" smtClean="0"/>
              <a:t>Schistosoma</a:t>
            </a:r>
            <a:r>
              <a:rPr lang="cs-CZ" dirty="0" smtClean="0"/>
              <a:t> </a:t>
            </a:r>
            <a:r>
              <a:rPr lang="cs-CZ" dirty="0" err="1" smtClean="0"/>
              <a:t>heamatobium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4896544" cy="652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5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</a:t>
            </a:r>
            <a:r>
              <a:rPr lang="cs-CZ" dirty="0" smtClean="0"/>
              <a:t>(3)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2" y="1628800"/>
            <a:ext cx="809425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1233"/>
            <a:ext cx="6984776" cy="67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5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187DC4-EA2E-4183-9243-84009C285973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cs-CZ" altLang="cs-CZ" sz="1400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Hostitelská specifita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2350" cy="57610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8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 hlediska počtu druhů, které mohou danému parazitovi sloužit jako hostitelé v určitém stadiu vývoje, rozlišujeme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	parazity se širokou a úzkou hostitelskou specifitou: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	</a:t>
            </a:r>
            <a:r>
              <a:rPr lang="cs-CZ" altLang="cs-CZ" sz="2000" b="1" smtClean="0"/>
              <a:t>euryekní</a:t>
            </a:r>
            <a:r>
              <a:rPr lang="cs-CZ" altLang="cs-CZ" sz="2000" smtClean="0"/>
              <a:t> a </a:t>
            </a:r>
            <a:r>
              <a:rPr lang="cs-CZ" altLang="cs-CZ" sz="2000" b="1" smtClean="0"/>
              <a:t>stenoekní</a:t>
            </a:r>
            <a:r>
              <a:rPr lang="cs-CZ" altLang="cs-CZ" sz="2000" smtClean="0"/>
              <a:t> - </a:t>
            </a:r>
            <a:r>
              <a:rPr lang="cs-CZ" altLang="cs-CZ" sz="2000" b="1" smtClean="0"/>
              <a:t>specialisté a generalisté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Většina parazitů je</a:t>
            </a:r>
            <a:r>
              <a:rPr lang="cs-CZ" altLang="cs-CZ" sz="2000" smtClean="0"/>
              <a:t> </a:t>
            </a:r>
            <a:r>
              <a:rPr lang="cs-CZ" altLang="cs-CZ" sz="2000" b="1" smtClean="0"/>
              <a:t>poměrně hostitelsky specifická</a:t>
            </a:r>
            <a:r>
              <a:rPr lang="cs-CZ" altLang="cs-CZ" sz="2000" smtClean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smtClean="0"/>
              <a:t> Aby parazit mohl nakazit svého hostitele, musí se s ním nejprve setkat, což je ovlivněno ekologií a etologií hostitele.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smtClean="0"/>
              <a:t>Pro úspěšnou infekci pak musí být parazit schopen hostitele nakazit, přežít v něm a eventuálně se namnožit (fyziologická závislost).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Úzká hostitelská specifita</a:t>
            </a:r>
            <a:r>
              <a:rPr lang="cs-CZ" altLang="cs-CZ" sz="2000" smtClean="0"/>
              <a:t> představuje pro parazita: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smtClean="0"/>
              <a:t>výhodu</a:t>
            </a:r>
            <a:r>
              <a:rPr lang="cs-CZ" altLang="cs-CZ" sz="2000" smtClean="0"/>
              <a:t> - dokonalé přizpůsobení svému hostiteli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smtClean="0"/>
              <a:t>riziko vyhynutí</a:t>
            </a:r>
            <a:r>
              <a:rPr lang="cs-CZ" altLang="cs-CZ" sz="2000" smtClean="0"/>
              <a:t> - nízké početnosti hostitele by tedy měly vyvolávat vznik generalistů. 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20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U početnějších taxonů se předpokládá nižší hostitelská specifita parazitů, která souvisí s větší podobností jednotlivých zástupců.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Nižší specificita se předpokládá také u parazitů s komplexními životními cykly.</a:t>
            </a:r>
          </a:p>
        </p:txBody>
      </p:sp>
    </p:spTree>
    <p:extLst>
      <p:ext uri="{BB962C8B-B14F-4D97-AF65-F5344CB8AC3E}">
        <p14:creationId xmlns:p14="http://schemas.microsoft.com/office/powerpoint/2010/main" val="2241235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D0DF17-C3A2-43BE-9DD0-0BA8B3F665A7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cs-CZ" altLang="cs-CZ" sz="1400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/>
              <a:t>Predikovatelnost životního prostředí parazita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557338"/>
            <a:ext cx="8713787" cy="45259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Životní prostředí volně žijících organismů se </a:t>
            </a:r>
            <a:r>
              <a:rPr lang="cs-CZ" altLang="cs-CZ" sz="2000" dirty="0" smtClean="0"/>
              <a:t>liší.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 smtClean="0"/>
              <a:t> </a:t>
            </a: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Těla jedinců příslušného hostitelského druhu jsou téměř shodná.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Volně žijící organismy se musí ve svém prostředí naučit orientovat pomocí širokého spektra podmíněných a nepodmíněných reflexů.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Paraziti v těle hostitelského organismu velmi často vystačí s předem geneticky naprogramovanými sekvencemi fixních vzorců chování.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 smtClean="0"/>
              <a:t>Predikovatelnost</a:t>
            </a:r>
            <a:r>
              <a:rPr lang="cs-CZ" altLang="cs-CZ" sz="2000" dirty="0" smtClean="0"/>
              <a:t> vnitřního prostředí hostitelského organismu dovoluje parazitům podstatně redukovat svou nervovou soustavu.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 smtClean="0"/>
              <a:t>Predikovatelnost</a:t>
            </a:r>
            <a:r>
              <a:rPr lang="cs-CZ" altLang="cs-CZ" sz="2000" dirty="0" smtClean="0"/>
              <a:t> a současně i relativní heterogenita vnitřního prostředí hostitelského organismu zároveň umožňuje, že si jednotlivé druhy parazitů rozdělí dostupné niky a každý se specializuje na optimální využívání některé z nich. </a:t>
            </a:r>
          </a:p>
        </p:txBody>
      </p:sp>
    </p:spTree>
    <p:extLst>
      <p:ext uri="{BB962C8B-B14F-4D97-AF65-F5344CB8AC3E}">
        <p14:creationId xmlns:p14="http://schemas.microsoft.com/office/powerpoint/2010/main" val="2595591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2F3143-2160-43B6-834B-A2851B8A2B4B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cs-CZ" altLang="cs-CZ" sz="1400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260350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/>
              <a:t>Prostorová uzavřenost a omezenost životního prostředí parazita 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864235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Volně žijící organismy obývají prostředí, kde se mohou chemické signály, například feromony, šířit do okolí. Přitom s rostoucí vzdáleností od svého zdroje a rostoucí dobou od vypuštění se molekuly nesoucí daný signál zřeďují – umožňuje komunikaci, signalizaci a detekci.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Uvnitř těl hostitele tento typ komunikace není možný.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Paraziti proto ke vzájemné komunikaci a orientaci v prostoru musí buďto spoléhat na fixní vzorce chování, které nevyžadují přijímání žádného podnětu z vnějšího prostředí, nebo jejich receptory musí přijímat signály po přímém kontaktu s příslušnými ligandy vyskytujícími se na buňkách hostitele či parazita.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Nemožnost komunikovat na delší vzdálenosti může být důležitou příčinou vysoké tkáňové a orgánové specificity mnohých parazitických druhů.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Bez této vysoké tkáňové specifity by se v těle hostitelského organismu například nemohli najít pohlavní partneři patřící do stejného druhu.</a:t>
            </a:r>
          </a:p>
        </p:txBody>
      </p:sp>
    </p:spTree>
    <p:extLst>
      <p:ext uri="{BB962C8B-B14F-4D97-AF65-F5344CB8AC3E}">
        <p14:creationId xmlns:p14="http://schemas.microsoft.com/office/powerpoint/2010/main" val="301821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94122"/>
          </a:xfrm>
        </p:spPr>
        <p:txBody>
          <a:bodyPr/>
          <a:lstStyle/>
          <a:p>
            <a:r>
              <a:rPr lang="cs-CZ" dirty="0" smtClean="0"/>
              <a:t>Populační ekologie parazitů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3" y="1844824"/>
            <a:ext cx="896848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3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4C3881-D1A7-4280-B64F-0493586CE98E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cs-CZ" altLang="cs-CZ" sz="1400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Hostitelé jako ostrovy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Epidemiologie – studium „chování“ nemoci populacích hostitelů </a:t>
            </a:r>
          </a:p>
          <a:p>
            <a:pPr eaLnBrk="1" hangingPunct="1"/>
            <a:r>
              <a:rPr lang="cs-CZ" altLang="cs-CZ" sz="2000" smtClean="0"/>
              <a:t>Klíčový prvek – přenos.</a:t>
            </a:r>
          </a:p>
          <a:p>
            <a:pPr eaLnBrk="1" hangingPunct="1"/>
            <a:r>
              <a:rPr lang="cs-CZ" altLang="cs-CZ" sz="2000" smtClean="0"/>
              <a:t>Modelová představa inspirovaná </a:t>
            </a:r>
            <a:r>
              <a:rPr lang="cs-CZ" altLang="cs-CZ" sz="2000" smtClean="0">
                <a:solidFill>
                  <a:srgbClr val="FF3300"/>
                </a:solidFill>
              </a:rPr>
              <a:t>tzv. ostrovní ekologii</a:t>
            </a:r>
            <a:r>
              <a:rPr lang="cs-CZ" altLang="cs-CZ" sz="2000" smtClean="0"/>
              <a:t>: hostitel je ostrov, kolonizovaný parazity</a:t>
            </a:r>
          </a:p>
          <a:p>
            <a:pPr eaLnBrk="1" hangingPunct="1">
              <a:buFontTx/>
              <a:buNone/>
            </a:pPr>
            <a:endParaRPr lang="cs-CZ" altLang="cs-CZ" sz="2000" smtClean="0"/>
          </a:p>
          <a:p>
            <a:pPr lvl="1" eaLnBrk="1" hangingPunct="1"/>
            <a:r>
              <a:rPr lang="cs-CZ" altLang="cs-CZ" sz="2000" smtClean="0"/>
              <a:t>U rostlin snadno představitelné: čím vzdálenější jsou rostliny (jejich části, jejich stanoviště), tím obtížnější přenos. Proto většina rostlinných epidemií v monokulturách.</a:t>
            </a:r>
          </a:p>
          <a:p>
            <a:pPr lvl="1" eaLnBrk="1" hangingPunct="1"/>
            <a:r>
              <a:rPr lang="cs-CZ" altLang="cs-CZ" sz="2000" smtClean="0"/>
              <a:t>U živočichů trochu problém: pohybují se  </a:t>
            </a:r>
          </a:p>
        </p:txBody>
      </p:sp>
    </p:spTree>
    <p:extLst>
      <p:ext uri="{BB962C8B-B14F-4D97-AF65-F5344CB8AC3E}">
        <p14:creationId xmlns:p14="http://schemas.microsoft.com/office/powerpoint/2010/main" val="1140866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C14B6D-337C-4F3C-9059-AF0B70A048AE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cs-CZ" altLang="cs-CZ" sz="1400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Hostitelé jako biotopy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74738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177800" indent="-177800" eaLnBrk="1" hangingPunct="1">
              <a:lnSpc>
                <a:spcPct val="80000"/>
              </a:lnSpc>
            </a:pPr>
            <a:r>
              <a:rPr lang="cs-CZ" altLang="cs-CZ" sz="2000" smtClean="0"/>
              <a:t>Životní prostředí parazitických organismů se velmi zásadně liší od životního prostředí organismů volně žijících. </a:t>
            </a:r>
          </a:p>
          <a:p>
            <a:pPr marL="177800" indent="-177800" eaLnBrk="1" hangingPunct="1">
              <a:lnSpc>
                <a:spcPct val="80000"/>
              </a:lnSpc>
            </a:pPr>
            <a:endParaRPr lang="cs-CZ" altLang="cs-CZ" sz="2000" smtClean="0"/>
          </a:p>
          <a:p>
            <a:pPr marL="177800" indent="-177800" eaLnBrk="1" hangingPunct="1">
              <a:lnSpc>
                <a:spcPct val="80000"/>
              </a:lnSpc>
            </a:pPr>
            <a:r>
              <a:rPr lang="cs-CZ" altLang="cs-CZ" sz="2000" smtClean="0"/>
              <a:t>Paraziti tráví významnou část svého životního cyklu </a:t>
            </a:r>
          </a:p>
          <a:p>
            <a:pPr marL="357188" lvl="1" indent="0" eaLnBrk="1" hangingPunct="1">
              <a:lnSpc>
                <a:spcPct val="80000"/>
              </a:lnSpc>
            </a:pPr>
            <a:r>
              <a:rPr lang="cs-CZ" altLang="cs-CZ" sz="2000" smtClean="0"/>
              <a:t>uvnitř těl jiných organismů, </a:t>
            </a:r>
          </a:p>
          <a:p>
            <a:pPr marL="357188" lvl="1" indent="0" eaLnBrk="1" hangingPunct="1">
              <a:lnSpc>
                <a:spcPct val="80000"/>
              </a:lnSpc>
            </a:pPr>
            <a:r>
              <a:rPr lang="cs-CZ" altLang="cs-CZ" sz="2000" smtClean="0"/>
              <a:t>na povrchu jejich těl nebo </a:t>
            </a:r>
          </a:p>
          <a:p>
            <a:pPr marL="357188" lvl="1" indent="0" eaLnBrk="1" hangingPunct="1">
              <a:lnSpc>
                <a:spcPct val="80000"/>
              </a:lnSpc>
            </a:pPr>
            <a:r>
              <a:rPr lang="cs-CZ" altLang="cs-CZ" sz="2000" smtClean="0"/>
              <a:t>v jejich těsné blízkosti. </a:t>
            </a:r>
          </a:p>
          <a:p>
            <a:pPr marL="357188" lvl="1" indent="0" eaLnBrk="1" hangingPunct="1">
              <a:lnSpc>
                <a:spcPct val="80000"/>
              </a:lnSpc>
            </a:pPr>
            <a:endParaRPr lang="cs-CZ" altLang="cs-CZ" sz="2000" smtClean="0"/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Výhoda</a:t>
            </a:r>
            <a:r>
              <a:rPr lang="cs-CZ" altLang="cs-CZ" sz="2000" smtClean="0"/>
              <a:t>: tělo hostitele – „oáza v poušti“</a:t>
            </a:r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Nevýhoda</a:t>
            </a:r>
            <a:r>
              <a:rPr lang="cs-CZ" altLang="cs-CZ" sz="2000" smtClean="0"/>
              <a:t>: hostitel je smrtelný</a:t>
            </a:r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Důsledek: infrapopulace - populace parazitů vázaná na jednoho konkrétního jedince hostitelského druhu - zaniká</a:t>
            </a:r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Nutnost přestěhovat se na jiného hostitele, nebo založit nové dceřiné populace, tj. infikovat nového hostitele.</a:t>
            </a:r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Schopnost infikovat dostatečný počet nových jedinců hostitelského druhu je klíčovým parametrem biologické zdatnosti parazita. </a:t>
            </a:r>
          </a:p>
        </p:txBody>
      </p:sp>
    </p:spTree>
    <p:extLst>
      <p:ext uri="{BB962C8B-B14F-4D97-AF65-F5344CB8AC3E}">
        <p14:creationId xmlns:p14="http://schemas.microsoft.com/office/powerpoint/2010/main" val="9268001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685A95-5925-40B9-B231-DACFDBFF945A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cs-CZ" altLang="cs-CZ" sz="1400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/>
              <a:t>Vzájemná prostorová izolovanost  příslušníků hostitelského druhu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557338"/>
            <a:ext cx="7931150" cy="4743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S výjimkou některých koloniálních organismů bývají jedinci hostitelského druhu od sebe zpravidla odděleni vnějším prostředím, které paraziti překonávají jen s obtížemi.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Jedním z důsledků této izolovanosti infrapopulací parazita je častý výskyt hermafroditismu u parazitických druhů.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U gonochoristů může novou sexuálně se rozmnožující populaci založit pouze dvojice jedinců opačného pohlaví.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V případě hermafroditů může novou infrapopulaci založit díky možnosti samooplození i jediný parazit a infekce libovolnou dvojicí parazitů může dokonce zajistit plnohodnotný outkrossing (oplození vajíček jednoho jedince spermiemi jiného jedince).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U parazitů gonochoristů má prostorová izolovanost infrapopulací vliv na početní zastoupení samců a samic v právě narozeném potomstvu – posun ve prospěch samic.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</p:txBody>
      </p:sp>
    </p:spTree>
    <p:extLst>
      <p:ext uri="{BB962C8B-B14F-4D97-AF65-F5344CB8AC3E}">
        <p14:creationId xmlns:p14="http://schemas.microsoft.com/office/powerpoint/2010/main" val="2393308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1F6416-E365-4C04-88B0-8666A7051D6C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cs-CZ" altLang="cs-CZ" sz="1400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/>
              <a:t>Ekologie parazitických druhů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08050"/>
            <a:ext cx="8229600" cy="5616575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Schopnost infikovat dostatečný počet nových jedinců hostitelského druhu je klíčovým parametrem biologické zdatnosti parazita.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Mikroevoluce parazita díky tomu ve většině případů vede k maximalizaci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smtClean="0"/>
              <a:t>základní růstové konstanty </a:t>
            </a:r>
            <a:r>
              <a:rPr lang="cs-CZ" altLang="cs-CZ" sz="1800" b="1" dirty="0" smtClean="0"/>
              <a:t>(Rychlosti) </a:t>
            </a:r>
            <a:r>
              <a:rPr lang="cs-CZ" altLang="cs-CZ" sz="1800" b="1" i="1" dirty="0" smtClean="0"/>
              <a:t>R</a:t>
            </a:r>
            <a:r>
              <a:rPr lang="cs-CZ" altLang="cs-CZ" sz="1800" b="1" i="1" baseline="-25000" dirty="0" smtClean="0"/>
              <a:t>0</a:t>
            </a:r>
            <a:endParaRPr lang="cs-CZ" altLang="cs-CZ" sz="1800" b="1" i="1" baseline="-25000" dirty="0" smtClean="0"/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u </a:t>
            </a:r>
            <a:r>
              <a:rPr lang="cs-CZ" altLang="cs-CZ" sz="1800" dirty="0" err="1" smtClean="0"/>
              <a:t>mikroparazitů</a:t>
            </a:r>
            <a:r>
              <a:rPr lang="cs-CZ" altLang="cs-CZ" sz="1800" dirty="0" smtClean="0"/>
              <a:t> odpovídá  průměrnému počtu hostitelů, které nakazí jeden nakažený jedinec v populaci neimunizovaných a nenakažených jedinců,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u </a:t>
            </a:r>
            <a:r>
              <a:rPr lang="cs-CZ" altLang="cs-CZ" sz="1800" dirty="0" err="1" smtClean="0"/>
              <a:t>makroparazitů</a:t>
            </a:r>
            <a:r>
              <a:rPr lang="cs-CZ" altLang="cs-CZ" sz="1800" dirty="0" smtClean="0"/>
              <a:t> odpovídá průměrnému počtu potomků jednoho parazita, kteří se dostanou v populaci neimunizovaných a nenakažených hostitelů do nového hostitele.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Rychlost, jakou se dokáže </a:t>
            </a:r>
            <a:r>
              <a:rPr lang="cs-CZ" altLang="cs-CZ" sz="1800" dirty="0" err="1" smtClean="0"/>
              <a:t>infrapopulace</a:t>
            </a:r>
            <a:r>
              <a:rPr lang="cs-CZ" altLang="cs-CZ" sz="1800" dirty="0" smtClean="0"/>
              <a:t> parazitů množit uvnitř nakaženého hostitele, nehraje z hlediska biologické zdatnosti parazita obvykle zásadnější roli.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817013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CB4C7A-B182-4D71-920C-2AC1DB772CF9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cs-CZ" altLang="cs-CZ" sz="1400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/>
              <a:t>Ekologie parazitických druhů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Růst populace parazitického druhu je obvykle dlouhodobě limitován počtem vnímavých jedinců hostitelského druhu.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Mnozí paraziti jsou i navzdory své často obrovské fekunditě z ekologického hlediska spíše </a:t>
            </a:r>
            <a:r>
              <a:rPr lang="cs-CZ" altLang="cs-CZ" sz="2400" b="1" smtClean="0"/>
              <a:t>K-stratégy</a:t>
            </a:r>
            <a:r>
              <a:rPr lang="cs-CZ" altLang="cs-CZ" sz="2400" smtClean="0"/>
              <a:t>, tj. nemaximalizují svou maximální rychlost množení ale efektivnost množení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Maximalizace (či s ohledem na míru rizika superinfekce spíše optimalizace) tohoto parametru vede až k tomu, že se velký počet parazitických druhů uvnitř hostitele vůbec nezmnožuje a produkuje zde pouze propagule odcházející do vnějšího prostředí.</a:t>
            </a:r>
            <a:r>
              <a:rPr lang="cs-CZ" altLang="cs-CZ" sz="28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9469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3B96FE-6123-42CD-81FA-745208FF3E95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cs-CZ" altLang="cs-CZ" sz="1400" smtClean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Riziko přílišné exploatace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Paraziti si mohou velmi snadno ireverzibilně zničit své prostředí přílišnou exploatací. 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U volně žijících organismů většinou podobné poškození prostředí nebývá ireverzibilní.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Zdroje ve volném prostředí jsou téměř vždy obnovitelné, takže jejich nadměrné čerpání sice mnohdy vede k poklesu velikosti příslušné populace, jen málokdy však k úplnému zániku zdroje a tedy i zániku na něj vázané populace.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Pro infrapopulaci parazita je tudíž mimořádně důležité, aby svého hostitele nepoškozovala přespříliš.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Není to triviální úkol!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</p:txBody>
      </p:sp>
    </p:spTree>
    <p:extLst>
      <p:ext uri="{BB962C8B-B14F-4D97-AF65-F5344CB8AC3E}">
        <p14:creationId xmlns:p14="http://schemas.microsoft.com/office/powerpoint/2010/main" val="167282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3A66DA-18E0-467A-930A-960081E39159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cs-CZ" altLang="cs-CZ" sz="1400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Riziko přílišné exploatace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545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 hlediska celé infrapopulace: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výhodné, když se její členové množí natolik pomalu, že hostitel dokáže jejich vliv na své vitální funkce kompenzovat.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 hlediska jednoho člena infrapopulace: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výhodnější, když právě on se množí co nejrychleji.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Individuální selekce (maximalizuje fitness jedince) působí opačným směrem nežli selekce skupinová (maximalizující celkový počet propagulí, které daná infrapopulace po dobu svého trvání vyprodukuje)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V dlouhodobé evoluční perspektivě zvítězí ty parazitické druhy, které si vytvořily mechanismy omezující účinnost selekce individuální a posilující účinnost selekce skupinové.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Jedním z velmi efektivních a parazity velmi často užívaných mechanismů omezujících účinnost individuální selekce je asexuální množení.</a:t>
            </a:r>
            <a:r>
              <a:rPr lang="cs-CZ" altLang="cs-CZ" sz="16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48203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6AD424-B512-4ADE-A167-0AE404816347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cs-CZ" altLang="cs-CZ" sz="140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74847" y="260350"/>
            <a:ext cx="822960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dirty="0" smtClean="0"/>
              <a:t>Vliv parazita na fenotyp hostitele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57338"/>
            <a:ext cx="8642350" cy="5111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16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 smtClean="0"/>
              <a:t>Pod vlivem </a:t>
            </a:r>
            <a:r>
              <a:rPr lang="cs-CZ" altLang="cs-CZ" sz="1600" dirty="0" err="1" smtClean="0"/>
              <a:t>parazitace</a:t>
            </a:r>
            <a:r>
              <a:rPr lang="cs-CZ" altLang="cs-CZ" sz="1600" dirty="0" smtClean="0"/>
              <a:t> může docházet k cíleným změnám hostitelského organismu, které se mohou projevit i navenek. </a:t>
            </a:r>
            <a:endParaRPr lang="cs-CZ" altLang="cs-CZ" sz="16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6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 smtClean="0"/>
              <a:t>Hálky, útvary vytvářené vlivem parazitických organismů rostlinami. </a:t>
            </a:r>
            <a:r>
              <a:rPr lang="cs-CZ" altLang="cs-CZ" sz="1600" dirty="0" err="1" smtClean="0"/>
              <a:t>Fytoparazit</a:t>
            </a:r>
            <a:r>
              <a:rPr lang="cs-CZ" altLang="cs-CZ" sz="1600" dirty="0" smtClean="0"/>
              <a:t> svou přítomností indukuje expresi hostitelových genů, které vytvoří </a:t>
            </a:r>
            <a:r>
              <a:rPr lang="cs-CZ" altLang="cs-CZ" sz="1600" b="1" dirty="0" smtClean="0"/>
              <a:t>morfologickou strukturu</a:t>
            </a:r>
            <a:r>
              <a:rPr lang="cs-CZ" altLang="cs-CZ" sz="1600" dirty="0" smtClean="0"/>
              <a:t> druhově specifickou pro určitého parazita a sloužící k jeho vývoji.</a:t>
            </a:r>
          </a:p>
          <a:p>
            <a:pPr eaLnBrk="1" hangingPunct="1">
              <a:lnSpc>
                <a:spcPct val="80000"/>
              </a:lnSpc>
            </a:pPr>
            <a:endParaRPr lang="cs-CZ" altLang="cs-CZ" sz="16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 smtClean="0"/>
              <a:t>Významným fyziologickým ovlivněním hostitele je </a:t>
            </a:r>
            <a:r>
              <a:rPr lang="cs-CZ" altLang="cs-CZ" sz="1600" b="1" dirty="0" smtClean="0"/>
              <a:t>parazitární kastrace</a:t>
            </a:r>
            <a:r>
              <a:rPr lang="cs-CZ" altLang="cs-CZ" sz="1600" dirty="0" smtClean="0"/>
              <a:t>. Díky ní parazit přesměruje část energie hostitele, kterou by jinak hostitel využil pro své množení, do růstu a obrany hostitelského organismu. Tím prodlouží přežívání svého hostitele a zvýší počet potomků, které za život hostitele sám vyprodukuje. Kastrovaní jedinci bývají větší než stejně staří jedinci </a:t>
            </a:r>
            <a:r>
              <a:rPr lang="cs-CZ" altLang="cs-CZ" sz="1600" dirty="0" err="1" smtClean="0"/>
              <a:t>neparazitovaní</a:t>
            </a:r>
            <a:r>
              <a:rPr lang="cs-CZ" altLang="cs-CZ" sz="1600" dirty="0" smtClean="0"/>
              <a:t>, jak je to známo například u plžů nakažených motolicemi.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6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 smtClean="0"/>
              <a:t>U parazitů přenosných vertikálně může docházet ke </a:t>
            </a:r>
            <a:r>
              <a:rPr lang="cs-CZ" altLang="cs-CZ" sz="1600" b="1" dirty="0" smtClean="0"/>
              <a:t>změně pohlaví hostitele</a:t>
            </a:r>
            <a:r>
              <a:rPr lang="cs-CZ" altLang="cs-CZ" sz="1600" dirty="0" smtClean="0"/>
              <a:t>. U korýšů parazitovaných bakteriemi rodu </a:t>
            </a:r>
            <a:r>
              <a:rPr lang="cs-CZ" altLang="cs-CZ" sz="1600" i="1" dirty="0" err="1" smtClean="0"/>
              <a:t>Wolbachia</a:t>
            </a:r>
            <a:r>
              <a:rPr lang="cs-CZ" altLang="cs-CZ" sz="1600" dirty="0" smtClean="0"/>
              <a:t>, které se přenášejí po samičí linii, tj. prostřednictvím vajíček, může docházet ke změně pohlaví potomků ze samců na samice. Tím si parazit zvyšuje šanci na přenos do další generace. K feminizaci může dojít současně s kastrací, např. u korýše </a:t>
            </a:r>
            <a:r>
              <a:rPr lang="cs-CZ" altLang="cs-CZ" sz="1600" i="1" dirty="0" err="1" smtClean="0"/>
              <a:t>Sacculina</a:t>
            </a:r>
            <a:r>
              <a:rPr lang="cs-CZ" altLang="cs-CZ" sz="1600" dirty="0" smtClean="0"/>
              <a:t>. Parazitovaný samec kraba se začne chovat jako samice pečující o snůšku, jíž je ve skutečnosti parazit, který vyplňuje  zadeček kraba a vyhřezává v podobě vakovitého útvaru na spodku těla, kde krab za normálních okolností nosí snůšku vajíček, </a:t>
            </a:r>
          </a:p>
        </p:txBody>
      </p:sp>
    </p:spTree>
    <p:extLst>
      <p:ext uri="{BB962C8B-B14F-4D97-AF65-F5344CB8AC3E}">
        <p14:creationId xmlns:p14="http://schemas.microsoft.com/office/powerpoint/2010/main" val="26291018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6B9D71-0B73-4BF5-9D10-A781E373BCEF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cs-CZ" altLang="cs-CZ" sz="1400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 smtClean="0"/>
              <a:t>Vliv parazita na chování hostitele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65225"/>
            <a:ext cx="8229600" cy="5359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18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Manipulační hypotéza</a:t>
            </a:r>
            <a:r>
              <a:rPr lang="cs-CZ" altLang="cs-CZ" sz="1800" smtClean="0"/>
              <a:t> předpokládá, že parazit mění chování hostitele způsobem, který zvyšuje přenos parazita na hostitele dalšího.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takovéto změny jsou nejčastěji popisovány u vícehostitelských parazitů přenášených predací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samotné změny chování způsobené patogenním působením parazita, ale nezvyšující jeho přenos, nejsou považovány za manipulaci, i když v praxi bývá obtížné tyto jevy odlišit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klasickým příkladem manipulativního působení parazita na hostitele je </a:t>
            </a:r>
            <a:r>
              <a:rPr lang="cs-CZ" altLang="cs-CZ" sz="1800" i="1" smtClean="0"/>
              <a:t>Dicrocoelium dendriticum</a:t>
            </a:r>
            <a:r>
              <a:rPr lang="cs-CZ" altLang="cs-CZ" sz="1800" smtClean="0"/>
              <a:t>.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smtClean="0"/>
              <a:t>u plžího mezihostitele způsobí tvorbu slizových koulí obsahujících cerkárie, které chutnají mravencům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smtClean="0"/>
              <a:t>metacerkárie vzniklé v mravenci pak mění jeho chování tak, aby byl snáze pozřen býložravcem - ráno a večer se mravenec zaklesne kusadly do stébla trávy, ale v noci a přes den, kdy mu hrozí vyschnutí na slunci, se vrací do mraveniště. </a:t>
            </a:r>
          </a:p>
        </p:txBody>
      </p:sp>
    </p:spTree>
    <p:extLst>
      <p:ext uri="{BB962C8B-B14F-4D97-AF65-F5344CB8AC3E}">
        <p14:creationId xmlns:p14="http://schemas.microsoft.com/office/powerpoint/2010/main" val="3524537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B38773-6527-4803-A815-4D9272C67EBA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cs-CZ" altLang="cs-CZ" sz="140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Vliv parazita na chování hostitele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068888"/>
          </a:xfrm>
        </p:spPr>
        <p:txBody>
          <a:bodyPr/>
          <a:lstStyle/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sz="2000" dirty="0" smtClean="0"/>
              <a:t>Hmyz – přenašeči: patogen ztíží parazitovanému vektoru sání krve, a vektor se pokouší sát vícekrát, často i na různých hostitelích. </a:t>
            </a:r>
          </a:p>
          <a:p>
            <a:pPr eaLnBrk="1" hangingPunct="1">
              <a:defRPr/>
            </a:pPr>
            <a:r>
              <a:rPr lang="cs-CZ" altLang="cs-CZ" sz="2000" dirty="0" smtClean="0"/>
              <a:t>Obratlovci </a:t>
            </a:r>
          </a:p>
          <a:p>
            <a:pPr lvl="1" eaLnBrk="1" hangingPunct="1">
              <a:defRPr/>
            </a:pPr>
            <a:r>
              <a:rPr lang="cs-CZ" altLang="cs-CZ" sz="2000" dirty="0" err="1" smtClean="0"/>
              <a:t>např.u</a:t>
            </a:r>
            <a:r>
              <a:rPr lang="cs-CZ" altLang="cs-CZ" sz="2000" dirty="0" smtClean="0"/>
              <a:t> ryb parazitovaných motolicí </a:t>
            </a:r>
            <a:r>
              <a:rPr lang="cs-CZ" altLang="cs-CZ" sz="2000" i="1" dirty="0" err="1" smtClean="0"/>
              <a:t>Diplostomum</a:t>
            </a:r>
            <a:r>
              <a:rPr lang="cs-CZ" altLang="cs-CZ" sz="2000" i="1" dirty="0" smtClean="0"/>
              <a:t>: 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metacerkárie</a:t>
            </a:r>
            <a:r>
              <a:rPr lang="cs-CZ" altLang="cs-CZ" sz="2000" dirty="0" smtClean="0"/>
              <a:t> v oku ryby snižují vidění, a tak ryba hůře uniká predátorovi - definitivnímu hostiteli. zhoršený osvit sítnice též způsobí roztažení melanocytů v kůži ryby, a tak zvýší její nápadnost. </a:t>
            </a:r>
          </a:p>
          <a:p>
            <a:pPr lvl="1" eaLnBrk="1" hangingPunct="1">
              <a:defRPr/>
            </a:pPr>
            <a:r>
              <a:rPr lang="cs-CZ" altLang="cs-CZ" sz="2000" dirty="0" smtClean="0"/>
              <a:t>Savci – např. hlodavci parazitovaní </a:t>
            </a:r>
            <a:r>
              <a:rPr lang="cs-CZ" altLang="cs-CZ" sz="2000" dirty="0" err="1" smtClean="0"/>
              <a:t>vícehostitelskými</a:t>
            </a:r>
            <a:r>
              <a:rPr lang="cs-CZ" altLang="cs-CZ" sz="2000" dirty="0" smtClean="0"/>
              <a:t> kokcidiemi se stávají snadnější kořistí predátorů. </a:t>
            </a:r>
          </a:p>
          <a:p>
            <a:pPr lvl="1" eaLnBrk="1" hangingPunct="1">
              <a:defRPr/>
            </a:pPr>
            <a:r>
              <a:rPr lang="cs-CZ" altLang="cs-CZ" sz="2000" dirty="0" err="1" smtClean="0"/>
              <a:t>Toxoplasma</a:t>
            </a:r>
            <a:r>
              <a:rPr lang="cs-CZ" altLang="cs-CZ" sz="2000" dirty="0" smtClean="0"/>
              <a:t> – „myši chodí za kočkami, lidé skáčou pod auta“…</a:t>
            </a:r>
          </a:p>
          <a:p>
            <a:pPr lvl="1" eaLnBrk="1" hangingPunct="1">
              <a:defRPr/>
            </a:pPr>
            <a:endParaRPr lang="cs-CZ" altLang="cs-CZ" sz="2000" dirty="0" smtClean="0"/>
          </a:p>
          <a:p>
            <a:pPr marL="457200" lvl="1" indent="0" eaLnBrk="1" hangingPunct="1">
              <a:buFontTx/>
              <a:buNone/>
              <a:defRPr/>
            </a:pPr>
            <a:endParaRPr lang="cs-CZ" altLang="cs-CZ" sz="2000" dirty="0" smtClean="0"/>
          </a:p>
          <a:p>
            <a:pPr marL="457200" lvl="1" indent="0" eaLnBrk="1" hangingPunct="1">
              <a:buFontTx/>
              <a:buNone/>
              <a:defRPr/>
            </a:pP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7969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populace parazitů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5" y="1600200"/>
            <a:ext cx="7895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A7C0B5-C3FA-4166-8818-2616C2BF0518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cs-CZ" altLang="cs-CZ" sz="1400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Vliv parazita na chování hostitele</a:t>
            </a:r>
            <a:endParaRPr lang="en-GB" altLang="cs-CZ" sz="4000" b="1" smtClean="0"/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smtClean="0"/>
              <a:t>Podobně mění chování svých mezihostitelů například vrtejši (Acanthocephala). Nakažený korýš blešivec (</a:t>
            </a:r>
            <a:r>
              <a:rPr lang="cs-CZ" altLang="cs-CZ" sz="2000" i="1" smtClean="0"/>
              <a:t>Gammarus</a:t>
            </a:r>
            <a:r>
              <a:rPr lang="cs-CZ" altLang="cs-CZ" sz="2000" smtClean="0"/>
              <a:t>) se přestane ukrývat před svými nepřáteli a začne se doslova vystavovat, takže se stává mnohem snadnější kořistí kachen, konečných hostitelů těchto červů.</a:t>
            </a:r>
            <a:endParaRPr lang="en-GB" altLang="cs-CZ" sz="2000" smtClean="0"/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284538"/>
            <a:ext cx="4911725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" name="Line 5"/>
          <p:cNvSpPr>
            <a:spLocks noChangeShapeType="1"/>
          </p:cNvSpPr>
          <p:nvPr/>
        </p:nvSpPr>
        <p:spPr bwMode="auto">
          <a:xfrm>
            <a:off x="2987675" y="4868863"/>
            <a:ext cx="22320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2677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750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populace parazitů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4" y="1600200"/>
            <a:ext cx="77199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1020"/>
            <a:ext cx="8229600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/>
              <a:t>Schéma populace parazita:                                      motolice </a:t>
            </a:r>
            <a:r>
              <a:rPr lang="cs-CZ" altLang="cs-CZ" sz="3600" dirty="0" err="1" smtClean="0"/>
              <a:t>Echinostoma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revolutum</a:t>
            </a:r>
            <a:endParaRPr lang="cs-CZ" altLang="cs-CZ" sz="3600" dirty="0" smtClean="0"/>
          </a:p>
        </p:txBody>
      </p:sp>
      <p:pic>
        <p:nvPicPr>
          <p:cNvPr id="8195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129" y="1340769"/>
            <a:ext cx="6290223" cy="5421982"/>
          </a:xfrm>
          <a:noFill/>
        </p:spPr>
      </p:pic>
      <p:sp>
        <p:nvSpPr>
          <p:cNvPr id="2" name="TextovéPole 1"/>
          <p:cNvSpPr txBox="1"/>
          <p:nvPr/>
        </p:nvSpPr>
        <p:spPr>
          <a:xfrm>
            <a:off x="6588224" y="1412776"/>
            <a:ext cx="195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Definitivní hostitel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7020272" y="623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444208" y="6093296"/>
            <a:ext cx="158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1. mezihostitel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880187" y="2708920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2.mezihostitel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7428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lang="cs-CZ" dirty="0" smtClean="0"/>
              <a:t>Schéma populace parazita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62" y="927260"/>
            <a:ext cx="5910881" cy="57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6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2500</Words>
  <Application>Microsoft Office PowerPoint</Application>
  <PresentationFormat>Předvádění na obrazovce (4:3)</PresentationFormat>
  <Paragraphs>327</Paragraphs>
  <Slides>61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4" baseType="lpstr">
      <vt:lpstr>Arial</vt:lpstr>
      <vt:lpstr>Calibri</vt:lpstr>
      <vt:lpstr>Motiv systému Office</vt:lpstr>
      <vt:lpstr>Populace parazitů</vt:lpstr>
      <vt:lpstr>Životní cykly a populace parazitů</vt:lpstr>
      <vt:lpstr>Populace parazitů</vt:lpstr>
      <vt:lpstr>Populace parazitů</vt:lpstr>
      <vt:lpstr>Populační ekologie parazitů</vt:lpstr>
      <vt:lpstr>Charakteristiky populace parazitů</vt:lpstr>
      <vt:lpstr>Charakteristiky populace parazitů</vt:lpstr>
      <vt:lpstr>Schéma populace parazita:                                      motolice Echinostoma revolutum</vt:lpstr>
      <vt:lpstr>Schéma populace parazita</vt:lpstr>
      <vt:lpstr>Základní termonologie</vt:lpstr>
      <vt:lpstr>Epidemiologie cizopasníků</vt:lpstr>
      <vt:lpstr>Epidemiologie cizopasníků</vt:lpstr>
      <vt:lpstr>Mikro- a makroparaziti</vt:lpstr>
      <vt:lpstr>Mikro- a makroparaziti</vt:lpstr>
      <vt:lpstr>Mikroparaziti - příklady</vt:lpstr>
      <vt:lpstr>Mikroparaziti - přenos</vt:lpstr>
      <vt:lpstr>Makroparaziti - příklady</vt:lpstr>
      <vt:lpstr>Makroparaziti - přenos</vt:lpstr>
      <vt:lpstr>Prezentace aplikace PowerPoint</vt:lpstr>
      <vt:lpstr>Makroparaziti - přenos</vt:lpstr>
      <vt:lpstr>Přenos: densita a disperze, kontakt</vt:lpstr>
      <vt:lpstr>Šíření parazitů v populacích hostitele</vt:lpstr>
      <vt:lpstr>Epidemilogie cizopasníků</vt:lpstr>
      <vt:lpstr>Epidemiologické modely</vt:lpstr>
      <vt:lpstr>Základní reprodukční rychlost</vt:lpstr>
      <vt:lpstr>Základní epidemiologické modely</vt:lpstr>
      <vt:lpstr>Základní epidemiologické modely</vt:lpstr>
      <vt:lpstr>Populační dynamika parazitismu</vt:lpstr>
      <vt:lpstr>Mikroparaziti přenášeni přímo (1)</vt:lpstr>
      <vt:lpstr>Mikroparaziti přenášeni přímo (2)</vt:lpstr>
      <vt:lpstr>Mikroparaziti přenášeni přímo (3)</vt:lpstr>
      <vt:lpstr>Mikroparaziti přenášeni přímo (4)</vt:lpstr>
      <vt:lpstr>Mikroparaziti přenášeni vektorem (1)</vt:lpstr>
      <vt:lpstr>Mikroparaziti přenášeni vektorem (2)</vt:lpstr>
      <vt:lpstr>Mikroparaziti přenášeni vektorem (3)</vt:lpstr>
      <vt:lpstr>Mikroparaziti přenášeni vektorem (4)</vt:lpstr>
      <vt:lpstr>Mikroparaziti přenášeni vektorem (5)</vt:lpstr>
      <vt:lpstr>Makroparaziti šířeni přímo (1)</vt:lpstr>
      <vt:lpstr>Makroparaziti šířeni přímo (2)</vt:lpstr>
      <vt:lpstr>Makroparaziti šířeni přímo (3)</vt:lpstr>
      <vt:lpstr>Makroparaziti šířeni přímo (4)</vt:lpstr>
      <vt:lpstr>Makroparaziti šířeni přímo (5)</vt:lpstr>
      <vt:lpstr>Makroparaziti s nepřímým přenosem (1)</vt:lpstr>
      <vt:lpstr>Makroparaziti s nepřímým přenosem (2)</vt:lpstr>
      <vt:lpstr>Makroparaziti s nepřímým přenosem (3)</vt:lpstr>
      <vt:lpstr>Prezentace aplikace PowerPoint</vt:lpstr>
      <vt:lpstr>Hostitelská specifita</vt:lpstr>
      <vt:lpstr>Predikovatelnost životního prostředí parazita</vt:lpstr>
      <vt:lpstr>Prostorová uzavřenost a omezenost životního prostředí parazita </vt:lpstr>
      <vt:lpstr>Hostitelé jako ostrovy</vt:lpstr>
      <vt:lpstr>Hostitelé jako biotopy</vt:lpstr>
      <vt:lpstr>Vzájemná prostorová izolovanost  příslušníků hostitelského druhu</vt:lpstr>
      <vt:lpstr>Ekologie parazitických druhů </vt:lpstr>
      <vt:lpstr>Ekologie parazitických druhů </vt:lpstr>
      <vt:lpstr>Riziko přílišné exploatace</vt:lpstr>
      <vt:lpstr>Riziko přílišné exploatace</vt:lpstr>
      <vt:lpstr>Vliv parazita na fenotyp hostitele</vt:lpstr>
      <vt:lpstr>Vliv parazita na chování hostitele</vt:lpstr>
      <vt:lpstr>Vliv parazita na chování hostitele</vt:lpstr>
      <vt:lpstr>Vliv parazita na chování hostitele</vt:lpstr>
      <vt:lpstr>Děkuji za pozornost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19</cp:revision>
  <dcterms:created xsi:type="dcterms:W3CDTF">2014-04-22T02:44:50Z</dcterms:created>
  <dcterms:modified xsi:type="dcterms:W3CDTF">2021-05-24T14:45:28Z</dcterms:modified>
</cp:coreProperties>
</file>