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1451B-A346-4CF4-8436-454B4655F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D6AC1CF-A5B7-484E-9629-DC644AC7F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2590CE-0E20-4705-9243-20C4932BD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3D9-E8EC-4F75-B6EE-3980F2BBDC8A}" type="datetimeFigureOut">
              <a:rPr lang="cs-CZ" smtClean="0"/>
              <a:t>4.5.2021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4F7E89-2D80-42B7-A31F-2A3DB3E2E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436372-0D1C-43BA-B632-E7C4F21AA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1A1C-34E7-45C2-8E63-C6A6A6C140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232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529AA8-09D1-42FD-A007-DDBF9C176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5C8F6CC-56CF-4ECC-B56D-332FEFB14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511765-1790-49A5-9EEF-41E697FCB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3D9-E8EC-4F75-B6EE-3980F2BBDC8A}" type="datetimeFigureOut">
              <a:rPr lang="cs-CZ" smtClean="0"/>
              <a:t>4.5.2021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2F4244-514C-4982-B863-AAD98A0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B736CB-E8C5-4FC4-AB91-231B918B2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1A1C-34E7-45C2-8E63-C6A6A6C140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01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CBB6BCD-3F28-4529-B02F-8EC12A681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9D131F5-7871-4231-9482-5F3374383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DB4453-9902-4BF8-B24C-59E6520CE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3D9-E8EC-4F75-B6EE-3980F2BBDC8A}" type="datetimeFigureOut">
              <a:rPr lang="cs-CZ" smtClean="0"/>
              <a:t>4.5.2021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5FB7FD-FF9F-4243-A974-6A64CFEA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A069A8-3E65-4E1E-ABD4-7142A3645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1A1C-34E7-45C2-8E63-C6A6A6C140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4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6F2650-7036-42CA-9CC9-79AE7024D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9CC33E-5739-4399-B345-7DA39497D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D9D96B-CD9B-4FE6-8F60-E10664A2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3D9-E8EC-4F75-B6EE-3980F2BBDC8A}" type="datetimeFigureOut">
              <a:rPr lang="cs-CZ" smtClean="0"/>
              <a:t>4.5.2021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AA531E-D29F-43ED-AC51-48F10CBC4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021A44-5D7B-44CD-81D5-87E044B0A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1A1C-34E7-45C2-8E63-C6A6A6C140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295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4C642D-E8AA-49C7-B3FA-6A893F1DB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7D65511-3F0D-447B-8741-309AB7391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B126B0-C294-449D-90EE-5F3526B0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3D9-E8EC-4F75-B6EE-3980F2BBDC8A}" type="datetimeFigureOut">
              <a:rPr lang="cs-CZ" smtClean="0"/>
              <a:t>4.5.2021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2C147A-C3B2-442C-8362-2D9C8D45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3F35AF-1BDD-4985-9C95-CEC69DCE9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1A1C-34E7-45C2-8E63-C6A6A6C140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3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223F21-D6D6-4799-8F9A-9DB8013DB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2CB442-0116-4619-95AA-BFEAC679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3681F21-B735-490D-995D-4DC302B2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AD0A949-7500-4AB3-9D66-C14B494E0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3D9-E8EC-4F75-B6EE-3980F2BBDC8A}" type="datetimeFigureOut">
              <a:rPr lang="cs-CZ" smtClean="0"/>
              <a:t>4.5.2021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FF0807-B4D4-4BC4-A532-98AD772A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B8FB0A9-B5A5-43AE-B022-E3E987291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1A1C-34E7-45C2-8E63-C6A6A6C140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32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8AA051-4C7F-4697-A19F-B35300976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73556C7-80FE-4FAB-911F-B227BCC62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0537287-BAB9-423F-AFBA-68A448C85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4249AF0-E108-4A69-9296-01C93EC8C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D7C1964-DCC1-4D33-9A4B-85FF5C7AD2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6591CC4-3F13-4BEE-9ACA-5DBE38DE0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3D9-E8EC-4F75-B6EE-3980F2BBDC8A}" type="datetimeFigureOut">
              <a:rPr lang="cs-CZ" smtClean="0"/>
              <a:t>4.5.2021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0BE6283-C155-4AEB-9C1F-EF118B111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7695AAC-7AB8-4DC0-AB50-5DCAB527C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1A1C-34E7-45C2-8E63-C6A6A6C140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74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9EEBD7-5736-4BA6-8BB3-FDB0AEB27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6D44D42-D805-47F6-AB5B-7D347B664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3D9-E8EC-4F75-B6EE-3980F2BBDC8A}" type="datetimeFigureOut">
              <a:rPr lang="cs-CZ" smtClean="0"/>
              <a:t>4.5.2021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DBDB60C-371A-48C2-94AF-693263E93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8AB8DC0-0F8E-47CD-A5EC-B89584032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1A1C-34E7-45C2-8E63-C6A6A6C140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03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0EF1B4E-D453-4EE5-AA37-E1A185927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3D9-E8EC-4F75-B6EE-3980F2BBDC8A}" type="datetimeFigureOut">
              <a:rPr lang="cs-CZ" smtClean="0"/>
              <a:t>4.5.2021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CC25A3B-369C-44CD-AB96-1F37DDFCE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209E18B-FEEA-41FC-890B-826A0D0DD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1A1C-34E7-45C2-8E63-C6A6A6C140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056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71C392-01BF-48A3-A18E-3E8ADE46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46933B-1FF1-47B6-8F16-5A7D33846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AEBEF6A-E628-4FD5-AC5A-B6D2887D4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771528-7569-4472-B8D3-1F80F5FAB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3D9-E8EC-4F75-B6EE-3980F2BBDC8A}" type="datetimeFigureOut">
              <a:rPr lang="cs-CZ" smtClean="0"/>
              <a:t>4.5.2021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0F577BB-D455-43BF-8730-41D1049B4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48A573D-BE08-410E-923F-1BF8F16A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1A1C-34E7-45C2-8E63-C6A6A6C140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76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B2E669-4EC9-4A0F-9691-CC05F6912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EB43A26-5652-4318-BC3F-698EF34B5F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85B98B4-7529-413A-A813-E3BF04A63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CC3C160-DD3B-4359-9082-B0FF67331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B3D9-E8EC-4F75-B6EE-3980F2BBDC8A}" type="datetimeFigureOut">
              <a:rPr lang="cs-CZ" smtClean="0"/>
              <a:t>4.5.2021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F8A728F-5360-45C1-9CCA-8E6F8B863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576002-3AA1-411F-B4E1-44BC3BD70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1A1C-34E7-45C2-8E63-C6A6A6C140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37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2CD0A3E-1DF3-42A2-AB90-B2F47C13A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C72B906-6F33-401C-A727-AEA65CFE5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4DB249-84CD-4A41-8D71-402607D1C4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9B3D9-E8EC-4F75-B6EE-3980F2BBDC8A}" type="datetimeFigureOut">
              <a:rPr lang="cs-CZ" smtClean="0"/>
              <a:t>4.5.2021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1B7DD8-532B-4E83-A2B0-DEC6DE6989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B26F8C-B5E9-463D-8368-F5D151494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41A1C-34E7-45C2-8E63-C6A6A6C140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17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55832DA-8827-44DF-B29B-78BC42E7158C}"/>
              </a:ext>
            </a:extLst>
          </p:cNvPr>
          <p:cNvSpPr txBox="1"/>
          <p:nvPr/>
        </p:nvSpPr>
        <p:spPr>
          <a:xfrm>
            <a:off x="199733" y="204354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Cvičení LGMD 29. 04. 2021 </a:t>
            </a:r>
          </a:p>
        </p:txBody>
      </p:sp>
      <p:pic>
        <p:nvPicPr>
          <p:cNvPr id="8" name="Obrázek 7" descr="Obsah obrázku světlo&#10;&#10;Popis byl vytvořen automaticky">
            <a:extLst>
              <a:ext uri="{FF2B5EF4-FFF2-40B4-BE49-F238E27FC236}">
                <a16:creationId xmlns:a16="http://schemas.microsoft.com/office/drawing/2014/main" id="{7EB38AE2-AFC1-4595-BCDD-3F92DFABE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" y="4173501"/>
            <a:ext cx="6715125" cy="209321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F830CB1-428C-4007-955D-899166D8BCD4}"/>
              </a:ext>
            </a:extLst>
          </p:cNvPr>
          <p:cNvSpPr txBox="1"/>
          <p:nvPr/>
        </p:nvSpPr>
        <p:spPr>
          <a:xfrm rot="16200000">
            <a:off x="704849" y="3466031"/>
            <a:ext cx="82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NIC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BD0970F-0FE7-4E51-BC02-CCFDEE2B7A74}"/>
              </a:ext>
            </a:extLst>
          </p:cNvPr>
          <p:cNvSpPr txBox="1"/>
          <p:nvPr/>
        </p:nvSpPr>
        <p:spPr>
          <a:xfrm rot="16200000">
            <a:off x="1147471" y="3323156"/>
            <a:ext cx="111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* bez E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DDA9E52-6757-4DC4-B974-5CB3E658F914}"/>
              </a:ext>
            </a:extLst>
          </p:cNvPr>
          <p:cNvSpPr txBox="1"/>
          <p:nvPr/>
        </p:nvSpPr>
        <p:spPr>
          <a:xfrm rot="16200000">
            <a:off x="1732968" y="3323156"/>
            <a:ext cx="111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 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47DFDC9-9649-4A61-BC84-70DA7B6720E3}"/>
              </a:ext>
            </a:extLst>
          </p:cNvPr>
          <p:cNvSpPr txBox="1"/>
          <p:nvPr/>
        </p:nvSpPr>
        <p:spPr>
          <a:xfrm rot="16200000">
            <a:off x="1675528" y="2680219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BamHI</a:t>
            </a:r>
            <a:r>
              <a:rPr lang="cs-CZ" dirty="0"/>
              <a:t> + </a:t>
            </a:r>
            <a:r>
              <a:rPr lang="cs-CZ" dirty="0" err="1"/>
              <a:t>HindIII</a:t>
            </a:r>
            <a:r>
              <a:rPr lang="cs-CZ" dirty="0"/>
              <a:t> (y) 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574C124-54F9-484C-A32F-176B4D947E8C}"/>
              </a:ext>
            </a:extLst>
          </p:cNvPr>
          <p:cNvSpPr txBox="1"/>
          <p:nvPr/>
        </p:nvSpPr>
        <p:spPr>
          <a:xfrm rot="16200000">
            <a:off x="2261025" y="2680219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BamHI</a:t>
            </a:r>
            <a:r>
              <a:rPr lang="cs-CZ" dirty="0"/>
              <a:t> (y)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404BE0E-ADDE-4837-A0A1-DA94989C11B3}"/>
              </a:ext>
            </a:extLst>
          </p:cNvPr>
          <p:cNvSpPr txBox="1"/>
          <p:nvPr/>
        </p:nvSpPr>
        <p:spPr>
          <a:xfrm rot="16200000">
            <a:off x="2846522" y="2680219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HindIII</a:t>
            </a:r>
            <a:r>
              <a:rPr lang="cs-CZ" dirty="0"/>
              <a:t> (y)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97EA2B7-E5DD-45C7-ADEF-9F9C1ACB8667}"/>
              </a:ext>
            </a:extLst>
          </p:cNvPr>
          <p:cNvSpPr txBox="1"/>
          <p:nvPr/>
        </p:nvSpPr>
        <p:spPr>
          <a:xfrm rot="16200000">
            <a:off x="3432019" y="2680219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1sE  TR, MB 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3C68848-7D04-4D56-A671-D90AB94BB1BD}"/>
              </a:ext>
            </a:extLst>
          </p:cNvPr>
          <p:cNvSpPr txBox="1"/>
          <p:nvPr/>
        </p:nvSpPr>
        <p:spPr>
          <a:xfrm rot="16200000">
            <a:off x="4017516" y="2680219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1bezE  TR, MB 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D30536F-18EB-4A3F-82CB-7797DE1D334F}"/>
              </a:ext>
            </a:extLst>
          </p:cNvPr>
          <p:cNvSpPr txBox="1"/>
          <p:nvPr/>
        </p:nvSpPr>
        <p:spPr>
          <a:xfrm rot="16200000">
            <a:off x="5123131" y="2688608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BamHI</a:t>
            </a:r>
            <a:r>
              <a:rPr lang="cs-CZ" dirty="0"/>
              <a:t> + </a:t>
            </a:r>
            <a:r>
              <a:rPr lang="cs-CZ" dirty="0" err="1"/>
              <a:t>HindIII</a:t>
            </a:r>
            <a:r>
              <a:rPr lang="cs-CZ" dirty="0"/>
              <a:t> (srdce)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8C84FC0-060F-41B9-8DEE-3CEA83901A73}"/>
              </a:ext>
            </a:extLst>
          </p:cNvPr>
          <p:cNvSpPr txBox="1"/>
          <p:nvPr/>
        </p:nvSpPr>
        <p:spPr>
          <a:xfrm rot="16200000">
            <a:off x="4584501" y="2696997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BEZ E (srdce) 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8F96732-6D2C-4B66-A338-892A28185AEF}"/>
              </a:ext>
            </a:extLst>
          </p:cNvPr>
          <p:cNvSpPr txBox="1"/>
          <p:nvPr/>
        </p:nvSpPr>
        <p:spPr>
          <a:xfrm rot="16200000">
            <a:off x="7667227" y="3323156"/>
            <a:ext cx="111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 E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559E19BB-C142-424A-98BA-CC69CB1D9373}"/>
              </a:ext>
            </a:extLst>
          </p:cNvPr>
          <p:cNvSpPr txBox="1"/>
          <p:nvPr/>
        </p:nvSpPr>
        <p:spPr>
          <a:xfrm rot="16200000">
            <a:off x="8483628" y="2680219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BamHI</a:t>
            </a:r>
            <a:r>
              <a:rPr lang="cs-CZ" dirty="0"/>
              <a:t> + </a:t>
            </a:r>
            <a:r>
              <a:rPr lang="cs-CZ" dirty="0" err="1"/>
              <a:t>HindIII</a:t>
            </a:r>
            <a:r>
              <a:rPr lang="cs-CZ" dirty="0"/>
              <a:t> (y) 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99CC047A-4C6E-421C-8085-9A496568A526}"/>
              </a:ext>
            </a:extLst>
          </p:cNvPr>
          <p:cNvSpPr txBox="1"/>
          <p:nvPr/>
        </p:nvSpPr>
        <p:spPr>
          <a:xfrm rot="16200000">
            <a:off x="7753959" y="2680219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1sE  TR, MB 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BB29966-4EEC-4BAB-98D0-27D12C9724CD}"/>
              </a:ext>
            </a:extLst>
          </p:cNvPr>
          <p:cNvSpPr txBox="1"/>
          <p:nvPr/>
        </p:nvSpPr>
        <p:spPr>
          <a:xfrm rot="16200000">
            <a:off x="9213296" y="2680219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BamHI</a:t>
            </a:r>
            <a:r>
              <a:rPr lang="cs-CZ" dirty="0"/>
              <a:t> + </a:t>
            </a:r>
            <a:r>
              <a:rPr lang="cs-CZ" dirty="0" err="1"/>
              <a:t>HindIII</a:t>
            </a:r>
            <a:r>
              <a:rPr lang="cs-CZ" dirty="0"/>
              <a:t> (srdce) </a:t>
            </a: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71D96878-34D6-4E37-B28B-EE15A4F40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131" y="4173500"/>
            <a:ext cx="4081861" cy="1709969"/>
          </a:xfrm>
          <a:prstGeom prst="rect">
            <a:avLst/>
          </a:prstGeom>
        </p:spPr>
      </p:pic>
      <p:sp>
        <p:nvSpPr>
          <p:cNvPr id="26" name="TextovéPole 25">
            <a:extLst>
              <a:ext uri="{FF2B5EF4-FFF2-40B4-BE49-F238E27FC236}">
                <a16:creationId xmlns:a16="http://schemas.microsoft.com/office/drawing/2014/main" id="{BE157A29-BCBC-456E-9FE3-AF83416D0D60}"/>
              </a:ext>
            </a:extLst>
          </p:cNvPr>
          <p:cNvSpPr txBox="1"/>
          <p:nvPr/>
        </p:nvSpPr>
        <p:spPr>
          <a:xfrm flipH="1">
            <a:off x="2411500" y="934544"/>
            <a:ext cx="251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Štěpení </a:t>
            </a:r>
            <a:r>
              <a:rPr lang="cs-CZ" dirty="0" err="1"/>
              <a:t>plasmidu</a:t>
            </a:r>
            <a:r>
              <a:rPr lang="cs-CZ" dirty="0"/>
              <a:t> 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59823FD3-CDEA-4D7F-907D-5FAA26AAFFE7}"/>
              </a:ext>
            </a:extLst>
          </p:cNvPr>
          <p:cNvSpPr txBox="1"/>
          <p:nvPr/>
        </p:nvSpPr>
        <p:spPr>
          <a:xfrm flipH="1">
            <a:off x="7718335" y="934544"/>
            <a:ext cx="251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Plasmid</a:t>
            </a:r>
            <a:r>
              <a:rPr lang="cs-CZ" dirty="0"/>
              <a:t> po izolaci z gelu </a:t>
            </a:r>
          </a:p>
        </p:txBody>
      </p:sp>
    </p:spTree>
    <p:extLst>
      <p:ext uri="{BB962C8B-B14F-4D97-AF65-F5344CB8AC3E}">
        <p14:creationId xmlns:p14="http://schemas.microsoft.com/office/powerpoint/2010/main" val="79896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36B03A00-5109-49F1-A161-65FE834DCB87}"/>
              </a:ext>
            </a:extLst>
          </p:cNvPr>
          <p:cNvSpPr txBox="1"/>
          <p:nvPr/>
        </p:nvSpPr>
        <p:spPr>
          <a:xfrm rot="16200000">
            <a:off x="238006" y="271231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NIC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25181AF-6013-4483-9FBC-85DFC00545B2}"/>
              </a:ext>
            </a:extLst>
          </p:cNvPr>
          <p:cNvSpPr txBox="1"/>
          <p:nvPr/>
        </p:nvSpPr>
        <p:spPr>
          <a:xfrm rot="16200000">
            <a:off x="725209" y="2469430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 (y)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7BD27D7-78DF-4A70-AB53-0BB0191E90BE}"/>
              </a:ext>
            </a:extLst>
          </p:cNvPr>
          <p:cNvSpPr txBox="1"/>
          <p:nvPr/>
        </p:nvSpPr>
        <p:spPr>
          <a:xfrm rot="16200000">
            <a:off x="1579127" y="2469430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* A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AF54E51-257E-4F6A-B352-B734259A0D37}"/>
              </a:ext>
            </a:extLst>
          </p:cNvPr>
          <p:cNvSpPr txBox="1"/>
          <p:nvPr/>
        </p:nvSpPr>
        <p:spPr>
          <a:xfrm rot="16200000">
            <a:off x="2471141" y="2469430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* A + B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0A0163C-98C2-4BB0-BF55-8EB8DDE03A42}"/>
              </a:ext>
            </a:extLst>
          </p:cNvPr>
          <p:cNvSpPr txBox="1"/>
          <p:nvPr/>
        </p:nvSpPr>
        <p:spPr>
          <a:xfrm rot="16200000">
            <a:off x="3353633" y="2469430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 (srdce)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993BFDF-972A-4DA5-9593-37A3DE6B1F30}"/>
              </a:ext>
            </a:extLst>
          </p:cNvPr>
          <p:cNvSpPr txBox="1"/>
          <p:nvPr/>
        </p:nvSpPr>
        <p:spPr>
          <a:xfrm rot="16200000">
            <a:off x="4264701" y="2469430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 + D (srdce)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6F46B3D-7824-4722-B46E-2D0C0DDC4D01}"/>
              </a:ext>
            </a:extLst>
          </p:cNvPr>
          <p:cNvSpPr txBox="1"/>
          <p:nvPr/>
        </p:nvSpPr>
        <p:spPr>
          <a:xfrm rot="16200000">
            <a:off x="6838955" y="2926630"/>
            <a:ext cx="86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NIC 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7533A29-2580-48FD-AD0A-D574FB0C73AA}"/>
              </a:ext>
            </a:extLst>
          </p:cNvPr>
          <p:cNvSpPr txBox="1"/>
          <p:nvPr/>
        </p:nvSpPr>
        <p:spPr>
          <a:xfrm rot="16200000">
            <a:off x="7227641" y="2726605"/>
            <a:ext cx="126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 + D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CB20DFE-78A7-4586-954A-FF88605BFBEF}"/>
              </a:ext>
            </a:extLst>
          </p:cNvPr>
          <p:cNvSpPr txBox="1"/>
          <p:nvPr/>
        </p:nvSpPr>
        <p:spPr>
          <a:xfrm rot="16200000">
            <a:off x="7930653" y="2726605"/>
            <a:ext cx="126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 + B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43B94D1-ED0B-45F8-8BD4-A0E8FE668D22}"/>
              </a:ext>
            </a:extLst>
          </p:cNvPr>
          <p:cNvSpPr txBox="1"/>
          <p:nvPr/>
        </p:nvSpPr>
        <p:spPr>
          <a:xfrm rot="16200000">
            <a:off x="8747965" y="2726605"/>
            <a:ext cx="126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 </a:t>
            </a:r>
          </a:p>
        </p:txBody>
      </p:sp>
      <p:pic>
        <p:nvPicPr>
          <p:cNvPr id="18" name="Obrázek 17" descr="Obsah obrázku noční obloha&#10;&#10;Popis byl vytvořen automaticky">
            <a:extLst>
              <a:ext uri="{FF2B5EF4-FFF2-40B4-BE49-F238E27FC236}">
                <a16:creationId xmlns:a16="http://schemas.microsoft.com/office/drawing/2014/main" id="{47389613-6461-490A-9BFE-A14EB3E95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82" y="3737639"/>
            <a:ext cx="5371278" cy="1702208"/>
          </a:xfrm>
          <a:prstGeom prst="rect">
            <a:avLst/>
          </a:prstGeom>
        </p:spPr>
      </p:pic>
      <p:pic>
        <p:nvPicPr>
          <p:cNvPr id="20" name="Obrázek 19" descr="Obsah obrázku noc, tmavé, noční obloha&#10;&#10;Popis byl vytvořen automaticky">
            <a:extLst>
              <a:ext uri="{FF2B5EF4-FFF2-40B4-BE49-F238E27FC236}">
                <a16:creationId xmlns:a16="http://schemas.microsoft.com/office/drawing/2014/main" id="{0D7DED55-79DE-47C0-A3D4-60669563C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737639"/>
            <a:ext cx="3090716" cy="1702208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F542E031-21D8-487A-8EB7-A97739C1C18D}"/>
              </a:ext>
            </a:extLst>
          </p:cNvPr>
          <p:cNvSpPr txBox="1"/>
          <p:nvPr/>
        </p:nvSpPr>
        <p:spPr>
          <a:xfrm>
            <a:off x="5072495" y="1044421"/>
            <a:ext cx="2047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Oliga</a:t>
            </a:r>
            <a:r>
              <a:rPr lang="cs-CZ" dirty="0"/>
              <a:t> </a:t>
            </a:r>
            <a:r>
              <a:rPr lang="cs-CZ" dirty="0" err="1"/>
              <a:t>annelaing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6762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2D6CF25-6156-4CF1-8B3F-B153D805F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154" y="3721487"/>
            <a:ext cx="2225546" cy="158733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24238AA-8BE9-4095-87A3-A06D2C68E51C}"/>
              </a:ext>
            </a:extLst>
          </p:cNvPr>
          <p:cNvSpPr txBox="1"/>
          <p:nvPr/>
        </p:nvSpPr>
        <p:spPr>
          <a:xfrm rot="16200000">
            <a:off x="2066439" y="2451604"/>
            <a:ext cx="190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TR, BM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FA8FABD-D8B1-4C31-BDBB-D3EA81616F68}"/>
              </a:ext>
            </a:extLst>
          </p:cNvPr>
          <p:cNvSpPr txBox="1"/>
          <p:nvPr/>
        </p:nvSpPr>
        <p:spPr>
          <a:xfrm rot="16200000">
            <a:off x="2460567" y="2451604"/>
            <a:ext cx="190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Srdce 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05C783C-F6BF-4CE6-A3CB-1A944400E34C}"/>
              </a:ext>
            </a:extLst>
          </p:cNvPr>
          <p:cNvSpPr txBox="1"/>
          <p:nvPr/>
        </p:nvSpPr>
        <p:spPr>
          <a:xfrm rot="16200000">
            <a:off x="2854695" y="2451604"/>
            <a:ext cx="190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 y ) 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AC16BEC-8C1D-4269-A2DE-8E5A93FB4592}"/>
              </a:ext>
            </a:extLst>
          </p:cNvPr>
          <p:cNvSpPr txBox="1"/>
          <p:nvPr/>
        </p:nvSpPr>
        <p:spPr>
          <a:xfrm rot="16200000">
            <a:off x="3248823" y="2451604"/>
            <a:ext cx="190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 * )   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CF7DF294-AA38-4B85-8F67-9B0AF9C951EB}"/>
              </a:ext>
            </a:extLst>
          </p:cNvPr>
          <p:cNvCxnSpPr>
            <a:cxnSpLocks/>
          </p:cNvCxnSpPr>
          <p:nvPr/>
        </p:nvCxnSpPr>
        <p:spPr>
          <a:xfrm>
            <a:off x="1894486" y="5068533"/>
            <a:ext cx="39329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BB10A7AE-21EE-47E5-BED9-349BD2352192}"/>
              </a:ext>
            </a:extLst>
          </p:cNvPr>
          <p:cNvCxnSpPr>
            <a:cxnSpLocks/>
          </p:cNvCxnSpPr>
          <p:nvPr/>
        </p:nvCxnSpPr>
        <p:spPr>
          <a:xfrm flipH="1">
            <a:off x="4742191" y="4217768"/>
            <a:ext cx="39329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B17B3DB4-5BEC-443A-8AF7-C13E97E62E2A}"/>
              </a:ext>
            </a:extLst>
          </p:cNvPr>
          <p:cNvCxnSpPr>
            <a:cxnSpLocks/>
          </p:cNvCxnSpPr>
          <p:nvPr/>
        </p:nvCxnSpPr>
        <p:spPr>
          <a:xfrm flipH="1">
            <a:off x="4742191" y="4122737"/>
            <a:ext cx="39329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ázek 19">
            <a:extLst>
              <a:ext uri="{FF2B5EF4-FFF2-40B4-BE49-F238E27FC236}">
                <a16:creationId xmlns:a16="http://schemas.microsoft.com/office/drawing/2014/main" id="{B66211F1-35E5-4E2E-A6FA-675F0CD89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880" y="3684152"/>
            <a:ext cx="3318745" cy="1586165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B5622B48-01A8-472D-BFD8-13ED0449BB8C}"/>
              </a:ext>
            </a:extLst>
          </p:cNvPr>
          <p:cNvSpPr txBox="1"/>
          <p:nvPr/>
        </p:nvSpPr>
        <p:spPr>
          <a:xfrm rot="16200000">
            <a:off x="5828303" y="2451604"/>
            <a:ext cx="190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Prázdný vektor  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46717C02-EB11-4BE9-9E55-0D59489630DE}"/>
              </a:ext>
            </a:extLst>
          </p:cNvPr>
          <p:cNvSpPr txBox="1"/>
          <p:nvPr/>
        </p:nvSpPr>
        <p:spPr>
          <a:xfrm rot="16200000">
            <a:off x="6506317" y="2313105"/>
            <a:ext cx="1907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Naklonovaná </a:t>
            </a:r>
            <a:r>
              <a:rPr lang="cs-CZ" dirty="0" err="1"/>
              <a:t>shRNA</a:t>
            </a:r>
            <a:r>
              <a:rPr lang="cs-CZ" dirty="0"/>
              <a:t>  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A52E14FE-6671-40F1-9D32-EE36AE7D844D}"/>
              </a:ext>
            </a:extLst>
          </p:cNvPr>
          <p:cNvSpPr txBox="1"/>
          <p:nvPr/>
        </p:nvSpPr>
        <p:spPr>
          <a:xfrm rot="16200000">
            <a:off x="7184330" y="2451604"/>
            <a:ext cx="190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Prázdný vektor   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724A870-D16C-4FFF-8718-D6C94F4CA970}"/>
              </a:ext>
            </a:extLst>
          </p:cNvPr>
          <p:cNvSpPr txBox="1"/>
          <p:nvPr/>
        </p:nvSpPr>
        <p:spPr>
          <a:xfrm rot="16200000">
            <a:off x="7862343" y="2313105"/>
            <a:ext cx="1907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Naklonovaná </a:t>
            </a:r>
            <a:r>
              <a:rPr lang="cs-CZ" dirty="0" err="1"/>
              <a:t>shRNA</a:t>
            </a:r>
            <a:r>
              <a:rPr lang="cs-CZ" dirty="0"/>
              <a:t>   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3537268A-3DC4-4E64-B922-8D63E7B834C9}"/>
              </a:ext>
            </a:extLst>
          </p:cNvPr>
          <p:cNvSpPr txBox="1"/>
          <p:nvPr/>
        </p:nvSpPr>
        <p:spPr>
          <a:xfrm flipH="1">
            <a:off x="4303087" y="698090"/>
            <a:ext cx="260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PCR verifikace </a:t>
            </a:r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0496818A-C4AF-4C37-8EE9-322E6EF92A92}"/>
              </a:ext>
            </a:extLst>
          </p:cNvPr>
          <p:cNvCxnSpPr>
            <a:cxnSpLocks/>
          </p:cNvCxnSpPr>
          <p:nvPr/>
        </p:nvCxnSpPr>
        <p:spPr>
          <a:xfrm flipH="1">
            <a:off x="9629849" y="4293927"/>
            <a:ext cx="39329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82010A89-C207-4B38-A175-8DFE4AAB5B49}"/>
              </a:ext>
            </a:extLst>
          </p:cNvPr>
          <p:cNvCxnSpPr>
            <a:cxnSpLocks/>
          </p:cNvCxnSpPr>
          <p:nvPr/>
        </p:nvCxnSpPr>
        <p:spPr>
          <a:xfrm flipH="1">
            <a:off x="9629849" y="4515156"/>
            <a:ext cx="39329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F3580619-582A-4A3E-AE6B-EBD0A8E5CE92}"/>
              </a:ext>
            </a:extLst>
          </p:cNvPr>
          <p:cNvSpPr txBox="1"/>
          <p:nvPr/>
        </p:nvSpPr>
        <p:spPr>
          <a:xfrm>
            <a:off x="9986513" y="4359986"/>
            <a:ext cx="90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282 </a:t>
            </a:r>
            <a:r>
              <a:rPr lang="cs-CZ" dirty="0" err="1"/>
              <a:t>bp</a:t>
            </a:r>
            <a:endParaRPr lang="cs-CZ" dirty="0"/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7D8CF41A-078E-4344-8D3B-BBA58E57CF49}"/>
              </a:ext>
            </a:extLst>
          </p:cNvPr>
          <p:cNvSpPr txBox="1"/>
          <p:nvPr/>
        </p:nvSpPr>
        <p:spPr>
          <a:xfrm>
            <a:off x="9986513" y="4079765"/>
            <a:ext cx="90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350 </a:t>
            </a:r>
            <a:r>
              <a:rPr lang="cs-CZ" dirty="0" err="1"/>
              <a:t>bp</a:t>
            </a:r>
            <a:r>
              <a:rPr lang="cs-CZ" dirty="0"/>
              <a:t> </a:t>
            </a:r>
          </a:p>
        </p:txBody>
      </p: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09BF4146-C840-42CB-8605-651852A7E072}"/>
              </a:ext>
            </a:extLst>
          </p:cNvPr>
          <p:cNvCxnSpPr>
            <a:cxnSpLocks/>
          </p:cNvCxnSpPr>
          <p:nvPr/>
        </p:nvCxnSpPr>
        <p:spPr>
          <a:xfrm flipH="1">
            <a:off x="9629849" y="4904156"/>
            <a:ext cx="39329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3B81EA05-549A-4CA6-ABB1-A8FFE977C8CD}"/>
              </a:ext>
            </a:extLst>
          </p:cNvPr>
          <p:cNvSpPr txBox="1"/>
          <p:nvPr/>
        </p:nvSpPr>
        <p:spPr>
          <a:xfrm>
            <a:off x="272367" y="4883867"/>
            <a:ext cx="165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Oligonukleotidy</a:t>
            </a:r>
            <a:r>
              <a:rPr lang="cs-CZ" dirty="0"/>
              <a:t> 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410F8D4F-F42C-4EAF-9EE7-09689783DB31}"/>
              </a:ext>
            </a:extLst>
          </p:cNvPr>
          <p:cNvSpPr txBox="1"/>
          <p:nvPr/>
        </p:nvSpPr>
        <p:spPr>
          <a:xfrm>
            <a:off x="10135363" y="4719490"/>
            <a:ext cx="165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Oligonukleotidy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2428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81015BE-BEB1-4984-8FE4-C238F3202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887" y="3088278"/>
            <a:ext cx="2569403" cy="108396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F518DF9-4A6E-4CEA-8DDC-42E9C3349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789" y="3088278"/>
            <a:ext cx="4067175" cy="107881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27CF774-56F0-4425-892C-B0EA74BF3E5E}"/>
              </a:ext>
            </a:extLst>
          </p:cNvPr>
          <p:cNvSpPr txBox="1"/>
          <p:nvPr/>
        </p:nvSpPr>
        <p:spPr>
          <a:xfrm rot="16200000">
            <a:off x="1633543" y="1941528"/>
            <a:ext cx="17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Marker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2FB103E-C245-4EE2-8F65-8B52535DA89C}"/>
              </a:ext>
            </a:extLst>
          </p:cNvPr>
          <p:cNvSpPr txBox="1"/>
          <p:nvPr/>
        </p:nvSpPr>
        <p:spPr>
          <a:xfrm rot="16200000">
            <a:off x="2121292" y="1941528"/>
            <a:ext cx="17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Vzorek A, </a:t>
            </a:r>
            <a:r>
              <a:rPr lang="cs-CZ" dirty="0" err="1"/>
              <a:t>gRNA</a:t>
            </a:r>
            <a:r>
              <a:rPr lang="cs-CZ" dirty="0"/>
              <a:t>  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443498C-4D3E-4758-B235-751F3D75DD00}"/>
              </a:ext>
            </a:extLst>
          </p:cNvPr>
          <p:cNvSpPr txBox="1"/>
          <p:nvPr/>
        </p:nvSpPr>
        <p:spPr>
          <a:xfrm rot="16200000">
            <a:off x="2609041" y="1941528"/>
            <a:ext cx="17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Vzorek B, </a:t>
            </a:r>
            <a:r>
              <a:rPr lang="cs-CZ" dirty="0" err="1"/>
              <a:t>shRNA</a:t>
            </a:r>
            <a:r>
              <a:rPr lang="cs-CZ" dirty="0"/>
              <a:t>  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83A3941-368A-4E6D-8CA1-B3212465A010}"/>
              </a:ext>
            </a:extLst>
          </p:cNvPr>
          <p:cNvSpPr txBox="1"/>
          <p:nvPr/>
        </p:nvSpPr>
        <p:spPr>
          <a:xfrm rot="16200000">
            <a:off x="2971168" y="1815904"/>
            <a:ext cx="202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Vzorek C, kontrola  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A06D534-4A4D-48F8-ABD0-D0AD6DD21737}"/>
              </a:ext>
            </a:extLst>
          </p:cNvPr>
          <p:cNvSpPr txBox="1"/>
          <p:nvPr/>
        </p:nvSpPr>
        <p:spPr>
          <a:xfrm rot="16200000">
            <a:off x="3584542" y="1941528"/>
            <a:ext cx="17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Marker 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F900767-73BD-4569-AD4E-13413F024636}"/>
              </a:ext>
            </a:extLst>
          </p:cNvPr>
          <p:cNvSpPr txBox="1"/>
          <p:nvPr/>
        </p:nvSpPr>
        <p:spPr>
          <a:xfrm rot="16200000">
            <a:off x="5760660" y="1941528"/>
            <a:ext cx="17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Marker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609B7C9-8D73-496B-8CAD-6932C2D7384C}"/>
              </a:ext>
            </a:extLst>
          </p:cNvPr>
          <p:cNvSpPr txBox="1"/>
          <p:nvPr/>
        </p:nvSpPr>
        <p:spPr>
          <a:xfrm rot="16200000">
            <a:off x="6091478" y="1941527"/>
            <a:ext cx="17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Vzorek A, </a:t>
            </a:r>
            <a:r>
              <a:rPr lang="cs-CZ" dirty="0" err="1"/>
              <a:t>gRNA</a:t>
            </a:r>
            <a:r>
              <a:rPr lang="cs-CZ" dirty="0"/>
              <a:t>  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3260343-1A13-48D5-8C1C-AFB26F797B18}"/>
              </a:ext>
            </a:extLst>
          </p:cNvPr>
          <p:cNvSpPr txBox="1"/>
          <p:nvPr/>
        </p:nvSpPr>
        <p:spPr>
          <a:xfrm rot="16200000">
            <a:off x="6494296" y="1941528"/>
            <a:ext cx="17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Vzorek B, </a:t>
            </a:r>
            <a:r>
              <a:rPr lang="cs-CZ" dirty="0" err="1"/>
              <a:t>shRNA</a:t>
            </a:r>
            <a:r>
              <a:rPr lang="cs-CZ" dirty="0"/>
              <a:t>   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BBD07C3-883B-40E7-BCB5-A6500708108B}"/>
              </a:ext>
            </a:extLst>
          </p:cNvPr>
          <p:cNvSpPr txBox="1"/>
          <p:nvPr/>
        </p:nvSpPr>
        <p:spPr>
          <a:xfrm rot="16200000">
            <a:off x="6840742" y="1885156"/>
            <a:ext cx="188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Vzorek C, kontrola  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0E74C5A-0DEA-486C-9683-C980C9FC0D91}"/>
              </a:ext>
            </a:extLst>
          </p:cNvPr>
          <p:cNvSpPr txBox="1"/>
          <p:nvPr/>
        </p:nvSpPr>
        <p:spPr>
          <a:xfrm rot="16200000">
            <a:off x="7299932" y="1941528"/>
            <a:ext cx="17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Vzorek A, </a:t>
            </a:r>
            <a:r>
              <a:rPr lang="cs-CZ" dirty="0" err="1"/>
              <a:t>gRNA</a:t>
            </a:r>
            <a:r>
              <a:rPr lang="cs-CZ" dirty="0"/>
              <a:t>  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51527DA-7DA5-4422-9540-94B1D8CBB774}"/>
              </a:ext>
            </a:extLst>
          </p:cNvPr>
          <p:cNvSpPr txBox="1"/>
          <p:nvPr/>
        </p:nvSpPr>
        <p:spPr>
          <a:xfrm rot="16200000">
            <a:off x="7702750" y="1941528"/>
            <a:ext cx="17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Vzorek B, </a:t>
            </a:r>
            <a:r>
              <a:rPr lang="cs-CZ" dirty="0" err="1"/>
              <a:t>shRNA</a:t>
            </a:r>
            <a:r>
              <a:rPr lang="cs-CZ" dirty="0"/>
              <a:t>   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B27BE34-0491-4A23-BF8C-88A5DDD6A062}"/>
              </a:ext>
            </a:extLst>
          </p:cNvPr>
          <p:cNvSpPr txBox="1"/>
          <p:nvPr/>
        </p:nvSpPr>
        <p:spPr>
          <a:xfrm rot="16200000">
            <a:off x="7979946" y="1815906"/>
            <a:ext cx="202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Vzorek C, kontrola   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0A4FE9E-ADF1-4811-861B-57EC6661B47C}"/>
              </a:ext>
            </a:extLst>
          </p:cNvPr>
          <p:cNvSpPr txBox="1"/>
          <p:nvPr/>
        </p:nvSpPr>
        <p:spPr>
          <a:xfrm rot="16200000">
            <a:off x="8508386" y="1941528"/>
            <a:ext cx="17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Vzorek A, </a:t>
            </a:r>
            <a:r>
              <a:rPr lang="cs-CZ" dirty="0" err="1"/>
              <a:t>gRNA</a:t>
            </a:r>
            <a:r>
              <a:rPr lang="cs-CZ" dirty="0"/>
              <a:t>  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90CB2E3F-9DD7-4ADD-B799-D083ECB1CADC}"/>
              </a:ext>
            </a:extLst>
          </p:cNvPr>
          <p:cNvSpPr txBox="1"/>
          <p:nvPr/>
        </p:nvSpPr>
        <p:spPr>
          <a:xfrm rot="16200000">
            <a:off x="8911204" y="1941528"/>
            <a:ext cx="17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Vzorek B, </a:t>
            </a:r>
            <a:r>
              <a:rPr lang="cs-CZ" dirty="0" err="1"/>
              <a:t>shRNA</a:t>
            </a:r>
            <a:r>
              <a:rPr lang="cs-CZ" dirty="0"/>
              <a:t>   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499DC4EA-F806-4F38-B847-5F2448819406}"/>
              </a:ext>
            </a:extLst>
          </p:cNvPr>
          <p:cNvSpPr txBox="1"/>
          <p:nvPr/>
        </p:nvSpPr>
        <p:spPr>
          <a:xfrm rot="16200000">
            <a:off x="9149068" y="1776577"/>
            <a:ext cx="2106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Vzorek C, kontrola   </a:t>
            </a:r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165EB1D3-0659-4139-8171-5317A2A1C5DC}"/>
              </a:ext>
            </a:extLst>
          </p:cNvPr>
          <p:cNvCxnSpPr>
            <a:cxnSpLocks/>
          </p:cNvCxnSpPr>
          <p:nvPr/>
        </p:nvCxnSpPr>
        <p:spPr>
          <a:xfrm>
            <a:off x="1345611" y="3801279"/>
            <a:ext cx="630314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EDD60E64-1E39-484F-99AE-A6A4F552F820}"/>
              </a:ext>
            </a:extLst>
          </p:cNvPr>
          <p:cNvCxnSpPr>
            <a:cxnSpLocks/>
          </p:cNvCxnSpPr>
          <p:nvPr/>
        </p:nvCxnSpPr>
        <p:spPr>
          <a:xfrm>
            <a:off x="5866096" y="3502565"/>
            <a:ext cx="630314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9A919CEF-6579-4445-8A70-ADE782347C91}"/>
              </a:ext>
            </a:extLst>
          </p:cNvPr>
          <p:cNvSpPr txBox="1"/>
          <p:nvPr/>
        </p:nvSpPr>
        <p:spPr>
          <a:xfrm>
            <a:off x="530886" y="3616613"/>
            <a:ext cx="97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Protein  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AFFD011C-E1C2-414F-A81B-B57BB99E6F2A}"/>
              </a:ext>
            </a:extLst>
          </p:cNvPr>
          <p:cNvSpPr txBox="1"/>
          <p:nvPr/>
        </p:nvSpPr>
        <p:spPr>
          <a:xfrm>
            <a:off x="5059469" y="3317899"/>
            <a:ext cx="97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Protein  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0BEDC5E4-454E-4F8A-95DF-86A68677728A}"/>
              </a:ext>
            </a:extLst>
          </p:cNvPr>
          <p:cNvSpPr txBox="1"/>
          <p:nvPr/>
        </p:nvSpPr>
        <p:spPr>
          <a:xfrm flipH="1">
            <a:off x="4316410" y="550606"/>
            <a:ext cx="3932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WB protein našeho zájmu 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174D07CE-F6BC-4701-AE0C-7AB96B99368C}"/>
              </a:ext>
            </a:extLst>
          </p:cNvPr>
          <p:cNvSpPr txBox="1"/>
          <p:nvPr/>
        </p:nvSpPr>
        <p:spPr>
          <a:xfrm flipH="1">
            <a:off x="4057749" y="4259938"/>
            <a:ext cx="3932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Kontrola proteinové </a:t>
            </a:r>
            <a:r>
              <a:rPr lang="cs-CZ" dirty="0" err="1"/>
              <a:t>loadingu</a:t>
            </a:r>
            <a:r>
              <a:rPr lang="cs-CZ" dirty="0"/>
              <a:t> </a:t>
            </a:r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F4A9FDE7-A39E-4464-8FCA-28D790DCD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671" y="4639112"/>
            <a:ext cx="1568880" cy="1883855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BAFADC25-88EA-4483-9FB1-901266B19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1302" y="4626628"/>
            <a:ext cx="3641392" cy="19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383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188</Words>
  <Application>Microsoft Office PowerPoint</Application>
  <PresentationFormat>Širokoúhlá obrazovka</PresentationFormat>
  <Paragraphs>60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Kohoutek</dc:creator>
  <cp:lastModifiedBy>Petr Beneš</cp:lastModifiedBy>
  <cp:revision>16</cp:revision>
  <dcterms:created xsi:type="dcterms:W3CDTF">2021-04-29T12:43:36Z</dcterms:created>
  <dcterms:modified xsi:type="dcterms:W3CDTF">2021-05-04T12:03:52Z</dcterms:modified>
</cp:coreProperties>
</file>