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470" r:id="rId2"/>
    <p:sldId id="496" r:id="rId3"/>
    <p:sldId id="596" r:id="rId4"/>
    <p:sldId id="497" r:id="rId5"/>
    <p:sldId id="498" r:id="rId6"/>
    <p:sldId id="504" r:id="rId7"/>
    <p:sldId id="499" r:id="rId8"/>
    <p:sldId id="500" r:id="rId9"/>
    <p:sldId id="505" r:id="rId10"/>
    <p:sldId id="506" r:id="rId11"/>
    <p:sldId id="530" r:id="rId12"/>
    <p:sldId id="531" r:id="rId13"/>
    <p:sldId id="532" r:id="rId14"/>
    <p:sldId id="533" r:id="rId15"/>
    <p:sldId id="534" r:id="rId16"/>
    <p:sldId id="535" r:id="rId17"/>
    <p:sldId id="536" r:id="rId18"/>
    <p:sldId id="537" r:id="rId19"/>
    <p:sldId id="538" r:id="rId20"/>
    <p:sldId id="539" r:id="rId21"/>
    <p:sldId id="567" r:id="rId22"/>
    <p:sldId id="570" r:id="rId23"/>
    <p:sldId id="568" r:id="rId24"/>
    <p:sldId id="579" r:id="rId25"/>
    <p:sldId id="578" r:id="rId26"/>
    <p:sldId id="580" r:id="rId27"/>
    <p:sldId id="581" r:id="rId28"/>
    <p:sldId id="585" r:id="rId29"/>
    <p:sldId id="587" r:id="rId30"/>
    <p:sldId id="591" r:id="rId31"/>
    <p:sldId id="586" r:id="rId32"/>
    <p:sldId id="583" r:id="rId33"/>
    <p:sldId id="588" r:id="rId34"/>
    <p:sldId id="589" r:id="rId35"/>
    <p:sldId id="590" r:id="rId36"/>
    <p:sldId id="595" r:id="rId37"/>
    <p:sldId id="582" r:id="rId3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3">
          <p15:clr>
            <a:srgbClr val="A4A3A4"/>
          </p15:clr>
        </p15:guide>
        <p15:guide id="2" pos="32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E0000"/>
    <a:srgbClr val="FFFF99"/>
    <a:srgbClr val="FFFFCC"/>
    <a:srgbClr val="0066FF"/>
    <a:srgbClr val="CCFF33"/>
    <a:srgbClr val="FFFF00"/>
    <a:srgbClr val="003399"/>
    <a:srgbClr val="CCFF99"/>
    <a:srgbClr val="660066"/>
    <a:srgbClr val="66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17" autoAdjust="0"/>
    <p:restoredTop sz="94660" autoAdjust="0"/>
  </p:normalViewPr>
  <p:slideViewPr>
    <p:cSldViewPr snapToGrid="0" showGuides="1">
      <p:cViewPr varScale="1">
        <p:scale>
          <a:sx n="116" d="100"/>
          <a:sy n="116" d="100"/>
        </p:scale>
        <p:origin x="-1092" y="-114"/>
      </p:cViewPr>
      <p:guideLst>
        <p:guide orient="horz" pos="233"/>
        <p:guide pos="3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1BDDE-5303-4686-8093-853AFB8B7D1B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D6C80-E464-4F32-9F04-3F7E2590FA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427111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4976C4-1960-4A2B-95A8-131C7F9B1085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052263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0919D0-92A3-4FC7-9A58-0F56254A1836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>
                <a:sym typeface="Arial Special G2" pitchFamily="34" charset="2"/>
              </a:rPr>
              <a:t></a:t>
            </a:r>
          </a:p>
        </p:txBody>
      </p:sp>
    </p:spTree>
    <p:extLst>
      <p:ext uri="{BB962C8B-B14F-4D97-AF65-F5344CB8AC3E}">
        <p14:creationId xmlns:p14="http://schemas.microsoft.com/office/powerpoint/2010/main" xmlns="" val="3211488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203737-7CCE-4F88-96CD-5DA0BDFFC682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>
                <a:sym typeface="Arial Special G2" pitchFamily="34" charset="2"/>
              </a:rPr>
              <a:t></a:t>
            </a:r>
          </a:p>
        </p:txBody>
      </p:sp>
    </p:spTree>
    <p:extLst>
      <p:ext uri="{BB962C8B-B14F-4D97-AF65-F5344CB8AC3E}">
        <p14:creationId xmlns:p14="http://schemas.microsoft.com/office/powerpoint/2010/main" xmlns="" val="4137566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D42BC1-CB48-455A-A070-452602DCDA99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195376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751840" y="1419149"/>
            <a:ext cx="754888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s-CZ" sz="66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SLOŽITĚJŠÍ TYPY</a:t>
            </a:r>
          </a:p>
          <a:p>
            <a:pPr algn="ctr"/>
            <a:r>
              <a:rPr lang="cs-CZ" sz="66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SELEKCE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8000" y="360363"/>
            <a:ext cx="8452955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 nám ještě oba teorémy (viz Selekce I) říkají?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cs-CZ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9. Směr adaptivní evoluce je silně ovlivněn genetickou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architekturou.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počet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lokusů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 jejich pozice, počet alel/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mutační rychlost,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   pravidla dědičnosti; dominance/recesivita, pleiotropie a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epistáze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Současné studie naznačují, že alela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nemusí být z hlediska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viability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vůči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zcela recesivní (z hlediska snížení rizika onemocnění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malárií skutečně není)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Např. pokud fitness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0,93 a fitness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0,89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 1(0,93 – 0,89) + 0(0,70 – 0,89) + 0(1,31 – 0,89) = 0,04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frekvence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poroste, i když je její počáteční frekvence velice nízká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69888"/>
            <a:ext cx="6014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Dosud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en-US" sz="2400" i="1" dirty="0">
                <a:latin typeface="Arial" pitchFamily="34" charset="0"/>
                <a:cs typeface="Arial" pitchFamily="34" charset="0"/>
                <a:sym typeface="Symbol"/>
              </a:rPr>
              <a:t>viability selection</a:t>
            </a:r>
            <a:r>
              <a:rPr lang="en-US" sz="2400" dirty="0">
                <a:latin typeface="Arial" pitchFamily="34" charset="0"/>
                <a:cs typeface="Arial" pitchFamily="34" charset="0"/>
                <a:sym typeface="Symbol"/>
              </a:rPr>
              <a:t>  </a:t>
            </a:r>
            <a:r>
              <a:rPr lang="en-US" sz="2400" dirty="0" err="1">
                <a:latin typeface="Arial" pitchFamily="34" charset="0"/>
                <a:cs typeface="Arial" pitchFamily="34" charset="0"/>
                <a:sym typeface="Symbol"/>
              </a:rPr>
              <a:t>tvrd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á</a:t>
            </a:r>
            <a:r>
              <a:rPr lang="en-US" sz="24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  <a:sym typeface="Symbol"/>
              </a:rPr>
              <a:t>selekce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11" descr="Hardsoft"/>
          <p:cNvPicPr>
            <a:picLocks noChangeAspect="1" noChangeArrowheads="1"/>
          </p:cNvPicPr>
          <p:nvPr/>
        </p:nvPicPr>
        <p:blipFill>
          <a:blip r:embed="rId2" cstate="print"/>
          <a:srcRect r="49917"/>
          <a:stretch>
            <a:fillRect/>
          </a:stretch>
        </p:blipFill>
        <p:spPr bwMode="auto">
          <a:xfrm>
            <a:off x="1937903" y="1440000"/>
            <a:ext cx="5345908" cy="465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69888"/>
            <a:ext cx="6550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ale častěji </a:t>
            </a:r>
            <a:r>
              <a:rPr lang="cs-CZ" sz="2400" i="1" dirty="0" err="1">
                <a:latin typeface="Arial" pitchFamily="34" charset="0"/>
                <a:cs typeface="Arial" pitchFamily="34" charset="0"/>
                <a:sym typeface="Symbol"/>
              </a:rPr>
              <a:t>fecundity</a:t>
            </a:r>
            <a:r>
              <a:rPr lang="cs-CZ" sz="24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400" i="1" dirty="0" err="1">
                <a:latin typeface="Arial" pitchFamily="34" charset="0"/>
                <a:cs typeface="Arial" pitchFamily="34" charset="0"/>
                <a:sym typeface="Symbol"/>
              </a:rPr>
              <a:t>selection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  <a:sym typeface="Symbol"/>
              </a:rPr>
              <a:t>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měkká</a:t>
            </a:r>
            <a:r>
              <a:rPr lang="en-US" sz="24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  <a:sym typeface="Symbol"/>
              </a:rPr>
              <a:t>selekce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11" descr="Hardsoft"/>
          <p:cNvPicPr>
            <a:picLocks noChangeAspect="1" noChangeArrowheads="1"/>
          </p:cNvPicPr>
          <p:nvPr/>
        </p:nvPicPr>
        <p:blipFill>
          <a:blip r:embed="rId2" cstate="print"/>
          <a:srcRect l="53749" r="-6011"/>
          <a:stretch>
            <a:fillRect/>
          </a:stretch>
        </p:blipFill>
        <p:spPr bwMode="auto">
          <a:xfrm>
            <a:off x="1837166" y="1448708"/>
            <a:ext cx="5578496" cy="465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6465" y="2323072"/>
            <a:ext cx="6026236" cy="4286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ovéPole 11"/>
          <p:cNvSpPr txBox="1"/>
          <p:nvPr/>
        </p:nvSpPr>
        <p:spPr>
          <a:xfrm>
            <a:off x="517525" y="369888"/>
            <a:ext cx="86068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Selekce podle plodnosti (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fecundity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selection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2400" dirty="0">
                <a:latin typeface="Arial" pitchFamily="34" charset="0"/>
                <a:cs typeface="Arial" pitchFamily="34" charset="0"/>
              </a:rPr>
              <a:t>na rozdíl od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viability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selection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fitness závisí na </a:t>
            </a:r>
            <a:r>
              <a:rPr lang="cs-CZ" sz="2400" u="sng" dirty="0">
                <a:latin typeface="Arial" pitchFamily="34" charset="0"/>
                <a:cs typeface="Arial" pitchFamily="34" charset="0"/>
              </a:rPr>
              <a:t>páru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genotypů,</a:t>
            </a:r>
          </a:p>
          <a:p>
            <a:pPr defTabSz="540000"/>
            <a:r>
              <a:rPr lang="cs-CZ" sz="2400" dirty="0">
                <a:latin typeface="Arial" pitchFamily="34" charset="0"/>
                <a:cs typeface="Arial" pitchFamily="34" charset="0"/>
              </a:rPr>
              <a:t>	které se páří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 9 možných kombinací: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17525" y="369888"/>
            <a:ext cx="8114722" cy="2195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variabilita v plodnosti může měnit počet potomků každého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páru oproti předpokladu náhodného oplození</a:t>
            </a:r>
          </a:p>
          <a:p>
            <a:pPr defTabSz="540000">
              <a:spcAft>
                <a:spcPts val="10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 očekávané genotypové frekvence potomků musí být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váženy </a:t>
            </a:r>
            <a:r>
              <a:rPr lang="cs-CZ" sz="2400" dirty="0" err="1">
                <a:latin typeface="Arial" pitchFamily="34" charset="0"/>
                <a:cs typeface="Arial" pitchFamily="34" charset="0"/>
                <a:sym typeface="Symbol"/>
              </a:rPr>
              <a:t>fekunditou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příslušných párů rodičů</a:t>
            </a:r>
          </a:p>
          <a:p>
            <a:pPr defTabSz="540000">
              <a:spcAft>
                <a:spcPts val="10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 nelze najít všeobecný rovnovážný bod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17525" y="3174871"/>
            <a:ext cx="5950668" cy="1456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Speciální případy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fecundity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selection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:</a:t>
            </a:r>
          </a:p>
          <a:p>
            <a:pPr defTabSz="540000">
              <a:spcAft>
                <a:spcPts val="10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aditivní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fekundita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: např.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400" baseline="-25000" dirty="0">
                <a:latin typeface="Arial" pitchFamily="34" charset="0"/>
                <a:cs typeface="Arial" pitchFamily="34" charset="0"/>
              </a:rPr>
              <a:t>11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m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</a:rPr>
              <a:t>AA</a:t>
            </a:r>
            <a:endParaRPr lang="cs-CZ" sz="2400" baseline="-25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0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multiplikativní </a:t>
            </a:r>
            <a:r>
              <a:rPr lang="cs-CZ" sz="2400">
                <a:latin typeface="Arial" pitchFamily="34" charset="0"/>
                <a:cs typeface="Arial" pitchFamily="34" charset="0"/>
              </a:rPr>
              <a:t>fekundita: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např.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400" baseline="-25000" dirty="0">
                <a:latin typeface="Arial" pitchFamily="34" charset="0"/>
                <a:cs typeface="Arial" pitchFamily="34" charset="0"/>
              </a:rPr>
              <a:t>12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m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</a:rPr>
              <a:t>Aa</a:t>
            </a:r>
            <a:endParaRPr lang="cs-CZ" sz="2400" i="1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5997268" y="2957384"/>
            <a:ext cx="2402733" cy="833988"/>
          </a:xfrm>
          <a:prstGeom prst="wedgeRectCallout">
            <a:avLst>
              <a:gd name="adj1" fmla="val -46318"/>
              <a:gd name="adj2" fmla="val 8451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1600" i="1" baseline="-25000" dirty="0" err="1">
                <a:latin typeface="Arial" pitchFamily="34" charset="0"/>
                <a:cs typeface="Arial" pitchFamily="34" charset="0"/>
              </a:rPr>
              <a:t>XX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fekundita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samice </a:t>
            </a:r>
            <a:r>
              <a:rPr lang="cs-CZ" sz="1600" i="1" dirty="0" err="1">
                <a:latin typeface="Arial" pitchFamily="34" charset="0"/>
                <a:cs typeface="Arial" pitchFamily="34" charset="0"/>
              </a:rPr>
              <a:t>m</a:t>
            </a:r>
            <a:r>
              <a:rPr lang="cs-CZ" sz="1600" i="1" baseline="-25000" dirty="0" err="1">
                <a:latin typeface="Arial" pitchFamily="34" charset="0"/>
                <a:cs typeface="Arial" pitchFamily="34" charset="0"/>
              </a:rPr>
              <a:t>XX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fekundita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samce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ek 20" descr="Obrázek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0114" y="1936538"/>
            <a:ext cx="5961396" cy="453504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273643" y="369888"/>
            <a:ext cx="46041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Selekce závislá na frekvenci</a:t>
            </a:r>
          </a:p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frequency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dependent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selection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17525" y="1304882"/>
            <a:ext cx="1604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negativní: </a:t>
            </a: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509426" y="4386058"/>
            <a:ext cx="2402733" cy="978421"/>
          </a:xfrm>
          <a:prstGeom prst="wedgeRectCallout">
            <a:avLst>
              <a:gd name="adj1" fmla="val -62089"/>
              <a:gd name="adj2" fmla="val 2722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cs typeface="Arial" pitchFamily="34" charset="0"/>
              </a:rPr>
              <a:t>fitness genotypu </a:t>
            </a:r>
            <a:r>
              <a:rPr lang="cs-CZ" sz="1600" u="sng" dirty="0">
                <a:latin typeface="Arial" pitchFamily="34" charset="0"/>
                <a:cs typeface="Arial" pitchFamily="34" charset="0"/>
              </a:rPr>
              <a:t>klesá 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s jeho rostoucí frekvencí</a:t>
            </a:r>
          </a:p>
          <a:p>
            <a:pPr algn="ctr" eaLnBrk="0" hangingPunct="0"/>
            <a:r>
              <a:rPr lang="cs-CZ" sz="1600" dirty="0">
                <a:latin typeface="Arial" pitchFamily="34" charset="0"/>
                <a:cs typeface="Arial" pitchFamily="34" charset="0"/>
                <a:sym typeface="Symbol" pitchFamily="18" charset="2"/>
              </a:rPr>
              <a:t>(zde </a:t>
            </a:r>
            <a:r>
              <a:rPr lang="cs-CZ" sz="16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1600" i="1" baseline="-25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AA</a:t>
            </a:r>
            <a:r>
              <a:rPr lang="cs-CZ" sz="1600" dirty="0">
                <a:latin typeface="Arial" pitchFamily="34" charset="0"/>
                <a:cs typeface="Arial" pitchFamily="34" charset="0"/>
                <a:sym typeface="Symbol" pitchFamily="18" charset="2"/>
              </a:rPr>
              <a:t>=</a:t>
            </a:r>
            <a:r>
              <a:rPr lang="cs-CZ" sz="16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1600" i="1" baseline="-25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Aa</a:t>
            </a:r>
            <a:r>
              <a:rPr lang="cs-CZ" sz="1600" dirty="0">
                <a:latin typeface="Arial" pitchFamily="34" charset="0"/>
                <a:cs typeface="Arial" pitchFamily="34" charset="0"/>
                <a:sym typeface="Symbol" pitchFamily="18" charset="2"/>
              </a:rPr>
              <a:t>=</a:t>
            </a:r>
            <a:r>
              <a:rPr lang="cs-CZ" sz="16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1600" i="1" baseline="-25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aa</a:t>
            </a:r>
            <a:r>
              <a:rPr lang="cs-CZ" sz="1600" dirty="0">
                <a:latin typeface="Arial" pitchFamily="34" charset="0"/>
                <a:cs typeface="Arial" pitchFamily="34" charset="0"/>
                <a:sym typeface="Symbol" pitchFamily="18" charset="2"/>
              </a:rPr>
              <a:t> = 1,0)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5803679" y="3126260"/>
            <a:ext cx="593001" cy="397382"/>
          </a:xfrm>
          <a:prstGeom prst="wedgeRectCallout">
            <a:avLst>
              <a:gd name="adj1" fmla="val -77379"/>
              <a:gd name="adj2" fmla="val -1226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err="1">
                <a:latin typeface="Arial" pitchFamily="34" charset="0"/>
                <a:cs typeface="Arial" pitchFamily="34" charset="0"/>
              </a:rPr>
              <a:t>Aa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727997" y="2613712"/>
            <a:ext cx="222885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utoShape 23"/>
          <p:cNvSpPr>
            <a:spLocks noChangeArrowheads="1"/>
          </p:cNvSpPr>
          <p:nvPr/>
        </p:nvSpPr>
        <p:spPr bwMode="auto">
          <a:xfrm>
            <a:off x="2961860" y="4272966"/>
            <a:ext cx="2402733" cy="833988"/>
          </a:xfrm>
          <a:prstGeom prst="wedgeRectCallout">
            <a:avLst>
              <a:gd name="adj1" fmla="val 653"/>
              <a:gd name="adj2" fmla="val -9328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cs typeface="Arial" pitchFamily="34" charset="0"/>
              </a:rPr>
              <a:t>stabilní rovnováha – fitness heterozygotů je nejnižší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2756503" y="1762427"/>
            <a:ext cx="593001" cy="397382"/>
          </a:xfrm>
          <a:prstGeom prst="wedgeRectCallout">
            <a:avLst>
              <a:gd name="adj1" fmla="val -37093"/>
              <a:gd name="adj2" fmla="val 7480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cs typeface="Arial" pitchFamily="34" charset="0"/>
              </a:rPr>
              <a:t>AA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5946782" y="1630974"/>
            <a:ext cx="593001" cy="397382"/>
          </a:xfrm>
          <a:prstGeom prst="wedgeRectCallout">
            <a:avLst>
              <a:gd name="adj1" fmla="val -37093"/>
              <a:gd name="adj2" fmla="val 7480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err="1">
                <a:latin typeface="Arial" pitchFamily="34" charset="0"/>
                <a:cs typeface="Arial" pitchFamily="34" charset="0"/>
              </a:rPr>
              <a:t>aa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8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 Box 33"/>
          <p:cNvSpPr txBox="1">
            <a:spLocks noChangeArrowheads="1"/>
          </p:cNvSpPr>
          <p:nvPr/>
        </p:nvSpPr>
        <p:spPr bwMode="auto">
          <a:xfrm>
            <a:off x="517525" y="369888"/>
            <a:ext cx="5616575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dirty="0">
                <a:latin typeface="Arial" pitchFamily="34" charset="0"/>
                <a:cs typeface="Arial" pitchFamily="34" charset="0"/>
              </a:rPr>
              <a:t>Př.: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cichlida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i="1" dirty="0" err="1">
                <a:latin typeface="Arial" pitchFamily="34" charset="0"/>
                <a:cs typeface="Arial" pitchFamily="34" charset="0"/>
              </a:rPr>
              <a:t>Perissodus</a:t>
            </a:r>
            <a:r>
              <a:rPr lang="cs-CZ" sz="2000" b="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i="1" dirty="0" err="1">
                <a:latin typeface="Arial" pitchFamily="34" charset="0"/>
                <a:cs typeface="Arial" pitchFamily="34" charset="0"/>
              </a:rPr>
              <a:t>microlepis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(Tanganika)</a:t>
            </a:r>
          </a:p>
        </p:txBody>
      </p:sp>
      <p:pic>
        <p:nvPicPr>
          <p:cNvPr id="30725" name="Picture 38" descr="frequency"/>
          <p:cNvPicPr>
            <a:picLocks noChangeAspect="1" noChangeArrowheads="1"/>
          </p:cNvPicPr>
          <p:nvPr/>
        </p:nvPicPr>
        <p:blipFill>
          <a:blip r:embed="rId3" cstate="print"/>
          <a:srcRect l="2495" t="4361" r="59349" b="3586"/>
          <a:stretch>
            <a:fillRect/>
          </a:stretch>
        </p:blipFill>
        <p:spPr bwMode="auto">
          <a:xfrm>
            <a:off x="5697150" y="1524000"/>
            <a:ext cx="3267085" cy="5080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3554" name="Picture 2" descr="http://i1.wp.com/www.destin-tanganyika.com/images/perissodus-b.1.jpg"/>
          <p:cNvPicPr>
            <a:picLocks noChangeAspect="1" noChangeArrowheads="1"/>
          </p:cNvPicPr>
          <p:nvPr/>
        </p:nvPicPr>
        <p:blipFill>
          <a:blip r:embed="rId4" cstate="print"/>
          <a:srcRect l="34175" t="24692" r="8420" b="28403"/>
          <a:stretch>
            <a:fillRect/>
          </a:stretch>
        </p:blipFill>
        <p:spPr bwMode="auto">
          <a:xfrm>
            <a:off x="517525" y="1054443"/>
            <a:ext cx="2734962" cy="1385508"/>
          </a:xfrm>
          <a:prstGeom prst="rect">
            <a:avLst/>
          </a:prstGeom>
          <a:noFill/>
        </p:spPr>
      </p:pic>
      <p:pic>
        <p:nvPicPr>
          <p:cNvPr id="23556" name="Picture 4" descr="http://i1.wp.com/www.destin-tanganyika.com/images/perissodus-d.1.jpg"/>
          <p:cNvPicPr>
            <a:picLocks noChangeAspect="1" noChangeArrowheads="1"/>
          </p:cNvPicPr>
          <p:nvPr/>
        </p:nvPicPr>
        <p:blipFill>
          <a:blip r:embed="rId5" cstate="print"/>
          <a:srcRect l="19580" t="15323" r="11231" b="28902"/>
          <a:stretch>
            <a:fillRect/>
          </a:stretch>
        </p:blipFill>
        <p:spPr bwMode="auto">
          <a:xfrm>
            <a:off x="3674076" y="1051406"/>
            <a:ext cx="2809102" cy="138699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598" y="3615595"/>
            <a:ext cx="4803089" cy="232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2257169" y="2742302"/>
            <a:ext cx="2373313" cy="965200"/>
          </a:xfrm>
          <a:prstGeom prst="cloudCallout">
            <a:avLst>
              <a:gd name="adj1" fmla="val -22772"/>
              <a:gd name="adj2" fmla="val 86368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r>
              <a:rPr lang="cs-CZ" b="0" dirty="0">
                <a:latin typeface="Arial" pitchFamily="34" charset="0"/>
                <a:cs typeface="Arial" pitchFamily="34" charset="0"/>
              </a:rPr>
              <a:t>„</a:t>
            </a:r>
            <a:r>
              <a:rPr lang="cs-CZ" b="0" dirty="0" err="1">
                <a:latin typeface="Arial" pitchFamily="34" charset="0"/>
                <a:cs typeface="Arial" pitchFamily="34" charset="0"/>
              </a:rPr>
              <a:t>pravohubý</a:t>
            </a:r>
            <a:r>
              <a:rPr lang="cs-CZ" b="0" dirty="0">
                <a:latin typeface="Arial" pitchFamily="34" charset="0"/>
                <a:cs typeface="Arial" pitchFamily="34" charset="0"/>
              </a:rPr>
              <a:t>“</a:t>
            </a:r>
          </a:p>
        </p:txBody>
      </p:sp>
      <p:sp>
        <p:nvSpPr>
          <p:cNvPr id="10" name="AutoShape 14"/>
          <p:cNvSpPr>
            <a:spLocks noChangeArrowheads="1"/>
          </p:cNvSpPr>
          <p:nvPr/>
        </p:nvSpPr>
        <p:spPr bwMode="auto">
          <a:xfrm>
            <a:off x="2677640" y="5702643"/>
            <a:ext cx="2132013" cy="1025525"/>
          </a:xfrm>
          <a:prstGeom prst="cloudCallout">
            <a:avLst>
              <a:gd name="adj1" fmla="val -16545"/>
              <a:gd name="adj2" fmla="val -100795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r>
              <a:rPr lang="cs-CZ" b="0">
                <a:latin typeface="Arial" pitchFamily="34" charset="0"/>
                <a:cs typeface="Arial" pitchFamily="34" charset="0"/>
              </a:rPr>
              <a:t>„levohubý“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474572" y="249662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samec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617307" y="249662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samice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Obrázek 6" descr="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9796" y="543697"/>
            <a:ext cx="4499311" cy="3573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170262" y="2463114"/>
            <a:ext cx="2402733" cy="833988"/>
          </a:xfrm>
          <a:prstGeom prst="wedgeRectCallout">
            <a:avLst>
              <a:gd name="adj1" fmla="val -44947"/>
              <a:gd name="adj2" fmla="val -8439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cs typeface="Arial" pitchFamily="34" charset="0"/>
              </a:rPr>
              <a:t>oscilace frekvencí kolem rovnovážné hodnoty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17525" y="4703805"/>
            <a:ext cx="7874271" cy="1200329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defTabSz="540000"/>
            <a:r>
              <a:rPr lang="cs-CZ" sz="2400" dirty="0">
                <a:latin typeface="Arial" pitchFamily="34" charset="0"/>
                <a:cs typeface="Arial" pitchFamily="34" charset="0"/>
              </a:rPr>
              <a:t>Superdominance a negativní frekvenčně-závislá selekce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udržují stabilní (rovnovážný) polymorfismus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typy 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balancující selekce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19" descr="Obrázek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5705" y="1913895"/>
            <a:ext cx="5967491" cy="451066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273643" y="369888"/>
            <a:ext cx="46041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Selekce závislá na frekvenci</a:t>
            </a:r>
          </a:p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frequency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dependent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selection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17525" y="1304882"/>
            <a:ext cx="148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pozitivní: </a:t>
            </a: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524490" y="3097427"/>
            <a:ext cx="2402733" cy="833988"/>
          </a:xfrm>
          <a:prstGeom prst="wedgeRectCallout">
            <a:avLst>
              <a:gd name="adj1" fmla="val -62089"/>
              <a:gd name="adj2" fmla="val -2611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cs typeface="Arial" pitchFamily="34" charset="0"/>
              </a:rPr>
              <a:t>fitness genotypu s rostoucí frekvencí </a:t>
            </a:r>
            <a:r>
              <a:rPr lang="cs-CZ" sz="1600" u="sng" dirty="0">
                <a:latin typeface="Arial" pitchFamily="34" charset="0"/>
                <a:cs typeface="Arial" pitchFamily="34" charset="0"/>
              </a:rPr>
              <a:t>roste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985810" y="1639330"/>
            <a:ext cx="593001" cy="397382"/>
          </a:xfrm>
          <a:prstGeom prst="wedgeRectCallout">
            <a:avLst>
              <a:gd name="adj1" fmla="val -37093"/>
              <a:gd name="adj2" fmla="val 7480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cs typeface="Arial" pitchFamily="34" charset="0"/>
              </a:rPr>
              <a:t>AA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2327311" y="1651687"/>
            <a:ext cx="593001" cy="397382"/>
          </a:xfrm>
          <a:prstGeom prst="wedgeRectCallout">
            <a:avLst>
              <a:gd name="adj1" fmla="val -37093"/>
              <a:gd name="adj2" fmla="val 7480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err="1">
                <a:latin typeface="Arial" pitchFamily="34" charset="0"/>
                <a:cs typeface="Arial" pitchFamily="34" charset="0"/>
              </a:rPr>
              <a:t>aa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4436198" y="3340445"/>
            <a:ext cx="593001" cy="397382"/>
          </a:xfrm>
          <a:prstGeom prst="wedgeRectCallout">
            <a:avLst>
              <a:gd name="adj1" fmla="val -12088"/>
              <a:gd name="adj2" fmla="val 8309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err="1">
                <a:latin typeface="Arial" pitchFamily="34" charset="0"/>
                <a:cs typeface="Arial" pitchFamily="34" charset="0"/>
              </a:rPr>
              <a:t>Aa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494948" y="229845"/>
            <a:ext cx="4227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Selekce závislá na hustotě</a:t>
            </a:r>
          </a:p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density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dependent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selection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17525" y="1449860"/>
            <a:ext cx="8185254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Absolutní fitness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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míra (rychlost) růstu populace;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K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nosná kapacita prostředí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největší přírůstek při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při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K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je  = 1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3591699" y="1326292"/>
            <a:ext cx="3552825" cy="638175"/>
          </a:xfrm>
          <a:prstGeom prst="rect">
            <a:avLst/>
          </a:prstGeom>
          <a:noFill/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2" name="Skupina 14"/>
          <p:cNvGrpSpPr/>
          <p:nvPr/>
        </p:nvGrpSpPr>
        <p:grpSpPr>
          <a:xfrm>
            <a:off x="682282" y="3808713"/>
            <a:ext cx="7776176" cy="619125"/>
            <a:chOff x="1118887" y="6238875"/>
            <a:chExt cx="7776176" cy="619125"/>
          </a:xfrm>
        </p:grpSpPr>
        <p:pic>
          <p:nvPicPr>
            <p:cNvPr id="19459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18887" y="6238875"/>
              <a:ext cx="2190750" cy="619125"/>
            </a:xfrm>
            <a:prstGeom prst="rect">
              <a:avLst/>
            </a:prstGeom>
            <a:noFill/>
          </p:spPr>
        </p:pic>
        <p:pic>
          <p:nvPicPr>
            <p:cNvPr id="19461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1514" y="6238875"/>
              <a:ext cx="2181225" cy="619125"/>
            </a:xfrm>
            <a:prstGeom prst="rect">
              <a:avLst/>
            </a:prstGeom>
            <a:noFill/>
          </p:spPr>
        </p:pic>
        <p:pic>
          <p:nvPicPr>
            <p:cNvPr id="19463" name="Picture 7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13838" y="6238875"/>
              <a:ext cx="2181225" cy="619125"/>
            </a:xfrm>
            <a:prstGeom prst="rect">
              <a:avLst/>
            </a:prstGeom>
            <a:noFill/>
          </p:spPr>
        </p:pic>
      </p:grpSp>
      <p:sp>
        <p:nvSpPr>
          <p:cNvPr id="16" name="TextovéPole 15"/>
          <p:cNvSpPr txBox="1"/>
          <p:nvPr/>
        </p:nvSpPr>
        <p:spPr>
          <a:xfrm>
            <a:off x="517525" y="5103341"/>
            <a:ext cx="7923964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Při vysokých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bude mít na rovnovážné frekvence genotypů a alel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největší vliv genotyp s nejvyšší hodnotou nosné kapacity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naopak při nízkých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genotyp s nejvyšší rychlostí růstu populace</a:t>
            </a:r>
          </a:p>
        </p:txBody>
      </p:sp>
      <p:grpSp>
        <p:nvGrpSpPr>
          <p:cNvPr id="23" name="Skupina 22"/>
          <p:cNvGrpSpPr/>
          <p:nvPr/>
        </p:nvGrpSpPr>
        <p:grpSpPr>
          <a:xfrm>
            <a:off x="2693773" y="1853514"/>
            <a:ext cx="4674073" cy="1955199"/>
            <a:chOff x="2693773" y="1853514"/>
            <a:chExt cx="4674073" cy="1955199"/>
          </a:xfrm>
        </p:grpSpPr>
        <p:cxnSp>
          <p:nvCxnSpPr>
            <p:cNvPr id="15" name="Přímá spojovací šipka 14"/>
            <p:cNvCxnSpPr/>
            <p:nvPr/>
          </p:nvCxnSpPr>
          <p:spPr>
            <a:xfrm flipH="1">
              <a:off x="2693773" y="1853514"/>
              <a:ext cx="1713470" cy="1911178"/>
            </a:xfrm>
            <a:prstGeom prst="straightConnector1">
              <a:avLst/>
            </a:prstGeom>
            <a:ln w="3810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ovací šipka 16"/>
            <p:cNvCxnSpPr>
              <a:endCxn id="19461" idx="0"/>
            </p:cNvCxnSpPr>
            <p:nvPr/>
          </p:nvCxnSpPr>
          <p:spPr>
            <a:xfrm flipH="1">
              <a:off x="4565522" y="1869989"/>
              <a:ext cx="6479" cy="1938724"/>
            </a:xfrm>
            <a:prstGeom prst="straightConnector1">
              <a:avLst/>
            </a:prstGeom>
            <a:ln w="3810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ovací šipka 17"/>
            <p:cNvCxnSpPr>
              <a:endCxn id="19463" idx="0"/>
            </p:cNvCxnSpPr>
            <p:nvPr/>
          </p:nvCxnSpPr>
          <p:spPr>
            <a:xfrm>
              <a:off x="4810897" y="1869989"/>
              <a:ext cx="2556949" cy="1938724"/>
            </a:xfrm>
            <a:prstGeom prst="straightConnector1">
              <a:avLst/>
            </a:prstGeom>
            <a:ln w="3810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Lansca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1254" y="1603536"/>
            <a:ext cx="3552557" cy="388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0"/>
          <p:cNvSpPr>
            <a:spLocks noChangeArrowheads="1"/>
          </p:cNvSpPr>
          <p:nvPr/>
        </p:nvSpPr>
        <p:spPr bwMode="auto">
          <a:xfrm>
            <a:off x="4232168" y="1459698"/>
            <a:ext cx="1889125" cy="771525"/>
          </a:xfrm>
          <a:prstGeom prst="wedgeRectCallout">
            <a:avLst>
              <a:gd name="adj1" fmla="val -76612"/>
              <a:gd name="adj2" fmla="val 6178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pitchFamily="34" charset="0"/>
              </a:rPr>
              <a:t>selekce „táhne“ populaci vzhůru</a:t>
            </a:r>
          </a:p>
        </p:txBody>
      </p:sp>
      <p:pic>
        <p:nvPicPr>
          <p:cNvPr id="43010" name="Picture 2" descr="http://www.aipl.arsusda.gov/aipl/images/history/19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3997" y="1745986"/>
            <a:ext cx="2027184" cy="3029759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6976059" y="4765821"/>
            <a:ext cx="1129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S.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Wright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164440" y="369888"/>
            <a:ext cx="2462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Adaptivní krajina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728987" y="1935247"/>
            <a:ext cx="7703838" cy="3726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517525" y="369888"/>
            <a:ext cx="4947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Př.: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K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10 000;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K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9000;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K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8000</a:t>
            </a:r>
          </a:p>
          <a:p>
            <a:pPr defTabSz="432000"/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r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0,2;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r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0,25;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r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0,3</a:t>
            </a: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393958" y="5206312"/>
            <a:ext cx="2402733" cy="980303"/>
          </a:xfrm>
          <a:prstGeom prst="wedgeRectCallout">
            <a:avLst>
              <a:gd name="adj1" fmla="val 21910"/>
              <a:gd name="adj2" fmla="val -9328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cs typeface="Arial" pitchFamily="34" charset="0"/>
              </a:rPr>
              <a:t>při nízkých 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nejrychleji přibývá genotypů s nejvyšší 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r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1600" i="1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)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5579676" y="1062682"/>
            <a:ext cx="2172129" cy="739252"/>
          </a:xfrm>
          <a:prstGeom prst="wedgeRectCallout">
            <a:avLst>
              <a:gd name="adj1" fmla="val -12718"/>
              <a:gd name="adj2" fmla="val 9735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cs typeface="Arial" pitchFamily="34" charset="0"/>
              </a:rPr>
              <a:t>nakonec rozhodující vyšší 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K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genotypu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924066" y="371475"/>
            <a:ext cx="4977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Selekce v heterogenním prostředí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27050" y="1532238"/>
            <a:ext cx="7266733" cy="3801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variabilita prostředí:</a:t>
            </a: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 prostoru</a:t>
            </a:r>
          </a:p>
          <a:p>
            <a:pPr defTabSz="540000">
              <a:spcAft>
                <a:spcPts val="6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	v čase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 hrubém měřítku: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během života jedno prostředí</a:t>
            </a: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 jemném měřítku: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během života více prostředí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selekce:	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měkká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			tvrdá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94558" y="374650"/>
            <a:ext cx="74126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Prostředí proměnlivé v hrubém měřítku </a:t>
            </a:r>
          </a:p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coarse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grained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environment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 – prostorová variabilita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27050" y="1415192"/>
            <a:ext cx="5285421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Leveneho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model: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i="1" dirty="0" err="1">
                <a:latin typeface="Arial" pitchFamily="34" charset="0"/>
                <a:cs typeface="Arial" pitchFamily="34" charset="0"/>
              </a:rPr>
              <a:t>c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část celkové populace obývající habitat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měkká selekce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i="1" dirty="0">
                <a:latin typeface="Arial" pitchFamily="34" charset="0"/>
                <a:cs typeface="Arial" pitchFamily="34" charset="0"/>
              </a:rPr>
            </a:br>
            <a:endParaRPr lang="cs-CZ" sz="2000" i="1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Př.: svijonožec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Balanus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balanoides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527050" y="3779037"/>
            <a:ext cx="7928213" cy="2285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 descr="Výsledek obrázku pro Balanus balanoides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5914" y="1731985"/>
            <a:ext cx="3220995" cy="19668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632" y="2630203"/>
            <a:ext cx="623887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Skupina 6"/>
          <p:cNvGrpSpPr/>
          <p:nvPr/>
        </p:nvGrpSpPr>
        <p:grpSpPr>
          <a:xfrm>
            <a:off x="999661" y="374650"/>
            <a:ext cx="7381491" cy="1636875"/>
            <a:chOff x="999661" y="374650"/>
            <a:chExt cx="7381491" cy="1636875"/>
          </a:xfrm>
        </p:grpSpPr>
        <p:pic>
          <p:nvPicPr>
            <p:cNvPr id="4" name="Picture 1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999661" y="374650"/>
              <a:ext cx="5678541" cy="163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ovéPole 4"/>
            <p:cNvSpPr txBox="1"/>
            <p:nvPr/>
          </p:nvSpPr>
          <p:spPr>
            <a:xfrm>
              <a:off x="7284377" y="606175"/>
              <a:ext cx="1096775" cy="1200329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1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0,4</a:t>
              </a:r>
            </a:p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2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0,05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3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0,5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4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0,05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Šipka doleva 5"/>
            <p:cNvSpPr/>
            <p:nvPr/>
          </p:nvSpPr>
          <p:spPr>
            <a:xfrm>
              <a:off x="6760395" y="1047964"/>
              <a:ext cx="421241" cy="369869"/>
            </a:xfrm>
            <a:prstGeom prst="leftArrow">
              <a:avLst/>
            </a:prstGeom>
            <a:solidFill>
              <a:srgbClr val="DE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5889714" y="2044557"/>
            <a:ext cx="2422080" cy="770562"/>
          </a:xfrm>
          <a:prstGeom prst="wedgeRectCallout">
            <a:avLst>
              <a:gd name="adj1" fmla="val -65400"/>
              <a:gd name="adj2" fmla="val 6459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stabilní polymorfismus při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p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= 0,74</a:t>
            </a: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4418796" y="4107951"/>
            <a:ext cx="1982003" cy="770562"/>
          </a:xfrm>
          <a:prstGeom prst="wedgeRectCallout">
            <a:avLst>
              <a:gd name="adj1" fmla="val -77036"/>
              <a:gd name="adj2" fmla="val -5273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při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p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dirty="0">
                <a:latin typeface="Arial" pitchFamily="34" charset="0"/>
                <a:sym typeface="Symbol"/>
              </a:rPr>
              <a:t>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0,52 alela směřuje k extinkci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477402" y="5445303"/>
            <a:ext cx="40206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latin typeface="Arial" pitchFamily="34" charset="0"/>
                <a:cs typeface="Arial" pitchFamily="34" charset="0"/>
              </a:rPr>
              <a:t>nechráněný polymorfismus</a:t>
            </a:r>
          </a:p>
          <a:p>
            <a:pPr algn="ctr"/>
            <a:r>
              <a:rPr lang="cs-CZ" sz="24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unprotected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polymorphism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999661" y="374650"/>
            <a:ext cx="7509731" cy="1636875"/>
            <a:chOff x="999661" y="374650"/>
            <a:chExt cx="7509731" cy="1636875"/>
          </a:xfrm>
        </p:grpSpPr>
        <p:pic>
          <p:nvPicPr>
            <p:cNvPr id="3" name="Picture 1"/>
            <p:cNvPicPr>
              <a:picLocks noChangeAspect="1" noChangeArrowheads="1"/>
            </p:cNvPicPr>
            <p:nvPr/>
          </p:nvPicPr>
          <p:blipFill>
            <a:blip r:embed="rId2" cstate="print"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999661" y="374650"/>
              <a:ext cx="5678541" cy="163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ovéPole 3"/>
            <p:cNvSpPr txBox="1"/>
            <p:nvPr/>
          </p:nvSpPr>
          <p:spPr>
            <a:xfrm>
              <a:off x="7284377" y="606175"/>
              <a:ext cx="1225015" cy="1200329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1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0,15</a:t>
              </a:r>
            </a:p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2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0,375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3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0,325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4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0,15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Šipka doleva 4"/>
            <p:cNvSpPr/>
            <p:nvPr/>
          </p:nvSpPr>
          <p:spPr>
            <a:xfrm>
              <a:off x="6760395" y="1047964"/>
              <a:ext cx="421241" cy="369869"/>
            </a:xfrm>
            <a:prstGeom prst="leftArrow">
              <a:avLst/>
            </a:prstGeom>
            <a:solidFill>
              <a:srgbClr val="DE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1397" y="2599362"/>
            <a:ext cx="625792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6434244" y="4345969"/>
            <a:ext cx="2422080" cy="770562"/>
          </a:xfrm>
          <a:prstGeom prst="wedgeRectCallout">
            <a:avLst>
              <a:gd name="adj1" fmla="val -66673"/>
              <a:gd name="adj2" fmla="val 16193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stabilní polymorfismus při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p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= 0,86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174363" y="2599361"/>
            <a:ext cx="36952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latin typeface="Arial" pitchFamily="34" charset="0"/>
                <a:cs typeface="Arial" pitchFamily="34" charset="0"/>
              </a:rPr>
              <a:t>chráněný polymorfismus</a:t>
            </a:r>
          </a:p>
          <a:p>
            <a:pPr algn="ctr"/>
            <a:r>
              <a:rPr lang="cs-CZ" sz="24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protected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polymorphism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3103705" y="4623371"/>
            <a:ext cx="1899810" cy="912687"/>
          </a:xfrm>
          <a:prstGeom prst="wedgeRectCallout">
            <a:avLst>
              <a:gd name="adj1" fmla="val -103709"/>
              <a:gd name="adj2" fmla="val 8531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při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p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dirty="0">
                <a:latin typeface="Arial" pitchFamily="34" charset="0"/>
                <a:sym typeface="Symbol"/>
              </a:rPr>
              <a:t>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0 a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p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dirty="0">
                <a:latin typeface="Arial" pitchFamily="34" charset="0"/>
                <a:sym typeface="Symbol"/>
              </a:rPr>
              <a:t>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1 selekce frekvenci táhne zpět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27050" y="374650"/>
            <a:ext cx="8287846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kvalitativně odlišné výsledky při stejných hodnotách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fitness jako funkce parametru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c</a:t>
            </a:r>
            <a:br>
              <a:rPr lang="cs-CZ" sz="2400" i="1" dirty="0">
                <a:latin typeface="Arial" pitchFamily="34" charset="0"/>
                <a:cs typeface="Arial" pitchFamily="34" charset="0"/>
              </a:rPr>
            </a:br>
            <a:endParaRPr lang="cs-CZ" sz="2400" i="1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Prostorová heterogenita v hrubém měřítku rozšiřuje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podmínky pro chráněný polymorfismus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V homogenním prostředí a při konstantní fitness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polymorfismus jen při superdominanci (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 </a:t>
            </a:r>
            <a:r>
              <a:rPr lang="cs-CZ" sz="2400" i="1" dirty="0" err="1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 </a:t>
            </a:r>
            <a:r>
              <a:rPr lang="cs-CZ" sz="2400" i="1" dirty="0" err="1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 v heterogenním prostředí ne, např.: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907193" y="4566506"/>
            <a:ext cx="7381491" cy="1636875"/>
            <a:chOff x="999661" y="374650"/>
            <a:chExt cx="7381491" cy="1636875"/>
          </a:xfrm>
        </p:grpSpPr>
        <p:pic>
          <p:nvPicPr>
            <p:cNvPr id="5" name="Picture 1"/>
            <p:cNvPicPr>
              <a:picLocks noChangeAspect="1" noChangeArrowheads="1"/>
            </p:cNvPicPr>
            <p:nvPr/>
          </p:nvPicPr>
          <p:blipFill>
            <a:blip r:embed="rId2" cstate="print"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999661" y="374650"/>
              <a:ext cx="5678541" cy="163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ovéPole 5"/>
            <p:cNvSpPr txBox="1"/>
            <p:nvPr/>
          </p:nvSpPr>
          <p:spPr>
            <a:xfrm>
              <a:off x="7284377" y="606175"/>
              <a:ext cx="1096775" cy="1200329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1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0,12</a:t>
              </a:r>
            </a:p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2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0,58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3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0,3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4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Šipka doleva 6"/>
            <p:cNvSpPr/>
            <p:nvPr/>
          </p:nvSpPr>
          <p:spPr>
            <a:xfrm>
              <a:off x="6760395" y="1047964"/>
              <a:ext cx="421241" cy="369869"/>
            </a:xfrm>
            <a:prstGeom prst="leftArrow">
              <a:avLst/>
            </a:prstGeom>
            <a:solidFill>
              <a:srgbClr val="DE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" name="Obdélník 7"/>
          <p:cNvSpPr/>
          <p:nvPr/>
        </p:nvSpPr>
        <p:spPr>
          <a:xfrm>
            <a:off x="7222732" y="5681609"/>
            <a:ext cx="708917" cy="308225"/>
          </a:xfrm>
          <a:prstGeom prst="rect">
            <a:avLst/>
          </a:prstGeom>
          <a:noFill/>
          <a:ln w="28575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3961731" y="5607978"/>
            <a:ext cx="2640458" cy="195209"/>
          </a:xfrm>
          <a:prstGeom prst="rect">
            <a:avLst/>
          </a:prstGeom>
          <a:noFill/>
          <a:ln w="28575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4965040" y="6030929"/>
            <a:ext cx="1713163" cy="657547"/>
          </a:xfrm>
          <a:prstGeom prst="wedgeRectCallout">
            <a:avLst>
              <a:gd name="adj1" fmla="val -28291"/>
              <a:gd name="adj2" fmla="val -9275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jediný habitat se superdominancí</a:t>
            </a:r>
          </a:p>
        </p:txBody>
      </p:sp>
      <p:grpSp>
        <p:nvGrpSpPr>
          <p:cNvPr id="15" name="Skupina 14"/>
          <p:cNvGrpSpPr/>
          <p:nvPr/>
        </p:nvGrpSpPr>
        <p:grpSpPr>
          <a:xfrm>
            <a:off x="4903841" y="5414481"/>
            <a:ext cx="914400" cy="560298"/>
            <a:chOff x="527050" y="374650"/>
            <a:chExt cx="914400" cy="560298"/>
          </a:xfrm>
        </p:grpSpPr>
        <p:cxnSp>
          <p:nvCxnSpPr>
            <p:cNvPr id="13" name="Přímá spojovací čára 12"/>
            <p:cNvCxnSpPr/>
            <p:nvPr/>
          </p:nvCxnSpPr>
          <p:spPr>
            <a:xfrm>
              <a:off x="527050" y="374650"/>
              <a:ext cx="914400" cy="560298"/>
            </a:xfrm>
            <a:prstGeom prst="line">
              <a:avLst/>
            </a:pr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ovací čára 13"/>
            <p:cNvCxnSpPr/>
            <p:nvPr/>
          </p:nvCxnSpPr>
          <p:spPr>
            <a:xfrm flipH="1">
              <a:off x="527050" y="374650"/>
              <a:ext cx="914400" cy="560298"/>
            </a:xfrm>
            <a:prstGeom prst="line">
              <a:avLst/>
            </a:pr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502" y="1325366"/>
            <a:ext cx="7802269" cy="4428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5910263" y="1633588"/>
            <a:ext cx="2863867" cy="1376739"/>
          </a:xfrm>
          <a:prstGeom prst="wedgeRectCallout">
            <a:avLst>
              <a:gd name="adj1" fmla="val -10354"/>
              <a:gd name="adj2" fmla="val 14455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dirty="0">
                <a:latin typeface="Arial" pitchFamily="34" charset="0"/>
                <a:sym typeface="Symbol" pitchFamily="18" charset="2"/>
              </a:rPr>
              <a:t>chráněný polymorfismus, i když ani v jednom habitatu selekce nepodporuje heterozygoty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278054"/>
            <a:ext cx="2084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tvrdá selekce: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629" y="2455524"/>
            <a:ext cx="6200775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8624" y="374650"/>
            <a:ext cx="3159552" cy="1793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Šipka doleva 6"/>
          <p:cNvSpPr/>
          <p:nvPr/>
        </p:nvSpPr>
        <p:spPr>
          <a:xfrm rot="18723862">
            <a:off x="6082301" y="2157574"/>
            <a:ext cx="534256" cy="431514"/>
          </a:xfrm>
          <a:prstGeom prst="lef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8" name="Skupina 7"/>
          <p:cNvGrpSpPr>
            <a:grpSpLocks noChangeAspect="1"/>
          </p:cNvGrpSpPr>
          <p:nvPr/>
        </p:nvGrpSpPr>
        <p:grpSpPr>
          <a:xfrm>
            <a:off x="270195" y="1114390"/>
            <a:ext cx="5465564" cy="1190888"/>
            <a:chOff x="999661" y="374650"/>
            <a:chExt cx="7512408" cy="1636875"/>
          </a:xfrm>
        </p:grpSpPr>
        <p:pic>
          <p:nvPicPr>
            <p:cNvPr id="9" name="Picture 1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999661" y="374650"/>
              <a:ext cx="5678541" cy="163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ovéPole 9"/>
            <p:cNvSpPr txBox="1"/>
            <p:nvPr/>
          </p:nvSpPr>
          <p:spPr>
            <a:xfrm>
              <a:off x="7284377" y="606175"/>
              <a:ext cx="1227692" cy="1311419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cs-CZ" sz="1400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sz="1400" baseline="-25000" dirty="0">
                  <a:latin typeface="Arial" pitchFamily="34" charset="0"/>
                  <a:cs typeface="Arial" pitchFamily="34" charset="0"/>
                </a:rPr>
                <a:t>1</a:t>
              </a:r>
              <a:r>
                <a:rPr lang="cs-CZ" sz="1400" dirty="0">
                  <a:latin typeface="Arial" pitchFamily="34" charset="0"/>
                  <a:cs typeface="Arial" pitchFamily="34" charset="0"/>
                </a:rPr>
                <a:t> = 0,12</a:t>
              </a:r>
            </a:p>
            <a:p>
              <a:r>
                <a:rPr lang="cs-CZ" sz="1400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sz="1400" baseline="-25000" dirty="0">
                  <a:latin typeface="Arial" pitchFamily="34" charset="0"/>
                  <a:cs typeface="Arial" pitchFamily="34" charset="0"/>
                </a:rPr>
                <a:t>2</a:t>
              </a:r>
              <a:r>
                <a:rPr lang="cs-CZ" sz="1400" dirty="0">
                  <a:latin typeface="Arial" pitchFamily="34" charset="0"/>
                  <a:cs typeface="Arial" pitchFamily="34" charset="0"/>
                </a:rPr>
                <a:t> = 0,58</a:t>
              </a:r>
              <a:endParaRPr lang="cs-CZ" sz="1400" i="1" dirty="0">
                <a:latin typeface="Arial" pitchFamily="34" charset="0"/>
                <a:cs typeface="Arial" pitchFamily="34" charset="0"/>
              </a:endParaRPr>
            </a:p>
            <a:p>
              <a:r>
                <a:rPr lang="cs-CZ" sz="1400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sz="1400" baseline="-25000" dirty="0">
                  <a:latin typeface="Arial" pitchFamily="34" charset="0"/>
                  <a:cs typeface="Arial" pitchFamily="34" charset="0"/>
                </a:rPr>
                <a:t>3</a:t>
              </a:r>
              <a:r>
                <a:rPr lang="cs-CZ" sz="1400" dirty="0">
                  <a:latin typeface="Arial" pitchFamily="34" charset="0"/>
                  <a:cs typeface="Arial" pitchFamily="34" charset="0"/>
                </a:rPr>
                <a:t> = 0,3</a:t>
              </a:r>
              <a:endParaRPr lang="cs-CZ" sz="1400" i="1" dirty="0">
                <a:latin typeface="Arial" pitchFamily="34" charset="0"/>
                <a:cs typeface="Arial" pitchFamily="34" charset="0"/>
              </a:endParaRPr>
            </a:p>
            <a:p>
              <a:r>
                <a:rPr lang="cs-CZ" sz="1400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sz="1400" baseline="-25000" dirty="0">
                  <a:latin typeface="Arial" pitchFamily="34" charset="0"/>
                  <a:cs typeface="Arial" pitchFamily="34" charset="0"/>
                </a:rPr>
                <a:t>4</a:t>
              </a:r>
              <a:r>
                <a:rPr lang="cs-CZ" sz="1400" dirty="0">
                  <a:latin typeface="Arial" pitchFamily="34" charset="0"/>
                  <a:cs typeface="Arial" pitchFamily="34" charset="0"/>
                </a:rPr>
                <a:t> = 0</a:t>
              </a:r>
              <a:endParaRPr lang="cs-CZ" sz="1400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Šipka doleva 10"/>
            <p:cNvSpPr/>
            <p:nvPr/>
          </p:nvSpPr>
          <p:spPr>
            <a:xfrm>
              <a:off x="6760395" y="1047964"/>
              <a:ext cx="421241" cy="369869"/>
            </a:xfrm>
            <a:prstGeom prst="leftArrow">
              <a:avLst/>
            </a:prstGeom>
            <a:solidFill>
              <a:srgbClr val="DE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2" name="TextovéPole 11"/>
          <p:cNvSpPr txBox="1"/>
          <p:nvPr/>
        </p:nvSpPr>
        <p:spPr>
          <a:xfrm>
            <a:off x="3302346" y="5977827"/>
            <a:ext cx="5509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latin typeface="Arial" pitchFamily="34" charset="0"/>
                <a:cs typeface="Arial" pitchFamily="34" charset="0"/>
              </a:rPr>
              <a:t>nestabilní i nechráněný polymorfismus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527050" y="374650"/>
            <a:ext cx="8177239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Při </a:t>
            </a:r>
            <a:r>
              <a:rPr lang="cs-CZ" sz="2400" u="sng" dirty="0">
                <a:latin typeface="Arial" pitchFamily="34" charset="0"/>
                <a:cs typeface="Arial" pitchFamily="34" charset="0"/>
              </a:rPr>
              <a:t>tvrdé selekci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prostorová heterogenita v hrubém měřítku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podmínky pro polymorfismus </a:t>
            </a:r>
            <a:r>
              <a:rPr lang="cs-CZ" sz="2400" u="sng" dirty="0">
                <a:latin typeface="Arial" pitchFamily="34" charset="0"/>
                <a:cs typeface="Arial" pitchFamily="34" charset="0"/>
              </a:rPr>
              <a:t>nerozšiřuje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.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ALE:</a:t>
            </a: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Pokud tok genů velmi omezený, ekologický rozdíl mezi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měkkou a tvrdou selekcí je z hlediska podmínek pro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udržení polymorfismu chráněného prostorovou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variabilitou v hrubém měřítku nepodstatný.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 descr="Migrace"/>
          <p:cNvPicPr>
            <a:picLocks noChangeAspect="1" noChangeArrowheads="1"/>
          </p:cNvPicPr>
          <p:nvPr/>
        </p:nvPicPr>
        <p:blipFill>
          <a:blip r:embed="rId3" cstate="print"/>
          <a:srcRect b="56122"/>
          <a:stretch>
            <a:fillRect/>
          </a:stretch>
        </p:blipFill>
        <p:spPr bwMode="auto">
          <a:xfrm>
            <a:off x="527050" y="374650"/>
            <a:ext cx="4310963" cy="2634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4803897" y="374650"/>
            <a:ext cx="42065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drsnokřídlec březový (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Biston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betularia</a:t>
            </a:r>
            <a:r>
              <a:rPr lang="cs-CZ" dirty="0">
                <a:latin typeface="Arial" pitchFamily="34" charset="0"/>
                <a:cs typeface="Arial" pitchFamily="34" charset="0"/>
              </a:rPr>
              <a:t>):</a:t>
            </a:r>
          </a:p>
          <a:p>
            <a:r>
              <a:rPr lang="cs-CZ" dirty="0">
                <a:latin typeface="Arial" pitchFamily="34" charset="0"/>
                <a:cs typeface="Arial" pitchFamily="34" charset="0"/>
                <a:sym typeface="Symbol"/>
              </a:rPr>
              <a:t></a:t>
            </a:r>
            <a:r>
              <a:rPr lang="cs-CZ" dirty="0">
                <a:latin typeface="Arial" pitchFamily="34" charset="0"/>
                <a:cs typeface="Arial" pitchFamily="34" charset="0"/>
              </a:rPr>
              <a:t>10/km</a:t>
            </a:r>
            <a:r>
              <a:rPr lang="cs-CZ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dirty="0">
                <a:latin typeface="Arial" pitchFamily="34" charset="0"/>
                <a:cs typeface="Arial" pitchFamily="34" charset="0"/>
              </a:rPr>
              <a:t>; migrace </a:t>
            </a:r>
            <a:r>
              <a:rPr lang="cs-CZ" dirty="0">
                <a:latin typeface="Arial" pitchFamily="34" charset="0"/>
                <a:cs typeface="Arial" pitchFamily="34" charset="0"/>
                <a:sym typeface="Symbol"/>
              </a:rPr>
              <a:t> 1 km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0" descr="Migrace"/>
          <p:cNvPicPr>
            <a:picLocks noChangeAspect="1" noChangeArrowheads="1"/>
          </p:cNvPicPr>
          <p:nvPr/>
        </p:nvPicPr>
        <p:blipFill>
          <a:blip r:embed="rId3" cstate="print"/>
          <a:srcRect t="44480"/>
          <a:stretch>
            <a:fillRect/>
          </a:stretch>
        </p:blipFill>
        <p:spPr bwMode="auto">
          <a:xfrm>
            <a:off x="4800184" y="1821927"/>
            <a:ext cx="4140200" cy="3201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244837" y="3386925"/>
            <a:ext cx="46987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dirty="0" err="1">
                <a:latin typeface="Arial" pitchFamily="34" charset="0"/>
                <a:cs typeface="Arial" pitchFamily="34" charset="0"/>
              </a:rPr>
              <a:t>zejkovec</a:t>
            </a:r>
            <a:r>
              <a:rPr lang="cs-CZ" dirty="0">
                <a:latin typeface="Arial" pitchFamily="34" charset="0"/>
                <a:cs typeface="Arial" pitchFamily="34" charset="0"/>
              </a:rPr>
              <a:t> dvojzubý (</a:t>
            </a:r>
            <a:r>
              <a:rPr lang="en-US" i="1" dirty="0" err="1">
                <a:latin typeface="Arial" pitchFamily="34" charset="0"/>
                <a:cs typeface="Arial" pitchFamily="34" charset="0"/>
              </a:rPr>
              <a:t>Odontoptera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bidentata</a:t>
            </a:r>
            <a:r>
              <a:rPr lang="cs-CZ" dirty="0">
                <a:latin typeface="Arial" pitchFamily="34" charset="0"/>
                <a:cs typeface="Arial" pitchFamily="34" charset="0"/>
              </a:rPr>
              <a:t>): </a:t>
            </a:r>
          </a:p>
          <a:p>
            <a:r>
              <a:rPr lang="cs-CZ" dirty="0">
                <a:latin typeface="Arial" pitchFamily="34" charset="0"/>
                <a:cs typeface="Arial" pitchFamily="34" charset="0"/>
              </a:rPr>
              <a:t>50 000–100 000/km</a:t>
            </a:r>
            <a:r>
              <a:rPr lang="cs-CZ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dirty="0">
                <a:latin typeface="Arial" pitchFamily="34" charset="0"/>
                <a:cs typeface="Arial" pitchFamily="34" charset="0"/>
              </a:rPr>
              <a:t>; migrace </a:t>
            </a:r>
            <a:r>
              <a:rPr lang="cs-CZ" dirty="0">
                <a:latin typeface="Arial" pitchFamily="34" charset="0"/>
                <a:cs typeface="Arial" pitchFamily="34" charset="0"/>
                <a:sym typeface="Symbol"/>
              </a:rPr>
              <a:t> 150 m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1181528" y="205483"/>
            <a:ext cx="2537717" cy="1674688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5905928" y="1740113"/>
            <a:ext cx="2529155" cy="1753099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/>
          <p:cNvSpPr txBox="1"/>
          <p:nvPr/>
        </p:nvSpPr>
        <p:spPr>
          <a:xfrm>
            <a:off x="527050" y="5250094"/>
            <a:ext cx="84936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0000"/>
            <a:r>
              <a:rPr lang="cs-CZ" sz="2400" dirty="0">
                <a:latin typeface="Arial" pitchFamily="34" charset="0"/>
                <a:cs typeface="Arial" pitchFamily="34" charset="0"/>
              </a:rPr>
              <a:t>Vyšší tok genů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 na lokální úrovni proměnlivost prostředí </a:t>
            </a:r>
          </a:p>
          <a:p>
            <a:pPr algn="ctr" defTabSz="540000"/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v jemném měřítku; adaptace na prostředí měnící se</a:t>
            </a:r>
          </a:p>
          <a:p>
            <a:pPr algn="ctr" defTabSz="540000"/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v hrubém měřítku na větší geografické škále.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xmlns="" id="{60B84B5B-6031-4650-8F00-950DDA8F2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685387"/>
            <a:ext cx="7872420" cy="407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marL="457200" indent="-457200" algn="l">
              <a:spcAft>
                <a:spcPts val="1000"/>
              </a:spcAft>
            </a:pPr>
            <a:r>
              <a:rPr lang="cs-CZ" sz="2400" dirty="0">
                <a:solidFill>
                  <a:srgbClr val="C00000"/>
                </a:solidFill>
                <a:latin typeface="Arial" charset="0"/>
              </a:rPr>
              <a:t>Pojem adaptivní krajiny má více významů, které jsou vzájemně nekompatibilní!</a:t>
            </a:r>
          </a:p>
          <a:p>
            <a:pPr marL="457200" indent="-457200" algn="l">
              <a:spcAft>
                <a:spcPts val="1000"/>
              </a:spcAft>
            </a:pPr>
            <a:endParaRPr lang="cs-CZ" sz="2400" dirty="0">
              <a:solidFill>
                <a:srgbClr val="CC0000"/>
              </a:solidFill>
              <a:latin typeface="Arial" charset="0"/>
            </a:endParaRPr>
          </a:p>
          <a:p>
            <a:pPr marL="457200" indent="-457200">
              <a:spcAft>
                <a:spcPts val="1000"/>
              </a:spcAft>
              <a:buFontTx/>
              <a:buAutoNum type="arabicPeriod"/>
            </a:pPr>
            <a:r>
              <a:rPr lang="cs-CZ" sz="2400" dirty="0">
                <a:latin typeface="Arial" charset="0"/>
              </a:rPr>
              <a:t>Kombinace alel: hodnota fitness přiřazena </a:t>
            </a:r>
            <a:r>
              <a:rPr lang="cs-CZ" sz="2400" u="sng" dirty="0">
                <a:latin typeface="Arial" charset="0"/>
              </a:rPr>
              <a:t>genotypu</a:t>
            </a:r>
            <a:r>
              <a:rPr lang="cs-CZ" sz="2400" dirty="0">
                <a:latin typeface="Arial" charset="0"/>
              </a:rPr>
              <a:t/>
            </a:r>
            <a:br>
              <a:rPr lang="cs-CZ" sz="2400" dirty="0">
                <a:latin typeface="Arial" charset="0"/>
              </a:rPr>
            </a:br>
            <a:r>
              <a:rPr lang="cs-CZ" sz="2400" i="1" dirty="0">
                <a:latin typeface="Arial" charset="0"/>
                <a:sym typeface="Symbol" pitchFamily="18" charset="2"/>
              </a:rPr>
              <a:t>N</a:t>
            </a:r>
            <a:r>
              <a:rPr lang="cs-CZ" sz="2400" dirty="0">
                <a:latin typeface="Arial" charset="0"/>
                <a:sym typeface="Symbol" pitchFamily="18" charset="2"/>
              </a:rPr>
              <a:t> + 1 dimenzí: </a:t>
            </a:r>
            <a:r>
              <a:rPr lang="cs-CZ" sz="2400" i="1" dirty="0">
                <a:latin typeface="Arial" charset="0"/>
              </a:rPr>
              <a:t>N</a:t>
            </a:r>
            <a:r>
              <a:rPr lang="cs-CZ" sz="2400" dirty="0">
                <a:latin typeface="Arial" charset="0"/>
              </a:rPr>
              <a:t> genotypů + fitness</a:t>
            </a:r>
            <a:r>
              <a:rPr lang="cs-CZ" sz="2400" dirty="0">
                <a:latin typeface="Arial" charset="0"/>
                <a:sym typeface="Symbol" pitchFamily="18" charset="2"/>
              </a:rPr>
              <a:t/>
            </a:r>
            <a:br>
              <a:rPr lang="cs-CZ" sz="2400" dirty="0">
                <a:latin typeface="Arial" charset="0"/>
                <a:sym typeface="Symbol" pitchFamily="18" charset="2"/>
              </a:rPr>
            </a:br>
            <a:r>
              <a:rPr lang="cs-CZ" sz="2400" dirty="0">
                <a:latin typeface="Arial" charset="0"/>
                <a:sym typeface="Symbol" pitchFamily="18" charset="2"/>
              </a:rPr>
              <a:t>diskontinuální povrch, populace = shluk bodů</a:t>
            </a:r>
            <a:br>
              <a:rPr lang="cs-CZ" sz="2400" dirty="0">
                <a:latin typeface="Arial" charset="0"/>
                <a:sym typeface="Symbol" pitchFamily="18" charset="2"/>
              </a:rPr>
            </a:br>
            <a:endParaRPr lang="cs-CZ" sz="2400" dirty="0">
              <a:latin typeface="Arial" charset="0"/>
              <a:sym typeface="Symbol" pitchFamily="18" charset="2"/>
            </a:endParaRPr>
          </a:p>
          <a:p>
            <a:pPr marL="457200" indent="-457200" algn="l">
              <a:spcAft>
                <a:spcPts val="1000"/>
              </a:spcAft>
              <a:buFontTx/>
              <a:buAutoNum type="arabicPeriod"/>
            </a:pPr>
            <a:r>
              <a:rPr lang="cs-CZ" sz="2400" dirty="0">
                <a:latin typeface="Arial" charset="0"/>
                <a:sym typeface="Symbol" pitchFamily="18" charset="2"/>
              </a:rPr>
              <a:t>Průměrné </a:t>
            </a:r>
            <a:r>
              <a:rPr lang="cs-CZ" sz="2400" u="sng" dirty="0">
                <a:latin typeface="Arial" charset="0"/>
                <a:sym typeface="Symbol" pitchFamily="18" charset="2"/>
              </a:rPr>
              <a:t>frekvence alel</a:t>
            </a:r>
            <a:r>
              <a:rPr lang="cs-CZ" sz="2400" dirty="0">
                <a:latin typeface="Arial" charset="0"/>
                <a:sym typeface="Symbol" pitchFamily="18" charset="2"/>
              </a:rPr>
              <a:t/>
            </a:r>
            <a:br>
              <a:rPr lang="cs-CZ" sz="2400" dirty="0">
                <a:latin typeface="Arial" charset="0"/>
                <a:sym typeface="Symbol" pitchFamily="18" charset="2"/>
              </a:rPr>
            </a:br>
            <a:r>
              <a:rPr lang="cs-CZ" sz="2400" dirty="0">
                <a:latin typeface="Arial" charset="0"/>
                <a:sym typeface="Symbol" pitchFamily="18" charset="2"/>
              </a:rPr>
              <a:t>počet dimenzí = počet lokusů + fitness</a:t>
            </a:r>
            <a:br>
              <a:rPr lang="cs-CZ" sz="2400" dirty="0">
                <a:latin typeface="Arial" charset="0"/>
                <a:sym typeface="Symbol" pitchFamily="18" charset="2"/>
              </a:rPr>
            </a:br>
            <a:r>
              <a:rPr lang="cs-CZ" sz="2400" dirty="0">
                <a:latin typeface="Arial" charset="0"/>
                <a:sym typeface="Symbol" pitchFamily="18" charset="2"/>
              </a:rPr>
              <a:t>kontinuální povrch</a:t>
            </a:r>
          </a:p>
        </p:txBody>
      </p:sp>
    </p:spTree>
    <p:extLst>
      <p:ext uri="{BB962C8B-B14F-4D97-AF65-F5344CB8AC3E}">
        <p14:creationId xmlns:p14="http://schemas.microsoft.com/office/powerpoint/2010/main" xmlns="" val="269303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Varsel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7097" y="1162042"/>
            <a:ext cx="4695461" cy="4495511"/>
          </a:xfrm>
          <a:prstGeom prst="rect">
            <a:avLst/>
          </a:prstGeom>
        </p:spPr>
      </p:pic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5917893" y="3360711"/>
            <a:ext cx="2689207" cy="1567166"/>
          </a:xfrm>
          <a:prstGeom prst="wedgeRectCallout">
            <a:avLst>
              <a:gd name="adj1" fmla="val -67521"/>
              <a:gd name="adj2" fmla="val 4326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kombinace hodnot fitness poskytující stabilní polymorfismus je </a:t>
            </a:r>
            <a:r>
              <a:rPr lang="cs-CZ" sz="1600" dirty="0" err="1">
                <a:latin typeface="Arial" pitchFamily="34" charset="0"/>
                <a:sym typeface="Symbol" pitchFamily="18" charset="2"/>
              </a:rPr>
              <a:t>restriktivnější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pro časovou než prostorovou variabilitu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448709" y="1068512"/>
            <a:ext cx="3797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en-US" sz="2000" dirty="0">
                <a:latin typeface="Arial" pitchFamily="34" charset="0"/>
                <a:cs typeface="Arial" pitchFamily="34" charset="0"/>
              </a:rPr>
              <a:t>#1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= 1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x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</a:t>
            </a:r>
          </a:p>
          <a:p>
            <a:pPr defTabSz="540000"/>
            <a:r>
              <a:rPr lang="en-US" sz="2000" dirty="0">
                <a:latin typeface="Arial" pitchFamily="34" charset="0"/>
                <a:cs typeface="Arial" pitchFamily="34" charset="0"/>
              </a:rPr>
              <a:t>#2: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= 1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x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08695" y="374650"/>
            <a:ext cx="59843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Prostředí proměnlivé v jemném měřítku </a:t>
            </a:r>
          </a:p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fine-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grained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environment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27050" y="1387011"/>
            <a:ext cx="8069838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Př.: mutace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; fitness nového genotypu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1 +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b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	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heterogenita prostředí v jemném měřítku</a:t>
            </a:r>
            <a:endParaRPr lang="cs-CZ" sz="2000" baseline="30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Jaká je pravděpodobnost přežití alely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?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pokud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malé, pl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atí: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2 mutace: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; fitness obou heterozygotů stejná, tj. 1 +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pokud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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 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má větší šanci na přežití než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!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 selekce podporuje mutace poskytující účinnější 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pufrování proti fluktuacím v důsledku proměnlivosti 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prostředí v jemném měřítku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3606091" y="2913082"/>
            <a:ext cx="2472037" cy="600682"/>
          </a:xfrm>
          <a:prstGeom prst="rect">
            <a:avLst/>
          </a:prstGeom>
          <a:noFill/>
        </p:spPr>
      </p:pic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516437" y="2558266"/>
            <a:ext cx="2422080" cy="770562"/>
          </a:xfrm>
          <a:prstGeom prst="wedgeRectCallout">
            <a:avLst>
              <a:gd name="adj1" fmla="val -65400"/>
              <a:gd name="adj2" fmla="val 4459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při homogenitě prostředí (</a:t>
            </a:r>
            <a:r>
              <a:rPr lang="cs-CZ" sz="1600" i="1" dirty="0">
                <a:latin typeface="Arial" pitchFamily="34" charset="0"/>
                <a:sym typeface="Symbol"/>
              </a:rPr>
              <a:t></a:t>
            </a:r>
            <a:r>
              <a:rPr lang="cs-CZ" sz="1600" i="1" baseline="-25000" dirty="0">
                <a:latin typeface="Arial" pitchFamily="34" charset="0"/>
                <a:sym typeface="Symbol"/>
              </a:rPr>
              <a:t>s</a:t>
            </a:r>
            <a:r>
              <a:rPr lang="cs-CZ" sz="1600" baseline="30000" dirty="0">
                <a:latin typeface="Arial" pitchFamily="34" charset="0"/>
                <a:sym typeface="Symbol"/>
              </a:rPr>
              <a:t>2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= 0)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P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dirty="0">
                <a:latin typeface="Arial" pitchFamily="34" charset="0"/>
                <a:sym typeface="Symbol"/>
              </a:rPr>
              <a:t> 2</a:t>
            </a:r>
            <a:r>
              <a:rPr lang="cs-CZ" sz="1600" i="1" dirty="0">
                <a:latin typeface="Arial" pitchFamily="34" charset="0"/>
                <a:sym typeface="Symbol"/>
              </a:rPr>
              <a:t>s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669361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Za určitých okolností může být pravděpodobnost přežití vyšší i u alely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spojené s nižší fitness: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např.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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za normálních okolností by šance na přežití byla vyšší pro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než pro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ale pokud platí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bude mít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vyšší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pravděpodobnost přežití alela spojená s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nižší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fitness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tj. je-li genotyp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dostatečně pufrován proti heterogenitě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prostředí v jemném měřítku, bude mít mutace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větší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šanci v populaci přežít, než prospěšnější mutace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baseline="-25000" dirty="0">
                <a:latin typeface="Arial" pitchFamily="34" charset="0"/>
                <a:cs typeface="Arial" pitchFamily="34" charset="0"/>
              </a:rPr>
              <a:t>2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95233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2712378" y="2430195"/>
            <a:ext cx="2571750" cy="676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27050" y="374650"/>
            <a:ext cx="809228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Např.: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0,02;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0,01;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4;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0,5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žádná heterogenita: 2x vyšší šance přežití pro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než pro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heterogenita: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 = 0,008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	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 = 0,013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je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výhodnější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neutralita: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, tj. stejná fitness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selekce bude preferovat genotyp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lépe pufrovaný proti fluktuacím fitness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Pokud konečná velikost populace: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4839126" y="1381517"/>
            <a:ext cx="2461625" cy="598152"/>
          </a:xfrm>
          <a:prstGeom prst="rect">
            <a:avLst/>
          </a:prstGeom>
          <a:noFill/>
        </p:spPr>
      </p:pic>
      <p:cxnSp>
        <p:nvCxnSpPr>
          <p:cNvPr id="7" name="Přímá spojovací šipka 6"/>
          <p:cNvCxnSpPr/>
          <p:nvPr/>
        </p:nvCxnSpPr>
        <p:spPr>
          <a:xfrm flipH="1" flipV="1">
            <a:off x="3914454" y="1623317"/>
            <a:ext cx="760288" cy="41096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2962025" y="4998021"/>
            <a:ext cx="1671620" cy="705796"/>
          </a:xfrm>
          <a:prstGeom prst="rect">
            <a:avLst/>
          </a:prstGeom>
          <a:noFill/>
        </p:spPr>
      </p:pic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5312650" y="4931597"/>
            <a:ext cx="1694326" cy="842480"/>
          </a:xfrm>
          <a:prstGeom prst="wedgeRectCallout">
            <a:avLst>
              <a:gd name="adj1" fmla="val -85811"/>
              <a:gd name="adj2" fmla="val -16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výhodná alela;</a:t>
            </a:r>
          </a:p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viz Selekce II., snímek </a:t>
            </a:r>
            <a:r>
              <a:rPr lang="en-US" sz="1600" dirty="0">
                <a:latin typeface="Arial" pitchFamily="34" charset="0"/>
                <a:sym typeface="Symbol" pitchFamily="18" charset="2"/>
              </a:rPr>
              <a:t>#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</a:t>
            </a:r>
            <a:r>
              <a:rPr lang="en-US" sz="1600" dirty="0">
                <a:latin typeface="Arial" pitchFamily="34" charset="0"/>
                <a:sym typeface="Symbol" pitchFamily="18" charset="2"/>
              </a:rPr>
              <a:t>20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27050" y="374650"/>
            <a:ext cx="838082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při heterogenitě prostředí místo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–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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/2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),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kde selekční koeficient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jedince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je náhodná veličina s průměrem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a rozptylem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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/2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 průměrná fitness v modelu proměnlivého prostředí 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v jemném měřítku je při určení pravděpodobnosti fixace 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výhodné alely snížena o </a:t>
            </a:r>
            <a:r>
              <a:rPr lang="cs-CZ" sz="2400" i="1" dirty="0">
                <a:latin typeface="Arial" pitchFamily="34" charset="0"/>
                <a:cs typeface="Arial" pitchFamily="34" charset="0"/>
                <a:sym typeface="Symbol"/>
              </a:rPr>
              <a:t>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/2</a:t>
            </a:r>
            <a:r>
              <a:rPr lang="cs-CZ" sz="2400" i="1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endParaRPr lang="cs-CZ" sz="24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 s klesající schopností pufrování heterogennosti prostředí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	v jemném měřítku (tj. s rostoucím rozptylem 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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) klesá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	pravděpodobnost fixace prospěšné alely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377614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Pozor: je třeba mít na zřeteli, že znak, který je zde pufrován,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je </a:t>
            </a:r>
            <a:r>
              <a:rPr lang="cs-CZ" sz="2400" u="sng" dirty="0">
                <a:latin typeface="Arial" pitchFamily="34" charset="0"/>
                <a:cs typeface="Arial" pitchFamily="34" charset="0"/>
              </a:rPr>
              <a:t>reprodukční zdatnost</a:t>
            </a:r>
          </a:p>
          <a:p>
            <a:pPr defTabSz="540000">
              <a:spcAft>
                <a:spcPts val="24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pufrování fitness je ale většinou zprostředkováno jinými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znaky, které jsou plastické a citlivé na heterogenitu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prostředí v jemném měřítku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Např. člověk a jeho schopnost bránit se výkyvům teploty: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zvýšení teploty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dilatace povrchových cév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 odvod tepla k povrchu těla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další zvýšení  pocení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 další odvod tepla odpařováním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(delší expozice vysoké teploty ovšem může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mít fatální následky)</a:t>
            </a:r>
          </a:p>
        </p:txBody>
      </p:sp>
      <p:pic>
        <p:nvPicPr>
          <p:cNvPr id="89093" name="Picture 5" descr="http://www.kickstandfitness.com/wp-content/uploads/2012/10/electrolyte-sweat-carto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6832" y="3489678"/>
            <a:ext cx="1985231" cy="31114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537915" cy="581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snížení teploty  vazokonstrikce  snížení tepelných ztrát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další snížení  třes atd.  produkce tepla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(delší expozice chladu opět může mít fatální následky)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subsaharská Afrika: dřívější a intenzivnější pocení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Evropa: dřívější začátek třesu (teplota kůže 29,5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C  Afričané 28 C)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dřívější nástup pufrujícího mechanismu v populaci, která má historicky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větší zkušenost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Kromě intenzity má vliv i délka působení prostředí 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 při dlouhodobějším působení jiné mechanismy 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(např. zvýšení počtu potních žláz)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8306" name="Picture 2" descr="http://www.illustrationsof.com/royalty-free-winter-clipart-illustration-934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883" y="713697"/>
            <a:ext cx="2285117" cy="23993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527050" y="972247"/>
            <a:ext cx="8175161" cy="156966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b="0" dirty="0">
                <a:latin typeface="Arial" pitchFamily="34" charset="0"/>
                <a:cs typeface="Arial" pitchFamily="34" charset="0"/>
              </a:rPr>
              <a:t>Prostředí proměnlivé </a:t>
            </a:r>
            <a:r>
              <a:rPr lang="cs-CZ" sz="2400" b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 hrubém měřítku 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b="0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měkká selekce </a:t>
            </a:r>
          </a:p>
          <a:p>
            <a:pPr algn="ctr"/>
            <a:r>
              <a:rPr lang="cs-CZ" sz="2400" b="0" dirty="0">
                <a:latin typeface="Arial" pitchFamily="34" charset="0"/>
                <a:cs typeface="Arial" pitchFamily="34" charset="0"/>
              </a:rPr>
              <a:t>budou v populaci udržovat polymorfismus s vyšší </a:t>
            </a:r>
          </a:p>
          <a:p>
            <a:pPr algn="ctr"/>
            <a:r>
              <a:rPr lang="cs-CZ" sz="2400" b="0" dirty="0">
                <a:latin typeface="Arial" pitchFamily="34" charset="0"/>
                <a:cs typeface="Arial" pitchFamily="34" charset="0"/>
              </a:rPr>
              <a:t>pravděpodobností než  proměnlivost v jemném měřítku </a:t>
            </a:r>
          </a:p>
          <a:p>
            <a:pPr algn="ctr"/>
            <a:r>
              <a:rPr lang="cs-CZ" sz="2400" b="0" dirty="0">
                <a:latin typeface="Arial" pitchFamily="34" charset="0"/>
                <a:cs typeface="Arial" pitchFamily="34" charset="0"/>
              </a:rPr>
              <a:t>a tvrdá selekce.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ver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6064" y="1791745"/>
            <a:ext cx="7310628" cy="423367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164440" y="369880"/>
            <a:ext cx="2462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Adaptivní krajina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962364" y="1181528"/>
            <a:ext cx="2279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 </a:t>
            </a:r>
            <a:r>
              <a:rPr lang="cs-CZ" sz="2400" i="1" dirty="0" err="1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cs-CZ" sz="24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 </a:t>
            </a:r>
            <a:r>
              <a:rPr lang="cs-CZ" sz="2400" i="1" dirty="0" err="1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  <a:sym typeface="Symbol"/>
              </a:rPr>
              <a:t>aa</a:t>
            </a:r>
            <a:endParaRPr lang="cs-CZ" sz="2400" i="1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6777937" y="600713"/>
            <a:ext cx="1572731" cy="899314"/>
          </a:xfrm>
          <a:prstGeom prst="wedgeRectCallout">
            <a:avLst>
              <a:gd name="adj1" fmla="val -15793"/>
              <a:gd name="adj2" fmla="val 9499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pitchFamily="34" charset="0"/>
              </a:rPr>
              <a:t>selekce zvýhodňuje heterozygoty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534364" y="3493214"/>
            <a:ext cx="1595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1 rovnováha</a:t>
            </a:r>
          </a:p>
        </p:txBody>
      </p:sp>
      <p:cxnSp>
        <p:nvCxnSpPr>
          <p:cNvPr id="9" name="Přímá spojovací šipka 8"/>
          <p:cNvCxnSpPr/>
          <p:nvPr/>
        </p:nvCxnSpPr>
        <p:spPr>
          <a:xfrm flipV="1">
            <a:off x="7304926" y="2537717"/>
            <a:ext cx="0" cy="945222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Under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2513" y="1798638"/>
            <a:ext cx="7027164" cy="423367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962364" y="1181528"/>
            <a:ext cx="2279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 </a:t>
            </a:r>
            <a:r>
              <a:rPr lang="cs-CZ" sz="2400" i="1" dirty="0" err="1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cs-CZ" sz="24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 </a:t>
            </a:r>
            <a:r>
              <a:rPr lang="cs-CZ" sz="2400" i="1" dirty="0" err="1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  <a:sym typeface="Symbol"/>
              </a:rPr>
              <a:t>aa</a:t>
            </a:r>
            <a:endParaRPr lang="cs-CZ" sz="2400" i="1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5945730" y="888389"/>
            <a:ext cx="1572731" cy="899314"/>
          </a:xfrm>
          <a:prstGeom prst="wedgeRectCallout">
            <a:avLst>
              <a:gd name="adj1" fmla="val -15793"/>
              <a:gd name="adj2" fmla="val 9499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pitchFamily="34" charset="0"/>
              </a:rPr>
              <a:t>selekce znevýhodňuje heterozygoty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763802" y="2661008"/>
            <a:ext cx="1580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3 rovnováhy</a:t>
            </a:r>
          </a:p>
        </p:txBody>
      </p:sp>
      <p:cxnSp>
        <p:nvCxnSpPr>
          <p:cNvPr id="11" name="Přímá spojovací šipka 10"/>
          <p:cNvCxnSpPr/>
          <p:nvPr/>
        </p:nvCxnSpPr>
        <p:spPr>
          <a:xfrm flipV="1">
            <a:off x="7274103" y="1869897"/>
            <a:ext cx="595901" cy="873302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Skupina 16"/>
          <p:cNvGrpSpPr/>
          <p:nvPr/>
        </p:nvGrpSpPr>
        <p:grpSpPr>
          <a:xfrm>
            <a:off x="5517222" y="3102796"/>
            <a:ext cx="791111" cy="1489753"/>
            <a:chOff x="5517222" y="3102796"/>
            <a:chExt cx="791111" cy="1489753"/>
          </a:xfrm>
        </p:grpSpPr>
        <p:cxnSp>
          <p:nvCxnSpPr>
            <p:cNvPr id="8" name="Přímá spojovací šipka 7"/>
            <p:cNvCxnSpPr/>
            <p:nvPr/>
          </p:nvCxnSpPr>
          <p:spPr>
            <a:xfrm>
              <a:off x="6308333" y="3102796"/>
              <a:ext cx="0" cy="1489753"/>
            </a:xfrm>
            <a:prstGeom prst="straightConnector1">
              <a:avLst/>
            </a:prstGeom>
            <a:ln w="3810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ovací šipka 12"/>
            <p:cNvCxnSpPr/>
            <p:nvPr/>
          </p:nvCxnSpPr>
          <p:spPr>
            <a:xfrm flipH="1">
              <a:off x="5517222" y="3113070"/>
              <a:ext cx="513708" cy="1273995"/>
            </a:xfrm>
            <a:prstGeom prst="straightConnector1">
              <a:avLst/>
            </a:prstGeom>
            <a:ln w="3810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AutoShape 10"/>
          <p:cNvSpPr>
            <a:spLocks noChangeArrowheads="1"/>
          </p:cNvSpPr>
          <p:nvPr/>
        </p:nvSpPr>
        <p:spPr bwMode="auto">
          <a:xfrm>
            <a:off x="7104997" y="4777483"/>
            <a:ext cx="1165699" cy="450350"/>
          </a:xfrm>
          <a:prstGeom prst="wedgeRectCallout">
            <a:avLst>
              <a:gd name="adj1" fmla="val -93354"/>
              <a:gd name="adj2" fmla="val 6077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pitchFamily="34" charset="0"/>
              </a:rPr>
              <a:t>nestabilní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xmlns="" id="{C445CB0D-E342-46C8-9299-0F051349C12A}"/>
              </a:ext>
            </a:extLst>
          </p:cNvPr>
          <p:cNvSpPr txBox="1"/>
          <p:nvPr/>
        </p:nvSpPr>
        <p:spPr>
          <a:xfrm>
            <a:off x="3164440" y="369880"/>
            <a:ext cx="2462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Adaptivní krajina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8000" y="360363"/>
            <a:ext cx="8283037" cy="2262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 nám ještě oba teorémy (viz Selekce I) říkají?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6. Selekce „táhne“ populaci k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nejbližšímu lokálnímu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optimu,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tj. ne nezbytně ke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globálně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nejvyššímu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vrcholu.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To znamená, že selekce může bránit vývoji výhodnějšího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adaptivního znaku.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" name="Obrázek 5" descr="Krajina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5792" y="3186533"/>
            <a:ext cx="4504565" cy="3285073"/>
          </a:xfrm>
          <a:prstGeom prst="rect">
            <a:avLst/>
          </a:prstGeom>
        </p:spPr>
      </p:pic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3634046" y="2881576"/>
            <a:ext cx="1572731" cy="494891"/>
          </a:xfrm>
          <a:prstGeom prst="wedgeRectCallout">
            <a:avLst>
              <a:gd name="adj1" fmla="val -30165"/>
              <a:gd name="adj2" fmla="val 10298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pitchFamily="34" charset="0"/>
              </a:rPr>
              <a:t>globální vrchol</a:t>
            </a:r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5645328" y="3496035"/>
            <a:ext cx="1572731" cy="494891"/>
          </a:xfrm>
          <a:prstGeom prst="wedgeRectCallout">
            <a:avLst>
              <a:gd name="adj1" fmla="val -38658"/>
              <a:gd name="adj2" fmla="val 13828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pitchFamily="34" charset="0"/>
              </a:rPr>
              <a:t>lokální vrchol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1453" y="859872"/>
            <a:ext cx="6548277" cy="4850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3003871" y="532776"/>
            <a:ext cx="3374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0,5,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0,9</a:t>
            </a:r>
          </a:p>
        </p:txBody>
      </p:sp>
      <p:sp>
        <p:nvSpPr>
          <p:cNvPr id="5" name="Šipka doprava 4"/>
          <p:cNvSpPr/>
          <p:nvPr/>
        </p:nvSpPr>
        <p:spPr>
          <a:xfrm>
            <a:off x="4643918" y="4171683"/>
            <a:ext cx="863030" cy="287676"/>
          </a:xfrm>
          <a:prstGeom prst="rightArrow">
            <a:avLst/>
          </a:prstGeom>
          <a:solidFill>
            <a:srgbClr val="0070C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prava 5"/>
          <p:cNvSpPr/>
          <p:nvPr/>
        </p:nvSpPr>
        <p:spPr>
          <a:xfrm flipH="1">
            <a:off x="3429855" y="4171683"/>
            <a:ext cx="863030" cy="287676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3986374" y="2040436"/>
            <a:ext cx="1263722" cy="494891"/>
          </a:xfrm>
          <a:prstGeom prst="wedgeRectCallout">
            <a:avLst>
              <a:gd name="adj1" fmla="val -12527"/>
              <a:gd name="adj2" fmla="val 22547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>
                <a:latin typeface="Arial" pitchFamily="34" charset="0"/>
              </a:rPr>
              <a:t>p</a:t>
            </a:r>
            <a:r>
              <a:rPr lang="cs-CZ" sz="1600" dirty="0">
                <a:latin typeface="Arial" pitchFamily="34" charset="0"/>
              </a:rPr>
              <a:t> = 0,444</a:t>
            </a:r>
            <a:endParaRPr lang="cs-CZ" sz="1600" i="1" dirty="0">
              <a:latin typeface="Arial" pitchFamily="34" charset="0"/>
            </a:endParaRPr>
          </a:p>
        </p:txBody>
      </p:sp>
      <p:sp>
        <p:nvSpPr>
          <p:cNvPr id="8" name="Elipsa 7"/>
          <p:cNvSpPr>
            <a:spLocks noChangeAspect="1"/>
          </p:cNvSpPr>
          <p:nvPr/>
        </p:nvSpPr>
        <p:spPr>
          <a:xfrm>
            <a:off x="4089114" y="3554859"/>
            <a:ext cx="216000" cy="216000"/>
          </a:xfrm>
          <a:prstGeom prst="ellipse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Elipsa 8"/>
          <p:cNvSpPr>
            <a:spLocks noChangeAspect="1"/>
          </p:cNvSpPr>
          <p:nvPr/>
        </p:nvSpPr>
        <p:spPr>
          <a:xfrm>
            <a:off x="4395626" y="3573695"/>
            <a:ext cx="216000" cy="216000"/>
          </a:xfrm>
          <a:prstGeom prst="ellipse">
            <a:avLst/>
          </a:prstGeom>
          <a:solidFill>
            <a:srgbClr val="0070C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655069" y="3325635"/>
            <a:ext cx="2566728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DE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0,4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;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-0,024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878922" y="3328096"/>
            <a:ext cx="2688557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0,45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;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+0,003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2301411" y="5866545"/>
            <a:ext cx="4129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záleží na počátečních podmínkách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6019"/>
          <a:stretch>
            <a:fillRect/>
          </a:stretch>
        </p:blipFill>
        <p:spPr bwMode="auto">
          <a:xfrm>
            <a:off x="831623" y="1351004"/>
            <a:ext cx="7501132" cy="5016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0"/>
          <p:cNvSpPr>
            <a:spLocks noChangeArrowheads="1"/>
          </p:cNvSpPr>
          <p:nvPr/>
        </p:nvSpPr>
        <p:spPr bwMode="auto">
          <a:xfrm>
            <a:off x="814807" y="839445"/>
            <a:ext cx="1263722" cy="635128"/>
          </a:xfrm>
          <a:prstGeom prst="wedgeRectCallout">
            <a:avLst>
              <a:gd name="adj1" fmla="val -7963"/>
              <a:gd name="adj2" fmla="val 33442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>
                <a:latin typeface="Arial" pitchFamily="34" charset="0"/>
              </a:rPr>
              <a:t>A</a:t>
            </a:r>
            <a:r>
              <a:rPr lang="cs-CZ" sz="1600" dirty="0">
                <a:latin typeface="Arial" pitchFamily="34" charset="0"/>
              </a:rPr>
              <a:t>/</a:t>
            </a:r>
            <a:r>
              <a:rPr lang="cs-CZ" sz="1600" i="1" dirty="0">
                <a:latin typeface="Arial" pitchFamily="34" charset="0"/>
              </a:rPr>
              <a:t>S</a:t>
            </a:r>
            <a:r>
              <a:rPr lang="cs-CZ" sz="1600" dirty="0">
                <a:latin typeface="Arial" pitchFamily="34" charset="0"/>
              </a:rPr>
              <a:t> vrchol</a:t>
            </a:r>
            <a:endParaRPr lang="cs-CZ" sz="1600" i="1" dirty="0">
              <a:latin typeface="Arial" pitchFamily="34" charset="0"/>
            </a:endParaRPr>
          </a:p>
          <a:p>
            <a:pPr algn="ctr"/>
            <a:r>
              <a:rPr lang="cs-CZ" sz="1600" i="1" dirty="0">
                <a:latin typeface="Arial" pitchFamily="34" charset="0"/>
              </a:rPr>
              <a:t>w</a:t>
            </a:r>
            <a:r>
              <a:rPr lang="cs-CZ" sz="1600" dirty="0">
                <a:latin typeface="Arial" pitchFamily="34" charset="0"/>
              </a:rPr>
              <a:t> = 0,90</a:t>
            </a:r>
            <a:endParaRPr lang="cs-CZ" sz="1600" i="1" dirty="0">
              <a:latin typeface="Arial" pitchFamily="34" charset="0"/>
            </a:endParaRPr>
          </a:p>
        </p:txBody>
      </p:sp>
      <p:sp>
        <p:nvSpPr>
          <p:cNvPr id="4" name="AutoShape 10"/>
          <p:cNvSpPr>
            <a:spLocks noChangeArrowheads="1"/>
          </p:cNvSpPr>
          <p:nvPr/>
        </p:nvSpPr>
        <p:spPr bwMode="auto">
          <a:xfrm>
            <a:off x="3731001" y="1120345"/>
            <a:ext cx="1263722" cy="635128"/>
          </a:xfrm>
          <a:prstGeom prst="wedgeRectCallout">
            <a:avLst>
              <a:gd name="adj1" fmla="val -84232"/>
              <a:gd name="adj2" fmla="val 5037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>
                <a:latin typeface="Arial" pitchFamily="34" charset="0"/>
              </a:rPr>
              <a:t>C</a:t>
            </a:r>
            <a:r>
              <a:rPr lang="cs-CZ" sz="1600" dirty="0">
                <a:latin typeface="Arial" pitchFamily="34" charset="0"/>
              </a:rPr>
              <a:t> vrchol</a:t>
            </a:r>
            <a:endParaRPr lang="cs-CZ" sz="1600" i="1" dirty="0">
              <a:latin typeface="Arial" pitchFamily="34" charset="0"/>
            </a:endParaRPr>
          </a:p>
          <a:p>
            <a:pPr algn="ctr"/>
            <a:r>
              <a:rPr lang="cs-CZ" sz="1600" i="1" dirty="0">
                <a:latin typeface="Arial" pitchFamily="34" charset="0"/>
              </a:rPr>
              <a:t>w</a:t>
            </a:r>
            <a:r>
              <a:rPr lang="cs-CZ" sz="1600" dirty="0">
                <a:latin typeface="Arial" pitchFamily="34" charset="0"/>
              </a:rPr>
              <a:t> = 1,31</a:t>
            </a:r>
            <a:endParaRPr lang="cs-CZ" sz="1600" i="1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Skupina 15"/>
          <p:cNvGrpSpPr/>
          <p:nvPr/>
        </p:nvGrpSpPr>
        <p:grpSpPr>
          <a:xfrm>
            <a:off x="1126525" y="5520294"/>
            <a:ext cx="3280719" cy="1133413"/>
            <a:chOff x="1126525" y="5520294"/>
            <a:chExt cx="3280719" cy="1133413"/>
          </a:xfrm>
        </p:grpSpPr>
        <p:pic>
          <p:nvPicPr>
            <p:cNvPr id="12" name="Obrázek 11" descr="Bez názvu - 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6525" y="5520294"/>
              <a:ext cx="3280719" cy="1059432"/>
            </a:xfrm>
            <a:prstGeom prst="rect">
              <a:avLst/>
            </a:prstGeom>
          </p:spPr>
        </p:pic>
        <p:sp>
          <p:nvSpPr>
            <p:cNvPr id="14" name="Elipsa 13"/>
            <p:cNvSpPr>
              <a:spLocks noChangeAspect="1"/>
            </p:cNvSpPr>
            <p:nvPr/>
          </p:nvSpPr>
          <p:spPr>
            <a:xfrm>
              <a:off x="1260388" y="6466702"/>
              <a:ext cx="187005" cy="187005"/>
            </a:xfrm>
            <a:prstGeom prst="ellipse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Elipsa 14"/>
            <p:cNvSpPr>
              <a:spLocks noChangeAspect="1"/>
            </p:cNvSpPr>
            <p:nvPr/>
          </p:nvSpPr>
          <p:spPr>
            <a:xfrm>
              <a:off x="3167447" y="6429631"/>
              <a:ext cx="187005" cy="187005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508000" y="360363"/>
            <a:ext cx="8023350" cy="47397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 nám ještě oba teorémy (viz Selekce I) říkají?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7. Selekce neoptimalizuje samotný znak, </a:t>
            </a:r>
            <a:r>
              <a:rPr lang="cs-CZ" sz="2400" u="sng" dirty="0">
                <a:latin typeface="Arial" pitchFamily="34" charset="0"/>
                <a:cs typeface="Arial" pitchFamily="34" charset="0"/>
              </a:rPr>
              <a:t>pouze fitness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s výjimkou velmi striktních podmínek (např. lineární vztah mezi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   znakem a fitness)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.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8. Adaptivní proces může vést ke vzniku zdánlivě 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neadaptivních znaků.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antagonistická pleiotropie: stejná alela spojena se znaky, které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   mají opačný vliv na fitness; např. v malarických oblastech se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   zvyšuje frekvence srpkovité anémie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vývojová omezení: pro vývoj složitých adaptací nutná pleiotropie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   a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epistáze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050" name="Picture 2" descr="http://physrev.physiology.org/content/physrev/94/4/1027/F5.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1815" y="4839779"/>
            <a:ext cx="2728747" cy="1753978"/>
          </a:xfrm>
          <a:prstGeom prst="rect">
            <a:avLst/>
          </a:prstGeom>
          <a:noFill/>
        </p:spPr>
      </p:pic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3294395" y="4967416"/>
            <a:ext cx="1263722" cy="635128"/>
          </a:xfrm>
          <a:prstGeom prst="wedgeRectCallout">
            <a:avLst>
              <a:gd name="adj1" fmla="val -84232"/>
              <a:gd name="adj2" fmla="val 5037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pitchFamily="34" charset="0"/>
              </a:rPr>
              <a:t>vrchol pro složitý znak</a:t>
            </a:r>
            <a:endParaRPr lang="cs-CZ" sz="1600" i="1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14775</TotalTime>
  <Words>706</Words>
  <Application>Microsoft Office PowerPoint</Application>
  <PresentationFormat>Předvádění na obrazovce (4:3)</PresentationFormat>
  <Paragraphs>190</Paragraphs>
  <Slides>37</Slides>
  <Notes>4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38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Miloš Macholán</dc:creator>
  <cp:lastModifiedBy>zhiadlovska</cp:lastModifiedBy>
  <cp:revision>931</cp:revision>
  <dcterms:created xsi:type="dcterms:W3CDTF">2014-09-23T15:47:53Z</dcterms:created>
  <dcterms:modified xsi:type="dcterms:W3CDTF">2021-06-29T15:31:14Z</dcterms:modified>
</cp:coreProperties>
</file>