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87" r:id="rId4"/>
    <p:sldId id="308" r:id="rId5"/>
    <p:sldId id="303" r:id="rId6"/>
    <p:sldId id="309" r:id="rId7"/>
    <p:sldId id="310" r:id="rId8"/>
    <p:sldId id="302" r:id="rId9"/>
    <p:sldId id="261" r:id="rId10"/>
    <p:sldId id="297" r:id="rId11"/>
    <p:sldId id="299" r:id="rId12"/>
    <p:sldId id="298" r:id="rId13"/>
    <p:sldId id="300" r:id="rId14"/>
    <p:sldId id="301" r:id="rId15"/>
    <p:sldId id="289" r:id="rId16"/>
    <p:sldId id="290" r:id="rId17"/>
    <p:sldId id="291" r:id="rId18"/>
    <p:sldId id="295" r:id="rId19"/>
    <p:sldId id="292" r:id="rId20"/>
    <p:sldId id="259" r:id="rId21"/>
    <p:sldId id="264" r:id="rId22"/>
    <p:sldId id="263" r:id="rId23"/>
    <p:sldId id="265" r:id="rId24"/>
    <p:sldId id="262" r:id="rId25"/>
    <p:sldId id="258" r:id="rId26"/>
    <p:sldId id="266" r:id="rId27"/>
    <p:sldId id="285" r:id="rId28"/>
    <p:sldId id="305" r:id="rId29"/>
    <p:sldId id="306" r:id="rId30"/>
    <p:sldId id="267" r:id="rId31"/>
    <p:sldId id="286" r:id="rId32"/>
    <p:sldId id="271" r:id="rId33"/>
    <p:sldId id="269" r:id="rId34"/>
    <p:sldId id="274" r:id="rId35"/>
    <p:sldId id="275" r:id="rId36"/>
    <p:sldId id="276" r:id="rId37"/>
    <p:sldId id="268" r:id="rId38"/>
    <p:sldId id="283" r:id="rId39"/>
    <p:sldId id="284" r:id="rId40"/>
    <p:sldId id="279" r:id="rId41"/>
    <p:sldId id="272" r:id="rId42"/>
    <p:sldId id="280" r:id="rId43"/>
    <p:sldId id="282" r:id="rId44"/>
    <p:sldId id="304" r:id="rId4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0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92D050"/>
    <a:srgbClr val="E60000"/>
    <a:srgbClr val="E80000"/>
    <a:srgbClr val="FFFF66"/>
    <a:srgbClr val="FFFF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06" y="-114"/>
      </p:cViewPr>
      <p:guideLst>
        <p:guide orient="horz" pos="23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2455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4802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94644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206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112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76955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44873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1391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7892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49822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1948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0246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1678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7448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8827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7460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6673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377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857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29.06.2021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PÁROVÁNÍ GAMET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345825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411504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595957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720087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délníkový popisek 21">
            <a:extLst>
              <a:ext uri="{FF2B5EF4-FFF2-40B4-BE49-F238E27FC236}">
                <a16:creationId xmlns:a16="http://schemas.microsoft.com/office/drawing/2014/main" xmlns="" id="{7C56F7A7-9EFF-4535-BDD0-787156A3ED4C}"/>
              </a:ext>
            </a:extLst>
          </p:cNvPr>
          <p:cNvSpPr/>
          <p:nvPr/>
        </p:nvSpPr>
        <p:spPr bwMode="auto">
          <a:xfrm>
            <a:off x="4652627" y="1651865"/>
            <a:ext cx="1023454" cy="396792"/>
          </a:xfrm>
          <a:prstGeom prst="wedgeRectCallout">
            <a:avLst>
              <a:gd name="adj1" fmla="val -10166"/>
              <a:gd name="adj2" fmla="val 110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samice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21">
            <a:extLst>
              <a:ext uri="{FF2B5EF4-FFF2-40B4-BE49-F238E27FC236}">
                <a16:creationId xmlns:a16="http://schemas.microsoft.com/office/drawing/2014/main" xmlns="" id="{8EAF6347-08A6-43DD-A3FA-F38F068F9EDE}"/>
              </a:ext>
            </a:extLst>
          </p:cNvPr>
          <p:cNvSpPr/>
          <p:nvPr/>
        </p:nvSpPr>
        <p:spPr bwMode="auto">
          <a:xfrm>
            <a:off x="6339139" y="2211628"/>
            <a:ext cx="1023454" cy="396792"/>
          </a:xfrm>
          <a:prstGeom prst="wedgeRectCallout">
            <a:avLst>
              <a:gd name="adj1" fmla="val -72411"/>
              <a:gd name="adj2" fmla="val 131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samec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345825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90856" y="313643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79149" y="39808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15571" y="402612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54435" y="314055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94727" y="5360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70014" y="18348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Mendelova zákona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80933" y="5503221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5584" y="3984379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69369" y="2227029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309F009D-08D4-4DB4-A1B2-468852EDC10B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4" name="Obrázek 3" descr="Rodokmen1.jpg"/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xmlns="" id="{CDD35B79-F4FB-4924-AFE6-F4BB4B2E64F6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xmlns="" id="{A9D4F5B7-8B03-4AFB-BA52-B566B5B2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xmlns="" id="{44C97438-CE4B-4E0E-9B8C-B51AC230FB2D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xmlns="" id="{FDA26EE3-56DC-4C6D-B3B1-F18B778CB99D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ovéPole 43">
              <a:extLst>
                <a:ext uri="{FF2B5EF4-FFF2-40B4-BE49-F238E27FC236}">
                  <a16:creationId xmlns:a16="http://schemas.microsoft.com/office/drawing/2014/main" xmlns="" id="{6B97A9C9-6F58-4798-BCB4-DD37CCC3CBF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xmlns="" id="{B9A02069-FB8C-45B4-AB36-7E1B74C4E992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xmlns="" id="{243CD5C4-1F1B-4FC4-B197-11E60055036C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xmlns="" id="{F446E44E-E9A5-4997-8783-18C03BFA7B39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×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bdélníkový popisek 47">
            <a:extLst>
              <a:ext uri="{FF2B5EF4-FFF2-40B4-BE49-F238E27FC236}">
                <a16:creationId xmlns:a16="http://schemas.microsoft.com/office/drawing/2014/main" xmlns="" id="{0D90F8BF-C9AD-4A37-BE76-4B23E1B8E61E}"/>
              </a:ext>
            </a:extLst>
          </p:cNvPr>
          <p:cNvSpPr/>
          <p:nvPr/>
        </p:nvSpPr>
        <p:spPr bwMode="auto">
          <a:xfrm>
            <a:off x="6424019" y="2280314"/>
            <a:ext cx="1581294" cy="615178"/>
          </a:xfrm>
          <a:prstGeom prst="wedgeRectCallout">
            <a:avLst>
              <a:gd name="adj1" fmla="val -78500"/>
              <a:gd name="adj2" fmla="val 2824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a’=c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bdélníkový popisek 47">
            <a:extLst>
              <a:ext uri="{FF2B5EF4-FFF2-40B4-BE49-F238E27FC236}">
                <a16:creationId xmlns:a16="http://schemas.microsoft.com/office/drawing/2014/main" xmlns="" id="{2E7A14B4-DEF6-4371-A814-478D5E6EBCE4}"/>
              </a:ext>
            </a:extLst>
          </p:cNvPr>
          <p:cNvSpPr/>
          <p:nvPr/>
        </p:nvSpPr>
        <p:spPr bwMode="auto">
          <a:xfrm>
            <a:off x="5790518" y="3775279"/>
            <a:ext cx="1581294" cy="615178"/>
          </a:xfrm>
          <a:prstGeom prst="wedgeRectCallout">
            <a:avLst>
              <a:gd name="adj1" fmla="val -67589"/>
              <a:gd name="adj2" fmla="val -166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c=e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  <p:bldP spid="33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xmlns="" id="{D83C3AAF-FE6C-44A0-8347-DE20A059C83C}"/>
              </a:ext>
            </a:extLst>
          </p:cNvPr>
          <p:cNvGrpSpPr/>
          <p:nvPr/>
        </p:nvGrpSpPr>
        <p:grpSpPr>
          <a:xfrm>
            <a:off x="3269267" y="765416"/>
            <a:ext cx="2894508" cy="4409226"/>
            <a:chOff x="3269267" y="765416"/>
            <a:chExt cx="2894508" cy="4409226"/>
          </a:xfrm>
        </p:grpSpPr>
        <p:pic>
          <p:nvPicPr>
            <p:cNvPr id="34" name="Obrázek 33" descr="Rodokmen1.jpg">
              <a:extLst>
                <a:ext uri="{FF2B5EF4-FFF2-40B4-BE49-F238E27FC236}">
                  <a16:creationId xmlns:a16="http://schemas.microsoft.com/office/drawing/2014/main" xmlns="" id="{EC365F94-959D-415A-BB7E-6DED033C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74106"/>
            <a:stretch>
              <a:fillRect/>
            </a:stretch>
          </p:blipFill>
          <p:spPr>
            <a:xfrm>
              <a:off x="3298370" y="1264749"/>
              <a:ext cx="2407052" cy="3410560"/>
            </a:xfrm>
            <a:prstGeom prst="rect">
              <a:avLst/>
            </a:prstGeom>
          </p:spPr>
        </p:pic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xmlns="" id="{C02B16BB-E7BB-4B13-993B-4FE37F55DB74}"/>
                </a:ext>
              </a:extLst>
            </p:cNvPr>
            <p:cNvSpPr txBox="1"/>
            <p:nvPr/>
          </p:nvSpPr>
          <p:spPr>
            <a:xfrm>
              <a:off x="3269267" y="216168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B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xmlns="" id="{CB8E3798-72BE-43C6-A8DF-F5371DC29921}"/>
                </a:ext>
              </a:extLst>
            </p:cNvPr>
            <p:cNvSpPr txBox="1"/>
            <p:nvPr/>
          </p:nvSpPr>
          <p:spPr>
            <a:xfrm>
              <a:off x="5740261" y="3184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E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xmlns="" id="{DDE0816E-0C11-4D7F-9E49-1174B53D764A}"/>
                </a:ext>
              </a:extLst>
            </p:cNvPr>
            <p:cNvSpPr txBox="1"/>
            <p:nvPr/>
          </p:nvSpPr>
          <p:spPr>
            <a:xfrm>
              <a:off x="3280446" y="3172211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D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xmlns="" id="{C5A00952-7AA6-47B9-8CD3-6CCE365D497C}"/>
                </a:ext>
              </a:extLst>
            </p:cNvPr>
            <p:cNvSpPr txBox="1"/>
            <p:nvPr/>
          </p:nvSpPr>
          <p:spPr>
            <a:xfrm>
              <a:off x="5719423" y="2162936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C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xmlns="" id="{1D311046-2751-40C9-955D-D7F3968D7A95}"/>
                </a:ext>
              </a:extLst>
            </p:cNvPr>
            <p:cNvSpPr txBox="1"/>
            <p:nvPr/>
          </p:nvSpPr>
          <p:spPr>
            <a:xfrm>
              <a:off x="4569494" y="4651422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F</a:t>
              </a:r>
              <a:endParaRPr lang="cs-CZ" sz="2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xmlns="" id="{6FBB7BF5-4D6C-41A8-98B7-6966AE036562}"/>
                </a:ext>
              </a:extLst>
            </p:cNvPr>
            <p:cNvSpPr txBox="1"/>
            <p:nvPr/>
          </p:nvSpPr>
          <p:spPr>
            <a:xfrm>
              <a:off x="4569494" y="76541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dirty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78916" y="1152627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42774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28668" y="212555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42774" y="31180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28668" y="3124919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539517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1 generace  25 let, pak před 1000 lety (40 gen.) by každý z nás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všichni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39752" y="332656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0075" y="1052736"/>
            <a:ext cx="5336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jako odchylka od HW rovnováhy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EEEB1C94-F4B2-4434-97C8-1489AC960E47}"/>
              </a:ext>
            </a:extLst>
          </p:cNvPr>
          <p:cNvGrpSpPr/>
          <p:nvPr/>
        </p:nvGrpSpPr>
        <p:grpSpPr>
          <a:xfrm>
            <a:off x="2628553" y="4670891"/>
            <a:ext cx="2618921" cy="918349"/>
            <a:chOff x="2628553" y="4670891"/>
            <a:chExt cx="2618921" cy="918349"/>
          </a:xfrm>
        </p:grpSpPr>
        <p:cxnSp>
          <p:nvCxnSpPr>
            <p:cNvPr id="18" name="Přímá spojovací čára 17"/>
            <p:cNvCxnSpPr/>
            <p:nvPr/>
          </p:nvCxnSpPr>
          <p:spPr>
            <a:xfrm>
              <a:off x="26551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4455386" y="4670891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čára 19"/>
            <p:cNvCxnSpPr/>
            <p:nvPr/>
          </p:nvCxnSpPr>
          <p:spPr>
            <a:xfrm>
              <a:off x="26285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4428753" y="5589240"/>
              <a:ext cx="792088" cy="0"/>
            </a:xfrm>
            <a:prstGeom prst="line">
              <a:avLst/>
            </a:prstGeom>
            <a:ln w="76200">
              <a:solidFill>
                <a:srgbClr val="E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2"/>
            <a:ext cx="2520280" cy="1245809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086801" y="1875683"/>
            <a:ext cx="2453350" cy="715854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dirty="0" err="1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dirty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4" grpId="0" animBg="1"/>
      <p:bldP spid="23" grpId="0" animBg="1"/>
      <p:bldP spid="17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075" y="365125"/>
            <a:ext cx="7920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	-1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>
                <a:latin typeface="Arial" pitchFamily="34" charset="0"/>
                <a:cs typeface="Arial" pitchFamily="34" charset="0"/>
              </a:rPr>
              <a:t>IS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600075" y="3883435"/>
            <a:ext cx="3988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Alternativní interpretace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kumimoji="0" lang="cs-CZ" sz="2000" b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víme, 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q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 marL="285750" indent="-285750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= H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–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30773FFD-AE02-4B69-B17A-C51BCC46AF66}"/>
              </a:ext>
            </a:extLst>
          </p:cNvPr>
          <p:cNvGrpSpPr/>
          <p:nvPr/>
        </p:nvGrpSpPr>
        <p:grpSpPr>
          <a:xfrm>
            <a:off x="4644008" y="2964174"/>
            <a:ext cx="3736032" cy="3448000"/>
            <a:chOff x="4644008" y="2964174"/>
            <a:chExt cx="3736032" cy="3448000"/>
          </a:xfrm>
        </p:grpSpPr>
        <p:grpSp>
          <p:nvGrpSpPr>
            <p:cNvPr id="12" name="Skupina 11"/>
            <p:cNvGrpSpPr/>
            <p:nvPr/>
          </p:nvGrpSpPr>
          <p:grpSpPr>
            <a:xfrm>
              <a:off x="4644008" y="4260318"/>
              <a:ext cx="3168352" cy="1008112"/>
              <a:chOff x="4427984" y="4581128"/>
              <a:chExt cx="3168352" cy="1008112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4427984" y="4581128"/>
                <a:ext cx="3168352" cy="10081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9992" y="4725144"/>
                <a:ext cx="2971800" cy="733425"/>
              </a:xfrm>
              <a:prstGeom prst="rect">
                <a:avLst/>
              </a:prstGeom>
              <a:noFill/>
            </p:spPr>
          </p:pic>
        </p:grpSp>
        <p:sp>
          <p:nvSpPr>
            <p:cNvPr id="16" name="Obdélníkový popisek 15"/>
            <p:cNvSpPr/>
            <p:nvPr/>
          </p:nvSpPr>
          <p:spPr bwMode="auto">
            <a:xfrm>
              <a:off x="6084167" y="2964174"/>
              <a:ext cx="1994825" cy="936104"/>
            </a:xfrm>
            <a:prstGeom prst="wedgeRectCallout">
              <a:avLst>
                <a:gd name="adj1" fmla="val -46784"/>
                <a:gd name="adj2" fmla="val 9903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pozorovaná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kumimoji="0" lang="cs-CZ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v dému</a:t>
              </a:r>
              <a:endPara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bdélníkový popisek 16"/>
            <p:cNvSpPr/>
            <p:nvPr/>
          </p:nvSpPr>
          <p:spPr bwMode="auto">
            <a:xfrm>
              <a:off x="6300192" y="5484454"/>
              <a:ext cx="2079848" cy="927720"/>
            </a:xfrm>
            <a:prstGeom prst="wedgeRectCallout">
              <a:avLst>
                <a:gd name="adj1" fmla="val -52518"/>
                <a:gd name="adj2" fmla="val -8882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kumimoji="0" lang="cs-CZ" b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očekávaná na základě HW</a:t>
              </a:r>
              <a:endParaRPr kumimoji="0" lang="cs-CZ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958599" y="379115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600075" y="1024404"/>
            <a:ext cx="6583854" cy="259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18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pPr>
              <a:lnSpc>
                <a:spcPct val="114000"/>
              </a:lnSpc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1982: všechny původní gazely mrtvé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protože zakladatelem stáda jen 1 samec,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všichni potomci nutně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bez ohledu na systém páření</a:t>
            </a: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18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lnSpc>
                <a:spcPct val="114000"/>
              </a:lnSpc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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18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600075" y="4035399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navzdory striktnímu dodržování tabu incestu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z nejvíce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76242" y="5687250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6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0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600075" y="1563795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 err="1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nemění *)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vzniká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vazebná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979712" y="476672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*) v případě 1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7812360" cy="4403416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452320" y="1412776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445224"/>
            <a:ext cx="8145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dirty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dirty="0">
                <a:latin typeface="Arial" pitchFamily="34" charset="0"/>
                <a:cs typeface="Arial" pitchFamily="34" charset="0"/>
              </a:rPr>
              <a:t> v genomu každého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jedince 98,7% genů homozygotních; v každé následující generaci + 19,1%,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takže např. ve 30. generaci = 99,8%, ve 40. generaci = 99,98%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539750" y="1052735"/>
            <a:ext cx="3943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chorob, snížení plodnosti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nebo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0648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Fenotypové důsledky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4578" name="Picture 2" descr="http://oregonstate.edu/instruct/css/330/six/images/doublecross2.gif"/>
          <p:cNvPicPr>
            <a:picLocks noChangeAspect="1" noChangeArrowheads="1"/>
          </p:cNvPicPr>
          <p:nvPr/>
        </p:nvPicPr>
        <p:blipFill>
          <a:blip r:embed="rId3" cstate="print"/>
          <a:srcRect b="71807"/>
          <a:stretch>
            <a:fillRect/>
          </a:stretch>
        </p:blipFill>
        <p:spPr bwMode="auto">
          <a:xfrm>
            <a:off x="4979870" y="852640"/>
            <a:ext cx="3865107" cy="1425992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93EAA0B-BEB9-4A73-8C8F-14BE35524FB8}"/>
              </a:ext>
            </a:extLst>
          </p:cNvPr>
          <p:cNvSpPr txBox="1"/>
          <p:nvPr/>
        </p:nvSpPr>
        <p:spPr>
          <a:xfrm>
            <a:off x="860938" y="5462379"/>
            <a:ext cx="342286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Vysv</a:t>
            </a:r>
            <a:r>
              <a:rPr lang="cs-CZ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ětlení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inbrední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deprese: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dominance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superdominance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78A45B0-B083-424D-ACCC-9DFDA3684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860203" y="2427709"/>
            <a:ext cx="3677745" cy="3732120"/>
          </a:xfrm>
          <a:prstGeom prst="rect">
            <a:avLst/>
          </a:prstGeom>
        </p:spPr>
      </p:pic>
      <p:pic>
        <p:nvPicPr>
          <p:cNvPr id="1026" name="Picture 2" descr="A pair of great tits : memes">
            <a:extLst>
              <a:ext uri="{FF2B5EF4-FFF2-40B4-BE49-F238E27FC236}">
                <a16:creationId xmlns:a16="http://schemas.microsoft.com/office/drawing/2014/main" xmlns="" id="{D42F57BB-93CC-479B-9B29-ED9D2D29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447" y="2567691"/>
            <a:ext cx="3928878" cy="25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67C5681-548F-4C91-991B-2D9498A365D6}"/>
              </a:ext>
            </a:extLst>
          </p:cNvPr>
          <p:cNvSpPr txBox="1"/>
          <p:nvPr/>
        </p:nvSpPr>
        <p:spPr>
          <a:xfrm>
            <a:off x="6098876" y="6413562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Noordwijk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Scharloo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(1981)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539750" y="365125"/>
            <a:ext cx="8459787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pPr>
              <a:spcAft>
                <a:spcPts val="1200"/>
              </a:spcAft>
            </a:pPr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027" y="4424604"/>
            <a:ext cx="3208113" cy="218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" name="Picture 56" descr="Rudolf2">
            <a:extLst>
              <a:ext uri="{FF2B5EF4-FFF2-40B4-BE49-F238E27FC236}">
                <a16:creationId xmlns:a16="http://schemas.microsoft.com/office/drawing/2014/main" xmlns="" id="{E0F4B86D-9CCA-4AD7-9AC3-F6D6E659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19624"/>
          <a:stretch>
            <a:fillRect/>
          </a:stretch>
        </p:blipFill>
        <p:spPr bwMode="auto">
          <a:xfrm>
            <a:off x="2923071" y="4425350"/>
            <a:ext cx="1846572" cy="22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Soubor:Carlos II.jpg">
            <a:extLst>
              <a:ext uri="{FF2B5EF4-FFF2-40B4-BE49-F238E27FC236}">
                <a16:creationId xmlns:a16="http://schemas.microsoft.com/office/drawing/2014/main" xmlns="" id="{846A9B28-2CA9-46F4-BCDA-BB26FFA2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678" t="2315" r="3676" b="11496"/>
          <a:stretch/>
        </p:blipFill>
        <p:spPr bwMode="auto">
          <a:xfrm>
            <a:off x="600076" y="4425350"/>
            <a:ext cx="2122330" cy="221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Top 10 příkladů zakladatelských efektů (Zdraví) | Nejlepší Top-10 seznamy  na světě!">
            <a:extLst>
              <a:ext uri="{FF2B5EF4-FFF2-40B4-BE49-F238E27FC236}">
                <a16:creationId xmlns:a16="http://schemas.microsoft.com/office/drawing/2014/main" xmlns="" id="{C306D7B3-8F03-4CF0-AD41-20D9E189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71" t="9981" r="15501" b="-9981"/>
          <a:stretch/>
        </p:blipFill>
        <p:spPr bwMode="auto">
          <a:xfrm>
            <a:off x="6587807" y="1668485"/>
            <a:ext cx="2411730" cy="163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lis van Creveldov syndróm / Genetické syndrómy">
            <a:extLst>
              <a:ext uri="{FF2B5EF4-FFF2-40B4-BE49-F238E27FC236}">
                <a16:creationId xmlns:a16="http://schemas.microsoft.com/office/drawing/2014/main" xmlns="" id="{053D9B40-FA5B-495A-9C50-C397263BD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2" t="7145" r="3292" b="2102"/>
          <a:stretch/>
        </p:blipFill>
        <p:spPr bwMode="auto">
          <a:xfrm>
            <a:off x="6021760" y="2783284"/>
            <a:ext cx="2163777" cy="1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Přímá spojovací šipka 11">
            <a:extLst>
              <a:ext uri="{FF2B5EF4-FFF2-40B4-BE49-F238E27FC236}">
                <a16:creationId xmlns:a16="http://schemas.microsoft.com/office/drawing/2014/main" xmlns="" id="{6E4E8E18-EE94-484C-97D7-6C80BDEED6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079237" y="1175050"/>
            <a:ext cx="0" cy="744346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5896754" y="2484175"/>
            <a:ext cx="0" cy="2656676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5C288238-DCB2-43B8-A926-73E436B4ED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5350" y="1650789"/>
            <a:ext cx="4528869" cy="22962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61B581-32A1-4AC3-B143-D2E6F99C4E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420" y="1085102"/>
            <a:ext cx="4002692" cy="384706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7E80C863-DC65-49A9-BDE8-3AB929A8C08F}"/>
              </a:ext>
            </a:extLst>
          </p:cNvPr>
          <p:cNvSpPr txBox="1"/>
          <p:nvPr/>
        </p:nvSpPr>
        <p:spPr>
          <a:xfrm>
            <a:off x="5668510" y="5429163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Bittles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Neel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(1994)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895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3EEC0B8-88EE-4874-9176-D34BEEF7D8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814" y="1374838"/>
            <a:ext cx="5753819" cy="335518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E7380D4-EA1A-44C2-B071-E3483AD43B4F}"/>
              </a:ext>
            </a:extLst>
          </p:cNvPr>
          <p:cNvSpPr txBox="1"/>
          <p:nvPr/>
        </p:nvSpPr>
        <p:spPr>
          <a:xfrm>
            <a:off x="539750" y="365125"/>
            <a:ext cx="6311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Důsledky incestu s otcem, bratrem nebo synem –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studie 161 československých žen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Seemanová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1971):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3">
            <a:extLst>
              <a:ext uri="{FF2B5EF4-FFF2-40B4-BE49-F238E27FC236}">
                <a16:creationId xmlns:a16="http://schemas.microsoft.com/office/drawing/2014/main" xmlns="" id="{467DF277-5A23-4C1D-8681-D28BE308B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84" y="5477212"/>
            <a:ext cx="82573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Pozor! Ne vždy musí být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škodlivý (např. řada druhů vyšších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rostlin je samosprašná). Navíc důsledky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 mohou lišit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rámci jednoho druhu v závislosti na vnějším prostředí.</a:t>
            </a:r>
          </a:p>
        </p:txBody>
      </p:sp>
      <p:sp>
        <p:nvSpPr>
          <p:cNvPr id="2" name="Řečová bublina: obdélníkový bublinový popisek 1">
            <a:extLst>
              <a:ext uri="{FF2B5EF4-FFF2-40B4-BE49-F238E27FC236}">
                <a16:creationId xmlns:a16="http://schemas.microsoft.com/office/drawing/2014/main" xmlns="" id="{8DEF36AE-FB4F-4CF9-A7C3-16FF302B9B0D}"/>
              </a:ext>
            </a:extLst>
          </p:cNvPr>
          <p:cNvSpPr/>
          <p:nvPr/>
        </p:nvSpPr>
        <p:spPr>
          <a:xfrm>
            <a:off x="1269759" y="4157661"/>
            <a:ext cx="1282761" cy="836395"/>
          </a:xfrm>
          <a:prstGeom prst="wedgeRectCallout">
            <a:avLst>
              <a:gd name="adj1" fmla="val 76464"/>
              <a:gd name="adj2" fmla="val -21438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mrtvě narozené</a:t>
            </a:r>
          </a:p>
        </p:txBody>
      </p: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xmlns="" id="{11556E31-CAF9-4B34-A81B-1B6FEDB639B2}"/>
              </a:ext>
            </a:extLst>
          </p:cNvPr>
          <p:cNvSpPr/>
          <p:nvPr/>
        </p:nvSpPr>
        <p:spPr>
          <a:xfrm>
            <a:off x="6258512" y="3260111"/>
            <a:ext cx="1979755" cy="836395"/>
          </a:xfrm>
          <a:prstGeom prst="wedgeRectCallout">
            <a:avLst>
              <a:gd name="adj1" fmla="val -43930"/>
              <a:gd name="adj2" fmla="val 8478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mentální/fyzické deformace</a:t>
            </a:r>
          </a:p>
        </p:txBody>
      </p:sp>
    </p:spTree>
    <p:extLst>
      <p:ext uri="{BB962C8B-B14F-4D97-AF65-F5344CB8AC3E}">
        <p14:creationId xmlns:p14="http://schemas.microsoft.com/office/powerpoint/2010/main" xmlns="" val="31083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03910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	opakované samooplození 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výchozí generace – HW rovnováha: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0. generace autogamie: 1/4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1/2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 1/4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1. generace autogamie: 3/8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2/8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  3/8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2. generace autogamie: 7/16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8111E3F7-7686-4FF8-BDD7-D4D46ECE4DB0}"/>
              </a:ext>
            </a:extLst>
          </p:cNvPr>
          <p:cNvSpPr/>
          <p:nvPr/>
        </p:nvSpPr>
        <p:spPr>
          <a:xfrm>
            <a:off x="4910723" y="2196779"/>
            <a:ext cx="1009039" cy="1349188"/>
          </a:xfrm>
          <a:prstGeom prst="rect">
            <a:avLst/>
          </a:prstGeom>
          <a:solidFill>
            <a:srgbClr val="92D05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xmlns="" id="{C4D6D5F6-8506-42FD-A2D6-397FC51EF7FF}"/>
              </a:ext>
            </a:extLst>
          </p:cNvPr>
          <p:cNvCxnSpPr/>
          <p:nvPr/>
        </p:nvCxnSpPr>
        <p:spPr>
          <a:xfrm>
            <a:off x="5154706" y="3478306"/>
            <a:ext cx="0" cy="74407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B2F7DE16-BE91-4325-9BFF-20BD55C32B76}"/>
              </a:ext>
            </a:extLst>
          </p:cNvPr>
          <p:cNvSpPr txBox="1"/>
          <p:nvPr/>
        </p:nvSpPr>
        <p:spPr>
          <a:xfrm>
            <a:off x="1475898" y="4285129"/>
            <a:ext cx="6756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1/4  1/8  1/16 ....  v každé generaci o ½ méně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4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475656" y="352425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ASORTATIVNÍ PÁŘENÍ</a:t>
            </a:r>
          </a:p>
          <a:p>
            <a:pPr algn="ctr"/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400" b="1" i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mating</a:t>
            </a:r>
            <a:r>
              <a:rPr lang="cs-CZ" sz="24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539750" y="1938604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vyšší pravděpodobnost páření mezi jedinci se stejným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fenotypem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příčiny (např. fytofágní hmyz – jedinci žijící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na různých druzích hostitelské rostliny můžou dospívat v odlišnou dobu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častější páření jedinců se stejným fenotypem (život na hostiteli)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aktivní preference partnera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fenotypovou korelaci</a:t>
            </a:r>
          </a:p>
        </p:txBody>
      </p:sp>
      <p:pic>
        <p:nvPicPr>
          <p:cNvPr id="1026" name="Picture 2" descr="Image result for rhagoletis pomonella image">
            <a:extLst>
              <a:ext uri="{FF2B5EF4-FFF2-40B4-BE49-F238E27FC236}">
                <a16:creationId xmlns:a16="http://schemas.microsoft.com/office/drawing/2014/main" xmlns="" id="{693CF1FF-FBCD-4C00-8DA5-9AF4628C4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1683" y="4632384"/>
            <a:ext cx="2552242" cy="201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DCD3314-CB3A-43BF-A529-C048CE38F86A}"/>
              </a:ext>
            </a:extLst>
          </p:cNvPr>
          <p:cNvSpPr txBox="1"/>
          <p:nvPr/>
        </p:nvSpPr>
        <p:spPr>
          <a:xfrm>
            <a:off x="3759593" y="6308278"/>
            <a:ext cx="2153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Rhagoletis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pomonella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8594" y="326827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680"/>
            <a:ext cx="84994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(tj. oplození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u="sng" dirty="0">
                <a:latin typeface="Arial" pitchFamily="34" charset="0"/>
                <a:cs typeface="Arial" pitchFamily="34" charset="0"/>
                <a:sym typeface="Symbol"/>
              </a:rPr>
              <a:t>se stejným fenotypem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8BA2965E-61D3-48B5-9295-802F2EF84684}"/>
              </a:ext>
            </a:extLst>
          </p:cNvPr>
          <p:cNvGrpSpPr/>
          <p:nvPr/>
        </p:nvGrpSpPr>
        <p:grpSpPr>
          <a:xfrm>
            <a:off x="4247456" y="443608"/>
            <a:ext cx="4647428" cy="5944726"/>
            <a:chOff x="4273441" y="548680"/>
            <a:chExt cx="4647428" cy="5944726"/>
          </a:xfrm>
        </p:grpSpPr>
        <p:sp>
          <p:nvSpPr>
            <p:cNvPr id="3" name="TextovéPole 2"/>
            <p:cNvSpPr txBox="1"/>
            <p:nvPr/>
          </p:nvSpPr>
          <p:spPr>
            <a:xfrm>
              <a:off x="4284663" y="2348880"/>
              <a:ext cx="31918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Fenotypy </a:t>
              </a:r>
              <a:r>
                <a:rPr lang="cs-CZ" sz="2000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adultní</a:t>
              </a:r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populace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4284663" y="548680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zygot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284663" y="4293096"/>
              <a:ext cx="3020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po rozmnožení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284663" y="3183994"/>
              <a:ext cx="4636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spojení gamet (asortativní páření)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284663" y="1268760"/>
              <a:ext cx="45400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vývoje fenotypu (žádný účinek na</a:t>
              </a:r>
            </a:p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viabilitu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, reprodukční úspěšnost nebo fertilitu)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73441" y="5117074"/>
              <a:ext cx="2326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mendelovská dědičnost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284663" y="6093296"/>
              <a:ext cx="4374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zygot následující generace</a:t>
              </a:r>
            </a:p>
          </p:txBody>
        </p:sp>
      </p:grpSp>
      <p:sp>
        <p:nvSpPr>
          <p:cNvPr id="13" name="Obdélníkový popisek 12"/>
          <p:cNvSpPr/>
          <p:nvPr/>
        </p:nvSpPr>
        <p:spPr bwMode="auto">
          <a:xfrm>
            <a:off x="3976305" y="1823339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4182005" y="3514973"/>
            <a:ext cx="2314115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výběr pouze v rámci téže fenotypové třídy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4003487" y="5432904"/>
            <a:ext cx="2126204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xmlns="" id="{FDA6F378-DECC-4ED3-ACF9-6BF21D9B2E87}"/>
              </a:ext>
            </a:extLst>
          </p:cNvPr>
          <p:cNvGrpSpPr/>
          <p:nvPr/>
        </p:nvGrpSpPr>
        <p:grpSpPr>
          <a:xfrm>
            <a:off x="479900" y="355719"/>
            <a:ext cx="3292593" cy="6146561"/>
            <a:chOff x="508252" y="359978"/>
            <a:chExt cx="3292593" cy="6146561"/>
          </a:xfrm>
        </p:grpSpPr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xmlns="" id="{96DB1D49-3717-4CF6-89AD-010AC1C6DFE2}"/>
                </a:ext>
              </a:extLst>
            </p:cNvPr>
            <p:cNvGrpSpPr/>
            <p:nvPr/>
          </p:nvGrpSpPr>
          <p:grpSpPr>
            <a:xfrm>
              <a:off x="544796" y="359978"/>
              <a:ext cx="3254400" cy="598343"/>
              <a:chOff x="544796" y="359978"/>
              <a:chExt cx="3254400" cy="598343"/>
            </a:xfrm>
          </p:grpSpPr>
          <p:sp>
            <p:nvSpPr>
              <p:cNvPr id="65" name="Obdélník 64">
                <a:extLst>
                  <a:ext uri="{FF2B5EF4-FFF2-40B4-BE49-F238E27FC236}">
                    <a16:creationId xmlns:a16="http://schemas.microsoft.com/office/drawing/2014/main" xmlns="" id="{A944AD0C-3E97-4378-BB4E-49D416665799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6" name="Obdélník 65">
                <a:extLst>
                  <a:ext uri="{FF2B5EF4-FFF2-40B4-BE49-F238E27FC236}">
                    <a16:creationId xmlns:a16="http://schemas.microsoft.com/office/drawing/2014/main" xmlns="" id="{DCFCBF6F-8C70-4977-8CFF-1DFD244B4BB6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7" name="Obdélník 66">
                <a:extLst>
                  <a:ext uri="{FF2B5EF4-FFF2-40B4-BE49-F238E27FC236}">
                    <a16:creationId xmlns:a16="http://schemas.microsoft.com/office/drawing/2014/main" xmlns="" id="{93264833-1717-4D91-8079-C93A992593CA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8" name="TextovéPole 67">
                <a:extLst>
                  <a:ext uri="{FF2B5EF4-FFF2-40B4-BE49-F238E27FC236}">
                    <a16:creationId xmlns:a16="http://schemas.microsoft.com/office/drawing/2014/main" xmlns="" id="{BB23AB86-1640-4670-9B76-C4BD8BF70926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364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TextovéPole 68">
                <a:extLst>
                  <a:ext uri="{FF2B5EF4-FFF2-40B4-BE49-F238E27FC236}">
                    <a16:creationId xmlns:a16="http://schemas.microsoft.com/office/drawing/2014/main" xmlns="" id="{28AC663D-347D-441B-B2CE-1220F6095E3A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172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TextovéPole 69">
                <a:extLst>
                  <a:ext uri="{FF2B5EF4-FFF2-40B4-BE49-F238E27FC236}">
                    <a16:creationId xmlns:a16="http://schemas.microsoft.com/office/drawing/2014/main" xmlns="" id="{5B001457-A62E-4CCA-B05A-52367D41AF0F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383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0" name="Přímá spojovací šipka 46">
              <a:extLst>
                <a:ext uri="{FF2B5EF4-FFF2-40B4-BE49-F238E27FC236}">
                  <a16:creationId xmlns:a16="http://schemas.microsoft.com/office/drawing/2014/main" xmlns="" id="{CFF30717-85FD-4A9B-9DDF-E625B21DC7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2227" y="2801565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Přímá spojovací šipka 21">
              <a:extLst>
                <a:ext uri="{FF2B5EF4-FFF2-40B4-BE49-F238E27FC236}">
                  <a16:creationId xmlns:a16="http://schemas.microsoft.com/office/drawing/2014/main" xmlns="" id="{4673DBE3-8856-4F25-9997-076BB281E600}"/>
                </a:ext>
              </a:extLst>
            </p:cNvPr>
            <p:cNvCxnSpPr/>
            <p:nvPr/>
          </p:nvCxnSpPr>
          <p:spPr bwMode="auto">
            <a:xfrm rot="5400000">
              <a:off x="304925" y="5268319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Přímá spojovací šipka 26">
              <a:extLst>
                <a:ext uri="{FF2B5EF4-FFF2-40B4-BE49-F238E27FC236}">
                  <a16:creationId xmlns:a16="http://schemas.microsoft.com/office/drawing/2014/main" xmlns="" id="{5DF0D0C2-0000-4B5A-A73D-9F7DF87D637A}"/>
                </a:ext>
              </a:extLst>
            </p:cNvPr>
            <p:cNvCxnSpPr/>
            <p:nvPr/>
          </p:nvCxnSpPr>
          <p:spPr bwMode="auto">
            <a:xfrm rot="5400000">
              <a:off x="2772277" y="5268317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Přímá spojovací šipka 32">
              <a:extLst>
                <a:ext uri="{FF2B5EF4-FFF2-40B4-BE49-F238E27FC236}">
                  <a16:creationId xmlns:a16="http://schemas.microsoft.com/office/drawing/2014/main" xmlns="" id="{71D0B15F-B952-44C1-9043-58111F59A5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8819" y="4640103"/>
              <a:ext cx="609912" cy="12676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xmlns="" id="{D70570BF-0E06-4C9F-B757-345C74A39A2C}"/>
                </a:ext>
              </a:extLst>
            </p:cNvPr>
            <p:cNvSpPr txBox="1"/>
            <p:nvPr/>
          </p:nvSpPr>
          <p:spPr>
            <a:xfrm>
              <a:off x="3144071" y="5099498"/>
              <a:ext cx="269626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xmlns="" id="{83774FC9-3F23-42CE-A017-08BF79B1C578}"/>
                </a:ext>
              </a:extLst>
            </p:cNvPr>
            <p:cNvSpPr txBox="1"/>
            <p:nvPr/>
          </p:nvSpPr>
          <p:spPr>
            <a:xfrm>
              <a:off x="1881382" y="5264297"/>
              <a:ext cx="356188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xmlns="" id="{B3A338E0-90EC-4268-91D1-091B49538ED2}"/>
                </a:ext>
              </a:extLst>
            </p:cNvPr>
            <p:cNvSpPr txBox="1"/>
            <p:nvPr/>
          </p:nvSpPr>
          <p:spPr>
            <a:xfrm>
              <a:off x="680388" y="5099499"/>
              <a:ext cx="269626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xmlns="" id="{CCB04C88-BBC5-4E1F-AC56-D639B1942F47}"/>
                </a:ext>
              </a:extLst>
            </p:cNvPr>
            <p:cNvSpPr txBox="1"/>
            <p:nvPr/>
          </p:nvSpPr>
          <p:spPr>
            <a:xfrm>
              <a:off x="1568179" y="4960998"/>
              <a:ext cx="399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¼  </a:t>
              </a:r>
            </a:p>
          </p:txBody>
        </p:sp>
        <p:cxnSp>
          <p:nvCxnSpPr>
            <p:cNvPr id="28" name="Přímá spojovací šipka 32">
              <a:extLst>
                <a:ext uri="{FF2B5EF4-FFF2-40B4-BE49-F238E27FC236}">
                  <a16:creationId xmlns:a16="http://schemas.microsoft.com/office/drawing/2014/main" xmlns="" id="{DDA869B4-FF5A-4844-97FC-C176CB1C37C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561857" y="4640103"/>
              <a:ext cx="606962" cy="1245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Přímá spojovací šipka 21">
              <a:extLst>
                <a:ext uri="{FF2B5EF4-FFF2-40B4-BE49-F238E27FC236}">
                  <a16:creationId xmlns:a16="http://schemas.microsoft.com/office/drawing/2014/main" xmlns="" id="{B204694F-5CAA-42A8-ACC1-A1788343C1B6}"/>
                </a:ext>
              </a:extLst>
            </p:cNvPr>
            <p:cNvCxnSpPr/>
            <p:nvPr/>
          </p:nvCxnSpPr>
          <p:spPr bwMode="auto">
            <a:xfrm rot="5400000">
              <a:off x="317769" y="1581498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Přímá spojovací šipka 26">
              <a:extLst>
                <a:ext uri="{FF2B5EF4-FFF2-40B4-BE49-F238E27FC236}">
                  <a16:creationId xmlns:a16="http://schemas.microsoft.com/office/drawing/2014/main" xmlns="" id="{C9DE7E8B-B515-4BD3-8594-4F257C61FFE9}"/>
                </a:ext>
              </a:extLst>
            </p:cNvPr>
            <p:cNvCxnSpPr/>
            <p:nvPr/>
          </p:nvCxnSpPr>
          <p:spPr bwMode="auto">
            <a:xfrm rot="5400000">
              <a:off x="2786376" y="1577707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xmlns="" id="{800979F8-8B22-4128-AB07-741CCEADC066}"/>
                </a:ext>
              </a:extLst>
            </p:cNvPr>
            <p:cNvSpPr txBox="1"/>
            <p:nvPr/>
          </p:nvSpPr>
          <p:spPr>
            <a:xfrm>
              <a:off x="3145605" y="1426902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xmlns="" id="{42BE7C80-4617-4399-9CEA-45C47802ACB7}"/>
                </a:ext>
              </a:extLst>
            </p:cNvPr>
            <p:cNvSpPr txBox="1"/>
            <p:nvPr/>
          </p:nvSpPr>
          <p:spPr>
            <a:xfrm>
              <a:off x="681922" y="1426904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33" name="Přímá spojovací šipka 26">
              <a:extLst>
                <a:ext uri="{FF2B5EF4-FFF2-40B4-BE49-F238E27FC236}">
                  <a16:creationId xmlns:a16="http://schemas.microsoft.com/office/drawing/2014/main" xmlns="" id="{49A64184-F8C3-4DB3-AFB1-ECA40D62A5DF}"/>
                </a:ext>
              </a:extLst>
            </p:cNvPr>
            <p:cNvCxnSpPr/>
            <p:nvPr/>
          </p:nvCxnSpPr>
          <p:spPr bwMode="auto">
            <a:xfrm rot="5400000">
              <a:off x="1544790" y="1572784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xmlns="" id="{AF6F3E93-C1C1-41F7-849B-30834D944E74}"/>
                </a:ext>
              </a:extLst>
            </p:cNvPr>
            <p:cNvSpPr txBox="1"/>
            <p:nvPr/>
          </p:nvSpPr>
          <p:spPr>
            <a:xfrm>
              <a:off x="1904019" y="1421979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xmlns="" id="{D7A55630-176B-428B-B36E-59315CA44704}"/>
                </a:ext>
              </a:extLst>
            </p:cNvPr>
            <p:cNvGrpSpPr/>
            <p:nvPr/>
          </p:nvGrpSpPr>
          <p:grpSpPr>
            <a:xfrm>
              <a:off x="539750" y="2200780"/>
              <a:ext cx="3254400" cy="598343"/>
              <a:chOff x="544796" y="359978"/>
              <a:chExt cx="3254400" cy="598343"/>
            </a:xfrm>
          </p:grpSpPr>
          <p:sp>
            <p:nvSpPr>
              <p:cNvPr id="59" name="Obdélník 58">
                <a:extLst>
                  <a:ext uri="{FF2B5EF4-FFF2-40B4-BE49-F238E27FC236}">
                    <a16:creationId xmlns:a16="http://schemas.microsoft.com/office/drawing/2014/main" xmlns="" id="{19EA83D5-690B-400E-A38D-12DB2917CA86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Obdélník 59">
                <a:extLst>
                  <a:ext uri="{FF2B5EF4-FFF2-40B4-BE49-F238E27FC236}">
                    <a16:creationId xmlns:a16="http://schemas.microsoft.com/office/drawing/2014/main" xmlns="" id="{67201E03-395D-4933-BEBA-C7BC482D241B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1" name="Obdélník 60">
                <a:extLst>
                  <a:ext uri="{FF2B5EF4-FFF2-40B4-BE49-F238E27FC236}">
                    <a16:creationId xmlns:a16="http://schemas.microsoft.com/office/drawing/2014/main" xmlns="" id="{2E5BF269-6269-4092-9226-19564F5434C4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xmlns="" id="{44C56813-F6B9-462C-AB64-AD66D0FA68D0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xmlns="" id="{DFAEAB7A-3661-41A8-AB7A-F3EDD6929ADC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TextovéPole 63">
                <a:extLst>
                  <a:ext uri="{FF2B5EF4-FFF2-40B4-BE49-F238E27FC236}">
                    <a16:creationId xmlns:a16="http://schemas.microsoft.com/office/drawing/2014/main" xmlns="" id="{8B8062E9-CDAA-4490-AD98-EDD4B0AF554F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xmlns="" id="{C6F49E9A-671F-4793-B723-1A359187D9FA}"/>
                </a:ext>
              </a:extLst>
            </p:cNvPr>
            <p:cNvGrpSpPr/>
            <p:nvPr/>
          </p:nvGrpSpPr>
          <p:grpSpPr>
            <a:xfrm>
              <a:off x="546445" y="4042515"/>
              <a:ext cx="3254400" cy="598343"/>
              <a:chOff x="544796" y="359978"/>
              <a:chExt cx="3254400" cy="598343"/>
            </a:xfrm>
          </p:grpSpPr>
          <p:sp>
            <p:nvSpPr>
              <p:cNvPr id="53" name="Obdélník 52">
                <a:extLst>
                  <a:ext uri="{FF2B5EF4-FFF2-40B4-BE49-F238E27FC236}">
                    <a16:creationId xmlns:a16="http://schemas.microsoft.com/office/drawing/2014/main" xmlns="" id="{4CA7A8D1-D9AE-4492-82AC-0AB94FD6858A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4" name="Obdélník 53">
                <a:extLst>
                  <a:ext uri="{FF2B5EF4-FFF2-40B4-BE49-F238E27FC236}">
                    <a16:creationId xmlns:a16="http://schemas.microsoft.com/office/drawing/2014/main" xmlns="" id="{5A5BFEED-B0AD-4753-8EE1-B9B1C61B7770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xmlns="" id="{5B9AFE1A-EDD7-443C-9D54-B2725C2401B9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xmlns="" id="{31AE19FF-3072-42A5-A459-A018C5EB1008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xmlns="" id="{B769F299-DA4D-4BD6-A1EE-85DB82E2D569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xmlns="" id="{FA9630C7-6CF1-4556-BE79-C29C8BAED44E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7" name="Přímá spojovací šipka 46">
              <a:extLst>
                <a:ext uri="{FF2B5EF4-FFF2-40B4-BE49-F238E27FC236}">
                  <a16:creationId xmlns:a16="http://schemas.microsoft.com/office/drawing/2014/main" xmlns="" id="{65F33370-300A-4D98-95B8-342AA77BA4B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03922" y="2800416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Přímá spojovací šipka 46">
              <a:extLst>
                <a:ext uri="{FF2B5EF4-FFF2-40B4-BE49-F238E27FC236}">
                  <a16:creationId xmlns:a16="http://schemas.microsoft.com/office/drawing/2014/main" xmlns="" id="{B76012E9-5BA8-48DA-804A-0BCF221D53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69801" y="2802714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Přímá spojovací šipka 46">
              <a:extLst>
                <a:ext uri="{FF2B5EF4-FFF2-40B4-BE49-F238E27FC236}">
                  <a16:creationId xmlns:a16="http://schemas.microsoft.com/office/drawing/2014/main" xmlns="" id="{2426DC69-132F-44F5-AD83-BF28DB44D66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31496" y="2801565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Přímá spojovací šipka 46">
              <a:extLst>
                <a:ext uri="{FF2B5EF4-FFF2-40B4-BE49-F238E27FC236}">
                  <a16:creationId xmlns:a16="http://schemas.microsoft.com/office/drawing/2014/main" xmlns="" id="{EDAFC543-1B33-45B2-9C7A-BD860B4CC7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3073" y="2800904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Přímá spojovací šipka 46">
              <a:extLst>
                <a:ext uri="{FF2B5EF4-FFF2-40B4-BE49-F238E27FC236}">
                  <a16:creationId xmlns:a16="http://schemas.microsoft.com/office/drawing/2014/main" xmlns="" id="{7B863F2D-54A0-4A92-B6E6-0234B438D7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54768" y="2799755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Přímá spojovací šipka 21">
              <a:extLst>
                <a:ext uri="{FF2B5EF4-FFF2-40B4-BE49-F238E27FC236}">
                  <a16:creationId xmlns:a16="http://schemas.microsoft.com/office/drawing/2014/main" xmlns="" id="{32A23D80-EB97-434C-8A42-7AC0D4164B40}"/>
                </a:ext>
              </a:extLst>
            </p:cNvPr>
            <p:cNvCxnSpPr/>
            <p:nvPr/>
          </p:nvCxnSpPr>
          <p:spPr bwMode="auto">
            <a:xfrm rot="5400000">
              <a:off x="1545588" y="5269315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xmlns="" id="{56489922-4698-446A-9C9E-61B4F97A5F7D}"/>
                </a:ext>
              </a:extLst>
            </p:cNvPr>
            <p:cNvSpPr/>
            <p:nvPr/>
          </p:nvSpPr>
          <p:spPr bwMode="auto">
            <a:xfrm>
              <a:off x="526498" y="5910638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xmlns="" id="{F6931483-4550-43D4-9E4B-34A997759ADE}"/>
                </a:ext>
              </a:extLst>
            </p:cNvPr>
            <p:cNvSpPr/>
            <p:nvPr/>
          </p:nvSpPr>
          <p:spPr bwMode="auto">
            <a:xfrm>
              <a:off x="1340098" y="5909884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xmlns="" id="{759203B8-0954-490B-8380-BAF299121460}"/>
                </a:ext>
              </a:extLst>
            </p:cNvPr>
            <p:cNvSpPr/>
            <p:nvPr/>
          </p:nvSpPr>
          <p:spPr bwMode="auto">
            <a:xfrm>
              <a:off x="2967298" y="5909883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xmlns="" id="{9DF51AF7-F41C-454C-BE87-1B25AB20A934}"/>
                </a:ext>
              </a:extLst>
            </p:cNvPr>
            <p:cNvSpPr txBox="1"/>
            <p:nvPr/>
          </p:nvSpPr>
          <p:spPr>
            <a:xfrm>
              <a:off x="508252" y="5907757"/>
              <a:ext cx="8470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&gt;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xmlns="" id="{D0B62B34-47BE-42AC-A548-4EEF5747404E}"/>
                </a:ext>
              </a:extLst>
            </p:cNvPr>
            <p:cNvSpPr txBox="1"/>
            <p:nvPr/>
          </p:nvSpPr>
          <p:spPr>
            <a:xfrm>
              <a:off x="2450252" y="4960998"/>
              <a:ext cx="399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¼  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xmlns="" id="{6486F919-BB73-4223-B365-0D6315D491CB}"/>
                </a:ext>
              </a:extLst>
            </p:cNvPr>
            <p:cNvSpPr txBox="1"/>
            <p:nvPr/>
          </p:nvSpPr>
          <p:spPr>
            <a:xfrm>
              <a:off x="1765950" y="5907757"/>
              <a:ext cx="841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&lt;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xmlns="" id="{84DB20E6-8A5E-4E2F-9AF1-B56319B2FA14}"/>
                </a:ext>
              </a:extLst>
            </p:cNvPr>
            <p:cNvSpPr txBox="1"/>
            <p:nvPr/>
          </p:nvSpPr>
          <p:spPr>
            <a:xfrm>
              <a:off x="2977454" y="5910638"/>
              <a:ext cx="8162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>
                  <a:latin typeface="Arial" pitchFamily="34" charset="0"/>
                  <a:cs typeface="Arial" pitchFamily="34" charset="0"/>
                </a:rPr>
                <a:t>&gt;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xmlns="" id="{D60CAEE8-AD1E-4685-8D19-001F768D476B}"/>
                </a:ext>
              </a:extLst>
            </p:cNvPr>
            <p:cNvSpPr txBox="1"/>
            <p:nvPr/>
          </p:nvSpPr>
          <p:spPr>
            <a:xfrm>
              <a:off x="3261699" y="3252458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xmlns="" id="{89B59A6E-B738-424D-A3A1-1EFF84A7A94C}"/>
                </a:ext>
              </a:extLst>
            </p:cNvPr>
            <p:cNvSpPr txBox="1"/>
            <p:nvPr/>
          </p:nvSpPr>
          <p:spPr>
            <a:xfrm>
              <a:off x="798016" y="3252460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xmlns="" id="{45C7BD57-231F-4DD0-8439-8E1E1D5176A7}"/>
                </a:ext>
              </a:extLst>
            </p:cNvPr>
            <p:cNvSpPr txBox="1"/>
            <p:nvPr/>
          </p:nvSpPr>
          <p:spPr>
            <a:xfrm>
              <a:off x="2020113" y="3247535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479752"/>
            <a:ext cx="8520281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Výsledek (striktního)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být zavádějící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páření“)</a:t>
            </a:r>
          </a:p>
          <a:p>
            <a:pPr defTabSz="252000">
              <a:spcAft>
                <a:spcPts val="24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nezpůsobuje žádnou evoluci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407889"/>
            <a:ext cx="85347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Více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vazebná nerovnováha: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 genotypů, které mohou být při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spárovány 18 možnými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způsoby (55 při náhodném oplození)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heterozygota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en-US" sz="2000" baseline="30000" dirty="0">
                <a:latin typeface="Arial" pitchFamily="34" charset="0"/>
                <a:cs typeface="Arial" pitchFamily="34" charset="0"/>
                <a:sym typeface="Symbol"/>
              </a:rPr>
              <a:t>*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výsledkem jsou 2-3 potenciální rovnováhy, přičemž počáteční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frekvence alel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539750" y="5773479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0A5E2883-13D2-4E40-ACCD-3B123CC97370}"/>
              </a:ext>
            </a:extLst>
          </p:cNvPr>
          <p:cNvSpPr txBox="1"/>
          <p:nvPr/>
        </p:nvSpPr>
        <p:spPr>
          <a:xfrm>
            <a:off x="2484407" y="6021908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*) při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1C54FB49-7F0F-4573-B998-451D0B539F2A}"/>
              </a:ext>
            </a:extLst>
          </p:cNvPr>
          <p:cNvSpPr txBox="1"/>
          <p:nvPr/>
        </p:nvSpPr>
        <p:spPr>
          <a:xfrm>
            <a:off x="4372431" y="6021908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při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05472"/>
            <a:ext cx="835837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páření může vytvořit a udržovat vazebnou nerovnováhu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3852816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9007" y="5322724"/>
            <a:ext cx="70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… při extrémním asortativním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(pohlavní výběr,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cichlidy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riftových 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00075" y="723168"/>
            <a:ext cx="821191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(y) spojené s preferovaným fenotypem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úrovní je as. páření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mocnou evoluční silou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(silná vazebná nerovnováha mezi alelami s podobným fenotypovým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účinkem)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pouze zesiluje LD tam, kde byla už na počátku, a to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jen v případě samooplození, v ostatních případech „závod“ mezi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rekombinací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rekombinace „úspěšnější“,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populace směřuje k vazebné rovnováze, i když pomaleji než při 	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panmixii</a:t>
            </a: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*) + okolní geny (sekvence), pokud mezi nimi není rekombinace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365125"/>
            <a:ext cx="83856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negenetických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čichové schopnosti atd.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894752" y="4198149"/>
            <a:ext cx="3322245" cy="2429664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29" y="4199274"/>
            <a:ext cx="3238051" cy="2428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667895"/>
            <a:ext cx="783259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více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ovlivněny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(i nízkými hodnotami!)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situace komplikovanější pro víc lokusů, protože asortativní oplození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způsobuje silnou vazebnou nerovnováhu mezi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66915"/>
          <a:stretch/>
        </p:blipFill>
        <p:spPr>
          <a:xfrm>
            <a:off x="1445640" y="546847"/>
            <a:ext cx="3126360" cy="19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70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fenotypem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000" b="1" i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mating</a:t>
            </a:r>
            <a:r>
              <a:rPr lang="cs-CZ" sz="2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28145" y="2313697"/>
            <a:ext cx="3191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Fenotypy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728145" y="441489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728145" y="4113897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po rozmnožení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923577" y="2941536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páření)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23577" y="1116858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24462" y="504292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produkce zygot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28145" y="5855424"/>
            <a:ext cx="3305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pPr algn="ctr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generace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3981542" y="1687130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493875" y="357903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preference jiných fenotypů</a:t>
            </a:r>
            <a:endParaRPr kumimoji="0" lang="cs-CZ" sz="1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xmlns="" id="{DB2CABF3-60C2-4221-A31F-266D05DFC89B}"/>
              </a:ext>
            </a:extLst>
          </p:cNvPr>
          <p:cNvGrpSpPr/>
          <p:nvPr/>
        </p:nvGrpSpPr>
        <p:grpSpPr>
          <a:xfrm>
            <a:off x="533525" y="365125"/>
            <a:ext cx="3282239" cy="6132644"/>
            <a:chOff x="4973747" y="432330"/>
            <a:chExt cx="3282239" cy="6132644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xmlns="" id="{ED651F83-4925-493C-92CB-E3C99A13C871}"/>
                </a:ext>
              </a:extLst>
            </p:cNvPr>
            <p:cNvGrpSpPr/>
            <p:nvPr/>
          </p:nvGrpSpPr>
          <p:grpSpPr>
            <a:xfrm>
              <a:off x="4994609" y="432330"/>
              <a:ext cx="3254400" cy="598343"/>
              <a:chOff x="544796" y="359978"/>
              <a:chExt cx="3254400" cy="598343"/>
            </a:xfrm>
          </p:grpSpPr>
          <p:sp>
            <p:nvSpPr>
              <p:cNvPr id="58" name="Obdélník 57">
                <a:extLst>
                  <a:ext uri="{FF2B5EF4-FFF2-40B4-BE49-F238E27FC236}">
                    <a16:creationId xmlns:a16="http://schemas.microsoft.com/office/drawing/2014/main" xmlns="" id="{F6CDA013-D159-4676-83DD-E88663267C8D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9" name="Obdélník 58">
                <a:extLst>
                  <a:ext uri="{FF2B5EF4-FFF2-40B4-BE49-F238E27FC236}">
                    <a16:creationId xmlns:a16="http://schemas.microsoft.com/office/drawing/2014/main" xmlns="" id="{F48190A6-7169-4F0A-AC9A-3F48E5E0720A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Obdélník 59">
                <a:extLst>
                  <a:ext uri="{FF2B5EF4-FFF2-40B4-BE49-F238E27FC236}">
                    <a16:creationId xmlns:a16="http://schemas.microsoft.com/office/drawing/2014/main" xmlns="" id="{CC3DBD2C-6CD9-45EF-A53E-7BCC80E3530D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xmlns="" id="{9367C3C3-F440-49D9-8757-9EEAFAD42AF9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364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xmlns="" id="{D68E6B5F-C602-463A-A728-7B5736DB82C1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172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xmlns="" id="{EECA1A93-B5F6-4FDD-9081-1860E52ACC29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383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4" name="Přímá spojovací šipka 46">
              <a:extLst>
                <a:ext uri="{FF2B5EF4-FFF2-40B4-BE49-F238E27FC236}">
                  <a16:creationId xmlns:a16="http://schemas.microsoft.com/office/drawing/2014/main" xmlns="" id="{9D729C24-054D-44B8-BF4E-E4A557435D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2040" y="287391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Přímá spojovací šipka 21">
              <a:extLst>
                <a:ext uri="{FF2B5EF4-FFF2-40B4-BE49-F238E27FC236}">
                  <a16:creationId xmlns:a16="http://schemas.microsoft.com/office/drawing/2014/main" xmlns="" id="{FB7824BD-8076-4413-8552-48203FCBDCCF}"/>
                </a:ext>
              </a:extLst>
            </p:cNvPr>
            <p:cNvCxnSpPr/>
            <p:nvPr/>
          </p:nvCxnSpPr>
          <p:spPr bwMode="auto">
            <a:xfrm rot="5400000">
              <a:off x="4754738" y="5340671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Přímá spojovací šipka 26">
              <a:extLst>
                <a:ext uri="{FF2B5EF4-FFF2-40B4-BE49-F238E27FC236}">
                  <a16:creationId xmlns:a16="http://schemas.microsoft.com/office/drawing/2014/main" xmlns="" id="{7D2D4DC8-AFBF-4E76-A61A-06D914676D1F}"/>
                </a:ext>
              </a:extLst>
            </p:cNvPr>
            <p:cNvCxnSpPr/>
            <p:nvPr/>
          </p:nvCxnSpPr>
          <p:spPr bwMode="auto">
            <a:xfrm rot="5400000">
              <a:off x="7222090" y="5340669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Přímá spojovací šipka 32">
              <a:extLst>
                <a:ext uri="{FF2B5EF4-FFF2-40B4-BE49-F238E27FC236}">
                  <a16:creationId xmlns:a16="http://schemas.microsoft.com/office/drawing/2014/main" xmlns="" id="{937D0F80-BF1F-4869-9BDA-71E89A9329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94464" y="4698977"/>
              <a:ext cx="609912" cy="126765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xmlns="" id="{492BD3B8-04EE-462D-8EF3-344CCC687F89}"/>
                </a:ext>
              </a:extLst>
            </p:cNvPr>
            <p:cNvSpPr txBox="1"/>
            <p:nvPr/>
          </p:nvSpPr>
          <p:spPr>
            <a:xfrm>
              <a:off x="7830342" y="5171680"/>
              <a:ext cx="3649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xmlns="" id="{5E0A87C6-666B-4912-972A-E424D8A5E50A}"/>
                </a:ext>
              </a:extLst>
            </p:cNvPr>
            <p:cNvSpPr txBox="1"/>
            <p:nvPr/>
          </p:nvSpPr>
          <p:spPr>
            <a:xfrm>
              <a:off x="5793944" y="5171850"/>
              <a:ext cx="356188" cy="430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xmlns="" id="{27567F09-AF81-4D7B-AB29-C5275F03D557}"/>
                </a:ext>
              </a:extLst>
            </p:cNvPr>
            <p:cNvSpPr txBox="1"/>
            <p:nvPr/>
          </p:nvSpPr>
          <p:spPr>
            <a:xfrm>
              <a:off x="5069350" y="517184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xmlns="" id="{B6580BFE-3B9F-4D63-9B8A-2CE9EE9DC67F}"/>
                </a:ext>
              </a:extLst>
            </p:cNvPr>
            <p:cNvSpPr txBox="1"/>
            <p:nvPr/>
          </p:nvSpPr>
          <p:spPr>
            <a:xfrm>
              <a:off x="6352647" y="5171680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 </a:t>
              </a:r>
            </a:p>
          </p:txBody>
        </p:sp>
        <p:cxnSp>
          <p:nvCxnSpPr>
            <p:cNvPr id="22" name="Přímá spojovací šipka 32">
              <a:extLst>
                <a:ext uri="{FF2B5EF4-FFF2-40B4-BE49-F238E27FC236}">
                  <a16:creationId xmlns:a16="http://schemas.microsoft.com/office/drawing/2014/main" xmlns="" id="{942E4305-77C3-4FAF-B004-2A47E4D0518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38484" y="4695988"/>
              <a:ext cx="600406" cy="127064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Přímá spojovací šipka 21">
              <a:extLst>
                <a:ext uri="{FF2B5EF4-FFF2-40B4-BE49-F238E27FC236}">
                  <a16:creationId xmlns:a16="http://schemas.microsoft.com/office/drawing/2014/main" xmlns="" id="{C24EC1D5-FC9C-4FA0-912A-0F6C810DF6EF}"/>
                </a:ext>
              </a:extLst>
            </p:cNvPr>
            <p:cNvCxnSpPr/>
            <p:nvPr/>
          </p:nvCxnSpPr>
          <p:spPr bwMode="auto">
            <a:xfrm rot="5400000">
              <a:off x="4767582" y="1653850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Přímá spojovací šipka 26">
              <a:extLst>
                <a:ext uri="{FF2B5EF4-FFF2-40B4-BE49-F238E27FC236}">
                  <a16:creationId xmlns:a16="http://schemas.microsoft.com/office/drawing/2014/main" xmlns="" id="{B440E277-9CDF-4C40-8465-FA7F3A3309D4}"/>
                </a:ext>
              </a:extLst>
            </p:cNvPr>
            <p:cNvCxnSpPr/>
            <p:nvPr/>
          </p:nvCxnSpPr>
          <p:spPr bwMode="auto">
            <a:xfrm rot="5400000">
              <a:off x="7236189" y="1650059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xmlns="" id="{009EDC1C-C3F2-4C37-B2D5-93E793DB07A3}"/>
                </a:ext>
              </a:extLst>
            </p:cNvPr>
            <p:cNvSpPr txBox="1"/>
            <p:nvPr/>
          </p:nvSpPr>
          <p:spPr>
            <a:xfrm>
              <a:off x="7595418" y="1499254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xmlns="" id="{620F32F3-A463-40AF-BFC1-89865D85A6E0}"/>
                </a:ext>
              </a:extLst>
            </p:cNvPr>
            <p:cNvSpPr txBox="1"/>
            <p:nvPr/>
          </p:nvSpPr>
          <p:spPr>
            <a:xfrm>
              <a:off x="5131735" y="1499256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27" name="Přímá spojovací šipka 26">
              <a:extLst>
                <a:ext uri="{FF2B5EF4-FFF2-40B4-BE49-F238E27FC236}">
                  <a16:creationId xmlns:a16="http://schemas.microsoft.com/office/drawing/2014/main" xmlns="" id="{67AB9713-CB3A-41B2-BA23-50651F09B558}"/>
                </a:ext>
              </a:extLst>
            </p:cNvPr>
            <p:cNvCxnSpPr/>
            <p:nvPr/>
          </p:nvCxnSpPr>
          <p:spPr bwMode="auto">
            <a:xfrm rot="5400000">
              <a:off x="5994603" y="1645136"/>
              <a:ext cx="123122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xmlns="" id="{94367973-A01C-438E-A7D4-4F6C6044024E}"/>
                </a:ext>
              </a:extLst>
            </p:cNvPr>
            <p:cNvSpPr txBox="1"/>
            <p:nvPr/>
          </p:nvSpPr>
          <p:spPr>
            <a:xfrm>
              <a:off x="6353832" y="1494331"/>
              <a:ext cx="269626" cy="422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xmlns="" id="{E10B4329-7357-453C-B39D-796C7ABD0212}"/>
                </a:ext>
              </a:extLst>
            </p:cNvPr>
            <p:cNvGrpSpPr/>
            <p:nvPr/>
          </p:nvGrpSpPr>
          <p:grpSpPr>
            <a:xfrm>
              <a:off x="4989563" y="2273132"/>
              <a:ext cx="3254400" cy="598343"/>
              <a:chOff x="544796" y="359978"/>
              <a:chExt cx="3254400" cy="598343"/>
            </a:xfrm>
          </p:grpSpPr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xmlns="" id="{D3E0A216-F72C-4E22-9299-436CCEE69134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3" name="Obdélník 52">
                <a:extLst>
                  <a:ext uri="{FF2B5EF4-FFF2-40B4-BE49-F238E27FC236}">
                    <a16:creationId xmlns:a16="http://schemas.microsoft.com/office/drawing/2014/main" xmlns="" id="{A901F88D-0184-45D9-91DB-2E8E61F65CBC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4" name="Obdélník 53">
                <a:extLst>
                  <a:ext uri="{FF2B5EF4-FFF2-40B4-BE49-F238E27FC236}">
                    <a16:creationId xmlns:a16="http://schemas.microsoft.com/office/drawing/2014/main" xmlns="" id="{DCFD3401-B00C-47FC-A6A5-A00503B0F7A2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5" name="TextovéPole 54">
                <a:extLst>
                  <a:ext uri="{FF2B5EF4-FFF2-40B4-BE49-F238E27FC236}">
                    <a16:creationId xmlns:a16="http://schemas.microsoft.com/office/drawing/2014/main" xmlns="" id="{B704EBF5-2EF3-4363-8AF6-7F700AE35722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xmlns="" id="{573D78F1-7DB8-4D53-9539-C73DC87CDE68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xmlns="" id="{4B1B0A69-9372-4283-A76D-595E473BFAA1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xmlns="" id="{DA20C7BA-C51F-4616-8172-7EA5D3B22CA4}"/>
                </a:ext>
              </a:extLst>
            </p:cNvPr>
            <p:cNvGrpSpPr/>
            <p:nvPr/>
          </p:nvGrpSpPr>
          <p:grpSpPr>
            <a:xfrm>
              <a:off x="4996258" y="4114867"/>
              <a:ext cx="3254400" cy="598343"/>
              <a:chOff x="544796" y="359978"/>
              <a:chExt cx="3254400" cy="598343"/>
            </a:xfrm>
          </p:grpSpPr>
          <p:sp>
            <p:nvSpPr>
              <p:cNvPr id="46" name="Obdélník 45">
                <a:extLst>
                  <a:ext uri="{FF2B5EF4-FFF2-40B4-BE49-F238E27FC236}">
                    <a16:creationId xmlns:a16="http://schemas.microsoft.com/office/drawing/2014/main" xmlns="" id="{56A3E60E-1FD9-4A16-B49F-347177022A2D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xmlns="" id="{90A45965-562F-4D53-8718-5FBE2F19DFCF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xmlns="" id="{F2D0BB30-B286-4B15-88A2-6FF7CFA4B823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9" name="TextovéPole 48">
                <a:extLst>
                  <a:ext uri="{FF2B5EF4-FFF2-40B4-BE49-F238E27FC236}">
                    <a16:creationId xmlns:a16="http://schemas.microsoft.com/office/drawing/2014/main" xmlns="" id="{19243EEC-7583-4208-B728-5BA08EDA3E46}"/>
                  </a:ext>
                </a:extLst>
              </p:cNvPr>
              <p:cNvSpPr txBox="1"/>
              <p:nvPr/>
            </p:nvSpPr>
            <p:spPr>
              <a:xfrm>
                <a:off x="733363" y="359978"/>
                <a:ext cx="4651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>
                    <a:latin typeface="Arial" pitchFamily="34" charset="0"/>
                    <a:cs typeface="Arial" pitchFamily="34" charset="0"/>
                  </a:rPr>
                  <a:t>AA</a:t>
                </a: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xmlns="" id="{EC7728DF-B33A-449F-9D51-ADF7C0392120}"/>
                  </a:ext>
                </a:extLst>
              </p:cNvPr>
              <p:cNvSpPr txBox="1"/>
              <p:nvPr/>
            </p:nvSpPr>
            <p:spPr>
              <a:xfrm>
                <a:off x="1934580" y="362311"/>
                <a:ext cx="4483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xmlns="" id="{DF502584-D34C-4D2C-B5D3-9F3236063B5D}"/>
                  </a:ext>
                </a:extLst>
              </p:cNvPr>
              <p:cNvSpPr txBox="1"/>
              <p:nvPr/>
            </p:nvSpPr>
            <p:spPr>
              <a:xfrm>
                <a:off x="3215331" y="361060"/>
                <a:ext cx="4395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P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1" name="Přímá spojovací šipka 46">
              <a:extLst>
                <a:ext uri="{FF2B5EF4-FFF2-40B4-BE49-F238E27FC236}">
                  <a16:creationId xmlns:a16="http://schemas.microsoft.com/office/drawing/2014/main" xmlns="" id="{7B36A2AB-D067-4D57-A431-A3DC1C6D93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43171" y="2871064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Přímá spojovací šipka 46">
              <a:extLst>
                <a:ext uri="{FF2B5EF4-FFF2-40B4-BE49-F238E27FC236}">
                  <a16:creationId xmlns:a16="http://schemas.microsoft.com/office/drawing/2014/main" xmlns="" id="{2CC2547A-C557-4B91-BC85-AF0F63EA17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25971" y="2864929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Přímá spojovací šipka 46">
              <a:extLst>
                <a:ext uri="{FF2B5EF4-FFF2-40B4-BE49-F238E27FC236}">
                  <a16:creationId xmlns:a16="http://schemas.microsoft.com/office/drawing/2014/main" xmlns="" id="{291D1834-9FF9-4A4E-BFAD-6E948EB6C94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78614" y="287421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Přímá spojovací šipka 46">
              <a:extLst>
                <a:ext uri="{FF2B5EF4-FFF2-40B4-BE49-F238E27FC236}">
                  <a16:creationId xmlns:a16="http://schemas.microsoft.com/office/drawing/2014/main" xmlns="" id="{562A2A20-9C3E-46D9-94A7-DAEFD5597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40177" y="2864929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Přímá spojovací šipka 46">
              <a:extLst>
                <a:ext uri="{FF2B5EF4-FFF2-40B4-BE49-F238E27FC236}">
                  <a16:creationId xmlns:a16="http://schemas.microsoft.com/office/drawing/2014/main" xmlns="" id="{2768BE06-E062-4FAE-B550-49F026A160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04581" y="2872107"/>
              <a:ext cx="239138" cy="12409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Přímá spojovací šipka 21">
              <a:extLst>
                <a:ext uri="{FF2B5EF4-FFF2-40B4-BE49-F238E27FC236}">
                  <a16:creationId xmlns:a16="http://schemas.microsoft.com/office/drawing/2014/main" xmlns="" id="{3F9CFE17-8CF5-44EA-AF5B-7CBA90A6D12B}"/>
                </a:ext>
              </a:extLst>
            </p:cNvPr>
            <p:cNvCxnSpPr/>
            <p:nvPr/>
          </p:nvCxnSpPr>
          <p:spPr bwMode="auto">
            <a:xfrm rot="5400000">
              <a:off x="5995401" y="5341667"/>
              <a:ext cx="1254534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xmlns="" id="{ECB47FD0-29E3-480C-9686-9DD1C8B1BB33}"/>
                </a:ext>
              </a:extLst>
            </p:cNvPr>
            <p:cNvSpPr txBox="1"/>
            <p:nvPr/>
          </p:nvSpPr>
          <p:spPr>
            <a:xfrm>
              <a:off x="7088963" y="517168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xmlns="" id="{0B2EF0C5-39D1-46C5-9623-1BFC57208D1E}"/>
                </a:ext>
              </a:extLst>
            </p:cNvPr>
            <p:cNvSpPr txBox="1"/>
            <p:nvPr/>
          </p:nvSpPr>
          <p:spPr>
            <a:xfrm>
              <a:off x="7711512" y="3324810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xmlns="" id="{89D0288E-D6FD-44E6-A713-B1C67670BF84}"/>
                </a:ext>
              </a:extLst>
            </p:cNvPr>
            <p:cNvGrpSpPr/>
            <p:nvPr/>
          </p:nvGrpSpPr>
          <p:grpSpPr>
            <a:xfrm>
              <a:off x="4973747" y="5967713"/>
              <a:ext cx="3276911" cy="597261"/>
              <a:chOff x="522285" y="361060"/>
              <a:chExt cx="3276911" cy="597261"/>
            </a:xfrm>
          </p:grpSpPr>
          <p:sp>
            <p:nvSpPr>
              <p:cNvPr id="42" name="Obdélník 41">
                <a:extLst>
                  <a:ext uri="{FF2B5EF4-FFF2-40B4-BE49-F238E27FC236}">
                    <a16:creationId xmlns:a16="http://schemas.microsoft.com/office/drawing/2014/main" xmlns="" id="{86AF402A-396C-41B3-8F03-48A0F9B1C28B}"/>
                  </a:ext>
                </a:extLst>
              </p:cNvPr>
              <p:cNvSpPr/>
              <p:nvPr/>
            </p:nvSpPr>
            <p:spPr bwMode="auto">
              <a:xfrm>
                <a:off x="544796" y="362420"/>
                <a:ext cx="813600" cy="595901"/>
              </a:xfrm>
              <a:prstGeom prst="rect">
                <a:avLst/>
              </a:prstGeom>
              <a:solidFill>
                <a:srgbClr val="FF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3" name="Obdélník 42">
                <a:extLst>
                  <a:ext uri="{FF2B5EF4-FFF2-40B4-BE49-F238E27FC236}">
                    <a16:creationId xmlns:a16="http://schemas.microsoft.com/office/drawing/2014/main" xmlns="" id="{44C78B98-3CC6-4C33-B763-B179C5724577}"/>
                  </a:ext>
                </a:extLst>
              </p:cNvPr>
              <p:cNvSpPr/>
              <p:nvPr/>
            </p:nvSpPr>
            <p:spPr bwMode="auto">
              <a:xfrm>
                <a:off x="1358396" y="361666"/>
                <a:ext cx="1627200" cy="595901"/>
              </a:xfrm>
              <a:prstGeom prst="rect">
                <a:avLst/>
              </a:prstGeom>
              <a:solidFill>
                <a:srgbClr val="CCC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" name="Obdélník 43">
                <a:extLst>
                  <a:ext uri="{FF2B5EF4-FFF2-40B4-BE49-F238E27FC236}">
                    <a16:creationId xmlns:a16="http://schemas.microsoft.com/office/drawing/2014/main" xmlns="" id="{594AD1C9-0D08-4DAD-B1E3-BAD2A66C423A}"/>
                  </a:ext>
                </a:extLst>
              </p:cNvPr>
              <p:cNvSpPr/>
              <p:nvPr/>
            </p:nvSpPr>
            <p:spPr bwMode="auto">
              <a:xfrm>
                <a:off x="2985596" y="361665"/>
                <a:ext cx="813600" cy="595901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5" name="TextovéPole 44">
                <a:extLst>
                  <a:ext uri="{FF2B5EF4-FFF2-40B4-BE49-F238E27FC236}">
                    <a16:creationId xmlns:a16="http://schemas.microsoft.com/office/drawing/2014/main" xmlns="" id="{A7371B34-F9F4-4EA2-9DEC-DA1CFD3A7C04}"/>
                  </a:ext>
                </a:extLst>
              </p:cNvPr>
              <p:cNvSpPr txBox="1"/>
              <p:nvPr/>
            </p:nvSpPr>
            <p:spPr>
              <a:xfrm>
                <a:off x="522285" y="361060"/>
                <a:ext cx="8631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i="1" dirty="0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400" i="1" dirty="0" err="1">
                    <a:latin typeface="Arial" pitchFamily="34" charset="0"/>
                    <a:cs typeface="Arial" pitchFamily="34" charset="0"/>
                  </a:rPr>
                  <a:t>f´</a:t>
                </a:r>
                <a:r>
                  <a:rPr lang="cs-CZ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r>
                  <a:rPr lang="cs-CZ" sz="1400" i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400" dirty="0">
                    <a:latin typeface="Arial" pitchFamily="34" charset="0"/>
                    <a:cs typeface="Arial" pitchFamily="34" charset="0"/>
                  </a:rPr>
                  <a:t>&lt; </a:t>
                </a:r>
                <a:r>
                  <a:rPr lang="en-GB" sz="1400" i="1" dirty="0" err="1"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GB" sz="1400" i="1" baseline="-25000" dirty="0" err="1">
                    <a:latin typeface="Arial" pitchFamily="34" charset="0"/>
                    <a:cs typeface="Arial" pitchFamily="34" charset="0"/>
                  </a:rPr>
                  <a:t>AA</a:t>
                </a:r>
                <a:endParaRPr lang="cs-CZ" sz="1400" i="1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xmlns="" id="{7F0A030D-688A-477D-B4E5-C9A3688413A9}"/>
                </a:ext>
              </a:extLst>
            </p:cNvPr>
            <p:cNvSpPr txBox="1"/>
            <p:nvPr/>
          </p:nvSpPr>
          <p:spPr>
            <a:xfrm>
              <a:off x="6176739" y="5971579"/>
              <a:ext cx="863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dirty="0">
                  <a:latin typeface="Arial" pitchFamily="34" charset="0"/>
                  <a:cs typeface="Arial" pitchFamily="34" charset="0"/>
                </a:rPr>
                <a:t>&gt; </a:t>
              </a:r>
              <a:r>
                <a:rPr lang="en-GB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xmlns="" id="{604E6F8D-C6A3-4740-8A61-ECB4A30B6DAB}"/>
                </a:ext>
              </a:extLst>
            </p:cNvPr>
            <p:cNvSpPr txBox="1"/>
            <p:nvPr/>
          </p:nvSpPr>
          <p:spPr>
            <a:xfrm>
              <a:off x="7439736" y="5967713"/>
              <a:ext cx="8162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i="1" dirty="0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en-GB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dirty="0">
                  <a:latin typeface="Arial" pitchFamily="34" charset="0"/>
                  <a:cs typeface="Arial" pitchFamily="34" charset="0"/>
                </a:rPr>
                <a:t>&lt; </a:t>
              </a:r>
              <a:r>
                <a:rPr lang="en-GB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en-GB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78197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 preference samců s odlišným MHC (myš, člověk) – důvodem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365125"/>
            <a:ext cx="814678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polymorfismu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evoluce!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outbrední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deprese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MHC: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transspecifický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polymorfismus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nsspecific polymorphism MHC">
            <a:extLst>
              <a:ext uri="{FF2B5EF4-FFF2-40B4-BE49-F238E27FC236}">
                <a16:creationId xmlns:a16="http://schemas.microsoft.com/office/drawing/2014/main" xmlns="" id="{0F76C8F1-5424-4EBC-92CF-69F001EF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807" y="1063864"/>
            <a:ext cx="7649746" cy="53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C30B4C2-1474-4A09-B0CB-BD4EC08F826B}"/>
              </a:ext>
            </a:extLst>
          </p:cNvPr>
          <p:cNvSpPr txBox="1"/>
          <p:nvPr/>
        </p:nvSpPr>
        <p:spPr>
          <a:xfrm>
            <a:off x="600075" y="365125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MHC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(sekvence promotoru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genu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DQA1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GB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2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987"/>
          <a:stretch/>
        </p:blipFill>
        <p:spPr>
          <a:xfrm>
            <a:off x="1445640" y="546847"/>
            <a:ext cx="6252720" cy="19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4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F48E97-B852-4415-89A9-0EBE5B226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81"/>
          <a:stretch/>
        </p:blipFill>
        <p:spPr>
          <a:xfrm>
            <a:off x="1445640" y="546847"/>
            <a:ext cx="6252720" cy="39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0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7F48E97-B852-4415-89A9-0EBE5B2260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5640" y="546847"/>
            <a:ext cx="6252720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4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085579" y="1331776"/>
            <a:ext cx="6972841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mohou být nekompatibilní!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7524" y="509209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2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23728" y="332656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0075" y="1052736"/>
            <a:ext cx="805861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 – v tomto případě kde alely vznikly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   nezávisle = jsou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identické 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00075" y="4118261"/>
            <a:ext cx="7848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v důsledku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autozomálním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taková, u níž pravděpodobnost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    v důsledku křížení mezi příbuznými 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0075" y="3268062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1221</Words>
  <Application>Microsoft Office PowerPoint</Application>
  <PresentationFormat>Předvádění na obrazovce (4:3)</PresentationFormat>
  <Paragraphs>354</Paragraphs>
  <Slides>44</Slides>
  <Notes>18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zhiadlovska</cp:lastModifiedBy>
  <cp:revision>149</cp:revision>
  <dcterms:created xsi:type="dcterms:W3CDTF">2014-09-15T11:55:47Z</dcterms:created>
  <dcterms:modified xsi:type="dcterms:W3CDTF">2021-06-29T06:40:56Z</dcterms:modified>
</cp:coreProperties>
</file>