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1" r:id="rId2"/>
    <p:sldId id="320" r:id="rId3"/>
    <p:sldId id="321" r:id="rId4"/>
    <p:sldId id="300" r:id="rId5"/>
    <p:sldId id="304" r:id="rId6"/>
    <p:sldId id="305" r:id="rId7"/>
    <p:sldId id="340" r:id="rId8"/>
    <p:sldId id="343" r:id="rId9"/>
    <p:sldId id="379" r:id="rId10"/>
    <p:sldId id="341" r:id="rId11"/>
    <p:sldId id="342" r:id="rId12"/>
    <p:sldId id="335" r:id="rId13"/>
    <p:sldId id="306" r:id="rId14"/>
    <p:sldId id="307" r:id="rId15"/>
    <p:sldId id="301" r:id="rId16"/>
    <p:sldId id="384" r:id="rId17"/>
    <p:sldId id="383" r:id="rId18"/>
    <p:sldId id="344" r:id="rId19"/>
    <p:sldId id="382" r:id="rId20"/>
    <p:sldId id="336" r:id="rId21"/>
    <p:sldId id="346" r:id="rId22"/>
    <p:sldId id="385" r:id="rId23"/>
    <p:sldId id="345" r:id="rId24"/>
    <p:sldId id="339" r:id="rId25"/>
    <p:sldId id="337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DE0000"/>
    <a:srgbClr val="FFFFFF"/>
    <a:srgbClr val="FF6600"/>
    <a:srgbClr val="FF5050"/>
    <a:srgbClr val="CCFF33"/>
    <a:srgbClr val="3366CC"/>
    <a:srgbClr val="FFFF00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834" y="-114"/>
      </p:cViewPr>
      <p:guideLst>
        <p:guide orient="horz" pos="218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3397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C5A62-893C-448F-8E95-C5D9CF47FBB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931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1374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0359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90036-4168-478C-9898-43BD5DF1A97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2005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90036-4168-478C-9898-43BD5DF1A97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78150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D969C-E310-4C6D-B1EB-1C5995EE7C49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272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83461-82BC-41B1-ADCB-90C5F9284F9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6402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54506" y="1816974"/>
            <a:ext cx="72987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DRIFT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38121" y="355447"/>
            <a:ext cx="605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Varianční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(rozptylová) efektivní velikost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eV</a:t>
            </a:r>
            <a:endParaRPr lang="cs-CZ" sz="24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751" y="1254962"/>
            <a:ext cx="86042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Genetický drift způsobuje 1) náhodné odchylky od frekvencí alel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předchozí generaci a 2) rozdíly v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mezi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subpopulacemi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obojí měřeno pomocí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rozptylu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(variance) 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alelových frekvencí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Idealizovaná populace: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velikost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–1 (frekvence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počet alel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ve 	vzorku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sampling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 v souladu s binomickým rozdělením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drift nemá směr, očekávaná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další generaci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/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/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Rozptyl alelových frekvencí =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neidealizované populaci místo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1193" y="4730798"/>
            <a:ext cx="412623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0"/>
          <p:cNvSpPr>
            <a:spLocks noChangeArrowheads="1"/>
          </p:cNvSpPr>
          <p:nvPr/>
        </p:nvSpPr>
        <p:spPr bwMode="auto">
          <a:xfrm>
            <a:off x="2125020" y="4251880"/>
            <a:ext cx="2642745" cy="336735"/>
          </a:xfrm>
          <a:prstGeom prst="wedgeRectCallout">
            <a:avLst>
              <a:gd name="adj1" fmla="val -63859"/>
              <a:gd name="adj2" fmla="val -727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= počet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dirty="0" err="1">
                <a:latin typeface="Arial" charset="0"/>
              </a:rPr>
              <a:t>celk</a:t>
            </a:r>
            <a:r>
              <a:rPr lang="cs-CZ" sz="1600" dirty="0">
                <a:latin typeface="Arial" charset="0"/>
              </a:rPr>
              <a:t>. počet alel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GD_Divergence.tif">
            <a:extLst>
              <a:ext uri="{FF2B5EF4-FFF2-40B4-BE49-F238E27FC236}">
                <a16:creationId xmlns:a16="http://schemas.microsoft.com/office/drawing/2014/main" xmlns="" id="{780C421B-0B19-4D1C-A905-BCF5E882D1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0914" y="186664"/>
            <a:ext cx="3609771" cy="2264541"/>
          </a:xfrm>
          <a:prstGeom prst="rect">
            <a:avLst/>
          </a:prstGeom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95" y="1472676"/>
            <a:ext cx="3888105" cy="8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4012602" y="4339457"/>
            <a:ext cx="3195021" cy="1398494"/>
            <a:chOff x="4184725" y="3162748"/>
            <a:chExt cx="3195021" cy="1398494"/>
          </a:xfrm>
        </p:grpSpPr>
        <p:sp>
          <p:nvSpPr>
            <p:cNvPr id="8" name="Obdélník 7"/>
            <p:cNvSpPr/>
            <p:nvPr/>
          </p:nvSpPr>
          <p:spPr>
            <a:xfrm>
              <a:off x="4184725" y="3162748"/>
              <a:ext cx="3195021" cy="139849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98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38517" y="3246983"/>
              <a:ext cx="3068572" cy="1268572"/>
            </a:xfrm>
            <a:prstGeom prst="rect">
              <a:avLst/>
            </a:prstGeom>
            <a:noFill/>
          </p:spPr>
        </p:pic>
      </p:grpSp>
      <p:sp>
        <p:nvSpPr>
          <p:cNvPr id="6" name="TextovéPole 5"/>
          <p:cNvSpPr txBox="1"/>
          <p:nvPr/>
        </p:nvSpPr>
        <p:spPr>
          <a:xfrm>
            <a:off x="539750" y="502218"/>
            <a:ext cx="4721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Rozptyl v čase roste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generacích: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7032" y="3182907"/>
            <a:ext cx="324640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Var(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varianční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efektivní velikost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auto">
          <a:xfrm>
            <a:off x="4001844" y="5894274"/>
            <a:ext cx="2076581" cy="618229"/>
          </a:xfrm>
          <a:prstGeom prst="wedgeRectCallout">
            <a:avLst>
              <a:gd name="adj1" fmla="val 57222"/>
              <a:gd name="adj2" fmla="val -127896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frekvence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 v počáteční generaci</a:t>
            </a:r>
          </a:p>
        </p:txBody>
      </p:sp>
      <p:sp>
        <p:nvSpPr>
          <p:cNvPr id="11" name="AutoShape 30"/>
          <p:cNvSpPr>
            <a:spLocks noChangeArrowheads="1"/>
          </p:cNvSpPr>
          <p:nvPr/>
        </p:nvSpPr>
        <p:spPr bwMode="auto">
          <a:xfrm>
            <a:off x="6542444" y="5756219"/>
            <a:ext cx="815787" cy="336735"/>
          </a:xfrm>
          <a:prstGeom prst="wedgeRectCallout">
            <a:avLst>
              <a:gd name="adj1" fmla="val -48273"/>
              <a:gd name="adj2" fmla="val -124701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= 1 - </a:t>
            </a:r>
            <a:r>
              <a:rPr lang="cs-CZ" sz="1600" i="1" dirty="0">
                <a:latin typeface="Arial" charset="0"/>
              </a:rPr>
              <a:t>p</a:t>
            </a:r>
            <a:endParaRPr lang="cs-CZ" sz="1600" dirty="0">
              <a:latin typeface="Arial" charset="0"/>
            </a:endParaRPr>
          </a:p>
        </p:txBody>
      </p:sp>
      <p:sp>
        <p:nvSpPr>
          <p:cNvPr id="12" name="AutoShape 30"/>
          <p:cNvSpPr>
            <a:spLocks noChangeArrowheads="1"/>
          </p:cNvSpPr>
          <p:nvPr/>
        </p:nvSpPr>
        <p:spPr bwMode="auto">
          <a:xfrm>
            <a:off x="1550894" y="5390457"/>
            <a:ext cx="2311102" cy="618229"/>
          </a:xfrm>
          <a:prstGeom prst="wedgeRectCallout">
            <a:avLst>
              <a:gd name="adj1" fmla="val 57222"/>
              <a:gd name="adj2" fmla="val -127896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závisí pouze na Var, </a:t>
            </a:r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, </a:t>
            </a:r>
            <a:r>
              <a:rPr lang="cs-CZ" sz="1600" i="1" dirty="0">
                <a:latin typeface="Arial" charset="0"/>
              </a:rPr>
              <a:t>q</a:t>
            </a:r>
            <a:r>
              <a:rPr lang="cs-CZ" sz="1600" dirty="0">
                <a:latin typeface="Arial" charset="0"/>
              </a:rPr>
              <a:t> a </a:t>
            </a:r>
            <a:r>
              <a:rPr lang="cs-CZ" sz="1600" i="1" dirty="0">
                <a:latin typeface="Arial" charset="0"/>
              </a:rPr>
              <a:t>t</a:t>
            </a:r>
            <a:r>
              <a:rPr lang="cs-CZ" sz="1600" dirty="0">
                <a:latin typeface="Arial" charset="0"/>
              </a:rPr>
              <a:t>, </a:t>
            </a:r>
            <a:r>
              <a:rPr lang="cs-CZ" sz="1600" u="sng" dirty="0">
                <a:latin typeface="Arial" charset="0"/>
              </a:rPr>
              <a:t>nezávisí na </a:t>
            </a:r>
            <a:r>
              <a:rPr lang="cs-CZ" sz="1600" i="1" u="sng" dirty="0"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!</a:t>
            </a:r>
          </a:p>
        </p:txBody>
      </p:sp>
      <p:sp>
        <p:nvSpPr>
          <p:cNvPr id="13" name="AutoShape 30"/>
          <p:cNvSpPr>
            <a:spLocks noChangeArrowheads="1"/>
          </p:cNvSpPr>
          <p:nvPr/>
        </p:nvSpPr>
        <p:spPr bwMode="auto">
          <a:xfrm>
            <a:off x="4304851" y="2694966"/>
            <a:ext cx="2902772" cy="939164"/>
          </a:xfrm>
          <a:prstGeom prst="wedgeRectCallout">
            <a:avLst>
              <a:gd name="adj1" fmla="val -42057"/>
              <a:gd name="adj2" fmla="val -14318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s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   Var  </a:t>
            </a:r>
            <a:r>
              <a:rPr lang="cs-CZ" sz="1600" dirty="0" err="1">
                <a:latin typeface="Arial" pitchFamily="34" charset="0"/>
                <a:cs typeface="Arial" pitchFamily="34" charset="0"/>
                <a:sym typeface="Symbol"/>
              </a:rPr>
              <a:t>Var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dirty="0" err="1">
                <a:latin typeface="Arial" pitchFamily="34" charset="0"/>
                <a:cs typeface="Arial" pitchFamily="34" charset="0"/>
                <a:sym typeface="Symbol"/>
              </a:rPr>
              <a:t>max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) =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endParaRPr lang="cs-CZ" sz="1600" dirty="0">
              <a:latin typeface="Arial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(= stav, kdy všechny alely buď fixovány, nebo ztraceny)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61192"/>
            <a:ext cx="839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G.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spekei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15: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rodiče 19 jedinců z 1979 jako referenční generace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20,1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48,1  239 %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806" y="559399"/>
            <a:ext cx="2520557" cy="160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54019" y="2598143"/>
            <a:ext cx="83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drift a ztráta alelické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diverzity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u="sng" dirty="0">
                <a:latin typeface="Arial" pitchFamily="34" charset="0"/>
                <a:cs typeface="Arial" pitchFamily="34" charset="0"/>
              </a:rPr>
              <a:t>Ani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démový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, ani rodokmenový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nemá přímý dopad na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frekvence alel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sám o sobě ani nezrychluje, ani nezpomaluje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ztrátu genetické variability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mnoha reálných, početně omezených populacích existuje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inbreedingem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variabilitou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, ne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inbreeding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je skutečnou příčinou ztráty genetické variability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inbreeding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nezpůsobuje ztrátu alelické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diverzity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v malých populacích,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její příčinou je samotné omezení velikosti populace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462263"/>
            <a:ext cx="868859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Srovnání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citlivá k počtu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rodičů</a:t>
            </a:r>
          </a:p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citlivá k počtu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potomků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redukce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21. generaci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 1000 na 4 jedince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zvýšení opět na 1000 ve 22. generaci: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gamety náhodně vybrány z 1000 rodičů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4 jedinci v gen. 21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pravděpodobnost, že dvě vybrané gamety od stejného rodiče = 1/1000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pravděpodobnost, že se tyto gamety účastnily samooplození a jsou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IBD = ½ 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21. generaci = 1/2000  </a:t>
            </a:r>
            <a:r>
              <a:rPr lang="cs-CZ" sz="2000" i="1" u="sng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u="sng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= 1000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4!)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vybráno pouze 8 gamet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(21) =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/8  </a:t>
            </a:r>
            <a:r>
              <a:rPr lang="cs-CZ" sz="2000" i="1" u="sng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u="sng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(21) = 4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4)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784511" y="311971"/>
            <a:ext cx="3943350" cy="2559779"/>
            <a:chOff x="4784511" y="311971"/>
            <a:chExt cx="3943350" cy="2559779"/>
          </a:xfrm>
        </p:grpSpPr>
        <p:pic>
          <p:nvPicPr>
            <p:cNvPr id="2" name="Obrázek 9" descr="III.jpg"/>
            <p:cNvPicPr>
              <a:picLocks noChangeAspect="1"/>
            </p:cNvPicPr>
            <p:nvPr/>
          </p:nvPicPr>
          <p:blipFill>
            <a:blip r:embed="rId2" cstate="print"/>
            <a:srcRect t="50279"/>
            <a:stretch>
              <a:fillRect/>
            </a:stretch>
          </p:blipFill>
          <p:spPr bwMode="auto">
            <a:xfrm>
              <a:off x="4784511" y="311971"/>
              <a:ext cx="3943350" cy="2559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bdélník 3"/>
            <p:cNvSpPr/>
            <p:nvPr/>
          </p:nvSpPr>
          <p:spPr>
            <a:xfrm>
              <a:off x="5893095" y="388089"/>
              <a:ext cx="82403" cy="2408900"/>
            </a:xfrm>
            <a:prstGeom prst="rect">
              <a:avLst/>
            </a:prstGeom>
            <a:solidFill>
              <a:srgbClr val="FFFF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/>
          <p:nvPr/>
        </p:nvGrpSpPr>
        <p:grpSpPr>
          <a:xfrm>
            <a:off x="1558695" y="2410100"/>
            <a:ext cx="5810362" cy="3902417"/>
            <a:chOff x="1484555" y="2130013"/>
            <a:chExt cx="5810362" cy="3902417"/>
          </a:xfrm>
        </p:grpSpPr>
        <p:pic>
          <p:nvPicPr>
            <p:cNvPr id="10650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84555" y="2130013"/>
              <a:ext cx="5810362" cy="3902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Přímá spojovací čára 11"/>
            <p:cNvCxnSpPr/>
            <p:nvPr/>
          </p:nvCxnSpPr>
          <p:spPr>
            <a:xfrm flipH="1">
              <a:off x="2098766" y="2577737"/>
              <a:ext cx="5007428" cy="2952206"/>
            </a:xfrm>
            <a:prstGeom prst="line">
              <a:avLst/>
            </a:prstGeom>
            <a:ln w="38100"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2087672" y="5486400"/>
              <a:ext cx="5001106" cy="51059"/>
            </a:xfrm>
            <a:custGeom>
              <a:avLst/>
              <a:gdLst>
                <a:gd name="connsiteX0" fmla="*/ 6010365 w 6010365"/>
                <a:gd name="connsiteY0" fmla="*/ 348343 h 449943"/>
                <a:gd name="connsiteX1" fmla="*/ 994228 w 6010365"/>
                <a:gd name="connsiteY1" fmla="*/ 391886 h 449943"/>
                <a:gd name="connsiteX2" fmla="*/ 44994 w 6010365"/>
                <a:gd name="connsiteY2" fmla="*/ 0 h 449943"/>
                <a:gd name="connsiteX0" fmla="*/ 5016137 w 5016137"/>
                <a:gd name="connsiteY0" fmla="*/ 0 h 101600"/>
                <a:gd name="connsiteX1" fmla="*/ 0 w 5016137"/>
                <a:gd name="connsiteY1" fmla="*/ 43543 h 101600"/>
                <a:gd name="connsiteX0" fmla="*/ 5016137 w 5016137"/>
                <a:gd name="connsiteY0" fmla="*/ 60325 h 111125"/>
                <a:gd name="connsiteX1" fmla="*/ 0 w 5016137"/>
                <a:gd name="connsiteY1" fmla="*/ 103868 h 111125"/>
                <a:gd name="connsiteX0" fmla="*/ 5016137 w 5016137"/>
                <a:gd name="connsiteY0" fmla="*/ 0 h 43543"/>
                <a:gd name="connsiteX1" fmla="*/ 0 w 5016137"/>
                <a:gd name="connsiteY1" fmla="*/ 43543 h 43543"/>
                <a:gd name="connsiteX0" fmla="*/ 5016137 w 5016137"/>
                <a:gd name="connsiteY0" fmla="*/ 0 h 43543"/>
                <a:gd name="connsiteX1" fmla="*/ 0 w 5016137"/>
                <a:gd name="connsiteY1" fmla="*/ 43543 h 43543"/>
                <a:gd name="connsiteX0" fmla="*/ 5016137 w 5016137"/>
                <a:gd name="connsiteY0" fmla="*/ 0 h 43543"/>
                <a:gd name="connsiteX1" fmla="*/ 587888 w 5016137"/>
                <a:gd name="connsiteY1" fmla="*/ 37578 h 43543"/>
                <a:gd name="connsiteX2" fmla="*/ 0 w 5016137"/>
                <a:gd name="connsiteY2" fmla="*/ 43543 h 43543"/>
                <a:gd name="connsiteX0" fmla="*/ 5016137 w 5016137"/>
                <a:gd name="connsiteY0" fmla="*/ 0 h 43543"/>
                <a:gd name="connsiteX1" fmla="*/ 607930 w 5016137"/>
                <a:gd name="connsiteY1" fmla="*/ 7516 h 43543"/>
                <a:gd name="connsiteX2" fmla="*/ 0 w 5016137"/>
                <a:gd name="connsiteY2" fmla="*/ 43543 h 43543"/>
                <a:gd name="connsiteX0" fmla="*/ 5016137 w 5016137"/>
                <a:gd name="connsiteY0" fmla="*/ 0 h 43543"/>
                <a:gd name="connsiteX1" fmla="*/ 607930 w 5016137"/>
                <a:gd name="connsiteY1" fmla="*/ 7516 h 43543"/>
                <a:gd name="connsiteX2" fmla="*/ 0 w 5016137"/>
                <a:gd name="connsiteY2" fmla="*/ 43543 h 43543"/>
                <a:gd name="connsiteX0" fmla="*/ 5016137 w 5016137"/>
                <a:gd name="connsiteY0" fmla="*/ 0 h 43543"/>
                <a:gd name="connsiteX1" fmla="*/ 607930 w 5016137"/>
                <a:gd name="connsiteY1" fmla="*/ 7516 h 43543"/>
                <a:gd name="connsiteX2" fmla="*/ 0 w 5016137"/>
                <a:gd name="connsiteY2" fmla="*/ 43543 h 43543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  <a:gd name="connsiteX0" fmla="*/ 5001106 w 5001106"/>
                <a:gd name="connsiteY0" fmla="*/ 60125 h 111184"/>
                <a:gd name="connsiteX1" fmla="*/ 592899 w 5001106"/>
                <a:gd name="connsiteY1" fmla="*/ 67641 h 111184"/>
                <a:gd name="connsiteX2" fmla="*/ 0 w 5001106"/>
                <a:gd name="connsiteY2" fmla="*/ 111184 h 111184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  <a:gd name="connsiteX0" fmla="*/ 5001106 w 5001106"/>
                <a:gd name="connsiteY0" fmla="*/ 0 h 51059"/>
                <a:gd name="connsiteX1" fmla="*/ 592899 w 5001106"/>
                <a:gd name="connsiteY1" fmla="*/ 7516 h 51059"/>
                <a:gd name="connsiteX2" fmla="*/ 0 w 5001106"/>
                <a:gd name="connsiteY2" fmla="*/ 51059 h 5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01106" h="51059">
                  <a:moveTo>
                    <a:pt x="5001106" y="0"/>
                  </a:moveTo>
                  <a:lnTo>
                    <a:pt x="592899" y="7516"/>
                  </a:lnTo>
                  <a:cubicBezTo>
                    <a:pt x="395267" y="9504"/>
                    <a:pt x="192622" y="11493"/>
                    <a:pt x="0" y="51059"/>
                  </a:cubicBezTo>
                </a:path>
              </a:pathLst>
            </a:cu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2496691" y="346075"/>
            <a:ext cx="401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4555" y="1152525"/>
            <a:ext cx="2962275" cy="800100"/>
          </a:xfrm>
          <a:prstGeom prst="rect">
            <a:avLst/>
          </a:prstGeom>
          <a:noFill/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2687" y="1152525"/>
            <a:ext cx="1781175" cy="800100"/>
          </a:xfrm>
          <a:prstGeom prst="rect">
            <a:avLst/>
          </a:prstGeom>
          <a:noFill/>
        </p:spPr>
      </p:pic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6010699" y="3787081"/>
            <a:ext cx="2228850" cy="1145933"/>
          </a:xfrm>
          <a:prstGeom prst="wedgeRectCallout">
            <a:avLst>
              <a:gd name="adj1" fmla="val -35158"/>
              <a:gd name="adj2" fmla="val 119277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 rostoucím </a:t>
            </a:r>
            <a:r>
              <a:rPr lang="cs-CZ" sz="1600" i="1" dirty="0"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role driftu klesá </a:t>
            </a:r>
            <a:r>
              <a:rPr lang="cs-CZ" sz="1600" dirty="0">
                <a:latin typeface="Arial" charset="0"/>
                <a:sym typeface="Symbol"/>
              </a:rPr>
              <a:t> víceméně náhodné oplození</a:t>
            </a:r>
            <a:endParaRPr lang="cs-CZ" sz="1600" dirty="0">
              <a:latin typeface="Arial" charset="0"/>
            </a:endParaRPr>
          </a:p>
        </p:txBody>
      </p:sp>
      <p:sp>
        <p:nvSpPr>
          <p:cNvPr id="9" name="AutoShape 30"/>
          <p:cNvSpPr>
            <a:spLocks noChangeArrowheads="1"/>
          </p:cNvSpPr>
          <p:nvPr/>
        </p:nvSpPr>
        <p:spPr bwMode="auto">
          <a:xfrm>
            <a:off x="1782944" y="6073416"/>
            <a:ext cx="1012881" cy="430213"/>
          </a:xfrm>
          <a:prstGeom prst="wedgeRectCallout">
            <a:avLst>
              <a:gd name="adj1" fmla="val 20829"/>
              <a:gd name="adj2" fmla="val -121065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>
                <a:latin typeface="Arial" charset="0"/>
              </a:rPr>
              <a:t>N</a:t>
            </a:r>
            <a:r>
              <a:rPr lang="cs-CZ" sz="1600" i="1" baseline="-25000" dirty="0" err="1">
                <a:latin typeface="Arial" charset="0"/>
              </a:rPr>
              <a:t>eF</a:t>
            </a:r>
            <a:r>
              <a:rPr lang="cs-CZ" sz="1600" dirty="0">
                <a:latin typeface="Arial" charset="0"/>
              </a:rPr>
              <a:t> = 5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auto">
          <a:xfrm>
            <a:off x="6515740" y="2065756"/>
            <a:ext cx="2291733" cy="430213"/>
          </a:xfrm>
          <a:prstGeom prst="wedgeRectCallout">
            <a:avLst>
              <a:gd name="adj1" fmla="val -27843"/>
              <a:gd name="adj2" fmla="val -81033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při </a:t>
            </a:r>
            <a:r>
              <a:rPr lang="cs-CZ" i="1" dirty="0">
                <a:latin typeface="Arial" charset="0"/>
              </a:rPr>
              <a:t>F</a:t>
            </a:r>
            <a:r>
              <a:rPr lang="cs-CZ" baseline="-25000" dirty="0">
                <a:latin typeface="Arial" charset="0"/>
              </a:rPr>
              <a:t>IS</a:t>
            </a:r>
            <a:r>
              <a:rPr lang="cs-CZ" dirty="0">
                <a:latin typeface="Arial" charset="0"/>
              </a:rPr>
              <a:t> = 0 </a:t>
            </a:r>
            <a:r>
              <a:rPr lang="cs-CZ" i="1" dirty="0" err="1">
                <a:latin typeface="Arial" charset="0"/>
              </a:rPr>
              <a:t>N</a:t>
            </a:r>
            <a:r>
              <a:rPr lang="cs-CZ" i="1" baseline="-25000" dirty="0" err="1">
                <a:latin typeface="Arial" charset="0"/>
              </a:rPr>
              <a:t>eF</a:t>
            </a:r>
            <a:r>
              <a:rPr lang="cs-CZ" dirty="0">
                <a:latin typeface="Arial" charset="0"/>
              </a:rPr>
              <a:t> = </a:t>
            </a:r>
            <a:r>
              <a:rPr lang="cs-CZ" i="1" dirty="0" err="1">
                <a:latin typeface="Arial" charset="0"/>
              </a:rPr>
              <a:t>N</a:t>
            </a:r>
            <a:r>
              <a:rPr lang="cs-CZ" i="1" baseline="-25000" dirty="0" err="1">
                <a:latin typeface="Arial" charset="0"/>
              </a:rPr>
              <a:t>eV</a:t>
            </a:r>
            <a:endParaRPr lang="cs-CZ" i="1" baseline="-25000" dirty="0">
              <a:latin typeface="Arial" charset="0"/>
            </a:endParaRPr>
          </a:p>
        </p:txBody>
      </p:sp>
      <p:sp>
        <p:nvSpPr>
          <p:cNvPr id="11" name="AutoShape 30"/>
          <p:cNvSpPr>
            <a:spLocks noChangeArrowheads="1"/>
          </p:cNvSpPr>
          <p:nvPr/>
        </p:nvSpPr>
        <p:spPr bwMode="auto">
          <a:xfrm>
            <a:off x="3240411" y="3119087"/>
            <a:ext cx="1012881" cy="422796"/>
          </a:xfrm>
          <a:prstGeom prst="wedgeRectCallout">
            <a:avLst>
              <a:gd name="adj1" fmla="val -22106"/>
              <a:gd name="adj2" fmla="val 48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F</a:t>
            </a:r>
            <a:r>
              <a:rPr lang="cs-CZ" sz="1600" baseline="-25000" dirty="0">
                <a:latin typeface="Arial" charset="0"/>
              </a:rPr>
              <a:t>IS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>
                <a:latin typeface="Arial" charset="0"/>
                <a:sym typeface="Symbol"/>
              </a:rPr>
              <a:t>= 0,1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>
            <a:off x="127298" y="543697"/>
            <a:ext cx="2291733" cy="728953"/>
          </a:xfrm>
          <a:prstGeom prst="wedgeRectCallout">
            <a:avLst>
              <a:gd name="adj1" fmla="val 76040"/>
              <a:gd name="adj2" fmla="val 46345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s rostoucím </a:t>
            </a:r>
            <a:r>
              <a:rPr lang="cs-CZ" i="1" dirty="0">
                <a:latin typeface="Arial" charset="0"/>
              </a:rPr>
              <a:t>N</a:t>
            </a:r>
            <a:r>
              <a:rPr lang="cs-CZ" dirty="0">
                <a:latin typeface="Arial" charset="0"/>
              </a:rPr>
              <a:t> se </a:t>
            </a:r>
            <a:r>
              <a:rPr lang="cs-CZ" i="1" dirty="0" err="1">
                <a:latin typeface="Arial" charset="0"/>
              </a:rPr>
              <a:t>N</a:t>
            </a:r>
            <a:r>
              <a:rPr lang="cs-CZ" i="1" baseline="-25000" dirty="0" err="1">
                <a:latin typeface="Arial" charset="0"/>
              </a:rPr>
              <a:t>eF</a:t>
            </a:r>
            <a:r>
              <a:rPr lang="cs-CZ" dirty="0">
                <a:latin typeface="Arial" charset="0"/>
              </a:rPr>
              <a:t> moc nezvětšuje</a:t>
            </a:r>
            <a:endParaRPr lang="cs-CZ" i="1" baseline="-25000" dirty="0">
              <a:latin typeface="Arial" charset="0"/>
            </a:endParaRPr>
          </a:p>
        </p:txBody>
      </p:sp>
      <p:sp>
        <p:nvSpPr>
          <p:cNvPr id="17" name="AutoShape 30"/>
          <p:cNvSpPr>
            <a:spLocks noChangeArrowheads="1"/>
          </p:cNvSpPr>
          <p:nvPr/>
        </p:nvSpPr>
        <p:spPr bwMode="auto">
          <a:xfrm>
            <a:off x="6680498" y="234776"/>
            <a:ext cx="2291733" cy="728953"/>
          </a:xfrm>
          <a:prstGeom prst="wedgeRectCallout">
            <a:avLst>
              <a:gd name="adj1" fmla="val -38628"/>
              <a:gd name="adj2" fmla="val 83639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s rostoucím </a:t>
            </a:r>
            <a:r>
              <a:rPr lang="cs-CZ" i="1" dirty="0">
                <a:latin typeface="Arial" charset="0"/>
              </a:rPr>
              <a:t>N</a:t>
            </a:r>
            <a:r>
              <a:rPr lang="cs-CZ" dirty="0">
                <a:latin typeface="Arial" charset="0"/>
              </a:rPr>
              <a:t> se </a:t>
            </a:r>
            <a:r>
              <a:rPr lang="cs-CZ" i="1" dirty="0" err="1">
                <a:latin typeface="Arial" charset="0"/>
              </a:rPr>
              <a:t>N</a:t>
            </a:r>
            <a:r>
              <a:rPr lang="cs-CZ" i="1" baseline="-25000" dirty="0" err="1">
                <a:latin typeface="Arial" charset="0"/>
              </a:rPr>
              <a:t>eV</a:t>
            </a:r>
            <a:r>
              <a:rPr lang="cs-CZ" dirty="0">
                <a:latin typeface="Arial" charset="0"/>
              </a:rPr>
              <a:t> zvětšuje</a:t>
            </a:r>
            <a:endParaRPr lang="cs-CZ" i="1" baseline="-25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15050" y="346075"/>
            <a:ext cx="5113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rozdíly v počtu potomků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(rozpor s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Poissonovým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rozdělením):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33400" y="1700006"/>
            <a:ext cx="3720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>
                <a:latin typeface="Arial" pitchFamily="34" charset="0"/>
                <a:cs typeface="Arial" pitchFamily="34" charset="0"/>
              </a:rPr>
              <a:t>počet potomků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family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size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závisí na rozptylu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930826"/>
            <a:ext cx="2600325" cy="733425"/>
          </a:xfrm>
          <a:prstGeom prst="rect">
            <a:avLst/>
          </a:prstGeom>
          <a:noFill/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3845" y="4261212"/>
            <a:ext cx="1962150" cy="723900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533400" y="4107897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2:</a:t>
            </a:r>
          </a:p>
        </p:txBody>
      </p:sp>
      <p:sp>
        <p:nvSpPr>
          <p:cNvPr id="22" name="AutoShape 30"/>
          <p:cNvSpPr>
            <a:spLocks noChangeArrowheads="1"/>
          </p:cNvSpPr>
          <p:nvPr/>
        </p:nvSpPr>
        <p:spPr bwMode="auto">
          <a:xfrm>
            <a:off x="3144140" y="2407892"/>
            <a:ext cx="1944518" cy="728953"/>
          </a:xfrm>
          <a:prstGeom prst="wedgeRectCallout">
            <a:avLst>
              <a:gd name="adj1" fmla="val -76520"/>
              <a:gd name="adj2" fmla="val 3846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velikost populace rodičů</a:t>
            </a:r>
            <a:endParaRPr lang="cs-CZ" i="1" baseline="-25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17007" y="564294"/>
            <a:ext cx="6643171" cy="49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Skupina 29"/>
          <p:cNvGrpSpPr/>
          <p:nvPr/>
        </p:nvGrpSpPr>
        <p:grpSpPr>
          <a:xfrm>
            <a:off x="3480866" y="5784613"/>
            <a:ext cx="2352703" cy="811227"/>
            <a:chOff x="2431169" y="5712236"/>
            <a:chExt cx="2352703" cy="811227"/>
          </a:xfrm>
        </p:grpSpPr>
        <p:sp>
          <p:nvSpPr>
            <p:cNvPr id="15" name="AutoShape 30"/>
            <p:cNvSpPr>
              <a:spLocks noChangeArrowheads="1"/>
            </p:cNvSpPr>
            <p:nvPr/>
          </p:nvSpPr>
          <p:spPr bwMode="auto">
            <a:xfrm>
              <a:off x="2431169" y="5712236"/>
              <a:ext cx="2352703" cy="811227"/>
            </a:xfrm>
            <a:prstGeom prst="wedgeRectCallout">
              <a:avLst>
                <a:gd name="adj1" fmla="val -10202"/>
                <a:gd name="adj2" fmla="val -79935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dirty="0">
                  <a:latin typeface="Arial" charset="0"/>
                </a:rPr>
                <a:t>Pokud Var(</a:t>
              </a:r>
              <a:r>
                <a:rPr lang="cs-CZ" i="1" dirty="0">
                  <a:latin typeface="Arial" charset="0"/>
                </a:rPr>
                <a:t>k</a:t>
              </a:r>
              <a:r>
                <a:rPr lang="cs-CZ" dirty="0">
                  <a:latin typeface="Arial" charset="0"/>
                </a:rPr>
                <a:t>) </a:t>
              </a:r>
              <a:r>
                <a:rPr lang="cs-CZ" dirty="0">
                  <a:latin typeface="Arial" charset="0"/>
                  <a:sym typeface="Symbol"/>
                </a:rPr>
                <a:t></a:t>
              </a:r>
              <a:r>
                <a:rPr lang="cs-CZ" dirty="0">
                  <a:latin typeface="Arial" charset="0"/>
                </a:rPr>
                <a:t> </a:t>
              </a:r>
              <a:r>
                <a:rPr lang="cs-CZ" i="1" dirty="0" err="1">
                  <a:latin typeface="Arial" charset="0"/>
                </a:rPr>
                <a:t>k</a:t>
              </a:r>
              <a:r>
                <a:rPr lang="cs-CZ" dirty="0">
                  <a:latin typeface="Arial" charset="0"/>
                </a:rPr>
                <a:t>,</a:t>
              </a:r>
            </a:p>
            <a:p>
              <a:pPr algn="ctr"/>
              <a:r>
                <a:rPr lang="cs-CZ" dirty="0">
                  <a:latin typeface="Arial" charset="0"/>
                  <a:sym typeface="Symbol"/>
                </a:rPr>
                <a:t> </a:t>
              </a:r>
              <a:r>
                <a:rPr lang="cs-CZ" i="1" dirty="0">
                  <a:latin typeface="Arial" charset="0"/>
                  <a:sym typeface="Symbol"/>
                </a:rPr>
                <a:t>N</a:t>
              </a:r>
              <a:r>
                <a:rPr lang="cs-CZ" i="1" baseline="-25000" dirty="0">
                  <a:latin typeface="Arial" charset="0"/>
                  <a:sym typeface="Symbol"/>
                </a:rPr>
                <a:t>e</a:t>
              </a:r>
              <a:r>
                <a:rPr lang="cs-CZ" i="1" dirty="0">
                  <a:latin typeface="Arial" charset="0"/>
                  <a:sym typeface="Symbol"/>
                </a:rPr>
                <a:t> </a:t>
              </a:r>
              <a:r>
                <a:rPr lang="cs-CZ" dirty="0">
                  <a:latin typeface="Arial" charset="0"/>
                  <a:sym typeface="Symbol"/>
                </a:rPr>
                <a:t> </a:t>
              </a:r>
              <a:r>
                <a:rPr lang="cs-CZ" i="1" dirty="0">
                  <a:latin typeface="Arial" charset="0"/>
                  <a:sym typeface="Symbol"/>
                </a:rPr>
                <a:t>N</a:t>
              </a:r>
              <a:endParaRPr lang="cs-CZ" dirty="0">
                <a:latin typeface="Arial" charset="0"/>
              </a:endParaRPr>
            </a:p>
          </p:txBody>
        </p:sp>
        <p:cxnSp>
          <p:nvCxnSpPr>
            <p:cNvPr id="21" name="Přímá spojovací čára 20"/>
            <p:cNvCxnSpPr/>
            <p:nvPr/>
          </p:nvCxnSpPr>
          <p:spPr>
            <a:xfrm flipH="1">
              <a:off x="4322202" y="5865019"/>
              <a:ext cx="1354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/>
          <p:cNvGrpSpPr/>
          <p:nvPr/>
        </p:nvGrpSpPr>
        <p:grpSpPr>
          <a:xfrm>
            <a:off x="358095" y="5784614"/>
            <a:ext cx="2843357" cy="811227"/>
            <a:chOff x="2431169" y="5712236"/>
            <a:chExt cx="2352703" cy="811227"/>
          </a:xfrm>
        </p:grpSpPr>
        <p:sp>
          <p:nvSpPr>
            <p:cNvPr id="35" name="AutoShape 30"/>
            <p:cNvSpPr>
              <a:spLocks noChangeArrowheads="1"/>
            </p:cNvSpPr>
            <p:nvPr/>
          </p:nvSpPr>
          <p:spPr bwMode="auto">
            <a:xfrm>
              <a:off x="2431169" y="5712236"/>
              <a:ext cx="2352703" cy="811227"/>
            </a:xfrm>
            <a:prstGeom prst="wedgeRectCallout">
              <a:avLst>
                <a:gd name="adj1" fmla="val 21447"/>
                <a:gd name="adj2" fmla="val -87685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dirty="0">
                  <a:latin typeface="Arial" charset="0"/>
                </a:rPr>
                <a:t>Předpoklad WF modelu:  Var(</a:t>
              </a:r>
              <a:r>
                <a:rPr lang="cs-CZ" i="1" dirty="0">
                  <a:latin typeface="Arial" charset="0"/>
                </a:rPr>
                <a:t>k</a:t>
              </a:r>
              <a:r>
                <a:rPr lang="cs-CZ" dirty="0">
                  <a:latin typeface="Arial" charset="0"/>
                </a:rPr>
                <a:t>) </a:t>
              </a:r>
              <a:r>
                <a:rPr lang="cs-CZ" dirty="0">
                  <a:latin typeface="Arial" charset="0"/>
                  <a:sym typeface="Symbol"/>
                </a:rPr>
                <a:t>=</a:t>
              </a:r>
              <a:r>
                <a:rPr lang="cs-CZ" dirty="0">
                  <a:latin typeface="Arial" charset="0"/>
                </a:rPr>
                <a:t> </a:t>
              </a:r>
              <a:r>
                <a:rPr lang="cs-CZ" i="1" dirty="0" err="1">
                  <a:latin typeface="Arial" charset="0"/>
                </a:rPr>
                <a:t>k</a:t>
              </a:r>
              <a:endParaRPr lang="cs-CZ" dirty="0">
                <a:latin typeface="Arial" charset="0"/>
              </a:endParaRPr>
            </a:p>
          </p:txBody>
        </p:sp>
        <p:cxnSp>
          <p:nvCxnSpPr>
            <p:cNvPr id="36" name="Přímá spojovací čára 35"/>
            <p:cNvCxnSpPr/>
            <p:nvPr/>
          </p:nvCxnSpPr>
          <p:spPr>
            <a:xfrm flipH="1">
              <a:off x="3925616" y="6143626"/>
              <a:ext cx="13549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Skupina 37"/>
          <p:cNvGrpSpPr/>
          <p:nvPr/>
        </p:nvGrpSpPr>
        <p:grpSpPr>
          <a:xfrm>
            <a:off x="6433202" y="5779942"/>
            <a:ext cx="2352703" cy="814945"/>
            <a:chOff x="6609159" y="2775748"/>
            <a:chExt cx="2352703" cy="814945"/>
          </a:xfrm>
        </p:grpSpPr>
        <p:grpSp>
          <p:nvGrpSpPr>
            <p:cNvPr id="31" name="Skupina 30"/>
            <p:cNvGrpSpPr/>
            <p:nvPr/>
          </p:nvGrpSpPr>
          <p:grpSpPr>
            <a:xfrm>
              <a:off x="6609159" y="2775748"/>
              <a:ext cx="2352703" cy="811227"/>
              <a:chOff x="2431169" y="5712236"/>
              <a:chExt cx="2352703" cy="811227"/>
            </a:xfrm>
          </p:grpSpPr>
          <p:sp>
            <p:nvSpPr>
              <p:cNvPr id="32" name="AutoShape 30"/>
              <p:cNvSpPr>
                <a:spLocks noChangeArrowheads="1"/>
              </p:cNvSpPr>
              <p:nvPr/>
            </p:nvSpPr>
            <p:spPr bwMode="auto">
              <a:xfrm>
                <a:off x="2431169" y="5712236"/>
                <a:ext cx="2352703" cy="811227"/>
              </a:xfrm>
              <a:prstGeom prst="wedgeRectCallout">
                <a:avLst>
                  <a:gd name="adj1" fmla="val -29185"/>
                  <a:gd name="adj2" fmla="val -88240"/>
                </a:avLst>
              </a:prstGeom>
              <a:solidFill>
                <a:srgbClr val="EAEAEA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dirty="0">
                    <a:latin typeface="Arial" charset="0"/>
                  </a:rPr>
                  <a:t>Pokud Var(</a:t>
                </a:r>
                <a:r>
                  <a:rPr lang="cs-CZ" i="1" dirty="0">
                    <a:latin typeface="Arial" charset="0"/>
                  </a:rPr>
                  <a:t>k</a:t>
                </a:r>
                <a:r>
                  <a:rPr lang="cs-CZ" dirty="0">
                    <a:latin typeface="Arial" charset="0"/>
                  </a:rPr>
                  <a:t>) </a:t>
                </a:r>
                <a:r>
                  <a:rPr lang="cs-CZ" dirty="0">
                    <a:latin typeface="Arial" charset="0"/>
                    <a:sym typeface="Symbol"/>
                  </a:rPr>
                  <a:t></a:t>
                </a:r>
                <a:r>
                  <a:rPr lang="cs-CZ" dirty="0">
                    <a:latin typeface="Arial" charset="0"/>
                  </a:rPr>
                  <a:t> </a:t>
                </a:r>
                <a:r>
                  <a:rPr lang="cs-CZ" i="1" dirty="0" err="1">
                    <a:latin typeface="Arial" charset="0"/>
                  </a:rPr>
                  <a:t>k</a:t>
                </a:r>
                <a:r>
                  <a:rPr lang="cs-CZ" dirty="0">
                    <a:latin typeface="Arial" charset="0"/>
                  </a:rPr>
                  <a:t>,</a:t>
                </a:r>
              </a:p>
              <a:p>
                <a:pPr algn="ctr"/>
                <a:r>
                  <a:rPr lang="cs-CZ" dirty="0">
                    <a:latin typeface="Arial" charset="0"/>
                    <a:sym typeface="Symbol"/>
                  </a:rPr>
                  <a:t> </a:t>
                </a:r>
                <a:r>
                  <a:rPr lang="cs-CZ" i="1" dirty="0">
                    <a:latin typeface="Arial" charset="0"/>
                    <a:sym typeface="Symbol"/>
                  </a:rPr>
                  <a:t>N</a:t>
                </a:r>
                <a:r>
                  <a:rPr lang="cs-CZ" i="1" baseline="-25000" dirty="0">
                    <a:latin typeface="Arial" charset="0"/>
                    <a:sym typeface="Symbol"/>
                  </a:rPr>
                  <a:t>e</a:t>
                </a:r>
                <a:r>
                  <a:rPr lang="cs-CZ" i="1" dirty="0">
                    <a:latin typeface="Arial" charset="0"/>
                    <a:sym typeface="Symbol"/>
                  </a:rPr>
                  <a:t> </a:t>
                </a:r>
                <a:r>
                  <a:rPr lang="cs-CZ" dirty="0">
                    <a:latin typeface="Arial" charset="0"/>
                    <a:sym typeface="Symbol"/>
                  </a:rPr>
                  <a:t> </a:t>
                </a:r>
                <a:r>
                  <a:rPr lang="cs-CZ" i="1" dirty="0">
                    <a:latin typeface="Arial" charset="0"/>
                    <a:sym typeface="Symbol"/>
                  </a:rPr>
                  <a:t>N</a:t>
                </a:r>
                <a:r>
                  <a:rPr lang="cs-CZ" dirty="0">
                    <a:latin typeface="Arial" charset="0"/>
                    <a:sym typeface="Symbol"/>
                  </a:rPr>
                  <a:t>!</a:t>
                </a:r>
                <a:endParaRPr lang="cs-CZ" dirty="0">
                  <a:latin typeface="Arial" charset="0"/>
                </a:endParaRPr>
              </a:p>
            </p:txBody>
          </p:sp>
          <p:cxnSp>
            <p:nvCxnSpPr>
              <p:cNvPr id="33" name="Přímá spojovací čára 32"/>
              <p:cNvCxnSpPr/>
              <p:nvPr/>
            </p:nvCxnSpPr>
            <p:spPr>
              <a:xfrm flipH="1">
                <a:off x="4322202" y="5865019"/>
                <a:ext cx="13549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bdélník 36"/>
            <p:cNvSpPr/>
            <p:nvPr/>
          </p:nvSpPr>
          <p:spPr>
            <a:xfrm>
              <a:off x="6612673" y="2776654"/>
              <a:ext cx="2341756" cy="814039"/>
            </a:xfrm>
            <a:prstGeom prst="rect">
              <a:avLst/>
            </a:prstGeom>
            <a:noFill/>
            <a:ln w="5715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1348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346075"/>
            <a:ext cx="8534709" cy="2759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experimentu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každé generaci = 8 samců a 8 samic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16)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jednotlivé populace dospívaly k fixaci/extinkci alel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dříve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než předpoklad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10–11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důvodem např. menší počet samců, kteří se úspěšně reprodukovali nebo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vyšší rozptyl potomstva (tj.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indent="-180000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např. pokud reprodukce jen 6 samců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8 samic a Var(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= 3,5 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732" y="2412768"/>
            <a:ext cx="3407469" cy="419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921475" y="1891421"/>
            <a:ext cx="7451416" cy="4431590"/>
            <a:chOff x="921475" y="1779277"/>
            <a:chExt cx="7451416" cy="4431590"/>
          </a:xfrm>
        </p:grpSpPr>
        <p:pic>
          <p:nvPicPr>
            <p:cNvPr id="1116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1475" y="1779277"/>
              <a:ext cx="6768384" cy="443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AutoShape 30"/>
            <p:cNvSpPr>
              <a:spLocks noChangeArrowheads="1"/>
            </p:cNvSpPr>
            <p:nvPr/>
          </p:nvSpPr>
          <p:spPr bwMode="auto">
            <a:xfrm>
              <a:off x="7360010" y="2924432"/>
              <a:ext cx="1012881" cy="667681"/>
            </a:xfrm>
            <a:prstGeom prst="wedgeRectCallout">
              <a:avLst>
                <a:gd name="adj1" fmla="val -38647"/>
                <a:gd name="adj2" fmla="val 78878"/>
              </a:avLst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>
                  <a:latin typeface="Arial" charset="0"/>
                </a:rPr>
                <a:t>k</a:t>
              </a:r>
              <a:r>
                <a:rPr lang="cs-CZ" sz="1600" dirty="0">
                  <a:latin typeface="Arial" charset="0"/>
                </a:rPr>
                <a:t> </a:t>
              </a:r>
              <a:r>
                <a:rPr lang="cs-CZ" sz="1600" dirty="0">
                  <a:latin typeface="Arial" charset="0"/>
                  <a:sym typeface="Symbol"/>
                </a:rPr>
                <a:t></a:t>
              </a:r>
              <a:r>
                <a:rPr lang="cs-CZ" sz="1600" dirty="0">
                  <a:latin typeface="Arial" charset="0"/>
                </a:rPr>
                <a:t> 2 </a:t>
              </a:r>
              <a:r>
                <a:rPr lang="cs-CZ" sz="1600" dirty="0">
                  <a:latin typeface="Arial" charset="0"/>
                  <a:sym typeface="Symbol"/>
                </a:rPr>
                <a:t> růst </a:t>
              </a:r>
              <a:r>
                <a:rPr lang="cs-CZ" sz="1600" i="1" dirty="0">
                  <a:latin typeface="Arial" charset="0"/>
                  <a:sym typeface="Symbol"/>
                </a:rPr>
                <a:t>N</a:t>
              </a:r>
              <a:endParaRPr lang="cs-CZ" sz="1600" i="1" dirty="0">
                <a:latin typeface="Arial" charset="0"/>
              </a:endParaRPr>
            </a:p>
          </p:txBody>
        </p:sp>
        <p:cxnSp>
          <p:nvCxnSpPr>
            <p:cNvPr id="10" name="Přímá spojovací čára 9"/>
            <p:cNvCxnSpPr/>
            <p:nvPr/>
          </p:nvCxnSpPr>
          <p:spPr>
            <a:xfrm flipV="1">
              <a:off x="1597670" y="2088175"/>
              <a:ext cx="2778035" cy="3605348"/>
            </a:xfrm>
            <a:prstGeom prst="line">
              <a:avLst/>
            </a:prstGeom>
            <a:ln w="38100">
              <a:solidFill>
                <a:srgbClr val="DE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čára 14"/>
            <p:cNvCxnSpPr/>
            <p:nvPr/>
          </p:nvCxnSpPr>
          <p:spPr>
            <a:xfrm flipH="1">
              <a:off x="1597670" y="3795055"/>
              <a:ext cx="5869578" cy="1898468"/>
            </a:xfrm>
            <a:prstGeom prst="lin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16"/>
            <p:cNvCxnSpPr/>
            <p:nvPr/>
          </p:nvCxnSpPr>
          <p:spPr>
            <a:xfrm flipH="1">
              <a:off x="1597670" y="1887878"/>
              <a:ext cx="5886995" cy="3805645"/>
            </a:xfrm>
            <a:prstGeom prst="line">
              <a:avLst/>
            </a:prstGeom>
            <a:ln w="38100"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/>
          <p:cNvSpPr txBox="1"/>
          <p:nvPr/>
        </p:nvSpPr>
        <p:spPr>
          <a:xfrm>
            <a:off x="1250889" y="357174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růst/pokles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AutoShape 30"/>
          <p:cNvSpPr>
            <a:spLocks noChangeArrowheads="1"/>
          </p:cNvSpPr>
          <p:nvPr/>
        </p:nvSpPr>
        <p:spPr bwMode="auto">
          <a:xfrm>
            <a:off x="3670574" y="1349688"/>
            <a:ext cx="1012881" cy="670223"/>
          </a:xfrm>
          <a:prstGeom prst="wedgeRectCallout">
            <a:avLst>
              <a:gd name="adj1" fmla="val 18284"/>
              <a:gd name="adj2" fmla="val 73961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k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>
                <a:latin typeface="Arial" charset="0"/>
                <a:sym typeface="Symbol"/>
              </a:rPr>
              <a:t></a:t>
            </a:r>
            <a:r>
              <a:rPr lang="cs-CZ" sz="1600" dirty="0">
                <a:latin typeface="Arial" charset="0"/>
              </a:rPr>
              <a:t> 2 </a:t>
            </a:r>
            <a:r>
              <a:rPr lang="cs-CZ" sz="1600" dirty="0">
                <a:latin typeface="Arial" charset="0"/>
                <a:sym typeface="Symbol"/>
              </a:rPr>
              <a:t> pokles </a:t>
            </a:r>
            <a:r>
              <a:rPr lang="cs-CZ" sz="1600" i="1" dirty="0">
                <a:latin typeface="Arial" charset="0"/>
                <a:sym typeface="Symbol"/>
              </a:rPr>
              <a:t>N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4" name="AutoShape 30"/>
          <p:cNvSpPr>
            <a:spLocks noChangeArrowheads="1"/>
          </p:cNvSpPr>
          <p:nvPr/>
        </p:nvSpPr>
        <p:spPr bwMode="auto">
          <a:xfrm>
            <a:off x="6236563" y="672317"/>
            <a:ext cx="2488471" cy="1021491"/>
          </a:xfrm>
          <a:prstGeom prst="wedgeRectCallout">
            <a:avLst>
              <a:gd name="adj1" fmla="val 307"/>
              <a:gd name="adj2" fmla="val 80819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i="1" dirty="0" err="1">
                <a:latin typeface="Arial" charset="0"/>
              </a:rPr>
              <a:t>N</a:t>
            </a:r>
            <a:r>
              <a:rPr lang="cs-CZ" i="1" baseline="-25000" dirty="0" err="1">
                <a:latin typeface="Arial" charset="0"/>
              </a:rPr>
              <a:t>eF</a:t>
            </a:r>
            <a:r>
              <a:rPr lang="cs-CZ" dirty="0">
                <a:latin typeface="Arial" charset="0"/>
              </a:rPr>
              <a:t> závislá na změnách </a:t>
            </a:r>
            <a:r>
              <a:rPr lang="cs-CZ" i="1" dirty="0">
                <a:latin typeface="Arial" charset="0"/>
              </a:rPr>
              <a:t>N</a:t>
            </a:r>
            <a:r>
              <a:rPr lang="cs-CZ" dirty="0">
                <a:latin typeface="Arial" charset="0"/>
              </a:rPr>
              <a:t>, kdežto</a:t>
            </a:r>
            <a:r>
              <a:rPr lang="cs-CZ" dirty="0">
                <a:latin typeface="Arial" charset="0"/>
                <a:sym typeface="Symbol"/>
              </a:rPr>
              <a:t> </a:t>
            </a:r>
            <a:r>
              <a:rPr lang="cs-CZ" i="1" dirty="0" err="1">
                <a:latin typeface="Arial" charset="0"/>
                <a:sym typeface="Symbol"/>
              </a:rPr>
              <a:t>N</a:t>
            </a:r>
            <a:r>
              <a:rPr lang="cs-CZ" i="1" baseline="-25000" dirty="0" err="1">
                <a:latin typeface="Arial" charset="0"/>
                <a:sym typeface="Symbol"/>
              </a:rPr>
              <a:t>eV</a:t>
            </a:r>
            <a:r>
              <a:rPr lang="cs-CZ" dirty="0">
                <a:latin typeface="Arial" charset="0"/>
                <a:sym typeface="Symbol"/>
              </a:rPr>
              <a:t> prakticky vůbec</a:t>
            </a:r>
            <a:endParaRPr lang="cs-CZ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8906" y="213667"/>
            <a:ext cx="912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rozdíly v počtu potomků (rozpor s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Poissonovým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rozdělením):</a:t>
            </a:r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79" y="1152525"/>
            <a:ext cx="4137660" cy="280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327" y="1152525"/>
            <a:ext cx="4216749" cy="281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39750" y="4573356"/>
            <a:ext cx="86196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čím větší rozptyl počtu potomků, tím nižší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endParaRPr lang="cs-CZ" sz="2000" i="1" baseline="-2500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populace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roste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citlivější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rozptylu počtu potomků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než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pokud populace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klesá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2)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méně citlivá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 rozptylu počtu potomků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než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842904" y="2874904"/>
            <a:ext cx="3443111" cy="316089"/>
          </a:xfrm>
          <a:custGeom>
            <a:avLst/>
            <a:gdLst>
              <a:gd name="connsiteX0" fmla="*/ 0 w 4027625"/>
              <a:gd name="connsiteY0" fmla="*/ 0 h 373161"/>
              <a:gd name="connsiteX1" fmla="*/ 3454400 w 4027625"/>
              <a:gd name="connsiteY1" fmla="*/ 319852 h 373161"/>
              <a:gd name="connsiteX2" fmla="*/ 3439348 w 4027625"/>
              <a:gd name="connsiteY2" fmla="*/ 319852 h 373161"/>
              <a:gd name="connsiteX0" fmla="*/ 0 w 4079678"/>
              <a:gd name="connsiteY0" fmla="*/ 0 h 734091"/>
              <a:gd name="connsiteX1" fmla="*/ 3454400 w 4079678"/>
              <a:gd name="connsiteY1" fmla="*/ 319852 h 734091"/>
              <a:gd name="connsiteX2" fmla="*/ 3785540 w 4079678"/>
              <a:gd name="connsiteY2" fmla="*/ 707437 h 734091"/>
              <a:gd name="connsiteX0" fmla="*/ 0 w 3785540"/>
              <a:gd name="connsiteY0" fmla="*/ 0 h 707437"/>
              <a:gd name="connsiteX1" fmla="*/ 3785540 w 3785540"/>
              <a:gd name="connsiteY1" fmla="*/ 707437 h 707437"/>
              <a:gd name="connsiteX0" fmla="*/ 0 w 3443111"/>
              <a:gd name="connsiteY0" fmla="*/ 0 h 316089"/>
              <a:gd name="connsiteX1" fmla="*/ 3443111 w 3443111"/>
              <a:gd name="connsiteY1" fmla="*/ 316089 h 316089"/>
              <a:gd name="connsiteX0" fmla="*/ 0 w 3443111"/>
              <a:gd name="connsiteY0" fmla="*/ 0 h 316089"/>
              <a:gd name="connsiteX1" fmla="*/ 3443111 w 3443111"/>
              <a:gd name="connsiteY1" fmla="*/ 316089 h 316089"/>
              <a:gd name="connsiteX0" fmla="*/ 0 w 3443111"/>
              <a:gd name="connsiteY0" fmla="*/ 0 h 316089"/>
              <a:gd name="connsiteX1" fmla="*/ 3443111 w 3443111"/>
              <a:gd name="connsiteY1" fmla="*/ 316089 h 31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3111" h="316089">
                <a:moveTo>
                  <a:pt x="0" y="0"/>
                </a:moveTo>
                <a:cubicBezTo>
                  <a:pt x="1158993" y="158044"/>
                  <a:pt x="2291644" y="278459"/>
                  <a:pt x="3443111" y="316089"/>
                </a:cubicBezTo>
              </a:path>
            </a:pathLst>
          </a:custGeom>
          <a:ln w="28575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861719" y="1554104"/>
            <a:ext cx="3439348" cy="1403585"/>
          </a:xfrm>
          <a:custGeom>
            <a:avLst/>
            <a:gdLst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48" h="1403585">
                <a:moveTo>
                  <a:pt x="0" y="0"/>
                </a:moveTo>
                <a:cubicBezTo>
                  <a:pt x="649738" y="817818"/>
                  <a:pt x="1732217" y="1180315"/>
                  <a:pt x="3439348" y="1403585"/>
                </a:cubicBezTo>
                <a:lnTo>
                  <a:pt x="3439348" y="1403585"/>
                </a:lnTo>
              </a:path>
            </a:pathLst>
          </a:custGeom>
          <a:ln w="28575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5507097" y="1315156"/>
            <a:ext cx="3221096" cy="2080919"/>
          </a:xfrm>
          <a:custGeom>
            <a:avLst/>
            <a:gdLst>
              <a:gd name="connsiteX0" fmla="*/ 0 w 4027625"/>
              <a:gd name="connsiteY0" fmla="*/ 0 h 373161"/>
              <a:gd name="connsiteX1" fmla="*/ 3454400 w 4027625"/>
              <a:gd name="connsiteY1" fmla="*/ 319852 h 373161"/>
              <a:gd name="connsiteX2" fmla="*/ 3439348 w 4027625"/>
              <a:gd name="connsiteY2" fmla="*/ 319852 h 373161"/>
              <a:gd name="connsiteX0" fmla="*/ 0 w 4079678"/>
              <a:gd name="connsiteY0" fmla="*/ 0 h 734091"/>
              <a:gd name="connsiteX1" fmla="*/ 3454400 w 4079678"/>
              <a:gd name="connsiteY1" fmla="*/ 319852 h 734091"/>
              <a:gd name="connsiteX2" fmla="*/ 3785540 w 4079678"/>
              <a:gd name="connsiteY2" fmla="*/ 707437 h 734091"/>
              <a:gd name="connsiteX0" fmla="*/ 0 w 3785540"/>
              <a:gd name="connsiteY0" fmla="*/ 0 h 707437"/>
              <a:gd name="connsiteX1" fmla="*/ 3785540 w 3785540"/>
              <a:gd name="connsiteY1" fmla="*/ 707437 h 707437"/>
              <a:gd name="connsiteX0" fmla="*/ 0 w 3443111"/>
              <a:gd name="connsiteY0" fmla="*/ 0 h 316089"/>
              <a:gd name="connsiteX1" fmla="*/ 3443111 w 3443111"/>
              <a:gd name="connsiteY1" fmla="*/ 316089 h 316089"/>
              <a:gd name="connsiteX0" fmla="*/ 0 w 3443111"/>
              <a:gd name="connsiteY0" fmla="*/ 0 h 316089"/>
              <a:gd name="connsiteX1" fmla="*/ 3443111 w 3443111"/>
              <a:gd name="connsiteY1" fmla="*/ 316089 h 316089"/>
              <a:gd name="connsiteX0" fmla="*/ 0 w 3443111"/>
              <a:gd name="connsiteY0" fmla="*/ 0 h 316089"/>
              <a:gd name="connsiteX1" fmla="*/ 3443111 w 3443111"/>
              <a:gd name="connsiteY1" fmla="*/ 316089 h 316089"/>
              <a:gd name="connsiteX0" fmla="*/ 0 w 3221096"/>
              <a:gd name="connsiteY0" fmla="*/ 0 h 2080919"/>
              <a:gd name="connsiteX1" fmla="*/ 3221096 w 3221096"/>
              <a:gd name="connsiteY1" fmla="*/ 2080919 h 2080919"/>
              <a:gd name="connsiteX0" fmla="*/ 0 w 3221096"/>
              <a:gd name="connsiteY0" fmla="*/ 0 h 2174992"/>
              <a:gd name="connsiteX1" fmla="*/ 3221096 w 3221096"/>
              <a:gd name="connsiteY1" fmla="*/ 2080919 h 2174992"/>
              <a:gd name="connsiteX0" fmla="*/ 0 w 3221096"/>
              <a:gd name="connsiteY0" fmla="*/ 0 h 2174992"/>
              <a:gd name="connsiteX1" fmla="*/ 3221096 w 3221096"/>
              <a:gd name="connsiteY1" fmla="*/ 2080919 h 2174992"/>
              <a:gd name="connsiteX0" fmla="*/ 0 w 3221096"/>
              <a:gd name="connsiteY0" fmla="*/ 0 h 2174992"/>
              <a:gd name="connsiteX1" fmla="*/ 3221096 w 3221096"/>
              <a:gd name="connsiteY1" fmla="*/ 2080919 h 2174992"/>
              <a:gd name="connsiteX0" fmla="*/ 0 w 3221096"/>
              <a:gd name="connsiteY0" fmla="*/ 0 h 2080919"/>
              <a:gd name="connsiteX1" fmla="*/ 3221096 w 3221096"/>
              <a:gd name="connsiteY1" fmla="*/ 2080919 h 2080919"/>
              <a:gd name="connsiteX0" fmla="*/ 0 w 3221096"/>
              <a:gd name="connsiteY0" fmla="*/ 0 h 2080919"/>
              <a:gd name="connsiteX1" fmla="*/ 3221096 w 3221096"/>
              <a:gd name="connsiteY1" fmla="*/ 2080919 h 2080919"/>
              <a:gd name="connsiteX0" fmla="*/ 0 w 3221096"/>
              <a:gd name="connsiteY0" fmla="*/ 0 h 2080919"/>
              <a:gd name="connsiteX1" fmla="*/ 3221096 w 3221096"/>
              <a:gd name="connsiteY1" fmla="*/ 2080919 h 2080919"/>
              <a:gd name="connsiteX0" fmla="*/ 0 w 3221096"/>
              <a:gd name="connsiteY0" fmla="*/ 0 h 2080919"/>
              <a:gd name="connsiteX1" fmla="*/ 3221096 w 3221096"/>
              <a:gd name="connsiteY1" fmla="*/ 2080919 h 2080919"/>
              <a:gd name="connsiteX0" fmla="*/ 0 w 3221096"/>
              <a:gd name="connsiteY0" fmla="*/ 0 h 2080919"/>
              <a:gd name="connsiteX1" fmla="*/ 671688 w 3221096"/>
              <a:gd name="connsiteY1" fmla="*/ 1412992 h 2080919"/>
              <a:gd name="connsiteX2" fmla="*/ 3221096 w 3221096"/>
              <a:gd name="connsiteY2" fmla="*/ 2080919 h 2080919"/>
              <a:gd name="connsiteX0" fmla="*/ 0 w 3221096"/>
              <a:gd name="connsiteY0" fmla="*/ 0 h 2144889"/>
              <a:gd name="connsiteX1" fmla="*/ 619007 w 3221096"/>
              <a:gd name="connsiteY1" fmla="*/ 1480726 h 2144889"/>
              <a:gd name="connsiteX2" fmla="*/ 3221096 w 3221096"/>
              <a:gd name="connsiteY2" fmla="*/ 2080919 h 2144889"/>
              <a:gd name="connsiteX0" fmla="*/ 0 w 3221096"/>
              <a:gd name="connsiteY0" fmla="*/ 0 h 2144889"/>
              <a:gd name="connsiteX1" fmla="*/ 619007 w 3221096"/>
              <a:gd name="connsiteY1" fmla="*/ 1480726 h 2144889"/>
              <a:gd name="connsiteX2" fmla="*/ 3221096 w 3221096"/>
              <a:gd name="connsiteY2" fmla="*/ 2080919 h 2144889"/>
              <a:gd name="connsiteX0" fmla="*/ 0 w 3221096"/>
              <a:gd name="connsiteY0" fmla="*/ 0 h 2144889"/>
              <a:gd name="connsiteX1" fmla="*/ 619007 w 3221096"/>
              <a:gd name="connsiteY1" fmla="*/ 1480726 h 2144889"/>
              <a:gd name="connsiteX2" fmla="*/ 3221096 w 3221096"/>
              <a:gd name="connsiteY2" fmla="*/ 2080919 h 2144889"/>
              <a:gd name="connsiteX0" fmla="*/ 0 w 3221096"/>
              <a:gd name="connsiteY0" fmla="*/ 0 h 2144889"/>
              <a:gd name="connsiteX1" fmla="*/ 619007 w 3221096"/>
              <a:gd name="connsiteY1" fmla="*/ 1480726 h 2144889"/>
              <a:gd name="connsiteX2" fmla="*/ 3221096 w 3221096"/>
              <a:gd name="connsiteY2" fmla="*/ 2080919 h 2144889"/>
              <a:gd name="connsiteX0" fmla="*/ 0 w 3221096"/>
              <a:gd name="connsiteY0" fmla="*/ 0 h 2144889"/>
              <a:gd name="connsiteX1" fmla="*/ 619007 w 3221096"/>
              <a:gd name="connsiteY1" fmla="*/ 1480726 h 2144889"/>
              <a:gd name="connsiteX2" fmla="*/ 3221096 w 3221096"/>
              <a:gd name="connsiteY2" fmla="*/ 2080919 h 2144889"/>
              <a:gd name="connsiteX0" fmla="*/ 0 w 3221096"/>
              <a:gd name="connsiteY0" fmla="*/ 0 h 2080919"/>
              <a:gd name="connsiteX1" fmla="*/ 619007 w 3221096"/>
              <a:gd name="connsiteY1" fmla="*/ 1480726 h 2080919"/>
              <a:gd name="connsiteX2" fmla="*/ 3221096 w 3221096"/>
              <a:gd name="connsiteY2" fmla="*/ 2080919 h 2080919"/>
              <a:gd name="connsiteX0" fmla="*/ 0 w 3221096"/>
              <a:gd name="connsiteY0" fmla="*/ 0 h 2080919"/>
              <a:gd name="connsiteX1" fmla="*/ 619007 w 3221096"/>
              <a:gd name="connsiteY1" fmla="*/ 1480726 h 2080919"/>
              <a:gd name="connsiteX2" fmla="*/ 3221096 w 3221096"/>
              <a:gd name="connsiteY2" fmla="*/ 2080919 h 208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1096" h="2080919">
                <a:moveTo>
                  <a:pt x="0" y="0"/>
                </a:moveTo>
                <a:cubicBezTo>
                  <a:pt x="40765" y="297901"/>
                  <a:pt x="192807" y="1068583"/>
                  <a:pt x="619007" y="1480726"/>
                </a:cubicBezTo>
                <a:cubicBezTo>
                  <a:pt x="1192861" y="1911585"/>
                  <a:pt x="2013185" y="2001896"/>
                  <a:pt x="3221096" y="2080919"/>
                </a:cubicBezTo>
              </a:path>
            </a:pathLst>
          </a:custGeom>
          <a:ln w="28575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5322711" y="2086563"/>
            <a:ext cx="3401718" cy="1339614"/>
          </a:xfrm>
          <a:custGeom>
            <a:avLst/>
            <a:gdLst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2" fmla="*/ 3439348 w 3439348"/>
              <a:gd name="connsiteY2" fmla="*/ 1403585 h 1403585"/>
              <a:gd name="connsiteX0" fmla="*/ 0 w 3556000"/>
              <a:gd name="connsiteY0" fmla="*/ 0 h 1520236"/>
              <a:gd name="connsiteX1" fmla="*/ 3439348 w 3556000"/>
              <a:gd name="connsiteY1" fmla="*/ 1403585 h 1520236"/>
              <a:gd name="connsiteX2" fmla="*/ 3556000 w 3556000"/>
              <a:gd name="connsiteY2" fmla="*/ 1520236 h 1520236"/>
              <a:gd name="connsiteX0" fmla="*/ 0 w 3439348"/>
              <a:gd name="connsiteY0" fmla="*/ 0 h 1403585"/>
              <a:gd name="connsiteX1" fmla="*/ 3439348 w 3439348"/>
              <a:gd name="connsiteY1" fmla="*/ 1403585 h 1403585"/>
              <a:gd name="connsiteX0" fmla="*/ 0 w 3401718"/>
              <a:gd name="connsiteY0" fmla="*/ 0 h 1339614"/>
              <a:gd name="connsiteX1" fmla="*/ 3401718 w 3401718"/>
              <a:gd name="connsiteY1" fmla="*/ 1339614 h 1339614"/>
              <a:gd name="connsiteX0" fmla="*/ 0 w 3401718"/>
              <a:gd name="connsiteY0" fmla="*/ 0 h 1339614"/>
              <a:gd name="connsiteX1" fmla="*/ 3401718 w 3401718"/>
              <a:gd name="connsiteY1" fmla="*/ 1339614 h 13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01718" h="1339614">
                <a:moveTo>
                  <a:pt x="0" y="0"/>
                </a:moveTo>
                <a:cubicBezTo>
                  <a:pt x="457827" y="1107567"/>
                  <a:pt x="1284424" y="1191603"/>
                  <a:pt x="3401718" y="1339614"/>
                </a:cubicBezTo>
              </a:path>
            </a:pathLst>
          </a:custGeom>
          <a:ln w="28575">
            <a:solidFill>
              <a:srgbClr val="33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AutoShape 30"/>
          <p:cNvSpPr>
            <a:spLocks noChangeArrowheads="1"/>
          </p:cNvSpPr>
          <p:nvPr/>
        </p:nvSpPr>
        <p:spPr bwMode="auto">
          <a:xfrm>
            <a:off x="2709316" y="1423358"/>
            <a:ext cx="1086307" cy="786897"/>
          </a:xfrm>
          <a:prstGeom prst="wedgeRectCallout">
            <a:avLst>
              <a:gd name="adj1" fmla="val -36146"/>
              <a:gd name="adj2" fmla="val 97499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  <a:sym typeface="Symbol"/>
              </a:rPr>
              <a:t>růst populace:</a:t>
            </a:r>
          </a:p>
          <a:p>
            <a:pPr algn="ctr"/>
            <a:r>
              <a:rPr lang="cs-CZ" sz="1600" i="1" dirty="0">
                <a:latin typeface="Arial" charset="0"/>
                <a:sym typeface="Symbol"/>
              </a:rPr>
              <a:t>k</a:t>
            </a:r>
            <a:r>
              <a:rPr lang="cs-CZ" sz="1600" dirty="0">
                <a:latin typeface="Arial" charset="0"/>
                <a:sym typeface="Symbol"/>
              </a:rPr>
              <a:t> = 4</a:t>
            </a:r>
            <a:endParaRPr lang="cs-CZ" sz="1600" dirty="0">
              <a:latin typeface="Arial" charset="0"/>
            </a:endParaRPr>
          </a:p>
        </p:txBody>
      </p:sp>
      <p:cxnSp>
        <p:nvCxnSpPr>
          <p:cNvPr id="16" name="Přímá spojovací šipka 15"/>
          <p:cNvCxnSpPr>
            <a:endCxn id="105473" idx="2"/>
          </p:cNvCxnSpPr>
          <p:nvPr/>
        </p:nvCxnSpPr>
        <p:spPr>
          <a:xfrm flipH="1" flipV="1">
            <a:off x="2353909" y="3958590"/>
            <a:ext cx="84491" cy="5886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V="1">
            <a:off x="3118023" y="3978876"/>
            <a:ext cx="3126258" cy="5560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30">
            <a:extLst>
              <a:ext uri="{FF2B5EF4-FFF2-40B4-BE49-F238E27FC236}">
                <a16:creationId xmlns:a16="http://schemas.microsoft.com/office/drawing/2014/main" xmlns="" id="{C0614458-89BC-4512-8C4A-423FCDD92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416" y="1768660"/>
            <a:ext cx="1086307" cy="786897"/>
          </a:xfrm>
          <a:prstGeom prst="wedgeRectCallout">
            <a:avLst>
              <a:gd name="adj1" fmla="val -36146"/>
              <a:gd name="adj2" fmla="val 97499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  <a:sym typeface="Symbol"/>
              </a:rPr>
              <a:t>pokles populace:</a:t>
            </a:r>
          </a:p>
          <a:p>
            <a:pPr algn="ctr"/>
            <a:r>
              <a:rPr lang="cs-CZ" sz="1600" i="1" dirty="0">
                <a:latin typeface="Arial" charset="0"/>
                <a:sym typeface="Symbol"/>
              </a:rPr>
              <a:t>k</a:t>
            </a:r>
            <a:r>
              <a:rPr lang="cs-CZ" sz="1600" dirty="0">
                <a:latin typeface="Arial" charset="0"/>
                <a:sym typeface="Symbol"/>
              </a:rPr>
              <a:t> = 1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882386" y="346075"/>
            <a:ext cx="5379227" cy="107721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9750" y="2021954"/>
            <a:ext cx="76209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HW – nekonečná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 reálu velikost populace omezená 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vyšší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identity by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IBD)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zvyšující se rozptyl frekvencí alel mezi démy v čase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fixace/extinkce alel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všechny tyto jevy nepřímo úměrné velikosti populace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750" y="4854849"/>
            <a:ext cx="8077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Použitím idealizované populace můžeme odvodit přesný kvantitativní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vztah driftu a velikosti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Wrightův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Fisherův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model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033224" y="353167"/>
            <a:ext cx="58609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Každý genetický znak vyžaduje vlastní </a:t>
            </a:r>
            <a:r>
              <a:rPr lang="cs-CZ" sz="24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2400" i="1" baseline="-25000" dirty="0">
                <a:solidFill>
                  <a:srgbClr val="C00000"/>
                </a:solidFill>
                <a:latin typeface="Arial" charset="0"/>
              </a:rPr>
              <a:t>e</a:t>
            </a:r>
            <a:endParaRPr lang="cs-CZ" sz="2400" baseline="-250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539750" y="1378005"/>
            <a:ext cx="7802136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400" dirty="0">
                <a:latin typeface="Arial" charset="0"/>
              </a:rPr>
              <a:t>Pro geny na autozomech, pohlavních chromozomech a </a:t>
            </a:r>
            <a:r>
              <a:rPr lang="en-US" sz="2400" dirty="0">
                <a:latin typeface="Arial" charset="0"/>
              </a:rPr>
              <a:t/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	</a:t>
            </a:r>
            <a:r>
              <a:rPr lang="cs-CZ" sz="2400" dirty="0" err="1">
                <a:latin typeface="Arial" charset="0"/>
              </a:rPr>
              <a:t>mtDNA</a:t>
            </a:r>
            <a:r>
              <a:rPr lang="cs-CZ" sz="2400" dirty="0">
                <a:latin typeface="Arial" charset="0"/>
              </a:rPr>
              <a:t> existuje odlišná efektivní velikost populace: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  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autozomy:	    </a:t>
            </a:r>
            <a:r>
              <a:rPr lang="en-US" sz="2400" dirty="0">
                <a:latin typeface="Arial" charset="0"/>
              </a:rPr>
              <a:t>	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	</a:t>
            </a:r>
            <a:r>
              <a:rPr lang="en-US" sz="2400" dirty="0">
                <a:latin typeface="Arial" charset="0"/>
              </a:rPr>
              <a:t>	</a:t>
            </a:r>
            <a:r>
              <a:rPr lang="en-US" sz="2400" dirty="0" err="1">
                <a:latin typeface="Arial" charset="0"/>
              </a:rPr>
              <a:t>nebo</a:t>
            </a:r>
            <a:r>
              <a:rPr lang="en-US" sz="2400" dirty="0">
                <a:latin typeface="Arial" charset="0"/>
              </a:rPr>
              <a:t>	</a:t>
            </a:r>
            <a:r>
              <a:rPr lang="cs-CZ" sz="2400" dirty="0">
                <a:latin typeface="Arial" charset="0"/>
              </a:rPr>
              <a:t>4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endParaRPr lang="en-US" sz="2400" i="1" baseline="-25000" dirty="0">
              <a:latin typeface="Arial" charset="0"/>
            </a:endParaRPr>
          </a:p>
          <a:p>
            <a:pPr defTabSz="540000"/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X, Z:		</a:t>
            </a:r>
            <a:r>
              <a:rPr lang="en-US" sz="2400" dirty="0">
                <a:latin typeface="Arial" charset="0"/>
              </a:rPr>
              <a:t>	</a:t>
            </a:r>
            <a:r>
              <a:rPr lang="cs-CZ" sz="2400" dirty="0">
                <a:latin typeface="Arial" charset="0"/>
              </a:rPr>
              <a:t>¾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	</a:t>
            </a:r>
            <a:r>
              <a:rPr lang="en-US" sz="2400" dirty="0" err="1">
                <a:latin typeface="Arial" charset="0"/>
              </a:rPr>
              <a:t>nebo</a:t>
            </a:r>
            <a:r>
              <a:rPr lang="en-US" sz="2400" dirty="0">
                <a:latin typeface="Arial" charset="0"/>
              </a:rPr>
              <a:t> 	</a:t>
            </a:r>
            <a:r>
              <a:rPr lang="cs-CZ" sz="2400" dirty="0">
                <a:latin typeface="Arial" charset="0"/>
              </a:rPr>
              <a:t>3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endParaRPr lang="en-US" sz="2400" i="1" baseline="-25000" dirty="0">
              <a:latin typeface="Arial" charset="0"/>
            </a:endParaRPr>
          </a:p>
          <a:p>
            <a:pPr defTabSz="540000"/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Y, W, </a:t>
            </a:r>
            <a:r>
              <a:rPr lang="cs-CZ" sz="2400" dirty="0" err="1">
                <a:latin typeface="Arial" charset="0"/>
              </a:rPr>
              <a:t>mtDNA</a:t>
            </a:r>
            <a:r>
              <a:rPr lang="cs-CZ" sz="2400" dirty="0">
                <a:latin typeface="Arial" charset="0"/>
              </a:rPr>
              <a:t>:	¼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	</a:t>
            </a:r>
            <a:r>
              <a:rPr lang="en-US" sz="2400" dirty="0" err="1">
                <a:latin typeface="Arial" charset="0"/>
              </a:rPr>
              <a:t>nebo</a:t>
            </a:r>
            <a:r>
              <a:rPr lang="en-US" sz="2400" dirty="0">
                <a:latin typeface="Arial" charset="0"/>
              </a:rPr>
              <a:t> 	</a:t>
            </a:r>
            <a:r>
              <a:rPr lang="cs-CZ" sz="2400" dirty="0">
                <a:latin typeface="Arial" charset="0"/>
              </a:rPr>
              <a:t>1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777731" y="3269585"/>
            <a:ext cx="1959552" cy="430213"/>
          </a:xfrm>
          <a:prstGeom prst="wedgeRectCallout">
            <a:avLst>
              <a:gd name="adj1" fmla="val 27237"/>
              <a:gd name="adj2" fmla="val -11356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3181891" y="3129917"/>
            <a:ext cx="2922347" cy="792163"/>
          </a:xfrm>
          <a:prstGeom prst="wedgeRectCallout">
            <a:avLst>
              <a:gd name="adj1" fmla="val 39373"/>
              <a:gd name="adj2" fmla="val -84569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na rozdíl od </a:t>
            </a:r>
            <a:r>
              <a:rPr lang="cs-CZ" sz="1600" i="1" dirty="0" err="1">
                <a:latin typeface="Arial" charset="0"/>
              </a:rPr>
              <a:t>N</a:t>
            </a:r>
            <a:r>
              <a:rPr lang="cs-CZ" sz="1600" i="1" baseline="-25000" dirty="0" err="1">
                <a:latin typeface="Arial" charset="0"/>
              </a:rPr>
              <a:t>e</a:t>
            </a:r>
            <a:r>
              <a:rPr lang="cs-CZ" sz="1600" i="1" baseline="-25000" dirty="0" err="1">
                <a:latin typeface="Arial" charset="0"/>
                <a:sym typeface="Symbol" pitchFamily="18" charset="2"/>
              </a:rPr>
              <a:t>V</a:t>
            </a:r>
            <a:r>
              <a:rPr lang="cs-CZ" sz="1600" dirty="0">
                <a:latin typeface="Arial" charset="0"/>
                <a:sym typeface="Symbol" pitchFamily="18" charset="2"/>
              </a:rPr>
              <a:t> závislost na rodičovské generaci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6"/>
          <p:cNvGrpSpPr/>
          <p:nvPr/>
        </p:nvGrpSpPr>
        <p:grpSpPr>
          <a:xfrm>
            <a:off x="635750" y="426527"/>
            <a:ext cx="8228535" cy="2499826"/>
            <a:chOff x="457200" y="3268065"/>
            <a:chExt cx="8228535" cy="2499826"/>
          </a:xfrm>
        </p:grpSpPr>
        <p:grpSp>
          <p:nvGrpSpPr>
            <p:cNvPr id="3" name="Skupina 15"/>
            <p:cNvGrpSpPr/>
            <p:nvPr/>
          </p:nvGrpSpPr>
          <p:grpSpPr>
            <a:xfrm>
              <a:off x="457200" y="3268065"/>
              <a:ext cx="8228535" cy="1296848"/>
              <a:chOff x="457200" y="3268065"/>
              <a:chExt cx="8228535" cy="1296848"/>
            </a:xfrm>
          </p:grpSpPr>
          <p:sp>
            <p:nvSpPr>
              <p:cNvPr id="6" name="Text Box 28"/>
              <p:cNvSpPr txBox="1">
                <a:spLocks noChangeArrowheads="1"/>
              </p:cNvSpPr>
              <p:nvPr/>
            </p:nvSpPr>
            <p:spPr bwMode="auto">
              <a:xfrm>
                <a:off x="458788" y="3268065"/>
                <a:ext cx="4515980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400" dirty="0">
                    <a:solidFill>
                      <a:srgbClr val="C00000"/>
                    </a:solidFill>
                    <a:latin typeface="Arial" charset="0"/>
                  </a:rPr>
                  <a:t>Vliv kolísání populační velikosti:</a:t>
                </a:r>
                <a:endParaRPr lang="cs-CZ" sz="2400" baseline="-25000" dirty="0">
                  <a:solidFill>
                    <a:srgbClr val="C00000"/>
                  </a:solidFill>
                  <a:latin typeface="Arial" charset="0"/>
                </a:endParaRPr>
              </a:p>
            </p:txBody>
          </p:sp>
          <p:sp>
            <p:nvSpPr>
              <p:cNvPr id="7" name="Text Box 29"/>
              <p:cNvSpPr txBox="1">
                <a:spLocks noChangeArrowheads="1"/>
              </p:cNvSpPr>
              <p:nvPr/>
            </p:nvSpPr>
            <p:spPr bwMode="auto">
              <a:xfrm>
                <a:off x="457200" y="3857027"/>
                <a:ext cx="8228535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defTabSz="540000"/>
                <a:r>
                  <a:rPr lang="cs-CZ" sz="2000" dirty="0">
                    <a:solidFill>
                      <a:srgbClr val="C00000"/>
                    </a:solidFill>
                    <a:latin typeface="Arial" charset="0"/>
                  </a:rPr>
                  <a:t>efektivní velikost lze aproximovat jako </a:t>
                </a:r>
                <a:r>
                  <a:rPr lang="cs-CZ" sz="2000" u="sng" dirty="0">
                    <a:solidFill>
                      <a:srgbClr val="C00000"/>
                    </a:solidFill>
                    <a:latin typeface="Arial" charset="0"/>
                  </a:rPr>
                  <a:t>harmonický průměr</a:t>
                </a:r>
                <a:r>
                  <a:rPr lang="cs-CZ" sz="2000" dirty="0">
                    <a:solidFill>
                      <a:srgbClr val="C00000"/>
                    </a:solidFill>
                    <a:latin typeface="Arial" charset="0"/>
                  </a:rPr>
                  <a:t> </a:t>
                </a:r>
                <a: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 velký vliv </a:t>
                </a:r>
                <a:b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</a:br>
                <a: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	malých </a:t>
                </a:r>
                <a:r>
                  <a:rPr lang="cs-CZ" sz="2000" i="1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N</a:t>
                </a:r>
                <a:r>
                  <a:rPr lang="cs-CZ" sz="2000" dirty="0">
                    <a:solidFill>
                      <a:srgbClr val="C00000"/>
                    </a:solidFill>
                    <a:latin typeface="Arial" charset="0"/>
                    <a:sym typeface="Symbol" pitchFamily="18" charset="2"/>
                  </a:rPr>
                  <a:t>!!</a:t>
                </a:r>
                <a:endParaRPr lang="cs-CZ" i="1" baseline="-25000" dirty="0">
                  <a:solidFill>
                    <a:srgbClr val="C00000"/>
                  </a:solidFill>
                  <a:latin typeface="Arial" charset="0"/>
                  <a:sym typeface="Symbol" pitchFamily="18" charset="2"/>
                </a:endParaRPr>
              </a:p>
            </p:txBody>
          </p:sp>
        </p:grpSp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0005" y="4699411"/>
              <a:ext cx="3200400" cy="1066800"/>
            </a:xfrm>
            <a:prstGeom prst="rect">
              <a:avLst/>
            </a:prstGeom>
            <a:noFill/>
          </p:spPr>
        </p:pic>
        <p:pic>
          <p:nvPicPr>
            <p:cNvPr id="768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8668" y="4701091"/>
              <a:ext cx="3486150" cy="1066800"/>
            </a:xfrm>
            <a:prstGeom prst="rect">
              <a:avLst/>
            </a:prstGeom>
            <a:noFill/>
          </p:spPr>
        </p:pic>
      </p:grp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706" y="439102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738" y="438626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6635" y="439102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777708" y="345531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průměr mnohem blíž nižší hodnotě!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25463" y="355600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23875" y="908050"/>
            <a:ext cx="8074646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 přispívajících svými geny do dalších generací</a:t>
            </a:r>
          </a:p>
          <a:p>
            <a:pPr algn="l"/>
            <a:r>
              <a:rPr lang="cs-CZ" sz="2000" i="1" dirty="0" err="1">
                <a:latin typeface="Arial" charset="0"/>
              </a:rPr>
              <a:t>N</a:t>
            </a:r>
            <a:r>
              <a:rPr lang="cs-CZ" sz="2000" i="1" baseline="-25000" dirty="0" err="1">
                <a:latin typeface="Arial" charset="0"/>
              </a:rPr>
              <a:t>m</a:t>
            </a:r>
            <a:r>
              <a:rPr lang="cs-CZ" sz="2000" dirty="0">
                <a:latin typeface="Arial" charset="0"/>
              </a:rPr>
              <a:t> = počet rozmnožujících se samců, </a:t>
            </a:r>
            <a:r>
              <a:rPr lang="cs-CZ" sz="2000" i="1" dirty="0" err="1">
                <a:latin typeface="Arial" charset="0"/>
              </a:rPr>
              <a:t>N</a:t>
            </a:r>
            <a:r>
              <a:rPr lang="cs-CZ" sz="2000" i="1" baseline="-25000" dirty="0" err="1">
                <a:latin typeface="Arial" charset="0"/>
              </a:rPr>
              <a:t>f</a:t>
            </a:r>
            <a:r>
              <a:rPr lang="cs-CZ" sz="2000" dirty="0">
                <a:latin typeface="Arial" charset="0"/>
              </a:rPr>
              <a:t> = počet samic</a:t>
            </a:r>
            <a:endParaRPr lang="cs-CZ" sz="2000" i="1" baseline="-25000" dirty="0">
              <a:latin typeface="Arial" charset="0"/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1" name="Picture 13" descr="Sexrat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28" y="3682314"/>
            <a:ext cx="3349413" cy="22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3789406" y="5276668"/>
            <a:ext cx="3336324" cy="885825"/>
          </a:xfrm>
          <a:prstGeom prst="wedgeRectCallout">
            <a:avLst>
              <a:gd name="adj1" fmla="val -59323"/>
              <a:gd name="adj2" fmla="val -650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čím větší odchylky od vyrovnaného poměru pohlaví,</a:t>
            </a:r>
          </a:p>
          <a:p>
            <a:pPr algn="ctr"/>
            <a:r>
              <a:rPr lang="cs-CZ" dirty="0">
                <a:latin typeface="Arial" charset="0"/>
              </a:rPr>
              <a:t>tím nižší </a:t>
            </a:r>
            <a:r>
              <a:rPr lang="cs-CZ" i="1" dirty="0">
                <a:latin typeface="Arial" charset="0"/>
              </a:rPr>
              <a:t>N</a:t>
            </a:r>
            <a:r>
              <a:rPr lang="cs-CZ" i="1" baseline="-25000" dirty="0">
                <a:latin typeface="Arial" charset="0"/>
              </a:rPr>
              <a:t>e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600300" y="2419648"/>
            <a:ext cx="5210176" cy="2259013"/>
            <a:chOff x="2356" y="1924"/>
            <a:chExt cx="3282" cy="1423"/>
          </a:xfrm>
        </p:grpSpPr>
        <p:graphicFrame>
          <p:nvGraphicFramePr>
            <p:cNvPr id="3074" name="Object 8"/>
            <p:cNvGraphicFramePr>
              <a:graphicFrameLocks noChangeAspect="1"/>
            </p:cNvGraphicFramePr>
            <p:nvPr/>
          </p:nvGraphicFramePr>
          <p:xfrm>
            <a:off x="2539" y="1924"/>
            <a:ext cx="1163" cy="576"/>
          </p:xfrm>
          <a:graphic>
            <a:graphicData uri="http://schemas.openxmlformats.org/presentationml/2006/ole">
              <p:oleObj spid="_x0000_s1026" name="Rovnice" r:id="rId5" imgW="22250400" imgH="10972800" progId="">
                <p:embed/>
              </p:oleObj>
            </a:graphicData>
          </a:graphic>
        </p:graphicFrame>
        <p:graphicFrame>
          <p:nvGraphicFramePr>
            <p:cNvPr id="3075" name="Object 19"/>
            <p:cNvGraphicFramePr>
              <a:graphicFrameLocks noChangeAspect="1"/>
            </p:cNvGraphicFramePr>
            <p:nvPr/>
          </p:nvGraphicFramePr>
          <p:xfrm>
            <a:off x="4171" y="1924"/>
            <a:ext cx="1274" cy="592"/>
          </p:xfrm>
          <a:graphic>
            <a:graphicData uri="http://schemas.openxmlformats.org/presentationml/2006/ole">
              <p:oleObj spid="_x0000_s1027" name="Rovnice" r:id="rId6" imgW="24384000" imgH="11277600" progId="">
                <p:embed/>
              </p:oleObj>
            </a:graphicData>
          </a:graphic>
        </p:graphicFrame>
        <p:sp>
          <p:nvSpPr>
            <p:cNvPr id="3086" name="Line 20"/>
            <p:cNvSpPr>
              <a:spLocks noChangeShapeType="1"/>
            </p:cNvSpPr>
            <p:nvPr/>
          </p:nvSpPr>
          <p:spPr bwMode="auto">
            <a:xfrm>
              <a:off x="3760" y="2196"/>
              <a:ext cx="32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/>
              <a:endParaRPr lang="cs-CZ"/>
            </a:p>
          </p:txBody>
        </p:sp>
        <p:sp>
          <p:nvSpPr>
            <p:cNvPr id="3085" name="AutoShape 10"/>
            <p:cNvSpPr>
              <a:spLocks noChangeArrowheads="1"/>
            </p:cNvSpPr>
            <p:nvPr/>
          </p:nvSpPr>
          <p:spPr bwMode="auto">
            <a:xfrm>
              <a:off x="2356" y="2707"/>
              <a:ext cx="3282" cy="640"/>
            </a:xfrm>
            <a:prstGeom prst="wedgeRectCallout">
              <a:avLst>
                <a:gd name="adj1" fmla="val 15606"/>
                <a:gd name="adj2" fmla="val -83771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>
                  <a:latin typeface="Arial" charset="0"/>
                </a:rPr>
                <a:t>z uvedeného vztahu vyplývá, že pokud se v populaci bude rozmnožovat pouze jeden samec, bude </a:t>
              </a:r>
              <a:r>
                <a:rPr lang="cs-CZ" i="1">
                  <a:latin typeface="Arial" charset="0"/>
                </a:rPr>
                <a:t>N</a:t>
              </a:r>
              <a:r>
                <a:rPr lang="cs-CZ" i="1" baseline="-25000">
                  <a:latin typeface="Arial" charset="0"/>
                </a:rPr>
                <a:t>e</a:t>
              </a:r>
              <a:r>
                <a:rPr lang="cs-CZ">
                  <a:latin typeface="Arial" charset="0"/>
                </a:rPr>
                <a:t> </a:t>
              </a:r>
              <a:r>
                <a:rPr lang="cs-CZ">
                  <a:latin typeface="Arial" charset="0"/>
                  <a:sym typeface="Symbol" pitchFamily="18" charset="2"/>
                </a:rPr>
                <a:t> 4 bez ohledu na celkový počet jedinců</a:t>
              </a:r>
              <a:endParaRPr lang="cs-CZ" i="1">
                <a:latin typeface="Arial" charset="0"/>
                <a:sym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410" y="1251480"/>
            <a:ext cx="5767761" cy="498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533400" y="551839"/>
            <a:ext cx="8499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charset="0"/>
              </a:rPr>
              <a:t>vliv poměru pohlaví na </a:t>
            </a:r>
            <a:r>
              <a:rPr lang="cs-CZ" sz="2400" i="1" dirty="0">
                <a:latin typeface="Arial" charset="0"/>
              </a:rPr>
              <a:t>N</a:t>
            </a:r>
            <a:r>
              <a:rPr lang="cs-CZ" sz="2400" i="1" baseline="-25000" dirty="0">
                <a:latin typeface="Arial" charset="0"/>
              </a:rPr>
              <a:t>e</a:t>
            </a:r>
            <a:r>
              <a:rPr lang="cs-CZ" sz="2400" dirty="0">
                <a:latin typeface="Arial" charset="0"/>
              </a:rPr>
              <a:t> odlišný pro různé genetické znaky: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25463" y="355600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C00000"/>
                </a:solidFill>
                <a:latin typeface="Arial" charset="0"/>
              </a:rPr>
              <a:t>Vliv vychýleného poměru pohlaví: </a:t>
            </a:r>
            <a:endParaRPr lang="cs-CZ" sz="2400" baseline="-25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9462" name="Picture 9" descr="Elephant-Seal-36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902" y="266330"/>
            <a:ext cx="3270163" cy="218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 descr="sea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8697" y="2490248"/>
            <a:ext cx="28956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06413" y="1125896"/>
            <a:ext cx="5405437" cy="15799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Př.: rypouš sloní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leonina</a:t>
            </a:r>
            <a:r>
              <a:rPr lang="cs-CZ" sz="2000" dirty="0">
                <a:latin typeface="Arial" charset="0"/>
              </a:rPr>
              <a:t>): 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1:40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ale efektivní poměr 1:4-5 díky nevěrám a krátké době dominance samce (1-2 roky)</a:t>
            </a:r>
          </a:p>
        </p:txBody>
      </p:sp>
      <p:pic>
        <p:nvPicPr>
          <p:cNvPr id="111618" name="Picture 2" descr="http://upload.wikimedia.org/wikipedia/commons/thumb/d/d3/Cormon_Fernand_Le_harem_Oil_On_Canvas.jpg/1024px-Cormon_Fernand_Le_harem_Oil_On_Canv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279" y="3224532"/>
            <a:ext cx="3651293" cy="3027293"/>
          </a:xfrm>
          <a:prstGeom prst="rect">
            <a:avLst/>
          </a:prstGeom>
          <a:noFill/>
        </p:spPr>
      </p:pic>
      <p:pic>
        <p:nvPicPr>
          <p:cNvPr id="111620" name="Picture 4" descr="http://upload.wikimedia.org/wikipedia/commons/1/18/Manuscript_of_the_Zanan-nameh_by_Fazil-Yildiz_in_the_University_of_Istanb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606" y="3545963"/>
            <a:ext cx="2037209" cy="321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7" name="Rectangle 25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06413" y="1203060"/>
            <a:ext cx="8291512" cy="216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	v populaci vysoký (jedinci s výhodnou alelou zanechají více 	potomstva)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selektivně neutrální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Platí i pro části genů!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33400" y="470082"/>
            <a:ext cx="273344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Geny pod selekcí: </a:t>
            </a:r>
            <a:endParaRPr lang="cs-CZ" sz="2400" baseline="-25000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346075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750" y="1240037"/>
            <a:ext cx="4794902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diploidní,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hermafroditi</a:t>
            </a:r>
          </a:p>
          <a:p>
            <a:pPr>
              <a:spcAft>
                <a:spcPts val="1200"/>
              </a:spcAft>
            </a:pPr>
            <a:r>
              <a:rPr lang="cs-CZ" sz="2000" u="sng" dirty="0">
                <a:latin typeface="Arial" pitchFamily="34" charset="0"/>
                <a:cs typeface="Arial" pitchFamily="34" charset="0"/>
              </a:rPr>
              <a:t>velikost omezená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žádné fluktuace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kompletní izolace (žádný tok genů)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žádná věková struktura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žádná selekce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rozptyl výběru gamet do další generace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Poissonovo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rozdělení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*) tj. každý jedinec může přispět </a:t>
            </a:r>
            <a:br>
              <a:rPr lang="cs-CZ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  0, 1, 2, 3,…, </a:t>
            </a:r>
            <a:r>
              <a:rPr lang="cs-CZ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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gametami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upload.wikimedia.org/wikipedia/commons/thumb/1/16/Poisson_pmf.svg/360px-Poisson_pmf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83367"/>
            <a:ext cx="3429000" cy="2743201"/>
          </a:xfrm>
          <a:prstGeom prst="rect">
            <a:avLst/>
          </a:prstGeom>
          <a:noFill/>
        </p:spPr>
      </p:pic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5330508" y="5028080"/>
            <a:ext cx="3635375" cy="1458782"/>
          </a:xfrm>
          <a:prstGeom prst="wedgeRectCallout">
            <a:avLst>
              <a:gd name="adj1" fmla="val -10793"/>
              <a:gd name="adj2" fmla="val -7479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err="1">
                <a:solidFill>
                  <a:srgbClr val="C00000"/>
                </a:solidFill>
                <a:latin typeface="Arial" charset="0"/>
              </a:rPr>
              <a:t>Poissonovo</a:t>
            </a:r>
            <a:r>
              <a:rPr lang="cs-CZ" sz="1600" dirty="0">
                <a:solidFill>
                  <a:srgbClr val="C00000"/>
                </a:solidFill>
                <a:latin typeface="Arial" charset="0"/>
              </a:rPr>
              <a:t> rozdělení </a:t>
            </a:r>
            <a:r>
              <a:rPr lang="cs-CZ" sz="1600" dirty="0">
                <a:latin typeface="Arial" charset="0"/>
                <a:sym typeface="Symbol"/>
              </a:rPr>
              <a:t> binomické pro velký počet pokusů (</a:t>
            </a:r>
            <a:r>
              <a:rPr lang="cs-CZ" sz="1600" i="1" dirty="0">
                <a:latin typeface="Arial" charset="0"/>
                <a:sym typeface="Symbol"/>
              </a:rPr>
              <a:t>n </a:t>
            </a:r>
            <a:r>
              <a:rPr lang="cs-CZ" sz="1600" dirty="0">
                <a:latin typeface="Arial" charset="0"/>
                <a:sym typeface="Symbol"/>
              </a:rPr>
              <a:t> ) a malou pravděpodobnost jevu (</a:t>
            </a:r>
            <a:r>
              <a:rPr lang="cs-CZ" sz="1600" i="1" dirty="0">
                <a:latin typeface="Arial" charset="0"/>
                <a:sym typeface="Symbol"/>
              </a:rPr>
              <a:t>p </a:t>
            </a:r>
            <a:r>
              <a:rPr lang="cs-CZ" sz="1600" dirty="0">
                <a:latin typeface="Arial" charset="0"/>
                <a:sym typeface="Symbol"/>
              </a:rPr>
              <a:t> 0)</a:t>
            </a:r>
          </a:p>
          <a:p>
            <a:r>
              <a:rPr lang="cs-CZ" sz="1600" dirty="0">
                <a:latin typeface="Arial" charset="0"/>
                <a:sym typeface="Symbol" pitchFamily="18" charset="2"/>
              </a:rPr>
              <a:t>(v praxi </a:t>
            </a:r>
            <a:r>
              <a:rPr lang="cs-CZ" sz="1600" i="1" dirty="0">
                <a:latin typeface="Arial" charset="0"/>
                <a:sym typeface="Symbol" pitchFamily="18" charset="2"/>
              </a:rPr>
              <a:t>n </a:t>
            </a:r>
            <a:r>
              <a:rPr lang="cs-CZ" sz="1600" dirty="0">
                <a:latin typeface="Arial" charset="0"/>
                <a:sym typeface="Symbol"/>
              </a:rPr>
              <a:t> 30; </a:t>
            </a:r>
            <a:r>
              <a:rPr lang="cs-CZ" sz="1600" i="1" dirty="0">
                <a:latin typeface="Arial" charset="0"/>
                <a:sym typeface="Symbol"/>
              </a:rPr>
              <a:t>p </a:t>
            </a:r>
            <a:r>
              <a:rPr lang="cs-CZ" sz="1600" dirty="0">
                <a:latin typeface="Arial" charset="0"/>
                <a:sym typeface="Symbol"/>
              </a:rPr>
              <a:t> 1/10, pak  = </a:t>
            </a:r>
            <a:r>
              <a:rPr lang="cs-CZ" sz="1600" i="1" dirty="0" err="1">
                <a:latin typeface="Arial" charset="0"/>
                <a:sym typeface="Symbol"/>
              </a:rPr>
              <a:t>np</a:t>
            </a:r>
            <a:r>
              <a:rPr lang="cs-CZ" sz="1600" dirty="0">
                <a:latin typeface="Arial" charset="0"/>
                <a:sym typeface="Symbol"/>
              </a:rPr>
              <a:t>)</a:t>
            </a:r>
          </a:p>
          <a:p>
            <a:r>
              <a:rPr lang="cs-CZ" sz="1600" dirty="0">
                <a:latin typeface="Arial" charset="0"/>
                <a:sym typeface="Symbol"/>
              </a:rPr>
              <a:t>např. mutace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C4066749-DFC4-4D0D-ACF3-5C2FB683204D}"/>
              </a:ext>
            </a:extLst>
          </p:cNvPr>
          <p:cNvSpPr/>
          <p:nvPr/>
        </p:nvSpPr>
        <p:spPr>
          <a:xfrm>
            <a:off x="448573" y="1682151"/>
            <a:ext cx="8526499" cy="150099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539750" y="346075"/>
            <a:ext cx="843532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nám umožňuje měřit sílu driftu v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neideální populaci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počet jedinců idealizované populace, která vykazuje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stejnou míru driftu</a:t>
            </a:r>
            <a:r>
              <a:rPr lang="cs-CZ" sz="24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jako studovaná neidealizovaná populace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*) zde buď zvýšení průměrné pravděpodobnosti </a:t>
            </a:r>
            <a:r>
              <a:rPr lang="cs-CZ" u="sng" dirty="0" err="1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dirty="0">
                <a:latin typeface="Arial" pitchFamily="34" charset="0"/>
                <a:cs typeface="Arial" pitchFamily="34" charset="0"/>
              </a:rPr>
              <a:t> na autozomálním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  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lokusu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dirty="0">
                <a:latin typeface="Arial" pitchFamily="34" charset="0"/>
                <a:cs typeface="Arial" pitchFamily="34" charset="0"/>
              </a:rPr>
              <a:t>), nebo zvýšení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rozptylu frekvencí alel</a:t>
            </a:r>
            <a:r>
              <a:rPr lang="cs-CZ" dirty="0">
                <a:latin typeface="Arial" pitchFamily="34" charset="0"/>
                <a:cs typeface="Arial" pitchFamily="34" charset="0"/>
              </a:rPr>
              <a:t> přes generace nebo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   přes subpopulace (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065468"/>
            <a:ext cx="8486619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Díky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můžeme měřit sílu driftu v reálných populacích, které můžou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porušovat různé předpoklady WF modelu v různé míře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efekt zakladatele: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1) 20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gonochoristů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(ne-hermafroditů) – 10 samic, 10 samců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jinak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WF model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2) 25 jednodomých rostlin – 50 % samosprašnost, 50 % náhodné opylení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jinak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WF model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Ve kterém případě je vliv driftu silnější?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400" i="1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endParaRPr lang="cs-CZ" sz="24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30238" y="449472"/>
            <a:ext cx="804899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Podobně jako u koeficientu </a:t>
            </a:r>
            <a:r>
              <a:rPr lang="cs-CZ" sz="2400" dirty="0" err="1">
                <a:solidFill>
                  <a:srgbClr val="C00000"/>
                </a:solidFill>
                <a:latin typeface="Arial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neexistuje jediná </a:t>
            </a:r>
            <a:br>
              <a:rPr lang="cs-CZ" sz="2400" dirty="0">
                <a:solidFill>
                  <a:srgbClr val="C00000"/>
                </a:solidFill>
                <a:latin typeface="Arial" charset="0"/>
              </a:rPr>
            </a:br>
            <a:r>
              <a:rPr lang="cs-CZ" sz="2400" dirty="0">
                <a:solidFill>
                  <a:srgbClr val="C00000"/>
                </a:solidFill>
                <a:latin typeface="Arial" charset="0"/>
              </a:rPr>
              <a:t>efektivní velikost!!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3958" y="4851698"/>
            <a:ext cx="3264310" cy="7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997416" y="346075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Inbreedingová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efektivní velikost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400" i="1" baseline="-25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</a:t>
            </a:r>
            <a:endParaRPr lang="cs-CZ" sz="2400" baseline="-25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750" y="1156109"/>
            <a:ext cx="813395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Generace 0: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(0) 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velikost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každé generaci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gamet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/>
              </a:rPr>
              <a:t>Generace 1: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sice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(0) = 0 (IBD by mělo být 0), ale protože jde 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hermafrodity (viz WF model), můžou pocházet od stejného rodiče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Jaká je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., že 2 gamety pocházejí od stejného rodiče?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protože předpokládáme náhodné oplození,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jestliže došlo k samooplození,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že obě alely totožné = 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celková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(IBD v Gen.1) = 1/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 ½ = 1/(2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tj. průměrná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IBD se v 1. generaci zvýšila o 1/(2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/>
              </a:rPr>
              <a:t>Generace 2: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30"/>
          <p:cNvSpPr>
            <a:spLocks noChangeArrowheads="1"/>
          </p:cNvSpPr>
          <p:nvPr/>
        </p:nvSpPr>
        <p:spPr bwMode="auto">
          <a:xfrm>
            <a:off x="1235467" y="5804087"/>
            <a:ext cx="1808947" cy="596713"/>
          </a:xfrm>
          <a:prstGeom prst="wedgeRectCallout">
            <a:avLst>
              <a:gd name="adj1" fmla="val 70146"/>
              <a:gd name="adj2" fmla="val -66396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Pr</a:t>
            </a:r>
            <a:r>
              <a:rPr lang="cs-CZ" sz="1600" dirty="0">
                <a:latin typeface="Arial" charset="0"/>
              </a:rPr>
              <a:t>. autogamie </a:t>
            </a:r>
          </a:p>
          <a:p>
            <a:pPr algn="ctr"/>
            <a:r>
              <a:rPr lang="cs-CZ" sz="1600" dirty="0">
                <a:latin typeface="Arial" charset="0"/>
              </a:rPr>
              <a:t>v Gen1</a:t>
            </a:r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6486992" y="4719357"/>
            <a:ext cx="2409582" cy="1756747"/>
          </a:xfrm>
          <a:prstGeom prst="wedgeRectCallout">
            <a:avLst>
              <a:gd name="adj1" fmla="val -63343"/>
              <a:gd name="adj2" fmla="val 6475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IBD v důsledku spojení gamet stejného prarodiče, vážená </a:t>
            </a:r>
            <a:r>
              <a:rPr lang="cs-CZ" sz="1600" dirty="0" err="1">
                <a:latin typeface="Arial" charset="0"/>
              </a:rPr>
              <a:t>Pr</a:t>
            </a:r>
            <a:r>
              <a:rPr lang="cs-CZ" sz="1600" dirty="0">
                <a:latin typeface="Arial" charset="0"/>
              </a:rPr>
              <a:t>., že tyto gamety už nejsou IBD díky autogamii</a:t>
            </a:r>
          </a:p>
        </p:txBody>
      </p:sp>
      <p:sp>
        <p:nvSpPr>
          <p:cNvPr id="7" name="Levá jednoduchá závorka 6"/>
          <p:cNvSpPr/>
          <p:nvPr/>
        </p:nvSpPr>
        <p:spPr>
          <a:xfrm rot="16200000">
            <a:off x="3740330" y="5347306"/>
            <a:ext cx="103488" cy="527125"/>
          </a:xfrm>
          <a:prstGeom prst="leftBracket">
            <a:avLst/>
          </a:prstGeom>
          <a:ln w="57150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8" name="Levá jednoduchá závorka 7"/>
          <p:cNvSpPr/>
          <p:nvPr/>
        </p:nvSpPr>
        <p:spPr>
          <a:xfrm rot="16200000">
            <a:off x="5106810" y="4751154"/>
            <a:ext cx="103488" cy="1719429"/>
          </a:xfrm>
          <a:prstGeom prst="leftBracket">
            <a:avLst/>
          </a:prstGeom>
          <a:ln w="57150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7200" y="645460"/>
            <a:ext cx="40863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Generace </a:t>
            </a:r>
            <a:r>
              <a:rPr lang="cs-CZ" sz="2000" i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 několika matematických tricích: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 tedy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212" y="499810"/>
            <a:ext cx="3470068" cy="6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40941" y="1323191"/>
            <a:ext cx="3105150" cy="866775"/>
          </a:xfrm>
          <a:prstGeom prst="rect">
            <a:avLst/>
          </a:prstGeom>
          <a:noFill/>
        </p:spPr>
      </p:pic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1549101" y="2237591"/>
            <a:ext cx="3614570" cy="978945"/>
            <a:chOff x="1549101" y="2237591"/>
            <a:chExt cx="3614570" cy="978945"/>
          </a:xfrm>
        </p:grpSpPr>
        <p:sp>
          <p:nvSpPr>
            <p:cNvPr id="13" name="Obdélník 12"/>
            <p:cNvSpPr/>
            <p:nvPr/>
          </p:nvSpPr>
          <p:spPr>
            <a:xfrm>
              <a:off x="1549101" y="2237591"/>
              <a:ext cx="3614570" cy="9789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3977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24405" y="2323652"/>
              <a:ext cx="3486150" cy="800100"/>
            </a:xfrm>
            <a:prstGeom prst="rect">
              <a:avLst/>
            </a:prstGeom>
            <a:noFill/>
          </p:spPr>
        </p:pic>
      </p:grpSp>
      <p:sp>
        <p:nvSpPr>
          <p:cNvPr id="10" name="AutoShape 30"/>
          <p:cNvSpPr>
            <a:spLocks noChangeArrowheads="1"/>
          </p:cNvSpPr>
          <p:nvPr/>
        </p:nvSpPr>
        <p:spPr bwMode="auto">
          <a:xfrm>
            <a:off x="5645860" y="2446638"/>
            <a:ext cx="2666118" cy="805662"/>
          </a:xfrm>
          <a:prstGeom prst="wedgeRectCallout">
            <a:avLst>
              <a:gd name="adj1" fmla="val -74951"/>
              <a:gd name="adj2" fmla="val 329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>
                <a:latin typeface="Arial" charset="0"/>
              </a:rPr>
              <a:t>N</a:t>
            </a:r>
            <a:r>
              <a:rPr lang="cs-CZ" sz="1600" i="1" baseline="-25000" dirty="0" err="1">
                <a:latin typeface="Arial" charset="0"/>
              </a:rPr>
              <a:t>eF</a:t>
            </a:r>
            <a:r>
              <a:rPr lang="cs-CZ" sz="1600" dirty="0">
                <a:latin typeface="Arial" charset="0"/>
              </a:rPr>
              <a:t> závisí jen na </a:t>
            </a:r>
            <a:r>
              <a:rPr lang="cs-CZ" sz="1600" dirty="0" err="1">
                <a:latin typeface="Arial" charset="0"/>
              </a:rPr>
              <a:t>prům</a:t>
            </a:r>
            <a:r>
              <a:rPr lang="cs-CZ" sz="1600" dirty="0">
                <a:latin typeface="Arial" charset="0"/>
              </a:rPr>
              <a:t>. </a:t>
            </a:r>
            <a:r>
              <a:rPr lang="cs-CZ" sz="1600" i="1" dirty="0">
                <a:latin typeface="Arial" charset="0"/>
              </a:rPr>
              <a:t>F</a:t>
            </a:r>
            <a:r>
              <a:rPr lang="cs-CZ" sz="1600" dirty="0">
                <a:latin typeface="Arial" charset="0"/>
              </a:rPr>
              <a:t> a čase </a:t>
            </a:r>
            <a:r>
              <a:rPr lang="cs-CZ" sz="1600" i="1" dirty="0">
                <a:latin typeface="Arial" charset="0"/>
              </a:rPr>
              <a:t>t</a:t>
            </a:r>
            <a:r>
              <a:rPr lang="cs-CZ" sz="1600" dirty="0">
                <a:latin typeface="Arial" charset="0"/>
              </a:rPr>
              <a:t>, </a:t>
            </a:r>
            <a:r>
              <a:rPr lang="cs-CZ" sz="1600" u="sng" dirty="0">
                <a:latin typeface="Arial" charset="0"/>
              </a:rPr>
              <a:t>nezávisí na </a:t>
            </a:r>
            <a:r>
              <a:rPr lang="cs-CZ" sz="1600" i="1" u="sng" dirty="0"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539750" y="561192"/>
            <a:ext cx="83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G.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spekei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1979,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19: 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0,1283;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1,7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6,4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1/3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kdybychom ale vzali rodiče 19 jedinců z 1979 jako referenční generaci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15 potomků = 48,1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2,5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1" name="Picture 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694" y="2915420"/>
            <a:ext cx="4172430" cy="265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539750" y="561192"/>
            <a:ext cx="839634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G.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spekei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1979,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19: 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0,1283;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1,7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6,4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1/3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kdybychom ale vzali rodiče 19 jedinců z 1979 jako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referenční generaci 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15 potomků = 48,1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2,5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prvním případě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ukazuje rychlost akumulace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 založení populace, ve druhém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kvantifikuje účinek nového –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outbredního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chovného programu </a:t>
            </a: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3400" y="4091493"/>
            <a:ext cx="83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Efektivní velikost populace může být i vyšší než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census population size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defTabSz="540000"/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Pro stejnou populaci můžeme dostat velmi rozdílné efektivní velikosti v závislosti na volbě referenční populace!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30"/>
          <p:cNvSpPr>
            <a:spLocks noChangeArrowheads="1"/>
          </p:cNvSpPr>
          <p:nvPr/>
        </p:nvSpPr>
        <p:spPr bwMode="auto">
          <a:xfrm>
            <a:off x="6334897" y="469557"/>
            <a:ext cx="2536092" cy="999725"/>
          </a:xfrm>
          <a:prstGeom prst="wedgeRectCallout">
            <a:avLst>
              <a:gd name="adj1" fmla="val -45020"/>
              <a:gd name="adj2" fmla="val 7680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problém v tom, že referenční generace 19 jedinců je z definice </a:t>
            </a:r>
            <a:r>
              <a:rPr lang="cs-CZ" sz="1600" i="1" dirty="0">
                <a:latin typeface="Arial" charset="0"/>
              </a:rPr>
              <a:t>F</a:t>
            </a:r>
            <a:r>
              <a:rPr lang="cs-CZ" sz="1600" dirty="0">
                <a:latin typeface="Arial" charset="0"/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6112</TotalTime>
  <Words>919</Words>
  <Application>Microsoft Office PowerPoint</Application>
  <PresentationFormat>Předvádění na obrazovce (4:3)</PresentationFormat>
  <Paragraphs>171</Paragraphs>
  <Slides>25</Slides>
  <Notes>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7" baseType="lpstr">
      <vt:lpstr>Motiv sady Office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zhiadlovska</cp:lastModifiedBy>
  <cp:revision>461</cp:revision>
  <dcterms:created xsi:type="dcterms:W3CDTF">2014-09-23T15:47:53Z</dcterms:created>
  <dcterms:modified xsi:type="dcterms:W3CDTF">2021-06-29T06:48:28Z</dcterms:modified>
</cp:coreProperties>
</file>