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1" r:id="rId2"/>
    <p:sldId id="266" r:id="rId3"/>
    <p:sldId id="323" r:id="rId4"/>
    <p:sldId id="322" r:id="rId5"/>
    <p:sldId id="263" r:id="rId6"/>
    <p:sldId id="264" r:id="rId7"/>
    <p:sldId id="269" r:id="rId8"/>
    <p:sldId id="275" r:id="rId9"/>
    <p:sldId id="280" r:id="rId10"/>
    <p:sldId id="281" r:id="rId11"/>
    <p:sldId id="314" r:id="rId12"/>
    <p:sldId id="315" r:id="rId13"/>
    <p:sldId id="316" r:id="rId14"/>
    <p:sldId id="270" r:id="rId15"/>
    <p:sldId id="277" r:id="rId16"/>
    <p:sldId id="284" r:id="rId17"/>
    <p:sldId id="273" r:id="rId18"/>
    <p:sldId id="326" r:id="rId19"/>
    <p:sldId id="278" r:id="rId20"/>
    <p:sldId id="274" r:id="rId21"/>
    <p:sldId id="327" r:id="rId22"/>
    <p:sldId id="282" r:id="rId23"/>
    <p:sldId id="324" r:id="rId24"/>
    <p:sldId id="325" r:id="rId25"/>
    <p:sldId id="318" r:id="rId26"/>
    <p:sldId id="285" r:id="rId27"/>
    <p:sldId id="286" r:id="rId28"/>
    <p:sldId id="328" r:id="rId29"/>
    <p:sldId id="287" r:id="rId30"/>
    <p:sldId id="319" r:id="rId31"/>
    <p:sldId id="288" r:id="rId32"/>
    <p:sldId id="317" r:id="rId33"/>
    <p:sldId id="290" r:id="rId34"/>
    <p:sldId id="289" r:id="rId35"/>
    <p:sldId id="320" r:id="rId36"/>
    <p:sldId id="291" r:id="rId37"/>
    <p:sldId id="292" r:id="rId38"/>
    <p:sldId id="293" r:id="rId39"/>
    <p:sldId id="329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CC"/>
    <a:srgbClr val="00FF00"/>
    <a:srgbClr val="DE0000"/>
    <a:srgbClr val="FFFF99"/>
    <a:srgbClr val="FFFF66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906" y="-114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14-482B-ABA3-00B6CD837869}"/>
              </c:ext>
            </c:extLst>
          </c:dPt>
          <c:dPt>
            <c:idx val="1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14-482B-ABA3-00B6CD837869}"/>
              </c:ext>
            </c:extLst>
          </c:dPt>
          <c:dPt>
            <c:idx val="2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14-482B-ABA3-00B6CD837869}"/>
              </c:ext>
            </c:extLst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0.35000000000000014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14-482B-ABA3-00B6CD837869}"/>
            </c:ext>
          </c:extLst>
        </c:ser>
        <c:dLbls/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6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986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pozitivní i negativní alely)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během jediné generace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712642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asortativní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výběr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050" y="3039644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3" y="3048691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236" y="1874834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237633" cy="2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5898444"/>
            <a:ext cx="7688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continent-island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				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mainland-island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4696" y="3976439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33664" y="369212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39464" y="1563737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84960" y="711121"/>
            <a:ext cx="8369570" cy="5893954"/>
            <a:chOff x="584960" y="711121"/>
            <a:chExt cx="8369570" cy="5893954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84960" y="3383687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621465" y="4436239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1018807" y="4233114"/>
              <a:ext cx="2967709" cy="807878"/>
              <a:chOff x="1018807" y="4254885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1018807" y="4624409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835053" y="4624409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699165" y="4624409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553200" y="4629447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245697" y="4254885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2092175" y="4254885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971403" y="4254885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84960" y="4819296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3A74D71F-EED3-4E3E-868D-898D3C22E04F}"/>
              </a:ext>
            </a:extLst>
          </p:cNvPr>
          <p:cNvGrpSpPr/>
          <p:nvPr/>
        </p:nvGrpSpPr>
        <p:grpSpPr>
          <a:xfrm>
            <a:off x="531813" y="4675514"/>
            <a:ext cx="8165873" cy="1535915"/>
            <a:chOff x="531813" y="4675514"/>
            <a:chExt cx="8165873" cy="15359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61007"/>
            <a:stretch/>
          </p:blipFill>
          <p:spPr bwMode="auto">
            <a:xfrm>
              <a:off x="531813" y="4826434"/>
              <a:ext cx="816587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xmlns="" id="{D52383DB-AB5B-4AAF-91C5-7F2C11668EC6}"/>
                </a:ext>
              </a:extLst>
            </p:cNvPr>
            <p:cNvSpPr/>
            <p:nvPr/>
          </p:nvSpPr>
          <p:spPr>
            <a:xfrm>
              <a:off x="1595887" y="4675517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xmlns="" id="{B19C6CC5-05AF-4397-A12D-F40309956682}"/>
                </a:ext>
              </a:extLst>
            </p:cNvPr>
            <p:cNvSpPr/>
            <p:nvPr/>
          </p:nvSpPr>
          <p:spPr>
            <a:xfrm>
              <a:off x="3007893" y="4675516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xmlns="" id="{0AEB1DE4-10AB-49B7-A901-10F542CCBC40}"/>
                </a:ext>
              </a:extLst>
            </p:cNvPr>
            <p:cNvSpPr/>
            <p:nvPr/>
          </p:nvSpPr>
          <p:spPr>
            <a:xfrm>
              <a:off x="4419899" y="4675515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xmlns="" id="{7C0A721C-7725-4FA6-A4F6-C9F289315A4B}"/>
                </a:ext>
              </a:extLst>
            </p:cNvPr>
            <p:cNvSpPr/>
            <p:nvPr/>
          </p:nvSpPr>
          <p:spPr>
            <a:xfrm>
              <a:off x="5831905" y="4675515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xmlns="" id="{4B3BB120-9903-485F-B7E8-373074D51572}"/>
                </a:ext>
              </a:extLst>
            </p:cNvPr>
            <p:cNvSpPr/>
            <p:nvPr/>
          </p:nvSpPr>
          <p:spPr>
            <a:xfrm>
              <a:off x="7138109" y="4675514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659536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E294DAD4-0B6C-46F9-8354-31762EA1B756}"/>
              </a:ext>
            </a:extLst>
          </p:cNvPr>
          <p:cNvSpPr txBox="1"/>
          <p:nvPr/>
        </p:nvSpPr>
        <p:spPr>
          <a:xfrm>
            <a:off x="531813" y="1995928"/>
            <a:ext cx="586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</p:txBody>
      </p:sp>
    </p:spTree>
    <p:extLst>
      <p:ext uri="{BB962C8B-B14F-4D97-AF65-F5344CB8AC3E}">
        <p14:creationId xmlns:p14="http://schemas.microsoft.com/office/powerpoint/2010/main" xmlns="" val="3571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démy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míra genového toku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738024" y="1739675"/>
            <a:ext cx="1912052" cy="684323"/>
          </a:xfrm>
          <a:prstGeom prst="wedgeRectCallout">
            <a:avLst>
              <a:gd name="adj1" fmla="val -35693"/>
              <a:gd name="adj2" fmla="val 30887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26306"/>
            <a:ext cx="66995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izolace vzdáleností pro kontinuální populace: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 err="1">
                <a:latin typeface="Arial" pitchFamily="34" charset="0"/>
                <a:cs typeface="Arial" pitchFamily="34" charset="0"/>
              </a:rPr>
              <a:t>Linanthus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parryae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z čeledi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jirnicovitých</a:t>
            </a:r>
            <a:r>
              <a:rPr lang="cs-CZ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Polemoniaceae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Mohavské</a:t>
            </a:r>
            <a:r>
              <a:rPr lang="cs-CZ" dirty="0">
                <a:latin typeface="Arial" pitchFamily="34" charset="0"/>
                <a:cs typeface="Arial" pitchFamily="34" charset="0"/>
              </a:rPr>
              <a:t> pouště (Kalifornie) ... T.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Dobzhansky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Sewall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Wright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čtvrť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neighborhood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populační hustota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density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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disperze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dispersal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SD geografické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vzdálenosti mezi místem narození rodičů a potomků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754786" y="2833281"/>
            <a:ext cx="29070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2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5575" y="948908"/>
            <a:ext cx="6808174" cy="41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3968743" y="5360808"/>
            <a:ext cx="1692270" cy="418930"/>
          </a:xfrm>
          <a:prstGeom prst="wedgeRectCallout">
            <a:avLst>
              <a:gd name="adj1" fmla="val -27272"/>
              <a:gd name="adj2" fmla="val -99452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98920" y="1027957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228692" y="2403123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6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B3834554-7937-4AA8-9216-5622782150F7}"/>
              </a:ext>
            </a:extLst>
          </p:cNvPr>
          <p:cNvGrpSpPr/>
          <p:nvPr/>
        </p:nvGrpSpPr>
        <p:grpSpPr>
          <a:xfrm>
            <a:off x="155575" y="-144463"/>
            <a:ext cx="7582601" cy="3116224"/>
            <a:chOff x="155575" y="-144463"/>
            <a:chExt cx="7582601" cy="3116224"/>
          </a:xfrm>
        </p:grpSpPr>
        <p:sp>
          <p:nvSpPr>
  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1" name="Obrázek 10" descr="Obráz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14" y="365125"/>
              <a:ext cx="6007010" cy="2337005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0DD8CF1A-ED32-4EF3-909B-C69DF906BE1D}"/>
                </a:ext>
              </a:extLst>
            </p:cNvPr>
            <p:cNvSpPr txBox="1"/>
            <p:nvPr/>
          </p:nvSpPr>
          <p:spPr>
            <a:xfrm>
              <a:off x="974786" y="2263875"/>
              <a:ext cx="676339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s rostoucí hustotou nebo disperzí roste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neighborhood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size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  <a:cs typeface="Arial" pitchFamily="34" charset="0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</a:rPr>
                <a:t>a tedy i tok genů</a:t>
              </a:r>
              <a:endParaRPr lang="en-GB" sz="2000" dirty="0"/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xmlns="" id="{2D3ABBC4-DBFF-4BA6-A1EE-9858775E0862}"/>
                </a:ext>
              </a:extLst>
            </p:cNvPr>
            <p:cNvSpPr txBox="1"/>
            <p:nvPr/>
          </p:nvSpPr>
          <p:spPr>
            <a:xfrm>
              <a:off x="612476" y="439440"/>
              <a:ext cx="63161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  <a:endParaRPr lang="en-GB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A6B3EA3-1069-46A6-BD5D-D11D7639E7F3}"/>
              </a:ext>
            </a:extLst>
          </p:cNvPr>
          <p:cNvSpPr txBox="1"/>
          <p:nvPr/>
        </p:nvSpPr>
        <p:spPr>
          <a:xfrm>
            <a:off x="531813" y="365125"/>
            <a:ext cx="636263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izolace vzdáleností</a:t>
            </a: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Mantelův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korelace mezi 2 symetrickými maticemi: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matice geografických vzdáleností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matice genetických vzdáleností,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/(1 –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30" name="Picture 6" descr="PPT - Email: mscardi@mclink.it URL: michele.scardi.name PowerPoint  Presentation - ID:4366279">
            <a:extLst>
              <a:ext uri="{FF2B5EF4-FFF2-40B4-BE49-F238E27FC236}">
                <a16:creationId xmlns:a16="http://schemas.microsoft.com/office/drawing/2014/main" xmlns="" id="{9A21E313-7707-4E36-ABC9-03D61652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291" y="2152740"/>
            <a:ext cx="5707418" cy="42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A6B3EA3-1069-46A6-BD5D-D11D7639E7F3}"/>
              </a:ext>
            </a:extLst>
          </p:cNvPr>
          <p:cNvSpPr txBox="1"/>
          <p:nvPr/>
        </p:nvSpPr>
        <p:spPr>
          <a:xfrm>
            <a:off x="531813" y="365125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Izolace vzdáleností (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distance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2754912-01CF-4503-B62F-F86DEF5F7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" contrast="36000"/>
          </a:blip>
          <a:stretch>
            <a:fillRect/>
          </a:stretch>
        </p:blipFill>
        <p:spPr>
          <a:xfrm>
            <a:off x="1074744" y="987772"/>
            <a:ext cx="5737752" cy="30780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40854B8-2BB5-4ADD-B53A-615EC5AA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744" y="4226840"/>
            <a:ext cx="7424954" cy="25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ový popisek 6">
            <a:extLst>
              <a:ext uri="{FF2B5EF4-FFF2-40B4-BE49-F238E27FC236}">
                <a16:creationId xmlns:a16="http://schemas.microsoft.com/office/drawing/2014/main" xmlns="" id="{73CB9ACF-5DA6-4316-B15F-44AEFC4485DD}"/>
              </a:ext>
            </a:extLst>
          </p:cNvPr>
          <p:cNvSpPr/>
          <p:nvPr/>
        </p:nvSpPr>
        <p:spPr>
          <a:xfrm>
            <a:off x="7235743" y="935778"/>
            <a:ext cx="1667026" cy="914986"/>
          </a:xfrm>
          <a:prstGeom prst="wedgeRectCallout">
            <a:avLst>
              <a:gd name="adj1" fmla="val -72170"/>
              <a:gd name="adj2" fmla="val 3052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 ...</a:t>
            </a:r>
          </a:p>
        </p:txBody>
      </p:sp>
      <p:sp>
        <p:nvSpPr>
          <p:cNvPr id="9" name="Obdélníkový popisek 6">
            <a:extLst>
              <a:ext uri="{FF2B5EF4-FFF2-40B4-BE49-F238E27FC236}">
                <a16:creationId xmlns:a16="http://schemas.microsoft.com/office/drawing/2014/main" xmlns="" id="{299265E9-7A2F-4D84-856C-CFBB149FC250}"/>
              </a:ext>
            </a:extLst>
          </p:cNvPr>
          <p:cNvSpPr/>
          <p:nvPr/>
        </p:nvSpPr>
        <p:spPr>
          <a:xfrm>
            <a:off x="7235743" y="3276672"/>
            <a:ext cx="1667026" cy="914986"/>
          </a:xfrm>
          <a:prstGeom prst="wedgeRectCallout">
            <a:avLst>
              <a:gd name="adj1" fmla="val -40194"/>
              <a:gd name="adj2" fmla="val 7931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a u </a:t>
            </a:r>
            <a:r>
              <a:rPr lang="cs-CZ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Helicobacter</a:t>
            </a:r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pylori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2587926" y="78538"/>
            <a:ext cx="2033500" cy="89412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99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99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(žádná 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244976" y="78538"/>
            <a:ext cx="1763752" cy="89412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3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3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DRIFT V ROZDĚLENÉ POPULACI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heterozygotů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365125"/>
            <a:ext cx="82028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průměrné 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365125"/>
            <a:ext cx="82028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průměrné 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CCD6A11F-72DA-483D-84A7-811836BDAC15}"/>
              </a:ext>
            </a:extLst>
          </p:cNvPr>
          <p:cNvGrpSpPr/>
          <p:nvPr/>
        </p:nvGrpSpPr>
        <p:grpSpPr>
          <a:xfrm>
            <a:off x="5836224" y="2139351"/>
            <a:ext cx="2898476" cy="3105509"/>
            <a:chOff x="5836224" y="2288816"/>
            <a:chExt cx="2824697" cy="272876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xmlns="" id="{5B401711-294C-4AE0-838A-859FFDA74B56}"/>
                </a:ext>
              </a:extLst>
            </p:cNvPr>
            <p:cNvCxnSpPr>
              <a:cxnSpLocks/>
            </p:cNvCxnSpPr>
            <p:nvPr/>
          </p:nvCxnSpPr>
          <p:spPr>
            <a:xfrm>
              <a:off x="5836224" y="5006136"/>
              <a:ext cx="28246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xmlns="" id="{5BF29F96-B7E1-4764-92E6-9442A622D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0913" y="2288816"/>
              <a:ext cx="0" cy="27287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xmlns="" id="{47DC5893-BC1C-4E9C-A3DA-BF978EB9AC22}"/>
                </a:ext>
              </a:extLst>
            </p:cNvPr>
            <p:cNvCxnSpPr>
              <a:cxnSpLocks/>
            </p:cNvCxnSpPr>
            <p:nvPr/>
          </p:nvCxnSpPr>
          <p:spPr>
            <a:xfrm>
              <a:off x="6125247" y="2291632"/>
              <a:ext cx="253567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19872357-FD3D-471A-8B54-94489AFCA825}"/>
              </a:ext>
            </a:extLst>
          </p:cNvPr>
          <p:cNvSpPr txBox="1"/>
          <p:nvPr/>
        </p:nvSpPr>
        <p:spPr>
          <a:xfrm>
            <a:off x="531813" y="3510891"/>
            <a:ext cx="67521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0,2025 (ve skutečnosti 0,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265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365125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</a:t>
            </a: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40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25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35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5" name="Obdélníkový popisek 34"/>
          <p:cNvSpPr/>
          <p:nvPr/>
        </p:nvSpPr>
        <p:spPr>
          <a:xfrm>
            <a:off x="6266235" y="5854702"/>
            <a:ext cx="2163141" cy="684323"/>
          </a:xfrm>
          <a:prstGeom prst="wedgeRectCallout">
            <a:avLst>
              <a:gd name="adj1" fmla="val -29712"/>
              <a:gd name="adj2" fmla="val -21679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je symetrický,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zůstává stejné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365902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>
            <a:cxnSpLocks/>
          </p:cNvCxnSpPr>
          <p:nvPr/>
        </p:nvCxnSpPr>
        <p:spPr>
          <a:xfrm flipH="1" flipV="1">
            <a:off x="3666226" y="2725947"/>
            <a:ext cx="3451266" cy="437384"/>
          </a:xfrm>
          <a:prstGeom prst="straightConnector1">
            <a:avLst/>
          </a:prstGeom>
          <a:ln w="38100">
            <a:solidFill>
              <a:srgbClr val="DE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7931467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poměr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	skutečného rozptylu k teoretické maximální hodnotě: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0364" y="32955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55443" y="43287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maximální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*)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24751" y="30230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skutečný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97349" y="56769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dirty="0" err="1">
                <a:latin typeface="Arial" charset="0"/>
              </a:rPr>
              <a:t>démovým</a:t>
            </a:r>
            <a:r>
              <a:rPr lang="cs-CZ" dirty="0">
                <a:latin typeface="Arial" charset="0"/>
              </a:rPr>
              <a:t> </a:t>
            </a:r>
            <a:r>
              <a:rPr lang="cs-CZ" u="sng" dirty="0" err="1">
                <a:latin typeface="Arial" charset="0"/>
              </a:rPr>
              <a:t>inbreedingem</a:t>
            </a:r>
            <a:endParaRPr lang="cs-CZ" i="1" u="sng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u="sng" dirty="0">
                <a:latin typeface="Arial" charset="0"/>
              </a:rPr>
              <a:t>rozdělením populace</a:t>
            </a:r>
            <a:endParaRPr lang="cs-CZ" i="1" u="sng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korelace mezi spojujícími se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735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2375" y="368985"/>
            <a:ext cx="322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Wrightova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215867" y="6052796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98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98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98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91618" y="1340574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035" y="4884424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1813" y="5912431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očekávaná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735010" y="4947184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skutečná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768C370-4D67-4E31-BD71-D0CC7458D3AC}"/>
                  </a:ext>
                </a:extLst>
              </p:cNvPr>
              <p:cNvSpPr txBox="1"/>
              <p:nvPr/>
            </p:nvSpPr>
            <p:spPr>
              <a:xfrm>
                <a:off x="6918385" y="4997544"/>
                <a:ext cx="1468158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</m:sub>
                      </m:sSub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xmlns="" id="{3768C370-4D67-4E31-BD71-D0CC7458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85" y="4997544"/>
                <a:ext cx="1468158" cy="50257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>
                <a:latin typeface="Arial" charset="0"/>
              </a:rPr>
              <a:t>odchylka od HW způsobenou rozdělením populace měřená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   nebo pomocí vztahu skutečné a očekávané </a:t>
            </a:r>
            <a:r>
              <a:rPr lang="cs-CZ" sz="2000" dirty="0" err="1">
                <a:latin typeface="Arial" charset="0"/>
              </a:rPr>
              <a:t>heterozygotnosti</a:t>
            </a:r>
            <a:r>
              <a:rPr lang="cs-CZ" sz="2000" dirty="0">
                <a:latin typeface="Arial" charset="0"/>
              </a:rPr>
              <a:t>: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žádné rozdělení populace,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S</a:t>
            </a:r>
            <a:r>
              <a:rPr lang="cs-CZ" sz="1600" dirty="0">
                <a:latin typeface="Arial" charset="0"/>
              </a:rPr>
              <a:t> =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populace rozdělena,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je </a:t>
            </a:r>
            <a:r>
              <a:rPr lang="cs-CZ" sz="1600" u="sng" dirty="0">
                <a:latin typeface="Arial" charset="0"/>
              </a:rPr>
              <a:t>nižší</a:t>
            </a:r>
            <a:r>
              <a:rPr lang="cs-CZ" sz="1600" dirty="0">
                <a:latin typeface="Arial" charset="0"/>
              </a:rPr>
              <a:t>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6276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945" y="3312067"/>
            <a:ext cx="5504791" cy="1500579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vybranými ze stejné subpopulace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), nebo ze 2 různých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18802" y="1403946"/>
            <a:ext cx="4004191" cy="90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71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xmlns="" id="{64A70AA8-D1B8-471D-A2D7-AA1B8B97F3F8}"/>
              </a:ext>
            </a:extLst>
          </p:cNvPr>
          <p:cNvSpPr/>
          <p:nvPr/>
        </p:nvSpPr>
        <p:spPr>
          <a:xfrm>
            <a:off x="5593124" y="4725011"/>
            <a:ext cx="857105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xmlns="" id="{26E4561F-917C-4A48-9BBF-4BDEF0E6DF97}"/>
              </a:ext>
            </a:extLst>
          </p:cNvPr>
          <p:cNvSpPr/>
          <p:nvPr/>
        </p:nvSpPr>
        <p:spPr>
          <a:xfrm>
            <a:off x="5602048" y="2935313"/>
            <a:ext cx="589116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xmlns="" id="{21ACA636-A6B9-4635-B050-3349B6B4D064}"/>
              </a:ext>
            </a:extLst>
          </p:cNvPr>
          <p:cNvSpPr/>
          <p:nvPr/>
        </p:nvSpPr>
        <p:spPr>
          <a:xfrm>
            <a:off x="2457828" y="4729256"/>
            <a:ext cx="1591661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xmlns="" id="{27DADEAD-6CC2-413D-9D3D-E92DA5E868BA}"/>
              </a:ext>
            </a:extLst>
          </p:cNvPr>
          <p:cNvSpPr/>
          <p:nvPr/>
        </p:nvSpPr>
        <p:spPr>
          <a:xfrm>
            <a:off x="2466751" y="2936216"/>
            <a:ext cx="1840515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66751" y="2930659"/>
            <a:ext cx="2450730" cy="886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33024" y="2983925"/>
            <a:ext cx="1705916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A	     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a</a:t>
            </a:r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dirty="0">
                <a:latin typeface="Arial" pitchFamily="34" charset="0"/>
                <a:cs typeface="Arial" pitchFamily="34" charset="0"/>
              </a:rPr>
              <a:t>	     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4307266" y="2932247"/>
            <a:ext cx="0" cy="886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856683" y="23893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83101" y="23893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4603" y="303981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Genofond </a:t>
            </a:r>
          </a:p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generace 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593125" y="2930659"/>
            <a:ext cx="2450730" cy="886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706377" y="2983925"/>
            <a:ext cx="1705916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A	     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a</a:t>
            </a:r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	     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6197162" y="2929720"/>
            <a:ext cx="0" cy="886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17"/>
          <p:cNvGrpSpPr/>
          <p:nvPr/>
        </p:nvGrpSpPr>
        <p:grpSpPr>
          <a:xfrm>
            <a:off x="2466751" y="4723290"/>
            <a:ext cx="2450730" cy="888148"/>
            <a:chOff x="558800" y="2636287"/>
            <a:chExt cx="2450730" cy="888148"/>
          </a:xfrm>
        </p:grpSpPr>
        <p:sp>
          <p:nvSpPr>
            <p:cNvPr id="19" name="Obdélník 18"/>
            <p:cNvSpPr/>
            <p:nvPr/>
          </p:nvSpPr>
          <p:spPr>
            <a:xfrm>
              <a:off x="558800" y="2638425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153388" y="2689172"/>
              <a:ext cx="1821332" cy="77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i="1" dirty="0">
                  <a:latin typeface="Arial" pitchFamily="34" charset="0"/>
                  <a:cs typeface="Arial" pitchFamily="34" charset="0"/>
                </a:rPr>
                <a:t>A	     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a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	     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>
              <a:off x="2141538" y="2636287"/>
              <a:ext cx="0" cy="886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21"/>
          <p:cNvGrpSpPr/>
          <p:nvPr/>
        </p:nvGrpSpPr>
        <p:grpSpPr>
          <a:xfrm>
            <a:off x="5602048" y="4725428"/>
            <a:ext cx="2450730" cy="889850"/>
            <a:chOff x="558800" y="2638425"/>
            <a:chExt cx="2450730" cy="889850"/>
          </a:xfrm>
        </p:grpSpPr>
        <p:sp>
          <p:nvSpPr>
            <p:cNvPr id="23" name="Obdélník 22"/>
            <p:cNvSpPr/>
            <p:nvPr/>
          </p:nvSpPr>
          <p:spPr>
            <a:xfrm>
              <a:off x="558800" y="2638425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23398" y="2691691"/>
              <a:ext cx="1821332" cy="77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i="1" dirty="0">
                  <a:latin typeface="Arial" pitchFamily="34" charset="0"/>
                  <a:cs typeface="Arial" pitchFamily="34" charset="0"/>
                </a:rPr>
                <a:t>A	     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a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	     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Přímá spojovací čára 24"/>
            <p:cNvCxnSpPr/>
            <p:nvPr/>
          </p:nvCxnSpPr>
          <p:spPr>
            <a:xfrm>
              <a:off x="1406984" y="2641325"/>
              <a:ext cx="0" cy="886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ovéPole 25"/>
          <p:cNvSpPr txBox="1"/>
          <p:nvPr/>
        </p:nvSpPr>
        <p:spPr>
          <a:xfrm>
            <a:off x="808836" y="483457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Genofond </a:t>
            </a:r>
          </a:p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generace 1</a:t>
            </a:r>
          </a:p>
        </p:txBody>
      </p:sp>
      <p:cxnSp>
        <p:nvCxnSpPr>
          <p:cNvPr id="29" name="Přímá spojovací šipka 28"/>
          <p:cNvCxnSpPr>
            <a:stCxn id="5" idx="2"/>
            <a:endCxn id="19" idx="0"/>
          </p:cNvCxnSpPr>
          <p:nvPr/>
        </p:nvCxnSpPr>
        <p:spPr>
          <a:xfrm>
            <a:off x="3692116" y="3816669"/>
            <a:ext cx="0" cy="9087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H="1">
            <a:off x="6763989" y="3820315"/>
            <a:ext cx="2552" cy="8979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3686181" y="3826394"/>
            <a:ext cx="3012149" cy="8564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>
            <a:off x="3748394" y="3825977"/>
            <a:ext cx="3012149" cy="8564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913442" y="405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1 –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m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809503" y="40673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1 –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119568" y="4006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896582" y="4006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38188" y="20081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Model:</a:t>
            </a: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xmlns="" id="{E4FFC1E5-64C4-49D9-B282-9B8DD01BABA8}"/>
              </a:ext>
            </a:extLst>
          </p:cNvPr>
          <p:cNvSpPr/>
          <p:nvPr/>
        </p:nvSpPr>
        <p:spPr>
          <a:xfrm>
            <a:off x="4049489" y="5687859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eva 44">
            <a:extLst>
              <a:ext uri="{FF2B5EF4-FFF2-40B4-BE49-F238E27FC236}">
                <a16:creationId xmlns:a16="http://schemas.microsoft.com/office/drawing/2014/main" xmlns="" id="{8E824DE3-DB6B-453F-9EAF-AC0C41B52B70}"/>
              </a:ext>
            </a:extLst>
          </p:cNvPr>
          <p:cNvSpPr/>
          <p:nvPr/>
        </p:nvSpPr>
        <p:spPr>
          <a:xfrm flipH="1">
            <a:off x="6247725" y="5687858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xmlns="" id="{CE9D9563-8308-4662-BC81-AE0ABF120BE6}"/>
              </a:ext>
            </a:extLst>
          </p:cNvPr>
          <p:cNvSpPr txBox="1"/>
          <p:nvPr/>
        </p:nvSpPr>
        <p:spPr>
          <a:xfrm>
            <a:off x="738188" y="6045798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míra genového toku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1813" y="3651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platí pro malá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</a:p>
          <a:p>
            <a:pPr algn="ctr"/>
            <a:r>
              <a:rPr lang="cs-CZ" dirty="0">
                <a:latin typeface="Arial" charset="0"/>
              </a:rPr>
              <a:t>(tj.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 </a:t>
            </a:r>
            <a:r>
              <a:rPr lang="cs-CZ" i="1" dirty="0">
                <a:latin typeface="Arial" charset="0"/>
                <a:sym typeface="Symbol"/>
              </a:rPr>
              <a:t>m</a:t>
            </a:r>
            <a:r>
              <a:rPr lang="cs-CZ" baseline="30000" dirty="0">
                <a:latin typeface="Arial" charset="0"/>
                <a:sym typeface="Symbol"/>
              </a:rPr>
              <a:t>2</a:t>
            </a:r>
            <a:r>
              <a:rPr lang="cs-CZ" dirty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řádově  1/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eF</a:t>
            </a:r>
            <a:r>
              <a:rPr lang="cs-CZ" dirty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80337AE1-B380-49FD-A848-9324091B8937}"/>
              </a:ext>
            </a:extLst>
          </p:cNvPr>
          <p:cNvSpPr txBox="1"/>
          <p:nvPr/>
        </p:nvSpPr>
        <p:spPr>
          <a:xfrm>
            <a:off x="531813" y="3651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6100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(tj. 1 efektivní migrant za generaci) představuje významné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04295" y="365125"/>
            <a:ext cx="69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8589211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Míra homogenizace subpopulací nezávisí na míře toku genů,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ale na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migrantů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než celkový počet jedinců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8497" y="2794231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EVOLUCE!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971959" y="4505137"/>
            <a:ext cx="1990164" cy="828339"/>
            <a:chOff x="4808669" y="4518212"/>
            <a:chExt cx="1990164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9" y="4851699"/>
              <a:ext cx="1325722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xmlns="" id="{0F2DFECB-73DD-495A-8104-7A48D1B80EA7}"/>
              </a:ext>
            </a:extLst>
          </p:cNvPr>
          <p:cNvGrpSpPr/>
          <p:nvPr/>
        </p:nvGrpSpPr>
        <p:grpSpPr>
          <a:xfrm>
            <a:off x="2294736" y="4160803"/>
            <a:ext cx="3130287" cy="1145618"/>
            <a:chOff x="2294736" y="4160803"/>
            <a:chExt cx="3130287" cy="1145618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xmlns="" id="{CDD2B660-E466-405B-9216-BCCBE99C7848}"/>
                </a:ext>
              </a:extLst>
            </p:cNvPr>
            <p:cNvCxnSpPr/>
            <p:nvPr/>
          </p:nvCxnSpPr>
          <p:spPr>
            <a:xfrm>
              <a:off x="3597232" y="4160803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xmlns="" id="{9B1B91C4-7896-4551-818C-6B4DDC0D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4510" y="4244196"/>
              <a:ext cx="1099401" cy="6075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xmlns="" id="{9F049D26-5A1D-41C8-8870-98789C3CB7ED}"/>
                </a:ext>
              </a:extLst>
            </p:cNvPr>
            <p:cNvCxnSpPr/>
            <p:nvPr/>
          </p:nvCxnSpPr>
          <p:spPr>
            <a:xfrm>
              <a:off x="2294736" y="5306421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snižuje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ALE protože v démech jsou náhodně fixovány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různé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alely, celková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při poměru pohlaví 1:1: 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1813" y="36512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... liší se způsobem odhadu parametrů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čas rozdělení populace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824456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r>
              <a:rPr lang="cs-CZ" dirty="0"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v rovnováze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!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nenáhodným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způsobem: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3" name="Obdélníkový popisek 66">
            <a:extLst>
              <a:ext uri="{FF2B5EF4-FFF2-40B4-BE49-F238E27FC236}">
                <a16:creationId xmlns:a16="http://schemas.microsoft.com/office/drawing/2014/main" xmlns="" id="{D704DBF3-68D1-4C1A-900E-56F48CEA15B7}"/>
              </a:ext>
            </a:extLst>
          </p:cNvPr>
          <p:cNvSpPr/>
          <p:nvPr/>
        </p:nvSpPr>
        <p:spPr>
          <a:xfrm>
            <a:off x="4676895" y="855729"/>
            <a:ext cx="1234724" cy="662273"/>
          </a:xfrm>
          <a:prstGeom prst="wedgeRectCallout">
            <a:avLst>
              <a:gd name="adj1" fmla="val 68276"/>
              <a:gd name="adj2" fmla="val 1797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vyšší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66">
            <a:extLst>
              <a:ext uri="{FF2B5EF4-FFF2-40B4-BE49-F238E27FC236}">
                <a16:creationId xmlns:a16="http://schemas.microsoft.com/office/drawing/2014/main" xmlns="" id="{D645C6AE-6D13-4C1D-B22D-457B00D7BA67}"/>
              </a:ext>
            </a:extLst>
          </p:cNvPr>
          <p:cNvSpPr/>
          <p:nvPr/>
        </p:nvSpPr>
        <p:spPr>
          <a:xfrm>
            <a:off x="365297" y="3985489"/>
            <a:ext cx="1234724" cy="662273"/>
          </a:xfrm>
          <a:prstGeom prst="wedgeRectCallout">
            <a:avLst>
              <a:gd name="adj1" fmla="val 64783"/>
              <a:gd name="adj2" fmla="val 3360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nižší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9111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velmi nízká  genový tok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může být nízký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 vysoký</a:t>
            </a: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234061"/>
            <a:ext cx="7782900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vazebná nerovnováha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mutace: LD jen mezi mutantním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jeho okolím, kde není rekombinace).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1736</Words>
  <Application>Microsoft Office PowerPoint</Application>
  <PresentationFormat>Předvádění na obrazovce (4:3)</PresentationFormat>
  <Paragraphs>568</Paragraphs>
  <Slides>59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zhiadlovska</cp:lastModifiedBy>
  <cp:revision>176</cp:revision>
  <dcterms:created xsi:type="dcterms:W3CDTF">2014-09-23T15:47:53Z</dcterms:created>
  <dcterms:modified xsi:type="dcterms:W3CDTF">2021-06-29T14:57:06Z</dcterms:modified>
</cp:coreProperties>
</file>