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73" r:id="rId4"/>
    <p:sldId id="326" r:id="rId5"/>
    <p:sldId id="274" r:id="rId6"/>
    <p:sldId id="275" r:id="rId7"/>
    <p:sldId id="276" r:id="rId8"/>
    <p:sldId id="277" r:id="rId9"/>
    <p:sldId id="278" r:id="rId10"/>
    <p:sldId id="280" r:id="rId11"/>
    <p:sldId id="281" r:id="rId12"/>
    <p:sldId id="282" r:id="rId13"/>
    <p:sldId id="283" r:id="rId14"/>
    <p:sldId id="284" r:id="rId15"/>
    <p:sldId id="287" r:id="rId16"/>
    <p:sldId id="288" r:id="rId17"/>
    <p:sldId id="325" r:id="rId18"/>
    <p:sldId id="289" r:id="rId19"/>
    <p:sldId id="290" r:id="rId20"/>
    <p:sldId id="291" r:id="rId21"/>
    <p:sldId id="328" r:id="rId22"/>
    <p:sldId id="301" r:id="rId23"/>
    <p:sldId id="302" r:id="rId24"/>
    <p:sldId id="303" r:id="rId25"/>
    <p:sldId id="304" r:id="rId26"/>
    <p:sldId id="324" r:id="rId27"/>
    <p:sldId id="305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5" r:id="rId36"/>
    <p:sldId id="317" r:id="rId37"/>
    <p:sldId id="318" r:id="rId38"/>
    <p:sldId id="316" r:id="rId39"/>
    <p:sldId id="321" r:id="rId40"/>
    <p:sldId id="322" r:id="rId41"/>
    <p:sldId id="323" r:id="rId42"/>
    <p:sldId id="327" r:id="rId43"/>
    <p:sldId id="314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FF2"/>
    <a:srgbClr val="92D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3BED7-B7DA-49F6-B246-4C15337F4D27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BF26B-D465-497D-A00A-398241790D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67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BF26B-D465-497D-A00A-398241790DB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81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65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58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4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8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7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98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05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84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51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FF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573A3-B732-4F8E-B25C-DE8DCE643C32}" type="datetimeFigureOut">
              <a:rPr lang="cs-CZ" smtClean="0"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25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Q43fuJJW7M" TargetMode="Externa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CYTOLOGIE A MORFOLOGIE </a:t>
            </a:r>
            <a:r>
              <a:rPr lang="cs-CZ" dirty="0" smtClean="0"/>
              <a:t>PROKARYOT</a:t>
            </a:r>
            <a:br>
              <a:rPr lang="cs-CZ" dirty="0" smtClean="0"/>
            </a:br>
            <a:r>
              <a:rPr lang="cs-CZ" dirty="0"/>
              <a:t>7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Růstové cykly bakterií 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53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22" y="253802"/>
            <a:ext cx="8229600" cy="4183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 smtClean="0"/>
              <a:t>Adheze </a:t>
            </a:r>
            <a:r>
              <a:rPr lang="nl-NL" sz="1600" dirty="0"/>
              <a:t>buněk k povrchu je ovlivněna: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1) povrch</a:t>
            </a:r>
          </a:p>
          <a:p>
            <a:r>
              <a:rPr lang="cs-CZ" sz="1600" dirty="0" smtClean="0"/>
              <a:t> hrubost, chemickým složením, povrchovou úpravou</a:t>
            </a:r>
          </a:p>
          <a:p>
            <a:r>
              <a:rPr lang="en-US" sz="1600" dirty="0" err="1" smtClean="0"/>
              <a:t>bu</a:t>
            </a:r>
            <a:r>
              <a:rPr lang="cs-CZ" sz="1600" dirty="0"/>
              <a:t>ň</a:t>
            </a:r>
            <a:r>
              <a:rPr lang="en-US" sz="1600" dirty="0" err="1"/>
              <a:t>ka</a:t>
            </a:r>
            <a:r>
              <a:rPr lang="en-US" sz="1600" dirty="0"/>
              <a:t> je </a:t>
            </a:r>
            <a:r>
              <a:rPr lang="en-US" sz="1600" dirty="0" err="1"/>
              <a:t>schopna</a:t>
            </a:r>
            <a:r>
              <a:rPr lang="en-US" sz="1600" dirty="0"/>
              <a:t> </a:t>
            </a:r>
            <a:r>
              <a:rPr lang="en-US" sz="1600" dirty="0" err="1"/>
              <a:t>kolonizovat</a:t>
            </a:r>
            <a:r>
              <a:rPr lang="en-US" sz="1600" dirty="0"/>
              <a:t> </a:t>
            </a:r>
            <a:r>
              <a:rPr lang="en-US" sz="1600" dirty="0" err="1"/>
              <a:t>jak</a:t>
            </a:r>
            <a:r>
              <a:rPr lang="cs-CZ" sz="1600" dirty="0"/>
              <a:t>ý</a:t>
            </a:r>
            <a:r>
              <a:rPr lang="en-US" sz="1600" dirty="0" err="1"/>
              <a:t>koli</a:t>
            </a:r>
            <a:r>
              <a:rPr lang="en-US" sz="1600" dirty="0"/>
              <a:t> </a:t>
            </a:r>
            <a:r>
              <a:rPr lang="en-US" sz="1600" dirty="0" err="1"/>
              <a:t>povrch</a:t>
            </a:r>
            <a:r>
              <a:rPr lang="en-US" sz="1600" dirty="0"/>
              <a:t>, d</a:t>
            </a:r>
            <a:r>
              <a:rPr lang="cs-CZ" sz="1600" dirty="0" err="1"/>
              <a:t>ává</a:t>
            </a:r>
            <a:r>
              <a:rPr lang="en-US" sz="1600" dirty="0"/>
              <a:t> ale p</a:t>
            </a:r>
            <a:r>
              <a:rPr lang="cs-CZ" sz="1600" dirty="0"/>
              <a:t>ř</a:t>
            </a:r>
            <a:r>
              <a:rPr lang="en-US" sz="1600" dirty="0" err="1"/>
              <a:t>ednost</a:t>
            </a:r>
            <a:r>
              <a:rPr lang="en-US" sz="1600" dirty="0"/>
              <a:t> </a:t>
            </a:r>
            <a:r>
              <a:rPr lang="en-US" sz="1600" dirty="0" err="1"/>
              <a:t>hrub</a:t>
            </a:r>
            <a:r>
              <a:rPr lang="cs-CZ" sz="1600" dirty="0"/>
              <a:t>ý</a:t>
            </a:r>
            <a:r>
              <a:rPr lang="en-US" sz="1600" dirty="0" err="1"/>
              <a:t>m,drsn</a:t>
            </a:r>
            <a:r>
              <a:rPr lang="cs-CZ" sz="1600" dirty="0"/>
              <a:t>ý</a:t>
            </a:r>
            <a:r>
              <a:rPr lang="en-US" sz="1600" dirty="0"/>
              <a:t>m </a:t>
            </a:r>
            <a:r>
              <a:rPr lang="en-US" sz="1600" dirty="0" err="1"/>
              <a:t>povrch</a:t>
            </a:r>
            <a:r>
              <a:rPr lang="cs-CZ" sz="1600" dirty="0"/>
              <a:t>ů</a:t>
            </a:r>
            <a:r>
              <a:rPr lang="en-US" sz="1600" dirty="0"/>
              <a:t>m - l</a:t>
            </a:r>
            <a:r>
              <a:rPr lang="cs-CZ" sz="1600" dirty="0"/>
              <a:t>é</a:t>
            </a:r>
            <a:r>
              <a:rPr lang="en-US" sz="1600" dirty="0" err="1"/>
              <a:t>pe</a:t>
            </a:r>
            <a:r>
              <a:rPr lang="en-US" sz="1600" dirty="0"/>
              <a:t> se p</a:t>
            </a:r>
            <a:r>
              <a:rPr lang="cs-CZ" sz="1600" dirty="0"/>
              <a:t>ř</a:t>
            </a:r>
            <a:r>
              <a:rPr lang="en-US" sz="1600" dirty="0" err="1"/>
              <a:t>ichyt</a:t>
            </a:r>
            <a:r>
              <a:rPr lang="cs-CZ" sz="1600" dirty="0"/>
              <a:t>í</a:t>
            </a:r>
            <a:endParaRPr lang="en-US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2) hydrodynamické </a:t>
            </a:r>
            <a:r>
              <a:rPr lang="cs-CZ" sz="1600" dirty="0"/>
              <a:t>vlivy</a:t>
            </a:r>
          </a:p>
          <a:p>
            <a:r>
              <a:rPr lang="cs-CZ" sz="1600" dirty="0" err="1" smtClean="0"/>
              <a:t>biofilmy</a:t>
            </a:r>
            <a:r>
              <a:rPr lang="cs-CZ" sz="1600" dirty="0" smtClean="0"/>
              <a:t> </a:t>
            </a:r>
            <a:r>
              <a:rPr lang="cs-CZ" sz="1600" dirty="0"/>
              <a:t>vznikající v pomalu proudící tekutině </a:t>
            </a:r>
            <a:r>
              <a:rPr lang="cs-CZ" sz="1600" dirty="0" smtClean="0"/>
              <a:t>izotropní struktury</a:t>
            </a:r>
            <a:endParaRPr lang="cs-CZ" sz="1600" dirty="0"/>
          </a:p>
          <a:p>
            <a:r>
              <a:rPr lang="cs-CZ" sz="1600" dirty="0" err="1" smtClean="0"/>
              <a:t>biofilmy</a:t>
            </a:r>
            <a:r>
              <a:rPr lang="cs-CZ" sz="1600" dirty="0" smtClean="0"/>
              <a:t> </a:t>
            </a:r>
            <a:r>
              <a:rPr lang="cs-CZ" sz="1600" dirty="0"/>
              <a:t>vznikající v rychleji a jednosměrně </a:t>
            </a:r>
            <a:r>
              <a:rPr lang="cs-CZ" sz="1600" dirty="0" smtClean="0"/>
              <a:t>proudící tekutině jsou vláknité, </a:t>
            </a:r>
            <a:r>
              <a:rPr lang="cs-CZ" sz="1600" dirty="0"/>
              <a:t>zřetelně nasměrované útvary </a:t>
            </a:r>
            <a:r>
              <a:rPr lang="cs-CZ" sz="1600" dirty="0" smtClean="0"/>
              <a:t>buněk</a:t>
            </a:r>
          </a:p>
          <a:p>
            <a:r>
              <a:rPr lang="pl-PL" sz="1600" dirty="0" smtClean="0"/>
              <a:t>růst </a:t>
            </a:r>
            <a:r>
              <a:rPr lang="pl-PL" sz="1600" dirty="0"/>
              <a:t>biofilmu </a:t>
            </a:r>
            <a:r>
              <a:rPr lang="pl-PL" sz="1600" dirty="0" smtClean="0"/>
              <a:t>záleží </a:t>
            </a:r>
            <a:r>
              <a:rPr lang="pl-PL" sz="1600" dirty="0"/>
              <a:t>na toku (</a:t>
            </a:r>
            <a:r>
              <a:rPr lang="pl-PL" sz="1600" dirty="0" smtClean="0"/>
              <a:t>jednosměrný, obousměrný), proudící/stojatá</a:t>
            </a:r>
          </a:p>
          <a:p>
            <a:endParaRPr lang="pl-PL" sz="1600" dirty="0"/>
          </a:p>
          <a:p>
            <a:endParaRPr lang="cs-CZ" sz="1600" dirty="0"/>
          </a:p>
          <a:p>
            <a:endParaRPr lang="pl-PL" sz="1600" dirty="0" smtClean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82351"/>
            <a:ext cx="36703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8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399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Dostupnost  živin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smtClean="0"/>
              <a:t>živiny se dostávají k buňkám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pomocí kanálků</a:t>
            </a:r>
          </a:p>
          <a:p>
            <a:r>
              <a:rPr lang="cs-CZ" sz="1600" dirty="0" smtClean="0"/>
              <a:t>pokud </a:t>
            </a:r>
            <a:r>
              <a:rPr lang="en-US" sz="1600" dirty="0" err="1" smtClean="0"/>
              <a:t>kapalina</a:t>
            </a:r>
            <a:r>
              <a:rPr lang="en-US" sz="1600" dirty="0" smtClean="0"/>
              <a:t> proud</a:t>
            </a:r>
            <a:r>
              <a:rPr lang="cs-CZ" sz="1600" dirty="0" smtClean="0"/>
              <a:t>í je zdrojem čerstvých živin</a:t>
            </a:r>
          </a:p>
          <a:p>
            <a:r>
              <a:rPr lang="en-US" sz="1600" dirty="0" err="1" smtClean="0"/>
              <a:t>kapalina</a:t>
            </a:r>
            <a:r>
              <a:rPr lang="en-US" sz="1600" dirty="0" smtClean="0"/>
              <a:t> </a:t>
            </a:r>
            <a:r>
              <a:rPr lang="en-US" sz="1600" dirty="0" err="1"/>
              <a:t>stoji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cs-CZ" sz="1600" dirty="0" smtClean="0"/>
              <a:t>pak živiny putují díky</a:t>
            </a:r>
            <a:r>
              <a:rPr lang="en-US" sz="1600" dirty="0" err="1" smtClean="0"/>
              <a:t>molekularn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difuz</a:t>
            </a:r>
            <a:r>
              <a:rPr lang="cs-CZ" sz="1600" dirty="0" smtClean="0"/>
              <a:t>i)</a:t>
            </a:r>
            <a:endParaRPr lang="en-US" sz="1600" dirty="0"/>
          </a:p>
          <a:p>
            <a:r>
              <a:rPr lang="cs-CZ" sz="1600" dirty="0" smtClean="0"/>
              <a:t>metabolity odváděny kanály ven</a:t>
            </a:r>
            <a:endParaRPr lang="en-US" sz="1600" dirty="0"/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povrchu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tom </a:t>
            </a:r>
            <a:r>
              <a:rPr lang="en-US" sz="1600" dirty="0" err="1" smtClean="0"/>
              <a:t>nejl</a:t>
            </a:r>
            <a:r>
              <a:rPr lang="cs-CZ" sz="1600" dirty="0" smtClean="0"/>
              <a:t>í</a:t>
            </a:r>
            <a:r>
              <a:rPr lang="en-US" sz="1600" dirty="0" smtClean="0"/>
              <a:t>p </a:t>
            </a:r>
            <a:r>
              <a:rPr lang="en-US" sz="1600" dirty="0"/>
              <a:t>s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stupem</a:t>
            </a:r>
            <a:r>
              <a:rPr lang="en-US" sz="1600" dirty="0" smtClean="0"/>
              <a:t> </a:t>
            </a:r>
            <a:r>
              <a:rPr lang="cs-CZ" sz="1600" dirty="0"/>
              <a:t>ž</a:t>
            </a:r>
            <a:r>
              <a:rPr lang="en-US" sz="1600" dirty="0" err="1" smtClean="0"/>
              <a:t>ivin</a:t>
            </a:r>
            <a:endParaRPr lang="cs-CZ" sz="1600" dirty="0" smtClean="0"/>
          </a:p>
          <a:p>
            <a:r>
              <a:rPr lang="cs-CZ" sz="1600" dirty="0" smtClean="0"/>
              <a:t>jsou aktivnější, často v log fázi</a:t>
            </a:r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u báze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biofilmu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zi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</a:t>
            </a:r>
            <a:r>
              <a:rPr lang="en-US" sz="1600" dirty="0" err="1" smtClean="0"/>
              <a:t>stacionární</a:t>
            </a:r>
            <a:endParaRPr lang="cs-CZ" sz="1600" dirty="0" smtClean="0"/>
          </a:p>
          <a:p>
            <a:r>
              <a:rPr lang="cs-CZ" sz="1600" dirty="0" smtClean="0"/>
              <a:t>díky změnám v dostupnosti živin i kyslíku, vznik heterogenních lokalit v jednom </a:t>
            </a:r>
            <a:r>
              <a:rPr lang="cs-CZ" sz="1600" dirty="0" err="1" smtClean="0"/>
              <a:t>biofilmu</a:t>
            </a:r>
            <a:endParaRPr lang="cs-CZ" sz="1600" dirty="0" smtClean="0"/>
          </a:p>
          <a:p>
            <a:r>
              <a:rPr lang="cs-CZ" sz="1600" dirty="0" smtClean="0"/>
              <a:t>př. možná přítomnost anaerobních </a:t>
            </a:r>
            <a:r>
              <a:rPr lang="cs-CZ" sz="1600" dirty="0" err="1" smtClean="0"/>
              <a:t>mikrohabitatů</a:t>
            </a:r>
            <a:r>
              <a:rPr lang="cs-CZ" sz="1600" dirty="0" smtClean="0"/>
              <a:t> v jinak aerobním </a:t>
            </a:r>
            <a:r>
              <a:rPr lang="cs-CZ" sz="1600" dirty="0" err="1" smtClean="0"/>
              <a:t>źralém</a:t>
            </a:r>
            <a:r>
              <a:rPr lang="cs-CZ" sz="1600" dirty="0" smtClean="0"/>
              <a:t> </a:t>
            </a:r>
            <a:r>
              <a:rPr lang="cs-CZ" sz="1600" dirty="0" err="1" smtClean="0"/>
              <a:t>biofilmu</a:t>
            </a:r>
            <a:endParaRPr lang="cs-CZ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28" y="4457933"/>
            <a:ext cx="57054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6" y="3933056"/>
            <a:ext cx="2232248" cy="24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01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985096" cy="456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70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46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Stabilita </a:t>
            </a:r>
            <a:r>
              <a:rPr lang="cs-CZ" sz="1600" b="1" dirty="0" err="1" smtClean="0"/>
              <a:t>biofilmu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mechanismy vazby buněk - EPS, DNA, bílkoviny, fimbrie, bičíky, </a:t>
            </a:r>
            <a:r>
              <a:rPr lang="cs-CZ" sz="1600" dirty="0" smtClean="0"/>
              <a:t>fágy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disperzi </a:t>
            </a:r>
            <a:r>
              <a:rPr lang="cs-CZ" sz="1600" dirty="0" err="1"/>
              <a:t>biofilmu</a:t>
            </a:r>
            <a:r>
              <a:rPr lang="cs-CZ" sz="1600" dirty="0"/>
              <a:t> ovlivňují:</a:t>
            </a:r>
          </a:p>
          <a:p>
            <a:r>
              <a:rPr lang="cs-CZ" sz="1600" dirty="0" smtClean="0"/>
              <a:t>dostupnost </a:t>
            </a:r>
            <a:r>
              <a:rPr lang="cs-CZ" sz="1600" dirty="0"/>
              <a:t>živin</a:t>
            </a:r>
          </a:p>
          <a:p>
            <a:r>
              <a:rPr lang="cs-CZ" sz="1600" dirty="0" smtClean="0"/>
              <a:t>množství </a:t>
            </a:r>
            <a:r>
              <a:rPr lang="cs-CZ" sz="1600" dirty="0"/>
              <a:t>kyslíku</a:t>
            </a:r>
          </a:p>
          <a:p>
            <a:r>
              <a:rPr lang="cs-CZ" sz="1600" dirty="0" smtClean="0"/>
              <a:t>pH</a:t>
            </a:r>
            <a:endParaRPr lang="cs-CZ" sz="1600" dirty="0"/>
          </a:p>
          <a:p>
            <a:r>
              <a:rPr lang="cs-CZ" sz="1600" dirty="0" smtClean="0"/>
              <a:t>přítomnost </a:t>
            </a:r>
            <a:r>
              <a:rPr lang="cs-CZ" sz="1600" dirty="0"/>
              <a:t>chemických sloučenin</a:t>
            </a:r>
          </a:p>
          <a:p>
            <a:r>
              <a:rPr lang="cs-CZ" sz="1600" dirty="0" smtClean="0"/>
              <a:t>proudění </a:t>
            </a:r>
            <a:r>
              <a:rPr lang="cs-CZ" sz="1600" dirty="0"/>
              <a:t>tekutiny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04" y="3501008"/>
            <a:ext cx="4850904" cy="29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66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29" y="260648"/>
            <a:ext cx="900115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„</a:t>
            </a:r>
            <a:r>
              <a:rPr lang="cs-CZ" sz="1600" b="1" dirty="0" err="1"/>
              <a:t>surface</a:t>
            </a:r>
            <a:r>
              <a:rPr lang="cs-CZ" sz="1600" b="1" dirty="0"/>
              <a:t> </a:t>
            </a:r>
            <a:r>
              <a:rPr lang="cs-CZ" sz="1600" b="1" dirty="0" err="1"/>
              <a:t>sensing</a:t>
            </a:r>
            <a:r>
              <a:rPr lang="cs-CZ" sz="1600" b="1" dirty="0" smtClean="0"/>
              <a:t>“</a:t>
            </a:r>
          </a:p>
          <a:p>
            <a:r>
              <a:rPr lang="cs-CZ" sz="1600" dirty="0" smtClean="0"/>
              <a:t>specifita mezi </a:t>
            </a:r>
            <a:r>
              <a:rPr lang="cs-CZ" sz="1600" dirty="0" err="1" smtClean="0"/>
              <a:t>konkr</a:t>
            </a:r>
            <a:r>
              <a:rPr lang="cs-CZ" sz="1600" dirty="0" smtClean="0"/>
              <a:t>. dr. </a:t>
            </a:r>
            <a:r>
              <a:rPr lang="cs-CZ" sz="1600" dirty="0" err="1" smtClean="0"/>
              <a:t>patogena</a:t>
            </a:r>
            <a:r>
              <a:rPr lang="cs-CZ" sz="1600" dirty="0" smtClean="0"/>
              <a:t> a povrchem</a:t>
            </a:r>
            <a:endParaRPr lang="cs-CZ" sz="1600" dirty="0"/>
          </a:p>
          <a:p>
            <a:r>
              <a:rPr lang="cs-CZ" sz="1600" dirty="0"/>
              <a:t>ne všechny buňky na všechny </a:t>
            </a:r>
            <a:r>
              <a:rPr lang="cs-CZ" sz="1600" dirty="0" smtClean="0"/>
              <a:t>povrchy ho </a:t>
            </a:r>
            <a:r>
              <a:rPr lang="cs-CZ" sz="1600" dirty="0" smtClean="0"/>
              <a:t>mají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Roli </a:t>
            </a:r>
            <a:r>
              <a:rPr lang="cs-CZ" sz="1600" dirty="0"/>
              <a:t>hrají:</a:t>
            </a:r>
          </a:p>
          <a:p>
            <a:r>
              <a:rPr lang="cs-CZ" sz="1600" dirty="0" smtClean="0"/>
              <a:t>vhodné </a:t>
            </a:r>
            <a:r>
              <a:rPr lang="cs-CZ" sz="1600" dirty="0"/>
              <a:t>receptory a kompatibilita s cílovou molekulou </a:t>
            </a:r>
            <a:endParaRPr lang="cs-CZ" sz="1600" dirty="0" smtClean="0"/>
          </a:p>
          <a:p>
            <a:r>
              <a:rPr lang="cs-CZ" sz="1600" dirty="0" smtClean="0"/>
              <a:t>(</a:t>
            </a:r>
            <a:r>
              <a:rPr lang="cs-CZ" sz="1600" i="1" dirty="0"/>
              <a:t>C. </a:t>
            </a:r>
            <a:r>
              <a:rPr lang="cs-CZ" sz="1600" i="1" dirty="0" err="1" smtClean="0"/>
              <a:t>diphtheriae</a:t>
            </a:r>
            <a:r>
              <a:rPr lang="cs-CZ" sz="1600" i="1" dirty="0"/>
              <a:t> </a:t>
            </a:r>
            <a:r>
              <a:rPr lang="cs-CZ" sz="1600" dirty="0" smtClean="0"/>
              <a:t>epitel </a:t>
            </a:r>
            <a:r>
              <a:rPr lang="cs-CZ" sz="1600" dirty="0"/>
              <a:t>hrdla; </a:t>
            </a:r>
            <a:r>
              <a:rPr lang="cs-CZ" sz="1600" i="1" dirty="0"/>
              <a:t>S. </a:t>
            </a:r>
            <a:r>
              <a:rPr lang="cs-CZ" sz="1600" i="1" dirty="0" err="1"/>
              <a:t>salivarius</a:t>
            </a:r>
            <a:r>
              <a:rPr lang="cs-CZ" sz="1600" i="1" dirty="0"/>
              <a:t> </a:t>
            </a:r>
            <a:r>
              <a:rPr lang="cs-CZ" sz="1600" dirty="0"/>
              <a:t>– zub, chlopně...)</a:t>
            </a:r>
          </a:p>
          <a:p>
            <a:r>
              <a:rPr lang="cs-CZ" sz="1600" dirty="0" err="1" smtClean="0"/>
              <a:t>hydrofobicita</a:t>
            </a:r>
            <a:r>
              <a:rPr lang="cs-CZ" sz="1600" dirty="0" smtClean="0"/>
              <a:t> </a:t>
            </a:r>
            <a:r>
              <a:rPr lang="cs-CZ" sz="1600" dirty="0"/>
              <a:t>buněčného povrchu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nterakce </a:t>
            </a:r>
            <a:r>
              <a:rPr lang="cs-CZ" sz="1600" dirty="0"/>
              <a:t>buňky s povrchem indukuje změnu exprese genů </a:t>
            </a:r>
            <a:r>
              <a:rPr lang="cs-CZ" sz="1600" dirty="0" smtClean="0"/>
              <a:t>buněčné morfologie</a:t>
            </a:r>
            <a:r>
              <a:rPr lang="cs-CZ" sz="1600" dirty="0"/>
              <a:t>, motility a </a:t>
            </a:r>
            <a:r>
              <a:rPr lang="cs-CZ" sz="1600" dirty="0" smtClean="0"/>
              <a:t>adheze</a:t>
            </a:r>
          </a:p>
          <a:p>
            <a:endParaRPr lang="cs-CZ" sz="1600" dirty="0"/>
          </a:p>
          <a:p>
            <a:r>
              <a:rPr lang="pl-PL" sz="1600" dirty="0"/>
              <a:t>streptokok </a:t>
            </a:r>
            <a:r>
              <a:rPr lang="pl-PL" sz="1600" dirty="0" smtClean="0"/>
              <a:t>– </a:t>
            </a:r>
            <a:r>
              <a:rPr lang="cs-CZ" sz="1600" dirty="0" smtClean="0"/>
              <a:t>vytváří velmi odolné </a:t>
            </a:r>
            <a:r>
              <a:rPr lang="cs-CZ" sz="1600" dirty="0" err="1" smtClean="0"/>
              <a:t>biofilmy</a:t>
            </a:r>
            <a:r>
              <a:rPr lang="cs-CZ" sz="1600" dirty="0" smtClean="0"/>
              <a:t>…proč???</a:t>
            </a:r>
          </a:p>
          <a:p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/>
              <a:t>biofilmu</a:t>
            </a:r>
            <a:r>
              <a:rPr lang="en-US" sz="1600" dirty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nepod</a:t>
            </a:r>
            <a:r>
              <a:rPr lang="cs-CZ" sz="1600" dirty="0" smtClean="0"/>
              <a:t>í</a:t>
            </a:r>
            <a:r>
              <a:rPr lang="en-US" sz="1600" dirty="0" smtClean="0"/>
              <a:t>l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jen</a:t>
            </a:r>
            <a:r>
              <a:rPr lang="en-US" sz="1600" dirty="0"/>
              <a:t> </a:t>
            </a:r>
            <a:r>
              <a:rPr lang="en-US" sz="1600" dirty="0" err="1"/>
              <a:t>polysacharidy</a:t>
            </a:r>
            <a:r>
              <a:rPr lang="en-US" sz="1600" dirty="0"/>
              <a:t>, ale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 smtClean="0"/>
              <a:t>slo</a:t>
            </a:r>
            <a:r>
              <a:rPr lang="cs-CZ" sz="1600" dirty="0" smtClean="0"/>
              <a:t>ž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pouzdra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74830"/>
            <a:ext cx="3743524" cy="26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92" y="4613012"/>
            <a:ext cx="2004095" cy="22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" y="4031758"/>
            <a:ext cx="4232335" cy="5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43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Quorum</a:t>
            </a:r>
            <a:r>
              <a:rPr lang="cs-CZ" sz="1600" b="1" dirty="0"/>
              <a:t> </a:t>
            </a:r>
            <a:r>
              <a:rPr lang="cs-CZ" sz="1600" b="1" dirty="0" smtClean="0"/>
              <a:t>– </a:t>
            </a:r>
            <a:r>
              <a:rPr lang="cs-CZ" sz="1600" b="1" dirty="0" err="1" smtClean="0"/>
              <a:t>sensing</a:t>
            </a:r>
            <a:endParaRPr lang="cs-CZ" sz="1600" b="1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s</a:t>
            </a:r>
            <a:r>
              <a:rPr lang="pt-BR" sz="1600" dirty="0" smtClean="0"/>
              <a:t>oustava </a:t>
            </a:r>
            <a:r>
              <a:rPr lang="pt-BR" sz="1600" dirty="0"/>
              <a:t>malých organických </a:t>
            </a:r>
            <a:r>
              <a:rPr lang="pt-BR" sz="1600" dirty="0" smtClean="0"/>
              <a:t>molekul</a:t>
            </a:r>
            <a:r>
              <a:rPr lang="cs-CZ" sz="1600" dirty="0" smtClean="0"/>
              <a:t> produkovaných </a:t>
            </a:r>
            <a:r>
              <a:rPr lang="pt-BR" sz="1600" dirty="0" smtClean="0"/>
              <a:t>buňkou</a:t>
            </a:r>
            <a:endParaRPr lang="cs-CZ" sz="1600" dirty="0"/>
          </a:p>
          <a:p>
            <a:r>
              <a:rPr lang="pl-PL" sz="1600" dirty="0" smtClean="0"/>
              <a:t>tvořeny </a:t>
            </a:r>
            <a:r>
              <a:rPr lang="pl-PL" sz="1600" dirty="0"/>
              <a:t>v závislosti na koncentraci </a:t>
            </a:r>
            <a:r>
              <a:rPr lang="pl-PL" sz="1600" dirty="0" smtClean="0"/>
              <a:t>buněk v </a:t>
            </a:r>
            <a:r>
              <a:rPr lang="cs-CZ" sz="1600" dirty="0" smtClean="0"/>
              <a:t>prostředí</a:t>
            </a:r>
            <a:endParaRPr lang="cs-CZ" sz="1600" dirty="0"/>
          </a:p>
          <a:p>
            <a:r>
              <a:rPr lang="pl-PL" sz="1600" dirty="0"/>
              <a:t>b</a:t>
            </a:r>
            <a:r>
              <a:rPr lang="pl-PL" sz="1600" dirty="0" smtClean="0"/>
              <a:t>uňka </a:t>
            </a:r>
            <a:r>
              <a:rPr lang="pl-PL" sz="1600" dirty="0"/>
              <a:t>tak reaguje na hustotu populace</a:t>
            </a:r>
          </a:p>
          <a:p>
            <a:r>
              <a:rPr lang="cs-CZ" sz="1600" dirty="0"/>
              <a:t>k</a:t>
            </a:r>
            <a:r>
              <a:rPr lang="cs-CZ" sz="1600" dirty="0" smtClean="0"/>
              <a:t>askáda </a:t>
            </a:r>
            <a:r>
              <a:rPr lang="cs-CZ" sz="1600" dirty="0"/>
              <a:t>reakcí po vazbě na receptor spouští </a:t>
            </a:r>
            <a:r>
              <a:rPr lang="cs-CZ" sz="1600" dirty="0" smtClean="0"/>
              <a:t>syntézu sekundárních </a:t>
            </a:r>
            <a:r>
              <a:rPr lang="cs-CZ" sz="1600" dirty="0"/>
              <a:t>metabolitů a komunikaci v rámci </a:t>
            </a:r>
            <a:r>
              <a:rPr lang="cs-CZ" sz="1600" dirty="0" err="1" smtClean="0"/>
              <a:t>bakt</a:t>
            </a:r>
            <a:r>
              <a:rPr lang="cs-CZ" sz="1600" dirty="0" smtClean="0"/>
              <a:t>. společenstva</a:t>
            </a:r>
            <a:endParaRPr lang="cs-CZ" sz="1600" dirty="0"/>
          </a:p>
          <a:p>
            <a:r>
              <a:rPr lang="cs-CZ" sz="1600" dirty="0" smtClean="0"/>
              <a:t>vnitrodruhová</a:t>
            </a:r>
            <a:r>
              <a:rPr lang="cs-CZ" sz="1600" dirty="0"/>
              <a:t> </a:t>
            </a:r>
            <a:r>
              <a:rPr lang="cs-CZ" sz="1600" dirty="0" smtClean="0"/>
              <a:t>organizace komunity</a:t>
            </a:r>
          </a:p>
          <a:p>
            <a:r>
              <a:rPr lang="cs-CZ" sz="1600" dirty="0" smtClean="0"/>
              <a:t>signalizace </a:t>
            </a:r>
            <a:r>
              <a:rPr lang="cs-CZ" sz="1600" dirty="0"/>
              <a:t>mezi buňkami podmíněná jejich </a:t>
            </a:r>
            <a:r>
              <a:rPr lang="cs-CZ" sz="1600" dirty="0" smtClean="0"/>
              <a:t>koncentrací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5760640" cy="36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0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0" y="116632"/>
            <a:ext cx="8959573" cy="4525963"/>
          </a:xfrm>
        </p:spPr>
        <p:txBody>
          <a:bodyPr>
            <a:normAutofit/>
          </a:bodyPr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integrace signálů z prostředí - předávány buněčnými transdukčními mechanismy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koordinace genové exprese v závislosti na místní hustotě </a:t>
            </a:r>
            <a:r>
              <a:rPr lang="cs-CZ" sz="1600" dirty="0" smtClean="0">
                <a:solidFill>
                  <a:prstClr val="black"/>
                </a:solidFill>
              </a:rPr>
              <a:t>populace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podobně činí některé sociální druhy hmyzu, kde používají </a:t>
            </a:r>
            <a:r>
              <a:rPr lang="cs-CZ" sz="1600" dirty="0" err="1">
                <a:solidFill>
                  <a:prstClr val="black"/>
                </a:solidFill>
              </a:rPr>
              <a:t>quorum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err="1">
                <a:solidFill>
                  <a:prstClr val="black"/>
                </a:solidFill>
              </a:rPr>
              <a:t>sensing</a:t>
            </a:r>
            <a:r>
              <a:rPr lang="cs-CZ" sz="1600" dirty="0">
                <a:solidFill>
                  <a:prstClr val="black"/>
                </a:solidFill>
              </a:rPr>
              <a:t> ke kolektivním rozhodnutím, např. kde vybudovat hnízdo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planktonních bakteriálních populací </a:t>
            </a:r>
            <a:r>
              <a:rPr lang="cs-CZ" sz="1600" dirty="0" smtClean="0"/>
              <a:t>může </a:t>
            </a:r>
            <a:r>
              <a:rPr lang="pl-PL" sz="1600" dirty="0" smtClean="0"/>
              <a:t>upozorňovat </a:t>
            </a:r>
            <a:r>
              <a:rPr lang="pl-PL" sz="1600" dirty="0"/>
              <a:t>na stres a jako ochranu zahájit </a:t>
            </a:r>
            <a:r>
              <a:rPr lang="pl-PL" sz="1600" dirty="0" smtClean="0"/>
              <a:t>tvorbu  </a:t>
            </a:r>
            <a:r>
              <a:rPr lang="cs-CZ" sz="1600" dirty="0" err="1" smtClean="0"/>
              <a:t>biofilmu</a:t>
            </a:r>
            <a:r>
              <a:rPr lang="cs-CZ" sz="1600" dirty="0"/>
              <a:t>, který je vůči němu </a:t>
            </a:r>
            <a:r>
              <a:rPr lang="cs-CZ" sz="1600" dirty="0" smtClean="0"/>
              <a:t>odolnější</a:t>
            </a:r>
          </a:p>
          <a:p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ůže </a:t>
            </a:r>
            <a:r>
              <a:rPr lang="cs-CZ" sz="1600" dirty="0"/>
              <a:t>kontrolovat velikost a hustotu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  <a:r>
              <a:rPr lang="cs-CZ" sz="1600" dirty="0" smtClean="0"/>
              <a:t>a případně </a:t>
            </a:r>
            <a:r>
              <a:rPr lang="cs-CZ" sz="1600" dirty="0"/>
              <a:t>podněcovat disperzi nebo </a:t>
            </a:r>
            <a:r>
              <a:rPr lang="cs-CZ" sz="1600" dirty="0" smtClean="0"/>
              <a:t>rozklad buněčných subpopulací</a:t>
            </a:r>
          </a:p>
          <a:p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ůže </a:t>
            </a:r>
            <a:r>
              <a:rPr lang="cs-CZ" sz="1600" dirty="0"/>
              <a:t>působit na chování buněk v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  <a:r>
              <a:rPr lang="cs-CZ" sz="1600" dirty="0" smtClean="0"/>
              <a:t>a indukovat </a:t>
            </a:r>
            <a:r>
              <a:rPr lang="cs-CZ" sz="1600" dirty="0"/>
              <a:t>nebo potlačovat např. sekreci EPS </a:t>
            </a:r>
            <a:r>
              <a:rPr lang="cs-CZ" sz="1600" dirty="0" smtClean="0"/>
              <a:t>a </a:t>
            </a:r>
            <a:r>
              <a:rPr lang="cs-CZ" sz="1600" dirty="0" err="1" smtClean="0"/>
              <a:t>adhezinů</a:t>
            </a:r>
            <a:r>
              <a:rPr lang="cs-CZ" sz="1600" dirty="0" smtClean="0"/>
              <a:t> </a:t>
            </a:r>
            <a:r>
              <a:rPr lang="cs-CZ" sz="1600" dirty="0"/>
              <a:t>či pohyblivost jednotlivých skupin </a:t>
            </a:r>
            <a:r>
              <a:rPr lang="cs-CZ" sz="1600" dirty="0" smtClean="0"/>
              <a:t>buněk, což </a:t>
            </a:r>
            <a:r>
              <a:rPr lang="cs-CZ" sz="1600" dirty="0"/>
              <a:t>ovlivňuje strukturu </a:t>
            </a:r>
            <a:r>
              <a:rPr lang="cs-CZ" sz="1600" dirty="0" err="1" smtClean="0"/>
              <a:t>biofilmu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48922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600" dirty="0" err="1"/>
              <a:t>Autoinduktory</a:t>
            </a:r>
            <a:r>
              <a:rPr lang="cs-CZ" sz="1600" dirty="0"/>
              <a:t> 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signální molekuly jsou produkovány uvnitř bakteriálních buněk</a:t>
            </a:r>
            <a:endParaRPr lang="cs-CZ" sz="1600" dirty="0" smtClean="0"/>
          </a:p>
          <a:p>
            <a:r>
              <a:rPr lang="cs-CZ" sz="1600" dirty="0"/>
              <a:t>vysoký stupeň specificity receptoru a transport přes buněčnou membránu, který může být aktivní nebo pasivní</a:t>
            </a:r>
            <a:r>
              <a:rPr lang="cs-CZ" sz="1600" dirty="0" smtClean="0"/>
              <a:t>.</a:t>
            </a:r>
          </a:p>
          <a:p>
            <a:r>
              <a:rPr lang="cs-CZ" sz="1600" dirty="0" smtClean="0"/>
              <a:t>3 třídy na </a:t>
            </a:r>
            <a:r>
              <a:rPr lang="cs-CZ" sz="1600" dirty="0"/>
              <a:t>základě jejich struktury a specifické </a:t>
            </a:r>
            <a:r>
              <a:rPr lang="cs-CZ" sz="1600" dirty="0" smtClean="0"/>
              <a:t>funkce:</a:t>
            </a:r>
          </a:p>
          <a:p>
            <a:endParaRPr lang="cs-CZ" sz="1600" dirty="0" smtClean="0"/>
          </a:p>
          <a:p>
            <a:pPr>
              <a:buAutoNum type="arabicParenR"/>
            </a:pPr>
            <a:r>
              <a:rPr lang="cs-CZ" sz="1600" dirty="0" smtClean="0"/>
              <a:t>AHL </a:t>
            </a:r>
            <a:r>
              <a:rPr lang="cs-CZ" sz="1600" dirty="0"/>
              <a:t>(Acyl </a:t>
            </a:r>
            <a:r>
              <a:rPr lang="cs-CZ" sz="1600" dirty="0" err="1"/>
              <a:t>Homoserine</a:t>
            </a:r>
            <a:r>
              <a:rPr lang="cs-CZ" sz="1600" dirty="0"/>
              <a:t> </a:t>
            </a:r>
            <a:r>
              <a:rPr lang="cs-CZ" sz="1600" dirty="0" err="1" smtClean="0"/>
              <a:t>Lactones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AHL </a:t>
            </a:r>
            <a:r>
              <a:rPr lang="cs-CZ" sz="1600" dirty="0"/>
              <a:t>jsou malé difuzní molekuly s jádrovým laktonovým kruhem a acylovým postranním řetězcem, které jsou odpovědné za usnadnění signalizace v </a:t>
            </a:r>
            <a:r>
              <a:rPr lang="cs-CZ" sz="1600" dirty="0" err="1" smtClean="0"/>
              <a:t>gramneg</a:t>
            </a:r>
            <a:r>
              <a:rPr lang="cs-CZ" sz="1600" dirty="0" smtClean="0"/>
              <a:t>. bakteriích </a:t>
            </a:r>
          </a:p>
          <a:p>
            <a:pPr>
              <a:buAutoNum type="arabicParenR"/>
            </a:pPr>
            <a:endParaRPr lang="cs-CZ" sz="1600" dirty="0"/>
          </a:p>
          <a:p>
            <a:pPr>
              <a:buAutoNum type="arabicParenR" startAt="2"/>
            </a:pPr>
            <a:r>
              <a:rPr lang="cs-CZ" sz="1600" dirty="0" smtClean="0"/>
              <a:t>AIP </a:t>
            </a:r>
            <a:r>
              <a:rPr lang="cs-CZ" sz="1600" dirty="0"/>
              <a:t>(</a:t>
            </a:r>
            <a:r>
              <a:rPr lang="cs-CZ" sz="1600" dirty="0" err="1"/>
              <a:t>Autoinducing</a:t>
            </a:r>
            <a:r>
              <a:rPr lang="cs-CZ" sz="1600" dirty="0"/>
              <a:t> </a:t>
            </a:r>
            <a:r>
              <a:rPr lang="cs-CZ" sz="1600" dirty="0" err="1"/>
              <a:t>Peptides</a:t>
            </a:r>
            <a:r>
              <a:rPr lang="cs-CZ" sz="1600" dirty="0"/>
              <a:t>) </a:t>
            </a:r>
          </a:p>
          <a:p>
            <a:r>
              <a:rPr lang="cs-CZ" sz="1600" dirty="0" smtClean="0"/>
              <a:t>snímání </a:t>
            </a:r>
            <a:r>
              <a:rPr lang="cs-CZ" sz="1600" dirty="0"/>
              <a:t>kvora u </a:t>
            </a:r>
            <a:r>
              <a:rPr lang="cs-CZ" sz="1600" dirty="0" err="1" smtClean="0"/>
              <a:t>grampoz</a:t>
            </a:r>
            <a:r>
              <a:rPr lang="cs-CZ" sz="1600" dirty="0" smtClean="0"/>
              <a:t>. bakterií</a:t>
            </a:r>
          </a:p>
          <a:p>
            <a:r>
              <a:rPr lang="cs-CZ" sz="1600" dirty="0" smtClean="0"/>
              <a:t>krátké </a:t>
            </a:r>
            <a:r>
              <a:rPr lang="cs-CZ" sz="1600" dirty="0"/>
              <a:t>peptidové řetězce syntetizované v </a:t>
            </a:r>
            <a:r>
              <a:rPr lang="cs-CZ" sz="1600" dirty="0" smtClean="0"/>
              <a:t>buňce</a:t>
            </a:r>
          </a:p>
          <a:p>
            <a:r>
              <a:rPr lang="cs-CZ" sz="1600" dirty="0" smtClean="0"/>
              <a:t>AIP </a:t>
            </a:r>
            <a:r>
              <a:rPr lang="cs-CZ" sz="1600" dirty="0"/>
              <a:t>postrádá volný transport přes buněčnou </a:t>
            </a:r>
            <a:r>
              <a:rPr lang="cs-CZ" sz="1600" dirty="0" smtClean="0"/>
              <a:t>membránu</a:t>
            </a:r>
          </a:p>
          <a:p>
            <a:r>
              <a:rPr lang="cs-CZ" sz="1600" dirty="0" smtClean="0"/>
              <a:t>vyžaduje </a:t>
            </a:r>
            <a:r>
              <a:rPr lang="cs-CZ" sz="1600" dirty="0"/>
              <a:t>speciální membránové transportní </a:t>
            </a:r>
            <a:r>
              <a:rPr lang="cs-CZ" sz="1600" dirty="0" smtClean="0"/>
              <a:t>proteiny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3) </a:t>
            </a:r>
            <a:r>
              <a:rPr lang="cs-CZ" sz="1600" dirty="0"/>
              <a:t>AI-2</a:t>
            </a:r>
            <a:r>
              <a:rPr lang="cs-CZ" sz="1600" dirty="0" smtClean="0"/>
              <a:t> (Autoinducer-2 )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signální molekuly odvozené od </a:t>
            </a:r>
            <a:r>
              <a:rPr lang="cs-CZ" sz="1600" dirty="0" err="1" smtClean="0"/>
              <a:t>furononu</a:t>
            </a:r>
            <a:endParaRPr lang="cs-CZ" sz="1600" dirty="0" smtClean="0"/>
          </a:p>
          <a:p>
            <a:r>
              <a:rPr lang="cs-CZ" sz="1600" dirty="0" smtClean="0"/>
              <a:t>u G+ i G- bakterií</a:t>
            </a:r>
          </a:p>
          <a:p>
            <a:r>
              <a:rPr lang="cs-CZ" sz="1600" dirty="0" smtClean="0"/>
              <a:t>vykazují </a:t>
            </a:r>
            <a:r>
              <a:rPr lang="cs-CZ" sz="1600" dirty="0"/>
              <a:t>vlastnosti AHL i AIP </a:t>
            </a:r>
          </a:p>
        </p:txBody>
      </p:sp>
    </p:spTree>
    <p:extLst>
      <p:ext uri="{BB962C8B-B14F-4D97-AF65-F5344CB8AC3E}">
        <p14:creationId xmlns:p14="http://schemas.microsoft.com/office/powerpoint/2010/main" val="118040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G+</a:t>
            </a:r>
            <a:endParaRPr lang="en-US" sz="1600" b="1" dirty="0"/>
          </a:p>
          <a:p>
            <a:r>
              <a:rPr lang="cs-CZ" sz="1600" dirty="0" smtClean="0"/>
              <a:t>i</a:t>
            </a:r>
            <a:r>
              <a:rPr lang="en-US" sz="1600" dirty="0" err="1" smtClean="0"/>
              <a:t>nduktory</a:t>
            </a:r>
            <a:r>
              <a:rPr lang="en-US" sz="1600" dirty="0" smtClean="0"/>
              <a:t> se v</a:t>
            </a:r>
            <a:r>
              <a:rPr lang="cs-CZ" sz="1600" dirty="0" err="1" smtClean="0"/>
              <a:t>á</a:t>
            </a:r>
            <a:r>
              <a:rPr lang="cs-CZ" sz="1600" dirty="0" err="1"/>
              <a:t>ž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receptor </a:t>
            </a:r>
            <a:endParaRPr lang="cs-CZ" sz="1600" dirty="0" smtClean="0"/>
          </a:p>
          <a:p>
            <a:r>
              <a:rPr lang="en-US" sz="1600" dirty="0" smtClean="0"/>
              <a:t>ten </a:t>
            </a:r>
            <a:r>
              <a:rPr lang="en-US" sz="1600" dirty="0" err="1" smtClean="0"/>
              <a:t>pak</a:t>
            </a:r>
            <a:r>
              <a:rPr lang="en-US" sz="1600" dirty="0" smtClean="0"/>
              <a:t> </a:t>
            </a:r>
            <a:r>
              <a:rPr lang="en-US" sz="1600" dirty="0" err="1" smtClean="0"/>
              <a:t>aktivuje</a:t>
            </a:r>
            <a:r>
              <a:rPr lang="en-US" sz="1600" dirty="0" smtClean="0"/>
              <a:t> </a:t>
            </a:r>
            <a:r>
              <a:rPr lang="en-US" sz="1600" dirty="0" err="1" smtClean="0"/>
              <a:t>regul</a:t>
            </a:r>
            <a:r>
              <a:rPr lang="cs-CZ" sz="1600" dirty="0" smtClean="0"/>
              <a:t>á</a:t>
            </a:r>
            <a:r>
              <a:rPr lang="en-US" sz="1600" dirty="0" smtClean="0"/>
              <a:t>tor </a:t>
            </a:r>
            <a:r>
              <a:rPr lang="en-US" sz="1600" dirty="0" err="1" smtClean="0"/>
              <a:t>odpov</a:t>
            </a:r>
            <a:r>
              <a:rPr lang="cs-CZ" sz="1600" dirty="0" smtClean="0"/>
              <a:t>ě</a:t>
            </a:r>
            <a:r>
              <a:rPr lang="en-US" sz="1600" dirty="0" smtClean="0"/>
              <a:t>di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pak</a:t>
            </a:r>
            <a:r>
              <a:rPr lang="en-US" sz="1600" dirty="0" smtClean="0"/>
              <a:t> </a:t>
            </a:r>
            <a:r>
              <a:rPr lang="en-US" sz="1600" dirty="0" err="1" smtClean="0"/>
              <a:t>spust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regulaci</a:t>
            </a:r>
            <a:r>
              <a:rPr lang="en-US" sz="1600" dirty="0" smtClean="0"/>
              <a:t> genu...receptor je </a:t>
            </a:r>
            <a:r>
              <a:rPr lang="en-US" sz="1600" dirty="0" err="1" smtClean="0"/>
              <a:t>st</a:t>
            </a:r>
            <a:r>
              <a:rPr lang="cs-CZ" sz="1600" dirty="0" smtClean="0"/>
              <a:t>á</a:t>
            </a:r>
            <a:r>
              <a:rPr lang="en-US" sz="1600" dirty="0" smtClean="0"/>
              <a:t>le </a:t>
            </a:r>
            <a:r>
              <a:rPr lang="en-US" sz="1600" dirty="0" err="1" smtClean="0"/>
              <a:t>aktivov</a:t>
            </a:r>
            <a:r>
              <a:rPr lang="cs-CZ" sz="1600" dirty="0" smtClean="0"/>
              <a:t>á</a:t>
            </a:r>
            <a:r>
              <a:rPr lang="en-US" sz="1600" dirty="0" smtClean="0"/>
              <a:t>n -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k </a:t>
            </a:r>
            <a:r>
              <a:rPr lang="en-US" sz="1600" dirty="0" err="1" smtClean="0"/>
              <a:t>expresi</a:t>
            </a:r>
            <a:r>
              <a:rPr lang="en-US" sz="1600" dirty="0" smtClean="0"/>
              <a:t> </a:t>
            </a:r>
            <a:r>
              <a:rPr lang="en-US" sz="1600" dirty="0" err="1" smtClean="0"/>
              <a:t>molekul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248472" cy="342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6437"/>
            <a:ext cx="3960440" cy="324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894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88158" cy="33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04456" cy="322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259309"/>
            <a:ext cx="581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G-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malé </a:t>
            </a:r>
            <a:r>
              <a:rPr lang="cs-CZ" sz="1600" dirty="0"/>
              <a:t>molekuly </a:t>
            </a:r>
            <a:r>
              <a:rPr lang="cs-CZ" sz="1600" dirty="0" smtClean="0"/>
              <a:t>induktorů prochází </a:t>
            </a:r>
            <a:r>
              <a:rPr lang="cs-CZ" sz="1600" dirty="0"/>
              <a:t>přímo přes </a:t>
            </a:r>
            <a:r>
              <a:rPr lang="cs-CZ" sz="1600" dirty="0" smtClean="0"/>
              <a:t>membránu. </a:t>
            </a:r>
            <a:r>
              <a:rPr lang="cs-CZ" sz="16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82932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13811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střídání </a:t>
            </a:r>
            <a:r>
              <a:rPr lang="cs-CZ" sz="1600" dirty="0"/>
              <a:t>přisedlé a volné (plovoucí) </a:t>
            </a:r>
            <a:r>
              <a:rPr lang="cs-CZ" sz="1600" dirty="0" smtClean="0"/>
              <a:t>formy života </a:t>
            </a:r>
            <a:r>
              <a:rPr lang="cs-CZ" sz="1600" dirty="0"/>
              <a:t>u </a:t>
            </a:r>
            <a:r>
              <a:rPr lang="cs-CZ" sz="1600" dirty="0" err="1"/>
              <a:t>prokaryot</a:t>
            </a:r>
            <a:endParaRPr lang="cs-CZ" sz="1600" dirty="0"/>
          </a:p>
          <a:p>
            <a:r>
              <a:rPr lang="cs-CZ" sz="1600" dirty="0" smtClean="0"/>
              <a:t>nutná přítomnost vodního </a:t>
            </a:r>
            <a:r>
              <a:rPr lang="cs-CZ" sz="1600" dirty="0"/>
              <a:t>prostředí </a:t>
            </a:r>
            <a:endParaRPr lang="cs-CZ" sz="1600" dirty="0" smtClean="0"/>
          </a:p>
          <a:p>
            <a:r>
              <a:rPr lang="cs-CZ" sz="1600" dirty="0" smtClean="0"/>
              <a:t>mořské </a:t>
            </a:r>
            <a:r>
              <a:rPr lang="cs-CZ" sz="1600" dirty="0"/>
              <a:t>i sladkovodní</a:t>
            </a:r>
          </a:p>
          <a:p>
            <a:r>
              <a:rPr lang="cs-CZ" sz="1600" dirty="0"/>
              <a:t>tělní tekutiny – sliny, střeva, </a:t>
            </a:r>
            <a:r>
              <a:rPr lang="cs-CZ" sz="1600" dirty="0" smtClean="0"/>
              <a:t>krev</a:t>
            </a:r>
          </a:p>
          <a:p>
            <a:endParaRPr lang="cs-CZ" sz="1600" dirty="0"/>
          </a:p>
          <a:p>
            <a:r>
              <a:rPr lang="cs-CZ" sz="1600" dirty="0" smtClean="0"/>
              <a:t>typický příklad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- </a:t>
            </a:r>
            <a:r>
              <a:rPr lang="cs-CZ" sz="1600" i="1" dirty="0" err="1"/>
              <a:t>Caulobacter</a:t>
            </a:r>
            <a:r>
              <a:rPr lang="cs-CZ" sz="1600" i="1" dirty="0"/>
              <a:t> </a:t>
            </a:r>
            <a:r>
              <a:rPr lang="cs-CZ" sz="1600" i="1" dirty="0" err="1" smtClean="0"/>
              <a:t>crescentus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Sphaerotilus</a:t>
            </a:r>
            <a:r>
              <a:rPr lang="cs-CZ" sz="1600" i="1" dirty="0" smtClean="0"/>
              <a:t> </a:t>
            </a:r>
            <a:r>
              <a:rPr lang="cs-CZ" sz="1600" i="1" dirty="0" err="1"/>
              <a:t>natans</a:t>
            </a:r>
            <a:endParaRPr lang="cs-CZ" sz="1600" i="1" dirty="0"/>
          </a:p>
          <a:p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řizpůsobení </a:t>
            </a:r>
            <a:r>
              <a:rPr lang="cs-CZ" sz="1600" dirty="0"/>
              <a:t>přisedlému způsobu života </a:t>
            </a:r>
            <a:r>
              <a:rPr lang="cs-CZ" sz="1600" dirty="0" smtClean="0"/>
              <a:t>mechanismy adheze </a:t>
            </a:r>
            <a:r>
              <a:rPr lang="cs-CZ" sz="1600" dirty="0"/>
              <a:t>k povrchům:</a:t>
            </a:r>
          </a:p>
          <a:p>
            <a:r>
              <a:rPr lang="nl-NL" sz="1600" dirty="0" smtClean="0"/>
              <a:t> </a:t>
            </a:r>
            <a:r>
              <a:rPr lang="nl-NL" sz="1600" dirty="0"/>
              <a:t>reverzibilní – van der Waalsovy síly</a:t>
            </a:r>
          </a:p>
          <a:p>
            <a:r>
              <a:rPr lang="cs-CZ" sz="1600" dirty="0" smtClean="0"/>
              <a:t> </a:t>
            </a:r>
            <a:r>
              <a:rPr lang="cs-CZ" sz="1600" dirty="0" err="1"/>
              <a:t>irreverzibilní</a:t>
            </a:r>
            <a:r>
              <a:rPr lang="cs-CZ" sz="1600" dirty="0"/>
              <a:t> – chemická vazba (</a:t>
            </a:r>
            <a:r>
              <a:rPr lang="cs-CZ" sz="1600" dirty="0" smtClean="0"/>
              <a:t>elektrostatická, kovalentní</a:t>
            </a:r>
            <a:r>
              <a:rPr lang="cs-CZ" sz="1600" dirty="0"/>
              <a:t>, vodíková)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296227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64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Quorum</a:t>
            </a:r>
            <a:r>
              <a:rPr lang="cs-CZ" sz="1600" dirty="0"/>
              <a:t> – </a:t>
            </a:r>
            <a:r>
              <a:rPr lang="cs-CZ" sz="1600" dirty="0" err="1"/>
              <a:t>sensing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regulace luminiscence </a:t>
            </a:r>
            <a:r>
              <a:rPr lang="cs-CZ" sz="1600" dirty="0" smtClean="0"/>
              <a:t>u </a:t>
            </a:r>
            <a:r>
              <a:rPr lang="cs-CZ" sz="1600" i="1" dirty="0" smtClean="0"/>
              <a:t>Vibrio </a:t>
            </a:r>
            <a:r>
              <a:rPr lang="cs-CZ" sz="1600" i="1" dirty="0" err="1" smtClean="0"/>
              <a:t>fischeri</a:t>
            </a:r>
            <a:r>
              <a:rPr lang="cs-CZ" sz="1600" dirty="0" smtClean="0"/>
              <a:t>, </a:t>
            </a:r>
            <a:r>
              <a:rPr lang="cs-CZ" sz="1600" dirty="0" err="1" smtClean="0"/>
              <a:t>symboóza</a:t>
            </a:r>
            <a:r>
              <a:rPr lang="cs-CZ" sz="1600" dirty="0" smtClean="0"/>
              <a:t> s </a:t>
            </a:r>
            <a:r>
              <a:rPr lang="cs-CZ" sz="1600" dirty="0" err="1" smtClean="0"/>
              <a:t>mořs</a:t>
            </a:r>
            <a:r>
              <a:rPr lang="cs-CZ" sz="1600" dirty="0" smtClean="0"/>
              <a:t>. bezobratlými</a:t>
            </a:r>
            <a:endParaRPr lang="cs-CZ" sz="1600" dirty="0"/>
          </a:p>
          <a:p>
            <a:r>
              <a:rPr lang="cs-CZ" sz="1600" dirty="0" err="1"/>
              <a:t>LuxI</a:t>
            </a:r>
            <a:r>
              <a:rPr lang="cs-CZ" sz="1600" dirty="0"/>
              <a:t> produkuje </a:t>
            </a:r>
            <a:r>
              <a:rPr lang="cs-CZ" sz="1600" dirty="0" err="1"/>
              <a:t>autoinduktor</a:t>
            </a:r>
            <a:r>
              <a:rPr lang="cs-CZ" sz="1600" dirty="0"/>
              <a:t> N-(3-oxohexanoyl)-</a:t>
            </a:r>
            <a:r>
              <a:rPr lang="cs-CZ" sz="1600" dirty="0" err="1"/>
              <a:t>homoserinelactone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9580"/>
            <a:ext cx="5331237" cy="354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657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65248"/>
            <a:ext cx="2592289" cy="197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7" y="6126772"/>
            <a:ext cx="5259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</a:t>
            </a:r>
            <a:r>
              <a:rPr lang="cs-CZ" sz="1200" dirty="0" smtClean="0">
                <a:hlinkClick r:id="rId5"/>
              </a:rPr>
              <a:t>www.youtube.com/watch?v=mQ43fuJJW7M</a:t>
            </a:r>
            <a:endParaRPr lang="cs-CZ" sz="1200" dirty="0" smtClean="0"/>
          </a:p>
          <a:p>
            <a:r>
              <a:rPr lang="cs-CZ" sz="1200" dirty="0" smtClean="0"/>
              <a:t>https</a:t>
            </a:r>
            <a:r>
              <a:rPr lang="cs-CZ" sz="1200" dirty="0"/>
              <a:t>://www.youtube.com/watch?v=e-CIJyc8xXg</a:t>
            </a:r>
          </a:p>
        </p:txBody>
      </p:sp>
    </p:spTree>
    <p:extLst>
      <p:ext uri="{BB962C8B-B14F-4D97-AF65-F5344CB8AC3E}">
        <p14:creationId xmlns:p14="http://schemas.microsoft.com/office/powerpoint/2010/main" val="4086023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0768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03" y="1484784"/>
            <a:ext cx="66336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29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/>
              <a:t>n</a:t>
            </a:r>
            <a:r>
              <a:rPr lang="cs-CZ" sz="1600" dirty="0" smtClean="0"/>
              <a:t>ačasování </a:t>
            </a:r>
            <a:r>
              <a:rPr lang="cs-CZ" sz="1600" dirty="0"/>
              <a:t>rozmístění faktorů virulence v hostiteli je kritický bod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patogen se může hromadit bez vykazování faktorů virulence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íce </a:t>
            </a:r>
            <a:r>
              <a:rPr lang="cs-CZ" sz="1600" dirty="0"/>
              <a:t>než 4% z téměř 6 000 genů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regulováno </a:t>
            </a:r>
            <a:r>
              <a:rPr lang="cs-CZ" sz="1600" dirty="0" smtClean="0"/>
              <a:t>pomocí </a:t>
            </a:r>
            <a:r>
              <a:rPr lang="cs-CZ" sz="1600" dirty="0" err="1" smtClean="0"/>
              <a:t>quorum-sensing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Dva </a:t>
            </a:r>
            <a:r>
              <a:rPr lang="cs-CZ" sz="1600" dirty="0"/>
              <a:t>QS systémy </a:t>
            </a:r>
            <a:r>
              <a:rPr lang="cs-CZ" sz="1600" dirty="0" smtClean="0"/>
              <a:t>:</a:t>
            </a:r>
            <a:endParaRPr lang="cs-CZ" sz="1600" dirty="0"/>
          </a:p>
          <a:p>
            <a:r>
              <a:rPr lang="cs-CZ" sz="1600" dirty="0"/>
              <a:t>Las (indukce </a:t>
            </a:r>
            <a:r>
              <a:rPr lang="cs-CZ" sz="1600" dirty="0" err="1"/>
              <a:t>Rhl</a:t>
            </a:r>
            <a:r>
              <a:rPr lang="cs-CZ" sz="1600" dirty="0"/>
              <a:t>)</a:t>
            </a:r>
          </a:p>
          <a:p>
            <a:r>
              <a:rPr lang="cs-CZ" sz="1600" dirty="0" err="1"/>
              <a:t>Rhl</a:t>
            </a:r>
            <a:r>
              <a:rPr lang="cs-CZ" sz="1600" dirty="0"/>
              <a:t> (indukce genů virulence</a:t>
            </a:r>
            <a:r>
              <a:rPr lang="cs-CZ" sz="1600" dirty="0" smtClean="0"/>
              <a:t>)</a:t>
            </a:r>
            <a:endParaRPr lang="cs-CZ" sz="1600" dirty="0"/>
          </a:p>
          <a:p>
            <a:endParaRPr lang="cs-CZ" sz="1600" i="1" dirty="0"/>
          </a:p>
          <a:p>
            <a:r>
              <a:rPr lang="en-US" sz="1600" dirty="0" err="1"/>
              <a:t>jeden</a:t>
            </a:r>
            <a:r>
              <a:rPr lang="en-US" sz="1600" dirty="0"/>
              <a:t>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 </a:t>
            </a:r>
            <a:r>
              <a:rPr lang="en-US" sz="1600" dirty="0" err="1" smtClean="0"/>
              <a:t>ovl</a:t>
            </a:r>
            <a:r>
              <a:rPr lang="cs-CZ" sz="1600" dirty="0" smtClean="0"/>
              <a:t>á</a:t>
            </a:r>
            <a:r>
              <a:rPr lang="en-US" sz="1600" dirty="0" smtClean="0"/>
              <a:t>d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geny</a:t>
            </a:r>
            <a:r>
              <a:rPr lang="en-US" sz="1600" dirty="0"/>
              <a:t> </a:t>
            </a:r>
            <a:r>
              <a:rPr lang="cs-CZ" sz="1600" dirty="0" smtClean="0"/>
              <a:t>L</a:t>
            </a:r>
            <a:r>
              <a:rPr lang="en-US" sz="1600" dirty="0" smtClean="0"/>
              <a:t>as </a:t>
            </a:r>
            <a:r>
              <a:rPr lang="en-US" sz="1600" dirty="0"/>
              <a:t>- </a:t>
            </a:r>
            <a:r>
              <a:rPr lang="en-US" sz="1600" dirty="0" err="1"/>
              <a:t>indukuje</a:t>
            </a:r>
            <a:r>
              <a:rPr lang="en-US" sz="1600" dirty="0"/>
              <a:t> </a:t>
            </a:r>
            <a:r>
              <a:rPr lang="en-US" sz="1600" dirty="0" err="1"/>
              <a:t>tvorbu</a:t>
            </a:r>
            <a:r>
              <a:rPr lang="en-US" sz="1600" dirty="0"/>
              <a:t> genu </a:t>
            </a:r>
            <a:r>
              <a:rPr lang="en-US" sz="1600" dirty="0" smtClean="0"/>
              <a:t>RHL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smtClean="0"/>
              <a:t>R</a:t>
            </a:r>
            <a:r>
              <a:rPr lang="cs-CZ" sz="1600" dirty="0" smtClean="0"/>
              <a:t>hl</a:t>
            </a:r>
            <a:r>
              <a:rPr lang="en-US" sz="1600" dirty="0" smtClean="0"/>
              <a:t> </a:t>
            </a:r>
            <a:r>
              <a:rPr lang="en-US" sz="1600" dirty="0" err="1"/>
              <a:t>potom</a:t>
            </a:r>
            <a:r>
              <a:rPr lang="en-US" sz="1600" dirty="0"/>
              <a:t> </a:t>
            </a:r>
            <a:r>
              <a:rPr lang="en-US" sz="1600" dirty="0" err="1" smtClean="0"/>
              <a:t>indukuj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geny</a:t>
            </a:r>
            <a:r>
              <a:rPr lang="en-US" sz="1600" dirty="0"/>
              <a:t> </a:t>
            </a:r>
            <a:r>
              <a:rPr lang="en-US" sz="1600" dirty="0" smtClean="0"/>
              <a:t>virulence</a:t>
            </a:r>
            <a:r>
              <a:rPr lang="cs-CZ" sz="1600" dirty="0"/>
              <a:t> 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46228"/>
            <a:ext cx="4824536" cy="364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6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/>
              <a:t>Rezistence k ATB</a:t>
            </a:r>
          </a:p>
          <a:p>
            <a:r>
              <a:rPr lang="cs-CZ" sz="1700" dirty="0"/>
              <a:t>v</a:t>
            </a:r>
            <a:r>
              <a:rPr lang="cs-CZ" sz="1700" dirty="0" smtClean="0"/>
              <a:t>nitřní </a:t>
            </a:r>
            <a:r>
              <a:rPr lang="cs-CZ" sz="1700" dirty="0"/>
              <a:t>mechanismy rezistence: omezená difuze antibiotik </a:t>
            </a:r>
            <a:r>
              <a:rPr lang="cs-CZ" sz="1700" dirty="0" err="1"/>
              <a:t>biofilmem</a:t>
            </a:r>
            <a:endParaRPr lang="cs-CZ" sz="1700" dirty="0"/>
          </a:p>
          <a:p>
            <a:r>
              <a:rPr lang="sv-SE" sz="1700" dirty="0"/>
              <a:t>metabolická aktivita bakterií v biofilmu</a:t>
            </a:r>
          </a:p>
          <a:p>
            <a:r>
              <a:rPr lang="cs-CZ" sz="1700" dirty="0"/>
              <a:t>perzistentní </a:t>
            </a:r>
            <a:r>
              <a:rPr lang="cs-CZ" sz="1700" dirty="0" smtClean="0"/>
              <a:t>buňky</a:t>
            </a:r>
          </a:p>
          <a:p>
            <a:r>
              <a:rPr lang="en-US" sz="1700" dirty="0"/>
              <a:t>u </a:t>
            </a:r>
            <a:r>
              <a:rPr lang="en-US" sz="1700" dirty="0" err="1"/>
              <a:t>biofilmu</a:t>
            </a:r>
            <a:r>
              <a:rPr lang="en-US" sz="1700" dirty="0"/>
              <a:t> je </a:t>
            </a:r>
            <a:r>
              <a:rPr lang="en-US" sz="1700" dirty="0" err="1"/>
              <a:t>az</a:t>
            </a:r>
            <a:r>
              <a:rPr lang="en-US" sz="1700" dirty="0"/>
              <a:t> 1000x </a:t>
            </a:r>
            <a:r>
              <a:rPr lang="en-US" sz="1700" dirty="0" smtClean="0"/>
              <a:t>v</a:t>
            </a:r>
            <a:r>
              <a:rPr lang="cs-CZ" sz="1700" dirty="0" smtClean="0"/>
              <a:t>ě</a:t>
            </a:r>
            <a:r>
              <a:rPr lang="en-US" sz="1700" dirty="0" smtClean="0"/>
              <a:t>t</a:t>
            </a:r>
            <a:r>
              <a:rPr lang="cs-CZ" sz="1700" dirty="0" err="1" smtClean="0"/>
              <a:t>ší</a:t>
            </a:r>
            <a:r>
              <a:rPr lang="en-US" sz="1700" dirty="0" smtClean="0"/>
              <a:t> ne</a:t>
            </a:r>
            <a:r>
              <a:rPr lang="cs-CZ" sz="1700" dirty="0" smtClean="0"/>
              <a:t>ž</a:t>
            </a:r>
            <a:r>
              <a:rPr lang="en-US" sz="1700" dirty="0" smtClean="0"/>
              <a:t> </a:t>
            </a:r>
            <a:r>
              <a:rPr lang="en-US" sz="1700" dirty="0"/>
              <a:t>u </a:t>
            </a:r>
            <a:r>
              <a:rPr lang="en-US" sz="1700" dirty="0" smtClean="0"/>
              <a:t>plankton</a:t>
            </a:r>
            <a:r>
              <a:rPr lang="cs-CZ" sz="1700" dirty="0" smtClean="0"/>
              <a:t>ní</a:t>
            </a:r>
            <a:r>
              <a:rPr lang="en-US" sz="1700" dirty="0" smtClean="0"/>
              <a:t>ho </a:t>
            </a:r>
            <a:r>
              <a:rPr lang="en-US" sz="1700" dirty="0" err="1"/>
              <a:t>organismu</a:t>
            </a:r>
            <a:r>
              <a:rPr lang="en-US" sz="1700" dirty="0"/>
              <a:t>.... </a:t>
            </a:r>
            <a:r>
              <a:rPr lang="en-US" sz="1700" dirty="0" smtClean="0"/>
              <a:t>proto</a:t>
            </a:r>
            <a:r>
              <a:rPr lang="cs-CZ" sz="1700" dirty="0" smtClean="0"/>
              <a:t>ž</a:t>
            </a:r>
            <a:r>
              <a:rPr lang="en-US" sz="1700" dirty="0" smtClean="0"/>
              <a:t>e </a:t>
            </a:r>
            <a:r>
              <a:rPr lang="en-US" sz="1700" dirty="0"/>
              <a:t>je tam </a:t>
            </a:r>
            <a:r>
              <a:rPr lang="en-US" sz="1700" dirty="0" err="1" smtClean="0"/>
              <a:t>hodn</a:t>
            </a:r>
            <a:r>
              <a:rPr lang="cs-CZ" sz="1700" dirty="0" smtClean="0"/>
              <a:t>ě</a:t>
            </a:r>
            <a:r>
              <a:rPr lang="en-US" sz="1700" dirty="0" smtClean="0"/>
              <a:t> </a:t>
            </a:r>
            <a:r>
              <a:rPr lang="en-US" sz="1700" dirty="0" err="1"/>
              <a:t>bakterií</a:t>
            </a:r>
            <a:r>
              <a:rPr lang="en-US" sz="1700" dirty="0"/>
              <a:t>, </a:t>
            </a:r>
            <a:r>
              <a:rPr lang="en-US" sz="1700" dirty="0" err="1"/>
              <a:t>mají</a:t>
            </a:r>
            <a:r>
              <a:rPr lang="en-US" sz="1700" dirty="0"/>
              <a:t> </a:t>
            </a:r>
            <a:r>
              <a:rPr lang="en-US" sz="1700" dirty="0" smtClean="0"/>
              <a:t>r</a:t>
            </a:r>
            <a:r>
              <a:rPr lang="cs-CZ" sz="1700" dirty="0" smtClean="0"/>
              <a:t>ů</a:t>
            </a:r>
            <a:r>
              <a:rPr lang="en-US" sz="1700" dirty="0" err="1" smtClean="0"/>
              <a:t>znou</a:t>
            </a:r>
            <a:r>
              <a:rPr lang="en-US" sz="1700" dirty="0" smtClean="0"/>
              <a:t> </a:t>
            </a:r>
            <a:r>
              <a:rPr lang="en-US" sz="1700" dirty="0" err="1"/>
              <a:t>metabolickou</a:t>
            </a:r>
            <a:r>
              <a:rPr lang="en-US" sz="1700" dirty="0"/>
              <a:t> </a:t>
            </a:r>
            <a:r>
              <a:rPr lang="en-US" sz="1700" dirty="0" err="1" smtClean="0"/>
              <a:t>aktivitu</a:t>
            </a:r>
            <a:endParaRPr lang="cs-CZ" sz="1700" dirty="0"/>
          </a:p>
          <a:p>
            <a:r>
              <a:rPr lang="en-US" sz="1700" dirty="0" err="1" smtClean="0"/>
              <a:t>taky</a:t>
            </a:r>
            <a:r>
              <a:rPr lang="en-US" sz="1700" dirty="0" smtClean="0"/>
              <a:t> </a:t>
            </a:r>
            <a:r>
              <a:rPr lang="en-US" sz="1700" dirty="0" err="1" smtClean="0"/>
              <a:t>doch</a:t>
            </a:r>
            <a:r>
              <a:rPr lang="cs-CZ" sz="1700" dirty="0" smtClean="0"/>
              <a:t>á</a:t>
            </a:r>
            <a:r>
              <a:rPr lang="en-US" sz="1700" dirty="0" smtClean="0"/>
              <a:t>z</a:t>
            </a:r>
            <a:r>
              <a:rPr lang="cs-CZ" sz="1700" dirty="0" smtClean="0"/>
              <a:t>í</a:t>
            </a:r>
            <a:r>
              <a:rPr lang="en-US" sz="1700" dirty="0" smtClean="0"/>
              <a:t> </a:t>
            </a:r>
            <a:r>
              <a:rPr lang="en-US" sz="1700" dirty="0"/>
              <a:t>k </a:t>
            </a:r>
            <a:r>
              <a:rPr lang="en-US" sz="1700" dirty="0" err="1" smtClean="0"/>
              <a:t>tvorb</a:t>
            </a:r>
            <a:r>
              <a:rPr lang="cs-CZ" sz="1700" dirty="0" smtClean="0"/>
              <a:t>ě</a:t>
            </a:r>
            <a:r>
              <a:rPr lang="en-US" sz="1700" dirty="0" smtClean="0"/>
              <a:t> </a:t>
            </a:r>
            <a:r>
              <a:rPr lang="en-US" sz="1700" dirty="0" err="1" smtClean="0"/>
              <a:t>perzistetn</a:t>
            </a:r>
            <a:r>
              <a:rPr lang="cs-CZ" sz="1700" dirty="0" smtClean="0"/>
              <a:t>í</a:t>
            </a:r>
            <a:r>
              <a:rPr lang="en-US" sz="1700" dirty="0" err="1" smtClean="0"/>
              <a:t>ch</a:t>
            </a:r>
            <a:r>
              <a:rPr lang="en-US" sz="1700" dirty="0" smtClean="0"/>
              <a:t> bun</a:t>
            </a:r>
            <a:r>
              <a:rPr lang="cs-CZ" sz="1700" dirty="0" smtClean="0"/>
              <a:t>ě</a:t>
            </a:r>
            <a:r>
              <a:rPr lang="en-US" sz="1700" dirty="0" smtClean="0"/>
              <a:t>k</a:t>
            </a:r>
            <a:r>
              <a:rPr lang="en-US" sz="1700" dirty="0"/>
              <a:t>... proto ta </a:t>
            </a:r>
            <a:r>
              <a:rPr lang="en-US" sz="1700" dirty="0" err="1"/>
              <a:t>rezistence</a:t>
            </a:r>
            <a:r>
              <a:rPr lang="en-US" sz="1700" dirty="0"/>
              <a:t> k ATB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54" y="2641192"/>
            <a:ext cx="2859477" cy="64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79" y="3283579"/>
            <a:ext cx="4890074" cy="331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11621" y="6581001"/>
            <a:ext cx="5436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/>
              <a:t> ATB rezistence    https</a:t>
            </a:r>
            <a:r>
              <a:rPr lang="cs-CZ" sz="1200" dirty="0"/>
              <a:t>://www.youtube.com/watch?v=8Ss1cGyOyEk</a:t>
            </a:r>
          </a:p>
        </p:txBody>
      </p:sp>
    </p:spTree>
    <p:extLst>
      <p:ext uri="{BB962C8B-B14F-4D97-AF65-F5344CB8AC3E}">
        <p14:creationId xmlns:p14="http://schemas.microsoft.com/office/powerpoint/2010/main" val="3652154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838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o</a:t>
            </a:r>
            <a:r>
              <a:rPr lang="cs-CZ" sz="1600" dirty="0" smtClean="0"/>
              <a:t>mezená </a:t>
            </a:r>
            <a:r>
              <a:rPr lang="cs-CZ" sz="1600" dirty="0"/>
              <a:t>difuze antibiotik </a:t>
            </a:r>
            <a:r>
              <a:rPr lang="cs-CZ" sz="1600" dirty="0" err="1" smtClean="0"/>
              <a:t>biofilmem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m</a:t>
            </a:r>
            <a:r>
              <a:rPr lang="sv-SE" sz="1600" dirty="0" smtClean="0"/>
              <a:t>etabolická </a:t>
            </a:r>
            <a:r>
              <a:rPr lang="sv-SE" sz="1600" dirty="0"/>
              <a:t>aktivita bakterií v </a:t>
            </a:r>
            <a:r>
              <a:rPr lang="sv-SE" sz="1600" dirty="0" smtClean="0"/>
              <a:t>biofilmu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1124744"/>
            <a:ext cx="3795746" cy="16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4581128"/>
            <a:ext cx="676496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211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-99392"/>
            <a:ext cx="8229600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Perzistentní </a:t>
            </a:r>
            <a:r>
              <a:rPr lang="cs-CZ" sz="1600" dirty="0" smtClean="0"/>
              <a:t>buňky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odle </a:t>
            </a:r>
            <a:r>
              <a:rPr lang="cs-CZ" sz="1600" dirty="0"/>
              <a:t>teorie perzistentních buněk </a:t>
            </a:r>
            <a:r>
              <a:rPr lang="cs-CZ" sz="1600" dirty="0" smtClean="0"/>
              <a:t>přežívá </a:t>
            </a:r>
            <a:r>
              <a:rPr lang="cs-CZ" sz="1600" dirty="0" smtClean="0"/>
              <a:t>malá subpopulace </a:t>
            </a:r>
            <a:r>
              <a:rPr lang="cs-CZ" sz="1600" dirty="0"/>
              <a:t>bakterií i radikální léčbu antibiotiky poté, </a:t>
            </a:r>
            <a:r>
              <a:rPr lang="cs-CZ" sz="1600" dirty="0" smtClean="0"/>
              <a:t>co tyto </a:t>
            </a:r>
            <a:r>
              <a:rPr lang="cs-CZ" sz="1600" dirty="0"/>
              <a:t>buňky přechází do </a:t>
            </a:r>
            <a:r>
              <a:rPr lang="cs-CZ" sz="1600" dirty="0" err="1"/>
              <a:t>dormantního</a:t>
            </a:r>
            <a:r>
              <a:rPr lang="cs-CZ" sz="1600" dirty="0"/>
              <a:t> stádia </a:t>
            </a:r>
            <a:r>
              <a:rPr lang="cs-CZ" sz="1600" dirty="0" smtClean="0"/>
              <a:t>podobného sporám</a:t>
            </a:r>
          </a:p>
          <a:p>
            <a:endParaRPr lang="cs-CZ" sz="1600" dirty="0"/>
          </a:p>
          <a:p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schopny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err="1" smtClean="0"/>
              <a:t>řejí</a:t>
            </a:r>
            <a:r>
              <a:rPr lang="en-US" sz="1600" dirty="0" smtClean="0"/>
              <a:t>t </a:t>
            </a:r>
            <a:r>
              <a:rPr lang="en-US" sz="1600" dirty="0"/>
              <a:t>do </a:t>
            </a:r>
            <a:r>
              <a:rPr lang="en-US" sz="1600" dirty="0" err="1" smtClean="0"/>
              <a:t>dormantn</a:t>
            </a:r>
            <a:r>
              <a:rPr lang="cs-CZ" sz="1600" dirty="0" smtClean="0"/>
              <a:t>í</a:t>
            </a:r>
            <a:r>
              <a:rPr lang="en-US" sz="1600" dirty="0" smtClean="0"/>
              <a:t>ho </a:t>
            </a:r>
            <a:r>
              <a:rPr lang="en-US" sz="1600" dirty="0"/>
              <a:t>stadia...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probl</a:t>
            </a:r>
            <a:r>
              <a:rPr lang="cs-CZ" sz="1600" dirty="0" smtClean="0"/>
              <a:t>é</a:t>
            </a:r>
            <a:r>
              <a:rPr lang="en-US" sz="1600" dirty="0" smtClean="0"/>
              <a:t>m p</a:t>
            </a:r>
            <a:r>
              <a:rPr lang="cs-CZ" sz="1600" dirty="0" err="1" smtClean="0"/>
              <a:t>ři</a:t>
            </a:r>
            <a:r>
              <a:rPr lang="en-US" sz="1600" dirty="0" smtClean="0"/>
              <a:t> </a:t>
            </a:r>
            <a:r>
              <a:rPr lang="en-US" sz="1600" dirty="0" smtClean="0"/>
              <a:t>l</a:t>
            </a:r>
            <a:r>
              <a:rPr lang="cs-CZ" sz="1600" dirty="0" err="1" smtClean="0"/>
              <a:t>éčbě</a:t>
            </a:r>
            <a:r>
              <a:rPr lang="cs-CZ" sz="1600" dirty="0" smtClean="0"/>
              <a:t>.</a:t>
            </a:r>
            <a:r>
              <a:rPr lang="en-US" sz="1600" dirty="0" smtClean="0"/>
              <a:t>.. </a:t>
            </a:r>
            <a:endParaRPr lang="cs-CZ" sz="1600" dirty="0" smtClean="0"/>
          </a:p>
          <a:p>
            <a:r>
              <a:rPr lang="en-US" sz="1600" dirty="0" smtClean="0"/>
              <a:t>proto</a:t>
            </a:r>
            <a:r>
              <a:rPr lang="cs-CZ" sz="1600" dirty="0" smtClean="0"/>
              <a:t>že</a:t>
            </a:r>
            <a:r>
              <a:rPr lang="en-US" sz="1600" dirty="0" smtClean="0"/>
              <a:t> </a:t>
            </a:r>
            <a:r>
              <a:rPr lang="en-US" sz="1600" dirty="0" err="1" smtClean="0"/>
              <a:t>unikaj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ATBiotikům</a:t>
            </a:r>
            <a:r>
              <a:rPr lang="en-US" sz="1600" dirty="0"/>
              <a:t> a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 smtClean="0"/>
              <a:t>imunitn</a:t>
            </a:r>
            <a:r>
              <a:rPr lang="cs-CZ" sz="1600" dirty="0" smtClean="0"/>
              <a:t>í</a:t>
            </a:r>
            <a:r>
              <a:rPr lang="en-US" sz="1600" dirty="0" smtClean="0"/>
              <a:t>mu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mu</a:t>
            </a:r>
            <a:r>
              <a:rPr lang="en-US" sz="1600" dirty="0"/>
              <a:t>...</a:t>
            </a:r>
          </a:p>
          <a:p>
            <a:endParaRPr lang="en-US" sz="1600" dirty="0"/>
          </a:p>
          <a:p>
            <a:r>
              <a:rPr lang="en-US" sz="1600" dirty="0" err="1" smtClean="0"/>
              <a:t>unikaj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asi</a:t>
            </a:r>
            <a:r>
              <a:rPr lang="en-US" sz="1600" dirty="0"/>
              <a:t> proto,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spustí</a:t>
            </a:r>
            <a:r>
              <a:rPr lang="en-US" sz="1600" dirty="0"/>
              <a:t> </a:t>
            </a:r>
            <a:r>
              <a:rPr lang="en-US" sz="1600" dirty="0" err="1" smtClean="0"/>
              <a:t>antistresov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faktory</a:t>
            </a:r>
            <a:endParaRPr lang="cs-CZ" sz="1600" dirty="0"/>
          </a:p>
          <a:p>
            <a:r>
              <a:rPr lang="en-US" sz="1600" dirty="0" smtClean="0"/>
              <a:t> um</a:t>
            </a:r>
            <a:r>
              <a:rPr lang="cs-CZ" sz="1600" dirty="0" smtClean="0"/>
              <a:t>ě</a:t>
            </a:r>
            <a:r>
              <a:rPr lang="en-US" sz="1600" dirty="0" smtClean="0"/>
              <a:t>le </a:t>
            </a:r>
            <a:r>
              <a:rPr lang="en-US" sz="1600" dirty="0" err="1" smtClean="0"/>
              <a:t>sn</a:t>
            </a:r>
            <a:r>
              <a:rPr lang="cs-CZ" sz="1600" dirty="0" err="1" smtClean="0"/>
              <a:t>íží</a:t>
            </a:r>
            <a:r>
              <a:rPr lang="en-US" sz="1600" dirty="0" smtClean="0"/>
              <a:t> </a:t>
            </a:r>
            <a:r>
              <a:rPr lang="en-US" sz="1600" dirty="0" err="1"/>
              <a:t>replikaci</a:t>
            </a:r>
            <a:r>
              <a:rPr lang="en-US" sz="1600" dirty="0"/>
              <a:t> </a:t>
            </a:r>
            <a:r>
              <a:rPr lang="en-US" sz="1600" dirty="0" err="1"/>
              <a:t>dna</a:t>
            </a:r>
            <a:r>
              <a:rPr lang="en-US" sz="1600" dirty="0"/>
              <a:t>, </a:t>
            </a:r>
            <a:r>
              <a:rPr lang="en-US" sz="1600" dirty="0" err="1"/>
              <a:t>transkr</a:t>
            </a:r>
            <a:r>
              <a:rPr lang="en-US" sz="1600" dirty="0"/>
              <a:t>, </a:t>
            </a:r>
            <a:r>
              <a:rPr lang="en-US" sz="1600" dirty="0" err="1" smtClean="0"/>
              <a:t>transl</a:t>
            </a:r>
            <a:endParaRPr lang="cs-CZ" sz="1600" dirty="0"/>
          </a:p>
          <a:p>
            <a:r>
              <a:rPr lang="cs-CZ" sz="1600" dirty="0" smtClean="0"/>
              <a:t>přečkají</a:t>
            </a:r>
            <a:r>
              <a:rPr lang="en-US" sz="1600" dirty="0" smtClean="0"/>
              <a:t> </a:t>
            </a:r>
            <a:r>
              <a:rPr lang="en-US" sz="1600" dirty="0" err="1" smtClean="0"/>
              <a:t>nevhodn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podm</a:t>
            </a:r>
            <a:r>
              <a:rPr lang="cs-CZ" sz="1600" dirty="0" smtClean="0"/>
              <a:t>í</a:t>
            </a:r>
            <a:r>
              <a:rPr lang="en-US" sz="1600" dirty="0" err="1" smtClean="0"/>
              <a:t>nky</a:t>
            </a:r>
            <a:r>
              <a:rPr lang="en-US" sz="1600" dirty="0"/>
              <a:t>.... </a:t>
            </a:r>
            <a:r>
              <a:rPr lang="cs-CZ" sz="1600" dirty="0" smtClean="0"/>
              <a:t>po zlepšení</a:t>
            </a:r>
            <a:r>
              <a:rPr lang="en-US" sz="1600" dirty="0" smtClean="0"/>
              <a:t>  </a:t>
            </a:r>
            <a:r>
              <a:rPr lang="en-US" sz="1600" dirty="0" err="1"/>
              <a:t>zase</a:t>
            </a:r>
            <a:r>
              <a:rPr lang="en-US" sz="1600" dirty="0"/>
              <a:t> </a:t>
            </a:r>
            <a:r>
              <a:rPr lang="en-US" sz="1600" dirty="0" err="1" smtClean="0"/>
              <a:t>obnov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svoji</a:t>
            </a:r>
            <a:r>
              <a:rPr lang="en-US" sz="1600" dirty="0"/>
              <a:t> </a:t>
            </a:r>
            <a:r>
              <a:rPr lang="en-US" sz="1600" dirty="0" err="1"/>
              <a:t>aktivitu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33" y="3789040"/>
            <a:ext cx="4770115" cy="25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235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18346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17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Početná populace….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řenos genů až </a:t>
            </a:r>
            <a:r>
              <a:rPr lang="cs-CZ" sz="1600" dirty="0"/>
              <a:t>1000x úspěšněji než u buněk planktonických</a:t>
            </a:r>
          </a:p>
          <a:p>
            <a:r>
              <a:rPr lang="cs-CZ" sz="1600" dirty="0"/>
              <a:t>f</a:t>
            </a:r>
            <a:r>
              <a:rPr lang="cs-CZ" sz="1600" dirty="0" smtClean="0"/>
              <a:t>enotyp buněk se rytmicky </a:t>
            </a:r>
            <a:r>
              <a:rPr lang="cs-CZ" sz="1600" dirty="0"/>
              <a:t>mění</a:t>
            </a:r>
          </a:p>
          <a:p>
            <a:r>
              <a:rPr lang="cs-CZ" sz="1600" dirty="0"/>
              <a:t>odplavení díky aktivaci genu pro syntézu enzymu štěpícího matrici</a:t>
            </a:r>
          </a:p>
          <a:p>
            <a:r>
              <a:rPr lang="cs-CZ" sz="1600" dirty="0" smtClean="0"/>
              <a:t>po </a:t>
            </a:r>
            <a:r>
              <a:rPr lang="cs-CZ" sz="1600" dirty="0"/>
              <a:t>odplavení si zachovají </a:t>
            </a:r>
            <a:r>
              <a:rPr lang="cs-CZ" sz="1600" dirty="0" err="1"/>
              <a:t>urč</a:t>
            </a:r>
            <a:r>
              <a:rPr lang="cs-CZ" sz="1600" dirty="0"/>
              <a:t>. dobu </a:t>
            </a:r>
            <a:r>
              <a:rPr lang="cs-CZ" sz="1600" dirty="0" smtClean="0"/>
              <a:t>vlastnosti </a:t>
            </a:r>
            <a:r>
              <a:rPr lang="cs-CZ" sz="1600" dirty="0"/>
              <a:t>jako v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20957"/>
            <a:ext cx="6840760" cy="421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86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90617"/>
            <a:ext cx="8229600" cy="489456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3400" b="1" dirty="0"/>
              <a:t>Studium struktury </a:t>
            </a:r>
            <a:r>
              <a:rPr lang="pl-PL" sz="3400" b="1" dirty="0" smtClean="0"/>
              <a:t> biofilmu</a:t>
            </a:r>
          </a:p>
          <a:p>
            <a:pPr marL="0" indent="0">
              <a:buNone/>
            </a:pPr>
            <a:endParaRPr lang="pl-PL" sz="3400" dirty="0" smtClean="0"/>
          </a:p>
          <a:p>
            <a:r>
              <a:rPr lang="pl-PL" sz="3400" dirty="0" smtClean="0"/>
              <a:t> </a:t>
            </a:r>
            <a:r>
              <a:rPr lang="pl-PL" sz="3400" dirty="0"/>
              <a:t>větš. u G-</a:t>
            </a:r>
          </a:p>
          <a:p>
            <a:r>
              <a:rPr lang="cs-CZ" sz="3400" dirty="0" smtClean="0"/>
              <a:t>polysacharidová </a:t>
            </a:r>
            <a:r>
              <a:rPr lang="cs-CZ" sz="3400" dirty="0" err="1"/>
              <a:t>glykokalyx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r>
              <a:rPr lang="cs-CZ" sz="3400" dirty="0" smtClean="0"/>
              <a:t>mikroskopie</a:t>
            </a:r>
            <a:r>
              <a:rPr lang="cs-CZ" sz="3400" dirty="0"/>
              <a:t>:</a:t>
            </a:r>
          </a:p>
          <a:p>
            <a:r>
              <a:rPr lang="cs-CZ" sz="3400" dirty="0" smtClean="0"/>
              <a:t>světelný </a:t>
            </a:r>
            <a:r>
              <a:rPr lang="cs-CZ" sz="3400" dirty="0"/>
              <a:t>mikroskop: obtížné</a:t>
            </a:r>
          </a:p>
          <a:p>
            <a:r>
              <a:rPr lang="cs-CZ" sz="3400" dirty="0" smtClean="0"/>
              <a:t>elektronový</a:t>
            </a:r>
            <a:r>
              <a:rPr lang="cs-CZ" sz="3400" dirty="0"/>
              <a:t>: nepracuje se živými buňkami</a:t>
            </a:r>
          </a:p>
          <a:p>
            <a:r>
              <a:rPr lang="cs-CZ" sz="3400" dirty="0" smtClean="0"/>
              <a:t>konfokální</a:t>
            </a:r>
            <a:r>
              <a:rPr lang="cs-CZ" sz="3400" dirty="0"/>
              <a:t>: - plochy ve zvolené </a:t>
            </a:r>
            <a:r>
              <a:rPr lang="cs-CZ" sz="3400" dirty="0" smtClean="0"/>
              <a:t>hloubce, z </a:t>
            </a:r>
            <a:r>
              <a:rPr lang="cs-CZ" sz="3400" dirty="0"/>
              <a:t>řezů skládána struktura</a:t>
            </a:r>
          </a:p>
          <a:p>
            <a:r>
              <a:rPr lang="cs-CZ" sz="3400" dirty="0" smtClean="0"/>
              <a:t>řádkovací </a:t>
            </a:r>
            <a:r>
              <a:rPr lang="cs-CZ" sz="3400" dirty="0" err="1"/>
              <a:t>elektronoptická</a:t>
            </a:r>
            <a:r>
              <a:rPr lang="cs-CZ" sz="3400" dirty="0"/>
              <a:t> technika…</a:t>
            </a:r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r>
              <a:rPr lang="cs-CZ" sz="3400" dirty="0"/>
              <a:t>s</a:t>
            </a:r>
            <a:r>
              <a:rPr lang="cs-CZ" sz="3400" dirty="0" smtClean="0"/>
              <a:t>tudium </a:t>
            </a:r>
            <a:r>
              <a:rPr lang="cs-CZ" sz="3400" dirty="0"/>
              <a:t>složení</a:t>
            </a:r>
          </a:p>
          <a:p>
            <a:r>
              <a:rPr lang="cs-CZ" sz="3400" dirty="0" smtClean="0"/>
              <a:t>studium </a:t>
            </a:r>
            <a:r>
              <a:rPr lang="cs-CZ" sz="3400" dirty="0"/>
              <a:t>přítomnosti genů/látek souvisejících s tvorbou </a:t>
            </a:r>
            <a:r>
              <a:rPr lang="cs-CZ" sz="3400" dirty="0" err="1"/>
              <a:t>biofilmu</a:t>
            </a:r>
            <a:endParaRPr lang="cs-CZ" sz="3400" dirty="0"/>
          </a:p>
          <a:p>
            <a:r>
              <a:rPr lang="cs-CZ" sz="3400" dirty="0" err="1" smtClean="0"/>
              <a:t>mikrotitrační</a:t>
            </a:r>
            <a:r>
              <a:rPr lang="cs-CZ" sz="3400" dirty="0" smtClean="0"/>
              <a:t> </a:t>
            </a:r>
            <a:r>
              <a:rPr lang="cs-CZ" sz="3400" dirty="0"/>
              <a:t>destičky, mikročipy, sondy,</a:t>
            </a:r>
          </a:p>
          <a:p>
            <a:r>
              <a:rPr lang="cs-CZ" sz="3400" dirty="0"/>
              <a:t>PCR, hmotnostní spektrometrie....</a:t>
            </a:r>
          </a:p>
          <a:p>
            <a:pPr marL="0" indent="0">
              <a:buNone/>
            </a:pPr>
            <a:endParaRPr lang="cs-CZ" sz="3400" dirty="0"/>
          </a:p>
          <a:p>
            <a:r>
              <a:rPr lang="cs-CZ" sz="3400" i="1" dirty="0" err="1" smtClean="0"/>
              <a:t>Shewanella</a:t>
            </a:r>
            <a:r>
              <a:rPr lang="cs-CZ" sz="3400" i="1" dirty="0" smtClean="0"/>
              <a:t> </a:t>
            </a:r>
            <a:r>
              <a:rPr lang="cs-CZ" sz="3400" dirty="0" err="1" smtClean="0"/>
              <a:t>biofilm</a:t>
            </a:r>
            <a:r>
              <a:rPr lang="cs-CZ" sz="3400" dirty="0" smtClean="0"/>
              <a:t> – </a:t>
            </a:r>
            <a:r>
              <a:rPr lang="cs-CZ" sz="3400" dirty="0" err="1" smtClean="0"/>
              <a:t>konf.mikr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32861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endCxn id="3" idx="2"/>
          </p:cNvCxnSpPr>
          <p:nvPr/>
        </p:nvCxnSpPr>
        <p:spPr>
          <a:xfrm>
            <a:off x="3419872" y="4644027"/>
            <a:ext cx="874440" cy="441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37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Horniny a bakterie </a:t>
            </a:r>
            <a:r>
              <a:rPr lang="cs-CZ" sz="1600" b="1" dirty="0" smtClean="0"/>
              <a:t>– koevoluce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s</a:t>
            </a:r>
            <a:r>
              <a:rPr lang="cs-CZ" sz="1600" dirty="0" smtClean="0"/>
              <a:t>ložení </a:t>
            </a:r>
            <a:r>
              <a:rPr lang="cs-CZ" sz="1600" dirty="0"/>
              <a:t>minerálů ovlivňuje počet a diverzitu mikrobů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íru </a:t>
            </a:r>
            <a:r>
              <a:rPr lang="cs-CZ" sz="1600" dirty="0"/>
              <a:t>oxidující bakterie silně okyselují prostředí a </a:t>
            </a:r>
            <a:r>
              <a:rPr lang="cs-CZ" sz="1600" dirty="0" smtClean="0"/>
              <a:t>tvoří póry</a:t>
            </a:r>
            <a:endParaRPr lang="cs-CZ" sz="1600" dirty="0"/>
          </a:p>
          <a:p>
            <a:r>
              <a:rPr lang="cs-CZ" sz="1600" dirty="0" smtClean="0"/>
              <a:t>potenciální vliv hornin na složení a tvorbu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</a:p>
          <a:p>
            <a:endParaRPr lang="cs-CZ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184576" cy="41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9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Biofilm</a:t>
            </a:r>
            <a:endParaRPr lang="cs-CZ" sz="1600" b="1" dirty="0"/>
          </a:p>
          <a:p>
            <a:r>
              <a:rPr lang="cs-CZ" sz="1600" dirty="0"/>
              <a:t>…společenství buněk usazených v </a:t>
            </a:r>
            <a:r>
              <a:rPr lang="cs-CZ" sz="1600" dirty="0" smtClean="0"/>
              <a:t>polysacharidové matrix</a:t>
            </a:r>
          </a:p>
          <a:p>
            <a:r>
              <a:rPr lang="cs-CZ" sz="1600" dirty="0" smtClean="0"/>
              <a:t>přichycených k </a:t>
            </a:r>
            <a:r>
              <a:rPr lang="cs-CZ" sz="1600" dirty="0"/>
              <a:t>povrchu nebo okolním buňkám, se </a:t>
            </a:r>
            <a:r>
              <a:rPr lang="cs-CZ" sz="1600" dirty="0" smtClean="0"/>
              <a:t>změněným fenotypem růstu</a:t>
            </a:r>
            <a:endParaRPr lang="en-US" sz="1600" dirty="0"/>
          </a:p>
          <a:p>
            <a:r>
              <a:rPr lang="cs-CZ" sz="1600" dirty="0" err="1"/>
              <a:t>A</a:t>
            </a:r>
            <a:r>
              <a:rPr lang="en-US" sz="1600" dirty="0" err="1" smtClean="0"/>
              <a:t>ntony</a:t>
            </a:r>
            <a:r>
              <a:rPr lang="en-US" sz="1600" dirty="0" smtClean="0"/>
              <a:t> </a:t>
            </a:r>
            <a:r>
              <a:rPr lang="en-US" sz="1600" dirty="0"/>
              <a:t>von </a:t>
            </a:r>
            <a:r>
              <a:rPr lang="cs-CZ" sz="1600" dirty="0" err="1"/>
              <a:t>L</a:t>
            </a:r>
            <a:r>
              <a:rPr lang="en-US" sz="1600" dirty="0" err="1" smtClean="0"/>
              <a:t>evenhoek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 smtClean="0"/>
              <a:t>prvn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pozoroval</a:t>
            </a:r>
            <a:r>
              <a:rPr lang="en-US" sz="1600" dirty="0"/>
              <a:t> biofilm -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zubech</a:t>
            </a:r>
            <a:endParaRPr lang="cs-CZ" sz="1600" dirty="0" smtClean="0"/>
          </a:p>
          <a:p>
            <a:endParaRPr lang="en-US" sz="1600" dirty="0"/>
          </a:p>
          <a:p>
            <a:endParaRPr lang="cs-CZ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204864"/>
            <a:ext cx="7344817" cy="4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488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0192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Biofilm</a:t>
            </a:r>
            <a:r>
              <a:rPr lang="cs-CZ" sz="1600" b="1" dirty="0"/>
              <a:t> v lidském </a:t>
            </a:r>
            <a:r>
              <a:rPr lang="cs-CZ" sz="1600" b="1" dirty="0" smtClean="0"/>
              <a:t>těle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ubní </a:t>
            </a:r>
            <a:r>
              <a:rPr lang="cs-CZ" sz="1600" dirty="0"/>
              <a:t>povlak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třevní </a:t>
            </a:r>
            <a:r>
              <a:rPr lang="cs-CZ" sz="1600" dirty="0"/>
              <a:t>sliznice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c</a:t>
            </a:r>
            <a:r>
              <a:rPr lang="cs-CZ" sz="1600" dirty="0" smtClean="0"/>
              <a:t>hronické infekce:</a:t>
            </a:r>
            <a:endParaRPr lang="cs-CZ" sz="1600" dirty="0"/>
          </a:p>
          <a:p>
            <a:r>
              <a:rPr lang="cs-CZ" sz="1600" dirty="0" smtClean="0"/>
              <a:t>dýchací </a:t>
            </a:r>
            <a:r>
              <a:rPr lang="cs-CZ" sz="1600" dirty="0"/>
              <a:t>cesty</a:t>
            </a:r>
          </a:p>
          <a:p>
            <a:r>
              <a:rPr lang="cs-CZ" sz="1600" dirty="0" smtClean="0"/>
              <a:t>ušní </a:t>
            </a:r>
            <a:r>
              <a:rPr lang="cs-CZ" sz="1600" dirty="0"/>
              <a:t>infekce</a:t>
            </a:r>
          </a:p>
          <a:p>
            <a:r>
              <a:rPr lang="cs-CZ" sz="1600" dirty="0" smtClean="0"/>
              <a:t>močové </a:t>
            </a:r>
            <a:r>
              <a:rPr lang="cs-CZ" sz="1600" dirty="0"/>
              <a:t>cesty</a:t>
            </a:r>
          </a:p>
          <a:p>
            <a:r>
              <a:rPr lang="cs-CZ" sz="1600" dirty="0" smtClean="0"/>
              <a:t>chronický </a:t>
            </a:r>
            <a:r>
              <a:rPr lang="cs-CZ" sz="1600" dirty="0"/>
              <a:t>zánět </a:t>
            </a:r>
            <a:r>
              <a:rPr lang="cs-CZ" sz="1600" dirty="0" smtClean="0"/>
              <a:t>prostaty</a:t>
            </a:r>
            <a:endParaRPr lang="cs-CZ" sz="1600" dirty="0"/>
          </a:p>
          <a:p>
            <a:r>
              <a:rPr lang="cs-CZ" sz="1600" dirty="0" smtClean="0"/>
              <a:t>sliznice </a:t>
            </a:r>
            <a:r>
              <a:rPr lang="cs-CZ" sz="1600" dirty="0"/>
              <a:t>nebo uvnitř tkáně</a:t>
            </a:r>
          </a:p>
          <a:p>
            <a:r>
              <a:rPr lang="cs-CZ" sz="1600" dirty="0" smtClean="0"/>
              <a:t>endokarditida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rány; bércové vředy; spáleniny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60" y="1988840"/>
            <a:ext cx="2814691" cy="146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2760736" cy="19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881202" cy="192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96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Biofilm</a:t>
            </a:r>
            <a:r>
              <a:rPr lang="cs-CZ" sz="1600" dirty="0"/>
              <a:t> </a:t>
            </a:r>
            <a:r>
              <a:rPr lang="cs-CZ" sz="1600" dirty="0" smtClean="0"/>
              <a:t>skloviny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pl-PL" sz="1600" dirty="0"/>
              <a:t>700 kmenů z 18ti rodů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ezibuněčný </a:t>
            </a:r>
            <a:r>
              <a:rPr lang="cs-CZ" sz="1600" dirty="0"/>
              <a:t>kontakt – role </a:t>
            </a:r>
            <a:r>
              <a:rPr lang="cs-CZ" sz="1600" dirty="0" err="1"/>
              <a:t>adhezinů</a:t>
            </a:r>
            <a:r>
              <a:rPr lang="cs-CZ" sz="1600" dirty="0"/>
              <a:t> (</a:t>
            </a:r>
            <a:r>
              <a:rPr lang="cs-CZ" sz="1600" dirty="0" err="1"/>
              <a:t>lektiny</a:t>
            </a:r>
            <a:r>
              <a:rPr lang="cs-CZ" sz="1600" dirty="0"/>
              <a:t>) a receptorů (sacharidy)</a:t>
            </a:r>
          </a:p>
          <a:p>
            <a:r>
              <a:rPr lang="cs-CZ" sz="1600" dirty="0" err="1"/>
              <a:t>k</a:t>
            </a:r>
            <a:r>
              <a:rPr lang="cs-CZ" sz="1600" dirty="0" err="1" smtClean="0"/>
              <a:t>ontak</a:t>
            </a:r>
            <a:r>
              <a:rPr lang="cs-CZ" sz="1600" dirty="0" smtClean="0"/>
              <a:t> </a:t>
            </a:r>
            <a:r>
              <a:rPr lang="cs-CZ" sz="1600" dirty="0"/>
              <a:t>s povrchem zubu – pelikula proteinů, </a:t>
            </a:r>
            <a:r>
              <a:rPr lang="cs-CZ" sz="1600" dirty="0" err="1"/>
              <a:t>lektiny</a:t>
            </a:r>
            <a:r>
              <a:rPr lang="cs-CZ" sz="1600" dirty="0"/>
              <a:t>... (</a:t>
            </a:r>
            <a:r>
              <a:rPr lang="cs-CZ" sz="1600" dirty="0" err="1"/>
              <a:t>Rickert</a:t>
            </a:r>
            <a:r>
              <a:rPr lang="cs-CZ" sz="1600" dirty="0"/>
              <a:t> et al. 2003) 41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62007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11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121" y="39103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/>
              <a:t>Morfologické struktury orálního </a:t>
            </a:r>
            <a:r>
              <a:rPr lang="cs-CZ" sz="1600" dirty="0" err="1" smtClean="0"/>
              <a:t>biofilmu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“</a:t>
            </a:r>
            <a:r>
              <a:rPr lang="cs-CZ" sz="1600" dirty="0" err="1"/>
              <a:t>corncobs</a:t>
            </a:r>
            <a:r>
              <a:rPr lang="cs-CZ" sz="1600" dirty="0"/>
              <a:t>” – koky </a:t>
            </a:r>
            <a:r>
              <a:rPr lang="cs-CZ" sz="1600" dirty="0" err="1"/>
              <a:t>koagregující</a:t>
            </a:r>
            <a:r>
              <a:rPr lang="cs-CZ" sz="1600" dirty="0"/>
              <a:t> s vláknitými bakteriemi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“</a:t>
            </a:r>
            <a:r>
              <a:rPr lang="cs-CZ" sz="1600" dirty="0" err="1"/>
              <a:t>rosette</a:t>
            </a:r>
            <a:r>
              <a:rPr lang="cs-CZ" sz="1600" dirty="0"/>
              <a:t>” - 1 kok </a:t>
            </a:r>
            <a:r>
              <a:rPr lang="cs-CZ" sz="1600" dirty="0" err="1"/>
              <a:t>koagregující</a:t>
            </a:r>
            <a:r>
              <a:rPr lang="cs-CZ" sz="1600" dirty="0"/>
              <a:t> s koky jiného </a:t>
            </a:r>
            <a:r>
              <a:rPr lang="cs-CZ" sz="1600" dirty="0" smtClean="0"/>
              <a:t>typu</a:t>
            </a:r>
          </a:p>
          <a:p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26" y="3284985"/>
            <a:ext cx="443718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3094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558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Biofilm</a:t>
            </a:r>
            <a:r>
              <a:rPr lang="cs-CZ" sz="1600" b="1" dirty="0" smtClean="0"/>
              <a:t> a medicína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 smtClean="0"/>
              <a:t>cévky – arteriální, žilní</a:t>
            </a:r>
          </a:p>
          <a:p>
            <a:r>
              <a:rPr lang="cs-CZ" sz="1600" dirty="0" smtClean="0"/>
              <a:t>močové katetry</a:t>
            </a:r>
          </a:p>
          <a:p>
            <a:r>
              <a:rPr lang="cs-CZ" sz="1600" dirty="0" smtClean="0"/>
              <a:t>dýchací a </a:t>
            </a:r>
            <a:r>
              <a:rPr lang="cs-CZ" sz="1600" dirty="0" err="1" smtClean="0"/>
              <a:t>dializační</a:t>
            </a:r>
            <a:r>
              <a:rPr lang="cs-CZ" sz="1600" dirty="0" smtClean="0"/>
              <a:t> přístroje</a:t>
            </a:r>
          </a:p>
          <a:p>
            <a:r>
              <a:rPr lang="cs-CZ" sz="1600" dirty="0" smtClean="0"/>
              <a:t>umělé chlopně</a:t>
            </a:r>
          </a:p>
          <a:p>
            <a:r>
              <a:rPr lang="cs-CZ" sz="1600" dirty="0" smtClean="0"/>
              <a:t>kontaktní čočky</a:t>
            </a:r>
          </a:p>
          <a:p>
            <a:r>
              <a:rPr lang="cs-CZ" sz="1600" dirty="0" smtClean="0"/>
              <a:t>děložní tělísko</a:t>
            </a:r>
          </a:p>
          <a:p>
            <a:r>
              <a:rPr lang="cs-CZ" sz="1600" dirty="0" smtClean="0"/>
              <a:t>bakterie jsou unášeny proudem krve a mohou začít infekční proces na odlehlém místě….</a:t>
            </a:r>
          </a:p>
          <a:p>
            <a:r>
              <a:rPr lang="cs-CZ" sz="1600" dirty="0" smtClean="0"/>
              <a:t>vytrvalá syntéza a uvolňování toxinů…</a:t>
            </a:r>
          </a:p>
          <a:p>
            <a:r>
              <a:rPr lang="cs-CZ" sz="1600" dirty="0" smtClean="0"/>
              <a:t>nemusí být kontakt s vnějškem! - kovové náhrady kloubů</a:t>
            </a:r>
            <a:endParaRPr lang="cs-CZ" sz="16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54203"/>
            <a:ext cx="2785051" cy="26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4203"/>
            <a:ext cx="4428374" cy="265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091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Výhody </a:t>
            </a:r>
            <a:r>
              <a:rPr lang="cs-CZ" sz="1600" dirty="0" smtClean="0"/>
              <a:t>přisedlých </a:t>
            </a:r>
            <a:r>
              <a:rPr lang="cs-CZ" sz="1600" dirty="0"/>
              <a:t>stadií: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epší </a:t>
            </a:r>
            <a:r>
              <a:rPr lang="cs-CZ" sz="1600" dirty="0"/>
              <a:t>dostupnost a využitelnost substrátu</a:t>
            </a:r>
          </a:p>
          <a:p>
            <a:r>
              <a:rPr lang="cs-CZ" sz="1600" dirty="0" smtClean="0"/>
              <a:t>adsorpce </a:t>
            </a:r>
            <a:r>
              <a:rPr lang="cs-CZ" sz="1600" dirty="0"/>
              <a:t>makromolekul a malých hydrofobních molekul na povrch</a:t>
            </a:r>
          </a:p>
          <a:p>
            <a:r>
              <a:rPr lang="cs-CZ" sz="1600" dirty="0" smtClean="0"/>
              <a:t>lepší </a:t>
            </a:r>
            <a:r>
              <a:rPr lang="cs-CZ" sz="1600" dirty="0"/>
              <a:t>využitelnost koncentrovaných živin</a:t>
            </a:r>
          </a:p>
          <a:p>
            <a:r>
              <a:rPr lang="cs-CZ" sz="1600" dirty="0" smtClean="0"/>
              <a:t>ochrana </a:t>
            </a:r>
            <a:r>
              <a:rPr lang="cs-CZ" sz="1600" dirty="0"/>
              <a:t>před inhibičními účinky antibakteriálních látek (antibiotika, </a:t>
            </a:r>
            <a:r>
              <a:rPr lang="cs-CZ" sz="1600" dirty="0" smtClean="0"/>
              <a:t>chlor, těžké </a:t>
            </a:r>
            <a:r>
              <a:rPr lang="cs-CZ" sz="1600" dirty="0"/>
              <a:t>kovy)</a:t>
            </a:r>
          </a:p>
          <a:p>
            <a:r>
              <a:rPr lang="cs-CZ" sz="1600" dirty="0" smtClean="0"/>
              <a:t>ochrana </a:t>
            </a:r>
            <a:r>
              <a:rPr lang="cs-CZ" sz="1600" dirty="0"/>
              <a:t>před bakteriofágy a parazitickými </a:t>
            </a:r>
            <a:r>
              <a:rPr lang="cs-CZ" sz="1600" dirty="0" smtClean="0"/>
              <a:t>bakteriemi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Nevýhody </a:t>
            </a:r>
            <a:r>
              <a:rPr lang="cs-CZ" sz="1600" dirty="0" smtClean="0"/>
              <a:t>přisedlých </a:t>
            </a:r>
            <a:r>
              <a:rPr lang="cs-CZ" sz="1600" dirty="0"/>
              <a:t>stadií:</a:t>
            </a:r>
          </a:p>
          <a:p>
            <a:r>
              <a:rPr lang="cs-CZ" sz="1600" dirty="0" smtClean="0"/>
              <a:t>sedimentace</a:t>
            </a:r>
            <a:r>
              <a:rPr lang="cs-CZ" sz="1600" dirty="0"/>
              <a:t>, vyčerpání živin a</a:t>
            </a:r>
          </a:p>
          <a:p>
            <a:r>
              <a:rPr lang="cs-CZ" sz="1600" dirty="0"/>
              <a:t>neschopnost kolonizovat </a:t>
            </a:r>
            <a:r>
              <a:rPr lang="cs-CZ" sz="1600" dirty="0" smtClean="0"/>
              <a:t>nové, vhodnější </a:t>
            </a:r>
            <a:r>
              <a:rPr lang="cs-CZ" sz="1600" dirty="0"/>
              <a:t>prostředí</a:t>
            </a:r>
          </a:p>
          <a:p>
            <a:r>
              <a:rPr lang="cs-CZ" sz="1600" dirty="0" smtClean="0"/>
              <a:t>konzumace </a:t>
            </a:r>
            <a:r>
              <a:rPr lang="cs-CZ" sz="1600" dirty="0"/>
              <a:t>substrátu (</a:t>
            </a:r>
            <a:r>
              <a:rPr lang="cs-CZ" sz="1600" dirty="0" smtClean="0"/>
              <a:t>částic) zooplanktonem</a:t>
            </a:r>
            <a:endParaRPr lang="cs-CZ" sz="1600" dirty="0"/>
          </a:p>
          <a:p>
            <a:r>
              <a:rPr lang="cs-CZ" sz="1600" dirty="0" smtClean="0"/>
              <a:t>vznik gradientů v </a:t>
            </a:r>
            <a:r>
              <a:rPr lang="cs-CZ" sz="1600" dirty="0" err="1" smtClean="0"/>
              <a:t>biofilmů</a:t>
            </a:r>
            <a:r>
              <a:rPr lang="cs-CZ" sz="1600" dirty="0" smtClean="0"/>
              <a:t> od povrchu k podkladu – snižují se </a:t>
            </a:r>
            <a:r>
              <a:rPr lang="cs-CZ" sz="1600" dirty="0"/>
              <a:t>živiny, kyslík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4608512" cy="345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132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77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Růstový cyklus </a:t>
            </a:r>
            <a:r>
              <a:rPr lang="cs-CZ" sz="1600" b="1" i="1" dirty="0" err="1"/>
              <a:t>Caulobacter</a:t>
            </a:r>
            <a:r>
              <a:rPr lang="cs-CZ" sz="1600" b="1" i="1" dirty="0"/>
              <a:t> </a:t>
            </a:r>
            <a:r>
              <a:rPr lang="cs-CZ" sz="1600" b="1" i="1" dirty="0" err="1" smtClean="0"/>
              <a:t>crescentus</a:t>
            </a:r>
            <a:endParaRPr lang="cs-CZ" sz="1600" b="1" i="1" dirty="0" smtClean="0"/>
          </a:p>
          <a:p>
            <a:pPr marL="0" indent="0">
              <a:buNone/>
            </a:pPr>
            <a:endParaRPr lang="cs-CZ" sz="1600" i="1" dirty="0"/>
          </a:p>
          <a:p>
            <a:r>
              <a:rPr lang="cs-CZ" sz="1600" i="1" dirty="0" err="1"/>
              <a:t>Caulobacter</a:t>
            </a:r>
            <a:r>
              <a:rPr lang="cs-CZ" sz="1600" dirty="0"/>
              <a:t> - je </a:t>
            </a:r>
            <a:r>
              <a:rPr lang="cs-CZ" sz="1600" dirty="0" smtClean="0"/>
              <a:t>modelovým organismem </a:t>
            </a:r>
            <a:r>
              <a:rPr lang="cs-CZ" sz="1600" dirty="0"/>
              <a:t>pro </a:t>
            </a:r>
            <a:r>
              <a:rPr lang="cs-CZ" sz="1600" dirty="0" smtClean="0"/>
              <a:t>studium diferenciace </a:t>
            </a:r>
            <a:r>
              <a:rPr lang="cs-CZ" sz="1600" dirty="0"/>
              <a:t>u </a:t>
            </a:r>
            <a:r>
              <a:rPr lang="cs-CZ" sz="1600" dirty="0" err="1" smtClean="0"/>
              <a:t>prokaryot</a:t>
            </a:r>
            <a:endParaRPr lang="cs-CZ" sz="1600" dirty="0"/>
          </a:p>
          <a:p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asymetrické</a:t>
            </a:r>
            <a:r>
              <a:rPr lang="en-US" sz="1600" dirty="0"/>
              <a:t> </a:t>
            </a:r>
            <a:r>
              <a:rPr lang="en-US" sz="1600" dirty="0" err="1"/>
              <a:t>dělení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G- </a:t>
            </a:r>
            <a:r>
              <a:rPr lang="en-US" sz="1600" dirty="0" err="1" smtClean="0"/>
              <a:t>oligotrofn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bakterie</a:t>
            </a:r>
            <a:endParaRPr lang="cs-CZ" sz="1600" dirty="0" smtClean="0"/>
          </a:p>
          <a:p>
            <a:r>
              <a:rPr lang="en-US" sz="1600" dirty="0" err="1" smtClean="0"/>
              <a:t>přes</a:t>
            </a:r>
            <a:r>
              <a:rPr lang="en-US" sz="1600" dirty="0" smtClean="0"/>
              <a:t> </a:t>
            </a:r>
            <a:r>
              <a:rPr lang="en-US" sz="1600" dirty="0"/>
              <a:t>3000 </a:t>
            </a:r>
            <a:r>
              <a:rPr lang="en-US" sz="1600" dirty="0" err="1"/>
              <a:t>genů</a:t>
            </a:r>
            <a:r>
              <a:rPr lang="en-US" sz="1600" dirty="0"/>
              <a:t> - </a:t>
            </a:r>
            <a:r>
              <a:rPr lang="en-US" sz="1600" dirty="0" smtClean="0"/>
              <a:t>to </a:t>
            </a:r>
            <a:r>
              <a:rPr lang="en-US" sz="1600" dirty="0"/>
              <a:t>mu </a:t>
            </a:r>
            <a:r>
              <a:rPr lang="en-US" sz="1600" dirty="0" err="1" smtClean="0"/>
              <a:t>umož</a:t>
            </a:r>
            <a:r>
              <a:rPr lang="cs-CZ" sz="1600" dirty="0" smtClean="0"/>
              <a:t>ň</a:t>
            </a:r>
            <a:r>
              <a:rPr lang="en-US" sz="1600" dirty="0" err="1" smtClean="0"/>
              <a:t>uj</a:t>
            </a:r>
            <a:r>
              <a:rPr lang="cs-CZ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smtClean="0"/>
              <a:t>e</a:t>
            </a:r>
            <a:r>
              <a:rPr lang="cs-CZ" sz="1600" dirty="0" err="1" smtClean="0"/>
              <a:t>ží</a:t>
            </a:r>
            <a:r>
              <a:rPr lang="en-US" sz="1600" dirty="0" smtClean="0"/>
              <a:t>t </a:t>
            </a:r>
            <a:r>
              <a:rPr lang="en-US" sz="1600" dirty="0"/>
              <a:t>v </a:t>
            </a:r>
            <a:r>
              <a:rPr lang="en-US" sz="1600" dirty="0" smtClean="0"/>
              <a:t>nep</a:t>
            </a:r>
            <a:r>
              <a:rPr lang="cs-CZ" sz="1600" dirty="0" err="1" smtClean="0"/>
              <a:t>říznivých</a:t>
            </a:r>
            <a:r>
              <a:rPr lang="en-US" sz="1600" dirty="0" smtClean="0"/>
              <a:t> </a:t>
            </a:r>
            <a:r>
              <a:rPr lang="en-US" sz="1600" dirty="0" err="1" smtClean="0"/>
              <a:t>podm</a:t>
            </a:r>
            <a:r>
              <a:rPr lang="cs-CZ" sz="1600" dirty="0" err="1" smtClean="0"/>
              <a:t>ínkách</a:t>
            </a:r>
            <a:endParaRPr lang="en-US" sz="1600" dirty="0"/>
          </a:p>
          <a:p>
            <a:r>
              <a:rPr lang="cs-CZ" sz="1600" dirty="0" err="1"/>
              <a:t>k</a:t>
            </a:r>
            <a:r>
              <a:rPr lang="en-US" sz="1600" dirty="0" err="1" smtClean="0"/>
              <a:t>olonizuje</a:t>
            </a:r>
            <a:r>
              <a:rPr lang="en-US" sz="1600" dirty="0" smtClean="0"/>
              <a:t> </a:t>
            </a:r>
            <a:r>
              <a:rPr lang="en-US" sz="1600" dirty="0" err="1"/>
              <a:t>všechny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ů</a:t>
            </a:r>
            <a:r>
              <a:rPr lang="en-US" sz="1600" dirty="0" err="1" smtClean="0"/>
              <a:t>dn</a:t>
            </a:r>
            <a:r>
              <a:rPr lang="cs-CZ" sz="1600" dirty="0" smtClean="0"/>
              <a:t>í</a:t>
            </a:r>
            <a:r>
              <a:rPr lang="en-US" sz="1600" dirty="0" smtClean="0"/>
              <a:t> prost</a:t>
            </a:r>
            <a:r>
              <a:rPr lang="cs-CZ" sz="1600" dirty="0" smtClean="0"/>
              <a:t>ř</a:t>
            </a:r>
            <a:r>
              <a:rPr lang="en-US" sz="1600" dirty="0" err="1" smtClean="0"/>
              <a:t>ed</a:t>
            </a:r>
            <a:r>
              <a:rPr lang="cs-CZ" sz="1600" dirty="0" smtClean="0"/>
              <a:t>í</a:t>
            </a:r>
          </a:p>
          <a:p>
            <a:r>
              <a:rPr lang="en-US" sz="1600" dirty="0" smtClean="0"/>
              <a:t>..... </a:t>
            </a:r>
            <a:r>
              <a:rPr lang="en-US" sz="1600" dirty="0" err="1"/>
              <a:t>stopkatá</a:t>
            </a:r>
            <a:r>
              <a:rPr lang="en-US" sz="1600" dirty="0"/>
              <a:t> </a:t>
            </a:r>
            <a:r>
              <a:rPr lang="en-US" sz="1600" dirty="0" err="1"/>
              <a:t>buňka</a:t>
            </a:r>
            <a:r>
              <a:rPr lang="en-US" sz="1600" dirty="0"/>
              <a:t> - </a:t>
            </a:r>
            <a:r>
              <a:rPr lang="en-US" sz="1600" dirty="0" err="1"/>
              <a:t>velice</a:t>
            </a:r>
            <a:r>
              <a:rPr lang="en-US" sz="1600" dirty="0"/>
              <a:t> </a:t>
            </a:r>
            <a:r>
              <a:rPr lang="en-US" sz="1600" dirty="0" err="1"/>
              <a:t>silná</a:t>
            </a:r>
            <a:r>
              <a:rPr lang="en-US" sz="1600" dirty="0"/>
              <a:t> </a:t>
            </a:r>
            <a:r>
              <a:rPr lang="en-US" sz="1600" dirty="0" err="1"/>
              <a:t>adheze</a:t>
            </a:r>
            <a:r>
              <a:rPr lang="en-US" sz="1600" dirty="0"/>
              <a:t>!!!</a:t>
            </a:r>
          </a:p>
          <a:p>
            <a:r>
              <a:rPr lang="en-US" sz="1600" dirty="0"/>
              <a:t> </a:t>
            </a:r>
            <a:r>
              <a:rPr lang="cs-CZ" sz="1600" dirty="0" err="1"/>
              <a:t>v</a:t>
            </a:r>
            <a:r>
              <a:rPr lang="en-US" sz="1600" dirty="0" err="1" smtClean="0"/>
              <a:t>yužití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biologických</a:t>
            </a:r>
            <a:r>
              <a:rPr lang="en-US" sz="1600" dirty="0"/>
              <a:t> </a:t>
            </a:r>
            <a:r>
              <a:rPr lang="en-US" sz="1600" dirty="0" err="1"/>
              <a:t>lepidlech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3960"/>
            <a:ext cx="1967111" cy="342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53960"/>
            <a:ext cx="37195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82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Stádia </a:t>
            </a:r>
            <a:r>
              <a:rPr lang="cs-CZ" sz="1600" b="1" dirty="0"/>
              <a:t>růstového </a:t>
            </a:r>
            <a:r>
              <a:rPr lang="cs-CZ" sz="1600" b="1" dirty="0" smtClean="0"/>
              <a:t>cyklu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1. bičíkaté, volné stádium (</a:t>
            </a:r>
            <a:r>
              <a:rPr lang="cs-CZ" sz="1600" dirty="0" err="1"/>
              <a:t>swarmer</a:t>
            </a:r>
            <a:r>
              <a:rPr lang="cs-CZ" sz="1600" dirty="0"/>
              <a:t> cell) </a:t>
            </a:r>
          </a:p>
          <a:p>
            <a:r>
              <a:rPr lang="cs-CZ" sz="1600" dirty="0"/>
              <a:t>nerostoucí, nepodléhá dělení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bičíkatá </a:t>
            </a:r>
            <a:r>
              <a:rPr lang="cs-CZ" sz="1600" dirty="0" smtClean="0"/>
              <a:t>dceřiná </a:t>
            </a:r>
            <a:r>
              <a:rPr lang="cs-CZ" sz="1600" dirty="0" smtClean="0"/>
              <a:t>buňka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2. stélkaté přisedlé stádium – reprodukční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„nezkušená buňka“ – ještě se </a:t>
            </a:r>
            <a:r>
              <a:rPr lang="cs-CZ" sz="1600" dirty="0" smtClean="0"/>
              <a:t>nedělila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„zkušená buňka“ – již „vyprodukovala“ </a:t>
            </a:r>
            <a:r>
              <a:rPr lang="cs-CZ" sz="1600" dirty="0" smtClean="0"/>
              <a:t>dceřinou </a:t>
            </a:r>
            <a:r>
              <a:rPr lang="cs-CZ" sz="1600" dirty="0" smtClean="0"/>
              <a:t>pohyblivou buňku</a:t>
            </a:r>
          </a:p>
          <a:p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Zvláštnosti růstového cyklu</a:t>
            </a:r>
          </a:p>
          <a:p>
            <a:endParaRPr lang="cs-CZ" sz="1600" dirty="0"/>
          </a:p>
          <a:p>
            <a:pPr>
              <a:buAutoNum type="arabicPeriod"/>
            </a:pPr>
            <a:r>
              <a:rPr lang="cs-CZ" sz="1600" dirty="0"/>
              <a:t>růstová stádia se nutně střídají, žádné není alternativou, která se nemusí realizovat (viz klid. stádia)</a:t>
            </a:r>
          </a:p>
          <a:p>
            <a:pPr>
              <a:buAutoNum type="arabicPeriod"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2. mateřská buňka je v jistém slova smyslu „nesmrtelnou buňkou“,  produkuje velké množství dceřiných buněk</a:t>
            </a:r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/>
              <a:t>na rozdíl od konvenčního dělení, kde nelze striktně odlišit mateřskou a dceřinou buňku)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28261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784976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600" dirty="0" smtClean="0"/>
              <a:t>lovoucí </a:t>
            </a:r>
            <a:r>
              <a:rPr lang="cs-CZ" sz="1600" dirty="0"/>
              <a:t>bičíkatá buňka se nereplikuje</a:t>
            </a:r>
          </a:p>
          <a:p>
            <a:r>
              <a:rPr lang="cs-CZ" sz="1600" dirty="0"/>
              <a:t>odhození a nahrazení bičíku a </a:t>
            </a:r>
            <a:r>
              <a:rPr lang="cs-CZ" sz="1600" dirty="0" err="1" smtClean="0"/>
              <a:t>pilusů</a:t>
            </a:r>
            <a:r>
              <a:rPr lang="cs-CZ" sz="1600" dirty="0"/>
              <a:t> </a:t>
            </a:r>
            <a:r>
              <a:rPr lang="cs-CZ" sz="1600" dirty="0" smtClean="0"/>
              <a:t>polární </a:t>
            </a:r>
            <a:r>
              <a:rPr lang="cs-CZ" sz="1600" dirty="0"/>
              <a:t>stélkou, která </a:t>
            </a:r>
            <a:r>
              <a:rPr lang="cs-CZ" sz="1600" dirty="0" smtClean="0"/>
              <a:t>umožní přichycení buňky </a:t>
            </a:r>
            <a:r>
              <a:rPr lang="cs-CZ" sz="1600" dirty="0"/>
              <a:t>k podkladu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ezralá </a:t>
            </a:r>
            <a:r>
              <a:rPr lang="cs-CZ" sz="1600" dirty="0"/>
              <a:t>stélkatá buňka se prodlužuje</a:t>
            </a:r>
          </a:p>
          <a:p>
            <a:r>
              <a:rPr lang="pt-BR" sz="1600" dirty="0"/>
              <a:t>přisednutí na místo s </a:t>
            </a:r>
            <a:r>
              <a:rPr lang="pt-BR" sz="1600" dirty="0" smtClean="0"/>
              <a:t>vhodným</a:t>
            </a:r>
            <a:r>
              <a:rPr lang="cs-CZ" sz="1600" dirty="0" smtClean="0"/>
              <a:t> substrátem </a:t>
            </a:r>
            <a:r>
              <a:rPr lang="cs-CZ" sz="1600" dirty="0"/>
              <a:t>a diferenciace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oté </a:t>
            </a:r>
            <a:r>
              <a:rPr lang="cs-CZ" sz="1600" dirty="0"/>
              <a:t>iniciace replikace </a:t>
            </a:r>
            <a:r>
              <a:rPr lang="cs-CZ" sz="1600" dirty="0" smtClean="0"/>
              <a:t>DNA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eproduktivní </a:t>
            </a:r>
            <a:r>
              <a:rPr lang="cs-CZ" sz="1600" dirty="0"/>
              <a:t>stélkatá buňka </a:t>
            </a:r>
            <a:r>
              <a:rPr lang="cs-CZ" sz="1600" dirty="0" smtClean="0"/>
              <a:t>replikuje DNA</a:t>
            </a:r>
            <a:r>
              <a:rPr lang="cs-CZ" sz="1600" dirty="0"/>
              <a:t>, vznik </a:t>
            </a:r>
            <a:r>
              <a:rPr lang="cs-CZ" sz="1600" dirty="0" smtClean="0"/>
              <a:t>dceřiné </a:t>
            </a:r>
            <a:r>
              <a:rPr lang="cs-CZ" sz="1600" dirty="0" smtClean="0"/>
              <a:t>buňky</a:t>
            </a:r>
            <a:endParaRPr lang="cs-CZ" sz="1600" dirty="0"/>
          </a:p>
          <a:p>
            <a:r>
              <a:rPr lang="cs-CZ" sz="1600" dirty="0" smtClean="0"/>
              <a:t> syntéza nového </a:t>
            </a:r>
            <a:r>
              <a:rPr lang="cs-CZ" sz="1600" dirty="0"/>
              <a:t>bičíku na pólu proti </a:t>
            </a:r>
            <a:r>
              <a:rPr lang="cs-CZ" sz="1600" dirty="0" smtClean="0"/>
              <a:t>stélce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22002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5"/>
            <a:ext cx="3456384" cy="377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81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651304" cy="2592288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dva</a:t>
            </a:r>
            <a:r>
              <a:rPr lang="cs-CZ" sz="1600" dirty="0" smtClean="0"/>
              <a:t> typy </a:t>
            </a:r>
            <a:r>
              <a:rPr lang="en-US" sz="1600" dirty="0" smtClean="0"/>
              <a:t> </a:t>
            </a:r>
            <a:r>
              <a:rPr lang="en-US" sz="1600" dirty="0" err="1" smtClean="0"/>
              <a:t>vývoje</a:t>
            </a:r>
            <a:r>
              <a:rPr lang="cs-CZ" sz="1600" dirty="0" smtClean="0"/>
              <a:t> - c</a:t>
            </a:r>
            <a:r>
              <a:rPr lang="en-US" sz="1600" dirty="0" err="1" smtClean="0"/>
              <a:t>yklick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necyklick</a:t>
            </a:r>
            <a:r>
              <a:rPr lang="cs-CZ" sz="1600" dirty="0" smtClean="0"/>
              <a:t>ý</a:t>
            </a:r>
            <a:endParaRPr lang="en-US" sz="1600" dirty="0"/>
          </a:p>
          <a:p>
            <a:r>
              <a:rPr lang="cs-CZ" sz="1600" dirty="0"/>
              <a:t>c</a:t>
            </a:r>
            <a:r>
              <a:rPr lang="en-US" sz="1600" dirty="0" err="1" smtClean="0"/>
              <a:t>yklick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 smtClean="0"/>
              <a:t>za</a:t>
            </a:r>
            <a:r>
              <a:rPr lang="cs-CZ" sz="1600" dirty="0" err="1" smtClean="0"/>
              <a:t>číná</a:t>
            </a:r>
            <a:r>
              <a:rPr lang="en-US" sz="1600" dirty="0" smtClean="0"/>
              <a:t> </a:t>
            </a:r>
            <a:r>
              <a:rPr lang="en-US" sz="1600" dirty="0"/>
              <a:t>v G </a:t>
            </a:r>
            <a:r>
              <a:rPr lang="en-US" sz="1600" dirty="0" smtClean="0"/>
              <a:t>f</a:t>
            </a:r>
            <a:r>
              <a:rPr lang="cs-CZ" sz="1600" dirty="0" err="1" smtClean="0"/>
              <a:t>ázi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do S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ze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 smtClean="0"/>
              <a:t>doch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replikaci</a:t>
            </a:r>
            <a:r>
              <a:rPr lang="en-US" sz="1600" dirty="0"/>
              <a:t> DNA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smtClean="0"/>
              <a:t>b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 err="1"/>
              <a:t>roste</a:t>
            </a:r>
            <a:r>
              <a:rPr lang="en-US" sz="1600" dirty="0"/>
              <a:t> </a:t>
            </a:r>
            <a:r>
              <a:rPr lang="en-US" sz="1600" dirty="0" smtClean="0"/>
              <a:t>--&gt; 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--&gt; </a:t>
            </a:r>
            <a:r>
              <a:rPr lang="en-US" sz="1600" dirty="0" err="1"/>
              <a:t>vzniknou</a:t>
            </a:r>
            <a:r>
              <a:rPr lang="en-US" sz="1600" dirty="0"/>
              <a:t> </a:t>
            </a:r>
            <a:r>
              <a:rPr lang="en-US" sz="1600" dirty="0" smtClean="0"/>
              <a:t>dv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jedna</a:t>
            </a:r>
            <a:r>
              <a:rPr lang="en-US" sz="1600" dirty="0"/>
              <a:t> je </a:t>
            </a:r>
            <a:r>
              <a:rPr lang="en-US" sz="1600" dirty="0" err="1"/>
              <a:t>stále</a:t>
            </a:r>
            <a:r>
              <a:rPr lang="en-US" sz="1600" dirty="0"/>
              <a:t> </a:t>
            </a:r>
            <a:r>
              <a:rPr lang="en-US" sz="1600" dirty="0" err="1"/>
              <a:t>stopkatá</a:t>
            </a:r>
            <a:r>
              <a:rPr lang="en-US" sz="1600" dirty="0"/>
              <a:t>, </a:t>
            </a:r>
            <a:r>
              <a:rPr lang="en-US" sz="1600" dirty="0" err="1"/>
              <a:t>druhá</a:t>
            </a:r>
            <a:r>
              <a:rPr lang="en-US" sz="1600" dirty="0"/>
              <a:t> 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dirty="0" err="1"/>
              <a:t>bičík</a:t>
            </a:r>
            <a:r>
              <a:rPr lang="en-US" sz="1600" dirty="0"/>
              <a:t>!!)... </a:t>
            </a:r>
            <a:endParaRPr lang="cs-CZ" sz="1600" dirty="0" smtClean="0"/>
          </a:p>
          <a:p>
            <a:endParaRPr lang="en-US" sz="1600" dirty="0"/>
          </a:p>
          <a:p>
            <a:r>
              <a:rPr lang="cs-CZ" sz="1600" dirty="0"/>
              <a:t>p</a:t>
            </a:r>
            <a:r>
              <a:rPr lang="en-US" sz="1600" dirty="0" smtClean="0"/>
              <a:t>o </a:t>
            </a:r>
            <a:r>
              <a:rPr lang="en-US" sz="1600" dirty="0" err="1" smtClean="0"/>
              <a:t>rozd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bun</a:t>
            </a:r>
            <a:r>
              <a:rPr lang="cs-CZ" sz="1600" dirty="0" err="1" smtClean="0"/>
              <a:t>ěč</a:t>
            </a:r>
            <a:r>
              <a:rPr lang="en-US" sz="1600" dirty="0" smtClean="0"/>
              <a:t>n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en-US" sz="1600" dirty="0" err="1"/>
              <a:t>obsahu</a:t>
            </a:r>
            <a:r>
              <a:rPr lang="en-US" sz="1600" dirty="0"/>
              <a:t> </a:t>
            </a:r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/>
              <a:t>rotuje</a:t>
            </a:r>
            <a:r>
              <a:rPr lang="en-US" sz="1600" dirty="0"/>
              <a:t> --&gt; </a:t>
            </a:r>
            <a:r>
              <a:rPr lang="en-US" sz="1600" dirty="0" smtClean="0"/>
              <a:t>odd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bun</a:t>
            </a:r>
            <a:r>
              <a:rPr lang="cs-CZ" sz="1600" dirty="0" smtClean="0"/>
              <a:t>ě</a:t>
            </a:r>
            <a:r>
              <a:rPr lang="en-US" sz="1600" dirty="0" smtClean="0"/>
              <a:t>k </a:t>
            </a:r>
            <a:r>
              <a:rPr lang="en-US" sz="1600" dirty="0"/>
              <a:t>--&gt; </a:t>
            </a:r>
            <a:r>
              <a:rPr lang="en-US" sz="1600" dirty="0" err="1" smtClean="0"/>
              <a:t>vytvo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pilli</a:t>
            </a:r>
            <a:r>
              <a:rPr lang="en-US" sz="1600" dirty="0"/>
              <a:t>....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á</a:t>
            </a:r>
            <a:r>
              <a:rPr lang="en-US" sz="1600" dirty="0" smtClean="0"/>
              <a:t>le p</a:t>
            </a:r>
            <a:r>
              <a:rPr lang="cs-CZ" sz="1600" dirty="0" err="1" smtClean="0"/>
              <a:t>ři</a:t>
            </a:r>
            <a:r>
              <a:rPr lang="en-US" sz="1600" dirty="0" err="1" smtClean="0"/>
              <a:t>lnuta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povrchu</a:t>
            </a:r>
            <a:r>
              <a:rPr lang="en-US" sz="1600" dirty="0"/>
              <a:t>, </a:t>
            </a:r>
            <a:r>
              <a:rPr lang="en-US" sz="1600" dirty="0" err="1" smtClean="0"/>
              <a:t>druh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err="1" smtClean="0"/>
              <a:t>voln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(v </a:t>
            </a:r>
            <a:r>
              <a:rPr lang="en-US" sz="1600" dirty="0" smtClean="0"/>
              <a:t>t</a:t>
            </a:r>
            <a:r>
              <a:rPr lang="cs-CZ" sz="1600" dirty="0" smtClean="0"/>
              <a:t>é</a:t>
            </a:r>
            <a:r>
              <a:rPr lang="en-US" sz="1600" dirty="0" smtClean="0"/>
              <a:t>to </a:t>
            </a:r>
            <a:r>
              <a:rPr lang="en-US" sz="1600" dirty="0" err="1" smtClean="0"/>
              <a:t>neprob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err="1"/>
              <a:t>dna</a:t>
            </a:r>
            <a:r>
              <a:rPr lang="en-US" sz="1600" dirty="0"/>
              <a:t>)..... </a:t>
            </a:r>
            <a:r>
              <a:rPr lang="en-US" sz="1600" dirty="0" err="1"/>
              <a:t>potom</a:t>
            </a:r>
            <a:r>
              <a:rPr lang="en-US" sz="1600" dirty="0"/>
              <a:t> se z 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stane</a:t>
            </a:r>
            <a:r>
              <a:rPr lang="en-US" sz="1600" dirty="0"/>
              <a:t> </a:t>
            </a:r>
            <a:r>
              <a:rPr lang="en-US" sz="1600" dirty="0" err="1"/>
              <a:t>stopkatá</a:t>
            </a:r>
            <a:r>
              <a:rPr lang="en-US" sz="1600" dirty="0"/>
              <a:t> b. 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ilne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podkladu</a:t>
            </a:r>
            <a:r>
              <a:rPr lang="en-US" sz="1600" dirty="0"/>
              <a:t> a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cs-CZ" sz="1600" dirty="0" smtClean="0"/>
              <a:t>opět cyklický vývoj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7" y="2675636"/>
            <a:ext cx="4662107" cy="405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70" y="5661248"/>
            <a:ext cx="4600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527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1600" b="1" dirty="0"/>
              <a:t>Růstový cyklus </a:t>
            </a:r>
            <a:r>
              <a:rPr lang="cs-CZ" sz="1600" b="1" i="1" dirty="0" err="1"/>
              <a:t>Sphaerotilus</a:t>
            </a:r>
            <a:r>
              <a:rPr lang="cs-CZ" sz="1600" b="1" i="1" dirty="0"/>
              <a:t> </a:t>
            </a:r>
            <a:r>
              <a:rPr lang="cs-CZ" sz="1600" b="1" i="1" dirty="0" err="1"/>
              <a:t>natans</a:t>
            </a: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žije </a:t>
            </a:r>
            <a:r>
              <a:rPr lang="cs-CZ" sz="1600" dirty="0"/>
              <a:t>v organicky </a:t>
            </a:r>
            <a:r>
              <a:rPr lang="cs-CZ" sz="1600" dirty="0" smtClean="0"/>
              <a:t>znečištěných vodách, ale dobře </a:t>
            </a:r>
            <a:r>
              <a:rPr lang="cs-CZ" sz="1600" dirty="0" smtClean="0"/>
              <a:t>prokysličených</a:t>
            </a:r>
          </a:p>
          <a:p>
            <a:r>
              <a:rPr lang="cs-CZ" sz="1600" dirty="0" smtClean="0"/>
              <a:t>schopna </a:t>
            </a:r>
            <a:r>
              <a:rPr lang="cs-CZ" sz="1600" dirty="0"/>
              <a:t>fixovat </a:t>
            </a:r>
            <a:r>
              <a:rPr lang="cs-CZ" sz="1600" dirty="0" err="1"/>
              <a:t>polyalkoholy</a:t>
            </a:r>
            <a:r>
              <a:rPr lang="cs-CZ" sz="1600" dirty="0"/>
              <a:t>, polysacharidy...</a:t>
            </a:r>
          </a:p>
          <a:p>
            <a:r>
              <a:rPr lang="cs-CZ" sz="1600" dirty="0" smtClean="0"/>
              <a:t>ráda </a:t>
            </a:r>
            <a:r>
              <a:rPr lang="cs-CZ" sz="1600" dirty="0"/>
              <a:t>se vyskytuje v </a:t>
            </a:r>
            <a:r>
              <a:rPr lang="cs-CZ" sz="1600" dirty="0" smtClean="0"/>
              <a:t>čističkách </a:t>
            </a:r>
            <a:r>
              <a:rPr lang="cs-CZ" sz="1600" dirty="0"/>
              <a:t>vod (</a:t>
            </a:r>
            <a:r>
              <a:rPr lang="cs-CZ" sz="1600" dirty="0" smtClean="0"/>
              <a:t>problémy</a:t>
            </a:r>
            <a:r>
              <a:rPr lang="cs-CZ" sz="1600" dirty="0"/>
              <a:t>!!!)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557347" cy="38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3430587"/>
            <a:ext cx="38385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94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err="1" smtClean="0"/>
              <a:t>Biofilm</a:t>
            </a: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Aktivní</a:t>
            </a:r>
            <a:r>
              <a:rPr lang="en-GB" sz="1600" dirty="0" smtClean="0"/>
              <a:t> </a:t>
            </a:r>
            <a:r>
              <a:rPr lang="en-GB" sz="1600" dirty="0" err="1"/>
              <a:t>biologická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složená</a:t>
            </a:r>
            <a:r>
              <a:rPr lang="en-GB" sz="1600" dirty="0"/>
              <a:t> z  </a:t>
            </a:r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baktérií,řas</a:t>
            </a:r>
            <a:r>
              <a:rPr lang="en-GB" sz="1600" dirty="0"/>
              <a:t>, </a:t>
            </a:r>
            <a:r>
              <a:rPr lang="en-GB" sz="1600" dirty="0" err="1" smtClean="0"/>
              <a:t>hub,mikroprotozoa</a:t>
            </a:r>
            <a:r>
              <a:rPr lang="en-GB" sz="1600" dirty="0"/>
              <a:t>, </a:t>
            </a:r>
            <a:r>
              <a:rPr lang="en-GB" sz="1600" dirty="0" err="1"/>
              <a:t>metazoa</a:t>
            </a:r>
            <a:r>
              <a:rPr lang="en-GB" sz="1600" dirty="0"/>
              <a:t>)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extracelulárních</a:t>
            </a:r>
            <a:r>
              <a:rPr lang="en-GB" sz="1600" dirty="0"/>
              <a:t> </a:t>
            </a:r>
            <a:r>
              <a:rPr lang="en-GB" sz="1600" dirty="0" err="1"/>
              <a:t>polymerních</a:t>
            </a:r>
            <a:r>
              <a:rPr lang="en-GB" sz="1600" dirty="0"/>
              <a:t> </a:t>
            </a:r>
            <a:r>
              <a:rPr lang="en-GB" sz="1600" dirty="0" err="1" smtClean="0"/>
              <a:t>produktů,která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přichycena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nejrůznějších</a:t>
            </a:r>
            <a:r>
              <a:rPr lang="en-GB" sz="1600" dirty="0"/>
              <a:t> </a:t>
            </a:r>
            <a:r>
              <a:rPr lang="en-GB" sz="1600" dirty="0" err="1"/>
              <a:t>podkladů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či</a:t>
            </a:r>
            <a:r>
              <a:rPr lang="cs-CZ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/>
              <a:t>v </a:t>
            </a:r>
            <a:r>
              <a:rPr lang="en-GB" sz="1600" dirty="0" err="1"/>
              <a:t>kontaktu</a:t>
            </a:r>
            <a:r>
              <a:rPr lang="en-GB" sz="1600" dirty="0"/>
              <a:t> s </a:t>
            </a:r>
            <a:r>
              <a:rPr lang="en-GB" sz="1600" dirty="0" err="1"/>
              <a:t>vodou</a:t>
            </a:r>
            <a:r>
              <a:rPr lang="cs-CZ" sz="1600" dirty="0"/>
              <a:t>…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89156"/>
            <a:ext cx="5832648" cy="462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018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112568" cy="4525963"/>
          </a:xfrm>
        </p:spPr>
        <p:txBody>
          <a:bodyPr>
            <a:normAutofit/>
          </a:bodyPr>
          <a:lstStyle/>
          <a:p>
            <a:r>
              <a:rPr lang="cs-CZ" sz="1600" dirty="0"/>
              <a:t>volné buňky najdou </a:t>
            </a:r>
            <a:r>
              <a:rPr lang="cs-CZ" sz="1600" dirty="0" smtClean="0"/>
              <a:t>vhodné životní </a:t>
            </a:r>
            <a:r>
              <a:rPr lang="cs-CZ" sz="1600" dirty="0"/>
              <a:t>prostředí</a:t>
            </a:r>
          </a:p>
          <a:p>
            <a:r>
              <a:rPr lang="cs-CZ" sz="1600" dirty="0" smtClean="0"/>
              <a:t>přichytí </a:t>
            </a:r>
            <a:r>
              <a:rPr lang="cs-CZ" sz="1600" dirty="0"/>
              <a:t>se k podkladu</a:t>
            </a:r>
          </a:p>
          <a:p>
            <a:r>
              <a:rPr lang="cs-CZ" sz="1600" dirty="0" smtClean="0"/>
              <a:t>odhodí </a:t>
            </a:r>
            <a:r>
              <a:rPr lang="cs-CZ" sz="1600" dirty="0"/>
              <a:t>bičík</a:t>
            </a:r>
          </a:p>
          <a:p>
            <a:r>
              <a:rPr lang="cs-CZ" sz="1600" dirty="0" smtClean="0"/>
              <a:t>začnou </a:t>
            </a:r>
            <a:r>
              <a:rPr lang="cs-CZ" sz="1600" dirty="0"/>
              <a:t>tvořit pochvu</a:t>
            </a:r>
          </a:p>
          <a:p>
            <a:r>
              <a:rPr lang="cs-CZ" sz="1600" dirty="0" smtClean="0"/>
              <a:t>dělí </a:t>
            </a:r>
            <a:r>
              <a:rPr lang="cs-CZ" sz="1600" dirty="0"/>
              <a:t>se uvnitř pochvy</a:t>
            </a:r>
          </a:p>
          <a:p>
            <a:r>
              <a:rPr lang="cs-CZ" sz="1600" dirty="0" smtClean="0"/>
              <a:t>z </a:t>
            </a:r>
            <a:r>
              <a:rPr lang="cs-CZ" sz="1600" dirty="0"/>
              <a:t>pochvy se uvolňují </a:t>
            </a:r>
            <a:r>
              <a:rPr lang="cs-CZ" sz="1600" dirty="0" smtClean="0"/>
              <a:t>dceřiné pohyblivé buňky</a:t>
            </a:r>
          </a:p>
          <a:p>
            <a:endParaRPr lang="cs-CZ" sz="1600" dirty="0"/>
          </a:p>
          <a:p>
            <a:r>
              <a:rPr lang="en-US" sz="1600" dirty="0" err="1" smtClean="0"/>
              <a:t>voln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= G- </a:t>
            </a:r>
            <a:r>
              <a:rPr lang="en-US" sz="1600" dirty="0" err="1"/>
              <a:t>tyčky</a:t>
            </a:r>
            <a:r>
              <a:rPr lang="en-US" sz="1600" dirty="0"/>
              <a:t> ... </a:t>
            </a:r>
          </a:p>
          <a:p>
            <a:r>
              <a:rPr lang="en-US" sz="1600" dirty="0" err="1"/>
              <a:t>když</a:t>
            </a:r>
            <a:r>
              <a:rPr lang="en-US" sz="1600" dirty="0"/>
              <a:t> je </a:t>
            </a:r>
            <a:r>
              <a:rPr lang="en-US" sz="1600" dirty="0" smtClean="0"/>
              <a:t>t</a:t>
            </a:r>
            <a:r>
              <a:rPr lang="cs-CZ" sz="1600" dirty="0" smtClean="0"/>
              <a:t>ř</a:t>
            </a:r>
            <a:r>
              <a:rPr lang="en-US" sz="1600" dirty="0" err="1" smtClean="0"/>
              <a:t>eba</a:t>
            </a:r>
            <a:r>
              <a:rPr lang="en-US" sz="1600" dirty="0"/>
              <a:t>, </a:t>
            </a:r>
            <a:r>
              <a:rPr lang="en-US" sz="1600" dirty="0" err="1" smtClean="0"/>
              <a:t>odhod</a:t>
            </a:r>
            <a:r>
              <a:rPr lang="cs-CZ" sz="1600" dirty="0" smtClean="0"/>
              <a:t>í</a:t>
            </a:r>
            <a:r>
              <a:rPr lang="en-US" sz="1600" dirty="0" smtClean="0"/>
              <a:t> bi</a:t>
            </a:r>
            <a:r>
              <a:rPr lang="cs-CZ" sz="1600" dirty="0" smtClean="0"/>
              <a:t>čí</a:t>
            </a:r>
            <a:r>
              <a:rPr lang="en-US" sz="1600" dirty="0" smtClean="0"/>
              <a:t>k</a:t>
            </a:r>
            <a:endParaRPr lang="cs-CZ" sz="1600" dirty="0" smtClean="0"/>
          </a:p>
          <a:p>
            <a:r>
              <a:rPr lang="cs-CZ" sz="1600" dirty="0" smtClean="0"/>
              <a:t>vzniká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isedl</a:t>
            </a:r>
            <a:r>
              <a:rPr lang="cs-CZ" sz="1600" dirty="0" smtClean="0"/>
              <a:t>é</a:t>
            </a:r>
            <a:r>
              <a:rPr lang="en-US" sz="1600" dirty="0" smtClean="0"/>
              <a:t> stadium</a:t>
            </a:r>
            <a:endParaRPr lang="cs-CZ" sz="1600" dirty="0" smtClean="0"/>
          </a:p>
          <a:p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/>
              <a:t>pochvy</a:t>
            </a:r>
            <a:r>
              <a:rPr lang="en-US" sz="1600" dirty="0"/>
              <a:t> </a:t>
            </a:r>
            <a:r>
              <a:rPr lang="en-US" sz="1600" dirty="0" smtClean="0"/>
              <a:t>(p</a:t>
            </a:r>
            <a:r>
              <a:rPr lang="cs-CZ" sz="1600" dirty="0" smtClean="0"/>
              <a:t>ř</a:t>
            </a:r>
            <a:r>
              <a:rPr lang="en-US" sz="1600" dirty="0" err="1" smtClean="0"/>
              <a:t>ichycen</a:t>
            </a:r>
            <a:r>
              <a:rPr lang="cs-CZ" sz="1600" dirty="0" smtClean="0"/>
              <a:t>í, </a:t>
            </a:r>
            <a:r>
              <a:rPr lang="en-US" sz="1600" dirty="0" smtClean="0"/>
              <a:t> </a:t>
            </a:r>
            <a:r>
              <a:rPr lang="en-US" sz="1600" dirty="0" err="1"/>
              <a:t>obalu</a:t>
            </a:r>
            <a:r>
              <a:rPr lang="en-US" sz="1600" dirty="0"/>
              <a:t> a </a:t>
            </a:r>
            <a:r>
              <a:rPr lang="en-US" sz="1600" dirty="0" err="1" smtClean="0"/>
              <a:t>zisk</a:t>
            </a:r>
            <a:r>
              <a:rPr lang="cs-CZ" sz="1600" dirty="0" smtClean="0"/>
              <a:t> živin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err="1" smtClean="0"/>
              <a:t>obsahuj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Fe a </a:t>
            </a:r>
            <a:r>
              <a:rPr lang="en-US" sz="1600" dirty="0" err="1"/>
              <a:t>Mn</a:t>
            </a:r>
            <a:r>
              <a:rPr lang="en-US" sz="1600" dirty="0"/>
              <a:t> ....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ochrana</a:t>
            </a:r>
            <a:r>
              <a:rPr lang="en-US" sz="1600" dirty="0"/>
              <a:t> </a:t>
            </a:r>
            <a:r>
              <a:rPr lang="en-US" sz="1600" dirty="0" err="1"/>
              <a:t>proti</a:t>
            </a:r>
            <a:r>
              <a:rPr lang="en-US" sz="1600" dirty="0"/>
              <a:t> </a:t>
            </a:r>
            <a:r>
              <a:rPr lang="en-US" sz="1600" dirty="0" err="1" smtClean="0"/>
              <a:t>pred</a:t>
            </a:r>
            <a:r>
              <a:rPr lang="cs-CZ" sz="1600" dirty="0" smtClean="0"/>
              <a:t>á</a:t>
            </a:r>
            <a:r>
              <a:rPr lang="en-US" sz="1600" dirty="0" smtClean="0"/>
              <a:t>tor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248472" cy="519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45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Střídání volného a přisedlého </a:t>
            </a:r>
            <a:r>
              <a:rPr lang="cs-CZ" sz="1600" b="1" dirty="0" smtClean="0"/>
              <a:t>stadia u </a:t>
            </a:r>
            <a:r>
              <a:rPr lang="cs-CZ" sz="1600" b="1" i="1" dirty="0" err="1" smtClean="0"/>
              <a:t>Actinoplanes</a:t>
            </a:r>
            <a:endParaRPr lang="cs-CZ" sz="1600" b="1" i="1" dirty="0" smtClean="0"/>
          </a:p>
          <a:p>
            <a:pPr marL="0" indent="0">
              <a:buNone/>
            </a:pPr>
            <a:endParaRPr lang="cs-CZ" sz="1600" i="1" dirty="0"/>
          </a:p>
          <a:p>
            <a:r>
              <a:rPr lang="cs-CZ" sz="1600" dirty="0" smtClean="0"/>
              <a:t>přisedlé </a:t>
            </a:r>
            <a:r>
              <a:rPr lang="cs-CZ" sz="1600" dirty="0"/>
              <a:t>stadium – vegetativní mycelium, množící se</a:t>
            </a:r>
          </a:p>
          <a:p>
            <a:r>
              <a:rPr lang="cs-CZ" sz="1600" dirty="0" smtClean="0"/>
              <a:t>volné </a:t>
            </a:r>
            <a:r>
              <a:rPr lang="cs-CZ" sz="1600" dirty="0"/>
              <a:t>stadium – bičíkaté spory, které se tvoří </a:t>
            </a:r>
            <a:r>
              <a:rPr lang="cs-CZ" sz="1600" dirty="0" smtClean="0"/>
              <a:t>ve sporangiu </a:t>
            </a:r>
            <a:r>
              <a:rPr lang="cs-CZ" sz="1600" dirty="0"/>
              <a:t>(zoospory)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430463"/>
            <a:ext cx="31146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79"/>
            <a:ext cx="66960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4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0493"/>
            <a:ext cx="7272808" cy="36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624"/>
            <a:ext cx="3528392" cy="148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14925"/>
            <a:ext cx="6096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40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6085218" cy="52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755576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DĚKUJI ZA POZORNOST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49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21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Biofilm</a:t>
            </a:r>
            <a:r>
              <a:rPr lang="cs-CZ" sz="1600" dirty="0"/>
              <a:t> 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smtClean="0"/>
              <a:t>volně </a:t>
            </a:r>
            <a:r>
              <a:rPr lang="cs-CZ" sz="1600" dirty="0"/>
              <a:t>plovoucí (planktonické) buňky </a:t>
            </a:r>
            <a:r>
              <a:rPr lang="cs-CZ" sz="1600" dirty="0" smtClean="0"/>
              <a:t>se usazují  na vhodném povrchu</a:t>
            </a:r>
          </a:p>
          <a:p>
            <a:r>
              <a:rPr lang="cs-CZ" sz="1600" dirty="0" smtClean="0"/>
              <a:t>zahodí bičík a začínají produkovat  </a:t>
            </a:r>
            <a:r>
              <a:rPr lang="cs-CZ" sz="1600" dirty="0"/>
              <a:t>matrix z </a:t>
            </a:r>
            <a:r>
              <a:rPr lang="cs-CZ" sz="1600" dirty="0" smtClean="0"/>
              <a:t>polysacharidů</a:t>
            </a:r>
          </a:p>
          <a:p>
            <a:r>
              <a:rPr lang="cs-CZ" sz="1600" dirty="0" smtClean="0"/>
              <a:t>formují se </a:t>
            </a:r>
            <a:r>
              <a:rPr lang="cs-CZ" sz="1600" dirty="0"/>
              <a:t>„hřibovité“ útvary </a:t>
            </a:r>
            <a:r>
              <a:rPr lang="cs-CZ" sz="1600" dirty="0" smtClean="0"/>
              <a:t>s dutinami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cs-CZ" sz="1600" dirty="0"/>
              <a:t>kanálky 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ložky </a:t>
            </a:r>
            <a:r>
              <a:rPr lang="cs-CZ" sz="1600" dirty="0" err="1"/>
              <a:t>biofilmu</a:t>
            </a:r>
            <a:r>
              <a:rPr lang="cs-CZ" sz="1600" dirty="0"/>
              <a:t>: bakteriální buňky a jiné organizmy uvnitř </a:t>
            </a:r>
            <a:r>
              <a:rPr lang="cs-CZ" sz="1600" dirty="0" smtClean="0"/>
              <a:t>hřibovitých shluků </a:t>
            </a:r>
            <a:r>
              <a:rPr lang="cs-CZ" sz="1600" dirty="0"/>
              <a:t>propojených kanálky a </a:t>
            </a:r>
            <a:r>
              <a:rPr lang="cs-CZ" sz="1600" dirty="0" smtClean="0"/>
              <a:t>póry</a:t>
            </a:r>
            <a:endParaRPr lang="cs-CZ" sz="1600" dirty="0"/>
          </a:p>
          <a:p>
            <a:r>
              <a:rPr lang="cs-CZ" sz="1600" dirty="0" err="1" smtClean="0"/>
              <a:t>jednodruhový</a:t>
            </a:r>
            <a:r>
              <a:rPr lang="cs-CZ" sz="1600" dirty="0" smtClean="0"/>
              <a:t>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 </a:t>
            </a:r>
            <a:r>
              <a:rPr lang="cs-CZ" sz="1600" dirty="0"/>
              <a:t>– </a:t>
            </a:r>
            <a:r>
              <a:rPr lang="cs-CZ" sz="1600" dirty="0" err="1"/>
              <a:t>př</a:t>
            </a:r>
            <a:r>
              <a:rPr lang="cs-CZ" sz="1600" dirty="0"/>
              <a:t>: </a:t>
            </a:r>
            <a:r>
              <a:rPr lang="cs-CZ" sz="1600" dirty="0" err="1"/>
              <a:t>aerob</a:t>
            </a:r>
            <a:r>
              <a:rPr lang="cs-CZ" sz="1600" dirty="0"/>
              <a:t>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– </a:t>
            </a:r>
            <a:r>
              <a:rPr lang="cs-CZ" sz="1600" dirty="0" smtClean="0"/>
              <a:t>bývá mnohem </a:t>
            </a:r>
            <a:r>
              <a:rPr lang="cs-CZ" sz="1600" dirty="0"/>
              <a:t>tenčí </a:t>
            </a:r>
            <a:r>
              <a:rPr lang="cs-CZ" sz="1600" dirty="0" smtClean="0"/>
              <a:t>než </a:t>
            </a:r>
            <a:r>
              <a:rPr lang="cs-CZ" sz="1600" dirty="0" err="1" smtClean="0"/>
              <a:t>vícedruhový</a:t>
            </a:r>
            <a:endParaRPr lang="cs-CZ" sz="1600" dirty="0" smtClean="0"/>
          </a:p>
          <a:p>
            <a:endParaRPr lang="cs-CZ" sz="1600" dirty="0"/>
          </a:p>
          <a:p>
            <a:r>
              <a:rPr lang="en-US" sz="1600" dirty="0" err="1" smtClean="0"/>
              <a:t>odoln</a:t>
            </a:r>
            <a:r>
              <a:rPr lang="cs-CZ" sz="1600" dirty="0" err="1" smtClean="0"/>
              <a:t>ější</a:t>
            </a:r>
            <a:r>
              <a:rPr lang="en-US" sz="1600" dirty="0" smtClean="0"/>
              <a:t> v</a:t>
            </a:r>
            <a:r>
              <a:rPr lang="cs-CZ" sz="1600" dirty="0" err="1" smtClean="0"/>
              <a:t>ůč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patogen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endParaRPr lang="cs-CZ" sz="1600" dirty="0" smtClean="0"/>
          </a:p>
          <a:p>
            <a:r>
              <a:rPr lang="cs-CZ" sz="1600" dirty="0" smtClean="0"/>
              <a:t> vyšší</a:t>
            </a:r>
            <a:r>
              <a:rPr lang="en-US" sz="1600" dirty="0" smtClean="0"/>
              <a:t> </a:t>
            </a:r>
            <a:r>
              <a:rPr lang="cs-CZ" sz="1600" dirty="0" smtClean="0"/>
              <a:t>odolnost v </a:t>
            </a:r>
            <a:r>
              <a:rPr lang="cs-CZ" sz="1600" dirty="0" err="1" smtClean="0"/>
              <a:t>biofilmu</a:t>
            </a:r>
            <a:r>
              <a:rPr lang="en-US" sz="1600" dirty="0" smtClean="0"/>
              <a:t> v</a:t>
            </a:r>
            <a:r>
              <a:rPr lang="cs-CZ" sz="1600" dirty="0" err="1" smtClean="0"/>
              <a:t>ůči</a:t>
            </a:r>
            <a:r>
              <a:rPr lang="en-US" sz="1600" dirty="0" smtClean="0"/>
              <a:t> </a:t>
            </a:r>
            <a:r>
              <a:rPr lang="en-US" sz="1600" dirty="0" err="1" smtClean="0"/>
              <a:t>imunitn</a:t>
            </a:r>
            <a:r>
              <a:rPr lang="cs-CZ" sz="1600" dirty="0" smtClean="0"/>
              <a:t>í</a:t>
            </a:r>
            <a:r>
              <a:rPr lang="en-US" sz="1600" dirty="0" smtClean="0"/>
              <a:t>mu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mu </a:t>
            </a:r>
            <a:r>
              <a:rPr lang="en-US" sz="1600" dirty="0" err="1"/>
              <a:t>hostitele</a:t>
            </a:r>
            <a:r>
              <a:rPr lang="en-US" sz="1600" dirty="0"/>
              <a:t> !!!!! </a:t>
            </a:r>
          </a:p>
          <a:p>
            <a:r>
              <a:rPr lang="cs-CZ" sz="1600" dirty="0"/>
              <a:t>b</a:t>
            </a:r>
            <a:r>
              <a:rPr lang="en-US" sz="1600" dirty="0" err="1" smtClean="0"/>
              <a:t>iofilm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v přírodním prostředí </a:t>
            </a:r>
            <a:r>
              <a:rPr lang="en-US" sz="1600" dirty="0" smtClean="0"/>
              <a:t>v</a:t>
            </a:r>
            <a:r>
              <a:rPr lang="cs-CZ" sz="1600" dirty="0" smtClean="0"/>
              <a:t>ě</a:t>
            </a:r>
            <a:r>
              <a:rPr lang="en-US" sz="1600" dirty="0" smtClean="0"/>
              <a:t>t</a:t>
            </a:r>
            <a:r>
              <a:rPr lang="cs-CZ" sz="1600" dirty="0" smtClean="0"/>
              <a:t>š</a:t>
            </a:r>
            <a:r>
              <a:rPr lang="en-US" sz="1600" dirty="0" err="1" smtClean="0"/>
              <a:t>inou</a:t>
            </a:r>
            <a:r>
              <a:rPr lang="en-US" sz="1600" dirty="0" smtClean="0"/>
              <a:t> </a:t>
            </a:r>
            <a:r>
              <a:rPr lang="en-US" sz="1600" dirty="0" err="1"/>
              <a:t>vyskytuje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err="1" smtClean="0"/>
              <a:t>ultidruhový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pl-PL" sz="1600" dirty="0" smtClean="0"/>
              <a:t>různé ekologické vztahy - kompetice </a:t>
            </a:r>
            <a:r>
              <a:rPr lang="pl-PL" sz="1600" dirty="0"/>
              <a:t>o ziviny, </a:t>
            </a:r>
            <a:r>
              <a:rPr lang="pl-PL" sz="1600" dirty="0" smtClean="0"/>
              <a:t> </a:t>
            </a:r>
            <a:r>
              <a:rPr lang="pl-PL" sz="1600" dirty="0"/>
              <a:t>symbioza, </a:t>
            </a:r>
            <a:r>
              <a:rPr lang="pl-PL" sz="1600" dirty="0" smtClean="0"/>
              <a:t>syntrofie</a:t>
            </a:r>
          </a:p>
          <a:p>
            <a:r>
              <a:rPr lang="pl-PL" sz="1600" dirty="0"/>
              <a:t>adheziny jsou zasadite nebo neutralni...</a:t>
            </a:r>
          </a:p>
          <a:p>
            <a:r>
              <a:rPr lang="en-US" sz="1600" dirty="0" err="1"/>
              <a:t>extracel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polysacharidy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kyselé</a:t>
            </a:r>
            <a:endParaRPr lang="en-US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6025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29600" cy="42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8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Vznik </a:t>
            </a:r>
            <a:r>
              <a:rPr lang="cs-CZ" sz="1600" b="1" dirty="0" err="1" smtClean="0"/>
              <a:t>biofilmu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přizpůsobení </a:t>
            </a:r>
            <a:r>
              <a:rPr lang="cs-CZ" sz="1600" dirty="0"/>
              <a:t>přisedlému způsobu života</a:t>
            </a:r>
          </a:p>
          <a:p>
            <a:r>
              <a:rPr lang="cs-CZ" sz="1600" dirty="0"/>
              <a:t>m</a:t>
            </a:r>
            <a:r>
              <a:rPr lang="nl-NL" sz="1600" dirty="0" smtClean="0"/>
              <a:t>echanismy </a:t>
            </a:r>
            <a:r>
              <a:rPr lang="nl-NL" sz="1600" dirty="0"/>
              <a:t>adheze: adhesiny, fimbrie – curli, glykokalyx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everzibilní </a:t>
            </a:r>
            <a:r>
              <a:rPr lang="cs-CZ" sz="1600" dirty="0"/>
              <a:t>– van der </a:t>
            </a:r>
            <a:r>
              <a:rPr lang="cs-CZ" sz="1600" dirty="0" err="1"/>
              <a:t>Waalsovy</a:t>
            </a:r>
            <a:r>
              <a:rPr lang="cs-CZ" sz="1600" dirty="0"/>
              <a:t> síly – slabé vazby</a:t>
            </a:r>
          </a:p>
          <a:p>
            <a:r>
              <a:rPr lang="cs-CZ" sz="1600" dirty="0" err="1" smtClean="0"/>
              <a:t>Irreverzibilní</a:t>
            </a:r>
            <a:r>
              <a:rPr lang="cs-CZ" sz="1600" dirty="0" smtClean="0"/>
              <a:t> </a:t>
            </a:r>
            <a:r>
              <a:rPr lang="cs-CZ" sz="1600" dirty="0"/>
              <a:t>– chemická vazba (kovalentní, vodíková)</a:t>
            </a:r>
          </a:p>
          <a:p>
            <a:r>
              <a:rPr lang="cs-CZ" sz="1600" dirty="0" smtClean="0"/>
              <a:t>přítomnost </a:t>
            </a:r>
            <a:r>
              <a:rPr lang="cs-CZ" sz="1600" dirty="0"/>
              <a:t>extracelulárních polymerů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měna </a:t>
            </a:r>
            <a:r>
              <a:rPr lang="cs-CZ" sz="1600" dirty="0"/>
              <a:t>fenotypu - ustává syntéza bičíků, mukózní látky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Spouštěcí </a:t>
            </a:r>
            <a:r>
              <a:rPr lang="cs-CZ" sz="1600" dirty="0"/>
              <a:t>podněty: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smotický </a:t>
            </a:r>
            <a:r>
              <a:rPr lang="cs-CZ" sz="1600" dirty="0"/>
              <a:t>tlak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nížený </a:t>
            </a:r>
            <a:r>
              <a:rPr lang="cs-CZ" sz="1600" dirty="0"/>
              <a:t>obsah kyslíku</a:t>
            </a:r>
          </a:p>
          <a:p>
            <a:r>
              <a:rPr lang="cs-CZ" sz="1600" dirty="0"/>
              <a:t>r</a:t>
            </a:r>
            <a:r>
              <a:rPr lang="pt-BR" sz="1600" dirty="0" smtClean="0"/>
              <a:t>ostoucí </a:t>
            </a:r>
            <a:r>
              <a:rPr lang="pt-BR" sz="1600" dirty="0"/>
              <a:t>hustota poulace - quorum sensing</a:t>
            </a:r>
          </a:p>
          <a:p>
            <a:r>
              <a:rPr lang="sv-SE" sz="1600" dirty="0"/>
              <a:t>např: acyl-homoserin lakton (G-), malé peptidy (G+) </a:t>
            </a:r>
            <a:endParaRPr lang="cs-CZ" sz="1600" dirty="0"/>
          </a:p>
          <a:p>
            <a:endParaRPr lang="cs-CZ" sz="1600" dirty="0" smtClean="0"/>
          </a:p>
          <a:p>
            <a:r>
              <a:rPr lang="en-US" sz="1600" dirty="0" err="1"/>
              <a:t>adheze</a:t>
            </a:r>
            <a:r>
              <a:rPr lang="en-US" sz="1600" dirty="0"/>
              <a:t> -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/>
              <a:t>produkuje</a:t>
            </a:r>
            <a:r>
              <a:rPr lang="en-US" sz="1600" dirty="0"/>
              <a:t> </a:t>
            </a:r>
            <a:r>
              <a:rPr lang="en-US" sz="1600" dirty="0" smtClean="0"/>
              <a:t>v</a:t>
            </a:r>
            <a:r>
              <a:rPr lang="cs-CZ" sz="1600" dirty="0" err="1" smtClean="0"/>
              <a:t>íc</a:t>
            </a:r>
            <a:r>
              <a:rPr lang="en-US" sz="1600" dirty="0" smtClean="0"/>
              <a:t>e </a:t>
            </a:r>
            <a:r>
              <a:rPr lang="en-US" sz="1600" dirty="0" err="1"/>
              <a:t>adhezinu</a:t>
            </a:r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err="1"/>
              <a:t>potom</a:t>
            </a:r>
            <a:r>
              <a:rPr lang="en-US" sz="1600" dirty="0"/>
              <a:t> </a:t>
            </a:r>
            <a:r>
              <a:rPr lang="en-US" sz="1600" dirty="0" err="1"/>
              <a:t>extracelul.matrix</a:t>
            </a:r>
            <a:r>
              <a:rPr lang="en-US" sz="1600" dirty="0"/>
              <a:t> ...</a:t>
            </a:r>
          </a:p>
          <a:p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 smtClean="0"/>
              <a:t>slou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tomu</a:t>
            </a:r>
            <a:r>
              <a:rPr lang="en-US" sz="1600" dirty="0"/>
              <a:t> aby se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po</a:t>
            </a:r>
            <a:r>
              <a:rPr lang="cs-CZ" sz="1600" dirty="0" err="1" smtClean="0"/>
              <a:t>vr</a:t>
            </a:r>
            <a:r>
              <a:rPr lang="en-US" sz="1600" dirty="0" err="1" smtClean="0"/>
              <a:t>chu</a:t>
            </a:r>
            <a:r>
              <a:rPr lang="en-US" sz="1600" dirty="0" smtClean="0"/>
              <a:t> </a:t>
            </a:r>
            <a:r>
              <a:rPr lang="en-US" sz="1600" dirty="0" err="1"/>
              <a:t>dostala</a:t>
            </a:r>
            <a:r>
              <a:rPr lang="en-US" sz="1600" dirty="0"/>
              <a:t> </a:t>
            </a:r>
            <a:r>
              <a:rPr lang="en-US" sz="1600" dirty="0" smtClean="0"/>
              <a:t>-</a:t>
            </a:r>
            <a:r>
              <a:rPr lang="en-US" sz="1600" dirty="0" err="1" smtClean="0"/>
              <a:t>po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isednut</a:t>
            </a:r>
            <a:r>
              <a:rPr lang="cs-CZ" sz="1600" dirty="0" smtClean="0"/>
              <a:t>í</a:t>
            </a:r>
            <a:r>
              <a:rPr lang="en-US" sz="1600" dirty="0" smtClean="0"/>
              <a:t> 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 smtClean="0"/>
              <a:t>odpad</a:t>
            </a:r>
            <a:r>
              <a:rPr lang="cs-CZ" sz="1600" dirty="0"/>
              <a:t>á</a:t>
            </a:r>
            <a:endParaRPr lang="en-US" sz="1600" dirty="0"/>
          </a:p>
          <a:p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1979712" y="61653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https://www.youtube.com/watch?v=1XNM4bLgt_U</a:t>
            </a:r>
          </a:p>
        </p:txBody>
      </p:sp>
    </p:spTree>
    <p:extLst>
      <p:ext uri="{BB962C8B-B14F-4D97-AF65-F5344CB8AC3E}">
        <p14:creationId xmlns:p14="http://schemas.microsoft.com/office/powerpoint/2010/main" val="52505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Po přichycení změna </a:t>
            </a:r>
            <a:r>
              <a:rPr lang="cs-CZ" sz="1600" b="1" dirty="0" smtClean="0"/>
              <a:t>vlastností bakterií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pl-PL" sz="1600" dirty="0" smtClean="0"/>
              <a:t>zprvu </a:t>
            </a:r>
            <a:r>
              <a:rPr lang="pl-PL" sz="1600" dirty="0"/>
              <a:t>na úrovni regulace genů</a:t>
            </a:r>
          </a:p>
          <a:p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en-US" sz="1600" dirty="0" err="1"/>
              <a:t>přisednutí</a:t>
            </a:r>
            <a:r>
              <a:rPr lang="en-US" sz="1600" dirty="0"/>
              <a:t> - </a:t>
            </a:r>
            <a:r>
              <a:rPr lang="en-US" sz="1600" dirty="0" err="1" smtClean="0"/>
              <a:t>zm</a:t>
            </a:r>
            <a:r>
              <a:rPr lang="cs-CZ" sz="1600" dirty="0" smtClean="0"/>
              <a:t>ě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r>
              <a:rPr lang="en-US" sz="1600" dirty="0" smtClean="0"/>
              <a:t> – </a:t>
            </a:r>
            <a:r>
              <a:rPr lang="en-US" sz="1600" dirty="0" err="1" smtClean="0"/>
              <a:t>vyr</a:t>
            </a:r>
            <a:r>
              <a:rPr lang="cs-CZ" sz="1600" dirty="0" smtClean="0"/>
              <a:t>á</a:t>
            </a:r>
            <a:r>
              <a:rPr lang="en-US" sz="1600" dirty="0" smtClean="0"/>
              <a:t>b</a:t>
            </a:r>
            <a:r>
              <a:rPr lang="cs-CZ" sz="1600" dirty="0" smtClean="0"/>
              <a:t>í </a:t>
            </a:r>
            <a:r>
              <a:rPr lang="en-US" sz="1600" dirty="0" smtClean="0"/>
              <a:t>se </a:t>
            </a:r>
            <a:r>
              <a:rPr lang="en-US" sz="1600" dirty="0"/>
              <a:t>ty, 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úča</a:t>
            </a:r>
            <a:r>
              <a:rPr lang="en-US" sz="1600" dirty="0" err="1" smtClean="0"/>
              <a:t>stn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tvorby</a:t>
            </a:r>
            <a:r>
              <a:rPr lang="en-US" sz="1600" dirty="0" smtClean="0"/>
              <a:t> matrix</a:t>
            </a:r>
            <a:endParaRPr lang="en-US" sz="1600" dirty="0"/>
          </a:p>
          <a:p>
            <a:r>
              <a:rPr lang="cs-CZ" sz="1600" dirty="0" smtClean="0"/>
              <a:t>1/3 </a:t>
            </a:r>
            <a:r>
              <a:rPr lang="cs-CZ" sz="1600" dirty="0"/>
              <a:t>bílkovin se produkuje v rozdílném </a:t>
            </a:r>
            <a:r>
              <a:rPr lang="cs-CZ" sz="1600" dirty="0" smtClean="0"/>
              <a:t>poměru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více </a:t>
            </a:r>
            <a:r>
              <a:rPr lang="cs-CZ" sz="1600" dirty="0" smtClean="0"/>
              <a:t>tvořeny bílkoviny</a:t>
            </a:r>
            <a:r>
              <a:rPr lang="cs-CZ" sz="1600" dirty="0"/>
              <a:t> </a:t>
            </a:r>
            <a:r>
              <a:rPr lang="cs-CZ" sz="1600" dirty="0" smtClean="0"/>
              <a:t>pórů, transportní</a:t>
            </a:r>
            <a:r>
              <a:rPr lang="cs-CZ" sz="1600" dirty="0"/>
              <a:t> </a:t>
            </a:r>
            <a:r>
              <a:rPr lang="cs-CZ" sz="1600" dirty="0" smtClean="0"/>
              <a:t>a proteiny  </a:t>
            </a:r>
            <a:r>
              <a:rPr lang="cs-CZ" sz="1600" dirty="0"/>
              <a:t>syntetizující mimobuněčnou hmotu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 </a:t>
            </a:r>
            <a:r>
              <a:rPr lang="cs-CZ" sz="1600" dirty="0"/>
              <a:t>přichycení </a:t>
            </a:r>
            <a:r>
              <a:rPr lang="cs-CZ" sz="1600" dirty="0" smtClean="0"/>
              <a:t> je nutno </a:t>
            </a:r>
            <a:r>
              <a:rPr lang="cs-CZ" sz="1600" dirty="0"/>
              <a:t>vytvořit matrici z </a:t>
            </a:r>
            <a:r>
              <a:rPr lang="cs-CZ" sz="1600" dirty="0" smtClean="0"/>
              <a:t>polysacharidu </a:t>
            </a:r>
          </a:p>
          <a:p>
            <a:r>
              <a:rPr lang="cs-CZ" sz="1600" dirty="0" err="1" smtClean="0"/>
              <a:t>př</a:t>
            </a:r>
            <a:r>
              <a:rPr lang="cs-CZ" sz="1600" dirty="0"/>
              <a:t>: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- </a:t>
            </a:r>
            <a:r>
              <a:rPr lang="cs-CZ" sz="1600" dirty="0" smtClean="0"/>
              <a:t>alginát, </a:t>
            </a:r>
            <a:r>
              <a:rPr lang="pl-PL" sz="1600" dirty="0" smtClean="0"/>
              <a:t>již </a:t>
            </a:r>
            <a:r>
              <a:rPr lang="pl-PL" sz="1600" dirty="0"/>
              <a:t>15 minut po </a:t>
            </a:r>
            <a:r>
              <a:rPr lang="pl-PL" sz="1600" dirty="0" smtClean="0"/>
              <a:t>přisednutí</a:t>
            </a:r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7"/>
            <a:ext cx="4680520" cy="31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71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159762" cy="59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9193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2232</Words>
  <Application>Microsoft Office PowerPoint</Application>
  <PresentationFormat>Předvádění na obrazovce (4:3)</PresentationFormat>
  <Paragraphs>333</Paragraphs>
  <Slides>43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systému Office</vt:lpstr>
      <vt:lpstr>CYTOLOGIE A MORFOLOGIE PROKARYOT 7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Růstový cyklus Sphaerotilus natans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</dc:creator>
  <cp:lastModifiedBy>Iva</cp:lastModifiedBy>
  <cp:revision>45</cp:revision>
  <dcterms:created xsi:type="dcterms:W3CDTF">2020-05-04T14:29:10Z</dcterms:created>
  <dcterms:modified xsi:type="dcterms:W3CDTF">2021-04-19T10:49:59Z</dcterms:modified>
</cp:coreProperties>
</file>