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9" r:id="rId21"/>
    <p:sldId id="277" r:id="rId22"/>
    <p:sldId id="278" r:id="rId23"/>
    <p:sldId id="320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318" r:id="rId32"/>
    <p:sldId id="290" r:id="rId33"/>
    <p:sldId id="291" r:id="rId34"/>
    <p:sldId id="292" r:id="rId35"/>
    <p:sldId id="293" r:id="rId36"/>
    <p:sldId id="295" r:id="rId37"/>
    <p:sldId id="296" r:id="rId38"/>
    <p:sldId id="297" r:id="rId39"/>
    <p:sldId id="298" r:id="rId40"/>
    <p:sldId id="299" r:id="rId41"/>
    <p:sldId id="319" r:id="rId42"/>
    <p:sldId id="301" r:id="rId43"/>
    <p:sldId id="303" r:id="rId44"/>
    <p:sldId id="304" r:id="rId45"/>
    <p:sldId id="305" r:id="rId46"/>
    <p:sldId id="307" r:id="rId47"/>
    <p:sldId id="308" r:id="rId48"/>
    <p:sldId id="309" r:id="rId49"/>
    <p:sldId id="310" r:id="rId50"/>
    <p:sldId id="313" r:id="rId51"/>
    <p:sldId id="312" r:id="rId52"/>
    <p:sldId id="314" r:id="rId53"/>
    <p:sldId id="315" r:id="rId54"/>
    <p:sldId id="317" r:id="rId55"/>
    <p:sldId id="289" r:id="rId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286" autoAdjust="0"/>
  </p:normalViewPr>
  <p:slideViewPr>
    <p:cSldViewPr>
      <p:cViewPr>
        <p:scale>
          <a:sx n="110" d="100"/>
          <a:sy n="110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9EABF-94DE-45BB-868A-AA102785C02C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C2DE6-6722-4896-A598-660B567F3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432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227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0524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321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9216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503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0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21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83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496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32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B54-A9F3-4934-835B-90AAB8C26569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7703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5CB54-A9F3-4934-835B-90AAB8C26569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431BE-A0C2-4D56-AB97-7A492D5097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17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hyperlink" Target="https://ziva.avcr.cz/2017-5/mikrosporidie-houby-co-nevypadaji-jako-houby-aneb-sestry-rise-fungi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5GJ98S7Ewo" TargetMode="External"/><Relationship Id="rId2" Type="http://schemas.openxmlformats.org/officeDocument/2006/relationships/hyperlink" Target="https://www.youtube.com/watch?v=YNxjWvTFzO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141277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CYTOLOGIE A MORFOLOGIE PROKARYOT </a:t>
            </a:r>
            <a:br>
              <a:rPr lang="cs-CZ" dirty="0" smtClean="0"/>
            </a:br>
            <a:r>
              <a:rPr lang="cs-CZ" dirty="0" smtClean="0"/>
              <a:t>6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4365104"/>
            <a:ext cx="6400800" cy="17526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Růstové cykly bakterií I. 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163856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8229600" cy="4525963"/>
          </a:xfrm>
        </p:spPr>
        <p:txBody>
          <a:bodyPr>
            <a:normAutofit/>
          </a:bodyPr>
          <a:lstStyle/>
          <a:p>
            <a:pPr>
              <a:buAutoNum type="arabicParenR"/>
            </a:pPr>
            <a:r>
              <a:rPr lang="cs-CZ" sz="1600" b="1" dirty="0" smtClean="0"/>
              <a:t>Vegetativní </a:t>
            </a:r>
            <a:r>
              <a:rPr lang="cs-CZ" sz="1600" b="1" dirty="0"/>
              <a:t>a klidové </a:t>
            </a:r>
            <a:r>
              <a:rPr lang="cs-CZ" sz="1600" b="1" dirty="0" smtClean="0"/>
              <a:t>stadium</a:t>
            </a:r>
          </a:p>
          <a:p>
            <a:pPr marL="0" indent="0">
              <a:buNone/>
            </a:pPr>
            <a:r>
              <a:rPr lang="cs-CZ" sz="1600" b="1" dirty="0" smtClean="0"/>
              <a:t>               Tvorba </a:t>
            </a:r>
            <a:r>
              <a:rPr lang="cs-CZ" sz="1600" b="1" dirty="0"/>
              <a:t>spor</a:t>
            </a:r>
          </a:p>
          <a:p>
            <a:pPr>
              <a:buAutoNum type="arabicParenR"/>
            </a:pPr>
            <a:endParaRPr lang="cs-CZ" sz="1600" b="1" dirty="0"/>
          </a:p>
          <a:p>
            <a:pPr marL="0" indent="0">
              <a:buNone/>
            </a:pPr>
            <a:r>
              <a:rPr lang="cs-CZ" sz="1600" dirty="0"/>
              <a:t>Endospory</a:t>
            </a:r>
          </a:p>
          <a:p>
            <a:r>
              <a:rPr lang="cs-CZ" sz="1600" dirty="0"/>
              <a:t>- převážně G+ bakterie</a:t>
            </a:r>
          </a:p>
          <a:p>
            <a:r>
              <a:rPr lang="cs-CZ" sz="1600" i="1" dirty="0" err="1"/>
              <a:t>Bacillus</a:t>
            </a:r>
            <a:r>
              <a:rPr lang="cs-CZ" sz="1600" i="1" dirty="0"/>
              <a:t> </a:t>
            </a:r>
            <a:r>
              <a:rPr lang="cs-CZ" sz="1600" dirty="0"/>
              <a:t>(aerobní tyčky), </a:t>
            </a:r>
            <a:r>
              <a:rPr lang="cs-CZ" sz="1600" i="1" dirty="0" err="1"/>
              <a:t>Clostridum</a:t>
            </a:r>
            <a:r>
              <a:rPr lang="cs-CZ" sz="1600" i="1" dirty="0"/>
              <a:t>, </a:t>
            </a:r>
            <a:r>
              <a:rPr lang="cs-CZ" sz="1600" i="1" dirty="0" err="1"/>
              <a:t>Thermoactinomyces</a:t>
            </a:r>
            <a:r>
              <a:rPr lang="cs-CZ" sz="1600" i="1" dirty="0"/>
              <a:t> </a:t>
            </a:r>
            <a:r>
              <a:rPr lang="cs-CZ" sz="1600" dirty="0"/>
              <a:t>a</a:t>
            </a:r>
          </a:p>
          <a:p>
            <a:r>
              <a:rPr lang="cs-CZ" sz="1600" i="1" dirty="0" err="1"/>
              <a:t>Desulfotomaculum</a:t>
            </a:r>
            <a:r>
              <a:rPr lang="cs-CZ" sz="1600" i="1" dirty="0"/>
              <a:t> </a:t>
            </a:r>
            <a:r>
              <a:rPr lang="cs-CZ" sz="1600" dirty="0"/>
              <a:t>(anaerobní tyčky), </a:t>
            </a:r>
            <a:r>
              <a:rPr lang="cs-CZ" sz="1600" i="1" dirty="0" err="1"/>
              <a:t>Sporosarcina</a:t>
            </a:r>
            <a:r>
              <a:rPr lang="cs-CZ" sz="1600" i="1" dirty="0"/>
              <a:t> </a:t>
            </a:r>
            <a:r>
              <a:rPr lang="cs-CZ" sz="1600" dirty="0"/>
              <a:t>(</a:t>
            </a:r>
            <a:r>
              <a:rPr lang="cs-CZ" sz="1600" dirty="0" smtClean="0"/>
              <a:t>aerobní koky</a:t>
            </a:r>
            <a:r>
              <a:rPr lang="cs-CZ" sz="1600" dirty="0"/>
              <a:t>), </a:t>
            </a:r>
            <a:r>
              <a:rPr lang="cs-CZ" sz="1600" i="1" dirty="0" err="1"/>
              <a:t>Sporolactobacillus</a:t>
            </a:r>
            <a:r>
              <a:rPr lang="cs-CZ" sz="1600" i="1" dirty="0"/>
              <a:t>, </a:t>
            </a:r>
            <a:r>
              <a:rPr lang="cs-CZ" sz="1600" i="1" dirty="0" err="1"/>
              <a:t>Oscillospira</a:t>
            </a:r>
            <a:r>
              <a:rPr lang="cs-CZ" sz="1600" i="1" dirty="0"/>
              <a:t>, </a:t>
            </a:r>
            <a:r>
              <a:rPr lang="cs-CZ" sz="1600" i="1" dirty="0" err="1"/>
              <a:t>Thermoactinomyces</a:t>
            </a:r>
            <a:endParaRPr lang="cs-CZ" sz="1600" i="1" dirty="0"/>
          </a:p>
          <a:p>
            <a:r>
              <a:rPr lang="cs-CZ" sz="1600" dirty="0" smtClean="0"/>
              <a:t>výjimečně </a:t>
            </a:r>
            <a:r>
              <a:rPr lang="cs-CZ" sz="1600" dirty="0"/>
              <a:t>i G– bakterie (</a:t>
            </a:r>
            <a:r>
              <a:rPr lang="cs-CZ" sz="1600" i="1" dirty="0" err="1"/>
              <a:t>Coxiella</a:t>
            </a:r>
            <a:r>
              <a:rPr lang="cs-CZ" sz="1600" i="1" dirty="0"/>
              <a:t> </a:t>
            </a:r>
            <a:r>
              <a:rPr lang="cs-CZ" sz="1600" i="1" dirty="0" err="1"/>
              <a:t>burnetii</a:t>
            </a:r>
            <a:r>
              <a:rPr lang="cs-CZ" sz="1600" i="1" dirty="0"/>
              <a:t>, </a:t>
            </a:r>
            <a:r>
              <a:rPr lang="cs-CZ" sz="1600" dirty="0"/>
              <a:t>původce Q-horečky).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Cysty (exospory)</a:t>
            </a:r>
            <a:endParaRPr lang="cs-CZ" sz="1600" dirty="0"/>
          </a:p>
          <a:p>
            <a:r>
              <a:rPr lang="cs-CZ" sz="1600" dirty="0"/>
              <a:t>- méně rezistentní, odolné </a:t>
            </a:r>
            <a:r>
              <a:rPr lang="cs-CZ" sz="1600" dirty="0" err="1"/>
              <a:t>zejm.vůči</a:t>
            </a:r>
            <a:r>
              <a:rPr lang="cs-CZ" sz="1600" dirty="0"/>
              <a:t> vysychání</a:t>
            </a:r>
          </a:p>
          <a:p>
            <a:r>
              <a:rPr lang="cs-CZ" sz="1600" i="1" dirty="0" err="1"/>
              <a:t>Azotobacter</a:t>
            </a:r>
            <a:r>
              <a:rPr lang="cs-CZ" sz="1600" i="1" dirty="0"/>
              <a:t>, </a:t>
            </a:r>
            <a:r>
              <a:rPr lang="cs-CZ" sz="1600" i="1" dirty="0" err="1"/>
              <a:t>Methylosinus</a:t>
            </a:r>
            <a:endParaRPr lang="cs-CZ" sz="1600" i="1" dirty="0"/>
          </a:p>
          <a:p>
            <a:r>
              <a:rPr lang="cs-CZ" sz="1600" dirty="0" smtClean="0">
                <a:effectLst/>
              </a:rPr>
              <a:t>Vegetativní st. -  růst a binární dělení (formování </a:t>
            </a:r>
            <a:r>
              <a:rPr lang="cs-CZ" sz="1600" dirty="0" err="1" smtClean="0">
                <a:effectLst/>
              </a:rPr>
              <a:t>mezozomu</a:t>
            </a:r>
            <a:r>
              <a:rPr lang="cs-CZ" sz="1600" dirty="0"/>
              <a:t>,</a:t>
            </a:r>
            <a:r>
              <a:rPr lang="cs-CZ" sz="1600" dirty="0" smtClean="0">
                <a:effectLst/>
              </a:rPr>
              <a:t> septa)</a:t>
            </a:r>
          </a:p>
          <a:p>
            <a:r>
              <a:rPr lang="cs-CZ" sz="1600" dirty="0" smtClean="0">
                <a:effectLst/>
              </a:rPr>
              <a:t> </a:t>
            </a:r>
            <a:r>
              <a:rPr lang="cs-CZ" sz="1600" dirty="0" err="1" smtClean="0">
                <a:effectLst/>
              </a:rPr>
              <a:t>buň.dělení</a:t>
            </a:r>
            <a:r>
              <a:rPr lang="cs-CZ" sz="1600" dirty="0" smtClean="0">
                <a:effectLst/>
              </a:rPr>
              <a:t> trv</a:t>
            </a:r>
            <a:r>
              <a:rPr lang="cs-CZ" sz="1600" dirty="0" smtClean="0"/>
              <a:t>á </a:t>
            </a:r>
            <a:r>
              <a:rPr lang="cs-CZ" sz="1600" dirty="0" smtClean="0">
                <a:effectLst/>
              </a:rPr>
              <a:t>průměrně</a:t>
            </a:r>
            <a:r>
              <a:rPr lang="cs-CZ" sz="1600" dirty="0"/>
              <a:t> </a:t>
            </a:r>
            <a:r>
              <a:rPr lang="cs-CZ" sz="1600" dirty="0" smtClean="0">
                <a:effectLst/>
              </a:rPr>
              <a:t>2 minut, p. podmínek</a:t>
            </a:r>
            <a:r>
              <a:rPr lang="cs-CZ" sz="1600" dirty="0"/>
              <a:t> </a:t>
            </a:r>
            <a:r>
              <a:rPr lang="cs-CZ" sz="1600" dirty="0" smtClean="0">
                <a:effectLst/>
              </a:rPr>
              <a:t>růstu se může měnit</a:t>
            </a:r>
          </a:p>
          <a:p>
            <a:endParaRPr lang="cs-CZ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4797152"/>
            <a:ext cx="34194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230103" y="5672567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 smtClean="0"/>
              <a:t>Bacillus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megaterium</a:t>
            </a:r>
            <a:r>
              <a:rPr lang="cs-CZ" sz="1200" i="1" dirty="0" smtClean="0"/>
              <a:t> </a:t>
            </a:r>
            <a:r>
              <a:rPr lang="cs-CZ" sz="1200" dirty="0" smtClean="0"/>
              <a:t>– zelené</a:t>
            </a:r>
          </a:p>
          <a:p>
            <a:r>
              <a:rPr lang="cs-CZ" sz="1200" dirty="0" smtClean="0"/>
              <a:t>spory obarvené varem</a:t>
            </a:r>
          </a:p>
          <a:p>
            <a:r>
              <a:rPr lang="cs-CZ" sz="1200" dirty="0" smtClean="0"/>
              <a:t>v malachitové zeleni </a:t>
            </a:r>
          </a:p>
        </p:txBody>
      </p:sp>
    </p:spTree>
    <p:extLst>
      <p:ext uri="{BB962C8B-B14F-4D97-AF65-F5344CB8AC3E}">
        <p14:creationId xmlns:p14="http://schemas.microsoft.com/office/powerpoint/2010/main" val="3996201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66921" cy="692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192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33916"/>
            <a:ext cx="9036496" cy="5267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Endospora, sporulace</a:t>
            </a:r>
          </a:p>
          <a:p>
            <a:pPr marL="0" indent="0">
              <a:buNone/>
            </a:pPr>
            <a:endParaRPr lang="cs-CZ" sz="1600" b="1" dirty="0" smtClean="0"/>
          </a:p>
          <a:p>
            <a:r>
              <a:rPr lang="cs-CZ" sz="1600" dirty="0" smtClean="0"/>
              <a:t>několik výjimečných charakteristik…</a:t>
            </a:r>
          </a:p>
          <a:p>
            <a:r>
              <a:rPr lang="en-US" sz="1600" dirty="0" err="1" smtClean="0"/>
              <a:t>spora</a:t>
            </a:r>
            <a:r>
              <a:rPr lang="en-US" sz="1600" dirty="0" smtClean="0"/>
              <a:t> </a:t>
            </a:r>
            <a:r>
              <a:rPr lang="en-US" sz="1600" dirty="0" err="1" smtClean="0"/>
              <a:t>eukaryot</a:t>
            </a:r>
            <a:r>
              <a:rPr lang="en-US" sz="1600" dirty="0" smtClean="0"/>
              <a:t> - stadium </a:t>
            </a:r>
            <a:r>
              <a:rPr lang="en-US" sz="1600" dirty="0" err="1" smtClean="0"/>
              <a:t>schopn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reprodukce</a:t>
            </a:r>
            <a:r>
              <a:rPr lang="en-US" sz="1600" dirty="0" smtClean="0"/>
              <a:t> </a:t>
            </a:r>
          </a:p>
          <a:p>
            <a:r>
              <a:rPr lang="pl-PL" sz="1600" dirty="0" smtClean="0"/>
              <a:t>spora u bakterií - je to klidové stadium </a:t>
            </a:r>
            <a:endParaRPr lang="pl-PL" sz="1600" dirty="0" smtClean="0"/>
          </a:p>
          <a:p>
            <a:r>
              <a:rPr lang="pl-PL" sz="1600" dirty="0" smtClean="0"/>
              <a:t>oproti </a:t>
            </a:r>
            <a:r>
              <a:rPr lang="pl-PL" sz="1600" i="1" dirty="0"/>
              <a:t>Eucarya </a:t>
            </a:r>
            <a:r>
              <a:rPr lang="pl-PL" sz="1600" i="1" dirty="0" smtClean="0"/>
              <a:t> </a:t>
            </a:r>
            <a:r>
              <a:rPr lang="pl-PL" sz="1600" dirty="0"/>
              <a:t>pouze jedna </a:t>
            </a:r>
            <a:r>
              <a:rPr lang="pl-PL" sz="1600" dirty="0" smtClean="0"/>
              <a:t>endospora v buňce</a:t>
            </a:r>
            <a:endParaRPr lang="pl-PL" sz="1600" dirty="0" smtClean="0"/>
          </a:p>
          <a:p>
            <a:pPr marL="0" indent="0">
              <a:buNone/>
            </a:pPr>
            <a:r>
              <a:rPr lang="pl-PL" sz="1400" dirty="0" smtClean="0"/>
              <a:t>     (</a:t>
            </a:r>
            <a:r>
              <a:rPr lang="pl-PL" sz="1400" dirty="0" smtClean="0">
                <a:hlinkClick r:id="rId2"/>
              </a:rPr>
              <a:t>https</a:t>
            </a:r>
            <a:r>
              <a:rPr lang="pl-PL" sz="1400" dirty="0">
                <a:hlinkClick r:id="rId2"/>
              </a:rPr>
              <a:t>://</a:t>
            </a:r>
            <a:r>
              <a:rPr lang="pl-PL" sz="1400" dirty="0" smtClean="0">
                <a:hlinkClick r:id="rId2"/>
              </a:rPr>
              <a:t>ziva.avcr.cz/2017-5/mikrosporidie-houby-co-nevypadaji-jako-houby-aneb-sestry-rise-fungi.html</a:t>
            </a:r>
            <a:r>
              <a:rPr lang="pl-PL" sz="1400" dirty="0" smtClean="0"/>
              <a:t>)</a:t>
            </a:r>
          </a:p>
          <a:p>
            <a:pPr marL="0" indent="0">
              <a:buNone/>
            </a:pPr>
            <a:endParaRPr lang="pl-PL" sz="1400" dirty="0"/>
          </a:p>
          <a:p>
            <a:r>
              <a:rPr lang="cs-CZ" sz="1600" dirty="0" err="1"/>
              <a:t>p</a:t>
            </a:r>
            <a:r>
              <a:rPr lang="cs-CZ" sz="1600" dirty="0" err="1" smtClean="0"/>
              <a:t>eptidoglykan</a:t>
            </a:r>
            <a:r>
              <a:rPr lang="cs-CZ" sz="1600" dirty="0" smtClean="0"/>
              <a:t> </a:t>
            </a:r>
            <a:r>
              <a:rPr lang="cs-CZ" sz="1600" dirty="0"/>
              <a:t>v kortexu spory je </a:t>
            </a:r>
            <a:r>
              <a:rPr lang="cs-CZ" sz="1600" dirty="0" smtClean="0"/>
              <a:t>jiný než v </a:t>
            </a:r>
            <a:r>
              <a:rPr lang="cs-CZ" sz="1600" dirty="0" smtClean="0"/>
              <a:t>buňce</a:t>
            </a:r>
            <a:endParaRPr lang="cs-CZ" sz="1600" dirty="0"/>
          </a:p>
          <a:p>
            <a:r>
              <a:rPr lang="cs-CZ" sz="1600" dirty="0"/>
              <a:t>s</a:t>
            </a:r>
            <a:r>
              <a:rPr lang="cs-CZ" sz="1600" dirty="0" smtClean="0"/>
              <a:t>tabilizace </a:t>
            </a:r>
            <a:r>
              <a:rPr lang="cs-CZ" sz="1600" dirty="0"/>
              <a:t>makromolekul ve </a:t>
            </a:r>
            <a:r>
              <a:rPr lang="cs-CZ" sz="1600" dirty="0" smtClean="0"/>
              <a:t>spoře!</a:t>
            </a:r>
          </a:p>
          <a:p>
            <a:r>
              <a:rPr lang="cs-CZ" sz="1600" dirty="0" smtClean="0"/>
              <a:t> </a:t>
            </a:r>
            <a:r>
              <a:rPr lang="cs-CZ" sz="1600" dirty="0" smtClean="0"/>
              <a:t>díky specifickým bílkovinám, ztrátou </a:t>
            </a:r>
            <a:r>
              <a:rPr lang="cs-CZ" sz="1600" dirty="0" smtClean="0"/>
              <a:t>náhradou vody vápníkem 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</a:t>
            </a:r>
            <a:r>
              <a:rPr lang="cs-CZ" sz="1600" dirty="0" smtClean="0"/>
              <a:t>(</a:t>
            </a:r>
            <a:r>
              <a:rPr lang="cs-CZ" sz="1600" dirty="0" smtClean="0"/>
              <a:t>pouze zde se nachází v přírodě unikátní </a:t>
            </a:r>
            <a:r>
              <a:rPr lang="cs-CZ" sz="1600" dirty="0" err="1" smtClean="0"/>
              <a:t>kys</a:t>
            </a:r>
            <a:r>
              <a:rPr lang="cs-CZ" sz="1600" dirty="0" smtClean="0"/>
              <a:t>. </a:t>
            </a:r>
            <a:r>
              <a:rPr lang="cs-CZ" sz="1600" dirty="0" err="1" smtClean="0"/>
              <a:t>dipikolinová</a:t>
            </a:r>
            <a:r>
              <a:rPr lang="cs-CZ" sz="1600" dirty="0" smtClean="0"/>
              <a:t>)</a:t>
            </a:r>
            <a:endParaRPr lang="cs-CZ" sz="1600" dirty="0"/>
          </a:p>
          <a:p>
            <a:r>
              <a:rPr lang="cs-CZ" sz="1600" dirty="0" smtClean="0"/>
              <a:t>vysoká </a:t>
            </a:r>
            <a:r>
              <a:rPr lang="cs-CZ" sz="1600" dirty="0"/>
              <a:t>odolnost napomáhá přečkat podmínky nevhodné </a:t>
            </a:r>
            <a:r>
              <a:rPr lang="cs-CZ" sz="1600" dirty="0" smtClean="0"/>
              <a:t>pro život </a:t>
            </a:r>
            <a:r>
              <a:rPr lang="cs-CZ" sz="1600" dirty="0"/>
              <a:t>i po tisíce let </a:t>
            </a:r>
            <a:r>
              <a:rPr lang="cs-CZ" sz="1600" dirty="0" smtClean="0"/>
              <a:t>(?)</a:t>
            </a:r>
          </a:p>
          <a:p>
            <a:r>
              <a:rPr lang="cs-CZ" sz="1600" dirty="0" smtClean="0"/>
              <a:t>šíření </a:t>
            </a:r>
            <a:r>
              <a:rPr lang="cs-CZ" sz="1600" dirty="0"/>
              <a:t>bakterií i </a:t>
            </a:r>
            <a:r>
              <a:rPr lang="cs-CZ" sz="1600" dirty="0" smtClean="0"/>
              <a:t>na značné </a:t>
            </a:r>
            <a:r>
              <a:rPr lang="cs-CZ" sz="1600" dirty="0"/>
              <a:t>vzdálenosti </a:t>
            </a:r>
            <a:r>
              <a:rPr lang="cs-CZ" sz="1600" dirty="0" smtClean="0"/>
              <a:t> </a:t>
            </a:r>
            <a:r>
              <a:rPr lang="cs-CZ" sz="1600" dirty="0"/>
              <a:t>v různém </a:t>
            </a:r>
            <a:r>
              <a:rPr lang="cs-CZ" sz="1600" dirty="0" smtClean="0"/>
              <a:t>prostředí</a:t>
            </a:r>
            <a:endParaRPr lang="cs-CZ" sz="1600" dirty="0"/>
          </a:p>
          <a:p>
            <a:r>
              <a:rPr lang="cs-CZ" sz="1600" dirty="0"/>
              <a:t>t</a:t>
            </a:r>
            <a:r>
              <a:rPr lang="cs-CZ" sz="1600" dirty="0" smtClean="0"/>
              <a:t>vorba </a:t>
            </a:r>
            <a:r>
              <a:rPr lang="cs-CZ" sz="1600" dirty="0"/>
              <a:t>endospory však není odpovědí na prostředí, </a:t>
            </a:r>
            <a:r>
              <a:rPr lang="cs-CZ" sz="1600" dirty="0" smtClean="0"/>
              <a:t>ale přípravou </a:t>
            </a:r>
            <a:r>
              <a:rPr lang="cs-CZ" sz="1600" dirty="0"/>
              <a:t>na nepříznivé </a:t>
            </a:r>
            <a:r>
              <a:rPr lang="cs-CZ" sz="1600" dirty="0" smtClean="0"/>
              <a:t>podmínky</a:t>
            </a:r>
          </a:p>
          <a:p>
            <a:r>
              <a:rPr lang="pl-PL" sz="1600" dirty="0" smtClean="0"/>
              <a:t>již </a:t>
            </a:r>
            <a:r>
              <a:rPr lang="pl-PL" sz="1600" dirty="0"/>
              <a:t>odstartovaný proces sporulace </a:t>
            </a:r>
            <a:r>
              <a:rPr lang="pl-PL" sz="1600" dirty="0" smtClean="0"/>
              <a:t>již </a:t>
            </a:r>
            <a:r>
              <a:rPr lang="en-GB" sz="1600" dirty="0" err="1" smtClean="0"/>
              <a:t>nejde</a:t>
            </a:r>
            <a:r>
              <a:rPr lang="en-GB" sz="1600" dirty="0" smtClean="0"/>
              <a:t> </a:t>
            </a:r>
            <a:r>
              <a:rPr lang="en-GB" sz="1600" dirty="0" err="1" smtClean="0"/>
              <a:t>zastavit</a:t>
            </a:r>
            <a:endParaRPr lang="cs-CZ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5013176"/>
            <a:ext cx="2520280" cy="172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695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04664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endospory </a:t>
            </a:r>
            <a:r>
              <a:rPr lang="cs-CZ" sz="1600" dirty="0" smtClean="0"/>
              <a:t>odolné </a:t>
            </a:r>
            <a:r>
              <a:rPr lang="cs-CZ" sz="1600" dirty="0" smtClean="0"/>
              <a:t>k působení UV a </a:t>
            </a:r>
            <a:r>
              <a:rPr lang="el-GR" sz="1600" dirty="0" smtClean="0"/>
              <a:t>γ </a:t>
            </a:r>
            <a:r>
              <a:rPr lang="cs-CZ" sz="1600" dirty="0" smtClean="0"/>
              <a:t>záření, vysoušení, lysozymu, teplotním změnám, nedostatku živin a působení mnoha dezinfekčních prostředků…</a:t>
            </a:r>
          </a:p>
          <a:p>
            <a:r>
              <a:rPr lang="cs-CZ" sz="1600" dirty="0"/>
              <a:t>v</a:t>
            </a:r>
            <a:r>
              <a:rPr lang="cs-CZ" sz="1600" dirty="0" smtClean="0"/>
              <a:t> </a:t>
            </a:r>
            <a:r>
              <a:rPr lang="cs-CZ" sz="1600" dirty="0" err="1" smtClean="0"/>
              <a:t>ethanolu</a:t>
            </a:r>
            <a:r>
              <a:rPr lang="cs-CZ" sz="1600" dirty="0" smtClean="0"/>
              <a:t> mohou přežívat několik měsíců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err="1"/>
              <a:t>s</a:t>
            </a:r>
            <a:r>
              <a:rPr lang="cs-CZ" sz="1600" dirty="0" err="1" smtClean="0"/>
              <a:t>poricidní</a:t>
            </a:r>
            <a:r>
              <a:rPr lang="cs-CZ" sz="1600" dirty="0" smtClean="0"/>
              <a:t> látky:</a:t>
            </a:r>
          </a:p>
          <a:p>
            <a:r>
              <a:rPr lang="cs-CZ" sz="1600" dirty="0" err="1" smtClean="0"/>
              <a:t>ethylenoxid</a:t>
            </a:r>
            <a:r>
              <a:rPr lang="cs-CZ" sz="1600" dirty="0" smtClean="0"/>
              <a:t>, </a:t>
            </a:r>
            <a:r>
              <a:rPr lang="el-GR" sz="1600" dirty="0" smtClean="0"/>
              <a:t>β-</a:t>
            </a:r>
            <a:r>
              <a:rPr lang="cs-CZ" sz="1600" dirty="0" err="1" smtClean="0"/>
              <a:t>propionlakton</a:t>
            </a:r>
            <a:r>
              <a:rPr lang="cs-CZ" sz="1600" dirty="0" smtClean="0"/>
              <a:t>, koncentrované louhy </a:t>
            </a:r>
          </a:p>
          <a:p>
            <a:r>
              <a:rPr lang="cs-CZ" sz="1600" dirty="0" smtClean="0"/>
              <a:t>formaldehyd </a:t>
            </a:r>
            <a:r>
              <a:rPr lang="cs-CZ" sz="1600" dirty="0" smtClean="0"/>
              <a:t>při prodloužené </a:t>
            </a:r>
            <a:r>
              <a:rPr lang="cs-CZ" sz="1600" dirty="0" smtClean="0"/>
              <a:t>expozici</a:t>
            </a:r>
          </a:p>
          <a:p>
            <a:r>
              <a:rPr lang="cs-CZ" sz="1600" dirty="0"/>
              <a:t>kyseliny, kyselina</a:t>
            </a:r>
            <a:r>
              <a:rPr lang="cs-CZ" sz="1600" dirty="0" smtClean="0"/>
              <a:t> </a:t>
            </a:r>
            <a:r>
              <a:rPr lang="cs-CZ" sz="1600" dirty="0" err="1" smtClean="0"/>
              <a:t>peroctová</a:t>
            </a:r>
            <a:r>
              <a:rPr lang="cs-CZ" sz="1600" dirty="0" smtClean="0"/>
              <a:t> </a:t>
            </a:r>
            <a:r>
              <a:rPr lang="cs-CZ" sz="1600" dirty="0" smtClean="0"/>
              <a:t>– </a:t>
            </a:r>
            <a:r>
              <a:rPr lang="cs-CZ" sz="1600" dirty="0" err="1" smtClean="0"/>
              <a:t>Persteril</a:t>
            </a:r>
            <a:r>
              <a:rPr lang="cs-CZ" sz="1600" dirty="0" smtClean="0"/>
              <a:t>, jodové preparáty, chloramin</a:t>
            </a: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32135"/>
            <a:ext cx="316835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332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07504" y="260648"/>
            <a:ext cx="87849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Pozorování </a:t>
            </a:r>
            <a:r>
              <a:rPr lang="cs-CZ" sz="1600" b="1" dirty="0" smtClean="0"/>
              <a:t>endospor</a:t>
            </a:r>
          </a:p>
          <a:p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nebarví se Gramem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vysoce </a:t>
            </a:r>
            <a:r>
              <a:rPr lang="cs-CZ" sz="1600" dirty="0" smtClean="0"/>
              <a:t>světlolomné útvary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/>
              <a:t>spory mají </a:t>
            </a:r>
            <a:r>
              <a:rPr lang="pl-PL" sz="1600" dirty="0" smtClean="0"/>
              <a:t>nižší </a:t>
            </a:r>
            <a:r>
              <a:rPr lang="pl-PL" sz="1600" dirty="0"/>
              <a:t>kontrast, jsou </a:t>
            </a:r>
            <a:r>
              <a:rPr lang="pl-PL" sz="1600" dirty="0" smtClean="0"/>
              <a:t>hustší </a:t>
            </a:r>
            <a:r>
              <a:rPr lang="pl-PL" sz="1600" dirty="0"/>
              <a:t>nez </a:t>
            </a:r>
            <a:r>
              <a:rPr lang="pl-PL" sz="1600" dirty="0" smtClean="0"/>
              <a:t>okolí </a:t>
            </a:r>
            <a:r>
              <a:rPr lang="pl-PL" sz="1600" dirty="0"/>
              <a:t>- ve </a:t>
            </a:r>
            <a:r>
              <a:rPr lang="pl-PL" sz="1600" dirty="0" smtClean="0"/>
              <a:t>fázovém </a:t>
            </a:r>
            <a:r>
              <a:rPr lang="pl-PL" sz="1600" dirty="0"/>
              <a:t>kontrastu </a:t>
            </a:r>
            <a:r>
              <a:rPr lang="pl-PL" sz="1600" dirty="0" smtClean="0"/>
              <a:t>jakoby </a:t>
            </a:r>
            <a:r>
              <a:rPr lang="pl-PL" sz="1600" dirty="0"/>
              <a:t>září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neobarvené endospory lze pozorovat  </a:t>
            </a:r>
            <a:r>
              <a:rPr lang="cs-CZ" sz="1600" dirty="0"/>
              <a:t>fázovým </a:t>
            </a:r>
            <a:r>
              <a:rPr lang="cs-CZ" sz="1600" dirty="0" smtClean="0"/>
              <a:t>kontrastem (zářící </a:t>
            </a:r>
            <a:r>
              <a:rPr lang="cs-CZ" sz="1600" dirty="0"/>
              <a:t>spory)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nebo </a:t>
            </a:r>
            <a:r>
              <a:rPr lang="cs-CZ" sz="1600" dirty="0" err="1"/>
              <a:t>Nomarského</a:t>
            </a:r>
            <a:r>
              <a:rPr lang="cs-CZ" sz="1600" dirty="0"/>
              <a:t> kontrastem (plastický </a:t>
            </a:r>
            <a:r>
              <a:rPr lang="cs-CZ" sz="1600" dirty="0" smtClean="0"/>
              <a:t>povrch buňky</a:t>
            </a:r>
            <a:r>
              <a:rPr lang="cs-CZ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j</a:t>
            </a:r>
            <a:r>
              <a:rPr lang="cs-CZ" sz="1600" dirty="0" smtClean="0"/>
              <a:t>ednoduchým </a:t>
            </a:r>
            <a:r>
              <a:rPr lang="cs-CZ" sz="1600" dirty="0"/>
              <a:t>barvením nezvýrazníme spory samotné, </a:t>
            </a:r>
            <a:r>
              <a:rPr lang="cs-CZ" sz="1600" dirty="0" smtClean="0"/>
              <a:t>jen vyklenutí </a:t>
            </a:r>
            <a:r>
              <a:rPr lang="cs-CZ" sz="1600" dirty="0"/>
              <a:t>buňky </a:t>
            </a:r>
            <a:r>
              <a:rPr lang="cs-CZ" sz="1600" dirty="0" smtClean="0"/>
              <a:t>(díky přítomnosti spory)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obarvit </a:t>
            </a:r>
            <a:r>
              <a:rPr lang="cs-CZ" sz="1600" dirty="0"/>
              <a:t>endosporu od stadia vzniku kortexu je možné pouze </a:t>
            </a:r>
            <a:r>
              <a:rPr lang="cs-CZ" sz="1600" dirty="0" smtClean="0"/>
              <a:t>za horka 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  (</a:t>
            </a:r>
            <a:r>
              <a:rPr lang="cs-CZ" sz="1600" dirty="0" err="1"/>
              <a:t>prospora</a:t>
            </a:r>
            <a:r>
              <a:rPr lang="cs-CZ" sz="1600" dirty="0"/>
              <a:t> je pro barvivo ještě propustná!)</a:t>
            </a:r>
          </a:p>
          <a:p>
            <a:endParaRPr lang="cs-CZ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55" y="3379172"/>
            <a:ext cx="4013296" cy="246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27584" y="50224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fázový kontrast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79172"/>
            <a:ext cx="4147814" cy="302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605803" y="5663327"/>
            <a:ext cx="2190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Nomarského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kontrast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96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60648"/>
            <a:ext cx="9036496" cy="3854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 smtClean="0"/>
              <a:t>Strukturální barvení endospor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t</a:t>
            </a:r>
            <a:r>
              <a:rPr lang="cs-CZ" sz="1600" dirty="0" smtClean="0"/>
              <a:t>var</a:t>
            </a:r>
            <a:r>
              <a:rPr lang="cs-CZ" sz="1600" dirty="0"/>
              <a:t>, velikost a umístění spory v buňce je </a:t>
            </a:r>
            <a:r>
              <a:rPr lang="cs-CZ" sz="1600" dirty="0" smtClean="0"/>
              <a:t>dalším charakteristickým </a:t>
            </a:r>
            <a:r>
              <a:rPr lang="cs-CZ" sz="1600" dirty="0"/>
              <a:t>znakem napomáhajícím </a:t>
            </a:r>
            <a:r>
              <a:rPr lang="cs-CZ" sz="1600" dirty="0" smtClean="0"/>
              <a:t>identifikaci</a:t>
            </a:r>
            <a:endParaRPr lang="cs-CZ" sz="1600" dirty="0"/>
          </a:p>
          <a:p>
            <a:r>
              <a:rPr lang="cs-CZ" sz="1600" dirty="0" err="1"/>
              <a:t>p</a:t>
            </a:r>
            <a:r>
              <a:rPr lang="cs-CZ" sz="1600" dirty="0" err="1" smtClean="0"/>
              <a:t>ř</a:t>
            </a:r>
            <a:r>
              <a:rPr lang="cs-CZ" sz="1600" dirty="0"/>
              <a:t>: oválné spory </a:t>
            </a:r>
            <a:r>
              <a:rPr lang="cs-CZ" sz="1600" i="1" dirty="0"/>
              <a:t>B. </a:t>
            </a:r>
            <a:r>
              <a:rPr lang="cs-CZ" sz="1600" i="1" dirty="0" err="1"/>
              <a:t>cereus</a:t>
            </a:r>
            <a:r>
              <a:rPr lang="cs-CZ" sz="1600" i="1" dirty="0"/>
              <a:t>, B. </a:t>
            </a:r>
            <a:r>
              <a:rPr lang="cs-CZ" sz="1600" i="1" dirty="0" err="1"/>
              <a:t>anthracis</a:t>
            </a:r>
            <a:r>
              <a:rPr lang="cs-CZ" sz="1600" i="1" dirty="0"/>
              <a:t>, Cl. </a:t>
            </a:r>
            <a:r>
              <a:rPr lang="cs-CZ" sz="1600" i="1" dirty="0" err="1" smtClean="0"/>
              <a:t>botulinum</a:t>
            </a:r>
            <a:endParaRPr lang="cs-CZ" sz="1600" dirty="0"/>
          </a:p>
          <a:p>
            <a:r>
              <a:rPr lang="cs-CZ" sz="1600" dirty="0" smtClean="0"/>
              <a:t>kulaté </a:t>
            </a:r>
            <a:r>
              <a:rPr lang="cs-CZ" sz="1600" dirty="0" smtClean="0"/>
              <a:t>spory </a:t>
            </a:r>
            <a:r>
              <a:rPr lang="cs-CZ" sz="1600" i="1" dirty="0"/>
              <a:t>Clostridium </a:t>
            </a:r>
            <a:r>
              <a:rPr lang="cs-CZ" sz="1600" i="1" dirty="0" err="1"/>
              <a:t>tetani</a:t>
            </a:r>
            <a:r>
              <a:rPr lang="cs-CZ" sz="1600" i="1" dirty="0"/>
              <a:t> </a:t>
            </a:r>
            <a:r>
              <a:rPr lang="cs-CZ" sz="1600" dirty="0"/>
              <a:t>či </a:t>
            </a:r>
            <a:r>
              <a:rPr lang="cs-CZ" sz="1600" i="1" dirty="0"/>
              <a:t>B. </a:t>
            </a:r>
            <a:r>
              <a:rPr lang="cs-CZ" sz="1600" i="1" dirty="0" err="1" smtClean="0"/>
              <a:t>sphaericus</a:t>
            </a:r>
            <a:endParaRPr lang="cs-CZ" sz="1600" dirty="0"/>
          </a:p>
          <a:p>
            <a:r>
              <a:rPr lang="cs-CZ" sz="1600" dirty="0" smtClean="0"/>
              <a:t>cylindrické </a:t>
            </a:r>
            <a:r>
              <a:rPr lang="cs-CZ" sz="1600" dirty="0" smtClean="0"/>
              <a:t>či elipsoidní </a:t>
            </a:r>
            <a:r>
              <a:rPr lang="cs-CZ" sz="1600" dirty="0"/>
              <a:t>spory</a:t>
            </a:r>
          </a:p>
          <a:p>
            <a:r>
              <a:rPr lang="cs-CZ" sz="1600" dirty="0"/>
              <a:t>u</a:t>
            </a:r>
            <a:r>
              <a:rPr lang="cs-CZ" sz="1600" dirty="0" smtClean="0"/>
              <a:t> </a:t>
            </a:r>
            <a:r>
              <a:rPr lang="cs-CZ" sz="1600" dirty="0"/>
              <a:t>velikosti spor hodnotíme zda a kde vyklenuje </a:t>
            </a:r>
            <a:r>
              <a:rPr lang="cs-CZ" sz="1600" dirty="0" smtClean="0"/>
              <a:t>buňku</a:t>
            </a:r>
          </a:p>
          <a:p>
            <a:r>
              <a:rPr lang="en-US" sz="1600" dirty="0" err="1"/>
              <a:t>spory</a:t>
            </a:r>
            <a:r>
              <a:rPr lang="en-US" sz="1600" dirty="0"/>
              <a:t> </a:t>
            </a:r>
            <a:r>
              <a:rPr lang="en-US" sz="1600" dirty="0" err="1"/>
              <a:t>barv</a:t>
            </a:r>
            <a:r>
              <a:rPr lang="cs-CZ" sz="1600" dirty="0"/>
              <a:t>í</a:t>
            </a:r>
            <a:r>
              <a:rPr lang="en-US" sz="1600" dirty="0"/>
              <a:t>me </a:t>
            </a:r>
            <a:r>
              <a:rPr lang="en-US" sz="1600" dirty="0" err="1"/>
              <a:t>za</a:t>
            </a:r>
            <a:r>
              <a:rPr lang="en-US" sz="1600" dirty="0"/>
              <a:t> </a:t>
            </a:r>
            <a:r>
              <a:rPr lang="en-US" sz="1600" dirty="0" err="1"/>
              <a:t>tepla</a:t>
            </a:r>
            <a:r>
              <a:rPr lang="en-US" sz="1600" dirty="0"/>
              <a:t> (</a:t>
            </a:r>
            <a:r>
              <a:rPr lang="en-US" sz="1600" dirty="0" err="1"/>
              <a:t>struktur</a:t>
            </a:r>
            <a:r>
              <a:rPr lang="cs-CZ" sz="1600" dirty="0"/>
              <a:t>á</a:t>
            </a:r>
            <a:r>
              <a:rPr lang="en-US" sz="1600" dirty="0"/>
              <a:t>ln</a:t>
            </a:r>
            <a:r>
              <a:rPr lang="cs-CZ" sz="1600" dirty="0"/>
              <a:t>í</a:t>
            </a:r>
            <a:r>
              <a:rPr lang="en-US" sz="1600" dirty="0"/>
              <a:t> </a:t>
            </a:r>
            <a:r>
              <a:rPr lang="en-US" sz="1600" dirty="0" err="1"/>
              <a:t>barven</a:t>
            </a:r>
            <a:r>
              <a:rPr lang="cs-CZ" sz="1600" dirty="0"/>
              <a:t>í</a:t>
            </a:r>
            <a:r>
              <a:rPr lang="en-US" sz="1600" dirty="0"/>
              <a:t> - k </a:t>
            </a:r>
            <a:r>
              <a:rPr lang="en-US" sz="1600" dirty="0" err="1"/>
              <a:t>barven</a:t>
            </a:r>
            <a:r>
              <a:rPr lang="cs-CZ" sz="1600" dirty="0"/>
              <a:t>í</a:t>
            </a:r>
            <a:r>
              <a:rPr lang="en-US" sz="1600" dirty="0"/>
              <a:t> r</a:t>
            </a:r>
            <a:r>
              <a:rPr lang="cs-CZ" sz="1600" dirty="0"/>
              <a:t>ů</a:t>
            </a:r>
            <a:r>
              <a:rPr lang="en-US" sz="1600" dirty="0" err="1"/>
              <a:t>zn</a:t>
            </a:r>
            <a:r>
              <a:rPr lang="cs-CZ" sz="1600" dirty="0"/>
              <a:t>ý</a:t>
            </a:r>
            <a:r>
              <a:rPr lang="en-US" sz="1600" dirty="0" err="1"/>
              <a:t>ch</a:t>
            </a:r>
            <a:r>
              <a:rPr lang="en-US" sz="1600" dirty="0"/>
              <a:t> </a:t>
            </a:r>
            <a:r>
              <a:rPr lang="en-US" sz="1600" dirty="0" err="1"/>
              <a:t>struktur</a:t>
            </a:r>
            <a:r>
              <a:rPr lang="en-US" sz="1600" dirty="0"/>
              <a:t>, </a:t>
            </a:r>
            <a:r>
              <a:rPr lang="en-US" sz="1600" dirty="0" err="1"/>
              <a:t>nejen</a:t>
            </a:r>
            <a:r>
              <a:rPr lang="en-US" sz="1600" dirty="0"/>
              <a:t> </a:t>
            </a:r>
            <a:r>
              <a:rPr lang="en-US" sz="1600" dirty="0" err="1"/>
              <a:t>spor</a:t>
            </a:r>
            <a:r>
              <a:rPr lang="en-US" sz="1600" dirty="0"/>
              <a:t>) </a:t>
            </a:r>
            <a:r>
              <a:rPr lang="en-US" sz="1600" dirty="0" err="1"/>
              <a:t>spory</a:t>
            </a:r>
            <a:r>
              <a:rPr lang="en-US" sz="1600" dirty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te</a:t>
            </a:r>
            <a:r>
              <a:rPr lang="cs-CZ" sz="1600" dirty="0"/>
              <a:t>ž</a:t>
            </a:r>
            <a:r>
              <a:rPr lang="en-US" sz="1600" dirty="0" err="1"/>
              <a:t>ko</a:t>
            </a:r>
            <a:r>
              <a:rPr lang="en-US" sz="1600" dirty="0"/>
              <a:t> </a:t>
            </a:r>
            <a:r>
              <a:rPr lang="en-US" sz="1600" dirty="0" err="1"/>
              <a:t>odbarviteln</a:t>
            </a:r>
            <a:r>
              <a:rPr lang="cs-CZ" sz="1600" dirty="0"/>
              <a:t>é</a:t>
            </a:r>
            <a:r>
              <a:rPr lang="en-US" sz="1600" dirty="0"/>
              <a:t>... je to </a:t>
            </a:r>
            <a:r>
              <a:rPr lang="en-US" sz="1600" dirty="0" err="1"/>
              <a:t>sp</a:t>
            </a:r>
            <a:r>
              <a:rPr lang="cs-CZ" sz="1600" dirty="0" err="1"/>
              <a:t>íš</a:t>
            </a:r>
            <a:r>
              <a:rPr lang="en-US" sz="1600" dirty="0"/>
              <a:t>e </a:t>
            </a:r>
            <a:r>
              <a:rPr lang="en-US" sz="1600" dirty="0" err="1"/>
              <a:t>moření</a:t>
            </a:r>
            <a:r>
              <a:rPr lang="en-US" sz="1600" dirty="0"/>
              <a:t> </a:t>
            </a:r>
            <a:r>
              <a:rPr lang="en-US" sz="1600" dirty="0" err="1"/>
              <a:t>nez</a:t>
            </a:r>
            <a:r>
              <a:rPr lang="en-US" sz="1600" dirty="0"/>
              <a:t> </a:t>
            </a:r>
            <a:r>
              <a:rPr lang="en-US" sz="1600" dirty="0" err="1"/>
              <a:t>barven</a:t>
            </a:r>
            <a:r>
              <a:rPr lang="cs-CZ" sz="1600" dirty="0"/>
              <a:t>í</a:t>
            </a:r>
            <a:endParaRPr lang="en-US" sz="1600" dirty="0"/>
          </a:p>
          <a:p>
            <a:r>
              <a:rPr lang="en-US" sz="1600" dirty="0"/>
              <a:t> </a:t>
            </a:r>
          </a:p>
          <a:p>
            <a:r>
              <a:rPr lang="en-US" sz="1600" dirty="0" err="1"/>
              <a:t>tvorba</a:t>
            </a:r>
            <a:r>
              <a:rPr lang="en-US" sz="1600" dirty="0"/>
              <a:t> </a:t>
            </a:r>
            <a:r>
              <a:rPr lang="en-US" sz="1600" dirty="0" err="1"/>
              <a:t>spor</a:t>
            </a:r>
            <a:r>
              <a:rPr lang="en-US" sz="1600" dirty="0"/>
              <a:t> je d</a:t>
            </a:r>
            <a:r>
              <a:rPr lang="cs-CZ" sz="1600" dirty="0"/>
              <a:t>ů</a:t>
            </a:r>
            <a:r>
              <a:rPr lang="en-US" sz="1600" dirty="0" err="1"/>
              <a:t>lezity</a:t>
            </a:r>
            <a:r>
              <a:rPr lang="en-US" sz="1600" dirty="0"/>
              <a:t> </a:t>
            </a:r>
            <a:r>
              <a:rPr lang="en-US" sz="1600" dirty="0" err="1"/>
              <a:t>taxonomick</a:t>
            </a:r>
            <a:r>
              <a:rPr lang="cs-CZ" sz="1600" dirty="0"/>
              <a:t>ý</a:t>
            </a:r>
            <a:r>
              <a:rPr lang="en-US" sz="1600" dirty="0"/>
              <a:t> </a:t>
            </a:r>
            <a:r>
              <a:rPr lang="en-US" sz="1600" dirty="0" err="1"/>
              <a:t>prvek</a:t>
            </a:r>
            <a:r>
              <a:rPr lang="en-US" sz="1600" dirty="0"/>
              <a:t> - ale </a:t>
            </a:r>
            <a:r>
              <a:rPr lang="en-US" sz="1600" dirty="0" err="1"/>
              <a:t>pozor</a:t>
            </a:r>
            <a:r>
              <a:rPr lang="en-US" sz="1600" dirty="0"/>
              <a:t> - </a:t>
            </a:r>
            <a:r>
              <a:rPr lang="en-US" sz="1600" dirty="0" err="1"/>
              <a:t>bu</a:t>
            </a:r>
            <a:r>
              <a:rPr lang="cs-CZ" sz="1600" dirty="0"/>
              <a:t>ň</a:t>
            </a:r>
            <a:r>
              <a:rPr lang="en-US" sz="1600" dirty="0" err="1"/>
              <a:t>ky</a:t>
            </a:r>
            <a:r>
              <a:rPr lang="en-US" sz="1600" dirty="0"/>
              <a:t> </a:t>
            </a:r>
            <a:r>
              <a:rPr lang="en-US" sz="1600" dirty="0" err="1"/>
              <a:t>tvo</a:t>
            </a:r>
            <a:r>
              <a:rPr lang="cs-CZ" sz="1600" dirty="0"/>
              <a:t>ří</a:t>
            </a:r>
            <a:r>
              <a:rPr lang="en-US" sz="1600" dirty="0"/>
              <a:t> </a:t>
            </a:r>
            <a:r>
              <a:rPr lang="en-US" sz="1600" dirty="0" err="1"/>
              <a:t>spory</a:t>
            </a:r>
            <a:r>
              <a:rPr lang="en-US" sz="1600" dirty="0"/>
              <a:t> </a:t>
            </a:r>
            <a:r>
              <a:rPr lang="en-US" sz="1600" dirty="0" err="1"/>
              <a:t>jen</a:t>
            </a:r>
            <a:r>
              <a:rPr lang="en-US" sz="1600" dirty="0"/>
              <a:t> v n</a:t>
            </a:r>
            <a:r>
              <a:rPr lang="cs-CZ" sz="1600" dirty="0"/>
              <a:t>ě</a:t>
            </a:r>
            <a:r>
              <a:rPr lang="en-US" sz="1600" dirty="0" err="1"/>
              <a:t>kt</a:t>
            </a:r>
            <a:r>
              <a:rPr lang="cs-CZ" sz="1600" dirty="0"/>
              <a:t>e</a:t>
            </a:r>
            <a:r>
              <a:rPr lang="en-US" sz="1600" dirty="0"/>
              <a:t>r</a:t>
            </a:r>
            <a:r>
              <a:rPr lang="cs-CZ" sz="1600" dirty="0"/>
              <a:t>ý</a:t>
            </a:r>
            <a:r>
              <a:rPr lang="en-US" sz="1600" dirty="0" err="1"/>
              <a:t>ch</a:t>
            </a:r>
            <a:r>
              <a:rPr lang="en-US" sz="1600" dirty="0"/>
              <a:t> </a:t>
            </a:r>
            <a:r>
              <a:rPr lang="en-US" sz="1600" dirty="0" err="1"/>
              <a:t>stadi</a:t>
            </a:r>
            <a:r>
              <a:rPr lang="cs-CZ" sz="1600" dirty="0" err="1"/>
              <a:t>ích</a:t>
            </a:r>
            <a:r>
              <a:rPr lang="en-US" sz="1600" dirty="0"/>
              <a:t> - </a:t>
            </a:r>
            <a:r>
              <a:rPr lang="cs-CZ" sz="1600" dirty="0"/>
              <a:t>čí</a:t>
            </a:r>
            <a:r>
              <a:rPr lang="en-US" sz="1600" dirty="0"/>
              <a:t>m star</a:t>
            </a:r>
            <a:r>
              <a:rPr lang="cs-CZ" sz="1600" dirty="0" err="1" smtClean="0"/>
              <a:t>ší</a:t>
            </a:r>
            <a:r>
              <a:rPr lang="cs-CZ" sz="1600" dirty="0" smtClean="0"/>
              <a:t> kultura</a:t>
            </a:r>
            <a:r>
              <a:rPr lang="en-US" sz="1600" dirty="0" smtClean="0"/>
              <a:t>, </a:t>
            </a:r>
            <a:r>
              <a:rPr lang="en-US" sz="1600" dirty="0"/>
              <a:t>t</a:t>
            </a:r>
            <a:r>
              <a:rPr lang="cs-CZ" sz="1600" dirty="0"/>
              <a:t>í</a:t>
            </a:r>
            <a:r>
              <a:rPr lang="en-US" sz="1600" dirty="0"/>
              <a:t>m v</a:t>
            </a:r>
            <a:r>
              <a:rPr lang="cs-CZ" sz="1600" dirty="0"/>
              <a:t>í</a:t>
            </a:r>
            <a:r>
              <a:rPr lang="en-US" sz="1600" dirty="0"/>
              <a:t>c </a:t>
            </a:r>
            <a:r>
              <a:rPr lang="en-US" sz="1600" dirty="0" err="1"/>
              <a:t>tvo</a:t>
            </a:r>
            <a:r>
              <a:rPr lang="cs-CZ" sz="1600" dirty="0"/>
              <a:t>ří</a:t>
            </a:r>
            <a:r>
              <a:rPr lang="en-US" sz="1600" dirty="0"/>
              <a:t> </a:t>
            </a:r>
            <a:r>
              <a:rPr lang="en-US" sz="1600" dirty="0" err="1" smtClean="0"/>
              <a:t>spory</a:t>
            </a:r>
            <a:endParaRPr lang="en-US" sz="1600" dirty="0"/>
          </a:p>
          <a:p>
            <a:r>
              <a:rPr lang="en-US" sz="1600" dirty="0"/>
              <a:t>v </a:t>
            </a:r>
            <a:r>
              <a:rPr lang="en-US" sz="1600" dirty="0" err="1"/>
              <a:t>labin</a:t>
            </a:r>
            <a:r>
              <a:rPr lang="cs-CZ" sz="1600" dirty="0"/>
              <a:t>ě</a:t>
            </a:r>
            <a:r>
              <a:rPr lang="en-US" sz="1600" dirty="0"/>
              <a:t> m</a:t>
            </a:r>
            <a:r>
              <a:rPr lang="cs-CZ" sz="1600" dirty="0" err="1"/>
              <a:t>ůž</a:t>
            </a:r>
            <a:r>
              <a:rPr lang="en-US" sz="1600" dirty="0" err="1"/>
              <a:t>eme</a:t>
            </a:r>
            <a:r>
              <a:rPr lang="en-US" sz="1600" dirty="0"/>
              <a:t> </a:t>
            </a:r>
            <a:r>
              <a:rPr lang="en-US" sz="1600" dirty="0" err="1"/>
              <a:t>vyu</a:t>
            </a:r>
            <a:r>
              <a:rPr lang="cs-CZ" sz="1600" dirty="0" err="1"/>
              <a:t>ží</a:t>
            </a:r>
            <a:r>
              <a:rPr lang="en-US" sz="1600" dirty="0"/>
              <a:t>t  </a:t>
            </a:r>
            <a:r>
              <a:rPr lang="en-US" sz="1600" dirty="0" err="1"/>
              <a:t>tzv</a:t>
            </a:r>
            <a:r>
              <a:rPr lang="cs-CZ" sz="1600" dirty="0"/>
              <a:t>.</a:t>
            </a:r>
            <a:r>
              <a:rPr lang="en-US" sz="1600" dirty="0"/>
              <a:t> </a:t>
            </a:r>
            <a:r>
              <a:rPr lang="en-US" sz="1600" dirty="0" err="1"/>
              <a:t>sporula</a:t>
            </a:r>
            <a:r>
              <a:rPr lang="cs-CZ" sz="1600" dirty="0"/>
              <a:t>č</a:t>
            </a:r>
            <a:r>
              <a:rPr lang="en-US" sz="1600" dirty="0"/>
              <a:t>n</a:t>
            </a:r>
            <a:r>
              <a:rPr lang="cs-CZ" sz="1600" dirty="0"/>
              <a:t>í</a:t>
            </a:r>
            <a:r>
              <a:rPr lang="en-US" sz="1600" dirty="0"/>
              <a:t> </a:t>
            </a:r>
            <a:r>
              <a:rPr lang="en-US" sz="1600" dirty="0" err="1"/>
              <a:t>médi</a:t>
            </a:r>
            <a:r>
              <a:rPr lang="cs-CZ" sz="1600" dirty="0"/>
              <a:t>a</a:t>
            </a:r>
          </a:p>
          <a:p>
            <a:endParaRPr lang="cs-CZ" sz="1600" dirty="0"/>
          </a:p>
          <a:p>
            <a:endParaRPr lang="cs-CZ" sz="1600" dirty="0"/>
          </a:p>
          <a:p>
            <a:pPr marL="0" indent="0">
              <a:buNone/>
            </a:pPr>
            <a:endParaRPr lang="en-US" sz="1600" dirty="0"/>
          </a:p>
          <a:p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673" y="4348221"/>
            <a:ext cx="1152128" cy="236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65104"/>
            <a:ext cx="4139555" cy="2352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578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4525963"/>
          </a:xfrm>
        </p:spPr>
        <p:txBody>
          <a:bodyPr>
            <a:normAutofit/>
          </a:bodyPr>
          <a:lstStyle/>
          <a:p>
            <a:r>
              <a:rPr lang="pl-PL" sz="1600" dirty="0"/>
              <a:t>s</a:t>
            </a:r>
            <a:r>
              <a:rPr lang="pl-PL" sz="1600" dirty="0" smtClean="0"/>
              <a:t>pory </a:t>
            </a:r>
            <a:r>
              <a:rPr lang="pl-PL" sz="1600" dirty="0"/>
              <a:t>se velmi těžko barví i po </a:t>
            </a:r>
            <a:r>
              <a:rPr lang="pl-PL" sz="1600" dirty="0" smtClean="0"/>
              <a:t>fixaci</a:t>
            </a:r>
          </a:p>
          <a:p>
            <a:r>
              <a:rPr lang="cs-CZ" sz="1600" dirty="0" smtClean="0"/>
              <a:t>silný, špatně prostupný obal</a:t>
            </a:r>
          </a:p>
          <a:p>
            <a:endParaRPr lang="pl-PL" sz="1600" dirty="0"/>
          </a:p>
          <a:p>
            <a:r>
              <a:rPr lang="cs-CZ" sz="1600" dirty="0" smtClean="0"/>
              <a:t>používají se  </a:t>
            </a:r>
            <a:r>
              <a:rPr lang="cs-CZ" sz="1600" dirty="0"/>
              <a:t>koncentrovaná barviva</a:t>
            </a:r>
          </a:p>
          <a:p>
            <a:r>
              <a:rPr lang="cs-CZ" sz="1600" dirty="0" smtClean="0"/>
              <a:t>moří se </a:t>
            </a:r>
            <a:r>
              <a:rPr lang="cs-CZ" sz="1600" dirty="0"/>
              <a:t>za </a:t>
            </a:r>
            <a:r>
              <a:rPr lang="cs-CZ" sz="1600" dirty="0" smtClean="0"/>
              <a:t>tepla</a:t>
            </a:r>
            <a:endParaRPr lang="cs-CZ" sz="1600" dirty="0"/>
          </a:p>
          <a:p>
            <a:r>
              <a:rPr lang="pl-PL" sz="1600" dirty="0" smtClean="0"/>
              <a:t>obarvené </a:t>
            </a:r>
            <a:r>
              <a:rPr lang="pl-PL" sz="1600" dirty="0"/>
              <a:t>spory se těžko </a:t>
            </a:r>
            <a:r>
              <a:rPr lang="pl-PL" sz="1600" dirty="0" smtClean="0"/>
              <a:t>odbarvují kyselinami (aj., např. etanol)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en-GB" sz="1600" dirty="0" err="1" smtClean="0"/>
              <a:t>Barvitelnost</a:t>
            </a:r>
            <a:r>
              <a:rPr lang="en-GB" sz="1600" dirty="0" smtClean="0"/>
              <a:t> </a:t>
            </a:r>
            <a:r>
              <a:rPr lang="en-GB" sz="1600" dirty="0" err="1"/>
              <a:t>spor</a:t>
            </a:r>
            <a:r>
              <a:rPr lang="en-GB" sz="1600" dirty="0"/>
              <a:t> </a:t>
            </a:r>
            <a:r>
              <a:rPr lang="en-GB" sz="1600" dirty="0" err="1"/>
              <a:t>záleží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:</a:t>
            </a:r>
          </a:p>
          <a:p>
            <a:r>
              <a:rPr lang="en-GB" sz="1600" dirty="0" err="1" smtClean="0"/>
              <a:t>vývojovém</a:t>
            </a:r>
            <a:r>
              <a:rPr lang="en-GB" sz="1600" dirty="0" smtClean="0"/>
              <a:t> </a:t>
            </a:r>
            <a:r>
              <a:rPr lang="en-GB" sz="1600" dirty="0" err="1" smtClean="0"/>
              <a:t>stádiu</a:t>
            </a:r>
            <a:endParaRPr lang="en-GB" sz="1600" dirty="0"/>
          </a:p>
          <a:p>
            <a:r>
              <a:rPr lang="en-GB" sz="1600" dirty="0" err="1" smtClean="0"/>
              <a:t>stáří</a:t>
            </a:r>
            <a:r>
              <a:rPr lang="en-GB" sz="1600" dirty="0" smtClean="0"/>
              <a:t> </a:t>
            </a:r>
            <a:r>
              <a:rPr lang="en-GB" sz="1600" dirty="0" err="1"/>
              <a:t>kultury</a:t>
            </a:r>
            <a:endParaRPr lang="en-GB" sz="1600" dirty="0"/>
          </a:p>
          <a:p>
            <a:r>
              <a:rPr lang="en-GB" sz="1600" dirty="0" err="1" smtClean="0"/>
              <a:t>kvalitě</a:t>
            </a:r>
            <a:r>
              <a:rPr lang="en-GB" sz="1600" dirty="0" smtClean="0"/>
              <a:t> </a:t>
            </a:r>
            <a:r>
              <a:rPr lang="en-GB" sz="1600" dirty="0" err="1"/>
              <a:t>živné</a:t>
            </a:r>
            <a:r>
              <a:rPr lang="en-GB" sz="1600" dirty="0"/>
              <a:t> </a:t>
            </a:r>
            <a:r>
              <a:rPr lang="en-GB" sz="1600" dirty="0" err="1"/>
              <a:t>půdy</a:t>
            </a:r>
            <a:endParaRPr lang="en-GB" sz="1600" dirty="0"/>
          </a:p>
          <a:p>
            <a:r>
              <a:rPr lang="en-GB" sz="1600" dirty="0" err="1" smtClean="0"/>
              <a:t>individuálních</a:t>
            </a:r>
            <a:r>
              <a:rPr lang="en-GB" sz="1600" dirty="0" smtClean="0"/>
              <a:t> </a:t>
            </a:r>
            <a:r>
              <a:rPr lang="en-GB" sz="1600" dirty="0" err="1"/>
              <a:t>vlastnostech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endParaRPr lang="pl-PL" sz="1600" dirty="0"/>
          </a:p>
          <a:p>
            <a:r>
              <a:rPr lang="cs-CZ" sz="1600" dirty="0"/>
              <a:t>b</a:t>
            </a:r>
            <a:r>
              <a:rPr lang="cs-CZ" sz="1600" dirty="0" smtClean="0"/>
              <a:t>arvitelnost </a:t>
            </a:r>
            <a:r>
              <a:rPr lang="cs-CZ" sz="1600" dirty="0"/>
              <a:t>spor se také (podobně jako u plísní) </a:t>
            </a:r>
            <a:r>
              <a:rPr lang="cs-CZ" sz="1600" dirty="0" smtClean="0"/>
              <a:t>zlepší  použitím </a:t>
            </a:r>
            <a:r>
              <a:rPr lang="cs-CZ" sz="1600" dirty="0"/>
              <a:t>sporulačních médií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(</a:t>
            </a:r>
            <a:r>
              <a:rPr lang="cs-CZ" sz="1600" dirty="0"/>
              <a:t>s přídavkem manganu </a:t>
            </a:r>
            <a:r>
              <a:rPr lang="cs-CZ" sz="1600" dirty="0" smtClean="0"/>
              <a:t>  nebo urey)</a:t>
            </a:r>
            <a:endParaRPr lang="cs-CZ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886" y="4365104"/>
            <a:ext cx="3378845" cy="239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615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Uložení v </a:t>
            </a:r>
            <a:r>
              <a:rPr lang="cs-CZ" sz="1600" b="1" dirty="0" smtClean="0"/>
              <a:t>buňce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 smtClean="0"/>
              <a:t> </a:t>
            </a:r>
            <a:r>
              <a:rPr lang="cs-CZ" sz="1600" b="1" dirty="0"/>
              <a:t>terminální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cs-CZ" sz="1600" dirty="0"/>
              <a:t>na konci </a:t>
            </a:r>
            <a:r>
              <a:rPr lang="cs-CZ" sz="1600" dirty="0" smtClean="0"/>
              <a:t>tyčinky   (</a:t>
            </a:r>
            <a:r>
              <a:rPr lang="cs-CZ" sz="1600" i="1" dirty="0" smtClean="0"/>
              <a:t>C</a:t>
            </a:r>
            <a:r>
              <a:rPr lang="cs-CZ" sz="1600" i="1" dirty="0"/>
              <a:t>. </a:t>
            </a:r>
            <a:r>
              <a:rPr lang="cs-CZ" sz="1600" i="1" dirty="0" err="1"/>
              <a:t>tetani</a:t>
            </a:r>
            <a:r>
              <a:rPr lang="cs-CZ" sz="1600" dirty="0"/>
              <a:t>, </a:t>
            </a:r>
            <a:r>
              <a:rPr lang="cs-CZ" sz="1600" i="1" dirty="0"/>
              <a:t>B. </a:t>
            </a:r>
            <a:r>
              <a:rPr lang="cs-CZ" sz="1600" i="1" dirty="0" err="1"/>
              <a:t>stearotermophilus</a:t>
            </a:r>
            <a:r>
              <a:rPr lang="cs-CZ" sz="1600" dirty="0" smtClean="0"/>
              <a:t>)</a:t>
            </a:r>
          </a:p>
          <a:p>
            <a:endParaRPr lang="cs-CZ" sz="1600" dirty="0"/>
          </a:p>
          <a:p>
            <a:r>
              <a:rPr lang="pt-BR" sz="1600" dirty="0" smtClean="0"/>
              <a:t> </a:t>
            </a:r>
            <a:r>
              <a:rPr lang="pt-BR" sz="1600" b="1" dirty="0"/>
              <a:t>centrální </a:t>
            </a:r>
            <a:r>
              <a:rPr lang="pt-BR" sz="1600" dirty="0"/>
              <a:t>(</a:t>
            </a:r>
            <a:r>
              <a:rPr lang="pt-BR" sz="1600" i="1" dirty="0"/>
              <a:t>C. histolyticum</a:t>
            </a:r>
            <a:r>
              <a:rPr lang="pt-BR" sz="1600" dirty="0"/>
              <a:t>, </a:t>
            </a:r>
            <a:r>
              <a:rPr lang="pt-BR" sz="1600" i="1" dirty="0"/>
              <a:t>C. </a:t>
            </a:r>
            <a:r>
              <a:rPr lang="pt-BR" sz="1600" i="1" dirty="0" smtClean="0"/>
              <a:t>novyi,</a:t>
            </a:r>
            <a:r>
              <a:rPr lang="cs-CZ" sz="1600" i="1" dirty="0" smtClean="0"/>
              <a:t> </a:t>
            </a:r>
            <a:r>
              <a:rPr lang="fr-FR" sz="1600" i="1" dirty="0" smtClean="0"/>
              <a:t>C</a:t>
            </a:r>
            <a:r>
              <a:rPr lang="fr-FR" sz="1600" i="1" dirty="0"/>
              <a:t>. septicum, B. anthracis, B. cereus</a:t>
            </a:r>
            <a:r>
              <a:rPr lang="fr-FR" sz="1600" dirty="0" smtClean="0"/>
              <a:t>)</a:t>
            </a:r>
            <a:endParaRPr lang="cs-CZ" sz="1600" dirty="0" smtClean="0"/>
          </a:p>
          <a:p>
            <a:endParaRPr lang="fr-FR" sz="1600" dirty="0"/>
          </a:p>
          <a:p>
            <a:r>
              <a:rPr lang="cs-CZ" sz="1600" b="1" dirty="0" err="1" smtClean="0"/>
              <a:t>subterminální</a:t>
            </a:r>
            <a:r>
              <a:rPr lang="cs-CZ" sz="1600" dirty="0" smtClean="0"/>
              <a:t>  - uložena </a:t>
            </a:r>
            <a:r>
              <a:rPr lang="cs-CZ" sz="1600" dirty="0" err="1" smtClean="0"/>
              <a:t>paracentrálně</a:t>
            </a:r>
            <a:r>
              <a:rPr lang="cs-CZ" sz="1600" dirty="0" smtClean="0"/>
              <a:t> = mezi </a:t>
            </a:r>
            <a:r>
              <a:rPr lang="cs-CZ" sz="1600" dirty="0"/>
              <a:t>středem a pólem buňky, </a:t>
            </a:r>
            <a:r>
              <a:rPr lang="cs-CZ" sz="1600" dirty="0" smtClean="0"/>
              <a:t>nejčastěji (</a:t>
            </a:r>
            <a:r>
              <a:rPr lang="cs-CZ" sz="1600" i="1" dirty="0" smtClean="0"/>
              <a:t>C</a:t>
            </a:r>
            <a:r>
              <a:rPr lang="cs-CZ" sz="1600" i="1" dirty="0"/>
              <a:t>. </a:t>
            </a:r>
            <a:r>
              <a:rPr lang="cs-CZ" sz="1600" i="1" dirty="0" err="1"/>
              <a:t>botulinum</a:t>
            </a:r>
            <a:r>
              <a:rPr lang="cs-CZ" sz="1600" i="1" dirty="0"/>
              <a:t>, C. </a:t>
            </a:r>
            <a:r>
              <a:rPr lang="cs-CZ" sz="1600" i="1" dirty="0" err="1"/>
              <a:t>sporogenes</a:t>
            </a:r>
            <a:r>
              <a:rPr lang="cs-CZ" sz="1600" i="1" dirty="0"/>
              <a:t>, B. brevis</a:t>
            </a:r>
            <a:r>
              <a:rPr lang="cs-CZ" sz="1600" dirty="0"/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3501008"/>
            <a:ext cx="6599389" cy="229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253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32657"/>
            <a:ext cx="8229600" cy="2376264"/>
          </a:xfrm>
        </p:spPr>
        <p:txBody>
          <a:bodyPr>
            <a:normAutofit/>
          </a:bodyPr>
          <a:lstStyle/>
          <a:p>
            <a:r>
              <a:rPr lang="cs-CZ" sz="1600" dirty="0"/>
              <a:t>r</a:t>
            </a:r>
            <a:r>
              <a:rPr lang="cs-CZ" sz="1600" dirty="0" smtClean="0"/>
              <a:t>ozšíření </a:t>
            </a:r>
            <a:r>
              <a:rPr lang="cs-CZ" sz="1600" dirty="0"/>
              <a:t>buňky: </a:t>
            </a:r>
            <a:r>
              <a:rPr lang="cs-CZ" sz="1600" i="1" dirty="0"/>
              <a:t>C. </a:t>
            </a:r>
            <a:r>
              <a:rPr lang="cs-CZ" sz="1600" i="1" dirty="0" err="1"/>
              <a:t>botulinum</a:t>
            </a:r>
            <a:r>
              <a:rPr lang="cs-CZ" sz="1600" i="1" dirty="0"/>
              <a:t>, C. </a:t>
            </a:r>
            <a:r>
              <a:rPr lang="cs-CZ" sz="1600" i="1" dirty="0" err="1"/>
              <a:t>tetani</a:t>
            </a:r>
            <a:r>
              <a:rPr lang="cs-CZ" sz="1600" dirty="0"/>
              <a:t>, </a:t>
            </a:r>
            <a:r>
              <a:rPr lang="cs-CZ" sz="1600" i="1" dirty="0" err="1" smtClean="0"/>
              <a:t>Bacillus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stearothermophilus</a:t>
            </a:r>
            <a:endParaRPr lang="cs-CZ" sz="1600" i="1" dirty="0"/>
          </a:p>
          <a:p>
            <a:r>
              <a:rPr lang="cs-CZ" sz="1600" dirty="0" smtClean="0"/>
              <a:t>mírné </a:t>
            </a:r>
            <a:r>
              <a:rPr lang="cs-CZ" sz="1600" dirty="0"/>
              <a:t>rozšíření: </a:t>
            </a:r>
            <a:r>
              <a:rPr lang="cs-CZ" sz="1600" i="1" dirty="0"/>
              <a:t>C. </a:t>
            </a:r>
            <a:r>
              <a:rPr lang="cs-CZ" sz="1600" i="1" dirty="0" err="1"/>
              <a:t>histolyticum</a:t>
            </a:r>
            <a:r>
              <a:rPr lang="cs-CZ" sz="1600" i="1" dirty="0"/>
              <a:t> </a:t>
            </a:r>
            <a:r>
              <a:rPr lang="cs-CZ" sz="1600" dirty="0"/>
              <a:t>a </a:t>
            </a:r>
            <a:r>
              <a:rPr lang="cs-CZ" sz="1600" i="1" dirty="0"/>
              <a:t>C. </a:t>
            </a:r>
            <a:r>
              <a:rPr lang="cs-CZ" sz="1600" i="1" dirty="0" err="1"/>
              <a:t>novyi</a:t>
            </a:r>
            <a:endParaRPr lang="cs-CZ" sz="1600" i="1" dirty="0"/>
          </a:p>
          <a:p>
            <a:r>
              <a:rPr lang="cs-CZ" sz="1600" dirty="0"/>
              <a:t>u</a:t>
            </a:r>
            <a:r>
              <a:rPr lang="cs-CZ" sz="1600" dirty="0" smtClean="0"/>
              <a:t> </a:t>
            </a:r>
            <a:r>
              <a:rPr lang="cs-CZ" sz="1600" dirty="0"/>
              <a:t>některých druhů spora buňku nezduřuje: </a:t>
            </a:r>
            <a:r>
              <a:rPr lang="cs-CZ" sz="1600" i="1" dirty="0"/>
              <a:t>B. </a:t>
            </a:r>
            <a:r>
              <a:rPr lang="cs-CZ" sz="1600" i="1" dirty="0" err="1"/>
              <a:t>anthracis</a:t>
            </a:r>
            <a:r>
              <a:rPr lang="cs-CZ" sz="1600" i="1" dirty="0"/>
              <a:t>, </a:t>
            </a:r>
            <a:r>
              <a:rPr lang="cs-CZ" sz="1600" i="1" dirty="0" smtClean="0"/>
              <a:t>B. </a:t>
            </a:r>
            <a:r>
              <a:rPr lang="cs-CZ" sz="1600" i="1" dirty="0" err="1" smtClean="0"/>
              <a:t>cereus</a:t>
            </a:r>
            <a:endParaRPr lang="cs-CZ" sz="1600" i="1" dirty="0"/>
          </a:p>
          <a:p>
            <a:pPr marL="0" indent="0">
              <a:buNone/>
            </a:pPr>
            <a:endParaRPr lang="cs-CZ" sz="1600" i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20" y="2217613"/>
            <a:ext cx="2245849" cy="186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197" y="2188734"/>
            <a:ext cx="2803053" cy="189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504" y="2679242"/>
            <a:ext cx="2390775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575" y="3763891"/>
            <a:ext cx="13388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smtClean="0"/>
              <a:t>C. </a:t>
            </a:r>
            <a:r>
              <a:rPr lang="cs-CZ" sz="1600" i="1" dirty="0" err="1" smtClean="0"/>
              <a:t>perfringens</a:t>
            </a: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3940125" y="3732533"/>
            <a:ext cx="1213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/>
              <a:t>C. </a:t>
            </a:r>
            <a:r>
              <a:rPr lang="cs-CZ" sz="1600" i="1" dirty="0" err="1" smtClean="0"/>
              <a:t>tetani</a:t>
            </a:r>
            <a:endParaRPr lang="cs-CZ" sz="1600" dirty="0"/>
          </a:p>
        </p:txBody>
      </p:sp>
      <p:sp>
        <p:nvSpPr>
          <p:cNvPr id="6" name="Obdélník 5"/>
          <p:cNvSpPr/>
          <p:nvPr/>
        </p:nvSpPr>
        <p:spPr>
          <a:xfrm>
            <a:off x="6656184" y="5589240"/>
            <a:ext cx="2027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smtClean="0"/>
              <a:t>Clostridium </a:t>
            </a:r>
            <a:r>
              <a:rPr lang="cs-CZ" sz="1600" i="1" dirty="0" err="1" smtClean="0"/>
              <a:t>botulinum</a:t>
            </a:r>
            <a:endParaRPr lang="cs-CZ" sz="1600" i="1" dirty="0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460417"/>
            <a:ext cx="2191434" cy="196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87" y="4460417"/>
            <a:ext cx="2501663" cy="196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184484" y="6095196"/>
            <a:ext cx="9434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smtClean="0"/>
              <a:t>B. </a:t>
            </a:r>
            <a:r>
              <a:rPr lang="cs-CZ" sz="1600" i="1" dirty="0" err="1" smtClean="0"/>
              <a:t>cereus</a:t>
            </a:r>
            <a:endParaRPr lang="cs-CZ" sz="1600" i="1" dirty="0"/>
          </a:p>
        </p:txBody>
      </p:sp>
      <p:sp>
        <p:nvSpPr>
          <p:cNvPr id="8" name="Obdélník 7"/>
          <p:cNvSpPr/>
          <p:nvPr/>
        </p:nvSpPr>
        <p:spPr>
          <a:xfrm>
            <a:off x="3572367" y="6051262"/>
            <a:ext cx="17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smtClean="0"/>
              <a:t>Clostridium </a:t>
            </a:r>
            <a:r>
              <a:rPr lang="cs-CZ" sz="1600" i="1" dirty="0" err="1" smtClean="0"/>
              <a:t>difficile</a:t>
            </a:r>
            <a:endParaRPr lang="cs-CZ" sz="1600" i="1" dirty="0"/>
          </a:p>
        </p:txBody>
      </p:sp>
    </p:spTree>
    <p:extLst>
      <p:ext uri="{BB962C8B-B14F-4D97-AF65-F5344CB8AC3E}">
        <p14:creationId xmlns:p14="http://schemas.microsoft.com/office/powerpoint/2010/main" val="3855920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/>
              <a:t>Klinicky významné jsou spory </a:t>
            </a:r>
            <a:r>
              <a:rPr lang="pl-PL" sz="1600" b="1" dirty="0" smtClean="0"/>
              <a:t>rodů </a:t>
            </a:r>
            <a:r>
              <a:rPr lang="cs-CZ" sz="1600" b="1" i="1" dirty="0" err="1" smtClean="0"/>
              <a:t>Bacillus</a:t>
            </a:r>
            <a:r>
              <a:rPr lang="cs-CZ" sz="1600" b="1" i="1" dirty="0" smtClean="0"/>
              <a:t> </a:t>
            </a:r>
            <a:r>
              <a:rPr lang="cs-CZ" sz="1600" b="1" dirty="0" smtClean="0"/>
              <a:t>a </a:t>
            </a:r>
            <a:r>
              <a:rPr lang="cs-CZ" sz="1600" b="1" i="1" dirty="0" smtClean="0"/>
              <a:t>Clostridium</a:t>
            </a:r>
          </a:p>
          <a:p>
            <a:pPr marL="0" indent="0">
              <a:buNone/>
            </a:pPr>
            <a:endParaRPr lang="pl-PL" sz="1600" b="1" dirty="0"/>
          </a:p>
          <a:p>
            <a:pPr marL="0" indent="0">
              <a:buNone/>
            </a:pPr>
            <a:r>
              <a:rPr lang="cs-CZ" sz="1600" b="1" i="1" dirty="0" smtClean="0"/>
              <a:t>Clostridium </a:t>
            </a:r>
            <a:r>
              <a:rPr lang="cs-CZ" sz="1600" b="1" i="1" dirty="0" err="1" smtClean="0"/>
              <a:t>botulinum</a:t>
            </a:r>
            <a:endParaRPr lang="cs-CZ" sz="1600" b="1" i="1" dirty="0" smtClean="0"/>
          </a:p>
          <a:p>
            <a:r>
              <a:rPr lang="cs-CZ" sz="1600" dirty="0" err="1" smtClean="0"/>
              <a:t>sporulující</a:t>
            </a:r>
            <a:r>
              <a:rPr lang="cs-CZ" sz="1600" dirty="0" smtClean="0"/>
              <a:t> buňky odolávají 2-6 hodin teplotě 100 °C </a:t>
            </a:r>
          </a:p>
          <a:p>
            <a:r>
              <a:rPr lang="cs-CZ" sz="1600" dirty="0" err="1" smtClean="0"/>
              <a:t>nesporulující</a:t>
            </a:r>
            <a:r>
              <a:rPr lang="cs-CZ" sz="1600" dirty="0" smtClean="0"/>
              <a:t> hynou po 30 min při 70 °C</a:t>
            </a:r>
          </a:p>
          <a:p>
            <a:r>
              <a:rPr lang="cs-CZ" sz="1600" dirty="0" smtClean="0"/>
              <a:t>spory inaktivovány po 20 min při 121 °C vodní páry při 2 </a:t>
            </a:r>
            <a:r>
              <a:rPr lang="cs-CZ" sz="1600" dirty="0" err="1" smtClean="0"/>
              <a:t>atm</a:t>
            </a:r>
            <a:r>
              <a:rPr lang="cs-CZ" sz="1600" dirty="0" smtClean="0"/>
              <a:t> </a:t>
            </a:r>
            <a:r>
              <a:rPr lang="it-IT" sz="1600" dirty="0" smtClean="0"/>
              <a:t> </a:t>
            </a:r>
            <a:endParaRPr lang="cs-CZ" sz="1600" dirty="0" smtClean="0"/>
          </a:p>
          <a:p>
            <a:r>
              <a:rPr lang="cs-CZ" sz="1600" dirty="0" smtClean="0"/>
              <a:t>nebo</a:t>
            </a:r>
            <a:r>
              <a:rPr lang="it-IT" sz="1600" dirty="0" smtClean="0"/>
              <a:t> po 90 – 180</a:t>
            </a:r>
            <a:r>
              <a:rPr lang="cs-CZ" sz="1600" dirty="0" smtClean="0"/>
              <a:t> min </a:t>
            </a:r>
            <a:r>
              <a:rPr lang="it-IT" sz="1600" dirty="0" smtClean="0"/>
              <a:t>při 160 - 200 °C suchého tepla</a:t>
            </a:r>
            <a:endParaRPr lang="cs-CZ" sz="1600" dirty="0" smtClean="0"/>
          </a:p>
          <a:p>
            <a:r>
              <a:rPr lang="cs-CZ" sz="1600" dirty="0" smtClean="0"/>
              <a:t>opakovaný var</a:t>
            </a:r>
            <a:r>
              <a:rPr lang="cs-CZ" sz="1600" dirty="0"/>
              <a:t> </a:t>
            </a:r>
            <a:r>
              <a:rPr lang="cs-CZ" sz="1600" dirty="0" smtClean="0"/>
              <a:t>(</a:t>
            </a:r>
            <a:r>
              <a:rPr lang="it-IT" sz="1600" dirty="0" smtClean="0"/>
              <a:t>vysoce</a:t>
            </a:r>
            <a:r>
              <a:rPr lang="cs-CZ" sz="1600" dirty="0" smtClean="0"/>
              <a:t> </a:t>
            </a:r>
            <a:r>
              <a:rPr lang="cs-CZ" sz="1600" dirty="0" err="1" smtClean="0"/>
              <a:t>termorezistentní</a:t>
            </a:r>
            <a:r>
              <a:rPr lang="cs-CZ" sz="1600" dirty="0" smtClean="0"/>
              <a:t> přežijí až pětihodinový var)</a:t>
            </a:r>
          </a:p>
          <a:p>
            <a:endParaRPr lang="cs-CZ" sz="1600" dirty="0" smtClean="0"/>
          </a:p>
          <a:p>
            <a:pPr marL="0" indent="0">
              <a:buNone/>
            </a:pPr>
            <a:r>
              <a:rPr lang="cs-CZ" sz="1600" b="1" i="1" dirty="0" smtClean="0"/>
              <a:t>Clostridium </a:t>
            </a:r>
            <a:r>
              <a:rPr lang="cs-CZ" sz="1600" b="1" i="1" dirty="0" err="1"/>
              <a:t>tetani</a:t>
            </a:r>
            <a:endParaRPr lang="cs-CZ" sz="1600" b="1" i="1" dirty="0"/>
          </a:p>
          <a:p>
            <a:r>
              <a:rPr lang="cs-CZ" sz="1600" dirty="0" smtClean="0"/>
              <a:t>ke </a:t>
            </a:r>
            <a:r>
              <a:rPr lang="cs-CZ" sz="1600" dirty="0"/>
              <a:t>zničení spor nutno působit 100°C po 90 </a:t>
            </a:r>
            <a:r>
              <a:rPr lang="cs-CZ" sz="1600" dirty="0" smtClean="0"/>
              <a:t>min</a:t>
            </a:r>
            <a:endParaRPr lang="cs-CZ" sz="1600" dirty="0"/>
          </a:p>
          <a:p>
            <a:pPr marL="0" indent="0">
              <a:buNone/>
            </a:pPr>
            <a:endParaRPr lang="cs-CZ" sz="1600" b="1" i="1" dirty="0" smtClean="0"/>
          </a:p>
          <a:p>
            <a:pPr marL="0" indent="0">
              <a:buNone/>
            </a:pPr>
            <a:r>
              <a:rPr lang="cs-CZ" sz="1600" b="1" i="1" dirty="0" err="1" smtClean="0"/>
              <a:t>Bacillus</a:t>
            </a:r>
            <a:r>
              <a:rPr lang="cs-CZ" sz="1600" b="1" i="1" dirty="0" smtClean="0"/>
              <a:t> </a:t>
            </a:r>
            <a:r>
              <a:rPr lang="cs-CZ" sz="1600" b="1" i="1" dirty="0" err="1" smtClean="0"/>
              <a:t>anthracis</a:t>
            </a:r>
            <a:r>
              <a:rPr lang="cs-CZ" sz="1600" b="1" i="1" dirty="0" smtClean="0"/>
              <a:t> </a:t>
            </a:r>
          </a:p>
          <a:p>
            <a:r>
              <a:rPr lang="cs-CZ" sz="1600" dirty="0" smtClean="0"/>
              <a:t>biologická zbraň, </a:t>
            </a:r>
            <a:r>
              <a:rPr lang="cs-CZ" sz="1600" dirty="0" err="1" smtClean="0"/>
              <a:t>anthrax</a:t>
            </a:r>
            <a:endParaRPr lang="cs-CZ" sz="1600" dirty="0" smtClean="0"/>
          </a:p>
          <a:p>
            <a:endParaRPr lang="cs-CZ" sz="1600" b="1" i="1" dirty="0"/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01008"/>
            <a:ext cx="2160240" cy="205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183" y="908720"/>
            <a:ext cx="186638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01008"/>
            <a:ext cx="2530227" cy="266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20345"/>
            <a:ext cx="2808312" cy="220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>
            <a:off x="3347864" y="3501008"/>
            <a:ext cx="14401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539552" y="4293096"/>
            <a:ext cx="504056" cy="529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359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Jednoduché růstové cykly (RC)</a:t>
            </a:r>
            <a:br>
              <a:rPr lang="cs-CZ" sz="1800" b="1" dirty="0" smtClean="0"/>
            </a:br>
            <a:endParaRPr lang="cs-CZ" sz="1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1119" y="112474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Jednoduché RC</a:t>
            </a:r>
          </a:p>
          <a:p>
            <a:r>
              <a:rPr lang="cs-CZ" sz="1600" dirty="0" smtClean="0"/>
              <a:t>střídání dvou stadií</a:t>
            </a:r>
          </a:p>
          <a:p>
            <a:r>
              <a:rPr lang="cs-CZ" sz="1600" dirty="0"/>
              <a:t>r</a:t>
            </a:r>
            <a:r>
              <a:rPr lang="cs-CZ" sz="1600" dirty="0" smtClean="0"/>
              <a:t>ostoucí a klidové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řisedlé a volné</a:t>
            </a:r>
          </a:p>
          <a:p>
            <a:r>
              <a:rPr lang="cs-CZ" sz="1600" dirty="0"/>
              <a:t>i</a:t>
            </a:r>
            <a:r>
              <a:rPr lang="cs-CZ" sz="1600" dirty="0" smtClean="0"/>
              <a:t>nfekční a</a:t>
            </a:r>
            <a:r>
              <a:rPr lang="cs-CZ" sz="1600" dirty="0"/>
              <a:t> </a:t>
            </a:r>
            <a:r>
              <a:rPr lang="cs-CZ" sz="1600" dirty="0" smtClean="0"/>
              <a:t>reprodukční</a:t>
            </a:r>
          </a:p>
          <a:p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Komplexní RC</a:t>
            </a:r>
          </a:p>
          <a:p>
            <a:r>
              <a:rPr lang="cs-CZ" sz="1600" dirty="0" smtClean="0"/>
              <a:t>více</a:t>
            </a:r>
            <a:r>
              <a:rPr lang="cs-CZ" sz="1600" dirty="0"/>
              <a:t> </a:t>
            </a:r>
            <a:r>
              <a:rPr lang="cs-CZ" sz="1600" dirty="0" smtClean="0"/>
              <a:t>než dvě vývojová stádia</a:t>
            </a:r>
          </a:p>
          <a:p>
            <a:r>
              <a:rPr lang="cs-CZ" sz="1600" dirty="0" err="1" smtClean="0"/>
              <a:t>Myxobakterie</a:t>
            </a:r>
            <a:r>
              <a:rPr lang="cs-CZ" sz="1600" dirty="0" smtClean="0"/>
              <a:t>, </a:t>
            </a:r>
            <a:r>
              <a:rPr lang="cs-CZ" sz="1600" dirty="0" err="1" smtClean="0"/>
              <a:t>Streptomycety</a:t>
            </a:r>
            <a:endParaRPr lang="cs-CZ" sz="1600" dirty="0"/>
          </a:p>
          <a:p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RC vedoucí</a:t>
            </a:r>
            <a:r>
              <a:rPr lang="cs-CZ" sz="1600" dirty="0"/>
              <a:t> </a:t>
            </a:r>
            <a:r>
              <a:rPr lang="cs-CZ" sz="1600" dirty="0" smtClean="0"/>
              <a:t>ke</a:t>
            </a:r>
            <a:r>
              <a:rPr lang="cs-CZ" sz="1600" dirty="0"/>
              <a:t> </a:t>
            </a:r>
            <a:r>
              <a:rPr lang="cs-CZ" sz="1600" dirty="0" smtClean="0"/>
              <a:t>vzniku</a:t>
            </a:r>
            <a:r>
              <a:rPr lang="cs-CZ" sz="1600" dirty="0"/>
              <a:t> </a:t>
            </a:r>
            <a:r>
              <a:rPr lang="cs-CZ" sz="1600" dirty="0" smtClean="0"/>
              <a:t>diferencovaných</a:t>
            </a:r>
            <a:r>
              <a:rPr lang="cs-CZ" sz="1600" dirty="0"/>
              <a:t> </a:t>
            </a:r>
            <a:r>
              <a:rPr lang="cs-CZ" sz="1600" dirty="0" smtClean="0"/>
              <a:t>populací</a:t>
            </a:r>
          </a:p>
          <a:p>
            <a:r>
              <a:rPr lang="cs-CZ" sz="1600" dirty="0" smtClean="0"/>
              <a:t>sinice </a:t>
            </a:r>
            <a:r>
              <a:rPr lang="cs-CZ" sz="1600" dirty="0" err="1" smtClean="0"/>
              <a:t>Anabaena</a:t>
            </a: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6" y="1268760"/>
            <a:ext cx="3575416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4"/>
            <a:ext cx="2952328" cy="257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947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4624"/>
            <a:ext cx="8928992" cy="4248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600" b="1" dirty="0" smtClean="0"/>
              <a:t>Stavba zralé bakteriální spory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b="1" dirty="0"/>
              <a:t>j</a:t>
            </a:r>
            <a:r>
              <a:rPr lang="en-GB" sz="1600" b="1" dirty="0" err="1"/>
              <a:t>ádro</a:t>
            </a:r>
            <a:r>
              <a:rPr lang="cs-CZ" sz="1600" b="1" dirty="0"/>
              <a:t> </a:t>
            </a:r>
            <a:r>
              <a:rPr lang="cs-CZ" sz="1600" dirty="0"/>
              <a:t>spory </a:t>
            </a:r>
            <a:r>
              <a:rPr lang="en-GB" sz="1600" dirty="0"/>
              <a:t> – </a:t>
            </a:r>
            <a:r>
              <a:rPr lang="en-GB" sz="1600" dirty="0" err="1"/>
              <a:t>gelová</a:t>
            </a:r>
            <a:r>
              <a:rPr lang="en-GB" sz="1600" dirty="0"/>
              <a:t> matrix</a:t>
            </a:r>
            <a:r>
              <a:rPr lang="cs-CZ" sz="1600" dirty="0"/>
              <a:t> (</a:t>
            </a:r>
            <a:r>
              <a:rPr lang="en-GB" sz="1600" dirty="0" err="1"/>
              <a:t>nukleoid</a:t>
            </a:r>
            <a:r>
              <a:rPr lang="cs-CZ" sz="1600" dirty="0"/>
              <a:t>),</a:t>
            </a:r>
            <a:r>
              <a:rPr lang="en-GB" sz="1600" dirty="0"/>
              <a:t> </a:t>
            </a:r>
            <a:r>
              <a:rPr lang="en-GB" sz="1600" dirty="0" err="1"/>
              <a:t>kalcium</a:t>
            </a:r>
            <a:r>
              <a:rPr lang="en-GB" sz="1600" dirty="0"/>
              <a:t> </a:t>
            </a:r>
            <a:r>
              <a:rPr lang="en-GB" sz="1600" dirty="0" err="1"/>
              <a:t>dipikolinát</a:t>
            </a:r>
            <a:r>
              <a:rPr lang="en-GB" sz="1600" dirty="0"/>
              <a:t> (CDPA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cs-CZ" sz="1600" dirty="0"/>
          </a:p>
          <a:p>
            <a:r>
              <a:rPr lang="en-GB" sz="1600" dirty="0" err="1"/>
              <a:t>nebo</a:t>
            </a:r>
            <a:r>
              <a:rPr lang="en-GB" sz="1600" dirty="0"/>
              <a:t> pyridin-2,6-</a:t>
            </a:r>
            <a:r>
              <a:rPr lang="cs-CZ" sz="1600" dirty="0"/>
              <a:t> </a:t>
            </a:r>
            <a:r>
              <a:rPr lang="en-GB" sz="1600" dirty="0" err="1"/>
              <a:t>dikarboxylová</a:t>
            </a:r>
            <a:r>
              <a:rPr lang="en-GB" sz="1600" dirty="0"/>
              <a:t> </a:t>
            </a:r>
            <a:r>
              <a:rPr lang="en-GB" sz="1600" dirty="0" err="1"/>
              <a:t>kyselina</a:t>
            </a:r>
            <a:r>
              <a:rPr lang="en-GB" sz="1600" dirty="0"/>
              <a:t>, </a:t>
            </a:r>
            <a:r>
              <a:rPr lang="en-GB" sz="1600" dirty="0" err="1"/>
              <a:t>jež</a:t>
            </a:r>
            <a:r>
              <a:rPr lang="en-GB" sz="1600" dirty="0"/>
              <a:t> </a:t>
            </a:r>
            <a:r>
              <a:rPr lang="en-GB" sz="1600" dirty="0" err="1"/>
              <a:t>nahrazuje</a:t>
            </a:r>
            <a:r>
              <a:rPr lang="en-GB" sz="1600" dirty="0"/>
              <a:t> </a:t>
            </a:r>
            <a:r>
              <a:rPr lang="en-GB" sz="1600" dirty="0" err="1"/>
              <a:t>vodu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cs-CZ" sz="1600" dirty="0"/>
              <a:t> </a:t>
            </a:r>
            <a:r>
              <a:rPr lang="en-GB" sz="1600" dirty="0" err="1"/>
              <a:t>udržování</a:t>
            </a:r>
            <a:r>
              <a:rPr lang="en-GB" sz="1600" dirty="0"/>
              <a:t> </a:t>
            </a:r>
            <a:r>
              <a:rPr lang="en-GB" sz="1600" dirty="0" err="1"/>
              <a:t>kvarterní</a:t>
            </a:r>
            <a:r>
              <a:rPr lang="en-GB" sz="1600" dirty="0"/>
              <a:t> </a:t>
            </a:r>
            <a:r>
              <a:rPr lang="en-GB" sz="1600" dirty="0" err="1"/>
              <a:t>struktury</a:t>
            </a:r>
            <a:r>
              <a:rPr lang="en-GB" sz="1600" dirty="0"/>
              <a:t> DNA</a:t>
            </a:r>
            <a:endParaRPr lang="cs-CZ" sz="1600" dirty="0"/>
          </a:p>
          <a:p>
            <a:r>
              <a:rPr lang="cs-CZ" sz="1600" dirty="0" smtClean="0"/>
              <a:t>vnitřní </a:t>
            </a:r>
            <a:r>
              <a:rPr lang="cs-CZ" sz="1600" dirty="0" smtClean="0"/>
              <a:t>(20%) a zevní </a:t>
            </a:r>
            <a:r>
              <a:rPr lang="cs-CZ" sz="1600" b="1" dirty="0" smtClean="0"/>
              <a:t>kortex</a:t>
            </a:r>
            <a:r>
              <a:rPr lang="cs-CZ" sz="1600" dirty="0" smtClean="0"/>
              <a:t> (80</a:t>
            </a:r>
            <a:r>
              <a:rPr lang="cs-CZ" sz="1600" dirty="0" smtClean="0"/>
              <a:t>%)</a:t>
            </a:r>
          </a:p>
          <a:p>
            <a:endParaRPr lang="cs-CZ" sz="1600" dirty="0" smtClean="0"/>
          </a:p>
          <a:p>
            <a:r>
              <a:rPr lang="cs-CZ" sz="1600" dirty="0" smtClean="0"/>
              <a:t>kortex </a:t>
            </a:r>
            <a:r>
              <a:rPr lang="cs-CZ" sz="1600" dirty="0" smtClean="0"/>
              <a:t>zajišťuje nepropustnost, nebarvitelný</a:t>
            </a:r>
          </a:p>
          <a:p>
            <a:r>
              <a:rPr lang="cs-CZ" sz="1600" dirty="0"/>
              <a:t>k</a:t>
            </a:r>
            <a:r>
              <a:rPr lang="cs-CZ" sz="1600" dirty="0" smtClean="0"/>
              <a:t>ortex - </a:t>
            </a:r>
            <a:r>
              <a:rPr lang="cs-CZ" sz="1600" dirty="0" err="1" smtClean="0"/>
              <a:t>peptidoglykany</a:t>
            </a:r>
            <a:r>
              <a:rPr lang="cs-CZ" sz="1600" dirty="0" smtClean="0"/>
              <a:t> - 20-30 % je shodných s </a:t>
            </a:r>
            <a:r>
              <a:rPr lang="cs-CZ" sz="1600" dirty="0" err="1" smtClean="0"/>
              <a:t>peptidoglykany</a:t>
            </a:r>
            <a:r>
              <a:rPr lang="cs-CZ" sz="1600" dirty="0" smtClean="0"/>
              <a:t> </a:t>
            </a:r>
            <a:r>
              <a:rPr lang="cs-CZ" sz="1600" dirty="0"/>
              <a:t>z</a:t>
            </a:r>
            <a:r>
              <a:rPr lang="cs-CZ" sz="1600" dirty="0" smtClean="0"/>
              <a:t> bun. stěny</a:t>
            </a:r>
          </a:p>
          <a:p>
            <a:r>
              <a:rPr lang="cs-CZ" sz="1600" dirty="0" smtClean="0"/>
              <a:t>50-60 %  představuje N-</a:t>
            </a:r>
            <a:r>
              <a:rPr lang="cs-CZ" sz="1600" dirty="0" err="1" smtClean="0"/>
              <a:t>acetylmuramovou</a:t>
            </a:r>
            <a:r>
              <a:rPr lang="cs-CZ" sz="1600" dirty="0"/>
              <a:t> </a:t>
            </a:r>
            <a:r>
              <a:rPr lang="cs-CZ" sz="1600" dirty="0" err="1" smtClean="0"/>
              <a:t>kys</a:t>
            </a:r>
            <a:r>
              <a:rPr lang="cs-CZ" sz="1600" dirty="0" smtClean="0"/>
              <a:t>. modifikovanou na N-</a:t>
            </a:r>
            <a:r>
              <a:rPr lang="cs-CZ" sz="1600" dirty="0" err="1" smtClean="0"/>
              <a:t>acetylmuramyl</a:t>
            </a:r>
            <a:r>
              <a:rPr lang="cs-CZ" sz="1600" dirty="0" smtClean="0"/>
              <a:t>–laktam</a:t>
            </a:r>
          </a:p>
          <a:p>
            <a:r>
              <a:rPr lang="cs-CZ" sz="1600" dirty="0" smtClean="0"/>
              <a:t>18-20 % kyseliny N-</a:t>
            </a:r>
            <a:r>
              <a:rPr lang="cs-CZ" sz="1600" dirty="0" err="1" smtClean="0"/>
              <a:t>acetylmuramové</a:t>
            </a:r>
            <a:r>
              <a:rPr lang="cs-CZ" sz="1600" dirty="0" smtClean="0"/>
              <a:t> je spojeno s L-alaninem namísto </a:t>
            </a:r>
            <a:r>
              <a:rPr lang="cs-CZ" sz="1600" dirty="0" err="1" smtClean="0"/>
              <a:t>tetrapeptidu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US" sz="1600" b="1" dirty="0" err="1"/>
              <a:t>exosporium</a:t>
            </a:r>
            <a:r>
              <a:rPr lang="en-US" sz="1600" dirty="0"/>
              <a:t> - </a:t>
            </a:r>
            <a:r>
              <a:rPr lang="cs-CZ" sz="1600" dirty="0" smtClean="0"/>
              <a:t>mají</a:t>
            </a:r>
            <a:r>
              <a:rPr lang="en-US" sz="1600" dirty="0" smtClean="0"/>
              <a:t> n</a:t>
            </a:r>
            <a:r>
              <a:rPr lang="cs-CZ" sz="1600" dirty="0" smtClean="0"/>
              <a:t>ě</a:t>
            </a:r>
            <a:r>
              <a:rPr lang="en-US" sz="1600" dirty="0" err="1" smtClean="0"/>
              <a:t>kter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/>
              <a:t>spory</a:t>
            </a:r>
            <a:r>
              <a:rPr lang="en-US" sz="1600" dirty="0"/>
              <a:t> - </a:t>
            </a:r>
            <a:r>
              <a:rPr lang="en-US" sz="1600" dirty="0" err="1" smtClean="0"/>
              <a:t>ud</a:t>
            </a:r>
            <a:r>
              <a:rPr lang="cs-CZ" sz="1600" dirty="0" smtClean="0"/>
              <a:t>ě</a:t>
            </a:r>
            <a:r>
              <a:rPr lang="en-US" sz="1600" dirty="0" err="1" smtClean="0"/>
              <a:t>luje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smtClean="0"/>
              <a:t>k</a:t>
            </a:r>
            <a:r>
              <a:rPr lang="cs-CZ" sz="1600" dirty="0" smtClean="0"/>
              <a:t>á</a:t>
            </a:r>
            <a:r>
              <a:rPr lang="en-US" sz="1600" dirty="0" smtClean="0"/>
              <a:t>m </a:t>
            </a:r>
            <a:r>
              <a:rPr lang="en-US" sz="1600" dirty="0" err="1"/>
              <a:t>rezistenci</a:t>
            </a:r>
            <a:r>
              <a:rPr lang="en-US" sz="1600" dirty="0"/>
              <a:t> </a:t>
            </a:r>
            <a:r>
              <a:rPr lang="en-US" sz="1600" dirty="0" smtClean="0"/>
              <a:t>v</a:t>
            </a:r>
            <a:r>
              <a:rPr lang="cs-CZ" sz="1600" dirty="0" err="1" smtClean="0"/>
              <a:t>ůč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chem</a:t>
            </a:r>
            <a:r>
              <a:rPr lang="cs-CZ" sz="1600" dirty="0" smtClean="0"/>
              <a:t>.</a:t>
            </a:r>
            <a:r>
              <a:rPr lang="en-US" sz="1600" dirty="0" smtClean="0"/>
              <a:t> l</a:t>
            </a:r>
            <a:r>
              <a:rPr lang="cs-CZ" sz="1600" dirty="0" smtClean="0"/>
              <a:t>á</a:t>
            </a:r>
            <a:r>
              <a:rPr lang="en-US" sz="1600" dirty="0" err="1" smtClean="0"/>
              <a:t>tk</a:t>
            </a:r>
            <a:r>
              <a:rPr lang="cs-CZ" sz="1600" dirty="0" smtClean="0"/>
              <a:t>á</a:t>
            </a:r>
            <a:r>
              <a:rPr lang="en-US" sz="1600" dirty="0" smtClean="0"/>
              <a:t>m</a:t>
            </a:r>
            <a:r>
              <a:rPr lang="en-US" sz="1600" dirty="0"/>
              <a:t>, </a:t>
            </a:r>
            <a:r>
              <a:rPr lang="en-US" sz="1600" dirty="0" smtClean="0"/>
              <a:t> taxon</a:t>
            </a:r>
            <a:r>
              <a:rPr lang="cs-CZ" sz="1600" dirty="0" smtClean="0"/>
              <a:t>. znak</a:t>
            </a:r>
          </a:p>
          <a:p>
            <a:r>
              <a:rPr lang="cs-CZ" sz="1600" dirty="0" smtClean="0"/>
              <a:t>často </a:t>
            </a:r>
            <a:r>
              <a:rPr lang="en-GB" sz="1600" dirty="0" smtClean="0"/>
              <a:t>z </a:t>
            </a:r>
            <a:r>
              <a:rPr lang="en-GB" sz="1600" dirty="0" err="1"/>
              <a:t>proteinů</a:t>
            </a:r>
            <a:r>
              <a:rPr lang="en-GB" sz="1600" dirty="0"/>
              <a:t> </a:t>
            </a:r>
            <a:r>
              <a:rPr lang="en-GB" sz="1600" dirty="0" err="1"/>
              <a:t>bohatých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cystein</a:t>
            </a:r>
            <a:r>
              <a:rPr lang="cs-CZ" sz="1600" dirty="0"/>
              <a:t> </a:t>
            </a:r>
            <a:r>
              <a:rPr lang="en-GB" sz="1600" dirty="0" smtClean="0"/>
              <a:t>(a </a:t>
            </a:r>
            <a:r>
              <a:rPr lang="en-GB" sz="1600" dirty="0" err="1"/>
              <a:t>podobných</a:t>
            </a:r>
            <a:r>
              <a:rPr lang="en-GB" sz="1600" dirty="0"/>
              <a:t> </a:t>
            </a:r>
            <a:r>
              <a:rPr lang="en-GB" sz="1600" dirty="0" err="1"/>
              <a:t>keratinu</a:t>
            </a:r>
            <a:r>
              <a:rPr lang="en-GB" sz="1600" dirty="0"/>
              <a:t>), </a:t>
            </a:r>
            <a:r>
              <a:rPr lang="en-GB" sz="1600" dirty="0" err="1"/>
              <a:t>zajišťují</a:t>
            </a:r>
            <a:r>
              <a:rPr lang="en-GB" sz="1600" dirty="0"/>
              <a:t> </a:t>
            </a:r>
            <a:r>
              <a:rPr lang="en-GB" sz="1600" dirty="0" err="1"/>
              <a:t>odolnost</a:t>
            </a:r>
            <a:r>
              <a:rPr lang="en-GB" sz="1600" dirty="0"/>
              <a:t> </a:t>
            </a:r>
            <a:r>
              <a:rPr lang="cs-CZ" sz="1600" dirty="0" smtClean="0"/>
              <a:t>proti </a:t>
            </a:r>
            <a:r>
              <a:rPr lang="cs-CZ" sz="1600" dirty="0" smtClean="0"/>
              <a:t>chemikáliím  </a:t>
            </a:r>
            <a:r>
              <a:rPr lang="cs-CZ" sz="1600" dirty="0" smtClean="0"/>
              <a:t>(</a:t>
            </a:r>
            <a:r>
              <a:rPr lang="cs-CZ" sz="1600" dirty="0" err="1" smtClean="0"/>
              <a:t>exosporium</a:t>
            </a:r>
            <a:r>
              <a:rPr lang="cs-CZ" sz="1600" dirty="0" smtClean="0"/>
              <a:t> </a:t>
            </a:r>
            <a:r>
              <a:rPr lang="cs-CZ" sz="1600" i="1" dirty="0" err="1" smtClean="0"/>
              <a:t>Bacillus</a:t>
            </a:r>
            <a:r>
              <a:rPr lang="cs-CZ" sz="1600" dirty="0" smtClean="0"/>
              <a:t>)</a:t>
            </a:r>
            <a:endParaRPr lang="cs-CZ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2" y="4196983"/>
            <a:ext cx="2873424" cy="246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500" y="3917587"/>
            <a:ext cx="2124643" cy="274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93096"/>
            <a:ext cx="1963291" cy="1469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72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362"/>
            <a:ext cx="5130172" cy="638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724128" y="332655"/>
            <a:ext cx="3222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/>
              <a:t>Jedinečné </a:t>
            </a:r>
            <a:r>
              <a:rPr lang="cs-CZ" sz="1600" b="1" dirty="0" smtClean="0"/>
              <a:t>a  charakteristické</a:t>
            </a:r>
            <a:endParaRPr lang="cs-CZ" sz="1600" b="1" dirty="0"/>
          </a:p>
          <a:p>
            <a:pPr algn="ctr"/>
            <a:r>
              <a:rPr lang="cs-CZ" sz="1600" b="1" dirty="0"/>
              <a:t>struktury spory</a:t>
            </a: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5580112" y="1268760"/>
            <a:ext cx="33661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Kalcium </a:t>
            </a:r>
            <a:r>
              <a:rPr lang="cs-CZ" sz="1600" dirty="0" err="1" smtClean="0"/>
              <a:t>dipikolinát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Proteiny stabilizující DNA (</a:t>
            </a:r>
            <a:r>
              <a:rPr lang="cs-CZ" sz="1600" dirty="0" err="1" smtClean="0"/>
              <a:t>SASPs</a:t>
            </a:r>
            <a:r>
              <a:rPr lang="cs-CZ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Kortex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DNA </a:t>
            </a:r>
            <a:r>
              <a:rPr lang="cs-CZ" sz="1600" dirty="0"/>
              <a:t>reparační enzymy</a:t>
            </a:r>
          </a:p>
          <a:p>
            <a:r>
              <a:rPr lang="cs-CZ" sz="1600" dirty="0" smtClean="0"/>
              <a:t>      v </a:t>
            </a:r>
            <a:r>
              <a:rPr lang="cs-CZ" sz="1600" dirty="0"/>
              <a:t>procesu germinace</a:t>
            </a:r>
          </a:p>
        </p:txBody>
      </p:sp>
    </p:spTree>
    <p:extLst>
      <p:ext uri="{BB962C8B-B14F-4D97-AF65-F5344CB8AC3E}">
        <p14:creationId xmlns:p14="http://schemas.microsoft.com/office/powerpoint/2010/main" val="2300993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Proces </a:t>
            </a:r>
            <a:r>
              <a:rPr lang="cs-CZ" sz="1600" b="1" dirty="0" smtClean="0"/>
              <a:t>sporulace</a:t>
            </a:r>
            <a:r>
              <a:rPr lang="cs-CZ" sz="1600" dirty="0" smtClean="0"/>
              <a:t>	</a:t>
            </a:r>
          </a:p>
          <a:p>
            <a:r>
              <a:rPr lang="pl-PL" sz="1600" dirty="0"/>
              <a:t>tvorba </a:t>
            </a:r>
            <a:r>
              <a:rPr lang="pl-PL" sz="1600" dirty="0" smtClean="0"/>
              <a:t>spory</a:t>
            </a:r>
          </a:p>
          <a:p>
            <a:r>
              <a:rPr lang="pl-PL" sz="1600" dirty="0" smtClean="0"/>
              <a:t>je zkoumána nejčastěji </a:t>
            </a:r>
            <a:r>
              <a:rPr lang="pl-PL" sz="1600" dirty="0"/>
              <a:t>u </a:t>
            </a:r>
            <a:r>
              <a:rPr lang="pl-PL" sz="1600" dirty="0" smtClean="0"/>
              <a:t>bacilů</a:t>
            </a:r>
            <a:endParaRPr lang="en-US" sz="1600" dirty="0"/>
          </a:p>
          <a:p>
            <a:r>
              <a:rPr lang="en-US" sz="1600" dirty="0" err="1" smtClean="0"/>
              <a:t>za</a:t>
            </a:r>
            <a:r>
              <a:rPr lang="cs-CZ" sz="1600" dirty="0" smtClean="0"/>
              <a:t>čí</a:t>
            </a:r>
            <a:r>
              <a:rPr lang="en-US" sz="1600" dirty="0" smtClean="0"/>
              <a:t>n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smtClean="0"/>
              <a:t>f</a:t>
            </a:r>
            <a:r>
              <a:rPr lang="cs-CZ" sz="1600" dirty="0" smtClean="0"/>
              <a:t>á</a:t>
            </a:r>
            <a:r>
              <a:rPr lang="en-US" sz="1600" dirty="0" err="1" smtClean="0"/>
              <a:t>zi</a:t>
            </a:r>
            <a:r>
              <a:rPr lang="en-US" sz="1600" dirty="0" smtClean="0"/>
              <a:t> </a:t>
            </a:r>
            <a:r>
              <a:rPr lang="en-US" sz="1600" dirty="0"/>
              <a:t>G1 </a:t>
            </a:r>
            <a:r>
              <a:rPr lang="en-US" sz="1600" dirty="0" smtClean="0"/>
              <a:t>– </a:t>
            </a:r>
            <a:r>
              <a:rPr lang="cs-CZ" sz="1600" dirty="0" smtClean="0"/>
              <a:t>zde </a:t>
            </a:r>
            <a:r>
              <a:rPr lang="en-US" sz="1600" dirty="0" smtClean="0"/>
              <a:t>je u</a:t>
            </a:r>
            <a:r>
              <a:rPr lang="cs-CZ" sz="1600" dirty="0" smtClean="0"/>
              <a:t>ž</a:t>
            </a:r>
            <a:r>
              <a:rPr lang="en-US" sz="1600" dirty="0" smtClean="0"/>
              <a:t> </a:t>
            </a:r>
            <a:r>
              <a:rPr lang="en-US" sz="1600" dirty="0" err="1" smtClean="0"/>
              <a:t>jasn</a:t>
            </a:r>
            <a:r>
              <a:rPr lang="cs-CZ" sz="1600" dirty="0" smtClean="0"/>
              <a:t>é,</a:t>
            </a:r>
            <a:r>
              <a:rPr lang="en-US" sz="1600" dirty="0" smtClean="0"/>
              <a:t> </a:t>
            </a:r>
            <a:r>
              <a:rPr lang="en-US" sz="1600" dirty="0" err="1"/>
              <a:t>jestli</a:t>
            </a:r>
            <a:r>
              <a:rPr lang="en-US" sz="1600" dirty="0"/>
              <a:t> </a:t>
            </a:r>
            <a:r>
              <a:rPr lang="en-US" sz="1600" dirty="0" err="1"/>
              <a:t>vznikne</a:t>
            </a:r>
            <a:r>
              <a:rPr lang="en-US" sz="1600" dirty="0"/>
              <a:t> </a:t>
            </a:r>
            <a:r>
              <a:rPr lang="en-US" sz="1600" dirty="0" err="1"/>
              <a:t>spora</a:t>
            </a:r>
            <a:r>
              <a:rPr lang="en-US" sz="1600" dirty="0"/>
              <a:t> </a:t>
            </a:r>
            <a:r>
              <a:rPr lang="en-US" sz="1600" dirty="0" err="1"/>
              <a:t>nebo</a:t>
            </a:r>
            <a:r>
              <a:rPr lang="en-US" sz="1600" dirty="0"/>
              <a:t> </a:t>
            </a:r>
            <a:r>
              <a:rPr lang="en-US" sz="1600" dirty="0" err="1"/>
              <a:t>vegetativní</a:t>
            </a:r>
            <a:r>
              <a:rPr lang="en-US" sz="1600" dirty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ka</a:t>
            </a:r>
            <a:r>
              <a:rPr lang="en-US" sz="1600" dirty="0" smtClean="0"/>
              <a:t> </a:t>
            </a:r>
            <a:endParaRPr lang="cs-CZ" sz="1600" dirty="0"/>
          </a:p>
          <a:p>
            <a:r>
              <a:rPr lang="cs-CZ" sz="1600" dirty="0"/>
              <a:t>z</a:t>
            </a:r>
            <a:r>
              <a:rPr lang="cs-CZ" sz="1600" dirty="0" smtClean="0"/>
              <a:t>ačíná </a:t>
            </a:r>
            <a:r>
              <a:rPr lang="cs-CZ" sz="1600" dirty="0" smtClean="0"/>
              <a:t>přechodem </a:t>
            </a:r>
            <a:r>
              <a:rPr lang="cs-CZ" sz="1600" dirty="0"/>
              <a:t>od binárního k </a:t>
            </a:r>
            <a:r>
              <a:rPr lang="cs-CZ" sz="1600" dirty="0" smtClean="0"/>
              <a:t>asymetrickému dělení</a:t>
            </a:r>
            <a:endParaRPr lang="cs-CZ" sz="1600" dirty="0"/>
          </a:p>
          <a:p>
            <a:r>
              <a:rPr lang="pl-PL" sz="1600" dirty="0" smtClean="0"/>
              <a:t>probíhá </a:t>
            </a:r>
            <a:r>
              <a:rPr lang="pl-PL" sz="1600" dirty="0"/>
              <a:t>i při dostatku </a:t>
            </a:r>
            <a:r>
              <a:rPr lang="pl-PL" sz="1600" dirty="0" smtClean="0"/>
              <a:t>živin, </a:t>
            </a:r>
            <a:r>
              <a:rPr lang="cs-CZ" sz="1600" dirty="0" smtClean="0"/>
              <a:t>hlavně </a:t>
            </a:r>
            <a:r>
              <a:rPr lang="cs-CZ" sz="1600" dirty="0"/>
              <a:t>však ve stacionární fázi</a:t>
            </a:r>
          </a:p>
          <a:p>
            <a:r>
              <a:rPr lang="cs-CZ" sz="1600" dirty="0" smtClean="0"/>
              <a:t>ke </a:t>
            </a:r>
            <a:r>
              <a:rPr lang="cs-CZ" sz="1600" dirty="0"/>
              <a:t>studiu sporulace </a:t>
            </a:r>
            <a:r>
              <a:rPr lang="cs-CZ" sz="1600" dirty="0" smtClean="0"/>
              <a:t>je používáno </a:t>
            </a:r>
            <a:r>
              <a:rPr lang="cs-CZ" sz="1600" dirty="0" err="1" smtClean="0"/>
              <a:t>bakteríí</a:t>
            </a:r>
            <a:r>
              <a:rPr lang="cs-CZ" sz="1600" dirty="0" smtClean="0"/>
              <a:t> rodu </a:t>
            </a:r>
            <a:r>
              <a:rPr lang="cs-CZ" sz="1600" i="1" dirty="0" err="1" smtClean="0"/>
              <a:t>Bacillus</a:t>
            </a:r>
            <a:r>
              <a:rPr lang="cs-CZ" sz="1600" dirty="0"/>
              <a:t>, hlavně </a:t>
            </a:r>
            <a:r>
              <a:rPr lang="cs-CZ" sz="1600" i="1" dirty="0"/>
              <a:t>B. </a:t>
            </a:r>
            <a:r>
              <a:rPr lang="cs-CZ" sz="1600" i="1" dirty="0" err="1"/>
              <a:t>subtillis</a:t>
            </a:r>
            <a:endParaRPr lang="cs-CZ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754347"/>
            <a:ext cx="33432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137" y="2420888"/>
            <a:ext cx="33432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95925"/>
            <a:ext cx="63912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864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942636" cy="603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890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29801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444208" y="184482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b="1" dirty="0">
                <a:solidFill>
                  <a:srgbClr val="00B050"/>
                </a:solidFill>
              </a:rPr>
              <a:t>Dvojité obalení spory</a:t>
            </a:r>
          </a:p>
          <a:p>
            <a:r>
              <a:rPr lang="cs-CZ" sz="1600" b="1" dirty="0">
                <a:solidFill>
                  <a:srgbClr val="00B050"/>
                </a:solidFill>
              </a:rPr>
              <a:t>CPL </a:t>
            </a:r>
            <a:r>
              <a:rPr lang="cs-CZ" sz="1600" b="1" dirty="0" smtClean="0">
                <a:solidFill>
                  <a:srgbClr val="00B050"/>
                </a:solidFill>
              </a:rPr>
              <a:t>membránou!</a:t>
            </a:r>
            <a:endParaRPr lang="cs-CZ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74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7 </a:t>
            </a:r>
            <a:r>
              <a:rPr lang="en-US" sz="1600" b="1" dirty="0" err="1" smtClean="0"/>
              <a:t>fází</a:t>
            </a:r>
            <a:r>
              <a:rPr lang="en-US" sz="1600" b="1" dirty="0" smtClean="0"/>
              <a:t> </a:t>
            </a:r>
            <a:r>
              <a:rPr lang="cs-CZ" sz="1600" b="1" dirty="0" smtClean="0"/>
              <a:t>sporulace</a:t>
            </a:r>
            <a:r>
              <a:rPr lang="en-US" sz="1600" b="1" dirty="0" smtClean="0"/>
              <a:t> </a:t>
            </a:r>
            <a:r>
              <a:rPr lang="en-US" sz="1600" b="1" i="1" dirty="0"/>
              <a:t>B. </a:t>
            </a:r>
            <a:r>
              <a:rPr lang="en-US" sz="1600" b="1" i="1" dirty="0" err="1" smtClean="0"/>
              <a:t>subtillis</a:t>
            </a:r>
            <a:r>
              <a:rPr lang="cs-CZ" sz="1600" b="1" i="1" dirty="0" smtClean="0"/>
              <a:t> </a:t>
            </a:r>
            <a:r>
              <a:rPr lang="en-US" sz="1600" b="1" dirty="0" smtClean="0"/>
              <a:t>(I </a:t>
            </a:r>
            <a:r>
              <a:rPr lang="en-US" sz="1600" b="1" dirty="0"/>
              <a:t>–VII</a:t>
            </a:r>
            <a:r>
              <a:rPr lang="en-US" sz="1600" b="1" dirty="0" smtClean="0"/>
              <a:t>)</a:t>
            </a:r>
            <a:endParaRPr lang="cs-CZ" sz="1600" b="1" dirty="0" smtClean="0"/>
          </a:p>
          <a:p>
            <a:pPr marL="0" indent="0">
              <a:buNone/>
            </a:pPr>
            <a:endParaRPr lang="cs-CZ" sz="1600" b="1" dirty="0" smtClean="0"/>
          </a:p>
          <a:p>
            <a:r>
              <a:rPr lang="en-GB" sz="1600" dirty="0" err="1"/>
              <a:t>lze</a:t>
            </a:r>
            <a:r>
              <a:rPr lang="en-GB" sz="1600" dirty="0"/>
              <a:t> </a:t>
            </a:r>
            <a:r>
              <a:rPr lang="en-GB" sz="1600" dirty="0" err="1"/>
              <a:t>charakterizovat</a:t>
            </a:r>
            <a:r>
              <a:rPr lang="en-GB" sz="1600" dirty="0"/>
              <a:t> </a:t>
            </a:r>
            <a:r>
              <a:rPr lang="en-GB" sz="1600" dirty="0" err="1"/>
              <a:t>morfologicky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cs-CZ" sz="1600" dirty="0"/>
              <a:t>i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molekulárně</a:t>
            </a:r>
            <a:r>
              <a:rPr lang="cs-CZ" sz="1600" dirty="0"/>
              <a:t> </a:t>
            </a:r>
            <a:r>
              <a:rPr lang="en-GB" sz="1600" dirty="0" err="1" smtClean="0"/>
              <a:t>biologické</a:t>
            </a:r>
            <a:r>
              <a:rPr lang="en-GB" sz="1600" dirty="0" smtClean="0"/>
              <a:t> </a:t>
            </a:r>
            <a:r>
              <a:rPr lang="en-GB" sz="1600" dirty="0" err="1" smtClean="0"/>
              <a:t>úrovni</a:t>
            </a:r>
            <a:endParaRPr lang="en-GB" sz="1600" dirty="0"/>
          </a:p>
          <a:p>
            <a:r>
              <a:rPr lang="pl-PL" sz="1600" dirty="0"/>
              <a:t>z</a:t>
            </a:r>
            <a:r>
              <a:rPr lang="pl-PL" sz="1600" dirty="0" smtClean="0"/>
              <a:t>a </a:t>
            </a:r>
            <a:r>
              <a:rPr lang="pl-PL" sz="1600" dirty="0"/>
              <a:t>proces vzniku endospory zodpovídá 7 – 8 </a:t>
            </a:r>
            <a:r>
              <a:rPr lang="pl-PL" sz="1600" dirty="0" smtClean="0"/>
              <a:t>genů</a:t>
            </a: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5688632" cy="472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077702" y="1772816"/>
            <a:ext cx="2545377" cy="2308324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cs-CZ" sz="1600" b="1" dirty="0"/>
              <a:t>Fáze </a:t>
            </a:r>
            <a:r>
              <a:rPr lang="cs-CZ" sz="1600" b="1" dirty="0" smtClean="0"/>
              <a:t>0</a:t>
            </a:r>
          </a:p>
          <a:p>
            <a:r>
              <a:rPr lang="en-GB" sz="1600" dirty="0" err="1"/>
              <a:t>Mateřská</a:t>
            </a:r>
            <a:r>
              <a:rPr lang="en-GB" sz="1600" dirty="0"/>
              <a:t> </a:t>
            </a:r>
            <a:r>
              <a:rPr lang="en-GB" sz="1600" dirty="0" err="1"/>
              <a:t>vegetativní</a:t>
            </a:r>
            <a:r>
              <a:rPr lang="en-GB" sz="1600" dirty="0"/>
              <a:t> </a:t>
            </a:r>
            <a:r>
              <a:rPr lang="en-GB" sz="1600" dirty="0" err="1"/>
              <a:t>buňka</a:t>
            </a:r>
            <a:endParaRPr lang="en-GB" sz="1600" dirty="0"/>
          </a:p>
          <a:p>
            <a:r>
              <a:rPr lang="en-GB" sz="1600" dirty="0"/>
              <a:t>(sporangium) </a:t>
            </a:r>
            <a:r>
              <a:rPr lang="en-GB" sz="1600" dirty="0" err="1"/>
              <a:t>přechází</a:t>
            </a:r>
            <a:r>
              <a:rPr lang="en-GB" sz="1600" dirty="0"/>
              <a:t> v</a:t>
            </a:r>
          </a:p>
          <a:p>
            <a:r>
              <a:rPr lang="en-GB" sz="1600" dirty="0"/>
              <a:t>G1 od </a:t>
            </a:r>
            <a:r>
              <a:rPr lang="en-GB" sz="1600" dirty="0" err="1"/>
              <a:t>binárního</a:t>
            </a:r>
            <a:r>
              <a:rPr lang="en-GB" sz="1600" dirty="0"/>
              <a:t> k</a:t>
            </a:r>
          </a:p>
          <a:p>
            <a:r>
              <a:rPr lang="en-GB" sz="1600" dirty="0" err="1"/>
              <a:t>asymetrickému</a:t>
            </a:r>
            <a:r>
              <a:rPr lang="en-GB" sz="1600" dirty="0"/>
              <a:t> </a:t>
            </a:r>
            <a:r>
              <a:rPr lang="en-GB" sz="1600" dirty="0" err="1" smtClean="0"/>
              <a:t>dělení</a:t>
            </a:r>
            <a:endParaRPr lang="cs-CZ" sz="1600" dirty="0" smtClean="0"/>
          </a:p>
          <a:p>
            <a:r>
              <a:rPr lang="en-GB" sz="1600" dirty="0"/>
              <a:t>v </a:t>
            </a:r>
            <a:r>
              <a:rPr lang="en-GB" sz="1600" dirty="0" err="1"/>
              <a:t>průběhu</a:t>
            </a:r>
            <a:r>
              <a:rPr lang="en-GB" sz="1600" dirty="0"/>
              <a:t> </a:t>
            </a:r>
            <a:r>
              <a:rPr lang="en-GB" sz="1600" dirty="0" err="1"/>
              <a:t>vzniku</a:t>
            </a:r>
            <a:r>
              <a:rPr lang="en-GB" sz="1600" dirty="0"/>
              <a:t> </a:t>
            </a:r>
            <a:r>
              <a:rPr lang="en-GB" sz="1600" dirty="0" err="1"/>
              <a:t>přepážky</a:t>
            </a:r>
            <a:endParaRPr lang="en-GB" sz="1600" dirty="0"/>
          </a:p>
          <a:p>
            <a:r>
              <a:rPr lang="pl-PL" sz="1600" dirty="0"/>
              <a:t>(na konci G1) je již jasné,</a:t>
            </a:r>
          </a:p>
          <a:p>
            <a:r>
              <a:rPr lang="en-GB" sz="1600" dirty="0" err="1"/>
              <a:t>zda</a:t>
            </a:r>
            <a:r>
              <a:rPr lang="en-GB" sz="1600" dirty="0"/>
              <a:t> </a:t>
            </a:r>
            <a:r>
              <a:rPr lang="en-GB" sz="1600" dirty="0" err="1"/>
              <a:t>vznikne</a:t>
            </a:r>
            <a:r>
              <a:rPr lang="en-GB" sz="1600" dirty="0"/>
              <a:t> </a:t>
            </a:r>
            <a:r>
              <a:rPr lang="en-GB" sz="1600" dirty="0" err="1"/>
              <a:t>vegetativní</a:t>
            </a:r>
            <a:endParaRPr lang="en-GB" sz="1600" dirty="0"/>
          </a:p>
          <a:p>
            <a:r>
              <a:rPr lang="en-GB" sz="1600" dirty="0" err="1"/>
              <a:t>buňka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spora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207035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36096" y="933783"/>
            <a:ext cx="3600400" cy="4525963"/>
          </a:xfrm>
          <a:solidFill>
            <a:srgbClr val="FFC000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1600" dirty="0" smtClean="0"/>
              <a:t>      Fáze </a:t>
            </a:r>
            <a:r>
              <a:rPr lang="cs-CZ" sz="1600" dirty="0"/>
              <a:t>1</a:t>
            </a:r>
          </a:p>
          <a:p>
            <a:r>
              <a:rPr lang="en-US" sz="1600" dirty="0" err="1" smtClean="0"/>
              <a:t>replikace</a:t>
            </a:r>
            <a:r>
              <a:rPr lang="en-US" sz="1600" dirty="0" smtClean="0"/>
              <a:t> </a:t>
            </a:r>
            <a:r>
              <a:rPr lang="en-US" sz="1600" dirty="0"/>
              <a:t>DNA </a:t>
            </a:r>
            <a:endParaRPr lang="cs-CZ" sz="1600" dirty="0"/>
          </a:p>
          <a:p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ka</a:t>
            </a:r>
            <a:r>
              <a:rPr lang="en-US" sz="1600" dirty="0" smtClean="0"/>
              <a:t> </a:t>
            </a:r>
            <a:r>
              <a:rPr lang="en-US" sz="1600" dirty="0" err="1" smtClean="0"/>
              <a:t>za</a:t>
            </a:r>
            <a:r>
              <a:rPr lang="cs-CZ" sz="1600" dirty="0" smtClean="0"/>
              <a:t>č</a:t>
            </a:r>
            <a:r>
              <a:rPr lang="en-US" sz="1600" dirty="0" smtClean="0"/>
              <a:t>ne p</a:t>
            </a:r>
            <a:r>
              <a:rPr lang="cs-CZ" sz="1600" dirty="0" smtClean="0"/>
              <a:t>ř</a:t>
            </a:r>
            <a:r>
              <a:rPr lang="en-US" sz="1600" dirty="0" err="1" smtClean="0"/>
              <a:t>ij</a:t>
            </a:r>
            <a:r>
              <a:rPr lang="cs-CZ" sz="1600" dirty="0" smtClean="0"/>
              <a:t>í</a:t>
            </a:r>
            <a:r>
              <a:rPr lang="en-US" sz="1600" dirty="0" smtClean="0"/>
              <a:t>mat </a:t>
            </a:r>
            <a:r>
              <a:rPr lang="en-US" sz="1600" dirty="0" err="1" smtClean="0"/>
              <a:t>polyfosfatov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/>
              <a:t>granula</a:t>
            </a:r>
            <a:r>
              <a:rPr lang="en-US" sz="1600" dirty="0"/>
              <a:t> </a:t>
            </a:r>
            <a:endParaRPr lang="cs-CZ" sz="1600" dirty="0" smtClean="0"/>
          </a:p>
          <a:p>
            <a:r>
              <a:rPr lang="en-US" sz="1600" dirty="0" err="1" smtClean="0"/>
              <a:t>dojde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 smtClean="0"/>
              <a:t>tvorb</a:t>
            </a:r>
            <a:r>
              <a:rPr lang="cs-CZ" sz="1600" dirty="0" smtClean="0"/>
              <a:t>ě</a:t>
            </a:r>
            <a:r>
              <a:rPr lang="en-US" sz="1600" dirty="0" smtClean="0"/>
              <a:t> prep</a:t>
            </a:r>
            <a:r>
              <a:rPr lang="cs-CZ" sz="1600" dirty="0" err="1" smtClean="0"/>
              <a:t>áž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en-US" sz="1600" dirty="0"/>
              <a:t>- </a:t>
            </a:r>
            <a:r>
              <a:rPr lang="en-US" sz="1600" dirty="0" err="1" smtClean="0"/>
              <a:t>dvojit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vchl</a:t>
            </a:r>
            <a:r>
              <a:rPr lang="cs-CZ" sz="1600" dirty="0" smtClean="0"/>
              <a:t>í</a:t>
            </a:r>
            <a:r>
              <a:rPr lang="en-US" sz="1600" dirty="0" smtClean="0"/>
              <a:t>pen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cs-CZ" sz="1600" dirty="0" smtClean="0"/>
              <a:t>CM</a:t>
            </a:r>
            <a:endParaRPr lang="cs-CZ" sz="1600" dirty="0"/>
          </a:p>
          <a:p>
            <a:r>
              <a:rPr lang="en-US" sz="1600" dirty="0" smtClean="0"/>
              <a:t>m</a:t>
            </a:r>
            <a:r>
              <a:rPr lang="cs-CZ" sz="1600" dirty="0" err="1" smtClean="0"/>
              <a:t>ůž</a:t>
            </a:r>
            <a:r>
              <a:rPr lang="en-US" sz="1600" dirty="0" err="1" smtClean="0"/>
              <a:t>eme</a:t>
            </a:r>
            <a:r>
              <a:rPr lang="en-US" sz="1600" dirty="0" smtClean="0"/>
              <a:t> </a:t>
            </a:r>
            <a:r>
              <a:rPr lang="en-US" sz="1600" dirty="0" err="1" smtClean="0"/>
              <a:t>rozli</a:t>
            </a:r>
            <a:r>
              <a:rPr lang="cs-CZ" sz="1600" dirty="0" smtClean="0"/>
              <a:t>š</a:t>
            </a:r>
            <a:r>
              <a:rPr lang="en-US" sz="1600" dirty="0" smtClean="0"/>
              <a:t>it </a:t>
            </a:r>
            <a:r>
              <a:rPr lang="en-US" sz="1600" dirty="0" err="1"/>
              <a:t>prosporogenní</a:t>
            </a:r>
            <a:r>
              <a:rPr lang="en-US" sz="1600" dirty="0"/>
              <a:t> </a:t>
            </a:r>
            <a:r>
              <a:rPr lang="en-US" sz="1600" dirty="0" err="1" smtClean="0"/>
              <a:t>zónu</a:t>
            </a:r>
            <a:r>
              <a:rPr lang="cs-CZ" sz="1600" dirty="0" smtClean="0"/>
              <a:t> (</a:t>
            </a:r>
            <a:r>
              <a:rPr lang="en-GB" sz="1600" dirty="0" err="1" smtClean="0"/>
              <a:t>jiná</a:t>
            </a:r>
            <a:r>
              <a:rPr lang="cs-CZ" sz="1600" dirty="0" smtClean="0"/>
              <a:t> </a:t>
            </a:r>
            <a:r>
              <a:rPr lang="en-GB" sz="1600" dirty="0" err="1" smtClean="0"/>
              <a:t>hustota</a:t>
            </a:r>
            <a:r>
              <a:rPr lang="en-GB" sz="1600" dirty="0" smtClean="0"/>
              <a:t> </a:t>
            </a:r>
            <a:r>
              <a:rPr lang="en-GB" sz="1600" dirty="0" err="1"/>
              <a:t>b.mat</a:t>
            </a:r>
            <a:r>
              <a:rPr lang="en-GB" sz="1600" dirty="0" smtClean="0"/>
              <a:t>.</a:t>
            </a:r>
            <a:r>
              <a:rPr lang="cs-CZ" sz="1600" dirty="0" smtClean="0"/>
              <a:t>)</a:t>
            </a:r>
            <a:endParaRPr lang="cs-CZ" sz="1600" dirty="0"/>
          </a:p>
          <a:p>
            <a:endParaRPr lang="cs-CZ" sz="1600" dirty="0" smtClean="0"/>
          </a:p>
          <a:p>
            <a:r>
              <a:rPr lang="en-US" sz="1600" dirty="0" smtClean="0"/>
              <a:t>DNA </a:t>
            </a:r>
            <a:r>
              <a:rPr lang="en-US" sz="1600" dirty="0" err="1" smtClean="0"/>
              <a:t>nen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aktivn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v </a:t>
            </a:r>
            <a:r>
              <a:rPr lang="en-US" sz="1600" dirty="0" err="1"/>
              <a:t>této</a:t>
            </a:r>
            <a:r>
              <a:rPr lang="en-US" sz="1600" dirty="0"/>
              <a:t> </a:t>
            </a:r>
            <a:r>
              <a:rPr lang="en-US" sz="1600" dirty="0" err="1"/>
              <a:t>prosporogenní</a:t>
            </a:r>
            <a:r>
              <a:rPr lang="en-US" sz="1600" dirty="0"/>
              <a:t> </a:t>
            </a:r>
            <a:r>
              <a:rPr lang="en-US" sz="1600" dirty="0" err="1" smtClean="0"/>
              <a:t>zóně</a:t>
            </a:r>
            <a:endParaRPr lang="cs-CZ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vorba</a:t>
            </a:r>
            <a:r>
              <a:rPr lang="cs-CZ" sz="1600" dirty="0" smtClean="0"/>
              <a:t> a</a:t>
            </a:r>
            <a:r>
              <a:rPr lang="en-GB" sz="1600" dirty="0" err="1" smtClean="0"/>
              <a:t>xiálních</a:t>
            </a:r>
            <a:r>
              <a:rPr lang="cs-CZ" sz="1600" dirty="0" smtClean="0"/>
              <a:t> </a:t>
            </a:r>
            <a:r>
              <a:rPr lang="en-GB" sz="1600" dirty="0" smtClean="0"/>
              <a:t>filament k</a:t>
            </a:r>
            <a:r>
              <a:rPr lang="cs-CZ" sz="1600" dirty="0" smtClean="0"/>
              <a:t> </a:t>
            </a:r>
            <a:r>
              <a:rPr lang="en-GB" sz="1600" dirty="0" smtClean="0"/>
              <a:t> </a:t>
            </a:r>
            <a:r>
              <a:rPr lang="en-GB" sz="1600" dirty="0" err="1" smtClean="0"/>
              <a:t>rozdělení</a:t>
            </a:r>
            <a:r>
              <a:rPr lang="cs-CZ" sz="1600" dirty="0"/>
              <a:t> </a:t>
            </a:r>
            <a:r>
              <a:rPr lang="en-GB" sz="1600" dirty="0" err="1" smtClean="0"/>
              <a:t>bakteriálního</a:t>
            </a:r>
            <a:r>
              <a:rPr lang="cs-CZ" sz="1600" dirty="0"/>
              <a:t> </a:t>
            </a:r>
            <a:r>
              <a:rPr lang="en-GB" sz="1600" dirty="0" err="1" smtClean="0"/>
              <a:t>chromozomu</a:t>
            </a:r>
            <a:endParaRPr lang="en-GB" sz="1600" dirty="0"/>
          </a:p>
          <a:p>
            <a:r>
              <a:rPr lang="cs-CZ" sz="1600" dirty="0"/>
              <a:t>j</a:t>
            </a:r>
            <a:r>
              <a:rPr lang="cs-CZ" sz="1600" dirty="0" smtClean="0"/>
              <a:t>eden </a:t>
            </a:r>
            <a:r>
              <a:rPr lang="cs-CZ" sz="1600" dirty="0"/>
              <a:t>z </a:t>
            </a:r>
            <a:r>
              <a:rPr lang="cs-CZ" sz="1600" dirty="0" smtClean="0"/>
              <a:t>prvních signálů sporulace je</a:t>
            </a:r>
            <a:endParaRPr lang="cs-CZ" sz="1600" dirty="0"/>
          </a:p>
          <a:p>
            <a:r>
              <a:rPr lang="cs-CZ" sz="1600" dirty="0"/>
              <a:t>vznik kvanta volutinu</a:t>
            </a:r>
          </a:p>
          <a:p>
            <a:r>
              <a:rPr lang="cs-CZ" sz="1600" dirty="0"/>
              <a:t>d</a:t>
            </a:r>
            <a:r>
              <a:rPr lang="cs-CZ" sz="1600" dirty="0" smtClean="0"/>
              <a:t>ruhým </a:t>
            </a:r>
            <a:r>
              <a:rPr lang="cs-CZ" sz="1600" dirty="0"/>
              <a:t>signálem </a:t>
            </a:r>
            <a:r>
              <a:rPr lang="cs-CZ" sz="1600" dirty="0" smtClean="0"/>
              <a:t>– zvýšení mn. enzymů Krebsova cyklu </a:t>
            </a:r>
            <a:r>
              <a:rPr lang="cs-CZ" sz="1600" dirty="0"/>
              <a:t>a hydroláz, </a:t>
            </a:r>
            <a:r>
              <a:rPr lang="cs-CZ" sz="1600" dirty="0" smtClean="0"/>
              <a:t>spotřeba acetátu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9216"/>
            <a:ext cx="5306622" cy="44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037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5256584" cy="436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580112" y="1412776"/>
            <a:ext cx="3312368" cy="181588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600" b="1" dirty="0" err="1"/>
              <a:t>Fáze</a:t>
            </a:r>
            <a:r>
              <a:rPr lang="en-GB" sz="1600" b="1" dirty="0"/>
              <a:t>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u</a:t>
            </a:r>
            <a:r>
              <a:rPr lang="en-GB" sz="1600" dirty="0" err="1" smtClean="0"/>
              <a:t>končena</a:t>
            </a:r>
            <a:r>
              <a:rPr lang="cs-CZ" sz="1600" dirty="0" smtClean="0"/>
              <a:t> </a:t>
            </a:r>
            <a:r>
              <a:rPr lang="en-GB" sz="1600" dirty="0" err="1" smtClean="0"/>
              <a:t>replikace</a:t>
            </a:r>
            <a:r>
              <a:rPr lang="cs-CZ" sz="1600" dirty="0"/>
              <a:t> </a:t>
            </a:r>
            <a:r>
              <a:rPr lang="en-GB" sz="1600" dirty="0" err="1" smtClean="0"/>
              <a:t>buněčného</a:t>
            </a:r>
            <a:endParaRPr lang="en-GB" sz="1600" dirty="0"/>
          </a:p>
          <a:p>
            <a:r>
              <a:rPr lang="cs-CZ" sz="1600" dirty="0" smtClean="0"/>
              <a:t>       </a:t>
            </a:r>
            <a:r>
              <a:rPr lang="en-GB" sz="1600" dirty="0" err="1" smtClean="0"/>
              <a:t>genetického</a:t>
            </a:r>
            <a:r>
              <a:rPr lang="cs-CZ" sz="1600" dirty="0" smtClean="0"/>
              <a:t> </a:t>
            </a:r>
            <a:r>
              <a:rPr lang="en-GB" sz="1600" dirty="0" err="1" smtClean="0"/>
              <a:t>materiálu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/>
              <a:t>ten </a:t>
            </a:r>
            <a:r>
              <a:rPr lang="en-GB" sz="1600" dirty="0" smtClean="0"/>
              <a:t>se</a:t>
            </a:r>
            <a:r>
              <a:rPr lang="cs-CZ" sz="1600" dirty="0" smtClean="0"/>
              <a:t> </a:t>
            </a:r>
            <a:r>
              <a:rPr lang="en-GB" sz="1600" dirty="0" err="1" smtClean="0"/>
              <a:t>rozestupuje</a:t>
            </a:r>
            <a:r>
              <a:rPr lang="cs-CZ" sz="1600" dirty="0"/>
              <a:t> </a:t>
            </a:r>
            <a:r>
              <a:rPr lang="en-GB" sz="1600" dirty="0" smtClean="0"/>
              <a:t>k </a:t>
            </a:r>
            <a:r>
              <a:rPr lang="en-GB" sz="1600" dirty="0" err="1"/>
              <a:t>pólům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/>
              <a:t>končí</a:t>
            </a:r>
            <a:r>
              <a:rPr lang="en-GB" sz="1600" dirty="0"/>
              <a:t> </a:t>
            </a:r>
            <a:r>
              <a:rPr lang="en-GB" sz="1600" dirty="0" err="1" smtClean="0"/>
              <a:t>invaginace</a:t>
            </a:r>
            <a:r>
              <a:rPr lang="cs-CZ" sz="1600" dirty="0"/>
              <a:t> </a:t>
            </a:r>
            <a:r>
              <a:rPr lang="cs-CZ" sz="1600" dirty="0" smtClean="0"/>
              <a:t>CM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místě </a:t>
            </a:r>
            <a:r>
              <a:rPr lang="cs-CZ" sz="1600" dirty="0"/>
              <a:t>přepážky </a:t>
            </a:r>
            <a:r>
              <a:rPr lang="cs-CZ" sz="1600" dirty="0" smtClean="0"/>
              <a:t>se dvojitě </a:t>
            </a:r>
            <a:r>
              <a:rPr lang="cs-CZ" sz="1600" dirty="0" err="1" smtClean="0"/>
              <a:t>vchlípí</a:t>
            </a:r>
            <a:r>
              <a:rPr lang="cs-CZ" sz="1600" dirty="0" smtClean="0"/>
              <a:t> CM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65461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72" y="1477925"/>
            <a:ext cx="5519417" cy="458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24128" y="1484784"/>
            <a:ext cx="3150648" cy="280076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600" b="1" dirty="0" err="1"/>
              <a:t>Fáze</a:t>
            </a:r>
            <a:r>
              <a:rPr lang="en-GB" sz="1600" b="1" dirty="0"/>
              <a:t> III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roliferace</a:t>
            </a:r>
            <a:r>
              <a:rPr lang="cs-CZ" sz="1600" dirty="0" smtClean="0"/>
              <a:t> CM </a:t>
            </a:r>
            <a:r>
              <a:rPr lang="en-GB" sz="1600" dirty="0" err="1" smtClean="0"/>
              <a:t>kolem</a:t>
            </a:r>
            <a:r>
              <a:rPr lang="cs-CZ" sz="1600" dirty="0" smtClean="0"/>
              <a:t> </a:t>
            </a:r>
            <a:r>
              <a:rPr lang="en-GB" sz="1600" dirty="0" err="1" smtClean="0"/>
              <a:t>obou</a:t>
            </a:r>
            <a:r>
              <a:rPr lang="en-GB" sz="1600" dirty="0" smtClean="0"/>
              <a:t> </a:t>
            </a:r>
            <a:r>
              <a:rPr lang="en-GB" sz="1600" dirty="0" err="1" smtClean="0"/>
              <a:t>vydělených</a:t>
            </a:r>
            <a:r>
              <a:rPr lang="cs-CZ" sz="1600" dirty="0" smtClean="0"/>
              <a:t> </a:t>
            </a:r>
            <a:r>
              <a:rPr lang="en-GB" sz="1600" dirty="0" err="1" smtClean="0"/>
              <a:t>částí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u</a:t>
            </a:r>
            <a:r>
              <a:rPr lang="cs-CZ" sz="1600" dirty="0" smtClean="0"/>
              <a:t> </a:t>
            </a:r>
            <a:r>
              <a:rPr lang="en-GB" sz="1600" dirty="0" err="1" smtClean="0"/>
              <a:t>spory</a:t>
            </a:r>
            <a:r>
              <a:rPr lang="en-GB" sz="1600" dirty="0" smtClean="0"/>
              <a:t> </a:t>
            </a:r>
            <a:r>
              <a:rPr lang="en-GB" sz="1600" dirty="0" err="1" smtClean="0"/>
              <a:t>dochází</a:t>
            </a:r>
            <a:r>
              <a:rPr lang="cs-CZ" sz="1600" dirty="0" smtClean="0"/>
              <a:t> </a:t>
            </a:r>
            <a:r>
              <a:rPr lang="en-GB" sz="1600" dirty="0" smtClean="0"/>
              <a:t>k </a:t>
            </a:r>
            <a:r>
              <a:rPr lang="en-GB" sz="1600" dirty="0" err="1"/>
              <a:t>zaobalení</a:t>
            </a:r>
            <a:endParaRPr lang="en-GB" sz="1600" dirty="0"/>
          </a:p>
          <a:p>
            <a:r>
              <a:rPr lang="cs-CZ" sz="1600" dirty="0" smtClean="0"/>
              <a:t>       </a:t>
            </a:r>
            <a:r>
              <a:rPr lang="en-GB" sz="1600" dirty="0" smtClean="0"/>
              <a:t>(</a:t>
            </a:r>
            <a:r>
              <a:rPr lang="en-GB" sz="1600" dirty="0" err="1"/>
              <a:t>prospora</a:t>
            </a:r>
            <a:r>
              <a:rPr lang="en-GB" sz="1600" dirty="0"/>
              <a:t> </a:t>
            </a:r>
            <a:r>
              <a:rPr lang="en-GB" sz="1600" dirty="0" smtClean="0"/>
              <a:t>-</a:t>
            </a:r>
            <a:r>
              <a:rPr lang="cs-CZ" sz="1600" dirty="0" smtClean="0"/>
              <a:t> </a:t>
            </a:r>
            <a:r>
              <a:rPr lang="en-GB" sz="1600" dirty="0" err="1" smtClean="0"/>
              <a:t>barvitelná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vznik intina a </a:t>
            </a:r>
            <a:r>
              <a:rPr lang="pl-PL" sz="1600" dirty="0" smtClean="0"/>
              <a:t>extina</a:t>
            </a:r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doch</a:t>
            </a:r>
            <a:r>
              <a:rPr lang="cs-CZ" sz="1600" dirty="0" smtClean="0"/>
              <a:t>á</a:t>
            </a:r>
            <a:r>
              <a:rPr lang="en-US" sz="1600" dirty="0" smtClean="0"/>
              <a:t>z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 smtClean="0"/>
              <a:t>zahu</a:t>
            </a:r>
            <a:r>
              <a:rPr lang="cs-CZ" sz="1600" dirty="0" err="1" smtClean="0"/>
              <a:t>šť</a:t>
            </a:r>
            <a:r>
              <a:rPr lang="en-US" sz="1600" dirty="0" err="1" smtClean="0"/>
              <a:t>ov</a:t>
            </a:r>
            <a:r>
              <a:rPr lang="cs-CZ" sz="1600" dirty="0" err="1" smtClean="0"/>
              <a:t>ání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nen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hotov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 err="1"/>
              <a:t>kortex</a:t>
            </a:r>
            <a:r>
              <a:rPr lang="en-US" sz="1600" dirty="0"/>
              <a:t> </a:t>
            </a:r>
            <a:r>
              <a:rPr lang="en-US" sz="1600" dirty="0" err="1"/>
              <a:t>ani</a:t>
            </a:r>
            <a:r>
              <a:rPr lang="en-US" sz="1600" dirty="0"/>
              <a:t> </a:t>
            </a:r>
            <a:r>
              <a:rPr lang="en-US" sz="1600" dirty="0" err="1" smtClean="0"/>
              <a:t>pl</a:t>
            </a:r>
            <a:r>
              <a:rPr lang="cs-CZ" sz="1600" dirty="0" err="1" smtClean="0"/>
              <a:t>áš</a:t>
            </a:r>
            <a:r>
              <a:rPr lang="en-US" sz="1600" dirty="0" smtClean="0"/>
              <a:t>t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err="1"/>
              <a:t>spora</a:t>
            </a:r>
            <a:r>
              <a:rPr lang="en-US" sz="1600" dirty="0"/>
              <a:t> </a:t>
            </a:r>
            <a:r>
              <a:rPr lang="en-US" sz="1600" dirty="0" err="1" smtClean="0"/>
              <a:t>nen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sv</a:t>
            </a:r>
            <a:r>
              <a:rPr lang="cs-CZ" sz="1600" dirty="0" smtClean="0"/>
              <a:t>ě</a:t>
            </a:r>
            <a:r>
              <a:rPr lang="en-US" sz="1600" dirty="0" err="1" smtClean="0"/>
              <a:t>tlolomná</a:t>
            </a:r>
            <a:r>
              <a:rPr lang="en-US" sz="1600" dirty="0" smtClean="0"/>
              <a:t> </a:t>
            </a:r>
            <a:r>
              <a:rPr lang="en-US" sz="1600" dirty="0"/>
              <a:t>- </a:t>
            </a:r>
            <a:r>
              <a:rPr lang="en-US" sz="1600" dirty="0" err="1"/>
              <a:t>nelze</a:t>
            </a:r>
            <a:r>
              <a:rPr lang="en-US" sz="1600" dirty="0"/>
              <a:t> </a:t>
            </a:r>
            <a:r>
              <a:rPr lang="en-US" sz="1600" dirty="0" err="1"/>
              <a:t>pozorovat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smtClean="0"/>
              <a:t>f</a:t>
            </a:r>
            <a:r>
              <a:rPr lang="cs-CZ" sz="1600" dirty="0" smtClean="0"/>
              <a:t>á</a:t>
            </a:r>
            <a:r>
              <a:rPr lang="en-US" sz="1600" dirty="0" err="1" smtClean="0"/>
              <a:t>zov</a:t>
            </a:r>
            <a:r>
              <a:rPr lang="cs-CZ" sz="1600" dirty="0" smtClean="0"/>
              <a:t>é</a:t>
            </a:r>
            <a:r>
              <a:rPr lang="en-US" sz="1600" dirty="0" smtClean="0"/>
              <a:t>m </a:t>
            </a:r>
            <a:r>
              <a:rPr lang="en-US" sz="1600" dirty="0" err="1"/>
              <a:t>kontrastu</a:t>
            </a:r>
            <a:endParaRPr lang="en-US" sz="1600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04983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34637"/>
            <a:ext cx="5184576" cy="430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5292080" y="1334637"/>
            <a:ext cx="3672408" cy="255454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600" b="1" dirty="0" err="1"/>
              <a:t>Fáze</a:t>
            </a:r>
            <a:r>
              <a:rPr lang="en-GB" sz="1600" b="1" dirty="0"/>
              <a:t> 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t</a:t>
            </a:r>
            <a:r>
              <a:rPr lang="en-GB" sz="1600" dirty="0" err="1" smtClean="0"/>
              <a:t>voří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 smtClean="0"/>
              <a:t>kortex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vzniká </a:t>
            </a:r>
            <a:r>
              <a:rPr lang="en-US" sz="1600" dirty="0" err="1" smtClean="0"/>
              <a:t>sv</a:t>
            </a:r>
            <a:r>
              <a:rPr lang="cs-CZ" sz="1600" dirty="0" smtClean="0"/>
              <a:t>ě</a:t>
            </a:r>
            <a:r>
              <a:rPr lang="en-US" sz="1600" dirty="0" err="1" smtClean="0"/>
              <a:t>tlolomnost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sp</a:t>
            </a:r>
            <a:r>
              <a:rPr lang="cs-CZ" sz="1600" dirty="0" smtClean="0"/>
              <a:t>o</a:t>
            </a:r>
            <a:r>
              <a:rPr lang="en-GB" sz="1600" dirty="0" err="1" smtClean="0"/>
              <a:t>ry</a:t>
            </a:r>
            <a:r>
              <a:rPr lang="en-GB" sz="1600" dirty="0" smtClean="0"/>
              <a:t> </a:t>
            </a:r>
            <a:r>
              <a:rPr lang="en-GB" sz="1600" dirty="0"/>
              <a:t>s PG </a:t>
            </a:r>
            <a:r>
              <a:rPr lang="cs-CZ" sz="1600" dirty="0" smtClean="0"/>
              <a:t>s jiným složením než PG </a:t>
            </a:r>
            <a:r>
              <a:rPr lang="en-GB" sz="1600" dirty="0" err="1" smtClean="0"/>
              <a:t>buněčné</a:t>
            </a:r>
            <a:r>
              <a:rPr lang="en-GB" sz="1600" dirty="0" smtClean="0"/>
              <a:t> </a:t>
            </a:r>
            <a:r>
              <a:rPr lang="en-GB" sz="1600" dirty="0" err="1"/>
              <a:t>stěny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</a:t>
            </a:r>
            <a:r>
              <a:rPr lang="en-GB" sz="1600" dirty="0" smtClean="0"/>
              <a:t>e </a:t>
            </a:r>
            <a:r>
              <a:rPr lang="en-GB" sz="1600" dirty="0" err="1" smtClean="0"/>
              <a:t>sp</a:t>
            </a:r>
            <a:r>
              <a:rPr lang="cs-CZ" sz="1600" dirty="0" smtClean="0"/>
              <a:t>o</a:t>
            </a:r>
            <a:r>
              <a:rPr lang="en-GB" sz="1600" dirty="0" err="1" smtClean="0"/>
              <a:t>ře</a:t>
            </a:r>
            <a:r>
              <a:rPr lang="en-GB" sz="1600" dirty="0" smtClean="0"/>
              <a:t> </a:t>
            </a:r>
            <a:r>
              <a:rPr lang="en-GB" sz="1600" dirty="0" err="1" smtClean="0"/>
              <a:t>obsažena</a:t>
            </a:r>
            <a:r>
              <a:rPr lang="cs-CZ" sz="1600" dirty="0" smtClean="0"/>
              <a:t> k</a:t>
            </a:r>
            <a:r>
              <a:rPr lang="en-GB" sz="1600" dirty="0" smtClean="0"/>
              <a:t>y</a:t>
            </a:r>
            <a:r>
              <a:rPr lang="cs-CZ" sz="1600" dirty="0" smtClean="0"/>
              <a:t>s. </a:t>
            </a:r>
            <a:r>
              <a:rPr lang="en-GB" sz="1600" dirty="0" err="1" smtClean="0"/>
              <a:t>dipikolinová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stabilizuje</a:t>
            </a:r>
            <a:r>
              <a:rPr lang="en-GB" sz="1600" dirty="0" smtClean="0"/>
              <a:t> </a:t>
            </a:r>
            <a:r>
              <a:rPr lang="en-GB" sz="1600" dirty="0" err="1" smtClean="0"/>
              <a:t>kvarterní</a:t>
            </a:r>
            <a:r>
              <a:rPr lang="cs-CZ" sz="1600" dirty="0" smtClean="0"/>
              <a:t> </a:t>
            </a:r>
            <a:r>
              <a:rPr lang="en-GB" sz="1600" dirty="0" err="1" smtClean="0"/>
              <a:t>strukturu</a:t>
            </a:r>
            <a:r>
              <a:rPr lang="en-GB" sz="1600" dirty="0" smtClean="0"/>
              <a:t> </a:t>
            </a:r>
            <a:r>
              <a:rPr lang="en-GB" sz="1600" dirty="0"/>
              <a:t>DNA </a:t>
            </a:r>
            <a:r>
              <a:rPr lang="en-GB" sz="1600" dirty="0" err="1"/>
              <a:t>ve</a:t>
            </a:r>
            <a:endParaRPr lang="en-GB" sz="1600" dirty="0"/>
          </a:p>
          <a:p>
            <a:r>
              <a:rPr lang="cs-CZ" sz="1600" dirty="0" smtClean="0"/>
              <a:t>       </a:t>
            </a:r>
            <a:r>
              <a:rPr lang="en-GB" sz="1600" dirty="0" err="1" smtClean="0"/>
              <a:t>vazbách</a:t>
            </a:r>
            <a:r>
              <a:rPr lang="en-GB" sz="1600" dirty="0"/>
              <a:t>)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velké</a:t>
            </a:r>
            <a:r>
              <a:rPr lang="cs-CZ" sz="1600" dirty="0" smtClean="0"/>
              <a:t>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</a:t>
            </a:r>
            <a:r>
              <a:rPr lang="en-GB" sz="1600" dirty="0"/>
              <a:t>Ca</a:t>
            </a:r>
            <a:r>
              <a:rPr lang="en-GB" sz="1600" dirty="0" smtClean="0"/>
              <a:t>+</a:t>
            </a:r>
            <a:r>
              <a:rPr lang="cs-CZ" sz="1600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aktivní</a:t>
            </a:r>
            <a:endParaRPr lang="en-GB" sz="1600" dirty="0"/>
          </a:p>
          <a:p>
            <a:r>
              <a:rPr lang="cs-CZ" sz="1600" dirty="0" smtClean="0"/>
              <a:t>       </a:t>
            </a:r>
            <a:r>
              <a:rPr lang="en-GB" sz="1600" dirty="0" smtClean="0"/>
              <a:t>transport -</a:t>
            </a:r>
            <a:r>
              <a:rPr lang="cs-CZ" sz="1600" dirty="0" smtClean="0"/>
              <a:t> </a:t>
            </a:r>
            <a:r>
              <a:rPr lang="en-GB" sz="1600" dirty="0" err="1" smtClean="0"/>
              <a:t>antiport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01442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55" y="2158553"/>
            <a:ext cx="8229600" cy="12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520" y="332656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/>
              <a:t>Růstový cyklus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období </a:t>
            </a:r>
            <a:r>
              <a:rPr lang="cs-CZ" sz="1600" dirty="0"/>
              <a:t>mezi „narozením buňky“ a iniciací </a:t>
            </a:r>
            <a:r>
              <a:rPr lang="cs-CZ" sz="1600" dirty="0" smtClean="0"/>
              <a:t>replikace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</a:t>
            </a:r>
            <a:r>
              <a:rPr lang="cs-CZ" sz="1600" dirty="0" smtClean="0"/>
              <a:t>bdobí replikace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</a:t>
            </a:r>
            <a:r>
              <a:rPr lang="cs-CZ" sz="1600" dirty="0" smtClean="0"/>
              <a:t>bdobí </a:t>
            </a:r>
            <a:r>
              <a:rPr lang="cs-CZ" sz="1600" dirty="0"/>
              <a:t>mezi koncem replikace a dokončením </a:t>
            </a:r>
            <a:r>
              <a:rPr lang="cs-CZ" sz="1600" dirty="0" err="1"/>
              <a:t>buň</a:t>
            </a:r>
            <a:r>
              <a:rPr lang="cs-CZ" sz="1600" dirty="0"/>
              <a:t>. dělení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01008"/>
            <a:ext cx="42576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67544" y="4365104"/>
            <a:ext cx="4572000" cy="147117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cs-CZ" sz="1600" b="1" dirty="0">
                <a:solidFill>
                  <a:prstClr val="black"/>
                </a:solidFill>
              </a:rPr>
              <a:t>Dělení bakteriálních buněk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dělení binární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dělení asymetrické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dělení vedoucí ke vzniku diferencovaných </a:t>
            </a:r>
            <a:r>
              <a:rPr lang="cs-CZ" sz="1600" dirty="0" smtClean="0">
                <a:solidFill>
                  <a:prstClr val="black"/>
                </a:solidFill>
              </a:rPr>
              <a:t>populací</a:t>
            </a:r>
            <a:endParaRPr lang="cs-CZ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25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" y="1052736"/>
            <a:ext cx="5270840" cy="437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364088" y="1052736"/>
            <a:ext cx="3312368" cy="2376264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/>
              <a:t>Fáze</a:t>
            </a:r>
            <a:r>
              <a:rPr lang="en-GB" sz="1600" b="1" dirty="0"/>
              <a:t> V</a:t>
            </a:r>
          </a:p>
          <a:p>
            <a:r>
              <a:rPr lang="cs-CZ" sz="1600" dirty="0" err="1"/>
              <a:t>s</a:t>
            </a:r>
            <a:r>
              <a:rPr lang="en-GB" sz="1600" dirty="0" err="1" smtClean="0"/>
              <a:t>yntéza</a:t>
            </a:r>
            <a:r>
              <a:rPr lang="en-GB" sz="1600" dirty="0" smtClean="0"/>
              <a:t> </a:t>
            </a:r>
            <a:r>
              <a:rPr lang="en-GB" sz="1600" dirty="0" err="1" smtClean="0"/>
              <a:t>pláště</a:t>
            </a:r>
            <a:r>
              <a:rPr lang="cs-CZ" sz="1600" dirty="0" smtClean="0"/>
              <a:t>, v</a:t>
            </a:r>
            <a:r>
              <a:rPr lang="en-GB" sz="1600" dirty="0" err="1" smtClean="0"/>
              <a:t>ícevrstevný</a:t>
            </a:r>
            <a:endParaRPr lang="en-GB" sz="1600" dirty="0"/>
          </a:p>
          <a:p>
            <a:r>
              <a:rPr lang="cs-CZ" sz="1600" dirty="0"/>
              <a:t>j</a:t>
            </a:r>
            <a:r>
              <a:rPr lang="en-GB" sz="1600" dirty="0" err="1" smtClean="0"/>
              <a:t>iž</a:t>
            </a:r>
            <a:r>
              <a:rPr lang="en-GB" sz="1600" dirty="0" smtClean="0"/>
              <a:t> minimum</a:t>
            </a:r>
            <a:r>
              <a:rPr lang="cs-CZ" sz="1600" dirty="0" smtClean="0"/>
              <a:t> </a:t>
            </a:r>
            <a:r>
              <a:rPr lang="en-GB" sz="1600" dirty="0" err="1" smtClean="0"/>
              <a:t>vody</a:t>
            </a:r>
            <a:endParaRPr lang="en-GB" sz="1600" dirty="0"/>
          </a:p>
          <a:p>
            <a:r>
              <a:rPr lang="cs-CZ" sz="1600" dirty="0"/>
              <a:t>u</a:t>
            </a:r>
            <a:r>
              <a:rPr lang="en-GB" sz="1600" dirty="0" smtClean="0"/>
              <a:t> </a:t>
            </a:r>
            <a:r>
              <a:rPr lang="en-GB" sz="1600" dirty="0" err="1"/>
              <a:t>rodu</a:t>
            </a:r>
            <a:r>
              <a:rPr lang="en-GB" sz="1600" dirty="0"/>
              <a:t> </a:t>
            </a:r>
            <a:r>
              <a:rPr lang="en-GB" sz="1600" i="1" dirty="0" smtClean="0"/>
              <a:t>Bacillus</a:t>
            </a:r>
            <a:r>
              <a:rPr lang="cs-CZ" sz="1600" dirty="0"/>
              <a:t> </a:t>
            </a:r>
            <a:r>
              <a:rPr lang="en-GB" sz="1600" dirty="0" err="1" smtClean="0"/>
              <a:t>vzniká</a:t>
            </a:r>
            <a:r>
              <a:rPr lang="cs-CZ" sz="1600" dirty="0"/>
              <a:t> </a:t>
            </a:r>
            <a:r>
              <a:rPr lang="cs-CZ" sz="1600" dirty="0" smtClean="0"/>
              <a:t>e</a:t>
            </a:r>
            <a:r>
              <a:rPr lang="en-GB" sz="1600" dirty="0" err="1" smtClean="0"/>
              <a:t>xosporium</a:t>
            </a:r>
            <a:r>
              <a:rPr lang="cs-CZ" sz="1600" dirty="0" smtClean="0"/>
              <a:t> </a:t>
            </a:r>
            <a:r>
              <a:rPr lang="en-US" sz="1600" dirty="0" err="1" smtClean="0"/>
              <a:t>kter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/>
              <a:t>se u </a:t>
            </a:r>
            <a:r>
              <a:rPr lang="en-US" sz="1600" dirty="0" err="1"/>
              <a:t>druhu</a:t>
            </a:r>
            <a:r>
              <a:rPr lang="en-US" sz="1600" dirty="0"/>
              <a:t> </a:t>
            </a:r>
            <a:r>
              <a:rPr lang="en-US" sz="1600" dirty="0" smtClean="0"/>
              <a:t>li</a:t>
            </a:r>
            <a:r>
              <a:rPr lang="cs-CZ" sz="1600" dirty="0" err="1" smtClean="0"/>
              <a:t>ší</a:t>
            </a:r>
            <a:r>
              <a:rPr lang="en-US" sz="1600" dirty="0" smtClean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 smtClean="0"/>
              <a:t>slo</a:t>
            </a:r>
            <a:r>
              <a:rPr lang="cs-CZ" sz="1600" dirty="0" smtClean="0"/>
              <a:t>ž</a:t>
            </a:r>
            <a:r>
              <a:rPr lang="en-US" sz="1600" dirty="0" err="1" smtClean="0"/>
              <a:t>en</a:t>
            </a:r>
            <a:r>
              <a:rPr lang="cs-CZ" sz="1600" dirty="0" smtClean="0"/>
              <a:t>í</a:t>
            </a:r>
            <a:r>
              <a:rPr lang="en-US" sz="1600" dirty="0" smtClean="0"/>
              <a:t> b</a:t>
            </a:r>
            <a:r>
              <a:rPr lang="cs-CZ" sz="1600" dirty="0" smtClean="0"/>
              <a:t>í</a:t>
            </a:r>
            <a:r>
              <a:rPr lang="en-US" sz="1600" dirty="0" err="1" smtClean="0"/>
              <a:t>lkovin</a:t>
            </a:r>
            <a:endParaRPr lang="cs-CZ" sz="1600" dirty="0"/>
          </a:p>
          <a:p>
            <a:r>
              <a:rPr lang="cs-CZ" sz="1600" dirty="0"/>
              <a:t>c</a:t>
            </a:r>
            <a:r>
              <a:rPr lang="cs-CZ" sz="1600" dirty="0" smtClean="0"/>
              <a:t>hemotaxonomie na základě unikátních bílkovin pláště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023453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5328592" cy="441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640046" y="1556792"/>
            <a:ext cx="3168352" cy="203132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dirty="0" err="1"/>
              <a:t>Fáze</a:t>
            </a:r>
            <a:r>
              <a:rPr lang="en-GB" dirty="0"/>
              <a:t> 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maturace </a:t>
            </a:r>
            <a:r>
              <a:rPr lang="en-GB" dirty="0" err="1" smtClean="0"/>
              <a:t>endospory</a:t>
            </a:r>
            <a:r>
              <a:rPr lang="en-GB" dirty="0" smtClean="0"/>
              <a:t> a</a:t>
            </a:r>
            <a:r>
              <a:rPr lang="cs-CZ" dirty="0" smtClean="0"/>
              <a:t> </a:t>
            </a:r>
            <a:r>
              <a:rPr lang="en-GB" dirty="0" err="1" smtClean="0"/>
              <a:t>lyze</a:t>
            </a:r>
            <a:r>
              <a:rPr lang="en-GB" dirty="0" smtClean="0"/>
              <a:t> </a:t>
            </a:r>
            <a:r>
              <a:rPr lang="en-GB" dirty="0" err="1" smtClean="0"/>
              <a:t>mateřské</a:t>
            </a:r>
            <a:r>
              <a:rPr lang="cs-CZ" dirty="0"/>
              <a:t> </a:t>
            </a:r>
            <a:r>
              <a:rPr lang="cs-CZ" dirty="0" smtClean="0"/>
              <a:t>b</a:t>
            </a:r>
            <a:r>
              <a:rPr lang="en-GB" dirty="0" err="1" smtClean="0"/>
              <a:t>uňky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uvolnění</a:t>
            </a:r>
            <a:r>
              <a:rPr lang="cs-CZ" dirty="0" smtClean="0"/>
              <a:t> </a:t>
            </a:r>
            <a:r>
              <a:rPr lang="en-GB" dirty="0" err="1" smtClean="0"/>
              <a:t>zralých</a:t>
            </a:r>
            <a:r>
              <a:rPr lang="en-GB" dirty="0" smtClean="0"/>
              <a:t> </a:t>
            </a:r>
            <a:r>
              <a:rPr lang="en-GB" dirty="0" err="1" smtClean="0"/>
              <a:t>spór</a:t>
            </a:r>
            <a:endParaRPr lang="cs-CZ" dirty="0" smtClean="0"/>
          </a:p>
          <a:p>
            <a:endParaRPr lang="en-GB" dirty="0"/>
          </a:p>
          <a:p>
            <a:r>
              <a:rPr lang="en-GB" dirty="0" err="1"/>
              <a:t>Fáze</a:t>
            </a:r>
            <a:r>
              <a:rPr lang="en-GB" dirty="0"/>
              <a:t> VII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 </a:t>
            </a:r>
            <a:r>
              <a:rPr lang="cs-CZ" dirty="0" err="1"/>
              <a:t>v</a:t>
            </a:r>
            <a:r>
              <a:rPr lang="en-GB" dirty="0" err="1" smtClean="0"/>
              <a:t>olná</a:t>
            </a:r>
            <a:r>
              <a:rPr lang="en-GB" dirty="0" smtClean="0"/>
              <a:t> </a:t>
            </a:r>
            <a:r>
              <a:rPr lang="en-GB" dirty="0" err="1" smtClean="0"/>
              <a:t>zralá</a:t>
            </a:r>
            <a:r>
              <a:rPr lang="cs-CZ" dirty="0"/>
              <a:t> </a:t>
            </a:r>
            <a:r>
              <a:rPr lang="en-GB" dirty="0" err="1" smtClean="0"/>
              <a:t>spóra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59263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27173"/>
            <a:ext cx="8892480" cy="394989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sz="3400" b="1" dirty="0"/>
              <a:t>Germinace spory </a:t>
            </a:r>
            <a:endParaRPr lang="cs-CZ" sz="3400" dirty="0"/>
          </a:p>
          <a:p>
            <a:pPr marL="0" indent="0">
              <a:buNone/>
            </a:pPr>
            <a:endParaRPr lang="cs-CZ" sz="3400" dirty="0"/>
          </a:p>
          <a:p>
            <a:r>
              <a:rPr lang="cs-CZ" sz="3400" dirty="0" smtClean="0"/>
              <a:t>rychlý </a:t>
            </a:r>
            <a:r>
              <a:rPr lang="cs-CZ" sz="3400" dirty="0"/>
              <a:t>proces klíčení spory</a:t>
            </a:r>
          </a:p>
          <a:p>
            <a:r>
              <a:rPr lang="cs-CZ" sz="3400" dirty="0" smtClean="0"/>
              <a:t>spontánní </a:t>
            </a:r>
            <a:r>
              <a:rPr lang="cs-CZ" sz="3400" dirty="0"/>
              <a:t>aktivace </a:t>
            </a:r>
            <a:r>
              <a:rPr lang="cs-CZ" sz="3400" dirty="0" smtClean="0"/>
              <a:t>spory </a:t>
            </a:r>
            <a:r>
              <a:rPr lang="en-US" sz="3400" dirty="0" smtClean="0"/>
              <a:t>p</a:t>
            </a:r>
            <a:r>
              <a:rPr lang="cs-CZ" sz="3400" dirty="0" smtClean="0"/>
              <a:t>ř</a:t>
            </a:r>
            <a:r>
              <a:rPr lang="en-US" sz="3400" dirty="0" err="1" smtClean="0"/>
              <a:t>i</a:t>
            </a:r>
            <a:r>
              <a:rPr lang="en-US" sz="3400" dirty="0" smtClean="0"/>
              <a:t> </a:t>
            </a:r>
            <a:r>
              <a:rPr lang="en-US" sz="3400" dirty="0" err="1" smtClean="0"/>
              <a:t>vyrovn</a:t>
            </a:r>
            <a:r>
              <a:rPr lang="cs-CZ" sz="3400" dirty="0" smtClean="0"/>
              <a:t>á</a:t>
            </a:r>
            <a:r>
              <a:rPr lang="en-US" sz="3400" dirty="0" smtClean="0"/>
              <a:t>n</a:t>
            </a:r>
            <a:r>
              <a:rPr lang="cs-CZ" sz="3400" dirty="0" smtClean="0"/>
              <a:t>í</a:t>
            </a:r>
            <a:r>
              <a:rPr lang="en-US" sz="3400" dirty="0" smtClean="0"/>
              <a:t> </a:t>
            </a:r>
            <a:r>
              <a:rPr lang="en-US" sz="3400" dirty="0" err="1" smtClean="0"/>
              <a:t>podm</a:t>
            </a:r>
            <a:r>
              <a:rPr lang="cs-CZ" sz="3400" dirty="0" smtClean="0"/>
              <a:t>í</a:t>
            </a:r>
            <a:r>
              <a:rPr lang="en-US" sz="3400" dirty="0" err="1" smtClean="0"/>
              <a:t>nek</a:t>
            </a:r>
            <a:r>
              <a:rPr lang="en-US" sz="3400" dirty="0" smtClean="0"/>
              <a:t> </a:t>
            </a:r>
            <a:r>
              <a:rPr lang="en-US" sz="3400" dirty="0"/>
              <a:t>v </a:t>
            </a:r>
            <a:r>
              <a:rPr lang="en-US" sz="3400" dirty="0" smtClean="0"/>
              <a:t>prost</a:t>
            </a:r>
            <a:r>
              <a:rPr lang="cs-CZ" sz="3400" dirty="0" smtClean="0"/>
              <a:t>ř</a:t>
            </a:r>
            <a:r>
              <a:rPr lang="en-US" sz="3400" dirty="0" err="1" smtClean="0"/>
              <a:t>ed</a:t>
            </a:r>
            <a:r>
              <a:rPr lang="cs-CZ" sz="3400" dirty="0" smtClean="0"/>
              <a:t>í</a:t>
            </a:r>
            <a:endParaRPr lang="cs-CZ" sz="3400" dirty="0"/>
          </a:p>
          <a:p>
            <a:r>
              <a:rPr lang="cs-CZ" sz="3400" dirty="0"/>
              <a:t>a</a:t>
            </a:r>
            <a:r>
              <a:rPr lang="cs-CZ" sz="3400" dirty="0" smtClean="0"/>
              <a:t>ktivace </a:t>
            </a:r>
            <a:r>
              <a:rPr lang="cs-CZ" sz="3400" dirty="0"/>
              <a:t>– působením teploty 70-85 °C po 5 – 10 min</a:t>
            </a:r>
          </a:p>
          <a:p>
            <a:r>
              <a:rPr lang="cs-CZ" sz="3400" dirty="0"/>
              <a:t>další aktivátory: </a:t>
            </a:r>
            <a:r>
              <a:rPr lang="cs-CZ" sz="3400" dirty="0" smtClean="0"/>
              <a:t>vitamíny, aminokyseliny (L-Ala</a:t>
            </a:r>
            <a:r>
              <a:rPr lang="cs-CZ" sz="3400" dirty="0"/>
              <a:t>, </a:t>
            </a:r>
            <a:r>
              <a:rPr lang="cs-CZ" sz="3400" dirty="0" err="1"/>
              <a:t>Ado</a:t>
            </a:r>
            <a:r>
              <a:rPr lang="cs-CZ" sz="3400" dirty="0"/>
              <a:t> a </a:t>
            </a:r>
            <a:r>
              <a:rPr lang="cs-CZ" sz="3400" dirty="0" smtClean="0"/>
              <a:t>Ino)</a:t>
            </a:r>
            <a:endParaRPr lang="cs-CZ" sz="3400" dirty="0"/>
          </a:p>
          <a:p>
            <a:pPr marL="0" indent="0">
              <a:buNone/>
            </a:pPr>
            <a:endParaRPr lang="cs-CZ" sz="3400" dirty="0"/>
          </a:p>
          <a:p>
            <a:r>
              <a:rPr lang="cs-CZ" sz="3400" dirty="0"/>
              <a:t>d</a:t>
            </a:r>
            <a:r>
              <a:rPr lang="cs-CZ" sz="3400" dirty="0" smtClean="0"/>
              <a:t>estabilizace </a:t>
            </a:r>
            <a:r>
              <a:rPr lang="cs-CZ" sz="3400" dirty="0"/>
              <a:t>pláště, rozklad </a:t>
            </a:r>
            <a:r>
              <a:rPr lang="cs-CZ" sz="3400" dirty="0" err="1" smtClean="0"/>
              <a:t>extiny</a:t>
            </a:r>
            <a:endParaRPr lang="cs-CZ" sz="3400" dirty="0" smtClean="0"/>
          </a:p>
          <a:p>
            <a:r>
              <a:rPr lang="en-US" sz="3400" dirty="0" err="1" smtClean="0"/>
              <a:t>ztr</a:t>
            </a:r>
            <a:r>
              <a:rPr lang="cs-CZ" sz="3400" dirty="0" smtClean="0"/>
              <a:t>á</a:t>
            </a:r>
            <a:r>
              <a:rPr lang="en-US" sz="3400" dirty="0" smtClean="0"/>
              <a:t>ta </a:t>
            </a:r>
            <a:r>
              <a:rPr lang="en-US" sz="3400" dirty="0" err="1"/>
              <a:t>rezistence</a:t>
            </a:r>
            <a:r>
              <a:rPr lang="en-US" sz="3400" dirty="0"/>
              <a:t>, </a:t>
            </a:r>
            <a:r>
              <a:rPr lang="en-US" sz="3400" dirty="0" err="1"/>
              <a:t>jako</a:t>
            </a:r>
            <a:r>
              <a:rPr lang="en-US" sz="3400" dirty="0"/>
              <a:t> </a:t>
            </a:r>
            <a:r>
              <a:rPr lang="en-US" sz="3400" dirty="0" err="1" smtClean="0"/>
              <a:t>prvn</a:t>
            </a:r>
            <a:r>
              <a:rPr lang="cs-CZ" sz="3400" dirty="0" smtClean="0"/>
              <a:t>í</a:t>
            </a:r>
            <a:r>
              <a:rPr lang="en-US" sz="3400" dirty="0" smtClean="0"/>
              <a:t> </a:t>
            </a:r>
            <a:r>
              <a:rPr lang="en-US" sz="3400" dirty="0"/>
              <a:t>je </a:t>
            </a:r>
            <a:r>
              <a:rPr lang="en-US" sz="3400" dirty="0" err="1" smtClean="0"/>
              <a:t>ovlivn</a:t>
            </a:r>
            <a:r>
              <a:rPr lang="cs-CZ" sz="3400" dirty="0" smtClean="0"/>
              <a:t>ě</a:t>
            </a:r>
            <a:r>
              <a:rPr lang="en-US" sz="3400" dirty="0" err="1" smtClean="0"/>
              <a:t>na</a:t>
            </a:r>
            <a:r>
              <a:rPr lang="en-US" sz="3400" dirty="0" smtClean="0"/>
              <a:t> </a:t>
            </a:r>
            <a:r>
              <a:rPr lang="en-US" sz="3400" dirty="0" err="1" smtClean="0"/>
              <a:t>proteosynt</a:t>
            </a:r>
            <a:r>
              <a:rPr lang="cs-CZ" sz="3400" dirty="0" smtClean="0"/>
              <a:t>é</a:t>
            </a:r>
            <a:r>
              <a:rPr lang="en-US" sz="3400" dirty="0" err="1" smtClean="0"/>
              <a:t>za</a:t>
            </a:r>
            <a:r>
              <a:rPr lang="en-US" sz="3400" dirty="0" smtClean="0"/>
              <a:t> </a:t>
            </a:r>
            <a:r>
              <a:rPr lang="en-US" sz="3400" dirty="0" smtClean="0"/>
              <a:t>a</a:t>
            </a:r>
            <a:r>
              <a:rPr lang="cs-CZ" sz="3400" dirty="0" smtClean="0"/>
              <a:t>ž</a:t>
            </a:r>
            <a:r>
              <a:rPr lang="en-US" sz="3400" dirty="0" smtClean="0"/>
              <a:t> </a:t>
            </a:r>
            <a:r>
              <a:rPr lang="en-US" sz="3400" dirty="0"/>
              <a:t>pro </a:t>
            </a:r>
            <a:r>
              <a:rPr lang="en-US" sz="3400" dirty="0" err="1"/>
              <a:t>dostatku</a:t>
            </a:r>
            <a:r>
              <a:rPr lang="en-US" sz="3400" dirty="0"/>
              <a:t> </a:t>
            </a:r>
            <a:r>
              <a:rPr lang="en-US" sz="3400" dirty="0" err="1"/>
              <a:t>energie</a:t>
            </a:r>
            <a:r>
              <a:rPr lang="en-US" sz="3400" dirty="0"/>
              <a:t> </a:t>
            </a:r>
            <a:r>
              <a:rPr lang="en-US" sz="3400" dirty="0" err="1" smtClean="0"/>
              <a:t>za</a:t>
            </a:r>
            <a:r>
              <a:rPr lang="cs-CZ" sz="3400" dirty="0" smtClean="0"/>
              <a:t>č</a:t>
            </a:r>
            <a:r>
              <a:rPr lang="en-US" sz="3400" dirty="0" smtClean="0"/>
              <a:t>ne </a:t>
            </a:r>
            <a:r>
              <a:rPr lang="en-US" sz="3400" dirty="0" err="1"/>
              <a:t>replikovat</a:t>
            </a:r>
            <a:r>
              <a:rPr lang="en-US" sz="3400" dirty="0"/>
              <a:t> DNA...</a:t>
            </a:r>
          </a:p>
          <a:p>
            <a:r>
              <a:rPr lang="cs-CZ" sz="3400" dirty="0"/>
              <a:t>lytický enzym (</a:t>
            </a:r>
            <a:r>
              <a:rPr lang="cs-CZ" sz="3400" dirty="0" err="1"/>
              <a:t>kortikohydroláza</a:t>
            </a:r>
            <a:r>
              <a:rPr lang="cs-CZ" sz="3400" dirty="0"/>
              <a:t>) – depolymerizuje kortex pro nástupný průnik vody</a:t>
            </a:r>
          </a:p>
          <a:p>
            <a:r>
              <a:rPr lang="pl-PL" sz="3400" dirty="0"/>
              <a:t>po 2h po germinaci spory </a:t>
            </a:r>
            <a:r>
              <a:rPr lang="cs-CZ" sz="3400" dirty="0"/>
              <a:t>- dělení vegetativní buňky</a:t>
            </a:r>
          </a:p>
          <a:p>
            <a:r>
              <a:rPr lang="en-US" sz="3400" dirty="0" err="1"/>
              <a:t>zdroj</a:t>
            </a:r>
            <a:r>
              <a:rPr lang="en-US" sz="3400" dirty="0"/>
              <a:t> b</a:t>
            </a:r>
            <a:r>
              <a:rPr lang="cs-CZ" sz="3400" dirty="0"/>
              <a:t>í</a:t>
            </a:r>
            <a:r>
              <a:rPr lang="en-US" sz="3400" dirty="0" err="1"/>
              <a:t>lkovin</a:t>
            </a:r>
            <a:r>
              <a:rPr lang="en-US" sz="3400" dirty="0"/>
              <a:t>, </a:t>
            </a:r>
            <a:r>
              <a:rPr lang="en-US" sz="3400" dirty="0" err="1"/>
              <a:t>polysach</a:t>
            </a:r>
            <a:r>
              <a:rPr lang="cs-CZ" sz="3400" dirty="0" err="1"/>
              <a:t>aridů</a:t>
            </a:r>
            <a:r>
              <a:rPr lang="en-US" sz="3400" dirty="0"/>
              <a:t> </a:t>
            </a:r>
            <a:r>
              <a:rPr lang="en-US" sz="3400" dirty="0" err="1"/>
              <a:t>fosfolipidu</a:t>
            </a:r>
            <a:r>
              <a:rPr lang="en-US" sz="3400" dirty="0"/>
              <a:t> je </a:t>
            </a:r>
            <a:r>
              <a:rPr lang="cs-CZ" sz="3400" dirty="0" err="1"/>
              <a:t>extina</a:t>
            </a:r>
            <a:endParaRPr lang="en-US" sz="3400" dirty="0"/>
          </a:p>
          <a:p>
            <a:r>
              <a:rPr lang="cs-CZ" sz="3400" dirty="0" smtClean="0"/>
              <a:t>inhibice </a:t>
            </a:r>
            <a:r>
              <a:rPr lang="cs-CZ" sz="3400" dirty="0"/>
              <a:t>klíčení: D-Ala, MgCl2, PMSF</a:t>
            </a:r>
          </a:p>
          <a:p>
            <a:endParaRPr lang="cs-CZ" sz="3400" dirty="0"/>
          </a:p>
          <a:p>
            <a:endParaRPr lang="cs-CZ" sz="3400" dirty="0" smtClean="0"/>
          </a:p>
          <a:p>
            <a:endParaRPr lang="en-US" sz="3400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77072"/>
            <a:ext cx="5400600" cy="248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006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32656"/>
            <a:ext cx="88569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Exospory = cysty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ejsou </a:t>
            </a:r>
            <a:r>
              <a:rPr lang="cs-CZ" sz="1600" dirty="0"/>
              <a:t>tolik rezistentní vůči teplu</a:t>
            </a:r>
          </a:p>
          <a:p>
            <a:r>
              <a:rPr lang="cs-CZ" sz="1600" dirty="0"/>
              <a:t>r</a:t>
            </a:r>
            <a:r>
              <a:rPr lang="cs-CZ" sz="1600" dirty="0" smtClean="0"/>
              <a:t>ezistentní </a:t>
            </a:r>
            <a:r>
              <a:rPr lang="cs-CZ" sz="1600" dirty="0"/>
              <a:t>vůči vysychání</a:t>
            </a:r>
          </a:p>
          <a:p>
            <a:r>
              <a:rPr lang="cs-CZ" sz="1600" dirty="0"/>
              <a:t>g</a:t>
            </a:r>
            <a:r>
              <a:rPr lang="cs-CZ" sz="1600" dirty="0" smtClean="0"/>
              <a:t>ranula </a:t>
            </a:r>
            <a:r>
              <a:rPr lang="cs-CZ" sz="1600" dirty="0"/>
              <a:t>PHB – typická pro cysty</a:t>
            </a:r>
          </a:p>
          <a:p>
            <a:r>
              <a:rPr lang="cs-CZ" sz="1600" dirty="0"/>
              <a:t>o</a:t>
            </a:r>
            <a:r>
              <a:rPr lang="cs-CZ" sz="1600" dirty="0" smtClean="0"/>
              <a:t>dlišné </a:t>
            </a:r>
            <a:r>
              <a:rPr lang="cs-CZ" sz="1600" dirty="0"/>
              <a:t>obaly – algináty, různé polysacharidy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ejpodrobněji </a:t>
            </a:r>
            <a:r>
              <a:rPr lang="cs-CZ" sz="1600" dirty="0"/>
              <a:t>popsány u </a:t>
            </a:r>
            <a:r>
              <a:rPr lang="cs-CZ" sz="1600" i="1" dirty="0" err="1"/>
              <a:t>Azotobacter</a:t>
            </a:r>
            <a:r>
              <a:rPr lang="cs-CZ" sz="1600" i="1" dirty="0"/>
              <a:t> </a:t>
            </a:r>
            <a:r>
              <a:rPr lang="cs-CZ" sz="1600" i="1" dirty="0" err="1" smtClean="0"/>
              <a:t>vinelandii</a:t>
            </a:r>
            <a:r>
              <a:rPr lang="cs-CZ" sz="1600" i="1" dirty="0" smtClean="0"/>
              <a:t>, </a:t>
            </a:r>
            <a:r>
              <a:rPr lang="cs-CZ" sz="1600" dirty="0" smtClean="0"/>
              <a:t>mnohovrstevný </a:t>
            </a:r>
            <a:r>
              <a:rPr lang="cs-CZ" sz="1600" dirty="0"/>
              <a:t>obal (vnější části vyšší hustota), unikátní lipidy</a:t>
            </a:r>
          </a:p>
          <a:p>
            <a:r>
              <a:rPr lang="pl-PL" sz="1600" dirty="0"/>
              <a:t>z</a:t>
            </a:r>
            <a:r>
              <a:rPr lang="pl-PL" sz="1600" dirty="0" smtClean="0"/>
              <a:t>a </a:t>
            </a:r>
            <a:r>
              <a:rPr lang="pl-PL" sz="1600" dirty="0"/>
              <a:t>příznivých podmínek cysty </a:t>
            </a:r>
            <a:r>
              <a:rPr lang="pl-PL" sz="1600" dirty="0" smtClean="0"/>
              <a:t>klíčí </a:t>
            </a:r>
            <a:r>
              <a:rPr lang="es-ES" sz="1600" dirty="0" smtClean="0"/>
              <a:t>a </a:t>
            </a:r>
            <a:r>
              <a:rPr lang="es-ES" sz="1600" dirty="0"/>
              <a:t>mění se ve vegetativní buňky</a:t>
            </a:r>
            <a:endParaRPr lang="cs-CZ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01008"/>
            <a:ext cx="5423400" cy="173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903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248607" y="2844762"/>
            <a:ext cx="29705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 smtClean="0"/>
              <a:t>Nepohyblivé stadium </a:t>
            </a:r>
            <a:r>
              <a:rPr lang="cs-CZ" sz="1200" b="1" dirty="0" err="1" smtClean="0"/>
              <a:t>encystuje</a:t>
            </a:r>
            <a:endParaRPr lang="cs-CZ" sz="12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2" y="2587649"/>
            <a:ext cx="5088000" cy="432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51520" y="188640"/>
            <a:ext cx="9036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prstClr val="black"/>
                </a:solidFill>
              </a:rPr>
              <a:t>intina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- </a:t>
            </a:r>
            <a:r>
              <a:rPr lang="cs-CZ" sz="1600" dirty="0" smtClean="0">
                <a:solidFill>
                  <a:prstClr val="black"/>
                </a:solidFill>
              </a:rPr>
              <a:t> slouží jako </a:t>
            </a:r>
            <a:r>
              <a:rPr lang="en-US" sz="1600" dirty="0" err="1" smtClean="0">
                <a:solidFill>
                  <a:prstClr val="black"/>
                </a:solidFill>
              </a:rPr>
              <a:t>zdroj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</a:rPr>
              <a:t>sacharid</a:t>
            </a:r>
            <a:r>
              <a:rPr lang="cs-CZ" sz="1600" dirty="0" smtClean="0">
                <a:solidFill>
                  <a:prstClr val="black"/>
                </a:solidFill>
              </a:rPr>
              <a:t>ů</a:t>
            </a:r>
            <a:r>
              <a:rPr lang="en-US" sz="1600" dirty="0" smtClean="0">
                <a:solidFill>
                  <a:prstClr val="black"/>
                </a:solidFill>
              </a:rPr>
              <a:t>, lipid</a:t>
            </a:r>
            <a:r>
              <a:rPr lang="cs-CZ" sz="1600" dirty="0" smtClean="0">
                <a:solidFill>
                  <a:prstClr val="black"/>
                </a:solidFill>
              </a:rPr>
              <a:t>ů</a:t>
            </a:r>
            <a:endParaRPr lang="en-US" sz="1600" dirty="0">
              <a:solidFill>
                <a:prstClr val="black"/>
              </a:solidFill>
            </a:endParaRPr>
          </a:p>
          <a:p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 intině </a:t>
            </a:r>
            <a:r>
              <a:rPr lang="cs-CZ" sz="1600" dirty="0"/>
              <a:t>cysty </a:t>
            </a:r>
            <a:r>
              <a:rPr lang="cs-CZ" sz="1600" dirty="0" smtClean="0"/>
              <a:t>dostatek </a:t>
            </a:r>
            <a:r>
              <a:rPr lang="cs-CZ" sz="1600" dirty="0" smtClean="0"/>
              <a:t>volutinu - porušení </a:t>
            </a:r>
            <a:r>
              <a:rPr lang="cs-CZ" sz="1600" dirty="0"/>
              <a:t>cysty - </a:t>
            </a:r>
            <a:r>
              <a:rPr lang="cs-CZ" sz="1600" dirty="0" smtClean="0"/>
              <a:t>jádro </a:t>
            </a:r>
            <a:r>
              <a:rPr lang="cs-CZ" sz="1600" dirty="0"/>
              <a:t>si </a:t>
            </a:r>
            <a:r>
              <a:rPr lang="cs-CZ" sz="1600" dirty="0" smtClean="0"/>
              <a:t>bere volutin – narůstá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dojde </a:t>
            </a:r>
            <a:r>
              <a:rPr lang="cs-CZ" sz="1600" dirty="0"/>
              <a:t>k prasknuti </a:t>
            </a:r>
            <a:r>
              <a:rPr lang="cs-CZ" sz="1600" dirty="0" smtClean="0"/>
              <a:t>vnější </a:t>
            </a:r>
            <a:r>
              <a:rPr lang="cs-CZ" sz="1600" dirty="0"/>
              <a:t>vrstvy </a:t>
            </a:r>
            <a:r>
              <a:rPr lang="cs-CZ" sz="1600" dirty="0" err="1"/>
              <a:t>extiny</a:t>
            </a:r>
            <a:r>
              <a:rPr lang="cs-CZ" sz="1600" dirty="0"/>
              <a:t> a k </a:t>
            </a:r>
            <a:r>
              <a:rPr lang="cs-CZ" sz="1600" dirty="0" smtClean="0"/>
              <a:t>uvolnění vegetativní buňky</a:t>
            </a:r>
            <a:endParaRPr lang="cs-CZ" sz="1600" dirty="0"/>
          </a:p>
          <a:p>
            <a:r>
              <a:rPr lang="cs-CZ" sz="1600" dirty="0" smtClean="0"/>
              <a:t>   ....</a:t>
            </a:r>
            <a:r>
              <a:rPr lang="cs-CZ" sz="1600" dirty="0"/>
              <a:t>jakmile se </a:t>
            </a:r>
            <a:r>
              <a:rPr lang="cs-CZ" sz="1600" dirty="0" smtClean="0"/>
              <a:t>veg. buňka </a:t>
            </a:r>
            <a:r>
              <a:rPr lang="cs-CZ" sz="1600" dirty="0"/>
              <a:t>dostane do </a:t>
            </a:r>
            <a:r>
              <a:rPr lang="cs-CZ" sz="1600" dirty="0" smtClean="0"/>
              <a:t>prostředí - začne </a:t>
            </a:r>
            <a:r>
              <a:rPr lang="cs-CZ" sz="1600" dirty="0"/>
              <a:t>absorbovat </a:t>
            </a:r>
            <a:r>
              <a:rPr lang="cs-CZ" sz="1600" dirty="0" smtClean="0"/>
              <a:t>kyslík </a:t>
            </a:r>
            <a:r>
              <a:rPr lang="cs-CZ" sz="1600" dirty="0"/>
              <a:t>a </a:t>
            </a:r>
            <a:r>
              <a:rPr lang="cs-CZ" sz="1600" dirty="0" smtClean="0"/>
              <a:t>vylučovat </a:t>
            </a:r>
            <a:r>
              <a:rPr lang="cs-CZ" sz="1600" dirty="0"/>
              <a:t>CO2 </a:t>
            </a:r>
            <a:r>
              <a:rPr lang="cs-CZ" sz="1600" dirty="0" smtClean="0"/>
              <a:t>…</a:t>
            </a:r>
            <a:endParaRPr lang="cs-CZ" sz="16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827584" y="1762943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Růstový cyklus </a:t>
            </a:r>
            <a:r>
              <a:rPr lang="cs-CZ" sz="1400" b="1" i="1" dirty="0" err="1" smtClean="0"/>
              <a:t>Azotobacter</a:t>
            </a:r>
            <a:r>
              <a:rPr lang="cs-CZ" sz="1400" b="1" i="1" dirty="0" smtClean="0"/>
              <a:t> </a:t>
            </a:r>
            <a:r>
              <a:rPr lang="cs-CZ" sz="1400" b="1" i="1" dirty="0" err="1" smtClean="0"/>
              <a:t>vinelandii</a:t>
            </a:r>
            <a:endParaRPr lang="en-GB" sz="1400" b="1" i="1" dirty="0"/>
          </a:p>
        </p:txBody>
      </p:sp>
      <p:sp>
        <p:nvSpPr>
          <p:cNvPr id="7" name="Obdélník 6"/>
          <p:cNvSpPr/>
          <p:nvPr/>
        </p:nvSpPr>
        <p:spPr>
          <a:xfrm>
            <a:off x="1835696" y="3717032"/>
            <a:ext cx="237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/>
              <a:t>V </a:t>
            </a:r>
            <a:r>
              <a:rPr lang="en-GB" sz="1200" b="1" dirty="0" err="1"/>
              <a:t>podmínkách</a:t>
            </a:r>
            <a:r>
              <a:rPr lang="en-GB" sz="1200" b="1" dirty="0"/>
              <a:t> </a:t>
            </a:r>
            <a:r>
              <a:rPr lang="en-GB" sz="1200" b="1" dirty="0" err="1"/>
              <a:t>vhodných</a:t>
            </a:r>
            <a:r>
              <a:rPr lang="en-GB" sz="1200" b="1" dirty="0"/>
              <a:t> pro</a:t>
            </a:r>
          </a:p>
          <a:p>
            <a:r>
              <a:rPr lang="en-GB" sz="1200" b="1" dirty="0" err="1"/>
              <a:t>vznik</a:t>
            </a:r>
            <a:r>
              <a:rPr lang="en-GB" sz="1200" b="1" dirty="0"/>
              <a:t> </a:t>
            </a:r>
            <a:r>
              <a:rPr lang="en-GB" sz="1200" b="1" dirty="0" err="1"/>
              <a:t>cysty</a:t>
            </a:r>
            <a:r>
              <a:rPr lang="en-GB" sz="1200" b="1" dirty="0"/>
              <a:t> se </a:t>
            </a:r>
            <a:r>
              <a:rPr lang="en-GB" sz="1200" b="1" dirty="0" err="1"/>
              <a:t>vegetativní</a:t>
            </a:r>
            <a:endParaRPr lang="en-GB" sz="1200" b="1" dirty="0"/>
          </a:p>
          <a:p>
            <a:r>
              <a:rPr lang="en-GB" sz="1200" b="1" dirty="0" err="1"/>
              <a:t>buňka</a:t>
            </a:r>
            <a:r>
              <a:rPr lang="en-GB" sz="1200" b="1" dirty="0"/>
              <a:t> </a:t>
            </a:r>
            <a:r>
              <a:rPr lang="en-GB" sz="1200" b="1" dirty="0" err="1" smtClean="0"/>
              <a:t>zakulacuje</a:t>
            </a:r>
            <a:r>
              <a:rPr lang="cs-CZ" sz="1200" b="1" dirty="0" smtClean="0"/>
              <a:t> a </a:t>
            </a:r>
            <a:r>
              <a:rPr lang="en-GB" sz="1200" b="1" dirty="0" err="1" smtClean="0"/>
              <a:t>odhazuje</a:t>
            </a:r>
            <a:r>
              <a:rPr lang="en-GB" sz="1200" b="1" dirty="0" smtClean="0"/>
              <a:t> </a:t>
            </a:r>
            <a:r>
              <a:rPr lang="en-GB" sz="1200" b="1" dirty="0" err="1"/>
              <a:t>bičíky</a:t>
            </a:r>
            <a:endParaRPr lang="cs-CZ" sz="1200" b="1" dirty="0"/>
          </a:p>
        </p:txBody>
      </p:sp>
      <p:sp>
        <p:nvSpPr>
          <p:cNvPr id="3" name="Obdélník 2"/>
          <p:cNvSpPr/>
          <p:nvPr/>
        </p:nvSpPr>
        <p:spPr>
          <a:xfrm>
            <a:off x="5148064" y="374624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b="1" dirty="0" err="1"/>
              <a:t>Buňka</a:t>
            </a:r>
            <a:r>
              <a:rPr lang="en-GB" sz="1200" b="1" dirty="0"/>
              <a:t> se </a:t>
            </a:r>
            <a:r>
              <a:rPr lang="en-GB" sz="1200" b="1" dirty="0" err="1"/>
              <a:t>stává</a:t>
            </a:r>
            <a:endParaRPr lang="en-GB" sz="1200" b="1" dirty="0"/>
          </a:p>
          <a:p>
            <a:r>
              <a:rPr lang="en-GB" sz="1200" b="1" dirty="0" err="1"/>
              <a:t>světlolomnou</a:t>
            </a:r>
            <a:r>
              <a:rPr lang="en-GB" sz="1200" b="1" dirty="0"/>
              <a:t>,</a:t>
            </a:r>
          </a:p>
          <a:p>
            <a:r>
              <a:rPr lang="en-GB" sz="1200" b="1" dirty="0"/>
              <a:t>z </a:t>
            </a:r>
            <a:r>
              <a:rPr lang="en-GB" sz="1200" b="1" dirty="0" err="1"/>
              <a:t>vnější</a:t>
            </a:r>
            <a:r>
              <a:rPr lang="en-GB" sz="1200" b="1" dirty="0"/>
              <a:t> </a:t>
            </a:r>
            <a:r>
              <a:rPr lang="en-GB" sz="1200" b="1" dirty="0" err="1"/>
              <a:t>strany</a:t>
            </a:r>
            <a:endParaRPr lang="en-GB" sz="1200" b="1" dirty="0"/>
          </a:p>
          <a:p>
            <a:r>
              <a:rPr lang="en-GB" sz="1200" b="1" dirty="0" err="1"/>
              <a:t>depozice</a:t>
            </a:r>
            <a:endParaRPr lang="en-GB" sz="1200" b="1" dirty="0"/>
          </a:p>
          <a:p>
            <a:r>
              <a:rPr lang="en-GB" sz="1200" b="1" dirty="0" err="1"/>
              <a:t>lipidických</a:t>
            </a:r>
            <a:r>
              <a:rPr lang="en-GB" sz="1200" b="1" dirty="0"/>
              <a:t> </a:t>
            </a:r>
            <a:r>
              <a:rPr lang="en-GB" sz="1200" b="1" dirty="0" err="1"/>
              <a:t>látek</a:t>
            </a:r>
            <a:endParaRPr lang="en-GB" sz="1200" dirty="0"/>
          </a:p>
        </p:txBody>
      </p:sp>
      <p:sp>
        <p:nvSpPr>
          <p:cNvPr id="9" name="Obdélník 8"/>
          <p:cNvSpPr/>
          <p:nvPr/>
        </p:nvSpPr>
        <p:spPr>
          <a:xfrm>
            <a:off x="4792199" y="522919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b="1" dirty="0" err="1"/>
              <a:t>Akumulace</a:t>
            </a:r>
            <a:r>
              <a:rPr lang="en-GB" sz="1200" b="1" dirty="0"/>
              <a:t> </a:t>
            </a:r>
            <a:r>
              <a:rPr lang="en-GB" sz="1200" b="1" dirty="0" err="1"/>
              <a:t>lipidů</a:t>
            </a:r>
            <a:endParaRPr lang="en-GB" sz="1200" b="1" dirty="0"/>
          </a:p>
          <a:p>
            <a:r>
              <a:rPr lang="en-GB" sz="1200" b="1" dirty="0" err="1"/>
              <a:t>i</a:t>
            </a:r>
            <a:r>
              <a:rPr lang="en-GB" sz="1200" b="1" dirty="0"/>
              <a:t> </a:t>
            </a:r>
            <a:r>
              <a:rPr lang="en-GB" sz="1200" b="1" dirty="0" err="1"/>
              <a:t>uvnitř</a:t>
            </a:r>
            <a:r>
              <a:rPr lang="en-GB" sz="1200" b="1" dirty="0"/>
              <a:t> </a:t>
            </a:r>
            <a:r>
              <a:rPr lang="en-GB" sz="1200" b="1" dirty="0" err="1"/>
              <a:t>buňky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362525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143000"/>
          </a:xfrm>
        </p:spPr>
        <p:txBody>
          <a:bodyPr>
            <a:normAutofit/>
          </a:bodyPr>
          <a:lstStyle/>
          <a:p>
            <a:pPr algn="l"/>
            <a:r>
              <a:rPr lang="cs-CZ" sz="1600" dirty="0"/>
              <a:t>Tvorba </a:t>
            </a:r>
            <a:r>
              <a:rPr lang="cs-CZ" sz="1600" dirty="0" smtClean="0"/>
              <a:t>exospory </a:t>
            </a:r>
            <a:r>
              <a:rPr lang="cs-CZ" sz="1600" i="1" dirty="0" err="1" smtClean="0"/>
              <a:t>Methylosinus</a:t>
            </a:r>
            <a:r>
              <a:rPr lang="cs-CZ" sz="1600" i="1" dirty="0"/>
              <a:t> </a:t>
            </a:r>
            <a:r>
              <a:rPr lang="cs-CZ" sz="1600" i="1" dirty="0" err="1" smtClean="0"/>
              <a:t>trichosporium</a:t>
            </a:r>
            <a:endParaRPr lang="cs-CZ" sz="1600" i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445176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32856"/>
            <a:ext cx="292574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048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5226" y="404664"/>
            <a:ext cx="8811269" cy="604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2) Střídání extracelulárního, infekčního </a:t>
            </a:r>
            <a:r>
              <a:rPr lang="cs-CZ" sz="1800" b="1" dirty="0" smtClean="0"/>
              <a:t>stádia, a </a:t>
            </a:r>
            <a:r>
              <a:rPr lang="cs-CZ" sz="1800" b="1" dirty="0"/>
              <a:t>intracelulárního, reprodukčního stádia</a:t>
            </a:r>
            <a:endParaRPr lang="cs-CZ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072"/>
            <a:ext cx="380047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37308" y="3284984"/>
            <a:ext cx="2347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Chlamydia</a:t>
            </a:r>
            <a:r>
              <a:rPr lang="cs-CZ" i="1" dirty="0"/>
              <a:t> </a:t>
            </a:r>
            <a:r>
              <a:rPr lang="cs-CZ" i="1" dirty="0" err="1"/>
              <a:t>trachomatis</a:t>
            </a:r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18044"/>
            <a:ext cx="334327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252760" y="20608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i="1" dirty="0" err="1"/>
              <a:t>Bdellovibrio</a:t>
            </a:r>
            <a:r>
              <a:rPr lang="cs-CZ" i="1" dirty="0"/>
              <a:t> </a:t>
            </a:r>
            <a:r>
              <a:rPr lang="cs-CZ" i="1" dirty="0" err="1"/>
              <a:t>bacteriovorus</a:t>
            </a:r>
            <a:endParaRPr lang="cs-CZ" i="1" dirty="0"/>
          </a:p>
          <a:p>
            <a:r>
              <a:rPr lang="cs-CZ" dirty="0"/>
              <a:t>(žluté buňky)</a:t>
            </a:r>
          </a:p>
        </p:txBody>
      </p:sp>
    </p:spTree>
    <p:extLst>
      <p:ext uri="{BB962C8B-B14F-4D97-AF65-F5344CB8AC3E}">
        <p14:creationId xmlns:p14="http://schemas.microsoft.com/office/powerpoint/2010/main" val="454868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511256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sz="3800" b="1" i="1" dirty="0" err="1" smtClean="0"/>
              <a:t>Bdellovibrio</a:t>
            </a:r>
            <a:endParaRPr lang="cs-CZ" sz="3800" b="1" i="1" dirty="0" smtClean="0"/>
          </a:p>
          <a:p>
            <a:pPr marL="0" indent="0">
              <a:buNone/>
            </a:pPr>
            <a:endParaRPr lang="cs-CZ" i="1" dirty="0"/>
          </a:p>
          <a:p>
            <a:r>
              <a:rPr lang="cs-CZ" dirty="0" smtClean="0"/>
              <a:t>drobné </a:t>
            </a:r>
            <a:r>
              <a:rPr lang="cs-CZ" dirty="0"/>
              <a:t>aerobní G- bakterie 0,3-0,5 x 0,5-2,4 </a:t>
            </a:r>
            <a:r>
              <a:rPr lang="el-GR" dirty="0"/>
              <a:t>μ</a:t>
            </a:r>
            <a:r>
              <a:rPr lang="cs-CZ" dirty="0"/>
              <a:t>m</a:t>
            </a:r>
          </a:p>
          <a:p>
            <a:r>
              <a:rPr lang="cs-CZ" dirty="0" smtClean="0"/>
              <a:t>všudypřítomné </a:t>
            </a:r>
            <a:r>
              <a:rPr lang="cs-CZ" dirty="0"/>
              <a:t>v moř., sladkovodní, </a:t>
            </a:r>
            <a:r>
              <a:rPr lang="cs-CZ" dirty="0" err="1"/>
              <a:t>odpad.vodě</a:t>
            </a:r>
            <a:r>
              <a:rPr lang="cs-CZ" dirty="0"/>
              <a:t>, půdě</a:t>
            </a:r>
          </a:p>
          <a:p>
            <a:r>
              <a:rPr lang="cs-CZ" dirty="0" smtClean="0"/>
              <a:t>obligátní </a:t>
            </a:r>
            <a:r>
              <a:rPr lang="cs-CZ" dirty="0"/>
              <a:t>(primárně) intracelulární parazité </a:t>
            </a:r>
            <a:r>
              <a:rPr lang="cs-CZ" b="1" dirty="0"/>
              <a:t>G- </a:t>
            </a:r>
            <a:r>
              <a:rPr lang="cs-CZ" b="1" dirty="0" smtClean="0"/>
              <a:t>bakterií</a:t>
            </a:r>
          </a:p>
          <a:p>
            <a:endParaRPr lang="cs-CZ" b="1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b="1" dirty="0"/>
              <a:t>2 </a:t>
            </a:r>
            <a:r>
              <a:rPr lang="en-US" b="1" dirty="0" err="1"/>
              <a:t>stádia</a:t>
            </a:r>
            <a:r>
              <a:rPr lang="en-US" b="1" dirty="0" smtClean="0"/>
              <a:t>:</a:t>
            </a:r>
            <a:endParaRPr lang="cs-CZ" b="1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)</a:t>
            </a:r>
            <a:r>
              <a:rPr lang="cs-CZ" dirty="0" smtClean="0"/>
              <a:t> </a:t>
            </a:r>
            <a:r>
              <a:rPr lang="en-US" dirty="0" err="1" smtClean="0"/>
              <a:t>nemnožící</a:t>
            </a:r>
            <a:r>
              <a:rPr lang="en-US" dirty="0" smtClean="0"/>
              <a:t> </a:t>
            </a:r>
            <a:r>
              <a:rPr lang="en-US" dirty="0"/>
              <a:t>se - </a:t>
            </a:r>
            <a:r>
              <a:rPr lang="en-US" dirty="0" err="1" smtClean="0"/>
              <a:t>napad</a:t>
            </a:r>
            <a:r>
              <a:rPr lang="cs-CZ" dirty="0" smtClean="0"/>
              <a:t>á</a:t>
            </a:r>
            <a:r>
              <a:rPr lang="en-US" dirty="0" smtClean="0"/>
              <a:t> G</a:t>
            </a:r>
            <a:r>
              <a:rPr lang="cs-CZ" dirty="0" smtClean="0"/>
              <a:t>-</a:t>
            </a:r>
            <a:r>
              <a:rPr lang="en-US" dirty="0" smtClean="0"/>
              <a:t> </a:t>
            </a:r>
            <a:r>
              <a:rPr lang="en-US" dirty="0" err="1" smtClean="0"/>
              <a:t>bu</a:t>
            </a:r>
            <a:r>
              <a:rPr lang="cs-CZ" dirty="0" smtClean="0"/>
              <a:t>ň</a:t>
            </a:r>
            <a:r>
              <a:rPr lang="en-US" dirty="0" err="1" smtClean="0"/>
              <a:t>ky</a:t>
            </a:r>
            <a:r>
              <a:rPr lang="en-US" dirty="0"/>
              <a:t>, je </a:t>
            </a:r>
            <a:r>
              <a:rPr lang="en-US" dirty="0" err="1" smtClean="0"/>
              <a:t>pohybliv</a:t>
            </a:r>
            <a:r>
              <a:rPr lang="cs-CZ" dirty="0" smtClean="0"/>
              <a:t>é</a:t>
            </a:r>
          </a:p>
          <a:p>
            <a:r>
              <a:rPr lang="cs-CZ" dirty="0"/>
              <a:t>pohybliví predátoři, polární</a:t>
            </a:r>
          </a:p>
          <a:p>
            <a:r>
              <a:rPr lang="cs-CZ" dirty="0"/>
              <a:t>bičík, </a:t>
            </a:r>
            <a:r>
              <a:rPr lang="cs-CZ" dirty="0" smtClean="0"/>
              <a:t>extracelulární</a:t>
            </a:r>
          </a:p>
          <a:p>
            <a:r>
              <a:rPr lang="cs-CZ" dirty="0"/>
              <a:t>a</a:t>
            </a:r>
            <a:r>
              <a:rPr lang="cs-CZ" dirty="0" smtClean="0"/>
              <a:t>ž </a:t>
            </a:r>
            <a:r>
              <a:rPr lang="cs-CZ" dirty="0"/>
              <a:t>100 </a:t>
            </a:r>
            <a:r>
              <a:rPr lang="el-GR" dirty="0"/>
              <a:t>μ</a:t>
            </a:r>
            <a:r>
              <a:rPr lang="cs-CZ" dirty="0"/>
              <a:t>m/s. = </a:t>
            </a:r>
            <a:r>
              <a:rPr lang="cs-CZ" dirty="0" smtClean="0"/>
              <a:t>„útočná </a:t>
            </a:r>
            <a:r>
              <a:rPr lang="cs-CZ" dirty="0"/>
              <a:t>fáze“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B) </a:t>
            </a:r>
            <a:r>
              <a:rPr lang="en-US" dirty="0" err="1" smtClean="0"/>
              <a:t>reproduk</a:t>
            </a:r>
            <a:r>
              <a:rPr lang="cs-CZ" dirty="0" smtClean="0"/>
              <a:t>č</a:t>
            </a:r>
            <a:r>
              <a:rPr lang="en-US" dirty="0" smtClean="0"/>
              <a:t>n</a:t>
            </a:r>
            <a:r>
              <a:rPr lang="cs-CZ" dirty="0" smtClean="0"/>
              <a:t>í</a:t>
            </a:r>
            <a:endParaRPr lang="en-US" dirty="0"/>
          </a:p>
          <a:p>
            <a:endParaRPr lang="cs-CZ" b="1" dirty="0"/>
          </a:p>
          <a:p>
            <a:r>
              <a:rPr lang="cs-CZ" dirty="0" smtClean="0"/>
              <a:t>nemnožící </a:t>
            </a:r>
            <a:r>
              <a:rPr lang="cs-CZ" dirty="0"/>
              <a:t>se </a:t>
            </a:r>
            <a:r>
              <a:rPr lang="cs-CZ" dirty="0" smtClean="0"/>
              <a:t>stádium</a:t>
            </a:r>
          </a:p>
          <a:p>
            <a:r>
              <a:rPr lang="cs-CZ" dirty="0" smtClean="0"/>
              <a:t>nepohyblivé</a:t>
            </a:r>
            <a:r>
              <a:rPr lang="cs-CZ" dirty="0"/>
              <a:t>, žije </a:t>
            </a:r>
            <a:r>
              <a:rPr lang="cs-CZ" dirty="0" smtClean="0"/>
              <a:t>v </a:t>
            </a:r>
            <a:r>
              <a:rPr lang="cs-CZ" b="1" dirty="0" err="1" smtClean="0"/>
              <a:t>periplazmatickém</a:t>
            </a:r>
            <a:r>
              <a:rPr lang="cs-CZ" b="1" dirty="0" smtClean="0"/>
              <a:t> </a:t>
            </a:r>
            <a:r>
              <a:rPr lang="cs-CZ" b="1" dirty="0"/>
              <a:t>prostoru </a:t>
            </a:r>
            <a:r>
              <a:rPr lang="cs-CZ" dirty="0"/>
              <a:t>hostitelské buňky.</a:t>
            </a:r>
          </a:p>
          <a:p>
            <a:r>
              <a:rPr lang="cs-CZ" b="1" dirty="0" smtClean="0"/>
              <a:t>„růstová </a:t>
            </a:r>
            <a:r>
              <a:rPr lang="cs-CZ" b="1" dirty="0"/>
              <a:t>fáze</a:t>
            </a:r>
            <a:r>
              <a:rPr lang="cs-CZ" b="1" dirty="0" smtClean="0"/>
              <a:t>“</a:t>
            </a:r>
            <a:endParaRPr lang="cs-CZ" b="1" dirty="0"/>
          </a:p>
        </p:txBody>
      </p:sp>
      <p:sp>
        <p:nvSpPr>
          <p:cNvPr id="2" name="Obdélník 1"/>
          <p:cNvSpPr/>
          <p:nvPr/>
        </p:nvSpPr>
        <p:spPr>
          <a:xfrm>
            <a:off x="755576" y="545417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hlinkClick r:id="rId2"/>
              </a:rPr>
              <a:t>https://</a:t>
            </a:r>
            <a:r>
              <a:rPr lang="en-GB" sz="1200" dirty="0" smtClean="0">
                <a:hlinkClick r:id="rId2"/>
              </a:rPr>
              <a:t>www.youtube.com/watch?v=YNxjWvTFzOc</a:t>
            </a:r>
            <a:endParaRPr lang="cs-CZ" sz="1200" dirty="0" smtClean="0"/>
          </a:p>
          <a:p>
            <a:endParaRPr lang="cs-CZ" sz="1200" dirty="0"/>
          </a:p>
          <a:p>
            <a:r>
              <a:rPr lang="en-GB" sz="1200" dirty="0">
                <a:hlinkClick r:id="rId3"/>
              </a:rPr>
              <a:t>https://</a:t>
            </a:r>
            <a:r>
              <a:rPr lang="en-GB" sz="1200" dirty="0" smtClean="0">
                <a:hlinkClick r:id="rId3"/>
              </a:rPr>
              <a:t>www.youtube.com/watch?v=b5GJ98S7Ewo</a:t>
            </a:r>
            <a:endParaRPr lang="cs-CZ" sz="1200" dirty="0" smtClean="0"/>
          </a:p>
          <a:p>
            <a:endParaRPr lang="cs-CZ" sz="1200" dirty="0" smtClean="0"/>
          </a:p>
          <a:p>
            <a:r>
              <a:rPr lang="en-GB" sz="1200" dirty="0"/>
              <a:t>https://www.youtube.com/watch?v=-uZjo0ohjFw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80728"/>
            <a:ext cx="3325718" cy="261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824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p</a:t>
            </a:r>
            <a:r>
              <a:rPr lang="en-US" sz="1600" dirty="0" err="1"/>
              <a:t>oprvé</a:t>
            </a:r>
            <a:r>
              <a:rPr lang="en-US" sz="1600" dirty="0"/>
              <a:t> </a:t>
            </a:r>
            <a:r>
              <a:rPr lang="en-US" sz="1600" dirty="0" err="1"/>
              <a:t>popsáno</a:t>
            </a:r>
            <a:r>
              <a:rPr lang="en-US" sz="1600" dirty="0"/>
              <a:t> </a:t>
            </a:r>
            <a:r>
              <a:rPr lang="en-US" sz="1600" b="1" i="1" dirty="0" err="1"/>
              <a:t>Bdellovibrio</a:t>
            </a:r>
            <a:r>
              <a:rPr lang="en-US" sz="1600" b="1" i="1" dirty="0"/>
              <a:t> </a:t>
            </a:r>
            <a:r>
              <a:rPr lang="en-US" sz="1600" b="1" i="1" dirty="0" err="1"/>
              <a:t>bacteriovorus</a:t>
            </a:r>
            <a:r>
              <a:rPr lang="en-US" sz="1600" b="1" i="1" dirty="0"/>
              <a:t> </a:t>
            </a:r>
            <a:r>
              <a:rPr lang="en-US" sz="1600" dirty="0"/>
              <a:t>(</a:t>
            </a:r>
            <a:r>
              <a:rPr lang="en-US" sz="1600" dirty="0" err="1"/>
              <a:t>Stolp</a:t>
            </a:r>
            <a:r>
              <a:rPr lang="en-US" sz="1600" dirty="0"/>
              <a:t> and Starr in 1963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it-IT" sz="1600" i="1" dirty="0"/>
              <a:t>Bdellovibrio starrii </a:t>
            </a:r>
            <a:r>
              <a:rPr lang="it-IT" sz="1600" dirty="0"/>
              <a:t>a </a:t>
            </a:r>
            <a:r>
              <a:rPr lang="it-IT" sz="1600" i="1" dirty="0"/>
              <a:t>Bdellovibrio stolpii </a:t>
            </a:r>
            <a:r>
              <a:rPr lang="it-IT" sz="1600" dirty="0"/>
              <a:t>rod </a:t>
            </a:r>
            <a:r>
              <a:rPr lang="it-IT" sz="1600" i="1" dirty="0"/>
              <a:t>Bacteriovorax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a</a:t>
            </a:r>
            <a:r>
              <a:rPr lang="cs-CZ" sz="1600" dirty="0" smtClean="0"/>
              <a:t>nalyzován </a:t>
            </a:r>
            <a:r>
              <a:rPr lang="cs-CZ" sz="1600" dirty="0"/>
              <a:t>jeho neobvykle velký genom </a:t>
            </a:r>
            <a:r>
              <a:rPr lang="cs-CZ" sz="1600" dirty="0" smtClean="0"/>
              <a:t>– 3,7 </a:t>
            </a:r>
            <a:r>
              <a:rPr lang="cs-CZ" sz="1600" dirty="0" err="1"/>
              <a:t>mil.bazí</a:t>
            </a:r>
            <a:endParaRPr lang="cs-CZ" sz="1600" dirty="0"/>
          </a:p>
          <a:p>
            <a:r>
              <a:rPr lang="cs-CZ" sz="1600" dirty="0"/>
              <a:t>s</a:t>
            </a:r>
            <a:r>
              <a:rPr lang="cs-CZ" sz="1600" dirty="0" smtClean="0"/>
              <a:t>chopno </a:t>
            </a:r>
            <a:r>
              <a:rPr lang="cs-CZ" sz="1600" dirty="0"/>
              <a:t>syntetizovat jen 11 AMK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Popsány </a:t>
            </a:r>
            <a:r>
              <a:rPr lang="cs-CZ" sz="1600" dirty="0"/>
              <a:t>dva jejich viry: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Kentucky: sférický, 70nm, 1sDNA</a:t>
            </a:r>
          </a:p>
          <a:p>
            <a:r>
              <a:rPr lang="cs-CZ" sz="1600" dirty="0" smtClean="0"/>
              <a:t>Praha</a:t>
            </a:r>
            <a:r>
              <a:rPr lang="cs-CZ" sz="1600" dirty="0"/>
              <a:t>: 2sDNA, hlavička 40nm, bičík 200nm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73016"/>
            <a:ext cx="6220339" cy="297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0351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Pohyblivá extracelulární </a:t>
            </a:r>
            <a:r>
              <a:rPr lang="cs-CZ" sz="1600" b="1" dirty="0" smtClean="0"/>
              <a:t>forma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 smtClean="0"/>
              <a:t>protáhlý </a:t>
            </a:r>
            <a:r>
              <a:rPr lang="cs-CZ" sz="1600" dirty="0"/>
              <a:t>konec buňky slouží jako </a:t>
            </a:r>
            <a:r>
              <a:rPr lang="cs-CZ" sz="1600" b="1" dirty="0"/>
              <a:t>„</a:t>
            </a:r>
            <a:r>
              <a:rPr lang="cs-CZ" sz="1600" b="1" dirty="0" smtClean="0"/>
              <a:t>příchytka“</a:t>
            </a:r>
          </a:p>
          <a:p>
            <a:r>
              <a:rPr lang="cs-CZ" sz="1600" dirty="0" smtClean="0"/>
              <a:t>na </a:t>
            </a:r>
            <a:r>
              <a:rPr lang="cs-CZ" sz="1600" dirty="0"/>
              <a:t>protilehlém konci je umístěn </a:t>
            </a:r>
            <a:r>
              <a:rPr lang="cs-CZ" sz="1600" b="1" dirty="0"/>
              <a:t>polární bičík </a:t>
            </a:r>
            <a:endParaRPr lang="cs-CZ" sz="1600" dirty="0"/>
          </a:p>
          <a:p>
            <a:r>
              <a:rPr lang="cs-CZ" sz="1600" dirty="0" smtClean="0"/>
              <a:t> obalený pochvou</a:t>
            </a:r>
            <a:r>
              <a:rPr lang="cs-CZ" sz="1600" dirty="0"/>
              <a:t>, která je tvořena vnější membránou, </a:t>
            </a:r>
            <a:r>
              <a:rPr lang="cs-CZ" sz="1600" dirty="0" smtClean="0"/>
              <a:t>odlišnou od </a:t>
            </a:r>
            <a:r>
              <a:rPr lang="cs-CZ" sz="1600" dirty="0"/>
              <a:t>CM</a:t>
            </a:r>
          </a:p>
          <a:p>
            <a:r>
              <a:rPr lang="cs-CZ" sz="1600" dirty="0" smtClean="0"/>
              <a:t>kontakt </a:t>
            </a:r>
            <a:r>
              <a:rPr lang="cs-CZ" sz="1600" dirty="0"/>
              <a:t>s hostitelem – pravděpodobně </a:t>
            </a:r>
            <a:r>
              <a:rPr lang="cs-CZ" sz="1600" b="1" dirty="0"/>
              <a:t>není založen </a:t>
            </a:r>
            <a:r>
              <a:rPr lang="cs-CZ" sz="1600" b="1" dirty="0" smtClean="0"/>
              <a:t>na chemotaxi </a:t>
            </a:r>
            <a:r>
              <a:rPr lang="cs-CZ" sz="1600" dirty="0"/>
              <a:t>– reverzibilní a </a:t>
            </a:r>
            <a:r>
              <a:rPr lang="cs-CZ" sz="1600" dirty="0" err="1"/>
              <a:t>irreverzibilní</a:t>
            </a:r>
            <a:r>
              <a:rPr lang="cs-CZ" sz="1600" dirty="0"/>
              <a:t> stádium</a:t>
            </a:r>
          </a:p>
          <a:p>
            <a:r>
              <a:rPr lang="cs-CZ" sz="1600" dirty="0" smtClean="0"/>
              <a:t>biosynteticky </a:t>
            </a:r>
            <a:r>
              <a:rPr lang="cs-CZ" sz="1600" dirty="0"/>
              <a:t>neaktivní </a:t>
            </a:r>
            <a:r>
              <a:rPr lang="cs-CZ" sz="1600" dirty="0" smtClean="0"/>
              <a:t>– </a:t>
            </a:r>
            <a:r>
              <a:rPr lang="cs-CZ" sz="1600" dirty="0"/>
              <a:t>bez </a:t>
            </a:r>
            <a:r>
              <a:rPr lang="cs-CZ" sz="1600" dirty="0" smtClean="0"/>
              <a:t>proteosyntézy</a:t>
            </a:r>
            <a:endParaRPr lang="cs-CZ" sz="1600" dirty="0"/>
          </a:p>
          <a:p>
            <a:r>
              <a:rPr lang="cs-CZ" sz="1600" dirty="0" err="1"/>
              <a:t>bdellovibrio</a:t>
            </a:r>
            <a:r>
              <a:rPr lang="cs-CZ" sz="1600" dirty="0"/>
              <a:t> začíná leptat </a:t>
            </a:r>
            <a:r>
              <a:rPr lang="cs-CZ" sz="1600" dirty="0" smtClean="0"/>
              <a:t>stěnu kořisti</a:t>
            </a:r>
          </a:p>
          <a:p>
            <a:r>
              <a:rPr lang="cs-CZ" sz="1600" dirty="0" smtClean="0"/>
              <a:t>po </a:t>
            </a:r>
            <a:r>
              <a:rPr lang="cs-CZ" sz="1600" dirty="0"/>
              <a:t>kontaktu se </a:t>
            </a:r>
            <a:r>
              <a:rPr lang="cs-CZ" sz="1600" dirty="0" smtClean="0"/>
              <a:t>aktivují </a:t>
            </a:r>
            <a:r>
              <a:rPr lang="cs-CZ" sz="1600" i="1" dirty="0" smtClean="0"/>
              <a:t>pil </a:t>
            </a:r>
            <a:r>
              <a:rPr lang="cs-CZ" sz="1600" dirty="0"/>
              <a:t>geny pro syntézu fimbrií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66658"/>
            <a:ext cx="3456384" cy="268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082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Generační doba - </a:t>
            </a:r>
            <a:r>
              <a:rPr lang="en-US" sz="1600" dirty="0" err="1"/>
              <a:t>doba</a:t>
            </a:r>
            <a:r>
              <a:rPr lang="en-US" sz="1600" dirty="0"/>
              <a:t> </a:t>
            </a:r>
            <a:r>
              <a:rPr lang="en-US" sz="1600" dirty="0" err="1"/>
              <a:t>potřebná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 smtClean="0"/>
              <a:t>zdvojení</a:t>
            </a:r>
            <a:endParaRPr lang="cs-CZ" sz="1600" dirty="0" smtClean="0"/>
          </a:p>
          <a:p>
            <a:r>
              <a:rPr lang="sv-SE" sz="1600" dirty="0" smtClean="0">
                <a:solidFill>
                  <a:prstClr val="black"/>
                </a:solidFill>
              </a:rPr>
              <a:t> </a:t>
            </a:r>
            <a:r>
              <a:rPr lang="sv-SE" sz="1600" dirty="0">
                <a:solidFill>
                  <a:prstClr val="black"/>
                </a:solidFill>
              </a:rPr>
              <a:t>v optimálních podmínkách 30 minut</a:t>
            </a:r>
            <a:endParaRPr lang="cs-CZ" sz="16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912327" cy="501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550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240" y="476672"/>
            <a:ext cx="8229600" cy="53012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600" b="1" dirty="0"/>
              <a:t>Infekce hostitelské </a:t>
            </a:r>
            <a:r>
              <a:rPr lang="cs-CZ" sz="1600" b="1" dirty="0" smtClean="0"/>
              <a:t>buňky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/>
              <a:t>k</a:t>
            </a:r>
            <a:r>
              <a:rPr lang="cs-CZ" sz="1600" dirty="0" smtClean="0"/>
              <a:t>olize </a:t>
            </a:r>
            <a:r>
              <a:rPr lang="cs-CZ" sz="1600" dirty="0"/>
              <a:t>s hostitelem: 160 </a:t>
            </a:r>
            <a:r>
              <a:rPr lang="el-GR" sz="1600" dirty="0"/>
              <a:t>μ</a:t>
            </a:r>
            <a:r>
              <a:rPr lang="cs-CZ" sz="1600" dirty="0"/>
              <a:t>m/s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smtClean="0"/>
              <a:t>vhodný hostitel </a:t>
            </a:r>
          </a:p>
          <a:p>
            <a:r>
              <a:rPr lang="cs-CZ" sz="1600" dirty="0" smtClean="0"/>
              <a:t>penetrace vnější </a:t>
            </a:r>
            <a:r>
              <a:rPr lang="cs-CZ" sz="1600" dirty="0"/>
              <a:t>membránou – rotace 100ot/s</a:t>
            </a:r>
          </a:p>
          <a:p>
            <a:r>
              <a:rPr lang="cs-CZ" sz="1600" dirty="0"/>
              <a:t>z</a:t>
            </a:r>
            <a:r>
              <a:rPr lang="cs-CZ" sz="1600" dirty="0" smtClean="0"/>
              <a:t>tráta bičíku</a:t>
            </a:r>
          </a:p>
          <a:p>
            <a:endParaRPr lang="cs-CZ" sz="1600" dirty="0"/>
          </a:p>
          <a:p>
            <a:r>
              <a:rPr lang="cs-CZ" sz="1600" dirty="0"/>
              <a:t>u</a:t>
            </a:r>
            <a:r>
              <a:rPr lang="cs-CZ" sz="1600" dirty="0" smtClean="0"/>
              <a:t>sídlení </a:t>
            </a:r>
            <a:r>
              <a:rPr lang="cs-CZ" sz="1600" dirty="0"/>
              <a:t>v </a:t>
            </a:r>
            <a:r>
              <a:rPr lang="cs-CZ" sz="1600" dirty="0" err="1"/>
              <a:t>periplazmatickém</a:t>
            </a:r>
            <a:r>
              <a:rPr lang="cs-CZ" sz="1600" dirty="0"/>
              <a:t> </a:t>
            </a:r>
            <a:r>
              <a:rPr lang="cs-CZ" sz="1600" dirty="0" smtClean="0"/>
              <a:t>prostoru</a:t>
            </a:r>
          </a:p>
          <a:p>
            <a:r>
              <a:rPr lang="cs-CZ" sz="1600" dirty="0" smtClean="0"/>
              <a:t> mezi </a:t>
            </a:r>
            <a:r>
              <a:rPr lang="cs-CZ" sz="1600" dirty="0" smtClean="0"/>
              <a:t>PG </a:t>
            </a:r>
            <a:r>
              <a:rPr lang="cs-CZ" sz="1600" dirty="0"/>
              <a:t>vrstvou a vnější </a:t>
            </a:r>
            <a:r>
              <a:rPr lang="cs-CZ" sz="1600" dirty="0" smtClean="0"/>
              <a:t>membránou</a:t>
            </a:r>
            <a:endParaRPr lang="cs-CZ" sz="1600" dirty="0"/>
          </a:p>
          <a:p>
            <a:r>
              <a:rPr lang="cs-CZ" sz="1600" dirty="0"/>
              <a:t>přeměna ve vegetativní buňku, replikace DNA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řeměna </a:t>
            </a:r>
            <a:r>
              <a:rPr lang="cs-CZ" sz="1600" dirty="0"/>
              <a:t>hostitele ve </a:t>
            </a:r>
            <a:r>
              <a:rPr lang="cs-CZ" sz="1600" dirty="0" err="1" smtClean="0"/>
              <a:t>sféroplast</a:t>
            </a:r>
            <a:r>
              <a:rPr lang="cs-CZ" sz="1600" dirty="0" smtClean="0"/>
              <a:t>, hydrolytické enzymy</a:t>
            </a:r>
          </a:p>
          <a:p>
            <a:endParaRPr lang="cs-CZ" sz="1600" dirty="0"/>
          </a:p>
          <a:p>
            <a:r>
              <a:rPr lang="cs-CZ" sz="1600" dirty="0"/>
              <a:t>e</a:t>
            </a:r>
            <a:r>
              <a:rPr lang="cs-CZ" sz="1600" dirty="0" smtClean="0"/>
              <a:t>longace</a:t>
            </a:r>
            <a:r>
              <a:rPr lang="cs-CZ" sz="1600" dirty="0"/>
              <a:t>, vyrůstá </a:t>
            </a:r>
            <a:r>
              <a:rPr lang="cs-CZ" sz="1600" dirty="0" err="1"/>
              <a:t>septované</a:t>
            </a:r>
            <a:r>
              <a:rPr lang="cs-CZ" sz="1600" dirty="0"/>
              <a:t> vlákno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 </a:t>
            </a:r>
            <a:r>
              <a:rPr lang="cs-CZ" sz="1600" dirty="0"/>
              <a:t>vyčerpání živin fragmentace vlákna (ještě před lyzí)</a:t>
            </a:r>
          </a:p>
          <a:p>
            <a:r>
              <a:rPr lang="cs-CZ" sz="1600" dirty="0"/>
              <a:t>fragmentací vznikají pohyblivé, infekční buňky</a:t>
            </a:r>
          </a:p>
          <a:p>
            <a:r>
              <a:rPr lang="cs-CZ" sz="1600" dirty="0"/>
              <a:t>l</a:t>
            </a:r>
            <a:r>
              <a:rPr lang="cs-CZ" sz="1600" dirty="0" smtClean="0"/>
              <a:t>yze </a:t>
            </a:r>
            <a:r>
              <a:rPr lang="cs-CZ" sz="1600" dirty="0"/>
              <a:t>hostitelské </a:t>
            </a:r>
            <a:r>
              <a:rPr lang="cs-CZ" sz="1600" dirty="0" smtClean="0"/>
              <a:t>buňky</a:t>
            </a:r>
          </a:p>
          <a:p>
            <a:endParaRPr lang="cs-CZ" sz="1600" dirty="0" smtClean="0"/>
          </a:p>
          <a:p>
            <a:r>
              <a:rPr lang="cs-CZ" sz="1600" dirty="0" smtClean="0"/>
              <a:t>přesné </a:t>
            </a:r>
            <a:r>
              <a:rPr lang="cs-CZ" sz="1600" dirty="0"/>
              <a:t>řízení buněčného cyklu, aby se v </a:t>
            </a:r>
            <a:r>
              <a:rPr lang="cs-CZ" sz="1600" dirty="0" smtClean="0"/>
              <a:t>potřebném sledu </a:t>
            </a:r>
            <a:r>
              <a:rPr lang="cs-CZ" sz="1600" dirty="0"/>
              <a:t>aktivovaly četné geny pro </a:t>
            </a:r>
            <a:r>
              <a:rPr lang="cs-CZ" sz="1600" dirty="0" err="1"/>
              <a:t>degrad</a:t>
            </a:r>
            <a:r>
              <a:rPr lang="cs-CZ" sz="1600" dirty="0"/>
              <a:t>. </a:t>
            </a:r>
            <a:r>
              <a:rPr lang="cs-CZ" sz="1600" dirty="0" err="1"/>
              <a:t>enzmy</a:t>
            </a:r>
            <a:endParaRPr lang="cs-CZ" sz="1600" dirty="0"/>
          </a:p>
          <a:p>
            <a:r>
              <a:rPr lang="cs-CZ" sz="1600" dirty="0"/>
              <a:t>m</a:t>
            </a:r>
            <a:r>
              <a:rPr lang="cs-CZ" sz="1600" dirty="0" smtClean="0"/>
              <a:t>ohou se buňky replikovat bez parazitické fáze?</a:t>
            </a:r>
          </a:p>
          <a:p>
            <a:r>
              <a:rPr lang="cs-CZ" sz="1600" dirty="0"/>
              <a:t>z</a:t>
            </a:r>
            <a:r>
              <a:rPr lang="cs-CZ" sz="1600" dirty="0" smtClean="0"/>
              <a:t>a </a:t>
            </a:r>
            <a:r>
              <a:rPr lang="cs-CZ" sz="1600" dirty="0"/>
              <a:t>určitých podmínek jsou </a:t>
            </a:r>
            <a:r>
              <a:rPr lang="cs-CZ" sz="1600" dirty="0" err="1"/>
              <a:t>bdelovibria</a:t>
            </a:r>
            <a:r>
              <a:rPr lang="cs-CZ" sz="1600" dirty="0"/>
              <a:t> schopna </a:t>
            </a:r>
            <a:r>
              <a:rPr lang="cs-CZ" sz="1600" dirty="0" smtClean="0"/>
              <a:t>replikace bez hostitele, stačí extrakt </a:t>
            </a:r>
            <a:r>
              <a:rPr lang="cs-CZ" sz="1600" dirty="0"/>
              <a:t>z </a:t>
            </a:r>
            <a:r>
              <a:rPr lang="cs-CZ" sz="1600" dirty="0" err="1"/>
              <a:t>host.buněk</a:t>
            </a:r>
            <a:endParaRPr lang="cs-CZ" sz="1600" dirty="0"/>
          </a:p>
          <a:p>
            <a:endParaRPr lang="cs-CZ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10225"/>
            <a:ext cx="2676203" cy="382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454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5997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95536" y="548680"/>
            <a:ext cx="4572000" cy="6340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prstClr val="black"/>
                </a:solidFill>
              </a:rPr>
              <a:t>životní </a:t>
            </a:r>
            <a:r>
              <a:rPr lang="cs-CZ" sz="1600" dirty="0">
                <a:solidFill>
                  <a:prstClr val="black"/>
                </a:solidFill>
              </a:rPr>
              <a:t>cyklus: 1-3h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prstClr val="black"/>
                </a:solidFill>
              </a:rPr>
              <a:t>produkce </a:t>
            </a:r>
            <a:r>
              <a:rPr lang="cs-CZ" sz="1600" dirty="0">
                <a:solidFill>
                  <a:prstClr val="black"/>
                </a:solidFill>
              </a:rPr>
              <a:t>až 15ti nových predátorů</a:t>
            </a:r>
          </a:p>
        </p:txBody>
      </p:sp>
    </p:spTree>
    <p:extLst>
      <p:ext uri="{BB962C8B-B14F-4D97-AF65-F5344CB8AC3E}">
        <p14:creationId xmlns:p14="http://schemas.microsoft.com/office/powerpoint/2010/main" val="2490309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810" y="1600200"/>
            <a:ext cx="57983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159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784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Ekofyziologie </a:t>
            </a:r>
            <a:r>
              <a:rPr lang="cs-CZ" sz="1600" dirty="0" err="1" smtClean="0"/>
              <a:t>bdellovibria</a:t>
            </a: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smtClean="0"/>
              <a:t>výskyt </a:t>
            </a:r>
            <a:r>
              <a:rPr lang="cs-CZ" sz="1600" dirty="0"/>
              <a:t>– půda, odpad, voda</a:t>
            </a:r>
          </a:p>
          <a:p>
            <a:r>
              <a:rPr lang="cs-CZ" sz="1600" dirty="0" smtClean="0"/>
              <a:t>specifická </a:t>
            </a:r>
            <a:r>
              <a:rPr lang="cs-CZ" sz="1600" dirty="0"/>
              <a:t>metabolická přizpůsobení parazitickému životu –</a:t>
            </a:r>
          </a:p>
          <a:p>
            <a:r>
              <a:rPr lang="cs-CZ" sz="1600" dirty="0"/>
              <a:t>reprodukční stadium metabolizuje vysokomolekulární</a:t>
            </a:r>
          </a:p>
          <a:p>
            <a:r>
              <a:rPr lang="cs-CZ" sz="1600" dirty="0"/>
              <a:t>látky obsažené v hostitelské buňce</a:t>
            </a:r>
          </a:p>
          <a:p>
            <a:r>
              <a:rPr lang="cs-CZ" sz="1600" dirty="0" smtClean="0"/>
              <a:t>efektivita </a:t>
            </a:r>
            <a:r>
              <a:rPr lang="cs-CZ" sz="1600" dirty="0"/>
              <a:t>metabolismu až 65% materiálu hostitelské buňky</a:t>
            </a:r>
          </a:p>
          <a:p>
            <a:r>
              <a:rPr lang="cs-CZ" sz="1600" dirty="0"/>
              <a:t>přemění na vlastní buněčný materiál</a:t>
            </a:r>
          </a:p>
          <a:p>
            <a:r>
              <a:rPr lang="cs-CZ" sz="1600" dirty="0" smtClean="0"/>
              <a:t>uvnitř </a:t>
            </a:r>
            <a:r>
              <a:rPr lang="cs-CZ" sz="1600" dirty="0"/>
              <a:t>hostitele je buňka rezistentní k záření, fágům a</a:t>
            </a:r>
          </a:p>
          <a:p>
            <a:r>
              <a:rPr lang="cs-CZ" sz="1600" dirty="0"/>
              <a:t>environmentálním polutantům</a:t>
            </a:r>
          </a:p>
          <a:p>
            <a:r>
              <a:rPr lang="cs-CZ" sz="1600" dirty="0" smtClean="0"/>
              <a:t>některé </a:t>
            </a:r>
            <a:r>
              <a:rPr lang="cs-CZ" sz="1600" dirty="0"/>
              <a:t>kmeny tvoří tzv. </a:t>
            </a:r>
            <a:r>
              <a:rPr lang="cs-CZ" sz="1600" dirty="0" err="1"/>
              <a:t>bdelocysty</a:t>
            </a:r>
            <a:r>
              <a:rPr lang="cs-CZ" sz="1600" dirty="0"/>
              <a:t> = 3. klidové </a:t>
            </a:r>
            <a:r>
              <a:rPr lang="cs-CZ" sz="1600" dirty="0" smtClean="0"/>
              <a:t>stadium, </a:t>
            </a:r>
            <a:r>
              <a:rPr lang="cs-CZ" sz="1600" dirty="0"/>
              <a:t>za vhodných </a:t>
            </a:r>
            <a:r>
              <a:rPr lang="cs-CZ" sz="1600" dirty="0" err="1" smtClean="0"/>
              <a:t>podm</a:t>
            </a:r>
            <a:r>
              <a:rPr lang="cs-CZ" sz="1600" dirty="0" smtClean="0"/>
              <a:t>. </a:t>
            </a:r>
            <a:r>
              <a:rPr lang="cs-CZ" sz="1600" dirty="0"/>
              <a:t>mění na infekční stadium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61048"/>
            <a:ext cx="5488285" cy="280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0543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428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Další </a:t>
            </a:r>
            <a:r>
              <a:rPr lang="cs-CZ" sz="1600" b="1" dirty="0" smtClean="0"/>
              <a:t>predátoři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/>
              <a:t>v</a:t>
            </a:r>
            <a:r>
              <a:rPr lang="cs-CZ" sz="1600" dirty="0" smtClean="0"/>
              <a:t>íce než </a:t>
            </a:r>
            <a:r>
              <a:rPr lang="cs-CZ" sz="1600" dirty="0"/>
              <a:t>12 podobných mikroorganismů</a:t>
            </a:r>
          </a:p>
          <a:p>
            <a:r>
              <a:rPr lang="cs-CZ" sz="1600" dirty="0"/>
              <a:t>o</a:t>
            </a:r>
            <a:r>
              <a:rPr lang="cs-CZ" sz="1600" dirty="0" smtClean="0"/>
              <a:t>bligátní </a:t>
            </a:r>
            <a:r>
              <a:rPr lang="cs-CZ" sz="1600" dirty="0"/>
              <a:t>nebo příležitostní parazité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itrobuněční </a:t>
            </a:r>
            <a:r>
              <a:rPr lang="cs-CZ" sz="1600" dirty="0"/>
              <a:t>nebo na povrchu buňky</a:t>
            </a:r>
          </a:p>
          <a:p>
            <a:r>
              <a:rPr lang="cs-CZ" sz="1600" dirty="0" err="1"/>
              <a:t>m</a:t>
            </a:r>
            <a:r>
              <a:rPr lang="cs-CZ" sz="1600" dirty="0" err="1" smtClean="0"/>
              <a:t>yxokoky</a:t>
            </a:r>
            <a:r>
              <a:rPr lang="cs-CZ" sz="1600" dirty="0" smtClean="0"/>
              <a:t> </a:t>
            </a:r>
            <a:r>
              <a:rPr lang="cs-CZ" sz="1600" dirty="0"/>
              <a:t>a </a:t>
            </a:r>
            <a:r>
              <a:rPr lang="cs-CZ" sz="1600" dirty="0" err="1"/>
              <a:t>lysobactery</a:t>
            </a:r>
            <a:r>
              <a:rPr lang="cs-CZ" sz="1600" dirty="0"/>
              <a:t> se kořisti </a:t>
            </a:r>
            <a:r>
              <a:rPr lang="cs-CZ" sz="1600" dirty="0" smtClean="0"/>
              <a:t>zmocňují kolektivně</a:t>
            </a:r>
            <a:r>
              <a:rPr lang="cs-CZ" sz="1600" dirty="0"/>
              <a:t>, když dosáhnou potřebného </a:t>
            </a:r>
            <a:r>
              <a:rPr lang="cs-CZ" sz="1600" dirty="0" err="1" smtClean="0"/>
              <a:t>quora</a:t>
            </a:r>
            <a:endParaRPr lang="cs-CZ" sz="1600" dirty="0"/>
          </a:p>
          <a:p>
            <a:r>
              <a:rPr lang="cs-CZ" sz="1600" dirty="0"/>
              <a:t>„strategie vlčí smečky</a:t>
            </a:r>
            <a:r>
              <a:rPr lang="cs-CZ" sz="1600" dirty="0" smtClean="0"/>
              <a:t>“ (https</a:t>
            </a:r>
            <a:r>
              <a:rPr lang="cs-CZ" sz="1600" dirty="0"/>
              <a:t>://</a:t>
            </a:r>
            <a:r>
              <a:rPr lang="cs-CZ" sz="1600" dirty="0" smtClean="0"/>
              <a:t>imgur.com/r/</a:t>
            </a:r>
            <a:r>
              <a:rPr lang="cs-CZ" sz="1600" dirty="0" err="1" smtClean="0"/>
              <a:t>gifs</a:t>
            </a:r>
            <a:r>
              <a:rPr lang="cs-CZ" sz="1600" dirty="0" smtClean="0"/>
              <a:t>/tbs7UgU)</a:t>
            </a:r>
            <a:endParaRPr lang="cs-CZ" sz="1600" dirty="0"/>
          </a:p>
          <a:p>
            <a:r>
              <a:rPr lang="cs-CZ" sz="1600" dirty="0" err="1"/>
              <a:t>m</a:t>
            </a:r>
            <a:r>
              <a:rPr lang="cs-CZ" sz="1600" dirty="0" err="1" smtClean="0"/>
              <a:t>ycovibria</a:t>
            </a:r>
            <a:r>
              <a:rPr lang="cs-CZ" sz="1600" dirty="0" smtClean="0"/>
              <a:t> </a:t>
            </a:r>
            <a:r>
              <a:rPr lang="cs-CZ" sz="1600" dirty="0"/>
              <a:t>a </a:t>
            </a:r>
            <a:r>
              <a:rPr lang="cs-CZ" sz="1600" dirty="0" err="1"/>
              <a:t>vampirokoky</a:t>
            </a:r>
            <a:r>
              <a:rPr lang="cs-CZ" sz="1600" dirty="0"/>
              <a:t> zůstávají na povrchu</a:t>
            </a:r>
          </a:p>
          <a:p>
            <a:r>
              <a:rPr lang="pl-PL" sz="1600" dirty="0"/>
              <a:t>d</a:t>
            </a:r>
            <a:r>
              <a:rPr lang="pl-PL" sz="1600" dirty="0" smtClean="0"/>
              <a:t>aptobactery </a:t>
            </a:r>
            <a:r>
              <a:rPr lang="pl-PL" sz="1600" dirty="0"/>
              <a:t>pronikají přímo do </a:t>
            </a:r>
            <a:r>
              <a:rPr lang="pl-PL" sz="1600" dirty="0" smtClean="0"/>
              <a:t>cytoplazmy</a:t>
            </a:r>
          </a:p>
          <a:p>
            <a:endParaRPr lang="pl-PL" sz="1600" dirty="0" smtClean="0"/>
          </a:p>
          <a:p>
            <a:pPr marL="0" indent="0">
              <a:buNone/>
            </a:pPr>
            <a:r>
              <a:rPr lang="pl-PL" sz="1600" dirty="0" smtClean="0"/>
              <a:t>          https</a:t>
            </a:r>
            <a:r>
              <a:rPr lang="pl-PL" sz="1600" dirty="0"/>
              <a:t>://temata.rozhlas.cz/myxokoky-7852608</a:t>
            </a:r>
            <a:endParaRPr lang="pl-PL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66464"/>
            <a:ext cx="5616624" cy="281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583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Chlamydie</a:t>
            </a:r>
          </a:p>
          <a:p>
            <a:r>
              <a:rPr lang="cs-CZ" sz="1600" dirty="0"/>
              <a:t>obligátní parazité buněk vyšších organismů</a:t>
            </a:r>
          </a:p>
          <a:p>
            <a:r>
              <a:rPr lang="cs-CZ" sz="1600" i="1" dirty="0" err="1" smtClean="0"/>
              <a:t>Chlamydia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trachomatis</a:t>
            </a:r>
            <a:r>
              <a:rPr lang="cs-CZ" sz="1600" i="1" dirty="0"/>
              <a:t> - </a:t>
            </a:r>
            <a:r>
              <a:rPr lang="cs-CZ" sz="1600" dirty="0"/>
              <a:t>urogenitální sexuálně přenosné </a:t>
            </a:r>
            <a:r>
              <a:rPr lang="cs-CZ" sz="1600" dirty="0" smtClean="0"/>
              <a:t>infekce, trachom, </a:t>
            </a:r>
            <a:r>
              <a:rPr lang="cs-CZ" sz="1600" dirty="0" err="1" smtClean="0"/>
              <a:t>lymphogranuloma</a:t>
            </a:r>
            <a:r>
              <a:rPr lang="cs-CZ" sz="1600" dirty="0" smtClean="0"/>
              <a:t> </a:t>
            </a:r>
            <a:r>
              <a:rPr lang="cs-CZ" sz="1600" dirty="0" err="1" smtClean="0"/>
              <a:t>venereum</a:t>
            </a:r>
            <a:r>
              <a:rPr lang="cs-CZ" sz="1600" dirty="0" smtClean="0"/>
              <a:t>, infekce </a:t>
            </a:r>
            <a:r>
              <a:rPr lang="cs-CZ" sz="1600" dirty="0"/>
              <a:t>novorozenců</a:t>
            </a:r>
          </a:p>
          <a:p>
            <a:r>
              <a:rPr lang="cs-CZ" sz="1600" i="1" dirty="0" err="1" smtClean="0"/>
              <a:t>Chlamydophila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pneumoniae</a:t>
            </a:r>
            <a:r>
              <a:rPr lang="cs-CZ" sz="1600" i="1" dirty="0" smtClean="0"/>
              <a:t> – </a:t>
            </a:r>
            <a:r>
              <a:rPr lang="en-GB" sz="1600" dirty="0" err="1" smtClean="0"/>
              <a:t>pneumoni</a:t>
            </a:r>
            <a:r>
              <a:rPr lang="cs-CZ" sz="1600" dirty="0" smtClean="0"/>
              <a:t>e, </a:t>
            </a:r>
            <a:r>
              <a:rPr lang="en-GB" sz="1600" dirty="0" smtClean="0"/>
              <a:t> </a:t>
            </a:r>
            <a:r>
              <a:rPr lang="en-GB" sz="1600" dirty="0" err="1"/>
              <a:t>záněty</a:t>
            </a:r>
            <a:r>
              <a:rPr lang="en-GB" sz="1600" dirty="0"/>
              <a:t> </a:t>
            </a:r>
            <a:r>
              <a:rPr lang="en-GB" sz="1600" dirty="0" err="1"/>
              <a:t>horních</a:t>
            </a:r>
            <a:r>
              <a:rPr lang="en-GB" sz="1600" dirty="0"/>
              <a:t> </a:t>
            </a:r>
            <a:r>
              <a:rPr lang="en-GB" sz="1600" dirty="0" err="1"/>
              <a:t>cest</a:t>
            </a:r>
            <a:r>
              <a:rPr lang="en-GB" sz="1600" dirty="0"/>
              <a:t> </a:t>
            </a:r>
            <a:r>
              <a:rPr lang="en-GB" sz="1600" dirty="0" err="1" smtClean="0"/>
              <a:t>dýchacích</a:t>
            </a:r>
            <a:r>
              <a:rPr lang="cs-CZ" sz="1600" dirty="0" smtClean="0"/>
              <a:t>, význam u </a:t>
            </a:r>
            <a:r>
              <a:rPr lang="cs-CZ" sz="1600" dirty="0" err="1" smtClean="0"/>
              <a:t>kartitid</a:t>
            </a:r>
            <a:endParaRPr lang="cs-CZ" sz="1600" dirty="0" smtClean="0"/>
          </a:p>
          <a:p>
            <a:r>
              <a:rPr lang="cs-CZ" sz="1600" i="1" dirty="0" err="1" smtClean="0"/>
              <a:t>Chlamydophila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psittaci</a:t>
            </a:r>
            <a:r>
              <a:rPr lang="cs-CZ" sz="1600" i="1" dirty="0" smtClean="0"/>
              <a:t> – </a:t>
            </a:r>
            <a:r>
              <a:rPr lang="en-GB" sz="1600" dirty="0" err="1" smtClean="0"/>
              <a:t>epizootické</a:t>
            </a:r>
            <a:r>
              <a:rPr lang="cs-CZ" sz="1600" dirty="0" smtClean="0"/>
              <a:t> </a:t>
            </a:r>
            <a:r>
              <a:rPr lang="en-GB" sz="1600" dirty="0" err="1" smtClean="0"/>
              <a:t>nákazy</a:t>
            </a:r>
            <a:r>
              <a:rPr lang="en-GB" sz="1600" dirty="0" smtClean="0"/>
              <a:t> </a:t>
            </a:r>
            <a:r>
              <a:rPr lang="en-GB" sz="1600" dirty="0"/>
              <a:t>u </a:t>
            </a:r>
            <a:r>
              <a:rPr lang="en-GB" sz="1600" dirty="0" err="1" smtClean="0"/>
              <a:t>zvířat</a:t>
            </a:r>
            <a:r>
              <a:rPr lang="cs-CZ" sz="1600" dirty="0" smtClean="0"/>
              <a:t>,</a:t>
            </a:r>
            <a:r>
              <a:rPr lang="en-GB" sz="1600" dirty="0" smtClean="0"/>
              <a:t>  </a:t>
            </a:r>
            <a:r>
              <a:rPr lang="en-GB" sz="1600" dirty="0" err="1" smtClean="0"/>
              <a:t>psitakóz</a:t>
            </a:r>
            <a:r>
              <a:rPr lang="cs-CZ" sz="1600" dirty="0" smtClean="0"/>
              <a:t>a</a:t>
            </a:r>
            <a:r>
              <a:rPr lang="en-GB" sz="1600" dirty="0" smtClean="0"/>
              <a:t> </a:t>
            </a:r>
            <a:r>
              <a:rPr lang="en-GB" sz="1600" dirty="0"/>
              <a:t>u </a:t>
            </a:r>
            <a:r>
              <a:rPr lang="en-GB" sz="1600" dirty="0" err="1"/>
              <a:t>člověka</a:t>
            </a:r>
            <a:endParaRPr lang="cs-CZ" sz="1600" i="1" dirty="0" smtClean="0"/>
          </a:p>
          <a:p>
            <a:r>
              <a:rPr lang="cs-CZ" sz="1600" i="1" dirty="0" err="1" smtClean="0"/>
              <a:t>Parachlamydia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acanthamoebae</a:t>
            </a:r>
            <a:r>
              <a:rPr lang="cs-CZ" sz="1600" i="1" dirty="0" smtClean="0"/>
              <a:t> – </a:t>
            </a:r>
            <a:r>
              <a:rPr lang="cs-CZ" sz="1600" dirty="0" smtClean="0"/>
              <a:t>parazit améb</a:t>
            </a:r>
            <a:endParaRPr lang="cs-CZ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59088"/>
            <a:ext cx="368617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11560" y="6021288"/>
            <a:ext cx="4392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i="1" dirty="0" err="1"/>
              <a:t>Chlamydia</a:t>
            </a:r>
            <a:r>
              <a:rPr lang="cs-CZ" sz="1400" b="1" i="1" dirty="0"/>
              <a:t> </a:t>
            </a:r>
            <a:r>
              <a:rPr lang="cs-CZ" sz="1400" b="1" i="1" dirty="0" err="1" smtClean="0"/>
              <a:t>trachomatis</a:t>
            </a:r>
            <a:endParaRPr lang="cs-CZ" sz="1400" b="1" i="1" dirty="0" smtClean="0"/>
          </a:p>
          <a:p>
            <a:r>
              <a:rPr lang="pt-BR" sz="1400" dirty="0" smtClean="0">
                <a:latin typeface="Calibri" panose="020F0502020204030204" pitchFamily="34" charset="0"/>
              </a:rPr>
              <a:t>Elementární </a:t>
            </a:r>
            <a:r>
              <a:rPr lang="pt-BR" sz="1400" dirty="0">
                <a:latin typeface="Calibri" panose="020F0502020204030204" pitchFamily="34" charset="0"/>
              </a:rPr>
              <a:t>tělíska útočící na spermii</a:t>
            </a:r>
          </a:p>
          <a:p>
            <a:r>
              <a:rPr lang="cs-CZ" sz="1400" dirty="0" err="1">
                <a:latin typeface="Calibri" panose="020F0502020204030204" pitchFamily="34" charset="0"/>
              </a:rPr>
              <a:t>Courtney</a:t>
            </a:r>
            <a:r>
              <a:rPr lang="cs-CZ" sz="1400" dirty="0">
                <a:latin typeface="Calibri" panose="020F0502020204030204" pitchFamily="34" charset="0"/>
              </a:rPr>
              <a:t> S. </a:t>
            </a:r>
            <a:r>
              <a:rPr lang="cs-CZ" sz="1400" dirty="0" err="1">
                <a:latin typeface="Calibri" panose="020F0502020204030204" pitchFamily="34" charset="0"/>
              </a:rPr>
              <a:t>Hossenzadeh</a:t>
            </a:r>
            <a:endParaRPr lang="cs-CZ" sz="1400" dirty="0">
              <a:latin typeface="Calibri" panose="020F050202020403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68" y="1979668"/>
            <a:ext cx="237626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716016" y="3167800"/>
            <a:ext cx="1556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i="1" dirty="0" err="1"/>
              <a:t>Chlamydia</a:t>
            </a:r>
            <a:r>
              <a:rPr lang="cs-CZ" sz="1400" b="1" i="1" dirty="0"/>
              <a:t> </a:t>
            </a:r>
            <a:r>
              <a:rPr lang="cs-CZ" sz="1400" b="1" i="1" dirty="0" err="1"/>
              <a:t>psittaci</a:t>
            </a:r>
            <a:endParaRPr lang="cs-CZ" sz="14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930" y="3668613"/>
            <a:ext cx="35718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0216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/>
              <a:t>Dvě fáze </a:t>
            </a:r>
            <a:r>
              <a:rPr lang="cs-CZ" sz="1600" b="1" dirty="0" smtClean="0"/>
              <a:t>reprodukčního cyklu chlamydií</a:t>
            </a:r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r>
              <a:rPr lang="pl-PL" sz="1600" dirty="0"/>
              <a:t>dva typy </a:t>
            </a:r>
            <a:r>
              <a:rPr lang="pl-PL" sz="1600" dirty="0" smtClean="0"/>
              <a:t>tělísek </a:t>
            </a:r>
            <a:r>
              <a:rPr lang="pl-PL" sz="1600" dirty="0"/>
              <a:t>u </a:t>
            </a:r>
            <a:r>
              <a:rPr lang="pl-PL" sz="1600" dirty="0" smtClean="0"/>
              <a:t>chlamydií:</a:t>
            </a:r>
            <a:endParaRPr lang="pl-PL" sz="1600" dirty="0"/>
          </a:p>
          <a:p>
            <a:endParaRPr lang="en-US" sz="1600" dirty="0"/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r>
              <a:rPr lang="cs-CZ" sz="1600" b="1" dirty="0" smtClean="0"/>
              <a:t>1) elementární </a:t>
            </a:r>
            <a:r>
              <a:rPr lang="cs-CZ" sz="1600" b="1" dirty="0"/>
              <a:t>tělíska (EB</a:t>
            </a:r>
            <a:r>
              <a:rPr lang="cs-CZ" sz="1600" b="1" dirty="0" smtClean="0"/>
              <a:t>)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klidová </a:t>
            </a:r>
            <a:r>
              <a:rPr lang="cs-CZ" sz="1600" dirty="0" smtClean="0"/>
              <a:t>stádia, nemetabolizující, rezistentní </a:t>
            </a:r>
            <a:r>
              <a:rPr lang="cs-CZ" sz="1600" dirty="0"/>
              <a:t>a vysoce </a:t>
            </a:r>
            <a:r>
              <a:rPr lang="cs-CZ" sz="1600" dirty="0" smtClean="0"/>
              <a:t>infekční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apadají buňky, významný podíl adheze na povrchu buněk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řizpůsobeny pro přežití </a:t>
            </a:r>
            <a:r>
              <a:rPr lang="cs-CZ" sz="1600" dirty="0"/>
              <a:t>ve vnějším </a:t>
            </a:r>
            <a:r>
              <a:rPr lang="cs-CZ" sz="1600" dirty="0" smtClean="0"/>
              <a:t>prostředí</a:t>
            </a:r>
            <a:endParaRPr lang="cs-CZ" sz="1600" dirty="0"/>
          </a:p>
          <a:p>
            <a:pPr marL="0" indent="0">
              <a:buNone/>
            </a:pPr>
            <a:endParaRPr lang="cs-CZ" sz="1600" b="1" dirty="0" smtClean="0"/>
          </a:p>
          <a:p>
            <a:pPr marL="0" indent="0">
              <a:buNone/>
            </a:pPr>
            <a:r>
              <a:rPr lang="cs-CZ" sz="1600" b="1" dirty="0" smtClean="0"/>
              <a:t>3) retikulární </a:t>
            </a:r>
            <a:r>
              <a:rPr lang="cs-CZ" sz="1600" b="1" dirty="0"/>
              <a:t>tělíska (RB) </a:t>
            </a:r>
          </a:p>
          <a:p>
            <a:r>
              <a:rPr lang="cs-CZ" sz="1600" dirty="0" smtClean="0"/>
              <a:t>větší</a:t>
            </a:r>
            <a:r>
              <a:rPr lang="cs-CZ" sz="1600" dirty="0"/>
              <a:t>, </a:t>
            </a:r>
            <a:r>
              <a:rPr lang="cs-CZ" sz="1600" dirty="0" smtClean="0"/>
              <a:t>neschopné žít mimo buňku (jen ve </a:t>
            </a:r>
            <a:r>
              <a:rPr lang="cs-CZ" sz="1600" dirty="0" err="1" smtClean="0"/>
              <a:t>fagozomu</a:t>
            </a:r>
            <a:r>
              <a:rPr lang="cs-CZ" sz="1600" dirty="0" smtClean="0"/>
              <a:t>)</a:t>
            </a:r>
          </a:p>
          <a:p>
            <a:r>
              <a:rPr lang="cs-CZ" sz="1600" dirty="0" smtClean="0"/>
              <a:t>reprodukční stádium</a:t>
            </a:r>
          </a:p>
          <a:p>
            <a:r>
              <a:rPr lang="cs-CZ" sz="1600" dirty="0" smtClean="0"/>
              <a:t>obsahuje </a:t>
            </a:r>
            <a:r>
              <a:rPr lang="cs-CZ" sz="1600" dirty="0"/>
              <a:t>ribozomy </a:t>
            </a:r>
            <a:r>
              <a:rPr lang="cs-CZ" sz="1600" dirty="0" smtClean="0"/>
              <a:t>a využívá </a:t>
            </a:r>
            <a:r>
              <a:rPr lang="cs-CZ" sz="1600" dirty="0"/>
              <a:t>biosyntetický aparát hostitelské </a:t>
            </a:r>
            <a:r>
              <a:rPr lang="cs-CZ" sz="1600" dirty="0" smtClean="0"/>
              <a:t>buňky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robíhá přepis DNA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232" y="1628799"/>
            <a:ext cx="1612702" cy="175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426" y="4797152"/>
            <a:ext cx="250507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390426" y="4005064"/>
            <a:ext cx="25843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cs-CZ" sz="1000" dirty="0"/>
              <a:t>4 elementární tělíska obklopená retikulárním, </a:t>
            </a:r>
            <a:endParaRPr lang="cs-CZ" sz="1000" dirty="0" smtClean="0"/>
          </a:p>
          <a:p>
            <a:pPr lvl="0">
              <a:spcBef>
                <a:spcPct val="20000"/>
              </a:spcBef>
            </a:pPr>
            <a:r>
              <a:rPr lang="cs-CZ" sz="1000" dirty="0" smtClean="0"/>
              <a:t>které </a:t>
            </a:r>
            <a:r>
              <a:rPr lang="cs-CZ" sz="1000" dirty="0"/>
              <a:t>je produkuje</a:t>
            </a:r>
          </a:p>
        </p:txBody>
      </p:sp>
      <p:sp>
        <p:nvSpPr>
          <p:cNvPr id="3" name="Šipka dolů 2"/>
          <p:cNvSpPr/>
          <p:nvPr/>
        </p:nvSpPr>
        <p:spPr>
          <a:xfrm>
            <a:off x="7639583" y="4334408"/>
            <a:ext cx="45719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6638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EB</a:t>
            </a:r>
          </a:p>
          <a:p>
            <a:r>
              <a:rPr lang="cs-CZ" sz="1600" dirty="0" smtClean="0"/>
              <a:t>elementární tělíska</a:t>
            </a:r>
          </a:p>
          <a:p>
            <a:r>
              <a:rPr lang="cs-CZ" sz="1600" dirty="0" smtClean="0"/>
              <a:t>malá, 0,3mm</a:t>
            </a:r>
          </a:p>
          <a:p>
            <a:r>
              <a:rPr lang="cs-CZ" sz="1600" dirty="0" smtClean="0"/>
              <a:t> pevná BS – disulfidické můstky – </a:t>
            </a:r>
            <a:r>
              <a:rPr lang="cs-CZ" sz="1600" dirty="0" smtClean="0"/>
              <a:t>proteiny bohaté </a:t>
            </a:r>
            <a:r>
              <a:rPr lang="cs-CZ" sz="1600" dirty="0" smtClean="0"/>
              <a:t>na cystein</a:t>
            </a:r>
          </a:p>
          <a:p>
            <a:r>
              <a:rPr lang="cs-CZ" sz="1600" dirty="0" smtClean="0"/>
              <a:t>neprokázán </a:t>
            </a:r>
            <a:r>
              <a:rPr lang="cs-CZ" sz="1600" dirty="0" err="1" smtClean="0"/>
              <a:t>peptidoglykan</a:t>
            </a:r>
            <a:r>
              <a:rPr lang="cs-CZ" sz="1600" dirty="0" smtClean="0"/>
              <a:t>, nicméně geny pro jeho syntézu jsou přítomny</a:t>
            </a:r>
          </a:p>
          <a:p>
            <a:r>
              <a:rPr lang="cs-CZ" sz="1600" dirty="0" smtClean="0"/>
              <a:t>vliv </a:t>
            </a:r>
            <a:r>
              <a:rPr lang="cs-CZ" sz="1600" dirty="0" err="1" smtClean="0"/>
              <a:t>betalaktamových</a:t>
            </a:r>
            <a:r>
              <a:rPr lang="cs-CZ" sz="1600" dirty="0" smtClean="0"/>
              <a:t> ATB</a:t>
            </a:r>
          </a:p>
          <a:p>
            <a:r>
              <a:rPr lang="cs-CZ" sz="1600" dirty="0" smtClean="0"/>
              <a:t>kompaktní genom – histon-</a:t>
            </a:r>
            <a:r>
              <a:rPr lang="cs-CZ" sz="1600" dirty="0" err="1" smtClean="0"/>
              <a:t>like</a:t>
            </a:r>
            <a:r>
              <a:rPr lang="cs-CZ" sz="1600" dirty="0" smtClean="0"/>
              <a:t> proteiny</a:t>
            </a:r>
          </a:p>
          <a:p>
            <a:r>
              <a:rPr lang="cs-CZ" sz="1600" dirty="0" smtClean="0"/>
              <a:t>infekční - </a:t>
            </a:r>
            <a:r>
              <a:rPr lang="cs-CZ" sz="1600" dirty="0" err="1" smtClean="0"/>
              <a:t>adheziny</a:t>
            </a:r>
            <a:endParaRPr lang="cs-CZ" sz="16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24944"/>
            <a:ext cx="5328592" cy="335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0299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RB</a:t>
            </a:r>
          </a:p>
          <a:p>
            <a:r>
              <a:rPr lang="cs-CZ" sz="1600" dirty="0"/>
              <a:t>retikulární </a:t>
            </a:r>
            <a:r>
              <a:rPr lang="cs-CZ" sz="1600" dirty="0" smtClean="0"/>
              <a:t>tělíska, </a:t>
            </a:r>
            <a:r>
              <a:rPr lang="cs-CZ" sz="1600" dirty="0"/>
              <a:t>1</a:t>
            </a:r>
            <a:r>
              <a:rPr lang="el-GR" sz="1600" dirty="0"/>
              <a:t>μ</a:t>
            </a:r>
            <a:r>
              <a:rPr lang="cs-CZ" sz="1600" dirty="0"/>
              <a:t>m</a:t>
            </a:r>
          </a:p>
          <a:p>
            <a:r>
              <a:rPr lang="cs-CZ" sz="1600" dirty="0" smtClean="0"/>
              <a:t>VM </a:t>
            </a:r>
            <a:r>
              <a:rPr lang="cs-CZ" sz="1600" dirty="0"/>
              <a:t>– pouze málo propojení, </a:t>
            </a:r>
            <a:r>
              <a:rPr lang="cs-CZ" sz="1600" dirty="0" smtClean="0"/>
              <a:t>osmotická nestabilita</a:t>
            </a:r>
            <a:endParaRPr lang="cs-CZ" sz="1600" dirty="0"/>
          </a:p>
          <a:p>
            <a:r>
              <a:rPr lang="cs-CZ" sz="1600" dirty="0"/>
              <a:t>m</a:t>
            </a:r>
            <a:r>
              <a:rPr lang="cs-CZ" sz="1600" dirty="0" smtClean="0"/>
              <a:t>etabolicky </a:t>
            </a:r>
            <a:r>
              <a:rPr lang="cs-CZ" sz="1600" dirty="0"/>
              <a:t>aktivní, mnoho ribozomů</a:t>
            </a:r>
          </a:p>
          <a:p>
            <a:r>
              <a:rPr lang="cs-CZ" sz="1600" dirty="0" smtClean="0"/>
              <a:t>relaxovaná </a:t>
            </a:r>
            <a:r>
              <a:rPr lang="cs-CZ" sz="1600" dirty="0"/>
              <a:t>DNA – difúzní a vláknitá, </a:t>
            </a:r>
            <a:r>
              <a:rPr lang="cs-CZ" sz="1600" dirty="0" smtClean="0"/>
              <a:t>mizí histon-</a:t>
            </a:r>
            <a:r>
              <a:rPr lang="cs-CZ" sz="1600" dirty="0" err="1" smtClean="0"/>
              <a:t>like</a:t>
            </a:r>
            <a:r>
              <a:rPr lang="cs-CZ" sz="1600" dirty="0" smtClean="0"/>
              <a:t> proteiny</a:t>
            </a:r>
          </a:p>
          <a:p>
            <a:r>
              <a:rPr lang="cs-CZ" sz="1600" dirty="0" smtClean="0"/>
              <a:t>objevuje </a:t>
            </a:r>
            <a:r>
              <a:rPr lang="cs-CZ" sz="1600" dirty="0"/>
              <a:t>se </a:t>
            </a:r>
            <a:r>
              <a:rPr lang="cs-CZ" sz="1600" dirty="0" err="1"/>
              <a:t>mRNA</a:t>
            </a:r>
            <a:r>
              <a:rPr lang="cs-CZ" sz="1600" dirty="0"/>
              <a:t> </a:t>
            </a:r>
            <a:r>
              <a:rPr lang="cs-CZ" sz="1600" dirty="0" smtClean="0"/>
              <a:t>a velké </a:t>
            </a:r>
            <a:r>
              <a:rPr lang="cs-CZ" sz="1600" dirty="0"/>
              <a:t>množství </a:t>
            </a:r>
            <a:r>
              <a:rPr lang="cs-CZ" sz="1600" dirty="0" err="1"/>
              <a:t>ribozómů</a:t>
            </a:r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2276872"/>
            <a:ext cx="5676123" cy="425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3312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3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Vstup do hostitelské </a:t>
            </a:r>
            <a:r>
              <a:rPr lang="cs-CZ" sz="1600" dirty="0" smtClean="0"/>
              <a:t>buňky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smtClean="0"/>
              <a:t>vazba </a:t>
            </a:r>
            <a:r>
              <a:rPr lang="cs-CZ" sz="1600" dirty="0"/>
              <a:t>na povrch </a:t>
            </a:r>
            <a:r>
              <a:rPr lang="cs-CZ" sz="1600" dirty="0" smtClean="0"/>
              <a:t>buňky</a:t>
            </a:r>
          </a:p>
          <a:p>
            <a:r>
              <a:rPr lang="cs-CZ" sz="1600" dirty="0" smtClean="0"/>
              <a:t>endocytóza  - tvorba </a:t>
            </a:r>
            <a:r>
              <a:rPr lang="cs-CZ" sz="1600" dirty="0" err="1"/>
              <a:t>endocytických</a:t>
            </a:r>
            <a:r>
              <a:rPr lang="cs-CZ" sz="1600" dirty="0"/>
              <a:t> </a:t>
            </a:r>
            <a:r>
              <a:rPr lang="cs-CZ" sz="1600" dirty="0" smtClean="0"/>
              <a:t>vakuol</a:t>
            </a:r>
            <a:endParaRPr lang="cs-CZ" sz="1600" dirty="0"/>
          </a:p>
          <a:p>
            <a:r>
              <a:rPr lang="es-ES" sz="1600" dirty="0"/>
              <a:t>diferenciace v RB, binární dělení </a:t>
            </a:r>
            <a:r>
              <a:rPr lang="es-ES" sz="1600" dirty="0" smtClean="0"/>
              <a:t>RB</a:t>
            </a:r>
            <a:endParaRPr lang="cs-CZ" sz="1600" dirty="0"/>
          </a:p>
          <a:p>
            <a:r>
              <a:rPr lang="cs-CZ" sz="1600" dirty="0" err="1" smtClean="0"/>
              <a:t>endozom</a:t>
            </a:r>
            <a:r>
              <a:rPr lang="cs-CZ" sz="1600" dirty="0" smtClean="0"/>
              <a:t> </a:t>
            </a:r>
            <a:r>
              <a:rPr lang="cs-CZ" sz="1600" dirty="0"/>
              <a:t>postrádá </a:t>
            </a:r>
            <a:r>
              <a:rPr lang="cs-CZ" sz="1600" dirty="0" smtClean="0"/>
              <a:t>normální </a:t>
            </a:r>
            <a:r>
              <a:rPr lang="cs-CZ" sz="1600" dirty="0" err="1" smtClean="0"/>
              <a:t>markery</a:t>
            </a:r>
            <a:r>
              <a:rPr lang="cs-CZ" sz="1600" dirty="0"/>
              <a:t>, proto </a:t>
            </a:r>
            <a:r>
              <a:rPr lang="cs-CZ" sz="1600" dirty="0" smtClean="0"/>
              <a:t>není </a:t>
            </a:r>
            <a:r>
              <a:rPr lang="cs-CZ" sz="1600" dirty="0" err="1" smtClean="0"/>
              <a:t>fusogenní</a:t>
            </a:r>
            <a:r>
              <a:rPr lang="cs-CZ" sz="1600" dirty="0" smtClean="0"/>
              <a:t> (nefúzuje)</a:t>
            </a:r>
            <a:endParaRPr lang="cs-CZ" sz="1600" dirty="0"/>
          </a:p>
          <a:p>
            <a:r>
              <a:rPr lang="cs-CZ" sz="1600" dirty="0" smtClean="0"/>
              <a:t>blokována </a:t>
            </a:r>
            <a:r>
              <a:rPr lang="cs-CZ" sz="1600" dirty="0"/>
              <a:t>maturace</a:t>
            </a:r>
          </a:p>
          <a:p>
            <a:r>
              <a:rPr lang="cs-CZ" sz="1600" dirty="0" smtClean="0"/>
              <a:t>blokován vznik </a:t>
            </a:r>
            <a:r>
              <a:rPr lang="cs-CZ" sz="1600" dirty="0" err="1" smtClean="0"/>
              <a:t>fagolysozomu</a:t>
            </a:r>
            <a:r>
              <a:rPr lang="cs-CZ" sz="1600" dirty="0" smtClean="0"/>
              <a:t>, tj. fagocytózy</a:t>
            </a:r>
            <a:endParaRPr lang="cs-CZ" sz="1600" dirty="0"/>
          </a:p>
          <a:p>
            <a:r>
              <a:rPr lang="cs-CZ" sz="1600" dirty="0" smtClean="0"/>
              <a:t>přesun </a:t>
            </a:r>
            <a:r>
              <a:rPr lang="cs-CZ" sz="1600" dirty="0"/>
              <a:t>do </a:t>
            </a:r>
            <a:r>
              <a:rPr lang="cs-CZ" sz="1600" dirty="0" err="1" smtClean="0"/>
              <a:t>perinukleárního</a:t>
            </a:r>
            <a:r>
              <a:rPr lang="cs-CZ" sz="1600" dirty="0"/>
              <a:t> </a:t>
            </a:r>
            <a:r>
              <a:rPr lang="cs-CZ" sz="1600" dirty="0" smtClean="0"/>
              <a:t>prostoru</a:t>
            </a:r>
            <a:r>
              <a:rPr lang="cs-CZ" sz="1600" dirty="0"/>
              <a:t> </a:t>
            </a:r>
            <a:r>
              <a:rPr lang="en-US" sz="1600" dirty="0" err="1" smtClean="0"/>
              <a:t>endocytozou</a:t>
            </a:r>
            <a:r>
              <a:rPr lang="en-US" sz="1600" dirty="0" smtClean="0"/>
              <a:t>...</a:t>
            </a:r>
            <a:endParaRPr lang="cs-CZ" sz="1600" dirty="0" smtClean="0"/>
          </a:p>
          <a:p>
            <a:r>
              <a:rPr lang="en-US" sz="1600" dirty="0" err="1" smtClean="0"/>
              <a:t>vznikne</a:t>
            </a:r>
            <a:r>
              <a:rPr lang="en-US" sz="1600" dirty="0" smtClean="0"/>
              <a:t> </a:t>
            </a:r>
            <a:r>
              <a:rPr lang="en-US" sz="1600" dirty="0" err="1" smtClean="0"/>
              <a:t>fagozom</a:t>
            </a:r>
            <a:r>
              <a:rPr lang="en-US" sz="1600" dirty="0" smtClean="0"/>
              <a:t>, ale </a:t>
            </a:r>
            <a:r>
              <a:rPr lang="en-US" sz="1600" dirty="0" err="1" smtClean="0"/>
              <a:t>nevznikne</a:t>
            </a:r>
            <a:r>
              <a:rPr lang="en-US" sz="1600" dirty="0" smtClean="0"/>
              <a:t> </a:t>
            </a:r>
            <a:r>
              <a:rPr lang="en-US" sz="1600" dirty="0" err="1" smtClean="0"/>
              <a:t>fagolysosom</a:t>
            </a:r>
            <a:endParaRPr lang="cs-CZ" sz="1600" dirty="0" smtClean="0"/>
          </a:p>
          <a:p>
            <a:r>
              <a:rPr lang="cs-CZ" sz="1600" dirty="0" smtClean="0"/>
              <a:t>… </a:t>
            </a:r>
            <a:r>
              <a:rPr lang="cs-CZ" sz="1600" dirty="0" smtClean="0"/>
              <a:t>a </a:t>
            </a:r>
            <a:r>
              <a:rPr lang="en-US" sz="1600" dirty="0" err="1" smtClean="0"/>
              <a:t>vesele</a:t>
            </a:r>
            <a:r>
              <a:rPr lang="en-US" sz="1600" dirty="0" smtClean="0"/>
              <a:t> </a:t>
            </a:r>
            <a:r>
              <a:rPr lang="en-US" sz="1600" dirty="0" err="1"/>
              <a:t>si</a:t>
            </a:r>
            <a:r>
              <a:rPr lang="en-US" sz="1600" dirty="0"/>
              <a:t> tam </a:t>
            </a:r>
            <a:r>
              <a:rPr lang="cs-CZ" sz="1600" dirty="0" smtClean="0"/>
              <a:t>žijí, </a:t>
            </a:r>
            <a:r>
              <a:rPr lang="en-US" sz="1600" dirty="0" smtClean="0"/>
              <a:t> </a:t>
            </a:r>
            <a:r>
              <a:rPr lang="en-US" sz="1600" dirty="0" err="1"/>
              <a:t>dokud</a:t>
            </a:r>
            <a:r>
              <a:rPr lang="en-US" sz="1600" dirty="0"/>
              <a:t> se z </a:t>
            </a:r>
            <a:r>
              <a:rPr lang="cs-CZ" sz="1600" dirty="0" smtClean="0"/>
              <a:t>RB </a:t>
            </a:r>
            <a:r>
              <a:rPr lang="en-US" sz="1600" dirty="0" err="1" smtClean="0"/>
              <a:t>zase</a:t>
            </a:r>
            <a:r>
              <a:rPr lang="en-US" sz="1600" dirty="0" smtClean="0"/>
              <a:t> </a:t>
            </a:r>
            <a:r>
              <a:rPr lang="en-US" sz="1600" dirty="0" err="1"/>
              <a:t>nestanou</a:t>
            </a:r>
            <a:r>
              <a:rPr lang="en-US" sz="1600" dirty="0"/>
              <a:t> </a:t>
            </a:r>
            <a:r>
              <a:rPr lang="cs-CZ" sz="1600" dirty="0" smtClean="0"/>
              <a:t>EB</a:t>
            </a:r>
            <a:r>
              <a:rPr lang="en-US" sz="1600" dirty="0" smtClean="0"/>
              <a:t>....</a:t>
            </a:r>
            <a:r>
              <a:rPr lang="cs-CZ" sz="1600" dirty="0" smtClean="0">
                <a:sym typeface="Wingdings" panose="05000000000000000000" pitchFamily="2" charset="2"/>
              </a:rPr>
              <a:t>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1"/>
            <a:ext cx="5488867" cy="274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09120"/>
            <a:ext cx="2525266" cy="18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23366" y="6427113"/>
            <a:ext cx="59046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Proces fagocytózy ukazující tvorbu </a:t>
            </a:r>
            <a:r>
              <a:rPr lang="cs-CZ" sz="1100" dirty="0" err="1"/>
              <a:t>fagolysozomů</a:t>
            </a:r>
            <a:r>
              <a:rPr lang="cs-CZ" sz="1100" dirty="0"/>
              <a:t>. </a:t>
            </a:r>
            <a:r>
              <a:rPr lang="cs-CZ" sz="1100" dirty="0" err="1"/>
              <a:t>Lysosom</a:t>
            </a:r>
            <a:r>
              <a:rPr lang="cs-CZ" sz="1100" dirty="0"/>
              <a:t> (zobrazený zeleně) fúzuje s </a:t>
            </a:r>
            <a:r>
              <a:rPr lang="cs-CZ" sz="1100" dirty="0" err="1"/>
              <a:t>fagozomem</a:t>
            </a:r>
            <a:r>
              <a:rPr lang="cs-CZ" sz="1100" dirty="0"/>
              <a:t> za vzniku </a:t>
            </a:r>
            <a:r>
              <a:rPr lang="cs-CZ" sz="1100" dirty="0" err="1" smtClean="0"/>
              <a:t>fagolysozomu</a:t>
            </a:r>
            <a:r>
              <a:rPr lang="cs-CZ" sz="1100" dirty="0" smtClean="0"/>
              <a:t> při fagocytóze. </a:t>
            </a:r>
            <a:r>
              <a:rPr lang="cs-CZ" sz="1100" dirty="0" err="1"/>
              <a:t>Fagolysozom</a:t>
            </a:r>
            <a:r>
              <a:rPr lang="cs-CZ" sz="1100" dirty="0"/>
              <a:t> - https://cs.qaz.wiki/wiki/Phagolysosome</a:t>
            </a:r>
          </a:p>
        </p:txBody>
      </p:sp>
    </p:spTree>
    <p:extLst>
      <p:ext uri="{BB962C8B-B14F-4D97-AF65-F5344CB8AC3E}">
        <p14:creationId xmlns:p14="http://schemas.microsoft.com/office/powerpoint/2010/main" val="4011662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Reprodukce </a:t>
            </a:r>
            <a:r>
              <a:rPr lang="cs-CZ" sz="1600" b="1" dirty="0" smtClean="0"/>
              <a:t>bakterií</a:t>
            </a:r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r>
              <a:rPr lang="cs-CZ" sz="1600" dirty="0" smtClean="0"/>
              <a:t> </a:t>
            </a:r>
            <a:r>
              <a:rPr lang="cs-CZ" sz="1600" b="1" dirty="0"/>
              <a:t>Binární </a:t>
            </a:r>
            <a:r>
              <a:rPr lang="cs-CZ" sz="1600" b="1" dirty="0" smtClean="0"/>
              <a:t>dělení</a:t>
            </a:r>
          </a:p>
          <a:p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ka</a:t>
            </a:r>
            <a:r>
              <a:rPr lang="en-US" sz="1600" dirty="0" smtClean="0"/>
              <a:t> </a:t>
            </a:r>
            <a:r>
              <a:rPr lang="en-US" sz="1600" dirty="0" err="1" smtClean="0"/>
              <a:t>zv</a:t>
            </a:r>
            <a:r>
              <a:rPr lang="cs-CZ" sz="1600" dirty="0" smtClean="0"/>
              <a:t>ě</a:t>
            </a:r>
            <a:r>
              <a:rPr lang="en-US" sz="1600" dirty="0" smtClean="0"/>
              <a:t>t</a:t>
            </a:r>
            <a:r>
              <a:rPr lang="cs-CZ" sz="1600" dirty="0" err="1" smtClean="0"/>
              <a:t>ší</a:t>
            </a:r>
            <a:r>
              <a:rPr lang="en-US" sz="1600" dirty="0" smtClean="0"/>
              <a:t> </a:t>
            </a:r>
            <a:r>
              <a:rPr lang="en-US" sz="1600" dirty="0" err="1" smtClean="0"/>
              <a:t>sv</a:t>
            </a:r>
            <a:r>
              <a:rPr lang="cs-CZ" sz="1600" dirty="0" smtClean="0"/>
              <a:t>ů</a:t>
            </a:r>
            <a:r>
              <a:rPr lang="en-US" sz="1600" dirty="0" smtClean="0"/>
              <a:t>j </a:t>
            </a:r>
            <a:r>
              <a:rPr lang="en-US" sz="1600" dirty="0" err="1"/>
              <a:t>objem</a:t>
            </a:r>
            <a:r>
              <a:rPr lang="en-US" sz="1600" dirty="0"/>
              <a:t> </a:t>
            </a:r>
            <a:endParaRPr lang="cs-CZ" sz="1600" dirty="0"/>
          </a:p>
          <a:p>
            <a:r>
              <a:rPr lang="en-US" sz="1600" dirty="0" smtClean="0"/>
              <a:t> </a:t>
            </a:r>
            <a:r>
              <a:rPr lang="en-US" sz="1600" dirty="0" err="1"/>
              <a:t>replikace</a:t>
            </a:r>
            <a:r>
              <a:rPr lang="en-US" sz="1600" dirty="0"/>
              <a:t> </a:t>
            </a:r>
            <a:r>
              <a:rPr lang="en-US" sz="1600" dirty="0" err="1" smtClean="0"/>
              <a:t>chromozom</a:t>
            </a:r>
            <a:r>
              <a:rPr lang="cs-CZ" sz="1600" dirty="0" smtClean="0"/>
              <a:t>u</a:t>
            </a:r>
          </a:p>
          <a:p>
            <a:r>
              <a:rPr lang="en-US" sz="1600" dirty="0" smtClean="0"/>
              <a:t> </a:t>
            </a:r>
            <a:r>
              <a:rPr lang="en-US" sz="1600" dirty="0" err="1"/>
              <a:t>vznik</a:t>
            </a:r>
            <a:r>
              <a:rPr lang="en-US" sz="1600" dirty="0"/>
              <a:t> septa - (G+ </a:t>
            </a:r>
            <a:r>
              <a:rPr lang="en-US" sz="1600" dirty="0" err="1" smtClean="0"/>
              <a:t>dosyntetizov</a:t>
            </a:r>
            <a:r>
              <a:rPr lang="cs-CZ" sz="1600" dirty="0" smtClean="0"/>
              <a:t>á</a:t>
            </a:r>
            <a:r>
              <a:rPr lang="en-US" sz="1600" dirty="0" smtClean="0"/>
              <a:t>n</a:t>
            </a:r>
            <a:r>
              <a:rPr lang="cs-CZ" sz="1600" dirty="0" smtClean="0"/>
              <a:t>í</a:t>
            </a:r>
            <a:r>
              <a:rPr lang="en-US" sz="1600" dirty="0" smtClean="0"/>
              <a:t>m </a:t>
            </a:r>
            <a:r>
              <a:rPr lang="cs-CZ" sz="1600" dirty="0" smtClean="0"/>
              <a:t>PG </a:t>
            </a:r>
            <a:r>
              <a:rPr lang="en-US" sz="1600" dirty="0" err="1" smtClean="0"/>
              <a:t>vrstvy</a:t>
            </a:r>
            <a:r>
              <a:rPr lang="en-US" sz="1600" dirty="0"/>
              <a:t>... G- </a:t>
            </a:r>
            <a:r>
              <a:rPr lang="en-US" sz="1600" dirty="0" err="1" smtClean="0"/>
              <a:t>konstrikcí</a:t>
            </a:r>
            <a:r>
              <a:rPr lang="en-US" sz="1600" dirty="0" smtClean="0"/>
              <a:t>)</a:t>
            </a:r>
            <a:endParaRPr lang="cs-CZ" sz="1600" dirty="0" smtClean="0"/>
          </a:p>
          <a:p>
            <a:r>
              <a:rPr lang="en-US" sz="1600" dirty="0" err="1" smtClean="0"/>
              <a:t>rozd</a:t>
            </a:r>
            <a:r>
              <a:rPr lang="cs-CZ" sz="1600" dirty="0" smtClean="0"/>
              <a:t>ě</a:t>
            </a:r>
            <a:r>
              <a:rPr lang="en-US" sz="1600" dirty="0" smtClean="0"/>
              <a:t>le</a:t>
            </a:r>
            <a:r>
              <a:rPr lang="cs-CZ" sz="1600" dirty="0" smtClean="0"/>
              <a:t>ní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endParaRPr lang="en-US" sz="1600" dirty="0"/>
          </a:p>
          <a:p>
            <a:endParaRPr lang="cs-CZ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95" y="2780928"/>
            <a:ext cx="6088465" cy="36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9730" y="3558466"/>
            <a:ext cx="3994045" cy="175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8986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418058"/>
          </a:xfrm>
        </p:spPr>
        <p:txBody>
          <a:bodyPr>
            <a:normAutofit/>
          </a:bodyPr>
          <a:lstStyle/>
          <a:p>
            <a:r>
              <a:rPr lang="cs-CZ" sz="1800" dirty="0"/>
              <a:t>Životní </a:t>
            </a:r>
            <a:r>
              <a:rPr lang="cs-CZ" sz="1800" dirty="0" smtClean="0"/>
              <a:t>cyklus chlamydií</a:t>
            </a: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84" y="10527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1. elementární tělísko </a:t>
            </a:r>
            <a:r>
              <a:rPr lang="cs-CZ" sz="1600" dirty="0" smtClean="0"/>
              <a:t>infikuje hostitelskou </a:t>
            </a:r>
            <a:r>
              <a:rPr lang="cs-CZ" sz="1600" dirty="0"/>
              <a:t>buňku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specifická interakce, fagocytóza,</a:t>
            </a:r>
          </a:p>
          <a:p>
            <a:r>
              <a:rPr lang="cs-CZ" sz="1600" dirty="0" err="1"/>
              <a:t>fagozóm</a:t>
            </a:r>
            <a:r>
              <a:rPr lang="cs-CZ" sz="1600" dirty="0"/>
              <a:t>, narušení </a:t>
            </a:r>
            <a:r>
              <a:rPr lang="cs-CZ" sz="1600" dirty="0" smtClean="0"/>
              <a:t>obrany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pt-BR" sz="1600" dirty="0" smtClean="0"/>
              <a:t>2</a:t>
            </a:r>
            <a:r>
              <a:rPr lang="pt-BR" sz="1600" dirty="0"/>
              <a:t>. elementární tělísko se mění </a:t>
            </a:r>
            <a:r>
              <a:rPr lang="pt-BR" sz="1600" dirty="0" smtClean="0"/>
              <a:t>v</a:t>
            </a:r>
            <a:r>
              <a:rPr lang="cs-CZ" sz="1600" dirty="0" smtClean="0"/>
              <a:t> retikulární tělísko</a:t>
            </a: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inkluze</a:t>
            </a:r>
          </a:p>
          <a:p>
            <a:r>
              <a:rPr lang="cs-CZ" sz="1600" dirty="0" smtClean="0"/>
              <a:t>10 </a:t>
            </a:r>
            <a:r>
              <a:rPr lang="cs-CZ" sz="1600" dirty="0"/>
              <a:t>– 15h – syntéza </a:t>
            </a:r>
            <a:r>
              <a:rPr lang="cs-CZ" sz="1600" dirty="0" err="1"/>
              <a:t>ribozómů</a:t>
            </a:r>
            <a:r>
              <a:rPr lang="cs-CZ" sz="1600" dirty="0"/>
              <a:t>,</a:t>
            </a:r>
          </a:p>
          <a:p>
            <a:r>
              <a:rPr lang="cs-CZ" sz="1600" dirty="0"/>
              <a:t>reorganizace DNA, vytvoření </a:t>
            </a:r>
            <a:r>
              <a:rPr lang="cs-CZ" sz="1600" dirty="0" smtClean="0"/>
              <a:t>nové BS</a:t>
            </a:r>
          </a:p>
          <a:p>
            <a:r>
              <a:rPr lang="cs-CZ" sz="1600" dirty="0" smtClean="0"/>
              <a:t>dělení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pt-BR" sz="1600" dirty="0" smtClean="0"/>
              <a:t>3</a:t>
            </a:r>
            <a:r>
              <a:rPr lang="pt-BR" sz="1600" dirty="0"/>
              <a:t>. </a:t>
            </a:r>
            <a:r>
              <a:rPr lang="pt-BR" sz="1600" dirty="0" smtClean="0"/>
              <a:t>retikulá</a:t>
            </a:r>
            <a:r>
              <a:rPr lang="cs-CZ" sz="1600" dirty="0" smtClean="0"/>
              <a:t>r</a:t>
            </a:r>
            <a:r>
              <a:rPr lang="pt-BR" sz="1600" dirty="0" smtClean="0"/>
              <a:t>ní </a:t>
            </a:r>
            <a:r>
              <a:rPr lang="pt-BR" sz="1600" dirty="0"/>
              <a:t>tělíska se dělí </a:t>
            </a:r>
            <a:endParaRPr lang="cs-CZ" sz="1600" dirty="0" smtClean="0"/>
          </a:p>
          <a:p>
            <a:r>
              <a:rPr lang="pt-BR" sz="1600" dirty="0" smtClean="0"/>
              <a:t>až do</a:t>
            </a:r>
            <a:r>
              <a:rPr lang="cs-CZ" sz="1600" dirty="0" smtClean="0"/>
              <a:t> úplného </a:t>
            </a:r>
            <a:r>
              <a:rPr lang="cs-CZ" sz="1600" dirty="0"/>
              <a:t>naplnění </a:t>
            </a:r>
            <a:r>
              <a:rPr lang="cs-CZ" sz="1600" dirty="0" err="1"/>
              <a:t>fagozómu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4</a:t>
            </a:r>
            <a:r>
              <a:rPr lang="cs-CZ" sz="1600" dirty="0"/>
              <a:t>. </a:t>
            </a:r>
            <a:r>
              <a:rPr lang="cs-CZ" sz="1600" dirty="0" smtClean="0"/>
              <a:t>retikulární </a:t>
            </a:r>
            <a:r>
              <a:rPr lang="cs-CZ" sz="1600" dirty="0"/>
              <a:t>tělíska se mění </a:t>
            </a:r>
            <a:r>
              <a:rPr lang="cs-CZ" sz="1600" dirty="0" smtClean="0"/>
              <a:t>v elementární tělíska</a:t>
            </a:r>
          </a:p>
          <a:p>
            <a:r>
              <a:rPr lang="cs-CZ" sz="1600" dirty="0" smtClean="0"/>
              <a:t>lyze buňky</a:t>
            </a:r>
            <a:endParaRPr lang="cs-CZ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4180223" cy="400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5841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6577" y="116632"/>
            <a:ext cx="49788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Změny provázející </a:t>
            </a:r>
            <a:r>
              <a:rPr lang="cs-CZ" sz="1600" b="1" dirty="0" smtClean="0"/>
              <a:t>diferenciaci EB </a:t>
            </a:r>
            <a:r>
              <a:rPr lang="cs-CZ" sz="1600" b="1" dirty="0"/>
              <a:t>v </a:t>
            </a:r>
            <a:r>
              <a:rPr lang="cs-CZ" sz="1600" b="1" dirty="0" smtClean="0"/>
              <a:t>RB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smtClean="0"/>
              <a:t>změny </a:t>
            </a:r>
            <a:r>
              <a:rPr lang="cs-CZ" sz="1600" dirty="0" smtClean="0"/>
              <a:t>buněčné stěny</a:t>
            </a:r>
            <a:endParaRPr lang="cs-CZ" sz="1600" dirty="0"/>
          </a:p>
          <a:p>
            <a:r>
              <a:rPr lang="cs-CZ" sz="1600" dirty="0" smtClean="0"/>
              <a:t>relaxace </a:t>
            </a:r>
            <a:r>
              <a:rPr lang="cs-CZ" sz="1600" dirty="0"/>
              <a:t>DNA</a:t>
            </a:r>
          </a:p>
          <a:p>
            <a:r>
              <a:rPr lang="cs-CZ" sz="1600" dirty="0" smtClean="0"/>
              <a:t>ztráta </a:t>
            </a:r>
            <a:r>
              <a:rPr lang="cs-CZ" sz="1600" dirty="0" err="1" smtClean="0"/>
              <a:t>denzity</a:t>
            </a:r>
            <a:r>
              <a:rPr lang="cs-CZ" sz="1600" dirty="0"/>
              <a:t> </a:t>
            </a:r>
            <a:r>
              <a:rPr lang="cs-CZ" sz="1600" dirty="0" smtClean="0"/>
              <a:t>cytoplazmy</a:t>
            </a:r>
            <a:endParaRPr lang="cs-CZ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708920"/>
            <a:ext cx="4464495" cy="295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51720" y="559602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3hod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29" y="2708920"/>
            <a:ext cx="376725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084168" y="5596028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9h – </a:t>
            </a:r>
            <a:r>
              <a:rPr lang="cs-CZ" dirty="0" smtClean="0">
                <a:solidFill>
                  <a:srgbClr val="FF0000"/>
                </a:solidFill>
              </a:rPr>
              <a:t>RB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308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2060848"/>
            <a:ext cx="4968552" cy="440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7504" y="26064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Inkluze </a:t>
            </a:r>
            <a:r>
              <a:rPr lang="cs-CZ" sz="1600" dirty="0"/>
              <a:t>chlamydií </a:t>
            </a:r>
            <a:r>
              <a:rPr lang="cs-CZ" sz="1600" dirty="0" smtClean="0">
                <a:solidFill>
                  <a:srgbClr val="FF0000"/>
                </a:solidFill>
              </a:rPr>
              <a:t>15h</a:t>
            </a:r>
            <a:r>
              <a:rPr lang="cs-CZ" sz="1600" dirty="0" smtClean="0"/>
              <a:t> po infekci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</a:t>
            </a:r>
            <a:r>
              <a:rPr lang="cs-CZ" sz="1600" dirty="0" smtClean="0"/>
              <a:t>noho retikulárních tělísek </a:t>
            </a:r>
            <a:r>
              <a:rPr lang="cs-CZ" sz="1600" dirty="0"/>
              <a:t>(R</a:t>
            </a:r>
            <a:r>
              <a:rPr lang="cs-CZ" sz="1600" dirty="0" smtClean="0"/>
              <a:t>)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</a:t>
            </a:r>
            <a:r>
              <a:rPr lang="cs-CZ" sz="1600" dirty="0" smtClean="0"/>
              <a:t>embrána </a:t>
            </a:r>
            <a:r>
              <a:rPr lang="cs-CZ" sz="1600" dirty="0" err="1" smtClean="0"/>
              <a:t>endozomu</a:t>
            </a:r>
            <a:r>
              <a:rPr lang="cs-CZ" sz="1600" dirty="0"/>
              <a:t> </a:t>
            </a:r>
            <a:r>
              <a:rPr lang="cs-CZ" sz="1600" dirty="0" smtClean="0"/>
              <a:t>(EM)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b</a:t>
            </a:r>
            <a:r>
              <a:rPr lang="cs-CZ" sz="1600" dirty="0" smtClean="0"/>
              <a:t>ublinky membrán (</a:t>
            </a:r>
            <a:r>
              <a:rPr lang="cs-CZ" sz="1600" dirty="0" err="1" smtClean="0"/>
              <a:t>mb</a:t>
            </a:r>
            <a:r>
              <a:rPr lang="cs-CZ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lipopolysacharid chlamydií </a:t>
            </a:r>
            <a:r>
              <a:rPr lang="cs-CZ" sz="1600" dirty="0"/>
              <a:t>exportovaný </a:t>
            </a:r>
            <a:r>
              <a:rPr lang="cs-CZ" sz="1600" dirty="0" smtClean="0"/>
              <a:t>z R </a:t>
            </a:r>
            <a:r>
              <a:rPr lang="cs-CZ" sz="1600" dirty="0"/>
              <a:t>je důležitý pro </a:t>
            </a:r>
            <a:r>
              <a:rPr lang="cs-CZ" sz="1600" dirty="0" smtClean="0"/>
              <a:t>některé imunologické </a:t>
            </a:r>
            <a:r>
              <a:rPr lang="cs-CZ" sz="1600" dirty="0"/>
              <a:t>testy </a:t>
            </a:r>
            <a:r>
              <a:rPr lang="cs-CZ" sz="1600" dirty="0" smtClean="0"/>
              <a:t>–detekce </a:t>
            </a:r>
            <a:r>
              <a:rPr lang="cs-CZ" sz="1600" dirty="0" smtClean="0"/>
              <a:t>antigenu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7802835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390657" cy="238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34598"/>
            <a:ext cx="2623696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05086" y="315873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 smtClean="0">
                <a:solidFill>
                  <a:srgbClr val="FF0000"/>
                </a:solidFill>
              </a:rPr>
              <a:t>18-22 </a:t>
            </a:r>
            <a:r>
              <a:rPr lang="pl-PL" sz="1600" dirty="0">
                <a:solidFill>
                  <a:srgbClr val="FF0000"/>
                </a:solidFill>
              </a:rPr>
              <a:t>h</a:t>
            </a:r>
            <a:r>
              <a:rPr lang="pl-PL" sz="1600" dirty="0"/>
              <a:t> po </a:t>
            </a:r>
            <a:r>
              <a:rPr lang="pl-PL" sz="1600" dirty="0" smtClean="0"/>
              <a:t>infekci</a:t>
            </a:r>
            <a:r>
              <a:rPr lang="pl-PL" sz="1600" dirty="0"/>
              <a:t> </a:t>
            </a:r>
            <a:r>
              <a:rPr lang="cs-CZ" sz="1600" dirty="0" smtClean="0"/>
              <a:t>retikulární </a:t>
            </a:r>
            <a:r>
              <a:rPr lang="cs-CZ" sz="1600" dirty="0"/>
              <a:t>tělíska se začínají</a:t>
            </a:r>
          </a:p>
          <a:p>
            <a:r>
              <a:rPr lang="cs-CZ" sz="1600" dirty="0"/>
              <a:t>diferencovat v </a:t>
            </a:r>
            <a:r>
              <a:rPr lang="cs-CZ" sz="1600" dirty="0" smtClean="0"/>
              <a:t>elementární</a:t>
            </a: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3347864" y="5373216"/>
            <a:ext cx="13901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FF0000"/>
                </a:solidFill>
              </a:rPr>
              <a:t>30 h po infekci</a:t>
            </a:r>
          </a:p>
        </p:txBody>
      </p:sp>
      <p:sp>
        <p:nvSpPr>
          <p:cNvPr id="2" name="Obdélník 1"/>
          <p:cNvSpPr/>
          <p:nvPr/>
        </p:nvSpPr>
        <p:spPr>
          <a:xfrm>
            <a:off x="3203847" y="6093296"/>
            <a:ext cx="56523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chronické</a:t>
            </a:r>
            <a:r>
              <a:rPr lang="en-GB" sz="1600" dirty="0"/>
              <a:t> </a:t>
            </a:r>
            <a:r>
              <a:rPr lang="en-GB" sz="1600" dirty="0" err="1"/>
              <a:t>infekce</a:t>
            </a:r>
            <a:r>
              <a:rPr lang="en-GB" sz="1600" dirty="0"/>
              <a:t> - </a:t>
            </a:r>
            <a:r>
              <a:rPr lang="en-GB" sz="1600" dirty="0" err="1"/>
              <a:t>blokována</a:t>
            </a:r>
            <a:r>
              <a:rPr lang="en-GB" sz="1600" dirty="0"/>
              <a:t> </a:t>
            </a:r>
            <a:r>
              <a:rPr lang="en-GB" sz="1600" dirty="0" err="1"/>
              <a:t>diferenciace</a:t>
            </a:r>
            <a:r>
              <a:rPr lang="en-GB" sz="1600" dirty="0"/>
              <a:t> RB v EB – </a:t>
            </a:r>
            <a:r>
              <a:rPr lang="en-GB" sz="1600" dirty="0" err="1"/>
              <a:t>např</a:t>
            </a:r>
            <a:r>
              <a:rPr lang="en-GB" sz="1600" dirty="0"/>
              <a:t>. interferon </a:t>
            </a:r>
            <a:r>
              <a:rPr lang="en-GB" sz="1600" dirty="0" err="1"/>
              <a:t>gama</a:t>
            </a: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214" y="1700808"/>
            <a:ext cx="3721789" cy="329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8312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Biopesticidy</a:t>
            </a:r>
          </a:p>
          <a:p>
            <a:pPr marL="0" indent="0">
              <a:buNone/>
            </a:pPr>
            <a:endParaRPr lang="cs-CZ" sz="1600" b="1" i="1" dirty="0"/>
          </a:p>
          <a:p>
            <a:pPr marL="0" indent="0">
              <a:buNone/>
            </a:pPr>
            <a:r>
              <a:rPr lang="cs-CZ" sz="1600" b="1" i="1" dirty="0" err="1" smtClean="0"/>
              <a:t>Bacillus</a:t>
            </a:r>
            <a:r>
              <a:rPr lang="cs-CZ" sz="1600" b="1" i="1" dirty="0" smtClean="0"/>
              <a:t> </a:t>
            </a:r>
            <a:r>
              <a:rPr lang="cs-CZ" sz="1600" b="1" i="1" dirty="0" err="1"/>
              <a:t>thuringiensis</a:t>
            </a:r>
            <a:r>
              <a:rPr lang="cs-CZ" sz="1600" b="1" i="1" dirty="0"/>
              <a:t> </a:t>
            </a:r>
            <a:r>
              <a:rPr lang="cs-CZ" sz="1600" b="1" dirty="0"/>
              <a:t>var. </a:t>
            </a:r>
            <a:r>
              <a:rPr lang="cs-CZ" sz="1600" b="1" i="1" dirty="0" err="1" smtClean="0"/>
              <a:t>israelensis</a:t>
            </a:r>
            <a:endParaRPr lang="cs-CZ" sz="1600" b="1" i="1" dirty="0" smtClean="0"/>
          </a:p>
          <a:p>
            <a:r>
              <a:rPr lang="en-US" sz="1600" dirty="0" err="1" smtClean="0"/>
              <a:t>protoxin</a:t>
            </a:r>
            <a:r>
              <a:rPr lang="en-US" sz="1600" dirty="0" smtClean="0"/>
              <a:t> </a:t>
            </a:r>
            <a:r>
              <a:rPr lang="cs-CZ" sz="1600" dirty="0" smtClean="0"/>
              <a:t>se v těle změní</a:t>
            </a:r>
            <a:r>
              <a:rPr lang="en-US" sz="1600" dirty="0" smtClean="0"/>
              <a:t> </a:t>
            </a:r>
            <a:r>
              <a:rPr lang="en-US" sz="1600" dirty="0"/>
              <a:t>toxin </a:t>
            </a:r>
          </a:p>
          <a:p>
            <a:r>
              <a:rPr lang="pl-PL" sz="1600" dirty="0"/>
              <a:t>toxin </a:t>
            </a:r>
            <a:r>
              <a:rPr lang="pl-PL" sz="1600" dirty="0" smtClean="0"/>
              <a:t>účinný </a:t>
            </a:r>
            <a:r>
              <a:rPr lang="pl-PL" sz="1600" dirty="0"/>
              <a:t>az po </a:t>
            </a:r>
            <a:r>
              <a:rPr lang="pl-PL" sz="1600" dirty="0" smtClean="0"/>
              <a:t>pozření</a:t>
            </a:r>
          </a:p>
          <a:p>
            <a:endParaRPr lang="pl-PL" sz="1600" dirty="0"/>
          </a:p>
          <a:p>
            <a:endParaRPr lang="pl-PL" sz="1600" dirty="0" smtClean="0"/>
          </a:p>
          <a:p>
            <a:endParaRPr lang="pl-PL" sz="1600" dirty="0" smtClean="0"/>
          </a:p>
          <a:p>
            <a:pPr marL="0" indent="0">
              <a:buNone/>
            </a:pPr>
            <a:r>
              <a:rPr lang="cs-CZ" sz="1600" b="1" i="1" dirty="0" err="1" smtClean="0"/>
              <a:t>Bacillus</a:t>
            </a:r>
            <a:r>
              <a:rPr lang="cs-CZ" sz="1600" b="1" i="1" dirty="0" smtClean="0"/>
              <a:t> </a:t>
            </a:r>
            <a:r>
              <a:rPr lang="cs-CZ" sz="1600" b="1" i="1" dirty="0" err="1" smtClean="0"/>
              <a:t>thuringiensis</a:t>
            </a:r>
            <a:r>
              <a:rPr lang="cs-CZ" sz="1600" dirty="0" smtClean="0"/>
              <a:t> </a:t>
            </a:r>
          </a:p>
          <a:p>
            <a:r>
              <a:rPr lang="cs-CZ" sz="1600" dirty="0" smtClean="0"/>
              <a:t>spory</a:t>
            </a:r>
            <a:r>
              <a:rPr lang="cs-CZ" sz="1600" dirty="0"/>
              <a:t> </a:t>
            </a:r>
            <a:r>
              <a:rPr lang="cs-CZ" sz="1600" dirty="0" smtClean="0"/>
              <a:t>obsahují toxiny (</a:t>
            </a:r>
            <a:r>
              <a:rPr lang="el-GR" sz="1600" dirty="0" smtClean="0"/>
              <a:t>δ-</a:t>
            </a:r>
            <a:r>
              <a:rPr lang="cs-CZ" sz="1600" dirty="0" smtClean="0"/>
              <a:t>endotoxiny, tzv. </a:t>
            </a:r>
            <a:r>
              <a:rPr lang="cs-CZ" sz="1600" dirty="0" err="1" smtClean="0"/>
              <a:t>Cry</a:t>
            </a:r>
            <a:r>
              <a:rPr lang="cs-CZ" sz="1600" dirty="0" smtClean="0"/>
              <a:t>)</a:t>
            </a:r>
          </a:p>
          <a:p>
            <a:r>
              <a:rPr lang="cs-CZ" sz="1600" dirty="0" smtClean="0"/>
              <a:t>mají insekticidní účinky na některé skupiny hmyzu</a:t>
            </a:r>
          </a:p>
          <a:p>
            <a:r>
              <a:rPr lang="cs-CZ" sz="1600" dirty="0" smtClean="0"/>
              <a:t>a proto se užívají k produkci pesticidů a také  GMO rostlin</a:t>
            </a:r>
          </a:p>
          <a:p>
            <a:r>
              <a:rPr lang="cs-CZ" sz="1600" dirty="0" smtClean="0"/>
              <a:t>spory a </a:t>
            </a:r>
            <a:r>
              <a:rPr lang="cs-CZ" sz="1600" dirty="0" err="1" smtClean="0"/>
              <a:t>krystalinové</a:t>
            </a:r>
            <a:r>
              <a:rPr lang="cs-CZ" sz="1600" dirty="0" smtClean="0"/>
              <a:t> proteiny této bakterie se užívají jako </a:t>
            </a:r>
            <a:r>
              <a:rPr lang="cs-CZ" sz="1600" i="1" dirty="0" smtClean="0"/>
              <a:t>specifické</a:t>
            </a:r>
            <a:r>
              <a:rPr lang="cs-CZ" sz="1600" dirty="0" smtClean="0"/>
              <a:t> insekticidy</a:t>
            </a:r>
            <a:endParaRPr lang="cs-CZ" sz="1600" dirty="0"/>
          </a:p>
          <a:p>
            <a:r>
              <a:rPr lang="cs-CZ" sz="1600" dirty="0" smtClean="0"/>
              <a:t>aplikují se v tekutých postřicích na pole a považují se obecně za šetrné k ŽP</a:t>
            </a:r>
          </a:p>
          <a:p>
            <a:r>
              <a:rPr lang="cs-CZ" sz="1600" dirty="0" smtClean="0"/>
              <a:t>předpokládá se, že tento insekticid perforuje výstelku střev hmyzu a některé zprávy nalezly vztah mezi účinkem těchto látek a přítomností střevních bakterií v hmyzím těle</a:t>
            </a:r>
          </a:p>
          <a:p>
            <a:r>
              <a:rPr lang="cs-CZ" sz="1600" dirty="0" smtClean="0"/>
              <a:t>GMO plodiny s toxiny </a:t>
            </a:r>
            <a:r>
              <a:rPr lang="cs-CZ" sz="1600" i="1" dirty="0" err="1" smtClean="0"/>
              <a:t>Bacillus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thuringiensis</a:t>
            </a:r>
            <a:r>
              <a:rPr lang="cs-CZ" sz="1600" dirty="0" smtClean="0"/>
              <a:t> jsou dnes poměrně široce využívané</a:t>
            </a:r>
          </a:p>
          <a:p>
            <a:endParaRPr lang="pl-PL" sz="1600" dirty="0"/>
          </a:p>
          <a:p>
            <a:pPr marL="0" indent="0">
              <a:buNone/>
            </a:pPr>
            <a:endParaRPr lang="cs-CZ" sz="1600" dirty="0"/>
          </a:p>
        </p:txBody>
      </p:sp>
      <p:sp>
        <p:nvSpPr>
          <p:cNvPr id="2" name="Obdélník 1"/>
          <p:cNvSpPr/>
          <p:nvPr/>
        </p:nvSpPr>
        <p:spPr>
          <a:xfrm>
            <a:off x="539552" y="584932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https://www.youtube.com/watch?v=nNWWIzBVqRA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672"/>
            <a:ext cx="3427859" cy="239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2509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5469"/>
            <a:ext cx="8519479" cy="639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123728" y="6453336"/>
            <a:ext cx="5094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https://www.slideshare.net/Suvanthinis/2015-0325-agb-12022</a:t>
            </a:r>
          </a:p>
        </p:txBody>
      </p:sp>
    </p:spTree>
    <p:extLst>
      <p:ext uri="{BB962C8B-B14F-4D97-AF65-F5344CB8AC3E}">
        <p14:creationId xmlns:p14="http://schemas.microsoft.com/office/powerpoint/2010/main" val="3215351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6688" y="16084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1600" b="1" dirty="0" smtClean="0"/>
              <a:t>Replikace</a:t>
            </a:r>
          </a:p>
          <a:p>
            <a:r>
              <a:rPr lang="cs-CZ" sz="1600" dirty="0"/>
              <a:t>m</a:t>
            </a:r>
            <a:r>
              <a:rPr lang="pt-BR" sz="1600" dirty="0" smtClean="0"/>
              <a:t>ísta </a:t>
            </a:r>
            <a:r>
              <a:rPr lang="pt-BR" sz="1600" dirty="0"/>
              <a:t>ori (počátek) a ter (konec</a:t>
            </a:r>
            <a:r>
              <a:rPr lang="pt-BR" sz="1600" dirty="0" smtClean="0"/>
              <a:t>)</a:t>
            </a:r>
            <a:r>
              <a:rPr lang="cs-CZ" sz="1600" dirty="0" smtClean="0"/>
              <a:t> na chromozomu</a:t>
            </a:r>
            <a:endParaRPr lang="pt-BR" sz="1600" dirty="0"/>
          </a:p>
          <a:p>
            <a:r>
              <a:rPr lang="cs-CZ" sz="1600" dirty="0"/>
              <a:t>p</a:t>
            </a:r>
            <a:r>
              <a:rPr lang="cs-CZ" sz="1600" dirty="0" smtClean="0"/>
              <a:t>rodlužování </a:t>
            </a:r>
            <a:r>
              <a:rPr lang="cs-CZ" sz="1600" dirty="0"/>
              <a:t>buňky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ová </a:t>
            </a:r>
            <a:r>
              <a:rPr lang="cs-CZ" sz="1600" dirty="0"/>
              <a:t>replikace ještě před úplným rozdělením buňky..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5984528" cy="404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776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7344816" cy="330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165304"/>
            <a:ext cx="42576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72145" y="356968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hodn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cs-CZ" sz="1600" dirty="0" err="1"/>
              <a:t>ž</a:t>
            </a:r>
            <a:r>
              <a:rPr lang="en-US" sz="1600" dirty="0" err="1" smtClean="0"/>
              <a:t>ivin</a:t>
            </a:r>
            <a:r>
              <a:rPr lang="en-US" sz="1600" dirty="0" smtClean="0"/>
              <a:t> </a:t>
            </a:r>
            <a:r>
              <a:rPr lang="en-US" sz="1600" dirty="0"/>
              <a:t>v </a:t>
            </a:r>
            <a:r>
              <a:rPr lang="en-US" sz="1600" dirty="0" smtClean="0"/>
              <a:t>prost</a:t>
            </a:r>
            <a:r>
              <a:rPr lang="cs-CZ" sz="1600" dirty="0" smtClean="0"/>
              <a:t>ředí</a:t>
            </a:r>
            <a:r>
              <a:rPr lang="en-US" sz="1600" dirty="0" smtClean="0"/>
              <a:t> </a:t>
            </a:r>
            <a:r>
              <a:rPr lang="cs-CZ" sz="1600" dirty="0" smtClean="0"/>
              <a:t>-</a:t>
            </a:r>
            <a:r>
              <a:rPr lang="en-US" sz="1600" dirty="0" smtClean="0"/>
              <a:t> </a:t>
            </a:r>
            <a:r>
              <a:rPr lang="en-US" sz="1600" dirty="0" err="1" smtClean="0"/>
              <a:t>mno</a:t>
            </a:r>
            <a:r>
              <a:rPr lang="cs-CZ" sz="1600" dirty="0" err="1" smtClean="0"/>
              <a:t>ží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cs-CZ" sz="1600" dirty="0" smtClean="0"/>
              <a:t>mikroorganismy </a:t>
            </a:r>
            <a:r>
              <a:rPr lang="en-US" sz="1600" dirty="0" err="1" smtClean="0"/>
              <a:t>rychle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replikace</a:t>
            </a:r>
            <a:r>
              <a:rPr lang="en-US" sz="1600" dirty="0"/>
              <a:t> </a:t>
            </a:r>
            <a:r>
              <a:rPr lang="en-US" sz="1600" dirty="0" smtClean="0"/>
              <a:t>m</a:t>
            </a:r>
            <a:r>
              <a:rPr lang="cs-CZ" sz="1600" dirty="0" err="1" smtClean="0"/>
              <a:t>ůž</a:t>
            </a:r>
            <a:r>
              <a:rPr lang="en-US" sz="1600" dirty="0" smtClean="0"/>
              <a:t>e </a:t>
            </a:r>
            <a:r>
              <a:rPr lang="en-US" sz="1600" dirty="0" err="1" smtClean="0"/>
              <a:t>prob</a:t>
            </a:r>
            <a:r>
              <a:rPr lang="cs-CZ" sz="1600" dirty="0" smtClean="0"/>
              <a:t>í</a:t>
            </a:r>
            <a:r>
              <a:rPr lang="en-US" sz="1600" dirty="0" smtClean="0"/>
              <a:t>hat n</a:t>
            </a:r>
            <a:r>
              <a:rPr lang="cs-CZ" sz="1600" dirty="0" smtClean="0"/>
              <a:t>ě</a:t>
            </a:r>
            <a:r>
              <a:rPr lang="en-US" sz="1600" dirty="0" err="1" smtClean="0"/>
              <a:t>kolikr</a:t>
            </a:r>
            <a:r>
              <a:rPr lang="cs-CZ" sz="1600" dirty="0" smtClean="0"/>
              <a:t>á</a:t>
            </a:r>
            <a:r>
              <a:rPr lang="en-US" sz="1600" dirty="0" smtClean="0"/>
              <a:t>t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ne</a:t>
            </a:r>
            <a:r>
              <a:rPr lang="cs-CZ" sz="1600" dirty="0" smtClean="0"/>
              <a:t>ž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en-US" sz="1600" dirty="0" err="1"/>
              <a:t>jedna</a:t>
            </a:r>
            <a:r>
              <a:rPr lang="en-US" sz="1600" dirty="0"/>
              <a:t> </a:t>
            </a:r>
            <a:r>
              <a:rPr lang="en-US" sz="1600" dirty="0" err="1" smtClean="0"/>
              <a:t>dokon</a:t>
            </a:r>
            <a:r>
              <a:rPr lang="cs-CZ" sz="1600" dirty="0" smtClean="0"/>
              <a:t>čí, </a:t>
            </a:r>
            <a:r>
              <a:rPr lang="en-US" sz="1600" dirty="0" smtClean="0"/>
              <a:t> </a:t>
            </a:r>
            <a:r>
              <a:rPr lang="en-US" sz="1600" dirty="0" err="1" smtClean="0"/>
              <a:t>druh</a:t>
            </a:r>
            <a:r>
              <a:rPr lang="cs-CZ" sz="1600" dirty="0" smtClean="0"/>
              <a:t>á</a:t>
            </a:r>
            <a:r>
              <a:rPr lang="en-US" sz="1600" dirty="0" smtClean="0"/>
              <a:t> m</a:t>
            </a:r>
            <a:r>
              <a:rPr lang="cs-CZ" sz="1600" dirty="0" err="1" smtClean="0"/>
              <a:t>ůž</a:t>
            </a:r>
            <a:r>
              <a:rPr lang="en-US" sz="1600" dirty="0" smtClean="0"/>
              <a:t>e </a:t>
            </a:r>
            <a:r>
              <a:rPr lang="en-US" sz="1600" dirty="0" err="1" smtClean="0"/>
              <a:t>za</a:t>
            </a:r>
            <a:r>
              <a:rPr lang="cs-CZ" sz="1600" dirty="0" smtClean="0"/>
              <a:t>čít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nemus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cs-CZ" sz="1600" dirty="0" err="1"/>
              <a:t>č</a:t>
            </a:r>
            <a:r>
              <a:rPr lang="en-US" sz="1600" dirty="0" err="1" smtClean="0"/>
              <a:t>ekat</a:t>
            </a:r>
            <a:r>
              <a:rPr lang="en-US" sz="1600" dirty="0" smtClean="0"/>
              <a:t> </a:t>
            </a:r>
            <a:r>
              <a:rPr lang="en-US" sz="1600" dirty="0"/>
              <a:t>do </a:t>
            </a:r>
            <a:r>
              <a:rPr lang="en-US" sz="1600" dirty="0" err="1"/>
              <a:t>konce</a:t>
            </a:r>
            <a:r>
              <a:rPr lang="en-US" sz="1600" dirty="0"/>
              <a:t> </a:t>
            </a:r>
            <a:r>
              <a:rPr lang="en-US" sz="1600" dirty="0" err="1" smtClean="0"/>
              <a:t>repl</a:t>
            </a:r>
            <a:r>
              <a:rPr lang="cs-CZ" sz="1600" dirty="0" err="1" smtClean="0"/>
              <a:t>ikace</a:t>
            </a:r>
            <a:r>
              <a:rPr lang="cs-CZ" sz="1600" dirty="0" smtClean="0"/>
              <a:t>, </a:t>
            </a:r>
            <a:r>
              <a:rPr lang="en-US" sz="1600" dirty="0" smtClean="0"/>
              <a:t>ne</a:t>
            </a:r>
            <a:r>
              <a:rPr lang="cs-CZ" sz="1600" dirty="0" smtClean="0"/>
              <a:t>ž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en-US" sz="1600" dirty="0" smtClean="0"/>
              <a:t>d</a:t>
            </a:r>
            <a:r>
              <a:rPr lang="cs-CZ" sz="1600" dirty="0" err="1" smtClean="0"/>
              <a:t>alší</a:t>
            </a:r>
            <a:r>
              <a:rPr lang="en-US" sz="1600" dirty="0" smtClean="0"/>
              <a:t> </a:t>
            </a:r>
            <a:r>
              <a:rPr lang="en-US" sz="1600" dirty="0" err="1" smtClean="0"/>
              <a:t>zdvoj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</a:t>
            </a:r>
            <a:r>
              <a:rPr lang="cs-CZ" sz="1600" dirty="0" smtClean="0"/>
              <a:t>ž</a:t>
            </a:r>
            <a:r>
              <a:rPr lang="en-US" sz="1600" dirty="0" smtClean="0"/>
              <a:t> </a:t>
            </a:r>
            <a:r>
              <a:rPr lang="en-US" sz="1600" dirty="0"/>
              <a:t>8 </a:t>
            </a:r>
            <a:r>
              <a:rPr lang="en-US" sz="1600" dirty="0" err="1" smtClean="0"/>
              <a:t>replikac</a:t>
            </a:r>
            <a:r>
              <a:rPr lang="cs-CZ" sz="1600" dirty="0" smtClean="0"/>
              <a:t>í </a:t>
            </a:r>
            <a:r>
              <a:rPr lang="en-US" sz="1600" dirty="0" smtClean="0"/>
              <a:t>v  </a:t>
            </a:r>
            <a:r>
              <a:rPr lang="en-US" sz="1600" dirty="0" err="1" smtClean="0"/>
              <a:t>jedn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ce</a:t>
            </a:r>
            <a:r>
              <a:rPr lang="en-US" sz="1600" dirty="0" smtClean="0"/>
              <a:t> </a:t>
            </a:r>
            <a:r>
              <a:rPr lang="cs-CZ" sz="1600" dirty="0" smtClean="0"/>
              <a:t>současně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2468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Jednoduché růstové </a:t>
            </a:r>
            <a:r>
              <a:rPr lang="cs-CZ" sz="1800" b="1" dirty="0" smtClean="0"/>
              <a:t>cykly</a:t>
            </a:r>
            <a:endParaRPr lang="cs-CZ" sz="1800" b="1" dirty="0"/>
          </a:p>
          <a:p>
            <a:pPr marL="0" indent="0">
              <a:buNone/>
            </a:pPr>
            <a:r>
              <a:rPr lang="cs-CZ" sz="1600" dirty="0"/>
              <a:t>(střídají se dvě stádia</a:t>
            </a:r>
            <a:r>
              <a:rPr lang="cs-CZ" sz="1600" dirty="0" smtClean="0"/>
              <a:t>)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a</a:t>
            </a:r>
            <a:r>
              <a:rPr lang="cs-CZ" sz="1600" dirty="0" smtClean="0"/>
              <a:t>daptace </a:t>
            </a:r>
            <a:r>
              <a:rPr lang="cs-CZ" sz="1600" dirty="0"/>
              <a:t>či příprava (u sporulace) na změny podmínek </a:t>
            </a:r>
            <a:r>
              <a:rPr lang="cs-CZ" sz="1600" dirty="0" smtClean="0"/>
              <a:t>životního prostředí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nikoli odpověď</a:t>
            </a:r>
            <a:r>
              <a:rPr lang="cs-CZ" sz="1600" dirty="0" smtClean="0"/>
              <a:t>!!!</a:t>
            </a:r>
            <a:endParaRPr lang="cs-CZ" sz="1600" dirty="0"/>
          </a:p>
          <a:p>
            <a:r>
              <a:rPr lang="pl-PL" sz="1600" dirty="0" smtClean="0"/>
              <a:t>u </a:t>
            </a:r>
            <a:r>
              <a:rPr lang="pl-PL" sz="1600" dirty="0"/>
              <a:t>parazitů </a:t>
            </a:r>
            <a:r>
              <a:rPr lang="pl-PL" sz="1600" dirty="0" smtClean="0"/>
              <a:t>- jedna </a:t>
            </a:r>
            <a:r>
              <a:rPr lang="pl-PL" sz="1600" dirty="0"/>
              <a:t>faze je </a:t>
            </a:r>
            <a:r>
              <a:rPr lang="pl-PL" sz="1600" dirty="0" smtClean="0"/>
              <a:t>infekční, </a:t>
            </a:r>
            <a:r>
              <a:rPr lang="pl-PL" sz="1600" dirty="0"/>
              <a:t>jedna je </a:t>
            </a:r>
            <a:r>
              <a:rPr lang="pl-PL" sz="1600" dirty="0" smtClean="0"/>
              <a:t>reprodukční</a:t>
            </a:r>
            <a:endParaRPr lang="pl-PL" sz="1600" dirty="0"/>
          </a:p>
          <a:p>
            <a:r>
              <a:rPr lang="cs-CZ" sz="1600" dirty="0" smtClean="0"/>
              <a:t>prostředí </a:t>
            </a:r>
            <a:r>
              <a:rPr lang="cs-CZ" sz="1600" dirty="0"/>
              <a:t>těla vyšších organismů do </a:t>
            </a:r>
            <a:r>
              <a:rPr lang="cs-CZ" sz="1600" dirty="0" smtClean="0"/>
              <a:t>vnějšího prostředí </a:t>
            </a:r>
            <a:r>
              <a:rPr lang="cs-CZ" sz="1600" dirty="0"/>
              <a:t>(např. voda</a:t>
            </a:r>
            <a:r>
              <a:rPr lang="cs-CZ" sz="1600" dirty="0" smtClean="0"/>
              <a:t>)</a:t>
            </a:r>
          </a:p>
          <a:p>
            <a:endParaRPr lang="cs-CZ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8" y="3212976"/>
            <a:ext cx="4659531" cy="29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790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7739" y="309785"/>
            <a:ext cx="8229600" cy="49914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/>
              <a:t>B</a:t>
            </a:r>
            <a:r>
              <a:rPr lang="cs-CZ" sz="1600" b="1" dirty="0" smtClean="0"/>
              <a:t>uněčné </a:t>
            </a:r>
            <a:r>
              <a:rPr lang="cs-CZ" sz="1600" b="1" dirty="0"/>
              <a:t>formy </a:t>
            </a:r>
            <a:r>
              <a:rPr lang="cs-CZ" sz="1600" b="1" dirty="0" err="1" smtClean="0"/>
              <a:t>prokaryot</a:t>
            </a:r>
            <a:endParaRPr lang="cs-CZ" sz="1600" b="1" dirty="0" smtClean="0"/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 smtClean="0"/>
              <a:t>vegetativní </a:t>
            </a:r>
            <a:r>
              <a:rPr lang="cs-CZ" sz="1600" dirty="0"/>
              <a:t>formy </a:t>
            </a:r>
            <a:r>
              <a:rPr lang="cs-CZ" sz="1600" dirty="0" smtClean="0"/>
              <a:t>buněk - </a:t>
            </a:r>
            <a:r>
              <a:rPr lang="en-US" sz="1600" dirty="0" err="1" smtClean="0"/>
              <a:t>fyziologicky</a:t>
            </a:r>
            <a:r>
              <a:rPr lang="en-US" sz="1600" dirty="0" smtClean="0"/>
              <a:t> </a:t>
            </a:r>
            <a:r>
              <a:rPr lang="en-US" sz="1600" dirty="0" err="1" smtClean="0"/>
              <a:t>aktivn</a:t>
            </a:r>
            <a:r>
              <a:rPr lang="cs-CZ" sz="1600" dirty="0" smtClean="0"/>
              <a:t>í</a:t>
            </a:r>
          </a:p>
          <a:p>
            <a:endParaRPr lang="cs-CZ" sz="1600" b="1" dirty="0"/>
          </a:p>
          <a:p>
            <a:r>
              <a:rPr lang="cs-CZ" sz="1600" b="1" dirty="0" smtClean="0"/>
              <a:t>cysty </a:t>
            </a:r>
            <a:r>
              <a:rPr lang="pl-PL" sz="1600" dirty="0"/>
              <a:t>neboli </a:t>
            </a:r>
            <a:r>
              <a:rPr lang="pl-PL" sz="1600" b="1" dirty="0"/>
              <a:t>exospory</a:t>
            </a:r>
            <a:r>
              <a:rPr lang="pl-PL" sz="1600" dirty="0"/>
              <a:t> </a:t>
            </a:r>
            <a:r>
              <a:rPr lang="cs-CZ" sz="1600" dirty="0" smtClean="0"/>
              <a:t>odolné </a:t>
            </a:r>
            <a:r>
              <a:rPr lang="cs-CZ" sz="1600" dirty="0"/>
              <a:t>proti dehydrataci, ne však proti horku </a:t>
            </a:r>
            <a:endParaRPr lang="cs-CZ" sz="1600" dirty="0" smtClean="0"/>
          </a:p>
          <a:p>
            <a:r>
              <a:rPr lang="pl-PL" sz="1600" dirty="0" smtClean="0"/>
              <a:t>hl</a:t>
            </a:r>
            <a:r>
              <a:rPr lang="pl-PL" sz="1600" dirty="0"/>
              <a:t>. u </a:t>
            </a:r>
            <a:r>
              <a:rPr lang="pl-PL" sz="1600" dirty="0" smtClean="0"/>
              <a:t>G-, </a:t>
            </a:r>
            <a:r>
              <a:rPr lang="cs-CZ" sz="1600" dirty="0" smtClean="0"/>
              <a:t>rody </a:t>
            </a:r>
            <a:r>
              <a:rPr lang="cs-CZ" sz="1600" i="1" dirty="0" err="1"/>
              <a:t>Metylosinus</a:t>
            </a:r>
            <a:r>
              <a:rPr lang="cs-CZ" sz="1600" i="1" dirty="0"/>
              <a:t> , </a:t>
            </a:r>
            <a:r>
              <a:rPr lang="cs-CZ" sz="1600" i="1" dirty="0" err="1"/>
              <a:t>Actinobacteria</a:t>
            </a:r>
            <a:r>
              <a:rPr lang="cs-CZ" sz="1600" i="1" dirty="0"/>
              <a:t>, </a:t>
            </a:r>
            <a:r>
              <a:rPr lang="cs-CZ" sz="1600" i="1" dirty="0" err="1"/>
              <a:t>Rhodomicrobium</a:t>
            </a:r>
            <a:endParaRPr lang="cs-CZ" sz="1600" i="1" dirty="0"/>
          </a:p>
          <a:p>
            <a:endParaRPr lang="en-US" sz="1600" dirty="0"/>
          </a:p>
          <a:p>
            <a:r>
              <a:rPr lang="cs-CZ" sz="1600" b="1" dirty="0"/>
              <a:t>endospory - </a:t>
            </a:r>
            <a:r>
              <a:rPr lang="cs-CZ" sz="1600" dirty="0"/>
              <a:t>odolná klidová nereproduktivní stadia - hl. u </a:t>
            </a:r>
            <a:r>
              <a:rPr lang="cs-CZ" sz="1600" dirty="0" smtClean="0"/>
              <a:t>G+</a:t>
            </a:r>
          </a:p>
          <a:p>
            <a:r>
              <a:rPr lang="en-US" sz="1600" dirty="0" smtClean="0"/>
              <a:t>endo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 smtClean="0"/>
              <a:t>stabiln</a:t>
            </a:r>
            <a:r>
              <a:rPr lang="cs-CZ" sz="1600" dirty="0" smtClean="0"/>
              <a:t>ě</a:t>
            </a:r>
            <a:r>
              <a:rPr lang="en-US" sz="1600" dirty="0" smtClean="0"/>
              <a:t>j</a:t>
            </a:r>
            <a:r>
              <a:rPr lang="cs-CZ" sz="1600" dirty="0" err="1" smtClean="0"/>
              <a:t>ší</a:t>
            </a:r>
            <a:r>
              <a:rPr lang="cs-CZ" sz="1600" dirty="0" smtClean="0"/>
              <a:t> než </a:t>
            </a:r>
            <a:r>
              <a:rPr lang="cs-CZ" sz="1600" dirty="0" err="1" smtClean="0"/>
              <a:t>exo</a:t>
            </a:r>
            <a:endParaRPr lang="cs-CZ" sz="1600" dirty="0"/>
          </a:p>
          <a:p>
            <a:r>
              <a:rPr lang="en-US" sz="1600" dirty="0" err="1" smtClean="0"/>
              <a:t>cysty</a:t>
            </a:r>
            <a:r>
              <a:rPr lang="en-US" sz="1600" dirty="0" smtClean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smtClean="0"/>
              <a:t>m</a:t>
            </a:r>
            <a:r>
              <a:rPr lang="cs-CZ" sz="1600" dirty="0" smtClean="0"/>
              <a:t>é</a:t>
            </a:r>
            <a:r>
              <a:rPr lang="en-US" sz="1600" dirty="0" smtClean="0"/>
              <a:t>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 smtClean="0"/>
              <a:t>odoln</a:t>
            </a:r>
            <a:r>
              <a:rPr lang="cs-CZ" sz="1600" dirty="0" smtClean="0"/>
              <a:t>é</a:t>
            </a:r>
            <a:r>
              <a:rPr lang="en-US" sz="1600" dirty="0" smtClean="0"/>
              <a:t>, </a:t>
            </a:r>
            <a:r>
              <a:rPr lang="en-US" sz="1600" dirty="0"/>
              <a:t>ale </a:t>
            </a:r>
            <a:r>
              <a:rPr lang="en-US" sz="1600" dirty="0" err="1" smtClean="0"/>
              <a:t>stejn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 smtClean="0"/>
              <a:t>umo</a:t>
            </a:r>
            <a:r>
              <a:rPr lang="cs-CZ" sz="1600" dirty="0" smtClean="0"/>
              <a:t>žní</a:t>
            </a:r>
            <a:r>
              <a:rPr lang="en-US" sz="1600" dirty="0" smtClean="0"/>
              <a:t> </a:t>
            </a:r>
            <a:r>
              <a:rPr lang="en-US" sz="1600" dirty="0" err="1"/>
              <a:t>vysokou</a:t>
            </a:r>
            <a:r>
              <a:rPr lang="en-US" sz="1600" dirty="0"/>
              <a:t> </a:t>
            </a:r>
            <a:r>
              <a:rPr lang="en-US" sz="1600" dirty="0" err="1"/>
              <a:t>toleranci</a:t>
            </a:r>
            <a:r>
              <a:rPr lang="en-US" sz="1600" dirty="0"/>
              <a:t> UV </a:t>
            </a:r>
            <a:r>
              <a:rPr lang="en-US" sz="1600" dirty="0" smtClean="0"/>
              <a:t>z</a:t>
            </a:r>
            <a:r>
              <a:rPr lang="cs-CZ" sz="1600" dirty="0" err="1" smtClean="0"/>
              <a:t>áření</a:t>
            </a:r>
            <a:r>
              <a:rPr lang="en-US" sz="1600" dirty="0" smtClean="0"/>
              <a:t>, </a:t>
            </a:r>
            <a:r>
              <a:rPr lang="en-US" sz="1600" dirty="0" err="1"/>
              <a:t>teploty</a:t>
            </a:r>
            <a:r>
              <a:rPr lang="en-US" sz="1600" dirty="0"/>
              <a:t>, </a:t>
            </a:r>
            <a:r>
              <a:rPr lang="en-US" sz="1600" dirty="0" err="1" smtClean="0"/>
              <a:t>vysych</a:t>
            </a:r>
            <a:r>
              <a:rPr lang="cs-CZ" sz="1600" dirty="0" smtClean="0"/>
              <a:t>á</a:t>
            </a:r>
            <a:r>
              <a:rPr lang="en-US" sz="1600" dirty="0" smtClean="0"/>
              <a:t>n</a:t>
            </a:r>
            <a:r>
              <a:rPr lang="cs-CZ" sz="1600" dirty="0" smtClean="0"/>
              <a:t>í </a:t>
            </a:r>
            <a:r>
              <a:rPr lang="en-US" sz="1600" dirty="0" smtClean="0"/>
              <a:t>ne</a:t>
            </a:r>
            <a:r>
              <a:rPr lang="cs-CZ" sz="1600" dirty="0" smtClean="0"/>
              <a:t>ž</a:t>
            </a:r>
            <a:r>
              <a:rPr lang="en-US" sz="1600" dirty="0" smtClean="0"/>
              <a:t> </a:t>
            </a:r>
            <a:r>
              <a:rPr lang="en-US" sz="1600" dirty="0" err="1" smtClean="0"/>
              <a:t>vegetativn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endParaRPr lang="cs-CZ" sz="1600" dirty="0"/>
          </a:p>
          <a:p>
            <a:r>
              <a:rPr lang="cs-CZ" sz="1600" i="1" dirty="0" err="1"/>
              <a:t>Azotobacter</a:t>
            </a:r>
            <a:r>
              <a:rPr lang="cs-CZ" sz="1600" dirty="0"/>
              <a:t>, </a:t>
            </a:r>
            <a:r>
              <a:rPr lang="cs-CZ" sz="1600" i="1" dirty="0" err="1"/>
              <a:t>Myxococcus</a:t>
            </a:r>
            <a:r>
              <a:rPr lang="cs-CZ" sz="1600" i="1" dirty="0"/>
              <a:t>, </a:t>
            </a:r>
            <a:r>
              <a:rPr lang="cs-CZ" sz="1600" i="1" dirty="0" err="1" smtClean="0"/>
              <a:t>Sporocytophaga</a:t>
            </a:r>
            <a:r>
              <a:rPr lang="cs-CZ" sz="1600" i="1" dirty="0" smtClean="0"/>
              <a:t>,</a:t>
            </a:r>
            <a:r>
              <a:rPr lang="cs-CZ" sz="1600" dirty="0"/>
              <a:t> </a:t>
            </a:r>
            <a:r>
              <a:rPr lang="cs-CZ" sz="1600" i="1" dirty="0" err="1" smtClean="0"/>
              <a:t>Bacillus</a:t>
            </a:r>
            <a:r>
              <a:rPr lang="cs-CZ" sz="1600" dirty="0"/>
              <a:t>,</a:t>
            </a:r>
            <a:r>
              <a:rPr lang="cs-CZ" sz="1600" dirty="0" smtClean="0"/>
              <a:t> </a:t>
            </a:r>
            <a:r>
              <a:rPr lang="cs-CZ" sz="1600" i="1" dirty="0" smtClean="0"/>
              <a:t>Clostridium</a:t>
            </a:r>
            <a:r>
              <a:rPr lang="cs-CZ" sz="1600" dirty="0" smtClean="0"/>
              <a:t> </a:t>
            </a:r>
            <a:endParaRPr lang="cs-CZ" sz="1600" i="1" dirty="0"/>
          </a:p>
          <a:p>
            <a:pPr marL="0" indent="0">
              <a:buNone/>
            </a:pPr>
            <a:endParaRPr lang="cs-CZ" sz="1600" i="1" dirty="0"/>
          </a:p>
          <a:p>
            <a:r>
              <a:rPr lang="cs-CZ" sz="1600" b="1" dirty="0" smtClean="0"/>
              <a:t>konidie </a:t>
            </a:r>
            <a:r>
              <a:rPr lang="cs-CZ" sz="1600" b="1" dirty="0"/>
              <a:t>- </a:t>
            </a:r>
            <a:r>
              <a:rPr lang="cs-CZ" sz="1600" dirty="0"/>
              <a:t>asexuální reprodukční struktury aktinomycet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35363"/>
            <a:ext cx="3498533" cy="177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564" y="3838353"/>
            <a:ext cx="2144395" cy="264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568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2992</Words>
  <Application>Microsoft Office PowerPoint</Application>
  <PresentationFormat>Předvádění na obrazovce (4:3)</PresentationFormat>
  <Paragraphs>493</Paragraphs>
  <Slides>55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Motiv systému Office</vt:lpstr>
      <vt:lpstr>CYTOLOGIE A MORFOLOGIE PROKARYOT  6</vt:lpstr>
      <vt:lpstr>Jednoduché růstové cykly (RC)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Tvorba exospory Methylosinus trichosporium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Životní cyklus chlamydií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CYTOLOGIE A MORFOLOGIE PROKARYOT 6</dc:title>
  <dc:creator>Iva</dc:creator>
  <cp:lastModifiedBy>Iva</cp:lastModifiedBy>
  <cp:revision>78</cp:revision>
  <dcterms:created xsi:type="dcterms:W3CDTF">2020-04-20T06:06:11Z</dcterms:created>
  <dcterms:modified xsi:type="dcterms:W3CDTF">2021-04-12T12:10:41Z</dcterms:modified>
</cp:coreProperties>
</file>