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90" r:id="rId4"/>
    <p:sldId id="288" r:id="rId5"/>
    <p:sldId id="289" r:id="rId6"/>
    <p:sldId id="299" r:id="rId7"/>
    <p:sldId id="306" r:id="rId8"/>
    <p:sldId id="300" r:id="rId9"/>
    <p:sldId id="301" r:id="rId10"/>
    <p:sldId id="302" r:id="rId11"/>
    <p:sldId id="303" r:id="rId12"/>
    <p:sldId id="304" r:id="rId13"/>
    <p:sldId id="291" r:id="rId14"/>
    <p:sldId id="307" r:id="rId15"/>
    <p:sldId id="292" r:id="rId16"/>
    <p:sldId id="293" r:id="rId17"/>
    <p:sldId id="279" r:id="rId18"/>
    <p:sldId id="280" r:id="rId19"/>
    <p:sldId id="283" r:id="rId20"/>
    <p:sldId id="282" r:id="rId21"/>
    <p:sldId id="308" r:id="rId22"/>
    <p:sldId id="309" r:id="rId23"/>
    <p:sldId id="310" r:id="rId24"/>
    <p:sldId id="284" r:id="rId25"/>
    <p:sldId id="285" r:id="rId26"/>
    <p:sldId id="286" r:id="rId27"/>
    <p:sldId id="287" r:id="rId28"/>
    <p:sldId id="258" r:id="rId29"/>
    <p:sldId id="267" r:id="rId30"/>
    <p:sldId id="260" r:id="rId31"/>
    <p:sldId id="261" r:id="rId32"/>
    <p:sldId id="262" r:id="rId33"/>
    <p:sldId id="265" r:id="rId34"/>
    <p:sldId id="263" r:id="rId35"/>
    <p:sldId id="264" r:id="rId36"/>
    <p:sldId id="259" r:id="rId37"/>
    <p:sldId id="266" r:id="rId38"/>
    <p:sldId id="268" r:id="rId39"/>
    <p:sldId id="269" r:id="rId40"/>
    <p:sldId id="271" r:id="rId41"/>
    <p:sldId id="272" r:id="rId42"/>
    <p:sldId id="274" r:id="rId43"/>
    <p:sldId id="275" r:id="rId44"/>
    <p:sldId id="276" r:id="rId45"/>
    <p:sldId id="277" r:id="rId46"/>
    <p:sldId id="278" r:id="rId47"/>
    <p:sldId id="270" r:id="rId48"/>
    <p:sldId id="294" r:id="rId49"/>
    <p:sldId id="295" r:id="rId50"/>
    <p:sldId id="297" r:id="rId51"/>
    <p:sldId id="296" r:id="rId52"/>
    <p:sldId id="298" r:id="rId53"/>
    <p:sldId id="305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0F089-2D64-4147-A6BB-2B08E1648E4D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AC7BE-327A-4B62-AC34-34345611D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211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AC7BE-327A-4B62-AC34-34345611D16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82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AC7BE-327A-4B62-AC34-34345611D16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18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89DB-A877-4746-B829-5D06ED978A33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2CA-AECF-4CD8-97AF-7B9F80C48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32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89DB-A877-4746-B829-5D06ED978A33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2CA-AECF-4CD8-97AF-7B9F80C48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148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89DB-A877-4746-B829-5D06ED978A33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2CA-AECF-4CD8-97AF-7B9F80C48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81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89DB-A877-4746-B829-5D06ED978A33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2CA-AECF-4CD8-97AF-7B9F80C48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717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89DB-A877-4746-B829-5D06ED978A33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2CA-AECF-4CD8-97AF-7B9F80C48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2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89DB-A877-4746-B829-5D06ED978A33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2CA-AECF-4CD8-97AF-7B9F80C48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70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89DB-A877-4746-B829-5D06ED978A33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2CA-AECF-4CD8-97AF-7B9F80C48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9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89DB-A877-4746-B829-5D06ED978A33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2CA-AECF-4CD8-97AF-7B9F80C48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580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89DB-A877-4746-B829-5D06ED978A33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2CA-AECF-4CD8-97AF-7B9F80C48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21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89DB-A877-4746-B829-5D06ED978A33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2CA-AECF-4CD8-97AF-7B9F80C48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550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289DB-A877-4746-B829-5D06ED978A33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2CA-AECF-4CD8-97AF-7B9F80C48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18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289DB-A877-4746-B829-5D06ED978A33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B02CA-AECF-4CD8-97AF-7B9F80C48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48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pn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4.emf"/><Relationship Id="rId7" Type="http://schemas.openxmlformats.org/officeDocument/2006/relationships/image" Target="../media/image78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emf"/><Relationship Id="rId4" Type="http://schemas.openxmlformats.org/officeDocument/2006/relationships/image" Target="../media/image124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Cytologie</a:t>
            </a:r>
            <a:r>
              <a:rPr lang="en-GB" dirty="0"/>
              <a:t> a </a:t>
            </a:r>
            <a:r>
              <a:rPr lang="en-GB" dirty="0" err="1"/>
              <a:t>morfologie</a:t>
            </a:r>
            <a:r>
              <a:rPr lang="en-GB" dirty="0"/>
              <a:t> </a:t>
            </a:r>
            <a:r>
              <a:rPr lang="en-GB" dirty="0" err="1"/>
              <a:t>bakterií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I.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7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88" y="369828"/>
            <a:ext cx="2167988" cy="216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83568" y="2901145"/>
            <a:ext cx="1054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Nocardia</a:t>
            </a:r>
            <a:endParaRPr lang="en-GB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1628800"/>
            <a:ext cx="303847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379109" y="3244334"/>
            <a:ext cx="2385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/>
              <a:t>Proteus – </a:t>
            </a:r>
            <a:r>
              <a:rPr lang="en-GB" b="1" dirty="0" err="1"/>
              <a:t>pohyb</a:t>
            </a:r>
            <a:r>
              <a:rPr lang="en-GB" b="1" dirty="0"/>
              <a:t> </a:t>
            </a:r>
            <a:r>
              <a:rPr lang="en-GB" b="1" dirty="0" err="1"/>
              <a:t>buněk</a:t>
            </a:r>
            <a:endParaRPr lang="en-GB" dirty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6" y="209575"/>
            <a:ext cx="277177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497741" y="3085811"/>
            <a:ext cx="1854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/>
              <a:t>Bacillus </a:t>
            </a:r>
            <a:r>
              <a:rPr lang="en-GB" b="1" i="1" dirty="0" err="1"/>
              <a:t>mycoides</a:t>
            </a:r>
            <a:endParaRPr lang="en-GB" dirty="0"/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87" y="3730863"/>
            <a:ext cx="17811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553558" y="6304001"/>
            <a:ext cx="1477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/>
              <a:t>Streptomyces</a:t>
            </a:r>
            <a:endParaRPr lang="en-GB" dirty="0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07" y="4720686"/>
            <a:ext cx="2180754" cy="213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53" y="4065374"/>
            <a:ext cx="227647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6497740" y="6488667"/>
            <a:ext cx="62154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 smtClean="0"/>
              <a:t>Serratia</a:t>
            </a:r>
            <a:r>
              <a:rPr lang="cs-CZ" b="1" dirty="0"/>
              <a:t> </a:t>
            </a:r>
            <a:r>
              <a:rPr lang="en-GB" b="1" dirty="0" err="1" smtClean="0"/>
              <a:t>marcescens</a:t>
            </a:r>
            <a:endParaRPr lang="en-GB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234725" y="258525"/>
            <a:ext cx="1954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/>
              <a:t>Bakteriální</a:t>
            </a:r>
            <a:r>
              <a:rPr lang="en-GB" sz="2000" b="1" dirty="0"/>
              <a:t> </a:t>
            </a:r>
            <a:r>
              <a:rPr lang="en-GB" sz="2000" b="1" dirty="0" err="1" smtClean="0"/>
              <a:t>kolonie</a:t>
            </a:r>
            <a:r>
              <a:rPr lang="cs-CZ" sz="2000" b="1" dirty="0" smtClean="0"/>
              <a:t> na běžných mediích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235414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051720" y="188640"/>
            <a:ext cx="5658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err="1"/>
              <a:t>Bakteriální</a:t>
            </a:r>
            <a:r>
              <a:rPr lang="en-GB" sz="2000" b="1" dirty="0"/>
              <a:t> </a:t>
            </a:r>
            <a:r>
              <a:rPr lang="en-GB" sz="2000" b="1" dirty="0" err="1"/>
              <a:t>kolonie</a:t>
            </a:r>
            <a:r>
              <a:rPr lang="en-GB" sz="2000" b="1" dirty="0"/>
              <a:t> </a:t>
            </a:r>
            <a:r>
              <a:rPr lang="en-GB" sz="2000" b="1" dirty="0" err="1" smtClean="0"/>
              <a:t>na</a:t>
            </a:r>
            <a:r>
              <a:rPr lang="cs-CZ" sz="2000" b="1" dirty="0"/>
              <a:t> </a:t>
            </a:r>
            <a:r>
              <a:rPr lang="en-GB" sz="2000" b="1" dirty="0" smtClean="0"/>
              <a:t> </a:t>
            </a:r>
            <a:r>
              <a:rPr lang="en-GB" sz="2000" b="1" dirty="0" err="1"/>
              <a:t>diagnost</a:t>
            </a:r>
            <a:r>
              <a:rPr lang="en-GB" sz="2000" b="1" dirty="0"/>
              <a:t>. </a:t>
            </a:r>
            <a:r>
              <a:rPr lang="en-GB" sz="2000" b="1" dirty="0" err="1"/>
              <a:t>půdách</a:t>
            </a:r>
            <a:endParaRPr lang="en-GB" sz="2000" b="1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0439"/>
            <a:ext cx="1979712" cy="197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13187"/>
            <a:ext cx="2160240" cy="211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19017"/>
            <a:ext cx="2132703" cy="215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258" y="2213187"/>
            <a:ext cx="2077741" cy="207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755576" y="5733256"/>
            <a:ext cx="8798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Jeden</a:t>
            </a:r>
            <a:r>
              <a:rPr lang="en-GB" dirty="0"/>
              <a:t> </a:t>
            </a:r>
            <a:r>
              <a:rPr lang="en-GB" dirty="0" err="1" smtClean="0"/>
              <a:t>druh</a:t>
            </a:r>
            <a:r>
              <a:rPr lang="cs-CZ" dirty="0"/>
              <a:t> </a:t>
            </a:r>
            <a:r>
              <a:rPr lang="en-GB" dirty="0" err="1" smtClean="0"/>
              <a:t>bakterie</a:t>
            </a:r>
            <a:r>
              <a:rPr lang="cs-CZ" dirty="0"/>
              <a:t> </a:t>
            </a:r>
            <a:r>
              <a:rPr lang="cs-CZ" dirty="0" smtClean="0"/>
              <a:t>a </a:t>
            </a:r>
            <a:r>
              <a:rPr lang="en-GB" dirty="0" err="1" smtClean="0"/>
              <a:t>r</a:t>
            </a:r>
            <a:r>
              <a:rPr lang="en-GB" b="1" dirty="0" err="1" smtClean="0"/>
              <a:t>ů</a:t>
            </a:r>
            <a:r>
              <a:rPr lang="en-GB" dirty="0" err="1" smtClean="0"/>
              <a:t>zná</a:t>
            </a:r>
            <a:r>
              <a:rPr lang="en-GB" dirty="0" smtClean="0"/>
              <a:t> media</a:t>
            </a:r>
            <a:r>
              <a:rPr lang="cs-CZ" dirty="0" smtClean="0"/>
              <a:t>…(E. coli)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5394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 err="1" smtClean="0"/>
              <a:t>Kontaminace</a:t>
            </a:r>
            <a:r>
              <a:rPr lang="en-GB" sz="2000" dirty="0" smtClean="0"/>
              <a:t> </a:t>
            </a:r>
            <a:r>
              <a:rPr lang="en-GB" sz="2000" dirty="0" err="1" smtClean="0"/>
              <a:t>na</a:t>
            </a:r>
            <a:r>
              <a:rPr lang="en-GB" sz="2000" dirty="0" smtClean="0"/>
              <a:t> </a:t>
            </a:r>
            <a:r>
              <a:rPr lang="en-GB" sz="2000" dirty="0" err="1" smtClean="0"/>
              <a:t>misce</a:t>
            </a:r>
            <a:r>
              <a:rPr lang="en-GB" sz="2000" dirty="0" smtClean="0"/>
              <a:t>!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>
                <a:sym typeface="Wingdings" panose="05000000000000000000" pitchFamily="2" charset="2"/>
              </a:rPr>
              <a:t></a:t>
            </a:r>
            <a:endParaRPr lang="en-GB" sz="2000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94" y="2204864"/>
            <a:ext cx="3024336" cy="302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142" y="2184735"/>
            <a:ext cx="3046359" cy="3000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501" y="2204864"/>
            <a:ext cx="3214621" cy="298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10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/>
          </a:bodyPr>
          <a:lstStyle/>
          <a:p>
            <a:r>
              <a:rPr lang="en-GB" sz="1800" dirty="0" err="1" smtClean="0"/>
              <a:t>Morfologie</a:t>
            </a:r>
            <a:r>
              <a:rPr lang="en-GB" sz="1800" dirty="0" smtClean="0"/>
              <a:t> </a:t>
            </a:r>
            <a:r>
              <a:rPr lang="en-GB" sz="1800" dirty="0" err="1" smtClean="0"/>
              <a:t>pleomorfních</a:t>
            </a:r>
            <a:r>
              <a:rPr lang="en-GB" sz="1800" dirty="0" smtClean="0"/>
              <a:t> </a:t>
            </a:r>
            <a:r>
              <a:rPr lang="en-GB" sz="1800" dirty="0" err="1" smtClean="0"/>
              <a:t>buněk</a:t>
            </a:r>
            <a:endParaRPr lang="en-GB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8358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 err="1" smtClean="0"/>
              <a:t>Další</a:t>
            </a:r>
            <a:r>
              <a:rPr lang="en-GB" sz="1800" dirty="0" smtClean="0"/>
              <a:t> </a:t>
            </a:r>
            <a:r>
              <a:rPr lang="en-GB" sz="1800" dirty="0" err="1"/>
              <a:t>potíž</a:t>
            </a:r>
            <a:r>
              <a:rPr lang="en-GB" sz="1800" dirty="0"/>
              <a:t>:</a:t>
            </a:r>
          </a:p>
          <a:p>
            <a:r>
              <a:rPr lang="en-GB" sz="1800" dirty="0" err="1"/>
              <a:t>Jsou</a:t>
            </a:r>
            <a:r>
              <a:rPr lang="en-GB" sz="1800" dirty="0"/>
              <a:t> </a:t>
            </a:r>
            <a:r>
              <a:rPr lang="en-GB" sz="1800" dirty="0" err="1"/>
              <a:t>barvitelné</a:t>
            </a:r>
            <a:r>
              <a:rPr lang="en-GB" sz="1800" dirty="0"/>
              <a:t> </a:t>
            </a:r>
            <a:r>
              <a:rPr lang="en-GB" sz="1800" dirty="0" err="1"/>
              <a:t>Gramem</a:t>
            </a:r>
            <a:r>
              <a:rPr lang="en-GB" sz="1800" dirty="0"/>
              <a:t>?</a:t>
            </a:r>
          </a:p>
          <a:p>
            <a:r>
              <a:rPr lang="en-GB" sz="1800" i="1" dirty="0"/>
              <a:t>Haemophilus </a:t>
            </a:r>
            <a:r>
              <a:rPr lang="en-GB" sz="1800" dirty="0"/>
              <a:t>– </a:t>
            </a:r>
            <a:r>
              <a:rPr lang="en-GB" sz="1800" dirty="0" err="1"/>
              <a:t>ano</a:t>
            </a:r>
            <a:endParaRPr lang="en-GB" sz="1800" dirty="0"/>
          </a:p>
          <a:p>
            <a:r>
              <a:rPr lang="cs-CZ" sz="1800" dirty="0" smtClean="0"/>
              <a:t>NE m</a:t>
            </a:r>
            <a:r>
              <a:rPr lang="en-GB" sz="1800" dirty="0" err="1" smtClean="0"/>
              <a:t>ykobakteria</a:t>
            </a:r>
            <a:r>
              <a:rPr lang="cs-CZ" sz="1800" dirty="0" smtClean="0"/>
              <a:t> (</a:t>
            </a:r>
            <a:r>
              <a:rPr lang="cs-CZ" sz="1800" dirty="0" err="1" smtClean="0"/>
              <a:t>obs</a:t>
            </a:r>
            <a:r>
              <a:rPr lang="cs-CZ" sz="1800" dirty="0" smtClean="0"/>
              <a:t>. </a:t>
            </a:r>
            <a:r>
              <a:rPr lang="cs-CZ" sz="1800" dirty="0" err="1"/>
              <a:t>m</a:t>
            </a:r>
            <a:r>
              <a:rPr lang="cs-CZ" sz="1800" dirty="0" err="1" smtClean="0"/>
              <a:t>ykolové</a:t>
            </a:r>
            <a:r>
              <a:rPr lang="cs-CZ" sz="1800" dirty="0" smtClean="0"/>
              <a:t> kyseliny)</a:t>
            </a:r>
          </a:p>
          <a:p>
            <a:r>
              <a:rPr lang="cs-CZ" sz="1800" dirty="0" smtClean="0"/>
              <a:t>NE </a:t>
            </a:r>
            <a:r>
              <a:rPr lang="en-GB" sz="1800" dirty="0" err="1" smtClean="0"/>
              <a:t>mykoplazmata</a:t>
            </a:r>
            <a:r>
              <a:rPr lang="en-GB" sz="1800" dirty="0" smtClean="0"/>
              <a:t> </a:t>
            </a:r>
            <a:r>
              <a:rPr lang="cs-CZ" sz="1800" dirty="0" smtClean="0"/>
              <a:t>(bez </a:t>
            </a:r>
            <a:r>
              <a:rPr lang="cs-CZ" sz="1800" dirty="0" err="1" smtClean="0"/>
              <a:t>bun.stěny</a:t>
            </a:r>
            <a:r>
              <a:rPr lang="cs-CZ" sz="1800" dirty="0" smtClean="0"/>
              <a:t>)</a:t>
            </a:r>
            <a:endParaRPr lang="en-GB" sz="18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121" y="968803"/>
            <a:ext cx="242588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300192" y="1268760"/>
            <a:ext cx="2574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 smtClean="0"/>
              <a:t>Pleomorfní</a:t>
            </a:r>
            <a:r>
              <a:rPr lang="en-GB" sz="1400" dirty="0" smtClean="0"/>
              <a:t> </a:t>
            </a:r>
            <a:r>
              <a:rPr lang="en-GB" sz="1400" dirty="0" err="1" smtClean="0"/>
              <a:t>buňky</a:t>
            </a:r>
            <a:r>
              <a:rPr lang="en-GB" sz="1400" dirty="0" smtClean="0"/>
              <a:t> </a:t>
            </a:r>
            <a:r>
              <a:rPr lang="en-GB" sz="1400" dirty="0" err="1" smtClean="0"/>
              <a:t>rodu</a:t>
            </a:r>
            <a:endParaRPr lang="en-GB" sz="1400" dirty="0" smtClean="0"/>
          </a:p>
          <a:p>
            <a:r>
              <a:rPr lang="en-GB" sz="1400" b="1" i="1" dirty="0" smtClean="0"/>
              <a:t>Corynebacterium</a:t>
            </a:r>
            <a:endParaRPr lang="en-GB" sz="1400" dirty="0"/>
          </a:p>
        </p:txBody>
      </p:sp>
      <p:sp>
        <p:nvSpPr>
          <p:cNvPr id="5" name="Obdélník 4"/>
          <p:cNvSpPr/>
          <p:nvPr/>
        </p:nvSpPr>
        <p:spPr>
          <a:xfrm>
            <a:off x="179512" y="2996952"/>
            <a:ext cx="54831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Acidorezistentní</a:t>
            </a:r>
            <a:r>
              <a:rPr lang="en-GB" dirty="0"/>
              <a:t> </a:t>
            </a:r>
            <a:r>
              <a:rPr lang="en-GB" dirty="0" err="1"/>
              <a:t>buňky</a:t>
            </a:r>
            <a:r>
              <a:rPr lang="en-GB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o</a:t>
            </a:r>
            <a:r>
              <a:rPr lang="en-GB" dirty="0" err="1" smtClean="0"/>
              <a:t>dmítají</a:t>
            </a:r>
            <a:r>
              <a:rPr lang="en-GB" dirty="0" smtClean="0"/>
              <a:t> </a:t>
            </a:r>
            <a:r>
              <a:rPr lang="en-GB" dirty="0" err="1"/>
              <a:t>Gramovo</a:t>
            </a:r>
            <a:r>
              <a:rPr lang="en-GB" dirty="0"/>
              <a:t> </a:t>
            </a:r>
            <a:r>
              <a:rPr lang="en-GB" dirty="0" err="1"/>
              <a:t>barvení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</a:t>
            </a:r>
            <a:r>
              <a:rPr lang="es-ES" dirty="0" smtClean="0"/>
              <a:t>dmítají </a:t>
            </a:r>
            <a:r>
              <a:rPr lang="es-ES" dirty="0"/>
              <a:t>se po nabarvení </a:t>
            </a:r>
            <a:r>
              <a:rPr lang="es-ES" dirty="0" smtClean="0"/>
              <a:t>odbarvit</a:t>
            </a:r>
            <a:r>
              <a:rPr lang="cs-CZ" dirty="0" smtClean="0"/>
              <a:t> </a:t>
            </a:r>
            <a:r>
              <a:rPr lang="en-GB" dirty="0" err="1" smtClean="0"/>
              <a:t>ethanolem</a:t>
            </a:r>
            <a:endParaRPr lang="en-GB" dirty="0"/>
          </a:p>
          <a:p>
            <a:r>
              <a:rPr lang="cs-CZ" dirty="0" smtClean="0"/>
              <a:t>     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kyselinou</a:t>
            </a:r>
            <a:endParaRPr lang="cs-CZ" dirty="0" smtClean="0"/>
          </a:p>
          <a:p>
            <a:r>
              <a:rPr lang="en-GB" dirty="0" err="1" smtClean="0"/>
              <a:t>Př</a:t>
            </a:r>
            <a:r>
              <a:rPr lang="en-GB" dirty="0"/>
              <a:t>: </a:t>
            </a:r>
            <a:r>
              <a:rPr lang="en-GB" i="1" dirty="0" err="1"/>
              <a:t>Nocardia</a:t>
            </a:r>
            <a:r>
              <a:rPr lang="en-GB" i="1" dirty="0"/>
              <a:t>…</a:t>
            </a:r>
            <a:endParaRPr lang="en-GB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06" y="3824383"/>
            <a:ext cx="2952328" cy="285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459542" y="5445224"/>
            <a:ext cx="33657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i="1" dirty="0" smtClean="0"/>
              <a:t>Mycobacterium </a:t>
            </a:r>
            <a:r>
              <a:rPr lang="en-GB" sz="1400" b="1" i="1" dirty="0" err="1" smtClean="0"/>
              <a:t>avium-intracellulare</a:t>
            </a:r>
            <a:endParaRPr lang="en-GB" sz="1400" b="1" i="1" dirty="0" smtClean="0"/>
          </a:p>
          <a:p>
            <a:r>
              <a:rPr lang="en-GB" sz="1400" dirty="0" err="1" smtClean="0"/>
              <a:t>Acidorezistentní</a:t>
            </a:r>
            <a:r>
              <a:rPr lang="en-GB" sz="1400" dirty="0" smtClean="0"/>
              <a:t> </a:t>
            </a:r>
            <a:r>
              <a:rPr lang="en-GB" sz="1400" dirty="0" err="1" smtClean="0"/>
              <a:t>barvení</a:t>
            </a:r>
            <a:r>
              <a:rPr lang="en-GB" sz="1400" dirty="0" smtClean="0"/>
              <a:t> </a:t>
            </a:r>
            <a:r>
              <a:rPr lang="en-GB" sz="1400" dirty="0" err="1" smtClean="0"/>
              <a:t>buněk</a:t>
            </a:r>
            <a:endParaRPr lang="en-GB" sz="1400" dirty="0" smtClean="0"/>
          </a:p>
          <a:p>
            <a:r>
              <a:rPr lang="en-GB" sz="1400" dirty="0" err="1" smtClean="0"/>
              <a:t>histologického</a:t>
            </a:r>
            <a:r>
              <a:rPr lang="en-GB" sz="1400" dirty="0" smtClean="0"/>
              <a:t> </a:t>
            </a:r>
            <a:r>
              <a:rPr lang="en-GB" sz="1400" dirty="0" err="1" smtClean="0"/>
              <a:t>řezu</a:t>
            </a:r>
            <a:r>
              <a:rPr lang="en-GB" sz="1400" dirty="0" smtClean="0"/>
              <a:t> </a:t>
            </a:r>
            <a:r>
              <a:rPr lang="en-GB" sz="1400" dirty="0" err="1" smtClean="0"/>
              <a:t>lymfatické</a:t>
            </a:r>
            <a:r>
              <a:rPr lang="en-GB" sz="1400" dirty="0" smtClean="0"/>
              <a:t> </a:t>
            </a:r>
            <a:r>
              <a:rPr lang="en-GB" sz="1400" dirty="0" err="1" smtClean="0"/>
              <a:t>uzliny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69717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49240"/>
            <a:ext cx="3384376" cy="244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520" y="1807949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Živý (nativní) preparát bez </a:t>
            </a:r>
            <a:r>
              <a:rPr lang="cs-CZ" dirty="0" smtClean="0"/>
              <a:t>fixace– vidíme </a:t>
            </a:r>
            <a:r>
              <a:rPr lang="cs-CZ" dirty="0"/>
              <a:t>nedeformovaný tvar </a:t>
            </a:r>
            <a:r>
              <a:rPr lang="cs-CZ" dirty="0" smtClean="0"/>
              <a:t>buňky, spory</a:t>
            </a:r>
            <a:r>
              <a:rPr lang="cs-CZ" dirty="0"/>
              <a:t>, </a:t>
            </a:r>
            <a:r>
              <a:rPr lang="cs-CZ" dirty="0" smtClean="0"/>
              <a:t> morfologii </a:t>
            </a:r>
            <a:r>
              <a:rPr lang="cs-CZ" dirty="0"/>
              <a:t>seskupení buněk, pohyb buněk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15195"/>
            <a:ext cx="8229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err="1" smtClean="0"/>
              <a:t>Cíl</a:t>
            </a:r>
            <a:r>
              <a:rPr lang="cs-CZ" sz="2000" b="1" dirty="0"/>
              <a:t> </a:t>
            </a:r>
            <a:r>
              <a:rPr lang="en-GB" sz="2000" b="1" dirty="0" err="1" smtClean="0"/>
              <a:t>mikroskopie</a:t>
            </a:r>
            <a:r>
              <a:rPr lang="en-GB" sz="2000" b="1" dirty="0" smtClean="0"/>
              <a:t>?</a:t>
            </a:r>
            <a:r>
              <a:rPr lang="cs-CZ" sz="2000" b="1" dirty="0" smtClean="0"/>
              <a:t/>
            </a:r>
            <a:br>
              <a:rPr lang="cs-CZ" sz="2000" b="1" dirty="0" smtClean="0"/>
            </a:br>
            <a:endParaRPr lang="en-GB" sz="2000" b="1" dirty="0" smtClean="0"/>
          </a:p>
          <a:p>
            <a:r>
              <a:rPr lang="en-GB" sz="1800" b="1" dirty="0" err="1" smtClean="0"/>
              <a:t>Typ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preparátu</a:t>
            </a:r>
            <a:endParaRPr lang="en-GB" sz="1800" b="1" dirty="0" smtClean="0"/>
          </a:p>
          <a:p>
            <a:r>
              <a:rPr lang="en-GB" sz="1800" b="1" dirty="0" err="1" smtClean="0"/>
              <a:t>Typ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mikroskopie</a:t>
            </a:r>
            <a:r>
              <a:rPr lang="cs-CZ" sz="1800" b="1" dirty="0"/>
              <a:t> </a:t>
            </a:r>
            <a:r>
              <a:rPr lang="en-GB" sz="1800" b="1" dirty="0" smtClean="0"/>
              <a:t>(</a:t>
            </a:r>
            <a:r>
              <a:rPr lang="en-GB" sz="1800" b="1" dirty="0" err="1" smtClean="0"/>
              <a:t>typ</a:t>
            </a:r>
            <a:r>
              <a:rPr lang="en-GB" sz="1800" b="1" dirty="0" smtClean="0"/>
              <a:t> b. </a:t>
            </a:r>
            <a:r>
              <a:rPr lang="en-GB" sz="1800" b="1" dirty="0" err="1" smtClean="0"/>
              <a:t>stěny</a:t>
            </a:r>
            <a:r>
              <a:rPr lang="en-GB" sz="1800" b="1" dirty="0" smtClean="0"/>
              <a:t>,</a:t>
            </a:r>
            <a:r>
              <a:rPr lang="cs-CZ" sz="1800" b="1" dirty="0" smtClean="0"/>
              <a:t> </a:t>
            </a:r>
            <a:r>
              <a:rPr lang="en-GB" sz="1800" b="1" dirty="0" err="1" smtClean="0"/>
              <a:t>průkaz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struktur</a:t>
            </a:r>
            <a:r>
              <a:rPr lang="en-GB" sz="1800" b="1" dirty="0" smtClean="0"/>
              <a:t>,</a:t>
            </a:r>
            <a:r>
              <a:rPr lang="cs-CZ" sz="1800" b="1" dirty="0" smtClean="0"/>
              <a:t> </a:t>
            </a:r>
            <a:r>
              <a:rPr lang="en-GB" sz="1800" b="1" dirty="0" err="1" smtClean="0"/>
              <a:t>růstového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cyklu</a:t>
            </a:r>
            <a:r>
              <a:rPr lang="cs-CZ" sz="1800" b="1" dirty="0" smtClean="0"/>
              <a:t>)</a:t>
            </a:r>
            <a:endParaRPr lang="en-GB" sz="18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52936"/>
            <a:ext cx="2998787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292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Autofit/>
          </a:bodyPr>
          <a:lstStyle/>
          <a:p>
            <a:r>
              <a:rPr lang="en-GB" sz="1800" b="1" dirty="0"/>
              <a:t>Je </a:t>
            </a:r>
            <a:r>
              <a:rPr lang="en-GB" sz="1800" b="1" dirty="0" err="1" smtClean="0"/>
              <a:t>neznámý</a:t>
            </a:r>
            <a:r>
              <a:rPr lang="cs-CZ" sz="1800" b="1" dirty="0"/>
              <a:t> </a:t>
            </a:r>
            <a:r>
              <a:rPr lang="en-GB" sz="1800" b="1" dirty="0" err="1" smtClean="0"/>
              <a:t>vzorek</a:t>
            </a:r>
            <a:r>
              <a:rPr lang="cs-CZ" sz="1800" b="1" dirty="0"/>
              <a:t> </a:t>
            </a:r>
            <a:r>
              <a:rPr lang="en-GB" sz="1800" b="1" dirty="0" err="1" smtClean="0"/>
              <a:t>barvitelný</a:t>
            </a:r>
            <a:r>
              <a:rPr lang="cs-CZ" sz="1800" b="1" dirty="0"/>
              <a:t> </a:t>
            </a:r>
            <a:r>
              <a:rPr lang="en-GB" sz="1800" b="1" dirty="0" err="1" smtClean="0"/>
              <a:t>Gramem</a:t>
            </a:r>
            <a:r>
              <a:rPr lang="en-GB" sz="1800" b="1" dirty="0"/>
              <a:t>?</a:t>
            </a:r>
            <a:br>
              <a:rPr lang="en-GB" sz="1800" b="1" dirty="0"/>
            </a:br>
            <a:r>
              <a:rPr lang="en-GB" sz="1800" b="1" dirty="0" err="1"/>
              <a:t>Není</a:t>
            </a:r>
            <a:r>
              <a:rPr lang="en-GB" sz="1800" b="1" dirty="0"/>
              <a:t> </a:t>
            </a:r>
            <a:r>
              <a:rPr lang="en-GB" sz="1800" b="1" dirty="0" err="1"/>
              <a:t>gramlabilní</a:t>
            </a:r>
            <a:r>
              <a:rPr lang="en-GB" sz="1800" b="1" dirty="0"/>
              <a:t>?</a:t>
            </a:r>
            <a:br>
              <a:rPr lang="en-GB" sz="1800" b="1" dirty="0"/>
            </a:br>
            <a:r>
              <a:rPr lang="en-GB" sz="1800" b="1" dirty="0" err="1"/>
              <a:t>Fáze</a:t>
            </a:r>
            <a:r>
              <a:rPr lang="en-GB" sz="1800" b="1" dirty="0"/>
              <a:t> </a:t>
            </a:r>
            <a:r>
              <a:rPr lang="en-GB" sz="1800" b="1" dirty="0" err="1"/>
              <a:t>tyčka</a:t>
            </a:r>
            <a:r>
              <a:rPr lang="en-GB" sz="1800" b="1" dirty="0"/>
              <a:t> – </a:t>
            </a:r>
            <a:r>
              <a:rPr lang="en-GB" sz="1800" b="1" dirty="0" err="1"/>
              <a:t>kok</a:t>
            </a:r>
            <a:r>
              <a:rPr lang="en-GB" sz="1800" b="1" dirty="0"/>
              <a:t>?</a:t>
            </a:r>
            <a:endParaRPr lang="en-GB" sz="18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4716016" cy="334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029" y="4766924"/>
            <a:ext cx="28479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029" y="2079782"/>
            <a:ext cx="2847975" cy="272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533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Fluorescenční mikroskopie</a:t>
            </a:r>
            <a:endParaRPr lang="en-GB" sz="2000" dirty="0"/>
          </a:p>
        </p:txBody>
      </p:sp>
      <p:pic>
        <p:nvPicPr>
          <p:cNvPr id="2050" name="Picture 2" descr="D:\Users\Uživatel\Desktop\IVA\FOTO\kult kal L-D\live dead kult kal\LD1green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6"/>
            <a:ext cx="3888431" cy="291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Uživatel\Desktop\IVA\FOTO\kult kal L-D\live dead kult kal\mikroZOO výběr\methanosarcina barke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3566538" cy="267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Uživatel\Desktop\IVA\FOTO\PropagačníMikra\Cylindrocarpon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84054"/>
            <a:ext cx="5256583" cy="39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837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r>
              <a:rPr lang="en-GB" sz="2000" b="1" dirty="0" err="1"/>
              <a:t>Volba</a:t>
            </a:r>
            <a:r>
              <a:rPr lang="en-GB" sz="2000" b="1" dirty="0"/>
              <a:t> </a:t>
            </a:r>
            <a:r>
              <a:rPr lang="en-GB" sz="2000" b="1" dirty="0" err="1"/>
              <a:t>správného</a:t>
            </a:r>
            <a:r>
              <a:rPr lang="en-GB" sz="2000" b="1" dirty="0"/>
              <a:t> </a:t>
            </a:r>
            <a:r>
              <a:rPr lang="en-GB" sz="2000" b="1" dirty="0" err="1"/>
              <a:t>typu</a:t>
            </a:r>
            <a:r>
              <a:rPr lang="en-GB" sz="2000" b="1" dirty="0"/>
              <a:t> </a:t>
            </a:r>
            <a:r>
              <a:rPr lang="en-GB" sz="2000" b="1" dirty="0" err="1"/>
              <a:t>mikroskopie</a:t>
            </a:r>
            <a:r>
              <a:rPr lang="en-GB" sz="2000" b="1" dirty="0"/>
              <a:t> pro </a:t>
            </a:r>
            <a:r>
              <a:rPr lang="en-GB" sz="2000" b="1" dirty="0" err="1"/>
              <a:t>pozorování</a:t>
            </a:r>
            <a:r>
              <a:rPr lang="en-GB" sz="2000" b="1" dirty="0"/>
              <a:t/>
            </a:r>
            <a:br>
              <a:rPr lang="en-GB" sz="2000" b="1" dirty="0"/>
            </a:br>
            <a:r>
              <a:rPr lang="en-GB" sz="2000" b="1" dirty="0" err="1"/>
              <a:t>cytologických</a:t>
            </a:r>
            <a:r>
              <a:rPr lang="en-GB" sz="2000" b="1" dirty="0"/>
              <a:t> a </a:t>
            </a:r>
            <a:r>
              <a:rPr lang="en-GB" sz="2000" b="1" dirty="0" err="1"/>
              <a:t>morfologických</a:t>
            </a:r>
            <a:r>
              <a:rPr lang="en-GB" sz="2000" b="1" dirty="0"/>
              <a:t> </a:t>
            </a:r>
            <a:r>
              <a:rPr lang="en-GB" sz="2000" b="1" dirty="0" err="1"/>
              <a:t>znaků</a:t>
            </a: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8856984" cy="4525963"/>
          </a:xfrm>
        </p:spPr>
        <p:txBody>
          <a:bodyPr>
            <a:normAutofit/>
          </a:bodyPr>
          <a:lstStyle/>
          <a:p>
            <a:endParaRPr lang="en-GB" sz="1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0" y="1883227"/>
            <a:ext cx="2232842" cy="118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546" y="1628800"/>
            <a:ext cx="24955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092" y="1412776"/>
            <a:ext cx="3772092" cy="463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491880" y="6153695"/>
            <a:ext cx="5378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Anthony </a:t>
            </a:r>
            <a:r>
              <a:rPr lang="en-GB" sz="1400" dirty="0" smtClean="0"/>
              <a:t>van</a:t>
            </a:r>
            <a:r>
              <a:rPr lang="cs-CZ" sz="1400" dirty="0" smtClean="0"/>
              <a:t> </a:t>
            </a:r>
            <a:r>
              <a:rPr lang="en-GB" sz="1400" dirty="0" smtClean="0"/>
              <a:t>Leeuwenhoek</a:t>
            </a:r>
            <a:r>
              <a:rPr lang="cs-CZ" sz="1400" dirty="0" smtClean="0"/>
              <a:t>, 17. st</a:t>
            </a:r>
            <a:endParaRPr lang="en-GB" sz="1400" dirty="0"/>
          </a:p>
          <a:p>
            <a:r>
              <a:rPr lang="en-GB" sz="1400" dirty="0" err="1"/>
              <a:t>První</a:t>
            </a:r>
            <a:r>
              <a:rPr lang="en-GB" sz="1400" dirty="0"/>
              <a:t> </a:t>
            </a:r>
            <a:r>
              <a:rPr lang="en-GB" sz="1400" dirty="0" err="1"/>
              <a:t>nákresy</a:t>
            </a:r>
            <a:r>
              <a:rPr lang="en-GB" sz="1400" dirty="0"/>
              <a:t> </a:t>
            </a:r>
            <a:r>
              <a:rPr lang="en-GB" sz="1400" dirty="0" err="1" smtClean="0"/>
              <a:t>bakterií</a:t>
            </a:r>
            <a:r>
              <a:rPr lang="cs-CZ" sz="1400" dirty="0" smtClean="0"/>
              <a:t> </a:t>
            </a:r>
            <a:r>
              <a:rPr lang="en-GB" sz="1400" dirty="0" smtClean="0"/>
              <a:t>(z </a:t>
            </a:r>
            <a:r>
              <a:rPr lang="en-GB" sz="1400" dirty="0" err="1"/>
              <a:t>ústní</a:t>
            </a:r>
            <a:r>
              <a:rPr lang="en-GB" sz="1400" dirty="0"/>
              <a:t> </a:t>
            </a:r>
            <a:r>
              <a:rPr lang="en-GB" sz="1400" dirty="0" err="1"/>
              <a:t>dutiny</a:t>
            </a:r>
            <a:r>
              <a:rPr lang="en-GB" sz="1400" dirty="0"/>
              <a:t> </a:t>
            </a:r>
            <a:r>
              <a:rPr lang="en-GB" sz="1400" dirty="0" err="1" smtClean="0"/>
              <a:t>člověka</a:t>
            </a:r>
            <a:r>
              <a:rPr lang="cs-CZ" sz="1400" dirty="0" smtClean="0"/>
              <a:t>)</a:t>
            </a:r>
            <a:endParaRPr lang="en-GB" sz="1400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69408"/>
            <a:ext cx="2455001" cy="247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0" y="3730898"/>
            <a:ext cx="3024930" cy="246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46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87456"/>
            <a:ext cx="8229600" cy="562074"/>
          </a:xfrm>
        </p:spPr>
        <p:txBody>
          <a:bodyPr>
            <a:normAutofit/>
          </a:bodyPr>
          <a:lstStyle/>
          <a:p>
            <a:r>
              <a:rPr lang="en-GB" sz="2000" b="1" dirty="0" err="1"/>
              <a:t>Světelný</a:t>
            </a:r>
            <a:r>
              <a:rPr lang="en-GB" sz="2000" b="1" dirty="0"/>
              <a:t> </a:t>
            </a:r>
            <a:r>
              <a:rPr lang="en-GB" sz="2000" b="1" dirty="0" err="1"/>
              <a:t>mikroskop</a:t>
            </a:r>
            <a:r>
              <a:rPr lang="en-GB" sz="2000" b="1" dirty="0"/>
              <a:t> (1000x) vs. </a:t>
            </a:r>
            <a:r>
              <a:rPr lang="en-GB" sz="2000" b="1" dirty="0" err="1" smtClean="0"/>
              <a:t>Elektronový</a:t>
            </a:r>
            <a:r>
              <a:rPr lang="cs-CZ" sz="2000" b="1" dirty="0" smtClean="0"/>
              <a:t> </a:t>
            </a:r>
            <a:r>
              <a:rPr lang="en-GB" sz="2000" b="1" dirty="0" smtClean="0"/>
              <a:t>(100 </a:t>
            </a:r>
            <a:r>
              <a:rPr lang="en-GB" sz="2000" b="1" dirty="0"/>
              <a:t>000x)</a:t>
            </a:r>
            <a:endParaRPr lang="en-GB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89" y="1052736"/>
            <a:ext cx="5943661" cy="175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77" y="4653435"/>
            <a:ext cx="2523246" cy="218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2" y="3039312"/>
            <a:ext cx="2491671" cy="178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32223" y="5733256"/>
            <a:ext cx="1872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 smtClean="0"/>
              <a:t>Světelný</a:t>
            </a:r>
            <a:r>
              <a:rPr lang="en-GB" b="1" dirty="0" smtClean="0"/>
              <a:t> </a:t>
            </a:r>
            <a:r>
              <a:rPr lang="en-GB" b="1" dirty="0" err="1" smtClean="0"/>
              <a:t>mikroskop</a:t>
            </a:r>
            <a:endParaRPr lang="en-GB" b="1" dirty="0" smtClean="0"/>
          </a:p>
          <a:p>
            <a:r>
              <a:rPr lang="en-GB" b="1" dirty="0" smtClean="0"/>
              <a:t>- </a:t>
            </a:r>
            <a:r>
              <a:rPr lang="en-GB" b="1" dirty="0" err="1" smtClean="0"/>
              <a:t>Fázový</a:t>
            </a:r>
            <a:r>
              <a:rPr lang="en-GB" b="1" dirty="0" smtClean="0"/>
              <a:t> </a:t>
            </a:r>
            <a:r>
              <a:rPr lang="en-GB" b="1" dirty="0" err="1" smtClean="0"/>
              <a:t>kontrast</a:t>
            </a:r>
            <a:endParaRPr lang="en-GB" dirty="0"/>
          </a:p>
        </p:txBody>
      </p:sp>
      <p:sp>
        <p:nvSpPr>
          <p:cNvPr id="5" name="Obdélník 4"/>
          <p:cNvSpPr/>
          <p:nvPr/>
        </p:nvSpPr>
        <p:spPr>
          <a:xfrm>
            <a:off x="395536" y="2969834"/>
            <a:ext cx="2761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Světelný</a:t>
            </a:r>
            <a:r>
              <a:rPr lang="en-GB" b="1" dirty="0"/>
              <a:t> </a:t>
            </a:r>
            <a:r>
              <a:rPr lang="en-GB" b="1" dirty="0" err="1"/>
              <a:t>mikroskop</a:t>
            </a:r>
            <a:endParaRPr lang="en-GB" b="1" dirty="0"/>
          </a:p>
          <a:p>
            <a:r>
              <a:rPr lang="en-GB" b="1" dirty="0"/>
              <a:t>- </a:t>
            </a:r>
            <a:r>
              <a:rPr lang="en-GB" b="1" dirty="0" err="1"/>
              <a:t>Jasné</a:t>
            </a:r>
            <a:r>
              <a:rPr lang="en-GB" b="1" dirty="0"/>
              <a:t> pole</a:t>
            </a:r>
            <a:endParaRPr lang="en-GB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788" y="2636911"/>
            <a:ext cx="1959212" cy="420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788" y="1007308"/>
            <a:ext cx="1959212" cy="140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11696"/>
            <a:ext cx="4328451" cy="288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347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96752"/>
            <a:ext cx="8229600" cy="4525963"/>
          </a:xfrm>
        </p:spPr>
        <p:txBody>
          <a:bodyPr>
            <a:normAutofit/>
          </a:bodyPr>
          <a:lstStyle/>
          <a:p>
            <a:r>
              <a:rPr lang="en-GB" sz="1800" dirty="0" err="1"/>
              <a:t>Popularita</a:t>
            </a:r>
            <a:r>
              <a:rPr lang="en-GB" sz="1800" dirty="0"/>
              <a:t> SEM </a:t>
            </a:r>
            <a:r>
              <a:rPr lang="en-GB" sz="1800" dirty="0" err="1"/>
              <a:t>pramení</a:t>
            </a:r>
            <a:r>
              <a:rPr lang="en-GB" sz="1800" dirty="0"/>
              <a:t> </a:t>
            </a:r>
            <a:r>
              <a:rPr lang="en-GB" sz="1800" dirty="0" smtClean="0"/>
              <a:t>z</a:t>
            </a:r>
            <a:r>
              <a:rPr lang="cs-CZ" sz="1800" dirty="0" smtClean="0"/>
              <a:t> </a:t>
            </a:r>
            <a:r>
              <a:rPr lang="en-GB" sz="1800" dirty="0" err="1" smtClean="0"/>
              <a:t>možnosti</a:t>
            </a:r>
            <a:r>
              <a:rPr lang="en-GB" sz="1800" dirty="0" smtClean="0"/>
              <a:t> </a:t>
            </a:r>
            <a:r>
              <a:rPr lang="en-GB" sz="1800" dirty="0" err="1"/>
              <a:t>získat</a:t>
            </a:r>
            <a:r>
              <a:rPr lang="en-GB" sz="1800" dirty="0"/>
              <a:t> </a:t>
            </a:r>
            <a:r>
              <a:rPr lang="en-GB" sz="1800" dirty="0" err="1"/>
              <a:t>obrázky</a:t>
            </a:r>
            <a:r>
              <a:rPr lang="en-GB" sz="1800" dirty="0"/>
              <a:t> </a:t>
            </a:r>
            <a:r>
              <a:rPr lang="en-GB" sz="1800" dirty="0" err="1" smtClean="0"/>
              <a:t>povrchů</a:t>
            </a:r>
            <a:r>
              <a:rPr lang="cs-CZ" sz="1800" dirty="0" smtClean="0"/>
              <a:t> </a:t>
            </a:r>
            <a:r>
              <a:rPr lang="en-GB" sz="1800" dirty="0" err="1" smtClean="0"/>
              <a:t>širokého</a:t>
            </a:r>
            <a:r>
              <a:rPr lang="en-GB" sz="1800" dirty="0" smtClean="0"/>
              <a:t> </a:t>
            </a:r>
            <a:r>
              <a:rPr lang="en-GB" sz="1800" dirty="0" err="1"/>
              <a:t>spektra</a:t>
            </a:r>
            <a:r>
              <a:rPr lang="en-GB" sz="1800" dirty="0"/>
              <a:t> </a:t>
            </a:r>
            <a:r>
              <a:rPr lang="en-GB" sz="1800" dirty="0" err="1" smtClean="0"/>
              <a:t>objektů</a:t>
            </a:r>
            <a:endParaRPr lang="cs-CZ" sz="1800" dirty="0" smtClean="0"/>
          </a:p>
          <a:p>
            <a:endParaRPr lang="en-GB" sz="1800" dirty="0"/>
          </a:p>
        </p:txBody>
      </p:sp>
      <p:sp>
        <p:nvSpPr>
          <p:cNvPr id="4" name="Obdélník 3"/>
          <p:cNvSpPr/>
          <p:nvPr/>
        </p:nvSpPr>
        <p:spPr>
          <a:xfrm>
            <a:off x="539552" y="188640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/>
              <a:t>Rastrovací</a:t>
            </a:r>
            <a:r>
              <a:rPr lang="en-GB" sz="2000" b="1" dirty="0"/>
              <a:t> </a:t>
            </a:r>
            <a:r>
              <a:rPr lang="en-GB" sz="2000" b="1" dirty="0" err="1"/>
              <a:t>elektronová</a:t>
            </a:r>
            <a:r>
              <a:rPr lang="en-GB" sz="2000" b="1" dirty="0"/>
              <a:t> </a:t>
            </a:r>
            <a:r>
              <a:rPr lang="en-GB" sz="2000" b="1" dirty="0" err="1"/>
              <a:t>mikroskopie</a:t>
            </a:r>
            <a:endParaRPr lang="en-GB" sz="2000" b="1" dirty="0"/>
          </a:p>
          <a:p>
            <a:pPr algn="ctr"/>
            <a:r>
              <a:rPr lang="en-GB" sz="2000" dirty="0"/>
              <a:t>(</a:t>
            </a:r>
            <a:r>
              <a:rPr lang="en-GB" sz="2000" dirty="0" err="1"/>
              <a:t>skenovací</a:t>
            </a:r>
            <a:r>
              <a:rPr lang="en-GB" sz="2000" dirty="0"/>
              <a:t>, </a:t>
            </a:r>
            <a:r>
              <a:rPr lang="en-GB" sz="2000" dirty="0" err="1"/>
              <a:t>řádkovací</a:t>
            </a:r>
            <a:r>
              <a:rPr lang="en-GB" sz="2000" dirty="0"/>
              <a:t>, Scanning Electron Microscope - SEM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284797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11" y="4941168"/>
            <a:ext cx="25812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03354"/>
            <a:ext cx="3514096" cy="263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21088"/>
            <a:ext cx="284797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53" y="2316088"/>
            <a:ext cx="23907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027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78283"/>
            <a:ext cx="8229600" cy="3969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767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7171455" cy="522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72156" y="476672"/>
            <a:ext cx="599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SEM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6836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6926621" cy="593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435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6518398" cy="619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269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6100569" cy="566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747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9209" y="476672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en-GB" sz="2000" b="1" dirty="0" err="1"/>
              <a:t>Skenovací</a:t>
            </a:r>
            <a:r>
              <a:rPr lang="en-GB" sz="2000" b="1" dirty="0"/>
              <a:t> </a:t>
            </a:r>
            <a:r>
              <a:rPr lang="en-GB" sz="2000" b="1" dirty="0" err="1"/>
              <a:t>tunelová</a:t>
            </a:r>
            <a:r>
              <a:rPr lang="en-GB" sz="2000" b="1" dirty="0"/>
              <a:t> </a:t>
            </a:r>
            <a:r>
              <a:rPr lang="en-GB" sz="2000" b="1" dirty="0" err="1"/>
              <a:t>elektronová</a:t>
            </a:r>
            <a:r>
              <a:rPr lang="en-GB" sz="2000" b="1" dirty="0"/>
              <a:t> </a:t>
            </a:r>
            <a:r>
              <a:rPr lang="en-GB" sz="2000" b="1" dirty="0" err="1" smtClean="0"/>
              <a:t>mikroskopie</a:t>
            </a:r>
            <a:r>
              <a:rPr lang="cs-CZ" sz="2000" b="1" dirty="0" smtClean="0"/>
              <a:t/>
            </a:r>
            <a:br>
              <a:rPr lang="cs-CZ" sz="2000" b="1" dirty="0" smtClean="0"/>
            </a:br>
            <a:r>
              <a:rPr lang="en-GB" sz="2000" dirty="0"/>
              <a:t>(scanning </a:t>
            </a:r>
            <a:r>
              <a:rPr lang="en-GB" sz="2000" dirty="0" err="1"/>
              <a:t>tuneling</a:t>
            </a:r>
            <a:r>
              <a:rPr lang="en-GB" sz="2000" dirty="0"/>
              <a:t> electron microscopy, STM</a:t>
            </a:r>
            <a:r>
              <a:rPr lang="en-GB" sz="2000" dirty="0" smtClean="0"/>
              <a:t>)</a:t>
            </a:r>
            <a:r>
              <a:rPr lang="cs-CZ" sz="2000" dirty="0" smtClean="0"/>
              <a:t/>
            </a:r>
            <a:br>
              <a:rPr lang="cs-CZ" sz="2000" dirty="0" smtClean="0"/>
            </a:br>
            <a:endParaRPr lang="en-GB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2016224" cy="2044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14240"/>
            <a:ext cx="4464496" cy="262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793" y="1916832"/>
            <a:ext cx="22764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19024"/>
            <a:ext cx="189547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07" y="4014241"/>
            <a:ext cx="3520715" cy="262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7504" y="764704"/>
            <a:ext cx="8592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využívá</a:t>
            </a:r>
            <a:r>
              <a:rPr lang="en-GB" dirty="0"/>
              <a:t> k </a:t>
            </a:r>
            <a:r>
              <a:rPr lang="en-GB" dirty="0" err="1"/>
              <a:t>zobrazování</a:t>
            </a:r>
            <a:r>
              <a:rPr lang="en-GB" dirty="0"/>
              <a:t> </a:t>
            </a:r>
            <a:r>
              <a:rPr lang="en-GB" dirty="0" err="1"/>
              <a:t>pohyblivého</a:t>
            </a:r>
            <a:r>
              <a:rPr lang="en-GB" dirty="0"/>
              <a:t> </a:t>
            </a:r>
            <a:r>
              <a:rPr lang="en-GB" dirty="0" err="1"/>
              <a:t>svazku</a:t>
            </a:r>
            <a:r>
              <a:rPr lang="en-GB" dirty="0"/>
              <a:t> </a:t>
            </a:r>
            <a:r>
              <a:rPr lang="en-GB" dirty="0" err="1" smtClean="0"/>
              <a:t>elektronů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převážně</a:t>
            </a:r>
            <a:r>
              <a:rPr lang="en-GB" dirty="0" smtClean="0"/>
              <a:t> </a:t>
            </a:r>
            <a:r>
              <a:rPr lang="en-GB" dirty="0"/>
              <a:t>k </a:t>
            </a:r>
            <a:r>
              <a:rPr lang="en-GB" dirty="0" err="1"/>
              <a:t>topografické</a:t>
            </a:r>
            <a:r>
              <a:rPr lang="en-GB" dirty="0"/>
              <a:t> </a:t>
            </a:r>
            <a:r>
              <a:rPr lang="en-GB" dirty="0" err="1"/>
              <a:t>analýze</a:t>
            </a:r>
            <a:r>
              <a:rPr lang="en-GB" dirty="0"/>
              <a:t> </a:t>
            </a:r>
            <a:r>
              <a:rPr lang="en-GB" dirty="0" err="1"/>
              <a:t>různých</a:t>
            </a:r>
            <a:r>
              <a:rPr lang="en-GB" dirty="0"/>
              <a:t> </a:t>
            </a:r>
            <a:r>
              <a:rPr lang="en-GB" dirty="0" err="1"/>
              <a:t>materiálů</a:t>
            </a:r>
            <a:r>
              <a:rPr lang="en-GB" dirty="0"/>
              <a:t> </a:t>
            </a:r>
            <a:r>
              <a:rPr lang="cs-CZ" dirty="0" smtClean="0"/>
              <a:t>– 3D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153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02640" y="162471"/>
            <a:ext cx="4081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/>
              <a:t>Transmisní</a:t>
            </a:r>
            <a:r>
              <a:rPr lang="en-GB" b="1" dirty="0"/>
              <a:t> </a:t>
            </a:r>
            <a:r>
              <a:rPr lang="en-GB" b="1" dirty="0" err="1"/>
              <a:t>elektronový</a:t>
            </a:r>
            <a:r>
              <a:rPr lang="en-GB" b="1" dirty="0"/>
              <a:t> </a:t>
            </a:r>
            <a:r>
              <a:rPr lang="en-GB" b="1" dirty="0" err="1"/>
              <a:t>mikroskop</a:t>
            </a:r>
            <a:r>
              <a:rPr lang="en-GB" b="1" dirty="0"/>
              <a:t> (TEM)</a:t>
            </a:r>
            <a:endParaRPr lang="en-GB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89" y="4149080"/>
            <a:ext cx="2225953" cy="220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278" y="1484784"/>
            <a:ext cx="4779281" cy="404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1412776"/>
            <a:ext cx="4139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umožňuje</a:t>
            </a:r>
            <a:r>
              <a:rPr lang="en-GB" sz="1600" dirty="0" smtClean="0"/>
              <a:t> </a:t>
            </a:r>
            <a:r>
              <a:rPr lang="en-GB" sz="1600" dirty="0" err="1"/>
              <a:t>pozorovat</a:t>
            </a:r>
            <a:r>
              <a:rPr lang="en-GB" sz="1600" dirty="0"/>
              <a:t> </a:t>
            </a:r>
            <a:r>
              <a:rPr lang="en-GB" sz="1600" b="1" dirty="0" err="1"/>
              <a:t>detaily</a:t>
            </a:r>
            <a:r>
              <a:rPr lang="en-GB" sz="1600" b="1" dirty="0"/>
              <a:t> </a:t>
            </a:r>
            <a:r>
              <a:rPr lang="en-GB" sz="1600" b="1" dirty="0" err="1"/>
              <a:t>buňky</a:t>
            </a:r>
            <a:r>
              <a:rPr lang="en-GB" sz="1600" b="1" dirty="0"/>
              <a:t> a </a:t>
            </a:r>
            <a:r>
              <a:rPr lang="en-GB" sz="1600" b="1" dirty="0" err="1"/>
              <a:t>virových</a:t>
            </a:r>
            <a:r>
              <a:rPr lang="en-GB" sz="1600" b="1" dirty="0"/>
              <a:t> </a:t>
            </a:r>
            <a:r>
              <a:rPr lang="en-GB" sz="1600" b="1" dirty="0" err="1" smtClean="0"/>
              <a:t>částic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ke</a:t>
            </a:r>
            <a:r>
              <a:rPr lang="en-GB" sz="1600" dirty="0" smtClean="0"/>
              <a:t> </a:t>
            </a:r>
            <a:r>
              <a:rPr lang="en-GB" sz="1600" dirty="0" err="1"/>
              <a:t>kontrastnímu</a:t>
            </a:r>
            <a:r>
              <a:rPr lang="en-GB" sz="1600" dirty="0"/>
              <a:t> </a:t>
            </a:r>
            <a:r>
              <a:rPr lang="en-GB" sz="1600" dirty="0" err="1"/>
              <a:t>znázornění</a:t>
            </a:r>
            <a:r>
              <a:rPr lang="en-GB" sz="1600" dirty="0"/>
              <a:t> </a:t>
            </a:r>
            <a:r>
              <a:rPr lang="en-GB" sz="1600" dirty="0" err="1"/>
              <a:t>zvýraznění</a:t>
            </a:r>
            <a:r>
              <a:rPr lang="en-GB" sz="1600" dirty="0"/>
              <a:t> </a:t>
            </a:r>
            <a:r>
              <a:rPr lang="en-GB" sz="1600" dirty="0" err="1"/>
              <a:t>struktur</a:t>
            </a:r>
            <a:r>
              <a:rPr lang="en-GB" sz="1600" dirty="0"/>
              <a:t> se </a:t>
            </a:r>
            <a:r>
              <a:rPr lang="en-GB" sz="1600" dirty="0" err="1"/>
              <a:t>používá</a:t>
            </a:r>
            <a:r>
              <a:rPr lang="en-GB" sz="1600" dirty="0"/>
              <a:t> </a:t>
            </a:r>
            <a:r>
              <a:rPr lang="en-GB" sz="1600" b="1" dirty="0" err="1" smtClean="0"/>
              <a:t>negativní</a:t>
            </a:r>
            <a:r>
              <a:rPr lang="cs-CZ" sz="1600" b="1" dirty="0" smtClean="0"/>
              <a:t> ba</a:t>
            </a:r>
            <a:r>
              <a:rPr lang="en-GB" sz="1600" b="1" dirty="0" err="1" smtClean="0"/>
              <a:t>rvení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/>
              <a:t> </a:t>
            </a:r>
            <a:r>
              <a:rPr lang="en-GB" sz="1600" dirty="0" smtClean="0"/>
              <a:t>soli </a:t>
            </a:r>
            <a:r>
              <a:rPr lang="en-GB" sz="1600" dirty="0" err="1"/>
              <a:t>těžkých</a:t>
            </a:r>
            <a:r>
              <a:rPr lang="en-GB" sz="1600" dirty="0"/>
              <a:t> </a:t>
            </a:r>
            <a:r>
              <a:rPr lang="en-GB" sz="1600" dirty="0" err="1"/>
              <a:t>kovů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b="1" dirty="0" err="1"/>
              <a:t>nepropuštějí</a:t>
            </a:r>
            <a:r>
              <a:rPr lang="en-GB" sz="1600" b="1" dirty="0"/>
              <a:t> </a:t>
            </a:r>
            <a:r>
              <a:rPr lang="en-GB" sz="1600" b="1" dirty="0" err="1" smtClean="0"/>
              <a:t>elektrony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/>
              <a:t> </a:t>
            </a:r>
            <a:r>
              <a:rPr lang="en-GB" sz="1600" dirty="0" err="1" smtClean="0"/>
              <a:t>např</a:t>
            </a:r>
            <a:r>
              <a:rPr lang="cs-CZ" sz="1600" dirty="0" smtClean="0"/>
              <a:t>. </a:t>
            </a:r>
            <a:r>
              <a:rPr lang="en-GB" sz="1600" b="1" dirty="0" smtClean="0"/>
              <a:t>uranyl </a:t>
            </a:r>
            <a:r>
              <a:rPr lang="en-GB" sz="1600" b="1" dirty="0" err="1"/>
              <a:t>acetát</a:t>
            </a:r>
            <a:r>
              <a:rPr lang="en-GB" sz="1600" b="1" dirty="0"/>
              <a:t>, </a:t>
            </a:r>
            <a:r>
              <a:rPr lang="en-GB" sz="1600" b="1" dirty="0" err="1"/>
              <a:t>molybdenan</a:t>
            </a:r>
            <a:r>
              <a:rPr lang="en-GB" sz="1600" b="1" dirty="0"/>
              <a:t> </a:t>
            </a:r>
            <a:r>
              <a:rPr lang="en-GB" sz="1600" b="1" dirty="0" err="1" smtClean="0"/>
              <a:t>amonný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23882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512" y="764704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PREPARÁT </a:t>
            </a:r>
            <a:r>
              <a:rPr lang="en-GB" dirty="0"/>
              <a:t>pro </a:t>
            </a:r>
            <a:r>
              <a:rPr lang="en-GB" dirty="0" err="1"/>
              <a:t>světelnou</a:t>
            </a:r>
            <a:r>
              <a:rPr lang="en-GB" dirty="0"/>
              <a:t> </a:t>
            </a:r>
            <a:r>
              <a:rPr lang="en-GB" dirty="0" err="1"/>
              <a:t>mikroskopii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co </a:t>
            </a:r>
            <a:r>
              <a:rPr lang="pt-BR" dirty="0"/>
              <a:t>chceme vidět? </a:t>
            </a:r>
            <a:r>
              <a:rPr lang="pt-BR" dirty="0" smtClean="0"/>
              <a:t>podle </a:t>
            </a:r>
            <a:r>
              <a:rPr lang="pt-BR" dirty="0"/>
              <a:t>toho příprava </a:t>
            </a:r>
            <a:r>
              <a:rPr lang="pt-BR" dirty="0" smtClean="0"/>
              <a:t>preparátu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r>
              <a:rPr lang="en-GB" b="1" dirty="0" err="1"/>
              <a:t>tvar</a:t>
            </a:r>
            <a:r>
              <a:rPr lang="en-GB" b="1" dirty="0"/>
              <a:t> </a:t>
            </a:r>
            <a:r>
              <a:rPr lang="en-GB" b="1" dirty="0" err="1"/>
              <a:t>buňky</a:t>
            </a:r>
            <a:r>
              <a:rPr lang="en-GB" b="1" dirty="0"/>
              <a:t> </a:t>
            </a:r>
            <a:r>
              <a:rPr lang="en-GB" b="1" dirty="0" smtClean="0"/>
              <a:t>a </a:t>
            </a:r>
            <a:r>
              <a:rPr lang="en-GB" b="1" dirty="0" err="1" smtClean="0"/>
              <a:t>struktur</a:t>
            </a:r>
            <a:r>
              <a:rPr lang="cs-CZ" b="1" dirty="0" smtClean="0"/>
              <a:t> </a:t>
            </a:r>
            <a:r>
              <a:rPr lang="en-GB" dirty="0" smtClean="0"/>
              <a:t>– </a:t>
            </a:r>
            <a:r>
              <a:rPr lang="en-GB" dirty="0" err="1"/>
              <a:t>fázový</a:t>
            </a:r>
            <a:r>
              <a:rPr lang="en-GB" dirty="0"/>
              <a:t> </a:t>
            </a:r>
            <a:r>
              <a:rPr lang="en-GB" dirty="0" err="1"/>
              <a:t>kontrast</a:t>
            </a:r>
            <a:r>
              <a:rPr lang="en-GB" dirty="0"/>
              <a:t>, </a:t>
            </a:r>
            <a:r>
              <a:rPr lang="en-GB" dirty="0" err="1"/>
              <a:t>barvený</a:t>
            </a:r>
            <a:r>
              <a:rPr lang="en-GB" dirty="0"/>
              <a:t> </a:t>
            </a:r>
            <a:r>
              <a:rPr lang="en-GB" dirty="0" err="1"/>
              <a:t>fixovaný</a:t>
            </a:r>
            <a:r>
              <a:rPr lang="en-GB" dirty="0"/>
              <a:t> prep.</a:t>
            </a:r>
          </a:p>
          <a:p>
            <a:r>
              <a:rPr lang="en-GB" b="1" dirty="0" err="1"/>
              <a:t>pohyb</a:t>
            </a:r>
            <a:r>
              <a:rPr lang="en-GB" b="1" dirty="0"/>
              <a:t> </a:t>
            </a:r>
            <a:r>
              <a:rPr lang="en-GB" b="1" dirty="0" err="1"/>
              <a:t>buňky</a:t>
            </a:r>
            <a:r>
              <a:rPr lang="en-GB" b="1" dirty="0"/>
              <a:t> </a:t>
            </a:r>
            <a:r>
              <a:rPr lang="en-GB" dirty="0"/>
              <a:t>– </a:t>
            </a:r>
            <a:r>
              <a:rPr lang="en-GB" dirty="0" err="1"/>
              <a:t>fázový</a:t>
            </a:r>
            <a:r>
              <a:rPr lang="en-GB" dirty="0"/>
              <a:t> </a:t>
            </a:r>
            <a:r>
              <a:rPr lang="en-GB" dirty="0" err="1"/>
              <a:t>kontrast</a:t>
            </a:r>
            <a:r>
              <a:rPr lang="en-GB" dirty="0"/>
              <a:t>, fluorescence</a:t>
            </a:r>
          </a:p>
          <a:p>
            <a:r>
              <a:rPr lang="en-GB" b="1" dirty="0" err="1"/>
              <a:t>barvené</a:t>
            </a:r>
            <a:r>
              <a:rPr lang="en-GB" b="1" dirty="0"/>
              <a:t> </a:t>
            </a:r>
            <a:r>
              <a:rPr lang="en-GB" b="1" dirty="0" err="1"/>
              <a:t>struktury</a:t>
            </a:r>
            <a:r>
              <a:rPr lang="en-GB" b="1" dirty="0"/>
              <a:t> </a:t>
            </a:r>
            <a:r>
              <a:rPr lang="en-GB" dirty="0"/>
              <a:t>– </a:t>
            </a:r>
            <a:r>
              <a:rPr lang="en-GB" dirty="0" err="1"/>
              <a:t>pomáhají</a:t>
            </a:r>
            <a:r>
              <a:rPr lang="en-GB" dirty="0"/>
              <a:t> </a:t>
            </a:r>
            <a:r>
              <a:rPr lang="en-GB" dirty="0" err="1"/>
              <a:t>identifikaci</a:t>
            </a:r>
            <a:r>
              <a:rPr lang="en-GB" dirty="0"/>
              <a:t> (PHB, </a:t>
            </a:r>
            <a:r>
              <a:rPr lang="en-GB" dirty="0" err="1"/>
              <a:t>síra</a:t>
            </a:r>
            <a:r>
              <a:rPr lang="en-GB" dirty="0"/>
              <a:t>..)</a:t>
            </a:r>
          </a:p>
          <a:p>
            <a:r>
              <a:rPr lang="en-GB" b="1" dirty="0" err="1"/>
              <a:t>typ</a:t>
            </a:r>
            <a:r>
              <a:rPr lang="en-GB" b="1" dirty="0"/>
              <a:t> </a:t>
            </a:r>
            <a:r>
              <a:rPr lang="en-GB" b="1" dirty="0" err="1"/>
              <a:t>buněčné</a:t>
            </a:r>
            <a:r>
              <a:rPr lang="en-GB" b="1" dirty="0"/>
              <a:t> </a:t>
            </a:r>
            <a:r>
              <a:rPr lang="en-GB" b="1" dirty="0" err="1"/>
              <a:t>stěny</a:t>
            </a:r>
            <a:r>
              <a:rPr lang="en-GB" b="1" dirty="0"/>
              <a:t> </a:t>
            </a:r>
            <a:r>
              <a:rPr lang="en-GB" dirty="0"/>
              <a:t>– </a:t>
            </a:r>
            <a:r>
              <a:rPr lang="en-GB" dirty="0" err="1"/>
              <a:t>Gramovo</a:t>
            </a:r>
            <a:r>
              <a:rPr lang="en-GB" dirty="0"/>
              <a:t> a </a:t>
            </a:r>
            <a:r>
              <a:rPr lang="en-GB" dirty="0" err="1"/>
              <a:t>acidorezistentní</a:t>
            </a:r>
            <a:r>
              <a:rPr lang="en-GB" dirty="0"/>
              <a:t> b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GB" sz="1800" b="1" dirty="0" err="1" smtClean="0"/>
              <a:t>Cytologie</a:t>
            </a:r>
            <a:r>
              <a:rPr lang="en-GB" sz="1800" b="1" dirty="0" smtClean="0"/>
              <a:t> a </a:t>
            </a:r>
            <a:r>
              <a:rPr lang="en-GB" sz="1800" b="1" dirty="0" err="1" smtClean="0"/>
              <a:t>morfologie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buňky</a:t>
            </a:r>
            <a:r>
              <a:rPr lang="en-GB" sz="1800" b="1" dirty="0" smtClean="0"/>
              <a:t/>
            </a:r>
            <a:br>
              <a:rPr lang="en-GB" sz="1800" b="1" dirty="0" smtClean="0"/>
            </a:br>
            <a:endParaRPr lang="en-GB" sz="18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83380"/>
            <a:ext cx="31908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72" y="3848336"/>
            <a:ext cx="2213793" cy="152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771800" y="4458650"/>
            <a:ext cx="1997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/>
              <a:t>nativní</a:t>
            </a:r>
            <a:endParaRPr lang="en-GB" dirty="0" smtClean="0"/>
          </a:p>
          <a:p>
            <a:r>
              <a:rPr lang="en-GB" dirty="0" err="1" smtClean="0"/>
              <a:t>preparát</a:t>
            </a:r>
            <a:endParaRPr lang="en-GB" dirty="0"/>
          </a:p>
        </p:txBody>
      </p:sp>
      <p:sp>
        <p:nvSpPr>
          <p:cNvPr id="6" name="Obdélník 5"/>
          <p:cNvSpPr/>
          <p:nvPr/>
        </p:nvSpPr>
        <p:spPr>
          <a:xfrm>
            <a:off x="6025973" y="3970001"/>
            <a:ext cx="3103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/>
              <a:t>barvení</a:t>
            </a:r>
            <a:r>
              <a:rPr lang="en-GB" dirty="0" smtClean="0"/>
              <a:t> </a:t>
            </a:r>
            <a:r>
              <a:rPr lang="en-GB" dirty="0" err="1" smtClean="0"/>
              <a:t>buněk</a:t>
            </a:r>
            <a:r>
              <a:rPr lang="en-GB" dirty="0" smtClean="0"/>
              <a:t> a</a:t>
            </a:r>
            <a:r>
              <a:rPr lang="cs-CZ" dirty="0" smtClean="0"/>
              <a:t> </a:t>
            </a:r>
            <a:r>
              <a:rPr lang="en-GB" dirty="0" err="1" smtClean="0"/>
              <a:t>spor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horka</a:t>
            </a:r>
            <a:endParaRPr lang="en-GB" dirty="0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67486"/>
            <a:ext cx="2736304" cy="191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496" y="4458650"/>
            <a:ext cx="2750418" cy="205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732240" y="6499784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/>
              <a:t>Gramovo</a:t>
            </a:r>
            <a:r>
              <a:rPr lang="en-GB" dirty="0" smtClean="0"/>
              <a:t> </a:t>
            </a:r>
            <a:r>
              <a:rPr lang="en-GB" dirty="0" err="1" smtClean="0"/>
              <a:t>barvení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980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9540" y="889619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Př</a:t>
            </a:r>
            <a:r>
              <a:rPr lang="en-GB" sz="1600" dirty="0"/>
              <a:t>: </a:t>
            </a:r>
            <a:r>
              <a:rPr lang="en-GB" sz="1600" dirty="0" err="1"/>
              <a:t>tyčky</a:t>
            </a:r>
            <a:r>
              <a:rPr lang="en-GB" sz="1600" dirty="0"/>
              <a:t> </a:t>
            </a:r>
            <a:r>
              <a:rPr lang="en-GB" sz="1600" dirty="0" err="1"/>
              <a:t>bacilů</a:t>
            </a:r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1187624" y="260648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U </a:t>
            </a:r>
            <a:r>
              <a:rPr lang="en-GB" b="1" dirty="0" err="1"/>
              <a:t>jednoho</a:t>
            </a:r>
            <a:r>
              <a:rPr lang="en-GB" b="1" dirty="0"/>
              <a:t> </a:t>
            </a:r>
            <a:r>
              <a:rPr lang="en-GB" b="1" dirty="0" err="1"/>
              <a:t>bakteriálního</a:t>
            </a:r>
            <a:r>
              <a:rPr lang="en-GB" b="1" dirty="0"/>
              <a:t> </a:t>
            </a:r>
            <a:r>
              <a:rPr lang="en-GB" b="1" dirty="0" err="1" smtClean="0"/>
              <a:t>rodu</a:t>
            </a:r>
            <a:r>
              <a:rPr lang="cs-CZ" b="1" dirty="0" smtClean="0"/>
              <a:t> </a:t>
            </a:r>
            <a:r>
              <a:rPr lang="en-GB" b="1" dirty="0" err="1" smtClean="0"/>
              <a:t>různý</a:t>
            </a:r>
            <a:r>
              <a:rPr lang="en-GB" b="1" dirty="0" smtClean="0"/>
              <a:t> </a:t>
            </a:r>
            <a:r>
              <a:rPr lang="en-GB" b="1" dirty="0" err="1"/>
              <a:t>vzhled</a:t>
            </a:r>
            <a:r>
              <a:rPr lang="en-GB" b="1" dirty="0"/>
              <a:t> char. </a:t>
            </a:r>
            <a:r>
              <a:rPr lang="en-GB" b="1" dirty="0" err="1"/>
              <a:t>tvaru</a:t>
            </a:r>
            <a:r>
              <a:rPr lang="en-GB" b="1" dirty="0"/>
              <a:t> </a:t>
            </a:r>
            <a:r>
              <a:rPr lang="en-GB" b="1" dirty="0" err="1"/>
              <a:t>buňky</a:t>
            </a:r>
            <a:r>
              <a:rPr lang="en-GB" b="1" dirty="0"/>
              <a:t>!</a:t>
            </a:r>
            <a:endParaRPr lang="en-GB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54175"/>
            <a:ext cx="23907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67" y="3789040"/>
            <a:ext cx="216217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59274" y="2928603"/>
            <a:ext cx="1205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/>
              <a:t>Bacillus</a:t>
            </a:r>
          </a:p>
          <a:p>
            <a:r>
              <a:rPr lang="en-GB" b="1" i="1" dirty="0"/>
              <a:t>anthracis</a:t>
            </a:r>
            <a:endParaRPr lang="en-GB" dirty="0"/>
          </a:p>
        </p:txBody>
      </p:sp>
      <p:sp>
        <p:nvSpPr>
          <p:cNvPr id="6" name="Obdélník 5"/>
          <p:cNvSpPr/>
          <p:nvPr/>
        </p:nvSpPr>
        <p:spPr>
          <a:xfrm>
            <a:off x="286040" y="3789040"/>
            <a:ext cx="1133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/>
              <a:t>Bacillus</a:t>
            </a:r>
          </a:p>
          <a:p>
            <a:r>
              <a:rPr lang="en-GB" b="1" i="1" dirty="0"/>
              <a:t>cereus</a:t>
            </a:r>
            <a:endParaRPr lang="en-GB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74" y="5517232"/>
            <a:ext cx="13049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320014" y="6021288"/>
            <a:ext cx="1349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/>
              <a:t>Bacillus</a:t>
            </a:r>
          </a:p>
          <a:p>
            <a:r>
              <a:rPr lang="en-GB" b="1" i="1" dirty="0"/>
              <a:t>subtilis</a:t>
            </a:r>
            <a:endParaRPr lang="en-GB" dirty="0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962" y="1656806"/>
            <a:ext cx="2562026" cy="2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119018" y="3412060"/>
            <a:ext cx="1648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/>
              <a:t>Bacillus</a:t>
            </a:r>
          </a:p>
          <a:p>
            <a:r>
              <a:rPr lang="en-GB" b="1" i="1" dirty="0" err="1"/>
              <a:t>mycoides</a:t>
            </a:r>
            <a:endParaRPr lang="en-GB" dirty="0"/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31" y="4582457"/>
            <a:ext cx="2566957" cy="20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délník 8"/>
          <p:cNvSpPr/>
          <p:nvPr/>
        </p:nvSpPr>
        <p:spPr>
          <a:xfrm>
            <a:off x="3382374" y="5946928"/>
            <a:ext cx="2584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/>
              <a:t>P</a:t>
            </a:r>
            <a:r>
              <a:rPr lang="cs-CZ" i="1" dirty="0" err="1" smtClean="0"/>
              <a:t>seudomonas</a:t>
            </a:r>
            <a:r>
              <a:rPr lang="en-GB" i="1" dirty="0" smtClean="0"/>
              <a:t> </a:t>
            </a:r>
            <a:r>
              <a:rPr lang="en-GB" i="1" dirty="0"/>
              <a:t>aeruginosa</a:t>
            </a:r>
            <a:endParaRPr lang="en-GB" dirty="0"/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54175"/>
            <a:ext cx="1905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6300192" y="1913493"/>
            <a:ext cx="1410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/>
              <a:t>H</a:t>
            </a:r>
            <a:r>
              <a:rPr lang="cs-CZ" i="1" dirty="0" err="1" smtClean="0"/>
              <a:t>aemophilus</a:t>
            </a:r>
            <a:endParaRPr lang="cs-CZ" i="1" dirty="0"/>
          </a:p>
          <a:p>
            <a:r>
              <a:rPr lang="en-GB" i="1" dirty="0" smtClean="0"/>
              <a:t> </a:t>
            </a:r>
            <a:r>
              <a:rPr lang="en-GB" i="1" dirty="0" err="1"/>
              <a:t>influenzae</a:t>
            </a:r>
            <a:endParaRPr lang="en-GB" dirty="0"/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99132"/>
            <a:ext cx="2454873" cy="116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Obdélník 19"/>
          <p:cNvSpPr/>
          <p:nvPr/>
        </p:nvSpPr>
        <p:spPr>
          <a:xfrm>
            <a:off x="6169993" y="3852609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/>
              <a:t>H. </a:t>
            </a:r>
            <a:r>
              <a:rPr lang="cs-CZ" i="1" dirty="0" err="1" smtClean="0"/>
              <a:t>ducrei</a:t>
            </a:r>
            <a:endParaRPr lang="en-GB" dirty="0"/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4617715"/>
            <a:ext cx="1932785" cy="201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6700200" y="6131594"/>
            <a:ext cx="1439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/>
              <a:t>P. </a:t>
            </a:r>
            <a:r>
              <a:rPr lang="en-GB" i="1" dirty="0" err="1"/>
              <a:t>fluorescens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514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55663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79512" y="836712"/>
            <a:ext cx="3168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v</a:t>
            </a:r>
            <a:r>
              <a:rPr lang="en-GB" sz="1600" dirty="0" err="1" smtClean="0"/>
              <a:t>elmi</a:t>
            </a:r>
            <a:r>
              <a:rPr lang="en-GB" sz="1600" dirty="0" smtClean="0"/>
              <a:t> </a:t>
            </a:r>
            <a:r>
              <a:rPr lang="en-GB" sz="1600" dirty="0" err="1" smtClean="0"/>
              <a:t>málo</a:t>
            </a:r>
            <a:r>
              <a:rPr lang="cs-CZ" sz="1600" dirty="0" smtClean="0"/>
              <a:t> </a:t>
            </a:r>
            <a:r>
              <a:rPr lang="en-GB" sz="1600" dirty="0" err="1" smtClean="0"/>
              <a:t>vnitřních</a:t>
            </a:r>
            <a:r>
              <a:rPr lang="en-GB" sz="1600" dirty="0" smtClean="0"/>
              <a:t> </a:t>
            </a:r>
            <a:r>
              <a:rPr lang="en-GB" sz="1600" dirty="0" err="1"/>
              <a:t>struktur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v</a:t>
            </a:r>
            <a:r>
              <a:rPr lang="en-GB" sz="1600" dirty="0" err="1" smtClean="0"/>
              <a:t>ětšina</a:t>
            </a:r>
            <a:r>
              <a:rPr lang="en-GB" sz="1600" dirty="0" smtClean="0"/>
              <a:t> </a:t>
            </a:r>
            <a:r>
              <a:rPr lang="en-GB" sz="1600" dirty="0" err="1" smtClean="0"/>
              <a:t>dějů</a:t>
            </a:r>
            <a:r>
              <a:rPr lang="cs-CZ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CM</a:t>
            </a:r>
            <a:r>
              <a:rPr lang="cs-CZ" sz="1600" dirty="0" smtClean="0"/>
              <a:t> </a:t>
            </a:r>
            <a:r>
              <a:rPr lang="en-GB" sz="1600" dirty="0" err="1" smtClean="0"/>
              <a:t>membráně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obvykle</a:t>
            </a:r>
            <a:r>
              <a:rPr lang="en-GB" sz="1600" dirty="0"/>
              <a:t> </a:t>
            </a:r>
            <a:r>
              <a:rPr lang="en-GB" sz="1600" dirty="0" err="1"/>
              <a:t>samostatné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endParaRPr lang="en-GB" sz="1600" dirty="0"/>
          </a:p>
        </p:txBody>
      </p:sp>
      <p:sp>
        <p:nvSpPr>
          <p:cNvPr id="5" name="Obdélník 4"/>
          <p:cNvSpPr/>
          <p:nvPr/>
        </p:nvSpPr>
        <p:spPr>
          <a:xfrm>
            <a:off x="2339752" y="173094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Bakteriální</a:t>
            </a:r>
            <a:r>
              <a:rPr lang="en-GB" b="1" dirty="0"/>
              <a:t> </a:t>
            </a:r>
            <a:r>
              <a:rPr lang="en-GB" b="1" dirty="0" err="1" smtClean="0"/>
              <a:t>prokaryotická</a:t>
            </a:r>
            <a:r>
              <a:rPr lang="cs-CZ" b="1" dirty="0" smtClean="0"/>
              <a:t>  </a:t>
            </a:r>
            <a:r>
              <a:rPr lang="en-GB" b="1" dirty="0" err="1" smtClean="0"/>
              <a:t>buňka</a:t>
            </a:r>
            <a:r>
              <a:rPr lang="cs-CZ" b="1" dirty="0" smtClean="0"/>
              <a:t> - </a:t>
            </a:r>
            <a:r>
              <a:rPr lang="cs-CZ" b="1" dirty="0" err="1" smtClean="0"/>
              <a:t>stuktura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255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GB" sz="2000" b="1" dirty="0" err="1"/>
              <a:t>Zvláštnosti</a:t>
            </a:r>
            <a:r>
              <a:rPr lang="en-GB" sz="2000" b="1" dirty="0"/>
              <a:t> </a:t>
            </a:r>
            <a:r>
              <a:rPr lang="en-GB" sz="2000" b="1" dirty="0" err="1"/>
              <a:t>prokaryotické</a:t>
            </a:r>
            <a:r>
              <a:rPr lang="en-GB" sz="2000" b="1" dirty="0"/>
              <a:t> </a:t>
            </a:r>
            <a:r>
              <a:rPr lang="en-GB" sz="2000" b="1" dirty="0" err="1"/>
              <a:t>buňky</a:t>
            </a: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036496" cy="4525963"/>
          </a:xfrm>
        </p:spPr>
        <p:txBody>
          <a:bodyPr>
            <a:normAutofit/>
          </a:bodyPr>
          <a:lstStyle/>
          <a:p>
            <a:r>
              <a:rPr lang="en-GB" sz="1600" b="1" dirty="0" err="1"/>
              <a:t>živý</a:t>
            </a:r>
            <a:r>
              <a:rPr lang="en-GB" sz="1600" b="1" dirty="0"/>
              <a:t>, </a:t>
            </a:r>
            <a:r>
              <a:rPr lang="en-GB" sz="1600" b="1" dirty="0" err="1"/>
              <a:t>otevřený</a:t>
            </a:r>
            <a:r>
              <a:rPr lang="en-GB" sz="1600" b="1" dirty="0"/>
              <a:t> </a:t>
            </a:r>
            <a:r>
              <a:rPr lang="en-GB" sz="1600" b="1" dirty="0" err="1"/>
              <a:t>systém</a:t>
            </a:r>
            <a:r>
              <a:rPr lang="en-GB" sz="1600" b="1" dirty="0"/>
              <a:t> </a:t>
            </a:r>
            <a:r>
              <a:rPr lang="en-GB" sz="1600" dirty="0" err="1"/>
              <a:t>schopný</a:t>
            </a:r>
            <a:r>
              <a:rPr lang="en-GB" sz="1600" dirty="0"/>
              <a:t> </a:t>
            </a:r>
            <a:r>
              <a:rPr lang="en-GB" sz="1600" b="1" dirty="0" err="1"/>
              <a:t>regulace</a:t>
            </a:r>
            <a:r>
              <a:rPr lang="en-GB" sz="1600" b="1" dirty="0"/>
              <a:t> a </a:t>
            </a:r>
            <a:r>
              <a:rPr lang="en-GB" sz="1600" b="1" dirty="0" err="1" smtClean="0"/>
              <a:t>autoreprodukce</a:t>
            </a:r>
            <a:endParaRPr lang="cs-CZ" sz="1600" b="1" dirty="0" smtClean="0"/>
          </a:p>
          <a:p>
            <a:endParaRPr lang="en-GB" sz="1600" b="1" dirty="0"/>
          </a:p>
          <a:p>
            <a:r>
              <a:rPr lang="en-GB" sz="1600" b="1" dirty="0" err="1" smtClean="0"/>
              <a:t>jádro</a:t>
            </a:r>
            <a:r>
              <a:rPr lang="en-GB" sz="1600" b="1" dirty="0" smtClean="0"/>
              <a:t> </a:t>
            </a:r>
            <a:r>
              <a:rPr lang="en-GB" sz="1600" dirty="0" err="1"/>
              <a:t>neodděleno</a:t>
            </a:r>
            <a:r>
              <a:rPr lang="en-GB" sz="1600" dirty="0"/>
              <a:t> od CPL </a:t>
            </a:r>
            <a:r>
              <a:rPr lang="en-GB" sz="1600" dirty="0" err="1" smtClean="0"/>
              <a:t>membránou</a:t>
            </a:r>
            <a:endParaRPr lang="cs-CZ" sz="1600" dirty="0" smtClean="0"/>
          </a:p>
          <a:p>
            <a:r>
              <a:rPr lang="en-GB" sz="1600" dirty="0" err="1" smtClean="0"/>
              <a:t>větš</a:t>
            </a:r>
            <a:r>
              <a:rPr lang="en-GB" sz="1600" dirty="0"/>
              <a:t>. </a:t>
            </a:r>
            <a:r>
              <a:rPr lang="en-GB" sz="1600" dirty="0" err="1"/>
              <a:t>kruhová</a:t>
            </a:r>
            <a:r>
              <a:rPr lang="en-GB" sz="1600" dirty="0"/>
              <a:t> (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lineární</a:t>
            </a:r>
            <a:r>
              <a:rPr lang="en-GB" sz="1600" dirty="0"/>
              <a:t>) </a:t>
            </a:r>
            <a:r>
              <a:rPr lang="en-GB" sz="1600" dirty="0" smtClean="0"/>
              <a:t>DNA,</a:t>
            </a:r>
            <a:r>
              <a:rPr lang="cs-CZ" sz="1600" dirty="0" smtClean="0"/>
              <a:t> </a:t>
            </a:r>
            <a:r>
              <a:rPr lang="en-GB" sz="1600" dirty="0" smtClean="0"/>
              <a:t>bez </a:t>
            </a:r>
            <a:r>
              <a:rPr lang="en-GB" sz="1600" dirty="0" err="1"/>
              <a:t>intronů</a:t>
            </a:r>
            <a:endParaRPr lang="en-GB" sz="1600" dirty="0"/>
          </a:p>
          <a:p>
            <a:r>
              <a:rPr lang="en-GB" sz="1600" b="1" dirty="0" err="1" smtClean="0"/>
              <a:t>haploidní</a:t>
            </a:r>
            <a:r>
              <a:rPr lang="en-GB" sz="1600" b="1" dirty="0" smtClean="0"/>
              <a:t> </a:t>
            </a:r>
            <a:r>
              <a:rPr lang="en-GB" sz="1600" b="1" dirty="0" err="1"/>
              <a:t>buňky</a:t>
            </a:r>
            <a:r>
              <a:rPr lang="en-GB" sz="1600" b="1" dirty="0"/>
              <a:t> </a:t>
            </a:r>
            <a:r>
              <a:rPr lang="en-GB" sz="1600" dirty="0"/>
              <a:t>(1 </a:t>
            </a:r>
            <a:r>
              <a:rPr lang="en-GB" sz="1600" dirty="0" err="1"/>
              <a:t>alela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bez </a:t>
            </a:r>
            <a:r>
              <a:rPr lang="en-GB" sz="1600" dirty="0" err="1"/>
              <a:t>buněčných</a:t>
            </a:r>
            <a:r>
              <a:rPr lang="en-GB" sz="1600" dirty="0"/>
              <a:t> </a:t>
            </a:r>
            <a:r>
              <a:rPr lang="en-GB" sz="1600" dirty="0" err="1"/>
              <a:t>organel</a:t>
            </a:r>
            <a:r>
              <a:rPr lang="en-GB" sz="1600" dirty="0"/>
              <a:t>, </a:t>
            </a:r>
            <a:r>
              <a:rPr lang="en-GB" sz="1600" dirty="0" err="1"/>
              <a:t>jediná</a:t>
            </a:r>
            <a:r>
              <a:rPr lang="en-GB" sz="1600" dirty="0"/>
              <a:t> </a:t>
            </a:r>
            <a:r>
              <a:rPr lang="en-GB" sz="1600" dirty="0" err="1"/>
              <a:t>membrána</a:t>
            </a:r>
            <a:r>
              <a:rPr lang="en-GB" sz="1600" dirty="0"/>
              <a:t> je </a:t>
            </a:r>
            <a:r>
              <a:rPr lang="en-GB" sz="1600" b="1" dirty="0" err="1"/>
              <a:t>cytoplasmatická</a:t>
            </a:r>
            <a:endParaRPr lang="en-GB" sz="1600" b="1" dirty="0"/>
          </a:p>
          <a:p>
            <a:r>
              <a:rPr lang="en-GB" sz="1600" b="1" dirty="0" err="1" smtClean="0"/>
              <a:t>ribosomy</a:t>
            </a:r>
            <a:r>
              <a:rPr lang="en-GB" sz="1600" b="1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liší</a:t>
            </a:r>
            <a:r>
              <a:rPr lang="en-GB" sz="1600" dirty="0"/>
              <a:t> od </a:t>
            </a:r>
            <a:r>
              <a:rPr lang="en-GB" sz="1600" dirty="0" err="1"/>
              <a:t>ribosomů</a:t>
            </a:r>
            <a:r>
              <a:rPr lang="en-GB" sz="1600" dirty="0"/>
              <a:t> </a:t>
            </a:r>
            <a:r>
              <a:rPr lang="en-GB" sz="1600" dirty="0" err="1"/>
              <a:t>eukaryotních</a:t>
            </a:r>
            <a:r>
              <a:rPr lang="en-GB" sz="1600" dirty="0"/>
              <a:t> </a:t>
            </a:r>
            <a:r>
              <a:rPr lang="en-GB" sz="1600" dirty="0" err="1"/>
              <a:t>buněk</a:t>
            </a:r>
            <a:r>
              <a:rPr lang="en-GB" sz="1600" dirty="0"/>
              <a:t> – </a:t>
            </a:r>
            <a:r>
              <a:rPr lang="en-GB" sz="1600" dirty="0" err="1"/>
              <a:t>menší</a:t>
            </a:r>
            <a:r>
              <a:rPr lang="en-GB" sz="1600" dirty="0"/>
              <a:t>, </a:t>
            </a:r>
            <a:r>
              <a:rPr lang="en-GB" sz="1600" dirty="0" err="1"/>
              <a:t>volně</a:t>
            </a:r>
            <a:r>
              <a:rPr lang="en-GB" sz="1600" dirty="0"/>
              <a:t> v CPL</a:t>
            </a:r>
          </a:p>
          <a:p>
            <a:r>
              <a:rPr lang="en-GB" sz="1600" dirty="0"/>
              <a:t>16S </a:t>
            </a:r>
            <a:r>
              <a:rPr lang="en-GB" sz="1600" dirty="0" err="1"/>
              <a:t>rRNA</a:t>
            </a:r>
            <a:r>
              <a:rPr lang="en-GB" sz="1600" dirty="0"/>
              <a:t> (</a:t>
            </a:r>
            <a:r>
              <a:rPr lang="en-GB" sz="1600" dirty="0" err="1"/>
              <a:t>malá</a:t>
            </a:r>
            <a:r>
              <a:rPr lang="en-GB" sz="1600" dirty="0"/>
              <a:t> </a:t>
            </a:r>
            <a:r>
              <a:rPr lang="en-GB" sz="1600" dirty="0" err="1"/>
              <a:t>podjednotka</a:t>
            </a:r>
            <a:r>
              <a:rPr lang="en-GB" sz="1600" dirty="0"/>
              <a:t>), 5S </a:t>
            </a:r>
            <a:r>
              <a:rPr lang="en-GB" sz="1600" dirty="0" err="1"/>
              <a:t>rRNA</a:t>
            </a:r>
            <a:r>
              <a:rPr lang="en-GB" sz="1600" dirty="0"/>
              <a:t> a 23S </a:t>
            </a:r>
            <a:r>
              <a:rPr lang="en-GB" sz="1600" dirty="0" err="1"/>
              <a:t>rRNA</a:t>
            </a:r>
            <a:r>
              <a:rPr lang="en-GB" sz="1600" dirty="0"/>
              <a:t> (</a:t>
            </a:r>
            <a:r>
              <a:rPr lang="en-GB" sz="1600" dirty="0" err="1"/>
              <a:t>velká</a:t>
            </a:r>
            <a:r>
              <a:rPr lang="en-GB" sz="1600" dirty="0"/>
              <a:t> p.)</a:t>
            </a:r>
          </a:p>
          <a:p>
            <a:r>
              <a:rPr lang="en-GB" sz="1600" dirty="0" err="1"/>
              <a:t>translace</a:t>
            </a:r>
            <a:r>
              <a:rPr lang="en-GB" sz="1600" dirty="0"/>
              <a:t> </a:t>
            </a:r>
            <a:r>
              <a:rPr lang="en-GB" sz="1600" dirty="0" err="1"/>
              <a:t>začíná</a:t>
            </a:r>
            <a:r>
              <a:rPr lang="en-GB" sz="1600" dirty="0"/>
              <a:t> </a:t>
            </a:r>
            <a:r>
              <a:rPr lang="en-GB" sz="1600" dirty="0" smtClean="0"/>
              <a:t>N-</a:t>
            </a:r>
            <a:r>
              <a:rPr lang="en-GB" sz="1600" dirty="0" err="1" smtClean="0"/>
              <a:t>formylmethioninem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 err="1"/>
              <a:t>specifické</a:t>
            </a:r>
            <a:r>
              <a:rPr lang="en-GB" sz="1600" dirty="0"/>
              <a:t> </a:t>
            </a:r>
            <a:r>
              <a:rPr lang="en-GB" sz="1600" dirty="0" err="1"/>
              <a:t>struktury</a:t>
            </a:r>
            <a:r>
              <a:rPr lang="en-GB" sz="1600" dirty="0"/>
              <a:t> a </a:t>
            </a:r>
            <a:r>
              <a:rPr lang="en-GB" sz="1600" dirty="0" err="1"/>
              <a:t>vlastnosti</a:t>
            </a:r>
            <a:r>
              <a:rPr lang="en-GB" sz="1600" dirty="0"/>
              <a:t> </a:t>
            </a:r>
            <a:r>
              <a:rPr lang="en-GB" sz="1600" dirty="0" err="1"/>
              <a:t>bakt</a:t>
            </a:r>
            <a:r>
              <a:rPr lang="en-GB" sz="1600" dirty="0"/>
              <a:t>. </a:t>
            </a:r>
            <a:r>
              <a:rPr lang="en-GB" sz="1600" dirty="0" err="1"/>
              <a:t>buňky</a:t>
            </a:r>
            <a:r>
              <a:rPr lang="en-GB" sz="1600" dirty="0"/>
              <a:t>:</a:t>
            </a:r>
          </a:p>
          <a:p>
            <a:r>
              <a:rPr lang="en-GB" sz="1600" b="1" dirty="0" err="1"/>
              <a:t>peptidoglykan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mykoplasmata</a:t>
            </a:r>
            <a:r>
              <a:rPr lang="en-GB" sz="1600" dirty="0"/>
              <a:t>)</a:t>
            </a:r>
          </a:p>
          <a:p>
            <a:r>
              <a:rPr lang="en-GB" sz="1600" dirty="0" err="1"/>
              <a:t>steroly</a:t>
            </a:r>
            <a:r>
              <a:rPr lang="en-GB" sz="1600" dirty="0"/>
              <a:t> v </a:t>
            </a:r>
            <a:r>
              <a:rPr lang="en-GB" sz="1600" dirty="0" err="1"/>
              <a:t>membránách</a:t>
            </a:r>
            <a:r>
              <a:rPr lang="en-GB" sz="1600" dirty="0"/>
              <a:t> </a:t>
            </a:r>
            <a:r>
              <a:rPr lang="en-GB" sz="1600" dirty="0" err="1"/>
              <a:t>zcela</a:t>
            </a:r>
            <a:r>
              <a:rPr lang="en-GB" sz="1600" dirty="0"/>
              <a:t> </a:t>
            </a:r>
            <a:r>
              <a:rPr lang="en-GB" sz="1600" dirty="0" err="1"/>
              <a:t>výjimečně</a:t>
            </a:r>
            <a:endParaRPr lang="en-GB" sz="1600" dirty="0"/>
          </a:p>
          <a:p>
            <a:r>
              <a:rPr lang="en-GB" sz="1600" b="1" dirty="0" err="1"/>
              <a:t>bičík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globul</a:t>
            </a:r>
            <a:r>
              <a:rPr lang="en-GB" sz="1600" dirty="0"/>
              <a:t>. </a:t>
            </a:r>
            <a:r>
              <a:rPr lang="en-GB" sz="1600" dirty="0" err="1"/>
              <a:t>bílk</a:t>
            </a:r>
            <a:r>
              <a:rPr lang="en-GB" sz="1600" dirty="0"/>
              <a:t>. </a:t>
            </a:r>
            <a:r>
              <a:rPr lang="en-GB" sz="1600" dirty="0" err="1"/>
              <a:t>flagelin</a:t>
            </a:r>
            <a:r>
              <a:rPr lang="en-GB" sz="1600" dirty="0"/>
              <a:t>, </a:t>
            </a:r>
            <a:r>
              <a:rPr lang="en-GB" sz="1600" dirty="0" err="1"/>
              <a:t>pohyb</a:t>
            </a:r>
            <a:r>
              <a:rPr lang="en-GB" sz="1600" dirty="0"/>
              <a:t> </a:t>
            </a:r>
            <a:r>
              <a:rPr lang="en-GB" sz="1600" dirty="0" err="1"/>
              <a:t>rotací</a:t>
            </a:r>
            <a:endParaRPr lang="en-GB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707" y="3008734"/>
            <a:ext cx="2828673" cy="164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586919" y="465313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bakter</a:t>
            </a:r>
            <a:r>
              <a:rPr lang="cs-CZ" dirty="0" smtClean="0"/>
              <a:t>. ribozom</a:t>
            </a:r>
            <a:endParaRPr lang="en-GB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40" y="5392079"/>
            <a:ext cx="1750620" cy="143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954" y="5346168"/>
            <a:ext cx="1499533" cy="122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355976" y="6488668"/>
            <a:ext cx="1126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/>
              <a:t>E.coli</a:t>
            </a:r>
            <a:endParaRPr lang="en-GB" dirty="0"/>
          </a:p>
        </p:txBody>
      </p:sp>
      <p:sp>
        <p:nvSpPr>
          <p:cNvPr id="8" name="TextovéPole 7"/>
          <p:cNvSpPr txBox="1"/>
          <p:nvPr/>
        </p:nvSpPr>
        <p:spPr>
          <a:xfrm>
            <a:off x="6988111" y="6427027"/>
            <a:ext cx="115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S. aureus</a:t>
            </a:r>
            <a:endParaRPr lang="en-GB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111" y="692696"/>
            <a:ext cx="1628775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334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7672"/>
          </a:xfrm>
        </p:spPr>
        <p:txBody>
          <a:bodyPr>
            <a:normAutofit/>
          </a:bodyPr>
          <a:lstStyle/>
          <a:p>
            <a:r>
              <a:rPr lang="en-GB" sz="2000" b="1" dirty="0" err="1" smtClean="0"/>
              <a:t>Morfologie</a:t>
            </a: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251520" y="1122310"/>
            <a:ext cx="8496944" cy="5616624"/>
          </a:xfrm>
        </p:spPr>
        <p:txBody>
          <a:bodyPr>
            <a:normAutofit/>
          </a:bodyPr>
          <a:lstStyle/>
          <a:p>
            <a:r>
              <a:rPr lang="en-GB" sz="1800" dirty="0" err="1" smtClean="0"/>
              <a:t>Charakteristických</a:t>
            </a:r>
            <a:r>
              <a:rPr lang="en-GB" sz="1800" dirty="0" smtClean="0"/>
              <a:t> </a:t>
            </a:r>
            <a:r>
              <a:rPr lang="en-GB" sz="1800" dirty="0" err="1"/>
              <a:t>shluků</a:t>
            </a:r>
            <a:r>
              <a:rPr lang="en-GB" sz="1800" dirty="0"/>
              <a:t> </a:t>
            </a:r>
            <a:r>
              <a:rPr lang="en-GB" sz="1800" dirty="0" err="1"/>
              <a:t>buněk</a:t>
            </a:r>
            <a:endParaRPr lang="en-GB" sz="1800" dirty="0"/>
          </a:p>
          <a:p>
            <a:r>
              <a:rPr lang="en-GB" sz="1800" dirty="0" err="1" smtClean="0"/>
              <a:t>Buněčných</a:t>
            </a:r>
            <a:r>
              <a:rPr lang="en-GB" sz="1800" dirty="0" smtClean="0"/>
              <a:t> </a:t>
            </a:r>
            <a:r>
              <a:rPr lang="en-GB" sz="1800" dirty="0" err="1"/>
              <a:t>útvarů</a:t>
            </a:r>
            <a:r>
              <a:rPr lang="en-GB" sz="1800" dirty="0"/>
              <a:t> (</a:t>
            </a:r>
            <a:r>
              <a:rPr lang="en-GB" sz="1800" dirty="0" err="1"/>
              <a:t>spory</a:t>
            </a:r>
            <a:r>
              <a:rPr lang="en-GB" sz="1800" dirty="0"/>
              <a:t>,</a:t>
            </a:r>
          </a:p>
          <a:p>
            <a:pPr marL="0" indent="0">
              <a:buNone/>
            </a:pPr>
            <a:r>
              <a:rPr lang="cs-CZ" sz="1800" dirty="0" smtClean="0"/>
              <a:t>       </a:t>
            </a:r>
            <a:r>
              <a:rPr lang="en-GB" sz="1800" dirty="0" err="1" smtClean="0"/>
              <a:t>konidie</a:t>
            </a:r>
            <a:r>
              <a:rPr lang="en-GB" sz="1800" dirty="0"/>
              <a:t>, sporangia, </a:t>
            </a:r>
            <a:r>
              <a:rPr lang="en-GB" sz="1800" dirty="0" err="1" smtClean="0"/>
              <a:t>pouzdra</a:t>
            </a:r>
            <a:r>
              <a:rPr lang="en-GB" sz="1800" dirty="0" smtClean="0"/>
              <a:t>…)</a:t>
            </a:r>
            <a:endParaRPr lang="cs-CZ" sz="1800" dirty="0" smtClean="0"/>
          </a:p>
          <a:p>
            <a:endParaRPr lang="cs-CZ" sz="1800" dirty="0"/>
          </a:p>
          <a:p>
            <a:endParaRPr lang="en-GB" sz="1800" dirty="0"/>
          </a:p>
          <a:p>
            <a:pPr marL="0" indent="0">
              <a:buNone/>
            </a:pPr>
            <a:r>
              <a:rPr lang="en-GB" sz="1800" dirty="0" err="1" smtClean="0"/>
              <a:t>Bakteriální</a:t>
            </a:r>
            <a:r>
              <a:rPr lang="en-GB" sz="1800" dirty="0" smtClean="0"/>
              <a:t> </a:t>
            </a:r>
            <a:r>
              <a:rPr lang="en-GB" sz="1800" dirty="0" err="1" smtClean="0"/>
              <a:t>kolonie</a:t>
            </a:r>
            <a:endParaRPr lang="cs-CZ" sz="1800" dirty="0" smtClean="0"/>
          </a:p>
          <a:p>
            <a:endParaRPr lang="en-GB" sz="1800" dirty="0"/>
          </a:p>
          <a:p>
            <a:pPr marL="0" indent="0">
              <a:buNone/>
            </a:pPr>
            <a:r>
              <a:rPr lang="pl-PL" sz="1800" b="1" dirty="0"/>
              <a:t>Pozor na: </a:t>
            </a:r>
            <a:endParaRPr lang="pl-PL" sz="1800" b="1" dirty="0" smtClean="0"/>
          </a:p>
          <a:p>
            <a:r>
              <a:rPr lang="pl-PL" sz="1800" b="1" dirty="0" smtClean="0"/>
              <a:t>stáří </a:t>
            </a:r>
            <a:r>
              <a:rPr lang="pl-PL" sz="1800" b="1" dirty="0"/>
              <a:t>kultury a</a:t>
            </a:r>
          </a:p>
          <a:p>
            <a:r>
              <a:rPr lang="en-GB" sz="1800" b="1" dirty="0" err="1"/>
              <a:t>pleomorfní</a:t>
            </a:r>
            <a:r>
              <a:rPr lang="en-GB" sz="1800" b="1" dirty="0"/>
              <a:t> </a:t>
            </a:r>
            <a:r>
              <a:rPr lang="en-GB" sz="1800" b="1" dirty="0" err="1"/>
              <a:t>buňky</a:t>
            </a:r>
            <a:endParaRPr lang="en-GB" sz="1800" b="1" dirty="0"/>
          </a:p>
          <a:p>
            <a:r>
              <a:rPr lang="en-GB" sz="1800" dirty="0" err="1" smtClean="0"/>
              <a:t>buňka</a:t>
            </a:r>
            <a:r>
              <a:rPr lang="en-GB" sz="1800" dirty="0" smtClean="0"/>
              <a:t> </a:t>
            </a:r>
            <a:r>
              <a:rPr lang="en-GB" sz="1800" dirty="0" err="1"/>
              <a:t>char.shluk</a:t>
            </a:r>
            <a:endParaRPr lang="en-GB" sz="1800" dirty="0"/>
          </a:p>
          <a:p>
            <a:r>
              <a:rPr lang="en-GB" sz="1800" b="1" dirty="0" smtClean="0"/>
              <a:t>sporangium</a:t>
            </a:r>
            <a:endParaRPr lang="en-GB" sz="1800" b="1" dirty="0"/>
          </a:p>
          <a:p>
            <a:r>
              <a:rPr lang="cs-CZ" sz="1800" b="1" dirty="0" err="1"/>
              <a:t>s</a:t>
            </a:r>
            <a:r>
              <a:rPr lang="en-GB" sz="1800" b="1" dirty="0" err="1" smtClean="0"/>
              <a:t>pory</a:t>
            </a:r>
            <a:endParaRPr lang="cs-CZ" sz="1800" b="1" dirty="0" smtClean="0"/>
          </a:p>
          <a:p>
            <a:endParaRPr lang="cs-CZ" sz="1800" b="1" dirty="0" smtClean="0"/>
          </a:p>
          <a:p>
            <a:pPr marL="0" indent="0">
              <a:buNone/>
            </a:pPr>
            <a:r>
              <a:rPr lang="en-GB" sz="1800" dirty="0" err="1" smtClean="0"/>
              <a:t>Většinou</a:t>
            </a:r>
            <a:r>
              <a:rPr lang="en-GB" sz="1800" dirty="0" smtClean="0"/>
              <a:t> </a:t>
            </a:r>
            <a:r>
              <a:rPr lang="en-GB" sz="1800" dirty="0" err="1"/>
              <a:t>druhově</a:t>
            </a:r>
            <a:r>
              <a:rPr lang="en-GB" sz="1800" dirty="0"/>
              <a:t> </a:t>
            </a:r>
            <a:r>
              <a:rPr lang="en-GB" sz="1800" dirty="0" err="1"/>
              <a:t>charakteristické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= </a:t>
            </a:r>
            <a:r>
              <a:rPr lang="en-GB" sz="1800" dirty="0" err="1"/>
              <a:t>identifikační</a:t>
            </a:r>
            <a:r>
              <a:rPr lang="en-GB" sz="1800" dirty="0"/>
              <a:t> </a:t>
            </a:r>
            <a:r>
              <a:rPr lang="en-GB" sz="1800" dirty="0" err="1"/>
              <a:t>znak</a:t>
            </a:r>
            <a:endParaRPr lang="en-GB" sz="18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248" y="5027707"/>
            <a:ext cx="2518786" cy="169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607530" y="5876771"/>
            <a:ext cx="1423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Arthrobacter</a:t>
            </a:r>
            <a:endParaRPr lang="en-GB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248" y="1125325"/>
            <a:ext cx="4353776" cy="390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414948" y="1122310"/>
            <a:ext cx="120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kolonie</a:t>
            </a:r>
            <a:endParaRPr lang="en-GB" dirty="0"/>
          </a:p>
        </p:txBody>
      </p:sp>
      <p:sp>
        <p:nvSpPr>
          <p:cNvPr id="9" name="Obdélník 8"/>
          <p:cNvSpPr/>
          <p:nvPr/>
        </p:nvSpPr>
        <p:spPr>
          <a:xfrm>
            <a:off x="7064882" y="1264722"/>
            <a:ext cx="1294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sporangium</a:t>
            </a:r>
            <a:endParaRPr lang="en-GB" dirty="0"/>
          </a:p>
        </p:txBody>
      </p:sp>
      <p:sp>
        <p:nvSpPr>
          <p:cNvPr id="10" name="Obdélník 9"/>
          <p:cNvSpPr/>
          <p:nvPr/>
        </p:nvSpPr>
        <p:spPr>
          <a:xfrm>
            <a:off x="5363461" y="4366753"/>
            <a:ext cx="70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/>
              <a:t>spory</a:t>
            </a:r>
            <a:endParaRPr lang="en-GB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338" y="4130001"/>
            <a:ext cx="2179019" cy="259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6982613" y="4775344"/>
            <a:ext cx="180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/>
              <a:t>Clostridium</a:t>
            </a:r>
          </a:p>
          <a:p>
            <a:r>
              <a:rPr lang="en-GB" b="1" i="1" dirty="0"/>
              <a:t>botulinum</a:t>
            </a:r>
          </a:p>
          <a:p>
            <a:r>
              <a:rPr lang="en-GB" b="1" dirty="0" err="1"/>
              <a:t>endospora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871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4807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Buněčná stěna</a:t>
            </a:r>
            <a:endParaRPr lang="en-GB" sz="2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 smtClean="0"/>
              <a:t>tvořena </a:t>
            </a:r>
            <a:r>
              <a:rPr lang="cs-CZ" sz="1800" dirty="0" err="1" smtClean="0"/>
              <a:t>peptidoglykanem</a:t>
            </a:r>
            <a:r>
              <a:rPr lang="cs-CZ" sz="1800" dirty="0" smtClean="0"/>
              <a:t> (bakterie)</a:t>
            </a:r>
            <a:endParaRPr lang="en-GB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4" y="1988840"/>
            <a:ext cx="2819367" cy="251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68960"/>
            <a:ext cx="5528377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347864" y="2348880"/>
            <a:ext cx="2718048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600" dirty="0" smtClean="0"/>
              <a:t>G</a:t>
            </a:r>
            <a:r>
              <a:rPr lang="cs-CZ" sz="1600" dirty="0" smtClean="0"/>
              <a:t>-</a:t>
            </a:r>
          </a:p>
          <a:p>
            <a:r>
              <a:rPr lang="cs-CZ" sz="1600" dirty="0" err="1"/>
              <a:t>m</a:t>
            </a:r>
            <a:r>
              <a:rPr lang="en-GB" sz="1600" dirty="0" err="1" smtClean="0"/>
              <a:t>eso</a:t>
            </a:r>
            <a:r>
              <a:rPr lang="cs-CZ" sz="1600" dirty="0" smtClean="0"/>
              <a:t>-</a:t>
            </a:r>
            <a:r>
              <a:rPr lang="en-GB" sz="1600" dirty="0" err="1" smtClean="0"/>
              <a:t>diaminopimelová</a:t>
            </a:r>
            <a:r>
              <a:rPr lang="en-GB" sz="1600" dirty="0" smtClean="0"/>
              <a:t> </a:t>
            </a:r>
            <a:r>
              <a:rPr lang="en-GB" sz="1600" dirty="0" err="1" smtClean="0"/>
              <a:t>kys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5" name="Obdélník 4"/>
          <p:cNvSpPr/>
          <p:nvPr/>
        </p:nvSpPr>
        <p:spPr>
          <a:xfrm>
            <a:off x="6516216" y="2348879"/>
            <a:ext cx="989856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600" dirty="0" smtClean="0"/>
              <a:t>G+</a:t>
            </a:r>
          </a:p>
          <a:p>
            <a:r>
              <a:rPr lang="en-GB" sz="1600" dirty="0" smtClean="0"/>
              <a:t>L-</a:t>
            </a:r>
            <a:r>
              <a:rPr lang="en-GB" sz="1600" dirty="0" err="1" smtClean="0"/>
              <a:t>lysin</a:t>
            </a:r>
            <a:endParaRPr lang="en-GB" sz="1600" dirty="0"/>
          </a:p>
        </p:txBody>
      </p:sp>
      <p:sp>
        <p:nvSpPr>
          <p:cNvPr id="6" name="Obdélník 5"/>
          <p:cNvSpPr/>
          <p:nvPr/>
        </p:nvSpPr>
        <p:spPr>
          <a:xfrm>
            <a:off x="259905" y="6197922"/>
            <a:ext cx="62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Stěna spory: jiné a </a:t>
            </a:r>
            <a:r>
              <a:rPr lang="pl-PL" b="1" dirty="0" smtClean="0"/>
              <a:t>unikátní </a:t>
            </a:r>
            <a:r>
              <a:rPr lang="en-GB" b="1" dirty="0" err="1" smtClean="0"/>
              <a:t>složení</a:t>
            </a:r>
            <a:r>
              <a:rPr lang="cs-CZ" b="1" dirty="0"/>
              <a:t> </a:t>
            </a:r>
            <a:r>
              <a:rPr lang="en-GB" b="1" dirty="0" err="1" smtClean="0"/>
              <a:t>peptidoglykanu</a:t>
            </a:r>
            <a:r>
              <a:rPr lang="en-GB" b="1" dirty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6074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cs-CZ" sz="2000" b="1" dirty="0" smtClean="0"/>
              <a:t>Cytoplazmatická membrána</a:t>
            </a:r>
            <a:endParaRPr lang="en-GB" sz="2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8229600" cy="4525963"/>
          </a:xfrm>
        </p:spPr>
        <p:txBody>
          <a:bodyPr/>
          <a:lstStyle/>
          <a:p>
            <a:r>
              <a:rPr lang="en-GB" sz="1600" dirty="0" err="1"/>
              <a:t>semipermeabilní</a:t>
            </a:r>
            <a:r>
              <a:rPr lang="en-GB" sz="1600" dirty="0"/>
              <a:t> </a:t>
            </a:r>
            <a:r>
              <a:rPr lang="en-GB" sz="1600" dirty="0" err="1"/>
              <a:t>obal</a:t>
            </a:r>
            <a:r>
              <a:rPr lang="en-GB" sz="1600" dirty="0"/>
              <a:t> </a:t>
            </a:r>
            <a:r>
              <a:rPr lang="en-GB" sz="1600" dirty="0" err="1"/>
              <a:t>ohraničující</a:t>
            </a:r>
            <a:r>
              <a:rPr lang="en-GB" sz="1600" dirty="0"/>
              <a:t> </a:t>
            </a:r>
            <a:r>
              <a:rPr lang="en-GB" sz="1600" dirty="0" err="1"/>
              <a:t>vnitřek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r>
              <a:rPr lang="en-GB" sz="1600" dirty="0"/>
              <a:t> od </a:t>
            </a:r>
            <a:r>
              <a:rPr lang="en-GB" sz="1600" dirty="0" err="1"/>
              <a:t>vnějšího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endParaRPr lang="en-GB" sz="1600" dirty="0"/>
          </a:p>
          <a:p>
            <a:r>
              <a:rPr lang="en-GB" sz="1600" dirty="0"/>
              <a:t> </a:t>
            </a:r>
            <a:r>
              <a:rPr lang="en-GB" sz="1600" dirty="0" err="1"/>
              <a:t>kontrolující</a:t>
            </a:r>
            <a:r>
              <a:rPr lang="en-GB" sz="1600" dirty="0"/>
              <a:t> </a:t>
            </a:r>
            <a:r>
              <a:rPr lang="en-GB" sz="1600" dirty="0" err="1"/>
              <a:t>pohyb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do </a:t>
            </a:r>
            <a:r>
              <a:rPr lang="en-GB" sz="1600" dirty="0" err="1"/>
              <a:t>buňky</a:t>
            </a:r>
            <a:r>
              <a:rPr lang="en-GB" sz="1600" dirty="0"/>
              <a:t> a </a:t>
            </a:r>
            <a:r>
              <a:rPr lang="en-GB" sz="1600" dirty="0" err="1"/>
              <a:t>ven</a:t>
            </a:r>
            <a:r>
              <a:rPr lang="en-GB" sz="1600" dirty="0"/>
              <a:t> z </a:t>
            </a:r>
            <a:r>
              <a:rPr lang="en-GB" sz="1600" dirty="0" err="1"/>
              <a:t>buňky</a:t>
            </a:r>
            <a:endParaRPr lang="en-GB" sz="1600" dirty="0"/>
          </a:p>
          <a:p>
            <a:r>
              <a:rPr lang="en-GB" sz="1600" dirty="0" err="1"/>
              <a:t>selektivně</a:t>
            </a:r>
            <a:r>
              <a:rPr lang="en-GB" sz="1600" dirty="0"/>
              <a:t> </a:t>
            </a:r>
            <a:r>
              <a:rPr lang="en-GB" sz="1600" dirty="0" err="1"/>
              <a:t>permeabilní</a:t>
            </a:r>
            <a:r>
              <a:rPr lang="en-GB" sz="1600" dirty="0"/>
              <a:t> pro </a:t>
            </a:r>
            <a:r>
              <a:rPr lang="en-GB" sz="1600" dirty="0" err="1"/>
              <a:t>ionty</a:t>
            </a:r>
            <a:r>
              <a:rPr lang="en-GB" sz="1600" dirty="0"/>
              <a:t> a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molekuly</a:t>
            </a:r>
            <a:endParaRPr lang="en-GB" sz="1600" dirty="0"/>
          </a:p>
          <a:p>
            <a:r>
              <a:rPr lang="en-GB" sz="1600" dirty="0" err="1"/>
              <a:t>chrání</a:t>
            </a:r>
            <a:r>
              <a:rPr lang="en-GB" sz="1600" dirty="0"/>
              <a:t> </a:t>
            </a:r>
            <a:r>
              <a:rPr lang="en-GB" sz="1600" dirty="0" err="1"/>
              <a:t>buňku</a:t>
            </a:r>
            <a:r>
              <a:rPr lang="en-GB" sz="1600" dirty="0"/>
              <a:t> </a:t>
            </a:r>
            <a:r>
              <a:rPr lang="en-GB" sz="1600" dirty="0" err="1"/>
              <a:t>před</a:t>
            </a:r>
            <a:r>
              <a:rPr lang="en-GB" sz="1600" dirty="0"/>
              <a:t> </a:t>
            </a:r>
            <a:r>
              <a:rPr lang="en-GB" sz="1600" dirty="0" err="1"/>
              <a:t>vnějšími</a:t>
            </a:r>
            <a:r>
              <a:rPr lang="en-GB" sz="1600" dirty="0"/>
              <a:t> </a:t>
            </a:r>
            <a:r>
              <a:rPr lang="en-GB" sz="1600" dirty="0" err="1"/>
              <a:t>vlivy</a:t>
            </a:r>
            <a:endParaRPr lang="en-GB" sz="1600" dirty="0"/>
          </a:p>
          <a:p>
            <a:r>
              <a:rPr lang="en-GB" sz="1600" dirty="0"/>
              <a:t>z </a:t>
            </a:r>
            <a:r>
              <a:rPr lang="en-GB" sz="1600" dirty="0" err="1"/>
              <a:t>lipidové</a:t>
            </a:r>
            <a:r>
              <a:rPr lang="en-GB" sz="1600" dirty="0"/>
              <a:t> </a:t>
            </a:r>
            <a:r>
              <a:rPr lang="en-GB" sz="1600" dirty="0" err="1"/>
              <a:t>dvouvrstvy</a:t>
            </a:r>
            <a:r>
              <a:rPr lang="en-GB" sz="1600" dirty="0"/>
              <a:t> s </a:t>
            </a:r>
            <a:r>
              <a:rPr lang="en-GB" sz="1600" dirty="0" err="1"/>
              <a:t>vmezeřenými</a:t>
            </a:r>
            <a:r>
              <a:rPr lang="en-GB" sz="1600" dirty="0"/>
              <a:t> </a:t>
            </a:r>
            <a:r>
              <a:rPr lang="en-GB" sz="1600" dirty="0" err="1"/>
              <a:t>molekulami</a:t>
            </a:r>
            <a:r>
              <a:rPr lang="en-GB" sz="1600" dirty="0"/>
              <a:t> </a:t>
            </a:r>
            <a:r>
              <a:rPr lang="en-GB" sz="1600" dirty="0" err="1"/>
              <a:t>bílkovin</a:t>
            </a:r>
            <a:endParaRPr lang="en-GB" sz="1600" dirty="0"/>
          </a:p>
          <a:p>
            <a:r>
              <a:rPr lang="en-GB" sz="1600" dirty="0" err="1" smtClean="0"/>
              <a:t>buněčná</a:t>
            </a:r>
            <a:r>
              <a:rPr lang="en-GB" sz="1600" dirty="0" smtClean="0"/>
              <a:t> </a:t>
            </a:r>
            <a:r>
              <a:rPr lang="en-GB" sz="1600" dirty="0" err="1"/>
              <a:t>adheze</a:t>
            </a:r>
            <a:r>
              <a:rPr lang="en-GB" sz="1600" dirty="0"/>
              <a:t>, </a:t>
            </a:r>
            <a:r>
              <a:rPr lang="en-GB" sz="1600" dirty="0" err="1"/>
              <a:t>výměna</a:t>
            </a:r>
            <a:r>
              <a:rPr lang="en-GB" sz="1600" dirty="0"/>
              <a:t> </a:t>
            </a:r>
            <a:r>
              <a:rPr lang="en-GB" sz="1600" dirty="0" err="1"/>
              <a:t>iontů</a:t>
            </a:r>
            <a:r>
              <a:rPr lang="en-GB" sz="1600" dirty="0"/>
              <a:t> a </a:t>
            </a:r>
            <a:r>
              <a:rPr lang="en-GB" sz="1600" dirty="0" err="1"/>
              <a:t>buněčná</a:t>
            </a:r>
            <a:r>
              <a:rPr lang="en-GB" sz="1600" dirty="0"/>
              <a:t> </a:t>
            </a:r>
            <a:r>
              <a:rPr lang="en-GB" sz="1600" dirty="0" err="1" smtClean="0"/>
              <a:t>signalizace</a:t>
            </a:r>
            <a:endParaRPr lang="cs-CZ" sz="1600" dirty="0" smtClean="0"/>
          </a:p>
          <a:p>
            <a:r>
              <a:rPr lang="en-GB" sz="1600" dirty="0" err="1" smtClean="0"/>
              <a:t>cílová</a:t>
            </a:r>
            <a:r>
              <a:rPr lang="en-GB" sz="1600" dirty="0" smtClean="0"/>
              <a:t> </a:t>
            </a:r>
            <a:r>
              <a:rPr lang="en-GB" sz="1600" dirty="0" err="1"/>
              <a:t>struktura</a:t>
            </a:r>
            <a:r>
              <a:rPr lang="en-GB" sz="1600" dirty="0"/>
              <a:t> pro </a:t>
            </a:r>
            <a:r>
              <a:rPr lang="en-GB" sz="1600" dirty="0" err="1"/>
              <a:t>několik</a:t>
            </a:r>
            <a:r>
              <a:rPr lang="en-GB" sz="1600" dirty="0"/>
              <a:t> </a:t>
            </a:r>
            <a:r>
              <a:rPr lang="en-GB" sz="1600" dirty="0" err="1"/>
              <a:t>extrabuněčných</a:t>
            </a:r>
            <a:r>
              <a:rPr lang="en-GB" sz="1600" dirty="0"/>
              <a:t> </a:t>
            </a:r>
            <a:r>
              <a:rPr lang="en-GB" sz="1600" dirty="0" err="1" smtClean="0"/>
              <a:t>struktur</a:t>
            </a:r>
            <a:r>
              <a:rPr lang="en-GB" sz="1600" dirty="0" smtClean="0"/>
              <a:t>  </a:t>
            </a:r>
            <a:r>
              <a:rPr lang="cs-CZ" sz="1600" dirty="0" smtClean="0"/>
              <a:t>(</a:t>
            </a:r>
            <a:r>
              <a:rPr lang="en-GB" sz="1600" dirty="0" err="1" smtClean="0"/>
              <a:t>buněčné</a:t>
            </a:r>
            <a:r>
              <a:rPr lang="en-GB" sz="1600" dirty="0" smtClean="0"/>
              <a:t> </a:t>
            </a:r>
            <a:r>
              <a:rPr lang="en-GB" sz="1600" dirty="0" err="1"/>
              <a:t>stěny</a:t>
            </a:r>
            <a:r>
              <a:rPr lang="en-GB" sz="1600" dirty="0"/>
              <a:t>, </a:t>
            </a:r>
            <a:r>
              <a:rPr lang="en-GB" sz="1600" dirty="0" err="1"/>
              <a:t>glykokalyxu</a:t>
            </a:r>
            <a:r>
              <a:rPr lang="en-GB" sz="1600" dirty="0"/>
              <a:t> a </a:t>
            </a:r>
            <a:r>
              <a:rPr lang="en-GB" sz="1600" dirty="0" err="1"/>
              <a:t>vnitřního</a:t>
            </a:r>
            <a:r>
              <a:rPr lang="en-GB" sz="1600" dirty="0"/>
              <a:t> </a:t>
            </a:r>
            <a:r>
              <a:rPr lang="en-GB" sz="1600" dirty="0" err="1"/>
              <a:t>buněčného</a:t>
            </a:r>
            <a:r>
              <a:rPr lang="en-GB" sz="1600" dirty="0"/>
              <a:t> </a:t>
            </a:r>
            <a:r>
              <a:rPr lang="en-GB" sz="1600" dirty="0" err="1" smtClean="0"/>
              <a:t>cytoskeletu</a:t>
            </a:r>
            <a:r>
              <a:rPr lang="cs-CZ" sz="1600" dirty="0" smtClean="0"/>
              <a:t>)</a:t>
            </a:r>
          </a:p>
          <a:p>
            <a:r>
              <a:rPr lang="en-GB" sz="1600" dirty="0" smtClean="0"/>
              <a:t>„</a:t>
            </a:r>
            <a:r>
              <a:rPr lang="cs-CZ" sz="1600" dirty="0"/>
              <a:t>m</a:t>
            </a:r>
            <a:r>
              <a:rPr lang="en-GB" sz="1600" dirty="0" err="1" smtClean="0"/>
              <a:t>odel</a:t>
            </a:r>
            <a:r>
              <a:rPr lang="en-GB" sz="1600" dirty="0" smtClean="0"/>
              <a:t> </a:t>
            </a:r>
            <a:r>
              <a:rPr lang="en-GB" sz="1600" dirty="0" err="1"/>
              <a:t>tekuté</a:t>
            </a:r>
            <a:r>
              <a:rPr lang="en-GB" sz="1600" dirty="0"/>
              <a:t> </a:t>
            </a:r>
            <a:r>
              <a:rPr lang="en-GB" sz="1600" dirty="0" err="1"/>
              <a:t>mozaiky</a:t>
            </a:r>
            <a:r>
              <a:rPr lang="en-GB" sz="1600" dirty="0"/>
              <a:t>“ </a:t>
            </a:r>
            <a:r>
              <a:rPr lang="en-GB" sz="1600" dirty="0" err="1"/>
              <a:t>tvořený</a:t>
            </a:r>
            <a:r>
              <a:rPr lang="en-GB" sz="1600" dirty="0"/>
              <a:t> </a:t>
            </a:r>
            <a:r>
              <a:rPr lang="en-GB" sz="1600" dirty="0" err="1"/>
              <a:t>tekutou</a:t>
            </a:r>
            <a:r>
              <a:rPr lang="en-GB" sz="1600" dirty="0"/>
              <a:t> </a:t>
            </a:r>
            <a:r>
              <a:rPr lang="en-GB" sz="1600" dirty="0" err="1"/>
              <a:t>fází</a:t>
            </a:r>
            <a:r>
              <a:rPr lang="en-GB" sz="1600" dirty="0"/>
              <a:t> </a:t>
            </a:r>
            <a:r>
              <a:rPr lang="en-GB" sz="1600" dirty="0" err="1"/>
              <a:t>lipidů</a:t>
            </a:r>
            <a:r>
              <a:rPr lang="en-GB" sz="1600" dirty="0"/>
              <a:t> je </a:t>
            </a:r>
            <a:r>
              <a:rPr lang="en-GB" sz="1600" dirty="0" err="1"/>
              <a:t>prostoupen</a:t>
            </a:r>
            <a:r>
              <a:rPr lang="en-GB" sz="1600" dirty="0"/>
              <a:t> </a:t>
            </a:r>
            <a:r>
              <a:rPr lang="en-GB" sz="1600" dirty="0" err="1"/>
              <a:t>globulárními</a:t>
            </a:r>
            <a:endParaRPr lang="en-GB" sz="1600" dirty="0"/>
          </a:p>
          <a:p>
            <a:r>
              <a:rPr lang="en-GB" sz="1600" dirty="0" err="1"/>
              <a:t>proteiny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jednak</a:t>
            </a:r>
            <a:r>
              <a:rPr lang="en-GB" sz="1600" dirty="0"/>
              <a:t> </a:t>
            </a:r>
            <a:r>
              <a:rPr lang="en-GB" sz="1600" dirty="0" err="1"/>
              <a:t>periferní</a:t>
            </a:r>
            <a:r>
              <a:rPr lang="en-GB" sz="1600" dirty="0"/>
              <a:t> (</a:t>
            </a:r>
            <a:r>
              <a:rPr lang="en-GB" sz="1600" dirty="0" err="1"/>
              <a:t>umístěné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err="1"/>
              <a:t>membrány</a:t>
            </a:r>
            <a:r>
              <a:rPr lang="en-GB" sz="1600" dirty="0"/>
              <a:t>) </a:t>
            </a:r>
          </a:p>
          <a:p>
            <a:r>
              <a:rPr lang="cs-CZ" sz="1600" dirty="0"/>
              <a:t>t</a:t>
            </a:r>
            <a:r>
              <a:rPr lang="cs-CZ" sz="1600" dirty="0" smtClean="0"/>
              <a:t>ak i tzv. </a:t>
            </a:r>
            <a:r>
              <a:rPr lang="en-GB" sz="1600" dirty="0" err="1" smtClean="0"/>
              <a:t>integrální</a:t>
            </a:r>
            <a:r>
              <a:rPr lang="en-GB" sz="1600" dirty="0"/>
              <a:t>, </a:t>
            </a:r>
            <a:r>
              <a:rPr lang="en-GB" sz="1600" dirty="0" err="1"/>
              <a:t>prostupující</a:t>
            </a:r>
            <a:r>
              <a:rPr lang="en-GB" sz="1600" dirty="0"/>
              <a:t> </a:t>
            </a:r>
            <a:r>
              <a:rPr lang="en-GB" sz="1600" dirty="0" err="1"/>
              <a:t>celou</a:t>
            </a:r>
            <a:r>
              <a:rPr lang="en-GB" sz="1600" dirty="0"/>
              <a:t> </a:t>
            </a:r>
            <a:r>
              <a:rPr lang="en-GB" sz="1600" dirty="0" err="1" smtClean="0"/>
              <a:t>membránu</a:t>
            </a: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1088"/>
            <a:ext cx="2592288" cy="236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3312"/>
            <a:ext cx="3785713" cy="242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138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/>
          </a:bodyPr>
          <a:lstStyle/>
          <a:p>
            <a:r>
              <a:rPr lang="en-GB" sz="2000" b="1" dirty="0" err="1"/>
              <a:t>Bičík</a:t>
            </a:r>
            <a:endParaRPr lang="en-GB" sz="2000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29600" cy="451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78142" y="8367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err="1"/>
              <a:t>Rozdíl</a:t>
            </a:r>
            <a:r>
              <a:rPr lang="en-GB" dirty="0"/>
              <a:t> </a:t>
            </a:r>
            <a:r>
              <a:rPr lang="en-GB" dirty="0" err="1" smtClean="0"/>
              <a:t>mezi</a:t>
            </a:r>
            <a:r>
              <a:rPr lang="cs-CZ" dirty="0" smtClean="0"/>
              <a:t> </a:t>
            </a:r>
            <a:r>
              <a:rPr lang="en-GB" dirty="0" smtClean="0"/>
              <a:t>G</a:t>
            </a:r>
            <a:r>
              <a:rPr lang="en-GB" dirty="0"/>
              <a:t>+ a G</a:t>
            </a:r>
          </a:p>
        </p:txBody>
      </p:sp>
    </p:spTree>
    <p:extLst>
      <p:ext uri="{BB962C8B-B14F-4D97-AF65-F5344CB8AC3E}">
        <p14:creationId xmlns:p14="http://schemas.microsoft.com/office/powerpoint/2010/main" val="4159614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630368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8770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04206"/>
            <a:ext cx="7311601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859461" y="179348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/>
              <a:t>Uspořádání</a:t>
            </a:r>
            <a:r>
              <a:rPr lang="cs-CZ" dirty="0" smtClean="0"/>
              <a:t> bičíku</a:t>
            </a:r>
            <a:r>
              <a:rPr lang="en-GB" dirty="0" smtClean="0"/>
              <a:t>: </a:t>
            </a:r>
            <a:r>
              <a:rPr lang="en-GB" dirty="0" err="1"/>
              <a:t>taxonomický</a:t>
            </a:r>
            <a:r>
              <a:rPr lang="en-GB" dirty="0"/>
              <a:t> </a:t>
            </a:r>
            <a:r>
              <a:rPr lang="en-GB" dirty="0" err="1" smtClean="0"/>
              <a:t>znak</a:t>
            </a:r>
            <a:endParaRPr lang="en-GB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36712"/>
            <a:ext cx="2976093" cy="236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022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24744"/>
            <a:ext cx="8229600" cy="4525963"/>
          </a:xfrm>
        </p:spPr>
        <p:txBody>
          <a:bodyPr>
            <a:normAutofit/>
          </a:bodyPr>
          <a:lstStyle/>
          <a:p>
            <a:r>
              <a:rPr lang="en-GB" sz="1800" dirty="0" err="1" smtClean="0"/>
              <a:t>Organizovaná</a:t>
            </a:r>
            <a:endParaRPr lang="en-GB" sz="1800" dirty="0"/>
          </a:p>
          <a:p>
            <a:r>
              <a:rPr lang="en-GB" sz="1800" dirty="0" err="1" smtClean="0"/>
              <a:t>Difúze</a:t>
            </a:r>
            <a:r>
              <a:rPr lang="en-GB" sz="1800" dirty="0" smtClean="0"/>
              <a:t> </a:t>
            </a:r>
            <a:r>
              <a:rPr lang="en-GB" sz="1800" dirty="0" err="1"/>
              <a:t>či</a:t>
            </a:r>
            <a:r>
              <a:rPr lang="en-GB" sz="1800" dirty="0"/>
              <a:t> </a:t>
            </a:r>
            <a:r>
              <a:rPr lang="en-GB" sz="1800" dirty="0" err="1" smtClean="0"/>
              <a:t>řízené</a:t>
            </a:r>
            <a:r>
              <a:rPr lang="cs-CZ" sz="1800" dirty="0" smtClean="0"/>
              <a:t> </a:t>
            </a:r>
            <a:r>
              <a:rPr lang="en-GB" sz="1800" dirty="0" err="1" smtClean="0"/>
              <a:t>mechanizmy</a:t>
            </a:r>
            <a:endParaRPr lang="en-GB" sz="1800" dirty="0"/>
          </a:p>
        </p:txBody>
      </p:sp>
      <p:sp>
        <p:nvSpPr>
          <p:cNvPr id="4" name="Obdélník 3"/>
          <p:cNvSpPr/>
          <p:nvPr/>
        </p:nvSpPr>
        <p:spPr>
          <a:xfrm>
            <a:off x="3803915" y="404664"/>
            <a:ext cx="1304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/>
              <a:t>Cytoplazma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7544770" cy="305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995755" y="6021288"/>
            <a:ext cx="2176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Weng</a:t>
            </a:r>
            <a:r>
              <a:rPr lang="en-GB" dirty="0"/>
              <a:t> and Xiao; 2014</a:t>
            </a:r>
          </a:p>
        </p:txBody>
      </p:sp>
    </p:spTree>
    <p:extLst>
      <p:ext uri="{BB962C8B-B14F-4D97-AF65-F5344CB8AC3E}">
        <p14:creationId xmlns:p14="http://schemas.microsoft.com/office/powerpoint/2010/main" val="36052740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/>
          </a:bodyPr>
          <a:lstStyle/>
          <a:p>
            <a:r>
              <a:rPr lang="en-GB" sz="1800" b="1" dirty="0" err="1"/>
              <a:t>Bakteriální</a:t>
            </a:r>
            <a:r>
              <a:rPr lang="en-GB" sz="1800" b="1" dirty="0"/>
              <a:t> </a:t>
            </a:r>
            <a:r>
              <a:rPr lang="en-GB" sz="1800" b="1" dirty="0" err="1"/>
              <a:t>cytoskelet</a:t>
            </a:r>
            <a:endParaRPr lang="en-GB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4"/>
            <a:ext cx="844562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Bakteriální</a:t>
            </a:r>
            <a:r>
              <a:rPr lang="en-GB" sz="1600" dirty="0"/>
              <a:t> </a:t>
            </a:r>
            <a:r>
              <a:rPr lang="en-GB" sz="1600" dirty="0" err="1"/>
              <a:t>buňka</a:t>
            </a:r>
            <a:r>
              <a:rPr lang="en-GB" sz="1600" dirty="0"/>
              <a:t> </a:t>
            </a:r>
            <a:r>
              <a:rPr lang="en-GB" sz="1600" dirty="0" err="1"/>
              <a:t>obsahuje</a:t>
            </a:r>
            <a:r>
              <a:rPr lang="en-GB" sz="1600" dirty="0"/>
              <a:t> </a:t>
            </a:r>
            <a:r>
              <a:rPr lang="en-GB" sz="1600" dirty="0" err="1"/>
              <a:t>řadu</a:t>
            </a:r>
            <a:r>
              <a:rPr lang="en-GB" sz="1600" dirty="0"/>
              <a:t> </a:t>
            </a:r>
            <a:r>
              <a:rPr lang="en-GB" sz="1600" b="1" dirty="0" err="1" smtClean="0"/>
              <a:t>vláknitých</a:t>
            </a:r>
            <a:r>
              <a:rPr lang="cs-CZ" sz="1600" b="1" dirty="0" smtClean="0"/>
              <a:t> </a:t>
            </a:r>
            <a:r>
              <a:rPr lang="en-GB" sz="1600" b="1" dirty="0" err="1" smtClean="0"/>
              <a:t>proteinů</a:t>
            </a:r>
            <a:r>
              <a:rPr lang="en-GB" sz="1600" b="1" dirty="0" smtClean="0"/>
              <a:t> </a:t>
            </a:r>
            <a:r>
              <a:rPr lang="en-GB" sz="1600" dirty="0" err="1"/>
              <a:t>nutných</a:t>
            </a:r>
            <a:r>
              <a:rPr lang="en-GB" sz="1600" dirty="0"/>
              <a:t> pro:</a:t>
            </a:r>
          </a:p>
          <a:p>
            <a:r>
              <a:rPr lang="en-GB" sz="1600" dirty="0" smtClean="0"/>
              <a:t> </a:t>
            </a:r>
            <a:r>
              <a:rPr lang="en-GB" sz="1600" dirty="0" err="1"/>
              <a:t>regulaci</a:t>
            </a:r>
            <a:r>
              <a:rPr lang="en-GB" sz="1600" dirty="0"/>
              <a:t> </a:t>
            </a:r>
            <a:r>
              <a:rPr lang="en-GB" sz="1600" dirty="0" err="1"/>
              <a:t>tvaru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buněčné</a:t>
            </a:r>
            <a:r>
              <a:rPr lang="en-GB" sz="1600" dirty="0"/>
              <a:t> </a:t>
            </a:r>
            <a:r>
              <a:rPr lang="en-GB" sz="1600" dirty="0" err="1"/>
              <a:t>dělení</a:t>
            </a:r>
            <a:r>
              <a:rPr lang="en-GB" sz="1600" dirty="0"/>
              <a:t> </a:t>
            </a:r>
          </a:p>
          <a:p>
            <a:r>
              <a:rPr lang="en-GB" sz="1600" dirty="0" err="1" smtClean="0"/>
              <a:t>segregaci</a:t>
            </a:r>
            <a:r>
              <a:rPr lang="en-GB" sz="1600" dirty="0" smtClean="0"/>
              <a:t> </a:t>
            </a:r>
            <a:r>
              <a:rPr lang="en-GB" sz="1600" dirty="0" err="1"/>
              <a:t>chromozomů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rozdělování</a:t>
            </a:r>
            <a:r>
              <a:rPr lang="en-GB" sz="1600" dirty="0"/>
              <a:t> </a:t>
            </a:r>
            <a:r>
              <a:rPr lang="en-GB" sz="1600" dirty="0" err="1"/>
              <a:t>plazmidů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buněčné</a:t>
            </a:r>
            <a:r>
              <a:rPr lang="en-GB" sz="1600" dirty="0"/>
              <a:t> </a:t>
            </a:r>
            <a:r>
              <a:rPr lang="en-GB" sz="1600" dirty="0" err="1" smtClean="0"/>
              <a:t>polaritě</a:t>
            </a: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err="1"/>
              <a:t>j</a:t>
            </a:r>
            <a:r>
              <a:rPr lang="en-GB" sz="1600" dirty="0" err="1" smtClean="0"/>
              <a:t>sou</a:t>
            </a:r>
            <a:r>
              <a:rPr lang="en-GB" sz="1600" dirty="0" smtClean="0"/>
              <a:t> </a:t>
            </a:r>
            <a:r>
              <a:rPr lang="en-GB" sz="1600" dirty="0" err="1"/>
              <a:t>analogické</a:t>
            </a:r>
            <a:r>
              <a:rPr lang="en-GB" sz="1600" dirty="0"/>
              <a:t> </a:t>
            </a:r>
            <a:r>
              <a:rPr lang="en-GB" sz="1600" dirty="0" err="1"/>
              <a:t>všem</a:t>
            </a:r>
            <a:r>
              <a:rPr lang="en-GB" sz="1600" dirty="0"/>
              <a:t> </a:t>
            </a:r>
            <a:r>
              <a:rPr lang="en-GB" sz="1600" dirty="0" err="1" smtClean="0"/>
              <a:t>třem</a:t>
            </a:r>
            <a:r>
              <a:rPr lang="cs-CZ" sz="1600" dirty="0" smtClean="0"/>
              <a:t> </a:t>
            </a:r>
            <a:r>
              <a:rPr lang="en-GB" sz="1600" dirty="0" err="1" smtClean="0"/>
              <a:t>cytoskeletárním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</a:t>
            </a:r>
            <a:r>
              <a:rPr lang="en-GB" sz="1600" dirty="0" smtClean="0"/>
              <a:t> </a:t>
            </a:r>
            <a:r>
              <a:rPr lang="en-GB" sz="1600" dirty="0" err="1" smtClean="0"/>
              <a:t>strukturám</a:t>
            </a:r>
            <a:r>
              <a:rPr lang="cs-CZ" sz="1600" dirty="0" smtClean="0"/>
              <a:t> </a:t>
            </a:r>
            <a:r>
              <a:rPr lang="en-GB" sz="1600" dirty="0" err="1" smtClean="0"/>
              <a:t>eukaryotní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  <a:p>
            <a:r>
              <a:rPr lang="en-GB" sz="1600" dirty="0" smtClean="0"/>
              <a:t>3D</a:t>
            </a:r>
            <a:r>
              <a:rPr lang="cs-CZ" sz="1600" dirty="0" smtClean="0"/>
              <a:t> </a:t>
            </a:r>
            <a:r>
              <a:rPr lang="en-GB" sz="1600" dirty="0" err="1" smtClean="0"/>
              <a:t>strukturou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 smtClean="0"/>
              <a:t>biochemickými</a:t>
            </a:r>
            <a:r>
              <a:rPr lang="cs-CZ" sz="1600" dirty="0" smtClean="0"/>
              <a:t> </a:t>
            </a:r>
            <a:r>
              <a:rPr lang="en-GB" sz="1600" dirty="0" err="1" smtClean="0"/>
              <a:t>vlastnostmi</a:t>
            </a:r>
            <a:endParaRPr lang="en-GB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3629880" cy="420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643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/>
          </a:bodyPr>
          <a:lstStyle/>
          <a:p>
            <a:r>
              <a:rPr lang="en-GB" sz="2000" dirty="0" err="1"/>
              <a:t>Bakteriální</a:t>
            </a:r>
            <a:r>
              <a:rPr lang="en-GB" sz="2000" dirty="0"/>
              <a:t> </a:t>
            </a:r>
            <a:r>
              <a:rPr lang="en-GB" sz="2000" dirty="0" err="1"/>
              <a:t>buňka</a:t>
            </a:r>
            <a:r>
              <a:rPr lang="en-GB" sz="2000" dirty="0"/>
              <a:t> </a:t>
            </a:r>
            <a:r>
              <a:rPr lang="en-GB" sz="2000" dirty="0" smtClean="0"/>
              <a:t>je</a:t>
            </a:r>
            <a:r>
              <a:rPr lang="cs-CZ" sz="2000" dirty="0" smtClean="0"/>
              <a:t> </a:t>
            </a:r>
            <a:r>
              <a:rPr lang="en-GB" sz="2000" dirty="0" err="1" smtClean="0"/>
              <a:t>polarizovaná</a:t>
            </a:r>
            <a:endParaRPr lang="en-GB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62905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12568"/>
            <a:ext cx="4413672" cy="28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758945" y="6407074"/>
            <a:ext cx="1479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Shapiro; 2002</a:t>
            </a:r>
          </a:p>
        </p:txBody>
      </p:sp>
    </p:spTree>
    <p:extLst>
      <p:ext uri="{BB962C8B-B14F-4D97-AF65-F5344CB8AC3E}">
        <p14:creationId xmlns:p14="http://schemas.microsoft.com/office/powerpoint/2010/main" val="2179244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60799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i="1" dirty="0" err="1"/>
              <a:t>Archea</a:t>
            </a:r>
            <a:r>
              <a:rPr lang="en-GB" sz="1600" i="1" dirty="0"/>
              <a:t> </a:t>
            </a:r>
            <a:r>
              <a:rPr lang="en-GB" sz="1600" dirty="0" smtClean="0"/>
              <a:t>–</a:t>
            </a:r>
            <a:r>
              <a:rPr lang="cs-CZ" sz="1600" dirty="0" smtClean="0"/>
              <a:t>jen </a:t>
            </a:r>
            <a:r>
              <a:rPr lang="en-GB" sz="1600" dirty="0" err="1" smtClean="0"/>
              <a:t>extrémní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podmínky</a:t>
            </a:r>
            <a:r>
              <a:rPr lang="cs-CZ" sz="1600" dirty="0" smtClean="0"/>
              <a:t>?</a:t>
            </a:r>
          </a:p>
          <a:p>
            <a:pPr marL="0" indent="0">
              <a:buNone/>
            </a:pPr>
            <a:r>
              <a:rPr lang="cs-CZ" sz="1600" dirty="0" smtClean="0"/>
              <a:t>Již neplatí…..</a:t>
            </a:r>
            <a:endParaRPr lang="cs-CZ" sz="1600" dirty="0" smtClean="0"/>
          </a:p>
          <a:p>
            <a:pPr marL="0" indent="0">
              <a:buNone/>
            </a:pPr>
            <a:endParaRPr lang="en-GB" sz="1600" b="1" dirty="0"/>
          </a:p>
          <a:p>
            <a:r>
              <a:rPr lang="cs-CZ" sz="1600" dirty="0" err="1" smtClean="0"/>
              <a:t>pseudopeptidoglykan</a:t>
            </a:r>
            <a:endParaRPr lang="en-GB" sz="1600" dirty="0"/>
          </a:p>
          <a:p>
            <a:r>
              <a:rPr lang="cs-CZ" sz="1600" dirty="0" err="1"/>
              <a:t>c</a:t>
            </a:r>
            <a:r>
              <a:rPr lang="cs-CZ" sz="1600" dirty="0" err="1" smtClean="0"/>
              <a:t>ytoplasm</a:t>
            </a:r>
            <a:r>
              <a:rPr lang="cs-CZ" sz="1600" dirty="0" smtClean="0"/>
              <a:t>. membrána</a:t>
            </a:r>
            <a:r>
              <a:rPr lang="en-GB" sz="1600" dirty="0" smtClean="0"/>
              <a:t> </a:t>
            </a:r>
            <a:r>
              <a:rPr lang="en-GB" sz="1600" dirty="0"/>
              <a:t>– 1 </a:t>
            </a:r>
            <a:r>
              <a:rPr lang="en-GB" sz="1600" dirty="0" err="1" smtClean="0"/>
              <a:t>vrstevná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b="1" dirty="0" err="1" smtClean="0"/>
              <a:t>strukturní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shody</a:t>
            </a:r>
            <a:r>
              <a:rPr lang="cs-CZ" sz="1600" b="1" dirty="0" smtClean="0"/>
              <a:t>, </a:t>
            </a:r>
            <a:r>
              <a:rPr lang="en-GB" sz="1600" b="1" dirty="0" smtClean="0"/>
              <a:t>ale </a:t>
            </a:r>
            <a:r>
              <a:rPr lang="en-GB" sz="1600" b="1" dirty="0" err="1"/>
              <a:t>rozdílné</a:t>
            </a:r>
            <a:r>
              <a:rPr lang="en-GB" sz="1600" b="1" dirty="0"/>
              <a:t> </a:t>
            </a:r>
            <a:r>
              <a:rPr lang="en-GB" sz="1600" b="1" dirty="0" err="1"/>
              <a:t>chemické</a:t>
            </a:r>
            <a:r>
              <a:rPr lang="en-GB" sz="1600" b="1" dirty="0"/>
              <a:t> </a:t>
            </a:r>
            <a:r>
              <a:rPr lang="en-GB" sz="1600" b="1" dirty="0" err="1" smtClean="0"/>
              <a:t>složení</a:t>
            </a:r>
            <a:endParaRPr lang="cs-CZ" sz="1600" b="1" dirty="0" smtClean="0"/>
          </a:p>
          <a:p>
            <a:r>
              <a:rPr lang="en-GB" sz="1600" dirty="0" err="1" smtClean="0"/>
              <a:t>rozdílná</a:t>
            </a:r>
            <a:r>
              <a:rPr lang="en-GB" sz="1600" dirty="0" smtClean="0"/>
              <a:t> </a:t>
            </a:r>
            <a:r>
              <a:rPr lang="en-GB" sz="1600" dirty="0" err="1"/>
              <a:t>citlivost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ATB</a:t>
            </a:r>
          </a:p>
          <a:p>
            <a:r>
              <a:rPr lang="en-GB" sz="1600" dirty="0" err="1" smtClean="0"/>
              <a:t>tRNA</a:t>
            </a:r>
            <a:r>
              <a:rPr lang="en-GB" sz="1600" dirty="0" smtClean="0"/>
              <a:t> </a:t>
            </a:r>
            <a:r>
              <a:rPr lang="en-GB" sz="1600" dirty="0" err="1"/>
              <a:t>archeí</a:t>
            </a:r>
            <a:r>
              <a:rPr lang="en-GB" sz="1600" dirty="0"/>
              <a:t> </a:t>
            </a:r>
            <a:r>
              <a:rPr lang="en-GB" sz="1600" dirty="0" err="1"/>
              <a:t>podobná</a:t>
            </a:r>
            <a:r>
              <a:rPr lang="en-GB" sz="1600" dirty="0"/>
              <a:t> </a:t>
            </a:r>
            <a:r>
              <a:rPr lang="en-GB" sz="1600" dirty="0" err="1"/>
              <a:t>eukaryotické</a:t>
            </a:r>
            <a:endParaRPr lang="cs-CZ" sz="1600" dirty="0" smtClean="0"/>
          </a:p>
          <a:p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3532559" y="260648"/>
            <a:ext cx="2143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/>
              <a:t>Bacteria </a:t>
            </a:r>
            <a:r>
              <a:rPr lang="en-GB" b="1" dirty="0"/>
              <a:t>vs. </a:t>
            </a:r>
            <a:r>
              <a:rPr lang="en-GB" b="1" i="1" dirty="0"/>
              <a:t>Archaea</a:t>
            </a:r>
            <a:endParaRPr lang="en-GB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76" y="4014757"/>
            <a:ext cx="3970175" cy="23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36881"/>
            <a:ext cx="3429397" cy="228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843808" y="648866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Morning</a:t>
            </a:r>
            <a:r>
              <a:rPr lang="cs-CZ" dirty="0" smtClean="0"/>
              <a:t> </a:t>
            </a:r>
            <a:r>
              <a:rPr lang="cs-CZ" dirty="0" err="1" smtClean="0"/>
              <a:t>Glory</a:t>
            </a:r>
            <a:r>
              <a:rPr lang="cs-CZ" dirty="0" smtClean="0"/>
              <a:t>, </a:t>
            </a:r>
            <a:r>
              <a:rPr lang="cs-CZ" dirty="0" err="1" smtClean="0"/>
              <a:t>Yellowstone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9600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38" y="908720"/>
            <a:ext cx="5456054" cy="394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406717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56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35896" y="1154909"/>
            <a:ext cx="4127884" cy="4525963"/>
          </a:xfrm>
        </p:spPr>
        <p:txBody>
          <a:bodyPr>
            <a:normAutofit/>
          </a:bodyPr>
          <a:lstStyle/>
          <a:p>
            <a:r>
              <a:rPr lang="en-GB" sz="1600" b="1" dirty="0" err="1"/>
              <a:t>Tvary</a:t>
            </a:r>
            <a:r>
              <a:rPr lang="en-GB" sz="1600" b="1" dirty="0"/>
              <a:t> </a:t>
            </a:r>
            <a:r>
              <a:rPr lang="en-GB" sz="1600" b="1" dirty="0" err="1"/>
              <a:t>bakt</a:t>
            </a:r>
            <a:r>
              <a:rPr lang="en-GB" sz="1600" b="1" dirty="0"/>
              <a:t>. </a:t>
            </a:r>
            <a:r>
              <a:rPr lang="en-GB" sz="1600" b="1" dirty="0" err="1"/>
              <a:t>buňky</a:t>
            </a:r>
            <a:endParaRPr lang="en-GB" sz="1600" b="1" dirty="0"/>
          </a:p>
          <a:p>
            <a:r>
              <a:rPr lang="en-GB" sz="1600" b="1" dirty="0" err="1"/>
              <a:t>Koky</a:t>
            </a:r>
            <a:r>
              <a:rPr lang="en-GB" sz="1600" b="1" dirty="0"/>
              <a:t> - </a:t>
            </a:r>
            <a:r>
              <a:rPr lang="en-GB" sz="1600" dirty="0" err="1"/>
              <a:t>sférické</a:t>
            </a:r>
            <a:r>
              <a:rPr lang="en-GB" sz="1600" dirty="0"/>
              <a:t>, </a:t>
            </a:r>
            <a:r>
              <a:rPr lang="en-GB" sz="1600" dirty="0" err="1"/>
              <a:t>oploštělé</a:t>
            </a:r>
            <a:r>
              <a:rPr lang="en-GB" sz="1600" dirty="0"/>
              <a:t>, </a:t>
            </a:r>
            <a:r>
              <a:rPr lang="en-GB" sz="1600" dirty="0" err="1"/>
              <a:t>lancetovité</a:t>
            </a:r>
            <a:endParaRPr lang="en-GB" sz="1600" dirty="0"/>
          </a:p>
          <a:p>
            <a:r>
              <a:rPr lang="en-GB" sz="1600" dirty="0"/>
              <a:t>- </a:t>
            </a:r>
            <a:r>
              <a:rPr lang="en-GB" sz="1600" dirty="0" err="1"/>
              <a:t>diplokoky</a:t>
            </a:r>
            <a:r>
              <a:rPr lang="en-GB" sz="1600" dirty="0"/>
              <a:t>, </a:t>
            </a:r>
            <a:r>
              <a:rPr lang="en-GB" sz="1600" dirty="0" err="1"/>
              <a:t>streptokoky</a:t>
            </a:r>
            <a:r>
              <a:rPr lang="en-GB" sz="1600" dirty="0"/>
              <a:t>, </a:t>
            </a:r>
            <a:r>
              <a:rPr lang="en-GB" sz="1600" dirty="0" err="1"/>
              <a:t>tetrády</a:t>
            </a:r>
            <a:r>
              <a:rPr lang="en-GB" sz="1600" dirty="0"/>
              <a:t>,</a:t>
            </a:r>
          </a:p>
          <a:p>
            <a:r>
              <a:rPr lang="en-GB" sz="1600" dirty="0" err="1"/>
              <a:t>sarciny</a:t>
            </a:r>
            <a:r>
              <a:rPr lang="en-GB" sz="1600" dirty="0"/>
              <a:t>, </a:t>
            </a:r>
            <a:r>
              <a:rPr lang="en-GB" sz="1600" dirty="0" err="1"/>
              <a:t>stafylokoky</a:t>
            </a:r>
            <a:endParaRPr lang="en-GB" sz="1600" dirty="0"/>
          </a:p>
          <a:p>
            <a:r>
              <a:rPr lang="en-GB" sz="1600" b="1" dirty="0" err="1"/>
              <a:t>Tyčinky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rovné</a:t>
            </a:r>
            <a:r>
              <a:rPr lang="en-GB" sz="1600" dirty="0"/>
              <a:t>, </a:t>
            </a:r>
            <a:r>
              <a:rPr lang="en-GB" sz="1600" dirty="0" err="1"/>
              <a:t>zakřivené</a:t>
            </a:r>
            <a:r>
              <a:rPr lang="en-GB" sz="1600" dirty="0"/>
              <a:t>, </a:t>
            </a:r>
            <a:r>
              <a:rPr lang="en-GB" sz="1600" dirty="0" err="1"/>
              <a:t>větvící</a:t>
            </a:r>
            <a:r>
              <a:rPr lang="en-GB" sz="1600" dirty="0"/>
              <a:t> se,</a:t>
            </a:r>
          </a:p>
          <a:p>
            <a:r>
              <a:rPr lang="en-GB" sz="1600" dirty="0" err="1"/>
              <a:t>palisády</a:t>
            </a:r>
            <a:r>
              <a:rPr lang="en-GB" sz="1600" dirty="0"/>
              <a:t> </a:t>
            </a:r>
            <a:r>
              <a:rPr lang="en-GB" sz="1600" dirty="0" err="1"/>
              <a:t>pleomorfní</a:t>
            </a:r>
            <a:endParaRPr lang="en-GB" sz="1600" dirty="0"/>
          </a:p>
          <a:p>
            <a:r>
              <a:rPr lang="en-GB" sz="1600" b="1" dirty="0" err="1"/>
              <a:t>Kokobacily</a:t>
            </a:r>
            <a:endParaRPr lang="en-GB" sz="1600" b="1" dirty="0"/>
          </a:p>
          <a:p>
            <a:r>
              <a:rPr lang="en-GB" sz="1600" b="1" dirty="0" err="1"/>
              <a:t>Pupeny</a:t>
            </a:r>
            <a:endParaRPr lang="en-GB" sz="1600" b="1" dirty="0"/>
          </a:p>
          <a:p>
            <a:r>
              <a:rPr lang="en-GB" sz="1600" b="1" dirty="0" err="1"/>
              <a:t>Prostéky</a:t>
            </a:r>
            <a:endParaRPr lang="en-GB" sz="1600" b="1" dirty="0"/>
          </a:p>
          <a:p>
            <a:r>
              <a:rPr lang="en-GB" sz="1600" b="1" dirty="0" err="1"/>
              <a:t>Spirily</a:t>
            </a:r>
            <a:endParaRPr lang="en-GB" sz="1600" b="1" dirty="0"/>
          </a:p>
          <a:p>
            <a:r>
              <a:rPr lang="en-GB" sz="1600" b="1" dirty="0" err="1" smtClean="0"/>
              <a:t>Hvězdice</a:t>
            </a:r>
            <a:r>
              <a:rPr lang="cs-CZ" sz="1600" b="1" dirty="0" smtClean="0"/>
              <a:t>, </a:t>
            </a:r>
            <a:r>
              <a:rPr lang="en-GB" sz="1600" b="1" dirty="0" smtClean="0"/>
              <a:t>Mycelia</a:t>
            </a:r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306225" y="1196752"/>
            <a:ext cx="299712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b="1" dirty="0" smtClean="0"/>
              <a:t>Velikost bakt b. v μm</a:t>
            </a:r>
          </a:p>
          <a:p>
            <a:r>
              <a:rPr lang="en-GB" sz="1600" i="1" dirty="0" smtClean="0"/>
              <a:t>Chlamydia </a:t>
            </a:r>
            <a:r>
              <a:rPr lang="en-GB" sz="1600" dirty="0" smtClean="0"/>
              <a:t>0,3 x 0,3</a:t>
            </a:r>
          </a:p>
          <a:p>
            <a:r>
              <a:rPr lang="en-GB" sz="1600" i="1" dirty="0" err="1" smtClean="0"/>
              <a:t>Bdellovibrio</a:t>
            </a:r>
            <a:r>
              <a:rPr lang="en-GB" sz="1600" i="1" dirty="0" smtClean="0"/>
              <a:t> </a:t>
            </a:r>
            <a:r>
              <a:rPr lang="en-GB" sz="1600" dirty="0" smtClean="0"/>
              <a:t>0,8 x 0,3</a:t>
            </a:r>
          </a:p>
          <a:p>
            <a:r>
              <a:rPr lang="en-GB" sz="1600" i="1" dirty="0" smtClean="0"/>
              <a:t>Rickettsia </a:t>
            </a:r>
            <a:r>
              <a:rPr lang="en-GB" sz="1600" dirty="0" smtClean="0"/>
              <a:t>1 x 0,3</a:t>
            </a:r>
          </a:p>
          <a:p>
            <a:r>
              <a:rPr lang="fr-FR" sz="1600" i="1" dirty="0" smtClean="0"/>
              <a:t>S. aureus </a:t>
            </a:r>
            <a:r>
              <a:rPr lang="fr-FR" sz="1600" dirty="0" smtClean="0"/>
              <a:t>0,8-1 x 0,8-1</a:t>
            </a:r>
          </a:p>
          <a:p>
            <a:r>
              <a:rPr lang="it-IT" sz="1600" i="1" dirty="0" smtClean="0"/>
              <a:t>E. coli </a:t>
            </a:r>
            <a:r>
              <a:rPr lang="it-IT" sz="1600" dirty="0" smtClean="0"/>
              <a:t>2-3 x 0,4-0,6</a:t>
            </a:r>
          </a:p>
          <a:p>
            <a:r>
              <a:rPr lang="en-GB" sz="1600" i="1" dirty="0" smtClean="0"/>
              <a:t>B. subtilis </a:t>
            </a:r>
            <a:r>
              <a:rPr lang="en-GB" sz="1600" dirty="0" smtClean="0"/>
              <a:t>1,8-4,8 x 0,9-1,1</a:t>
            </a:r>
          </a:p>
          <a:p>
            <a:r>
              <a:rPr lang="en-GB" sz="1600" i="1" dirty="0" smtClean="0"/>
              <a:t>Streptomyces </a:t>
            </a:r>
            <a:r>
              <a:rPr lang="en-GB" sz="1600" dirty="0" err="1" smtClean="0"/>
              <a:t>vlákno</a:t>
            </a:r>
            <a:r>
              <a:rPr lang="en-GB" sz="1600" dirty="0" smtClean="0"/>
              <a:t> x 0,7-1,6</a:t>
            </a:r>
          </a:p>
          <a:p>
            <a:r>
              <a:rPr lang="en-GB" sz="1600" i="1" dirty="0" err="1" smtClean="0"/>
              <a:t>Chromatium</a:t>
            </a:r>
            <a:r>
              <a:rPr lang="en-GB" sz="1600" i="1" dirty="0" smtClean="0"/>
              <a:t> </a:t>
            </a:r>
            <a:r>
              <a:rPr lang="en-GB" sz="1600" dirty="0" smtClean="0"/>
              <a:t>25 x 10</a:t>
            </a:r>
          </a:p>
          <a:p>
            <a:r>
              <a:rPr lang="en-GB" sz="1600" dirty="0" err="1" smtClean="0"/>
              <a:t>Spirochety</a:t>
            </a:r>
            <a:r>
              <a:rPr lang="en-GB" sz="1600" dirty="0" smtClean="0"/>
              <a:t> </a:t>
            </a:r>
            <a:r>
              <a:rPr lang="en-GB" sz="1600" dirty="0" smtClean="0"/>
              <a:t>500</a:t>
            </a:r>
            <a:endParaRPr lang="cs-CZ" sz="1600" dirty="0" smtClean="0"/>
          </a:p>
          <a:p>
            <a:r>
              <a:rPr lang="cs-CZ" sz="1600" i="1" dirty="0" err="1" smtClean="0"/>
              <a:t>Mycoplasma</a:t>
            </a:r>
            <a:r>
              <a:rPr lang="cs-CZ" sz="1600" dirty="0" smtClean="0"/>
              <a:t> </a:t>
            </a:r>
            <a:r>
              <a:rPr lang="el-GR" sz="1600" dirty="0" smtClean="0"/>
              <a:t>0,1–0,3 </a:t>
            </a:r>
            <a:r>
              <a:rPr lang="el-GR" sz="1600" dirty="0"/>
              <a:t>μ</a:t>
            </a:r>
            <a:r>
              <a:rPr lang="en-GB" sz="1600" dirty="0"/>
              <a:t>m</a:t>
            </a:r>
            <a:endParaRPr lang="en-GB" sz="1600" dirty="0"/>
          </a:p>
        </p:txBody>
      </p:sp>
      <p:sp>
        <p:nvSpPr>
          <p:cNvPr id="7" name="Obdélník 6"/>
          <p:cNvSpPr/>
          <p:nvPr/>
        </p:nvSpPr>
        <p:spPr>
          <a:xfrm>
            <a:off x="134711" y="25656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různé v</a:t>
            </a:r>
            <a:r>
              <a:rPr lang="en-GB" b="1" dirty="0" err="1" smtClean="0"/>
              <a:t>elikost</a:t>
            </a:r>
            <a:r>
              <a:rPr lang="cs-CZ" b="1" dirty="0" smtClean="0"/>
              <a:t>i</a:t>
            </a:r>
            <a:r>
              <a:rPr lang="en-GB" b="1" dirty="0" smtClean="0"/>
              <a:t> </a:t>
            </a:r>
            <a:r>
              <a:rPr lang="en-GB" b="1" dirty="0"/>
              <a:t>a </a:t>
            </a:r>
            <a:r>
              <a:rPr lang="en-GB" b="1" dirty="0" err="1"/>
              <a:t>tvary</a:t>
            </a:r>
            <a:r>
              <a:rPr lang="en-GB" b="1" dirty="0"/>
              <a:t> </a:t>
            </a:r>
            <a:r>
              <a:rPr lang="en-GB" b="1" dirty="0" err="1"/>
              <a:t>bakteriální</a:t>
            </a:r>
            <a:r>
              <a:rPr lang="en-GB" b="1" dirty="0"/>
              <a:t> </a:t>
            </a:r>
            <a:r>
              <a:rPr lang="en-GB" b="1" dirty="0" err="1"/>
              <a:t>buňky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/>
              <a:t>velký</a:t>
            </a:r>
            <a:r>
              <a:rPr lang="en-GB" b="1" dirty="0"/>
              <a:t> </a:t>
            </a:r>
            <a:r>
              <a:rPr lang="en-GB" b="1" dirty="0" err="1"/>
              <a:t>poměr</a:t>
            </a:r>
            <a:r>
              <a:rPr lang="en-GB" b="1" dirty="0"/>
              <a:t> </a:t>
            </a:r>
            <a:r>
              <a:rPr lang="en-GB" b="1" dirty="0" err="1"/>
              <a:t>povrch</a:t>
            </a:r>
            <a:r>
              <a:rPr lang="en-GB" b="1" dirty="0"/>
              <a:t>/</a:t>
            </a:r>
            <a:r>
              <a:rPr lang="en-GB" b="1" dirty="0" err="1"/>
              <a:t>objem</a:t>
            </a:r>
            <a:r>
              <a:rPr lang="en-GB" b="1" dirty="0"/>
              <a:t> 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 smtClean="0"/>
              <a:t>velká</a:t>
            </a:r>
            <a:r>
              <a:rPr lang="en-GB" b="1" dirty="0" smtClean="0"/>
              <a:t> </a:t>
            </a:r>
            <a:r>
              <a:rPr lang="en-GB" b="1" dirty="0" err="1"/>
              <a:t>plocha</a:t>
            </a:r>
            <a:r>
              <a:rPr lang="en-GB" b="1" dirty="0"/>
              <a:t> </a:t>
            </a:r>
            <a:r>
              <a:rPr lang="en-GB" b="1" dirty="0" err="1"/>
              <a:t>kontaktu</a:t>
            </a:r>
            <a:r>
              <a:rPr lang="en-GB" b="1" dirty="0"/>
              <a:t> </a:t>
            </a:r>
            <a:r>
              <a:rPr lang="en-GB" b="1" dirty="0" err="1"/>
              <a:t>buňky</a:t>
            </a:r>
            <a:r>
              <a:rPr lang="en-GB" b="1" dirty="0"/>
              <a:t> s </a:t>
            </a:r>
            <a:r>
              <a:rPr lang="en-GB" b="1" dirty="0" err="1"/>
              <a:t>prostředím</a:t>
            </a:r>
            <a:endParaRPr lang="en-GB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65265"/>
            <a:ext cx="2664296" cy="2279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64918"/>
            <a:ext cx="1767596" cy="203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5" y="4180181"/>
            <a:ext cx="2420774" cy="251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400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GB" sz="2000" b="1" dirty="0" err="1" smtClean="0"/>
              <a:t>Cytoplazmatická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membrána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archeí</a:t>
            </a:r>
            <a:r>
              <a:rPr lang="en-GB" sz="2000" b="1" dirty="0" smtClean="0"/>
              <a:t/>
            </a:r>
            <a:br>
              <a:rPr lang="en-GB" sz="2000" b="1" dirty="0" smtClean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0"/>
            <a:ext cx="8229600" cy="4525963"/>
          </a:xfrm>
        </p:spPr>
        <p:txBody>
          <a:bodyPr>
            <a:normAutofit fontScale="47500" lnSpcReduction="20000"/>
          </a:bodyPr>
          <a:lstStyle/>
          <a:p>
            <a:r>
              <a:rPr lang="en-GB" dirty="0" err="1" smtClean="0"/>
              <a:t>Sulfolipidy</a:t>
            </a:r>
            <a:r>
              <a:rPr lang="en-GB" dirty="0"/>
              <a:t>, </a:t>
            </a:r>
            <a:r>
              <a:rPr lang="en-GB" dirty="0" err="1"/>
              <a:t>glykolipidy</a:t>
            </a:r>
            <a:r>
              <a:rPr lang="en-GB" dirty="0"/>
              <a:t>, </a:t>
            </a:r>
            <a:r>
              <a:rPr lang="en-GB" dirty="0" err="1"/>
              <a:t>nepolární</a:t>
            </a:r>
            <a:r>
              <a:rPr lang="en-GB" dirty="0"/>
              <a:t> </a:t>
            </a:r>
            <a:r>
              <a:rPr lang="en-GB" dirty="0" err="1"/>
              <a:t>isoprenoidní</a:t>
            </a:r>
            <a:r>
              <a:rPr lang="en-GB" dirty="0"/>
              <a:t> </a:t>
            </a:r>
            <a:r>
              <a:rPr lang="en-GB" dirty="0" err="1"/>
              <a:t>lipidy</a:t>
            </a:r>
            <a:r>
              <a:rPr lang="en-GB" dirty="0"/>
              <a:t>, </a:t>
            </a:r>
            <a:r>
              <a:rPr lang="en-GB" dirty="0" err="1"/>
              <a:t>fosfolipidy</a:t>
            </a:r>
            <a:r>
              <a:rPr lang="en-GB" dirty="0"/>
              <a:t>, </a:t>
            </a:r>
            <a:r>
              <a:rPr lang="en-GB" dirty="0" err="1"/>
              <a:t>větvené</a:t>
            </a:r>
            <a:r>
              <a:rPr lang="en-GB" dirty="0"/>
              <a:t> </a:t>
            </a:r>
            <a:r>
              <a:rPr lang="en-GB" dirty="0" err="1"/>
              <a:t>lipidy</a:t>
            </a:r>
            <a:r>
              <a:rPr lang="en-GB" dirty="0"/>
              <a:t>, </a:t>
            </a:r>
            <a:r>
              <a:rPr lang="en-GB" dirty="0" err="1" smtClean="0"/>
              <a:t>mnoho</a:t>
            </a:r>
            <a:r>
              <a:rPr lang="cs-CZ" dirty="0" smtClean="0"/>
              <a:t> </a:t>
            </a:r>
            <a:r>
              <a:rPr lang="en-GB" dirty="0" err="1" smtClean="0"/>
              <a:t>proteinů</a:t>
            </a:r>
            <a:r>
              <a:rPr lang="en-GB" dirty="0" smtClean="0"/>
              <a:t> </a:t>
            </a:r>
            <a:r>
              <a:rPr lang="en-GB" dirty="0"/>
              <a:t>v </a:t>
            </a:r>
            <a:r>
              <a:rPr lang="en-GB" dirty="0" err="1"/>
              <a:t>membráně</a:t>
            </a:r>
            <a:endParaRPr lang="en-GB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en-GB" dirty="0" smtClean="0"/>
              <a:t>FOSFOLIPID</a:t>
            </a:r>
            <a:r>
              <a:rPr lang="en-GB" dirty="0"/>
              <a:t>:</a:t>
            </a:r>
          </a:p>
          <a:p>
            <a:r>
              <a:rPr lang="en-GB" dirty="0"/>
              <a:t>(1) </a:t>
            </a:r>
            <a:r>
              <a:rPr lang="en-GB" dirty="0" err="1"/>
              <a:t>chiralita</a:t>
            </a:r>
            <a:r>
              <a:rPr lang="en-GB" dirty="0"/>
              <a:t> </a:t>
            </a:r>
            <a:r>
              <a:rPr lang="en-GB" dirty="0" err="1"/>
              <a:t>glycerolu</a:t>
            </a:r>
            <a:r>
              <a:rPr lang="en-GB" dirty="0"/>
              <a:t> (L-glycerol; </a:t>
            </a:r>
            <a:r>
              <a:rPr lang="en-GB" dirty="0" err="1"/>
              <a:t>dáno</a:t>
            </a:r>
            <a:r>
              <a:rPr lang="en-GB" dirty="0"/>
              <a:t> </a:t>
            </a:r>
            <a:r>
              <a:rPr lang="en-GB" dirty="0" err="1"/>
              <a:t>enzymy</a:t>
            </a:r>
            <a:r>
              <a:rPr lang="en-GB" dirty="0"/>
              <a:t>)</a:t>
            </a:r>
          </a:p>
          <a:p>
            <a:r>
              <a:rPr lang="en-GB" dirty="0"/>
              <a:t>(2) </a:t>
            </a:r>
            <a:r>
              <a:rPr lang="en-GB" dirty="0" err="1"/>
              <a:t>etherové</a:t>
            </a:r>
            <a:r>
              <a:rPr lang="en-GB" dirty="0"/>
              <a:t> </a:t>
            </a:r>
            <a:r>
              <a:rPr lang="en-GB" dirty="0" err="1"/>
              <a:t>vazby</a:t>
            </a:r>
            <a:r>
              <a:rPr lang="en-GB" dirty="0"/>
              <a:t> - </a:t>
            </a:r>
            <a:r>
              <a:rPr lang="en-GB" dirty="0" err="1"/>
              <a:t>glyceroldiether</a:t>
            </a:r>
            <a:r>
              <a:rPr lang="en-GB" dirty="0"/>
              <a:t>, </a:t>
            </a:r>
            <a:r>
              <a:rPr lang="en-GB" dirty="0" err="1"/>
              <a:t>tetraether</a:t>
            </a:r>
            <a:endParaRPr lang="en-GB" dirty="0"/>
          </a:p>
          <a:p>
            <a:r>
              <a:rPr lang="en-GB" dirty="0"/>
              <a:t>= </a:t>
            </a:r>
            <a:r>
              <a:rPr lang="en-GB" dirty="0" err="1"/>
              <a:t>jiné</a:t>
            </a:r>
            <a:r>
              <a:rPr lang="en-GB" dirty="0"/>
              <a:t> </a:t>
            </a:r>
            <a:r>
              <a:rPr lang="en-GB" dirty="0" err="1"/>
              <a:t>chem.vlastnosti</a:t>
            </a:r>
            <a:r>
              <a:rPr lang="en-GB" dirty="0"/>
              <a:t> </a:t>
            </a:r>
            <a:r>
              <a:rPr lang="en-GB" dirty="0" err="1"/>
              <a:t>fosfolipidů</a:t>
            </a:r>
            <a:endParaRPr lang="en-GB" dirty="0"/>
          </a:p>
          <a:p>
            <a:r>
              <a:rPr lang="en-GB" dirty="0"/>
              <a:t>(3) </a:t>
            </a:r>
            <a:r>
              <a:rPr lang="en-GB" dirty="0" err="1"/>
              <a:t>řetízky</a:t>
            </a:r>
            <a:r>
              <a:rPr lang="en-GB" dirty="0"/>
              <a:t> </a:t>
            </a:r>
            <a:r>
              <a:rPr lang="en-GB" dirty="0" err="1"/>
              <a:t>isoprenoidů</a:t>
            </a:r>
            <a:r>
              <a:rPr lang="en-GB" dirty="0"/>
              <a:t> </a:t>
            </a:r>
            <a:r>
              <a:rPr lang="en-GB" dirty="0" err="1"/>
              <a:t>namísto</a:t>
            </a:r>
            <a:r>
              <a:rPr lang="en-GB" dirty="0"/>
              <a:t> MK</a:t>
            </a:r>
          </a:p>
          <a:p>
            <a:r>
              <a:rPr lang="en-GB" dirty="0"/>
              <a:t>(4) </a:t>
            </a:r>
            <a:r>
              <a:rPr lang="en-GB" dirty="0" err="1"/>
              <a:t>větvení</a:t>
            </a:r>
            <a:r>
              <a:rPr lang="en-GB" dirty="0"/>
              <a:t> </a:t>
            </a:r>
            <a:r>
              <a:rPr lang="en-GB" dirty="0" err="1" smtClean="0"/>
              <a:t>isoprenoidu</a:t>
            </a:r>
            <a:endParaRPr lang="cs-CZ" dirty="0" smtClean="0"/>
          </a:p>
          <a:p>
            <a:endParaRPr lang="en-GB" dirty="0"/>
          </a:p>
          <a:p>
            <a:r>
              <a:rPr lang="en-GB" b="1" dirty="0" err="1"/>
              <a:t>Nepřítomnost</a:t>
            </a:r>
            <a:r>
              <a:rPr lang="en-GB" b="1" dirty="0"/>
              <a:t> </a:t>
            </a:r>
            <a:r>
              <a:rPr lang="en-GB" b="1" dirty="0" err="1"/>
              <a:t>sterolů</a:t>
            </a:r>
            <a:endParaRPr lang="en-GB" b="1" dirty="0"/>
          </a:p>
          <a:p>
            <a:r>
              <a:rPr lang="en-GB" dirty="0" err="1"/>
              <a:t>Často</a:t>
            </a:r>
            <a:r>
              <a:rPr lang="en-GB" dirty="0"/>
              <a:t> </a:t>
            </a:r>
            <a:r>
              <a:rPr lang="en-GB" b="1" dirty="0" err="1"/>
              <a:t>jednovrstevná</a:t>
            </a:r>
            <a:endParaRPr lang="en-GB" b="1" dirty="0"/>
          </a:p>
          <a:p>
            <a:r>
              <a:rPr lang="pl-PL" dirty="0"/>
              <a:t>glycerolové jednotky na obou koncích MK</a:t>
            </a:r>
          </a:p>
          <a:p>
            <a:r>
              <a:rPr lang="en-GB" dirty="0" err="1"/>
              <a:t>tvoří</a:t>
            </a:r>
            <a:r>
              <a:rPr lang="en-GB" dirty="0"/>
              <a:t> </a:t>
            </a:r>
            <a:r>
              <a:rPr lang="en-GB" dirty="0" smtClean="0"/>
              <a:t>1vrstvu</a:t>
            </a:r>
            <a:endParaRPr lang="cs-CZ" dirty="0" smtClean="0"/>
          </a:p>
          <a:p>
            <a:endParaRPr lang="en-GB" dirty="0"/>
          </a:p>
          <a:p>
            <a:r>
              <a:rPr lang="en-GB" b="1" dirty="0" err="1"/>
              <a:t>Lepší</a:t>
            </a:r>
            <a:r>
              <a:rPr lang="en-GB" b="1" dirty="0"/>
              <a:t> </a:t>
            </a:r>
            <a:r>
              <a:rPr lang="en-GB" b="1" dirty="0" err="1"/>
              <a:t>přizpůsobení</a:t>
            </a:r>
            <a:r>
              <a:rPr lang="en-GB" b="1" dirty="0"/>
              <a:t> </a:t>
            </a:r>
            <a:r>
              <a:rPr lang="en-GB" b="1" dirty="0" err="1"/>
              <a:t>extrémům</a:t>
            </a:r>
            <a:endParaRPr lang="en-GB" b="1" dirty="0"/>
          </a:p>
          <a:p>
            <a:r>
              <a:rPr lang="en-GB" dirty="0" smtClean="0"/>
              <a:t>monolayer </a:t>
            </a:r>
            <a:r>
              <a:rPr lang="en-GB" dirty="0" err="1"/>
              <a:t>rezistentnější</a:t>
            </a:r>
            <a:r>
              <a:rPr lang="en-GB" dirty="0"/>
              <a:t> k </a:t>
            </a:r>
            <a:r>
              <a:rPr lang="en-GB" dirty="0" err="1"/>
              <a:t>narušení</a:t>
            </a:r>
            <a:r>
              <a:rPr lang="en-GB" dirty="0"/>
              <a:t> </a:t>
            </a:r>
            <a:r>
              <a:rPr lang="en-GB" dirty="0" err="1"/>
              <a:t>teplem</a:t>
            </a:r>
            <a:endParaRPr lang="en-GB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02" y="4567620"/>
            <a:ext cx="3384375" cy="179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5036196"/>
            <a:ext cx="1512168" cy="135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994" y="1484784"/>
            <a:ext cx="3743436" cy="260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585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GB" sz="2000" b="1" dirty="0" err="1"/>
              <a:t>Buněčná</a:t>
            </a:r>
            <a:r>
              <a:rPr lang="en-GB" sz="2000" b="1" dirty="0"/>
              <a:t> stadia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229600" cy="4525963"/>
          </a:xfrm>
        </p:spPr>
        <p:txBody>
          <a:bodyPr>
            <a:normAutofit/>
          </a:bodyPr>
          <a:lstStyle/>
          <a:p>
            <a:r>
              <a:rPr lang="en-GB" sz="1800" dirty="0" err="1"/>
              <a:t>Cytologické</a:t>
            </a:r>
            <a:r>
              <a:rPr lang="en-GB" sz="1800" dirty="0"/>
              <a:t> a </a:t>
            </a:r>
            <a:r>
              <a:rPr lang="en-GB" sz="1800" dirty="0" err="1"/>
              <a:t>morfologické</a:t>
            </a:r>
            <a:r>
              <a:rPr lang="en-GB" sz="1800" dirty="0"/>
              <a:t> </a:t>
            </a:r>
            <a:r>
              <a:rPr lang="en-GB" sz="1800" dirty="0" err="1" smtClean="0"/>
              <a:t>proměny</a:t>
            </a:r>
            <a:endParaRPr lang="cs-CZ" sz="1800" dirty="0" smtClean="0"/>
          </a:p>
          <a:p>
            <a:r>
              <a:rPr lang="pl-PL" sz="1800" dirty="0"/>
              <a:t>Struktury a jejich konformace závisí</a:t>
            </a:r>
            <a:r>
              <a:rPr lang="pl-PL" sz="1800" dirty="0" smtClean="0"/>
              <a:t>.......</a:t>
            </a:r>
          </a:p>
          <a:p>
            <a:r>
              <a:rPr lang="en-GB" sz="1800" dirty="0" smtClean="0"/>
              <a:t> </a:t>
            </a:r>
            <a:r>
              <a:rPr lang="en-GB" sz="1800" dirty="0" err="1"/>
              <a:t>dělení</a:t>
            </a:r>
            <a:r>
              <a:rPr lang="en-GB" sz="1800" dirty="0"/>
              <a:t> </a:t>
            </a:r>
            <a:r>
              <a:rPr lang="en-GB" sz="1800" dirty="0" err="1" smtClean="0"/>
              <a:t>buňky</a:t>
            </a:r>
            <a:endParaRPr lang="cs-CZ" sz="1800" dirty="0" smtClean="0"/>
          </a:p>
          <a:p>
            <a:r>
              <a:rPr lang="en-GB" sz="1800" dirty="0" err="1"/>
              <a:t>vstup</a:t>
            </a:r>
            <a:r>
              <a:rPr lang="en-GB" sz="1800" dirty="0"/>
              <a:t> </a:t>
            </a:r>
            <a:r>
              <a:rPr lang="en-GB" sz="1800" dirty="0" err="1"/>
              <a:t>parazitické</a:t>
            </a:r>
            <a:r>
              <a:rPr lang="en-GB" sz="1800" dirty="0"/>
              <a:t>, </a:t>
            </a:r>
            <a:r>
              <a:rPr lang="en-GB" sz="1800" dirty="0" err="1"/>
              <a:t>patogenní</a:t>
            </a:r>
            <a:r>
              <a:rPr lang="en-GB" sz="1800" dirty="0"/>
              <a:t> </a:t>
            </a:r>
            <a:r>
              <a:rPr lang="en-GB" sz="1800" dirty="0" err="1"/>
              <a:t>fáze</a:t>
            </a:r>
            <a:r>
              <a:rPr lang="en-GB" sz="1800" dirty="0"/>
              <a:t> do </a:t>
            </a:r>
            <a:r>
              <a:rPr lang="en-GB" sz="1800" dirty="0" err="1"/>
              <a:t>buňky</a:t>
            </a:r>
            <a:endParaRPr lang="en-GB" sz="1800" dirty="0"/>
          </a:p>
          <a:p>
            <a:r>
              <a:rPr lang="en-GB" sz="1800" dirty="0"/>
              <a:t>(</a:t>
            </a:r>
            <a:r>
              <a:rPr lang="en-GB" sz="1800" dirty="0" err="1"/>
              <a:t>př</a:t>
            </a:r>
            <a:r>
              <a:rPr lang="en-GB" sz="1800" dirty="0"/>
              <a:t>: </a:t>
            </a:r>
            <a:r>
              <a:rPr lang="en-GB" sz="1800" dirty="0" err="1"/>
              <a:t>remodelace</a:t>
            </a:r>
            <a:r>
              <a:rPr lang="en-GB" sz="1800" dirty="0"/>
              <a:t> </a:t>
            </a:r>
            <a:r>
              <a:rPr lang="en-GB" sz="1800" dirty="0" err="1"/>
              <a:t>proteinů</a:t>
            </a:r>
            <a:r>
              <a:rPr lang="en-GB" sz="1800" dirty="0"/>
              <a:t> </a:t>
            </a:r>
            <a:r>
              <a:rPr lang="en-GB" sz="1800" dirty="0" err="1"/>
              <a:t>listerií</a:t>
            </a:r>
            <a:r>
              <a:rPr lang="en-GB" sz="1800" dirty="0" smtClean="0"/>
              <a:t>)</a:t>
            </a:r>
            <a:endParaRPr lang="cs-CZ" sz="1800" dirty="0" smtClean="0"/>
          </a:p>
          <a:p>
            <a:endParaRPr lang="cs-CZ" sz="1800" dirty="0"/>
          </a:p>
          <a:p>
            <a:r>
              <a:rPr lang="pl-PL" sz="1800" dirty="0"/>
              <a:t>Od jakých procesů se odvíjí cytologie </a:t>
            </a:r>
            <a:r>
              <a:rPr lang="pl-PL" sz="1800" dirty="0" smtClean="0"/>
              <a:t>a </a:t>
            </a:r>
            <a:r>
              <a:rPr lang="en-GB" sz="1800" dirty="0" err="1" smtClean="0"/>
              <a:t>morfologie</a:t>
            </a:r>
            <a:r>
              <a:rPr lang="en-GB" sz="1800" dirty="0" smtClean="0"/>
              <a:t> </a:t>
            </a:r>
            <a:r>
              <a:rPr lang="en-GB" sz="1800" dirty="0" err="1"/>
              <a:t>bakteriálních</a:t>
            </a:r>
            <a:r>
              <a:rPr lang="en-GB" sz="1800" dirty="0"/>
              <a:t> </a:t>
            </a:r>
            <a:r>
              <a:rPr lang="en-GB" sz="1800" dirty="0" err="1"/>
              <a:t>buněk</a:t>
            </a:r>
            <a:r>
              <a:rPr lang="en-GB" sz="1800" dirty="0" smtClean="0"/>
              <a:t>?</a:t>
            </a:r>
            <a:endParaRPr lang="cs-CZ" sz="1800" dirty="0" smtClean="0"/>
          </a:p>
          <a:p>
            <a:endParaRPr lang="en-GB" sz="1800" dirty="0"/>
          </a:p>
          <a:p>
            <a:r>
              <a:rPr lang="en-GB" sz="1800" dirty="0" err="1"/>
              <a:t>Prosté</a:t>
            </a:r>
            <a:r>
              <a:rPr lang="en-GB" sz="1800" dirty="0"/>
              <a:t> </a:t>
            </a:r>
            <a:r>
              <a:rPr lang="en-GB" sz="1800" dirty="0" err="1"/>
              <a:t>binární</a:t>
            </a:r>
            <a:r>
              <a:rPr lang="en-GB" sz="1800" dirty="0"/>
              <a:t> </a:t>
            </a:r>
            <a:r>
              <a:rPr lang="en-GB" sz="1800" dirty="0" err="1"/>
              <a:t>dělení</a:t>
            </a:r>
            <a:r>
              <a:rPr lang="cs-CZ" sz="1800" dirty="0"/>
              <a:t> </a:t>
            </a:r>
            <a:r>
              <a:rPr lang="en-GB" sz="1800" dirty="0" err="1"/>
              <a:t>anebo</a:t>
            </a:r>
            <a:r>
              <a:rPr lang="cs-CZ" sz="1800" dirty="0"/>
              <a:t> </a:t>
            </a:r>
            <a:r>
              <a:rPr lang="en-GB" sz="1800" dirty="0" err="1"/>
              <a:t>přítomnost</a:t>
            </a:r>
            <a:r>
              <a:rPr lang="en-GB" sz="1800" dirty="0"/>
              <a:t> </a:t>
            </a:r>
            <a:r>
              <a:rPr lang="en-GB" sz="1800" dirty="0" err="1"/>
              <a:t>růstových</a:t>
            </a:r>
            <a:r>
              <a:rPr lang="en-GB" sz="1800" dirty="0"/>
              <a:t> </a:t>
            </a:r>
            <a:r>
              <a:rPr lang="en-GB" sz="1800" dirty="0" err="1"/>
              <a:t>cyklů</a:t>
            </a:r>
            <a:r>
              <a:rPr lang="en-GB" sz="1800" dirty="0"/>
              <a:t>?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6858580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b="1" dirty="0" err="1"/>
              <a:t>Binární</a:t>
            </a:r>
            <a:r>
              <a:rPr lang="en-GB" sz="2200" b="1" dirty="0"/>
              <a:t> </a:t>
            </a:r>
            <a:r>
              <a:rPr lang="en-GB" sz="2200" b="1" dirty="0" err="1"/>
              <a:t>dělení</a:t>
            </a:r>
            <a:r>
              <a:rPr lang="en-GB" sz="2200" b="1" dirty="0"/>
              <a:t> </a:t>
            </a:r>
            <a:r>
              <a:rPr lang="en-GB" sz="2200" b="1" dirty="0" err="1"/>
              <a:t>bakteriálních</a:t>
            </a:r>
            <a:r>
              <a:rPr lang="en-GB" sz="2200" b="1" dirty="0"/>
              <a:t> </a:t>
            </a:r>
            <a:r>
              <a:rPr lang="en-GB" sz="2200" b="1" dirty="0" err="1"/>
              <a:t>buněk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 err="1" smtClean="0"/>
              <a:t>Funkce</a:t>
            </a:r>
            <a:r>
              <a:rPr lang="en-GB" sz="1800" dirty="0" smtClean="0"/>
              <a:t> </a:t>
            </a:r>
            <a:r>
              <a:rPr lang="en-GB" sz="1800" dirty="0" err="1" smtClean="0"/>
              <a:t>bakteriálního</a:t>
            </a:r>
            <a:r>
              <a:rPr lang="cs-CZ" sz="1800" dirty="0"/>
              <a:t> </a:t>
            </a:r>
            <a:r>
              <a:rPr lang="en-GB" sz="1800" dirty="0" err="1" smtClean="0"/>
              <a:t>cytoskeletu</a:t>
            </a:r>
            <a:endParaRPr lang="en-GB" sz="1800" dirty="0"/>
          </a:p>
          <a:p>
            <a:r>
              <a:rPr lang="en-GB" sz="1800" dirty="0"/>
              <a:t>(</a:t>
            </a:r>
            <a:r>
              <a:rPr lang="en-GB" sz="1800" dirty="0" err="1"/>
              <a:t>přepážka</a:t>
            </a:r>
            <a:r>
              <a:rPr lang="en-GB" sz="1800" dirty="0"/>
              <a:t>, </a:t>
            </a:r>
            <a:r>
              <a:rPr lang="en-GB" sz="1800" dirty="0" err="1"/>
              <a:t>pohyb</a:t>
            </a:r>
            <a:r>
              <a:rPr lang="en-GB" sz="1800" dirty="0"/>
              <a:t> </a:t>
            </a:r>
            <a:r>
              <a:rPr lang="en-GB" sz="1800" dirty="0" err="1"/>
              <a:t>struktur</a:t>
            </a:r>
            <a:r>
              <a:rPr lang="en-GB" sz="1800" dirty="0"/>
              <a:t>)</a:t>
            </a:r>
          </a:p>
          <a:p>
            <a:r>
              <a:rPr lang="en-GB" sz="1800" dirty="0" smtClean="0"/>
              <a:t>Ori </a:t>
            </a:r>
            <a:r>
              <a:rPr lang="en-GB" sz="1800" dirty="0"/>
              <a:t>C</a:t>
            </a:r>
          </a:p>
          <a:p>
            <a:r>
              <a:rPr lang="en-GB" sz="1800" dirty="0" err="1" smtClean="0"/>
              <a:t>Zdvojení</a:t>
            </a:r>
            <a:r>
              <a:rPr lang="en-GB" sz="1800" dirty="0" smtClean="0"/>
              <a:t> </a:t>
            </a:r>
            <a:r>
              <a:rPr lang="en-GB" sz="1800" dirty="0" err="1" smtClean="0"/>
              <a:t>genetick</a:t>
            </a:r>
            <a:r>
              <a:rPr lang="cs-CZ" sz="1800" dirty="0" smtClean="0"/>
              <a:t>é </a:t>
            </a:r>
            <a:r>
              <a:rPr lang="en-GB" sz="1800" dirty="0" err="1" smtClean="0"/>
              <a:t>informace</a:t>
            </a:r>
            <a:endParaRPr lang="en-GB" sz="18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24744"/>
            <a:ext cx="3302648" cy="550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457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>
            <a:normAutofit/>
          </a:bodyPr>
          <a:lstStyle/>
          <a:p>
            <a:r>
              <a:rPr lang="en-GB" sz="2000" b="1" dirty="0" err="1"/>
              <a:t>Posuzujeme</a:t>
            </a:r>
            <a:r>
              <a:rPr lang="en-GB" sz="2000" b="1" dirty="0"/>
              <a:t>-li </a:t>
            </a:r>
            <a:r>
              <a:rPr lang="en-GB" sz="2000" b="1" dirty="0" err="1"/>
              <a:t>vzhled</a:t>
            </a:r>
            <a:r>
              <a:rPr lang="en-GB" sz="2000" b="1" dirty="0"/>
              <a:t> </a:t>
            </a:r>
            <a:r>
              <a:rPr lang="en-GB" sz="2000" b="1" dirty="0" err="1"/>
              <a:t>buňky</a:t>
            </a:r>
            <a:r>
              <a:rPr lang="en-GB" sz="2000" b="1" dirty="0"/>
              <a:t> </a:t>
            </a:r>
            <a:r>
              <a:rPr lang="en-GB" sz="2000" b="1" dirty="0" err="1"/>
              <a:t>kmene</a:t>
            </a:r>
            <a:r>
              <a:rPr lang="en-GB" sz="2000" b="1" dirty="0"/>
              <a:t/>
            </a:r>
            <a:br>
              <a:rPr lang="en-GB" sz="2000" b="1" dirty="0"/>
            </a:br>
            <a:r>
              <a:rPr lang="en-GB" sz="2000" b="1" dirty="0" err="1"/>
              <a:t>určitého</a:t>
            </a:r>
            <a:r>
              <a:rPr lang="en-GB" sz="2000" b="1" dirty="0"/>
              <a:t> </a:t>
            </a:r>
            <a:r>
              <a:rPr lang="en-GB" sz="2000" b="1" dirty="0" err="1"/>
              <a:t>bakteriálního</a:t>
            </a:r>
            <a:r>
              <a:rPr lang="en-GB" sz="2000" b="1" dirty="0"/>
              <a:t> </a:t>
            </a:r>
            <a:r>
              <a:rPr lang="en-GB" sz="2000" b="1" dirty="0" err="1"/>
              <a:t>druhu</a:t>
            </a:r>
            <a:r>
              <a:rPr lang="en-GB" sz="2000" b="1" dirty="0"/>
              <a:t>, je </a:t>
            </a:r>
            <a:r>
              <a:rPr lang="en-GB" sz="2000" b="1" dirty="0" err="1"/>
              <a:t>třeba</a:t>
            </a:r>
            <a:r>
              <a:rPr lang="en-GB" sz="2000" b="1" dirty="0"/>
              <a:t> </a:t>
            </a:r>
            <a:r>
              <a:rPr lang="en-GB" sz="2000" b="1" dirty="0" err="1"/>
              <a:t>si</a:t>
            </a:r>
            <a:r>
              <a:rPr lang="en-GB" sz="2000" b="1" dirty="0"/>
              <a:t> </a:t>
            </a:r>
            <a:r>
              <a:rPr lang="en-GB" sz="2000" b="1" dirty="0" err="1"/>
              <a:t>uvědomit</a:t>
            </a:r>
            <a:r>
              <a:rPr lang="en-GB" sz="2000" b="1" dirty="0"/>
              <a:t>:</a:t>
            </a: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38027"/>
            <a:ext cx="8229600" cy="4525963"/>
          </a:xfrm>
        </p:spPr>
        <p:txBody>
          <a:bodyPr>
            <a:normAutofit/>
          </a:bodyPr>
          <a:lstStyle/>
          <a:p>
            <a:pPr>
              <a:buAutoNum type="arabicParenR"/>
            </a:pPr>
            <a:r>
              <a:rPr lang="en-GB" sz="1600" dirty="0" err="1" smtClean="0"/>
              <a:t>Prochází</a:t>
            </a:r>
            <a:r>
              <a:rPr lang="en-GB" sz="1600" dirty="0" smtClean="0"/>
              <a:t> </a:t>
            </a:r>
            <a:r>
              <a:rPr lang="en-GB" sz="1600" dirty="0" err="1"/>
              <a:t>sledovaný</a:t>
            </a:r>
            <a:r>
              <a:rPr lang="en-GB" sz="1600" dirty="0"/>
              <a:t> </a:t>
            </a:r>
            <a:r>
              <a:rPr lang="en-GB" sz="1600" dirty="0" err="1"/>
              <a:t>druh</a:t>
            </a:r>
            <a:r>
              <a:rPr lang="en-GB" sz="1600" dirty="0"/>
              <a:t> </a:t>
            </a:r>
            <a:r>
              <a:rPr lang="en-GB" sz="1600" dirty="0" err="1"/>
              <a:t>růstovým</a:t>
            </a:r>
            <a:r>
              <a:rPr lang="en-GB" sz="1600" dirty="0"/>
              <a:t> </a:t>
            </a:r>
            <a:r>
              <a:rPr lang="en-GB" sz="1600" dirty="0" err="1"/>
              <a:t>cyklem</a:t>
            </a:r>
            <a:r>
              <a:rPr lang="en-GB" sz="1600" dirty="0" smtClean="0"/>
              <a:t>?</a:t>
            </a:r>
            <a:endParaRPr lang="cs-CZ" sz="1600" dirty="0" smtClean="0"/>
          </a:p>
          <a:p>
            <a:pPr>
              <a:buAutoNum type="arabicParenR"/>
            </a:pPr>
            <a:endParaRPr lang="en-GB" sz="1600" dirty="0"/>
          </a:p>
          <a:p>
            <a:r>
              <a:rPr lang="pl-PL" sz="1600" dirty="0" smtClean="0"/>
              <a:t>v </a:t>
            </a:r>
            <a:r>
              <a:rPr lang="pl-PL" sz="1600" dirty="0"/>
              <a:t>každém z nich má pak buňka jinou cytologii a morfologii</a:t>
            </a:r>
          </a:p>
          <a:p>
            <a:r>
              <a:rPr lang="en-GB" sz="1600" dirty="0" err="1"/>
              <a:t>Př</a:t>
            </a:r>
            <a:r>
              <a:rPr lang="en-GB" sz="1600" dirty="0"/>
              <a:t>: </a:t>
            </a:r>
            <a:r>
              <a:rPr lang="en-GB" sz="1600" i="1" dirty="0"/>
              <a:t>Chlamydia, </a:t>
            </a:r>
            <a:r>
              <a:rPr lang="en-GB" sz="1600" i="1" dirty="0" err="1"/>
              <a:t>Bdellovibrio</a:t>
            </a:r>
            <a:r>
              <a:rPr lang="en-GB" sz="1600" i="1" dirty="0"/>
              <a:t>, Streptomyces</a:t>
            </a:r>
            <a:r>
              <a:rPr lang="en-GB" sz="1600" dirty="0"/>
              <a:t>, </a:t>
            </a:r>
            <a:r>
              <a:rPr lang="en-GB" sz="1600" i="1" dirty="0" err="1" smtClean="0"/>
              <a:t>Caulobacter</a:t>
            </a:r>
            <a:r>
              <a:rPr lang="en-GB" sz="1600" dirty="0" err="1" smtClean="0"/>
              <a:t>,myxobakterie</a:t>
            </a:r>
            <a:r>
              <a:rPr lang="en-GB" sz="1600" dirty="0"/>
              <a:t>….</a:t>
            </a:r>
          </a:p>
          <a:p>
            <a:r>
              <a:rPr lang="cs-CZ" sz="1600" dirty="0" err="1"/>
              <a:t>m</a:t>
            </a:r>
            <a:r>
              <a:rPr lang="en-GB" sz="1600" dirty="0" err="1" smtClean="0"/>
              <a:t>ění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nejen</a:t>
            </a:r>
            <a:r>
              <a:rPr lang="en-GB" sz="1600" dirty="0"/>
              <a:t> </a:t>
            </a:r>
            <a:r>
              <a:rPr lang="en-GB" sz="1600" dirty="0" err="1"/>
              <a:t>vzhled</a:t>
            </a:r>
            <a:r>
              <a:rPr lang="en-GB" sz="1600" dirty="0"/>
              <a:t> </a:t>
            </a:r>
            <a:r>
              <a:rPr lang="en-GB" sz="1600" dirty="0" err="1" smtClean="0"/>
              <a:t>buňky</a:t>
            </a:r>
            <a:endParaRPr lang="en-GB" sz="1600" dirty="0"/>
          </a:p>
          <a:p>
            <a:r>
              <a:rPr lang="pl-PL" sz="1600" dirty="0"/>
              <a:t>ale buňka v cyklech </a:t>
            </a:r>
            <a:r>
              <a:rPr lang="pl-PL" sz="1600" dirty="0" smtClean="0"/>
              <a:t>prochází </a:t>
            </a:r>
            <a:r>
              <a:rPr lang="en-GB" sz="1600" dirty="0" err="1" smtClean="0"/>
              <a:t>typickou</a:t>
            </a:r>
            <a:r>
              <a:rPr lang="en-GB" sz="1600" dirty="0" smtClean="0"/>
              <a:t> </a:t>
            </a:r>
            <a:r>
              <a:rPr lang="en-GB" sz="1600" dirty="0" err="1" smtClean="0"/>
              <a:t>změnou</a:t>
            </a:r>
            <a:r>
              <a:rPr lang="en-GB" sz="1600" dirty="0" smtClean="0"/>
              <a:t> </a:t>
            </a:r>
            <a:r>
              <a:rPr lang="en-GB" sz="1600" dirty="0" err="1" smtClean="0"/>
              <a:t>vnitřních</a:t>
            </a:r>
            <a:r>
              <a:rPr lang="cs-CZ" sz="1600" dirty="0"/>
              <a:t> </a:t>
            </a:r>
            <a:r>
              <a:rPr lang="en-GB" sz="1600" dirty="0" err="1" smtClean="0"/>
              <a:t>struktur</a:t>
            </a:r>
            <a:endParaRPr lang="en-GB" sz="1600" dirty="0"/>
          </a:p>
          <a:p>
            <a:r>
              <a:rPr lang="cs-CZ" sz="1600" b="1" dirty="0" smtClean="0"/>
              <a:t>tzv. b</a:t>
            </a:r>
            <a:r>
              <a:rPr lang="en-GB" sz="1600" b="1" dirty="0" err="1" smtClean="0"/>
              <a:t>uněčný</a:t>
            </a:r>
            <a:r>
              <a:rPr lang="en-GB" sz="1600" b="1" dirty="0" smtClean="0"/>
              <a:t> </a:t>
            </a:r>
            <a:r>
              <a:rPr lang="en-GB" sz="1600" b="1" dirty="0" err="1"/>
              <a:t>cyklus</a:t>
            </a:r>
            <a:endParaRPr lang="en-GB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550" y="3501009"/>
            <a:ext cx="6173653" cy="307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5344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b="1" dirty="0" err="1"/>
              <a:t>Jiné</a:t>
            </a:r>
            <a:r>
              <a:rPr lang="en-GB" sz="2000" b="1" dirty="0"/>
              <a:t> </a:t>
            </a:r>
            <a:r>
              <a:rPr lang="en-GB" sz="2000" b="1" dirty="0" err="1"/>
              <a:t>životní</a:t>
            </a:r>
            <a:r>
              <a:rPr lang="en-GB" sz="2000" b="1" dirty="0"/>
              <a:t> </a:t>
            </a:r>
            <a:r>
              <a:rPr lang="en-GB" sz="2000" b="1" dirty="0" err="1"/>
              <a:t>cykly</a:t>
            </a:r>
            <a:r>
              <a:rPr lang="en-GB" sz="2000" b="1" dirty="0"/>
              <a:t> </a:t>
            </a:r>
            <a:r>
              <a:rPr lang="en-GB" sz="2000" b="1" dirty="0" err="1"/>
              <a:t>než</a:t>
            </a:r>
            <a:r>
              <a:rPr lang="en-GB" sz="2000" b="1" dirty="0"/>
              <a:t> </a:t>
            </a:r>
            <a:r>
              <a:rPr lang="en-GB" sz="2000" b="1" dirty="0" err="1"/>
              <a:t>binární</a:t>
            </a:r>
            <a:r>
              <a:rPr lang="en-GB" sz="2000" b="1" dirty="0"/>
              <a:t> </a:t>
            </a:r>
            <a:r>
              <a:rPr lang="en-GB" sz="2000" b="1" dirty="0" err="1"/>
              <a:t>dělení</a:t>
            </a:r>
            <a:r>
              <a:rPr lang="en-GB" sz="2000" b="1" dirty="0"/>
              <a:t/>
            </a:r>
            <a:br>
              <a:rPr lang="en-GB" sz="2000" b="1" dirty="0"/>
            </a:br>
            <a:r>
              <a:rPr lang="en-GB" sz="2000" dirty="0" err="1"/>
              <a:t>Střídání</a:t>
            </a:r>
            <a:r>
              <a:rPr lang="en-GB" sz="2000" dirty="0"/>
              <a:t> </a:t>
            </a:r>
            <a:r>
              <a:rPr lang="en-GB" sz="2000" dirty="0" err="1"/>
              <a:t>přisedlého</a:t>
            </a:r>
            <a:r>
              <a:rPr lang="en-GB" sz="2000" dirty="0"/>
              <a:t> a </a:t>
            </a:r>
            <a:r>
              <a:rPr lang="en-GB" sz="2000" dirty="0" err="1"/>
              <a:t>volného</a:t>
            </a:r>
            <a:r>
              <a:rPr lang="en-GB" sz="2000" dirty="0"/>
              <a:t> stadia</a:t>
            </a:r>
            <a:br>
              <a:rPr lang="en-GB" sz="2000" dirty="0"/>
            </a:br>
            <a:endParaRPr lang="en-GB" sz="20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48924"/>
            <a:ext cx="3606436" cy="344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172" y="1070443"/>
            <a:ext cx="3168352" cy="356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464" y="3222268"/>
            <a:ext cx="2684638" cy="180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7504" y="5194767"/>
            <a:ext cx="1338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 smtClean="0"/>
              <a:t>Caulobacter</a:t>
            </a:r>
            <a:endParaRPr lang="en-GB" dirty="0"/>
          </a:p>
        </p:txBody>
      </p:sp>
      <p:sp>
        <p:nvSpPr>
          <p:cNvPr id="5" name="Obdélník 4"/>
          <p:cNvSpPr/>
          <p:nvPr/>
        </p:nvSpPr>
        <p:spPr>
          <a:xfrm>
            <a:off x="4539449" y="3317422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Sphaerotilus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57410"/>
            <a:ext cx="3347794" cy="3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3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000" b="1" dirty="0" err="1"/>
              <a:t>Jiné</a:t>
            </a:r>
            <a:r>
              <a:rPr lang="en-GB" sz="2000" b="1" dirty="0"/>
              <a:t> </a:t>
            </a:r>
            <a:r>
              <a:rPr lang="en-GB" sz="2000" b="1" dirty="0" err="1"/>
              <a:t>životní</a:t>
            </a:r>
            <a:r>
              <a:rPr lang="en-GB" sz="2000" b="1" dirty="0"/>
              <a:t> </a:t>
            </a:r>
            <a:r>
              <a:rPr lang="en-GB" sz="2000" b="1" dirty="0" err="1"/>
              <a:t>cykly</a:t>
            </a:r>
            <a:r>
              <a:rPr lang="en-GB" sz="2000" b="1" dirty="0"/>
              <a:t> </a:t>
            </a:r>
            <a:r>
              <a:rPr lang="en-GB" sz="2000" b="1" dirty="0" err="1"/>
              <a:t>než</a:t>
            </a:r>
            <a:r>
              <a:rPr lang="en-GB" sz="2000" b="1" dirty="0"/>
              <a:t> </a:t>
            </a:r>
            <a:r>
              <a:rPr lang="en-GB" sz="2000" b="1" dirty="0" err="1"/>
              <a:t>binární</a:t>
            </a:r>
            <a:r>
              <a:rPr lang="en-GB" sz="2000" b="1" dirty="0"/>
              <a:t> </a:t>
            </a:r>
            <a:r>
              <a:rPr lang="en-GB" sz="2000" b="1" dirty="0" err="1" smtClean="0"/>
              <a:t>dělení</a:t>
            </a:r>
            <a:r>
              <a:rPr lang="cs-CZ" sz="2000" b="1" dirty="0" smtClean="0"/>
              <a:t/>
            </a:r>
            <a:br>
              <a:rPr lang="cs-CZ" sz="2000" b="1" dirty="0" smtClean="0"/>
            </a:br>
            <a:r>
              <a:rPr lang="en-GB" sz="2000" b="1" dirty="0"/>
              <a:t/>
            </a:r>
            <a:br>
              <a:rPr lang="en-GB" sz="2000" b="1" dirty="0"/>
            </a:br>
            <a:r>
              <a:rPr lang="pt-BR" sz="2000" dirty="0"/>
              <a:t>Střídání infekčního a reprodukčního stadia</a:t>
            </a:r>
            <a:br>
              <a:rPr lang="pt-BR" sz="2000" dirty="0"/>
            </a:br>
            <a:r>
              <a:rPr lang="en-GB" sz="2000" dirty="0" err="1"/>
              <a:t>Chlamydie</a:t>
            </a:r>
            <a:r>
              <a:rPr lang="en-GB" sz="2000" dirty="0"/>
              <a:t> 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1" y="1774321"/>
            <a:ext cx="2378109" cy="29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576" y="1772816"/>
            <a:ext cx="1406424" cy="210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48695" y="5188817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 smtClean="0"/>
              <a:t>Elementární</a:t>
            </a:r>
            <a:r>
              <a:rPr lang="en-GB" b="1" dirty="0" smtClean="0"/>
              <a:t> </a:t>
            </a:r>
            <a:r>
              <a:rPr lang="en-GB" b="1" dirty="0" err="1"/>
              <a:t>tělísko</a:t>
            </a:r>
            <a:r>
              <a:rPr lang="en-GB" dirty="0"/>
              <a:t> je </a:t>
            </a:r>
            <a:r>
              <a:rPr lang="en-GB" dirty="0" err="1"/>
              <a:t>metabolicky</a:t>
            </a:r>
            <a:r>
              <a:rPr lang="en-GB" dirty="0"/>
              <a:t> </a:t>
            </a:r>
            <a:r>
              <a:rPr lang="en-GB" dirty="0" err="1"/>
              <a:t>inaktivní</a:t>
            </a:r>
            <a:r>
              <a:rPr lang="en-GB" dirty="0"/>
              <a:t>, </a:t>
            </a:r>
            <a:r>
              <a:rPr lang="en-GB" dirty="0" err="1"/>
              <a:t>není</a:t>
            </a:r>
            <a:r>
              <a:rPr lang="en-GB" dirty="0"/>
              <a:t> </a:t>
            </a:r>
            <a:r>
              <a:rPr lang="en-GB" dirty="0" err="1"/>
              <a:t>schopno</a:t>
            </a:r>
            <a:r>
              <a:rPr lang="en-GB" dirty="0"/>
              <a:t> se </a:t>
            </a:r>
            <a:r>
              <a:rPr lang="en-GB" dirty="0" err="1" smtClean="0"/>
              <a:t>dělit</a:t>
            </a:r>
            <a:r>
              <a:rPr lang="cs-CZ" dirty="0"/>
              <a:t>.</a:t>
            </a:r>
            <a:r>
              <a:rPr lang="en-GB" dirty="0" smtClean="0"/>
              <a:t> </a:t>
            </a:r>
            <a:r>
              <a:rPr lang="en-GB" b="1" dirty="0" err="1" smtClean="0"/>
              <a:t>Retikulární</a:t>
            </a:r>
            <a:r>
              <a:rPr lang="en-GB" b="1" dirty="0" smtClean="0"/>
              <a:t> </a:t>
            </a:r>
            <a:r>
              <a:rPr lang="en-GB" b="1" dirty="0" err="1"/>
              <a:t>tělísko</a:t>
            </a:r>
            <a:r>
              <a:rPr lang="en-GB" dirty="0"/>
              <a:t> je </a:t>
            </a:r>
            <a:r>
              <a:rPr lang="en-GB" dirty="0" err="1"/>
              <a:t>metabolicky</a:t>
            </a:r>
            <a:r>
              <a:rPr lang="en-GB" dirty="0"/>
              <a:t> </a:t>
            </a:r>
            <a:r>
              <a:rPr lang="en-GB" dirty="0" err="1"/>
              <a:t>aktivní</a:t>
            </a:r>
            <a:r>
              <a:rPr lang="en-GB" dirty="0"/>
              <a:t> se </a:t>
            </a:r>
            <a:r>
              <a:rPr lang="en-GB" dirty="0" err="1"/>
              <a:t>schopností</a:t>
            </a:r>
            <a:r>
              <a:rPr lang="en-GB" dirty="0"/>
              <a:t> se </a:t>
            </a:r>
            <a:r>
              <a:rPr lang="en-GB" dirty="0" err="1"/>
              <a:t>dělit</a:t>
            </a:r>
            <a:r>
              <a:rPr lang="en-GB" dirty="0"/>
              <a:t>. Do </a:t>
            </a:r>
            <a:r>
              <a:rPr lang="en-GB" dirty="0" err="1"/>
              <a:t>buňky</a:t>
            </a:r>
            <a:r>
              <a:rPr lang="en-GB" dirty="0"/>
              <a:t> </a:t>
            </a:r>
            <a:r>
              <a:rPr lang="en-GB" dirty="0" err="1"/>
              <a:t>hostitele</a:t>
            </a:r>
            <a:r>
              <a:rPr lang="en-GB" dirty="0"/>
              <a:t> </a:t>
            </a:r>
            <a:r>
              <a:rPr lang="en-GB" dirty="0" err="1"/>
              <a:t>vniká</a:t>
            </a:r>
            <a:r>
              <a:rPr lang="en-GB" dirty="0"/>
              <a:t> </a:t>
            </a:r>
            <a:r>
              <a:rPr lang="en-GB" dirty="0" err="1"/>
              <a:t>infekční</a:t>
            </a:r>
            <a:r>
              <a:rPr lang="en-GB" dirty="0"/>
              <a:t> </a:t>
            </a:r>
            <a:r>
              <a:rPr lang="en-GB" dirty="0" err="1"/>
              <a:t>elementární</a:t>
            </a:r>
            <a:r>
              <a:rPr lang="en-GB" dirty="0"/>
              <a:t> </a:t>
            </a:r>
            <a:r>
              <a:rPr lang="en-GB" dirty="0" err="1"/>
              <a:t>tělísko</a:t>
            </a:r>
            <a:r>
              <a:rPr lang="en-GB" dirty="0"/>
              <a:t> </a:t>
            </a:r>
            <a:r>
              <a:rPr lang="en-GB" dirty="0" err="1"/>
              <a:t>procesem</a:t>
            </a:r>
            <a:r>
              <a:rPr lang="en-GB" dirty="0"/>
              <a:t>, </a:t>
            </a:r>
            <a:r>
              <a:rPr lang="en-GB" dirty="0" err="1"/>
              <a:t>který</a:t>
            </a:r>
            <a:r>
              <a:rPr lang="en-GB" dirty="0"/>
              <a:t> se </a:t>
            </a:r>
            <a:r>
              <a:rPr lang="en-GB" dirty="0" err="1"/>
              <a:t>podobá</a:t>
            </a:r>
            <a:r>
              <a:rPr lang="en-GB" dirty="0"/>
              <a:t> </a:t>
            </a:r>
            <a:r>
              <a:rPr lang="en-GB" dirty="0" err="1"/>
              <a:t>endocytóze</a:t>
            </a:r>
            <a:r>
              <a:rPr lang="en-GB" dirty="0"/>
              <a:t>.</a:t>
            </a:r>
            <a:endParaRPr lang="en-GB" dirty="0"/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7" y="3933056"/>
            <a:ext cx="2804939" cy="249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49" y="1700808"/>
            <a:ext cx="4920223" cy="320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2808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704856" cy="598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1507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23" y="1412776"/>
            <a:ext cx="7500893" cy="520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15" y="391433"/>
            <a:ext cx="2736304" cy="210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43808" y="279580"/>
            <a:ext cx="193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Bdelllovibrio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2893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2000" dirty="0" err="1" smtClean="0"/>
              <a:t>Myxobakterie</a:t>
            </a:r>
            <a:endParaRPr lang="en-GB" sz="2000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635855" cy="466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39" y="4437112"/>
            <a:ext cx="4340127" cy="193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39" y="2276872"/>
            <a:ext cx="432047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4977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5760640" cy="418058"/>
          </a:xfrm>
        </p:spPr>
        <p:txBody>
          <a:bodyPr>
            <a:normAutofit/>
          </a:bodyPr>
          <a:lstStyle/>
          <a:p>
            <a:r>
              <a:rPr lang="cs-CZ" sz="2000" dirty="0" err="1" smtClean="0"/>
              <a:t>Baccilus</a:t>
            </a:r>
            <a:endParaRPr lang="en-GB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33585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260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6840760" cy="627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54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409494" cy="495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9552" y="5733256"/>
            <a:ext cx="8386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„</a:t>
            </a:r>
            <a:r>
              <a:rPr lang="en-GB" sz="1200" dirty="0" err="1"/>
              <a:t>Voják</a:t>
            </a:r>
            <a:r>
              <a:rPr lang="en-GB" sz="1200" dirty="0"/>
              <a:t> </a:t>
            </a:r>
            <a:r>
              <a:rPr lang="en-GB" sz="1200" dirty="0" err="1"/>
              <a:t>umírající</a:t>
            </a:r>
            <a:r>
              <a:rPr lang="en-GB" sz="1200" dirty="0"/>
              <a:t> </a:t>
            </a:r>
            <a:r>
              <a:rPr lang="en-GB" sz="1200" dirty="0" err="1"/>
              <a:t>na</a:t>
            </a:r>
            <a:r>
              <a:rPr lang="en-GB" sz="1200" dirty="0"/>
              <a:t> </a:t>
            </a:r>
            <a:r>
              <a:rPr lang="en-GB" sz="1200" dirty="0" smtClean="0"/>
              <a:t>tetanus“</a:t>
            </a:r>
            <a:r>
              <a:rPr lang="cs-CZ" sz="1200" dirty="0" smtClean="0"/>
              <a:t> </a:t>
            </a:r>
            <a:r>
              <a:rPr lang="en-GB" sz="1200" dirty="0" smtClean="0"/>
              <a:t>Sir </a:t>
            </a:r>
            <a:r>
              <a:rPr lang="en-GB" sz="1200" dirty="0"/>
              <a:t>Charles </a:t>
            </a:r>
            <a:r>
              <a:rPr lang="en-GB" sz="1200" dirty="0" smtClean="0"/>
              <a:t>Bell</a:t>
            </a:r>
            <a:r>
              <a:rPr lang="cs-CZ" sz="1200" dirty="0" smtClean="0"/>
              <a:t>, </a:t>
            </a:r>
            <a:r>
              <a:rPr lang="en-GB" sz="1200" dirty="0" err="1" smtClean="0"/>
              <a:t>lukovité</a:t>
            </a:r>
            <a:r>
              <a:rPr lang="en-GB" sz="1200" dirty="0" smtClean="0"/>
              <a:t> </a:t>
            </a:r>
            <a:r>
              <a:rPr lang="en-GB" sz="1200" dirty="0" err="1"/>
              <a:t>prohnutí</a:t>
            </a:r>
            <a:r>
              <a:rPr lang="en-GB" sz="1200" dirty="0"/>
              <a:t> </a:t>
            </a:r>
            <a:r>
              <a:rPr lang="en-GB" sz="1200" dirty="0" err="1"/>
              <a:t>zad</a:t>
            </a:r>
            <a:r>
              <a:rPr lang="en-GB" sz="1200" dirty="0"/>
              <a:t> (</a:t>
            </a:r>
            <a:r>
              <a:rPr lang="en-GB" sz="1200" dirty="0" err="1" smtClean="0"/>
              <a:t>opistotonus</a:t>
            </a:r>
            <a:r>
              <a:rPr lang="en-GB" sz="1200" dirty="0" smtClean="0"/>
              <a:t>)</a:t>
            </a:r>
            <a:r>
              <a:rPr lang="cs-CZ" sz="1200" dirty="0" smtClean="0"/>
              <a:t> </a:t>
            </a:r>
            <a:r>
              <a:rPr lang="en-GB" sz="1200" dirty="0" err="1" smtClean="0"/>
              <a:t>křečovitý</a:t>
            </a:r>
            <a:r>
              <a:rPr lang="en-GB" sz="1200" dirty="0" smtClean="0"/>
              <a:t> </a:t>
            </a:r>
            <a:r>
              <a:rPr lang="en-GB" sz="1200" dirty="0" err="1" smtClean="0"/>
              <a:t>výraz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821974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3039" y="34865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2) </a:t>
            </a:r>
            <a:r>
              <a:rPr lang="en-GB" sz="1800" dirty="0" err="1"/>
              <a:t>Vytváří</a:t>
            </a:r>
            <a:r>
              <a:rPr lang="en-GB" sz="1800" dirty="0"/>
              <a:t> </a:t>
            </a:r>
            <a:r>
              <a:rPr lang="en-GB" sz="1800" dirty="0" err="1"/>
              <a:t>posuzovaný</a:t>
            </a:r>
            <a:r>
              <a:rPr lang="en-GB" sz="1800" dirty="0"/>
              <a:t> </a:t>
            </a:r>
            <a:r>
              <a:rPr lang="en-GB" sz="1800" dirty="0" err="1"/>
              <a:t>druh</a:t>
            </a:r>
            <a:r>
              <a:rPr lang="en-GB" sz="1800" dirty="0"/>
              <a:t> </a:t>
            </a:r>
            <a:r>
              <a:rPr lang="en-GB" sz="1800" dirty="0" err="1"/>
              <a:t>endospory</a:t>
            </a:r>
            <a:r>
              <a:rPr lang="en-GB" sz="1800" dirty="0"/>
              <a:t>?</a:t>
            </a:r>
          </a:p>
          <a:p>
            <a:r>
              <a:rPr lang="en-GB" sz="1800" dirty="0" smtClean="0"/>
              <a:t> </a:t>
            </a:r>
            <a:r>
              <a:rPr lang="en-GB" sz="1800" dirty="0"/>
              <a:t>v </a:t>
            </a:r>
            <a:r>
              <a:rPr lang="en-GB" sz="1800" dirty="0" err="1"/>
              <a:t>preparátu</a:t>
            </a:r>
            <a:r>
              <a:rPr lang="en-GB" sz="1800" dirty="0"/>
              <a:t> </a:t>
            </a:r>
            <a:r>
              <a:rPr lang="en-GB" sz="1800" dirty="0" err="1"/>
              <a:t>pak</a:t>
            </a:r>
            <a:r>
              <a:rPr lang="en-GB" sz="1800" dirty="0"/>
              <a:t> </a:t>
            </a:r>
            <a:r>
              <a:rPr lang="en-GB" sz="1800" dirty="0" err="1"/>
              <a:t>mohou</a:t>
            </a:r>
            <a:r>
              <a:rPr lang="en-GB" sz="1800" dirty="0"/>
              <a:t> </a:t>
            </a:r>
            <a:r>
              <a:rPr lang="en-GB" sz="1800" dirty="0" err="1"/>
              <a:t>měnit</a:t>
            </a:r>
            <a:r>
              <a:rPr lang="en-GB" sz="1800" dirty="0"/>
              <a:t> </a:t>
            </a:r>
            <a:r>
              <a:rPr lang="en-GB" sz="1800" dirty="0" err="1"/>
              <a:t>tvar</a:t>
            </a:r>
            <a:r>
              <a:rPr lang="en-GB" sz="1800" dirty="0"/>
              <a:t> </a:t>
            </a:r>
            <a:r>
              <a:rPr lang="en-GB" sz="1800" dirty="0" err="1"/>
              <a:t>buněk</a:t>
            </a:r>
            <a:r>
              <a:rPr lang="en-GB" sz="1800" dirty="0"/>
              <a:t>!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77072"/>
            <a:ext cx="2743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4086985" cy="407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89" y="4853738"/>
            <a:ext cx="239077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42163" y="702653"/>
            <a:ext cx="2140150" cy="399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427984" y="4345901"/>
            <a:ext cx="2115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/>
              <a:t>Clostridium difficile</a:t>
            </a:r>
            <a:endParaRPr lang="en-GB" dirty="0"/>
          </a:p>
        </p:txBody>
      </p:sp>
      <p:sp>
        <p:nvSpPr>
          <p:cNvPr id="5" name="Obdélník 4"/>
          <p:cNvSpPr/>
          <p:nvPr/>
        </p:nvSpPr>
        <p:spPr>
          <a:xfrm>
            <a:off x="251520" y="1928430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/>
              <a:t>Bacillus</a:t>
            </a:r>
            <a:r>
              <a:rPr lang="cs-CZ" i="1" dirty="0" smtClean="0"/>
              <a:t> </a:t>
            </a:r>
            <a:r>
              <a:rPr lang="en-GB" i="1" dirty="0" smtClean="0"/>
              <a:t>anthracis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69171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3887" y="2019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3) </a:t>
            </a:r>
            <a:r>
              <a:rPr lang="en-GB" sz="1800" dirty="0" err="1"/>
              <a:t>Stárnutím</a:t>
            </a:r>
            <a:r>
              <a:rPr lang="en-GB" sz="1800" dirty="0"/>
              <a:t> </a:t>
            </a:r>
            <a:r>
              <a:rPr lang="en-GB" sz="1800" dirty="0" err="1"/>
              <a:t>mění</a:t>
            </a:r>
            <a:r>
              <a:rPr lang="en-GB" sz="1800" dirty="0"/>
              <a:t> </a:t>
            </a:r>
            <a:r>
              <a:rPr lang="en-GB" sz="1800" dirty="0" err="1"/>
              <a:t>buňky</a:t>
            </a:r>
            <a:r>
              <a:rPr lang="en-GB" sz="1800" dirty="0"/>
              <a:t> </a:t>
            </a:r>
            <a:r>
              <a:rPr lang="en-GB" sz="1800" dirty="0" err="1" smtClean="0"/>
              <a:t>tvar</a:t>
            </a:r>
            <a:endParaRPr lang="cs-CZ" sz="1800" dirty="0" smtClean="0"/>
          </a:p>
          <a:p>
            <a:endParaRPr lang="en-GB" sz="1800" dirty="0"/>
          </a:p>
          <a:p>
            <a:pPr marL="0" indent="0">
              <a:buNone/>
            </a:pPr>
            <a:r>
              <a:rPr lang="en-GB" sz="1800" dirty="0"/>
              <a:t>4) </a:t>
            </a:r>
            <a:r>
              <a:rPr lang="en-GB" sz="1800" dirty="0" err="1"/>
              <a:t>Závislost</a:t>
            </a:r>
            <a:r>
              <a:rPr lang="en-GB" sz="1800" dirty="0"/>
              <a:t> </a:t>
            </a:r>
            <a:r>
              <a:rPr lang="en-GB" sz="1800" dirty="0" err="1"/>
              <a:t>tvaru</a:t>
            </a:r>
            <a:r>
              <a:rPr lang="en-GB" sz="1800" dirty="0"/>
              <a:t> </a:t>
            </a:r>
            <a:r>
              <a:rPr lang="en-GB" sz="1800" dirty="0" err="1"/>
              <a:t>buňky</a:t>
            </a:r>
            <a:r>
              <a:rPr lang="en-GB" sz="1800" dirty="0"/>
              <a:t> </a:t>
            </a:r>
            <a:r>
              <a:rPr lang="en-GB" sz="1800" dirty="0" err="1"/>
              <a:t>na</a:t>
            </a:r>
            <a:r>
              <a:rPr lang="en-GB" sz="1800" dirty="0"/>
              <a:t> </a:t>
            </a:r>
            <a:r>
              <a:rPr lang="en-GB" sz="1800" dirty="0" err="1"/>
              <a:t>vnějším</a:t>
            </a:r>
            <a:r>
              <a:rPr lang="en-GB" sz="1800" dirty="0"/>
              <a:t> </a:t>
            </a:r>
            <a:r>
              <a:rPr lang="en-GB" sz="1800" dirty="0" err="1"/>
              <a:t>prostředí</a:t>
            </a:r>
            <a:endParaRPr lang="en-GB" sz="1800" dirty="0"/>
          </a:p>
          <a:p>
            <a:r>
              <a:rPr lang="en-GB" sz="1800" dirty="0"/>
              <a:t>- </a:t>
            </a:r>
            <a:r>
              <a:rPr lang="en-GB" sz="1800" dirty="0" err="1"/>
              <a:t>živiny</a:t>
            </a:r>
            <a:r>
              <a:rPr lang="en-GB" sz="1800" dirty="0"/>
              <a:t>, </a:t>
            </a:r>
            <a:r>
              <a:rPr lang="en-GB" sz="1800" dirty="0" err="1"/>
              <a:t>tlak</a:t>
            </a:r>
            <a:r>
              <a:rPr lang="en-GB" sz="1800" dirty="0"/>
              <a:t>, </a:t>
            </a:r>
            <a:r>
              <a:rPr lang="en-GB" sz="1800" dirty="0" err="1"/>
              <a:t>osmolarita</a:t>
            </a:r>
            <a:endParaRPr lang="en-GB" sz="18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4" y="2283323"/>
            <a:ext cx="8986407" cy="291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5733256"/>
            <a:ext cx="8791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5) </a:t>
            </a:r>
            <a:r>
              <a:rPr lang="cs-CZ" dirty="0" err="1"/>
              <a:t>P</a:t>
            </a:r>
            <a:r>
              <a:rPr lang="en-GB" dirty="0" err="1" smtClean="0"/>
              <a:t>leomorfní</a:t>
            </a:r>
            <a:r>
              <a:rPr lang="en-GB" dirty="0" smtClean="0"/>
              <a:t> </a:t>
            </a:r>
            <a:r>
              <a:rPr lang="en-GB" dirty="0" err="1"/>
              <a:t>buňky</a:t>
            </a:r>
            <a:r>
              <a:rPr lang="en-GB" dirty="0"/>
              <a:t> 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př</a:t>
            </a:r>
            <a:r>
              <a:rPr lang="en-GB" dirty="0"/>
              <a:t>. </a:t>
            </a:r>
            <a:r>
              <a:rPr lang="en-GB" dirty="0" err="1" smtClean="0"/>
              <a:t>rody</a:t>
            </a:r>
            <a:r>
              <a:rPr lang="cs-CZ" dirty="0"/>
              <a:t> </a:t>
            </a:r>
            <a:r>
              <a:rPr lang="en-GB" i="1" dirty="0" smtClean="0"/>
              <a:t>Mycobacterium</a:t>
            </a:r>
            <a:r>
              <a:rPr lang="en-GB" i="1" dirty="0"/>
              <a:t>, </a:t>
            </a:r>
            <a:r>
              <a:rPr lang="en-GB" i="1" dirty="0" smtClean="0"/>
              <a:t>Corynebacterium</a:t>
            </a:r>
            <a:r>
              <a:rPr lang="en-GB" dirty="0" smtClean="0"/>
              <a:t>,</a:t>
            </a:r>
            <a:r>
              <a:rPr lang="cs-CZ" dirty="0" smtClean="0"/>
              <a:t> </a:t>
            </a:r>
            <a:r>
              <a:rPr lang="en-GB" i="1" dirty="0" err="1" smtClean="0"/>
              <a:t>Haemophillus</a:t>
            </a:r>
            <a:r>
              <a:rPr lang="en-GB" i="1" dirty="0" smtClean="0"/>
              <a:t>,</a:t>
            </a:r>
            <a:r>
              <a:rPr lang="cs-CZ" i="1" dirty="0" smtClean="0"/>
              <a:t> </a:t>
            </a:r>
            <a:r>
              <a:rPr lang="en-GB" i="1" dirty="0" smtClean="0"/>
              <a:t>Mycoplasma</a:t>
            </a:r>
            <a:endParaRPr lang="en-GB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321" y="1084082"/>
            <a:ext cx="3740679" cy="119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692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b="1" dirty="0" err="1"/>
              <a:t>Sylabus</a:t>
            </a:r>
            <a:r>
              <a:rPr lang="en-GB" b="1" dirty="0"/>
              <a:t> </a:t>
            </a:r>
            <a:r>
              <a:rPr lang="en-GB" b="1" dirty="0" err="1" smtClean="0"/>
              <a:t>cvičení</a:t>
            </a:r>
            <a:r>
              <a:rPr lang="cs-CZ" b="1" dirty="0" smtClean="0"/>
              <a:t> jaro 2020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b="1" dirty="0" smtClean="0"/>
              <a:t>samostudium!</a:t>
            </a:r>
          </a:p>
          <a:p>
            <a:endParaRPr lang="cs-CZ" b="1" dirty="0" smtClean="0"/>
          </a:p>
          <a:p>
            <a:r>
              <a:rPr lang="cs-CZ" b="1" dirty="0" smtClean="0"/>
              <a:t>testy - </a:t>
            </a:r>
            <a:r>
              <a:rPr lang="cs-CZ" b="1" dirty="0" err="1" smtClean="0"/>
              <a:t>odpovědníky</a:t>
            </a:r>
            <a:endParaRPr lang="cs-CZ" b="1" dirty="0" smtClean="0"/>
          </a:p>
          <a:p>
            <a:endParaRPr lang="cs-CZ" b="1" dirty="0" smtClean="0"/>
          </a:p>
          <a:p>
            <a:endParaRPr lang="en-GB" b="1" dirty="0"/>
          </a:p>
          <a:p>
            <a:pPr marL="0" indent="0">
              <a:buNone/>
            </a:pPr>
            <a:r>
              <a:rPr lang="cs-CZ" b="1" dirty="0" smtClean="0"/>
              <a:t>bloková výuka na konci semestru:</a:t>
            </a:r>
          </a:p>
          <a:p>
            <a:endParaRPr lang="cs-CZ" dirty="0" smtClean="0"/>
          </a:p>
          <a:p>
            <a:r>
              <a:rPr lang="en-GB" i="1" dirty="0" err="1" smtClean="0"/>
              <a:t>Gramovo</a:t>
            </a:r>
            <a:r>
              <a:rPr lang="en-GB" i="1" dirty="0" smtClean="0"/>
              <a:t> </a:t>
            </a:r>
            <a:r>
              <a:rPr lang="en-GB" i="1" dirty="0" err="1"/>
              <a:t>barvení</a:t>
            </a:r>
            <a:r>
              <a:rPr lang="en-GB" i="1" dirty="0"/>
              <a:t>, </a:t>
            </a:r>
            <a:r>
              <a:rPr lang="en-GB" i="1" dirty="0" err="1"/>
              <a:t>negativní</a:t>
            </a:r>
            <a:r>
              <a:rPr lang="en-GB" i="1" dirty="0"/>
              <a:t> </a:t>
            </a:r>
            <a:r>
              <a:rPr lang="en-GB" i="1" dirty="0" err="1"/>
              <a:t>barvení</a:t>
            </a:r>
            <a:r>
              <a:rPr lang="en-GB" i="1" dirty="0"/>
              <a:t>, </a:t>
            </a:r>
            <a:r>
              <a:rPr lang="en-GB" i="1" dirty="0" err="1"/>
              <a:t>nativní</a:t>
            </a:r>
            <a:endParaRPr lang="en-GB" i="1" dirty="0"/>
          </a:p>
          <a:p>
            <a:r>
              <a:rPr lang="en-GB" i="1" dirty="0" err="1"/>
              <a:t>preparát</a:t>
            </a:r>
            <a:endParaRPr lang="en-GB" i="1" dirty="0"/>
          </a:p>
          <a:p>
            <a:r>
              <a:rPr lang="pl-PL" i="1" dirty="0" smtClean="0"/>
              <a:t>struktury </a:t>
            </a:r>
            <a:r>
              <a:rPr lang="pl-PL" i="1" dirty="0"/>
              <a:t>buňky</a:t>
            </a:r>
          </a:p>
          <a:p>
            <a:r>
              <a:rPr lang="pl-PL" i="1" dirty="0" smtClean="0"/>
              <a:t>pohyb </a:t>
            </a:r>
            <a:r>
              <a:rPr lang="pl-PL" i="1" dirty="0"/>
              <a:t>buněk</a:t>
            </a:r>
          </a:p>
          <a:p>
            <a:r>
              <a:rPr lang="pt-BR" i="1" dirty="0" smtClean="0"/>
              <a:t>acidorezistentní </a:t>
            </a:r>
            <a:r>
              <a:rPr lang="pt-BR" i="1" dirty="0"/>
              <a:t>barvení</a:t>
            </a:r>
          </a:p>
          <a:p>
            <a:r>
              <a:rPr lang="en-GB" i="1" dirty="0" err="1" smtClean="0"/>
              <a:t>zaočkování</a:t>
            </a:r>
            <a:r>
              <a:rPr lang="en-GB" i="1" dirty="0" smtClean="0"/>
              <a:t> </a:t>
            </a:r>
            <a:r>
              <a:rPr lang="en-GB" i="1" dirty="0" err="1"/>
              <a:t>sklíčkových</a:t>
            </a:r>
            <a:r>
              <a:rPr lang="en-GB" i="1" dirty="0"/>
              <a:t> </a:t>
            </a:r>
            <a:r>
              <a:rPr lang="en-GB" i="1" dirty="0" err="1"/>
              <a:t>kultur</a:t>
            </a:r>
            <a:r>
              <a:rPr lang="en-GB" i="1" dirty="0"/>
              <a:t>; </a:t>
            </a:r>
            <a:r>
              <a:rPr lang="en-GB" i="1" dirty="0" err="1"/>
              <a:t>flourescence</a:t>
            </a:r>
            <a:endParaRPr lang="en-GB" i="1" dirty="0"/>
          </a:p>
          <a:p>
            <a:r>
              <a:rPr lang="en-GB" i="1" dirty="0" err="1" smtClean="0"/>
              <a:t>pozorování</a:t>
            </a:r>
            <a:r>
              <a:rPr lang="en-GB" i="1" dirty="0" smtClean="0"/>
              <a:t> </a:t>
            </a:r>
            <a:r>
              <a:rPr lang="en-GB" i="1" dirty="0" err="1"/>
              <a:t>sklíčkových</a:t>
            </a:r>
            <a:r>
              <a:rPr lang="en-GB" i="1" dirty="0"/>
              <a:t> </a:t>
            </a:r>
            <a:r>
              <a:rPr lang="en-GB" i="1" dirty="0" err="1" smtClean="0"/>
              <a:t>ku</a:t>
            </a:r>
            <a:r>
              <a:rPr lang="cs-CZ" i="1" dirty="0" smtClean="0"/>
              <a:t>l</a:t>
            </a:r>
            <a:r>
              <a:rPr lang="en-GB" i="1" dirty="0" smtClean="0"/>
              <a:t>tur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208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GB" sz="2000" b="1" dirty="0" err="1" smtClean="0"/>
              <a:t>Morfologie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charakteristických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shluků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buněk</a:t>
            </a:r>
            <a:r>
              <a:rPr lang="en-GB" sz="2000" b="1" dirty="0" smtClean="0"/>
              <a:t/>
            </a:r>
            <a:br>
              <a:rPr lang="en-GB" sz="2000" b="1" dirty="0" smtClean="0"/>
            </a:br>
            <a:endParaRPr lang="en-GB" sz="2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021" y="980728"/>
            <a:ext cx="418680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 err="1" smtClean="0"/>
              <a:t>typické</a:t>
            </a:r>
            <a:r>
              <a:rPr lang="en-GB" sz="1800" dirty="0" smtClean="0"/>
              <a:t> </a:t>
            </a:r>
            <a:r>
              <a:rPr lang="en-GB" sz="1800" dirty="0" err="1" smtClean="0"/>
              <a:t>shluky</a:t>
            </a:r>
            <a:r>
              <a:rPr lang="en-GB" sz="1800" dirty="0" smtClean="0"/>
              <a:t> </a:t>
            </a:r>
            <a:r>
              <a:rPr lang="en-GB" sz="1800" dirty="0" err="1" smtClean="0"/>
              <a:t>napomáhají</a:t>
            </a:r>
            <a:r>
              <a:rPr lang="en-GB" sz="1800" dirty="0" smtClean="0"/>
              <a:t> </a:t>
            </a:r>
            <a:r>
              <a:rPr lang="en-GB" sz="1800" dirty="0" err="1" smtClean="0"/>
              <a:t>identifikaci</a:t>
            </a:r>
            <a:endParaRPr lang="en-GB" sz="1800" dirty="0" smtClean="0"/>
          </a:p>
          <a:p>
            <a:r>
              <a:rPr lang="en-GB" sz="1800" dirty="0" err="1" smtClean="0"/>
              <a:t>řetízky</a:t>
            </a:r>
            <a:r>
              <a:rPr lang="en-GB" sz="1800" dirty="0" smtClean="0"/>
              <a:t> </a:t>
            </a:r>
            <a:r>
              <a:rPr lang="en-GB" sz="1800" dirty="0" err="1" smtClean="0"/>
              <a:t>koků</a:t>
            </a:r>
            <a:r>
              <a:rPr lang="en-GB" sz="1800" dirty="0" smtClean="0"/>
              <a:t>: </a:t>
            </a:r>
            <a:r>
              <a:rPr lang="en-GB" sz="1800" i="1" dirty="0" smtClean="0"/>
              <a:t>Streptococcus</a:t>
            </a:r>
          </a:p>
          <a:p>
            <a:r>
              <a:rPr lang="en-GB" sz="1800" dirty="0" err="1" smtClean="0"/>
              <a:t>řetízky</a:t>
            </a:r>
            <a:r>
              <a:rPr lang="en-GB" sz="1800" dirty="0" smtClean="0"/>
              <a:t> </a:t>
            </a:r>
            <a:r>
              <a:rPr lang="en-GB" sz="1800" dirty="0" err="1" smtClean="0"/>
              <a:t>bacilů</a:t>
            </a:r>
            <a:r>
              <a:rPr lang="en-GB" sz="1800" dirty="0" smtClean="0"/>
              <a:t>: </a:t>
            </a:r>
            <a:r>
              <a:rPr lang="en-GB" sz="1800" i="1" dirty="0" smtClean="0"/>
              <a:t>Bacillus</a:t>
            </a:r>
          </a:p>
          <a:p>
            <a:r>
              <a:rPr lang="en-GB" sz="1800" dirty="0" err="1" smtClean="0"/>
              <a:t>palisády</a:t>
            </a:r>
            <a:r>
              <a:rPr lang="en-GB" sz="1800" dirty="0" smtClean="0"/>
              <a:t>: </a:t>
            </a:r>
            <a:r>
              <a:rPr lang="en-GB" sz="1800" i="1" dirty="0" smtClean="0"/>
              <a:t>Corynebacterium</a:t>
            </a:r>
          </a:p>
          <a:p>
            <a:r>
              <a:rPr lang="en-GB" sz="1800" dirty="0" err="1" smtClean="0"/>
              <a:t>tetrády</a:t>
            </a:r>
            <a:r>
              <a:rPr lang="en-GB" sz="1800" dirty="0" smtClean="0"/>
              <a:t> </a:t>
            </a:r>
            <a:r>
              <a:rPr lang="en-GB" sz="1800" dirty="0" err="1" smtClean="0"/>
              <a:t>koků</a:t>
            </a:r>
            <a:r>
              <a:rPr lang="en-GB" sz="1800" dirty="0" smtClean="0"/>
              <a:t>: </a:t>
            </a:r>
            <a:r>
              <a:rPr lang="en-GB" sz="1800" i="1" dirty="0" smtClean="0"/>
              <a:t>Micrococcus</a:t>
            </a:r>
          </a:p>
          <a:p>
            <a:r>
              <a:rPr lang="en-GB" sz="1800" dirty="0" err="1" smtClean="0"/>
              <a:t>balíčky</a:t>
            </a:r>
            <a:r>
              <a:rPr lang="en-GB" sz="1800" dirty="0" smtClean="0"/>
              <a:t> = </a:t>
            </a:r>
            <a:r>
              <a:rPr lang="en-GB" sz="1800" dirty="0" err="1" smtClean="0"/>
              <a:t>sarciny</a:t>
            </a:r>
            <a:r>
              <a:rPr lang="cs-CZ" sz="1800" dirty="0" smtClean="0"/>
              <a:t>: </a:t>
            </a:r>
            <a:r>
              <a:rPr lang="cs-CZ" sz="1800" i="1" dirty="0" err="1" smtClean="0"/>
              <a:t>Methanosarcina</a:t>
            </a:r>
            <a:endParaRPr lang="cs-CZ" sz="1800" i="1" dirty="0" smtClean="0"/>
          </a:p>
          <a:p>
            <a:pPr marL="0" indent="0">
              <a:buNone/>
            </a:pPr>
            <a:endParaRPr lang="cs-CZ" sz="1800" dirty="0"/>
          </a:p>
          <a:p>
            <a:r>
              <a:rPr lang="en-GB" sz="1800" dirty="0" err="1" smtClean="0"/>
              <a:t>hrozníčky</a:t>
            </a:r>
            <a:endParaRPr lang="en-GB" sz="1800" dirty="0" smtClean="0"/>
          </a:p>
          <a:p>
            <a:r>
              <a:rPr lang="en-GB" sz="1800" i="1" dirty="0" smtClean="0"/>
              <a:t>Staphylococcus</a:t>
            </a:r>
          </a:p>
          <a:p>
            <a:r>
              <a:rPr lang="en-GB" sz="1800" i="1" dirty="0" err="1" smtClean="0"/>
              <a:t>Streptococcu</a:t>
            </a:r>
            <a:r>
              <a:rPr lang="cs-CZ" sz="1800" i="1" dirty="0" smtClean="0"/>
              <a:t>s</a:t>
            </a:r>
            <a:endParaRPr lang="en-GB" sz="1800" i="1" dirty="0" smtClean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0" y="4442666"/>
            <a:ext cx="1953939" cy="195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97402" y="6396605"/>
            <a:ext cx="17330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/>
              <a:t>Staphylococcus</a:t>
            </a:r>
            <a:endParaRPr lang="en-GB" dirty="0"/>
          </a:p>
        </p:txBody>
      </p:sp>
      <p:sp>
        <p:nvSpPr>
          <p:cNvPr id="6" name="Obdélník 5"/>
          <p:cNvSpPr/>
          <p:nvPr/>
        </p:nvSpPr>
        <p:spPr>
          <a:xfrm>
            <a:off x="7380312" y="5930407"/>
            <a:ext cx="1339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/>
              <a:t>Micrococcus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92083"/>
            <a:ext cx="2200236" cy="220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501" y="1292083"/>
            <a:ext cx="2088233" cy="208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917" y="3876226"/>
            <a:ext cx="2066553" cy="206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250" y="3653702"/>
            <a:ext cx="3133703" cy="251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850" y="4432510"/>
            <a:ext cx="1964095" cy="19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735241" y="6396605"/>
            <a:ext cx="1709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Methanosarcina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258254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7344816" cy="441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631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336704" cy="461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187624" y="5877272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Mikrokolonie</a:t>
            </a:r>
            <a:r>
              <a:rPr lang="en-GB" dirty="0"/>
              <a:t> E. coli </a:t>
            </a:r>
            <a:r>
              <a:rPr lang="en-GB" dirty="0" err="1"/>
              <a:t>vznikající</a:t>
            </a:r>
            <a:r>
              <a:rPr lang="en-GB" dirty="0"/>
              <a:t> </a:t>
            </a:r>
            <a:r>
              <a:rPr lang="en-GB" dirty="0" err="1"/>
              <a:t>ze</a:t>
            </a:r>
            <a:r>
              <a:rPr lang="en-GB" dirty="0"/>
              <a:t> </a:t>
            </a:r>
            <a:r>
              <a:rPr lang="en-GB" dirty="0" err="1"/>
              <a:t>tří</a:t>
            </a:r>
            <a:r>
              <a:rPr lang="en-GB" dirty="0"/>
              <a:t> </a:t>
            </a:r>
            <a:r>
              <a:rPr lang="en-GB" dirty="0" err="1"/>
              <a:t>mateřských</a:t>
            </a:r>
            <a:r>
              <a:rPr lang="en-GB" dirty="0"/>
              <a:t> </a:t>
            </a:r>
            <a:r>
              <a:rPr lang="en-GB" dirty="0" err="1"/>
              <a:t>buněk</a:t>
            </a:r>
            <a:r>
              <a:rPr lang="en-GB" dirty="0"/>
              <a:t> (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agaru</a:t>
            </a:r>
            <a:r>
              <a:rPr lang="en-GB" dirty="0"/>
              <a:t>)</a:t>
            </a:r>
          </a:p>
          <a:p>
            <a:r>
              <a:rPr lang="en-GB" dirty="0"/>
              <a:t>- </a:t>
            </a:r>
            <a:r>
              <a:rPr lang="en-GB" dirty="0" err="1"/>
              <a:t>charakteristický</a:t>
            </a:r>
            <a:r>
              <a:rPr lang="en-GB" dirty="0"/>
              <a:t> </a:t>
            </a:r>
            <a:r>
              <a:rPr lang="en-GB" dirty="0" err="1"/>
              <a:t>vzhled</a:t>
            </a:r>
            <a:r>
              <a:rPr lang="en-GB" dirty="0"/>
              <a:t> </a:t>
            </a:r>
            <a:r>
              <a:rPr lang="en-GB" dirty="0" err="1"/>
              <a:t>vznikajících</a:t>
            </a:r>
            <a:r>
              <a:rPr lang="en-GB" dirty="0"/>
              <a:t> </a:t>
            </a:r>
            <a:r>
              <a:rPr lang="en-GB" dirty="0" err="1"/>
              <a:t>útvarů</a:t>
            </a:r>
            <a:r>
              <a:rPr lang="en-GB" dirty="0"/>
              <a:t> </a:t>
            </a:r>
            <a:r>
              <a:rPr lang="en-GB" dirty="0" err="1"/>
              <a:t>dělících</a:t>
            </a:r>
            <a:r>
              <a:rPr lang="en-GB" dirty="0"/>
              <a:t> se </a:t>
            </a:r>
            <a:r>
              <a:rPr lang="en-GB" dirty="0" err="1"/>
              <a:t>buněk</a:t>
            </a:r>
            <a:r>
              <a:rPr lang="en-GB" dirty="0"/>
              <a:t> u </a:t>
            </a:r>
            <a:r>
              <a:rPr lang="en-GB" dirty="0" err="1"/>
              <a:t>růz</a:t>
            </a:r>
            <a:r>
              <a:rPr lang="en-GB" dirty="0"/>
              <a:t>. </a:t>
            </a:r>
            <a:r>
              <a:rPr lang="en-GB" dirty="0" err="1"/>
              <a:t>rodů</a:t>
            </a:r>
            <a:r>
              <a:rPr lang="en-GB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961677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/>
          </a:bodyPr>
          <a:lstStyle/>
          <a:p>
            <a:r>
              <a:rPr lang="en-GB" sz="2000" b="1" dirty="0" err="1"/>
              <a:t>Morfologie</a:t>
            </a:r>
            <a:r>
              <a:rPr lang="en-GB" sz="2000" b="1" dirty="0"/>
              <a:t> </a:t>
            </a:r>
            <a:r>
              <a:rPr lang="en-GB" sz="2000" b="1" dirty="0" err="1"/>
              <a:t>bakt</a:t>
            </a:r>
            <a:r>
              <a:rPr lang="en-GB" sz="2000" b="1" dirty="0"/>
              <a:t>. </a:t>
            </a:r>
            <a:r>
              <a:rPr lang="en-GB" sz="2000" b="1" dirty="0" err="1"/>
              <a:t>kolonií</a:t>
            </a:r>
            <a:endParaRPr lang="en-GB" sz="2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/>
              <a:t>potřeba</a:t>
            </a:r>
            <a:r>
              <a:rPr lang="en-GB" sz="1600" dirty="0"/>
              <a:t> </a:t>
            </a:r>
            <a:r>
              <a:rPr lang="en-GB" sz="1600" dirty="0" err="1"/>
              <a:t>zvážit</a:t>
            </a:r>
            <a:r>
              <a:rPr lang="en-GB" sz="1600" dirty="0"/>
              <a:t> </a:t>
            </a:r>
            <a:r>
              <a:rPr lang="en-GB" sz="1600" dirty="0" err="1"/>
              <a:t>typ</a:t>
            </a:r>
            <a:r>
              <a:rPr lang="en-GB" sz="1600" dirty="0"/>
              <a:t> media, ne </a:t>
            </a:r>
            <a:r>
              <a:rPr lang="en-GB" sz="1600" dirty="0" err="1"/>
              <a:t>kterém</a:t>
            </a:r>
            <a:r>
              <a:rPr lang="en-GB" sz="1600" dirty="0"/>
              <a:t> </a:t>
            </a:r>
            <a:r>
              <a:rPr lang="en-GB" sz="1600" dirty="0" err="1"/>
              <a:t>kolonie</a:t>
            </a:r>
            <a:r>
              <a:rPr lang="en-GB" sz="1600" dirty="0"/>
              <a:t> </a:t>
            </a:r>
            <a:r>
              <a:rPr lang="en-GB" sz="1600" dirty="0" err="1"/>
              <a:t>hodnotíme</a:t>
            </a:r>
            <a:r>
              <a:rPr lang="en-GB" sz="1600" dirty="0"/>
              <a:t>!</a:t>
            </a:r>
          </a:p>
          <a:p>
            <a:r>
              <a:rPr lang="en-GB" sz="1600" b="1" dirty="0" err="1"/>
              <a:t>kultivace</a:t>
            </a:r>
            <a:r>
              <a:rPr lang="en-GB" sz="1600" b="1" dirty="0"/>
              <a:t> </a:t>
            </a:r>
            <a:r>
              <a:rPr lang="en-GB" sz="1600" dirty="0"/>
              <a:t>- </a:t>
            </a:r>
            <a:r>
              <a:rPr lang="en-GB" sz="1600" dirty="0" err="1"/>
              <a:t>zda</a:t>
            </a:r>
            <a:r>
              <a:rPr lang="en-GB" sz="1600" dirty="0"/>
              <a:t> </a:t>
            </a:r>
            <a:r>
              <a:rPr lang="en-GB" sz="1600" dirty="0" err="1"/>
              <a:t>vůbec</a:t>
            </a:r>
            <a:r>
              <a:rPr lang="en-GB" sz="1600" dirty="0"/>
              <a:t> </a:t>
            </a:r>
            <a:r>
              <a:rPr lang="en-GB" sz="1600" dirty="0" err="1"/>
              <a:t>kultivovatelné</a:t>
            </a:r>
            <a:r>
              <a:rPr lang="en-GB" sz="1600" dirty="0"/>
              <a:t>?? - </a:t>
            </a:r>
            <a:r>
              <a:rPr lang="en-GB" sz="1600" dirty="0" err="1"/>
              <a:t>sledování</a:t>
            </a:r>
            <a:r>
              <a:rPr lang="en-GB" sz="1600" dirty="0"/>
              <a:t> </a:t>
            </a:r>
            <a:r>
              <a:rPr lang="en-GB" sz="1600" dirty="0" err="1" smtClean="0"/>
              <a:t>typu</a:t>
            </a:r>
            <a:r>
              <a:rPr lang="cs-CZ" sz="1600" dirty="0"/>
              <a:t> </a:t>
            </a:r>
            <a:r>
              <a:rPr lang="en-GB" sz="1600" dirty="0" err="1" smtClean="0"/>
              <a:t>kolonií</a:t>
            </a:r>
            <a:endParaRPr lang="en-GB" sz="1600" dirty="0"/>
          </a:p>
          <a:p>
            <a:r>
              <a:rPr lang="en-GB" sz="1600" dirty="0" err="1" smtClean="0"/>
              <a:t>stáří</a:t>
            </a:r>
            <a:r>
              <a:rPr lang="en-GB" sz="1600" dirty="0" smtClean="0"/>
              <a:t> </a:t>
            </a:r>
            <a:r>
              <a:rPr lang="en-GB" sz="1600" dirty="0" err="1" smtClean="0"/>
              <a:t>kultury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 err="1"/>
              <a:t>Př</a:t>
            </a:r>
            <a:r>
              <a:rPr lang="en-GB" sz="1600" dirty="0"/>
              <a:t>: </a:t>
            </a:r>
            <a:r>
              <a:rPr lang="en-GB" sz="1600" dirty="0" err="1"/>
              <a:t>sledování</a:t>
            </a:r>
            <a:r>
              <a:rPr lang="en-GB" sz="1600" dirty="0"/>
              <a:t> </a:t>
            </a:r>
            <a:r>
              <a:rPr lang="en-GB" sz="1600" dirty="0" err="1"/>
              <a:t>morfologie</a:t>
            </a:r>
            <a:r>
              <a:rPr lang="en-GB" sz="1600" dirty="0"/>
              <a:t> </a:t>
            </a:r>
            <a:r>
              <a:rPr lang="en-GB" sz="1600" dirty="0" err="1"/>
              <a:t>kolonií</a:t>
            </a:r>
            <a:endParaRPr lang="en-GB" sz="1600" dirty="0"/>
          </a:p>
          <a:p>
            <a:r>
              <a:rPr lang="en-GB" sz="1600" dirty="0" err="1" smtClean="0"/>
              <a:t>univerzální</a:t>
            </a:r>
            <a:r>
              <a:rPr lang="en-GB" sz="1600" dirty="0" smtClean="0"/>
              <a:t> </a:t>
            </a:r>
            <a:r>
              <a:rPr lang="en-GB" sz="1600" dirty="0"/>
              <a:t>media, </a:t>
            </a:r>
            <a:r>
              <a:rPr lang="en-GB" sz="1600" dirty="0" err="1"/>
              <a:t>jiný</a:t>
            </a:r>
            <a:r>
              <a:rPr lang="en-GB" sz="1600" dirty="0"/>
              <a:t> </a:t>
            </a:r>
            <a:r>
              <a:rPr lang="en-GB" sz="1600" dirty="0" smtClean="0"/>
              <a:t>v</a:t>
            </a:r>
            <a:r>
              <a:rPr lang="cs-CZ" sz="1600" dirty="0" smtClean="0"/>
              <a:t>z</a:t>
            </a:r>
            <a:r>
              <a:rPr lang="en-GB" sz="1600" dirty="0" err="1" smtClean="0"/>
              <a:t>hled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en-GB" sz="1600" dirty="0" err="1" smtClean="0"/>
              <a:t>selektivním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zda</a:t>
            </a:r>
            <a:r>
              <a:rPr lang="en-GB" sz="1600" dirty="0"/>
              <a:t> </a:t>
            </a:r>
            <a:r>
              <a:rPr lang="en-GB" sz="1600" dirty="0" err="1"/>
              <a:t>vůbec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či</a:t>
            </a:r>
            <a:r>
              <a:rPr lang="en-GB" sz="1600" dirty="0"/>
              <a:t> ne? </a:t>
            </a:r>
            <a:r>
              <a:rPr lang="en-GB" sz="1600" dirty="0" err="1"/>
              <a:t>barevná</a:t>
            </a:r>
            <a:r>
              <a:rPr lang="en-GB" sz="1600" dirty="0"/>
              <a:t> </a:t>
            </a:r>
            <a:r>
              <a:rPr lang="en-GB" sz="1600" dirty="0" err="1"/>
              <a:t>reakce</a:t>
            </a:r>
            <a:r>
              <a:rPr lang="en-GB" sz="1600" dirty="0" smtClean="0"/>
              <a:t>?</a:t>
            </a:r>
            <a:endParaRPr lang="en-GB" sz="1600" dirty="0"/>
          </a:p>
          <a:p>
            <a:r>
              <a:rPr lang="en-GB" sz="1600" dirty="0" smtClean="0"/>
              <a:t>S-</a:t>
            </a:r>
            <a:r>
              <a:rPr lang="cs-CZ" sz="1600" dirty="0" smtClean="0"/>
              <a:t> (hladká) </a:t>
            </a:r>
            <a:r>
              <a:rPr lang="en-GB" sz="1600" dirty="0" smtClean="0"/>
              <a:t>, R-</a:t>
            </a:r>
            <a:r>
              <a:rPr lang="cs-CZ" sz="1600" dirty="0" smtClean="0"/>
              <a:t>(drsná)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smtClean="0"/>
              <a:t>M-</a:t>
            </a:r>
            <a:r>
              <a:rPr lang="cs-CZ" sz="1600" dirty="0" smtClean="0"/>
              <a:t>(mazlavá) </a:t>
            </a:r>
            <a:r>
              <a:rPr lang="en-GB" sz="1600" dirty="0" err="1" smtClean="0"/>
              <a:t>formy</a:t>
            </a:r>
            <a:endParaRPr lang="en-GB" sz="1600" dirty="0"/>
          </a:p>
          <a:p>
            <a:r>
              <a:rPr lang="en-GB" sz="1600" dirty="0" err="1"/>
              <a:t>sledování</a:t>
            </a:r>
            <a:r>
              <a:rPr lang="en-GB" sz="1600" dirty="0"/>
              <a:t> </a:t>
            </a:r>
            <a:r>
              <a:rPr lang="en-GB" sz="1600" dirty="0" err="1"/>
              <a:t>pohybu</a:t>
            </a:r>
            <a:r>
              <a:rPr lang="en-GB" sz="1600" dirty="0"/>
              <a:t> </a:t>
            </a:r>
            <a:r>
              <a:rPr lang="en-GB" sz="1600" dirty="0" err="1"/>
              <a:t>terasovité</a:t>
            </a:r>
            <a:r>
              <a:rPr lang="en-GB" sz="1600" dirty="0"/>
              <a:t> </a:t>
            </a:r>
            <a:r>
              <a:rPr lang="en-GB" sz="1600" dirty="0" err="1"/>
              <a:t>kolonie</a:t>
            </a:r>
            <a:r>
              <a:rPr lang="en-GB" sz="1600" dirty="0"/>
              <a:t> (</a:t>
            </a:r>
            <a:r>
              <a:rPr lang="en-GB" sz="1600" dirty="0" err="1"/>
              <a:t>Př</a:t>
            </a:r>
            <a:r>
              <a:rPr lang="en-GB" sz="1600" dirty="0"/>
              <a:t>: </a:t>
            </a:r>
            <a:r>
              <a:rPr lang="en-GB" sz="1600" i="1" dirty="0"/>
              <a:t>Proteus</a:t>
            </a:r>
            <a:r>
              <a:rPr lang="en-GB" sz="1600" dirty="0"/>
              <a:t>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43" y="3429000"/>
            <a:ext cx="3145532" cy="308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717" y="3429000"/>
            <a:ext cx="3082621" cy="308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98685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1370</Words>
  <Application>Microsoft Office PowerPoint</Application>
  <PresentationFormat>Předvádění na obrazovce (4:3)</PresentationFormat>
  <Paragraphs>307</Paragraphs>
  <Slides>53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4" baseType="lpstr">
      <vt:lpstr>Motiv systému Office</vt:lpstr>
      <vt:lpstr>Cytologie a morfologie bakterií</vt:lpstr>
      <vt:lpstr>Prezentace aplikace PowerPoint</vt:lpstr>
      <vt:lpstr>Morfologie </vt:lpstr>
      <vt:lpstr>Prezentace aplikace PowerPoint</vt:lpstr>
      <vt:lpstr>Prezentace aplikace PowerPoint</vt:lpstr>
      <vt:lpstr>Morfologie charakteristických shluků buněk </vt:lpstr>
      <vt:lpstr>Prezentace aplikace PowerPoint</vt:lpstr>
      <vt:lpstr>Prezentace aplikace PowerPoint</vt:lpstr>
      <vt:lpstr>Morfologie bakt. kolonií</vt:lpstr>
      <vt:lpstr>Prezentace aplikace PowerPoint</vt:lpstr>
      <vt:lpstr>Prezentace aplikace PowerPoint</vt:lpstr>
      <vt:lpstr>Kontaminace na misce! </vt:lpstr>
      <vt:lpstr>Morfologie pleomorfních buněk</vt:lpstr>
      <vt:lpstr>Cíl mikroskopie?  Typ preparátu Typ mikroskopie (typ b. stěny, průkaz struktur, růstového cyklu)</vt:lpstr>
      <vt:lpstr>Je neznámý vzorek barvitelný Gramem? Není gramlabilní? Fáze tyčka – kok?</vt:lpstr>
      <vt:lpstr>Fluorescenční mikroskopie</vt:lpstr>
      <vt:lpstr>Volba správného typu mikroskopie pro pozorování cytologických a morfologických znaků</vt:lpstr>
      <vt:lpstr>Světelný mikroskop (1000x) vs. Elektronový (100 000x)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Skenovací tunelová elektronová mikroskopie (scanning tuneling electron microscopy, STM) </vt:lpstr>
      <vt:lpstr>Prezentace aplikace PowerPoint</vt:lpstr>
      <vt:lpstr>Cytologie a morfologie buňky </vt:lpstr>
      <vt:lpstr>Prezentace aplikace PowerPoint</vt:lpstr>
      <vt:lpstr>Prezentace aplikace PowerPoint</vt:lpstr>
      <vt:lpstr>Zvláštnosti prokaryotické buňky</vt:lpstr>
      <vt:lpstr>Buněčná stěna</vt:lpstr>
      <vt:lpstr>Cytoplazmatická membrána</vt:lpstr>
      <vt:lpstr>Bičík</vt:lpstr>
      <vt:lpstr>Prezentace aplikace PowerPoint</vt:lpstr>
      <vt:lpstr>Prezentace aplikace PowerPoint</vt:lpstr>
      <vt:lpstr>Prezentace aplikace PowerPoint</vt:lpstr>
      <vt:lpstr>Bakteriální cytoskelet</vt:lpstr>
      <vt:lpstr>Bakteriální buňka je polarizovaná</vt:lpstr>
      <vt:lpstr>Prezentace aplikace PowerPoint</vt:lpstr>
      <vt:lpstr>Prezentace aplikace PowerPoint</vt:lpstr>
      <vt:lpstr>Cytoplazmatická membrána archeí </vt:lpstr>
      <vt:lpstr>Buněčná stadia</vt:lpstr>
      <vt:lpstr>Binární dělení bakteriálních buněk </vt:lpstr>
      <vt:lpstr>Posuzujeme-li vzhled buňky kmene určitého bakteriálního druhu, je třeba si uvědomit:</vt:lpstr>
      <vt:lpstr>Jiné životní cykly než binární dělení Střídání přisedlého a volného stadia </vt:lpstr>
      <vt:lpstr>Jiné životní cykly než binární dělení  Střídání infekčního a reprodukčního stadia Chlamydie </vt:lpstr>
      <vt:lpstr>Prezentace aplikace PowerPoint</vt:lpstr>
      <vt:lpstr>Prezentace aplikace PowerPoint</vt:lpstr>
      <vt:lpstr>Myxobakterie</vt:lpstr>
      <vt:lpstr>Baccilus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Cytologie a morfologie bakterií</dc:title>
  <dc:creator>Uživatel</dc:creator>
  <cp:lastModifiedBy>Uživatel</cp:lastModifiedBy>
  <cp:revision>39</cp:revision>
  <dcterms:created xsi:type="dcterms:W3CDTF">2021-02-25T06:17:16Z</dcterms:created>
  <dcterms:modified xsi:type="dcterms:W3CDTF">2021-03-01T11:49:16Z</dcterms:modified>
</cp:coreProperties>
</file>