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6" r:id="rId2"/>
    <p:sldId id="257" r:id="rId3"/>
    <p:sldId id="298" r:id="rId4"/>
    <p:sldId id="262" r:id="rId5"/>
    <p:sldId id="258" r:id="rId6"/>
    <p:sldId id="259" r:id="rId7"/>
    <p:sldId id="260" r:id="rId8"/>
    <p:sldId id="261" r:id="rId9"/>
    <p:sldId id="30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9" r:id="rId27"/>
    <p:sldId id="279" r:id="rId28"/>
    <p:sldId id="280" r:id="rId29"/>
    <p:sldId id="281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2" r:id="rId38"/>
    <p:sldId id="293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>
      <p:cViewPr>
        <p:scale>
          <a:sx n="90" d="100"/>
          <a:sy n="90" d="100"/>
        </p:scale>
        <p:origin x="-2262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6D60A-829C-4417-A700-8B99A46AA6EB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F9DFF-B1DA-46EC-B951-3FA3715C9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00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F9DFF-B1DA-46EC-B951-3FA3715C9E2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52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16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09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359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554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850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2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55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43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63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919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2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3ADB0-BA39-4415-8149-556A4BA3C911}" type="datetimeFigureOut">
              <a:rPr lang="cs-CZ" smtClean="0"/>
              <a:t>3.5.2021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11693-1670-4D96-A103-F206931AF9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27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3o6DofDQO0" TargetMode="External"/><Relationship Id="rId5" Type="http://schemas.openxmlformats.org/officeDocument/2006/relationships/hyperlink" Target="https://www.youtube.com/watch?v=GY_uMH8Xpy0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509120"/>
            <a:ext cx="8229600" cy="1252736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chemeClr val="bg1">
                    <a:lumMod val="50000"/>
                  </a:schemeClr>
                </a:solidFill>
              </a:rPr>
              <a:t>Komplexní 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růstové cykly bakterií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CYTOLOGIE A MORFOLOGIE PROKARYOT</a:t>
            </a:r>
            <a:br>
              <a:rPr lang="cs-CZ" sz="4000" dirty="0" smtClean="0"/>
            </a:br>
            <a:r>
              <a:rPr lang="cs-CZ" sz="4000" dirty="0" smtClean="0"/>
              <a:t>8</a:t>
            </a:r>
            <a:br>
              <a:rPr lang="cs-CZ" sz="4000" dirty="0" smtClean="0"/>
            </a:b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9654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i="1" dirty="0" err="1" smtClean="0"/>
              <a:t>Actinomycetales</a:t>
            </a:r>
            <a:endParaRPr lang="cs-CZ" sz="1800" b="1" i="1" dirty="0" smtClean="0"/>
          </a:p>
          <a:p>
            <a:pPr marL="0" indent="0">
              <a:buNone/>
            </a:pPr>
            <a:endParaRPr lang="cs-CZ" sz="1600" b="1" i="1" dirty="0"/>
          </a:p>
          <a:p>
            <a:r>
              <a:rPr lang="pt-BR" sz="1600" dirty="0" smtClean="0"/>
              <a:t>G</a:t>
            </a:r>
            <a:r>
              <a:rPr lang="pt-BR" sz="1600" dirty="0"/>
              <a:t>+, vysoký obsah G+C (55% a více)</a:t>
            </a:r>
          </a:p>
          <a:p>
            <a:r>
              <a:rPr lang="cs-CZ" sz="1600" dirty="0"/>
              <a:t>č</a:t>
            </a:r>
            <a:r>
              <a:rPr lang="cs-CZ" sz="1600" dirty="0" smtClean="0"/>
              <a:t>asto </a:t>
            </a:r>
            <a:r>
              <a:rPr lang="cs-CZ" sz="1600" dirty="0"/>
              <a:t>tvoří větvená vlákna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Genom </a:t>
            </a:r>
            <a:r>
              <a:rPr lang="cs-CZ" sz="1600" dirty="0"/>
              <a:t>- cirkulární nebo lineární</a:t>
            </a:r>
          </a:p>
          <a:p>
            <a:r>
              <a:rPr lang="cs-CZ" sz="1600" dirty="0" smtClean="0"/>
              <a:t>2x </a:t>
            </a:r>
            <a:r>
              <a:rPr lang="cs-CZ" sz="1600" dirty="0"/>
              <a:t>větší než </a:t>
            </a:r>
            <a:r>
              <a:rPr lang="cs-CZ" sz="1600" i="1" dirty="0" err="1"/>
              <a:t>E.coli</a:t>
            </a:r>
            <a:endParaRPr lang="cs-CZ" sz="1600" i="1" dirty="0"/>
          </a:p>
          <a:p>
            <a:r>
              <a:rPr lang="cs-CZ" sz="1600" dirty="0" err="1" smtClean="0"/>
              <a:t>plazmidy</a:t>
            </a:r>
            <a:r>
              <a:rPr lang="cs-CZ" sz="1600" dirty="0" smtClean="0"/>
              <a:t> </a:t>
            </a:r>
            <a:r>
              <a:rPr lang="cs-CZ" sz="1600" dirty="0"/>
              <a:t>(biodegradační schopnosti)</a:t>
            </a:r>
          </a:p>
          <a:p>
            <a:r>
              <a:rPr lang="cs-CZ" sz="1600" i="1" dirty="0" err="1"/>
              <a:t>Rhodococcus</a:t>
            </a:r>
            <a:endParaRPr lang="cs-CZ" sz="1600" i="1" dirty="0"/>
          </a:p>
          <a:p>
            <a:r>
              <a:rPr lang="cs-CZ" sz="1600" i="1" dirty="0" err="1" smtClean="0"/>
              <a:t>Nocardia</a:t>
            </a:r>
            <a:endParaRPr lang="cs-CZ" sz="1600" i="1" dirty="0" smtClean="0"/>
          </a:p>
          <a:p>
            <a:endParaRPr lang="cs-CZ" sz="1600" i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511" y="2348880"/>
            <a:ext cx="469906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43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-171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Ekologie</a:t>
            </a:r>
          </a:p>
          <a:p>
            <a:r>
              <a:rPr lang="cs-CZ" sz="1600" dirty="0" smtClean="0"/>
              <a:t>výskyt </a:t>
            </a:r>
            <a:r>
              <a:rPr lang="cs-CZ" sz="1600" dirty="0"/>
              <a:t>především v půdě</a:t>
            </a:r>
          </a:p>
          <a:p>
            <a:r>
              <a:rPr lang="cs-CZ" sz="1600" dirty="0" smtClean="0"/>
              <a:t>1 mil </a:t>
            </a:r>
            <a:r>
              <a:rPr lang="cs-CZ" sz="1600" dirty="0"/>
              <a:t>buněk / gram půdy (okysličené)</a:t>
            </a:r>
          </a:p>
          <a:p>
            <a:r>
              <a:rPr lang="cs-CZ" sz="1600" dirty="0" smtClean="0"/>
              <a:t>dekompozice </a:t>
            </a:r>
            <a:r>
              <a:rPr lang="cs-CZ" sz="1600" dirty="0"/>
              <a:t>organických látek (celulóza, lignocelulóza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Růst</a:t>
            </a:r>
            <a:endParaRPr lang="cs-CZ" sz="1600" dirty="0"/>
          </a:p>
          <a:p>
            <a:r>
              <a:rPr lang="cs-CZ" sz="1600" dirty="0" smtClean="0"/>
              <a:t>naprosto </a:t>
            </a:r>
            <a:r>
              <a:rPr lang="cs-CZ" sz="1600" dirty="0"/>
              <a:t>odlišný od běžného binárního dělení </a:t>
            </a:r>
            <a:r>
              <a:rPr lang="cs-CZ" sz="1600" dirty="0" smtClean="0"/>
              <a:t>ostatních bakterií</a:t>
            </a:r>
            <a:endParaRPr lang="cs-CZ" sz="1600" dirty="0"/>
          </a:p>
          <a:p>
            <a:r>
              <a:rPr lang="cs-CZ" sz="1600" dirty="0" smtClean="0"/>
              <a:t>prodlužování </a:t>
            </a:r>
            <a:r>
              <a:rPr lang="cs-CZ" sz="1600" dirty="0"/>
              <a:t>vláken, často s větvením, aniž by došlo k </a:t>
            </a:r>
            <a:r>
              <a:rPr lang="cs-CZ" sz="1600" dirty="0" smtClean="0"/>
              <a:t>dělení buněk</a:t>
            </a:r>
            <a:endParaRPr lang="cs-CZ" sz="1600" dirty="0"/>
          </a:p>
          <a:p>
            <a:r>
              <a:rPr lang="cs-CZ" sz="1600" dirty="0" smtClean="0"/>
              <a:t>vznikají </a:t>
            </a:r>
            <a:r>
              <a:rPr lang="cs-CZ" sz="1600" dirty="0"/>
              <a:t>dlouhá vlákna s mnohočetnou kopií genomu</a:t>
            </a:r>
          </a:p>
          <a:p>
            <a:r>
              <a:rPr lang="cs-CZ" sz="1600" dirty="0" smtClean="0"/>
              <a:t>následuje </a:t>
            </a:r>
            <a:r>
              <a:rPr lang="cs-CZ" sz="1600" dirty="0"/>
              <a:t>separace septy – sporadická a bez jasného vzorce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2" y="3687507"/>
            <a:ext cx="6480720" cy="282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5877" y="3687507"/>
            <a:ext cx="2872300" cy="282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70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Morfologie</a:t>
            </a:r>
          </a:p>
          <a:p>
            <a:r>
              <a:rPr lang="cs-CZ" sz="1600" dirty="0"/>
              <a:t>mycelium substrátové – (hyfy pronikají do agaru)</a:t>
            </a:r>
          </a:p>
          <a:p>
            <a:r>
              <a:rPr lang="cs-CZ" sz="1600" dirty="0"/>
              <a:t>mycelium vzdušné (volně vztyčené hyfy </a:t>
            </a:r>
            <a:r>
              <a:rPr lang="cs-CZ" sz="1600" dirty="0" smtClean="0"/>
              <a:t>ohraničené hydrofobní pochvou)</a:t>
            </a:r>
          </a:p>
          <a:p>
            <a:r>
              <a:rPr lang="cs-CZ" sz="1600" dirty="0" smtClean="0"/>
              <a:t> vyrůstající </a:t>
            </a:r>
            <a:r>
              <a:rPr lang="cs-CZ" sz="1600" dirty="0"/>
              <a:t>do </a:t>
            </a:r>
            <a:r>
              <a:rPr lang="cs-CZ" sz="1600" dirty="0" smtClean="0"/>
              <a:t>vzdušného prostoru </a:t>
            </a:r>
            <a:r>
              <a:rPr lang="cs-CZ" sz="1600" dirty="0"/>
              <a:t>mimo </a:t>
            </a:r>
            <a:r>
              <a:rPr lang="cs-CZ" sz="1600" dirty="0" smtClean="0"/>
              <a:t>kolonii – spory - konidie</a:t>
            </a:r>
            <a:endParaRPr lang="cs-CZ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31224"/>
            <a:ext cx="7416824" cy="377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918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131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Konidie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nepohlavní spory vyskytující se jednotlivě, v </a:t>
            </a:r>
            <a:r>
              <a:rPr lang="cs-CZ" sz="1600" dirty="0" smtClean="0"/>
              <a:t>párech</a:t>
            </a:r>
          </a:p>
          <a:p>
            <a:r>
              <a:rPr lang="cs-CZ" sz="1600" dirty="0" smtClean="0"/>
              <a:t> v krátkých </a:t>
            </a:r>
            <a:r>
              <a:rPr lang="cs-CZ" sz="1600" dirty="0"/>
              <a:t>nebo dlouhých řetízcích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1" y="4869160"/>
            <a:ext cx="8352928" cy="187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066086" cy="256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714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Sporangia</a:t>
            </a:r>
          </a:p>
          <a:p>
            <a:r>
              <a:rPr lang="cs-CZ" sz="1600" dirty="0" smtClean="0"/>
              <a:t>váčky </a:t>
            </a:r>
            <a:r>
              <a:rPr lang="cs-CZ" sz="1600" dirty="0"/>
              <a:t>obsahující spory (na vzdušných hyfách,</a:t>
            </a:r>
          </a:p>
          <a:p>
            <a:r>
              <a:rPr lang="pl-PL" sz="1600" dirty="0"/>
              <a:t>na povrchu kolonií, v </a:t>
            </a:r>
            <a:r>
              <a:rPr lang="pl-PL" sz="1600" dirty="0" smtClean="0"/>
              <a:t>agaru</a:t>
            </a:r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91049"/>
            <a:ext cx="4680519" cy="42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74" y="1791049"/>
            <a:ext cx="2968398" cy="210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74" y="3892275"/>
            <a:ext cx="30099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95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Další struktury</a:t>
            </a:r>
          </a:p>
          <a:p>
            <a:r>
              <a:rPr lang="cs-CZ" sz="1600" dirty="0" err="1"/>
              <a:t>s</a:t>
            </a:r>
            <a:r>
              <a:rPr lang="cs-CZ" sz="1600" dirty="0" err="1" smtClean="0"/>
              <a:t>ynemata</a:t>
            </a:r>
            <a:r>
              <a:rPr lang="cs-CZ" sz="1600" dirty="0" smtClean="0"/>
              <a:t> </a:t>
            </a:r>
            <a:r>
              <a:rPr lang="cs-CZ" sz="1600" dirty="0"/>
              <a:t>– </a:t>
            </a:r>
            <a:r>
              <a:rPr lang="cs-CZ" sz="1600" dirty="0" err="1"/>
              <a:t>fůze</a:t>
            </a:r>
            <a:r>
              <a:rPr lang="cs-CZ" sz="1600" dirty="0"/>
              <a:t> </a:t>
            </a:r>
            <a:r>
              <a:rPr lang="cs-CZ" sz="1600" dirty="0" smtClean="0"/>
              <a:t>hyf – vytvoří stélku</a:t>
            </a:r>
            <a:endParaRPr lang="cs-CZ" sz="1600" dirty="0"/>
          </a:p>
          <a:p>
            <a:r>
              <a:rPr lang="cs-CZ" sz="1600" dirty="0" smtClean="0"/>
              <a:t>sklerocia </a:t>
            </a:r>
            <a:r>
              <a:rPr lang="cs-CZ" sz="1600" dirty="0"/>
              <a:t>– kulovité struktury v myceliu naplněné </a:t>
            </a:r>
            <a:r>
              <a:rPr lang="cs-CZ" sz="1600" dirty="0" smtClean="0"/>
              <a:t>lipidy</a:t>
            </a:r>
          </a:p>
          <a:p>
            <a:r>
              <a:rPr lang="cs-CZ" sz="1600" dirty="0" err="1" smtClean="0"/>
              <a:t>multilokulární</a:t>
            </a:r>
            <a:r>
              <a:rPr lang="cs-CZ" sz="1600" dirty="0" smtClean="0"/>
              <a:t> </a:t>
            </a:r>
            <a:r>
              <a:rPr lang="cs-CZ" sz="1600" dirty="0"/>
              <a:t>sporangia – spory uspořádané v balíčcích v několika souběžných rovinách</a:t>
            </a:r>
          </a:p>
          <a:p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28" y="2204585"/>
            <a:ext cx="27733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37" y="2240772"/>
            <a:ext cx="309721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8271"/>
            <a:ext cx="3109242" cy="432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5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0" y="1124744"/>
            <a:ext cx="7067912" cy="548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7" y="332656"/>
            <a:ext cx="7529697" cy="64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826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T</a:t>
            </a:r>
            <a:r>
              <a:rPr lang="cs-CZ" sz="1600" dirty="0" smtClean="0"/>
              <a:t>axonomické </a:t>
            </a:r>
            <a:r>
              <a:rPr lang="cs-CZ" sz="1600" dirty="0"/>
              <a:t>morfologické charakteristiky</a:t>
            </a:r>
            <a:r>
              <a:rPr lang="cs-CZ" sz="1600" dirty="0" smtClean="0"/>
              <a:t>: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přítomnost</a:t>
            </a:r>
            <a:r>
              <a:rPr lang="cs-CZ" sz="1600" dirty="0"/>
              <a:t>, tvar spor</a:t>
            </a:r>
          </a:p>
          <a:p>
            <a:r>
              <a:rPr lang="cs-CZ" sz="1600" dirty="0" smtClean="0"/>
              <a:t>tvorba </a:t>
            </a:r>
            <a:r>
              <a:rPr lang="cs-CZ" sz="1600" dirty="0"/>
              <a:t>a tvar sporangií</a:t>
            </a:r>
          </a:p>
          <a:p>
            <a:r>
              <a:rPr lang="cs-CZ" sz="1600" dirty="0" smtClean="0"/>
              <a:t>charakter </a:t>
            </a:r>
            <a:r>
              <a:rPr lang="cs-CZ" sz="1600" dirty="0"/>
              <a:t>mycelia</a:t>
            </a:r>
          </a:p>
          <a:p>
            <a:r>
              <a:rPr lang="cs-CZ" sz="1600" dirty="0" smtClean="0"/>
              <a:t>pigmentace</a:t>
            </a:r>
            <a:endParaRPr lang="cs-CZ" sz="1600" dirty="0"/>
          </a:p>
          <a:p>
            <a:r>
              <a:rPr lang="cs-CZ" sz="1600" dirty="0" smtClean="0"/>
              <a:t>délka </a:t>
            </a:r>
            <a:r>
              <a:rPr lang="cs-CZ" sz="1600" dirty="0"/>
              <a:t>kultivace</a:t>
            </a:r>
          </a:p>
          <a:p>
            <a:r>
              <a:rPr lang="cs-CZ" sz="1600" dirty="0"/>
              <a:t>d</a:t>
            </a:r>
            <a:r>
              <a:rPr lang="cs-CZ" sz="1600" dirty="0" smtClean="0"/>
              <a:t>alší </a:t>
            </a:r>
            <a:r>
              <a:rPr lang="cs-CZ" sz="1600" dirty="0" err="1" smtClean="0"/>
              <a:t>specializ.strukt</a:t>
            </a:r>
            <a:r>
              <a:rPr lang="cs-CZ" sz="1600" dirty="0" smtClean="0"/>
              <a:t>. -  </a:t>
            </a:r>
            <a:r>
              <a:rPr lang="cs-CZ" sz="1600" dirty="0" err="1"/>
              <a:t>sclerotia</a:t>
            </a:r>
            <a:r>
              <a:rPr lang="cs-CZ" sz="1600" dirty="0"/>
              <a:t>, </a:t>
            </a:r>
            <a:r>
              <a:rPr lang="cs-CZ" sz="1600" dirty="0" err="1"/>
              <a:t>multilokulární</a:t>
            </a:r>
            <a:r>
              <a:rPr lang="cs-CZ" sz="1600" dirty="0"/>
              <a:t> </a:t>
            </a:r>
            <a:r>
              <a:rPr lang="cs-CZ" sz="1600" dirty="0" smtClean="0"/>
              <a:t>sporangia (</a:t>
            </a:r>
            <a:r>
              <a:rPr lang="cs-CZ" sz="1600" i="1" dirty="0" err="1" smtClean="0"/>
              <a:t>Frankia</a:t>
            </a:r>
            <a:r>
              <a:rPr lang="cs-CZ" sz="1600" dirty="0"/>
              <a:t>), </a:t>
            </a:r>
            <a:r>
              <a:rPr lang="cs-CZ" sz="1600" dirty="0" err="1"/>
              <a:t>synemata</a:t>
            </a:r>
            <a:r>
              <a:rPr lang="cs-CZ" sz="1600" dirty="0"/>
              <a:t> (</a:t>
            </a:r>
            <a:r>
              <a:rPr lang="cs-CZ" sz="1600" i="1" dirty="0" err="1"/>
              <a:t>Actinosynema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29000"/>
            <a:ext cx="50228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02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 smtClean="0"/>
              <a:t>Nocardiaceae</a:t>
            </a:r>
            <a:endParaRPr lang="cs-CZ" sz="1600" b="1" i="1" dirty="0" smtClean="0"/>
          </a:p>
          <a:p>
            <a:pPr marL="0" indent="0">
              <a:buNone/>
            </a:pPr>
            <a:endParaRPr lang="cs-CZ" sz="1600" b="1" i="1" dirty="0"/>
          </a:p>
          <a:p>
            <a:r>
              <a:rPr lang="cs-CZ" sz="1600" dirty="0"/>
              <a:t>s</a:t>
            </a:r>
            <a:r>
              <a:rPr lang="cs-CZ" sz="1600" dirty="0" smtClean="0"/>
              <a:t>labá </a:t>
            </a:r>
            <a:r>
              <a:rPr lang="cs-CZ" sz="1600" dirty="0" err="1"/>
              <a:t>acidorezistence</a:t>
            </a:r>
            <a:endParaRPr lang="cs-CZ" sz="1600" dirty="0"/>
          </a:p>
          <a:p>
            <a:r>
              <a:rPr lang="cs-CZ" sz="1600" dirty="0"/>
              <a:t>hydroxylované </a:t>
            </a:r>
            <a:r>
              <a:rPr lang="cs-CZ" sz="1600" dirty="0" err="1"/>
              <a:t>mykolové</a:t>
            </a:r>
            <a:r>
              <a:rPr lang="cs-CZ" sz="1600" dirty="0"/>
              <a:t> kyseliny (22 – 90 C) u rodů:</a:t>
            </a:r>
          </a:p>
          <a:p>
            <a:r>
              <a:rPr lang="cs-CZ" sz="1600" dirty="0" smtClean="0"/>
              <a:t> </a:t>
            </a:r>
            <a:r>
              <a:rPr lang="cs-CZ" sz="1600" i="1" dirty="0" err="1"/>
              <a:t>Nocardia</a:t>
            </a:r>
            <a:r>
              <a:rPr lang="cs-CZ" sz="1600" i="1" dirty="0"/>
              <a:t> </a:t>
            </a:r>
            <a:r>
              <a:rPr lang="cs-CZ" sz="1600" dirty="0"/>
              <a:t>– 46 – 60 C</a:t>
            </a:r>
          </a:p>
          <a:p>
            <a:r>
              <a:rPr lang="cs-CZ" sz="1600" dirty="0" smtClean="0"/>
              <a:t> </a:t>
            </a:r>
            <a:r>
              <a:rPr lang="cs-CZ" sz="1600" i="1" dirty="0" err="1"/>
              <a:t>Rhodococcus</a:t>
            </a:r>
            <a:r>
              <a:rPr lang="cs-CZ" sz="1600" i="1" dirty="0"/>
              <a:t> </a:t>
            </a:r>
            <a:r>
              <a:rPr lang="cs-CZ" sz="1600" dirty="0"/>
              <a:t>– 34 – 52 C</a:t>
            </a:r>
          </a:p>
          <a:p>
            <a:r>
              <a:rPr lang="cs-CZ" sz="1600" dirty="0" smtClean="0"/>
              <a:t> </a:t>
            </a:r>
            <a:r>
              <a:rPr lang="cs-CZ" sz="1600" i="1" dirty="0" err="1"/>
              <a:t>Tsukamurella</a:t>
            </a:r>
            <a:r>
              <a:rPr lang="cs-CZ" sz="1600" i="1" dirty="0"/>
              <a:t> – </a:t>
            </a:r>
            <a:r>
              <a:rPr lang="cs-CZ" sz="1600" dirty="0"/>
              <a:t>48 – 66 </a:t>
            </a:r>
            <a:r>
              <a:rPr lang="cs-CZ" sz="1600" dirty="0" smtClean="0"/>
              <a:t>C,  </a:t>
            </a:r>
            <a:r>
              <a:rPr lang="cs-CZ" sz="1600" dirty="0"/>
              <a:t>i silně acidorezistentní</a:t>
            </a:r>
          </a:p>
          <a:p>
            <a:r>
              <a:rPr lang="cs-CZ" sz="1600" i="1" dirty="0" err="1" smtClean="0"/>
              <a:t>Gordonia</a:t>
            </a:r>
            <a:r>
              <a:rPr lang="cs-CZ" sz="1600" i="1" dirty="0" smtClean="0"/>
              <a:t> </a:t>
            </a:r>
            <a:r>
              <a:rPr lang="cs-CZ" sz="1600" i="1" dirty="0"/>
              <a:t>– </a:t>
            </a:r>
            <a:r>
              <a:rPr lang="cs-CZ" sz="1600" dirty="0"/>
              <a:t>64 – 78 C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r</a:t>
            </a:r>
            <a:r>
              <a:rPr lang="cs-CZ" sz="1600" dirty="0" smtClean="0"/>
              <a:t>ůstový </a:t>
            </a:r>
            <a:r>
              <a:rPr lang="cs-CZ" sz="1600" dirty="0"/>
              <a:t>cyklus:</a:t>
            </a:r>
          </a:p>
          <a:p>
            <a:r>
              <a:rPr lang="cs-CZ" sz="1600" dirty="0"/>
              <a:t>vláknité buňky se rozpadají (fragmentují) na </a:t>
            </a:r>
            <a:r>
              <a:rPr lang="cs-CZ" sz="1600" dirty="0" err="1" smtClean="0"/>
              <a:t>kokoidní</a:t>
            </a:r>
            <a:r>
              <a:rPr lang="cs-CZ" sz="1600" dirty="0"/>
              <a:t> </a:t>
            </a:r>
            <a:r>
              <a:rPr lang="cs-CZ" sz="1600" dirty="0" smtClean="0"/>
              <a:t>částice</a:t>
            </a:r>
            <a:r>
              <a:rPr lang="cs-CZ" sz="1600" dirty="0"/>
              <a:t>, z těch znovu vyrůstají vláknité buňky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9338"/>
            <a:ext cx="4171949" cy="285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249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 </a:t>
            </a:r>
            <a:r>
              <a:rPr lang="cs-CZ" sz="1600" dirty="0"/>
              <a:t>4 podskupiny</a:t>
            </a:r>
          </a:p>
          <a:p>
            <a:r>
              <a:rPr lang="cs-CZ" sz="1600" dirty="0" smtClean="0"/>
              <a:t>některé vytváří vzdušné </a:t>
            </a:r>
            <a:r>
              <a:rPr lang="cs-CZ" sz="1600" dirty="0"/>
              <a:t>mycelium</a:t>
            </a:r>
          </a:p>
          <a:p>
            <a:r>
              <a:rPr lang="cs-CZ" sz="1600" dirty="0"/>
              <a:t>r</a:t>
            </a:r>
            <a:r>
              <a:rPr lang="cs-CZ" sz="1600" dirty="0" smtClean="0"/>
              <a:t>odová </a:t>
            </a:r>
            <a:r>
              <a:rPr lang="cs-CZ" sz="1600" dirty="0"/>
              <a:t>diferenciace na základě složení B.S.</a:t>
            </a:r>
          </a:p>
          <a:p>
            <a:r>
              <a:rPr lang="cs-CZ" sz="1600" i="1" dirty="0" err="1" smtClean="0"/>
              <a:t>Nocardia</a:t>
            </a:r>
            <a:endParaRPr lang="cs-CZ" sz="1600" i="1" dirty="0"/>
          </a:p>
          <a:p>
            <a:r>
              <a:rPr lang="cs-CZ" sz="1600" i="1" dirty="0" err="1" smtClean="0"/>
              <a:t>Rhodococcus</a:t>
            </a:r>
            <a:r>
              <a:rPr lang="cs-CZ" sz="1600" i="1" dirty="0" smtClean="0"/>
              <a:t> </a:t>
            </a:r>
            <a:r>
              <a:rPr lang="cs-CZ" sz="1600" dirty="0"/>
              <a:t>– </a:t>
            </a:r>
            <a:r>
              <a:rPr lang="cs-CZ" sz="1600" dirty="0" smtClean="0"/>
              <a:t>málo </a:t>
            </a:r>
            <a:r>
              <a:rPr lang="cs-CZ" sz="1600" dirty="0" err="1" smtClean="0"/>
              <a:t>vzd</a:t>
            </a:r>
            <a:r>
              <a:rPr lang="cs-CZ" sz="1600" dirty="0" smtClean="0"/>
              <a:t>. </a:t>
            </a:r>
            <a:r>
              <a:rPr lang="cs-CZ" sz="1600" dirty="0" err="1" smtClean="0"/>
              <a:t>myc</a:t>
            </a:r>
            <a:r>
              <a:rPr lang="cs-CZ" sz="1600" dirty="0" smtClean="0"/>
              <a:t>.</a:t>
            </a:r>
            <a:endParaRPr lang="cs-CZ" sz="1600" dirty="0"/>
          </a:p>
          <a:p>
            <a:r>
              <a:rPr lang="cs-CZ" sz="1600" i="1" dirty="0" err="1" smtClean="0"/>
              <a:t>Gordonia</a:t>
            </a:r>
            <a:r>
              <a:rPr lang="cs-CZ" sz="1600" i="1" dirty="0" smtClean="0"/>
              <a:t> </a:t>
            </a:r>
            <a:r>
              <a:rPr lang="cs-CZ" sz="1600" dirty="0"/>
              <a:t>– bez </a:t>
            </a:r>
            <a:r>
              <a:rPr lang="cs-CZ" sz="1600" dirty="0" err="1" smtClean="0"/>
              <a:t>v.m</a:t>
            </a:r>
            <a:r>
              <a:rPr lang="cs-CZ" sz="1600" dirty="0" smtClean="0"/>
              <a:t>.</a:t>
            </a:r>
            <a:endParaRPr lang="cs-CZ" sz="1600" dirty="0"/>
          </a:p>
          <a:p>
            <a:r>
              <a:rPr lang="cs-CZ" sz="1600" i="1" dirty="0" err="1" smtClean="0"/>
              <a:t>Tsukamurella</a:t>
            </a:r>
            <a:endParaRPr lang="cs-CZ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501" y="2708921"/>
            <a:ext cx="5940453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844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46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 err="1" smtClean="0"/>
              <a:t>Myxobakterie</a:t>
            </a:r>
            <a:endParaRPr lang="cs-CZ" sz="1800" b="1" dirty="0" smtClean="0"/>
          </a:p>
          <a:p>
            <a:pPr marL="0" indent="0">
              <a:buNone/>
            </a:pPr>
            <a:endParaRPr lang="cs-CZ" sz="1800" dirty="0"/>
          </a:p>
          <a:p>
            <a:r>
              <a:rPr lang="cs-CZ" sz="1600" dirty="0" smtClean="0"/>
              <a:t>G- </a:t>
            </a:r>
            <a:r>
              <a:rPr lang="cs-CZ" sz="1600" dirty="0"/>
              <a:t>půdní bakterie</a:t>
            </a:r>
          </a:p>
          <a:p>
            <a:r>
              <a:rPr lang="cs-CZ" sz="1600" dirty="0" smtClean="0"/>
              <a:t>klouzavý pohyb</a:t>
            </a:r>
            <a:endParaRPr lang="cs-CZ" sz="1600" dirty="0"/>
          </a:p>
          <a:p>
            <a:r>
              <a:rPr lang="cs-CZ" sz="1600" dirty="0" smtClean="0"/>
              <a:t>komplexní </a:t>
            </a:r>
            <a:r>
              <a:rPr lang="cs-CZ" sz="1600" dirty="0"/>
              <a:t>růstový cyklus s tvorbou </a:t>
            </a:r>
            <a:r>
              <a:rPr lang="cs-CZ" sz="1600" dirty="0" smtClean="0"/>
              <a:t>plodnic</a:t>
            </a:r>
            <a:endParaRPr lang="cs-CZ" sz="1600" dirty="0"/>
          </a:p>
          <a:p>
            <a:r>
              <a:rPr lang="cs-CZ" sz="1600" dirty="0" smtClean="0"/>
              <a:t>i klidových </a:t>
            </a:r>
            <a:r>
              <a:rPr lang="cs-CZ" sz="1600" dirty="0"/>
              <a:t>stádií – </a:t>
            </a:r>
            <a:r>
              <a:rPr lang="cs-CZ" sz="1600" dirty="0" err="1"/>
              <a:t>myxospor</a:t>
            </a:r>
            <a:endParaRPr lang="cs-CZ" sz="1600" dirty="0"/>
          </a:p>
          <a:p>
            <a:r>
              <a:rPr lang="cs-CZ" sz="1600" dirty="0" smtClean="0"/>
              <a:t>nejprostudovanější </a:t>
            </a:r>
            <a:r>
              <a:rPr lang="cs-CZ" sz="1600" dirty="0"/>
              <a:t>druhy – </a:t>
            </a:r>
            <a:r>
              <a:rPr lang="cs-CZ" sz="1600" i="1" dirty="0" err="1"/>
              <a:t>Myxococcus</a:t>
            </a:r>
            <a:r>
              <a:rPr lang="cs-CZ" sz="1600" i="1" dirty="0"/>
              <a:t> </a:t>
            </a:r>
            <a:r>
              <a:rPr lang="cs-CZ" sz="1600" i="1" dirty="0" err="1"/>
              <a:t>xanthus</a:t>
            </a:r>
            <a:r>
              <a:rPr lang="cs-CZ" sz="1600" i="1" dirty="0"/>
              <a:t> </a:t>
            </a:r>
            <a:r>
              <a:rPr lang="cs-CZ" sz="1600" i="1" dirty="0" smtClean="0"/>
              <a:t>a  </a:t>
            </a:r>
            <a:r>
              <a:rPr lang="cs-CZ" sz="1600" i="1" dirty="0" err="1" smtClean="0"/>
              <a:t>Stigmatella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aurantiaca</a:t>
            </a:r>
            <a:endParaRPr lang="cs-CZ" sz="1600" i="1" dirty="0" smtClean="0"/>
          </a:p>
          <a:p>
            <a:endParaRPr lang="cs-CZ" sz="1600" i="1" dirty="0"/>
          </a:p>
          <a:p>
            <a:endParaRPr lang="cs-CZ" sz="1600" i="1" dirty="0" smtClean="0"/>
          </a:p>
          <a:p>
            <a:pPr marL="0" indent="0">
              <a:buNone/>
            </a:pPr>
            <a:r>
              <a:rPr lang="en-US" sz="1600" dirty="0"/>
              <a:t>3 </a:t>
            </a:r>
            <a:r>
              <a:rPr lang="en-US" sz="1600" dirty="0" err="1" smtClean="0"/>
              <a:t>stádia</a:t>
            </a:r>
            <a:r>
              <a:rPr lang="cs-CZ" sz="1600" dirty="0" smtClean="0"/>
              <a:t>:</a:t>
            </a:r>
          </a:p>
          <a:p>
            <a:r>
              <a:rPr lang="en-US" sz="1600" dirty="0" err="1" smtClean="0"/>
              <a:t>vegetativní</a:t>
            </a:r>
            <a:r>
              <a:rPr lang="en-US" sz="1600" dirty="0" smtClean="0"/>
              <a:t> </a:t>
            </a:r>
            <a:r>
              <a:rPr lang="en-US" sz="1600" dirty="0"/>
              <a:t>b. </a:t>
            </a:r>
            <a:r>
              <a:rPr lang="cs-CZ" sz="1600" dirty="0" smtClean="0"/>
              <a:t>- </a:t>
            </a:r>
            <a:r>
              <a:rPr lang="en-US" sz="1600" dirty="0" err="1" smtClean="0"/>
              <a:t>tvar</a:t>
            </a:r>
            <a:r>
              <a:rPr lang="en-US" sz="1600" dirty="0" smtClean="0"/>
              <a:t> </a:t>
            </a:r>
            <a:r>
              <a:rPr lang="en-US" sz="1600" dirty="0" err="1"/>
              <a:t>tyček</a:t>
            </a:r>
            <a:r>
              <a:rPr lang="en-US" sz="1600" dirty="0"/>
              <a:t>, </a:t>
            </a:r>
            <a:r>
              <a:rPr lang="en-US" sz="1600" dirty="0" err="1"/>
              <a:t>štíhlé</a:t>
            </a:r>
            <a:r>
              <a:rPr lang="en-US" sz="1600" dirty="0"/>
              <a:t>,...</a:t>
            </a:r>
          </a:p>
          <a:p>
            <a:r>
              <a:rPr lang="en-US" sz="1600" dirty="0" err="1"/>
              <a:t>myxospory</a:t>
            </a:r>
            <a:r>
              <a:rPr lang="en-US" sz="1600" dirty="0"/>
              <a:t> </a:t>
            </a:r>
            <a:r>
              <a:rPr lang="cs-CZ" sz="1600" dirty="0" smtClean="0"/>
              <a:t>- </a:t>
            </a:r>
            <a:r>
              <a:rPr lang="en-US" sz="1600" dirty="0" smtClean="0"/>
              <a:t> </a:t>
            </a:r>
            <a:r>
              <a:rPr lang="en-US" sz="1600" dirty="0" err="1"/>
              <a:t>refraktilní</a:t>
            </a:r>
            <a:r>
              <a:rPr lang="en-US" sz="1600" dirty="0"/>
              <a:t> /</a:t>
            </a:r>
            <a:r>
              <a:rPr lang="en-US" sz="1600" dirty="0" err="1"/>
              <a:t>lámou</a:t>
            </a:r>
            <a:r>
              <a:rPr lang="en-US" sz="1600" dirty="0"/>
              <a:t> </a:t>
            </a:r>
            <a:r>
              <a:rPr lang="en-US" sz="1600" dirty="0" err="1"/>
              <a:t>světlo-vidím</a:t>
            </a:r>
            <a:r>
              <a:rPr lang="en-US" sz="1600" dirty="0"/>
              <a:t> je v SM/, </a:t>
            </a:r>
            <a:r>
              <a:rPr lang="en-US" sz="1600" dirty="0" err="1"/>
              <a:t>odolné</a:t>
            </a:r>
            <a:r>
              <a:rPr lang="en-US" sz="1600" dirty="0"/>
              <a:t> </a:t>
            </a:r>
            <a:r>
              <a:rPr lang="en-US" sz="1600" dirty="0" err="1"/>
              <a:t>vůči</a:t>
            </a:r>
            <a:r>
              <a:rPr lang="en-US" sz="1600" dirty="0"/>
              <a:t> </a:t>
            </a:r>
            <a:r>
              <a:rPr lang="en-US" sz="1600" dirty="0" err="1"/>
              <a:t>vysychání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nízké</a:t>
            </a:r>
            <a:r>
              <a:rPr lang="en-US" sz="1600" dirty="0"/>
              <a:t> </a:t>
            </a:r>
            <a:r>
              <a:rPr lang="en-US" sz="1600" dirty="0" err="1"/>
              <a:t>teplotě</a:t>
            </a:r>
            <a:r>
              <a:rPr lang="en-US" sz="1600" dirty="0"/>
              <a:t>, </a:t>
            </a:r>
            <a:r>
              <a:rPr lang="en-US" sz="1600" dirty="0" err="1"/>
              <a:t>mohou</a:t>
            </a:r>
            <a:r>
              <a:rPr lang="en-US" sz="1600" dirty="0"/>
              <a:t> </a:t>
            </a:r>
            <a:r>
              <a:rPr lang="en-US" sz="1600" dirty="0" err="1"/>
              <a:t>odolavat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UV,....</a:t>
            </a:r>
          </a:p>
          <a:p>
            <a:r>
              <a:rPr lang="en-US" sz="1600" dirty="0" err="1"/>
              <a:t>plodnice</a:t>
            </a:r>
            <a:r>
              <a:rPr lang="en-US" sz="1600" dirty="0"/>
              <a:t> </a:t>
            </a:r>
            <a:r>
              <a:rPr lang="cs-CZ" sz="1600" dirty="0" smtClean="0"/>
              <a:t>-</a:t>
            </a:r>
            <a:r>
              <a:rPr lang="en-US" sz="1600" dirty="0" smtClean="0"/>
              <a:t> </a:t>
            </a:r>
            <a:r>
              <a:rPr lang="en-US" sz="1600" dirty="0" err="1"/>
              <a:t>pestré</a:t>
            </a:r>
            <a:r>
              <a:rPr lang="en-US" sz="1600" dirty="0"/>
              <a:t> </a:t>
            </a:r>
            <a:r>
              <a:rPr lang="en-US" sz="1600" dirty="0" err="1"/>
              <a:t>barvy</a:t>
            </a:r>
            <a:r>
              <a:rPr lang="en-US" sz="1600" dirty="0"/>
              <a:t> (</a:t>
            </a:r>
            <a:r>
              <a:rPr lang="en-US" sz="1600" dirty="0" err="1"/>
              <a:t>karoteny</a:t>
            </a:r>
            <a:r>
              <a:rPr lang="en-US" sz="1600" dirty="0"/>
              <a:t>)...</a:t>
            </a:r>
          </a:p>
          <a:p>
            <a:endParaRPr lang="cs-CZ" sz="1600" dirty="0"/>
          </a:p>
        </p:txBody>
      </p:sp>
      <p:sp>
        <p:nvSpPr>
          <p:cNvPr id="2" name="Obdélník 1"/>
          <p:cNvSpPr/>
          <p:nvPr/>
        </p:nvSpPr>
        <p:spPr>
          <a:xfrm>
            <a:off x="786160" y="6596390"/>
            <a:ext cx="76328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smtClean="0"/>
              <a:t>schaechter.asmblog.org/schaechter/2008/11/fine-reading-the-origins-of-multicellularity.html</a:t>
            </a:r>
            <a:endParaRPr lang="cs-CZ" sz="11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557" y="4366998"/>
            <a:ext cx="2786184" cy="20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09" y="4377680"/>
            <a:ext cx="4032448" cy="208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72" y="4366998"/>
            <a:ext cx="2061368" cy="206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33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 smtClean="0"/>
              <a:t>Nocardia</a:t>
            </a:r>
            <a:endParaRPr lang="cs-CZ" sz="1600" b="1" dirty="0"/>
          </a:p>
          <a:p>
            <a:r>
              <a:rPr lang="cs-CZ" sz="1600" dirty="0"/>
              <a:t>kožní léze </a:t>
            </a:r>
            <a:r>
              <a:rPr lang="cs-CZ" sz="1600" i="1" dirty="0" err="1" smtClean="0"/>
              <a:t>Nocardia</a:t>
            </a:r>
            <a:r>
              <a:rPr lang="cs-CZ" sz="1600" i="1" dirty="0" smtClean="0"/>
              <a:t> </a:t>
            </a:r>
            <a:r>
              <a:rPr lang="cs-CZ" sz="1600" i="1" dirty="0" err="1"/>
              <a:t>farnicia</a:t>
            </a:r>
            <a:endParaRPr lang="cs-CZ" sz="1600" i="1" dirty="0"/>
          </a:p>
          <a:p>
            <a:r>
              <a:rPr lang="cs-CZ" sz="1600" dirty="0"/>
              <a:t>d</a:t>
            </a:r>
            <a:r>
              <a:rPr lang="cs-CZ" sz="1600" dirty="0" smtClean="0"/>
              <a:t>rsné </a:t>
            </a:r>
            <a:r>
              <a:rPr lang="cs-CZ" sz="1600" dirty="0"/>
              <a:t>kolonie </a:t>
            </a:r>
            <a:r>
              <a:rPr lang="cs-CZ" sz="1600" i="1" dirty="0"/>
              <a:t>N. </a:t>
            </a:r>
            <a:r>
              <a:rPr lang="cs-CZ" sz="1600" i="1" dirty="0" err="1"/>
              <a:t>asteroides</a:t>
            </a:r>
            <a:endParaRPr lang="cs-CZ" sz="1600" i="1" dirty="0"/>
          </a:p>
          <a:p>
            <a:r>
              <a:rPr lang="cs-CZ" sz="1600" dirty="0"/>
              <a:t>l</a:t>
            </a:r>
            <a:r>
              <a:rPr lang="cs-CZ" sz="1600" dirty="0" smtClean="0"/>
              <a:t>pí </a:t>
            </a:r>
            <a:r>
              <a:rPr lang="cs-CZ" sz="1600" dirty="0"/>
              <a:t>na mediu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igmentované</a:t>
            </a:r>
            <a:endParaRPr lang="cs-CZ" sz="1600" dirty="0"/>
          </a:p>
          <a:p>
            <a:r>
              <a:rPr lang="cs-CZ" sz="1600" dirty="0"/>
              <a:t>v</a:t>
            </a:r>
            <a:r>
              <a:rPr lang="cs-CZ" sz="1600" dirty="0" smtClean="0"/>
              <a:t>zdušné </a:t>
            </a:r>
            <a:r>
              <a:rPr lang="cs-CZ" sz="1600" dirty="0"/>
              <a:t>hyfy ano</a:t>
            </a:r>
          </a:p>
          <a:p>
            <a:r>
              <a:rPr lang="cs-CZ" sz="1600" i="1" dirty="0"/>
              <a:t>N. </a:t>
            </a:r>
            <a:r>
              <a:rPr lang="cs-CZ" sz="1600" i="1" dirty="0" err="1"/>
              <a:t>asteroides</a:t>
            </a:r>
            <a:r>
              <a:rPr lang="cs-CZ" sz="1600" i="1" dirty="0"/>
              <a:t>, </a:t>
            </a:r>
            <a:r>
              <a:rPr lang="cs-CZ" sz="1600" dirty="0" err="1"/>
              <a:t>Gramovo</a:t>
            </a:r>
            <a:r>
              <a:rPr lang="cs-CZ" sz="1600" dirty="0"/>
              <a:t> barvení - plíce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0" y="3140968"/>
            <a:ext cx="4429668" cy="285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92" y="759661"/>
            <a:ext cx="29490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2627784" y="2420888"/>
            <a:ext cx="0" cy="565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3203848" y="692696"/>
            <a:ext cx="136815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68" y="3140967"/>
            <a:ext cx="4652656" cy="28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712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31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/>
              <a:t>Rhodococcus</a:t>
            </a:r>
            <a:endParaRPr lang="cs-CZ" sz="1600" b="1" i="1" dirty="0"/>
          </a:p>
          <a:p>
            <a:r>
              <a:rPr lang="cs-CZ" sz="1600" dirty="0"/>
              <a:t>G+, někdy slabé </a:t>
            </a:r>
            <a:r>
              <a:rPr lang="cs-CZ" sz="1600" dirty="0" smtClean="0"/>
              <a:t>vzdušné hyfy</a:t>
            </a:r>
          </a:p>
          <a:p>
            <a:r>
              <a:rPr lang="cs-CZ" sz="1600" dirty="0" smtClean="0"/>
              <a:t>kolonie </a:t>
            </a:r>
            <a:r>
              <a:rPr lang="cs-CZ" sz="1600" dirty="0"/>
              <a:t>drsné, </a:t>
            </a:r>
            <a:r>
              <a:rPr lang="cs-CZ" sz="1600" dirty="0" smtClean="0"/>
              <a:t>hladké nebo mukózní</a:t>
            </a:r>
          </a:p>
          <a:p>
            <a:r>
              <a:rPr lang="cs-CZ" sz="1600" dirty="0" smtClean="0"/>
              <a:t>velice často pigmentované</a:t>
            </a:r>
            <a:endParaRPr lang="cs-CZ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0477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49" y="158761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8761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11926" y="3302110"/>
            <a:ext cx="2609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/>
              <a:t>Rhodococcus</a:t>
            </a:r>
            <a:r>
              <a:rPr lang="cs-CZ" sz="1400" i="1" dirty="0"/>
              <a:t> </a:t>
            </a:r>
            <a:r>
              <a:rPr lang="cs-CZ" sz="1400" dirty="0" err="1"/>
              <a:t>sp</a:t>
            </a:r>
            <a:r>
              <a:rPr lang="cs-CZ" sz="1400" dirty="0"/>
              <a:t>. </a:t>
            </a:r>
            <a:r>
              <a:rPr lang="cs-CZ" sz="1400" i="1" dirty="0"/>
              <a:t>R. </a:t>
            </a:r>
            <a:r>
              <a:rPr lang="cs-CZ" sz="1400" i="1" dirty="0" err="1"/>
              <a:t>aetherivorans</a:t>
            </a:r>
            <a:endParaRPr lang="cs-CZ" sz="1400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53984"/>
            <a:ext cx="17049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60" y="3733799"/>
            <a:ext cx="2472155" cy="247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59632" y="6205954"/>
            <a:ext cx="13748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/>
              <a:t>R. </a:t>
            </a:r>
            <a:r>
              <a:rPr lang="cs-CZ" sz="1400" i="1" dirty="0" err="1"/>
              <a:t>aetherivorans</a:t>
            </a:r>
            <a:endParaRPr lang="cs-CZ" sz="1400" dirty="0"/>
          </a:p>
        </p:txBody>
      </p:sp>
      <p:sp>
        <p:nvSpPr>
          <p:cNvPr id="6" name="Obdélník 5"/>
          <p:cNvSpPr/>
          <p:nvPr/>
        </p:nvSpPr>
        <p:spPr>
          <a:xfrm>
            <a:off x="6591300" y="6205954"/>
            <a:ext cx="1131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/>
              <a:t>R. ruber </a:t>
            </a:r>
            <a:r>
              <a:rPr lang="cs-CZ" sz="1400" dirty="0"/>
              <a:t>V49.</a:t>
            </a:r>
          </a:p>
        </p:txBody>
      </p:sp>
    </p:spTree>
    <p:extLst>
      <p:ext uri="{BB962C8B-B14F-4D97-AF65-F5344CB8AC3E}">
        <p14:creationId xmlns:p14="http://schemas.microsoft.com/office/powerpoint/2010/main" val="3414268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/>
              <a:t>Aktinomycety s </a:t>
            </a:r>
            <a:r>
              <a:rPr lang="cs-CZ" sz="1600" b="1" dirty="0" err="1"/>
              <a:t>multilokulárními</a:t>
            </a:r>
            <a:r>
              <a:rPr lang="cs-CZ" sz="1600" b="1" dirty="0"/>
              <a:t> </a:t>
            </a:r>
            <a:r>
              <a:rPr lang="cs-CZ" sz="1600" b="1" dirty="0" smtClean="0"/>
              <a:t>sporangii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netvoří </a:t>
            </a:r>
            <a:r>
              <a:rPr lang="cs-CZ" sz="1600" dirty="0" err="1" smtClean="0"/>
              <a:t>vzd</a:t>
            </a:r>
            <a:r>
              <a:rPr lang="cs-CZ" sz="1600" dirty="0" smtClean="0"/>
              <a:t>. mycelium</a:t>
            </a:r>
            <a:endParaRPr lang="cs-CZ" sz="1600" dirty="0"/>
          </a:p>
          <a:p>
            <a:r>
              <a:rPr lang="cs-CZ" sz="1600" dirty="0" smtClean="0"/>
              <a:t>pohyblivé </a:t>
            </a:r>
            <a:r>
              <a:rPr lang="cs-CZ" sz="1600" dirty="0"/>
              <a:t>i nepohyblivé spory</a:t>
            </a:r>
          </a:p>
          <a:p>
            <a:r>
              <a:rPr lang="cs-CZ" sz="1600" i="1" dirty="0" err="1" smtClean="0"/>
              <a:t>Geodermatophilus</a:t>
            </a:r>
            <a:r>
              <a:rPr lang="cs-CZ" sz="1600" i="1" dirty="0" smtClean="0"/>
              <a:t> </a:t>
            </a:r>
            <a:r>
              <a:rPr lang="cs-CZ" sz="1600" dirty="0"/>
              <a:t>– pokožka </a:t>
            </a:r>
            <a:r>
              <a:rPr lang="cs-CZ" sz="1600" dirty="0" smtClean="0"/>
              <a:t>savců, septa </a:t>
            </a:r>
            <a:r>
              <a:rPr lang="cs-CZ" sz="1600" dirty="0"/>
              <a:t>ve 3 rovinách</a:t>
            </a:r>
          </a:p>
          <a:p>
            <a:r>
              <a:rPr lang="cs-CZ" sz="1600" i="1" dirty="0" err="1" smtClean="0"/>
              <a:t>Frankia</a:t>
            </a:r>
            <a:r>
              <a:rPr lang="cs-CZ" sz="1600" i="1" dirty="0" smtClean="0"/>
              <a:t> </a:t>
            </a:r>
            <a:r>
              <a:rPr lang="cs-CZ" sz="1600" i="1" dirty="0"/>
              <a:t>– </a:t>
            </a:r>
            <a:r>
              <a:rPr lang="cs-CZ" sz="1600" dirty="0"/>
              <a:t>fixace vzdušného dusíku</a:t>
            </a:r>
          </a:p>
          <a:p>
            <a:r>
              <a:rPr lang="cs-CZ" sz="1600" dirty="0" smtClean="0"/>
              <a:t>nepravidelný </a:t>
            </a:r>
            <a:r>
              <a:rPr lang="cs-CZ" sz="1600" dirty="0"/>
              <a:t>tvar sporangií</a:t>
            </a:r>
          </a:p>
          <a:p>
            <a:r>
              <a:rPr lang="cs-CZ" sz="1600" dirty="0" smtClean="0"/>
              <a:t>kultivačně </a:t>
            </a:r>
            <a:r>
              <a:rPr lang="cs-CZ" sz="1600" dirty="0"/>
              <a:t>náročná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Hlízkovitá</a:t>
            </a:r>
            <a:r>
              <a:rPr lang="cs-CZ" sz="1600" dirty="0"/>
              <a:t> </a:t>
            </a:r>
            <a:r>
              <a:rPr lang="cs-CZ" sz="1600" dirty="0" smtClean="0"/>
              <a:t>sporangia</a:t>
            </a:r>
            <a:r>
              <a:rPr lang="cs-CZ" sz="1600" dirty="0"/>
              <a:t>:</a:t>
            </a:r>
          </a:p>
          <a:p>
            <a:r>
              <a:rPr lang="cs-CZ" sz="1600" dirty="0"/>
              <a:t>masa spor </a:t>
            </a:r>
            <a:r>
              <a:rPr lang="cs-CZ" sz="1600" dirty="0" smtClean="0"/>
              <a:t>je výsledkem dělení ve </a:t>
            </a:r>
            <a:r>
              <a:rPr lang="cs-CZ" sz="1600" dirty="0"/>
              <a:t>více rovinách</a:t>
            </a:r>
          </a:p>
          <a:p>
            <a:r>
              <a:rPr lang="cs-CZ" sz="1600" i="1" dirty="0" err="1"/>
              <a:t>Frankia</a:t>
            </a:r>
            <a:r>
              <a:rPr lang="cs-CZ" sz="1600" i="1" dirty="0"/>
              <a:t> </a:t>
            </a:r>
            <a:r>
              <a:rPr lang="cs-CZ" sz="1600" dirty="0" err="1"/>
              <a:t>sp</a:t>
            </a:r>
            <a:r>
              <a:rPr lang="cs-CZ" sz="1600" dirty="0" smtClean="0"/>
              <a:t>.</a:t>
            </a:r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71" y="3720494"/>
            <a:ext cx="4069185" cy="302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19872" y="3717032"/>
            <a:ext cx="2079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Geodermatophilus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57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i="1" dirty="0" err="1" smtClean="0"/>
              <a:t>Actinoplanes</a:t>
            </a:r>
            <a:endParaRPr lang="cs-CZ" sz="1700" b="1" i="1" dirty="0" smtClean="0"/>
          </a:p>
          <a:p>
            <a:pPr marL="0" indent="0">
              <a:buNone/>
            </a:pPr>
            <a:endParaRPr lang="cs-CZ" sz="1700" b="1" i="1" dirty="0"/>
          </a:p>
          <a:p>
            <a:r>
              <a:rPr lang="cs-CZ" sz="1700" dirty="0"/>
              <a:t>r</a:t>
            </a:r>
            <a:r>
              <a:rPr lang="cs-CZ" sz="1700" dirty="0" smtClean="0"/>
              <a:t>ůstový </a:t>
            </a:r>
            <a:r>
              <a:rPr lang="cs-CZ" sz="1700" dirty="0"/>
              <a:t>cyklus – střídání přisedlého a pohyblivého </a:t>
            </a:r>
            <a:r>
              <a:rPr lang="cs-CZ" sz="1700" dirty="0" smtClean="0"/>
              <a:t>stadia</a:t>
            </a:r>
            <a:endParaRPr lang="cs-CZ" sz="1700" dirty="0"/>
          </a:p>
          <a:p>
            <a:r>
              <a:rPr lang="cs-CZ" sz="1700" dirty="0"/>
              <a:t>adaptace na vodu</a:t>
            </a:r>
          </a:p>
          <a:p>
            <a:r>
              <a:rPr lang="cs-CZ" sz="1700" dirty="0" smtClean="0"/>
              <a:t>pohyblivé </a:t>
            </a:r>
            <a:r>
              <a:rPr lang="cs-CZ" sz="1700" dirty="0"/>
              <a:t>stadium – bičíkaté spory </a:t>
            </a:r>
            <a:endParaRPr lang="cs-CZ" sz="1700" dirty="0" smtClean="0"/>
          </a:p>
          <a:p>
            <a:r>
              <a:rPr lang="cs-CZ" sz="1700" dirty="0" smtClean="0"/>
              <a:t>uvnitř </a:t>
            </a:r>
            <a:r>
              <a:rPr lang="cs-CZ" sz="1700" dirty="0"/>
              <a:t>kulatých </a:t>
            </a:r>
            <a:r>
              <a:rPr lang="cs-CZ" sz="1700" dirty="0" smtClean="0"/>
              <a:t>nebo nepravidelných </a:t>
            </a:r>
            <a:r>
              <a:rPr lang="cs-CZ" sz="1700" dirty="0"/>
              <a:t>sporangií (voda)</a:t>
            </a:r>
          </a:p>
          <a:p>
            <a:r>
              <a:rPr lang="cs-CZ" sz="1700" dirty="0" smtClean="0"/>
              <a:t>netvoří </a:t>
            </a:r>
            <a:r>
              <a:rPr lang="cs-CZ" sz="1700" dirty="0"/>
              <a:t>vzdušné mycelium</a:t>
            </a:r>
          </a:p>
          <a:p>
            <a:r>
              <a:rPr lang="cs-CZ" sz="1700" i="1" dirty="0" err="1" smtClean="0"/>
              <a:t>Actinoplanes</a:t>
            </a:r>
            <a:r>
              <a:rPr lang="cs-CZ" sz="1700" i="1" dirty="0"/>
              <a:t>, </a:t>
            </a:r>
            <a:r>
              <a:rPr lang="cs-CZ" sz="1700" i="1" dirty="0" err="1"/>
              <a:t>Ampullariela</a:t>
            </a:r>
            <a:r>
              <a:rPr lang="cs-CZ" sz="1700" i="1" dirty="0"/>
              <a:t>, </a:t>
            </a:r>
            <a:r>
              <a:rPr lang="cs-CZ" sz="1700" i="1" dirty="0" err="1"/>
              <a:t>Micromonospora</a:t>
            </a:r>
            <a:endParaRPr lang="cs-CZ" sz="1700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27" y="3212976"/>
            <a:ext cx="3616277" cy="252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212976"/>
            <a:ext cx="3378997" cy="252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217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984" y="32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1" dirty="0" err="1"/>
              <a:t>Streptomycetaceae</a:t>
            </a:r>
            <a:endParaRPr lang="cs-CZ" sz="1600" b="1" i="1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n</a:t>
            </a:r>
            <a:r>
              <a:rPr lang="cs-CZ" sz="1600" dirty="0" smtClean="0"/>
              <a:t>ejpočetnější </a:t>
            </a:r>
            <a:r>
              <a:rPr lang="cs-CZ" sz="1600" dirty="0"/>
              <a:t>čeleď </a:t>
            </a:r>
            <a:r>
              <a:rPr lang="cs-CZ" sz="1600" dirty="0" smtClean="0"/>
              <a:t>aerobních aktinomycet</a:t>
            </a:r>
            <a:endParaRPr lang="cs-CZ" sz="1600" dirty="0"/>
          </a:p>
          <a:p>
            <a:r>
              <a:rPr lang="cs-CZ" sz="1600" dirty="0"/>
              <a:t>r</a:t>
            </a:r>
            <a:r>
              <a:rPr lang="cs-CZ" sz="1600" dirty="0" smtClean="0"/>
              <a:t>ozsáhlé </a:t>
            </a:r>
            <a:r>
              <a:rPr lang="cs-CZ" sz="1600" dirty="0"/>
              <a:t>vzdušné mycelium </a:t>
            </a:r>
            <a:r>
              <a:rPr lang="cs-CZ" sz="1600" dirty="0" smtClean="0"/>
              <a:t>s řetízky </a:t>
            </a:r>
            <a:r>
              <a:rPr lang="cs-CZ" sz="1600" dirty="0"/>
              <a:t>exospor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rodukce </a:t>
            </a:r>
            <a:r>
              <a:rPr lang="cs-CZ" sz="1600" dirty="0"/>
              <a:t>ATB, </a:t>
            </a:r>
            <a:r>
              <a:rPr lang="cs-CZ" sz="1600" dirty="0" smtClean="0"/>
              <a:t>antifungálních a </a:t>
            </a:r>
            <a:r>
              <a:rPr lang="cs-CZ" sz="1600" dirty="0" err="1"/>
              <a:t>antitumorálních</a:t>
            </a:r>
            <a:r>
              <a:rPr lang="cs-CZ" sz="1600" dirty="0"/>
              <a:t> </a:t>
            </a:r>
            <a:r>
              <a:rPr lang="cs-CZ" sz="1600" dirty="0" smtClean="0"/>
              <a:t>látek</a:t>
            </a:r>
          </a:p>
          <a:p>
            <a:r>
              <a:rPr lang="cs-CZ" sz="1600" dirty="0"/>
              <a:t>neomycin, </a:t>
            </a:r>
            <a:r>
              <a:rPr lang="cs-CZ" sz="1600" dirty="0" err="1"/>
              <a:t>cypemycin</a:t>
            </a:r>
            <a:r>
              <a:rPr lang="cs-CZ" sz="1600" dirty="0"/>
              <a:t>, </a:t>
            </a:r>
            <a:r>
              <a:rPr lang="cs-CZ" sz="1600" dirty="0" err="1"/>
              <a:t>grisemycin</a:t>
            </a:r>
            <a:r>
              <a:rPr lang="cs-CZ" sz="1600" dirty="0"/>
              <a:t>, </a:t>
            </a:r>
            <a:r>
              <a:rPr lang="cs-CZ" sz="1600" dirty="0" err="1"/>
              <a:t>bottromycins</a:t>
            </a:r>
            <a:r>
              <a:rPr lang="cs-CZ" sz="1600" dirty="0"/>
              <a:t> and </a:t>
            </a:r>
            <a:r>
              <a:rPr lang="cs-CZ" sz="1600" dirty="0" err="1" smtClean="0"/>
              <a:t>chloramphenicol</a:t>
            </a:r>
            <a:endParaRPr lang="cs-CZ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5195" y="2995922"/>
            <a:ext cx="2730202" cy="37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336" y="2157128"/>
            <a:ext cx="2730202" cy="368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158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i="1" dirty="0" err="1"/>
              <a:t>Streptomyces</a:t>
            </a:r>
            <a:endParaRPr lang="cs-CZ" sz="1600" b="1" i="1" dirty="0"/>
          </a:p>
          <a:p>
            <a:r>
              <a:rPr lang="cs-CZ" sz="1600" dirty="0" err="1"/>
              <a:t>g</a:t>
            </a:r>
            <a:r>
              <a:rPr lang="cs-CZ" sz="1600" dirty="0" err="1" smtClean="0"/>
              <a:t>rampozitivní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 err="1" smtClean="0"/>
              <a:t>buň</a:t>
            </a:r>
            <a:r>
              <a:rPr lang="cs-CZ" sz="1600" dirty="0" smtClean="0"/>
              <a:t>. stěna obsahuje  L-</a:t>
            </a:r>
            <a:r>
              <a:rPr lang="cs-CZ" sz="1600" dirty="0" err="1" smtClean="0"/>
              <a:t>diaminopimelovou</a:t>
            </a:r>
            <a:r>
              <a:rPr lang="cs-CZ" sz="1600" dirty="0" smtClean="0"/>
              <a:t> kyselinu </a:t>
            </a:r>
            <a:r>
              <a:rPr lang="cs-CZ" sz="1600" dirty="0"/>
              <a:t>a glycin</a:t>
            </a:r>
          </a:p>
          <a:p>
            <a:r>
              <a:rPr lang="pl-PL" sz="1600" dirty="0"/>
              <a:t>v</a:t>
            </a:r>
            <a:r>
              <a:rPr lang="pl-PL" sz="1600" dirty="0" smtClean="0"/>
              <a:t>lákna </a:t>
            </a:r>
            <a:r>
              <a:rPr lang="pl-PL" sz="1600" dirty="0"/>
              <a:t>tvoří struktury podobné sklerociím, </a:t>
            </a:r>
            <a:r>
              <a:rPr lang="pl-PL" sz="1600" dirty="0" smtClean="0"/>
              <a:t>sporangiím, </a:t>
            </a:r>
            <a:r>
              <a:rPr lang="cs-CZ" sz="1600" dirty="0" err="1" smtClean="0"/>
              <a:t>synematům</a:t>
            </a:r>
            <a:endParaRPr lang="cs-CZ" sz="1600" dirty="0"/>
          </a:p>
          <a:p>
            <a:r>
              <a:rPr lang="cs-CZ" sz="1600" dirty="0"/>
              <a:t>k</a:t>
            </a:r>
            <a:r>
              <a:rPr lang="cs-CZ" sz="1600" dirty="0" smtClean="0"/>
              <a:t>olonie </a:t>
            </a:r>
            <a:r>
              <a:rPr lang="cs-CZ" sz="1600" dirty="0"/>
              <a:t>hladké, později zrnité, práškovité nebo sametové</a:t>
            </a:r>
          </a:p>
          <a:p>
            <a:r>
              <a:rPr lang="cs-CZ" sz="1600" dirty="0"/>
              <a:t>j</a:t>
            </a:r>
            <a:r>
              <a:rPr lang="cs-CZ" sz="1600" dirty="0" smtClean="0"/>
              <a:t>ako </a:t>
            </a:r>
            <a:r>
              <a:rPr lang="cs-CZ" sz="1600" dirty="0"/>
              <a:t>zdroj uhlíku využívají široké spektrum organických látek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29" y="2852936"/>
            <a:ext cx="4970172" cy="322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5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62"/>
            <a:ext cx="9153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2" y="1556792"/>
            <a:ext cx="4151348" cy="276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09" y="1772816"/>
            <a:ext cx="4249291" cy="28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30" y="3819493"/>
            <a:ext cx="3960440" cy="26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3" y="4173341"/>
            <a:ext cx="3816120" cy="254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139953" y="6427113"/>
            <a:ext cx="50040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https://www.abc.net.au/news/2018-11-26/slime-mould-tasmania-fungi-hunting/10554338</a:t>
            </a:r>
          </a:p>
        </p:txBody>
      </p:sp>
    </p:spTree>
    <p:extLst>
      <p:ext uri="{BB962C8B-B14F-4D97-AF65-F5344CB8AC3E}">
        <p14:creationId xmlns:p14="http://schemas.microsoft.com/office/powerpoint/2010/main" val="2351454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dirty="0"/>
              <a:t>Růstové cykly vedoucí ke </a:t>
            </a:r>
            <a:r>
              <a:rPr lang="cs-CZ" sz="1800" b="1" dirty="0" smtClean="0"/>
              <a:t>vzniku diferencovaných populací - sinice</a:t>
            </a:r>
            <a:endParaRPr lang="cs-CZ" sz="18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50332"/>
            <a:ext cx="6201519" cy="504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635896" y="6282365"/>
            <a:ext cx="3156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cs-CZ" sz="1600" dirty="0">
                <a:solidFill>
                  <a:prstClr val="black"/>
                </a:solidFill>
              </a:rPr>
              <a:t>http://www.sinicearasy.cz/</a:t>
            </a:r>
          </a:p>
        </p:txBody>
      </p:sp>
    </p:spTree>
    <p:extLst>
      <p:ext uri="{BB962C8B-B14F-4D97-AF65-F5344CB8AC3E}">
        <p14:creationId xmlns:p14="http://schemas.microsoft.com/office/powerpoint/2010/main" val="1239200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 smtClean="0"/>
              <a:t>Sinice – </a:t>
            </a:r>
            <a:r>
              <a:rPr lang="cs-CZ" sz="1700" b="1" i="1" dirty="0" err="1" smtClean="0"/>
              <a:t>Cyanobacteria</a:t>
            </a:r>
            <a:endParaRPr lang="cs-CZ" sz="1700" b="1" i="1" dirty="0" smtClean="0"/>
          </a:p>
          <a:p>
            <a:pPr marL="0" indent="0">
              <a:buNone/>
            </a:pPr>
            <a:endParaRPr lang="cs-CZ" sz="1700" b="1" i="1" dirty="0"/>
          </a:p>
          <a:p>
            <a:r>
              <a:rPr lang="cs-CZ" sz="1700" dirty="0"/>
              <a:t>d</a:t>
            </a:r>
            <a:r>
              <a:rPr lang="cs-CZ" sz="1700" dirty="0" smtClean="0"/>
              <a:t>robné</a:t>
            </a:r>
            <a:r>
              <a:rPr lang="cs-CZ" sz="1700" dirty="0"/>
              <a:t>, jednoduché autotrofní prokaryotické </a:t>
            </a:r>
            <a:r>
              <a:rPr lang="cs-CZ" sz="1700" dirty="0" smtClean="0"/>
              <a:t>organismy</a:t>
            </a:r>
            <a:endParaRPr lang="cs-CZ" sz="1700" dirty="0"/>
          </a:p>
          <a:p>
            <a:r>
              <a:rPr lang="cs-CZ" sz="1700" dirty="0"/>
              <a:t>e</a:t>
            </a:r>
            <a:r>
              <a:rPr lang="cs-CZ" sz="1700" dirty="0" smtClean="0"/>
              <a:t>volučně </a:t>
            </a:r>
            <a:r>
              <a:rPr lang="cs-CZ" sz="1700" dirty="0"/>
              <a:t>velice staré.</a:t>
            </a:r>
          </a:p>
          <a:p>
            <a:r>
              <a:rPr lang="cs-CZ" sz="1700" dirty="0" smtClean="0"/>
              <a:t>schopné </a:t>
            </a:r>
            <a:r>
              <a:rPr lang="cs-CZ" sz="1700" dirty="0"/>
              <a:t>žít téměř ve všech biotopech na </a:t>
            </a:r>
            <a:r>
              <a:rPr lang="cs-CZ" sz="1700" dirty="0" smtClean="0"/>
              <a:t>zeměkouli</a:t>
            </a:r>
            <a:endParaRPr lang="cs-CZ" sz="1700" dirty="0"/>
          </a:p>
          <a:p>
            <a:r>
              <a:rPr lang="cs-CZ" sz="1700" dirty="0" smtClean="0"/>
              <a:t>cca </a:t>
            </a:r>
            <a:r>
              <a:rPr lang="cs-CZ" sz="1700" dirty="0"/>
              <a:t>8000 druhů</a:t>
            </a:r>
          </a:p>
          <a:p>
            <a:r>
              <a:rPr lang="pl-PL" sz="1700" dirty="0"/>
              <a:t>n</a:t>
            </a:r>
            <a:r>
              <a:rPr lang="pl-PL" sz="1700" dirty="0" smtClean="0"/>
              <a:t>ázev </a:t>
            </a:r>
            <a:r>
              <a:rPr lang="pl-PL" sz="1700" dirty="0"/>
              <a:t>sinice pochází z termínu “sinný” = </a:t>
            </a:r>
            <a:r>
              <a:rPr lang="pl-PL" sz="1700" dirty="0" smtClean="0"/>
              <a:t>modrý (lat.</a:t>
            </a:r>
            <a:r>
              <a:rPr lang="cs-CZ" sz="1700" dirty="0" err="1" smtClean="0"/>
              <a:t>cyanos</a:t>
            </a:r>
            <a:r>
              <a:rPr lang="cs-CZ" sz="1700" dirty="0" smtClean="0"/>
              <a:t>)</a:t>
            </a:r>
            <a:endParaRPr lang="cs-CZ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4833633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20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1528744"/>
            <a:ext cx="3629631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16024" y="116632"/>
            <a:ext cx="49320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smtClean="0"/>
              <a:t>Morfologie buněk sinic</a:t>
            </a:r>
          </a:p>
          <a:p>
            <a:endParaRPr lang="cs-CZ" sz="1600" b="1" dirty="0"/>
          </a:p>
          <a:p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ky</a:t>
            </a:r>
            <a:r>
              <a:rPr lang="en-US" sz="1600" dirty="0" smtClean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polyploidní</a:t>
            </a:r>
            <a:r>
              <a:rPr lang="en-US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DNA</a:t>
            </a:r>
            <a:r>
              <a:rPr lang="en-US" sz="1600" dirty="0" smtClean="0"/>
              <a:t> </a:t>
            </a:r>
            <a:r>
              <a:rPr lang="en-US" sz="1600" dirty="0"/>
              <a:t>je v </a:t>
            </a:r>
            <a:r>
              <a:rPr lang="en-US" sz="1600" dirty="0" err="1" smtClean="0"/>
              <a:t>jedn</a:t>
            </a:r>
            <a:r>
              <a:rPr lang="cs-CZ" sz="1600" dirty="0" smtClean="0"/>
              <a:t>é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cs-CZ" sz="1600" dirty="0" smtClean="0"/>
              <a:t>ň</a:t>
            </a:r>
            <a:r>
              <a:rPr lang="en-US" sz="1600" dirty="0" err="1" smtClean="0"/>
              <a:t>ce</a:t>
            </a:r>
            <a:r>
              <a:rPr lang="en-US" sz="1600" dirty="0" smtClean="0"/>
              <a:t> </a:t>
            </a:r>
            <a:r>
              <a:rPr lang="en-US" sz="1600" dirty="0"/>
              <a:t>v </a:t>
            </a:r>
            <a:r>
              <a:rPr lang="en-US" sz="1600" dirty="0" smtClean="0"/>
              <a:t>n</a:t>
            </a:r>
            <a:r>
              <a:rPr lang="cs-CZ" sz="1600" dirty="0" smtClean="0"/>
              <a:t>ě</a:t>
            </a:r>
            <a:r>
              <a:rPr lang="en-US" sz="1600" dirty="0" err="1" smtClean="0"/>
              <a:t>kolika</a:t>
            </a:r>
            <a:r>
              <a:rPr lang="en-US" sz="1600" dirty="0" smtClean="0"/>
              <a:t> </a:t>
            </a:r>
            <a:r>
              <a:rPr lang="en-US" sz="1600" dirty="0" err="1" smtClean="0"/>
              <a:t>kopiích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tylakoidy</a:t>
            </a:r>
            <a:r>
              <a:rPr lang="en-US" sz="1600" dirty="0" smtClean="0"/>
              <a:t>- </a:t>
            </a:r>
            <a:r>
              <a:rPr lang="en-US" sz="1600" dirty="0" err="1" smtClean="0"/>
              <a:t>fotosyntetick</a:t>
            </a:r>
            <a:r>
              <a:rPr lang="cs-CZ" sz="1600" dirty="0" smtClean="0"/>
              <a:t>ý</a:t>
            </a:r>
            <a:r>
              <a:rPr lang="en-US" sz="1600" dirty="0" smtClean="0"/>
              <a:t> </a:t>
            </a:r>
            <a:r>
              <a:rPr lang="en-US" sz="1600" dirty="0" err="1" smtClean="0"/>
              <a:t>apar</a:t>
            </a:r>
            <a:r>
              <a:rPr lang="cs-CZ" sz="1600" dirty="0" smtClean="0"/>
              <a:t>á</a:t>
            </a:r>
            <a:r>
              <a:rPr lang="en-US" sz="1600" dirty="0" smtClean="0"/>
              <a:t>t </a:t>
            </a:r>
            <a:endParaRPr lang="cs-CZ" sz="1600" dirty="0" smtClean="0"/>
          </a:p>
          <a:p>
            <a:r>
              <a:rPr lang="cs-CZ" sz="1600" dirty="0"/>
              <a:t> </a:t>
            </a:r>
            <a:r>
              <a:rPr lang="cs-CZ" sz="1600" dirty="0" smtClean="0"/>
              <a:t>    </a:t>
            </a:r>
            <a:r>
              <a:rPr lang="en-US" sz="1600" dirty="0" smtClean="0"/>
              <a:t>(</a:t>
            </a:r>
            <a:r>
              <a:rPr lang="en-US" sz="1600" dirty="0" err="1"/>
              <a:t>chlorofyl</a:t>
            </a:r>
            <a:r>
              <a:rPr lang="en-US" sz="1600" dirty="0"/>
              <a:t> A, A+B </a:t>
            </a:r>
            <a:r>
              <a:rPr lang="en-US" sz="1600" dirty="0" err="1"/>
              <a:t>karoten</a:t>
            </a:r>
            <a:r>
              <a:rPr lang="en-US" sz="1600" dirty="0"/>
              <a:t>, </a:t>
            </a:r>
            <a:r>
              <a:rPr lang="en-US" sz="1600" dirty="0" err="1"/>
              <a:t>xantofyly</a:t>
            </a:r>
            <a:r>
              <a:rPr lang="en-US" sz="1600" dirty="0"/>
              <a:t>)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povrchu</a:t>
            </a:r>
            <a:r>
              <a:rPr lang="en-US" sz="1600" dirty="0"/>
              <a:t> </a:t>
            </a:r>
            <a:r>
              <a:rPr lang="en-US" sz="1600" dirty="0" err="1"/>
              <a:t>tylakoidu</a:t>
            </a:r>
            <a:r>
              <a:rPr lang="en-US" sz="1600" dirty="0"/>
              <a:t> </a:t>
            </a:r>
            <a:r>
              <a:rPr lang="en-US" sz="1600" dirty="0" err="1"/>
              <a:t>jsou</a:t>
            </a:r>
            <a:r>
              <a:rPr lang="en-US" sz="1600" dirty="0"/>
              <a:t> </a:t>
            </a:r>
            <a:r>
              <a:rPr lang="en-US" sz="1600" dirty="0" err="1"/>
              <a:t>fykobilizomy</a:t>
            </a:r>
            <a:r>
              <a:rPr lang="en-US" sz="1600" dirty="0"/>
              <a:t> 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</a:t>
            </a:r>
            <a:r>
              <a:rPr lang="cs-CZ" sz="1600" dirty="0" err="1" smtClean="0"/>
              <a:t>řijímají</a:t>
            </a:r>
            <a:r>
              <a:rPr lang="cs-CZ" sz="1600" dirty="0" smtClean="0"/>
              <a:t>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obs</a:t>
            </a:r>
            <a:r>
              <a:rPr lang="cs-CZ" sz="1600" dirty="0" smtClean="0"/>
              <a:t>. </a:t>
            </a:r>
            <a:r>
              <a:rPr lang="en-US" sz="1600" dirty="0" err="1" smtClean="0"/>
              <a:t>barviva</a:t>
            </a:r>
            <a:r>
              <a:rPr lang="en-US" sz="1600" dirty="0" smtClean="0"/>
              <a:t> </a:t>
            </a:r>
            <a:r>
              <a:rPr lang="cs-CZ" sz="1600" dirty="0" smtClean="0"/>
              <a:t>- </a:t>
            </a:r>
            <a:r>
              <a:rPr lang="en-US" sz="1600" dirty="0" err="1" smtClean="0"/>
              <a:t>fykobiliny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dva</a:t>
            </a:r>
            <a:r>
              <a:rPr lang="en-US" sz="1600" dirty="0"/>
              <a:t> </a:t>
            </a:r>
            <a:r>
              <a:rPr lang="en-US" sz="1600" dirty="0" err="1" smtClean="0"/>
              <a:t>modr</a:t>
            </a:r>
            <a:r>
              <a:rPr lang="cs-CZ" sz="1600" dirty="0" smtClean="0"/>
              <a:t>é</a:t>
            </a:r>
            <a:r>
              <a:rPr lang="en-US" sz="1600" dirty="0" smtClean="0"/>
              <a:t>, </a:t>
            </a:r>
            <a:r>
              <a:rPr lang="en-US" sz="1600" dirty="0" err="1"/>
              <a:t>jeden</a:t>
            </a:r>
            <a:r>
              <a:rPr lang="en-US" sz="1600" dirty="0"/>
              <a:t> </a:t>
            </a:r>
            <a:r>
              <a:rPr lang="cs-CZ" sz="1600" dirty="0" smtClean="0"/>
              <a:t>červený</a:t>
            </a:r>
            <a:r>
              <a:rPr lang="en-US" sz="1600" dirty="0" smtClean="0"/>
              <a:t>)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umo</a:t>
            </a:r>
            <a:r>
              <a:rPr lang="cs-CZ" sz="1600" dirty="0" err="1" smtClean="0"/>
              <a:t>ž</a:t>
            </a:r>
            <a:r>
              <a:rPr lang="cs-CZ" sz="1600" dirty="0" err="1"/>
              <a:t>ň</a:t>
            </a:r>
            <a:r>
              <a:rPr lang="en-US" sz="1600" dirty="0" err="1" smtClean="0"/>
              <a:t>uj</a:t>
            </a:r>
            <a:r>
              <a:rPr lang="cs-CZ" sz="1600" dirty="0" smtClean="0"/>
              <a:t>í</a:t>
            </a:r>
            <a:r>
              <a:rPr lang="en-US" sz="1600" dirty="0" smtClean="0"/>
              <a:t> p</a:t>
            </a:r>
            <a:r>
              <a:rPr lang="cs-CZ" sz="1600" dirty="0" smtClean="0"/>
              <a:t>ří</a:t>
            </a:r>
            <a:r>
              <a:rPr lang="en-US" sz="1600" dirty="0" err="1" smtClean="0"/>
              <a:t>jem</a:t>
            </a:r>
            <a:r>
              <a:rPr lang="en-US" sz="1600" dirty="0" smtClean="0"/>
              <a:t> </a:t>
            </a:r>
            <a:r>
              <a:rPr lang="en-US" sz="1600" dirty="0" err="1" smtClean="0"/>
              <a:t>sv</a:t>
            </a:r>
            <a:r>
              <a:rPr lang="cs-CZ" sz="1600" dirty="0" smtClean="0"/>
              <a:t>ě</a:t>
            </a:r>
            <a:r>
              <a:rPr lang="en-US" sz="1600" dirty="0" err="1" smtClean="0"/>
              <a:t>tla</a:t>
            </a:r>
            <a:r>
              <a:rPr lang="en-US" sz="1600" dirty="0" smtClean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 smtClean="0"/>
              <a:t>velk</a:t>
            </a:r>
            <a:r>
              <a:rPr lang="cs-CZ" sz="1600" dirty="0" smtClean="0"/>
              <a:t>ý</a:t>
            </a:r>
            <a:r>
              <a:rPr lang="en-US" sz="1600" dirty="0" err="1" smtClean="0"/>
              <a:t>ch</a:t>
            </a:r>
            <a:r>
              <a:rPr lang="en-US" sz="1600" dirty="0" smtClean="0"/>
              <a:t> </a:t>
            </a:r>
            <a:r>
              <a:rPr lang="en-US" sz="1600" dirty="0" err="1" smtClean="0"/>
              <a:t>hloubk</a:t>
            </a:r>
            <a:r>
              <a:rPr lang="cs-CZ" sz="1600" dirty="0" smtClean="0"/>
              <a:t>á</a:t>
            </a:r>
            <a:r>
              <a:rPr lang="en-US" sz="1600" dirty="0" err="1" smtClean="0"/>
              <a:t>ch</a:t>
            </a:r>
            <a:r>
              <a:rPr lang="en-US" sz="1600" dirty="0"/>
              <a:t>, </a:t>
            </a:r>
            <a:r>
              <a:rPr lang="en-US" sz="1600" dirty="0" err="1" smtClean="0"/>
              <a:t>jeskyn</a:t>
            </a:r>
            <a:r>
              <a:rPr lang="cs-CZ" sz="1600" dirty="0" smtClean="0"/>
              <a:t>í</a:t>
            </a:r>
            <a:r>
              <a:rPr lang="en-US" sz="1600" dirty="0" err="1" smtClean="0"/>
              <a:t>ch</a:t>
            </a:r>
            <a:r>
              <a:rPr lang="cs-CZ" sz="1600" dirty="0" smtClean="0"/>
              <a:t>…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 smtClean="0"/>
              <a:t>obs</a:t>
            </a:r>
            <a:r>
              <a:rPr lang="cs-CZ" sz="1600" dirty="0" smtClean="0"/>
              <a:t>. </a:t>
            </a:r>
            <a:r>
              <a:rPr lang="en-US" sz="1600" dirty="0" err="1" smtClean="0"/>
              <a:t>karboxyzom</a:t>
            </a:r>
            <a:r>
              <a:rPr lang="en-US" sz="1600" dirty="0" smtClean="0"/>
              <a:t> </a:t>
            </a:r>
            <a:r>
              <a:rPr lang="en-US" sz="1600" dirty="0"/>
              <a:t>- </a:t>
            </a:r>
            <a:r>
              <a:rPr lang="en-US" sz="1600" dirty="0" err="1" smtClean="0"/>
              <a:t>obs</a:t>
            </a:r>
            <a:r>
              <a:rPr lang="cs-CZ" sz="1600" dirty="0" smtClean="0"/>
              <a:t>a</a:t>
            </a:r>
            <a:r>
              <a:rPr lang="en-US" sz="1600" dirty="0" err="1" smtClean="0"/>
              <a:t>huje</a:t>
            </a:r>
            <a:r>
              <a:rPr lang="en-US" sz="1600" dirty="0" smtClean="0"/>
              <a:t> RUBISCO</a:t>
            </a:r>
            <a:endParaRPr lang="cs-CZ" sz="1600" dirty="0" smtClean="0"/>
          </a:p>
          <a:p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err="1"/>
              <a:t>enzym</a:t>
            </a:r>
            <a:r>
              <a:rPr lang="en-US" sz="1600" dirty="0"/>
              <a:t> </a:t>
            </a:r>
            <a:r>
              <a:rPr lang="cs-CZ" sz="1600" dirty="0" smtClean="0"/>
              <a:t>pro </a:t>
            </a:r>
            <a:r>
              <a:rPr lang="en-US" sz="1600" dirty="0" err="1" smtClean="0"/>
              <a:t>fixaci</a:t>
            </a:r>
            <a:r>
              <a:rPr lang="en-US" sz="1600" dirty="0" smtClean="0"/>
              <a:t> </a:t>
            </a:r>
            <a:r>
              <a:rPr lang="en-US" sz="1600" dirty="0"/>
              <a:t>CO2 v </a:t>
            </a:r>
            <a:r>
              <a:rPr lang="en-US" sz="1600" dirty="0" err="1" smtClean="0"/>
              <a:t>calvinov</a:t>
            </a:r>
            <a:r>
              <a:rPr lang="cs-CZ" sz="1600" dirty="0" smtClean="0"/>
              <a:t>ě</a:t>
            </a:r>
            <a:r>
              <a:rPr lang="en-US" sz="1600" dirty="0" smtClean="0"/>
              <a:t> </a:t>
            </a:r>
            <a:r>
              <a:rPr lang="en-US" sz="1600" dirty="0" err="1"/>
              <a:t>cyklu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1056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4374521" cy="7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57" y="1064915"/>
            <a:ext cx="3348444" cy="250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223304" y="6473661"/>
            <a:ext cx="3347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http://macroid.ru/showphoto.php?photo=188325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58" y="3573016"/>
            <a:ext cx="332260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652120" y="5661248"/>
            <a:ext cx="2266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Stigmatella</a:t>
            </a:r>
            <a:r>
              <a:rPr lang="cs-CZ" dirty="0"/>
              <a:t> </a:t>
            </a:r>
            <a:r>
              <a:rPr lang="cs-CZ" dirty="0" err="1"/>
              <a:t>aurantiaca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672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err="1"/>
              <a:t>Heterocyty</a:t>
            </a:r>
            <a:r>
              <a:rPr lang="cs-CZ" sz="1600" dirty="0"/>
              <a:t> </a:t>
            </a:r>
          </a:p>
          <a:p>
            <a:r>
              <a:rPr lang="cs-CZ" sz="1600" dirty="0" smtClean="0"/>
              <a:t>tlustostěnné </a:t>
            </a:r>
            <a:r>
              <a:rPr lang="cs-CZ" sz="1600" dirty="0"/>
              <a:t>buňky, větší než buňky </a:t>
            </a:r>
            <a:r>
              <a:rPr lang="cs-CZ" sz="1600" dirty="0" smtClean="0"/>
              <a:t>vegetativní</a:t>
            </a:r>
          </a:p>
          <a:p>
            <a:r>
              <a:rPr lang="cs-CZ" sz="1600" dirty="0"/>
              <a:t>vznikají z vegetativních buněk</a:t>
            </a:r>
          </a:p>
          <a:p>
            <a:r>
              <a:rPr lang="cs-CZ" sz="1600" dirty="0" smtClean="0"/>
              <a:t>za </a:t>
            </a:r>
            <a:r>
              <a:rPr lang="cs-CZ" sz="1600" dirty="0"/>
              <a:t>účasti </a:t>
            </a:r>
            <a:r>
              <a:rPr lang="cs-CZ" sz="1600" dirty="0" err="1"/>
              <a:t>nitrogenázy</a:t>
            </a:r>
            <a:r>
              <a:rPr lang="cs-CZ" sz="1600" dirty="0"/>
              <a:t> se v nich fixuje vzdušný </a:t>
            </a:r>
            <a:r>
              <a:rPr lang="cs-CZ" sz="1600" dirty="0" smtClean="0"/>
              <a:t>dusík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vzniká amoniak</a:t>
            </a:r>
          </a:p>
          <a:p>
            <a:r>
              <a:rPr lang="cs-CZ" sz="1600" dirty="0"/>
              <a:t> ten je vázaný jako </a:t>
            </a:r>
            <a:r>
              <a:rPr lang="cs-CZ" sz="1600" dirty="0" err="1"/>
              <a:t>glutamin</a:t>
            </a:r>
            <a:r>
              <a:rPr lang="cs-CZ" sz="1600" dirty="0"/>
              <a:t> a v této formě je transportován do sousedních buněk</a:t>
            </a:r>
          </a:p>
          <a:p>
            <a:r>
              <a:rPr lang="cs-CZ" sz="1600" dirty="0" smtClean="0"/>
              <a:t>v optickém </a:t>
            </a:r>
            <a:r>
              <a:rPr lang="cs-CZ" sz="1600" dirty="0"/>
              <a:t>mikroskopu se </a:t>
            </a:r>
            <a:r>
              <a:rPr lang="cs-CZ" sz="1600" dirty="0" smtClean="0"/>
              <a:t>jeví </a:t>
            </a:r>
            <a:r>
              <a:rPr lang="cs-CZ" sz="1600" dirty="0"/>
              <a:t>jako prázdný, </a:t>
            </a:r>
            <a:r>
              <a:rPr lang="cs-CZ" sz="1600" dirty="0" smtClean="0"/>
              <a:t>ale </a:t>
            </a:r>
            <a:r>
              <a:rPr lang="cs-CZ" sz="1600" dirty="0" err="1" smtClean="0"/>
              <a:t>fotosystém</a:t>
            </a:r>
            <a:r>
              <a:rPr lang="cs-CZ" sz="1600" dirty="0" smtClean="0"/>
              <a:t> </a:t>
            </a:r>
            <a:r>
              <a:rPr lang="cs-CZ" sz="1600" dirty="0"/>
              <a:t>I v nich funguje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(</a:t>
            </a:r>
            <a:r>
              <a:rPr lang="cs-CZ" sz="1600" dirty="0"/>
              <a:t>tj. ten, co nedělá kyslík) 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err="1"/>
              <a:t>Akinety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vznikají z jedné nebo více vegetativních </a:t>
            </a:r>
            <a:r>
              <a:rPr lang="cs-CZ" sz="1600" dirty="0" smtClean="0"/>
              <a:t>buněk, větší </a:t>
            </a:r>
            <a:r>
              <a:rPr lang="cs-CZ" sz="1600" dirty="0"/>
              <a:t>než </a:t>
            </a:r>
            <a:r>
              <a:rPr lang="cs-CZ" sz="1600" dirty="0" err="1" smtClean="0"/>
              <a:t>heterocyty</a:t>
            </a:r>
            <a:r>
              <a:rPr lang="cs-CZ" sz="1600" dirty="0" smtClean="0"/>
              <a:t> slouží </a:t>
            </a:r>
            <a:r>
              <a:rPr lang="cs-CZ" sz="1600" dirty="0"/>
              <a:t>k přežití </a:t>
            </a:r>
            <a:r>
              <a:rPr lang="cs-CZ" sz="1600" dirty="0" err="1" smtClean="0"/>
              <a:t>nepřízn</a:t>
            </a:r>
            <a:r>
              <a:rPr lang="cs-CZ" sz="1600" dirty="0" smtClean="0"/>
              <a:t>. podmínek</a:t>
            </a:r>
            <a:endParaRPr lang="cs-CZ" sz="1600" dirty="0"/>
          </a:p>
          <a:p>
            <a:r>
              <a:rPr lang="cs-CZ" sz="1600" dirty="0" err="1" smtClean="0"/>
              <a:t>akinety</a:t>
            </a:r>
            <a:r>
              <a:rPr lang="cs-CZ" sz="1600" dirty="0" smtClean="0"/>
              <a:t> </a:t>
            </a:r>
            <a:r>
              <a:rPr lang="cs-CZ" sz="1600" dirty="0"/>
              <a:t>r. </a:t>
            </a:r>
            <a:r>
              <a:rPr lang="cs-CZ" sz="1600" i="1" dirty="0" err="1"/>
              <a:t>Nostoc</a:t>
            </a:r>
            <a:r>
              <a:rPr lang="cs-CZ" sz="1600" i="1" dirty="0"/>
              <a:t> </a:t>
            </a:r>
            <a:r>
              <a:rPr lang="cs-CZ" sz="1600" dirty="0"/>
              <a:t>přežily usušené v herbáři </a:t>
            </a:r>
            <a:r>
              <a:rPr lang="cs-CZ" sz="1600" dirty="0" smtClean="0"/>
              <a:t>životaschopné po </a:t>
            </a:r>
            <a:r>
              <a:rPr lang="cs-CZ" sz="1600" dirty="0"/>
              <a:t>dobu 86 </a:t>
            </a:r>
            <a:r>
              <a:rPr lang="cs-CZ" sz="1600" dirty="0" smtClean="0"/>
              <a:t>let</a:t>
            </a:r>
            <a:endParaRPr lang="cs-CZ" sz="16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1135"/>
            <a:ext cx="4104456" cy="307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265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464774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5594"/>
            <a:ext cx="5960664" cy="251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332656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/>
              <a:t>Endospory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vznikají mnohonásobným dělením mateřské </a:t>
            </a:r>
            <a:r>
              <a:rPr lang="cs-CZ" sz="1600" dirty="0"/>
              <a:t>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</a:t>
            </a:r>
            <a:r>
              <a:rPr lang="cs-CZ" sz="1600" dirty="0" smtClean="0"/>
              <a:t>znikají rozpadem vlákna </a:t>
            </a:r>
            <a:r>
              <a:rPr lang="cs-CZ" sz="1600" dirty="0"/>
              <a:t>(5 - 15 </a:t>
            </a:r>
            <a:r>
              <a:rPr lang="cs-CZ" sz="1600" dirty="0" smtClean="0"/>
              <a:t>buněk spojených </a:t>
            </a:r>
            <a:r>
              <a:rPr lang="cs-CZ" sz="1600" dirty="0"/>
              <a:t>slizem)</a:t>
            </a:r>
          </a:p>
        </p:txBody>
      </p:sp>
    </p:spTree>
    <p:extLst>
      <p:ext uri="{BB962C8B-B14F-4D97-AF65-F5344CB8AC3E}">
        <p14:creationId xmlns:p14="http://schemas.microsoft.com/office/powerpoint/2010/main" val="3755047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Ekologie sinic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ž</a:t>
            </a:r>
            <a:r>
              <a:rPr lang="cs-CZ" sz="1600" dirty="0" smtClean="0"/>
              <a:t>ijí </a:t>
            </a:r>
            <a:r>
              <a:rPr lang="cs-CZ" sz="1600" dirty="0"/>
              <a:t>téměř všude – ve sladkovodním i mořském planktonu, v </a:t>
            </a:r>
            <a:r>
              <a:rPr lang="cs-CZ" sz="1600" dirty="0" smtClean="0"/>
              <a:t>nárostech, v </a:t>
            </a:r>
            <a:r>
              <a:rPr lang="cs-CZ" sz="1600" dirty="0"/>
              <a:t>půdě, na smáčených stěnách, uvnitř kamenů… </a:t>
            </a:r>
            <a:endParaRPr lang="cs-CZ" sz="1600" dirty="0" smtClean="0"/>
          </a:p>
          <a:p>
            <a:r>
              <a:rPr lang="cs-CZ" sz="1600" dirty="0" smtClean="0"/>
              <a:t>osazování </a:t>
            </a:r>
            <a:r>
              <a:rPr lang="cs-CZ" sz="1600" dirty="0"/>
              <a:t>všech extrémních biotopů, s výjimkou extrémně </a:t>
            </a:r>
            <a:r>
              <a:rPr lang="cs-CZ" sz="1600" dirty="0" smtClean="0"/>
              <a:t>kyselých lokalit </a:t>
            </a:r>
          </a:p>
          <a:p>
            <a:r>
              <a:rPr lang="cs-CZ" sz="1600" dirty="0"/>
              <a:t>p</a:t>
            </a:r>
            <a:r>
              <a:rPr lang="cs-CZ" sz="1600" dirty="0" smtClean="0"/>
              <a:t>ro </a:t>
            </a:r>
            <a:r>
              <a:rPr lang="cs-CZ" sz="1600" dirty="0"/>
              <a:t>planktonní druhy je typická schopnost vytvářet při </a:t>
            </a:r>
            <a:r>
              <a:rPr lang="cs-CZ" sz="1600" dirty="0" smtClean="0"/>
              <a:t>nadbytku živin </a:t>
            </a:r>
            <a:r>
              <a:rPr lang="cs-CZ" sz="1600" dirty="0"/>
              <a:t>tzv. vodní </a:t>
            </a:r>
            <a:r>
              <a:rPr lang="cs-CZ" sz="1600" dirty="0" smtClean="0"/>
              <a:t>květ</a:t>
            </a:r>
          </a:p>
          <a:p>
            <a:r>
              <a:rPr lang="cs-CZ" sz="1600" dirty="0"/>
              <a:t>m</a:t>
            </a:r>
            <a:r>
              <a:rPr lang="cs-CZ" sz="1600" dirty="0" smtClean="0"/>
              <a:t>nohé </a:t>
            </a:r>
            <a:r>
              <a:rPr lang="cs-CZ" sz="1600" dirty="0"/>
              <a:t>druhy </a:t>
            </a:r>
            <a:r>
              <a:rPr lang="cs-CZ" sz="1600" dirty="0" smtClean="0"/>
              <a:t>produkují </a:t>
            </a:r>
            <a:r>
              <a:rPr lang="cs-CZ" sz="1600" dirty="0" err="1" smtClean="0"/>
              <a:t>cyanotoxiny</a:t>
            </a:r>
            <a:r>
              <a:rPr lang="cs-CZ" sz="1600" dirty="0" smtClean="0"/>
              <a:t>, </a:t>
            </a:r>
            <a:r>
              <a:rPr lang="cs-CZ" sz="1600" dirty="0"/>
              <a:t>takže </a:t>
            </a:r>
            <a:r>
              <a:rPr lang="cs-CZ" sz="1600" dirty="0" smtClean="0"/>
              <a:t>způsobují značné </a:t>
            </a:r>
            <a:r>
              <a:rPr lang="cs-CZ" sz="1600" dirty="0"/>
              <a:t>vodohospodářské </a:t>
            </a:r>
            <a:r>
              <a:rPr lang="cs-CZ" sz="1600" dirty="0" smtClean="0"/>
              <a:t>problémy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96" y="2636912"/>
            <a:ext cx="4968552" cy="397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358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8178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1. řád </a:t>
            </a:r>
            <a:r>
              <a:rPr lang="cs-CZ" sz="1600" i="1" dirty="0" err="1"/>
              <a:t>Chroococcales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jednobuněční </a:t>
            </a:r>
            <a:r>
              <a:rPr lang="cs-CZ" sz="1600" dirty="0" smtClean="0"/>
              <a:t>zástupci</a:t>
            </a:r>
          </a:p>
          <a:p>
            <a:r>
              <a:rPr lang="cs-CZ" sz="1600" dirty="0" smtClean="0"/>
              <a:t>samostatně </a:t>
            </a:r>
            <a:r>
              <a:rPr lang="cs-CZ" sz="1600" dirty="0"/>
              <a:t>nebo se sdružují do </a:t>
            </a:r>
            <a:r>
              <a:rPr lang="cs-CZ" sz="1600" dirty="0" smtClean="0"/>
              <a:t>kolonií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2. řád </a:t>
            </a:r>
            <a:r>
              <a:rPr lang="cs-CZ" sz="1600" i="1" dirty="0" err="1"/>
              <a:t>Oscillatoriales</a:t>
            </a:r>
            <a:r>
              <a:rPr lang="cs-CZ" sz="1600" dirty="0"/>
              <a:t>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jednoduché vláknité </a:t>
            </a:r>
            <a:r>
              <a:rPr lang="cs-CZ" sz="1600" dirty="0" smtClean="0"/>
              <a:t>sinice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pt-BR" sz="1600" dirty="0"/>
              <a:t>3. řád </a:t>
            </a:r>
            <a:r>
              <a:rPr lang="pt-BR" sz="1600" i="1" dirty="0"/>
              <a:t>Nostocales</a:t>
            </a:r>
            <a:r>
              <a:rPr lang="pt-BR" sz="1600" dirty="0"/>
              <a:t> </a:t>
            </a:r>
            <a:endParaRPr lang="cs-CZ" sz="1600" dirty="0"/>
          </a:p>
          <a:p>
            <a:r>
              <a:rPr lang="pt-BR" sz="1600" dirty="0" smtClean="0"/>
              <a:t>vláknité </a:t>
            </a:r>
            <a:r>
              <a:rPr lang="pt-BR" sz="1600" dirty="0"/>
              <a:t>sinice s </a:t>
            </a:r>
            <a:r>
              <a:rPr lang="pt-BR" sz="1600" dirty="0" smtClean="0"/>
              <a:t>heterocyty</a:t>
            </a:r>
            <a:endParaRPr lang="cs-CZ" sz="1600" dirty="0" smtClean="0"/>
          </a:p>
          <a:p>
            <a:r>
              <a:rPr lang="pt-BR" sz="1600" dirty="0" smtClean="0"/>
              <a:t>občas </a:t>
            </a:r>
            <a:r>
              <a:rPr lang="pt-BR" sz="1600" dirty="0"/>
              <a:t>s </a:t>
            </a:r>
            <a:r>
              <a:rPr lang="pt-BR" sz="1600" dirty="0" smtClean="0"/>
              <a:t>nepravým</a:t>
            </a:r>
            <a:r>
              <a:rPr lang="cs-CZ" sz="1600" dirty="0" smtClean="0"/>
              <a:t>, </a:t>
            </a:r>
            <a:r>
              <a:rPr lang="pl-PL" sz="1600" dirty="0" smtClean="0"/>
              <a:t>ale </a:t>
            </a:r>
            <a:r>
              <a:rPr lang="pl-PL" sz="1600" dirty="0"/>
              <a:t>nikdy s pravým </a:t>
            </a:r>
            <a:r>
              <a:rPr lang="pl-PL" sz="1600" dirty="0" smtClean="0"/>
              <a:t>větvením</a:t>
            </a:r>
          </a:p>
          <a:p>
            <a:endParaRPr lang="pl-PL" sz="1600" dirty="0"/>
          </a:p>
          <a:p>
            <a:pPr marL="0" indent="0">
              <a:buNone/>
            </a:pPr>
            <a:r>
              <a:rPr lang="cs-CZ" sz="1600" dirty="0"/>
              <a:t>4. řád </a:t>
            </a:r>
            <a:r>
              <a:rPr lang="cs-CZ" sz="1600" i="1" dirty="0" err="1" smtClean="0"/>
              <a:t>Stigonematales</a:t>
            </a:r>
            <a:endParaRPr lang="cs-CZ" sz="1600" i="1" dirty="0"/>
          </a:p>
          <a:p>
            <a:pPr marL="0" indent="0">
              <a:buNone/>
            </a:pPr>
            <a:r>
              <a:rPr lang="cs-CZ" sz="1600" dirty="0" smtClean="0"/>
              <a:t>vláknité </a:t>
            </a:r>
            <a:r>
              <a:rPr lang="cs-CZ" sz="1600" dirty="0"/>
              <a:t>sinice s </a:t>
            </a:r>
            <a:r>
              <a:rPr lang="cs-CZ" sz="1600" dirty="0" err="1"/>
              <a:t>heterocyty</a:t>
            </a:r>
            <a:r>
              <a:rPr lang="cs-CZ" sz="1600" dirty="0"/>
              <a:t> a s </a:t>
            </a:r>
            <a:r>
              <a:rPr lang="cs-CZ" sz="1600" dirty="0" smtClean="0"/>
              <a:t>pravým větvením</a:t>
            </a:r>
            <a:endParaRPr lang="cs-CZ" sz="16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" y="4581529"/>
            <a:ext cx="503406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12875"/>
            <a:ext cx="34575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707823"/>
            <a:ext cx="1584176" cy="3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36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99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Klasifikace </a:t>
            </a:r>
            <a:r>
              <a:rPr lang="cs-CZ" sz="1600" b="1" dirty="0" err="1"/>
              <a:t>cyanotoxinů</a:t>
            </a:r>
            <a:r>
              <a:rPr lang="cs-CZ" sz="1600" b="1" dirty="0"/>
              <a:t> </a:t>
            </a:r>
            <a:endParaRPr lang="cs-CZ" sz="1600" b="1" dirty="0" smtClean="0"/>
          </a:p>
          <a:p>
            <a:pPr marL="0" indent="0">
              <a:buNone/>
            </a:pPr>
            <a:endParaRPr lang="cs-CZ" sz="1600" b="1" dirty="0" smtClean="0"/>
          </a:p>
          <a:p>
            <a:pPr marL="0" indent="0">
              <a:buNone/>
            </a:pPr>
            <a:r>
              <a:rPr lang="cs-CZ" sz="1600" dirty="0" smtClean="0"/>
              <a:t>A) Podle </a:t>
            </a:r>
            <a:r>
              <a:rPr lang="cs-CZ" sz="1600" dirty="0"/>
              <a:t>chemické </a:t>
            </a:r>
            <a:r>
              <a:rPr lang="cs-CZ" sz="1600" dirty="0" smtClean="0"/>
              <a:t>struktury</a:t>
            </a:r>
            <a:endParaRPr lang="cs-CZ" sz="1600" dirty="0"/>
          </a:p>
          <a:p>
            <a:r>
              <a:rPr lang="cs-CZ" sz="1600" dirty="0" err="1" smtClean="0"/>
              <a:t>cyanotoxiny</a:t>
            </a:r>
            <a:r>
              <a:rPr lang="cs-CZ" sz="1600" dirty="0" smtClean="0"/>
              <a:t> </a:t>
            </a:r>
            <a:r>
              <a:rPr lang="cs-CZ" sz="1600" dirty="0"/>
              <a:t>na bázi alkaloidů</a:t>
            </a:r>
          </a:p>
          <a:p>
            <a:r>
              <a:rPr lang="cs-CZ" sz="1600" dirty="0" smtClean="0"/>
              <a:t>cyklické </a:t>
            </a:r>
            <a:r>
              <a:rPr lang="cs-CZ" sz="1600" dirty="0"/>
              <a:t>a lineární peptidy</a:t>
            </a:r>
          </a:p>
          <a:p>
            <a:r>
              <a:rPr lang="cs-CZ" sz="1600" dirty="0" smtClean="0"/>
              <a:t>lipopolysacharidy</a:t>
            </a:r>
            <a:endParaRPr lang="cs-CZ" sz="1600" dirty="0"/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B</a:t>
            </a:r>
            <a:r>
              <a:rPr lang="cs-CZ" sz="1600" dirty="0"/>
              <a:t>) Podle biologické aktivity</a:t>
            </a:r>
          </a:p>
          <a:p>
            <a:r>
              <a:rPr lang="cs-CZ" sz="1600" dirty="0" err="1" smtClean="0"/>
              <a:t>hepatotoxiny</a:t>
            </a:r>
            <a:r>
              <a:rPr lang="cs-CZ" sz="1600" dirty="0" smtClean="0"/>
              <a:t> </a:t>
            </a:r>
            <a:r>
              <a:rPr lang="cs-CZ" sz="1600" dirty="0"/>
              <a:t>(toxické pro činnost jater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neurotoxiny </a:t>
            </a:r>
            <a:r>
              <a:rPr lang="cs-CZ" sz="1600" dirty="0"/>
              <a:t>(toxický účinek na nervový systém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err="1" smtClean="0"/>
              <a:t>imunotoxiny</a:t>
            </a:r>
            <a:r>
              <a:rPr lang="cs-CZ" sz="1600" dirty="0" smtClean="0"/>
              <a:t> </a:t>
            </a:r>
            <a:r>
              <a:rPr lang="cs-CZ" sz="1600" dirty="0"/>
              <a:t>(negativně ovlivňují imunitní systém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err="1" smtClean="0"/>
              <a:t>imunomodulanty</a:t>
            </a:r>
            <a:r>
              <a:rPr lang="cs-CZ" sz="1600" dirty="0" smtClean="0"/>
              <a:t> </a:t>
            </a:r>
            <a:r>
              <a:rPr lang="cs-CZ" sz="1600" dirty="0"/>
              <a:t>(alergenní vliv, podnícení </a:t>
            </a:r>
            <a:r>
              <a:rPr lang="cs-CZ" sz="1600" dirty="0" smtClean="0"/>
              <a:t>závažnějších autoimunitních chorob)</a:t>
            </a:r>
            <a:endParaRPr lang="cs-CZ" sz="1600" dirty="0"/>
          </a:p>
          <a:p>
            <a:r>
              <a:rPr lang="cs-CZ" sz="1600" dirty="0" smtClean="0"/>
              <a:t>mutageny </a:t>
            </a:r>
            <a:r>
              <a:rPr lang="cs-CZ" sz="1600" dirty="0"/>
              <a:t>a </a:t>
            </a:r>
            <a:r>
              <a:rPr lang="cs-CZ" sz="1600" dirty="0" err="1"/>
              <a:t>genotoxiny</a:t>
            </a:r>
            <a:r>
              <a:rPr lang="cs-CZ" sz="1600" dirty="0"/>
              <a:t>  </a:t>
            </a:r>
            <a:r>
              <a:rPr lang="cs-CZ" sz="1600" dirty="0" smtClean="0"/>
              <a:t>(</a:t>
            </a:r>
            <a:r>
              <a:rPr lang="cs-CZ" sz="1600" dirty="0"/>
              <a:t>způsobují mutace DNA, často </a:t>
            </a:r>
            <a:r>
              <a:rPr lang="cs-CZ" sz="1600" dirty="0" smtClean="0"/>
              <a:t>schopné vyvolat </a:t>
            </a:r>
            <a:r>
              <a:rPr lang="cs-CZ" sz="1600" dirty="0"/>
              <a:t>rakovinu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err="1" smtClean="0"/>
              <a:t>embryotoxiny</a:t>
            </a:r>
            <a:r>
              <a:rPr lang="cs-CZ" sz="1600" dirty="0" smtClean="0"/>
              <a:t> </a:t>
            </a:r>
            <a:r>
              <a:rPr lang="cs-CZ" sz="1600" dirty="0"/>
              <a:t>(toxické pro embryo</a:t>
            </a:r>
            <a:r>
              <a:rPr lang="cs-CZ" sz="1600" dirty="0" smtClean="0"/>
              <a:t>)</a:t>
            </a:r>
            <a:endParaRPr lang="cs-CZ" sz="1600" dirty="0"/>
          </a:p>
          <a:p>
            <a:r>
              <a:rPr lang="cs-CZ" sz="1600" dirty="0" smtClean="0"/>
              <a:t>cytotoxiny </a:t>
            </a:r>
            <a:r>
              <a:rPr lang="cs-CZ" sz="1600" dirty="0"/>
              <a:t>(toxické pro buňky bakterií, řas či např. lidské buňky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 err="1" smtClean="0"/>
              <a:t>Microcystin</a:t>
            </a:r>
            <a:r>
              <a:rPr lang="cs-CZ" sz="1600" dirty="0" smtClean="0"/>
              <a:t>, anatoxin, </a:t>
            </a:r>
            <a:r>
              <a:rPr lang="cs-CZ" sz="1600" dirty="0" err="1" smtClean="0"/>
              <a:t>saxitoxin</a:t>
            </a:r>
            <a:endParaRPr lang="cs-CZ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16407"/>
            <a:ext cx="5639878" cy="184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45278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00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err="1" smtClean="0"/>
              <a:t>Cyanotoxiny</a:t>
            </a:r>
            <a:r>
              <a:rPr lang="cs-CZ" sz="1600" b="1" dirty="0" smtClean="0"/>
              <a:t> </a:t>
            </a:r>
            <a:r>
              <a:rPr lang="cs-CZ" sz="1600" b="1" dirty="0"/>
              <a:t>a </a:t>
            </a:r>
            <a:r>
              <a:rPr lang="cs-CZ" sz="1600" b="1" dirty="0" smtClean="0"/>
              <a:t>zdraví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dirty="0" smtClean="0"/>
              <a:t>nepříznivý vliv </a:t>
            </a:r>
            <a:r>
              <a:rPr lang="cs-CZ" sz="1600" dirty="0" err="1"/>
              <a:t>cyanotoxinů</a:t>
            </a:r>
            <a:r>
              <a:rPr lang="cs-CZ" sz="1600" dirty="0"/>
              <a:t> </a:t>
            </a:r>
            <a:r>
              <a:rPr lang="cs-CZ" sz="1600" dirty="0" smtClean="0"/>
              <a:t>na lidské </a:t>
            </a:r>
            <a:r>
              <a:rPr lang="cs-CZ" sz="1600" dirty="0"/>
              <a:t>zdraví </a:t>
            </a:r>
            <a:endParaRPr lang="cs-CZ" sz="1600" dirty="0" smtClean="0"/>
          </a:p>
          <a:p>
            <a:r>
              <a:rPr lang="cs-CZ" sz="1600" dirty="0" smtClean="0"/>
              <a:t>epidemiologické </a:t>
            </a:r>
            <a:r>
              <a:rPr lang="cs-CZ" sz="1600" dirty="0"/>
              <a:t>důkazy včetně otrav </a:t>
            </a:r>
            <a:r>
              <a:rPr lang="cs-CZ" sz="1600" dirty="0" smtClean="0"/>
              <a:t>lidí</a:t>
            </a:r>
          </a:p>
          <a:p>
            <a:r>
              <a:rPr lang="cs-CZ" sz="1600" dirty="0" smtClean="0"/>
              <a:t> </a:t>
            </a:r>
            <a:r>
              <a:rPr lang="pl-PL" sz="1600" dirty="0" smtClean="0"/>
              <a:t>studie </a:t>
            </a:r>
            <a:r>
              <a:rPr lang="pl-PL" sz="1600" dirty="0"/>
              <a:t>lidských </a:t>
            </a:r>
            <a:r>
              <a:rPr lang="pl-PL" sz="1600" dirty="0" smtClean="0"/>
              <a:t>populací se </a:t>
            </a:r>
            <a:r>
              <a:rPr lang="cs-CZ" sz="1600" dirty="0" smtClean="0"/>
              <a:t>symptomy </a:t>
            </a:r>
            <a:r>
              <a:rPr lang="cs-CZ" sz="1600" dirty="0"/>
              <a:t>otravy nebo poškození </a:t>
            </a:r>
            <a:r>
              <a:rPr lang="cs-CZ" sz="1600" dirty="0" smtClean="0"/>
              <a:t>v důsledku expozice </a:t>
            </a:r>
            <a:r>
              <a:rPr lang="cs-CZ" sz="1600" dirty="0" err="1" smtClean="0"/>
              <a:t>cyanotoxiny</a:t>
            </a:r>
            <a:endParaRPr lang="cs-CZ" sz="1600" dirty="0"/>
          </a:p>
          <a:p>
            <a:r>
              <a:rPr lang="cs-CZ" sz="1600" dirty="0" smtClean="0"/>
              <a:t>toxikologické </a:t>
            </a:r>
            <a:r>
              <a:rPr lang="cs-CZ" sz="1600" dirty="0"/>
              <a:t>studie</a:t>
            </a:r>
          </a:p>
          <a:p>
            <a:r>
              <a:rPr lang="cs-CZ" sz="1600" dirty="0" smtClean="0"/>
              <a:t>informace </a:t>
            </a:r>
            <a:r>
              <a:rPr lang="cs-CZ" sz="1600" dirty="0"/>
              <a:t>o náhodných otravách </a:t>
            </a:r>
            <a:r>
              <a:rPr lang="cs-CZ" sz="1600" dirty="0" smtClean="0"/>
              <a:t>zvířat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Expozice</a:t>
            </a:r>
            <a:endParaRPr lang="cs-CZ" sz="1600" dirty="0"/>
          </a:p>
          <a:p>
            <a:r>
              <a:rPr lang="cs-CZ" sz="1600" dirty="0" err="1"/>
              <a:t>c</a:t>
            </a:r>
            <a:r>
              <a:rPr lang="cs-CZ" sz="1600" dirty="0" err="1" smtClean="0"/>
              <a:t>yanotoxiny</a:t>
            </a:r>
            <a:r>
              <a:rPr lang="cs-CZ" sz="1600" dirty="0" smtClean="0"/>
              <a:t> obsažené </a:t>
            </a:r>
            <a:r>
              <a:rPr lang="cs-CZ" sz="1600" dirty="0"/>
              <a:t>v pitné vodě</a:t>
            </a:r>
          </a:p>
          <a:p>
            <a:r>
              <a:rPr lang="cs-CZ" sz="1600" dirty="0" smtClean="0"/>
              <a:t>otravy </a:t>
            </a:r>
            <a:r>
              <a:rPr lang="cs-CZ" sz="1600" dirty="0"/>
              <a:t>v důsledku expozice </a:t>
            </a:r>
            <a:r>
              <a:rPr lang="cs-CZ" sz="1600" dirty="0" err="1"/>
              <a:t>cyanotoxiny</a:t>
            </a:r>
            <a:r>
              <a:rPr lang="cs-CZ" sz="1600" dirty="0"/>
              <a:t> při plavání </a:t>
            </a:r>
            <a:r>
              <a:rPr lang="cs-CZ" sz="1600" dirty="0" smtClean="0"/>
              <a:t>nebo vodních </a:t>
            </a:r>
            <a:r>
              <a:rPr lang="cs-CZ" sz="1600" dirty="0"/>
              <a:t>sportech 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alergické nebo iritační </a:t>
            </a:r>
            <a:r>
              <a:rPr lang="cs-CZ" sz="1600" dirty="0" smtClean="0"/>
              <a:t>kožní  reakce </a:t>
            </a:r>
            <a:r>
              <a:rPr lang="cs-CZ" sz="1600" dirty="0"/>
              <a:t>a dermatitidy </a:t>
            </a:r>
            <a:r>
              <a:rPr lang="cs-CZ" sz="1600" dirty="0" smtClean="0"/>
              <a:t>způsobené </a:t>
            </a:r>
            <a:r>
              <a:rPr lang="cs-CZ" sz="1600" dirty="0"/>
              <a:t>kontaktem </a:t>
            </a:r>
            <a:r>
              <a:rPr lang="cs-CZ" sz="1600" dirty="0" smtClean="0"/>
              <a:t>se </a:t>
            </a:r>
            <a:r>
              <a:rPr lang="pl-PL" sz="1600" dirty="0" smtClean="0"/>
              <a:t>sinicemi </a:t>
            </a:r>
            <a:r>
              <a:rPr lang="pl-PL" sz="1600" dirty="0"/>
              <a:t>a jejich </a:t>
            </a:r>
            <a:r>
              <a:rPr lang="pl-PL" sz="1600" dirty="0" smtClean="0"/>
              <a:t>metabolity</a:t>
            </a:r>
          </a:p>
          <a:p>
            <a:r>
              <a:rPr lang="pl-PL" sz="1600" dirty="0" smtClean="0"/>
              <a:t>systémové poruchy, </a:t>
            </a:r>
            <a:r>
              <a:rPr lang="cs-CZ" sz="1600" dirty="0" smtClean="0"/>
              <a:t>jejichž </a:t>
            </a:r>
            <a:r>
              <a:rPr lang="cs-CZ" sz="1600" dirty="0"/>
              <a:t>příčinnou je zřejmě náhodné požití vody </a:t>
            </a:r>
            <a:r>
              <a:rPr lang="cs-CZ" sz="1600" dirty="0" smtClean="0"/>
              <a:t>s cyanobaktériemi </a:t>
            </a:r>
            <a:r>
              <a:rPr lang="cs-CZ" sz="1600" dirty="0"/>
              <a:t>během </a:t>
            </a:r>
            <a:r>
              <a:rPr lang="cs-CZ" sz="1600" dirty="0" smtClean="0"/>
              <a:t>plavání</a:t>
            </a:r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6588224" cy="123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01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583" y="145309"/>
            <a:ext cx="9036496" cy="452596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nádrže </a:t>
            </a:r>
            <a:r>
              <a:rPr lang="cs-CZ" sz="1600" dirty="0"/>
              <a:t>nebo řeky </a:t>
            </a:r>
            <a:r>
              <a:rPr lang="cs-CZ" sz="1600" dirty="0" smtClean="0"/>
              <a:t>pro </a:t>
            </a:r>
            <a:r>
              <a:rPr lang="cs-CZ" sz="1600" dirty="0"/>
              <a:t>zvířata často jediným dostupným zdrojem </a:t>
            </a:r>
            <a:r>
              <a:rPr lang="cs-CZ" sz="1600" dirty="0" smtClean="0"/>
              <a:t>vody</a:t>
            </a:r>
          </a:p>
          <a:p>
            <a:r>
              <a:rPr lang="cs-CZ" sz="1600" dirty="0"/>
              <a:t>v</a:t>
            </a:r>
            <a:r>
              <a:rPr lang="cs-CZ" sz="1600" dirty="0" smtClean="0"/>
              <a:t>oda </a:t>
            </a:r>
            <a:r>
              <a:rPr lang="cs-CZ" sz="1600" dirty="0"/>
              <a:t>z povrchových </a:t>
            </a:r>
            <a:r>
              <a:rPr lang="cs-CZ" sz="1600" dirty="0" smtClean="0"/>
              <a:t>zdrojů jako </a:t>
            </a:r>
            <a:r>
              <a:rPr lang="cs-CZ" sz="1600" dirty="0"/>
              <a:t>pitná prochází obvykle </a:t>
            </a:r>
            <a:r>
              <a:rPr lang="cs-CZ" sz="1600" dirty="0" smtClean="0"/>
              <a:t>vodárenskou úpravou</a:t>
            </a:r>
            <a:endParaRPr lang="cs-CZ" sz="1600" dirty="0"/>
          </a:p>
          <a:p>
            <a:r>
              <a:rPr lang="cs-CZ" sz="1600" dirty="0" smtClean="0"/>
              <a:t> kde </a:t>
            </a:r>
            <a:r>
              <a:rPr lang="cs-CZ" sz="1600" dirty="0"/>
              <a:t>jsou v ideálním případě odstraněny buňky </a:t>
            </a:r>
            <a:r>
              <a:rPr lang="cs-CZ" sz="1600" dirty="0" smtClean="0"/>
              <a:t>sinic obsahující </a:t>
            </a:r>
            <a:r>
              <a:rPr lang="cs-CZ" sz="1600" dirty="0"/>
              <a:t>většinu toxinů </a:t>
            </a:r>
            <a:endParaRPr lang="cs-CZ" sz="1600" dirty="0" smtClean="0"/>
          </a:p>
          <a:p>
            <a:r>
              <a:rPr lang="cs-CZ" sz="1600" dirty="0" smtClean="0"/>
              <a:t> </a:t>
            </a:r>
            <a:r>
              <a:rPr lang="cs-CZ" sz="1600" dirty="0"/>
              <a:t>koncentrace </a:t>
            </a:r>
            <a:r>
              <a:rPr lang="cs-CZ" sz="1600" dirty="0" err="1" smtClean="0"/>
              <a:t>cyanotoxinů</a:t>
            </a:r>
            <a:r>
              <a:rPr lang="cs-CZ" sz="1600" dirty="0"/>
              <a:t> </a:t>
            </a:r>
            <a:r>
              <a:rPr lang="cs-CZ" sz="1600" dirty="0" smtClean="0"/>
              <a:t>rozpuštěných </a:t>
            </a:r>
            <a:r>
              <a:rPr lang="cs-CZ" sz="1600" dirty="0"/>
              <a:t>v upravené vodě nebývají natolik vysoké, </a:t>
            </a:r>
            <a:r>
              <a:rPr lang="cs-CZ" sz="1600" dirty="0" smtClean="0"/>
              <a:t>aby způsobily </a:t>
            </a:r>
            <a:r>
              <a:rPr lang="cs-CZ" sz="1600" dirty="0"/>
              <a:t>smrt lidí prostou perorální </a:t>
            </a:r>
            <a:r>
              <a:rPr lang="cs-CZ" sz="1600" dirty="0" smtClean="0"/>
              <a:t>expozicí</a:t>
            </a:r>
            <a:endParaRPr lang="cs-CZ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59896"/>
            <a:ext cx="7032634" cy="442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6687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0214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287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10" y="882620"/>
            <a:ext cx="6783779" cy="4131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31640" y="476672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DĚKUJI ZA POZORNOST  </a:t>
            </a:r>
          </a:p>
          <a:p>
            <a:pPr algn="ctr"/>
            <a:r>
              <a:rPr lang="cs-CZ" sz="2400" dirty="0" smtClean="0"/>
              <a:t> 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1907704" y="6165304"/>
            <a:ext cx="6730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https://www.youtube.com/watch?v=XuZQUEFD52I</a:t>
            </a:r>
          </a:p>
        </p:txBody>
      </p:sp>
    </p:spTree>
    <p:extLst>
      <p:ext uri="{BB962C8B-B14F-4D97-AF65-F5344CB8AC3E}">
        <p14:creationId xmlns:p14="http://schemas.microsoft.com/office/powerpoint/2010/main" val="151225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16673"/>
            <a:ext cx="2667208" cy="372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7588" y="1726483"/>
            <a:ext cx="2702284" cy="372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55" y="1716672"/>
            <a:ext cx="2700194" cy="372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6" y="669646"/>
            <a:ext cx="5524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67744" y="5991383"/>
            <a:ext cx="5868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www.youtube.com/watch?v=GY_uMH8Xpy0</a:t>
            </a:r>
            <a:endParaRPr lang="cs-CZ" dirty="0" smtClean="0"/>
          </a:p>
          <a:p>
            <a:r>
              <a:rPr lang="cs-CZ" dirty="0">
                <a:hlinkClick r:id="rId6"/>
              </a:rPr>
              <a:t>https://</a:t>
            </a:r>
            <a:r>
              <a:rPr lang="cs-CZ" dirty="0" smtClean="0">
                <a:hlinkClick r:id="rId6"/>
              </a:rPr>
              <a:t>www.youtube.com/watch?v=R3o6DofDQO0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303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Morfologie </a:t>
            </a:r>
            <a:r>
              <a:rPr lang="cs-CZ" sz="1600" b="1" dirty="0" err="1" smtClean="0"/>
              <a:t>myxobakterií</a:t>
            </a:r>
            <a:endParaRPr lang="cs-CZ" sz="1600" b="1" dirty="0" smtClean="0"/>
          </a:p>
          <a:p>
            <a:pPr marL="0" indent="0">
              <a:buNone/>
            </a:pPr>
            <a:endParaRPr lang="cs-CZ" sz="1600" dirty="0"/>
          </a:p>
          <a:p>
            <a:r>
              <a:rPr lang="nb-NO" sz="1600" dirty="0"/>
              <a:t>vegetativní buňky – 0,5–1 </a:t>
            </a:r>
            <a:r>
              <a:rPr lang="nb-NO" sz="1600" dirty="0" smtClean="0"/>
              <a:t> </a:t>
            </a:r>
            <a:r>
              <a:rPr lang="nb-NO" sz="1600" dirty="0"/>
              <a:t>x 3-8 </a:t>
            </a:r>
            <a:r>
              <a:rPr lang="cs-CZ" sz="1600" dirty="0" smtClean="0"/>
              <a:t>u</a:t>
            </a:r>
            <a:r>
              <a:rPr lang="nb-NO" sz="1600" dirty="0" smtClean="0"/>
              <a:t>m</a:t>
            </a:r>
            <a:endParaRPr lang="nb-NO" sz="1600" dirty="0"/>
          </a:p>
          <a:p>
            <a:r>
              <a:rPr lang="cs-CZ" sz="1600" dirty="0" smtClean="0"/>
              <a:t>štíhlé </a:t>
            </a:r>
            <a:r>
              <a:rPr lang="cs-CZ" sz="1600" dirty="0"/>
              <a:t>se špičatými konci (</a:t>
            </a:r>
            <a:r>
              <a:rPr lang="cs-CZ" sz="1600" i="1" dirty="0" err="1"/>
              <a:t>Cystobacterinae</a:t>
            </a:r>
            <a:r>
              <a:rPr lang="cs-CZ" sz="1600" dirty="0"/>
              <a:t>)</a:t>
            </a:r>
          </a:p>
          <a:p>
            <a:r>
              <a:rPr lang="pl-PL" sz="1600" dirty="0" smtClean="0"/>
              <a:t>robustní </a:t>
            </a:r>
            <a:r>
              <a:rPr lang="pl-PL" sz="1600" dirty="0"/>
              <a:t>s kulatými konci </a:t>
            </a:r>
            <a:r>
              <a:rPr lang="pl-PL" sz="1600" i="1" dirty="0"/>
              <a:t>(Soranginae</a:t>
            </a:r>
            <a:r>
              <a:rPr lang="pl-PL" sz="1600" dirty="0"/>
              <a:t>)</a:t>
            </a:r>
          </a:p>
          <a:p>
            <a:r>
              <a:rPr lang="cs-CZ" sz="1600" dirty="0"/>
              <a:t>plodnice – 50 - 500 mm</a:t>
            </a:r>
          </a:p>
          <a:p>
            <a:r>
              <a:rPr lang="cs-CZ" sz="1600" dirty="0" smtClean="0"/>
              <a:t>často </a:t>
            </a:r>
            <a:r>
              <a:rPr lang="cs-CZ" sz="1600" dirty="0"/>
              <a:t>pestře zbarvené – karotenoidní pigmenty</a:t>
            </a:r>
          </a:p>
          <a:p>
            <a:r>
              <a:rPr lang="cs-CZ" sz="1600" dirty="0" smtClean="0"/>
              <a:t>různého </a:t>
            </a:r>
            <a:r>
              <a:rPr lang="cs-CZ" sz="1600" dirty="0"/>
              <a:t>tvaru a složitosti</a:t>
            </a:r>
          </a:p>
          <a:p>
            <a:r>
              <a:rPr lang="cs-CZ" sz="1600" dirty="0" err="1"/>
              <a:t>myxospory</a:t>
            </a:r>
            <a:r>
              <a:rPr lang="cs-CZ" sz="1600" dirty="0"/>
              <a:t> – </a:t>
            </a:r>
            <a:r>
              <a:rPr lang="cs-CZ" sz="1600" dirty="0" err="1"/>
              <a:t>refraktilní</a:t>
            </a:r>
            <a:r>
              <a:rPr lang="cs-CZ" sz="1600" dirty="0"/>
              <a:t>, odolné vůči vysychání (přežívání </a:t>
            </a:r>
            <a:r>
              <a:rPr lang="cs-CZ" sz="1600" dirty="0" smtClean="0"/>
              <a:t>prokázáno 10 </a:t>
            </a:r>
            <a:r>
              <a:rPr lang="cs-CZ" sz="1600" dirty="0"/>
              <a:t>let</a:t>
            </a:r>
            <a:r>
              <a:rPr lang="cs-CZ" sz="1600" dirty="0" smtClean="0"/>
              <a:t>)</a:t>
            </a:r>
          </a:p>
          <a:p>
            <a:r>
              <a:rPr lang="cs-CZ" sz="1600" dirty="0" smtClean="0"/>
              <a:t> </a:t>
            </a:r>
            <a:r>
              <a:rPr lang="cs-CZ" sz="1600" dirty="0"/>
              <a:t>částečně odolné vůči UV, odolnost vůči teplotě nízká – 50 °</a:t>
            </a:r>
            <a:r>
              <a:rPr lang="cs-CZ" sz="1600" dirty="0" smtClean="0"/>
              <a:t>C – 60°C</a:t>
            </a:r>
          </a:p>
          <a:p>
            <a:r>
              <a:rPr lang="cs-CZ" sz="1600" dirty="0" smtClean="0"/>
              <a:t>primárně </a:t>
            </a:r>
            <a:r>
              <a:rPr lang="cs-CZ" sz="1600" dirty="0"/>
              <a:t>vznikají v plodnicích, laboratorně – </a:t>
            </a:r>
            <a:r>
              <a:rPr lang="cs-CZ" sz="1600" dirty="0" smtClean="0"/>
              <a:t>chemická indukce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4"/>
            <a:ext cx="2366070" cy="305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33056"/>
            <a:ext cx="3297362" cy="266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97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406794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dirty="0" smtClean="0"/>
              <a:t>Životní </a:t>
            </a:r>
            <a:r>
              <a:rPr lang="cs-CZ" sz="1600" b="1" dirty="0"/>
              <a:t>cyklus </a:t>
            </a:r>
            <a:r>
              <a:rPr lang="cs-CZ" sz="1600" b="1" dirty="0" err="1" smtClean="0"/>
              <a:t>myxobakterií</a:t>
            </a:r>
            <a:endParaRPr lang="cs-CZ" sz="1600" b="1" dirty="0"/>
          </a:p>
          <a:p>
            <a:r>
              <a:rPr lang="cs-CZ" sz="1600" dirty="0"/>
              <a:t>vegetativní buňky – sliz, klouzavý </a:t>
            </a:r>
            <a:r>
              <a:rPr lang="cs-CZ" sz="1600" dirty="0" smtClean="0"/>
              <a:t>pohyb</a:t>
            </a:r>
          </a:p>
          <a:p>
            <a:r>
              <a:rPr lang="cs-CZ" sz="1600" dirty="0" smtClean="0"/>
              <a:t>binární dělení</a:t>
            </a:r>
          </a:p>
          <a:p>
            <a:r>
              <a:rPr lang="cs-CZ" sz="1600" dirty="0" smtClean="0"/>
              <a:t>tvorba</a:t>
            </a:r>
            <a:r>
              <a:rPr lang="cs-CZ" sz="1600" dirty="0"/>
              <a:t> </a:t>
            </a:r>
            <a:r>
              <a:rPr lang="cs-CZ" sz="1600" dirty="0" smtClean="0"/>
              <a:t>shluků </a:t>
            </a:r>
            <a:r>
              <a:rPr lang="cs-CZ" sz="1600" dirty="0"/>
              <a:t>a koordinovaný pohyb</a:t>
            </a:r>
          </a:p>
          <a:p>
            <a:r>
              <a:rPr lang="cs-CZ" sz="1600" dirty="0" smtClean="0"/>
              <a:t>pohyb </a:t>
            </a:r>
            <a:r>
              <a:rPr lang="cs-CZ" sz="1600" dirty="0"/>
              <a:t>za novým zdrojem živin – slizové cestičky</a:t>
            </a:r>
          </a:p>
          <a:p>
            <a:r>
              <a:rPr lang="cs-CZ" sz="1600" dirty="0"/>
              <a:t>tvorba plodnic – shlukování a diferenciace</a:t>
            </a:r>
          </a:p>
          <a:p>
            <a:r>
              <a:rPr lang="cs-CZ" sz="1600" dirty="0" smtClean="0"/>
              <a:t>impulsem </a:t>
            </a:r>
            <a:r>
              <a:rPr lang="cs-CZ" sz="1600" dirty="0"/>
              <a:t>vyčerpání živin</a:t>
            </a:r>
          </a:p>
          <a:p>
            <a:pPr marL="0" indent="0">
              <a:buNone/>
            </a:pPr>
            <a:endParaRPr lang="cs-CZ" sz="1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69945"/>
            <a:ext cx="6048672" cy="411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139952" y="116632"/>
            <a:ext cx="48680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Tvorba plodnic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indukce a agregace buněk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vylučování molekul, které umožní propojení buněk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re-</a:t>
            </a:r>
            <a:r>
              <a:rPr lang="cs-CZ" sz="1600" dirty="0" err="1"/>
              <a:t>arragement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spec</a:t>
            </a:r>
            <a:r>
              <a:rPr lang="cs-CZ" sz="1600" dirty="0"/>
              <a:t>. strukturní elementy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tvar plodnice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maturace – </a:t>
            </a:r>
            <a:r>
              <a:rPr lang="cs-CZ" sz="1600" dirty="0" err="1"/>
              <a:t>myxospory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v </a:t>
            </a:r>
            <a:r>
              <a:rPr lang="cs-CZ" sz="1600" dirty="0"/>
              <a:t>plodnici uzrávají </a:t>
            </a:r>
            <a:r>
              <a:rPr lang="cs-CZ" sz="1600" dirty="0" err="1"/>
              <a:t>myxospory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dostatek živin -</a:t>
            </a:r>
            <a:r>
              <a:rPr lang="cs-CZ" sz="1600" dirty="0" err="1"/>
              <a:t>myxospory</a:t>
            </a:r>
            <a:r>
              <a:rPr lang="cs-CZ" sz="1600" dirty="0"/>
              <a:t> začínají klíčit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3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1" y="116632"/>
            <a:ext cx="8010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/>
              <a:t>Plodnice </a:t>
            </a:r>
            <a:r>
              <a:rPr lang="cs-CZ" sz="1600" dirty="0"/>
              <a:t>jsou </a:t>
            </a:r>
            <a:r>
              <a:rPr lang="cs-CZ" sz="1600" dirty="0" smtClean="0"/>
              <a:t>tvořeny:</a:t>
            </a:r>
          </a:p>
          <a:p>
            <a:r>
              <a:rPr lang="cs-CZ" sz="1600" dirty="0" smtClean="0"/>
              <a:t>měkkou </a:t>
            </a:r>
            <a:r>
              <a:rPr lang="cs-CZ" sz="1600" dirty="0"/>
              <a:t>slizovitou strukturou</a:t>
            </a:r>
          </a:p>
          <a:p>
            <a:r>
              <a:rPr lang="cs-CZ" sz="1600" dirty="0" smtClean="0"/>
              <a:t>tuhou </a:t>
            </a:r>
            <a:r>
              <a:rPr lang="cs-CZ" sz="1600" dirty="0"/>
              <a:t>slizovitou </a:t>
            </a:r>
            <a:r>
              <a:rPr lang="cs-CZ" sz="1600" dirty="0" smtClean="0"/>
              <a:t>strukturou</a:t>
            </a:r>
          </a:p>
          <a:p>
            <a:r>
              <a:rPr lang="cs-CZ" sz="1600" dirty="0" err="1" smtClean="0"/>
              <a:t>sporangioly</a:t>
            </a:r>
            <a:endParaRPr lang="cs-CZ" sz="1600" dirty="0" smtClean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 err="1" smtClean="0"/>
              <a:t>Sporangioly</a:t>
            </a:r>
            <a:endParaRPr lang="cs-CZ" sz="1600" dirty="0" smtClean="0"/>
          </a:p>
          <a:p>
            <a:r>
              <a:rPr lang="cs-CZ" sz="1600" dirty="0" smtClean="0"/>
              <a:t> sférický nebo </a:t>
            </a:r>
            <a:r>
              <a:rPr lang="cs-CZ" sz="1600" dirty="0"/>
              <a:t>ovoidní </a:t>
            </a:r>
            <a:r>
              <a:rPr lang="cs-CZ" sz="1600" dirty="0" smtClean="0"/>
              <a:t>tvar</a:t>
            </a:r>
          </a:p>
          <a:p>
            <a:r>
              <a:rPr lang="cs-CZ" sz="1600" dirty="0" smtClean="0"/>
              <a:t>jasně</a:t>
            </a:r>
            <a:r>
              <a:rPr lang="cs-CZ" sz="1600" dirty="0"/>
              <a:t> </a:t>
            </a:r>
            <a:r>
              <a:rPr lang="cs-CZ" sz="1600" dirty="0" smtClean="0"/>
              <a:t>zbarvené</a:t>
            </a:r>
            <a:r>
              <a:rPr lang="cs-CZ" sz="1600" dirty="0"/>
              <a:t>, pevná </a:t>
            </a:r>
            <a:r>
              <a:rPr lang="cs-CZ" sz="1600" dirty="0" smtClean="0"/>
              <a:t>stěna</a:t>
            </a:r>
            <a:endParaRPr lang="cs-CZ" sz="1600" dirty="0"/>
          </a:p>
          <a:p>
            <a:r>
              <a:rPr lang="cs-CZ" sz="1600" dirty="0"/>
              <a:t>jsou v nich </a:t>
            </a:r>
            <a:r>
              <a:rPr lang="cs-CZ" sz="1600" dirty="0" smtClean="0"/>
              <a:t>uzavřeny latentní buňky</a:t>
            </a:r>
            <a:endParaRPr lang="cs-CZ" sz="1600" dirty="0"/>
          </a:p>
          <a:p>
            <a:r>
              <a:rPr lang="en-US" sz="1600" dirty="0" err="1"/>
              <a:t>sporangioly</a:t>
            </a:r>
            <a:r>
              <a:rPr lang="en-US" sz="1600" dirty="0"/>
              <a:t> - </a:t>
            </a:r>
            <a:r>
              <a:rPr lang="en-US" sz="1600" dirty="0" err="1"/>
              <a:t>tvar</a:t>
            </a:r>
            <a:r>
              <a:rPr lang="en-US" sz="1600" dirty="0"/>
              <a:t> je </a:t>
            </a:r>
            <a:r>
              <a:rPr lang="en-US" sz="1600" dirty="0" err="1"/>
              <a:t>char.z</a:t>
            </a:r>
            <a:r>
              <a:rPr lang="en-US" sz="1600" dirty="0"/>
              <a:t> </a:t>
            </a:r>
            <a:r>
              <a:rPr lang="en-US" sz="1600" dirty="0" err="1" smtClean="0"/>
              <a:t>taxonomického</a:t>
            </a:r>
            <a:r>
              <a:rPr lang="en-US" sz="1600" dirty="0" smtClean="0"/>
              <a:t> </a:t>
            </a:r>
            <a:r>
              <a:rPr lang="en-US" sz="1600" dirty="0" err="1"/>
              <a:t>hlediska</a:t>
            </a:r>
            <a:endParaRPr lang="en-US" sz="1600" dirty="0"/>
          </a:p>
          <a:p>
            <a:endParaRPr lang="cs-CZ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87423"/>
            <a:ext cx="3947597" cy="318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377342"/>
            <a:ext cx="39147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00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u</a:t>
            </a:r>
            <a:r>
              <a:rPr lang="cs-CZ" sz="1600" dirty="0" smtClean="0"/>
              <a:t>vnitř </a:t>
            </a:r>
            <a:r>
              <a:rPr lang="cs-CZ" sz="1600" dirty="0"/>
              <a:t>dozrávajících plodnic se vegetativní buňky </a:t>
            </a:r>
            <a:r>
              <a:rPr lang="cs-CZ" sz="1600" dirty="0" smtClean="0"/>
              <a:t>zkracují</a:t>
            </a:r>
          </a:p>
          <a:p>
            <a:r>
              <a:rPr lang="cs-CZ" sz="1600" dirty="0" smtClean="0"/>
              <a:t>ztlušťují</a:t>
            </a:r>
            <a:r>
              <a:rPr lang="cs-CZ" sz="1600" dirty="0"/>
              <a:t> </a:t>
            </a:r>
            <a:r>
              <a:rPr lang="cs-CZ" sz="1600" dirty="0" smtClean="0"/>
              <a:t>a </a:t>
            </a:r>
            <a:r>
              <a:rPr lang="cs-CZ" sz="1600" dirty="0"/>
              <a:t>přeměňují se do fyziologicky neaktivních </a:t>
            </a:r>
            <a:r>
              <a:rPr lang="cs-CZ" sz="1600" dirty="0" err="1" smtClean="0"/>
              <a:t>myxospor</a:t>
            </a:r>
            <a:endParaRPr lang="cs-CZ" sz="1600" dirty="0"/>
          </a:p>
          <a:p>
            <a:r>
              <a:rPr lang="cs-CZ" sz="1600" dirty="0"/>
              <a:t>p</a:t>
            </a:r>
            <a:r>
              <a:rPr lang="cs-CZ" sz="1600" dirty="0" smtClean="0"/>
              <a:t>ři </a:t>
            </a:r>
            <a:r>
              <a:rPr lang="cs-CZ" sz="1600" dirty="0"/>
              <a:t>dostatku živin </a:t>
            </a:r>
            <a:r>
              <a:rPr lang="cs-CZ" sz="1600" dirty="0" err="1"/>
              <a:t>myxospory</a:t>
            </a:r>
            <a:r>
              <a:rPr lang="cs-CZ" sz="1600" dirty="0"/>
              <a:t> klíčí za tvorby vegetativních </a:t>
            </a:r>
            <a:r>
              <a:rPr lang="cs-CZ" sz="1600" dirty="0" smtClean="0"/>
              <a:t>buněk</a:t>
            </a:r>
            <a:endParaRPr lang="cs-CZ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696744" cy="50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07705" y="6470987"/>
            <a:ext cx="5835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https://www.youtube.com/watch?v=c6g6Ck3Vg1E</a:t>
            </a:r>
          </a:p>
        </p:txBody>
      </p:sp>
    </p:spTree>
    <p:extLst>
      <p:ext uri="{BB962C8B-B14F-4D97-AF65-F5344CB8AC3E}">
        <p14:creationId xmlns:p14="http://schemas.microsoft.com/office/powerpoint/2010/main" val="3374145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54" y="1700808"/>
            <a:ext cx="9286754" cy="380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721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1408</Words>
  <Application>Microsoft Office PowerPoint</Application>
  <PresentationFormat>Předvádění na obrazovce (4:3)</PresentationFormat>
  <Paragraphs>273</Paragraphs>
  <Slides>38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</dc:creator>
  <cp:lastModifiedBy>Iva</cp:lastModifiedBy>
  <cp:revision>38</cp:revision>
  <dcterms:created xsi:type="dcterms:W3CDTF">2020-05-04T15:15:58Z</dcterms:created>
  <dcterms:modified xsi:type="dcterms:W3CDTF">2021-05-03T12:37:50Z</dcterms:modified>
</cp:coreProperties>
</file>