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1" r:id="rId6"/>
    <p:sldId id="285" r:id="rId7"/>
    <p:sldId id="262" r:id="rId8"/>
    <p:sldId id="264" r:id="rId9"/>
    <p:sldId id="263" r:id="rId10"/>
    <p:sldId id="266" r:id="rId11"/>
    <p:sldId id="267" r:id="rId12"/>
    <p:sldId id="268" r:id="rId13"/>
    <p:sldId id="269" r:id="rId14"/>
    <p:sldId id="288" r:id="rId15"/>
    <p:sldId id="270" r:id="rId16"/>
    <p:sldId id="271" r:id="rId17"/>
    <p:sldId id="272" r:id="rId18"/>
    <p:sldId id="287" r:id="rId19"/>
    <p:sldId id="273" r:id="rId20"/>
    <p:sldId id="276" r:id="rId21"/>
    <p:sldId id="274" r:id="rId22"/>
    <p:sldId id="277" r:id="rId23"/>
    <p:sldId id="278" r:id="rId24"/>
    <p:sldId id="279" r:id="rId25"/>
    <p:sldId id="281" r:id="rId26"/>
    <p:sldId id="286" r:id="rId27"/>
    <p:sldId id="282" r:id="rId28"/>
    <p:sldId id="284" r:id="rId29"/>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33"/>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057" autoAdjust="0"/>
  </p:normalViewPr>
  <p:slideViewPr>
    <p:cSldViewPr>
      <p:cViewPr>
        <p:scale>
          <a:sx n="110" d="100"/>
          <a:sy n="110" d="100"/>
        </p:scale>
        <p:origin x="-1644"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17A9AF-DBB7-4318-B4D9-0C0D9B044A0C}" type="datetimeFigureOut">
              <a:rPr lang="cs-CZ" smtClean="0"/>
              <a:t>29.3.2021</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71A1D7-F21D-464A-B329-3081CBAA51CD}" type="slidenum">
              <a:rPr lang="cs-CZ" smtClean="0"/>
              <a:t>‹#›</a:t>
            </a:fld>
            <a:endParaRPr lang="cs-CZ"/>
          </a:p>
        </p:txBody>
      </p:sp>
    </p:spTree>
    <p:extLst>
      <p:ext uri="{BB962C8B-B14F-4D97-AF65-F5344CB8AC3E}">
        <p14:creationId xmlns:p14="http://schemas.microsoft.com/office/powerpoint/2010/main" val="4191405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smtClean="0"/>
              <a:t>Cyklický adenosinmonofosfát</a:t>
            </a:r>
            <a:r>
              <a:rPr lang="cs-CZ" dirty="0" smtClean="0"/>
              <a:t> (</a:t>
            </a:r>
            <a:r>
              <a:rPr lang="cs-CZ" dirty="0" err="1" smtClean="0"/>
              <a:t>cAMP</a:t>
            </a:r>
            <a:r>
              <a:rPr lang="cs-CZ" dirty="0" smtClean="0"/>
              <a:t>, cyklický AMP) je derivátem adenosintrifosfátu (ATP) a většina prokaryotických</a:t>
            </a:r>
            <a:r>
              <a:rPr lang="cs-CZ" baseline="0" dirty="0" smtClean="0"/>
              <a:t> </a:t>
            </a:r>
            <a:r>
              <a:rPr lang="cs-CZ" dirty="0" smtClean="0"/>
              <a:t>i eukaryotických buněk ho využívá jako vnitrobuněčného druhého posla v řadě signálních drah. Působí tak obvykle jako aktivátor </a:t>
            </a:r>
            <a:r>
              <a:rPr lang="cs-CZ" dirty="0" err="1" smtClean="0"/>
              <a:t>proteinkináz</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DF71A1D7-F21D-464A-B329-3081CBAA51CD}" type="slidenum">
              <a:rPr lang="cs-CZ" smtClean="0"/>
              <a:t>4</a:t>
            </a:fld>
            <a:endParaRPr lang="cs-CZ"/>
          </a:p>
        </p:txBody>
      </p:sp>
    </p:spTree>
    <p:extLst>
      <p:ext uri="{BB962C8B-B14F-4D97-AF65-F5344CB8AC3E}">
        <p14:creationId xmlns:p14="http://schemas.microsoft.com/office/powerpoint/2010/main" val="589167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UTI - </a:t>
            </a:r>
            <a:r>
              <a:rPr lang="cs-CZ" dirty="0" err="1" smtClean="0"/>
              <a:t>urinary</a:t>
            </a:r>
            <a:r>
              <a:rPr lang="cs-CZ" dirty="0" smtClean="0"/>
              <a:t> </a:t>
            </a:r>
            <a:r>
              <a:rPr lang="cs-CZ" dirty="0" err="1" smtClean="0"/>
              <a:t>tract</a:t>
            </a:r>
            <a:r>
              <a:rPr lang="cs-CZ" dirty="0" smtClean="0"/>
              <a:t> </a:t>
            </a:r>
            <a:r>
              <a:rPr lang="cs-CZ" dirty="0" err="1" smtClean="0"/>
              <a:t>infections</a:t>
            </a:r>
            <a:endParaRPr lang="cs-CZ" dirty="0"/>
          </a:p>
        </p:txBody>
      </p:sp>
      <p:sp>
        <p:nvSpPr>
          <p:cNvPr id="4" name="Zástupný symbol pro číslo snímku 3"/>
          <p:cNvSpPr>
            <a:spLocks noGrp="1"/>
          </p:cNvSpPr>
          <p:nvPr>
            <p:ph type="sldNum" sz="quarter" idx="10"/>
          </p:nvPr>
        </p:nvSpPr>
        <p:spPr/>
        <p:txBody>
          <a:bodyPr/>
          <a:lstStyle/>
          <a:p>
            <a:fld id="{DF71A1D7-F21D-464A-B329-3081CBAA51CD}" type="slidenum">
              <a:rPr lang="cs-CZ" smtClean="0"/>
              <a:t>7</a:t>
            </a:fld>
            <a:endParaRPr lang="cs-CZ"/>
          </a:p>
        </p:txBody>
      </p:sp>
    </p:spTree>
    <p:extLst>
      <p:ext uri="{BB962C8B-B14F-4D97-AF65-F5344CB8AC3E}">
        <p14:creationId xmlns:p14="http://schemas.microsoft.com/office/powerpoint/2010/main" val="1769992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Hlavní </a:t>
            </a:r>
            <a:r>
              <a:rPr lang="cs-CZ" dirty="0" err="1" smtClean="0"/>
              <a:t>histokompatibilní</a:t>
            </a:r>
            <a:r>
              <a:rPr lang="cs-CZ" dirty="0" smtClean="0"/>
              <a:t> komplex (MHC)</a:t>
            </a:r>
            <a:r>
              <a:rPr lang="cs-CZ" baseline="0" dirty="0" smtClean="0"/>
              <a:t> </a:t>
            </a:r>
            <a:r>
              <a:rPr lang="cs-CZ" dirty="0" smtClean="0"/>
              <a:t>je označení pro několik typů glykoproteinových komplexů nacházejících se na vnějších stranách cytoplazmatické membrány buněk obratlovců. Mají významnou funkci v imunitním systému, konkrétně se podílejí na rozeznávání cizorodých struktur (například virových bílkovin, jež značí infekci). MHC totiž slouží jako jakési „podstavce“, na něž se upevňují náhodně vybrané peptidy pocházející zevnitř buňky a vystavují se ke kontrole buňkám imunitního systému. </a:t>
            </a:r>
          </a:p>
          <a:p>
            <a:endParaRPr lang="cs-CZ" dirty="0"/>
          </a:p>
        </p:txBody>
      </p:sp>
      <p:sp>
        <p:nvSpPr>
          <p:cNvPr id="4" name="Zástupný symbol pro číslo snímku 3"/>
          <p:cNvSpPr>
            <a:spLocks noGrp="1"/>
          </p:cNvSpPr>
          <p:nvPr>
            <p:ph type="sldNum" sz="quarter" idx="10"/>
          </p:nvPr>
        </p:nvSpPr>
        <p:spPr/>
        <p:txBody>
          <a:bodyPr/>
          <a:lstStyle/>
          <a:p>
            <a:fld id="{DF71A1D7-F21D-464A-B329-3081CBAA51CD}" type="slidenum">
              <a:rPr lang="cs-CZ" smtClean="0"/>
              <a:t>8</a:t>
            </a:fld>
            <a:endParaRPr lang="cs-CZ"/>
          </a:p>
        </p:txBody>
      </p:sp>
    </p:spTree>
    <p:extLst>
      <p:ext uri="{BB962C8B-B14F-4D97-AF65-F5344CB8AC3E}">
        <p14:creationId xmlns:p14="http://schemas.microsoft.com/office/powerpoint/2010/main" val="2462454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71A1D7-F21D-464A-B329-3081CBAA51CD}" type="slidenum">
              <a:rPr lang="cs-CZ" smtClean="0"/>
              <a:t>9</a:t>
            </a:fld>
            <a:endParaRPr lang="cs-CZ"/>
          </a:p>
        </p:txBody>
      </p:sp>
    </p:spTree>
    <p:extLst>
      <p:ext uri="{BB962C8B-B14F-4D97-AF65-F5344CB8AC3E}">
        <p14:creationId xmlns:p14="http://schemas.microsoft.com/office/powerpoint/2010/main" val="1266032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71A1D7-F21D-464A-B329-3081CBAA51CD}" type="slidenum">
              <a:rPr lang="cs-CZ" smtClean="0"/>
              <a:t>10</a:t>
            </a:fld>
            <a:endParaRPr lang="cs-CZ"/>
          </a:p>
        </p:txBody>
      </p:sp>
    </p:spTree>
    <p:extLst>
      <p:ext uri="{BB962C8B-B14F-4D97-AF65-F5344CB8AC3E}">
        <p14:creationId xmlns:p14="http://schemas.microsoft.com/office/powerpoint/2010/main" val="360991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F71A1D7-F21D-464A-B329-3081CBAA51CD}" type="slidenum">
              <a:rPr lang="cs-CZ" smtClean="0"/>
              <a:t>12</a:t>
            </a:fld>
            <a:endParaRPr lang="cs-CZ"/>
          </a:p>
        </p:txBody>
      </p:sp>
    </p:spTree>
    <p:extLst>
      <p:ext uri="{BB962C8B-B14F-4D97-AF65-F5344CB8AC3E}">
        <p14:creationId xmlns:p14="http://schemas.microsoft.com/office/powerpoint/2010/main" val="4043161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0A01D7BB-2C5F-416E-99DC-84E422DECD17}" type="datetimeFigureOut">
              <a:rPr lang="cs-CZ" smtClean="0"/>
              <a:t>29.3.2021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3A5E5D0-61DF-4A1C-B417-7C3574F4E71D}" type="slidenum">
              <a:rPr lang="cs-CZ" smtClean="0"/>
              <a:t>‹#›</a:t>
            </a:fld>
            <a:endParaRPr lang="cs-CZ"/>
          </a:p>
        </p:txBody>
      </p:sp>
    </p:spTree>
    <p:extLst>
      <p:ext uri="{BB962C8B-B14F-4D97-AF65-F5344CB8AC3E}">
        <p14:creationId xmlns:p14="http://schemas.microsoft.com/office/powerpoint/2010/main" val="2897921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A01D7BB-2C5F-416E-99DC-84E422DECD17}" type="datetimeFigureOut">
              <a:rPr lang="cs-CZ" smtClean="0"/>
              <a:t>29.3.2021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3A5E5D0-61DF-4A1C-B417-7C3574F4E71D}" type="slidenum">
              <a:rPr lang="cs-CZ" smtClean="0"/>
              <a:t>‹#›</a:t>
            </a:fld>
            <a:endParaRPr lang="cs-CZ"/>
          </a:p>
        </p:txBody>
      </p:sp>
    </p:spTree>
    <p:extLst>
      <p:ext uri="{BB962C8B-B14F-4D97-AF65-F5344CB8AC3E}">
        <p14:creationId xmlns:p14="http://schemas.microsoft.com/office/powerpoint/2010/main" val="3806938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A01D7BB-2C5F-416E-99DC-84E422DECD17}" type="datetimeFigureOut">
              <a:rPr lang="cs-CZ" smtClean="0"/>
              <a:t>29.3.2021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3A5E5D0-61DF-4A1C-B417-7C3574F4E71D}" type="slidenum">
              <a:rPr lang="cs-CZ" smtClean="0"/>
              <a:t>‹#›</a:t>
            </a:fld>
            <a:endParaRPr lang="cs-CZ"/>
          </a:p>
        </p:txBody>
      </p:sp>
    </p:spTree>
    <p:extLst>
      <p:ext uri="{BB962C8B-B14F-4D97-AF65-F5344CB8AC3E}">
        <p14:creationId xmlns:p14="http://schemas.microsoft.com/office/powerpoint/2010/main" val="260925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A01D7BB-2C5F-416E-99DC-84E422DECD17}" type="datetimeFigureOut">
              <a:rPr lang="cs-CZ" smtClean="0"/>
              <a:t>29.3.2021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3A5E5D0-61DF-4A1C-B417-7C3574F4E71D}" type="slidenum">
              <a:rPr lang="cs-CZ" smtClean="0"/>
              <a:t>‹#›</a:t>
            </a:fld>
            <a:endParaRPr lang="cs-CZ"/>
          </a:p>
        </p:txBody>
      </p:sp>
    </p:spTree>
    <p:extLst>
      <p:ext uri="{BB962C8B-B14F-4D97-AF65-F5344CB8AC3E}">
        <p14:creationId xmlns:p14="http://schemas.microsoft.com/office/powerpoint/2010/main" val="139545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0A01D7BB-2C5F-416E-99DC-84E422DECD17}" type="datetimeFigureOut">
              <a:rPr lang="cs-CZ" smtClean="0"/>
              <a:t>29.3.2021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3A5E5D0-61DF-4A1C-B417-7C3574F4E71D}" type="slidenum">
              <a:rPr lang="cs-CZ" smtClean="0"/>
              <a:t>‹#›</a:t>
            </a:fld>
            <a:endParaRPr lang="cs-CZ"/>
          </a:p>
        </p:txBody>
      </p:sp>
    </p:spTree>
    <p:extLst>
      <p:ext uri="{BB962C8B-B14F-4D97-AF65-F5344CB8AC3E}">
        <p14:creationId xmlns:p14="http://schemas.microsoft.com/office/powerpoint/2010/main" val="1334300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0A01D7BB-2C5F-416E-99DC-84E422DECD17}" type="datetimeFigureOut">
              <a:rPr lang="cs-CZ" smtClean="0"/>
              <a:t>29.3.2021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3A5E5D0-61DF-4A1C-B417-7C3574F4E71D}" type="slidenum">
              <a:rPr lang="cs-CZ" smtClean="0"/>
              <a:t>‹#›</a:t>
            </a:fld>
            <a:endParaRPr lang="cs-CZ"/>
          </a:p>
        </p:txBody>
      </p:sp>
    </p:spTree>
    <p:extLst>
      <p:ext uri="{BB962C8B-B14F-4D97-AF65-F5344CB8AC3E}">
        <p14:creationId xmlns:p14="http://schemas.microsoft.com/office/powerpoint/2010/main" val="2530962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0A01D7BB-2C5F-416E-99DC-84E422DECD17}" type="datetimeFigureOut">
              <a:rPr lang="cs-CZ" smtClean="0"/>
              <a:t>29.3.2021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3A5E5D0-61DF-4A1C-B417-7C3574F4E71D}" type="slidenum">
              <a:rPr lang="cs-CZ" smtClean="0"/>
              <a:t>‹#›</a:t>
            </a:fld>
            <a:endParaRPr lang="cs-CZ"/>
          </a:p>
        </p:txBody>
      </p:sp>
    </p:spTree>
    <p:extLst>
      <p:ext uri="{BB962C8B-B14F-4D97-AF65-F5344CB8AC3E}">
        <p14:creationId xmlns:p14="http://schemas.microsoft.com/office/powerpoint/2010/main" val="3486089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0A01D7BB-2C5F-416E-99DC-84E422DECD17}" type="datetimeFigureOut">
              <a:rPr lang="cs-CZ" smtClean="0"/>
              <a:t>29.3.2021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3A5E5D0-61DF-4A1C-B417-7C3574F4E71D}" type="slidenum">
              <a:rPr lang="cs-CZ" smtClean="0"/>
              <a:t>‹#›</a:t>
            </a:fld>
            <a:endParaRPr lang="cs-CZ"/>
          </a:p>
        </p:txBody>
      </p:sp>
    </p:spTree>
    <p:extLst>
      <p:ext uri="{BB962C8B-B14F-4D97-AF65-F5344CB8AC3E}">
        <p14:creationId xmlns:p14="http://schemas.microsoft.com/office/powerpoint/2010/main" val="252711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A01D7BB-2C5F-416E-99DC-84E422DECD17}" type="datetimeFigureOut">
              <a:rPr lang="cs-CZ" smtClean="0"/>
              <a:t>29.3.2021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3A5E5D0-61DF-4A1C-B417-7C3574F4E71D}" type="slidenum">
              <a:rPr lang="cs-CZ" smtClean="0"/>
              <a:t>‹#›</a:t>
            </a:fld>
            <a:endParaRPr lang="cs-CZ"/>
          </a:p>
        </p:txBody>
      </p:sp>
    </p:spTree>
    <p:extLst>
      <p:ext uri="{BB962C8B-B14F-4D97-AF65-F5344CB8AC3E}">
        <p14:creationId xmlns:p14="http://schemas.microsoft.com/office/powerpoint/2010/main" val="3221898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A01D7BB-2C5F-416E-99DC-84E422DECD17}" type="datetimeFigureOut">
              <a:rPr lang="cs-CZ" smtClean="0"/>
              <a:t>29.3.2021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3A5E5D0-61DF-4A1C-B417-7C3574F4E71D}" type="slidenum">
              <a:rPr lang="cs-CZ" smtClean="0"/>
              <a:t>‹#›</a:t>
            </a:fld>
            <a:endParaRPr lang="cs-CZ"/>
          </a:p>
        </p:txBody>
      </p:sp>
    </p:spTree>
    <p:extLst>
      <p:ext uri="{BB962C8B-B14F-4D97-AF65-F5344CB8AC3E}">
        <p14:creationId xmlns:p14="http://schemas.microsoft.com/office/powerpoint/2010/main" val="1181633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A01D7BB-2C5F-416E-99DC-84E422DECD17}" type="datetimeFigureOut">
              <a:rPr lang="cs-CZ" smtClean="0"/>
              <a:t>29.3.2021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3A5E5D0-61DF-4A1C-B417-7C3574F4E71D}" type="slidenum">
              <a:rPr lang="cs-CZ" smtClean="0"/>
              <a:t>‹#›</a:t>
            </a:fld>
            <a:endParaRPr lang="cs-CZ"/>
          </a:p>
        </p:txBody>
      </p:sp>
    </p:spTree>
    <p:extLst>
      <p:ext uri="{BB962C8B-B14F-4D97-AF65-F5344CB8AC3E}">
        <p14:creationId xmlns:p14="http://schemas.microsoft.com/office/powerpoint/2010/main" val="1725905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33">
            <a:alpha val="38000"/>
          </a:srgb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1D7BB-2C5F-416E-99DC-84E422DECD17}" type="datetimeFigureOut">
              <a:rPr lang="cs-CZ" smtClean="0"/>
              <a:t>29.3.2021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5E5D0-61DF-4A1C-B417-7C3574F4E71D}" type="slidenum">
              <a:rPr lang="cs-CZ" smtClean="0"/>
              <a:t>‹#›</a:t>
            </a:fld>
            <a:endParaRPr lang="cs-CZ"/>
          </a:p>
        </p:txBody>
      </p:sp>
    </p:spTree>
    <p:extLst>
      <p:ext uri="{BB962C8B-B14F-4D97-AF65-F5344CB8AC3E}">
        <p14:creationId xmlns:p14="http://schemas.microsoft.com/office/powerpoint/2010/main" val="3614997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55576" y="3501008"/>
            <a:ext cx="7772400" cy="1470025"/>
          </a:xfrm>
        </p:spPr>
        <p:txBody>
          <a:bodyPr>
            <a:normAutofit fontScale="90000"/>
          </a:bodyPr>
          <a:lstStyle/>
          <a:p>
            <a:r>
              <a:rPr lang="cs-CZ" dirty="0"/>
              <a:t>CYTOLOGIE A MORFOLOGIE PROKARYOT</a:t>
            </a:r>
            <a:br>
              <a:rPr lang="cs-CZ" dirty="0"/>
            </a:br>
            <a:r>
              <a:rPr lang="cs-CZ" dirty="0" smtClean="0"/>
              <a:t>5</a:t>
            </a:r>
            <a:br>
              <a:rPr lang="cs-CZ" dirty="0" smtClean="0"/>
            </a:br>
            <a:r>
              <a:rPr lang="cs-CZ" dirty="0"/>
              <a:t/>
            </a:r>
            <a:br>
              <a:rPr lang="cs-CZ" dirty="0"/>
            </a:br>
            <a:r>
              <a:rPr lang="cs-CZ" dirty="0"/>
              <a:t/>
            </a:r>
            <a:br>
              <a:rPr lang="cs-CZ" dirty="0"/>
            </a:br>
            <a:r>
              <a:rPr lang="cs-CZ" dirty="0">
                <a:solidFill>
                  <a:schemeClr val="tx1">
                    <a:lumMod val="50000"/>
                    <a:lumOff val="50000"/>
                  </a:schemeClr>
                </a:solidFill>
              </a:rPr>
              <a:t>Struktury </a:t>
            </a:r>
            <a:r>
              <a:rPr lang="cs-CZ" dirty="0" smtClean="0">
                <a:solidFill>
                  <a:schemeClr val="tx1">
                    <a:lumMod val="50000"/>
                    <a:lumOff val="50000"/>
                  </a:schemeClr>
                </a:solidFill>
              </a:rPr>
              <a:t>vybraných</a:t>
            </a:r>
            <a:br>
              <a:rPr lang="cs-CZ" dirty="0" smtClean="0">
                <a:solidFill>
                  <a:schemeClr val="tx1">
                    <a:lumMod val="50000"/>
                    <a:lumOff val="50000"/>
                  </a:schemeClr>
                </a:solidFill>
              </a:rPr>
            </a:br>
            <a:r>
              <a:rPr lang="cs-CZ" dirty="0" smtClean="0">
                <a:solidFill>
                  <a:schemeClr val="tx1">
                    <a:lumMod val="50000"/>
                    <a:lumOff val="50000"/>
                  </a:schemeClr>
                </a:solidFill>
              </a:rPr>
              <a:t>bakteriálních toxinů</a:t>
            </a:r>
            <a:br>
              <a:rPr lang="cs-CZ" dirty="0" smtClean="0">
                <a:solidFill>
                  <a:schemeClr val="tx1">
                    <a:lumMod val="50000"/>
                    <a:lumOff val="50000"/>
                  </a:schemeClr>
                </a:solidFill>
              </a:rPr>
            </a:br>
            <a:r>
              <a:rPr lang="cs-CZ" dirty="0" smtClean="0"/>
              <a:t/>
            </a:r>
            <a:br>
              <a:rPr lang="cs-CZ" dirty="0" smtClean="0"/>
            </a:br>
            <a:r>
              <a:rPr lang="cs-CZ" dirty="0" smtClean="0"/>
              <a:t/>
            </a:r>
            <a:br>
              <a:rPr lang="cs-CZ" dirty="0" smtClean="0"/>
            </a:br>
            <a:endParaRPr lang="cs-CZ" dirty="0"/>
          </a:p>
        </p:txBody>
      </p:sp>
    </p:spTree>
    <p:extLst>
      <p:ext uri="{BB962C8B-B14F-4D97-AF65-F5344CB8AC3E}">
        <p14:creationId xmlns:p14="http://schemas.microsoft.com/office/powerpoint/2010/main" val="936818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1143000"/>
          </a:xfrm>
        </p:spPr>
        <p:txBody>
          <a:bodyPr>
            <a:normAutofit/>
          </a:bodyPr>
          <a:lstStyle/>
          <a:p>
            <a:r>
              <a:rPr lang="cs-CZ" sz="1800" b="1" dirty="0" smtClean="0"/>
              <a:t>Bakteriální exotoxiny</a:t>
            </a:r>
            <a:r>
              <a:rPr lang="cs-CZ" b="1" dirty="0" smtClean="0"/>
              <a:t/>
            </a:r>
            <a:br>
              <a:rPr lang="cs-CZ" b="1" dirty="0" smtClean="0"/>
            </a:br>
            <a:endParaRPr lang="cs-CZ" dirty="0"/>
          </a:p>
        </p:txBody>
      </p:sp>
      <p:sp>
        <p:nvSpPr>
          <p:cNvPr id="3" name="Zástupný symbol pro obsah 2"/>
          <p:cNvSpPr>
            <a:spLocks noGrp="1"/>
          </p:cNvSpPr>
          <p:nvPr>
            <p:ph idx="1"/>
          </p:nvPr>
        </p:nvSpPr>
        <p:spPr>
          <a:xfrm>
            <a:off x="179512" y="980728"/>
            <a:ext cx="8229600" cy="4525963"/>
          </a:xfrm>
        </p:spPr>
        <p:txBody>
          <a:bodyPr>
            <a:normAutofit/>
          </a:bodyPr>
          <a:lstStyle/>
          <a:p>
            <a:r>
              <a:rPr lang="cs-CZ" sz="1600" dirty="0" err="1"/>
              <a:t>e</a:t>
            </a:r>
            <a:r>
              <a:rPr lang="en-US" sz="1600" dirty="0" err="1" smtClean="0"/>
              <a:t>xotoxiny</a:t>
            </a:r>
            <a:r>
              <a:rPr lang="en-US" sz="1600" dirty="0" smtClean="0"/>
              <a:t> </a:t>
            </a:r>
            <a:r>
              <a:rPr lang="en-US" sz="1600" dirty="0" err="1"/>
              <a:t>jsou</a:t>
            </a:r>
            <a:r>
              <a:rPr lang="en-US" sz="1600" dirty="0"/>
              <a:t> </a:t>
            </a:r>
            <a:r>
              <a:rPr lang="en-US" sz="1600" dirty="0" err="1"/>
              <a:t>vysoce</a:t>
            </a:r>
            <a:r>
              <a:rPr lang="en-US" sz="1600" dirty="0"/>
              <a:t> </a:t>
            </a:r>
            <a:r>
              <a:rPr lang="en-US" sz="1600" dirty="0" err="1"/>
              <a:t>toxické</a:t>
            </a:r>
            <a:r>
              <a:rPr lang="en-US" sz="1600" dirty="0"/>
              <a:t>, </a:t>
            </a:r>
            <a:r>
              <a:rPr lang="en-US" sz="1600" dirty="0" err="1"/>
              <a:t>působí</a:t>
            </a:r>
            <a:r>
              <a:rPr lang="en-US" sz="1600" dirty="0"/>
              <a:t> v </a:t>
            </a:r>
            <a:r>
              <a:rPr lang="en-US" sz="1600" dirty="0" err="1"/>
              <a:t>místě</a:t>
            </a:r>
            <a:r>
              <a:rPr lang="en-US" sz="1600" dirty="0"/>
              <a:t> </a:t>
            </a:r>
            <a:r>
              <a:rPr lang="en-US" sz="1600" dirty="0" err="1" smtClean="0"/>
              <a:t>vzdálen</a:t>
            </a:r>
            <a:r>
              <a:rPr lang="cs-CZ" sz="1600" dirty="0" smtClean="0"/>
              <a:t>é</a:t>
            </a:r>
            <a:r>
              <a:rPr lang="en-US" sz="1600" dirty="0" smtClean="0"/>
              <a:t>m </a:t>
            </a:r>
            <a:r>
              <a:rPr lang="en-US" sz="1600" dirty="0"/>
              <a:t>od </a:t>
            </a:r>
            <a:r>
              <a:rPr lang="en-US" sz="1600" dirty="0" err="1"/>
              <a:t>místa</a:t>
            </a:r>
            <a:r>
              <a:rPr lang="en-US" sz="1600" dirty="0"/>
              <a:t> </a:t>
            </a:r>
            <a:r>
              <a:rPr lang="en-US" sz="1600" dirty="0" err="1" smtClean="0"/>
              <a:t>vstupu</a:t>
            </a:r>
            <a:endParaRPr lang="cs-CZ" sz="1600" dirty="0" smtClean="0"/>
          </a:p>
          <a:p>
            <a:r>
              <a:rPr lang="cs-CZ" sz="1600" dirty="0"/>
              <a:t>n</a:t>
            </a:r>
            <a:r>
              <a:rPr lang="en-US" sz="1600" dirty="0" err="1" smtClean="0"/>
              <a:t>ezvyšují</a:t>
            </a:r>
            <a:r>
              <a:rPr lang="en-US" sz="1600" dirty="0" smtClean="0"/>
              <a:t> </a:t>
            </a:r>
            <a:r>
              <a:rPr lang="en-US" sz="1600" dirty="0" err="1" smtClean="0"/>
              <a:t>teplotu</a:t>
            </a:r>
            <a:endParaRPr lang="cs-CZ" sz="1600" b="1" dirty="0"/>
          </a:p>
          <a:p>
            <a:r>
              <a:rPr lang="cs-CZ" sz="1600" dirty="0" smtClean="0"/>
              <a:t>vylučovány </a:t>
            </a:r>
            <a:r>
              <a:rPr lang="cs-CZ" sz="1600" dirty="0"/>
              <a:t>živými buňkami v </a:t>
            </a:r>
            <a:r>
              <a:rPr lang="cs-CZ" sz="1600" dirty="0" err="1"/>
              <a:t>exp</a:t>
            </a:r>
            <a:r>
              <a:rPr lang="cs-CZ" sz="1600" dirty="0"/>
              <a:t>. fázi</a:t>
            </a:r>
          </a:p>
          <a:p>
            <a:r>
              <a:rPr lang="cs-CZ" sz="1600" dirty="0"/>
              <a:t>p</a:t>
            </a:r>
            <a:r>
              <a:rPr lang="cs-CZ" sz="1600" dirty="0" smtClean="0"/>
              <a:t>rodukovány </a:t>
            </a:r>
            <a:r>
              <a:rPr lang="cs-CZ" sz="1600" dirty="0"/>
              <a:t>G+ i G- bakteriemi</a:t>
            </a:r>
          </a:p>
          <a:p>
            <a:r>
              <a:rPr lang="cs-CZ" sz="1600" dirty="0"/>
              <a:t>p</a:t>
            </a:r>
            <a:r>
              <a:rPr lang="cs-CZ" sz="1600" dirty="0" smtClean="0"/>
              <a:t>roteiny</a:t>
            </a:r>
            <a:r>
              <a:rPr lang="cs-CZ" sz="1600" dirty="0"/>
              <a:t>, málo polypeptidy (</a:t>
            </a:r>
            <a:r>
              <a:rPr lang="cs-CZ" sz="1600" dirty="0" err="1"/>
              <a:t>př</a:t>
            </a:r>
            <a:r>
              <a:rPr lang="cs-CZ" sz="1600" dirty="0"/>
              <a:t>: enzymy)</a:t>
            </a:r>
          </a:p>
          <a:p>
            <a:r>
              <a:rPr lang="cs-CZ" sz="1600" dirty="0"/>
              <a:t>v</a:t>
            </a:r>
            <a:r>
              <a:rPr lang="cs-CZ" sz="1600" dirty="0" smtClean="0"/>
              <a:t>ážou </a:t>
            </a:r>
            <a:r>
              <a:rPr lang="cs-CZ" sz="1600" dirty="0"/>
              <a:t>se obvykle na specifické receptory – GP, </a:t>
            </a:r>
            <a:r>
              <a:rPr lang="cs-CZ" sz="1600" dirty="0" err="1"/>
              <a:t>sialoglykosidy</a:t>
            </a:r>
            <a:r>
              <a:rPr lang="cs-CZ" sz="1600" dirty="0"/>
              <a:t> (G proteiny)</a:t>
            </a:r>
          </a:p>
          <a:p>
            <a:r>
              <a:rPr lang="cs-CZ" sz="1600" dirty="0"/>
              <a:t>k</a:t>
            </a:r>
            <a:r>
              <a:rPr lang="cs-CZ" sz="1600" dirty="0" smtClean="0"/>
              <a:t>ódovány </a:t>
            </a:r>
            <a:r>
              <a:rPr lang="cs-CZ" sz="1600" dirty="0"/>
              <a:t>geny </a:t>
            </a:r>
            <a:r>
              <a:rPr lang="cs-CZ" sz="1600" dirty="0" err="1"/>
              <a:t>plazmidů</a:t>
            </a:r>
            <a:endParaRPr lang="cs-CZ" sz="1600" dirty="0"/>
          </a:p>
          <a:p>
            <a:r>
              <a:rPr lang="cs-CZ" sz="1600" dirty="0"/>
              <a:t>t</a:t>
            </a:r>
            <a:r>
              <a:rPr lang="cs-CZ" sz="1600" dirty="0" smtClean="0"/>
              <a:t>ermolabilní</a:t>
            </a:r>
            <a:r>
              <a:rPr lang="cs-CZ" sz="1600" dirty="0"/>
              <a:t>; inaktivovány při 60 °C</a:t>
            </a:r>
          </a:p>
          <a:p>
            <a:r>
              <a:rPr lang="cs-CZ" sz="1600" dirty="0" smtClean="0"/>
              <a:t>produkovány</a:t>
            </a:r>
            <a:r>
              <a:rPr lang="cs-CZ" sz="1600" dirty="0"/>
              <a:t>: </a:t>
            </a:r>
            <a:r>
              <a:rPr lang="cs-CZ" sz="1600" i="1" dirty="0"/>
              <a:t>V. </a:t>
            </a:r>
            <a:r>
              <a:rPr lang="cs-CZ" sz="1600" i="1" dirty="0" err="1"/>
              <a:t>cholerae</a:t>
            </a:r>
            <a:r>
              <a:rPr lang="cs-CZ" sz="1600" dirty="0"/>
              <a:t>, </a:t>
            </a:r>
            <a:r>
              <a:rPr lang="cs-CZ" sz="1600" dirty="0" err="1"/>
              <a:t>enterotoxigenní</a:t>
            </a:r>
            <a:r>
              <a:rPr lang="cs-CZ" sz="1600" dirty="0"/>
              <a:t> </a:t>
            </a:r>
            <a:r>
              <a:rPr lang="cs-CZ" sz="1600" i="1" dirty="0"/>
              <a:t>E. coli </a:t>
            </a:r>
            <a:r>
              <a:rPr lang="cs-CZ" sz="1600" dirty="0"/>
              <a:t>(ETEC), některé kmeny </a:t>
            </a:r>
            <a:r>
              <a:rPr lang="cs-CZ" sz="1600" i="1" dirty="0"/>
              <a:t>S. </a:t>
            </a:r>
            <a:r>
              <a:rPr lang="cs-CZ" sz="1600" i="1" dirty="0" smtClean="0"/>
              <a:t>aureus</a:t>
            </a:r>
            <a:endParaRPr lang="cs-CZ" sz="16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538" y="3918938"/>
            <a:ext cx="4336956" cy="2891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4547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2551" y="116632"/>
            <a:ext cx="8229600" cy="5112568"/>
          </a:xfrm>
        </p:spPr>
        <p:txBody>
          <a:bodyPr>
            <a:normAutofit lnSpcReduction="10000"/>
          </a:bodyPr>
          <a:lstStyle/>
          <a:p>
            <a:pPr marL="0" indent="0">
              <a:buNone/>
            </a:pPr>
            <a:r>
              <a:rPr lang="cs-CZ" sz="1600" b="1" dirty="0"/>
              <a:t>Bakteriální exotoxiny a </a:t>
            </a:r>
            <a:r>
              <a:rPr lang="cs-CZ" sz="1600" b="1" dirty="0" smtClean="0"/>
              <a:t>makroorganizmus</a:t>
            </a:r>
          </a:p>
          <a:p>
            <a:pPr marL="0" indent="0">
              <a:buNone/>
            </a:pPr>
            <a:endParaRPr lang="cs-CZ" sz="1600" b="1" dirty="0"/>
          </a:p>
          <a:p>
            <a:r>
              <a:rPr lang="cs-CZ" sz="1600" dirty="0"/>
              <a:t>v</a:t>
            </a:r>
            <a:r>
              <a:rPr lang="cs-CZ" sz="1600" dirty="0" smtClean="0"/>
              <a:t>ysoce </a:t>
            </a:r>
            <a:r>
              <a:rPr lang="cs-CZ" sz="1600" dirty="0"/>
              <a:t>toxické, pro zvířata letální i v malých dávkách</a:t>
            </a:r>
          </a:p>
          <a:p>
            <a:r>
              <a:rPr lang="cs-CZ" sz="1600" dirty="0"/>
              <a:t>v</a:t>
            </a:r>
            <a:r>
              <a:rPr lang="cs-CZ" sz="1600" dirty="0" smtClean="0"/>
              <a:t>ysoce </a:t>
            </a:r>
            <a:r>
              <a:rPr lang="cs-CZ" sz="1600" dirty="0"/>
              <a:t>antigenní, stimulují vznik antitoxinu</a:t>
            </a:r>
          </a:p>
          <a:p>
            <a:r>
              <a:rPr lang="cs-CZ" sz="1600" dirty="0"/>
              <a:t>s</a:t>
            </a:r>
            <a:r>
              <a:rPr lang="cs-CZ" sz="1600" dirty="0" smtClean="0"/>
              <a:t>pojené </a:t>
            </a:r>
            <a:r>
              <a:rPr lang="cs-CZ" sz="1600" dirty="0"/>
              <a:t>s průjmovými onemocněními a otravami z potravin</a:t>
            </a:r>
          </a:p>
          <a:p>
            <a:r>
              <a:rPr lang="cs-CZ" sz="1600" dirty="0" smtClean="0"/>
              <a:t>to je způsobené tím, </a:t>
            </a:r>
            <a:r>
              <a:rPr lang="en-US" sz="1600" dirty="0" smtClean="0"/>
              <a:t> </a:t>
            </a:r>
            <a:r>
              <a:rPr lang="cs-CZ" sz="1600" dirty="0" err="1"/>
              <a:t>ž</a:t>
            </a:r>
            <a:r>
              <a:rPr lang="en-US" sz="1600" dirty="0" smtClean="0"/>
              <a:t>e </a:t>
            </a:r>
            <a:r>
              <a:rPr lang="cs-CZ" sz="1600" dirty="0" smtClean="0"/>
              <a:t>chlor</a:t>
            </a:r>
            <a:r>
              <a:rPr lang="en-US" sz="1600" dirty="0" smtClean="0"/>
              <a:t> </a:t>
            </a:r>
            <a:r>
              <a:rPr lang="en-US" sz="1600" dirty="0" err="1" smtClean="0"/>
              <a:t>jde</a:t>
            </a:r>
            <a:r>
              <a:rPr lang="en-US" sz="1600" dirty="0" smtClean="0"/>
              <a:t> z </a:t>
            </a:r>
            <a:r>
              <a:rPr lang="en-US" sz="1600" dirty="0" err="1" smtClean="0"/>
              <a:t>bu</a:t>
            </a:r>
            <a:r>
              <a:rPr lang="cs-CZ" sz="1600" dirty="0" smtClean="0"/>
              <a:t>ň</a:t>
            </a:r>
            <a:r>
              <a:rPr lang="en-US" sz="1600" dirty="0" err="1" smtClean="0"/>
              <a:t>ky</a:t>
            </a:r>
            <a:r>
              <a:rPr lang="cs-CZ" sz="1600" dirty="0" smtClean="0"/>
              <a:t> ven, </a:t>
            </a:r>
            <a:r>
              <a:rPr lang="en-US" sz="1600" dirty="0" smtClean="0"/>
              <a:t> ale </a:t>
            </a:r>
            <a:r>
              <a:rPr lang="cs-CZ" sz="1600" dirty="0" smtClean="0"/>
              <a:t>sodík nejde dovnitř</a:t>
            </a:r>
          </a:p>
          <a:p>
            <a:r>
              <a:rPr lang="cs-CZ" sz="1600" dirty="0" smtClean="0"/>
              <a:t>tím dochází k </a:t>
            </a:r>
            <a:r>
              <a:rPr lang="en-US" sz="1600" dirty="0" err="1" smtClean="0"/>
              <a:t>po</a:t>
            </a:r>
            <a:r>
              <a:rPr lang="cs-CZ" sz="1600" dirty="0" smtClean="0"/>
              <a:t>š</a:t>
            </a:r>
            <a:r>
              <a:rPr lang="en-US" sz="1600" dirty="0" err="1" smtClean="0"/>
              <a:t>kozen</a:t>
            </a:r>
            <a:r>
              <a:rPr lang="cs-CZ" sz="1600" dirty="0" smtClean="0"/>
              <a:t>í</a:t>
            </a:r>
            <a:r>
              <a:rPr lang="en-US" sz="1600" dirty="0" smtClean="0"/>
              <a:t> </a:t>
            </a:r>
            <a:r>
              <a:rPr lang="en-US" sz="1600" dirty="0" err="1" smtClean="0"/>
              <a:t>epitelu</a:t>
            </a:r>
            <a:r>
              <a:rPr lang="en-US" sz="1600" dirty="0" smtClean="0"/>
              <a:t> </a:t>
            </a:r>
            <a:r>
              <a:rPr lang="en-US" sz="1600" dirty="0" err="1" smtClean="0"/>
              <a:t>ve</a:t>
            </a:r>
            <a:r>
              <a:rPr lang="en-US" sz="1600" dirty="0" smtClean="0"/>
              <a:t> </a:t>
            </a:r>
            <a:r>
              <a:rPr lang="en-US" sz="1600" dirty="0" err="1" smtClean="0"/>
              <a:t>střevě</a:t>
            </a:r>
            <a:r>
              <a:rPr lang="cs-CZ" sz="1600" dirty="0" smtClean="0"/>
              <a:t> </a:t>
            </a:r>
            <a:r>
              <a:rPr lang="en-US" sz="1600" dirty="0" smtClean="0"/>
              <a:t>=</a:t>
            </a:r>
            <a:r>
              <a:rPr lang="cs-CZ" sz="1600" dirty="0" smtClean="0"/>
              <a:t> </a:t>
            </a:r>
            <a:r>
              <a:rPr lang="en-US" sz="1600" dirty="0" err="1" smtClean="0"/>
              <a:t>průjem</a:t>
            </a:r>
            <a:endParaRPr lang="en-US" sz="1600" dirty="0" smtClean="0"/>
          </a:p>
          <a:p>
            <a:r>
              <a:rPr lang="cs-CZ" sz="1600" dirty="0" smtClean="0"/>
              <a:t>většinou exotoxin </a:t>
            </a:r>
            <a:r>
              <a:rPr lang="cs-CZ" sz="1600" dirty="0"/>
              <a:t>působí v místě vzdáleném </a:t>
            </a:r>
            <a:r>
              <a:rPr lang="cs-CZ" sz="1600" dirty="0" smtClean="0"/>
              <a:t>od vstupu</a:t>
            </a:r>
          </a:p>
          <a:p>
            <a:r>
              <a:rPr lang="cs-CZ" sz="1600" dirty="0" smtClean="0"/>
              <a:t>tj. je invazivní - </a:t>
            </a:r>
            <a:r>
              <a:rPr lang="cs-CZ" sz="1600" dirty="0"/>
              <a:t>botulin, </a:t>
            </a:r>
            <a:r>
              <a:rPr lang="cs-CZ" sz="1600" dirty="0" err="1" smtClean="0"/>
              <a:t>tetanospazmin</a:t>
            </a:r>
            <a:endParaRPr lang="cs-CZ" sz="1600" dirty="0" smtClean="0"/>
          </a:p>
          <a:p>
            <a:endParaRPr lang="cs-CZ" sz="1600" dirty="0"/>
          </a:p>
          <a:p>
            <a:r>
              <a:rPr lang="cs-CZ" sz="1600" dirty="0" smtClean="0"/>
              <a:t>specificky </a:t>
            </a:r>
            <a:r>
              <a:rPr lang="cs-CZ" sz="1600" dirty="0"/>
              <a:t>toxické – botulin, </a:t>
            </a:r>
            <a:r>
              <a:rPr lang="cs-CZ" sz="1600" dirty="0" err="1"/>
              <a:t>tetanospazmin</a:t>
            </a:r>
            <a:r>
              <a:rPr lang="cs-CZ" sz="1600" dirty="0"/>
              <a:t> – </a:t>
            </a:r>
            <a:r>
              <a:rPr lang="cs-CZ" sz="1600" dirty="0" smtClean="0"/>
              <a:t>neurony</a:t>
            </a:r>
          </a:p>
          <a:p>
            <a:endParaRPr lang="cs-CZ" sz="1600" dirty="0"/>
          </a:p>
          <a:p>
            <a:r>
              <a:rPr lang="cs-CZ" sz="1600" dirty="0"/>
              <a:t>n</a:t>
            </a:r>
            <a:r>
              <a:rPr lang="cs-CZ" sz="1600" dirty="0" smtClean="0"/>
              <a:t>especificky </a:t>
            </a:r>
            <a:r>
              <a:rPr lang="cs-CZ" sz="1600" dirty="0"/>
              <a:t>toxické - pro celou řadu cílových buněk, </a:t>
            </a:r>
            <a:r>
              <a:rPr lang="cs-CZ" sz="1600" dirty="0" smtClean="0"/>
              <a:t>způsobují nekrózu</a:t>
            </a:r>
            <a:endParaRPr lang="cs-CZ" sz="1600" dirty="0"/>
          </a:p>
          <a:p>
            <a:pPr marL="0" indent="0">
              <a:buNone/>
            </a:pPr>
            <a:r>
              <a:rPr lang="cs-CZ" sz="1600" dirty="0"/>
              <a:t> </a:t>
            </a:r>
            <a:r>
              <a:rPr lang="cs-CZ" sz="1600" dirty="0" smtClean="0"/>
              <a:t>       (</a:t>
            </a:r>
            <a:r>
              <a:rPr lang="cs-CZ" sz="1600" dirty="0" err="1" smtClean="0"/>
              <a:t>kolagenáza</a:t>
            </a:r>
            <a:r>
              <a:rPr lang="cs-CZ" sz="1600" dirty="0"/>
              <a:t>, </a:t>
            </a:r>
            <a:r>
              <a:rPr lang="cs-CZ" sz="1600" dirty="0" err="1"/>
              <a:t>hyaluronidáza</a:t>
            </a:r>
            <a:r>
              <a:rPr lang="cs-CZ" sz="1600" dirty="0"/>
              <a:t>, </a:t>
            </a:r>
            <a:r>
              <a:rPr lang="cs-CZ" sz="1600" dirty="0" err="1"/>
              <a:t>streptokináza</a:t>
            </a:r>
            <a:r>
              <a:rPr lang="cs-CZ" sz="1600" dirty="0"/>
              <a:t>, fosfolipáza, </a:t>
            </a:r>
            <a:r>
              <a:rPr lang="cs-CZ" sz="1600" dirty="0" err="1" smtClean="0"/>
              <a:t>lecitináza</a:t>
            </a:r>
            <a:r>
              <a:rPr lang="cs-CZ" sz="1600" dirty="0" smtClean="0"/>
              <a:t>, hemolyziny</a:t>
            </a:r>
            <a:r>
              <a:rPr lang="cs-CZ" sz="1600" dirty="0"/>
              <a:t>, </a:t>
            </a:r>
            <a:r>
              <a:rPr lang="cs-CZ" sz="1600" dirty="0" err="1" smtClean="0"/>
              <a:t>leukocidiny</a:t>
            </a:r>
            <a:r>
              <a:rPr lang="cs-CZ" sz="1600" dirty="0" smtClean="0"/>
              <a:t>)</a:t>
            </a:r>
            <a:endParaRPr lang="cs-CZ" sz="1600" dirty="0"/>
          </a:p>
          <a:p>
            <a:r>
              <a:rPr lang="cs-CZ" sz="1600" dirty="0"/>
              <a:t>n</a:t>
            </a:r>
            <a:r>
              <a:rPr lang="cs-CZ" sz="1600" dirty="0" smtClean="0"/>
              <a:t>eindukují </a:t>
            </a:r>
            <a:r>
              <a:rPr lang="cs-CZ" sz="1600" dirty="0"/>
              <a:t>horečnaté stavy; zvyšují hladinu nitrobuněčného </a:t>
            </a:r>
            <a:r>
              <a:rPr lang="cs-CZ" sz="1600" dirty="0" err="1"/>
              <a:t>cAMP</a:t>
            </a:r>
            <a:endParaRPr lang="cs-CZ" sz="1600" dirty="0"/>
          </a:p>
          <a:p>
            <a:pPr marL="0" indent="0">
              <a:buNone/>
            </a:pPr>
            <a:r>
              <a:rPr lang="cs-CZ" sz="1600" dirty="0" smtClean="0"/>
              <a:t>       (</a:t>
            </a:r>
            <a:r>
              <a:rPr lang="cs-CZ" sz="1600" dirty="0" err="1"/>
              <a:t>choleratoxin</a:t>
            </a:r>
            <a:r>
              <a:rPr lang="cs-CZ" sz="1600" dirty="0"/>
              <a:t> stimulující kinázu </a:t>
            </a:r>
            <a:r>
              <a:rPr lang="cs-CZ" sz="1600" dirty="0" smtClean="0"/>
              <a:t>A)</a:t>
            </a:r>
          </a:p>
          <a:p>
            <a:r>
              <a:rPr lang="cs-CZ" sz="1600" dirty="0" smtClean="0"/>
              <a:t>inhibují </a:t>
            </a:r>
            <a:r>
              <a:rPr lang="cs-CZ" sz="1600" dirty="0"/>
              <a:t>syntézu </a:t>
            </a:r>
            <a:r>
              <a:rPr lang="cs-CZ" sz="1600" dirty="0" smtClean="0"/>
              <a:t>proteinů (difterický </a:t>
            </a:r>
            <a:r>
              <a:rPr lang="cs-CZ" sz="1600" dirty="0" smtClean="0"/>
              <a:t>toxin - záškrt</a:t>
            </a:r>
            <a:r>
              <a:rPr lang="cs-CZ" sz="1600" dirty="0" smtClean="0"/>
              <a:t>)</a:t>
            </a:r>
          </a:p>
          <a:p>
            <a:r>
              <a:rPr lang="cs-CZ" sz="1600" dirty="0" smtClean="0"/>
              <a:t> </a:t>
            </a:r>
            <a:r>
              <a:rPr lang="cs-CZ" sz="1600" dirty="0"/>
              <a:t>mají afinitu k nervovým vláknům</a:t>
            </a:r>
          </a:p>
          <a:p>
            <a:endParaRPr lang="cs-CZ" sz="1600" dirty="0"/>
          </a:p>
        </p:txBody>
      </p:sp>
    </p:spTree>
    <p:extLst>
      <p:ext uri="{BB962C8B-B14F-4D97-AF65-F5344CB8AC3E}">
        <p14:creationId xmlns:p14="http://schemas.microsoft.com/office/powerpoint/2010/main" val="3395417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16632"/>
            <a:ext cx="3394720" cy="562074"/>
          </a:xfrm>
        </p:spPr>
        <p:txBody>
          <a:bodyPr>
            <a:normAutofit/>
          </a:bodyPr>
          <a:lstStyle/>
          <a:p>
            <a:r>
              <a:rPr lang="cs-CZ" sz="1600" b="1" dirty="0"/>
              <a:t>Bakteriální exotoxiny jako vakcíny</a:t>
            </a:r>
            <a:endParaRPr lang="cs-CZ" sz="1600" dirty="0"/>
          </a:p>
        </p:txBody>
      </p:sp>
      <p:sp>
        <p:nvSpPr>
          <p:cNvPr id="3" name="Zástupný symbol pro obsah 2"/>
          <p:cNvSpPr>
            <a:spLocks noGrp="1"/>
          </p:cNvSpPr>
          <p:nvPr>
            <p:ph idx="1"/>
          </p:nvPr>
        </p:nvSpPr>
        <p:spPr>
          <a:xfrm>
            <a:off x="31233" y="731169"/>
            <a:ext cx="8229600" cy="4525963"/>
          </a:xfrm>
        </p:spPr>
        <p:txBody>
          <a:bodyPr>
            <a:normAutofit/>
          </a:bodyPr>
          <a:lstStyle/>
          <a:p>
            <a:r>
              <a:rPr lang="cs-CZ" sz="1600" dirty="0" smtClean="0"/>
              <a:t>exotoxin lze konvertovat </a:t>
            </a:r>
            <a:r>
              <a:rPr lang="cs-CZ" sz="1600" dirty="0"/>
              <a:t>na </a:t>
            </a:r>
            <a:r>
              <a:rPr lang="cs-CZ" sz="1600" dirty="0" smtClean="0"/>
              <a:t>toxoid –tj. </a:t>
            </a:r>
            <a:r>
              <a:rPr lang="cs-CZ" sz="1600" dirty="0"/>
              <a:t>modifikované </a:t>
            </a:r>
            <a:r>
              <a:rPr lang="cs-CZ" sz="1600" dirty="0" smtClean="0"/>
              <a:t>toxiny</a:t>
            </a:r>
          </a:p>
          <a:p>
            <a:r>
              <a:rPr lang="cs-CZ" sz="1600" dirty="0" smtClean="0"/>
              <a:t>toxicita </a:t>
            </a:r>
            <a:r>
              <a:rPr lang="cs-CZ" sz="1600" dirty="0"/>
              <a:t>byla snížena nebo </a:t>
            </a:r>
            <a:r>
              <a:rPr lang="cs-CZ" sz="1600" dirty="0" smtClean="0"/>
              <a:t>odstraněna, </a:t>
            </a:r>
            <a:r>
              <a:rPr lang="cs-CZ" sz="1600" dirty="0" err="1" smtClean="0"/>
              <a:t>imunogenicita</a:t>
            </a:r>
            <a:r>
              <a:rPr lang="cs-CZ" sz="1600" dirty="0" smtClean="0"/>
              <a:t> zachována</a:t>
            </a:r>
            <a:endParaRPr lang="cs-CZ" sz="1600" dirty="0"/>
          </a:p>
          <a:p>
            <a:r>
              <a:rPr lang="en-US" sz="1600" dirty="0" err="1" smtClean="0"/>
              <a:t>po</a:t>
            </a:r>
            <a:r>
              <a:rPr lang="en-US" sz="1600" dirty="0" smtClean="0"/>
              <a:t> </a:t>
            </a:r>
            <a:r>
              <a:rPr lang="en-US" sz="1600" dirty="0" err="1" smtClean="0"/>
              <a:t>konverzy</a:t>
            </a:r>
            <a:r>
              <a:rPr lang="en-US" sz="1600" dirty="0" smtClean="0"/>
              <a:t> </a:t>
            </a:r>
            <a:r>
              <a:rPr lang="en-US" sz="1600" dirty="0" err="1" smtClean="0"/>
              <a:t>na</a:t>
            </a:r>
            <a:r>
              <a:rPr lang="en-US" sz="1600" dirty="0" smtClean="0"/>
              <a:t> </a:t>
            </a:r>
            <a:r>
              <a:rPr lang="en-US" sz="1600" dirty="0" err="1" smtClean="0"/>
              <a:t>toxoidy</a:t>
            </a:r>
            <a:r>
              <a:rPr lang="cs-CZ" sz="1600" dirty="0" smtClean="0"/>
              <a:t> </a:t>
            </a:r>
            <a:r>
              <a:rPr lang="en-US" sz="1600" dirty="0" err="1" smtClean="0"/>
              <a:t>jsou</a:t>
            </a:r>
            <a:r>
              <a:rPr lang="cs-CZ" sz="1600" dirty="0" smtClean="0"/>
              <a:t> využity jako</a:t>
            </a:r>
            <a:r>
              <a:rPr lang="en-US" sz="1600" dirty="0" smtClean="0"/>
              <a:t> </a:t>
            </a:r>
            <a:r>
              <a:rPr lang="cs-CZ" sz="1600" dirty="0" smtClean="0"/>
              <a:t>agens </a:t>
            </a:r>
            <a:r>
              <a:rPr lang="cs-CZ" sz="1600" dirty="0"/>
              <a:t>pro </a:t>
            </a:r>
            <a:r>
              <a:rPr lang="cs-CZ" sz="1600" dirty="0" smtClean="0"/>
              <a:t>imunizaci - </a:t>
            </a:r>
            <a:r>
              <a:rPr lang="en-US" sz="1600" dirty="0" smtClean="0"/>
              <a:t> </a:t>
            </a:r>
            <a:r>
              <a:rPr lang="en-US" sz="1600" dirty="0" err="1" smtClean="0"/>
              <a:t>vakc</a:t>
            </a:r>
            <a:r>
              <a:rPr lang="cs-CZ" sz="1600" dirty="0" smtClean="0"/>
              <a:t>í</a:t>
            </a:r>
            <a:r>
              <a:rPr lang="en-US" sz="1600" dirty="0" err="1" smtClean="0"/>
              <a:t>ny</a:t>
            </a:r>
            <a:endParaRPr lang="cs-CZ" sz="1600" dirty="0" smtClean="0"/>
          </a:p>
          <a:p>
            <a:r>
              <a:rPr lang="cs-CZ" sz="1600" dirty="0" smtClean="0"/>
              <a:t>tj. </a:t>
            </a:r>
            <a:r>
              <a:rPr lang="en-US" sz="1600" dirty="0" smtClean="0"/>
              <a:t>m</a:t>
            </a:r>
            <a:r>
              <a:rPr lang="cs-CZ" sz="1600" dirty="0" err="1" smtClean="0"/>
              <a:t>ůž</a:t>
            </a:r>
            <a:r>
              <a:rPr lang="en-US" sz="1600" dirty="0" err="1" smtClean="0"/>
              <a:t>ou</a:t>
            </a:r>
            <a:r>
              <a:rPr lang="en-US" sz="1600" dirty="0" smtClean="0"/>
              <a:t> </a:t>
            </a:r>
            <a:r>
              <a:rPr lang="en-US" sz="1600" dirty="0" err="1"/>
              <a:t>imunizovat</a:t>
            </a:r>
            <a:r>
              <a:rPr lang="en-US" sz="1600" dirty="0"/>
              <a:t> </a:t>
            </a:r>
            <a:r>
              <a:rPr lang="en-US" sz="1600" dirty="0" err="1"/>
              <a:t>organismus</a:t>
            </a:r>
            <a:r>
              <a:rPr lang="en-US" sz="1600" dirty="0"/>
              <a:t> </a:t>
            </a:r>
            <a:endParaRPr lang="cs-CZ" sz="1600" dirty="0" smtClean="0"/>
          </a:p>
          <a:p>
            <a:r>
              <a:rPr lang="en-US" sz="1600" dirty="0" err="1" smtClean="0"/>
              <a:t>endotoxiny</a:t>
            </a:r>
            <a:r>
              <a:rPr lang="en-US" sz="1600" dirty="0" smtClean="0"/>
              <a:t> </a:t>
            </a:r>
            <a:r>
              <a:rPr lang="en-US" sz="1600" dirty="0" err="1"/>
              <a:t>nelze</a:t>
            </a:r>
            <a:r>
              <a:rPr lang="en-US" sz="1600" dirty="0"/>
              <a:t> </a:t>
            </a:r>
            <a:r>
              <a:rPr lang="en-US" sz="1600" dirty="0" err="1"/>
              <a:t>takto</a:t>
            </a:r>
            <a:r>
              <a:rPr lang="en-US" sz="1600" dirty="0"/>
              <a:t> </a:t>
            </a:r>
            <a:r>
              <a:rPr lang="en-US" sz="1600" dirty="0" err="1" smtClean="0"/>
              <a:t>pou</a:t>
            </a:r>
            <a:r>
              <a:rPr lang="cs-CZ" sz="1600" dirty="0" err="1" smtClean="0"/>
              <a:t>ží</a:t>
            </a:r>
            <a:r>
              <a:rPr lang="en-US" sz="1600" dirty="0" smtClean="0"/>
              <a:t>t</a:t>
            </a:r>
            <a:r>
              <a:rPr lang="en-US" sz="1600" dirty="0"/>
              <a:t>!!! </a:t>
            </a:r>
          </a:p>
          <a:p>
            <a:endParaRPr lang="cs-CZ" sz="1600" dirty="0"/>
          </a:p>
          <a:p>
            <a:r>
              <a:rPr lang="cs-CZ" sz="1600" dirty="0"/>
              <a:t>n</a:t>
            </a:r>
            <a:r>
              <a:rPr lang="cs-CZ" sz="1600" dirty="0" smtClean="0"/>
              <a:t>ejsou </a:t>
            </a:r>
            <a:r>
              <a:rPr lang="cs-CZ" sz="1600" dirty="0"/>
              <a:t>toxické, pouze antigenní, použití ve vakcínách (</a:t>
            </a:r>
            <a:r>
              <a:rPr lang="cs-CZ" sz="1600" dirty="0" err="1" smtClean="0"/>
              <a:t>př</a:t>
            </a:r>
            <a:r>
              <a:rPr lang="cs-CZ" sz="1600" dirty="0" smtClean="0"/>
              <a:t>: difterický </a:t>
            </a:r>
            <a:r>
              <a:rPr lang="cs-CZ" sz="1600" dirty="0"/>
              <a:t>toxoid, tetanový o.)</a:t>
            </a:r>
          </a:p>
          <a:p>
            <a:r>
              <a:rPr lang="cs-CZ" sz="1600" dirty="0" smtClean="0"/>
              <a:t>konverze </a:t>
            </a:r>
            <a:r>
              <a:rPr lang="cs-CZ" sz="1600" dirty="0"/>
              <a:t>exotoxinů do </a:t>
            </a:r>
            <a:r>
              <a:rPr lang="cs-CZ" sz="1600" dirty="0" smtClean="0"/>
              <a:t>toxoidů probíhá  </a:t>
            </a:r>
            <a:r>
              <a:rPr lang="cs-CZ" sz="1600" dirty="0"/>
              <a:t>např. působením </a:t>
            </a:r>
            <a:r>
              <a:rPr lang="cs-CZ" sz="1600" dirty="0" smtClean="0"/>
              <a:t>teploty nebo chemicky </a:t>
            </a:r>
            <a:r>
              <a:rPr lang="cs-CZ" sz="1600" dirty="0" err="1" smtClean="0"/>
              <a:t>formalin,iodin</a:t>
            </a:r>
            <a:r>
              <a:rPr lang="cs-CZ" sz="1600" dirty="0" smtClean="0"/>
              <a:t>, </a:t>
            </a:r>
            <a:r>
              <a:rPr lang="cs-CZ" sz="1600" dirty="0" err="1" smtClean="0"/>
              <a:t>kys.askorbová</a:t>
            </a:r>
            <a:r>
              <a:rPr lang="cs-CZ" sz="1600" dirty="0" smtClean="0"/>
              <a:t>, pepsin, keton </a:t>
            </a:r>
            <a:r>
              <a:rPr lang="cs-CZ" sz="1600" dirty="0"/>
              <a:t>(směs: 37 °C, v </a:t>
            </a:r>
            <a:r>
              <a:rPr lang="cs-CZ" sz="1600" dirty="0" smtClean="0"/>
              <a:t>rozmezí pH </a:t>
            </a:r>
            <a:r>
              <a:rPr lang="cs-CZ" sz="1600" dirty="0"/>
              <a:t>6 – 9; několik dnů)</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3573016"/>
            <a:ext cx="5494412" cy="308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2905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3754760" cy="1143000"/>
          </a:xfrm>
        </p:spPr>
        <p:txBody>
          <a:bodyPr>
            <a:normAutofit/>
          </a:bodyPr>
          <a:lstStyle/>
          <a:p>
            <a:r>
              <a:rPr lang="cs-CZ" sz="1800" b="1" dirty="0" smtClean="0"/>
              <a:t>Letalita bakteriálních exotoxinů</a:t>
            </a:r>
            <a:r>
              <a:rPr lang="cs-CZ" sz="1800" dirty="0" smtClean="0"/>
              <a:t/>
            </a:r>
            <a:br>
              <a:rPr lang="cs-CZ" sz="1800" dirty="0" smtClean="0"/>
            </a:br>
            <a:endParaRPr lang="cs-CZ" sz="1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77988"/>
            <a:ext cx="8368804" cy="456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355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99649" y="3356992"/>
            <a:ext cx="4436182" cy="3010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23528" y="188640"/>
            <a:ext cx="1828514" cy="369332"/>
          </a:xfrm>
          <a:prstGeom prst="rect">
            <a:avLst/>
          </a:prstGeom>
        </p:spPr>
        <p:txBody>
          <a:bodyPr wrap="none">
            <a:spAutoFit/>
          </a:bodyPr>
          <a:lstStyle/>
          <a:p>
            <a:r>
              <a:rPr lang="cs-CZ" b="1" dirty="0"/>
              <a:t>T</a:t>
            </a:r>
            <a:r>
              <a:rPr lang="en-US" b="1" dirty="0" err="1"/>
              <a:t>oxiny</a:t>
            </a:r>
            <a:r>
              <a:rPr lang="en-US" b="1" dirty="0"/>
              <a:t> z </a:t>
            </a:r>
            <a:r>
              <a:rPr lang="en-US" b="1" dirty="0" err="1"/>
              <a:t>Clostridií</a:t>
            </a:r>
            <a:endParaRPr lang="cs-CZ" dirty="0"/>
          </a:p>
        </p:txBody>
      </p:sp>
      <p:sp>
        <p:nvSpPr>
          <p:cNvPr id="6" name="Obdélník 5"/>
          <p:cNvSpPr/>
          <p:nvPr/>
        </p:nvSpPr>
        <p:spPr>
          <a:xfrm>
            <a:off x="107504" y="764703"/>
            <a:ext cx="8820472" cy="2376035"/>
          </a:xfrm>
          <a:prstGeom prst="rect">
            <a:avLst/>
          </a:prstGeom>
        </p:spPr>
        <p:txBody>
          <a:bodyPr wrap="square">
            <a:spAutoFit/>
          </a:bodyPr>
          <a:lstStyle/>
          <a:p>
            <a:pPr marL="342900" lvl="0" indent="-342900">
              <a:spcBef>
                <a:spcPct val="20000"/>
              </a:spcBef>
              <a:buFont typeface="Arial" panose="020B0604020202020204" pitchFamily="34" charset="0"/>
              <a:buChar char="•"/>
            </a:pPr>
            <a:r>
              <a:rPr lang="cs-CZ" sz="1600" i="1" dirty="0">
                <a:solidFill>
                  <a:prstClr val="black"/>
                </a:solidFill>
              </a:rPr>
              <a:t>Clostridium </a:t>
            </a:r>
            <a:r>
              <a:rPr lang="cs-CZ" sz="1600" i="1" dirty="0" err="1">
                <a:solidFill>
                  <a:prstClr val="black"/>
                </a:solidFill>
              </a:rPr>
              <a:t>tetani</a:t>
            </a:r>
            <a:r>
              <a:rPr lang="cs-CZ" sz="1600" i="1" dirty="0">
                <a:solidFill>
                  <a:prstClr val="black"/>
                </a:solidFill>
              </a:rPr>
              <a:t>, Clostridium </a:t>
            </a:r>
            <a:r>
              <a:rPr lang="cs-CZ" sz="1600" i="1" dirty="0" err="1">
                <a:solidFill>
                  <a:prstClr val="black"/>
                </a:solidFill>
              </a:rPr>
              <a:t>botulinum</a:t>
            </a:r>
            <a:r>
              <a:rPr lang="cs-CZ" sz="1600" i="1" dirty="0">
                <a:solidFill>
                  <a:prstClr val="black"/>
                </a:solidFill>
              </a:rPr>
              <a:t> </a:t>
            </a:r>
            <a:endParaRPr lang="cs-CZ" sz="1600" dirty="0" smtClean="0">
              <a:solidFill>
                <a:prstClr val="black"/>
              </a:solidFill>
            </a:endParaRPr>
          </a:p>
          <a:p>
            <a:pPr marL="342900" indent="-342900">
              <a:spcBef>
                <a:spcPct val="20000"/>
              </a:spcBef>
              <a:buFont typeface="Arial" panose="020B0604020202020204" pitchFamily="34" charset="0"/>
              <a:buChar char="•"/>
            </a:pPr>
            <a:r>
              <a:rPr lang="cs-CZ" sz="1600" dirty="0" smtClean="0">
                <a:solidFill>
                  <a:prstClr val="black"/>
                </a:solidFill>
              </a:rPr>
              <a:t> toxiny rozkládají </a:t>
            </a:r>
            <a:r>
              <a:rPr lang="cs-CZ" sz="1600" dirty="0">
                <a:solidFill>
                  <a:prstClr val="black"/>
                </a:solidFill>
              </a:rPr>
              <a:t>SNARE proteiny </a:t>
            </a:r>
            <a:r>
              <a:rPr lang="cs-CZ" sz="1600" dirty="0" smtClean="0">
                <a:solidFill>
                  <a:prstClr val="black"/>
                </a:solidFill>
              </a:rPr>
              <a:t>-  u</a:t>
            </a:r>
            <a:r>
              <a:rPr lang="cs-CZ" sz="1600" dirty="0" smtClean="0"/>
              <a:t>možňují </a:t>
            </a:r>
            <a:r>
              <a:rPr lang="cs-CZ" sz="1600" dirty="0"/>
              <a:t>část tzv. vezikulárního transportu uvnitř buňky</a:t>
            </a:r>
            <a:r>
              <a:rPr lang="cs-CZ" sz="1600" dirty="0">
                <a:solidFill>
                  <a:prstClr val="black"/>
                </a:solidFill>
              </a:rPr>
              <a:t> - splývání membránových váčků v </a:t>
            </a:r>
            <a:r>
              <a:rPr lang="cs-CZ" sz="1600" dirty="0" smtClean="0">
                <a:solidFill>
                  <a:prstClr val="black"/>
                </a:solidFill>
              </a:rPr>
              <a:t>buňkách</a:t>
            </a:r>
          </a:p>
          <a:p>
            <a:pPr marL="342900" lvl="0" indent="-342900">
              <a:spcBef>
                <a:spcPct val="20000"/>
              </a:spcBef>
              <a:buFont typeface="Arial" panose="020B0604020202020204" pitchFamily="34" charset="0"/>
              <a:buChar char="•"/>
            </a:pPr>
            <a:r>
              <a:rPr lang="cs-CZ" sz="1600" dirty="0" smtClean="0">
                <a:solidFill>
                  <a:prstClr val="black"/>
                </a:solidFill>
              </a:rPr>
              <a:t>tím blokují </a:t>
            </a:r>
            <a:r>
              <a:rPr lang="cs-CZ" sz="1600" dirty="0">
                <a:solidFill>
                  <a:prstClr val="black"/>
                </a:solidFill>
              </a:rPr>
              <a:t>přenos signálu na nervových synapsích </a:t>
            </a:r>
            <a:endParaRPr lang="cs-CZ" sz="1600" dirty="0" smtClean="0"/>
          </a:p>
          <a:p>
            <a:pPr marL="342900" lvl="0" indent="-342900">
              <a:spcBef>
                <a:spcPct val="20000"/>
              </a:spcBef>
              <a:buFont typeface="Arial" panose="020B0604020202020204" pitchFamily="34" charset="0"/>
              <a:buChar char="•"/>
            </a:pPr>
            <a:r>
              <a:rPr lang="cs-CZ" sz="1600" dirty="0" smtClean="0"/>
              <a:t>SNARE </a:t>
            </a:r>
            <a:r>
              <a:rPr lang="cs-CZ" sz="1600" dirty="0"/>
              <a:t>proteiny se specializují na konkrétní membránové </a:t>
            </a:r>
            <a:r>
              <a:rPr lang="cs-CZ" sz="1600" dirty="0" smtClean="0"/>
              <a:t>organely</a:t>
            </a:r>
          </a:p>
          <a:p>
            <a:pPr marL="342900" lvl="0" indent="-342900">
              <a:spcBef>
                <a:spcPct val="20000"/>
              </a:spcBef>
              <a:buFont typeface="Arial" panose="020B0604020202020204" pitchFamily="34" charset="0"/>
              <a:buChar char="•"/>
            </a:pPr>
            <a:r>
              <a:rPr lang="cs-CZ" sz="1600" dirty="0" smtClean="0"/>
              <a:t>obvykle </a:t>
            </a:r>
            <a:r>
              <a:rPr lang="cs-CZ" sz="1600" dirty="0" err="1"/>
              <a:t>transmembránové</a:t>
            </a:r>
            <a:r>
              <a:rPr lang="cs-CZ" sz="1600" dirty="0"/>
              <a:t> proteiny a obsahují sadu </a:t>
            </a:r>
            <a:r>
              <a:rPr lang="cs-CZ" sz="1600" dirty="0" smtClean="0"/>
              <a:t>alfa-helixů</a:t>
            </a:r>
          </a:p>
          <a:p>
            <a:pPr marL="342900" lvl="0" indent="-342900">
              <a:spcBef>
                <a:spcPct val="20000"/>
              </a:spcBef>
              <a:buFont typeface="Arial" panose="020B0604020202020204" pitchFamily="34" charset="0"/>
              <a:buChar char="•"/>
            </a:pPr>
            <a:r>
              <a:rPr lang="cs-CZ" sz="1600" dirty="0"/>
              <a:t>SNARE proteiny se na sebe vážou, přičemž </a:t>
            </a:r>
            <a:r>
              <a:rPr lang="cs-CZ" sz="1600" dirty="0" err="1"/>
              <a:t>helikální</a:t>
            </a:r>
            <a:r>
              <a:rPr lang="cs-CZ" sz="1600" dirty="0"/>
              <a:t> doména jednoho proteinu se omotá kolem helixu </a:t>
            </a:r>
            <a:r>
              <a:rPr lang="cs-CZ" sz="1600" dirty="0" smtClean="0"/>
              <a:t>druhého - tzv</a:t>
            </a:r>
            <a:r>
              <a:rPr lang="cs-CZ" sz="1600" dirty="0"/>
              <a:t>. </a:t>
            </a:r>
            <a:r>
              <a:rPr lang="cs-CZ" sz="1600" dirty="0" smtClean="0"/>
              <a:t>trans-SNARE komplex </a:t>
            </a:r>
            <a:endParaRPr lang="cs-CZ" sz="1600" dirty="0"/>
          </a:p>
        </p:txBody>
      </p:sp>
      <p:sp>
        <p:nvSpPr>
          <p:cNvPr id="7" name="Obdélník 6"/>
          <p:cNvSpPr/>
          <p:nvPr/>
        </p:nvSpPr>
        <p:spPr>
          <a:xfrm>
            <a:off x="1835696" y="6427112"/>
            <a:ext cx="5904657" cy="430887"/>
          </a:xfrm>
          <a:prstGeom prst="rect">
            <a:avLst/>
          </a:prstGeom>
        </p:spPr>
        <p:txBody>
          <a:bodyPr wrap="square">
            <a:spAutoFit/>
          </a:bodyPr>
          <a:lstStyle/>
          <a:p>
            <a:r>
              <a:rPr lang="cs-CZ" sz="1100" dirty="0"/>
              <a:t>Autor: Danko </a:t>
            </a:r>
            <a:r>
              <a:rPr lang="cs-CZ" sz="1100" dirty="0" err="1"/>
              <a:t>Dimchev</a:t>
            </a:r>
            <a:r>
              <a:rPr lang="cs-CZ" sz="1100" dirty="0"/>
              <a:t> </a:t>
            </a:r>
            <a:r>
              <a:rPr lang="cs-CZ" sz="1100" dirty="0" err="1"/>
              <a:t>Georgiev</a:t>
            </a:r>
            <a:r>
              <a:rPr lang="cs-CZ" sz="1100" dirty="0"/>
              <a:t>, M.D. – http://en.wikipedia.org/wiki/</a:t>
            </a:r>
            <a:r>
              <a:rPr lang="cs-CZ" sz="1100" dirty="0" err="1"/>
              <a:t>Image:Exocytosis-machinery.jpg</a:t>
            </a:r>
            <a:r>
              <a:rPr lang="cs-CZ" sz="1100" dirty="0"/>
              <a:t>, CC BY-SA 3.0, https://commons.wikimedia.org/w/index.php?curid=3735566</a:t>
            </a:r>
          </a:p>
        </p:txBody>
      </p:sp>
      <p:sp>
        <p:nvSpPr>
          <p:cNvPr id="8" name="Rectangle 3"/>
          <p:cNvSpPr>
            <a:spLocks noChangeArrowheads="1"/>
          </p:cNvSpPr>
          <p:nvPr/>
        </p:nvSpPr>
        <p:spPr bwMode="auto">
          <a:xfrm>
            <a:off x="0" y="-184666"/>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chemeClr val="tx1"/>
                </a:solidFill>
                <a:effectLst/>
                <a:latin typeface="Arial" charset="0"/>
                <a:cs typeface="Arial" charset="0"/>
              </a:rPr>
              <a:t>                                  </a:t>
            </a:r>
          </a:p>
        </p:txBody>
      </p:sp>
    </p:spTree>
    <p:extLst>
      <p:ext uri="{BB962C8B-B14F-4D97-AF65-F5344CB8AC3E}">
        <p14:creationId xmlns:p14="http://schemas.microsoft.com/office/powerpoint/2010/main" val="2313083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723364"/>
            <a:ext cx="8229600" cy="4525963"/>
          </a:xfrm>
        </p:spPr>
        <p:txBody>
          <a:bodyPr>
            <a:normAutofit/>
          </a:bodyPr>
          <a:lstStyle/>
          <a:p>
            <a:r>
              <a:rPr lang="cs-CZ" sz="1600" i="1" dirty="0" smtClean="0"/>
              <a:t>Clostridium </a:t>
            </a:r>
            <a:r>
              <a:rPr lang="cs-CZ" sz="1600" i="1" dirty="0" err="1"/>
              <a:t>perfringens</a:t>
            </a:r>
            <a:r>
              <a:rPr lang="cs-CZ" sz="1600" i="1" dirty="0"/>
              <a:t> </a:t>
            </a:r>
            <a:r>
              <a:rPr lang="cs-CZ" sz="1600" dirty="0"/>
              <a:t>- poškození epiteliální buněčné vrstvy</a:t>
            </a:r>
          </a:p>
          <a:p>
            <a:r>
              <a:rPr lang="cs-CZ" sz="1600" i="1" dirty="0"/>
              <a:t>Clostridium </a:t>
            </a:r>
            <a:r>
              <a:rPr lang="cs-CZ" sz="1600" i="1" dirty="0" err="1"/>
              <a:t>septicum</a:t>
            </a:r>
            <a:r>
              <a:rPr lang="cs-CZ" sz="1600" i="1" dirty="0"/>
              <a:t> </a:t>
            </a:r>
            <a:r>
              <a:rPr lang="cs-CZ" sz="1600" dirty="0"/>
              <a:t>- srdce</a:t>
            </a:r>
          </a:p>
        </p:txBody>
      </p:sp>
      <p:sp>
        <p:nvSpPr>
          <p:cNvPr id="4" name="Obdélník 3"/>
          <p:cNvSpPr/>
          <p:nvPr/>
        </p:nvSpPr>
        <p:spPr>
          <a:xfrm>
            <a:off x="4584948" y="2350621"/>
            <a:ext cx="4572000" cy="584775"/>
          </a:xfrm>
          <a:prstGeom prst="rect">
            <a:avLst/>
          </a:prstGeom>
        </p:spPr>
        <p:txBody>
          <a:bodyPr>
            <a:spAutoFit/>
          </a:bodyPr>
          <a:lstStyle/>
          <a:p>
            <a:r>
              <a:rPr lang="pl-PL" sz="1600" dirty="0"/>
              <a:t>vstup Ca do bunek --&gt; </a:t>
            </a:r>
            <a:r>
              <a:rPr lang="pl-PL" sz="1600" dirty="0" smtClean="0"/>
              <a:t>poškození buněk </a:t>
            </a:r>
            <a:r>
              <a:rPr lang="pl-PL" sz="1600" dirty="0"/>
              <a:t>(pokud se tento toxin dostane do jater = smrt</a:t>
            </a:r>
            <a:endParaRPr lang="cs-CZ" sz="1600" dirty="0"/>
          </a:p>
        </p:txBody>
      </p:sp>
      <p:sp>
        <p:nvSpPr>
          <p:cNvPr id="5" name="Obdélník 4"/>
          <p:cNvSpPr/>
          <p:nvPr/>
        </p:nvSpPr>
        <p:spPr>
          <a:xfrm>
            <a:off x="4584948" y="4656703"/>
            <a:ext cx="4572000" cy="584775"/>
          </a:xfrm>
          <a:prstGeom prst="rect">
            <a:avLst/>
          </a:prstGeom>
        </p:spPr>
        <p:txBody>
          <a:bodyPr>
            <a:spAutoFit/>
          </a:bodyPr>
          <a:lstStyle/>
          <a:p>
            <a:r>
              <a:rPr lang="en-US" sz="1600" dirty="0" err="1"/>
              <a:t>působí</a:t>
            </a:r>
            <a:r>
              <a:rPr lang="en-US" sz="1600" dirty="0"/>
              <a:t> </a:t>
            </a:r>
            <a:r>
              <a:rPr lang="en-US" sz="1600" dirty="0" err="1"/>
              <a:t>toxicky</a:t>
            </a:r>
            <a:r>
              <a:rPr lang="en-US" sz="1600" dirty="0"/>
              <a:t> </a:t>
            </a:r>
            <a:r>
              <a:rPr lang="en-US" sz="1600" dirty="0" err="1"/>
              <a:t>na</a:t>
            </a:r>
            <a:r>
              <a:rPr lang="en-US" sz="1600" dirty="0"/>
              <a:t> </a:t>
            </a:r>
            <a:r>
              <a:rPr lang="en-US" sz="1600" dirty="0" err="1"/>
              <a:t>srdce</a:t>
            </a:r>
            <a:r>
              <a:rPr lang="en-US" sz="1600" dirty="0"/>
              <a:t>, </a:t>
            </a:r>
            <a:r>
              <a:rPr lang="en-US" sz="1600" dirty="0" err="1"/>
              <a:t>pokud</a:t>
            </a:r>
            <a:r>
              <a:rPr lang="en-US" sz="1600" dirty="0"/>
              <a:t> se </a:t>
            </a:r>
            <a:r>
              <a:rPr lang="en-US" sz="1600" dirty="0" err="1"/>
              <a:t>dostane</a:t>
            </a:r>
            <a:r>
              <a:rPr lang="en-US" sz="1600" dirty="0"/>
              <a:t> do </a:t>
            </a:r>
            <a:r>
              <a:rPr lang="en-US" sz="1600" dirty="0" err="1"/>
              <a:t>krve</a:t>
            </a:r>
            <a:r>
              <a:rPr lang="en-US" sz="1600" dirty="0"/>
              <a:t>... </a:t>
            </a:r>
            <a:r>
              <a:rPr lang="en-US" sz="1600" dirty="0" err="1" smtClean="0"/>
              <a:t>zp</a:t>
            </a:r>
            <a:r>
              <a:rPr lang="cs-CZ" sz="1600" dirty="0" smtClean="0"/>
              <a:t>ů</a:t>
            </a:r>
            <a:r>
              <a:rPr lang="en-US" sz="1600" dirty="0" err="1" smtClean="0"/>
              <a:t>sobuje</a:t>
            </a:r>
            <a:r>
              <a:rPr lang="en-US" sz="1600" dirty="0" smtClean="0"/>
              <a:t> </a:t>
            </a:r>
            <a:r>
              <a:rPr lang="en-US" sz="1600" dirty="0"/>
              <a:t>ale </a:t>
            </a:r>
            <a:r>
              <a:rPr lang="en-US" sz="1600" dirty="0" err="1"/>
              <a:t>taky</a:t>
            </a:r>
            <a:r>
              <a:rPr lang="en-US" sz="1600" dirty="0"/>
              <a:t> </a:t>
            </a:r>
            <a:r>
              <a:rPr lang="en-US" sz="1600" dirty="0" err="1" smtClean="0"/>
              <a:t>nekr</a:t>
            </a:r>
            <a:r>
              <a:rPr lang="cs-CZ" sz="1600" dirty="0" smtClean="0"/>
              <a:t>ó</a:t>
            </a:r>
            <a:r>
              <a:rPr lang="en-US" sz="1600" dirty="0" err="1" smtClean="0"/>
              <a:t>zu</a:t>
            </a:r>
            <a:r>
              <a:rPr lang="en-US" sz="1600" dirty="0" smtClean="0"/>
              <a:t> </a:t>
            </a:r>
            <a:r>
              <a:rPr lang="en-US" sz="1600" dirty="0" err="1" smtClean="0"/>
              <a:t>jin</a:t>
            </a:r>
            <a:r>
              <a:rPr lang="cs-CZ" sz="1600" dirty="0" smtClean="0"/>
              <a:t>ý</a:t>
            </a:r>
            <a:r>
              <a:rPr lang="en-US" sz="1600" dirty="0" err="1" smtClean="0"/>
              <a:t>ch</a:t>
            </a:r>
            <a:r>
              <a:rPr lang="en-US" sz="1600" dirty="0" smtClean="0"/>
              <a:t> </a:t>
            </a:r>
            <a:r>
              <a:rPr lang="en-US" sz="1600" dirty="0" err="1" smtClean="0"/>
              <a:t>sval</a:t>
            </a:r>
            <a:r>
              <a:rPr lang="cs-CZ" sz="1600" dirty="0" smtClean="0"/>
              <a:t>ů</a:t>
            </a:r>
            <a:endParaRPr lang="en-US" sz="1600" dirty="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604" y="2204864"/>
            <a:ext cx="4032448" cy="398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Šipka doprava 5"/>
          <p:cNvSpPr/>
          <p:nvPr/>
        </p:nvSpPr>
        <p:spPr>
          <a:xfrm rot="10800000" flipV="1">
            <a:off x="4788024" y="3356992"/>
            <a:ext cx="72008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prava 9"/>
          <p:cNvSpPr/>
          <p:nvPr/>
        </p:nvSpPr>
        <p:spPr>
          <a:xfrm rot="10800000" flipV="1">
            <a:off x="4788024" y="5661248"/>
            <a:ext cx="72008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58827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74042"/>
          </a:xfrm>
        </p:spPr>
        <p:txBody>
          <a:bodyPr>
            <a:normAutofit fontScale="90000"/>
          </a:bodyPr>
          <a:lstStyle/>
          <a:p>
            <a:r>
              <a:rPr lang="cs-CZ" sz="1800" b="1" dirty="0" smtClean="0"/>
              <a:t>Bakteriální endotoxiny</a:t>
            </a:r>
            <a:br>
              <a:rPr lang="cs-CZ" sz="1800" b="1" dirty="0" smtClean="0"/>
            </a:br>
            <a:endParaRPr lang="cs-CZ" sz="1800" dirty="0"/>
          </a:p>
        </p:txBody>
      </p:sp>
      <p:sp>
        <p:nvSpPr>
          <p:cNvPr id="3" name="Zástupný symbol pro obsah 2"/>
          <p:cNvSpPr>
            <a:spLocks noGrp="1"/>
          </p:cNvSpPr>
          <p:nvPr>
            <p:ph idx="1"/>
          </p:nvPr>
        </p:nvSpPr>
        <p:spPr>
          <a:xfrm>
            <a:off x="251520" y="764704"/>
            <a:ext cx="8229600" cy="4525963"/>
          </a:xfrm>
        </p:spPr>
        <p:txBody>
          <a:bodyPr>
            <a:normAutofit/>
          </a:bodyPr>
          <a:lstStyle/>
          <a:p>
            <a:r>
              <a:rPr lang="cs-CZ" sz="1600" dirty="0"/>
              <a:t>e</a:t>
            </a:r>
            <a:r>
              <a:rPr lang="cs-CZ" sz="1600" dirty="0" smtClean="0"/>
              <a:t>ndotoxiny –jsou součástí </a:t>
            </a:r>
            <a:r>
              <a:rPr lang="cs-CZ" sz="1600" dirty="0"/>
              <a:t>buněčné stěny G- </a:t>
            </a:r>
            <a:r>
              <a:rPr lang="cs-CZ" sz="1600" dirty="0" smtClean="0"/>
              <a:t>bakterií</a:t>
            </a:r>
          </a:p>
          <a:p>
            <a:r>
              <a:rPr lang="cs-CZ" sz="1600" dirty="0" smtClean="0"/>
              <a:t>tvořeny lipopolysacharidem</a:t>
            </a:r>
          </a:p>
          <a:p>
            <a:r>
              <a:rPr lang="fi-FI" sz="1600" dirty="0" smtClean="0"/>
              <a:t>nelze</a:t>
            </a:r>
            <a:r>
              <a:rPr lang="cs-CZ" sz="1600" dirty="0" smtClean="0"/>
              <a:t> </a:t>
            </a:r>
            <a:r>
              <a:rPr lang="cs-CZ" sz="1600" dirty="0" smtClean="0"/>
              <a:t>je</a:t>
            </a:r>
            <a:r>
              <a:rPr lang="fi-FI" sz="1600" dirty="0" smtClean="0"/>
              <a:t> </a:t>
            </a:r>
            <a:r>
              <a:rPr lang="fi-FI" sz="1600" dirty="0"/>
              <a:t>konvertovat na toxoid (NE vakcíny)</a:t>
            </a:r>
          </a:p>
          <a:p>
            <a:endParaRPr lang="cs-CZ" sz="1600" dirty="0"/>
          </a:p>
          <a:p>
            <a:r>
              <a:rPr lang="cs-CZ" sz="1600" dirty="0"/>
              <a:t>u</a:t>
            </a:r>
            <a:r>
              <a:rPr lang="cs-CZ" sz="1600" dirty="0" smtClean="0"/>
              <a:t>volnitelné </a:t>
            </a:r>
            <a:r>
              <a:rPr lang="cs-CZ" sz="1600" dirty="0"/>
              <a:t>lyzí buňky</a:t>
            </a:r>
          </a:p>
          <a:p>
            <a:r>
              <a:rPr lang="cs-CZ" sz="1600" dirty="0"/>
              <a:t>n</a:t>
            </a:r>
            <a:r>
              <a:rPr lang="cs-CZ" sz="1600" dirty="0" smtClean="0"/>
              <a:t>emají </a:t>
            </a:r>
            <a:r>
              <a:rPr lang="cs-CZ" sz="1600" dirty="0"/>
              <a:t>specifický receptor</a:t>
            </a:r>
          </a:p>
          <a:p>
            <a:r>
              <a:rPr lang="cs-CZ" sz="1600" dirty="0"/>
              <a:t>m</a:t>
            </a:r>
            <a:r>
              <a:rPr lang="cs-CZ" sz="1600" dirty="0" smtClean="0"/>
              <a:t>írně toxické - ve </a:t>
            </a:r>
            <a:r>
              <a:rPr lang="cs-CZ" sz="1600" dirty="0"/>
              <a:t>větších dávkách letální pro zvířata</a:t>
            </a:r>
          </a:p>
          <a:p>
            <a:r>
              <a:rPr lang="cs-CZ" sz="1600" dirty="0" smtClean="0"/>
              <a:t>termostabilní-  </a:t>
            </a:r>
            <a:r>
              <a:rPr lang="cs-CZ" sz="1600" dirty="0"/>
              <a:t>toxicita zachována často i při </a:t>
            </a:r>
            <a:r>
              <a:rPr lang="cs-CZ" sz="1600" dirty="0" smtClean="0"/>
              <a:t>vícehodinovém působení </a:t>
            </a:r>
            <a:r>
              <a:rPr lang="cs-CZ" sz="1600" dirty="0"/>
              <a:t>60 °C</a:t>
            </a:r>
          </a:p>
          <a:p>
            <a:r>
              <a:rPr lang="cs-CZ" sz="1600" dirty="0"/>
              <a:t>s</a:t>
            </a:r>
            <a:r>
              <a:rPr lang="cs-CZ" sz="1600" dirty="0" smtClean="0"/>
              <a:t>labě </a:t>
            </a:r>
            <a:r>
              <a:rPr lang="cs-CZ" sz="1600" dirty="0"/>
              <a:t>antigenní</a:t>
            </a:r>
          </a:p>
          <a:p>
            <a:r>
              <a:rPr lang="cs-CZ" sz="1600" dirty="0" smtClean="0"/>
              <a:t>syntéza </a:t>
            </a:r>
            <a:r>
              <a:rPr lang="cs-CZ" sz="1600" dirty="0"/>
              <a:t>řízena geny nukleoidu</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789040"/>
            <a:ext cx="4680520" cy="2833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961964" y="6596390"/>
            <a:ext cx="4572000" cy="261610"/>
          </a:xfrm>
          <a:prstGeom prst="rect">
            <a:avLst/>
          </a:prstGeom>
        </p:spPr>
        <p:txBody>
          <a:bodyPr>
            <a:spAutoFit/>
          </a:bodyPr>
          <a:lstStyle/>
          <a:p>
            <a:r>
              <a:rPr lang="cs-CZ" sz="1100" dirty="0"/>
              <a:t>https://abbiosciences.com/blogs/science-blog/regarding-endotoxin</a:t>
            </a:r>
          </a:p>
        </p:txBody>
      </p:sp>
    </p:spTree>
    <p:extLst>
      <p:ext uri="{BB962C8B-B14F-4D97-AF65-F5344CB8AC3E}">
        <p14:creationId xmlns:p14="http://schemas.microsoft.com/office/powerpoint/2010/main" val="2932286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260648"/>
            <a:ext cx="8820472" cy="5688632"/>
          </a:xfrm>
        </p:spPr>
        <p:txBody>
          <a:bodyPr>
            <a:normAutofit/>
          </a:bodyPr>
          <a:lstStyle/>
          <a:p>
            <a:pPr marL="0" indent="0">
              <a:buNone/>
            </a:pPr>
            <a:r>
              <a:rPr lang="cs-CZ" sz="1600" b="1" dirty="0"/>
              <a:t>Bakteriální endotoxiny a </a:t>
            </a:r>
            <a:r>
              <a:rPr lang="cs-CZ" sz="1600" b="1" dirty="0" smtClean="0"/>
              <a:t>makroorganismus</a:t>
            </a:r>
          </a:p>
          <a:p>
            <a:pPr marL="0" indent="0">
              <a:buNone/>
            </a:pPr>
            <a:endParaRPr lang="cs-CZ" sz="1600" b="1" dirty="0"/>
          </a:p>
          <a:p>
            <a:r>
              <a:rPr lang="cs-CZ" sz="1600" dirty="0"/>
              <a:t>ú</a:t>
            </a:r>
            <a:r>
              <a:rPr lang="cs-CZ" sz="1600" dirty="0" smtClean="0"/>
              <a:t>činky </a:t>
            </a:r>
            <a:r>
              <a:rPr lang="cs-CZ" sz="1600" dirty="0"/>
              <a:t>endotoxinů – shodují se u většiny G- </a:t>
            </a:r>
            <a:r>
              <a:rPr lang="cs-CZ" sz="1600" dirty="0" smtClean="0"/>
              <a:t>bakterií</a:t>
            </a:r>
          </a:p>
          <a:p>
            <a:r>
              <a:rPr lang="en-US" sz="1600" dirty="0" err="1"/>
              <a:t>jsou</a:t>
            </a:r>
            <a:r>
              <a:rPr lang="en-US" sz="1600" dirty="0"/>
              <a:t> </a:t>
            </a:r>
            <a:r>
              <a:rPr lang="en-US" sz="1600" dirty="0" err="1"/>
              <a:t>pyrogenní</a:t>
            </a:r>
            <a:r>
              <a:rPr lang="en-US" sz="1600" dirty="0"/>
              <a:t> </a:t>
            </a:r>
            <a:r>
              <a:rPr lang="cs-CZ" sz="1600" dirty="0"/>
              <a:t>-</a:t>
            </a:r>
            <a:r>
              <a:rPr lang="en-US" sz="1600" dirty="0" smtClean="0"/>
              <a:t> </a:t>
            </a:r>
            <a:r>
              <a:rPr lang="en-US" sz="1600" dirty="0" err="1" smtClean="0"/>
              <a:t>vyvol</a:t>
            </a:r>
            <a:r>
              <a:rPr lang="cs-CZ" sz="1600" dirty="0" smtClean="0"/>
              <a:t>á</a:t>
            </a:r>
            <a:r>
              <a:rPr lang="en-US" sz="1600" dirty="0" err="1" smtClean="0"/>
              <a:t>vaj</a:t>
            </a:r>
            <a:r>
              <a:rPr lang="cs-CZ" sz="1600" dirty="0" smtClean="0"/>
              <a:t>í</a:t>
            </a:r>
            <a:r>
              <a:rPr lang="en-US" sz="1600" dirty="0" smtClean="0"/>
              <a:t> </a:t>
            </a:r>
            <a:r>
              <a:rPr lang="en-US" sz="1600" dirty="0" err="1" smtClean="0"/>
              <a:t>hore</a:t>
            </a:r>
            <a:r>
              <a:rPr lang="cs-CZ" sz="1600" dirty="0" smtClean="0"/>
              <a:t>č</a:t>
            </a:r>
            <a:r>
              <a:rPr lang="en-US" sz="1600" dirty="0" err="1" smtClean="0"/>
              <a:t>ku</a:t>
            </a:r>
            <a:endParaRPr lang="cs-CZ" sz="1600" dirty="0" smtClean="0"/>
          </a:p>
          <a:p>
            <a:r>
              <a:rPr lang="cs-CZ" sz="1600" dirty="0"/>
              <a:t>s</a:t>
            </a:r>
            <a:r>
              <a:rPr lang="cs-CZ" sz="1600" dirty="0" smtClean="0"/>
              <a:t>timuluje odpověď imunitního systému – aktivace makrofágů, </a:t>
            </a:r>
            <a:r>
              <a:rPr lang="cs-CZ" sz="1600" dirty="0" err="1" smtClean="0"/>
              <a:t>neutrofilů</a:t>
            </a:r>
            <a:r>
              <a:rPr lang="cs-CZ" sz="1600" dirty="0" smtClean="0"/>
              <a:t>,  lymfocytů B</a:t>
            </a:r>
            <a:endParaRPr lang="cs-CZ" sz="1600" dirty="0"/>
          </a:p>
          <a:p>
            <a:r>
              <a:rPr lang="cs-CZ" sz="1600" dirty="0" smtClean="0"/>
              <a:t>vznik lokální zánětlivé </a:t>
            </a:r>
            <a:r>
              <a:rPr lang="cs-CZ" sz="1600" dirty="0" smtClean="0"/>
              <a:t>reakce</a:t>
            </a:r>
            <a:endParaRPr lang="cs-CZ" sz="1600" dirty="0" smtClean="0"/>
          </a:p>
          <a:p>
            <a:r>
              <a:rPr lang="cs-CZ" sz="1600" dirty="0" smtClean="0"/>
              <a:t>při vyšších koncentracích může dojít ke vzniku </a:t>
            </a:r>
            <a:r>
              <a:rPr lang="cs-CZ" sz="1600" dirty="0" err="1" smtClean="0"/>
              <a:t>endotoxického</a:t>
            </a:r>
            <a:r>
              <a:rPr lang="cs-CZ" sz="1600" dirty="0" smtClean="0"/>
              <a:t> šoku</a:t>
            </a:r>
          </a:p>
          <a:p>
            <a:pPr marL="0" indent="0">
              <a:buNone/>
            </a:pPr>
            <a:endParaRPr lang="cs-CZ" sz="1600" dirty="0" smtClean="0"/>
          </a:p>
          <a:p>
            <a:endParaRPr lang="cs-CZ" sz="1600" dirty="0"/>
          </a:p>
          <a:p>
            <a:r>
              <a:rPr lang="cs-CZ" sz="1600" dirty="0" smtClean="0"/>
              <a:t> </a:t>
            </a:r>
            <a:r>
              <a:rPr lang="cs-CZ" sz="1600" dirty="0"/>
              <a:t>horečka – působí na makrofágy, uvolňuje se IL-1, působí na </a:t>
            </a:r>
            <a:r>
              <a:rPr lang="cs-CZ" sz="1600" dirty="0" smtClean="0"/>
              <a:t>centrum termoregulace</a:t>
            </a:r>
            <a:endParaRPr lang="cs-CZ" sz="1600" dirty="0"/>
          </a:p>
          <a:p>
            <a:r>
              <a:rPr lang="cs-CZ" sz="1600" dirty="0" smtClean="0"/>
              <a:t>leukopenie </a:t>
            </a:r>
            <a:r>
              <a:rPr lang="cs-CZ" sz="1600" dirty="0"/>
              <a:t>– může být následována leukocytózou</a:t>
            </a:r>
          </a:p>
          <a:p>
            <a:r>
              <a:rPr lang="cs-CZ" sz="1600" dirty="0" smtClean="0"/>
              <a:t>hypoglykémie </a:t>
            </a:r>
            <a:r>
              <a:rPr lang="cs-CZ" sz="1600" dirty="0"/>
              <a:t>– LPS způsobuje glykolýzu v buňkách různého </a:t>
            </a:r>
            <a:r>
              <a:rPr lang="cs-CZ" sz="1600" dirty="0" smtClean="0"/>
              <a:t>typu</a:t>
            </a:r>
          </a:p>
          <a:p>
            <a:r>
              <a:rPr lang="cs-CZ" sz="1600" dirty="0" smtClean="0"/>
              <a:t>septický </a:t>
            </a:r>
            <a:r>
              <a:rPr lang="cs-CZ" sz="1600" dirty="0"/>
              <a:t>šok – při bakteriémii</a:t>
            </a:r>
          </a:p>
          <a:p>
            <a:r>
              <a:rPr lang="cs-CZ" sz="1600" dirty="0" smtClean="0"/>
              <a:t>koagulační </a:t>
            </a:r>
            <a:r>
              <a:rPr lang="cs-CZ" sz="1600" dirty="0"/>
              <a:t>kaskády, která vede ke konverzi fibrinogenu na </a:t>
            </a:r>
            <a:r>
              <a:rPr lang="cs-CZ" sz="1600" dirty="0" smtClean="0"/>
              <a:t>fibrin (srážení krve)</a:t>
            </a:r>
            <a:endParaRPr lang="cs-CZ" sz="1600" dirty="0"/>
          </a:p>
          <a:p>
            <a:r>
              <a:rPr lang="cs-CZ" sz="1600" dirty="0" smtClean="0"/>
              <a:t> endotoxin </a:t>
            </a:r>
            <a:r>
              <a:rPr lang="cs-CZ" sz="1600" dirty="0"/>
              <a:t>způsobí adhezi destiček na </a:t>
            </a:r>
            <a:r>
              <a:rPr lang="cs-CZ" sz="1600" dirty="0" err="1"/>
              <a:t>endotelium</a:t>
            </a:r>
            <a:r>
              <a:rPr lang="cs-CZ" sz="1600" dirty="0"/>
              <a:t> </a:t>
            </a:r>
            <a:r>
              <a:rPr lang="cs-CZ" sz="1600" dirty="0" smtClean="0"/>
              <a:t>cév</a:t>
            </a:r>
          </a:p>
          <a:p>
            <a:r>
              <a:rPr lang="cs-CZ" sz="1600" dirty="0" smtClean="0"/>
              <a:t> aktivuje přeměnu </a:t>
            </a:r>
            <a:r>
              <a:rPr lang="cs-CZ" sz="1600" dirty="0" err="1"/>
              <a:t>plazminogenu</a:t>
            </a:r>
            <a:r>
              <a:rPr lang="cs-CZ" sz="1600" dirty="0"/>
              <a:t> na </a:t>
            </a:r>
            <a:r>
              <a:rPr lang="cs-CZ" sz="1600" dirty="0" smtClean="0"/>
              <a:t>plazmin (rozpouštění </a:t>
            </a:r>
            <a:r>
              <a:rPr lang="cs-CZ" sz="1600" dirty="0"/>
              <a:t>fibrinových vláken krevní </a:t>
            </a:r>
            <a:r>
              <a:rPr lang="cs-CZ" sz="1600" dirty="0" smtClean="0"/>
              <a:t>sraženiny)</a:t>
            </a:r>
            <a:endParaRPr lang="cs-CZ" sz="1600" dirty="0"/>
          </a:p>
          <a:p>
            <a:r>
              <a:rPr lang="cs-CZ" sz="1600" dirty="0" smtClean="0"/>
              <a:t>vznik diseminované intravaskulární koagulace (DIC) - vede k zvýšení krvácivosti</a:t>
            </a:r>
          </a:p>
          <a:p>
            <a:r>
              <a:rPr lang="cs-CZ" sz="1600" dirty="0" smtClean="0"/>
              <a:t>může způsobit smrt </a:t>
            </a:r>
            <a:r>
              <a:rPr lang="cs-CZ" sz="1600" dirty="0"/>
              <a:t>(septický </a:t>
            </a:r>
            <a:r>
              <a:rPr lang="cs-CZ" sz="1600" dirty="0" smtClean="0"/>
              <a:t>šok)</a:t>
            </a:r>
          </a:p>
        </p:txBody>
      </p:sp>
    </p:spTree>
    <p:extLst>
      <p:ext uri="{BB962C8B-B14F-4D97-AF65-F5344CB8AC3E}">
        <p14:creationId xmlns:p14="http://schemas.microsoft.com/office/powerpoint/2010/main" val="3703019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92" y="606142"/>
            <a:ext cx="8948495" cy="5520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4505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188640"/>
            <a:ext cx="8229600" cy="4525963"/>
          </a:xfrm>
        </p:spPr>
        <p:txBody>
          <a:bodyPr>
            <a:normAutofit/>
          </a:bodyPr>
          <a:lstStyle/>
          <a:p>
            <a:pPr marL="0" indent="0">
              <a:buNone/>
            </a:pPr>
            <a:r>
              <a:rPr lang="cs-CZ" sz="1600" b="1" dirty="0" err="1"/>
              <a:t>Enterotoxigenní</a:t>
            </a:r>
            <a:r>
              <a:rPr lang="cs-CZ" sz="1600" b="1" dirty="0"/>
              <a:t> </a:t>
            </a:r>
            <a:r>
              <a:rPr lang="cs-CZ" sz="1600" b="1" i="1" dirty="0"/>
              <a:t>E. coli</a:t>
            </a:r>
          </a:p>
          <a:p>
            <a:r>
              <a:rPr lang="pl-PL" sz="1600" dirty="0" smtClean="0"/>
              <a:t>dvě </a:t>
            </a:r>
            <a:r>
              <a:rPr lang="pl-PL" sz="1600" dirty="0"/>
              <a:t>skupiny - LT1 a </a:t>
            </a:r>
            <a:r>
              <a:rPr lang="pl-PL" sz="1600" dirty="0" smtClean="0"/>
              <a:t>LT2, obě </a:t>
            </a:r>
            <a:r>
              <a:rPr lang="pl-PL" sz="1600" dirty="0"/>
              <a:t>maji podjednotku </a:t>
            </a:r>
            <a:r>
              <a:rPr lang="pl-PL" sz="1600" dirty="0" smtClean="0"/>
              <a:t>A</a:t>
            </a:r>
          </a:p>
          <a:p>
            <a:endParaRPr lang="pl-PL" sz="1600" dirty="0"/>
          </a:p>
          <a:p>
            <a:pPr>
              <a:buAutoNum type="alphaLcParenR"/>
            </a:pPr>
            <a:r>
              <a:rPr lang="cs-CZ" sz="1600" dirty="0" smtClean="0"/>
              <a:t>Tepelně </a:t>
            </a:r>
            <a:r>
              <a:rPr lang="cs-CZ" sz="1600" dirty="0"/>
              <a:t>labilní enterotoxin </a:t>
            </a:r>
          </a:p>
          <a:p>
            <a:r>
              <a:rPr lang="cs-CZ" sz="1600" dirty="0" smtClean="0"/>
              <a:t>dvě </a:t>
            </a:r>
            <a:r>
              <a:rPr lang="cs-CZ" sz="1600" dirty="0"/>
              <a:t>skupiny (LT-I, LT-II</a:t>
            </a:r>
            <a:r>
              <a:rPr lang="cs-CZ" sz="1600" dirty="0" smtClean="0"/>
              <a:t>)</a:t>
            </a:r>
            <a:endParaRPr lang="cs-CZ" sz="1600" dirty="0"/>
          </a:p>
          <a:p>
            <a:r>
              <a:rPr lang="pl-PL" sz="1600" dirty="0" smtClean="0"/>
              <a:t>jedna podjednotka </a:t>
            </a:r>
            <a:r>
              <a:rPr lang="pl-PL" sz="1600" dirty="0"/>
              <a:t>A, pět podjednotek </a:t>
            </a:r>
            <a:r>
              <a:rPr lang="pl-PL" sz="1600" dirty="0" smtClean="0"/>
              <a:t>B</a:t>
            </a:r>
          </a:p>
          <a:p>
            <a:endParaRPr lang="pl-PL" sz="1600" dirty="0" smtClean="0"/>
          </a:p>
          <a:p>
            <a:pPr marL="0" indent="0">
              <a:buNone/>
            </a:pPr>
            <a:r>
              <a:rPr lang="cs-CZ" sz="1600" dirty="0" smtClean="0"/>
              <a:t>b) Tepelně stabilní enterotoxin</a:t>
            </a:r>
          </a:p>
          <a:p>
            <a:r>
              <a:rPr lang="cs-CZ" sz="1600" dirty="0" smtClean="0"/>
              <a:t> malé monomery s mnoha cysteinovými zbytky</a:t>
            </a:r>
          </a:p>
          <a:p>
            <a:r>
              <a:rPr lang="cs-CZ" sz="1600" dirty="0" smtClean="0"/>
              <a:t> pospojovaných disulfidickými můstky </a:t>
            </a:r>
            <a:r>
              <a:rPr lang="it-IT" sz="1600" dirty="0" smtClean="0"/>
              <a:t>(stabilita)</a:t>
            </a:r>
            <a:endParaRPr lang="cs-CZ" sz="1600" dirty="0" smtClean="0"/>
          </a:p>
          <a:p>
            <a:r>
              <a:rPr lang="it-IT" sz="1600" dirty="0" smtClean="0"/>
              <a:t> dvě skupiny STa a STb</a:t>
            </a:r>
            <a:r>
              <a:rPr lang="cs-CZ" sz="1600" dirty="0"/>
              <a:t> </a:t>
            </a:r>
            <a:r>
              <a:rPr lang="cs-CZ" sz="1600" dirty="0" err="1" smtClean="0"/>
              <a:t>pů</a:t>
            </a:r>
            <a:r>
              <a:rPr lang="en-US" sz="1600" dirty="0" err="1" smtClean="0"/>
              <a:t>sobi</a:t>
            </a:r>
            <a:r>
              <a:rPr lang="en-US" sz="1600" dirty="0" smtClean="0"/>
              <a:t> </a:t>
            </a:r>
            <a:r>
              <a:rPr lang="en-US" sz="1600" dirty="0" err="1" smtClean="0"/>
              <a:t>na</a:t>
            </a:r>
            <a:r>
              <a:rPr lang="en-US" sz="1600" dirty="0" smtClean="0"/>
              <a:t> </a:t>
            </a:r>
            <a:r>
              <a:rPr lang="en-US" sz="1600" dirty="0" err="1" smtClean="0"/>
              <a:t>cyklický</a:t>
            </a:r>
            <a:r>
              <a:rPr lang="en-US" sz="1600" dirty="0" smtClean="0"/>
              <a:t> </a:t>
            </a:r>
            <a:r>
              <a:rPr lang="en-US" sz="1600" dirty="0" err="1" smtClean="0"/>
              <a:t>guanosin-monofosfát</a:t>
            </a:r>
            <a:endParaRPr lang="en-US" sz="1600" dirty="0" smtClean="0"/>
          </a:p>
          <a:p>
            <a:r>
              <a:rPr lang="en-US" sz="1600" dirty="0" err="1" smtClean="0"/>
              <a:t>inhibuje</a:t>
            </a:r>
            <a:r>
              <a:rPr lang="en-US" sz="1600" dirty="0" smtClean="0"/>
              <a:t> </a:t>
            </a:r>
            <a:r>
              <a:rPr lang="en-US" sz="1600" dirty="0" err="1" smtClean="0"/>
              <a:t>adsorpci</a:t>
            </a:r>
            <a:r>
              <a:rPr lang="en-US" sz="1600" dirty="0" smtClean="0"/>
              <a:t> Na </a:t>
            </a:r>
            <a:r>
              <a:rPr lang="en-US" sz="1600" dirty="0" smtClean="0"/>
              <a:t>-</a:t>
            </a:r>
            <a:r>
              <a:rPr lang="cs-CZ" sz="1600" dirty="0" smtClean="0"/>
              <a:t> </a:t>
            </a:r>
            <a:r>
              <a:rPr lang="en-US" sz="1600" dirty="0" smtClean="0"/>
              <a:t>v</a:t>
            </a:r>
            <a:r>
              <a:rPr lang="cs-CZ" sz="1600" dirty="0" smtClean="0"/>
              <a:t>ý</a:t>
            </a:r>
            <a:r>
              <a:rPr lang="en-US" sz="1600" dirty="0" err="1" smtClean="0"/>
              <a:t>sledek</a:t>
            </a:r>
            <a:r>
              <a:rPr lang="en-US" sz="1600" dirty="0" smtClean="0"/>
              <a:t> je </a:t>
            </a:r>
            <a:r>
              <a:rPr lang="en-US" sz="1600" dirty="0" err="1" smtClean="0"/>
              <a:t>průjem</a:t>
            </a:r>
            <a:endParaRPr lang="en-US" sz="1600" dirty="0" smtClean="0"/>
          </a:p>
          <a:p>
            <a:r>
              <a:rPr lang="en-US" sz="1600" dirty="0" err="1" smtClean="0"/>
              <a:t>STb</a:t>
            </a:r>
            <a:r>
              <a:rPr lang="en-US" sz="1600" dirty="0" smtClean="0"/>
              <a:t> </a:t>
            </a:r>
            <a:r>
              <a:rPr lang="en-US" sz="1600" dirty="0" err="1" smtClean="0"/>
              <a:t>taky</a:t>
            </a:r>
            <a:r>
              <a:rPr lang="en-US" sz="1600" dirty="0" smtClean="0"/>
              <a:t> </a:t>
            </a:r>
            <a:r>
              <a:rPr lang="en-US" sz="1600" dirty="0" err="1" smtClean="0"/>
              <a:t>poskozuje</a:t>
            </a:r>
            <a:r>
              <a:rPr lang="en-US" sz="1600" dirty="0" smtClean="0"/>
              <a:t> </a:t>
            </a:r>
            <a:r>
              <a:rPr lang="en-US" sz="1600" dirty="0" err="1" smtClean="0"/>
              <a:t>klky</a:t>
            </a:r>
            <a:r>
              <a:rPr lang="en-US" sz="1600" dirty="0" smtClean="0"/>
              <a:t> a </a:t>
            </a:r>
            <a:r>
              <a:rPr lang="en-US" sz="1600" dirty="0" err="1" smtClean="0"/>
              <a:t>vyvol</a:t>
            </a:r>
            <a:r>
              <a:rPr lang="cs-CZ" sz="1600" dirty="0" smtClean="0"/>
              <a:t>á</a:t>
            </a:r>
            <a:r>
              <a:rPr lang="en-US" sz="1600" dirty="0" smtClean="0"/>
              <a:t>v</a:t>
            </a:r>
            <a:r>
              <a:rPr lang="cs-CZ" sz="1600" dirty="0" smtClean="0"/>
              <a:t>á</a:t>
            </a:r>
            <a:r>
              <a:rPr lang="en-US" sz="1600" dirty="0" smtClean="0"/>
              <a:t> </a:t>
            </a:r>
            <a:r>
              <a:rPr lang="en-US" sz="1600" dirty="0" err="1" smtClean="0"/>
              <a:t>atrofii</a:t>
            </a:r>
            <a:endParaRPr lang="en-US" sz="1600" dirty="0" smtClean="0"/>
          </a:p>
          <a:p>
            <a:endParaRPr lang="cs-CZ" sz="1600" dirty="0" smtClean="0"/>
          </a:p>
          <a:p>
            <a:endParaRPr lang="cs-CZ" sz="16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509120"/>
            <a:ext cx="3744416" cy="2096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062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1530" y="116632"/>
            <a:ext cx="8229600" cy="490066"/>
          </a:xfrm>
        </p:spPr>
        <p:txBody>
          <a:bodyPr>
            <a:normAutofit/>
          </a:bodyPr>
          <a:lstStyle/>
          <a:p>
            <a:r>
              <a:rPr lang="cs-CZ" sz="1800" b="1" dirty="0"/>
              <a:t>T</a:t>
            </a:r>
            <a:r>
              <a:rPr lang="cs-CZ" sz="1800" b="1" dirty="0" smtClean="0"/>
              <a:t>oxiny</a:t>
            </a:r>
            <a:endParaRPr lang="cs-CZ" sz="1800" b="1" dirty="0"/>
          </a:p>
        </p:txBody>
      </p:sp>
      <p:sp>
        <p:nvSpPr>
          <p:cNvPr id="3" name="Zástupný symbol pro obsah 2"/>
          <p:cNvSpPr>
            <a:spLocks noGrp="1"/>
          </p:cNvSpPr>
          <p:nvPr>
            <p:ph idx="1"/>
          </p:nvPr>
        </p:nvSpPr>
        <p:spPr>
          <a:xfrm>
            <a:off x="179512" y="692696"/>
            <a:ext cx="8229600" cy="4525963"/>
          </a:xfrm>
        </p:spPr>
        <p:txBody>
          <a:bodyPr>
            <a:normAutofit/>
          </a:bodyPr>
          <a:lstStyle/>
          <a:p>
            <a:r>
              <a:rPr lang="cs-CZ" sz="1600" dirty="0" smtClean="0"/>
              <a:t>zodpovědné za toxicitu a </a:t>
            </a:r>
            <a:r>
              <a:rPr lang="cs-CZ" sz="1600" dirty="0" err="1" smtClean="0"/>
              <a:t>invazivitu</a:t>
            </a:r>
            <a:endParaRPr lang="cs-CZ" sz="1600" dirty="0" smtClean="0"/>
          </a:p>
          <a:p>
            <a:r>
              <a:rPr lang="cs-CZ" sz="1600" dirty="0" smtClean="0"/>
              <a:t>enzymy</a:t>
            </a:r>
            <a:r>
              <a:rPr lang="cs-CZ" sz="1600" dirty="0"/>
              <a:t> -</a:t>
            </a:r>
            <a:r>
              <a:rPr lang="cs-CZ" sz="1600" dirty="0" smtClean="0"/>
              <a:t> peptidy způsobující póry v </a:t>
            </a:r>
            <a:r>
              <a:rPr lang="cs-CZ" sz="1600" dirty="0" smtClean="0"/>
              <a:t>membráně </a:t>
            </a:r>
          </a:p>
          <a:p>
            <a:r>
              <a:rPr lang="cs-CZ" sz="1600" dirty="0" smtClean="0"/>
              <a:t>nebo převážně proteiny (exotoxiny)</a:t>
            </a:r>
            <a:endParaRPr lang="cs-CZ" sz="1600" dirty="0" smtClean="0"/>
          </a:p>
          <a:p>
            <a:r>
              <a:rPr lang="cs-CZ" sz="1600" dirty="0" err="1" smtClean="0"/>
              <a:t>superantigeny</a:t>
            </a:r>
            <a:endParaRPr lang="cs-CZ" sz="1600" dirty="0" smtClean="0"/>
          </a:p>
          <a:p>
            <a:r>
              <a:rPr lang="en-US" sz="1600" dirty="0" err="1"/>
              <a:t>toxiny</a:t>
            </a:r>
            <a:r>
              <a:rPr lang="en-US" sz="1600" dirty="0"/>
              <a:t> </a:t>
            </a:r>
            <a:r>
              <a:rPr lang="en-US" sz="1600" dirty="0" err="1"/>
              <a:t>jsou</a:t>
            </a:r>
            <a:r>
              <a:rPr lang="en-US" sz="1600" dirty="0"/>
              <a:t> </a:t>
            </a:r>
            <a:r>
              <a:rPr lang="en-US" sz="1600" dirty="0" err="1"/>
              <a:t>také</a:t>
            </a:r>
            <a:r>
              <a:rPr lang="en-US" sz="1600" dirty="0"/>
              <a:t> </a:t>
            </a:r>
            <a:r>
              <a:rPr lang="en-US" sz="1600" dirty="0" err="1"/>
              <a:t>virulentní</a:t>
            </a:r>
            <a:r>
              <a:rPr lang="en-US" sz="1600" dirty="0"/>
              <a:t> </a:t>
            </a:r>
            <a:r>
              <a:rPr lang="en-US" sz="1600" dirty="0" err="1"/>
              <a:t>faktory</a:t>
            </a:r>
            <a:endParaRPr lang="cs-CZ" sz="16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3095" y="2375085"/>
            <a:ext cx="4826799" cy="403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231423" y="6538337"/>
            <a:ext cx="4572000" cy="261610"/>
          </a:xfrm>
          <a:prstGeom prst="rect">
            <a:avLst/>
          </a:prstGeom>
        </p:spPr>
        <p:txBody>
          <a:bodyPr>
            <a:spAutoFit/>
          </a:bodyPr>
          <a:lstStyle/>
          <a:p>
            <a:r>
              <a:rPr lang="cs-CZ" sz="1100" dirty="0"/>
              <a:t>https://www.frontiersin.org/articles/10.3389/fmicb.2016.00042/full</a:t>
            </a:r>
          </a:p>
        </p:txBody>
      </p:sp>
    </p:spTree>
    <p:extLst>
      <p:ext uri="{BB962C8B-B14F-4D97-AF65-F5344CB8AC3E}">
        <p14:creationId xmlns:p14="http://schemas.microsoft.com/office/powerpoint/2010/main" val="2932814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41887"/>
            <a:ext cx="9073008" cy="4032448"/>
          </a:xfrm>
        </p:spPr>
        <p:txBody>
          <a:bodyPr>
            <a:normAutofit lnSpcReduction="10000"/>
          </a:bodyPr>
          <a:lstStyle/>
          <a:p>
            <a:pPr marL="0" indent="0">
              <a:buNone/>
            </a:pPr>
            <a:r>
              <a:rPr lang="cs-CZ" sz="1600" b="1" dirty="0" err="1" smtClean="0"/>
              <a:t>Enterohemoragická</a:t>
            </a:r>
            <a:r>
              <a:rPr lang="cs-CZ" sz="1600" b="1" dirty="0" smtClean="0"/>
              <a:t>/</a:t>
            </a:r>
            <a:r>
              <a:rPr lang="cs-CZ" sz="1600" b="1" dirty="0" err="1" smtClean="0"/>
              <a:t>Shigatoxigenní</a:t>
            </a:r>
            <a:r>
              <a:rPr lang="cs-CZ" sz="1600" b="1" dirty="0" smtClean="0"/>
              <a:t> </a:t>
            </a:r>
            <a:r>
              <a:rPr lang="cs-CZ" sz="1600" b="1" i="1" dirty="0" smtClean="0"/>
              <a:t>E</a:t>
            </a:r>
            <a:r>
              <a:rPr lang="cs-CZ" sz="1600" b="1" i="1" dirty="0"/>
              <a:t>. </a:t>
            </a:r>
            <a:r>
              <a:rPr lang="cs-CZ" sz="1600" b="1" i="1" dirty="0" smtClean="0"/>
              <a:t>coli</a:t>
            </a:r>
          </a:p>
          <a:p>
            <a:pPr marL="0" indent="0">
              <a:buNone/>
            </a:pPr>
            <a:endParaRPr lang="cs-CZ" sz="1600" b="1" i="1" dirty="0" smtClean="0"/>
          </a:p>
          <a:p>
            <a:r>
              <a:rPr lang="cs-CZ" sz="1600" dirty="0" smtClean="0"/>
              <a:t>způsobuje </a:t>
            </a:r>
            <a:r>
              <a:rPr lang="cs-CZ" sz="1600" dirty="0" err="1" smtClean="0"/>
              <a:t>shigatoxin</a:t>
            </a:r>
            <a:r>
              <a:rPr lang="cs-CZ" sz="1600" dirty="0" smtClean="0"/>
              <a:t> </a:t>
            </a:r>
            <a:r>
              <a:rPr lang="cs-CZ" sz="1600" dirty="0"/>
              <a:t>1, </a:t>
            </a:r>
            <a:r>
              <a:rPr lang="cs-CZ" sz="1600" dirty="0" err="1"/>
              <a:t>shigatoxin</a:t>
            </a:r>
            <a:r>
              <a:rPr lang="cs-CZ" sz="1600" dirty="0"/>
              <a:t> </a:t>
            </a:r>
            <a:r>
              <a:rPr lang="cs-CZ" sz="1600" dirty="0" smtClean="0"/>
              <a:t>2</a:t>
            </a:r>
          </a:p>
          <a:p>
            <a:r>
              <a:rPr lang="cs-CZ" sz="1600" dirty="0" err="1" smtClean="0"/>
              <a:t>Enterobacteriaceae</a:t>
            </a:r>
            <a:r>
              <a:rPr lang="cs-CZ" sz="1600" dirty="0"/>
              <a:t>, zejména </a:t>
            </a:r>
            <a:r>
              <a:rPr lang="cs-CZ" sz="1600" dirty="0" smtClean="0"/>
              <a:t>původce úplavice </a:t>
            </a:r>
            <a:r>
              <a:rPr lang="cs-CZ" sz="1600" dirty="0"/>
              <a:t>(</a:t>
            </a:r>
            <a:r>
              <a:rPr lang="cs-CZ" sz="1600" dirty="0" err="1"/>
              <a:t>Shigella</a:t>
            </a:r>
            <a:r>
              <a:rPr lang="cs-CZ" sz="1600" dirty="0"/>
              <a:t> </a:t>
            </a:r>
            <a:r>
              <a:rPr lang="cs-CZ" sz="1600" dirty="0" err="1"/>
              <a:t>dysenteriae</a:t>
            </a:r>
            <a:r>
              <a:rPr lang="cs-CZ" sz="1600" dirty="0"/>
              <a:t>) a některými kmeny </a:t>
            </a:r>
            <a:r>
              <a:rPr lang="cs-CZ" sz="1600" dirty="0" err="1"/>
              <a:t>Escherichia</a:t>
            </a:r>
            <a:r>
              <a:rPr lang="cs-CZ" sz="1600" dirty="0"/>
              <a:t> </a:t>
            </a:r>
            <a:r>
              <a:rPr lang="cs-CZ" sz="1600" dirty="0" smtClean="0"/>
              <a:t>coli</a:t>
            </a:r>
          </a:p>
          <a:p>
            <a:r>
              <a:rPr lang="cs-CZ" sz="1600" dirty="0" smtClean="0"/>
              <a:t>toxin </a:t>
            </a:r>
            <a:r>
              <a:rPr lang="cs-CZ" sz="1600" dirty="0"/>
              <a:t>blokuje tvorbu bílkovin v střevních epiteliálních buňkách tím, že poškozuje 23S </a:t>
            </a:r>
            <a:r>
              <a:rPr lang="cs-CZ" sz="1600" dirty="0" err="1"/>
              <a:t>rRNA</a:t>
            </a:r>
            <a:r>
              <a:rPr lang="cs-CZ" sz="1600" dirty="0"/>
              <a:t> nutnou pro správné fungování </a:t>
            </a:r>
            <a:r>
              <a:rPr lang="cs-CZ" sz="1600" dirty="0" smtClean="0"/>
              <a:t>ribozomu</a:t>
            </a:r>
            <a:endParaRPr lang="cs-CZ" sz="1600" dirty="0"/>
          </a:p>
          <a:p>
            <a:r>
              <a:rPr lang="cs-CZ" sz="1600" dirty="0"/>
              <a:t>h</a:t>
            </a:r>
            <a:r>
              <a:rPr lang="cs-CZ" sz="1600" dirty="0" smtClean="0"/>
              <a:t>emoragická kolitida</a:t>
            </a:r>
            <a:r>
              <a:rPr lang="en-US" sz="1600" dirty="0" smtClean="0"/>
              <a:t>- </a:t>
            </a:r>
            <a:r>
              <a:rPr lang="en-US" sz="1600" dirty="0" err="1" smtClean="0"/>
              <a:t>krev</a:t>
            </a:r>
            <a:r>
              <a:rPr lang="en-US" sz="1600" dirty="0" smtClean="0"/>
              <a:t> </a:t>
            </a:r>
            <a:r>
              <a:rPr lang="en-US" sz="1600" dirty="0" err="1" smtClean="0"/>
              <a:t>ve</a:t>
            </a:r>
            <a:r>
              <a:rPr lang="en-US" sz="1600" dirty="0" smtClean="0"/>
              <a:t> </a:t>
            </a:r>
            <a:r>
              <a:rPr lang="en-US" sz="1600" dirty="0" err="1" smtClean="0"/>
              <a:t>stolici</a:t>
            </a:r>
            <a:r>
              <a:rPr lang="en-US" sz="1600" dirty="0" smtClean="0"/>
              <a:t>, </a:t>
            </a:r>
            <a:r>
              <a:rPr lang="en-US" sz="1600" dirty="0" err="1" smtClean="0"/>
              <a:t>silna</a:t>
            </a:r>
            <a:r>
              <a:rPr lang="en-US" sz="1600" dirty="0" smtClean="0"/>
              <a:t> </a:t>
            </a:r>
            <a:r>
              <a:rPr lang="en-US" sz="1600" dirty="0" err="1" smtClean="0"/>
              <a:t>bolest</a:t>
            </a:r>
            <a:r>
              <a:rPr lang="en-US" sz="1600" dirty="0" smtClean="0"/>
              <a:t> </a:t>
            </a:r>
            <a:r>
              <a:rPr lang="en-US" sz="1600" dirty="0" err="1" smtClean="0"/>
              <a:t>břicha</a:t>
            </a:r>
            <a:r>
              <a:rPr lang="en-US" sz="1600" dirty="0" smtClean="0"/>
              <a:t>, </a:t>
            </a:r>
            <a:r>
              <a:rPr lang="en-US" sz="1600" dirty="0" err="1" smtClean="0"/>
              <a:t>zvraceni</a:t>
            </a:r>
            <a:r>
              <a:rPr lang="en-US" sz="1600" dirty="0" smtClean="0"/>
              <a:t>, </a:t>
            </a:r>
            <a:r>
              <a:rPr lang="en-US" sz="1600" dirty="0" err="1" smtClean="0"/>
              <a:t>horecky</a:t>
            </a:r>
            <a:r>
              <a:rPr lang="en-US" sz="1600" dirty="0" smtClean="0"/>
              <a:t> </a:t>
            </a:r>
          </a:p>
          <a:p>
            <a:endParaRPr lang="cs-CZ" sz="1600" dirty="0"/>
          </a:p>
          <a:p>
            <a:r>
              <a:rPr lang="cs-CZ" sz="1600" dirty="0"/>
              <a:t>h</a:t>
            </a:r>
            <a:r>
              <a:rPr lang="cs-CZ" sz="1600" dirty="0" smtClean="0"/>
              <a:t>emolyticko-uremický </a:t>
            </a:r>
            <a:r>
              <a:rPr lang="cs-CZ" sz="1600" dirty="0" smtClean="0"/>
              <a:t>syndrom</a:t>
            </a:r>
          </a:p>
          <a:p>
            <a:r>
              <a:rPr lang="en-US" sz="1600" dirty="0" err="1" smtClean="0"/>
              <a:t>krvav</a:t>
            </a:r>
            <a:r>
              <a:rPr lang="cs-CZ" sz="1600" dirty="0" smtClean="0"/>
              <a:t>ý</a:t>
            </a:r>
            <a:r>
              <a:rPr lang="en-US" sz="1600" dirty="0" smtClean="0"/>
              <a:t> </a:t>
            </a:r>
            <a:r>
              <a:rPr lang="en-US" sz="1600" dirty="0" err="1" smtClean="0"/>
              <a:t>pr</a:t>
            </a:r>
            <a:r>
              <a:rPr lang="cs-CZ" sz="1600" dirty="0" smtClean="0"/>
              <a:t>ů</a:t>
            </a:r>
            <a:r>
              <a:rPr lang="en-US" sz="1600" dirty="0" err="1" smtClean="0"/>
              <a:t>jem</a:t>
            </a:r>
            <a:r>
              <a:rPr lang="en-US" sz="1600" dirty="0" smtClean="0"/>
              <a:t>, </a:t>
            </a:r>
            <a:r>
              <a:rPr lang="en-US" sz="1600" dirty="0" err="1" smtClean="0"/>
              <a:t>neuropatie</a:t>
            </a:r>
            <a:r>
              <a:rPr lang="en-US" sz="1600" dirty="0" smtClean="0"/>
              <a:t> (</a:t>
            </a:r>
            <a:r>
              <a:rPr lang="en-US" sz="1600" dirty="0" err="1" smtClean="0"/>
              <a:t>po</a:t>
            </a:r>
            <a:r>
              <a:rPr lang="cs-CZ" sz="1600" dirty="0" smtClean="0"/>
              <a:t>škození </a:t>
            </a:r>
            <a:r>
              <a:rPr lang="en-US" sz="1600" dirty="0" err="1" smtClean="0"/>
              <a:t>nervov</a:t>
            </a:r>
            <a:r>
              <a:rPr lang="cs-CZ" sz="1600" dirty="0" smtClean="0"/>
              <a:t>é</a:t>
            </a:r>
            <a:r>
              <a:rPr lang="en-US" sz="1600" dirty="0" smtClean="0"/>
              <a:t> </a:t>
            </a:r>
            <a:r>
              <a:rPr lang="en-US" sz="1600" dirty="0" err="1" smtClean="0"/>
              <a:t>soustavy</a:t>
            </a:r>
            <a:r>
              <a:rPr lang="en-US" sz="1600" dirty="0" smtClean="0"/>
              <a:t>), </a:t>
            </a:r>
            <a:r>
              <a:rPr lang="en-US" sz="1600" dirty="0" err="1" smtClean="0"/>
              <a:t>selh</a:t>
            </a:r>
            <a:r>
              <a:rPr lang="cs-CZ" sz="1600" dirty="0" err="1" smtClean="0"/>
              <a:t>ání</a:t>
            </a:r>
            <a:r>
              <a:rPr lang="cs-CZ" sz="1600" dirty="0" smtClean="0"/>
              <a:t> </a:t>
            </a:r>
            <a:r>
              <a:rPr lang="en-US" sz="1600" dirty="0" err="1" smtClean="0"/>
              <a:t>ledvin</a:t>
            </a:r>
            <a:r>
              <a:rPr lang="en-US" sz="1600" dirty="0" smtClean="0"/>
              <a:t>, </a:t>
            </a:r>
            <a:r>
              <a:rPr lang="en-US" sz="1600" dirty="0" err="1" smtClean="0"/>
              <a:t>trombocytopemie</a:t>
            </a:r>
            <a:r>
              <a:rPr lang="en-US" sz="1600" dirty="0" smtClean="0"/>
              <a:t> (</a:t>
            </a:r>
            <a:r>
              <a:rPr lang="en-US" sz="1600" dirty="0" err="1" smtClean="0"/>
              <a:t>pokles</a:t>
            </a:r>
            <a:r>
              <a:rPr lang="en-US" sz="1600" dirty="0" smtClean="0"/>
              <a:t> </a:t>
            </a:r>
            <a:r>
              <a:rPr lang="en-US" sz="1600" dirty="0" err="1" smtClean="0"/>
              <a:t>desti</a:t>
            </a:r>
            <a:r>
              <a:rPr lang="cs-CZ" sz="1600" dirty="0" smtClean="0"/>
              <a:t>č</a:t>
            </a:r>
            <a:r>
              <a:rPr lang="en-US" sz="1600" dirty="0" err="1" smtClean="0"/>
              <a:t>ek</a:t>
            </a:r>
            <a:r>
              <a:rPr lang="en-US" sz="1600" dirty="0" smtClean="0"/>
              <a:t>)</a:t>
            </a:r>
          </a:p>
          <a:p>
            <a:endParaRPr lang="cs-CZ" sz="1600" dirty="0"/>
          </a:p>
          <a:p>
            <a:r>
              <a:rPr lang="cs-CZ" sz="1600" dirty="0"/>
              <a:t>t</a:t>
            </a:r>
            <a:r>
              <a:rPr lang="cs-CZ" sz="1600" dirty="0" smtClean="0"/>
              <a:t>rombotická trombocytopenická purpura</a:t>
            </a:r>
          </a:p>
          <a:p>
            <a:r>
              <a:rPr lang="pt-BR" sz="1600" dirty="0" smtClean="0"/>
              <a:t>shigaroxin </a:t>
            </a:r>
            <a:r>
              <a:rPr lang="pt-BR" sz="1600" dirty="0"/>
              <a:t>--&gt; do </a:t>
            </a:r>
            <a:r>
              <a:rPr lang="pt-BR" sz="1600" dirty="0" smtClean="0"/>
              <a:t>bun</a:t>
            </a:r>
            <a:r>
              <a:rPr lang="cs-CZ" sz="1600" dirty="0" smtClean="0"/>
              <a:t>ě</a:t>
            </a:r>
            <a:r>
              <a:rPr lang="pt-BR" sz="1600" dirty="0" smtClean="0"/>
              <a:t>k endocyt</a:t>
            </a:r>
            <a:r>
              <a:rPr lang="cs-CZ" sz="1600" dirty="0" smtClean="0"/>
              <a:t>ó</a:t>
            </a:r>
            <a:r>
              <a:rPr lang="pt-BR" sz="1600" dirty="0" smtClean="0"/>
              <a:t>zou</a:t>
            </a:r>
            <a:r>
              <a:rPr lang="pt-BR" sz="1600" dirty="0"/>
              <a:t>, </a:t>
            </a:r>
            <a:r>
              <a:rPr lang="pt-BR" sz="1600" dirty="0" smtClean="0"/>
              <a:t>p</a:t>
            </a:r>
            <a:r>
              <a:rPr lang="cs-CZ" sz="1600" dirty="0" smtClean="0"/>
              <a:t>ř</a:t>
            </a:r>
            <a:r>
              <a:rPr lang="pt-BR" sz="1600" dirty="0" smtClean="0"/>
              <a:t>es </a:t>
            </a:r>
            <a:r>
              <a:rPr lang="pt-BR" sz="1600" dirty="0"/>
              <a:t>GA jde az do ER</a:t>
            </a:r>
          </a:p>
          <a:p>
            <a:endParaRPr lang="cs-CZ"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258855"/>
            <a:ext cx="3950359" cy="2516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1199" y="5986381"/>
            <a:ext cx="3888432" cy="573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711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59832" y="1185714"/>
            <a:ext cx="258499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508643" y="260648"/>
            <a:ext cx="8095803" cy="584775"/>
          </a:xfrm>
          <a:prstGeom prst="rect">
            <a:avLst/>
          </a:prstGeom>
        </p:spPr>
        <p:txBody>
          <a:bodyPr wrap="square">
            <a:spAutoFit/>
          </a:bodyPr>
          <a:lstStyle/>
          <a:p>
            <a:pPr marL="285750" indent="-285750">
              <a:buFont typeface="Arial" panose="020B0604020202020204" pitchFamily="34" charset="0"/>
              <a:buChar char="•"/>
            </a:pPr>
            <a:r>
              <a:rPr lang="en-US" sz="1600" dirty="0"/>
              <a:t>toxin </a:t>
            </a:r>
            <a:r>
              <a:rPr lang="en-US" sz="1600" dirty="0" err="1" smtClean="0"/>
              <a:t>cestu</a:t>
            </a:r>
            <a:r>
              <a:rPr lang="cs-CZ" sz="1600" dirty="0" smtClean="0"/>
              <a:t>j</a:t>
            </a:r>
            <a:r>
              <a:rPr lang="en-US" sz="1600" dirty="0" smtClean="0"/>
              <a:t>e p</a:t>
            </a:r>
            <a:r>
              <a:rPr lang="cs-CZ" sz="1600" dirty="0" smtClean="0"/>
              <a:t>ř</a:t>
            </a:r>
            <a:r>
              <a:rPr lang="en-US" sz="1600" dirty="0" err="1" smtClean="0"/>
              <a:t>es</a:t>
            </a:r>
            <a:r>
              <a:rPr lang="en-US" sz="1600" dirty="0" smtClean="0"/>
              <a:t> </a:t>
            </a:r>
            <a:r>
              <a:rPr lang="cs-CZ" sz="1600" dirty="0" smtClean="0"/>
              <a:t>Golgiho aparát</a:t>
            </a:r>
            <a:r>
              <a:rPr lang="en-US" sz="1600" dirty="0" smtClean="0"/>
              <a:t> </a:t>
            </a:r>
            <a:r>
              <a:rPr lang="en-US" sz="1600" dirty="0"/>
              <a:t>a </a:t>
            </a:r>
            <a:r>
              <a:rPr lang="cs-CZ" sz="1600" dirty="0" smtClean="0"/>
              <a:t>e</a:t>
            </a:r>
            <a:r>
              <a:rPr lang="en-US" sz="1600" dirty="0" err="1" smtClean="0"/>
              <a:t>nd</a:t>
            </a:r>
            <a:r>
              <a:rPr lang="en-US" sz="1600" dirty="0" smtClean="0"/>
              <a:t>.</a:t>
            </a:r>
            <a:r>
              <a:rPr lang="cs-CZ" sz="1600" dirty="0" smtClean="0"/>
              <a:t>r</a:t>
            </a:r>
            <a:r>
              <a:rPr lang="en-US" sz="1600" dirty="0" err="1" smtClean="0"/>
              <a:t>etikulum</a:t>
            </a:r>
            <a:endParaRPr lang="en-US" sz="1600" dirty="0"/>
          </a:p>
          <a:p>
            <a:pPr marL="285750" indent="-285750">
              <a:buFont typeface="Arial" panose="020B0604020202020204" pitchFamily="34" charset="0"/>
              <a:buChar char="•"/>
            </a:pPr>
            <a:r>
              <a:rPr lang="en-US" sz="1600" dirty="0" err="1"/>
              <a:t>receptorem</a:t>
            </a:r>
            <a:r>
              <a:rPr lang="en-US" sz="1600" dirty="0"/>
              <a:t> </a:t>
            </a:r>
            <a:r>
              <a:rPr lang="en-US" sz="1600" dirty="0" err="1"/>
              <a:t>toxinu</a:t>
            </a:r>
            <a:r>
              <a:rPr lang="en-US" sz="1600" dirty="0"/>
              <a:t> je GM1 receptor</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108" y="5877272"/>
            <a:ext cx="479107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3594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4061" y="548680"/>
            <a:ext cx="5436096" cy="6799486"/>
          </a:xfrm>
        </p:spPr>
        <p:txBody>
          <a:bodyPr>
            <a:normAutofit/>
          </a:bodyPr>
          <a:lstStyle/>
          <a:p>
            <a:pPr marL="0" indent="0">
              <a:buNone/>
            </a:pPr>
            <a:r>
              <a:rPr lang="cs-CZ" sz="1600" b="1" dirty="0" err="1"/>
              <a:t>Enteroagregativní</a:t>
            </a:r>
            <a:r>
              <a:rPr lang="cs-CZ" sz="1600" b="1" dirty="0"/>
              <a:t> </a:t>
            </a:r>
            <a:r>
              <a:rPr lang="cs-CZ" sz="1600" b="1" i="1" dirty="0"/>
              <a:t>E. </a:t>
            </a:r>
            <a:r>
              <a:rPr lang="cs-CZ" sz="1600" b="1" i="1" dirty="0" smtClean="0"/>
              <a:t>coli</a:t>
            </a:r>
          </a:p>
          <a:p>
            <a:pPr marL="0" indent="0">
              <a:buNone/>
            </a:pPr>
            <a:endParaRPr lang="cs-CZ" sz="1600" b="1" i="1" dirty="0" smtClean="0"/>
          </a:p>
          <a:p>
            <a:r>
              <a:rPr lang="cs-CZ" sz="1600" dirty="0" smtClean="0"/>
              <a:t>tepelně </a:t>
            </a:r>
            <a:r>
              <a:rPr lang="cs-CZ" sz="1600" dirty="0"/>
              <a:t>stabilní enterotoxin EAST1 a </a:t>
            </a:r>
            <a:r>
              <a:rPr lang="cs-CZ" sz="1600" dirty="0" err="1"/>
              <a:t>Pet</a:t>
            </a:r>
            <a:r>
              <a:rPr lang="cs-CZ" sz="1600" dirty="0"/>
              <a:t> </a:t>
            </a:r>
            <a:r>
              <a:rPr lang="cs-CZ" sz="1600" dirty="0" smtClean="0"/>
              <a:t>toxin</a:t>
            </a:r>
          </a:p>
          <a:p>
            <a:r>
              <a:rPr lang="en-US" sz="1600" dirty="0" err="1"/>
              <a:t>nutí</a:t>
            </a:r>
            <a:r>
              <a:rPr lang="en-US" sz="1600" dirty="0"/>
              <a:t> </a:t>
            </a:r>
            <a:r>
              <a:rPr lang="en-US" sz="1600" dirty="0" err="1" smtClean="0"/>
              <a:t>bu</a:t>
            </a:r>
            <a:r>
              <a:rPr lang="cs-CZ" sz="1600" dirty="0" smtClean="0"/>
              <a:t>ň</a:t>
            </a:r>
            <a:r>
              <a:rPr lang="en-US" sz="1600" dirty="0" err="1" smtClean="0"/>
              <a:t>ky</a:t>
            </a:r>
            <a:r>
              <a:rPr lang="en-US" sz="1600" dirty="0" smtClean="0"/>
              <a:t> </a:t>
            </a:r>
            <a:r>
              <a:rPr lang="en-US" sz="1600" dirty="0" err="1" smtClean="0"/>
              <a:t>st</a:t>
            </a:r>
            <a:r>
              <a:rPr lang="cs-CZ" sz="1600" dirty="0" smtClean="0"/>
              <a:t>ř</a:t>
            </a:r>
            <a:r>
              <a:rPr lang="en-US" sz="1600" dirty="0" err="1" smtClean="0"/>
              <a:t>evniho</a:t>
            </a:r>
            <a:r>
              <a:rPr lang="en-US" sz="1600" dirty="0" smtClean="0"/>
              <a:t> </a:t>
            </a:r>
            <a:r>
              <a:rPr lang="en-US" sz="1600" dirty="0" err="1"/>
              <a:t>epitelu</a:t>
            </a:r>
            <a:r>
              <a:rPr lang="en-US" sz="1600" dirty="0"/>
              <a:t> </a:t>
            </a:r>
            <a:r>
              <a:rPr lang="en-US" sz="1600" dirty="0" err="1" smtClean="0"/>
              <a:t>vytv</a:t>
            </a:r>
            <a:r>
              <a:rPr lang="cs-CZ" sz="1600" dirty="0" err="1" smtClean="0"/>
              <a:t>á</a:t>
            </a:r>
            <a:r>
              <a:rPr lang="cs-CZ" sz="1600" dirty="0" err="1"/>
              <a:t>ř</a:t>
            </a:r>
            <a:r>
              <a:rPr lang="en-US" sz="1600" dirty="0" smtClean="0"/>
              <a:t>et </a:t>
            </a:r>
            <a:r>
              <a:rPr lang="cs-CZ" sz="1600" dirty="0" err="1" smtClean="0"/>
              <a:t>biofilm</a:t>
            </a:r>
            <a:endParaRPr lang="cs-CZ" sz="1600" dirty="0" smtClean="0"/>
          </a:p>
          <a:p>
            <a:r>
              <a:rPr lang="en-US" sz="1600" dirty="0" err="1" smtClean="0"/>
              <a:t>produkuje</a:t>
            </a:r>
            <a:r>
              <a:rPr lang="en-US" sz="1600" dirty="0" smtClean="0"/>
              <a:t> </a:t>
            </a:r>
            <a:r>
              <a:rPr lang="en-US" sz="1600" dirty="0" err="1"/>
              <a:t>dva</a:t>
            </a:r>
            <a:r>
              <a:rPr lang="en-US" sz="1600" dirty="0"/>
              <a:t> </a:t>
            </a:r>
            <a:r>
              <a:rPr lang="en-US" sz="1600" dirty="0" err="1" smtClean="0"/>
              <a:t>toxiny</a:t>
            </a:r>
            <a:endParaRPr lang="cs-CZ" sz="1600" dirty="0" smtClean="0"/>
          </a:p>
          <a:p>
            <a:r>
              <a:rPr lang="en-US" sz="1600" dirty="0" smtClean="0"/>
              <a:t> </a:t>
            </a:r>
            <a:r>
              <a:rPr lang="en-US" sz="1600" b="1" dirty="0" smtClean="0"/>
              <a:t>Pet </a:t>
            </a:r>
            <a:r>
              <a:rPr lang="en-US" sz="1600" dirty="0"/>
              <a:t>(</a:t>
            </a:r>
            <a:r>
              <a:rPr lang="en-US" sz="1600" dirty="0" smtClean="0"/>
              <a:t>p</a:t>
            </a:r>
            <a:r>
              <a:rPr lang="cs-CZ" sz="1600" dirty="0" smtClean="0"/>
              <a:t>ů</a:t>
            </a:r>
            <a:r>
              <a:rPr lang="en-US" sz="1600" dirty="0" err="1" smtClean="0"/>
              <a:t>sobi</a:t>
            </a:r>
            <a:r>
              <a:rPr lang="en-US" sz="1600" dirty="0" smtClean="0"/>
              <a:t> </a:t>
            </a:r>
            <a:r>
              <a:rPr lang="en-US" sz="1600" dirty="0" err="1"/>
              <a:t>na</a:t>
            </a:r>
            <a:r>
              <a:rPr lang="en-US" sz="1600" dirty="0"/>
              <a:t> </a:t>
            </a:r>
            <a:r>
              <a:rPr lang="en-US" sz="1600" dirty="0" err="1"/>
              <a:t>fodrin</a:t>
            </a:r>
            <a:r>
              <a:rPr lang="en-US" sz="1600" dirty="0"/>
              <a:t>-protein </a:t>
            </a:r>
            <a:r>
              <a:rPr lang="en-US" sz="1600" dirty="0" smtClean="0"/>
              <a:t>pot</a:t>
            </a:r>
            <a:r>
              <a:rPr lang="cs-CZ" sz="1600" dirty="0" err="1" smtClean="0"/>
              <a:t>řebný</a:t>
            </a:r>
            <a:r>
              <a:rPr lang="en-US" sz="1600" dirty="0" smtClean="0"/>
              <a:t> </a:t>
            </a:r>
            <a:r>
              <a:rPr lang="en-US" sz="1600" dirty="0"/>
              <a:t>k </a:t>
            </a:r>
            <a:r>
              <a:rPr lang="cs-CZ" sz="1600" dirty="0" smtClean="0"/>
              <a:t>napojení </a:t>
            </a:r>
            <a:r>
              <a:rPr lang="en-US" sz="1600" dirty="0" err="1" smtClean="0"/>
              <a:t>aktinov</a:t>
            </a:r>
            <a:r>
              <a:rPr lang="cs-CZ" sz="1600" dirty="0" err="1" smtClean="0"/>
              <a:t>ého</a:t>
            </a:r>
            <a:r>
              <a:rPr lang="en-US" sz="1600" dirty="0" smtClean="0"/>
              <a:t> </a:t>
            </a:r>
            <a:r>
              <a:rPr lang="en-US" sz="1600" dirty="0" err="1" smtClean="0"/>
              <a:t>vl</a:t>
            </a:r>
            <a:r>
              <a:rPr lang="cs-CZ" sz="1600" dirty="0" smtClean="0"/>
              <a:t>á</a:t>
            </a:r>
            <a:r>
              <a:rPr lang="en-US" sz="1600" dirty="0" err="1" smtClean="0"/>
              <a:t>kna</a:t>
            </a:r>
            <a:r>
              <a:rPr lang="en-US" sz="1600" dirty="0" smtClean="0"/>
              <a:t> </a:t>
            </a:r>
            <a:r>
              <a:rPr lang="en-US" sz="1600" dirty="0" err="1"/>
              <a:t>na</a:t>
            </a:r>
            <a:r>
              <a:rPr lang="en-US" sz="1600" dirty="0"/>
              <a:t> </a:t>
            </a:r>
            <a:r>
              <a:rPr lang="cs-CZ" sz="1600" dirty="0" smtClean="0"/>
              <a:t>CM)</a:t>
            </a:r>
            <a:endParaRPr lang="cs-CZ" sz="1600" dirty="0" smtClean="0"/>
          </a:p>
          <a:p>
            <a:r>
              <a:rPr lang="en-US" sz="1600" dirty="0" smtClean="0"/>
              <a:t> </a:t>
            </a:r>
            <a:r>
              <a:rPr lang="en-US" sz="1600" dirty="0"/>
              <a:t>a </a:t>
            </a:r>
            <a:r>
              <a:rPr lang="en-US" sz="1600" b="1" dirty="0"/>
              <a:t>EAST1 </a:t>
            </a:r>
            <a:r>
              <a:rPr lang="en-US" sz="1600" dirty="0" err="1"/>
              <a:t>fce</a:t>
            </a:r>
            <a:r>
              <a:rPr lang="en-US" sz="1600" dirty="0"/>
              <a:t> </a:t>
            </a:r>
            <a:r>
              <a:rPr lang="en-US" sz="1600" dirty="0" err="1"/>
              <a:t>neni</a:t>
            </a:r>
            <a:r>
              <a:rPr lang="en-US" sz="1600" dirty="0"/>
              <a:t> </a:t>
            </a:r>
            <a:r>
              <a:rPr lang="en-US" sz="1600" dirty="0" err="1"/>
              <a:t>uplne</a:t>
            </a:r>
            <a:r>
              <a:rPr lang="en-US" sz="1600" dirty="0"/>
              <a:t> </a:t>
            </a:r>
            <a:r>
              <a:rPr lang="en-US" sz="1600" dirty="0" err="1" smtClean="0"/>
              <a:t>jasn</a:t>
            </a:r>
            <a:r>
              <a:rPr lang="cs-CZ" sz="1600" dirty="0" smtClean="0"/>
              <a:t>á, </a:t>
            </a:r>
            <a:r>
              <a:rPr lang="en-US" sz="1600" dirty="0" err="1" smtClean="0"/>
              <a:t>ze</a:t>
            </a:r>
            <a:r>
              <a:rPr lang="en-US" sz="1600" dirty="0" smtClean="0"/>
              <a:t> </a:t>
            </a:r>
            <a:r>
              <a:rPr lang="en-US" sz="1600" dirty="0" err="1" smtClean="0"/>
              <a:t>doch</a:t>
            </a:r>
            <a:r>
              <a:rPr lang="cs-CZ" sz="1600" dirty="0" smtClean="0"/>
              <a:t>á</a:t>
            </a:r>
            <a:r>
              <a:rPr lang="en-US" sz="1600" dirty="0" smtClean="0"/>
              <a:t>z</a:t>
            </a:r>
            <a:r>
              <a:rPr lang="cs-CZ" sz="1600" dirty="0" smtClean="0"/>
              <a:t>í</a:t>
            </a:r>
            <a:r>
              <a:rPr lang="en-US" sz="1600" dirty="0" smtClean="0"/>
              <a:t> </a:t>
            </a:r>
            <a:r>
              <a:rPr lang="en-US" sz="1600" dirty="0"/>
              <a:t>k </a:t>
            </a:r>
            <a:r>
              <a:rPr lang="en-US" sz="1600" dirty="0" err="1" smtClean="0"/>
              <a:t>průjmům</a:t>
            </a:r>
            <a:r>
              <a:rPr lang="cs-CZ" sz="1600" dirty="0" smtClean="0"/>
              <a:t> :</a:t>
            </a:r>
            <a:r>
              <a:rPr lang="en-US" sz="1600" dirty="0" smtClean="0"/>
              <a:t>)</a:t>
            </a:r>
            <a:endParaRPr lang="en-US" sz="1600" dirty="0"/>
          </a:p>
          <a:p>
            <a:endParaRPr lang="cs-CZ" sz="16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2116" y="476672"/>
            <a:ext cx="3312368" cy="4836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299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260648"/>
            <a:ext cx="8229600" cy="4525963"/>
          </a:xfrm>
        </p:spPr>
        <p:txBody>
          <a:bodyPr>
            <a:normAutofit/>
          </a:bodyPr>
          <a:lstStyle/>
          <a:p>
            <a:pPr marL="0" indent="0">
              <a:buNone/>
            </a:pPr>
            <a:r>
              <a:rPr lang="cs-CZ" sz="1600" b="1" dirty="0"/>
              <a:t>Toxiny u </a:t>
            </a:r>
            <a:r>
              <a:rPr lang="cs-CZ" sz="1600" b="1" i="1" dirty="0" err="1"/>
              <a:t>Staphylococcus</a:t>
            </a:r>
            <a:r>
              <a:rPr lang="cs-CZ" sz="1600" b="1" i="1" dirty="0"/>
              <a:t> </a:t>
            </a:r>
            <a:r>
              <a:rPr lang="cs-CZ" sz="1600" b="1" i="1" dirty="0" smtClean="0"/>
              <a:t>aureus</a:t>
            </a:r>
          </a:p>
          <a:p>
            <a:pPr marL="0" indent="0">
              <a:buNone/>
            </a:pPr>
            <a:endParaRPr lang="cs-CZ" sz="1600" b="1" dirty="0"/>
          </a:p>
          <a:p>
            <a:pPr marL="0" indent="0">
              <a:buNone/>
            </a:pPr>
            <a:r>
              <a:rPr lang="cs-CZ" sz="1600" dirty="0"/>
              <a:t>a) </a:t>
            </a:r>
            <a:r>
              <a:rPr lang="cs-CZ" sz="1600" dirty="0" err="1"/>
              <a:t>Superantigeny</a:t>
            </a:r>
            <a:r>
              <a:rPr lang="cs-CZ" sz="1600" dirty="0"/>
              <a:t> – toxin syndromu toxického šoku (TSST-1) </a:t>
            </a:r>
            <a:r>
              <a:rPr lang="cs-CZ" sz="1600" dirty="0" smtClean="0"/>
              <a:t>a stafylokokové </a:t>
            </a:r>
            <a:r>
              <a:rPr lang="cs-CZ" sz="1600" dirty="0"/>
              <a:t>enterotoxiny (SE</a:t>
            </a:r>
            <a:r>
              <a:rPr lang="cs-CZ" sz="1600" dirty="0" smtClean="0"/>
              <a:t>)</a:t>
            </a:r>
          </a:p>
          <a:p>
            <a:endParaRPr lang="cs-CZ" sz="1600" dirty="0"/>
          </a:p>
          <a:p>
            <a:pPr marL="0" indent="0">
              <a:buNone/>
            </a:pPr>
            <a:r>
              <a:rPr lang="cs-CZ" sz="1600" dirty="0"/>
              <a:t>Diagnostická kritéria syndromu toxického šoku:</a:t>
            </a:r>
          </a:p>
          <a:p>
            <a:r>
              <a:rPr lang="pl-PL" sz="1600" dirty="0" smtClean="0"/>
              <a:t> </a:t>
            </a:r>
            <a:r>
              <a:rPr lang="pl-PL" sz="1600" dirty="0"/>
              <a:t>vysoká teplota (nad 38,9 oC)</a:t>
            </a:r>
          </a:p>
          <a:p>
            <a:r>
              <a:rPr lang="cs-CZ" sz="1600" dirty="0" smtClean="0"/>
              <a:t>vyrážka</a:t>
            </a:r>
            <a:endParaRPr lang="cs-CZ" sz="1600" dirty="0"/>
          </a:p>
          <a:p>
            <a:r>
              <a:rPr lang="cs-CZ" sz="1600" dirty="0" smtClean="0"/>
              <a:t>pokles </a:t>
            </a:r>
            <a:r>
              <a:rPr lang="cs-CZ" sz="1600" dirty="0"/>
              <a:t>krevního tlaku</a:t>
            </a:r>
          </a:p>
          <a:p>
            <a:r>
              <a:rPr lang="cs-CZ" sz="1600" dirty="0" smtClean="0"/>
              <a:t>1-2 </a:t>
            </a:r>
            <a:r>
              <a:rPr lang="cs-CZ" sz="1600" dirty="0"/>
              <a:t>týdny po počátku onemocnění olupování pokožky na </a:t>
            </a:r>
            <a:r>
              <a:rPr lang="cs-CZ" sz="1600" dirty="0" smtClean="0"/>
              <a:t>dlaních a </a:t>
            </a:r>
            <a:r>
              <a:rPr lang="cs-CZ" sz="1600" dirty="0" err="1"/>
              <a:t>ploskách</a:t>
            </a:r>
            <a:endParaRPr lang="cs-CZ" sz="1600" dirty="0"/>
          </a:p>
          <a:p>
            <a:r>
              <a:rPr lang="cs-CZ" sz="1600" dirty="0" smtClean="0"/>
              <a:t>zvracení</a:t>
            </a:r>
            <a:endParaRPr lang="cs-CZ" sz="1600" dirty="0"/>
          </a:p>
          <a:p>
            <a:r>
              <a:rPr lang="cs-CZ" sz="1600" dirty="0" smtClean="0"/>
              <a:t>průjem</a:t>
            </a:r>
            <a:endParaRPr lang="cs-CZ" sz="1600" dirty="0"/>
          </a:p>
          <a:p>
            <a:r>
              <a:rPr lang="cs-CZ" sz="1600" dirty="0" smtClean="0"/>
              <a:t>bolest </a:t>
            </a:r>
            <a:r>
              <a:rPr lang="cs-CZ" sz="1600" dirty="0"/>
              <a:t>svalů </a:t>
            </a:r>
            <a:endParaRPr lang="cs-CZ" sz="1600" dirty="0" smtClean="0"/>
          </a:p>
          <a:p>
            <a:r>
              <a:rPr lang="cs-CZ" sz="1600" dirty="0" smtClean="0"/>
              <a:t>kombinace </a:t>
            </a:r>
            <a:r>
              <a:rPr lang="cs-CZ" sz="1600" dirty="0"/>
              <a:t>těchto příznaků </a:t>
            </a:r>
            <a:r>
              <a:rPr lang="cs-CZ" sz="1600" dirty="0" smtClean="0"/>
              <a:t>mohou znesnadňovat </a:t>
            </a:r>
            <a:r>
              <a:rPr lang="cs-CZ" sz="1600" dirty="0"/>
              <a:t>určení správné diagnózy!</a:t>
            </a:r>
          </a:p>
        </p:txBody>
      </p:sp>
    </p:spTree>
    <p:extLst>
      <p:ext uri="{BB962C8B-B14F-4D97-AF65-F5344CB8AC3E}">
        <p14:creationId xmlns:p14="http://schemas.microsoft.com/office/powerpoint/2010/main" val="1338535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332656"/>
            <a:ext cx="8229600" cy="4525963"/>
          </a:xfrm>
        </p:spPr>
        <p:txBody>
          <a:bodyPr>
            <a:normAutofit/>
          </a:bodyPr>
          <a:lstStyle/>
          <a:p>
            <a:pPr marL="0" indent="0">
              <a:buNone/>
            </a:pPr>
            <a:r>
              <a:rPr lang="cs-CZ" sz="1600" dirty="0" smtClean="0"/>
              <a:t>b) toxiny </a:t>
            </a:r>
            <a:r>
              <a:rPr lang="cs-CZ" sz="1600" dirty="0"/>
              <a:t>tvořící póry v buněčné stěně – dvě podskupiny:</a:t>
            </a:r>
          </a:p>
          <a:p>
            <a:r>
              <a:rPr lang="cs-CZ" sz="1600" dirty="0" err="1"/>
              <a:t>leukotoxiny</a:t>
            </a:r>
            <a:r>
              <a:rPr lang="cs-CZ" sz="1600" dirty="0"/>
              <a:t> a </a:t>
            </a:r>
            <a:r>
              <a:rPr lang="el-GR" sz="1600" dirty="0"/>
              <a:t>α-</a:t>
            </a:r>
            <a:r>
              <a:rPr lang="cs-CZ" sz="1600" dirty="0" smtClean="0"/>
              <a:t>hemolyzin</a:t>
            </a:r>
          </a:p>
          <a:p>
            <a:r>
              <a:rPr lang="el-GR" sz="1600" dirty="0" smtClean="0"/>
              <a:t>α-</a:t>
            </a:r>
            <a:r>
              <a:rPr lang="cs-CZ" sz="1600" dirty="0" smtClean="0"/>
              <a:t>hemolyzin</a:t>
            </a:r>
          </a:p>
          <a:p>
            <a:r>
              <a:rPr lang="cs-CZ" sz="1600" dirty="0" smtClean="0"/>
              <a:t> </a:t>
            </a:r>
            <a:r>
              <a:rPr lang="sv-SE" sz="1600" dirty="0" smtClean="0"/>
              <a:t>produkovan</a:t>
            </a:r>
            <a:r>
              <a:rPr lang="cs-CZ" sz="1600" dirty="0" smtClean="0"/>
              <a:t>é </a:t>
            </a:r>
            <a:r>
              <a:rPr lang="sv-SE" sz="1600" dirty="0" smtClean="0"/>
              <a:t> t</a:t>
            </a:r>
            <a:r>
              <a:rPr lang="cs-CZ" sz="1600" dirty="0" err="1" smtClean="0"/>
              <a:t>éměř</a:t>
            </a:r>
            <a:r>
              <a:rPr lang="sv-SE" sz="1600" dirty="0" smtClean="0"/>
              <a:t> v</a:t>
            </a:r>
            <a:r>
              <a:rPr lang="cs-CZ" sz="1600" dirty="0" smtClean="0"/>
              <a:t>š</a:t>
            </a:r>
            <a:r>
              <a:rPr lang="sv-SE" sz="1600" dirty="0" smtClean="0"/>
              <a:t>emi </a:t>
            </a:r>
            <a:r>
              <a:rPr lang="sv-SE" sz="1600" dirty="0"/>
              <a:t>kmeny </a:t>
            </a:r>
            <a:r>
              <a:rPr lang="sv-SE" sz="1600" i="1" dirty="0" smtClean="0"/>
              <a:t>S.aurea</a:t>
            </a:r>
            <a:endParaRPr lang="en-US" sz="1600" dirty="0"/>
          </a:p>
          <a:p>
            <a:r>
              <a:rPr lang="en-US" sz="1600" dirty="0" smtClean="0"/>
              <a:t>p</a:t>
            </a:r>
            <a:r>
              <a:rPr lang="cs-CZ" sz="1600" dirty="0" smtClean="0"/>
              <a:t>ů</a:t>
            </a:r>
            <a:r>
              <a:rPr lang="en-US" sz="1600" dirty="0" smtClean="0"/>
              <a:t>sob</a:t>
            </a:r>
            <a:r>
              <a:rPr lang="cs-CZ" sz="1600" dirty="0" smtClean="0"/>
              <a:t>í</a:t>
            </a:r>
            <a:r>
              <a:rPr lang="en-US" sz="1600" dirty="0" smtClean="0"/>
              <a:t> </a:t>
            </a:r>
            <a:r>
              <a:rPr lang="en-US" sz="1600" dirty="0" err="1"/>
              <a:t>na</a:t>
            </a:r>
            <a:r>
              <a:rPr lang="en-US" sz="1600" dirty="0"/>
              <a:t> </a:t>
            </a:r>
            <a:r>
              <a:rPr lang="en-US" sz="1600" dirty="0" err="1"/>
              <a:t>fibroblasty</a:t>
            </a:r>
            <a:r>
              <a:rPr lang="en-US" sz="1600" dirty="0"/>
              <a:t>, </a:t>
            </a:r>
            <a:r>
              <a:rPr lang="en-US" sz="1600" dirty="0" err="1"/>
              <a:t>epitel</a:t>
            </a:r>
            <a:r>
              <a:rPr lang="en-US" sz="1600" dirty="0"/>
              <a:t>, </a:t>
            </a:r>
            <a:r>
              <a:rPr lang="en-US" sz="1600" dirty="0" err="1"/>
              <a:t>redukuje</a:t>
            </a:r>
            <a:r>
              <a:rPr lang="en-US" sz="1600" dirty="0"/>
              <a:t> </a:t>
            </a:r>
            <a:r>
              <a:rPr lang="en-US" sz="1600" dirty="0" err="1" smtClean="0"/>
              <a:t>sr</a:t>
            </a:r>
            <a:r>
              <a:rPr lang="cs-CZ" sz="1600" dirty="0" err="1" smtClean="0"/>
              <a:t>áž</a:t>
            </a:r>
            <a:r>
              <a:rPr lang="en-US" sz="1600" dirty="0" err="1" smtClean="0"/>
              <a:t>livost</a:t>
            </a:r>
            <a:r>
              <a:rPr lang="en-US" sz="1600" dirty="0" smtClean="0"/>
              <a:t> </a:t>
            </a:r>
            <a:r>
              <a:rPr lang="en-US" sz="1600" dirty="0" err="1"/>
              <a:t>krve</a:t>
            </a:r>
            <a:endParaRPr lang="en-US" sz="1600" dirty="0"/>
          </a:p>
          <a:p>
            <a:r>
              <a:rPr lang="en-US" sz="1600" dirty="0" err="1"/>
              <a:t>existuje</a:t>
            </a:r>
            <a:r>
              <a:rPr lang="en-US" sz="1600" dirty="0"/>
              <a:t> </a:t>
            </a:r>
            <a:r>
              <a:rPr lang="en-US" sz="1600" dirty="0" err="1"/>
              <a:t>taky</a:t>
            </a:r>
            <a:r>
              <a:rPr lang="en-US" sz="1600" dirty="0"/>
              <a:t> Gama </a:t>
            </a:r>
            <a:r>
              <a:rPr lang="en-US" sz="1600" dirty="0" err="1"/>
              <a:t>hemolysin</a:t>
            </a:r>
            <a:r>
              <a:rPr lang="en-US" sz="1600" dirty="0"/>
              <a:t> - </a:t>
            </a:r>
            <a:r>
              <a:rPr lang="en-US" sz="1600" dirty="0" err="1" smtClean="0"/>
              <a:t>pusob</a:t>
            </a:r>
            <a:r>
              <a:rPr lang="cs-CZ" sz="1600" dirty="0" smtClean="0"/>
              <a:t>í</a:t>
            </a:r>
            <a:r>
              <a:rPr lang="en-US" sz="1600" dirty="0" smtClean="0"/>
              <a:t> </a:t>
            </a:r>
            <a:r>
              <a:rPr lang="en-US" sz="1600" dirty="0" err="1"/>
              <a:t>na</a:t>
            </a:r>
            <a:r>
              <a:rPr lang="en-US" sz="1600" dirty="0"/>
              <a:t> </a:t>
            </a:r>
            <a:r>
              <a:rPr lang="en-US" sz="1600" dirty="0" err="1"/>
              <a:t>neutrofily</a:t>
            </a:r>
            <a:r>
              <a:rPr lang="en-US" sz="1600" dirty="0"/>
              <a:t>, </a:t>
            </a:r>
            <a:r>
              <a:rPr lang="en-US" sz="1600" dirty="0" err="1" smtClean="0"/>
              <a:t>makrof</a:t>
            </a:r>
            <a:r>
              <a:rPr lang="cs-CZ" sz="1600" dirty="0" smtClean="0"/>
              <a:t>á</a:t>
            </a:r>
            <a:r>
              <a:rPr lang="en-US" sz="1600" dirty="0" err="1" smtClean="0"/>
              <a:t>gy</a:t>
            </a:r>
            <a:r>
              <a:rPr lang="en-US" sz="1600" dirty="0" smtClean="0"/>
              <a:t> </a:t>
            </a:r>
            <a:r>
              <a:rPr lang="en-US" sz="1600" dirty="0"/>
              <a:t>a </a:t>
            </a:r>
            <a:r>
              <a:rPr lang="en-US" sz="1600" dirty="0" err="1" smtClean="0"/>
              <a:t>č.krvinky</a:t>
            </a:r>
            <a:endParaRPr lang="cs-CZ" sz="1600" dirty="0" smtClean="0"/>
          </a:p>
          <a:p>
            <a:endParaRPr lang="cs-CZ" sz="1600" dirty="0"/>
          </a:p>
          <a:p>
            <a:pPr marL="0" indent="0">
              <a:buNone/>
            </a:pPr>
            <a:r>
              <a:rPr lang="cs-CZ" sz="1600" dirty="0"/>
              <a:t>c) </a:t>
            </a:r>
            <a:r>
              <a:rPr lang="cs-CZ" sz="1600" dirty="0" smtClean="0"/>
              <a:t> toxiny </a:t>
            </a:r>
            <a:r>
              <a:rPr lang="cs-CZ" sz="1600" dirty="0"/>
              <a:t>vyznačující se proteolytickou aktivitou – exfoliativní</a:t>
            </a:r>
          </a:p>
          <a:p>
            <a:r>
              <a:rPr lang="cs-CZ" sz="1600" dirty="0"/>
              <a:t>toxiny a toxiny způsobující </a:t>
            </a:r>
            <a:r>
              <a:rPr lang="cs-CZ" sz="1600" dirty="0" err="1"/>
              <a:t>epidermolytické</a:t>
            </a:r>
            <a:r>
              <a:rPr lang="cs-CZ" sz="1600" dirty="0"/>
              <a:t> infekce</a:t>
            </a:r>
            <a:endParaRPr lang="en-US" sz="1600" dirty="0"/>
          </a:p>
          <a:p>
            <a:endParaRPr lang="cs-CZ" sz="1600" dirty="0"/>
          </a:p>
        </p:txBody>
      </p:sp>
      <p:sp>
        <p:nvSpPr>
          <p:cNvPr id="4" name="TextovéPole 3"/>
          <p:cNvSpPr txBox="1"/>
          <p:nvPr/>
        </p:nvSpPr>
        <p:spPr>
          <a:xfrm>
            <a:off x="1403648" y="6488668"/>
            <a:ext cx="1728192" cy="369332"/>
          </a:xfrm>
          <a:prstGeom prst="rect">
            <a:avLst/>
          </a:prstGeom>
          <a:noFill/>
        </p:spPr>
        <p:txBody>
          <a:bodyPr wrap="square" rtlCol="0">
            <a:spAutoFit/>
          </a:bodyPr>
          <a:lstStyle/>
          <a:p>
            <a:r>
              <a:rPr lang="el-GR" dirty="0"/>
              <a:t>α-</a:t>
            </a:r>
            <a:r>
              <a:rPr lang="cs-CZ" dirty="0"/>
              <a:t>hemolyzin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078" y="4410878"/>
            <a:ext cx="3885332" cy="2155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055" y="3782822"/>
            <a:ext cx="2009403" cy="277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359790" y="4800637"/>
            <a:ext cx="2152612"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3979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2074"/>
          </a:xfrm>
        </p:spPr>
        <p:txBody>
          <a:bodyPr>
            <a:normAutofit/>
          </a:bodyPr>
          <a:lstStyle/>
          <a:p>
            <a:r>
              <a:rPr lang="cs-CZ" sz="1800" b="1" dirty="0" err="1" smtClean="0"/>
              <a:t>Cyanotoxiny</a:t>
            </a:r>
            <a:endParaRPr lang="cs-CZ" sz="1800" b="1" dirty="0"/>
          </a:p>
        </p:txBody>
      </p:sp>
      <p:sp>
        <p:nvSpPr>
          <p:cNvPr id="3" name="Zástupný symbol pro obsah 2"/>
          <p:cNvSpPr>
            <a:spLocks noGrp="1"/>
          </p:cNvSpPr>
          <p:nvPr>
            <p:ph idx="1"/>
          </p:nvPr>
        </p:nvSpPr>
        <p:spPr>
          <a:xfrm>
            <a:off x="107504" y="836712"/>
            <a:ext cx="8229600" cy="4525963"/>
          </a:xfrm>
        </p:spPr>
        <p:txBody>
          <a:bodyPr>
            <a:normAutofit/>
          </a:bodyPr>
          <a:lstStyle/>
          <a:p>
            <a:r>
              <a:rPr lang="cs-CZ" sz="1600" b="1" dirty="0" err="1"/>
              <a:t>Cyanotoxin</a:t>
            </a:r>
            <a:r>
              <a:rPr lang="cs-CZ" sz="1600" dirty="0"/>
              <a:t> je </a:t>
            </a:r>
            <a:r>
              <a:rPr lang="cs-CZ" sz="1600" dirty="0" smtClean="0"/>
              <a:t>toxin produkovaný sinicemi</a:t>
            </a:r>
          </a:p>
          <a:p>
            <a:r>
              <a:rPr lang="cs-CZ" sz="1600" dirty="0"/>
              <a:t>m</a:t>
            </a:r>
            <a:r>
              <a:rPr lang="cs-CZ" sz="1600" dirty="0" smtClean="0"/>
              <a:t>ohou </a:t>
            </a:r>
            <a:r>
              <a:rPr lang="cs-CZ" sz="1600" dirty="0"/>
              <a:t>působit problémy zejména při přemnožení sinic („vodní květ</a:t>
            </a:r>
            <a:r>
              <a:rPr lang="cs-CZ" sz="1600" dirty="0" smtClean="0"/>
              <a:t>“)</a:t>
            </a:r>
          </a:p>
          <a:p>
            <a:r>
              <a:rPr lang="cs-CZ" sz="1600" dirty="0" smtClean="0"/>
              <a:t>vodní květ je často </a:t>
            </a:r>
            <a:r>
              <a:rPr lang="cs-CZ" sz="1600" dirty="0" err="1" smtClean="0"/>
              <a:t>způseben</a:t>
            </a:r>
            <a:r>
              <a:rPr lang="cs-CZ" sz="1600" dirty="0" smtClean="0"/>
              <a:t> eutrofizací vody (obohacení živinami – např. splach z polí)</a:t>
            </a:r>
            <a:endParaRPr lang="cs-CZ" sz="1600" dirty="0"/>
          </a:p>
          <a:p>
            <a:endParaRPr lang="cs-CZ" sz="1600" dirty="0" smtClean="0"/>
          </a:p>
          <a:p>
            <a:r>
              <a:rPr lang="en-US" sz="1600" dirty="0" err="1" smtClean="0"/>
              <a:t>účinky</a:t>
            </a:r>
            <a:r>
              <a:rPr lang="en-US" sz="1600" dirty="0" smtClean="0"/>
              <a:t> </a:t>
            </a:r>
            <a:r>
              <a:rPr lang="en-US" sz="1600" dirty="0" err="1"/>
              <a:t>mohou</a:t>
            </a:r>
            <a:r>
              <a:rPr lang="en-US" sz="1600" dirty="0"/>
              <a:t> </a:t>
            </a:r>
            <a:r>
              <a:rPr lang="en-US" sz="1600" dirty="0" smtClean="0"/>
              <a:t>b</a:t>
            </a:r>
            <a:r>
              <a:rPr lang="cs-CZ" sz="1600" dirty="0" smtClean="0"/>
              <a:t>ý</a:t>
            </a:r>
            <a:r>
              <a:rPr lang="en-US" sz="1600" dirty="0" smtClean="0"/>
              <a:t>t </a:t>
            </a:r>
            <a:r>
              <a:rPr lang="en-US" sz="1600" dirty="0" err="1" smtClean="0"/>
              <a:t>akutn</a:t>
            </a:r>
            <a:r>
              <a:rPr lang="cs-CZ" sz="1600" dirty="0" smtClean="0"/>
              <a:t>í</a:t>
            </a:r>
            <a:r>
              <a:rPr lang="en-US" sz="1600" dirty="0" smtClean="0"/>
              <a:t> </a:t>
            </a:r>
            <a:r>
              <a:rPr lang="en-US" sz="1600" dirty="0" err="1"/>
              <a:t>nebo</a:t>
            </a:r>
            <a:r>
              <a:rPr lang="en-US" sz="1600" dirty="0"/>
              <a:t> </a:t>
            </a:r>
            <a:r>
              <a:rPr lang="en-US" sz="1600" dirty="0" err="1" smtClean="0"/>
              <a:t>chronick</a:t>
            </a:r>
            <a:r>
              <a:rPr lang="cs-CZ" sz="1600" dirty="0" smtClean="0"/>
              <a:t>é</a:t>
            </a:r>
          </a:p>
          <a:p>
            <a:r>
              <a:rPr lang="en-US" sz="1600" dirty="0" smtClean="0"/>
              <a:t>z</a:t>
            </a:r>
            <a:r>
              <a:rPr lang="cs-CZ" sz="1600" dirty="0" smtClean="0"/>
              <a:t>á</a:t>
            </a:r>
            <a:r>
              <a:rPr lang="en-US" sz="1600" dirty="0" smtClean="0"/>
              <a:t>le</a:t>
            </a:r>
            <a:r>
              <a:rPr lang="cs-CZ" sz="1600" dirty="0" err="1" smtClean="0"/>
              <a:t>ží</a:t>
            </a:r>
            <a:r>
              <a:rPr lang="en-US" sz="1600" dirty="0" smtClean="0"/>
              <a:t> </a:t>
            </a:r>
            <a:r>
              <a:rPr lang="en-US" sz="1600" dirty="0" err="1"/>
              <a:t>na</a:t>
            </a:r>
            <a:r>
              <a:rPr lang="en-US" sz="1600" dirty="0"/>
              <a:t> </a:t>
            </a:r>
            <a:r>
              <a:rPr lang="en-US" sz="1600" dirty="0" smtClean="0"/>
              <a:t>s</a:t>
            </a:r>
            <a:r>
              <a:rPr lang="cs-CZ" sz="1600" dirty="0" smtClean="0"/>
              <a:t>í</a:t>
            </a:r>
            <a:r>
              <a:rPr lang="en-US" sz="1600" dirty="0" smtClean="0"/>
              <a:t>le </a:t>
            </a:r>
            <a:r>
              <a:rPr lang="en-US" sz="1600" dirty="0"/>
              <a:t>a </a:t>
            </a:r>
            <a:r>
              <a:rPr lang="en-US" sz="1600" dirty="0" err="1"/>
              <a:t>koncentraci</a:t>
            </a:r>
            <a:r>
              <a:rPr lang="en-US" sz="1600" dirty="0"/>
              <a:t> </a:t>
            </a:r>
            <a:r>
              <a:rPr lang="en-US" sz="1600" dirty="0" err="1"/>
              <a:t>toxinu</a:t>
            </a:r>
            <a:r>
              <a:rPr lang="en-US" sz="1600" dirty="0"/>
              <a:t>...a </a:t>
            </a:r>
            <a:r>
              <a:rPr lang="en-US" sz="1600" dirty="0" err="1"/>
              <a:t>taky</a:t>
            </a:r>
            <a:r>
              <a:rPr lang="en-US" sz="1600" dirty="0"/>
              <a:t> </a:t>
            </a:r>
            <a:r>
              <a:rPr lang="en-US" sz="1600" dirty="0" err="1"/>
              <a:t>na</a:t>
            </a:r>
            <a:r>
              <a:rPr lang="en-US" sz="1600" dirty="0"/>
              <a:t> </a:t>
            </a:r>
            <a:r>
              <a:rPr lang="en-US" sz="1600" dirty="0" err="1" smtClean="0"/>
              <a:t>dob</a:t>
            </a:r>
            <a:r>
              <a:rPr lang="cs-CZ" sz="1600" dirty="0" smtClean="0"/>
              <a:t>ě</a:t>
            </a:r>
            <a:r>
              <a:rPr lang="en-US" sz="1600" dirty="0" smtClean="0"/>
              <a:t> </a:t>
            </a:r>
            <a:r>
              <a:rPr lang="en-US" sz="1600" dirty="0" err="1" smtClean="0"/>
              <a:t>vystaven</a:t>
            </a:r>
            <a:r>
              <a:rPr lang="cs-CZ" sz="1600" dirty="0" smtClean="0"/>
              <a:t>í</a:t>
            </a:r>
            <a:r>
              <a:rPr lang="en-US" sz="1600" dirty="0" smtClean="0"/>
              <a:t> </a:t>
            </a:r>
            <a:r>
              <a:rPr lang="en-US" sz="1600" dirty="0" err="1"/>
              <a:t>tomuto</a:t>
            </a:r>
            <a:r>
              <a:rPr lang="en-US" sz="1600" dirty="0"/>
              <a:t> </a:t>
            </a:r>
            <a:r>
              <a:rPr lang="en-US" sz="1600" dirty="0" err="1" smtClean="0"/>
              <a:t>toxinu</a:t>
            </a:r>
            <a:endParaRPr lang="cs-CZ" sz="1600" dirty="0" smtClean="0"/>
          </a:p>
          <a:p>
            <a:r>
              <a:rPr lang="en-US" sz="1600" dirty="0" err="1"/>
              <a:t>toxiny</a:t>
            </a:r>
            <a:r>
              <a:rPr lang="en-US" sz="1600" dirty="0"/>
              <a:t> </a:t>
            </a:r>
            <a:r>
              <a:rPr lang="en-US" sz="1600" dirty="0" err="1"/>
              <a:t>sinic</a:t>
            </a:r>
            <a:r>
              <a:rPr lang="en-US" sz="1600" dirty="0"/>
              <a:t> </a:t>
            </a:r>
            <a:r>
              <a:rPr lang="cs-CZ" sz="1600" dirty="0" err="1"/>
              <a:t>č</a:t>
            </a:r>
            <a:r>
              <a:rPr lang="en-US" sz="1600" dirty="0" err="1" smtClean="0"/>
              <a:t>asto</a:t>
            </a:r>
            <a:r>
              <a:rPr lang="en-US" sz="1600" dirty="0" smtClean="0"/>
              <a:t> </a:t>
            </a:r>
            <a:r>
              <a:rPr lang="en-US" sz="1600" dirty="0" err="1" smtClean="0"/>
              <a:t>vyvol</a:t>
            </a:r>
            <a:r>
              <a:rPr lang="cs-CZ" sz="1600" dirty="0" smtClean="0"/>
              <a:t>á</a:t>
            </a:r>
            <a:r>
              <a:rPr lang="en-US" sz="1600" dirty="0" err="1" smtClean="0"/>
              <a:t>vaj</a:t>
            </a:r>
            <a:r>
              <a:rPr lang="cs-CZ" sz="1600" dirty="0" smtClean="0"/>
              <a:t>í</a:t>
            </a:r>
            <a:r>
              <a:rPr lang="en-US" sz="1600" dirty="0" smtClean="0"/>
              <a:t> </a:t>
            </a:r>
            <a:r>
              <a:rPr lang="en-US" sz="1600" dirty="0" err="1" smtClean="0"/>
              <a:t>alergick</a:t>
            </a:r>
            <a:r>
              <a:rPr lang="cs-CZ" sz="1600" dirty="0" smtClean="0"/>
              <a:t>é</a:t>
            </a:r>
            <a:r>
              <a:rPr lang="en-US" sz="1600" dirty="0" smtClean="0"/>
              <a:t> </a:t>
            </a:r>
            <a:r>
              <a:rPr lang="en-US" sz="1600" dirty="0" err="1" smtClean="0"/>
              <a:t>reakce</a:t>
            </a:r>
            <a:endParaRPr lang="cs-CZ" sz="1600" dirty="0" smtClean="0"/>
          </a:p>
          <a:p>
            <a:endParaRPr lang="en-US" sz="1600" dirty="0"/>
          </a:p>
          <a:p>
            <a:endParaRPr lang="cs-CZ"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284984"/>
            <a:ext cx="5891808" cy="3314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1656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332656"/>
            <a:ext cx="8229600" cy="4525963"/>
          </a:xfrm>
        </p:spPr>
        <p:txBody>
          <a:bodyPr>
            <a:normAutofit/>
          </a:bodyPr>
          <a:lstStyle/>
          <a:p>
            <a:pPr marL="0" indent="0">
              <a:buNone/>
            </a:pPr>
            <a:r>
              <a:rPr lang="cs-CZ" sz="1600" b="1" dirty="0"/>
              <a:t>P</a:t>
            </a:r>
            <a:r>
              <a:rPr lang="cs-CZ" sz="1600" b="1" dirty="0" smtClean="0"/>
              <a:t>roč </a:t>
            </a:r>
            <a:r>
              <a:rPr lang="cs-CZ" sz="1600" b="1" dirty="0"/>
              <a:t>sinice </a:t>
            </a:r>
            <a:r>
              <a:rPr lang="cs-CZ" sz="1600" b="1" dirty="0" smtClean="0"/>
              <a:t> </a:t>
            </a:r>
            <a:r>
              <a:rPr lang="cs-CZ" sz="1600" b="1" dirty="0"/>
              <a:t>toxiny </a:t>
            </a:r>
            <a:r>
              <a:rPr lang="cs-CZ" sz="1600" b="1" dirty="0" smtClean="0"/>
              <a:t>produkují?</a:t>
            </a:r>
          </a:p>
          <a:p>
            <a:r>
              <a:rPr lang="cs-CZ" sz="1600" dirty="0" smtClean="0"/>
              <a:t>nejasná odpověď, několik možností…</a:t>
            </a:r>
          </a:p>
          <a:p>
            <a:endParaRPr lang="cs-CZ" sz="1600" dirty="0" smtClean="0"/>
          </a:p>
          <a:p>
            <a:r>
              <a:rPr lang="cs-CZ" sz="1600" dirty="0" smtClean="0"/>
              <a:t>strukturní </a:t>
            </a:r>
            <a:r>
              <a:rPr lang="cs-CZ" sz="1600" dirty="0"/>
              <a:t>či </a:t>
            </a:r>
            <a:r>
              <a:rPr lang="cs-CZ" sz="1600" dirty="0" smtClean="0"/>
              <a:t>metabolická funkce - </a:t>
            </a:r>
            <a:r>
              <a:rPr lang="cs-CZ" sz="1600" dirty="0"/>
              <a:t>tzn. že představují zásobní látky, </a:t>
            </a:r>
            <a:r>
              <a:rPr lang="cs-CZ" sz="1600" dirty="0" err="1" smtClean="0"/>
              <a:t>chelatace</a:t>
            </a:r>
            <a:r>
              <a:rPr lang="cs-CZ" sz="1600" dirty="0" smtClean="0"/>
              <a:t> železa</a:t>
            </a:r>
          </a:p>
          <a:p>
            <a:r>
              <a:rPr lang="cs-CZ" sz="1600" dirty="0" smtClean="0"/>
              <a:t>mohou </a:t>
            </a:r>
            <a:r>
              <a:rPr lang="cs-CZ" sz="1600" dirty="0"/>
              <a:t>představovat signální molekuly ke </a:t>
            </a:r>
            <a:r>
              <a:rPr lang="cs-CZ" sz="1600" dirty="0" smtClean="0"/>
              <a:t>komunikaci</a:t>
            </a:r>
            <a:endParaRPr lang="cs-CZ" sz="1600" dirty="0"/>
          </a:p>
          <a:p>
            <a:r>
              <a:rPr lang="cs-CZ" sz="1600" dirty="0" smtClean="0"/>
              <a:t>potlačení </a:t>
            </a:r>
            <a:r>
              <a:rPr lang="cs-CZ" sz="1600" dirty="0"/>
              <a:t>růstu konkurenčních </a:t>
            </a:r>
            <a:r>
              <a:rPr lang="cs-CZ" sz="1600" dirty="0" err="1"/>
              <a:t>fotoautotrofních</a:t>
            </a:r>
            <a:r>
              <a:rPr lang="cs-CZ" sz="1600" dirty="0"/>
              <a:t> </a:t>
            </a:r>
            <a:r>
              <a:rPr lang="cs-CZ" sz="1600" dirty="0" smtClean="0"/>
              <a:t>organismů - alelopatie  (</a:t>
            </a:r>
            <a:r>
              <a:rPr lang="cs-CZ" sz="1600" dirty="0" err="1" smtClean="0"/>
              <a:t>cyanobakteriny</a:t>
            </a:r>
            <a:r>
              <a:rPr lang="cs-CZ" sz="1600" dirty="0" smtClean="0"/>
              <a:t> či </a:t>
            </a:r>
            <a:r>
              <a:rPr lang="cs-CZ" sz="1600" dirty="0" err="1" smtClean="0"/>
              <a:t>nostocyklamid</a:t>
            </a:r>
            <a:r>
              <a:rPr lang="cs-CZ" sz="1600" dirty="0" smtClean="0"/>
              <a:t>)</a:t>
            </a:r>
          </a:p>
          <a:p>
            <a:r>
              <a:rPr lang="cs-CZ" sz="1600" dirty="0" smtClean="0"/>
              <a:t>alelopatické </a:t>
            </a:r>
            <a:r>
              <a:rPr lang="cs-CZ" sz="1600" dirty="0"/>
              <a:t>účinky </a:t>
            </a:r>
            <a:r>
              <a:rPr lang="cs-CZ" sz="1600" dirty="0" smtClean="0"/>
              <a:t>na lidi mají pravděpodobně </a:t>
            </a:r>
            <a:r>
              <a:rPr lang="cs-CZ" sz="1600" dirty="0" err="1" smtClean="0"/>
              <a:t>mikrocystiny</a:t>
            </a:r>
            <a:r>
              <a:rPr lang="cs-CZ" sz="1600" dirty="0" smtClean="0"/>
              <a:t> – </a:t>
            </a:r>
            <a:r>
              <a:rPr lang="cs-CZ" sz="1600" dirty="0" err="1" smtClean="0"/>
              <a:t>neg</a:t>
            </a:r>
            <a:r>
              <a:rPr lang="cs-CZ" sz="1600" dirty="0" smtClean="0"/>
              <a:t>. účinek hlavně  na vyš. rostliny</a:t>
            </a:r>
          </a:p>
          <a:p>
            <a:r>
              <a:rPr lang="cs-CZ" sz="1600" dirty="0" smtClean="0"/>
              <a:t>řada </a:t>
            </a:r>
            <a:r>
              <a:rPr lang="cs-CZ" sz="1600" dirty="0"/>
              <a:t>případů </a:t>
            </a:r>
            <a:r>
              <a:rPr lang="cs-CZ" sz="1600" dirty="0" smtClean="0"/>
              <a:t>otrav dobytka a zvěře sinicemi </a:t>
            </a:r>
            <a:r>
              <a:rPr lang="cs-CZ" sz="1600" i="1" dirty="0" err="1"/>
              <a:t>Aphanizomenon</a:t>
            </a:r>
            <a:r>
              <a:rPr lang="cs-CZ" sz="1600" i="1" dirty="0"/>
              <a:t> </a:t>
            </a:r>
            <a:r>
              <a:rPr lang="cs-CZ" sz="1600" i="1" dirty="0" err="1"/>
              <a:t>flos-aquae</a:t>
            </a:r>
            <a:r>
              <a:rPr lang="cs-CZ" sz="1600" dirty="0"/>
              <a:t>, </a:t>
            </a:r>
            <a:r>
              <a:rPr lang="cs-CZ" sz="1600" i="1" dirty="0" err="1"/>
              <a:t>Anabaena</a:t>
            </a:r>
            <a:r>
              <a:rPr lang="cs-CZ" sz="1600" i="1" dirty="0"/>
              <a:t> </a:t>
            </a:r>
            <a:r>
              <a:rPr lang="cs-CZ" sz="1600" i="1" dirty="0" err="1"/>
              <a:t>flos-aquae</a:t>
            </a:r>
            <a:r>
              <a:rPr lang="cs-CZ" sz="1600" dirty="0"/>
              <a:t> a </a:t>
            </a:r>
            <a:r>
              <a:rPr lang="cs-CZ" sz="1600" i="1" dirty="0" err="1"/>
              <a:t>Microcystis</a:t>
            </a:r>
            <a:r>
              <a:rPr lang="cs-CZ" sz="1600" i="1" dirty="0"/>
              <a:t> </a:t>
            </a:r>
            <a:r>
              <a:rPr lang="cs-CZ" sz="1600" i="1" dirty="0" err="1" smtClean="0"/>
              <a:t>aeruginosa</a:t>
            </a:r>
            <a:endParaRPr lang="cs-CZ" sz="1600" i="1" dirty="0" smtClean="0"/>
          </a:p>
          <a:p>
            <a:r>
              <a:rPr lang="cs-CZ" sz="1600" dirty="0"/>
              <a:t>v</a:t>
            </a:r>
            <a:r>
              <a:rPr lang="cs-CZ" sz="1600" dirty="0" smtClean="0"/>
              <a:t> </a:t>
            </a:r>
            <a:r>
              <a:rPr lang="cs-CZ" sz="1600" dirty="0"/>
              <a:t>Evropě </a:t>
            </a:r>
            <a:r>
              <a:rPr lang="cs-CZ" sz="1600" dirty="0" smtClean="0"/>
              <a:t>často </a:t>
            </a:r>
            <a:r>
              <a:rPr lang="cs-CZ" sz="1600" dirty="0" smtClean="0"/>
              <a:t>působí </a:t>
            </a:r>
            <a:r>
              <a:rPr lang="cs-CZ" sz="1600" dirty="0" smtClean="0"/>
              <a:t>problémy sinice </a:t>
            </a:r>
            <a:r>
              <a:rPr lang="cs-CZ" sz="1600" i="1" dirty="0" err="1"/>
              <a:t>Microcystis</a:t>
            </a:r>
            <a:r>
              <a:rPr lang="cs-CZ" sz="1600" dirty="0"/>
              <a:t> a </a:t>
            </a:r>
            <a:r>
              <a:rPr lang="cs-CZ" sz="1600" i="1" dirty="0" err="1" smtClean="0"/>
              <a:t>Planktothrix</a:t>
            </a:r>
            <a:endParaRPr lang="cs-CZ" sz="1600" dirty="0" smtClean="0"/>
          </a:p>
          <a:p>
            <a:r>
              <a:rPr lang="cs-CZ" sz="1600" dirty="0" smtClean="0"/>
              <a:t>zaznamenána </a:t>
            </a:r>
            <a:r>
              <a:rPr lang="cs-CZ" sz="1600" dirty="0"/>
              <a:t>i lidská úmrtí přičítaná </a:t>
            </a:r>
            <a:r>
              <a:rPr lang="cs-CZ" sz="1600" dirty="0" err="1" smtClean="0"/>
              <a:t>cyanotoxinům</a:t>
            </a:r>
            <a:endParaRPr lang="cs-CZ" sz="1600" dirty="0"/>
          </a:p>
          <a:p>
            <a:r>
              <a:rPr lang="cs-CZ" sz="1600" dirty="0" smtClean="0"/>
              <a:t>teorie </a:t>
            </a:r>
            <a:r>
              <a:rPr lang="cs-CZ" sz="1600" dirty="0"/>
              <a:t>o vymření několika velkých savců v </a:t>
            </a:r>
            <a:r>
              <a:rPr lang="cs-CZ" sz="1600" dirty="0" smtClean="0"/>
              <a:t>pleistocénu - na </a:t>
            </a:r>
            <a:r>
              <a:rPr lang="cs-CZ" sz="1600" dirty="0"/>
              <a:t>základě chemických rozborů </a:t>
            </a:r>
            <a:r>
              <a:rPr lang="cs-CZ" sz="1600" dirty="0" err="1"/>
              <a:t>fosílií</a:t>
            </a:r>
            <a:r>
              <a:rPr lang="cs-CZ" sz="1600" dirty="0"/>
              <a:t> přičítáno rovněž </a:t>
            </a:r>
            <a:r>
              <a:rPr lang="cs-CZ" sz="1600" dirty="0" err="1" smtClean="0"/>
              <a:t>cyanotoxinům</a:t>
            </a:r>
            <a:endParaRPr lang="cs-CZ" sz="1600" dirty="0"/>
          </a:p>
          <a:p>
            <a:endParaRPr lang="cs-CZ" sz="16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725144"/>
            <a:ext cx="2106249" cy="1794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4765339"/>
            <a:ext cx="26670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4764543"/>
            <a:ext cx="2232248" cy="1676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9841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404664"/>
            <a:ext cx="8229600" cy="6264696"/>
          </a:xfrm>
        </p:spPr>
        <p:txBody>
          <a:bodyPr>
            <a:normAutofit/>
          </a:bodyPr>
          <a:lstStyle/>
          <a:p>
            <a:pPr marL="0" indent="0">
              <a:buNone/>
            </a:pPr>
            <a:r>
              <a:rPr lang="cs-CZ" sz="1600" b="1" dirty="0" smtClean="0"/>
              <a:t>Rozdělení </a:t>
            </a:r>
            <a:r>
              <a:rPr lang="cs-CZ" sz="1600" b="1" dirty="0" err="1" smtClean="0"/>
              <a:t>cyanotoxinů</a:t>
            </a:r>
            <a:r>
              <a:rPr lang="cs-CZ" sz="1600" b="1" dirty="0" smtClean="0"/>
              <a:t>:</a:t>
            </a:r>
          </a:p>
          <a:p>
            <a:pPr marL="0" indent="0">
              <a:buNone/>
            </a:pPr>
            <a:endParaRPr lang="cs-CZ" sz="1600" b="1" dirty="0" smtClean="0"/>
          </a:p>
          <a:p>
            <a:pPr marL="0" indent="0">
              <a:buNone/>
            </a:pPr>
            <a:r>
              <a:rPr lang="cs-CZ" sz="1600" dirty="0" smtClean="0"/>
              <a:t>1.)</a:t>
            </a:r>
            <a:r>
              <a:rPr lang="cs-CZ" sz="1600" dirty="0"/>
              <a:t> </a:t>
            </a:r>
            <a:r>
              <a:rPr lang="cs-CZ" sz="1600" dirty="0"/>
              <a:t>p</a:t>
            </a:r>
            <a:r>
              <a:rPr lang="cs-CZ" sz="1600" dirty="0" smtClean="0"/>
              <a:t>odle </a:t>
            </a:r>
            <a:r>
              <a:rPr lang="cs-CZ" sz="1600" dirty="0"/>
              <a:t>chemické </a:t>
            </a:r>
            <a:r>
              <a:rPr lang="cs-CZ" sz="1600" dirty="0" smtClean="0"/>
              <a:t>struktury se </a:t>
            </a:r>
            <a:r>
              <a:rPr lang="cs-CZ" sz="1600" dirty="0"/>
              <a:t>rozlišují </a:t>
            </a:r>
            <a:r>
              <a:rPr lang="cs-CZ" sz="1600" dirty="0" err="1"/>
              <a:t>cyanotoxiny</a:t>
            </a:r>
            <a:r>
              <a:rPr lang="cs-CZ" sz="1600" dirty="0"/>
              <a:t> na bázi alkaloidů, cyklické a lineární peptidy a lipopolysacharidy</a:t>
            </a:r>
          </a:p>
          <a:p>
            <a:endParaRPr lang="cs-CZ" sz="1600" dirty="0"/>
          </a:p>
          <a:p>
            <a:pPr marL="0" indent="0">
              <a:buNone/>
            </a:pPr>
            <a:r>
              <a:rPr lang="cs-CZ" sz="1600" dirty="0" smtClean="0"/>
              <a:t>2.) </a:t>
            </a:r>
            <a:r>
              <a:rPr lang="cs-CZ" sz="1600" dirty="0" smtClean="0"/>
              <a:t>podle </a:t>
            </a:r>
            <a:r>
              <a:rPr lang="cs-CZ" sz="1600" dirty="0"/>
              <a:t>biologické aktivity</a:t>
            </a:r>
          </a:p>
          <a:p>
            <a:r>
              <a:rPr lang="cs-CZ" sz="1600" dirty="0" err="1"/>
              <a:t>hepatotoxiny</a:t>
            </a:r>
            <a:r>
              <a:rPr lang="cs-CZ" sz="1600" dirty="0"/>
              <a:t> (toxické pro činnost jater),</a:t>
            </a:r>
          </a:p>
          <a:p>
            <a:r>
              <a:rPr lang="cs-CZ" sz="1600" dirty="0"/>
              <a:t>neurotoxiny (toxický účinek na nervový systém),</a:t>
            </a:r>
          </a:p>
          <a:p>
            <a:r>
              <a:rPr lang="cs-CZ" sz="1600" dirty="0" err="1"/>
              <a:t>imunotoxiny</a:t>
            </a:r>
            <a:r>
              <a:rPr lang="cs-CZ" sz="1600" dirty="0"/>
              <a:t> (negativně ovlivňují imunitní systém),</a:t>
            </a:r>
          </a:p>
          <a:p>
            <a:r>
              <a:rPr lang="cs-CZ" sz="1600" dirty="0" err="1"/>
              <a:t>imunomodulanty</a:t>
            </a:r>
            <a:r>
              <a:rPr lang="cs-CZ" sz="1600" dirty="0"/>
              <a:t> (alergenní vliv, podnícení závažnějších autoimunitních chorob, a podobně),</a:t>
            </a:r>
          </a:p>
          <a:p>
            <a:r>
              <a:rPr lang="cs-CZ" sz="1600" dirty="0"/>
              <a:t>mutageny a </a:t>
            </a:r>
            <a:r>
              <a:rPr lang="cs-CZ" sz="1600" dirty="0" err="1"/>
              <a:t>genotoxiny</a:t>
            </a:r>
            <a:r>
              <a:rPr lang="cs-CZ" sz="1600" dirty="0"/>
              <a:t> (způsobují mutace DNA, často schopné vyvolat rakovinu),</a:t>
            </a:r>
          </a:p>
          <a:p>
            <a:r>
              <a:rPr lang="cs-CZ" sz="1600" dirty="0" err="1"/>
              <a:t>embryotoxiny</a:t>
            </a:r>
            <a:r>
              <a:rPr lang="cs-CZ" sz="1600" dirty="0"/>
              <a:t> (toxické pro embryo),</a:t>
            </a:r>
          </a:p>
          <a:p>
            <a:r>
              <a:rPr lang="cs-CZ" sz="1600" dirty="0"/>
              <a:t>cytotoxiny (toxické pro buňky bakterií, řas či např. lidské buňky)</a:t>
            </a:r>
          </a:p>
          <a:p>
            <a:pPr marL="0" indent="0">
              <a:buNone/>
            </a:pPr>
            <a:endParaRPr lang="cs-CZ" sz="1600" dirty="0" smtClean="0"/>
          </a:p>
          <a:p>
            <a:pPr marL="0" indent="0">
              <a:buNone/>
            </a:pPr>
            <a:endParaRPr lang="cs-CZ" sz="1600" dirty="0"/>
          </a:p>
          <a:p>
            <a:r>
              <a:rPr lang="en-US" sz="1600" dirty="0"/>
              <a:t>nodularin, </a:t>
            </a:r>
            <a:r>
              <a:rPr lang="en-US" sz="1600" dirty="0" err="1"/>
              <a:t>mikrocistin</a:t>
            </a:r>
            <a:r>
              <a:rPr lang="en-US" sz="1600" dirty="0"/>
              <a:t> = </a:t>
            </a:r>
            <a:r>
              <a:rPr lang="en-US" sz="1600" dirty="0" err="1"/>
              <a:t>hepatotoxiny</a:t>
            </a:r>
            <a:r>
              <a:rPr lang="en-US" sz="1600" dirty="0"/>
              <a:t> (</a:t>
            </a:r>
            <a:r>
              <a:rPr lang="en-US" sz="1600" dirty="0" err="1" smtClean="0"/>
              <a:t>po</a:t>
            </a:r>
            <a:r>
              <a:rPr lang="cs-CZ" sz="1600" dirty="0" smtClean="0"/>
              <a:t>š</a:t>
            </a:r>
            <a:r>
              <a:rPr lang="en-US" sz="1600" dirty="0" err="1" smtClean="0"/>
              <a:t>kozuj</a:t>
            </a:r>
            <a:r>
              <a:rPr lang="cs-CZ" sz="1600" dirty="0" smtClean="0"/>
              <a:t>í</a:t>
            </a:r>
            <a:r>
              <a:rPr lang="en-US" sz="1600" dirty="0" smtClean="0"/>
              <a:t> j</a:t>
            </a:r>
            <a:r>
              <a:rPr lang="cs-CZ" sz="1600" dirty="0" smtClean="0"/>
              <a:t>á</a:t>
            </a:r>
            <a:r>
              <a:rPr lang="en-US" sz="1600" dirty="0" err="1" smtClean="0"/>
              <a:t>tra</a:t>
            </a:r>
            <a:r>
              <a:rPr lang="en-US" sz="1600" dirty="0" smtClean="0"/>
              <a:t> </a:t>
            </a:r>
            <a:r>
              <a:rPr lang="en-US" sz="1600" dirty="0" err="1" smtClean="0"/>
              <a:t>teplokrevn</a:t>
            </a:r>
            <a:r>
              <a:rPr lang="cs-CZ" sz="1600" dirty="0" smtClean="0"/>
              <a:t>ý</a:t>
            </a:r>
            <a:r>
              <a:rPr lang="en-US" sz="1600" dirty="0" err="1" smtClean="0"/>
              <a:t>ch</a:t>
            </a:r>
            <a:r>
              <a:rPr lang="en-US" sz="1600" dirty="0" smtClean="0"/>
              <a:t> </a:t>
            </a:r>
            <a:r>
              <a:rPr lang="cs-CZ" sz="1600" dirty="0"/>
              <a:t>ž</a:t>
            </a:r>
            <a:r>
              <a:rPr lang="en-US" sz="1600" dirty="0" err="1" smtClean="0"/>
              <a:t>ivocich</a:t>
            </a:r>
            <a:r>
              <a:rPr lang="cs-CZ" sz="1600" dirty="0" smtClean="0"/>
              <a:t>ů</a:t>
            </a:r>
            <a:r>
              <a:rPr lang="en-US" sz="1600" dirty="0" smtClean="0"/>
              <a:t>-</a:t>
            </a:r>
            <a:r>
              <a:rPr lang="en-US" sz="1600" dirty="0" err="1" smtClean="0"/>
              <a:t>strukturu</a:t>
            </a:r>
            <a:r>
              <a:rPr lang="en-US" sz="1600" dirty="0" smtClean="0"/>
              <a:t> </a:t>
            </a:r>
            <a:r>
              <a:rPr lang="en-US" sz="1600" dirty="0" err="1"/>
              <a:t>i</a:t>
            </a:r>
            <a:r>
              <a:rPr lang="en-US" sz="1600" dirty="0"/>
              <a:t> </a:t>
            </a:r>
            <a:r>
              <a:rPr lang="en-US" sz="1600" dirty="0" err="1"/>
              <a:t>fci</a:t>
            </a:r>
            <a:r>
              <a:rPr lang="en-US" sz="1600" dirty="0"/>
              <a:t>)</a:t>
            </a:r>
          </a:p>
          <a:p>
            <a:endParaRPr lang="en-US" sz="1600" dirty="0"/>
          </a:p>
          <a:p>
            <a:r>
              <a:rPr lang="en-US" sz="1600" dirty="0" err="1"/>
              <a:t>anatoxiny</a:t>
            </a:r>
            <a:r>
              <a:rPr lang="en-US" sz="1600" dirty="0"/>
              <a:t> = </a:t>
            </a:r>
            <a:r>
              <a:rPr lang="en-US" sz="1600" dirty="0" err="1"/>
              <a:t>neurotoxiny</a:t>
            </a:r>
            <a:r>
              <a:rPr lang="en-US" sz="1600" dirty="0"/>
              <a:t> (</a:t>
            </a:r>
            <a:r>
              <a:rPr lang="en-US" sz="1600" dirty="0" err="1" smtClean="0"/>
              <a:t>neurotoxick</a:t>
            </a:r>
            <a:r>
              <a:rPr lang="cs-CZ" sz="1600" dirty="0" smtClean="0"/>
              <a:t>é</a:t>
            </a:r>
            <a:r>
              <a:rPr lang="en-US" sz="1600" dirty="0" smtClean="0"/>
              <a:t> </a:t>
            </a:r>
            <a:r>
              <a:rPr lang="en-US" sz="1600" dirty="0" err="1"/>
              <a:t>efekty</a:t>
            </a:r>
            <a:r>
              <a:rPr lang="en-US" sz="1600" dirty="0"/>
              <a:t>, </a:t>
            </a:r>
            <a:r>
              <a:rPr lang="en-US" sz="1600" dirty="0" err="1" smtClean="0"/>
              <a:t>naru</a:t>
            </a:r>
            <a:r>
              <a:rPr lang="cs-CZ" sz="1600" dirty="0" smtClean="0"/>
              <a:t>š</a:t>
            </a:r>
            <a:r>
              <a:rPr lang="en-US" sz="1600" dirty="0" err="1" smtClean="0"/>
              <a:t>en</a:t>
            </a:r>
            <a:r>
              <a:rPr lang="cs-CZ" sz="1600" dirty="0" smtClean="0"/>
              <a:t>í</a:t>
            </a:r>
            <a:r>
              <a:rPr lang="en-US" sz="1600" dirty="0" smtClean="0"/>
              <a:t> </a:t>
            </a:r>
            <a:r>
              <a:rPr lang="en-US" sz="1600" dirty="0" err="1"/>
              <a:t>signalizace</a:t>
            </a:r>
            <a:r>
              <a:rPr lang="en-US" sz="1600" dirty="0"/>
              <a:t> </a:t>
            </a:r>
            <a:r>
              <a:rPr lang="en-US" sz="1600" dirty="0" err="1"/>
              <a:t>mezi</a:t>
            </a:r>
            <a:r>
              <a:rPr lang="en-US" sz="1600" dirty="0"/>
              <a:t> </a:t>
            </a:r>
            <a:r>
              <a:rPr lang="en-US" sz="1600" dirty="0" err="1"/>
              <a:t>neurony</a:t>
            </a:r>
            <a:r>
              <a:rPr lang="en-US" sz="1600" dirty="0"/>
              <a:t> a </a:t>
            </a:r>
            <a:r>
              <a:rPr lang="en-US" sz="1600" dirty="0" err="1"/>
              <a:t>svalstvem-pozor</a:t>
            </a:r>
            <a:r>
              <a:rPr lang="en-US" sz="1600" dirty="0"/>
              <a:t> - </a:t>
            </a:r>
            <a:r>
              <a:rPr lang="en-US" sz="1600" dirty="0" err="1"/>
              <a:t>i</a:t>
            </a:r>
            <a:r>
              <a:rPr lang="en-US" sz="1600" dirty="0"/>
              <a:t> u </a:t>
            </a:r>
            <a:r>
              <a:rPr lang="en-US" sz="1600" dirty="0" smtClean="0"/>
              <a:t>d</a:t>
            </a:r>
            <a:r>
              <a:rPr lang="cs-CZ" sz="1600" dirty="0" smtClean="0"/>
              <a:t>ý</a:t>
            </a:r>
            <a:r>
              <a:rPr lang="en-US" sz="1600" dirty="0" err="1" smtClean="0"/>
              <a:t>chac</a:t>
            </a:r>
            <a:r>
              <a:rPr lang="cs-CZ" sz="1600" dirty="0" smtClean="0"/>
              <a:t>í</a:t>
            </a:r>
            <a:r>
              <a:rPr lang="en-US" sz="1600" dirty="0" err="1" smtClean="0"/>
              <a:t>ch</a:t>
            </a:r>
            <a:r>
              <a:rPr lang="en-US" sz="1600" dirty="0" smtClean="0"/>
              <a:t> </a:t>
            </a:r>
            <a:r>
              <a:rPr lang="en-US" sz="1600" dirty="0" err="1" smtClean="0"/>
              <a:t>sval</a:t>
            </a:r>
            <a:r>
              <a:rPr lang="cs-CZ" sz="1600" dirty="0" smtClean="0"/>
              <a:t>ů</a:t>
            </a:r>
            <a:r>
              <a:rPr lang="en-US" sz="1600" dirty="0" smtClean="0"/>
              <a:t> - </a:t>
            </a:r>
            <a:r>
              <a:rPr lang="en-US" sz="1600" dirty="0" err="1"/>
              <a:t>udušení</a:t>
            </a:r>
            <a:r>
              <a:rPr lang="en-US" sz="1600" dirty="0"/>
              <a:t>) </a:t>
            </a:r>
          </a:p>
          <a:p>
            <a:endParaRPr lang="en-US" sz="1600" dirty="0"/>
          </a:p>
          <a:p>
            <a:r>
              <a:rPr lang="en-US" sz="1600" dirty="0" err="1"/>
              <a:t>dermatotoxiny</a:t>
            </a:r>
            <a:r>
              <a:rPr lang="en-US" sz="1600" dirty="0"/>
              <a:t> (</a:t>
            </a:r>
            <a:r>
              <a:rPr lang="en-US" sz="1600" dirty="0" err="1"/>
              <a:t>zpusobuji</a:t>
            </a:r>
            <a:r>
              <a:rPr lang="en-US" sz="1600" dirty="0"/>
              <a:t> </a:t>
            </a:r>
            <a:r>
              <a:rPr lang="en-US" sz="1600" dirty="0" err="1" smtClean="0"/>
              <a:t>vyr</a:t>
            </a:r>
            <a:r>
              <a:rPr lang="cs-CZ" sz="1600" dirty="0" err="1" smtClean="0"/>
              <a:t>ážky</a:t>
            </a:r>
            <a:r>
              <a:rPr lang="cs-CZ" sz="1600" dirty="0" smtClean="0"/>
              <a:t>)</a:t>
            </a:r>
            <a:endParaRPr lang="cs-CZ" sz="1600" dirty="0"/>
          </a:p>
        </p:txBody>
      </p:sp>
    </p:spTree>
    <p:extLst>
      <p:ext uri="{BB962C8B-B14F-4D97-AF65-F5344CB8AC3E}">
        <p14:creationId xmlns:p14="http://schemas.microsoft.com/office/powerpoint/2010/main" val="2478237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a:bodyPr>
          <a:lstStyle/>
          <a:p>
            <a:endParaRPr lang="cs-CZ" dirty="0"/>
          </a:p>
          <a:p>
            <a:endParaRPr lang="cs-CZ"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628799"/>
            <a:ext cx="7568185" cy="5062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1979712" y="744125"/>
            <a:ext cx="5400600" cy="584775"/>
          </a:xfrm>
          <a:prstGeom prst="rect">
            <a:avLst/>
          </a:prstGeom>
          <a:noFill/>
        </p:spPr>
        <p:txBody>
          <a:bodyPr wrap="square" rtlCol="0">
            <a:spAutoFit/>
          </a:bodyPr>
          <a:lstStyle/>
          <a:p>
            <a:pPr algn="ctr"/>
            <a:r>
              <a:rPr lang="cs-CZ" sz="3200" dirty="0" smtClean="0"/>
              <a:t>DĚKUJI ZA POZORNOST</a:t>
            </a:r>
            <a:endParaRPr lang="cs-CZ" sz="3200" dirty="0"/>
          </a:p>
        </p:txBody>
      </p:sp>
    </p:spTree>
    <p:extLst>
      <p:ext uri="{BB962C8B-B14F-4D97-AF65-F5344CB8AC3E}">
        <p14:creationId xmlns:p14="http://schemas.microsoft.com/office/powerpoint/2010/main" val="2064577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332656"/>
            <a:ext cx="8229600" cy="2937611"/>
          </a:xfrm>
        </p:spPr>
        <p:txBody>
          <a:bodyPr>
            <a:normAutofit fontScale="40000" lnSpcReduction="20000"/>
          </a:bodyPr>
          <a:lstStyle/>
          <a:p>
            <a:pPr marL="0" indent="0">
              <a:buNone/>
            </a:pPr>
            <a:r>
              <a:rPr lang="cs-CZ" sz="3400" b="1" dirty="0" smtClean="0"/>
              <a:t>T</a:t>
            </a:r>
            <a:r>
              <a:rPr lang="en-US" sz="3400" b="1" dirty="0" err="1" smtClean="0"/>
              <a:t>oxin</a:t>
            </a:r>
            <a:r>
              <a:rPr lang="en-US" sz="3400" b="1" dirty="0" smtClean="0"/>
              <a:t> </a:t>
            </a:r>
            <a:r>
              <a:rPr lang="cs-CZ" sz="3400" b="1" dirty="0" smtClean="0"/>
              <a:t>je </a:t>
            </a:r>
            <a:r>
              <a:rPr lang="en-US" sz="3400" b="1" dirty="0" err="1" smtClean="0"/>
              <a:t>složen</a:t>
            </a:r>
            <a:r>
              <a:rPr lang="en-US" sz="3400" b="1" dirty="0" smtClean="0"/>
              <a:t> z</a:t>
            </a:r>
            <a:r>
              <a:rPr lang="cs-CZ" sz="3400" b="1" dirty="0" smtClean="0"/>
              <a:t>e</a:t>
            </a:r>
            <a:r>
              <a:rPr lang="en-US" sz="3400" b="1" dirty="0" smtClean="0"/>
              <a:t> </a:t>
            </a:r>
            <a:r>
              <a:rPr lang="en-US" sz="3400" b="1" dirty="0" err="1"/>
              <a:t>dvou</a:t>
            </a:r>
            <a:r>
              <a:rPr lang="en-US" sz="3400" b="1" dirty="0"/>
              <a:t> </a:t>
            </a:r>
            <a:r>
              <a:rPr lang="en-US" sz="3400" b="1" dirty="0" err="1" smtClean="0"/>
              <a:t>domén</a:t>
            </a:r>
            <a:endParaRPr lang="cs-CZ" sz="3400" b="1" dirty="0" smtClean="0"/>
          </a:p>
          <a:p>
            <a:pPr marL="0" indent="0">
              <a:buNone/>
            </a:pPr>
            <a:endParaRPr lang="cs-CZ" sz="3400" dirty="0" smtClean="0"/>
          </a:p>
          <a:p>
            <a:r>
              <a:rPr lang="cs-CZ" sz="3400" dirty="0"/>
              <a:t>A </a:t>
            </a:r>
            <a:r>
              <a:rPr lang="cs-CZ" sz="3400" dirty="0" err="1"/>
              <a:t>a</a:t>
            </a:r>
            <a:r>
              <a:rPr lang="cs-CZ" sz="3400" dirty="0"/>
              <a:t> B </a:t>
            </a:r>
            <a:r>
              <a:rPr lang="cs-CZ" sz="3400" dirty="0" smtClean="0"/>
              <a:t>doména</a:t>
            </a:r>
          </a:p>
          <a:p>
            <a:r>
              <a:rPr lang="cs-CZ" sz="3400" dirty="0"/>
              <a:t>A….. </a:t>
            </a:r>
            <a:r>
              <a:rPr lang="cs-CZ" sz="3400" dirty="0" smtClean="0"/>
              <a:t>katalytická </a:t>
            </a:r>
            <a:r>
              <a:rPr lang="cs-CZ" sz="3400" dirty="0" err="1"/>
              <a:t>fce</a:t>
            </a:r>
            <a:r>
              <a:rPr lang="cs-CZ" sz="3400" dirty="0"/>
              <a:t> (</a:t>
            </a:r>
            <a:r>
              <a:rPr lang="cs-CZ" sz="3400" dirty="0" smtClean="0"/>
              <a:t>modifikace </a:t>
            </a:r>
            <a:r>
              <a:rPr lang="cs-CZ" sz="3400" dirty="0"/>
              <a:t>proteinů </a:t>
            </a:r>
            <a:r>
              <a:rPr lang="cs-CZ" sz="3400" dirty="0" smtClean="0"/>
              <a:t>hostitele)</a:t>
            </a:r>
          </a:p>
          <a:p>
            <a:r>
              <a:rPr lang="en-US" sz="3400" dirty="0" err="1"/>
              <a:t>např</a:t>
            </a:r>
            <a:r>
              <a:rPr lang="en-US" sz="3400" dirty="0"/>
              <a:t>: </a:t>
            </a:r>
            <a:r>
              <a:rPr lang="en-US" sz="3400" dirty="0" err="1"/>
              <a:t>glykosylace</a:t>
            </a:r>
            <a:r>
              <a:rPr lang="en-US" sz="3400" dirty="0"/>
              <a:t>, </a:t>
            </a:r>
            <a:r>
              <a:rPr lang="en-US" sz="3400" dirty="0" err="1"/>
              <a:t>proteolýza</a:t>
            </a:r>
            <a:r>
              <a:rPr lang="en-US" sz="3400" dirty="0"/>
              <a:t>, </a:t>
            </a:r>
            <a:r>
              <a:rPr lang="en-US" sz="3400" dirty="0" err="1"/>
              <a:t>nekovalentní</a:t>
            </a:r>
            <a:r>
              <a:rPr lang="en-US" sz="3400" dirty="0"/>
              <a:t> </a:t>
            </a:r>
            <a:r>
              <a:rPr lang="en-US" sz="3400" dirty="0" err="1" smtClean="0"/>
              <a:t>modifikace</a:t>
            </a:r>
            <a:endParaRPr lang="cs-CZ" sz="3400" dirty="0" smtClean="0"/>
          </a:p>
          <a:p>
            <a:endParaRPr lang="en-US" sz="3400" dirty="0"/>
          </a:p>
          <a:p>
            <a:r>
              <a:rPr lang="cs-CZ" sz="3400" dirty="0"/>
              <a:t>B….. </a:t>
            </a:r>
            <a:r>
              <a:rPr lang="cs-CZ" sz="3400" dirty="0" smtClean="0"/>
              <a:t>vazebná doména</a:t>
            </a:r>
          </a:p>
          <a:p>
            <a:r>
              <a:rPr lang="pl-PL" sz="3400" dirty="0"/>
              <a:t>když </a:t>
            </a:r>
            <a:r>
              <a:rPr lang="pl-PL" sz="3400" dirty="0" smtClean="0"/>
              <a:t>domény </a:t>
            </a:r>
            <a:r>
              <a:rPr lang="pl-PL" sz="3400" dirty="0"/>
              <a:t>oddělíme, samotná A </a:t>
            </a:r>
            <a:r>
              <a:rPr lang="pl-PL" sz="3400" dirty="0" smtClean="0"/>
              <a:t>doména </a:t>
            </a:r>
            <a:r>
              <a:rPr lang="pl-PL" sz="3400" dirty="0"/>
              <a:t>je </a:t>
            </a:r>
            <a:r>
              <a:rPr lang="pl-PL" sz="3400" dirty="0" smtClean="0"/>
              <a:t>toxická, </a:t>
            </a:r>
            <a:r>
              <a:rPr lang="pl-PL" sz="3400" dirty="0"/>
              <a:t>ale nedostane se do </a:t>
            </a:r>
            <a:r>
              <a:rPr lang="pl-PL" sz="3400" dirty="0" smtClean="0"/>
              <a:t>buňky</a:t>
            </a:r>
            <a:endParaRPr lang="pl-PL" sz="3400" dirty="0"/>
          </a:p>
          <a:p>
            <a:endParaRPr lang="en-US" sz="3400" dirty="0"/>
          </a:p>
          <a:p>
            <a:r>
              <a:rPr lang="pl-PL" sz="3400" dirty="0"/>
              <a:t>B </a:t>
            </a:r>
            <a:r>
              <a:rPr lang="pl-PL" sz="3400" dirty="0" smtClean="0"/>
              <a:t>doména </a:t>
            </a:r>
            <a:r>
              <a:rPr lang="pl-PL" sz="3400" dirty="0"/>
              <a:t>je </a:t>
            </a:r>
            <a:r>
              <a:rPr lang="pl-PL" sz="3400" dirty="0" smtClean="0"/>
              <a:t>schopná se </a:t>
            </a:r>
            <a:r>
              <a:rPr lang="pl-PL" sz="3400" dirty="0"/>
              <a:t>do </a:t>
            </a:r>
            <a:r>
              <a:rPr lang="pl-PL" sz="3400" dirty="0" smtClean="0"/>
              <a:t>buňky dostat</a:t>
            </a:r>
            <a:r>
              <a:rPr lang="pl-PL" sz="3400" dirty="0"/>
              <a:t>, ale </a:t>
            </a:r>
            <a:r>
              <a:rPr lang="pl-PL" sz="3400" dirty="0" smtClean="0"/>
              <a:t>není </a:t>
            </a:r>
            <a:r>
              <a:rPr lang="pl-PL" sz="3400" dirty="0"/>
              <a:t>nijak toxická </a:t>
            </a:r>
          </a:p>
          <a:p>
            <a:endParaRPr lang="en-US" sz="3400" dirty="0"/>
          </a:p>
          <a:p>
            <a:r>
              <a:rPr lang="en-US" sz="3400" dirty="0" err="1" smtClean="0"/>
              <a:t>existuje</a:t>
            </a:r>
            <a:r>
              <a:rPr lang="cs-CZ" sz="3400" dirty="0" smtClean="0"/>
              <a:t> zde</a:t>
            </a:r>
            <a:r>
              <a:rPr lang="en-US" sz="3400" dirty="0" smtClean="0"/>
              <a:t> </a:t>
            </a:r>
            <a:r>
              <a:rPr lang="en-US" sz="3400" dirty="0" err="1"/>
              <a:t>také</a:t>
            </a:r>
            <a:r>
              <a:rPr lang="en-US" sz="3400" dirty="0"/>
              <a:t> </a:t>
            </a:r>
            <a:r>
              <a:rPr lang="en-US" sz="3400" dirty="0" err="1" smtClean="0"/>
              <a:t>transloka</a:t>
            </a:r>
            <a:r>
              <a:rPr lang="cs-CZ" sz="3400" dirty="0" smtClean="0"/>
              <a:t>ční</a:t>
            </a:r>
            <a:r>
              <a:rPr lang="en-US" sz="3400" dirty="0" smtClean="0"/>
              <a:t> </a:t>
            </a:r>
            <a:r>
              <a:rPr lang="en-US" sz="3400" dirty="0" err="1" smtClean="0"/>
              <a:t>dom</a:t>
            </a:r>
            <a:r>
              <a:rPr lang="cs-CZ" sz="3400" dirty="0" smtClean="0"/>
              <a:t>é</a:t>
            </a:r>
            <a:r>
              <a:rPr lang="en-US" sz="3400" dirty="0" err="1" smtClean="0"/>
              <a:t>na</a:t>
            </a:r>
            <a:r>
              <a:rPr lang="en-US" sz="3400" dirty="0" smtClean="0"/>
              <a:t> </a:t>
            </a:r>
            <a:r>
              <a:rPr lang="en-US" sz="3400" dirty="0"/>
              <a:t>- </a:t>
            </a:r>
            <a:r>
              <a:rPr lang="en-US" sz="3400" dirty="0" err="1"/>
              <a:t>inzerce</a:t>
            </a:r>
            <a:r>
              <a:rPr lang="en-US" sz="3400" dirty="0"/>
              <a:t> </a:t>
            </a:r>
            <a:r>
              <a:rPr lang="en-US" sz="3400" dirty="0" err="1"/>
              <a:t>toxinu</a:t>
            </a:r>
            <a:r>
              <a:rPr lang="en-US" sz="3400" dirty="0"/>
              <a:t> </a:t>
            </a:r>
            <a:r>
              <a:rPr lang="en-US" sz="3400" dirty="0" err="1"/>
              <a:t>pomoci</a:t>
            </a:r>
            <a:r>
              <a:rPr lang="en-US" sz="3400" dirty="0"/>
              <a:t> </a:t>
            </a:r>
            <a:r>
              <a:rPr lang="en-US" sz="3400" dirty="0" err="1"/>
              <a:t>endozomu</a:t>
            </a:r>
            <a:r>
              <a:rPr lang="en-US" sz="3400" dirty="0"/>
              <a:t> </a:t>
            </a:r>
            <a:endParaRPr lang="cs-CZ" sz="3400" dirty="0" smtClean="0"/>
          </a:p>
          <a:p>
            <a:pPr marL="0" indent="0">
              <a:buNone/>
            </a:pPr>
            <a:r>
              <a:rPr lang="cs-CZ" sz="3400" dirty="0"/>
              <a:t> </a:t>
            </a:r>
            <a:r>
              <a:rPr lang="cs-CZ" sz="3400" dirty="0" smtClean="0"/>
              <a:t>       </a:t>
            </a:r>
            <a:r>
              <a:rPr lang="en-US" sz="3400" dirty="0" smtClean="0"/>
              <a:t>(=</a:t>
            </a:r>
            <a:r>
              <a:rPr lang="cs-CZ" sz="3400" dirty="0" smtClean="0"/>
              <a:t> </a:t>
            </a:r>
            <a:r>
              <a:rPr lang="en-US" sz="3400" dirty="0" smtClean="0"/>
              <a:t>toxin </a:t>
            </a:r>
            <a:r>
              <a:rPr lang="cs-CZ" sz="3400" dirty="0" smtClean="0"/>
              <a:t>díky tomu </a:t>
            </a:r>
            <a:r>
              <a:rPr lang="en-US" sz="3400" dirty="0" smtClean="0"/>
              <a:t>l</a:t>
            </a:r>
            <a:r>
              <a:rPr lang="cs-CZ" sz="3400" dirty="0" smtClean="0"/>
              <a:t>é</a:t>
            </a:r>
            <a:r>
              <a:rPr lang="en-US" sz="3400" dirty="0" err="1" smtClean="0"/>
              <a:t>pe</a:t>
            </a:r>
            <a:r>
              <a:rPr lang="en-US" sz="3400" dirty="0" smtClean="0"/>
              <a:t> </a:t>
            </a:r>
            <a:r>
              <a:rPr lang="en-US" sz="3400" dirty="0" err="1" smtClean="0"/>
              <a:t>pronik</a:t>
            </a:r>
            <a:r>
              <a:rPr lang="cs-CZ" sz="3400" dirty="0" smtClean="0"/>
              <a:t>á</a:t>
            </a:r>
            <a:r>
              <a:rPr lang="en-US" sz="3400" dirty="0" smtClean="0"/>
              <a:t> </a:t>
            </a:r>
            <a:r>
              <a:rPr lang="en-US" sz="3400" dirty="0"/>
              <a:t>do </a:t>
            </a:r>
            <a:r>
              <a:rPr lang="en-US" sz="3400" dirty="0" err="1" smtClean="0"/>
              <a:t>cytoplasmy</a:t>
            </a:r>
            <a:r>
              <a:rPr lang="cs-CZ" sz="3400" dirty="0"/>
              <a:t>)</a:t>
            </a:r>
            <a:endParaRPr lang="en-US" sz="3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636" y="3830310"/>
            <a:ext cx="3225540" cy="2545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177" y="3710641"/>
            <a:ext cx="3219175" cy="281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1115616" y="6309320"/>
            <a:ext cx="360040" cy="369332"/>
          </a:xfrm>
          <a:prstGeom prst="rect">
            <a:avLst/>
          </a:prstGeom>
          <a:noFill/>
        </p:spPr>
        <p:txBody>
          <a:bodyPr wrap="square" rtlCol="0">
            <a:spAutoFit/>
          </a:bodyPr>
          <a:lstStyle/>
          <a:p>
            <a:r>
              <a:rPr lang="cs-CZ" dirty="0" smtClean="0"/>
              <a:t>A</a:t>
            </a:r>
            <a:endParaRPr lang="cs-CZ" dirty="0"/>
          </a:p>
        </p:txBody>
      </p:sp>
      <p:sp>
        <p:nvSpPr>
          <p:cNvPr id="5" name="Obdélník 4"/>
          <p:cNvSpPr/>
          <p:nvPr/>
        </p:nvSpPr>
        <p:spPr>
          <a:xfrm>
            <a:off x="3011733" y="6338445"/>
            <a:ext cx="309700" cy="369332"/>
          </a:xfrm>
          <a:prstGeom prst="rect">
            <a:avLst/>
          </a:prstGeom>
        </p:spPr>
        <p:txBody>
          <a:bodyPr wrap="none">
            <a:spAutoFit/>
          </a:bodyPr>
          <a:lstStyle/>
          <a:p>
            <a:r>
              <a:rPr lang="cs-CZ" dirty="0"/>
              <a:t>B</a:t>
            </a:r>
          </a:p>
        </p:txBody>
      </p:sp>
    </p:spTree>
    <p:extLst>
      <p:ext uri="{BB962C8B-B14F-4D97-AF65-F5344CB8AC3E}">
        <p14:creationId xmlns:p14="http://schemas.microsoft.com/office/powerpoint/2010/main" val="1107898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0"/>
            <a:ext cx="8229600" cy="4525963"/>
          </a:xfrm>
        </p:spPr>
        <p:txBody>
          <a:bodyPr>
            <a:normAutofit/>
          </a:bodyPr>
          <a:lstStyle/>
          <a:p>
            <a:pPr marL="0" indent="0">
              <a:buNone/>
            </a:pPr>
            <a:r>
              <a:rPr lang="cs-CZ" sz="1600" b="1" dirty="0" smtClean="0"/>
              <a:t>Vstup toxinů do cílové buňky</a:t>
            </a:r>
          </a:p>
          <a:p>
            <a:pPr marL="0" indent="0">
              <a:buNone/>
            </a:pPr>
            <a:endParaRPr lang="cs-CZ" sz="1600" b="1" dirty="0" smtClean="0"/>
          </a:p>
          <a:p>
            <a:pPr marL="0" indent="0">
              <a:buNone/>
            </a:pPr>
            <a:r>
              <a:rPr lang="cs-CZ" sz="1600" dirty="0" smtClean="0"/>
              <a:t>Dva mechanizmy vstupu přes membránu:</a:t>
            </a:r>
          </a:p>
          <a:p>
            <a:pPr marL="0" indent="0">
              <a:buNone/>
            </a:pPr>
            <a:endParaRPr lang="cs-CZ" sz="1600" dirty="0" smtClean="0"/>
          </a:p>
          <a:p>
            <a:pPr marL="0" indent="0">
              <a:buNone/>
            </a:pPr>
            <a:r>
              <a:rPr lang="cs-CZ" sz="1600" dirty="0" smtClean="0"/>
              <a:t>1) přímý vstup po vazbě B jednotky na receptor a vytvoření póru v</a:t>
            </a:r>
          </a:p>
          <a:p>
            <a:pPr marL="0" indent="0">
              <a:buNone/>
            </a:pPr>
            <a:r>
              <a:rPr lang="cs-CZ" sz="1600" dirty="0" smtClean="0"/>
              <a:t>     membráně pro transport A podjednotky do CPL</a:t>
            </a:r>
          </a:p>
          <a:p>
            <a:pPr marL="0" indent="0">
              <a:buNone/>
            </a:pPr>
            <a:endParaRPr lang="cs-CZ" sz="1600" dirty="0"/>
          </a:p>
          <a:p>
            <a:pPr marL="0" indent="0">
              <a:buNone/>
            </a:pPr>
            <a:r>
              <a:rPr lang="cs-CZ" sz="1600" dirty="0" smtClean="0"/>
              <a:t>2) vazba A+B komplexu na receptor, ten zprostředkuje endocytózu</a:t>
            </a:r>
          </a:p>
          <a:p>
            <a:r>
              <a:rPr lang="cs-CZ" sz="1600" dirty="0" smtClean="0"/>
              <a:t>uvnitř</a:t>
            </a:r>
            <a:r>
              <a:rPr lang="cs-CZ" sz="1600" dirty="0"/>
              <a:t> </a:t>
            </a:r>
            <a:r>
              <a:rPr lang="cs-CZ" sz="1600" dirty="0" err="1" smtClean="0"/>
              <a:t>endozomu</a:t>
            </a:r>
            <a:r>
              <a:rPr lang="cs-CZ" sz="1600" dirty="0" smtClean="0"/>
              <a:t> přibývá H+ iontů a okyseluje se, to vede k oddělení jednotek</a:t>
            </a:r>
          </a:p>
          <a:p>
            <a:r>
              <a:rPr lang="cs-CZ" sz="1600" dirty="0" smtClean="0"/>
              <a:t>B podjednotka následně napomáhá průniku A </a:t>
            </a:r>
            <a:r>
              <a:rPr lang="cs-CZ" sz="1600" dirty="0" smtClean="0"/>
              <a:t>jednotky</a:t>
            </a:r>
            <a:endParaRPr lang="cs-CZ" sz="1600" dirty="0"/>
          </a:p>
          <a:p>
            <a:endParaRPr lang="cs-CZ" sz="1600" dirty="0" smtClean="0"/>
          </a:p>
          <a:p>
            <a:r>
              <a:rPr lang="cs-CZ" sz="1600" dirty="0"/>
              <a:t>n</a:t>
            </a:r>
            <a:r>
              <a:rPr lang="cs-CZ" sz="1600" dirty="0" smtClean="0"/>
              <a:t>ěkteré toxiny vstupují oběma cestami</a:t>
            </a:r>
          </a:p>
          <a:p>
            <a:r>
              <a:rPr lang="cs-CZ" sz="1600" dirty="0"/>
              <a:t>p</a:t>
            </a:r>
            <a:r>
              <a:rPr lang="cs-CZ" sz="1600" dirty="0" smtClean="0"/>
              <a:t>odobná enzymatická </a:t>
            </a:r>
            <a:r>
              <a:rPr lang="cs-CZ" sz="1600" dirty="0" err="1" smtClean="0"/>
              <a:t>fce</a:t>
            </a:r>
            <a:r>
              <a:rPr lang="cs-CZ" sz="1600" dirty="0" smtClean="0"/>
              <a:t> nemusí znamenat stejnou cestu vstupu</a:t>
            </a:r>
          </a:p>
          <a:p>
            <a:r>
              <a:rPr lang="cs-CZ" sz="1600" dirty="0" smtClean="0"/>
              <a:t>př. </a:t>
            </a:r>
            <a:r>
              <a:rPr lang="cs-CZ" sz="1600" dirty="0" err="1" smtClean="0"/>
              <a:t>anthrax</a:t>
            </a:r>
            <a:r>
              <a:rPr lang="cs-CZ" sz="1600" dirty="0" smtClean="0"/>
              <a:t> a </a:t>
            </a:r>
            <a:r>
              <a:rPr lang="cs-CZ" sz="1600" dirty="0" err="1" smtClean="0"/>
              <a:t>adenylát</a:t>
            </a:r>
            <a:r>
              <a:rPr lang="cs-CZ" sz="1600" dirty="0" smtClean="0"/>
              <a:t> </a:t>
            </a:r>
            <a:r>
              <a:rPr lang="cs-CZ" sz="1600" dirty="0" err="1" smtClean="0"/>
              <a:t>cykláza</a:t>
            </a:r>
            <a:r>
              <a:rPr lang="cs-CZ" sz="1600" dirty="0" smtClean="0"/>
              <a:t> </a:t>
            </a:r>
            <a:r>
              <a:rPr lang="cs-CZ" sz="1600" i="1" dirty="0" err="1" smtClean="0"/>
              <a:t>Bordetella</a:t>
            </a:r>
            <a:r>
              <a:rPr lang="cs-CZ" sz="1600" i="1" dirty="0" smtClean="0"/>
              <a:t> pertusis </a:t>
            </a:r>
            <a:r>
              <a:rPr lang="cs-CZ" sz="1600" dirty="0" smtClean="0"/>
              <a:t>- obojí katalyzují produkci</a:t>
            </a:r>
          </a:p>
          <a:p>
            <a:pPr marL="0" indent="0">
              <a:buNone/>
            </a:pPr>
            <a:r>
              <a:rPr lang="cs-CZ" sz="1600" dirty="0" smtClean="0"/>
              <a:t>         </a:t>
            </a:r>
            <a:r>
              <a:rPr lang="cs-CZ" sz="1600" dirty="0" err="1" smtClean="0"/>
              <a:t>cAMP</a:t>
            </a:r>
            <a:r>
              <a:rPr lang="cs-CZ" sz="1600" dirty="0" smtClean="0"/>
              <a:t> z rezerv ATP, ale </a:t>
            </a:r>
            <a:r>
              <a:rPr lang="cs-CZ" sz="1600" dirty="0" err="1" smtClean="0"/>
              <a:t>anthrax</a:t>
            </a:r>
            <a:r>
              <a:rPr lang="cs-CZ" sz="1600" dirty="0" smtClean="0"/>
              <a:t> vstupuje receptorem</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5" y="4592416"/>
            <a:ext cx="2736304" cy="2220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954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260648"/>
            <a:ext cx="8229600" cy="1684784"/>
          </a:xfrm>
        </p:spPr>
        <p:txBody>
          <a:bodyPr>
            <a:noAutofit/>
          </a:bodyPr>
          <a:lstStyle/>
          <a:p>
            <a:pPr marL="0" indent="0">
              <a:buNone/>
            </a:pPr>
            <a:r>
              <a:rPr lang="cs-CZ" sz="1600" b="1" dirty="0"/>
              <a:t>Póry formující </a:t>
            </a:r>
            <a:r>
              <a:rPr lang="cs-CZ" sz="1600" b="1" dirty="0" smtClean="0"/>
              <a:t>toxiny</a:t>
            </a:r>
          </a:p>
          <a:p>
            <a:r>
              <a:rPr lang="en-US" sz="1600" dirty="0" err="1" smtClean="0"/>
              <a:t>nejpo</a:t>
            </a:r>
            <a:r>
              <a:rPr lang="cs-CZ" sz="1600" dirty="0" smtClean="0"/>
              <a:t>č</a:t>
            </a:r>
            <a:r>
              <a:rPr lang="en-US" sz="1600" dirty="0" err="1" smtClean="0"/>
              <a:t>etn</a:t>
            </a:r>
            <a:r>
              <a:rPr lang="cs-CZ" sz="1600" dirty="0" smtClean="0"/>
              <a:t>ě</a:t>
            </a:r>
            <a:r>
              <a:rPr lang="en-US" sz="1600" dirty="0" smtClean="0"/>
              <a:t>j</a:t>
            </a:r>
            <a:r>
              <a:rPr lang="cs-CZ" sz="1600" dirty="0" err="1" smtClean="0"/>
              <a:t>ší</a:t>
            </a:r>
            <a:r>
              <a:rPr lang="en-US" sz="1600" dirty="0" smtClean="0"/>
              <a:t> </a:t>
            </a:r>
            <a:r>
              <a:rPr lang="en-US" sz="1600" dirty="0" err="1"/>
              <a:t>skupina</a:t>
            </a:r>
            <a:r>
              <a:rPr lang="en-US" sz="1600" dirty="0"/>
              <a:t> </a:t>
            </a:r>
            <a:r>
              <a:rPr lang="en-US" sz="1600" dirty="0" err="1"/>
              <a:t>toxinů</a:t>
            </a:r>
            <a:r>
              <a:rPr lang="en-US" sz="1600" dirty="0"/>
              <a:t> </a:t>
            </a:r>
            <a:endParaRPr lang="cs-CZ" sz="1600" dirty="0"/>
          </a:p>
          <a:p>
            <a:r>
              <a:rPr lang="en-US" sz="1600" dirty="0" smtClean="0"/>
              <a:t> </a:t>
            </a:r>
            <a:r>
              <a:rPr lang="en-US" sz="1600" dirty="0" err="1" smtClean="0"/>
              <a:t>zp</a:t>
            </a:r>
            <a:r>
              <a:rPr lang="cs-CZ" sz="1600" dirty="0" smtClean="0"/>
              <a:t>ů</a:t>
            </a:r>
            <a:r>
              <a:rPr lang="en-US" sz="1600" dirty="0" err="1" smtClean="0"/>
              <a:t>sobují</a:t>
            </a:r>
            <a:r>
              <a:rPr lang="en-US" sz="1600" dirty="0" smtClean="0"/>
              <a:t> </a:t>
            </a:r>
            <a:r>
              <a:rPr lang="en-US" sz="1600" dirty="0" err="1"/>
              <a:t>póry</a:t>
            </a:r>
            <a:r>
              <a:rPr lang="en-US" sz="1600" dirty="0"/>
              <a:t> u </a:t>
            </a:r>
            <a:r>
              <a:rPr lang="en-US" sz="1600" dirty="0" err="1"/>
              <a:t>rostlin</a:t>
            </a:r>
            <a:r>
              <a:rPr lang="en-US" sz="1600" dirty="0"/>
              <a:t>, </a:t>
            </a:r>
            <a:r>
              <a:rPr lang="cs-CZ" sz="1600" dirty="0" smtClean="0"/>
              <a:t>ž</a:t>
            </a:r>
            <a:r>
              <a:rPr lang="en-US" sz="1600" dirty="0" err="1" smtClean="0"/>
              <a:t>ivo</a:t>
            </a:r>
            <a:r>
              <a:rPr lang="cs-CZ" sz="1600" dirty="0" smtClean="0"/>
              <a:t>č</a:t>
            </a:r>
            <a:r>
              <a:rPr lang="en-US" sz="1600" dirty="0" err="1" smtClean="0"/>
              <a:t>ich</a:t>
            </a:r>
            <a:r>
              <a:rPr lang="cs-CZ" sz="1600" dirty="0" smtClean="0"/>
              <a:t>ů</a:t>
            </a:r>
            <a:endParaRPr lang="cs-CZ" sz="1600" dirty="0"/>
          </a:p>
          <a:p>
            <a:r>
              <a:rPr lang="cs-CZ" sz="1600" dirty="0" smtClean="0"/>
              <a:t>tím dojde k narušení</a:t>
            </a:r>
            <a:r>
              <a:rPr lang="en-US" sz="1600" dirty="0" smtClean="0"/>
              <a:t> </a:t>
            </a:r>
            <a:r>
              <a:rPr lang="cs-CZ" sz="1600" dirty="0"/>
              <a:t> </a:t>
            </a:r>
            <a:r>
              <a:rPr lang="en-US" sz="1600" dirty="0" err="1" smtClean="0"/>
              <a:t>membr</a:t>
            </a:r>
            <a:r>
              <a:rPr lang="cs-CZ" sz="1600" dirty="0" smtClean="0"/>
              <a:t>á</a:t>
            </a:r>
            <a:r>
              <a:rPr lang="en-US" sz="1600" dirty="0" smtClean="0"/>
              <a:t>n</a:t>
            </a:r>
            <a:r>
              <a:rPr lang="cs-CZ" sz="1600" dirty="0" smtClean="0"/>
              <a:t>y</a:t>
            </a:r>
            <a:endParaRPr lang="en-US" sz="1600" dirty="0"/>
          </a:p>
          <a:p>
            <a:endParaRPr lang="en-US" sz="1600" dirty="0"/>
          </a:p>
          <a:p>
            <a:r>
              <a:rPr lang="cs-CZ" sz="1600" dirty="0" smtClean="0"/>
              <a:t>pór </a:t>
            </a:r>
            <a:r>
              <a:rPr lang="en-US" sz="1600" dirty="0" smtClean="0"/>
              <a:t>je </a:t>
            </a:r>
            <a:r>
              <a:rPr lang="en-US" sz="1600" dirty="0" err="1" smtClean="0"/>
              <a:t>tvo</a:t>
            </a:r>
            <a:r>
              <a:rPr lang="cs-CZ" sz="1600" dirty="0" smtClean="0"/>
              <a:t>ř</a:t>
            </a:r>
            <a:r>
              <a:rPr lang="en-US" sz="1600" dirty="0" err="1" smtClean="0"/>
              <a:t>en</a:t>
            </a:r>
            <a:r>
              <a:rPr lang="en-US" sz="1600" dirty="0" smtClean="0"/>
              <a:t> </a:t>
            </a:r>
            <a:r>
              <a:rPr lang="en-US" sz="1600" dirty="0" err="1"/>
              <a:t>podjednotkami</a:t>
            </a:r>
            <a:r>
              <a:rPr lang="en-US" sz="1600" dirty="0"/>
              <a:t> </a:t>
            </a:r>
            <a:r>
              <a:rPr lang="en-US" sz="1600" dirty="0" smtClean="0"/>
              <a:t>p</a:t>
            </a:r>
            <a:r>
              <a:rPr lang="cs-CZ" sz="1600" dirty="0" smtClean="0"/>
              <a:t>ř</a:t>
            </a:r>
            <a:r>
              <a:rPr lang="en-US" sz="1600" dirty="0" err="1" smtClean="0"/>
              <a:t>isedaj</a:t>
            </a:r>
            <a:r>
              <a:rPr lang="cs-CZ" sz="1600" dirty="0" smtClean="0"/>
              <a:t>í</a:t>
            </a:r>
            <a:r>
              <a:rPr lang="en-US" sz="1600" dirty="0" smtClean="0"/>
              <a:t>c</a:t>
            </a:r>
            <a:r>
              <a:rPr lang="cs-CZ" sz="1600" dirty="0" smtClean="0"/>
              <a:t>í</a:t>
            </a:r>
            <a:r>
              <a:rPr lang="en-US" sz="1600" dirty="0" smtClean="0"/>
              <a:t>mi </a:t>
            </a:r>
            <a:r>
              <a:rPr lang="en-US" sz="1600" dirty="0" err="1"/>
              <a:t>na</a:t>
            </a:r>
            <a:r>
              <a:rPr lang="en-US" sz="1600" dirty="0"/>
              <a:t> </a:t>
            </a:r>
            <a:r>
              <a:rPr lang="en-US" sz="1600" dirty="0" err="1" smtClean="0"/>
              <a:t>membr</a:t>
            </a:r>
            <a:r>
              <a:rPr lang="cs-CZ" sz="1600" dirty="0" smtClean="0"/>
              <a:t>á</a:t>
            </a:r>
            <a:r>
              <a:rPr lang="en-US" sz="1600" dirty="0" smtClean="0"/>
              <a:t>nu</a:t>
            </a:r>
            <a:endParaRPr lang="cs-CZ" sz="1600" dirty="0" smtClean="0"/>
          </a:p>
          <a:p>
            <a:r>
              <a:rPr lang="cs-CZ" sz="1600" dirty="0" smtClean="0"/>
              <a:t>tak </a:t>
            </a:r>
            <a:r>
              <a:rPr lang="en-US" sz="1600" dirty="0" smtClean="0"/>
              <a:t> </a:t>
            </a:r>
            <a:r>
              <a:rPr lang="en-US" sz="1600" dirty="0" err="1"/>
              <a:t>vznikne</a:t>
            </a:r>
            <a:r>
              <a:rPr lang="en-US" sz="1600" dirty="0"/>
              <a:t> </a:t>
            </a:r>
            <a:r>
              <a:rPr lang="en-US" sz="1600" dirty="0" err="1"/>
              <a:t>komplex</a:t>
            </a:r>
            <a:r>
              <a:rPr lang="en-US" sz="1600" dirty="0"/>
              <a:t> </a:t>
            </a:r>
            <a:r>
              <a:rPr lang="cs-CZ" sz="1600" dirty="0" smtClean="0"/>
              <a:t>, dojde ke z</a:t>
            </a:r>
            <a:r>
              <a:rPr lang="en-US" sz="1600" dirty="0" err="1" smtClean="0"/>
              <a:t>měn</a:t>
            </a:r>
            <a:r>
              <a:rPr lang="cs-CZ" sz="1600" dirty="0" smtClean="0"/>
              <a:t>ě</a:t>
            </a:r>
            <a:r>
              <a:rPr lang="en-US" sz="1600" dirty="0" smtClean="0"/>
              <a:t> </a:t>
            </a:r>
            <a:r>
              <a:rPr lang="en-US" sz="1600" dirty="0" err="1" smtClean="0"/>
              <a:t>konformace</a:t>
            </a:r>
            <a:r>
              <a:rPr lang="cs-CZ" sz="1600" dirty="0" smtClean="0"/>
              <a:t> proteinu a vznikne pór</a:t>
            </a:r>
          </a:p>
          <a:p>
            <a:endParaRPr lang="cs-CZ" sz="1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64904"/>
            <a:ext cx="9120604" cy="438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7460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0" y="1527538"/>
            <a:ext cx="4320480" cy="3802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2" y="1916832"/>
            <a:ext cx="4571999"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22479" y="426556"/>
            <a:ext cx="8748464" cy="338554"/>
          </a:xfrm>
          <a:prstGeom prst="rect">
            <a:avLst/>
          </a:prstGeom>
        </p:spPr>
        <p:txBody>
          <a:bodyPr wrap="square">
            <a:spAutoFit/>
          </a:bodyPr>
          <a:lstStyle/>
          <a:p>
            <a:pPr marL="285750" indent="-285750">
              <a:buFont typeface="Arial" panose="020B0604020202020204" pitchFamily="34" charset="0"/>
              <a:buChar char="•"/>
            </a:pPr>
            <a:r>
              <a:rPr lang="cs-CZ" sz="1600" dirty="0" smtClean="0"/>
              <a:t>dominují</a:t>
            </a:r>
            <a:r>
              <a:rPr lang="en-US" sz="1600" dirty="0" smtClean="0"/>
              <a:t> </a:t>
            </a:r>
            <a:r>
              <a:rPr lang="cs-CZ" sz="1600" dirty="0" smtClean="0"/>
              <a:t>dvě </a:t>
            </a:r>
            <a:r>
              <a:rPr lang="pt-BR" sz="1600" dirty="0" smtClean="0"/>
              <a:t>podskupiny </a:t>
            </a:r>
            <a:r>
              <a:rPr lang="cs-CZ" sz="1600" dirty="0" smtClean="0"/>
              <a:t>proteinové konformace</a:t>
            </a:r>
            <a:r>
              <a:rPr lang="pt-BR" sz="1600" dirty="0" smtClean="0"/>
              <a:t>- alfa a beta (alfa helix, beta list)</a:t>
            </a:r>
            <a:endParaRPr lang="pt-BR" sz="1600" dirty="0"/>
          </a:p>
        </p:txBody>
      </p:sp>
    </p:spTree>
    <p:extLst>
      <p:ext uri="{BB962C8B-B14F-4D97-AF65-F5344CB8AC3E}">
        <p14:creationId xmlns:p14="http://schemas.microsoft.com/office/powerpoint/2010/main" val="651156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1800" b="1" dirty="0" smtClean="0"/>
              <a:t>Póry formující toxiny</a:t>
            </a:r>
            <a:br>
              <a:rPr lang="cs-CZ" sz="1800" b="1" dirty="0" smtClean="0"/>
            </a:br>
            <a:endParaRPr lang="cs-CZ" sz="1800"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43256" y="1600200"/>
            <a:ext cx="525748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5985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normAutofit/>
          </a:bodyPr>
          <a:lstStyle/>
          <a:p>
            <a:r>
              <a:rPr lang="cs-CZ" sz="1800" b="1" dirty="0" err="1" smtClean="0"/>
              <a:t>Superantigeny</a:t>
            </a:r>
            <a:endParaRPr lang="cs-CZ" sz="1800" dirty="0"/>
          </a:p>
        </p:txBody>
      </p:sp>
      <p:sp>
        <p:nvSpPr>
          <p:cNvPr id="3" name="Zástupný symbol pro obsah 2"/>
          <p:cNvSpPr>
            <a:spLocks noGrp="1"/>
          </p:cNvSpPr>
          <p:nvPr>
            <p:ph idx="1"/>
          </p:nvPr>
        </p:nvSpPr>
        <p:spPr>
          <a:xfrm>
            <a:off x="107504" y="908720"/>
            <a:ext cx="8784976" cy="4525963"/>
          </a:xfrm>
        </p:spPr>
        <p:txBody>
          <a:bodyPr>
            <a:normAutofit/>
          </a:bodyPr>
          <a:lstStyle/>
          <a:p>
            <a:r>
              <a:rPr lang="en-US" sz="1600" dirty="0" smtClean="0"/>
              <a:t>dal</a:t>
            </a:r>
            <a:r>
              <a:rPr lang="cs-CZ" sz="1600" dirty="0" err="1" smtClean="0"/>
              <a:t>ší</a:t>
            </a:r>
            <a:r>
              <a:rPr lang="en-US" sz="1600" dirty="0" smtClean="0"/>
              <a:t> </a:t>
            </a:r>
            <a:r>
              <a:rPr lang="en-US" sz="1600" dirty="0" err="1"/>
              <a:t>skupina</a:t>
            </a:r>
            <a:r>
              <a:rPr lang="en-US" sz="1600" dirty="0"/>
              <a:t> </a:t>
            </a:r>
            <a:r>
              <a:rPr lang="en-US" sz="1600" dirty="0" err="1"/>
              <a:t>toxinů</a:t>
            </a:r>
            <a:r>
              <a:rPr lang="en-US" sz="1600" dirty="0"/>
              <a:t> </a:t>
            </a:r>
          </a:p>
          <a:p>
            <a:r>
              <a:rPr lang="cs-CZ" sz="1600" dirty="0" smtClean="0"/>
              <a:t>v</a:t>
            </a:r>
            <a:r>
              <a:rPr lang="en-US" sz="1600" dirty="0" err="1" smtClean="0"/>
              <a:t>yvol</a:t>
            </a:r>
            <a:r>
              <a:rPr lang="cs-CZ" sz="1600" dirty="0" smtClean="0"/>
              <a:t>á</a:t>
            </a:r>
            <a:r>
              <a:rPr lang="en-US" sz="1600" dirty="0" err="1" smtClean="0"/>
              <a:t>vaj</a:t>
            </a:r>
            <a:r>
              <a:rPr lang="cs-CZ" sz="1600" dirty="0" smtClean="0"/>
              <a:t>í</a:t>
            </a:r>
            <a:r>
              <a:rPr lang="en-US" sz="1600" dirty="0" smtClean="0"/>
              <a:t> </a:t>
            </a:r>
            <a:r>
              <a:rPr lang="en-US" sz="1600" dirty="0" err="1"/>
              <a:t>velkou</a:t>
            </a:r>
            <a:r>
              <a:rPr lang="en-US" sz="1600" dirty="0"/>
              <a:t> </a:t>
            </a:r>
            <a:r>
              <a:rPr lang="en-US" sz="1600" dirty="0" err="1" smtClean="0"/>
              <a:t>syst</a:t>
            </a:r>
            <a:r>
              <a:rPr lang="cs-CZ" sz="1600" dirty="0" smtClean="0"/>
              <a:t>é</a:t>
            </a:r>
            <a:r>
              <a:rPr lang="en-US" sz="1600" dirty="0" err="1" smtClean="0"/>
              <a:t>movou</a:t>
            </a:r>
            <a:r>
              <a:rPr lang="en-US" sz="1600" dirty="0" smtClean="0"/>
              <a:t> </a:t>
            </a:r>
            <a:r>
              <a:rPr lang="en-US" sz="1600" dirty="0" err="1"/>
              <a:t>odezvu</a:t>
            </a:r>
            <a:r>
              <a:rPr lang="en-US" sz="1600" dirty="0"/>
              <a:t>, </a:t>
            </a:r>
            <a:r>
              <a:rPr lang="en-US" sz="1600" dirty="0" smtClean="0"/>
              <a:t>proto</a:t>
            </a:r>
            <a:r>
              <a:rPr lang="cs-CZ" sz="1600" dirty="0" smtClean="0"/>
              <a:t>ž</a:t>
            </a:r>
            <a:r>
              <a:rPr lang="en-US" sz="1600" dirty="0" smtClean="0"/>
              <a:t>e </a:t>
            </a:r>
            <a:r>
              <a:rPr lang="en-US" sz="1600" dirty="0"/>
              <a:t>se </a:t>
            </a:r>
            <a:r>
              <a:rPr lang="en-US" sz="1600" dirty="0" smtClean="0"/>
              <a:t>v</a:t>
            </a:r>
            <a:r>
              <a:rPr lang="cs-CZ" sz="1600" dirty="0" err="1" smtClean="0"/>
              <a:t>áží</a:t>
            </a:r>
            <a:r>
              <a:rPr lang="en-US" sz="1600" dirty="0" smtClean="0"/>
              <a:t> </a:t>
            </a:r>
            <a:r>
              <a:rPr lang="en-US" sz="1600" dirty="0" err="1"/>
              <a:t>na</a:t>
            </a:r>
            <a:r>
              <a:rPr lang="en-US" sz="1600" dirty="0"/>
              <a:t> </a:t>
            </a:r>
            <a:r>
              <a:rPr lang="en-US" sz="1600" dirty="0" err="1"/>
              <a:t>molekuly</a:t>
            </a:r>
            <a:r>
              <a:rPr lang="en-US" sz="1600" dirty="0"/>
              <a:t> MHC </a:t>
            </a:r>
            <a:r>
              <a:rPr lang="en-US" sz="1600" dirty="0" err="1" smtClean="0"/>
              <a:t>druhé</a:t>
            </a:r>
            <a:r>
              <a:rPr lang="cs-CZ" sz="1600" dirty="0" smtClean="0"/>
              <a:t> </a:t>
            </a:r>
            <a:r>
              <a:rPr lang="en-US" sz="1600" dirty="0" err="1" smtClean="0"/>
              <a:t>třídy</a:t>
            </a:r>
            <a:endParaRPr lang="cs-CZ" sz="1600" dirty="0" smtClean="0"/>
          </a:p>
          <a:p>
            <a:r>
              <a:rPr lang="en-US" sz="1600" dirty="0" smtClean="0"/>
              <a:t>mod</a:t>
            </a:r>
            <a:r>
              <a:rPr lang="cs-CZ" sz="1600" dirty="0" smtClean="0"/>
              <a:t>i</a:t>
            </a:r>
            <a:r>
              <a:rPr lang="en-US" sz="1600" dirty="0" err="1" smtClean="0"/>
              <a:t>fikuj</a:t>
            </a:r>
            <a:r>
              <a:rPr lang="cs-CZ" sz="1600" dirty="0" smtClean="0"/>
              <a:t>í</a:t>
            </a:r>
            <a:r>
              <a:rPr lang="en-US" sz="1600" dirty="0" smtClean="0"/>
              <a:t> </a:t>
            </a:r>
            <a:r>
              <a:rPr lang="en-US" sz="1600" dirty="0" err="1"/>
              <a:t>pomocné</a:t>
            </a:r>
            <a:r>
              <a:rPr lang="en-US" sz="1600" dirty="0"/>
              <a:t> T-</a:t>
            </a:r>
            <a:r>
              <a:rPr lang="en-US" sz="1600" dirty="0" err="1"/>
              <a:t>lymfocyty</a:t>
            </a:r>
            <a:r>
              <a:rPr lang="en-US" sz="1600" dirty="0"/>
              <a:t> </a:t>
            </a:r>
            <a:endParaRPr lang="cs-CZ" sz="1600" dirty="0"/>
          </a:p>
          <a:p>
            <a:r>
              <a:rPr lang="en-US" sz="1600" dirty="0" smtClean="0"/>
              <a:t>to </a:t>
            </a:r>
            <a:r>
              <a:rPr lang="en-US" sz="1600" dirty="0" err="1" smtClean="0"/>
              <a:t>zp</a:t>
            </a:r>
            <a:r>
              <a:rPr lang="cs-CZ" sz="1600" dirty="0" smtClean="0"/>
              <a:t>ů</a:t>
            </a:r>
            <a:r>
              <a:rPr lang="en-US" sz="1600" dirty="0" smtClean="0"/>
              <a:t>sob</a:t>
            </a:r>
            <a:r>
              <a:rPr lang="cs-CZ" sz="1600" dirty="0" smtClean="0"/>
              <a:t>í</a:t>
            </a:r>
            <a:r>
              <a:rPr lang="en-US" sz="1600" dirty="0" smtClean="0"/>
              <a:t> </a:t>
            </a:r>
            <a:r>
              <a:rPr lang="en-US" sz="1600" dirty="0" err="1" smtClean="0"/>
              <a:t>imunitn</a:t>
            </a:r>
            <a:r>
              <a:rPr lang="cs-CZ" sz="1600" dirty="0" smtClean="0"/>
              <a:t>í</a:t>
            </a:r>
            <a:r>
              <a:rPr lang="en-US" sz="1600" dirty="0" smtClean="0"/>
              <a:t> </a:t>
            </a:r>
            <a:r>
              <a:rPr lang="en-US" sz="1600" dirty="0" err="1" smtClean="0"/>
              <a:t>odpov</a:t>
            </a:r>
            <a:r>
              <a:rPr lang="cs-CZ" sz="1600" dirty="0" err="1" smtClean="0"/>
              <a:t>ěď</a:t>
            </a:r>
            <a:endParaRPr lang="en-US" sz="1600" dirty="0"/>
          </a:p>
          <a:p>
            <a:r>
              <a:rPr lang="en-US" sz="1600" dirty="0" smtClean="0"/>
              <a:t>nap</a:t>
            </a:r>
            <a:r>
              <a:rPr lang="cs-CZ" sz="1600" dirty="0" smtClean="0"/>
              <a:t>ř.</a:t>
            </a:r>
            <a:r>
              <a:rPr lang="en-US" sz="1600" dirty="0" smtClean="0"/>
              <a:t>  </a:t>
            </a:r>
            <a:r>
              <a:rPr lang="en-US" sz="1600" dirty="0" err="1"/>
              <a:t>syndrom</a:t>
            </a:r>
            <a:r>
              <a:rPr lang="en-US" sz="1600" dirty="0"/>
              <a:t> </a:t>
            </a:r>
            <a:r>
              <a:rPr lang="en-US" sz="1600" dirty="0" err="1" smtClean="0"/>
              <a:t>toxick</a:t>
            </a:r>
            <a:r>
              <a:rPr lang="cs-CZ" sz="1600" dirty="0" smtClean="0"/>
              <a:t>é</a:t>
            </a:r>
            <a:r>
              <a:rPr lang="en-US" sz="1600" dirty="0" smtClean="0"/>
              <a:t>ho </a:t>
            </a:r>
            <a:r>
              <a:rPr lang="cs-CZ" sz="1600" dirty="0" err="1"/>
              <a:t>š</a:t>
            </a:r>
            <a:r>
              <a:rPr lang="en-US" sz="1600" dirty="0" err="1" smtClean="0"/>
              <a:t>oku</a:t>
            </a:r>
            <a:r>
              <a:rPr lang="cs-CZ" sz="1600" dirty="0" smtClean="0"/>
              <a:t> </a:t>
            </a:r>
            <a:r>
              <a:rPr lang="en-US" sz="1600" dirty="0" smtClean="0"/>
              <a:t>je </a:t>
            </a:r>
            <a:r>
              <a:rPr lang="en-US" sz="1600" dirty="0" err="1" smtClean="0"/>
              <a:t>zp</a:t>
            </a:r>
            <a:r>
              <a:rPr lang="cs-CZ" sz="1600" dirty="0" smtClean="0"/>
              <a:t>ů</a:t>
            </a:r>
            <a:r>
              <a:rPr lang="en-US" sz="1600" dirty="0" smtClean="0"/>
              <a:t>sob</a:t>
            </a:r>
            <a:r>
              <a:rPr lang="cs-CZ" sz="1600" dirty="0" smtClean="0"/>
              <a:t>é</a:t>
            </a:r>
            <a:r>
              <a:rPr lang="en-US" sz="1600" dirty="0" smtClean="0"/>
              <a:t> </a:t>
            </a:r>
            <a:r>
              <a:rPr lang="en-US" sz="1600" dirty="0" err="1" smtClean="0"/>
              <a:t>superantigen</a:t>
            </a:r>
            <a:r>
              <a:rPr lang="cs-CZ" sz="1600" dirty="0" err="1" smtClean="0"/>
              <a:t>em</a:t>
            </a:r>
            <a:endParaRPr lang="cs-CZ" sz="1600" dirty="0" smtClean="0"/>
          </a:p>
          <a:p>
            <a:endParaRPr lang="cs-CZ" sz="1600" dirty="0"/>
          </a:p>
          <a:p>
            <a:pPr marL="0" indent="0">
              <a:buNone/>
            </a:pPr>
            <a:r>
              <a:rPr lang="cs-CZ" sz="1600" b="1" dirty="0" smtClean="0"/>
              <a:t>TSS - syndrom toxického šoku </a:t>
            </a:r>
          </a:p>
          <a:p>
            <a:r>
              <a:rPr lang="cs-CZ" sz="1600" dirty="0" smtClean="0"/>
              <a:t>reakce těla na toxiny uvolňované bakteriemi </a:t>
            </a:r>
            <a:r>
              <a:rPr lang="cs-CZ" sz="1600" i="1" dirty="0" err="1" smtClean="0"/>
              <a:t>Staphylococcus</a:t>
            </a:r>
            <a:endParaRPr lang="cs-CZ" sz="1600" i="1" dirty="0" smtClean="0"/>
          </a:p>
          <a:p>
            <a:r>
              <a:rPr lang="cs-CZ" sz="1600" dirty="0" smtClean="0"/>
              <a:t>může způsobit nutné amputace i smrt způsobenou </a:t>
            </a:r>
            <a:r>
              <a:rPr lang="cs-CZ" sz="1600" dirty="0" err="1" smtClean="0"/>
              <a:t>hypovolemickým</a:t>
            </a:r>
            <a:r>
              <a:rPr lang="cs-CZ" sz="1600" dirty="0" smtClean="0"/>
              <a:t> šokem</a:t>
            </a:r>
          </a:p>
          <a:p>
            <a:r>
              <a:rPr lang="cs-CZ" sz="1600" dirty="0" smtClean="0"/>
              <a:t>tj. náhlá porucha průtoku krve orgány a tkání</a:t>
            </a:r>
          </a:p>
          <a:p>
            <a:r>
              <a:rPr lang="cs-CZ" sz="1600" dirty="0" smtClean="0"/>
              <a:t>přestanou fungovat srdce a plíce</a:t>
            </a:r>
          </a:p>
          <a:p>
            <a:r>
              <a:rPr lang="cs-CZ" sz="1600" dirty="0" smtClean="0"/>
              <a:t>je </a:t>
            </a:r>
            <a:r>
              <a:rPr lang="cs-CZ" sz="1600" dirty="0" err="1" smtClean="0"/>
              <a:t>rel</a:t>
            </a:r>
            <a:r>
              <a:rPr lang="cs-CZ" sz="1600" dirty="0" smtClean="0"/>
              <a:t>. vzácný ale častou příčinou je nevhodné používání menstruačních tampónů</a:t>
            </a:r>
          </a:p>
          <a:p>
            <a:r>
              <a:rPr lang="cs-CZ" sz="1600" dirty="0" smtClean="0"/>
              <a:t>příznaky - vysoká horečka se zvracením</a:t>
            </a:r>
          </a:p>
          <a:p>
            <a:pPr marL="0" indent="0">
              <a:buNone/>
            </a:pPr>
            <a:endParaRPr lang="cs-CZ" sz="1600"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4725144"/>
            <a:ext cx="4106123" cy="1929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085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332656"/>
            <a:ext cx="8712968" cy="4525963"/>
          </a:xfrm>
        </p:spPr>
        <p:txBody>
          <a:bodyPr>
            <a:normAutofit/>
          </a:bodyPr>
          <a:lstStyle/>
          <a:p>
            <a:pPr marL="0" indent="0">
              <a:buNone/>
            </a:pPr>
            <a:r>
              <a:rPr lang="en-US" sz="1600" b="1" dirty="0" err="1" smtClean="0"/>
              <a:t>Superantigen</a:t>
            </a:r>
            <a:r>
              <a:rPr lang="cs-CZ" sz="1600" b="1" dirty="0" smtClean="0"/>
              <a:t> -</a:t>
            </a:r>
            <a:r>
              <a:rPr lang="en-US" sz="1600" b="1" dirty="0" smtClean="0"/>
              <a:t> mechanism</a:t>
            </a:r>
            <a:r>
              <a:rPr lang="cs-CZ" sz="1600" b="1" dirty="0" err="1" smtClean="0"/>
              <a:t>us</a:t>
            </a:r>
            <a:r>
              <a:rPr lang="en-US" sz="1600" b="1" dirty="0" smtClean="0"/>
              <a:t> </a:t>
            </a:r>
            <a:endParaRPr lang="cs-CZ" sz="1600" dirty="0" smtClean="0"/>
          </a:p>
          <a:p>
            <a:r>
              <a:rPr lang="cs-CZ" sz="1600" dirty="0" err="1" smtClean="0"/>
              <a:t>superantigen</a:t>
            </a:r>
            <a:r>
              <a:rPr lang="cs-CZ" sz="1600" dirty="0" smtClean="0"/>
              <a:t> </a:t>
            </a:r>
            <a:r>
              <a:rPr lang="cs-CZ" sz="1600" dirty="0"/>
              <a:t>je virový nebo bakteriální protein, který se váže současně na V</a:t>
            </a:r>
            <a:r>
              <a:rPr lang="el-GR" sz="1600" dirty="0"/>
              <a:t>β </a:t>
            </a:r>
            <a:r>
              <a:rPr lang="cs-CZ" sz="1600" dirty="0"/>
              <a:t>doménu T-buněčného receptoru a na řetězec </a:t>
            </a:r>
            <a:r>
              <a:rPr lang="el-GR" sz="1600" dirty="0"/>
              <a:t>α </a:t>
            </a:r>
            <a:r>
              <a:rPr lang="cs-CZ" sz="1600" dirty="0"/>
              <a:t>molekuly MHC </a:t>
            </a:r>
            <a:r>
              <a:rPr lang="cs-CZ" sz="1600" dirty="0" smtClean="0"/>
              <a:t>II</a:t>
            </a:r>
            <a:endParaRPr lang="cs-CZ" sz="1600" dirty="0" smtClean="0"/>
          </a:p>
          <a:p>
            <a:r>
              <a:rPr lang="cs-CZ" sz="1600" dirty="0" smtClean="0"/>
              <a:t>tj. makrofág a  na T-buněčný receptor </a:t>
            </a:r>
            <a:r>
              <a:rPr lang="en-US" sz="1600" dirty="0" smtClean="0"/>
              <a:t>T-</a:t>
            </a:r>
            <a:r>
              <a:rPr lang="cs-CZ" sz="1600" dirty="0" smtClean="0"/>
              <a:t>lymfocytů</a:t>
            </a:r>
            <a:r>
              <a:rPr lang="en-US" sz="1600" dirty="0" smtClean="0"/>
              <a:t> </a:t>
            </a:r>
            <a:endParaRPr lang="cs-CZ" sz="1600" dirty="0" smtClean="0"/>
          </a:p>
          <a:p>
            <a:r>
              <a:rPr lang="cs-CZ" sz="1600" dirty="0" smtClean="0"/>
              <a:t>T-lymfocyty </a:t>
            </a:r>
            <a:r>
              <a:rPr lang="cs-CZ" sz="1600" dirty="0" smtClean="0"/>
              <a:t>schopné účinně regulovat imunitní systém tím, že vylučují do krve </a:t>
            </a:r>
            <a:r>
              <a:rPr lang="cs-CZ" sz="1600" dirty="0" err="1" smtClean="0"/>
              <a:t>cytokiny</a:t>
            </a:r>
            <a:endParaRPr lang="cs-CZ" sz="1600" dirty="0"/>
          </a:p>
          <a:p>
            <a:r>
              <a:rPr lang="cs-CZ" sz="1600" dirty="0" smtClean="0"/>
              <a:t>když </a:t>
            </a:r>
            <a:r>
              <a:rPr lang="cs-CZ" sz="1600" dirty="0"/>
              <a:t>se v krvi objeví </a:t>
            </a:r>
            <a:r>
              <a:rPr lang="cs-CZ" sz="1600" dirty="0" err="1"/>
              <a:t>superantigeny</a:t>
            </a:r>
            <a:r>
              <a:rPr lang="cs-CZ" sz="1600" dirty="0"/>
              <a:t>, dochází k aktivaci 2–20 % všech </a:t>
            </a:r>
            <a:r>
              <a:rPr lang="cs-CZ" sz="1600" dirty="0" smtClean="0"/>
              <a:t>T-lymfocytů</a:t>
            </a:r>
          </a:p>
          <a:p>
            <a:r>
              <a:rPr lang="cs-CZ" sz="1600" dirty="0" err="1" smtClean="0"/>
              <a:t>superantigen</a:t>
            </a:r>
            <a:r>
              <a:rPr lang="cs-CZ" sz="1600" dirty="0" smtClean="0"/>
              <a:t> </a:t>
            </a:r>
            <a:r>
              <a:rPr lang="cs-CZ" sz="1600" dirty="0"/>
              <a:t>vede k masivnímu uvolnění cytokininů a </a:t>
            </a:r>
            <a:r>
              <a:rPr lang="cs-CZ" sz="1600" dirty="0" err="1" smtClean="0"/>
              <a:t>chemokininů</a:t>
            </a:r>
            <a:endParaRPr lang="cs-CZ" sz="1600" dirty="0" smtClean="0"/>
          </a:p>
          <a:p>
            <a:r>
              <a:rPr lang="cs-CZ" sz="1600" dirty="0" err="1"/>
              <a:t>superantigeny</a:t>
            </a:r>
            <a:r>
              <a:rPr lang="cs-CZ" sz="1600" dirty="0"/>
              <a:t> jsou rezistentní k proteázám a denaturaci teplem</a:t>
            </a:r>
          </a:p>
          <a:p>
            <a:r>
              <a:rPr lang="cs-CZ" sz="1600" dirty="0" smtClean="0"/>
              <a:t>jejich </a:t>
            </a:r>
            <a:r>
              <a:rPr lang="cs-CZ" sz="1600" dirty="0"/>
              <a:t>proliferace a diferenciace pak vede  </a:t>
            </a:r>
            <a:r>
              <a:rPr lang="cs-CZ" sz="1600" dirty="0" smtClean="0"/>
              <a:t>produkci </a:t>
            </a:r>
            <a:r>
              <a:rPr lang="cs-CZ" sz="1600" dirty="0"/>
              <a:t>zvýšeného množství prozánětlivých faktorů (TNF-</a:t>
            </a:r>
            <a:r>
              <a:rPr lang="el-GR" sz="1600" dirty="0"/>
              <a:t>α, </a:t>
            </a:r>
            <a:r>
              <a:rPr lang="cs-CZ" sz="1600" dirty="0"/>
              <a:t>IL-2, IFN-</a:t>
            </a:r>
            <a:r>
              <a:rPr lang="el-GR" sz="1600" dirty="0"/>
              <a:t>γ)</a:t>
            </a:r>
            <a:r>
              <a:rPr lang="cs-CZ" sz="1600" dirty="0"/>
              <a:t> a </a:t>
            </a:r>
            <a:r>
              <a:rPr lang="cs-CZ" sz="1600" dirty="0" smtClean="0"/>
              <a:t>TSS</a:t>
            </a:r>
            <a:endParaRPr lang="cs-CZ" sz="1600" dirty="0"/>
          </a:p>
          <a:p>
            <a:r>
              <a:rPr lang="cs-CZ" sz="1600" dirty="0"/>
              <a:t>streptokoky a stafylokoky</a:t>
            </a:r>
          </a:p>
          <a:p>
            <a:pPr marL="0" indent="0">
              <a:buNone/>
            </a:pPr>
            <a:r>
              <a:rPr lang="cs-CZ" sz="1600" dirty="0" smtClean="0"/>
              <a:t>    </a:t>
            </a:r>
            <a:endParaRPr lang="cs-CZ" sz="1600" dirty="0" smtClean="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3230279"/>
            <a:ext cx="3744416" cy="3176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9265551"/>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779</TotalTime>
  <Words>2011</Words>
  <Application>Microsoft Office PowerPoint</Application>
  <PresentationFormat>Předvádění na obrazovce (4:3)</PresentationFormat>
  <Paragraphs>257</Paragraphs>
  <Slides>28</Slides>
  <Notes>6</Notes>
  <HiddenSlides>0</HiddenSlides>
  <MMClips>0</MMClips>
  <ScaleCrop>false</ScaleCrop>
  <HeadingPairs>
    <vt:vector size="4" baseType="variant">
      <vt:variant>
        <vt:lpstr>Motiv</vt:lpstr>
      </vt:variant>
      <vt:variant>
        <vt:i4>1</vt:i4>
      </vt:variant>
      <vt:variant>
        <vt:lpstr>Nadpisy snímků</vt:lpstr>
      </vt:variant>
      <vt:variant>
        <vt:i4>28</vt:i4>
      </vt:variant>
    </vt:vector>
  </HeadingPairs>
  <TitlesOfParts>
    <vt:vector size="29" baseType="lpstr">
      <vt:lpstr>Motiv systému Office</vt:lpstr>
      <vt:lpstr>CYTOLOGIE A MORFOLOGIE PROKARYOT 5   Struktury vybraných bakteriálních toxinů   </vt:lpstr>
      <vt:lpstr>Toxiny</vt:lpstr>
      <vt:lpstr>Prezentace aplikace PowerPoint</vt:lpstr>
      <vt:lpstr>Prezentace aplikace PowerPoint</vt:lpstr>
      <vt:lpstr>Prezentace aplikace PowerPoint</vt:lpstr>
      <vt:lpstr>Prezentace aplikace PowerPoint</vt:lpstr>
      <vt:lpstr>Póry formující toxiny </vt:lpstr>
      <vt:lpstr>Superantigeny</vt:lpstr>
      <vt:lpstr>Prezentace aplikace PowerPoint</vt:lpstr>
      <vt:lpstr>Bakteriální exotoxiny </vt:lpstr>
      <vt:lpstr>Prezentace aplikace PowerPoint</vt:lpstr>
      <vt:lpstr>Bakteriální exotoxiny jako vakcíny</vt:lpstr>
      <vt:lpstr>Letalita bakteriálních exotoxinů </vt:lpstr>
      <vt:lpstr>Prezentace aplikace PowerPoint</vt:lpstr>
      <vt:lpstr>Prezentace aplikace PowerPoint</vt:lpstr>
      <vt:lpstr>Bakteriální endotoxiny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Cyanotoxiny</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Struktury vybraných bakteriálních toxinů zodpovědné za toxicitu a invazivitu 29.10.2015 1 Enzymy; peptidy způsobující póry v membráně; superantigeny</dc:title>
  <dc:creator>Iva</dc:creator>
  <cp:lastModifiedBy>Iva</cp:lastModifiedBy>
  <cp:revision>37</cp:revision>
  <dcterms:created xsi:type="dcterms:W3CDTF">2020-04-06T10:21:06Z</dcterms:created>
  <dcterms:modified xsi:type="dcterms:W3CDTF">2021-03-29T10:40:52Z</dcterms:modified>
</cp:coreProperties>
</file>