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</p:sldIdLst>
  <p:sldSz cx="9144000" cy="5143500" type="screen16x9"/>
  <p:notesSz cx="9144000" cy="51435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1529" autoAdjust="0"/>
  </p:normalViewPr>
  <p:slideViewPr>
    <p:cSldViewPr>
      <p:cViewPr varScale="1">
        <p:scale>
          <a:sx n="158" d="100"/>
          <a:sy n="158" d="100"/>
        </p:scale>
        <p:origin x="-1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F66AF-030B-4D8F-ACC0-41B1BAF0357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C27A6-3060-4038-BF8F-279D6125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1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Pro </a:t>
            </a:r>
            <a:r>
              <a:rPr lang="sk-SK" dirty="0" err="1"/>
              <a:t>barvení</a:t>
            </a:r>
            <a:r>
              <a:rPr lang="sk-SK" dirty="0"/>
              <a:t> pomocí Kongo </a:t>
            </a:r>
            <a:r>
              <a:rPr lang="sk-SK" dirty="0" err="1"/>
              <a:t>červeně</a:t>
            </a:r>
            <a:r>
              <a:rPr lang="sk-SK" dirty="0"/>
              <a:t> je možné </a:t>
            </a:r>
            <a:r>
              <a:rPr lang="sk-SK" dirty="0" err="1"/>
              <a:t>využít</a:t>
            </a:r>
            <a:r>
              <a:rPr lang="sk-SK" dirty="0"/>
              <a:t> 2 varianty A nebo B.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C27A6-3060-4038-BF8F-279D61251D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6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Obecně</a:t>
            </a:r>
            <a:r>
              <a:rPr lang="sk-SK" dirty="0"/>
              <a:t> u </a:t>
            </a:r>
            <a:r>
              <a:rPr lang="sk-SK" dirty="0" err="1"/>
              <a:t>negativního</a:t>
            </a:r>
            <a:r>
              <a:rPr lang="sk-SK" dirty="0"/>
              <a:t> </a:t>
            </a:r>
            <a:r>
              <a:rPr lang="sk-SK" dirty="0" err="1"/>
              <a:t>barvení</a:t>
            </a:r>
            <a:r>
              <a:rPr lang="sk-SK" dirty="0"/>
              <a:t> </a:t>
            </a:r>
            <a:r>
              <a:rPr lang="sk-SK" dirty="0" err="1"/>
              <a:t>pouzder</a:t>
            </a:r>
            <a:r>
              <a:rPr lang="sk-SK" dirty="0"/>
              <a:t>, </a:t>
            </a:r>
            <a:r>
              <a:rPr lang="sk-SK" dirty="0" err="1"/>
              <a:t>kdy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barví</a:t>
            </a:r>
            <a:r>
              <a:rPr lang="sk-SK" dirty="0"/>
              <a:t> okolí </a:t>
            </a:r>
            <a:r>
              <a:rPr lang="sk-SK" dirty="0" err="1"/>
              <a:t>buněk</a:t>
            </a:r>
            <a:r>
              <a:rPr lang="sk-SK" dirty="0"/>
              <a:t> a </a:t>
            </a:r>
            <a:r>
              <a:rPr lang="sk-SK" dirty="0" err="1"/>
              <a:t>buňky</a:t>
            </a:r>
            <a:r>
              <a:rPr lang="sk-SK" dirty="0"/>
              <a:t> samotné. </a:t>
            </a:r>
            <a:r>
              <a:rPr lang="sk-SK" dirty="0" err="1"/>
              <a:t>Pouzdro</a:t>
            </a:r>
            <a:r>
              <a:rPr lang="sk-SK" dirty="0"/>
              <a:t> je </a:t>
            </a:r>
            <a:r>
              <a:rPr lang="sk-SK" dirty="0" err="1"/>
              <a:t>nenabarvené</a:t>
            </a:r>
            <a:r>
              <a:rPr lang="sk-SK" dirty="0"/>
              <a:t> a môže </a:t>
            </a:r>
            <a:r>
              <a:rPr lang="sk-SK" dirty="0" err="1"/>
              <a:t>tvořit</a:t>
            </a:r>
            <a:r>
              <a:rPr lang="sk-SK" dirty="0"/>
              <a:t> u </a:t>
            </a:r>
            <a:r>
              <a:rPr lang="sk-SK" dirty="0" err="1"/>
              <a:t>bakterie</a:t>
            </a:r>
            <a:r>
              <a:rPr lang="sk-SK" dirty="0"/>
              <a:t> </a:t>
            </a:r>
            <a:r>
              <a:rPr lang="sk-SK" i="1" dirty="0" err="1"/>
              <a:t>Azotobacter</a:t>
            </a:r>
            <a:r>
              <a:rPr lang="sk-SK" i="0" dirty="0"/>
              <a:t> podobu </a:t>
            </a:r>
            <a:r>
              <a:rPr lang="sk-SK" i="0" dirty="0" err="1"/>
              <a:t>připomínající</a:t>
            </a:r>
            <a:r>
              <a:rPr lang="sk-SK" i="0" dirty="0"/>
              <a:t> soví oči.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C27A6-3060-4038-BF8F-279D61251D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5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MEA – </a:t>
            </a:r>
            <a:r>
              <a:rPr lang="sk-SK" dirty="0" err="1"/>
              <a:t>malt</a:t>
            </a:r>
            <a:r>
              <a:rPr lang="sk-SK" dirty="0"/>
              <a:t> </a:t>
            </a:r>
            <a:r>
              <a:rPr lang="sk-SK" dirty="0" err="1"/>
              <a:t>extract</a:t>
            </a:r>
            <a:r>
              <a:rPr lang="sk-SK" dirty="0"/>
              <a:t> agar</a:t>
            </a:r>
          </a:p>
          <a:p>
            <a:r>
              <a:rPr lang="sk-SK" dirty="0"/>
              <a:t>YM – </a:t>
            </a:r>
            <a:r>
              <a:rPr lang="sk-SK" dirty="0" err="1"/>
              <a:t>yeast</a:t>
            </a:r>
            <a:r>
              <a:rPr lang="sk-SK" dirty="0"/>
              <a:t> </a:t>
            </a:r>
            <a:r>
              <a:rPr lang="sk-SK" dirty="0" err="1"/>
              <a:t>medium</a:t>
            </a:r>
            <a:endParaRPr lang="sk-SK" dirty="0"/>
          </a:p>
          <a:p>
            <a:r>
              <a:rPr lang="sk-SK" dirty="0"/>
              <a:t>YM-1g/l </a:t>
            </a:r>
            <a:r>
              <a:rPr lang="sk-SK" dirty="0" err="1"/>
              <a:t>pept</a:t>
            </a:r>
            <a:r>
              <a:rPr lang="sk-SK" dirty="0"/>
              <a:t>. – obsah </a:t>
            </a:r>
            <a:r>
              <a:rPr lang="sk-SK" dirty="0" err="1"/>
              <a:t>peptonů</a:t>
            </a:r>
            <a:r>
              <a:rPr lang="sk-SK" dirty="0"/>
              <a:t> je oproti </a:t>
            </a:r>
            <a:r>
              <a:rPr lang="sk-SK" dirty="0" err="1"/>
              <a:t>původnímu</a:t>
            </a:r>
            <a:r>
              <a:rPr lang="sk-SK" dirty="0"/>
              <a:t> médiu </a:t>
            </a:r>
            <a:r>
              <a:rPr lang="sk-SK" dirty="0" err="1"/>
              <a:t>znížen</a:t>
            </a:r>
            <a:r>
              <a:rPr lang="sk-SK" dirty="0"/>
              <a:t> z 5g/l na 1g/l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C27A6-3060-4038-BF8F-279D61251D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3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5102" y="250316"/>
            <a:ext cx="419379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0480" y="1997456"/>
            <a:ext cx="7143038" cy="1040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youtu.be/7xoizj6iqCI?t=7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00480" y="1997456"/>
            <a:ext cx="7143038" cy="112594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00985" marR="5080" indent="-2788285" algn="ctr">
              <a:lnSpc>
                <a:spcPts val="3779"/>
              </a:lnSpc>
              <a:spcBef>
                <a:spcPts val="580"/>
              </a:spcBef>
            </a:pPr>
            <a:r>
              <a:rPr lang="cs-CZ" spc="-10" dirty="0"/>
              <a:t>Struktury buňky</a:t>
            </a:r>
          </a:p>
          <a:p>
            <a:pPr marL="2800985" marR="5080" indent="-2788285" algn="ctr">
              <a:lnSpc>
                <a:spcPts val="3779"/>
              </a:lnSpc>
              <a:spcBef>
                <a:spcPts val="580"/>
              </a:spcBef>
            </a:pPr>
            <a:r>
              <a:rPr dirty="0"/>
              <a:t>(</a:t>
            </a:r>
            <a:r>
              <a:rPr lang="cs-CZ" dirty="0"/>
              <a:t>inkluze a barvení pouzder</a:t>
            </a:r>
            <a:r>
              <a:rPr spc="-15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8059" y="1507947"/>
            <a:ext cx="10877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ndara"/>
                <a:cs typeface="Candara"/>
              </a:rPr>
              <a:t>2.</a:t>
            </a:r>
            <a:r>
              <a:rPr sz="2000" spc="-65" dirty="0">
                <a:latin typeface="Candara"/>
                <a:cs typeface="Candara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cvičení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1789" y="412496"/>
            <a:ext cx="4904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400" b="1" u="sng" spc="-5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Cytologie a morfologie bakterií</a:t>
            </a:r>
            <a:endParaRPr sz="2400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454" y="4389526"/>
            <a:ext cx="180314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ndara"/>
                <a:cs typeface="Candara"/>
              </a:rPr>
              <a:t>Fidrich</a:t>
            </a:r>
            <a:r>
              <a:rPr sz="2000" spc="-5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(20</a:t>
            </a:r>
            <a:r>
              <a:rPr lang="cs-CZ" sz="2000" dirty="0">
                <a:latin typeface="Candara"/>
                <a:cs typeface="Candara"/>
              </a:rPr>
              <a:t>20</a:t>
            </a:r>
            <a:r>
              <a:rPr sz="2000" dirty="0">
                <a:latin typeface="Candara"/>
                <a:cs typeface="Candara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418" y="205816"/>
            <a:ext cx="421678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30" dirty="0"/>
              <a:t>Barvení volutinu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23240" y="1156563"/>
            <a:ext cx="5801359" cy="287514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82600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82600" algn="l"/>
                <a:tab pos="483234" algn="l"/>
              </a:tabLst>
            </a:pPr>
            <a:r>
              <a:rPr lang="cs-CZ" sz="2000" spc="-15" dirty="0">
                <a:latin typeface="Calibri"/>
                <a:cs typeface="Calibri"/>
              </a:rPr>
              <a:t>Kapka vody na podložní sklíčko + kultura </a:t>
            </a:r>
          </a:p>
          <a:p>
            <a:pPr marL="482600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82600" algn="l"/>
                <a:tab pos="483234" algn="l"/>
              </a:tabLst>
            </a:pPr>
            <a:r>
              <a:rPr lang="cs-CZ" sz="2000" spc="-15" dirty="0">
                <a:latin typeface="Calibri"/>
                <a:cs typeface="Calibri"/>
              </a:rPr>
              <a:t>Rozetřít po sklíčku a nechat zaschnout na vzduchu</a:t>
            </a:r>
          </a:p>
          <a:p>
            <a:pPr marL="482600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82600" algn="l"/>
                <a:tab pos="483234" algn="l"/>
              </a:tabLst>
            </a:pPr>
            <a:r>
              <a:rPr lang="cs-CZ" sz="2000" spc="-15" dirty="0">
                <a:latin typeface="Calibri"/>
                <a:cs typeface="Calibri"/>
              </a:rPr>
              <a:t>Fixace vysušeného preparátu v plamenu</a:t>
            </a:r>
            <a:endParaRPr sz="2000" dirty="0">
              <a:latin typeface="Calibri"/>
              <a:cs typeface="Calibri"/>
            </a:endParaRPr>
          </a:p>
          <a:p>
            <a:pPr marL="482600" marR="1778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82600" algn="l"/>
                <a:tab pos="483234" algn="l"/>
              </a:tabLst>
            </a:pPr>
            <a:r>
              <a:rPr lang="cs-CZ" sz="2000" spc="-15" dirty="0">
                <a:latin typeface="Calibri"/>
                <a:cs typeface="Calibri"/>
              </a:rPr>
              <a:t>Převrstvit L</a:t>
            </a:r>
            <a:r>
              <a:rPr lang="en-US" dirty="0"/>
              <a:t>ö</a:t>
            </a:r>
            <a:r>
              <a:rPr lang="cs-CZ" sz="2000" spc="-15" dirty="0" err="1">
                <a:latin typeface="Calibri"/>
                <a:cs typeface="Calibri"/>
              </a:rPr>
              <a:t>fflerovou</a:t>
            </a:r>
            <a:r>
              <a:rPr lang="cs-CZ" sz="2000" spc="-15" dirty="0">
                <a:latin typeface="Calibri"/>
                <a:cs typeface="Calibri"/>
              </a:rPr>
              <a:t> metylenovou modří na 5 min a poté opláchnout destilovanou vodou</a:t>
            </a:r>
            <a:endParaRPr sz="2000" dirty="0">
              <a:latin typeface="Calibri"/>
              <a:cs typeface="Calibri"/>
            </a:endParaRPr>
          </a:p>
          <a:p>
            <a:pPr marL="48260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82600" algn="l"/>
                <a:tab pos="483234" algn="l"/>
              </a:tabLst>
            </a:pPr>
            <a:r>
              <a:rPr lang="cs-CZ" sz="2000" spc="-15" dirty="0">
                <a:latin typeface="Calibri"/>
                <a:cs typeface="Calibri"/>
              </a:rPr>
              <a:t>Na 1-3 s převrstvit 1%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r>
              <a:rPr sz="2000" spc="5" dirty="0">
                <a:latin typeface="Calibri"/>
                <a:cs typeface="Calibri"/>
              </a:rPr>
              <a:t>SO</a:t>
            </a:r>
            <a:r>
              <a:rPr sz="1950" spc="7" baseline="-21367" dirty="0">
                <a:latin typeface="Calibri"/>
                <a:cs typeface="Calibri"/>
              </a:rPr>
              <a:t>4 </a:t>
            </a:r>
            <a:r>
              <a:rPr lang="cs-CZ" sz="1950" spc="7" dirty="0">
                <a:latin typeface="Calibri"/>
                <a:cs typeface="Calibri"/>
              </a:rPr>
              <a:t>a poté smýt destilovanou vodou</a:t>
            </a:r>
            <a:endParaRPr lang="cs-CZ" sz="2000" spc="-5" dirty="0">
              <a:latin typeface="Calibri"/>
              <a:cs typeface="Calibri"/>
            </a:endParaRPr>
          </a:p>
          <a:p>
            <a:pPr marL="48260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82600" algn="l"/>
                <a:tab pos="483234" algn="l"/>
              </a:tabLst>
            </a:pPr>
            <a:r>
              <a:rPr lang="cs-CZ" sz="2000" spc="-5" dirty="0">
                <a:latin typeface="Calibri"/>
                <a:cs typeface="Calibri"/>
              </a:rPr>
              <a:t>Pozorovat pomocí imerzního objektivu (100x)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04659" y="3333750"/>
            <a:ext cx="1598676" cy="1495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6296" r="32726" b="23333"/>
          <a:stretch/>
        </p:blipFill>
        <p:spPr>
          <a:xfrm>
            <a:off x="6477000" y="1352550"/>
            <a:ext cx="2405271" cy="17199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418" y="205816"/>
            <a:ext cx="421678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30" dirty="0"/>
              <a:t>Barvení volutinu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23241" y="1156563"/>
            <a:ext cx="5953760" cy="287514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82600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82600" algn="l"/>
                <a:tab pos="483234" algn="l"/>
              </a:tabLst>
            </a:pPr>
            <a:r>
              <a:rPr lang="cs-CZ" sz="2000" spc="-15" dirty="0">
                <a:latin typeface="Calibri"/>
                <a:cs typeface="Calibri"/>
              </a:rPr>
              <a:t>Kapka vody na podložní sklíčko + kultura </a:t>
            </a:r>
          </a:p>
          <a:p>
            <a:pPr marL="482600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82600" algn="l"/>
                <a:tab pos="483234" algn="l"/>
              </a:tabLst>
            </a:pPr>
            <a:r>
              <a:rPr lang="cs-CZ" sz="2000" spc="-15" dirty="0">
                <a:latin typeface="Calibri"/>
                <a:cs typeface="Calibri"/>
              </a:rPr>
              <a:t>Rozetřít po sklíčku a nechat zaschnout na vzduchu</a:t>
            </a:r>
          </a:p>
          <a:p>
            <a:pPr marL="482600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82600" algn="l"/>
                <a:tab pos="483234" algn="l"/>
              </a:tabLst>
            </a:pPr>
            <a:r>
              <a:rPr lang="cs-CZ" sz="2000" spc="-15" dirty="0">
                <a:latin typeface="Calibri"/>
                <a:cs typeface="Calibri"/>
              </a:rPr>
              <a:t>Fixace vysušeného preparátu v plamenu</a:t>
            </a:r>
            <a:endParaRPr sz="2000" dirty="0">
              <a:latin typeface="Calibri"/>
              <a:cs typeface="Calibri"/>
            </a:endParaRPr>
          </a:p>
          <a:p>
            <a:pPr marL="482600" marR="1778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82600" algn="l"/>
                <a:tab pos="483234" algn="l"/>
              </a:tabLst>
            </a:pPr>
            <a:r>
              <a:rPr lang="cs-CZ" sz="2000" spc="-15" dirty="0">
                <a:latin typeface="Calibri"/>
                <a:cs typeface="Calibri"/>
              </a:rPr>
              <a:t>Převrstvit Albertovým roztokem na 5-7 min a poté </a:t>
            </a:r>
            <a:r>
              <a:rPr lang="sk-SK" sz="2000" spc="-15" dirty="0" err="1">
                <a:latin typeface="Calibri"/>
                <a:cs typeface="Calibri"/>
              </a:rPr>
              <a:t>nechat</a:t>
            </a:r>
            <a:r>
              <a:rPr lang="sk-SK" sz="2000" spc="-15" dirty="0">
                <a:latin typeface="Calibri"/>
                <a:cs typeface="Calibri"/>
              </a:rPr>
              <a:t> </a:t>
            </a:r>
            <a:r>
              <a:rPr lang="sk-SK" sz="2000" spc="-15" dirty="0" err="1">
                <a:latin typeface="Calibri"/>
                <a:cs typeface="Calibri"/>
              </a:rPr>
              <a:t>volně</a:t>
            </a:r>
            <a:r>
              <a:rPr lang="sk-SK" sz="2000" spc="-15" dirty="0">
                <a:latin typeface="Calibri"/>
                <a:cs typeface="Calibri"/>
              </a:rPr>
              <a:t> o</a:t>
            </a:r>
            <a:r>
              <a:rPr lang="en-US" sz="2000" spc="-15" dirty="0">
                <a:latin typeface="Calibri"/>
                <a:cs typeface="Calibri"/>
              </a:rPr>
              <a:t>d</a:t>
            </a:r>
            <a:r>
              <a:rPr lang="sk-SK" sz="2000" spc="-15" dirty="0" err="1">
                <a:latin typeface="Calibri"/>
                <a:cs typeface="Calibri"/>
              </a:rPr>
              <a:t>téct</a:t>
            </a:r>
            <a:endParaRPr sz="2000" dirty="0">
              <a:latin typeface="Calibri"/>
              <a:cs typeface="Calibri"/>
            </a:endParaRPr>
          </a:p>
          <a:p>
            <a:pPr marL="48260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82600" algn="l"/>
                <a:tab pos="483234" algn="l"/>
              </a:tabLst>
            </a:pPr>
            <a:r>
              <a:rPr lang="cs-CZ" sz="2000" spc="-15" dirty="0">
                <a:latin typeface="Calibri"/>
                <a:cs typeface="Calibri"/>
              </a:rPr>
              <a:t>Na 1-2 min převrstvit Albertovým jódem </a:t>
            </a:r>
            <a:r>
              <a:rPr lang="cs-CZ" sz="1950" spc="7" dirty="0">
                <a:latin typeface="Calibri"/>
                <a:cs typeface="Calibri"/>
              </a:rPr>
              <a:t>a poté smýt opatrně destilovanou vodou</a:t>
            </a:r>
            <a:endParaRPr lang="cs-CZ" sz="2000" spc="-5" dirty="0">
              <a:latin typeface="Calibri"/>
              <a:cs typeface="Calibri"/>
            </a:endParaRPr>
          </a:p>
          <a:p>
            <a:pPr marL="48260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82600" algn="l"/>
                <a:tab pos="483234" algn="l"/>
              </a:tabLst>
            </a:pPr>
            <a:r>
              <a:rPr lang="cs-CZ" sz="2000" spc="-5" dirty="0">
                <a:latin typeface="Calibri"/>
                <a:cs typeface="Calibri"/>
              </a:rPr>
              <a:t>Pozorovat pomocí imerzního objektivu (100x)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333750"/>
            <a:ext cx="1600200" cy="14959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20370" r="27777" b="35185"/>
          <a:stretch/>
        </p:blipFill>
        <p:spPr>
          <a:xfrm>
            <a:off x="6629400" y="1276350"/>
            <a:ext cx="2095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9576" y="250316"/>
            <a:ext cx="42983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4000" spc="-5" dirty="0"/>
              <a:t>Barvení lipidů (tuku)</a:t>
            </a:r>
            <a:endParaRPr sz="4000"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56563"/>
            <a:ext cx="7623175" cy="363945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cs-CZ" sz="2000" spc="-15" dirty="0">
                <a:latin typeface="Calibri"/>
                <a:cs typeface="Calibri"/>
              </a:rPr>
              <a:t>Na podložní sklíčko přenést do kapky vody malé množství kultury</a:t>
            </a: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cs-CZ" sz="2000" spc="-15" dirty="0">
                <a:latin typeface="Calibri"/>
                <a:cs typeface="Calibri"/>
              </a:rPr>
              <a:t>Jemně rozetřít po sklíčku a nechat zaschnout na vzduchu</a:t>
            </a: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cs-CZ" sz="2000" spc="-15" dirty="0">
                <a:latin typeface="Calibri"/>
                <a:cs typeface="Calibri"/>
              </a:rPr>
              <a:t>Fixace vysušeného preparátu v plamenu</a:t>
            </a: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cs-CZ" sz="2000" spc="-15" dirty="0">
                <a:latin typeface="Calibri"/>
                <a:cs typeface="Calibri"/>
              </a:rPr>
              <a:t>Převrstvit formaldehydem na 5 min poté opláchnout destilovanou vodou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lang="cs-CZ" sz="2000" spc="-5" dirty="0">
                <a:latin typeface="Calibri"/>
                <a:cs typeface="Calibri"/>
              </a:rPr>
              <a:t>práce v digestoři</a:t>
            </a:r>
            <a:r>
              <a:rPr sz="2000" spc="-1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cs-CZ" sz="2000" spc="-15" dirty="0">
                <a:latin typeface="Calibri"/>
                <a:cs typeface="Calibri"/>
              </a:rPr>
              <a:t>Převrstvit metylénovou modří </a:t>
            </a:r>
            <a:r>
              <a:rPr sz="2000" dirty="0">
                <a:latin typeface="Calibri"/>
                <a:cs typeface="Calibri"/>
              </a:rPr>
              <a:t>(1:40) </a:t>
            </a:r>
            <a:r>
              <a:rPr lang="cs-CZ" sz="2000" spc="-15" dirty="0">
                <a:latin typeface="Calibri"/>
                <a:cs typeface="Calibri"/>
              </a:rPr>
              <a:t>na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 </a:t>
            </a:r>
            <a:r>
              <a:rPr sz="2000" spc="-5" dirty="0">
                <a:latin typeface="Calibri"/>
                <a:cs typeface="Calibri"/>
              </a:rPr>
              <a:t>min</a:t>
            </a:r>
            <a:r>
              <a:rPr lang="cs-CZ" sz="2000" spc="-5" dirty="0">
                <a:latin typeface="Calibri"/>
                <a:cs typeface="Calibri"/>
              </a:rPr>
              <a:t>, poté opláchnout destilovanou vodou</a:t>
            </a:r>
            <a:endParaRPr sz="20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cs-CZ" sz="2000" spc="-15" dirty="0">
                <a:latin typeface="Calibri"/>
                <a:cs typeface="Calibri"/>
              </a:rPr>
              <a:t>Převrstvit roztokem </a:t>
            </a:r>
            <a:r>
              <a:rPr sz="2000" dirty="0">
                <a:latin typeface="Calibri"/>
                <a:cs typeface="Calibri"/>
              </a:rPr>
              <a:t>Sudan III.</a:t>
            </a:r>
            <a:r>
              <a:rPr lang="cs-CZ" sz="2000" dirty="0">
                <a:latin typeface="Calibri"/>
                <a:cs typeface="Calibri"/>
              </a:rPr>
              <a:t>, po 10-15 min opláchnout </a:t>
            </a:r>
          </a:p>
          <a:p>
            <a:pPr marL="12066">
              <a:lnSpc>
                <a:spcPct val="100000"/>
              </a:lnSpc>
              <a:spcBef>
                <a:spcPts val="480"/>
              </a:spcBef>
              <a:tabLst>
                <a:tab pos="469900" algn="l"/>
                <a:tab pos="470534" algn="l"/>
              </a:tabLst>
            </a:pPr>
            <a:r>
              <a:rPr lang="cs-CZ" sz="2000" dirty="0">
                <a:latin typeface="Calibri"/>
                <a:cs typeface="Calibri"/>
              </a:rPr>
              <a:t>	destilovanou vodou</a:t>
            </a:r>
          </a:p>
          <a:p>
            <a:pPr marL="469266" indent="-457200">
              <a:lnSpc>
                <a:spcPct val="100000"/>
              </a:lnSpc>
              <a:spcBef>
                <a:spcPts val="480"/>
              </a:spcBef>
              <a:buFont typeface="+mj-lt"/>
              <a:buAutoNum type="arabicPeriod" startAt="7"/>
              <a:tabLst>
                <a:tab pos="469900" algn="l"/>
                <a:tab pos="470534" algn="l"/>
              </a:tabLst>
            </a:pPr>
            <a:r>
              <a:rPr lang="cs-CZ" sz="2000" dirty="0">
                <a:latin typeface="Calibri"/>
                <a:cs typeface="Calibri"/>
              </a:rPr>
              <a:t>Pozorovat pomocí imerzního objektivu (100x)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7332" y="3363467"/>
            <a:ext cx="2144268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1684" y="250316"/>
            <a:ext cx="434911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20" dirty="0"/>
              <a:t>Barvení glykogenu</a:t>
            </a:r>
            <a:endParaRPr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56563"/>
            <a:ext cx="7623175" cy="143372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cs-CZ" sz="2000" spc="-15" dirty="0">
                <a:latin typeface="Calibri"/>
                <a:cs typeface="Calibri"/>
              </a:rPr>
              <a:t>Do malé kapky vody rozmíchat malé množství kultury</a:t>
            </a:r>
            <a:endParaRPr sz="20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cs-CZ" sz="2000" dirty="0">
                <a:latin typeface="Calibri"/>
                <a:cs typeface="Calibri"/>
              </a:rPr>
              <a:t>Smíchat s </a:t>
            </a:r>
            <a:r>
              <a:rPr lang="cs-CZ" sz="2000" dirty="0" err="1">
                <a:latin typeface="Calibri"/>
                <a:cs typeface="Calibri"/>
              </a:rPr>
              <a:t>Lugolovým</a:t>
            </a:r>
            <a:r>
              <a:rPr lang="cs-CZ" sz="2000" dirty="0">
                <a:latin typeface="Calibri"/>
                <a:cs typeface="Calibri"/>
              </a:rPr>
              <a:t> roztokem</a:t>
            </a: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cs-CZ" sz="2000" spc="-10" dirty="0">
                <a:latin typeface="Calibri"/>
                <a:cs typeface="Calibri"/>
              </a:rPr>
              <a:t>Přikrýt krycím sklíčkem a pozorovat pomocí objektivu 40x a poté imerzním objektivem 100x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6623" y="2859023"/>
            <a:ext cx="2077212" cy="1912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784" y="250316"/>
            <a:ext cx="6569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25" dirty="0"/>
              <a:t>Negativní barvení pouzder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55954"/>
            <a:ext cx="7981315" cy="36849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356235" algn="l"/>
              </a:tabLst>
            </a:pPr>
            <a:r>
              <a:rPr sz="2200" b="1" spc="-5" dirty="0" err="1">
                <a:latin typeface="Calibri"/>
                <a:cs typeface="Calibri"/>
              </a:rPr>
              <a:t>Nigrosin</a:t>
            </a:r>
            <a:r>
              <a:rPr lang="sk-SK" sz="2200" b="1" spc="-5" dirty="0">
                <a:latin typeface="Calibri"/>
                <a:cs typeface="Calibri"/>
              </a:rPr>
              <a:t>/</a:t>
            </a:r>
            <a:r>
              <a:rPr lang="sk-SK" sz="2200" b="1" spc="-5" dirty="0">
                <a:solidFill>
                  <a:srgbClr val="FF0000"/>
                </a:solidFill>
                <a:latin typeface="Calibri"/>
                <a:cs typeface="Calibri"/>
              </a:rPr>
              <a:t>Kongo červeň (A)</a:t>
            </a:r>
            <a:endParaRPr sz="2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cs-CZ" sz="1500" spc="-10" dirty="0">
                <a:latin typeface="Calibri"/>
                <a:cs typeface="Calibri"/>
              </a:rPr>
              <a:t>Na podložní sklíčko přenést  kulturu do kapky vody</a:t>
            </a:r>
            <a:r>
              <a:rPr lang="cs-CZ" sz="1500" b="1" spc="-10" dirty="0">
                <a:latin typeface="Calibri"/>
                <a:cs typeface="Calibri"/>
              </a:rPr>
              <a:t> </a:t>
            </a:r>
            <a:endParaRPr sz="1500" b="1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cs-CZ" sz="1500" spc="-10" dirty="0">
                <a:latin typeface="Calibri"/>
                <a:cs typeface="Calibri"/>
              </a:rPr>
              <a:t>Pomocí druhého podložního sklíčka/kličkou rozetřít kapku </a:t>
            </a: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sk-SK" sz="1500" spc="-10" dirty="0" err="1">
                <a:latin typeface="Calibri"/>
                <a:cs typeface="Calibri"/>
              </a:rPr>
              <a:t>Nechat</a:t>
            </a:r>
            <a:r>
              <a:rPr lang="sk-SK" sz="1500" spc="-10" dirty="0">
                <a:latin typeface="Calibri"/>
                <a:cs typeface="Calibri"/>
              </a:rPr>
              <a:t> </a:t>
            </a:r>
            <a:r>
              <a:rPr lang="sk-SK" sz="1500" spc="-10" dirty="0" err="1">
                <a:latin typeface="Calibri"/>
                <a:cs typeface="Calibri"/>
              </a:rPr>
              <a:t>zaschnout</a:t>
            </a:r>
            <a:r>
              <a:rPr lang="sk-SK" sz="1500" spc="-10" dirty="0">
                <a:latin typeface="Calibri"/>
                <a:cs typeface="Calibri"/>
              </a:rPr>
              <a:t> na vzduchu</a:t>
            </a:r>
            <a:endParaRPr lang="cs-CZ" sz="1500" spc="-1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cs-CZ" sz="1500" spc="-10" dirty="0">
                <a:latin typeface="Calibri"/>
                <a:cs typeface="Calibri"/>
              </a:rPr>
              <a:t>Převrstvit </a:t>
            </a:r>
            <a:r>
              <a:rPr lang="cs-CZ" sz="1500" b="1" spc="-10" dirty="0">
                <a:latin typeface="Calibri"/>
                <a:cs typeface="Calibri"/>
              </a:rPr>
              <a:t>metylénovou modří </a:t>
            </a:r>
            <a:r>
              <a:rPr lang="cs-CZ" sz="1500" spc="-10" dirty="0">
                <a:latin typeface="Calibri"/>
                <a:cs typeface="Calibri"/>
              </a:rPr>
              <a:t>na 5 min</a:t>
            </a:r>
            <a:endParaRPr sz="1500" dirty="0">
              <a:latin typeface="Calibri"/>
              <a:cs typeface="Calibri"/>
            </a:endParaRPr>
          </a:p>
          <a:p>
            <a:pPr marL="927100" lvl="1" indent="-457834">
              <a:lnSpc>
                <a:spcPts val="178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cs-CZ" sz="1500" dirty="0">
                <a:latin typeface="Calibri"/>
                <a:cs typeface="Calibri"/>
              </a:rPr>
              <a:t>Barvivo slít a </a:t>
            </a:r>
            <a:r>
              <a:rPr lang="cs-CZ" sz="1500" u="sng" dirty="0">
                <a:latin typeface="Calibri"/>
                <a:cs typeface="Calibri"/>
              </a:rPr>
              <a:t>jemně omýt </a:t>
            </a:r>
            <a:r>
              <a:rPr lang="cs-CZ" sz="1500" dirty="0">
                <a:latin typeface="Calibri"/>
                <a:cs typeface="Calibri"/>
              </a:rPr>
              <a:t>destilovanou vodou</a:t>
            </a:r>
          </a:p>
          <a:p>
            <a:pPr marL="927100" lvl="1" indent="-457834">
              <a:lnSpc>
                <a:spcPts val="178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sk-SK" sz="1500" dirty="0">
                <a:latin typeface="Calibri"/>
                <a:cs typeface="Calibri"/>
              </a:rPr>
              <a:t>Na kraj sklíčka </a:t>
            </a:r>
            <a:r>
              <a:rPr lang="sk-SK" sz="1500" dirty="0" err="1">
                <a:latin typeface="Calibri"/>
                <a:cs typeface="Calibri"/>
              </a:rPr>
              <a:t>kápnout</a:t>
            </a:r>
            <a:r>
              <a:rPr lang="sk-SK" sz="1500" dirty="0">
                <a:latin typeface="Calibri"/>
                <a:cs typeface="Calibri"/>
              </a:rPr>
              <a:t> </a:t>
            </a:r>
            <a:r>
              <a:rPr lang="sk-SK" sz="1500" b="1" dirty="0" err="1">
                <a:latin typeface="Calibri"/>
                <a:cs typeface="Calibri"/>
              </a:rPr>
              <a:t>nigrosin</a:t>
            </a:r>
            <a:r>
              <a:rPr lang="sk-SK" sz="1500" b="1" dirty="0">
                <a:latin typeface="Calibri"/>
                <a:cs typeface="Calibri"/>
              </a:rPr>
              <a:t>/</a:t>
            </a:r>
            <a:r>
              <a:rPr lang="sk-SK" sz="1500" b="1" dirty="0">
                <a:solidFill>
                  <a:srgbClr val="FF0000"/>
                </a:solidFill>
                <a:latin typeface="Calibri"/>
                <a:cs typeface="Calibri"/>
              </a:rPr>
              <a:t>Kongo červeň </a:t>
            </a:r>
            <a:r>
              <a:rPr lang="sk-SK" sz="1500" dirty="0">
                <a:latin typeface="Calibri"/>
                <a:cs typeface="Calibri"/>
              </a:rPr>
              <a:t>a </a:t>
            </a:r>
            <a:r>
              <a:rPr lang="sk-SK" sz="1500" dirty="0" err="1">
                <a:latin typeface="Calibri"/>
                <a:cs typeface="Calibri"/>
              </a:rPr>
              <a:t>rozetřít</a:t>
            </a:r>
            <a:r>
              <a:rPr lang="sk-SK" sz="1500" dirty="0">
                <a:latin typeface="Calibri"/>
                <a:cs typeface="Calibri"/>
              </a:rPr>
              <a:t> </a:t>
            </a:r>
            <a:r>
              <a:rPr lang="sk-SK" sz="1500" dirty="0" err="1">
                <a:latin typeface="Calibri"/>
                <a:cs typeface="Calibri"/>
              </a:rPr>
              <a:t>tahem</a:t>
            </a:r>
            <a:r>
              <a:rPr lang="sk-SK" sz="1500" dirty="0">
                <a:latin typeface="Calibri"/>
                <a:cs typeface="Calibri"/>
              </a:rPr>
              <a:t> druhého </a:t>
            </a:r>
            <a:r>
              <a:rPr lang="sk-SK" sz="1500" dirty="0" err="1">
                <a:latin typeface="Calibri"/>
                <a:cs typeface="Calibri"/>
              </a:rPr>
              <a:t>podložního</a:t>
            </a:r>
            <a:r>
              <a:rPr lang="sk-SK" sz="1500" dirty="0">
                <a:latin typeface="Calibri"/>
                <a:cs typeface="Calibri"/>
              </a:rPr>
              <a:t> sklíčka</a:t>
            </a:r>
          </a:p>
          <a:p>
            <a:pPr marL="1384300" lvl="2" indent="-457834">
              <a:lnSpc>
                <a:spcPts val="1785"/>
              </a:lnSpc>
              <a:buFont typeface="Arial" panose="020B0604020202020204" pitchFamily="34" charset="0"/>
              <a:buChar char="•"/>
              <a:tabLst>
                <a:tab pos="927100" algn="l"/>
                <a:tab pos="927735" algn="l"/>
              </a:tabLst>
            </a:pPr>
            <a:r>
              <a:rPr lang="sk-SK" sz="1500" dirty="0">
                <a:latin typeface="Calibri"/>
                <a:cs typeface="Calibri"/>
              </a:rPr>
              <a:t>V </a:t>
            </a:r>
            <a:r>
              <a:rPr lang="sk-SK" sz="1500" dirty="0" err="1">
                <a:latin typeface="Calibri"/>
                <a:cs typeface="Calibri"/>
              </a:rPr>
              <a:t>případé</a:t>
            </a:r>
            <a:r>
              <a:rPr lang="sk-SK" sz="1500" dirty="0">
                <a:latin typeface="Calibri"/>
                <a:cs typeface="Calibri"/>
              </a:rPr>
              <a:t> </a:t>
            </a:r>
            <a:r>
              <a:rPr lang="sk-SK" sz="1500" b="1" dirty="0">
                <a:solidFill>
                  <a:srgbClr val="FF0000"/>
                </a:solidFill>
                <a:latin typeface="Calibri"/>
                <a:cs typeface="Calibri"/>
              </a:rPr>
              <a:t>KČ </a:t>
            </a:r>
            <a:r>
              <a:rPr lang="sk-SK" sz="1500" dirty="0" err="1">
                <a:latin typeface="Calibri"/>
                <a:cs typeface="Calibri"/>
              </a:rPr>
              <a:t>opláchnout</a:t>
            </a:r>
            <a:r>
              <a:rPr lang="sk-SK" sz="1500" dirty="0">
                <a:latin typeface="Calibri"/>
                <a:cs typeface="Calibri"/>
              </a:rPr>
              <a:t> </a:t>
            </a:r>
            <a:r>
              <a:rPr lang="sk-SK" sz="1500" dirty="0" err="1">
                <a:latin typeface="Calibri"/>
                <a:cs typeface="Calibri"/>
              </a:rPr>
              <a:t>opatrně</a:t>
            </a:r>
            <a:r>
              <a:rPr lang="sk-SK" sz="1500" dirty="0">
                <a:latin typeface="Calibri"/>
                <a:cs typeface="Calibri"/>
              </a:rPr>
              <a:t> preparát 1% </a:t>
            </a:r>
            <a:r>
              <a:rPr lang="sk-SK" sz="1500" dirty="0" err="1">
                <a:latin typeface="Calibri"/>
                <a:cs typeface="Calibri"/>
              </a:rPr>
              <a:t>HCl</a:t>
            </a:r>
            <a:r>
              <a:rPr lang="sk-SK" sz="1500" dirty="0">
                <a:latin typeface="Calibri"/>
                <a:cs typeface="Calibri"/>
              </a:rPr>
              <a:t> (do </a:t>
            </a:r>
            <a:r>
              <a:rPr lang="sk-SK" sz="1500" dirty="0" err="1">
                <a:latin typeface="Calibri"/>
                <a:cs typeface="Calibri"/>
              </a:rPr>
              <a:t>změny</a:t>
            </a:r>
            <a:r>
              <a:rPr lang="sk-SK" sz="1500" dirty="0">
                <a:latin typeface="Calibri"/>
                <a:cs typeface="Calibri"/>
              </a:rPr>
              <a:t> </a:t>
            </a:r>
            <a:r>
              <a:rPr lang="sk-SK" sz="1500" dirty="0" err="1">
                <a:latin typeface="Calibri"/>
                <a:cs typeface="Calibri"/>
              </a:rPr>
              <a:t>barviva</a:t>
            </a:r>
            <a:r>
              <a:rPr lang="sk-SK" sz="1500" dirty="0">
                <a:latin typeface="Calibri"/>
                <a:cs typeface="Calibri"/>
              </a:rPr>
              <a:t>)</a:t>
            </a:r>
            <a:endParaRPr lang="cs-CZ" sz="1500" dirty="0">
              <a:latin typeface="Calibri"/>
              <a:cs typeface="Calibri"/>
            </a:endParaRPr>
          </a:p>
          <a:p>
            <a:pPr marL="927100" lvl="1" indent="-457834">
              <a:lnSpc>
                <a:spcPts val="178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cs-CZ" sz="1500" dirty="0">
                <a:latin typeface="Calibri"/>
                <a:cs typeface="Calibri"/>
              </a:rPr>
              <a:t>Nechat uschnout a pozorovat imerzním objektivem (100x)</a:t>
            </a:r>
            <a:endParaRPr sz="1500" dirty="0">
              <a:latin typeface="Calibri"/>
              <a:cs typeface="Calibri"/>
            </a:endParaRPr>
          </a:p>
          <a:p>
            <a:pPr marL="355600" indent="-343535">
              <a:lnSpc>
                <a:spcPts val="2625"/>
              </a:lnSpc>
              <a:buFont typeface="Courier New"/>
              <a:buChar char="o"/>
              <a:tabLst>
                <a:tab pos="356235" algn="l"/>
              </a:tabLst>
            </a:pPr>
            <a:r>
              <a:rPr lang="cs-CZ" sz="2200" b="1" spc="-20" dirty="0">
                <a:solidFill>
                  <a:srgbClr val="FF0000"/>
                </a:solidFill>
                <a:latin typeface="Calibri"/>
                <a:cs typeface="Calibri"/>
              </a:rPr>
              <a:t>Kongo červeň (B)</a:t>
            </a:r>
            <a:endParaRPr sz="22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cs-CZ" sz="1500" spc="-10" dirty="0">
                <a:latin typeface="Calibri"/>
                <a:cs typeface="Calibri"/>
              </a:rPr>
              <a:t>Do kapky </a:t>
            </a:r>
            <a:r>
              <a:rPr lang="cs-CZ" sz="1500" b="1" spc="-10" dirty="0">
                <a:latin typeface="Calibri"/>
                <a:cs typeface="Calibri"/>
              </a:rPr>
              <a:t>Kongo červeně </a:t>
            </a:r>
            <a:r>
              <a:rPr lang="cs-CZ" sz="1500" spc="-10" dirty="0">
                <a:latin typeface="Calibri"/>
                <a:cs typeface="Calibri"/>
              </a:rPr>
              <a:t>přenést malé množství kultury</a:t>
            </a:r>
            <a:endParaRPr sz="15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cs-CZ" sz="1500" spc="-10" dirty="0">
                <a:cs typeface="Calibri"/>
              </a:rPr>
              <a:t>Pomocí druhého podložního sklíčka rozetřít kapku </a:t>
            </a: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cs-CZ" sz="1500" dirty="0">
                <a:latin typeface="Calibri"/>
                <a:cs typeface="Calibri"/>
              </a:rPr>
              <a:t>Opláchnout </a:t>
            </a:r>
            <a:r>
              <a:rPr lang="cs-CZ" sz="1500" b="1" dirty="0">
                <a:latin typeface="Calibri"/>
                <a:cs typeface="Calibri"/>
              </a:rPr>
              <a:t>1% </a:t>
            </a:r>
            <a:r>
              <a:rPr lang="cs-CZ" sz="1500" b="1" dirty="0" err="1">
                <a:latin typeface="Calibri"/>
                <a:cs typeface="Calibri"/>
              </a:rPr>
              <a:t>HCl</a:t>
            </a:r>
            <a:r>
              <a:rPr lang="cs-CZ" sz="1500" b="1" dirty="0">
                <a:latin typeface="Calibri"/>
                <a:cs typeface="Calibri"/>
              </a:rPr>
              <a:t> </a:t>
            </a:r>
            <a:r>
              <a:rPr lang="cs-CZ" sz="1500" dirty="0">
                <a:latin typeface="Calibri"/>
                <a:cs typeface="Calibri"/>
              </a:rPr>
              <a:t>1-3 s (změna barvy)</a:t>
            </a:r>
            <a:endParaRPr sz="15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cs-CZ" sz="1500" spc="-10" dirty="0">
                <a:cs typeface="Calibri"/>
              </a:rPr>
              <a:t>Převrstvit </a:t>
            </a:r>
            <a:r>
              <a:rPr lang="cs-CZ" sz="1500" b="1" spc="-10" dirty="0">
                <a:cs typeface="Calibri"/>
              </a:rPr>
              <a:t>metylénovou modří </a:t>
            </a:r>
            <a:r>
              <a:rPr lang="cs-CZ" sz="1500" spc="-10" dirty="0">
                <a:cs typeface="Calibri"/>
              </a:rPr>
              <a:t>na 5 min</a:t>
            </a:r>
            <a:endParaRPr lang="cs-CZ" sz="1500" dirty="0">
              <a:cs typeface="Calibri"/>
            </a:endParaRPr>
          </a:p>
          <a:p>
            <a:pPr marL="927100" lvl="1" indent="-457834">
              <a:lnSpc>
                <a:spcPts val="178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cs-CZ" sz="1500" dirty="0">
                <a:cs typeface="Calibri"/>
              </a:rPr>
              <a:t>Barvivo </a:t>
            </a:r>
            <a:r>
              <a:rPr lang="cs-CZ" sz="1500" u="sng" dirty="0">
                <a:cs typeface="Calibri"/>
              </a:rPr>
              <a:t>nechat odtéct </a:t>
            </a:r>
            <a:r>
              <a:rPr lang="cs-CZ" sz="1500" dirty="0">
                <a:cs typeface="Calibri"/>
              </a:rPr>
              <a:t>a pozorovat imerzním objektivem (100x)</a:t>
            </a:r>
          </a:p>
        </p:txBody>
      </p:sp>
      <p:sp>
        <p:nvSpPr>
          <p:cNvPr id="4" name="object 4"/>
          <p:cNvSpPr/>
          <p:nvPr/>
        </p:nvSpPr>
        <p:spPr>
          <a:xfrm>
            <a:off x="6838577" y="1301674"/>
            <a:ext cx="1781423" cy="118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ovéPole 4"/>
          <p:cNvSpPr txBox="1"/>
          <p:nvPr/>
        </p:nvSpPr>
        <p:spPr>
          <a:xfrm>
            <a:off x="3048000" y="4884063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4"/>
              </a:rPr>
              <a:t>https://youtu.be/7xoizj6iqCI?t=72</a:t>
            </a:r>
            <a:endParaRPr lang="cs-CZ" sz="1100" u="sng" dirty="0">
              <a:cs typeface="Calibri"/>
            </a:endParaRPr>
          </a:p>
          <a:p>
            <a:endParaRPr lang="cs-CZ" sz="11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1481" r="20000" b="36667"/>
          <a:stretch/>
        </p:blipFill>
        <p:spPr>
          <a:xfrm>
            <a:off x="6910511" y="3276337"/>
            <a:ext cx="18288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784" y="250316"/>
            <a:ext cx="6569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25" dirty="0"/>
              <a:t>Negativní barvení pouzder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55954"/>
            <a:ext cx="7981315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356235" algn="l"/>
              </a:tabLst>
            </a:pPr>
            <a:r>
              <a:rPr lang="sk-SK" sz="2200" b="1" spc="-5" dirty="0" err="1">
                <a:latin typeface="Calibri"/>
                <a:cs typeface="Calibri"/>
              </a:rPr>
              <a:t>Barvení</a:t>
            </a:r>
            <a:r>
              <a:rPr lang="sk-SK" sz="2200" b="1" spc="-5" dirty="0">
                <a:latin typeface="Calibri"/>
                <a:cs typeface="Calibri"/>
              </a:rPr>
              <a:t> </a:t>
            </a:r>
            <a:r>
              <a:rPr lang="sk-SK" sz="2200" b="1" spc="-5" dirty="0" err="1">
                <a:latin typeface="Calibri"/>
                <a:cs typeface="Calibri"/>
              </a:rPr>
              <a:t>dle</a:t>
            </a:r>
            <a:r>
              <a:rPr lang="sk-SK" sz="2200" b="1" spc="-5" dirty="0">
                <a:latin typeface="Calibri"/>
                <a:cs typeface="Calibri"/>
              </a:rPr>
              <a:t> </a:t>
            </a:r>
            <a:r>
              <a:rPr lang="sk-SK" sz="2200" b="1" spc="-5" dirty="0" err="1">
                <a:latin typeface="Calibri"/>
                <a:cs typeface="Calibri"/>
              </a:rPr>
              <a:t>Manevala</a:t>
            </a:r>
            <a:r>
              <a:rPr lang="sk-SK" sz="2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sz="2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cs-CZ" sz="1500" spc="-10" dirty="0">
                <a:latin typeface="Calibri"/>
                <a:cs typeface="Calibri"/>
              </a:rPr>
              <a:t>Na podložní sklíčko přenést  kulturu do kapky Kongo červeně</a:t>
            </a:r>
            <a:r>
              <a:rPr lang="cs-CZ" sz="1500" b="1" spc="-10" dirty="0">
                <a:latin typeface="Calibri"/>
                <a:cs typeface="Calibri"/>
              </a:rPr>
              <a:t> </a:t>
            </a:r>
            <a:endParaRPr sz="1500" b="1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cs-CZ" sz="1500" spc="-10" dirty="0">
                <a:latin typeface="Calibri"/>
                <a:cs typeface="Calibri"/>
              </a:rPr>
              <a:t>Pomocí druhého podložního sklíčka rozetřít kapku </a:t>
            </a: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sk-SK" sz="1500" spc="-10" dirty="0" err="1">
                <a:latin typeface="Calibri"/>
                <a:cs typeface="Calibri"/>
              </a:rPr>
              <a:t>Nechat</a:t>
            </a:r>
            <a:r>
              <a:rPr lang="sk-SK" sz="1500" spc="-10" dirty="0">
                <a:latin typeface="Calibri"/>
                <a:cs typeface="Calibri"/>
              </a:rPr>
              <a:t> </a:t>
            </a:r>
            <a:r>
              <a:rPr lang="sk-SK" sz="1500" spc="-10" dirty="0" err="1">
                <a:latin typeface="Calibri"/>
                <a:cs typeface="Calibri"/>
              </a:rPr>
              <a:t>zaschnout</a:t>
            </a:r>
            <a:r>
              <a:rPr lang="sk-SK" sz="1500" spc="-10" dirty="0">
                <a:latin typeface="Calibri"/>
                <a:cs typeface="Calibri"/>
              </a:rPr>
              <a:t> na vzduchu</a:t>
            </a: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cs-CZ" sz="1500" spc="-10" dirty="0">
                <a:latin typeface="Calibri"/>
                <a:cs typeface="Calibri"/>
              </a:rPr>
              <a:t>Převrstvit </a:t>
            </a:r>
            <a:r>
              <a:rPr lang="cs-CZ" sz="1500" b="1" spc="-10" dirty="0" err="1">
                <a:latin typeface="Calibri"/>
                <a:cs typeface="Calibri"/>
              </a:rPr>
              <a:t>Manevalovým</a:t>
            </a:r>
            <a:r>
              <a:rPr lang="cs-CZ" sz="1500" b="1" spc="-10" dirty="0">
                <a:latin typeface="Calibri"/>
                <a:cs typeface="Calibri"/>
              </a:rPr>
              <a:t> roztokem </a:t>
            </a:r>
            <a:r>
              <a:rPr lang="cs-CZ" sz="1500" spc="-10" dirty="0">
                <a:latin typeface="Calibri"/>
                <a:cs typeface="Calibri"/>
              </a:rPr>
              <a:t>na 5 min</a:t>
            </a:r>
            <a:endParaRPr sz="1500" dirty="0">
              <a:latin typeface="Calibri"/>
              <a:cs typeface="Calibri"/>
            </a:endParaRPr>
          </a:p>
          <a:p>
            <a:pPr marL="927100" lvl="1" indent="-457834">
              <a:lnSpc>
                <a:spcPts val="178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cs-CZ" sz="1500" dirty="0">
                <a:latin typeface="Calibri"/>
                <a:cs typeface="Calibri"/>
              </a:rPr>
              <a:t>Barvivo slít a preparát </a:t>
            </a:r>
            <a:r>
              <a:rPr lang="cs-CZ" sz="1500" u="sng" dirty="0">
                <a:latin typeface="Calibri"/>
                <a:cs typeface="Calibri"/>
              </a:rPr>
              <a:t>jemně omýt </a:t>
            </a:r>
            <a:r>
              <a:rPr lang="cs-CZ" sz="1500" dirty="0">
                <a:latin typeface="Calibri"/>
                <a:cs typeface="Calibri"/>
              </a:rPr>
              <a:t>destilovanou vodou</a:t>
            </a:r>
          </a:p>
          <a:p>
            <a:pPr marL="927100" lvl="1" indent="-457834">
              <a:lnSpc>
                <a:spcPts val="178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cs-CZ" sz="1500" dirty="0">
                <a:latin typeface="Calibri"/>
                <a:cs typeface="Calibri"/>
              </a:rPr>
              <a:t>Pozorovat imerzním objektivem (100x)</a:t>
            </a:r>
            <a:endParaRPr sz="1500" dirty="0">
              <a:latin typeface="Calibri"/>
              <a:cs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1482" r="-1" b="5185"/>
          <a:stretch/>
        </p:blipFill>
        <p:spPr>
          <a:xfrm>
            <a:off x="1447800" y="2974285"/>
            <a:ext cx="2895600" cy="1828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11481" r="14446" b="24814"/>
          <a:stretch/>
        </p:blipFill>
        <p:spPr>
          <a:xfrm>
            <a:off x="5181600" y="2755210"/>
            <a:ext cx="2667000" cy="20478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452">
            <a:off x="5770672" y="3832502"/>
            <a:ext cx="431919" cy="5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3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5" dirty="0"/>
              <a:t>Co pozorovat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2" y="1163777"/>
            <a:ext cx="3737662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o </a:t>
            </a:r>
            <a:r>
              <a:rPr lang="cs-CZ" sz="2400" spc="-20" dirty="0">
                <a:latin typeface="Calibri"/>
                <a:cs typeface="Calibri"/>
              </a:rPr>
              <a:t>Barvení volutinu </a:t>
            </a:r>
            <a:r>
              <a:rPr sz="2400" spc="-5" dirty="0">
                <a:latin typeface="Calibri"/>
                <a:cs typeface="Calibri"/>
              </a:rPr>
              <a:t>(1)</a:t>
            </a:r>
            <a:r>
              <a:rPr lang="sk-SK" sz="2400" spc="-5" dirty="0">
                <a:latin typeface="Calibri"/>
                <a:cs typeface="Calibri"/>
              </a:rPr>
              <a:t> </a:t>
            </a: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k-SK" sz="1400" spc="-5" dirty="0">
                <a:latin typeface="Calibri"/>
                <a:cs typeface="Calibri"/>
              </a:rPr>
              <a:t>Kvasinka (MEA, YM), </a:t>
            </a:r>
            <a:r>
              <a:rPr lang="sk-SK" sz="1400" i="1" spc="-5" dirty="0" err="1">
                <a:latin typeface="Calibri"/>
                <a:cs typeface="Calibri"/>
              </a:rPr>
              <a:t>Corynebacteruium</a:t>
            </a:r>
            <a:r>
              <a:rPr lang="sk-SK" sz="1400" i="1" spc="-5" dirty="0">
                <a:latin typeface="Calibri"/>
                <a:cs typeface="Calibri"/>
              </a:rPr>
              <a:t> </a:t>
            </a:r>
            <a:endParaRPr sz="1400" i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969135"/>
            <a:ext cx="3100705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o </a:t>
            </a:r>
            <a:r>
              <a:rPr lang="cs-CZ" sz="2400" spc="-5" dirty="0">
                <a:latin typeface="Calibri"/>
                <a:cs typeface="Calibri"/>
              </a:rPr>
              <a:t>Barvení lipidů </a:t>
            </a:r>
            <a:r>
              <a:rPr sz="2400" spc="-5" dirty="0">
                <a:latin typeface="Calibri"/>
                <a:cs typeface="Calibri"/>
              </a:rPr>
              <a:t>(1)</a:t>
            </a:r>
            <a:endParaRPr lang="sk-SK" sz="2400" spc="-5" dirty="0">
              <a:latin typeface="Calibri"/>
              <a:cs typeface="Calibri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k-SK" sz="1400" spc="-5" dirty="0">
                <a:latin typeface="Calibri"/>
                <a:cs typeface="Calibri"/>
              </a:rPr>
              <a:t>Kvasinka (MEA, YM)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2" y="2809113"/>
            <a:ext cx="3339897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ourier New"/>
                <a:cs typeface="Courier New"/>
              </a:rPr>
              <a:t>o</a:t>
            </a:r>
            <a:r>
              <a:rPr sz="2600" spc="-495" dirty="0">
                <a:latin typeface="Courier New"/>
                <a:cs typeface="Courier New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Barvení glykogenu (1)</a:t>
            </a: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k-SK" sz="1400" spc="-5" dirty="0">
                <a:latin typeface="Calibri"/>
                <a:cs typeface="Calibri"/>
              </a:rPr>
              <a:t>Kvasinka (MEA, YM-1g/l </a:t>
            </a:r>
            <a:r>
              <a:rPr lang="sk-SK" sz="1400" spc="-5" dirty="0" err="1">
                <a:latin typeface="Calibri"/>
                <a:cs typeface="Calibri"/>
              </a:rPr>
              <a:t>pept</a:t>
            </a:r>
            <a:r>
              <a:rPr lang="sk-SK" sz="1400" spc="-5" dirty="0">
                <a:latin typeface="Calibri"/>
                <a:cs typeface="Calibri"/>
              </a:rPr>
              <a:t>.)</a:t>
            </a:r>
            <a:endParaRPr sz="1400" spc="-5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2" y="3603678"/>
            <a:ext cx="3187497" cy="6918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Courier New"/>
              <a:buChar char="o"/>
              <a:tabLst>
                <a:tab pos="355600" algn="l"/>
              </a:tabLst>
            </a:pPr>
            <a:r>
              <a:rPr lang="cs-CZ" sz="2400" spc="-15" dirty="0">
                <a:latin typeface="Calibri"/>
                <a:cs typeface="Calibri"/>
              </a:rPr>
              <a:t>Negativní barvení </a:t>
            </a:r>
            <a:r>
              <a:rPr sz="2400" spc="-5" dirty="0">
                <a:latin typeface="Calibri"/>
                <a:cs typeface="Calibri"/>
              </a:rPr>
              <a:t>(1)</a:t>
            </a:r>
            <a:endParaRPr lang="sk-SK" sz="2400" spc="-5" dirty="0">
              <a:latin typeface="Calibri"/>
              <a:cs typeface="Calibri"/>
            </a:endParaRPr>
          </a:p>
          <a:p>
            <a:pPr marL="812800" lvl="1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sk-SK" sz="1400" i="1" spc="-5" dirty="0" err="1">
                <a:latin typeface="Calibri"/>
                <a:cs typeface="Calibri"/>
              </a:rPr>
              <a:t>Azotobacter</a:t>
            </a:r>
            <a:r>
              <a:rPr lang="sk-SK" sz="1400" i="1" spc="-5" dirty="0">
                <a:latin typeface="Calibri"/>
                <a:cs typeface="Calibri"/>
              </a:rPr>
              <a:t>/</a:t>
            </a:r>
            <a:r>
              <a:rPr lang="sk-SK" sz="1400" i="1" spc="-5" dirty="0" err="1">
                <a:latin typeface="Calibri"/>
                <a:cs typeface="Calibri"/>
              </a:rPr>
              <a:t>Leuconostoc</a:t>
            </a:r>
            <a:endParaRPr sz="1400" i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4686" y="1546904"/>
            <a:ext cx="1528445" cy="84446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lang="cs-CZ"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koky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12700" marR="5080" algn="ctr">
              <a:lnSpc>
                <a:spcPct val="150000"/>
              </a:lnSpc>
              <a:spcBef>
                <a:spcPts val="5"/>
              </a:spcBef>
            </a:pPr>
            <a:r>
              <a:rPr sz="1200" i="1" spc="-5" dirty="0">
                <a:latin typeface="Calibri"/>
                <a:cs typeface="Calibri"/>
              </a:rPr>
              <a:t>„Azotobacter</a:t>
            </a:r>
            <a:r>
              <a:rPr sz="1200" i="1" spc="-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vinelandii“  </a:t>
            </a:r>
            <a:r>
              <a:rPr sz="1200" i="1" spc="-10" dirty="0">
                <a:latin typeface="Calibri"/>
                <a:cs typeface="Calibri"/>
              </a:rPr>
              <a:t>Leuconostoc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6586" y="3745097"/>
            <a:ext cx="1605915" cy="857927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Eukaryota: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1200" i="1" spc="-10" dirty="0">
                <a:latin typeface="Calibri"/>
                <a:cs typeface="Calibri"/>
              </a:rPr>
              <a:t>Saccharomyces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cerevisiae</a:t>
            </a:r>
            <a:endParaRPr lang="sk-SK" sz="1200" i="1" spc="-5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lang="sk-SK" sz="1200" i="1" spc="-5" dirty="0" err="1">
                <a:latin typeface="Calibri"/>
                <a:cs typeface="Calibri"/>
              </a:rPr>
              <a:t>Yarrowia</a:t>
            </a:r>
            <a:r>
              <a:rPr lang="sk-SK" sz="1200" i="1" spc="-5" dirty="0">
                <a:latin typeface="Calibri"/>
                <a:cs typeface="Calibri"/>
              </a:rPr>
              <a:t> </a:t>
            </a:r>
            <a:r>
              <a:rPr lang="sk-SK" sz="1200" i="1" spc="-5" dirty="0" err="1">
                <a:latin typeface="Calibri"/>
                <a:cs typeface="Calibri"/>
              </a:rPr>
              <a:t>lipolytica</a:t>
            </a:r>
            <a:endParaRPr lang="en-US" sz="1200" i="1" spc="-5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lang="en-US" sz="1200" i="1" spc="-5" dirty="0" err="1">
                <a:latin typeface="Calibri"/>
                <a:cs typeface="Calibri"/>
              </a:rPr>
              <a:t>Hanseniaspora</a:t>
            </a:r>
            <a:r>
              <a:rPr lang="en-US" sz="1200" i="1" spc="-5" dirty="0">
                <a:latin typeface="Calibri"/>
                <a:cs typeface="Calibri"/>
              </a:rPr>
              <a:t> </a:t>
            </a:r>
            <a:r>
              <a:rPr lang="en-US" sz="1200" i="1" spc="-5" dirty="0" err="1">
                <a:latin typeface="Calibri"/>
                <a:cs typeface="Calibri"/>
              </a:rPr>
              <a:t>uvarum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83964" y="1132332"/>
            <a:ext cx="72390" cy="3744595"/>
          </a:xfrm>
          <a:custGeom>
            <a:avLst/>
            <a:gdLst/>
            <a:ahLst/>
            <a:cxnLst/>
            <a:rect l="l" t="t" r="r" b="b"/>
            <a:pathLst>
              <a:path w="72389" h="3744595">
                <a:moveTo>
                  <a:pt x="0" y="0"/>
                </a:moveTo>
                <a:lnTo>
                  <a:pt x="72009" y="374441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732651" y="2713576"/>
            <a:ext cx="2072514" cy="5388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lang="sk-SK"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tyč</a:t>
            </a:r>
            <a:r>
              <a:rPr lang="en-US"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lang="sk-SK" sz="1200" b="1" u="sng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ky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12700" marR="5080" algn="ctr">
              <a:lnSpc>
                <a:spcPct val="150000"/>
              </a:lnSpc>
              <a:spcBef>
                <a:spcPts val="5"/>
              </a:spcBef>
            </a:pPr>
            <a:r>
              <a:rPr lang="sk-SK" sz="1200" i="1" spc="-5" dirty="0" err="1">
                <a:latin typeface="Calibri"/>
                <a:cs typeface="Calibri"/>
              </a:rPr>
              <a:t>Corynebacterium</a:t>
            </a:r>
            <a:r>
              <a:rPr lang="sk-SK" sz="1200" i="1" spc="-5" dirty="0">
                <a:latin typeface="Calibri"/>
                <a:cs typeface="Calibri"/>
              </a:rPr>
              <a:t> </a:t>
            </a:r>
            <a:r>
              <a:rPr lang="sk-SK" sz="1200" i="1" spc="-5" dirty="0" err="1">
                <a:latin typeface="Calibri"/>
                <a:cs typeface="Calibri"/>
              </a:rPr>
              <a:t>glutamicum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529</Words>
  <Application>Microsoft Office PowerPoint</Application>
  <PresentationFormat>Předvádění na obrazovce (16:9)</PresentationFormat>
  <Paragraphs>82</Paragraphs>
  <Slides>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Office Theme</vt:lpstr>
      <vt:lpstr>Cytologie a morfologie bakterií</vt:lpstr>
      <vt:lpstr>Barvení volutinu</vt:lpstr>
      <vt:lpstr>Barvení volutinu</vt:lpstr>
      <vt:lpstr>Barvení lipidů (tuku)</vt:lpstr>
      <vt:lpstr>Barvení glykogenu</vt:lpstr>
      <vt:lpstr>Negativní barvení pouzder</vt:lpstr>
      <vt:lpstr>Negativní barvení pouzder</vt:lpstr>
      <vt:lpstr>Co pozorovat?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</dc:title>
  <dc:creator>Uživatel;Lukáš Fidrich</dc:creator>
  <cp:lastModifiedBy>Uživatel</cp:lastModifiedBy>
  <cp:revision>20</cp:revision>
  <dcterms:created xsi:type="dcterms:W3CDTF">2020-02-11T09:45:15Z</dcterms:created>
  <dcterms:modified xsi:type="dcterms:W3CDTF">2021-05-24T10:53:00Z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2018-12-22T00:00:00Z</vt:filetime>
  </property>
  <property fmtid="{D5CDD505-2E9C-101B-9397-08002B2CF9AE}" pid="3" name="Creator">
    <vt:lpwstr>Microsoft® PowerPoint® pro Office 365</vt:lpwstr>
  </property>
  <property fmtid="{D5CDD505-2E9C-101B-9397-08002B2CF9AE}" pid="4" name="LastSaved">
    <vt:filetime>2020-02-11T00:00:00Z</vt:filetime>
  </property>
</Properties>
</file>