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51435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29" autoAdjust="0"/>
  </p:normalViewPr>
  <p:slideViewPr>
    <p:cSldViewPr>
      <p:cViewPr varScale="1">
        <p:scale>
          <a:sx n="110" d="100"/>
          <a:sy n="110" d="100"/>
        </p:scale>
        <p:origin x="-156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19AF2-8849-49D4-83FB-5EBC96B9CC3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AF5AD-69E0-4A94-8449-1C02D533A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4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Nedotýkat se </a:t>
            </a:r>
            <a:r>
              <a:rPr lang="cs-CZ" dirty="0" err="1"/>
              <a:t>objektívem</a:t>
            </a:r>
            <a:r>
              <a:rPr lang="cs-CZ" dirty="0"/>
              <a:t> kapky!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AF5AD-69E0-4A94-8449-1C02D533A7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38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Při barvení bičíků je možno využít různě staré kultury, pro porovnání. Vyhýbat se použití skleněných nástrojů, mohou způsobovat, že buňky ztrácejí bičíky.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AF5AD-69E0-4A94-8449-1C02D533A7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1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Modrý mikroorganizmus (MO) – znázorňuje nepohyblivý, kdy kultura roste jen v místě vpichu</a:t>
            </a:r>
          </a:p>
          <a:p>
            <a:r>
              <a:rPr lang="cs-CZ" dirty="0" err="1"/>
              <a:t>Čerevený</a:t>
            </a:r>
            <a:r>
              <a:rPr lang="cs-CZ" dirty="0"/>
              <a:t> MO – znázorňuje pohyblivý, kdy jak na plotně i ve zkumavce roste i v okolí vpichu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AF5AD-69E0-4A94-8449-1C02D533A7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16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AF5AD-69E0-4A94-8449-1C02D533A7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50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Při pozorování bičíků je potřebné využít co největšího zvětšení. Bičíky nejsou možné pozorovat u všech buněk, potřeba pozorně hledat.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AF5AD-69E0-4A94-8449-1C02D533A7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4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75102" y="250316"/>
            <a:ext cx="419379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150703"/>
            <a:ext cx="8072119" cy="1056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8933" y="2237613"/>
            <a:ext cx="336613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sk-SK" sz="3500" spc="-15" dirty="0">
                <a:latin typeface="Calibri"/>
                <a:cs typeface="Calibri"/>
              </a:rPr>
              <a:t>Pohyb </a:t>
            </a:r>
            <a:r>
              <a:rPr lang="sk-SK" sz="3500" spc="-15" dirty="0" err="1">
                <a:latin typeface="Calibri"/>
                <a:cs typeface="Calibri"/>
              </a:rPr>
              <a:t>buněk</a:t>
            </a:r>
            <a:endParaRPr sz="3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5010" y="1507947"/>
            <a:ext cx="109410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ndara"/>
                <a:cs typeface="Candara"/>
              </a:rPr>
              <a:t>3.</a:t>
            </a:r>
            <a:r>
              <a:rPr sz="2000" spc="-75" dirty="0">
                <a:latin typeface="Candara"/>
                <a:cs typeface="Candara"/>
              </a:rPr>
              <a:t> </a:t>
            </a:r>
            <a:r>
              <a:rPr lang="sk-SK" sz="2000" spc="-5" dirty="0">
                <a:latin typeface="Calibri"/>
                <a:cs typeface="Calibri"/>
              </a:rPr>
              <a:t>cvičení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21789" y="412496"/>
            <a:ext cx="4904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k-SK" sz="2400" b="1" u="sng" spc="-5" dirty="0" err="1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Cytologie</a:t>
            </a:r>
            <a:r>
              <a:rPr lang="sk-SK" sz="2400" b="1" u="sng" spc="-5" dirty="0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 a </a:t>
            </a:r>
            <a:r>
              <a:rPr lang="sk-SK" sz="2400" b="1" u="sng" spc="-5" dirty="0" err="1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morfologie</a:t>
            </a:r>
            <a:r>
              <a:rPr lang="sk-SK" sz="2400" b="1" u="sng" spc="-5" dirty="0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 </a:t>
            </a:r>
            <a:r>
              <a:rPr lang="sk-SK" sz="2400" b="1" u="sng" spc="-5" dirty="0" err="1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bakterií</a:t>
            </a:r>
            <a:endParaRPr sz="2400" dirty="0">
              <a:latin typeface="Candara"/>
              <a:cs typeface="Candar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88454" y="4389526"/>
            <a:ext cx="172694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ndara"/>
                <a:cs typeface="Candara"/>
              </a:rPr>
              <a:t>Fidrich</a:t>
            </a:r>
            <a:r>
              <a:rPr sz="2000" spc="-55" dirty="0">
                <a:latin typeface="Candara"/>
                <a:cs typeface="Candara"/>
              </a:rPr>
              <a:t> </a:t>
            </a:r>
            <a:r>
              <a:rPr sz="2000" dirty="0">
                <a:latin typeface="Candara"/>
                <a:cs typeface="Candara"/>
              </a:rPr>
              <a:t>(20</a:t>
            </a:r>
            <a:r>
              <a:rPr lang="sk-SK" sz="2000" dirty="0">
                <a:latin typeface="Candara"/>
                <a:cs typeface="Candara"/>
              </a:rPr>
              <a:t>20</a:t>
            </a:r>
            <a:r>
              <a:rPr sz="2000" dirty="0">
                <a:latin typeface="Candara"/>
                <a:cs typeface="Candara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5408" y="243916"/>
            <a:ext cx="68059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4000" spc="-10" dirty="0"/>
              <a:t>Pohyb </a:t>
            </a:r>
            <a:r>
              <a:rPr lang="sk-SK" sz="4000" spc="-10" dirty="0" err="1"/>
              <a:t>bičíkem</a:t>
            </a:r>
            <a:r>
              <a:rPr lang="sk-SK" sz="4000" spc="-10" dirty="0"/>
              <a:t> </a:t>
            </a:r>
            <a:r>
              <a:rPr sz="4000" spc="-5" dirty="0"/>
              <a:t>– </a:t>
            </a:r>
            <a:r>
              <a:rPr lang="sk-SK" sz="4000" spc="-5" dirty="0"/>
              <a:t>visutá </a:t>
            </a:r>
            <a:r>
              <a:rPr lang="sk-SK" sz="4000" spc="-5" dirty="0" err="1"/>
              <a:t>kapka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6913"/>
            <a:ext cx="7600315" cy="12599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sk-SK" sz="2000" spc="-15" dirty="0">
                <a:latin typeface="Calibri"/>
                <a:cs typeface="Calibri"/>
              </a:rPr>
              <a:t>Do </a:t>
            </a:r>
            <a:r>
              <a:rPr lang="sk-SK" sz="2000" spc="-15" dirty="0" err="1">
                <a:latin typeface="Calibri"/>
                <a:cs typeface="Calibri"/>
              </a:rPr>
              <a:t>kapky</a:t>
            </a:r>
            <a:r>
              <a:rPr lang="sk-SK" sz="2000" spc="-15" dirty="0">
                <a:latin typeface="Calibri"/>
                <a:cs typeface="Calibri"/>
              </a:rPr>
              <a:t> vody </a:t>
            </a:r>
            <a:r>
              <a:rPr lang="sk-SK" sz="2000" spc="-15" dirty="0" err="1">
                <a:latin typeface="Calibri"/>
                <a:cs typeface="Calibri"/>
              </a:rPr>
              <a:t>přenést</a:t>
            </a:r>
            <a:r>
              <a:rPr lang="sk-SK" sz="2000" spc="-15" dirty="0">
                <a:latin typeface="Calibri"/>
                <a:cs typeface="Calibri"/>
              </a:rPr>
              <a:t> malé </a:t>
            </a:r>
            <a:r>
              <a:rPr lang="sk-SK" sz="2000" spc="-15" dirty="0" err="1">
                <a:latin typeface="Calibri"/>
                <a:cs typeface="Calibri"/>
              </a:rPr>
              <a:t>množství</a:t>
            </a:r>
            <a:r>
              <a:rPr lang="sk-SK" sz="2000" spc="-15" dirty="0">
                <a:latin typeface="Calibri"/>
                <a:cs typeface="Calibri"/>
              </a:rPr>
              <a:t> </a:t>
            </a:r>
            <a:r>
              <a:rPr lang="sk-SK" sz="2000" spc="-15" dirty="0" err="1">
                <a:latin typeface="Calibri"/>
                <a:cs typeface="Calibri"/>
              </a:rPr>
              <a:t>kultury</a:t>
            </a:r>
            <a:r>
              <a:rPr lang="sk-SK" sz="2000" spc="-15" dirty="0">
                <a:latin typeface="Calibri"/>
                <a:cs typeface="Calibri"/>
              </a:rPr>
              <a:t> (</a:t>
            </a:r>
            <a:r>
              <a:rPr lang="sk-SK" sz="2000" spc="-15" dirty="0" err="1">
                <a:latin typeface="Calibri"/>
                <a:cs typeface="Calibri"/>
              </a:rPr>
              <a:t>kapku</a:t>
            </a:r>
            <a:r>
              <a:rPr lang="sk-SK" sz="2000" spc="-15" dirty="0">
                <a:latin typeface="Calibri"/>
                <a:cs typeface="Calibri"/>
              </a:rPr>
              <a:t> </a:t>
            </a:r>
            <a:r>
              <a:rPr lang="sk-SK" sz="2000" spc="-15" dirty="0" err="1">
                <a:latin typeface="Calibri"/>
                <a:cs typeface="Calibri"/>
              </a:rPr>
              <a:t>neroztírat</a:t>
            </a:r>
            <a:r>
              <a:rPr lang="sk-SK" sz="2000" spc="-15" dirty="0">
                <a:latin typeface="Calibri"/>
                <a:cs typeface="Calibri"/>
              </a:rPr>
              <a:t>)</a:t>
            </a:r>
          </a:p>
          <a:p>
            <a:pPr marL="469900" marR="5080" indent="-457834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sk-SK" sz="2000" spc="-15" dirty="0" err="1">
                <a:latin typeface="Calibri"/>
                <a:cs typeface="Calibri"/>
              </a:rPr>
              <a:t>Nepřekrývat</a:t>
            </a:r>
            <a:r>
              <a:rPr lang="sk-SK" sz="2000" spc="-15" dirty="0">
                <a:latin typeface="Calibri"/>
                <a:cs typeface="Calibri"/>
              </a:rPr>
              <a:t> krycím </a:t>
            </a:r>
            <a:r>
              <a:rPr lang="sk-SK" sz="2000" spc="-15" dirty="0" err="1">
                <a:latin typeface="Calibri"/>
                <a:cs typeface="Calibri"/>
              </a:rPr>
              <a:t>sklíčkem</a:t>
            </a:r>
            <a:endParaRPr lang="sk-SK" sz="2000" spc="-15" dirty="0">
              <a:latin typeface="Calibri"/>
              <a:cs typeface="Calibri"/>
            </a:endParaRPr>
          </a:p>
          <a:p>
            <a:pPr marL="469900" marR="5080" indent="-457834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cs-CZ" sz="2000" spc="-5" dirty="0">
                <a:latin typeface="Calibri"/>
                <a:cs typeface="Calibri"/>
              </a:rPr>
              <a:t>Pozorovat vrchní část kapky</a:t>
            </a:r>
            <a:endParaRPr sz="20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09"/>
              </a:spcBef>
              <a:tabLst>
                <a:tab pos="756285" algn="l"/>
              </a:tabLst>
            </a:pPr>
            <a:r>
              <a:rPr sz="1600" spc="-5" dirty="0">
                <a:latin typeface="Arial"/>
                <a:cs typeface="Arial"/>
              </a:rPr>
              <a:t>–	</a:t>
            </a:r>
            <a:r>
              <a:rPr lang="cs-CZ" sz="1600" spc="-10" dirty="0">
                <a:latin typeface="Calibri"/>
                <a:cs typeface="Calibri"/>
              </a:rPr>
              <a:t>použít objektiv 20x případně 40x </a:t>
            </a:r>
            <a:r>
              <a:rPr lang="cs-CZ" sz="1600" spc="-10" dirty="0" smtClean="0">
                <a:latin typeface="Calibri"/>
                <a:cs typeface="Calibri"/>
              </a:rPr>
              <a:t>, </a:t>
            </a:r>
            <a:r>
              <a:rPr lang="cs-CZ" sz="1600" spc="-10" dirty="0" err="1" smtClean="0">
                <a:latin typeface="Calibri"/>
                <a:cs typeface="Calibri"/>
              </a:rPr>
              <a:t>Nomarského</a:t>
            </a:r>
            <a:r>
              <a:rPr lang="cs-CZ" sz="1600" spc="-10" dirty="0" smtClean="0">
                <a:latin typeface="Calibri"/>
                <a:cs typeface="Calibri"/>
              </a:rPr>
              <a:t> kontrast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76400" y="3526535"/>
            <a:ext cx="5535168" cy="4846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4441" y="250316"/>
            <a:ext cx="41884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pc="-5" dirty="0"/>
              <a:t>Barvení bičíku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6913"/>
            <a:ext cx="8069580" cy="9496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cs-CZ" sz="2000" spc="-15" dirty="0">
                <a:latin typeface="Calibri"/>
                <a:cs typeface="Calibri"/>
              </a:rPr>
              <a:t>Do kapky bakteriální suspenze přidat barvivo na barvení bičíků a přikrýt krycím sklíčkem</a:t>
            </a:r>
          </a:p>
          <a:p>
            <a:pPr marL="469900" marR="5080" indent="-457834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cs-CZ" sz="2000" spc="-5" dirty="0">
                <a:latin typeface="Calibri"/>
                <a:cs typeface="Calibri"/>
              </a:rPr>
              <a:t>Pozorování pomocí imerzního objektivu (100x)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88408" y="2932176"/>
            <a:ext cx="3688079" cy="15133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8029" y="419480"/>
            <a:ext cx="63030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400" spc="-5" dirty="0"/>
              <a:t>Pozorování pohybu buněk na agaru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150703"/>
            <a:ext cx="6169660" cy="759823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cs-CZ" sz="2000" spc="-5" dirty="0">
                <a:latin typeface="Calibri"/>
                <a:cs typeface="Calibri"/>
              </a:rPr>
              <a:t>Inokulace buněk vpichem do agaru</a:t>
            </a:r>
            <a:endParaRPr sz="2000" dirty="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45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lang="cs-CZ" sz="2000" spc="-5" dirty="0">
                <a:latin typeface="Calibri"/>
                <a:cs typeface="Calibri"/>
              </a:rPr>
              <a:t>Inokulace agaru v </a:t>
            </a:r>
            <a:r>
              <a:rPr lang="cs-CZ" sz="2000" spc="-5" dirty="0" err="1">
                <a:latin typeface="Calibri"/>
                <a:cs typeface="Calibri"/>
              </a:rPr>
              <a:t>Petriho</a:t>
            </a:r>
            <a:r>
              <a:rPr lang="cs-CZ" sz="2000" spc="-5" dirty="0">
                <a:latin typeface="Calibri"/>
                <a:cs typeface="Calibri"/>
              </a:rPr>
              <a:t> misce tak i ve zkumavce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92695" y="1491996"/>
            <a:ext cx="1397507" cy="2977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48383" y="2596895"/>
            <a:ext cx="4319016" cy="21107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pc="-5"/>
              <a:t>Co pozorovat</a:t>
            </a:r>
            <a:r>
              <a:t>?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46303" y="1201039"/>
            <a:ext cx="26739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urier New"/>
                <a:cs typeface="Courier New"/>
              </a:rPr>
              <a:t>o </a:t>
            </a:r>
            <a:r>
              <a:rPr lang="cs-CZ" sz="2400" spc="-5" dirty="0">
                <a:latin typeface="Calibri"/>
                <a:cs typeface="Calibri"/>
              </a:rPr>
              <a:t>Pohyb bičíkem </a:t>
            </a:r>
            <a:r>
              <a:rPr sz="2400" spc="-5" dirty="0">
                <a:latin typeface="Calibri"/>
                <a:cs typeface="Calibri"/>
              </a:rPr>
              <a:t>(1)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303" y="2078558"/>
            <a:ext cx="30416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urier New"/>
                <a:cs typeface="Courier New"/>
              </a:rPr>
              <a:t>o </a:t>
            </a:r>
            <a:r>
              <a:rPr lang="cs-CZ" sz="2400" spc="-5" dirty="0">
                <a:latin typeface="Calibri"/>
                <a:cs typeface="Calibri"/>
              </a:rPr>
              <a:t>Barvení bičíku </a:t>
            </a:r>
            <a:r>
              <a:rPr sz="2400" spc="-5" dirty="0">
                <a:latin typeface="Calibri"/>
                <a:cs typeface="Calibri"/>
              </a:rPr>
              <a:t>(1)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6303" y="2993517"/>
            <a:ext cx="365950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urier New"/>
                <a:cs typeface="Courier New"/>
              </a:rPr>
              <a:t>o </a:t>
            </a:r>
            <a:r>
              <a:rPr lang="cs-CZ" sz="2000" dirty="0">
                <a:latin typeface="Calibri"/>
                <a:cs typeface="Calibri"/>
              </a:rPr>
              <a:t>Pozorování pohybu na agaru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3808" y="3362147"/>
            <a:ext cx="2425192" cy="82137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spc="-5" dirty="0">
                <a:latin typeface="Calibri"/>
                <a:cs typeface="Calibri"/>
              </a:rPr>
              <a:t>2x </a:t>
            </a:r>
            <a:r>
              <a:rPr lang="cs-CZ" sz="2200" spc="-15" dirty="0" err="1">
                <a:latin typeface="Calibri"/>
                <a:cs typeface="Calibri"/>
              </a:rPr>
              <a:t>Petriho</a:t>
            </a:r>
            <a:r>
              <a:rPr lang="cs-CZ" sz="2200" spc="-15" dirty="0">
                <a:latin typeface="Calibri"/>
                <a:cs typeface="Calibri"/>
              </a:rPr>
              <a:t> miska</a:t>
            </a:r>
            <a:endParaRPr sz="22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spc="-5" dirty="0">
                <a:latin typeface="Calibri"/>
                <a:cs typeface="Calibri"/>
              </a:rPr>
              <a:t>2x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lang="cs-CZ" sz="2200" spc="-5" dirty="0">
                <a:latin typeface="Calibri"/>
                <a:cs typeface="Calibri"/>
              </a:rPr>
              <a:t>zkumavka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28715" y="1175994"/>
            <a:ext cx="1080135" cy="57150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565"/>
              </a:spcBef>
            </a:pPr>
            <a:r>
              <a:rPr sz="1400" b="1" i="1" u="sng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Bacill</a:t>
            </a:r>
            <a:r>
              <a:rPr lang="cs-CZ" sz="1400" b="1" i="1" u="sng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us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70"/>
              </a:spcBef>
            </a:pPr>
            <a:r>
              <a:rPr sz="1400" i="1" spc="-5" dirty="0">
                <a:latin typeface="Calibri"/>
                <a:cs typeface="Calibri"/>
              </a:rPr>
              <a:t>Bacillus</a:t>
            </a:r>
            <a:r>
              <a:rPr sz="1400" i="1" spc="-50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cereus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71742" y="1902561"/>
            <a:ext cx="1395730" cy="66675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40"/>
              </a:spcBef>
            </a:pPr>
            <a:r>
              <a:rPr lang="cs-CZ"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koky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44"/>
              </a:spcBef>
            </a:pPr>
            <a:r>
              <a:rPr sz="1400" i="1" spc="-5" dirty="0">
                <a:latin typeface="Calibri"/>
                <a:cs typeface="Calibri"/>
              </a:rPr>
              <a:t>Micrococcus</a:t>
            </a:r>
            <a:r>
              <a:rPr sz="1400" i="1" spc="-3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luteus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25997" y="2863189"/>
            <a:ext cx="1885950" cy="130619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737870">
              <a:lnSpc>
                <a:spcPct val="100000"/>
              </a:lnSpc>
              <a:spcBef>
                <a:spcPts val="940"/>
              </a:spcBef>
            </a:pPr>
            <a:r>
              <a:rPr lang="cs-CZ" sz="1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tyčinky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400" dirty="0">
              <a:latin typeface="Calibri"/>
              <a:cs typeface="Calibri"/>
            </a:endParaRPr>
          </a:p>
          <a:p>
            <a:pPr marL="366395" marR="5080" indent="-354330">
              <a:lnSpc>
                <a:spcPct val="150000"/>
              </a:lnSpc>
            </a:pPr>
            <a:r>
              <a:rPr sz="1400" i="1" spc="-5" dirty="0">
                <a:latin typeface="Calibri"/>
                <a:cs typeface="Calibri"/>
              </a:rPr>
              <a:t>Pseudomonas fluorescens  </a:t>
            </a:r>
            <a:r>
              <a:rPr sz="1400" i="1" dirty="0">
                <a:latin typeface="Calibri"/>
                <a:cs typeface="Calibri"/>
              </a:rPr>
              <a:t>Escherichia </a:t>
            </a:r>
            <a:r>
              <a:rPr sz="1400" i="1" spc="-5" dirty="0">
                <a:latin typeface="Calibri"/>
                <a:cs typeface="Calibri"/>
              </a:rPr>
              <a:t>coli  Proteus</a:t>
            </a:r>
            <a:r>
              <a:rPr sz="1400" i="1" spc="-2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vulgaris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283964" y="1132332"/>
            <a:ext cx="72390" cy="3744595"/>
          </a:xfrm>
          <a:custGeom>
            <a:avLst/>
            <a:gdLst/>
            <a:ahLst/>
            <a:cxnLst/>
            <a:rect l="l" t="t" r="r" b="b"/>
            <a:pathLst>
              <a:path w="72389" h="3744595">
                <a:moveTo>
                  <a:pt x="0" y="0"/>
                </a:moveTo>
                <a:lnTo>
                  <a:pt x="72009" y="374441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pc="-5"/>
              <a:t>Co pozorovat</a:t>
            </a:r>
            <a:r>
              <a:t>?</a:t>
            </a:r>
            <a:endParaRPr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84" r="46798" b="14655"/>
          <a:stretch/>
        </p:blipFill>
        <p:spPr>
          <a:xfrm>
            <a:off x="182117" y="1480629"/>
            <a:ext cx="4389121" cy="3048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23333" r="10000" b="17407"/>
          <a:stretch/>
        </p:blipFill>
        <p:spPr>
          <a:xfrm>
            <a:off x="4800600" y="1480629"/>
            <a:ext cx="41148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60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218</Words>
  <Application>Microsoft Office PowerPoint</Application>
  <PresentationFormat>Předvádění na obrazovce (16:9)</PresentationFormat>
  <Paragraphs>38</Paragraphs>
  <Slides>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Office Theme</vt:lpstr>
      <vt:lpstr>Cytologie a morfologie bakterií</vt:lpstr>
      <vt:lpstr>Pohyb bičíkem – visutá kapka</vt:lpstr>
      <vt:lpstr>Barvení bičíku</vt:lpstr>
      <vt:lpstr>Pozorování pohybu buněk na agaru</vt:lpstr>
      <vt:lpstr>Co pozorovat?</vt:lpstr>
      <vt:lpstr>Co pozorovat?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</dc:title>
  <dc:creator>Uživatel;Lukáš Fidrich</dc:creator>
  <cp:lastModifiedBy>Uživatel</cp:lastModifiedBy>
  <cp:revision>11</cp:revision>
  <dcterms:created xsi:type="dcterms:W3CDTF">2020-02-11T09:46:20Z</dcterms:created>
  <dcterms:modified xsi:type="dcterms:W3CDTF">2021-05-24T10:52:54Z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2018-12-22T00:00:00Z</vt:filetime>
  </property>
  <property fmtid="{D5CDD505-2E9C-101B-9397-08002B2CF9AE}" pid="3" name="Creator">
    <vt:lpwstr>Microsoft® PowerPoint® pro Office 365</vt:lpwstr>
  </property>
  <property fmtid="{D5CDD505-2E9C-101B-9397-08002B2CF9AE}" pid="4" name="LastSaved">
    <vt:filetime>2020-02-11T00:00:00Z</vt:filetime>
  </property>
</Properties>
</file>