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20" r:id="rId2"/>
    <p:sldId id="323" r:id="rId3"/>
    <p:sldId id="324" r:id="rId4"/>
    <p:sldId id="325" r:id="rId5"/>
    <p:sldId id="326" r:id="rId6"/>
    <p:sldId id="327" r:id="rId7"/>
    <p:sldId id="328" r:id="rId8"/>
    <p:sldId id="341" r:id="rId9"/>
    <p:sldId id="329" r:id="rId10"/>
    <p:sldId id="330" r:id="rId11"/>
    <p:sldId id="331" r:id="rId12"/>
    <p:sldId id="332" r:id="rId13"/>
    <p:sldId id="333" r:id="rId14"/>
    <p:sldId id="334" r:id="rId15"/>
    <p:sldId id="335" r:id="rId16"/>
    <p:sldId id="336" r:id="rId17"/>
    <p:sldId id="339" r:id="rId18"/>
    <p:sldId id="340" r:id="rId19"/>
    <p:sldId id="343" r:id="rId20"/>
    <p:sldId id="342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2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181A0-8005-433B-BF8C-7E799326B855}" type="datetimeFigureOut">
              <a:rPr lang="cs-CZ" smtClean="0"/>
              <a:pPr/>
              <a:t>16.03.2021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794E5-7CA4-460A-AE3E-35881FEAFE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843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90280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70984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3255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49372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02600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14531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93344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8441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8907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1675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524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1444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14208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32778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30785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669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1596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8431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5776" y="2130426"/>
            <a:ext cx="4032448" cy="1470025"/>
          </a:xfrm>
        </p:spPr>
        <p:txBody>
          <a:bodyPr>
            <a:normAutofit/>
          </a:bodyPr>
          <a:lstStyle>
            <a:lvl1pPr>
              <a:defRPr sz="3600" cap="small" baseline="0">
                <a:latin typeface="+mj-lt"/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55776" y="4268688"/>
            <a:ext cx="2736304" cy="456456"/>
          </a:xfrm>
        </p:spPr>
        <p:txBody>
          <a:bodyPr>
            <a:normAutofit/>
          </a:bodyPr>
          <a:lstStyle>
            <a:lvl1pPr marL="0" indent="0" algn="ctr">
              <a:buNone/>
              <a:defRPr sz="1600" cap="sm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9366D-0193-409D-9119-634263E5DAA1}" type="datetime1">
              <a:rPr lang="cs-CZ" smtClean="0"/>
              <a:pPr/>
              <a:t>16.03.2021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255577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3B461-E822-48AD-8EC7-4697F3CE2719}" type="datetime1">
              <a:rPr lang="cs-CZ" smtClean="0"/>
              <a:pPr/>
              <a:t>16.03.2021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22FB9-17F7-46EE-B797-F34E1C68102E}" type="datetime1">
              <a:rPr lang="cs-CZ" smtClean="0"/>
              <a:pPr/>
              <a:t>16.03.2021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ipsa 7"/>
          <p:cNvSpPr/>
          <p:nvPr userDrawn="1"/>
        </p:nvSpPr>
        <p:spPr>
          <a:xfrm>
            <a:off x="8604448" y="6364550"/>
            <a:ext cx="432048" cy="41527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0663"/>
            <a:ext cx="8229600" cy="490065"/>
          </a:xfrm>
        </p:spPr>
        <p:txBody>
          <a:bodyPr>
            <a:noAutofit/>
          </a:bodyPr>
          <a:lstStyle>
            <a:lvl1pPr algn="l">
              <a:defRPr sz="2800" cap="small" baseline="0">
                <a:solidFill>
                  <a:schemeClr val="accent3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713388"/>
          </a:xfrm>
        </p:spPr>
        <p:txBody>
          <a:bodyPr/>
          <a:lstStyle>
            <a:lvl1pPr>
              <a:buFont typeface="Courier New" pitchFamily="49" charset="0"/>
              <a:buChar char="o"/>
              <a:defRPr sz="2400"/>
            </a:lvl1pPr>
            <a:lvl2pPr>
              <a:buFont typeface="Arial" pitchFamily="34" charset="0"/>
              <a:buChar char="•"/>
              <a:defRPr sz="1800">
                <a:solidFill>
                  <a:schemeClr val="tx2"/>
                </a:solidFill>
              </a:defRPr>
            </a:lvl2pPr>
            <a:lvl3pPr>
              <a:buFont typeface="Calibri" pitchFamily="34" charset="0"/>
              <a:buChar char="-"/>
              <a:defRPr sz="1400">
                <a:solidFill>
                  <a:schemeClr val="accent3"/>
                </a:solidFill>
              </a:defRPr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B537-9A63-454B-A0DB-CD0B66DCB7FD}" type="datetime1">
              <a:rPr lang="cs-CZ" smtClean="0"/>
              <a:pPr/>
              <a:t>16.03.2021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  <a:noFill/>
        </p:spPr>
        <p:txBody>
          <a:bodyPr/>
          <a:lstStyle>
            <a:lvl1pPr>
              <a:defRPr baseline="0">
                <a:solidFill>
                  <a:schemeClr val="bg2"/>
                </a:solidFill>
              </a:defRPr>
            </a:lvl1pPr>
          </a:lstStyle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2123728" y="3861048"/>
            <a:ext cx="6476256" cy="1362075"/>
          </a:xfrm>
        </p:spPr>
        <p:txBody>
          <a:bodyPr anchor="t">
            <a:normAutofit/>
          </a:bodyPr>
          <a:lstStyle>
            <a:lvl1pPr algn="l">
              <a:defRPr sz="2800" b="1" cap="small" baseline="0"/>
            </a:lvl1pPr>
          </a:lstStyle>
          <a:p>
            <a:r>
              <a:rPr lang="cs-CZ"/>
              <a:t>Nadpis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EFD0-6138-499F-86AA-8BE0B76769BE}" type="datetime1">
              <a:rPr lang="cs-CZ" smtClean="0"/>
              <a:pPr/>
              <a:t>16.03.2021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B36B-00EA-4F9B-A179-75434F2109A9}" type="datetime1">
              <a:rPr lang="cs-CZ" smtClean="0"/>
              <a:pPr/>
              <a:t>16.03.2021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32304-C18A-455D-8328-5DDFC17E7A22}" type="datetime1">
              <a:rPr lang="cs-CZ" smtClean="0"/>
              <a:pPr/>
              <a:t>16.03.2021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612C5-6AA6-476E-AB8B-6E04E75A4042}" type="datetime1">
              <a:rPr lang="cs-CZ" smtClean="0"/>
              <a:pPr/>
              <a:t>16.03.2021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5CA-3688-410D-A590-7CAF3C9872D2}" type="datetime1">
              <a:rPr lang="cs-CZ" smtClean="0"/>
              <a:pPr/>
              <a:t>16.03.2021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155DA-BFF7-4977-B9BC-75FD3F7C0145}" type="datetime1">
              <a:rPr lang="cs-CZ" smtClean="0"/>
              <a:pPr/>
              <a:t>16.03.2021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6179-565C-4444-9957-D5E730043A45}" type="datetime1">
              <a:rPr lang="cs-CZ" smtClean="0"/>
              <a:pPr/>
              <a:t>16.03.2021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B2084-1223-4ED4-B620-CABB02494E46}" type="datetime1">
              <a:rPr lang="cs-CZ" smtClean="0"/>
              <a:pPr/>
              <a:t>16.03.2021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6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5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2.wmf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1.wmf"/><Relationship Id="rId9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Ekologická nepodobnost</a:t>
            </a:r>
            <a:br>
              <a:rPr lang="cs-CZ" dirty="0"/>
            </a:br>
            <a:r>
              <a:rPr lang="cs-CZ" i="1" dirty="0"/>
              <a:t>(</a:t>
            </a:r>
            <a:r>
              <a:rPr lang="cs-CZ" i="1" dirty="0" err="1"/>
              <a:t>Ecological</a:t>
            </a:r>
            <a:r>
              <a:rPr lang="cs-CZ" i="1" dirty="0"/>
              <a:t> </a:t>
            </a:r>
            <a:r>
              <a:rPr lang="cs-CZ" i="1" dirty="0" err="1"/>
              <a:t>Dissimilarity</a:t>
            </a:r>
            <a:r>
              <a:rPr lang="cs-CZ" i="1" dirty="0"/>
              <a:t>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Problém dvojitých </a:t>
            </a:r>
            <a:r>
              <a:rPr lang="en-US" dirty="0">
                <a:solidFill>
                  <a:srgbClr val="FF0000"/>
                </a:solidFill>
              </a:rPr>
              <a:t>nep</a:t>
            </a:r>
            <a:r>
              <a:rPr lang="cs-CZ" dirty="0" err="1">
                <a:solidFill>
                  <a:srgbClr val="FF0000"/>
                </a:solidFill>
              </a:rPr>
              <a:t>řítomností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sz="2400" dirty="0">
                <a:solidFill>
                  <a:srgbClr val="FF0000"/>
                </a:solidFill>
              </a:rPr>
              <a:t>(</a:t>
            </a:r>
            <a:r>
              <a:rPr lang="cs-CZ" sz="2400" i="1" dirty="0">
                <a:solidFill>
                  <a:srgbClr val="FF0000"/>
                </a:solidFill>
              </a:rPr>
              <a:t>double-</a:t>
            </a:r>
            <a:r>
              <a:rPr lang="cs-CZ" sz="2400" i="1" dirty="0" err="1">
                <a:solidFill>
                  <a:srgbClr val="FF0000"/>
                </a:solidFill>
              </a:rPr>
              <a:t>zero</a:t>
            </a:r>
            <a:r>
              <a:rPr lang="en-US" sz="2400" i="1" dirty="0">
                <a:solidFill>
                  <a:srgbClr val="FF0000"/>
                </a:solidFill>
              </a:rPr>
              <a:t>s</a:t>
            </a:r>
            <a:r>
              <a:rPr lang="cs-CZ" sz="2400" dirty="0">
                <a:solidFill>
                  <a:srgbClr val="FF0000"/>
                </a:solidFill>
              </a:rPr>
              <a:t>)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60851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/>
              <a:t>Skutečnost, že druh je přítomen zároveň v obou snímcích znamená, že:</a:t>
            </a:r>
          </a:p>
          <a:p>
            <a:r>
              <a:rPr lang="cs-CZ" sz="2200" dirty="0"/>
              <a:t>vzorky leží uvnitř jeho ekologické niky</a:t>
            </a:r>
          </a:p>
          <a:p>
            <a:pPr lvl="1">
              <a:buBlip>
                <a:blip r:embed="rId3"/>
              </a:buBlip>
            </a:pPr>
            <a:r>
              <a:rPr lang="cs-CZ" sz="1600" dirty="0"/>
              <a:t>lokality jsou si </a:t>
            </a:r>
            <a:r>
              <a:rPr lang="cs-CZ" sz="1600" b="1" dirty="0"/>
              <a:t>podobné</a:t>
            </a:r>
            <a:endParaRPr lang="cs-CZ" dirty="0"/>
          </a:p>
          <a:p>
            <a:pPr>
              <a:buNone/>
            </a:pPr>
            <a:r>
              <a:rPr lang="cs-CZ" dirty="0"/>
              <a:t>Naproti tomu skutečnost, že druh chybí zároveň v obou snímcích, může znamenat, že:</a:t>
            </a:r>
          </a:p>
          <a:p>
            <a:r>
              <a:rPr lang="cs-CZ" sz="2200" dirty="0"/>
              <a:t>vzorky leží mimo ekologickou niku druhu </a:t>
            </a:r>
          </a:p>
          <a:p>
            <a:pPr lvl="1"/>
            <a:r>
              <a:rPr lang="cs-CZ" dirty="0"/>
              <a:t>nevíme ale, zda oba vzorky leží na stejné straně ekologického gradientu mimo niku druhu (a jsou si</a:t>
            </a:r>
            <a:r>
              <a:rPr lang="en-US" dirty="0"/>
              <a:t> </a:t>
            </a:r>
            <a:r>
              <a:rPr lang="en-US" dirty="0" err="1"/>
              <a:t>tedy</a:t>
            </a:r>
            <a:r>
              <a:rPr lang="cs-CZ" dirty="0"/>
              <a:t> docela </a:t>
            </a:r>
            <a:r>
              <a:rPr lang="cs-CZ" b="1" dirty="0"/>
              <a:t>podobné</a:t>
            </a:r>
            <a:r>
              <a:rPr lang="cs-CZ" dirty="0"/>
              <a:t>) nebo na stranách opačných (a jsou pak </a:t>
            </a:r>
            <a:r>
              <a:rPr lang="cs-CZ" b="1" dirty="0"/>
              <a:t>úplně odlišné</a:t>
            </a:r>
            <a:r>
              <a:rPr lang="cs-CZ" dirty="0"/>
              <a:t>)</a:t>
            </a:r>
          </a:p>
          <a:p>
            <a:r>
              <a:rPr lang="cs-CZ" sz="2200" dirty="0"/>
              <a:t>vzorky leží uvnitř ekologické niky druhy, ale druh se ve vzorku nevyskytuje, protože</a:t>
            </a:r>
          </a:p>
          <a:p>
            <a:pPr lvl="1"/>
            <a:r>
              <a:rPr lang="cs-CZ" dirty="0"/>
              <a:t>se tam nedostal (</a:t>
            </a:r>
            <a:r>
              <a:rPr lang="cs-CZ" i="1" dirty="0" err="1"/>
              <a:t>dispersal</a:t>
            </a:r>
            <a:r>
              <a:rPr lang="cs-CZ" i="1" dirty="0"/>
              <a:t> </a:t>
            </a:r>
            <a:r>
              <a:rPr lang="cs-CZ" i="1" dirty="0" err="1"/>
              <a:t>limitation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jsme ho přehlédli a nezaznamenali (</a:t>
            </a:r>
            <a:r>
              <a:rPr lang="cs-CZ" i="1" dirty="0" err="1"/>
              <a:t>sampling</a:t>
            </a:r>
            <a:r>
              <a:rPr lang="cs-CZ" i="1" dirty="0"/>
              <a:t> </a:t>
            </a:r>
            <a:r>
              <a:rPr lang="cs-CZ" i="1" dirty="0" err="1"/>
              <a:t>bias</a:t>
            </a:r>
            <a:r>
              <a:rPr lang="cs-CZ" dirty="0"/>
              <a:t>)</a:t>
            </a:r>
            <a:endParaRPr lang="en-US" dirty="0"/>
          </a:p>
          <a:p>
            <a:r>
              <a:rPr lang="en-US" dirty="0" err="1"/>
              <a:t>Dvojit</a:t>
            </a:r>
            <a:r>
              <a:rPr lang="cs-CZ" dirty="0"/>
              <a:t>é nuly ale mohou být informativní u experimentálních dat a v opakovaných pozorováních</a:t>
            </a:r>
          </a:p>
          <a:p>
            <a:pPr lvl="1"/>
            <a:r>
              <a:rPr lang="cs-CZ" dirty="0"/>
              <a:t>Např. orchideje vyhynuly po aplikaci hnoje na plochy v louce, kde předtím rostly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4809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0663"/>
            <a:ext cx="8229600" cy="778097"/>
          </a:xfrm>
        </p:spPr>
        <p:txBody>
          <a:bodyPr/>
          <a:lstStyle/>
          <a:p>
            <a:r>
              <a:rPr lang="cs-CZ"/>
              <a:t>Problém dvojitých </a:t>
            </a:r>
            <a:r>
              <a:rPr lang="en-US"/>
              <a:t>nep</a:t>
            </a:r>
            <a:r>
              <a:rPr lang="cs-CZ"/>
              <a:t>řítomností </a:t>
            </a:r>
            <a:br>
              <a:rPr lang="en-US"/>
            </a:br>
            <a:r>
              <a:rPr lang="cs-CZ" sz="2400"/>
              <a:t>(</a:t>
            </a:r>
            <a:r>
              <a:rPr lang="cs-CZ" sz="2400" i="1"/>
              <a:t>double-zero problem</a:t>
            </a:r>
            <a:r>
              <a:rPr lang="cs-CZ" sz="2400"/>
              <a:t>)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21087"/>
            <a:ext cx="7931224" cy="2376265"/>
          </a:xfrm>
        </p:spPr>
        <p:txBody>
          <a:bodyPr>
            <a:noAutofit/>
          </a:bodyPr>
          <a:lstStyle/>
          <a:p>
            <a:r>
              <a:rPr lang="en-US" sz="1800"/>
              <a:t>vzorky</a:t>
            </a:r>
            <a:r>
              <a:rPr lang="cs-CZ" sz="1800"/>
              <a:t> 1 až 3 jsou seřazeny podle vlhkosti stanoviště – </a:t>
            </a:r>
            <a:r>
              <a:rPr lang="en-US" sz="1800"/>
              <a:t>vzorek</a:t>
            </a:r>
            <a:r>
              <a:rPr lang="cs-CZ" sz="1800"/>
              <a:t> 1 je nejvlhčí, </a:t>
            </a:r>
            <a:r>
              <a:rPr lang="en-US" sz="1800"/>
              <a:t>vzorek</a:t>
            </a:r>
            <a:r>
              <a:rPr lang="cs-CZ" sz="1800"/>
              <a:t> 3 nejsušší</a:t>
            </a:r>
          </a:p>
          <a:p>
            <a:r>
              <a:rPr lang="en-US" sz="1800"/>
              <a:t>vzorek</a:t>
            </a:r>
            <a:r>
              <a:rPr lang="cs-CZ" sz="1800"/>
              <a:t> 1 a 3 neobsahují ani jeden mezický druh – </a:t>
            </a:r>
            <a:r>
              <a:rPr lang="en-US" sz="1800"/>
              <a:t>vzorek</a:t>
            </a:r>
            <a:r>
              <a:rPr lang="cs-CZ" sz="1800"/>
              <a:t> 1 je pro tyto druhy příliš vlhký, </a:t>
            </a:r>
            <a:r>
              <a:rPr lang="en-US" sz="1800"/>
              <a:t>vzorek</a:t>
            </a:r>
            <a:r>
              <a:rPr lang="cs-CZ" sz="1800"/>
              <a:t> 3 příliš suchý</a:t>
            </a:r>
          </a:p>
          <a:p>
            <a:r>
              <a:rPr lang="cs-CZ" sz="1800" b="1"/>
              <a:t>symetrické indexy</a:t>
            </a:r>
            <a:r>
              <a:rPr lang="cs-CZ" sz="1800"/>
              <a:t> podobnosti: dvojitá nepřítomnost mezických druhů bude zvyšovat podobnost </a:t>
            </a:r>
            <a:r>
              <a:rPr lang="en-US" sz="1800"/>
              <a:t>vzork</a:t>
            </a:r>
            <a:r>
              <a:rPr lang="cs-CZ" sz="1800"/>
              <a:t>ů 1 a 3</a:t>
            </a:r>
          </a:p>
          <a:p>
            <a:r>
              <a:rPr lang="cs-CZ" sz="1800" b="1"/>
              <a:t>asymetrické indexy</a:t>
            </a:r>
            <a:r>
              <a:rPr lang="cs-CZ" sz="1800"/>
              <a:t>: dvojité nepřítomnosti budou ignorovány</a:t>
            </a:r>
          </a:p>
          <a:p>
            <a:endParaRPr lang="cs-CZ" sz="180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11</a:t>
            </a:fld>
            <a:endParaRPr lang="cs-CZ"/>
          </a:p>
        </p:txBody>
      </p:sp>
      <p:graphicFrame>
        <p:nvGraphicFramePr>
          <p:cNvPr id="5" name="Zástupný symbol pro obsah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0928720"/>
              </p:ext>
            </p:extLst>
          </p:nvPr>
        </p:nvGraphicFramePr>
        <p:xfrm>
          <a:off x="457200" y="1511033"/>
          <a:ext cx="7467745" cy="2494031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15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1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17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17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17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17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517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39675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vlhkomilný druh 1</a:t>
                      </a:r>
                      <a:endParaRPr lang="en-US" sz="1800" dirty="0"/>
                    </a:p>
                  </a:txBody>
                  <a:tcPr marL="89462" marR="89462" vert="vert270" anchor="ctr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vlhkomilný druh 2</a:t>
                      </a:r>
                      <a:endParaRPr lang="en-US" sz="1800" dirty="0"/>
                    </a:p>
                  </a:txBody>
                  <a:tcPr marL="89462" marR="89462" vert="vert270" anchor="ctr"/>
                </a:tc>
                <a:tc>
                  <a:txBody>
                    <a:bodyPr/>
                    <a:lstStyle/>
                    <a:p>
                      <a:r>
                        <a:rPr lang="cs-CZ" sz="1800" dirty="0" err="1"/>
                        <a:t>mezický</a:t>
                      </a:r>
                      <a:r>
                        <a:rPr lang="cs-CZ" sz="1800" baseline="0" dirty="0"/>
                        <a:t> druh 1</a:t>
                      </a:r>
                      <a:endParaRPr lang="en-US" sz="1800" dirty="0"/>
                    </a:p>
                  </a:txBody>
                  <a:tcPr marL="89462" marR="89462" vert="vert270" anchor="ctr"/>
                </a:tc>
                <a:tc>
                  <a:txBody>
                    <a:bodyPr/>
                    <a:lstStyle/>
                    <a:p>
                      <a:r>
                        <a:rPr lang="cs-CZ" sz="1800" dirty="0" err="1"/>
                        <a:t>mezický</a:t>
                      </a:r>
                      <a:r>
                        <a:rPr lang="cs-CZ" sz="1800" dirty="0"/>
                        <a:t> druh 2</a:t>
                      </a:r>
                      <a:endParaRPr lang="en-US" sz="1800" dirty="0"/>
                    </a:p>
                  </a:txBody>
                  <a:tcPr marL="89462" marR="89462" vert="vert270" anchor="ctr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suchomilný</a:t>
                      </a:r>
                      <a:r>
                        <a:rPr lang="cs-CZ" sz="1800" baseline="0" dirty="0"/>
                        <a:t> druh 1</a:t>
                      </a:r>
                      <a:endParaRPr lang="en-US" sz="1800" dirty="0"/>
                    </a:p>
                  </a:txBody>
                  <a:tcPr marL="89462" marR="89462" vert="vert270" anchor="ctr"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suchomilný druh 2</a:t>
                      </a:r>
                      <a:endParaRPr lang="en-US" sz="1800" dirty="0"/>
                    </a:p>
                  </a:txBody>
                  <a:tcPr marL="89462" marR="89462" vert="vert27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64">
                <a:tc>
                  <a:txBody>
                    <a:bodyPr/>
                    <a:lstStyle/>
                    <a:p>
                      <a:pPr lvl="0"/>
                      <a:r>
                        <a:rPr lang="en-US" dirty="0" err="1"/>
                        <a:t>vzorek</a:t>
                      </a:r>
                      <a:r>
                        <a:rPr lang="en-US" dirty="0"/>
                        <a:t> </a:t>
                      </a:r>
                      <a:r>
                        <a:rPr lang="cs-CZ" baseline="0" dirty="0"/>
                        <a:t>1</a:t>
                      </a:r>
                      <a:endParaRPr lang="en-US" dirty="0"/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/>
                        <a:t>1</a:t>
                      </a:r>
                      <a:endParaRPr lang="en-US" dirty="0"/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/>
                        <a:t>1</a:t>
                      </a:r>
                      <a:endParaRPr lang="en-US" dirty="0"/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/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/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/>
                        <a:t>0</a:t>
                      </a:r>
                      <a:endParaRPr lang="en-US" dirty="0"/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/>
                        <a:t>0</a:t>
                      </a:r>
                    </a:p>
                  </a:txBody>
                  <a:tcPr marL="89462" marR="8946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564">
                <a:tc>
                  <a:txBody>
                    <a:bodyPr/>
                    <a:lstStyle/>
                    <a:p>
                      <a:pPr lvl="0"/>
                      <a:r>
                        <a:rPr lang="en-US" dirty="0" err="1"/>
                        <a:t>vzorek</a:t>
                      </a:r>
                      <a:r>
                        <a:rPr lang="cs-CZ" dirty="0"/>
                        <a:t> 2</a:t>
                      </a:r>
                      <a:endParaRPr lang="en-US" dirty="0"/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/>
                        <a:t>0</a:t>
                      </a:r>
                      <a:endParaRPr lang="en-US" dirty="0"/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/>
                        <a:t>1</a:t>
                      </a:r>
                      <a:endParaRPr lang="en-US" dirty="0"/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/>
                        <a:t>1</a:t>
                      </a:r>
                      <a:endParaRPr lang="en-US" dirty="0"/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/>
                        <a:t>1</a:t>
                      </a:r>
                      <a:endParaRPr lang="en-US" dirty="0"/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/>
                        <a:t>1</a:t>
                      </a:r>
                      <a:endParaRPr lang="en-US" dirty="0"/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/>
                        <a:t>0</a:t>
                      </a:r>
                    </a:p>
                  </a:txBody>
                  <a:tcPr marL="89462" marR="8946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564">
                <a:tc>
                  <a:txBody>
                    <a:bodyPr/>
                    <a:lstStyle/>
                    <a:p>
                      <a:pPr lvl="0"/>
                      <a:r>
                        <a:rPr lang="en-US" dirty="0" err="1"/>
                        <a:t>vzorek</a:t>
                      </a:r>
                      <a:r>
                        <a:rPr lang="cs-CZ" dirty="0"/>
                        <a:t> 3</a:t>
                      </a:r>
                      <a:endParaRPr lang="en-US" dirty="0"/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/>
                        <a:t>0</a:t>
                      </a:r>
                      <a:endParaRPr lang="en-US" dirty="0"/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/>
                        <a:t>0</a:t>
                      </a:r>
                      <a:endParaRPr lang="en-US" dirty="0"/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/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/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/>
                        <a:t>1</a:t>
                      </a:r>
                      <a:endParaRPr lang="en-US" dirty="0"/>
                    </a:p>
                  </a:txBody>
                  <a:tcPr marL="89462" marR="89462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cs-CZ" dirty="0"/>
                        <a:t>1</a:t>
                      </a:r>
                    </a:p>
                  </a:txBody>
                  <a:tcPr marL="89462" marR="8946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0758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Indexy podobnosti pro </a:t>
            </a:r>
            <a:r>
              <a:rPr lang="cs-CZ" b="1"/>
              <a:t>kvalitativní</a:t>
            </a:r>
            <a:r>
              <a:rPr lang="cs-CZ"/>
              <a:t> data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6" name="Zástupný symbol pro obsah 22"/>
          <p:cNvSpPr>
            <a:spLocks noGrp="1"/>
          </p:cNvSpPr>
          <p:nvPr>
            <p:ph sz="quarter" idx="1"/>
          </p:nvPr>
        </p:nvSpPr>
        <p:spPr>
          <a:xfrm>
            <a:off x="714348" y="3220386"/>
            <a:ext cx="7000924" cy="92869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/>
              <a:t>a – počet druhů přítomných v obou vzorcích</a:t>
            </a:r>
          </a:p>
          <a:p>
            <a:pPr>
              <a:buNone/>
            </a:pPr>
            <a:r>
              <a:rPr lang="cs-CZ" dirty="0"/>
              <a:t>b, c – počet druhů přítomných jen </a:t>
            </a:r>
            <a:r>
              <a:rPr lang="en-US" dirty="0"/>
              <a:t>v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vzorku</a:t>
            </a:r>
            <a:endParaRPr lang="cs-CZ" dirty="0"/>
          </a:p>
          <a:p>
            <a:pPr>
              <a:buNone/>
            </a:pPr>
            <a:r>
              <a:rPr lang="cs-CZ" dirty="0"/>
              <a:t>d – počet druhů, které chybí v obou vzorcích („</a:t>
            </a:r>
            <a:r>
              <a:rPr lang="cs-CZ" i="1" dirty="0"/>
              <a:t>double </a:t>
            </a:r>
            <a:r>
              <a:rPr lang="cs-CZ" i="1" dirty="0" err="1"/>
              <a:t>zero</a:t>
            </a:r>
            <a:r>
              <a:rPr lang="en-US" i="1" dirty="0"/>
              <a:t>s</a:t>
            </a:r>
            <a:r>
              <a:rPr lang="cs-CZ" i="1" dirty="0"/>
              <a:t>“</a:t>
            </a:r>
            <a:r>
              <a:rPr lang="cs-CZ" dirty="0"/>
              <a:t>) </a:t>
            </a:r>
          </a:p>
        </p:txBody>
      </p:sp>
      <p:graphicFrame>
        <p:nvGraphicFramePr>
          <p:cNvPr id="7" name="Zástupný symbol pro obsah 8"/>
          <p:cNvGraphicFramePr>
            <a:graphicFrameLocks/>
          </p:cNvGraphicFramePr>
          <p:nvPr/>
        </p:nvGraphicFramePr>
        <p:xfrm>
          <a:off x="500034" y="1428736"/>
          <a:ext cx="7467600" cy="147320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420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druh</a:t>
                      </a:r>
                      <a:r>
                        <a:rPr lang="en-US" dirty="0"/>
                        <a:t> je</a:t>
                      </a:r>
                      <a:endParaRPr lang="cs-CZ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ve vzorku č. 1</a:t>
                      </a:r>
                      <a:endParaRPr lang="cs-CZ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přítomen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nepřítomen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ve vzorku č.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přítomen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nepřítomen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3" name="Skupina 25"/>
          <p:cNvGrpSpPr/>
          <p:nvPr/>
        </p:nvGrpSpPr>
        <p:grpSpPr>
          <a:xfrm>
            <a:off x="3347864" y="4355812"/>
            <a:ext cx="4104456" cy="2300040"/>
            <a:chOff x="3347864" y="4355812"/>
            <a:chExt cx="4104456" cy="2300040"/>
          </a:xfrm>
        </p:grpSpPr>
        <p:grpSp>
          <p:nvGrpSpPr>
            <p:cNvPr id="5" name="Skupina 17"/>
            <p:cNvGrpSpPr/>
            <p:nvPr/>
          </p:nvGrpSpPr>
          <p:grpSpPr>
            <a:xfrm>
              <a:off x="3347864" y="4355812"/>
              <a:ext cx="4104456" cy="2300040"/>
              <a:chOff x="3783332" y="4355812"/>
              <a:chExt cx="4104456" cy="2300040"/>
            </a:xfrm>
          </p:grpSpPr>
          <p:sp>
            <p:nvSpPr>
              <p:cNvPr id="10" name="Elipsa 9"/>
              <p:cNvSpPr/>
              <p:nvPr/>
            </p:nvSpPr>
            <p:spPr>
              <a:xfrm>
                <a:off x="4143372" y="4429132"/>
                <a:ext cx="2286016" cy="1785950"/>
              </a:xfrm>
              <a:prstGeom prst="ellipse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1" name="Elipsa 10"/>
              <p:cNvSpPr/>
              <p:nvPr/>
            </p:nvSpPr>
            <p:spPr>
              <a:xfrm>
                <a:off x="5357818" y="4429132"/>
                <a:ext cx="2286016" cy="1785950"/>
              </a:xfrm>
              <a:prstGeom prst="ellipse">
                <a:avLst/>
              </a:prstGeom>
              <a:solidFill>
                <a:srgbClr val="E2ECEF">
                  <a:alpha val="38039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2" name="TextovéPole 11"/>
              <p:cNvSpPr txBox="1"/>
              <p:nvPr/>
            </p:nvSpPr>
            <p:spPr>
              <a:xfrm>
                <a:off x="5643570" y="5072074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/>
                  <a:t>a</a:t>
                </a:r>
              </a:p>
            </p:txBody>
          </p:sp>
          <p:sp>
            <p:nvSpPr>
              <p:cNvPr id="13" name="TextovéPole 12"/>
              <p:cNvSpPr txBox="1"/>
              <p:nvPr/>
            </p:nvSpPr>
            <p:spPr>
              <a:xfrm>
                <a:off x="6643702" y="5072074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b</a:t>
                </a:r>
                <a:endParaRPr lang="cs-CZ" dirty="0"/>
              </a:p>
            </p:txBody>
          </p:sp>
          <p:sp>
            <p:nvSpPr>
              <p:cNvPr id="14" name="TextovéPole 13"/>
              <p:cNvSpPr txBox="1"/>
              <p:nvPr/>
            </p:nvSpPr>
            <p:spPr>
              <a:xfrm>
                <a:off x="4786314" y="5072074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</a:t>
                </a:r>
                <a:endParaRPr lang="cs-CZ" dirty="0"/>
              </a:p>
            </p:txBody>
          </p:sp>
          <p:sp>
            <p:nvSpPr>
              <p:cNvPr id="15" name="TextovéPole 14"/>
              <p:cNvSpPr txBox="1"/>
              <p:nvPr/>
            </p:nvSpPr>
            <p:spPr>
              <a:xfrm>
                <a:off x="3783332" y="6286520"/>
                <a:ext cx="136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dirty="0"/>
                  <a:t>vzorek č. 1</a:t>
                </a:r>
              </a:p>
            </p:txBody>
          </p:sp>
          <p:sp>
            <p:nvSpPr>
              <p:cNvPr id="16" name="TextovéPole 15"/>
              <p:cNvSpPr txBox="1"/>
              <p:nvPr/>
            </p:nvSpPr>
            <p:spPr>
              <a:xfrm>
                <a:off x="6663652" y="6286520"/>
                <a:ext cx="12241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dirty="0"/>
                  <a:t>vzorek č. 2</a:t>
                </a:r>
              </a:p>
            </p:txBody>
          </p:sp>
          <p:sp>
            <p:nvSpPr>
              <p:cNvPr id="17" name="TextovéPole 16"/>
              <p:cNvSpPr txBox="1"/>
              <p:nvPr/>
            </p:nvSpPr>
            <p:spPr>
              <a:xfrm>
                <a:off x="7452320" y="4355812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/>
                  <a:t>d</a:t>
                </a:r>
                <a:endParaRPr lang="cs-CZ" dirty="0"/>
              </a:p>
            </p:txBody>
          </p:sp>
        </p:grpSp>
        <p:cxnSp>
          <p:nvCxnSpPr>
            <p:cNvPr id="20" name="Přímá spojovací šipka 19"/>
            <p:cNvCxnSpPr/>
            <p:nvPr/>
          </p:nvCxnSpPr>
          <p:spPr>
            <a:xfrm flipV="1">
              <a:off x="3842684" y="5962772"/>
              <a:ext cx="190764" cy="35578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Přímá spojovací šipka 20"/>
            <p:cNvCxnSpPr/>
            <p:nvPr/>
          </p:nvCxnSpPr>
          <p:spPr>
            <a:xfrm flipH="1" flipV="1">
              <a:off x="6804248" y="6021288"/>
              <a:ext cx="144016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07312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Indexy podobnosti pro </a:t>
            </a:r>
            <a:r>
              <a:rPr lang="cs-CZ" b="1"/>
              <a:t>kvalitativní</a:t>
            </a:r>
            <a:r>
              <a:rPr lang="cs-CZ"/>
              <a:t> data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5482952" cy="3744415"/>
          </a:xfrm>
        </p:spPr>
        <p:txBody>
          <a:bodyPr>
            <a:normAutofit fontScale="92500"/>
          </a:bodyPr>
          <a:lstStyle/>
          <a:p>
            <a:r>
              <a:rPr lang="cs-CZ" dirty="0"/>
              <a:t>Jaccardův koeficient podobnosti</a:t>
            </a:r>
          </a:p>
          <a:p>
            <a:pPr lvl="1"/>
            <a:r>
              <a:rPr lang="cs-CZ" dirty="0"/>
              <a:t>podíl shodných druhů ku počtu všech druhů zaznamenaných na páru lokalit</a:t>
            </a:r>
          </a:p>
          <a:p>
            <a:pPr lvl="1"/>
            <a:r>
              <a:rPr lang="en-US" dirty="0"/>
              <a:t>-&gt; </a:t>
            </a:r>
            <a:r>
              <a:rPr lang="cs-CZ" dirty="0"/>
              <a:t>metrická distance</a:t>
            </a:r>
          </a:p>
          <a:p>
            <a:r>
              <a:rPr lang="en-US" dirty="0" err="1"/>
              <a:t>Sørensen</a:t>
            </a:r>
            <a:r>
              <a:rPr lang="cs-CZ" dirty="0"/>
              <a:t>ův koeficient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cs-CZ" dirty="0"/>
              <a:t>oproti Jaccardovi má společná </a:t>
            </a:r>
            <a:r>
              <a:rPr lang="en-US" dirty="0"/>
              <a:t>p</a:t>
            </a:r>
            <a:r>
              <a:rPr lang="cs-CZ" dirty="0"/>
              <a:t>řítomnost druhů (a) dvojnásobnou váhu</a:t>
            </a:r>
            <a:endParaRPr lang="en-US" dirty="0"/>
          </a:p>
          <a:p>
            <a:pPr lvl="1"/>
            <a:r>
              <a:rPr lang="en-US" dirty="0"/>
              <a:t>-&gt; </a:t>
            </a:r>
            <a:r>
              <a:rPr lang="cs-CZ" dirty="0"/>
              <a:t>semimetrická distance</a:t>
            </a:r>
          </a:p>
          <a:p>
            <a:pPr lvl="1"/>
            <a:r>
              <a:rPr lang="cs-CZ" dirty="0"/>
              <a:t>binární forma </a:t>
            </a:r>
            <a:r>
              <a:rPr lang="cs-CZ" dirty="0" err="1"/>
              <a:t>Bray-Curtis</a:t>
            </a:r>
            <a:r>
              <a:rPr lang="cs-CZ" dirty="0"/>
              <a:t> indexu</a:t>
            </a:r>
          </a:p>
          <a:p>
            <a:r>
              <a:rPr lang="cs-CZ" dirty="0"/>
              <a:t>Simpsonův koeficient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err="1"/>
              <a:t>vhodn</a:t>
            </a:r>
            <a:r>
              <a:rPr lang="cs-CZ" dirty="0"/>
              <a:t>ý pro vzorky s velmi rozdílnými počty druhů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13</a:t>
            </a:fld>
            <a:endParaRPr lang="cs-CZ"/>
          </a:p>
        </p:txBody>
      </p:sp>
      <p:grpSp>
        <p:nvGrpSpPr>
          <p:cNvPr id="5" name="Skupina 12"/>
          <p:cNvGrpSpPr>
            <a:grpSpLocks noChangeAspect="1"/>
          </p:cNvGrpSpPr>
          <p:nvPr/>
        </p:nvGrpSpPr>
        <p:grpSpPr>
          <a:xfrm>
            <a:off x="5076056" y="4893891"/>
            <a:ext cx="2911353" cy="1631453"/>
            <a:chOff x="3347864" y="4355812"/>
            <a:chExt cx="4104456" cy="2300040"/>
          </a:xfrm>
        </p:grpSpPr>
        <p:grpSp>
          <p:nvGrpSpPr>
            <p:cNvPr id="6" name="Skupina 17"/>
            <p:cNvGrpSpPr/>
            <p:nvPr/>
          </p:nvGrpSpPr>
          <p:grpSpPr>
            <a:xfrm>
              <a:off x="3347864" y="4355812"/>
              <a:ext cx="4104456" cy="2300040"/>
              <a:chOff x="3783332" y="4355812"/>
              <a:chExt cx="4104456" cy="2300040"/>
            </a:xfrm>
          </p:grpSpPr>
          <p:sp>
            <p:nvSpPr>
              <p:cNvPr id="17" name="Elipsa 16"/>
              <p:cNvSpPr/>
              <p:nvPr/>
            </p:nvSpPr>
            <p:spPr>
              <a:xfrm>
                <a:off x="4143372" y="4429132"/>
                <a:ext cx="2286016" cy="1785950"/>
              </a:xfrm>
              <a:prstGeom prst="ellipse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8" name="Elipsa 17"/>
              <p:cNvSpPr/>
              <p:nvPr/>
            </p:nvSpPr>
            <p:spPr>
              <a:xfrm>
                <a:off x="5357818" y="4429132"/>
                <a:ext cx="2286016" cy="1785950"/>
              </a:xfrm>
              <a:prstGeom prst="ellipse">
                <a:avLst/>
              </a:prstGeom>
              <a:solidFill>
                <a:srgbClr val="E2ECEF">
                  <a:alpha val="38039"/>
                </a:srgb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9" name="TextovéPole 18"/>
              <p:cNvSpPr txBox="1"/>
              <p:nvPr/>
            </p:nvSpPr>
            <p:spPr>
              <a:xfrm>
                <a:off x="5643570" y="5072074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/>
                  <a:t>a</a:t>
                </a:r>
              </a:p>
            </p:txBody>
          </p:sp>
          <p:sp>
            <p:nvSpPr>
              <p:cNvPr id="20" name="TextovéPole 19"/>
              <p:cNvSpPr txBox="1"/>
              <p:nvPr/>
            </p:nvSpPr>
            <p:spPr>
              <a:xfrm>
                <a:off x="6643702" y="5072074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b</a:t>
                </a:r>
                <a:endParaRPr lang="cs-CZ" dirty="0"/>
              </a:p>
            </p:txBody>
          </p:sp>
          <p:sp>
            <p:nvSpPr>
              <p:cNvPr id="21" name="TextovéPole 20"/>
              <p:cNvSpPr txBox="1"/>
              <p:nvPr/>
            </p:nvSpPr>
            <p:spPr>
              <a:xfrm>
                <a:off x="4786314" y="5072074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c</a:t>
                </a:r>
                <a:endParaRPr lang="cs-CZ" dirty="0"/>
              </a:p>
            </p:txBody>
          </p:sp>
          <p:sp>
            <p:nvSpPr>
              <p:cNvPr id="22" name="TextovéPole 21"/>
              <p:cNvSpPr txBox="1"/>
              <p:nvPr/>
            </p:nvSpPr>
            <p:spPr>
              <a:xfrm>
                <a:off x="3783332" y="6286520"/>
                <a:ext cx="136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dirty="0"/>
                  <a:t>vzorek č. 1</a:t>
                </a:r>
              </a:p>
            </p:txBody>
          </p:sp>
          <p:sp>
            <p:nvSpPr>
              <p:cNvPr id="23" name="TextovéPole 22"/>
              <p:cNvSpPr txBox="1"/>
              <p:nvPr/>
            </p:nvSpPr>
            <p:spPr>
              <a:xfrm>
                <a:off x="6663652" y="6286520"/>
                <a:ext cx="12241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dirty="0"/>
                  <a:t>vzorek č. 2</a:t>
                </a:r>
              </a:p>
            </p:txBody>
          </p:sp>
          <p:sp>
            <p:nvSpPr>
              <p:cNvPr id="24" name="TextovéPole 23"/>
              <p:cNvSpPr txBox="1"/>
              <p:nvPr/>
            </p:nvSpPr>
            <p:spPr>
              <a:xfrm>
                <a:off x="7452320" y="4355812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/>
                  <a:t>d</a:t>
                </a:r>
                <a:endParaRPr lang="cs-CZ" dirty="0"/>
              </a:p>
            </p:txBody>
          </p:sp>
        </p:grpSp>
        <p:cxnSp>
          <p:nvCxnSpPr>
            <p:cNvPr id="15" name="Přímá spojovací šipka 14"/>
            <p:cNvCxnSpPr/>
            <p:nvPr/>
          </p:nvCxnSpPr>
          <p:spPr>
            <a:xfrm flipV="1">
              <a:off x="3842684" y="5962772"/>
              <a:ext cx="190764" cy="35578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Přímá spojovací šipka 15"/>
            <p:cNvCxnSpPr/>
            <p:nvPr/>
          </p:nvCxnSpPr>
          <p:spPr>
            <a:xfrm flipH="1" flipV="1">
              <a:off x="6804248" y="6021288"/>
              <a:ext cx="144016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25" name="Objek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2702797"/>
              </p:ext>
            </p:extLst>
          </p:nvPr>
        </p:nvGraphicFramePr>
        <p:xfrm>
          <a:off x="5933632" y="1168950"/>
          <a:ext cx="1647825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952200" imgH="393480" progId="Equation.3">
                  <p:embed/>
                </p:oleObj>
              </mc:Choice>
              <mc:Fallback>
                <p:oleObj name="Rovnice" r:id="rId3" imgW="95220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3632" y="1168950"/>
                        <a:ext cx="1647825" cy="682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93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7629303"/>
              </p:ext>
            </p:extLst>
          </p:nvPr>
        </p:nvGraphicFramePr>
        <p:xfrm>
          <a:off x="6192863" y="3132085"/>
          <a:ext cx="1790700" cy="68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1028520" imgH="393480" progId="Equation.3">
                  <p:embed/>
                </p:oleObj>
              </mc:Choice>
              <mc:Fallback>
                <p:oleObj name="Rovnice" r:id="rId5" imgW="102852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2863" y="3132085"/>
                        <a:ext cx="1790700" cy="684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932" name="Object 4"/>
          <p:cNvGraphicFramePr>
            <a:graphicFrameLocks noChangeAspect="1"/>
          </p:cNvGraphicFramePr>
          <p:nvPr/>
        </p:nvGraphicFramePr>
        <p:xfrm>
          <a:off x="1547664" y="5157192"/>
          <a:ext cx="2071687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7" imgW="1269720" imgH="419040" progId="Equation.3">
                  <p:embed/>
                </p:oleObj>
              </mc:Choice>
              <mc:Fallback>
                <p:oleObj name="Rovnice" r:id="rId7" imgW="1269720" imgH="419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5157192"/>
                        <a:ext cx="2071687" cy="684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93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7052898"/>
              </p:ext>
            </p:extLst>
          </p:nvPr>
        </p:nvGraphicFramePr>
        <p:xfrm>
          <a:off x="5824764" y="2000329"/>
          <a:ext cx="2197100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9" imgW="1688760" imgH="431640" progId="Equation.3">
                  <p:embed/>
                </p:oleObj>
              </mc:Choice>
              <mc:Fallback>
                <p:oleObj name="Rovnice" r:id="rId9" imgW="1688760" imgH="431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4764" y="2000329"/>
                        <a:ext cx="2197100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22658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Indexy (ne)podobnosti pro </a:t>
            </a:r>
            <a:r>
              <a:rPr lang="cs-CZ" b="1" dirty="0"/>
              <a:t>kvantitativní</a:t>
            </a:r>
            <a:r>
              <a:rPr lang="cs-CZ" dirty="0"/>
              <a:t> data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968551"/>
          </a:xfrm>
        </p:spPr>
        <p:txBody>
          <a:bodyPr>
            <a:normAutofit/>
          </a:bodyPr>
          <a:lstStyle/>
          <a:p>
            <a:r>
              <a:rPr lang="cs-CZ" i="1" dirty="0" err="1"/>
              <a:t>Percentage</a:t>
            </a:r>
            <a:r>
              <a:rPr lang="cs-CZ" i="1" dirty="0"/>
              <a:t> </a:t>
            </a:r>
            <a:r>
              <a:rPr lang="cs-CZ" i="1" dirty="0" err="1"/>
              <a:t>similarity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i="1" dirty="0"/>
              <a:t>W</a:t>
            </a:r>
            <a:r>
              <a:rPr lang="cs-CZ" dirty="0"/>
              <a:t> – množství „shodných“ jedinců, A – počet jedinců v jednom vzorku, B – počet jedinců ve druhém vzorku</a:t>
            </a:r>
          </a:p>
          <a:p>
            <a:pPr lvl="1"/>
            <a:r>
              <a:rPr lang="en-US" i="1" dirty="0"/>
              <a:t>x</a:t>
            </a:r>
            <a:r>
              <a:rPr lang="en-US" i="1" baseline="-25000" dirty="0"/>
              <a:t>i</a:t>
            </a:r>
            <a:r>
              <a:rPr lang="en-US" dirty="0"/>
              <a:t>, </a:t>
            </a:r>
            <a:r>
              <a:rPr lang="en-US" i="1" dirty="0" err="1"/>
              <a:t>y</a:t>
            </a:r>
            <a:r>
              <a:rPr lang="en-US" i="1" baseline="-25000" dirty="0" err="1"/>
              <a:t>i</a:t>
            </a:r>
            <a:r>
              <a:rPr lang="en-US" dirty="0"/>
              <a:t> ... </a:t>
            </a:r>
            <a:r>
              <a:rPr lang="en-US" dirty="0" err="1"/>
              <a:t>kvantita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-t</a:t>
            </a:r>
            <a:r>
              <a:rPr lang="cs-CZ" dirty="0" err="1"/>
              <a:t>ého</a:t>
            </a:r>
            <a:r>
              <a:rPr lang="cs-CZ" dirty="0"/>
              <a:t> druhu ve srovnávaných vzorcích </a:t>
            </a:r>
            <a:r>
              <a:rPr lang="cs-CZ" i="1" dirty="0"/>
              <a:t>x</a:t>
            </a:r>
            <a:r>
              <a:rPr lang="cs-CZ" dirty="0"/>
              <a:t> a </a:t>
            </a:r>
            <a:r>
              <a:rPr lang="cs-CZ" i="1" dirty="0"/>
              <a:t>y</a:t>
            </a:r>
          </a:p>
          <a:p>
            <a:pPr lvl="1"/>
            <a:r>
              <a:rPr lang="cs-CZ" dirty="0"/>
              <a:t>má rozsah od 0 do 1</a:t>
            </a:r>
          </a:p>
          <a:p>
            <a:pPr lvl="1"/>
            <a:r>
              <a:rPr lang="cs-CZ" dirty="0"/>
              <a:t>pro presenčně absenční data přechází v 2a / (2a </a:t>
            </a:r>
            <a:r>
              <a:rPr lang="en-US" dirty="0"/>
              <a:t>+ b + c)</a:t>
            </a:r>
            <a:r>
              <a:rPr lang="cs-CZ" dirty="0"/>
              <a:t> = S</a:t>
            </a:r>
            <a:r>
              <a:rPr lang="en-US" dirty="0" err="1"/>
              <a:t>ørensen</a:t>
            </a:r>
            <a:endParaRPr lang="cs-CZ" dirty="0"/>
          </a:p>
          <a:p>
            <a:pPr lvl="1"/>
            <a:r>
              <a:rPr lang="cs-CZ" dirty="0"/>
              <a:t>velmi vhodný pro ekologická data</a:t>
            </a:r>
          </a:p>
          <a:p>
            <a:r>
              <a:rPr lang="cs-CZ" i="1" dirty="0" err="1"/>
              <a:t>percentage</a:t>
            </a:r>
            <a:r>
              <a:rPr lang="cs-CZ" i="1" dirty="0"/>
              <a:t> </a:t>
            </a:r>
            <a:r>
              <a:rPr lang="cs-CZ" i="1" dirty="0" err="1"/>
              <a:t>dissimilarity</a:t>
            </a:r>
            <a:r>
              <a:rPr lang="cs-CZ" i="1" dirty="0"/>
              <a:t> (PD, </a:t>
            </a:r>
            <a:r>
              <a:rPr lang="cs-CZ" b="1" i="1" dirty="0" err="1"/>
              <a:t>Bray-Curtis</a:t>
            </a:r>
            <a:r>
              <a:rPr lang="cs-CZ" b="1" i="1" dirty="0"/>
              <a:t> index) = 1-PS</a:t>
            </a:r>
            <a:endParaRPr lang="en-US" i="1" baseline="-25000" dirty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14</a:t>
            </a:fld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5954" name="Object 2"/>
              <p:cNvSpPr txBox="1"/>
              <p:nvPr/>
            </p:nvSpPr>
            <p:spPr bwMode="auto">
              <a:xfrm>
                <a:off x="1763688" y="1916832"/>
                <a:ext cx="4104456" cy="1233413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r>
                  <a:rPr lang="cs-CZ" sz="2400" i="1" dirty="0" err="1">
                    <a:solidFill>
                      <a:srgbClr val="000000"/>
                    </a:solidFill>
                  </a:rPr>
                  <a:t>PS</a:t>
                </a:r>
                <a:r>
                  <a:rPr lang="cs-CZ" sz="2400" i="1" baseline="-25000" dirty="0" err="1">
                    <a:solidFill>
                      <a:srgbClr val="000000"/>
                    </a:solidFill>
                  </a:rPr>
                  <a:t>x</a:t>
                </a:r>
                <a:r>
                  <a:rPr lang="cs-CZ" sz="2400" i="1" baseline="-25000" dirty="0">
                    <a:solidFill>
                      <a:srgbClr val="000000"/>
                    </a:solidFill>
                  </a:rPr>
                  <a:t>, y</a:t>
                </a:r>
                <a:r>
                  <a:rPr lang="cs-CZ" sz="24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den>
                    </m:f>
                    <m:r>
                      <a:rPr 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nary>
                          <m:naryPr>
                            <m:chr m:val="∑"/>
                            <m:ctrlP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p>
                          <m:e>
                            <m:func>
                              <m:funcPr>
                                <m:ctrlP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4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min</m:t>
                                </m:r>
                              </m:fName>
                              <m:e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</m:e>
                            </m:func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ctrlP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p>
                          <m:e>
                            <m: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25954" name="Object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63688" y="1916832"/>
                <a:ext cx="4104456" cy="1233413"/>
              </a:xfrm>
              <a:prstGeom prst="rect">
                <a:avLst/>
              </a:prstGeom>
              <a:blipFill>
                <a:blip r:embed="rId3"/>
                <a:stretch>
                  <a:fillRect l="-2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3821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Nepodobnosti a podobnosti - převody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003232" cy="4713388"/>
          </a:xfrm>
        </p:spPr>
        <p:txBody>
          <a:bodyPr/>
          <a:lstStyle/>
          <a:p>
            <a:r>
              <a:rPr lang="cs-CZ" dirty="0"/>
              <a:t>všechny indexy podobnosti (kvalitativní i kvantitativní) lze převést na distance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kde D je vzdálenost (</a:t>
            </a:r>
            <a:r>
              <a:rPr lang="cs-CZ" i="1" dirty="0"/>
              <a:t>distance</a:t>
            </a:r>
            <a:r>
              <a:rPr lang="cs-CZ" dirty="0"/>
              <a:t>) a S je podobnost (</a:t>
            </a:r>
            <a:r>
              <a:rPr lang="cs-CZ" i="1" dirty="0" err="1"/>
              <a:t>similarity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odmocninový převod se používá například pro </a:t>
            </a:r>
            <a:r>
              <a:rPr lang="cs-CZ" dirty="0" err="1"/>
              <a:t>Sørensenův</a:t>
            </a:r>
            <a:r>
              <a:rPr lang="cs-CZ" dirty="0"/>
              <a:t> koeficient – zajistí, že vzniklá distance je metrická</a:t>
            </a:r>
            <a:endParaRPr lang="en-US" dirty="0"/>
          </a:p>
          <a:p>
            <a:r>
              <a:rPr lang="cs-CZ" dirty="0"/>
              <a:t>naopak to ale vždy neplatí</a:t>
            </a:r>
          </a:p>
          <a:p>
            <a:pPr lvl="1"/>
            <a:r>
              <a:rPr lang="cs-CZ" dirty="0"/>
              <a:t>např. převod Euklidovské vzdálenosti na podobnost lze provést jen na relativní škále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15</a:t>
            </a:fld>
            <a:endParaRPr lang="cs-CZ"/>
          </a:p>
        </p:txBody>
      </p:sp>
      <p:graphicFrame>
        <p:nvGraphicFramePr>
          <p:cNvPr id="126978" name="Object 2"/>
          <p:cNvGraphicFramePr>
            <a:graphicFrameLocks noChangeAspect="1"/>
          </p:cNvGraphicFramePr>
          <p:nvPr/>
        </p:nvGraphicFramePr>
        <p:xfrm>
          <a:off x="1352550" y="2559174"/>
          <a:ext cx="1084263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622080" imgH="203040" progId="Equation.3">
                  <p:embed/>
                </p:oleObj>
              </mc:Choice>
              <mc:Fallback>
                <p:oleObj name="Rovnice" r:id="rId3" imgW="62208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2550" y="2559174"/>
                        <a:ext cx="1084263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6979" name="Object 3"/>
          <p:cNvGraphicFramePr>
            <a:graphicFrameLocks noChangeAspect="1"/>
          </p:cNvGraphicFramePr>
          <p:nvPr/>
        </p:nvGraphicFramePr>
        <p:xfrm>
          <a:off x="3404171" y="2492896"/>
          <a:ext cx="1239837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711000" imgH="228600" progId="Equation.3">
                  <p:embed/>
                </p:oleObj>
              </mc:Choice>
              <mc:Fallback>
                <p:oleObj name="Rovnice" r:id="rId5" imgW="71100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4171" y="2492896"/>
                        <a:ext cx="1239837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2411760" y="2463279"/>
            <a:ext cx="8931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/>
              <a:t> nebo</a:t>
            </a:r>
          </a:p>
        </p:txBody>
      </p:sp>
    </p:spTree>
    <p:extLst>
      <p:ext uri="{BB962C8B-B14F-4D97-AF65-F5344CB8AC3E}">
        <p14:creationId xmlns:p14="http://schemas.microsoft.com/office/powerpoint/2010/main" val="15944341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Vzdálenosti mezi vzorky </a:t>
            </a:r>
            <a:r>
              <a:rPr lang="cs-CZ" sz="2400" dirty="0"/>
              <a:t>(</a:t>
            </a:r>
            <a:r>
              <a:rPr lang="cs-CZ" sz="2400" i="1" dirty="0"/>
              <a:t>distance </a:t>
            </a:r>
            <a:r>
              <a:rPr lang="cs-CZ" sz="2400" i="1" dirty="0" err="1"/>
              <a:t>measures</a:t>
            </a:r>
            <a:r>
              <a:rPr lang="cs-CZ" sz="2400" i="1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680520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Euklidovská vzdálenost (</a:t>
            </a:r>
            <a:r>
              <a:rPr lang="cs-CZ" i="1" dirty="0" err="1"/>
              <a:t>Euclidean</a:t>
            </a:r>
            <a:r>
              <a:rPr lang="cs-CZ" i="1" dirty="0"/>
              <a:t> distance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rozsah: od 0 (identické vzorky), horní mez není dána</a:t>
            </a:r>
          </a:p>
          <a:p>
            <a:pPr lvl="1"/>
            <a:r>
              <a:rPr lang="cs-CZ" dirty="0"/>
              <a:t>rozsah hodnot výrazně záleží na použitých jednotkách</a:t>
            </a:r>
          </a:p>
          <a:p>
            <a:pPr lvl="1"/>
            <a:r>
              <a:rPr lang="cs-CZ" dirty="0"/>
              <a:t>míra citlivá na odlehlé body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symetrická míra vzdálenosti – trpí problémem dvojitých nul</a:t>
            </a:r>
          </a:p>
          <a:p>
            <a:pPr lvl="1"/>
            <a:endParaRPr lang="cs-CZ" dirty="0"/>
          </a:p>
          <a:p>
            <a:r>
              <a:rPr lang="cs-CZ" dirty="0"/>
              <a:t>tětivová vzdálenost (</a:t>
            </a:r>
            <a:r>
              <a:rPr lang="cs-CZ" i="1" dirty="0"/>
              <a:t>chord distance</a:t>
            </a:r>
            <a:r>
              <a:rPr lang="cs-CZ" dirty="0"/>
              <a:t>, </a:t>
            </a:r>
            <a:r>
              <a:rPr lang="cs-CZ" i="1" dirty="0" err="1"/>
              <a:t>relativized</a:t>
            </a:r>
            <a:r>
              <a:rPr lang="cs-CZ" i="1" dirty="0"/>
              <a:t> </a:t>
            </a:r>
            <a:r>
              <a:rPr lang="cs-CZ" i="1" dirty="0" err="1"/>
              <a:t>Euclidean</a:t>
            </a:r>
            <a:r>
              <a:rPr lang="cs-CZ" i="1" dirty="0"/>
              <a:t> distance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Euklidovská vzdálenost použitá na datech standardizovaných přes vzorky (</a:t>
            </a:r>
            <a:r>
              <a:rPr lang="cs-CZ" dirty="0" err="1"/>
              <a:t>method</a:t>
            </a:r>
            <a:r>
              <a:rPr lang="cs-CZ" dirty="0"/>
              <a:t> = „</a:t>
            </a:r>
            <a:r>
              <a:rPr lang="cs-CZ" dirty="0" err="1"/>
              <a:t>normalize</a:t>
            </a:r>
            <a:r>
              <a:rPr lang="cs-CZ" dirty="0"/>
              <a:t>“, MARGIN = 1 ve funkci </a:t>
            </a:r>
            <a:r>
              <a:rPr lang="cs-CZ" dirty="0" err="1"/>
              <a:t>decostand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rozsah: od 0 (identické vzorky) do 2</a:t>
            </a:r>
            <a:r>
              <a:rPr lang="cs-CZ" baseline="30000" dirty="0"/>
              <a:t>1/2</a:t>
            </a:r>
            <a:r>
              <a:rPr lang="cs-CZ" dirty="0"/>
              <a:t> (vzorky nesdílí žádný druh)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netrpí problémem dvojitých nul</a:t>
            </a:r>
          </a:p>
          <a:p>
            <a:pPr lvl="1"/>
            <a:endParaRPr lang="cs-CZ" dirty="0"/>
          </a:p>
          <a:p>
            <a:r>
              <a:rPr lang="cs-CZ" dirty="0" err="1"/>
              <a:t>Hellingerova</a:t>
            </a:r>
            <a:r>
              <a:rPr lang="cs-CZ" dirty="0"/>
              <a:t> vzdálenost (</a:t>
            </a:r>
            <a:r>
              <a:rPr lang="cs-CZ" i="1" dirty="0" err="1"/>
              <a:t>Hellinger</a:t>
            </a:r>
            <a:r>
              <a:rPr lang="cs-CZ" i="1" dirty="0"/>
              <a:t> distance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Euklidovská vzdálenost aplikovaná na data po aplikaci </a:t>
            </a:r>
            <a:r>
              <a:rPr lang="cs-CZ" dirty="0" err="1"/>
              <a:t>Hellingerovy</a:t>
            </a:r>
            <a:r>
              <a:rPr lang="cs-CZ" dirty="0"/>
              <a:t> standardizace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netrpí problémem dvojitých nul</a:t>
            </a:r>
          </a:p>
          <a:p>
            <a:pPr lvl="1"/>
            <a:r>
              <a:rPr lang="cs-CZ" dirty="0"/>
              <a:t>vlastně tětivová vzdálenost vypočítaná na odmocninách abundancí</a:t>
            </a:r>
          </a:p>
          <a:p>
            <a:pPr lvl="1"/>
            <a:endParaRPr lang="cs-CZ" dirty="0"/>
          </a:p>
          <a:p>
            <a:r>
              <a:rPr lang="cs-CZ" dirty="0" err="1"/>
              <a:t>Chi</a:t>
            </a:r>
            <a:r>
              <a:rPr lang="cs-CZ" dirty="0"/>
              <a:t>-kvadrát vzdálenost (</a:t>
            </a:r>
            <a:r>
              <a:rPr lang="cs-CZ" i="1" dirty="0" err="1"/>
              <a:t>chi</a:t>
            </a:r>
            <a:r>
              <a:rPr lang="cs-CZ" i="1" dirty="0"/>
              <a:t>-square distance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málokdy se používá přímo na výpočet vzdálenosti mezi vzorky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netrpí problémem dvojitých nul</a:t>
            </a:r>
          </a:p>
          <a:p>
            <a:pPr lvl="1"/>
            <a:r>
              <a:rPr lang="cs-CZ" dirty="0"/>
              <a:t>vyjadřuje vzdálenost mezi vzorky v </a:t>
            </a:r>
            <a:r>
              <a:rPr lang="cs-CZ" dirty="0" err="1"/>
              <a:t>unimodálních</a:t>
            </a:r>
            <a:r>
              <a:rPr lang="cs-CZ" dirty="0"/>
              <a:t> ordinačních metodách (např. v korespondenční analýze, CA)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16</a:t>
            </a:fld>
            <a:endParaRPr lang="cs-CZ"/>
          </a:p>
        </p:txBody>
      </p:sp>
      <p:graphicFrame>
        <p:nvGraphicFramePr>
          <p:cNvPr id="128002" name="Object 2"/>
          <p:cNvGraphicFramePr>
            <a:graphicFrameLocks noChangeAspect="1"/>
          </p:cNvGraphicFramePr>
          <p:nvPr/>
        </p:nvGraphicFramePr>
        <p:xfrm>
          <a:off x="6084888" y="1473200"/>
          <a:ext cx="2392362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1371600" imgH="482400" progId="Equation.3">
                  <p:embed/>
                </p:oleObj>
              </mc:Choice>
              <mc:Fallback>
                <p:oleObj name="Rovnice" r:id="rId3" imgW="137160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888" y="1473200"/>
                        <a:ext cx="2392362" cy="839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03" name="Object 3"/>
          <p:cNvGraphicFramePr>
            <a:graphicFrameLocks noChangeAspect="1"/>
          </p:cNvGraphicFramePr>
          <p:nvPr/>
        </p:nvGraphicFramePr>
        <p:xfrm>
          <a:off x="6588224" y="3284984"/>
          <a:ext cx="1206500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850680" imgH="711000" progId="Equation.3">
                  <p:embed/>
                </p:oleObj>
              </mc:Choice>
              <mc:Fallback>
                <p:oleObj name="Rovnice" r:id="rId5" imgW="850680" imgH="7110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224" y="3284984"/>
                        <a:ext cx="1206500" cy="1003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04" name="Object 4"/>
          <p:cNvGraphicFramePr>
            <a:graphicFrameLocks noChangeAspect="1"/>
          </p:cNvGraphicFramePr>
          <p:nvPr/>
        </p:nvGraphicFramePr>
        <p:xfrm>
          <a:off x="6732240" y="4581128"/>
          <a:ext cx="9906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7" imgW="698400" imgH="495000" progId="Equation.3">
                  <p:embed/>
                </p:oleObj>
              </mc:Choice>
              <mc:Fallback>
                <p:oleObj name="Rovnice" r:id="rId7" imgW="698400" imgH="4950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240" y="4581128"/>
                        <a:ext cx="9906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06" name="Object 6"/>
          <p:cNvGraphicFramePr>
            <a:graphicFrameLocks noChangeAspect="1"/>
          </p:cNvGraphicFramePr>
          <p:nvPr/>
        </p:nvGraphicFramePr>
        <p:xfrm>
          <a:off x="3243263" y="5892665"/>
          <a:ext cx="3560985" cy="8684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9" imgW="2234880" imgH="545760" progId="Equation.3">
                  <p:embed/>
                </p:oleObj>
              </mc:Choice>
              <mc:Fallback>
                <p:oleObj name="Rovnice" r:id="rId9" imgW="2234880" imgH="5457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3263" y="5892665"/>
                        <a:ext cx="3560985" cy="86849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26836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Indexy (ne)p</a:t>
            </a:r>
            <a:r>
              <a:rPr lang="en-US" dirty="0" err="1"/>
              <a:t>odobnosti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druhy</a:t>
            </a:r>
            <a:r>
              <a:rPr lang="en-US" dirty="0"/>
              <a:t> </a:t>
            </a:r>
            <a:r>
              <a:rPr lang="en-US" sz="2000" dirty="0"/>
              <a:t>(R anal</a:t>
            </a:r>
            <a:r>
              <a:rPr lang="cs-CZ" sz="2000" dirty="0" err="1"/>
              <a:t>ýza</a:t>
            </a:r>
            <a:r>
              <a:rPr lang="cs-CZ" sz="2000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Diceův</a:t>
            </a:r>
            <a:r>
              <a:rPr lang="cs-CZ" dirty="0"/>
              <a:t> index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  <a:p>
            <a:pPr lvl="1"/>
            <a:r>
              <a:rPr lang="cs-CZ" dirty="0"/>
              <a:t>stejný jako </a:t>
            </a:r>
            <a:r>
              <a:rPr lang="en-US" dirty="0" err="1"/>
              <a:t>Sørensen</a:t>
            </a:r>
            <a:r>
              <a:rPr lang="cs-CZ" dirty="0" err="1"/>
              <a:t>ův</a:t>
            </a:r>
            <a:r>
              <a:rPr lang="cs-CZ" dirty="0"/>
              <a:t> index pro podobnost mezi vzorky</a:t>
            </a:r>
          </a:p>
          <a:p>
            <a:pPr lvl="1"/>
            <a:r>
              <a:rPr lang="cs-CZ" dirty="0"/>
              <a:t>uveden dříve než </a:t>
            </a:r>
            <a:r>
              <a:rPr lang="en-US" dirty="0" err="1"/>
              <a:t>Sørensen</a:t>
            </a:r>
            <a:r>
              <a:rPr lang="cs-CZ" dirty="0"/>
              <a:t> (</a:t>
            </a:r>
            <a:r>
              <a:rPr lang="cs-CZ" dirty="0" err="1"/>
              <a:t>Dice</a:t>
            </a:r>
            <a:r>
              <a:rPr lang="cs-CZ" dirty="0"/>
              <a:t> 1945 </a:t>
            </a:r>
            <a:r>
              <a:rPr lang="cs-CZ" dirty="0" err="1"/>
              <a:t>vs</a:t>
            </a:r>
            <a:r>
              <a:rPr lang="cs-CZ" dirty="0"/>
              <a:t> </a:t>
            </a:r>
            <a:r>
              <a:rPr lang="en-US" dirty="0" err="1"/>
              <a:t>Sørense</a:t>
            </a:r>
            <a:r>
              <a:rPr lang="cs-CZ" dirty="0"/>
              <a:t>n 1948)</a:t>
            </a:r>
          </a:p>
          <a:p>
            <a:r>
              <a:rPr lang="cs-CZ" dirty="0" err="1"/>
              <a:t>Pearsonův</a:t>
            </a:r>
            <a:r>
              <a:rPr lang="cs-CZ" dirty="0"/>
              <a:t> korelační koeficient </a:t>
            </a:r>
            <a:r>
              <a:rPr lang="cs-CZ" i="1" dirty="0"/>
              <a:t>r</a:t>
            </a:r>
          </a:p>
          <a:p>
            <a:pPr lvl="1"/>
            <a:r>
              <a:rPr lang="cs-CZ" dirty="0"/>
              <a:t>není vhodný pro data s velkým počtem nul, ani po transformaci</a:t>
            </a:r>
          </a:p>
          <a:p>
            <a:r>
              <a:rPr lang="cs-CZ" dirty="0"/>
              <a:t>V-koeficient</a:t>
            </a:r>
          </a:p>
          <a:p>
            <a:pPr lvl="1"/>
            <a:r>
              <a:rPr lang="cs-CZ" dirty="0" err="1"/>
              <a:t>Pearson</a:t>
            </a:r>
            <a:r>
              <a:rPr lang="cs-CZ" dirty="0"/>
              <a:t> r na kvalitativních datech – ten je naopak velmi vhodný</a:t>
            </a:r>
          </a:p>
          <a:p>
            <a:r>
              <a:rPr lang="cs-CZ" dirty="0"/>
              <a:t>Lze použít i </a:t>
            </a:r>
            <a:r>
              <a:rPr lang="cs-CZ" dirty="0" err="1"/>
              <a:t>chi-kvadát</a:t>
            </a:r>
            <a:r>
              <a:rPr lang="cs-CZ" dirty="0"/>
              <a:t> distanci</a:t>
            </a:r>
          </a:p>
          <a:p>
            <a:pPr marL="457200" lvl="1" indent="0">
              <a:buNone/>
            </a:pP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17</a:t>
            </a:fld>
            <a:endParaRPr lang="cs-CZ"/>
          </a:p>
        </p:txBody>
      </p:sp>
      <p:graphicFrame>
        <p:nvGraphicFramePr>
          <p:cNvPr id="5" name="Zástupný symbol pro obsah 8"/>
          <p:cNvGraphicFramePr>
            <a:graphicFrameLocks/>
          </p:cNvGraphicFramePr>
          <p:nvPr/>
        </p:nvGraphicFramePr>
        <p:xfrm>
          <a:off x="500034" y="1428736"/>
          <a:ext cx="7467600" cy="147320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420">
                <a:tc rowSpan="2" gridSpan="2">
                  <a:txBody>
                    <a:bodyPr/>
                    <a:lstStyle/>
                    <a:p>
                      <a:pPr algn="l"/>
                      <a:r>
                        <a:rPr lang="en-US" dirty="0"/>
                        <a:t>V </a:t>
                      </a:r>
                      <a:r>
                        <a:rPr lang="en-US" dirty="0" err="1"/>
                        <a:t>kolika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vzorc</a:t>
                      </a:r>
                      <a:r>
                        <a:rPr lang="cs-CZ" dirty="0" err="1"/>
                        <a:t>ích</a:t>
                      </a:r>
                      <a:r>
                        <a:rPr lang="cs-CZ" baseline="0" dirty="0"/>
                        <a:t> je ...</a:t>
                      </a:r>
                      <a:endParaRPr lang="cs-CZ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d</a:t>
                      </a:r>
                      <a:r>
                        <a:rPr lang="en-US" dirty="0" err="1"/>
                        <a:t>ruh</a:t>
                      </a:r>
                      <a:r>
                        <a:rPr lang="cs-CZ" dirty="0"/>
                        <a:t> č. 1</a:t>
                      </a:r>
                      <a:endParaRPr lang="cs-CZ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přítomen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nepřítomen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</a:t>
                      </a:r>
                      <a:r>
                        <a:rPr lang="en-US" dirty="0" err="1"/>
                        <a:t>ruh</a:t>
                      </a:r>
                      <a:r>
                        <a:rPr lang="cs-CZ" dirty="0"/>
                        <a:t> č.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přítomen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nepřítomen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30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0297885"/>
              </p:ext>
            </p:extLst>
          </p:nvPr>
        </p:nvGraphicFramePr>
        <p:xfrm>
          <a:off x="3851920" y="3085176"/>
          <a:ext cx="1900237" cy="68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1091880" imgH="393480" progId="Equation.3">
                  <p:embed/>
                </p:oleObj>
              </mc:Choice>
              <mc:Fallback>
                <p:oleObj name="Rovnice" r:id="rId3" imgW="109188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3085176"/>
                        <a:ext cx="1900237" cy="684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93068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Matice (ne)podobností mezi vzorky (nebo druhy)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symetrická (podobnost mezi 2. a 3. snímkem = podobnost mezi 3. a 2. snímkem)</a:t>
            </a:r>
          </a:p>
          <a:p>
            <a:r>
              <a:rPr lang="cs-CZ" dirty="0"/>
              <a:t>diagonála obsahuje pouze nuly (matice nepodobností) nebo pouze jedničky (matice podobností)</a:t>
            </a:r>
          </a:p>
          <a:p>
            <a:r>
              <a:rPr lang="cs-CZ" dirty="0"/>
              <a:t>V R – </a:t>
            </a:r>
            <a:r>
              <a:rPr lang="cs-CZ" i="1" dirty="0" err="1"/>
              <a:t>dist</a:t>
            </a:r>
            <a:r>
              <a:rPr lang="cs-CZ" i="1" dirty="0"/>
              <a:t> </a:t>
            </a:r>
            <a:r>
              <a:rPr lang="cs-CZ" dirty="0"/>
              <a:t>objekt: pouze oblast pod diagonálou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18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000100" y="3714752"/>
          <a:ext cx="6096002" cy="1828805"/>
        </p:xfrm>
        <a:graphic>
          <a:graphicData uri="http://schemas.openxmlformats.org/drawingml/2006/table">
            <a:tbl>
              <a:tblPr/>
              <a:tblGrid>
                <a:gridCol w="554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418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66255">
                <a:tc>
                  <a:txBody>
                    <a:bodyPr/>
                    <a:lstStyle/>
                    <a:p>
                      <a:pPr algn="ctr" fontAlgn="b"/>
                      <a:endParaRPr lang="cs-CZ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927" marR="6927" marT="69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25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927" marR="6927" marT="69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12.37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11.70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17.92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13.86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10.58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11.92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10.54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13.82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15.59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25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927" marR="6927" marT="69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12.37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11.14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13.34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16.58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13.96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9.64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13.56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13.64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13.42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25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927" marR="6927" marT="69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11.70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11.14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14.42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16.16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11.53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10.34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13.71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14.90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13.78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25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927" marR="6927" marT="69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17.92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13.34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14.42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18.36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15.78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9.64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17.03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14.42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7.48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25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927" marR="6927" marT="69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13.86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16.58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16.16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18.36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13.71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14.49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9.00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14.04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15.46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25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927" marR="6927" marT="69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10.58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13.96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11.53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15.78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13.71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11.31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11.87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10.54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12.85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625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927" marR="6927" marT="69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11.92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9.64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10.34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9.64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14.49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11.31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13.82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12.77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9.43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625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927" marR="6927" marT="69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10.54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13.56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13.71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17.03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9.00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11.87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13.82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10.95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14.35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625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6927" marR="6927" marT="69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13.82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13.64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14.90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14.42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14.04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10.54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12.77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10.95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10.39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625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6927" marR="6927" marT="692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15.59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13.42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13.78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7.48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15.46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12.85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9.43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14.35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10.39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927" marR="6927" marT="6927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500166" y="5786454"/>
            <a:ext cx="52149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matice Euklidovských vzdáleností mezi 10 vzorky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0663"/>
            <a:ext cx="8229600" cy="490065"/>
          </a:xfrm>
        </p:spPr>
        <p:txBody>
          <a:bodyPr/>
          <a:lstStyle/>
          <a:p>
            <a:r>
              <a:rPr lang="cs-CZ" dirty="0"/>
              <a:t>Matice nepodobností (</a:t>
            </a:r>
            <a:r>
              <a:rPr lang="cs-CZ" dirty="0" err="1"/>
              <a:t>Bray-Curtis</a:t>
            </a:r>
            <a:r>
              <a:rPr lang="cs-CZ" dirty="0"/>
              <a:t>) v R (</a:t>
            </a:r>
            <a:r>
              <a:rPr lang="cs-CZ" dirty="0" err="1"/>
              <a:t>dataset</a:t>
            </a:r>
            <a:r>
              <a:rPr lang="cs-CZ" dirty="0"/>
              <a:t> Bílé Karpaty)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23042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CMA       C</a:t>
            </a:r>
            <a:r>
              <a:rPr lang="cs-CZ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EM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CMI       HUP       HUS       JAZ       KAZ       KOR      LES1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cs-CZ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EM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0.3990148                                                                                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CMI   0.4188563 0.5626911                                                                      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HUP   0.8827586 0.8534923 0.8080000                                                            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HUS   0.8284672 0.8126126 0.8077572 0.4752852                                                  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JAZ   0.7668919 0.6594324 0.5102041 0.7719298 0.8252788                                        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KAZ   0.9366667 0.9242175 0.8852713 0.7439446 0.7582418 0.8881356                              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KOR   0.8747764 0.8162544 0.8178808 0.7355680 0.7386139 0.8324226 0.6804309                    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LES1  0.8945455 0.8563734 0.8218487 0.8143939 0.7983871 0.8000000 0.8284672 0.6765286         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3132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Vícerozměrná nepodobnost (</a:t>
            </a:r>
            <a:r>
              <a:rPr lang="cs-CZ" i="1" dirty="0" err="1"/>
              <a:t>multivariate</a:t>
            </a:r>
            <a:r>
              <a:rPr lang="cs-CZ" i="1" dirty="0"/>
              <a:t> </a:t>
            </a:r>
            <a:r>
              <a:rPr lang="cs-CZ" i="1" dirty="0" err="1"/>
              <a:t>dissimilarity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Výpočet nepodobností (typicky mezi pozorováními) je prvním krokem mnohorozměrné analýzy</a:t>
            </a:r>
          </a:p>
          <a:p>
            <a:pPr lvl="1"/>
            <a:r>
              <a:rPr lang="cs-CZ" dirty="0"/>
              <a:t>Výsledkem je matice nepodobností</a:t>
            </a:r>
          </a:p>
          <a:p>
            <a:pPr lvl="1"/>
            <a:endParaRPr lang="cs-CZ" dirty="0"/>
          </a:p>
          <a:p>
            <a:r>
              <a:rPr lang="cs-CZ" dirty="0"/>
              <a:t>Nepodobnost (</a:t>
            </a:r>
            <a:r>
              <a:rPr lang="cs-CZ" i="1" dirty="0" err="1"/>
              <a:t>dissimilarity</a:t>
            </a:r>
            <a:r>
              <a:rPr lang="cs-CZ" dirty="0"/>
              <a:t>) je opak podobnosti (</a:t>
            </a:r>
            <a:r>
              <a:rPr lang="cs-CZ" i="1" dirty="0" err="1"/>
              <a:t>similarity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D = 1-S</a:t>
            </a:r>
          </a:p>
          <a:p>
            <a:r>
              <a:rPr lang="cs-CZ" dirty="0"/>
              <a:t>Vzdálenost = nepodobnost založená na </a:t>
            </a:r>
            <a:r>
              <a:rPr lang="cs-CZ" b="1" dirty="0"/>
              <a:t>metrické</a:t>
            </a:r>
            <a:r>
              <a:rPr lang="cs-CZ" dirty="0"/>
              <a:t> vzdálenosti</a:t>
            </a:r>
          </a:p>
          <a:p>
            <a:pPr lvl="1"/>
            <a:r>
              <a:rPr lang="cs-CZ" dirty="0"/>
              <a:t>Lze zobrazit v prostoru (n-rozměrném)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Mantelův</a:t>
            </a:r>
            <a:r>
              <a:rPr lang="cs-CZ" dirty="0"/>
              <a:t> test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Testuje korelaci mezi dvěma (stejně velkými) maticemi (ne)podobností</a:t>
            </a:r>
          </a:p>
          <a:p>
            <a:pPr lvl="1"/>
            <a:r>
              <a:rPr lang="cs-CZ" dirty="0"/>
              <a:t>Spočte </a:t>
            </a:r>
            <a:r>
              <a:rPr lang="cs-CZ" dirty="0" err="1"/>
              <a:t>Pearson</a:t>
            </a:r>
            <a:r>
              <a:rPr lang="cs-CZ" dirty="0"/>
              <a:t> </a:t>
            </a:r>
            <a:r>
              <a:rPr lang="cs-CZ" i="1" dirty="0"/>
              <a:t>r</a:t>
            </a:r>
            <a:r>
              <a:rPr lang="cs-CZ" dirty="0"/>
              <a:t> na základě hodnot nepodobností matic</a:t>
            </a:r>
          </a:p>
          <a:p>
            <a:pPr lvl="1"/>
            <a:r>
              <a:rPr lang="cs-CZ" dirty="0"/>
              <a:t>Testuje pomocí permutačního testu</a:t>
            </a:r>
          </a:p>
          <a:p>
            <a:pPr lvl="2"/>
            <a:r>
              <a:rPr lang="cs-CZ" dirty="0"/>
              <a:t>Permutuje se pořadí vzorků v jedné z matic a spočte se permutované </a:t>
            </a:r>
            <a:r>
              <a:rPr lang="cs-CZ" i="1" dirty="0"/>
              <a:t>r</a:t>
            </a:r>
          </a:p>
          <a:p>
            <a:pPr lvl="2"/>
            <a:r>
              <a:rPr lang="cs-CZ" dirty="0"/>
              <a:t>To se provede mnohokrát -</a:t>
            </a:r>
            <a:r>
              <a:rPr lang="en-US" dirty="0"/>
              <a:t>&gt; </a:t>
            </a:r>
            <a:r>
              <a:rPr lang="en-US" dirty="0" err="1"/>
              <a:t>nulov</a:t>
            </a:r>
            <a:r>
              <a:rPr lang="cs-CZ" dirty="0"/>
              <a:t>á</a:t>
            </a:r>
            <a:r>
              <a:rPr lang="en-US" dirty="0"/>
              <a:t> </a:t>
            </a:r>
            <a:r>
              <a:rPr lang="en-US" dirty="0" err="1"/>
              <a:t>distribuce</a:t>
            </a:r>
            <a:r>
              <a:rPr lang="en-US" dirty="0"/>
              <a:t> </a:t>
            </a:r>
            <a:r>
              <a:rPr lang="en-US" i="1" dirty="0"/>
              <a:t>r</a:t>
            </a:r>
          </a:p>
          <a:p>
            <a:pPr lvl="2"/>
            <a:r>
              <a:rPr lang="cs-CZ" dirty="0"/>
              <a:t>děleno celkovým počtem </a:t>
            </a:r>
          </a:p>
          <a:p>
            <a:pPr lvl="1"/>
            <a:r>
              <a:rPr lang="cs-CZ" dirty="0"/>
              <a:t>P = k/(n+1)</a:t>
            </a:r>
          </a:p>
          <a:p>
            <a:pPr lvl="2"/>
            <a:r>
              <a:rPr lang="cs-CZ" dirty="0"/>
              <a:t>k je počet permutací, kdy permutované</a:t>
            </a:r>
            <a:r>
              <a:rPr lang="cs-CZ" i="1" dirty="0"/>
              <a:t> r </a:t>
            </a:r>
            <a:r>
              <a:rPr lang="en-US" dirty="0"/>
              <a:t>&gt;= </a:t>
            </a:r>
            <a:r>
              <a:rPr lang="cs-CZ" dirty="0" err="1"/>
              <a:t>skurečné</a:t>
            </a:r>
            <a:r>
              <a:rPr lang="en-US" dirty="0"/>
              <a:t> </a:t>
            </a:r>
            <a:r>
              <a:rPr lang="en-US" i="1" dirty="0"/>
              <a:t>r</a:t>
            </a:r>
            <a:endParaRPr lang="cs-CZ" i="1" dirty="0"/>
          </a:p>
          <a:p>
            <a:pPr lvl="2"/>
            <a:r>
              <a:rPr lang="cs-CZ" dirty="0"/>
              <a:t>n je celkový počet permutací (typicky 999 nebo 9999)</a:t>
            </a:r>
          </a:p>
          <a:p>
            <a:r>
              <a:rPr lang="cs-CZ" dirty="0"/>
              <a:t>Poměrně „primitivní“ metoda </a:t>
            </a:r>
          </a:p>
          <a:p>
            <a:r>
              <a:rPr lang="cs-CZ" dirty="0"/>
              <a:t>Lze použít třeba na testování korelace mezi prostorovou vzdáleností a </a:t>
            </a:r>
            <a:r>
              <a:rPr lang="cs-CZ"/>
              <a:t>nepodobností společenstev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967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Ekologická nepodobnost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3</a:t>
            </a:fld>
            <a:endParaRPr lang="cs-CZ"/>
          </a:p>
        </p:txBody>
      </p:sp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3248" y="1847974"/>
            <a:ext cx="1631950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Přímá spojnice se šipkou 6"/>
          <p:cNvCxnSpPr/>
          <p:nvPr/>
        </p:nvCxnSpPr>
        <p:spPr>
          <a:xfrm flipV="1">
            <a:off x="3142177" y="1844824"/>
            <a:ext cx="349703" cy="286444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ál 7"/>
          <p:cNvSpPr/>
          <p:nvPr/>
        </p:nvSpPr>
        <p:spPr>
          <a:xfrm>
            <a:off x="1489907" y="1811970"/>
            <a:ext cx="1857957" cy="19050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se šipkou 10"/>
          <p:cNvCxnSpPr/>
          <p:nvPr/>
        </p:nvCxnSpPr>
        <p:spPr>
          <a:xfrm>
            <a:off x="1907704" y="1556792"/>
            <a:ext cx="419084" cy="5424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3481484" y="155679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spole</a:t>
            </a:r>
            <a:r>
              <a:rPr lang="cs-CZ" dirty="0" err="1"/>
              <a:t>čenstvo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115616" y="119675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jedinec</a:t>
            </a:r>
          </a:p>
        </p:txBody>
      </p:sp>
      <p:cxnSp>
        <p:nvCxnSpPr>
          <p:cNvPr id="11" name="Přímá spojnice se šipkou 20"/>
          <p:cNvCxnSpPr/>
          <p:nvPr/>
        </p:nvCxnSpPr>
        <p:spPr>
          <a:xfrm flipH="1" flipV="1">
            <a:off x="3017035" y="2556729"/>
            <a:ext cx="618861" cy="1905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23"/>
          <p:cNvCxnSpPr/>
          <p:nvPr/>
        </p:nvCxnSpPr>
        <p:spPr>
          <a:xfrm flipH="1">
            <a:off x="3017034" y="2747293"/>
            <a:ext cx="61886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28"/>
          <p:cNvCxnSpPr/>
          <p:nvPr/>
        </p:nvCxnSpPr>
        <p:spPr>
          <a:xfrm flipH="1">
            <a:off x="3007775" y="2747293"/>
            <a:ext cx="628121" cy="2496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3683436" y="2555612"/>
            <a:ext cx="4056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jedinci stejného druhu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Ekologická nepodobnost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4</a:t>
            </a:fld>
            <a:endParaRPr lang="cs-CZ"/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2455" y="3720182"/>
            <a:ext cx="1631950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3248" y="1847974"/>
            <a:ext cx="1631950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1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86735" y="2712070"/>
            <a:ext cx="163353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Přímá spojnice se šipkou 38"/>
          <p:cNvCxnSpPr/>
          <p:nvPr/>
        </p:nvCxnSpPr>
        <p:spPr>
          <a:xfrm>
            <a:off x="2429223" y="3460650"/>
            <a:ext cx="0" cy="4572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41"/>
          <p:cNvCxnSpPr/>
          <p:nvPr/>
        </p:nvCxnSpPr>
        <p:spPr>
          <a:xfrm>
            <a:off x="3347864" y="3072110"/>
            <a:ext cx="1980380" cy="45720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43"/>
          <p:cNvCxnSpPr/>
          <p:nvPr/>
        </p:nvCxnSpPr>
        <p:spPr>
          <a:xfrm flipV="1">
            <a:off x="3364632" y="3901777"/>
            <a:ext cx="1963612" cy="75450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60232" y="1155998"/>
            <a:ext cx="163353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1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95936" y="4221088"/>
            <a:ext cx="1633538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1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7504" y="2747293"/>
            <a:ext cx="1633538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015257" y="1124744"/>
            <a:ext cx="1631950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Ekologická nepodobnost</a:t>
            </a:r>
            <a:br>
              <a:rPr lang="cs-CZ" dirty="0"/>
            </a:br>
            <a:r>
              <a:rPr lang="cs-CZ" dirty="0"/>
              <a:t>	</a:t>
            </a:r>
            <a:r>
              <a:rPr lang="cs-CZ" dirty="0">
                <a:solidFill>
                  <a:srgbClr val="0070C0"/>
                </a:solidFill>
              </a:rPr>
              <a:t>Q </a:t>
            </a:r>
            <a:r>
              <a:rPr lang="cs-CZ" dirty="0" err="1">
                <a:solidFill>
                  <a:srgbClr val="0070C0"/>
                </a:solidFill>
              </a:rPr>
              <a:t>vs</a:t>
            </a:r>
            <a:r>
              <a:rPr lang="cs-CZ" dirty="0">
                <a:solidFill>
                  <a:srgbClr val="0070C0"/>
                </a:solidFill>
              </a:rPr>
              <a:t> R analýza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5</a:t>
            </a:fld>
            <a:endParaRPr lang="cs-CZ"/>
          </a:p>
        </p:txBody>
      </p:sp>
      <p:graphicFrame>
        <p:nvGraphicFramePr>
          <p:cNvPr id="5" name="Zástupný symbol pro obsah 6"/>
          <p:cNvGraphicFramePr>
            <a:graphicFrameLocks noGrp="1"/>
          </p:cNvGraphicFramePr>
          <p:nvPr>
            <p:ph sz="quarter" idx="1"/>
          </p:nvPr>
        </p:nvGraphicFramePr>
        <p:xfrm>
          <a:off x="467544" y="2204864"/>
          <a:ext cx="5040560" cy="184404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260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01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1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420">
                <a:tc rowSpan="2">
                  <a:txBody>
                    <a:bodyPr/>
                    <a:lstStyle/>
                    <a:p>
                      <a:endParaRPr lang="cs-CZ" dirty="0"/>
                    </a:p>
                    <a:p>
                      <a:r>
                        <a:rPr lang="cs-CZ" dirty="0"/>
                        <a:t>Vzorky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dirty="0"/>
                        <a:t>Druhy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druh</a:t>
                      </a:r>
                      <a:r>
                        <a:rPr lang="en-US" dirty="0"/>
                        <a:t> </a:t>
                      </a:r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druh</a:t>
                      </a:r>
                      <a:r>
                        <a:rPr lang="en-US" dirty="0"/>
                        <a:t> </a:t>
                      </a:r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druh</a:t>
                      </a:r>
                      <a:r>
                        <a:rPr lang="en-US" dirty="0"/>
                        <a:t> </a:t>
                      </a:r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vzorek</a:t>
                      </a:r>
                      <a:r>
                        <a:rPr lang="en-US" dirty="0"/>
                        <a:t> </a:t>
                      </a:r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vzorek</a:t>
                      </a:r>
                      <a:r>
                        <a:rPr lang="en-US" dirty="0"/>
                        <a:t> </a:t>
                      </a:r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vzorek</a:t>
                      </a:r>
                      <a:r>
                        <a:rPr lang="en-US" dirty="0"/>
                        <a:t> </a:t>
                      </a:r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Levá jednoduchá závorka 5"/>
          <p:cNvSpPr/>
          <p:nvPr/>
        </p:nvSpPr>
        <p:spPr>
          <a:xfrm flipH="1">
            <a:off x="5652120" y="3140968"/>
            <a:ext cx="504056" cy="720080"/>
          </a:xfrm>
          <a:prstGeom prst="lef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vá jednoduchá závorka 6"/>
          <p:cNvSpPr/>
          <p:nvPr/>
        </p:nvSpPr>
        <p:spPr>
          <a:xfrm flipH="1">
            <a:off x="5652120" y="3573016"/>
            <a:ext cx="720080" cy="432048"/>
          </a:xfrm>
          <a:prstGeom prst="lef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vá jednoduchá závorka 7"/>
          <p:cNvSpPr/>
          <p:nvPr/>
        </p:nvSpPr>
        <p:spPr>
          <a:xfrm flipH="1">
            <a:off x="5652120" y="2996952"/>
            <a:ext cx="288032" cy="504056"/>
          </a:xfrm>
          <a:prstGeom prst="lef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vá jednoduchá závorka 8"/>
          <p:cNvSpPr/>
          <p:nvPr/>
        </p:nvSpPr>
        <p:spPr>
          <a:xfrm rot="5400000" flipH="1">
            <a:off x="3235697" y="3181127"/>
            <a:ext cx="440357" cy="2520280"/>
          </a:xfrm>
          <a:prstGeom prst="lef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vá jednoduchá závorka 9"/>
          <p:cNvSpPr/>
          <p:nvPr/>
        </p:nvSpPr>
        <p:spPr>
          <a:xfrm rot="5400000" flipH="1">
            <a:off x="3938330" y="3846646"/>
            <a:ext cx="720080" cy="1468963"/>
          </a:xfrm>
          <a:prstGeom prst="lef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vá jednoduchá závorka 10"/>
          <p:cNvSpPr/>
          <p:nvPr/>
        </p:nvSpPr>
        <p:spPr>
          <a:xfrm rot="5400000" flipH="1">
            <a:off x="3174491" y="3458357"/>
            <a:ext cx="188328" cy="1713790"/>
          </a:xfrm>
          <a:prstGeom prst="lef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ovéPole 11"/>
          <p:cNvSpPr txBox="1"/>
          <p:nvPr/>
        </p:nvSpPr>
        <p:spPr>
          <a:xfrm>
            <a:off x="6516216" y="3140968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vztahy mezi vzorky</a:t>
            </a:r>
          </a:p>
          <a:p>
            <a:r>
              <a:rPr lang="cs-CZ" b="1" dirty="0"/>
              <a:t>Q analýza</a:t>
            </a:r>
            <a:endParaRPr lang="en-US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475656" y="5158933"/>
            <a:ext cx="4320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vztahy mezi druhy</a:t>
            </a:r>
          </a:p>
          <a:p>
            <a:pPr algn="ctr"/>
            <a:r>
              <a:rPr lang="cs-CZ" dirty="0"/>
              <a:t>(nebo obecně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cs-CZ" dirty="0"/>
              <a:t>deskriptory)</a:t>
            </a:r>
          </a:p>
          <a:p>
            <a:pPr algn="ctr"/>
            <a:r>
              <a:rPr lang="cs-CZ" b="1" dirty="0"/>
              <a:t>R analýza</a:t>
            </a:r>
            <a:endParaRPr lang="en-US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Podobnosti</a:t>
            </a:r>
            <a:r>
              <a:rPr lang="en-US" dirty="0"/>
              <a:t> </a:t>
            </a:r>
            <a:r>
              <a:rPr lang="cs-CZ" dirty="0"/>
              <a:t> x </a:t>
            </a:r>
            <a:r>
              <a:rPr lang="en-US" dirty="0"/>
              <a:t> </a:t>
            </a:r>
            <a:r>
              <a:rPr lang="cs-CZ" dirty="0"/>
              <a:t>nepodobnosti </a:t>
            </a:r>
            <a:r>
              <a:rPr lang="cs-CZ" sz="2000" dirty="0"/>
              <a:t>(Q analýza)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b="1" dirty="0"/>
              <a:t>Nepodobnosti a jejich koeficienty</a:t>
            </a:r>
            <a:r>
              <a:rPr lang="en-US" sz="2000" b="1" dirty="0"/>
              <a:t> </a:t>
            </a:r>
            <a:r>
              <a:rPr lang="en-US" sz="1800" dirty="0"/>
              <a:t>(</a:t>
            </a:r>
            <a:r>
              <a:rPr lang="en-US" sz="1800" i="1" dirty="0"/>
              <a:t>dis</a:t>
            </a:r>
            <a:r>
              <a:rPr lang="cs-CZ" sz="1800" i="1" dirty="0" err="1"/>
              <a:t>similarity</a:t>
            </a:r>
            <a:r>
              <a:rPr lang="cs-CZ" sz="1800" i="1" dirty="0"/>
              <a:t> </a:t>
            </a:r>
            <a:r>
              <a:rPr lang="en-US" sz="1800" i="1" dirty="0"/>
              <a:t>coefficients</a:t>
            </a:r>
            <a:r>
              <a:rPr lang="en-US" sz="1800" dirty="0"/>
              <a:t>)</a:t>
            </a:r>
            <a:endParaRPr lang="cs-CZ" sz="1800" b="1" dirty="0"/>
          </a:p>
          <a:p>
            <a:r>
              <a:rPr lang="cs-CZ" sz="2000" dirty="0"/>
              <a:t>slouží k umístění vzorků v mnohorozměrném prostoru</a:t>
            </a:r>
          </a:p>
          <a:p>
            <a:r>
              <a:rPr lang="cs-CZ" sz="2000" dirty="0"/>
              <a:t>nejnižší hodnota 0 – vzorky mají shodné vlastnosti</a:t>
            </a:r>
          </a:p>
          <a:p>
            <a:r>
              <a:rPr lang="cs-CZ" sz="2000" dirty="0"/>
              <a:t>hodnota se zvyšuje se zvyšující se nepodobností mezi vzorky</a:t>
            </a:r>
          </a:p>
          <a:p>
            <a:pPr>
              <a:buNone/>
            </a:pPr>
            <a:r>
              <a:rPr lang="cs-CZ" sz="2000" b="1" dirty="0"/>
              <a:t>Indexy podobnosti</a:t>
            </a:r>
            <a:r>
              <a:rPr lang="en-US" sz="2000" b="1" dirty="0"/>
              <a:t> </a:t>
            </a:r>
            <a:r>
              <a:rPr lang="en-US" sz="1800" dirty="0"/>
              <a:t>(</a:t>
            </a:r>
            <a:r>
              <a:rPr lang="en-US" sz="1800" i="1" dirty="0"/>
              <a:t>similarity coefficients</a:t>
            </a:r>
            <a:r>
              <a:rPr lang="en-US" sz="1800" dirty="0"/>
              <a:t>)</a:t>
            </a:r>
            <a:endParaRPr lang="cs-CZ" sz="1800" dirty="0"/>
          </a:p>
          <a:p>
            <a:r>
              <a:rPr lang="cs-CZ" sz="2000" dirty="0"/>
              <a:t>slouží k vyjádření podobnosti mezi vzorky, ne k jejich umístění do mnohorozměrného prostoru (například ordinace)</a:t>
            </a:r>
          </a:p>
          <a:p>
            <a:r>
              <a:rPr lang="cs-CZ" sz="2000" dirty="0"/>
              <a:t>nejnižší hodnota 0 – vzorky nesdílejí žádný druh</a:t>
            </a:r>
          </a:p>
          <a:p>
            <a:r>
              <a:rPr lang="cs-CZ" sz="2000" dirty="0"/>
              <a:t>nejvyšší hodnota (1 nebo jiná) – vzorky jsou identické</a:t>
            </a:r>
          </a:p>
          <a:p>
            <a:pPr>
              <a:buNone/>
            </a:pPr>
            <a:endParaRPr lang="cs-CZ" sz="2000" dirty="0"/>
          </a:p>
          <a:p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Vzdálenost – co to je?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7</a:t>
            </a:fld>
            <a:endParaRPr lang="cs-CZ"/>
          </a:p>
        </p:txBody>
      </p:sp>
      <p:graphicFrame>
        <p:nvGraphicFramePr>
          <p:cNvPr id="90" name="Tabulka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817231"/>
              </p:ext>
            </p:extLst>
          </p:nvPr>
        </p:nvGraphicFramePr>
        <p:xfrm>
          <a:off x="683568" y="1484784"/>
          <a:ext cx="2448272" cy="116278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8686"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/>
                        <a:t>druh</a:t>
                      </a:r>
                      <a:r>
                        <a:rPr lang="cs-CZ" sz="1400" u="none" strike="noStrike" baseline="0" dirty="0"/>
                        <a:t> 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/>
                        <a:t>druh 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/>
                        <a:t>druh 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/>
                        <a:t>vzorek</a:t>
                      </a:r>
                      <a:r>
                        <a:rPr lang="en-US" sz="1400" u="none" strike="noStrike" dirty="0"/>
                        <a:t> </a:t>
                      </a:r>
                      <a:r>
                        <a:rPr lang="cs-CZ" sz="1400" u="none" strike="noStrike" dirty="0"/>
                        <a:t>A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/>
                        <a:t>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/>
                        <a:t>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err="1">
                          <a:solidFill>
                            <a:schemeClr val="lt1"/>
                          </a:solidFill>
                          <a:latin typeface="+mn-lt"/>
                        </a:rPr>
                        <a:t>vzorek</a:t>
                      </a:r>
                      <a:r>
                        <a:rPr lang="en-US" sz="1400" b="1" i="0" u="none" strike="noStrike" dirty="0">
                          <a:solidFill>
                            <a:schemeClr val="lt1"/>
                          </a:solidFill>
                          <a:latin typeface="+mn-lt"/>
                        </a:rPr>
                        <a:t> </a:t>
                      </a:r>
                      <a:r>
                        <a:rPr lang="cs-CZ" sz="1400" b="1" i="0" u="none" strike="noStrike" dirty="0">
                          <a:solidFill>
                            <a:schemeClr val="lt1"/>
                          </a:solidFill>
                          <a:latin typeface="+mn-lt"/>
                        </a:rPr>
                        <a:t>B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/>
                        <a:t>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/>
                        <a:t>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/>
                        <a:t>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/>
                        <a:t>vzorek</a:t>
                      </a:r>
                      <a:r>
                        <a:rPr lang="en-US" sz="1400" u="none" strike="noStrike" dirty="0"/>
                        <a:t> </a:t>
                      </a:r>
                      <a:r>
                        <a:rPr lang="cs-CZ" sz="1400" u="none" strike="noStrike" dirty="0"/>
                        <a:t>C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chemeClr val="dk1"/>
                          </a:solidFill>
                          <a:latin typeface="+mn-lt"/>
                        </a:rPr>
                        <a:t>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/>
                        <a:t>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chemeClr val="dk1"/>
                          </a:solidFill>
                          <a:latin typeface="+mn-lt"/>
                        </a:rPr>
                        <a:t>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Ohnutá šipka 4"/>
          <p:cNvSpPr/>
          <p:nvPr/>
        </p:nvSpPr>
        <p:spPr>
          <a:xfrm rot="1249328" flipV="1">
            <a:off x="1070519" y="3296189"/>
            <a:ext cx="944747" cy="1020405"/>
          </a:xfrm>
          <a:prstGeom prst="bentArrow">
            <a:avLst>
              <a:gd name="adj1" fmla="val 12365"/>
              <a:gd name="adj2" fmla="val 14892"/>
              <a:gd name="adj3" fmla="val 22473"/>
              <a:gd name="adj4" fmla="val 462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5220072" y="1484784"/>
            <a:ext cx="3070008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P</a:t>
            </a:r>
            <a:r>
              <a:rPr lang="cs-CZ" dirty="0" err="1">
                <a:solidFill>
                  <a:schemeClr val="tx2"/>
                </a:solidFill>
              </a:rPr>
              <a:t>árové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>
                <a:solidFill>
                  <a:schemeClr val="tx2"/>
                </a:solidFill>
              </a:rPr>
              <a:t>Euklidovské vzdálenosti</a:t>
            </a:r>
            <a:endParaRPr lang="en-US">
              <a:solidFill>
                <a:schemeClr val="tx2"/>
              </a:solidFill>
            </a:endParaRPr>
          </a:p>
          <a:p>
            <a:r>
              <a:rPr lang="en-US" sz="1600">
                <a:solidFill>
                  <a:schemeClr val="tx2"/>
                </a:solidFill>
              </a:rPr>
              <a:t>(jako bychom </a:t>
            </a:r>
            <a:r>
              <a:rPr lang="cs-CZ" sz="1600">
                <a:solidFill>
                  <a:schemeClr val="tx2"/>
                </a:solidFill>
              </a:rPr>
              <a:t>změřili pravítkem</a:t>
            </a:r>
            <a:r>
              <a:rPr lang="en-US" sz="1600">
                <a:solidFill>
                  <a:schemeClr val="tx2"/>
                </a:solidFill>
              </a:rPr>
              <a:t>)</a:t>
            </a:r>
            <a:endParaRPr lang="cs-CZ" sz="1600" dirty="0">
              <a:solidFill>
                <a:schemeClr val="tx2"/>
              </a:solidFill>
            </a:endParaRPr>
          </a:p>
        </p:txBody>
      </p:sp>
      <p:grpSp>
        <p:nvGrpSpPr>
          <p:cNvPr id="3" name="Skupina 82"/>
          <p:cNvGrpSpPr>
            <a:grpSpLocks noChangeAspect="1"/>
          </p:cNvGrpSpPr>
          <p:nvPr/>
        </p:nvGrpSpPr>
        <p:grpSpPr>
          <a:xfrm>
            <a:off x="1835697" y="4342025"/>
            <a:ext cx="4104456" cy="2255327"/>
            <a:chOff x="0" y="2780928"/>
            <a:chExt cx="5906366" cy="3245445"/>
          </a:xfrm>
        </p:grpSpPr>
        <p:cxnSp>
          <p:nvCxnSpPr>
            <p:cNvPr id="84" name="Přímá spojnice 5"/>
            <p:cNvCxnSpPr/>
            <p:nvPr/>
          </p:nvCxnSpPr>
          <p:spPr>
            <a:xfrm>
              <a:off x="1027275" y="5092297"/>
              <a:ext cx="3204000" cy="0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89" name="Přímá spojnice 6"/>
            <p:cNvCxnSpPr/>
            <p:nvPr/>
          </p:nvCxnSpPr>
          <p:spPr>
            <a:xfrm flipH="1" flipV="1">
              <a:off x="1021524" y="2780928"/>
              <a:ext cx="0" cy="2326320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91" name="Přímá spojnice 12"/>
            <p:cNvCxnSpPr/>
            <p:nvPr/>
          </p:nvCxnSpPr>
          <p:spPr>
            <a:xfrm flipV="1">
              <a:off x="1027275" y="3037747"/>
              <a:ext cx="1442758" cy="2057838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2" name="Přímá spojnice 13"/>
            <p:cNvCxnSpPr/>
            <p:nvPr/>
          </p:nvCxnSpPr>
          <p:spPr>
            <a:xfrm flipV="1">
              <a:off x="1632326" y="3037747"/>
              <a:ext cx="1442758" cy="2057838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3" name="Přímá spojnice 24"/>
            <p:cNvCxnSpPr/>
            <p:nvPr/>
          </p:nvCxnSpPr>
          <p:spPr>
            <a:xfrm>
              <a:off x="1299045" y="4707069"/>
              <a:ext cx="3204000" cy="0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7" name="Přímá spojnice 25"/>
            <p:cNvCxnSpPr/>
            <p:nvPr/>
          </p:nvCxnSpPr>
          <p:spPr>
            <a:xfrm>
              <a:off x="1570814" y="4321841"/>
              <a:ext cx="3204000" cy="0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8" name="Přímá spojnice 26"/>
            <p:cNvCxnSpPr/>
            <p:nvPr/>
          </p:nvCxnSpPr>
          <p:spPr>
            <a:xfrm>
              <a:off x="1842584" y="3936612"/>
              <a:ext cx="3204000" cy="0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99" name="Přímá spojnice 27"/>
            <p:cNvCxnSpPr/>
            <p:nvPr/>
          </p:nvCxnSpPr>
          <p:spPr>
            <a:xfrm>
              <a:off x="2114354" y="3551384"/>
              <a:ext cx="3204000" cy="0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0" name="Přímá spojnice 28"/>
            <p:cNvCxnSpPr/>
            <p:nvPr/>
          </p:nvCxnSpPr>
          <p:spPr>
            <a:xfrm>
              <a:off x="2386123" y="3166156"/>
              <a:ext cx="3204000" cy="0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1" name="Přímá spojnice 33"/>
            <p:cNvCxnSpPr/>
            <p:nvPr/>
          </p:nvCxnSpPr>
          <p:spPr>
            <a:xfrm>
              <a:off x="932837" y="4578659"/>
              <a:ext cx="192593" cy="0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2" name="Přímá spojnice 36"/>
            <p:cNvCxnSpPr/>
            <p:nvPr/>
          </p:nvCxnSpPr>
          <p:spPr>
            <a:xfrm>
              <a:off x="932837" y="4065022"/>
              <a:ext cx="192593" cy="0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3" name="Přímá spojnice 37"/>
            <p:cNvCxnSpPr/>
            <p:nvPr/>
          </p:nvCxnSpPr>
          <p:spPr>
            <a:xfrm>
              <a:off x="932837" y="3551384"/>
              <a:ext cx="192593" cy="0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04" name="Přímá spojnice 38"/>
            <p:cNvCxnSpPr/>
            <p:nvPr/>
          </p:nvCxnSpPr>
          <p:spPr>
            <a:xfrm>
              <a:off x="932837" y="3037747"/>
              <a:ext cx="192593" cy="0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105" name="TextovéPole 104"/>
            <p:cNvSpPr txBox="1"/>
            <p:nvPr/>
          </p:nvSpPr>
          <p:spPr>
            <a:xfrm>
              <a:off x="686304" y="5111972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0</a:t>
              </a:r>
            </a:p>
          </p:txBody>
        </p:sp>
        <p:sp>
          <p:nvSpPr>
            <p:cNvPr id="106" name="Ovál 47"/>
            <p:cNvSpPr/>
            <p:nvPr/>
          </p:nvSpPr>
          <p:spPr>
            <a:xfrm>
              <a:off x="949822" y="4480505"/>
              <a:ext cx="192593" cy="192593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07" name="Přímá spojnice 56"/>
            <p:cNvCxnSpPr/>
            <p:nvPr/>
          </p:nvCxnSpPr>
          <p:spPr>
            <a:xfrm flipV="1">
              <a:off x="2281114" y="3037747"/>
              <a:ext cx="1442758" cy="2057838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8" name="Přímá spojnice 57"/>
            <p:cNvCxnSpPr/>
            <p:nvPr/>
          </p:nvCxnSpPr>
          <p:spPr>
            <a:xfrm flipV="1">
              <a:off x="2923161" y="3037747"/>
              <a:ext cx="1442758" cy="2057838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09" name="Přímá spojnice 58"/>
            <p:cNvCxnSpPr/>
            <p:nvPr/>
          </p:nvCxnSpPr>
          <p:spPr>
            <a:xfrm flipV="1">
              <a:off x="3565208" y="3037747"/>
              <a:ext cx="1442758" cy="2057838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10" name="Přímá spojnice 63"/>
            <p:cNvCxnSpPr/>
            <p:nvPr/>
          </p:nvCxnSpPr>
          <p:spPr>
            <a:xfrm flipV="1">
              <a:off x="4139952" y="3037747"/>
              <a:ext cx="1442758" cy="205783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111" name="Ovál 52"/>
            <p:cNvSpPr/>
            <p:nvPr/>
          </p:nvSpPr>
          <p:spPr>
            <a:xfrm>
              <a:off x="4546811" y="3463324"/>
              <a:ext cx="192593" cy="192593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2" name="Ovál 51"/>
            <p:cNvSpPr/>
            <p:nvPr/>
          </p:nvSpPr>
          <p:spPr>
            <a:xfrm>
              <a:off x="1814430" y="4631870"/>
              <a:ext cx="192593" cy="192593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3" name="TextovéPole 112"/>
            <p:cNvSpPr txBox="1"/>
            <p:nvPr/>
          </p:nvSpPr>
          <p:spPr>
            <a:xfrm>
              <a:off x="1970398" y="5111972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2</a:t>
              </a:r>
            </a:p>
          </p:txBody>
        </p:sp>
        <p:sp>
          <p:nvSpPr>
            <p:cNvPr id="114" name="TextovéPole 113"/>
            <p:cNvSpPr txBox="1"/>
            <p:nvPr/>
          </p:nvSpPr>
          <p:spPr>
            <a:xfrm>
              <a:off x="3254492" y="5111972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4</a:t>
              </a:r>
            </a:p>
          </p:txBody>
        </p:sp>
        <p:sp>
          <p:nvSpPr>
            <p:cNvPr id="115" name="TextovéPole 114"/>
            <p:cNvSpPr txBox="1"/>
            <p:nvPr/>
          </p:nvSpPr>
          <p:spPr>
            <a:xfrm>
              <a:off x="4812254" y="4084697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2</a:t>
              </a:r>
            </a:p>
          </p:txBody>
        </p:sp>
        <p:sp>
          <p:nvSpPr>
            <p:cNvPr id="116" name="TextovéPole 115"/>
            <p:cNvSpPr txBox="1"/>
            <p:nvPr/>
          </p:nvSpPr>
          <p:spPr>
            <a:xfrm>
              <a:off x="513638" y="4341515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1</a:t>
              </a:r>
            </a:p>
          </p:txBody>
        </p:sp>
        <p:sp>
          <p:nvSpPr>
            <p:cNvPr id="117" name="TextovéPole 116"/>
            <p:cNvSpPr txBox="1"/>
            <p:nvPr/>
          </p:nvSpPr>
          <p:spPr>
            <a:xfrm>
              <a:off x="513638" y="3294566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3</a:t>
              </a:r>
            </a:p>
          </p:txBody>
        </p:sp>
        <p:sp>
          <p:nvSpPr>
            <p:cNvPr id="118" name="TextovéPole 117"/>
            <p:cNvSpPr txBox="1"/>
            <p:nvPr/>
          </p:nvSpPr>
          <p:spPr>
            <a:xfrm>
              <a:off x="513638" y="3827878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2</a:t>
              </a:r>
            </a:p>
          </p:txBody>
        </p:sp>
        <p:sp>
          <p:nvSpPr>
            <p:cNvPr id="119" name="TextovéPole 118"/>
            <p:cNvSpPr txBox="1"/>
            <p:nvPr/>
          </p:nvSpPr>
          <p:spPr>
            <a:xfrm>
              <a:off x="513638" y="2780928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4</a:t>
              </a:r>
            </a:p>
          </p:txBody>
        </p:sp>
        <p:sp>
          <p:nvSpPr>
            <p:cNvPr id="120" name="TextovéPole 119"/>
            <p:cNvSpPr txBox="1"/>
            <p:nvPr/>
          </p:nvSpPr>
          <p:spPr>
            <a:xfrm>
              <a:off x="1295155" y="5111972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1</a:t>
              </a:r>
            </a:p>
          </p:txBody>
        </p:sp>
        <p:sp>
          <p:nvSpPr>
            <p:cNvPr id="121" name="TextovéPole 120"/>
            <p:cNvSpPr txBox="1"/>
            <p:nvPr/>
          </p:nvSpPr>
          <p:spPr>
            <a:xfrm>
              <a:off x="2579249" y="5111972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3</a:t>
              </a:r>
            </a:p>
          </p:txBody>
        </p:sp>
        <p:sp>
          <p:nvSpPr>
            <p:cNvPr id="122" name="TextovéPole 121"/>
            <p:cNvSpPr txBox="1"/>
            <p:nvPr/>
          </p:nvSpPr>
          <p:spPr>
            <a:xfrm>
              <a:off x="3863343" y="5111972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5</a:t>
              </a:r>
            </a:p>
          </p:txBody>
        </p:sp>
        <p:sp>
          <p:nvSpPr>
            <p:cNvPr id="123" name="TextovéPole 122"/>
            <p:cNvSpPr txBox="1"/>
            <p:nvPr/>
          </p:nvSpPr>
          <p:spPr>
            <a:xfrm>
              <a:off x="5370149" y="3314240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4</a:t>
              </a:r>
            </a:p>
          </p:txBody>
        </p:sp>
        <p:sp>
          <p:nvSpPr>
            <p:cNvPr id="124" name="TextovéPole 123"/>
            <p:cNvSpPr txBox="1"/>
            <p:nvPr/>
          </p:nvSpPr>
          <p:spPr>
            <a:xfrm>
              <a:off x="4555435" y="4469925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1</a:t>
              </a:r>
            </a:p>
          </p:txBody>
        </p:sp>
        <p:sp>
          <p:nvSpPr>
            <p:cNvPr id="125" name="TextovéPole 124"/>
            <p:cNvSpPr txBox="1"/>
            <p:nvPr/>
          </p:nvSpPr>
          <p:spPr>
            <a:xfrm>
              <a:off x="5113330" y="3699468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3</a:t>
              </a:r>
            </a:p>
          </p:txBody>
        </p:sp>
        <p:sp>
          <p:nvSpPr>
            <p:cNvPr id="126" name="TextovéPole 125"/>
            <p:cNvSpPr txBox="1"/>
            <p:nvPr/>
          </p:nvSpPr>
          <p:spPr>
            <a:xfrm>
              <a:off x="2483768" y="5477525"/>
              <a:ext cx="1181166" cy="5488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400" dirty="0"/>
                <a:t>druh 3</a:t>
              </a:r>
            </a:p>
          </p:txBody>
        </p:sp>
        <p:sp>
          <p:nvSpPr>
            <p:cNvPr id="127" name="TextovéPole 126"/>
            <p:cNvSpPr txBox="1"/>
            <p:nvPr/>
          </p:nvSpPr>
          <p:spPr>
            <a:xfrm rot="16200000">
              <a:off x="-316159" y="3585243"/>
              <a:ext cx="1181165" cy="5488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400" dirty="0"/>
                <a:t>druh 1</a:t>
              </a:r>
            </a:p>
          </p:txBody>
        </p:sp>
        <p:sp>
          <p:nvSpPr>
            <p:cNvPr id="128" name="TextovéPole 127"/>
            <p:cNvSpPr txBox="1"/>
            <p:nvPr/>
          </p:nvSpPr>
          <p:spPr>
            <a:xfrm rot="18292944">
              <a:off x="5041359" y="4046783"/>
              <a:ext cx="1181165" cy="5488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400" dirty="0"/>
                <a:t>druh 2</a:t>
              </a:r>
            </a:p>
          </p:txBody>
        </p:sp>
        <p:sp>
          <p:nvSpPr>
            <p:cNvPr id="130" name="TextovéPole 129"/>
            <p:cNvSpPr txBox="1"/>
            <p:nvPr/>
          </p:nvSpPr>
          <p:spPr>
            <a:xfrm>
              <a:off x="994233" y="4153497"/>
              <a:ext cx="331333" cy="548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accent4">
                      <a:lumMod val="50000"/>
                    </a:schemeClr>
                  </a:solidFill>
                </a:rPr>
                <a:t>B</a:t>
              </a:r>
              <a:endParaRPr lang="cs-CZ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131" name="TextovéPole 130"/>
            <p:cNvSpPr txBox="1"/>
            <p:nvPr/>
          </p:nvSpPr>
          <p:spPr>
            <a:xfrm>
              <a:off x="4600707" y="3130335"/>
              <a:ext cx="331333" cy="548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accent6"/>
                  </a:solidFill>
                </a:rPr>
                <a:t>C</a:t>
              </a:r>
              <a:endParaRPr lang="cs-CZ" dirty="0">
                <a:solidFill>
                  <a:schemeClr val="accent6"/>
                </a:solidFill>
              </a:endParaRPr>
            </a:p>
          </p:txBody>
        </p:sp>
        <p:sp>
          <p:nvSpPr>
            <p:cNvPr id="129" name="TextovéPole 128"/>
            <p:cNvSpPr txBox="1"/>
            <p:nvPr/>
          </p:nvSpPr>
          <p:spPr>
            <a:xfrm>
              <a:off x="1761546" y="4264825"/>
              <a:ext cx="360040" cy="307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accent5"/>
                  </a:solidFill>
                </a:rPr>
                <a:t>A</a:t>
              </a:r>
              <a:endParaRPr lang="cs-CZ" dirty="0">
                <a:solidFill>
                  <a:schemeClr val="accent5"/>
                </a:solidFill>
              </a:endParaRPr>
            </a:p>
          </p:txBody>
        </p:sp>
      </p:grpSp>
      <p:cxnSp>
        <p:nvCxnSpPr>
          <p:cNvPr id="82" name="Přímá spojnice se šipkou 81"/>
          <p:cNvCxnSpPr>
            <a:endCxn id="112" idx="2"/>
          </p:cNvCxnSpPr>
          <p:nvPr/>
        </p:nvCxnSpPr>
        <p:spPr>
          <a:xfrm>
            <a:off x="2606518" y="5639982"/>
            <a:ext cx="490064" cy="5522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Přímá spojnice se šipkou 77"/>
          <p:cNvCxnSpPr>
            <a:endCxn id="111" idx="3"/>
          </p:cNvCxnSpPr>
          <p:nvPr/>
        </p:nvCxnSpPr>
        <p:spPr>
          <a:xfrm flipV="1">
            <a:off x="3203848" y="4930473"/>
            <a:ext cx="1811122" cy="71518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5335628"/>
              </p:ext>
            </p:extLst>
          </p:nvPr>
        </p:nvGraphicFramePr>
        <p:xfrm>
          <a:off x="4712635" y="2811826"/>
          <a:ext cx="3246438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2654280" imgH="279360" progId="Equation.3">
                  <p:embed/>
                </p:oleObj>
              </mc:Choice>
              <mc:Fallback>
                <p:oleObj name="Rovnice" r:id="rId3" imgW="265428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2635" y="2811826"/>
                        <a:ext cx="3246438" cy="341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904434"/>
              </p:ext>
            </p:extLst>
          </p:nvPr>
        </p:nvGraphicFramePr>
        <p:xfrm>
          <a:off x="4712635" y="3371667"/>
          <a:ext cx="3292475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2692080" imgH="279360" progId="Equation.3">
                  <p:embed/>
                </p:oleObj>
              </mc:Choice>
              <mc:Fallback>
                <p:oleObj name="Rovnice" r:id="rId5" imgW="269208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2635" y="3371667"/>
                        <a:ext cx="3292475" cy="341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3537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Euklidovská vzdálenost</a:t>
            </a:r>
            <a:br>
              <a:rPr lang="cs-CZ"/>
            </a:br>
            <a:r>
              <a:rPr lang="cs-CZ"/>
              <a:t>	</a:t>
            </a:r>
            <a:r>
              <a:rPr lang="cs-CZ">
                <a:solidFill>
                  <a:srgbClr val="0070C0"/>
                </a:solidFill>
              </a:rPr>
              <a:t>paradox</a:t>
            </a:r>
            <a:r>
              <a:rPr lang="en-US">
                <a:solidFill>
                  <a:srgbClr val="0070C0"/>
                </a:solidFill>
              </a:rPr>
              <a:t> p</a:t>
            </a:r>
            <a:r>
              <a:rPr lang="cs-CZ">
                <a:solidFill>
                  <a:srgbClr val="0070C0"/>
                </a:solidFill>
              </a:rPr>
              <a:t>ři použití abundančních dat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1368151"/>
          </a:xfrm>
        </p:spPr>
        <p:txBody>
          <a:bodyPr/>
          <a:lstStyle/>
          <a:p>
            <a:r>
              <a:rPr lang="cs-CZ"/>
              <a:t>při použití abundančních dat se může stát, že dva vzorky, které sdílí některé druhy</a:t>
            </a:r>
            <a:r>
              <a:rPr lang="en-US"/>
              <a:t> (</a:t>
            </a:r>
            <a:r>
              <a:rPr lang="cs-CZ"/>
              <a:t>vzorky</a:t>
            </a:r>
            <a:r>
              <a:rPr lang="en-US"/>
              <a:t> 1 a 3)</a:t>
            </a:r>
            <a:r>
              <a:rPr lang="cs-CZ"/>
              <a:t>, budou mít větší vzdálenost než dva vzorky, které nesdílí ani jeden druh</a:t>
            </a:r>
            <a:r>
              <a:rPr lang="en-US"/>
              <a:t> (</a:t>
            </a:r>
            <a:r>
              <a:rPr lang="cs-CZ"/>
              <a:t>vzorky</a:t>
            </a:r>
            <a:r>
              <a:rPr lang="en-US"/>
              <a:t> 1 a 2)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6" name="Levá jednoduchá závorka 5"/>
          <p:cNvSpPr/>
          <p:nvPr/>
        </p:nvSpPr>
        <p:spPr>
          <a:xfrm flipH="1">
            <a:off x="4280897" y="3321713"/>
            <a:ext cx="288032" cy="576064"/>
          </a:xfrm>
          <a:prstGeom prst="leftBracket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vá jednoduchá závorka 6"/>
          <p:cNvSpPr/>
          <p:nvPr/>
        </p:nvSpPr>
        <p:spPr>
          <a:xfrm flipH="1">
            <a:off x="4280897" y="3249705"/>
            <a:ext cx="432048" cy="360040"/>
          </a:xfrm>
          <a:prstGeom prst="leftBracket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ovéPole 7"/>
          <p:cNvSpPr txBox="1"/>
          <p:nvPr/>
        </p:nvSpPr>
        <p:spPr>
          <a:xfrm>
            <a:off x="4784953" y="3105689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1,732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640937" y="3672461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4,243</a:t>
            </a:r>
          </a:p>
        </p:txBody>
      </p:sp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588452"/>
              </p:ext>
            </p:extLst>
          </p:nvPr>
        </p:nvGraphicFramePr>
        <p:xfrm>
          <a:off x="1832625" y="2817657"/>
          <a:ext cx="2448272" cy="116278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8686">
                <a:tc>
                  <a:txBody>
                    <a:bodyPr/>
                    <a:lstStyle/>
                    <a:p>
                      <a:pPr algn="l" fontAlgn="b"/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/>
                        <a:t>druh</a:t>
                      </a:r>
                      <a:r>
                        <a:rPr lang="cs-CZ" sz="1400" u="none" strike="noStrike" baseline="0" dirty="0"/>
                        <a:t> 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/>
                        <a:t>druh 2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/>
                        <a:t>druh 3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/>
                        <a:t>vzorek</a:t>
                      </a:r>
                      <a:r>
                        <a:rPr lang="en-US" sz="1400" u="none" strike="noStrike" dirty="0"/>
                        <a:t> </a:t>
                      </a:r>
                      <a:r>
                        <a:rPr lang="cs-CZ" sz="1400" u="none" strike="noStrike" dirty="0"/>
                        <a:t>A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/>
                        <a:t>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/>
                        <a:t>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err="1">
                          <a:solidFill>
                            <a:schemeClr val="lt1"/>
                          </a:solidFill>
                          <a:latin typeface="+mn-lt"/>
                        </a:rPr>
                        <a:t>vzorek</a:t>
                      </a:r>
                      <a:r>
                        <a:rPr lang="en-US" sz="1400" b="1" i="0" u="none" strike="noStrike" dirty="0">
                          <a:solidFill>
                            <a:schemeClr val="lt1"/>
                          </a:solidFill>
                          <a:latin typeface="+mn-lt"/>
                        </a:rPr>
                        <a:t> </a:t>
                      </a:r>
                      <a:r>
                        <a:rPr lang="cs-CZ" sz="1400" b="1" i="0" u="none" strike="noStrike" dirty="0">
                          <a:solidFill>
                            <a:schemeClr val="lt1"/>
                          </a:solidFill>
                          <a:latin typeface="+mn-lt"/>
                        </a:rPr>
                        <a:t>B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/>
                        <a:t>1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/>
                        <a:t>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/>
                        <a:t>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/>
                        <a:t>vzorek</a:t>
                      </a:r>
                      <a:r>
                        <a:rPr lang="en-US" sz="1400" u="none" strike="noStrike" dirty="0"/>
                        <a:t> </a:t>
                      </a:r>
                      <a:r>
                        <a:rPr lang="cs-CZ" sz="1400" u="none" strike="noStrike" dirty="0"/>
                        <a:t>C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chemeClr val="dk1"/>
                          </a:solidFill>
                          <a:latin typeface="+mn-lt"/>
                        </a:rPr>
                        <a:t>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u="none" strike="noStrike" dirty="0"/>
                        <a:t>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chemeClr val="dk1"/>
                          </a:solidFill>
                          <a:latin typeface="+mn-lt"/>
                        </a:rPr>
                        <a:t>4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5" name="Skupina 12"/>
          <p:cNvGrpSpPr>
            <a:grpSpLocks noChangeAspect="1"/>
          </p:cNvGrpSpPr>
          <p:nvPr/>
        </p:nvGrpSpPr>
        <p:grpSpPr>
          <a:xfrm>
            <a:off x="5024815" y="3769327"/>
            <a:ext cx="4104456" cy="2255327"/>
            <a:chOff x="0" y="2780928"/>
            <a:chExt cx="5906366" cy="3245445"/>
          </a:xfrm>
        </p:grpSpPr>
        <p:cxnSp>
          <p:nvCxnSpPr>
            <p:cNvPr id="14" name="Přímá spojnice 5"/>
            <p:cNvCxnSpPr/>
            <p:nvPr/>
          </p:nvCxnSpPr>
          <p:spPr>
            <a:xfrm>
              <a:off x="1027275" y="5092297"/>
              <a:ext cx="3204000" cy="0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5" name="Přímá spojnice 6"/>
            <p:cNvCxnSpPr/>
            <p:nvPr/>
          </p:nvCxnSpPr>
          <p:spPr>
            <a:xfrm flipH="1" flipV="1">
              <a:off x="1021524" y="2780928"/>
              <a:ext cx="0" cy="2326320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6" name="Přímá spojnice 12"/>
            <p:cNvCxnSpPr/>
            <p:nvPr/>
          </p:nvCxnSpPr>
          <p:spPr>
            <a:xfrm flipV="1">
              <a:off x="1027275" y="3037747"/>
              <a:ext cx="1442758" cy="2057838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7" name="Přímá spojnice 13"/>
            <p:cNvCxnSpPr/>
            <p:nvPr/>
          </p:nvCxnSpPr>
          <p:spPr>
            <a:xfrm flipV="1">
              <a:off x="1632326" y="3037747"/>
              <a:ext cx="1442758" cy="2057838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8" name="Přímá spojnice 24"/>
            <p:cNvCxnSpPr/>
            <p:nvPr/>
          </p:nvCxnSpPr>
          <p:spPr>
            <a:xfrm>
              <a:off x="1299045" y="4707069"/>
              <a:ext cx="3204000" cy="0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9" name="Přímá spojnice 25"/>
            <p:cNvCxnSpPr/>
            <p:nvPr/>
          </p:nvCxnSpPr>
          <p:spPr>
            <a:xfrm>
              <a:off x="1570814" y="4321841"/>
              <a:ext cx="3204000" cy="0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0" name="Přímá spojnice 26"/>
            <p:cNvCxnSpPr/>
            <p:nvPr/>
          </p:nvCxnSpPr>
          <p:spPr>
            <a:xfrm>
              <a:off x="1842584" y="3936612"/>
              <a:ext cx="3204000" cy="0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1" name="Přímá spojnice 27"/>
            <p:cNvCxnSpPr/>
            <p:nvPr/>
          </p:nvCxnSpPr>
          <p:spPr>
            <a:xfrm>
              <a:off x="2114354" y="3551384"/>
              <a:ext cx="3204000" cy="0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2" name="Přímá spojnice 28"/>
            <p:cNvCxnSpPr/>
            <p:nvPr/>
          </p:nvCxnSpPr>
          <p:spPr>
            <a:xfrm>
              <a:off x="2386123" y="3166156"/>
              <a:ext cx="3204000" cy="0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3" name="Přímá spojnice 33"/>
            <p:cNvCxnSpPr/>
            <p:nvPr/>
          </p:nvCxnSpPr>
          <p:spPr>
            <a:xfrm>
              <a:off x="932837" y="4578659"/>
              <a:ext cx="192593" cy="0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4" name="Přímá spojnice 36"/>
            <p:cNvCxnSpPr/>
            <p:nvPr/>
          </p:nvCxnSpPr>
          <p:spPr>
            <a:xfrm>
              <a:off x="932837" y="4065022"/>
              <a:ext cx="192593" cy="0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5" name="Přímá spojnice 37"/>
            <p:cNvCxnSpPr/>
            <p:nvPr/>
          </p:nvCxnSpPr>
          <p:spPr>
            <a:xfrm>
              <a:off x="932837" y="3551384"/>
              <a:ext cx="192593" cy="0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6" name="Přímá spojnice 38"/>
            <p:cNvCxnSpPr/>
            <p:nvPr/>
          </p:nvCxnSpPr>
          <p:spPr>
            <a:xfrm>
              <a:off x="932837" y="3037747"/>
              <a:ext cx="192593" cy="0"/>
            </a:xfrm>
            <a:prstGeom prst="line">
              <a:avLst/>
            </a:prstGeom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27" name="TextovéPole 26"/>
            <p:cNvSpPr txBox="1"/>
            <p:nvPr/>
          </p:nvSpPr>
          <p:spPr>
            <a:xfrm>
              <a:off x="686304" y="5111972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0</a:t>
              </a:r>
            </a:p>
          </p:txBody>
        </p:sp>
        <p:sp>
          <p:nvSpPr>
            <p:cNvPr id="28" name="Ovál 47"/>
            <p:cNvSpPr/>
            <p:nvPr/>
          </p:nvSpPr>
          <p:spPr>
            <a:xfrm>
              <a:off x="949822" y="4480505"/>
              <a:ext cx="192593" cy="192593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29" name="Přímá spojnice 56"/>
            <p:cNvCxnSpPr/>
            <p:nvPr/>
          </p:nvCxnSpPr>
          <p:spPr>
            <a:xfrm flipV="1">
              <a:off x="2281114" y="3037747"/>
              <a:ext cx="1442758" cy="2057838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0" name="Přímá spojnice 57"/>
            <p:cNvCxnSpPr/>
            <p:nvPr/>
          </p:nvCxnSpPr>
          <p:spPr>
            <a:xfrm flipV="1">
              <a:off x="2923161" y="3037747"/>
              <a:ext cx="1442758" cy="2057838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1" name="Přímá spojnice 58"/>
            <p:cNvCxnSpPr/>
            <p:nvPr/>
          </p:nvCxnSpPr>
          <p:spPr>
            <a:xfrm flipV="1">
              <a:off x="3565208" y="3037747"/>
              <a:ext cx="1442758" cy="2057838"/>
            </a:xfrm>
            <a:prstGeom prst="line">
              <a:avLst/>
            </a:prstGeom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2" name="Přímá spojnice 63"/>
            <p:cNvCxnSpPr/>
            <p:nvPr/>
          </p:nvCxnSpPr>
          <p:spPr>
            <a:xfrm flipV="1">
              <a:off x="4139952" y="3037747"/>
              <a:ext cx="1442758" cy="205783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33" name="Ovál 52"/>
            <p:cNvSpPr/>
            <p:nvPr/>
          </p:nvSpPr>
          <p:spPr>
            <a:xfrm>
              <a:off x="4546811" y="3463324"/>
              <a:ext cx="192593" cy="192593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4" name="Ovál 51"/>
            <p:cNvSpPr/>
            <p:nvPr/>
          </p:nvSpPr>
          <p:spPr>
            <a:xfrm>
              <a:off x="1814430" y="4631870"/>
              <a:ext cx="192593" cy="192593"/>
            </a:xfrm>
            <a:prstGeom prst="ellipse">
              <a:avLst/>
            </a:prstGeom>
            <a:solidFill>
              <a:schemeClr val="accent5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5" name="TextovéPole 34"/>
            <p:cNvSpPr txBox="1"/>
            <p:nvPr/>
          </p:nvSpPr>
          <p:spPr>
            <a:xfrm>
              <a:off x="1970398" y="5111972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2</a:t>
              </a:r>
            </a:p>
          </p:txBody>
        </p:sp>
        <p:sp>
          <p:nvSpPr>
            <p:cNvPr id="36" name="TextovéPole 35"/>
            <p:cNvSpPr txBox="1"/>
            <p:nvPr/>
          </p:nvSpPr>
          <p:spPr>
            <a:xfrm>
              <a:off x="3254492" y="5111972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4</a:t>
              </a:r>
            </a:p>
          </p:txBody>
        </p:sp>
        <p:sp>
          <p:nvSpPr>
            <p:cNvPr id="37" name="TextovéPole 36"/>
            <p:cNvSpPr txBox="1"/>
            <p:nvPr/>
          </p:nvSpPr>
          <p:spPr>
            <a:xfrm>
              <a:off x="4812254" y="4084697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2</a:t>
              </a:r>
            </a:p>
          </p:txBody>
        </p:sp>
        <p:sp>
          <p:nvSpPr>
            <p:cNvPr id="38" name="TextovéPole 37"/>
            <p:cNvSpPr txBox="1"/>
            <p:nvPr/>
          </p:nvSpPr>
          <p:spPr>
            <a:xfrm>
              <a:off x="513638" y="4341515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1</a:t>
              </a:r>
            </a:p>
          </p:txBody>
        </p:sp>
        <p:sp>
          <p:nvSpPr>
            <p:cNvPr id="39" name="TextovéPole 38"/>
            <p:cNvSpPr txBox="1"/>
            <p:nvPr/>
          </p:nvSpPr>
          <p:spPr>
            <a:xfrm>
              <a:off x="513638" y="3294566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3</a:t>
              </a:r>
            </a:p>
          </p:txBody>
        </p:sp>
        <p:sp>
          <p:nvSpPr>
            <p:cNvPr id="40" name="TextovéPole 39"/>
            <p:cNvSpPr txBox="1"/>
            <p:nvPr/>
          </p:nvSpPr>
          <p:spPr>
            <a:xfrm>
              <a:off x="513638" y="3827878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2</a:t>
              </a:r>
            </a:p>
          </p:txBody>
        </p:sp>
        <p:sp>
          <p:nvSpPr>
            <p:cNvPr id="41" name="TextovéPole 40"/>
            <p:cNvSpPr txBox="1"/>
            <p:nvPr/>
          </p:nvSpPr>
          <p:spPr>
            <a:xfrm>
              <a:off x="513638" y="2780928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4</a:t>
              </a:r>
            </a:p>
          </p:txBody>
        </p:sp>
        <p:sp>
          <p:nvSpPr>
            <p:cNvPr id="42" name="TextovéPole 41"/>
            <p:cNvSpPr txBox="1"/>
            <p:nvPr/>
          </p:nvSpPr>
          <p:spPr>
            <a:xfrm>
              <a:off x="1295155" y="5111972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1</a:t>
              </a:r>
            </a:p>
          </p:txBody>
        </p:sp>
        <p:sp>
          <p:nvSpPr>
            <p:cNvPr id="43" name="TextovéPole 42"/>
            <p:cNvSpPr txBox="1"/>
            <p:nvPr/>
          </p:nvSpPr>
          <p:spPr>
            <a:xfrm>
              <a:off x="2579249" y="5111972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3</a:t>
              </a:r>
            </a:p>
          </p:txBody>
        </p:sp>
        <p:sp>
          <p:nvSpPr>
            <p:cNvPr id="44" name="TextovéPole 43"/>
            <p:cNvSpPr txBox="1"/>
            <p:nvPr/>
          </p:nvSpPr>
          <p:spPr>
            <a:xfrm>
              <a:off x="3863343" y="5111972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5</a:t>
              </a:r>
            </a:p>
          </p:txBody>
        </p:sp>
        <p:sp>
          <p:nvSpPr>
            <p:cNvPr id="45" name="TextovéPole 44"/>
            <p:cNvSpPr txBox="1"/>
            <p:nvPr/>
          </p:nvSpPr>
          <p:spPr>
            <a:xfrm>
              <a:off x="5370149" y="3314240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4</a:t>
              </a:r>
            </a:p>
          </p:txBody>
        </p:sp>
        <p:sp>
          <p:nvSpPr>
            <p:cNvPr id="46" name="TextovéPole 45"/>
            <p:cNvSpPr txBox="1"/>
            <p:nvPr/>
          </p:nvSpPr>
          <p:spPr>
            <a:xfrm>
              <a:off x="4555435" y="4469925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1</a:t>
              </a:r>
            </a:p>
          </p:txBody>
        </p:sp>
        <p:sp>
          <p:nvSpPr>
            <p:cNvPr id="47" name="TextovéPole 46"/>
            <p:cNvSpPr txBox="1"/>
            <p:nvPr/>
          </p:nvSpPr>
          <p:spPr>
            <a:xfrm>
              <a:off x="5113330" y="3699468"/>
              <a:ext cx="469380" cy="4939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200" dirty="0"/>
                <a:t>3</a:t>
              </a:r>
            </a:p>
          </p:txBody>
        </p:sp>
        <p:sp>
          <p:nvSpPr>
            <p:cNvPr id="48" name="TextovéPole 47"/>
            <p:cNvSpPr txBox="1"/>
            <p:nvPr/>
          </p:nvSpPr>
          <p:spPr>
            <a:xfrm>
              <a:off x="2483768" y="5477525"/>
              <a:ext cx="1181166" cy="5488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400" dirty="0"/>
                <a:t>druh 3</a:t>
              </a:r>
            </a:p>
          </p:txBody>
        </p:sp>
        <p:sp>
          <p:nvSpPr>
            <p:cNvPr id="49" name="TextovéPole 48"/>
            <p:cNvSpPr txBox="1"/>
            <p:nvPr/>
          </p:nvSpPr>
          <p:spPr>
            <a:xfrm rot="16200000">
              <a:off x="-316159" y="3585243"/>
              <a:ext cx="1181165" cy="5488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400" dirty="0"/>
                <a:t>druh 1</a:t>
              </a:r>
            </a:p>
          </p:txBody>
        </p:sp>
        <p:sp>
          <p:nvSpPr>
            <p:cNvPr id="50" name="TextovéPole 49"/>
            <p:cNvSpPr txBox="1"/>
            <p:nvPr/>
          </p:nvSpPr>
          <p:spPr>
            <a:xfrm rot="18292944">
              <a:off x="5041359" y="4046783"/>
              <a:ext cx="1181165" cy="5488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1400" dirty="0"/>
                <a:t>druh 2</a:t>
              </a:r>
            </a:p>
          </p:txBody>
        </p:sp>
        <p:sp>
          <p:nvSpPr>
            <p:cNvPr id="51" name="TextovéPole 50"/>
            <p:cNvSpPr txBox="1"/>
            <p:nvPr/>
          </p:nvSpPr>
          <p:spPr>
            <a:xfrm>
              <a:off x="994233" y="4153497"/>
              <a:ext cx="331333" cy="548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accent4">
                      <a:lumMod val="50000"/>
                    </a:schemeClr>
                  </a:solidFill>
                </a:rPr>
                <a:t>B</a:t>
              </a:r>
              <a:endParaRPr lang="cs-CZ" dirty="0">
                <a:solidFill>
                  <a:schemeClr val="accent4">
                    <a:lumMod val="50000"/>
                  </a:schemeClr>
                </a:solidFill>
              </a:endParaRPr>
            </a:p>
          </p:txBody>
        </p:sp>
        <p:sp>
          <p:nvSpPr>
            <p:cNvPr id="52" name="TextovéPole 51"/>
            <p:cNvSpPr txBox="1"/>
            <p:nvPr/>
          </p:nvSpPr>
          <p:spPr>
            <a:xfrm>
              <a:off x="4600707" y="3130335"/>
              <a:ext cx="331333" cy="548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accent6"/>
                  </a:solidFill>
                </a:rPr>
                <a:t>C</a:t>
              </a:r>
              <a:endParaRPr lang="cs-CZ" dirty="0">
                <a:solidFill>
                  <a:schemeClr val="accent6"/>
                </a:solidFill>
              </a:endParaRPr>
            </a:p>
          </p:txBody>
        </p:sp>
        <p:sp>
          <p:nvSpPr>
            <p:cNvPr id="53" name="TextovéPole 52"/>
            <p:cNvSpPr txBox="1"/>
            <p:nvPr/>
          </p:nvSpPr>
          <p:spPr>
            <a:xfrm>
              <a:off x="1761546" y="4264825"/>
              <a:ext cx="360040" cy="3077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accent5"/>
                  </a:solidFill>
                </a:rPr>
                <a:t>A</a:t>
              </a:r>
              <a:endParaRPr lang="cs-CZ" dirty="0">
                <a:solidFill>
                  <a:schemeClr val="accent5"/>
                </a:solidFill>
              </a:endParaRPr>
            </a:p>
          </p:txBody>
        </p:sp>
      </p:grpSp>
      <p:cxnSp>
        <p:nvCxnSpPr>
          <p:cNvPr id="54" name="Přímá spojnice se šipkou 81"/>
          <p:cNvCxnSpPr>
            <a:stCxn id="28" idx="5"/>
          </p:cNvCxnSpPr>
          <p:nvPr/>
        </p:nvCxnSpPr>
        <p:spPr>
          <a:xfrm>
            <a:off x="5799103" y="5064635"/>
            <a:ext cx="486598" cy="40856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Přímá spojnice se šipkou 77"/>
          <p:cNvCxnSpPr/>
          <p:nvPr/>
        </p:nvCxnSpPr>
        <p:spPr>
          <a:xfrm flipV="1">
            <a:off x="6392967" y="4368470"/>
            <a:ext cx="1811122" cy="715189"/>
          </a:xfrm>
          <a:prstGeom prst="straightConnector1">
            <a:avLst/>
          </a:prstGeom>
          <a:ln w="2540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6" name="Tabulk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452510"/>
              </p:ext>
            </p:extLst>
          </p:nvPr>
        </p:nvGraphicFramePr>
        <p:xfrm>
          <a:off x="1960581" y="5182888"/>
          <a:ext cx="2351860" cy="1646932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587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79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79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79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1733"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</a:t>
                      </a:r>
                      <a:endParaRPr lang="cs-CZ" sz="1600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</a:t>
                      </a:r>
                      <a:endParaRPr lang="cs-CZ" sz="16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</a:t>
                      </a:r>
                      <a:endParaRPr lang="cs-CZ" sz="16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733">
                <a:tc>
                  <a:txBody>
                    <a:bodyPr/>
                    <a:lstStyle/>
                    <a:p>
                      <a:r>
                        <a:rPr lang="en-US" sz="1600" dirty="0"/>
                        <a:t>A</a:t>
                      </a:r>
                      <a:endParaRPr lang="cs-CZ" sz="1600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1.73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4.24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733">
                <a:tc>
                  <a:txBody>
                    <a:bodyPr/>
                    <a:lstStyle/>
                    <a:p>
                      <a:r>
                        <a:rPr lang="en-US" sz="1600" dirty="0"/>
                        <a:t>B</a:t>
                      </a:r>
                      <a:endParaRPr lang="cs-CZ" sz="1600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1.73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5.74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733">
                <a:tc>
                  <a:txBody>
                    <a:bodyPr/>
                    <a:lstStyle/>
                    <a:p>
                      <a:r>
                        <a:rPr lang="en-US" sz="1600" dirty="0"/>
                        <a:t>C</a:t>
                      </a:r>
                      <a:endParaRPr lang="cs-CZ" sz="1600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4.24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5.74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0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ovéPole 10"/>
          <p:cNvSpPr txBox="1"/>
          <p:nvPr/>
        </p:nvSpPr>
        <p:spPr>
          <a:xfrm>
            <a:off x="353834" y="2947952"/>
            <a:ext cx="13292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Community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matrix</a:t>
            </a:r>
            <a:endParaRPr lang="en-US" dirty="0"/>
          </a:p>
        </p:txBody>
      </p:sp>
      <p:sp>
        <p:nvSpPr>
          <p:cNvPr id="57" name="TextovéPole 56"/>
          <p:cNvSpPr txBox="1"/>
          <p:nvPr/>
        </p:nvSpPr>
        <p:spPr>
          <a:xfrm>
            <a:off x="169915" y="5560850"/>
            <a:ext cx="13805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Dissimilarity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matrix</a:t>
            </a:r>
            <a:endParaRPr lang="en-US" dirty="0"/>
          </a:p>
        </p:txBody>
      </p:sp>
      <p:sp>
        <p:nvSpPr>
          <p:cNvPr id="13" name="Šipka doprava 12"/>
          <p:cNvSpPr/>
          <p:nvPr/>
        </p:nvSpPr>
        <p:spPr>
          <a:xfrm rot="5400000">
            <a:off x="2317482" y="4269056"/>
            <a:ext cx="576064" cy="6067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190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Indexy (ne)podobnost</a:t>
            </a:r>
            <a:r>
              <a:rPr lang="en-US" dirty="0" err="1"/>
              <a:t>i</a:t>
            </a:r>
            <a:r>
              <a:rPr lang="en-US" dirty="0"/>
              <a:t> (</a:t>
            </a:r>
            <a:r>
              <a:rPr lang="cs-CZ" dirty="0"/>
              <a:t>dis-</a:t>
            </a:r>
            <a:r>
              <a:rPr lang="en-US" i="1" dirty="0"/>
              <a:t>similarity coefficients</a:t>
            </a:r>
            <a:r>
              <a:rPr lang="en-US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/>
              <a:t>kvalitativní </a:t>
            </a:r>
            <a:r>
              <a:rPr lang="cs-CZ" b="1" dirty="0" err="1"/>
              <a:t>vs</a:t>
            </a:r>
            <a:r>
              <a:rPr lang="cs-CZ" b="1" dirty="0"/>
              <a:t> kvantitativní</a:t>
            </a:r>
          </a:p>
          <a:p>
            <a:r>
              <a:rPr lang="cs-CZ" b="1" dirty="0"/>
              <a:t>kvalitativní</a:t>
            </a:r>
            <a:r>
              <a:rPr lang="cs-CZ" dirty="0"/>
              <a:t> – pro presenčně-absenční data</a:t>
            </a:r>
          </a:p>
          <a:p>
            <a:r>
              <a:rPr lang="cs-CZ" b="1" dirty="0"/>
              <a:t>kvantitativní</a:t>
            </a:r>
            <a:r>
              <a:rPr lang="cs-CZ" dirty="0"/>
              <a:t> – pro data vyjadřující abundance, počty aj.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dirty="0">
                <a:solidFill>
                  <a:srgbClr val="FF0000"/>
                </a:solidFill>
              </a:rPr>
              <a:t>symetrické </a:t>
            </a:r>
            <a:r>
              <a:rPr lang="cs-CZ" b="1" i="1" dirty="0" err="1">
                <a:solidFill>
                  <a:srgbClr val="FF0000"/>
                </a:solidFill>
              </a:rPr>
              <a:t>vs</a:t>
            </a:r>
            <a:r>
              <a:rPr lang="cs-CZ" b="1" dirty="0">
                <a:solidFill>
                  <a:srgbClr val="FF0000"/>
                </a:solidFill>
              </a:rPr>
              <a:t> asymetrické</a:t>
            </a:r>
          </a:p>
          <a:p>
            <a:r>
              <a:rPr lang="cs-CZ" dirty="0">
                <a:solidFill>
                  <a:srgbClr val="FF0000"/>
                </a:solidFill>
              </a:rPr>
              <a:t>dvojité nepřítomnosti („</a:t>
            </a:r>
            <a:r>
              <a:rPr lang="cs-CZ" i="1" dirty="0">
                <a:solidFill>
                  <a:srgbClr val="FF0000"/>
                </a:solidFill>
              </a:rPr>
              <a:t>double-</a:t>
            </a:r>
            <a:r>
              <a:rPr lang="cs-CZ" i="1" dirty="0" err="1">
                <a:solidFill>
                  <a:srgbClr val="FF0000"/>
                </a:solidFill>
              </a:rPr>
              <a:t>zero</a:t>
            </a:r>
            <a:r>
              <a:rPr lang="cs-CZ" dirty="0">
                <a:solidFill>
                  <a:srgbClr val="FF0000"/>
                </a:solidFill>
              </a:rPr>
              <a:t>“)</a:t>
            </a:r>
            <a:r>
              <a:rPr lang="cs-CZ" dirty="0"/>
              <a:t> – počet druhů, které </a:t>
            </a:r>
            <a:r>
              <a:rPr lang="cs-CZ" b="1" dirty="0"/>
              <a:t>chybí</a:t>
            </a:r>
            <a:r>
              <a:rPr lang="cs-CZ" dirty="0"/>
              <a:t> zároveň v obou vzorcích, v kontrastu s počtem druhů které se vyskytují zároveň v obou vzorcích</a:t>
            </a:r>
          </a:p>
          <a:p>
            <a:r>
              <a:rPr lang="cs-CZ" b="1" dirty="0"/>
              <a:t>symetrické</a:t>
            </a:r>
            <a:r>
              <a:rPr lang="cs-CZ" dirty="0"/>
              <a:t> – dvojité nepřítomnosti hodnotí stejně jako dvojité přítomnosti (totiž že vyjadřují podobnost mezi vzorky)</a:t>
            </a:r>
          </a:p>
          <a:p>
            <a:r>
              <a:rPr lang="cs-CZ" b="1" dirty="0"/>
              <a:t>asymetrické </a:t>
            </a:r>
            <a:r>
              <a:rPr lang="cs-CZ" dirty="0"/>
              <a:t>– dvojité nepřítomnosti ignorují</a:t>
            </a:r>
            <a:r>
              <a:rPr lang="en-US" dirty="0"/>
              <a:t>; </a:t>
            </a:r>
            <a:r>
              <a:rPr lang="en-US" dirty="0" err="1"/>
              <a:t>nej</a:t>
            </a:r>
            <a:r>
              <a:rPr lang="cs-CZ" dirty="0"/>
              <a:t>častější typ indexů podobnosti v ekologii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3329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Vlastní 7">
      <a:dk1>
        <a:sysClr val="windowText" lastClr="000000"/>
      </a:dk1>
      <a:lt1>
        <a:sysClr val="window" lastClr="FFFFFF"/>
      </a:lt1>
      <a:dk2>
        <a:srgbClr val="205867"/>
      </a:dk2>
      <a:lt2>
        <a:srgbClr val="EEECE1"/>
      </a:lt2>
      <a:accent1>
        <a:srgbClr val="D8D8D8"/>
      </a:accent1>
      <a:accent2>
        <a:srgbClr val="C9AD45"/>
      </a:accent2>
      <a:accent3>
        <a:srgbClr val="366092"/>
      </a:accent3>
      <a:accent4>
        <a:srgbClr val="D8D8D8"/>
      </a:accent4>
      <a:accent5>
        <a:srgbClr val="4BACC6"/>
      </a:accent5>
      <a:accent6>
        <a:srgbClr val="F79646"/>
      </a:accent6>
      <a:hlink>
        <a:srgbClr val="5F497A"/>
      </a:hlink>
      <a:folHlink>
        <a:srgbClr val="31859B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4110</TotalTime>
  <Words>1668</Words>
  <Application>Microsoft Office PowerPoint</Application>
  <PresentationFormat>Předvádění na obrazovce (4:3)</PresentationFormat>
  <Paragraphs>488</Paragraphs>
  <Slides>20</Slides>
  <Notes>18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Cambria Math</vt:lpstr>
      <vt:lpstr>Courier New</vt:lpstr>
      <vt:lpstr>Motiv sady Office</vt:lpstr>
      <vt:lpstr>Rovnice</vt:lpstr>
      <vt:lpstr>Ekologická nepodobnost (Ecological Dissimilarity)</vt:lpstr>
      <vt:lpstr>Vícerozměrná nepodobnost (multivariate dissimilarity)</vt:lpstr>
      <vt:lpstr>Ekologická nepodobnost</vt:lpstr>
      <vt:lpstr>Ekologická nepodobnost</vt:lpstr>
      <vt:lpstr>Ekologická nepodobnost  Q vs R analýza</vt:lpstr>
      <vt:lpstr>Podobnosti  x  nepodobnosti (Q analýza)</vt:lpstr>
      <vt:lpstr>Vzdálenost – co to je?</vt:lpstr>
      <vt:lpstr>Euklidovská vzdálenost  paradox při použití abundančních dat</vt:lpstr>
      <vt:lpstr>Indexy (ne)podobnosti (dis-similarity coefficients)</vt:lpstr>
      <vt:lpstr>Problém dvojitých nepřítomností (double-zeros)</vt:lpstr>
      <vt:lpstr>Problém dvojitých nepřítomností  (double-zero problem)</vt:lpstr>
      <vt:lpstr>Indexy podobnosti pro kvalitativní data</vt:lpstr>
      <vt:lpstr>Indexy podobnosti pro kvalitativní data</vt:lpstr>
      <vt:lpstr>Indexy (ne)podobnosti pro kvantitativní data</vt:lpstr>
      <vt:lpstr>Nepodobnosti a podobnosti - převody</vt:lpstr>
      <vt:lpstr>Vzdálenosti mezi vzorky (distance measures)</vt:lpstr>
      <vt:lpstr>Indexy (ne)podobnosti mezi druhy (R analýza)</vt:lpstr>
      <vt:lpstr>Matice (ne)podobností mezi vzorky (nebo druhy)</vt:lpstr>
      <vt:lpstr>Matice nepodobností (Bray-Curtis) v R (dataset Bílé Karpaty)</vt:lpstr>
      <vt:lpstr>Mantelův test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student</dc:creator>
  <cp:lastModifiedBy>Jakub Těšitel</cp:lastModifiedBy>
  <cp:revision>250</cp:revision>
  <dcterms:created xsi:type="dcterms:W3CDTF">2016-02-16T14:02:33Z</dcterms:created>
  <dcterms:modified xsi:type="dcterms:W3CDTF">2021-03-16T15:42:36Z</dcterms:modified>
</cp:coreProperties>
</file>