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77" r:id="rId2"/>
    <p:sldId id="343" r:id="rId3"/>
    <p:sldId id="355" r:id="rId4"/>
    <p:sldId id="373" r:id="rId5"/>
    <p:sldId id="378" r:id="rId6"/>
    <p:sldId id="356" r:id="rId7"/>
    <p:sldId id="357" r:id="rId8"/>
    <p:sldId id="358" r:id="rId9"/>
    <p:sldId id="359" r:id="rId10"/>
    <p:sldId id="360" r:id="rId11"/>
    <p:sldId id="361" r:id="rId12"/>
    <p:sldId id="364" r:id="rId13"/>
    <p:sldId id="366" r:id="rId14"/>
    <p:sldId id="367" r:id="rId15"/>
    <p:sldId id="368" r:id="rId16"/>
    <p:sldId id="369" r:id="rId17"/>
    <p:sldId id="370" r:id="rId18"/>
    <p:sldId id="376" r:id="rId19"/>
    <p:sldId id="36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3792" autoAdjust="0"/>
  </p:normalViewPr>
  <p:slideViewPr>
    <p:cSldViewPr>
      <p:cViewPr varScale="1">
        <p:scale>
          <a:sx n="95" d="100"/>
          <a:sy n="95" d="100"/>
        </p:scale>
        <p:origin x="6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181A0-8005-433B-BF8C-7E799326B855}" type="datetimeFigureOut">
              <a:rPr lang="cs-CZ" smtClean="0"/>
              <a:pPr/>
              <a:t>30.03.2021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794E5-7CA4-460A-AE3E-35881FEAFE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84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730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112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428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391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421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75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489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794E5-7CA4-460A-AE3E-35881FEAFE6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539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770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185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316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257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729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601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752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s-CZ"/>
              <a:t>nelinární přeškálování první osy odstraňuje nahloučení vzorků</a:t>
            </a:r>
            <a:r>
              <a:rPr lang="cs-CZ" baseline="0"/>
              <a:t> na koncích gradientů – a zajišťuje konstantní betadiverzitu</a:t>
            </a:r>
            <a:endParaRPr lang="cs-CZ"/>
          </a:p>
          <a:p>
            <a:pPr marL="171450" indent="-171450">
              <a:buFont typeface="Arial" pitchFamily="34" charset="0"/>
              <a:buChar char="•"/>
            </a:pPr>
            <a:r>
              <a:rPr lang="en-US"/>
              <a:t>polovina</a:t>
            </a:r>
            <a:r>
              <a:rPr lang="en-US" baseline="0"/>
              <a:t> druhov</a:t>
            </a:r>
            <a:r>
              <a:rPr lang="cs-CZ" baseline="0"/>
              <a:t>ého složení se obmění na délce gradientu 1-1,4 SD</a:t>
            </a:r>
          </a:p>
          <a:p>
            <a:pPr marL="171450" indent="-171450">
              <a:buFont typeface="Arial" pitchFamily="34" charset="0"/>
              <a:buChar char="•"/>
            </a:pPr>
            <a:endParaRPr lang="cs-CZ" baseline="0"/>
          </a:p>
          <a:p>
            <a:pPr marL="0" indent="0">
              <a:buFont typeface="Arial" pitchFamily="34" charset="0"/>
              <a:buNone/>
            </a:pPr>
            <a:r>
              <a:rPr lang="cs-CZ" baseline="0"/>
              <a:t>Výhody a nevýhody:</a:t>
            </a:r>
          </a:p>
          <a:p>
            <a:pPr>
              <a:buSzPct val="100000"/>
              <a:buFont typeface="Wingdings"/>
              <a:buChar char="L"/>
            </a:pPr>
            <a:r>
              <a:rPr lang="cs-CZ">
                <a:solidFill>
                  <a:srgbClr val="0070C0"/>
                </a:solidFill>
              </a:rPr>
              <a:t>neelegantní metoda, která je někdy přirovnávána k použití </a:t>
            </a:r>
            <a:r>
              <a:rPr lang="cs-CZ" b="1">
                <a:solidFill>
                  <a:srgbClr val="0070C0"/>
                </a:solidFill>
              </a:rPr>
              <a:t>kladiva na data </a:t>
            </a:r>
            <a:r>
              <a:rPr lang="cs-CZ">
                <a:solidFill>
                  <a:srgbClr val="0070C0"/>
                </a:solidFill>
              </a:rPr>
              <a:t>(hlavně část týkající se rozdělení osy na segmenty a jejich centrování)</a:t>
            </a:r>
          </a:p>
          <a:p>
            <a:pPr>
              <a:buSzPct val="100000"/>
              <a:buFont typeface="Wingdings"/>
              <a:buChar char="L"/>
            </a:pPr>
            <a:r>
              <a:rPr lang="cs-CZ">
                <a:solidFill>
                  <a:srgbClr val="0070C0"/>
                </a:solidFill>
              </a:rPr>
              <a:t>výsledek je silně ovlivněn arbitrárním rozhodnutím o </a:t>
            </a:r>
            <a:r>
              <a:rPr lang="cs-CZ" b="1">
                <a:solidFill>
                  <a:srgbClr val="0070C0"/>
                </a:solidFill>
              </a:rPr>
              <a:t>počtu segme</a:t>
            </a:r>
            <a:r>
              <a:rPr lang="cs-CZ">
                <a:solidFill>
                  <a:srgbClr val="0070C0"/>
                </a:solidFill>
              </a:rPr>
              <a:t>ntů (doporučuje se vyzkoušet více možností)</a:t>
            </a:r>
          </a:p>
          <a:p>
            <a:pPr>
              <a:buSzPct val="100000"/>
              <a:buFont typeface="Wingdings"/>
              <a:buChar char="L"/>
            </a:pPr>
            <a:r>
              <a:rPr lang="cs-CZ">
                <a:solidFill>
                  <a:srgbClr val="0070C0"/>
                </a:solidFill>
              </a:rPr>
              <a:t>pokud jsou v datech </a:t>
            </a:r>
            <a:r>
              <a:rPr lang="cs-CZ" b="1">
                <a:solidFill>
                  <a:srgbClr val="0070C0"/>
                </a:solidFill>
              </a:rPr>
              <a:t>dva nebo více hlavních gradientů </a:t>
            </a:r>
            <a:r>
              <a:rPr lang="cs-CZ">
                <a:solidFill>
                  <a:srgbClr val="0070C0"/>
                </a:solidFill>
              </a:rPr>
              <a:t>(ordinačních os), DCA si s nimi neporadí (</a:t>
            </a:r>
            <a:r>
              <a:rPr lang="cs-CZ" i="1">
                <a:solidFill>
                  <a:srgbClr val="0070C0"/>
                </a:solidFill>
              </a:rPr>
              <a:t>detrending</a:t>
            </a:r>
            <a:r>
              <a:rPr lang="cs-CZ">
                <a:solidFill>
                  <a:srgbClr val="0070C0"/>
                </a:solidFill>
              </a:rPr>
              <a:t> do určité míry poškodí druhou a vyšší ordinační osy)</a:t>
            </a:r>
          </a:p>
          <a:p>
            <a:pPr>
              <a:buNone/>
            </a:pPr>
            <a:endParaRPr lang="cs-CZ">
              <a:solidFill>
                <a:srgbClr val="0070C0"/>
              </a:solidFill>
            </a:endParaRPr>
          </a:p>
          <a:p>
            <a:pPr>
              <a:buSzPct val="100000"/>
              <a:buFont typeface="Wingdings"/>
              <a:buChar char="J"/>
            </a:pPr>
            <a:r>
              <a:rPr lang="cs-CZ">
                <a:solidFill>
                  <a:srgbClr val="0070C0"/>
                </a:solidFill>
              </a:rPr>
              <a:t>i kladivo, pokud je v rukou odborníka, může být použito efektivně</a:t>
            </a:r>
            <a:r>
              <a:rPr lang="en-US">
                <a:solidFill>
                  <a:srgbClr val="0070C0"/>
                </a:solidFill>
              </a:rPr>
              <a:t> - </a:t>
            </a:r>
            <a:r>
              <a:rPr lang="cs-CZ">
                <a:solidFill>
                  <a:srgbClr val="0070C0"/>
                </a:solidFill>
              </a:rPr>
              <a:t>metoda často dává ekologicky dobře interpretovatelné výsledky</a:t>
            </a:r>
          </a:p>
          <a:p>
            <a:pPr>
              <a:buSzPct val="100000"/>
              <a:buFont typeface="Wingdings"/>
              <a:buChar char="J"/>
            </a:pPr>
            <a:r>
              <a:rPr lang="cs-CZ">
                <a:solidFill>
                  <a:srgbClr val="0070C0"/>
                </a:solidFill>
              </a:rPr>
              <a:t>osy DCA jsou v </a:t>
            </a:r>
            <a:r>
              <a:rPr lang="cs-CZ" b="1">
                <a:solidFill>
                  <a:srgbClr val="0070C0"/>
                </a:solidFill>
              </a:rPr>
              <a:t>jednotkách SD</a:t>
            </a:r>
            <a:r>
              <a:rPr lang="cs-CZ">
                <a:solidFill>
                  <a:srgbClr val="0070C0"/>
                </a:solidFill>
              </a:rPr>
              <a:t>, které umožňují zjistit, jak dlouhý gradient naše data pokrývají</a:t>
            </a:r>
          </a:p>
          <a:p>
            <a:pPr marL="0" indent="0">
              <a:buFont typeface="Arial" pitchFamily="34" charset="0"/>
              <a:buNone/>
            </a:pPr>
            <a:endParaRPr lang="cs-CZ"/>
          </a:p>
          <a:p>
            <a:pPr marL="0" indent="0">
              <a:buFont typeface="Arial" pitchFamily="34" charset="0"/>
              <a:buNone/>
            </a:pPr>
            <a:endParaRPr lang="cs-CZ"/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76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5776" y="2130426"/>
            <a:ext cx="4032448" cy="1470025"/>
          </a:xfrm>
        </p:spPr>
        <p:txBody>
          <a:bodyPr>
            <a:normAutofit/>
          </a:bodyPr>
          <a:lstStyle>
            <a:lvl1pPr>
              <a:defRPr sz="3600" cap="small" baseline="0">
                <a:latin typeface="+mj-lt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55776" y="4268688"/>
            <a:ext cx="2736304" cy="456456"/>
          </a:xfrm>
        </p:spPr>
        <p:txBody>
          <a:bodyPr>
            <a:normAutofit/>
          </a:bodyPr>
          <a:lstStyle>
            <a:lvl1pPr marL="0" indent="0" algn="ctr">
              <a:buNone/>
              <a:defRPr sz="1600" cap="sm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366D-0193-409D-9119-634263E5DAA1}" type="datetime1">
              <a:rPr lang="cs-CZ" smtClean="0"/>
              <a:pPr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255577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B461-E822-48AD-8EC7-4697F3CE2719}" type="datetime1">
              <a:rPr lang="cs-CZ" smtClean="0"/>
              <a:pPr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2FB9-17F7-46EE-B797-F34E1C68102E}" type="datetime1">
              <a:rPr lang="cs-CZ" smtClean="0"/>
              <a:pPr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a 7"/>
          <p:cNvSpPr/>
          <p:nvPr userDrawn="1"/>
        </p:nvSpPr>
        <p:spPr>
          <a:xfrm>
            <a:off x="8604448" y="6364550"/>
            <a:ext cx="432048" cy="41527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0663"/>
            <a:ext cx="8229600" cy="490065"/>
          </a:xfrm>
        </p:spPr>
        <p:txBody>
          <a:bodyPr>
            <a:noAutofit/>
          </a:bodyPr>
          <a:lstStyle>
            <a:lvl1pPr algn="l">
              <a:defRPr sz="2800" cap="small" baseline="0">
                <a:solidFill>
                  <a:schemeClr val="accent3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713388"/>
          </a:xfrm>
        </p:spPr>
        <p:txBody>
          <a:bodyPr/>
          <a:lstStyle>
            <a:lvl1pPr>
              <a:buFont typeface="Courier New" pitchFamily="49" charset="0"/>
              <a:buChar char="o"/>
              <a:defRPr sz="2400"/>
            </a:lvl1pPr>
            <a:lvl2pPr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>
              <a:buFont typeface="Calibri" pitchFamily="34" charset="0"/>
              <a:buChar char="-"/>
              <a:defRPr sz="1400">
                <a:solidFill>
                  <a:schemeClr val="accent3"/>
                </a:solidFill>
              </a:defRPr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B537-9A63-454B-A0DB-CD0B66DCB7FD}" type="datetime1">
              <a:rPr lang="cs-CZ" smtClean="0"/>
              <a:pPr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405408" cy="365125"/>
          </a:xfrm>
          <a:noFill/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123728" y="3861048"/>
            <a:ext cx="6476256" cy="1362075"/>
          </a:xfrm>
        </p:spPr>
        <p:txBody>
          <a:bodyPr anchor="t">
            <a:normAutofit/>
          </a:bodyPr>
          <a:lstStyle>
            <a:lvl1pPr algn="l">
              <a:defRPr sz="2800" b="1" cap="small" baseline="0"/>
            </a:lvl1pPr>
          </a:lstStyle>
          <a:p>
            <a:r>
              <a:rPr lang="cs-CZ"/>
              <a:t>Nadpis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FD0-6138-499F-86AA-8BE0B76769BE}" type="datetime1">
              <a:rPr lang="cs-CZ" smtClean="0"/>
              <a:pPr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B36B-00EA-4F9B-A179-75434F2109A9}" type="datetime1">
              <a:rPr lang="cs-CZ" smtClean="0"/>
              <a:pPr/>
              <a:t>30.03.2021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2304-C18A-455D-8328-5DDFC17E7A22}" type="datetime1">
              <a:rPr lang="cs-CZ" smtClean="0"/>
              <a:pPr/>
              <a:t>30.03.2021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12C5-6AA6-476E-AB8B-6E04E75A4042}" type="datetime1">
              <a:rPr lang="cs-CZ" smtClean="0"/>
              <a:pPr/>
              <a:t>30.03.2021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C5CA-3688-410D-A590-7CAF3C9872D2}" type="datetime1">
              <a:rPr lang="cs-CZ" smtClean="0"/>
              <a:pPr/>
              <a:t>30.03.2021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55DA-BFF7-4977-B9BC-75FD3F7C0145}" type="datetime1">
              <a:rPr lang="cs-CZ" smtClean="0"/>
              <a:pPr/>
              <a:t>30.03.2021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6179-565C-4444-9957-D5E730043A45}" type="datetime1">
              <a:rPr lang="cs-CZ" smtClean="0"/>
              <a:pPr/>
              <a:t>30.03.2021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B2084-1223-4ED4-B620-CABB02494E46}" type="datetime1">
              <a:rPr lang="cs-CZ" smtClean="0"/>
              <a:pPr/>
              <a:t>30.03.2021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ordination.okstate.ed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.789695.n4.nabble.com/ordination-in-vegan-what-does-downweight-do-td4010352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BA3DFA8-71D6-4F4F-A2AD-C04D38E59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2130426"/>
            <a:ext cx="4824536" cy="1470025"/>
          </a:xfrm>
        </p:spPr>
        <p:txBody>
          <a:bodyPr>
            <a:normAutofit/>
          </a:bodyPr>
          <a:lstStyle/>
          <a:p>
            <a:r>
              <a:rPr lang="cs-CZ" dirty="0"/>
              <a:t>Nepřímé ordinace</a:t>
            </a:r>
            <a:br>
              <a:rPr lang="cs-CZ" dirty="0"/>
            </a:br>
            <a:r>
              <a:rPr lang="cs-CZ" dirty="0"/>
              <a:t>CA, DCA, </a:t>
            </a:r>
            <a:r>
              <a:rPr lang="cs-CZ" dirty="0" err="1"/>
              <a:t>PCoA</a:t>
            </a:r>
            <a:r>
              <a:rPr lang="cs-CZ" dirty="0"/>
              <a:t> a NMDS</a:t>
            </a:r>
            <a:endParaRPr lang="en-US" dirty="0"/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0F8B73FC-32D0-4F0A-B65B-3535284ADB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11B703-33C9-4B83-9D2D-15AA53A94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281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DCA – odstranění trendu</a:t>
            </a:r>
            <a:br>
              <a:rPr lang="cs-CZ"/>
            </a:br>
            <a:r>
              <a:rPr lang="cs-CZ" sz="2400" i="1" cap="none">
                <a:solidFill>
                  <a:srgbClr val="0070C0"/>
                </a:solidFill>
              </a:rPr>
              <a:t>(</a:t>
            </a:r>
            <a:r>
              <a:rPr lang="cs-CZ" sz="2400" i="1" u="sng" cap="none">
                <a:solidFill>
                  <a:srgbClr val="0070C0"/>
                </a:solidFill>
              </a:rPr>
              <a:t>D</a:t>
            </a:r>
            <a:r>
              <a:rPr lang="cs-CZ" sz="2400" i="1" cap="none">
                <a:solidFill>
                  <a:srgbClr val="0070C0"/>
                </a:solidFill>
              </a:rPr>
              <a:t>etrended </a:t>
            </a:r>
            <a:r>
              <a:rPr lang="cs-CZ" sz="2400" i="1" u="sng" cap="none">
                <a:solidFill>
                  <a:srgbClr val="0070C0"/>
                </a:solidFill>
              </a:rPr>
              <a:t>C</a:t>
            </a:r>
            <a:r>
              <a:rPr lang="cs-CZ" sz="2400" i="1" cap="none">
                <a:solidFill>
                  <a:srgbClr val="0070C0"/>
                </a:solidFill>
              </a:rPr>
              <a:t>orrespondence </a:t>
            </a:r>
            <a:r>
              <a:rPr lang="cs-CZ" sz="2400" i="1" u="sng" cap="none">
                <a:solidFill>
                  <a:srgbClr val="0070C0"/>
                </a:solidFill>
              </a:rPr>
              <a:t>A</a:t>
            </a:r>
            <a:r>
              <a:rPr lang="cs-CZ" sz="2400" i="1" cap="none">
                <a:solidFill>
                  <a:srgbClr val="0070C0"/>
                </a:solidFill>
              </a:rPr>
              <a:t>nalysis, </a:t>
            </a:r>
            <a:r>
              <a:rPr lang="cs-CZ" sz="2400" cap="none">
                <a:solidFill>
                  <a:srgbClr val="0070C0"/>
                </a:solidFill>
              </a:rPr>
              <a:t>d</a:t>
            </a:r>
            <a:r>
              <a:rPr lang="en-US" sz="2400" cap="none">
                <a:solidFill>
                  <a:srgbClr val="0070C0"/>
                </a:solidFill>
              </a:rPr>
              <a:t>etrendovan</a:t>
            </a:r>
            <a:r>
              <a:rPr lang="cs-CZ" sz="2400" cap="none">
                <a:solidFill>
                  <a:srgbClr val="0070C0"/>
                </a:solidFill>
              </a:rPr>
              <a:t>á korespondenční analýza</a:t>
            </a:r>
            <a:r>
              <a:rPr lang="cs-CZ" sz="2400" i="1" cap="none">
                <a:solidFill>
                  <a:srgbClr val="0070C0"/>
                </a:solidFill>
              </a:rPr>
              <a:t>)</a:t>
            </a:r>
            <a:endParaRPr lang="cs-CZ" sz="24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39948"/>
            <a:ext cx="8229600" cy="4713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800"/>
              <a:t>Krok 1 – rozdělení první osy na několik segmentů</a:t>
            </a:r>
          </a:p>
          <a:p>
            <a:pPr>
              <a:buNone/>
            </a:pPr>
            <a:endParaRPr lang="cs-CZ" sz="1800"/>
          </a:p>
          <a:p>
            <a:pPr>
              <a:buNone/>
            </a:pPr>
            <a:endParaRPr lang="cs-CZ" sz="1800"/>
          </a:p>
          <a:p>
            <a:pPr>
              <a:buNone/>
            </a:pPr>
            <a:endParaRPr lang="cs-CZ" sz="1800"/>
          </a:p>
          <a:p>
            <a:pPr>
              <a:buNone/>
            </a:pPr>
            <a:endParaRPr lang="cs-CZ" sz="1800"/>
          </a:p>
          <a:p>
            <a:pPr>
              <a:buNone/>
            </a:pPr>
            <a:endParaRPr lang="cs-CZ" sz="1800"/>
          </a:p>
          <a:p>
            <a:pPr>
              <a:buNone/>
            </a:pPr>
            <a:endParaRPr lang="cs-CZ" sz="1800"/>
          </a:p>
          <a:p>
            <a:pPr>
              <a:buNone/>
            </a:pPr>
            <a:r>
              <a:rPr lang="cs-CZ" sz="1800"/>
              <a:t>Krok 2 – vycentrování druhé osy každého segmentu kolem nuly</a:t>
            </a:r>
          </a:p>
          <a:p>
            <a:endParaRPr lang="cs-CZ" sz="18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5" name="Picture 2" descr="http://ordination.okstate.edu/boom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258" y="2200504"/>
            <a:ext cx="2912610" cy="1800000"/>
          </a:xfrm>
          <a:prstGeom prst="rect">
            <a:avLst/>
          </a:prstGeom>
          <a:noFill/>
        </p:spPr>
      </p:pic>
      <p:pic>
        <p:nvPicPr>
          <p:cNvPr id="6" name="Picture 2" descr="http://ordination.okstate.edu/casegme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200504"/>
            <a:ext cx="2912611" cy="1800000"/>
          </a:xfrm>
          <a:prstGeom prst="rect">
            <a:avLst/>
          </a:prstGeom>
          <a:noFill/>
        </p:spPr>
      </p:pic>
      <p:pic>
        <p:nvPicPr>
          <p:cNvPr id="7" name="Picture 4" descr="http://ordination.okstate.edu/carecenter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4843710"/>
            <a:ext cx="2912611" cy="1800000"/>
          </a:xfrm>
          <a:prstGeom prst="rect">
            <a:avLst/>
          </a:prstGeom>
          <a:noFill/>
        </p:spPr>
      </p:pic>
      <p:pic>
        <p:nvPicPr>
          <p:cNvPr id="8" name="Picture 2" descr="http://ordination.okstate.edu/casegme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257" y="4843710"/>
            <a:ext cx="2912611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DCA – odstranění trendu</a:t>
            </a:r>
            <a:br>
              <a:rPr lang="cs-CZ"/>
            </a:br>
            <a:r>
              <a:rPr lang="cs-CZ" i="1" cap="none">
                <a:solidFill>
                  <a:srgbClr val="0070C0"/>
                </a:solidFill>
              </a:rPr>
              <a:t>(</a:t>
            </a:r>
            <a:r>
              <a:rPr lang="cs-CZ" i="1" u="sng" cap="none">
                <a:solidFill>
                  <a:srgbClr val="0070C0"/>
                </a:solidFill>
              </a:rPr>
              <a:t>D</a:t>
            </a:r>
            <a:r>
              <a:rPr lang="cs-CZ" i="1" cap="none">
                <a:solidFill>
                  <a:srgbClr val="0070C0"/>
                </a:solidFill>
              </a:rPr>
              <a:t>etrended </a:t>
            </a:r>
            <a:r>
              <a:rPr lang="cs-CZ" i="1" u="sng" cap="none">
                <a:solidFill>
                  <a:srgbClr val="0070C0"/>
                </a:solidFill>
              </a:rPr>
              <a:t>C</a:t>
            </a:r>
            <a:r>
              <a:rPr lang="cs-CZ" i="1" cap="none">
                <a:solidFill>
                  <a:srgbClr val="0070C0"/>
                </a:solidFill>
              </a:rPr>
              <a:t>orrespondence </a:t>
            </a:r>
            <a:r>
              <a:rPr lang="cs-CZ" i="1" u="sng" cap="none">
                <a:solidFill>
                  <a:srgbClr val="0070C0"/>
                </a:solidFill>
              </a:rPr>
              <a:t>A</a:t>
            </a:r>
            <a:r>
              <a:rPr lang="cs-CZ" i="1" cap="none">
                <a:solidFill>
                  <a:srgbClr val="0070C0"/>
                </a:solidFill>
              </a:rPr>
              <a:t>nalysis, </a:t>
            </a:r>
            <a:r>
              <a:rPr lang="cs-CZ" cap="none">
                <a:solidFill>
                  <a:srgbClr val="0070C0"/>
                </a:solidFill>
              </a:rPr>
              <a:t>d</a:t>
            </a:r>
            <a:r>
              <a:rPr lang="en-US" cap="none">
                <a:solidFill>
                  <a:srgbClr val="0070C0"/>
                </a:solidFill>
              </a:rPr>
              <a:t>etrendovan</a:t>
            </a:r>
            <a:r>
              <a:rPr lang="cs-CZ" cap="none">
                <a:solidFill>
                  <a:srgbClr val="0070C0"/>
                </a:solidFill>
              </a:rPr>
              <a:t>á korespondenční analýza</a:t>
            </a:r>
            <a:r>
              <a:rPr lang="cs-CZ" i="1" cap="none">
                <a:solidFill>
                  <a:srgbClr val="0070C0"/>
                </a:solidFill>
              </a:rPr>
              <a:t>)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76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/>
              <a:t>Krok 3 – nelineární přeškálování první osy</a:t>
            </a:r>
            <a:endParaRPr lang="en-US" sz="2000"/>
          </a:p>
          <a:p>
            <a:pPr>
              <a:buNone/>
            </a:pPr>
            <a:endParaRPr lang="en-US" sz="2000"/>
          </a:p>
          <a:p>
            <a:pPr>
              <a:buNone/>
            </a:pPr>
            <a:endParaRPr lang="cs-CZ" sz="2000"/>
          </a:p>
          <a:p>
            <a:pPr>
              <a:buNone/>
            </a:pPr>
            <a:endParaRPr lang="cs-CZ" sz="2000"/>
          </a:p>
          <a:p>
            <a:pPr>
              <a:buNone/>
            </a:pPr>
            <a:endParaRPr lang="cs-CZ" sz="2000"/>
          </a:p>
          <a:p>
            <a:pPr>
              <a:buNone/>
            </a:pPr>
            <a:endParaRPr lang="cs-CZ" sz="2000"/>
          </a:p>
          <a:p>
            <a:pPr>
              <a:buNone/>
            </a:pPr>
            <a:endParaRPr lang="cs-CZ" sz="2000"/>
          </a:p>
          <a:p>
            <a:pPr>
              <a:buNone/>
            </a:pPr>
            <a:endParaRPr lang="cs-CZ" sz="2000"/>
          </a:p>
          <a:p>
            <a:pPr>
              <a:buNone/>
            </a:pPr>
            <a:endParaRPr lang="cs-CZ" sz="2000"/>
          </a:p>
          <a:p>
            <a:pPr>
              <a:buNone/>
            </a:pPr>
            <a:endParaRPr lang="cs-CZ" sz="2000"/>
          </a:p>
          <a:p>
            <a:pPr>
              <a:buNone/>
            </a:pPr>
            <a:endParaRPr lang="cs-CZ" sz="2000"/>
          </a:p>
          <a:p>
            <a:pPr>
              <a:buNone/>
            </a:pPr>
            <a:endParaRPr lang="cs-CZ" sz="2000"/>
          </a:p>
          <a:p>
            <a:pPr>
              <a:buNone/>
            </a:pPr>
            <a:endParaRPr lang="cs-CZ" sz="2000"/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11</a:t>
            </a:fld>
            <a:endParaRPr lang="cs-CZ"/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3491880" y="3046364"/>
            <a:ext cx="42862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http://ordination.okstate.edu/boomd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0104" y="2262801"/>
            <a:ext cx="3970288" cy="1925709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 rot="16200000">
            <a:off x="6953076" y="3391772"/>
            <a:ext cx="369332" cy="214314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sz="1200" dirty="0">
                <a:hlinkClick r:id="rId4"/>
              </a:rPr>
              <a:t>http://ordination.okstate.edu</a:t>
            </a:r>
            <a:endParaRPr lang="cs-CZ" sz="1200" dirty="0"/>
          </a:p>
        </p:txBody>
      </p:sp>
      <p:pic>
        <p:nvPicPr>
          <p:cNvPr id="8" name="Picture 4" descr="http://ordination.okstate.edu/carecenter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971" y="2256063"/>
            <a:ext cx="3126925" cy="1932447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508970" y="4725144"/>
            <a:ext cx="68713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Výsledek </a:t>
            </a:r>
            <a:r>
              <a:rPr lang="cs-CZ" dirty="0" err="1"/>
              <a:t>škálování</a:t>
            </a:r>
            <a:r>
              <a:rPr lang="cs-CZ" dirty="0"/>
              <a:t>:</a:t>
            </a:r>
          </a:p>
          <a:p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osy </a:t>
            </a:r>
            <a:r>
              <a:rPr lang="cs-CZ" dirty="0" err="1"/>
              <a:t>naškálované</a:t>
            </a:r>
            <a:r>
              <a:rPr lang="cs-CZ" dirty="0"/>
              <a:t> v jednotkách </a:t>
            </a:r>
            <a:r>
              <a:rPr lang="cs-CZ" b="1" dirty="0"/>
              <a:t>směrodatné odchylky (SD)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cel</a:t>
            </a:r>
            <a:r>
              <a:rPr lang="cs-CZ" dirty="0"/>
              <a:t>é druhové složení se obmění </a:t>
            </a:r>
            <a:r>
              <a:rPr lang="cs-CZ"/>
              <a:t>na </a:t>
            </a:r>
            <a:r>
              <a:rPr lang="cs-CZ" b="1"/>
              <a:t>4 </a:t>
            </a:r>
            <a:r>
              <a:rPr lang="cs-CZ" b="1" dirty="0"/>
              <a:t>SD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Výběr ordinační metody </a:t>
            </a:r>
            <a:r>
              <a:rPr lang="cs-CZ" b="1"/>
              <a:t>na základě DCA</a:t>
            </a:r>
            <a:br>
              <a:rPr lang="cs-CZ"/>
            </a:br>
            <a:r>
              <a:rPr lang="cs-CZ">
                <a:solidFill>
                  <a:srgbClr val="00B0F0"/>
                </a:solidFill>
              </a:rPr>
              <a:t>	</a:t>
            </a:r>
            <a:r>
              <a:rPr lang="cs-CZ">
                <a:solidFill>
                  <a:srgbClr val="0070C0"/>
                </a:solidFill>
              </a:rPr>
              <a:t>lineární nebo unimodální?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/>
              <a:t>Pokud je délka 1. osy DCA</a:t>
            </a:r>
          </a:p>
          <a:p>
            <a:pPr marL="0" indent="0">
              <a:buNone/>
            </a:pPr>
            <a:endParaRPr lang="cs-CZ" sz="2000"/>
          </a:p>
          <a:p>
            <a:r>
              <a:rPr lang="cs-CZ" sz="2000" b="1"/>
              <a:t>menší než 3 SD </a:t>
            </a:r>
            <a:r>
              <a:rPr lang="cs-CZ" sz="2000"/>
              <a:t>– homogenní data - lineární metoda</a:t>
            </a:r>
          </a:p>
          <a:p>
            <a:r>
              <a:rPr lang="cs-CZ" sz="2000" b="1"/>
              <a:t>větší než</a:t>
            </a:r>
            <a:r>
              <a:rPr lang="en-US" sz="2000" b="1"/>
              <a:t> 4 SD</a:t>
            </a:r>
            <a:r>
              <a:rPr lang="cs-CZ" sz="2000"/>
              <a:t> – heterogenní data - unimodální metoda</a:t>
            </a:r>
          </a:p>
          <a:p>
            <a:r>
              <a:rPr lang="cs-CZ" sz="2000" b="1"/>
              <a:t>v rozmezí 3-4 SD</a:t>
            </a:r>
            <a:r>
              <a:rPr lang="cs-CZ" sz="2000"/>
              <a:t> – obě techniky pracují rozumně</a:t>
            </a:r>
          </a:p>
          <a:p>
            <a:pPr marL="0" indent="0">
              <a:buNone/>
            </a:pPr>
            <a:endParaRPr lang="cs-CZ" sz="2000"/>
          </a:p>
          <a:p>
            <a:pPr marL="0" indent="0">
              <a:buNone/>
            </a:pPr>
            <a:r>
              <a:rPr lang="cs-CZ" sz="2000"/>
              <a:t>Platí jen pro detrendování po segmentech a délku </a:t>
            </a:r>
            <a:r>
              <a:rPr lang="cs-CZ" sz="2000" b="1"/>
              <a:t>první osy</a:t>
            </a:r>
            <a:r>
              <a:rPr lang="cs-CZ" sz="2000"/>
              <a:t>!</a:t>
            </a:r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PCoA</a:t>
            </a:r>
            <a:r>
              <a:rPr lang="cs-CZ"/>
              <a:t> – </a:t>
            </a:r>
            <a:r>
              <a:rPr lang="cs-CZ" i="1" u="sng"/>
              <a:t>P</a:t>
            </a:r>
            <a:r>
              <a:rPr lang="cs-CZ" i="1"/>
              <a:t>rincipal </a:t>
            </a:r>
            <a:r>
              <a:rPr lang="cs-CZ" i="1" u="sng"/>
              <a:t>Co</a:t>
            </a:r>
            <a:r>
              <a:rPr lang="cs-CZ" i="1"/>
              <a:t>ordinate </a:t>
            </a:r>
            <a:r>
              <a:rPr lang="cs-CZ" i="1" u="sng"/>
              <a:t>A</a:t>
            </a:r>
            <a:r>
              <a:rPr lang="cs-CZ" i="1"/>
              <a:t>nalysis</a:t>
            </a:r>
            <a:br>
              <a:rPr lang="cs-CZ"/>
            </a:br>
            <a:r>
              <a:rPr lang="cs-CZ"/>
              <a:t>	</a:t>
            </a:r>
            <a:r>
              <a:rPr lang="cs-CZ" sz="2400" cap="none">
                <a:solidFill>
                  <a:srgbClr val="0070C0"/>
                </a:solidFill>
              </a:rPr>
              <a:t>(</a:t>
            </a:r>
            <a:r>
              <a:rPr lang="cs-CZ" sz="2400" i="1" cap="none">
                <a:solidFill>
                  <a:srgbClr val="0070C0"/>
                </a:solidFill>
              </a:rPr>
              <a:t>analýza hlavních koordinát</a:t>
            </a:r>
            <a:r>
              <a:rPr lang="cs-CZ" sz="2400" cap="none">
                <a:solidFill>
                  <a:srgbClr val="0070C0"/>
                </a:solidFill>
              </a:rPr>
              <a:t>)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7940"/>
            <a:ext cx="8229600" cy="471338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metoda založená na nepodobnostech mezi vzorky</a:t>
            </a:r>
          </a:p>
          <a:p>
            <a:r>
              <a:rPr lang="cs-CZ" dirty="0"/>
              <a:t>vstupní data – matice nepodobností mezi vzorky</a:t>
            </a:r>
          </a:p>
          <a:p>
            <a:pPr lvl="1"/>
            <a:r>
              <a:rPr lang="cs-CZ" dirty="0" err="1"/>
              <a:t>Bray-Curtis</a:t>
            </a:r>
            <a:r>
              <a:rPr lang="cs-CZ" dirty="0"/>
              <a:t> (</a:t>
            </a:r>
            <a:r>
              <a:rPr lang="cs-CZ" dirty="0" err="1"/>
              <a:t>percent</a:t>
            </a:r>
            <a:r>
              <a:rPr lang="cs-CZ" dirty="0"/>
              <a:t> </a:t>
            </a:r>
            <a:r>
              <a:rPr lang="cs-CZ" dirty="0" err="1"/>
              <a:t>dissimilarity</a:t>
            </a:r>
            <a:r>
              <a:rPr lang="cs-CZ" dirty="0"/>
              <a:t>) – vhodná metrika nepodobnosti pro </a:t>
            </a:r>
            <a:r>
              <a:rPr lang="cs-CZ" dirty="0" err="1"/>
              <a:t>abundanční</a:t>
            </a:r>
            <a:r>
              <a:rPr lang="cs-CZ" dirty="0"/>
              <a:t> data; netrpí problémem dvojitých nul</a:t>
            </a:r>
          </a:p>
          <a:p>
            <a:pPr lvl="1"/>
            <a:r>
              <a:rPr lang="cs-CZ" dirty="0" err="1"/>
              <a:t>Sörensen</a:t>
            </a:r>
            <a:r>
              <a:rPr lang="cs-CZ" dirty="0"/>
              <a:t>, </a:t>
            </a:r>
            <a:r>
              <a:rPr lang="cs-CZ" dirty="0" err="1"/>
              <a:t>Jaccard</a:t>
            </a:r>
            <a:r>
              <a:rPr lang="cs-CZ" dirty="0"/>
              <a:t> index – pro presence/absence data; netrpí problémem dvojitých nul</a:t>
            </a:r>
          </a:p>
          <a:p>
            <a:pPr lvl="1"/>
            <a:r>
              <a:rPr lang="cs-CZ" dirty="0"/>
              <a:t>pokud zvolím Euklidovskou vzdálenost -</a:t>
            </a:r>
            <a:r>
              <a:rPr lang="en-US" dirty="0"/>
              <a:t>&gt; </a:t>
            </a:r>
            <a:r>
              <a:rPr lang="en-US" dirty="0" err="1"/>
              <a:t>identick</a:t>
            </a:r>
            <a:r>
              <a:rPr lang="cs-CZ" dirty="0"/>
              <a:t>é s PCA</a:t>
            </a:r>
          </a:p>
          <a:p>
            <a:pPr lvl="1"/>
            <a:r>
              <a:rPr lang="cs-CZ" dirty="0"/>
              <a:t>pokud zvolím </a:t>
            </a:r>
            <a:r>
              <a:rPr lang="cs-CZ" dirty="0" err="1"/>
              <a:t>Chi</a:t>
            </a:r>
            <a:r>
              <a:rPr lang="cs-CZ" dirty="0"/>
              <a:t>-kvadrát vzdálenost </a:t>
            </a:r>
            <a:r>
              <a:rPr lang="en-US" dirty="0"/>
              <a:t>-&gt; </a:t>
            </a:r>
            <a:r>
              <a:rPr lang="en-US" dirty="0" err="1"/>
              <a:t>obdoba</a:t>
            </a:r>
            <a:r>
              <a:rPr lang="cs-CZ" dirty="0"/>
              <a:t> CA</a:t>
            </a:r>
          </a:p>
          <a:p>
            <a:r>
              <a:rPr lang="cs-CZ" dirty="0"/>
              <a:t>umístí objekty na základě jejich nepodobností do Euklidovského prostoru (tvořeného souřadnicemi – skóre vzorků na osách)</a:t>
            </a:r>
          </a:p>
          <a:p>
            <a:r>
              <a:rPr lang="cs-CZ" dirty="0"/>
              <a:t>Při převodu nepodobností (B-C, </a:t>
            </a:r>
            <a:r>
              <a:rPr lang="cs-CZ" dirty="0" err="1"/>
              <a:t>Sör</a:t>
            </a:r>
            <a:r>
              <a:rPr lang="cs-CZ" dirty="0"/>
              <a:t>, </a:t>
            </a:r>
            <a:r>
              <a:rPr lang="cs-CZ" dirty="0" err="1"/>
              <a:t>Jacc</a:t>
            </a:r>
            <a:r>
              <a:rPr lang="cs-CZ" dirty="0"/>
              <a:t>) do </a:t>
            </a:r>
            <a:r>
              <a:rPr lang="cs-CZ" dirty="0" err="1"/>
              <a:t>Eukleidovkého</a:t>
            </a:r>
            <a:r>
              <a:rPr lang="cs-CZ" dirty="0"/>
              <a:t> prostoru mohou vznikat osy s negativními </a:t>
            </a:r>
            <a:r>
              <a:rPr lang="cs-CZ" dirty="0" err="1"/>
              <a:t>eigenvalues</a:t>
            </a:r>
            <a:r>
              <a:rPr lang="cs-CZ" dirty="0"/>
              <a:t> a skóre tvořenými imaginárními čísly</a:t>
            </a:r>
          </a:p>
          <a:p>
            <a:pPr lvl="1"/>
            <a:r>
              <a:rPr lang="cs-CZ" dirty="0"/>
              <a:t>Problém pro intepretaci výsledků (množství vysvětlené variability),</a:t>
            </a:r>
          </a:p>
          <a:p>
            <a:pPr lvl="1"/>
            <a:r>
              <a:rPr lang="cs-CZ" dirty="0"/>
              <a:t>Často lze vyřešit odmocněním původní nepodobnosti</a:t>
            </a:r>
          </a:p>
          <a:p>
            <a:r>
              <a:rPr lang="cs-CZ" dirty="0"/>
              <a:t>synonymum MDS – </a:t>
            </a:r>
            <a:r>
              <a:rPr lang="en-US" i="1" dirty="0"/>
              <a:t>(metric) </a:t>
            </a:r>
            <a:r>
              <a:rPr lang="en-US" i="1" u="sng" dirty="0"/>
              <a:t>M</a:t>
            </a:r>
            <a:r>
              <a:rPr lang="en-US" i="1" dirty="0"/>
              <a:t>ulti</a:t>
            </a:r>
            <a:r>
              <a:rPr lang="cs-CZ" i="1" u="sng" dirty="0" err="1"/>
              <a:t>D</a:t>
            </a:r>
            <a:r>
              <a:rPr lang="cs-CZ" i="1" dirty="0" err="1"/>
              <a:t>imensional</a:t>
            </a:r>
            <a:r>
              <a:rPr lang="cs-CZ" i="1" dirty="0"/>
              <a:t> </a:t>
            </a:r>
            <a:r>
              <a:rPr lang="cs-CZ" i="1" u="sng" dirty="0" err="1"/>
              <a:t>S</a:t>
            </a:r>
            <a:r>
              <a:rPr lang="cs-CZ" i="1" dirty="0" err="1"/>
              <a:t>caling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PCoA – příklad na vzdálenostech mezi městy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14</a:t>
            </a:fld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201538"/>
              </p:ext>
            </p:extLst>
          </p:nvPr>
        </p:nvGraphicFramePr>
        <p:xfrm>
          <a:off x="323528" y="2493132"/>
          <a:ext cx="3456384" cy="235636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75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6364"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 err="1">
                          <a:effectLst/>
                        </a:rPr>
                        <a:t>Athens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Barcelona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 err="1">
                          <a:effectLst/>
                        </a:rPr>
                        <a:t>Brussels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u="none" strike="noStrike" dirty="0" err="1">
                          <a:effectLst/>
                        </a:rPr>
                        <a:t>Athens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45720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cs-CZ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Barcelona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3313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cs-CZ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Brussels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2963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1318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cs-CZ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Calais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3175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1326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204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Cherbourg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3339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1294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583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Cologne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2762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1498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206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Copenhagen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3276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2218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966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Geneva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2610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803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677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Gibraltar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4485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1172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2256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Hamburg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2977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2018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597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782" y="1556792"/>
            <a:ext cx="4523650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23528" y="198884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Vzd</a:t>
            </a:r>
            <a:r>
              <a:rPr lang="cs-CZ" dirty="0" err="1"/>
              <a:t>álenosti</a:t>
            </a:r>
            <a:r>
              <a:rPr lang="cs-CZ" dirty="0"/>
              <a:t> mezi městy (km)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NMDS - </a:t>
            </a:r>
            <a:r>
              <a:rPr lang="en-US" i="1" u="sng" dirty="0">
                <a:solidFill>
                  <a:schemeClr val="tx1"/>
                </a:solidFill>
              </a:rPr>
              <a:t>n</a:t>
            </a:r>
            <a:r>
              <a:rPr lang="en-US" i="1" dirty="0">
                <a:solidFill>
                  <a:schemeClr val="tx1"/>
                </a:solidFill>
              </a:rPr>
              <a:t>on-</a:t>
            </a:r>
            <a:r>
              <a:rPr lang="en-US" i="1" u="sng" dirty="0">
                <a:solidFill>
                  <a:schemeClr val="tx1"/>
                </a:solidFill>
              </a:rPr>
              <a:t>m</a:t>
            </a:r>
            <a:r>
              <a:rPr lang="en-US" i="1" dirty="0">
                <a:solidFill>
                  <a:schemeClr val="tx1"/>
                </a:solidFill>
              </a:rPr>
              <a:t>etric multi</a:t>
            </a:r>
            <a:r>
              <a:rPr lang="en-US" i="1" u="sng" dirty="0">
                <a:solidFill>
                  <a:schemeClr val="tx1"/>
                </a:solidFill>
              </a:rPr>
              <a:t>d</a:t>
            </a:r>
            <a:r>
              <a:rPr lang="en-US" i="1" dirty="0">
                <a:solidFill>
                  <a:schemeClr val="tx1"/>
                </a:solidFill>
              </a:rPr>
              <a:t>imensional </a:t>
            </a:r>
            <a:r>
              <a:rPr lang="en-US" i="1" u="sng" dirty="0">
                <a:solidFill>
                  <a:schemeClr val="tx1"/>
                </a:solidFill>
              </a:rPr>
              <a:t>s</a:t>
            </a:r>
            <a:r>
              <a:rPr lang="en-US" i="1" dirty="0">
                <a:solidFill>
                  <a:schemeClr val="tx1"/>
                </a:solidFill>
              </a:rPr>
              <a:t>caling</a:t>
            </a:r>
            <a:r>
              <a:rPr lang="cs-CZ" dirty="0">
                <a:solidFill>
                  <a:schemeClr val="tx1"/>
                </a:solidFill>
              </a:rPr>
              <a:t>)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	nemetrické vícerozměrné </a:t>
            </a:r>
            <a:r>
              <a:rPr lang="cs-CZ" dirty="0" err="1">
                <a:solidFill>
                  <a:srgbClr val="0070C0"/>
                </a:solidFill>
              </a:rPr>
              <a:t>škálování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nemetrická varianta </a:t>
            </a:r>
            <a:r>
              <a:rPr lang="cs-CZ" dirty="0" err="1"/>
              <a:t>PCoA</a:t>
            </a:r>
            <a:r>
              <a:rPr lang="cs-CZ" dirty="0"/>
              <a:t> (nepracuje přímo s distancemi mezi vzorky, ale s jejich pořadím)</a:t>
            </a:r>
          </a:p>
          <a:p>
            <a:r>
              <a:rPr lang="cs-CZ" dirty="0"/>
              <a:t>vstupní data – matice nepodobností mezi vzorky</a:t>
            </a:r>
          </a:p>
          <a:p>
            <a:r>
              <a:rPr lang="cs-CZ" b="1" dirty="0"/>
              <a:t>iterativní algoritmus</a:t>
            </a:r>
            <a:r>
              <a:rPr lang="cs-CZ" dirty="0"/>
              <a:t>, který nemusí pokaždé dojít ke stejnému výsledku (lokální optima)</a:t>
            </a:r>
            <a:endParaRPr lang="en-US" dirty="0"/>
          </a:p>
          <a:p>
            <a:r>
              <a:rPr lang="cs-CZ" b="1" dirty="0"/>
              <a:t>Stress – </a:t>
            </a:r>
            <a:r>
              <a:rPr lang="cs-CZ" dirty="0"/>
              <a:t>parametr k</a:t>
            </a:r>
            <a:r>
              <a:rPr lang="en-US" dirty="0" err="1"/>
              <a:t>valit</a:t>
            </a:r>
            <a:r>
              <a:rPr lang="cs-CZ" dirty="0"/>
              <a:t>y </a:t>
            </a:r>
            <a:r>
              <a:rPr lang="en-US" dirty="0"/>
              <a:t>anal</a:t>
            </a:r>
            <a:r>
              <a:rPr lang="cs-CZ" dirty="0" err="1"/>
              <a:t>ýzy</a:t>
            </a:r>
            <a:endParaRPr lang="cs-CZ" b="1" dirty="0"/>
          </a:p>
          <a:p>
            <a:r>
              <a:rPr lang="cs-CZ" dirty="0"/>
              <a:t>nutno určit počet dimenzí, se kterými bude metoda pracovat</a:t>
            </a:r>
          </a:p>
          <a:p>
            <a:pPr lvl="1"/>
            <a:r>
              <a:rPr lang="cs-CZ" dirty="0"/>
              <a:t>Buď počet zobrazovaných dimenzí nebo tento počet+1</a:t>
            </a:r>
          </a:p>
          <a:p>
            <a:pPr lvl="1"/>
            <a:r>
              <a:rPr lang="cs-CZ" dirty="0"/>
              <a:t>Je dobré zkusit více hodnot k (typicky až 5) a sledovat, kde dochází k prudkému poklesu stresu. Toto k následně zvolíme pro konečnou analýzu</a:t>
            </a:r>
          </a:p>
          <a:p>
            <a:r>
              <a:rPr lang="cs-CZ" dirty="0"/>
              <a:t>na rozdíl od </a:t>
            </a:r>
            <a:r>
              <a:rPr lang="cs-CZ" dirty="0" err="1"/>
              <a:t>PCoA</a:t>
            </a:r>
            <a:r>
              <a:rPr lang="cs-CZ" dirty="0"/>
              <a:t> optimalizuje výsledné vzdálenosti mezi vzorky do několika málo (dvě – tři) dimenzí</a:t>
            </a:r>
            <a:endParaRPr lang="en-US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NMDS – Shepardův diagram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0" y="1916832"/>
            <a:ext cx="38862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64088" y="2276872"/>
            <a:ext cx="2880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 stress</a:t>
            </a:r>
            <a:r>
              <a:rPr lang="en-US" dirty="0"/>
              <a:t>-</a:t>
            </a:r>
            <a:r>
              <a:rPr lang="cs-CZ" dirty="0" err="1"/>
              <a:t>value</a:t>
            </a:r>
            <a:r>
              <a:rPr lang="cs-CZ" dirty="0"/>
              <a:t> přibližně platí:</a:t>
            </a:r>
          </a:p>
          <a:p>
            <a:endParaRPr lang="cs-CZ" dirty="0"/>
          </a:p>
          <a:p>
            <a:r>
              <a:rPr lang="en-US" dirty="0"/>
              <a:t>&lt; 0.05 – v</a:t>
            </a:r>
            <a:r>
              <a:rPr lang="cs-CZ" dirty="0" err="1"/>
              <a:t>ynikající</a:t>
            </a:r>
            <a:endParaRPr lang="cs-CZ" dirty="0"/>
          </a:p>
          <a:p>
            <a:r>
              <a:rPr lang="en-US" dirty="0"/>
              <a:t>&lt; 0.1 – v</a:t>
            </a:r>
            <a:r>
              <a:rPr lang="cs-CZ" dirty="0" err="1"/>
              <a:t>ýborný</a:t>
            </a:r>
            <a:endParaRPr lang="cs-CZ" dirty="0"/>
          </a:p>
          <a:p>
            <a:r>
              <a:rPr lang="en-US" dirty="0"/>
              <a:t>&lt; 0.2 – </a:t>
            </a:r>
            <a:r>
              <a:rPr lang="en-US" dirty="0" err="1"/>
              <a:t>dobr</a:t>
            </a:r>
            <a:r>
              <a:rPr lang="cs-CZ" dirty="0"/>
              <a:t>ý</a:t>
            </a:r>
          </a:p>
          <a:p>
            <a:r>
              <a:rPr lang="en-US" dirty="0"/>
              <a:t>&gt; 0.3 – </a:t>
            </a:r>
            <a:r>
              <a:rPr lang="cs-CZ" dirty="0"/>
              <a:t>špatný</a:t>
            </a:r>
            <a:endParaRPr lang="en-US" dirty="0"/>
          </a:p>
          <a:p>
            <a:endParaRPr lang="en-US" dirty="0"/>
          </a:p>
          <a:p>
            <a:r>
              <a:rPr lang="en-US" dirty="0"/>
              <a:t>(Clarke &amp; Warwick 2001)</a:t>
            </a:r>
          </a:p>
        </p:txBody>
      </p:sp>
      <p:sp>
        <p:nvSpPr>
          <p:cNvPr id="7" name="TextovéPole 6"/>
          <p:cNvSpPr txBox="1"/>
          <p:nvPr/>
        </p:nvSpPr>
        <p:spPr>
          <a:xfrm rot="16200000">
            <a:off x="86309" y="3738227"/>
            <a:ext cx="19442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vzdálenost mezi vzorky v ordinačním diagramu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081338" y="5703639"/>
            <a:ext cx="19442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nepodobnost</a:t>
            </a:r>
            <a:r>
              <a:rPr lang="en-US" sz="1200" dirty="0"/>
              <a:t> </a:t>
            </a:r>
            <a:r>
              <a:rPr lang="en-US" sz="1200" dirty="0" err="1"/>
              <a:t>mezi</a:t>
            </a:r>
            <a:r>
              <a:rPr lang="en-US" sz="1200" dirty="0"/>
              <a:t> </a:t>
            </a:r>
            <a:r>
              <a:rPr lang="en-US" sz="1200" dirty="0" err="1"/>
              <a:t>vzorky</a:t>
            </a:r>
            <a:endParaRPr lang="cs-CZ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Porovnání metod DCA a NMDS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4765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486400" y="24765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text 7"/>
          <p:cNvSpPr txBox="1">
            <a:spLocks/>
          </p:cNvSpPr>
          <p:nvPr/>
        </p:nvSpPr>
        <p:spPr>
          <a:xfrm>
            <a:off x="457200" y="1569720"/>
            <a:ext cx="3657600" cy="658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DCA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text 8"/>
          <p:cNvSpPr txBox="1">
            <a:spLocks/>
          </p:cNvSpPr>
          <p:nvPr/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NMDS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2910" y="6143644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při větším počtu vzorků tvoří trojúhelník nebo pěticípou hvězdu (artefakt)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714876" y="6143644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/>
              <a:t>tradiční algoritmus má </a:t>
            </a:r>
            <a:r>
              <a:rPr lang="cs-CZ" sz="1400" dirty="0"/>
              <a:t>tendenci jakákoliv data zobrazit jako kouli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373F7F-3D90-4248-A1D1-29022E908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Kterou nepřímou ordinaci zvolit?</a:t>
            </a:r>
            <a:endParaRPr lang="en-US" dirty="0"/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200ADF6E-2472-4101-BDFA-770A3DC33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C10B15-3CDC-46D7-930F-442B554BB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18</a:t>
            </a:fld>
            <a:endParaRPr lang="cs-CZ"/>
          </a:p>
        </p:txBody>
      </p:sp>
      <p:graphicFrame>
        <p:nvGraphicFramePr>
          <p:cNvPr id="9" name="Tabulka 9">
            <a:extLst>
              <a:ext uri="{FF2B5EF4-FFF2-40B4-BE49-F238E27FC236}">
                <a16:creationId xmlns:a16="http://schemas.microsoft.com/office/drawing/2014/main" id="{CA2B5314-77F1-45BC-B654-72E5BD472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622325"/>
              </p:ext>
            </p:extLst>
          </p:nvPr>
        </p:nvGraphicFramePr>
        <p:xfrm>
          <a:off x="539552" y="1397000"/>
          <a:ext cx="8147247" cy="457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311591264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432634101"/>
                    </a:ext>
                  </a:extLst>
                </a:gridCol>
                <a:gridCol w="3322711">
                  <a:extLst>
                    <a:ext uri="{9D8B030D-6E8A-4147-A177-3AD203B41FA5}">
                      <a16:colId xmlns:a16="http://schemas.microsoft.com/office/drawing/2014/main" val="1445101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Měřené proměnné</a:t>
                      </a:r>
                    </a:p>
                    <a:p>
                      <a:r>
                        <a:rPr lang="cs-CZ" dirty="0"/>
                        <a:t>- Parametry  prostředí</a:t>
                      </a:r>
                    </a:p>
                    <a:p>
                      <a:r>
                        <a:rPr lang="cs-CZ" dirty="0"/>
                        <a:t>- Morfometrická data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Druhové složení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990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 (standardizace po proměnných)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 (</a:t>
                      </a:r>
                      <a:r>
                        <a:rPr lang="cs-CZ" dirty="0" err="1"/>
                        <a:t>Hellingerova</a:t>
                      </a:r>
                      <a:r>
                        <a:rPr lang="cs-CZ" dirty="0"/>
                        <a:t> standardizace)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24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 – dobře identifikuje gradienty v datech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47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PCoA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ANO, pokud nelze použít </a:t>
                      </a:r>
                      <a:r>
                        <a:rPr lang="cs-CZ" dirty="0" err="1"/>
                        <a:t>std</a:t>
                      </a:r>
                      <a:r>
                        <a:rPr lang="cs-CZ" dirty="0"/>
                        <a:t>-PCA; např. </a:t>
                      </a:r>
                      <a:r>
                        <a:rPr lang="cs-CZ" dirty="0" err="1"/>
                        <a:t>Gower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dissimilarity</a:t>
                      </a:r>
                      <a:r>
                        <a:rPr lang="cs-CZ" dirty="0"/>
                        <a:t> pro kombinaci kategoriálních a kvantitativních proměnných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 (</a:t>
                      </a:r>
                      <a:r>
                        <a:rPr lang="cs-CZ" dirty="0" err="1"/>
                        <a:t>Bray-Curtis</a:t>
                      </a:r>
                      <a:r>
                        <a:rPr lang="cs-CZ" dirty="0"/>
                        <a:t> pro abundance; </a:t>
                      </a:r>
                      <a:r>
                        <a:rPr lang="cs-CZ" dirty="0" err="1"/>
                        <a:t>Jaccard</a:t>
                      </a:r>
                      <a:r>
                        <a:rPr lang="cs-CZ" dirty="0"/>
                        <a:t> nebo </a:t>
                      </a:r>
                      <a:r>
                        <a:rPr lang="cs-CZ" dirty="0" err="1"/>
                        <a:t>Sörensen</a:t>
                      </a:r>
                      <a:r>
                        <a:rPr lang="cs-CZ" dirty="0"/>
                        <a:t> pro pres/</a:t>
                      </a:r>
                      <a:r>
                        <a:rPr lang="cs-CZ" dirty="0" err="1"/>
                        <a:t>abs</a:t>
                      </a:r>
                      <a:r>
                        <a:rPr lang="cs-CZ" dirty="0"/>
                        <a:t> data)</a:t>
                      </a:r>
                      <a:br>
                        <a:rPr lang="cs-CZ" dirty="0"/>
                      </a:br>
                      <a:r>
                        <a:rPr lang="cs-CZ" dirty="0"/>
                        <a:t>Dobře identifikuje gradienty.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256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NMDS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 – dobře zobrazuje vzdálenosti mezi vzorky v 2D prostoru přes více (ale ne mnoho!) gradientů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146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332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</a:t>
            </a:r>
            <a:r>
              <a:rPr lang="cs-CZ" dirty="0"/>
              <a:t>é</a:t>
            </a:r>
            <a:r>
              <a:rPr lang="en-US" dirty="0"/>
              <a:t>m </a:t>
            </a:r>
            <a:r>
              <a:rPr lang="cs-CZ" dirty="0"/>
              <a:t>vzácných druhů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1"/>
          </a:xfrm>
        </p:spPr>
        <p:txBody>
          <a:bodyPr>
            <a:normAutofit fontScale="92500"/>
          </a:bodyPr>
          <a:lstStyle/>
          <a:p>
            <a:r>
              <a:rPr lang="cs-CZ" dirty="0"/>
              <a:t>názor, že mají příliš velký relativní vliv na výslednou ordinaci v </a:t>
            </a:r>
            <a:r>
              <a:rPr lang="cs-CZ" dirty="0" err="1"/>
              <a:t>unimodálních</a:t>
            </a:r>
            <a:r>
              <a:rPr lang="cs-CZ" dirty="0"/>
              <a:t> metodách (</a:t>
            </a:r>
            <a:r>
              <a:rPr lang="cs-CZ" dirty="0" err="1"/>
              <a:t>Legendre</a:t>
            </a:r>
            <a:r>
              <a:rPr lang="cs-CZ" dirty="0"/>
              <a:t> and </a:t>
            </a:r>
            <a:r>
              <a:rPr lang="cs-CZ" dirty="0" err="1"/>
              <a:t>Gallagher</a:t>
            </a:r>
            <a:r>
              <a:rPr lang="cs-CZ" dirty="0"/>
              <a:t> 2001) </a:t>
            </a:r>
          </a:p>
          <a:p>
            <a:r>
              <a:rPr lang="cs-CZ" dirty="0" err="1"/>
              <a:t>Greenacre</a:t>
            </a:r>
            <a:r>
              <a:rPr lang="cs-CZ" dirty="0"/>
              <a:t> (2013)  naopak demonstruje, že příspěvek vzácných druhů k X</a:t>
            </a:r>
            <a:r>
              <a:rPr lang="cs-CZ" baseline="30000" dirty="0"/>
              <a:t>2</a:t>
            </a:r>
            <a:r>
              <a:rPr lang="cs-CZ" dirty="0"/>
              <a:t> vzdálenostem je malý</a:t>
            </a:r>
          </a:p>
          <a:p>
            <a:r>
              <a:rPr lang="cs-CZ" dirty="0" err="1"/>
              <a:t>downweighting</a:t>
            </a:r>
            <a:r>
              <a:rPr lang="cs-CZ" dirty="0"/>
              <a:t> </a:t>
            </a:r>
            <a:r>
              <a:rPr lang="cs-CZ" dirty="0" err="1"/>
              <a:t>rare</a:t>
            </a:r>
            <a:r>
              <a:rPr lang="cs-CZ" dirty="0"/>
              <a:t> species </a:t>
            </a:r>
            <a:endParaRPr lang="en-US" dirty="0"/>
          </a:p>
          <a:p>
            <a:pPr lvl="1"/>
            <a:r>
              <a:rPr lang="cs-CZ" dirty="0"/>
              <a:t>(nepříliš) sníží početnosti „vzácných“ druhů</a:t>
            </a:r>
          </a:p>
          <a:p>
            <a:pPr lvl="1"/>
            <a:r>
              <a:rPr lang="cs-CZ" dirty="0"/>
              <a:t>vzácnost stanovena pomocí inverzního </a:t>
            </a:r>
            <a:r>
              <a:rPr lang="cs-CZ" dirty="0" err="1"/>
              <a:t>Simpsonova</a:t>
            </a:r>
            <a:r>
              <a:rPr lang="cs-CZ" dirty="0"/>
              <a:t> indexu</a:t>
            </a:r>
            <a:endParaRPr lang="en-US" dirty="0"/>
          </a:p>
          <a:p>
            <a:pPr lvl="1"/>
            <a:r>
              <a:rPr lang="en-US" dirty="0" err="1"/>
              <a:t>Iweigh</a:t>
            </a:r>
            <a:r>
              <a:rPr lang="en-US" dirty="0"/>
              <a:t> parameter v </a:t>
            </a:r>
            <a:r>
              <a:rPr lang="en-US" dirty="0" err="1"/>
              <a:t>cca</a:t>
            </a:r>
            <a:r>
              <a:rPr lang="en-US" dirty="0"/>
              <a:t>()/</a:t>
            </a:r>
            <a:r>
              <a:rPr lang="en-US" dirty="0" err="1"/>
              <a:t>decorana</a:t>
            </a:r>
            <a:r>
              <a:rPr lang="en-US" dirty="0"/>
              <a:t>()</a:t>
            </a:r>
            <a:endParaRPr lang="cs-CZ" dirty="0"/>
          </a:p>
          <a:p>
            <a:pPr lvl="1"/>
            <a:r>
              <a:rPr lang="cs-CZ" dirty="0"/>
              <a:t>Diskuze o </a:t>
            </a:r>
            <a:r>
              <a:rPr lang="cs-CZ" dirty="0" err="1"/>
              <a:t>downweighting</a:t>
            </a:r>
            <a:r>
              <a:rPr lang="cs-CZ" dirty="0"/>
              <a:t> na:</a:t>
            </a:r>
          </a:p>
          <a:p>
            <a:pPr marL="0" indent="0">
              <a:buNone/>
            </a:pPr>
            <a:r>
              <a:rPr lang="cs-CZ" sz="1600" dirty="0">
                <a:hlinkClick r:id="rId3"/>
              </a:rPr>
              <a:t>http://r.789695.n4.nabble.com/ordination-in-vegan-what-does-downweight-do-td4010352.html</a:t>
            </a:r>
            <a:endParaRPr lang="cs-CZ" dirty="0"/>
          </a:p>
          <a:p>
            <a:r>
              <a:rPr lang="cs-CZ" dirty="0"/>
              <a:t>Obecně je dobré odstranit druhy s 1 výskytem – představují prakticky jen neinterpretovatelný šum v datech</a:t>
            </a:r>
          </a:p>
          <a:p>
            <a:r>
              <a:rPr lang="cs-CZ" dirty="0"/>
              <a:t>U velkých dat (tisíce vzorků) s omezenou kvalitou (fytocenologické databáze) i druhy s více výskyty – </a:t>
            </a:r>
            <a:r>
              <a:rPr lang="en-US" dirty="0"/>
              <a:t>&lt; </a:t>
            </a:r>
            <a:r>
              <a:rPr lang="cs-CZ" dirty="0"/>
              <a:t>10, </a:t>
            </a:r>
            <a:r>
              <a:rPr lang="en-US"/>
              <a:t>&lt; </a:t>
            </a:r>
            <a:r>
              <a:rPr lang="cs-CZ"/>
              <a:t>20 apod.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BA2FB-E8AC-4E76-A397-A31C4D30B60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89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Korespondenční analýza</a:t>
            </a:r>
            <a:br>
              <a:rPr lang="cs-CZ"/>
            </a:br>
            <a:r>
              <a:rPr lang="cs-CZ"/>
              <a:t>	</a:t>
            </a:r>
            <a:r>
              <a:rPr lang="cs-CZ" b="1" i="1"/>
              <a:t>C</a:t>
            </a:r>
            <a:r>
              <a:rPr lang="cs-CZ" i="1"/>
              <a:t>orrespondence </a:t>
            </a:r>
            <a:r>
              <a:rPr lang="cs-CZ" b="1" i="1"/>
              <a:t>A</a:t>
            </a:r>
            <a:r>
              <a:rPr lang="cs-CZ" i="1"/>
              <a:t>nalysis (CA)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95932"/>
            <a:ext cx="8229600" cy="4713388"/>
          </a:xfrm>
        </p:spPr>
        <p:txBody>
          <a:bodyPr/>
          <a:lstStyle/>
          <a:p>
            <a:r>
              <a:rPr lang="cs-CZ" dirty="0"/>
              <a:t>založena na konceptu niky (</a:t>
            </a:r>
            <a:r>
              <a:rPr lang="cs-CZ" dirty="0" err="1"/>
              <a:t>Hutchinson</a:t>
            </a:r>
            <a:r>
              <a:rPr lang="cs-CZ" dirty="0"/>
              <a:t> 1957)</a:t>
            </a:r>
          </a:p>
          <a:p>
            <a:pPr lvl="1"/>
            <a:r>
              <a:rPr lang="cs-CZ" dirty="0"/>
              <a:t>druhy vykazují </a:t>
            </a:r>
            <a:r>
              <a:rPr lang="cs-CZ" dirty="0" err="1"/>
              <a:t>unimodální</a:t>
            </a:r>
            <a:r>
              <a:rPr lang="cs-CZ" dirty="0"/>
              <a:t> odpověď na ekologické gradienty, optima druhů stejně jako jejich niky se vzájemně liší</a:t>
            </a:r>
          </a:p>
          <a:p>
            <a:pPr lvl="1"/>
            <a:r>
              <a:rPr lang="cs-CZ" dirty="0"/>
              <a:t>CA hledá takové gradienty, na nichž se niky druhů maximálně separují</a:t>
            </a:r>
          </a:p>
          <a:p>
            <a:pPr lvl="1"/>
            <a:endParaRPr lang="cs-CZ" dirty="0"/>
          </a:p>
          <a:p>
            <a:r>
              <a:rPr lang="cs-CZ" dirty="0"/>
              <a:t>zachovává </a:t>
            </a:r>
            <a:r>
              <a:rPr lang="el-GR" dirty="0"/>
              <a:t>Χ</a:t>
            </a:r>
            <a:r>
              <a:rPr lang="cs-CZ" baseline="30000" dirty="0"/>
              <a:t>2</a:t>
            </a:r>
            <a:r>
              <a:rPr lang="cs-CZ" dirty="0"/>
              <a:t> (</a:t>
            </a:r>
            <a:r>
              <a:rPr lang="cs-CZ" dirty="0" err="1"/>
              <a:t>chi</a:t>
            </a:r>
            <a:r>
              <a:rPr lang="cs-CZ" dirty="0"/>
              <a:t> kvadrát) vzdálenosti</a:t>
            </a:r>
          </a:p>
          <a:p>
            <a:pPr lvl="1"/>
            <a:r>
              <a:rPr lang="cs-CZ" dirty="0"/>
              <a:t>odráží rozdíly v relativním </a:t>
            </a:r>
            <a:r>
              <a:rPr lang="cs-CZ" dirty="0" err="1"/>
              <a:t>zasoupení</a:t>
            </a:r>
            <a:r>
              <a:rPr lang="cs-CZ" dirty="0"/>
              <a:t> druhů vážené celkovou početností</a:t>
            </a:r>
          </a:p>
          <a:p>
            <a:pPr lvl="1"/>
            <a:r>
              <a:rPr lang="cs-CZ" dirty="0"/>
              <a:t>Netrpí problémem dvojitých absencí (double </a:t>
            </a:r>
            <a:r>
              <a:rPr lang="cs-CZ" dirty="0" err="1"/>
              <a:t>zeros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možné použít na přímá data početností</a:t>
            </a:r>
          </a:p>
          <a:p>
            <a:pPr lvl="1"/>
            <a:r>
              <a:rPr lang="cs-CZ" dirty="0"/>
              <a:t>nesmí být negativní hodnoty</a:t>
            </a:r>
            <a:r>
              <a:rPr lang="en-US" dirty="0"/>
              <a:t> a </a:t>
            </a:r>
            <a:r>
              <a:rPr lang="en-US" dirty="0" err="1"/>
              <a:t>pr</a:t>
            </a:r>
            <a:r>
              <a:rPr lang="cs-CZ" dirty="0" err="1"/>
              <a:t>ázdné</a:t>
            </a:r>
            <a:r>
              <a:rPr lang="cs-CZ" dirty="0"/>
              <a:t> vzorky</a:t>
            </a:r>
          </a:p>
          <a:p>
            <a:pPr lvl="1"/>
            <a:r>
              <a:rPr lang="cs-CZ" dirty="0"/>
              <a:t>V ekologii CA zavedena Markem </a:t>
            </a:r>
            <a:r>
              <a:rPr lang="cs-CZ" dirty="0" err="1"/>
              <a:t>Hillem</a:t>
            </a:r>
            <a:r>
              <a:rPr lang="cs-CZ" dirty="0"/>
              <a:t> v roce 1973 pod názvem </a:t>
            </a:r>
            <a:r>
              <a:rPr lang="cs-CZ" i="1" dirty="0" err="1"/>
              <a:t>reciprocal</a:t>
            </a:r>
            <a:r>
              <a:rPr lang="cs-CZ" i="1" dirty="0"/>
              <a:t> </a:t>
            </a:r>
            <a:r>
              <a:rPr lang="cs-CZ" i="1" dirty="0" err="1"/>
              <a:t>averaging</a:t>
            </a:r>
            <a:r>
              <a:rPr lang="cs-CZ" i="1" dirty="0"/>
              <a:t> – </a:t>
            </a:r>
            <a:r>
              <a:rPr lang="cs-CZ" dirty="0"/>
              <a:t>což je algoritmus, který se používá pro konstrukci ordinačních os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Simulovaná data</a:t>
            </a:r>
            <a:br>
              <a:rPr lang="cs-CZ"/>
            </a:br>
            <a:r>
              <a:rPr lang="cs-CZ">
                <a:solidFill>
                  <a:srgbClr val="0070C0"/>
                </a:solidFill>
              </a:rPr>
              <a:t>	jeden ekologický gradient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simulovaný gradient dlouhý 5000 jednotek</a:t>
            </a:r>
          </a:p>
          <a:p>
            <a:r>
              <a:rPr lang="cs-CZ" dirty="0"/>
              <a:t>300 druhů s unimodální odpovědí, různými šířkami nik</a:t>
            </a:r>
          </a:p>
          <a:p>
            <a:r>
              <a:rPr lang="cs-CZ" dirty="0"/>
              <a:t>500 vzorků náhodně rozmístěných podél gradientu</a:t>
            </a:r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5" name="Picture 2" descr="species_response_curve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1560" y="3068960"/>
            <a:ext cx="5424264" cy="338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</a:t>
            </a:r>
            <a:r>
              <a:rPr lang="cs-CZ" dirty="0"/>
              <a:t>– škálování ordinačních skóre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stejně jako u PCA 2 častá </a:t>
            </a:r>
            <a:r>
              <a:rPr lang="cs-CZ" dirty="0" err="1"/>
              <a:t>škálování</a:t>
            </a:r>
            <a:endParaRPr lang="cs-CZ" dirty="0"/>
          </a:p>
          <a:p>
            <a:endParaRPr lang="cs-CZ" dirty="0"/>
          </a:p>
          <a:p>
            <a:pPr lvl="1"/>
            <a:r>
              <a:rPr lang="cs-CZ" dirty="0"/>
              <a:t>1 – zaměřeno na vzorky, umístění vzorků odpovídá váženému průměru druhů, jsou zachovány X</a:t>
            </a:r>
            <a:r>
              <a:rPr lang="cs-CZ" baseline="30000" dirty="0"/>
              <a:t>2</a:t>
            </a:r>
            <a:r>
              <a:rPr lang="cs-CZ" dirty="0"/>
              <a:t> vzdálenosti mezi vzorky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2 – zaměřeno na druhy, umístění druhů odpovídá váženému průměru vzorků, zachovává X</a:t>
            </a:r>
            <a:r>
              <a:rPr lang="cs-CZ" baseline="30000" dirty="0"/>
              <a:t>2</a:t>
            </a:r>
            <a:r>
              <a:rPr lang="cs-CZ" dirty="0"/>
              <a:t> vzdálenosti mezi druhy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356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3624A-8A40-4884-A353-DD5FD0DAD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 – ordinační diagram (druhy a vzorky)</a:t>
            </a:r>
            <a:endParaRPr lang="en-US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140012A-5A97-435F-832B-F491D674C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2640" y="1260677"/>
            <a:ext cx="6799720" cy="5264667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A06403-6C3B-48B3-A861-699D173D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933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3038" y="848248"/>
            <a:ext cx="8229600" cy="490065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Artefakty nepřímých ordinací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	s</a:t>
            </a:r>
            <a:r>
              <a:rPr lang="cs-CZ" dirty="0"/>
              <a:t>imulovaná data</a:t>
            </a:r>
            <a:br>
              <a:rPr lang="cs-CZ" dirty="0"/>
            </a:br>
            <a:r>
              <a:rPr lang="cs-CZ" dirty="0">
                <a:solidFill>
                  <a:srgbClr val="0070C0"/>
                </a:solidFill>
              </a:rPr>
              <a:t>	</a:t>
            </a:r>
            <a:endParaRPr lang="cs-CZ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751" y="2108222"/>
            <a:ext cx="3656497" cy="365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02000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text 16"/>
          <p:cNvSpPr txBox="1">
            <a:spLocks/>
          </p:cNvSpPr>
          <p:nvPr/>
        </p:nvSpPr>
        <p:spPr>
          <a:xfrm>
            <a:off x="395536" y="1772816"/>
            <a:ext cx="3657600" cy="658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PCA - podkova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text 17"/>
          <p:cNvSpPr txBox="1">
            <a:spLocks/>
          </p:cNvSpPr>
          <p:nvPr/>
        </p:nvSpPr>
        <p:spPr>
          <a:xfrm>
            <a:off x="4343375" y="1772816"/>
            <a:ext cx="3657600" cy="658368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 - oblouk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779912" y="5436435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  vzorky</a:t>
            </a:r>
          </a:p>
          <a:p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dirty="0"/>
              <a:t>  </a:t>
            </a:r>
            <a:r>
              <a:rPr lang="en-US" dirty="0" err="1"/>
              <a:t>druhy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Artefakty v</a:t>
            </a:r>
            <a:r>
              <a:rPr lang="cs-CZ">
                <a:solidFill>
                  <a:schemeClr val="tx1"/>
                </a:solidFill>
              </a:rPr>
              <a:t> ordinacích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	</a:t>
            </a:r>
            <a:r>
              <a:rPr lang="en-US">
                <a:solidFill>
                  <a:srgbClr val="0070C0"/>
                </a:solidFill>
              </a:rPr>
              <a:t>P</a:t>
            </a:r>
            <a:r>
              <a:rPr lang="cs-CZ">
                <a:solidFill>
                  <a:srgbClr val="0070C0"/>
                </a:solidFill>
              </a:rPr>
              <a:t>říčiny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důsledek algoritmu (lineární nezávislost všech os), ale kvadratická není ošetřena</a:t>
            </a:r>
          </a:p>
          <a:p>
            <a:r>
              <a:rPr lang="cs-CZ" sz="2000" dirty="0"/>
              <a:t>důsledek projekce (nelineární vztahy mezi druhy -</a:t>
            </a:r>
            <a:r>
              <a:rPr lang="en-US" sz="2000" dirty="0"/>
              <a:t>&gt; </a:t>
            </a:r>
            <a:r>
              <a:rPr lang="cs-CZ" sz="2000" dirty="0"/>
              <a:t>lineární prostor)</a:t>
            </a: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5" name="Picture 2" descr="http://ordination.okstate.edu/3Gau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35711"/>
            <a:ext cx="3829031" cy="2831365"/>
          </a:xfrm>
          <a:prstGeom prst="rect">
            <a:avLst/>
          </a:prstGeom>
          <a:noFill/>
        </p:spPr>
      </p:pic>
      <p:pic>
        <p:nvPicPr>
          <p:cNvPr id="6" name="Picture 4" descr="http://ordination.okstate.edu/3gauss3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8999" y="3138118"/>
            <a:ext cx="3227711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Ordinační diagramy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b="49480"/>
          <a:stretch/>
        </p:blipFill>
        <p:spPr bwMode="auto">
          <a:xfrm>
            <a:off x="539552" y="1844824"/>
            <a:ext cx="731599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187624" y="573325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lineární metoda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716016" y="57603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unimodální</a:t>
            </a:r>
            <a:r>
              <a:rPr lang="cs-CZ" dirty="0"/>
              <a:t> metoda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Artefakty v ordinacích</a:t>
            </a:r>
            <a:br>
              <a:rPr lang="cs-CZ"/>
            </a:br>
            <a:r>
              <a:rPr lang="cs-CZ"/>
              <a:t>	</a:t>
            </a:r>
            <a:r>
              <a:rPr lang="cs-CZ">
                <a:solidFill>
                  <a:srgbClr val="0070C0"/>
                </a:solidFill>
              </a:rPr>
              <a:t>možnosti řešení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odstranění trendu z ordinačních os</a:t>
            </a:r>
            <a:r>
              <a:rPr lang="cs-CZ" sz="2000" b="1" dirty="0"/>
              <a:t> (</a:t>
            </a:r>
            <a:r>
              <a:rPr lang="cs-CZ" sz="2000" b="1" i="1" dirty="0" err="1"/>
              <a:t>detrending</a:t>
            </a:r>
            <a:r>
              <a:rPr lang="cs-CZ" sz="2000" b="1" dirty="0"/>
              <a:t>)</a:t>
            </a:r>
          </a:p>
          <a:p>
            <a:pPr lvl="1"/>
            <a:r>
              <a:rPr lang="cs-CZ" sz="1600" dirty="0" err="1"/>
              <a:t>detrendovaná</a:t>
            </a:r>
            <a:r>
              <a:rPr lang="cs-CZ" sz="1600" dirty="0"/>
              <a:t> korespondenční analýza, </a:t>
            </a:r>
            <a:r>
              <a:rPr lang="cs-CZ" sz="1600" b="1" i="1" dirty="0" err="1"/>
              <a:t>Detrended</a:t>
            </a:r>
            <a:r>
              <a:rPr lang="cs-CZ" sz="1600" b="1" i="1" dirty="0"/>
              <a:t> </a:t>
            </a:r>
            <a:r>
              <a:rPr lang="cs-CZ" sz="1600" b="1" i="1" dirty="0" err="1"/>
              <a:t>Correspondence</a:t>
            </a:r>
            <a:r>
              <a:rPr lang="cs-CZ" sz="1600" b="1" i="1" dirty="0"/>
              <a:t> </a:t>
            </a:r>
            <a:r>
              <a:rPr lang="cs-CZ" sz="1600" b="1" i="1" dirty="0" err="1"/>
              <a:t>Analysis</a:t>
            </a:r>
            <a:r>
              <a:rPr lang="cs-CZ" sz="1600" b="1" dirty="0"/>
              <a:t> </a:t>
            </a:r>
            <a:r>
              <a:rPr lang="cs-CZ" sz="1600" dirty="0"/>
              <a:t>(DCA, </a:t>
            </a:r>
            <a:r>
              <a:rPr lang="cs-CZ" sz="1600" dirty="0" err="1"/>
              <a:t>Hill</a:t>
            </a:r>
            <a:r>
              <a:rPr lang="cs-CZ" sz="1600" dirty="0"/>
              <a:t> </a:t>
            </a:r>
            <a:r>
              <a:rPr lang="en-US" sz="1600" dirty="0"/>
              <a:t>&amp; </a:t>
            </a:r>
            <a:r>
              <a:rPr lang="en-US" sz="1600" dirty="0" err="1"/>
              <a:t>Gauch</a:t>
            </a:r>
            <a:r>
              <a:rPr lang="en-US" sz="1600" dirty="0"/>
              <a:t> 1980</a:t>
            </a:r>
            <a:r>
              <a:rPr lang="cs-CZ" sz="1600" dirty="0"/>
              <a:t>)</a:t>
            </a:r>
          </a:p>
          <a:p>
            <a:pPr lvl="1"/>
            <a:r>
              <a:rPr lang="cs-CZ" sz="1600" i="1" dirty="0" err="1"/>
              <a:t>detrending</a:t>
            </a:r>
            <a:r>
              <a:rPr lang="cs-CZ" sz="1600" i="1" dirty="0"/>
              <a:t> by </a:t>
            </a:r>
            <a:r>
              <a:rPr lang="cs-CZ" sz="1600" i="1" dirty="0" err="1"/>
              <a:t>segments</a:t>
            </a:r>
            <a:r>
              <a:rPr lang="cs-CZ" sz="1600" i="1" dirty="0"/>
              <a:t> </a:t>
            </a:r>
            <a:r>
              <a:rPr lang="cs-CZ" sz="1600" dirty="0"/>
              <a:t>(nejčastější)</a:t>
            </a:r>
            <a:endParaRPr lang="cs-CZ" sz="1600" i="1" dirty="0"/>
          </a:p>
          <a:p>
            <a:pPr lvl="1"/>
            <a:r>
              <a:rPr lang="cs-CZ" sz="1600" i="1" dirty="0" err="1"/>
              <a:t>detrending</a:t>
            </a:r>
            <a:r>
              <a:rPr lang="cs-CZ" sz="1600" i="1" dirty="0"/>
              <a:t> by </a:t>
            </a:r>
            <a:r>
              <a:rPr lang="cs-CZ" sz="1600" i="1" dirty="0" err="1"/>
              <a:t>polynomials</a:t>
            </a:r>
            <a:r>
              <a:rPr lang="cs-CZ" sz="1600" i="1" dirty="0"/>
              <a:t> </a:t>
            </a:r>
            <a:r>
              <a:rPr lang="cs-CZ" sz="1600" dirty="0"/>
              <a:t>(pokud v analýze používám </a:t>
            </a:r>
            <a:r>
              <a:rPr lang="cs-CZ" sz="1600" dirty="0" err="1"/>
              <a:t>kovariáty</a:t>
            </a:r>
            <a:r>
              <a:rPr lang="cs-CZ" sz="1600" dirty="0"/>
              <a:t> a je to stále potřeba)</a:t>
            </a:r>
            <a:endParaRPr lang="en-US" sz="1600" i="1" dirty="0"/>
          </a:p>
          <a:p>
            <a:endParaRPr lang="en-US" sz="2000" dirty="0"/>
          </a:p>
          <a:p>
            <a:r>
              <a:rPr lang="en-US" sz="2000" dirty="0" err="1"/>
              <a:t>pou</a:t>
            </a:r>
            <a:r>
              <a:rPr lang="cs-CZ" sz="2000" dirty="0"/>
              <a:t>žití takových ordinačních technik, které umožňují ordinaci vzorků v prostoru pomocí jiných metrik než je Euklidovská distance (PCA) nebo </a:t>
            </a:r>
            <a:r>
              <a:rPr lang="cs-CZ" sz="2000" dirty="0" err="1"/>
              <a:t>chi</a:t>
            </a:r>
            <a:r>
              <a:rPr lang="cs-CZ" sz="2000" dirty="0"/>
              <a:t>-kvadrát distance (CA)</a:t>
            </a:r>
          </a:p>
          <a:p>
            <a:pPr lvl="1"/>
            <a:r>
              <a:rPr lang="cs-CZ" sz="1600" dirty="0"/>
              <a:t>analýza hlavních koordinát, </a:t>
            </a:r>
            <a:r>
              <a:rPr lang="cs-CZ" sz="1600" i="1" dirty="0" err="1"/>
              <a:t>Principal</a:t>
            </a:r>
            <a:r>
              <a:rPr lang="cs-CZ" sz="1600" i="1" dirty="0"/>
              <a:t> </a:t>
            </a:r>
            <a:r>
              <a:rPr lang="cs-CZ" sz="1600" i="1" dirty="0" err="1"/>
              <a:t>Coordinate</a:t>
            </a:r>
            <a:r>
              <a:rPr lang="cs-CZ" sz="1600" i="1" dirty="0"/>
              <a:t> </a:t>
            </a:r>
            <a:r>
              <a:rPr lang="cs-CZ" sz="1600" i="1" dirty="0" err="1"/>
              <a:t>Analysis</a:t>
            </a:r>
            <a:r>
              <a:rPr lang="cs-CZ" sz="1600" i="1" dirty="0"/>
              <a:t> </a:t>
            </a:r>
            <a:r>
              <a:rPr lang="cs-CZ" sz="1600" dirty="0"/>
              <a:t>(</a:t>
            </a:r>
            <a:r>
              <a:rPr lang="cs-CZ" sz="1600" dirty="0" err="1"/>
              <a:t>PCoA</a:t>
            </a:r>
            <a:r>
              <a:rPr lang="cs-CZ" sz="1600" dirty="0"/>
              <a:t>)</a:t>
            </a:r>
          </a:p>
          <a:p>
            <a:pPr lvl="1"/>
            <a:r>
              <a:rPr lang="cs-CZ" sz="1600" dirty="0"/>
              <a:t>nemetrické mnohorozměrné škálování, </a:t>
            </a:r>
            <a:r>
              <a:rPr lang="cs-CZ" sz="1600" i="1" dirty="0"/>
              <a:t>Non-</a:t>
            </a:r>
            <a:r>
              <a:rPr lang="cs-CZ" sz="1600" i="1" dirty="0" err="1"/>
              <a:t>metric</a:t>
            </a:r>
            <a:r>
              <a:rPr lang="cs-CZ" sz="1600" i="1" dirty="0"/>
              <a:t> </a:t>
            </a:r>
            <a:r>
              <a:rPr lang="cs-CZ" sz="1600" i="1" dirty="0" err="1"/>
              <a:t>Multidimensional</a:t>
            </a:r>
            <a:r>
              <a:rPr lang="cs-CZ" sz="1600" i="1" dirty="0"/>
              <a:t> </a:t>
            </a:r>
            <a:r>
              <a:rPr lang="cs-CZ" sz="1600" i="1" dirty="0" err="1"/>
              <a:t>Scaling</a:t>
            </a:r>
            <a:r>
              <a:rPr lang="cs-CZ" sz="1600" dirty="0"/>
              <a:t> (NMDS)</a:t>
            </a:r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Vlastní 7">
      <a:dk1>
        <a:sysClr val="windowText" lastClr="000000"/>
      </a:dk1>
      <a:lt1>
        <a:sysClr val="window" lastClr="FFFFFF"/>
      </a:lt1>
      <a:dk2>
        <a:srgbClr val="205867"/>
      </a:dk2>
      <a:lt2>
        <a:srgbClr val="EEECE1"/>
      </a:lt2>
      <a:accent1>
        <a:srgbClr val="D8D8D8"/>
      </a:accent1>
      <a:accent2>
        <a:srgbClr val="C9AD45"/>
      </a:accent2>
      <a:accent3>
        <a:srgbClr val="366092"/>
      </a:accent3>
      <a:accent4>
        <a:srgbClr val="D8D8D8"/>
      </a:accent4>
      <a:accent5>
        <a:srgbClr val="4BACC6"/>
      </a:accent5>
      <a:accent6>
        <a:srgbClr val="F79646"/>
      </a:accent6>
      <a:hlink>
        <a:srgbClr val="5F497A"/>
      </a:hlink>
      <a:folHlink>
        <a:srgbClr val="31859B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12665</TotalTime>
  <Words>1305</Words>
  <Application>Microsoft Office PowerPoint</Application>
  <PresentationFormat>Předvádění na obrazovce (4:3)</PresentationFormat>
  <Paragraphs>247</Paragraphs>
  <Slides>19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Courier New</vt:lpstr>
      <vt:lpstr>Wingdings</vt:lpstr>
      <vt:lpstr>Motiv sady Office</vt:lpstr>
      <vt:lpstr>Nepřímé ordinace CA, DCA, PCoA a NMDS</vt:lpstr>
      <vt:lpstr>Korespondenční analýza  Correspondence Analysis (CA)</vt:lpstr>
      <vt:lpstr>Simulovaná data  jeden ekologický gradient</vt:lpstr>
      <vt:lpstr>CA – škálování ordinačních skóre</vt:lpstr>
      <vt:lpstr>CA – ordinační diagram (druhy a vzorky)</vt:lpstr>
      <vt:lpstr>Artefakty nepřímých ordinací  simulovaná data  </vt:lpstr>
      <vt:lpstr>Artefakty v ordinacích  Příčiny</vt:lpstr>
      <vt:lpstr>Ordinační diagramy</vt:lpstr>
      <vt:lpstr>Artefakty v ordinacích  možnosti řešení</vt:lpstr>
      <vt:lpstr>DCA – odstranění trendu (Detrended Correspondence Analysis, detrendovaná korespondenční analýza)</vt:lpstr>
      <vt:lpstr>DCA – odstranění trendu (Detrended Correspondence Analysis, detrendovaná korespondenční analýza)</vt:lpstr>
      <vt:lpstr>Výběr ordinační metody na základě DCA  lineární nebo unimodální?</vt:lpstr>
      <vt:lpstr>PCoA – Principal Coordinate Analysis  (analýza hlavních koordinát)</vt:lpstr>
      <vt:lpstr>PCoA – příklad na vzdálenostech mezi městy</vt:lpstr>
      <vt:lpstr>NMDS - non-metric multidimensional scaling)  nemetrické vícerozměrné škálování</vt:lpstr>
      <vt:lpstr>NMDS – Shepardův diagram</vt:lpstr>
      <vt:lpstr>Porovnání metod DCA a NMDS</vt:lpstr>
      <vt:lpstr>Kterou nepřímou ordinaci zvolit?</vt:lpstr>
      <vt:lpstr>Problém vzácných druhů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student</dc:creator>
  <cp:lastModifiedBy>Jakub Těšitel</cp:lastModifiedBy>
  <cp:revision>647</cp:revision>
  <dcterms:created xsi:type="dcterms:W3CDTF">2016-02-16T14:02:33Z</dcterms:created>
  <dcterms:modified xsi:type="dcterms:W3CDTF">2021-03-30T08:47:05Z</dcterms:modified>
</cp:coreProperties>
</file>