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3" r:id="rId2"/>
    <p:sldId id="382" r:id="rId3"/>
    <p:sldId id="414" r:id="rId4"/>
    <p:sldId id="405" r:id="rId5"/>
    <p:sldId id="415" r:id="rId6"/>
    <p:sldId id="416" r:id="rId7"/>
    <p:sldId id="406" r:id="rId8"/>
    <p:sldId id="404" r:id="rId9"/>
    <p:sldId id="408" r:id="rId10"/>
    <p:sldId id="409" r:id="rId11"/>
    <p:sldId id="410" r:id="rId12"/>
    <p:sldId id="407" r:id="rId13"/>
    <p:sldId id="411" r:id="rId14"/>
    <p:sldId id="412" r:id="rId15"/>
    <p:sldId id="41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DA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609" autoAdjust="0"/>
  </p:normalViewPr>
  <p:slideViewPr>
    <p:cSldViewPr>
      <p:cViewPr varScale="1">
        <p:scale>
          <a:sx n="95" d="100"/>
          <a:sy n="95" d="100"/>
        </p:scale>
        <p:origin x="62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81A0-8005-433B-BF8C-7E799326B855}" type="datetimeFigureOut">
              <a:rPr lang="cs-CZ" smtClean="0"/>
              <a:pPr/>
              <a:t>13.04.2021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94E5-7CA4-460A-AE3E-35881FEAFE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4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10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1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032448" cy="1470025"/>
          </a:xfrm>
        </p:spPr>
        <p:txBody>
          <a:bodyPr>
            <a:normAutofit/>
          </a:bodyPr>
          <a:lstStyle>
            <a:lvl1pPr>
              <a:defRPr sz="3600" cap="small" baseline="0">
                <a:latin typeface="+mj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268688"/>
            <a:ext cx="2736304" cy="456456"/>
          </a:xfrm>
        </p:spPr>
        <p:txBody>
          <a:bodyPr>
            <a:normAutofit/>
          </a:bodyPr>
          <a:lstStyle>
            <a:lvl1pPr marL="0" indent="0" algn="ctr">
              <a:buNone/>
              <a:defRPr sz="1600" cap="sm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366D-0193-409D-9119-634263E5DAA1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255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B461-E822-48AD-8EC7-4697F3CE2719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2FB9-17F7-46EE-B797-F34E1C68102E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8604448" y="6364550"/>
            <a:ext cx="432048" cy="415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3"/>
            <a:ext cx="8229600" cy="490065"/>
          </a:xfrm>
        </p:spPr>
        <p:txBody>
          <a:bodyPr>
            <a:noAutofit/>
          </a:bodyPr>
          <a:lstStyle>
            <a:lvl1pPr algn="l">
              <a:defRPr sz="2800" cap="sm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Font typeface="Calibri" pitchFamily="34" charset="0"/>
              <a:buChar char="-"/>
              <a:defRPr sz="1400">
                <a:solidFill>
                  <a:schemeClr val="accent3"/>
                </a:solidFill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B537-9A63-454B-A0DB-CD0B66DCB7FD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05408" cy="365125"/>
          </a:xfrm>
          <a:noFill/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861048"/>
            <a:ext cx="6476256" cy="1362075"/>
          </a:xfrm>
        </p:spPr>
        <p:txBody>
          <a:bodyPr anchor="t">
            <a:normAutofit/>
          </a:bodyPr>
          <a:lstStyle>
            <a:lvl1pPr algn="l">
              <a:defRPr sz="2800" b="1" cap="small" baseline="0"/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FD0-6138-499F-86AA-8BE0B76769BE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36B-00EA-4F9B-A179-75434F2109A9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2304-C18A-455D-8328-5DDFC17E7A22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12C5-6AA6-476E-AB8B-6E04E75A4042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C5CA-3688-410D-A590-7CAF3C9872D2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55DA-BFF7-4977-B9BC-75FD3F7C0145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179-565C-4444-9957-D5E730043A45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2084-1223-4ED4-B620-CABB02494E46}" type="datetime1">
              <a:rPr lang="cs-CZ" smtClean="0"/>
              <a:pPr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použití ordinací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5704D-165E-4F1D-A420-76AD8AF7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Reverzní </a:t>
            </a:r>
            <a:r>
              <a:rPr lang="cs-CZ" dirty="0" err="1"/>
              <a:t>Variation</a:t>
            </a:r>
            <a:r>
              <a:rPr lang="cs-CZ" dirty="0"/>
              <a:t> </a:t>
            </a:r>
            <a:r>
              <a:rPr lang="cs-CZ" dirty="0" err="1"/>
              <a:t>Partitioning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5E141-6A81-48D7-9750-8AF9CB07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Oplocení – </a:t>
            </a:r>
            <a:r>
              <a:rPr lang="cs-CZ" dirty="0" err="1"/>
              <a:t>jednoroznměrná</a:t>
            </a:r>
            <a:r>
              <a:rPr lang="cs-CZ" dirty="0"/>
              <a:t> binární odpověď</a:t>
            </a:r>
          </a:p>
          <a:p>
            <a:r>
              <a:rPr lang="cs-CZ" dirty="0"/>
              <a:t>Složení společenstev – 2 skupiny prediktorů</a:t>
            </a:r>
          </a:p>
          <a:p>
            <a:pPr lvl="1"/>
            <a:r>
              <a:rPr lang="cs-CZ" dirty="0"/>
              <a:t>Pak už </a:t>
            </a:r>
            <a:r>
              <a:rPr lang="cs-CZ" dirty="0" err="1"/>
              <a:t>Variation</a:t>
            </a:r>
            <a:r>
              <a:rPr lang="cs-CZ" dirty="0"/>
              <a:t> </a:t>
            </a:r>
            <a:r>
              <a:rPr lang="cs-CZ" dirty="0" err="1"/>
              <a:t>partitioning</a:t>
            </a:r>
            <a:r>
              <a:rPr lang="cs-CZ" dirty="0"/>
              <a:t> pomocí parciálního </a:t>
            </a:r>
            <a:r>
              <a:rPr lang="cs-CZ" dirty="0" err="1"/>
              <a:t>Mantel</a:t>
            </a:r>
            <a:r>
              <a:rPr lang="cs-CZ" dirty="0"/>
              <a:t> testu založeného na maticích nepodobnosti společenstev a matici nepodobností dané oplocením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8F925C-4F50-4D15-A9E0-3830F2D6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86E190-7638-4F86-8032-498F8EED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52937"/>
            <a:ext cx="639164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F15A5-8C68-4079-9EE8-4627CA12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Testov</a:t>
            </a:r>
            <a:r>
              <a:rPr lang="cs-CZ" dirty="0" err="1"/>
              <a:t>ání</a:t>
            </a:r>
            <a:r>
              <a:rPr lang="cs-CZ" dirty="0"/>
              <a:t> rozdílů mezi skupinami pozorování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A0BCB-1BA5-407A-AC25-5864D075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problému: Máme objekty definované kategoriální proměnnou a popsané řadou dalších proměnných. Zajímá nás, jestli se průkazně liší v těch dalších proměnných</a:t>
            </a:r>
          </a:p>
          <a:p>
            <a:pPr lvl="1"/>
            <a:r>
              <a:rPr lang="cs-CZ" dirty="0"/>
              <a:t>Např., druhy popsané morfometrickými parametry</a:t>
            </a:r>
          </a:p>
          <a:p>
            <a:pPr lvl="1"/>
            <a:r>
              <a:rPr lang="cs-CZ" dirty="0"/>
              <a:t>Lze otestovat pomocí RDA, případě dalších metod přímé ordinace</a:t>
            </a:r>
          </a:p>
          <a:p>
            <a:r>
              <a:rPr lang="cs-CZ" dirty="0"/>
              <a:t>Pokud se liší tak ale vyvstává přirozená otázka: ČÍM se liší?</a:t>
            </a:r>
          </a:p>
          <a:p>
            <a:pPr lvl="1"/>
            <a:r>
              <a:rPr lang="cs-CZ" dirty="0"/>
              <a:t>Na to RDA nedovede odpovědět</a:t>
            </a:r>
          </a:p>
          <a:p>
            <a:r>
              <a:rPr lang="cs-CZ" dirty="0"/>
              <a:t>Je třeba použít Diskriminační analýzu (obvykle lineární - LDA)</a:t>
            </a:r>
          </a:p>
          <a:p>
            <a:pPr lvl="1"/>
            <a:r>
              <a:rPr lang="cs-CZ" dirty="0"/>
              <a:t>Kanonická DA (</a:t>
            </a:r>
            <a:r>
              <a:rPr lang="cs-CZ" dirty="0" err="1"/>
              <a:t>Canonical</a:t>
            </a:r>
            <a:r>
              <a:rPr lang="cs-CZ" dirty="0"/>
              <a:t> </a:t>
            </a:r>
            <a:r>
              <a:rPr lang="cs-CZ" dirty="0" err="1"/>
              <a:t>discriminant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cs-CZ" dirty="0" err="1"/>
              <a:t>Canonical</a:t>
            </a:r>
            <a:r>
              <a:rPr lang="cs-CZ" dirty="0"/>
              <a:t> </a:t>
            </a:r>
            <a:r>
              <a:rPr lang="cs-CZ" dirty="0" err="1"/>
              <a:t>variate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Hledá rozdíly mezi vzorky</a:t>
            </a:r>
          </a:p>
          <a:p>
            <a:pPr lvl="1"/>
            <a:r>
              <a:rPr lang="cs-CZ" dirty="0"/>
              <a:t>Klasifikační DA</a:t>
            </a:r>
          </a:p>
          <a:p>
            <a:pPr lvl="2"/>
            <a:r>
              <a:rPr lang="cs-CZ" dirty="0"/>
              <a:t>Snaží se najít takovou funkci, která bude na základě dostupných parametrů, co nejsprávněji klasifikovat vzorky.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7A1700-1A72-4ED8-B5EC-68DE05F3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9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DDC08-E560-4FE2-85EF-FFF7BDE7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Kanonická diskriminační analýza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79ED7-0772-46C8-982C-38FCD093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Cílem je odhalit ČÍM se liší a-priori dané skupiny pozorování</a:t>
            </a:r>
          </a:p>
          <a:p>
            <a:pPr lvl="1"/>
            <a:r>
              <a:rPr lang="cs-CZ" dirty="0"/>
              <a:t>Např jakými znaky se liší jednotlivé druhy v rámci rodu</a:t>
            </a:r>
          </a:p>
          <a:p>
            <a:r>
              <a:rPr lang="cs-CZ" dirty="0"/>
              <a:t>Analýza se snaží najít takové ordinační osy, které maximalizují rozdíly mezi skupinami a minimalizují variabilitu uvnitř</a:t>
            </a:r>
          </a:p>
          <a:p>
            <a:pPr lvl="1"/>
            <a:r>
              <a:rPr lang="cs-CZ" dirty="0"/>
              <a:t>Odpověď je příslušnost vzorku ke skupině</a:t>
            </a:r>
          </a:p>
          <a:p>
            <a:pPr lvl="1"/>
            <a:r>
              <a:rPr lang="cs-CZ" dirty="0"/>
              <a:t>Prediktory jsou jednotlivé charakteristiky vzorků</a:t>
            </a:r>
          </a:p>
          <a:p>
            <a:pPr lvl="2"/>
            <a:r>
              <a:rPr lang="cs-CZ" dirty="0"/>
              <a:t>Morfometrické parametry, </a:t>
            </a:r>
          </a:p>
          <a:p>
            <a:pPr lvl="2"/>
            <a:r>
              <a:rPr lang="cs-CZ" dirty="0"/>
              <a:t>Charakteristiky prostředí</a:t>
            </a:r>
          </a:p>
          <a:p>
            <a:pPr lvl="2"/>
            <a:r>
              <a:rPr lang="cs-CZ" dirty="0"/>
              <a:t>Jednotlivé druhy u </a:t>
            </a:r>
            <a:r>
              <a:rPr lang="cs-CZ" dirty="0" err="1"/>
              <a:t>community</a:t>
            </a:r>
            <a:r>
              <a:rPr lang="cs-CZ" dirty="0"/>
              <a:t> dat</a:t>
            </a:r>
          </a:p>
          <a:p>
            <a:pPr lvl="1"/>
            <a:r>
              <a:rPr lang="cs-CZ" dirty="0"/>
              <a:t>Algoritmus odpovídá reverzní CCA</a:t>
            </a:r>
          </a:p>
          <a:p>
            <a:r>
              <a:rPr lang="cs-CZ" dirty="0"/>
              <a:t>Můžeme použít postupný výběr prediktorů (pak je ale zásadní provést napřed globální test např. pomocí klasicky uspořádané RDA, že se skupiny liší, tj, RDA: parametry </a:t>
            </a:r>
            <a:r>
              <a:rPr lang="en-US" dirty="0"/>
              <a:t>~ </a:t>
            </a:r>
            <a:r>
              <a:rPr lang="en-US" dirty="0" err="1"/>
              <a:t>skupiny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cs-CZ" dirty="0"/>
              <a:t>Z takto vybraných proměnných lze sestavit diskriminační funkci</a:t>
            </a:r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6957D0-EE31-4AE2-9E3B-481C49EA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45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FB8B1-8443-45C2-B618-C149A579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Klasifikační diskriminační analýza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1635A-9C8F-47E5-ABEE-DE096D732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klasifikovat soubor neznámých vzorků na základě jeho parametrů a diskriminační funkce</a:t>
            </a:r>
          </a:p>
          <a:p>
            <a:r>
              <a:rPr lang="cs-CZ" dirty="0"/>
              <a:t>Diskriminační funkce </a:t>
            </a:r>
          </a:p>
          <a:p>
            <a:pPr lvl="1"/>
            <a:r>
              <a:rPr lang="cs-CZ" dirty="0"/>
              <a:t>Typicky založená na parametrech vybraných postupným výběrem</a:t>
            </a:r>
          </a:p>
          <a:p>
            <a:pPr lvl="1"/>
            <a:r>
              <a:rPr lang="cs-CZ" dirty="0"/>
              <a:t>Na základě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datasetu</a:t>
            </a:r>
            <a:r>
              <a:rPr lang="cs-CZ" dirty="0"/>
              <a:t> – pro který je známá klasifikace i parametry</a:t>
            </a:r>
          </a:p>
          <a:p>
            <a:r>
              <a:rPr lang="cs-CZ" dirty="0"/>
              <a:t>Pomocí klasifikační DA</a:t>
            </a:r>
          </a:p>
          <a:p>
            <a:pPr lvl="1"/>
            <a:r>
              <a:rPr lang="cs-CZ" dirty="0"/>
              <a:t>Můžeme klasifikovat neznámý soubor pozorování</a:t>
            </a:r>
          </a:p>
          <a:p>
            <a:pPr lvl="2"/>
            <a:r>
              <a:rPr lang="cs-CZ" dirty="0"/>
              <a:t>Např. určovat rostliny do druhů na základě morfologických znaků</a:t>
            </a:r>
          </a:p>
          <a:p>
            <a:pPr lvl="1"/>
            <a:r>
              <a:rPr lang="cs-CZ" dirty="0"/>
              <a:t>Ověřovat účinnost diskriminační funkce </a:t>
            </a:r>
          </a:p>
          <a:p>
            <a:pPr lvl="2"/>
            <a:r>
              <a:rPr lang="cs-CZ" dirty="0" err="1"/>
              <a:t>Cross-validation</a:t>
            </a:r>
            <a:r>
              <a:rPr lang="cs-CZ" dirty="0"/>
              <a:t>: ze známého </a:t>
            </a:r>
            <a:r>
              <a:rPr lang="cs-CZ" dirty="0" err="1"/>
              <a:t>datasetu</a:t>
            </a:r>
            <a:r>
              <a:rPr lang="cs-CZ" dirty="0"/>
              <a:t> vyřadíme 1 vzorek a zbylé použijeme jako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k sestavení </a:t>
            </a:r>
            <a:r>
              <a:rPr lang="cs-CZ" dirty="0" err="1"/>
              <a:t>diskr</a:t>
            </a:r>
            <a:r>
              <a:rPr lang="cs-CZ" dirty="0"/>
              <a:t>. funkce. Pomocí funkce klasifikujeme vynechaný vzorek a porovnáme vypočtenou klasifikaci s reálnou. Toto opakujeme pro každý vzorek v </a:t>
            </a:r>
            <a:r>
              <a:rPr lang="cs-CZ" dirty="0" err="1"/>
              <a:t>datasetu</a:t>
            </a:r>
            <a:r>
              <a:rPr lang="cs-CZ" dirty="0"/>
              <a:t>´.</a:t>
            </a:r>
          </a:p>
          <a:p>
            <a:pPr lvl="2"/>
            <a:r>
              <a:rPr lang="cs-CZ" dirty="0"/>
              <a:t>Výsledkem je tabulka správně a nesprávně klasifikovaných případů.</a:t>
            </a:r>
          </a:p>
          <a:p>
            <a:pPr lvl="2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DDB194-E2AF-4CE4-9036-32F94513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66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FF011-56C9-42BD-B96D-A8CCA316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LDA v taxonomii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EBB215-529C-4CF4-8A7E-7152326F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133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Světlíky (</a:t>
            </a:r>
            <a:r>
              <a:rPr lang="cs-CZ" i="1" dirty="0" err="1"/>
              <a:t>Euphrasia</a:t>
            </a:r>
            <a:r>
              <a:rPr lang="cs-CZ" i="1" dirty="0"/>
              <a:t> </a:t>
            </a:r>
            <a:r>
              <a:rPr lang="cs-CZ" dirty="0" err="1"/>
              <a:t>spp</a:t>
            </a:r>
            <a:r>
              <a:rPr lang="cs-CZ" dirty="0"/>
              <a:t>.) - Svobodová et al. 2016 Plant </a:t>
            </a:r>
            <a:r>
              <a:rPr lang="cs-CZ" dirty="0" err="1"/>
              <a:t>Ecol</a:t>
            </a:r>
            <a:r>
              <a:rPr lang="cs-CZ" dirty="0"/>
              <a:t>. </a:t>
            </a:r>
            <a:r>
              <a:rPr lang="cs-CZ" dirty="0" err="1"/>
              <a:t>Evol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4E055F-0900-4CBC-A656-CFFFD96E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9D3E93-5B92-44E2-B556-42475354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62879"/>
            <a:ext cx="7416824" cy="42632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523A47F-D99B-42CB-9DDE-3B7BB3BE9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71309"/>
            <a:ext cx="1645548" cy="24601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708B88-85C6-4779-8200-5EB7F693D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52" y="1716951"/>
            <a:ext cx="1512168" cy="26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EE724-556B-4B20-8F37-7D58F468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LDA v Ekologii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26075-F20D-4C53-A4C2-734A94CD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13388"/>
          </a:xfrm>
        </p:spPr>
        <p:txBody>
          <a:bodyPr/>
          <a:lstStyle/>
          <a:p>
            <a:r>
              <a:rPr lang="cs-CZ" dirty="0"/>
              <a:t>Rozdíly ve složení stromového patra lokalit kruštíků (</a:t>
            </a:r>
            <a:r>
              <a:rPr lang="cs-CZ" i="1" dirty="0" err="1"/>
              <a:t>Epipactis</a:t>
            </a:r>
            <a:r>
              <a:rPr lang="cs-CZ" i="1" dirty="0"/>
              <a:t> </a:t>
            </a:r>
            <a:r>
              <a:rPr lang="cs-CZ" dirty="0" err="1"/>
              <a:t>spp</a:t>
            </a:r>
            <a:r>
              <a:rPr lang="cs-CZ" dirty="0"/>
              <a:t>.) - Těšitelová et al. 2012 </a:t>
            </a:r>
            <a:r>
              <a:rPr lang="cs-CZ" dirty="0" err="1"/>
              <a:t>Am</a:t>
            </a:r>
            <a:r>
              <a:rPr lang="cs-CZ" dirty="0"/>
              <a:t>. J. Bot. 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2438FE-B430-4D4E-997B-798133D3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08236A-6439-4739-AB0A-9A739405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04" y="1850980"/>
            <a:ext cx="7362462" cy="49294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9CE080-8DFA-497F-96E9-271D8F744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2736304" cy="32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8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Neparametrické testování lineárního modelu pomocí RDA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588F9C2-7DF8-41D2-A6C8-D143B7F1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/>
          <a:p>
            <a:r>
              <a:rPr lang="cs-CZ" dirty="0"/>
              <a:t>Lineární modely (regrese, ANOVA) předpokládají normalitu </a:t>
            </a:r>
            <a:r>
              <a:rPr lang="cs-CZ" dirty="0" err="1"/>
              <a:t>reziduálů</a:t>
            </a:r>
            <a:endParaRPr lang="cs-CZ" dirty="0"/>
          </a:p>
          <a:p>
            <a:pPr lvl="1"/>
            <a:r>
              <a:rPr lang="cs-CZ" dirty="0"/>
              <a:t>To bývá u biologických dat často problém</a:t>
            </a:r>
          </a:p>
          <a:p>
            <a:pPr lvl="1"/>
            <a:r>
              <a:rPr lang="cs-CZ" dirty="0"/>
              <a:t>Spousta typů dat je problematických a nelze rozumně normálně aproximovat, např. poměry (</a:t>
            </a:r>
            <a:r>
              <a:rPr lang="cs-CZ" dirty="0" err="1"/>
              <a:t>kvazibinomiální</a:t>
            </a:r>
            <a:r>
              <a:rPr lang="cs-CZ" dirty="0"/>
              <a:t> data)</a:t>
            </a:r>
          </a:p>
          <a:p>
            <a:r>
              <a:rPr lang="cs-CZ" dirty="0"/>
              <a:t>Signifikaci lineární modelu lze otestovat pomocí „jednorozměrné“ RDA a permutačního testu.</a:t>
            </a:r>
          </a:p>
          <a:p>
            <a:pPr lvl="1"/>
            <a:r>
              <a:rPr lang="cs-CZ" dirty="0"/>
              <a:t>Model a regresní koeficienty získám nejsnáze </a:t>
            </a:r>
            <a:r>
              <a:rPr lang="cs-CZ" dirty="0" err="1"/>
              <a:t>fitováním</a:t>
            </a:r>
            <a:r>
              <a:rPr lang="cs-CZ" dirty="0"/>
              <a:t> </a:t>
            </a:r>
            <a:r>
              <a:rPr lang="cs-CZ" dirty="0" err="1"/>
              <a:t>lm</a:t>
            </a:r>
            <a:endParaRPr lang="cs-CZ" dirty="0"/>
          </a:p>
          <a:p>
            <a:pPr lvl="1"/>
            <a:r>
              <a:rPr lang="cs-CZ" dirty="0"/>
              <a:t>Pro test signifikance ale spočtu RDA s jednorozměrnou odpovědí a použiju příslušný permutační test – ten již normalitu </a:t>
            </a:r>
            <a:r>
              <a:rPr lang="cs-CZ" dirty="0" err="1"/>
              <a:t>reziduálů</a:t>
            </a:r>
            <a:r>
              <a:rPr lang="cs-CZ" dirty="0"/>
              <a:t> nevyžaduje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598AE-DDC5-4A02-9F9A-D9DC21E7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Ordinační analýzy se strukturovanými daty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B86A3-DF5D-42F2-BB91-D767A8FDB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Všechny metody mají předpoklad nezávislosti pozorování</a:t>
            </a:r>
          </a:p>
          <a:p>
            <a:pPr lvl="1"/>
            <a:r>
              <a:rPr lang="cs-CZ" dirty="0"/>
              <a:t>Nezávislost = hodnota proměnné v jednom vzorku nemá vliv na hodnotu proměnné v druhém vzorku</a:t>
            </a:r>
          </a:p>
          <a:p>
            <a:pPr lvl="1"/>
            <a:r>
              <a:rPr lang="cs-CZ" dirty="0"/>
              <a:t>Dosud: jeden řádek = jedno nezávislé pozorování</a:t>
            </a:r>
          </a:p>
          <a:p>
            <a:r>
              <a:rPr lang="cs-CZ" dirty="0"/>
              <a:t>Řada experimentů i pozorování ale produkuje strukturovaná data, kde nezávislost neplatí</a:t>
            </a:r>
          </a:p>
          <a:p>
            <a:pPr lvl="1"/>
            <a:r>
              <a:rPr lang="cs-CZ" dirty="0"/>
              <a:t>To je nezbytné ošetřit v analýze</a:t>
            </a:r>
          </a:p>
          <a:p>
            <a:pPr lvl="1"/>
            <a:r>
              <a:rPr lang="cs-CZ" dirty="0"/>
              <a:t>V ordinačních metodách se řeší pomocí </a:t>
            </a:r>
            <a:r>
              <a:rPr lang="cs-CZ" dirty="0" err="1"/>
              <a:t>kovariát</a:t>
            </a:r>
            <a:r>
              <a:rPr lang="cs-CZ" dirty="0"/>
              <a:t> a úprav ordinačního testu</a:t>
            </a:r>
          </a:p>
          <a:p>
            <a:r>
              <a:rPr lang="cs-CZ" dirty="0"/>
              <a:t>Pokud testujeme experimenty se strukturovanými daty, nemá příliš smysl řešit vysvětlenou variabilitu (ta bývá nízká), zásadní je test signifikance</a:t>
            </a:r>
          </a:p>
          <a:p>
            <a:r>
              <a:rPr lang="cs-CZ" dirty="0"/>
              <a:t>Hierarchický rozklad variability	</a:t>
            </a:r>
          </a:p>
          <a:p>
            <a:pPr lvl="1"/>
            <a:r>
              <a:rPr lang="cs-CZ" dirty="0"/>
              <a:t>Např. rozdíly v morfometrických parametrech na úrovních: mezi druhy – mezi populacemi uvnitř druhů – mezi jedinci uvnitř populací</a:t>
            </a:r>
          </a:p>
          <a:p>
            <a:pPr lvl="1"/>
            <a:r>
              <a:rPr lang="cs-CZ" dirty="0"/>
              <a:t>Tady je zásadní rozložení variability; vyšší úrovně lze případně otestovat (i když zrovna tu mezidruhovou docela těžko)	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6FDC9F-C190-4611-888B-02E28FB0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61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75345-C5A6-4548-9F34-89BD7F42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DA422-0311-4D3E-8690-0FFAE6510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Uspořádání experimentu v designu úplných znáhodněných bloků</a:t>
            </a:r>
          </a:p>
          <a:p>
            <a:r>
              <a:rPr lang="cs-CZ" dirty="0"/>
              <a:t>Identitu bloku zadáváme do analýzy jako kategoriální </a:t>
            </a:r>
            <a:r>
              <a:rPr lang="cs-CZ" dirty="0" err="1"/>
              <a:t>kovariátu</a:t>
            </a:r>
            <a:endParaRPr lang="cs-CZ" dirty="0"/>
          </a:p>
          <a:p>
            <a:r>
              <a:rPr lang="cs-CZ" dirty="0"/>
              <a:t>Permutujeme pozorování jen uvnitř bloků, ne mezi nimi</a:t>
            </a:r>
          </a:p>
          <a:p>
            <a:r>
              <a:rPr lang="cs-CZ" dirty="0"/>
              <a:t>Zacílení analýzy na rozdíly mezi experimentálními zásahy a odfiltrování rozdílů mezi bloky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306382-90BD-46A9-AA72-4F3195A3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47" name="Obrázek 46">
            <a:extLst>
              <a:ext uri="{FF2B5EF4-FFF2-40B4-BE49-F238E27FC236}">
                <a16:creationId xmlns:a16="http://schemas.microsoft.com/office/drawing/2014/main" id="{0F7FA5E4-57A2-42A2-9C89-D9753CB1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73" y="4204664"/>
            <a:ext cx="3029975" cy="2328874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76F2F7F6-A606-47E1-A207-C87805B4403E}"/>
              </a:ext>
            </a:extLst>
          </p:cNvPr>
          <p:cNvSpPr txBox="1"/>
          <p:nvPr/>
        </p:nvSpPr>
        <p:spPr>
          <a:xfrm>
            <a:off x="5574473" y="3835332"/>
            <a:ext cx="438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B1        B2	            B3	          B4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0F5CD-943C-4A7E-86FF-E3F35787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Split-plot design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D72FF0-8B9E-4BA5-9917-EE35A9571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552656" cy="36718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Experimentální uspořádání o dvou úrovních</a:t>
            </a:r>
          </a:p>
          <a:p>
            <a:pPr lvl="1"/>
            <a:r>
              <a:rPr lang="cs-CZ" dirty="0" err="1"/>
              <a:t>Whole</a:t>
            </a:r>
            <a:r>
              <a:rPr lang="cs-CZ" dirty="0"/>
              <a:t>-plot</a:t>
            </a:r>
          </a:p>
          <a:p>
            <a:pPr lvl="1"/>
            <a:r>
              <a:rPr lang="cs-CZ" dirty="0"/>
              <a:t>Split-plot</a:t>
            </a:r>
          </a:p>
          <a:p>
            <a:r>
              <a:rPr lang="cs-CZ" dirty="0"/>
              <a:t>Při testování </a:t>
            </a:r>
            <a:r>
              <a:rPr lang="cs-CZ" dirty="0" err="1"/>
              <a:t>whole</a:t>
            </a:r>
            <a:r>
              <a:rPr lang="cs-CZ" dirty="0"/>
              <a:t>-plot prediktoru nelze použít </a:t>
            </a:r>
            <a:r>
              <a:rPr lang="cs-CZ" dirty="0" err="1"/>
              <a:t>kovariátu</a:t>
            </a:r>
            <a:r>
              <a:rPr lang="cs-CZ" dirty="0"/>
              <a:t> (protože by se tím zcela odfiltroval jeho vliv)</a:t>
            </a:r>
          </a:p>
          <a:p>
            <a:r>
              <a:rPr lang="cs-CZ" dirty="0"/>
              <a:t>Lze kombinovat bloky a split-plot design</a:t>
            </a:r>
          </a:p>
          <a:p>
            <a:r>
              <a:rPr lang="cs-CZ" dirty="0"/>
              <a:t>Místo toho split-plot permutace</a:t>
            </a:r>
          </a:p>
          <a:p>
            <a:pPr lvl="1"/>
            <a:r>
              <a:rPr lang="cs-CZ" dirty="0"/>
              <a:t>Nastavení permutací pro split-ploty</a:t>
            </a:r>
          </a:p>
          <a:p>
            <a:pPr lvl="1"/>
            <a:r>
              <a:rPr lang="cs-CZ" dirty="0"/>
              <a:t>Nebo </a:t>
            </a:r>
            <a:r>
              <a:rPr lang="cs-CZ" dirty="0" err="1"/>
              <a:t>whole</a:t>
            </a:r>
            <a:r>
              <a:rPr lang="cs-CZ" dirty="0"/>
              <a:t>-ploty</a:t>
            </a:r>
          </a:p>
          <a:p>
            <a:r>
              <a:rPr lang="cs-CZ" dirty="0"/>
              <a:t>Vhodné i pro testování BACI designů </a:t>
            </a:r>
          </a:p>
          <a:p>
            <a:pPr lvl="1"/>
            <a:r>
              <a:rPr lang="cs-CZ" dirty="0"/>
              <a:t>Zásah = </a:t>
            </a:r>
            <a:r>
              <a:rPr lang="cs-CZ" dirty="0" err="1"/>
              <a:t>whole</a:t>
            </a:r>
            <a:r>
              <a:rPr lang="cs-CZ" dirty="0"/>
              <a:t> plot, opakování v čase = split plot; permutují se </a:t>
            </a:r>
            <a:r>
              <a:rPr lang="cs-CZ" dirty="0" err="1"/>
              <a:t>whole</a:t>
            </a:r>
            <a:r>
              <a:rPr lang="cs-CZ" dirty="0"/>
              <a:t>-ploty; test interakce zásah x čas</a:t>
            </a:r>
          </a:p>
          <a:p>
            <a:r>
              <a:rPr lang="cs-CZ" dirty="0"/>
              <a:t>Hierarchické uspořádání</a:t>
            </a:r>
          </a:p>
          <a:p>
            <a:pPr lvl="1"/>
            <a:r>
              <a:rPr lang="cs-CZ" dirty="0"/>
              <a:t>Chybí split-ploty, permutace </a:t>
            </a:r>
            <a:r>
              <a:rPr lang="cs-CZ" dirty="0" err="1"/>
              <a:t>whole</a:t>
            </a:r>
            <a:r>
              <a:rPr lang="cs-CZ" dirty="0"/>
              <a:t>-plotů</a:t>
            </a:r>
          </a:p>
          <a:p>
            <a:r>
              <a:rPr lang="cs-CZ" dirty="0"/>
              <a:t>Design musí být balancovaný a data KOMPLETNÍ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B3AB0-1006-43AE-A2C2-6571B3B0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D16133-7152-4A49-BCDE-49F4E137DA0A}"/>
              </a:ext>
            </a:extLst>
          </p:cNvPr>
          <p:cNvSpPr/>
          <p:nvPr/>
        </p:nvSpPr>
        <p:spPr>
          <a:xfrm rot="5400000">
            <a:off x="4367376" y="4366814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919DDF7-AB08-4755-AD2A-1ED1D35B1896}"/>
              </a:ext>
            </a:extLst>
          </p:cNvPr>
          <p:cNvSpPr/>
          <p:nvPr/>
        </p:nvSpPr>
        <p:spPr>
          <a:xfrm>
            <a:off x="4295938" y="472400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E52A6C4-DC61-48D7-AA9A-5FF0FBBF7B8B}"/>
              </a:ext>
            </a:extLst>
          </p:cNvPr>
          <p:cNvSpPr/>
          <p:nvPr/>
        </p:nvSpPr>
        <p:spPr>
          <a:xfrm>
            <a:off x="5010318" y="479544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84F32C4-78B5-4497-975E-78C028E9F558}"/>
              </a:ext>
            </a:extLst>
          </p:cNvPr>
          <p:cNvSpPr/>
          <p:nvPr/>
        </p:nvSpPr>
        <p:spPr>
          <a:xfrm>
            <a:off x="4653128" y="515263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B911DA-49D8-4AD2-8B8F-20ECAEB143B1}"/>
              </a:ext>
            </a:extLst>
          </p:cNvPr>
          <p:cNvSpPr/>
          <p:nvPr/>
        </p:nvSpPr>
        <p:spPr>
          <a:xfrm rot="5400000">
            <a:off x="6010450" y="4366814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DDA2053-A7AC-4DB6-A00F-6650478359BB}"/>
              </a:ext>
            </a:extLst>
          </p:cNvPr>
          <p:cNvSpPr/>
          <p:nvPr/>
        </p:nvSpPr>
        <p:spPr>
          <a:xfrm>
            <a:off x="5939012" y="500975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93B4AE8-32EB-4BAA-8BCA-D978E14C05A5}"/>
              </a:ext>
            </a:extLst>
          </p:cNvPr>
          <p:cNvSpPr/>
          <p:nvPr/>
        </p:nvSpPr>
        <p:spPr>
          <a:xfrm>
            <a:off x="6224764" y="465256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7164D7F-990C-4B75-816F-4809A3028B2B}"/>
              </a:ext>
            </a:extLst>
          </p:cNvPr>
          <p:cNvSpPr/>
          <p:nvPr/>
        </p:nvSpPr>
        <p:spPr>
          <a:xfrm>
            <a:off x="6653392" y="508119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996A2F4-D5E9-451B-87F4-8F1FD5DB79E2}"/>
              </a:ext>
            </a:extLst>
          </p:cNvPr>
          <p:cNvSpPr/>
          <p:nvPr/>
        </p:nvSpPr>
        <p:spPr>
          <a:xfrm rot="5400000">
            <a:off x="7653524" y="4366814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334151E-3B40-47AE-AAA4-13888E8A845D}"/>
              </a:ext>
            </a:extLst>
          </p:cNvPr>
          <p:cNvSpPr/>
          <p:nvPr/>
        </p:nvSpPr>
        <p:spPr>
          <a:xfrm>
            <a:off x="7939276" y="515263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FB17EB8-11E4-41CB-9400-C9730577C5F2}"/>
              </a:ext>
            </a:extLst>
          </p:cNvPr>
          <p:cNvSpPr/>
          <p:nvPr/>
        </p:nvSpPr>
        <p:spPr>
          <a:xfrm>
            <a:off x="8296466" y="479544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7443E5D-01A5-403D-9D10-333F5421F0FB}"/>
              </a:ext>
            </a:extLst>
          </p:cNvPr>
          <p:cNvSpPr/>
          <p:nvPr/>
        </p:nvSpPr>
        <p:spPr>
          <a:xfrm>
            <a:off x="7510648" y="479544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7524B77-80CC-4761-83E8-B85FA66AB644}"/>
              </a:ext>
            </a:extLst>
          </p:cNvPr>
          <p:cNvSpPr/>
          <p:nvPr/>
        </p:nvSpPr>
        <p:spPr>
          <a:xfrm rot="5400000">
            <a:off x="6010450" y="5509822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43B120B-8B75-493F-AED3-0D5C1DC2920D}"/>
              </a:ext>
            </a:extLst>
          </p:cNvPr>
          <p:cNvSpPr/>
          <p:nvPr/>
        </p:nvSpPr>
        <p:spPr>
          <a:xfrm>
            <a:off x="6724830" y="600988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AA8D1E9-2D4C-4FFD-98E3-93D10578B6DD}"/>
              </a:ext>
            </a:extLst>
          </p:cNvPr>
          <p:cNvSpPr/>
          <p:nvPr/>
        </p:nvSpPr>
        <p:spPr>
          <a:xfrm>
            <a:off x="6296202" y="572413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18D2D78-75CB-4A50-B220-5A5FC5791185}"/>
              </a:ext>
            </a:extLst>
          </p:cNvPr>
          <p:cNvSpPr/>
          <p:nvPr/>
        </p:nvSpPr>
        <p:spPr>
          <a:xfrm>
            <a:off x="6153326" y="6295640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F274D29-3D5B-4435-AF81-E76C95D25562}"/>
              </a:ext>
            </a:extLst>
          </p:cNvPr>
          <p:cNvSpPr/>
          <p:nvPr/>
        </p:nvSpPr>
        <p:spPr>
          <a:xfrm rot="5400000">
            <a:off x="7653524" y="5509822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198110F-CCAF-43D0-98EC-DFDED8531136}"/>
              </a:ext>
            </a:extLst>
          </p:cNvPr>
          <p:cNvSpPr/>
          <p:nvPr/>
        </p:nvSpPr>
        <p:spPr>
          <a:xfrm>
            <a:off x="8296466" y="586701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FCC74F1-0344-456A-BEC2-52CBA69582F3}"/>
              </a:ext>
            </a:extLst>
          </p:cNvPr>
          <p:cNvSpPr/>
          <p:nvPr/>
        </p:nvSpPr>
        <p:spPr>
          <a:xfrm>
            <a:off x="8082152" y="622420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6EFFE1B1-44D6-4E7B-B57B-780160DAC069}"/>
              </a:ext>
            </a:extLst>
          </p:cNvPr>
          <p:cNvSpPr/>
          <p:nvPr/>
        </p:nvSpPr>
        <p:spPr>
          <a:xfrm>
            <a:off x="7510648" y="622420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E2362350-3033-425E-B737-E45601DC31E3}"/>
              </a:ext>
            </a:extLst>
          </p:cNvPr>
          <p:cNvSpPr/>
          <p:nvPr/>
        </p:nvSpPr>
        <p:spPr>
          <a:xfrm rot="5400000">
            <a:off x="4367376" y="5509822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219CC7FA-2DCE-4D1E-86BD-B875C67E9B51}"/>
              </a:ext>
            </a:extLst>
          </p:cNvPr>
          <p:cNvSpPr/>
          <p:nvPr/>
        </p:nvSpPr>
        <p:spPr>
          <a:xfrm>
            <a:off x="4295938" y="579557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7A5F284C-9167-4A7C-8183-5703BF2C8C32}"/>
              </a:ext>
            </a:extLst>
          </p:cNvPr>
          <p:cNvSpPr/>
          <p:nvPr/>
        </p:nvSpPr>
        <p:spPr>
          <a:xfrm>
            <a:off x="4581690" y="615276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E7CB87EF-0D99-4CFB-9903-61A1E5356DD5}"/>
              </a:ext>
            </a:extLst>
          </p:cNvPr>
          <p:cNvSpPr/>
          <p:nvPr/>
        </p:nvSpPr>
        <p:spPr>
          <a:xfrm>
            <a:off x="5081756" y="600988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FCF8786-A0CC-47D0-AB61-32B2088DEBE8}"/>
              </a:ext>
            </a:extLst>
          </p:cNvPr>
          <p:cNvSpPr txBox="1"/>
          <p:nvPr/>
        </p:nvSpPr>
        <p:spPr>
          <a:xfrm>
            <a:off x="3101910" y="6103545"/>
            <a:ext cx="1465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Vápenec</a:t>
            </a:r>
          </a:p>
          <a:p>
            <a:r>
              <a:rPr lang="cs-CZ" b="1" dirty="0">
                <a:solidFill>
                  <a:srgbClr val="00B0F0"/>
                </a:solidFill>
              </a:rPr>
              <a:t>Silikát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3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05E44-C402-4AD4-B74D-3D684AD1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BACI designu replikovaného v blocích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B4AB2-6AA3-453F-94ED-F4F5A58E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7"/>
            <a:ext cx="4679255" cy="381642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Těšitel et al. 2017</a:t>
            </a:r>
          </a:p>
          <a:p>
            <a:r>
              <a:rPr lang="cs-CZ" dirty="0"/>
              <a:t>Vliv </a:t>
            </a:r>
            <a:r>
              <a:rPr lang="cs-CZ" dirty="0" err="1"/>
              <a:t>poloparazitických</a:t>
            </a:r>
            <a:r>
              <a:rPr lang="cs-CZ" dirty="0"/>
              <a:t> rostlin (</a:t>
            </a:r>
            <a:r>
              <a:rPr lang="cs-CZ" i="1" dirty="0"/>
              <a:t>Rhinanthus</a:t>
            </a:r>
            <a:r>
              <a:rPr lang="cs-CZ" dirty="0"/>
              <a:t>) na složení společenstva</a:t>
            </a:r>
          </a:p>
          <a:p>
            <a:r>
              <a:rPr lang="cs-CZ" dirty="0"/>
              <a:t>BACI design, </a:t>
            </a:r>
            <a:r>
              <a:rPr lang="cs-CZ" dirty="0" err="1"/>
              <a:t>trajecotry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 – </a:t>
            </a:r>
            <a:r>
              <a:rPr lang="cs-CZ" dirty="0" err="1"/>
              <a:t>baseline</a:t>
            </a:r>
            <a:r>
              <a:rPr lang="cs-CZ" dirty="0"/>
              <a:t> + 3 roky po zásahu, 6 bloků</a:t>
            </a:r>
          </a:p>
          <a:p>
            <a:r>
              <a:rPr lang="cs-CZ" dirty="0"/>
              <a:t>Testování pomocí parciální RDA</a:t>
            </a:r>
          </a:p>
          <a:p>
            <a:pPr lvl="1"/>
            <a:r>
              <a:rPr lang="cs-CZ" dirty="0"/>
              <a:t>Bloky </a:t>
            </a:r>
            <a:r>
              <a:rPr lang="cs-CZ" dirty="0" err="1"/>
              <a:t>kovariáty</a:t>
            </a:r>
            <a:endParaRPr lang="cs-CZ" dirty="0"/>
          </a:p>
          <a:p>
            <a:pPr lvl="1"/>
            <a:r>
              <a:rPr lang="cs-CZ" dirty="0"/>
              <a:t>Plocha v bloku – </a:t>
            </a:r>
            <a:r>
              <a:rPr lang="cs-CZ" dirty="0" err="1"/>
              <a:t>whole</a:t>
            </a:r>
            <a:r>
              <a:rPr lang="cs-CZ" dirty="0"/>
              <a:t>-plot</a:t>
            </a:r>
          </a:p>
          <a:p>
            <a:pPr lvl="1"/>
            <a:r>
              <a:rPr lang="cs-CZ" dirty="0"/>
              <a:t>Časové opakování plochy – split-plot</a:t>
            </a:r>
          </a:p>
          <a:p>
            <a:pPr lvl="1"/>
            <a:r>
              <a:rPr lang="cs-CZ" dirty="0"/>
              <a:t>Permutace </a:t>
            </a:r>
            <a:r>
              <a:rPr lang="cs-CZ" dirty="0" err="1"/>
              <a:t>whole</a:t>
            </a:r>
            <a:r>
              <a:rPr lang="cs-CZ" dirty="0"/>
              <a:t>-plotů v blocích</a:t>
            </a:r>
          </a:p>
          <a:p>
            <a:pPr lvl="1"/>
            <a:r>
              <a:rPr lang="cs-CZ" dirty="0"/>
              <a:t>Test interakce Rhinanthus x čas (a Koseno 2x x čas – ale to nebylo průkazné)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2C6B5F-7465-4A5F-BFA7-E35CDFE1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BC21C3-2C8A-42C5-9FA3-57D441EE8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42420" y="933103"/>
            <a:ext cx="3960440" cy="49892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EE1399C-DF67-478D-8522-99E43928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45223"/>
            <a:ext cx="4607247" cy="11636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73033FF-CDA4-4164-B370-CF0E6816C7F7}"/>
              </a:ext>
            </a:extLst>
          </p:cNvPr>
          <p:cNvSpPr txBox="1"/>
          <p:nvPr/>
        </p:nvSpPr>
        <p:spPr>
          <a:xfrm>
            <a:off x="5200708" y="6239507"/>
            <a:ext cx="183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Uspořádání bloku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5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A8B6B-9A12-41D6-95CA-8819BCC5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Opakovaná pozorování v časových řadách nebo v prostorových </a:t>
            </a:r>
            <a:r>
              <a:rPr lang="cs-CZ" dirty="0" err="1"/>
              <a:t>transektech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A40EE-1E0B-4C41-B173-5362E5998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Permutace respektují časovou/prostorovou autokorelaci</a:t>
            </a:r>
          </a:p>
          <a:p>
            <a:r>
              <a:rPr lang="cs-CZ" dirty="0"/>
              <a:t>Testování jiných proměnných než vlastního času (ten se testuje kompletně náhodnými permutacemi)</a:t>
            </a:r>
          </a:p>
          <a:p>
            <a:r>
              <a:rPr lang="cs-CZ" dirty="0"/>
              <a:t>Fischer et al. 2020 JVS: testování vlivu klimatu na dynamiku složení společenstva na Pálavě v průběhu 25 let: 7 ploch</a:t>
            </a:r>
          </a:p>
          <a:p>
            <a:r>
              <a:rPr lang="cs-CZ" dirty="0"/>
              <a:t>Parciální </a:t>
            </a:r>
            <a:r>
              <a:rPr lang="cs-CZ" dirty="0" err="1"/>
              <a:t>db</a:t>
            </a:r>
            <a:r>
              <a:rPr lang="cs-CZ" dirty="0"/>
              <a:t>-RDA (</a:t>
            </a:r>
            <a:r>
              <a:rPr lang="cs-CZ" dirty="0" err="1"/>
              <a:t>Bray-Curtis</a:t>
            </a:r>
            <a:r>
              <a:rPr lang="cs-CZ" dirty="0"/>
              <a:t>): prediktory – kvartální souhrny srážek a teploty v předchozích dvou letech</a:t>
            </a:r>
          </a:p>
          <a:p>
            <a:r>
              <a:rPr lang="cs-CZ" dirty="0"/>
              <a:t>Test: split-plot design: plochy = </a:t>
            </a:r>
            <a:r>
              <a:rPr lang="cs-CZ" dirty="0" err="1"/>
              <a:t>whole</a:t>
            </a:r>
            <a:r>
              <a:rPr lang="cs-CZ" dirty="0"/>
              <a:t>-ploty, jednotlivá pozorování = split-ploty; permutace pouze split-plotů v časových řadách</a:t>
            </a: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E8632A-15D7-4814-AF08-EB9D46E1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BA3F431-03A7-48F5-B615-AC9FE9843A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21497"/>
            <a:ext cx="6631948" cy="3312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43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41C33-0A68-4C52-AAD6-F725A961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Reverzní analýza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CE991-2A7F-4714-951C-58C59B206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Záměna rolí vysvětlujících a vysvětlovaných proměnných </a:t>
            </a:r>
          </a:p>
          <a:p>
            <a:r>
              <a:rPr lang="cs-CZ" dirty="0"/>
              <a:t>Pragmatický nástroj v některých případech</a:t>
            </a:r>
          </a:p>
          <a:p>
            <a:r>
              <a:rPr lang="cs-CZ" dirty="0"/>
              <a:t>Ve studii </a:t>
            </a:r>
            <a:r>
              <a:rPr lang="cs-CZ" dirty="0" err="1"/>
              <a:t>Bonari</a:t>
            </a:r>
            <a:r>
              <a:rPr lang="cs-CZ" dirty="0"/>
              <a:t> et al. 2019 byl studován vliv oplocení příbřežních borů ve Středomoří na složení společenstva rostlin a roztočů </a:t>
            </a:r>
            <a:r>
              <a:rPr lang="cs-CZ" dirty="0" err="1"/>
              <a:t>pancířníků</a:t>
            </a:r>
            <a:r>
              <a:rPr lang="cs-CZ" dirty="0"/>
              <a:t> (</a:t>
            </a:r>
            <a:r>
              <a:rPr lang="cs-CZ" i="1" dirty="0" err="1"/>
              <a:t>oribatid</a:t>
            </a:r>
            <a:r>
              <a:rPr lang="cs-CZ" i="1" dirty="0"/>
              <a:t> </a:t>
            </a:r>
            <a:r>
              <a:rPr lang="cs-CZ" i="1" dirty="0" err="1"/>
              <a:t>mites</a:t>
            </a:r>
            <a:r>
              <a:rPr lang="cs-CZ" dirty="0"/>
              <a:t>)</a:t>
            </a:r>
          </a:p>
          <a:p>
            <a:r>
              <a:rPr lang="cs-CZ" dirty="0"/>
              <a:t>Vliv oplocení vyšel průkazně na oba typy společenstev, ale zároveň víme, že ta se navzájem ovlivňují (</a:t>
            </a:r>
            <a:r>
              <a:rPr lang="cs-CZ" dirty="0" err="1"/>
              <a:t>pancířníci</a:t>
            </a:r>
            <a:r>
              <a:rPr lang="cs-CZ" dirty="0"/>
              <a:t> žerou zbytky organického opadu z rostlin)</a:t>
            </a:r>
          </a:p>
          <a:p>
            <a:r>
              <a:rPr lang="cs-CZ" dirty="0" err="1"/>
              <a:t>Variation</a:t>
            </a:r>
            <a:r>
              <a:rPr lang="cs-CZ" dirty="0"/>
              <a:t> </a:t>
            </a:r>
            <a:r>
              <a:rPr lang="cs-CZ" dirty="0" err="1"/>
              <a:t>partitioning</a:t>
            </a:r>
            <a:endParaRPr lang="cs-CZ" dirty="0"/>
          </a:p>
          <a:p>
            <a:pPr lvl="1"/>
            <a:r>
              <a:rPr lang="cs-CZ" dirty="0"/>
              <a:t>Čistý efekt oplocení na </a:t>
            </a:r>
            <a:r>
              <a:rPr lang="cs-CZ" dirty="0" err="1"/>
              <a:t>oribatidy</a:t>
            </a:r>
            <a:endParaRPr lang="cs-CZ" dirty="0"/>
          </a:p>
          <a:p>
            <a:pPr lvl="1"/>
            <a:r>
              <a:rPr lang="cs-CZ" dirty="0"/>
              <a:t>Čistý efekt oplocení na rostliny</a:t>
            </a:r>
          </a:p>
          <a:p>
            <a:pPr lvl="1"/>
            <a:r>
              <a:rPr lang="cs-CZ" dirty="0"/>
              <a:t>Společný efekt oplocení na </a:t>
            </a:r>
            <a:r>
              <a:rPr lang="cs-CZ" dirty="0" err="1"/>
              <a:t>pancířníky</a:t>
            </a:r>
            <a:r>
              <a:rPr lang="cs-CZ" dirty="0"/>
              <a:t> i rostliny</a:t>
            </a:r>
          </a:p>
          <a:p>
            <a:pPr lvl="1"/>
            <a:r>
              <a:rPr lang="cs-CZ" dirty="0"/>
              <a:t>TO ALE NELZE</a:t>
            </a: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3F387D-9E9B-4734-A248-0465D287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5CE488-3716-446C-8066-26AA2A1697BF}"/>
              </a:ext>
            </a:extLst>
          </p:cNvPr>
          <p:cNvSpPr txBox="1"/>
          <p:nvPr/>
        </p:nvSpPr>
        <p:spPr>
          <a:xfrm>
            <a:off x="6971008" y="6361856"/>
            <a:ext cx="18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Bonari</a:t>
            </a:r>
            <a:r>
              <a:rPr lang="cs-CZ" dirty="0"/>
              <a:t> et al.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4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C7422-5C81-4911-BD3F-F4FE1ED3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Bonari</a:t>
            </a:r>
            <a:r>
              <a:rPr lang="cs-CZ" dirty="0"/>
              <a:t> et. al. 2019 – vliv oplocení na rostliny a </a:t>
            </a:r>
            <a:r>
              <a:rPr lang="cs-CZ" dirty="0" err="1"/>
              <a:t>pancířníky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CE025-ED07-4D30-A0B0-8BB745CE7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9B255B-1E6D-482B-B15F-FB91EE77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8CD44F-68E5-4F6A-85D8-E6625A000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9208"/>
            <a:ext cx="8086065" cy="52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6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">
      <a:dk1>
        <a:sysClr val="windowText" lastClr="000000"/>
      </a:dk1>
      <a:lt1>
        <a:sysClr val="window" lastClr="FFFFFF"/>
      </a:lt1>
      <a:dk2>
        <a:srgbClr val="205867"/>
      </a:dk2>
      <a:lt2>
        <a:srgbClr val="EEECE1"/>
      </a:lt2>
      <a:accent1>
        <a:srgbClr val="D8D8D8"/>
      </a:accent1>
      <a:accent2>
        <a:srgbClr val="C9AD45"/>
      </a:accent2>
      <a:accent3>
        <a:srgbClr val="366092"/>
      </a:accent3>
      <a:accent4>
        <a:srgbClr val="D8D8D8"/>
      </a:accent4>
      <a:accent5>
        <a:srgbClr val="4BACC6"/>
      </a:accent5>
      <a:accent6>
        <a:srgbClr val="F79646"/>
      </a:accent6>
      <a:hlink>
        <a:srgbClr val="5F497A"/>
      </a:hlink>
      <a:folHlink>
        <a:srgbClr val="31859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11267</TotalTime>
  <Words>1054</Words>
  <Application>Microsoft Office PowerPoint</Application>
  <PresentationFormat>Předvádění na obrazovce (4:3)</PresentationFormat>
  <Paragraphs>147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Motiv sady Office</vt:lpstr>
      <vt:lpstr>Speciální použití ordinací</vt:lpstr>
      <vt:lpstr>Neparametrické testování lineárního modelu pomocí RDA</vt:lpstr>
      <vt:lpstr>Ordinační analýzy se strukturovanými daty</vt:lpstr>
      <vt:lpstr>Bloky</vt:lpstr>
      <vt:lpstr>Split-plot design</vt:lpstr>
      <vt:lpstr>Příklad BACI designu replikovaného v blocích</vt:lpstr>
      <vt:lpstr>Opakovaná pozorování v časových řadách nebo v prostorových transektech</vt:lpstr>
      <vt:lpstr>Reverzní analýza</vt:lpstr>
      <vt:lpstr>Bonari et. al. 2019 – vliv oplocení na rostliny a pancířníky</vt:lpstr>
      <vt:lpstr>Reverzní Variation Partitioning</vt:lpstr>
      <vt:lpstr>Testování rozdílů mezi skupinami pozorování</vt:lpstr>
      <vt:lpstr>Kanonická diskriminační analýza</vt:lpstr>
      <vt:lpstr>Klasifikační diskriminační analýza</vt:lpstr>
      <vt:lpstr>Použití LDA v taxonomii</vt:lpstr>
      <vt:lpstr>LDA v Ekologii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Jakub Těšitel</cp:lastModifiedBy>
  <cp:revision>587</cp:revision>
  <dcterms:created xsi:type="dcterms:W3CDTF">2016-02-16T14:02:33Z</dcterms:created>
  <dcterms:modified xsi:type="dcterms:W3CDTF">2021-04-13T08:07:48Z</dcterms:modified>
</cp:coreProperties>
</file>