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55"/>
  </p:notesMasterIdLst>
  <p:sldIdLst>
    <p:sldId id="256" r:id="rId2"/>
    <p:sldId id="267" r:id="rId3"/>
    <p:sldId id="268" r:id="rId4"/>
    <p:sldId id="269" r:id="rId5"/>
    <p:sldId id="275" r:id="rId6"/>
    <p:sldId id="274" r:id="rId7"/>
    <p:sldId id="270" r:id="rId8"/>
    <p:sldId id="272" r:id="rId9"/>
    <p:sldId id="261" r:id="rId10"/>
    <p:sldId id="282" r:id="rId11"/>
    <p:sldId id="283" r:id="rId12"/>
    <p:sldId id="284" r:id="rId13"/>
    <p:sldId id="285" r:id="rId14"/>
    <p:sldId id="286" r:id="rId15"/>
    <p:sldId id="262" r:id="rId16"/>
    <p:sldId id="264" r:id="rId17"/>
    <p:sldId id="263" r:id="rId18"/>
    <p:sldId id="265" r:id="rId19"/>
    <p:sldId id="259" r:id="rId20"/>
    <p:sldId id="296" r:id="rId21"/>
    <p:sldId id="287" r:id="rId22"/>
    <p:sldId id="288" r:id="rId23"/>
    <p:sldId id="289" r:id="rId24"/>
    <p:sldId id="290" r:id="rId25"/>
    <p:sldId id="292" r:id="rId26"/>
    <p:sldId id="293" r:id="rId27"/>
    <p:sldId id="260" r:id="rId28"/>
    <p:sldId id="294" r:id="rId29"/>
    <p:sldId id="295" r:id="rId30"/>
    <p:sldId id="291" r:id="rId31"/>
    <p:sldId id="297" r:id="rId32"/>
    <p:sldId id="279" r:id="rId33"/>
    <p:sldId id="314" r:id="rId34"/>
    <p:sldId id="315" r:id="rId35"/>
    <p:sldId id="316" r:id="rId36"/>
    <p:sldId id="317" r:id="rId37"/>
    <p:sldId id="318" r:id="rId38"/>
    <p:sldId id="280" r:id="rId39"/>
    <p:sldId id="302" r:id="rId40"/>
    <p:sldId id="303" r:id="rId41"/>
    <p:sldId id="281" r:id="rId42"/>
    <p:sldId id="300" r:id="rId43"/>
    <p:sldId id="301" r:id="rId44"/>
    <p:sldId id="304" r:id="rId45"/>
    <p:sldId id="305" r:id="rId46"/>
    <p:sldId id="306" r:id="rId47"/>
    <p:sldId id="307" r:id="rId48"/>
    <p:sldId id="308" r:id="rId49"/>
    <p:sldId id="309" r:id="rId50"/>
    <p:sldId id="310" r:id="rId51"/>
    <p:sldId id="311" r:id="rId52"/>
    <p:sldId id="312" r:id="rId53"/>
    <p:sldId id="313" r:id="rId54"/>
  </p:sldIdLst>
  <p:sldSz cx="9144000" cy="6858000" type="screen4x3"/>
  <p:notesSz cx="6858000" cy="9144000"/>
  <p:defaultTextStyle>
    <a:defPPr>
      <a:defRPr lang="cs-CZ"/>
    </a:defPPr>
    <a:lvl1pPr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5pPr>
    <a:lvl6pPr marL="2286000" algn="l" defTabSz="914400" rtl="0" eaLnBrk="1" latinLnBrk="0" hangingPunct="1">
      <a:defRPr kern="1200">
        <a:solidFill>
          <a:srgbClr val="FFCC66"/>
        </a:solidFill>
        <a:latin typeface="Arial" panose="020B0604020202020204" pitchFamily="34" charset="0"/>
        <a:ea typeface="+mn-ea"/>
        <a:cs typeface="+mn-cs"/>
      </a:defRPr>
    </a:lvl6pPr>
    <a:lvl7pPr marL="2743200" algn="l" defTabSz="914400" rtl="0" eaLnBrk="1" latinLnBrk="0" hangingPunct="1">
      <a:defRPr kern="1200">
        <a:solidFill>
          <a:srgbClr val="FFCC66"/>
        </a:solidFill>
        <a:latin typeface="Arial" panose="020B0604020202020204" pitchFamily="34" charset="0"/>
        <a:ea typeface="+mn-ea"/>
        <a:cs typeface="+mn-cs"/>
      </a:defRPr>
    </a:lvl7pPr>
    <a:lvl8pPr marL="3200400" algn="l" defTabSz="914400" rtl="0" eaLnBrk="1" latinLnBrk="0" hangingPunct="1">
      <a:defRPr kern="1200">
        <a:solidFill>
          <a:srgbClr val="FFCC66"/>
        </a:solidFill>
        <a:latin typeface="Arial" panose="020B0604020202020204" pitchFamily="34" charset="0"/>
        <a:ea typeface="+mn-ea"/>
        <a:cs typeface="+mn-cs"/>
      </a:defRPr>
    </a:lvl8pPr>
    <a:lvl9pPr marL="3657600" algn="l" defTabSz="914400" rtl="0" eaLnBrk="1" latinLnBrk="0" hangingPunct="1">
      <a:defRPr kern="1200">
        <a:solidFill>
          <a:srgbClr val="FFCC66"/>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148" autoAdjust="0"/>
  </p:normalViewPr>
  <p:slideViewPr>
    <p:cSldViewPr>
      <p:cViewPr varScale="1">
        <p:scale>
          <a:sx n="121" d="100"/>
          <a:sy n="121" d="100"/>
        </p:scale>
        <p:origin x="690" y="96"/>
      </p:cViewPr>
      <p:guideLst>
        <p:guide orient="horz" pos="2160"/>
        <p:guide pos="2880"/>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FA6F09-EAE0-46BD-93CE-3A6B475CB50C}" type="datetimeFigureOut">
              <a:rPr lang="en-US" smtClean="0"/>
              <a:t>2021-03-02</a:t>
            </a:fld>
            <a:endParaRPr lang="en-US"/>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76384D-F64B-400D-8F0F-D0A71C39A2D1}" type="slidenum">
              <a:rPr lang="en-US" smtClean="0"/>
              <a:t>‹#›</a:t>
            </a:fld>
            <a:endParaRPr lang="en-US"/>
          </a:p>
        </p:txBody>
      </p:sp>
    </p:spTree>
    <p:extLst>
      <p:ext uri="{BB962C8B-B14F-4D97-AF65-F5344CB8AC3E}">
        <p14:creationId xmlns:p14="http://schemas.microsoft.com/office/powerpoint/2010/main" val="3418219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ncbi.nlm.nih.gov/pmc/articles/PMC5513346/#CR22" TargetMode="External"/><Relationship Id="rId3" Type="http://schemas.openxmlformats.org/officeDocument/2006/relationships/hyperlink" Target="https://www.ncbi.nlm.nih.gov/pmc/articles/PMC5513346/#CR4" TargetMode="External"/><Relationship Id="rId7" Type="http://schemas.openxmlformats.org/officeDocument/2006/relationships/hyperlink" Target="https://www.ncbi.nlm.nih.gov/pmc/articles/PMC5513346/#CR31"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ncbi.nlm.nih.gov/pmc/articles/PMC5513346/#CR28" TargetMode="External"/><Relationship Id="rId5" Type="http://schemas.openxmlformats.org/officeDocument/2006/relationships/hyperlink" Target="https://www.ncbi.nlm.nih.gov/pmc/articles/PMC5513346/#CR26" TargetMode="External"/><Relationship Id="rId4" Type="http://schemas.openxmlformats.org/officeDocument/2006/relationships/hyperlink" Target="https://www.ncbi.nlm.nih.gov/pmc/articles/PMC5513346/#CR5"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An illustration of </a:t>
            </a:r>
            <a:r>
              <a:rPr lang="en-US" dirty="0" err="1"/>
              <a:t>Peto’s</a:t>
            </a:r>
            <a:r>
              <a:rPr lang="en-US" dirty="0"/>
              <a:t> Paradox. Cancer is a disease of uncontrolled cell growth and division, and the risk of developing cancer increases with the number of cell divisions during the lifetime of an organism. Thus, the expected cancer rate for large and/or long-lived species is higher than for smaller short-lived ones. The </a:t>
            </a:r>
            <a:r>
              <a:rPr lang="en-US" i="1" dirty="0"/>
              <a:t>solid red line</a:t>
            </a:r>
            <a:r>
              <a:rPr lang="en-US" dirty="0"/>
              <a:t> indicates a linear relationship between cancer rate and (body mass)*(lifespan) and the </a:t>
            </a:r>
            <a:r>
              <a:rPr lang="en-US" i="1" dirty="0"/>
              <a:t>dashed red line</a:t>
            </a:r>
            <a:r>
              <a:rPr lang="en-US" dirty="0"/>
              <a:t> represents an approximation of the expected cancer rate assuming a model describing the probability of an individual developing colorectal cancer after a given number of cell divisions [</a:t>
            </a:r>
            <a:r>
              <a:rPr lang="en-US" dirty="0">
                <a:hlinkClick r:id="rId3"/>
              </a:rPr>
              <a:t>4</a:t>
            </a:r>
            <a:r>
              <a:rPr lang="en-US" dirty="0"/>
              <a:t>]. The </a:t>
            </a:r>
            <a:r>
              <a:rPr lang="en-US" i="1" dirty="0"/>
              <a:t>solid blue line</a:t>
            </a:r>
            <a:r>
              <a:rPr lang="en-US" dirty="0"/>
              <a:t> represents the observation that there is no relationship between cancer risk and (body mass)*(lifespan) [</a:t>
            </a:r>
            <a:r>
              <a:rPr lang="en-US" dirty="0">
                <a:hlinkClick r:id="rId4"/>
              </a:rPr>
              <a:t>5</a:t>
            </a:r>
            <a:r>
              <a:rPr lang="en-US" dirty="0"/>
              <a:t>]. For instance, cancer risk, which is 11–25% in the human population, is not vastly different between mice and humans. In contrast, cancer risk was estimated to be 5% in elephants [</a:t>
            </a:r>
            <a:r>
              <a:rPr lang="en-US" dirty="0">
                <a:hlinkClick r:id="rId4"/>
              </a:rPr>
              <a:t>5</a:t>
            </a:r>
            <a:r>
              <a:rPr lang="en-US" dirty="0"/>
              <a:t>]. Metastatic cancer was found in a duck-billed dinosaur [</a:t>
            </a:r>
            <a:r>
              <a:rPr lang="en-US" dirty="0">
                <a:hlinkClick r:id="rId5"/>
              </a:rPr>
              <a:t>26</a:t>
            </a:r>
            <a:r>
              <a:rPr lang="en-US" dirty="0"/>
              <a:t>], suggesting cancer was common enough in that lineage to be preserved in the fossil record, but not in other species of large dinosaurs. While adult body mass is approximately the same for the dinosaur and the elephant, duck-billed dinosaurs are thought to have had a shorter lifespan [</a:t>
            </a:r>
            <a:r>
              <a:rPr lang="en-US" dirty="0">
                <a:hlinkClick r:id="rId6"/>
              </a:rPr>
              <a:t>28</a:t>
            </a:r>
            <a:r>
              <a:rPr lang="en-US" dirty="0"/>
              <a:t>, </a:t>
            </a:r>
            <a:r>
              <a:rPr lang="en-US" dirty="0">
                <a:hlinkClick r:id="rId7"/>
              </a:rPr>
              <a:t>31</a:t>
            </a:r>
            <a:r>
              <a:rPr lang="en-US" dirty="0"/>
              <a:t>]. This suggests that the trade-offs between reproduction and growth and cancer defense mechanisms [</a:t>
            </a:r>
            <a:r>
              <a:rPr lang="en-US" dirty="0">
                <a:hlinkClick r:id="rId8"/>
              </a:rPr>
              <a:t>22</a:t>
            </a:r>
            <a:r>
              <a:rPr lang="en-US" dirty="0"/>
              <a:t>] left these dinosaurs more susceptible to cancer than elephants</a:t>
            </a:r>
          </a:p>
        </p:txBody>
      </p:sp>
      <p:sp>
        <p:nvSpPr>
          <p:cNvPr id="4" name="Zástupný symbol pro číslo snímku 3"/>
          <p:cNvSpPr>
            <a:spLocks noGrp="1"/>
          </p:cNvSpPr>
          <p:nvPr>
            <p:ph type="sldNum" sz="quarter" idx="10"/>
          </p:nvPr>
        </p:nvSpPr>
        <p:spPr/>
        <p:txBody>
          <a:bodyPr/>
          <a:lstStyle/>
          <a:p>
            <a:fld id="{5876384D-F64B-400D-8F0F-D0A71C39A2D1}" type="slidenum">
              <a:rPr lang="en-US" smtClean="0"/>
              <a:t>5</a:t>
            </a:fld>
            <a:endParaRPr lang="en-US"/>
          </a:p>
        </p:txBody>
      </p:sp>
    </p:spTree>
    <p:extLst>
      <p:ext uri="{BB962C8B-B14F-4D97-AF65-F5344CB8AC3E}">
        <p14:creationId xmlns:p14="http://schemas.microsoft.com/office/powerpoint/2010/main" val="2417789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76384D-F64B-400D-8F0F-D0A71C39A2D1}" type="slidenum">
              <a:rPr lang="en-US" smtClean="0"/>
              <a:t>17</a:t>
            </a:fld>
            <a:endParaRPr lang="en-US"/>
          </a:p>
        </p:txBody>
      </p:sp>
    </p:spTree>
    <p:extLst>
      <p:ext uri="{BB962C8B-B14F-4D97-AF65-F5344CB8AC3E}">
        <p14:creationId xmlns:p14="http://schemas.microsoft.com/office/powerpoint/2010/main" val="3032603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a:t>Kliknutím lze upravit styl.</a:t>
            </a:r>
            <a:endParaRPr lang="cs-CZ" dirty="0"/>
          </a:p>
        </p:txBody>
      </p:sp>
      <p:sp>
        <p:nvSpPr>
          <p:cNvPr id="3" name="Podnadpis 2"/>
          <p:cNvSpPr>
            <a:spLocks noGrp="1"/>
          </p:cNvSpPr>
          <p:nvPr>
            <p:ph type="subTitle" idx="1"/>
          </p:nvPr>
        </p:nvSpPr>
        <p:spPr>
          <a:xfrm>
            <a:off x="1691680" y="3573016"/>
            <a:ext cx="6984776" cy="1224136"/>
          </a:xfrm>
        </p:spPr>
        <p:txBody>
          <a:bodyPr anchor="b"/>
          <a:lstStyle>
            <a:lvl1pPr marL="0" indent="0" algn="l">
              <a:buNone/>
              <a:defRPr sz="2800" b="1">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7F58C993-011B-4698-9DDB-5FCE5EABF42D}" type="slidenum">
              <a:rPr lang="cs-CZ" altLang="cs-CZ"/>
              <a:pPr>
                <a:defRPr/>
              </a:pPr>
              <a:t>‹#›</a:t>
            </a:fld>
            <a:endParaRPr lang="cs-CZ" altLang="cs-CZ"/>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93DC8B5D-B535-4CE4-8872-2FA6B218F41E}" type="slidenum">
              <a:rPr lang="cs-CZ" altLang="cs-CZ"/>
              <a:pPr>
                <a:defRPr/>
              </a:pPr>
              <a:t>‹#›</a:t>
            </a:fld>
            <a:endParaRPr lang="cs-CZ" altLang="cs-CZ"/>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2"/>
            <a:ext cx="5486400" cy="720080"/>
          </a:xfrm>
        </p:spPr>
        <p:txBody>
          <a:bodyPr anchor="b"/>
          <a:lstStyle>
            <a:lvl1pPr algn="l">
              <a:defRPr sz="2000" b="1"/>
            </a:lvl1pPr>
          </a:lstStyle>
          <a:p>
            <a:r>
              <a:rPr lang="cs-CZ"/>
              <a:t>Kliknutím lze upravit styl.</a:t>
            </a:r>
            <a:endParaRPr lang="cs-CZ" dirty="0"/>
          </a:p>
        </p:txBody>
      </p:sp>
      <p:sp>
        <p:nvSpPr>
          <p:cNvPr id="3" name="Zástupný symbol pro obrázek 2"/>
          <p:cNvSpPr>
            <a:spLocks noGrp="1"/>
          </p:cNvSpPr>
          <p:nvPr>
            <p:ph type="pic" idx="1"/>
          </p:nvPr>
        </p:nvSpPr>
        <p:spPr>
          <a:xfrm>
            <a:off x="2259012" y="1052736"/>
            <a:ext cx="5486400" cy="35602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A4554668-3728-41EC-B440-44B50D38B067}" type="slidenum">
              <a:rPr lang="cs-CZ" altLang="cs-CZ"/>
              <a:pPr>
                <a:defRPr/>
              </a:pPr>
              <a:t>‹#›</a:t>
            </a:fld>
            <a:endParaRPr lang="cs-CZ" altLang="cs-CZ"/>
          </a:p>
        </p:txBody>
      </p:sp>
    </p:spTree>
    <p:extLst>
      <p:ext uri="{BB962C8B-B14F-4D97-AF65-F5344CB8AC3E}">
        <p14:creationId xmlns:p14="http://schemas.microsoft.com/office/powerpoint/2010/main" val="67180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B6C6A659-CA71-42D2-9644-EA642A69D781}" type="slidenum">
              <a:rPr lang="en-US"/>
              <a:pPr>
                <a:defRPr/>
              </a:pPr>
              <a:t>‹#›</a:t>
            </a:fld>
            <a:endParaRPr lang="en-US"/>
          </a:p>
        </p:txBody>
      </p:sp>
    </p:spTree>
    <p:extLst>
      <p:ext uri="{BB962C8B-B14F-4D97-AF65-F5344CB8AC3E}">
        <p14:creationId xmlns:p14="http://schemas.microsoft.com/office/powerpoint/2010/main" val="2309769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adpis jednořádkový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43608" y="1196752"/>
            <a:ext cx="7357116" cy="4857403"/>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0B54AFC2-7679-4D6C-9D6C-5DAD3DA8540E}" type="slidenum">
              <a:rPr lang="cs-CZ" altLang="cs-CZ"/>
              <a:pPr>
                <a:defRPr/>
              </a:pPr>
              <a:t>‹#›</a:t>
            </a:fld>
            <a:endParaRPr lang="cs-CZ" altLang="cs-CZ"/>
          </a:p>
        </p:txBody>
      </p:sp>
      <p:sp>
        <p:nvSpPr>
          <p:cNvPr id="8" name="Zástupný symbol pro nadpis 1" descr="ss&#10;" title="nadpiss">
            <a:extLst>
              <a:ext uri="{FF2B5EF4-FFF2-40B4-BE49-F238E27FC236}">
                <a16:creationId xmlns:a16="http://schemas.microsoft.com/office/drawing/2014/main" id="{009DD5B5-BB86-4AC7-93C6-2BF71B07B6E8}"/>
              </a:ext>
            </a:extLst>
          </p:cNvPr>
          <p:cNvSpPr>
            <a:spLocks noGrp="1"/>
          </p:cNvSpPr>
          <p:nvPr>
            <p:ph type="title"/>
          </p:nvPr>
        </p:nvSpPr>
        <p:spPr bwMode="auto">
          <a:xfrm>
            <a:off x="1043608" y="260646"/>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Tree>
    <p:extLst>
      <p:ext uri="{BB962C8B-B14F-4D97-AF65-F5344CB8AC3E}">
        <p14:creationId xmlns:p14="http://schemas.microsoft.com/office/powerpoint/2010/main" val="10111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Nadpis dvouřádkový a obsah">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FCB3536-0B3D-4E89-BA3C-AE7C49F4222A}" type="slidenum">
              <a:rPr lang="cs-CZ" altLang="cs-CZ"/>
              <a:pPr>
                <a:defRPr/>
              </a:pPr>
              <a:t>‹#›</a:t>
            </a:fld>
            <a:endParaRPr lang="cs-CZ" altLang="cs-CZ"/>
          </a:p>
        </p:txBody>
      </p:sp>
      <p:sp>
        <p:nvSpPr>
          <p:cNvPr id="7" name="Zástupný symbol pro nadpis 1" descr="ss&#10;" title="nadpiss">
            <a:extLst>
              <a:ext uri="{FF2B5EF4-FFF2-40B4-BE49-F238E27FC236}">
                <a16:creationId xmlns:a16="http://schemas.microsoft.com/office/drawing/2014/main" id="{42640C1A-D61F-49DD-AB18-E132BE75D6B6}"/>
              </a:ext>
            </a:extLst>
          </p:cNvPr>
          <p:cNvSpPr>
            <a:spLocks noGrp="1"/>
          </p:cNvSpPr>
          <p:nvPr>
            <p:ph type="title"/>
          </p:nvPr>
        </p:nvSpPr>
        <p:spPr bwMode="auto">
          <a:xfrm>
            <a:off x="1043608" y="260646"/>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
        <p:nvSpPr>
          <p:cNvPr id="8" name="Zástupný symbol pro obsah 2">
            <a:extLst>
              <a:ext uri="{FF2B5EF4-FFF2-40B4-BE49-F238E27FC236}">
                <a16:creationId xmlns:a16="http://schemas.microsoft.com/office/drawing/2014/main" id="{E2B3C2CB-32BB-47A5-9ACB-DE678CEBF01A}"/>
              </a:ext>
            </a:extLst>
          </p:cNvPr>
          <p:cNvSpPr>
            <a:spLocks noGrp="1"/>
          </p:cNvSpPr>
          <p:nvPr>
            <p:ph idx="1"/>
          </p:nvPr>
        </p:nvSpPr>
        <p:spPr>
          <a:xfrm>
            <a:off x="1043608" y="1196752"/>
            <a:ext cx="7357116" cy="4857403"/>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176282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Bez nadpisu, pouze obsah">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8581A95A-9729-4D7D-B061-DFE9163B6DDB}" type="slidenum">
              <a:rPr lang="cs-CZ" altLang="cs-CZ"/>
              <a:pPr>
                <a:defRPr/>
              </a:pPr>
              <a:t>‹#›</a:t>
            </a:fld>
            <a:endParaRPr lang="cs-CZ" altLang="cs-CZ"/>
          </a:p>
        </p:txBody>
      </p:sp>
      <p:sp>
        <p:nvSpPr>
          <p:cNvPr id="7" name="Zástupný symbol pro obsah 2">
            <a:extLst>
              <a:ext uri="{FF2B5EF4-FFF2-40B4-BE49-F238E27FC236}">
                <a16:creationId xmlns:a16="http://schemas.microsoft.com/office/drawing/2014/main" id="{40D99EDD-FE53-4F03-A8D5-8344DBB0D71C}"/>
              </a:ext>
            </a:extLst>
          </p:cNvPr>
          <p:cNvSpPr>
            <a:spLocks noGrp="1"/>
          </p:cNvSpPr>
          <p:nvPr>
            <p:ph idx="1"/>
          </p:nvPr>
        </p:nvSpPr>
        <p:spPr>
          <a:xfrm>
            <a:off x="1043608" y="1196752"/>
            <a:ext cx="7357116" cy="4857403"/>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8" name="Zástupný symbol pro nadpis 1" descr="ss&#10;" title="nadpiss">
            <a:extLst>
              <a:ext uri="{FF2B5EF4-FFF2-40B4-BE49-F238E27FC236}">
                <a16:creationId xmlns:a16="http://schemas.microsoft.com/office/drawing/2014/main" id="{8D5CF43B-E4E4-44CD-A661-C97B3D4EFC5A}"/>
              </a:ext>
            </a:extLst>
          </p:cNvPr>
          <p:cNvSpPr>
            <a:spLocks noGrp="1"/>
          </p:cNvSpPr>
          <p:nvPr>
            <p:ph type="title"/>
          </p:nvPr>
        </p:nvSpPr>
        <p:spPr bwMode="auto">
          <a:xfrm>
            <a:off x="1043608" y="260646"/>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Tree>
    <p:extLst>
      <p:ext uri="{BB962C8B-B14F-4D97-AF65-F5344CB8AC3E}">
        <p14:creationId xmlns:p14="http://schemas.microsoft.com/office/powerpoint/2010/main" val="32115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va obsahy">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1043608" y="1287280"/>
            <a:ext cx="3528392" cy="4838884"/>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4922408" y="1287280"/>
            <a:ext cx="3764392" cy="4838884"/>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8F697DA8-4F99-4618-9588-17E2CF1F0812}" type="slidenum">
              <a:rPr lang="cs-CZ" altLang="cs-CZ"/>
              <a:pPr>
                <a:defRPr/>
              </a:pPr>
              <a:t>‹#›</a:t>
            </a:fld>
            <a:endParaRPr lang="cs-CZ" altLang="cs-CZ"/>
          </a:p>
        </p:txBody>
      </p:sp>
      <p:sp>
        <p:nvSpPr>
          <p:cNvPr id="8" name="Zástupný symbol pro nadpis 1" descr="ss&#10;" title="nadpiss">
            <a:extLst>
              <a:ext uri="{FF2B5EF4-FFF2-40B4-BE49-F238E27FC236}">
                <a16:creationId xmlns:a16="http://schemas.microsoft.com/office/drawing/2014/main" id="{D0B2C208-6A32-41EC-BC24-98F4CCB902A8}"/>
              </a:ext>
            </a:extLst>
          </p:cNvPr>
          <p:cNvSpPr>
            <a:spLocks noGrp="1"/>
          </p:cNvSpPr>
          <p:nvPr>
            <p:ph type="title"/>
          </p:nvPr>
        </p:nvSpPr>
        <p:spPr bwMode="auto">
          <a:xfrm>
            <a:off x="1043608" y="260648"/>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Tree>
    <p:extLst>
      <p:ext uri="{BB962C8B-B14F-4D97-AF65-F5344CB8AC3E}">
        <p14:creationId xmlns:p14="http://schemas.microsoft.com/office/powerpoint/2010/main" val="2784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156226" y="116632"/>
            <a:ext cx="3415774" cy="829598"/>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5" name="Zástupný symbol pro text 4"/>
          <p:cNvSpPr>
            <a:spLocks noGrp="1"/>
          </p:cNvSpPr>
          <p:nvPr>
            <p:ph type="body" sz="quarter" idx="3"/>
          </p:nvPr>
        </p:nvSpPr>
        <p:spPr>
          <a:xfrm>
            <a:off x="5330722" y="136525"/>
            <a:ext cx="3356078" cy="833409"/>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164943FA-746A-46E2-A2C5-43A016364C97}" type="slidenum">
              <a:rPr lang="cs-CZ" altLang="cs-CZ"/>
              <a:pPr>
                <a:defRPr/>
              </a:pPr>
              <a:t>‹#›</a:t>
            </a:fld>
            <a:endParaRPr lang="cs-CZ" altLang="cs-CZ"/>
          </a:p>
        </p:txBody>
      </p:sp>
      <p:sp>
        <p:nvSpPr>
          <p:cNvPr id="12" name="Zástupný symbol pro obsah 2">
            <a:extLst>
              <a:ext uri="{FF2B5EF4-FFF2-40B4-BE49-F238E27FC236}">
                <a16:creationId xmlns:a16="http://schemas.microsoft.com/office/drawing/2014/main" id="{C190988D-05C9-4F91-952A-295ECA4E619A}"/>
              </a:ext>
            </a:extLst>
          </p:cNvPr>
          <p:cNvSpPr>
            <a:spLocks noGrp="1"/>
          </p:cNvSpPr>
          <p:nvPr>
            <p:ph sz="half" idx="13"/>
          </p:nvPr>
        </p:nvSpPr>
        <p:spPr>
          <a:xfrm>
            <a:off x="1043608" y="1287280"/>
            <a:ext cx="3528392" cy="4838884"/>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3" name="Zástupný symbol pro obsah 3">
            <a:extLst>
              <a:ext uri="{FF2B5EF4-FFF2-40B4-BE49-F238E27FC236}">
                <a16:creationId xmlns:a16="http://schemas.microsoft.com/office/drawing/2014/main" id="{9B9D15AD-E11C-4826-BE2C-CF5C30E87C15}"/>
              </a:ext>
            </a:extLst>
          </p:cNvPr>
          <p:cNvSpPr>
            <a:spLocks noGrp="1"/>
          </p:cNvSpPr>
          <p:nvPr>
            <p:ph sz="half" idx="2"/>
          </p:nvPr>
        </p:nvSpPr>
        <p:spPr>
          <a:xfrm>
            <a:off x="4922408" y="1287280"/>
            <a:ext cx="3764392" cy="4838884"/>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4" y="388259"/>
            <a:ext cx="7138987" cy="627063"/>
          </a:xfrm>
        </p:spPr>
        <p:txBody>
          <a:bodyPr/>
          <a:lstStyle>
            <a:lvl1pPr>
              <a:defRPr/>
            </a:lvl1pPr>
          </a:lstStyle>
          <a:p>
            <a:r>
              <a:rPr lang="cs-CZ"/>
              <a:t>Kliknutím lze upravit styl.</a:t>
            </a:r>
            <a:endParaRPr lang="cs-CZ" dirty="0"/>
          </a:p>
        </p:txBody>
      </p:sp>
      <p:sp>
        <p:nvSpPr>
          <p:cNvPr id="3" name="Zástupný symbol pro text 2"/>
          <p:cNvSpPr>
            <a:spLocks noGrp="1"/>
          </p:cNvSpPr>
          <p:nvPr>
            <p:ph type="body" idx="1"/>
          </p:nvPr>
        </p:nvSpPr>
        <p:spPr>
          <a:xfrm>
            <a:off x="1547664" y="1429019"/>
            <a:ext cx="3528392" cy="639762"/>
          </a:xfrm>
        </p:spPr>
        <p:txBody>
          <a:bodyPr anchor="b">
            <a:noAutofit/>
          </a:bodyPr>
          <a:lstStyle>
            <a:lvl1pPr marL="0" indent="0">
              <a:buNone/>
              <a:defRPr sz="2200" b="1"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2" y="1429019"/>
            <a:ext cx="3466728" cy="639762"/>
          </a:xfrm>
        </p:spPr>
        <p:txBody>
          <a:bodyPr anchor="b">
            <a:noAutofit/>
          </a:bodyPr>
          <a:lstStyle>
            <a:lvl1pPr marL="0" indent="0">
              <a:buNone/>
              <a:defRPr sz="22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2"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D7EC0377-31A0-4D91-AB2F-CCBA5C5F0B21}" type="slidenum">
              <a:rPr lang="cs-CZ" altLang="cs-CZ"/>
              <a:pPr>
                <a:defRPr/>
              </a:pPr>
              <a:t>‹#›</a:t>
            </a:fld>
            <a:endParaRPr lang="cs-CZ" altLang="cs-CZ"/>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ouze nadpis jednořádkový">
    <p:spTree>
      <p:nvGrpSpPr>
        <p:cNvPr id="1" name=""/>
        <p:cNvGrpSpPr/>
        <p:nvPr/>
      </p:nvGrpSpPr>
      <p:grpSpPr>
        <a:xfrm>
          <a:off x="0" y="0"/>
          <a:ext cx="0" cy="0"/>
          <a:chOff x="0" y="0"/>
          <a:chExt cx="0" cy="0"/>
        </a:xfrm>
      </p:grpSpPr>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74413F62-1F22-40BC-AA61-346F3803E318}" type="slidenum">
              <a:rPr lang="cs-CZ" altLang="cs-CZ"/>
              <a:pPr>
                <a:defRPr/>
              </a:pPr>
              <a:t>‹#›</a:t>
            </a:fld>
            <a:endParaRPr lang="cs-CZ" altLang="cs-CZ"/>
          </a:p>
        </p:txBody>
      </p:sp>
      <p:sp>
        <p:nvSpPr>
          <p:cNvPr id="6" name="Zástupný symbol pro nadpis 1" descr="ss&#10;" title="nadpiss">
            <a:extLst>
              <a:ext uri="{FF2B5EF4-FFF2-40B4-BE49-F238E27FC236}">
                <a16:creationId xmlns:a16="http://schemas.microsoft.com/office/drawing/2014/main" id="{DABEBEAF-1074-4CE9-B589-6E8EA1970A6E}"/>
              </a:ext>
            </a:extLst>
          </p:cNvPr>
          <p:cNvSpPr>
            <a:spLocks noGrp="1"/>
          </p:cNvSpPr>
          <p:nvPr>
            <p:ph type="title"/>
          </p:nvPr>
        </p:nvSpPr>
        <p:spPr bwMode="auto">
          <a:xfrm>
            <a:off x="1043608" y="260648"/>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8CD993D7-B749-4142-B428-18F5418F9F18}" type="slidenum">
              <a:rPr lang="cs-CZ" altLang="cs-CZ"/>
              <a:pPr>
                <a:defRPr/>
              </a:pPr>
              <a:t>‹#›</a:t>
            </a:fld>
            <a:endParaRPr lang="cs-CZ" altLang="cs-CZ"/>
          </a:p>
        </p:txBody>
      </p:sp>
      <p:sp>
        <p:nvSpPr>
          <p:cNvPr id="6" name="Zástupný symbol pro nadpis 1" descr="ss&#10;" title="nadpiss">
            <a:extLst>
              <a:ext uri="{FF2B5EF4-FFF2-40B4-BE49-F238E27FC236}">
                <a16:creationId xmlns:a16="http://schemas.microsoft.com/office/drawing/2014/main" id="{86002584-7F6E-40F2-AFF4-EBD1F521ECDA}"/>
              </a:ext>
            </a:extLst>
          </p:cNvPr>
          <p:cNvSpPr>
            <a:spLocks noGrp="1"/>
          </p:cNvSpPr>
          <p:nvPr>
            <p:ph type="title"/>
          </p:nvPr>
        </p:nvSpPr>
        <p:spPr bwMode="auto">
          <a:xfrm>
            <a:off x="1043608" y="260648"/>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descr="ss&#10;" title="nadpiss"/>
          <p:cNvSpPr>
            <a:spLocks noGrp="1"/>
          </p:cNvSpPr>
          <p:nvPr>
            <p:ph type="title"/>
          </p:nvPr>
        </p:nvSpPr>
        <p:spPr bwMode="auto">
          <a:xfrm>
            <a:off x="1043608" y="260646"/>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dirty="0"/>
              <a:t>Klepnutím lze upravit styl předlohy nadpisů</a:t>
            </a:r>
          </a:p>
        </p:txBody>
      </p:sp>
      <p:sp>
        <p:nvSpPr>
          <p:cNvPr id="1027" name="Zástupný symbol pro text 2"/>
          <p:cNvSpPr>
            <a:spLocks noGrp="1"/>
          </p:cNvSpPr>
          <p:nvPr>
            <p:ph type="body" idx="1"/>
          </p:nvPr>
        </p:nvSpPr>
        <p:spPr bwMode="auto">
          <a:xfrm>
            <a:off x="1043608" y="1196752"/>
            <a:ext cx="7571184" cy="492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dirty="0"/>
              <a:t>Klepnutím lze upravit styly předlohy textu.</a:t>
            </a:r>
          </a:p>
          <a:p>
            <a:pPr lvl="1"/>
            <a:r>
              <a:rPr lang="cs-CZ" altLang="cs-CZ" dirty="0"/>
              <a:t>Druhá úroveň</a:t>
            </a:r>
          </a:p>
          <a:p>
            <a:pPr lvl="2"/>
            <a:r>
              <a:rPr lang="cs-CZ" altLang="cs-CZ" dirty="0"/>
              <a:t>Třetí úroveň</a:t>
            </a:r>
          </a:p>
          <a:p>
            <a:pPr lvl="3"/>
            <a:r>
              <a:rPr lang="cs-CZ" altLang="cs-CZ" dirty="0"/>
              <a:t>Čtvrtá úroveň</a:t>
            </a:r>
          </a:p>
          <a:p>
            <a:pPr lvl="4"/>
            <a:r>
              <a:rPr lang="cs-CZ" altLang="cs-CZ" dirty="0"/>
              <a:t>Pátá úroveň</a:t>
            </a:r>
          </a:p>
        </p:txBody>
      </p:sp>
      <p:sp>
        <p:nvSpPr>
          <p:cNvPr id="4" name="Zástupný symbol pro datum 3"/>
          <p:cNvSpPr>
            <a:spLocks noGrp="1"/>
          </p:cNvSpPr>
          <p:nvPr>
            <p:ph type="dt" sz="half" idx="2"/>
          </p:nvPr>
        </p:nvSpPr>
        <p:spPr>
          <a:xfrm>
            <a:off x="1259632" y="6356350"/>
            <a:ext cx="201639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ltLang="cs-CZ" dirty="0"/>
          </a:p>
        </p:txBody>
      </p:sp>
      <p:sp>
        <p:nvSpPr>
          <p:cNvPr id="5" name="Zástupný symbol pro zápatí 4"/>
          <p:cNvSpPr>
            <a:spLocks noGrp="1"/>
          </p:cNvSpPr>
          <p:nvPr>
            <p:ph type="ftr" sz="quarter" idx="3"/>
          </p:nvPr>
        </p:nvSpPr>
        <p:spPr>
          <a:xfrm>
            <a:off x="3708400" y="6356350"/>
            <a:ext cx="27352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804025" y="6356350"/>
            <a:ext cx="18827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BCE0307-63E5-4315-8078-A1E278E9D743}" type="slidenum">
              <a:rPr lang="cs-CZ" altLang="cs-CZ"/>
              <a:pPr>
                <a:defRPr/>
              </a:pPr>
              <a:t>‹#›</a:t>
            </a:fld>
            <a:endParaRPr lang="cs-CZ" altLang="cs-CZ"/>
          </a:p>
        </p:txBody>
      </p:sp>
      <p:sp>
        <p:nvSpPr>
          <p:cNvPr id="7" name="TextovéPole 6"/>
          <p:cNvSpPr txBox="1"/>
          <p:nvPr/>
        </p:nvSpPr>
        <p:spPr>
          <a:xfrm rot="16200000">
            <a:off x="-2830248" y="3198673"/>
            <a:ext cx="6460828" cy="584775"/>
          </a:xfrm>
          <a:prstGeom prst="rect">
            <a:avLst/>
          </a:prstGeom>
          <a:noFill/>
          <a:ln>
            <a:noFill/>
          </a:ln>
        </p:spPr>
        <p:txBody>
          <a:bodyPr anchor="ctr">
            <a:spAutoFit/>
          </a:bodyPr>
          <a:lstStyle/>
          <a:p>
            <a:pPr algn="r">
              <a:defRPr/>
            </a:pPr>
            <a:r>
              <a:rPr lang="cs-CZ" sz="3200" dirty="0">
                <a:ln w="15240">
                  <a:solidFill>
                    <a:schemeClr val="bg1"/>
                  </a:solidFill>
                </a:ln>
                <a:solidFill>
                  <a:srgbClr val="D3F17F"/>
                </a:solidFill>
                <a:latin typeface="Arial Black" pitchFamily="34" charset="0"/>
              </a:rPr>
              <a:t>Mechanismy karcinogeneze</a:t>
            </a: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51" r:id="rId4"/>
    <p:sldLayoutId id="2147483745" r:id="rId5"/>
    <p:sldLayoutId id="2147483746" r:id="rId6"/>
    <p:sldLayoutId id="2147483747" r:id="rId7"/>
    <p:sldLayoutId id="2147483748" r:id="rId8"/>
    <p:sldLayoutId id="2147483749" r:id="rId9"/>
    <p:sldLayoutId id="2147483752" r:id="rId10"/>
    <p:sldLayoutId id="2147483750" r:id="rId11"/>
    <p:sldLayoutId id="2147483753" r:id="rId12"/>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700" indent="-266700" algn="l" rtl="0" eaLnBrk="1" fontAlgn="base" hangingPunct="1">
        <a:spcBef>
          <a:spcPct val="20000"/>
        </a:spcBef>
        <a:spcAft>
          <a:spcPct val="0"/>
        </a:spcAft>
        <a:buBlip>
          <a:blip r:embed="rId15"/>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ksoucek@ibp.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www.ncbi.nlm.nih.gov/entrez/query.fcgi?holding=npg&amp;cmd=Retrieve&amp;db=PubMed&amp;list_uids=7388794&amp;dopt=Abstract" TargetMode="External"/><Relationship Id="rId7" Type="http://schemas.openxmlformats.org/officeDocument/2006/relationships/image" Target="../media/image20.jpeg"/><Relationship Id="rId2" Type="http://schemas.openxmlformats.org/officeDocument/2006/relationships/hyperlink" Target="http://dx.doi.org/10.1016/S0140-6736(00)49915-0" TargetMode="External"/><Relationship Id="rId1" Type="http://schemas.openxmlformats.org/officeDocument/2006/relationships/slideLayout" Target="../slideLayouts/slideLayout2.xml"/><Relationship Id="rId6" Type="http://schemas.openxmlformats.org/officeDocument/2006/relationships/hyperlink" Target="http://dx.doi.org/10.1084/jem.12.5.696" TargetMode="External"/><Relationship Id="rId5" Type="http://schemas.openxmlformats.org/officeDocument/2006/relationships/hyperlink" Target="http://chemport.cas.org/cgi-bin/sdcgi?APP=ftslink&amp;action=reflink&amp;origin=npg&amp;version=1.0&amp;coi=1:STN:280:Bi%2BB383ls1Y%3D&amp;pissn=%7bprintIssn%7d&amp;pyear=2006&amp;md5=9efdebed7af5c043355ef6f77d7a1a47" TargetMode="External"/><Relationship Id="rId10" Type="http://schemas.openxmlformats.org/officeDocument/2006/relationships/image" Target="../media/image23.jpeg"/><Relationship Id="rId4" Type="http://schemas.openxmlformats.org/officeDocument/2006/relationships/hyperlink" Target="http://links.isiglobalnet2.com/gateway/Gateway.cgi?&amp;GWVersion=2&amp;SrcAuth=Nature&amp;SrcApp=Nature&amp;DestLinkType=FullRecord&amp;KeyUT=A1980JX43300029&amp;DestApp=WOS_CPL" TargetMode="External"/><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hyperlink" Target="http://links.isiglobalnet2.com/gateway/Gateway.cgi?&amp;GWVersion=2&amp;SrcAuth=Nature&amp;SrcApp=Nature&amp;DestLinkType=FullRecord&amp;KeyUT=A1953YC50500008&amp;DestApp=WOS_CPL" TargetMode="External"/><Relationship Id="rId7" Type="http://schemas.openxmlformats.org/officeDocument/2006/relationships/image" Target="../media/image26.jpeg"/><Relationship Id="rId2" Type="http://schemas.openxmlformats.org/officeDocument/2006/relationships/hyperlink" Target="http://www.ncbi.nlm.nih.gov/entrez/query.fcgi?holding=npg&amp;cmd=Retrieve&amp;db=PubMed&amp;list_uids=13051507&amp;dopt=Abstract" TargetMode="Externa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hyperlink" Target="http://chemport.cas.org/cgi-bin/sdcgi?APP=ftslink&amp;action=reflink&amp;origin=npg&amp;version=1.0&amp;coi=1:STN:280:CyyD2snktF0%3D&amp;pissn=%7bprintIssn%7d&amp;pyear=2006&amp;md5=792e89ca46676cb0a2ffa805042f0d69"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dx.doi.org/10.1126/science.959840" TargetMode="External"/><Relationship Id="rId13" Type="http://schemas.openxmlformats.org/officeDocument/2006/relationships/hyperlink" Target="http://www.ncbi.nlm.nih.gov/entrez/query.fcgi?holding=npg&amp;cmd=Retrieve&amp;db=PubMed&amp;list_uids=230490&amp;dopt=Abstract" TargetMode="External"/><Relationship Id="rId3" Type="http://schemas.openxmlformats.org/officeDocument/2006/relationships/hyperlink" Target="http://links.isiglobalnet2.com/gateway/Gateway.cgi?&amp;GWVersion=2&amp;SrcAuth=Nature&amp;SrcApp=Nature&amp;DestLinkType=FullRecord&amp;KeyUT=A1972N215800001&amp;DestApp=WOS_CPL" TargetMode="External"/><Relationship Id="rId7" Type="http://schemas.openxmlformats.org/officeDocument/2006/relationships/hyperlink" Target="http://chemport.cas.org/cgi-bin/sdcgi?APP=ftslink&amp;action=reflink&amp;origin=npg&amp;version=1.0&amp;coi=1:STN:280:CSmD2Mzhs1M%3D&amp;pissn=%7bprintIssn%7d&amp;pyear=2006&amp;md5=74109109847c1cde79a385402ee47c71" TargetMode="External"/><Relationship Id="rId12" Type="http://schemas.openxmlformats.org/officeDocument/2006/relationships/hyperlink" Target="http://chemport.cas.org/cgi-bin/sdcgi?APP=ftslink&amp;action=reflink&amp;origin=npg&amp;version=1.0&amp;coi=1:CAS:528:DyaE1MXjtVai&amp;pissn=%7bprintIssn%7d&amp;pyear=2006&amp;md5=f451df52a469a1195c031628394bed6d" TargetMode="External"/><Relationship Id="rId2" Type="http://schemas.openxmlformats.org/officeDocument/2006/relationships/hyperlink" Target="http://www.ncbi.nlm.nih.gov/entrez/query.fcgi?holding=npg&amp;cmd=Retrieve&amp;db=PubMed&amp;list_uids=4561027&amp;dopt=Abstract" TargetMode="External"/><Relationship Id="rId16"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hyperlink" Target="http://www.ncbi.nlm.nih.gov/entrez/query.fcgi?holding=npg&amp;cmd=Retrieve&amp;db=PubMed&amp;list_uids=1059147&amp;dopt=Abstract" TargetMode="External"/><Relationship Id="rId11" Type="http://schemas.openxmlformats.org/officeDocument/2006/relationships/hyperlink" Target="http://links.isiglobalnet2.com/gateway/Gateway.cgi?&amp;GWVersion=2&amp;SrcAuth=Nature&amp;SrcApp=Nature&amp;DestLinkType=FullRecord&amp;KeyUT=A1978FU73000024&amp;DestApp=WOS_CPL" TargetMode="External"/><Relationship Id="rId5" Type="http://schemas.openxmlformats.org/officeDocument/2006/relationships/hyperlink" Target="http://dx.doi.org/10.1073/pnas.72.9.3585" TargetMode="External"/><Relationship Id="rId15" Type="http://schemas.openxmlformats.org/officeDocument/2006/relationships/image" Target="../media/image27.jpeg"/><Relationship Id="rId10" Type="http://schemas.openxmlformats.org/officeDocument/2006/relationships/hyperlink" Target="http://www.ncbi.nlm.nih.gov/entrez/query.fcgi?holding=npg&amp;cmd=Retrieve&amp;db=PubMed&amp;list_uids=214242&amp;dopt=Abstract" TargetMode="External"/><Relationship Id="rId4" Type="http://schemas.openxmlformats.org/officeDocument/2006/relationships/hyperlink" Target="http://chemport.cas.org/cgi-bin/sdcgi?APP=ftslink&amp;action=reflink&amp;origin=npg&amp;version=1.0&amp;coi=1:STN:280:CSyD3crgslU%3D&amp;pissn=%7bprintIssn%7d&amp;pyear=2006&amp;md5=336a318cbe646c54b6382beb711acc07" TargetMode="External"/><Relationship Id="rId9" Type="http://schemas.openxmlformats.org/officeDocument/2006/relationships/hyperlink" Target="http://dx.doi.org/10.1016/0092-8674(78)90024-7" TargetMode="External"/><Relationship Id="rId14" Type="http://schemas.openxmlformats.org/officeDocument/2006/relationships/hyperlink" Target="http://chemport.cas.org/cgi-bin/sdcgi?APP=ftslink&amp;action=reflink&amp;origin=npg&amp;version=1.0&amp;coi=1:CAS:528:DyaL3cXjsFKqsg%3D%3D&amp;pissn=%7bprintIssn%7d&amp;pyear=2006&amp;md5=1bdbf8075af7e911c5cdc5b6117f8586"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links.isiglobalnet2.com/gateway/Gateway.cgi?&amp;GWVersion=2&amp;SrcAuth=Nature&amp;SrcApp=Nature&amp;DestLinkType=FullRecord&amp;KeyUT=A1989AR72600012&amp;DestApp=WOS_CPL" TargetMode="External"/><Relationship Id="rId13" Type="http://schemas.openxmlformats.org/officeDocument/2006/relationships/hyperlink" Target="http://chemport.cas.org/cgi-bin/sdcgi?APP=ftslink&amp;action=reflink&amp;origin=npg&amp;version=1.0&amp;coi=1:CAS:528:DyaK3cXhtlelt7Y%3D&amp;pissn=%7bprintIssn%7d&amp;pyear=2006&amp;md5=f9a73bbbd6573b1410a5977b8af44031" TargetMode="External"/><Relationship Id="rId3" Type="http://schemas.openxmlformats.org/officeDocument/2006/relationships/hyperlink" Target="http://www.ncbi.nlm.nih.gov/entrez/query.fcgi?holding=npg&amp;cmd=Retrieve&amp;db=PubMed&amp;list_uids=6308472&amp;dopt=Abstract" TargetMode="External"/><Relationship Id="rId7" Type="http://schemas.openxmlformats.org/officeDocument/2006/relationships/hyperlink" Target="http://www.ncbi.nlm.nih.gov/entrez/query.fcgi?holding=npg&amp;cmd=Retrieve&amp;db=PubMed&amp;list_uids=2673542&amp;dopt=Abstract" TargetMode="External"/><Relationship Id="rId12" Type="http://schemas.openxmlformats.org/officeDocument/2006/relationships/hyperlink" Target="http://links.isiglobalnet2.com/gateway/Gateway.cgi?&amp;GWVersion=2&amp;SrcAuth=Nature&amp;SrcApp=Nature&amp;DestLinkType=FullRecord&amp;KeyUT=A1990CP23700017&amp;DestApp=WOS_CPL" TargetMode="External"/><Relationship Id="rId2" Type="http://schemas.openxmlformats.org/officeDocument/2006/relationships/hyperlink" Target="http://www.nature.com/doifinder/10.1038/304596a0" TargetMode="External"/><Relationship Id="rId1" Type="http://schemas.openxmlformats.org/officeDocument/2006/relationships/slideLayout" Target="../slideLayouts/slideLayout2.xml"/><Relationship Id="rId6" Type="http://schemas.openxmlformats.org/officeDocument/2006/relationships/hyperlink" Target="http://dx.doi.org/10.1016/0092-8674(89)90507-2" TargetMode="External"/><Relationship Id="rId11" Type="http://schemas.openxmlformats.org/officeDocument/2006/relationships/hyperlink" Target="http://www.ncbi.nlm.nih.gov/entrez/query.fcgi?holding=npg&amp;cmd=Retrieve&amp;db=PubMed&amp;list_uids=2154335&amp;dopt=Abstract" TargetMode="External"/><Relationship Id="rId5" Type="http://schemas.openxmlformats.org/officeDocument/2006/relationships/hyperlink" Target="http://chemport.cas.org/cgi-bin/sdcgi?APP=ftslink&amp;action=reflink&amp;origin=npg&amp;version=1.0&amp;coi=1:CAS:528:DyaL3sXltlCks7c%3D&amp;pissn=%7bprintIssn%7d&amp;pyear=2006&amp;md5=c179c7333652cbb5ebd40651f07c10b5" TargetMode="External"/><Relationship Id="rId10" Type="http://schemas.openxmlformats.org/officeDocument/2006/relationships/hyperlink" Target="http://dx.doi.org/10.1016/0092-8674(90)90601-A" TargetMode="External"/><Relationship Id="rId4" Type="http://schemas.openxmlformats.org/officeDocument/2006/relationships/hyperlink" Target="http://links.isiglobalnet2.com/gateway/Gateway.cgi?&amp;GWVersion=2&amp;SrcAuth=Nature&amp;SrcApp=Nature&amp;DestLinkType=FullRecord&amp;KeyUT=A1983RD19000029&amp;DestApp=WOS_CPL" TargetMode="External"/><Relationship Id="rId9" Type="http://schemas.openxmlformats.org/officeDocument/2006/relationships/hyperlink" Target="http://chemport.cas.org/cgi-bin/sdcgi?APP=ftslink&amp;action=reflink&amp;origin=npg&amp;version=1.0&amp;coi=1:CAS:528:DyaL1MXmtV2qurc%3D&amp;pissn=%7bprintIssn%7d&amp;pyear=2006&amp;md5=a3ecd73e3a844336d00eb1673bbf7a0b"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dx.doi.org/10.1056/NEJM200104053441401" TargetMode="External"/><Relationship Id="rId13" Type="http://schemas.openxmlformats.org/officeDocument/2006/relationships/hyperlink" Target="http://www.ncbi.nlm.nih.gov/entrez/query.fcgi?holding=npg&amp;cmd=Retrieve&amp;db=PubMed&amp;list_uids=12181401&amp;dopt=Abstract" TargetMode="External"/><Relationship Id="rId18" Type="http://schemas.openxmlformats.org/officeDocument/2006/relationships/hyperlink" Target="http://links.isiglobalnet2.com/gateway/Gateway.cgi?&amp;GWVersion=2&amp;SrcAuth=Nature&amp;SrcApp=Nature&amp;DestLinkType=FullRecord&amp;KeyUT=000221496700005&amp;DestApp=WOS_CPL" TargetMode="External"/><Relationship Id="rId3" Type="http://schemas.openxmlformats.org/officeDocument/2006/relationships/hyperlink" Target="http://www.ncbi.nlm.nih.gov/entrez/query.fcgi?holding=npg&amp;cmd=Retrieve&amp;db=PubMed&amp;list_uids=10521349&amp;dopt=Abstract" TargetMode="External"/><Relationship Id="rId7" Type="http://schemas.openxmlformats.org/officeDocument/2006/relationships/hyperlink" Target="http://chemport.cas.org/cgi-bin/sdcgi?APP=ftslink&amp;action=reflink&amp;origin=npg&amp;version=1.0&amp;coi=1:CAS:528:DC%2BD3MXisVGktrc%3D&amp;pissn=%7bprintIssn%7d&amp;pyear=2006&amp;md5=1f9f96ec1990f2f0f39afda9ce92adec" TargetMode="External"/><Relationship Id="rId12" Type="http://schemas.openxmlformats.org/officeDocument/2006/relationships/hyperlink" Target="http://dx.doi.org/10.1056/NEJMoa020461" TargetMode="External"/><Relationship Id="rId17" Type="http://schemas.openxmlformats.org/officeDocument/2006/relationships/hyperlink" Target="http://www.ncbi.nlm.nih.gov/entrez/query.fcgi?holding=npg&amp;cmd=Retrieve&amp;db=PubMed&amp;list_uids=15118073&amp;dopt=Abstract" TargetMode="External"/><Relationship Id="rId2" Type="http://schemas.openxmlformats.org/officeDocument/2006/relationships/hyperlink" Target="http://dx.doi.org/10.1126/science.286.5439.531" TargetMode="External"/><Relationship Id="rId16" Type="http://schemas.openxmlformats.org/officeDocument/2006/relationships/hyperlink" Target="http://dx.doi.org/10.1056/NEJMoa040938" TargetMode="External"/><Relationship Id="rId1" Type="http://schemas.openxmlformats.org/officeDocument/2006/relationships/slideLayout" Target="../slideLayouts/slideLayout2.xml"/><Relationship Id="rId6" Type="http://schemas.openxmlformats.org/officeDocument/2006/relationships/hyperlink" Target="http://links.isiglobalnet2.com/gateway/Gateway.cgi?&amp;GWVersion=2&amp;SrcAuth=Nature&amp;SrcApp=Nature&amp;DestLinkType=FullRecord&amp;KeyUT=000167440400001&amp;DestApp=WOS_CPL" TargetMode="External"/><Relationship Id="rId11" Type="http://schemas.openxmlformats.org/officeDocument/2006/relationships/hyperlink" Target="http://chemport.cas.org/cgi-bin/sdcgi?APP=ftslink&amp;action=reflink&amp;origin=npg&amp;version=1.0&amp;coi=1:CAS:528:DC%2BD3MXivFGnu70%3D&amp;pissn=%7bprintIssn%7d&amp;pyear=2006&amp;md5=dd52533b412157d980fb10400cd7c4df" TargetMode="External"/><Relationship Id="rId5" Type="http://schemas.openxmlformats.org/officeDocument/2006/relationships/hyperlink" Target="http://www.ncbi.nlm.nih.gov/entrez/query.fcgi?holding=npg&amp;cmd=Retrieve&amp;db=PubMed&amp;list_uids=11248153&amp;dopt=Abstract" TargetMode="External"/><Relationship Id="rId15" Type="http://schemas.openxmlformats.org/officeDocument/2006/relationships/hyperlink" Target="http://chemport.cas.org/cgi-bin/sdcgi?APP=ftslink&amp;action=reflink&amp;origin=npg&amp;version=1.0&amp;coi=1:CAS:528:DC%2BD38XmtV2nt7s%3D&amp;pissn=%7bprintIssn%7d&amp;pyear=2006&amp;md5=35a350b84c176bbddee9523611a21aa4" TargetMode="External"/><Relationship Id="rId10" Type="http://schemas.openxmlformats.org/officeDocument/2006/relationships/hyperlink" Target="http://links.isiglobalnet2.com/gateway/Gateway.cgi?&amp;GWVersion=2&amp;SrcAuth=Nature&amp;SrcApp=Nature&amp;DestLinkType=FullRecord&amp;KeyUT=000167860400001&amp;DestApp=WOS_CPL" TargetMode="External"/><Relationship Id="rId19" Type="http://schemas.openxmlformats.org/officeDocument/2006/relationships/hyperlink" Target="http://chemport.cas.org/cgi-bin/sdcgi?APP=ftslink&amp;action=reflink&amp;origin=npg&amp;version=1.0&amp;coi=1:CAS:528:DC%2BD2cXktF2js7c%3D&amp;pissn=%7bprintIssn%7d&amp;pyear=2006&amp;md5=2c03fa3b7eb738679510ab0ea93b8cf3" TargetMode="External"/><Relationship Id="rId4" Type="http://schemas.openxmlformats.org/officeDocument/2006/relationships/hyperlink" Target="http://dx.doi.org/10.1056/NEJM200103153441101" TargetMode="External"/><Relationship Id="rId9" Type="http://schemas.openxmlformats.org/officeDocument/2006/relationships/hyperlink" Target="http://www.ncbi.nlm.nih.gov/entrez/query.fcgi?holding=npg&amp;cmd=Retrieve&amp;db=PubMed&amp;list_uids=11287972&amp;dopt=Abstract" TargetMode="External"/><Relationship Id="rId14" Type="http://schemas.openxmlformats.org/officeDocument/2006/relationships/hyperlink" Target="http://links.isiglobalnet2.com/gateway/Gateway.cgi?&amp;GWVersion=2&amp;SrcAuth=Nature&amp;SrcApp=Nature&amp;DestLinkType=FullRecord&amp;KeyUT=000177674400003&amp;DestApp=WOS_CP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elsevier.com/termsandconditions" TargetMode="External"/><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www.elsevier.com/termsandconditions" TargetMode="Externa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elsevier.com/termsandconditions" TargetMode="External"/><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Karel Souček</a:t>
            </a:r>
            <a:br>
              <a:rPr lang="cs-CZ" dirty="0"/>
            </a:br>
            <a:r>
              <a:rPr lang="en-US" dirty="0"/>
              <a:t>E-mail: </a:t>
            </a:r>
            <a:r>
              <a:rPr lang="cs-CZ" dirty="0" err="1">
                <a:hlinkClick r:id="rId2"/>
              </a:rPr>
              <a:t>ksoucek</a:t>
            </a:r>
            <a:r>
              <a:rPr lang="en-US" dirty="0">
                <a:hlinkClick r:id="rId2"/>
              </a:rPr>
              <a:t>@ibp.cz</a:t>
            </a:r>
            <a:r>
              <a:rPr lang="en-US" dirty="0"/>
              <a:t>, tel.: 541</a:t>
            </a:r>
            <a:r>
              <a:rPr lang="cs-CZ" dirty="0"/>
              <a:t> </a:t>
            </a:r>
            <a:r>
              <a:rPr lang="en-US" dirty="0"/>
              <a:t>517</a:t>
            </a:r>
            <a:r>
              <a:rPr lang="cs-CZ" dirty="0"/>
              <a:t> </a:t>
            </a:r>
            <a:r>
              <a:rPr lang="en-US" dirty="0"/>
              <a:t>166</a:t>
            </a:r>
          </a:p>
        </p:txBody>
      </p:sp>
      <p:sp>
        <p:nvSpPr>
          <p:cNvPr id="3" name="Podnadpis 2"/>
          <p:cNvSpPr>
            <a:spLocks noGrp="1"/>
          </p:cNvSpPr>
          <p:nvPr>
            <p:ph type="subTitle" idx="1"/>
          </p:nvPr>
        </p:nvSpPr>
        <p:spPr/>
        <p:txBody>
          <a:bodyPr/>
          <a:lstStyle/>
          <a:p>
            <a:r>
              <a:rPr lang="en-US" dirty="0" err="1"/>
              <a:t>Mechanismy</a:t>
            </a:r>
            <a:r>
              <a:rPr lang="en-US" dirty="0"/>
              <a:t> </a:t>
            </a:r>
            <a:r>
              <a:rPr lang="en-US" dirty="0" err="1"/>
              <a:t>karcinogeneze</a:t>
            </a:r>
            <a:r>
              <a:rPr lang="en-US" dirty="0"/>
              <a:t> – </a:t>
            </a:r>
            <a:r>
              <a:rPr lang="cs-CZ" dirty="0"/>
              <a:t>úvod</a:t>
            </a:r>
            <a:endParaRPr lang="en-US" dirty="0"/>
          </a:p>
        </p:txBody>
      </p:sp>
      <p:pic>
        <p:nvPicPr>
          <p:cNvPr id="2050" name="Picture 2" descr="Part 2: Toxicity—Chemical Carcinogenesis | Aceites esenciales dōTERRA">
            <a:extLst>
              <a:ext uri="{FF2B5EF4-FFF2-40B4-BE49-F238E27FC236}">
                <a16:creationId xmlns:a16="http://schemas.microsoft.com/office/drawing/2014/main" id="{9FFA3660-19A7-4906-B449-61DF8200C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0"/>
            <a:ext cx="5986491" cy="399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029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196752"/>
            <a:ext cx="7992888" cy="4857403"/>
          </a:xfrm>
        </p:spPr>
        <p:txBody>
          <a:bodyPr/>
          <a:lstStyle/>
          <a:p>
            <a:r>
              <a:rPr lang="cs-CZ" sz="1600" dirty="0"/>
              <a:t>1889 – „</a:t>
            </a:r>
            <a:r>
              <a:rPr lang="cs-CZ" sz="1600" dirty="0" err="1"/>
              <a:t>Seed</a:t>
            </a:r>
            <a:r>
              <a:rPr lang="cs-CZ" sz="1600" dirty="0"/>
              <a:t> and </a:t>
            </a:r>
            <a:r>
              <a:rPr lang="cs-CZ" sz="1600" dirty="0" err="1"/>
              <a:t>soil</a:t>
            </a:r>
            <a:r>
              <a:rPr lang="cs-CZ" sz="1600" dirty="0"/>
              <a:t>“ hypotéza </a:t>
            </a:r>
            <a:r>
              <a:rPr lang="cs-CZ" sz="1600" dirty="0" err="1"/>
              <a:t>metastázování</a:t>
            </a:r>
            <a:endParaRPr lang="cs-CZ" sz="1600" dirty="0"/>
          </a:p>
          <a:p>
            <a:pPr lvl="1"/>
            <a:r>
              <a:rPr lang="en-US" sz="1400" dirty="0"/>
              <a:t>"When a plant goes to seed, its seeds are carried in all directions</a:t>
            </a:r>
            <a:r>
              <a:rPr lang="cs-CZ" sz="1400" dirty="0"/>
              <a:t>, b</a:t>
            </a:r>
            <a:r>
              <a:rPr lang="en-US" sz="1400" dirty="0" err="1"/>
              <a:t>ut</a:t>
            </a:r>
            <a:r>
              <a:rPr lang="en-US" sz="1400" dirty="0"/>
              <a:t> they can only live and grow if they fall on congenial soil."</a:t>
            </a:r>
            <a:endParaRPr lang="cs-CZ" sz="1400" dirty="0"/>
          </a:p>
          <a:p>
            <a:pPr lvl="2"/>
            <a:r>
              <a:rPr lang="en-US" sz="1200" dirty="0"/>
              <a:t>Paget, S. The distribution of secondary growths in cancer of the breast. Lancet 1, 571–573</a:t>
            </a:r>
            <a:r>
              <a:rPr lang="cs-CZ" sz="1200" dirty="0"/>
              <a:t> </a:t>
            </a:r>
            <a:r>
              <a:rPr lang="en-US" sz="1200" dirty="0"/>
              <a:t>(1889) | </a:t>
            </a:r>
            <a:r>
              <a:rPr lang="en-US" sz="1200" dirty="0">
                <a:hlinkClick r:id="rId2" tooltip="The distribution of secondary growths in cancer of the breast"/>
              </a:rPr>
              <a:t>Article</a:t>
            </a:r>
            <a:r>
              <a:rPr lang="en-US" sz="1200" dirty="0"/>
              <a:t> |</a:t>
            </a:r>
          </a:p>
          <a:p>
            <a:pPr lvl="2"/>
            <a:r>
              <a:rPr lang="en-US" sz="1200" dirty="0"/>
              <a:t>Hart, I. R. &amp; </a:t>
            </a:r>
            <a:r>
              <a:rPr lang="en-US" sz="1200" dirty="0" err="1"/>
              <a:t>Fidler</a:t>
            </a:r>
            <a:r>
              <a:rPr lang="en-US" sz="1200" dirty="0"/>
              <a:t>, I. J. Role of organ selectivity in the determination of metastatic patterns of B16 melanoma. Cancer Res. 40, 2281–2287 (1980) | </a:t>
            </a:r>
            <a:r>
              <a:rPr lang="en-US" sz="1200" dirty="0">
                <a:hlinkClick r:id="rId3" tooltip="Article on PubMed - Role of organ selectivity in the determination of metastatic patterns of B16 melanoma"/>
              </a:rPr>
              <a:t>PubMed</a:t>
            </a:r>
            <a:r>
              <a:rPr lang="en-US" sz="1200" dirty="0"/>
              <a:t> | </a:t>
            </a:r>
            <a:r>
              <a:rPr lang="en-US" sz="1200" dirty="0">
                <a:hlinkClick r:id="rId4" tooltip="Article on ISI - Role of organ selectivity in the determination of metastatic patterns of B16 melanoma"/>
              </a:rPr>
              <a:t>ISI</a:t>
            </a:r>
            <a:r>
              <a:rPr lang="en-US" sz="1200" dirty="0"/>
              <a:t> | </a:t>
            </a:r>
            <a:r>
              <a:rPr lang="en-US" sz="1200" dirty="0" err="1">
                <a:hlinkClick r:id="rId5" tooltip="Article on ChemPort - Role of organ selectivity in the determination of metastatic patterns of B16 melanoma"/>
              </a:rPr>
              <a:t>ChemPort</a:t>
            </a:r>
            <a:r>
              <a:rPr lang="en-US" sz="1200" dirty="0"/>
              <a:t> |</a:t>
            </a:r>
            <a:endParaRPr lang="cs-CZ" sz="1200" dirty="0"/>
          </a:p>
          <a:p>
            <a:r>
              <a:rPr lang="cs-CZ" sz="1600" dirty="0"/>
              <a:t>1890 – </a:t>
            </a:r>
            <a:r>
              <a:rPr lang="cs-CZ" sz="1600" dirty="0" err="1"/>
              <a:t>cancer</a:t>
            </a:r>
            <a:r>
              <a:rPr lang="cs-CZ" sz="1600" dirty="0"/>
              <a:t> as a </a:t>
            </a:r>
            <a:r>
              <a:rPr lang="cs-CZ" sz="1600" dirty="0" err="1"/>
              <a:t>genetic</a:t>
            </a:r>
            <a:r>
              <a:rPr lang="cs-CZ" sz="1600" dirty="0"/>
              <a:t> </a:t>
            </a:r>
            <a:r>
              <a:rPr lang="cs-CZ" sz="1600" dirty="0" err="1"/>
              <a:t>diseases</a:t>
            </a:r>
            <a:endParaRPr lang="cs-CZ" sz="1600" dirty="0"/>
          </a:p>
          <a:p>
            <a:pPr lvl="1"/>
            <a:r>
              <a:rPr lang="cs-CZ" sz="1400" dirty="0"/>
              <a:t>první popis aberantních mitóz u nádorových buněk</a:t>
            </a:r>
          </a:p>
          <a:p>
            <a:pPr lvl="2"/>
            <a:r>
              <a:rPr lang="en-US" sz="1200" dirty="0"/>
              <a:t>von </a:t>
            </a:r>
            <a:r>
              <a:rPr lang="en-US" sz="1200" dirty="0" err="1"/>
              <a:t>Hansemann</a:t>
            </a:r>
            <a:r>
              <a:rPr lang="en-US" sz="1200" dirty="0"/>
              <a:t>, D. </a:t>
            </a:r>
            <a:r>
              <a:rPr lang="en-US" sz="1200" dirty="0" err="1"/>
              <a:t>Ueber</a:t>
            </a:r>
            <a:r>
              <a:rPr lang="en-US" sz="1200" dirty="0"/>
              <a:t> </a:t>
            </a:r>
            <a:r>
              <a:rPr lang="en-US" sz="1200" dirty="0" err="1"/>
              <a:t>asymmetrische</a:t>
            </a:r>
            <a:r>
              <a:rPr lang="en-US" sz="1200" dirty="0"/>
              <a:t> </a:t>
            </a:r>
            <a:r>
              <a:rPr lang="en-US" sz="1200" dirty="0" err="1"/>
              <a:t>Zelltheilung</a:t>
            </a:r>
            <a:r>
              <a:rPr lang="en-US" sz="1200" dirty="0"/>
              <a:t> in </a:t>
            </a:r>
            <a:r>
              <a:rPr lang="en-US" sz="1200" dirty="0" err="1"/>
              <a:t>epithel</a:t>
            </a:r>
            <a:r>
              <a:rPr lang="en-US" sz="1200" dirty="0"/>
              <a:t> </a:t>
            </a:r>
            <a:r>
              <a:rPr lang="en-US" sz="1200" dirty="0" err="1"/>
              <a:t>Krebsen</a:t>
            </a:r>
            <a:r>
              <a:rPr lang="en-US" sz="1200" dirty="0"/>
              <a:t> und </a:t>
            </a:r>
            <a:r>
              <a:rPr lang="en-US" sz="1200" dirty="0" err="1"/>
              <a:t>deren</a:t>
            </a:r>
            <a:r>
              <a:rPr lang="en-US" sz="1200" dirty="0"/>
              <a:t> </a:t>
            </a:r>
            <a:r>
              <a:rPr lang="en-US" sz="1200" dirty="0" err="1"/>
              <a:t>biologische</a:t>
            </a:r>
            <a:r>
              <a:rPr lang="en-US" sz="1200" dirty="0"/>
              <a:t> </a:t>
            </a:r>
            <a:r>
              <a:rPr lang="en-US" sz="1200" dirty="0" err="1"/>
              <a:t>Bedeutung</a:t>
            </a:r>
            <a:r>
              <a:rPr lang="en-US" sz="1200" dirty="0"/>
              <a:t>. Virchow's Arch. Path. Anat. 119, 299 (1890)</a:t>
            </a:r>
          </a:p>
          <a:p>
            <a:r>
              <a:rPr lang="cs-CZ" sz="1600" dirty="0"/>
              <a:t>1909 – </a:t>
            </a:r>
            <a:r>
              <a:rPr lang="cs-CZ" sz="1600" dirty="0" err="1"/>
              <a:t>immune</a:t>
            </a:r>
            <a:r>
              <a:rPr lang="cs-CZ" sz="1600" dirty="0"/>
              <a:t> </a:t>
            </a:r>
            <a:r>
              <a:rPr lang="cs-CZ" sz="1600" dirty="0" err="1"/>
              <a:t>surveillance</a:t>
            </a:r>
            <a:endParaRPr lang="cs-CZ" sz="1600" dirty="0"/>
          </a:p>
          <a:p>
            <a:pPr lvl="1"/>
            <a:r>
              <a:rPr lang="cs-CZ" sz="1400" dirty="0"/>
              <a:t>předpoklad zapojení imunitního sytému do </a:t>
            </a:r>
            <a:r>
              <a:rPr lang="cs-CZ" sz="1400" dirty="0" err="1"/>
              <a:t>suprese</a:t>
            </a:r>
            <a:r>
              <a:rPr lang="cs-CZ" sz="1400" dirty="0"/>
              <a:t> rozvoje nádorového onemocnění</a:t>
            </a:r>
          </a:p>
          <a:p>
            <a:pPr lvl="2"/>
            <a:r>
              <a:rPr lang="de-DE" sz="1200" dirty="0"/>
              <a:t>Ehrlich, P. Über den jetzigen stand der </a:t>
            </a:r>
            <a:r>
              <a:rPr lang="de-DE" sz="1200" dirty="0" err="1"/>
              <a:t>karzinomforschung</a:t>
            </a:r>
            <a:r>
              <a:rPr lang="de-DE" sz="1200" dirty="0"/>
              <a:t>. Ned. </a:t>
            </a:r>
            <a:r>
              <a:rPr lang="de-DE" sz="1200" dirty="0" err="1"/>
              <a:t>Tijdschr</a:t>
            </a:r>
            <a:r>
              <a:rPr lang="de-DE" sz="1200" dirty="0"/>
              <a:t>. </a:t>
            </a:r>
            <a:r>
              <a:rPr lang="de-DE" sz="1200" dirty="0" err="1"/>
              <a:t>Geneeskd</a:t>
            </a:r>
            <a:r>
              <a:rPr lang="de-DE" sz="1200" dirty="0"/>
              <a:t>. 5, 273–290 (1909)</a:t>
            </a:r>
            <a:endParaRPr lang="cs-CZ" sz="1200" dirty="0"/>
          </a:p>
          <a:p>
            <a:r>
              <a:rPr lang="cs-CZ" sz="1600" dirty="0"/>
              <a:t>1910 – </a:t>
            </a:r>
            <a:r>
              <a:rPr lang="cs-CZ" sz="1600" dirty="0" err="1"/>
              <a:t>Viruses</a:t>
            </a:r>
            <a:r>
              <a:rPr lang="cs-CZ" sz="1600" dirty="0"/>
              <a:t> and </a:t>
            </a:r>
            <a:r>
              <a:rPr lang="cs-CZ" sz="1600" dirty="0" err="1"/>
              <a:t>cancer</a:t>
            </a:r>
            <a:endParaRPr lang="cs-CZ" sz="1600" dirty="0"/>
          </a:p>
          <a:p>
            <a:pPr lvl="1"/>
            <a:r>
              <a:rPr lang="cs-CZ" sz="1400" dirty="0"/>
              <a:t>Objev </a:t>
            </a:r>
            <a:r>
              <a:rPr lang="cs-CZ" sz="1400" dirty="0" err="1"/>
              <a:t>transplantovatelnosti</a:t>
            </a:r>
            <a:r>
              <a:rPr lang="cs-CZ" sz="1400" dirty="0"/>
              <a:t> ptačích nádorů a jejich přenos pomocí nebuněčného filtrátu, Nobelova cena až v roce 1966</a:t>
            </a:r>
          </a:p>
          <a:p>
            <a:pPr lvl="2"/>
            <a:r>
              <a:rPr lang="en-US" sz="1200" dirty="0"/>
              <a:t>Rous, P. A transmissible avian neoplasm (sarcoma of the common fowl). J. Exp. Med. 12, 696–705 (1910) | </a:t>
            </a:r>
            <a:r>
              <a:rPr lang="en-US" sz="1200" dirty="0">
                <a:hlinkClick r:id="rId6" tooltip="A transmissible avian neoplasm (sarcoma of the common fowl)"/>
              </a:rPr>
              <a:t>Article</a:t>
            </a:r>
            <a:r>
              <a:rPr lang="en-US" sz="1200" dirty="0"/>
              <a:t> |</a:t>
            </a:r>
            <a:endParaRPr lang="cs-CZ" sz="1200" dirty="0"/>
          </a:p>
          <a:p>
            <a:pPr lvl="2"/>
            <a:r>
              <a:rPr lang="en-US" sz="1200" dirty="0"/>
              <a:t>Rous, P. Transmission of a malignant new growth by means of a cell-free filtrate. JAMA 56, 198 (1911)</a:t>
            </a:r>
            <a:endParaRPr lang="cs-CZ" sz="1200" dirty="0"/>
          </a:p>
          <a:p>
            <a:r>
              <a:rPr lang="cs-CZ" sz="1600" dirty="0"/>
              <a:t>1915 – </a:t>
            </a:r>
            <a:r>
              <a:rPr lang="cs-CZ" sz="1600" dirty="0" err="1"/>
              <a:t>Hormones</a:t>
            </a:r>
            <a:r>
              <a:rPr lang="cs-CZ" sz="1600" dirty="0"/>
              <a:t> and </a:t>
            </a:r>
            <a:r>
              <a:rPr lang="cs-CZ" sz="1600" dirty="0" err="1"/>
              <a:t>cancer</a:t>
            </a:r>
            <a:endParaRPr lang="cs-CZ" sz="1600" dirty="0"/>
          </a:p>
          <a:p>
            <a:pPr lvl="1"/>
            <a:r>
              <a:rPr lang="cs-CZ" sz="1400" dirty="0"/>
              <a:t>Popis vlivu ovariálních folikulů na rozvoj nádorů u myší, 8 let před objevem estrogenu</a:t>
            </a:r>
          </a:p>
          <a:p>
            <a:pPr lvl="2"/>
            <a:r>
              <a:rPr lang="en-US" sz="1200" dirty="0"/>
              <a:t>Lathrop, A. E. C. &amp; Loeb, L. Further investigations on the origin of tumors in mice. III. On the part played by internal secretion in the spontaneous development of tumors. J. Cancer Res. 1, 1–19 (1915)</a:t>
            </a:r>
            <a:endParaRPr lang="cs-CZ" sz="1200" dirty="0"/>
          </a:p>
          <a:p>
            <a:pPr marL="0" indent="0">
              <a:buNone/>
            </a:pPr>
            <a:endParaRPr lang="cs-CZ" sz="1600" dirty="0"/>
          </a:p>
          <a:p>
            <a:endParaRPr lang="en-US" sz="1600" dirty="0"/>
          </a:p>
        </p:txBody>
      </p:sp>
      <p:sp>
        <p:nvSpPr>
          <p:cNvPr id="3" name="Nadpis 2"/>
          <p:cNvSpPr>
            <a:spLocks noGrp="1"/>
          </p:cNvSpPr>
          <p:nvPr>
            <p:ph type="title"/>
          </p:nvPr>
        </p:nvSpPr>
        <p:spPr/>
        <p:txBody>
          <a:bodyPr/>
          <a:lstStyle/>
          <a:p>
            <a:r>
              <a:rPr lang="cs-CZ" dirty="0"/>
              <a:t>Milníky</a:t>
            </a:r>
            <a:endParaRPr lang="en-US" dirty="0"/>
          </a:p>
        </p:txBody>
      </p:sp>
      <p:pic>
        <p:nvPicPr>
          <p:cNvPr id="16386" name="Picture 2" descr="Milestone 4From hens to eternit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9474" y="4976588"/>
            <a:ext cx="708268" cy="68466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Milestone 3Hide and see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8593" y="4042079"/>
            <a:ext cx="404788" cy="43852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Milestone 1 Observations from a ploughma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2008" y="1925998"/>
            <a:ext cx="739420" cy="451868"/>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Milestone 5The enemy withi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8593" y="6187977"/>
            <a:ext cx="646250" cy="653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498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124744"/>
            <a:ext cx="8100392" cy="4857403"/>
          </a:xfrm>
        </p:spPr>
        <p:txBody>
          <a:bodyPr/>
          <a:lstStyle/>
          <a:p>
            <a:r>
              <a:rPr lang="cs-CZ" sz="1600" dirty="0"/>
              <a:t>1915  - </a:t>
            </a:r>
            <a:r>
              <a:rPr lang="cs-CZ" sz="1600" dirty="0" err="1"/>
              <a:t>first</a:t>
            </a:r>
            <a:r>
              <a:rPr lang="cs-CZ" sz="1600" dirty="0"/>
              <a:t> </a:t>
            </a:r>
            <a:r>
              <a:rPr lang="cs-CZ" sz="1600" dirty="0" err="1"/>
              <a:t>induction</a:t>
            </a:r>
            <a:r>
              <a:rPr lang="cs-CZ" sz="1600" dirty="0"/>
              <a:t> of </a:t>
            </a:r>
            <a:r>
              <a:rPr lang="cs-CZ" sz="1600" dirty="0" err="1"/>
              <a:t>tumors</a:t>
            </a:r>
            <a:r>
              <a:rPr lang="cs-CZ" sz="1600" dirty="0"/>
              <a:t> by </a:t>
            </a:r>
            <a:r>
              <a:rPr lang="cs-CZ" sz="1600" dirty="0" err="1"/>
              <a:t>chemical</a:t>
            </a:r>
            <a:r>
              <a:rPr lang="cs-CZ" sz="1600" dirty="0"/>
              <a:t> </a:t>
            </a:r>
            <a:r>
              <a:rPr lang="cs-CZ" sz="1600" dirty="0" err="1"/>
              <a:t>carcinogens</a:t>
            </a:r>
            <a:endParaRPr lang="cs-CZ" sz="1600" dirty="0"/>
          </a:p>
          <a:p>
            <a:pPr lvl="1"/>
            <a:r>
              <a:rPr lang="cs-CZ" sz="1400" dirty="0"/>
              <a:t>První pozorování úspěšné indukce nádoru po opakované expozici chemickým karcinogenem</a:t>
            </a:r>
          </a:p>
          <a:p>
            <a:pPr lvl="2"/>
            <a:r>
              <a:rPr lang="en-US" sz="1200" dirty="0" err="1"/>
              <a:t>Yamagiwa</a:t>
            </a:r>
            <a:r>
              <a:rPr lang="en-US" sz="1200" dirty="0"/>
              <a:t> K, Ichikawa K. </a:t>
            </a:r>
            <a:r>
              <a:rPr lang="en-US" sz="1200" dirty="0" err="1"/>
              <a:t>Experimentelle</a:t>
            </a:r>
            <a:r>
              <a:rPr lang="en-US" sz="1200" dirty="0"/>
              <a:t> </a:t>
            </a:r>
            <a:r>
              <a:rPr lang="en-US" sz="1200" dirty="0" err="1"/>
              <a:t>Studie</a:t>
            </a:r>
            <a:r>
              <a:rPr lang="en-US" sz="1200" dirty="0"/>
              <a:t> </a:t>
            </a:r>
            <a:r>
              <a:rPr lang="en-US" sz="1200" dirty="0" err="1"/>
              <a:t>über</a:t>
            </a:r>
            <a:r>
              <a:rPr lang="en-US" sz="1200" dirty="0"/>
              <a:t> die </a:t>
            </a:r>
            <a:r>
              <a:rPr lang="en-US" sz="1200" dirty="0" err="1"/>
              <a:t>Pathogenese</a:t>
            </a:r>
            <a:r>
              <a:rPr lang="en-US" sz="1200" dirty="0"/>
              <a:t> der </a:t>
            </a:r>
            <a:r>
              <a:rPr lang="en-US" sz="1200" dirty="0" err="1"/>
              <a:t>Epithelialgeschwülste</a:t>
            </a:r>
            <a:r>
              <a:rPr lang="en-US" sz="1200" dirty="0"/>
              <a:t> (1. </a:t>
            </a:r>
            <a:r>
              <a:rPr lang="en-US" sz="1200" dirty="0" err="1"/>
              <a:t>Mitteilung</a:t>
            </a:r>
            <a:r>
              <a:rPr lang="en-US" sz="1200" dirty="0"/>
              <a:t>) </a:t>
            </a:r>
            <a:r>
              <a:rPr lang="en-US" sz="1200" dirty="0" err="1"/>
              <a:t>Mitteil</a:t>
            </a:r>
            <a:r>
              <a:rPr lang="en-US" sz="1200" dirty="0"/>
              <a:t> Med </a:t>
            </a:r>
            <a:r>
              <a:rPr lang="en-US" sz="1200" dirty="0" err="1"/>
              <a:t>Fakultät</a:t>
            </a:r>
            <a:r>
              <a:rPr lang="en-US" sz="1200" dirty="0"/>
              <a:t> </a:t>
            </a:r>
            <a:r>
              <a:rPr lang="en-US" sz="1200" dirty="0" err="1"/>
              <a:t>Kaiserl</a:t>
            </a:r>
            <a:r>
              <a:rPr lang="en-US" sz="1200" dirty="0"/>
              <a:t> </a:t>
            </a:r>
            <a:r>
              <a:rPr lang="en-US" sz="1200" dirty="0" err="1"/>
              <a:t>Univ</a:t>
            </a:r>
            <a:r>
              <a:rPr lang="en-US" sz="1200" dirty="0"/>
              <a:t> Tokyo. 1915;15:295–344.</a:t>
            </a:r>
            <a:endParaRPr lang="cs-CZ" sz="1200" dirty="0"/>
          </a:p>
          <a:p>
            <a:r>
              <a:rPr lang="cs-CZ" sz="1600" dirty="0"/>
              <a:t>1937 – </a:t>
            </a:r>
            <a:r>
              <a:rPr lang="cs-CZ" sz="1600" dirty="0" err="1"/>
              <a:t>cancer</a:t>
            </a:r>
            <a:r>
              <a:rPr lang="cs-CZ" sz="1600" dirty="0"/>
              <a:t> stem </a:t>
            </a:r>
            <a:r>
              <a:rPr lang="cs-CZ" sz="1600" dirty="0" err="1"/>
              <a:t>cells</a:t>
            </a:r>
            <a:endParaRPr lang="cs-CZ" sz="1600" dirty="0"/>
          </a:p>
          <a:p>
            <a:pPr lvl="1"/>
            <a:r>
              <a:rPr lang="cs-CZ" sz="1400" dirty="0"/>
              <a:t>Důkaz, že jedna leukemická buňka je schopná indukce systémového onemocnění u myši</a:t>
            </a:r>
          </a:p>
          <a:p>
            <a:pPr lvl="2"/>
            <a:r>
              <a:rPr lang="en-US" sz="1200" dirty="0"/>
              <a:t>Furth, J. &amp; Kahn, M. C. The transmission of </a:t>
            </a:r>
            <a:r>
              <a:rPr lang="en-US" sz="1200" dirty="0" err="1"/>
              <a:t>leukaemia</a:t>
            </a:r>
            <a:r>
              <a:rPr lang="en-US" sz="1200" dirty="0"/>
              <a:t> of mice with a single cell. Am J. Cancer 31, 276–282 (1937)</a:t>
            </a:r>
            <a:endParaRPr lang="cs-CZ" sz="1600" dirty="0"/>
          </a:p>
          <a:p>
            <a:r>
              <a:rPr lang="cs-CZ" sz="1600" dirty="0"/>
              <a:t>1939 – </a:t>
            </a:r>
            <a:r>
              <a:rPr lang="cs-CZ" sz="1600" dirty="0" err="1"/>
              <a:t>angiogenesis</a:t>
            </a:r>
            <a:endParaRPr lang="cs-CZ" sz="1600" dirty="0"/>
          </a:p>
          <a:p>
            <a:pPr lvl="1"/>
            <a:r>
              <a:rPr lang="cs-CZ" sz="1400" dirty="0"/>
              <a:t>Pozorování </a:t>
            </a:r>
            <a:r>
              <a:rPr lang="cs-CZ" sz="1400" dirty="0" err="1"/>
              <a:t>neoangiogeneze</a:t>
            </a:r>
            <a:r>
              <a:rPr lang="cs-CZ" sz="1400" dirty="0"/>
              <a:t> u experimentálního nádoru králíka</a:t>
            </a:r>
          </a:p>
          <a:p>
            <a:pPr lvl="2"/>
            <a:r>
              <a:rPr lang="en-US" sz="1200" dirty="0"/>
              <a:t>Ide, A. G. </a:t>
            </a:r>
            <a:r>
              <a:rPr lang="en-US" sz="1200" i="1" dirty="0"/>
              <a:t>et al</a:t>
            </a:r>
            <a:r>
              <a:rPr lang="en-US" sz="1200" dirty="0"/>
              <a:t>. Vascularization of the brown Pearce rabbit </a:t>
            </a:r>
            <a:r>
              <a:rPr lang="en-US" sz="1200" dirty="0" err="1"/>
              <a:t>epithelioma</a:t>
            </a:r>
            <a:r>
              <a:rPr lang="en-US" sz="1200" dirty="0"/>
              <a:t> transplant as seen in the transparent ear </a:t>
            </a:r>
            <a:r>
              <a:rPr lang="en-US" sz="1200" dirty="0" err="1"/>
              <a:t>ch</a:t>
            </a:r>
            <a:endParaRPr lang="cs-CZ" sz="1200" dirty="0"/>
          </a:p>
          <a:p>
            <a:r>
              <a:rPr lang="cs-CZ" sz="1600" dirty="0"/>
              <a:t>1950 – smoking and </a:t>
            </a:r>
            <a:r>
              <a:rPr lang="cs-CZ" sz="1600" dirty="0" err="1"/>
              <a:t>cancer</a:t>
            </a:r>
            <a:endParaRPr lang="cs-CZ" sz="1600" dirty="0"/>
          </a:p>
          <a:p>
            <a:pPr lvl="1"/>
            <a:r>
              <a:rPr lang="cs-CZ" sz="1400" dirty="0"/>
              <a:t>První klinické studie odhalující asociaci mezi kouřením a rakovinou plic</a:t>
            </a:r>
          </a:p>
          <a:p>
            <a:pPr lvl="2"/>
            <a:r>
              <a:rPr lang="en-US" sz="1200" dirty="0" err="1"/>
              <a:t>Wynder</a:t>
            </a:r>
            <a:r>
              <a:rPr lang="en-US" sz="1200" dirty="0"/>
              <a:t>, E. L. &amp; Graham, E. A. Tobacco smoking as a possible etiologic factor in </a:t>
            </a:r>
            <a:r>
              <a:rPr lang="en-US" sz="1200" dirty="0" err="1"/>
              <a:t>bronchiogenic</a:t>
            </a:r>
            <a:r>
              <a:rPr lang="en-US" sz="1200" dirty="0"/>
              <a:t> </a:t>
            </a:r>
            <a:r>
              <a:rPr lang="en-US" sz="1200" dirty="0" err="1"/>
              <a:t>carcinom</a:t>
            </a:r>
            <a:endParaRPr lang="cs-CZ" sz="1200" dirty="0"/>
          </a:p>
          <a:p>
            <a:r>
              <a:rPr lang="cs-CZ" sz="1600" dirty="0"/>
              <a:t>1953 – </a:t>
            </a:r>
            <a:r>
              <a:rPr lang="cs-CZ" sz="1600" dirty="0" err="1"/>
              <a:t>Two</a:t>
            </a:r>
            <a:r>
              <a:rPr lang="cs-CZ" sz="1600" dirty="0"/>
              <a:t>-hit </a:t>
            </a:r>
            <a:r>
              <a:rPr lang="cs-CZ" sz="1600" dirty="0" err="1"/>
              <a:t>hypothesis</a:t>
            </a:r>
            <a:endParaRPr lang="cs-CZ" sz="1600" dirty="0"/>
          </a:p>
          <a:p>
            <a:pPr lvl="1"/>
            <a:r>
              <a:rPr lang="cs-CZ" sz="1400" dirty="0"/>
              <a:t>modelový předpoklad (potvrzující epidemiologická data), že se většina nádorových rozvíjí ve dvou krocích z nichž jeden nebo oba mohou zahrnovat somatické mutace</a:t>
            </a:r>
          </a:p>
          <a:p>
            <a:pPr lvl="2"/>
            <a:r>
              <a:rPr lang="en-US" sz="1200" dirty="0" err="1"/>
              <a:t>Nordling</a:t>
            </a:r>
            <a:r>
              <a:rPr lang="en-US" sz="1200" dirty="0"/>
              <a:t>, C. O. A new theory on cancer-inducing mechanism. Br. J. Cancer 7, 68–72 (1953) | </a:t>
            </a:r>
            <a:r>
              <a:rPr lang="en-US" sz="1200" dirty="0">
                <a:hlinkClick r:id="rId2" tooltip="Article on PubMed - A new theory on cancer-inducing mechanism"/>
              </a:rPr>
              <a:t>PubMed</a:t>
            </a:r>
            <a:r>
              <a:rPr lang="en-US" sz="1200" dirty="0"/>
              <a:t> | </a:t>
            </a:r>
            <a:r>
              <a:rPr lang="en-US" sz="1200" dirty="0">
                <a:hlinkClick r:id="rId3" tooltip="Article on ISI - A new theory on cancer-inducing mechanism"/>
              </a:rPr>
              <a:t>ISI</a:t>
            </a:r>
            <a:r>
              <a:rPr lang="en-US" sz="1200" dirty="0"/>
              <a:t> | </a:t>
            </a:r>
            <a:r>
              <a:rPr lang="en-US" sz="1200" dirty="0">
                <a:hlinkClick r:id="rId4" tooltip="Article on ChemPort - A new theory on cancer-inducing mechanism"/>
              </a:rPr>
              <a:t>C</a:t>
            </a:r>
            <a:endParaRPr lang="cs-CZ" sz="1200" dirty="0">
              <a:hlinkClick r:id="rId4" tooltip="Article on ChemPort - A new theory on cancer-inducing mechanism"/>
            </a:endParaRPr>
          </a:p>
          <a:p>
            <a:r>
              <a:rPr lang="cs-CZ" sz="1600" dirty="0"/>
              <a:t>1960 – Chromosome </a:t>
            </a:r>
            <a:r>
              <a:rPr lang="cs-CZ" sz="1600" dirty="0" err="1"/>
              <a:t>translocations</a:t>
            </a:r>
            <a:endParaRPr lang="cs-CZ" sz="1600" dirty="0"/>
          </a:p>
          <a:p>
            <a:pPr lvl="1"/>
            <a:r>
              <a:rPr lang="cs-CZ" sz="1400" dirty="0"/>
              <a:t>Identifikace malých chromozomů (produkty translokace) u CML</a:t>
            </a:r>
          </a:p>
          <a:p>
            <a:pPr lvl="2"/>
            <a:r>
              <a:rPr lang="en-US" sz="1200" dirty="0" err="1"/>
              <a:t>Nowell</a:t>
            </a:r>
            <a:r>
              <a:rPr lang="en-US" sz="1200" dirty="0"/>
              <a:t>, P. C. &amp; Hungerford, D. A. A minute chromosome in human chronic granulocytic leukemia. Science 132, 1488–1501 (1960)|</a:t>
            </a:r>
            <a:endParaRPr lang="en-US" sz="1600" dirty="0"/>
          </a:p>
        </p:txBody>
      </p:sp>
      <p:sp>
        <p:nvSpPr>
          <p:cNvPr id="3" name="Nadpis 2"/>
          <p:cNvSpPr>
            <a:spLocks noGrp="1"/>
          </p:cNvSpPr>
          <p:nvPr>
            <p:ph type="title"/>
          </p:nvPr>
        </p:nvSpPr>
        <p:spPr/>
        <p:txBody>
          <a:bodyPr/>
          <a:lstStyle/>
          <a:p>
            <a:r>
              <a:rPr lang="cs-CZ" dirty="0"/>
              <a:t>Milníky</a:t>
            </a:r>
            <a:endParaRPr lang="en-US" dirty="0"/>
          </a:p>
        </p:txBody>
      </p:sp>
      <p:pic>
        <p:nvPicPr>
          <p:cNvPr id="19458" name="Picture 2" descr="Milestone 8Smoking gu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3617563"/>
            <a:ext cx="582477" cy="459509"/>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Milestone 9It takes (at least) two to tan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098" y="5229200"/>
            <a:ext cx="650010" cy="393617"/>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Milestone 10Cutting and pasting chromosom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8449" y="6329528"/>
            <a:ext cx="426764" cy="436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135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124744"/>
            <a:ext cx="7992888" cy="4857403"/>
          </a:xfrm>
        </p:spPr>
        <p:txBody>
          <a:bodyPr/>
          <a:lstStyle/>
          <a:p>
            <a:r>
              <a:rPr lang="cs-CZ" sz="1600" dirty="0"/>
              <a:t>1971 – tumor </a:t>
            </a:r>
            <a:r>
              <a:rPr lang="cs-CZ" sz="1600" dirty="0" err="1"/>
              <a:t>suppressor</a:t>
            </a:r>
            <a:r>
              <a:rPr lang="cs-CZ" sz="1600" dirty="0"/>
              <a:t> </a:t>
            </a:r>
            <a:r>
              <a:rPr lang="cs-CZ" sz="1600" dirty="0" err="1"/>
              <a:t>genes</a:t>
            </a:r>
            <a:endParaRPr lang="cs-CZ" sz="1600" dirty="0"/>
          </a:p>
          <a:p>
            <a:pPr lvl="1"/>
            <a:r>
              <a:rPr lang="cs-CZ" sz="1400" dirty="0"/>
              <a:t>Důkaz, že inaktivace oblasti chromozomu nesoucí RB1 gen koreluje s incidencí nádorů</a:t>
            </a:r>
          </a:p>
          <a:p>
            <a:pPr lvl="2"/>
            <a:r>
              <a:rPr lang="en-US" sz="1200" dirty="0"/>
              <a:t>Harris, H. Cell fusion and the analysis of malignancy. Proc. R. Soc. </a:t>
            </a:r>
            <a:r>
              <a:rPr lang="en-US" sz="1200" dirty="0" err="1"/>
              <a:t>Lond</a:t>
            </a:r>
            <a:r>
              <a:rPr lang="en-US" sz="1200" dirty="0"/>
              <a:t>. B Biol. Sci. 179, 1–20 (1971)</a:t>
            </a:r>
            <a:endParaRPr lang="cs-CZ" sz="1600" dirty="0"/>
          </a:p>
          <a:p>
            <a:r>
              <a:rPr lang="cs-CZ" sz="1600" dirty="0"/>
              <a:t>1972 – </a:t>
            </a:r>
            <a:r>
              <a:rPr lang="cs-CZ" sz="1600" dirty="0" err="1"/>
              <a:t>apoptosis</a:t>
            </a:r>
            <a:r>
              <a:rPr lang="cs-CZ" sz="1600" dirty="0"/>
              <a:t> and </a:t>
            </a:r>
            <a:r>
              <a:rPr lang="cs-CZ" sz="1600" dirty="0" err="1"/>
              <a:t>cancer</a:t>
            </a:r>
            <a:endParaRPr lang="cs-CZ" sz="1600" dirty="0"/>
          </a:p>
          <a:p>
            <a:pPr lvl="1"/>
            <a:r>
              <a:rPr lang="cs-CZ" sz="1400" dirty="0"/>
              <a:t>Vyslovení předpokladu s specifické úloze </a:t>
            </a:r>
            <a:r>
              <a:rPr lang="cs-CZ" sz="1400" dirty="0" err="1"/>
              <a:t>apoptózy</a:t>
            </a:r>
            <a:r>
              <a:rPr lang="cs-CZ" sz="1400" dirty="0"/>
              <a:t> v karcinogenezi</a:t>
            </a:r>
          </a:p>
          <a:p>
            <a:pPr lvl="2"/>
            <a:r>
              <a:rPr lang="en-US" sz="1200" dirty="0"/>
              <a:t>Kerr, J. F., Wyllie, A. H. &amp; Currie, A. R. Apoptosis: a basic biological phenomenon with wide-ranging implications in tissue kinetics. Br. J. Cancer 26, 239–257 (1972) | </a:t>
            </a:r>
            <a:r>
              <a:rPr lang="en-US" sz="1200" dirty="0">
                <a:hlinkClick r:id="rId2" tooltip="Article on PubMed - Apoptosis: a basic biological phenomenon with wide-ranging implications in tissue kinetics"/>
              </a:rPr>
              <a:t>PubMed</a:t>
            </a:r>
            <a:r>
              <a:rPr lang="en-US" sz="1200" dirty="0"/>
              <a:t> | </a:t>
            </a:r>
            <a:r>
              <a:rPr lang="en-US" sz="1200" dirty="0">
                <a:hlinkClick r:id="rId3" tooltip="Article on ISI - Apoptosis: a basic biological phenomenon with wide-ranging implications in tissue kinetics"/>
              </a:rPr>
              <a:t>ISI</a:t>
            </a:r>
            <a:r>
              <a:rPr lang="en-US" sz="1200" dirty="0"/>
              <a:t> | </a:t>
            </a:r>
            <a:r>
              <a:rPr lang="en-US" sz="1200" dirty="0" err="1">
                <a:hlinkClick r:id="rId4" tooltip="Article on ChemPort - Apoptosis: a basic biological phenomenon with wide-ranging implications in tissue kinetics"/>
              </a:rPr>
              <a:t>ChemPort</a:t>
            </a:r>
            <a:r>
              <a:rPr lang="en-US" sz="1200" dirty="0"/>
              <a:t> |</a:t>
            </a:r>
            <a:endParaRPr lang="cs-CZ" sz="1200" dirty="0"/>
          </a:p>
          <a:p>
            <a:r>
              <a:rPr lang="cs-CZ" sz="1600" dirty="0"/>
              <a:t>1975 – tumor </a:t>
            </a:r>
            <a:r>
              <a:rPr lang="cs-CZ" sz="1600" dirty="0" err="1"/>
              <a:t>microenviroment</a:t>
            </a:r>
            <a:endParaRPr lang="cs-CZ" sz="1600" dirty="0"/>
          </a:p>
          <a:p>
            <a:pPr lvl="1"/>
            <a:r>
              <a:rPr lang="cs-CZ" sz="1400" dirty="0"/>
              <a:t>Experimentální důkaz o vlivu nádorového </a:t>
            </a:r>
            <a:r>
              <a:rPr lang="cs-CZ" sz="1400" dirty="0" err="1"/>
              <a:t>protředí</a:t>
            </a:r>
            <a:r>
              <a:rPr lang="cs-CZ" sz="1400" dirty="0"/>
              <a:t> na chování nádorových buněk</a:t>
            </a:r>
          </a:p>
          <a:p>
            <a:pPr lvl="2"/>
            <a:r>
              <a:rPr lang="en-US" sz="1200" dirty="0" err="1"/>
              <a:t>Mintz</a:t>
            </a:r>
            <a:r>
              <a:rPr lang="en-US" sz="1200" dirty="0"/>
              <a:t>, B. &amp; </a:t>
            </a:r>
            <a:r>
              <a:rPr lang="en-US" sz="1200" dirty="0" err="1"/>
              <a:t>Illmensee</a:t>
            </a:r>
            <a:r>
              <a:rPr lang="en-US" sz="1200" dirty="0"/>
              <a:t>, K. Normal genetically mosaic mice produced from malignant </a:t>
            </a:r>
            <a:r>
              <a:rPr lang="en-US" sz="1200" dirty="0" err="1"/>
              <a:t>teratocarcinoma</a:t>
            </a:r>
            <a:r>
              <a:rPr lang="en-US" sz="1200" dirty="0"/>
              <a:t> cells. Proc. Natl Acad. Sci. USA 72, 3585–3589 (1975) | </a:t>
            </a:r>
            <a:r>
              <a:rPr lang="en-US" sz="1200" dirty="0">
                <a:hlinkClick r:id="rId5" tooltip="Normal genetically mosaic mice produced from malignant teratocarcinoma cells"/>
              </a:rPr>
              <a:t>Article</a:t>
            </a:r>
            <a:r>
              <a:rPr lang="en-US" sz="1200" dirty="0"/>
              <a:t> | </a:t>
            </a:r>
            <a:r>
              <a:rPr lang="en-US" sz="1200" dirty="0">
                <a:hlinkClick r:id="rId6" tooltip="Article on PubMed - Normal genetically mosaic mice produced from malignant teratocarcinoma cells"/>
              </a:rPr>
              <a:t>PubMed</a:t>
            </a:r>
            <a:r>
              <a:rPr lang="en-US" sz="1200" dirty="0"/>
              <a:t> | </a:t>
            </a:r>
            <a:r>
              <a:rPr lang="en-US" sz="1200" dirty="0" err="1">
                <a:hlinkClick r:id="rId7" tooltip="Article on ChemPort - Normal genetically mosaic mice produced from malignant teratocarcinoma cells"/>
              </a:rPr>
              <a:t>ChemPort</a:t>
            </a:r>
            <a:r>
              <a:rPr lang="en-US" sz="1200" dirty="0"/>
              <a:t> |</a:t>
            </a:r>
            <a:endParaRPr lang="cs-CZ" sz="1200" dirty="0"/>
          </a:p>
          <a:p>
            <a:r>
              <a:rPr lang="cs-CZ" sz="1600" dirty="0"/>
              <a:t>1976 – </a:t>
            </a:r>
            <a:r>
              <a:rPr lang="cs-CZ" sz="1600" dirty="0" err="1"/>
              <a:t>clonal</a:t>
            </a:r>
            <a:r>
              <a:rPr lang="cs-CZ" sz="1600" dirty="0"/>
              <a:t> </a:t>
            </a:r>
            <a:r>
              <a:rPr lang="cs-CZ" sz="1600" dirty="0" err="1"/>
              <a:t>evolution</a:t>
            </a:r>
            <a:r>
              <a:rPr lang="cs-CZ" sz="1600" dirty="0"/>
              <a:t> &amp; </a:t>
            </a:r>
            <a:r>
              <a:rPr lang="cs-CZ" sz="1600" dirty="0" err="1"/>
              <a:t>multistep</a:t>
            </a:r>
            <a:r>
              <a:rPr lang="cs-CZ" sz="1600" dirty="0"/>
              <a:t> </a:t>
            </a:r>
            <a:r>
              <a:rPr lang="cs-CZ" sz="1600" dirty="0" err="1"/>
              <a:t>tumourigenesis</a:t>
            </a:r>
            <a:endParaRPr lang="cs-CZ" sz="1600" dirty="0"/>
          </a:p>
          <a:p>
            <a:pPr lvl="1"/>
            <a:r>
              <a:rPr lang="cs-CZ" sz="1400" dirty="0"/>
              <a:t>koncept darwinovské evoluce a postupné nádorové progrese</a:t>
            </a:r>
          </a:p>
          <a:p>
            <a:pPr lvl="2"/>
            <a:r>
              <a:rPr lang="en-US" sz="1200" dirty="0" err="1"/>
              <a:t>Nowell</a:t>
            </a:r>
            <a:r>
              <a:rPr lang="en-US" sz="1200" dirty="0"/>
              <a:t>, P. C. The clonal evolution of tumor cell populations. Science 194, 23–28 (1976) | </a:t>
            </a:r>
            <a:r>
              <a:rPr lang="en-US" sz="1200" dirty="0">
                <a:hlinkClick r:id="rId8" tooltip="The clonal evolution of tumor cell populations"/>
              </a:rPr>
              <a:t>A</a:t>
            </a:r>
            <a:endParaRPr lang="cs-CZ" sz="1200" dirty="0">
              <a:hlinkClick r:id="rId8" tooltip="The clonal evolution of tumor cell populations"/>
            </a:endParaRPr>
          </a:p>
          <a:p>
            <a:r>
              <a:rPr lang="cs-CZ" sz="1600" dirty="0"/>
              <a:t>1978 – </a:t>
            </a:r>
            <a:r>
              <a:rPr lang="en-US" sz="1600" dirty="0"/>
              <a:t>Oncogenes encode proteins that regulate cell growth</a:t>
            </a:r>
            <a:endParaRPr lang="cs-CZ" sz="1600" dirty="0"/>
          </a:p>
          <a:p>
            <a:pPr lvl="1"/>
            <a:r>
              <a:rPr lang="cs-CZ" sz="1400" dirty="0"/>
              <a:t>Odhalení funkce </a:t>
            </a:r>
            <a:r>
              <a:rPr lang="cs-CZ" sz="1400" i="1" dirty="0" err="1"/>
              <a:t>src</a:t>
            </a:r>
            <a:r>
              <a:rPr lang="cs-CZ" sz="1400" dirty="0"/>
              <a:t> onkogenu</a:t>
            </a:r>
          </a:p>
          <a:p>
            <a:pPr lvl="2"/>
            <a:r>
              <a:rPr lang="en-US" sz="1200" dirty="0"/>
              <a:t>Levinson, A. D., </a:t>
            </a:r>
            <a:r>
              <a:rPr lang="en-US" sz="1200" dirty="0" err="1"/>
              <a:t>Oppermann</a:t>
            </a:r>
            <a:r>
              <a:rPr lang="en-US" sz="1200" dirty="0"/>
              <a:t>, H., </a:t>
            </a:r>
            <a:r>
              <a:rPr lang="en-US" sz="1200" dirty="0" err="1"/>
              <a:t>Levintow</a:t>
            </a:r>
            <a:r>
              <a:rPr lang="en-US" sz="1200" dirty="0"/>
              <a:t>, L., Varmus, H. E. &amp; Bishop, J. M. Evidence that the transforming gene of avian sarcoma virus encodes a protein kinase associated with a phosphoprotein. Cell 15, 561–572 (1978) | </a:t>
            </a:r>
            <a:r>
              <a:rPr lang="en-US" sz="1200" dirty="0">
                <a:hlinkClick r:id="rId9" tooltip="Evidence that the transforming gene of avian sarcoma virus encodes a protein kinase associated with a phosphoprotein"/>
              </a:rPr>
              <a:t>Article</a:t>
            </a:r>
            <a:r>
              <a:rPr lang="en-US" sz="1200" dirty="0"/>
              <a:t> | </a:t>
            </a:r>
            <a:r>
              <a:rPr lang="en-US" sz="1200" dirty="0">
                <a:hlinkClick r:id="rId10" tooltip="Article on PubMed - Evidence that the transforming gene of avian sarcoma virus encodes a protein kinase associated with a phosphoprotein"/>
              </a:rPr>
              <a:t>PubMed</a:t>
            </a:r>
            <a:r>
              <a:rPr lang="en-US" sz="1200" dirty="0"/>
              <a:t> | </a:t>
            </a:r>
            <a:r>
              <a:rPr lang="en-US" sz="1200" dirty="0">
                <a:hlinkClick r:id="rId11" tooltip="Article on ISI - Evidence that the transforming gene of avian sarcoma virus encodes a protein kinase associated with a phosphoprotein"/>
              </a:rPr>
              <a:t>ISI</a:t>
            </a:r>
            <a:r>
              <a:rPr lang="en-US" sz="1200" dirty="0"/>
              <a:t> | </a:t>
            </a:r>
            <a:r>
              <a:rPr lang="en-US" sz="1200" dirty="0" err="1">
                <a:hlinkClick r:id="rId12" tooltip="Article on ChemPort - Evidence that the transforming gene of avian sarcoma virus encodes a protein kinase associated with a phosphoprotein"/>
              </a:rPr>
              <a:t>ChemPort</a:t>
            </a:r>
            <a:r>
              <a:rPr lang="en-US" sz="1200" dirty="0"/>
              <a:t> |</a:t>
            </a:r>
            <a:endParaRPr lang="cs-CZ" sz="1200" dirty="0"/>
          </a:p>
          <a:p>
            <a:r>
              <a:rPr lang="cs-CZ" sz="1600" dirty="0"/>
              <a:t>1979 –  </a:t>
            </a:r>
            <a:r>
              <a:rPr lang="cs-CZ" sz="1600" dirty="0" err="1"/>
              <a:t>First</a:t>
            </a:r>
            <a:r>
              <a:rPr lang="cs-CZ" sz="1600" dirty="0"/>
              <a:t> </a:t>
            </a:r>
            <a:r>
              <a:rPr lang="cs-CZ" sz="1600" dirty="0" err="1"/>
              <a:t>human</a:t>
            </a:r>
            <a:r>
              <a:rPr lang="cs-CZ" sz="1600" dirty="0"/>
              <a:t> </a:t>
            </a:r>
            <a:r>
              <a:rPr lang="cs-CZ" sz="1600" dirty="0" err="1"/>
              <a:t>oncogene</a:t>
            </a:r>
            <a:endParaRPr lang="cs-CZ" sz="1600" dirty="0"/>
          </a:p>
          <a:p>
            <a:pPr lvl="1"/>
            <a:r>
              <a:rPr lang="cs-CZ" sz="1400" dirty="0"/>
              <a:t>Důkaz transformace buněk přenosem DNA z chemicky mutovaných buněk</a:t>
            </a:r>
          </a:p>
          <a:p>
            <a:pPr lvl="2"/>
            <a:r>
              <a:rPr lang="en-US" sz="1200" dirty="0"/>
              <a:t>Shih, C., </a:t>
            </a:r>
            <a:r>
              <a:rPr lang="en-US" sz="1200" dirty="0" err="1"/>
              <a:t>Shilo</a:t>
            </a:r>
            <a:r>
              <a:rPr lang="en-US" sz="1200" dirty="0"/>
              <a:t>, B. Z., Goldfarb, M. P., Dannenberg, A. &amp; Weinberg, R. A. Passage of phenotypes of chemically transformed cells via transfection of DNA and chromatin. Proc. Natl Acad. Sci. USA 76, 5714–5718 (1979) | </a:t>
            </a:r>
            <a:r>
              <a:rPr lang="en-US" sz="1200" dirty="0">
                <a:hlinkClick r:id="rId13" tooltip="Article on PubMed - Passage of phenotypes of chemically transformed cells via transfection of DNA and chromatin"/>
              </a:rPr>
              <a:t>PubMed</a:t>
            </a:r>
            <a:r>
              <a:rPr lang="en-US" sz="1200" dirty="0"/>
              <a:t> | </a:t>
            </a:r>
            <a:r>
              <a:rPr lang="en-US" sz="1200" dirty="0" err="1">
                <a:hlinkClick r:id="rId14" tooltip="Article on ChemPort - Passage of phenotypes of chemically transformed cells via transfection of DNA and chromatin"/>
              </a:rPr>
              <a:t>ChemPort</a:t>
            </a:r>
            <a:r>
              <a:rPr lang="en-US" sz="1200" dirty="0"/>
              <a:t> |</a:t>
            </a:r>
            <a:endParaRPr lang="cs-CZ" sz="1200" dirty="0"/>
          </a:p>
        </p:txBody>
      </p:sp>
      <p:sp>
        <p:nvSpPr>
          <p:cNvPr id="3" name="Nadpis 2"/>
          <p:cNvSpPr>
            <a:spLocks noGrp="1"/>
          </p:cNvSpPr>
          <p:nvPr>
            <p:ph type="title"/>
          </p:nvPr>
        </p:nvSpPr>
        <p:spPr/>
        <p:txBody>
          <a:bodyPr/>
          <a:lstStyle/>
          <a:p>
            <a:r>
              <a:rPr lang="cs-CZ" dirty="0"/>
              <a:t>Milníky</a:t>
            </a:r>
            <a:endParaRPr lang="en-US" dirty="0"/>
          </a:p>
        </p:txBody>
      </p:sp>
      <p:pic>
        <p:nvPicPr>
          <p:cNvPr id="20482" name="Picture 2" descr="Milestone 13Environmental awarenes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3568" y="2996952"/>
            <a:ext cx="662280" cy="9971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Milestone 14Step by step"/>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6453" y="4221088"/>
            <a:ext cx="769395" cy="82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909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124744"/>
            <a:ext cx="7992888" cy="4857403"/>
          </a:xfrm>
        </p:spPr>
        <p:txBody>
          <a:bodyPr/>
          <a:lstStyle/>
          <a:p>
            <a:r>
              <a:rPr lang="cs-CZ" sz="1600" dirty="0"/>
              <a:t>1983 – </a:t>
            </a:r>
            <a:r>
              <a:rPr lang="cs-CZ" sz="1600" dirty="0" err="1"/>
              <a:t>Oncogene</a:t>
            </a:r>
            <a:r>
              <a:rPr lang="cs-CZ" sz="1600" dirty="0"/>
              <a:t> </a:t>
            </a:r>
            <a:r>
              <a:rPr lang="cs-CZ" sz="1600" dirty="0" err="1"/>
              <a:t>cooperation</a:t>
            </a:r>
            <a:endParaRPr lang="cs-CZ" sz="1600" dirty="0"/>
          </a:p>
          <a:p>
            <a:pPr lvl="1"/>
            <a:r>
              <a:rPr lang="cs-CZ" sz="1400" dirty="0"/>
              <a:t>Důkaz kooperace mezi MYC and RAS onkogeny</a:t>
            </a:r>
          </a:p>
          <a:p>
            <a:pPr lvl="2"/>
            <a:r>
              <a:rPr lang="en-US" sz="1200" dirty="0"/>
              <a:t>Land, H., </a:t>
            </a:r>
            <a:r>
              <a:rPr lang="en-US" sz="1200" dirty="0" err="1"/>
              <a:t>Parada</a:t>
            </a:r>
            <a:r>
              <a:rPr lang="en-US" sz="1200" dirty="0"/>
              <a:t>, L. F. &amp; Weinberg, R. A. Tumorigenic conversion of primary embryo fibroblasts requires at least two cooperating oncogenes. Nature 304, 596–602 (1983) | </a:t>
            </a:r>
            <a:r>
              <a:rPr lang="en-US" sz="1200" dirty="0">
                <a:hlinkClick r:id="rId2" tooltip="Article on Article - Tumorigenic conversion of primary embryo fibroblasts requires at least two cooperating oncogenes"/>
              </a:rPr>
              <a:t>Article</a:t>
            </a:r>
            <a:r>
              <a:rPr lang="en-US" sz="1200" dirty="0"/>
              <a:t> | </a:t>
            </a:r>
            <a:r>
              <a:rPr lang="en-US" sz="1200" dirty="0">
                <a:hlinkClick r:id="rId3" tooltip="Article on PubMed - Tumorigenic conversion of primary embryo fibroblasts requires at least two cooperating oncogenes"/>
              </a:rPr>
              <a:t>PubMed</a:t>
            </a:r>
            <a:r>
              <a:rPr lang="en-US" sz="1200" dirty="0"/>
              <a:t> | </a:t>
            </a:r>
            <a:r>
              <a:rPr lang="en-US" sz="1200" dirty="0">
                <a:hlinkClick r:id="rId4" tooltip="Article on ISI - Tumorigenic conversion of primary embryo fibroblasts requires at least two cooperating oncogenes"/>
              </a:rPr>
              <a:t>ISI</a:t>
            </a:r>
            <a:r>
              <a:rPr lang="en-US" sz="1200" dirty="0"/>
              <a:t> | </a:t>
            </a:r>
            <a:r>
              <a:rPr lang="en-US" sz="1200" dirty="0" err="1">
                <a:hlinkClick r:id="rId5" tooltip="Article on ChemPort - Tumorigenic conversion of primary embryo fibroblasts requires at least two cooperating oncogenes"/>
              </a:rPr>
              <a:t>ChemPort</a:t>
            </a:r>
            <a:r>
              <a:rPr lang="en-US" sz="1200" dirty="0"/>
              <a:t> |</a:t>
            </a:r>
            <a:endParaRPr lang="cs-CZ" sz="1200" dirty="0"/>
          </a:p>
          <a:p>
            <a:r>
              <a:rPr lang="cs-CZ" sz="1600" dirty="0"/>
              <a:t>1983 – </a:t>
            </a:r>
            <a:r>
              <a:rPr lang="cs-CZ" sz="1600" dirty="0" err="1"/>
              <a:t>Cancer</a:t>
            </a:r>
            <a:r>
              <a:rPr lang="cs-CZ" sz="1600" dirty="0"/>
              <a:t> </a:t>
            </a:r>
            <a:r>
              <a:rPr lang="cs-CZ" sz="1600" dirty="0" err="1"/>
              <a:t>epigenetics</a:t>
            </a:r>
            <a:endParaRPr lang="cs-CZ" sz="1600" dirty="0"/>
          </a:p>
          <a:p>
            <a:pPr lvl="1"/>
            <a:r>
              <a:rPr lang="cs-CZ" sz="1400" dirty="0"/>
              <a:t>první popis rozdílu metylačního statusu určitých genů u zdravých a nádorových buněk</a:t>
            </a:r>
          </a:p>
          <a:p>
            <a:pPr lvl="2"/>
            <a:r>
              <a:rPr lang="en-US" sz="1200" dirty="0"/>
              <a:t>Feinberg, A. P. &amp; Vogelstein, B. </a:t>
            </a:r>
            <a:r>
              <a:rPr lang="en-US" sz="1200" dirty="0" err="1"/>
              <a:t>Hypomethylation</a:t>
            </a:r>
            <a:r>
              <a:rPr lang="en-US" sz="1200" dirty="0"/>
              <a:t> distinguishes genes of some human cancers from their no</a:t>
            </a:r>
            <a:endParaRPr lang="cs-CZ" sz="1200" dirty="0"/>
          </a:p>
          <a:p>
            <a:r>
              <a:rPr lang="cs-CZ" sz="1600" dirty="0"/>
              <a:t>1989 – </a:t>
            </a:r>
            <a:r>
              <a:rPr lang="en-US" sz="1600" dirty="0"/>
              <a:t>Cell cycle and DNA damage checkpoints</a:t>
            </a:r>
            <a:endParaRPr lang="cs-CZ" sz="1600" dirty="0"/>
          </a:p>
          <a:p>
            <a:pPr lvl="1"/>
            <a:r>
              <a:rPr lang="cs-CZ" sz="1400" dirty="0"/>
              <a:t>Objev </a:t>
            </a:r>
            <a:r>
              <a:rPr lang="cs-CZ" sz="1400" dirty="0" err="1"/>
              <a:t>mechnismu</a:t>
            </a:r>
            <a:r>
              <a:rPr lang="cs-CZ" sz="1400" dirty="0"/>
              <a:t> funkce RB proteinu v regulaci buněčného cyklu a jeho interakce s SV40 T-</a:t>
            </a:r>
            <a:r>
              <a:rPr lang="cs-CZ" sz="1400" dirty="0" err="1"/>
              <a:t>large</a:t>
            </a:r>
            <a:r>
              <a:rPr lang="cs-CZ" sz="1400" dirty="0"/>
              <a:t> antigenem</a:t>
            </a:r>
          </a:p>
          <a:p>
            <a:pPr lvl="2"/>
            <a:r>
              <a:rPr lang="en-US" sz="1200" dirty="0" err="1"/>
              <a:t>DeCaprio</a:t>
            </a:r>
            <a:r>
              <a:rPr lang="en-US" sz="1200" dirty="0"/>
              <a:t>, J. A. </a:t>
            </a:r>
            <a:r>
              <a:rPr lang="en-US" sz="1200" i="1" dirty="0"/>
              <a:t>et al</a:t>
            </a:r>
            <a:r>
              <a:rPr lang="en-US" sz="1200" dirty="0"/>
              <a:t>. The product of the retinoblastoma susceptibility gene has properties of a cell cycle regulatory element. Cell 58, 1085–1095 (1989) | </a:t>
            </a:r>
            <a:r>
              <a:rPr lang="en-US" sz="1200" dirty="0">
                <a:hlinkClick r:id="rId6" tooltip="The product of the retinoblastoma susceptibility gene has properties of a cell cycle regulatory element"/>
              </a:rPr>
              <a:t>Article</a:t>
            </a:r>
            <a:r>
              <a:rPr lang="en-US" sz="1200" dirty="0"/>
              <a:t> | </a:t>
            </a:r>
            <a:r>
              <a:rPr lang="en-US" sz="1200" dirty="0">
                <a:hlinkClick r:id="rId7" tooltip="Article on PubMed - The product of the retinoblastoma susceptibility gene has properties of a cell cycle regulatory element"/>
              </a:rPr>
              <a:t>PubMed</a:t>
            </a:r>
            <a:r>
              <a:rPr lang="en-US" sz="1200" dirty="0"/>
              <a:t> | </a:t>
            </a:r>
            <a:r>
              <a:rPr lang="en-US" sz="1200" dirty="0">
                <a:hlinkClick r:id="rId8" tooltip="Article on ISI - The product of the retinoblastoma susceptibility gene has properties of a cell cycle regulatory element"/>
              </a:rPr>
              <a:t>ISI</a:t>
            </a:r>
            <a:r>
              <a:rPr lang="en-US" sz="1200" dirty="0"/>
              <a:t> | </a:t>
            </a:r>
            <a:r>
              <a:rPr lang="en-US" sz="1200" dirty="0" err="1">
                <a:hlinkClick r:id="rId9" tooltip="Article on ChemPort - The product of the retinoblastoma susceptibility gene has properties of a cell cycle regulatory element"/>
              </a:rPr>
              <a:t>ChemPort</a:t>
            </a:r>
            <a:r>
              <a:rPr lang="en-US" sz="1200" dirty="0"/>
              <a:t> |</a:t>
            </a:r>
            <a:endParaRPr lang="cs-CZ" sz="1200" dirty="0"/>
          </a:p>
          <a:p>
            <a:r>
              <a:rPr lang="cs-CZ" sz="1600" dirty="0"/>
              <a:t>1990 – </a:t>
            </a:r>
            <a:r>
              <a:rPr lang="en-US" sz="1600" dirty="0"/>
              <a:t>Genetic basis for cancer predisposition</a:t>
            </a:r>
            <a:endParaRPr lang="cs-CZ" sz="1600" dirty="0"/>
          </a:p>
          <a:p>
            <a:pPr lvl="1"/>
            <a:r>
              <a:rPr lang="cs-CZ" sz="1400" dirty="0"/>
              <a:t>první objevy dědičných mutací spojených s </a:t>
            </a:r>
            <a:r>
              <a:rPr lang="cs-CZ" sz="1400" dirty="0" err="1"/>
              <a:t>predipozicí</a:t>
            </a:r>
            <a:r>
              <a:rPr lang="cs-CZ" sz="1400" dirty="0"/>
              <a:t>  k </a:t>
            </a:r>
            <a:r>
              <a:rPr lang="cs-CZ" sz="1400" dirty="0" err="1"/>
              <a:t>nádorovýcm</a:t>
            </a:r>
            <a:r>
              <a:rPr lang="cs-CZ" sz="1400" dirty="0"/>
              <a:t> onemocněním</a:t>
            </a:r>
          </a:p>
          <a:p>
            <a:pPr lvl="2"/>
            <a:r>
              <a:rPr lang="en-US" sz="1200" dirty="0"/>
              <a:t>Call, K. M. </a:t>
            </a:r>
            <a:r>
              <a:rPr lang="en-US" sz="1200" i="1" dirty="0"/>
              <a:t>et al</a:t>
            </a:r>
            <a:r>
              <a:rPr lang="en-US" sz="1200" dirty="0"/>
              <a:t>. Isolation and characterization of a zinc finger polypeptide gene at the human chromosome 11 Wilms' tumor locus. Cell 60, 509–520 (1990) | </a:t>
            </a:r>
            <a:r>
              <a:rPr lang="en-US" sz="1200" dirty="0">
                <a:hlinkClick r:id="rId10" tooltip="Isolation and characterization of a zinc finger polypeptide gene at the human chromosome 11 Wilms' tumor locus"/>
              </a:rPr>
              <a:t>Article</a:t>
            </a:r>
            <a:r>
              <a:rPr lang="en-US" sz="1200" dirty="0"/>
              <a:t> | </a:t>
            </a:r>
            <a:r>
              <a:rPr lang="en-US" sz="1200" dirty="0">
                <a:hlinkClick r:id="rId11" tooltip="Article on PubMed - Isolation and characterization of a zinc finger polypeptide gene at the human chromosome 11 Wilms' tumor locus"/>
              </a:rPr>
              <a:t>PubMed</a:t>
            </a:r>
            <a:r>
              <a:rPr lang="en-US" sz="1200" dirty="0"/>
              <a:t> | </a:t>
            </a:r>
            <a:r>
              <a:rPr lang="en-US" sz="1200" dirty="0">
                <a:hlinkClick r:id="rId12" tooltip="Article on ISI - Isolation and characterization of a zinc finger polypeptide gene at the human chromosome 11 Wilms' tumor locus"/>
              </a:rPr>
              <a:t>ISI</a:t>
            </a:r>
            <a:r>
              <a:rPr lang="en-US" sz="1200" dirty="0"/>
              <a:t> | </a:t>
            </a:r>
            <a:r>
              <a:rPr lang="en-US" sz="1200" dirty="0" err="1">
                <a:hlinkClick r:id="rId13" tooltip="Article on ChemPort - Isolation and characterization of a zinc finger polypeptide gene at the human chromosome 11 Wilms' tumor locus"/>
              </a:rPr>
              <a:t>ChemPort</a:t>
            </a:r>
            <a:r>
              <a:rPr lang="en-US" sz="1200" dirty="0"/>
              <a:t> |</a:t>
            </a:r>
            <a:endParaRPr lang="cs-CZ" sz="1200" dirty="0"/>
          </a:p>
        </p:txBody>
      </p:sp>
      <p:sp>
        <p:nvSpPr>
          <p:cNvPr id="3" name="Nadpis 2"/>
          <p:cNvSpPr>
            <a:spLocks noGrp="1"/>
          </p:cNvSpPr>
          <p:nvPr>
            <p:ph type="title"/>
          </p:nvPr>
        </p:nvSpPr>
        <p:spPr/>
        <p:txBody>
          <a:bodyPr/>
          <a:lstStyle/>
          <a:p>
            <a:r>
              <a:rPr lang="cs-CZ" dirty="0"/>
              <a:t>Milníky</a:t>
            </a:r>
            <a:endParaRPr lang="en-US" dirty="0"/>
          </a:p>
        </p:txBody>
      </p:sp>
    </p:spTree>
    <p:extLst>
      <p:ext uri="{BB962C8B-B14F-4D97-AF65-F5344CB8AC3E}">
        <p14:creationId xmlns:p14="http://schemas.microsoft.com/office/powerpoint/2010/main" val="3697715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124744"/>
            <a:ext cx="7992888" cy="4857403"/>
          </a:xfrm>
        </p:spPr>
        <p:txBody>
          <a:bodyPr/>
          <a:lstStyle/>
          <a:p>
            <a:r>
              <a:rPr lang="cs-CZ" sz="1600" dirty="0"/>
              <a:t>1999 – </a:t>
            </a:r>
            <a:r>
              <a:rPr lang="en-US" sz="1600" dirty="0"/>
              <a:t>Cancer profiling</a:t>
            </a:r>
            <a:endParaRPr lang="cs-CZ" sz="1600" dirty="0"/>
          </a:p>
          <a:p>
            <a:pPr lvl="1"/>
            <a:r>
              <a:rPr lang="cs-CZ" sz="1400" dirty="0"/>
              <a:t>První aplikace profilování genové exprese pro klasifikaci nádorů</a:t>
            </a:r>
          </a:p>
          <a:p>
            <a:pPr lvl="2"/>
            <a:r>
              <a:rPr lang="en-US" sz="1200" dirty="0"/>
              <a:t>Golub, T. R. &amp; </a:t>
            </a:r>
            <a:r>
              <a:rPr lang="en-US" sz="1200" dirty="0" err="1"/>
              <a:t>Slonim</a:t>
            </a:r>
            <a:r>
              <a:rPr lang="en-US" sz="1200" dirty="0"/>
              <a:t>, D. K. </a:t>
            </a:r>
            <a:r>
              <a:rPr lang="en-US" sz="1200" i="1" dirty="0"/>
              <a:t>et al</a:t>
            </a:r>
            <a:r>
              <a:rPr lang="en-US" sz="1200" dirty="0"/>
              <a:t>. Molecular classification of cancer: class discovery and class prediction by gene expression monitoring. Science 286, 531–537 (1999) | </a:t>
            </a:r>
            <a:r>
              <a:rPr lang="en-US" sz="1200" dirty="0">
                <a:hlinkClick r:id="rId2" tooltip="Molecular classification of cancer: class discovery and class prediction by gene expression monitoring"/>
              </a:rPr>
              <a:t>Article</a:t>
            </a:r>
            <a:r>
              <a:rPr lang="en-US" sz="1200" dirty="0"/>
              <a:t> | </a:t>
            </a:r>
            <a:r>
              <a:rPr lang="en-US" sz="1200" dirty="0">
                <a:hlinkClick r:id="rId3" tooltip="Article on PubMed - Molecular classification of cancer: class discovery and class prediction by gene expression monitoring"/>
              </a:rPr>
              <a:t>PubMed</a:t>
            </a:r>
            <a:r>
              <a:rPr lang="en-US" sz="1200" dirty="0"/>
              <a:t> |</a:t>
            </a:r>
            <a:endParaRPr lang="cs-CZ" sz="1200" dirty="0"/>
          </a:p>
          <a:p>
            <a:r>
              <a:rPr lang="cs-CZ" sz="1600" dirty="0"/>
              <a:t>2001 – </a:t>
            </a:r>
            <a:r>
              <a:rPr lang="en-US" sz="1600" dirty="0"/>
              <a:t>Targeted cancer therapy</a:t>
            </a:r>
            <a:endParaRPr lang="cs-CZ" sz="1600" dirty="0"/>
          </a:p>
          <a:p>
            <a:pPr lvl="1"/>
            <a:r>
              <a:rPr lang="cs-CZ" sz="1400" dirty="0"/>
              <a:t>První aplikace molekulárně cílených léčiv</a:t>
            </a:r>
          </a:p>
          <a:p>
            <a:pPr lvl="2"/>
            <a:r>
              <a:rPr lang="en-US" sz="1200" dirty="0" err="1"/>
              <a:t>Slamon</a:t>
            </a:r>
            <a:r>
              <a:rPr lang="en-US" sz="1200" dirty="0"/>
              <a:t>, D. J. </a:t>
            </a:r>
            <a:r>
              <a:rPr lang="en-US" sz="1200" i="1" dirty="0"/>
              <a:t>et al</a:t>
            </a:r>
            <a:r>
              <a:rPr lang="en-US" sz="1200" dirty="0"/>
              <a:t>. Use of chemotherapy plus a monoclonal antibody against HER2 for metastatic breast cancer that overexpresses HER2. N. Engl. J. Med. 344, 783–792 (2001) | </a:t>
            </a:r>
            <a:r>
              <a:rPr lang="en-US" sz="1200" dirty="0">
                <a:hlinkClick r:id="rId4" tooltip="Use of chemotherapy plus a monoclonal antibody against HER2 for metastatic breast cancer that overexpresses HER2"/>
              </a:rPr>
              <a:t>Article</a:t>
            </a:r>
            <a:r>
              <a:rPr lang="en-US" sz="1200" dirty="0"/>
              <a:t> | </a:t>
            </a:r>
            <a:r>
              <a:rPr lang="en-US" sz="1200" dirty="0">
                <a:hlinkClick r:id="rId5" tooltip="Article on PubMed - Use of chemotherapy plus a monoclonal antibody against HER2 for metastatic breast cancer that overexpresses HER2"/>
              </a:rPr>
              <a:t>PubMed</a:t>
            </a:r>
            <a:r>
              <a:rPr lang="en-US" sz="1200" dirty="0"/>
              <a:t> | </a:t>
            </a:r>
            <a:r>
              <a:rPr lang="en-US" sz="1200" dirty="0">
                <a:hlinkClick r:id="rId6" tooltip="Article on ISI - Use of chemotherapy plus a monoclonal antibody against HER2 for metastatic breast cancer that overexpresses HER2"/>
              </a:rPr>
              <a:t>ISI</a:t>
            </a:r>
            <a:r>
              <a:rPr lang="en-US" sz="1200" dirty="0"/>
              <a:t> | </a:t>
            </a:r>
            <a:r>
              <a:rPr lang="en-US" sz="1200" dirty="0" err="1">
                <a:hlinkClick r:id="rId7" tooltip="Article on ChemPort - Use of chemotherapy plus a monoclonal antibody against HER2 for metastatic breast cancer that overexpresses HER2"/>
              </a:rPr>
              <a:t>ChemPort</a:t>
            </a:r>
            <a:r>
              <a:rPr lang="en-US" sz="1200" dirty="0"/>
              <a:t> |</a:t>
            </a:r>
            <a:endParaRPr lang="cs-CZ" sz="1200" dirty="0"/>
          </a:p>
          <a:p>
            <a:pPr lvl="2"/>
            <a:r>
              <a:rPr lang="en-US" sz="1200" dirty="0" err="1"/>
              <a:t>Druker</a:t>
            </a:r>
            <a:r>
              <a:rPr lang="en-US" sz="1200" dirty="0"/>
              <a:t>, B. J. </a:t>
            </a:r>
            <a:r>
              <a:rPr lang="en-US" sz="1200" i="1" dirty="0"/>
              <a:t>et al</a:t>
            </a:r>
            <a:r>
              <a:rPr lang="en-US" sz="1200" dirty="0"/>
              <a:t>. Efficacy and safety of a specific inhibitor of the BCR–ABL tyrosine kinase in chronic myeloid leukemia. N. Engl. J. Med. 344, 1031–1037 (2001) | </a:t>
            </a:r>
            <a:r>
              <a:rPr lang="en-US" sz="1200" dirty="0">
                <a:hlinkClick r:id="rId8" tooltip="Efficacy and safety of a specific inhibitor of the BCR-ABL tyrosine kinase in chronic myeloid leukemia"/>
              </a:rPr>
              <a:t>Article</a:t>
            </a:r>
            <a:r>
              <a:rPr lang="en-US" sz="1200" dirty="0"/>
              <a:t> | </a:t>
            </a:r>
            <a:r>
              <a:rPr lang="en-US" sz="1200" dirty="0">
                <a:hlinkClick r:id="rId9" tooltip="Article on PubMed - Efficacy and safety of a specific inhibitor of the BCR-ABL tyrosine kinase in chronic myeloid leukemia"/>
              </a:rPr>
              <a:t>PubMed</a:t>
            </a:r>
            <a:r>
              <a:rPr lang="en-US" sz="1200" dirty="0"/>
              <a:t> | </a:t>
            </a:r>
            <a:r>
              <a:rPr lang="en-US" sz="1200" dirty="0">
                <a:hlinkClick r:id="rId10" tooltip="Article on ISI - Efficacy and safety of a specific inhibitor of the BCR-ABL tyrosine kinase in chronic myeloid leukemia"/>
              </a:rPr>
              <a:t>ISI</a:t>
            </a:r>
            <a:r>
              <a:rPr lang="en-US" sz="1200" dirty="0"/>
              <a:t> | </a:t>
            </a:r>
            <a:r>
              <a:rPr lang="en-US" sz="1200" dirty="0" err="1">
                <a:hlinkClick r:id="rId11" tooltip="Article on ChemPort - Efficacy and safety of a specific inhibitor of the BCR-ABL tyrosine kinase in chronic myeloid leukemia"/>
              </a:rPr>
              <a:t>ChemPort</a:t>
            </a:r>
            <a:r>
              <a:rPr lang="en-US" sz="1200" dirty="0"/>
              <a:t> |</a:t>
            </a:r>
            <a:endParaRPr lang="cs-CZ" sz="1200" dirty="0"/>
          </a:p>
          <a:p>
            <a:pPr lvl="2"/>
            <a:r>
              <a:rPr lang="en-US" sz="1200" dirty="0"/>
              <a:t>Demetri, G. D. </a:t>
            </a:r>
            <a:r>
              <a:rPr lang="en-US" sz="1200" i="1" dirty="0"/>
              <a:t>et al</a:t>
            </a:r>
            <a:r>
              <a:rPr lang="en-US" sz="1200" dirty="0"/>
              <a:t>. Efficacy and safety of </a:t>
            </a:r>
            <a:r>
              <a:rPr lang="en-US" sz="1200" dirty="0" err="1"/>
              <a:t>imatinib</a:t>
            </a:r>
            <a:r>
              <a:rPr lang="en-US" sz="1200" dirty="0"/>
              <a:t> </a:t>
            </a:r>
            <a:r>
              <a:rPr lang="en-US" sz="1200" dirty="0" err="1"/>
              <a:t>mesylate</a:t>
            </a:r>
            <a:r>
              <a:rPr lang="en-US" sz="1200" dirty="0"/>
              <a:t> in advanced gastrointestinal stromal tumors. N. Engl. J. Med. 347, 472–480 (2002) | </a:t>
            </a:r>
            <a:r>
              <a:rPr lang="en-US" sz="1200" dirty="0">
                <a:hlinkClick r:id="rId12" tooltip="Efficacy and safety of imatinib mesylate in advanced gastrointestinal stromal tumors"/>
              </a:rPr>
              <a:t>Article</a:t>
            </a:r>
            <a:r>
              <a:rPr lang="en-US" sz="1200" dirty="0"/>
              <a:t> | </a:t>
            </a:r>
            <a:r>
              <a:rPr lang="en-US" sz="1200" dirty="0">
                <a:hlinkClick r:id="rId13" tooltip="Article on PubMed - Efficacy and safety of imatinib mesylate in advanced gastrointestinal stromal tumors"/>
              </a:rPr>
              <a:t>PubMed</a:t>
            </a:r>
            <a:r>
              <a:rPr lang="en-US" sz="1200" dirty="0"/>
              <a:t> | </a:t>
            </a:r>
            <a:r>
              <a:rPr lang="en-US" sz="1200" dirty="0">
                <a:hlinkClick r:id="rId14" tooltip="Article on ISI - Efficacy and safety of imatinib mesylate in advanced gastrointestinal stromal tumors"/>
              </a:rPr>
              <a:t>ISI</a:t>
            </a:r>
            <a:r>
              <a:rPr lang="en-US" sz="1200" dirty="0"/>
              <a:t> | </a:t>
            </a:r>
            <a:r>
              <a:rPr lang="en-US" sz="1200" dirty="0" err="1">
                <a:hlinkClick r:id="rId15" tooltip="Article on ChemPort - Efficacy and safety of imatinib mesylate in advanced gastrointestinal stromal tumors"/>
              </a:rPr>
              <a:t>ChemPort</a:t>
            </a:r>
            <a:r>
              <a:rPr lang="en-US" sz="1200" dirty="0"/>
              <a:t> |</a:t>
            </a:r>
            <a:endParaRPr lang="cs-CZ" sz="1200" dirty="0"/>
          </a:p>
          <a:p>
            <a:pPr lvl="2"/>
            <a:r>
              <a:rPr lang="en-US" sz="1200" dirty="0"/>
              <a:t>Lynch, T. J. </a:t>
            </a:r>
            <a:r>
              <a:rPr lang="en-US" sz="1200" i="1" dirty="0"/>
              <a:t>et al</a:t>
            </a:r>
            <a:r>
              <a:rPr lang="en-US" sz="1200" dirty="0"/>
              <a:t>. Activating mutations in the epidermal growth factor receptor underlying responsiveness of non-small-cell lung cancer to </a:t>
            </a:r>
            <a:r>
              <a:rPr lang="en-US" sz="1200" dirty="0" err="1"/>
              <a:t>gefitinib</a:t>
            </a:r>
            <a:r>
              <a:rPr lang="en-US" sz="1200" dirty="0"/>
              <a:t>. N. Engl. J. Med. 350, 2129–2139 (2004) | </a:t>
            </a:r>
            <a:r>
              <a:rPr lang="en-US" sz="1200" dirty="0">
                <a:hlinkClick r:id="rId16" tooltip="Activating mutations in the epidermal growth factor receptor underlying responsiveness of non-small-cell lung cancer to gefitinib"/>
              </a:rPr>
              <a:t>Article</a:t>
            </a:r>
            <a:r>
              <a:rPr lang="en-US" sz="1200" dirty="0"/>
              <a:t> | </a:t>
            </a:r>
            <a:r>
              <a:rPr lang="en-US" sz="1200" dirty="0">
                <a:hlinkClick r:id="rId17" tooltip="Article on PubMed - Activating mutations in the epidermal growth factor receptor underlying responsiveness of non-small-cell lung cancer to gefitinib"/>
              </a:rPr>
              <a:t>PubMed</a:t>
            </a:r>
            <a:r>
              <a:rPr lang="en-US" sz="1200" dirty="0"/>
              <a:t> | </a:t>
            </a:r>
            <a:r>
              <a:rPr lang="en-US" sz="1200" dirty="0">
                <a:hlinkClick r:id="rId18" tooltip="Article on ISI - Activating mutations in the epidermal growth factor receptor underlying responsiveness of non-small-cell lung cancer to gefitinib"/>
              </a:rPr>
              <a:t>ISI</a:t>
            </a:r>
            <a:r>
              <a:rPr lang="en-US" sz="1200" dirty="0"/>
              <a:t> | </a:t>
            </a:r>
            <a:r>
              <a:rPr lang="en-US" sz="1200" dirty="0" err="1">
                <a:hlinkClick r:id="rId19" tooltip="Article on ChemPort - Activating mutations in the epidermal growth factor receptor underlying responsiveness of non-small-cell lung cancer to gefitinib"/>
              </a:rPr>
              <a:t>ChemPort</a:t>
            </a:r>
            <a:r>
              <a:rPr lang="en-US" sz="1200" dirty="0"/>
              <a:t> |</a:t>
            </a:r>
            <a:endParaRPr lang="cs-CZ" sz="1200" dirty="0"/>
          </a:p>
        </p:txBody>
      </p:sp>
      <p:sp>
        <p:nvSpPr>
          <p:cNvPr id="3" name="Nadpis 2"/>
          <p:cNvSpPr>
            <a:spLocks noGrp="1"/>
          </p:cNvSpPr>
          <p:nvPr>
            <p:ph type="title"/>
          </p:nvPr>
        </p:nvSpPr>
        <p:spPr/>
        <p:txBody>
          <a:bodyPr/>
          <a:lstStyle/>
          <a:p>
            <a:r>
              <a:rPr lang="cs-CZ" dirty="0"/>
              <a:t>Milníky</a:t>
            </a:r>
            <a:endParaRPr lang="en-US" dirty="0"/>
          </a:p>
        </p:txBody>
      </p:sp>
    </p:spTree>
    <p:extLst>
      <p:ext uri="{BB962C8B-B14F-4D97-AF65-F5344CB8AC3E}">
        <p14:creationId xmlns:p14="http://schemas.microsoft.com/office/powerpoint/2010/main" val="3265347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Historie</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49507" y="1880737"/>
            <a:ext cx="1800202" cy="1296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45873" y="3835410"/>
            <a:ext cx="2488816" cy="1820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200145" y="1894670"/>
            <a:ext cx="4404659" cy="3212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919447" y="2163444"/>
            <a:ext cx="4821770" cy="2798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4074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Současnost</a:t>
            </a:r>
            <a:r>
              <a:rPr lang="en-US" dirty="0"/>
              <a:t>?</a:t>
            </a:r>
          </a:p>
        </p:txBody>
      </p:sp>
      <p:pic>
        <p:nvPicPr>
          <p:cNvPr id="5122" name="Picture 2" descr="https://i2-prod.mirror.co.uk/incoming/article10062742.ece/ALTERNATES/s615b/PAY-WORLD-BIGGEST-CYST-REMOVED-WHO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657" y="2204864"/>
            <a:ext cx="2732818" cy="364375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362301" y="1299847"/>
            <a:ext cx="4572000" cy="646331"/>
          </a:xfrm>
          <a:prstGeom prst="rect">
            <a:avLst/>
          </a:prstGeom>
        </p:spPr>
        <p:txBody>
          <a:bodyPr>
            <a:spAutoFit/>
          </a:bodyPr>
          <a:lstStyle/>
          <a:p>
            <a:r>
              <a:rPr lang="en-US" dirty="0"/>
              <a:t>Dr. Erik Hanson </a:t>
            </a:r>
            <a:r>
              <a:rPr lang="en-US" dirty="0" err="1"/>
              <a:t>Viana</a:t>
            </a:r>
            <a:r>
              <a:rPr lang="en-US" dirty="0"/>
              <a:t> holding the giant cyst (Image: Caters News Agency) </a:t>
            </a:r>
          </a:p>
        </p:txBody>
      </p:sp>
      <p:sp>
        <p:nvSpPr>
          <p:cNvPr id="5" name="Obdélník 4"/>
          <p:cNvSpPr/>
          <p:nvPr/>
        </p:nvSpPr>
        <p:spPr>
          <a:xfrm>
            <a:off x="1344185" y="5954764"/>
            <a:ext cx="4261932" cy="523220"/>
          </a:xfrm>
          <a:prstGeom prst="rect">
            <a:avLst/>
          </a:prstGeom>
        </p:spPr>
        <p:txBody>
          <a:bodyPr wrap="square">
            <a:spAutoFit/>
          </a:bodyPr>
          <a:lstStyle/>
          <a:p>
            <a:r>
              <a:rPr lang="en-US" sz="1400" dirty="0"/>
              <a:t>https://www.mirror.co.uk/news/uk-news/woman-worlds-largest-cyst-five-10062677</a:t>
            </a:r>
          </a:p>
        </p:txBody>
      </p:sp>
      <p:pic>
        <p:nvPicPr>
          <p:cNvPr id="5124" name="Picture 4" descr="https://medicalopedia.org/wp-content/uploads/2012/02/300-Pound-Tumour-Worlds-Biggest-Tumor-Removed-from-a-Human-Body-300x20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2212644"/>
            <a:ext cx="2857500" cy="1981201"/>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4536504" y="4437111"/>
            <a:ext cx="4572000" cy="1200329"/>
          </a:xfrm>
          <a:prstGeom prst="rect">
            <a:avLst/>
          </a:prstGeom>
        </p:spPr>
        <p:txBody>
          <a:bodyPr>
            <a:spAutoFit/>
          </a:bodyPr>
          <a:lstStyle/>
          <a:p>
            <a:r>
              <a:rPr lang="en-US" dirty="0"/>
              <a:t>A 300 pound tumor from an unnamed 34-year-old woman’s abdomen was removed via a 6 hour surgery in Stanford Hospital, Palo Alto, California on October 1991.</a:t>
            </a:r>
          </a:p>
        </p:txBody>
      </p:sp>
      <p:sp>
        <p:nvSpPr>
          <p:cNvPr id="7" name="Obdélník 6"/>
          <p:cNvSpPr/>
          <p:nvPr/>
        </p:nvSpPr>
        <p:spPr>
          <a:xfrm>
            <a:off x="5364088" y="5957181"/>
            <a:ext cx="3763780" cy="461665"/>
          </a:xfrm>
          <a:prstGeom prst="rect">
            <a:avLst/>
          </a:prstGeom>
        </p:spPr>
        <p:txBody>
          <a:bodyPr wrap="square">
            <a:spAutoFit/>
          </a:bodyPr>
          <a:lstStyle/>
          <a:p>
            <a:r>
              <a:rPr lang="en-US" sz="1200" dirty="0"/>
              <a:t>https://www.medicalopedia.org/2480/worlds-largest-tumors-the-top-three/</a:t>
            </a:r>
          </a:p>
        </p:txBody>
      </p:sp>
    </p:spTree>
    <p:extLst>
      <p:ext uri="{BB962C8B-B14F-4D97-AF65-F5344CB8AC3E}">
        <p14:creationId xmlns:p14="http://schemas.microsoft.com/office/powerpoint/2010/main" val="3814659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en-US" dirty="0"/>
              <a:t>Trend &amp; </a:t>
            </a:r>
            <a:r>
              <a:rPr lang="en-US" dirty="0" err="1"/>
              <a:t>predikce</a:t>
            </a:r>
            <a:r>
              <a:rPr lang="en-US" dirty="0"/>
              <a:t>: data</a:t>
            </a:r>
            <a:r>
              <a:rPr lang="cs-CZ" dirty="0"/>
              <a:t> (USA)</a:t>
            </a:r>
            <a:br>
              <a:rPr lang="cs-CZ" dirty="0"/>
            </a:br>
            <a:endParaRPr lang="en-US" dirty="0"/>
          </a:p>
        </p:txBody>
      </p:sp>
      <p:pic>
        <p:nvPicPr>
          <p:cNvPr id="7170" name="Picture 2" descr="Line graph showing Number of New Cases and Deaths per 100,000 from 1975-2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424494"/>
            <a:ext cx="4200407" cy="1553092"/>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4782019" y="1017602"/>
            <a:ext cx="4572000" cy="276999"/>
          </a:xfrm>
          <a:prstGeom prst="rect">
            <a:avLst/>
          </a:prstGeom>
        </p:spPr>
        <p:txBody>
          <a:bodyPr>
            <a:spAutoFit/>
          </a:bodyPr>
          <a:lstStyle/>
          <a:p>
            <a:r>
              <a:rPr lang="en-US" sz="1200" dirty="0"/>
              <a:t>https://seer.cancer.gov/statfacts/html/all.html</a:t>
            </a:r>
          </a:p>
        </p:txBody>
      </p:sp>
      <p:pic>
        <p:nvPicPr>
          <p:cNvPr id="8" name="Picture 2" descr="CSR Figure 2.2: SEER Incidence, Delay Adjusted Incidence and US Death Rates by Race and Sex (Ages &lt;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3212976"/>
            <a:ext cx="4663480" cy="36035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1AC50E6-D936-4AE8-85C3-3B30FCC5DDA6}"/>
              </a:ext>
            </a:extLst>
          </p:cNvPr>
          <p:cNvPicPr>
            <a:picLocks noChangeAspect="1"/>
          </p:cNvPicPr>
          <p:nvPr/>
        </p:nvPicPr>
        <p:blipFill>
          <a:blip r:embed="rId5"/>
          <a:stretch>
            <a:fillRect/>
          </a:stretch>
        </p:blipFill>
        <p:spPr>
          <a:xfrm>
            <a:off x="5985066" y="1366644"/>
            <a:ext cx="3128390" cy="5440362"/>
          </a:xfrm>
          <a:prstGeom prst="rect">
            <a:avLst/>
          </a:prstGeom>
        </p:spPr>
      </p:pic>
    </p:spTree>
    <p:extLst>
      <p:ext uri="{BB962C8B-B14F-4D97-AF65-F5344CB8AC3E}">
        <p14:creationId xmlns:p14="http://schemas.microsoft.com/office/powerpoint/2010/main" val="4067265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en-US" dirty="0" err="1"/>
              <a:t>Historie</a:t>
            </a:r>
            <a:r>
              <a:rPr lang="en-US" dirty="0"/>
              <a:t> – </a:t>
            </a:r>
            <a:r>
              <a:rPr lang="en-US" dirty="0" err="1"/>
              <a:t>Sou</a:t>
            </a:r>
            <a:r>
              <a:rPr lang="cs-CZ" dirty="0"/>
              <a:t>časnost</a:t>
            </a:r>
            <a:r>
              <a:rPr lang="en-US" dirty="0"/>
              <a:t>: data</a:t>
            </a:r>
            <a:r>
              <a:rPr lang="cs-CZ" dirty="0"/>
              <a:t> (ČR)</a:t>
            </a:r>
            <a:br>
              <a:rPr lang="cs-CZ" dirty="0"/>
            </a:br>
            <a:endParaRPr lang="en-US" dirty="0"/>
          </a:p>
        </p:txBody>
      </p:sp>
      <p:pic>
        <p:nvPicPr>
          <p:cNvPr id="8196" name="Picture 4" descr="http://www.svod.cz/graph/?sessid=l4l6koqvffj1glmd2d74453aa2&amp;typ=incmor&amp;zobrazeni=graph&amp;incidence=1&amp;mortalita=1&amp;vypocet=c&amp;diag=C50,D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196752"/>
            <a:ext cx="3986386" cy="206192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svod.cz/graph/?sessid=l4l6koqvffj1glmd2d74453aa2&amp;typ=incmor&amp;zobrazeni=graph&amp;incidence=1&amp;mortalita=1&amp;vypocet=c&amp;diag=C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429000"/>
            <a:ext cx="3840290" cy="1986357"/>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www.svod.cz/graph/?sessid=l4l6koqvffj1glmd2d74453aa2&amp;typ=incmor&amp;diag=C18&amp;pohl=m&amp;kraj=&amp;vek_od=1&amp;vek_do=18&amp;zobrazeni=graph&amp;incidence=1&amp;mortalita=1&amp;mi=0&amp;vypocet=w&amp;obdobi_od=1977&amp;obdobi_do=2015&amp;stadium=&amp;t=&amp;n=&amp;m=&amp;pt=&amp;pn=&amp;pm=&amp;t=&amp;n=&amp;zije=&amp;umrti=&amp;lecb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9767" y="1193264"/>
            <a:ext cx="3875060" cy="200434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www.svod.cz/graph/?sessid=l4l6koqvffj1glmd2d74453aa2&amp;typ=incmor&amp;diag=C25&amp;pohl=m&amp;kraj=&amp;vek_od=1&amp;vek_do=18&amp;zobrazeni=graph&amp;incidence=1&amp;mortalita=1&amp;mi=0&amp;vypocet=w&amp;obdobi_od=1977&amp;obdobi_do=2015&amp;stadium=&amp;t=&amp;n=&amp;m=&amp;pt=&amp;pn=&amp;pm=&amp;t=&amp;n=&amp;zije=&amp;umrti=&amp;lecb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9767" y="3428999"/>
            <a:ext cx="3840290" cy="198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892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043608" y="260646"/>
            <a:ext cx="7920880" cy="627063"/>
          </a:xfrm>
        </p:spPr>
        <p:txBody>
          <a:bodyPr/>
          <a:lstStyle/>
          <a:p>
            <a:r>
              <a:rPr lang="cs-CZ" dirty="0"/>
              <a:t>Nádor slinivky – klinický příklad</a:t>
            </a:r>
            <a:br>
              <a:rPr lang="cs-CZ" dirty="0"/>
            </a:br>
            <a:endParaRPr lang="en-US" dirty="0"/>
          </a:p>
        </p:txBody>
      </p:sp>
      <p:pic>
        <p:nvPicPr>
          <p:cNvPr id="1026" name="Picture 2" descr="https://upload.wikimedia.org/wikipedia/commons/f/fa/Jobs_Cancer_Timeli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844824"/>
            <a:ext cx="8712968"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08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Organizmus mnohobuněčných živočichů funguje jako společenství buněk,</a:t>
            </a:r>
          </a:p>
          <a:p>
            <a:r>
              <a:rPr lang="cs-CZ" dirty="0"/>
              <a:t>buňky v rámci těchto společenství mají svoji funkci (zodpovědnost) a podléhají pravidlům a regulacím (např. prostřednictvím změny genové exprese),</a:t>
            </a:r>
          </a:p>
          <a:p>
            <a:r>
              <a:rPr lang="cs-CZ" dirty="0"/>
              <a:t>genetické a epigenetické změny mohou způsobit ztrátu této kontroly a pravidel  a vést ke vzniku rakoviny – neřízenému bujení buněk,</a:t>
            </a:r>
          </a:p>
          <a:p>
            <a:r>
              <a:rPr lang="cs-CZ" dirty="0"/>
              <a:t>typická maligní buňka se vyvíjí po řadu let, akumuluje v sobě kritické mutace v genech klíčových pro kontrolu buněčného dělení, smrti, opravy DNA</a:t>
            </a:r>
            <a:r>
              <a:rPr lang="en-US" dirty="0"/>
              <a:t>, </a:t>
            </a:r>
            <a:r>
              <a:rPr lang="en-US" dirty="0" err="1"/>
              <a:t>komunikace</a:t>
            </a:r>
            <a:r>
              <a:rPr lang="cs-CZ" dirty="0"/>
              <a:t> a dalších,</a:t>
            </a:r>
          </a:p>
          <a:p>
            <a:r>
              <a:rPr lang="cs-CZ" dirty="0"/>
              <a:t>postupně získává selektivní výhody, které vedou ke vzniku buněčného klonu schopného zahub</a:t>
            </a:r>
            <a:r>
              <a:rPr lang="en-US" dirty="0"/>
              <a:t>i</a:t>
            </a:r>
            <a:r>
              <a:rPr lang="cs-CZ" dirty="0"/>
              <a:t>t celý organismus.</a:t>
            </a:r>
            <a:endParaRPr lang="en-US" dirty="0"/>
          </a:p>
        </p:txBody>
      </p:sp>
      <p:sp>
        <p:nvSpPr>
          <p:cNvPr id="3" name="Nadpis 2"/>
          <p:cNvSpPr>
            <a:spLocks noGrp="1"/>
          </p:cNvSpPr>
          <p:nvPr>
            <p:ph type="title"/>
          </p:nvPr>
        </p:nvSpPr>
        <p:spPr/>
        <p:txBody>
          <a:bodyPr/>
          <a:lstStyle/>
          <a:p>
            <a:r>
              <a:rPr lang="cs-CZ" dirty="0"/>
              <a:t>Z</a:t>
            </a:r>
            <a:r>
              <a:rPr lang="en-US" dirty="0" err="1"/>
              <a:t>ákladní</a:t>
            </a:r>
            <a:r>
              <a:rPr lang="en-US" dirty="0"/>
              <a:t> </a:t>
            </a:r>
            <a:r>
              <a:rPr lang="en-US" dirty="0" err="1"/>
              <a:t>principy</a:t>
            </a:r>
            <a:r>
              <a:rPr lang="en-US" dirty="0"/>
              <a:t> a </a:t>
            </a:r>
            <a:r>
              <a:rPr lang="en-US" dirty="0" err="1"/>
              <a:t>znaky</a:t>
            </a:r>
            <a:r>
              <a:rPr lang="en-US" dirty="0"/>
              <a:t> </a:t>
            </a:r>
            <a:r>
              <a:rPr lang="en-US" dirty="0" err="1"/>
              <a:t>karcinogeneze</a:t>
            </a:r>
            <a:endParaRPr lang="en-US" dirty="0"/>
          </a:p>
        </p:txBody>
      </p:sp>
    </p:spTree>
    <p:extLst>
      <p:ext uri="{BB962C8B-B14F-4D97-AF65-F5344CB8AC3E}">
        <p14:creationId xmlns:p14="http://schemas.microsoft.com/office/powerpoint/2010/main" val="285820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Etiologie</a:t>
            </a:r>
            <a:endParaRPr lang="en-US" dirty="0"/>
          </a:p>
        </p:txBody>
      </p:sp>
      <p:pic>
        <p:nvPicPr>
          <p:cNvPr id="3074" name="Picture 2" descr="The estimated percentage of cancer cases caused by identifiable and/or potentially preventable fa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464228"/>
            <a:ext cx="6174793" cy="4195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283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sz="1600" dirty="0"/>
              <a:t>I. MESENCHYMOVÉ NÁDORY:</a:t>
            </a:r>
          </a:p>
          <a:p>
            <a:pPr lvl="1"/>
            <a:r>
              <a:rPr lang="en-US" sz="1400" dirty="0"/>
              <a:t>1. </a:t>
            </a:r>
            <a:r>
              <a:rPr lang="en-US" sz="1400" dirty="0" err="1"/>
              <a:t>Nádory</a:t>
            </a:r>
            <a:r>
              <a:rPr lang="en-US" sz="1400" dirty="0"/>
              <a:t> z </a:t>
            </a:r>
            <a:r>
              <a:rPr lang="en-US" sz="1400" dirty="0" err="1"/>
              <a:t>pojiva</a:t>
            </a:r>
            <a:r>
              <a:rPr lang="en-US" sz="1400" dirty="0"/>
              <a:t>, </a:t>
            </a:r>
            <a:r>
              <a:rPr lang="en-US" sz="1400" dirty="0" err="1"/>
              <a:t>svaloviny</a:t>
            </a:r>
            <a:r>
              <a:rPr lang="en-US" sz="1400" dirty="0"/>
              <a:t> a </a:t>
            </a:r>
            <a:r>
              <a:rPr lang="en-US" sz="1400" dirty="0" err="1"/>
              <a:t>cév</a:t>
            </a:r>
            <a:endParaRPr lang="en-US" sz="1400" dirty="0"/>
          </a:p>
          <a:p>
            <a:pPr lvl="1"/>
            <a:r>
              <a:rPr lang="en-US" sz="1400" dirty="0"/>
              <a:t>2. </a:t>
            </a:r>
            <a:r>
              <a:rPr lang="en-US" sz="1400" dirty="0" err="1"/>
              <a:t>Nádory</a:t>
            </a:r>
            <a:r>
              <a:rPr lang="en-US" sz="1400" dirty="0"/>
              <a:t> z </a:t>
            </a:r>
            <a:r>
              <a:rPr lang="en-US" sz="1400" dirty="0" err="1"/>
              <a:t>krevních</a:t>
            </a:r>
            <a:r>
              <a:rPr lang="en-US" sz="1400" dirty="0"/>
              <a:t> </a:t>
            </a:r>
            <a:r>
              <a:rPr lang="en-US" sz="1400" dirty="0" err="1"/>
              <a:t>buněk</a:t>
            </a:r>
            <a:r>
              <a:rPr lang="en-US" sz="1400" dirty="0"/>
              <a:t>:</a:t>
            </a:r>
          </a:p>
          <a:p>
            <a:pPr lvl="2"/>
            <a:r>
              <a:rPr lang="en-US" sz="1200" dirty="0"/>
              <a:t>a) </a:t>
            </a:r>
            <a:r>
              <a:rPr lang="en-US" sz="1200" dirty="0" err="1"/>
              <a:t>Hemoblastomy</a:t>
            </a:r>
            <a:r>
              <a:rPr lang="en-US" sz="1200" dirty="0"/>
              <a:t> (</a:t>
            </a:r>
            <a:r>
              <a:rPr lang="en-US" sz="1200" dirty="0" err="1"/>
              <a:t>lymfomy</a:t>
            </a:r>
            <a:r>
              <a:rPr lang="en-US" sz="1200" dirty="0"/>
              <a:t>)</a:t>
            </a:r>
          </a:p>
          <a:p>
            <a:pPr lvl="2"/>
            <a:r>
              <a:rPr lang="en-US" sz="1200" dirty="0"/>
              <a:t>b) </a:t>
            </a:r>
            <a:r>
              <a:rPr lang="en-US" sz="1200" dirty="0" err="1"/>
              <a:t>Hemoblastózy</a:t>
            </a:r>
            <a:r>
              <a:rPr lang="en-US" sz="1200" dirty="0"/>
              <a:t> (</a:t>
            </a:r>
            <a:r>
              <a:rPr lang="en-US" sz="1200" dirty="0" err="1"/>
              <a:t>leukémie</a:t>
            </a:r>
            <a:r>
              <a:rPr lang="en-US" sz="1200" dirty="0"/>
              <a:t>)</a:t>
            </a:r>
          </a:p>
          <a:p>
            <a:r>
              <a:rPr lang="en-US" sz="1600" dirty="0"/>
              <a:t>II. EPITELOVÉ NÁDORY:</a:t>
            </a:r>
          </a:p>
          <a:p>
            <a:pPr lvl="1"/>
            <a:r>
              <a:rPr lang="en-US" sz="1400" dirty="0"/>
              <a:t>1. </a:t>
            </a:r>
            <a:r>
              <a:rPr lang="en-US" sz="1400" dirty="0" err="1"/>
              <a:t>Povrchový</a:t>
            </a:r>
            <a:r>
              <a:rPr lang="en-US" sz="1400" dirty="0"/>
              <a:t> </a:t>
            </a:r>
            <a:r>
              <a:rPr lang="en-US" sz="1400" dirty="0" err="1"/>
              <a:t>epitel</a:t>
            </a:r>
            <a:r>
              <a:rPr lang="en-US" sz="1400" dirty="0"/>
              <a:t>:</a:t>
            </a:r>
          </a:p>
          <a:p>
            <a:pPr lvl="2"/>
            <a:r>
              <a:rPr lang="en-US" sz="1200" dirty="0"/>
              <a:t>a) </a:t>
            </a:r>
            <a:r>
              <a:rPr lang="en-US" sz="1200" dirty="0" err="1"/>
              <a:t>Benigní</a:t>
            </a:r>
            <a:r>
              <a:rPr lang="en-US" sz="1200" dirty="0"/>
              <a:t>: </a:t>
            </a:r>
            <a:r>
              <a:rPr lang="en-US" sz="1200" dirty="0" err="1"/>
              <a:t>Papilom</a:t>
            </a:r>
            <a:endParaRPr lang="en-US" sz="1200" dirty="0"/>
          </a:p>
          <a:p>
            <a:pPr lvl="2"/>
            <a:r>
              <a:rPr lang="en-US" sz="1200" dirty="0"/>
              <a:t>b) </a:t>
            </a:r>
            <a:r>
              <a:rPr lang="en-US" sz="1200" dirty="0" err="1"/>
              <a:t>Maligní</a:t>
            </a:r>
            <a:r>
              <a:rPr lang="en-US" sz="1200" dirty="0"/>
              <a:t>: </a:t>
            </a:r>
            <a:r>
              <a:rPr lang="en-US" sz="1200" dirty="0" err="1"/>
              <a:t>Karcinomy</a:t>
            </a:r>
            <a:endParaRPr lang="en-US" sz="1200" dirty="0"/>
          </a:p>
          <a:p>
            <a:pPr lvl="1"/>
            <a:r>
              <a:rPr lang="en-US" sz="1400" dirty="0"/>
              <a:t>2. </a:t>
            </a:r>
            <a:r>
              <a:rPr lang="en-US" sz="1400" dirty="0" err="1"/>
              <a:t>Žlázový</a:t>
            </a:r>
            <a:r>
              <a:rPr lang="en-US" sz="1400" dirty="0"/>
              <a:t> </a:t>
            </a:r>
            <a:r>
              <a:rPr lang="en-US" sz="1400" dirty="0" err="1"/>
              <a:t>epitel</a:t>
            </a:r>
            <a:r>
              <a:rPr lang="en-US" sz="1400" dirty="0"/>
              <a:t>:</a:t>
            </a:r>
          </a:p>
          <a:p>
            <a:pPr lvl="2"/>
            <a:r>
              <a:rPr lang="en-US" sz="1200" dirty="0"/>
              <a:t>a) </a:t>
            </a:r>
            <a:r>
              <a:rPr lang="en-US" sz="1200" dirty="0" err="1"/>
              <a:t>Benigní</a:t>
            </a:r>
            <a:r>
              <a:rPr lang="en-US" sz="1200" dirty="0"/>
              <a:t>: </a:t>
            </a:r>
            <a:r>
              <a:rPr lang="en-US" sz="1200" dirty="0" err="1"/>
              <a:t>Adenomy</a:t>
            </a:r>
            <a:endParaRPr lang="en-US" sz="1200" dirty="0"/>
          </a:p>
          <a:p>
            <a:pPr lvl="2"/>
            <a:r>
              <a:rPr lang="en-US" sz="1200" dirty="0"/>
              <a:t>b) </a:t>
            </a:r>
            <a:r>
              <a:rPr lang="en-US" sz="1200" dirty="0" err="1"/>
              <a:t>Maligní</a:t>
            </a:r>
            <a:r>
              <a:rPr lang="en-US" sz="1200" dirty="0"/>
              <a:t>: </a:t>
            </a:r>
            <a:r>
              <a:rPr lang="en-US" sz="1200" dirty="0" err="1"/>
              <a:t>Adenokarcinomy</a:t>
            </a:r>
            <a:endParaRPr lang="en-US" sz="1200" dirty="0"/>
          </a:p>
          <a:p>
            <a:r>
              <a:rPr lang="en-US" sz="1600" dirty="0"/>
              <a:t>III. NEUROEKTODERMOVÉ NÁDORY:</a:t>
            </a:r>
          </a:p>
          <a:p>
            <a:pPr lvl="1"/>
            <a:r>
              <a:rPr lang="en-US" sz="1400" dirty="0"/>
              <a:t>1. </a:t>
            </a:r>
            <a:r>
              <a:rPr lang="en-US" sz="1400" dirty="0" err="1"/>
              <a:t>Nádory</a:t>
            </a:r>
            <a:r>
              <a:rPr lang="en-US" sz="1400" dirty="0"/>
              <a:t> CNS</a:t>
            </a:r>
          </a:p>
          <a:p>
            <a:pPr lvl="1"/>
            <a:r>
              <a:rPr lang="en-US" sz="1400" dirty="0"/>
              <a:t>2. </a:t>
            </a:r>
            <a:r>
              <a:rPr lang="en-US" sz="1400" dirty="0" err="1"/>
              <a:t>Nádory</a:t>
            </a:r>
            <a:r>
              <a:rPr lang="en-US" sz="1400" dirty="0"/>
              <a:t> </a:t>
            </a:r>
            <a:r>
              <a:rPr lang="en-US" sz="1400" dirty="0" err="1"/>
              <a:t>periferních</a:t>
            </a:r>
            <a:r>
              <a:rPr lang="en-US" sz="1400" dirty="0"/>
              <a:t> </a:t>
            </a:r>
            <a:r>
              <a:rPr lang="en-US" sz="1400" dirty="0" err="1"/>
              <a:t>nervů</a:t>
            </a:r>
            <a:endParaRPr lang="en-US" sz="1400" dirty="0"/>
          </a:p>
          <a:p>
            <a:pPr lvl="1"/>
            <a:r>
              <a:rPr lang="en-US" sz="1400" dirty="0"/>
              <a:t>3. </a:t>
            </a:r>
            <a:r>
              <a:rPr lang="en-US" sz="1400" dirty="0" err="1"/>
              <a:t>Nádory</a:t>
            </a:r>
            <a:r>
              <a:rPr lang="en-US" sz="1400" dirty="0"/>
              <a:t> z </a:t>
            </a:r>
            <a:r>
              <a:rPr lang="en-US" sz="1400" dirty="0" err="1"/>
              <a:t>melanocytů</a:t>
            </a:r>
            <a:endParaRPr lang="en-US" sz="1400" dirty="0"/>
          </a:p>
          <a:p>
            <a:r>
              <a:rPr lang="en-US" sz="1600" dirty="0"/>
              <a:t>IV. SMÍŠENÉ NÁDORY: z </a:t>
            </a:r>
            <a:r>
              <a:rPr lang="en-US" sz="1600" dirty="0" err="1"/>
              <a:t>více</a:t>
            </a:r>
            <a:r>
              <a:rPr lang="en-US" sz="1600" dirty="0"/>
              <a:t> </a:t>
            </a:r>
            <a:r>
              <a:rPr lang="en-US" sz="1600" dirty="0" err="1"/>
              <a:t>druhů</a:t>
            </a:r>
            <a:r>
              <a:rPr lang="en-US" sz="1600" dirty="0"/>
              <a:t> </a:t>
            </a:r>
            <a:r>
              <a:rPr lang="en-US" sz="1600" dirty="0" err="1"/>
              <a:t>místních</a:t>
            </a:r>
            <a:r>
              <a:rPr lang="en-US" sz="1600" dirty="0"/>
              <a:t> </a:t>
            </a:r>
            <a:r>
              <a:rPr lang="en-US" sz="1600" dirty="0" err="1"/>
              <a:t>tkání</a:t>
            </a:r>
            <a:endParaRPr lang="en-US" sz="1600" dirty="0"/>
          </a:p>
          <a:p>
            <a:r>
              <a:rPr lang="en-US" sz="1600" dirty="0"/>
              <a:t>V. GERMINÁLNÍ NÁDORY:</a:t>
            </a:r>
          </a:p>
          <a:p>
            <a:pPr lvl="1"/>
            <a:r>
              <a:rPr lang="en-US" sz="1400" dirty="0"/>
              <a:t>1. </a:t>
            </a:r>
            <a:r>
              <a:rPr lang="en-US" sz="1400" dirty="0" err="1"/>
              <a:t>Nádory</a:t>
            </a:r>
            <a:r>
              <a:rPr lang="en-US" sz="1400" dirty="0"/>
              <a:t> </a:t>
            </a:r>
            <a:r>
              <a:rPr lang="en-US" sz="1400" dirty="0" err="1"/>
              <a:t>ze</a:t>
            </a:r>
            <a:r>
              <a:rPr lang="en-US" sz="1400" dirty="0"/>
              <a:t> </a:t>
            </a:r>
            <a:r>
              <a:rPr lang="en-US" sz="1400" dirty="0" err="1"/>
              <a:t>zárodečných</a:t>
            </a:r>
            <a:r>
              <a:rPr lang="en-US" sz="1400" dirty="0"/>
              <a:t> </a:t>
            </a:r>
            <a:r>
              <a:rPr lang="en-US" sz="1400" dirty="0" err="1"/>
              <a:t>buněk</a:t>
            </a:r>
            <a:r>
              <a:rPr lang="en-US" sz="1400" dirty="0"/>
              <a:t>: </a:t>
            </a:r>
            <a:r>
              <a:rPr lang="en-US" sz="1400" dirty="0" err="1"/>
              <a:t>Teratom</a:t>
            </a:r>
            <a:endParaRPr lang="en-US" sz="1400" dirty="0"/>
          </a:p>
          <a:p>
            <a:pPr lvl="1"/>
            <a:r>
              <a:rPr lang="en-US" sz="1400" dirty="0"/>
              <a:t>2. </a:t>
            </a:r>
            <a:r>
              <a:rPr lang="en-US" sz="1400" dirty="0" err="1"/>
              <a:t>Nádory</a:t>
            </a:r>
            <a:r>
              <a:rPr lang="en-US" sz="1400" dirty="0"/>
              <a:t> z </a:t>
            </a:r>
            <a:r>
              <a:rPr lang="en-US" sz="1400" dirty="0" err="1"/>
              <a:t>embryonální</a:t>
            </a:r>
            <a:r>
              <a:rPr lang="en-US" sz="1400" dirty="0"/>
              <a:t> </a:t>
            </a:r>
            <a:r>
              <a:rPr lang="en-US" sz="1400" dirty="0" err="1"/>
              <a:t>tkáně</a:t>
            </a:r>
            <a:r>
              <a:rPr lang="en-US" sz="1400" dirty="0"/>
              <a:t> </a:t>
            </a:r>
            <a:r>
              <a:rPr lang="en-US" sz="1400" dirty="0" err="1"/>
              <a:t>tkáně</a:t>
            </a:r>
            <a:r>
              <a:rPr lang="en-US" sz="1400" dirty="0"/>
              <a:t> - z </a:t>
            </a:r>
            <a:r>
              <a:rPr lang="en-US" sz="1400" dirty="0" err="1"/>
              <a:t>trofoblastu</a:t>
            </a:r>
            <a:endParaRPr lang="cs-CZ" sz="1400" dirty="0"/>
          </a:p>
          <a:p>
            <a:pPr lvl="2"/>
            <a:r>
              <a:rPr lang="en-US" sz="1200" dirty="0" err="1"/>
              <a:t>mola</a:t>
            </a:r>
            <a:r>
              <a:rPr lang="en-US" sz="1200" dirty="0"/>
              <a:t> </a:t>
            </a:r>
            <a:r>
              <a:rPr lang="en-US" sz="1200" dirty="0" err="1"/>
              <a:t>hydatidoza</a:t>
            </a:r>
            <a:r>
              <a:rPr lang="cs-CZ" sz="1200" dirty="0"/>
              <a:t> (benigní)</a:t>
            </a:r>
            <a:endParaRPr lang="en-US" sz="1200" dirty="0"/>
          </a:p>
          <a:p>
            <a:pPr lvl="2"/>
            <a:r>
              <a:rPr lang="en-US" sz="1200" dirty="0" err="1"/>
              <a:t>Choriokarcinom</a:t>
            </a:r>
            <a:r>
              <a:rPr lang="cs-CZ" sz="1200" dirty="0"/>
              <a:t> (maligní)</a:t>
            </a:r>
            <a:endParaRPr lang="en-US" sz="1200" dirty="0"/>
          </a:p>
          <a:p>
            <a:endParaRPr lang="en-US" sz="1600" dirty="0"/>
          </a:p>
        </p:txBody>
      </p:sp>
      <p:sp>
        <p:nvSpPr>
          <p:cNvPr id="3" name="Nadpis 2"/>
          <p:cNvSpPr>
            <a:spLocks noGrp="1"/>
          </p:cNvSpPr>
          <p:nvPr>
            <p:ph type="title"/>
          </p:nvPr>
        </p:nvSpPr>
        <p:spPr>
          <a:xfrm>
            <a:off x="1043608" y="188640"/>
            <a:ext cx="8100392" cy="627063"/>
          </a:xfrm>
        </p:spPr>
        <p:txBody>
          <a:bodyPr/>
          <a:lstStyle/>
          <a:p>
            <a:r>
              <a:rPr lang="cs-CZ" dirty="0"/>
              <a:t>Dělení nádorů podle histogeneze </a:t>
            </a:r>
            <a:r>
              <a:rPr lang="cs-CZ" sz="1050" dirty="0"/>
              <a:t>- </a:t>
            </a:r>
            <a:r>
              <a:rPr lang="en-US" sz="1050" dirty="0" err="1"/>
              <a:t>podle</a:t>
            </a:r>
            <a:r>
              <a:rPr lang="en-US" sz="1050" dirty="0"/>
              <a:t> </a:t>
            </a:r>
            <a:r>
              <a:rPr lang="en-US" sz="1050" dirty="0" err="1"/>
              <a:t>typu</a:t>
            </a:r>
            <a:r>
              <a:rPr lang="en-US" sz="1050" dirty="0"/>
              <a:t> </a:t>
            </a:r>
            <a:r>
              <a:rPr lang="en-US" sz="1050" dirty="0" err="1"/>
              <a:t>tkáně</a:t>
            </a:r>
            <a:r>
              <a:rPr lang="en-US" sz="1050" dirty="0"/>
              <a:t>, z</a:t>
            </a:r>
            <a:r>
              <a:rPr lang="cs-CZ" sz="1050" dirty="0"/>
              <a:t>e</a:t>
            </a:r>
            <a:r>
              <a:rPr lang="en-US" sz="1050" dirty="0"/>
              <a:t> </a:t>
            </a:r>
            <a:r>
              <a:rPr lang="en-US" sz="1050" dirty="0" err="1"/>
              <a:t>které</a:t>
            </a:r>
            <a:r>
              <a:rPr lang="en-US" sz="1050" dirty="0"/>
              <a:t> </a:t>
            </a:r>
            <a:r>
              <a:rPr lang="en-US" sz="1050" dirty="0" err="1"/>
              <a:t>nádor</a:t>
            </a:r>
            <a:r>
              <a:rPr lang="en-US" sz="1050" dirty="0"/>
              <a:t> </a:t>
            </a:r>
            <a:r>
              <a:rPr lang="en-US" sz="1050" dirty="0" err="1"/>
              <a:t>vychází</a:t>
            </a:r>
            <a:endParaRPr lang="cs-CZ" dirty="0"/>
          </a:p>
        </p:txBody>
      </p:sp>
      <p:pic>
        <p:nvPicPr>
          <p:cNvPr id="4" name="Picture 3">
            <a:extLst>
              <a:ext uri="{FF2B5EF4-FFF2-40B4-BE49-F238E27FC236}">
                <a16:creationId xmlns:a16="http://schemas.microsoft.com/office/drawing/2014/main" id="{C3539325-97FF-4D10-9C5E-03E24EE875F1}"/>
              </a:ext>
            </a:extLst>
          </p:cNvPr>
          <p:cNvPicPr>
            <a:picLocks noChangeAspect="1"/>
          </p:cNvPicPr>
          <p:nvPr/>
        </p:nvPicPr>
        <p:blipFill>
          <a:blip r:embed="rId2"/>
          <a:stretch>
            <a:fillRect/>
          </a:stretch>
        </p:blipFill>
        <p:spPr>
          <a:xfrm>
            <a:off x="5803274" y="2496620"/>
            <a:ext cx="1990800" cy="2714743"/>
          </a:xfrm>
          <a:prstGeom prst="rect">
            <a:avLst/>
          </a:prstGeom>
        </p:spPr>
      </p:pic>
      <p:pic>
        <p:nvPicPr>
          <p:cNvPr id="5" name="Picture 4">
            <a:extLst>
              <a:ext uri="{FF2B5EF4-FFF2-40B4-BE49-F238E27FC236}">
                <a16:creationId xmlns:a16="http://schemas.microsoft.com/office/drawing/2014/main" id="{FCF5D88D-7828-4BC4-B6B7-AB9FDB03C682}"/>
              </a:ext>
            </a:extLst>
          </p:cNvPr>
          <p:cNvPicPr>
            <a:picLocks noChangeAspect="1"/>
          </p:cNvPicPr>
          <p:nvPr/>
        </p:nvPicPr>
        <p:blipFill>
          <a:blip r:embed="rId3"/>
          <a:stretch>
            <a:fillRect/>
          </a:stretch>
        </p:blipFill>
        <p:spPr>
          <a:xfrm>
            <a:off x="7470268" y="2795690"/>
            <a:ext cx="1602503" cy="1659526"/>
          </a:xfrm>
          <a:prstGeom prst="rect">
            <a:avLst/>
          </a:prstGeom>
        </p:spPr>
      </p:pic>
      <p:pic>
        <p:nvPicPr>
          <p:cNvPr id="6" name="Picture 5">
            <a:extLst>
              <a:ext uri="{FF2B5EF4-FFF2-40B4-BE49-F238E27FC236}">
                <a16:creationId xmlns:a16="http://schemas.microsoft.com/office/drawing/2014/main" id="{3CB73FE5-A2BC-4A2A-BC28-47B6E5F0EAA9}"/>
              </a:ext>
            </a:extLst>
          </p:cNvPr>
          <p:cNvPicPr>
            <a:picLocks noChangeAspect="1"/>
          </p:cNvPicPr>
          <p:nvPr/>
        </p:nvPicPr>
        <p:blipFill>
          <a:blip r:embed="rId4"/>
          <a:stretch>
            <a:fillRect/>
          </a:stretch>
        </p:blipFill>
        <p:spPr>
          <a:xfrm>
            <a:off x="6022862" y="1030889"/>
            <a:ext cx="2248658" cy="1372551"/>
          </a:xfrm>
          <a:prstGeom prst="rect">
            <a:avLst/>
          </a:prstGeom>
        </p:spPr>
      </p:pic>
      <p:pic>
        <p:nvPicPr>
          <p:cNvPr id="7" name="Picture 6">
            <a:extLst>
              <a:ext uri="{FF2B5EF4-FFF2-40B4-BE49-F238E27FC236}">
                <a16:creationId xmlns:a16="http://schemas.microsoft.com/office/drawing/2014/main" id="{4E08F16B-69FA-4777-838B-7679AE9063B2}"/>
              </a:ext>
            </a:extLst>
          </p:cNvPr>
          <p:cNvPicPr>
            <a:picLocks noChangeAspect="1"/>
          </p:cNvPicPr>
          <p:nvPr/>
        </p:nvPicPr>
        <p:blipFill>
          <a:blip r:embed="rId5"/>
          <a:stretch>
            <a:fillRect/>
          </a:stretch>
        </p:blipFill>
        <p:spPr>
          <a:xfrm>
            <a:off x="4277204" y="1916832"/>
            <a:ext cx="1517434" cy="1159576"/>
          </a:xfrm>
          <a:prstGeom prst="rect">
            <a:avLst/>
          </a:prstGeom>
        </p:spPr>
      </p:pic>
      <p:pic>
        <p:nvPicPr>
          <p:cNvPr id="8" name="Picture 7">
            <a:extLst>
              <a:ext uri="{FF2B5EF4-FFF2-40B4-BE49-F238E27FC236}">
                <a16:creationId xmlns:a16="http://schemas.microsoft.com/office/drawing/2014/main" id="{F298DD2F-0314-455C-8A2E-085F687C81F3}"/>
              </a:ext>
            </a:extLst>
          </p:cNvPr>
          <p:cNvPicPr>
            <a:picLocks noChangeAspect="1"/>
          </p:cNvPicPr>
          <p:nvPr/>
        </p:nvPicPr>
        <p:blipFill>
          <a:blip r:embed="rId6"/>
          <a:stretch>
            <a:fillRect/>
          </a:stretch>
        </p:blipFill>
        <p:spPr>
          <a:xfrm>
            <a:off x="6094208" y="5211363"/>
            <a:ext cx="3049792" cy="1102911"/>
          </a:xfrm>
          <a:prstGeom prst="rect">
            <a:avLst/>
          </a:prstGeom>
        </p:spPr>
      </p:pic>
    </p:spTree>
    <p:extLst>
      <p:ext uri="{BB962C8B-B14F-4D97-AF65-F5344CB8AC3E}">
        <p14:creationId xmlns:p14="http://schemas.microsoft.com/office/powerpoint/2010/main" val="1293481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sz="2000" dirty="0"/>
              <a:t>TNM KLASIFIKACE: </a:t>
            </a:r>
            <a:r>
              <a:rPr lang="en-US" sz="2000" dirty="0" err="1"/>
              <a:t>klinické</a:t>
            </a:r>
            <a:r>
              <a:rPr lang="en-US" sz="2000" dirty="0"/>
              <a:t> </a:t>
            </a:r>
            <a:r>
              <a:rPr lang="en-US" sz="2000" dirty="0" err="1"/>
              <a:t>stanovení</a:t>
            </a:r>
            <a:r>
              <a:rPr lang="en-US" sz="2000" dirty="0"/>
              <a:t> </a:t>
            </a:r>
            <a:r>
              <a:rPr lang="en-US" sz="2000" dirty="0" err="1"/>
              <a:t>rozsahu</a:t>
            </a:r>
            <a:r>
              <a:rPr lang="en-US" sz="2000" dirty="0"/>
              <a:t> </a:t>
            </a:r>
            <a:r>
              <a:rPr lang="en-US" sz="2000" dirty="0" err="1"/>
              <a:t>šíření</a:t>
            </a:r>
            <a:r>
              <a:rPr lang="en-US" sz="2000" dirty="0"/>
              <a:t> </a:t>
            </a:r>
            <a:r>
              <a:rPr lang="en-US" sz="2000" dirty="0" err="1"/>
              <a:t>nádoru</a:t>
            </a:r>
            <a:r>
              <a:rPr lang="en-US" sz="2000" dirty="0"/>
              <a:t> a </a:t>
            </a:r>
            <a:r>
              <a:rPr lang="en-US" sz="2000" dirty="0" err="1"/>
              <a:t>tím</a:t>
            </a:r>
            <a:r>
              <a:rPr lang="en-US" sz="2000" dirty="0"/>
              <a:t> i </a:t>
            </a:r>
            <a:r>
              <a:rPr lang="en-US" sz="2000" dirty="0" err="1"/>
              <a:t>prognózy</a:t>
            </a:r>
            <a:r>
              <a:rPr lang="en-US" sz="2000" dirty="0"/>
              <a:t>.</a:t>
            </a:r>
          </a:p>
          <a:p>
            <a:pPr lvl="1"/>
            <a:r>
              <a:rPr lang="en-US" sz="1800" dirty="0"/>
              <a:t>T = tumor: </a:t>
            </a:r>
            <a:r>
              <a:rPr lang="en-US" sz="1800" dirty="0" err="1"/>
              <a:t>hodnotí</a:t>
            </a:r>
            <a:r>
              <a:rPr lang="en-US" sz="1800" dirty="0"/>
              <a:t> </a:t>
            </a:r>
            <a:r>
              <a:rPr lang="en-US" sz="1800" dirty="0" err="1"/>
              <a:t>velikost</a:t>
            </a:r>
            <a:r>
              <a:rPr lang="en-US" sz="1800" dirty="0"/>
              <a:t> </a:t>
            </a:r>
            <a:r>
              <a:rPr lang="en-US" sz="1800" dirty="0" err="1"/>
              <a:t>nádoru</a:t>
            </a:r>
            <a:r>
              <a:rPr lang="en-US" sz="1800" dirty="0"/>
              <a:t> a </a:t>
            </a:r>
            <a:r>
              <a:rPr lang="en-US" sz="1800" dirty="0" err="1"/>
              <a:t>jeho</a:t>
            </a:r>
            <a:r>
              <a:rPr lang="en-US" sz="1800" dirty="0"/>
              <a:t> </a:t>
            </a:r>
            <a:r>
              <a:rPr lang="en-US" sz="1800" dirty="0" err="1"/>
              <a:t>šíření</a:t>
            </a:r>
            <a:r>
              <a:rPr lang="en-US" sz="1800" dirty="0"/>
              <a:t> do </a:t>
            </a:r>
            <a:r>
              <a:rPr lang="en-US" sz="1800" dirty="0" err="1"/>
              <a:t>okolí</a:t>
            </a:r>
            <a:r>
              <a:rPr lang="en-US" sz="1800" dirty="0"/>
              <a:t>. </a:t>
            </a:r>
            <a:r>
              <a:rPr lang="en-US" sz="1800" dirty="0" err="1"/>
              <a:t>Značí</a:t>
            </a:r>
            <a:r>
              <a:rPr lang="en-US" sz="1800" dirty="0"/>
              <a:t> se T1 (</a:t>
            </a:r>
            <a:r>
              <a:rPr lang="en-US" sz="1800" dirty="0" err="1"/>
              <a:t>malý</a:t>
            </a:r>
            <a:r>
              <a:rPr lang="en-US" sz="1800" dirty="0"/>
              <a:t> </a:t>
            </a:r>
            <a:r>
              <a:rPr lang="en-US" sz="1800" dirty="0" err="1"/>
              <a:t>nádor</a:t>
            </a:r>
            <a:r>
              <a:rPr lang="en-US" sz="1800" dirty="0"/>
              <a:t>) </a:t>
            </a:r>
            <a:r>
              <a:rPr lang="en-US" sz="1800" dirty="0" err="1"/>
              <a:t>až</a:t>
            </a:r>
            <a:r>
              <a:rPr lang="en-US" sz="1800" dirty="0"/>
              <a:t> T4 (</a:t>
            </a:r>
            <a:r>
              <a:rPr lang="en-US" sz="1800" dirty="0" err="1"/>
              <a:t>velký</a:t>
            </a:r>
            <a:r>
              <a:rPr lang="en-US" sz="1800" dirty="0"/>
              <a:t> </a:t>
            </a:r>
            <a:r>
              <a:rPr lang="en-US" sz="1800" dirty="0" err="1"/>
              <a:t>nádor</a:t>
            </a:r>
            <a:r>
              <a:rPr lang="en-US" sz="1800" dirty="0"/>
              <a:t> </a:t>
            </a:r>
            <a:r>
              <a:rPr lang="en-US" sz="1800" dirty="0" err="1"/>
              <a:t>výrazně</a:t>
            </a:r>
            <a:r>
              <a:rPr lang="en-US" sz="1800" dirty="0"/>
              <a:t> </a:t>
            </a:r>
            <a:r>
              <a:rPr lang="en-US" sz="1800" dirty="0" err="1"/>
              <a:t>prorůstající</a:t>
            </a:r>
            <a:r>
              <a:rPr lang="en-US" sz="1800" dirty="0"/>
              <a:t> do </a:t>
            </a:r>
            <a:r>
              <a:rPr lang="en-US" sz="1800" dirty="0" err="1"/>
              <a:t>okolí</a:t>
            </a:r>
            <a:r>
              <a:rPr lang="en-US" sz="1800" dirty="0"/>
              <a:t>).</a:t>
            </a:r>
          </a:p>
          <a:p>
            <a:pPr lvl="2"/>
            <a:r>
              <a:rPr lang="en-US" sz="1600" dirty="0"/>
              <a:t>T 0 – </a:t>
            </a:r>
            <a:r>
              <a:rPr lang="en-US" sz="1600" dirty="0" err="1"/>
              <a:t>žádný</a:t>
            </a:r>
            <a:r>
              <a:rPr lang="en-US" sz="1600" dirty="0"/>
              <a:t> </a:t>
            </a:r>
            <a:r>
              <a:rPr lang="en-US" sz="1600" dirty="0" err="1"/>
              <a:t>nádor</a:t>
            </a:r>
            <a:r>
              <a:rPr lang="en-US" sz="1600" dirty="0"/>
              <a:t> </a:t>
            </a:r>
            <a:r>
              <a:rPr lang="en-US" sz="1600" dirty="0" err="1"/>
              <a:t>neprokázán</a:t>
            </a:r>
            <a:endParaRPr lang="en-US" sz="1600" dirty="0"/>
          </a:p>
          <a:p>
            <a:pPr lvl="2"/>
            <a:r>
              <a:rPr lang="en-US" sz="1600" dirty="0"/>
              <a:t>T X – </a:t>
            </a:r>
            <a:r>
              <a:rPr lang="en-US" sz="1600" dirty="0" err="1"/>
              <a:t>není</a:t>
            </a:r>
            <a:r>
              <a:rPr lang="en-US" sz="1600" dirty="0"/>
              <a:t> </a:t>
            </a:r>
            <a:r>
              <a:rPr lang="en-US" sz="1600" dirty="0" err="1"/>
              <a:t>možno</a:t>
            </a:r>
            <a:r>
              <a:rPr lang="en-US" sz="1600" dirty="0"/>
              <a:t> se </a:t>
            </a:r>
            <a:r>
              <a:rPr lang="en-US" sz="1600" dirty="0" err="1"/>
              <a:t>vyjádřit</a:t>
            </a:r>
            <a:r>
              <a:rPr lang="en-US" sz="1600" dirty="0"/>
              <a:t> k </a:t>
            </a:r>
            <a:r>
              <a:rPr lang="en-US" sz="1600" dirty="0" err="1"/>
              <a:t>původnímu</a:t>
            </a:r>
            <a:r>
              <a:rPr lang="en-US" sz="1600" dirty="0"/>
              <a:t> </a:t>
            </a:r>
            <a:r>
              <a:rPr lang="en-US" sz="1600" dirty="0" err="1"/>
              <a:t>nádoru</a:t>
            </a:r>
            <a:r>
              <a:rPr lang="en-US" sz="1600" dirty="0"/>
              <a:t>.</a:t>
            </a:r>
          </a:p>
          <a:p>
            <a:pPr lvl="1"/>
            <a:r>
              <a:rPr lang="en-US" sz="1800" dirty="0"/>
              <a:t>N = </a:t>
            </a:r>
            <a:r>
              <a:rPr lang="en-US" sz="1800" dirty="0" err="1"/>
              <a:t>noduli</a:t>
            </a:r>
            <a:r>
              <a:rPr lang="en-US" sz="1800" dirty="0"/>
              <a:t>: </a:t>
            </a:r>
            <a:r>
              <a:rPr lang="en-US" sz="1800" dirty="0" err="1"/>
              <a:t>hodnotí</a:t>
            </a:r>
            <a:r>
              <a:rPr lang="en-US" sz="1800" dirty="0"/>
              <a:t> </a:t>
            </a:r>
            <a:r>
              <a:rPr lang="en-US" sz="1800" dirty="0" err="1"/>
              <a:t>metastázy</a:t>
            </a:r>
            <a:r>
              <a:rPr lang="en-US" sz="1800" dirty="0"/>
              <a:t> v </a:t>
            </a:r>
            <a:r>
              <a:rPr lang="en-US" sz="1800" dirty="0" err="1"/>
              <a:t>lymfatických</a:t>
            </a:r>
            <a:r>
              <a:rPr lang="en-US" sz="1800" dirty="0"/>
              <a:t> </a:t>
            </a:r>
            <a:r>
              <a:rPr lang="en-US" sz="1800" dirty="0" err="1"/>
              <a:t>uzlinách</a:t>
            </a:r>
            <a:r>
              <a:rPr lang="en-US" sz="1800" dirty="0"/>
              <a:t>.</a:t>
            </a:r>
          </a:p>
          <a:p>
            <a:pPr lvl="2"/>
            <a:r>
              <a:rPr lang="en-US" sz="1600" dirty="0"/>
              <a:t>N O – </a:t>
            </a:r>
            <a:r>
              <a:rPr lang="en-US" sz="1600" dirty="0" err="1"/>
              <a:t>žádné</a:t>
            </a:r>
            <a:r>
              <a:rPr lang="en-US" sz="1600" dirty="0"/>
              <a:t> </a:t>
            </a:r>
            <a:r>
              <a:rPr lang="en-US" sz="1600" dirty="0" err="1"/>
              <a:t>metastázy</a:t>
            </a:r>
            <a:endParaRPr lang="en-US" sz="1600" dirty="0"/>
          </a:p>
          <a:p>
            <a:pPr lvl="2"/>
            <a:r>
              <a:rPr lang="en-US" sz="1600" dirty="0"/>
              <a:t>N 1 – </a:t>
            </a:r>
            <a:r>
              <a:rPr lang="en-US" sz="1600" dirty="0" err="1"/>
              <a:t>metastázy</a:t>
            </a:r>
            <a:r>
              <a:rPr lang="en-US" sz="1600" dirty="0"/>
              <a:t> </a:t>
            </a:r>
            <a:r>
              <a:rPr lang="en-US" sz="1600" dirty="0" err="1"/>
              <a:t>ve</a:t>
            </a:r>
            <a:r>
              <a:rPr lang="en-US" sz="1600" dirty="0"/>
              <a:t> </a:t>
            </a:r>
            <a:r>
              <a:rPr lang="en-US" sz="1600" dirty="0" err="1"/>
              <a:t>spádových</a:t>
            </a:r>
            <a:r>
              <a:rPr lang="en-US" sz="1600" dirty="0"/>
              <a:t> </a:t>
            </a:r>
            <a:r>
              <a:rPr lang="en-US" sz="1600" dirty="0" err="1"/>
              <a:t>lymfatických</a:t>
            </a:r>
            <a:r>
              <a:rPr lang="en-US" sz="1600" dirty="0"/>
              <a:t> </a:t>
            </a:r>
            <a:r>
              <a:rPr lang="en-US" sz="1600" dirty="0" err="1"/>
              <a:t>uzlinách</a:t>
            </a:r>
            <a:endParaRPr lang="en-US" sz="1600" dirty="0"/>
          </a:p>
          <a:p>
            <a:pPr lvl="2"/>
            <a:r>
              <a:rPr lang="en-US" sz="1600" dirty="0"/>
              <a:t>N 2 – </a:t>
            </a:r>
            <a:r>
              <a:rPr lang="en-US" sz="1600" dirty="0" err="1"/>
              <a:t>metastázy</a:t>
            </a:r>
            <a:r>
              <a:rPr lang="en-US" sz="1600" dirty="0"/>
              <a:t> </a:t>
            </a:r>
            <a:r>
              <a:rPr lang="en-US" sz="1600" dirty="0" err="1"/>
              <a:t>ve</a:t>
            </a:r>
            <a:r>
              <a:rPr lang="en-US" sz="1600" dirty="0"/>
              <a:t> </a:t>
            </a:r>
            <a:r>
              <a:rPr lang="en-US" sz="1600" dirty="0" err="1"/>
              <a:t>vzdálenějších</a:t>
            </a:r>
            <a:r>
              <a:rPr lang="en-US" sz="1600" dirty="0"/>
              <a:t> </a:t>
            </a:r>
            <a:r>
              <a:rPr lang="en-US" sz="1600" dirty="0" err="1"/>
              <a:t>uzlinách</a:t>
            </a:r>
            <a:endParaRPr lang="en-US" sz="1600" dirty="0"/>
          </a:p>
          <a:p>
            <a:pPr lvl="1"/>
            <a:r>
              <a:rPr lang="en-US" sz="1800" dirty="0"/>
              <a:t>M = </a:t>
            </a:r>
            <a:r>
              <a:rPr lang="en-US" sz="1800" dirty="0" err="1"/>
              <a:t>metastázy</a:t>
            </a:r>
            <a:r>
              <a:rPr lang="en-US" sz="1800" dirty="0"/>
              <a:t> v </a:t>
            </a:r>
            <a:r>
              <a:rPr lang="en-US" sz="1800" dirty="0" err="1"/>
              <a:t>orgánech</a:t>
            </a:r>
            <a:r>
              <a:rPr lang="en-US" sz="1800" dirty="0"/>
              <a:t>:</a:t>
            </a:r>
          </a:p>
          <a:p>
            <a:pPr lvl="2"/>
            <a:r>
              <a:rPr lang="en-US" sz="1600" dirty="0"/>
              <a:t>M 0 – </a:t>
            </a:r>
            <a:r>
              <a:rPr lang="en-US" sz="1600" dirty="0" err="1"/>
              <a:t>žádné</a:t>
            </a:r>
            <a:r>
              <a:rPr lang="en-US" sz="1600" dirty="0"/>
              <a:t> </a:t>
            </a:r>
            <a:r>
              <a:rPr lang="en-US" sz="1600" dirty="0" err="1"/>
              <a:t>metastázy</a:t>
            </a:r>
            <a:r>
              <a:rPr lang="en-US" sz="1600" dirty="0"/>
              <a:t> v </a:t>
            </a:r>
            <a:r>
              <a:rPr lang="en-US" sz="1600" dirty="0" err="1"/>
              <a:t>orgánech</a:t>
            </a:r>
            <a:endParaRPr lang="en-US" sz="1600" dirty="0"/>
          </a:p>
          <a:p>
            <a:pPr lvl="2"/>
            <a:r>
              <a:rPr lang="en-US" sz="1600" dirty="0"/>
              <a:t>M 1 – </a:t>
            </a:r>
            <a:r>
              <a:rPr lang="en-US" sz="1600" dirty="0" err="1"/>
              <a:t>metastázy</a:t>
            </a:r>
            <a:r>
              <a:rPr lang="en-US" sz="1600" dirty="0"/>
              <a:t> v </a:t>
            </a:r>
            <a:r>
              <a:rPr lang="en-US" sz="1600" dirty="0" err="1"/>
              <a:t>orgánech</a:t>
            </a:r>
            <a:r>
              <a:rPr lang="en-US" sz="1600" dirty="0"/>
              <a:t> </a:t>
            </a:r>
            <a:r>
              <a:rPr lang="en-US" sz="1600" dirty="0" err="1"/>
              <a:t>už</a:t>
            </a:r>
            <a:r>
              <a:rPr lang="en-US" sz="1600" dirty="0"/>
              <a:t> </a:t>
            </a:r>
            <a:r>
              <a:rPr lang="en-US" sz="1600" dirty="0" err="1"/>
              <a:t>jsou</a:t>
            </a:r>
            <a:r>
              <a:rPr lang="en-US" sz="1600" dirty="0"/>
              <a:t> </a:t>
            </a:r>
            <a:r>
              <a:rPr lang="en-US" sz="1600" dirty="0" err="1"/>
              <a:t>vytvořeny</a:t>
            </a:r>
            <a:endParaRPr lang="en-US" sz="1600" dirty="0"/>
          </a:p>
          <a:p>
            <a:r>
              <a:rPr lang="en-US" sz="2000" dirty="0" err="1"/>
              <a:t>Příklad</a:t>
            </a:r>
            <a:r>
              <a:rPr lang="en-US" sz="2000" dirty="0"/>
              <a:t> </a:t>
            </a:r>
            <a:r>
              <a:rPr lang="en-US" sz="2000" dirty="0" err="1"/>
              <a:t>označení</a:t>
            </a:r>
            <a:r>
              <a:rPr lang="en-US" sz="2000" dirty="0"/>
              <a:t> </a:t>
            </a:r>
            <a:r>
              <a:rPr lang="en-US" sz="2000" dirty="0" err="1"/>
              <a:t>tumoru</a:t>
            </a:r>
            <a:r>
              <a:rPr lang="en-US" sz="2000" dirty="0"/>
              <a:t>: T1 N0 M0 – </a:t>
            </a:r>
            <a:r>
              <a:rPr lang="en-US" sz="2000" dirty="0" err="1"/>
              <a:t>znamená</a:t>
            </a:r>
            <a:r>
              <a:rPr lang="en-US" sz="2000" dirty="0"/>
              <a:t> </a:t>
            </a:r>
            <a:r>
              <a:rPr lang="en-US" sz="2000" dirty="0" err="1"/>
              <a:t>malý</a:t>
            </a:r>
            <a:r>
              <a:rPr lang="en-US" sz="2000" dirty="0"/>
              <a:t> </a:t>
            </a:r>
            <a:r>
              <a:rPr lang="en-US" sz="2000" dirty="0" err="1"/>
              <a:t>nádor</a:t>
            </a:r>
            <a:r>
              <a:rPr lang="en-US" sz="2000" dirty="0"/>
              <a:t> </a:t>
            </a:r>
            <a:r>
              <a:rPr lang="en-US" sz="2000" dirty="0" err="1"/>
              <a:t>neprorůstající</a:t>
            </a:r>
            <a:r>
              <a:rPr lang="en-US" sz="2000" dirty="0"/>
              <a:t> do </a:t>
            </a:r>
            <a:r>
              <a:rPr lang="en-US" sz="2000" dirty="0" err="1"/>
              <a:t>okolí</a:t>
            </a:r>
            <a:r>
              <a:rPr lang="en-US" sz="2000" dirty="0"/>
              <a:t> bez </a:t>
            </a:r>
            <a:r>
              <a:rPr lang="en-US" sz="2000" dirty="0" err="1"/>
              <a:t>metastáz</a:t>
            </a:r>
            <a:r>
              <a:rPr lang="en-US" sz="2000" dirty="0"/>
              <a:t> v </a:t>
            </a:r>
            <a:r>
              <a:rPr lang="en-US" sz="2000" dirty="0" err="1"/>
              <a:t>uzlinách</a:t>
            </a:r>
            <a:r>
              <a:rPr lang="en-US" sz="2000" dirty="0"/>
              <a:t> a </a:t>
            </a:r>
            <a:r>
              <a:rPr lang="en-US" sz="2000" dirty="0" err="1"/>
              <a:t>orgánech</a:t>
            </a:r>
            <a:r>
              <a:rPr lang="en-US" sz="2000" dirty="0"/>
              <a:t> s </a:t>
            </a:r>
            <a:r>
              <a:rPr lang="en-US" sz="2000" dirty="0" err="1"/>
              <a:t>dobrou</a:t>
            </a:r>
            <a:r>
              <a:rPr lang="en-US" sz="2000" dirty="0"/>
              <a:t> </a:t>
            </a:r>
            <a:r>
              <a:rPr lang="en-US" sz="2000" dirty="0" err="1"/>
              <a:t>prognózou</a:t>
            </a:r>
            <a:r>
              <a:rPr lang="en-US" sz="2000" dirty="0"/>
              <a:t>. </a:t>
            </a:r>
          </a:p>
          <a:p>
            <a:endParaRPr lang="en-US" sz="2000" dirty="0"/>
          </a:p>
        </p:txBody>
      </p:sp>
      <p:sp>
        <p:nvSpPr>
          <p:cNvPr id="3" name="Nadpis 2"/>
          <p:cNvSpPr>
            <a:spLocks noGrp="1"/>
          </p:cNvSpPr>
          <p:nvPr>
            <p:ph type="title"/>
          </p:nvPr>
        </p:nvSpPr>
        <p:spPr/>
        <p:txBody>
          <a:bodyPr/>
          <a:lstStyle/>
          <a:p>
            <a:r>
              <a:rPr lang="cs-CZ" dirty="0"/>
              <a:t>Klasifikace nádorů</a:t>
            </a:r>
            <a:endParaRPr lang="en-US" dirty="0"/>
          </a:p>
        </p:txBody>
      </p:sp>
    </p:spTree>
    <p:extLst>
      <p:ext uri="{BB962C8B-B14F-4D97-AF65-F5344CB8AC3E}">
        <p14:creationId xmlns:p14="http://schemas.microsoft.com/office/powerpoint/2010/main" val="475681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b="1" dirty="0"/>
              <a:t>GRADING:</a:t>
            </a:r>
            <a:r>
              <a:rPr lang="cs-CZ" dirty="0"/>
              <a:t> histologické posouzení malignity nádoru podle stupně buněčné diferenciace. Stanovuje patolog z biopsie. Obecně platí, čím jsou buňky více diferencované a lépe napodobují výchozí tkáň, tím je prognóza lepší.</a:t>
            </a:r>
            <a:endParaRPr lang="en-US" dirty="0"/>
          </a:p>
          <a:p>
            <a:pPr lvl="1"/>
            <a:r>
              <a:rPr lang="cs-CZ" b="1" dirty="0"/>
              <a:t>G 1:</a:t>
            </a:r>
            <a:r>
              <a:rPr lang="cs-CZ" dirty="0"/>
              <a:t> dobře diferencovaný nádor z pravidelných buněk a s dobrou prognózou;</a:t>
            </a:r>
            <a:endParaRPr lang="en-US" dirty="0"/>
          </a:p>
          <a:p>
            <a:pPr lvl="1"/>
            <a:r>
              <a:rPr lang="cs-CZ" b="1" dirty="0"/>
              <a:t>G 2:</a:t>
            </a:r>
            <a:r>
              <a:rPr lang="cs-CZ" dirty="0"/>
              <a:t> středně diferencovaný nádor z méně pravidelných buněk a horší prognózou;</a:t>
            </a:r>
            <a:endParaRPr lang="en-US" dirty="0"/>
          </a:p>
          <a:p>
            <a:pPr lvl="1"/>
            <a:r>
              <a:rPr lang="cs-CZ" b="1" dirty="0"/>
              <a:t>G3:</a:t>
            </a:r>
            <a:r>
              <a:rPr lang="cs-CZ" dirty="0"/>
              <a:t> nízce diferencovaný nádor z nepravidelných buněk různého tvaru a velikosti, špatně napodobující výchozí tkáň s četnými mitózami. Špatná prognóza – předpokládá se rychlý růst a brzké metastázy;</a:t>
            </a:r>
            <a:endParaRPr lang="en-US" dirty="0"/>
          </a:p>
          <a:p>
            <a:pPr lvl="1"/>
            <a:r>
              <a:rPr lang="cs-CZ" b="1" dirty="0"/>
              <a:t>G4</a:t>
            </a:r>
            <a:r>
              <a:rPr lang="cs-CZ" dirty="0"/>
              <a:t>: nediferencovaný = anaplastický z nediferencovaných nezralých buněk - velmi špatná prognóza.</a:t>
            </a:r>
            <a:endParaRPr lang="en-US" dirty="0"/>
          </a:p>
          <a:p>
            <a:endParaRPr lang="en-US" dirty="0"/>
          </a:p>
        </p:txBody>
      </p:sp>
      <p:sp>
        <p:nvSpPr>
          <p:cNvPr id="3" name="Nadpis 2"/>
          <p:cNvSpPr>
            <a:spLocks noGrp="1"/>
          </p:cNvSpPr>
          <p:nvPr>
            <p:ph type="title"/>
          </p:nvPr>
        </p:nvSpPr>
        <p:spPr>
          <a:xfrm>
            <a:off x="1043608" y="260646"/>
            <a:ext cx="7920880" cy="627063"/>
          </a:xfrm>
        </p:spPr>
        <p:txBody>
          <a:bodyPr/>
          <a:lstStyle/>
          <a:p>
            <a:r>
              <a:rPr lang="cs-CZ" dirty="0"/>
              <a:t>POSOUZENÍ MALIGNITY NÁDORU A PROGNÓZA</a:t>
            </a:r>
            <a:endParaRPr lang="en-US" dirty="0"/>
          </a:p>
        </p:txBody>
      </p:sp>
    </p:spTree>
    <p:extLst>
      <p:ext uri="{BB962C8B-B14F-4D97-AF65-F5344CB8AC3E}">
        <p14:creationId xmlns:p14="http://schemas.microsoft.com/office/powerpoint/2010/main" val="1102992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Současný stav</a:t>
            </a:r>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5" y="1340768"/>
            <a:ext cx="3175525" cy="4395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273308"/>
            <a:ext cx="4167031" cy="5132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259632" y="6401657"/>
            <a:ext cx="7776864" cy="307777"/>
          </a:xfrm>
          <a:prstGeom prst="rect">
            <a:avLst/>
          </a:prstGeom>
        </p:spPr>
        <p:txBody>
          <a:bodyPr wrap="square">
            <a:spAutoFit/>
          </a:bodyPr>
          <a:lstStyle/>
          <a:p>
            <a:r>
              <a:rPr lang="en-US" sz="1400" dirty="0"/>
              <a:t>https://www.uzis.cz/index.php?pg=vystupy--knihovna&amp;id=259</a:t>
            </a:r>
          </a:p>
        </p:txBody>
      </p:sp>
    </p:spTree>
    <p:extLst>
      <p:ext uri="{BB962C8B-B14F-4D97-AF65-F5344CB8AC3E}">
        <p14:creationId xmlns:p14="http://schemas.microsoft.com/office/powerpoint/2010/main" val="2680989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043608" y="260646"/>
            <a:ext cx="8100392" cy="627063"/>
          </a:xfrm>
        </p:spPr>
        <p:txBody>
          <a:bodyPr/>
          <a:lstStyle/>
          <a:p>
            <a:r>
              <a:rPr lang="cs-CZ" sz="2400" dirty="0"/>
              <a:t>Je anatomie ta nejlepší cesta k určení účinné terapie</a:t>
            </a:r>
            <a:r>
              <a:rPr lang="en-US" sz="2400" dirty="0"/>
              <a:t>?</a:t>
            </a:r>
          </a:p>
        </p:txBody>
      </p:sp>
      <p:pic>
        <p:nvPicPr>
          <p:cNvPr id="23554" name="Picture 2" descr="https://www.exponent.com/~/media/practices-capabilities-and-industries/epidemiology/cancer-epidemiology/cancer_figure2.png?h=488&amp;w=650&amp;la=en&amp;hash=046FAB8795468846F04063CC8666B502CD6A2D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332" y="1628800"/>
            <a:ext cx="6191250" cy="464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979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endParaRPr lang="en-US"/>
          </a:p>
        </p:txBody>
      </p:sp>
      <p:pic>
        <p:nvPicPr>
          <p:cNvPr id="29698" name="Picture 2" descr="https://www.cancer.gov/PublishedContent/Images/research/progress/annual-report-nation/Breast_Cancer_in_Women_infographic.__v40012696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143820"/>
            <a:ext cx="3075058" cy="5712774"/>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https://www.cancer.gov/PublishedContent/Images/research/progress/discovery/brca-cancer-risk-infographic.__v3001436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484784"/>
            <a:ext cx="4536504" cy="5216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573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Současný stav</a:t>
            </a:r>
            <a:endParaRPr lang="en-US" dirty="0"/>
          </a:p>
        </p:txBody>
      </p:sp>
      <p:pic>
        <p:nvPicPr>
          <p:cNvPr id="2050" name="Picture 2" descr="https://ars.els-cdn.com/content/image/1-s2.0-S0092867414008769-fx1_l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268760"/>
            <a:ext cx="5310436" cy="5310437"/>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689548" y="6093296"/>
            <a:ext cx="5310436" cy="646331"/>
          </a:xfrm>
          <a:prstGeom prst="rect">
            <a:avLst/>
          </a:prstGeom>
        </p:spPr>
        <p:txBody>
          <a:bodyPr wrap="square">
            <a:spAutoFit/>
          </a:bodyPr>
          <a:lstStyle/>
          <a:p>
            <a:r>
              <a:rPr lang="en-US" sz="1200" dirty="0" err="1">
                <a:solidFill>
                  <a:schemeClr val="tx1"/>
                </a:solidFill>
              </a:rPr>
              <a:t>Hoadley</a:t>
            </a:r>
            <a:r>
              <a:rPr lang="en-US" sz="1200" dirty="0">
                <a:solidFill>
                  <a:schemeClr val="tx1"/>
                </a:solidFill>
              </a:rPr>
              <a:t> KA</a:t>
            </a:r>
            <a:r>
              <a:rPr lang="en-US" sz="1200" i="1" dirty="0">
                <a:solidFill>
                  <a:schemeClr val="tx1"/>
                </a:solidFill>
              </a:rPr>
              <a:t>, et al. (2014) Multiplatform Analysis of 12 Cancer Types Reveals Molecular Classification within and across Tissues of Origin. Cell 158(4):929-944.</a:t>
            </a:r>
          </a:p>
        </p:txBody>
      </p:sp>
    </p:spTree>
    <p:extLst>
      <p:ext uri="{BB962C8B-B14F-4D97-AF65-F5344CB8AC3E}">
        <p14:creationId xmlns:p14="http://schemas.microsoft.com/office/powerpoint/2010/main" val="742902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615" y="3554468"/>
            <a:ext cx="6118728" cy="2652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747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268760"/>
            <a:ext cx="2642935" cy="2320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8" name="Obdélník 7"/>
          <p:cNvSpPr/>
          <p:nvPr/>
        </p:nvSpPr>
        <p:spPr>
          <a:xfrm>
            <a:off x="1135615" y="6206815"/>
            <a:ext cx="7900881" cy="646331"/>
          </a:xfrm>
          <a:prstGeom prst="rect">
            <a:avLst/>
          </a:prstGeom>
        </p:spPr>
        <p:txBody>
          <a:bodyPr wrap="square">
            <a:spAutoFit/>
          </a:bodyPr>
          <a:lstStyle/>
          <a:p>
            <a:r>
              <a:rPr lang="en-US" sz="1200" b="1" dirty="0">
                <a:latin typeface="Comic Sans MS" panose="030F0702030302020204" pitchFamily="66" charset="0"/>
              </a:rPr>
              <a:t>Tracking the clonal origin of lethal prostate cancer</a:t>
            </a:r>
          </a:p>
          <a:p>
            <a:r>
              <a:rPr lang="en-US" sz="1200" b="1" dirty="0">
                <a:latin typeface="Comic Sans MS" panose="030F0702030302020204" pitchFamily="66" charset="0"/>
              </a:rPr>
              <a:t>Michael C. </a:t>
            </a:r>
            <a:r>
              <a:rPr lang="en-US" sz="1200" b="1" dirty="0" err="1">
                <a:latin typeface="Comic Sans MS" panose="030F0702030302020204" pitchFamily="66" charset="0"/>
              </a:rPr>
              <a:t>Haffner</a:t>
            </a:r>
            <a:r>
              <a:rPr lang="en-US" sz="1200" b="1" dirty="0">
                <a:latin typeface="Comic Sans MS" panose="030F0702030302020204" pitchFamily="66" charset="0"/>
              </a:rPr>
              <a:t> </a:t>
            </a:r>
            <a:r>
              <a:rPr lang="en-US" sz="1200" dirty="0">
                <a:latin typeface="Comic Sans MS" panose="030F0702030302020204" pitchFamily="66" charset="0"/>
              </a:rPr>
              <a:t>... William G. Nelson, Srinivasan </a:t>
            </a:r>
            <a:r>
              <a:rPr lang="en-US" sz="1200" i="1" dirty="0">
                <a:latin typeface="Comic Sans MS" panose="030F0702030302020204" pitchFamily="66" charset="0"/>
              </a:rPr>
              <a:t>J </a:t>
            </a:r>
            <a:r>
              <a:rPr lang="en-US" sz="1200" i="1" dirty="0" err="1">
                <a:latin typeface="Comic Sans MS" panose="030F0702030302020204" pitchFamily="66" charset="0"/>
              </a:rPr>
              <a:t>Clin</a:t>
            </a:r>
            <a:r>
              <a:rPr lang="en-US" sz="1200" i="1" dirty="0">
                <a:latin typeface="Comic Sans MS" panose="030F0702030302020204" pitchFamily="66" charset="0"/>
              </a:rPr>
              <a:t> Invest</a:t>
            </a:r>
            <a:r>
              <a:rPr lang="en-US" sz="1200" dirty="0">
                <a:latin typeface="Comic Sans MS" panose="030F0702030302020204" pitchFamily="66" charset="0"/>
              </a:rPr>
              <a:t>. 2013;123(11):4918-4922. doi:10.1172/JCI70354. </a:t>
            </a:r>
          </a:p>
        </p:txBody>
      </p:sp>
      <p:pic>
        <p:nvPicPr>
          <p:cNvPr id="7475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1588575"/>
            <a:ext cx="2626640" cy="1680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6" name="Nadpis 2"/>
          <p:cNvSpPr>
            <a:spLocks noGrp="1"/>
          </p:cNvSpPr>
          <p:nvPr>
            <p:ph type="title"/>
          </p:nvPr>
        </p:nvSpPr>
        <p:spPr>
          <a:xfrm>
            <a:off x="1043608" y="260646"/>
            <a:ext cx="7920880" cy="627063"/>
          </a:xfrm>
        </p:spPr>
        <p:txBody>
          <a:bodyPr/>
          <a:lstStyle/>
          <a:p>
            <a:r>
              <a:rPr lang="en-US" dirty="0" err="1"/>
              <a:t>Rakovina</a:t>
            </a:r>
            <a:r>
              <a:rPr lang="en-US" dirty="0"/>
              <a:t> </a:t>
            </a:r>
            <a:r>
              <a:rPr lang="cs-CZ" dirty="0"/>
              <a:t>se trvale adaptuje</a:t>
            </a:r>
            <a:endParaRPr lang="en-US" dirty="0"/>
          </a:p>
        </p:txBody>
      </p:sp>
    </p:spTree>
    <p:extLst>
      <p:ext uri="{BB962C8B-B14F-4D97-AF65-F5344CB8AC3E}">
        <p14:creationId xmlns:p14="http://schemas.microsoft.com/office/powerpoint/2010/main" val="1205737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Rakovina</a:t>
            </a:r>
            <a:r>
              <a:rPr lang="en-US" dirty="0"/>
              <a:t> </a:t>
            </a:r>
            <a:r>
              <a:rPr lang="cs-CZ" dirty="0"/>
              <a:t>heterogenní onemocnění</a:t>
            </a:r>
            <a:endParaRPr lang="en-US"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1196752"/>
            <a:ext cx="6140450"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127" y="6678901"/>
            <a:ext cx="2459037" cy="157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6"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7790" y="3748929"/>
            <a:ext cx="2784004" cy="2693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3013049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196752"/>
            <a:ext cx="7357116" cy="5328592"/>
          </a:xfrm>
        </p:spPr>
        <p:txBody>
          <a:bodyPr/>
          <a:lstStyle/>
          <a:p>
            <a:r>
              <a:rPr lang="cs-CZ" dirty="0"/>
              <a:t>Nádory vznikají ze zdravých buněk normálních (tělu vlastních) tkání</a:t>
            </a:r>
          </a:p>
          <a:p>
            <a:pPr lvl="1"/>
            <a:r>
              <a:rPr lang="cs-CZ" dirty="0"/>
              <a:t>Nejčastěji z rychle se obnovujících tkání – žláznaté epitely, střevo, kůže (celkem </a:t>
            </a:r>
            <a:r>
              <a:rPr lang="en-US" dirty="0"/>
              <a:t>&gt; 200 </a:t>
            </a:r>
            <a:r>
              <a:rPr lang="cs-CZ" dirty="0"/>
              <a:t>různých druhů nádorů)</a:t>
            </a:r>
          </a:p>
          <a:p>
            <a:pPr lvl="1"/>
            <a:r>
              <a:rPr lang="cs-CZ" dirty="0"/>
              <a:t>Nízká incidence – </a:t>
            </a:r>
            <a:r>
              <a:rPr lang="cs-CZ" dirty="0" err="1"/>
              <a:t>neproliferující</a:t>
            </a:r>
            <a:r>
              <a:rPr lang="cs-CZ" dirty="0"/>
              <a:t> buňky – srdce, nervy</a:t>
            </a:r>
          </a:p>
          <a:p>
            <a:pPr lvl="2"/>
            <a:r>
              <a:rPr lang="en-US" dirty="0" err="1"/>
              <a:t>Keckesova</a:t>
            </a:r>
            <a:r>
              <a:rPr lang="en-US" dirty="0"/>
              <a:t> Z</a:t>
            </a:r>
            <a:r>
              <a:rPr lang="en-US" i="1" dirty="0"/>
              <a:t>, et al. (2017) LACTB is a </a:t>
            </a:r>
            <a:r>
              <a:rPr lang="en-US" i="1" dirty="0" err="1"/>
              <a:t>tumour</a:t>
            </a:r>
            <a:r>
              <a:rPr lang="en-US" i="1" dirty="0"/>
              <a:t> suppressor that modulates lipid metabolism and cell state. Nature</a:t>
            </a:r>
            <a:endParaRPr lang="cs-CZ" i="1" dirty="0"/>
          </a:p>
          <a:p>
            <a:pPr lvl="2"/>
            <a:r>
              <a:rPr lang="cs-CZ" dirty="0"/>
              <a:t>Mezidruhové výjimky </a:t>
            </a:r>
            <a:r>
              <a:rPr lang="cs-CZ" i="1" dirty="0"/>
              <a:t>– </a:t>
            </a:r>
            <a:r>
              <a:rPr lang="cs-CZ" i="1" dirty="0" err="1"/>
              <a:t>Peto</a:t>
            </a:r>
            <a:r>
              <a:rPr lang="en-US" i="1" dirty="0"/>
              <a:t>’s paradox</a:t>
            </a:r>
            <a:endParaRPr lang="cs-CZ" dirty="0"/>
          </a:p>
        </p:txBody>
      </p:sp>
      <p:sp>
        <p:nvSpPr>
          <p:cNvPr id="3" name="Nadpis 2"/>
          <p:cNvSpPr>
            <a:spLocks noGrp="1"/>
          </p:cNvSpPr>
          <p:nvPr>
            <p:ph type="title"/>
          </p:nvPr>
        </p:nvSpPr>
        <p:spPr/>
        <p:txBody>
          <a:bodyPr/>
          <a:lstStyle/>
          <a:p>
            <a:r>
              <a:rPr lang="cs-CZ" dirty="0"/>
              <a:t>Z</a:t>
            </a:r>
            <a:r>
              <a:rPr lang="en-US" dirty="0" err="1"/>
              <a:t>ákladní</a:t>
            </a:r>
            <a:r>
              <a:rPr lang="en-US" dirty="0"/>
              <a:t> </a:t>
            </a:r>
            <a:r>
              <a:rPr lang="en-US" dirty="0" err="1"/>
              <a:t>principy</a:t>
            </a:r>
            <a:r>
              <a:rPr lang="en-US" dirty="0"/>
              <a:t> a </a:t>
            </a:r>
            <a:r>
              <a:rPr lang="en-US" dirty="0" err="1"/>
              <a:t>znaky</a:t>
            </a:r>
            <a:r>
              <a:rPr lang="en-US" dirty="0"/>
              <a:t> </a:t>
            </a:r>
            <a:r>
              <a:rPr lang="en-US" dirty="0" err="1"/>
              <a:t>karcinogeneze</a:t>
            </a:r>
            <a:endParaRPr lang="en-US" dirty="0"/>
          </a:p>
        </p:txBody>
      </p:sp>
    </p:spTree>
    <p:extLst>
      <p:ext uri="{BB962C8B-B14F-4D97-AF65-F5344CB8AC3E}">
        <p14:creationId xmlns:p14="http://schemas.microsoft.com/office/powerpoint/2010/main" val="412996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Současný stav</a:t>
            </a:r>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412776"/>
            <a:ext cx="7213131" cy="4034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763688" y="5733256"/>
            <a:ext cx="6984776" cy="369332"/>
          </a:xfrm>
          <a:prstGeom prst="rect">
            <a:avLst/>
          </a:prstGeom>
        </p:spPr>
        <p:txBody>
          <a:bodyPr wrap="square">
            <a:spAutoFit/>
          </a:bodyPr>
          <a:lstStyle/>
          <a:p>
            <a:r>
              <a:rPr lang="en-US" dirty="0"/>
              <a:t>http://mayoresearch.mayo.edu/center-for-individualized-medicine/</a:t>
            </a:r>
          </a:p>
        </p:txBody>
      </p:sp>
    </p:spTree>
    <p:extLst>
      <p:ext uri="{BB962C8B-B14F-4D97-AF65-F5344CB8AC3E}">
        <p14:creationId xmlns:p14="http://schemas.microsoft.com/office/powerpoint/2010/main" val="716913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endParaRPr lang="en-US"/>
          </a:p>
        </p:txBody>
      </p:sp>
      <p:sp>
        <p:nvSpPr>
          <p:cNvPr id="3" name="Nadpis 2"/>
          <p:cNvSpPr>
            <a:spLocks noGrp="1"/>
          </p:cNvSpPr>
          <p:nvPr>
            <p:ph type="title"/>
          </p:nvPr>
        </p:nvSpPr>
        <p:spPr/>
        <p:txBody>
          <a:bodyPr/>
          <a:lstStyle/>
          <a:p>
            <a:endParaRPr lang="en-US"/>
          </a:p>
        </p:txBody>
      </p:sp>
    </p:spTree>
    <p:extLst>
      <p:ext uri="{BB962C8B-B14F-4D97-AF65-F5344CB8AC3E}">
        <p14:creationId xmlns:p14="http://schemas.microsoft.com/office/powerpoint/2010/main" val="2851855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Vnik nádoru je vícestupňový, komplexní proces</a:t>
            </a:r>
          </a:p>
          <a:p>
            <a:r>
              <a:rPr lang="cs-CZ" dirty="0"/>
              <a:t>Iniciace </a:t>
            </a:r>
            <a:r>
              <a:rPr lang="cs-CZ" dirty="0">
                <a:sym typeface="Symbol"/>
              </a:rPr>
              <a:t> </a:t>
            </a:r>
            <a:r>
              <a:rPr lang="cs-CZ" dirty="0"/>
              <a:t>promoce</a:t>
            </a:r>
            <a:r>
              <a:rPr lang="cs-CZ" dirty="0">
                <a:sym typeface="Symbol"/>
              </a:rPr>
              <a:t>  </a:t>
            </a:r>
            <a:r>
              <a:rPr lang="cs-CZ" dirty="0"/>
              <a:t>maligní konverze</a:t>
            </a:r>
            <a:r>
              <a:rPr lang="cs-CZ" dirty="0">
                <a:sym typeface="Symbol"/>
              </a:rPr>
              <a:t>  </a:t>
            </a:r>
            <a:r>
              <a:rPr lang="cs-CZ" dirty="0"/>
              <a:t>progrese</a:t>
            </a:r>
            <a:endParaRPr lang="en-US" dirty="0"/>
          </a:p>
        </p:txBody>
      </p:sp>
      <p:sp>
        <p:nvSpPr>
          <p:cNvPr id="3" name="Nadpis 2"/>
          <p:cNvSpPr>
            <a:spLocks noGrp="1"/>
          </p:cNvSpPr>
          <p:nvPr>
            <p:ph type="title"/>
          </p:nvPr>
        </p:nvSpPr>
        <p:spPr/>
        <p:txBody>
          <a:bodyPr/>
          <a:lstStyle/>
          <a:p>
            <a:r>
              <a:rPr lang="cs-CZ" dirty="0"/>
              <a:t>Z</a:t>
            </a:r>
            <a:r>
              <a:rPr lang="en-US" dirty="0" err="1"/>
              <a:t>ákladní</a:t>
            </a:r>
            <a:r>
              <a:rPr lang="en-US" dirty="0"/>
              <a:t> </a:t>
            </a:r>
            <a:r>
              <a:rPr lang="en-US" dirty="0" err="1"/>
              <a:t>principy</a:t>
            </a:r>
            <a:r>
              <a:rPr lang="en-US" dirty="0"/>
              <a:t> a </a:t>
            </a:r>
            <a:r>
              <a:rPr lang="en-US" dirty="0" err="1"/>
              <a:t>znaky</a:t>
            </a:r>
            <a:r>
              <a:rPr lang="en-US" dirty="0"/>
              <a:t> </a:t>
            </a:r>
            <a:r>
              <a:rPr lang="en-US" dirty="0" err="1"/>
              <a:t>karcinogeneze</a:t>
            </a:r>
            <a:endParaRPr lang="en-US" dirty="0"/>
          </a:p>
        </p:txBody>
      </p:sp>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255" y="2348880"/>
            <a:ext cx="7779246" cy="4097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162255" y="6543403"/>
            <a:ext cx="4572000" cy="307777"/>
          </a:xfrm>
          <a:prstGeom prst="rect">
            <a:avLst/>
          </a:prstGeom>
        </p:spPr>
        <p:txBody>
          <a:bodyPr>
            <a:spAutoFit/>
          </a:bodyPr>
          <a:lstStyle/>
          <a:p>
            <a:r>
              <a:rPr lang="en-US" sz="1400" dirty="0"/>
              <a:t>https://www.ncbi.nlm.nih.gov/books/NBK13982/</a:t>
            </a:r>
          </a:p>
        </p:txBody>
      </p:sp>
    </p:spTree>
    <p:extLst>
      <p:ext uri="{BB962C8B-B14F-4D97-AF65-F5344CB8AC3E}">
        <p14:creationId xmlns:p14="http://schemas.microsoft.com/office/powerpoint/2010/main" val="1626194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8F4B33-C3AC-4BBA-B0D6-475D54179D2F}"/>
              </a:ext>
            </a:extLst>
          </p:cNvPr>
          <p:cNvSpPr>
            <a:spLocks noGrp="1"/>
          </p:cNvSpPr>
          <p:nvPr>
            <p:ph idx="1"/>
          </p:nvPr>
        </p:nvSpPr>
        <p:spPr>
          <a:xfrm>
            <a:off x="1043608" y="1196753"/>
            <a:ext cx="7848872" cy="2448272"/>
          </a:xfrm>
        </p:spPr>
        <p:txBody>
          <a:bodyPr/>
          <a:lstStyle/>
          <a:p>
            <a:r>
              <a:rPr lang="en-US" sz="1400" b="1" dirty="0" err="1"/>
              <a:t>několikafázový</a:t>
            </a:r>
            <a:r>
              <a:rPr lang="en-US" sz="1400" b="1" dirty="0"/>
              <a:t> </a:t>
            </a:r>
            <a:r>
              <a:rPr lang="en-US" sz="1400" b="1" dirty="0" err="1"/>
              <a:t>děj</a:t>
            </a:r>
            <a:r>
              <a:rPr lang="en-US" sz="1400" dirty="0"/>
              <a:t>, </a:t>
            </a:r>
            <a:r>
              <a:rPr lang="en-US" sz="1400" dirty="0" err="1"/>
              <a:t>během</a:t>
            </a:r>
            <a:r>
              <a:rPr lang="en-US" sz="1400" dirty="0"/>
              <a:t> </a:t>
            </a:r>
            <a:r>
              <a:rPr lang="en-US" sz="1400" dirty="0" err="1"/>
              <a:t>kterého</a:t>
            </a:r>
            <a:r>
              <a:rPr lang="en-US" sz="1400" dirty="0"/>
              <a:t> </a:t>
            </a:r>
            <a:r>
              <a:rPr lang="en-US" sz="1400" dirty="0" err="1"/>
              <a:t>dochází</a:t>
            </a:r>
            <a:r>
              <a:rPr lang="en-US" sz="1400" dirty="0"/>
              <a:t> </a:t>
            </a:r>
            <a:r>
              <a:rPr lang="en-US" sz="1400" dirty="0" err="1"/>
              <a:t>ke</a:t>
            </a:r>
            <a:r>
              <a:rPr lang="en-US" sz="1400" dirty="0"/>
              <a:t> </a:t>
            </a:r>
            <a:r>
              <a:rPr lang="en-US" sz="1400" dirty="0" err="1"/>
              <a:t>změně</a:t>
            </a:r>
            <a:r>
              <a:rPr lang="en-US" sz="1400" dirty="0"/>
              <a:t> </a:t>
            </a:r>
            <a:r>
              <a:rPr lang="en-US" sz="1400" dirty="0" err="1"/>
              <a:t>normálního</a:t>
            </a:r>
            <a:r>
              <a:rPr lang="en-US" sz="1400" dirty="0"/>
              <a:t> </a:t>
            </a:r>
            <a:r>
              <a:rPr lang="en-US" sz="1400" dirty="0" err="1"/>
              <a:t>buněčného</a:t>
            </a:r>
            <a:r>
              <a:rPr lang="en-US" sz="1400" dirty="0"/>
              <a:t> </a:t>
            </a:r>
            <a:r>
              <a:rPr lang="en-US" sz="1400" dirty="0" err="1"/>
              <a:t>genotypu</a:t>
            </a:r>
            <a:r>
              <a:rPr lang="en-US" sz="1400" dirty="0"/>
              <a:t> a </a:t>
            </a:r>
            <a:r>
              <a:rPr lang="en-US" sz="1400" dirty="0" err="1"/>
              <a:t>fenotypu</a:t>
            </a:r>
            <a:r>
              <a:rPr lang="en-US" sz="1400" dirty="0"/>
              <a:t> JEDNÉ BUŇKY </a:t>
            </a:r>
            <a:r>
              <a:rPr lang="en-US" sz="1400" dirty="0" err="1"/>
              <a:t>na</a:t>
            </a:r>
            <a:r>
              <a:rPr lang="en-US" sz="1400" dirty="0"/>
              <a:t> </a:t>
            </a:r>
            <a:r>
              <a:rPr lang="en-US" sz="1400" dirty="0" err="1"/>
              <a:t>genotyp</a:t>
            </a:r>
            <a:r>
              <a:rPr lang="en-US" sz="1400" dirty="0"/>
              <a:t> a </a:t>
            </a:r>
            <a:r>
              <a:rPr lang="en-US" sz="1400" dirty="0" err="1"/>
              <a:t>fenotyp</a:t>
            </a:r>
            <a:r>
              <a:rPr lang="en-US" sz="1400" dirty="0"/>
              <a:t> </a:t>
            </a:r>
            <a:r>
              <a:rPr lang="en-US" sz="1400" dirty="0" err="1"/>
              <a:t>neoplastický</a:t>
            </a:r>
            <a:r>
              <a:rPr lang="en-US" sz="1400" dirty="0"/>
              <a:t>. </a:t>
            </a:r>
            <a:r>
              <a:rPr lang="en-US" sz="1400" dirty="0" err="1"/>
              <a:t>Ke</a:t>
            </a:r>
            <a:r>
              <a:rPr lang="en-US" sz="1400" dirty="0"/>
              <a:t> </a:t>
            </a:r>
            <a:r>
              <a:rPr lang="en-US" sz="1400" dirty="0" err="1"/>
              <a:t>karcinogenezi</a:t>
            </a:r>
            <a:r>
              <a:rPr lang="en-US" sz="1400" dirty="0"/>
              <a:t> </a:t>
            </a:r>
            <a:r>
              <a:rPr lang="en-US" sz="1400" dirty="0" err="1"/>
              <a:t>jsou</a:t>
            </a:r>
            <a:r>
              <a:rPr lang="en-US" sz="1400" dirty="0"/>
              <a:t> </a:t>
            </a:r>
            <a:r>
              <a:rPr lang="en-US" sz="1400" dirty="0" err="1"/>
              <a:t>náchylné</a:t>
            </a:r>
            <a:r>
              <a:rPr lang="en-US" sz="1400" dirty="0"/>
              <a:t> </a:t>
            </a:r>
            <a:r>
              <a:rPr lang="en-US" sz="1400" dirty="0" err="1"/>
              <a:t>pouze</a:t>
            </a:r>
            <a:r>
              <a:rPr lang="en-US" sz="1400" dirty="0"/>
              <a:t> </a:t>
            </a:r>
            <a:r>
              <a:rPr lang="en-US" sz="1400" dirty="0" err="1"/>
              <a:t>dělící</a:t>
            </a:r>
            <a:r>
              <a:rPr lang="en-US" sz="1400" dirty="0"/>
              <a:t> se </a:t>
            </a:r>
            <a:r>
              <a:rPr lang="en-US" sz="1400" dirty="0" err="1"/>
              <a:t>buňky</a:t>
            </a:r>
            <a:r>
              <a:rPr lang="en-US" sz="1400" dirty="0"/>
              <a:t>. U </a:t>
            </a:r>
            <a:r>
              <a:rPr lang="en-US" sz="1400" dirty="0" err="1"/>
              <a:t>nedělících</a:t>
            </a:r>
            <a:r>
              <a:rPr lang="en-US" sz="1400" dirty="0"/>
              <a:t> se </a:t>
            </a:r>
            <a:r>
              <a:rPr lang="en-US" sz="1400" dirty="0" err="1"/>
              <a:t>nebo</a:t>
            </a:r>
            <a:r>
              <a:rPr lang="en-US" sz="1400" dirty="0"/>
              <a:t> </a:t>
            </a:r>
            <a:r>
              <a:rPr lang="en-US" sz="1400" dirty="0" err="1"/>
              <a:t>bezjaderných</a:t>
            </a:r>
            <a:r>
              <a:rPr lang="en-US" sz="1400" dirty="0"/>
              <a:t> </a:t>
            </a:r>
            <a:r>
              <a:rPr lang="en-US" sz="1400" dirty="0" err="1"/>
              <a:t>buněk</a:t>
            </a:r>
            <a:r>
              <a:rPr lang="en-US" sz="1400" dirty="0"/>
              <a:t> </a:t>
            </a:r>
            <a:r>
              <a:rPr lang="en-US" sz="1400" dirty="0" err="1"/>
              <a:t>nemůže</a:t>
            </a:r>
            <a:r>
              <a:rPr lang="en-US" sz="1400" dirty="0"/>
              <a:t> </a:t>
            </a:r>
            <a:r>
              <a:rPr lang="en-US" sz="1400" dirty="0" err="1"/>
              <a:t>dojít</a:t>
            </a:r>
            <a:r>
              <a:rPr lang="en-US" sz="1400" dirty="0"/>
              <a:t> k </a:t>
            </a:r>
            <a:r>
              <a:rPr lang="en-US" sz="1400" dirty="0" err="1"/>
              <a:t>neoplastické</a:t>
            </a:r>
            <a:r>
              <a:rPr lang="en-US" sz="1400" dirty="0"/>
              <a:t> </a:t>
            </a:r>
            <a:r>
              <a:rPr lang="en-US" sz="1400" dirty="0" err="1"/>
              <a:t>transformaci</a:t>
            </a:r>
            <a:r>
              <a:rPr lang="en-US" sz="1400" dirty="0"/>
              <a:t>. </a:t>
            </a:r>
            <a:r>
              <a:rPr lang="en-US" sz="1400" dirty="0" err="1"/>
              <a:t>Nejčastěji</a:t>
            </a:r>
            <a:r>
              <a:rPr lang="en-US" sz="1400" dirty="0"/>
              <a:t> </a:t>
            </a:r>
            <a:r>
              <a:rPr lang="en-US" sz="1400" dirty="0" err="1"/>
              <a:t>dochází</a:t>
            </a:r>
            <a:r>
              <a:rPr lang="en-US" sz="1400" dirty="0"/>
              <a:t> k </a:t>
            </a:r>
            <a:r>
              <a:rPr lang="en-US" sz="1400" dirty="0" err="1"/>
              <a:t>narušení</a:t>
            </a:r>
            <a:r>
              <a:rPr lang="en-US" sz="1400" dirty="0"/>
              <a:t> </a:t>
            </a:r>
            <a:r>
              <a:rPr lang="en-US" sz="1400" dirty="0" err="1"/>
              <a:t>regulace</a:t>
            </a:r>
            <a:r>
              <a:rPr lang="en-US" sz="1400" dirty="0"/>
              <a:t> </a:t>
            </a:r>
            <a:r>
              <a:rPr lang="en-US" sz="1400" dirty="0" err="1"/>
              <a:t>přechodu</a:t>
            </a:r>
            <a:r>
              <a:rPr lang="en-US" sz="1400" dirty="0"/>
              <a:t> </a:t>
            </a:r>
            <a:r>
              <a:rPr lang="en-US" sz="1400" dirty="0" err="1"/>
              <a:t>buněčného</a:t>
            </a:r>
            <a:r>
              <a:rPr lang="en-US" sz="1400" dirty="0"/>
              <a:t> </a:t>
            </a:r>
            <a:r>
              <a:rPr lang="en-US" sz="1400" dirty="0" err="1"/>
              <a:t>cyklu</a:t>
            </a:r>
            <a:r>
              <a:rPr lang="en-US" sz="1400" dirty="0"/>
              <a:t> z G1 </a:t>
            </a:r>
            <a:r>
              <a:rPr lang="en-US" sz="1400" dirty="0" err="1"/>
              <a:t>fáze</a:t>
            </a:r>
            <a:r>
              <a:rPr lang="en-US" sz="1400" dirty="0"/>
              <a:t> do S-</a:t>
            </a:r>
            <a:r>
              <a:rPr lang="en-US" sz="1400" dirty="0" err="1"/>
              <a:t>fáze</a:t>
            </a:r>
            <a:r>
              <a:rPr lang="en-US" sz="1400" dirty="0"/>
              <a:t> a k </a:t>
            </a:r>
            <a:r>
              <a:rPr lang="en-US" sz="1400" dirty="0" err="1"/>
              <a:t>defektům</a:t>
            </a:r>
            <a:r>
              <a:rPr lang="en-US" sz="1400" dirty="0"/>
              <a:t> </a:t>
            </a:r>
            <a:r>
              <a:rPr lang="en-US" sz="1400" dirty="0" err="1"/>
              <a:t>apoptózy</a:t>
            </a:r>
            <a:r>
              <a:rPr lang="en-US" sz="1400" dirty="0"/>
              <a:t>. </a:t>
            </a:r>
            <a:r>
              <a:rPr lang="en-US" sz="1400" dirty="0" err="1"/>
              <a:t>Během</a:t>
            </a:r>
            <a:r>
              <a:rPr lang="en-US" sz="1400" dirty="0"/>
              <a:t> </a:t>
            </a:r>
            <a:r>
              <a:rPr lang="en-US" sz="1400" dirty="0" err="1"/>
              <a:t>patogeneze</a:t>
            </a:r>
            <a:r>
              <a:rPr lang="en-US" sz="1400" dirty="0"/>
              <a:t> </a:t>
            </a:r>
            <a:r>
              <a:rPr lang="en-US" sz="1400" dirty="0" err="1"/>
              <a:t>jsou</a:t>
            </a:r>
            <a:r>
              <a:rPr lang="en-US" sz="1400" dirty="0"/>
              <a:t> </a:t>
            </a:r>
            <a:r>
              <a:rPr lang="en-US" sz="1400" dirty="0" err="1"/>
              <a:t>důležité</a:t>
            </a:r>
            <a:r>
              <a:rPr lang="en-US" sz="1400" dirty="0"/>
              <a:t> </a:t>
            </a:r>
            <a:r>
              <a:rPr lang="en-US" sz="1400" dirty="0" err="1"/>
              <a:t>mutace</a:t>
            </a:r>
            <a:r>
              <a:rPr lang="en-US" sz="1400" dirty="0"/>
              <a:t> </a:t>
            </a:r>
            <a:r>
              <a:rPr lang="en-US" sz="1400" dirty="0" err="1"/>
              <a:t>onkogenů</a:t>
            </a:r>
            <a:r>
              <a:rPr lang="en-US" sz="1400" dirty="0"/>
              <a:t> a </a:t>
            </a:r>
            <a:r>
              <a:rPr lang="en-US" sz="1400" dirty="0" err="1"/>
              <a:t>antionkogenů</a:t>
            </a:r>
            <a:r>
              <a:rPr lang="en-US" sz="1400" dirty="0"/>
              <a:t> (tumor </a:t>
            </a:r>
            <a:r>
              <a:rPr lang="en-US" sz="1400" dirty="0" err="1"/>
              <a:t>supresorových</a:t>
            </a:r>
            <a:r>
              <a:rPr lang="en-US" sz="1400" dirty="0"/>
              <a:t> </a:t>
            </a:r>
            <a:r>
              <a:rPr lang="en-US" sz="1400" dirty="0" err="1"/>
              <a:t>genů</a:t>
            </a:r>
            <a:r>
              <a:rPr lang="en-US" sz="1400" dirty="0"/>
              <a:t>). </a:t>
            </a:r>
            <a:r>
              <a:rPr lang="en-US" sz="1400" dirty="0" err="1"/>
              <a:t>Patogenezi</a:t>
            </a:r>
            <a:r>
              <a:rPr lang="en-US" sz="1400" dirty="0"/>
              <a:t> </a:t>
            </a:r>
            <a:r>
              <a:rPr lang="en-US" sz="1400" dirty="0" err="1"/>
              <a:t>karcinogeneze</a:t>
            </a:r>
            <a:r>
              <a:rPr lang="en-US" sz="1400" dirty="0"/>
              <a:t> </a:t>
            </a:r>
            <a:r>
              <a:rPr lang="en-US" sz="1400" dirty="0" err="1"/>
              <a:t>formálně</a:t>
            </a:r>
            <a:r>
              <a:rPr lang="en-US" sz="1400" dirty="0"/>
              <a:t> </a:t>
            </a:r>
            <a:r>
              <a:rPr lang="en-US" sz="1400" dirty="0" err="1"/>
              <a:t>dělíme</a:t>
            </a:r>
            <a:r>
              <a:rPr lang="en-US" sz="1400" dirty="0"/>
              <a:t> do </a:t>
            </a:r>
            <a:r>
              <a:rPr lang="cs-CZ" sz="1400" dirty="0"/>
              <a:t>4</a:t>
            </a:r>
            <a:r>
              <a:rPr lang="en-US" sz="1400" dirty="0"/>
              <a:t> </a:t>
            </a:r>
            <a:r>
              <a:rPr lang="en-US" sz="1400" dirty="0" err="1"/>
              <a:t>fází</a:t>
            </a:r>
            <a:r>
              <a:rPr lang="en-US" sz="1400" dirty="0"/>
              <a:t> – </a:t>
            </a:r>
            <a:r>
              <a:rPr lang="en-US" sz="1400" dirty="0" err="1"/>
              <a:t>iniciace</a:t>
            </a:r>
            <a:r>
              <a:rPr lang="en-US" sz="1400" dirty="0"/>
              <a:t>, </a:t>
            </a:r>
            <a:r>
              <a:rPr lang="en-US" sz="1400" dirty="0" err="1"/>
              <a:t>promoce</a:t>
            </a:r>
            <a:r>
              <a:rPr lang="cs-CZ" sz="1400" dirty="0"/>
              <a:t>/maligní konverze</a:t>
            </a:r>
            <a:r>
              <a:rPr lang="en-US" sz="1400" dirty="0"/>
              <a:t> a </a:t>
            </a:r>
            <a:r>
              <a:rPr lang="en-US" sz="1400" dirty="0" err="1"/>
              <a:t>progrese</a:t>
            </a:r>
            <a:r>
              <a:rPr lang="en-US" sz="1400" dirty="0"/>
              <a:t>.</a:t>
            </a:r>
          </a:p>
        </p:txBody>
      </p:sp>
      <p:sp>
        <p:nvSpPr>
          <p:cNvPr id="3" name="Title 2">
            <a:extLst>
              <a:ext uri="{FF2B5EF4-FFF2-40B4-BE49-F238E27FC236}">
                <a16:creationId xmlns:a16="http://schemas.microsoft.com/office/drawing/2014/main" id="{5AD9D793-C9EA-47FD-8B58-71952D14C3B9}"/>
              </a:ext>
            </a:extLst>
          </p:cNvPr>
          <p:cNvSpPr>
            <a:spLocks noGrp="1"/>
          </p:cNvSpPr>
          <p:nvPr>
            <p:ph type="title"/>
          </p:nvPr>
        </p:nvSpPr>
        <p:spPr/>
        <p:txBody>
          <a:bodyPr/>
          <a:lstStyle/>
          <a:p>
            <a:r>
              <a:rPr lang="en-US" sz="2800" dirty="0" err="1"/>
              <a:t>Karcinogeneze</a:t>
            </a:r>
            <a:endParaRPr lang="en-US" dirty="0"/>
          </a:p>
        </p:txBody>
      </p:sp>
      <p:sp>
        <p:nvSpPr>
          <p:cNvPr id="10" name="Callout: Left Arrow 9">
            <a:extLst>
              <a:ext uri="{FF2B5EF4-FFF2-40B4-BE49-F238E27FC236}">
                <a16:creationId xmlns:a16="http://schemas.microsoft.com/office/drawing/2014/main" id="{A6C7E29C-7E00-4C89-9A28-4C42B0861E91}"/>
              </a:ext>
            </a:extLst>
          </p:cNvPr>
          <p:cNvSpPr/>
          <p:nvPr/>
        </p:nvSpPr>
        <p:spPr>
          <a:xfrm flipH="1">
            <a:off x="3163177" y="3504748"/>
            <a:ext cx="1585726" cy="515568"/>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Iniciace</a:t>
            </a:r>
            <a:endParaRPr lang="en-US" dirty="0"/>
          </a:p>
        </p:txBody>
      </p:sp>
      <p:sp>
        <p:nvSpPr>
          <p:cNvPr id="11" name="Callout: Left Arrow 10">
            <a:extLst>
              <a:ext uri="{FF2B5EF4-FFF2-40B4-BE49-F238E27FC236}">
                <a16:creationId xmlns:a16="http://schemas.microsoft.com/office/drawing/2014/main" id="{0E5938C8-CCB4-444B-88BA-10E6CB2E0AD2}"/>
              </a:ext>
            </a:extLst>
          </p:cNvPr>
          <p:cNvSpPr/>
          <p:nvPr/>
        </p:nvSpPr>
        <p:spPr>
          <a:xfrm flipH="1">
            <a:off x="4778690" y="3516260"/>
            <a:ext cx="2169574" cy="504056"/>
          </a:xfrm>
          <a:prstGeom prst="leftArrow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Promoce/maligní konverze</a:t>
            </a:r>
            <a:endParaRPr lang="en-US" sz="1200" dirty="0"/>
          </a:p>
        </p:txBody>
      </p:sp>
      <p:sp>
        <p:nvSpPr>
          <p:cNvPr id="13" name="Flowchart: Process 12">
            <a:extLst>
              <a:ext uri="{FF2B5EF4-FFF2-40B4-BE49-F238E27FC236}">
                <a16:creationId xmlns:a16="http://schemas.microsoft.com/office/drawing/2014/main" id="{13FC22C7-B243-40CF-BDE2-B1FCB2A695C0}"/>
              </a:ext>
            </a:extLst>
          </p:cNvPr>
          <p:cNvSpPr/>
          <p:nvPr/>
        </p:nvSpPr>
        <p:spPr>
          <a:xfrm>
            <a:off x="6978051" y="3462699"/>
            <a:ext cx="1008112" cy="504056"/>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Progrese</a:t>
            </a:r>
            <a:endParaRPr lang="en-US" dirty="0"/>
          </a:p>
        </p:txBody>
      </p:sp>
      <p:sp>
        <p:nvSpPr>
          <p:cNvPr id="14" name="Callout: Left Arrow 13">
            <a:extLst>
              <a:ext uri="{FF2B5EF4-FFF2-40B4-BE49-F238E27FC236}">
                <a16:creationId xmlns:a16="http://schemas.microsoft.com/office/drawing/2014/main" id="{618D13FB-CCF9-47E6-9A7E-7EE7EB71F34C}"/>
              </a:ext>
            </a:extLst>
          </p:cNvPr>
          <p:cNvSpPr/>
          <p:nvPr/>
        </p:nvSpPr>
        <p:spPr>
          <a:xfrm flipH="1">
            <a:off x="2800816" y="4226847"/>
            <a:ext cx="1948087" cy="934084"/>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Několikanásobná mutace jedné buňky</a:t>
            </a:r>
            <a:endParaRPr lang="en-US" sz="1200" dirty="0"/>
          </a:p>
        </p:txBody>
      </p:sp>
      <p:sp>
        <p:nvSpPr>
          <p:cNvPr id="15" name="Callout: Left Arrow 14">
            <a:extLst>
              <a:ext uri="{FF2B5EF4-FFF2-40B4-BE49-F238E27FC236}">
                <a16:creationId xmlns:a16="http://schemas.microsoft.com/office/drawing/2014/main" id="{87FD3424-6BE6-4420-BB85-E89874C34723}"/>
              </a:ext>
            </a:extLst>
          </p:cNvPr>
          <p:cNvSpPr/>
          <p:nvPr/>
        </p:nvSpPr>
        <p:spPr>
          <a:xfrm flipH="1">
            <a:off x="4778689" y="4238359"/>
            <a:ext cx="1948087" cy="934084"/>
          </a:xfrm>
          <a:prstGeom prst="leftArrow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Nekontrolované buněčné dělení</a:t>
            </a:r>
            <a:endParaRPr lang="en-US" sz="1200" dirty="0"/>
          </a:p>
        </p:txBody>
      </p:sp>
      <p:sp>
        <p:nvSpPr>
          <p:cNvPr id="16" name="Flowchart: Process 15">
            <a:extLst>
              <a:ext uri="{FF2B5EF4-FFF2-40B4-BE49-F238E27FC236}">
                <a16:creationId xmlns:a16="http://schemas.microsoft.com/office/drawing/2014/main" id="{45CD6C33-2FE1-4C59-8D93-7A71ADC9BA9B}"/>
              </a:ext>
            </a:extLst>
          </p:cNvPr>
          <p:cNvSpPr/>
          <p:nvPr/>
        </p:nvSpPr>
        <p:spPr>
          <a:xfrm>
            <a:off x="6754242" y="4226846"/>
            <a:ext cx="1948088" cy="934083"/>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Vývoj kancerózního fenotypu (maligní konverze) + pokračující nekontrolované buněčné dělení</a:t>
            </a:r>
            <a:endParaRPr lang="en-US" sz="1200" dirty="0"/>
          </a:p>
        </p:txBody>
      </p:sp>
      <p:sp>
        <p:nvSpPr>
          <p:cNvPr id="17" name="Callout: Left Arrow 16">
            <a:extLst>
              <a:ext uri="{FF2B5EF4-FFF2-40B4-BE49-F238E27FC236}">
                <a16:creationId xmlns:a16="http://schemas.microsoft.com/office/drawing/2014/main" id="{88F00D5C-C860-484F-9715-38F696171C67}"/>
              </a:ext>
            </a:extLst>
          </p:cNvPr>
          <p:cNvSpPr/>
          <p:nvPr/>
        </p:nvSpPr>
        <p:spPr>
          <a:xfrm flipH="1">
            <a:off x="1187624" y="4221088"/>
            <a:ext cx="1585726" cy="939841"/>
          </a:xfrm>
          <a:prstGeom prst="left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Karcinogeny</a:t>
            </a:r>
            <a:endParaRPr lang="en-US" sz="1200" dirty="0"/>
          </a:p>
        </p:txBody>
      </p:sp>
      <p:sp>
        <p:nvSpPr>
          <p:cNvPr id="18" name="Rectangle 17">
            <a:extLst>
              <a:ext uri="{FF2B5EF4-FFF2-40B4-BE49-F238E27FC236}">
                <a16:creationId xmlns:a16="http://schemas.microsoft.com/office/drawing/2014/main" id="{C9E02134-2684-4213-BDB2-1DF04636174B}"/>
              </a:ext>
            </a:extLst>
          </p:cNvPr>
          <p:cNvSpPr/>
          <p:nvPr/>
        </p:nvSpPr>
        <p:spPr>
          <a:xfrm>
            <a:off x="6441828" y="6596390"/>
            <a:ext cx="2762295" cy="261610"/>
          </a:xfrm>
          <a:prstGeom prst="rect">
            <a:avLst/>
          </a:prstGeom>
        </p:spPr>
        <p:txBody>
          <a:bodyPr wrap="none">
            <a:spAutoFit/>
          </a:bodyPr>
          <a:lstStyle/>
          <a:p>
            <a:r>
              <a:rPr lang="cs-CZ" sz="1100" dirty="0">
                <a:solidFill>
                  <a:schemeClr val="tx1"/>
                </a:solidFill>
              </a:rPr>
              <a:t>Kašpar et al. </a:t>
            </a:r>
            <a:r>
              <a:rPr lang="en-US" sz="1100" dirty="0">
                <a:solidFill>
                  <a:schemeClr val="tx1"/>
                </a:solidFill>
              </a:rPr>
              <a:t>IVA VFU 2018/FVL/1200/04</a:t>
            </a:r>
          </a:p>
        </p:txBody>
      </p:sp>
    </p:spTree>
    <p:extLst>
      <p:ext uri="{BB962C8B-B14F-4D97-AF65-F5344CB8AC3E}">
        <p14:creationId xmlns:p14="http://schemas.microsoft.com/office/powerpoint/2010/main" val="2749338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572512-B997-4C54-A310-F05B3B03C9F4}"/>
              </a:ext>
            </a:extLst>
          </p:cNvPr>
          <p:cNvSpPr>
            <a:spLocks noGrp="1"/>
          </p:cNvSpPr>
          <p:nvPr>
            <p:ph idx="1"/>
          </p:nvPr>
        </p:nvSpPr>
        <p:spPr/>
        <p:txBody>
          <a:bodyPr/>
          <a:lstStyle/>
          <a:p>
            <a:r>
              <a:rPr lang="en-US" sz="1600" dirty="0" err="1"/>
              <a:t>zahrnuje</a:t>
            </a:r>
            <a:r>
              <a:rPr lang="en-US" sz="1600" dirty="0"/>
              <a:t> </a:t>
            </a:r>
            <a:r>
              <a:rPr lang="en-US" sz="1600" dirty="0" err="1"/>
              <a:t>poškození</a:t>
            </a:r>
            <a:r>
              <a:rPr lang="en-US" sz="1600" dirty="0"/>
              <a:t> DNA – </a:t>
            </a:r>
            <a:r>
              <a:rPr lang="en-US" sz="1600" dirty="0" err="1"/>
              <a:t>ať</a:t>
            </a:r>
            <a:r>
              <a:rPr lang="en-US" sz="1600" dirty="0"/>
              <a:t> </a:t>
            </a:r>
            <a:r>
              <a:rPr lang="en-US" sz="1600" dirty="0" err="1"/>
              <a:t>už</a:t>
            </a:r>
            <a:r>
              <a:rPr lang="en-US" sz="1600" dirty="0"/>
              <a:t> </a:t>
            </a:r>
            <a:r>
              <a:rPr lang="en-US" sz="1600" dirty="0" err="1"/>
              <a:t>mutací</a:t>
            </a:r>
            <a:r>
              <a:rPr lang="en-US" sz="1600" dirty="0"/>
              <a:t> </a:t>
            </a:r>
            <a:r>
              <a:rPr lang="en-US" sz="1600" dirty="0" err="1"/>
              <a:t>nebo</a:t>
            </a:r>
            <a:r>
              <a:rPr lang="en-US" sz="1600" dirty="0"/>
              <a:t> </a:t>
            </a:r>
            <a:r>
              <a:rPr lang="en-US" sz="1600" dirty="0" err="1"/>
              <a:t>poruchou</a:t>
            </a:r>
            <a:r>
              <a:rPr lang="en-US" sz="1600" dirty="0"/>
              <a:t> </a:t>
            </a:r>
            <a:r>
              <a:rPr lang="en-US" sz="1600" dirty="0" err="1"/>
              <a:t>reparace</a:t>
            </a:r>
            <a:r>
              <a:rPr lang="en-US" sz="1600" dirty="0"/>
              <a:t>. </a:t>
            </a:r>
            <a:r>
              <a:rPr lang="en-US" sz="1600" dirty="0" err="1"/>
              <a:t>Jedna</a:t>
            </a:r>
            <a:r>
              <a:rPr lang="en-US" sz="1600" dirty="0"/>
              <a:t> </a:t>
            </a:r>
            <a:r>
              <a:rPr lang="en-US" sz="1600" dirty="0" err="1"/>
              <a:t>mutace</a:t>
            </a:r>
            <a:r>
              <a:rPr lang="en-US" sz="1600" dirty="0"/>
              <a:t> </a:t>
            </a:r>
            <a:r>
              <a:rPr lang="en-US" sz="1600" dirty="0" err="1"/>
              <a:t>nestačí</a:t>
            </a:r>
            <a:r>
              <a:rPr lang="en-US" sz="1600" dirty="0"/>
              <a:t> – </a:t>
            </a:r>
            <a:r>
              <a:rPr lang="en-US" sz="1600" dirty="0" err="1"/>
              <a:t>musí</a:t>
            </a:r>
            <a:r>
              <a:rPr lang="en-US" sz="1600" dirty="0"/>
              <a:t> </a:t>
            </a:r>
            <a:r>
              <a:rPr lang="en-US" sz="1600" dirty="0" err="1"/>
              <a:t>dojít</a:t>
            </a:r>
            <a:r>
              <a:rPr lang="en-US" sz="1600" dirty="0"/>
              <a:t> k </a:t>
            </a:r>
            <a:r>
              <a:rPr lang="en-US" sz="1600" dirty="0" err="1"/>
              <a:t>mnoha</a:t>
            </a:r>
            <a:r>
              <a:rPr lang="en-US" sz="1600" dirty="0"/>
              <a:t> </a:t>
            </a:r>
            <a:r>
              <a:rPr lang="en-US" sz="1600" dirty="0" err="1"/>
              <a:t>mutacím</a:t>
            </a:r>
            <a:r>
              <a:rPr lang="en-US" sz="1600" dirty="0"/>
              <a:t>, aby </a:t>
            </a:r>
            <a:r>
              <a:rPr lang="en-US" sz="1600" dirty="0" err="1"/>
              <a:t>byla</a:t>
            </a:r>
            <a:r>
              <a:rPr lang="en-US" sz="1600" dirty="0"/>
              <a:t> </a:t>
            </a:r>
            <a:r>
              <a:rPr lang="en-US" sz="1600" dirty="0" err="1"/>
              <a:t>buňka</a:t>
            </a:r>
            <a:r>
              <a:rPr lang="en-US" sz="1600" dirty="0"/>
              <a:t> </a:t>
            </a:r>
            <a:r>
              <a:rPr lang="en-US" sz="1600" dirty="0" err="1"/>
              <a:t>změněna</a:t>
            </a:r>
            <a:r>
              <a:rPr lang="en-US" sz="1600" dirty="0"/>
              <a:t> </a:t>
            </a:r>
            <a:r>
              <a:rPr lang="en-US" sz="1600" dirty="0" err="1"/>
              <a:t>na</a:t>
            </a:r>
            <a:r>
              <a:rPr lang="en-US" sz="1600" dirty="0"/>
              <a:t> </a:t>
            </a:r>
            <a:r>
              <a:rPr lang="en-US" sz="1600" dirty="0" err="1"/>
              <a:t>nádorovou</a:t>
            </a:r>
            <a:r>
              <a:rPr lang="en-US" sz="1600" dirty="0"/>
              <a:t>. </a:t>
            </a:r>
            <a:r>
              <a:rPr lang="en-US" sz="1600" dirty="0" err="1"/>
              <a:t>Nezbytná</a:t>
            </a:r>
            <a:r>
              <a:rPr lang="en-US" sz="1600" dirty="0"/>
              <a:t> je </a:t>
            </a:r>
            <a:r>
              <a:rPr lang="en-US" sz="1600" dirty="0" err="1"/>
              <a:t>inaktivace</a:t>
            </a:r>
            <a:r>
              <a:rPr lang="en-US" sz="1600" dirty="0"/>
              <a:t> tumor </a:t>
            </a:r>
            <a:r>
              <a:rPr lang="en-US" sz="1600" dirty="0" err="1"/>
              <a:t>supresorových</a:t>
            </a:r>
            <a:r>
              <a:rPr lang="en-US" sz="1600" dirty="0"/>
              <a:t> </a:t>
            </a:r>
            <a:r>
              <a:rPr lang="en-US" sz="1600" dirty="0" err="1"/>
              <a:t>genů</a:t>
            </a:r>
            <a:r>
              <a:rPr lang="en-US" sz="1600" dirty="0"/>
              <a:t> (</a:t>
            </a:r>
            <a:r>
              <a:rPr lang="en-US" sz="1600" dirty="0" err="1"/>
              <a:t>fyziologicky</a:t>
            </a:r>
            <a:r>
              <a:rPr lang="en-US" sz="1600" dirty="0"/>
              <a:t> </a:t>
            </a:r>
            <a:r>
              <a:rPr lang="en-US" sz="1600" dirty="0" err="1"/>
              <a:t>fungují</a:t>
            </a:r>
            <a:r>
              <a:rPr lang="en-US" sz="1600" dirty="0"/>
              <a:t> </a:t>
            </a:r>
            <a:r>
              <a:rPr lang="cs-CZ" sz="1600" dirty="0"/>
              <a:t>např. </a:t>
            </a:r>
            <a:r>
              <a:rPr lang="en-US" sz="1600" dirty="0" err="1"/>
              <a:t>jako</a:t>
            </a:r>
            <a:r>
              <a:rPr lang="en-US" sz="1600" dirty="0"/>
              <a:t> </a:t>
            </a:r>
            <a:r>
              <a:rPr lang="en-US" sz="1600" dirty="0" err="1"/>
              <a:t>brzda</a:t>
            </a:r>
            <a:r>
              <a:rPr lang="en-US" sz="1600" dirty="0"/>
              <a:t> </a:t>
            </a:r>
            <a:r>
              <a:rPr lang="en-US" sz="1600" dirty="0" err="1"/>
              <a:t>buněčného</a:t>
            </a:r>
            <a:r>
              <a:rPr lang="en-US" sz="1600" dirty="0"/>
              <a:t> </a:t>
            </a:r>
            <a:r>
              <a:rPr lang="en-US" sz="1600" dirty="0" err="1"/>
              <a:t>cyklu</a:t>
            </a:r>
            <a:r>
              <a:rPr lang="en-US" sz="1600" dirty="0"/>
              <a:t>) a </a:t>
            </a:r>
            <a:r>
              <a:rPr lang="en-US" sz="1600" dirty="0" err="1"/>
              <a:t>aktivace</a:t>
            </a:r>
            <a:r>
              <a:rPr lang="en-US" sz="1600" dirty="0"/>
              <a:t> </a:t>
            </a:r>
            <a:r>
              <a:rPr lang="en-US" sz="1600" dirty="0" err="1"/>
              <a:t>protoonkogenů</a:t>
            </a:r>
            <a:r>
              <a:rPr lang="en-US" sz="1600" dirty="0"/>
              <a:t> (</a:t>
            </a:r>
            <a:r>
              <a:rPr lang="en-US" sz="1600" dirty="0" err="1"/>
              <a:t>fyziologické</a:t>
            </a:r>
            <a:r>
              <a:rPr lang="en-US" sz="1600" dirty="0"/>
              <a:t> </a:t>
            </a:r>
            <a:r>
              <a:rPr lang="en-US" sz="1600" dirty="0" err="1"/>
              <a:t>geny</a:t>
            </a:r>
            <a:r>
              <a:rPr lang="en-US" sz="1600" dirty="0"/>
              <a:t> </a:t>
            </a:r>
            <a:r>
              <a:rPr lang="en-US" sz="1600" dirty="0" err="1"/>
              <a:t>podílející</a:t>
            </a:r>
            <a:r>
              <a:rPr lang="en-US" sz="1600" dirty="0"/>
              <a:t> se </a:t>
            </a:r>
            <a:r>
              <a:rPr lang="en-US" sz="1600" dirty="0" err="1"/>
              <a:t>na</a:t>
            </a:r>
            <a:r>
              <a:rPr lang="en-US" sz="1600" dirty="0"/>
              <a:t> </a:t>
            </a:r>
            <a:r>
              <a:rPr lang="en-US" sz="1600" dirty="0" err="1"/>
              <a:t>chodu</a:t>
            </a:r>
            <a:r>
              <a:rPr lang="en-US" sz="1600" dirty="0"/>
              <a:t> </a:t>
            </a:r>
            <a:r>
              <a:rPr lang="en-US" sz="1600" dirty="0" err="1"/>
              <a:t>buněčného</a:t>
            </a:r>
            <a:r>
              <a:rPr lang="en-US" sz="1600" dirty="0"/>
              <a:t> </a:t>
            </a:r>
            <a:r>
              <a:rPr lang="en-US" sz="1600" dirty="0" err="1"/>
              <a:t>cyklu</a:t>
            </a:r>
            <a:r>
              <a:rPr lang="en-US" sz="1600" dirty="0"/>
              <a:t> a </a:t>
            </a:r>
            <a:r>
              <a:rPr lang="en-US" sz="1600" dirty="0" err="1"/>
              <a:t>dělení</a:t>
            </a:r>
            <a:r>
              <a:rPr lang="en-US" sz="1600" dirty="0"/>
              <a:t> </a:t>
            </a:r>
            <a:r>
              <a:rPr lang="en-US" sz="1600" dirty="0" err="1"/>
              <a:t>buněk</a:t>
            </a:r>
            <a:r>
              <a:rPr lang="en-US" sz="1600" dirty="0"/>
              <a:t>) </a:t>
            </a:r>
            <a:r>
              <a:rPr lang="en-US" sz="1600" dirty="0" err="1"/>
              <a:t>na</a:t>
            </a:r>
            <a:r>
              <a:rPr lang="en-US" sz="1600" dirty="0"/>
              <a:t> </a:t>
            </a:r>
            <a:r>
              <a:rPr lang="en-US" sz="1600" dirty="0" err="1"/>
              <a:t>onkogeny</a:t>
            </a:r>
            <a:r>
              <a:rPr lang="en-US" sz="1600" dirty="0"/>
              <a:t> (</a:t>
            </a:r>
            <a:r>
              <a:rPr lang="en-US" sz="1600" dirty="0" err="1"/>
              <a:t>patologicky</a:t>
            </a:r>
            <a:r>
              <a:rPr lang="en-US" sz="1600" dirty="0"/>
              <a:t> </a:t>
            </a:r>
            <a:r>
              <a:rPr lang="en-US" sz="1600" dirty="0" err="1"/>
              <a:t>zvyšující</a:t>
            </a:r>
            <a:r>
              <a:rPr lang="en-US" sz="1600" dirty="0"/>
              <a:t> </a:t>
            </a:r>
            <a:r>
              <a:rPr lang="en-US" sz="1600" dirty="0" err="1"/>
              <a:t>rychlost</a:t>
            </a:r>
            <a:r>
              <a:rPr lang="en-US" sz="1600" dirty="0"/>
              <a:t> </a:t>
            </a:r>
            <a:r>
              <a:rPr lang="en-US" sz="1600" dirty="0" err="1"/>
              <a:t>buněčného</a:t>
            </a:r>
            <a:r>
              <a:rPr lang="en-US" sz="1600" dirty="0"/>
              <a:t> </a:t>
            </a:r>
            <a:r>
              <a:rPr lang="en-US" sz="1600" dirty="0" err="1"/>
              <a:t>cyklu</a:t>
            </a:r>
            <a:r>
              <a:rPr lang="en-US" sz="1600" dirty="0"/>
              <a:t> a </a:t>
            </a:r>
            <a:r>
              <a:rPr lang="en-US" sz="1600" dirty="0" err="1"/>
              <a:t>schopnost</a:t>
            </a:r>
            <a:r>
              <a:rPr lang="en-US" sz="1600" dirty="0"/>
              <a:t> </a:t>
            </a:r>
            <a:r>
              <a:rPr lang="en-US" sz="1600" dirty="0" err="1"/>
              <a:t>buňky</a:t>
            </a:r>
            <a:r>
              <a:rPr lang="en-US" sz="1600" dirty="0"/>
              <a:t> se </a:t>
            </a:r>
            <a:r>
              <a:rPr lang="en-US" sz="1600" dirty="0" err="1"/>
              <a:t>dělit</a:t>
            </a:r>
            <a:r>
              <a:rPr lang="en-US" sz="1600" dirty="0"/>
              <a:t>). </a:t>
            </a:r>
          </a:p>
        </p:txBody>
      </p:sp>
      <p:sp>
        <p:nvSpPr>
          <p:cNvPr id="3" name="Title 2">
            <a:extLst>
              <a:ext uri="{FF2B5EF4-FFF2-40B4-BE49-F238E27FC236}">
                <a16:creationId xmlns:a16="http://schemas.microsoft.com/office/drawing/2014/main" id="{1E5B4FEF-D4F5-4633-8D2E-4B31EAA3DEA4}"/>
              </a:ext>
            </a:extLst>
          </p:cNvPr>
          <p:cNvSpPr>
            <a:spLocks noGrp="1"/>
          </p:cNvSpPr>
          <p:nvPr>
            <p:ph type="title"/>
          </p:nvPr>
        </p:nvSpPr>
        <p:spPr/>
        <p:txBody>
          <a:bodyPr/>
          <a:lstStyle/>
          <a:p>
            <a:r>
              <a:rPr lang="en-US" sz="2800" dirty="0" err="1"/>
              <a:t>Iniciace</a:t>
            </a:r>
            <a:endParaRPr lang="en-US" dirty="0"/>
          </a:p>
        </p:txBody>
      </p:sp>
      <p:sp>
        <p:nvSpPr>
          <p:cNvPr id="7" name="Flowchart: Process 6">
            <a:extLst>
              <a:ext uri="{FF2B5EF4-FFF2-40B4-BE49-F238E27FC236}">
                <a16:creationId xmlns:a16="http://schemas.microsoft.com/office/drawing/2014/main" id="{DEABBE9F-6AF2-45A7-A1E9-F64ABFA1BA60}"/>
              </a:ext>
            </a:extLst>
          </p:cNvPr>
          <p:cNvSpPr/>
          <p:nvPr/>
        </p:nvSpPr>
        <p:spPr>
          <a:xfrm>
            <a:off x="1043608" y="4502213"/>
            <a:ext cx="936104" cy="469622"/>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Karcinogeny</a:t>
            </a:r>
            <a:endParaRPr lang="en-US" sz="1200" dirty="0"/>
          </a:p>
        </p:txBody>
      </p:sp>
      <p:sp>
        <p:nvSpPr>
          <p:cNvPr id="9" name="Flowchart: Process 8">
            <a:extLst>
              <a:ext uri="{FF2B5EF4-FFF2-40B4-BE49-F238E27FC236}">
                <a16:creationId xmlns:a16="http://schemas.microsoft.com/office/drawing/2014/main" id="{9A555AF5-C1AB-48C5-A02B-584A8946F8ED}"/>
              </a:ext>
            </a:extLst>
          </p:cNvPr>
          <p:cNvSpPr/>
          <p:nvPr/>
        </p:nvSpPr>
        <p:spPr>
          <a:xfrm>
            <a:off x="2132884" y="3194190"/>
            <a:ext cx="1656184" cy="469620"/>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Chemické primární, sekundární</a:t>
            </a:r>
            <a:endParaRPr lang="en-US" sz="1200" dirty="0"/>
          </a:p>
        </p:txBody>
      </p:sp>
      <p:sp>
        <p:nvSpPr>
          <p:cNvPr id="10" name="Flowchart: Process 9">
            <a:extLst>
              <a:ext uri="{FF2B5EF4-FFF2-40B4-BE49-F238E27FC236}">
                <a16:creationId xmlns:a16="http://schemas.microsoft.com/office/drawing/2014/main" id="{ABA3C9C9-A783-4F71-B74B-B82C2304B9C8}"/>
              </a:ext>
            </a:extLst>
          </p:cNvPr>
          <p:cNvSpPr/>
          <p:nvPr/>
        </p:nvSpPr>
        <p:spPr>
          <a:xfrm>
            <a:off x="2132884" y="3751467"/>
            <a:ext cx="1647028" cy="469621"/>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Záření </a:t>
            </a:r>
          </a:p>
          <a:p>
            <a:pPr algn="ctr"/>
            <a:r>
              <a:rPr lang="cs-CZ" sz="1200" dirty="0"/>
              <a:t>RTG, </a:t>
            </a:r>
            <a:r>
              <a:rPr lang="cs-CZ" sz="1200" dirty="0">
                <a:latin typeface="Symbol" panose="05050102010706020507" pitchFamily="18" charset="2"/>
              </a:rPr>
              <a:t>g, a, b, </a:t>
            </a:r>
            <a:r>
              <a:rPr lang="cs-CZ" sz="1200" dirty="0"/>
              <a:t>UV</a:t>
            </a:r>
            <a:endParaRPr lang="en-US" sz="1200" dirty="0"/>
          </a:p>
        </p:txBody>
      </p:sp>
      <p:sp>
        <p:nvSpPr>
          <p:cNvPr id="11" name="Flowchart: Process 10">
            <a:extLst>
              <a:ext uri="{FF2B5EF4-FFF2-40B4-BE49-F238E27FC236}">
                <a16:creationId xmlns:a16="http://schemas.microsoft.com/office/drawing/2014/main" id="{B888EC24-CD42-464C-8119-20B2F34A92A5}"/>
              </a:ext>
            </a:extLst>
          </p:cNvPr>
          <p:cNvSpPr/>
          <p:nvPr/>
        </p:nvSpPr>
        <p:spPr>
          <a:xfrm>
            <a:off x="2132884" y="4327531"/>
            <a:ext cx="1656184" cy="469621"/>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Genetické vlivy, vrozené vady</a:t>
            </a:r>
            <a:endParaRPr lang="en-US" sz="1200" dirty="0"/>
          </a:p>
        </p:txBody>
      </p:sp>
      <p:sp>
        <p:nvSpPr>
          <p:cNvPr id="12" name="Flowchart: Process 11">
            <a:extLst>
              <a:ext uri="{FF2B5EF4-FFF2-40B4-BE49-F238E27FC236}">
                <a16:creationId xmlns:a16="http://schemas.microsoft.com/office/drawing/2014/main" id="{22D87979-F9B0-4C9F-9BF4-D59CB0AB6D8E}"/>
              </a:ext>
            </a:extLst>
          </p:cNvPr>
          <p:cNvSpPr/>
          <p:nvPr/>
        </p:nvSpPr>
        <p:spPr>
          <a:xfrm>
            <a:off x="2132884" y="4869160"/>
            <a:ext cx="1656184" cy="469622"/>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Viry</a:t>
            </a:r>
          </a:p>
          <a:p>
            <a:pPr algn="ctr"/>
            <a:r>
              <a:rPr lang="cs-CZ" sz="1200" dirty="0" err="1"/>
              <a:t>FeLV</a:t>
            </a:r>
            <a:r>
              <a:rPr lang="cs-CZ" sz="1200" dirty="0"/>
              <a:t>, FIV, </a:t>
            </a:r>
            <a:r>
              <a:rPr lang="cs-CZ" sz="1200" dirty="0" err="1"/>
              <a:t>papilomaviry</a:t>
            </a:r>
            <a:endParaRPr lang="en-US" sz="1200" dirty="0"/>
          </a:p>
        </p:txBody>
      </p:sp>
      <p:sp>
        <p:nvSpPr>
          <p:cNvPr id="13" name="Flowchart: Process 12">
            <a:extLst>
              <a:ext uri="{FF2B5EF4-FFF2-40B4-BE49-F238E27FC236}">
                <a16:creationId xmlns:a16="http://schemas.microsoft.com/office/drawing/2014/main" id="{F60E044F-1B03-40B8-BBC8-83F1E33FAC63}"/>
              </a:ext>
            </a:extLst>
          </p:cNvPr>
          <p:cNvSpPr/>
          <p:nvPr/>
        </p:nvSpPr>
        <p:spPr>
          <a:xfrm>
            <a:off x="2133106" y="5407650"/>
            <a:ext cx="1656184" cy="469622"/>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Chronické záněty</a:t>
            </a:r>
            <a:endParaRPr lang="en-US" sz="1200" dirty="0"/>
          </a:p>
        </p:txBody>
      </p:sp>
      <p:sp>
        <p:nvSpPr>
          <p:cNvPr id="14" name="Flowchart: Process 13">
            <a:extLst>
              <a:ext uri="{FF2B5EF4-FFF2-40B4-BE49-F238E27FC236}">
                <a16:creationId xmlns:a16="http://schemas.microsoft.com/office/drawing/2014/main" id="{0AC0E29E-88B2-4FA6-9F07-7CB63BE6660D}"/>
              </a:ext>
            </a:extLst>
          </p:cNvPr>
          <p:cNvSpPr/>
          <p:nvPr/>
        </p:nvSpPr>
        <p:spPr>
          <a:xfrm>
            <a:off x="2132884" y="5949280"/>
            <a:ext cx="1656184" cy="469622"/>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Spontánní mutace</a:t>
            </a:r>
            <a:endParaRPr lang="en-US" sz="1200" dirty="0"/>
          </a:p>
        </p:txBody>
      </p:sp>
      <p:sp>
        <p:nvSpPr>
          <p:cNvPr id="15" name="Flowchart: Process 14">
            <a:extLst>
              <a:ext uri="{FF2B5EF4-FFF2-40B4-BE49-F238E27FC236}">
                <a16:creationId xmlns:a16="http://schemas.microsoft.com/office/drawing/2014/main" id="{5B1195BC-66D4-43D8-AEE5-A77B02A517C9}"/>
              </a:ext>
            </a:extLst>
          </p:cNvPr>
          <p:cNvSpPr/>
          <p:nvPr/>
        </p:nvSpPr>
        <p:spPr>
          <a:xfrm>
            <a:off x="3995936" y="3732682"/>
            <a:ext cx="1656184" cy="594849"/>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Aktivace </a:t>
            </a:r>
            <a:r>
              <a:rPr lang="cs-CZ" sz="1200" dirty="0" err="1"/>
              <a:t>protoonkogenu</a:t>
            </a:r>
            <a:r>
              <a:rPr lang="cs-CZ" sz="1200" dirty="0"/>
              <a:t> na onkogen</a:t>
            </a:r>
            <a:endParaRPr lang="en-US" sz="1200" dirty="0"/>
          </a:p>
        </p:txBody>
      </p:sp>
      <p:sp>
        <p:nvSpPr>
          <p:cNvPr id="16" name="Flowchart: Process 15">
            <a:extLst>
              <a:ext uri="{FF2B5EF4-FFF2-40B4-BE49-F238E27FC236}">
                <a16:creationId xmlns:a16="http://schemas.microsoft.com/office/drawing/2014/main" id="{E9530B19-EF7A-4B02-B8B4-D5D8AADA4C40}"/>
              </a:ext>
            </a:extLst>
          </p:cNvPr>
          <p:cNvSpPr/>
          <p:nvPr/>
        </p:nvSpPr>
        <p:spPr>
          <a:xfrm>
            <a:off x="3995936" y="4439599"/>
            <a:ext cx="1656184" cy="594849"/>
          </a:xfrm>
          <a:prstGeom prst="flowChartProces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Několika násobná mutace jedné buňky</a:t>
            </a:r>
            <a:endParaRPr lang="en-US" sz="1200" dirty="0"/>
          </a:p>
        </p:txBody>
      </p:sp>
      <p:sp>
        <p:nvSpPr>
          <p:cNvPr id="17" name="Flowchart: Process 16">
            <a:extLst>
              <a:ext uri="{FF2B5EF4-FFF2-40B4-BE49-F238E27FC236}">
                <a16:creationId xmlns:a16="http://schemas.microsoft.com/office/drawing/2014/main" id="{7E8111BC-E6FF-4F8F-B90D-9E281BC1C053}"/>
              </a:ext>
            </a:extLst>
          </p:cNvPr>
          <p:cNvSpPr/>
          <p:nvPr/>
        </p:nvSpPr>
        <p:spPr>
          <a:xfrm>
            <a:off x="3995936" y="5146516"/>
            <a:ext cx="1656184" cy="594849"/>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Inaktivace </a:t>
            </a:r>
            <a:r>
              <a:rPr lang="cs-CZ" sz="1200" dirty="0" err="1"/>
              <a:t>tumorsupresorového</a:t>
            </a:r>
            <a:r>
              <a:rPr lang="cs-CZ" sz="1200" dirty="0"/>
              <a:t> genu</a:t>
            </a:r>
            <a:endParaRPr lang="en-US" sz="1200" dirty="0"/>
          </a:p>
        </p:txBody>
      </p:sp>
      <p:sp>
        <p:nvSpPr>
          <p:cNvPr id="18" name="Flowchart: Process 17">
            <a:extLst>
              <a:ext uri="{FF2B5EF4-FFF2-40B4-BE49-F238E27FC236}">
                <a16:creationId xmlns:a16="http://schemas.microsoft.com/office/drawing/2014/main" id="{50FBAD1C-5B3C-4142-B2CB-8153CE658300}"/>
              </a:ext>
            </a:extLst>
          </p:cNvPr>
          <p:cNvSpPr/>
          <p:nvPr/>
        </p:nvSpPr>
        <p:spPr>
          <a:xfrm>
            <a:off x="5911677" y="4437112"/>
            <a:ext cx="1656184" cy="594849"/>
          </a:xfrm>
          <a:prstGeom prst="flowChartProces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Defekty buněčné smrti</a:t>
            </a:r>
          </a:p>
          <a:p>
            <a:pPr algn="ctr"/>
            <a:r>
              <a:rPr lang="cs-CZ" sz="1200" dirty="0"/>
              <a:t>(</a:t>
            </a:r>
            <a:r>
              <a:rPr lang="cs-CZ" sz="1200" dirty="0">
                <a:sym typeface="Wingdings 3" panose="05040102010807070707" pitchFamily="18" charset="2"/>
              </a:rPr>
              <a:t></a:t>
            </a:r>
            <a:r>
              <a:rPr lang="cs-CZ" sz="1200" dirty="0"/>
              <a:t>Bcl-2)</a:t>
            </a:r>
            <a:endParaRPr lang="en-US" sz="1200" dirty="0"/>
          </a:p>
        </p:txBody>
      </p:sp>
      <p:sp>
        <p:nvSpPr>
          <p:cNvPr id="19" name="Flowchart: Process 18">
            <a:extLst>
              <a:ext uri="{FF2B5EF4-FFF2-40B4-BE49-F238E27FC236}">
                <a16:creationId xmlns:a16="http://schemas.microsoft.com/office/drawing/2014/main" id="{40524EA0-8970-45D1-AAD2-2E76B934A327}"/>
              </a:ext>
            </a:extLst>
          </p:cNvPr>
          <p:cNvSpPr/>
          <p:nvPr/>
        </p:nvSpPr>
        <p:spPr>
          <a:xfrm>
            <a:off x="5909628" y="3751028"/>
            <a:ext cx="1656184" cy="594849"/>
          </a:xfrm>
          <a:prstGeom prst="flowChartProces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Narušení regulace buněčného cyklu</a:t>
            </a:r>
            <a:endParaRPr lang="en-US" sz="1200" dirty="0"/>
          </a:p>
        </p:txBody>
      </p:sp>
      <p:sp>
        <p:nvSpPr>
          <p:cNvPr id="20" name="Flowchart: Process 19">
            <a:extLst>
              <a:ext uri="{FF2B5EF4-FFF2-40B4-BE49-F238E27FC236}">
                <a16:creationId xmlns:a16="http://schemas.microsoft.com/office/drawing/2014/main" id="{EE06E43C-B1F7-4D4B-A400-7A913639FF58}"/>
              </a:ext>
            </a:extLst>
          </p:cNvPr>
          <p:cNvSpPr/>
          <p:nvPr/>
        </p:nvSpPr>
        <p:spPr>
          <a:xfrm>
            <a:off x="5909628" y="5146516"/>
            <a:ext cx="1656184" cy="594849"/>
          </a:xfrm>
          <a:prstGeom prst="flowChartProces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Únik ze senescence (</a:t>
            </a:r>
            <a:r>
              <a:rPr lang="cs-CZ" sz="1200" dirty="0">
                <a:sym typeface="Wingdings 3" panose="05040102010807070707" pitchFamily="18" charset="2"/>
              </a:rPr>
              <a:t></a:t>
            </a:r>
            <a:r>
              <a:rPr lang="cs-CZ" sz="1200" dirty="0" err="1"/>
              <a:t>telomeráza</a:t>
            </a:r>
            <a:r>
              <a:rPr lang="cs-CZ" sz="1200" dirty="0"/>
              <a:t>)</a:t>
            </a:r>
            <a:endParaRPr lang="en-US" sz="1200" dirty="0"/>
          </a:p>
        </p:txBody>
      </p:sp>
      <p:sp>
        <p:nvSpPr>
          <p:cNvPr id="21" name="Flowchart: Process 20">
            <a:extLst>
              <a:ext uri="{FF2B5EF4-FFF2-40B4-BE49-F238E27FC236}">
                <a16:creationId xmlns:a16="http://schemas.microsoft.com/office/drawing/2014/main" id="{F404A40A-D3F7-428B-BC65-3E623221739D}"/>
              </a:ext>
            </a:extLst>
          </p:cNvPr>
          <p:cNvSpPr/>
          <p:nvPr/>
        </p:nvSpPr>
        <p:spPr>
          <a:xfrm>
            <a:off x="7854760" y="4069247"/>
            <a:ext cx="1179912" cy="1330578"/>
          </a:xfrm>
          <a:prstGeom prst="flowChartProces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Schopnost předávat poškozený genotyp </a:t>
            </a:r>
            <a:endParaRPr lang="en-US" sz="1200" dirty="0"/>
          </a:p>
        </p:txBody>
      </p:sp>
      <p:cxnSp>
        <p:nvCxnSpPr>
          <p:cNvPr id="37" name="Connector: Elbow 36">
            <a:extLst>
              <a:ext uri="{FF2B5EF4-FFF2-40B4-BE49-F238E27FC236}">
                <a16:creationId xmlns:a16="http://schemas.microsoft.com/office/drawing/2014/main" id="{458A32E0-E3B6-4FE2-A179-77F81260D338}"/>
              </a:ext>
            </a:extLst>
          </p:cNvPr>
          <p:cNvCxnSpPr>
            <a:stCxn id="9" idx="3"/>
            <a:endCxn id="16" idx="1"/>
          </p:cNvCxnSpPr>
          <p:nvPr/>
        </p:nvCxnSpPr>
        <p:spPr>
          <a:xfrm>
            <a:off x="3789068" y="3429000"/>
            <a:ext cx="206868" cy="130802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975FE74C-BBFF-49D0-9537-7F469BF6E723}"/>
              </a:ext>
            </a:extLst>
          </p:cNvPr>
          <p:cNvCxnSpPr>
            <a:stCxn id="10" idx="3"/>
            <a:endCxn id="16" idx="1"/>
          </p:cNvCxnSpPr>
          <p:nvPr/>
        </p:nvCxnSpPr>
        <p:spPr>
          <a:xfrm>
            <a:off x="3779912" y="3986278"/>
            <a:ext cx="216024" cy="75074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A4EE48F8-711F-4690-9F7C-E1B5EA295FB9}"/>
              </a:ext>
            </a:extLst>
          </p:cNvPr>
          <p:cNvCxnSpPr>
            <a:stCxn id="11" idx="3"/>
            <a:endCxn id="16" idx="1"/>
          </p:cNvCxnSpPr>
          <p:nvPr/>
        </p:nvCxnSpPr>
        <p:spPr>
          <a:xfrm>
            <a:off x="3789068" y="4562342"/>
            <a:ext cx="206868" cy="17468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E0B16922-B0A7-4965-9DB2-53458A020882}"/>
              </a:ext>
            </a:extLst>
          </p:cNvPr>
          <p:cNvCxnSpPr>
            <a:stCxn id="12" idx="3"/>
            <a:endCxn id="16" idx="1"/>
          </p:cNvCxnSpPr>
          <p:nvPr/>
        </p:nvCxnSpPr>
        <p:spPr>
          <a:xfrm flipV="1">
            <a:off x="3789068" y="4737024"/>
            <a:ext cx="206868" cy="36694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9D9E60F6-9055-4E2C-9BBA-725094B718E1}"/>
              </a:ext>
            </a:extLst>
          </p:cNvPr>
          <p:cNvCxnSpPr>
            <a:stCxn id="13" idx="3"/>
            <a:endCxn id="16" idx="1"/>
          </p:cNvCxnSpPr>
          <p:nvPr/>
        </p:nvCxnSpPr>
        <p:spPr>
          <a:xfrm flipV="1">
            <a:off x="3789290" y="4737024"/>
            <a:ext cx="206646" cy="90543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3CF83E4C-CB77-4A1C-8EEC-0CAA3EAC05B0}"/>
              </a:ext>
            </a:extLst>
          </p:cNvPr>
          <p:cNvCxnSpPr>
            <a:stCxn id="14" idx="3"/>
            <a:endCxn id="16" idx="1"/>
          </p:cNvCxnSpPr>
          <p:nvPr/>
        </p:nvCxnSpPr>
        <p:spPr>
          <a:xfrm flipV="1">
            <a:off x="3789068" y="4737024"/>
            <a:ext cx="206868" cy="144706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C5619E99-3CF3-45AF-969F-63B8AA72AFA2}"/>
              </a:ext>
            </a:extLst>
          </p:cNvPr>
          <p:cNvCxnSpPr>
            <a:stCxn id="7" idx="3"/>
            <a:endCxn id="9" idx="1"/>
          </p:cNvCxnSpPr>
          <p:nvPr/>
        </p:nvCxnSpPr>
        <p:spPr>
          <a:xfrm flipV="1">
            <a:off x="1979712" y="3429000"/>
            <a:ext cx="153172" cy="130802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B49FA1DC-136C-4195-B372-47DC828B3F09}"/>
              </a:ext>
            </a:extLst>
          </p:cNvPr>
          <p:cNvCxnSpPr>
            <a:endCxn id="10" idx="1"/>
          </p:cNvCxnSpPr>
          <p:nvPr/>
        </p:nvCxnSpPr>
        <p:spPr>
          <a:xfrm rot="5400000" flipH="1" flipV="1">
            <a:off x="2046905" y="3991093"/>
            <a:ext cx="90794" cy="8116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74F16B10-51E8-4734-AB11-5D755A94DB1E}"/>
              </a:ext>
            </a:extLst>
          </p:cNvPr>
          <p:cNvCxnSpPr>
            <a:endCxn id="11" idx="1"/>
          </p:cNvCxnSpPr>
          <p:nvPr/>
        </p:nvCxnSpPr>
        <p:spPr>
          <a:xfrm>
            <a:off x="2051720" y="4562341"/>
            <a:ext cx="81164"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7806651B-EA14-47B3-859C-DE00F7D4691C}"/>
              </a:ext>
            </a:extLst>
          </p:cNvPr>
          <p:cNvCxnSpPr>
            <a:stCxn id="7" idx="3"/>
            <a:endCxn id="12" idx="1"/>
          </p:cNvCxnSpPr>
          <p:nvPr/>
        </p:nvCxnSpPr>
        <p:spPr>
          <a:xfrm>
            <a:off x="1979712" y="4737024"/>
            <a:ext cx="153172" cy="36694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42BA5046-F434-4DBC-BCE6-66FBD87575D8}"/>
              </a:ext>
            </a:extLst>
          </p:cNvPr>
          <p:cNvCxnSpPr>
            <a:stCxn id="7" idx="3"/>
            <a:endCxn id="13" idx="1"/>
          </p:cNvCxnSpPr>
          <p:nvPr/>
        </p:nvCxnSpPr>
        <p:spPr>
          <a:xfrm>
            <a:off x="1979712" y="4737024"/>
            <a:ext cx="153394" cy="90543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Connector: Elbow 76">
            <a:extLst>
              <a:ext uri="{FF2B5EF4-FFF2-40B4-BE49-F238E27FC236}">
                <a16:creationId xmlns:a16="http://schemas.microsoft.com/office/drawing/2014/main" id="{F11CA2EE-7180-4193-9352-9C2B17617D92}"/>
              </a:ext>
            </a:extLst>
          </p:cNvPr>
          <p:cNvCxnSpPr>
            <a:stCxn id="7" idx="3"/>
            <a:endCxn id="14" idx="1"/>
          </p:cNvCxnSpPr>
          <p:nvPr/>
        </p:nvCxnSpPr>
        <p:spPr>
          <a:xfrm>
            <a:off x="1979712" y="4737024"/>
            <a:ext cx="153172" cy="144706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Connector: Elbow 78">
            <a:extLst>
              <a:ext uri="{FF2B5EF4-FFF2-40B4-BE49-F238E27FC236}">
                <a16:creationId xmlns:a16="http://schemas.microsoft.com/office/drawing/2014/main" id="{C92B8453-BD13-4B63-8F00-76DA69827AF1}"/>
              </a:ext>
            </a:extLst>
          </p:cNvPr>
          <p:cNvCxnSpPr>
            <a:stCxn id="16" idx="3"/>
            <a:endCxn id="19" idx="1"/>
          </p:cNvCxnSpPr>
          <p:nvPr/>
        </p:nvCxnSpPr>
        <p:spPr>
          <a:xfrm flipV="1">
            <a:off x="5652120" y="4048453"/>
            <a:ext cx="257508" cy="68857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6A16B108-E7A4-4BFD-86F3-5737E5B40DFA}"/>
              </a:ext>
            </a:extLst>
          </p:cNvPr>
          <p:cNvCxnSpPr>
            <a:stCxn id="16" idx="3"/>
            <a:endCxn id="18" idx="1"/>
          </p:cNvCxnSpPr>
          <p:nvPr/>
        </p:nvCxnSpPr>
        <p:spPr>
          <a:xfrm flipV="1">
            <a:off x="5652120" y="4734537"/>
            <a:ext cx="259557" cy="248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a16="http://schemas.microsoft.com/office/drawing/2014/main" id="{5C001ABA-4C4F-4687-916F-D425B7406609}"/>
              </a:ext>
            </a:extLst>
          </p:cNvPr>
          <p:cNvCxnSpPr>
            <a:stCxn id="16" idx="3"/>
            <a:endCxn id="20" idx="1"/>
          </p:cNvCxnSpPr>
          <p:nvPr/>
        </p:nvCxnSpPr>
        <p:spPr>
          <a:xfrm>
            <a:off x="5652120" y="4737024"/>
            <a:ext cx="257508" cy="70691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46385830-94EA-4E16-925F-F437BFBDF4E1}"/>
              </a:ext>
            </a:extLst>
          </p:cNvPr>
          <p:cNvCxnSpPr>
            <a:cxnSpLocks/>
            <a:stCxn id="19" idx="3"/>
            <a:endCxn id="21" idx="1"/>
          </p:cNvCxnSpPr>
          <p:nvPr/>
        </p:nvCxnSpPr>
        <p:spPr>
          <a:xfrm>
            <a:off x="7565812" y="4048453"/>
            <a:ext cx="288948" cy="68608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Connector: Elbow 89">
            <a:extLst>
              <a:ext uri="{FF2B5EF4-FFF2-40B4-BE49-F238E27FC236}">
                <a16:creationId xmlns:a16="http://schemas.microsoft.com/office/drawing/2014/main" id="{EBEBC9C8-C16A-4CB8-B6E5-D2CE09114DA0}"/>
              </a:ext>
            </a:extLst>
          </p:cNvPr>
          <p:cNvCxnSpPr>
            <a:cxnSpLocks/>
            <a:stCxn id="18" idx="3"/>
            <a:endCxn id="21" idx="1"/>
          </p:cNvCxnSpPr>
          <p:nvPr/>
        </p:nvCxnSpPr>
        <p:spPr>
          <a:xfrm flipV="1">
            <a:off x="7567861" y="4734536"/>
            <a:ext cx="286899"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Connector: Elbow 91">
            <a:extLst>
              <a:ext uri="{FF2B5EF4-FFF2-40B4-BE49-F238E27FC236}">
                <a16:creationId xmlns:a16="http://schemas.microsoft.com/office/drawing/2014/main" id="{5C75195F-2BE6-4E8C-91C8-3DCAD6725F2A}"/>
              </a:ext>
            </a:extLst>
          </p:cNvPr>
          <p:cNvCxnSpPr>
            <a:cxnSpLocks/>
            <a:stCxn id="20" idx="3"/>
            <a:endCxn id="21" idx="1"/>
          </p:cNvCxnSpPr>
          <p:nvPr/>
        </p:nvCxnSpPr>
        <p:spPr>
          <a:xfrm flipV="1">
            <a:off x="7565812" y="4734536"/>
            <a:ext cx="288948" cy="70940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EF278366-97DA-4C90-AB89-24BE7D590F8F}"/>
              </a:ext>
            </a:extLst>
          </p:cNvPr>
          <p:cNvSpPr/>
          <p:nvPr/>
        </p:nvSpPr>
        <p:spPr>
          <a:xfrm>
            <a:off x="6441828" y="6596390"/>
            <a:ext cx="2762295" cy="261610"/>
          </a:xfrm>
          <a:prstGeom prst="rect">
            <a:avLst/>
          </a:prstGeom>
        </p:spPr>
        <p:txBody>
          <a:bodyPr wrap="none">
            <a:spAutoFit/>
          </a:bodyPr>
          <a:lstStyle/>
          <a:p>
            <a:r>
              <a:rPr lang="cs-CZ" sz="1100" dirty="0">
                <a:solidFill>
                  <a:schemeClr val="tx1"/>
                </a:solidFill>
              </a:rPr>
              <a:t>Kašpar et al. </a:t>
            </a:r>
            <a:r>
              <a:rPr lang="en-US" sz="1100" dirty="0">
                <a:solidFill>
                  <a:schemeClr val="tx1"/>
                </a:solidFill>
              </a:rPr>
              <a:t>IVA VFU 2018/FVL/1200/04</a:t>
            </a:r>
          </a:p>
        </p:txBody>
      </p:sp>
    </p:spTree>
    <p:extLst>
      <p:ext uri="{BB962C8B-B14F-4D97-AF65-F5344CB8AC3E}">
        <p14:creationId xmlns:p14="http://schemas.microsoft.com/office/powerpoint/2010/main" val="1968304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43F473-92AA-45A4-AE36-A78D1530B366}"/>
              </a:ext>
            </a:extLst>
          </p:cNvPr>
          <p:cNvSpPr>
            <a:spLocks noGrp="1"/>
          </p:cNvSpPr>
          <p:nvPr>
            <p:ph idx="1"/>
          </p:nvPr>
        </p:nvSpPr>
        <p:spPr>
          <a:xfrm>
            <a:off x="1187624" y="1196752"/>
            <a:ext cx="7213100" cy="4857403"/>
          </a:xfrm>
        </p:spPr>
        <p:txBody>
          <a:bodyPr/>
          <a:lstStyle/>
          <a:p>
            <a:r>
              <a:rPr lang="en-US" sz="1600" dirty="0" err="1"/>
              <a:t>iniciovaná</a:t>
            </a:r>
            <a:r>
              <a:rPr lang="en-US" sz="1600" dirty="0"/>
              <a:t> </a:t>
            </a:r>
            <a:r>
              <a:rPr lang="en-US" sz="1600" dirty="0" err="1"/>
              <a:t>buňka</a:t>
            </a:r>
            <a:r>
              <a:rPr lang="en-US" sz="1600" dirty="0"/>
              <a:t> (s </a:t>
            </a:r>
            <a:r>
              <a:rPr lang="en-US" sz="1600" dirty="0" err="1"/>
              <a:t>mutovaným</a:t>
            </a:r>
            <a:r>
              <a:rPr lang="en-US" sz="1600" dirty="0"/>
              <a:t> </a:t>
            </a:r>
            <a:r>
              <a:rPr lang="en-US" sz="1600" dirty="0" err="1"/>
              <a:t>genomem</a:t>
            </a:r>
            <a:r>
              <a:rPr lang="en-US" sz="1600" dirty="0"/>
              <a:t>) </a:t>
            </a:r>
            <a:r>
              <a:rPr lang="cs-CZ" sz="1600" dirty="0"/>
              <a:t>je </a:t>
            </a:r>
            <a:r>
              <a:rPr lang="en-US" sz="1600" dirty="0" err="1"/>
              <a:t>podporována</a:t>
            </a:r>
            <a:r>
              <a:rPr lang="en-US" sz="1600" dirty="0"/>
              <a:t> v </a:t>
            </a:r>
            <a:r>
              <a:rPr lang="cs-CZ" sz="1600" dirty="0"/>
              <a:t>proliferaci</a:t>
            </a:r>
            <a:r>
              <a:rPr lang="en-US" sz="1600" dirty="0"/>
              <a:t> </a:t>
            </a:r>
            <a:r>
              <a:rPr lang="en-US" sz="1600" dirty="0" err="1"/>
              <a:t>růstovými</a:t>
            </a:r>
            <a:r>
              <a:rPr lang="en-US" sz="1600" dirty="0"/>
              <a:t> </a:t>
            </a:r>
            <a:r>
              <a:rPr lang="en-US" sz="1600" dirty="0" err="1"/>
              <a:t>faktory</a:t>
            </a:r>
            <a:r>
              <a:rPr lang="en-US" sz="1600" dirty="0"/>
              <a:t>, </a:t>
            </a:r>
            <a:r>
              <a:rPr lang="en-US" sz="1600" dirty="0" err="1"/>
              <a:t>hormony</a:t>
            </a:r>
            <a:r>
              <a:rPr lang="en-US" sz="1600" dirty="0"/>
              <a:t>, </a:t>
            </a:r>
            <a:r>
              <a:rPr lang="en-US" sz="1600" dirty="0" err="1"/>
              <a:t>cizorod</a:t>
            </a:r>
            <a:r>
              <a:rPr lang="cs-CZ" sz="1600" dirty="0" err="1"/>
              <a:t>ými</a:t>
            </a:r>
            <a:r>
              <a:rPr lang="en-US" sz="1600" dirty="0"/>
              <a:t> </a:t>
            </a:r>
            <a:r>
              <a:rPr lang="en-US" sz="1600" dirty="0" err="1"/>
              <a:t>látk</a:t>
            </a:r>
            <a:r>
              <a:rPr lang="cs-CZ" sz="1600" dirty="0" err="1"/>
              <a:t>ami</a:t>
            </a:r>
            <a:r>
              <a:rPr lang="en-US" sz="1600" dirty="0"/>
              <a:t>... </a:t>
            </a:r>
            <a:r>
              <a:rPr lang="en-US" sz="1600" dirty="0" err="1"/>
              <a:t>Promotory</a:t>
            </a:r>
            <a:r>
              <a:rPr lang="en-US" sz="1600" dirty="0"/>
              <a:t> </a:t>
            </a:r>
            <a:r>
              <a:rPr lang="en-US" sz="1600" dirty="0" err="1"/>
              <a:t>podporují</a:t>
            </a:r>
            <a:r>
              <a:rPr lang="en-US" sz="1600" dirty="0"/>
              <a:t> </a:t>
            </a:r>
            <a:r>
              <a:rPr lang="cs-CZ" sz="1600" dirty="0"/>
              <a:t>proliferaci</a:t>
            </a:r>
            <a:r>
              <a:rPr lang="en-US" sz="1600" dirty="0"/>
              <a:t> </a:t>
            </a:r>
            <a:r>
              <a:rPr lang="cs-CZ" sz="1600" dirty="0"/>
              <a:t>mutovaných</a:t>
            </a:r>
            <a:r>
              <a:rPr lang="en-US" sz="1600" dirty="0"/>
              <a:t> </a:t>
            </a:r>
            <a:r>
              <a:rPr lang="en-US" sz="1600" dirty="0" err="1"/>
              <a:t>buněk</a:t>
            </a:r>
            <a:r>
              <a:rPr lang="en-US" sz="1600" dirty="0"/>
              <a:t> a </a:t>
            </a:r>
            <a:r>
              <a:rPr lang="en-US" sz="1600" dirty="0" err="1"/>
              <a:t>tím</a:t>
            </a:r>
            <a:r>
              <a:rPr lang="en-US" sz="1600" dirty="0"/>
              <a:t> </a:t>
            </a:r>
            <a:r>
              <a:rPr lang="en-US" sz="1600" dirty="0" err="1"/>
              <a:t>vznik</a:t>
            </a:r>
            <a:r>
              <a:rPr lang="en-US" sz="1600" dirty="0"/>
              <a:t> </a:t>
            </a:r>
            <a:r>
              <a:rPr lang="en-US" sz="1600" dirty="0" err="1"/>
              <a:t>tumoru</a:t>
            </a:r>
            <a:r>
              <a:rPr lang="en-US" sz="1600" dirty="0"/>
              <a:t>, ale </a:t>
            </a:r>
            <a:r>
              <a:rPr lang="en-US" sz="1600" dirty="0" err="1"/>
              <a:t>nemusejí</a:t>
            </a:r>
            <a:r>
              <a:rPr lang="en-US" sz="1600" dirty="0"/>
              <a:t> </a:t>
            </a:r>
            <a:r>
              <a:rPr lang="en-US" sz="1600" dirty="0" err="1"/>
              <a:t>samy</a:t>
            </a:r>
            <a:r>
              <a:rPr lang="en-US" sz="1600" dirty="0"/>
              <a:t> </a:t>
            </a:r>
            <a:r>
              <a:rPr lang="en-US" sz="1600" dirty="0" err="1"/>
              <a:t>vyvolávat</a:t>
            </a:r>
            <a:r>
              <a:rPr lang="en-US" sz="1600" dirty="0"/>
              <a:t> </a:t>
            </a:r>
            <a:r>
              <a:rPr lang="en-US" sz="1600" dirty="0" err="1"/>
              <a:t>mutace</a:t>
            </a:r>
            <a:r>
              <a:rPr lang="en-US" sz="1600" dirty="0"/>
              <a:t>.</a:t>
            </a:r>
          </a:p>
        </p:txBody>
      </p:sp>
      <p:sp>
        <p:nvSpPr>
          <p:cNvPr id="3" name="Title 2">
            <a:extLst>
              <a:ext uri="{FF2B5EF4-FFF2-40B4-BE49-F238E27FC236}">
                <a16:creationId xmlns:a16="http://schemas.microsoft.com/office/drawing/2014/main" id="{1B0C1A37-AB53-44E5-974F-57BBE87D1EFE}"/>
              </a:ext>
            </a:extLst>
          </p:cNvPr>
          <p:cNvSpPr>
            <a:spLocks noGrp="1"/>
          </p:cNvSpPr>
          <p:nvPr>
            <p:ph type="title"/>
          </p:nvPr>
        </p:nvSpPr>
        <p:spPr/>
        <p:txBody>
          <a:bodyPr/>
          <a:lstStyle/>
          <a:p>
            <a:r>
              <a:rPr lang="cs-CZ" sz="2800" dirty="0"/>
              <a:t>P</a:t>
            </a:r>
            <a:r>
              <a:rPr lang="en-US" sz="2800" dirty="0" err="1"/>
              <a:t>romoce</a:t>
            </a:r>
            <a:endParaRPr lang="en-US" dirty="0"/>
          </a:p>
        </p:txBody>
      </p:sp>
      <p:sp>
        <p:nvSpPr>
          <p:cNvPr id="5" name="Flowchart: Process 4">
            <a:extLst>
              <a:ext uri="{FF2B5EF4-FFF2-40B4-BE49-F238E27FC236}">
                <a16:creationId xmlns:a16="http://schemas.microsoft.com/office/drawing/2014/main" id="{A164CE52-8029-4B2D-BA9B-C81EDB9D0C7F}"/>
              </a:ext>
            </a:extLst>
          </p:cNvPr>
          <p:cNvSpPr/>
          <p:nvPr/>
        </p:nvSpPr>
        <p:spPr>
          <a:xfrm>
            <a:off x="1763688" y="3429000"/>
            <a:ext cx="1656184" cy="594849"/>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Promotor (růstový stimulátor, hormony)</a:t>
            </a:r>
            <a:endParaRPr lang="en-US" sz="1200" dirty="0"/>
          </a:p>
        </p:txBody>
      </p:sp>
      <p:sp>
        <p:nvSpPr>
          <p:cNvPr id="6" name="Flowchart: Process 5">
            <a:extLst>
              <a:ext uri="{FF2B5EF4-FFF2-40B4-BE49-F238E27FC236}">
                <a16:creationId xmlns:a16="http://schemas.microsoft.com/office/drawing/2014/main" id="{16101019-4927-4E92-ACA4-E4A3D11192C7}"/>
              </a:ext>
            </a:extLst>
          </p:cNvPr>
          <p:cNvSpPr/>
          <p:nvPr/>
        </p:nvSpPr>
        <p:spPr>
          <a:xfrm>
            <a:off x="3654900" y="3431487"/>
            <a:ext cx="1656184" cy="594849"/>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Nekontrolované buněčné dělení</a:t>
            </a:r>
            <a:endParaRPr lang="en-US" sz="1200" dirty="0"/>
          </a:p>
        </p:txBody>
      </p:sp>
      <p:sp>
        <p:nvSpPr>
          <p:cNvPr id="7" name="Flowchart: Process 6">
            <a:extLst>
              <a:ext uri="{FF2B5EF4-FFF2-40B4-BE49-F238E27FC236}">
                <a16:creationId xmlns:a16="http://schemas.microsoft.com/office/drawing/2014/main" id="{3FEEBA09-F101-4500-A896-A3857E0CA46E}"/>
              </a:ext>
            </a:extLst>
          </p:cNvPr>
          <p:cNvSpPr/>
          <p:nvPr/>
        </p:nvSpPr>
        <p:spPr>
          <a:xfrm>
            <a:off x="5570641" y="3429000"/>
            <a:ext cx="1656184" cy="594849"/>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Kumulace nových mutací, ztráta schopností reparace</a:t>
            </a:r>
            <a:endParaRPr lang="en-US" sz="1200" dirty="0"/>
          </a:p>
        </p:txBody>
      </p:sp>
      <p:sp>
        <p:nvSpPr>
          <p:cNvPr id="8" name="Flowchart: Process 7">
            <a:extLst>
              <a:ext uri="{FF2B5EF4-FFF2-40B4-BE49-F238E27FC236}">
                <a16:creationId xmlns:a16="http://schemas.microsoft.com/office/drawing/2014/main" id="{66991563-2A56-49F9-B19C-F2DD4E63E38F}"/>
              </a:ext>
            </a:extLst>
          </p:cNvPr>
          <p:cNvSpPr/>
          <p:nvPr/>
        </p:nvSpPr>
        <p:spPr>
          <a:xfrm>
            <a:off x="5568592" y="2742916"/>
            <a:ext cx="1656184" cy="594849"/>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Proliferace mutovaných buněk (</a:t>
            </a:r>
            <a:r>
              <a:rPr lang="cs-CZ" sz="1200" dirty="0">
                <a:sym typeface="Wingdings 3" panose="05040102010807070707" pitchFamily="18" charset="2"/>
              </a:rPr>
              <a:t></a:t>
            </a:r>
            <a:r>
              <a:rPr lang="cs-CZ" sz="1200" dirty="0"/>
              <a:t>počtu)</a:t>
            </a:r>
            <a:endParaRPr lang="en-US" sz="1200" dirty="0"/>
          </a:p>
        </p:txBody>
      </p:sp>
      <p:cxnSp>
        <p:nvCxnSpPr>
          <p:cNvPr id="10" name="Connector: Elbow 9">
            <a:extLst>
              <a:ext uri="{FF2B5EF4-FFF2-40B4-BE49-F238E27FC236}">
                <a16:creationId xmlns:a16="http://schemas.microsoft.com/office/drawing/2014/main" id="{C78F2893-D421-42A1-93C1-3CCDD889D818}"/>
              </a:ext>
            </a:extLst>
          </p:cNvPr>
          <p:cNvCxnSpPr>
            <a:stCxn id="5" idx="3"/>
            <a:endCxn id="6" idx="1"/>
          </p:cNvCxnSpPr>
          <p:nvPr/>
        </p:nvCxnSpPr>
        <p:spPr>
          <a:xfrm>
            <a:off x="3419872" y="3726425"/>
            <a:ext cx="235028" cy="248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95AD578D-FF46-4888-9797-851BD892FD6B}"/>
              </a:ext>
            </a:extLst>
          </p:cNvPr>
          <p:cNvCxnSpPr>
            <a:stCxn id="6" idx="3"/>
            <a:endCxn id="7" idx="1"/>
          </p:cNvCxnSpPr>
          <p:nvPr/>
        </p:nvCxnSpPr>
        <p:spPr>
          <a:xfrm flipV="1">
            <a:off x="5311084" y="3726425"/>
            <a:ext cx="259557" cy="248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A5EA74BC-F2E0-4958-87D5-B2EEFF6CE353}"/>
              </a:ext>
            </a:extLst>
          </p:cNvPr>
          <p:cNvCxnSpPr>
            <a:stCxn id="6" idx="3"/>
            <a:endCxn id="8" idx="1"/>
          </p:cNvCxnSpPr>
          <p:nvPr/>
        </p:nvCxnSpPr>
        <p:spPr>
          <a:xfrm flipV="1">
            <a:off x="5311084" y="3040341"/>
            <a:ext cx="257508" cy="68857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01B570B-588B-48FE-9BBE-F619BBB53287}"/>
              </a:ext>
            </a:extLst>
          </p:cNvPr>
          <p:cNvSpPr/>
          <p:nvPr/>
        </p:nvSpPr>
        <p:spPr>
          <a:xfrm>
            <a:off x="6441828" y="6596390"/>
            <a:ext cx="2762295" cy="261610"/>
          </a:xfrm>
          <a:prstGeom prst="rect">
            <a:avLst/>
          </a:prstGeom>
        </p:spPr>
        <p:txBody>
          <a:bodyPr wrap="none">
            <a:spAutoFit/>
          </a:bodyPr>
          <a:lstStyle/>
          <a:p>
            <a:r>
              <a:rPr lang="cs-CZ" sz="1100" dirty="0">
                <a:solidFill>
                  <a:schemeClr val="tx1"/>
                </a:solidFill>
              </a:rPr>
              <a:t>Kašpar et al. </a:t>
            </a:r>
            <a:r>
              <a:rPr lang="en-US" sz="1100" dirty="0">
                <a:solidFill>
                  <a:schemeClr val="tx1"/>
                </a:solidFill>
              </a:rPr>
              <a:t>IVA VFU 2018/FVL/1200/04</a:t>
            </a:r>
          </a:p>
        </p:txBody>
      </p:sp>
    </p:spTree>
    <p:extLst>
      <p:ext uri="{BB962C8B-B14F-4D97-AF65-F5344CB8AC3E}">
        <p14:creationId xmlns:p14="http://schemas.microsoft.com/office/powerpoint/2010/main" val="3031673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276169-119E-4D3D-82F2-CAEDFD61536F}"/>
              </a:ext>
            </a:extLst>
          </p:cNvPr>
          <p:cNvSpPr>
            <a:spLocks noGrp="1"/>
          </p:cNvSpPr>
          <p:nvPr>
            <p:ph idx="1"/>
          </p:nvPr>
        </p:nvSpPr>
        <p:spPr/>
        <p:txBody>
          <a:bodyPr/>
          <a:lstStyle/>
          <a:p>
            <a:r>
              <a:rPr lang="en-US" sz="1600" dirty="0" err="1"/>
              <a:t>během</a:t>
            </a:r>
            <a:r>
              <a:rPr lang="en-US" sz="1600" dirty="0"/>
              <a:t> </a:t>
            </a:r>
            <a:r>
              <a:rPr lang="en-US" sz="1600" dirty="0" err="1"/>
              <a:t>promoce</a:t>
            </a:r>
            <a:r>
              <a:rPr lang="en-US" sz="1600" dirty="0"/>
              <a:t> se </a:t>
            </a:r>
            <a:r>
              <a:rPr lang="en-US" sz="1600" dirty="0" err="1"/>
              <a:t>buňka</a:t>
            </a:r>
            <a:r>
              <a:rPr lang="en-US" sz="1600" dirty="0"/>
              <a:t> </a:t>
            </a:r>
            <a:r>
              <a:rPr lang="en-US" sz="1600" dirty="0" err="1"/>
              <a:t>intenzivně</a:t>
            </a:r>
            <a:r>
              <a:rPr lang="en-US" sz="1600" dirty="0"/>
              <a:t> </a:t>
            </a:r>
            <a:r>
              <a:rPr lang="en-US" sz="1600" dirty="0" err="1"/>
              <a:t>dělí</a:t>
            </a:r>
            <a:r>
              <a:rPr lang="en-US" sz="1600" dirty="0"/>
              <a:t> a </a:t>
            </a:r>
            <a:r>
              <a:rPr lang="en-US" sz="1600" dirty="0" err="1"/>
              <a:t>může</a:t>
            </a:r>
            <a:r>
              <a:rPr lang="en-US" sz="1600" dirty="0"/>
              <a:t> </a:t>
            </a:r>
            <a:r>
              <a:rPr lang="en-US" sz="1600" dirty="0" err="1"/>
              <a:t>procházet</a:t>
            </a:r>
            <a:r>
              <a:rPr lang="en-US" sz="1600" dirty="0"/>
              <a:t> </a:t>
            </a:r>
            <a:r>
              <a:rPr lang="en-US" sz="1600" dirty="0" err="1"/>
              <a:t>buněčným</a:t>
            </a:r>
            <a:r>
              <a:rPr lang="en-US" sz="1600" dirty="0"/>
              <a:t> </a:t>
            </a:r>
            <a:r>
              <a:rPr lang="en-US" sz="1600" dirty="0" err="1"/>
              <a:t>cyklem</a:t>
            </a:r>
            <a:r>
              <a:rPr lang="en-US" sz="1600" dirty="0"/>
              <a:t> „bez </a:t>
            </a:r>
            <a:r>
              <a:rPr lang="en-US" sz="1600" dirty="0" err="1"/>
              <a:t>kontroly</a:t>
            </a:r>
            <a:r>
              <a:rPr lang="en-US" sz="1600" dirty="0"/>
              <a:t>“, je </a:t>
            </a:r>
            <a:r>
              <a:rPr lang="en-US" sz="1600" dirty="0" err="1"/>
              <a:t>vyšší</a:t>
            </a:r>
            <a:r>
              <a:rPr lang="en-US" sz="1600" dirty="0"/>
              <a:t> </a:t>
            </a:r>
            <a:r>
              <a:rPr lang="en-US" sz="1600" dirty="0" err="1"/>
              <a:t>šance</a:t>
            </a:r>
            <a:r>
              <a:rPr lang="en-US" sz="1600" dirty="0"/>
              <a:t>, </a:t>
            </a:r>
            <a:r>
              <a:rPr lang="en-US" sz="1600" dirty="0" err="1"/>
              <a:t>že</a:t>
            </a:r>
            <a:r>
              <a:rPr lang="en-US" sz="1600" dirty="0"/>
              <a:t> </a:t>
            </a:r>
            <a:r>
              <a:rPr lang="en-US" sz="1600" dirty="0" err="1"/>
              <a:t>dojde</a:t>
            </a:r>
            <a:r>
              <a:rPr lang="en-US" sz="1600" dirty="0"/>
              <a:t> </a:t>
            </a:r>
            <a:r>
              <a:rPr lang="en-US" sz="1600" dirty="0" err="1"/>
              <a:t>ke</a:t>
            </a:r>
            <a:r>
              <a:rPr lang="en-US" sz="1600" dirty="0"/>
              <a:t> </a:t>
            </a:r>
            <a:r>
              <a:rPr lang="en-US" sz="1600" dirty="0" err="1"/>
              <a:t>spontánní</a:t>
            </a:r>
            <a:r>
              <a:rPr lang="en-US" sz="1600" dirty="0"/>
              <a:t>/</a:t>
            </a:r>
            <a:r>
              <a:rPr lang="en-US" sz="1600" dirty="0" err="1"/>
              <a:t>indukované</a:t>
            </a:r>
            <a:r>
              <a:rPr lang="en-US" sz="1600" dirty="0"/>
              <a:t> </a:t>
            </a:r>
            <a:r>
              <a:rPr lang="en-US" sz="1600" dirty="0" err="1"/>
              <a:t>mutaci</a:t>
            </a:r>
            <a:r>
              <a:rPr lang="en-US" sz="1600" dirty="0"/>
              <a:t>, </a:t>
            </a:r>
            <a:r>
              <a:rPr lang="en-US" sz="1600" dirty="0" err="1"/>
              <a:t>která</a:t>
            </a:r>
            <a:r>
              <a:rPr lang="en-US" sz="1600" dirty="0"/>
              <a:t> </a:t>
            </a:r>
            <a:r>
              <a:rPr lang="en-US" sz="1600" dirty="0" err="1"/>
              <a:t>nebude</a:t>
            </a:r>
            <a:r>
              <a:rPr lang="en-US" sz="1600" dirty="0"/>
              <a:t> </a:t>
            </a:r>
            <a:r>
              <a:rPr lang="en-US" sz="1600" dirty="0" err="1"/>
              <a:t>opravena</a:t>
            </a:r>
            <a:r>
              <a:rPr lang="en-US" sz="1600" dirty="0"/>
              <a:t>, a </a:t>
            </a:r>
            <a:r>
              <a:rPr lang="en-US" sz="1600" dirty="0" err="1"/>
              <a:t>že</a:t>
            </a:r>
            <a:r>
              <a:rPr lang="en-US" sz="1600" dirty="0"/>
              <a:t> </a:t>
            </a:r>
            <a:r>
              <a:rPr lang="en-US" sz="1600" dirty="0" err="1"/>
              <a:t>tedy</a:t>
            </a:r>
            <a:r>
              <a:rPr lang="en-US" sz="1600" dirty="0"/>
              <a:t> </a:t>
            </a:r>
            <a:r>
              <a:rPr lang="en-US" sz="1600" dirty="0" err="1"/>
              <a:t>dojde</a:t>
            </a:r>
            <a:r>
              <a:rPr lang="en-US" sz="1600" dirty="0"/>
              <a:t> k </a:t>
            </a:r>
            <a:r>
              <a:rPr lang="en-US" sz="1600" dirty="0" err="1"/>
              <a:t>nádorovému</a:t>
            </a:r>
            <a:r>
              <a:rPr lang="en-US" sz="1600" dirty="0"/>
              <a:t> </a:t>
            </a:r>
            <a:r>
              <a:rPr lang="en-US" sz="1600" dirty="0" err="1"/>
              <a:t>zvratu</a:t>
            </a:r>
            <a:r>
              <a:rPr lang="en-US" sz="1600" dirty="0"/>
              <a:t>, </a:t>
            </a:r>
            <a:r>
              <a:rPr lang="en-US" sz="1600" dirty="0" err="1"/>
              <a:t>během</a:t>
            </a:r>
            <a:r>
              <a:rPr lang="en-US" sz="1600" dirty="0"/>
              <a:t> </a:t>
            </a:r>
            <a:r>
              <a:rPr lang="en-US" sz="1600" dirty="0" err="1"/>
              <a:t>kterého</a:t>
            </a:r>
            <a:r>
              <a:rPr lang="en-US" sz="1600" dirty="0"/>
              <a:t> </a:t>
            </a:r>
            <a:r>
              <a:rPr lang="en-US" sz="1600" dirty="0" err="1"/>
              <a:t>buňka</a:t>
            </a:r>
            <a:r>
              <a:rPr lang="en-US" sz="1600" dirty="0"/>
              <a:t> </a:t>
            </a:r>
            <a:r>
              <a:rPr lang="en-US" sz="1600" dirty="0" err="1"/>
              <a:t>získá</a:t>
            </a:r>
            <a:r>
              <a:rPr lang="en-US" sz="1600" dirty="0"/>
              <a:t> </a:t>
            </a:r>
            <a:r>
              <a:rPr lang="en-US" sz="1600" dirty="0" err="1"/>
              <a:t>nové</a:t>
            </a:r>
            <a:r>
              <a:rPr lang="en-US" sz="1600" dirty="0"/>
              <a:t> </a:t>
            </a:r>
            <a:r>
              <a:rPr lang="en-US" sz="1600" dirty="0" err="1"/>
              <a:t>vlastnosti</a:t>
            </a:r>
            <a:r>
              <a:rPr lang="en-US" sz="1600" dirty="0"/>
              <a:t>. </a:t>
            </a:r>
            <a:r>
              <a:rPr lang="en-US" sz="1600" dirty="0" err="1"/>
              <a:t>Vyvíjí</a:t>
            </a:r>
            <a:r>
              <a:rPr lang="en-US" sz="1600" dirty="0"/>
              <a:t> se </a:t>
            </a:r>
            <a:r>
              <a:rPr lang="en-US" sz="1600" dirty="0" err="1"/>
              <a:t>tak</a:t>
            </a:r>
            <a:r>
              <a:rPr lang="en-US" sz="1600" dirty="0"/>
              <a:t> </a:t>
            </a:r>
            <a:r>
              <a:rPr lang="en-US" sz="1600" dirty="0" err="1"/>
              <a:t>nádorový</a:t>
            </a:r>
            <a:r>
              <a:rPr lang="en-US" sz="1600" dirty="0"/>
              <a:t> </a:t>
            </a:r>
            <a:r>
              <a:rPr lang="en-US" sz="1600" dirty="0" err="1"/>
              <a:t>fenotyp</a:t>
            </a:r>
            <a:r>
              <a:rPr lang="en-US" sz="1600" dirty="0"/>
              <a:t>.</a:t>
            </a:r>
          </a:p>
        </p:txBody>
      </p:sp>
      <p:sp>
        <p:nvSpPr>
          <p:cNvPr id="3" name="Title 2">
            <a:extLst>
              <a:ext uri="{FF2B5EF4-FFF2-40B4-BE49-F238E27FC236}">
                <a16:creationId xmlns:a16="http://schemas.microsoft.com/office/drawing/2014/main" id="{F37DB091-946D-48BA-8D6C-698552EFFD76}"/>
              </a:ext>
            </a:extLst>
          </p:cNvPr>
          <p:cNvSpPr>
            <a:spLocks noGrp="1"/>
          </p:cNvSpPr>
          <p:nvPr>
            <p:ph type="title"/>
          </p:nvPr>
        </p:nvSpPr>
        <p:spPr/>
        <p:txBody>
          <a:bodyPr/>
          <a:lstStyle/>
          <a:p>
            <a:r>
              <a:rPr lang="cs-CZ" sz="2800" dirty="0"/>
              <a:t>Maligní konverze - </a:t>
            </a:r>
            <a:r>
              <a:rPr lang="en-US" sz="2800" dirty="0"/>
              <a:t>&gt; </a:t>
            </a:r>
            <a:r>
              <a:rPr lang="en-US" sz="2800" dirty="0" err="1"/>
              <a:t>progrese</a:t>
            </a:r>
            <a:r>
              <a:rPr lang="en-US" sz="2800" dirty="0"/>
              <a:t> </a:t>
            </a:r>
            <a:endParaRPr lang="en-US" dirty="0"/>
          </a:p>
        </p:txBody>
      </p:sp>
      <p:sp>
        <p:nvSpPr>
          <p:cNvPr id="7" name="Flowchart: Process 6">
            <a:extLst>
              <a:ext uri="{FF2B5EF4-FFF2-40B4-BE49-F238E27FC236}">
                <a16:creationId xmlns:a16="http://schemas.microsoft.com/office/drawing/2014/main" id="{F0DB45EE-870E-4F6B-BAA4-D327E117B594}"/>
              </a:ext>
            </a:extLst>
          </p:cNvPr>
          <p:cNvSpPr/>
          <p:nvPr/>
        </p:nvSpPr>
        <p:spPr>
          <a:xfrm>
            <a:off x="3588820" y="2435060"/>
            <a:ext cx="1656184" cy="792087"/>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Malign</a:t>
            </a:r>
            <a:r>
              <a:rPr lang="cs-CZ" sz="1200" dirty="0"/>
              <a:t>í konverze</a:t>
            </a:r>
          </a:p>
          <a:p>
            <a:pPr algn="ctr"/>
            <a:r>
              <a:rPr lang="cs-CZ" sz="1200" dirty="0"/>
              <a:t>a nekontrolovaná proliferace</a:t>
            </a:r>
            <a:endParaRPr lang="en-US" sz="1200" dirty="0"/>
          </a:p>
        </p:txBody>
      </p:sp>
      <p:sp>
        <p:nvSpPr>
          <p:cNvPr id="8" name="Flowchart: Process 7">
            <a:extLst>
              <a:ext uri="{FF2B5EF4-FFF2-40B4-BE49-F238E27FC236}">
                <a16:creationId xmlns:a16="http://schemas.microsoft.com/office/drawing/2014/main" id="{352DB672-9D66-4001-8289-35606BBD052D}"/>
              </a:ext>
            </a:extLst>
          </p:cNvPr>
          <p:cNvSpPr/>
          <p:nvPr/>
        </p:nvSpPr>
        <p:spPr>
          <a:xfrm>
            <a:off x="1700836" y="3723549"/>
            <a:ext cx="1647028" cy="469621"/>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Benigní</a:t>
            </a:r>
            <a:endParaRPr lang="en-US" sz="1200" dirty="0"/>
          </a:p>
        </p:txBody>
      </p:sp>
      <p:sp>
        <p:nvSpPr>
          <p:cNvPr id="9" name="Flowchart: Process 8">
            <a:extLst>
              <a:ext uri="{FF2B5EF4-FFF2-40B4-BE49-F238E27FC236}">
                <a16:creationId xmlns:a16="http://schemas.microsoft.com/office/drawing/2014/main" id="{6CBA136A-4FBA-4D05-AD35-88D88FF01E5E}"/>
              </a:ext>
            </a:extLst>
          </p:cNvPr>
          <p:cNvSpPr/>
          <p:nvPr/>
        </p:nvSpPr>
        <p:spPr>
          <a:xfrm>
            <a:off x="1700836" y="4403362"/>
            <a:ext cx="1656184" cy="469621"/>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Lokální atrofie</a:t>
            </a:r>
            <a:endParaRPr lang="en-US" sz="1200" dirty="0"/>
          </a:p>
        </p:txBody>
      </p:sp>
      <p:sp>
        <p:nvSpPr>
          <p:cNvPr id="10" name="Flowchart: Process 9">
            <a:extLst>
              <a:ext uri="{FF2B5EF4-FFF2-40B4-BE49-F238E27FC236}">
                <a16:creationId xmlns:a16="http://schemas.microsoft.com/office/drawing/2014/main" id="{295B6E38-0895-48E4-8951-3200A2445CF5}"/>
              </a:ext>
            </a:extLst>
          </p:cNvPr>
          <p:cNvSpPr/>
          <p:nvPr/>
        </p:nvSpPr>
        <p:spPr>
          <a:xfrm>
            <a:off x="1360240" y="2946200"/>
            <a:ext cx="1656184" cy="469622"/>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Počáteční genetická výbava</a:t>
            </a:r>
            <a:endParaRPr lang="en-US" sz="1200" dirty="0"/>
          </a:p>
        </p:txBody>
      </p:sp>
      <p:sp>
        <p:nvSpPr>
          <p:cNvPr id="11" name="Flowchart: Process 10">
            <a:extLst>
              <a:ext uri="{FF2B5EF4-FFF2-40B4-BE49-F238E27FC236}">
                <a16:creationId xmlns:a16="http://schemas.microsoft.com/office/drawing/2014/main" id="{B245AFA2-9CC0-4093-B20D-B5E111D35716}"/>
              </a:ext>
            </a:extLst>
          </p:cNvPr>
          <p:cNvSpPr/>
          <p:nvPr/>
        </p:nvSpPr>
        <p:spPr>
          <a:xfrm>
            <a:off x="1691680" y="5082917"/>
            <a:ext cx="1656184" cy="1442427"/>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err="1"/>
              <a:t>Paraneoplastické</a:t>
            </a:r>
            <a:r>
              <a:rPr lang="cs-CZ" sz="1200" dirty="0"/>
              <a:t> syndromy, </a:t>
            </a:r>
            <a:r>
              <a:rPr lang="cs-CZ" sz="1200" dirty="0" err="1"/>
              <a:t>hormonálná</a:t>
            </a:r>
            <a:r>
              <a:rPr lang="cs-CZ" sz="1200" dirty="0"/>
              <a:t> působení, zvýšená tvorba Ab, </a:t>
            </a:r>
            <a:r>
              <a:rPr lang="cs-CZ" sz="1200" dirty="0" err="1"/>
              <a:t>hyperkalémie</a:t>
            </a:r>
            <a:r>
              <a:rPr lang="cs-CZ" sz="1200" dirty="0"/>
              <a:t> vlivem smrti nádorových buněk</a:t>
            </a:r>
            <a:endParaRPr lang="en-US" sz="1200" dirty="0"/>
          </a:p>
        </p:txBody>
      </p:sp>
      <p:sp>
        <p:nvSpPr>
          <p:cNvPr id="12" name="Flowchart: Process 11">
            <a:extLst>
              <a:ext uri="{FF2B5EF4-FFF2-40B4-BE49-F238E27FC236}">
                <a16:creationId xmlns:a16="http://schemas.microsoft.com/office/drawing/2014/main" id="{6466E365-8E1C-4C99-B453-750A4919F307}"/>
              </a:ext>
            </a:extLst>
          </p:cNvPr>
          <p:cNvSpPr/>
          <p:nvPr/>
        </p:nvSpPr>
        <p:spPr>
          <a:xfrm>
            <a:off x="4396571" y="3723549"/>
            <a:ext cx="1647028" cy="469621"/>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Maligní</a:t>
            </a:r>
            <a:endParaRPr lang="en-US" sz="1200" dirty="0"/>
          </a:p>
        </p:txBody>
      </p:sp>
      <p:sp>
        <p:nvSpPr>
          <p:cNvPr id="13" name="Flowchart: Process 12">
            <a:extLst>
              <a:ext uri="{FF2B5EF4-FFF2-40B4-BE49-F238E27FC236}">
                <a16:creationId xmlns:a16="http://schemas.microsoft.com/office/drawing/2014/main" id="{D02CCE39-EF7D-48C5-9E49-A4473A95459C}"/>
              </a:ext>
            </a:extLst>
          </p:cNvPr>
          <p:cNvSpPr/>
          <p:nvPr/>
        </p:nvSpPr>
        <p:spPr>
          <a:xfrm>
            <a:off x="4391980" y="4403362"/>
            <a:ext cx="1656184" cy="469621"/>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Lokální atrofie a destrukce tkáně</a:t>
            </a:r>
            <a:endParaRPr lang="en-US" sz="1200" dirty="0"/>
          </a:p>
        </p:txBody>
      </p:sp>
      <p:sp>
        <p:nvSpPr>
          <p:cNvPr id="14" name="Flowchart: Process 13">
            <a:extLst>
              <a:ext uri="{FF2B5EF4-FFF2-40B4-BE49-F238E27FC236}">
                <a16:creationId xmlns:a16="http://schemas.microsoft.com/office/drawing/2014/main" id="{46F4BF21-42DD-4849-88B2-2056D3DE82E7}"/>
              </a:ext>
            </a:extLst>
          </p:cNvPr>
          <p:cNvSpPr/>
          <p:nvPr/>
        </p:nvSpPr>
        <p:spPr>
          <a:xfrm>
            <a:off x="4391980" y="5082916"/>
            <a:ext cx="1656184" cy="1442427"/>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err="1"/>
              <a:t>Paraneoplastické</a:t>
            </a:r>
            <a:r>
              <a:rPr lang="cs-CZ" sz="1200" dirty="0"/>
              <a:t> syndromy, </a:t>
            </a:r>
            <a:r>
              <a:rPr lang="cs-CZ" sz="1200" dirty="0" err="1"/>
              <a:t>hormonálná</a:t>
            </a:r>
            <a:r>
              <a:rPr lang="cs-CZ" sz="1200" dirty="0"/>
              <a:t> působení, zvýšená tvorba Ab, </a:t>
            </a:r>
            <a:r>
              <a:rPr lang="cs-CZ" sz="1200" dirty="0" err="1"/>
              <a:t>hyperkalémie</a:t>
            </a:r>
            <a:r>
              <a:rPr lang="cs-CZ" sz="1200" dirty="0"/>
              <a:t> vlivem smrti nádorových buněk</a:t>
            </a:r>
            <a:endParaRPr lang="en-US" sz="1200" dirty="0"/>
          </a:p>
        </p:txBody>
      </p:sp>
      <p:sp>
        <p:nvSpPr>
          <p:cNvPr id="15" name="Flowchart: Process 14">
            <a:extLst>
              <a:ext uri="{FF2B5EF4-FFF2-40B4-BE49-F238E27FC236}">
                <a16:creationId xmlns:a16="http://schemas.microsoft.com/office/drawing/2014/main" id="{2753D058-E755-4106-BDC8-05918881C778}"/>
              </a:ext>
            </a:extLst>
          </p:cNvPr>
          <p:cNvSpPr/>
          <p:nvPr/>
        </p:nvSpPr>
        <p:spPr>
          <a:xfrm>
            <a:off x="7092306" y="4102937"/>
            <a:ext cx="864070" cy="469621"/>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err="1"/>
              <a:t>Invazivita</a:t>
            </a:r>
            <a:endParaRPr lang="en-US" sz="1200" dirty="0"/>
          </a:p>
        </p:txBody>
      </p:sp>
      <p:sp>
        <p:nvSpPr>
          <p:cNvPr id="16" name="Flowchart: Process 15">
            <a:extLst>
              <a:ext uri="{FF2B5EF4-FFF2-40B4-BE49-F238E27FC236}">
                <a16:creationId xmlns:a16="http://schemas.microsoft.com/office/drawing/2014/main" id="{696EE5E5-510B-4B5E-8A62-4C50C377E6FB}"/>
              </a:ext>
            </a:extLst>
          </p:cNvPr>
          <p:cNvSpPr/>
          <p:nvPr/>
        </p:nvSpPr>
        <p:spPr>
          <a:xfrm>
            <a:off x="7083124" y="4641544"/>
            <a:ext cx="873252" cy="469621"/>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Vznik metastáz</a:t>
            </a:r>
            <a:endParaRPr lang="en-US" sz="1200" dirty="0"/>
          </a:p>
        </p:txBody>
      </p:sp>
      <p:sp>
        <p:nvSpPr>
          <p:cNvPr id="17" name="Flowchart: Process 16">
            <a:extLst>
              <a:ext uri="{FF2B5EF4-FFF2-40B4-BE49-F238E27FC236}">
                <a16:creationId xmlns:a16="http://schemas.microsoft.com/office/drawing/2014/main" id="{085F99DE-E416-407B-B992-3EFB551515E3}"/>
              </a:ext>
            </a:extLst>
          </p:cNvPr>
          <p:cNvSpPr/>
          <p:nvPr/>
        </p:nvSpPr>
        <p:spPr>
          <a:xfrm>
            <a:off x="8044529" y="5349224"/>
            <a:ext cx="1099471" cy="314483"/>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a:t>Systémové</a:t>
            </a:r>
            <a:endParaRPr lang="en-US" sz="1100" dirty="0"/>
          </a:p>
        </p:txBody>
      </p:sp>
      <p:sp>
        <p:nvSpPr>
          <p:cNvPr id="18" name="Flowchart: Process 17">
            <a:extLst>
              <a:ext uri="{FF2B5EF4-FFF2-40B4-BE49-F238E27FC236}">
                <a16:creationId xmlns:a16="http://schemas.microsoft.com/office/drawing/2014/main" id="{A402235B-C5A4-4A91-8A08-BB6AD1B376C6}"/>
              </a:ext>
            </a:extLst>
          </p:cNvPr>
          <p:cNvSpPr/>
          <p:nvPr/>
        </p:nvSpPr>
        <p:spPr>
          <a:xfrm>
            <a:off x="8044529" y="5783825"/>
            <a:ext cx="1099471" cy="314483"/>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a:t>Selektivní</a:t>
            </a:r>
            <a:endParaRPr lang="en-US" sz="1100" dirty="0"/>
          </a:p>
        </p:txBody>
      </p:sp>
      <p:sp>
        <p:nvSpPr>
          <p:cNvPr id="19" name="Flowchart: Process 18">
            <a:extLst>
              <a:ext uri="{FF2B5EF4-FFF2-40B4-BE49-F238E27FC236}">
                <a16:creationId xmlns:a16="http://schemas.microsoft.com/office/drawing/2014/main" id="{0C6ED224-5BF9-4A7F-B9AD-C09E7BFA70E6}"/>
              </a:ext>
            </a:extLst>
          </p:cNvPr>
          <p:cNvSpPr/>
          <p:nvPr/>
        </p:nvSpPr>
        <p:spPr>
          <a:xfrm>
            <a:off x="8044529" y="6212962"/>
            <a:ext cx="1099471" cy="312381"/>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err="1"/>
              <a:t>Histohomologní</a:t>
            </a:r>
            <a:endParaRPr lang="en-US" sz="1100" dirty="0"/>
          </a:p>
        </p:txBody>
      </p:sp>
      <p:sp>
        <p:nvSpPr>
          <p:cNvPr id="20" name="Flowchart: Process 19">
            <a:extLst>
              <a:ext uri="{FF2B5EF4-FFF2-40B4-BE49-F238E27FC236}">
                <a16:creationId xmlns:a16="http://schemas.microsoft.com/office/drawing/2014/main" id="{0C1C8409-3935-402B-9ED7-267490896E67}"/>
              </a:ext>
            </a:extLst>
          </p:cNvPr>
          <p:cNvSpPr/>
          <p:nvPr/>
        </p:nvSpPr>
        <p:spPr>
          <a:xfrm>
            <a:off x="6300192" y="5290206"/>
            <a:ext cx="982884" cy="314483"/>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err="1"/>
              <a:t>Porogenní</a:t>
            </a:r>
            <a:endParaRPr lang="en-US" sz="1100" dirty="0"/>
          </a:p>
        </p:txBody>
      </p:sp>
      <p:sp>
        <p:nvSpPr>
          <p:cNvPr id="21" name="Flowchart: Process 20">
            <a:extLst>
              <a:ext uri="{FF2B5EF4-FFF2-40B4-BE49-F238E27FC236}">
                <a16:creationId xmlns:a16="http://schemas.microsoft.com/office/drawing/2014/main" id="{3F45374F-3E17-46F8-BC0E-4060013E67B6}"/>
              </a:ext>
            </a:extLst>
          </p:cNvPr>
          <p:cNvSpPr/>
          <p:nvPr/>
        </p:nvSpPr>
        <p:spPr>
          <a:xfrm>
            <a:off x="6300192" y="5678921"/>
            <a:ext cx="982884" cy="314483"/>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err="1"/>
              <a:t>Lymfogenní</a:t>
            </a:r>
            <a:endParaRPr lang="en-US" sz="1100" dirty="0"/>
          </a:p>
        </p:txBody>
      </p:sp>
      <p:sp>
        <p:nvSpPr>
          <p:cNvPr id="22" name="Flowchart: Process 21">
            <a:extLst>
              <a:ext uri="{FF2B5EF4-FFF2-40B4-BE49-F238E27FC236}">
                <a16:creationId xmlns:a16="http://schemas.microsoft.com/office/drawing/2014/main" id="{04817BCB-A888-43F8-8659-5D79BA67614A}"/>
              </a:ext>
            </a:extLst>
          </p:cNvPr>
          <p:cNvSpPr/>
          <p:nvPr/>
        </p:nvSpPr>
        <p:spPr>
          <a:xfrm>
            <a:off x="6300192" y="6050817"/>
            <a:ext cx="982884" cy="312381"/>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a:t>Hematogenní</a:t>
            </a:r>
            <a:endParaRPr lang="en-US" sz="1100" dirty="0"/>
          </a:p>
        </p:txBody>
      </p:sp>
      <p:sp>
        <p:nvSpPr>
          <p:cNvPr id="26" name="Flowchart: Process 25">
            <a:extLst>
              <a:ext uri="{FF2B5EF4-FFF2-40B4-BE49-F238E27FC236}">
                <a16:creationId xmlns:a16="http://schemas.microsoft.com/office/drawing/2014/main" id="{2BD92D3C-811F-49D2-B91B-B98360ABD15C}"/>
              </a:ext>
            </a:extLst>
          </p:cNvPr>
          <p:cNvSpPr/>
          <p:nvPr/>
        </p:nvSpPr>
        <p:spPr>
          <a:xfrm>
            <a:off x="6299052" y="6462067"/>
            <a:ext cx="982884" cy="312381"/>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a:t>Implantační</a:t>
            </a:r>
            <a:endParaRPr lang="en-US" sz="1100" dirty="0"/>
          </a:p>
        </p:txBody>
      </p:sp>
      <p:cxnSp>
        <p:nvCxnSpPr>
          <p:cNvPr id="28" name="Straight Arrow Connector 27">
            <a:extLst>
              <a:ext uri="{FF2B5EF4-FFF2-40B4-BE49-F238E27FC236}">
                <a16:creationId xmlns:a16="http://schemas.microsoft.com/office/drawing/2014/main" id="{3B9D0D5A-126B-4E5F-9BE2-68A3AE039197}"/>
              </a:ext>
            </a:extLst>
          </p:cNvPr>
          <p:cNvCxnSpPr>
            <a:stCxn id="10" idx="3"/>
            <a:endCxn id="7" idx="1"/>
          </p:cNvCxnSpPr>
          <p:nvPr/>
        </p:nvCxnSpPr>
        <p:spPr>
          <a:xfrm flipV="1">
            <a:off x="3016424" y="2831104"/>
            <a:ext cx="572396" cy="3499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8FF9CD5-35D8-4890-98DE-4E62244E0CA8}"/>
              </a:ext>
            </a:extLst>
          </p:cNvPr>
          <p:cNvCxnSpPr>
            <a:cxnSpLocks/>
            <a:stCxn id="7" idx="2"/>
            <a:endCxn id="8" idx="0"/>
          </p:cNvCxnSpPr>
          <p:nvPr/>
        </p:nvCxnSpPr>
        <p:spPr>
          <a:xfrm flipH="1">
            <a:off x="2524350" y="3227147"/>
            <a:ext cx="1892562" cy="496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1A5E96E-2B13-4D23-9CD6-2ED22CA8BE10}"/>
              </a:ext>
            </a:extLst>
          </p:cNvPr>
          <p:cNvCxnSpPr>
            <a:cxnSpLocks/>
            <a:stCxn id="7" idx="2"/>
            <a:endCxn id="12" idx="0"/>
          </p:cNvCxnSpPr>
          <p:nvPr/>
        </p:nvCxnSpPr>
        <p:spPr>
          <a:xfrm>
            <a:off x="4416912" y="3227147"/>
            <a:ext cx="803173" cy="496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FF67AC27-7C93-4047-95F7-0379EC39AD30}"/>
              </a:ext>
            </a:extLst>
          </p:cNvPr>
          <p:cNvCxnSpPr>
            <a:stCxn id="16" idx="2"/>
            <a:endCxn id="20" idx="3"/>
          </p:cNvCxnSpPr>
          <p:nvPr/>
        </p:nvCxnSpPr>
        <p:spPr>
          <a:xfrm rot="5400000">
            <a:off x="7233272" y="5160969"/>
            <a:ext cx="336283" cy="23667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2A2BB5BF-5939-4F4C-9630-BB253E690883}"/>
              </a:ext>
            </a:extLst>
          </p:cNvPr>
          <p:cNvCxnSpPr>
            <a:stCxn id="16" idx="2"/>
            <a:endCxn id="21" idx="3"/>
          </p:cNvCxnSpPr>
          <p:nvPr/>
        </p:nvCxnSpPr>
        <p:spPr>
          <a:xfrm rot="5400000">
            <a:off x="7038914" y="5355327"/>
            <a:ext cx="724998" cy="23667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51FD9A21-A40B-4F67-ACB9-B4004DDF1D64}"/>
              </a:ext>
            </a:extLst>
          </p:cNvPr>
          <p:cNvCxnSpPr>
            <a:stCxn id="16" idx="2"/>
            <a:endCxn id="22" idx="3"/>
          </p:cNvCxnSpPr>
          <p:nvPr/>
        </p:nvCxnSpPr>
        <p:spPr>
          <a:xfrm rot="5400000">
            <a:off x="6853492" y="5540749"/>
            <a:ext cx="1095843" cy="23667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2BD89698-B203-4125-85CD-2246DA2DBF60}"/>
              </a:ext>
            </a:extLst>
          </p:cNvPr>
          <p:cNvCxnSpPr>
            <a:stCxn id="16" idx="2"/>
            <a:endCxn id="26" idx="3"/>
          </p:cNvCxnSpPr>
          <p:nvPr/>
        </p:nvCxnSpPr>
        <p:spPr>
          <a:xfrm rot="5400000">
            <a:off x="6647297" y="5745804"/>
            <a:ext cx="1507093" cy="23781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64F66B34-90DF-46D1-8F01-2309592AEACF}"/>
              </a:ext>
            </a:extLst>
          </p:cNvPr>
          <p:cNvCxnSpPr>
            <a:cxnSpLocks/>
            <a:stCxn id="16" idx="2"/>
            <a:endCxn id="17" idx="1"/>
          </p:cNvCxnSpPr>
          <p:nvPr/>
        </p:nvCxnSpPr>
        <p:spPr>
          <a:xfrm rot="16200000" flipH="1">
            <a:off x="7584489" y="5046425"/>
            <a:ext cx="395301" cy="52477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61B7B5A9-639C-434F-B427-3C39101ABAF9}"/>
              </a:ext>
            </a:extLst>
          </p:cNvPr>
          <p:cNvCxnSpPr>
            <a:cxnSpLocks/>
            <a:stCxn id="16" idx="2"/>
            <a:endCxn id="18" idx="1"/>
          </p:cNvCxnSpPr>
          <p:nvPr/>
        </p:nvCxnSpPr>
        <p:spPr>
          <a:xfrm rot="16200000" flipH="1">
            <a:off x="7367188" y="5263726"/>
            <a:ext cx="829902" cy="52477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84ED3320-D404-4787-BF10-705DA52F3171}"/>
              </a:ext>
            </a:extLst>
          </p:cNvPr>
          <p:cNvCxnSpPr>
            <a:cxnSpLocks/>
            <a:stCxn id="16" idx="2"/>
            <a:endCxn id="19" idx="1"/>
          </p:cNvCxnSpPr>
          <p:nvPr/>
        </p:nvCxnSpPr>
        <p:spPr>
          <a:xfrm rot="16200000" flipH="1">
            <a:off x="7153145" y="5477769"/>
            <a:ext cx="1257988" cy="52477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6D13F71E-DA1F-4D3F-AF5C-C308636457D5}"/>
              </a:ext>
            </a:extLst>
          </p:cNvPr>
          <p:cNvSpPr/>
          <p:nvPr/>
        </p:nvSpPr>
        <p:spPr>
          <a:xfrm>
            <a:off x="1009434" y="6609859"/>
            <a:ext cx="2762295" cy="261610"/>
          </a:xfrm>
          <a:prstGeom prst="rect">
            <a:avLst/>
          </a:prstGeom>
        </p:spPr>
        <p:txBody>
          <a:bodyPr wrap="none">
            <a:spAutoFit/>
          </a:bodyPr>
          <a:lstStyle/>
          <a:p>
            <a:r>
              <a:rPr lang="cs-CZ" sz="1100" dirty="0">
                <a:solidFill>
                  <a:schemeClr val="tx1"/>
                </a:solidFill>
              </a:rPr>
              <a:t>Kašpar et al. </a:t>
            </a:r>
            <a:r>
              <a:rPr lang="en-US" sz="1100" dirty="0">
                <a:solidFill>
                  <a:schemeClr val="tx1"/>
                </a:solidFill>
              </a:rPr>
              <a:t>IVA VFU 2018/FVL/1200/04</a:t>
            </a:r>
          </a:p>
        </p:txBody>
      </p:sp>
    </p:spTree>
    <p:extLst>
      <p:ext uri="{BB962C8B-B14F-4D97-AF65-F5344CB8AC3E}">
        <p14:creationId xmlns:p14="http://schemas.microsoft.com/office/powerpoint/2010/main" val="388748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ECEDC15-CEE9-45E4-8B67-50E9F28EA566}"/>
              </a:ext>
            </a:extLst>
          </p:cNvPr>
          <p:cNvPicPr>
            <a:picLocks noGrp="1" noChangeAspect="1"/>
          </p:cNvPicPr>
          <p:nvPr>
            <p:ph idx="1"/>
          </p:nvPr>
        </p:nvPicPr>
        <p:blipFill>
          <a:blip r:embed="rId2"/>
          <a:stretch>
            <a:fillRect/>
          </a:stretch>
        </p:blipFill>
        <p:spPr>
          <a:xfrm>
            <a:off x="2339752" y="1412776"/>
            <a:ext cx="4769427" cy="4857750"/>
          </a:xfrm>
          <a:prstGeom prst="rect">
            <a:avLst/>
          </a:prstGeom>
        </p:spPr>
      </p:pic>
      <p:sp>
        <p:nvSpPr>
          <p:cNvPr id="3" name="Title 2">
            <a:extLst>
              <a:ext uri="{FF2B5EF4-FFF2-40B4-BE49-F238E27FC236}">
                <a16:creationId xmlns:a16="http://schemas.microsoft.com/office/drawing/2014/main" id="{5A65D82A-665A-44BA-8764-8EC3DFE71F0C}"/>
              </a:ext>
            </a:extLst>
          </p:cNvPr>
          <p:cNvSpPr>
            <a:spLocks noGrp="1"/>
          </p:cNvSpPr>
          <p:nvPr>
            <p:ph type="title"/>
          </p:nvPr>
        </p:nvSpPr>
        <p:spPr/>
        <p:txBody>
          <a:bodyPr/>
          <a:lstStyle/>
          <a:p>
            <a:r>
              <a:rPr lang="cs-CZ" dirty="0"/>
              <a:t>Důsledky rozvoje nádorového onemocnění</a:t>
            </a:r>
            <a:endParaRPr lang="en-US" dirty="0"/>
          </a:p>
        </p:txBody>
      </p:sp>
      <p:pic>
        <p:nvPicPr>
          <p:cNvPr id="1026" name="Picture 2" descr="Přední strana obálky">
            <a:extLst>
              <a:ext uri="{FF2B5EF4-FFF2-40B4-BE49-F238E27FC236}">
                <a16:creationId xmlns:a16="http://schemas.microsoft.com/office/drawing/2014/main" id="{F656FC58-FC73-4C3C-9634-65246AB0E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6750" y="5445224"/>
            <a:ext cx="982801" cy="1412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279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sz="1400" dirty="0"/>
              <a:t>Iniciace</a:t>
            </a:r>
          </a:p>
          <a:p>
            <a:pPr lvl="1"/>
            <a:r>
              <a:rPr lang="cs-CZ" sz="1200" dirty="0"/>
              <a:t>Genotoxický děj (mutace)</a:t>
            </a:r>
          </a:p>
          <a:p>
            <a:pPr lvl="1"/>
            <a:r>
              <a:rPr lang="cs-CZ" sz="1200" dirty="0"/>
              <a:t>Změna v genetickém materiálu (nukleotidy, chromozómy)</a:t>
            </a:r>
          </a:p>
          <a:p>
            <a:pPr lvl="1"/>
            <a:r>
              <a:rPr lang="cs-CZ" sz="1200" dirty="0"/>
              <a:t>Ireverzibilní změna</a:t>
            </a:r>
          </a:p>
          <a:p>
            <a:pPr lvl="1"/>
            <a:r>
              <a:rPr lang="cs-CZ" sz="1200" dirty="0"/>
              <a:t>Vznik </a:t>
            </a:r>
            <a:r>
              <a:rPr lang="cs-CZ" sz="1200" dirty="0" err="1"/>
              <a:t>preneoplastické</a:t>
            </a:r>
            <a:r>
              <a:rPr lang="cs-CZ" sz="1200" dirty="0"/>
              <a:t> buňky</a:t>
            </a:r>
          </a:p>
          <a:p>
            <a:pPr lvl="1"/>
            <a:r>
              <a:rPr lang="cs-CZ" sz="1200" dirty="0"/>
              <a:t>Možný "spontánní vznik iniciované buňky"</a:t>
            </a:r>
          </a:p>
          <a:p>
            <a:pPr lvl="1"/>
            <a:r>
              <a:rPr lang="cs-CZ" sz="1200" dirty="0"/>
              <a:t>Je nutné buněčné dělení pro "fixaci" mutace</a:t>
            </a:r>
          </a:p>
          <a:p>
            <a:r>
              <a:rPr lang="cs-CZ" sz="1400" dirty="0"/>
              <a:t>Promoce</a:t>
            </a:r>
          </a:p>
          <a:p>
            <a:pPr lvl="1"/>
            <a:r>
              <a:rPr lang="cs-CZ" sz="1200" dirty="0" err="1"/>
              <a:t>Negenotoxické</a:t>
            </a:r>
            <a:r>
              <a:rPr lang="cs-CZ" sz="1200" dirty="0"/>
              <a:t> (epigenetické) děje </a:t>
            </a:r>
          </a:p>
          <a:p>
            <a:pPr lvl="1"/>
            <a:r>
              <a:rPr lang="cs-CZ" sz="1200" dirty="0"/>
              <a:t>Změny v genové expresi</a:t>
            </a:r>
          </a:p>
          <a:p>
            <a:pPr lvl="1"/>
            <a:r>
              <a:rPr lang="cs-CZ" sz="1200" dirty="0"/>
              <a:t>Reverzibilní změny</a:t>
            </a:r>
          </a:p>
          <a:p>
            <a:pPr lvl="1"/>
            <a:r>
              <a:rPr lang="cs-CZ" sz="1200" dirty="0"/>
              <a:t>Selektivní klonální expanze </a:t>
            </a:r>
            <a:r>
              <a:rPr lang="cs-CZ" sz="1200" dirty="0" err="1"/>
              <a:t>preneoplastické</a:t>
            </a:r>
            <a:r>
              <a:rPr lang="cs-CZ" sz="1200" dirty="0"/>
              <a:t> buněčné populace</a:t>
            </a:r>
          </a:p>
          <a:p>
            <a:pPr lvl="1"/>
            <a:r>
              <a:rPr lang="cs-CZ" sz="1200" dirty="0"/>
              <a:t>Závislá na </a:t>
            </a:r>
            <a:r>
              <a:rPr lang="cs-CZ" sz="1200" dirty="0" err="1"/>
              <a:t>konstatní</a:t>
            </a:r>
            <a:r>
              <a:rPr lang="cs-CZ" sz="1200" dirty="0"/>
              <a:t> expozici látkou s promočními účinky</a:t>
            </a:r>
          </a:p>
          <a:p>
            <a:r>
              <a:rPr lang="cs-CZ" sz="1400" dirty="0"/>
              <a:t>Maligní konverze</a:t>
            </a:r>
          </a:p>
          <a:p>
            <a:pPr lvl="1"/>
            <a:r>
              <a:rPr lang="cs-CZ" sz="1200" dirty="0"/>
              <a:t>Změna </a:t>
            </a:r>
            <a:r>
              <a:rPr lang="cs-CZ" sz="1200" dirty="0" err="1"/>
              <a:t>preneoplastické</a:t>
            </a:r>
            <a:r>
              <a:rPr lang="cs-CZ" sz="1200" dirty="0"/>
              <a:t> buňky na buňku s maligním fenotypem</a:t>
            </a:r>
          </a:p>
          <a:p>
            <a:pPr lvl="1"/>
            <a:r>
              <a:rPr lang="cs-CZ" sz="1200" dirty="0"/>
              <a:t>Změny v genové expresi, aktivace onkogenů, inaktivace nádorových supresorů</a:t>
            </a:r>
          </a:p>
          <a:p>
            <a:r>
              <a:rPr lang="cs-CZ" sz="1400" dirty="0"/>
              <a:t>Progrese</a:t>
            </a:r>
          </a:p>
          <a:p>
            <a:pPr lvl="1"/>
            <a:r>
              <a:rPr lang="cs-CZ" sz="1200" dirty="0"/>
              <a:t>Genotoxické i </a:t>
            </a:r>
            <a:r>
              <a:rPr lang="cs-CZ" sz="1200" dirty="0" err="1"/>
              <a:t>negenotoxické</a:t>
            </a:r>
            <a:r>
              <a:rPr lang="cs-CZ" sz="1200" dirty="0"/>
              <a:t> děje </a:t>
            </a:r>
          </a:p>
          <a:p>
            <a:pPr lvl="1"/>
            <a:r>
              <a:rPr lang="cs-CZ" sz="1200" dirty="0"/>
              <a:t>Změny karyotypu a genetická nestabilita</a:t>
            </a:r>
          </a:p>
          <a:p>
            <a:pPr lvl="1"/>
            <a:r>
              <a:rPr lang="cs-CZ" sz="1200" dirty="0"/>
              <a:t>Ireverzibilní změna</a:t>
            </a:r>
          </a:p>
          <a:p>
            <a:pPr lvl="1"/>
            <a:r>
              <a:rPr lang="cs-CZ" sz="1200" dirty="0"/>
              <a:t>Tvorba </a:t>
            </a:r>
            <a:r>
              <a:rPr lang="cs-CZ" sz="1200" dirty="0" err="1"/>
              <a:t>neoplastických</a:t>
            </a:r>
            <a:r>
              <a:rPr lang="cs-CZ" sz="1200" dirty="0"/>
              <a:t> útvarů (adenomy a karcinomy)</a:t>
            </a:r>
          </a:p>
          <a:p>
            <a:pPr lvl="1"/>
            <a:r>
              <a:rPr lang="cs-CZ" sz="1200" dirty="0"/>
              <a:t>Změny podporující přechod </a:t>
            </a:r>
            <a:r>
              <a:rPr lang="cs-CZ" sz="1200" dirty="0" err="1"/>
              <a:t>preneoplastických</a:t>
            </a:r>
            <a:r>
              <a:rPr lang="cs-CZ" sz="1200" dirty="0"/>
              <a:t> buněk v </a:t>
            </a:r>
            <a:r>
              <a:rPr lang="cs-CZ" sz="1200" dirty="0" err="1"/>
              <a:t>neoplastické</a:t>
            </a:r>
            <a:endParaRPr lang="cs-CZ" sz="1200" dirty="0"/>
          </a:p>
          <a:p>
            <a:pPr lvl="1"/>
            <a:r>
              <a:rPr lang="cs-CZ" sz="1200" dirty="0"/>
              <a:t>Autonomie nádorové populace</a:t>
            </a:r>
          </a:p>
          <a:p>
            <a:pPr lvl="1"/>
            <a:r>
              <a:rPr lang="cs-CZ" sz="1200" dirty="0"/>
              <a:t>Vznik metastáz (</a:t>
            </a:r>
            <a:r>
              <a:rPr lang="cs-CZ" sz="1200" dirty="0" err="1"/>
              <a:t>invazivita</a:t>
            </a:r>
            <a:r>
              <a:rPr lang="cs-CZ" sz="1200" dirty="0"/>
              <a:t>, dormance)</a:t>
            </a:r>
            <a:endParaRPr lang="en-US" sz="1200" dirty="0"/>
          </a:p>
        </p:txBody>
      </p:sp>
      <p:sp>
        <p:nvSpPr>
          <p:cNvPr id="3" name="Nadpis 2"/>
          <p:cNvSpPr>
            <a:spLocks noGrp="1"/>
          </p:cNvSpPr>
          <p:nvPr>
            <p:ph type="title"/>
          </p:nvPr>
        </p:nvSpPr>
        <p:spPr/>
        <p:txBody>
          <a:bodyPr/>
          <a:lstStyle/>
          <a:p>
            <a:r>
              <a:rPr lang="cs-CZ" dirty="0"/>
              <a:t>Z</a:t>
            </a:r>
            <a:r>
              <a:rPr lang="en-US" dirty="0" err="1"/>
              <a:t>ákladní</a:t>
            </a:r>
            <a:r>
              <a:rPr lang="en-US" dirty="0"/>
              <a:t> </a:t>
            </a:r>
            <a:r>
              <a:rPr lang="en-US" dirty="0" err="1"/>
              <a:t>principy</a:t>
            </a:r>
            <a:r>
              <a:rPr lang="en-US" dirty="0"/>
              <a:t> a </a:t>
            </a:r>
            <a:r>
              <a:rPr lang="en-US" dirty="0" err="1"/>
              <a:t>znaky</a:t>
            </a:r>
            <a:r>
              <a:rPr lang="en-US" dirty="0"/>
              <a:t> </a:t>
            </a:r>
            <a:r>
              <a:rPr lang="en-US" dirty="0" err="1"/>
              <a:t>karcinogeneze</a:t>
            </a:r>
            <a:endParaRPr lang="en-US" dirty="0"/>
          </a:p>
        </p:txBody>
      </p:sp>
    </p:spTree>
    <p:extLst>
      <p:ext uri="{BB962C8B-B14F-4D97-AF65-F5344CB8AC3E}">
        <p14:creationId xmlns:p14="http://schemas.microsoft.com/office/powerpoint/2010/main" val="331357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14" end="1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xEl>
                                              <p:pRg st="16" end="1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txEl>
                                              <p:pRg st="17" end="17"/>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txEl>
                                              <p:pRg st="18" end="18"/>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
                                            <p:txEl>
                                              <p:pRg st="19" end="19"/>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
                                            <p:txEl>
                                              <p:pRg st="20" end="20"/>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
                                            <p:txEl>
                                              <p:pRg st="21" end="21"/>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
                                            <p:txEl>
                                              <p:pRg st="22" end="22"/>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Rakovina není onemocnění jedné buňky</a:t>
            </a:r>
            <a:endParaRPr lang="en-US" dirty="0"/>
          </a:p>
        </p:txBody>
      </p:sp>
      <p:sp>
        <p:nvSpPr>
          <p:cNvPr id="3" name="Nadpis 2"/>
          <p:cNvSpPr>
            <a:spLocks noGrp="1"/>
          </p:cNvSpPr>
          <p:nvPr>
            <p:ph type="title"/>
          </p:nvPr>
        </p:nvSpPr>
        <p:spPr/>
        <p:txBody>
          <a:bodyPr/>
          <a:lstStyle/>
          <a:p>
            <a:r>
              <a:rPr lang="cs-CZ" dirty="0"/>
              <a:t>Z</a:t>
            </a:r>
            <a:r>
              <a:rPr lang="en-US" dirty="0" err="1"/>
              <a:t>ákladní</a:t>
            </a:r>
            <a:r>
              <a:rPr lang="en-US" dirty="0"/>
              <a:t> </a:t>
            </a:r>
            <a:r>
              <a:rPr lang="en-US" dirty="0" err="1"/>
              <a:t>principy</a:t>
            </a:r>
            <a:r>
              <a:rPr lang="en-US" dirty="0"/>
              <a:t> a </a:t>
            </a:r>
            <a:r>
              <a:rPr lang="en-US" dirty="0" err="1"/>
              <a:t>znaky</a:t>
            </a:r>
            <a:r>
              <a:rPr lang="en-US" dirty="0"/>
              <a:t> </a:t>
            </a:r>
            <a:r>
              <a:rPr lang="en-US" dirty="0" err="1"/>
              <a:t>karcinogeneze</a:t>
            </a:r>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772816"/>
            <a:ext cx="4840783" cy="43366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4"/>
          <p:cNvSpPr txBox="1">
            <a:spLocks noChangeArrowheads="1"/>
          </p:cNvSpPr>
          <p:nvPr/>
        </p:nvSpPr>
        <p:spPr bwMode="auto">
          <a:xfrm>
            <a:off x="2065337" y="6626225"/>
            <a:ext cx="55562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defPPr>
              <a:defRPr lang="en-GB"/>
            </a:defPPr>
            <a:lvl1pPr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1pPr>
            <a:lvl2pPr marL="742950" indent="-28575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2pPr>
            <a:lvl3pPr marL="11430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3pPr>
            <a:lvl4pPr marL="16002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4pPr>
            <a:lvl5pPr marL="20574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5pPr>
            <a:lvl6pPr marL="2286000" algn="l" defTabSz="914400" rtl="0" eaLnBrk="1" latinLnBrk="0" hangingPunct="1">
              <a:defRPr sz="1400" kern="1200">
                <a:solidFill>
                  <a:schemeClr val="bg1"/>
                </a:solidFill>
                <a:latin typeface="Arial" charset="0"/>
                <a:ea typeface="ＭＳ Ｐゴシック" charset="-128"/>
                <a:cs typeface="+mn-cs"/>
              </a:defRPr>
            </a:lvl6pPr>
            <a:lvl7pPr marL="2743200" algn="l" defTabSz="914400" rtl="0" eaLnBrk="1" latinLnBrk="0" hangingPunct="1">
              <a:defRPr sz="1400" kern="1200">
                <a:solidFill>
                  <a:schemeClr val="bg1"/>
                </a:solidFill>
                <a:latin typeface="Arial" charset="0"/>
                <a:ea typeface="ＭＳ Ｐゴシック" charset="-128"/>
                <a:cs typeface="+mn-cs"/>
              </a:defRPr>
            </a:lvl7pPr>
            <a:lvl8pPr marL="3200400" algn="l" defTabSz="914400" rtl="0" eaLnBrk="1" latinLnBrk="0" hangingPunct="1">
              <a:defRPr sz="1400" kern="1200">
                <a:solidFill>
                  <a:schemeClr val="bg1"/>
                </a:solidFill>
                <a:latin typeface="Arial" charset="0"/>
                <a:ea typeface="ＭＳ Ｐゴシック" charset="-128"/>
                <a:cs typeface="+mn-cs"/>
              </a:defRPr>
            </a:lvl8pPr>
            <a:lvl9pPr marL="3657600" algn="l" defTabSz="914400" rtl="0" eaLnBrk="1" latinLnBrk="0" hangingPunct="1">
              <a:defRPr sz="1400" kern="1200">
                <a:solidFill>
                  <a:schemeClr val="bg1"/>
                </a:solidFill>
                <a:latin typeface="Arial" charset="0"/>
                <a:ea typeface="ＭＳ Ｐゴシック" charset="-128"/>
                <a:cs typeface="+mn-cs"/>
              </a:defRPr>
            </a:lvl9pPr>
          </a:lstStyle>
          <a:p>
            <a:r>
              <a:rPr lang="en-US" altLang="en-US" sz="900">
                <a:solidFill>
                  <a:schemeClr val="tx1"/>
                </a:solidFill>
              </a:rPr>
              <a:t>Copyright © 2011 Elsevier Inc.</a:t>
            </a:r>
            <a:r>
              <a:rPr lang="en-US" altLang="en-US" sz="900">
                <a:solidFill>
                  <a:schemeClr val="tx1"/>
                </a:solidFill>
                <a:hlinkClick r:id="rId3"/>
              </a:rPr>
              <a:t> Terms and Conditions</a:t>
            </a: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416" y="6361112"/>
            <a:ext cx="708025" cy="496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3"/>
          <p:cNvSpPr txBox="1">
            <a:spLocks noChangeArrowheads="1"/>
          </p:cNvSpPr>
          <p:nvPr/>
        </p:nvSpPr>
        <p:spPr bwMode="auto">
          <a:xfrm>
            <a:off x="2065337" y="6408088"/>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defPPr>
              <a:defRPr lang="en-GB"/>
            </a:defPPr>
            <a:lvl1pPr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1pPr>
            <a:lvl2pPr marL="742950" indent="-28575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2pPr>
            <a:lvl3pPr marL="11430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3pPr>
            <a:lvl4pPr marL="16002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4pPr>
            <a:lvl5pPr marL="20574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5pPr>
            <a:lvl6pPr marL="2286000" algn="l" defTabSz="914400" rtl="0" eaLnBrk="1" latinLnBrk="0" hangingPunct="1">
              <a:defRPr sz="1400" kern="1200">
                <a:solidFill>
                  <a:schemeClr val="bg1"/>
                </a:solidFill>
                <a:latin typeface="Arial" charset="0"/>
                <a:ea typeface="ＭＳ Ｐゴシック" charset="-128"/>
                <a:cs typeface="+mn-cs"/>
              </a:defRPr>
            </a:lvl6pPr>
            <a:lvl7pPr marL="2743200" algn="l" defTabSz="914400" rtl="0" eaLnBrk="1" latinLnBrk="0" hangingPunct="1">
              <a:defRPr sz="1400" kern="1200">
                <a:solidFill>
                  <a:schemeClr val="bg1"/>
                </a:solidFill>
                <a:latin typeface="Arial" charset="0"/>
                <a:ea typeface="ＭＳ Ｐゴシック" charset="-128"/>
                <a:cs typeface="+mn-cs"/>
              </a:defRPr>
            </a:lvl7pPr>
            <a:lvl8pPr marL="3200400" algn="l" defTabSz="914400" rtl="0" eaLnBrk="1" latinLnBrk="0" hangingPunct="1">
              <a:defRPr sz="1400" kern="1200">
                <a:solidFill>
                  <a:schemeClr val="bg1"/>
                </a:solidFill>
                <a:latin typeface="Arial" charset="0"/>
                <a:ea typeface="ＭＳ Ｐゴシック" charset="-128"/>
                <a:cs typeface="+mn-cs"/>
              </a:defRPr>
            </a:lvl8pPr>
            <a:lvl9pPr marL="3657600" algn="l" defTabSz="914400" rtl="0" eaLnBrk="1" latinLnBrk="0" hangingPunct="1">
              <a:defRPr sz="1400" kern="1200">
                <a:solidFill>
                  <a:schemeClr val="bg1"/>
                </a:solidFill>
                <a:latin typeface="Arial" charset="0"/>
                <a:ea typeface="ＭＳ Ｐゴシック" charset="-128"/>
                <a:cs typeface="+mn-cs"/>
              </a:defRPr>
            </a:lvl9pPr>
          </a:lstStyle>
          <a:p>
            <a:r>
              <a:rPr lang="en-US" altLang="en-US" sz="900" i="1">
                <a:solidFill>
                  <a:schemeClr val="tx1"/>
                </a:solidFill>
              </a:rPr>
              <a:t>Cell</a:t>
            </a:r>
            <a:r>
              <a:rPr lang="en-US" altLang="en-US" sz="900">
                <a:solidFill>
                  <a:schemeClr val="tx1"/>
                </a:solidFill>
              </a:rPr>
              <a:t> 2011 144, 646-674DOI: (10.1016/j.cell.2011.02.013) </a:t>
            </a:r>
          </a:p>
        </p:txBody>
      </p:sp>
    </p:spTree>
    <p:extLst>
      <p:ext uri="{BB962C8B-B14F-4D97-AF65-F5344CB8AC3E}">
        <p14:creationId xmlns:p14="http://schemas.microsoft.com/office/powerpoint/2010/main" val="3611772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88640"/>
            <a:ext cx="7830294" cy="4331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39" y="4540040"/>
            <a:ext cx="4573513" cy="2073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5441" y="3286573"/>
            <a:ext cx="2592006" cy="3587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5140" y="44624"/>
            <a:ext cx="2062837" cy="3464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FE3AFAFA-5AE3-4948-B17C-F9DA6EB836EC}"/>
              </a:ext>
            </a:extLst>
          </p:cNvPr>
          <p:cNvSpPr txBox="1"/>
          <p:nvPr/>
        </p:nvSpPr>
        <p:spPr>
          <a:xfrm>
            <a:off x="2027752" y="1635895"/>
            <a:ext cx="4407576" cy="313801"/>
          </a:xfrm>
          <a:prstGeom prst="rect">
            <a:avLst/>
          </a:prstGeom>
          <a:noFill/>
        </p:spPr>
        <p:txBody>
          <a:bodyPr wrap="square" rtlCol="0">
            <a:spAutoFit/>
          </a:bodyPr>
          <a:lstStyle/>
          <a:p>
            <a:r>
              <a:rPr lang="en-US" sz="1400" b="1" dirty="0"/>
              <a:t>Serine beta-lactamase-like protein, mitochondrial</a:t>
            </a:r>
            <a:endParaRPr lang="en-US" sz="1400" dirty="0"/>
          </a:p>
        </p:txBody>
      </p:sp>
    </p:spTree>
    <p:extLst>
      <p:ext uri="{BB962C8B-B14F-4D97-AF65-F5344CB8AC3E}">
        <p14:creationId xmlns:p14="http://schemas.microsoft.com/office/powerpoint/2010/main" val="8641478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Rakovina není onemocnění jedné buňky</a:t>
            </a:r>
            <a:endParaRPr lang="en-US" dirty="0"/>
          </a:p>
        </p:txBody>
      </p:sp>
      <p:sp>
        <p:nvSpPr>
          <p:cNvPr id="3" name="Nadpis 2"/>
          <p:cNvSpPr>
            <a:spLocks noGrp="1"/>
          </p:cNvSpPr>
          <p:nvPr>
            <p:ph type="title"/>
          </p:nvPr>
        </p:nvSpPr>
        <p:spPr/>
        <p:txBody>
          <a:bodyPr/>
          <a:lstStyle/>
          <a:p>
            <a:r>
              <a:rPr lang="cs-CZ" dirty="0"/>
              <a:t>Z</a:t>
            </a:r>
            <a:r>
              <a:rPr lang="en-US" dirty="0" err="1"/>
              <a:t>ákladní</a:t>
            </a:r>
            <a:r>
              <a:rPr lang="en-US" dirty="0"/>
              <a:t> </a:t>
            </a:r>
            <a:r>
              <a:rPr lang="en-US" dirty="0" err="1"/>
              <a:t>principy</a:t>
            </a:r>
            <a:r>
              <a:rPr lang="en-US" dirty="0"/>
              <a:t> a </a:t>
            </a:r>
            <a:r>
              <a:rPr lang="en-US" dirty="0" err="1"/>
              <a:t>znaky</a:t>
            </a:r>
            <a:r>
              <a:rPr lang="en-US" dirty="0"/>
              <a:t> </a:t>
            </a:r>
            <a:r>
              <a:rPr lang="en-US" dirty="0" err="1"/>
              <a:t>karcinogeneze</a:t>
            </a:r>
            <a:endParaRPr lang="en-US" dirty="0"/>
          </a:p>
        </p:txBody>
      </p:sp>
      <p:sp>
        <p:nvSpPr>
          <p:cNvPr id="5" name="Text Box 4"/>
          <p:cNvSpPr txBox="1">
            <a:spLocks noChangeArrowheads="1"/>
          </p:cNvSpPr>
          <p:nvPr/>
        </p:nvSpPr>
        <p:spPr bwMode="auto">
          <a:xfrm>
            <a:off x="2065337" y="6626225"/>
            <a:ext cx="55562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defPPr>
              <a:defRPr lang="en-GB"/>
            </a:defPPr>
            <a:lvl1pPr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1pPr>
            <a:lvl2pPr marL="742950" indent="-28575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2pPr>
            <a:lvl3pPr marL="11430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3pPr>
            <a:lvl4pPr marL="16002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4pPr>
            <a:lvl5pPr marL="20574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5pPr>
            <a:lvl6pPr marL="2286000" algn="l" defTabSz="914400" rtl="0" eaLnBrk="1" latinLnBrk="0" hangingPunct="1">
              <a:defRPr sz="1400" kern="1200">
                <a:solidFill>
                  <a:schemeClr val="bg1"/>
                </a:solidFill>
                <a:latin typeface="Arial" charset="0"/>
                <a:ea typeface="ＭＳ Ｐゴシック" charset="-128"/>
                <a:cs typeface="+mn-cs"/>
              </a:defRPr>
            </a:lvl6pPr>
            <a:lvl7pPr marL="2743200" algn="l" defTabSz="914400" rtl="0" eaLnBrk="1" latinLnBrk="0" hangingPunct="1">
              <a:defRPr sz="1400" kern="1200">
                <a:solidFill>
                  <a:schemeClr val="bg1"/>
                </a:solidFill>
                <a:latin typeface="Arial" charset="0"/>
                <a:ea typeface="ＭＳ Ｐゴシック" charset="-128"/>
                <a:cs typeface="+mn-cs"/>
              </a:defRPr>
            </a:lvl7pPr>
            <a:lvl8pPr marL="3200400" algn="l" defTabSz="914400" rtl="0" eaLnBrk="1" latinLnBrk="0" hangingPunct="1">
              <a:defRPr sz="1400" kern="1200">
                <a:solidFill>
                  <a:schemeClr val="bg1"/>
                </a:solidFill>
                <a:latin typeface="Arial" charset="0"/>
                <a:ea typeface="ＭＳ Ｐゴシック" charset="-128"/>
                <a:cs typeface="+mn-cs"/>
              </a:defRPr>
            </a:lvl8pPr>
            <a:lvl9pPr marL="3657600" algn="l" defTabSz="914400" rtl="0" eaLnBrk="1" latinLnBrk="0" hangingPunct="1">
              <a:defRPr sz="1400" kern="1200">
                <a:solidFill>
                  <a:schemeClr val="bg1"/>
                </a:solidFill>
                <a:latin typeface="Arial" charset="0"/>
                <a:ea typeface="ＭＳ Ｐゴシック" charset="-128"/>
                <a:cs typeface="+mn-cs"/>
              </a:defRPr>
            </a:lvl9pPr>
          </a:lstStyle>
          <a:p>
            <a:r>
              <a:rPr lang="en-US" altLang="en-US" sz="900">
                <a:solidFill>
                  <a:schemeClr val="tx1"/>
                </a:solidFill>
              </a:rPr>
              <a:t>Copyright © 2011 Elsevier Inc.</a:t>
            </a:r>
            <a:r>
              <a:rPr lang="en-US" altLang="en-US" sz="900">
                <a:solidFill>
                  <a:schemeClr val="tx1"/>
                </a:solidFill>
                <a:hlinkClick r:id="rId2"/>
              </a:rPr>
              <a:t> Terms and Conditions</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416" y="6361112"/>
            <a:ext cx="708025" cy="496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3"/>
          <p:cNvSpPr txBox="1">
            <a:spLocks noChangeArrowheads="1"/>
          </p:cNvSpPr>
          <p:nvPr/>
        </p:nvSpPr>
        <p:spPr bwMode="auto">
          <a:xfrm>
            <a:off x="2065337" y="6408088"/>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defPPr>
              <a:defRPr lang="en-GB"/>
            </a:defPPr>
            <a:lvl1pPr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1pPr>
            <a:lvl2pPr marL="742950" indent="-28575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2pPr>
            <a:lvl3pPr marL="11430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3pPr>
            <a:lvl4pPr marL="16002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4pPr>
            <a:lvl5pPr marL="20574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5pPr>
            <a:lvl6pPr marL="2286000" algn="l" defTabSz="914400" rtl="0" eaLnBrk="1" latinLnBrk="0" hangingPunct="1">
              <a:defRPr sz="1400" kern="1200">
                <a:solidFill>
                  <a:schemeClr val="bg1"/>
                </a:solidFill>
                <a:latin typeface="Arial" charset="0"/>
                <a:ea typeface="ＭＳ Ｐゴシック" charset="-128"/>
                <a:cs typeface="+mn-cs"/>
              </a:defRPr>
            </a:lvl6pPr>
            <a:lvl7pPr marL="2743200" algn="l" defTabSz="914400" rtl="0" eaLnBrk="1" latinLnBrk="0" hangingPunct="1">
              <a:defRPr sz="1400" kern="1200">
                <a:solidFill>
                  <a:schemeClr val="bg1"/>
                </a:solidFill>
                <a:latin typeface="Arial" charset="0"/>
                <a:ea typeface="ＭＳ Ｐゴシック" charset="-128"/>
                <a:cs typeface="+mn-cs"/>
              </a:defRPr>
            </a:lvl7pPr>
            <a:lvl8pPr marL="3200400" algn="l" defTabSz="914400" rtl="0" eaLnBrk="1" latinLnBrk="0" hangingPunct="1">
              <a:defRPr sz="1400" kern="1200">
                <a:solidFill>
                  <a:schemeClr val="bg1"/>
                </a:solidFill>
                <a:latin typeface="Arial" charset="0"/>
                <a:ea typeface="ＭＳ Ｐゴシック" charset="-128"/>
                <a:cs typeface="+mn-cs"/>
              </a:defRPr>
            </a:lvl8pPr>
            <a:lvl9pPr marL="3657600" algn="l" defTabSz="914400" rtl="0" eaLnBrk="1" latinLnBrk="0" hangingPunct="1">
              <a:defRPr sz="1400" kern="1200">
                <a:solidFill>
                  <a:schemeClr val="bg1"/>
                </a:solidFill>
                <a:latin typeface="Arial" charset="0"/>
                <a:ea typeface="ＭＳ Ｐゴシック" charset="-128"/>
                <a:cs typeface="+mn-cs"/>
              </a:defRPr>
            </a:lvl9pPr>
          </a:lstStyle>
          <a:p>
            <a:r>
              <a:rPr lang="en-US" altLang="en-US" sz="900" i="1">
                <a:solidFill>
                  <a:schemeClr val="tx1"/>
                </a:solidFill>
              </a:rPr>
              <a:t>Cell</a:t>
            </a:r>
            <a:r>
              <a:rPr lang="en-US" altLang="en-US" sz="900">
                <a:solidFill>
                  <a:schemeClr val="tx1"/>
                </a:solidFill>
              </a:rPr>
              <a:t> 2011 144, 646-674DOI: (10.1016/j.cell.2011.02.013) </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6254" y="1844824"/>
            <a:ext cx="4096365" cy="43366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055746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podpůrné proliferační signály</a:t>
            </a:r>
          </a:p>
          <a:p>
            <a:r>
              <a:rPr lang="cs-CZ" dirty="0"/>
              <a:t>deregulace supresorů růstu/proliferace</a:t>
            </a:r>
          </a:p>
          <a:p>
            <a:r>
              <a:rPr lang="en-US" dirty="0" err="1"/>
              <a:t>odolnost</a:t>
            </a:r>
            <a:r>
              <a:rPr lang="en-US" dirty="0"/>
              <a:t> k </a:t>
            </a:r>
            <a:r>
              <a:rPr lang="en-US" dirty="0" err="1"/>
              <a:t>buněčné</a:t>
            </a:r>
            <a:r>
              <a:rPr lang="en-US" dirty="0"/>
              <a:t> </a:t>
            </a:r>
            <a:r>
              <a:rPr lang="en-US" dirty="0" err="1"/>
              <a:t>smrti</a:t>
            </a:r>
            <a:endParaRPr lang="cs-CZ" dirty="0"/>
          </a:p>
          <a:p>
            <a:r>
              <a:rPr lang="en-US" dirty="0" err="1"/>
              <a:t>neomezená</a:t>
            </a:r>
            <a:r>
              <a:rPr lang="en-US" dirty="0"/>
              <a:t> </a:t>
            </a:r>
            <a:r>
              <a:rPr lang="en-US" dirty="0" err="1"/>
              <a:t>replikace</a:t>
            </a:r>
            <a:endParaRPr lang="cs-CZ" dirty="0"/>
          </a:p>
          <a:p>
            <a:r>
              <a:rPr lang="cs-CZ" dirty="0"/>
              <a:t>n</a:t>
            </a:r>
            <a:r>
              <a:rPr lang="en-US" dirty="0" err="1"/>
              <a:t>eoangiogeneze</a:t>
            </a:r>
            <a:endParaRPr lang="cs-CZ" dirty="0"/>
          </a:p>
          <a:p>
            <a:r>
              <a:rPr lang="en-US" dirty="0" err="1"/>
              <a:t>invaze</a:t>
            </a:r>
            <a:r>
              <a:rPr lang="en-US" dirty="0"/>
              <a:t> a </a:t>
            </a:r>
            <a:r>
              <a:rPr lang="en-US" dirty="0" err="1"/>
              <a:t>metastázování</a:t>
            </a:r>
            <a:endParaRPr lang="cs-CZ" dirty="0"/>
          </a:p>
          <a:p>
            <a:r>
              <a:rPr lang="en-US" dirty="0" err="1"/>
              <a:t>mutace</a:t>
            </a:r>
            <a:r>
              <a:rPr lang="en-US" dirty="0"/>
              <a:t> a gen</a:t>
            </a:r>
            <a:r>
              <a:rPr lang="cs-CZ" dirty="0"/>
              <a:t>omická</a:t>
            </a:r>
            <a:r>
              <a:rPr lang="en-US" dirty="0"/>
              <a:t> </a:t>
            </a:r>
            <a:r>
              <a:rPr lang="en-US" dirty="0" err="1"/>
              <a:t>nestabilita</a:t>
            </a:r>
            <a:endParaRPr lang="cs-CZ" dirty="0"/>
          </a:p>
          <a:p>
            <a:r>
              <a:rPr lang="cs-CZ" dirty="0"/>
              <a:t>z</a:t>
            </a:r>
            <a:r>
              <a:rPr lang="en-US" dirty="0" err="1"/>
              <a:t>ánět</a:t>
            </a:r>
            <a:endParaRPr lang="cs-CZ" dirty="0"/>
          </a:p>
          <a:p>
            <a:r>
              <a:rPr lang="en-US" dirty="0" err="1"/>
              <a:t>přestavba</a:t>
            </a:r>
            <a:r>
              <a:rPr lang="en-US" dirty="0"/>
              <a:t> </a:t>
            </a:r>
            <a:r>
              <a:rPr lang="en-US" dirty="0" err="1"/>
              <a:t>energetického</a:t>
            </a:r>
            <a:r>
              <a:rPr lang="en-US" dirty="0"/>
              <a:t> </a:t>
            </a:r>
            <a:r>
              <a:rPr lang="en-US" dirty="0" err="1"/>
              <a:t>metabolismu</a:t>
            </a:r>
            <a:endParaRPr lang="cs-CZ" dirty="0"/>
          </a:p>
          <a:p>
            <a:r>
              <a:rPr lang="cs-CZ" dirty="0"/>
              <a:t>únik před zničením imunitním systémem</a:t>
            </a:r>
          </a:p>
          <a:p>
            <a:pPr marL="0" indent="0">
              <a:buNone/>
            </a:pPr>
            <a:endParaRPr lang="en-US" dirty="0"/>
          </a:p>
        </p:txBody>
      </p:sp>
      <p:sp>
        <p:nvSpPr>
          <p:cNvPr id="3" name="Nadpis 2"/>
          <p:cNvSpPr>
            <a:spLocks noGrp="1"/>
          </p:cNvSpPr>
          <p:nvPr>
            <p:ph type="title"/>
          </p:nvPr>
        </p:nvSpPr>
        <p:spPr/>
        <p:txBody>
          <a:bodyPr/>
          <a:lstStyle/>
          <a:p>
            <a:r>
              <a:rPr lang="cs-CZ" dirty="0"/>
              <a:t>Typické znaky nádorové buňky</a:t>
            </a:r>
            <a:endParaRPr lang="en-US" dirty="0"/>
          </a:p>
        </p:txBody>
      </p:sp>
      <p:pic>
        <p:nvPicPr>
          <p:cNvPr id="1026" name="Picture 2" descr="Výsledek obrázku pro hallmarks of canc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1628800"/>
            <a:ext cx="3501008" cy="350100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6983760" y="6237312"/>
            <a:ext cx="2160240" cy="577081"/>
          </a:xfrm>
          <a:prstGeom prst="rect">
            <a:avLst/>
          </a:prstGeom>
          <a:noFill/>
        </p:spPr>
        <p:txBody>
          <a:bodyPr wrap="square" rtlCol="0">
            <a:spAutoFit/>
          </a:bodyPr>
          <a:lstStyle/>
          <a:p>
            <a:r>
              <a:rPr lang="cs-CZ" sz="1050" dirty="0" err="1">
                <a:solidFill>
                  <a:schemeClr val="tx1"/>
                </a:solidFill>
              </a:rPr>
              <a:t>Douglas</a:t>
            </a:r>
            <a:r>
              <a:rPr lang="cs-CZ" sz="1050" dirty="0">
                <a:solidFill>
                  <a:schemeClr val="tx1"/>
                </a:solidFill>
              </a:rPr>
              <a:t> </a:t>
            </a:r>
            <a:r>
              <a:rPr lang="cs-CZ" sz="1050" dirty="0" err="1">
                <a:solidFill>
                  <a:schemeClr val="tx1"/>
                </a:solidFill>
              </a:rPr>
              <a:t>Hanahan</a:t>
            </a:r>
            <a:r>
              <a:rPr lang="cs-CZ" sz="1050" dirty="0">
                <a:solidFill>
                  <a:schemeClr val="tx1"/>
                </a:solidFill>
              </a:rPr>
              <a:t> </a:t>
            </a:r>
            <a:r>
              <a:rPr lang="en-US" sz="1050" dirty="0">
                <a:solidFill>
                  <a:schemeClr val="tx1"/>
                </a:solidFill>
              </a:rPr>
              <a:t>&amp; Robert A. Weinberg: </a:t>
            </a:r>
            <a:r>
              <a:rPr lang="cs-CZ" sz="1050" dirty="0" err="1">
                <a:solidFill>
                  <a:schemeClr val="tx1"/>
                </a:solidFill>
              </a:rPr>
              <a:t>Hallmarks</a:t>
            </a:r>
            <a:r>
              <a:rPr lang="cs-CZ" sz="1050" dirty="0">
                <a:solidFill>
                  <a:schemeClr val="tx1"/>
                </a:solidFill>
              </a:rPr>
              <a:t> of </a:t>
            </a:r>
            <a:r>
              <a:rPr lang="cs-CZ" sz="1050" dirty="0" err="1">
                <a:solidFill>
                  <a:schemeClr val="tx1"/>
                </a:solidFill>
              </a:rPr>
              <a:t>Cancer</a:t>
            </a:r>
            <a:r>
              <a:rPr lang="cs-CZ" sz="1050" dirty="0">
                <a:solidFill>
                  <a:schemeClr val="tx1"/>
                </a:solidFill>
              </a:rPr>
              <a:t>: </a:t>
            </a:r>
            <a:r>
              <a:rPr lang="cs-CZ" sz="1050" dirty="0" err="1">
                <a:solidFill>
                  <a:schemeClr val="tx1"/>
                </a:solidFill>
              </a:rPr>
              <a:t>Next</a:t>
            </a:r>
            <a:r>
              <a:rPr lang="cs-CZ" sz="1050" dirty="0">
                <a:solidFill>
                  <a:schemeClr val="tx1"/>
                </a:solidFill>
              </a:rPr>
              <a:t> </a:t>
            </a:r>
            <a:r>
              <a:rPr lang="cs-CZ" sz="1050" dirty="0" err="1">
                <a:solidFill>
                  <a:schemeClr val="tx1"/>
                </a:solidFill>
              </a:rPr>
              <a:t>Generation</a:t>
            </a:r>
            <a:r>
              <a:rPr lang="cs-CZ" sz="1050" dirty="0">
                <a:solidFill>
                  <a:schemeClr val="tx1"/>
                </a:solidFill>
              </a:rPr>
              <a:t>, Cell, 2011</a:t>
            </a:r>
            <a:endParaRPr lang="en-US" sz="1050" dirty="0">
              <a:solidFill>
                <a:schemeClr val="tx1"/>
              </a:solidFill>
            </a:endParaRPr>
          </a:p>
        </p:txBody>
      </p:sp>
    </p:spTree>
    <p:extLst>
      <p:ext uri="{BB962C8B-B14F-4D97-AF65-F5344CB8AC3E}">
        <p14:creationId xmlns:p14="http://schemas.microsoft.com/office/powerpoint/2010/main" val="93434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196752"/>
            <a:ext cx="7704856" cy="4857403"/>
          </a:xfrm>
        </p:spPr>
        <p:txBody>
          <a:bodyPr/>
          <a:lstStyle/>
          <a:p>
            <a:r>
              <a:rPr lang="cs-CZ" sz="2000" dirty="0"/>
              <a:t>Normální tkáně velice přesně kontrolují produkci růstových faktorů (RF) indukujících buněčné dělení</a:t>
            </a:r>
          </a:p>
          <a:p>
            <a:pPr lvl="1"/>
            <a:r>
              <a:rPr lang="cs-CZ" sz="1800" dirty="0"/>
              <a:t>Klíčové pro udržení homeostázy, normální architektury a funkce tkáně</a:t>
            </a:r>
          </a:p>
          <a:p>
            <a:r>
              <a:rPr lang="cs-CZ" sz="2000" dirty="0"/>
              <a:t>Deregulace této kontroly propůjčuje nádorové buňce kontrolu nad svým osudem</a:t>
            </a:r>
          </a:p>
          <a:p>
            <a:pPr lvl="1"/>
            <a:r>
              <a:rPr lang="cs-CZ" sz="1800" dirty="0" err="1"/>
              <a:t>Autokrinní</a:t>
            </a:r>
            <a:r>
              <a:rPr lang="cs-CZ" sz="1800" dirty="0"/>
              <a:t> produkce RF</a:t>
            </a:r>
          </a:p>
          <a:p>
            <a:pPr lvl="1"/>
            <a:r>
              <a:rPr lang="cs-CZ" sz="1800" dirty="0"/>
              <a:t>Stimulace </a:t>
            </a:r>
            <a:r>
              <a:rPr lang="cs-CZ" sz="1800" dirty="0" err="1"/>
              <a:t>parakrinní</a:t>
            </a:r>
            <a:r>
              <a:rPr lang="cs-CZ" sz="1800" dirty="0"/>
              <a:t> produkce RF</a:t>
            </a:r>
          </a:p>
          <a:p>
            <a:pPr lvl="1"/>
            <a:r>
              <a:rPr lang="cs-CZ" sz="1800" dirty="0"/>
              <a:t>Zvýšená citlivost k RF prostřednictvím zvýšené exprese receptorů</a:t>
            </a:r>
          </a:p>
          <a:p>
            <a:pPr lvl="1"/>
            <a:r>
              <a:rPr lang="cs-CZ" sz="1800" dirty="0"/>
              <a:t>Konstitutivní aktivace receptorů pro RF bez závislosti na ligandech</a:t>
            </a:r>
          </a:p>
          <a:p>
            <a:pPr lvl="2"/>
            <a:r>
              <a:rPr lang="cs-CZ" sz="1600" dirty="0"/>
              <a:t>Mutace</a:t>
            </a:r>
          </a:p>
          <a:p>
            <a:pPr lvl="2"/>
            <a:r>
              <a:rPr lang="cs-CZ" sz="1600" dirty="0"/>
              <a:t>Ztráta negativní zpětné vazby</a:t>
            </a:r>
          </a:p>
          <a:p>
            <a:pPr lvl="2"/>
            <a:endParaRPr lang="cs-CZ" sz="1600" dirty="0"/>
          </a:p>
          <a:p>
            <a:r>
              <a:rPr lang="cs-CZ" sz="2000" i="1" dirty="0"/>
              <a:t>Otevřené otázky:</a:t>
            </a:r>
          </a:p>
          <a:p>
            <a:pPr lvl="1"/>
            <a:r>
              <a:rPr lang="cs-CZ" sz="1800" i="1" dirty="0"/>
              <a:t>Jaké jsou mechanismy kontroly uvolňující RF v normální tkáni</a:t>
            </a:r>
          </a:p>
          <a:p>
            <a:pPr lvl="1"/>
            <a:r>
              <a:rPr lang="cs-CZ" sz="1800" i="1" dirty="0"/>
              <a:t>Role </a:t>
            </a:r>
            <a:r>
              <a:rPr lang="cs-CZ" sz="1800" i="1" dirty="0" err="1"/>
              <a:t>parakrinní</a:t>
            </a:r>
            <a:r>
              <a:rPr lang="cs-CZ" sz="1800" i="1" dirty="0"/>
              <a:t> signalizace, úloha imobilizace RF v extracelulární matrix</a:t>
            </a:r>
          </a:p>
          <a:p>
            <a:endParaRPr lang="en-US" sz="2000" dirty="0"/>
          </a:p>
        </p:txBody>
      </p:sp>
      <p:sp>
        <p:nvSpPr>
          <p:cNvPr id="3" name="Nadpis 2"/>
          <p:cNvSpPr>
            <a:spLocks noGrp="1"/>
          </p:cNvSpPr>
          <p:nvPr>
            <p:ph type="title"/>
          </p:nvPr>
        </p:nvSpPr>
        <p:spPr/>
        <p:txBody>
          <a:bodyPr/>
          <a:lstStyle/>
          <a:p>
            <a:r>
              <a:rPr lang="cs-CZ" dirty="0"/>
              <a:t>Podpůrné proliferační signály</a:t>
            </a:r>
          </a:p>
        </p:txBody>
      </p:sp>
      <p:pic>
        <p:nvPicPr>
          <p:cNvPr id="5122" name="Picture 2" descr="Výsledek obrázku pro go sig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9289" y="133380"/>
            <a:ext cx="806709" cy="537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17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052736"/>
            <a:ext cx="7357116" cy="4857403"/>
          </a:xfrm>
        </p:spPr>
        <p:txBody>
          <a:bodyPr/>
          <a:lstStyle/>
          <a:p>
            <a:r>
              <a:rPr lang="cs-CZ" dirty="0"/>
              <a:t>Stejně jako u pozitivních faktorů růstu i správná funkce negativních regulátorů růstu/proliferace je důležitá pro udržení tkáňové homeostázy</a:t>
            </a:r>
          </a:p>
          <a:p>
            <a:r>
              <a:rPr lang="cs-CZ" dirty="0"/>
              <a:t>Existují desítky negativních regulátorů proliferace, řada s nich patří mezi nádorové supresory.</a:t>
            </a:r>
          </a:p>
          <a:p>
            <a:pPr lvl="1"/>
            <a:r>
              <a:rPr lang="cs-CZ" dirty="0"/>
              <a:t>RB protein – integruje signály z vnějšího i vnitřního prostředí buňky, klíčová molekula kontrolu buněčného cyklu</a:t>
            </a:r>
          </a:p>
          <a:p>
            <a:pPr lvl="1"/>
            <a:r>
              <a:rPr lang="cs-CZ" dirty="0"/>
              <a:t>TP53 – integruje signály z vnitřního prostředí buňky, indukuje zástavu buněčného dělení nebo buněčnou smrt</a:t>
            </a:r>
          </a:p>
          <a:p>
            <a:pPr lvl="1"/>
            <a:r>
              <a:rPr lang="cs-CZ" dirty="0"/>
              <a:t>Kontaktní inhibice – inhibiční dráha spočívající v mezibuněčné interakci </a:t>
            </a:r>
            <a:r>
              <a:rPr lang="cs-CZ" dirty="0" err="1"/>
              <a:t>proliferující</a:t>
            </a:r>
            <a:r>
              <a:rPr lang="cs-CZ" dirty="0"/>
              <a:t> tkáně (zapojení </a:t>
            </a:r>
            <a:r>
              <a:rPr lang="en-US" dirty="0" err="1"/>
              <a:t>neurofibrominu</a:t>
            </a:r>
            <a:r>
              <a:rPr lang="en-US" dirty="0"/>
              <a:t> (</a:t>
            </a:r>
            <a:r>
              <a:rPr lang="cs-CZ" dirty="0"/>
              <a:t>NF2</a:t>
            </a:r>
            <a:r>
              <a:rPr lang="en-US" dirty="0"/>
              <a:t>)</a:t>
            </a:r>
            <a:r>
              <a:rPr lang="cs-CZ" dirty="0"/>
              <a:t>, N-</a:t>
            </a:r>
            <a:r>
              <a:rPr lang="cs-CZ" dirty="0" err="1"/>
              <a:t>kadherinu</a:t>
            </a:r>
            <a:r>
              <a:rPr lang="cs-CZ" dirty="0"/>
              <a:t>, </a:t>
            </a:r>
            <a:r>
              <a:rPr lang="en-US" dirty="0"/>
              <a:t>SERINE/THREONINE PROTEIN KINASE 11 (</a:t>
            </a:r>
            <a:r>
              <a:rPr lang="cs-CZ" dirty="0"/>
              <a:t>LKB1</a:t>
            </a:r>
            <a:r>
              <a:rPr lang="en-US" dirty="0"/>
              <a:t>)</a:t>
            </a:r>
            <a:r>
              <a:rPr lang="cs-CZ" dirty="0"/>
              <a:t>)</a:t>
            </a:r>
          </a:p>
          <a:p>
            <a:pPr lvl="1"/>
            <a:r>
              <a:rPr lang="cs-CZ" dirty="0"/>
              <a:t>Deregulace signalizace </a:t>
            </a:r>
            <a:r>
              <a:rPr lang="cs-CZ" dirty="0" err="1"/>
              <a:t>cytokinu</a:t>
            </a:r>
            <a:r>
              <a:rPr lang="cs-CZ" dirty="0"/>
              <a:t> TGF-</a:t>
            </a:r>
            <a:r>
              <a:rPr lang="cs-CZ" dirty="0">
                <a:sym typeface="Symbol"/>
              </a:rPr>
              <a:t></a:t>
            </a:r>
          </a:p>
          <a:p>
            <a:pPr lvl="2"/>
            <a:r>
              <a:rPr lang="cs-CZ" dirty="0">
                <a:sym typeface="Symbol"/>
              </a:rPr>
              <a:t>časté přepnutí funkce z inhibice proliferace na aktivaci plasticity a </a:t>
            </a:r>
            <a:r>
              <a:rPr lang="cs-CZ" dirty="0" err="1">
                <a:sym typeface="Symbol"/>
              </a:rPr>
              <a:t>invazivity</a:t>
            </a:r>
            <a:endParaRPr lang="cs-CZ" dirty="0"/>
          </a:p>
          <a:p>
            <a:endParaRPr lang="cs-CZ" dirty="0"/>
          </a:p>
          <a:p>
            <a:endParaRPr lang="cs-CZ" dirty="0"/>
          </a:p>
          <a:p>
            <a:r>
              <a:rPr lang="cs-CZ" dirty="0"/>
              <a:t>v</a:t>
            </a:r>
            <a:endParaRPr lang="en-US" dirty="0"/>
          </a:p>
        </p:txBody>
      </p:sp>
      <p:sp>
        <p:nvSpPr>
          <p:cNvPr id="3" name="Nadpis 2"/>
          <p:cNvSpPr>
            <a:spLocks noGrp="1"/>
          </p:cNvSpPr>
          <p:nvPr>
            <p:ph type="title"/>
          </p:nvPr>
        </p:nvSpPr>
        <p:spPr/>
        <p:txBody>
          <a:bodyPr/>
          <a:lstStyle/>
          <a:p>
            <a:r>
              <a:rPr lang="cs-CZ" dirty="0"/>
              <a:t>Deregulace supresorů růstu</a:t>
            </a:r>
            <a:endParaRPr lang="en-US" dirty="0"/>
          </a:p>
        </p:txBody>
      </p:sp>
      <p:pic>
        <p:nvPicPr>
          <p:cNvPr id="6146" name="Picture 2" descr="Výsledek obrázku pro stop sig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392" y="105743"/>
            <a:ext cx="952694" cy="634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57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196752"/>
            <a:ext cx="7992888" cy="4857403"/>
          </a:xfrm>
        </p:spPr>
        <p:txBody>
          <a:bodyPr/>
          <a:lstStyle/>
          <a:p>
            <a:r>
              <a:rPr lang="cs-CZ" sz="1800" dirty="0"/>
              <a:t>Programovaná buněčná smrt – </a:t>
            </a:r>
            <a:r>
              <a:rPr lang="cs-CZ" sz="1800" dirty="0" err="1"/>
              <a:t>apoptóza</a:t>
            </a:r>
            <a:r>
              <a:rPr lang="cs-CZ" sz="1800" dirty="0"/>
              <a:t> je jednou z přirozených bariér proti vzniku a rozvoji rakoviny</a:t>
            </a:r>
          </a:p>
          <a:p>
            <a:r>
              <a:rPr lang="cs-CZ" sz="1800" dirty="0"/>
              <a:t>Mezi její induktory patří řada vnitřních a vnějších faktorů</a:t>
            </a:r>
          </a:p>
          <a:p>
            <a:pPr lvl="1"/>
            <a:r>
              <a:rPr lang="cs-CZ" sz="1600" dirty="0"/>
              <a:t>stresové faktory</a:t>
            </a:r>
          </a:p>
          <a:p>
            <a:pPr lvl="1"/>
            <a:r>
              <a:rPr lang="cs-CZ" sz="1600" dirty="0"/>
              <a:t>vysoká aktivita onkogenů</a:t>
            </a:r>
          </a:p>
          <a:p>
            <a:pPr lvl="1"/>
            <a:r>
              <a:rPr lang="cs-CZ" sz="1600" dirty="0"/>
              <a:t>poškození DNA spojené s </a:t>
            </a:r>
            <a:r>
              <a:rPr lang="cs-CZ" sz="1600" dirty="0" err="1"/>
              <a:t>hyperproliferací</a:t>
            </a:r>
            <a:endParaRPr lang="cs-CZ" sz="1600" dirty="0"/>
          </a:p>
          <a:p>
            <a:pPr lvl="1"/>
            <a:r>
              <a:rPr lang="cs-CZ" sz="1600" dirty="0"/>
              <a:t>fyziologické vnější spouštěče – „ligandy smrti“</a:t>
            </a:r>
          </a:p>
          <a:p>
            <a:r>
              <a:rPr lang="cs-CZ" sz="1800" dirty="0"/>
              <a:t>Nádory dosáhnou různým způsobem odolnosti vůči buněčné smrti</a:t>
            </a:r>
          </a:p>
          <a:p>
            <a:pPr lvl="1"/>
            <a:r>
              <a:rPr lang="cs-CZ" sz="1600" dirty="0"/>
              <a:t>ztráta funkce TP53</a:t>
            </a:r>
          </a:p>
          <a:p>
            <a:pPr lvl="1"/>
            <a:r>
              <a:rPr lang="cs-CZ" sz="1600" dirty="0"/>
              <a:t>zvýšená exprese anti-</a:t>
            </a:r>
            <a:r>
              <a:rPr lang="cs-CZ" sz="1600" dirty="0" err="1"/>
              <a:t>apoptických</a:t>
            </a:r>
            <a:r>
              <a:rPr lang="cs-CZ" sz="1600" dirty="0"/>
              <a:t> regulátorů (rodina Bcl-2)</a:t>
            </a:r>
          </a:p>
          <a:p>
            <a:pPr lvl="1"/>
            <a:r>
              <a:rPr lang="cs-CZ" sz="1600" dirty="0"/>
              <a:t>snížená exprese pro-</a:t>
            </a:r>
            <a:r>
              <a:rPr lang="cs-CZ" sz="1600" dirty="0" err="1"/>
              <a:t>apoptických</a:t>
            </a:r>
            <a:r>
              <a:rPr lang="cs-CZ" sz="1600" dirty="0"/>
              <a:t> regulátorů</a:t>
            </a:r>
          </a:p>
          <a:p>
            <a:r>
              <a:rPr lang="cs-CZ" sz="1800" dirty="0" err="1"/>
              <a:t>Autofagie</a:t>
            </a:r>
            <a:r>
              <a:rPr lang="cs-CZ" sz="1800" dirty="0"/>
              <a:t> – důležitý fyziologický proces aktivovaný při odpovědi na nutriční deficienci</a:t>
            </a:r>
          </a:p>
          <a:p>
            <a:pPr lvl="1"/>
            <a:r>
              <a:rPr lang="cs-CZ" sz="1600" dirty="0"/>
              <a:t>dvojí role v karcinogenezi (podobně jako TGF-</a:t>
            </a:r>
            <a:r>
              <a:rPr lang="cs-CZ" sz="1600" dirty="0">
                <a:sym typeface="Symbol"/>
              </a:rPr>
              <a:t></a:t>
            </a:r>
            <a:r>
              <a:rPr lang="cs-CZ" sz="1600" dirty="0"/>
              <a:t>1)</a:t>
            </a:r>
          </a:p>
          <a:p>
            <a:pPr lvl="2"/>
            <a:r>
              <a:rPr lang="cs-CZ" sz="1400" dirty="0"/>
              <a:t>Supresor v časných fázích karcinogeneze</a:t>
            </a:r>
          </a:p>
          <a:p>
            <a:pPr lvl="2"/>
            <a:r>
              <a:rPr lang="cs-CZ" sz="1400" dirty="0"/>
              <a:t>Později promotor  - ochrana nádoru před nutriční deficiencí a před působením terapie</a:t>
            </a:r>
            <a:endParaRPr lang="cs-CZ" dirty="0"/>
          </a:p>
          <a:p>
            <a:r>
              <a:rPr lang="cs-CZ" sz="1800" dirty="0"/>
              <a:t>Nekróza – neřízená buněčná smrt – prozánětlivý proces, indukuje rozvoj nádorového onemocnění</a:t>
            </a:r>
          </a:p>
          <a:p>
            <a:pPr lvl="1"/>
            <a:r>
              <a:rPr lang="cs-CZ" sz="1600" dirty="0"/>
              <a:t>podpora angiogeneze, proliferace, </a:t>
            </a:r>
            <a:r>
              <a:rPr lang="cs-CZ" sz="1600" dirty="0" err="1"/>
              <a:t>invazivity</a:t>
            </a:r>
            <a:endParaRPr lang="cs-CZ" dirty="0"/>
          </a:p>
          <a:p>
            <a:endParaRPr lang="en-US" sz="1800" dirty="0"/>
          </a:p>
        </p:txBody>
      </p:sp>
      <p:sp>
        <p:nvSpPr>
          <p:cNvPr id="3" name="Nadpis 2"/>
          <p:cNvSpPr>
            <a:spLocks noGrp="1"/>
          </p:cNvSpPr>
          <p:nvPr>
            <p:ph type="title"/>
          </p:nvPr>
        </p:nvSpPr>
        <p:spPr/>
        <p:txBody>
          <a:bodyPr/>
          <a:lstStyle/>
          <a:p>
            <a:r>
              <a:rPr lang="cs-CZ" dirty="0"/>
              <a:t>O</a:t>
            </a:r>
            <a:r>
              <a:rPr lang="en-US" dirty="0" err="1"/>
              <a:t>dolnost</a:t>
            </a:r>
            <a:r>
              <a:rPr lang="en-US" dirty="0"/>
              <a:t> k </a:t>
            </a:r>
            <a:r>
              <a:rPr lang="en-US" dirty="0" err="1"/>
              <a:t>buněčné</a:t>
            </a:r>
            <a:r>
              <a:rPr lang="en-US" dirty="0"/>
              <a:t> </a:t>
            </a:r>
            <a:r>
              <a:rPr lang="en-US" dirty="0" err="1"/>
              <a:t>smrti</a:t>
            </a:r>
            <a:endParaRPr lang="en-US" dirty="0"/>
          </a:p>
        </p:txBody>
      </p:sp>
      <p:pic>
        <p:nvPicPr>
          <p:cNvPr id="7170" name="Picture 2" descr="Výsledek obrázku pro death sig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6416" y="20200"/>
            <a:ext cx="712539" cy="71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55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14" end="1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sz="2000" dirty="0"/>
              <a:t>Většina normálních buněk je schopna projít pouze omezeným počtem buněčných dělení.</a:t>
            </a:r>
          </a:p>
          <a:p>
            <a:r>
              <a:rPr lang="en-US" sz="2000" b="1" dirty="0" err="1"/>
              <a:t>Hayflickův</a:t>
            </a:r>
            <a:r>
              <a:rPr lang="en-US" sz="2000" b="1" dirty="0"/>
              <a:t> limit</a:t>
            </a:r>
            <a:r>
              <a:rPr lang="cs-CZ" sz="2000" b="1" dirty="0"/>
              <a:t> - </a:t>
            </a:r>
            <a:r>
              <a:rPr lang="en-US" sz="2000" dirty="0" err="1"/>
              <a:t>maximální</a:t>
            </a:r>
            <a:r>
              <a:rPr lang="en-US" sz="2000" dirty="0"/>
              <a:t> </a:t>
            </a:r>
            <a:r>
              <a:rPr lang="en-US" sz="2000" dirty="0" err="1"/>
              <a:t>počet</a:t>
            </a:r>
            <a:r>
              <a:rPr lang="en-US" sz="2000" dirty="0"/>
              <a:t> </a:t>
            </a:r>
            <a:r>
              <a:rPr lang="en-US" sz="2000" dirty="0" err="1"/>
              <a:t>buněčných</a:t>
            </a:r>
            <a:r>
              <a:rPr lang="en-US" sz="2000" dirty="0"/>
              <a:t> </a:t>
            </a:r>
            <a:r>
              <a:rPr lang="en-US" sz="2000" dirty="0" err="1"/>
              <a:t>dělení</a:t>
            </a:r>
            <a:r>
              <a:rPr lang="en-US" sz="2000" dirty="0"/>
              <a:t> (</a:t>
            </a:r>
            <a:r>
              <a:rPr lang="en-US" sz="2000" dirty="0" err="1"/>
              <a:t>mitóz</a:t>
            </a:r>
            <a:r>
              <a:rPr lang="en-US" sz="2000" dirty="0"/>
              <a:t>), </a:t>
            </a:r>
            <a:r>
              <a:rPr lang="en-US" sz="2000" dirty="0" err="1"/>
              <a:t>které</a:t>
            </a:r>
            <a:r>
              <a:rPr lang="en-US" sz="2000" dirty="0"/>
              <a:t> </a:t>
            </a:r>
            <a:r>
              <a:rPr lang="en-US" sz="2000" dirty="0" err="1"/>
              <a:t>může</a:t>
            </a:r>
            <a:r>
              <a:rPr lang="en-US" sz="2000" dirty="0"/>
              <a:t> </a:t>
            </a:r>
            <a:r>
              <a:rPr lang="en-US" sz="2000" dirty="0" err="1"/>
              <a:t>prodělat</a:t>
            </a:r>
            <a:r>
              <a:rPr lang="en-US" sz="2000" dirty="0"/>
              <a:t> </a:t>
            </a:r>
            <a:r>
              <a:rPr lang="en-US" sz="2000" dirty="0" err="1"/>
              <a:t>somatická</a:t>
            </a:r>
            <a:r>
              <a:rPr lang="en-US" sz="2000" dirty="0"/>
              <a:t> </a:t>
            </a:r>
            <a:r>
              <a:rPr lang="en-US" sz="2000" dirty="0" err="1"/>
              <a:t>buňka</a:t>
            </a:r>
            <a:r>
              <a:rPr lang="cs-CZ" sz="2000" dirty="0"/>
              <a:t> (</a:t>
            </a:r>
            <a:r>
              <a:rPr lang="en-US" sz="2000" dirty="0"/>
              <a:t>~50). </a:t>
            </a:r>
            <a:endParaRPr lang="cs-CZ" sz="2000" dirty="0"/>
          </a:p>
          <a:p>
            <a:r>
              <a:rPr lang="cs-CZ" sz="2000" dirty="0"/>
              <a:t>Jeho překročení funguje jako přirozená bariéra proti zhoubnému bujení</a:t>
            </a:r>
          </a:p>
          <a:p>
            <a:pPr lvl="2"/>
            <a:r>
              <a:rPr lang="cs-CZ" sz="1600" dirty="0"/>
              <a:t>Senescence – stav kdy se buňka dále nedělí, ale zůstává funkční, metabolicky aktivní</a:t>
            </a:r>
          </a:p>
          <a:p>
            <a:pPr lvl="2"/>
            <a:r>
              <a:rPr lang="cs-CZ" sz="1600" dirty="0"/>
              <a:t>Krize – buněčná smrt</a:t>
            </a:r>
          </a:p>
          <a:p>
            <a:r>
              <a:rPr lang="en-US" sz="2000" dirty="0"/>
              <a:t>P</a:t>
            </a:r>
            <a:r>
              <a:rPr lang="cs-CZ" sz="2000" dirty="0" err="1"/>
              <a:t>řekročení</a:t>
            </a:r>
            <a:r>
              <a:rPr lang="cs-CZ" sz="2000" dirty="0"/>
              <a:t> limitu – </a:t>
            </a:r>
            <a:r>
              <a:rPr lang="cs-CZ" sz="2000" dirty="0" err="1"/>
              <a:t>imortalizace</a:t>
            </a:r>
            <a:r>
              <a:rPr lang="cs-CZ" sz="2000" dirty="0"/>
              <a:t> (nesmrtelnost)</a:t>
            </a:r>
          </a:p>
          <a:p>
            <a:r>
              <a:rPr lang="cs-CZ" sz="2000" dirty="0" err="1"/>
              <a:t>Telomery</a:t>
            </a:r>
            <a:r>
              <a:rPr lang="cs-CZ" sz="2000" dirty="0"/>
              <a:t> – repetice nukleotidů chránící konce chromozómu jsou zkracovány při každém buněčném dělení</a:t>
            </a:r>
          </a:p>
          <a:p>
            <a:r>
              <a:rPr lang="cs-CZ" sz="2000" dirty="0" err="1"/>
              <a:t>Telomeráza</a:t>
            </a:r>
            <a:r>
              <a:rPr lang="cs-CZ" sz="2000" dirty="0"/>
              <a:t> – DNA polymeráza připojující segment repetice k </a:t>
            </a:r>
            <a:r>
              <a:rPr lang="cs-CZ" sz="2000" dirty="0" err="1"/>
              <a:t>telomerám</a:t>
            </a:r>
            <a:endParaRPr lang="cs-CZ" sz="2000" dirty="0"/>
          </a:p>
          <a:p>
            <a:pPr lvl="1"/>
            <a:r>
              <a:rPr lang="cs-CZ" sz="1800" dirty="0"/>
              <a:t>Téměř nedetekovatelná u normálních somatických buněk</a:t>
            </a:r>
          </a:p>
          <a:p>
            <a:pPr lvl="1"/>
            <a:r>
              <a:rPr lang="cs-CZ" sz="1800" dirty="0"/>
              <a:t>Exprimována u 90% spontánně </a:t>
            </a:r>
            <a:r>
              <a:rPr lang="cs-CZ" sz="1800" dirty="0" err="1"/>
              <a:t>imortalizovaných</a:t>
            </a:r>
            <a:r>
              <a:rPr lang="cs-CZ" sz="1800" dirty="0"/>
              <a:t> buněk včetně nádorů</a:t>
            </a:r>
          </a:p>
          <a:p>
            <a:endParaRPr lang="cs-CZ" sz="2000" dirty="0"/>
          </a:p>
          <a:p>
            <a:pPr marL="0" indent="0">
              <a:buNone/>
            </a:pPr>
            <a:endParaRPr lang="en-US" sz="2000" dirty="0"/>
          </a:p>
        </p:txBody>
      </p:sp>
      <p:sp>
        <p:nvSpPr>
          <p:cNvPr id="3" name="Nadpis 2"/>
          <p:cNvSpPr>
            <a:spLocks noGrp="1"/>
          </p:cNvSpPr>
          <p:nvPr>
            <p:ph type="title"/>
          </p:nvPr>
        </p:nvSpPr>
        <p:spPr/>
        <p:txBody>
          <a:bodyPr/>
          <a:lstStyle/>
          <a:p>
            <a:r>
              <a:rPr lang="cs-CZ" dirty="0"/>
              <a:t>Neomezená replikace</a:t>
            </a:r>
            <a:endParaRPr lang="en-US" dirty="0"/>
          </a:p>
        </p:txBody>
      </p:sp>
      <p:pic>
        <p:nvPicPr>
          <p:cNvPr id="4098" name="Picture 2" descr="Výsledek obrázku pro prolifer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44624"/>
            <a:ext cx="916763" cy="777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99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196752"/>
            <a:ext cx="7992888" cy="4857403"/>
          </a:xfrm>
        </p:spPr>
        <p:txBody>
          <a:bodyPr/>
          <a:lstStyle/>
          <a:p>
            <a:r>
              <a:rPr lang="cs-CZ" sz="1800" dirty="0"/>
              <a:t>nádor, stejně jako zdravá tkáň, vyžaduje přísun živin a kyslíku a odvod metabolitů a CO</a:t>
            </a:r>
            <a:r>
              <a:rPr lang="cs-CZ" sz="1800" baseline="-25000" dirty="0"/>
              <a:t>2</a:t>
            </a:r>
          </a:p>
          <a:p>
            <a:r>
              <a:rPr lang="cs-CZ" sz="1800" dirty="0"/>
              <a:t>Nové endoteliální buňky vznikají v průběhu embryogeneze – dochází k </a:t>
            </a:r>
            <a:r>
              <a:rPr lang="cs-CZ" sz="1800" dirty="0" err="1"/>
              <a:t>vaskulogenezi</a:t>
            </a:r>
            <a:r>
              <a:rPr lang="cs-CZ" sz="1800" dirty="0"/>
              <a:t> – formování cév</a:t>
            </a:r>
          </a:p>
          <a:p>
            <a:r>
              <a:rPr lang="cs-CZ" sz="1800" dirty="0"/>
              <a:t>v dospělosti je tento proces utlumen, aktivován jen přechodně - hojení ran, ovulační cyklus</a:t>
            </a:r>
          </a:p>
          <a:p>
            <a:r>
              <a:rPr lang="cs-CZ" sz="1800" dirty="0"/>
              <a:t>Během nádorové progrese je trvale aktivní</a:t>
            </a:r>
          </a:p>
          <a:p>
            <a:pPr lvl="1"/>
            <a:r>
              <a:rPr lang="cs-CZ" sz="1600" dirty="0"/>
              <a:t>VEGF-A (induktor) vs. TSP-1 (inhibitor)</a:t>
            </a:r>
          </a:p>
          <a:p>
            <a:r>
              <a:rPr lang="cs-CZ" sz="1800" dirty="0"/>
              <a:t>Exprese VEGF-A je indukována hypoxií a řadou onkogenů</a:t>
            </a:r>
          </a:p>
          <a:p>
            <a:r>
              <a:rPr lang="cs-CZ" sz="1800" dirty="0" err="1"/>
              <a:t>Pericyty</a:t>
            </a:r>
            <a:r>
              <a:rPr lang="cs-CZ" sz="1800" dirty="0"/>
              <a:t> a buňky derivované z kostní dřeně přispívají k nádorové </a:t>
            </a:r>
            <a:r>
              <a:rPr lang="cs-CZ" sz="1800" dirty="0" err="1"/>
              <a:t>neoangiogenezi</a:t>
            </a:r>
            <a:endParaRPr lang="cs-CZ" sz="1800" dirty="0"/>
          </a:p>
          <a:p>
            <a:r>
              <a:rPr lang="cs-CZ" sz="1800" dirty="0"/>
              <a:t>Chronická aktivace </a:t>
            </a:r>
            <a:r>
              <a:rPr lang="cs-CZ" sz="1800" dirty="0" err="1"/>
              <a:t>neoangiogeneze</a:t>
            </a:r>
            <a:r>
              <a:rPr lang="cs-CZ" sz="1800" dirty="0"/>
              <a:t> v nádoru vede k tvorbě nenormálních cév</a:t>
            </a:r>
          </a:p>
          <a:p>
            <a:pPr lvl="1"/>
            <a:r>
              <a:rPr lang="cs-CZ" sz="1600" dirty="0"/>
              <a:t>Neorganizovaně, složitě větvených</a:t>
            </a:r>
          </a:p>
          <a:p>
            <a:pPr lvl="1"/>
            <a:r>
              <a:rPr lang="cs-CZ" sz="1600" dirty="0"/>
              <a:t>Zdeformované, zvětšené</a:t>
            </a:r>
          </a:p>
          <a:p>
            <a:pPr lvl="1"/>
            <a:r>
              <a:rPr lang="cs-CZ" sz="1600" dirty="0"/>
              <a:t>Nestálý průtok krve</a:t>
            </a:r>
          </a:p>
          <a:p>
            <a:pPr lvl="1"/>
            <a:r>
              <a:rPr lang="cs-CZ" sz="1600" dirty="0"/>
              <a:t>Krvácivost, netěsnost</a:t>
            </a:r>
          </a:p>
          <a:p>
            <a:pPr lvl="1"/>
            <a:r>
              <a:rPr lang="cs-CZ" sz="1600" dirty="0"/>
              <a:t>Abnormální proliferace a </a:t>
            </a:r>
            <a:r>
              <a:rPr lang="cs-CZ" sz="1600" dirty="0" err="1"/>
              <a:t>apoptóza</a:t>
            </a:r>
            <a:r>
              <a:rPr lang="cs-CZ" sz="1600" dirty="0"/>
              <a:t> endoteliálních buněk</a:t>
            </a:r>
          </a:p>
          <a:p>
            <a:endParaRPr lang="en-US" sz="1800" dirty="0"/>
          </a:p>
        </p:txBody>
      </p:sp>
      <p:sp>
        <p:nvSpPr>
          <p:cNvPr id="3" name="Nadpis 2"/>
          <p:cNvSpPr>
            <a:spLocks noGrp="1"/>
          </p:cNvSpPr>
          <p:nvPr>
            <p:ph type="title"/>
          </p:nvPr>
        </p:nvSpPr>
        <p:spPr/>
        <p:txBody>
          <a:bodyPr/>
          <a:lstStyle/>
          <a:p>
            <a:r>
              <a:rPr lang="cs-CZ" dirty="0"/>
              <a:t>N</a:t>
            </a:r>
            <a:r>
              <a:rPr lang="en-US" dirty="0" err="1"/>
              <a:t>eoangiogeneze</a:t>
            </a:r>
            <a:endParaRPr lang="en-US" dirty="0"/>
          </a:p>
        </p:txBody>
      </p:sp>
      <p:pic>
        <p:nvPicPr>
          <p:cNvPr id="8194" name="Picture 2" descr="Výsledek obrázku pro angiogene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116632"/>
            <a:ext cx="1682552" cy="636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52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xEl>
                                              <p:pRg st="11" end="1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971600" y="1200135"/>
            <a:ext cx="7704856" cy="3384376"/>
          </a:xfrm>
        </p:spPr>
        <p:txBody>
          <a:bodyPr/>
          <a:lstStyle/>
          <a:p>
            <a:r>
              <a:rPr lang="cs-CZ" sz="1400" dirty="0"/>
              <a:t>Více stupňový proces – kaskáda postupných změn, adaptace a projevu nových vlastností nádorových buněk</a:t>
            </a:r>
          </a:p>
          <a:p>
            <a:pPr lvl="1"/>
            <a:r>
              <a:rPr lang="cs-CZ" sz="1200" dirty="0"/>
              <a:t>Lokální invaze</a:t>
            </a:r>
          </a:p>
          <a:p>
            <a:pPr lvl="1"/>
            <a:r>
              <a:rPr lang="cs-CZ" sz="1200" dirty="0" err="1"/>
              <a:t>Intravazace</a:t>
            </a:r>
            <a:endParaRPr lang="cs-CZ" sz="1200" dirty="0"/>
          </a:p>
          <a:p>
            <a:pPr lvl="1"/>
            <a:r>
              <a:rPr lang="cs-CZ" sz="1200" dirty="0"/>
              <a:t>Přechod a lymfatickém či krevním řečišti</a:t>
            </a:r>
          </a:p>
          <a:p>
            <a:pPr lvl="1"/>
            <a:r>
              <a:rPr lang="cs-CZ" sz="1200" dirty="0"/>
              <a:t>Extravazace</a:t>
            </a:r>
          </a:p>
          <a:p>
            <a:pPr lvl="1"/>
            <a:r>
              <a:rPr lang="cs-CZ" sz="1200" dirty="0"/>
              <a:t>Formování </a:t>
            </a:r>
            <a:r>
              <a:rPr lang="cs-CZ" sz="1200" dirty="0" err="1"/>
              <a:t>mikrometastáz</a:t>
            </a:r>
            <a:endParaRPr lang="cs-CZ" sz="1200" dirty="0"/>
          </a:p>
          <a:p>
            <a:pPr lvl="1"/>
            <a:r>
              <a:rPr lang="cs-CZ" sz="1200" dirty="0"/>
              <a:t>Kolonizace - Formování </a:t>
            </a:r>
            <a:r>
              <a:rPr lang="cs-CZ" sz="1200" dirty="0" err="1"/>
              <a:t>makrometastáz</a:t>
            </a:r>
            <a:endParaRPr lang="cs-CZ" sz="1200" dirty="0"/>
          </a:p>
          <a:p>
            <a:pPr lvl="1"/>
            <a:endParaRPr lang="cs-CZ" sz="1200" dirty="0"/>
          </a:p>
          <a:p>
            <a:pPr lvl="1"/>
            <a:endParaRPr lang="en-US" sz="1200" dirty="0"/>
          </a:p>
        </p:txBody>
      </p:sp>
      <p:sp>
        <p:nvSpPr>
          <p:cNvPr id="3" name="Nadpis 2"/>
          <p:cNvSpPr>
            <a:spLocks noGrp="1"/>
          </p:cNvSpPr>
          <p:nvPr>
            <p:ph type="title"/>
          </p:nvPr>
        </p:nvSpPr>
        <p:spPr/>
        <p:txBody>
          <a:bodyPr/>
          <a:lstStyle/>
          <a:p>
            <a:r>
              <a:rPr lang="cs-CZ" dirty="0"/>
              <a:t>I</a:t>
            </a:r>
            <a:r>
              <a:rPr lang="en-US" dirty="0" err="1"/>
              <a:t>nvaze</a:t>
            </a:r>
            <a:r>
              <a:rPr lang="en-US" dirty="0"/>
              <a:t> a </a:t>
            </a:r>
            <a:r>
              <a:rPr lang="en-US" dirty="0" err="1"/>
              <a:t>metastázování</a:t>
            </a:r>
            <a:endParaRPr lang="en-US" dirty="0"/>
          </a:p>
        </p:txBody>
      </p:sp>
      <p:pic>
        <p:nvPicPr>
          <p:cNvPr id="1026" name="Picture 2" descr="Výsledek obrázku pro metastasis  massag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3072" y="2966776"/>
            <a:ext cx="4530928" cy="308880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635" y="3356992"/>
            <a:ext cx="3428953" cy="2723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descr="Výsledek obrázku pro metastasis 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3365" y="33066"/>
            <a:ext cx="813095" cy="748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94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412776"/>
            <a:ext cx="5400600" cy="4641379"/>
          </a:xfrm>
        </p:spPr>
        <p:txBody>
          <a:bodyPr/>
          <a:lstStyle/>
          <a:p>
            <a:r>
              <a:rPr lang="cs-CZ" sz="1800" dirty="0"/>
              <a:t>Jedna ze základních vlastností podmiňující vznik rakoviny</a:t>
            </a:r>
          </a:p>
          <a:p>
            <a:r>
              <a:rPr lang="cs-CZ" sz="1800" dirty="0"/>
              <a:t>Vícestupňový proces karcinogeneze je charakteristický klonální expanzí spojenou s určitým mutantním genotypem</a:t>
            </a:r>
          </a:p>
          <a:p>
            <a:r>
              <a:rPr lang="cs-CZ" sz="1800" dirty="0"/>
              <a:t>Příklad: centrální role TP53 – strážce genomu</a:t>
            </a:r>
            <a:endParaRPr lang="en-US" sz="1800" dirty="0"/>
          </a:p>
        </p:txBody>
      </p:sp>
      <p:sp>
        <p:nvSpPr>
          <p:cNvPr id="3" name="Nadpis 2"/>
          <p:cNvSpPr>
            <a:spLocks noGrp="1"/>
          </p:cNvSpPr>
          <p:nvPr>
            <p:ph type="title"/>
          </p:nvPr>
        </p:nvSpPr>
        <p:spPr/>
        <p:txBody>
          <a:bodyPr/>
          <a:lstStyle/>
          <a:p>
            <a:r>
              <a:rPr lang="cs-CZ" dirty="0"/>
              <a:t>Mutace a </a:t>
            </a:r>
            <a:r>
              <a:rPr lang="cs-CZ" dirty="0" err="1"/>
              <a:t>genomická</a:t>
            </a:r>
            <a:r>
              <a:rPr lang="cs-CZ" dirty="0"/>
              <a:t> nestabilita</a:t>
            </a:r>
            <a:endParaRPr lang="en-US" dirty="0"/>
          </a:p>
        </p:txBody>
      </p:sp>
      <p:pic>
        <p:nvPicPr>
          <p:cNvPr id="2050" name="Picture 2" descr="Výsledek obrázku pro TP53 mutation r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103" y="3735464"/>
            <a:ext cx="2891841" cy="23510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ýsledek obrázku pro TP53 mutation ra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2365" y="1340768"/>
            <a:ext cx="1774362" cy="34240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ýsledek obrázku pro mut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0392" y="43957"/>
            <a:ext cx="960799" cy="6405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researchgate.net/profile/Jennifer_Wilding/publication/261800837/figure/fig4/AS:296843671031811@1447784454788/Mutation-frequencies-for-WNT-MAPK-PI3K-TGF-b-and-p53-pathway-members-as-well-a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3645024"/>
            <a:ext cx="2595186" cy="286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3853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sz="2000" dirty="0"/>
              <a:t>Infiltrace buněk imunitního systému do nádorových tkání a přítomnost zánětu je známa </a:t>
            </a:r>
            <a:r>
              <a:rPr lang="en-US" sz="2000" dirty="0"/>
              <a:t>&gt; 150 let (Tumors: Wounds that do not heal)</a:t>
            </a:r>
          </a:p>
          <a:p>
            <a:r>
              <a:rPr lang="en-US" sz="2000" dirty="0"/>
              <a:t>P</a:t>
            </a:r>
            <a:r>
              <a:rPr lang="cs-CZ" sz="2000" dirty="0" err="1"/>
              <a:t>ředpoklad</a:t>
            </a:r>
            <a:r>
              <a:rPr lang="cs-CZ" sz="2000" dirty="0"/>
              <a:t>, že přispívá k odstranění zánětu byl postupně vyvrácen</a:t>
            </a:r>
          </a:p>
          <a:p>
            <a:r>
              <a:rPr lang="cs-CZ" sz="2000" dirty="0"/>
              <a:t>Podporuje řadu procesů během karcinogeneze</a:t>
            </a:r>
          </a:p>
          <a:p>
            <a:pPr lvl="1"/>
            <a:r>
              <a:rPr lang="cs-CZ" sz="1800" dirty="0"/>
              <a:t>Produkce růstových faktorů</a:t>
            </a:r>
          </a:p>
          <a:p>
            <a:pPr lvl="1"/>
            <a:r>
              <a:rPr lang="cs-CZ" sz="1800" dirty="0"/>
              <a:t>Podpora </a:t>
            </a:r>
            <a:r>
              <a:rPr lang="cs-CZ" sz="1800" dirty="0" err="1"/>
              <a:t>neoangiogeneze</a:t>
            </a:r>
            <a:endParaRPr lang="cs-CZ" sz="1800" dirty="0"/>
          </a:p>
          <a:p>
            <a:pPr lvl="1"/>
            <a:r>
              <a:rPr lang="cs-CZ" sz="1800" dirty="0" err="1"/>
              <a:t>Remodelace</a:t>
            </a:r>
            <a:r>
              <a:rPr lang="cs-CZ" sz="1800" dirty="0"/>
              <a:t> extracelulární matrix</a:t>
            </a:r>
          </a:p>
          <a:p>
            <a:pPr lvl="1"/>
            <a:r>
              <a:rPr lang="cs-CZ" sz="1800" dirty="0"/>
              <a:t>Stimulace invaze a </a:t>
            </a:r>
            <a:r>
              <a:rPr lang="cs-CZ" sz="1800" dirty="0" err="1"/>
              <a:t>metastázování</a:t>
            </a:r>
            <a:endParaRPr lang="cs-CZ" sz="1800" dirty="0"/>
          </a:p>
          <a:p>
            <a:r>
              <a:rPr lang="cs-CZ" sz="2000" dirty="0"/>
              <a:t>Zánět hraje roli v časných stádiích </a:t>
            </a:r>
            <a:r>
              <a:rPr lang="en-US" sz="2000"/>
              <a:t>                                </a:t>
            </a:r>
            <a:r>
              <a:rPr lang="cs-CZ" sz="2000"/>
              <a:t>iniciace </a:t>
            </a:r>
            <a:r>
              <a:rPr lang="cs-CZ" sz="2000" dirty="0"/>
              <a:t>a progrese a zřejmě i při </a:t>
            </a:r>
            <a:r>
              <a:rPr lang="en-US" sz="2000" dirty="0"/>
              <a:t>                                            </a:t>
            </a:r>
            <a:r>
              <a:rPr lang="cs-CZ" sz="2000" dirty="0"/>
              <a:t>aktivaci diseminovaných, </a:t>
            </a:r>
            <a:r>
              <a:rPr lang="en-US" sz="2000" dirty="0"/>
              <a:t>                           </a:t>
            </a:r>
            <a:r>
              <a:rPr lang="cs-CZ" sz="2000" dirty="0" err="1"/>
              <a:t>dormantních</a:t>
            </a:r>
            <a:r>
              <a:rPr lang="cs-CZ" sz="2000" dirty="0"/>
              <a:t> buněk</a:t>
            </a:r>
          </a:p>
          <a:p>
            <a:endParaRPr lang="en-US" sz="2000" dirty="0"/>
          </a:p>
        </p:txBody>
      </p:sp>
      <p:sp>
        <p:nvSpPr>
          <p:cNvPr id="3" name="Nadpis 2"/>
          <p:cNvSpPr>
            <a:spLocks noGrp="1"/>
          </p:cNvSpPr>
          <p:nvPr>
            <p:ph type="title"/>
          </p:nvPr>
        </p:nvSpPr>
        <p:spPr/>
        <p:txBody>
          <a:bodyPr/>
          <a:lstStyle/>
          <a:p>
            <a:r>
              <a:rPr lang="cs-CZ" dirty="0"/>
              <a:t>Zánět</a:t>
            </a:r>
            <a:endParaRPr lang="en-US" dirty="0"/>
          </a:p>
        </p:txBody>
      </p:sp>
      <p:pic>
        <p:nvPicPr>
          <p:cNvPr id="9218" name="Picture 2" descr="Výsledek obrázku pro inflamm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116632"/>
            <a:ext cx="1878385" cy="65881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3356992"/>
            <a:ext cx="3462561" cy="3222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176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velryba má 1000x více buněk než člověk a myš jich má 1000x méně, avšak riziko rakoviny napříč druhy nekoreluje s počtem somatických buněk ani délkou života</a:t>
            </a:r>
          </a:p>
        </p:txBody>
      </p:sp>
      <p:sp>
        <p:nvSpPr>
          <p:cNvPr id="3" name="Nadpis 2"/>
          <p:cNvSpPr>
            <a:spLocks noGrp="1"/>
          </p:cNvSpPr>
          <p:nvPr>
            <p:ph type="title"/>
          </p:nvPr>
        </p:nvSpPr>
        <p:spPr/>
        <p:txBody>
          <a:bodyPr/>
          <a:lstStyle/>
          <a:p>
            <a:r>
              <a:rPr lang="cs-CZ" dirty="0" err="1"/>
              <a:t>Peto</a:t>
            </a:r>
            <a:r>
              <a:rPr lang="en-US" dirty="0"/>
              <a:t>’s paradox</a:t>
            </a:r>
          </a:p>
        </p:txBody>
      </p:sp>
      <p:pic>
        <p:nvPicPr>
          <p:cNvPr id="14338" name="Picture 2" descr="An external file that holds a picture, illustration, etc.&#10;Object name is 12915_2017_401_Fig1_HTM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924944"/>
            <a:ext cx="4608512" cy="3722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1070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Nekontrolovaná proliferace vyžaduje kromě změn v regulaci buněčného cyklu i změny v energetickém metabolismu buňky</a:t>
            </a:r>
          </a:p>
          <a:p>
            <a:r>
              <a:rPr lang="cs-CZ" dirty="0"/>
              <a:t>Otto </a:t>
            </a:r>
            <a:r>
              <a:rPr lang="cs-CZ" dirty="0" err="1"/>
              <a:t>Warburg</a:t>
            </a:r>
            <a:r>
              <a:rPr lang="cs-CZ" dirty="0"/>
              <a:t> (1930): nádorové buňky i v přítomnosti kyslíku přeprogramují svůj metabolismus ve prospěch glykolýzy = „aerobní glykolýza“ </a:t>
            </a:r>
          </a:p>
          <a:p>
            <a:r>
              <a:rPr lang="cs-CZ" dirty="0"/>
              <a:t>Tato přestavba je spojena s aktivací řady onkogenů (např. RAS, MYC)</a:t>
            </a:r>
          </a:p>
          <a:p>
            <a:r>
              <a:rPr lang="cs-CZ" dirty="0"/>
              <a:t>18x nižší účinnost tvorby ATP oproti oxidativní fosforylaci</a:t>
            </a:r>
          </a:p>
          <a:p>
            <a:pPr lvl="1"/>
            <a:r>
              <a:rPr lang="cs-CZ" dirty="0"/>
              <a:t>Kompenzace např. vyšší aktivitou transportérů glukózy</a:t>
            </a:r>
          </a:p>
          <a:p>
            <a:r>
              <a:rPr lang="cs-CZ" dirty="0"/>
              <a:t>Výhoda – meziprodukty glykolýzy mohou být zapojeny do dalších metabolických drah – např. v tvorbě nukleosidů a aminokyselin (podobnost s některými tkáněmi během embryonálního vývoje)</a:t>
            </a:r>
          </a:p>
          <a:p>
            <a:endParaRPr lang="en-US" dirty="0"/>
          </a:p>
        </p:txBody>
      </p:sp>
      <p:sp>
        <p:nvSpPr>
          <p:cNvPr id="3" name="Nadpis 2"/>
          <p:cNvSpPr>
            <a:spLocks noGrp="1"/>
          </p:cNvSpPr>
          <p:nvPr>
            <p:ph type="title"/>
          </p:nvPr>
        </p:nvSpPr>
        <p:spPr/>
        <p:txBody>
          <a:bodyPr/>
          <a:lstStyle/>
          <a:p>
            <a:r>
              <a:rPr lang="cs-CZ" dirty="0"/>
              <a:t>P</a:t>
            </a:r>
            <a:r>
              <a:rPr lang="en-US" dirty="0" err="1"/>
              <a:t>řestavba</a:t>
            </a:r>
            <a:r>
              <a:rPr lang="en-US" dirty="0"/>
              <a:t> </a:t>
            </a:r>
            <a:r>
              <a:rPr lang="en-US" dirty="0" err="1"/>
              <a:t>energetického</a:t>
            </a:r>
            <a:r>
              <a:rPr lang="en-US" dirty="0"/>
              <a:t> </a:t>
            </a:r>
            <a:r>
              <a:rPr lang="en-US" dirty="0" err="1"/>
              <a:t>metabolismu</a:t>
            </a:r>
            <a:endParaRPr lang="en-US" dirty="0"/>
          </a:p>
        </p:txBody>
      </p:sp>
      <p:sp>
        <p:nvSpPr>
          <p:cNvPr id="4" name="AutoShape 2" descr="Výsledek obrázku pro energy"/>
          <p:cNvSpPr>
            <a:spLocks noChangeAspect="1" noChangeArrowheads="1"/>
          </p:cNvSpPr>
          <p:nvPr/>
        </p:nvSpPr>
        <p:spPr bwMode="auto">
          <a:xfrm>
            <a:off x="155575" y="-2757488"/>
            <a:ext cx="10229850" cy="5753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Výsledek obrázku pro energy"/>
          <p:cNvSpPr>
            <a:spLocks noChangeAspect="1" noChangeArrowheads="1"/>
          </p:cNvSpPr>
          <p:nvPr/>
        </p:nvSpPr>
        <p:spPr bwMode="auto">
          <a:xfrm>
            <a:off x="307975" y="-2605088"/>
            <a:ext cx="10229850" cy="5753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6" name="Picture 6" descr="Výsledek obrázku pro energ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368" y="188640"/>
            <a:ext cx="1010920" cy="56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68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poznání role imunitního systému v karcinogenezi je stále neúplné</a:t>
            </a:r>
          </a:p>
          <a:p>
            <a:r>
              <a:rPr lang="cs-CZ" dirty="0"/>
              <a:t>Imunitní systém představuje významnou bariéru bránící vzniku a rozvoji nádorových onemocnění u některých nádorů, které nemají virový původ</a:t>
            </a:r>
          </a:p>
          <a:p>
            <a:r>
              <a:rPr lang="cs-CZ" dirty="0"/>
              <a:t>Lepší prognóza u některých typů nádorů v případě jejich infiltrace cytotoxickými T lymfocyty a NK buňkami</a:t>
            </a:r>
            <a:endParaRPr lang="en-US" dirty="0"/>
          </a:p>
        </p:txBody>
      </p:sp>
      <p:sp>
        <p:nvSpPr>
          <p:cNvPr id="3" name="Nadpis 2"/>
          <p:cNvSpPr>
            <a:spLocks noGrp="1"/>
          </p:cNvSpPr>
          <p:nvPr>
            <p:ph type="title"/>
          </p:nvPr>
        </p:nvSpPr>
        <p:spPr/>
        <p:txBody>
          <a:bodyPr/>
          <a:lstStyle/>
          <a:p>
            <a:r>
              <a:rPr lang="cs-CZ" dirty="0"/>
              <a:t>Únik před zničením imunitním systémem</a:t>
            </a:r>
            <a:endParaRPr lang="en-US" dirty="0"/>
          </a:p>
        </p:txBody>
      </p:sp>
      <p:pic>
        <p:nvPicPr>
          <p:cNvPr id="11266" name="Picture 2" descr="Výsledek obrázku pro immune system canc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8344" y="116632"/>
            <a:ext cx="1327407" cy="63209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ýsledek obrázku pro immune system c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933055"/>
            <a:ext cx="3600400" cy="2839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34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endParaRPr lang="en-US"/>
          </a:p>
        </p:txBody>
      </p:sp>
      <p:sp>
        <p:nvSpPr>
          <p:cNvPr id="3" name="Nadpis 2"/>
          <p:cNvSpPr>
            <a:spLocks noGrp="1"/>
          </p:cNvSpPr>
          <p:nvPr>
            <p:ph type="title"/>
          </p:nvPr>
        </p:nvSpPr>
        <p:spPr/>
        <p:txBody>
          <a:bodyPr/>
          <a:lstStyle/>
          <a:p>
            <a:r>
              <a:rPr lang="cs-CZ" sz="1800" dirty="0"/>
              <a:t>Typické znaky nádorové tkáně jako cíle protinádorové léčby</a:t>
            </a:r>
            <a:endParaRPr lang="en-US" sz="1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556792"/>
            <a:ext cx="6350000" cy="4656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4"/>
          <p:cNvSpPr txBox="1">
            <a:spLocks noChangeArrowheads="1"/>
          </p:cNvSpPr>
          <p:nvPr/>
        </p:nvSpPr>
        <p:spPr bwMode="auto">
          <a:xfrm>
            <a:off x="2065337" y="6626225"/>
            <a:ext cx="55562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defPPr>
              <a:defRPr lang="en-GB"/>
            </a:defPPr>
            <a:lvl1pPr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1pPr>
            <a:lvl2pPr marL="742950" indent="-28575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2pPr>
            <a:lvl3pPr marL="11430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3pPr>
            <a:lvl4pPr marL="16002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4pPr>
            <a:lvl5pPr marL="20574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5pPr>
            <a:lvl6pPr marL="2286000" algn="l" defTabSz="914400" rtl="0" eaLnBrk="1" latinLnBrk="0" hangingPunct="1">
              <a:defRPr sz="1400" kern="1200">
                <a:solidFill>
                  <a:schemeClr val="bg1"/>
                </a:solidFill>
                <a:latin typeface="Arial" charset="0"/>
                <a:ea typeface="ＭＳ Ｐゴシック" charset="-128"/>
                <a:cs typeface="+mn-cs"/>
              </a:defRPr>
            </a:lvl6pPr>
            <a:lvl7pPr marL="2743200" algn="l" defTabSz="914400" rtl="0" eaLnBrk="1" latinLnBrk="0" hangingPunct="1">
              <a:defRPr sz="1400" kern="1200">
                <a:solidFill>
                  <a:schemeClr val="bg1"/>
                </a:solidFill>
                <a:latin typeface="Arial" charset="0"/>
                <a:ea typeface="ＭＳ Ｐゴシック" charset="-128"/>
                <a:cs typeface="+mn-cs"/>
              </a:defRPr>
            </a:lvl7pPr>
            <a:lvl8pPr marL="3200400" algn="l" defTabSz="914400" rtl="0" eaLnBrk="1" latinLnBrk="0" hangingPunct="1">
              <a:defRPr sz="1400" kern="1200">
                <a:solidFill>
                  <a:schemeClr val="bg1"/>
                </a:solidFill>
                <a:latin typeface="Arial" charset="0"/>
                <a:ea typeface="ＭＳ Ｐゴシック" charset="-128"/>
                <a:cs typeface="+mn-cs"/>
              </a:defRPr>
            </a:lvl8pPr>
            <a:lvl9pPr marL="3657600" algn="l" defTabSz="914400" rtl="0" eaLnBrk="1" latinLnBrk="0" hangingPunct="1">
              <a:defRPr sz="1400" kern="1200">
                <a:solidFill>
                  <a:schemeClr val="bg1"/>
                </a:solidFill>
                <a:latin typeface="Arial" charset="0"/>
                <a:ea typeface="ＭＳ Ｐゴシック" charset="-128"/>
                <a:cs typeface="+mn-cs"/>
              </a:defRPr>
            </a:lvl9pPr>
          </a:lstStyle>
          <a:p>
            <a:r>
              <a:rPr lang="en-US" altLang="en-US" sz="900">
                <a:solidFill>
                  <a:schemeClr val="tx1"/>
                </a:solidFill>
              </a:rPr>
              <a:t>Copyright © 2011 Elsevier Inc.</a:t>
            </a:r>
            <a:r>
              <a:rPr lang="en-US" altLang="en-US" sz="900">
                <a:solidFill>
                  <a:schemeClr val="tx1"/>
                </a:solidFill>
                <a:hlinkClick r:id="rId3"/>
              </a:rPr>
              <a:t> Terms and Conditions</a:t>
            </a: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416" y="6361112"/>
            <a:ext cx="708025" cy="496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3"/>
          <p:cNvSpPr txBox="1">
            <a:spLocks noChangeArrowheads="1"/>
          </p:cNvSpPr>
          <p:nvPr/>
        </p:nvSpPr>
        <p:spPr bwMode="auto">
          <a:xfrm>
            <a:off x="2065337" y="6408088"/>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defPPr>
              <a:defRPr lang="en-GB"/>
            </a:defPPr>
            <a:lvl1pPr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1pPr>
            <a:lvl2pPr marL="742950" indent="-28575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2pPr>
            <a:lvl3pPr marL="11430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3pPr>
            <a:lvl4pPr marL="16002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4pPr>
            <a:lvl5pPr marL="20574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5pPr>
            <a:lvl6pPr marL="2286000" algn="l" defTabSz="914400" rtl="0" eaLnBrk="1" latinLnBrk="0" hangingPunct="1">
              <a:defRPr sz="1400" kern="1200">
                <a:solidFill>
                  <a:schemeClr val="bg1"/>
                </a:solidFill>
                <a:latin typeface="Arial" charset="0"/>
                <a:ea typeface="ＭＳ Ｐゴシック" charset="-128"/>
                <a:cs typeface="+mn-cs"/>
              </a:defRPr>
            </a:lvl6pPr>
            <a:lvl7pPr marL="2743200" algn="l" defTabSz="914400" rtl="0" eaLnBrk="1" latinLnBrk="0" hangingPunct="1">
              <a:defRPr sz="1400" kern="1200">
                <a:solidFill>
                  <a:schemeClr val="bg1"/>
                </a:solidFill>
                <a:latin typeface="Arial" charset="0"/>
                <a:ea typeface="ＭＳ Ｐゴシック" charset="-128"/>
                <a:cs typeface="+mn-cs"/>
              </a:defRPr>
            </a:lvl7pPr>
            <a:lvl8pPr marL="3200400" algn="l" defTabSz="914400" rtl="0" eaLnBrk="1" latinLnBrk="0" hangingPunct="1">
              <a:defRPr sz="1400" kern="1200">
                <a:solidFill>
                  <a:schemeClr val="bg1"/>
                </a:solidFill>
                <a:latin typeface="Arial" charset="0"/>
                <a:ea typeface="ＭＳ Ｐゴシック" charset="-128"/>
                <a:cs typeface="+mn-cs"/>
              </a:defRPr>
            </a:lvl8pPr>
            <a:lvl9pPr marL="3657600" algn="l" defTabSz="914400" rtl="0" eaLnBrk="1" latinLnBrk="0" hangingPunct="1">
              <a:defRPr sz="1400" kern="1200">
                <a:solidFill>
                  <a:schemeClr val="bg1"/>
                </a:solidFill>
                <a:latin typeface="Arial" charset="0"/>
                <a:ea typeface="ＭＳ Ｐゴシック" charset="-128"/>
                <a:cs typeface="+mn-cs"/>
              </a:defRPr>
            </a:lvl9pPr>
          </a:lstStyle>
          <a:p>
            <a:r>
              <a:rPr lang="en-US" altLang="en-US" sz="900" i="1">
                <a:solidFill>
                  <a:schemeClr val="tx1"/>
                </a:solidFill>
              </a:rPr>
              <a:t>Cell</a:t>
            </a:r>
            <a:r>
              <a:rPr lang="en-US" altLang="en-US" sz="900">
                <a:solidFill>
                  <a:schemeClr val="tx1"/>
                </a:solidFill>
              </a:rPr>
              <a:t> 2011 144, 646-674DOI: (10.1016/j.cell.2011.02.013) </a:t>
            </a:r>
          </a:p>
        </p:txBody>
      </p:sp>
    </p:spTree>
    <p:extLst>
      <p:ext uri="{BB962C8B-B14F-4D97-AF65-F5344CB8AC3E}">
        <p14:creationId xmlns:p14="http://schemas.microsoft.com/office/powerpoint/2010/main" val="3618861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sz="2000" dirty="0"/>
              <a:t>Rakovina je komplexní, heterogenní onemocnění, které zahrnuje nejen nádorové buňky, ale i další složky tkáňového mikroprostředí</a:t>
            </a:r>
          </a:p>
          <a:p>
            <a:r>
              <a:rPr lang="cs-CZ" sz="2000" dirty="0"/>
              <a:t>Nádorová buňka ztrácí schopnost být pod kontrolou okolní tkáně, neustále se přizpůsobuje selekčnímu tlaku (klonální evoluce)</a:t>
            </a:r>
          </a:p>
          <a:p>
            <a:r>
              <a:rPr lang="cs-CZ" sz="2000" dirty="0"/>
              <a:t>Proces karcinogeneze je vícekrokový a zahrnuje získání specifických vlastností</a:t>
            </a:r>
            <a:endParaRPr lang="en-US" sz="2000" dirty="0"/>
          </a:p>
        </p:txBody>
      </p:sp>
      <p:sp>
        <p:nvSpPr>
          <p:cNvPr id="3" name="Nadpis 2"/>
          <p:cNvSpPr>
            <a:spLocks noGrp="1"/>
          </p:cNvSpPr>
          <p:nvPr>
            <p:ph type="title"/>
          </p:nvPr>
        </p:nvSpPr>
        <p:spPr/>
        <p:txBody>
          <a:bodyPr/>
          <a:lstStyle/>
          <a:p>
            <a:r>
              <a:rPr lang="cs-CZ" dirty="0"/>
              <a:t>Souhrn</a:t>
            </a:r>
            <a:endParaRPr lang="en-US" dirty="0"/>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3998752"/>
            <a:ext cx="5017573" cy="2643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6442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Slon – 20 kopií genu p53</a:t>
            </a:r>
          </a:p>
          <a:p>
            <a:endParaRPr lang="cs-CZ" dirty="0"/>
          </a:p>
          <a:p>
            <a:endParaRPr lang="cs-CZ" dirty="0"/>
          </a:p>
          <a:p>
            <a:endParaRPr lang="cs-CZ" dirty="0"/>
          </a:p>
          <a:p>
            <a:pPr marL="0" indent="0">
              <a:buNone/>
            </a:pPr>
            <a:endParaRPr lang="cs-CZ" dirty="0"/>
          </a:p>
          <a:p>
            <a:r>
              <a:rPr lang="cs-CZ" dirty="0"/>
              <a:t>Velryba grónská, nejdéle žijící savec (až 200 let)</a:t>
            </a:r>
          </a:p>
          <a:p>
            <a:endParaRPr lang="cs-CZ" dirty="0"/>
          </a:p>
          <a:p>
            <a:endParaRPr lang="cs-CZ" dirty="0"/>
          </a:p>
          <a:p>
            <a:endParaRPr lang="cs-CZ" dirty="0"/>
          </a:p>
          <a:p>
            <a:endParaRPr lang="cs-CZ" dirty="0"/>
          </a:p>
          <a:p>
            <a:r>
              <a:rPr lang="cs-CZ" dirty="0" err="1"/>
              <a:t>Rypoš</a:t>
            </a:r>
            <a:r>
              <a:rPr lang="cs-CZ" dirty="0"/>
              <a:t> lysý, hlodavec dožívající se 30-ti let</a:t>
            </a:r>
            <a:endParaRPr lang="en-US" dirty="0"/>
          </a:p>
        </p:txBody>
      </p:sp>
      <p:sp>
        <p:nvSpPr>
          <p:cNvPr id="3" name="Nadpis 2"/>
          <p:cNvSpPr>
            <a:spLocks noGrp="1"/>
          </p:cNvSpPr>
          <p:nvPr>
            <p:ph type="title"/>
          </p:nvPr>
        </p:nvSpPr>
        <p:spPr/>
        <p:txBody>
          <a:bodyPr/>
          <a:lstStyle/>
          <a:p>
            <a:r>
              <a:rPr lang="cs-CZ" dirty="0"/>
              <a:t>Výjimky a možná vysvětlení</a:t>
            </a:r>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0501" y="1556792"/>
            <a:ext cx="3945555" cy="1527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645024"/>
            <a:ext cx="4392488" cy="1507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descr="The naked mole rat offers hope for future cancer treatments (Credit: Alam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6" y="5589240"/>
            <a:ext cx="1888671" cy="1062377"/>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Bowhead whales can live for 200 years (Credit: Visual&amp;Written SL/Alam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5607" y="3717032"/>
            <a:ext cx="1719131" cy="967011"/>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Elephants have enhanced defences against cancer (Credit: Credit: Eric Nathan/Alam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5607" y="1340768"/>
            <a:ext cx="1763688" cy="992075"/>
          </a:xfrm>
          <a:prstGeom prst="rect">
            <a:avLst/>
          </a:prstGeom>
          <a:noFill/>
          <a:extLst>
            <a:ext uri="{909E8E84-426E-40DD-AFC4-6F175D3DCCD1}">
              <a14:hiddenFill xmlns:a14="http://schemas.microsoft.com/office/drawing/2010/main">
                <a:solidFill>
                  <a:srgbClr val="FFFFFF"/>
                </a:solidFill>
              </a14:hiddenFill>
            </a:ext>
          </a:extLst>
        </p:spPr>
      </p:pic>
      <p:pic>
        <p:nvPicPr>
          <p:cNvPr id="13321"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80965" y="5661248"/>
            <a:ext cx="3695091" cy="1062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7682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196752"/>
            <a:ext cx="7357116" cy="5328592"/>
          </a:xfrm>
        </p:spPr>
        <p:txBody>
          <a:bodyPr/>
          <a:lstStyle/>
          <a:p>
            <a:r>
              <a:rPr lang="cs-CZ" dirty="0"/>
              <a:t>Nádory vznikají ze zdravých buněk normálních (tělu vlastních) tkání</a:t>
            </a:r>
          </a:p>
          <a:p>
            <a:pPr lvl="1"/>
            <a:r>
              <a:rPr lang="cs-CZ" dirty="0"/>
              <a:t>Nejčastěji z rychle se obnovujících tkání – </a:t>
            </a:r>
            <a:r>
              <a:rPr lang="cs-CZ" dirty="0" err="1"/>
              <a:t>žlaznaté</a:t>
            </a:r>
            <a:r>
              <a:rPr lang="cs-CZ" dirty="0"/>
              <a:t> epitely, střevo, kůže (celkem </a:t>
            </a:r>
            <a:r>
              <a:rPr lang="en-US" dirty="0"/>
              <a:t>&gt; 200 </a:t>
            </a:r>
            <a:r>
              <a:rPr lang="cs-CZ" dirty="0"/>
              <a:t>různých druhů nádorů)</a:t>
            </a:r>
          </a:p>
          <a:p>
            <a:pPr lvl="1"/>
            <a:r>
              <a:rPr lang="cs-CZ" dirty="0"/>
              <a:t>Nízká incidence – </a:t>
            </a:r>
            <a:r>
              <a:rPr lang="cs-CZ" dirty="0" err="1"/>
              <a:t>neproliferující</a:t>
            </a:r>
            <a:r>
              <a:rPr lang="cs-CZ" dirty="0"/>
              <a:t> buňky – srdce, nervy</a:t>
            </a:r>
          </a:p>
          <a:p>
            <a:pPr lvl="2"/>
            <a:r>
              <a:rPr lang="en-US" dirty="0" err="1"/>
              <a:t>Keckesova</a:t>
            </a:r>
            <a:r>
              <a:rPr lang="en-US" dirty="0"/>
              <a:t> Z</a:t>
            </a:r>
            <a:r>
              <a:rPr lang="en-US" i="1" dirty="0"/>
              <a:t>, et al. (2017) LACTB is a </a:t>
            </a:r>
            <a:r>
              <a:rPr lang="en-US" i="1" dirty="0" err="1"/>
              <a:t>tumour</a:t>
            </a:r>
            <a:r>
              <a:rPr lang="en-US" i="1" dirty="0"/>
              <a:t> suppressor that modulates lipid metabolism and cell state. Nature</a:t>
            </a:r>
            <a:endParaRPr lang="cs-CZ" i="1" dirty="0"/>
          </a:p>
          <a:p>
            <a:pPr lvl="2"/>
            <a:r>
              <a:rPr lang="cs-CZ" dirty="0"/>
              <a:t>Mezidruhové výjimky </a:t>
            </a:r>
            <a:r>
              <a:rPr lang="cs-CZ" i="1" dirty="0"/>
              <a:t>– </a:t>
            </a:r>
            <a:r>
              <a:rPr lang="cs-CZ" i="1" dirty="0" err="1"/>
              <a:t>Peto</a:t>
            </a:r>
            <a:r>
              <a:rPr lang="en-US" i="1" dirty="0"/>
              <a:t>’s paradox</a:t>
            </a:r>
            <a:endParaRPr lang="cs-CZ" dirty="0"/>
          </a:p>
          <a:p>
            <a:r>
              <a:rPr lang="cs-CZ" dirty="0"/>
              <a:t>Novotvar nemá normální fyziologickou funkci a narušuje homeostázu tkáně a organizmu</a:t>
            </a:r>
          </a:p>
          <a:p>
            <a:pPr lvl="1"/>
            <a:r>
              <a:rPr lang="cs-CZ" dirty="0"/>
              <a:t>ovlivňuje své mikroprostředí a následně celý organizmus (krvetvorba, sekreční aktivita, metabolické a hormonální změny)</a:t>
            </a:r>
          </a:p>
          <a:p>
            <a:r>
              <a:rPr lang="cs-CZ" dirty="0"/>
              <a:t>Nekontrolovaně roste a v řadě případů </a:t>
            </a:r>
            <a:r>
              <a:rPr lang="cs-CZ" dirty="0" err="1"/>
              <a:t>diseminuje</a:t>
            </a:r>
            <a:r>
              <a:rPr lang="cs-CZ" dirty="0"/>
              <a:t> do vzdálených orgánů</a:t>
            </a:r>
          </a:p>
          <a:p>
            <a:pPr lvl="1"/>
            <a:r>
              <a:rPr lang="en-US" dirty="0"/>
              <a:t>&gt;</a:t>
            </a:r>
            <a:r>
              <a:rPr lang="cs-CZ" dirty="0"/>
              <a:t> 90</a:t>
            </a:r>
            <a:r>
              <a:rPr lang="en-US" dirty="0"/>
              <a:t>% </a:t>
            </a:r>
            <a:r>
              <a:rPr lang="en-US" dirty="0" err="1"/>
              <a:t>umrt</a:t>
            </a:r>
            <a:r>
              <a:rPr lang="cs-CZ" dirty="0"/>
              <a:t>í</a:t>
            </a:r>
            <a:r>
              <a:rPr lang="en-US" dirty="0"/>
              <a:t> je </a:t>
            </a:r>
            <a:r>
              <a:rPr lang="en-US" dirty="0" err="1"/>
              <a:t>zp</a:t>
            </a:r>
            <a:r>
              <a:rPr lang="cs-CZ" dirty="0" err="1"/>
              <a:t>ůsobeno</a:t>
            </a:r>
            <a:r>
              <a:rPr lang="cs-CZ" dirty="0"/>
              <a:t> sekundárními nádory</a:t>
            </a:r>
          </a:p>
        </p:txBody>
      </p:sp>
      <p:sp>
        <p:nvSpPr>
          <p:cNvPr id="3" name="Nadpis 2"/>
          <p:cNvSpPr>
            <a:spLocks noGrp="1"/>
          </p:cNvSpPr>
          <p:nvPr>
            <p:ph type="title"/>
          </p:nvPr>
        </p:nvSpPr>
        <p:spPr/>
        <p:txBody>
          <a:bodyPr/>
          <a:lstStyle/>
          <a:p>
            <a:r>
              <a:rPr lang="cs-CZ" dirty="0"/>
              <a:t>Z</a:t>
            </a:r>
            <a:r>
              <a:rPr lang="en-US" dirty="0" err="1"/>
              <a:t>ákladní</a:t>
            </a:r>
            <a:r>
              <a:rPr lang="en-US" dirty="0"/>
              <a:t> </a:t>
            </a:r>
            <a:r>
              <a:rPr lang="en-US" dirty="0" err="1"/>
              <a:t>principy</a:t>
            </a:r>
            <a:r>
              <a:rPr lang="en-US" dirty="0"/>
              <a:t> a </a:t>
            </a:r>
            <a:r>
              <a:rPr lang="en-US" dirty="0" err="1"/>
              <a:t>znaky</a:t>
            </a:r>
            <a:r>
              <a:rPr lang="en-US" dirty="0"/>
              <a:t> </a:t>
            </a:r>
            <a:r>
              <a:rPr lang="en-US" dirty="0" err="1"/>
              <a:t>karcinogeneze</a:t>
            </a:r>
            <a:endParaRPr lang="en-US" dirty="0"/>
          </a:p>
        </p:txBody>
      </p:sp>
    </p:spTree>
    <p:extLst>
      <p:ext uri="{BB962C8B-B14F-4D97-AF65-F5344CB8AC3E}">
        <p14:creationId xmlns:p14="http://schemas.microsoft.com/office/powerpoint/2010/main" val="264462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sz="1400" dirty="0"/>
              <a:t>Mutace</a:t>
            </a:r>
          </a:p>
          <a:p>
            <a:pPr lvl="1"/>
            <a:r>
              <a:rPr lang="cs-CZ" sz="1200" dirty="0"/>
              <a:t>trvalá změna nukleotidové sekvence genomu</a:t>
            </a:r>
          </a:p>
          <a:p>
            <a:pPr lvl="1"/>
            <a:r>
              <a:rPr lang="cs-CZ" sz="1200" dirty="0"/>
              <a:t>mnoho typů, různý způsob vzniku, různé důsledky na funkci</a:t>
            </a:r>
          </a:p>
          <a:p>
            <a:pPr lvl="1"/>
            <a:r>
              <a:rPr lang="cs-CZ" sz="1200" dirty="0"/>
              <a:t>zárodečné x somatické buňky</a:t>
            </a:r>
          </a:p>
          <a:p>
            <a:r>
              <a:rPr lang="cs-CZ" sz="1400" dirty="0"/>
              <a:t>Onkogen</a:t>
            </a:r>
          </a:p>
          <a:p>
            <a:pPr lvl="1"/>
            <a:r>
              <a:rPr lang="cs-CZ" sz="1200" dirty="0"/>
              <a:t>gen způsobující nádorové onemocnění</a:t>
            </a:r>
          </a:p>
          <a:p>
            <a:pPr lvl="1"/>
            <a:r>
              <a:rPr lang="cs-CZ" sz="1200" dirty="0"/>
              <a:t>např. vznik změnou (mutací, výšenou expresí, …) z normálního genu (</a:t>
            </a:r>
            <a:r>
              <a:rPr lang="cs-CZ" sz="1200" dirty="0" err="1"/>
              <a:t>protoonkogenu</a:t>
            </a:r>
            <a:r>
              <a:rPr lang="cs-CZ" sz="1200" dirty="0"/>
              <a:t>), virového původu (</a:t>
            </a:r>
            <a:r>
              <a:rPr lang="cs-CZ" sz="1200" dirty="0" err="1"/>
              <a:t>onkoviry</a:t>
            </a:r>
            <a:r>
              <a:rPr lang="cs-CZ" sz="1200" dirty="0"/>
              <a:t>)</a:t>
            </a:r>
          </a:p>
          <a:p>
            <a:r>
              <a:rPr lang="cs-CZ" sz="1400" dirty="0"/>
              <a:t>Epigenetická změna</a:t>
            </a:r>
          </a:p>
          <a:p>
            <a:pPr lvl="1"/>
            <a:r>
              <a:rPr lang="cs-CZ" sz="1200" dirty="0"/>
              <a:t>změna v genové expresi, která není podmíněna změnou v nukleotidové sekvenci DNA</a:t>
            </a:r>
          </a:p>
          <a:p>
            <a:r>
              <a:rPr lang="cs-CZ" sz="1400" dirty="0"/>
              <a:t>Iniciovaná/transformovaná buňka</a:t>
            </a:r>
          </a:p>
          <a:p>
            <a:pPr lvl="1"/>
            <a:r>
              <a:rPr lang="en-US" sz="1200" dirty="0" err="1"/>
              <a:t>buňka</a:t>
            </a:r>
            <a:r>
              <a:rPr lang="en-US" sz="1200" dirty="0"/>
              <a:t> se </a:t>
            </a:r>
            <a:r>
              <a:rPr lang="en-US" sz="1200" dirty="0" err="1"/>
              <a:t>změněnou</a:t>
            </a:r>
            <a:r>
              <a:rPr lang="en-US" sz="1200" dirty="0"/>
              <a:t> </a:t>
            </a:r>
            <a:r>
              <a:rPr lang="en-US" sz="1200" dirty="0" err="1"/>
              <a:t>genetickou</a:t>
            </a:r>
            <a:r>
              <a:rPr lang="en-US" sz="1200" dirty="0"/>
              <a:t> </a:t>
            </a:r>
            <a:r>
              <a:rPr lang="en-US" sz="1200" dirty="0" err="1"/>
              <a:t>informací</a:t>
            </a:r>
            <a:r>
              <a:rPr lang="en-US" sz="1200" dirty="0"/>
              <a:t>.</a:t>
            </a:r>
            <a:r>
              <a:rPr lang="cs-CZ" sz="1200" dirty="0"/>
              <a:t> </a:t>
            </a:r>
            <a:r>
              <a:rPr lang="en-US" sz="1200" dirty="0" err="1"/>
              <a:t>Vzniká</a:t>
            </a:r>
            <a:r>
              <a:rPr lang="en-US" sz="1200" dirty="0"/>
              <a:t> </a:t>
            </a:r>
            <a:r>
              <a:rPr lang="en-US" sz="1200" dirty="0" err="1"/>
              <a:t>spontánně</a:t>
            </a:r>
            <a:r>
              <a:rPr lang="en-US" sz="1200" dirty="0"/>
              <a:t> </a:t>
            </a:r>
            <a:r>
              <a:rPr lang="en-US" sz="1200" dirty="0" err="1"/>
              <a:t>nebo</a:t>
            </a:r>
            <a:r>
              <a:rPr lang="en-US" sz="1200" dirty="0"/>
              <a:t> je </a:t>
            </a:r>
            <a:r>
              <a:rPr lang="en-US" sz="1200" dirty="0" err="1"/>
              <a:t>indukována</a:t>
            </a:r>
            <a:r>
              <a:rPr lang="en-US" sz="1200" dirty="0"/>
              <a:t> </a:t>
            </a:r>
            <a:r>
              <a:rPr lang="en-US" sz="1200" dirty="0" err="1"/>
              <a:t>viry</a:t>
            </a:r>
            <a:r>
              <a:rPr lang="en-US" sz="1200" dirty="0"/>
              <a:t>, chem. </a:t>
            </a:r>
            <a:r>
              <a:rPr lang="en-US" sz="1200" dirty="0" err="1"/>
              <a:t>látkami</a:t>
            </a:r>
            <a:r>
              <a:rPr lang="en-US" sz="1200" dirty="0"/>
              <a:t> </a:t>
            </a:r>
            <a:r>
              <a:rPr lang="en-US" sz="1200" dirty="0" err="1"/>
              <a:t>nebo</a:t>
            </a:r>
            <a:r>
              <a:rPr lang="en-US" sz="1200" dirty="0"/>
              <a:t> </a:t>
            </a:r>
            <a:r>
              <a:rPr lang="en-US" sz="1200" dirty="0" err="1"/>
              <a:t>fyzikálními</a:t>
            </a:r>
            <a:r>
              <a:rPr lang="en-US" sz="1200" dirty="0"/>
              <a:t> </a:t>
            </a:r>
            <a:r>
              <a:rPr lang="en-US" sz="1200" dirty="0" err="1"/>
              <a:t>faktory</a:t>
            </a:r>
            <a:r>
              <a:rPr lang="en-US" sz="1200" dirty="0"/>
              <a:t>. </a:t>
            </a:r>
            <a:r>
              <a:rPr lang="en-US" sz="1200" dirty="0" err="1"/>
              <a:t>Má</a:t>
            </a:r>
            <a:r>
              <a:rPr lang="en-US" sz="1200" dirty="0"/>
              <a:t> </a:t>
            </a:r>
            <a:r>
              <a:rPr lang="en-US" sz="1200" dirty="0" err="1"/>
              <a:t>potenciální</a:t>
            </a:r>
            <a:r>
              <a:rPr lang="en-US" sz="1200" dirty="0"/>
              <a:t> </a:t>
            </a:r>
            <a:r>
              <a:rPr lang="en-US" sz="1200" dirty="0" err="1"/>
              <a:t>schopnost</a:t>
            </a:r>
            <a:r>
              <a:rPr lang="en-US" sz="1200" dirty="0"/>
              <a:t> </a:t>
            </a:r>
            <a:r>
              <a:rPr lang="en-US" sz="1200" dirty="0" err="1"/>
              <a:t>stát</a:t>
            </a:r>
            <a:r>
              <a:rPr lang="en-US" sz="1200" dirty="0"/>
              <a:t> se </a:t>
            </a:r>
            <a:r>
              <a:rPr lang="en-US" sz="1200" dirty="0" err="1"/>
              <a:t>nádorovou</a:t>
            </a:r>
            <a:r>
              <a:rPr lang="en-US" sz="1200" dirty="0"/>
              <a:t> </a:t>
            </a:r>
            <a:r>
              <a:rPr lang="en-US" sz="1200" dirty="0" err="1"/>
              <a:t>nebo</a:t>
            </a:r>
            <a:r>
              <a:rPr lang="en-US" sz="1200" dirty="0"/>
              <a:t> </a:t>
            </a:r>
            <a:r>
              <a:rPr lang="en-US" sz="1200" dirty="0" err="1"/>
              <a:t>maligní</a:t>
            </a:r>
            <a:endParaRPr lang="cs-CZ" sz="1200" dirty="0"/>
          </a:p>
          <a:p>
            <a:r>
              <a:rPr lang="cs-CZ" sz="1400" dirty="0"/>
              <a:t>Benigní nádor</a:t>
            </a:r>
          </a:p>
          <a:p>
            <a:pPr lvl="1"/>
            <a:r>
              <a:rPr lang="en-US" sz="1200" dirty="0"/>
              <a:t>je </a:t>
            </a:r>
            <a:r>
              <a:rPr lang="en-US" sz="1200" dirty="0" err="1"/>
              <a:t>lokální</a:t>
            </a:r>
            <a:r>
              <a:rPr lang="en-US" sz="1200" dirty="0"/>
              <a:t> </a:t>
            </a:r>
            <a:r>
              <a:rPr lang="en-US" sz="1200" dirty="0" err="1"/>
              <a:t>rozrůstání</a:t>
            </a:r>
            <a:r>
              <a:rPr lang="en-US" sz="1200" dirty="0"/>
              <a:t> </a:t>
            </a:r>
            <a:r>
              <a:rPr lang="en-US" sz="1200" dirty="0" err="1"/>
              <a:t>iniciované</a:t>
            </a:r>
            <a:r>
              <a:rPr lang="en-US" sz="1200" dirty="0"/>
              <a:t> </a:t>
            </a:r>
            <a:r>
              <a:rPr lang="en-US" sz="1200" dirty="0" err="1"/>
              <a:t>buňky</a:t>
            </a:r>
            <a:r>
              <a:rPr lang="en-US" sz="1200" dirty="0"/>
              <a:t>, </a:t>
            </a:r>
            <a:r>
              <a:rPr lang="en-US" sz="1200" dirty="0" err="1"/>
              <a:t>zůstává</a:t>
            </a:r>
            <a:r>
              <a:rPr lang="en-US" sz="1200" dirty="0"/>
              <a:t> </a:t>
            </a:r>
            <a:r>
              <a:rPr lang="cs-CZ" sz="1200" dirty="0"/>
              <a:t>v</a:t>
            </a:r>
            <a:r>
              <a:rPr lang="en-US" sz="1200" dirty="0"/>
              <a:t> </a:t>
            </a:r>
            <a:r>
              <a:rPr lang="en-US" sz="1200" dirty="0" err="1"/>
              <a:t>místě</a:t>
            </a:r>
            <a:r>
              <a:rPr lang="en-US" sz="1200" dirty="0"/>
              <a:t> </a:t>
            </a:r>
            <a:r>
              <a:rPr lang="en-US" sz="1200" dirty="0" err="1"/>
              <a:t>vzniku</a:t>
            </a:r>
            <a:r>
              <a:rPr lang="en-US" sz="1200" dirty="0"/>
              <a:t>, </a:t>
            </a:r>
            <a:r>
              <a:rPr lang="en-US" sz="1200" dirty="0" err="1"/>
              <a:t>nemigruje</a:t>
            </a:r>
            <a:endParaRPr lang="cs-CZ" sz="1200" dirty="0"/>
          </a:p>
          <a:p>
            <a:r>
              <a:rPr lang="cs-CZ" sz="1400" dirty="0"/>
              <a:t>Maligní nádor</a:t>
            </a:r>
          </a:p>
          <a:p>
            <a:pPr lvl="1"/>
            <a:r>
              <a:rPr lang="en-US" sz="1200" dirty="0" err="1"/>
              <a:t>nádor</a:t>
            </a:r>
            <a:r>
              <a:rPr lang="en-US" sz="1200" dirty="0"/>
              <a:t> se </a:t>
            </a:r>
            <a:r>
              <a:rPr lang="en-US" sz="1200" dirty="0" err="1"/>
              <a:t>schopností</a:t>
            </a:r>
            <a:r>
              <a:rPr lang="en-US" sz="1200" dirty="0"/>
              <a:t> </a:t>
            </a:r>
            <a:r>
              <a:rPr lang="en-US" sz="1200" dirty="0" err="1"/>
              <a:t>vrůstat</a:t>
            </a:r>
            <a:r>
              <a:rPr lang="en-US" sz="1200" dirty="0"/>
              <a:t> do </a:t>
            </a:r>
            <a:r>
              <a:rPr lang="en-US" sz="1200" dirty="0" err="1"/>
              <a:t>tkání</a:t>
            </a:r>
            <a:r>
              <a:rPr lang="en-US" sz="1200" dirty="0"/>
              <a:t> a </a:t>
            </a:r>
            <a:r>
              <a:rPr lang="en-US" sz="1200" dirty="0" err="1"/>
              <a:t>rozšiřovat</a:t>
            </a:r>
            <a:r>
              <a:rPr lang="en-US" sz="1200" dirty="0"/>
              <a:t> se do </a:t>
            </a:r>
            <a:r>
              <a:rPr lang="en-US" sz="1200" dirty="0" err="1"/>
              <a:t>vzdálených</a:t>
            </a:r>
            <a:r>
              <a:rPr lang="en-US" sz="1200" dirty="0"/>
              <a:t> </a:t>
            </a:r>
            <a:r>
              <a:rPr lang="en-US" sz="1200" dirty="0" err="1"/>
              <a:t>míst</a:t>
            </a:r>
            <a:r>
              <a:rPr lang="cs-CZ" sz="1200" dirty="0"/>
              <a:t> </a:t>
            </a:r>
            <a:r>
              <a:rPr lang="en-US" sz="1200" dirty="0" err="1"/>
              <a:t>krevním</a:t>
            </a:r>
            <a:r>
              <a:rPr lang="en-US" sz="1200" dirty="0"/>
              <a:t> </a:t>
            </a:r>
            <a:r>
              <a:rPr lang="en-US" sz="1200" dirty="0" err="1"/>
              <a:t>nebo</a:t>
            </a:r>
            <a:r>
              <a:rPr lang="en-US" sz="1200" dirty="0"/>
              <a:t> </a:t>
            </a:r>
            <a:r>
              <a:rPr lang="en-US" sz="1200" dirty="0" err="1"/>
              <a:t>lymfatickým</a:t>
            </a:r>
            <a:r>
              <a:rPr lang="en-US" sz="1200" dirty="0"/>
              <a:t> </a:t>
            </a:r>
            <a:r>
              <a:rPr lang="en-US" sz="1200" dirty="0" err="1"/>
              <a:t>řečištěm</a:t>
            </a:r>
            <a:r>
              <a:rPr lang="en-US" sz="1200" dirty="0"/>
              <a:t>, </a:t>
            </a:r>
            <a:r>
              <a:rPr lang="en-US" sz="1200" dirty="0" err="1"/>
              <a:t>vytváří</a:t>
            </a:r>
            <a:r>
              <a:rPr lang="en-US" sz="1200" dirty="0"/>
              <a:t> </a:t>
            </a:r>
            <a:r>
              <a:rPr lang="en-US" sz="1200" dirty="0" err="1"/>
              <a:t>metastázy</a:t>
            </a:r>
            <a:endParaRPr lang="cs-CZ" sz="1200" dirty="0"/>
          </a:p>
          <a:p>
            <a:r>
              <a:rPr lang="cs-CZ" sz="1400" dirty="0"/>
              <a:t>Maligní transformace</a:t>
            </a:r>
          </a:p>
          <a:p>
            <a:pPr lvl="1"/>
            <a:r>
              <a:rPr lang="en-US" sz="1200" dirty="0" err="1"/>
              <a:t>přeměna</a:t>
            </a:r>
            <a:r>
              <a:rPr lang="en-US" sz="1200" dirty="0"/>
              <a:t> </a:t>
            </a:r>
            <a:r>
              <a:rPr lang="en-US" sz="1200" dirty="0" err="1"/>
              <a:t>buňky</a:t>
            </a:r>
            <a:r>
              <a:rPr lang="en-US" sz="1200" dirty="0"/>
              <a:t> s</a:t>
            </a:r>
            <a:r>
              <a:rPr lang="cs-CZ" sz="1200" dirty="0"/>
              <a:t> </a:t>
            </a:r>
            <a:r>
              <a:rPr lang="en-US" sz="1200" dirty="0" err="1"/>
              <a:t>normálními</a:t>
            </a:r>
            <a:r>
              <a:rPr lang="en-US" sz="1200" dirty="0"/>
              <a:t> </a:t>
            </a:r>
            <a:r>
              <a:rPr lang="en-US" sz="1200" dirty="0" err="1"/>
              <a:t>růstovými</a:t>
            </a:r>
            <a:r>
              <a:rPr lang="en-US" sz="1200" dirty="0"/>
              <a:t> </a:t>
            </a:r>
            <a:r>
              <a:rPr lang="en-US" sz="1200" dirty="0" err="1"/>
              <a:t>vlastnostmi</a:t>
            </a:r>
            <a:r>
              <a:rPr lang="en-US" sz="1200" dirty="0"/>
              <a:t> </a:t>
            </a:r>
            <a:r>
              <a:rPr lang="en-US" sz="1200" dirty="0" err="1"/>
              <a:t>na</a:t>
            </a:r>
            <a:r>
              <a:rPr lang="en-US" sz="1200" dirty="0"/>
              <a:t> </a:t>
            </a:r>
            <a:r>
              <a:rPr lang="en-US" sz="1200" dirty="0" err="1"/>
              <a:t>buňku</a:t>
            </a:r>
            <a:r>
              <a:rPr lang="en-US" sz="1200" dirty="0"/>
              <a:t> </a:t>
            </a:r>
            <a:r>
              <a:rPr lang="en-US" sz="1200" dirty="0" err="1"/>
              <a:t>maligní</a:t>
            </a:r>
            <a:r>
              <a:rPr lang="en-US" sz="1200" dirty="0"/>
              <a:t> </a:t>
            </a:r>
            <a:r>
              <a:rPr lang="en-US" sz="1200" dirty="0" err="1"/>
              <a:t>ztrácející</a:t>
            </a:r>
            <a:r>
              <a:rPr lang="en-US" sz="1200" dirty="0"/>
              <a:t> </a:t>
            </a:r>
            <a:r>
              <a:rPr lang="en-US" sz="1200" dirty="0" err="1"/>
              <a:t>schopnost</a:t>
            </a:r>
            <a:r>
              <a:rPr lang="en-US" sz="1200" dirty="0"/>
              <a:t> </a:t>
            </a:r>
            <a:r>
              <a:rPr lang="en-US" sz="1200" dirty="0" err="1"/>
              <a:t>adekvátně</a:t>
            </a:r>
            <a:r>
              <a:rPr lang="en-US" sz="1200" dirty="0"/>
              <a:t> </a:t>
            </a:r>
            <a:r>
              <a:rPr lang="en-US" sz="1200" dirty="0" err="1"/>
              <a:t>reagovat</a:t>
            </a:r>
            <a:r>
              <a:rPr lang="en-US" sz="1200" dirty="0"/>
              <a:t> a </a:t>
            </a:r>
            <a:r>
              <a:rPr lang="en-US" sz="1200" dirty="0" err="1"/>
              <a:t>odpovídat</a:t>
            </a:r>
            <a:r>
              <a:rPr lang="en-US" sz="1200" dirty="0"/>
              <a:t> </a:t>
            </a:r>
            <a:r>
              <a:rPr lang="en-US" sz="1200" dirty="0" err="1"/>
              <a:t>na</a:t>
            </a:r>
            <a:r>
              <a:rPr lang="en-US" sz="1200" dirty="0"/>
              <a:t> </a:t>
            </a:r>
            <a:r>
              <a:rPr lang="en-US" sz="1200" dirty="0" err="1"/>
              <a:t>růstové</a:t>
            </a:r>
            <a:r>
              <a:rPr lang="en-US" sz="1200" dirty="0"/>
              <a:t> </a:t>
            </a:r>
            <a:r>
              <a:rPr lang="en-US" sz="1200" dirty="0" err="1"/>
              <a:t>signály</a:t>
            </a:r>
            <a:r>
              <a:rPr lang="en-US" sz="1400" dirty="0"/>
              <a:t>.</a:t>
            </a:r>
          </a:p>
        </p:txBody>
      </p:sp>
      <p:sp>
        <p:nvSpPr>
          <p:cNvPr id="3" name="Nadpis 2"/>
          <p:cNvSpPr>
            <a:spLocks noGrp="1"/>
          </p:cNvSpPr>
          <p:nvPr>
            <p:ph type="title"/>
          </p:nvPr>
        </p:nvSpPr>
        <p:spPr/>
        <p:txBody>
          <a:bodyPr/>
          <a:lstStyle/>
          <a:p>
            <a:r>
              <a:rPr lang="cs-CZ" dirty="0"/>
              <a:t>Základní pojmy</a:t>
            </a:r>
            <a:endParaRPr lang="en-US" dirty="0"/>
          </a:p>
        </p:txBody>
      </p:sp>
    </p:spTree>
    <p:extLst>
      <p:ext uri="{BB962C8B-B14F-4D97-AF65-F5344CB8AC3E}">
        <p14:creationId xmlns:p14="http://schemas.microsoft.com/office/powerpoint/2010/main" val="81009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13" end="13"/>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
                                            <p:txEl>
                                              <p:pRg st="15" end="15"/>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196752"/>
            <a:ext cx="6912768" cy="4857403"/>
          </a:xfrm>
        </p:spPr>
        <p:txBody>
          <a:bodyPr/>
          <a:lstStyle/>
          <a:p>
            <a:r>
              <a:rPr lang="cs-CZ" sz="1800" dirty="0"/>
              <a:t>Nestarší písemné záznamy z období </a:t>
            </a:r>
            <a:r>
              <a:rPr lang="en-US" sz="1800" dirty="0"/>
              <a:t>~ </a:t>
            </a:r>
            <a:r>
              <a:rPr lang="cs-CZ" sz="1800" dirty="0"/>
              <a:t>1600 – 2500 let př. n. l.</a:t>
            </a:r>
          </a:p>
          <a:p>
            <a:pPr lvl="1"/>
            <a:r>
              <a:rPr lang="cs-CZ" sz="1600" dirty="0"/>
              <a:t>Papyrus Edwina Smithe, starověký Egypt, popis 48 chirurgických případů, 8 případů rakoviny – označené jako neléčitelné, beznadějné</a:t>
            </a:r>
          </a:p>
          <a:p>
            <a:r>
              <a:rPr lang="cs-CZ" sz="1800" dirty="0"/>
              <a:t>důkazy patrné na kosterních a mumifikovaných pozůstatcích</a:t>
            </a:r>
          </a:p>
          <a:p>
            <a:pPr lvl="1"/>
            <a:r>
              <a:rPr lang="cs-CZ" sz="1600" dirty="0"/>
              <a:t>Např. </a:t>
            </a:r>
            <a:r>
              <a:rPr lang="en-US" sz="1600" dirty="0"/>
              <a:t>Binder M, </a:t>
            </a:r>
            <a:r>
              <a:rPr lang="cs-CZ" sz="1600" dirty="0"/>
              <a:t>et al. </a:t>
            </a:r>
            <a:r>
              <a:rPr lang="en-US" sz="1600" dirty="0"/>
              <a:t>(2014) On the Antiquity of Cancer: Evidence for Metastatic Carcinoma in a Young Man from Ancient Nubia (c. 1200BC). </a:t>
            </a:r>
            <a:r>
              <a:rPr lang="en-US" sz="1600" i="1" dirty="0" err="1"/>
              <a:t>PLoS</a:t>
            </a:r>
            <a:r>
              <a:rPr lang="en-US" sz="1600" i="1" dirty="0"/>
              <a:t> ONE 9(3):e90924.</a:t>
            </a:r>
            <a:endParaRPr lang="cs-CZ" sz="1600" dirty="0"/>
          </a:p>
          <a:p>
            <a:r>
              <a:rPr lang="cs-CZ" sz="1800" dirty="0"/>
              <a:t>řecký lékař </a:t>
            </a:r>
            <a:r>
              <a:rPr lang="cs-CZ" sz="1800" dirty="0" err="1"/>
              <a:t>Hippokratés</a:t>
            </a:r>
            <a:r>
              <a:rPr lang="cs-CZ" sz="1800" dirty="0"/>
              <a:t> (460-370 př. n.l.) </a:t>
            </a:r>
          </a:p>
          <a:p>
            <a:pPr lvl="1"/>
            <a:r>
              <a:rPr lang="cs-CZ" sz="1600" dirty="0"/>
              <a:t>použil termíny </a:t>
            </a:r>
            <a:r>
              <a:rPr lang="cs-CZ" sz="1600" i="1" dirty="0" err="1"/>
              <a:t>carcinoma</a:t>
            </a:r>
            <a:r>
              <a:rPr lang="cs-CZ" sz="1600" dirty="0"/>
              <a:t> a </a:t>
            </a:r>
            <a:r>
              <a:rPr lang="cs-CZ" sz="1600" i="1" dirty="0" err="1"/>
              <a:t>carcinos</a:t>
            </a:r>
            <a:r>
              <a:rPr lang="cs-CZ" sz="1600" dirty="0"/>
              <a:t> k popsání nádorů tvořící nebo netvořící vředy, v řečtině toto slovo odkazuje na „raka“ </a:t>
            </a:r>
          </a:p>
          <a:p>
            <a:r>
              <a:rPr lang="cs-CZ" sz="1800" dirty="0"/>
              <a:t>římský spisovatel </a:t>
            </a:r>
            <a:r>
              <a:rPr lang="cs-CZ" sz="1800" dirty="0" err="1"/>
              <a:t>Celsus</a:t>
            </a:r>
            <a:r>
              <a:rPr lang="cs-CZ" sz="1800" dirty="0"/>
              <a:t> (28-50 př. n.l.) </a:t>
            </a:r>
          </a:p>
          <a:p>
            <a:pPr lvl="1"/>
            <a:r>
              <a:rPr lang="cs-CZ" sz="1600" dirty="0"/>
              <a:t>přeložil řecký termín jako </a:t>
            </a:r>
            <a:r>
              <a:rPr lang="cs-CZ" sz="1600" i="1" dirty="0" err="1"/>
              <a:t>cancer</a:t>
            </a:r>
            <a:r>
              <a:rPr lang="cs-CZ" sz="1600" i="1" dirty="0"/>
              <a:t> </a:t>
            </a:r>
            <a:r>
              <a:rPr lang="cs-CZ" sz="1600" dirty="0"/>
              <a:t>(latinsky </a:t>
            </a:r>
            <a:r>
              <a:rPr lang="cs-CZ" sz="1600" i="1" dirty="0"/>
              <a:t>rak</a:t>
            </a:r>
            <a:r>
              <a:rPr lang="cs-CZ" sz="1600" dirty="0"/>
              <a:t>)</a:t>
            </a:r>
          </a:p>
          <a:p>
            <a:r>
              <a:rPr lang="cs-CZ" sz="1800" dirty="0"/>
              <a:t>řecký lékař </a:t>
            </a:r>
            <a:r>
              <a:rPr lang="cs-CZ" sz="1800" dirty="0" err="1"/>
              <a:t>Galén</a:t>
            </a:r>
            <a:r>
              <a:rPr lang="cs-CZ" sz="1800" dirty="0"/>
              <a:t> (130-200 n.l.) </a:t>
            </a:r>
          </a:p>
          <a:p>
            <a:pPr lvl="1"/>
            <a:r>
              <a:rPr lang="cs-CZ" sz="1600" dirty="0"/>
              <a:t>použil slovo </a:t>
            </a:r>
            <a:r>
              <a:rPr lang="cs-CZ" sz="1600" i="1" dirty="0" err="1"/>
              <a:t>oncos</a:t>
            </a:r>
            <a:r>
              <a:rPr lang="cs-CZ" sz="1600" dirty="0"/>
              <a:t> (otékání)</a:t>
            </a:r>
          </a:p>
          <a:p>
            <a:pPr lvl="1"/>
            <a:endParaRPr lang="cs-CZ" sz="1600" dirty="0"/>
          </a:p>
          <a:p>
            <a:pPr lvl="1"/>
            <a:r>
              <a:rPr lang="cs-CZ" sz="1600" dirty="0" err="1"/>
              <a:t>cancer</a:t>
            </a:r>
            <a:r>
              <a:rPr lang="cs-CZ" sz="1600" dirty="0"/>
              <a:t>, rakovina</a:t>
            </a:r>
          </a:p>
          <a:p>
            <a:pPr lvl="1"/>
            <a:r>
              <a:rPr lang="cs-CZ" sz="1600" dirty="0" err="1"/>
              <a:t>oncos</a:t>
            </a:r>
            <a:r>
              <a:rPr lang="cs-CZ" sz="1600" dirty="0"/>
              <a:t>, onkologie</a:t>
            </a:r>
            <a:endParaRPr lang="cs-CZ" sz="1800" dirty="0"/>
          </a:p>
          <a:p>
            <a:endParaRPr lang="cs-CZ" sz="1800" dirty="0"/>
          </a:p>
          <a:p>
            <a:endParaRPr lang="cs-CZ" sz="1800" dirty="0"/>
          </a:p>
        </p:txBody>
      </p:sp>
      <p:sp>
        <p:nvSpPr>
          <p:cNvPr id="3" name="Nadpis 2"/>
          <p:cNvSpPr>
            <a:spLocks noGrp="1"/>
          </p:cNvSpPr>
          <p:nvPr>
            <p:ph type="title"/>
          </p:nvPr>
        </p:nvSpPr>
        <p:spPr/>
        <p:txBody>
          <a:bodyPr/>
          <a:lstStyle/>
          <a:p>
            <a:r>
              <a:rPr lang="cs-CZ" dirty="0"/>
              <a:t>Historie</a:t>
            </a:r>
            <a:endParaRPr lang="en-US" dirty="0"/>
          </a:p>
        </p:txBody>
      </p:sp>
      <p:pic>
        <p:nvPicPr>
          <p:cNvPr id="3074" name="Picture 2" descr="https://scielo.conicyt.cl/fbpe/img/rmc/v140n10/art20-fig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8968" y="1179418"/>
            <a:ext cx="1405032" cy="10081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journals.plos.org/plosone/article/figure/image?size=large&amp;id=info:doi/10.1371/journal.pone.0090924.g0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8281" y="2420888"/>
            <a:ext cx="1226406" cy="93610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ýsledek obrázk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133808" y="3356992"/>
            <a:ext cx="766370" cy="108012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Výsledek obrázku pro Galén"/>
          <p:cNvSpPr>
            <a:spLocks noChangeAspect="1" noChangeArrowheads="1"/>
          </p:cNvSpPr>
          <p:nvPr/>
        </p:nvSpPr>
        <p:spPr bwMode="auto">
          <a:xfrm>
            <a:off x="155575" y="-585788"/>
            <a:ext cx="1466850" cy="1228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Výsledek obrázku pro Galén"/>
          <p:cNvSpPr>
            <a:spLocks noChangeAspect="1" noChangeArrowheads="1"/>
          </p:cNvSpPr>
          <p:nvPr/>
        </p:nvSpPr>
        <p:spPr bwMode="auto">
          <a:xfrm>
            <a:off x="307975" y="-433388"/>
            <a:ext cx="1466850" cy="1228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Výsledek obrázku pro Galén"/>
          <p:cNvSpPr>
            <a:spLocks noChangeAspect="1" noChangeArrowheads="1"/>
          </p:cNvSpPr>
          <p:nvPr/>
        </p:nvSpPr>
        <p:spPr bwMode="auto">
          <a:xfrm>
            <a:off x="460375" y="-280988"/>
            <a:ext cx="1466850" cy="1228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4" descr="Výsledek obrázku pro Galén"/>
          <p:cNvSpPr>
            <a:spLocks noChangeAspect="1" noChangeArrowheads="1"/>
          </p:cNvSpPr>
          <p:nvPr/>
        </p:nvSpPr>
        <p:spPr bwMode="auto">
          <a:xfrm>
            <a:off x="612775" y="-128588"/>
            <a:ext cx="1466850" cy="1228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8" name="Picture 16" descr="Výsledek obrázk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1953" y="5805264"/>
            <a:ext cx="1138612" cy="948843"/>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00310" y="4590951"/>
            <a:ext cx="710170" cy="1194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8298135"/>
      </p:ext>
    </p:extLst>
  </p:cSld>
  <p:clrMapOvr>
    <a:masterClrMapping/>
  </p:clrMapOvr>
</p:sld>
</file>

<file path=ppt/theme/theme1.xml><?xml version="1.0" encoding="utf-8"?>
<a:theme xmlns:a="http://schemas.openxmlformats.org/drawingml/2006/main" name="templat mechanism karcinogene_upraveny">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 mechanism karcinogene_upraveny" id="{6C89EB1C-4EFC-4F89-B1DF-FD8D0CEF8DC8}" vid="{1F3D2897-8F40-4CE2-A152-5C69EC8F3118}"/>
    </a:ext>
  </a:ext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 mechanism karcinogene_upraveny</Template>
  <TotalTime>9939</TotalTime>
  <Words>4847</Words>
  <Application>Microsoft Office PowerPoint</Application>
  <PresentationFormat>On-screen Show (4:3)</PresentationFormat>
  <Paragraphs>431</Paragraphs>
  <Slides>53</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ＭＳ Ｐゴシック</vt:lpstr>
      <vt:lpstr>Arial</vt:lpstr>
      <vt:lpstr>Arial Black</vt:lpstr>
      <vt:lpstr>Calibri</vt:lpstr>
      <vt:lpstr>Comic Sans MS</vt:lpstr>
      <vt:lpstr>Symbol</vt:lpstr>
      <vt:lpstr>Times New Roman</vt:lpstr>
      <vt:lpstr>Wingdings 3</vt:lpstr>
      <vt:lpstr>templat mechanism karcinogene_upraveny</vt:lpstr>
      <vt:lpstr>Karel Souček E-mail: ksoucek@ibp.cz, tel.: 541 517 166</vt:lpstr>
      <vt:lpstr>Základní principy a znaky karcinogeneze</vt:lpstr>
      <vt:lpstr>Základní principy a znaky karcinogeneze</vt:lpstr>
      <vt:lpstr>PowerPoint Presentation</vt:lpstr>
      <vt:lpstr>Peto’s paradox</vt:lpstr>
      <vt:lpstr>Výjimky a možná vysvětlení</vt:lpstr>
      <vt:lpstr>Základní principy a znaky karcinogeneze</vt:lpstr>
      <vt:lpstr>Základní pojmy</vt:lpstr>
      <vt:lpstr>Historie</vt:lpstr>
      <vt:lpstr>Milníky</vt:lpstr>
      <vt:lpstr>Milníky</vt:lpstr>
      <vt:lpstr>Milníky</vt:lpstr>
      <vt:lpstr>Milníky</vt:lpstr>
      <vt:lpstr>Milníky</vt:lpstr>
      <vt:lpstr>Historie</vt:lpstr>
      <vt:lpstr>Současnost?</vt:lpstr>
      <vt:lpstr>Trend &amp; predikce: data (USA) </vt:lpstr>
      <vt:lpstr>Historie – Současnost: data (ČR) </vt:lpstr>
      <vt:lpstr>Nádor slinivky – klinický příklad </vt:lpstr>
      <vt:lpstr>Etiologie</vt:lpstr>
      <vt:lpstr>Dělení nádorů podle histogeneze - podle typu tkáně, ze které nádor vychází</vt:lpstr>
      <vt:lpstr>Klasifikace nádorů</vt:lpstr>
      <vt:lpstr>POSOUZENÍ MALIGNITY NÁDORU A PROGNÓZA</vt:lpstr>
      <vt:lpstr>Současný stav</vt:lpstr>
      <vt:lpstr>Je anatomie ta nejlepší cesta k určení účinné terapie?</vt:lpstr>
      <vt:lpstr>PowerPoint Presentation</vt:lpstr>
      <vt:lpstr>Současný stav</vt:lpstr>
      <vt:lpstr>Rakovina se trvale adaptuje</vt:lpstr>
      <vt:lpstr>Rakovina heterogenní onemocnění</vt:lpstr>
      <vt:lpstr>Současný stav</vt:lpstr>
      <vt:lpstr>PowerPoint Presentation</vt:lpstr>
      <vt:lpstr>Základní principy a znaky karcinogeneze</vt:lpstr>
      <vt:lpstr>Karcinogeneze</vt:lpstr>
      <vt:lpstr>Iniciace</vt:lpstr>
      <vt:lpstr>Promoce</vt:lpstr>
      <vt:lpstr>Maligní konverze - &gt; progrese </vt:lpstr>
      <vt:lpstr>Důsledky rozvoje nádorového onemocnění</vt:lpstr>
      <vt:lpstr>Základní principy a znaky karcinogeneze</vt:lpstr>
      <vt:lpstr>Základní principy a znaky karcinogeneze</vt:lpstr>
      <vt:lpstr>Základní principy a znaky karcinogeneze</vt:lpstr>
      <vt:lpstr>Typické znaky nádorové buňky</vt:lpstr>
      <vt:lpstr>Podpůrné proliferační signály</vt:lpstr>
      <vt:lpstr>Deregulace supresorů růstu</vt:lpstr>
      <vt:lpstr>Odolnost k buněčné smrti</vt:lpstr>
      <vt:lpstr>Neomezená replikace</vt:lpstr>
      <vt:lpstr>Neoangiogeneze</vt:lpstr>
      <vt:lpstr>Invaze a metastázování</vt:lpstr>
      <vt:lpstr>Mutace a genomická nestabilita</vt:lpstr>
      <vt:lpstr>Zánět</vt:lpstr>
      <vt:lpstr>Přestavba energetického metabolismu</vt:lpstr>
      <vt:lpstr>Únik před zničením imunitním systémem</vt:lpstr>
      <vt:lpstr>Typické znaky nádorové tkáně jako cíle protinádorové léčby</vt:lpstr>
      <vt:lpstr>Souhrn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ksoucek</dc:creator>
  <cp:lastModifiedBy>karel soucek</cp:lastModifiedBy>
  <cp:revision>144</cp:revision>
  <dcterms:created xsi:type="dcterms:W3CDTF">2018-02-02T08:16:57Z</dcterms:created>
  <dcterms:modified xsi:type="dcterms:W3CDTF">2021-03-02T08:57:40Z</dcterms:modified>
</cp:coreProperties>
</file>