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65"/>
  </p:notesMasterIdLst>
  <p:sldIdLst>
    <p:sldId id="256" r:id="rId2"/>
    <p:sldId id="371" r:id="rId3"/>
    <p:sldId id="281" r:id="rId4"/>
    <p:sldId id="337" r:id="rId5"/>
    <p:sldId id="300" r:id="rId6"/>
    <p:sldId id="301" r:id="rId7"/>
    <p:sldId id="312" r:id="rId8"/>
    <p:sldId id="314" r:id="rId9"/>
    <p:sldId id="369" r:id="rId10"/>
    <p:sldId id="313" r:id="rId11"/>
    <p:sldId id="368" r:id="rId12"/>
    <p:sldId id="315" r:id="rId13"/>
    <p:sldId id="316" r:id="rId14"/>
    <p:sldId id="317" r:id="rId15"/>
    <p:sldId id="318" r:id="rId16"/>
    <p:sldId id="319" r:id="rId17"/>
    <p:sldId id="338" r:id="rId18"/>
    <p:sldId id="339" r:id="rId19"/>
    <p:sldId id="320" r:id="rId20"/>
    <p:sldId id="321" r:id="rId21"/>
    <p:sldId id="322" r:id="rId22"/>
    <p:sldId id="323" r:id="rId23"/>
    <p:sldId id="324" r:id="rId24"/>
    <p:sldId id="325" r:id="rId25"/>
    <p:sldId id="326" r:id="rId26"/>
    <p:sldId id="327" r:id="rId27"/>
    <p:sldId id="328" r:id="rId28"/>
    <p:sldId id="347" r:id="rId29"/>
    <p:sldId id="329" r:id="rId30"/>
    <p:sldId id="349" r:id="rId31"/>
    <p:sldId id="350" r:id="rId32"/>
    <p:sldId id="352" r:id="rId33"/>
    <p:sldId id="351" r:id="rId34"/>
    <p:sldId id="353" r:id="rId35"/>
    <p:sldId id="330" r:id="rId36"/>
    <p:sldId id="354" r:id="rId37"/>
    <p:sldId id="355" r:id="rId38"/>
    <p:sldId id="356" r:id="rId39"/>
    <p:sldId id="331" r:id="rId40"/>
    <p:sldId id="357" r:id="rId41"/>
    <p:sldId id="332" r:id="rId42"/>
    <p:sldId id="358" r:id="rId43"/>
    <p:sldId id="359" r:id="rId44"/>
    <p:sldId id="360" r:id="rId45"/>
    <p:sldId id="333" r:id="rId46"/>
    <p:sldId id="334" r:id="rId47"/>
    <p:sldId id="361" r:id="rId48"/>
    <p:sldId id="362" r:id="rId49"/>
    <p:sldId id="363" r:id="rId50"/>
    <p:sldId id="364" r:id="rId51"/>
    <p:sldId id="335" r:id="rId52"/>
    <p:sldId id="367" r:id="rId53"/>
    <p:sldId id="336" r:id="rId54"/>
    <p:sldId id="340" r:id="rId55"/>
    <p:sldId id="341" r:id="rId56"/>
    <p:sldId id="343" r:id="rId57"/>
    <p:sldId id="342" r:id="rId58"/>
    <p:sldId id="346" r:id="rId59"/>
    <p:sldId id="344" r:id="rId60"/>
    <p:sldId id="345" r:id="rId61"/>
    <p:sldId id="370" r:id="rId62"/>
    <p:sldId id="365" r:id="rId63"/>
    <p:sldId id="366" r:id="rId64"/>
  </p:sldIdLst>
  <p:sldSz cx="9144000" cy="6858000" type="screen4x3"/>
  <p:notesSz cx="6858000" cy="9144000"/>
  <p:defaultTextStyle>
    <a:defPPr>
      <a:defRPr lang="cs-CZ"/>
    </a:defPPr>
    <a:lvl1pPr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5pPr>
    <a:lvl6pPr marL="2286000" algn="l" defTabSz="914400" rtl="0" eaLnBrk="1" latinLnBrk="0" hangingPunct="1">
      <a:defRPr kern="1200">
        <a:solidFill>
          <a:srgbClr val="FFCC66"/>
        </a:solidFill>
        <a:latin typeface="Arial" panose="020B0604020202020204" pitchFamily="34" charset="0"/>
        <a:ea typeface="+mn-ea"/>
        <a:cs typeface="+mn-cs"/>
      </a:defRPr>
    </a:lvl6pPr>
    <a:lvl7pPr marL="2743200" algn="l" defTabSz="914400" rtl="0" eaLnBrk="1" latinLnBrk="0" hangingPunct="1">
      <a:defRPr kern="1200">
        <a:solidFill>
          <a:srgbClr val="FFCC66"/>
        </a:solidFill>
        <a:latin typeface="Arial" panose="020B0604020202020204" pitchFamily="34" charset="0"/>
        <a:ea typeface="+mn-ea"/>
        <a:cs typeface="+mn-cs"/>
      </a:defRPr>
    </a:lvl7pPr>
    <a:lvl8pPr marL="3200400" algn="l" defTabSz="914400" rtl="0" eaLnBrk="1" latinLnBrk="0" hangingPunct="1">
      <a:defRPr kern="1200">
        <a:solidFill>
          <a:srgbClr val="FFCC66"/>
        </a:solidFill>
        <a:latin typeface="Arial" panose="020B0604020202020204" pitchFamily="34" charset="0"/>
        <a:ea typeface="+mn-ea"/>
        <a:cs typeface="+mn-cs"/>
      </a:defRPr>
    </a:lvl8pPr>
    <a:lvl9pPr marL="3657600" algn="l" defTabSz="914400" rtl="0" eaLnBrk="1" latinLnBrk="0" hangingPunct="1">
      <a:defRPr kern="1200">
        <a:solidFill>
          <a:srgbClr val="FFCC66"/>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Výchozí oddíl" id="{1353F40D-08EC-4F5A-815A-3C4B95D5DE8F}">
          <p14:sldIdLst>
            <p14:sldId id="256"/>
            <p14:sldId id="371"/>
            <p14:sldId id="281"/>
            <p14:sldId id="337"/>
            <p14:sldId id="300"/>
            <p14:sldId id="301"/>
            <p14:sldId id="312"/>
            <p14:sldId id="314"/>
            <p14:sldId id="369"/>
            <p14:sldId id="313"/>
            <p14:sldId id="368"/>
            <p14:sldId id="315"/>
            <p14:sldId id="316"/>
            <p14:sldId id="317"/>
            <p14:sldId id="318"/>
            <p14:sldId id="319"/>
            <p14:sldId id="338"/>
            <p14:sldId id="339"/>
          </p14:sldIdLst>
        </p14:section>
        <p14:section name="Oddíl bez názvu" id="{3E6B48DB-5EFF-4680-9A48-A77A615074C6}">
          <p14:sldIdLst>
            <p14:sldId id="320"/>
            <p14:sldId id="321"/>
            <p14:sldId id="322"/>
            <p14:sldId id="323"/>
            <p14:sldId id="324"/>
            <p14:sldId id="325"/>
            <p14:sldId id="326"/>
            <p14:sldId id="327"/>
            <p14:sldId id="328"/>
            <p14:sldId id="347"/>
            <p14:sldId id="329"/>
            <p14:sldId id="349"/>
            <p14:sldId id="350"/>
            <p14:sldId id="352"/>
            <p14:sldId id="351"/>
            <p14:sldId id="353"/>
            <p14:sldId id="330"/>
            <p14:sldId id="354"/>
            <p14:sldId id="355"/>
            <p14:sldId id="356"/>
            <p14:sldId id="331"/>
            <p14:sldId id="357"/>
            <p14:sldId id="332"/>
            <p14:sldId id="358"/>
            <p14:sldId id="359"/>
            <p14:sldId id="360"/>
            <p14:sldId id="333"/>
            <p14:sldId id="334"/>
            <p14:sldId id="361"/>
            <p14:sldId id="362"/>
            <p14:sldId id="363"/>
            <p14:sldId id="364"/>
            <p14:sldId id="335"/>
            <p14:sldId id="367"/>
            <p14:sldId id="336"/>
            <p14:sldId id="340"/>
            <p14:sldId id="341"/>
            <p14:sldId id="343"/>
            <p14:sldId id="342"/>
            <p14:sldId id="346"/>
            <p14:sldId id="344"/>
            <p14:sldId id="345"/>
            <p14:sldId id="370"/>
            <p14:sldId id="365"/>
            <p14:sldId id="36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88040" autoAdjust="0"/>
  </p:normalViewPr>
  <p:slideViewPr>
    <p:cSldViewPr>
      <p:cViewPr varScale="1">
        <p:scale>
          <a:sx n="68" d="100"/>
          <a:sy n="68" d="100"/>
        </p:scale>
        <p:origin x="1264" y="48"/>
      </p:cViewPr>
      <p:guideLst>
        <p:guide orient="horz" pos="216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FA6F09-EAE0-46BD-93CE-3A6B475CB50C}" type="datetimeFigureOut">
              <a:rPr lang="en-US" smtClean="0"/>
              <a:t>2020-03-02</a:t>
            </a:fld>
            <a:endParaRPr lang="en-US"/>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76384D-F64B-400D-8F0F-D0A71C39A2D1}" type="slidenum">
              <a:rPr lang="en-US" smtClean="0"/>
              <a:t>‹#›</a:t>
            </a:fld>
            <a:endParaRPr lang="en-US"/>
          </a:p>
        </p:txBody>
      </p:sp>
    </p:spTree>
    <p:extLst>
      <p:ext uri="{BB962C8B-B14F-4D97-AF65-F5344CB8AC3E}">
        <p14:creationId xmlns:p14="http://schemas.microsoft.com/office/powerpoint/2010/main" val="3418219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tLang="en-US" sz="1200" dirty="0">
                <a:latin typeface="Arial" charset="0"/>
                <a:ea typeface="Baekmuk Gulim" charset="0"/>
                <a:cs typeface="Baekmuk Gulim" charset="0"/>
              </a:rPr>
              <a:t>Organization of TGFβ Signaling and Weak Links in Cancer</a:t>
            </a: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3600" dirty="0">
              <a:latin typeface="Arial" charset="0"/>
              <a:ea typeface="Baekmuk Gulim" charset="0"/>
              <a:cs typeface="Baekmuk Gulim" charset="0"/>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tLang="en-US" sz="1200" dirty="0">
                <a:latin typeface="Arial" charset="0"/>
                <a:ea typeface="Baekmuk Gulim" charset="0"/>
                <a:cs typeface="Baekmuk Gulim" charset="0"/>
              </a:rPr>
              <a:t>(A) Ligand traps and </a:t>
            </a:r>
            <a:r>
              <a:rPr lang="en-US" altLang="en-US" sz="1200" dirty="0" err="1">
                <a:latin typeface="Arial" charset="0"/>
                <a:ea typeface="Baekmuk Gulim" charset="0"/>
                <a:cs typeface="Baekmuk Gulim" charset="0"/>
              </a:rPr>
              <a:t>coreceptor</a:t>
            </a:r>
            <a:r>
              <a:rPr lang="en-US" altLang="en-US" sz="1200" dirty="0">
                <a:latin typeface="Arial" charset="0"/>
                <a:ea typeface="Baekmuk Gulim" charset="0"/>
                <a:cs typeface="Baekmuk Gulim" charset="0"/>
              </a:rPr>
              <a:t> molecules control the access of TGFβ family ligands to signaling receptors. The ligand assembles a tetrameric complex of receptor serine/threonine kinases types I and II. Receptor-II phosphorylates and activates receptor-I, which then phosphorylates and activates Smad transcription factors (</a:t>
            </a:r>
            <a:r>
              <a:rPr lang="en-US" altLang="en-US" sz="1200" dirty="0" err="1">
                <a:latin typeface="Arial" charset="0"/>
                <a:ea typeface="Baekmuk Gulim" charset="0"/>
                <a:cs typeface="Baekmuk Gulim" charset="0"/>
              </a:rPr>
              <a:t>RSmads</a:t>
            </a:r>
            <a:r>
              <a:rPr lang="en-US" altLang="en-US" sz="1200" dirty="0">
                <a:latin typeface="Arial" charset="0"/>
                <a:ea typeface="Baekmuk Gulim" charset="0"/>
                <a:cs typeface="Baekmuk Gulim" charset="0"/>
              </a:rPr>
              <a:t>). Activated </a:t>
            </a:r>
            <a:r>
              <a:rPr lang="en-US" altLang="en-US" sz="1200" dirty="0" err="1">
                <a:latin typeface="Arial" charset="0"/>
                <a:ea typeface="Baekmuk Gulim" charset="0"/>
                <a:cs typeface="Baekmuk Gulim" charset="0"/>
              </a:rPr>
              <a:t>RSmads</a:t>
            </a:r>
            <a:r>
              <a:rPr lang="en-US" altLang="en-US" sz="1200" dirty="0">
                <a:latin typeface="Arial" charset="0"/>
                <a:ea typeface="Baekmuk Gulim" charset="0"/>
                <a:cs typeface="Baekmuk Gulim" charset="0"/>
              </a:rPr>
              <a:t> bind Smad4 and further build transcriptional activation and repression complexes to control the expression of hundreds of target genes in a given cell. Mitogen-activated protein kinases (MAPK) and other protein kinases phosphorylate </a:t>
            </a:r>
            <a:r>
              <a:rPr lang="en-US" altLang="en-US" sz="1200" dirty="0" err="1">
                <a:latin typeface="Arial" charset="0"/>
                <a:ea typeface="Baekmuk Gulim" charset="0"/>
                <a:cs typeface="Baekmuk Gulim" charset="0"/>
              </a:rPr>
              <a:t>Smads</a:t>
            </a:r>
            <a:r>
              <a:rPr lang="en-US" altLang="en-US" sz="1200" dirty="0">
                <a:latin typeface="Arial" charset="0"/>
                <a:ea typeface="Baekmuk Gulim" charset="0"/>
                <a:cs typeface="Baekmuk Gulim" charset="0"/>
              </a:rPr>
              <a:t> for recognition by ubiquitin ligases and other mechanisms of inactivation. Phosphatases have been identified that reverse these phosphorylation events.</a:t>
            </a: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3600" dirty="0">
              <a:latin typeface="Arial" charset="0"/>
              <a:ea typeface="Baekmuk Gulim" charset="0"/>
              <a:cs typeface="Baekmuk Gulim" charset="0"/>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tLang="en-US" sz="1200" dirty="0">
                <a:latin typeface="Arial" charset="0"/>
                <a:ea typeface="Baekmuk Gulim" charset="0"/>
                <a:cs typeface="Baekmuk Gulim" charset="0"/>
              </a:rPr>
              <a:t>(B) An abridged chart of ligand-receptor-</a:t>
            </a:r>
            <a:r>
              <a:rPr lang="en-US" altLang="en-US" sz="1200" dirty="0" err="1">
                <a:latin typeface="Arial" charset="0"/>
                <a:ea typeface="Baekmuk Gulim" charset="0"/>
                <a:cs typeface="Baekmuk Gulim" charset="0"/>
              </a:rPr>
              <a:t>coreceptor</a:t>
            </a:r>
            <a:r>
              <a:rPr lang="en-US" altLang="en-US" sz="1200" dirty="0">
                <a:latin typeface="Arial" charset="0"/>
                <a:ea typeface="Baekmuk Gulim" charset="0"/>
                <a:cs typeface="Baekmuk Gulim" charset="0"/>
              </a:rPr>
              <a:t>-Smad relationships in the TGFβ (green) and BMP (blue) branches of the TGFβ family.</a:t>
            </a: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3600" dirty="0">
              <a:latin typeface="Arial" charset="0"/>
              <a:ea typeface="Baekmuk Gulim" charset="0"/>
              <a:cs typeface="Baekmuk Gulim" charset="0"/>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tLang="en-US" sz="1200" dirty="0">
                <a:latin typeface="Arial" charset="0"/>
                <a:ea typeface="Baekmuk Gulim" charset="0"/>
                <a:cs typeface="Baekmuk Gulim" charset="0"/>
              </a:rPr>
              <a:t>(C) Distinct combinations of transcription partner cofactors in different contexts (e.g., different cell types or conditions) determine the set of genes targeted by specific activated </a:t>
            </a:r>
            <a:r>
              <a:rPr lang="en-US" altLang="en-US" sz="1200" dirty="0" err="1">
                <a:latin typeface="Arial" charset="0"/>
                <a:ea typeface="Baekmuk Gulim" charset="0"/>
                <a:cs typeface="Baekmuk Gulim" charset="0"/>
              </a:rPr>
              <a:t>Smads</a:t>
            </a:r>
            <a:r>
              <a:rPr lang="en-US" altLang="en-US" sz="1200" dirty="0">
                <a:latin typeface="Arial" charset="0"/>
                <a:ea typeface="Baekmuk Gulim" charset="0"/>
                <a:cs typeface="Baekmuk Gulim" charset="0"/>
              </a:rPr>
              <a:t>. Each Smad-cofactor combination coordinately regulates a </a:t>
            </a:r>
            <a:r>
              <a:rPr lang="en-US" altLang="en-US" sz="1200" dirty="0" err="1">
                <a:latin typeface="Arial" charset="0"/>
                <a:ea typeface="Baekmuk Gulim" charset="0"/>
                <a:cs typeface="Baekmuk Gulim" charset="0"/>
              </a:rPr>
              <a:t>synexpression</a:t>
            </a:r>
            <a:r>
              <a:rPr lang="en-US" altLang="en-US" sz="1200" dirty="0">
                <a:latin typeface="Arial" charset="0"/>
                <a:ea typeface="Baekmuk Gulim" charset="0"/>
                <a:cs typeface="Baekmuk Gulim" charset="0"/>
              </a:rPr>
              <a:t> group of target genes. Smad signaling serves as a node for integrating regulatory signals that impinge on partner cofactors (e.g., Activator signal in Context 2).</a:t>
            </a: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3600" dirty="0">
              <a:latin typeface="Arial" charset="0"/>
              <a:ea typeface="Baekmuk Gulim" charset="0"/>
              <a:cs typeface="Baekmuk Gulim" charset="0"/>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tLang="en-US" sz="1200" dirty="0">
                <a:latin typeface="Arial" charset="0"/>
                <a:ea typeface="Baekmuk Gulim" charset="0"/>
                <a:cs typeface="Baekmuk Gulim" charset="0"/>
              </a:rPr>
              <a:t>(D) Alternative modes of TGFβ signaling include Smad4-independent </a:t>
            </a:r>
            <a:r>
              <a:rPr lang="en-US" altLang="en-US" sz="1200" dirty="0" err="1">
                <a:latin typeface="Arial" charset="0"/>
                <a:ea typeface="Baekmuk Gulim" charset="0"/>
                <a:cs typeface="Baekmuk Gulim" charset="0"/>
              </a:rPr>
              <a:t>RSmad</a:t>
            </a:r>
            <a:r>
              <a:rPr lang="en-US" altLang="en-US" sz="1200" dirty="0">
                <a:latin typeface="Arial" charset="0"/>
                <a:ea typeface="Baekmuk Gulim" charset="0"/>
                <a:cs typeface="Baekmuk Gulim" charset="0"/>
              </a:rPr>
              <a:t> signaling (via interactions with TIF1γ, IKKα, p68DROSHA), Smad-independent receptor-I signaling (via small G proteins and MAPK pathways), and direct receptor-II signaling (via Par6, and via LIMK1 in the case of BMPR-II).</a:t>
            </a: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3600" dirty="0">
              <a:latin typeface="Arial" charset="0"/>
              <a:ea typeface="Baekmuk Gulim" charset="0"/>
              <a:cs typeface="Baekmuk Gulim" charset="0"/>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tLang="en-US" sz="1200" dirty="0">
                <a:latin typeface="Arial" charset="0"/>
                <a:ea typeface="Baekmuk Gulim" charset="0"/>
                <a:cs typeface="Baekmuk Gulim" charset="0"/>
              </a:rPr>
              <a:t>(E) Core TGFβ pathway components that are affected by mutation (red), overexpression (black), or downregulation (green) in human cancers.</a:t>
            </a:r>
          </a:p>
          <a:p>
            <a:endParaRPr lang="en-US" dirty="0"/>
          </a:p>
        </p:txBody>
      </p:sp>
      <p:sp>
        <p:nvSpPr>
          <p:cNvPr id="4" name="Zástupný symbol pro číslo snímku 3"/>
          <p:cNvSpPr>
            <a:spLocks noGrp="1"/>
          </p:cNvSpPr>
          <p:nvPr>
            <p:ph type="sldNum" sz="quarter" idx="10"/>
          </p:nvPr>
        </p:nvSpPr>
        <p:spPr/>
        <p:txBody>
          <a:bodyPr/>
          <a:lstStyle/>
          <a:p>
            <a:fld id="{5876384D-F64B-400D-8F0F-D0A71C39A2D1}" type="slidenum">
              <a:rPr lang="en-US" smtClean="0"/>
              <a:t>31</a:t>
            </a:fld>
            <a:endParaRPr lang="en-US"/>
          </a:p>
        </p:txBody>
      </p:sp>
    </p:spTree>
    <p:extLst>
      <p:ext uri="{BB962C8B-B14F-4D97-AF65-F5344CB8AC3E}">
        <p14:creationId xmlns:p14="http://schemas.microsoft.com/office/powerpoint/2010/main" val="2578247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tLang="en-US" sz="1200" dirty="0">
                <a:latin typeface="Arial" charset="0"/>
                <a:ea typeface="Baekmuk Gulim" charset="0"/>
                <a:cs typeface="Baekmuk Gulim" charset="0"/>
              </a:rPr>
              <a:t>Blocking Premalignant Progression by Tumor-Suppressor Proteins</a:t>
            </a: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3600" dirty="0">
              <a:latin typeface="Arial" charset="0"/>
              <a:ea typeface="Baekmuk Gulim" charset="0"/>
              <a:cs typeface="Baekmuk Gulim" charset="0"/>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tLang="en-US" sz="1200" dirty="0">
                <a:latin typeface="Arial" charset="0"/>
                <a:ea typeface="Baekmuk Gulim" charset="0"/>
                <a:cs typeface="Baekmuk Gulim" charset="0"/>
              </a:rPr>
              <a:t>(A) TGFβ and BMP suppress the progression of premalignant states in mouse models. Genetic ablation of TGFβ or BMP receptor genes (</a:t>
            </a:r>
            <a:r>
              <a:rPr lang="en-US" altLang="en-US" sz="1200" i="1" dirty="0">
                <a:latin typeface="Arial" charset="0"/>
                <a:ea typeface="Baekmuk Gulim" charset="0"/>
                <a:cs typeface="Baekmuk Gulim" charset="0"/>
              </a:rPr>
              <a:t>TGFBRII</a:t>
            </a:r>
            <a:r>
              <a:rPr lang="en-US" altLang="en-US" sz="1200" dirty="0">
                <a:latin typeface="Arial" charset="0"/>
                <a:ea typeface="Baekmuk Gulim" charset="0"/>
                <a:cs typeface="Baekmuk Gulim" charset="0"/>
              </a:rPr>
              <a:t> and </a:t>
            </a:r>
            <a:r>
              <a:rPr lang="en-US" altLang="en-US" sz="1200" i="1" dirty="0">
                <a:latin typeface="Arial" charset="0"/>
                <a:ea typeface="Baekmuk Gulim" charset="0"/>
                <a:cs typeface="Baekmuk Gulim" charset="0"/>
              </a:rPr>
              <a:t>BMPR1A</a:t>
            </a:r>
            <a:r>
              <a:rPr lang="en-US" altLang="en-US" sz="1200" dirty="0">
                <a:latin typeface="Arial" charset="0"/>
                <a:ea typeface="Baekmuk Gulim" charset="0"/>
                <a:cs typeface="Baekmuk Gulim" charset="0"/>
              </a:rPr>
              <a:t>, respectively) or </a:t>
            </a:r>
            <a:r>
              <a:rPr lang="en-US" altLang="en-US" sz="1200" i="1" dirty="0">
                <a:latin typeface="Arial" charset="0"/>
                <a:ea typeface="Baekmuk Gulim" charset="0"/>
                <a:cs typeface="Baekmuk Gulim" charset="0"/>
              </a:rPr>
              <a:t>SMAD4</a:t>
            </a:r>
            <a:r>
              <a:rPr lang="en-US" altLang="en-US" sz="1200" dirty="0">
                <a:latin typeface="Arial" charset="0"/>
                <a:ea typeface="Baekmuk Gulim" charset="0"/>
                <a:cs typeface="Baekmuk Gulim" charset="0"/>
              </a:rPr>
              <a:t> alone does not normally lead to carcinoma formation. However, inactivation of these pathways allows carcinoma progression in transitional epithelia and in premalignant lesions caused by oncogene (</a:t>
            </a:r>
            <a:r>
              <a:rPr lang="en-US" altLang="en-US" sz="1200" i="1" dirty="0">
                <a:latin typeface="Arial" charset="0"/>
                <a:ea typeface="Baekmuk Gulim" charset="0"/>
                <a:cs typeface="Baekmuk Gulim" charset="0"/>
              </a:rPr>
              <a:t>KRAS</a:t>
            </a:r>
            <a:r>
              <a:rPr lang="en-US" altLang="en-US" sz="1200" dirty="0">
                <a:latin typeface="Arial" charset="0"/>
                <a:ea typeface="Baekmuk Gulim" charset="0"/>
                <a:cs typeface="Baekmuk Gulim" charset="0"/>
              </a:rPr>
              <a:t>) activation or tumor-suppressor gene (</a:t>
            </a:r>
            <a:r>
              <a:rPr lang="en-US" altLang="en-US" sz="1200" i="1" dirty="0">
                <a:latin typeface="Arial" charset="0"/>
                <a:ea typeface="Baekmuk Gulim" charset="0"/>
                <a:cs typeface="Baekmuk Gulim" charset="0"/>
              </a:rPr>
              <a:t>APC</a:t>
            </a:r>
            <a:r>
              <a:rPr lang="en-US" altLang="en-US" sz="1200" dirty="0">
                <a:latin typeface="Arial" charset="0"/>
                <a:ea typeface="Baekmuk Gulim" charset="0"/>
                <a:cs typeface="Baekmuk Gulim" charset="0"/>
              </a:rPr>
              <a:t>) inactivation.</a:t>
            </a: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3600" dirty="0">
              <a:latin typeface="Arial" charset="0"/>
              <a:ea typeface="Baekmuk Gulim" charset="0"/>
              <a:cs typeface="Baekmuk Gulim" charset="0"/>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tLang="en-US" sz="1200" dirty="0">
                <a:latin typeface="Arial" charset="0"/>
                <a:ea typeface="Baekmuk Gulim" charset="0"/>
                <a:cs typeface="Baekmuk Gulim" charset="0"/>
              </a:rPr>
              <a:t>(B) Influence of the context on choice of TGFβ tumor-suppressor response. Cells under normal conditions are generally wired for cytostatic or differentiation responses to TGFβ; a loss of TGFβ signaling in this context causes elevated but still regulated cell proliferation (hyperplasia). In contrast, premalignant cells and other </a:t>
            </a:r>
            <a:r>
              <a:rPr lang="en-US" altLang="en-US" sz="1200" dirty="0" err="1">
                <a:latin typeface="Arial" charset="0"/>
                <a:ea typeface="Baekmuk Gulim" charset="0"/>
                <a:cs typeface="Baekmuk Gulim" charset="0"/>
              </a:rPr>
              <a:t>hyperproliferative</a:t>
            </a:r>
            <a:r>
              <a:rPr lang="en-US" altLang="en-US" sz="1200" dirty="0">
                <a:latin typeface="Arial" charset="0"/>
                <a:ea typeface="Baekmuk Gulim" charset="0"/>
                <a:cs typeface="Baekmuk Gulim" charset="0"/>
              </a:rPr>
              <a:t> cell states are wired for apoptotic and senescence responses; a loss of TGFβ signaling in this context enables tumor progression (neoplasia).</a:t>
            </a: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3600" dirty="0">
              <a:latin typeface="Arial" charset="0"/>
              <a:ea typeface="Baekmuk Gulim" charset="0"/>
              <a:cs typeface="Baekmuk Gulim" charset="0"/>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3600" dirty="0">
              <a:latin typeface="Arial" charset="0"/>
              <a:ea typeface="Baekmuk Gulim" charset="0"/>
              <a:cs typeface="Baekmuk Gulim" charset="0"/>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1200" dirty="0">
              <a:latin typeface="Arial" charset="0"/>
              <a:ea typeface="Baekmuk Gulim" charset="0"/>
              <a:cs typeface="Baekmuk Gulim" charset="0"/>
            </a:endParaRPr>
          </a:p>
          <a:p>
            <a:endParaRPr lang="en-US" dirty="0"/>
          </a:p>
        </p:txBody>
      </p:sp>
      <p:sp>
        <p:nvSpPr>
          <p:cNvPr id="4" name="Zástupný symbol pro číslo snímku 3"/>
          <p:cNvSpPr>
            <a:spLocks noGrp="1"/>
          </p:cNvSpPr>
          <p:nvPr>
            <p:ph type="sldNum" sz="quarter" idx="10"/>
          </p:nvPr>
        </p:nvSpPr>
        <p:spPr/>
        <p:txBody>
          <a:bodyPr/>
          <a:lstStyle/>
          <a:p>
            <a:fld id="{5876384D-F64B-400D-8F0F-D0A71C39A2D1}" type="slidenum">
              <a:rPr lang="en-US" smtClean="0"/>
              <a:t>32</a:t>
            </a:fld>
            <a:endParaRPr lang="en-US"/>
          </a:p>
        </p:txBody>
      </p:sp>
    </p:spTree>
    <p:extLst>
      <p:ext uri="{BB962C8B-B14F-4D97-AF65-F5344CB8AC3E}">
        <p14:creationId xmlns:p14="http://schemas.microsoft.com/office/powerpoint/2010/main" val="2578247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tLang="en-US" sz="1200" dirty="0">
                <a:latin typeface="Arial" charset="0"/>
                <a:ea typeface="Baekmuk Gulim" charset="0"/>
                <a:cs typeface="Baekmuk Gulim" charset="0"/>
              </a:rPr>
              <a:t>Tumor-Suppressive Transcriptional Responses to TGFβ</a:t>
            </a: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3600" dirty="0">
              <a:latin typeface="Arial" charset="0"/>
              <a:ea typeface="Baekmuk Gulim" charset="0"/>
              <a:cs typeface="Baekmuk Gulim" charset="0"/>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tLang="en-US" sz="1200" dirty="0">
                <a:latin typeface="Arial" charset="0"/>
                <a:ea typeface="Baekmuk Gulim" charset="0"/>
                <a:cs typeface="Baekmuk Gulim" charset="0"/>
              </a:rPr>
              <a:t>(A) A TGFβ-activated Smad complex in epithelial cells represses </a:t>
            </a:r>
            <a:r>
              <a:rPr lang="en-US" altLang="en-US" sz="1200" i="1" dirty="0">
                <a:latin typeface="Arial" charset="0"/>
                <a:ea typeface="Baekmuk Gulim" charset="0"/>
                <a:cs typeface="Baekmuk Gulim" charset="0"/>
              </a:rPr>
              <a:t>c-MYC</a:t>
            </a:r>
            <a:r>
              <a:rPr lang="en-US" altLang="en-US" sz="1200" dirty="0">
                <a:latin typeface="Arial" charset="0"/>
                <a:ea typeface="Baekmuk Gulim" charset="0"/>
                <a:cs typeface="Baekmuk Gulim" charset="0"/>
              </a:rPr>
              <a:t> expression (right panel) and facilitates the induction of CDK inhibitory genes (left panel). Smad-</a:t>
            </a:r>
            <a:r>
              <a:rPr lang="en-US" altLang="en-US" sz="1200" dirty="0" err="1">
                <a:latin typeface="Arial" charset="0"/>
                <a:ea typeface="Baekmuk Gulim" charset="0"/>
                <a:cs typeface="Baekmuk Gulim" charset="0"/>
              </a:rPr>
              <a:t>FoxO</a:t>
            </a:r>
            <a:r>
              <a:rPr lang="en-US" altLang="en-US" sz="1200" dirty="0">
                <a:latin typeface="Arial" charset="0"/>
                <a:ea typeface="Baekmuk Gulim" charset="0"/>
                <a:cs typeface="Baekmuk Gulim" charset="0"/>
              </a:rPr>
              <a:t> complexes target </a:t>
            </a:r>
            <a:r>
              <a:rPr lang="en-US" altLang="en-US" sz="1200" i="1" dirty="0">
                <a:latin typeface="Arial" charset="0"/>
                <a:ea typeface="Baekmuk Gulim" charset="0"/>
                <a:cs typeface="Baekmuk Gulim" charset="0"/>
              </a:rPr>
              <a:t>p15INK4b</a:t>
            </a:r>
            <a:r>
              <a:rPr lang="en-US" altLang="en-US" sz="1200" dirty="0">
                <a:latin typeface="Arial" charset="0"/>
                <a:ea typeface="Baekmuk Gulim" charset="0"/>
                <a:cs typeface="Baekmuk Gulim" charset="0"/>
              </a:rPr>
              <a:t> and </a:t>
            </a:r>
            <a:r>
              <a:rPr lang="en-US" altLang="en-US" sz="1200" i="1" dirty="0">
                <a:latin typeface="Arial" charset="0"/>
                <a:ea typeface="Baekmuk Gulim" charset="0"/>
                <a:cs typeface="Baekmuk Gulim" charset="0"/>
              </a:rPr>
              <a:t>p21CIP1</a:t>
            </a:r>
            <a:r>
              <a:rPr lang="en-US" altLang="en-US" sz="1200" dirty="0">
                <a:latin typeface="Arial" charset="0"/>
                <a:ea typeface="Baekmuk Gulim" charset="0"/>
                <a:cs typeface="Baekmuk Gulim" charset="0"/>
              </a:rPr>
              <a:t> for transcriptional induction, leading to CDK inhibition. The resulting surge of p15Ink4b releases p27Kip1 from a latent Cdk4-bound state to inhibit CDKs further. </a:t>
            </a:r>
            <a:r>
              <a:rPr lang="en-US" altLang="en-US" sz="1200" dirty="0" err="1">
                <a:latin typeface="Arial" charset="0"/>
                <a:ea typeface="Baekmuk Gulim" charset="0"/>
                <a:cs typeface="Baekmuk Gulim" charset="0"/>
              </a:rPr>
              <a:t>FoxO</a:t>
            </a:r>
            <a:r>
              <a:rPr lang="en-US" altLang="en-US" sz="1200" dirty="0">
                <a:latin typeface="Arial" charset="0"/>
                <a:ea typeface="Baekmuk Gulim" charset="0"/>
                <a:cs typeface="Baekmuk Gulim" charset="0"/>
              </a:rPr>
              <a:t> factors can be inhibited by the antagonistic family member FoxG1 or by Akt-mediated phosphorylation in tumors with a hyperactive PI3K-Akt pathway. Overexpression of the C/EBPβ isoform LIP in metastatic breast cancer inhibits C/EBPβ, a common partner of </a:t>
            </a:r>
            <a:r>
              <a:rPr lang="en-US" altLang="en-US" sz="1200" i="1" dirty="0">
                <a:latin typeface="Arial" charset="0"/>
                <a:ea typeface="Baekmuk Gulim" charset="0"/>
                <a:cs typeface="Baekmuk Gulim" charset="0"/>
              </a:rPr>
              <a:t>c-MYC</a:t>
            </a:r>
            <a:r>
              <a:rPr lang="en-US" altLang="en-US" sz="1200" dirty="0">
                <a:latin typeface="Arial" charset="0"/>
                <a:ea typeface="Baekmuk Gulim" charset="0"/>
                <a:cs typeface="Baekmuk Gulim" charset="0"/>
              </a:rPr>
              <a:t> and </a:t>
            </a:r>
            <a:r>
              <a:rPr lang="en-US" altLang="en-US" sz="1200" i="1" dirty="0">
                <a:latin typeface="Arial" charset="0"/>
                <a:ea typeface="Baekmuk Gulim" charset="0"/>
                <a:cs typeface="Baekmuk Gulim" charset="0"/>
              </a:rPr>
              <a:t>p15INK5b</a:t>
            </a:r>
            <a:r>
              <a:rPr lang="en-US" altLang="en-US" sz="1200" dirty="0">
                <a:latin typeface="Arial" charset="0"/>
                <a:ea typeface="Baekmuk Gulim" charset="0"/>
                <a:cs typeface="Baekmuk Gulim" charset="0"/>
              </a:rPr>
              <a:t> regulatory Smad complexes.</a:t>
            </a: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3600" dirty="0">
              <a:latin typeface="Arial" charset="0"/>
              <a:ea typeface="Baekmuk Gulim" charset="0"/>
              <a:cs typeface="Baekmuk Gulim" charset="0"/>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tLang="en-US" sz="1200" dirty="0">
                <a:latin typeface="Arial" charset="0"/>
                <a:ea typeface="Baekmuk Gulim" charset="0"/>
                <a:cs typeface="Baekmuk Gulim" charset="0"/>
              </a:rPr>
              <a:t>(B) Different cell types engage different CDK inhibitor in their TGFβ cytostatic response, whereas </a:t>
            </a:r>
            <a:r>
              <a:rPr lang="en-US" altLang="en-US" sz="1200" i="1" dirty="0">
                <a:latin typeface="Arial" charset="0"/>
                <a:ea typeface="Baekmuk Gulim" charset="0"/>
                <a:cs typeface="Baekmuk Gulim" charset="0"/>
              </a:rPr>
              <a:t>c-MYC</a:t>
            </a:r>
            <a:r>
              <a:rPr lang="en-US" altLang="en-US" sz="1200" dirty="0">
                <a:latin typeface="Arial" charset="0"/>
                <a:ea typeface="Baekmuk Gulim" charset="0"/>
                <a:cs typeface="Baekmuk Gulim" charset="0"/>
              </a:rPr>
              <a:t> downregulation is a general feature of the response.</a:t>
            </a: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3600" dirty="0">
              <a:latin typeface="Arial" charset="0"/>
              <a:ea typeface="Baekmuk Gulim" charset="0"/>
              <a:cs typeface="Baekmuk Gulim" charset="0"/>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tLang="en-US" sz="1200" dirty="0">
                <a:latin typeface="Arial" charset="0"/>
                <a:ea typeface="Baekmuk Gulim" charset="0"/>
                <a:cs typeface="Baekmuk Gulim" charset="0"/>
              </a:rPr>
              <a:t>(C) </a:t>
            </a:r>
            <a:r>
              <a:rPr lang="en-US" altLang="en-US" sz="1200" i="1" dirty="0">
                <a:latin typeface="Arial" charset="0"/>
                <a:ea typeface="Baekmuk Gulim" charset="0"/>
                <a:cs typeface="Baekmuk Gulim" charset="0"/>
              </a:rPr>
              <a:t>p16INK4a</a:t>
            </a:r>
            <a:r>
              <a:rPr lang="en-US" altLang="en-US" sz="1200" dirty="0">
                <a:latin typeface="Arial" charset="0"/>
                <a:ea typeface="Baekmuk Gulim" charset="0"/>
                <a:cs typeface="Baekmuk Gulim" charset="0"/>
              </a:rPr>
              <a:t> induction by endogenous sensors of hyperactive Ras (or other oncogenic signals) collaborates with </a:t>
            </a:r>
            <a:r>
              <a:rPr lang="en-US" altLang="en-US" sz="1200" i="1" dirty="0">
                <a:latin typeface="Arial" charset="0"/>
                <a:ea typeface="Baekmuk Gulim" charset="0"/>
                <a:cs typeface="Baekmuk Gulim" charset="0"/>
              </a:rPr>
              <a:t>p15INK4b</a:t>
            </a:r>
            <a:r>
              <a:rPr lang="en-US" altLang="en-US" sz="1200" dirty="0">
                <a:latin typeface="Arial" charset="0"/>
                <a:ea typeface="Baekmuk Gulim" charset="0"/>
                <a:cs typeface="Baekmuk Gulim" charset="0"/>
              </a:rPr>
              <a:t> to mediate tumor suppression.</a:t>
            </a: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3600" dirty="0">
              <a:latin typeface="Arial" charset="0"/>
              <a:ea typeface="Baekmuk Gulim" charset="0"/>
              <a:cs typeface="Baekmuk Gulim" charset="0"/>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tLang="en-US" sz="1200" dirty="0">
                <a:latin typeface="Arial" charset="0"/>
                <a:ea typeface="Baekmuk Gulim" charset="0"/>
                <a:cs typeface="Baekmuk Gulim" charset="0"/>
              </a:rPr>
              <a:t>(D) </a:t>
            </a:r>
            <a:r>
              <a:rPr lang="en-US" altLang="en-US" sz="1200" i="1" dirty="0">
                <a:latin typeface="Arial" charset="0"/>
                <a:ea typeface="Baekmuk Gulim" charset="0"/>
                <a:cs typeface="Baekmuk Gulim" charset="0"/>
              </a:rPr>
              <a:t>ID1</a:t>
            </a:r>
            <a:r>
              <a:rPr lang="en-US" altLang="en-US" sz="1200" dirty="0">
                <a:latin typeface="Arial" charset="0"/>
                <a:ea typeface="Baekmuk Gulim" charset="0"/>
                <a:cs typeface="Baekmuk Gulim" charset="0"/>
              </a:rPr>
              <a:t> repression creates conditions for terminal differentiation and senescence. Differential effects of BMP and TGFβ on </a:t>
            </a:r>
            <a:r>
              <a:rPr lang="en-US" altLang="en-US" sz="1200" i="1" dirty="0">
                <a:latin typeface="Arial" charset="0"/>
                <a:ea typeface="Baekmuk Gulim" charset="0"/>
                <a:cs typeface="Baekmuk Gulim" charset="0"/>
              </a:rPr>
              <a:t>ID1</a:t>
            </a:r>
            <a:r>
              <a:rPr lang="en-US" altLang="en-US" sz="1200" dirty="0">
                <a:latin typeface="Arial" charset="0"/>
                <a:ea typeface="Baekmuk Gulim" charset="0"/>
                <a:cs typeface="Baekmuk Gulim" charset="0"/>
              </a:rPr>
              <a:t> expression are based on the ability of TGFβ-activated </a:t>
            </a:r>
            <a:r>
              <a:rPr lang="en-US" altLang="en-US" sz="1200" dirty="0" err="1">
                <a:latin typeface="Arial" charset="0"/>
                <a:ea typeface="Baekmuk Gulim" charset="0"/>
                <a:cs typeface="Baekmuk Gulim" charset="0"/>
              </a:rPr>
              <a:t>Smads</a:t>
            </a:r>
            <a:r>
              <a:rPr lang="en-US" altLang="en-US" sz="1200" dirty="0">
                <a:latin typeface="Arial" charset="0"/>
                <a:ea typeface="Baekmuk Gulim" charset="0"/>
                <a:cs typeface="Baekmuk Gulim" charset="0"/>
              </a:rPr>
              <a:t> to recruit the transcriptional repression factor ATF3 to the </a:t>
            </a:r>
            <a:r>
              <a:rPr lang="en-US" altLang="en-US" sz="1200" i="1" dirty="0">
                <a:latin typeface="Arial" charset="0"/>
                <a:ea typeface="Baekmuk Gulim" charset="0"/>
                <a:cs typeface="Baekmuk Gulim" charset="0"/>
              </a:rPr>
              <a:t>ID1</a:t>
            </a:r>
            <a:r>
              <a:rPr lang="en-US" altLang="en-US" sz="1200" dirty="0">
                <a:latin typeface="Arial" charset="0"/>
                <a:ea typeface="Baekmuk Gulim" charset="0"/>
                <a:cs typeface="Baekmuk Gulim" charset="0"/>
              </a:rPr>
              <a:t> regulatory region. Expression of </a:t>
            </a:r>
            <a:r>
              <a:rPr lang="en-US" altLang="en-US" sz="1200" i="1" dirty="0">
                <a:latin typeface="Arial" charset="0"/>
                <a:ea typeface="Baekmuk Gulim" charset="0"/>
                <a:cs typeface="Baekmuk Gulim" charset="0"/>
              </a:rPr>
              <a:t>ATF3</a:t>
            </a:r>
            <a:r>
              <a:rPr lang="en-US" altLang="en-US" sz="1200" dirty="0">
                <a:latin typeface="Arial" charset="0"/>
                <a:ea typeface="Baekmuk Gulim" charset="0"/>
                <a:cs typeface="Baekmuk Gulim" charset="0"/>
              </a:rPr>
              <a:t> itself is induced by the Smad pathway.</a:t>
            </a: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3600" dirty="0">
              <a:latin typeface="Arial" charset="0"/>
              <a:ea typeface="Baekmuk Gulim" charset="0"/>
              <a:cs typeface="Baekmuk Gulim" charset="0"/>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3600" dirty="0">
              <a:latin typeface="Arial" charset="0"/>
              <a:ea typeface="Baekmuk Gulim" charset="0"/>
              <a:cs typeface="Baekmuk Gulim" charset="0"/>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1200" dirty="0">
              <a:latin typeface="Arial" charset="0"/>
              <a:ea typeface="Baekmuk Gulim" charset="0"/>
              <a:cs typeface="Baekmuk Gulim" charset="0"/>
            </a:endParaRPr>
          </a:p>
          <a:p>
            <a:endParaRPr lang="en-US" dirty="0"/>
          </a:p>
        </p:txBody>
      </p:sp>
      <p:sp>
        <p:nvSpPr>
          <p:cNvPr id="4" name="Zástupný symbol pro číslo snímku 3"/>
          <p:cNvSpPr>
            <a:spLocks noGrp="1"/>
          </p:cNvSpPr>
          <p:nvPr>
            <p:ph type="sldNum" sz="quarter" idx="10"/>
          </p:nvPr>
        </p:nvSpPr>
        <p:spPr/>
        <p:txBody>
          <a:bodyPr/>
          <a:lstStyle/>
          <a:p>
            <a:fld id="{5876384D-F64B-400D-8F0F-D0A71C39A2D1}" type="slidenum">
              <a:rPr lang="en-US" smtClean="0"/>
              <a:t>33</a:t>
            </a:fld>
            <a:endParaRPr lang="en-US"/>
          </a:p>
        </p:txBody>
      </p:sp>
    </p:spTree>
    <p:extLst>
      <p:ext uri="{BB962C8B-B14F-4D97-AF65-F5344CB8AC3E}">
        <p14:creationId xmlns:p14="http://schemas.microsoft.com/office/powerpoint/2010/main" val="4086593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tLang="en-US" sz="1200" dirty="0">
                <a:latin typeface="Arial" charset="0"/>
                <a:ea typeface="Baekmuk Gulim" charset="0"/>
                <a:cs typeface="Baekmuk Gulim" charset="0"/>
              </a:rPr>
              <a:t>Anti- and </a:t>
            </a:r>
            <a:r>
              <a:rPr lang="en-US" altLang="en-US" sz="1200" dirty="0" err="1">
                <a:latin typeface="Arial" charset="0"/>
                <a:ea typeface="Baekmuk Gulim" charset="0"/>
                <a:cs typeface="Baekmuk Gulim" charset="0"/>
              </a:rPr>
              <a:t>Protumorigenic</a:t>
            </a:r>
            <a:r>
              <a:rPr lang="en-US" altLang="en-US" sz="1200" dirty="0">
                <a:latin typeface="Arial" charset="0"/>
                <a:ea typeface="Baekmuk Gulim" charset="0"/>
                <a:cs typeface="Baekmuk Gulim" charset="0"/>
              </a:rPr>
              <a:t> Effects of TGFβ in the Stroma</a:t>
            </a: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3600" dirty="0">
              <a:latin typeface="Arial" charset="0"/>
              <a:ea typeface="Baekmuk Gulim" charset="0"/>
              <a:cs typeface="Baekmuk Gulim" charset="0"/>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tLang="en-US" sz="1200" dirty="0">
                <a:latin typeface="Arial" charset="0"/>
                <a:ea typeface="Baekmuk Gulim" charset="0"/>
                <a:cs typeface="Baekmuk Gulim" charset="0"/>
              </a:rPr>
              <a:t>(A) TGFβ suppresses tumor emergence in certain epithelial tissues (e.g., the forestomach epithelium) by inhibiting the production of cell survival and motility factors such as hepatocyte growth factor (HGF).</a:t>
            </a: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3600" dirty="0">
              <a:latin typeface="Arial" charset="0"/>
              <a:ea typeface="Baekmuk Gulim" charset="0"/>
              <a:cs typeface="Baekmuk Gulim" charset="0"/>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tLang="en-US" sz="1200" dirty="0">
                <a:latin typeface="Arial" charset="0"/>
                <a:ea typeface="Baekmuk Gulim" charset="0"/>
                <a:cs typeface="Baekmuk Gulim" charset="0"/>
              </a:rPr>
              <a:t>(B) TGFβ acts as a major enforcer of immune tolerance by inhibiting the development and functions of nearly all major components of the innate (red) and adaptive (black) immune system. Some of these effects are exerted through the activation of regulatory T cells (</a:t>
            </a:r>
            <a:r>
              <a:rPr lang="en-US" altLang="en-US" sz="1200" dirty="0" err="1">
                <a:latin typeface="Arial" charset="0"/>
                <a:ea typeface="Baekmuk Gulim" charset="0"/>
                <a:cs typeface="Baekmuk Gulim" charset="0"/>
              </a:rPr>
              <a:t>Treg</a:t>
            </a:r>
            <a:r>
              <a:rPr lang="en-US" altLang="en-US" sz="1200" dirty="0">
                <a:latin typeface="Arial" charset="0"/>
                <a:ea typeface="Baekmuk Gulim" charset="0"/>
                <a:cs typeface="Baekmuk Gulim" charset="0"/>
              </a:rPr>
              <a:t>; green) that constrain the function of other lymphocytes (gray).</a:t>
            </a: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3600" dirty="0">
              <a:latin typeface="Arial" charset="0"/>
              <a:ea typeface="Baekmuk Gulim" charset="0"/>
              <a:cs typeface="Baekmuk Gulim" charset="0"/>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tLang="en-US" sz="1200" dirty="0">
                <a:latin typeface="Arial" charset="0"/>
                <a:ea typeface="Baekmuk Gulim" charset="0"/>
                <a:cs typeface="Baekmuk Gulim" charset="0"/>
              </a:rPr>
              <a:t>(C) By imposing limits on the inflammatory response, TGFβ can avert the </a:t>
            </a:r>
            <a:r>
              <a:rPr lang="en-US" altLang="en-US" sz="1200" dirty="0" err="1">
                <a:latin typeface="Arial" charset="0"/>
                <a:ea typeface="Baekmuk Gulim" charset="0"/>
                <a:cs typeface="Baekmuk Gulim" charset="0"/>
              </a:rPr>
              <a:t>protumorigenic</a:t>
            </a:r>
            <a:r>
              <a:rPr lang="en-US" altLang="en-US" sz="1200" dirty="0">
                <a:latin typeface="Arial" charset="0"/>
                <a:ea typeface="Baekmuk Gulim" charset="0"/>
                <a:cs typeface="Baekmuk Gulim" charset="0"/>
              </a:rPr>
              <a:t> effect that could derive from chronic inflammation, as observed in colonic epithelial cells. However, T cells in some patients with inflammatory bowel disease (a colon cancer-prone condition) overexpress Smad7 and are not sensitive to TGFβ.</a:t>
            </a: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3600" dirty="0">
              <a:latin typeface="Arial" charset="0"/>
              <a:ea typeface="Baekmuk Gulim" charset="0"/>
              <a:cs typeface="Baekmuk Gulim" charset="0"/>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tLang="en-US" sz="1200" dirty="0">
                <a:latin typeface="Arial" charset="0"/>
                <a:ea typeface="Baekmuk Gulim" charset="0"/>
                <a:cs typeface="Baekmuk Gulim" charset="0"/>
              </a:rPr>
              <a:t>(D) In some types of cancer, a defective TGFβ response in inflammatory cells can lead to excessive inflammation, favoring tumor progression. In other types of cancer, tumor-derived TGFβ can suppress antitumor immune responses, which also favors tumor progression.</a:t>
            </a: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3600" dirty="0">
              <a:latin typeface="Arial" charset="0"/>
              <a:ea typeface="Baekmuk Gulim" charset="0"/>
              <a:cs typeface="Baekmuk Gulim" charset="0"/>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3600" dirty="0">
              <a:latin typeface="Arial" charset="0"/>
              <a:ea typeface="Baekmuk Gulim" charset="0"/>
              <a:cs typeface="Baekmuk Gulim" charset="0"/>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1200" dirty="0">
              <a:latin typeface="Arial" charset="0"/>
              <a:ea typeface="Baekmuk Gulim" charset="0"/>
              <a:cs typeface="Baekmuk Gulim" charset="0"/>
            </a:endParaRPr>
          </a:p>
          <a:p>
            <a:endParaRPr lang="en-US" dirty="0"/>
          </a:p>
        </p:txBody>
      </p:sp>
      <p:sp>
        <p:nvSpPr>
          <p:cNvPr id="4" name="Zástupný symbol pro číslo snímku 3"/>
          <p:cNvSpPr>
            <a:spLocks noGrp="1"/>
          </p:cNvSpPr>
          <p:nvPr>
            <p:ph type="sldNum" sz="quarter" idx="10"/>
          </p:nvPr>
        </p:nvSpPr>
        <p:spPr/>
        <p:txBody>
          <a:bodyPr/>
          <a:lstStyle/>
          <a:p>
            <a:fld id="{5876384D-F64B-400D-8F0F-D0A71C39A2D1}" type="slidenum">
              <a:rPr lang="en-US" smtClean="0"/>
              <a:t>34</a:t>
            </a:fld>
            <a:endParaRPr lang="en-US"/>
          </a:p>
        </p:txBody>
      </p:sp>
    </p:spTree>
    <p:extLst>
      <p:ext uri="{BB962C8B-B14F-4D97-AF65-F5344CB8AC3E}">
        <p14:creationId xmlns:p14="http://schemas.microsoft.com/office/powerpoint/2010/main" val="3538768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691680" y="4869160"/>
            <a:ext cx="6984776" cy="432048"/>
          </a:xfrm>
        </p:spPr>
        <p:txBody>
          <a:bodyPr anchor="t"/>
          <a:lstStyle>
            <a:lvl1pPr>
              <a:defRPr sz="2200" b="0">
                <a:solidFill>
                  <a:schemeClr val="bg1">
                    <a:lumMod val="50000"/>
                  </a:schemeClr>
                </a:solidFill>
              </a:defRPr>
            </a:lvl1pPr>
          </a:lstStyle>
          <a:p>
            <a:r>
              <a:rPr lang="cs-CZ"/>
              <a:t>Kliknutím lze upravit styl.</a:t>
            </a:r>
            <a:endParaRPr lang="cs-CZ" dirty="0"/>
          </a:p>
        </p:txBody>
      </p:sp>
      <p:sp>
        <p:nvSpPr>
          <p:cNvPr id="3" name="Podnadpis 2"/>
          <p:cNvSpPr>
            <a:spLocks noGrp="1"/>
          </p:cNvSpPr>
          <p:nvPr>
            <p:ph type="subTitle" idx="1"/>
          </p:nvPr>
        </p:nvSpPr>
        <p:spPr>
          <a:xfrm>
            <a:off x="1691680" y="3573016"/>
            <a:ext cx="6984776" cy="1224136"/>
          </a:xfrm>
        </p:spPr>
        <p:txBody>
          <a:bodyPr anchor="b"/>
          <a:lstStyle>
            <a:lvl1pPr marL="0" indent="0" algn="l">
              <a:buNone/>
              <a:defRPr sz="2800" b="1">
                <a:solidFill>
                  <a:schemeClr val="accent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7F58C993-011B-4698-9DDB-5FCE5EABF42D}" type="slidenum">
              <a:rPr lang="cs-CZ" altLang="cs-CZ"/>
              <a:pPr>
                <a:defRPr/>
              </a:pPr>
              <a:t>‹#›</a:t>
            </a:fld>
            <a:endParaRPr lang="cs-CZ" altLang="cs-CZ"/>
          </a:p>
        </p:txBody>
      </p:sp>
    </p:spTree>
    <p:extLst>
      <p:ext uri="{BB962C8B-B14F-4D97-AF65-F5344CB8AC3E}">
        <p14:creationId xmlns:p14="http://schemas.microsoft.com/office/powerpoint/2010/main" val="3018933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pPr>
              <a:defRPr/>
            </a:pPr>
            <a:endParaRPr lang="cs-CZ" altLang="cs-CZ"/>
          </a:p>
        </p:txBody>
      </p:sp>
      <p:sp>
        <p:nvSpPr>
          <p:cNvPr id="3" name="Zástupný symbol pro zápatí 4"/>
          <p:cNvSpPr>
            <a:spLocks noGrp="1"/>
          </p:cNvSpPr>
          <p:nvPr>
            <p:ph type="ftr" sz="quarter" idx="11"/>
          </p:nvPr>
        </p:nvSpPr>
        <p:spPr/>
        <p:txBody>
          <a:bodyPr/>
          <a:lstStyle>
            <a:lvl1pPr>
              <a:defRPr/>
            </a:lvl1pPr>
          </a:lstStyle>
          <a:p>
            <a:pPr>
              <a:defRPr/>
            </a:pPr>
            <a:endParaRPr lang="cs-CZ" altLang="cs-CZ"/>
          </a:p>
        </p:txBody>
      </p:sp>
      <p:sp>
        <p:nvSpPr>
          <p:cNvPr id="4" name="Zástupný symbol pro číslo snímku 5"/>
          <p:cNvSpPr>
            <a:spLocks noGrp="1"/>
          </p:cNvSpPr>
          <p:nvPr>
            <p:ph type="sldNum" sz="quarter" idx="12"/>
          </p:nvPr>
        </p:nvSpPr>
        <p:spPr/>
        <p:txBody>
          <a:bodyPr/>
          <a:lstStyle>
            <a:lvl1pPr>
              <a:defRPr/>
            </a:lvl1pPr>
          </a:lstStyle>
          <a:p>
            <a:pPr>
              <a:defRPr/>
            </a:pPr>
            <a:fld id="{93DC8B5D-B535-4CE4-8872-2FA6B218F41E}" type="slidenum">
              <a:rPr lang="cs-CZ" altLang="cs-CZ"/>
              <a:pPr>
                <a:defRPr/>
              </a:pPr>
              <a:t>‹#›</a:t>
            </a:fld>
            <a:endParaRPr lang="cs-CZ" altLang="cs-CZ"/>
          </a:p>
        </p:txBody>
      </p:sp>
    </p:spTree>
    <p:extLst>
      <p:ext uri="{BB962C8B-B14F-4D97-AF65-F5344CB8AC3E}">
        <p14:creationId xmlns:p14="http://schemas.microsoft.com/office/powerpoint/2010/main" val="3258989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267744" y="4797152"/>
            <a:ext cx="5486400" cy="720080"/>
          </a:xfrm>
        </p:spPr>
        <p:txBody>
          <a:bodyPr anchor="b"/>
          <a:lstStyle>
            <a:lvl1pPr algn="l">
              <a:defRPr sz="2000" b="1"/>
            </a:lvl1pPr>
          </a:lstStyle>
          <a:p>
            <a:r>
              <a:rPr lang="cs-CZ"/>
              <a:t>Kliknutím lze upravit styl.</a:t>
            </a:r>
            <a:endParaRPr lang="cs-CZ" dirty="0"/>
          </a:p>
        </p:txBody>
      </p:sp>
      <p:sp>
        <p:nvSpPr>
          <p:cNvPr id="3" name="Zástupný symbol pro obrázek 2"/>
          <p:cNvSpPr>
            <a:spLocks noGrp="1"/>
          </p:cNvSpPr>
          <p:nvPr>
            <p:ph type="pic" idx="1"/>
          </p:nvPr>
        </p:nvSpPr>
        <p:spPr>
          <a:xfrm>
            <a:off x="2259012" y="1052736"/>
            <a:ext cx="5486400" cy="3560267"/>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a:t>Kliknutím na ikonu přidáte obrázek.</a:t>
            </a:r>
            <a:endParaRPr lang="cs-CZ" noProof="0" dirty="0"/>
          </a:p>
        </p:txBody>
      </p:sp>
      <p:sp>
        <p:nvSpPr>
          <p:cNvPr id="4" name="Zástupný symbol pro text 3"/>
          <p:cNvSpPr>
            <a:spLocks noGrp="1"/>
          </p:cNvSpPr>
          <p:nvPr>
            <p:ph type="body" sz="half" idx="2"/>
          </p:nvPr>
        </p:nvSpPr>
        <p:spPr>
          <a:xfrm>
            <a:off x="2267744" y="5517231"/>
            <a:ext cx="5486400" cy="65496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endParaRPr lang="cs-CZ" altLang="cs-CZ"/>
          </a:p>
        </p:txBody>
      </p:sp>
      <p:sp>
        <p:nvSpPr>
          <p:cNvPr id="6" name="Zástupný symbol pro zápatí 4"/>
          <p:cNvSpPr>
            <a:spLocks noGrp="1"/>
          </p:cNvSpPr>
          <p:nvPr>
            <p:ph type="ftr" sz="quarter" idx="11"/>
          </p:nvPr>
        </p:nvSpPr>
        <p:spPr/>
        <p:txBody>
          <a:bodyPr/>
          <a:lstStyle>
            <a:lvl1pPr>
              <a:defRPr/>
            </a:lvl1pPr>
          </a:lstStyle>
          <a:p>
            <a:pPr>
              <a:defRPr/>
            </a:pPr>
            <a:endParaRPr lang="cs-CZ" altLang="cs-CZ"/>
          </a:p>
        </p:txBody>
      </p:sp>
      <p:sp>
        <p:nvSpPr>
          <p:cNvPr id="7" name="Zástupný symbol pro číslo snímku 5"/>
          <p:cNvSpPr>
            <a:spLocks noGrp="1"/>
          </p:cNvSpPr>
          <p:nvPr>
            <p:ph type="sldNum" sz="quarter" idx="12"/>
          </p:nvPr>
        </p:nvSpPr>
        <p:spPr/>
        <p:txBody>
          <a:bodyPr/>
          <a:lstStyle>
            <a:lvl1pPr>
              <a:defRPr/>
            </a:lvl1pPr>
          </a:lstStyle>
          <a:p>
            <a:pPr>
              <a:defRPr/>
            </a:pPr>
            <a:fld id="{A4554668-3728-41EC-B440-44B50D38B067}" type="slidenum">
              <a:rPr lang="cs-CZ" altLang="cs-CZ"/>
              <a:pPr>
                <a:defRPr/>
              </a:pPr>
              <a:t>‹#›</a:t>
            </a:fld>
            <a:endParaRPr lang="cs-CZ" altLang="cs-CZ"/>
          </a:p>
        </p:txBody>
      </p:sp>
    </p:spTree>
    <p:extLst>
      <p:ext uri="{BB962C8B-B14F-4D97-AF65-F5344CB8AC3E}">
        <p14:creationId xmlns:p14="http://schemas.microsoft.com/office/powerpoint/2010/main" val="671806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Nadpis jednořádkový a obsah">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43608" y="1196752"/>
            <a:ext cx="7357116" cy="4857403"/>
          </a:xfrm>
        </p:spPr>
        <p:txBody>
          <a:bodyPr/>
          <a:lstStyle>
            <a:lvl1pPr marL="266700" indent="-266700">
              <a:buFontTx/>
              <a:buBlip>
                <a:blip r:embed="rId2"/>
              </a:buBlip>
              <a:defRPr/>
            </a:lvl1pPr>
            <a:lvl2pPr marL="541338" indent="-274638">
              <a:buFontTx/>
              <a:buBlip>
                <a:blip r:embed="rId2"/>
              </a:buBlip>
              <a:defRPr/>
            </a:lvl2pPr>
            <a:lvl3pPr marL="808038" indent="-266700">
              <a:buFontTx/>
              <a:buBlip>
                <a:blip r:embed="rId2"/>
              </a:buBlip>
              <a:defRPr/>
            </a:lvl3pPr>
            <a:lvl4pPr marL="985838" indent="-177800">
              <a:buFontTx/>
              <a:buBlip>
                <a:blip r:embed="rId2"/>
              </a:buBlip>
              <a:defRPr/>
            </a:lvl4pPr>
            <a:lvl5pPr marL="1163638" indent="-177800">
              <a:buFontTx/>
              <a:buBlip>
                <a:blip r:embed="rId2"/>
              </a:buBlip>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0B54AFC2-7679-4D6C-9D6C-5DAD3DA8540E}" type="slidenum">
              <a:rPr lang="cs-CZ" altLang="cs-CZ"/>
              <a:pPr>
                <a:defRPr/>
              </a:pPr>
              <a:t>‹#›</a:t>
            </a:fld>
            <a:endParaRPr lang="cs-CZ" altLang="cs-CZ"/>
          </a:p>
        </p:txBody>
      </p:sp>
      <p:sp>
        <p:nvSpPr>
          <p:cNvPr id="8" name="Zástupný symbol pro nadpis 1" descr="ss&#10;" title="nadpiss">
            <a:extLst>
              <a:ext uri="{FF2B5EF4-FFF2-40B4-BE49-F238E27FC236}">
                <a16:creationId xmlns:a16="http://schemas.microsoft.com/office/drawing/2014/main" id="{009DD5B5-BB86-4AC7-93C6-2BF71B07B6E8}"/>
              </a:ext>
            </a:extLst>
          </p:cNvPr>
          <p:cNvSpPr>
            <a:spLocks noGrp="1"/>
          </p:cNvSpPr>
          <p:nvPr>
            <p:ph type="title"/>
          </p:nvPr>
        </p:nvSpPr>
        <p:spPr bwMode="auto">
          <a:xfrm>
            <a:off x="1043608" y="260646"/>
            <a:ext cx="71389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Kliknutím lze upravit styl.</a:t>
            </a:r>
            <a:endParaRPr lang="cs-CZ" altLang="cs-CZ" dirty="0"/>
          </a:p>
        </p:txBody>
      </p:sp>
    </p:spTree>
    <p:extLst>
      <p:ext uri="{BB962C8B-B14F-4D97-AF65-F5344CB8AC3E}">
        <p14:creationId xmlns:p14="http://schemas.microsoft.com/office/powerpoint/2010/main" val="101110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Nadpis dvouřádkový a obsah">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CFCB3536-0B3D-4E89-BA3C-AE7C49F4222A}" type="slidenum">
              <a:rPr lang="cs-CZ" altLang="cs-CZ"/>
              <a:pPr>
                <a:defRPr/>
              </a:pPr>
              <a:t>‹#›</a:t>
            </a:fld>
            <a:endParaRPr lang="cs-CZ" altLang="cs-CZ"/>
          </a:p>
        </p:txBody>
      </p:sp>
      <p:sp>
        <p:nvSpPr>
          <p:cNvPr id="7" name="Zástupný symbol pro nadpis 1" descr="ss&#10;" title="nadpiss">
            <a:extLst>
              <a:ext uri="{FF2B5EF4-FFF2-40B4-BE49-F238E27FC236}">
                <a16:creationId xmlns:a16="http://schemas.microsoft.com/office/drawing/2014/main" id="{42640C1A-D61F-49DD-AB18-E132BE75D6B6}"/>
              </a:ext>
            </a:extLst>
          </p:cNvPr>
          <p:cNvSpPr>
            <a:spLocks noGrp="1"/>
          </p:cNvSpPr>
          <p:nvPr>
            <p:ph type="title"/>
          </p:nvPr>
        </p:nvSpPr>
        <p:spPr bwMode="auto">
          <a:xfrm>
            <a:off x="1043608" y="260646"/>
            <a:ext cx="71389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Kliknutím lze upravit styl.</a:t>
            </a:r>
            <a:endParaRPr lang="cs-CZ" altLang="cs-CZ" dirty="0"/>
          </a:p>
        </p:txBody>
      </p:sp>
      <p:sp>
        <p:nvSpPr>
          <p:cNvPr id="8" name="Zástupný symbol pro obsah 2">
            <a:extLst>
              <a:ext uri="{FF2B5EF4-FFF2-40B4-BE49-F238E27FC236}">
                <a16:creationId xmlns:a16="http://schemas.microsoft.com/office/drawing/2014/main" id="{E2B3C2CB-32BB-47A5-9ACB-DE678CEBF01A}"/>
              </a:ext>
            </a:extLst>
          </p:cNvPr>
          <p:cNvSpPr>
            <a:spLocks noGrp="1"/>
          </p:cNvSpPr>
          <p:nvPr>
            <p:ph idx="1"/>
          </p:nvPr>
        </p:nvSpPr>
        <p:spPr>
          <a:xfrm>
            <a:off x="1043608" y="1196752"/>
            <a:ext cx="7357116" cy="4857403"/>
          </a:xfrm>
        </p:spPr>
        <p:txBody>
          <a:bodyPr/>
          <a:lstStyle>
            <a:lvl1pPr marL="266700" indent="-266700">
              <a:buFontTx/>
              <a:buBlip>
                <a:blip r:embed="rId2"/>
              </a:buBlip>
              <a:defRPr/>
            </a:lvl1pPr>
            <a:lvl2pPr marL="541338" indent="-274638">
              <a:buFontTx/>
              <a:buBlip>
                <a:blip r:embed="rId2"/>
              </a:buBlip>
              <a:defRPr/>
            </a:lvl2pPr>
            <a:lvl3pPr marL="808038" indent="-266700">
              <a:buFontTx/>
              <a:buBlip>
                <a:blip r:embed="rId2"/>
              </a:buBlip>
              <a:defRPr/>
            </a:lvl3pPr>
            <a:lvl4pPr marL="985838" indent="-177800">
              <a:buFontTx/>
              <a:buBlip>
                <a:blip r:embed="rId2"/>
              </a:buBlip>
              <a:defRPr/>
            </a:lvl4pPr>
            <a:lvl5pPr marL="1163638" indent="-177800">
              <a:buFontTx/>
              <a:buBlip>
                <a:blip r:embed="rId2"/>
              </a:buBlip>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Tree>
    <p:extLst>
      <p:ext uri="{BB962C8B-B14F-4D97-AF65-F5344CB8AC3E}">
        <p14:creationId xmlns:p14="http://schemas.microsoft.com/office/powerpoint/2010/main" val="1762825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Bez nadpisu, pouze obsah">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8581A95A-9729-4D7D-B061-DFE9163B6DDB}" type="slidenum">
              <a:rPr lang="cs-CZ" altLang="cs-CZ"/>
              <a:pPr>
                <a:defRPr/>
              </a:pPr>
              <a:t>‹#›</a:t>
            </a:fld>
            <a:endParaRPr lang="cs-CZ" altLang="cs-CZ"/>
          </a:p>
        </p:txBody>
      </p:sp>
      <p:sp>
        <p:nvSpPr>
          <p:cNvPr id="7" name="Zástupný symbol pro obsah 2">
            <a:extLst>
              <a:ext uri="{FF2B5EF4-FFF2-40B4-BE49-F238E27FC236}">
                <a16:creationId xmlns:a16="http://schemas.microsoft.com/office/drawing/2014/main" id="{40D99EDD-FE53-4F03-A8D5-8344DBB0D71C}"/>
              </a:ext>
            </a:extLst>
          </p:cNvPr>
          <p:cNvSpPr>
            <a:spLocks noGrp="1"/>
          </p:cNvSpPr>
          <p:nvPr>
            <p:ph idx="1"/>
          </p:nvPr>
        </p:nvSpPr>
        <p:spPr>
          <a:xfrm>
            <a:off x="1043608" y="1196752"/>
            <a:ext cx="7357116" cy="4857403"/>
          </a:xfrm>
        </p:spPr>
        <p:txBody>
          <a:bodyPr/>
          <a:lstStyle>
            <a:lvl1pPr marL="266700" indent="-266700">
              <a:buFontTx/>
              <a:buBlip>
                <a:blip r:embed="rId2"/>
              </a:buBlip>
              <a:defRPr/>
            </a:lvl1pPr>
            <a:lvl2pPr marL="541338" indent="-274638">
              <a:buFontTx/>
              <a:buBlip>
                <a:blip r:embed="rId2"/>
              </a:buBlip>
              <a:defRPr/>
            </a:lvl2pPr>
            <a:lvl3pPr marL="808038" indent="-266700">
              <a:buFontTx/>
              <a:buBlip>
                <a:blip r:embed="rId2"/>
              </a:buBlip>
              <a:defRPr/>
            </a:lvl3pPr>
            <a:lvl4pPr marL="985838" indent="-177800">
              <a:buFontTx/>
              <a:buBlip>
                <a:blip r:embed="rId2"/>
              </a:buBlip>
              <a:defRPr/>
            </a:lvl4pPr>
            <a:lvl5pPr marL="1163638" indent="-177800">
              <a:buFontTx/>
              <a:buBlip>
                <a:blip r:embed="rId2"/>
              </a:buBlip>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8" name="Zástupný symbol pro nadpis 1" descr="ss&#10;" title="nadpiss">
            <a:extLst>
              <a:ext uri="{FF2B5EF4-FFF2-40B4-BE49-F238E27FC236}">
                <a16:creationId xmlns:a16="http://schemas.microsoft.com/office/drawing/2014/main" id="{8D5CF43B-E4E4-44CD-A661-C97B3D4EFC5A}"/>
              </a:ext>
            </a:extLst>
          </p:cNvPr>
          <p:cNvSpPr>
            <a:spLocks noGrp="1"/>
          </p:cNvSpPr>
          <p:nvPr>
            <p:ph type="title"/>
          </p:nvPr>
        </p:nvSpPr>
        <p:spPr bwMode="auto">
          <a:xfrm>
            <a:off x="1043608" y="260646"/>
            <a:ext cx="71389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Kliknutím lze upravit styl.</a:t>
            </a:r>
            <a:endParaRPr lang="cs-CZ" altLang="cs-CZ" dirty="0"/>
          </a:p>
        </p:txBody>
      </p:sp>
    </p:spTree>
    <p:extLst>
      <p:ext uri="{BB962C8B-B14F-4D97-AF65-F5344CB8AC3E}">
        <p14:creationId xmlns:p14="http://schemas.microsoft.com/office/powerpoint/2010/main" val="321159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va obsahy">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a:xfrm>
            <a:off x="1043608" y="1287280"/>
            <a:ext cx="3528392" cy="4838884"/>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obsah 3"/>
          <p:cNvSpPr>
            <a:spLocks noGrp="1"/>
          </p:cNvSpPr>
          <p:nvPr>
            <p:ph sz="half" idx="2"/>
          </p:nvPr>
        </p:nvSpPr>
        <p:spPr>
          <a:xfrm>
            <a:off x="4922408" y="1287280"/>
            <a:ext cx="3764392" cy="4838884"/>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datum 3"/>
          <p:cNvSpPr>
            <a:spLocks noGrp="1"/>
          </p:cNvSpPr>
          <p:nvPr>
            <p:ph type="dt" sz="half" idx="10"/>
          </p:nvPr>
        </p:nvSpPr>
        <p:spPr/>
        <p:txBody>
          <a:bodyPr/>
          <a:lstStyle>
            <a:lvl1pPr>
              <a:defRPr/>
            </a:lvl1pPr>
          </a:lstStyle>
          <a:p>
            <a:pPr>
              <a:defRPr/>
            </a:pPr>
            <a:endParaRPr lang="cs-CZ" altLang="cs-CZ"/>
          </a:p>
        </p:txBody>
      </p:sp>
      <p:sp>
        <p:nvSpPr>
          <p:cNvPr id="6" name="Zástupný symbol pro zápatí 4"/>
          <p:cNvSpPr>
            <a:spLocks noGrp="1"/>
          </p:cNvSpPr>
          <p:nvPr>
            <p:ph type="ftr" sz="quarter" idx="11"/>
          </p:nvPr>
        </p:nvSpPr>
        <p:spPr/>
        <p:txBody>
          <a:bodyPr/>
          <a:lstStyle>
            <a:lvl1pPr>
              <a:defRPr/>
            </a:lvl1pPr>
          </a:lstStyle>
          <a:p>
            <a:pPr>
              <a:defRPr/>
            </a:pPr>
            <a:endParaRPr lang="cs-CZ" altLang="cs-CZ"/>
          </a:p>
        </p:txBody>
      </p:sp>
      <p:sp>
        <p:nvSpPr>
          <p:cNvPr id="7" name="Zástupný symbol pro číslo snímku 5"/>
          <p:cNvSpPr>
            <a:spLocks noGrp="1"/>
          </p:cNvSpPr>
          <p:nvPr>
            <p:ph type="sldNum" sz="quarter" idx="12"/>
          </p:nvPr>
        </p:nvSpPr>
        <p:spPr/>
        <p:txBody>
          <a:bodyPr/>
          <a:lstStyle>
            <a:lvl1pPr>
              <a:defRPr/>
            </a:lvl1pPr>
          </a:lstStyle>
          <a:p>
            <a:pPr>
              <a:defRPr/>
            </a:pPr>
            <a:fld id="{8F697DA8-4F99-4618-9588-17E2CF1F0812}" type="slidenum">
              <a:rPr lang="cs-CZ" altLang="cs-CZ"/>
              <a:pPr>
                <a:defRPr/>
              </a:pPr>
              <a:t>‹#›</a:t>
            </a:fld>
            <a:endParaRPr lang="cs-CZ" altLang="cs-CZ"/>
          </a:p>
        </p:txBody>
      </p:sp>
      <p:sp>
        <p:nvSpPr>
          <p:cNvPr id="8" name="Zástupný symbol pro nadpis 1" descr="ss&#10;" title="nadpiss">
            <a:extLst>
              <a:ext uri="{FF2B5EF4-FFF2-40B4-BE49-F238E27FC236}">
                <a16:creationId xmlns:a16="http://schemas.microsoft.com/office/drawing/2014/main" id="{D0B2C208-6A32-41EC-BC24-98F4CCB902A8}"/>
              </a:ext>
            </a:extLst>
          </p:cNvPr>
          <p:cNvSpPr>
            <a:spLocks noGrp="1"/>
          </p:cNvSpPr>
          <p:nvPr>
            <p:ph type="title"/>
          </p:nvPr>
        </p:nvSpPr>
        <p:spPr bwMode="auto">
          <a:xfrm>
            <a:off x="1043608" y="260648"/>
            <a:ext cx="71389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Kliknutím lze upravit styl.</a:t>
            </a:r>
            <a:endParaRPr lang="cs-CZ" altLang="cs-CZ" dirty="0"/>
          </a:p>
        </p:txBody>
      </p:sp>
    </p:spTree>
    <p:extLst>
      <p:ext uri="{BB962C8B-B14F-4D97-AF65-F5344CB8AC3E}">
        <p14:creationId xmlns:p14="http://schemas.microsoft.com/office/powerpoint/2010/main" val="278417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odstavce + dvouřádkový">
    <p:spTree>
      <p:nvGrpSpPr>
        <p:cNvPr id="1" name=""/>
        <p:cNvGrpSpPr/>
        <p:nvPr/>
      </p:nvGrpSpPr>
      <p:grpSpPr>
        <a:xfrm>
          <a:off x="0" y="0"/>
          <a:ext cx="0" cy="0"/>
          <a:chOff x="0" y="0"/>
          <a:chExt cx="0" cy="0"/>
        </a:xfrm>
      </p:grpSpPr>
      <p:sp>
        <p:nvSpPr>
          <p:cNvPr id="3" name="Zástupný symbol pro text 2"/>
          <p:cNvSpPr>
            <a:spLocks noGrp="1"/>
          </p:cNvSpPr>
          <p:nvPr>
            <p:ph type="body" idx="1"/>
          </p:nvPr>
        </p:nvSpPr>
        <p:spPr>
          <a:xfrm>
            <a:off x="1156226" y="116632"/>
            <a:ext cx="3415774" cy="829598"/>
          </a:xfrm>
        </p:spPr>
        <p:txBody>
          <a:bodyPr anchor="b">
            <a:noAutofit/>
          </a:bodyPr>
          <a:lstStyle>
            <a:lvl1pPr marL="0" indent="0">
              <a:buNone/>
              <a:defRPr sz="25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5" name="Zástupný symbol pro text 4"/>
          <p:cNvSpPr>
            <a:spLocks noGrp="1"/>
          </p:cNvSpPr>
          <p:nvPr>
            <p:ph type="body" sz="quarter" idx="3"/>
          </p:nvPr>
        </p:nvSpPr>
        <p:spPr>
          <a:xfrm>
            <a:off x="5330722" y="136525"/>
            <a:ext cx="3356078" cy="833409"/>
          </a:xfrm>
        </p:spPr>
        <p:txBody>
          <a:bodyPr anchor="b">
            <a:noAutofit/>
          </a:bodyPr>
          <a:lstStyle>
            <a:lvl1pPr marL="0" indent="0">
              <a:buNone/>
              <a:defRPr sz="25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7" name="Zástupný symbol pro datum 3"/>
          <p:cNvSpPr>
            <a:spLocks noGrp="1"/>
          </p:cNvSpPr>
          <p:nvPr>
            <p:ph type="dt" sz="half" idx="10"/>
          </p:nvPr>
        </p:nvSpPr>
        <p:spPr/>
        <p:txBody>
          <a:bodyPr/>
          <a:lstStyle>
            <a:lvl1pPr>
              <a:defRPr/>
            </a:lvl1pPr>
          </a:lstStyle>
          <a:p>
            <a:pPr>
              <a:defRPr/>
            </a:pPr>
            <a:endParaRPr lang="cs-CZ" altLang="cs-CZ"/>
          </a:p>
        </p:txBody>
      </p:sp>
      <p:sp>
        <p:nvSpPr>
          <p:cNvPr id="8" name="Zástupný symbol pro zápatí 4"/>
          <p:cNvSpPr>
            <a:spLocks noGrp="1"/>
          </p:cNvSpPr>
          <p:nvPr>
            <p:ph type="ftr" sz="quarter" idx="11"/>
          </p:nvPr>
        </p:nvSpPr>
        <p:spPr/>
        <p:txBody>
          <a:bodyPr/>
          <a:lstStyle>
            <a:lvl1pPr>
              <a:defRPr/>
            </a:lvl1pPr>
          </a:lstStyle>
          <a:p>
            <a:pPr>
              <a:defRPr/>
            </a:pPr>
            <a:endParaRPr lang="cs-CZ" altLang="cs-CZ"/>
          </a:p>
        </p:txBody>
      </p:sp>
      <p:sp>
        <p:nvSpPr>
          <p:cNvPr id="9" name="Zástupný symbol pro číslo snímku 5"/>
          <p:cNvSpPr>
            <a:spLocks noGrp="1"/>
          </p:cNvSpPr>
          <p:nvPr>
            <p:ph type="sldNum" sz="quarter" idx="12"/>
          </p:nvPr>
        </p:nvSpPr>
        <p:spPr/>
        <p:txBody>
          <a:bodyPr/>
          <a:lstStyle>
            <a:lvl1pPr>
              <a:defRPr/>
            </a:lvl1pPr>
          </a:lstStyle>
          <a:p>
            <a:pPr>
              <a:defRPr/>
            </a:pPr>
            <a:fld id="{164943FA-746A-46E2-A2C5-43A016364C97}" type="slidenum">
              <a:rPr lang="cs-CZ" altLang="cs-CZ"/>
              <a:pPr>
                <a:defRPr/>
              </a:pPr>
              <a:t>‹#›</a:t>
            </a:fld>
            <a:endParaRPr lang="cs-CZ" altLang="cs-CZ"/>
          </a:p>
        </p:txBody>
      </p:sp>
      <p:sp>
        <p:nvSpPr>
          <p:cNvPr id="12" name="Zástupný symbol pro obsah 2">
            <a:extLst>
              <a:ext uri="{FF2B5EF4-FFF2-40B4-BE49-F238E27FC236}">
                <a16:creationId xmlns:a16="http://schemas.microsoft.com/office/drawing/2014/main" id="{C190988D-05C9-4F91-952A-295ECA4E619A}"/>
              </a:ext>
            </a:extLst>
          </p:cNvPr>
          <p:cNvSpPr>
            <a:spLocks noGrp="1"/>
          </p:cNvSpPr>
          <p:nvPr>
            <p:ph sz="half" idx="13"/>
          </p:nvPr>
        </p:nvSpPr>
        <p:spPr>
          <a:xfrm>
            <a:off x="1043608" y="1287280"/>
            <a:ext cx="3528392" cy="4838884"/>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3" name="Zástupný symbol pro obsah 3">
            <a:extLst>
              <a:ext uri="{FF2B5EF4-FFF2-40B4-BE49-F238E27FC236}">
                <a16:creationId xmlns:a16="http://schemas.microsoft.com/office/drawing/2014/main" id="{9B9D15AD-E11C-4826-BE2C-CF5C30E87C15}"/>
              </a:ext>
            </a:extLst>
          </p:cNvPr>
          <p:cNvSpPr>
            <a:spLocks noGrp="1"/>
          </p:cNvSpPr>
          <p:nvPr>
            <p:ph sz="half" idx="2"/>
          </p:nvPr>
        </p:nvSpPr>
        <p:spPr>
          <a:xfrm>
            <a:off x="4922408" y="1287280"/>
            <a:ext cx="3764392" cy="4838884"/>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Tree>
    <p:extLst>
      <p:ext uri="{BB962C8B-B14F-4D97-AF65-F5344CB8AC3E}">
        <p14:creationId xmlns:p14="http://schemas.microsoft.com/office/powerpoint/2010/main" val="1547484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1547664" y="388259"/>
            <a:ext cx="7138987" cy="627063"/>
          </a:xfrm>
        </p:spPr>
        <p:txBody>
          <a:bodyPr/>
          <a:lstStyle>
            <a:lvl1pPr>
              <a:defRPr/>
            </a:lvl1pPr>
          </a:lstStyle>
          <a:p>
            <a:r>
              <a:rPr lang="cs-CZ"/>
              <a:t>Kliknutím lze upravit styl.</a:t>
            </a:r>
            <a:endParaRPr lang="cs-CZ" dirty="0"/>
          </a:p>
        </p:txBody>
      </p:sp>
      <p:sp>
        <p:nvSpPr>
          <p:cNvPr id="3" name="Zástupný symbol pro text 2"/>
          <p:cNvSpPr>
            <a:spLocks noGrp="1"/>
          </p:cNvSpPr>
          <p:nvPr>
            <p:ph type="body" idx="1"/>
          </p:nvPr>
        </p:nvSpPr>
        <p:spPr>
          <a:xfrm>
            <a:off x="1547664" y="1429019"/>
            <a:ext cx="3528392" cy="639762"/>
          </a:xfrm>
        </p:spPr>
        <p:txBody>
          <a:bodyPr anchor="b">
            <a:noAutofit/>
          </a:bodyPr>
          <a:lstStyle>
            <a:lvl1pPr marL="0" indent="0">
              <a:buNone/>
              <a:defRPr sz="2200" b="1" baseline="0">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1547664" y="2132857"/>
            <a:ext cx="3528392" cy="3993306"/>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text 4"/>
          <p:cNvSpPr>
            <a:spLocks noGrp="1"/>
          </p:cNvSpPr>
          <p:nvPr>
            <p:ph type="body" sz="quarter" idx="3"/>
          </p:nvPr>
        </p:nvSpPr>
        <p:spPr>
          <a:xfrm>
            <a:off x="5220072" y="1429019"/>
            <a:ext cx="3466728" cy="639762"/>
          </a:xfrm>
        </p:spPr>
        <p:txBody>
          <a:bodyPr anchor="b">
            <a:noAutofit/>
          </a:bodyPr>
          <a:lstStyle>
            <a:lvl1pPr marL="0" indent="0">
              <a:buNone/>
              <a:defRPr sz="22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5220072" y="2132857"/>
            <a:ext cx="3466728" cy="3993306"/>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7" name="Zástupný symbol pro datum 3"/>
          <p:cNvSpPr>
            <a:spLocks noGrp="1"/>
          </p:cNvSpPr>
          <p:nvPr>
            <p:ph type="dt" sz="half" idx="10"/>
          </p:nvPr>
        </p:nvSpPr>
        <p:spPr/>
        <p:txBody>
          <a:bodyPr/>
          <a:lstStyle>
            <a:lvl1pPr>
              <a:defRPr/>
            </a:lvl1pPr>
          </a:lstStyle>
          <a:p>
            <a:pPr>
              <a:defRPr/>
            </a:pPr>
            <a:endParaRPr lang="cs-CZ" altLang="cs-CZ"/>
          </a:p>
        </p:txBody>
      </p:sp>
      <p:sp>
        <p:nvSpPr>
          <p:cNvPr id="8" name="Zástupný symbol pro zápatí 4"/>
          <p:cNvSpPr>
            <a:spLocks noGrp="1"/>
          </p:cNvSpPr>
          <p:nvPr>
            <p:ph type="ftr" sz="quarter" idx="11"/>
          </p:nvPr>
        </p:nvSpPr>
        <p:spPr/>
        <p:txBody>
          <a:bodyPr/>
          <a:lstStyle>
            <a:lvl1pPr>
              <a:defRPr/>
            </a:lvl1pPr>
          </a:lstStyle>
          <a:p>
            <a:pPr>
              <a:defRPr/>
            </a:pPr>
            <a:endParaRPr lang="cs-CZ" altLang="cs-CZ"/>
          </a:p>
        </p:txBody>
      </p:sp>
      <p:sp>
        <p:nvSpPr>
          <p:cNvPr id="9" name="Zástupný symbol pro číslo snímku 5"/>
          <p:cNvSpPr>
            <a:spLocks noGrp="1"/>
          </p:cNvSpPr>
          <p:nvPr>
            <p:ph type="sldNum" sz="quarter" idx="12"/>
          </p:nvPr>
        </p:nvSpPr>
        <p:spPr/>
        <p:txBody>
          <a:bodyPr/>
          <a:lstStyle>
            <a:lvl1pPr>
              <a:defRPr/>
            </a:lvl1pPr>
          </a:lstStyle>
          <a:p>
            <a:pPr>
              <a:defRPr/>
            </a:pPr>
            <a:fld id="{D7EC0377-31A0-4D91-AB2F-CCBA5C5F0B21}" type="slidenum">
              <a:rPr lang="cs-CZ" altLang="cs-CZ"/>
              <a:pPr>
                <a:defRPr/>
              </a:pPr>
              <a:t>‹#›</a:t>
            </a:fld>
            <a:endParaRPr lang="cs-CZ" altLang="cs-CZ"/>
          </a:p>
        </p:txBody>
      </p:sp>
    </p:spTree>
    <p:extLst>
      <p:ext uri="{BB962C8B-B14F-4D97-AF65-F5344CB8AC3E}">
        <p14:creationId xmlns:p14="http://schemas.microsoft.com/office/powerpoint/2010/main" val="3485481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ouze nadpis jednořádkový">
    <p:spTree>
      <p:nvGrpSpPr>
        <p:cNvPr id="1" name=""/>
        <p:cNvGrpSpPr/>
        <p:nvPr/>
      </p:nvGrpSpPr>
      <p:grpSpPr>
        <a:xfrm>
          <a:off x="0" y="0"/>
          <a:ext cx="0" cy="0"/>
          <a:chOff x="0" y="0"/>
          <a:chExt cx="0" cy="0"/>
        </a:xfrm>
      </p:grpSpPr>
      <p:sp>
        <p:nvSpPr>
          <p:cNvPr id="3" name="Zástupný symbol pro datum 3"/>
          <p:cNvSpPr>
            <a:spLocks noGrp="1"/>
          </p:cNvSpPr>
          <p:nvPr>
            <p:ph type="dt" sz="half" idx="10"/>
          </p:nvPr>
        </p:nvSpPr>
        <p:spPr/>
        <p:txBody>
          <a:bodyPr/>
          <a:lstStyle>
            <a:lvl1pPr>
              <a:defRPr/>
            </a:lvl1pPr>
          </a:lstStyle>
          <a:p>
            <a:pPr>
              <a:defRPr/>
            </a:pPr>
            <a:endParaRPr lang="cs-CZ" altLang="cs-CZ"/>
          </a:p>
        </p:txBody>
      </p:sp>
      <p:sp>
        <p:nvSpPr>
          <p:cNvPr id="4" name="Zástupný symbol pro zápatí 4"/>
          <p:cNvSpPr>
            <a:spLocks noGrp="1"/>
          </p:cNvSpPr>
          <p:nvPr>
            <p:ph type="ftr" sz="quarter" idx="11"/>
          </p:nvPr>
        </p:nvSpPr>
        <p:spPr/>
        <p:txBody>
          <a:bodyPr/>
          <a:lstStyle>
            <a:lvl1pPr>
              <a:defRPr/>
            </a:lvl1pPr>
          </a:lstStyle>
          <a:p>
            <a:pPr>
              <a:defRPr/>
            </a:pPr>
            <a:endParaRPr lang="cs-CZ" altLang="cs-CZ"/>
          </a:p>
        </p:txBody>
      </p:sp>
      <p:sp>
        <p:nvSpPr>
          <p:cNvPr id="5" name="Zástupný symbol pro číslo snímku 5"/>
          <p:cNvSpPr>
            <a:spLocks noGrp="1"/>
          </p:cNvSpPr>
          <p:nvPr>
            <p:ph type="sldNum" sz="quarter" idx="12"/>
          </p:nvPr>
        </p:nvSpPr>
        <p:spPr/>
        <p:txBody>
          <a:bodyPr/>
          <a:lstStyle>
            <a:lvl1pPr>
              <a:defRPr/>
            </a:lvl1pPr>
          </a:lstStyle>
          <a:p>
            <a:pPr>
              <a:defRPr/>
            </a:pPr>
            <a:fld id="{74413F62-1F22-40BC-AA61-346F3803E318}" type="slidenum">
              <a:rPr lang="cs-CZ" altLang="cs-CZ"/>
              <a:pPr>
                <a:defRPr/>
              </a:pPr>
              <a:t>‹#›</a:t>
            </a:fld>
            <a:endParaRPr lang="cs-CZ" altLang="cs-CZ"/>
          </a:p>
        </p:txBody>
      </p:sp>
      <p:sp>
        <p:nvSpPr>
          <p:cNvPr id="6" name="Zástupný symbol pro nadpis 1" descr="ss&#10;" title="nadpiss">
            <a:extLst>
              <a:ext uri="{FF2B5EF4-FFF2-40B4-BE49-F238E27FC236}">
                <a16:creationId xmlns:a16="http://schemas.microsoft.com/office/drawing/2014/main" id="{DABEBEAF-1074-4CE9-B589-6E8EA1970A6E}"/>
              </a:ext>
            </a:extLst>
          </p:cNvPr>
          <p:cNvSpPr>
            <a:spLocks noGrp="1"/>
          </p:cNvSpPr>
          <p:nvPr>
            <p:ph type="title"/>
          </p:nvPr>
        </p:nvSpPr>
        <p:spPr bwMode="auto">
          <a:xfrm>
            <a:off x="1043608" y="260648"/>
            <a:ext cx="71389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Kliknutím lze upravit styl.</a:t>
            </a:r>
            <a:endParaRPr lang="cs-CZ" altLang="cs-CZ" dirty="0"/>
          </a:p>
        </p:txBody>
      </p:sp>
    </p:spTree>
    <p:extLst>
      <p:ext uri="{BB962C8B-B14F-4D97-AF65-F5344CB8AC3E}">
        <p14:creationId xmlns:p14="http://schemas.microsoft.com/office/powerpoint/2010/main" val="3158813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ouze nadpis dvouřádkový">
    <p:spTree>
      <p:nvGrpSpPr>
        <p:cNvPr id="1" name=""/>
        <p:cNvGrpSpPr/>
        <p:nvPr/>
      </p:nvGrpSpPr>
      <p:grpSpPr>
        <a:xfrm>
          <a:off x="0" y="0"/>
          <a:ext cx="0" cy="0"/>
          <a:chOff x="0" y="0"/>
          <a:chExt cx="0" cy="0"/>
        </a:xfrm>
      </p:grpSpPr>
      <p:sp>
        <p:nvSpPr>
          <p:cNvPr id="3" name="Zástupný symbol pro datum 3"/>
          <p:cNvSpPr>
            <a:spLocks noGrp="1"/>
          </p:cNvSpPr>
          <p:nvPr>
            <p:ph type="dt" sz="half" idx="10"/>
          </p:nvPr>
        </p:nvSpPr>
        <p:spPr/>
        <p:txBody>
          <a:bodyPr/>
          <a:lstStyle>
            <a:lvl1pPr>
              <a:defRPr/>
            </a:lvl1pPr>
          </a:lstStyle>
          <a:p>
            <a:pPr>
              <a:defRPr/>
            </a:pPr>
            <a:endParaRPr lang="cs-CZ" altLang="cs-CZ"/>
          </a:p>
        </p:txBody>
      </p:sp>
      <p:sp>
        <p:nvSpPr>
          <p:cNvPr id="4" name="Zástupný symbol pro zápatí 4"/>
          <p:cNvSpPr>
            <a:spLocks noGrp="1"/>
          </p:cNvSpPr>
          <p:nvPr>
            <p:ph type="ftr" sz="quarter" idx="11"/>
          </p:nvPr>
        </p:nvSpPr>
        <p:spPr/>
        <p:txBody>
          <a:bodyPr/>
          <a:lstStyle>
            <a:lvl1pPr>
              <a:defRPr/>
            </a:lvl1pPr>
          </a:lstStyle>
          <a:p>
            <a:pPr>
              <a:defRPr/>
            </a:pPr>
            <a:endParaRPr lang="cs-CZ" altLang="cs-CZ"/>
          </a:p>
        </p:txBody>
      </p:sp>
      <p:sp>
        <p:nvSpPr>
          <p:cNvPr id="5" name="Zástupný symbol pro číslo snímku 5"/>
          <p:cNvSpPr>
            <a:spLocks noGrp="1"/>
          </p:cNvSpPr>
          <p:nvPr>
            <p:ph type="sldNum" sz="quarter" idx="12"/>
          </p:nvPr>
        </p:nvSpPr>
        <p:spPr/>
        <p:txBody>
          <a:bodyPr/>
          <a:lstStyle>
            <a:lvl1pPr>
              <a:defRPr/>
            </a:lvl1pPr>
          </a:lstStyle>
          <a:p>
            <a:pPr>
              <a:defRPr/>
            </a:pPr>
            <a:fld id="{8CD993D7-B749-4142-B428-18F5418F9F18}" type="slidenum">
              <a:rPr lang="cs-CZ" altLang="cs-CZ"/>
              <a:pPr>
                <a:defRPr/>
              </a:pPr>
              <a:t>‹#›</a:t>
            </a:fld>
            <a:endParaRPr lang="cs-CZ" altLang="cs-CZ"/>
          </a:p>
        </p:txBody>
      </p:sp>
      <p:sp>
        <p:nvSpPr>
          <p:cNvPr id="6" name="Zástupný symbol pro nadpis 1" descr="ss&#10;" title="nadpiss">
            <a:extLst>
              <a:ext uri="{FF2B5EF4-FFF2-40B4-BE49-F238E27FC236}">
                <a16:creationId xmlns:a16="http://schemas.microsoft.com/office/drawing/2014/main" id="{86002584-7F6E-40F2-AFF4-EBD1F521ECDA}"/>
              </a:ext>
            </a:extLst>
          </p:cNvPr>
          <p:cNvSpPr>
            <a:spLocks noGrp="1"/>
          </p:cNvSpPr>
          <p:nvPr>
            <p:ph type="title"/>
          </p:nvPr>
        </p:nvSpPr>
        <p:spPr bwMode="auto">
          <a:xfrm>
            <a:off x="1043608" y="260648"/>
            <a:ext cx="71389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Kliknutím lze upravit styl.</a:t>
            </a:r>
            <a:endParaRPr lang="cs-CZ" altLang="cs-CZ" dirty="0"/>
          </a:p>
        </p:txBody>
      </p:sp>
    </p:spTree>
    <p:extLst>
      <p:ext uri="{BB962C8B-B14F-4D97-AF65-F5344CB8AC3E}">
        <p14:creationId xmlns:p14="http://schemas.microsoft.com/office/powerpoint/2010/main" val="3051967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Zástupný symbol pro nadpis 1" descr="ss&#10;" title="nadpiss"/>
          <p:cNvSpPr>
            <a:spLocks noGrp="1"/>
          </p:cNvSpPr>
          <p:nvPr>
            <p:ph type="title"/>
          </p:nvPr>
        </p:nvSpPr>
        <p:spPr bwMode="auto">
          <a:xfrm>
            <a:off x="1043608" y="260646"/>
            <a:ext cx="71389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dirty="0"/>
              <a:t>Klepnutím lze upravit styl předlohy nadpisů</a:t>
            </a:r>
          </a:p>
        </p:txBody>
      </p:sp>
      <p:sp>
        <p:nvSpPr>
          <p:cNvPr id="1027" name="Zástupný symbol pro text 2"/>
          <p:cNvSpPr>
            <a:spLocks noGrp="1"/>
          </p:cNvSpPr>
          <p:nvPr>
            <p:ph type="body" idx="1"/>
          </p:nvPr>
        </p:nvSpPr>
        <p:spPr bwMode="auto">
          <a:xfrm>
            <a:off x="1043608" y="1196752"/>
            <a:ext cx="7571184" cy="4922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dirty="0"/>
              <a:t>Klepnutím lze upravit styly předlohy textu.</a:t>
            </a:r>
          </a:p>
          <a:p>
            <a:pPr lvl="1"/>
            <a:r>
              <a:rPr lang="cs-CZ" altLang="cs-CZ" dirty="0"/>
              <a:t>Druhá úroveň</a:t>
            </a:r>
          </a:p>
          <a:p>
            <a:pPr lvl="2"/>
            <a:r>
              <a:rPr lang="cs-CZ" altLang="cs-CZ" dirty="0"/>
              <a:t>Třetí úroveň</a:t>
            </a:r>
          </a:p>
          <a:p>
            <a:pPr lvl="3"/>
            <a:r>
              <a:rPr lang="cs-CZ" altLang="cs-CZ" dirty="0"/>
              <a:t>Čtvrtá úroveň</a:t>
            </a:r>
          </a:p>
          <a:p>
            <a:pPr lvl="4"/>
            <a:r>
              <a:rPr lang="cs-CZ" altLang="cs-CZ" dirty="0"/>
              <a:t>Pátá úroveň</a:t>
            </a:r>
          </a:p>
        </p:txBody>
      </p:sp>
      <p:sp>
        <p:nvSpPr>
          <p:cNvPr id="4" name="Zástupný symbol pro datum 3"/>
          <p:cNvSpPr>
            <a:spLocks noGrp="1"/>
          </p:cNvSpPr>
          <p:nvPr>
            <p:ph type="dt" sz="half" idx="2"/>
          </p:nvPr>
        </p:nvSpPr>
        <p:spPr>
          <a:xfrm>
            <a:off x="1259632" y="6356350"/>
            <a:ext cx="2016399"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cs-CZ" altLang="cs-CZ" dirty="0"/>
          </a:p>
        </p:txBody>
      </p:sp>
      <p:sp>
        <p:nvSpPr>
          <p:cNvPr id="5" name="Zástupný symbol pro zápatí 4"/>
          <p:cNvSpPr>
            <a:spLocks noGrp="1"/>
          </p:cNvSpPr>
          <p:nvPr>
            <p:ph type="ftr" sz="quarter" idx="3"/>
          </p:nvPr>
        </p:nvSpPr>
        <p:spPr>
          <a:xfrm>
            <a:off x="3708400" y="6356350"/>
            <a:ext cx="27352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cs-CZ" altLang="cs-CZ"/>
          </a:p>
        </p:txBody>
      </p:sp>
      <p:sp>
        <p:nvSpPr>
          <p:cNvPr id="6" name="Zástupný symbol pro číslo snímku 5"/>
          <p:cNvSpPr>
            <a:spLocks noGrp="1"/>
          </p:cNvSpPr>
          <p:nvPr>
            <p:ph type="sldNum" sz="quarter" idx="4"/>
          </p:nvPr>
        </p:nvSpPr>
        <p:spPr>
          <a:xfrm>
            <a:off x="6804025" y="6356350"/>
            <a:ext cx="18827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BCE0307-63E5-4315-8078-A1E278E9D743}" type="slidenum">
              <a:rPr lang="cs-CZ" altLang="cs-CZ"/>
              <a:pPr>
                <a:defRPr/>
              </a:pPr>
              <a:t>‹#›</a:t>
            </a:fld>
            <a:endParaRPr lang="cs-CZ" altLang="cs-CZ"/>
          </a:p>
        </p:txBody>
      </p:sp>
      <p:sp>
        <p:nvSpPr>
          <p:cNvPr id="7" name="TextovéPole 6"/>
          <p:cNvSpPr txBox="1"/>
          <p:nvPr/>
        </p:nvSpPr>
        <p:spPr>
          <a:xfrm rot="16200000">
            <a:off x="-2830248" y="3198673"/>
            <a:ext cx="6460828" cy="584775"/>
          </a:xfrm>
          <a:prstGeom prst="rect">
            <a:avLst/>
          </a:prstGeom>
          <a:noFill/>
          <a:ln>
            <a:noFill/>
          </a:ln>
        </p:spPr>
        <p:txBody>
          <a:bodyPr anchor="ctr">
            <a:spAutoFit/>
          </a:bodyPr>
          <a:lstStyle/>
          <a:p>
            <a:pPr algn="r">
              <a:defRPr/>
            </a:pPr>
            <a:r>
              <a:rPr lang="cs-CZ" sz="3200" dirty="0">
                <a:ln w="15240">
                  <a:solidFill>
                    <a:schemeClr val="bg1"/>
                  </a:solidFill>
                </a:ln>
                <a:solidFill>
                  <a:srgbClr val="D3F17F"/>
                </a:solidFill>
                <a:latin typeface="Arial Black" pitchFamily="34" charset="0"/>
              </a:rPr>
              <a:t>Mechanismy karcinogeneze</a:t>
            </a:r>
          </a:p>
        </p:txBody>
      </p:sp>
    </p:spTree>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51" r:id="rId4"/>
    <p:sldLayoutId id="2147483745" r:id="rId5"/>
    <p:sldLayoutId id="2147483746" r:id="rId6"/>
    <p:sldLayoutId id="2147483747" r:id="rId7"/>
    <p:sldLayoutId id="2147483748" r:id="rId8"/>
    <p:sldLayoutId id="2147483749" r:id="rId9"/>
    <p:sldLayoutId id="2147483752" r:id="rId10"/>
    <p:sldLayoutId id="2147483750" r:id="rId11"/>
  </p:sldLayoutIdLst>
  <p:txStyles>
    <p:titleStyle>
      <a:lvl1pPr algn="l" rtl="0" eaLnBrk="1" fontAlgn="base" hangingPunct="1">
        <a:spcBef>
          <a:spcPct val="0"/>
        </a:spcBef>
        <a:spcAft>
          <a:spcPct val="0"/>
        </a:spcAft>
        <a:defRPr sz="2500" b="1" kern="1200">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9pPr>
    </p:titleStyle>
    <p:bodyStyle>
      <a:lvl1pPr marL="266700" indent="-266700" algn="l" rtl="0" eaLnBrk="1" fontAlgn="base" hangingPunct="1">
        <a:spcBef>
          <a:spcPct val="20000"/>
        </a:spcBef>
        <a:spcAft>
          <a:spcPct val="0"/>
        </a:spcAft>
        <a:buBlip>
          <a:blip r:embed="rId14"/>
        </a:buBlip>
        <a:defRPr sz="2200" kern="1200">
          <a:solidFill>
            <a:schemeClr val="tx1"/>
          </a:solidFill>
          <a:latin typeface="Arial" pitchFamily="34" charset="0"/>
          <a:ea typeface="+mn-ea"/>
          <a:cs typeface="Arial" pitchFamily="34" charset="0"/>
        </a:defRPr>
      </a:lvl1pPr>
      <a:lvl2pPr marL="541338" indent="-274638" algn="l" rtl="0" eaLnBrk="1" fontAlgn="base" hangingPunct="1">
        <a:spcBef>
          <a:spcPct val="20000"/>
        </a:spcBef>
        <a:spcAft>
          <a:spcPct val="0"/>
        </a:spcAft>
        <a:buFont typeface="Arial" panose="020B0604020202020204" pitchFamily="34" charset="0"/>
        <a:buChar char="–"/>
        <a:defRPr sz="2000" kern="1200">
          <a:solidFill>
            <a:srgbClr val="457326"/>
          </a:solidFill>
          <a:latin typeface="Arial" pitchFamily="34" charset="0"/>
          <a:ea typeface="+mn-ea"/>
          <a:cs typeface="Arial" pitchFamily="34" charset="0"/>
        </a:defRPr>
      </a:lvl2pPr>
      <a:lvl3pPr marL="808038" indent="-266700" algn="l" rtl="0" eaLnBrk="1" fontAlgn="base" hangingPunct="1">
        <a:spcBef>
          <a:spcPct val="20000"/>
        </a:spcBef>
        <a:spcAft>
          <a:spcPct val="0"/>
        </a:spcAft>
        <a:buFont typeface="Arial" panose="020B0604020202020204" pitchFamily="34" charset="0"/>
        <a:buChar char="•"/>
        <a:defRPr kern="1200">
          <a:solidFill>
            <a:schemeClr val="tx1"/>
          </a:solidFill>
          <a:latin typeface="Arial" pitchFamily="34" charset="0"/>
          <a:ea typeface="+mn-ea"/>
          <a:cs typeface="Arial" pitchFamily="34" charset="0"/>
        </a:defRPr>
      </a:lvl3pPr>
      <a:lvl4pPr marL="985838" indent="-177800" algn="l" rtl="0" eaLnBrk="1" fontAlgn="base" hangingPunct="1">
        <a:spcBef>
          <a:spcPct val="20000"/>
        </a:spcBef>
        <a:spcAft>
          <a:spcPct val="0"/>
        </a:spcAft>
        <a:buFont typeface="Arial" panose="020B0604020202020204" pitchFamily="34" charset="0"/>
        <a:buChar char="–"/>
        <a:defRPr sz="1600" kern="1200">
          <a:solidFill>
            <a:schemeClr val="tx1"/>
          </a:solidFill>
          <a:latin typeface="Arial" pitchFamily="34" charset="0"/>
          <a:ea typeface="+mn-ea"/>
          <a:cs typeface="Arial" pitchFamily="34" charset="0"/>
        </a:defRPr>
      </a:lvl4pPr>
      <a:lvl5pPr marL="1163638" indent="-177800" algn="l" rtl="0" eaLnBrk="1" fontAlgn="base" hangingPunct="1">
        <a:spcBef>
          <a:spcPct val="20000"/>
        </a:spcBef>
        <a:spcAft>
          <a:spcPct val="0"/>
        </a:spcAft>
        <a:buFont typeface="Arial" panose="020B0604020202020204" pitchFamily="34" charset="0"/>
        <a:buChar char="»"/>
        <a:defRPr sz="1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ksoucek@ibp.cz"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9.gif"/><Relationship Id="rId7" Type="http://schemas.openxmlformats.org/officeDocument/2006/relationships/image" Target="../media/image63.pn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jpeg"/></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4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elsevier.com/termsandconditions" TargetMode="External"/><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t>Karel Souček</a:t>
            </a:r>
            <a:br>
              <a:rPr lang="cs-CZ" dirty="0"/>
            </a:br>
            <a:r>
              <a:rPr lang="en-US" dirty="0"/>
              <a:t>E-mail: </a:t>
            </a:r>
            <a:r>
              <a:rPr lang="cs-CZ" dirty="0" err="1">
                <a:hlinkClick r:id="rId2"/>
              </a:rPr>
              <a:t>ksoucek</a:t>
            </a:r>
            <a:r>
              <a:rPr lang="en-US" dirty="0">
                <a:hlinkClick r:id="rId2"/>
              </a:rPr>
              <a:t>@ibp.cz</a:t>
            </a:r>
            <a:r>
              <a:rPr lang="en-US" dirty="0"/>
              <a:t>, tel.: 541</a:t>
            </a:r>
            <a:r>
              <a:rPr lang="cs-CZ" dirty="0"/>
              <a:t> </a:t>
            </a:r>
            <a:r>
              <a:rPr lang="en-US" dirty="0"/>
              <a:t>517</a:t>
            </a:r>
            <a:r>
              <a:rPr lang="cs-CZ" dirty="0"/>
              <a:t> </a:t>
            </a:r>
            <a:r>
              <a:rPr lang="en-US" dirty="0"/>
              <a:t>166</a:t>
            </a:r>
          </a:p>
        </p:txBody>
      </p:sp>
      <p:sp>
        <p:nvSpPr>
          <p:cNvPr id="3" name="Podnadpis 2"/>
          <p:cNvSpPr>
            <a:spLocks noGrp="1"/>
          </p:cNvSpPr>
          <p:nvPr>
            <p:ph type="subTitle" idx="1"/>
          </p:nvPr>
        </p:nvSpPr>
        <p:spPr>
          <a:xfrm>
            <a:off x="1691680" y="3573016"/>
            <a:ext cx="7272808" cy="1224136"/>
          </a:xfrm>
        </p:spPr>
        <p:txBody>
          <a:bodyPr/>
          <a:lstStyle/>
          <a:p>
            <a:r>
              <a:rPr lang="en-US" dirty="0"/>
              <a:t>SIGNÁLNÍ DRÁHY A JEJICH DEREGULACE V PRŮBĚHU KARCINOGENEZE</a:t>
            </a:r>
          </a:p>
        </p:txBody>
      </p:sp>
    </p:spTree>
    <p:extLst>
      <p:ext uri="{BB962C8B-B14F-4D97-AF65-F5344CB8AC3E}">
        <p14:creationId xmlns:p14="http://schemas.microsoft.com/office/powerpoint/2010/main" val="31530298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1043608" y="260646"/>
            <a:ext cx="7848872" cy="627063"/>
          </a:xfrm>
        </p:spPr>
        <p:txBody>
          <a:bodyPr/>
          <a:lstStyle/>
          <a:p>
            <a:r>
              <a:rPr lang="cs-CZ" dirty="0" err="1"/>
              <a:t>ErbB</a:t>
            </a:r>
            <a:r>
              <a:rPr lang="cs-CZ" dirty="0"/>
              <a:t> </a:t>
            </a:r>
            <a:r>
              <a:rPr lang="cs-CZ" dirty="0" err="1"/>
              <a:t>signalizac</a:t>
            </a:r>
            <a:r>
              <a:rPr lang="en-US" dirty="0"/>
              <a:t>e</a:t>
            </a:r>
            <a:r>
              <a:rPr lang="cs-CZ" dirty="0"/>
              <a:t> – příklad buněčné komunikace</a:t>
            </a:r>
            <a:endParaRPr lang="en-US" dirty="0"/>
          </a:p>
        </p:txBody>
      </p:sp>
      <p:pic>
        <p:nvPicPr>
          <p:cNvPr id="4" name="Picture 2" descr="figure_05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268759"/>
            <a:ext cx="7776864" cy="5549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34952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Časná odpověď – okamžitá </a:t>
            </a:r>
            <a:r>
              <a:rPr lang="en-US" dirty="0"/>
              <a:t>&amp; </a:t>
            </a:r>
            <a:r>
              <a:rPr lang="cs-CZ" dirty="0"/>
              <a:t>opožděná</a:t>
            </a:r>
            <a:endParaRPr lang="en-US" dirty="0"/>
          </a:p>
        </p:txBody>
      </p:sp>
      <p:pic>
        <p:nvPicPr>
          <p:cNvPr id="4" name="Picture 2" descr="figure_06_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1484783"/>
            <a:ext cx="4896544" cy="5273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029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cs-CZ" sz="2000" dirty="0" err="1"/>
              <a:t>Normalní</a:t>
            </a:r>
            <a:r>
              <a:rPr lang="cs-CZ" sz="2000" dirty="0"/>
              <a:t> verze onkogen-kódujících proteinů jsou často zapojeny do regulačních drah zodpovědných za řízení buněčné proliferace</a:t>
            </a:r>
          </a:p>
          <a:p>
            <a:r>
              <a:rPr lang="cs-CZ" sz="2000" dirty="0"/>
              <a:t>Jeden ze základních principů udržení homeostázy a regenerace u mnohobuněčných organizmů spočívá v kooperaci/komunikaci většího množství buněk</a:t>
            </a:r>
          </a:p>
          <a:p>
            <a:r>
              <a:rPr lang="cs-CZ" sz="2000" dirty="0"/>
              <a:t>Růstové faktory jsou relativně malé proteiny přenášející v extracelulárním prostoru určitou biologickou informaci</a:t>
            </a:r>
          </a:p>
          <a:p>
            <a:r>
              <a:rPr lang="cs-CZ" sz="2000" dirty="0"/>
              <a:t>Rozhodnutí dělit/nedělit se musí zohledňovat prospěch pro celý organismus, nikoliv pro samotnou buňku</a:t>
            </a:r>
          </a:p>
          <a:p>
            <a:pPr lvl="1"/>
            <a:r>
              <a:rPr lang="cs-CZ" sz="1800" dirty="0"/>
              <a:t>Toto rozhodovaní neprovádí zdravá buňka autonomně a je pod kontrolou jejího okolí</a:t>
            </a:r>
          </a:p>
          <a:p>
            <a:pPr lvl="1"/>
            <a:r>
              <a:rPr lang="cs-CZ" sz="1800" dirty="0"/>
              <a:t>Příklad – </a:t>
            </a:r>
            <a:r>
              <a:rPr lang="cs-CZ" sz="1800" i="1" dirty="0"/>
              <a:t>in vitro </a:t>
            </a:r>
            <a:r>
              <a:rPr lang="cs-CZ" sz="1800" dirty="0"/>
              <a:t>kultura normálních buněk vyžaduje sérum pro stimulaci proliferace</a:t>
            </a:r>
            <a:endParaRPr lang="cs-CZ" sz="2000" dirty="0"/>
          </a:p>
          <a:p>
            <a:endParaRPr lang="en-US" sz="2000" dirty="0"/>
          </a:p>
        </p:txBody>
      </p:sp>
      <p:sp>
        <p:nvSpPr>
          <p:cNvPr id="3" name="Nadpis 2"/>
          <p:cNvSpPr>
            <a:spLocks noGrp="1"/>
          </p:cNvSpPr>
          <p:nvPr>
            <p:ph type="title"/>
          </p:nvPr>
        </p:nvSpPr>
        <p:spPr/>
        <p:txBody>
          <a:bodyPr/>
          <a:lstStyle/>
          <a:p>
            <a:r>
              <a:rPr lang="cs-CZ" dirty="0"/>
              <a:t>Růstové faktory a jejich receptory</a:t>
            </a:r>
            <a:endParaRPr lang="en-US" dirty="0"/>
          </a:p>
        </p:txBody>
      </p:sp>
    </p:spTree>
    <p:extLst>
      <p:ext uri="{BB962C8B-B14F-4D97-AF65-F5344CB8AC3E}">
        <p14:creationId xmlns:p14="http://schemas.microsoft.com/office/powerpoint/2010/main" val="762882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cs-CZ" dirty="0"/>
              <a:t>frakce krve oddělená centrifugací po koagulaci</a:t>
            </a:r>
          </a:p>
          <a:p>
            <a:r>
              <a:rPr lang="cs-CZ" dirty="0"/>
              <a:t>hovězí fetální  sérum (FBS) – aseptická srdeční punkce plodu (</a:t>
            </a:r>
            <a:r>
              <a:rPr lang="en-US" dirty="0"/>
              <a:t>~ </a:t>
            </a:r>
            <a:r>
              <a:rPr lang="cs-CZ" dirty="0"/>
              <a:t>150</a:t>
            </a:r>
            <a:r>
              <a:rPr lang="en-US" dirty="0"/>
              <a:t> </a:t>
            </a:r>
            <a:r>
              <a:rPr lang="cs-CZ" dirty="0"/>
              <a:t>-</a:t>
            </a:r>
            <a:r>
              <a:rPr lang="en-US" dirty="0"/>
              <a:t> </a:t>
            </a:r>
            <a:r>
              <a:rPr lang="cs-CZ" dirty="0"/>
              <a:t>550 ml/fetus, globálně 700.000 l/rok)</a:t>
            </a:r>
          </a:p>
          <a:p>
            <a:r>
              <a:rPr lang="cs-CZ" dirty="0"/>
              <a:t>b</a:t>
            </a:r>
            <a:r>
              <a:rPr lang="en-US" dirty="0" err="1"/>
              <a:t>atch</a:t>
            </a:r>
            <a:r>
              <a:rPr lang="en-US" dirty="0"/>
              <a:t>-to-batch </a:t>
            </a:r>
            <a:r>
              <a:rPr lang="cs-CZ" dirty="0"/>
              <a:t>rozdíly</a:t>
            </a:r>
          </a:p>
          <a:p>
            <a:r>
              <a:rPr lang="cs-CZ" dirty="0"/>
              <a:t>regionální rozdíly</a:t>
            </a:r>
            <a:endParaRPr lang="en-US" dirty="0"/>
          </a:p>
        </p:txBody>
      </p:sp>
      <p:sp>
        <p:nvSpPr>
          <p:cNvPr id="3" name="Nadpis 2"/>
          <p:cNvSpPr>
            <a:spLocks noGrp="1"/>
          </p:cNvSpPr>
          <p:nvPr>
            <p:ph type="title"/>
          </p:nvPr>
        </p:nvSpPr>
        <p:spPr/>
        <p:txBody>
          <a:bodyPr/>
          <a:lstStyle/>
          <a:p>
            <a:r>
              <a:rPr lang="cs-CZ" dirty="0"/>
              <a:t>sérum</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5569" y="2636912"/>
            <a:ext cx="3293240" cy="2719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3731631"/>
            <a:ext cx="4325710" cy="2582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66628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sérum</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157" y="876938"/>
            <a:ext cx="4494455" cy="3200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148" y="4005064"/>
            <a:ext cx="4506465"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descr="Výsledek obrázku pro bovine serum hyclo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8183" y="1484784"/>
            <a:ext cx="2477541" cy="4662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28836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1043608" y="1196752"/>
            <a:ext cx="4326811" cy="4857403"/>
          </a:xfrm>
        </p:spPr>
        <p:txBody>
          <a:bodyPr/>
          <a:lstStyle/>
          <a:p>
            <a:r>
              <a:rPr lang="cs-CZ" dirty="0"/>
              <a:t>Krevní destičky jsou zdrojem řady faktorů</a:t>
            </a:r>
          </a:p>
          <a:p>
            <a:r>
              <a:rPr lang="cs-CZ" dirty="0"/>
              <a:t>Během srážení krve dochází k jejich uvolňování</a:t>
            </a:r>
          </a:p>
          <a:p>
            <a:r>
              <a:rPr lang="cs-CZ" dirty="0"/>
              <a:t>Příklad: </a:t>
            </a:r>
            <a:r>
              <a:rPr lang="cs-CZ" b="1" dirty="0" err="1"/>
              <a:t>platelet-derived</a:t>
            </a:r>
            <a:r>
              <a:rPr lang="cs-CZ" b="1" dirty="0"/>
              <a:t> </a:t>
            </a:r>
            <a:r>
              <a:rPr lang="cs-CZ" b="1" dirty="0" err="1"/>
              <a:t>growth</a:t>
            </a:r>
            <a:r>
              <a:rPr lang="cs-CZ" b="1" dirty="0"/>
              <a:t> </a:t>
            </a:r>
            <a:r>
              <a:rPr lang="cs-CZ" b="1" dirty="0" err="1"/>
              <a:t>factor</a:t>
            </a:r>
            <a:r>
              <a:rPr lang="cs-CZ" b="1" dirty="0"/>
              <a:t> (PDGF)</a:t>
            </a:r>
          </a:p>
          <a:p>
            <a:pPr lvl="1"/>
            <a:r>
              <a:rPr lang="cs-CZ" dirty="0"/>
              <a:t>Stimulátor fibroblastů, mitogen</a:t>
            </a:r>
          </a:p>
          <a:p>
            <a:pPr marL="0" indent="0">
              <a:buNone/>
            </a:pPr>
            <a:endParaRPr lang="en-US" b="1" dirty="0"/>
          </a:p>
        </p:txBody>
      </p:sp>
      <p:sp>
        <p:nvSpPr>
          <p:cNvPr id="3" name="Nadpis 2"/>
          <p:cNvSpPr>
            <a:spLocks noGrp="1"/>
          </p:cNvSpPr>
          <p:nvPr>
            <p:ph type="title"/>
          </p:nvPr>
        </p:nvSpPr>
        <p:spPr/>
        <p:txBody>
          <a:bodyPr/>
          <a:lstStyle/>
          <a:p>
            <a:r>
              <a:rPr lang="en-US" dirty="0"/>
              <a:t>s</a:t>
            </a:r>
            <a:r>
              <a:rPr lang="cs-CZ" dirty="0" err="1"/>
              <a:t>érum</a:t>
            </a:r>
            <a:endParaRPr lang="en-US" dirty="0"/>
          </a:p>
        </p:txBody>
      </p:sp>
      <p:pic>
        <p:nvPicPr>
          <p:cNvPr id="4" name="Picture 2" descr="figure_05_0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4208" y="1186206"/>
            <a:ext cx="1649327" cy="1485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figure_05_04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8064" y="2852936"/>
            <a:ext cx="3773581" cy="3886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figure_05_04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11721" y="4077072"/>
            <a:ext cx="2340672" cy="2502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57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1043608" y="1196752"/>
            <a:ext cx="3547484" cy="4857403"/>
          </a:xfrm>
        </p:spPr>
        <p:txBody>
          <a:bodyPr/>
          <a:lstStyle/>
          <a:p>
            <a:r>
              <a:rPr lang="en-US" sz="1400" dirty="0"/>
              <a:t>[</a:t>
            </a:r>
            <a:r>
              <a:rPr lang="en-US" sz="1400" i="1" dirty="0"/>
              <a:t>s</a:t>
            </a:r>
            <a:r>
              <a:rPr lang="cs-CZ" sz="1400" i="1" dirty="0"/>
              <a:t>ar</a:t>
            </a:r>
            <a:r>
              <a:rPr lang="en-US" sz="1400" i="1" dirty="0"/>
              <a:t>c</a:t>
            </a:r>
            <a:r>
              <a:rPr lang="en-US" sz="1400" dirty="0"/>
              <a:t>] sarcoma</a:t>
            </a:r>
          </a:p>
          <a:p>
            <a:r>
              <a:rPr lang="en-US" sz="1400" dirty="0"/>
              <a:t>J. Michael Bishop a Harold E. Varmus – </a:t>
            </a:r>
            <a:r>
              <a:rPr lang="en-US" sz="1400" dirty="0" err="1"/>
              <a:t>Nobelova</a:t>
            </a:r>
            <a:r>
              <a:rPr lang="en-US" sz="1400" dirty="0"/>
              <a:t> </a:t>
            </a:r>
            <a:r>
              <a:rPr lang="en-US" sz="1400" dirty="0" err="1"/>
              <a:t>cena</a:t>
            </a:r>
            <a:r>
              <a:rPr lang="en-US" sz="1400" dirty="0"/>
              <a:t>, 1989</a:t>
            </a:r>
          </a:p>
          <a:p>
            <a:r>
              <a:rPr lang="en-US" sz="1400" dirty="0" err="1"/>
              <a:t>Nereceptorov</a:t>
            </a:r>
            <a:r>
              <a:rPr lang="cs-CZ" sz="1400" dirty="0"/>
              <a:t>á kináza </a:t>
            </a:r>
            <a:r>
              <a:rPr lang="cs-CZ" sz="1400" dirty="0" err="1"/>
              <a:t>aktivovatelná</a:t>
            </a:r>
            <a:r>
              <a:rPr lang="cs-CZ" sz="1400" dirty="0"/>
              <a:t> řadou </a:t>
            </a:r>
            <a:r>
              <a:rPr lang="cs-CZ" sz="1400" dirty="0" err="1"/>
              <a:t>transmembránových</a:t>
            </a:r>
            <a:r>
              <a:rPr lang="cs-CZ" sz="1400" dirty="0"/>
              <a:t> proteinů – adhezí, tyrozin kinázovými receptory, receptory pro </a:t>
            </a:r>
            <a:r>
              <a:rPr lang="cs-CZ" sz="1400" dirty="0" err="1"/>
              <a:t>cytokiny</a:t>
            </a:r>
            <a:r>
              <a:rPr lang="cs-CZ" sz="1400" dirty="0"/>
              <a:t> (PDGF, EGF)</a:t>
            </a:r>
          </a:p>
          <a:p>
            <a:r>
              <a:rPr lang="en-US" sz="1400" dirty="0"/>
              <a:t>c-Src, Yes, Fyn, </a:t>
            </a:r>
            <a:r>
              <a:rPr lang="en-US" sz="1400" dirty="0" err="1"/>
              <a:t>Fgr</a:t>
            </a:r>
            <a:r>
              <a:rPr lang="en-US" sz="1400" dirty="0"/>
              <a:t>, </a:t>
            </a:r>
            <a:r>
              <a:rPr lang="en-US" sz="1400" dirty="0" err="1"/>
              <a:t>Yrk</a:t>
            </a:r>
            <a:r>
              <a:rPr lang="en-US" sz="1400" dirty="0"/>
              <a:t>, Lyn, </a:t>
            </a:r>
            <a:r>
              <a:rPr lang="en-US" sz="1400" dirty="0" err="1"/>
              <a:t>Blk</a:t>
            </a:r>
            <a:r>
              <a:rPr lang="en-US" sz="1400" dirty="0"/>
              <a:t>, </a:t>
            </a:r>
            <a:r>
              <a:rPr lang="en-US" sz="1400" dirty="0" err="1"/>
              <a:t>Hck</a:t>
            </a:r>
            <a:r>
              <a:rPr lang="en-US" sz="1400" dirty="0"/>
              <a:t>, and </a:t>
            </a:r>
            <a:r>
              <a:rPr lang="en-US" sz="1400" dirty="0" err="1"/>
              <a:t>Lck</a:t>
            </a:r>
            <a:endParaRPr lang="cs-CZ" sz="1400" dirty="0"/>
          </a:p>
          <a:p>
            <a:r>
              <a:rPr lang="en-US" sz="1400" dirty="0" err="1"/>
              <a:t>Mutace</a:t>
            </a:r>
            <a:r>
              <a:rPr lang="en-US" sz="1400" dirty="0"/>
              <a:t> u ~50% n</a:t>
            </a:r>
            <a:r>
              <a:rPr lang="cs-CZ" sz="1400" dirty="0" err="1"/>
              <a:t>ádorů</a:t>
            </a:r>
            <a:r>
              <a:rPr lang="cs-CZ" sz="1400" dirty="0"/>
              <a:t> (zvýšená aktivita nebo exprese)</a:t>
            </a:r>
            <a:endParaRPr lang="en-US" sz="1400" dirty="0"/>
          </a:p>
          <a:p>
            <a:r>
              <a:rPr lang="cs-CZ" sz="1400" dirty="0" err="1"/>
              <a:t>Studim</a:t>
            </a:r>
            <a:r>
              <a:rPr lang="cs-CZ" sz="1400" dirty="0"/>
              <a:t> funkce v-Src </a:t>
            </a:r>
            <a:r>
              <a:rPr lang="en-US" sz="1400" dirty="0"/>
              <a:t>(Rous sarcoma virus) </a:t>
            </a:r>
            <a:r>
              <a:rPr lang="cs-CZ" sz="1400" dirty="0" err="1"/>
              <a:t>onkoproteinu</a:t>
            </a:r>
            <a:r>
              <a:rPr lang="cs-CZ" sz="1400" dirty="0"/>
              <a:t> umožnilo pochopit některé základní principy transformace buněk</a:t>
            </a:r>
          </a:p>
          <a:p>
            <a:r>
              <a:rPr lang="cs-CZ" sz="1400" dirty="0"/>
              <a:t>Kináza s více něž 50-ti substráty – </a:t>
            </a:r>
            <a:r>
              <a:rPr lang="cs-CZ" sz="1400" dirty="0" err="1"/>
              <a:t>pleiotropní</a:t>
            </a:r>
            <a:r>
              <a:rPr lang="cs-CZ" sz="1400" dirty="0"/>
              <a:t> účinek</a:t>
            </a:r>
          </a:p>
          <a:p>
            <a:r>
              <a:rPr lang="cs-CZ" sz="1400" dirty="0"/>
              <a:t>Regulace proliferace, přežití, angiogeneze, invaze</a:t>
            </a:r>
          </a:p>
          <a:p>
            <a:r>
              <a:rPr lang="cs-CZ" sz="1400" dirty="0" err="1"/>
              <a:t>Fosforyluje</a:t>
            </a:r>
            <a:r>
              <a:rPr lang="cs-CZ" sz="1400" dirty="0"/>
              <a:t> </a:t>
            </a:r>
            <a:r>
              <a:rPr lang="cs-CZ" sz="1400" dirty="0" err="1"/>
              <a:t>tyrosinová</a:t>
            </a:r>
            <a:r>
              <a:rPr lang="cs-CZ" sz="1400" dirty="0"/>
              <a:t> rezidua proteinů – typické pro mitogenní dráhy</a:t>
            </a:r>
          </a:p>
          <a:p>
            <a:endParaRPr lang="en-US" sz="1400" dirty="0"/>
          </a:p>
        </p:txBody>
      </p:sp>
      <p:sp>
        <p:nvSpPr>
          <p:cNvPr id="3" name="Nadpis 2"/>
          <p:cNvSpPr>
            <a:spLocks noGrp="1"/>
          </p:cNvSpPr>
          <p:nvPr>
            <p:ph type="title"/>
          </p:nvPr>
        </p:nvSpPr>
        <p:spPr/>
        <p:txBody>
          <a:bodyPr/>
          <a:lstStyle/>
          <a:p>
            <a:r>
              <a:rPr lang="en-US" dirty="0"/>
              <a:t>Proto-oncogene tyrosine-protein kinase Src</a:t>
            </a:r>
          </a:p>
        </p:txBody>
      </p:sp>
      <p:pic>
        <p:nvPicPr>
          <p:cNvPr id="4" name="Picture 2" descr="figure_05_0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1424" y="1268760"/>
            <a:ext cx="4134466"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figure_05_0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1424" y="4639847"/>
            <a:ext cx="4265613" cy="1940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7111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1043608" y="1196752"/>
            <a:ext cx="4680520" cy="4857403"/>
          </a:xfrm>
        </p:spPr>
        <p:txBody>
          <a:bodyPr/>
          <a:lstStyle/>
          <a:p>
            <a:r>
              <a:rPr lang="cs-CZ" dirty="0"/>
              <a:t>SH1 – katalytická doména</a:t>
            </a:r>
          </a:p>
          <a:p>
            <a:r>
              <a:rPr lang="cs-CZ" dirty="0"/>
              <a:t>SH2, SH3 – rozpoznání substrátů</a:t>
            </a:r>
          </a:p>
          <a:p>
            <a:pPr marL="0" indent="0">
              <a:buNone/>
            </a:pPr>
            <a:r>
              <a:rPr lang="cs-CZ" dirty="0"/>
              <a:t>„intracelulární receptory“</a:t>
            </a:r>
          </a:p>
          <a:p>
            <a:pPr lvl="1"/>
            <a:r>
              <a:rPr lang="cs-CZ" dirty="0"/>
              <a:t>„ligandy“ – krátké </a:t>
            </a:r>
            <a:r>
              <a:rPr lang="cs-CZ" dirty="0" err="1"/>
              <a:t>oligopeptidové</a:t>
            </a:r>
            <a:r>
              <a:rPr lang="cs-CZ" dirty="0"/>
              <a:t> sekvence s </a:t>
            </a:r>
            <a:r>
              <a:rPr lang="cs-CZ" dirty="0" err="1"/>
              <a:t>fofosfotyrosiny</a:t>
            </a:r>
            <a:endParaRPr lang="cs-CZ" dirty="0"/>
          </a:p>
        </p:txBody>
      </p:sp>
      <p:sp>
        <p:nvSpPr>
          <p:cNvPr id="3" name="Nadpis 2"/>
          <p:cNvSpPr>
            <a:spLocks noGrp="1"/>
          </p:cNvSpPr>
          <p:nvPr>
            <p:ph type="title"/>
          </p:nvPr>
        </p:nvSpPr>
        <p:spPr/>
        <p:txBody>
          <a:bodyPr/>
          <a:lstStyle/>
          <a:p>
            <a:r>
              <a:rPr lang="cs-CZ" dirty="0"/>
              <a:t>Struktura Src proteinu</a:t>
            </a:r>
            <a:endParaRPr lang="en-US" dirty="0"/>
          </a:p>
        </p:txBody>
      </p:sp>
      <p:pic>
        <p:nvPicPr>
          <p:cNvPr id="4" name="Picture 2" descr="figure_06_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3501008"/>
            <a:ext cx="7144345" cy="3102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figure_06_10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0232" y="1155264"/>
            <a:ext cx="1955180" cy="2280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99037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Atrakce přenašečů signálu</a:t>
            </a:r>
            <a:endParaRPr lang="en-US" dirty="0"/>
          </a:p>
        </p:txBody>
      </p:sp>
      <p:pic>
        <p:nvPicPr>
          <p:cNvPr id="4" name="Picture 2" descr="figure_06_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340767"/>
            <a:ext cx="6480720" cy="5283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47835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cs-CZ" dirty="0"/>
              <a:t>První objevený růstový faktor</a:t>
            </a:r>
          </a:p>
          <a:p>
            <a:r>
              <a:rPr lang="cs-CZ" dirty="0"/>
              <a:t>Mitogenní účinek na řadu typů epiteliálních buněk</a:t>
            </a:r>
          </a:p>
          <a:p>
            <a:r>
              <a:rPr lang="cs-CZ" dirty="0"/>
              <a:t>Receptor </a:t>
            </a:r>
          </a:p>
          <a:p>
            <a:pPr lvl="1"/>
            <a:r>
              <a:rPr lang="cs-CZ" dirty="0"/>
              <a:t>N-konec – extracelulární doména – </a:t>
            </a:r>
            <a:r>
              <a:rPr lang="cs-CZ" dirty="0" err="1"/>
              <a:t>ektodoména</a:t>
            </a:r>
            <a:r>
              <a:rPr lang="cs-CZ" dirty="0"/>
              <a:t>, rozpoznává EGF ligand</a:t>
            </a:r>
          </a:p>
          <a:p>
            <a:pPr lvl="1"/>
            <a:r>
              <a:rPr lang="cs-CZ" dirty="0" err="1"/>
              <a:t>Transmebránová</a:t>
            </a:r>
            <a:r>
              <a:rPr lang="cs-CZ" dirty="0"/>
              <a:t> doména, </a:t>
            </a:r>
            <a:r>
              <a:rPr lang="cs-CZ" dirty="0" err="1"/>
              <a:t>hydrofóbní</a:t>
            </a:r>
            <a:r>
              <a:rPr lang="cs-CZ" dirty="0"/>
              <a:t> rezidua</a:t>
            </a:r>
          </a:p>
          <a:p>
            <a:pPr lvl="1"/>
            <a:r>
              <a:rPr lang="cs-CZ" dirty="0"/>
              <a:t>C-konec, intracelulární část</a:t>
            </a:r>
          </a:p>
          <a:p>
            <a:r>
              <a:rPr lang="cs-CZ" dirty="0"/>
              <a:t>Aktivace EGFR vede k </a:t>
            </a:r>
            <a:r>
              <a:rPr lang="cs-CZ" dirty="0" err="1"/>
              <a:t>ativaci</a:t>
            </a:r>
            <a:r>
              <a:rPr lang="cs-CZ" dirty="0"/>
              <a:t> c-Src-</a:t>
            </a:r>
            <a:r>
              <a:rPr lang="cs-CZ" dirty="0" err="1"/>
              <a:t>like</a:t>
            </a:r>
            <a:r>
              <a:rPr lang="cs-CZ" dirty="0"/>
              <a:t> kináz</a:t>
            </a:r>
          </a:p>
        </p:txBody>
      </p:sp>
      <p:sp>
        <p:nvSpPr>
          <p:cNvPr id="3" name="Nadpis 2"/>
          <p:cNvSpPr>
            <a:spLocks noGrp="1"/>
          </p:cNvSpPr>
          <p:nvPr>
            <p:ph type="title"/>
          </p:nvPr>
        </p:nvSpPr>
        <p:spPr/>
        <p:txBody>
          <a:bodyPr/>
          <a:lstStyle/>
          <a:p>
            <a:r>
              <a:rPr lang="cs-CZ" dirty="0" err="1"/>
              <a:t>Epidermal</a:t>
            </a:r>
            <a:r>
              <a:rPr lang="cs-CZ" dirty="0"/>
              <a:t> </a:t>
            </a:r>
            <a:r>
              <a:rPr lang="cs-CZ" dirty="0" err="1"/>
              <a:t>growth</a:t>
            </a:r>
            <a:r>
              <a:rPr lang="cs-CZ" dirty="0"/>
              <a:t> </a:t>
            </a:r>
            <a:r>
              <a:rPr lang="cs-CZ" dirty="0" err="1"/>
              <a:t>factor</a:t>
            </a:r>
            <a:endParaRPr lang="en-US" dirty="0"/>
          </a:p>
        </p:txBody>
      </p:sp>
      <p:pic>
        <p:nvPicPr>
          <p:cNvPr id="4" name="Picture 2" descr="figure_05_08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4437112"/>
            <a:ext cx="6137821" cy="2115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3776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2282FE-DC23-4064-8583-74586AB63AF8}"/>
              </a:ext>
            </a:extLst>
          </p:cNvPr>
          <p:cNvSpPr>
            <a:spLocks noGrp="1"/>
          </p:cNvSpPr>
          <p:nvPr>
            <p:ph type="title"/>
          </p:nvPr>
        </p:nvSpPr>
        <p:spPr/>
        <p:txBody>
          <a:bodyPr/>
          <a:lstStyle/>
          <a:p>
            <a:r>
              <a:rPr lang="en-US" dirty="0" err="1"/>
              <a:t>Zdroje</a:t>
            </a:r>
            <a:endParaRPr lang="en-US" dirty="0"/>
          </a:p>
        </p:txBody>
      </p:sp>
      <p:pic>
        <p:nvPicPr>
          <p:cNvPr id="1026" name="Picture 2" descr="Image result for the biology of cancer">
            <a:extLst>
              <a:ext uri="{FF2B5EF4-FFF2-40B4-BE49-F238E27FC236}">
                <a16:creationId xmlns:a16="http://schemas.microsoft.com/office/drawing/2014/main" id="{541038BE-A121-4534-A871-6FDAF7CB28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326245"/>
            <a:ext cx="2142958" cy="28803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molecular biology of the cell">
            <a:extLst>
              <a:ext uri="{FF2B5EF4-FFF2-40B4-BE49-F238E27FC236}">
                <a16:creationId xmlns:a16="http://schemas.microsoft.com/office/drawing/2014/main" id="{840F2C40-926B-4903-B9E0-F8FFE5014C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4264" y="1326245"/>
            <a:ext cx="2202245" cy="28803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cdn.alza.cz/ImgW.ashx?fd=f4&amp;cd=FKP203947&amp;i=1.jpg">
            <a:extLst>
              <a:ext uri="{FF2B5EF4-FFF2-40B4-BE49-F238E27FC236}">
                <a16:creationId xmlns:a16="http://schemas.microsoft.com/office/drawing/2014/main" id="{72D8440E-054E-4220-AD16-4071506E58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1326245"/>
            <a:ext cx="2247900" cy="3371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7966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Tyrozin kinázové receptory</a:t>
            </a:r>
            <a:endParaRPr lang="en-US" dirty="0"/>
          </a:p>
        </p:txBody>
      </p:sp>
      <p:pic>
        <p:nvPicPr>
          <p:cNvPr id="4" name="Picture 2" descr="figure_05_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0822" y="1340767"/>
            <a:ext cx="7416824" cy="4912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5098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sz="1800" dirty="0"/>
              <a:t>Růstové faktory a jejich receptory v nádorové patogenezi</a:t>
            </a:r>
            <a:endParaRPr lang="en-US" sz="1800" dirty="0"/>
          </a:p>
        </p:txBody>
      </p:sp>
      <p:pic>
        <p:nvPicPr>
          <p:cNvPr id="6" name="Picture 2" descr="table_05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254596"/>
            <a:ext cx="7615492" cy="4334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bdélník 6"/>
          <p:cNvSpPr/>
          <p:nvPr/>
        </p:nvSpPr>
        <p:spPr>
          <a:xfrm>
            <a:off x="1259632" y="1108708"/>
            <a:ext cx="5983560"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4247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Změněný receptor pro RF = </a:t>
            </a:r>
            <a:r>
              <a:rPr lang="cs-CZ" dirty="0" err="1"/>
              <a:t>onkoprotein</a:t>
            </a:r>
            <a:endParaRPr lang="en-US" dirty="0"/>
          </a:p>
        </p:txBody>
      </p:sp>
      <p:pic>
        <p:nvPicPr>
          <p:cNvPr id="4" name="Picture 2" descr="figure_05_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1268760"/>
            <a:ext cx="4533116" cy="2044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figure_05_11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9912" y="2884511"/>
            <a:ext cx="5239370" cy="3973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17559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err="1"/>
              <a:t>Parakrinní</a:t>
            </a:r>
            <a:r>
              <a:rPr lang="cs-CZ" dirty="0"/>
              <a:t> signalizace</a:t>
            </a:r>
            <a:endParaRPr lang="en-US" dirty="0"/>
          </a:p>
        </p:txBody>
      </p:sp>
      <p:pic>
        <p:nvPicPr>
          <p:cNvPr id="4" name="Picture 2" descr="figure_05_11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535071"/>
            <a:ext cx="7072337" cy="4794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9912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err="1"/>
              <a:t>Autokrinní</a:t>
            </a:r>
            <a:r>
              <a:rPr lang="cs-CZ" dirty="0"/>
              <a:t> signalizace nádorových buněk</a:t>
            </a:r>
            <a:endParaRPr lang="en-US" dirty="0"/>
          </a:p>
        </p:txBody>
      </p:sp>
      <p:pic>
        <p:nvPicPr>
          <p:cNvPr id="4" name="Picture 2" descr="figure_05_11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39357" y="1162769"/>
            <a:ext cx="3063164" cy="231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figure_05_11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1131008"/>
            <a:ext cx="2160240" cy="5593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table_05_0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6743" y="3730710"/>
            <a:ext cx="3528392" cy="3127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86040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cs-CZ" dirty="0"/>
              <a:t>Při absenci signálu – ligandu –jsou receptory jako monomery</a:t>
            </a:r>
          </a:p>
          <a:p>
            <a:r>
              <a:rPr lang="cs-CZ" dirty="0"/>
              <a:t>Po vazbě ligandu dochází k </a:t>
            </a:r>
            <a:r>
              <a:rPr lang="cs-CZ" dirty="0" err="1"/>
              <a:t>dimerizaci</a:t>
            </a:r>
            <a:r>
              <a:rPr lang="cs-CZ" dirty="0"/>
              <a:t> receptorů</a:t>
            </a:r>
          </a:p>
          <a:p>
            <a:r>
              <a:rPr lang="cs-CZ" dirty="0" err="1"/>
              <a:t>Transfosforylace</a:t>
            </a:r>
            <a:r>
              <a:rPr lang="cs-CZ" dirty="0"/>
              <a:t> C-konců</a:t>
            </a:r>
            <a:endParaRPr lang="en-US" dirty="0"/>
          </a:p>
        </p:txBody>
      </p:sp>
      <p:sp>
        <p:nvSpPr>
          <p:cNvPr id="3" name="Nadpis 2"/>
          <p:cNvSpPr>
            <a:spLocks noGrp="1"/>
          </p:cNvSpPr>
          <p:nvPr>
            <p:ph type="title"/>
          </p:nvPr>
        </p:nvSpPr>
        <p:spPr/>
        <p:txBody>
          <a:bodyPr/>
          <a:lstStyle/>
          <a:p>
            <a:r>
              <a:rPr lang="cs-CZ" dirty="0" err="1"/>
              <a:t>Autofosforylace</a:t>
            </a:r>
            <a:r>
              <a:rPr lang="cs-CZ" dirty="0"/>
              <a:t> tyrozin kinázových receptorů</a:t>
            </a:r>
            <a:endParaRPr lang="en-US" dirty="0"/>
          </a:p>
        </p:txBody>
      </p:sp>
      <p:pic>
        <p:nvPicPr>
          <p:cNvPr id="4" name="Picture 2" descr="figure_05_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2852936"/>
            <a:ext cx="3831977" cy="1089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figure_05_14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67791" y="2420888"/>
            <a:ext cx="4176209" cy="2753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figure_05_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5616" y="4156962"/>
            <a:ext cx="3528392" cy="2217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44554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sz="2000" dirty="0"/>
              <a:t>Konstitutivní </a:t>
            </a:r>
            <a:r>
              <a:rPr lang="cs-CZ" sz="2000" dirty="0" err="1"/>
              <a:t>dimerizace</a:t>
            </a:r>
            <a:r>
              <a:rPr lang="cs-CZ" sz="2000" dirty="0"/>
              <a:t> receptorů způsobena fúzí genů</a:t>
            </a:r>
            <a:endParaRPr lang="en-US" sz="2000" dirty="0"/>
          </a:p>
        </p:txBody>
      </p:sp>
      <p:pic>
        <p:nvPicPr>
          <p:cNvPr id="4" name="Picture 3" descr="fig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15608" y="1086164"/>
            <a:ext cx="3528392" cy="5667935"/>
          </a:xfrm>
          <a:prstGeom prst="rect">
            <a:avLst/>
          </a:prstGeom>
          <a:noFill/>
          <a:extLst>
            <a:ext uri="{909E8E84-426E-40DD-AFC4-6F175D3DCCD1}">
              <a14:hiddenFill xmlns:a14="http://schemas.microsoft.com/office/drawing/2010/main">
                <a:solidFill>
                  <a:srgbClr val="FFFFFF"/>
                </a:solidFill>
              </a14:hiddenFill>
            </a:ext>
          </a:extLst>
        </p:spPr>
      </p:pic>
      <p:sp>
        <p:nvSpPr>
          <p:cNvPr id="5" name="Zástupný symbol pro obsah 1"/>
          <p:cNvSpPr>
            <a:spLocks noGrp="1"/>
          </p:cNvSpPr>
          <p:nvPr>
            <p:ph idx="1"/>
          </p:nvPr>
        </p:nvSpPr>
        <p:spPr>
          <a:xfrm>
            <a:off x="1043608" y="1412776"/>
            <a:ext cx="4320480" cy="4857403"/>
          </a:xfrm>
        </p:spPr>
        <p:txBody>
          <a:bodyPr/>
          <a:lstStyle/>
          <a:p>
            <a:r>
              <a:rPr lang="cs-CZ" dirty="0"/>
              <a:t>Fúze genu pro RF s jiným genem jehož produkt může normálně </a:t>
            </a:r>
            <a:r>
              <a:rPr lang="cs-CZ" dirty="0" err="1"/>
              <a:t>dimerizovat</a:t>
            </a:r>
            <a:r>
              <a:rPr lang="cs-CZ" dirty="0"/>
              <a:t> nebo </a:t>
            </a:r>
            <a:r>
              <a:rPr lang="cs-CZ" dirty="0" err="1"/>
              <a:t>oligomerizovat</a:t>
            </a:r>
            <a:endParaRPr lang="cs-CZ" dirty="0"/>
          </a:p>
          <a:p>
            <a:r>
              <a:rPr lang="cs-CZ" dirty="0"/>
              <a:t>Části takových hybridních receptorů (jejich </a:t>
            </a:r>
            <a:r>
              <a:rPr lang="cs-CZ" dirty="0" err="1"/>
              <a:t>ektodomény</a:t>
            </a:r>
            <a:r>
              <a:rPr lang="cs-CZ" dirty="0"/>
              <a:t>) jsou spojeny</a:t>
            </a:r>
          </a:p>
          <a:p>
            <a:r>
              <a:rPr lang="cs-CZ" dirty="0"/>
              <a:t>Stabilní změna struktury receptoru vedoucí k jeho trvalé aktivaci bez ligandu</a:t>
            </a:r>
            <a:endParaRPr lang="en-US" dirty="0"/>
          </a:p>
        </p:txBody>
      </p:sp>
    </p:spTree>
    <p:extLst>
      <p:ext uri="{BB962C8B-B14F-4D97-AF65-F5344CB8AC3E}">
        <p14:creationId xmlns:p14="http://schemas.microsoft.com/office/powerpoint/2010/main" val="39735032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Jak-STAT dráha</a:t>
            </a:r>
            <a:endParaRPr lang="en-US" dirty="0"/>
          </a:p>
        </p:txBody>
      </p:sp>
      <p:pic>
        <p:nvPicPr>
          <p:cNvPr id="5" name="Picture 2" descr="figure_06_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1340768"/>
            <a:ext cx="6060157" cy="4794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ástupný symbol pro obsah 1"/>
          <p:cNvSpPr>
            <a:spLocks noGrp="1"/>
          </p:cNvSpPr>
          <p:nvPr>
            <p:ph idx="1"/>
          </p:nvPr>
        </p:nvSpPr>
        <p:spPr>
          <a:xfrm>
            <a:off x="1115616" y="3861049"/>
            <a:ext cx="4032448" cy="2736304"/>
          </a:xfrm>
          <a:solidFill>
            <a:schemeClr val="bg1"/>
          </a:solidFill>
        </p:spPr>
        <p:txBody>
          <a:bodyPr/>
          <a:lstStyle/>
          <a:p>
            <a:r>
              <a:rPr lang="cs-CZ" sz="1800" dirty="0"/>
              <a:t>Zvýšená produkce IL-6</a:t>
            </a:r>
          </a:p>
          <a:p>
            <a:r>
              <a:rPr lang="cs-CZ" sz="1800" dirty="0"/>
              <a:t>Zvýšená exprese receptorů</a:t>
            </a:r>
          </a:p>
          <a:p>
            <a:r>
              <a:rPr lang="cs-CZ" sz="1800" dirty="0"/>
              <a:t>Mutace Jak</a:t>
            </a:r>
          </a:p>
          <a:p>
            <a:r>
              <a:rPr lang="cs-CZ" sz="1800" dirty="0"/>
              <a:t>Aktivační mutace STAT (méně časté)</a:t>
            </a:r>
          </a:p>
          <a:p>
            <a:r>
              <a:rPr lang="cs-CZ" sz="1800" dirty="0"/>
              <a:t>Snížená exprese negativních regulátorů – SOCS3, PIAS3</a:t>
            </a:r>
          </a:p>
          <a:p>
            <a:r>
              <a:rPr lang="cs-CZ" sz="1800" dirty="0"/>
              <a:t>Aktivace STAT pomocí interakce s AR nebo BRCA1</a:t>
            </a:r>
          </a:p>
          <a:p>
            <a:endParaRPr lang="en-US" sz="1800" dirty="0"/>
          </a:p>
        </p:txBody>
      </p:sp>
    </p:spTree>
    <p:extLst>
      <p:ext uri="{BB962C8B-B14F-4D97-AF65-F5344CB8AC3E}">
        <p14:creationId xmlns:p14="http://schemas.microsoft.com/office/powerpoint/2010/main" val="28047665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STAT aktivace u solidních nádorů</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2977" y="1047585"/>
            <a:ext cx="5544616" cy="5729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4650" y="6644575"/>
            <a:ext cx="2419350" cy="20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82379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endParaRPr lang="en-US"/>
          </a:p>
        </p:txBody>
      </p:sp>
      <p:sp>
        <p:nvSpPr>
          <p:cNvPr id="3" name="Nadpis 2"/>
          <p:cNvSpPr>
            <a:spLocks noGrp="1"/>
          </p:cNvSpPr>
          <p:nvPr>
            <p:ph type="title"/>
          </p:nvPr>
        </p:nvSpPr>
        <p:spPr/>
        <p:txBody>
          <a:bodyPr/>
          <a:lstStyle/>
          <a:p>
            <a:r>
              <a:rPr lang="cs-CZ" dirty="0"/>
              <a:t>TGF-</a:t>
            </a:r>
            <a:r>
              <a:rPr lang="cs-CZ" dirty="0">
                <a:sym typeface="Symbol"/>
              </a:rPr>
              <a:t></a:t>
            </a:r>
            <a:r>
              <a:rPr lang="cs-CZ" dirty="0"/>
              <a:t> receptor</a:t>
            </a:r>
            <a:endParaRPr lang="en-US" dirty="0"/>
          </a:p>
        </p:txBody>
      </p:sp>
      <p:pic>
        <p:nvPicPr>
          <p:cNvPr id="4" name="Picture 2" descr="figure_05_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2564904"/>
            <a:ext cx="6280249" cy="3871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5701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cs-CZ" dirty="0"/>
              <a:t>podpůrné proliferační signály</a:t>
            </a:r>
          </a:p>
          <a:p>
            <a:r>
              <a:rPr lang="cs-CZ" dirty="0"/>
              <a:t>deregulace supresorů růstu/proliferace</a:t>
            </a:r>
          </a:p>
          <a:p>
            <a:r>
              <a:rPr lang="en-US" dirty="0" err="1"/>
              <a:t>odolnost</a:t>
            </a:r>
            <a:r>
              <a:rPr lang="en-US" dirty="0"/>
              <a:t> k </a:t>
            </a:r>
            <a:r>
              <a:rPr lang="en-US" dirty="0" err="1"/>
              <a:t>buněčné</a:t>
            </a:r>
            <a:r>
              <a:rPr lang="en-US" dirty="0"/>
              <a:t> </a:t>
            </a:r>
            <a:r>
              <a:rPr lang="en-US" dirty="0" err="1"/>
              <a:t>smrti</a:t>
            </a:r>
            <a:endParaRPr lang="cs-CZ" dirty="0"/>
          </a:p>
          <a:p>
            <a:r>
              <a:rPr lang="en-US" dirty="0" err="1"/>
              <a:t>neomezená</a:t>
            </a:r>
            <a:r>
              <a:rPr lang="en-US" dirty="0"/>
              <a:t> </a:t>
            </a:r>
            <a:r>
              <a:rPr lang="en-US" dirty="0" err="1"/>
              <a:t>replikace</a:t>
            </a:r>
            <a:endParaRPr lang="cs-CZ" dirty="0"/>
          </a:p>
          <a:p>
            <a:r>
              <a:rPr lang="cs-CZ" dirty="0"/>
              <a:t>n</a:t>
            </a:r>
            <a:r>
              <a:rPr lang="en-US" dirty="0" err="1"/>
              <a:t>eoangiogeneze</a:t>
            </a:r>
            <a:endParaRPr lang="cs-CZ" dirty="0"/>
          </a:p>
          <a:p>
            <a:r>
              <a:rPr lang="en-US" dirty="0" err="1"/>
              <a:t>invaze</a:t>
            </a:r>
            <a:r>
              <a:rPr lang="en-US" dirty="0"/>
              <a:t> a </a:t>
            </a:r>
            <a:r>
              <a:rPr lang="en-US" dirty="0" err="1"/>
              <a:t>metastázování</a:t>
            </a:r>
            <a:endParaRPr lang="cs-CZ" dirty="0"/>
          </a:p>
          <a:p>
            <a:r>
              <a:rPr lang="en-US" dirty="0" err="1"/>
              <a:t>mutace</a:t>
            </a:r>
            <a:r>
              <a:rPr lang="en-US" dirty="0"/>
              <a:t> a gen</a:t>
            </a:r>
            <a:r>
              <a:rPr lang="cs-CZ" dirty="0"/>
              <a:t>omická</a:t>
            </a:r>
            <a:r>
              <a:rPr lang="en-US" dirty="0"/>
              <a:t> </a:t>
            </a:r>
            <a:r>
              <a:rPr lang="en-US" dirty="0" err="1"/>
              <a:t>nestabilita</a:t>
            </a:r>
            <a:endParaRPr lang="cs-CZ" dirty="0"/>
          </a:p>
          <a:p>
            <a:r>
              <a:rPr lang="cs-CZ" dirty="0"/>
              <a:t>z</a:t>
            </a:r>
            <a:r>
              <a:rPr lang="en-US" dirty="0" err="1"/>
              <a:t>ánět</a:t>
            </a:r>
            <a:endParaRPr lang="cs-CZ" dirty="0"/>
          </a:p>
          <a:p>
            <a:r>
              <a:rPr lang="en-US" dirty="0" err="1"/>
              <a:t>přestavba</a:t>
            </a:r>
            <a:r>
              <a:rPr lang="en-US" dirty="0"/>
              <a:t> </a:t>
            </a:r>
            <a:r>
              <a:rPr lang="en-US" dirty="0" err="1"/>
              <a:t>energetického</a:t>
            </a:r>
            <a:r>
              <a:rPr lang="en-US" dirty="0"/>
              <a:t> </a:t>
            </a:r>
            <a:r>
              <a:rPr lang="en-US" dirty="0" err="1"/>
              <a:t>metabolismu</a:t>
            </a:r>
            <a:endParaRPr lang="cs-CZ" dirty="0"/>
          </a:p>
          <a:p>
            <a:r>
              <a:rPr lang="cs-CZ" dirty="0"/>
              <a:t>únik před zničením imunitním systémem</a:t>
            </a:r>
          </a:p>
          <a:p>
            <a:pPr marL="0" indent="0">
              <a:buNone/>
            </a:pPr>
            <a:endParaRPr lang="en-US" dirty="0"/>
          </a:p>
        </p:txBody>
      </p:sp>
      <p:sp>
        <p:nvSpPr>
          <p:cNvPr id="3" name="Nadpis 2"/>
          <p:cNvSpPr>
            <a:spLocks noGrp="1"/>
          </p:cNvSpPr>
          <p:nvPr>
            <p:ph type="title"/>
          </p:nvPr>
        </p:nvSpPr>
        <p:spPr/>
        <p:txBody>
          <a:bodyPr/>
          <a:lstStyle/>
          <a:p>
            <a:r>
              <a:rPr lang="cs-CZ" dirty="0"/>
              <a:t>Typické znaky nádorové buňky</a:t>
            </a:r>
            <a:endParaRPr lang="en-US" dirty="0"/>
          </a:p>
        </p:txBody>
      </p:sp>
      <p:pic>
        <p:nvPicPr>
          <p:cNvPr id="1026" name="Picture 2" descr="Výsledek obrázku pro hallmarks of canc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6136" y="1628800"/>
            <a:ext cx="3501008" cy="350100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6983760" y="6237312"/>
            <a:ext cx="2160240" cy="577081"/>
          </a:xfrm>
          <a:prstGeom prst="rect">
            <a:avLst/>
          </a:prstGeom>
          <a:noFill/>
        </p:spPr>
        <p:txBody>
          <a:bodyPr wrap="square" rtlCol="0">
            <a:spAutoFit/>
          </a:bodyPr>
          <a:lstStyle/>
          <a:p>
            <a:r>
              <a:rPr lang="cs-CZ" sz="1050" dirty="0" err="1">
                <a:solidFill>
                  <a:schemeClr val="tx1"/>
                </a:solidFill>
              </a:rPr>
              <a:t>Douglas</a:t>
            </a:r>
            <a:r>
              <a:rPr lang="cs-CZ" sz="1050" dirty="0">
                <a:solidFill>
                  <a:schemeClr val="tx1"/>
                </a:solidFill>
              </a:rPr>
              <a:t> </a:t>
            </a:r>
            <a:r>
              <a:rPr lang="cs-CZ" sz="1050" dirty="0" err="1">
                <a:solidFill>
                  <a:schemeClr val="tx1"/>
                </a:solidFill>
              </a:rPr>
              <a:t>Hanahan</a:t>
            </a:r>
            <a:r>
              <a:rPr lang="cs-CZ" sz="1050" dirty="0">
                <a:solidFill>
                  <a:schemeClr val="tx1"/>
                </a:solidFill>
              </a:rPr>
              <a:t> </a:t>
            </a:r>
            <a:r>
              <a:rPr lang="en-US" sz="1050" dirty="0">
                <a:solidFill>
                  <a:schemeClr val="tx1"/>
                </a:solidFill>
              </a:rPr>
              <a:t>&amp; Robert A. Weinberg: </a:t>
            </a:r>
            <a:r>
              <a:rPr lang="cs-CZ" sz="1050" dirty="0" err="1">
                <a:solidFill>
                  <a:schemeClr val="tx1"/>
                </a:solidFill>
              </a:rPr>
              <a:t>Hallmarks</a:t>
            </a:r>
            <a:r>
              <a:rPr lang="cs-CZ" sz="1050" dirty="0">
                <a:solidFill>
                  <a:schemeClr val="tx1"/>
                </a:solidFill>
              </a:rPr>
              <a:t> of </a:t>
            </a:r>
            <a:r>
              <a:rPr lang="cs-CZ" sz="1050" dirty="0" err="1">
                <a:solidFill>
                  <a:schemeClr val="tx1"/>
                </a:solidFill>
              </a:rPr>
              <a:t>Cancer</a:t>
            </a:r>
            <a:r>
              <a:rPr lang="cs-CZ" sz="1050" dirty="0">
                <a:solidFill>
                  <a:schemeClr val="tx1"/>
                </a:solidFill>
              </a:rPr>
              <a:t>: </a:t>
            </a:r>
            <a:r>
              <a:rPr lang="cs-CZ" sz="1050" dirty="0" err="1">
                <a:solidFill>
                  <a:schemeClr val="tx1"/>
                </a:solidFill>
              </a:rPr>
              <a:t>Next</a:t>
            </a:r>
            <a:r>
              <a:rPr lang="cs-CZ" sz="1050" dirty="0">
                <a:solidFill>
                  <a:schemeClr val="tx1"/>
                </a:solidFill>
              </a:rPr>
              <a:t> </a:t>
            </a:r>
            <a:r>
              <a:rPr lang="cs-CZ" sz="1050" dirty="0" err="1">
                <a:solidFill>
                  <a:schemeClr val="tx1"/>
                </a:solidFill>
              </a:rPr>
              <a:t>Generation</a:t>
            </a:r>
            <a:r>
              <a:rPr lang="cs-CZ" sz="1050" dirty="0">
                <a:solidFill>
                  <a:schemeClr val="tx1"/>
                </a:solidFill>
              </a:rPr>
              <a:t>, Cell, 2011</a:t>
            </a:r>
            <a:endParaRPr lang="en-US" sz="1050" dirty="0">
              <a:solidFill>
                <a:schemeClr val="tx1"/>
              </a:solidFill>
            </a:endParaRPr>
          </a:p>
        </p:txBody>
      </p:sp>
    </p:spTree>
    <p:extLst>
      <p:ext uri="{BB962C8B-B14F-4D97-AF65-F5344CB8AC3E}">
        <p14:creationId xmlns:p14="http://schemas.microsoft.com/office/powerpoint/2010/main" val="93434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TGF-</a:t>
            </a:r>
            <a:r>
              <a:rPr lang="cs-CZ" dirty="0">
                <a:sym typeface="Symbol"/>
              </a:rPr>
              <a:t></a:t>
            </a:r>
            <a:r>
              <a:rPr lang="cs-CZ" dirty="0"/>
              <a:t> v rakovině</a:t>
            </a:r>
            <a:endParaRPr lang="en-US" dirty="0"/>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73263" y="1196752"/>
            <a:ext cx="3741861" cy="428567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 Box 3"/>
          <p:cNvSpPr txBox="1">
            <a:spLocks noChangeArrowheads="1"/>
          </p:cNvSpPr>
          <p:nvPr/>
        </p:nvSpPr>
        <p:spPr bwMode="auto">
          <a:xfrm>
            <a:off x="1187624" y="6309320"/>
            <a:ext cx="8255000" cy="227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defPPr>
              <a:defRPr lang="en-GB"/>
            </a:defPPr>
            <a:lvl1pPr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1pPr>
            <a:lvl2pPr marL="742950" indent="-285750"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2pPr>
            <a:lvl3pPr marL="1143000" indent="-228600"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3pPr>
            <a:lvl4pPr marL="1600200" indent="-228600"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4pPr>
            <a:lvl5pPr marL="2057400" indent="-228600"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5pPr>
            <a:lvl6pPr marL="2286000" algn="l" defTabSz="914400" rtl="0" eaLnBrk="1" latinLnBrk="0" hangingPunct="1">
              <a:defRPr sz="1400" kern="1200">
                <a:solidFill>
                  <a:schemeClr val="bg1"/>
                </a:solidFill>
                <a:latin typeface="Arial" charset="0"/>
                <a:ea typeface="ＭＳ Ｐゴシック" charset="-128"/>
                <a:cs typeface="+mn-cs"/>
              </a:defRPr>
            </a:lvl6pPr>
            <a:lvl7pPr marL="2743200" algn="l" defTabSz="914400" rtl="0" eaLnBrk="1" latinLnBrk="0" hangingPunct="1">
              <a:defRPr sz="1400" kern="1200">
                <a:solidFill>
                  <a:schemeClr val="bg1"/>
                </a:solidFill>
                <a:latin typeface="Arial" charset="0"/>
                <a:ea typeface="ＭＳ Ｐゴシック" charset="-128"/>
                <a:cs typeface="+mn-cs"/>
              </a:defRPr>
            </a:lvl7pPr>
            <a:lvl8pPr marL="3200400" algn="l" defTabSz="914400" rtl="0" eaLnBrk="1" latinLnBrk="0" hangingPunct="1">
              <a:defRPr sz="1400" kern="1200">
                <a:solidFill>
                  <a:schemeClr val="bg1"/>
                </a:solidFill>
                <a:latin typeface="Arial" charset="0"/>
                <a:ea typeface="ＭＳ Ｐゴシック" charset="-128"/>
                <a:cs typeface="+mn-cs"/>
              </a:defRPr>
            </a:lvl8pPr>
            <a:lvl9pPr marL="3657600" algn="l" defTabSz="914400" rtl="0" eaLnBrk="1" latinLnBrk="0" hangingPunct="1">
              <a:defRPr sz="1400" kern="1200">
                <a:solidFill>
                  <a:schemeClr val="bg1"/>
                </a:solidFill>
                <a:latin typeface="Arial" charset="0"/>
                <a:ea typeface="ＭＳ Ｐゴシック" charset="-128"/>
                <a:cs typeface="+mn-cs"/>
              </a:defRPr>
            </a:lvl9pPr>
          </a:lstStyle>
          <a:p>
            <a:r>
              <a:rPr lang="en-US" altLang="en-US" sz="900" i="1">
                <a:solidFill>
                  <a:schemeClr val="tx1"/>
                </a:solidFill>
              </a:rPr>
              <a:t>Cell</a:t>
            </a:r>
            <a:r>
              <a:rPr lang="en-US" altLang="en-US" sz="900">
                <a:solidFill>
                  <a:schemeClr val="tx1"/>
                </a:solidFill>
              </a:rPr>
              <a:t> 2008 134, 215-230DOI: (10.1016/j.cell.2008.07.001) </a:t>
            </a:r>
          </a:p>
        </p:txBody>
      </p:sp>
    </p:spTree>
    <p:extLst>
      <p:ext uri="{BB962C8B-B14F-4D97-AF65-F5344CB8AC3E}">
        <p14:creationId xmlns:p14="http://schemas.microsoft.com/office/powerpoint/2010/main" val="16830725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TGF-</a:t>
            </a:r>
            <a:r>
              <a:rPr lang="cs-CZ" dirty="0">
                <a:sym typeface="Symbol"/>
              </a:rPr>
              <a:t></a:t>
            </a:r>
            <a:r>
              <a:rPr lang="cs-CZ" dirty="0"/>
              <a:t> v rakovině</a:t>
            </a:r>
            <a:endParaRPr lang="en-US" dirty="0"/>
          </a:p>
        </p:txBody>
      </p:sp>
      <p:sp>
        <p:nvSpPr>
          <p:cNvPr id="5" name="Text Box 3"/>
          <p:cNvSpPr txBox="1">
            <a:spLocks noChangeArrowheads="1"/>
          </p:cNvSpPr>
          <p:nvPr/>
        </p:nvSpPr>
        <p:spPr bwMode="auto">
          <a:xfrm>
            <a:off x="1187624" y="6309320"/>
            <a:ext cx="8255000" cy="227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defPPr>
              <a:defRPr lang="en-GB"/>
            </a:defPPr>
            <a:lvl1pPr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1pPr>
            <a:lvl2pPr marL="742950" indent="-285750"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2pPr>
            <a:lvl3pPr marL="1143000" indent="-228600"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3pPr>
            <a:lvl4pPr marL="1600200" indent="-228600"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4pPr>
            <a:lvl5pPr marL="2057400" indent="-228600"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5pPr>
            <a:lvl6pPr marL="2286000" algn="l" defTabSz="914400" rtl="0" eaLnBrk="1" latinLnBrk="0" hangingPunct="1">
              <a:defRPr sz="1400" kern="1200">
                <a:solidFill>
                  <a:schemeClr val="bg1"/>
                </a:solidFill>
                <a:latin typeface="Arial" charset="0"/>
                <a:ea typeface="ＭＳ Ｐゴシック" charset="-128"/>
                <a:cs typeface="+mn-cs"/>
              </a:defRPr>
            </a:lvl6pPr>
            <a:lvl7pPr marL="2743200" algn="l" defTabSz="914400" rtl="0" eaLnBrk="1" latinLnBrk="0" hangingPunct="1">
              <a:defRPr sz="1400" kern="1200">
                <a:solidFill>
                  <a:schemeClr val="bg1"/>
                </a:solidFill>
                <a:latin typeface="Arial" charset="0"/>
                <a:ea typeface="ＭＳ Ｐゴシック" charset="-128"/>
                <a:cs typeface="+mn-cs"/>
              </a:defRPr>
            </a:lvl7pPr>
            <a:lvl8pPr marL="3200400" algn="l" defTabSz="914400" rtl="0" eaLnBrk="1" latinLnBrk="0" hangingPunct="1">
              <a:defRPr sz="1400" kern="1200">
                <a:solidFill>
                  <a:schemeClr val="bg1"/>
                </a:solidFill>
                <a:latin typeface="Arial" charset="0"/>
                <a:ea typeface="ＭＳ Ｐゴシック" charset="-128"/>
                <a:cs typeface="+mn-cs"/>
              </a:defRPr>
            </a:lvl8pPr>
            <a:lvl9pPr marL="3657600" algn="l" defTabSz="914400" rtl="0" eaLnBrk="1" latinLnBrk="0" hangingPunct="1">
              <a:defRPr sz="1400" kern="1200">
                <a:solidFill>
                  <a:schemeClr val="bg1"/>
                </a:solidFill>
                <a:latin typeface="Arial" charset="0"/>
                <a:ea typeface="ＭＳ Ｐゴシック" charset="-128"/>
                <a:cs typeface="+mn-cs"/>
              </a:defRPr>
            </a:lvl9pPr>
          </a:lstStyle>
          <a:p>
            <a:r>
              <a:rPr lang="en-US" altLang="en-US" sz="900" i="1">
                <a:solidFill>
                  <a:schemeClr val="tx1"/>
                </a:solidFill>
              </a:rPr>
              <a:t>Cell</a:t>
            </a:r>
            <a:r>
              <a:rPr lang="en-US" altLang="en-US" sz="900">
                <a:solidFill>
                  <a:schemeClr val="tx1"/>
                </a:solidFill>
              </a:rPr>
              <a:t> 2008 134, 215-230DOI: (10.1016/j.cell.2008.07.001) </a:t>
            </a: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0097" y="1628800"/>
            <a:ext cx="7364908" cy="33123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830725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TGF-</a:t>
            </a:r>
            <a:r>
              <a:rPr lang="cs-CZ" dirty="0">
                <a:sym typeface="Symbol"/>
              </a:rPr>
              <a:t></a:t>
            </a:r>
            <a:r>
              <a:rPr lang="cs-CZ" dirty="0"/>
              <a:t> v rakovině</a:t>
            </a:r>
            <a:endParaRPr lang="en-US" dirty="0"/>
          </a:p>
        </p:txBody>
      </p:sp>
      <p:sp>
        <p:nvSpPr>
          <p:cNvPr id="5" name="Text Box 3"/>
          <p:cNvSpPr txBox="1">
            <a:spLocks noChangeArrowheads="1"/>
          </p:cNvSpPr>
          <p:nvPr/>
        </p:nvSpPr>
        <p:spPr bwMode="auto">
          <a:xfrm>
            <a:off x="1187624" y="6309320"/>
            <a:ext cx="8255000" cy="227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defPPr>
              <a:defRPr lang="en-GB"/>
            </a:defPPr>
            <a:lvl1pPr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1pPr>
            <a:lvl2pPr marL="742950" indent="-285750"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2pPr>
            <a:lvl3pPr marL="1143000" indent="-228600"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3pPr>
            <a:lvl4pPr marL="1600200" indent="-228600"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4pPr>
            <a:lvl5pPr marL="2057400" indent="-228600"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5pPr>
            <a:lvl6pPr marL="2286000" algn="l" defTabSz="914400" rtl="0" eaLnBrk="1" latinLnBrk="0" hangingPunct="1">
              <a:defRPr sz="1400" kern="1200">
                <a:solidFill>
                  <a:schemeClr val="bg1"/>
                </a:solidFill>
                <a:latin typeface="Arial" charset="0"/>
                <a:ea typeface="ＭＳ Ｐゴシック" charset="-128"/>
                <a:cs typeface="+mn-cs"/>
              </a:defRPr>
            </a:lvl6pPr>
            <a:lvl7pPr marL="2743200" algn="l" defTabSz="914400" rtl="0" eaLnBrk="1" latinLnBrk="0" hangingPunct="1">
              <a:defRPr sz="1400" kern="1200">
                <a:solidFill>
                  <a:schemeClr val="bg1"/>
                </a:solidFill>
                <a:latin typeface="Arial" charset="0"/>
                <a:ea typeface="ＭＳ Ｐゴシック" charset="-128"/>
                <a:cs typeface="+mn-cs"/>
              </a:defRPr>
            </a:lvl7pPr>
            <a:lvl8pPr marL="3200400" algn="l" defTabSz="914400" rtl="0" eaLnBrk="1" latinLnBrk="0" hangingPunct="1">
              <a:defRPr sz="1400" kern="1200">
                <a:solidFill>
                  <a:schemeClr val="bg1"/>
                </a:solidFill>
                <a:latin typeface="Arial" charset="0"/>
                <a:ea typeface="ＭＳ Ｐゴシック" charset="-128"/>
                <a:cs typeface="+mn-cs"/>
              </a:defRPr>
            </a:lvl8pPr>
            <a:lvl9pPr marL="3657600" algn="l" defTabSz="914400" rtl="0" eaLnBrk="1" latinLnBrk="0" hangingPunct="1">
              <a:defRPr sz="1400" kern="1200">
                <a:solidFill>
                  <a:schemeClr val="bg1"/>
                </a:solidFill>
                <a:latin typeface="Arial" charset="0"/>
                <a:ea typeface="ＭＳ Ｐゴシック" charset="-128"/>
                <a:cs typeface="+mn-cs"/>
              </a:defRPr>
            </a:lvl9pPr>
          </a:lstStyle>
          <a:p>
            <a:r>
              <a:rPr lang="en-US" altLang="en-US" sz="900" i="1">
                <a:solidFill>
                  <a:schemeClr val="tx1"/>
                </a:solidFill>
              </a:rPr>
              <a:t>Cell</a:t>
            </a:r>
            <a:r>
              <a:rPr lang="en-US" altLang="en-US" sz="900">
                <a:solidFill>
                  <a:schemeClr val="tx1"/>
                </a:solidFill>
              </a:rPr>
              <a:t> 2008 134, 215-230DOI: (10.1016/j.cell.2008.07.001) </a:t>
            </a: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7000" y="1173956"/>
            <a:ext cx="6350000" cy="45100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347006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TGF-</a:t>
            </a:r>
            <a:r>
              <a:rPr lang="cs-CZ" dirty="0">
                <a:sym typeface="Symbol"/>
              </a:rPr>
              <a:t></a:t>
            </a:r>
            <a:r>
              <a:rPr lang="cs-CZ" dirty="0"/>
              <a:t> v rakovině</a:t>
            </a:r>
            <a:endParaRPr lang="en-US"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5736" y="1340768"/>
            <a:ext cx="4338637" cy="4984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153129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TGF-</a:t>
            </a:r>
            <a:r>
              <a:rPr lang="cs-CZ" dirty="0">
                <a:sym typeface="Symbol"/>
              </a:rPr>
              <a:t></a:t>
            </a:r>
            <a:r>
              <a:rPr lang="cs-CZ" dirty="0"/>
              <a:t> a nádorové stroma</a:t>
            </a:r>
            <a:endParaRPr lang="en-US" dirty="0"/>
          </a:p>
        </p:txBody>
      </p:sp>
      <p:pic>
        <p:nvPicPr>
          <p:cNvPr id="4"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619672" y="1408318"/>
            <a:ext cx="6696744" cy="478677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428244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1043608" y="1196752"/>
            <a:ext cx="3384376" cy="4857403"/>
          </a:xfrm>
        </p:spPr>
        <p:txBody>
          <a:bodyPr/>
          <a:lstStyle/>
          <a:p>
            <a:r>
              <a:rPr lang="cs-CZ" sz="1800" dirty="0"/>
              <a:t>5 ligandů (</a:t>
            </a:r>
            <a:r>
              <a:rPr lang="cs-CZ" sz="1800" dirty="0" err="1"/>
              <a:t>NotchL</a:t>
            </a:r>
            <a:r>
              <a:rPr lang="cs-CZ" sz="1800" dirty="0"/>
              <a:t>, Delta, </a:t>
            </a:r>
            <a:r>
              <a:rPr lang="cs-CZ" sz="1800" dirty="0" err="1"/>
              <a:t>Jagged</a:t>
            </a:r>
            <a:r>
              <a:rPr lang="cs-CZ" sz="1800" dirty="0"/>
              <a:t>), 4 receptory</a:t>
            </a:r>
          </a:p>
          <a:p>
            <a:r>
              <a:rPr lang="cs-CZ" sz="1800" dirty="0"/>
              <a:t>Ligandy imobilizovány na povrchu buněk</a:t>
            </a:r>
          </a:p>
          <a:p>
            <a:r>
              <a:rPr lang="cs-CZ" sz="1800" dirty="0" err="1"/>
              <a:t>Juxtacrine</a:t>
            </a:r>
            <a:r>
              <a:rPr lang="cs-CZ" sz="1800" dirty="0"/>
              <a:t> </a:t>
            </a:r>
            <a:r>
              <a:rPr lang="cs-CZ" sz="1800" dirty="0" err="1"/>
              <a:t>signaling</a:t>
            </a:r>
            <a:endParaRPr lang="cs-CZ" sz="1800" dirty="0"/>
          </a:p>
          <a:p>
            <a:r>
              <a:rPr lang="cs-CZ" sz="1800" dirty="0"/>
              <a:t>Proteolytické štěpení </a:t>
            </a:r>
            <a:r>
              <a:rPr lang="cs-CZ" sz="1800" dirty="0" err="1"/>
              <a:t>ectodomény</a:t>
            </a:r>
            <a:r>
              <a:rPr lang="cs-CZ" sz="1800" dirty="0"/>
              <a:t> - </a:t>
            </a:r>
            <a:r>
              <a:rPr lang="en-US" sz="1800" dirty="0"/>
              <a:t>&gt;</a:t>
            </a:r>
            <a:r>
              <a:rPr lang="cs-CZ" sz="1800" dirty="0"/>
              <a:t> jaderný </a:t>
            </a:r>
            <a:r>
              <a:rPr lang="cs-CZ" sz="1800" dirty="0" err="1"/>
              <a:t>kofaktor</a:t>
            </a:r>
            <a:r>
              <a:rPr lang="cs-CZ" sz="1800" dirty="0"/>
              <a:t> regulující genovou expresi</a:t>
            </a:r>
          </a:p>
          <a:p>
            <a:r>
              <a:rPr lang="cs-CZ" sz="1800" dirty="0"/>
              <a:t>Konstitutivně aktivní mutant </a:t>
            </a:r>
            <a:r>
              <a:rPr lang="cs-CZ" sz="1800" dirty="0" err="1"/>
              <a:t>Notch</a:t>
            </a:r>
            <a:r>
              <a:rPr lang="cs-CZ" sz="1800" dirty="0"/>
              <a:t> u 50</a:t>
            </a:r>
            <a:r>
              <a:rPr lang="en-US" sz="1800" dirty="0"/>
              <a:t>% </a:t>
            </a:r>
            <a:r>
              <a:rPr lang="cs-CZ" sz="1800" dirty="0"/>
              <a:t>T-leukémií</a:t>
            </a:r>
          </a:p>
          <a:p>
            <a:r>
              <a:rPr lang="cs-CZ" sz="1800" dirty="0"/>
              <a:t>Nádorový supresor – hepatocelulární karcinom, dlaždicový karcinom</a:t>
            </a:r>
          </a:p>
          <a:p>
            <a:r>
              <a:rPr lang="cs-CZ" sz="1800" dirty="0"/>
              <a:t>Nejasná funkce - pankreas</a:t>
            </a:r>
            <a:endParaRPr lang="en-US" sz="1800" dirty="0"/>
          </a:p>
        </p:txBody>
      </p:sp>
      <p:sp>
        <p:nvSpPr>
          <p:cNvPr id="3" name="Nadpis 2"/>
          <p:cNvSpPr>
            <a:spLocks noGrp="1"/>
          </p:cNvSpPr>
          <p:nvPr>
            <p:ph type="title"/>
          </p:nvPr>
        </p:nvSpPr>
        <p:spPr/>
        <p:txBody>
          <a:bodyPr/>
          <a:lstStyle/>
          <a:p>
            <a:r>
              <a:rPr lang="cs-CZ" dirty="0" err="1"/>
              <a:t>Notch</a:t>
            </a:r>
            <a:r>
              <a:rPr lang="cs-CZ" dirty="0"/>
              <a:t> </a:t>
            </a:r>
            <a:endParaRPr lang="en-US" dirty="0"/>
          </a:p>
        </p:txBody>
      </p:sp>
      <p:pic>
        <p:nvPicPr>
          <p:cNvPr id="4" name="Picture 2" descr="figure_05_2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7984" y="1268760"/>
            <a:ext cx="4446002" cy="393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72013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Úloha </a:t>
            </a:r>
            <a:r>
              <a:rPr lang="cs-CZ" dirty="0" err="1"/>
              <a:t>Notch</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0611" y="2819403"/>
            <a:ext cx="7454032" cy="2118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ástupný symbol pro obsah 1"/>
          <p:cNvSpPr>
            <a:spLocks noGrp="1"/>
          </p:cNvSpPr>
          <p:nvPr>
            <p:ph idx="1"/>
          </p:nvPr>
        </p:nvSpPr>
        <p:spPr>
          <a:xfrm>
            <a:off x="1043608" y="1196753"/>
            <a:ext cx="7670056" cy="2376264"/>
          </a:xfrm>
        </p:spPr>
        <p:txBody>
          <a:bodyPr/>
          <a:lstStyle/>
          <a:p>
            <a:r>
              <a:rPr lang="cs-CZ" sz="2000" dirty="0"/>
              <a:t>Reguluje osud kmenových a </a:t>
            </a:r>
            <a:r>
              <a:rPr lang="cs-CZ" sz="2000" dirty="0" err="1"/>
              <a:t>progenitorových</a:t>
            </a:r>
            <a:r>
              <a:rPr lang="cs-CZ" sz="2000" dirty="0"/>
              <a:t> buněk</a:t>
            </a:r>
          </a:p>
          <a:p>
            <a:r>
              <a:rPr lang="cs-CZ" sz="2000" dirty="0"/>
              <a:t>Reguluje liniovou diferenciaci</a:t>
            </a:r>
          </a:p>
          <a:p>
            <a:r>
              <a:rPr lang="cs-CZ" sz="2000" dirty="0" err="1"/>
              <a:t>Inbibuje</a:t>
            </a:r>
            <a:r>
              <a:rPr lang="cs-CZ" sz="2000" dirty="0"/>
              <a:t> x indukuje diferenciaci</a:t>
            </a:r>
            <a:endParaRPr lang="en-US" sz="2000" dirty="0"/>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6581774"/>
            <a:ext cx="2095500"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22258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err="1"/>
              <a:t>Notch</a:t>
            </a:r>
            <a:r>
              <a:rPr lang="cs-CZ" dirty="0"/>
              <a:t> jako nádorový supresor</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0576" y="1412776"/>
            <a:ext cx="7870535" cy="4640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6581774"/>
            <a:ext cx="2095500"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98997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1043608" y="1196752"/>
            <a:ext cx="7848872" cy="4857403"/>
          </a:xfrm>
        </p:spPr>
        <p:txBody>
          <a:bodyPr/>
          <a:lstStyle/>
          <a:p>
            <a:r>
              <a:rPr lang="cs-CZ" sz="1800" dirty="0"/>
              <a:t>Pozitivní regulace diferenciačních signálů – RA, IRF6</a:t>
            </a:r>
          </a:p>
          <a:p>
            <a:r>
              <a:rPr lang="cs-CZ" sz="1800" dirty="0" err="1"/>
              <a:t>Inbibice</a:t>
            </a:r>
            <a:r>
              <a:rPr lang="cs-CZ" sz="1800" dirty="0"/>
              <a:t> proliferace</a:t>
            </a:r>
          </a:p>
          <a:p>
            <a:r>
              <a:rPr lang="cs-CZ" sz="1800" dirty="0"/>
              <a:t>Inhibice adheze přes ROCK</a:t>
            </a:r>
            <a:endParaRPr lang="en-US" sz="1800" dirty="0"/>
          </a:p>
        </p:txBody>
      </p:sp>
      <p:sp>
        <p:nvSpPr>
          <p:cNvPr id="3" name="Nadpis 2"/>
          <p:cNvSpPr>
            <a:spLocks noGrp="1"/>
          </p:cNvSpPr>
          <p:nvPr>
            <p:ph type="title"/>
          </p:nvPr>
        </p:nvSpPr>
        <p:spPr/>
        <p:txBody>
          <a:bodyPr/>
          <a:lstStyle/>
          <a:p>
            <a:r>
              <a:rPr lang="cs-CZ" dirty="0"/>
              <a:t>Mechanismus nádorové </a:t>
            </a:r>
            <a:r>
              <a:rPr lang="cs-CZ" dirty="0" err="1"/>
              <a:t>suprese</a:t>
            </a:r>
            <a:r>
              <a:rPr lang="cs-CZ" dirty="0"/>
              <a:t> </a:t>
            </a:r>
            <a:r>
              <a:rPr lang="cs-CZ" dirty="0" err="1"/>
              <a:t>Notch</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2270118"/>
            <a:ext cx="7304654" cy="4510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6658668"/>
            <a:ext cx="1512168" cy="199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20068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err="1"/>
              <a:t>Patched-Smoothened</a:t>
            </a:r>
            <a:r>
              <a:rPr lang="cs-CZ" dirty="0"/>
              <a:t> – </a:t>
            </a:r>
            <a:r>
              <a:rPr lang="cs-CZ" dirty="0" err="1"/>
              <a:t>Hedgehog</a:t>
            </a:r>
            <a:r>
              <a:rPr lang="cs-CZ" dirty="0"/>
              <a:t> dráha </a:t>
            </a:r>
            <a:endParaRPr lang="en-US" dirty="0"/>
          </a:p>
        </p:txBody>
      </p:sp>
      <p:pic>
        <p:nvPicPr>
          <p:cNvPr id="5" name="Picture 2" descr="figure_05_22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000" y="1124744"/>
            <a:ext cx="5767256" cy="4329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figure_05_22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8427" y="1340768"/>
            <a:ext cx="2355654" cy="1689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figure_05_22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2280" y="3140968"/>
            <a:ext cx="1816660" cy="18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6889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151634"/>
            <a:ext cx="4598858" cy="6281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bdélník 4"/>
          <p:cNvSpPr/>
          <p:nvPr/>
        </p:nvSpPr>
        <p:spPr>
          <a:xfrm>
            <a:off x="1115616" y="6515332"/>
            <a:ext cx="7344816" cy="276999"/>
          </a:xfrm>
          <a:prstGeom prst="rect">
            <a:avLst/>
          </a:prstGeom>
        </p:spPr>
        <p:txBody>
          <a:bodyPr wrap="square">
            <a:spAutoFit/>
          </a:bodyPr>
          <a:lstStyle/>
          <a:p>
            <a:r>
              <a:rPr lang="en-US" sz="1200" dirty="0"/>
              <a:t>http://media.cellsignal.com/www/pdfs/resources/product-literature/poster-pathways-in-human-cancer.pdf</a:t>
            </a:r>
          </a:p>
        </p:txBody>
      </p:sp>
    </p:spTree>
    <p:extLst>
      <p:ext uri="{BB962C8B-B14F-4D97-AF65-F5344CB8AC3E}">
        <p14:creationId xmlns:p14="http://schemas.microsoft.com/office/powerpoint/2010/main" val="12771222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1043608" y="1196753"/>
            <a:ext cx="7357116" cy="2088232"/>
          </a:xfrm>
        </p:spPr>
        <p:txBody>
          <a:bodyPr/>
          <a:lstStyle/>
          <a:p>
            <a:r>
              <a:rPr lang="cs-CZ" dirty="0" err="1"/>
              <a:t>Gli</a:t>
            </a:r>
            <a:r>
              <a:rPr lang="cs-CZ" dirty="0"/>
              <a:t> – vysoká exprese u glioblastomů</a:t>
            </a:r>
          </a:p>
          <a:p>
            <a:r>
              <a:rPr lang="cs-CZ" dirty="0"/>
              <a:t>Zárodečná inaktivační mutace genu </a:t>
            </a:r>
            <a:r>
              <a:rPr lang="cs-CZ" i="1" dirty="0" err="1"/>
              <a:t>patched</a:t>
            </a:r>
            <a:r>
              <a:rPr lang="cs-CZ" dirty="0"/>
              <a:t> (PTCH) = </a:t>
            </a:r>
            <a:r>
              <a:rPr lang="cs-CZ" dirty="0" err="1"/>
              <a:t>Gorlinův</a:t>
            </a:r>
            <a:r>
              <a:rPr lang="cs-CZ" dirty="0"/>
              <a:t> syndrom, vysoká incidence </a:t>
            </a:r>
            <a:r>
              <a:rPr lang="cs-CZ" dirty="0" err="1"/>
              <a:t>bazaliomů</a:t>
            </a:r>
            <a:r>
              <a:rPr lang="cs-CZ" dirty="0"/>
              <a:t>, meduloblastomu a dalších typů nádorů</a:t>
            </a:r>
            <a:endParaRPr lang="en-US" dirty="0"/>
          </a:p>
        </p:txBody>
      </p:sp>
      <p:sp>
        <p:nvSpPr>
          <p:cNvPr id="3" name="Nadpis 2"/>
          <p:cNvSpPr>
            <a:spLocks noGrp="1"/>
          </p:cNvSpPr>
          <p:nvPr>
            <p:ph type="title"/>
          </p:nvPr>
        </p:nvSpPr>
        <p:spPr/>
        <p:txBody>
          <a:bodyPr/>
          <a:lstStyle/>
          <a:p>
            <a:r>
              <a:rPr lang="cs-CZ" dirty="0" err="1"/>
              <a:t>Patched-Smoothened</a:t>
            </a:r>
            <a:r>
              <a:rPr lang="cs-CZ" dirty="0"/>
              <a:t> – </a:t>
            </a:r>
            <a:r>
              <a:rPr lang="cs-CZ" dirty="0" err="1"/>
              <a:t>Hedgehog</a:t>
            </a:r>
            <a:r>
              <a:rPr lang="cs-CZ" dirty="0"/>
              <a:t> dráha </a:t>
            </a:r>
            <a:endParaRPr lang="en-US" dirty="0"/>
          </a:p>
        </p:txBody>
      </p:sp>
      <p:pic>
        <p:nvPicPr>
          <p:cNvPr id="9218" name="Picture 2" descr="http://bjo.bmj.com/content/bjophthalmol/89/8/988/F1.large.jpg?width=800&amp;height=600&amp;carousel=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3356992"/>
            <a:ext cx="3706071" cy="204413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   Figure 2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6904" y="3356992"/>
            <a:ext cx="1719875" cy="1814737"/>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7901" y="5476412"/>
            <a:ext cx="4024139" cy="1057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2444" y="3236044"/>
            <a:ext cx="2271126" cy="2056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3"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42670" y="5446985"/>
            <a:ext cx="2701330" cy="470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10280" y="5917182"/>
            <a:ext cx="2557470" cy="176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10603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endParaRPr lang="en-US" dirty="0"/>
          </a:p>
        </p:txBody>
      </p:sp>
      <p:sp>
        <p:nvSpPr>
          <p:cNvPr id="3" name="Nadpis 2"/>
          <p:cNvSpPr>
            <a:spLocks noGrp="1"/>
          </p:cNvSpPr>
          <p:nvPr>
            <p:ph type="title"/>
          </p:nvPr>
        </p:nvSpPr>
        <p:spPr/>
        <p:txBody>
          <a:bodyPr/>
          <a:lstStyle/>
          <a:p>
            <a:r>
              <a:rPr lang="cs-CZ" dirty="0" err="1"/>
              <a:t>Frizzled</a:t>
            </a:r>
            <a:r>
              <a:rPr lang="cs-CZ" dirty="0"/>
              <a:t> receptor, kanonická Wnt signalizace</a:t>
            </a:r>
            <a:endParaRPr lang="en-US" dirty="0"/>
          </a:p>
        </p:txBody>
      </p:sp>
      <p:pic>
        <p:nvPicPr>
          <p:cNvPr id="4" name="Picture 2" descr="figure_05_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700808"/>
            <a:ext cx="5992585" cy="4641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75220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1043608" y="260646"/>
            <a:ext cx="8100392" cy="627063"/>
          </a:xfrm>
        </p:spPr>
        <p:txBody>
          <a:bodyPr/>
          <a:lstStyle/>
          <a:p>
            <a:r>
              <a:rPr lang="cs-CZ" dirty="0" err="1"/>
              <a:t>Frizzled</a:t>
            </a:r>
            <a:r>
              <a:rPr lang="cs-CZ" dirty="0"/>
              <a:t> receptor, nekanonická Wnt signalizace</a:t>
            </a:r>
            <a:endParaRPr lang="en-US" dirty="0"/>
          </a:p>
        </p:txBody>
      </p:sp>
      <p:pic>
        <p:nvPicPr>
          <p:cNvPr id="5" name="Picture 2" descr="figure_05_24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7945" y="1628800"/>
            <a:ext cx="7438704" cy="3539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19218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Wnt signalizace a rakovina</a:t>
            </a:r>
            <a:endParaRPr lang="en-US" dirty="0"/>
          </a:p>
        </p:txBody>
      </p:sp>
      <p:pic>
        <p:nvPicPr>
          <p:cNvPr id="38914" name="Picture 2" descr="Fig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318644"/>
            <a:ext cx="4193698" cy="5515000"/>
          </a:xfrm>
          <a:prstGeom prst="rect">
            <a:avLst/>
          </a:prstGeom>
          <a:noFill/>
          <a:extLst>
            <a:ext uri="{909E8E84-426E-40DD-AFC4-6F175D3DCCD1}">
              <a14:hiddenFill xmlns:a14="http://schemas.microsoft.com/office/drawing/2010/main">
                <a:solidFill>
                  <a:srgbClr val="FFFFFF"/>
                </a:solidFill>
              </a14:hiddenFill>
            </a:ext>
          </a:extLst>
        </p:spPr>
      </p:pic>
      <p:pic>
        <p:nvPicPr>
          <p:cNvPr id="389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3240" y="6453750"/>
            <a:ext cx="2447925" cy="35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9" name="Picture 7" descr="Figure thumbnail fx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3941" y="1287703"/>
            <a:ext cx="3065468" cy="2221236"/>
          </a:xfrm>
          <a:prstGeom prst="rect">
            <a:avLst/>
          </a:prstGeom>
          <a:noFill/>
          <a:extLst>
            <a:ext uri="{909E8E84-426E-40DD-AFC4-6F175D3DCCD1}">
              <a14:hiddenFill xmlns:a14="http://schemas.microsoft.com/office/drawing/2010/main">
                <a:solidFill>
                  <a:srgbClr val="FFFFFF"/>
                </a:solidFill>
              </a14:hiddenFill>
            </a:ext>
          </a:extLst>
        </p:spPr>
      </p:pic>
      <p:pic>
        <p:nvPicPr>
          <p:cNvPr id="3892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3941" y="3599247"/>
            <a:ext cx="3276600" cy="29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40928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Wnt signalizace a rakovina</a:t>
            </a:r>
            <a:endParaRPr lang="en-US" dirty="0"/>
          </a:p>
        </p:txBody>
      </p:sp>
      <p:pic>
        <p:nvPicPr>
          <p:cNvPr id="38916" name="Picture 4" descr="Fig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306488"/>
            <a:ext cx="5563808" cy="5145411"/>
          </a:xfrm>
          <a:prstGeom prst="rect">
            <a:avLst/>
          </a:prstGeom>
          <a:noFill/>
          <a:extLst>
            <a:ext uri="{909E8E84-426E-40DD-AFC4-6F175D3DCCD1}">
              <a14:hiddenFill xmlns:a14="http://schemas.microsoft.com/office/drawing/2010/main">
                <a:solidFill>
                  <a:srgbClr val="FFFFFF"/>
                </a:solidFill>
              </a14:hiddenFill>
            </a:ext>
          </a:extLst>
        </p:spPr>
      </p:pic>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6099474"/>
            <a:ext cx="2447925" cy="35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21859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err="1"/>
              <a:t>Integriny</a:t>
            </a:r>
            <a:endParaRPr lang="en-US" dirty="0"/>
          </a:p>
        </p:txBody>
      </p:sp>
      <p:pic>
        <p:nvPicPr>
          <p:cNvPr id="7" name="Picture 2" descr="figure_06_24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3451" y="1362649"/>
            <a:ext cx="4642685" cy="5020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table_05_0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7449" y="4437111"/>
            <a:ext cx="3934718" cy="2249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figure_05_27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6055" y="1130937"/>
            <a:ext cx="3174897" cy="2731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32732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endParaRPr lang="en-US"/>
          </a:p>
        </p:txBody>
      </p:sp>
      <p:sp>
        <p:nvSpPr>
          <p:cNvPr id="3" name="Nadpis 2"/>
          <p:cNvSpPr>
            <a:spLocks noGrp="1"/>
          </p:cNvSpPr>
          <p:nvPr>
            <p:ph type="title"/>
          </p:nvPr>
        </p:nvSpPr>
        <p:spPr/>
        <p:txBody>
          <a:bodyPr/>
          <a:lstStyle/>
          <a:p>
            <a:r>
              <a:rPr lang="cs-CZ" dirty="0" err="1"/>
              <a:t>Integriny</a:t>
            </a:r>
            <a:endParaRPr lang="en-US" dirty="0"/>
          </a:p>
        </p:txBody>
      </p:sp>
      <p:pic>
        <p:nvPicPr>
          <p:cNvPr id="5" name="Picture 2" descr="figure_06_24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568" y="1340768"/>
            <a:ext cx="6856632" cy="5377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30479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err="1"/>
              <a:t>Integriny</a:t>
            </a:r>
            <a:r>
              <a:rPr lang="cs-CZ" dirty="0"/>
              <a:t> a rakovina</a:t>
            </a:r>
            <a:endParaRPr lang="en-US" dirty="0"/>
          </a:p>
        </p:txBody>
      </p:sp>
      <p:pic>
        <p:nvPicPr>
          <p:cNvPr id="41986" name="Picture 2" descr="An external file that holds a picture, illustration, etc.&#10;Object name is nihms-653647-f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8111" y="1556792"/>
            <a:ext cx="6943725" cy="3857625"/>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1547664" y="5949280"/>
            <a:ext cx="6480720" cy="276999"/>
          </a:xfrm>
          <a:prstGeom prst="rect">
            <a:avLst/>
          </a:prstGeom>
        </p:spPr>
        <p:txBody>
          <a:bodyPr wrap="square">
            <a:spAutoFit/>
          </a:bodyPr>
          <a:lstStyle/>
          <a:p>
            <a:r>
              <a:rPr lang="en-US" sz="1200" dirty="0">
                <a:solidFill>
                  <a:schemeClr val="tx1"/>
                </a:solidFill>
              </a:rPr>
              <a:t>Trends Cell Biol. 2015 April ; 25(4): 234–240. doi:10.1016/j.tcb.2014.12.006.</a:t>
            </a:r>
          </a:p>
        </p:txBody>
      </p:sp>
    </p:spTree>
    <p:extLst>
      <p:ext uri="{BB962C8B-B14F-4D97-AF65-F5344CB8AC3E}">
        <p14:creationId xmlns:p14="http://schemas.microsoft.com/office/powerpoint/2010/main" val="1014182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err="1"/>
              <a:t>Integriny</a:t>
            </a:r>
            <a:endParaRPr lang="en-US" dirty="0"/>
          </a:p>
        </p:txBody>
      </p:sp>
      <p:pic>
        <p:nvPicPr>
          <p:cNvPr id="43010" name="Picture 2" descr="An external file that holds a picture, illustration, etc.&#10;Object name is nihms-674430-f0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1340768"/>
            <a:ext cx="5123153" cy="4986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5602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err="1"/>
              <a:t>Integriny</a:t>
            </a:r>
            <a:r>
              <a:rPr lang="cs-CZ" dirty="0"/>
              <a:t> a rakovina</a:t>
            </a:r>
            <a:endParaRPr lang="en-US" dirty="0"/>
          </a:p>
        </p:txBody>
      </p:sp>
      <p:pic>
        <p:nvPicPr>
          <p:cNvPr id="44034" name="Picture 2" descr="An external file that holds a picture, illustration, etc.&#10;Object name is nihms-674430-f00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556792"/>
            <a:ext cx="5715000" cy="4324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255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1043608" y="1196752"/>
            <a:ext cx="7704856" cy="4857403"/>
          </a:xfrm>
        </p:spPr>
        <p:txBody>
          <a:bodyPr/>
          <a:lstStyle/>
          <a:p>
            <a:r>
              <a:rPr lang="cs-CZ" sz="2000" dirty="0"/>
              <a:t>Normální tkáně velice přesně kontrolují produkci růstových faktorů (RF) indukujících buněčné dělení</a:t>
            </a:r>
          </a:p>
          <a:p>
            <a:pPr lvl="1"/>
            <a:r>
              <a:rPr lang="cs-CZ" sz="1800" dirty="0"/>
              <a:t>Klíčové pro udržení homeostázy, normální architektury a funkce tkáně</a:t>
            </a:r>
          </a:p>
          <a:p>
            <a:r>
              <a:rPr lang="cs-CZ" sz="2000" dirty="0"/>
              <a:t>Deregulace této kontroly propůjčuje nádorové buňce kontrolu nad svým osudem</a:t>
            </a:r>
          </a:p>
          <a:p>
            <a:pPr lvl="1"/>
            <a:r>
              <a:rPr lang="cs-CZ" sz="1800" dirty="0" err="1"/>
              <a:t>Autokrinní</a:t>
            </a:r>
            <a:r>
              <a:rPr lang="cs-CZ" sz="1800" dirty="0"/>
              <a:t> produkce RF</a:t>
            </a:r>
          </a:p>
          <a:p>
            <a:pPr lvl="1"/>
            <a:r>
              <a:rPr lang="cs-CZ" sz="1800" dirty="0"/>
              <a:t>Stimulace </a:t>
            </a:r>
            <a:r>
              <a:rPr lang="cs-CZ" sz="1800" dirty="0" err="1"/>
              <a:t>parakrinní</a:t>
            </a:r>
            <a:r>
              <a:rPr lang="cs-CZ" sz="1800" dirty="0"/>
              <a:t> produkce RF</a:t>
            </a:r>
          </a:p>
          <a:p>
            <a:pPr lvl="1"/>
            <a:r>
              <a:rPr lang="cs-CZ" sz="1800" dirty="0"/>
              <a:t>Zvýšená citlivost k RF prostřednictvím zvýšené exprese receptorů</a:t>
            </a:r>
          </a:p>
          <a:p>
            <a:pPr lvl="1"/>
            <a:r>
              <a:rPr lang="cs-CZ" sz="1800" dirty="0"/>
              <a:t>Konstitutivní aktivace receptorů pro RF bez závislosti na ligandech</a:t>
            </a:r>
          </a:p>
          <a:p>
            <a:pPr lvl="2"/>
            <a:r>
              <a:rPr lang="cs-CZ" sz="1600" dirty="0"/>
              <a:t>Mutace</a:t>
            </a:r>
          </a:p>
          <a:p>
            <a:pPr lvl="2"/>
            <a:r>
              <a:rPr lang="cs-CZ" sz="1600" dirty="0"/>
              <a:t>Ztráta negativní zpětné vazby</a:t>
            </a:r>
          </a:p>
          <a:p>
            <a:pPr lvl="2"/>
            <a:endParaRPr lang="cs-CZ" sz="1600" dirty="0"/>
          </a:p>
          <a:p>
            <a:r>
              <a:rPr lang="cs-CZ" sz="2000" i="1" dirty="0"/>
              <a:t>Otevřené otázky:</a:t>
            </a:r>
          </a:p>
          <a:p>
            <a:pPr lvl="1"/>
            <a:r>
              <a:rPr lang="cs-CZ" sz="1800" i="1" dirty="0"/>
              <a:t>Jaké jsou mechanismy kontroly uvolňující RF v normální tkáni</a:t>
            </a:r>
          </a:p>
          <a:p>
            <a:pPr lvl="1"/>
            <a:r>
              <a:rPr lang="cs-CZ" sz="1800" i="1" dirty="0"/>
              <a:t>Role </a:t>
            </a:r>
            <a:r>
              <a:rPr lang="cs-CZ" sz="1800" i="1" dirty="0" err="1"/>
              <a:t>parakrinní</a:t>
            </a:r>
            <a:r>
              <a:rPr lang="cs-CZ" sz="1800" i="1" dirty="0"/>
              <a:t> signalizace, úloha imobilizace RF v extracelulární matrix</a:t>
            </a:r>
          </a:p>
          <a:p>
            <a:endParaRPr lang="en-US" sz="2000" dirty="0"/>
          </a:p>
        </p:txBody>
      </p:sp>
      <p:sp>
        <p:nvSpPr>
          <p:cNvPr id="3" name="Nadpis 2"/>
          <p:cNvSpPr>
            <a:spLocks noGrp="1"/>
          </p:cNvSpPr>
          <p:nvPr>
            <p:ph type="title"/>
          </p:nvPr>
        </p:nvSpPr>
        <p:spPr/>
        <p:txBody>
          <a:bodyPr/>
          <a:lstStyle/>
          <a:p>
            <a:r>
              <a:rPr lang="cs-CZ" dirty="0"/>
              <a:t>Podpůrné proliferační signály</a:t>
            </a:r>
          </a:p>
        </p:txBody>
      </p:sp>
      <p:pic>
        <p:nvPicPr>
          <p:cNvPr id="5122" name="Picture 2" descr="Výsledek obrázku pro go sign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9289" y="133380"/>
            <a:ext cx="806709" cy="537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9175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err="1"/>
              <a:t>Integriny</a:t>
            </a:r>
            <a:r>
              <a:rPr lang="cs-CZ" dirty="0"/>
              <a:t> a rakovina</a:t>
            </a:r>
            <a:endParaRPr lang="en-US" dirty="0"/>
          </a:p>
        </p:txBody>
      </p:sp>
      <p:pic>
        <p:nvPicPr>
          <p:cNvPr id="45058" name="Picture 2" descr="An external file that holds a picture, illustration, etc.&#10;Object name is nihms-674430-f00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628799"/>
            <a:ext cx="5715000" cy="4114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7590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endParaRPr lang="en-US"/>
          </a:p>
        </p:txBody>
      </p:sp>
      <p:sp>
        <p:nvSpPr>
          <p:cNvPr id="3" name="Nadpis 2"/>
          <p:cNvSpPr>
            <a:spLocks noGrp="1"/>
          </p:cNvSpPr>
          <p:nvPr>
            <p:ph type="title"/>
          </p:nvPr>
        </p:nvSpPr>
        <p:spPr/>
        <p:txBody>
          <a:bodyPr/>
          <a:lstStyle/>
          <a:p>
            <a:r>
              <a:rPr lang="cs-CZ" dirty="0"/>
              <a:t>Ras</a:t>
            </a:r>
            <a:endParaRPr lang="en-US" dirty="0"/>
          </a:p>
        </p:txBody>
      </p:sp>
      <p:pic>
        <p:nvPicPr>
          <p:cNvPr id="4" name="Picture 2" descr="figure_05_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340768"/>
            <a:ext cx="6812504" cy="4994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42384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cs-CZ" dirty="0"/>
              <a:t>Receptor -</a:t>
            </a:r>
            <a:r>
              <a:rPr lang="en-US" dirty="0"/>
              <a:t>&gt; Grb2 -&gt; </a:t>
            </a:r>
            <a:r>
              <a:rPr lang="en-US" dirty="0" err="1"/>
              <a:t>Sos</a:t>
            </a:r>
            <a:r>
              <a:rPr lang="en-US" dirty="0"/>
              <a:t> -&gt; Ras</a:t>
            </a:r>
          </a:p>
          <a:p>
            <a:r>
              <a:rPr lang="cs-CZ" dirty="0"/>
              <a:t>Receptor -</a:t>
            </a:r>
            <a:r>
              <a:rPr lang="en-US" dirty="0"/>
              <a:t>&gt; </a:t>
            </a:r>
            <a:r>
              <a:rPr lang="en-US" dirty="0" err="1"/>
              <a:t>Shc</a:t>
            </a:r>
            <a:r>
              <a:rPr lang="en-US" dirty="0"/>
              <a:t> -&gt; Grb2 -&gt; </a:t>
            </a:r>
            <a:r>
              <a:rPr lang="en-US" dirty="0" err="1"/>
              <a:t>Sos</a:t>
            </a:r>
            <a:r>
              <a:rPr lang="en-US" dirty="0"/>
              <a:t> -&gt; Ras</a:t>
            </a:r>
          </a:p>
          <a:p>
            <a:endParaRPr lang="en-US" dirty="0"/>
          </a:p>
        </p:txBody>
      </p:sp>
      <p:sp>
        <p:nvSpPr>
          <p:cNvPr id="3" name="Nadpis 2"/>
          <p:cNvSpPr>
            <a:spLocks noGrp="1"/>
          </p:cNvSpPr>
          <p:nvPr>
            <p:ph type="title"/>
          </p:nvPr>
        </p:nvSpPr>
        <p:spPr/>
        <p:txBody>
          <a:bodyPr/>
          <a:lstStyle/>
          <a:p>
            <a:r>
              <a:rPr lang="en-US" dirty="0"/>
              <a:t>Ras </a:t>
            </a:r>
            <a:r>
              <a:rPr lang="en-US" dirty="0" err="1"/>
              <a:t>aktivace</a:t>
            </a:r>
            <a:r>
              <a:rPr lang="en-US" dirty="0"/>
              <a:t> </a:t>
            </a:r>
            <a:r>
              <a:rPr lang="en-US" dirty="0" err="1"/>
              <a:t>pomoc</a:t>
            </a:r>
            <a:r>
              <a:rPr lang="cs-CZ" dirty="0"/>
              <a:t>í RF</a:t>
            </a:r>
            <a:endParaRPr lang="en-US" dirty="0"/>
          </a:p>
        </p:txBody>
      </p:sp>
      <p:pic>
        <p:nvPicPr>
          <p:cNvPr id="4" name="Picture 2" descr="figure_06_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2839" y="2022376"/>
            <a:ext cx="5975449" cy="4744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40646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endParaRPr lang="en-US"/>
          </a:p>
        </p:txBody>
      </p:sp>
      <p:sp>
        <p:nvSpPr>
          <p:cNvPr id="3" name="Nadpis 2"/>
          <p:cNvSpPr>
            <a:spLocks noGrp="1"/>
          </p:cNvSpPr>
          <p:nvPr>
            <p:ph type="title"/>
          </p:nvPr>
        </p:nvSpPr>
        <p:spPr/>
        <p:txBody>
          <a:bodyPr/>
          <a:lstStyle/>
          <a:p>
            <a:r>
              <a:rPr lang="cs-CZ" dirty="0"/>
              <a:t>Ras – alternativní mechanismus transformace</a:t>
            </a:r>
            <a:endParaRPr lang="en-US" dirty="0"/>
          </a:p>
        </p:txBody>
      </p:sp>
      <p:pic>
        <p:nvPicPr>
          <p:cNvPr id="4" name="Picture 2" descr="figure_05_32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764254"/>
            <a:ext cx="6640289" cy="4629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48142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Ras-Raf-MAP kinázová dráha</a:t>
            </a:r>
            <a:endParaRPr lang="en-US" dirty="0"/>
          </a:p>
        </p:txBody>
      </p:sp>
      <p:pic>
        <p:nvPicPr>
          <p:cNvPr id="4" name="Picture 2" descr="figure_06_1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75656" y="1340768"/>
            <a:ext cx="6532023" cy="485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91916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PI3K/Akt/PKB dráha</a:t>
            </a:r>
            <a:endParaRPr lang="en-US" dirty="0"/>
          </a:p>
        </p:txBody>
      </p:sp>
      <p:pic>
        <p:nvPicPr>
          <p:cNvPr id="4" name="Picture 2" descr="figure_06_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340768"/>
            <a:ext cx="7416824" cy="5230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20233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PI3K/Akt/PKB dráha</a:t>
            </a:r>
            <a:endParaRPr lang="en-US" dirty="0"/>
          </a:p>
        </p:txBody>
      </p:sp>
      <p:pic>
        <p:nvPicPr>
          <p:cNvPr id="5" name="Picture 2" descr="figure_06_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772816"/>
            <a:ext cx="5616624" cy="4914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14124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PTEN</a:t>
            </a:r>
            <a:endParaRPr lang="en-US" dirty="0"/>
          </a:p>
        </p:txBody>
      </p:sp>
      <p:pic>
        <p:nvPicPr>
          <p:cNvPr id="4" name="Picture 2" descr="figure_06_19"/>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2988" y="1344851"/>
            <a:ext cx="7358062" cy="4561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88405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1043608" y="260648"/>
            <a:ext cx="7138987" cy="627063"/>
          </a:xfrm>
        </p:spPr>
        <p:txBody>
          <a:bodyPr/>
          <a:lstStyle/>
          <a:p>
            <a:r>
              <a:rPr lang="cs-CZ" dirty="0"/>
              <a:t>Funkce Akt/PKB dráhy</a:t>
            </a:r>
            <a:endParaRPr lang="en-US" dirty="0"/>
          </a:p>
        </p:txBody>
      </p:sp>
      <p:pic>
        <p:nvPicPr>
          <p:cNvPr id="4" name="Picture 2" descr="table_06_0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72900" y="1196975"/>
            <a:ext cx="6098237" cy="485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82144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Změny PI3K dráhy</a:t>
            </a:r>
            <a:endParaRPr lang="en-US" dirty="0"/>
          </a:p>
        </p:txBody>
      </p:sp>
      <p:pic>
        <p:nvPicPr>
          <p:cNvPr id="4" name="Picture 2" descr="table_06_0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21697" y="1196975"/>
            <a:ext cx="5600643" cy="485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46714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cs-CZ" dirty="0"/>
              <a:t>Stejně jako u pozitivních faktorů růstu i správná funkce negativních regulátorů růstu/proliferace je důležitá pro udržení tkáňové homeostázy</a:t>
            </a:r>
          </a:p>
          <a:p>
            <a:r>
              <a:rPr lang="cs-CZ" dirty="0"/>
              <a:t>Existují desítky negativních regulátorů proliferace, řada s nich patří mezi nádorové supresory.</a:t>
            </a:r>
          </a:p>
          <a:p>
            <a:pPr lvl="1"/>
            <a:r>
              <a:rPr lang="cs-CZ" dirty="0"/>
              <a:t>RB protein – integruje signály z vnějšího i vnitřního prostředí buňky, klíčová molekula kontrolu buněčného cyklu</a:t>
            </a:r>
          </a:p>
          <a:p>
            <a:pPr lvl="1"/>
            <a:r>
              <a:rPr lang="cs-CZ" dirty="0"/>
              <a:t>TP53 – integruje signály z vnitřního prostředí buňky, indukuje zástavu buněčného dělení nebo buněčnou smrt</a:t>
            </a:r>
          </a:p>
          <a:p>
            <a:pPr lvl="1"/>
            <a:r>
              <a:rPr lang="cs-CZ" dirty="0"/>
              <a:t>Kontaktní inhibice – inhibiční dráha spočívající v mezibuněčné interakci </a:t>
            </a:r>
            <a:r>
              <a:rPr lang="cs-CZ" dirty="0" err="1"/>
              <a:t>proliferující</a:t>
            </a:r>
            <a:r>
              <a:rPr lang="cs-CZ" dirty="0"/>
              <a:t> tkáně (zapojení NF2, N-</a:t>
            </a:r>
            <a:r>
              <a:rPr lang="cs-CZ" dirty="0" err="1"/>
              <a:t>kadherinu</a:t>
            </a:r>
            <a:r>
              <a:rPr lang="cs-CZ" dirty="0"/>
              <a:t>, LKB1)</a:t>
            </a:r>
          </a:p>
          <a:p>
            <a:pPr lvl="1"/>
            <a:r>
              <a:rPr lang="cs-CZ" dirty="0"/>
              <a:t>Deregulace signalizace </a:t>
            </a:r>
            <a:r>
              <a:rPr lang="cs-CZ" dirty="0" err="1"/>
              <a:t>cytokinu</a:t>
            </a:r>
            <a:r>
              <a:rPr lang="cs-CZ" dirty="0"/>
              <a:t> TGF-</a:t>
            </a:r>
            <a:r>
              <a:rPr lang="cs-CZ" dirty="0">
                <a:sym typeface="Symbol"/>
              </a:rPr>
              <a:t></a:t>
            </a:r>
          </a:p>
          <a:p>
            <a:pPr lvl="2"/>
            <a:r>
              <a:rPr lang="cs-CZ" dirty="0">
                <a:sym typeface="Symbol"/>
              </a:rPr>
              <a:t>časté přepnutí funkce z inhibice proliferace na aktivaci plasticity a </a:t>
            </a:r>
            <a:r>
              <a:rPr lang="cs-CZ" dirty="0" err="1">
                <a:sym typeface="Symbol"/>
              </a:rPr>
              <a:t>invazivity</a:t>
            </a:r>
            <a:endParaRPr lang="cs-CZ" dirty="0"/>
          </a:p>
          <a:p>
            <a:endParaRPr lang="cs-CZ" dirty="0"/>
          </a:p>
          <a:p>
            <a:endParaRPr lang="cs-CZ" dirty="0"/>
          </a:p>
          <a:p>
            <a:r>
              <a:rPr lang="cs-CZ" dirty="0"/>
              <a:t>v</a:t>
            </a:r>
            <a:endParaRPr lang="en-US" dirty="0"/>
          </a:p>
        </p:txBody>
      </p:sp>
      <p:sp>
        <p:nvSpPr>
          <p:cNvPr id="3" name="Nadpis 2"/>
          <p:cNvSpPr>
            <a:spLocks noGrp="1"/>
          </p:cNvSpPr>
          <p:nvPr>
            <p:ph type="title"/>
          </p:nvPr>
        </p:nvSpPr>
        <p:spPr/>
        <p:txBody>
          <a:bodyPr/>
          <a:lstStyle/>
          <a:p>
            <a:r>
              <a:rPr lang="cs-CZ" dirty="0"/>
              <a:t>Deregulace supresorů růstu</a:t>
            </a:r>
            <a:endParaRPr lang="en-US" dirty="0"/>
          </a:p>
        </p:txBody>
      </p:sp>
      <p:pic>
        <p:nvPicPr>
          <p:cNvPr id="6146" name="Picture 2" descr="Výsledek obrázku pro stop sign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00392" y="105743"/>
            <a:ext cx="952694" cy="634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57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err="1"/>
              <a:t>Ral</a:t>
            </a:r>
            <a:endParaRPr lang="en-US" dirty="0"/>
          </a:p>
        </p:txBody>
      </p:sp>
      <p:pic>
        <p:nvPicPr>
          <p:cNvPr id="4" name="Content Placeholder 3" descr="figure_06_2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59632" y="1124744"/>
            <a:ext cx="6421958" cy="3866045"/>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symbol pro obsah 1"/>
          <p:cNvSpPr txBox="1">
            <a:spLocks/>
          </p:cNvSpPr>
          <p:nvPr/>
        </p:nvSpPr>
        <p:spPr bwMode="auto">
          <a:xfrm>
            <a:off x="1257136" y="5301208"/>
            <a:ext cx="7560840" cy="1473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6700" indent="-266700" algn="l" rtl="0" eaLnBrk="1" fontAlgn="base" hangingPunct="1">
              <a:spcBef>
                <a:spcPct val="20000"/>
              </a:spcBef>
              <a:spcAft>
                <a:spcPct val="0"/>
              </a:spcAft>
              <a:buFontTx/>
              <a:buBlip>
                <a:blip r:embed="rId3"/>
              </a:buBlip>
              <a:defRPr sz="2200" kern="1200">
                <a:solidFill>
                  <a:schemeClr val="tx1"/>
                </a:solidFill>
                <a:latin typeface="Arial" pitchFamily="34" charset="0"/>
                <a:ea typeface="+mn-ea"/>
                <a:cs typeface="Arial" pitchFamily="34" charset="0"/>
              </a:defRPr>
            </a:lvl1pPr>
            <a:lvl2pPr marL="541338" indent="-274638" algn="l" rtl="0" eaLnBrk="1" fontAlgn="base" hangingPunct="1">
              <a:spcBef>
                <a:spcPct val="20000"/>
              </a:spcBef>
              <a:spcAft>
                <a:spcPct val="0"/>
              </a:spcAft>
              <a:buFontTx/>
              <a:buBlip>
                <a:blip r:embed="rId3"/>
              </a:buBlip>
              <a:defRPr sz="2000" kern="1200">
                <a:solidFill>
                  <a:srgbClr val="457326"/>
                </a:solidFill>
                <a:latin typeface="Arial" pitchFamily="34" charset="0"/>
                <a:ea typeface="+mn-ea"/>
                <a:cs typeface="Arial" pitchFamily="34" charset="0"/>
              </a:defRPr>
            </a:lvl2pPr>
            <a:lvl3pPr marL="808038" indent="-266700" algn="l" rtl="0" eaLnBrk="1" fontAlgn="base" hangingPunct="1">
              <a:spcBef>
                <a:spcPct val="20000"/>
              </a:spcBef>
              <a:spcAft>
                <a:spcPct val="0"/>
              </a:spcAft>
              <a:buFontTx/>
              <a:buBlip>
                <a:blip r:embed="rId3"/>
              </a:buBlip>
              <a:defRPr kern="1200">
                <a:solidFill>
                  <a:schemeClr val="tx1"/>
                </a:solidFill>
                <a:latin typeface="Arial" pitchFamily="34" charset="0"/>
                <a:ea typeface="+mn-ea"/>
                <a:cs typeface="Arial" pitchFamily="34" charset="0"/>
              </a:defRPr>
            </a:lvl3pPr>
            <a:lvl4pPr marL="985838" indent="-177800" algn="l" rtl="0" eaLnBrk="1" fontAlgn="base" hangingPunct="1">
              <a:spcBef>
                <a:spcPct val="20000"/>
              </a:spcBef>
              <a:spcAft>
                <a:spcPct val="0"/>
              </a:spcAft>
              <a:buFontTx/>
              <a:buBlip>
                <a:blip r:embed="rId3"/>
              </a:buBlip>
              <a:defRPr sz="1600" kern="1200">
                <a:solidFill>
                  <a:schemeClr val="tx1"/>
                </a:solidFill>
                <a:latin typeface="Arial" pitchFamily="34" charset="0"/>
                <a:ea typeface="+mn-ea"/>
                <a:cs typeface="Arial" pitchFamily="34" charset="0"/>
              </a:defRPr>
            </a:lvl4pPr>
            <a:lvl5pPr marL="1163638" indent="-177800" algn="l" rtl="0" eaLnBrk="1" fontAlgn="base" hangingPunct="1">
              <a:spcBef>
                <a:spcPct val="20000"/>
              </a:spcBef>
              <a:spcAft>
                <a:spcPct val="0"/>
              </a:spcAft>
              <a:buFontTx/>
              <a:buBlip>
                <a:blip r:embed="rId3"/>
              </a:buBlip>
              <a:defRPr sz="1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cs-CZ" sz="1800"/>
              <a:t>Ral-A, Ral-B – 58</a:t>
            </a:r>
            <a:r>
              <a:rPr lang="en-US" sz="1800"/>
              <a:t>%</a:t>
            </a:r>
            <a:r>
              <a:rPr lang="cs-CZ" sz="1800"/>
              <a:t> identita s Ras</a:t>
            </a:r>
          </a:p>
          <a:p>
            <a:r>
              <a:rPr lang="cs-CZ" sz="1800"/>
              <a:t>Sec5, Exo84 - Ras zprostředkovaná aktivace neadherentního růstu</a:t>
            </a:r>
          </a:p>
          <a:p>
            <a:r>
              <a:rPr lang="cs-CZ" sz="1800"/>
              <a:t>Inaktivace Cdc42 a Rac</a:t>
            </a:r>
            <a:endParaRPr lang="en-US" sz="1800" dirty="0"/>
          </a:p>
        </p:txBody>
      </p:sp>
    </p:spTree>
    <p:extLst>
      <p:ext uri="{BB962C8B-B14F-4D97-AF65-F5344CB8AC3E}">
        <p14:creationId xmlns:p14="http://schemas.microsoft.com/office/powerpoint/2010/main" val="34161755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D3E301-ED71-4E59-98F5-7DF18AC7A402}"/>
              </a:ext>
            </a:extLst>
          </p:cNvPr>
          <p:cNvSpPr>
            <a:spLocks noGrp="1"/>
          </p:cNvSpPr>
          <p:nvPr>
            <p:ph type="title"/>
          </p:nvPr>
        </p:nvSpPr>
        <p:spPr/>
        <p:txBody>
          <a:bodyPr/>
          <a:lstStyle/>
          <a:p>
            <a:r>
              <a:rPr lang="en-US" dirty="0" err="1"/>
              <a:t>Negativn</a:t>
            </a:r>
            <a:r>
              <a:rPr lang="cs-CZ" dirty="0"/>
              <a:t>í a pozitivní zpětná vazba</a:t>
            </a:r>
            <a:endParaRPr lang="en-US" dirty="0"/>
          </a:p>
        </p:txBody>
      </p:sp>
      <p:pic>
        <p:nvPicPr>
          <p:cNvPr id="4" name="Picture 3" descr="figure 6">
            <a:extLst>
              <a:ext uri="{FF2B5EF4-FFF2-40B4-BE49-F238E27FC236}">
                <a16:creationId xmlns:a16="http://schemas.microsoft.com/office/drawing/2014/main" id="{C55D4739-9627-41BA-A3C0-45CA6FCDADB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30793" y="1196752"/>
            <a:ext cx="4616925" cy="566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22928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1043608" y="1196753"/>
            <a:ext cx="6840760" cy="4248472"/>
          </a:xfrm>
        </p:spPr>
        <p:txBody>
          <a:bodyPr/>
          <a:lstStyle/>
          <a:p>
            <a:r>
              <a:rPr lang="en-US" sz="2000" dirty="0" err="1"/>
              <a:t>Deregulace</a:t>
            </a:r>
            <a:r>
              <a:rPr lang="en-US" sz="2000" dirty="0"/>
              <a:t> </a:t>
            </a:r>
            <a:r>
              <a:rPr lang="cs-CZ" sz="2000" dirty="0"/>
              <a:t>buněčné signalizace je klíčová pro vznik a rozvoj rakoviny</a:t>
            </a:r>
          </a:p>
          <a:p>
            <a:r>
              <a:rPr lang="cs-CZ" sz="2000" dirty="0"/>
              <a:t>Fosforylace tyrosinu je preferovaná u řady mitogenních signálů</a:t>
            </a:r>
          </a:p>
          <a:p>
            <a:r>
              <a:rPr lang="cs-CZ" sz="2000" dirty="0"/>
              <a:t>zvýšená exprese růstových receptorů u nádorových buněk vede k jejich časté kolizi, </a:t>
            </a:r>
            <a:r>
              <a:rPr lang="cs-CZ" sz="2000" dirty="0" err="1"/>
              <a:t>dimerizaci</a:t>
            </a:r>
            <a:r>
              <a:rPr lang="cs-CZ" sz="2000" dirty="0"/>
              <a:t> a </a:t>
            </a:r>
            <a:r>
              <a:rPr lang="cs-CZ" sz="2000" dirty="0" err="1"/>
              <a:t>oligomerizaci</a:t>
            </a:r>
            <a:r>
              <a:rPr lang="cs-CZ" sz="2000" dirty="0"/>
              <a:t> – aktivaci bez ligandu</a:t>
            </a:r>
          </a:p>
          <a:p>
            <a:r>
              <a:rPr lang="cs-CZ" sz="2000" dirty="0"/>
              <a:t>Mutace receptorových tyrozin kinázových domén vede ke konstitutivní aktivaci receptoru bez ligandu</a:t>
            </a:r>
          </a:p>
          <a:p>
            <a:r>
              <a:rPr lang="cs-CZ" sz="2000" dirty="0"/>
              <a:t>Další dráhy zapojené v karcinogenezi</a:t>
            </a:r>
          </a:p>
          <a:p>
            <a:pPr lvl="1"/>
            <a:r>
              <a:rPr lang="cs-CZ" sz="1800" dirty="0"/>
              <a:t>JAK/STAT, Wnt, </a:t>
            </a:r>
            <a:r>
              <a:rPr lang="cs-CZ" sz="1800" dirty="0" err="1"/>
              <a:t>Notch</a:t>
            </a:r>
            <a:r>
              <a:rPr lang="cs-CZ" sz="1800" dirty="0"/>
              <a:t>, </a:t>
            </a:r>
            <a:r>
              <a:rPr lang="cs-CZ" sz="1800" dirty="0" err="1"/>
              <a:t>Hedgehog</a:t>
            </a:r>
            <a:endParaRPr lang="cs-CZ" sz="1800" dirty="0"/>
          </a:p>
          <a:p>
            <a:r>
              <a:rPr lang="cs-CZ" sz="2000" dirty="0" err="1"/>
              <a:t>Integriny</a:t>
            </a:r>
            <a:r>
              <a:rPr lang="cs-CZ" sz="2000" dirty="0"/>
              <a:t> – </a:t>
            </a:r>
            <a:r>
              <a:rPr lang="cs-CZ" sz="2000" dirty="0" err="1"/>
              <a:t>transmembránové</a:t>
            </a:r>
            <a:r>
              <a:rPr lang="cs-CZ" sz="2000" dirty="0"/>
              <a:t> receptory propojující ECM a buněčný cytoskelet, formování fokálních adhezí, klíčová role v rakovině</a:t>
            </a:r>
          </a:p>
          <a:p>
            <a:r>
              <a:rPr lang="cs-CZ" sz="2000" dirty="0"/>
              <a:t>Ras aktivuje tři hlavní signálové kaskády</a:t>
            </a:r>
          </a:p>
          <a:p>
            <a:pPr lvl="1"/>
            <a:r>
              <a:rPr lang="cs-CZ" sz="1800" dirty="0"/>
              <a:t>Raf, PI3K/Akt, </a:t>
            </a:r>
            <a:r>
              <a:rPr lang="cs-CZ" sz="1800" dirty="0" err="1"/>
              <a:t>Ral</a:t>
            </a:r>
            <a:r>
              <a:rPr lang="cs-CZ" sz="1800" dirty="0"/>
              <a:t>-GEF</a:t>
            </a:r>
          </a:p>
          <a:p>
            <a:endParaRPr lang="cs-CZ" sz="2000" dirty="0"/>
          </a:p>
          <a:p>
            <a:pPr lvl="1"/>
            <a:endParaRPr lang="en-US" sz="1800" dirty="0"/>
          </a:p>
        </p:txBody>
      </p:sp>
      <p:sp>
        <p:nvSpPr>
          <p:cNvPr id="3" name="Nadpis 2"/>
          <p:cNvSpPr>
            <a:spLocks noGrp="1"/>
          </p:cNvSpPr>
          <p:nvPr>
            <p:ph type="title"/>
          </p:nvPr>
        </p:nvSpPr>
        <p:spPr/>
        <p:txBody>
          <a:bodyPr/>
          <a:lstStyle/>
          <a:p>
            <a:r>
              <a:rPr lang="cs-CZ" dirty="0"/>
              <a:t>Shrnutí</a:t>
            </a:r>
            <a:endParaRPr lang="en-US" dirty="0"/>
          </a:p>
        </p:txBody>
      </p:sp>
    </p:spTree>
    <p:extLst>
      <p:ext uri="{BB962C8B-B14F-4D97-AF65-F5344CB8AC3E}">
        <p14:creationId xmlns:p14="http://schemas.microsoft.com/office/powerpoint/2010/main" val="16591639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cs-CZ" dirty="0"/>
              <a:t>Proč je </a:t>
            </a:r>
            <a:r>
              <a:rPr lang="cs-CZ" dirty="0" err="1"/>
              <a:t>autokrinní</a:t>
            </a:r>
            <a:r>
              <a:rPr lang="cs-CZ" dirty="0"/>
              <a:t> signalizace destabilizující faktor pro normální tkáně</a:t>
            </a:r>
            <a:r>
              <a:rPr lang="en-US" dirty="0"/>
              <a:t>?</a:t>
            </a:r>
          </a:p>
          <a:p>
            <a:pPr marL="0" indent="0">
              <a:buNone/>
            </a:pPr>
            <a:endParaRPr lang="cs-CZ" dirty="0"/>
          </a:p>
          <a:p>
            <a:r>
              <a:rPr lang="cs-CZ" dirty="0"/>
              <a:t>Jaké mechanismy mohou buňky uplatňovat pro snížení citlivosti k působení růstových faktorů</a:t>
            </a:r>
            <a:r>
              <a:rPr lang="en-US" dirty="0"/>
              <a:t>?</a:t>
            </a:r>
          </a:p>
          <a:p>
            <a:pPr marL="0" indent="0">
              <a:buNone/>
            </a:pPr>
            <a:endParaRPr lang="cs-CZ" dirty="0"/>
          </a:p>
          <a:p>
            <a:r>
              <a:rPr lang="cs-CZ" dirty="0"/>
              <a:t>Jakou roli hrají </a:t>
            </a:r>
            <a:r>
              <a:rPr lang="cs-CZ" dirty="0" err="1"/>
              <a:t>integriny</a:t>
            </a:r>
            <a:r>
              <a:rPr lang="cs-CZ" dirty="0"/>
              <a:t> v procesu buněčné motility</a:t>
            </a:r>
            <a:r>
              <a:rPr lang="en-US" dirty="0"/>
              <a:t>?</a:t>
            </a:r>
            <a:endParaRPr lang="cs-CZ" dirty="0"/>
          </a:p>
          <a:p>
            <a:endParaRPr lang="cs-CZ" dirty="0"/>
          </a:p>
          <a:p>
            <a:r>
              <a:rPr lang="cs-CZ" dirty="0"/>
              <a:t>Jaké molekulární mechanismy mohou vést ke konverzi </a:t>
            </a:r>
            <a:r>
              <a:rPr lang="cs-CZ" dirty="0" err="1"/>
              <a:t>protoonkogenu</a:t>
            </a:r>
            <a:r>
              <a:rPr lang="cs-CZ" dirty="0"/>
              <a:t> na onkogen</a:t>
            </a:r>
            <a:r>
              <a:rPr lang="en-US" dirty="0"/>
              <a:t>?</a:t>
            </a:r>
            <a:endParaRPr lang="cs-CZ" dirty="0"/>
          </a:p>
        </p:txBody>
      </p:sp>
      <p:sp>
        <p:nvSpPr>
          <p:cNvPr id="3" name="Nadpis 2"/>
          <p:cNvSpPr>
            <a:spLocks noGrp="1"/>
          </p:cNvSpPr>
          <p:nvPr>
            <p:ph type="title"/>
          </p:nvPr>
        </p:nvSpPr>
        <p:spPr/>
        <p:txBody>
          <a:bodyPr/>
          <a:lstStyle/>
          <a:p>
            <a:r>
              <a:rPr lang="cs-CZ" dirty="0"/>
              <a:t>Otázky</a:t>
            </a:r>
            <a:r>
              <a:rPr lang="en-US" dirty="0"/>
              <a:t> </a:t>
            </a:r>
            <a:r>
              <a:rPr lang="en-US" dirty="0" err="1"/>
              <a:t>na</a:t>
            </a:r>
            <a:r>
              <a:rPr lang="en-US" dirty="0"/>
              <a:t> </a:t>
            </a:r>
            <a:r>
              <a:rPr lang="cs-CZ" dirty="0"/>
              <a:t>příště</a:t>
            </a:r>
            <a:endParaRPr lang="en-US" dirty="0"/>
          </a:p>
        </p:txBody>
      </p:sp>
    </p:spTree>
    <p:extLst>
      <p:ext uri="{BB962C8B-B14F-4D97-AF65-F5344CB8AC3E}">
        <p14:creationId xmlns:p14="http://schemas.microsoft.com/office/powerpoint/2010/main" val="2037584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endParaRPr lang="en-US"/>
          </a:p>
        </p:txBody>
      </p:sp>
      <p:sp>
        <p:nvSpPr>
          <p:cNvPr id="3" name="Nadpis 2"/>
          <p:cNvSpPr>
            <a:spLocks noGrp="1"/>
          </p:cNvSpPr>
          <p:nvPr>
            <p:ph type="title"/>
          </p:nvPr>
        </p:nvSpPr>
        <p:spPr/>
        <p:txBody>
          <a:bodyPr/>
          <a:lstStyle/>
          <a:p>
            <a:r>
              <a:rPr lang="cs-CZ" sz="1800" dirty="0"/>
              <a:t>Typické znaky nádorové tkáně jako cíle protinádorové léčby</a:t>
            </a:r>
            <a:endParaRPr lang="en-US" sz="1800"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1556792"/>
            <a:ext cx="6350000" cy="46561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 Box 4"/>
          <p:cNvSpPr txBox="1">
            <a:spLocks noChangeArrowheads="1"/>
          </p:cNvSpPr>
          <p:nvPr/>
        </p:nvSpPr>
        <p:spPr bwMode="auto">
          <a:xfrm>
            <a:off x="2065337" y="6626225"/>
            <a:ext cx="555625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defPPr>
              <a:defRPr lang="en-GB"/>
            </a:defPPr>
            <a:lvl1pPr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1pPr>
            <a:lvl2pPr marL="742950" indent="-285750"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2pPr>
            <a:lvl3pPr marL="1143000" indent="-228600"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3pPr>
            <a:lvl4pPr marL="1600200" indent="-228600"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4pPr>
            <a:lvl5pPr marL="2057400" indent="-228600"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5pPr>
            <a:lvl6pPr marL="2286000" algn="l" defTabSz="914400" rtl="0" eaLnBrk="1" latinLnBrk="0" hangingPunct="1">
              <a:defRPr sz="1400" kern="1200">
                <a:solidFill>
                  <a:schemeClr val="bg1"/>
                </a:solidFill>
                <a:latin typeface="Arial" charset="0"/>
                <a:ea typeface="ＭＳ Ｐゴシック" charset="-128"/>
                <a:cs typeface="+mn-cs"/>
              </a:defRPr>
            </a:lvl6pPr>
            <a:lvl7pPr marL="2743200" algn="l" defTabSz="914400" rtl="0" eaLnBrk="1" latinLnBrk="0" hangingPunct="1">
              <a:defRPr sz="1400" kern="1200">
                <a:solidFill>
                  <a:schemeClr val="bg1"/>
                </a:solidFill>
                <a:latin typeface="Arial" charset="0"/>
                <a:ea typeface="ＭＳ Ｐゴシック" charset="-128"/>
                <a:cs typeface="+mn-cs"/>
              </a:defRPr>
            </a:lvl7pPr>
            <a:lvl8pPr marL="3200400" algn="l" defTabSz="914400" rtl="0" eaLnBrk="1" latinLnBrk="0" hangingPunct="1">
              <a:defRPr sz="1400" kern="1200">
                <a:solidFill>
                  <a:schemeClr val="bg1"/>
                </a:solidFill>
                <a:latin typeface="Arial" charset="0"/>
                <a:ea typeface="ＭＳ Ｐゴシック" charset="-128"/>
                <a:cs typeface="+mn-cs"/>
              </a:defRPr>
            </a:lvl8pPr>
            <a:lvl9pPr marL="3657600" algn="l" defTabSz="914400" rtl="0" eaLnBrk="1" latinLnBrk="0" hangingPunct="1">
              <a:defRPr sz="1400" kern="1200">
                <a:solidFill>
                  <a:schemeClr val="bg1"/>
                </a:solidFill>
                <a:latin typeface="Arial" charset="0"/>
                <a:ea typeface="ＭＳ Ｐゴシック" charset="-128"/>
                <a:cs typeface="+mn-cs"/>
              </a:defRPr>
            </a:lvl9pPr>
          </a:lstStyle>
          <a:p>
            <a:r>
              <a:rPr lang="en-US" altLang="en-US" sz="900">
                <a:solidFill>
                  <a:schemeClr val="tx1"/>
                </a:solidFill>
              </a:rPr>
              <a:t>Copyright © 2011 Elsevier Inc.</a:t>
            </a:r>
            <a:r>
              <a:rPr lang="en-US" altLang="en-US" sz="900">
                <a:solidFill>
                  <a:schemeClr val="tx1"/>
                </a:solidFill>
                <a:hlinkClick r:id="rId3"/>
              </a:rPr>
              <a:t> Terms and Conditions</a:t>
            </a:r>
          </a:p>
        </p:txBody>
      </p:sp>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6416" y="6361112"/>
            <a:ext cx="708025" cy="4968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 Box 3"/>
          <p:cNvSpPr txBox="1">
            <a:spLocks noChangeArrowheads="1"/>
          </p:cNvSpPr>
          <p:nvPr/>
        </p:nvSpPr>
        <p:spPr bwMode="auto">
          <a:xfrm>
            <a:off x="2065337" y="6408088"/>
            <a:ext cx="8255000" cy="227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defPPr>
              <a:defRPr lang="en-GB"/>
            </a:defPPr>
            <a:lvl1pPr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1pPr>
            <a:lvl2pPr marL="742950" indent="-285750"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2pPr>
            <a:lvl3pPr marL="1143000" indent="-228600"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3pPr>
            <a:lvl4pPr marL="1600200" indent="-228600"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4pPr>
            <a:lvl5pPr marL="2057400" indent="-228600" algn="l" defTabSz="457200"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5pPr>
            <a:lvl6pPr marL="2286000" algn="l" defTabSz="914400" rtl="0" eaLnBrk="1" latinLnBrk="0" hangingPunct="1">
              <a:defRPr sz="1400" kern="1200">
                <a:solidFill>
                  <a:schemeClr val="bg1"/>
                </a:solidFill>
                <a:latin typeface="Arial" charset="0"/>
                <a:ea typeface="ＭＳ Ｐゴシック" charset="-128"/>
                <a:cs typeface="+mn-cs"/>
              </a:defRPr>
            </a:lvl6pPr>
            <a:lvl7pPr marL="2743200" algn="l" defTabSz="914400" rtl="0" eaLnBrk="1" latinLnBrk="0" hangingPunct="1">
              <a:defRPr sz="1400" kern="1200">
                <a:solidFill>
                  <a:schemeClr val="bg1"/>
                </a:solidFill>
                <a:latin typeface="Arial" charset="0"/>
                <a:ea typeface="ＭＳ Ｐゴシック" charset="-128"/>
                <a:cs typeface="+mn-cs"/>
              </a:defRPr>
            </a:lvl7pPr>
            <a:lvl8pPr marL="3200400" algn="l" defTabSz="914400" rtl="0" eaLnBrk="1" latinLnBrk="0" hangingPunct="1">
              <a:defRPr sz="1400" kern="1200">
                <a:solidFill>
                  <a:schemeClr val="bg1"/>
                </a:solidFill>
                <a:latin typeface="Arial" charset="0"/>
                <a:ea typeface="ＭＳ Ｐゴシック" charset="-128"/>
                <a:cs typeface="+mn-cs"/>
              </a:defRPr>
            </a:lvl8pPr>
            <a:lvl9pPr marL="3657600" algn="l" defTabSz="914400" rtl="0" eaLnBrk="1" latinLnBrk="0" hangingPunct="1">
              <a:defRPr sz="1400" kern="1200">
                <a:solidFill>
                  <a:schemeClr val="bg1"/>
                </a:solidFill>
                <a:latin typeface="Arial" charset="0"/>
                <a:ea typeface="ＭＳ Ｐゴシック" charset="-128"/>
                <a:cs typeface="+mn-cs"/>
              </a:defRPr>
            </a:lvl9pPr>
          </a:lstStyle>
          <a:p>
            <a:r>
              <a:rPr lang="en-US" altLang="en-US" sz="900" i="1">
                <a:solidFill>
                  <a:schemeClr val="tx1"/>
                </a:solidFill>
              </a:rPr>
              <a:t>Cell</a:t>
            </a:r>
            <a:r>
              <a:rPr lang="en-US" altLang="en-US" sz="900">
                <a:solidFill>
                  <a:schemeClr val="tx1"/>
                </a:solidFill>
              </a:rPr>
              <a:t> 2011 144, 646-674DOI: (10.1016/j.cell.2011.02.013) </a:t>
            </a:r>
          </a:p>
        </p:txBody>
      </p:sp>
    </p:spTree>
    <p:extLst>
      <p:ext uri="{BB962C8B-B14F-4D97-AF65-F5344CB8AC3E}">
        <p14:creationId xmlns:p14="http://schemas.microsoft.com/office/powerpoint/2010/main" val="361886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cs-CZ" sz="2000" dirty="0" err="1"/>
              <a:t>Onkoproteiny</a:t>
            </a:r>
            <a:r>
              <a:rPr lang="cs-CZ" sz="2000" dirty="0"/>
              <a:t> současně mění řadu odlišných regulačních drah</a:t>
            </a:r>
          </a:p>
          <a:p>
            <a:r>
              <a:rPr lang="cs-CZ" sz="2000" dirty="0"/>
              <a:t>Normální buňky získávají růstové signály ze svého okolí</a:t>
            </a:r>
          </a:p>
          <a:p>
            <a:r>
              <a:rPr lang="cs-CZ" sz="2000" dirty="0"/>
              <a:t>Jsou přenášeny a integrovány v komplexním okruhu, který rozhoduje zda dojde k dělení</a:t>
            </a:r>
          </a:p>
          <a:p>
            <a:r>
              <a:rPr lang="cs-CZ" sz="2000" dirty="0"/>
              <a:t>Přenos signálu přes lipidovou membránu představuje biochemický problém</a:t>
            </a:r>
          </a:p>
          <a:p>
            <a:pPr lvl="1"/>
            <a:r>
              <a:rPr lang="cs-CZ" sz="1800" dirty="0"/>
              <a:t>Vnější a vnitřní prostor je oddělen lipidovou dvojvrstvou – bariérou</a:t>
            </a:r>
          </a:p>
          <a:p>
            <a:pPr lvl="1"/>
            <a:r>
              <a:rPr lang="cs-CZ" sz="1800" dirty="0"/>
              <a:t>Různé koncentrace molekul včetně iontů</a:t>
            </a:r>
          </a:p>
          <a:p>
            <a:r>
              <a:rPr lang="cs-CZ" sz="2000" dirty="0"/>
              <a:t>Většina signálů je přenášena pomocí proteinů</a:t>
            </a:r>
          </a:p>
          <a:p>
            <a:pPr lvl="1"/>
            <a:r>
              <a:rPr lang="cs-CZ" sz="1800" dirty="0"/>
              <a:t>Určité buňky </a:t>
            </a:r>
            <a:r>
              <a:rPr lang="cs-CZ" sz="1800" dirty="0" err="1"/>
              <a:t>sekretují</a:t>
            </a:r>
            <a:r>
              <a:rPr lang="cs-CZ" sz="1800" dirty="0"/>
              <a:t> proteiny do extracelulárního prostoru</a:t>
            </a:r>
          </a:p>
          <a:p>
            <a:pPr lvl="1"/>
            <a:r>
              <a:rPr lang="cs-CZ" sz="1800" dirty="0"/>
              <a:t>Příjemci signálu musí být senzitivní k </a:t>
            </a:r>
            <a:r>
              <a:rPr lang="cs-CZ" sz="1800" dirty="0" err="1"/>
              <a:t>sekretované</a:t>
            </a:r>
            <a:r>
              <a:rPr lang="cs-CZ" sz="1800" dirty="0"/>
              <a:t> molekule a musí být v bezprostřední blízkosti</a:t>
            </a:r>
          </a:p>
          <a:p>
            <a:pPr lvl="2"/>
            <a:r>
              <a:rPr lang="en-US" sz="1600" dirty="0"/>
              <a:t>p</a:t>
            </a:r>
            <a:r>
              <a:rPr lang="cs-CZ" sz="1600" dirty="0" err="1"/>
              <a:t>arakrinní</a:t>
            </a:r>
            <a:endParaRPr lang="cs-CZ" sz="1600" dirty="0"/>
          </a:p>
          <a:p>
            <a:pPr lvl="2"/>
            <a:r>
              <a:rPr lang="cs-CZ" sz="1600" dirty="0" err="1"/>
              <a:t>autokrinní</a:t>
            </a:r>
            <a:endParaRPr lang="en-US" sz="1600" dirty="0"/>
          </a:p>
          <a:p>
            <a:pPr lvl="2"/>
            <a:r>
              <a:rPr lang="en-US" sz="1600" dirty="0" err="1"/>
              <a:t>juxtakri</a:t>
            </a:r>
            <a:r>
              <a:rPr lang="cs-CZ" sz="1600" dirty="0"/>
              <a:t>n</a:t>
            </a:r>
            <a:r>
              <a:rPr lang="en-US" sz="1600" dirty="0"/>
              <a:t>n</a:t>
            </a:r>
            <a:r>
              <a:rPr lang="cs-CZ" sz="1600" dirty="0"/>
              <a:t>í</a:t>
            </a:r>
          </a:p>
          <a:p>
            <a:endParaRPr lang="en-US" sz="2000" dirty="0"/>
          </a:p>
        </p:txBody>
      </p:sp>
      <p:sp>
        <p:nvSpPr>
          <p:cNvPr id="3" name="Nadpis 2"/>
          <p:cNvSpPr>
            <a:spLocks noGrp="1"/>
          </p:cNvSpPr>
          <p:nvPr>
            <p:ph type="title"/>
          </p:nvPr>
        </p:nvSpPr>
        <p:spPr/>
        <p:txBody>
          <a:bodyPr/>
          <a:lstStyle/>
          <a:p>
            <a:r>
              <a:rPr lang="cs-CZ" dirty="0"/>
              <a:t>Růstové faktory a jejich receptory</a:t>
            </a:r>
            <a:endParaRPr lang="en-US" dirty="0"/>
          </a:p>
        </p:txBody>
      </p:sp>
    </p:spTree>
    <p:extLst>
      <p:ext uri="{BB962C8B-B14F-4D97-AF65-F5344CB8AC3E}">
        <p14:creationId xmlns:p14="http://schemas.microsoft.com/office/powerpoint/2010/main" val="2808391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Základní principy buněčné signalizace</a:t>
            </a:r>
            <a:endParaRPr lang="en-US" dirty="0"/>
          </a:p>
        </p:txBody>
      </p:sp>
      <p:pic>
        <p:nvPicPr>
          <p:cNvPr id="46082" name="Picture 2" descr="Výsledek obrázku pro several common cell surface receptors and signal transduction pathw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268760"/>
            <a:ext cx="6947545" cy="5212817"/>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1475656" y="1268760"/>
            <a:ext cx="6048672"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délník 5"/>
          <p:cNvSpPr/>
          <p:nvPr/>
        </p:nvSpPr>
        <p:spPr>
          <a:xfrm>
            <a:off x="8028384" y="6166227"/>
            <a:ext cx="720080"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délník 6"/>
          <p:cNvSpPr/>
          <p:nvPr/>
        </p:nvSpPr>
        <p:spPr>
          <a:xfrm>
            <a:off x="1403648" y="6166227"/>
            <a:ext cx="504056"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7943956"/>
      </p:ext>
    </p:extLst>
  </p:cSld>
  <p:clrMapOvr>
    <a:masterClrMapping/>
  </p:clrMapOvr>
</p:sld>
</file>

<file path=ppt/theme/theme1.xml><?xml version="1.0" encoding="utf-8"?>
<a:theme xmlns:a="http://schemas.openxmlformats.org/drawingml/2006/main" name="templat mechanism karcinogene_upraveny">
  <a:themeElements>
    <a:clrScheme name="Vlastní 2">
      <a:dk1>
        <a:sysClr val="windowText" lastClr="000000"/>
      </a:dk1>
      <a:lt1>
        <a:sysClr val="window" lastClr="FFFFFF"/>
      </a:lt1>
      <a:dk2>
        <a:srgbClr val="455F51"/>
      </a:dk2>
      <a:lt2>
        <a:srgbClr val="E2DFCC"/>
      </a:lt2>
      <a:accent1>
        <a:srgbClr val="5C9933"/>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 mechanism karcinogene_upraveny" id="{6C89EB1C-4EFC-4F89-B1DF-FD8D0CEF8DC8}" vid="{1F3D2897-8F40-4CE2-A152-5C69EC8F3118}"/>
    </a:ext>
  </a:ext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 mechanism karcinogene_upraveny</Template>
  <TotalTime>19272</TotalTime>
  <Words>2275</Words>
  <Application>Microsoft Office PowerPoint</Application>
  <PresentationFormat>On-screen Show (4:3)</PresentationFormat>
  <Paragraphs>242</Paragraphs>
  <Slides>63</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63</vt:i4>
      </vt:variant>
    </vt:vector>
  </HeadingPairs>
  <TitlesOfParts>
    <vt:vector size="71" baseType="lpstr">
      <vt:lpstr>ＭＳ Ｐゴシック</vt:lpstr>
      <vt:lpstr>Arial</vt:lpstr>
      <vt:lpstr>Arial Black</vt:lpstr>
      <vt:lpstr>Baekmuk Gulim</vt:lpstr>
      <vt:lpstr>Calibri</vt:lpstr>
      <vt:lpstr>Symbol</vt:lpstr>
      <vt:lpstr>Times New Roman</vt:lpstr>
      <vt:lpstr>templat mechanism karcinogene_upraveny</vt:lpstr>
      <vt:lpstr>Karel Souček E-mail: ksoucek@ibp.cz, tel.: 541 517 166</vt:lpstr>
      <vt:lpstr>Zdroje</vt:lpstr>
      <vt:lpstr>Typické znaky nádorové buňky</vt:lpstr>
      <vt:lpstr>PowerPoint Presentation</vt:lpstr>
      <vt:lpstr>Podpůrné proliferační signály</vt:lpstr>
      <vt:lpstr>Deregulace supresorů růstu</vt:lpstr>
      <vt:lpstr>Typické znaky nádorové tkáně jako cíle protinádorové léčby</vt:lpstr>
      <vt:lpstr>Růstové faktory a jejich receptory</vt:lpstr>
      <vt:lpstr>Základní principy buněčné signalizace</vt:lpstr>
      <vt:lpstr>ErbB signalizace – příklad buněčné komunikace</vt:lpstr>
      <vt:lpstr>Časná odpověď – okamžitá &amp; opožděná</vt:lpstr>
      <vt:lpstr>Růstové faktory a jejich receptory</vt:lpstr>
      <vt:lpstr>sérum</vt:lpstr>
      <vt:lpstr>sérum</vt:lpstr>
      <vt:lpstr>sérum</vt:lpstr>
      <vt:lpstr>Proto-oncogene tyrosine-protein kinase Src</vt:lpstr>
      <vt:lpstr>Struktura Src proteinu</vt:lpstr>
      <vt:lpstr>Atrakce přenašečů signálu</vt:lpstr>
      <vt:lpstr>Epidermal growth factor</vt:lpstr>
      <vt:lpstr>Tyrozin kinázové receptory</vt:lpstr>
      <vt:lpstr>Růstové faktory a jejich receptory v nádorové patogenezi</vt:lpstr>
      <vt:lpstr>Změněný receptor pro RF = onkoprotein</vt:lpstr>
      <vt:lpstr>Parakrinní signalizace</vt:lpstr>
      <vt:lpstr>Autokrinní signalizace nádorových buněk</vt:lpstr>
      <vt:lpstr>Autofosforylace tyrozin kinázových receptorů</vt:lpstr>
      <vt:lpstr>Konstitutivní dimerizace receptorů způsobena fúzí genů</vt:lpstr>
      <vt:lpstr>Jak-STAT dráha</vt:lpstr>
      <vt:lpstr>STAT aktivace u solidních nádorů</vt:lpstr>
      <vt:lpstr>TGF- receptor</vt:lpstr>
      <vt:lpstr>TGF- v rakovině</vt:lpstr>
      <vt:lpstr>TGF- v rakovině</vt:lpstr>
      <vt:lpstr>TGF- v rakovině</vt:lpstr>
      <vt:lpstr>TGF- v rakovině</vt:lpstr>
      <vt:lpstr>TGF- a nádorové stroma</vt:lpstr>
      <vt:lpstr>Notch </vt:lpstr>
      <vt:lpstr>Úloha Notch</vt:lpstr>
      <vt:lpstr>Notch jako nádorový supresor</vt:lpstr>
      <vt:lpstr>Mechanismus nádorové suprese Notch</vt:lpstr>
      <vt:lpstr>Patched-Smoothened – Hedgehog dráha </vt:lpstr>
      <vt:lpstr>Patched-Smoothened – Hedgehog dráha </vt:lpstr>
      <vt:lpstr>Frizzled receptor, kanonická Wnt signalizace</vt:lpstr>
      <vt:lpstr>Frizzled receptor, nekanonická Wnt signalizace</vt:lpstr>
      <vt:lpstr>Wnt signalizace a rakovina</vt:lpstr>
      <vt:lpstr>Wnt signalizace a rakovina</vt:lpstr>
      <vt:lpstr>Integriny</vt:lpstr>
      <vt:lpstr>Integriny</vt:lpstr>
      <vt:lpstr>Integriny a rakovina</vt:lpstr>
      <vt:lpstr>Integriny</vt:lpstr>
      <vt:lpstr>Integriny a rakovina</vt:lpstr>
      <vt:lpstr>Integriny a rakovina</vt:lpstr>
      <vt:lpstr>Ras</vt:lpstr>
      <vt:lpstr>Ras aktivace pomocí RF</vt:lpstr>
      <vt:lpstr>Ras – alternativní mechanismus transformace</vt:lpstr>
      <vt:lpstr>Ras-Raf-MAP kinázová dráha</vt:lpstr>
      <vt:lpstr>PI3K/Akt/PKB dráha</vt:lpstr>
      <vt:lpstr>PI3K/Akt/PKB dráha</vt:lpstr>
      <vt:lpstr>PTEN</vt:lpstr>
      <vt:lpstr>Funkce Akt/PKB dráhy</vt:lpstr>
      <vt:lpstr>Změny PI3K dráhy</vt:lpstr>
      <vt:lpstr>Ral</vt:lpstr>
      <vt:lpstr>Negativní a pozitivní zpětná vazba</vt:lpstr>
      <vt:lpstr>Shrnutí</vt:lpstr>
      <vt:lpstr>Otázky na příště</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ksoucek</dc:creator>
  <cp:lastModifiedBy>karel soucek</cp:lastModifiedBy>
  <cp:revision>197</cp:revision>
  <dcterms:created xsi:type="dcterms:W3CDTF">2018-02-02T08:16:57Z</dcterms:created>
  <dcterms:modified xsi:type="dcterms:W3CDTF">2020-03-03T05:21:28Z</dcterms:modified>
</cp:coreProperties>
</file>