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7"/>
  </p:notesMasterIdLst>
  <p:sldIdLst>
    <p:sldId id="256" r:id="rId2"/>
    <p:sldId id="366" r:id="rId3"/>
    <p:sldId id="281" r:id="rId4"/>
    <p:sldId id="272" r:id="rId5"/>
    <p:sldId id="2785" r:id="rId6"/>
    <p:sldId id="331" r:id="rId7"/>
    <p:sldId id="446" r:id="rId8"/>
    <p:sldId id="447" r:id="rId9"/>
    <p:sldId id="448" r:id="rId10"/>
    <p:sldId id="449" r:id="rId11"/>
    <p:sldId id="450" r:id="rId12"/>
    <p:sldId id="451" r:id="rId13"/>
    <p:sldId id="452" r:id="rId14"/>
    <p:sldId id="371" r:id="rId15"/>
    <p:sldId id="372" r:id="rId16"/>
    <p:sldId id="469" r:id="rId17"/>
    <p:sldId id="419" r:id="rId18"/>
    <p:sldId id="461" r:id="rId19"/>
    <p:sldId id="462" r:id="rId20"/>
    <p:sldId id="422" r:id="rId21"/>
    <p:sldId id="428" r:id="rId22"/>
    <p:sldId id="429" r:id="rId23"/>
    <p:sldId id="430" r:id="rId24"/>
    <p:sldId id="431" r:id="rId25"/>
    <p:sldId id="432" r:id="rId26"/>
    <p:sldId id="433" r:id="rId27"/>
    <p:sldId id="434" r:id="rId28"/>
    <p:sldId id="435" r:id="rId29"/>
    <p:sldId id="436" r:id="rId30"/>
    <p:sldId id="437" r:id="rId31"/>
    <p:sldId id="438" r:id="rId32"/>
    <p:sldId id="2786" r:id="rId33"/>
    <p:sldId id="439" r:id="rId34"/>
    <p:sldId id="440" r:id="rId35"/>
    <p:sldId id="441" r:id="rId36"/>
    <p:sldId id="442" r:id="rId37"/>
    <p:sldId id="443" r:id="rId38"/>
    <p:sldId id="444" r:id="rId39"/>
    <p:sldId id="445" r:id="rId40"/>
    <p:sldId id="421" r:id="rId41"/>
    <p:sldId id="420" r:id="rId42"/>
    <p:sldId id="373" r:id="rId43"/>
    <p:sldId id="453" r:id="rId44"/>
    <p:sldId id="454" r:id="rId45"/>
    <p:sldId id="456" r:id="rId46"/>
    <p:sldId id="457" r:id="rId47"/>
    <p:sldId id="458" r:id="rId48"/>
    <p:sldId id="459" r:id="rId49"/>
    <p:sldId id="460" r:id="rId50"/>
    <p:sldId id="378" r:id="rId51"/>
    <p:sldId id="374" r:id="rId52"/>
    <p:sldId id="424" r:id="rId53"/>
    <p:sldId id="375" r:id="rId54"/>
    <p:sldId id="376" r:id="rId55"/>
    <p:sldId id="377" r:id="rId56"/>
    <p:sldId id="465" r:id="rId57"/>
    <p:sldId id="463" r:id="rId58"/>
    <p:sldId id="464" r:id="rId59"/>
    <p:sldId id="379" r:id="rId60"/>
    <p:sldId id="425" r:id="rId61"/>
    <p:sldId id="466" r:id="rId62"/>
    <p:sldId id="467" r:id="rId63"/>
    <p:sldId id="468" r:id="rId64"/>
    <p:sldId id="426" r:id="rId65"/>
    <p:sldId id="427" r:id="rId66"/>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Výchozí oddíl" id="{1353F40D-08EC-4F5A-815A-3C4B95D5DE8F}">
          <p14:sldIdLst>
            <p14:sldId id="256"/>
            <p14:sldId id="366"/>
            <p14:sldId id="281"/>
            <p14:sldId id="272"/>
            <p14:sldId id="2785"/>
            <p14:sldId id="331"/>
            <p14:sldId id="446"/>
            <p14:sldId id="447"/>
            <p14:sldId id="448"/>
            <p14:sldId id="449"/>
            <p14:sldId id="450"/>
            <p14:sldId id="451"/>
            <p14:sldId id="452"/>
            <p14:sldId id="371"/>
            <p14:sldId id="372"/>
            <p14:sldId id="469"/>
            <p14:sldId id="419"/>
            <p14:sldId id="461"/>
            <p14:sldId id="462"/>
            <p14:sldId id="422"/>
            <p14:sldId id="428"/>
            <p14:sldId id="429"/>
            <p14:sldId id="430"/>
            <p14:sldId id="431"/>
            <p14:sldId id="432"/>
            <p14:sldId id="433"/>
            <p14:sldId id="434"/>
            <p14:sldId id="435"/>
            <p14:sldId id="436"/>
            <p14:sldId id="437"/>
            <p14:sldId id="438"/>
            <p14:sldId id="2786"/>
            <p14:sldId id="439"/>
            <p14:sldId id="440"/>
            <p14:sldId id="441"/>
            <p14:sldId id="442"/>
            <p14:sldId id="443"/>
            <p14:sldId id="444"/>
            <p14:sldId id="445"/>
            <p14:sldId id="421"/>
            <p14:sldId id="420"/>
            <p14:sldId id="373"/>
            <p14:sldId id="453"/>
            <p14:sldId id="454"/>
            <p14:sldId id="456"/>
            <p14:sldId id="457"/>
            <p14:sldId id="458"/>
            <p14:sldId id="459"/>
            <p14:sldId id="460"/>
            <p14:sldId id="378"/>
            <p14:sldId id="374"/>
            <p14:sldId id="424"/>
            <p14:sldId id="375"/>
            <p14:sldId id="376"/>
            <p14:sldId id="377"/>
            <p14:sldId id="465"/>
            <p14:sldId id="463"/>
            <p14:sldId id="464"/>
            <p14:sldId id="379"/>
            <p14:sldId id="425"/>
            <p14:sldId id="466"/>
            <p14:sldId id="467"/>
            <p14:sldId id="468"/>
            <p14:sldId id="426"/>
            <p14:sldId id="4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88040" autoAdjust="0"/>
  </p:normalViewPr>
  <p:slideViewPr>
    <p:cSldViewPr>
      <p:cViewPr varScale="1">
        <p:scale>
          <a:sx n="111" d="100"/>
          <a:sy n="111" d="100"/>
        </p:scale>
        <p:origin x="1134" y="10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FA6F09-EAE0-46BD-93CE-3A6B475CB50C}" type="datetimeFigureOut">
              <a:rPr lang="en-US" smtClean="0"/>
              <a:t>2021-03-16</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76384D-F64B-400D-8F0F-D0A71C39A2D1}" type="slidenum">
              <a:rPr lang="en-US" smtClean="0"/>
              <a:t>‹#›</a:t>
            </a:fld>
            <a:endParaRPr lang="en-US"/>
          </a:p>
        </p:txBody>
      </p:sp>
    </p:spTree>
    <p:extLst>
      <p:ext uri="{BB962C8B-B14F-4D97-AF65-F5344CB8AC3E}">
        <p14:creationId xmlns:p14="http://schemas.microsoft.com/office/powerpoint/2010/main" val="3418219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1AB972C5-0B11-4E3B-B529-B2EB3C5ADAC4}" type="slidenum">
              <a:rPr lang="cs-CZ" altLang="en-US" sz="1200" smtClean="0">
                <a:latin typeface="Arial" pitchFamily="34" charset="0"/>
              </a:rPr>
              <a:pPr/>
              <a:t>7</a:t>
            </a:fld>
            <a:endParaRPr lang="cs-CZ" altLang="en-US" sz="1200">
              <a:latin typeface="Arial" pitchFamily="34" charset="0"/>
            </a:endParaRPr>
          </a:p>
        </p:txBody>
      </p:sp>
      <p:sp>
        <p:nvSpPr>
          <p:cNvPr id="188419" name="Rectangle 2"/>
          <p:cNvSpPr>
            <a:spLocks noGrp="1" noRot="1" noChangeAspect="1" noChangeArrowheads="1" noTextEdit="1"/>
          </p:cNvSpPr>
          <p:nvPr>
            <p:ph type="sldImg"/>
          </p:nvPr>
        </p:nvSpPr>
        <p:spPr>
          <a:xfrm>
            <a:off x="1150938" y="692150"/>
            <a:ext cx="4556125" cy="3416300"/>
          </a:xfrm>
          <a:ln/>
        </p:spPr>
      </p:sp>
      <p:sp>
        <p:nvSpPr>
          <p:cNvPr id="188420" name="Rectangle 3"/>
          <p:cNvSpPr>
            <a:spLocks noGrp="1" noChangeArrowheads="1"/>
          </p:cNvSpPr>
          <p:nvPr>
            <p:ph type="body" idx="1"/>
          </p:nvPr>
        </p:nvSpPr>
        <p:spPr>
          <a:xfrm>
            <a:off x="914400" y="4343400"/>
            <a:ext cx="5029200" cy="4116388"/>
          </a:xfrm>
          <a:noFill/>
        </p:spPr>
        <p:txBody>
          <a:bodyPr/>
          <a:lstStyle/>
          <a:p>
            <a:pPr defTabSz="762000"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5876384D-F64B-400D-8F0F-D0A71C39A2D1}" type="slidenum">
              <a:rPr lang="en-US" smtClean="0"/>
              <a:t>17</a:t>
            </a:fld>
            <a:endParaRPr lang="en-US"/>
          </a:p>
        </p:txBody>
      </p:sp>
    </p:spTree>
    <p:extLst>
      <p:ext uri="{BB962C8B-B14F-4D97-AF65-F5344CB8AC3E}">
        <p14:creationId xmlns:p14="http://schemas.microsoft.com/office/powerpoint/2010/main" val="254784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E296461-633D-F74B-8D5E-F2322F91223F}" type="slidenum">
              <a:rPr lang="cs-CZ" smtClean="0"/>
              <a:t>21</a:t>
            </a:fld>
            <a:endParaRPr lang="cs-CZ"/>
          </a:p>
        </p:txBody>
      </p:sp>
    </p:spTree>
    <p:extLst>
      <p:ext uri="{BB962C8B-B14F-4D97-AF65-F5344CB8AC3E}">
        <p14:creationId xmlns:p14="http://schemas.microsoft.com/office/powerpoint/2010/main" val="1329811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E296461-633D-F74B-8D5E-F2322F91223F}" type="slidenum">
              <a:rPr lang="cs-CZ" smtClean="0"/>
              <a:t>23</a:t>
            </a:fld>
            <a:endParaRPr lang="cs-CZ"/>
          </a:p>
        </p:txBody>
      </p:sp>
    </p:spTree>
    <p:extLst>
      <p:ext uri="{BB962C8B-B14F-4D97-AF65-F5344CB8AC3E}">
        <p14:creationId xmlns:p14="http://schemas.microsoft.com/office/powerpoint/2010/main" val="541609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cs-CZ"/>
          </a:p>
        </p:txBody>
      </p:sp>
      <p:sp>
        <p:nvSpPr>
          <p:cNvPr id="6146"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30466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E296461-633D-F74B-8D5E-F2322F91223F}" type="slidenum">
              <a:rPr lang="cs-CZ" smtClean="0"/>
              <a:t>36</a:t>
            </a:fld>
            <a:endParaRPr lang="cs-CZ"/>
          </a:p>
        </p:txBody>
      </p:sp>
    </p:spTree>
    <p:extLst>
      <p:ext uri="{BB962C8B-B14F-4D97-AF65-F5344CB8AC3E}">
        <p14:creationId xmlns:p14="http://schemas.microsoft.com/office/powerpoint/2010/main" val="290220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0CFCC1DD-7DAD-443F-9C21-2D67100BA6CB}" type="slidenum">
              <a:rPr lang="cs-CZ" altLang="en-US" sz="1200" smtClean="0">
                <a:latin typeface="Arial" pitchFamily="34" charset="0"/>
              </a:rPr>
              <a:pPr/>
              <a:t>42</a:t>
            </a:fld>
            <a:endParaRPr lang="cs-CZ" altLang="en-US" sz="1200">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BA15822D-D57A-421D-A534-1154B9C14614}" type="slidenum">
              <a:rPr lang="cs-CZ" altLang="en-US" sz="1200" smtClean="0">
                <a:latin typeface="Arial" pitchFamily="34" charset="0"/>
              </a:rPr>
              <a:pPr/>
              <a:t>43</a:t>
            </a:fld>
            <a:endParaRPr lang="cs-CZ" altLang="en-US" sz="1200">
              <a:latin typeface="Arial"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59A997D7-5893-45C6-A899-8B47E4A495A0}" type="slidenum">
              <a:rPr lang="cs-CZ" altLang="en-US" sz="1200" smtClean="0">
                <a:latin typeface="Arial" pitchFamily="34" charset="0"/>
              </a:rPr>
              <a:pPr/>
              <a:t>44</a:t>
            </a:fld>
            <a:endParaRPr lang="cs-CZ" altLang="en-US" sz="1200">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9952820B-529E-4AA0-917C-4976DE8BFD9A}" type="slidenum">
              <a:rPr lang="cs-CZ" altLang="en-US" sz="1200" smtClean="0">
                <a:latin typeface="Arial" pitchFamily="34" charset="0"/>
              </a:rPr>
              <a:pPr/>
              <a:t>45</a:t>
            </a:fld>
            <a:endParaRPr lang="cs-CZ" altLang="en-US" sz="1200">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559CF48C-C26B-4D0D-B41C-5E8F932FF152}" type="slidenum">
              <a:rPr lang="cs-CZ" altLang="en-US" sz="1200" smtClean="0">
                <a:latin typeface="Arial" pitchFamily="34" charset="0"/>
              </a:rPr>
              <a:pPr/>
              <a:t>46</a:t>
            </a:fld>
            <a:endParaRPr lang="cs-CZ" altLang="en-US" sz="1200">
              <a:latin typeface="Arial"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ED5A0285-983B-42A9-A916-3D3A1D9D1838}" type="slidenum">
              <a:rPr lang="cs-CZ" altLang="en-US" sz="1200" smtClean="0">
                <a:latin typeface="Arial" pitchFamily="34" charset="0"/>
              </a:rPr>
              <a:pPr/>
              <a:t>8</a:t>
            </a:fld>
            <a:endParaRPr lang="cs-CZ" altLang="en-US" sz="1200">
              <a:latin typeface="Arial" pitchFamily="34"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48C5AF08-61E0-4057-88FE-78AFE5C70988}" type="slidenum">
              <a:rPr lang="cs-CZ" altLang="en-US" sz="1200" smtClean="0">
                <a:latin typeface="Arial" pitchFamily="34" charset="0"/>
              </a:rPr>
              <a:pPr/>
              <a:t>47</a:t>
            </a:fld>
            <a:endParaRPr lang="cs-CZ" altLang="en-US" sz="1200">
              <a:latin typeface="Arial"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39B2FA77-A65B-4DA9-9571-BE5739C0F250}" type="slidenum">
              <a:rPr lang="cs-CZ" altLang="en-US" sz="1200" smtClean="0">
                <a:latin typeface="Arial" pitchFamily="34" charset="0"/>
              </a:rPr>
              <a:pPr/>
              <a:t>48</a:t>
            </a:fld>
            <a:endParaRPr lang="cs-CZ" altLang="en-US" sz="1200">
              <a:latin typeface="Arial"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1A285700-5F2D-4F3C-93C9-FCCF92DB912A}" type="slidenum">
              <a:rPr lang="cs-CZ" altLang="en-US" sz="1200" smtClean="0">
                <a:latin typeface="Arial" pitchFamily="34" charset="0"/>
              </a:rPr>
              <a:pPr/>
              <a:t>49</a:t>
            </a:fld>
            <a:endParaRPr lang="cs-CZ" altLang="en-US" sz="1200">
              <a:latin typeface="Arial"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3C4B1923-134C-4EDE-8787-F3D1301F82EC}" type="slidenum">
              <a:rPr lang="cs-CZ" altLang="en-US" sz="1200" smtClean="0">
                <a:latin typeface="Arial" pitchFamily="34" charset="0"/>
              </a:rPr>
              <a:pPr/>
              <a:t>50</a:t>
            </a:fld>
            <a:endParaRPr lang="cs-CZ" altLang="en-US" sz="1200">
              <a:latin typeface="Arial" pitchFamily="34"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BFAB89F5-BA31-4ECC-89CF-1AB828EBAE20}" type="slidenum">
              <a:rPr lang="cs-CZ" altLang="en-US" sz="1200" smtClean="0">
                <a:latin typeface="Arial" pitchFamily="34" charset="0"/>
              </a:rPr>
              <a:pPr/>
              <a:t>51</a:t>
            </a:fld>
            <a:endParaRPr lang="cs-CZ" altLang="en-US" sz="1200">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9275ED1A-2937-443D-80C3-CA9081B91D70}" type="slidenum">
              <a:rPr lang="cs-CZ" altLang="en-US" sz="1200" smtClean="0">
                <a:latin typeface="Arial" pitchFamily="34" charset="0"/>
              </a:rPr>
              <a:pPr/>
              <a:t>53</a:t>
            </a:fld>
            <a:endParaRPr lang="cs-CZ" altLang="en-US" sz="1200">
              <a:latin typeface="Arial"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32815821-D311-4B08-8A3D-488293BE1DC9}" type="slidenum">
              <a:rPr lang="cs-CZ" altLang="en-US" sz="1200" smtClean="0">
                <a:latin typeface="Arial" pitchFamily="34" charset="0"/>
              </a:rPr>
              <a:pPr/>
              <a:t>54</a:t>
            </a:fld>
            <a:endParaRPr lang="cs-CZ" altLang="en-US" sz="1200">
              <a:latin typeface="Arial"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3DF25758-9618-45F8-A86E-896FA1782088}" type="slidenum">
              <a:rPr lang="cs-CZ" altLang="en-US" sz="1200" smtClean="0">
                <a:latin typeface="Arial" pitchFamily="34" charset="0"/>
              </a:rPr>
              <a:pPr/>
              <a:t>55</a:t>
            </a:fld>
            <a:endParaRPr lang="cs-CZ" altLang="en-US" sz="1200">
              <a:latin typeface="Arial"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5CBDFE70-D66E-4E8F-9C49-09575369C604}" type="slidenum">
              <a:rPr lang="cs-CZ" altLang="en-US" sz="1200" smtClean="0">
                <a:latin typeface="Arial" pitchFamily="34" charset="0"/>
              </a:rPr>
              <a:pPr/>
              <a:t>59</a:t>
            </a:fld>
            <a:endParaRPr lang="cs-CZ" altLang="en-US" sz="1200">
              <a:latin typeface="Arial"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DEDC0E8B-AAE6-4F8B-8640-6CA0134ACCC2}" type="slidenum">
              <a:rPr lang="cs-CZ" altLang="en-US" sz="1200" smtClean="0">
                <a:latin typeface="Arial" pitchFamily="34" charset="0"/>
              </a:rPr>
              <a:pPr/>
              <a:t>9</a:t>
            </a:fld>
            <a:endParaRPr lang="cs-CZ" altLang="en-US" sz="1200">
              <a:latin typeface="Arial" pitchFamily="34"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B75437E1-1AA3-42E9-8289-BDB93C383F7B}" type="slidenum">
              <a:rPr lang="cs-CZ" altLang="en-US" sz="1200" smtClean="0">
                <a:latin typeface="Arial" pitchFamily="34" charset="0"/>
              </a:rPr>
              <a:pPr/>
              <a:t>10</a:t>
            </a:fld>
            <a:endParaRPr lang="cs-CZ" altLang="en-US" sz="1200">
              <a:latin typeface="Arial" pitchFamily="34"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E9EF6747-D263-4B34-9974-4DE43A4C6F03}" type="slidenum">
              <a:rPr lang="cs-CZ" altLang="en-US" sz="1200" smtClean="0">
                <a:latin typeface="Arial" pitchFamily="34" charset="0"/>
              </a:rPr>
              <a:pPr/>
              <a:t>11</a:t>
            </a:fld>
            <a:endParaRPr lang="cs-CZ" altLang="en-US" sz="1200">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A6281499-AF76-4941-9DC9-88839C5AA2B5}" type="slidenum">
              <a:rPr lang="cs-CZ" altLang="en-US" sz="1200" smtClean="0">
                <a:latin typeface="Arial" pitchFamily="34" charset="0"/>
              </a:rPr>
              <a:pPr/>
              <a:t>12</a:t>
            </a:fld>
            <a:endParaRPr lang="cs-CZ" altLang="en-US" sz="1200">
              <a:latin typeface="Arial"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2933397E-C971-4992-9971-A239AD878535}" type="slidenum">
              <a:rPr lang="cs-CZ" altLang="en-US" sz="1200" smtClean="0">
                <a:latin typeface="Arial" pitchFamily="34" charset="0"/>
              </a:rPr>
              <a:pPr/>
              <a:t>13</a:t>
            </a:fld>
            <a:endParaRPr lang="cs-CZ" altLang="en-US" sz="1200">
              <a:latin typeface="Arial" pitchFamily="34"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ECF3322E-E01C-4B4B-A1D0-A1131E538589}" type="slidenum">
              <a:rPr lang="cs-CZ" altLang="en-US" sz="1200" smtClean="0">
                <a:latin typeface="Arial" pitchFamily="34" charset="0"/>
              </a:rPr>
              <a:pPr/>
              <a:t>14</a:t>
            </a:fld>
            <a:endParaRPr lang="cs-CZ" altLang="en-US" sz="1200">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61CC87E7-5FF3-41ED-A325-DBAC3291F9F2}" type="slidenum">
              <a:rPr lang="cs-CZ" altLang="en-US" sz="1200" smtClean="0">
                <a:latin typeface="Arial" pitchFamily="34" charset="0"/>
              </a:rPr>
              <a:pPr/>
              <a:t>15</a:t>
            </a:fld>
            <a:endParaRPr lang="cs-CZ" altLang="en-US" sz="1200">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52FAD5-1AD3-4F05-BEFC-14540C012D22}" type="slidenum">
              <a:rPr lang="en-US"/>
              <a:pPr>
                <a:defRPr/>
              </a:pPr>
              <a:t>‹#›</a:t>
            </a:fld>
            <a:endParaRPr lang="en-US"/>
          </a:p>
        </p:txBody>
      </p:sp>
    </p:spTree>
    <p:extLst>
      <p:ext uri="{BB962C8B-B14F-4D97-AF65-F5344CB8AC3E}">
        <p14:creationId xmlns:p14="http://schemas.microsoft.com/office/powerpoint/2010/main" val="3827537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4C15526A-AC38-43FF-8C85-DADE295A3222}" type="slidenum">
              <a:rPr lang="en-US"/>
              <a:pPr>
                <a:defRPr/>
              </a:pPr>
              <a:t>‹#›</a:t>
            </a:fld>
            <a:endParaRPr lang="en-US"/>
          </a:p>
        </p:txBody>
      </p:sp>
    </p:spTree>
    <p:extLst>
      <p:ext uri="{BB962C8B-B14F-4D97-AF65-F5344CB8AC3E}">
        <p14:creationId xmlns:p14="http://schemas.microsoft.com/office/powerpoint/2010/main" val="3270622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dpis jednořádkový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
        <p:nvSpPr>
          <p:cNvPr id="8" name="Zástupný symbol pro nadpis 1" descr="ss&#10;" title="nadpiss">
            <a:extLst>
              <a:ext uri="{FF2B5EF4-FFF2-40B4-BE49-F238E27FC236}">
                <a16:creationId xmlns:a16="http://schemas.microsoft.com/office/drawing/2014/main" id="{009DD5B5-BB86-4AC7-93C6-2BF71B07B6E8}"/>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adpis dvouřádkový a obsah">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
        <p:nvSpPr>
          <p:cNvPr id="7" name="Zástupný symbol pro nadpis 1" descr="ss&#10;" title="nadpiss">
            <a:extLst>
              <a:ext uri="{FF2B5EF4-FFF2-40B4-BE49-F238E27FC236}">
                <a16:creationId xmlns:a16="http://schemas.microsoft.com/office/drawing/2014/main" id="{42640C1A-D61F-49DD-AB18-E132BE75D6B6}"/>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
        <p:nvSpPr>
          <p:cNvPr id="8" name="Zástupný symbol pro obsah 2">
            <a:extLst>
              <a:ext uri="{FF2B5EF4-FFF2-40B4-BE49-F238E27FC236}">
                <a16:creationId xmlns:a16="http://schemas.microsoft.com/office/drawing/2014/main" id="{E2B3C2CB-32BB-47A5-9ACB-DE678CEBF01A}"/>
              </a:ext>
            </a:extLst>
          </p:cNvPr>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ez nadpisu, pouze obsah">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
        <p:nvSpPr>
          <p:cNvPr id="7" name="Zástupný symbol pro obsah 2">
            <a:extLst>
              <a:ext uri="{FF2B5EF4-FFF2-40B4-BE49-F238E27FC236}">
                <a16:creationId xmlns:a16="http://schemas.microsoft.com/office/drawing/2014/main" id="{40D99EDD-FE53-4F03-A8D5-8344DBB0D71C}"/>
              </a:ext>
            </a:extLst>
          </p:cNvPr>
          <p:cNvSpPr>
            <a:spLocks noGrp="1"/>
          </p:cNvSpPr>
          <p:nvPr>
            <p:ph idx="1"/>
          </p:nvPr>
        </p:nvSpPr>
        <p:spPr>
          <a:xfrm>
            <a:off x="1043608" y="1196752"/>
            <a:ext cx="7357116"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Zástupný symbol pro nadpis 1" descr="ss&#10;" title="nadpiss">
            <a:extLst>
              <a:ext uri="{FF2B5EF4-FFF2-40B4-BE49-F238E27FC236}">
                <a16:creationId xmlns:a16="http://schemas.microsoft.com/office/drawing/2014/main" id="{8D5CF43B-E4E4-44CD-A661-C97B3D4EFC5A}"/>
              </a:ext>
            </a:extLst>
          </p:cNvPr>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va obsahy">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1043608" y="1287280"/>
            <a:ext cx="3528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4922408" y="1287280"/>
            <a:ext cx="3764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
        <p:nvSpPr>
          <p:cNvPr id="8" name="Zástupný symbol pro nadpis 1" descr="ss&#10;" title="nadpiss">
            <a:extLst>
              <a:ext uri="{FF2B5EF4-FFF2-40B4-BE49-F238E27FC236}">
                <a16:creationId xmlns:a16="http://schemas.microsoft.com/office/drawing/2014/main" id="{D0B2C208-6A32-41EC-BC24-98F4CCB902A8}"/>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156226" y="116632"/>
            <a:ext cx="3415774" cy="829598"/>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5" name="Zástupný symbol pro text 4"/>
          <p:cNvSpPr>
            <a:spLocks noGrp="1"/>
          </p:cNvSpPr>
          <p:nvPr>
            <p:ph type="body" sz="quarter" idx="3"/>
          </p:nvPr>
        </p:nvSpPr>
        <p:spPr>
          <a:xfrm>
            <a:off x="5330722" y="136525"/>
            <a:ext cx="3356078" cy="833409"/>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
        <p:nvSpPr>
          <p:cNvPr id="12" name="Zástupný symbol pro obsah 2">
            <a:extLst>
              <a:ext uri="{FF2B5EF4-FFF2-40B4-BE49-F238E27FC236}">
                <a16:creationId xmlns:a16="http://schemas.microsoft.com/office/drawing/2014/main" id="{C190988D-05C9-4F91-952A-295ECA4E619A}"/>
              </a:ext>
            </a:extLst>
          </p:cNvPr>
          <p:cNvSpPr>
            <a:spLocks noGrp="1"/>
          </p:cNvSpPr>
          <p:nvPr>
            <p:ph sz="half" idx="13"/>
          </p:nvPr>
        </p:nvSpPr>
        <p:spPr>
          <a:xfrm>
            <a:off x="1043608" y="1287280"/>
            <a:ext cx="3528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Zástupný symbol pro obsah 3">
            <a:extLst>
              <a:ext uri="{FF2B5EF4-FFF2-40B4-BE49-F238E27FC236}">
                <a16:creationId xmlns:a16="http://schemas.microsoft.com/office/drawing/2014/main" id="{9B9D15AD-E11C-4826-BE2C-CF5C30E87C15}"/>
              </a:ext>
            </a:extLst>
          </p:cNvPr>
          <p:cNvSpPr>
            <a:spLocks noGrp="1"/>
          </p:cNvSpPr>
          <p:nvPr>
            <p:ph sz="half" idx="2"/>
          </p:nvPr>
        </p:nvSpPr>
        <p:spPr>
          <a:xfrm>
            <a:off x="4922408" y="1287280"/>
            <a:ext cx="3764392" cy="4838884"/>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ouze nadpis jednořádkový">
    <p:spTree>
      <p:nvGrpSpPr>
        <p:cNvPr id="1" name=""/>
        <p:cNvGrpSpPr/>
        <p:nvPr/>
      </p:nvGrpSpPr>
      <p:grpSpPr>
        <a:xfrm>
          <a:off x="0" y="0"/>
          <a:ext cx="0" cy="0"/>
          <a:chOff x="0" y="0"/>
          <a:chExt cx="0" cy="0"/>
        </a:xfrm>
      </p:grpSpPr>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
        <p:nvSpPr>
          <p:cNvPr id="6" name="Zástupný symbol pro nadpis 1" descr="ss&#10;" title="nadpiss">
            <a:extLst>
              <a:ext uri="{FF2B5EF4-FFF2-40B4-BE49-F238E27FC236}">
                <a16:creationId xmlns:a16="http://schemas.microsoft.com/office/drawing/2014/main" id="{DABEBEAF-1074-4CE9-B589-6E8EA1970A6E}"/>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
        <p:nvSpPr>
          <p:cNvPr id="6" name="Zástupný symbol pro nadpis 1" descr="ss&#10;" title="nadpiss">
            <a:extLst>
              <a:ext uri="{FF2B5EF4-FFF2-40B4-BE49-F238E27FC236}">
                <a16:creationId xmlns:a16="http://schemas.microsoft.com/office/drawing/2014/main" id="{86002584-7F6E-40F2-AFF4-EBD1F521ECDA}"/>
              </a:ext>
            </a:extLst>
          </p:cNvPr>
          <p:cNvSpPr>
            <a:spLocks noGrp="1"/>
          </p:cNvSpPr>
          <p:nvPr>
            <p:ph type="title"/>
          </p:nvPr>
        </p:nvSpPr>
        <p:spPr bwMode="auto">
          <a:xfrm>
            <a:off x="1043608" y="260648"/>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descr="ss&#10;" title="nadpiss"/>
          <p:cNvSpPr>
            <a:spLocks noGrp="1"/>
          </p:cNvSpPr>
          <p:nvPr>
            <p:ph type="title"/>
          </p:nvPr>
        </p:nvSpPr>
        <p:spPr bwMode="auto">
          <a:xfrm>
            <a:off x="1043608" y="260646"/>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dirty="0"/>
              <a:t>Klepnutím lze upravit styl předlohy nadpisů</a:t>
            </a:r>
          </a:p>
        </p:txBody>
      </p:sp>
      <p:sp>
        <p:nvSpPr>
          <p:cNvPr id="1027" name="Zástupný symbol pro text 2"/>
          <p:cNvSpPr>
            <a:spLocks noGrp="1"/>
          </p:cNvSpPr>
          <p:nvPr>
            <p:ph type="body" idx="1"/>
          </p:nvPr>
        </p:nvSpPr>
        <p:spPr bwMode="auto">
          <a:xfrm>
            <a:off x="1043608" y="1196752"/>
            <a:ext cx="7571184" cy="492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259632" y="6356350"/>
            <a:ext cx="20163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dirty="0"/>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830248" y="3198673"/>
            <a:ext cx="6460828" cy="584775"/>
          </a:xfrm>
          <a:prstGeom prst="rect">
            <a:avLst/>
          </a:prstGeom>
          <a:noFill/>
          <a:ln>
            <a:noFill/>
          </a:ln>
        </p:spPr>
        <p:txBody>
          <a:bodyPr anchor="ctr">
            <a:spAutoFit/>
          </a:bodyPr>
          <a:lstStyle/>
          <a:p>
            <a:pPr algn="r">
              <a:defRPr/>
            </a:pPr>
            <a:r>
              <a:rPr lang="cs-CZ" sz="3200" dirty="0">
                <a:ln w="15240">
                  <a:solidFill>
                    <a:schemeClr val="bg1"/>
                  </a:solidFill>
                </a:ln>
                <a:solidFill>
                  <a:srgbClr val="D3F17F"/>
                </a:solidFill>
                <a:latin typeface="Arial Black" pitchFamily="34" charset="0"/>
              </a:rPr>
              <a:t>Mechanismy karcinogeneze</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 id="2147483753" r:id="rId12"/>
    <p:sldLayoutId id="2147483754" r:id="rId13"/>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6"/>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soucek@ibp.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12.xml"/><Relationship Id="rId5" Type="http://schemas.openxmlformats.org/officeDocument/2006/relationships/image" Target="../media/image59.emf"/><Relationship Id="rId4" Type="http://schemas.openxmlformats.org/officeDocument/2006/relationships/image" Target="../media/image58.gif"/></Relationships>
</file>

<file path=ppt/slides/_rels/slide33.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75.wmf"/><Relationship Id="rId5" Type="http://schemas.openxmlformats.org/officeDocument/2006/relationships/image" Target="../media/image74.wmf"/><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85.jpe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94.jpe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99.wmf"/></Relationships>
</file>

<file path=ppt/slides/_rels/slide54.xml.rels><?xml version="1.0" encoding="UTF-8" standalone="yes"?>
<Relationships xmlns="http://schemas.openxmlformats.org/package/2006/relationships"><Relationship Id="rId3" Type="http://schemas.openxmlformats.org/officeDocument/2006/relationships/image" Target="../media/image100.wmf"/><Relationship Id="rId7" Type="http://schemas.openxmlformats.org/officeDocument/2006/relationships/image" Target="../media/image104.wmf"/><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03.wmf"/><Relationship Id="rId5" Type="http://schemas.openxmlformats.org/officeDocument/2006/relationships/image" Target="../media/image102.png"/><Relationship Id="rId4" Type="http://schemas.openxmlformats.org/officeDocument/2006/relationships/image" Target="../media/image101.wmf"/></Relationships>
</file>

<file path=ppt/slides/_rels/slide55.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06.wmf"/></Relationships>
</file>

<file path=ppt/slides/_rels/slide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medgen.genetics.utah.edu/photographs/diseases/low/15.jpg&amp;imgrefurl=http:/medgen.genetics.utah.edu/photographs/pages/cystic_fibrosis.htm&amp;h=682&amp;w=471&amp;sz=22&amp;hl=en&amp;start=23&amp;tbnid=4RBUFQDYr30ZoM:&amp;tbnh=139&amp;tbnw=96&amp;"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hyperlink" Target="http://www.mdl.dk/design/assets/images/CRC1_big.jpg&amp;imgrefurl=http:/www.mdl.dk/colongroup.htm&amp;h=746&amp;w=1022&amp;sz=187&amp;hl=en&amp;start=6&amp;tbnid=Q63yyqKT7Fr8rM:&amp;tbnh=109&amp;tbnw=150&amp;prev=/images?q=colon+cancer&amp;svnum=10&amp;hl=en&amp;lr=&amp;client=firefox-a%25"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Karel Souček</a:t>
            </a:r>
            <a:br>
              <a:rPr lang="cs-CZ" dirty="0"/>
            </a:br>
            <a:r>
              <a:rPr lang="en-US" dirty="0"/>
              <a:t>E-mail: </a:t>
            </a:r>
            <a:r>
              <a:rPr lang="cs-CZ" dirty="0" err="1">
                <a:hlinkClick r:id="rId2"/>
              </a:rPr>
              <a:t>ksoucek</a:t>
            </a:r>
            <a:r>
              <a:rPr lang="en-US" dirty="0">
                <a:hlinkClick r:id="rId2"/>
              </a:rPr>
              <a:t>@ibp.cz</a:t>
            </a:r>
            <a:r>
              <a:rPr lang="en-US" dirty="0"/>
              <a:t>, tel.: 541</a:t>
            </a:r>
            <a:r>
              <a:rPr lang="cs-CZ" dirty="0"/>
              <a:t> </a:t>
            </a:r>
            <a:r>
              <a:rPr lang="en-US" dirty="0"/>
              <a:t>517</a:t>
            </a:r>
            <a:r>
              <a:rPr lang="cs-CZ" dirty="0"/>
              <a:t> </a:t>
            </a:r>
            <a:r>
              <a:rPr lang="en-US" dirty="0"/>
              <a:t>166</a:t>
            </a:r>
          </a:p>
        </p:txBody>
      </p:sp>
      <p:sp>
        <p:nvSpPr>
          <p:cNvPr id="3" name="Podnadpis 2"/>
          <p:cNvSpPr>
            <a:spLocks noGrp="1"/>
          </p:cNvSpPr>
          <p:nvPr>
            <p:ph type="subTitle" idx="1"/>
          </p:nvPr>
        </p:nvSpPr>
        <p:spPr>
          <a:xfrm>
            <a:off x="1691680" y="3573016"/>
            <a:ext cx="7272808" cy="1224136"/>
          </a:xfrm>
        </p:spPr>
        <p:txBody>
          <a:bodyPr/>
          <a:lstStyle/>
          <a:p>
            <a:r>
              <a:rPr lang="cs-CZ" dirty="0"/>
              <a:t>INVAZIVITA A METASTÁZOVÁNÍ</a:t>
            </a:r>
            <a:endParaRPr lang="en-US" dirty="0"/>
          </a:p>
        </p:txBody>
      </p:sp>
    </p:spTree>
    <p:extLst>
      <p:ext uri="{BB962C8B-B14F-4D97-AF65-F5344CB8AC3E}">
        <p14:creationId xmlns:p14="http://schemas.microsoft.com/office/powerpoint/2010/main" val="3153029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en-US"/>
              <a:t>Role </a:t>
            </a:r>
            <a:r>
              <a:rPr lang="cs-CZ" altLang="en-US"/>
              <a:t>TGF-</a:t>
            </a:r>
            <a:r>
              <a:rPr lang="cs-CZ" altLang="en-US">
                <a:latin typeface="Symbol" pitchFamily="18" charset="2"/>
              </a:rPr>
              <a:t>b</a:t>
            </a:r>
            <a:r>
              <a:rPr lang="cs-CZ" altLang="en-US"/>
              <a:t> </a:t>
            </a:r>
            <a:r>
              <a:rPr lang="en-US" altLang="en-US"/>
              <a:t>v </a:t>
            </a:r>
            <a:r>
              <a:rPr lang="cs-CZ" altLang="en-US"/>
              <a:t>carcinogenezi</a:t>
            </a:r>
          </a:p>
        </p:txBody>
      </p:sp>
      <p:sp>
        <p:nvSpPr>
          <p:cNvPr id="89091" name="Text Box 6"/>
          <p:cNvSpPr txBox="1">
            <a:spLocks noChangeArrowheads="1"/>
          </p:cNvSpPr>
          <p:nvPr/>
        </p:nvSpPr>
        <p:spPr bwMode="auto">
          <a:xfrm>
            <a:off x="6924675" y="6583363"/>
            <a:ext cx="22193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NEJM 342, </a:t>
            </a:r>
            <a:r>
              <a:rPr lang="cs-CZ" altLang="en-US" sz="1200" b="1">
                <a:latin typeface="Times" pitchFamily="18" charset="0"/>
              </a:rPr>
              <a:t>18</a:t>
            </a:r>
            <a:r>
              <a:rPr lang="cs-CZ" altLang="en-US" sz="1200">
                <a:latin typeface="Times" pitchFamily="18" charset="0"/>
              </a:rPr>
              <a:t> (2000) 1350-1358</a:t>
            </a:r>
          </a:p>
        </p:txBody>
      </p:sp>
      <p:pic>
        <p:nvPicPr>
          <p:cNvPr id="89092"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1517650"/>
            <a:ext cx="7161212" cy="45783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058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tLang="en-US"/>
              <a:t>Role </a:t>
            </a:r>
            <a:r>
              <a:rPr lang="cs-CZ" altLang="en-US"/>
              <a:t>TGF-</a:t>
            </a:r>
            <a:r>
              <a:rPr lang="cs-CZ" altLang="en-US">
                <a:latin typeface="Symbol" pitchFamily="18" charset="2"/>
              </a:rPr>
              <a:t>b</a:t>
            </a:r>
            <a:r>
              <a:rPr lang="cs-CZ" altLang="en-US"/>
              <a:t> </a:t>
            </a:r>
            <a:r>
              <a:rPr lang="en-US" altLang="en-US"/>
              <a:t>v </a:t>
            </a:r>
            <a:r>
              <a:rPr lang="cs-CZ" altLang="en-US"/>
              <a:t>carcinogenezi</a:t>
            </a:r>
          </a:p>
        </p:txBody>
      </p:sp>
      <p:pic>
        <p:nvPicPr>
          <p:cNvPr id="147460" name="Picture 4" descr="SMA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816100"/>
            <a:ext cx="36957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descr="TGF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773238"/>
            <a:ext cx="3836987"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6588125"/>
            <a:ext cx="1511300"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8" name="Text Box 7"/>
          <p:cNvSpPr txBox="1">
            <a:spLocks noChangeArrowheads="1"/>
          </p:cNvSpPr>
          <p:nvPr/>
        </p:nvSpPr>
        <p:spPr bwMode="auto">
          <a:xfrm>
            <a:off x="971550" y="6092825"/>
            <a:ext cx="790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Prostate –      normal vs. cancer                      normal, hyperplasia vs. cancer</a:t>
            </a:r>
          </a:p>
        </p:txBody>
      </p:sp>
    </p:spTree>
    <p:extLst>
      <p:ext uri="{BB962C8B-B14F-4D97-AF65-F5344CB8AC3E}">
        <p14:creationId xmlns:p14="http://schemas.microsoft.com/office/powerpoint/2010/main" val="1643389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4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979613" y="-171450"/>
            <a:ext cx="6264275" cy="1143000"/>
          </a:xfrm>
        </p:spPr>
        <p:txBody>
          <a:bodyPr/>
          <a:lstStyle/>
          <a:p>
            <a:pPr eaLnBrk="1" hangingPunct="1"/>
            <a:r>
              <a:rPr lang="en-US" altLang="en-US" sz="3200"/>
              <a:t>Role </a:t>
            </a:r>
            <a:r>
              <a:rPr lang="cs-CZ" altLang="en-US" sz="3200"/>
              <a:t>TGF-</a:t>
            </a:r>
            <a:r>
              <a:rPr lang="cs-CZ" altLang="en-US" sz="3200">
                <a:latin typeface="Symbol" pitchFamily="18" charset="2"/>
              </a:rPr>
              <a:t>b</a:t>
            </a:r>
            <a:r>
              <a:rPr lang="cs-CZ" altLang="en-US" sz="3200"/>
              <a:t> </a:t>
            </a:r>
            <a:r>
              <a:rPr lang="en-US" altLang="en-US" sz="3200"/>
              <a:t>v </a:t>
            </a:r>
            <a:r>
              <a:rPr lang="cs-CZ" altLang="en-US" sz="3200"/>
              <a:t>carcinogenezi</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836613"/>
            <a:ext cx="6697662" cy="585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0" name="Text Box 5"/>
          <p:cNvSpPr txBox="1">
            <a:spLocks noChangeArrowheads="1"/>
          </p:cNvSpPr>
          <p:nvPr/>
        </p:nvSpPr>
        <p:spPr bwMode="auto">
          <a:xfrm>
            <a:off x="7432675" y="6629400"/>
            <a:ext cx="17113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NEJM 342, </a:t>
            </a:r>
            <a:r>
              <a:rPr lang="cs-CZ" altLang="en-US" sz="900" b="1">
                <a:latin typeface="Times" pitchFamily="18" charset="0"/>
              </a:rPr>
              <a:t>18</a:t>
            </a:r>
            <a:r>
              <a:rPr lang="cs-CZ" altLang="en-US" sz="900">
                <a:latin typeface="Times" pitchFamily="18" charset="0"/>
              </a:rPr>
              <a:t> (2000) 1350-1358</a:t>
            </a:r>
          </a:p>
        </p:txBody>
      </p:sp>
      <p:grpSp>
        <p:nvGrpSpPr>
          <p:cNvPr id="143369" name="Group 9"/>
          <p:cNvGrpSpPr>
            <a:grpSpLocks/>
          </p:cNvGrpSpPr>
          <p:nvPr/>
        </p:nvGrpSpPr>
        <p:grpSpPr bwMode="auto">
          <a:xfrm>
            <a:off x="4500563" y="836613"/>
            <a:ext cx="3384550" cy="5832475"/>
            <a:chOff x="2835" y="527"/>
            <a:chExt cx="2132" cy="3674"/>
          </a:xfrm>
        </p:grpSpPr>
        <p:sp>
          <p:nvSpPr>
            <p:cNvPr id="91143" name="Rectangle 7"/>
            <p:cNvSpPr>
              <a:spLocks noChangeArrowheads="1"/>
            </p:cNvSpPr>
            <p:nvPr/>
          </p:nvSpPr>
          <p:spPr bwMode="auto">
            <a:xfrm>
              <a:off x="3334" y="527"/>
              <a:ext cx="1633" cy="367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91144" name="Rectangle 8"/>
            <p:cNvSpPr>
              <a:spLocks noChangeArrowheads="1"/>
            </p:cNvSpPr>
            <p:nvPr/>
          </p:nvSpPr>
          <p:spPr bwMode="auto">
            <a:xfrm>
              <a:off x="2835" y="2160"/>
              <a:ext cx="499" cy="181"/>
            </a:xfrm>
            <a:prstGeom prst="rect">
              <a:avLst/>
            </a:prstGeom>
            <a:solidFill>
              <a:srgbClr val="F5DCC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sp>
        <p:nvSpPr>
          <p:cNvPr id="143366" name="Rectangle 6"/>
          <p:cNvSpPr>
            <a:spLocks noChangeArrowheads="1"/>
          </p:cNvSpPr>
          <p:nvPr/>
        </p:nvSpPr>
        <p:spPr bwMode="auto">
          <a:xfrm>
            <a:off x="3276600" y="836613"/>
            <a:ext cx="2016125" cy="5832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Tree>
    <p:extLst>
      <p:ext uri="{BB962C8B-B14F-4D97-AF65-F5344CB8AC3E}">
        <p14:creationId xmlns:p14="http://schemas.microsoft.com/office/powerpoint/2010/main" val="728390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3366"/>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433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altLang="en-US" sz="3200"/>
              <a:t>Role </a:t>
            </a:r>
            <a:r>
              <a:rPr lang="cs-CZ" altLang="en-US" sz="3200"/>
              <a:t>TGF-</a:t>
            </a:r>
            <a:r>
              <a:rPr lang="cs-CZ" altLang="en-US" sz="3200">
                <a:latin typeface="Symbol" pitchFamily="18" charset="2"/>
              </a:rPr>
              <a:t>b</a:t>
            </a:r>
            <a:r>
              <a:rPr lang="cs-CZ" altLang="en-US" sz="3200"/>
              <a:t> </a:t>
            </a:r>
            <a:r>
              <a:rPr lang="en-US" altLang="en-US" sz="3200"/>
              <a:t>v </a:t>
            </a:r>
            <a:r>
              <a:rPr lang="cs-CZ" altLang="en-US" sz="3200"/>
              <a:t>carcinogenezi</a:t>
            </a:r>
          </a:p>
        </p:txBody>
      </p:sp>
      <p:pic>
        <p:nvPicPr>
          <p:cNvPr id="921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75" y="1773238"/>
            <a:ext cx="7985125" cy="398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6"/>
          <p:cNvSpPr>
            <a:spLocks noChangeArrowheads="1"/>
          </p:cNvSpPr>
          <p:nvPr/>
        </p:nvSpPr>
        <p:spPr bwMode="auto">
          <a:xfrm>
            <a:off x="6172200" y="6583363"/>
            <a:ext cx="2971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TRENDS in Cell Biology Vol.11 No.11 2001</a:t>
            </a:r>
          </a:p>
        </p:txBody>
      </p:sp>
    </p:spTree>
    <p:extLst>
      <p:ext uri="{BB962C8B-B14F-4D97-AF65-F5344CB8AC3E}">
        <p14:creationId xmlns:p14="http://schemas.microsoft.com/office/powerpoint/2010/main" val="1410575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igure 14-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328738"/>
            <a:ext cx="7577137"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3" name="Text Box 3"/>
          <p:cNvSpPr txBox="1">
            <a:spLocks noChangeArrowheads="1"/>
          </p:cNvSpPr>
          <p:nvPr/>
        </p:nvSpPr>
        <p:spPr bwMode="auto">
          <a:xfrm>
            <a:off x="971550" y="6553200"/>
            <a:ext cx="809625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ea typeface="ヒラギノ角ゴ Pro W3" pitchFamily="1" charset="-128"/>
              </a:rPr>
              <a:t>Figure 14.3 </a:t>
            </a:r>
            <a:r>
              <a:rPr lang="en-US" altLang="en-US" sz="1100" i="1">
                <a:ea typeface="ヒラギノ角ゴ Pro W3" pitchFamily="1" charset="-128"/>
              </a:rPr>
              <a:t> The Biology of Cancer</a:t>
            </a:r>
            <a:r>
              <a:rPr lang="en-US" altLang="en-US" sz="1100">
                <a:ea typeface="ヒラギノ角ゴ Pro W3" pitchFamily="1" charset="-128"/>
              </a:rPr>
              <a:t> (© Garland Science 2007)</a:t>
            </a:r>
          </a:p>
        </p:txBody>
      </p:sp>
    </p:spTree>
    <p:extLst>
      <p:ext uri="{BB962C8B-B14F-4D97-AF65-F5344CB8AC3E}">
        <p14:creationId xmlns:p14="http://schemas.microsoft.com/office/powerpoint/2010/main" val="151830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figure 14-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22400"/>
            <a:ext cx="7504112" cy="46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7" name="Text Box 3"/>
          <p:cNvSpPr txBox="1">
            <a:spLocks noChangeArrowheads="1"/>
          </p:cNvSpPr>
          <p:nvPr/>
        </p:nvSpPr>
        <p:spPr bwMode="auto">
          <a:xfrm>
            <a:off x="971550" y="6553200"/>
            <a:ext cx="809625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ea typeface="ヒラギノ角ゴ Pro W3" pitchFamily="1" charset="-128"/>
              </a:rPr>
              <a:t>Figure 14.4 </a:t>
            </a:r>
            <a:r>
              <a:rPr lang="en-US" altLang="en-US" sz="1100" i="1">
                <a:ea typeface="ヒラギノ角ゴ Pro W3" pitchFamily="1" charset="-128"/>
              </a:rPr>
              <a:t> The Biology of Cancer</a:t>
            </a:r>
            <a:r>
              <a:rPr lang="en-US" altLang="en-US" sz="1100">
                <a:ea typeface="ヒラギノ角ゴ Pro W3" pitchFamily="1" charset="-128"/>
              </a:rPr>
              <a:t> (© Garland Science 2007)</a:t>
            </a:r>
          </a:p>
        </p:txBody>
      </p:sp>
    </p:spTree>
    <p:extLst>
      <p:ext uri="{BB962C8B-B14F-4D97-AF65-F5344CB8AC3E}">
        <p14:creationId xmlns:p14="http://schemas.microsoft.com/office/powerpoint/2010/main" val="54571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A21B52-CD28-49C9-812C-21DDFFDC227C}"/>
              </a:ext>
            </a:extLst>
          </p:cNvPr>
          <p:cNvPicPr>
            <a:picLocks noChangeAspect="1"/>
          </p:cNvPicPr>
          <p:nvPr/>
        </p:nvPicPr>
        <p:blipFill>
          <a:blip r:embed="rId2"/>
          <a:stretch>
            <a:fillRect/>
          </a:stretch>
        </p:blipFill>
        <p:spPr>
          <a:xfrm>
            <a:off x="2375147" y="0"/>
            <a:ext cx="4393706" cy="6858000"/>
          </a:xfrm>
          <a:prstGeom prst="rect">
            <a:avLst/>
          </a:prstGeom>
        </p:spPr>
      </p:pic>
    </p:spTree>
    <p:extLst>
      <p:ext uri="{BB962C8B-B14F-4D97-AF65-F5344CB8AC3E}">
        <p14:creationId xmlns:p14="http://schemas.microsoft.com/office/powerpoint/2010/main" val="4271519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043608" y="260646"/>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altLang="en-US" dirty="0"/>
              <a:t>Lokální invaze a </a:t>
            </a:r>
            <a:r>
              <a:rPr lang="cs-CZ" altLang="en-US" dirty="0" err="1"/>
              <a:t>intravazace</a:t>
            </a:r>
            <a:endParaRPr lang="cs-CZ" altLang="en-US" dirty="0">
              <a:latin typeface="Symbol" pitchFamily="18" charset="2"/>
            </a:endParaRPr>
          </a:p>
        </p:txBody>
      </p:sp>
      <p:sp>
        <p:nvSpPr>
          <p:cNvPr id="4" name="Rectangle 3"/>
          <p:cNvSpPr txBox="1">
            <a:spLocks noChangeArrowheads="1"/>
          </p:cNvSpPr>
          <p:nvPr/>
        </p:nvSpPr>
        <p:spPr>
          <a:xfrm>
            <a:off x="1187450" y="1124744"/>
            <a:ext cx="7633022" cy="1728192"/>
          </a:xfrm>
          <a:prstGeom prst="rect">
            <a:avLst/>
          </a:prstGeom>
        </p:spPr>
        <p:txBody>
          <a:bodyPr/>
          <a:lstStyle>
            <a:lvl1pPr marL="266700" indent="-266700" algn="l" rtl="0" eaLnBrk="1" fontAlgn="base" hangingPunct="1">
              <a:spcBef>
                <a:spcPct val="20000"/>
              </a:spcBef>
              <a:spcAft>
                <a:spcPct val="0"/>
              </a:spcAft>
              <a:buBlip>
                <a:blip r:embed="rId3"/>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en-US" sz="1800" dirty="0"/>
              <a:t>Invaze do cév, závislá na degradaci ECM</a:t>
            </a:r>
          </a:p>
          <a:p>
            <a:r>
              <a:rPr lang="cs-CZ" altLang="en-US" sz="1800" dirty="0"/>
              <a:t>Závislá na </a:t>
            </a:r>
            <a:r>
              <a:rPr lang="cs-CZ" altLang="en-US" sz="1800" dirty="0" err="1"/>
              <a:t>proteázové</a:t>
            </a:r>
            <a:r>
              <a:rPr lang="cs-CZ" altLang="en-US" sz="1800" dirty="0"/>
              <a:t> aktivitě</a:t>
            </a:r>
          </a:p>
          <a:p>
            <a:r>
              <a:rPr lang="cs-CZ" altLang="en-US" sz="1800" dirty="0"/>
              <a:t>Nádorové buňky mohou produkovat své vlastní proteázy (MMP-2, -9) nebo kooptují </a:t>
            </a:r>
            <a:r>
              <a:rPr lang="cs-CZ" altLang="en-US" sz="1800" dirty="0" err="1"/>
              <a:t>stromální</a:t>
            </a:r>
            <a:r>
              <a:rPr lang="cs-CZ" altLang="en-US" sz="1800" dirty="0"/>
              <a:t> buňky a využívají jejich aktivity</a:t>
            </a:r>
          </a:p>
        </p:txBody>
      </p:sp>
      <p:pic>
        <p:nvPicPr>
          <p:cNvPr id="5" name="Picture 2" descr="figure_14_06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2582537"/>
            <a:ext cx="5112568" cy="1555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2" descr="figure_14_06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4293096"/>
            <a:ext cx="2365609"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2" descr="figure_14_06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7924" y="4293096"/>
            <a:ext cx="2391031" cy="215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2" descr="figure_14_06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4293096"/>
            <a:ext cx="2376264" cy="214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TextovéPole 8"/>
          <p:cNvSpPr txBox="1"/>
          <p:nvPr/>
        </p:nvSpPr>
        <p:spPr>
          <a:xfrm>
            <a:off x="3886223" y="6448872"/>
            <a:ext cx="2283019" cy="307777"/>
          </a:xfrm>
          <a:prstGeom prst="rect">
            <a:avLst/>
          </a:prstGeom>
          <a:noFill/>
        </p:spPr>
        <p:txBody>
          <a:bodyPr wrap="square" rtlCol="0">
            <a:spAutoFit/>
          </a:bodyPr>
          <a:lstStyle/>
          <a:p>
            <a:r>
              <a:rPr lang="cs-CZ" sz="1400" dirty="0" err="1">
                <a:solidFill>
                  <a:schemeClr val="accent1"/>
                </a:solidFill>
              </a:rPr>
              <a:t>Macrophages</a:t>
            </a:r>
            <a:r>
              <a:rPr lang="cs-CZ" sz="1400" dirty="0">
                <a:solidFill>
                  <a:schemeClr val="accent1"/>
                </a:solidFill>
              </a:rPr>
              <a:t>, </a:t>
            </a:r>
            <a:r>
              <a:rPr lang="cs-CZ" sz="1400" dirty="0" err="1">
                <a:solidFill>
                  <a:srgbClr val="FF0000"/>
                </a:solidFill>
              </a:rPr>
              <a:t>cathepsin</a:t>
            </a:r>
            <a:r>
              <a:rPr lang="cs-CZ" sz="1400" dirty="0">
                <a:solidFill>
                  <a:srgbClr val="FF0000"/>
                </a:solidFill>
              </a:rPr>
              <a:t> </a:t>
            </a:r>
            <a:endParaRPr lang="en-US" sz="1400" dirty="0">
              <a:solidFill>
                <a:srgbClr val="FF0000"/>
              </a:solidFill>
            </a:endParaRPr>
          </a:p>
        </p:txBody>
      </p:sp>
      <p:sp>
        <p:nvSpPr>
          <p:cNvPr id="10" name="TextovéPole 9"/>
          <p:cNvSpPr txBox="1"/>
          <p:nvPr/>
        </p:nvSpPr>
        <p:spPr>
          <a:xfrm>
            <a:off x="6490830" y="6448872"/>
            <a:ext cx="2283019" cy="307777"/>
          </a:xfrm>
          <a:prstGeom prst="rect">
            <a:avLst/>
          </a:prstGeom>
          <a:noFill/>
        </p:spPr>
        <p:txBody>
          <a:bodyPr wrap="square" rtlCol="0">
            <a:spAutoFit/>
          </a:bodyPr>
          <a:lstStyle/>
          <a:p>
            <a:r>
              <a:rPr lang="cs-CZ" sz="1400" dirty="0" err="1">
                <a:solidFill>
                  <a:schemeClr val="accent1"/>
                </a:solidFill>
              </a:rPr>
              <a:t>Immature</a:t>
            </a:r>
            <a:r>
              <a:rPr lang="cs-CZ" sz="1400" dirty="0">
                <a:solidFill>
                  <a:schemeClr val="accent1"/>
                </a:solidFill>
              </a:rPr>
              <a:t> </a:t>
            </a:r>
            <a:r>
              <a:rPr lang="cs-CZ" sz="1400" dirty="0" err="1">
                <a:solidFill>
                  <a:schemeClr val="accent1"/>
                </a:solidFill>
              </a:rPr>
              <a:t>myeloid</a:t>
            </a:r>
            <a:r>
              <a:rPr lang="cs-CZ" sz="1400" dirty="0">
                <a:solidFill>
                  <a:schemeClr val="accent1"/>
                </a:solidFill>
              </a:rPr>
              <a:t> </a:t>
            </a:r>
            <a:r>
              <a:rPr lang="cs-CZ" sz="1400" dirty="0" err="1">
                <a:solidFill>
                  <a:schemeClr val="accent1"/>
                </a:solidFill>
              </a:rPr>
              <a:t>cells</a:t>
            </a:r>
            <a:endParaRPr lang="en-US" sz="1400" dirty="0">
              <a:solidFill>
                <a:srgbClr val="FF0000"/>
              </a:solidFill>
            </a:endParaRPr>
          </a:p>
        </p:txBody>
      </p:sp>
      <p:sp>
        <p:nvSpPr>
          <p:cNvPr id="11" name="TextovéPole 10"/>
          <p:cNvSpPr txBox="1"/>
          <p:nvPr/>
        </p:nvSpPr>
        <p:spPr>
          <a:xfrm>
            <a:off x="1414230" y="6448872"/>
            <a:ext cx="2283019" cy="307777"/>
          </a:xfrm>
          <a:prstGeom prst="rect">
            <a:avLst/>
          </a:prstGeom>
          <a:noFill/>
        </p:spPr>
        <p:txBody>
          <a:bodyPr wrap="square" rtlCol="0">
            <a:spAutoFit/>
          </a:bodyPr>
          <a:lstStyle/>
          <a:p>
            <a:r>
              <a:rPr lang="cs-CZ" sz="1400" dirty="0">
                <a:solidFill>
                  <a:schemeClr val="accent1"/>
                </a:solidFill>
              </a:rPr>
              <a:t>Tumor </a:t>
            </a:r>
            <a:r>
              <a:rPr lang="cs-CZ" sz="1400" dirty="0" err="1">
                <a:solidFill>
                  <a:schemeClr val="accent1"/>
                </a:solidFill>
              </a:rPr>
              <a:t>cells</a:t>
            </a:r>
            <a:r>
              <a:rPr lang="cs-CZ" sz="1400" dirty="0">
                <a:solidFill>
                  <a:schemeClr val="accent1"/>
                </a:solidFill>
              </a:rPr>
              <a:t>, </a:t>
            </a:r>
            <a:r>
              <a:rPr lang="cs-CZ" sz="1400" dirty="0" err="1">
                <a:solidFill>
                  <a:srgbClr val="FF0000"/>
                </a:solidFill>
              </a:rPr>
              <a:t>fibroblasts</a:t>
            </a:r>
            <a:endParaRPr lang="en-US" sz="1400" dirty="0">
              <a:solidFill>
                <a:srgbClr val="FF0000"/>
              </a:solidFill>
            </a:endParaRPr>
          </a:p>
        </p:txBody>
      </p:sp>
    </p:spTree>
    <p:extLst>
      <p:ext uri="{BB962C8B-B14F-4D97-AF65-F5344CB8AC3E}">
        <p14:creationId xmlns:p14="http://schemas.microsoft.com/office/powerpoint/2010/main" val="451338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_14_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20328"/>
            <a:ext cx="4530576" cy="486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2"/>
          <p:cNvSpPr txBox="1">
            <a:spLocks noChangeArrowheads="1"/>
          </p:cNvSpPr>
          <p:nvPr/>
        </p:nvSpPr>
        <p:spPr>
          <a:xfrm>
            <a:off x="1043608" y="260646"/>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altLang="en-US" dirty="0"/>
              <a:t>Pohyb buněk</a:t>
            </a:r>
            <a:endParaRPr lang="cs-CZ" altLang="en-US" dirty="0">
              <a:latin typeface="Symbol" pitchFamily="18" charset="2"/>
            </a:endParaRPr>
          </a:p>
        </p:txBody>
      </p:sp>
      <p:pic>
        <p:nvPicPr>
          <p:cNvPr id="4" name="Picture 2" descr="figure_14_37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3729" y="1412776"/>
            <a:ext cx="2866982" cy="162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figure_14_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6961" y="3284984"/>
            <a:ext cx="288480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38541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043608" y="260646"/>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altLang="en-US" dirty="0"/>
              <a:t>Pohyb buněk</a:t>
            </a:r>
            <a:endParaRPr lang="cs-CZ" altLang="en-US" dirty="0">
              <a:latin typeface="Symbol" pitchFamily="18" charset="2"/>
            </a:endParaRPr>
          </a:p>
        </p:txBody>
      </p:sp>
      <p:pic>
        <p:nvPicPr>
          <p:cNvPr id="6" name="Picture 2" descr="figure_14_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319720"/>
            <a:ext cx="4896544" cy="532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309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Proč je </a:t>
            </a:r>
            <a:r>
              <a:rPr lang="cs-CZ" dirty="0" err="1"/>
              <a:t>autokrinní</a:t>
            </a:r>
            <a:r>
              <a:rPr lang="cs-CZ" dirty="0"/>
              <a:t> signalizace destabilizující faktor pro normální tkáně</a:t>
            </a:r>
            <a:r>
              <a:rPr lang="en-US" dirty="0"/>
              <a:t>?</a:t>
            </a:r>
          </a:p>
          <a:p>
            <a:pPr marL="0" indent="0">
              <a:buNone/>
            </a:pPr>
            <a:endParaRPr lang="cs-CZ" dirty="0"/>
          </a:p>
          <a:p>
            <a:r>
              <a:rPr lang="cs-CZ" dirty="0"/>
              <a:t>Jaké mechanismy mohou buňky uplatňovat pro snížení citlivosti k působení růstových faktorů</a:t>
            </a:r>
            <a:r>
              <a:rPr lang="en-US" dirty="0"/>
              <a:t>?</a:t>
            </a:r>
          </a:p>
          <a:p>
            <a:pPr marL="0" indent="0">
              <a:buNone/>
            </a:pPr>
            <a:endParaRPr lang="cs-CZ" dirty="0"/>
          </a:p>
          <a:p>
            <a:r>
              <a:rPr lang="cs-CZ" dirty="0"/>
              <a:t>Jaké molekulární mechanismy mohou vést ke konverzi </a:t>
            </a:r>
            <a:r>
              <a:rPr lang="cs-CZ" dirty="0" err="1"/>
              <a:t>protoonkogenu</a:t>
            </a:r>
            <a:r>
              <a:rPr lang="cs-CZ" dirty="0"/>
              <a:t> na onkogen</a:t>
            </a:r>
            <a:r>
              <a:rPr lang="en-US" dirty="0"/>
              <a:t>?</a:t>
            </a:r>
            <a:endParaRPr lang="cs-CZ" dirty="0"/>
          </a:p>
        </p:txBody>
      </p:sp>
      <p:sp>
        <p:nvSpPr>
          <p:cNvPr id="3" name="Nadpis 2"/>
          <p:cNvSpPr>
            <a:spLocks noGrp="1"/>
          </p:cNvSpPr>
          <p:nvPr>
            <p:ph type="title"/>
          </p:nvPr>
        </p:nvSpPr>
        <p:spPr/>
        <p:txBody>
          <a:bodyPr/>
          <a:lstStyle/>
          <a:p>
            <a:r>
              <a:rPr lang="cs-CZ" dirty="0"/>
              <a:t>Otázky</a:t>
            </a:r>
            <a:endParaRPr lang="en-US" dirty="0"/>
          </a:p>
        </p:txBody>
      </p:sp>
    </p:spTree>
    <p:extLst>
      <p:ext uri="{BB962C8B-B14F-4D97-AF65-F5344CB8AC3E}">
        <p14:creationId xmlns:p14="http://schemas.microsoft.com/office/powerpoint/2010/main" val="3293863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_14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196752"/>
            <a:ext cx="3604237" cy="5483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2"/>
          <p:cNvSpPr txBox="1">
            <a:spLocks noChangeArrowheads="1"/>
          </p:cNvSpPr>
          <p:nvPr/>
        </p:nvSpPr>
        <p:spPr>
          <a:xfrm>
            <a:off x="1043608" y="260646"/>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altLang="en-US" dirty="0"/>
              <a:t>Transport, cirkulace</a:t>
            </a:r>
            <a:endParaRPr lang="cs-CZ" altLang="en-US" dirty="0">
              <a:latin typeface="Symbol" pitchFamily="18" charset="2"/>
            </a:endParaRPr>
          </a:p>
        </p:txBody>
      </p:sp>
      <p:pic>
        <p:nvPicPr>
          <p:cNvPr id="4" name="Picture 2" descr="figure_14_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2564904"/>
            <a:ext cx="3861827" cy="22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16081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635896" y="965415"/>
            <a:ext cx="5427724" cy="55699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p:cNvSpPr txBox="1"/>
          <p:nvPr/>
        </p:nvSpPr>
        <p:spPr>
          <a:xfrm>
            <a:off x="1086679" y="6534834"/>
            <a:ext cx="4277409" cy="646331"/>
          </a:xfrm>
          <a:prstGeom prst="rect">
            <a:avLst/>
          </a:prstGeom>
          <a:noFill/>
        </p:spPr>
        <p:txBody>
          <a:bodyPr wrap="square" rtlCol="0">
            <a:spAutoFit/>
          </a:bodyPr>
          <a:lstStyle/>
          <a:p>
            <a:r>
              <a:rPr lang="cs-CZ" dirty="0"/>
              <a:t>Francia et al., </a:t>
            </a:r>
            <a:r>
              <a:rPr lang="cs-CZ" i="1" dirty="0" err="1"/>
              <a:t>Nat</a:t>
            </a:r>
            <a:r>
              <a:rPr lang="cs-CZ" i="1" dirty="0"/>
              <a:t>. </a:t>
            </a:r>
            <a:r>
              <a:rPr lang="cs-CZ" i="1" dirty="0" err="1"/>
              <a:t>Rev</a:t>
            </a:r>
            <a:r>
              <a:rPr lang="cs-CZ" i="1" dirty="0"/>
              <a:t>. </a:t>
            </a:r>
            <a:r>
              <a:rPr lang="cs-CZ" i="1" dirty="0" err="1"/>
              <a:t>Cancer</a:t>
            </a:r>
            <a:r>
              <a:rPr lang="cs-CZ" dirty="0"/>
              <a:t> (2011)</a:t>
            </a:r>
          </a:p>
          <a:p>
            <a:endParaRPr lang="cs-CZ" dirty="0"/>
          </a:p>
        </p:txBody>
      </p:sp>
      <p:sp>
        <p:nvSpPr>
          <p:cNvPr id="10" name="TextBox 4"/>
          <p:cNvSpPr txBox="1"/>
          <p:nvPr/>
        </p:nvSpPr>
        <p:spPr>
          <a:xfrm flipH="1">
            <a:off x="967409" y="188640"/>
            <a:ext cx="8573142" cy="523220"/>
          </a:xfrm>
          <a:prstGeom prst="rect">
            <a:avLst/>
          </a:prstGeom>
          <a:noFill/>
        </p:spPr>
        <p:txBody>
          <a:bodyPr wrap="square" rtlCol="0">
            <a:spAutoFit/>
          </a:bodyPr>
          <a:lstStyle/>
          <a:p>
            <a:r>
              <a:rPr lang="cs-CZ" sz="2800" dirty="0">
                <a:solidFill>
                  <a:schemeClr val="tx1"/>
                </a:solidFill>
                <a:cs typeface="Arial" panose="020B0604020202020204" pitchFamily="34" charset="0"/>
              </a:rPr>
              <a:t>Metastatická kaskáda</a:t>
            </a:r>
          </a:p>
        </p:txBody>
      </p:sp>
      <p:sp>
        <p:nvSpPr>
          <p:cNvPr id="11" name="TextBox 5"/>
          <p:cNvSpPr txBox="1"/>
          <p:nvPr/>
        </p:nvSpPr>
        <p:spPr>
          <a:xfrm>
            <a:off x="967409" y="1667026"/>
            <a:ext cx="2668487" cy="1015663"/>
          </a:xfrm>
          <a:prstGeom prst="rect">
            <a:avLst/>
          </a:prstGeom>
          <a:noFill/>
        </p:spPr>
        <p:txBody>
          <a:bodyPr wrap="square" rtlCol="0">
            <a:spAutoFit/>
          </a:bodyPr>
          <a:lstStyle/>
          <a:p>
            <a:r>
              <a:rPr lang="cs-CZ" sz="2000" dirty="0">
                <a:solidFill>
                  <a:schemeClr val="tx1"/>
                </a:solidFill>
              </a:rPr>
              <a:t>Cirkulující nádorové buňky (CNB) – klíčová úloha</a:t>
            </a:r>
          </a:p>
        </p:txBody>
      </p:sp>
    </p:spTree>
    <p:extLst>
      <p:ext uri="{BB962C8B-B14F-4D97-AF65-F5344CB8AC3E}">
        <p14:creationId xmlns:p14="http://schemas.microsoft.com/office/powerpoint/2010/main" val="7365658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60646"/>
            <a:ext cx="8100392" cy="627063"/>
          </a:xfrm>
        </p:spPr>
        <p:txBody>
          <a:bodyPr/>
          <a:lstStyle/>
          <a:p>
            <a:r>
              <a:rPr lang="cs-CZ" dirty="0"/>
              <a:t>Proč se cirkulujícími nádorovými buňkami  zabývat?</a:t>
            </a:r>
          </a:p>
        </p:txBody>
      </p:sp>
      <p:sp>
        <p:nvSpPr>
          <p:cNvPr id="3" name="Content Placeholder 2"/>
          <p:cNvSpPr>
            <a:spLocks noGrp="1"/>
          </p:cNvSpPr>
          <p:nvPr>
            <p:ph idx="1"/>
          </p:nvPr>
        </p:nvSpPr>
        <p:spPr>
          <a:xfrm>
            <a:off x="822960" y="1845734"/>
            <a:ext cx="3465705" cy="4023360"/>
          </a:xfrm>
        </p:spPr>
        <p:txBody>
          <a:bodyPr/>
          <a:lstStyle/>
          <a:p>
            <a:pPr>
              <a:buFont typeface="Wingdings" charset="2"/>
              <a:buChar char="Ø"/>
            </a:pPr>
            <a:r>
              <a:rPr lang="cs-CZ" dirty="0"/>
              <a:t> 90% úmrtí spojených se solidními nádory  – </a:t>
            </a:r>
            <a:r>
              <a:rPr lang="cs-CZ" b="1" dirty="0"/>
              <a:t>metastáze</a:t>
            </a:r>
          </a:p>
          <a:p>
            <a:pPr lvl="1">
              <a:buFont typeface="Wingdings" charset="2"/>
              <a:buChar char="Ø"/>
            </a:pPr>
            <a:r>
              <a:rPr lang="cs-CZ" dirty="0"/>
              <a:t> Šíření primárně krví</a:t>
            </a:r>
          </a:p>
          <a:p>
            <a:pPr>
              <a:buFont typeface="Wingdings" charset="2"/>
              <a:buChar char="Ø"/>
            </a:pPr>
            <a:r>
              <a:rPr lang="cs-CZ" dirty="0"/>
              <a:t> Klinicky významné</a:t>
            </a:r>
          </a:p>
          <a:p>
            <a:pPr lvl="1">
              <a:buFont typeface="Wingdings" charset="2"/>
              <a:buChar char="Ø"/>
            </a:pPr>
            <a:r>
              <a:rPr lang="cs-CZ" dirty="0"/>
              <a:t> „</a:t>
            </a:r>
            <a:r>
              <a:rPr lang="cs-CZ" dirty="0" err="1"/>
              <a:t>Liquid</a:t>
            </a:r>
            <a:r>
              <a:rPr lang="cs-CZ" dirty="0"/>
              <a:t> </a:t>
            </a:r>
            <a:r>
              <a:rPr lang="cs-CZ" dirty="0" err="1"/>
              <a:t>biopsy</a:t>
            </a:r>
            <a:r>
              <a:rPr lang="cs-CZ" dirty="0"/>
              <a:t>“</a:t>
            </a:r>
          </a:p>
          <a:p>
            <a:pPr lvl="1">
              <a:buFont typeface="Wingdings" charset="2"/>
              <a:buChar char="Ø"/>
            </a:pPr>
            <a:r>
              <a:rPr lang="cs-CZ" dirty="0"/>
              <a:t> Průběh terapie </a:t>
            </a:r>
          </a:p>
          <a:p>
            <a:pPr lvl="1">
              <a:buFont typeface="Wingdings" charset="2"/>
              <a:buChar char="Ø"/>
            </a:pPr>
            <a:r>
              <a:rPr lang="cs-CZ" dirty="0"/>
              <a:t> Prognostický znak</a:t>
            </a:r>
          </a:p>
          <a:p>
            <a:pPr lvl="1">
              <a:buFont typeface="Wingdings" charset="2"/>
              <a:buChar char="Ø"/>
            </a:pPr>
            <a:r>
              <a:rPr lang="cs-CZ" dirty="0"/>
              <a:t> Specifické mutace </a:t>
            </a:r>
            <a:r>
              <a:rPr lang="cs-CZ" dirty="0">
                <a:sym typeface="Wingdings"/>
              </a:rPr>
              <a:t> cíle terapie</a:t>
            </a:r>
            <a:endParaRPr lang="cs-CZ" dirty="0"/>
          </a:p>
          <a:p>
            <a:pPr marL="0" indent="0">
              <a:buNone/>
            </a:pPr>
            <a:endParaRPr lang="cs-CZ" dirty="0"/>
          </a:p>
          <a:p>
            <a:pPr marL="0" indent="0">
              <a:buNone/>
            </a:pPr>
            <a:endParaRPr lang="cs-CZ" dirty="0"/>
          </a:p>
          <a:p>
            <a:pPr marL="201168" lvl="1" indent="0">
              <a:buNone/>
            </a:pPr>
            <a:endParaRPr lang="cs-CZ" dirty="0"/>
          </a:p>
          <a:p>
            <a:pPr>
              <a:buFont typeface="Wingdings" charset="2"/>
              <a:buChar char="Ø"/>
            </a:pPr>
            <a:endParaRPr lang="cs-CZ" dirty="0"/>
          </a:p>
          <a:p>
            <a:pPr>
              <a:buFont typeface="Wingdings" charset="2"/>
              <a:buChar char="Ø"/>
            </a:pPr>
            <a:endParaRPr lang="cs-CZ" dirty="0"/>
          </a:p>
        </p:txBody>
      </p:sp>
      <p:sp>
        <p:nvSpPr>
          <p:cNvPr id="4" name="TextBox 3"/>
          <p:cNvSpPr txBox="1"/>
          <p:nvPr/>
        </p:nvSpPr>
        <p:spPr>
          <a:xfrm>
            <a:off x="1187624" y="6357311"/>
            <a:ext cx="4027577" cy="369332"/>
          </a:xfrm>
          <a:prstGeom prst="rect">
            <a:avLst/>
          </a:prstGeom>
          <a:noFill/>
        </p:spPr>
        <p:txBody>
          <a:bodyPr wrap="none" rtlCol="0">
            <a:spAutoFit/>
          </a:bodyPr>
          <a:lstStyle/>
          <a:p>
            <a:r>
              <a:rPr lang="en-US" altLang="en-US" dirty="0"/>
              <a:t>Schilling, </a:t>
            </a:r>
            <a:r>
              <a:rPr lang="en-US" altLang="en-US" i="1" dirty="0"/>
              <a:t>et al.</a:t>
            </a:r>
            <a:r>
              <a:rPr lang="en-US" altLang="en-US" dirty="0"/>
              <a:t>, </a:t>
            </a:r>
            <a:r>
              <a:rPr lang="en-US" altLang="en-US" i="1" dirty="0">
                <a:ea typeface="Arial" charset="0"/>
                <a:cs typeface="Arial" charset="0"/>
              </a:rPr>
              <a:t>Nat. Rev. Urol.</a:t>
            </a:r>
            <a:r>
              <a:rPr lang="en-US" altLang="en-US" dirty="0">
                <a:ea typeface="Arial" charset="0"/>
                <a:cs typeface="Arial" charset="0"/>
              </a:rPr>
              <a:t> (2012)</a:t>
            </a:r>
          </a:p>
        </p:txBody>
      </p:sp>
      <p:pic>
        <p:nvPicPr>
          <p:cNvPr id="6" name="Picture 7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1821" y="1772816"/>
            <a:ext cx="5053083" cy="362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7264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997511" cy="694124"/>
          </a:xfrm>
        </p:spPr>
        <p:txBody>
          <a:bodyPr/>
          <a:lstStyle/>
          <a:p>
            <a:r>
              <a:rPr lang="cs-CZ" dirty="0"/>
              <a:t>Vlastnosti cirkulujících nádorových buněk</a:t>
            </a:r>
          </a:p>
        </p:txBody>
      </p:sp>
      <p:sp>
        <p:nvSpPr>
          <p:cNvPr id="3" name="Content Placeholder 2"/>
          <p:cNvSpPr>
            <a:spLocks noGrp="1"/>
          </p:cNvSpPr>
          <p:nvPr>
            <p:ph idx="1"/>
          </p:nvPr>
        </p:nvSpPr>
        <p:spPr>
          <a:xfrm>
            <a:off x="971600" y="1340768"/>
            <a:ext cx="4181747" cy="4309659"/>
          </a:xfrm>
        </p:spPr>
        <p:txBody>
          <a:bodyPr>
            <a:normAutofit lnSpcReduction="10000"/>
          </a:bodyPr>
          <a:lstStyle/>
          <a:p>
            <a:pPr>
              <a:buFont typeface="Wingdings" charset="2"/>
              <a:buChar char="Ø"/>
            </a:pPr>
            <a:r>
              <a:rPr lang="cs-CZ" dirty="0"/>
              <a:t> Překonání </a:t>
            </a:r>
            <a:r>
              <a:rPr lang="cs-CZ" dirty="0" err="1"/>
              <a:t>anoikis</a:t>
            </a:r>
            <a:endParaRPr lang="cs-CZ" dirty="0"/>
          </a:p>
          <a:p>
            <a:pPr>
              <a:buFont typeface="Wingdings" charset="2"/>
              <a:buChar char="Ø"/>
            </a:pPr>
            <a:r>
              <a:rPr lang="cs-CZ" dirty="0"/>
              <a:t> Změna fenotypu</a:t>
            </a:r>
          </a:p>
          <a:p>
            <a:pPr>
              <a:buFont typeface="Wingdings" charset="2"/>
              <a:buChar char="Ø"/>
            </a:pPr>
            <a:endParaRPr lang="cs-CZ" dirty="0"/>
          </a:p>
          <a:p>
            <a:pPr>
              <a:buFont typeface="Wingdings" charset="2"/>
              <a:buChar char="Ø"/>
            </a:pPr>
            <a:r>
              <a:rPr lang="cs-CZ" dirty="0"/>
              <a:t>1g (10</a:t>
            </a:r>
            <a:r>
              <a:rPr lang="cs-CZ" baseline="30000" dirty="0"/>
              <a:t>9</a:t>
            </a:r>
            <a:r>
              <a:rPr lang="cs-CZ" dirty="0"/>
              <a:t> buněk) tumor – uvolnění 10</a:t>
            </a:r>
            <a:r>
              <a:rPr lang="cs-CZ" baseline="30000" dirty="0"/>
              <a:t>6</a:t>
            </a:r>
            <a:r>
              <a:rPr lang="cs-CZ" dirty="0"/>
              <a:t> buněk/24 h</a:t>
            </a:r>
          </a:p>
          <a:p>
            <a:pPr lvl="1">
              <a:buFont typeface="Wingdings" charset="2"/>
              <a:buChar char="Ø"/>
            </a:pPr>
            <a:r>
              <a:rPr lang="cs-CZ" b="1" dirty="0"/>
              <a:t> 1 CNB na 100 mil krevních buněk</a:t>
            </a:r>
            <a:endParaRPr lang="cs-CZ" dirty="0"/>
          </a:p>
          <a:p>
            <a:pPr>
              <a:buFont typeface="Wingdings" charset="2"/>
              <a:buChar char="Ø"/>
            </a:pPr>
            <a:r>
              <a:rPr lang="is-IS" dirty="0">
                <a:sym typeface="Wingdings"/>
              </a:rPr>
              <a:t> Poločas života: 1 – 2 hod</a:t>
            </a:r>
            <a:endParaRPr lang="cs-CZ" dirty="0"/>
          </a:p>
          <a:p>
            <a:pPr>
              <a:buFont typeface="Wingdings" charset="2"/>
              <a:buChar char="Ø"/>
            </a:pPr>
            <a:endParaRPr lang="cs-CZ" dirty="0"/>
          </a:p>
          <a:p>
            <a:pPr>
              <a:buFont typeface="Wingdings" charset="2"/>
              <a:buChar char="Ø"/>
            </a:pPr>
            <a:r>
              <a:rPr lang="cs-CZ" dirty="0"/>
              <a:t> Velikost a </a:t>
            </a:r>
            <a:r>
              <a:rPr lang="cs-CZ" dirty="0" err="1"/>
              <a:t>deformovatelnost</a:t>
            </a:r>
            <a:endParaRPr lang="cs-CZ" dirty="0"/>
          </a:p>
          <a:p>
            <a:pPr>
              <a:buFont typeface="Wingdings" charset="2"/>
              <a:buChar char="Ø"/>
            </a:pPr>
            <a:r>
              <a:rPr lang="cs-CZ" dirty="0"/>
              <a:t> Exprese povrchových znaků</a:t>
            </a:r>
          </a:p>
          <a:p>
            <a:pPr lvl="1">
              <a:buFont typeface="Wingdings" charset="2"/>
              <a:buChar char="Ø"/>
            </a:pPr>
            <a:r>
              <a:rPr lang="cs-CZ" dirty="0"/>
              <a:t> Možnosti detekce</a:t>
            </a:r>
          </a:p>
          <a:p>
            <a:pPr marL="0" indent="0">
              <a:buNone/>
            </a:pPr>
            <a:endParaRPr lang="cs-CZ" dirty="0"/>
          </a:p>
          <a:p>
            <a:pPr>
              <a:buFont typeface="Wingdings" charset="2"/>
              <a:buChar char="Ø"/>
            </a:pPr>
            <a:endParaRPr lang="cs-CZ" dirty="0"/>
          </a:p>
          <a:p>
            <a:pPr>
              <a:buFont typeface="Wingdings" charset="2"/>
              <a:buChar char="Ø"/>
            </a:pPr>
            <a:endParaRPr lang="cs-CZ" dirty="0"/>
          </a:p>
        </p:txBody>
      </p:sp>
      <p:sp>
        <p:nvSpPr>
          <p:cNvPr id="6" name="TextBox 5"/>
          <p:cNvSpPr txBox="1"/>
          <p:nvPr/>
        </p:nvSpPr>
        <p:spPr>
          <a:xfrm>
            <a:off x="1187624" y="6453336"/>
            <a:ext cx="3082895" cy="369332"/>
          </a:xfrm>
          <a:prstGeom prst="rect">
            <a:avLst/>
          </a:prstGeom>
          <a:noFill/>
        </p:spPr>
        <p:txBody>
          <a:bodyPr wrap="none" rtlCol="0">
            <a:spAutoFit/>
          </a:bodyPr>
          <a:lstStyle/>
          <a:p>
            <a:r>
              <a:rPr lang="en-US" dirty="0"/>
              <a:t>Hayes et al., </a:t>
            </a:r>
            <a:r>
              <a:rPr lang="en-US" i="1" dirty="0"/>
              <a:t>Science</a:t>
            </a:r>
            <a:r>
              <a:rPr lang="en-US" dirty="0"/>
              <a:t> (2010)</a:t>
            </a: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340768"/>
            <a:ext cx="4143670" cy="4394802"/>
          </a:xfrm>
          <a:prstGeom prst="rect">
            <a:avLst/>
          </a:prstGeom>
        </p:spPr>
      </p:pic>
    </p:spTree>
    <p:extLst>
      <p:ext uri="{BB962C8B-B14F-4D97-AF65-F5344CB8AC3E}">
        <p14:creationId xmlns:p14="http://schemas.microsoft.com/office/powerpoint/2010/main" val="36356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a:stretch>
            <a:fillRect/>
          </a:stretch>
        </p:blipFill>
        <p:spPr>
          <a:xfrm>
            <a:off x="1115616" y="1246064"/>
            <a:ext cx="4081784" cy="5301208"/>
          </a:xfrm>
          <a:prstGeom prst="rect">
            <a:avLst/>
          </a:prstGeom>
        </p:spPr>
      </p:pic>
      <p:pic>
        <p:nvPicPr>
          <p:cNvPr id="7" name="Picture 4"/>
          <p:cNvPicPr>
            <a:picLocks noChangeAspect="1"/>
          </p:cNvPicPr>
          <p:nvPr/>
        </p:nvPicPr>
        <p:blipFill>
          <a:blip r:embed="rId3"/>
          <a:stretch>
            <a:fillRect/>
          </a:stretch>
        </p:blipFill>
        <p:spPr>
          <a:xfrm>
            <a:off x="5219517" y="1259219"/>
            <a:ext cx="3682728" cy="5301208"/>
          </a:xfrm>
          <a:prstGeom prst="rect">
            <a:avLst/>
          </a:prstGeom>
        </p:spPr>
      </p:pic>
      <p:sp>
        <p:nvSpPr>
          <p:cNvPr id="8" name="Nadpis 1"/>
          <p:cNvSpPr>
            <a:spLocks noGrp="1"/>
          </p:cNvSpPr>
          <p:nvPr>
            <p:ph type="title"/>
          </p:nvPr>
        </p:nvSpPr>
        <p:spPr>
          <a:xfrm>
            <a:off x="1043608" y="260646"/>
            <a:ext cx="7138987" cy="627063"/>
          </a:xfrm>
        </p:spPr>
        <p:txBody>
          <a:bodyPr/>
          <a:lstStyle/>
          <a:p>
            <a:r>
              <a:rPr lang="cs-CZ" dirty="0"/>
              <a:t>Detekce nádorových cirkulujících buněk</a:t>
            </a:r>
          </a:p>
        </p:txBody>
      </p:sp>
      <p:sp>
        <p:nvSpPr>
          <p:cNvPr id="3" name="Obdélník 2"/>
          <p:cNvSpPr/>
          <p:nvPr/>
        </p:nvSpPr>
        <p:spPr>
          <a:xfrm>
            <a:off x="1187624" y="6528738"/>
            <a:ext cx="2676117" cy="307777"/>
          </a:xfrm>
          <a:prstGeom prst="rect">
            <a:avLst/>
          </a:prstGeom>
        </p:spPr>
        <p:txBody>
          <a:bodyPr wrap="none">
            <a:spAutoFit/>
          </a:bodyPr>
          <a:lstStyle/>
          <a:p>
            <a:r>
              <a:rPr lang="en-US" sz="1400" dirty="0" err="1">
                <a:solidFill>
                  <a:schemeClr val="tx1"/>
                </a:solidFill>
              </a:rPr>
              <a:t>Vojtěch</a:t>
            </a:r>
            <a:r>
              <a:rPr lang="en-US" sz="1400" dirty="0">
                <a:solidFill>
                  <a:schemeClr val="tx1"/>
                </a:solidFill>
              </a:rPr>
              <a:t> </a:t>
            </a:r>
            <a:r>
              <a:rPr lang="en-US" sz="1400" dirty="0" err="1">
                <a:solidFill>
                  <a:schemeClr val="tx1"/>
                </a:solidFill>
              </a:rPr>
              <a:t>Dvořák</a:t>
            </a:r>
            <a:r>
              <a:rPr lang="cs-CZ" sz="1400" dirty="0">
                <a:solidFill>
                  <a:schemeClr val="tx1"/>
                </a:solidFill>
              </a:rPr>
              <a:t>, BP, MU, 2016</a:t>
            </a:r>
            <a:endParaRPr lang="en-US" sz="1400" dirty="0">
              <a:solidFill>
                <a:schemeClr val="tx1"/>
              </a:solidFill>
            </a:endParaRPr>
          </a:p>
        </p:txBody>
      </p:sp>
    </p:spTree>
    <p:extLst>
      <p:ext uri="{BB962C8B-B14F-4D97-AF65-F5344CB8AC3E}">
        <p14:creationId xmlns:p14="http://schemas.microsoft.com/office/powerpoint/2010/main" val="994306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p:cNvSpPr>
            <a:spLocks noGrp="1"/>
          </p:cNvSpPr>
          <p:nvPr>
            <p:ph type="title"/>
          </p:nvPr>
        </p:nvSpPr>
        <p:spPr>
          <a:xfrm>
            <a:off x="1043608" y="260646"/>
            <a:ext cx="7138987" cy="627063"/>
          </a:xfrm>
        </p:spPr>
        <p:txBody>
          <a:bodyPr/>
          <a:lstStyle/>
          <a:p>
            <a:r>
              <a:rPr lang="cs-CZ" dirty="0"/>
              <a:t>Detekce nádorových cirkulujících buněk</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052736"/>
            <a:ext cx="7389370" cy="5572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6731784"/>
            <a:ext cx="1679650" cy="12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81722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Filtrace </a:t>
            </a:r>
          </a:p>
        </p:txBody>
      </p:sp>
      <p:sp>
        <p:nvSpPr>
          <p:cNvPr id="4" name="Content Placeholder 2"/>
          <p:cNvSpPr>
            <a:spLocks noGrp="1"/>
          </p:cNvSpPr>
          <p:nvPr>
            <p:ph idx="1"/>
          </p:nvPr>
        </p:nvSpPr>
        <p:spPr>
          <a:xfrm>
            <a:off x="5649457" y="1998134"/>
            <a:ext cx="3156613" cy="4023360"/>
          </a:xfrm>
        </p:spPr>
        <p:txBody>
          <a:bodyPr>
            <a:normAutofit fontScale="85000" lnSpcReduction="10000"/>
          </a:bodyPr>
          <a:lstStyle/>
          <a:p>
            <a:pPr>
              <a:buFont typeface="Wingdings" charset="2"/>
              <a:buChar char="Ø"/>
            </a:pPr>
            <a:r>
              <a:rPr lang="cs-CZ" dirty="0"/>
              <a:t> </a:t>
            </a:r>
            <a:r>
              <a:rPr lang="cs-CZ" b="1" dirty="0"/>
              <a:t>Výhody</a:t>
            </a:r>
            <a:r>
              <a:rPr lang="cs-CZ" dirty="0"/>
              <a:t> </a:t>
            </a:r>
            <a:r>
              <a:rPr lang="mr-IN" dirty="0"/>
              <a:t>–</a:t>
            </a:r>
            <a:r>
              <a:rPr lang="cs-CZ" dirty="0"/>
              <a:t> nezávislost na povrchových znacích</a:t>
            </a:r>
          </a:p>
          <a:p>
            <a:pPr lvl="1">
              <a:buFont typeface="Wingdings" charset="2"/>
              <a:buChar char="Ø"/>
            </a:pPr>
            <a:r>
              <a:rPr lang="cs-CZ" dirty="0">
                <a:sym typeface="Wingdings"/>
              </a:rPr>
              <a:t> Heterogenní populace</a:t>
            </a:r>
          </a:p>
          <a:p>
            <a:pPr lvl="1">
              <a:buFont typeface="Wingdings" charset="2"/>
              <a:buChar char="Ø"/>
            </a:pPr>
            <a:r>
              <a:rPr lang="cs-CZ" dirty="0">
                <a:sym typeface="Wingdings"/>
              </a:rPr>
              <a:t> Není nutná aktivace receptorů</a:t>
            </a:r>
          </a:p>
          <a:p>
            <a:pPr lvl="1">
              <a:buFont typeface="Wingdings" charset="2"/>
              <a:buChar char="Ø"/>
            </a:pPr>
            <a:r>
              <a:rPr lang="cs-CZ" dirty="0">
                <a:sym typeface="Wingdings"/>
              </a:rPr>
              <a:t> Nativní stav</a:t>
            </a:r>
          </a:p>
          <a:p>
            <a:pPr lvl="1">
              <a:buFont typeface="Wingdings" charset="2"/>
              <a:buChar char="Ø"/>
            </a:pPr>
            <a:endParaRPr lang="cs-CZ" dirty="0">
              <a:sym typeface="Wingdings"/>
            </a:endParaRPr>
          </a:p>
          <a:p>
            <a:pPr>
              <a:buFont typeface="Wingdings" charset="2"/>
              <a:buChar char="Ø"/>
            </a:pPr>
            <a:endParaRPr lang="cs-CZ" dirty="0">
              <a:sym typeface="Wingdings"/>
            </a:endParaRPr>
          </a:p>
          <a:p>
            <a:pPr>
              <a:buFont typeface="Wingdings" charset="2"/>
              <a:buChar char="Ø"/>
            </a:pPr>
            <a:r>
              <a:rPr lang="cs-CZ" b="1" dirty="0"/>
              <a:t>Nevýhody</a:t>
            </a:r>
          </a:p>
          <a:p>
            <a:pPr lvl="1">
              <a:buFont typeface="Wingdings" charset="2"/>
              <a:buChar char="Ø"/>
            </a:pPr>
            <a:r>
              <a:rPr lang="cs-CZ" dirty="0">
                <a:sym typeface="Wingdings"/>
              </a:rPr>
              <a:t> Možný překryv s leukocyty</a:t>
            </a:r>
          </a:p>
          <a:p>
            <a:pPr lvl="1">
              <a:buFont typeface="Wingdings" charset="2"/>
              <a:buChar char="Ø"/>
            </a:pPr>
            <a:r>
              <a:rPr lang="cs-CZ" dirty="0">
                <a:sym typeface="Wingdings"/>
              </a:rPr>
              <a:t> Nutné využít dalších znaků (CD45)</a:t>
            </a:r>
          </a:p>
          <a:p>
            <a:pPr lvl="1">
              <a:buFont typeface="Wingdings" charset="2"/>
              <a:buChar char="Ø"/>
            </a:pPr>
            <a:r>
              <a:rPr lang="cs-CZ" dirty="0">
                <a:sym typeface="Wingdings"/>
              </a:rPr>
              <a:t> Různá velikost CNB?</a:t>
            </a:r>
          </a:p>
          <a:p>
            <a:pPr>
              <a:buFont typeface="Wingdings" charset="2"/>
              <a:buChar char="Ø"/>
            </a:pPr>
            <a:endParaRPr lang="cs-CZ" dirty="0"/>
          </a:p>
        </p:txBody>
      </p:sp>
      <p:sp>
        <p:nvSpPr>
          <p:cNvPr id="5" name="Content Placeholder 2"/>
          <p:cNvSpPr txBox="1">
            <a:spLocks/>
          </p:cNvSpPr>
          <p:nvPr/>
        </p:nvSpPr>
        <p:spPr>
          <a:xfrm>
            <a:off x="1115616" y="1628800"/>
            <a:ext cx="3505450" cy="14045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charset="2"/>
              <a:buChar char="Ø"/>
            </a:pPr>
            <a:r>
              <a:rPr lang="cs-CZ" dirty="0"/>
              <a:t> CNB: epiteliální původ </a:t>
            </a:r>
            <a:r>
              <a:rPr lang="cs-CZ" dirty="0">
                <a:sym typeface="Wingdings"/>
              </a:rPr>
              <a:t> větší velikost</a:t>
            </a:r>
          </a:p>
          <a:p>
            <a:pPr>
              <a:buFont typeface="Wingdings" charset="2"/>
              <a:buChar char="Ø"/>
            </a:pPr>
            <a:r>
              <a:rPr lang="cs-CZ" dirty="0"/>
              <a:t> Platformy: </a:t>
            </a:r>
            <a:r>
              <a:rPr lang="cs-CZ" b="1" dirty="0" err="1"/>
              <a:t>MetaCell</a:t>
            </a:r>
            <a:r>
              <a:rPr lang="cs-CZ" dirty="0"/>
              <a:t>, </a:t>
            </a:r>
            <a:r>
              <a:rPr lang="cs-CZ" dirty="0" err="1"/>
              <a:t>CellSieve</a:t>
            </a:r>
            <a:r>
              <a:rPr lang="cs-CZ" dirty="0"/>
              <a:t>, </a:t>
            </a:r>
            <a:r>
              <a:rPr lang="cs-CZ" dirty="0" err="1"/>
              <a:t>Celsee</a:t>
            </a:r>
            <a:r>
              <a:rPr lang="cs-CZ" dirty="0"/>
              <a:t>,</a:t>
            </a:r>
            <a:r>
              <a:rPr lang="mr-IN" dirty="0"/>
              <a:t>…</a:t>
            </a:r>
            <a:endParaRPr lang="cs-CZ" dirty="0"/>
          </a:p>
          <a:p>
            <a:pPr>
              <a:buFont typeface="Wingdings" charset="2"/>
              <a:buChar char="Ø"/>
            </a:pPr>
            <a:endParaRPr lang="cs-CZ" dirty="0">
              <a:sym typeface="Wingdings"/>
            </a:endParaRPr>
          </a:p>
          <a:p>
            <a:pPr>
              <a:buFont typeface="Wingdings" charset="2"/>
              <a:buChar char="Ø"/>
            </a:pPr>
            <a:endParaRPr lang="cs-CZ" dirty="0">
              <a:sym typeface="Wingdings"/>
            </a:endParaRPr>
          </a:p>
          <a:p>
            <a:pPr>
              <a:buFont typeface="Wingdings" charset="2"/>
              <a:buChar char="Ø"/>
            </a:pPr>
            <a:endParaRPr lang="cs-CZ" dirty="0">
              <a:sym typeface="Wingdings"/>
            </a:endParaRPr>
          </a:p>
          <a:p>
            <a:pPr>
              <a:buFont typeface="Wingdings" charset="2"/>
              <a:buChar char="Ø"/>
            </a:pPr>
            <a:endParaRPr lang="cs-CZ" dirty="0"/>
          </a:p>
        </p:txBody>
      </p:sp>
      <p:pic>
        <p:nvPicPr>
          <p:cNvPr id="6" name="Obrázek 5"/>
          <p:cNvPicPr>
            <a:picLocks noChangeAspect="1"/>
          </p:cNvPicPr>
          <p:nvPr/>
        </p:nvPicPr>
        <p:blipFill>
          <a:blip r:embed="rId2"/>
          <a:stretch>
            <a:fillRect/>
          </a:stretch>
        </p:blipFill>
        <p:spPr>
          <a:xfrm>
            <a:off x="1114128" y="3140968"/>
            <a:ext cx="4657046" cy="1913469"/>
          </a:xfrm>
          <a:prstGeom prst="rect">
            <a:avLst/>
          </a:prstGeom>
        </p:spPr>
      </p:pic>
    </p:spTree>
    <p:extLst>
      <p:ext uri="{BB962C8B-B14F-4D97-AF65-F5344CB8AC3E}">
        <p14:creationId xmlns:p14="http://schemas.microsoft.com/office/powerpoint/2010/main" val="131070412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7224958" y="6021288"/>
            <a:ext cx="1390707" cy="250245"/>
          </a:xfrm>
          <a:prstGeom prst="rect">
            <a:avLst/>
          </a:prstGeom>
        </p:spPr>
      </p:pic>
      <p:pic>
        <p:nvPicPr>
          <p:cNvPr id="6" name="Obrázek 5"/>
          <p:cNvPicPr>
            <a:picLocks noChangeAspect="1"/>
          </p:cNvPicPr>
          <p:nvPr/>
        </p:nvPicPr>
        <p:blipFill>
          <a:blip r:embed="rId3"/>
          <a:stretch>
            <a:fillRect/>
          </a:stretch>
        </p:blipFill>
        <p:spPr>
          <a:xfrm>
            <a:off x="139376" y="1652711"/>
            <a:ext cx="3133700" cy="1757754"/>
          </a:xfrm>
          <a:prstGeom prst="rect">
            <a:avLst/>
          </a:prstGeom>
        </p:spPr>
      </p:pic>
      <p:pic>
        <p:nvPicPr>
          <p:cNvPr id="7" name="Obrázek 6" descr="C:\Zuzka P 12-02-2015\moje data BFU\circulating tumor cells\MetaCell\Mouse 4T1 MetaCell test 30-10-2015\metacell\SAM_1878smal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8368" y="1647029"/>
            <a:ext cx="2275563" cy="1769681"/>
          </a:xfrm>
          <a:prstGeom prst="rect">
            <a:avLst/>
          </a:prstGeom>
          <a:noFill/>
          <a:ln>
            <a:noFill/>
          </a:ln>
        </p:spPr>
      </p:pic>
      <p:pic>
        <p:nvPicPr>
          <p:cNvPr id="8" name="Obrázek 7" descr="C:\Zuzka P 12-02-2015\moje data BFU\circulating tumor cells\MetaCell\Mouse 4T1 MetaCell test 30-10-2015\SAM_1880small.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4355" y="1652711"/>
            <a:ext cx="2311915" cy="1769681"/>
          </a:xfrm>
          <a:prstGeom prst="rect">
            <a:avLst/>
          </a:prstGeom>
          <a:noFill/>
          <a:ln>
            <a:noFill/>
          </a:ln>
        </p:spPr>
      </p:pic>
      <p:sp>
        <p:nvSpPr>
          <p:cNvPr id="9" name="Šipka doprava 8"/>
          <p:cNvSpPr/>
          <p:nvPr/>
        </p:nvSpPr>
        <p:spPr>
          <a:xfrm>
            <a:off x="3366641" y="2381728"/>
            <a:ext cx="502503" cy="1235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Šipka doprava 9"/>
          <p:cNvSpPr/>
          <p:nvPr/>
        </p:nvSpPr>
        <p:spPr>
          <a:xfrm>
            <a:off x="6232891" y="2381728"/>
            <a:ext cx="502503" cy="1235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p:cNvSpPr txBox="1"/>
          <p:nvPr/>
        </p:nvSpPr>
        <p:spPr>
          <a:xfrm>
            <a:off x="1187624" y="1010940"/>
            <a:ext cx="6870357" cy="646331"/>
          </a:xfrm>
          <a:prstGeom prst="rect">
            <a:avLst/>
          </a:prstGeom>
          <a:noFill/>
        </p:spPr>
        <p:txBody>
          <a:bodyPr wrap="square" rtlCol="0">
            <a:spAutoFit/>
          </a:bodyPr>
          <a:lstStyle/>
          <a:p>
            <a:pPr marL="285750" indent="-285750">
              <a:buFont typeface="Wingdings" panose="05000000000000000000" pitchFamily="2" charset="2"/>
              <a:buChar char="Ø"/>
            </a:pPr>
            <a:r>
              <a:rPr lang="cs-CZ" dirty="0">
                <a:solidFill>
                  <a:schemeClr val="tx1"/>
                </a:solidFill>
                <a:latin typeface="+mj-lt"/>
              </a:rPr>
              <a:t>polycarbonate </a:t>
            </a:r>
            <a:r>
              <a:rPr lang="cs-CZ" dirty="0" err="1">
                <a:solidFill>
                  <a:schemeClr val="tx1"/>
                </a:solidFill>
                <a:latin typeface="+mj-lt"/>
              </a:rPr>
              <a:t>membrane</a:t>
            </a:r>
            <a:r>
              <a:rPr lang="cs-CZ" dirty="0">
                <a:solidFill>
                  <a:schemeClr val="tx1"/>
                </a:solidFill>
                <a:latin typeface="+mj-lt"/>
              </a:rPr>
              <a:t> </a:t>
            </a:r>
            <a:r>
              <a:rPr lang="cs-CZ" dirty="0" err="1">
                <a:solidFill>
                  <a:schemeClr val="tx1"/>
                </a:solidFill>
                <a:latin typeface="+mj-lt"/>
              </a:rPr>
              <a:t>with</a:t>
            </a:r>
            <a:r>
              <a:rPr lang="cs-CZ" dirty="0">
                <a:solidFill>
                  <a:schemeClr val="tx1"/>
                </a:solidFill>
                <a:latin typeface="+mj-lt"/>
              </a:rPr>
              <a:t> 8 </a:t>
            </a:r>
            <a:r>
              <a:rPr lang="cs-CZ" dirty="0">
                <a:solidFill>
                  <a:schemeClr val="tx1"/>
                </a:solidFill>
                <a:latin typeface="Symbol" panose="05050102010706020507" pitchFamily="18" charset="2"/>
              </a:rPr>
              <a:t>m</a:t>
            </a:r>
            <a:r>
              <a:rPr lang="cs-CZ" dirty="0">
                <a:solidFill>
                  <a:schemeClr val="tx1"/>
                </a:solidFill>
                <a:latin typeface="+mj-lt"/>
              </a:rPr>
              <a:t>m </a:t>
            </a:r>
            <a:r>
              <a:rPr lang="cs-CZ" dirty="0" err="1">
                <a:solidFill>
                  <a:schemeClr val="tx1"/>
                </a:solidFill>
                <a:latin typeface="+mj-lt"/>
              </a:rPr>
              <a:t>pores</a:t>
            </a:r>
            <a:r>
              <a:rPr lang="cs-CZ" dirty="0">
                <a:solidFill>
                  <a:schemeClr val="tx1"/>
                </a:solidFill>
                <a:latin typeface="+mj-lt"/>
              </a:rPr>
              <a:t> (CTCs </a:t>
            </a:r>
            <a:r>
              <a:rPr lang="cs-CZ" dirty="0" err="1">
                <a:solidFill>
                  <a:schemeClr val="tx1"/>
                </a:solidFill>
                <a:latin typeface="+mj-lt"/>
              </a:rPr>
              <a:t>over</a:t>
            </a:r>
            <a:r>
              <a:rPr lang="cs-CZ" dirty="0">
                <a:solidFill>
                  <a:schemeClr val="tx1"/>
                </a:solidFill>
                <a:latin typeface="+mj-lt"/>
              </a:rPr>
              <a:t> 20 </a:t>
            </a:r>
            <a:r>
              <a:rPr lang="cs-CZ" dirty="0">
                <a:solidFill>
                  <a:schemeClr val="tx1"/>
                </a:solidFill>
                <a:latin typeface="Symbol" panose="05050102010706020507" pitchFamily="18" charset="2"/>
              </a:rPr>
              <a:t>m</a:t>
            </a:r>
            <a:r>
              <a:rPr lang="cs-CZ" dirty="0">
                <a:solidFill>
                  <a:schemeClr val="tx1"/>
                </a:solidFill>
              </a:rPr>
              <a:t>m</a:t>
            </a:r>
            <a:r>
              <a:rPr lang="cs-CZ" dirty="0">
                <a:solidFill>
                  <a:schemeClr val="tx1"/>
                </a:solidFill>
                <a:latin typeface="+mj-lt"/>
              </a:rPr>
              <a:t>)</a:t>
            </a:r>
          </a:p>
          <a:p>
            <a:pPr marL="285750" indent="-285750">
              <a:buFont typeface="Wingdings" panose="05000000000000000000" pitchFamily="2" charset="2"/>
              <a:buChar char="Ø"/>
            </a:pPr>
            <a:r>
              <a:rPr lang="cs-CZ" dirty="0">
                <a:solidFill>
                  <a:schemeClr val="tx1"/>
                </a:solidFill>
                <a:latin typeface="+mj-lt"/>
              </a:rPr>
              <a:t>capilary </a:t>
            </a:r>
            <a:r>
              <a:rPr lang="cs-CZ" dirty="0" err="1">
                <a:solidFill>
                  <a:schemeClr val="tx1"/>
                </a:solidFill>
                <a:latin typeface="+mj-lt"/>
              </a:rPr>
              <a:t>force-driven</a:t>
            </a:r>
            <a:r>
              <a:rPr lang="cs-CZ" dirty="0">
                <a:solidFill>
                  <a:schemeClr val="tx1"/>
                </a:solidFill>
                <a:latin typeface="+mj-lt"/>
              </a:rPr>
              <a:t> </a:t>
            </a:r>
            <a:r>
              <a:rPr lang="cs-CZ" dirty="0" err="1">
                <a:solidFill>
                  <a:schemeClr val="tx1"/>
                </a:solidFill>
                <a:latin typeface="+mj-lt"/>
              </a:rPr>
              <a:t>filtration</a:t>
            </a:r>
            <a:r>
              <a:rPr lang="cs-CZ" dirty="0">
                <a:solidFill>
                  <a:schemeClr val="tx1"/>
                </a:solidFill>
                <a:latin typeface="+mj-lt"/>
              </a:rPr>
              <a:t> </a:t>
            </a:r>
            <a:endParaRPr lang="en-US" dirty="0">
              <a:solidFill>
                <a:schemeClr val="tx1"/>
              </a:solidFill>
              <a:latin typeface="+mj-lt"/>
            </a:endParaRPr>
          </a:p>
        </p:txBody>
      </p:sp>
      <p:pic>
        <p:nvPicPr>
          <p:cNvPr id="12" name="Obrázek 11"/>
          <p:cNvPicPr>
            <a:picLocks noChangeAspect="1"/>
          </p:cNvPicPr>
          <p:nvPr/>
        </p:nvPicPr>
        <p:blipFill>
          <a:blip r:embed="rId6"/>
          <a:stretch>
            <a:fillRect/>
          </a:stretch>
        </p:blipFill>
        <p:spPr>
          <a:xfrm>
            <a:off x="1891587" y="3410465"/>
            <a:ext cx="4910591" cy="3384369"/>
          </a:xfrm>
          <a:prstGeom prst="rect">
            <a:avLst/>
          </a:prstGeom>
        </p:spPr>
      </p:pic>
      <p:sp>
        <p:nvSpPr>
          <p:cNvPr id="14" name="Nadpis 1"/>
          <p:cNvSpPr>
            <a:spLocks noGrp="1"/>
          </p:cNvSpPr>
          <p:nvPr>
            <p:ph type="title"/>
          </p:nvPr>
        </p:nvSpPr>
        <p:spPr>
          <a:xfrm>
            <a:off x="1043608" y="260646"/>
            <a:ext cx="7138987" cy="627063"/>
          </a:xfrm>
        </p:spPr>
        <p:txBody>
          <a:bodyPr/>
          <a:lstStyle/>
          <a:p>
            <a:r>
              <a:rPr lang="cs-CZ" dirty="0"/>
              <a:t>Příklad: Filtrace </a:t>
            </a:r>
          </a:p>
        </p:txBody>
      </p:sp>
    </p:spTree>
    <p:extLst>
      <p:ext uri="{BB962C8B-B14F-4D97-AF65-F5344CB8AC3E}">
        <p14:creationId xmlns:p14="http://schemas.microsoft.com/office/powerpoint/2010/main" val="398466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a:t>
            </a:r>
            <a:r>
              <a:rPr lang="cs-CZ" dirty="0" err="1"/>
              <a:t>mikrofluidní</a:t>
            </a:r>
            <a:r>
              <a:rPr lang="cs-CZ" dirty="0"/>
              <a:t> separace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00808"/>
            <a:ext cx="7911890" cy="42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539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a:t>
            </a:r>
            <a:r>
              <a:rPr lang="cs-CZ" dirty="0" err="1"/>
              <a:t>mikrofluidní</a:t>
            </a:r>
            <a:r>
              <a:rPr lang="cs-CZ" dirty="0"/>
              <a:t> separace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26" y="1484783"/>
            <a:ext cx="8172474" cy="470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9155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podpůrné proliferační signály</a:t>
            </a:r>
          </a:p>
          <a:p>
            <a:r>
              <a:rPr lang="cs-CZ" dirty="0"/>
              <a:t>deregulace supresorů růstu/proliferace</a:t>
            </a:r>
          </a:p>
          <a:p>
            <a:r>
              <a:rPr lang="en-US" dirty="0" err="1"/>
              <a:t>odolnost</a:t>
            </a:r>
            <a:r>
              <a:rPr lang="en-US" dirty="0"/>
              <a:t> k </a:t>
            </a:r>
            <a:r>
              <a:rPr lang="en-US" dirty="0" err="1"/>
              <a:t>buněčné</a:t>
            </a:r>
            <a:r>
              <a:rPr lang="en-US" dirty="0"/>
              <a:t> </a:t>
            </a:r>
            <a:r>
              <a:rPr lang="en-US" dirty="0" err="1"/>
              <a:t>smrti</a:t>
            </a:r>
            <a:endParaRPr lang="cs-CZ" dirty="0"/>
          </a:p>
          <a:p>
            <a:r>
              <a:rPr lang="en-US" dirty="0" err="1"/>
              <a:t>neomezená</a:t>
            </a:r>
            <a:r>
              <a:rPr lang="en-US" dirty="0"/>
              <a:t> </a:t>
            </a:r>
            <a:r>
              <a:rPr lang="en-US" dirty="0" err="1"/>
              <a:t>replikace</a:t>
            </a:r>
            <a:endParaRPr lang="cs-CZ" dirty="0"/>
          </a:p>
          <a:p>
            <a:r>
              <a:rPr lang="cs-CZ" dirty="0"/>
              <a:t>n</a:t>
            </a:r>
            <a:r>
              <a:rPr lang="en-US" dirty="0" err="1"/>
              <a:t>eoangiogeneze</a:t>
            </a:r>
            <a:endParaRPr lang="cs-CZ" dirty="0"/>
          </a:p>
          <a:p>
            <a:r>
              <a:rPr lang="en-US" b="1" dirty="0" err="1">
                <a:solidFill>
                  <a:srgbClr val="FF0000"/>
                </a:solidFill>
              </a:rPr>
              <a:t>invaze</a:t>
            </a:r>
            <a:r>
              <a:rPr lang="en-US" b="1" dirty="0">
                <a:solidFill>
                  <a:srgbClr val="FF0000"/>
                </a:solidFill>
              </a:rPr>
              <a:t> a </a:t>
            </a:r>
            <a:r>
              <a:rPr lang="en-US" b="1" dirty="0" err="1">
                <a:solidFill>
                  <a:srgbClr val="FF0000"/>
                </a:solidFill>
              </a:rPr>
              <a:t>metastázování</a:t>
            </a:r>
            <a:endParaRPr lang="cs-CZ" b="1" dirty="0">
              <a:solidFill>
                <a:srgbClr val="FF0000"/>
              </a:solidFill>
            </a:endParaRPr>
          </a:p>
          <a:p>
            <a:r>
              <a:rPr lang="en-US" dirty="0" err="1"/>
              <a:t>mutace</a:t>
            </a:r>
            <a:r>
              <a:rPr lang="en-US" dirty="0"/>
              <a:t> a gen</a:t>
            </a:r>
            <a:r>
              <a:rPr lang="cs-CZ" dirty="0"/>
              <a:t>omická</a:t>
            </a:r>
            <a:r>
              <a:rPr lang="en-US" dirty="0"/>
              <a:t> </a:t>
            </a:r>
            <a:r>
              <a:rPr lang="en-US" dirty="0" err="1"/>
              <a:t>nestabilita</a:t>
            </a:r>
            <a:endParaRPr lang="cs-CZ" dirty="0"/>
          </a:p>
          <a:p>
            <a:r>
              <a:rPr lang="cs-CZ" dirty="0"/>
              <a:t>z</a:t>
            </a:r>
            <a:r>
              <a:rPr lang="en-US" dirty="0" err="1"/>
              <a:t>ánět</a:t>
            </a:r>
            <a:endParaRPr lang="cs-CZ" dirty="0"/>
          </a:p>
          <a:p>
            <a:r>
              <a:rPr lang="en-US" dirty="0" err="1"/>
              <a:t>přestavba</a:t>
            </a:r>
            <a:r>
              <a:rPr lang="en-US" dirty="0"/>
              <a:t> </a:t>
            </a:r>
            <a:r>
              <a:rPr lang="en-US" dirty="0" err="1"/>
              <a:t>energetického</a:t>
            </a:r>
            <a:r>
              <a:rPr lang="en-US" dirty="0"/>
              <a:t> </a:t>
            </a:r>
            <a:r>
              <a:rPr lang="en-US" dirty="0" err="1"/>
              <a:t>metabolismu</a:t>
            </a:r>
            <a:endParaRPr lang="cs-CZ" dirty="0"/>
          </a:p>
          <a:p>
            <a:r>
              <a:rPr lang="cs-CZ" dirty="0"/>
              <a:t>únik před zničením imunitním systémem</a:t>
            </a:r>
          </a:p>
          <a:p>
            <a:pPr marL="0" indent="0">
              <a:buNone/>
            </a:pPr>
            <a:endParaRPr lang="en-US" dirty="0"/>
          </a:p>
        </p:txBody>
      </p:sp>
      <p:sp>
        <p:nvSpPr>
          <p:cNvPr id="3" name="Nadpis 2"/>
          <p:cNvSpPr>
            <a:spLocks noGrp="1"/>
          </p:cNvSpPr>
          <p:nvPr>
            <p:ph type="title"/>
          </p:nvPr>
        </p:nvSpPr>
        <p:spPr/>
        <p:txBody>
          <a:bodyPr/>
          <a:lstStyle/>
          <a:p>
            <a:r>
              <a:rPr lang="cs-CZ" dirty="0"/>
              <a:t>Typické znaky nádorové buňky</a:t>
            </a:r>
            <a:endParaRPr lang="en-US" dirty="0"/>
          </a:p>
        </p:txBody>
      </p:sp>
      <p:pic>
        <p:nvPicPr>
          <p:cNvPr id="1026" name="Picture 2" descr="Výsledek obrázku pro hallmarks of canc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628800"/>
            <a:ext cx="3501008" cy="3501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983760" y="6237312"/>
            <a:ext cx="2160240" cy="577081"/>
          </a:xfrm>
          <a:prstGeom prst="rect">
            <a:avLst/>
          </a:prstGeom>
          <a:noFill/>
        </p:spPr>
        <p:txBody>
          <a:bodyPr wrap="square" rtlCol="0">
            <a:spAutoFit/>
          </a:bodyPr>
          <a:lstStyle/>
          <a:p>
            <a:r>
              <a:rPr lang="cs-CZ" sz="1050" dirty="0" err="1">
                <a:solidFill>
                  <a:schemeClr val="tx1"/>
                </a:solidFill>
              </a:rPr>
              <a:t>Douglas</a:t>
            </a:r>
            <a:r>
              <a:rPr lang="cs-CZ" sz="1050" dirty="0">
                <a:solidFill>
                  <a:schemeClr val="tx1"/>
                </a:solidFill>
              </a:rPr>
              <a:t> </a:t>
            </a:r>
            <a:r>
              <a:rPr lang="cs-CZ" sz="1050" dirty="0" err="1">
                <a:solidFill>
                  <a:schemeClr val="tx1"/>
                </a:solidFill>
              </a:rPr>
              <a:t>Hanahan</a:t>
            </a:r>
            <a:r>
              <a:rPr lang="cs-CZ" sz="1050" dirty="0">
                <a:solidFill>
                  <a:schemeClr val="tx1"/>
                </a:solidFill>
              </a:rPr>
              <a:t> </a:t>
            </a:r>
            <a:r>
              <a:rPr lang="en-US" sz="1050" dirty="0">
                <a:solidFill>
                  <a:schemeClr val="tx1"/>
                </a:solidFill>
              </a:rPr>
              <a:t>&amp; Robert A. Weinberg: </a:t>
            </a:r>
            <a:r>
              <a:rPr lang="cs-CZ" sz="1050" dirty="0" err="1">
                <a:solidFill>
                  <a:schemeClr val="tx1"/>
                </a:solidFill>
              </a:rPr>
              <a:t>Hallmarks</a:t>
            </a:r>
            <a:r>
              <a:rPr lang="cs-CZ" sz="1050" dirty="0">
                <a:solidFill>
                  <a:schemeClr val="tx1"/>
                </a:solidFill>
              </a:rPr>
              <a:t> of </a:t>
            </a:r>
            <a:r>
              <a:rPr lang="cs-CZ" sz="1050" dirty="0" err="1">
                <a:solidFill>
                  <a:schemeClr val="tx1"/>
                </a:solidFill>
              </a:rPr>
              <a:t>Cancer</a:t>
            </a:r>
            <a:r>
              <a:rPr lang="cs-CZ" sz="1050" dirty="0">
                <a:solidFill>
                  <a:schemeClr val="tx1"/>
                </a:solidFill>
              </a:rPr>
              <a:t>: </a:t>
            </a:r>
            <a:r>
              <a:rPr lang="cs-CZ" sz="1050" dirty="0" err="1">
                <a:solidFill>
                  <a:schemeClr val="tx1"/>
                </a:solidFill>
              </a:rPr>
              <a:t>Next</a:t>
            </a:r>
            <a:r>
              <a:rPr lang="cs-CZ" sz="1050" dirty="0">
                <a:solidFill>
                  <a:schemeClr val="tx1"/>
                </a:solidFill>
              </a:rPr>
              <a:t> </a:t>
            </a:r>
            <a:r>
              <a:rPr lang="cs-CZ" sz="1050" dirty="0" err="1">
                <a:solidFill>
                  <a:schemeClr val="tx1"/>
                </a:solidFill>
              </a:rPr>
              <a:t>Generation</a:t>
            </a:r>
            <a:r>
              <a:rPr lang="cs-CZ" sz="1050" dirty="0">
                <a:solidFill>
                  <a:schemeClr val="tx1"/>
                </a:solidFill>
              </a:rPr>
              <a:t>, Cell, 2011</a:t>
            </a:r>
            <a:endParaRPr lang="en-US" sz="1050" dirty="0">
              <a:solidFill>
                <a:schemeClr val="tx1"/>
              </a:solidFill>
            </a:endParaRPr>
          </a:p>
        </p:txBody>
      </p:sp>
    </p:spTree>
    <p:extLst>
      <p:ext uri="{BB962C8B-B14F-4D97-AF65-F5344CB8AC3E}">
        <p14:creationId xmlns:p14="http://schemas.microsoft.com/office/powerpoint/2010/main" val="9343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a:t>
            </a:r>
            <a:r>
              <a:rPr lang="cs-CZ" dirty="0" err="1"/>
              <a:t>mikrofluidní</a:t>
            </a:r>
            <a:r>
              <a:rPr lang="cs-CZ" dirty="0"/>
              <a:t> separace</a:t>
            </a:r>
            <a:endParaRPr lang="en-US" dirty="0"/>
          </a:p>
        </p:txBody>
      </p:sp>
      <p:pic>
        <p:nvPicPr>
          <p:cNvPr id="2050" name="Picture 2" descr="L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039" y="1412776"/>
            <a:ext cx="3662195" cy="173122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077071"/>
            <a:ext cx="7345388" cy="264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0188" y="1032123"/>
            <a:ext cx="4623811" cy="3044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7854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a:t>
            </a:r>
            <a:r>
              <a:rPr lang="cs-CZ" dirty="0" err="1"/>
              <a:t>mikrofluidní</a:t>
            </a:r>
            <a:r>
              <a:rPr lang="cs-CZ" dirty="0"/>
              <a:t> separace</a:t>
            </a:r>
            <a:endParaRPr lang="en-US" dirty="0"/>
          </a:p>
        </p:txBody>
      </p:sp>
      <p:pic>
        <p:nvPicPr>
          <p:cNvPr id="1026"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317508"/>
            <a:ext cx="4701183" cy="41997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1470" y="5517232"/>
            <a:ext cx="3082530" cy="1285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950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6E3C0-DCB5-4DBF-87D3-70EF9DC18F5D}"/>
              </a:ext>
            </a:extLst>
          </p:cNvPr>
          <p:cNvSpPr>
            <a:spLocks noGrp="1"/>
          </p:cNvSpPr>
          <p:nvPr>
            <p:ph type="title"/>
          </p:nvPr>
        </p:nvSpPr>
        <p:spPr>
          <a:xfrm>
            <a:off x="1043608" y="260646"/>
            <a:ext cx="7488832" cy="627063"/>
          </a:xfrm>
        </p:spPr>
        <p:txBody>
          <a:bodyPr/>
          <a:lstStyle/>
          <a:p>
            <a:r>
              <a:rPr lang="en-US" dirty="0" err="1"/>
              <a:t>Izolace</a:t>
            </a:r>
            <a:r>
              <a:rPr lang="en-US" dirty="0"/>
              <a:t> CTC </a:t>
            </a:r>
            <a:r>
              <a:rPr lang="en-US" dirty="0" err="1"/>
              <a:t>pomoc</a:t>
            </a:r>
            <a:r>
              <a:rPr lang="cs-CZ" dirty="0"/>
              <a:t>í</a:t>
            </a:r>
            <a:r>
              <a:rPr lang="en-US" dirty="0"/>
              <a:t> </a:t>
            </a:r>
            <a:r>
              <a:rPr lang="en-US" dirty="0" err="1"/>
              <a:t>deplece</a:t>
            </a:r>
            <a:r>
              <a:rPr lang="en-US" dirty="0"/>
              <a:t> CD45+ bun</a:t>
            </a:r>
            <a:r>
              <a:rPr lang="cs-CZ" dirty="0" err="1"/>
              <a:t>ěk</a:t>
            </a:r>
            <a:r>
              <a:rPr lang="cs-CZ" dirty="0"/>
              <a:t> krve</a:t>
            </a:r>
            <a:endParaRPr lang="en-US" dirty="0"/>
          </a:p>
        </p:txBody>
      </p:sp>
      <p:pic>
        <p:nvPicPr>
          <p:cNvPr id="4" name="Picture 3">
            <a:extLst>
              <a:ext uri="{FF2B5EF4-FFF2-40B4-BE49-F238E27FC236}">
                <a16:creationId xmlns:a16="http://schemas.microsoft.com/office/drawing/2014/main" id="{2D8ADA19-FB6C-4B06-A1BF-15F637277A0C}"/>
              </a:ext>
            </a:extLst>
          </p:cNvPr>
          <p:cNvPicPr>
            <a:picLocks noChangeAspect="1"/>
          </p:cNvPicPr>
          <p:nvPr/>
        </p:nvPicPr>
        <p:blipFill>
          <a:blip r:embed="rId2"/>
          <a:stretch>
            <a:fillRect/>
          </a:stretch>
        </p:blipFill>
        <p:spPr>
          <a:xfrm>
            <a:off x="2209468" y="5498283"/>
            <a:ext cx="4789962" cy="1303044"/>
          </a:xfrm>
          <a:prstGeom prst="rect">
            <a:avLst/>
          </a:prstGeom>
        </p:spPr>
      </p:pic>
      <p:pic>
        <p:nvPicPr>
          <p:cNvPr id="1028" name="Picture 4" descr="RosetteSep™ Immunodensity Cell Isolation and Cell Separation">
            <a:extLst>
              <a:ext uri="{FF2B5EF4-FFF2-40B4-BE49-F238E27FC236}">
                <a16:creationId xmlns:a16="http://schemas.microsoft.com/office/drawing/2014/main" id="{DF70CB24-A3CF-4BF3-A4D5-EB1EB95CC2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167648"/>
            <a:ext cx="715781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abel for RosetteSep™ Human CD45 Depletion Cocktail">
            <a:extLst>
              <a:ext uri="{FF2B5EF4-FFF2-40B4-BE49-F238E27FC236}">
                <a16:creationId xmlns:a16="http://schemas.microsoft.com/office/drawing/2014/main" id="{43C9FA85-0121-45DB-8012-06F2267618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5288" y="3815577"/>
            <a:ext cx="2075900" cy="15958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784ABBA-0DDD-416B-8423-4DCCD45C218B}"/>
              </a:ext>
            </a:extLst>
          </p:cNvPr>
          <p:cNvPicPr>
            <a:picLocks noChangeAspect="1"/>
          </p:cNvPicPr>
          <p:nvPr/>
        </p:nvPicPr>
        <p:blipFill>
          <a:blip r:embed="rId5"/>
          <a:stretch>
            <a:fillRect/>
          </a:stretch>
        </p:blipFill>
        <p:spPr>
          <a:xfrm>
            <a:off x="2222599" y="3792981"/>
            <a:ext cx="2349401" cy="1705302"/>
          </a:xfrm>
          <a:prstGeom prst="rect">
            <a:avLst/>
          </a:prstGeom>
        </p:spPr>
      </p:pic>
    </p:spTree>
    <p:extLst>
      <p:ext uri="{BB962C8B-B14F-4D97-AF65-F5344CB8AC3E}">
        <p14:creationId xmlns:p14="http://schemas.microsoft.com/office/powerpoint/2010/main" val="2118916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sz="2000" dirty="0"/>
              <a:t>Klinické využití detekce cirkulujících nádorových buněk</a:t>
            </a:r>
          </a:p>
        </p:txBody>
      </p:sp>
      <p:sp>
        <p:nvSpPr>
          <p:cNvPr id="6" name="Content Placeholder 5"/>
          <p:cNvSpPr>
            <a:spLocks noGrp="1"/>
          </p:cNvSpPr>
          <p:nvPr>
            <p:ph idx="1"/>
          </p:nvPr>
        </p:nvSpPr>
        <p:spPr/>
        <p:txBody>
          <a:bodyPr>
            <a:normAutofit/>
          </a:bodyPr>
          <a:lstStyle/>
          <a:p>
            <a:pPr>
              <a:buFont typeface="Wingdings" charset="2"/>
              <a:buChar char="Ø"/>
            </a:pPr>
            <a:r>
              <a:rPr lang="cs-CZ" sz="2000" dirty="0"/>
              <a:t> Odhad prognózy pacienta</a:t>
            </a:r>
          </a:p>
          <a:p>
            <a:pPr>
              <a:buFont typeface="Wingdings" charset="2"/>
              <a:buChar char="Ø"/>
            </a:pPr>
            <a:r>
              <a:rPr lang="cs-CZ" sz="2000" dirty="0"/>
              <a:t> </a:t>
            </a:r>
            <a:r>
              <a:rPr lang="cs-CZ" sz="2000" b="1" dirty="0"/>
              <a:t>Monitoring průběhu onemocnění</a:t>
            </a:r>
          </a:p>
          <a:p>
            <a:pPr>
              <a:buFont typeface="Wingdings" charset="2"/>
              <a:buChar char="Ø"/>
            </a:pPr>
            <a:r>
              <a:rPr lang="cs-CZ" sz="2000" b="1" dirty="0"/>
              <a:t> </a:t>
            </a:r>
            <a:r>
              <a:rPr lang="cs-CZ" sz="2000" dirty="0"/>
              <a:t>Včasná detekce</a:t>
            </a:r>
          </a:p>
          <a:p>
            <a:pPr marL="0" indent="0">
              <a:buNone/>
            </a:pPr>
            <a:endParaRPr lang="cs-CZ" sz="2000" dirty="0"/>
          </a:p>
          <a:p>
            <a:pPr>
              <a:buFont typeface="Wingdings" charset="2"/>
              <a:buChar char="Ø"/>
            </a:pPr>
            <a:r>
              <a:rPr lang="cs-CZ" sz="2000" dirty="0"/>
              <a:t> </a:t>
            </a:r>
            <a:r>
              <a:rPr lang="cs-CZ" sz="2000" dirty="0" err="1"/>
              <a:t>Metastázující</a:t>
            </a:r>
            <a:r>
              <a:rPr lang="cs-CZ" sz="2000" dirty="0"/>
              <a:t> karcinomy prsu a prostaty – hranice 5 CNB/7,5ml</a:t>
            </a:r>
          </a:p>
          <a:p>
            <a:pPr>
              <a:buFont typeface="Wingdings" charset="2"/>
              <a:buChar char="Ø"/>
            </a:pPr>
            <a:r>
              <a:rPr lang="cs-CZ" sz="2000" dirty="0"/>
              <a:t> </a:t>
            </a:r>
            <a:r>
              <a:rPr lang="cs-CZ" sz="2000" dirty="0" err="1"/>
              <a:t>Metastázující</a:t>
            </a:r>
            <a:r>
              <a:rPr lang="cs-CZ" sz="2000" dirty="0"/>
              <a:t> karcinom tlustého střeva – hranice 3 CNB/7,5 ml</a:t>
            </a:r>
          </a:p>
          <a:p>
            <a:pPr>
              <a:buFont typeface="Wingdings" charset="2"/>
              <a:buChar char="Ø"/>
            </a:pPr>
            <a:r>
              <a:rPr lang="cs-CZ" sz="2000" dirty="0"/>
              <a:t> </a:t>
            </a:r>
            <a:r>
              <a:rPr lang="cs-CZ" sz="2000" dirty="0" err="1"/>
              <a:t>CellSearch</a:t>
            </a:r>
            <a:r>
              <a:rPr lang="cs-CZ" sz="2000" dirty="0"/>
              <a:t> </a:t>
            </a:r>
            <a:r>
              <a:rPr lang="cs-CZ" sz="2000" dirty="0" err="1"/>
              <a:t>system</a:t>
            </a:r>
            <a:r>
              <a:rPr lang="cs-CZ" sz="2000" dirty="0"/>
              <a:t> </a:t>
            </a:r>
            <a:r>
              <a:rPr lang="cs-CZ" sz="2000" dirty="0" err="1"/>
              <a:t>Veridex</a:t>
            </a:r>
            <a:r>
              <a:rPr lang="cs-CZ" sz="2000" dirty="0"/>
              <a:t> – schváleno FDA</a:t>
            </a:r>
          </a:p>
          <a:p>
            <a:pPr>
              <a:buFont typeface="Wingdings" charset="2"/>
              <a:buChar char="Ø"/>
            </a:pPr>
            <a:endParaRPr lang="cs-CZ" sz="2000" dirty="0"/>
          </a:p>
        </p:txBody>
      </p:sp>
      <p:pic>
        <p:nvPicPr>
          <p:cNvPr id="7" name="Picture 6"/>
          <p:cNvPicPr>
            <a:picLocks noChangeAspect="1"/>
          </p:cNvPicPr>
          <p:nvPr/>
        </p:nvPicPr>
        <p:blipFill>
          <a:blip r:embed="rId2"/>
          <a:stretch>
            <a:fillRect/>
          </a:stretch>
        </p:blipFill>
        <p:spPr>
          <a:xfrm>
            <a:off x="5292080" y="4221088"/>
            <a:ext cx="3667259" cy="2422097"/>
          </a:xfrm>
          <a:prstGeom prst="rect">
            <a:avLst/>
          </a:prstGeom>
        </p:spPr>
      </p:pic>
      <p:sp>
        <p:nvSpPr>
          <p:cNvPr id="8" name="TextBox 7"/>
          <p:cNvSpPr txBox="1"/>
          <p:nvPr/>
        </p:nvSpPr>
        <p:spPr>
          <a:xfrm>
            <a:off x="1259632" y="6379028"/>
            <a:ext cx="2569999" cy="369332"/>
          </a:xfrm>
          <a:prstGeom prst="rect">
            <a:avLst/>
          </a:prstGeom>
          <a:noFill/>
        </p:spPr>
        <p:txBody>
          <a:bodyPr wrap="none" rtlCol="0">
            <a:spAutoFit/>
          </a:bodyPr>
          <a:lstStyle/>
          <a:p>
            <a:r>
              <a:rPr lang="cs-CZ" dirty="0" err="1"/>
              <a:t>www.cellsearchctc.com</a:t>
            </a:r>
            <a:endParaRPr lang="cs-CZ" dirty="0"/>
          </a:p>
        </p:txBody>
      </p:sp>
    </p:spTree>
    <p:extLst>
      <p:ext uri="{BB962C8B-B14F-4D97-AF65-F5344CB8AC3E}">
        <p14:creationId xmlns:p14="http://schemas.microsoft.com/office/powerpoint/2010/main" val="307936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395536" y="-6176"/>
            <a:ext cx="9036495" cy="1139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cs-CZ" sz="2500" dirty="0">
                <a:solidFill>
                  <a:schemeClr val="tx1"/>
                </a:solidFill>
                <a:latin typeface="+mj-lt"/>
              </a:rPr>
              <a:t>Množství cirkulujících nádorových buněk korelují s prognózou</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340768"/>
            <a:ext cx="8080623" cy="3728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48" y="5301206"/>
            <a:ext cx="2592288" cy="155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224946"/>
      </p:ext>
    </p:extLst>
  </p:cSld>
  <p:clrMapOvr>
    <a:masterClrMapping/>
  </p:clrMapOvr>
  <p:transition spd="slow">
    <p:push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60646"/>
            <a:ext cx="7848872" cy="627063"/>
          </a:xfrm>
        </p:spPr>
        <p:txBody>
          <a:bodyPr/>
          <a:lstStyle/>
          <a:p>
            <a:r>
              <a:rPr lang="cs-CZ" b="0" dirty="0"/>
              <a:t>Molekulární charakterizace CNB </a:t>
            </a:r>
            <a:r>
              <a:rPr lang="cs-CZ" b="0" dirty="0">
                <a:sym typeface="Wingdings"/>
              </a:rPr>
              <a:t> cílená terapie</a:t>
            </a:r>
            <a:endParaRPr lang="cs-CZ" b="0" dirty="0"/>
          </a:p>
        </p:txBody>
      </p:sp>
      <p:sp>
        <p:nvSpPr>
          <p:cNvPr id="3" name="Content Placeholder 2"/>
          <p:cNvSpPr>
            <a:spLocks noGrp="1"/>
          </p:cNvSpPr>
          <p:nvPr>
            <p:ph idx="1"/>
          </p:nvPr>
        </p:nvSpPr>
        <p:spPr>
          <a:xfrm>
            <a:off x="1115616" y="1268760"/>
            <a:ext cx="7416824" cy="2088232"/>
          </a:xfrm>
        </p:spPr>
        <p:txBody>
          <a:bodyPr>
            <a:normAutofit/>
          </a:bodyPr>
          <a:lstStyle/>
          <a:p>
            <a:pPr>
              <a:buFont typeface="Wingdings" charset="2"/>
              <a:buChar char="Ø"/>
            </a:pPr>
            <a:r>
              <a:rPr lang="cs-CZ" dirty="0"/>
              <a:t> Biopsie – identifikace mutací – zacílení terapie</a:t>
            </a:r>
          </a:p>
          <a:p>
            <a:pPr>
              <a:buFont typeface="Wingdings" charset="2"/>
              <a:buChar char="Ø"/>
            </a:pPr>
            <a:r>
              <a:rPr lang="cs-CZ" dirty="0">
                <a:sym typeface="Wingdings"/>
              </a:rPr>
              <a:t> Uvolňovány i z metastáz  komplexita </a:t>
            </a:r>
            <a:endParaRPr lang="cs-CZ" dirty="0"/>
          </a:p>
          <a:p>
            <a:pPr>
              <a:buFont typeface="Wingdings" charset="2"/>
              <a:buChar char="Ø"/>
            </a:pPr>
            <a:r>
              <a:rPr lang="cs-CZ" dirty="0"/>
              <a:t> </a:t>
            </a:r>
            <a:r>
              <a:rPr lang="cs-CZ" b="1" dirty="0"/>
              <a:t>Vývoj onemocnění </a:t>
            </a:r>
            <a:r>
              <a:rPr lang="cs-CZ" dirty="0">
                <a:sym typeface="Wingdings"/>
              </a:rPr>
              <a:t> chemorezistence, identifikace nových cílů</a:t>
            </a:r>
          </a:p>
          <a:p>
            <a:pPr>
              <a:buFont typeface="Wingdings" charset="2"/>
              <a:buChar char="Ø"/>
            </a:pPr>
            <a:r>
              <a:rPr lang="cs-CZ" dirty="0">
                <a:sym typeface="Wingdings"/>
              </a:rPr>
              <a:t> Využití v budoucnu?</a:t>
            </a:r>
          </a:p>
          <a:p>
            <a:pPr>
              <a:buFont typeface="Wingdings" charset="2"/>
              <a:buChar char="Ø"/>
            </a:pPr>
            <a:endParaRPr lang="cs-CZ" dirty="0">
              <a:sym typeface="Wingdings"/>
            </a:endParaRPr>
          </a:p>
          <a:p>
            <a:pPr>
              <a:buFont typeface="Wingdings" charset="2"/>
              <a:buChar char="Ø"/>
            </a:pPr>
            <a:endParaRPr lang="cs-CZ" dirty="0">
              <a:sym typeface="Wingdings"/>
            </a:endParaRPr>
          </a:p>
          <a:p>
            <a:pPr>
              <a:buFont typeface="Wingdings" charset="2"/>
              <a:buChar char="Ø"/>
            </a:pPr>
            <a:endParaRPr lang="cs-CZ" dirty="0"/>
          </a:p>
        </p:txBody>
      </p:sp>
      <p:sp>
        <p:nvSpPr>
          <p:cNvPr id="9" name="TextBox 4"/>
          <p:cNvSpPr txBox="1"/>
          <p:nvPr/>
        </p:nvSpPr>
        <p:spPr>
          <a:xfrm>
            <a:off x="4716016" y="6453336"/>
            <a:ext cx="4296882" cy="369332"/>
          </a:xfrm>
          <a:prstGeom prst="rect">
            <a:avLst/>
          </a:prstGeom>
          <a:noFill/>
        </p:spPr>
        <p:txBody>
          <a:bodyPr wrap="none" rtlCol="0">
            <a:spAutoFit/>
          </a:bodyPr>
          <a:lstStyle/>
          <a:p>
            <a:r>
              <a:rPr lang="cs-CZ" dirty="0"/>
              <a:t>Krebs et al., </a:t>
            </a:r>
            <a:r>
              <a:rPr lang="cs-CZ" i="1" dirty="0" err="1"/>
              <a:t>Nat</a:t>
            </a:r>
            <a:r>
              <a:rPr lang="cs-CZ" i="1" dirty="0"/>
              <a:t>. </a:t>
            </a:r>
            <a:r>
              <a:rPr lang="cs-CZ" i="1" dirty="0" err="1"/>
              <a:t>Rev</a:t>
            </a:r>
            <a:r>
              <a:rPr lang="cs-CZ" i="1" dirty="0"/>
              <a:t>. </a:t>
            </a:r>
            <a:r>
              <a:rPr lang="cs-CZ" i="1" dirty="0" err="1"/>
              <a:t>Clin</a:t>
            </a:r>
            <a:r>
              <a:rPr lang="cs-CZ" i="1" dirty="0"/>
              <a:t>. </a:t>
            </a:r>
            <a:r>
              <a:rPr lang="cs-CZ" i="1" dirty="0" err="1"/>
              <a:t>Onc</a:t>
            </a:r>
            <a:r>
              <a:rPr lang="cs-CZ" i="1" dirty="0"/>
              <a:t>.</a:t>
            </a:r>
            <a:r>
              <a:rPr lang="cs-CZ" dirty="0"/>
              <a:t>, (2014)</a:t>
            </a:r>
          </a:p>
        </p:txBody>
      </p:sp>
      <p:pic>
        <p:nvPicPr>
          <p:cNvPr id="6" name="Picture 4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843807" y="3573016"/>
            <a:ext cx="5926747" cy="259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53247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260646"/>
            <a:ext cx="7992888" cy="627063"/>
          </a:xfrm>
        </p:spPr>
        <p:txBody>
          <a:bodyPr/>
          <a:lstStyle/>
          <a:p>
            <a:r>
              <a:rPr lang="cs-CZ" dirty="0"/>
              <a:t>Cirkulující nádorové buňky </a:t>
            </a:r>
            <a:r>
              <a:rPr lang="mr-IN" dirty="0"/>
              <a:t>–</a:t>
            </a:r>
            <a:r>
              <a:rPr lang="cs-CZ" dirty="0"/>
              <a:t> prekurzor metastáz</a:t>
            </a:r>
          </a:p>
        </p:txBody>
      </p:sp>
      <p:sp>
        <p:nvSpPr>
          <p:cNvPr id="7" name="Content Placeholder 2"/>
          <p:cNvSpPr>
            <a:spLocks noGrp="1"/>
          </p:cNvSpPr>
          <p:nvPr>
            <p:ph idx="1"/>
          </p:nvPr>
        </p:nvSpPr>
        <p:spPr>
          <a:xfrm>
            <a:off x="1187624" y="1845734"/>
            <a:ext cx="3131766" cy="4023360"/>
          </a:xfrm>
        </p:spPr>
        <p:txBody>
          <a:bodyPr>
            <a:normAutofit fontScale="77500" lnSpcReduction="20000"/>
          </a:bodyPr>
          <a:lstStyle/>
          <a:p>
            <a:pPr>
              <a:buFont typeface="Wingdings" charset="2"/>
              <a:buChar char="Ø"/>
            </a:pPr>
            <a:r>
              <a:rPr lang="cs-CZ" dirty="0"/>
              <a:t> Množství CNB nekoreluje s množstvím metastáz</a:t>
            </a:r>
          </a:p>
          <a:p>
            <a:pPr>
              <a:buFont typeface="Wingdings" charset="2"/>
              <a:buChar char="Ø"/>
            </a:pPr>
            <a:r>
              <a:rPr lang="cs-CZ" dirty="0"/>
              <a:t> Rozsev nádorových buněk může probíhat v časných stádiích (b)</a:t>
            </a:r>
          </a:p>
          <a:p>
            <a:pPr>
              <a:buFont typeface="Wingdings" charset="2"/>
              <a:buChar char="Ø"/>
            </a:pPr>
            <a:r>
              <a:rPr lang="cs-CZ" dirty="0"/>
              <a:t> K vytvoření metastáz nutná další stimulace </a:t>
            </a:r>
            <a:r>
              <a:rPr lang="mr-IN" dirty="0"/>
              <a:t>–</a:t>
            </a:r>
            <a:r>
              <a:rPr lang="cs-CZ" dirty="0"/>
              <a:t> mikroprostředí, mutageneze</a:t>
            </a:r>
          </a:p>
          <a:p>
            <a:pPr>
              <a:buFont typeface="Wingdings" charset="2"/>
              <a:buChar char="Ø"/>
            </a:pPr>
            <a:r>
              <a:rPr lang="cs-CZ" dirty="0"/>
              <a:t> Relaps: metastáze původem z rozesetých buněk (a)</a:t>
            </a:r>
          </a:p>
          <a:p>
            <a:pPr>
              <a:buFont typeface="Wingdings" charset="2"/>
              <a:buChar char="Ø"/>
            </a:pPr>
            <a:r>
              <a:rPr lang="cs-CZ" dirty="0"/>
              <a:t> „Tumor </a:t>
            </a:r>
            <a:r>
              <a:rPr lang="cs-CZ" dirty="0" err="1"/>
              <a:t>self-seeding</a:t>
            </a:r>
            <a:r>
              <a:rPr lang="cs-CZ" dirty="0"/>
              <a:t>“</a:t>
            </a:r>
          </a:p>
          <a:p>
            <a:pPr>
              <a:buFont typeface="Wingdings" charset="2"/>
              <a:buChar char="Ø"/>
            </a:pPr>
            <a:r>
              <a:rPr lang="cs-CZ" dirty="0"/>
              <a:t> Oblast intenzivního výzkumu</a:t>
            </a:r>
          </a:p>
          <a:p>
            <a:pPr marL="0" indent="0">
              <a:buNone/>
            </a:pPr>
            <a:endParaRPr lang="cs-CZ" dirty="0"/>
          </a:p>
          <a:p>
            <a:pPr marL="201168" lvl="1" indent="0">
              <a:buNone/>
            </a:pPr>
            <a:endParaRPr lang="cs-CZ" dirty="0"/>
          </a:p>
          <a:p>
            <a:pPr>
              <a:buFont typeface="Wingdings" charset="2"/>
              <a:buChar char="Ø"/>
            </a:pPr>
            <a:endParaRPr lang="cs-CZ" dirty="0"/>
          </a:p>
          <a:p>
            <a:pPr>
              <a:buFont typeface="Wingdings" charset="2"/>
              <a:buChar char="Ø"/>
            </a:pPr>
            <a:endParaRPr lang="cs-CZ" dirty="0"/>
          </a:p>
        </p:txBody>
      </p:sp>
      <p:sp>
        <p:nvSpPr>
          <p:cNvPr id="9" name="TextBox 5"/>
          <p:cNvSpPr txBox="1"/>
          <p:nvPr/>
        </p:nvSpPr>
        <p:spPr>
          <a:xfrm>
            <a:off x="1140626" y="6488668"/>
            <a:ext cx="4617483" cy="369332"/>
          </a:xfrm>
          <a:prstGeom prst="rect">
            <a:avLst/>
          </a:prstGeom>
          <a:noFill/>
        </p:spPr>
        <p:txBody>
          <a:bodyPr wrap="none" rtlCol="0">
            <a:spAutoFit/>
          </a:bodyPr>
          <a:lstStyle/>
          <a:p>
            <a:r>
              <a:rPr lang="cs-CZ" dirty="0" err="1"/>
              <a:t>Naxerova</a:t>
            </a:r>
            <a:r>
              <a:rPr lang="cs-CZ" dirty="0"/>
              <a:t> et al., </a:t>
            </a:r>
            <a:r>
              <a:rPr lang="cs-CZ" i="1" dirty="0" err="1"/>
              <a:t>Nat</a:t>
            </a:r>
            <a:r>
              <a:rPr lang="cs-CZ" i="1" dirty="0"/>
              <a:t>. </a:t>
            </a:r>
            <a:r>
              <a:rPr lang="cs-CZ" i="1" dirty="0" err="1"/>
              <a:t>Rev</a:t>
            </a:r>
            <a:r>
              <a:rPr lang="cs-CZ" i="1" dirty="0"/>
              <a:t>. </a:t>
            </a:r>
            <a:r>
              <a:rPr lang="cs-CZ" i="1" dirty="0" err="1"/>
              <a:t>Clin</a:t>
            </a:r>
            <a:r>
              <a:rPr lang="cs-CZ" i="1" dirty="0"/>
              <a:t>. </a:t>
            </a:r>
            <a:r>
              <a:rPr lang="cs-CZ" i="1" dirty="0" err="1"/>
              <a:t>Onc</a:t>
            </a:r>
            <a:r>
              <a:rPr lang="cs-CZ" i="1" dirty="0"/>
              <a:t>.</a:t>
            </a:r>
            <a:r>
              <a:rPr lang="cs-CZ" dirty="0"/>
              <a:t> (2014)</a:t>
            </a:r>
          </a:p>
        </p:txBody>
      </p:sp>
      <p:pic>
        <p:nvPicPr>
          <p:cNvPr id="6" name="Picture 7"/>
          <p:cNvPicPr>
            <a:picLocks noChangeAspect="1"/>
          </p:cNvPicPr>
          <p:nvPr/>
        </p:nvPicPr>
        <p:blipFill>
          <a:blip r:embed="rId3"/>
          <a:stretch>
            <a:fillRect/>
          </a:stretch>
        </p:blipFill>
        <p:spPr>
          <a:xfrm>
            <a:off x="4641259" y="1396918"/>
            <a:ext cx="4342948" cy="4920993"/>
          </a:xfrm>
          <a:prstGeom prst="rect">
            <a:avLst/>
          </a:prstGeom>
        </p:spPr>
      </p:pic>
    </p:spTree>
    <p:extLst>
      <p:ext uri="{BB962C8B-B14F-4D97-AF65-F5344CB8AC3E}">
        <p14:creationId xmlns:p14="http://schemas.microsoft.com/office/powerpoint/2010/main" val="43728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0"/>
            <a:ext cx="8739868" cy="764703"/>
          </a:xfrm>
        </p:spPr>
        <p:txBody>
          <a:bodyPr/>
          <a:lstStyle/>
          <a:p>
            <a:r>
              <a:rPr lang="cs-CZ" dirty="0"/>
              <a:t>Plasticita cirkulujících nádorových buněk </a:t>
            </a:r>
          </a:p>
        </p:txBody>
      </p:sp>
      <p:sp>
        <p:nvSpPr>
          <p:cNvPr id="6" name="Content Placeholder 2"/>
          <p:cNvSpPr>
            <a:spLocks noGrp="1"/>
          </p:cNvSpPr>
          <p:nvPr>
            <p:ph idx="1"/>
          </p:nvPr>
        </p:nvSpPr>
        <p:spPr>
          <a:xfrm>
            <a:off x="822960" y="1845734"/>
            <a:ext cx="3156613" cy="4023360"/>
          </a:xfrm>
        </p:spPr>
        <p:txBody>
          <a:bodyPr>
            <a:normAutofit fontScale="77500" lnSpcReduction="20000"/>
          </a:bodyPr>
          <a:lstStyle/>
          <a:p>
            <a:pPr>
              <a:buFont typeface="Wingdings" charset="2"/>
              <a:buChar char="Ø"/>
            </a:pPr>
            <a:r>
              <a:rPr lang="cs-CZ" dirty="0"/>
              <a:t> Tvorbu metastáz ovlivňuje řada faktorů </a:t>
            </a:r>
            <a:r>
              <a:rPr lang="mr-IN" dirty="0"/>
              <a:t>–</a:t>
            </a:r>
            <a:r>
              <a:rPr lang="cs-CZ" dirty="0"/>
              <a:t> mj. </a:t>
            </a:r>
            <a:r>
              <a:rPr lang="cs-CZ" b="1" dirty="0"/>
              <a:t>plasticita CNB</a:t>
            </a:r>
          </a:p>
          <a:p>
            <a:pPr>
              <a:buFont typeface="Wingdings" charset="2"/>
              <a:buChar char="Ø"/>
            </a:pPr>
            <a:endParaRPr lang="cs-CZ" dirty="0"/>
          </a:p>
          <a:p>
            <a:pPr>
              <a:buFont typeface="Wingdings" charset="2"/>
              <a:buChar char="Ø"/>
            </a:pPr>
            <a:r>
              <a:rPr lang="cs-CZ" dirty="0"/>
              <a:t> </a:t>
            </a:r>
            <a:r>
              <a:rPr lang="cs-CZ" b="1" dirty="0"/>
              <a:t>Epiteliálně-mezenchymální přechod</a:t>
            </a:r>
          </a:p>
          <a:p>
            <a:pPr lvl="1">
              <a:buFont typeface="Wingdings" charset="2"/>
              <a:buChar char="Ø"/>
            </a:pPr>
            <a:r>
              <a:rPr lang="cs-CZ" dirty="0">
                <a:sym typeface="Wingdings"/>
              </a:rPr>
              <a:t> Podíl na vzniku CNB </a:t>
            </a:r>
          </a:p>
          <a:p>
            <a:pPr lvl="1">
              <a:buFont typeface="Wingdings" charset="2"/>
              <a:buChar char="Ø"/>
            </a:pPr>
            <a:r>
              <a:rPr lang="cs-CZ" dirty="0">
                <a:sym typeface="Wingdings"/>
              </a:rPr>
              <a:t> Vyšší motilita a </a:t>
            </a:r>
            <a:r>
              <a:rPr lang="cs-CZ" dirty="0" err="1">
                <a:sym typeface="Wingdings"/>
              </a:rPr>
              <a:t>invazivita</a:t>
            </a:r>
            <a:endParaRPr lang="cs-CZ" dirty="0">
              <a:sym typeface="Wingdings"/>
            </a:endParaRPr>
          </a:p>
          <a:p>
            <a:pPr lvl="1">
              <a:buFont typeface="Wingdings" charset="2"/>
              <a:buChar char="Ø"/>
            </a:pPr>
            <a:r>
              <a:rPr lang="cs-CZ" dirty="0">
                <a:sym typeface="Wingdings"/>
              </a:rPr>
              <a:t> Vznik </a:t>
            </a:r>
            <a:r>
              <a:rPr lang="cs-CZ" dirty="0" err="1">
                <a:sym typeface="Wingdings"/>
              </a:rPr>
              <a:t>chemorezistence</a:t>
            </a:r>
            <a:endParaRPr lang="cs-CZ" dirty="0">
              <a:sym typeface="Wingdings"/>
            </a:endParaRPr>
          </a:p>
          <a:p>
            <a:pPr lvl="1">
              <a:buFont typeface="Wingdings" charset="2"/>
              <a:buChar char="Ø"/>
            </a:pPr>
            <a:r>
              <a:rPr lang="cs-CZ" dirty="0">
                <a:sym typeface="Wingdings"/>
              </a:rPr>
              <a:t> Detailní mechanismy stále předmětem výzkumu</a:t>
            </a:r>
            <a:endParaRPr lang="cs-CZ" b="1" dirty="0">
              <a:sym typeface="Wingdings"/>
            </a:endParaRPr>
          </a:p>
          <a:p>
            <a:pPr lvl="1">
              <a:buFont typeface="Wingdings" charset="2"/>
              <a:buChar char="Ø"/>
            </a:pPr>
            <a:r>
              <a:rPr lang="cs-CZ" dirty="0">
                <a:sym typeface="Wingdings"/>
              </a:rPr>
              <a:t> Význam popsán u řady karcinomů (prsu, prostaty, plic, tlustého střeva, vaječníků, atd.)</a:t>
            </a:r>
          </a:p>
          <a:p>
            <a:pPr>
              <a:buFont typeface="Wingdings" charset="2"/>
              <a:buChar char="Ø"/>
            </a:pPr>
            <a:endParaRPr lang="cs-CZ" dirty="0">
              <a:sym typeface="Wingdings"/>
            </a:endParaRPr>
          </a:p>
          <a:p>
            <a:pPr>
              <a:buFont typeface="Wingdings" charset="2"/>
              <a:buChar char="Ø"/>
            </a:pPr>
            <a:endParaRPr lang="cs-CZ" dirty="0"/>
          </a:p>
        </p:txBody>
      </p:sp>
      <p:sp>
        <p:nvSpPr>
          <p:cNvPr id="9" name="TextBox 4"/>
          <p:cNvSpPr txBox="1"/>
          <p:nvPr/>
        </p:nvSpPr>
        <p:spPr>
          <a:xfrm>
            <a:off x="1363653" y="6370989"/>
            <a:ext cx="4455130" cy="369332"/>
          </a:xfrm>
          <a:prstGeom prst="rect">
            <a:avLst/>
          </a:prstGeom>
          <a:noFill/>
        </p:spPr>
        <p:txBody>
          <a:bodyPr wrap="none" rtlCol="0">
            <a:spAutoFit/>
          </a:bodyPr>
          <a:lstStyle/>
          <a:p>
            <a:r>
              <a:rPr lang="cs-CZ" dirty="0" err="1"/>
              <a:t>Tsai</a:t>
            </a:r>
            <a:r>
              <a:rPr lang="cs-CZ" dirty="0"/>
              <a:t> et al., </a:t>
            </a:r>
            <a:r>
              <a:rPr lang="cs-CZ" i="1" dirty="0" err="1"/>
              <a:t>Cancer</a:t>
            </a:r>
            <a:r>
              <a:rPr lang="cs-CZ" i="1" dirty="0"/>
              <a:t> Cell</a:t>
            </a:r>
            <a:r>
              <a:rPr lang="cs-CZ" dirty="0"/>
              <a:t>, (2012) - upraveno</a:t>
            </a:r>
          </a:p>
        </p:txBody>
      </p:sp>
      <p:pic>
        <p:nvPicPr>
          <p:cNvPr id="7" name="Obrázek 6"/>
          <p:cNvPicPr>
            <a:picLocks noChangeAspect="1"/>
          </p:cNvPicPr>
          <p:nvPr/>
        </p:nvPicPr>
        <p:blipFill>
          <a:blip r:embed="rId2"/>
          <a:stretch>
            <a:fillRect/>
          </a:stretch>
        </p:blipFill>
        <p:spPr>
          <a:xfrm>
            <a:off x="4067944" y="1484783"/>
            <a:ext cx="4953081" cy="4371573"/>
          </a:xfrm>
          <a:prstGeom prst="rect">
            <a:avLst/>
          </a:prstGeom>
        </p:spPr>
      </p:pic>
    </p:spTree>
    <p:extLst>
      <p:ext uri="{BB962C8B-B14F-4D97-AF65-F5344CB8AC3E}">
        <p14:creationId xmlns:p14="http://schemas.microsoft.com/office/powerpoint/2010/main" val="389438068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Epiteliálně-mezenchymální přechod</a:t>
            </a:r>
          </a:p>
        </p:txBody>
      </p:sp>
      <p:sp>
        <p:nvSpPr>
          <p:cNvPr id="5" name="TextBox 4"/>
          <p:cNvSpPr txBox="1"/>
          <p:nvPr/>
        </p:nvSpPr>
        <p:spPr>
          <a:xfrm>
            <a:off x="6116207" y="6385637"/>
            <a:ext cx="2762359" cy="369332"/>
          </a:xfrm>
          <a:prstGeom prst="rect">
            <a:avLst/>
          </a:prstGeom>
          <a:noFill/>
        </p:spPr>
        <p:txBody>
          <a:bodyPr wrap="none" rtlCol="0">
            <a:spAutoFit/>
          </a:bodyPr>
          <a:lstStyle/>
          <a:p>
            <a:r>
              <a:rPr lang="cs-CZ" dirty="0" err="1"/>
              <a:t>Yu</a:t>
            </a:r>
            <a:r>
              <a:rPr lang="cs-CZ" dirty="0"/>
              <a:t> et al., </a:t>
            </a:r>
            <a:r>
              <a:rPr lang="cs-CZ" i="1" dirty="0"/>
              <a:t>Science</a:t>
            </a:r>
            <a:r>
              <a:rPr lang="cs-CZ" dirty="0"/>
              <a:t>, (2014)</a:t>
            </a:r>
          </a:p>
        </p:txBody>
      </p:sp>
      <p:sp>
        <p:nvSpPr>
          <p:cNvPr id="6" name="Content Placeholder 2"/>
          <p:cNvSpPr>
            <a:spLocks noGrp="1"/>
          </p:cNvSpPr>
          <p:nvPr>
            <p:ph idx="1"/>
          </p:nvPr>
        </p:nvSpPr>
        <p:spPr>
          <a:xfrm>
            <a:off x="941465" y="1628800"/>
            <a:ext cx="3156613" cy="4023360"/>
          </a:xfrm>
        </p:spPr>
        <p:txBody>
          <a:bodyPr>
            <a:normAutofit/>
          </a:bodyPr>
          <a:lstStyle/>
          <a:p>
            <a:pPr>
              <a:buFont typeface="Wingdings" charset="2"/>
              <a:buChar char="Ø"/>
            </a:pPr>
            <a:r>
              <a:rPr lang="cs-CZ" dirty="0"/>
              <a:t> U CNB popsán epiteliální i mezenchymální fenotyp</a:t>
            </a:r>
          </a:p>
          <a:p>
            <a:pPr>
              <a:buFont typeface="Wingdings" charset="2"/>
              <a:buChar char="Ø"/>
            </a:pPr>
            <a:r>
              <a:rPr lang="cs-CZ" b="1" dirty="0"/>
              <a:t> </a:t>
            </a:r>
            <a:r>
              <a:rPr lang="cs-CZ" dirty="0"/>
              <a:t>M+ buňky </a:t>
            </a:r>
            <a:r>
              <a:rPr lang="mr-IN" dirty="0"/>
              <a:t>–</a:t>
            </a:r>
            <a:r>
              <a:rPr lang="cs-CZ" dirty="0"/>
              <a:t> spojeny s progresí onemocnění</a:t>
            </a:r>
          </a:p>
          <a:p>
            <a:pPr>
              <a:buFont typeface="Wingdings" charset="2"/>
              <a:buChar char="Ø"/>
            </a:pPr>
            <a:r>
              <a:rPr lang="cs-CZ" dirty="0"/>
              <a:t> Dynamické změny</a:t>
            </a:r>
          </a:p>
          <a:p>
            <a:pPr>
              <a:buFont typeface="Wingdings" charset="2"/>
              <a:buChar char="Ø"/>
            </a:pPr>
            <a:endParaRPr lang="cs-CZ" dirty="0"/>
          </a:p>
        </p:txBody>
      </p:sp>
      <p:pic>
        <p:nvPicPr>
          <p:cNvPr id="7" name="Obrázek 6"/>
          <p:cNvPicPr>
            <a:picLocks noChangeAspect="1"/>
          </p:cNvPicPr>
          <p:nvPr/>
        </p:nvPicPr>
        <p:blipFill>
          <a:blip r:embed="rId2"/>
          <a:stretch>
            <a:fillRect/>
          </a:stretch>
        </p:blipFill>
        <p:spPr>
          <a:xfrm>
            <a:off x="1116525" y="5036786"/>
            <a:ext cx="2808312" cy="1533517"/>
          </a:xfrm>
          <a:prstGeom prst="rect">
            <a:avLst/>
          </a:prstGeom>
        </p:spPr>
      </p:pic>
      <p:pic>
        <p:nvPicPr>
          <p:cNvPr id="8" name="Obrázek 7"/>
          <p:cNvPicPr>
            <a:picLocks noChangeAspect="1"/>
          </p:cNvPicPr>
          <p:nvPr/>
        </p:nvPicPr>
        <p:blipFill>
          <a:blip r:embed="rId3"/>
          <a:stretch>
            <a:fillRect/>
          </a:stretch>
        </p:blipFill>
        <p:spPr>
          <a:xfrm>
            <a:off x="3924837" y="1484783"/>
            <a:ext cx="4953729" cy="3333179"/>
          </a:xfrm>
          <a:prstGeom prst="rect">
            <a:avLst/>
          </a:prstGeom>
        </p:spPr>
      </p:pic>
    </p:spTree>
    <p:extLst>
      <p:ext uri="{BB962C8B-B14F-4D97-AF65-F5344CB8AC3E}">
        <p14:creationId xmlns:p14="http://schemas.microsoft.com/office/powerpoint/2010/main" val="2249883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16632"/>
            <a:ext cx="7543800" cy="736395"/>
          </a:xfrm>
        </p:spPr>
        <p:txBody>
          <a:bodyPr>
            <a:normAutofit/>
          </a:bodyPr>
          <a:lstStyle/>
          <a:p>
            <a:r>
              <a:rPr lang="cs-CZ" dirty="0"/>
              <a:t>Cirkulující nádorové buňky: shrnutí</a:t>
            </a:r>
          </a:p>
        </p:txBody>
      </p:sp>
      <p:sp>
        <p:nvSpPr>
          <p:cNvPr id="3" name="Content Placeholder 2"/>
          <p:cNvSpPr>
            <a:spLocks noGrp="1"/>
          </p:cNvSpPr>
          <p:nvPr>
            <p:ph idx="1"/>
          </p:nvPr>
        </p:nvSpPr>
        <p:spPr>
          <a:xfrm>
            <a:off x="1043608" y="1844824"/>
            <a:ext cx="7543800" cy="4383732"/>
          </a:xfrm>
        </p:spPr>
        <p:txBody>
          <a:bodyPr>
            <a:normAutofit/>
          </a:bodyPr>
          <a:lstStyle/>
          <a:p>
            <a:pPr marL="0" indent="0">
              <a:buNone/>
            </a:pPr>
            <a:r>
              <a:rPr lang="cs-CZ" sz="2000" dirty="0"/>
              <a:t>Nádorové buňky uvolněné do cirkulace </a:t>
            </a:r>
          </a:p>
          <a:p>
            <a:pPr lvl="1">
              <a:buFont typeface="Wingdings" charset="2"/>
              <a:buChar char="Ø"/>
            </a:pPr>
            <a:r>
              <a:rPr lang="cs-CZ" dirty="0"/>
              <a:t> Klíčová úloha ve vzniku metastáz</a:t>
            </a:r>
          </a:p>
          <a:p>
            <a:pPr lvl="1">
              <a:buFont typeface="Wingdings" charset="2"/>
              <a:buChar char="Ø"/>
            </a:pPr>
            <a:r>
              <a:rPr lang="cs-CZ" dirty="0"/>
              <a:t> Heterogenita a plasticity</a:t>
            </a:r>
          </a:p>
          <a:p>
            <a:pPr>
              <a:buFont typeface="Wingdings" charset="2"/>
              <a:buChar char="Ø"/>
            </a:pPr>
            <a:r>
              <a:rPr lang="cs-CZ" sz="2000" dirty="0"/>
              <a:t> Detekce</a:t>
            </a:r>
          </a:p>
          <a:p>
            <a:pPr lvl="1">
              <a:buFont typeface="Wingdings" charset="2"/>
              <a:buChar char="Ø"/>
            </a:pPr>
            <a:r>
              <a:rPr lang="cs-CZ" dirty="0"/>
              <a:t> Oblast intenzivního výzkumu</a:t>
            </a:r>
          </a:p>
          <a:p>
            <a:pPr>
              <a:buFont typeface="Wingdings" charset="2"/>
              <a:buChar char="Ø"/>
            </a:pPr>
            <a:r>
              <a:rPr lang="cs-CZ" sz="2000" dirty="0"/>
              <a:t> Klinicky významné</a:t>
            </a:r>
          </a:p>
          <a:p>
            <a:pPr lvl="1">
              <a:buFont typeface="Wingdings" charset="2"/>
              <a:buChar char="Ø"/>
            </a:pPr>
            <a:r>
              <a:rPr lang="cs-CZ" dirty="0"/>
              <a:t> Počet koreluje s prognózou</a:t>
            </a:r>
          </a:p>
          <a:p>
            <a:pPr lvl="1">
              <a:buFont typeface="Wingdings" charset="2"/>
              <a:buChar char="Ø"/>
            </a:pPr>
            <a:r>
              <a:rPr lang="cs-CZ" dirty="0"/>
              <a:t> Molekulární charakterizace – personalizace medicíny</a:t>
            </a:r>
          </a:p>
          <a:p>
            <a:pPr>
              <a:buFont typeface="Wingdings" charset="2"/>
              <a:buChar char="Ø"/>
            </a:pPr>
            <a:endParaRPr lang="cs-CZ" sz="2000" dirty="0"/>
          </a:p>
          <a:p>
            <a:pPr>
              <a:buFont typeface="Wingdings" charset="2"/>
              <a:buChar char="Ø"/>
            </a:pPr>
            <a:endParaRPr lang="cs-CZ" sz="2000"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3105" y="2204864"/>
            <a:ext cx="2661801" cy="2113809"/>
          </a:xfrm>
          <a:prstGeom prst="rect">
            <a:avLst/>
          </a:prstGeom>
        </p:spPr>
      </p:pic>
      <p:sp>
        <p:nvSpPr>
          <p:cNvPr id="6" name="Obdélník 5"/>
          <p:cNvSpPr/>
          <p:nvPr/>
        </p:nvSpPr>
        <p:spPr>
          <a:xfrm>
            <a:off x="6106470" y="4003367"/>
            <a:ext cx="1452192" cy="307777"/>
          </a:xfrm>
          <a:prstGeom prst="rect">
            <a:avLst/>
          </a:prstGeom>
        </p:spPr>
        <p:txBody>
          <a:bodyPr wrap="none">
            <a:spAutoFit/>
          </a:bodyPr>
          <a:lstStyle/>
          <a:p>
            <a:r>
              <a:rPr lang="en-US" sz="1400" dirty="0">
                <a:solidFill>
                  <a:schemeClr val="tx1"/>
                </a:solidFill>
              </a:rPr>
              <a:t>V</a:t>
            </a:r>
            <a:r>
              <a:rPr lang="cs-CZ" sz="1400" dirty="0">
                <a:solidFill>
                  <a:schemeClr val="tx1"/>
                </a:solidFill>
              </a:rPr>
              <a:t>.</a:t>
            </a:r>
            <a:r>
              <a:rPr lang="en-US" sz="1400" dirty="0">
                <a:solidFill>
                  <a:schemeClr val="tx1"/>
                </a:solidFill>
              </a:rPr>
              <a:t> </a:t>
            </a:r>
            <a:r>
              <a:rPr lang="en-US" sz="1400" dirty="0" err="1">
                <a:solidFill>
                  <a:schemeClr val="tx1"/>
                </a:solidFill>
              </a:rPr>
              <a:t>Dvořák</a:t>
            </a:r>
            <a:r>
              <a:rPr lang="cs-CZ" sz="1400" dirty="0">
                <a:solidFill>
                  <a:schemeClr val="tx1"/>
                </a:solidFill>
              </a:rPr>
              <a:t>, 2016</a:t>
            </a:r>
            <a:endParaRPr lang="en-US" sz="1400" dirty="0">
              <a:solidFill>
                <a:schemeClr val="tx1"/>
              </a:solidFill>
            </a:endParaRPr>
          </a:p>
        </p:txBody>
      </p:sp>
    </p:spTree>
    <p:extLst>
      <p:ext uri="{BB962C8B-B14F-4D97-AF65-F5344CB8AC3E}">
        <p14:creationId xmlns:p14="http://schemas.microsoft.com/office/powerpoint/2010/main" val="257821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Screen Shot 2018-02-13 at 11.11.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729" y="2195187"/>
            <a:ext cx="5902271" cy="4234759"/>
          </a:xfrm>
          <a:prstGeom prst="rect">
            <a:avLst/>
          </a:prstGeom>
        </p:spPr>
      </p:pic>
      <p:sp>
        <p:nvSpPr>
          <p:cNvPr id="2" name="Title 1"/>
          <p:cNvSpPr>
            <a:spLocks noGrp="1"/>
          </p:cNvSpPr>
          <p:nvPr>
            <p:ph type="title"/>
          </p:nvPr>
        </p:nvSpPr>
        <p:spPr/>
        <p:txBody>
          <a:bodyPr>
            <a:normAutofit/>
          </a:bodyPr>
          <a:lstStyle/>
          <a:p>
            <a:r>
              <a:rPr lang="cs-CZ" dirty="0">
                <a:latin typeface="Cambria"/>
                <a:cs typeface="Cambria"/>
              </a:rPr>
              <a:t>Proč je rakovina tak devastující</a:t>
            </a:r>
            <a:r>
              <a:rPr lang="en-US" dirty="0">
                <a:latin typeface="Cambria"/>
                <a:cs typeface="Cambria"/>
              </a:rPr>
              <a:t>?</a:t>
            </a:r>
          </a:p>
        </p:txBody>
      </p:sp>
      <p:pic>
        <p:nvPicPr>
          <p:cNvPr id="3" name="Picture 2"/>
          <p:cNvPicPr>
            <a:picLocks noChangeAspect="1"/>
          </p:cNvPicPr>
          <p:nvPr/>
        </p:nvPicPr>
        <p:blipFill>
          <a:blip r:embed="rId3"/>
          <a:stretch>
            <a:fillRect/>
          </a:stretch>
        </p:blipFill>
        <p:spPr>
          <a:xfrm>
            <a:off x="159324" y="1417638"/>
            <a:ext cx="3128390" cy="5440362"/>
          </a:xfrm>
          <a:prstGeom prst="rect">
            <a:avLst/>
          </a:prstGeom>
        </p:spPr>
      </p:pic>
      <p:pic>
        <p:nvPicPr>
          <p:cNvPr id="8" name="Picture 7" descr="Screen Shot 2018-02-13 at 11.11.4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729" y="2195187"/>
            <a:ext cx="5885434" cy="4393184"/>
          </a:xfrm>
          <a:prstGeom prst="rect">
            <a:avLst/>
          </a:prstGeom>
        </p:spPr>
      </p:pic>
      <p:sp>
        <p:nvSpPr>
          <p:cNvPr id="9" name="TextBox 8"/>
          <p:cNvSpPr txBox="1"/>
          <p:nvPr/>
        </p:nvSpPr>
        <p:spPr>
          <a:xfrm>
            <a:off x="3519749" y="1733522"/>
            <a:ext cx="5339505" cy="461665"/>
          </a:xfrm>
          <a:prstGeom prst="rect">
            <a:avLst/>
          </a:prstGeom>
          <a:noFill/>
        </p:spPr>
        <p:txBody>
          <a:bodyPr wrap="square" rtlCol="0">
            <a:spAutoFit/>
          </a:bodyPr>
          <a:lstStyle/>
          <a:p>
            <a:pPr algn="ctr"/>
            <a:r>
              <a:rPr lang="en-US" sz="2400" dirty="0">
                <a:solidFill>
                  <a:schemeClr val="bg2">
                    <a:lumMod val="25000"/>
                  </a:schemeClr>
                </a:solidFill>
                <a:latin typeface="Cambria"/>
                <a:cs typeface="Cambria"/>
              </a:rPr>
              <a:t>cancer death portion </a:t>
            </a:r>
            <a:r>
              <a:rPr lang="en-US" sz="2400" i="1" dirty="0">
                <a:solidFill>
                  <a:schemeClr val="bg2">
                    <a:lumMod val="25000"/>
                  </a:schemeClr>
                </a:solidFill>
                <a:latin typeface="Cambria"/>
                <a:cs typeface="Cambria"/>
              </a:rPr>
              <a:t>per</a:t>
            </a:r>
            <a:r>
              <a:rPr lang="en-US" sz="2400" dirty="0">
                <a:solidFill>
                  <a:schemeClr val="bg2">
                    <a:lumMod val="25000"/>
                  </a:schemeClr>
                </a:solidFill>
                <a:latin typeface="Cambria"/>
                <a:cs typeface="Cambria"/>
              </a:rPr>
              <a:t> cancer type</a:t>
            </a:r>
          </a:p>
        </p:txBody>
      </p:sp>
      <p:sp>
        <p:nvSpPr>
          <p:cNvPr id="10" name="Rectangle 9"/>
          <p:cNvSpPr/>
          <p:nvPr/>
        </p:nvSpPr>
        <p:spPr>
          <a:xfrm>
            <a:off x="3683954" y="1648378"/>
            <a:ext cx="4890350" cy="7761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519749" y="1733522"/>
            <a:ext cx="5339505" cy="461665"/>
          </a:xfrm>
          <a:prstGeom prst="rect">
            <a:avLst/>
          </a:prstGeom>
          <a:noFill/>
        </p:spPr>
        <p:txBody>
          <a:bodyPr wrap="square" rtlCol="0">
            <a:spAutoFit/>
          </a:bodyPr>
          <a:lstStyle/>
          <a:p>
            <a:pPr algn="ctr"/>
            <a:r>
              <a:rPr lang="en-US" sz="2400" dirty="0">
                <a:solidFill>
                  <a:schemeClr val="bg2">
                    <a:lumMod val="25000"/>
                  </a:schemeClr>
                </a:solidFill>
                <a:latin typeface="Cambria"/>
                <a:cs typeface="Cambria"/>
              </a:rPr>
              <a:t>cancer-related death cause estimate</a:t>
            </a:r>
          </a:p>
        </p:txBody>
      </p:sp>
    </p:spTree>
    <p:extLst>
      <p:ext uri="{BB962C8B-B14F-4D97-AF65-F5344CB8AC3E}">
        <p14:creationId xmlns:p14="http://schemas.microsoft.com/office/powerpoint/2010/main" val="7665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043608" y="260646"/>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altLang="en-US" dirty="0"/>
              <a:t>Extravazace</a:t>
            </a:r>
            <a:endParaRPr lang="cs-CZ" altLang="en-US" dirty="0">
              <a:latin typeface="Symbol" pitchFamily="18" charset="2"/>
            </a:endParaRPr>
          </a:p>
        </p:txBody>
      </p:sp>
      <p:sp>
        <p:nvSpPr>
          <p:cNvPr id="4" name="Rectangle 3"/>
          <p:cNvSpPr txBox="1">
            <a:spLocks noChangeArrowheads="1"/>
          </p:cNvSpPr>
          <p:nvPr/>
        </p:nvSpPr>
        <p:spPr>
          <a:xfrm>
            <a:off x="1187450" y="1124744"/>
            <a:ext cx="7272982" cy="1728192"/>
          </a:xfrm>
          <a:prstGeom prst="rect">
            <a:avLst/>
          </a:prstGeom>
        </p:spPr>
        <p:txBody>
          <a:bodyPr/>
          <a:lstStyle>
            <a:lvl1pPr marL="266700" indent="-266700" algn="l" rtl="0" eaLnBrk="1" fontAlgn="base" hangingPunct="1">
              <a:spcBef>
                <a:spcPct val="20000"/>
              </a:spcBef>
              <a:spcAft>
                <a:spcPct val="0"/>
              </a:spcAft>
              <a:buBlip>
                <a:blip r:embed="rId2"/>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en-US" sz="1800" dirty="0"/>
              <a:t>Penetrace buněk do okolní tkáně</a:t>
            </a:r>
          </a:p>
          <a:p>
            <a:r>
              <a:rPr lang="cs-CZ" altLang="en-US" sz="1800" dirty="0"/>
              <a:t>Interakce nádorové buňky se stěnou cévy</a:t>
            </a:r>
          </a:p>
          <a:p>
            <a:r>
              <a:rPr lang="cs-CZ" altLang="en-US" sz="1800" dirty="0"/>
              <a:t>Možnost proliferace uvnitř lumen cévy</a:t>
            </a:r>
          </a:p>
        </p:txBody>
      </p:sp>
      <p:pic>
        <p:nvPicPr>
          <p:cNvPr id="9" name="Picture 2" descr="figure_14_09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737" y="2708920"/>
            <a:ext cx="7150695" cy="3327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934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043608" y="260646"/>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altLang="en-US" dirty="0"/>
              <a:t>Kolonizace</a:t>
            </a:r>
            <a:endParaRPr lang="cs-CZ" altLang="en-US" dirty="0">
              <a:latin typeface="Symbol" pitchFamily="18" charset="2"/>
            </a:endParaRPr>
          </a:p>
        </p:txBody>
      </p:sp>
      <p:sp>
        <p:nvSpPr>
          <p:cNvPr id="3" name="Rectangle 3"/>
          <p:cNvSpPr txBox="1">
            <a:spLocks noChangeArrowheads="1"/>
          </p:cNvSpPr>
          <p:nvPr/>
        </p:nvSpPr>
        <p:spPr>
          <a:xfrm>
            <a:off x="1187450" y="1124744"/>
            <a:ext cx="7272982" cy="1728192"/>
          </a:xfrm>
          <a:prstGeom prst="rect">
            <a:avLst/>
          </a:prstGeom>
        </p:spPr>
        <p:txBody>
          <a:bodyPr/>
          <a:lstStyle>
            <a:lvl1pPr marL="266700" indent="-266700" algn="l" rtl="0" eaLnBrk="1" fontAlgn="base" hangingPunct="1">
              <a:spcBef>
                <a:spcPct val="20000"/>
              </a:spcBef>
              <a:spcAft>
                <a:spcPct val="0"/>
              </a:spcAft>
              <a:buBlip>
                <a:blip r:embed="rId2"/>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en-US" sz="1800" dirty="0"/>
              <a:t>Velice nízká účinnost</a:t>
            </a:r>
          </a:p>
          <a:p>
            <a:r>
              <a:rPr lang="cs-CZ" altLang="en-US" sz="1800" dirty="0" err="1"/>
              <a:t>Dormantní</a:t>
            </a:r>
            <a:r>
              <a:rPr lang="cs-CZ" altLang="en-US" sz="1800" dirty="0"/>
              <a:t> </a:t>
            </a:r>
            <a:r>
              <a:rPr lang="cs-CZ" altLang="en-US" sz="1800" dirty="0" err="1"/>
              <a:t>mikrometastázy</a:t>
            </a:r>
            <a:endParaRPr lang="cs-CZ" altLang="en-US" sz="1800" dirty="0"/>
          </a:p>
          <a:p>
            <a:r>
              <a:rPr lang="cs-CZ" altLang="en-US" sz="1800" dirty="0"/>
              <a:t>Metastatický relaps</a:t>
            </a:r>
          </a:p>
        </p:txBody>
      </p:sp>
      <p:pic>
        <p:nvPicPr>
          <p:cNvPr id="4" name="Picture 2" descr="figure_14_10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486343"/>
            <a:ext cx="3360738"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figure_14_11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2420888"/>
            <a:ext cx="3392802" cy="438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ovéPole 5"/>
          <p:cNvSpPr txBox="1"/>
          <p:nvPr/>
        </p:nvSpPr>
        <p:spPr>
          <a:xfrm>
            <a:off x="5940152" y="1196752"/>
            <a:ext cx="2755883" cy="369332"/>
          </a:xfrm>
          <a:prstGeom prst="rect">
            <a:avLst/>
          </a:prstGeom>
          <a:noFill/>
        </p:spPr>
        <p:txBody>
          <a:bodyPr wrap="none" rtlCol="0">
            <a:spAutoFit/>
          </a:bodyPr>
          <a:lstStyle/>
          <a:p>
            <a:r>
              <a:rPr lang="cs-CZ" dirty="0">
                <a:solidFill>
                  <a:schemeClr val="tx1"/>
                </a:solidFill>
              </a:rPr>
              <a:t>CK+ buňky v kostní dřeni</a:t>
            </a:r>
            <a:endParaRPr lang="en-US" dirty="0">
              <a:solidFill>
                <a:schemeClr val="tx1"/>
              </a:solidFill>
            </a:endParaRPr>
          </a:p>
        </p:txBody>
      </p:sp>
    </p:spTree>
    <p:extLst>
      <p:ext uri="{BB962C8B-B14F-4D97-AF65-F5344CB8AC3E}">
        <p14:creationId xmlns:p14="http://schemas.microsoft.com/office/powerpoint/2010/main" val="409854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401763" y="457200"/>
            <a:ext cx="7315200" cy="5638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6381750"/>
            <a:ext cx="18288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6453188"/>
            <a:ext cx="157480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7813" y="19050"/>
            <a:ext cx="199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677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dirty="0"/>
              <a:t>Epithelial-Mesenchymal Transition (EMT)</a:t>
            </a:r>
            <a:endParaRPr lang="cs-CZ" altLang="en-US" dirty="0"/>
          </a:p>
        </p:txBody>
      </p:sp>
      <p:sp>
        <p:nvSpPr>
          <p:cNvPr id="93187" name="Rectangle 3"/>
          <p:cNvSpPr>
            <a:spLocks noGrp="1" noChangeArrowheads="1"/>
          </p:cNvSpPr>
          <p:nvPr>
            <p:ph type="body" idx="1"/>
          </p:nvPr>
        </p:nvSpPr>
        <p:spPr>
          <a:xfrm>
            <a:off x="1258888" y="1989138"/>
            <a:ext cx="7215187" cy="3754437"/>
          </a:xfrm>
        </p:spPr>
        <p:txBody>
          <a:bodyPr/>
          <a:lstStyle/>
          <a:p>
            <a:pPr eaLnBrk="1" hangingPunct="1"/>
            <a:r>
              <a:rPr lang="en-US" altLang="en-US"/>
              <a:t>Zm</a:t>
            </a:r>
            <a:r>
              <a:rPr lang="cs-CZ" altLang="en-US"/>
              <a:t>ěna buněčného fenotypu spojená se ztrátou adheze a zvýšením motility</a:t>
            </a:r>
          </a:p>
        </p:txBody>
      </p:sp>
      <p:pic>
        <p:nvPicPr>
          <p:cNvPr id="4" name="Picture 2" descr="table_14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996951"/>
            <a:ext cx="6192688" cy="36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18429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ChangeArrowheads="1"/>
          </p:cNvSpPr>
          <p:nvPr/>
        </p:nvSpPr>
        <p:spPr bwMode="auto">
          <a:xfrm>
            <a:off x="1116013"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dirty="0">
                <a:solidFill>
                  <a:schemeClr val="tx2"/>
                </a:solidFill>
                <a:cs typeface="Arial" panose="020B0604020202020204" pitchFamily="34" charset="0"/>
              </a:rPr>
              <a:t>EMT &amp; </a:t>
            </a:r>
            <a:r>
              <a:rPr lang="cs-CZ" altLang="en-US" sz="2400" dirty="0">
                <a:solidFill>
                  <a:schemeClr val="tx2"/>
                </a:solidFill>
                <a:cs typeface="Arial" panose="020B0604020202020204" pitchFamily="34" charset="0"/>
              </a:rPr>
              <a:t>nádory</a:t>
            </a:r>
          </a:p>
        </p:txBody>
      </p:sp>
      <p:pic>
        <p:nvPicPr>
          <p:cNvPr id="6" name="Picture 2" descr="figure_14_1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485" y="2276872"/>
            <a:ext cx="7065557" cy="449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2" descr="figure_14_1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6260" y="134861"/>
            <a:ext cx="5417740" cy="2016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21508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cs-CZ" altLang="en-US" dirty="0"/>
              <a:t>Znaky a regulátory EMT</a:t>
            </a:r>
          </a:p>
        </p:txBody>
      </p:sp>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t="45641"/>
          <a:stretch>
            <a:fillRect/>
          </a:stretch>
        </p:blipFill>
        <p:spPr bwMode="auto">
          <a:xfrm>
            <a:off x="250825" y="1557338"/>
            <a:ext cx="5400675"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0996" name="Picture 4"/>
          <p:cNvPicPr>
            <a:picLocks noChangeAspect="1" noChangeArrowheads="1"/>
          </p:cNvPicPr>
          <p:nvPr/>
        </p:nvPicPr>
        <p:blipFill>
          <a:blip r:embed="rId3">
            <a:extLst>
              <a:ext uri="{28A0092B-C50C-407E-A947-70E740481C1C}">
                <a14:useLocalDpi xmlns:a14="http://schemas.microsoft.com/office/drawing/2010/main" val="0"/>
              </a:ext>
            </a:extLst>
          </a:blip>
          <a:srcRect t="69147"/>
          <a:stretch>
            <a:fillRect/>
          </a:stretch>
        </p:blipFill>
        <p:spPr bwMode="auto">
          <a:xfrm>
            <a:off x="4427538" y="1557338"/>
            <a:ext cx="4716462"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0997" name="Rectangle 5"/>
          <p:cNvSpPr>
            <a:spLocks noChangeArrowheads="1"/>
          </p:cNvSpPr>
          <p:nvPr/>
        </p:nvSpPr>
        <p:spPr bwMode="auto">
          <a:xfrm>
            <a:off x="250825" y="2781300"/>
            <a:ext cx="4464050" cy="1654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pic>
        <p:nvPicPr>
          <p:cNvPr id="340998" name="Picture 6" descr="nrc2620-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2773363"/>
            <a:ext cx="4751387"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9" name="Rectangle 7"/>
          <p:cNvSpPr>
            <a:spLocks noChangeArrowheads="1"/>
          </p:cNvSpPr>
          <p:nvPr/>
        </p:nvSpPr>
        <p:spPr bwMode="auto">
          <a:xfrm>
            <a:off x="6948488" y="5953125"/>
            <a:ext cx="21955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1000">
                <a:latin typeface="Verdana" pitchFamily="34" charset="0"/>
              </a:rPr>
              <a:t>Kornelia Polyak &amp; Robert A. Weinberg</a:t>
            </a:r>
          </a:p>
          <a:p>
            <a:pPr algn="ctr" eaLnBrk="1" hangingPunct="1">
              <a:spcBef>
                <a:spcPct val="0"/>
              </a:spcBef>
              <a:buClrTx/>
              <a:buSzTx/>
              <a:buFontTx/>
              <a:buNone/>
            </a:pPr>
            <a:r>
              <a:rPr lang="cs-CZ" altLang="en-US" sz="1000" i="1">
                <a:latin typeface="Verdana" pitchFamily="34" charset="0"/>
              </a:rPr>
              <a:t>Nature Reviews Cancer </a:t>
            </a:r>
            <a:r>
              <a:rPr lang="cs-CZ" altLang="en-US" sz="1000" b="1">
                <a:latin typeface="Verdana" pitchFamily="34" charset="0"/>
              </a:rPr>
              <a:t>9</a:t>
            </a:r>
            <a:r>
              <a:rPr lang="cs-CZ" altLang="en-US" sz="1000">
                <a:latin typeface="Verdana" pitchFamily="34" charset="0"/>
              </a:rPr>
              <a:t>, 265-273 (April 2009)</a:t>
            </a:r>
          </a:p>
        </p:txBody>
      </p:sp>
      <p:sp>
        <p:nvSpPr>
          <p:cNvPr id="341000" name="Oval 8"/>
          <p:cNvSpPr>
            <a:spLocks noChangeArrowheads="1"/>
          </p:cNvSpPr>
          <p:nvPr/>
        </p:nvSpPr>
        <p:spPr bwMode="auto">
          <a:xfrm>
            <a:off x="3419475" y="2420938"/>
            <a:ext cx="1296988" cy="1223962"/>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Tree>
    <p:extLst>
      <p:ext uri="{BB962C8B-B14F-4D97-AF65-F5344CB8AC3E}">
        <p14:creationId xmlns:p14="http://schemas.microsoft.com/office/powerpoint/2010/main" val="408289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409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09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09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09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100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grpId="1" nodeType="clickEffect">
                                  <p:stCondLst>
                                    <p:cond delay="0"/>
                                  </p:stCondLst>
                                  <p:childTnLst>
                                    <p:animMotion origin="layout" path="M -1.66667E-6 -2.42887E-6 L 0.0316 0.25191 " pathEditMode="relative" rAng="0" ptsTypes="AA">
                                      <p:cBhvr>
                                        <p:cTn id="20" dur="2000" fill="hold"/>
                                        <p:tgtEl>
                                          <p:spTgt spid="341000"/>
                                        </p:tgtEl>
                                        <p:attrNameLst>
                                          <p:attrName>ppt_x</p:attrName>
                                          <p:attrName>ppt_y</p:attrName>
                                        </p:attrNameLst>
                                      </p:cBhvr>
                                      <p:rCtr x="1580" y="12584"/>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grpId="2" nodeType="clickEffect">
                                  <p:stCondLst>
                                    <p:cond delay="0"/>
                                  </p:stCondLst>
                                  <p:childTnLst>
                                    <p:animMotion origin="layout" path="M 0.0316 0.25191 L 0.22847 0.33056 " pathEditMode="relative" rAng="0" ptsTypes="AA">
                                      <p:cBhvr>
                                        <p:cTn id="24" dur="2000" fill="hold"/>
                                        <p:tgtEl>
                                          <p:spTgt spid="341000"/>
                                        </p:tgtEl>
                                        <p:attrNameLst>
                                          <p:attrName>ppt_x</p:attrName>
                                          <p:attrName>ppt_y</p:attrName>
                                        </p:attrNameLst>
                                      </p:cBhvr>
                                      <p:rCtr x="9844" y="39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7" grpId="0" animBg="1"/>
      <p:bldP spid="340999" grpId="0"/>
      <p:bldP spid="341000" grpId="0" animBg="1"/>
      <p:bldP spid="341000" grpId="1" animBg="1"/>
      <p:bldP spid="341000"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cs-CZ" altLang="en-US" dirty="0" err="1"/>
              <a:t>Transforming</a:t>
            </a:r>
            <a:r>
              <a:rPr lang="cs-CZ" altLang="en-US" dirty="0"/>
              <a:t> </a:t>
            </a:r>
            <a:r>
              <a:rPr lang="cs-CZ" altLang="en-US" dirty="0" err="1"/>
              <a:t>growth</a:t>
            </a:r>
            <a:r>
              <a:rPr lang="cs-CZ" altLang="en-US" dirty="0"/>
              <a:t> </a:t>
            </a:r>
            <a:r>
              <a:rPr lang="cs-CZ" altLang="en-US" dirty="0" err="1"/>
              <a:t>factor</a:t>
            </a:r>
            <a:r>
              <a:rPr lang="cs-CZ" altLang="en-US" dirty="0"/>
              <a:t>-</a:t>
            </a:r>
            <a:r>
              <a:rPr lang="cs-CZ" altLang="en-US" dirty="0">
                <a:latin typeface="Symbol" pitchFamily="18" charset="2"/>
              </a:rPr>
              <a:t>b</a:t>
            </a:r>
            <a:r>
              <a:rPr lang="cs-CZ" altLang="en-US" dirty="0"/>
              <a:t> (TGF-</a:t>
            </a:r>
            <a:r>
              <a:rPr lang="cs-CZ" altLang="en-US" dirty="0">
                <a:latin typeface="Symbol" pitchFamily="18" charset="2"/>
              </a:rPr>
              <a:t>b</a:t>
            </a:r>
            <a:r>
              <a:rPr lang="cs-CZ" altLang="en-US" dirty="0"/>
              <a:t>)</a:t>
            </a:r>
          </a:p>
        </p:txBody>
      </p:sp>
      <p:pic>
        <p:nvPicPr>
          <p:cNvPr id="972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1485900"/>
            <a:ext cx="5699125" cy="47513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4" name="Rectangle 4"/>
          <p:cNvSpPr>
            <a:spLocks noChangeArrowheads="1"/>
          </p:cNvSpPr>
          <p:nvPr/>
        </p:nvSpPr>
        <p:spPr bwMode="auto">
          <a:xfrm>
            <a:off x="3136900" y="5618163"/>
            <a:ext cx="2908300" cy="54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1000">
                <a:solidFill>
                  <a:srgbClr val="000000"/>
                </a:solidFill>
                <a:latin typeface="Verdana" pitchFamily="34" charset="0"/>
              </a:rPr>
              <a:t>Massagué J, Gomis RR.</a:t>
            </a:r>
          </a:p>
          <a:p>
            <a:pPr algn="ctr" eaLnBrk="1" hangingPunct="1">
              <a:spcBef>
                <a:spcPct val="0"/>
              </a:spcBef>
              <a:buClrTx/>
              <a:buSzTx/>
              <a:buFontTx/>
              <a:buNone/>
            </a:pPr>
            <a:r>
              <a:rPr lang="cs-CZ" altLang="en-US" sz="1000">
                <a:solidFill>
                  <a:srgbClr val="000000"/>
                </a:solidFill>
                <a:latin typeface="Verdana" pitchFamily="34" charset="0"/>
              </a:rPr>
              <a:t>FEBS Lett. 2006 May 22;580(12):2811-20.</a:t>
            </a:r>
          </a:p>
        </p:txBody>
      </p:sp>
      <p:grpSp>
        <p:nvGrpSpPr>
          <p:cNvPr id="343045" name="Group 5"/>
          <p:cNvGrpSpPr>
            <a:grpSpLocks/>
          </p:cNvGrpSpPr>
          <p:nvPr/>
        </p:nvGrpSpPr>
        <p:grpSpPr bwMode="auto">
          <a:xfrm>
            <a:off x="1403350" y="1484313"/>
            <a:ext cx="5761038" cy="4824412"/>
            <a:chOff x="1145" y="1480"/>
            <a:chExt cx="3469" cy="3139"/>
          </a:xfrm>
        </p:grpSpPr>
        <p:pic>
          <p:nvPicPr>
            <p:cNvPr id="972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 y="1480"/>
              <a:ext cx="3469" cy="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7" name="Text Box 7"/>
            <p:cNvSpPr txBox="1">
              <a:spLocks noChangeArrowheads="1"/>
            </p:cNvSpPr>
            <p:nvPr/>
          </p:nvSpPr>
          <p:spPr bwMode="auto">
            <a:xfrm>
              <a:off x="2880" y="2024"/>
              <a:ext cx="167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ClrTx/>
                <a:buSzTx/>
                <a:buFontTx/>
                <a:buNone/>
              </a:pPr>
              <a:r>
                <a:rPr lang="fr-FR" altLang="en-US" sz="1000">
                  <a:solidFill>
                    <a:srgbClr val="000000"/>
                  </a:solidFill>
                  <a:latin typeface="Verdana" pitchFamily="34" charset="0"/>
                </a:rPr>
                <a:t>Jian Xu, Samy Lamouille</a:t>
              </a:r>
              <a:r>
                <a:rPr lang="cs-CZ" altLang="en-US" sz="1000">
                  <a:solidFill>
                    <a:srgbClr val="000000"/>
                  </a:solidFill>
                  <a:latin typeface="Verdana" pitchFamily="34" charset="0"/>
                </a:rPr>
                <a:t>,</a:t>
              </a:r>
              <a:r>
                <a:rPr lang="fr-FR" altLang="en-US" sz="1000">
                  <a:solidFill>
                    <a:srgbClr val="000000"/>
                  </a:solidFill>
                  <a:latin typeface="Verdana" pitchFamily="34" charset="0"/>
                </a:rPr>
                <a:t> Rik Derynck</a:t>
              </a:r>
              <a:endParaRPr lang="cs-CZ" altLang="en-US" sz="1000">
                <a:solidFill>
                  <a:srgbClr val="000000"/>
                </a:solidFill>
                <a:latin typeface="Verdana" pitchFamily="34" charset="0"/>
              </a:endParaRPr>
            </a:p>
            <a:p>
              <a:pPr algn="r" eaLnBrk="1" hangingPunct="1">
                <a:spcBef>
                  <a:spcPct val="0"/>
                </a:spcBef>
                <a:buClrTx/>
                <a:buSzTx/>
                <a:buFontTx/>
                <a:buNone/>
              </a:pPr>
              <a:r>
                <a:rPr lang="fr-FR" altLang="en-US" sz="1000">
                  <a:solidFill>
                    <a:srgbClr val="000000"/>
                  </a:solidFill>
                  <a:latin typeface="Verdana" pitchFamily="34" charset="0"/>
                </a:rPr>
                <a:t>Cell Research (2009) 19:156-172.</a:t>
              </a:r>
            </a:p>
            <a:p>
              <a:pPr eaLnBrk="1" hangingPunct="1">
                <a:spcBef>
                  <a:spcPct val="50000"/>
                </a:spcBef>
                <a:buClrTx/>
                <a:buSzTx/>
                <a:buFontTx/>
                <a:buNone/>
              </a:pPr>
              <a:r>
                <a:rPr lang="fr-FR" altLang="en-US" sz="1800">
                  <a:latin typeface="Verdana" pitchFamily="34" charset="0"/>
                </a:rPr>
                <a:t> </a:t>
              </a:r>
              <a:endParaRPr lang="cs-CZ" altLang="en-US" sz="1800">
                <a:latin typeface="Verdana" pitchFamily="34" charset="0"/>
              </a:endParaRPr>
            </a:p>
          </p:txBody>
        </p:sp>
      </p:grpSp>
    </p:spTree>
    <p:extLst>
      <p:ext uri="{BB962C8B-B14F-4D97-AF65-F5344CB8AC3E}">
        <p14:creationId xmlns:p14="http://schemas.microsoft.com/office/powerpoint/2010/main" val="3015422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43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ChangeArrowheads="1"/>
          </p:cNvSpPr>
          <p:nvPr>
            <p:ph type="title"/>
          </p:nvPr>
        </p:nvSpPr>
        <p:spPr/>
        <p:txBody>
          <a:bodyPr/>
          <a:lstStyle/>
          <a:p>
            <a:pPr eaLnBrk="1" hangingPunct="1"/>
            <a:r>
              <a:rPr lang="cs-CZ" altLang="en-US" sz="3200" dirty="0"/>
              <a:t>Klíčové objevy v EMT a rakovině</a:t>
            </a:r>
          </a:p>
        </p:txBody>
      </p:sp>
      <p:sp>
        <p:nvSpPr>
          <p:cNvPr id="345092" name="Rectangle 4"/>
          <p:cNvSpPr>
            <a:spLocks noGrp="1" noChangeArrowheads="1"/>
          </p:cNvSpPr>
          <p:nvPr>
            <p:ph type="body" idx="1"/>
          </p:nvPr>
        </p:nvSpPr>
        <p:spPr/>
        <p:txBody>
          <a:bodyPr/>
          <a:lstStyle/>
          <a:p>
            <a:pPr eaLnBrk="1" hangingPunct="1"/>
            <a:r>
              <a:rPr lang="cs-CZ" altLang="en-US" dirty="0"/>
              <a:t>EMT </a:t>
            </a:r>
            <a:r>
              <a:rPr lang="cs-CZ" altLang="en-US" dirty="0" err="1"/>
              <a:t>creates</a:t>
            </a:r>
            <a:r>
              <a:rPr lang="cs-CZ" altLang="en-US" dirty="0"/>
              <a:t> </a:t>
            </a:r>
            <a:r>
              <a:rPr lang="cs-CZ" altLang="en-US" dirty="0" err="1"/>
              <a:t>cells</a:t>
            </a:r>
            <a:r>
              <a:rPr lang="cs-CZ" altLang="en-US" dirty="0"/>
              <a:t> </a:t>
            </a:r>
            <a:r>
              <a:rPr lang="cs-CZ" altLang="en-US" dirty="0" err="1"/>
              <a:t>with</a:t>
            </a:r>
            <a:r>
              <a:rPr lang="cs-CZ" altLang="en-US" dirty="0"/>
              <a:t> </a:t>
            </a:r>
            <a:r>
              <a:rPr lang="cs-CZ" altLang="en-US" dirty="0" err="1"/>
              <a:t>cancer</a:t>
            </a:r>
            <a:r>
              <a:rPr lang="cs-CZ" altLang="en-US" dirty="0"/>
              <a:t> stem cell </a:t>
            </a:r>
            <a:r>
              <a:rPr lang="cs-CZ" altLang="en-US" dirty="0" err="1"/>
              <a:t>characteristics</a:t>
            </a:r>
            <a:r>
              <a:rPr lang="cs-CZ" altLang="en-US" dirty="0"/>
              <a:t> </a:t>
            </a:r>
            <a:r>
              <a:rPr lang="cs-CZ" altLang="en-US" sz="1200" b="1" dirty="0"/>
              <a:t>Mani</a:t>
            </a:r>
            <a:r>
              <a:rPr lang="cs-CZ" altLang="en-US" sz="1200" dirty="0"/>
              <a:t> SA, et al., Cell. 2008 May 16;133(4):704-15.</a:t>
            </a:r>
            <a:endParaRPr lang="cs-CZ" altLang="en-US" dirty="0"/>
          </a:p>
          <a:p>
            <a:pPr eaLnBrk="1" hangingPunct="1"/>
            <a:r>
              <a:rPr lang="cs-CZ" altLang="en-US" dirty="0" err="1"/>
              <a:t>Cross-regulation</a:t>
            </a:r>
            <a:r>
              <a:rPr lang="cs-CZ" altLang="en-US" dirty="0"/>
              <a:t> </a:t>
            </a:r>
            <a:r>
              <a:rPr lang="cs-CZ" altLang="en-US" dirty="0" err="1"/>
              <a:t>between</a:t>
            </a:r>
            <a:r>
              <a:rPr lang="cs-CZ" altLang="en-US" dirty="0"/>
              <a:t> ZEB1/2 and miR-200 </a:t>
            </a:r>
            <a:r>
              <a:rPr lang="cs-CZ" altLang="en-US" dirty="0" err="1"/>
              <a:t>family</a:t>
            </a:r>
            <a:r>
              <a:rPr lang="cs-CZ" altLang="en-US" dirty="0"/>
              <a:t> </a:t>
            </a:r>
            <a:r>
              <a:rPr lang="cs-CZ" altLang="en-US" sz="1200" b="1" dirty="0"/>
              <a:t>Gregory</a:t>
            </a:r>
            <a:r>
              <a:rPr lang="cs-CZ" altLang="en-US" sz="1200" dirty="0"/>
              <a:t> PA, et al., </a:t>
            </a:r>
            <a:r>
              <a:rPr lang="cs-CZ" altLang="en-US" sz="1200" dirty="0" err="1"/>
              <a:t>Nat</a:t>
            </a:r>
            <a:r>
              <a:rPr lang="cs-CZ" altLang="en-US" sz="1200" dirty="0"/>
              <a:t> Cell </a:t>
            </a:r>
            <a:r>
              <a:rPr lang="cs-CZ" altLang="en-US" sz="1200" dirty="0" err="1"/>
              <a:t>Biol</a:t>
            </a:r>
            <a:r>
              <a:rPr lang="cs-CZ" altLang="en-US" sz="1200" dirty="0"/>
              <a:t>. 2008 May;10(5):593-601. </a:t>
            </a:r>
          </a:p>
          <a:p>
            <a:pPr eaLnBrk="1" hangingPunct="1"/>
            <a:r>
              <a:rPr lang="cs-CZ" altLang="en-US" dirty="0" err="1"/>
              <a:t>Cross-regulation</a:t>
            </a:r>
            <a:r>
              <a:rPr lang="cs-CZ" altLang="en-US" dirty="0"/>
              <a:t> </a:t>
            </a:r>
            <a:r>
              <a:rPr lang="cs-CZ" altLang="en-US" dirty="0" err="1"/>
              <a:t>between</a:t>
            </a:r>
            <a:r>
              <a:rPr lang="cs-CZ" altLang="en-US" dirty="0"/>
              <a:t> Twist and </a:t>
            </a:r>
            <a:r>
              <a:rPr lang="cs-CZ" altLang="en-US" dirty="0" err="1"/>
              <a:t>Slug</a:t>
            </a:r>
            <a:endParaRPr lang="cs-CZ" altLang="en-US" dirty="0"/>
          </a:p>
        </p:txBody>
      </p:sp>
      <p:pic>
        <p:nvPicPr>
          <p:cNvPr id="345093" name="Picture 5" descr="onc2009406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860800"/>
            <a:ext cx="403225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4" name="Text Box 6"/>
          <p:cNvSpPr txBox="1">
            <a:spLocks noChangeArrowheads="1"/>
          </p:cNvSpPr>
          <p:nvPr/>
        </p:nvSpPr>
        <p:spPr bwMode="auto">
          <a:xfrm>
            <a:off x="827088" y="6308725"/>
            <a:ext cx="18732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cs-CZ" altLang="en-US" sz="1000">
                <a:latin typeface="Verdana" pitchFamily="34" charset="0"/>
              </a:rPr>
              <a:t>H Zhang, Y Li and M Lai </a:t>
            </a:r>
            <a:r>
              <a:rPr lang="cs-CZ" altLang="en-US" sz="1000" i="1">
                <a:latin typeface="Verdana" pitchFamily="34" charset="0"/>
              </a:rPr>
              <a:t>Oncogene</a:t>
            </a:r>
            <a:r>
              <a:rPr lang="cs-CZ" altLang="en-US" sz="1000">
                <a:latin typeface="Verdana" pitchFamily="34" charset="0"/>
              </a:rPr>
              <a:t> </a:t>
            </a:r>
            <a:r>
              <a:rPr lang="cs-CZ" altLang="en-US" sz="1000" b="1">
                <a:latin typeface="Verdana" pitchFamily="34" charset="0"/>
              </a:rPr>
              <a:t>29</a:t>
            </a:r>
            <a:r>
              <a:rPr lang="cs-CZ" altLang="en-US" sz="1000">
                <a:latin typeface="Verdana" pitchFamily="34" charset="0"/>
              </a:rPr>
              <a:t>, 937-948 (18 February 2010) </a:t>
            </a:r>
          </a:p>
        </p:txBody>
      </p:sp>
      <p:pic>
        <p:nvPicPr>
          <p:cNvPr id="3450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673600"/>
            <a:ext cx="3995737" cy="2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5096" name="Text Box 8"/>
          <p:cNvSpPr txBox="1">
            <a:spLocks noChangeArrowheads="1"/>
          </p:cNvSpPr>
          <p:nvPr/>
        </p:nvSpPr>
        <p:spPr bwMode="auto">
          <a:xfrm>
            <a:off x="827088" y="5103813"/>
            <a:ext cx="20875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en-US" altLang="en-US" sz="1000">
                <a:latin typeface="Verdana" pitchFamily="34" charset="0"/>
              </a:rPr>
              <a:t>Esmeralda Casas, Jihoon Kim, Andrés Bendesky, et al.</a:t>
            </a:r>
            <a:r>
              <a:rPr lang="cs-CZ" altLang="en-US" sz="1000">
                <a:latin typeface="Verdana" pitchFamily="34" charset="0"/>
              </a:rPr>
              <a:t> </a:t>
            </a:r>
            <a:r>
              <a:rPr lang="en-US" altLang="en-US" sz="1000">
                <a:latin typeface="Verdana" pitchFamily="34" charset="0"/>
              </a:rPr>
              <a:t>Cancer Res; 71(1) January 1, 2011</a:t>
            </a:r>
            <a:endParaRPr lang="cs-CZ" altLang="en-US" sz="1000">
              <a:latin typeface="Verdana" pitchFamily="34" charset="0"/>
            </a:endParaRPr>
          </a:p>
        </p:txBody>
      </p:sp>
      <p:pic>
        <p:nvPicPr>
          <p:cNvPr id="345097" name="Picture 9" descr="fi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2997200"/>
            <a:ext cx="436245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8" name="Text Box 10"/>
          <p:cNvSpPr txBox="1">
            <a:spLocks noChangeArrowheads="1"/>
          </p:cNvSpPr>
          <p:nvPr/>
        </p:nvSpPr>
        <p:spPr bwMode="auto">
          <a:xfrm>
            <a:off x="827088" y="5734050"/>
            <a:ext cx="2160587" cy="5492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000" dirty="0" err="1">
                <a:latin typeface="Verdana" pitchFamily="34" charset="0"/>
              </a:rPr>
              <a:t>Prachi</a:t>
            </a:r>
            <a:r>
              <a:rPr lang="cs-CZ" altLang="en-US" sz="1000" dirty="0">
                <a:latin typeface="Verdana" pitchFamily="34" charset="0"/>
              </a:rPr>
              <a:t> </a:t>
            </a:r>
            <a:r>
              <a:rPr lang="cs-CZ" altLang="en-US" sz="1000" dirty="0" err="1">
                <a:latin typeface="Verdana" pitchFamily="34" charset="0"/>
              </a:rPr>
              <a:t>Jain</a:t>
            </a:r>
            <a:r>
              <a:rPr lang="cs-CZ" altLang="en-US" sz="1000" dirty="0">
                <a:latin typeface="Verdana" pitchFamily="34" charset="0"/>
              </a:rPr>
              <a:t>, </a:t>
            </a:r>
            <a:r>
              <a:rPr lang="cs-CZ" altLang="en-US" sz="1000" dirty="0" err="1">
                <a:latin typeface="Verdana" pitchFamily="34" charset="0"/>
              </a:rPr>
              <a:t>Suresh</a:t>
            </a:r>
            <a:r>
              <a:rPr lang="cs-CZ" altLang="en-US" sz="1000" dirty="0">
                <a:latin typeface="Verdana" pitchFamily="34" charset="0"/>
              </a:rPr>
              <a:t> K. </a:t>
            </a:r>
            <a:r>
              <a:rPr lang="cs-CZ" altLang="en-US" sz="1000" dirty="0" err="1">
                <a:latin typeface="Verdana" pitchFamily="34" charset="0"/>
              </a:rPr>
              <a:t>Alahari</a:t>
            </a:r>
            <a:endParaRPr lang="cs-CZ" altLang="en-US" sz="1000" dirty="0">
              <a:latin typeface="Verdana" pitchFamily="34" charset="0"/>
            </a:endParaRPr>
          </a:p>
          <a:p>
            <a:pPr eaLnBrk="1" hangingPunct="1">
              <a:spcBef>
                <a:spcPct val="0"/>
              </a:spcBef>
              <a:buClrTx/>
              <a:buSzTx/>
              <a:buFontTx/>
              <a:buNone/>
            </a:pPr>
            <a:r>
              <a:rPr lang="cs-CZ" altLang="en-US" sz="1000" dirty="0" err="1">
                <a:latin typeface="Verdana" pitchFamily="34" charset="0"/>
              </a:rPr>
              <a:t>Frontiers</a:t>
            </a:r>
            <a:r>
              <a:rPr lang="cs-CZ" altLang="en-US" sz="1000" dirty="0">
                <a:latin typeface="Verdana" pitchFamily="34" charset="0"/>
              </a:rPr>
              <a:t> in </a:t>
            </a:r>
            <a:r>
              <a:rPr lang="cs-CZ" altLang="en-US" sz="1000" dirty="0" err="1">
                <a:latin typeface="Verdana" pitchFamily="34" charset="0"/>
              </a:rPr>
              <a:t>Bioscience</a:t>
            </a:r>
            <a:r>
              <a:rPr lang="cs-CZ" altLang="en-US" sz="1000" dirty="0">
                <a:latin typeface="Verdana" pitchFamily="34" charset="0"/>
              </a:rPr>
              <a:t> 16, 1824-1832, </a:t>
            </a:r>
            <a:r>
              <a:rPr lang="cs-CZ" altLang="en-US" sz="1000" dirty="0" err="1">
                <a:latin typeface="Verdana" pitchFamily="34" charset="0"/>
              </a:rPr>
              <a:t>January</a:t>
            </a:r>
            <a:r>
              <a:rPr lang="cs-CZ" altLang="en-US" sz="1000" dirty="0">
                <a:latin typeface="Verdana" pitchFamily="34" charset="0"/>
              </a:rPr>
              <a:t> 1, 2011</a:t>
            </a:r>
          </a:p>
        </p:txBody>
      </p:sp>
    </p:spTree>
    <p:extLst>
      <p:ext uri="{BB962C8B-B14F-4D97-AF65-F5344CB8AC3E}">
        <p14:creationId xmlns:p14="http://schemas.microsoft.com/office/powerpoint/2010/main" val="4115674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450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50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4509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4509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45092">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450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509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34509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4509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450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450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5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4" grpId="0"/>
      <p:bldP spid="345094" grpId="1"/>
      <p:bldP spid="345096" grpId="0"/>
      <p:bldP spid="345098" grpId="0"/>
      <p:bldP spid="345098"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cs-CZ" altLang="en-US" dirty="0"/>
              <a:t>Experimentální přístupy</a:t>
            </a:r>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84313"/>
            <a:ext cx="417671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descr="BPH"/>
          <p:cNvPicPr>
            <a:picLocks noChangeAspect="1" noChangeArrowheads="1"/>
          </p:cNvPicPr>
          <p:nvPr/>
        </p:nvPicPr>
        <p:blipFill>
          <a:blip r:embed="rId4">
            <a:extLst>
              <a:ext uri="{28A0092B-C50C-407E-A947-70E740481C1C}">
                <a14:useLocalDpi xmlns:a14="http://schemas.microsoft.com/office/drawing/2010/main" val="0"/>
              </a:ext>
            </a:extLst>
          </a:blip>
          <a:srcRect l="50912" t="2608" r="7684" b="40816"/>
          <a:stretch>
            <a:fillRect/>
          </a:stretch>
        </p:blipFill>
        <p:spPr bwMode="auto">
          <a:xfrm>
            <a:off x="323850" y="3789363"/>
            <a:ext cx="18732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par ctrl"/>
          <p:cNvPicPr>
            <a:picLocks noChangeAspect="1" noChangeArrowheads="1"/>
          </p:cNvPicPr>
          <p:nvPr/>
        </p:nvPicPr>
        <p:blipFill>
          <a:blip r:embed="rId5" cstate="print">
            <a:extLst>
              <a:ext uri="{28A0092B-C50C-407E-A947-70E740481C1C}">
                <a14:useLocalDpi xmlns:a14="http://schemas.microsoft.com/office/drawing/2010/main" val="0"/>
              </a:ext>
            </a:extLst>
          </a:blip>
          <a:srcRect t="2002" r="54143" b="54553"/>
          <a:stretch>
            <a:fillRect/>
          </a:stretch>
        </p:blipFill>
        <p:spPr bwMode="auto">
          <a:xfrm>
            <a:off x="2844800" y="3789363"/>
            <a:ext cx="18002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Line 6"/>
          <p:cNvSpPr>
            <a:spLocks noChangeShapeType="1"/>
          </p:cNvSpPr>
          <p:nvPr/>
        </p:nvSpPr>
        <p:spPr bwMode="auto">
          <a:xfrm>
            <a:off x="2268538" y="4476750"/>
            <a:ext cx="503237" cy="0"/>
          </a:xfrm>
          <a:prstGeom prst="line">
            <a:avLst/>
          </a:prstGeom>
          <a:noFill/>
          <a:ln w="444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5" name="Text Box 7"/>
          <p:cNvSpPr txBox="1">
            <a:spLocks noChangeArrowheads="1"/>
          </p:cNvSpPr>
          <p:nvPr/>
        </p:nvSpPr>
        <p:spPr bwMode="auto">
          <a:xfrm>
            <a:off x="3132138" y="3860800"/>
            <a:ext cx="1223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cs-CZ" altLang="en-US" sz="1800">
                <a:solidFill>
                  <a:srgbClr val="FF99FF"/>
                </a:solidFill>
                <a:latin typeface="Verdana" pitchFamily="34" charset="0"/>
              </a:rPr>
              <a:t>Benign</a:t>
            </a:r>
            <a:r>
              <a:rPr lang="cs-CZ" altLang="en-US" sz="1800">
                <a:solidFill>
                  <a:srgbClr val="FF33CC"/>
                </a:solidFill>
                <a:latin typeface="Verdana" pitchFamily="34" charset="0"/>
              </a:rPr>
              <a:t> (BPH-1)</a:t>
            </a:r>
          </a:p>
        </p:txBody>
      </p:sp>
      <p:grpSp>
        <p:nvGrpSpPr>
          <p:cNvPr id="347144" name="Group 8"/>
          <p:cNvGrpSpPr>
            <a:grpSpLocks/>
          </p:cNvGrpSpPr>
          <p:nvPr/>
        </p:nvGrpSpPr>
        <p:grpSpPr bwMode="auto">
          <a:xfrm>
            <a:off x="3203575" y="5516563"/>
            <a:ext cx="1511300" cy="1193800"/>
            <a:chOff x="2018" y="3475"/>
            <a:chExt cx="952" cy="752"/>
          </a:xfrm>
        </p:grpSpPr>
        <p:sp>
          <p:nvSpPr>
            <p:cNvPr id="99354" name="Line 9"/>
            <p:cNvSpPr>
              <a:spLocks noChangeShapeType="1"/>
            </p:cNvSpPr>
            <p:nvPr/>
          </p:nvSpPr>
          <p:spPr bwMode="auto">
            <a:xfrm>
              <a:off x="2335" y="3475"/>
              <a:ext cx="0" cy="318"/>
            </a:xfrm>
            <a:prstGeom prst="line">
              <a:avLst/>
            </a:prstGeom>
            <a:noFill/>
            <a:ln w="444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5" name="Text Box 10"/>
            <p:cNvSpPr txBox="1">
              <a:spLocks noChangeArrowheads="1"/>
            </p:cNvSpPr>
            <p:nvPr/>
          </p:nvSpPr>
          <p:spPr bwMode="auto">
            <a:xfrm>
              <a:off x="2018" y="3884"/>
              <a:ext cx="635" cy="343"/>
            </a:xfrm>
            <a:prstGeom prst="rect">
              <a:avLst/>
            </a:prstGeom>
            <a:noFill/>
            <a:ln w="25400">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cs-CZ" altLang="en-US" sz="2800">
                  <a:latin typeface="Verdana" pitchFamily="34" charset="0"/>
                </a:rPr>
                <a:t>EMT</a:t>
              </a:r>
            </a:p>
          </p:txBody>
        </p:sp>
        <p:sp>
          <p:nvSpPr>
            <p:cNvPr id="99356" name="Text Box 11"/>
            <p:cNvSpPr txBox="1">
              <a:spLocks noChangeArrowheads="1"/>
            </p:cNvSpPr>
            <p:nvPr/>
          </p:nvSpPr>
          <p:spPr bwMode="auto">
            <a:xfrm>
              <a:off x="2426" y="3521"/>
              <a:ext cx="5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cs-CZ" altLang="en-US" sz="1800">
                  <a:latin typeface="Verdana" pitchFamily="34" charset="0"/>
                </a:rPr>
                <a:t>TGF-</a:t>
              </a:r>
              <a:r>
                <a:rPr lang="cs-CZ" altLang="en-US" sz="1800">
                  <a:latin typeface="Symbol" pitchFamily="18" charset="2"/>
                </a:rPr>
                <a:t>b</a:t>
              </a:r>
            </a:p>
          </p:txBody>
        </p:sp>
      </p:grpSp>
      <p:pic>
        <p:nvPicPr>
          <p:cNvPr id="347148" name="Picture 12"/>
          <p:cNvPicPr>
            <a:picLocks noGrp="1" noChangeAspect="1" noChangeArrowheads="1"/>
          </p:cNvPicPr>
          <p:nvPr>
            <p:ph type="body" idx="1"/>
          </p:nvPr>
        </p:nvPicPr>
        <p:blipFill>
          <a:blip r:embed="rId6">
            <a:extLst>
              <a:ext uri="{28A0092B-C50C-407E-A947-70E740481C1C}">
                <a14:useLocalDpi xmlns:a14="http://schemas.microsoft.com/office/drawing/2010/main" val="0"/>
              </a:ext>
            </a:extLst>
          </a:blip>
          <a:srcRect/>
          <a:stretch>
            <a:fillRect/>
          </a:stretch>
        </p:blipFill>
        <p:spPr>
          <a:xfrm>
            <a:off x="4572000" y="1484313"/>
            <a:ext cx="4465638" cy="6127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7149" name="Line 13"/>
          <p:cNvSpPr>
            <a:spLocks noChangeShapeType="1"/>
          </p:cNvSpPr>
          <p:nvPr/>
        </p:nvSpPr>
        <p:spPr bwMode="auto">
          <a:xfrm>
            <a:off x="4859338" y="4437063"/>
            <a:ext cx="1728787" cy="0"/>
          </a:xfrm>
          <a:prstGeom prst="line">
            <a:avLst/>
          </a:prstGeom>
          <a:noFill/>
          <a:ln w="444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7150" name="Group 14"/>
          <p:cNvGrpSpPr>
            <a:grpSpLocks/>
          </p:cNvGrpSpPr>
          <p:nvPr/>
        </p:nvGrpSpPr>
        <p:grpSpPr bwMode="auto">
          <a:xfrm>
            <a:off x="6732588" y="3789363"/>
            <a:ext cx="2266950" cy="1584325"/>
            <a:chOff x="4241" y="2387"/>
            <a:chExt cx="1428" cy="998"/>
          </a:xfrm>
        </p:grpSpPr>
        <p:pic>
          <p:nvPicPr>
            <p:cNvPr id="99352" name="Picture 15" descr="c03_2"/>
            <p:cNvPicPr>
              <a:picLocks noChangeAspect="1" noChangeArrowheads="1"/>
            </p:cNvPicPr>
            <p:nvPr/>
          </p:nvPicPr>
          <p:blipFill>
            <a:blip r:embed="rId7">
              <a:extLst>
                <a:ext uri="{28A0092B-C50C-407E-A947-70E740481C1C}">
                  <a14:useLocalDpi xmlns:a14="http://schemas.microsoft.com/office/drawing/2010/main" val="0"/>
                </a:ext>
              </a:extLst>
            </a:blip>
            <a:srcRect l="30083" t="29642" r="32491" b="42023"/>
            <a:stretch>
              <a:fillRect/>
            </a:stretch>
          </p:blipFill>
          <p:spPr bwMode="auto">
            <a:xfrm>
              <a:off x="4265" y="2387"/>
              <a:ext cx="1361"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53" name="Text Box 16"/>
            <p:cNvSpPr txBox="1">
              <a:spLocks noChangeArrowheads="1"/>
            </p:cNvSpPr>
            <p:nvPr/>
          </p:nvSpPr>
          <p:spPr bwMode="auto">
            <a:xfrm>
              <a:off x="4241" y="2387"/>
              <a:ext cx="142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cs-CZ" altLang="en-US" sz="1800">
                  <a:solidFill>
                    <a:srgbClr val="FF99FF"/>
                  </a:solidFill>
                  <a:latin typeface="Verdana" pitchFamily="34" charset="0"/>
                </a:rPr>
                <a:t>Cancer associated fibroblast - tumor derived</a:t>
              </a:r>
              <a:r>
                <a:rPr lang="cs-CZ" altLang="en-US" sz="1800">
                  <a:latin typeface="Verdana" pitchFamily="34" charset="0"/>
                </a:rPr>
                <a:t> </a:t>
              </a:r>
              <a:r>
                <a:rPr lang="cs-CZ" altLang="en-US" sz="1800">
                  <a:solidFill>
                    <a:srgbClr val="FF33CC"/>
                  </a:solidFill>
                  <a:latin typeface="Verdana" pitchFamily="34" charset="0"/>
                </a:rPr>
                <a:t>(CAFTD)</a:t>
              </a:r>
            </a:p>
          </p:txBody>
        </p:sp>
      </p:grpSp>
      <p:grpSp>
        <p:nvGrpSpPr>
          <p:cNvPr id="347153" name="Group 17"/>
          <p:cNvGrpSpPr>
            <a:grpSpLocks/>
          </p:cNvGrpSpPr>
          <p:nvPr/>
        </p:nvGrpSpPr>
        <p:grpSpPr bwMode="auto">
          <a:xfrm>
            <a:off x="1476375" y="2133600"/>
            <a:ext cx="6335713" cy="1511300"/>
            <a:chOff x="930" y="1389"/>
            <a:chExt cx="3991" cy="952"/>
          </a:xfrm>
        </p:grpSpPr>
        <p:pic>
          <p:nvPicPr>
            <p:cNvPr id="99347" name="Picture 18"/>
            <p:cNvPicPr>
              <a:picLocks noChangeAspect="1" noChangeArrowheads="1"/>
            </p:cNvPicPr>
            <p:nvPr/>
          </p:nvPicPr>
          <p:blipFill>
            <a:blip r:embed="rId8">
              <a:extLst>
                <a:ext uri="{28A0092B-C50C-407E-A947-70E740481C1C}">
                  <a14:useLocalDpi xmlns:a14="http://schemas.microsoft.com/office/drawing/2010/main" val="0"/>
                </a:ext>
              </a:extLst>
            </a:blip>
            <a:srcRect t="26767"/>
            <a:stretch>
              <a:fillRect/>
            </a:stretch>
          </p:blipFill>
          <p:spPr bwMode="auto">
            <a:xfrm>
              <a:off x="1506" y="1389"/>
              <a:ext cx="2748" cy="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48" name="Line 19"/>
            <p:cNvSpPr>
              <a:spLocks noChangeShapeType="1"/>
            </p:cNvSpPr>
            <p:nvPr/>
          </p:nvSpPr>
          <p:spPr bwMode="auto">
            <a:xfrm flipH="1">
              <a:off x="930" y="2114"/>
              <a:ext cx="635" cy="227"/>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9" name="Line 20"/>
            <p:cNvSpPr>
              <a:spLocks noChangeShapeType="1"/>
            </p:cNvSpPr>
            <p:nvPr/>
          </p:nvSpPr>
          <p:spPr bwMode="auto">
            <a:xfrm>
              <a:off x="2245" y="2114"/>
              <a:ext cx="0" cy="227"/>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0" name="Line 21"/>
            <p:cNvSpPr>
              <a:spLocks noChangeShapeType="1"/>
            </p:cNvSpPr>
            <p:nvPr/>
          </p:nvSpPr>
          <p:spPr bwMode="auto">
            <a:xfrm>
              <a:off x="3560" y="1752"/>
              <a:ext cx="1361" cy="589"/>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1" name="Rectangle 22"/>
            <p:cNvSpPr>
              <a:spLocks noChangeArrowheads="1"/>
            </p:cNvSpPr>
            <p:nvPr/>
          </p:nvSpPr>
          <p:spPr bwMode="auto">
            <a:xfrm>
              <a:off x="3016" y="1389"/>
              <a:ext cx="590" cy="317"/>
            </a:xfrm>
            <a:prstGeom prst="rect">
              <a:avLst/>
            </a:prstGeom>
            <a:noFill/>
            <a:ln w="25400">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347159" name="Group 23"/>
          <p:cNvGrpSpPr>
            <a:grpSpLocks/>
          </p:cNvGrpSpPr>
          <p:nvPr/>
        </p:nvGrpSpPr>
        <p:grpSpPr bwMode="auto">
          <a:xfrm>
            <a:off x="7019925" y="5516563"/>
            <a:ext cx="1512888" cy="1193800"/>
            <a:chOff x="4422" y="3475"/>
            <a:chExt cx="953" cy="752"/>
          </a:xfrm>
        </p:grpSpPr>
        <p:sp>
          <p:nvSpPr>
            <p:cNvPr id="99344" name="Line 24"/>
            <p:cNvSpPr>
              <a:spLocks noChangeShapeType="1"/>
            </p:cNvSpPr>
            <p:nvPr/>
          </p:nvSpPr>
          <p:spPr bwMode="auto">
            <a:xfrm>
              <a:off x="5058" y="3475"/>
              <a:ext cx="0" cy="318"/>
            </a:xfrm>
            <a:prstGeom prst="line">
              <a:avLst/>
            </a:prstGeom>
            <a:noFill/>
            <a:ln w="444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5" name="Text Box 25"/>
            <p:cNvSpPr txBox="1">
              <a:spLocks noChangeArrowheads="1"/>
            </p:cNvSpPr>
            <p:nvPr/>
          </p:nvSpPr>
          <p:spPr bwMode="auto">
            <a:xfrm>
              <a:off x="4740" y="3884"/>
              <a:ext cx="635" cy="343"/>
            </a:xfrm>
            <a:prstGeom prst="rect">
              <a:avLst/>
            </a:prstGeom>
            <a:noFill/>
            <a:ln w="25400">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cs-CZ" altLang="en-US" sz="2800">
                  <a:latin typeface="Verdana" pitchFamily="34" charset="0"/>
                </a:rPr>
                <a:t>EMT</a:t>
              </a:r>
            </a:p>
          </p:txBody>
        </p:sp>
        <p:sp>
          <p:nvSpPr>
            <p:cNvPr id="99346" name="Text Box 26"/>
            <p:cNvSpPr txBox="1">
              <a:spLocks noChangeArrowheads="1"/>
            </p:cNvSpPr>
            <p:nvPr/>
          </p:nvSpPr>
          <p:spPr bwMode="auto">
            <a:xfrm>
              <a:off x="4422" y="3521"/>
              <a:ext cx="5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cs-CZ" altLang="en-US" sz="1800">
                  <a:latin typeface="Verdana" pitchFamily="34" charset="0"/>
                </a:rPr>
                <a:t>TGF-</a:t>
              </a:r>
              <a:r>
                <a:rPr lang="cs-CZ" altLang="en-US" sz="1800">
                  <a:latin typeface="Symbol" pitchFamily="18" charset="2"/>
                </a:rPr>
                <a:t>b</a:t>
              </a:r>
            </a:p>
          </p:txBody>
        </p:sp>
      </p:grpSp>
      <p:sp>
        <p:nvSpPr>
          <p:cNvPr id="347163" name="Text Box 27"/>
          <p:cNvSpPr txBox="1">
            <a:spLocks noChangeArrowheads="1"/>
          </p:cNvSpPr>
          <p:nvPr/>
        </p:nvSpPr>
        <p:spPr bwMode="auto">
          <a:xfrm>
            <a:off x="5219700" y="3789363"/>
            <a:ext cx="1008063" cy="544512"/>
          </a:xfrm>
          <a:prstGeom prst="rect">
            <a:avLst/>
          </a:prstGeom>
          <a:noFill/>
          <a:ln w="25400">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cs-CZ" altLang="en-US" sz="2800">
                <a:latin typeface="Verdana" pitchFamily="34" charset="0"/>
              </a:rPr>
              <a:t>EMT</a:t>
            </a:r>
          </a:p>
        </p:txBody>
      </p:sp>
      <p:sp>
        <p:nvSpPr>
          <p:cNvPr id="347164" name="Text Box 28"/>
          <p:cNvSpPr txBox="1">
            <a:spLocks noChangeArrowheads="1"/>
          </p:cNvSpPr>
          <p:nvPr/>
        </p:nvSpPr>
        <p:spPr bwMode="auto">
          <a:xfrm>
            <a:off x="4716463" y="4868863"/>
            <a:ext cx="1943100" cy="174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cs-CZ" altLang="en-US" sz="1800">
                <a:latin typeface="Verdana" pitchFamily="34" charset="0"/>
              </a:rPr>
              <a:t> EMT markers</a:t>
            </a:r>
          </a:p>
          <a:p>
            <a:pPr eaLnBrk="1" hangingPunct="1">
              <a:spcBef>
                <a:spcPct val="50000"/>
              </a:spcBef>
              <a:buClrTx/>
              <a:buSzTx/>
              <a:buFontTx/>
              <a:buChar char="•"/>
            </a:pPr>
            <a:r>
              <a:rPr lang="cs-CZ" altLang="en-US" sz="1800">
                <a:latin typeface="Verdana" pitchFamily="34" charset="0"/>
              </a:rPr>
              <a:t> EMT regulators</a:t>
            </a:r>
          </a:p>
          <a:p>
            <a:pPr eaLnBrk="1" hangingPunct="1">
              <a:spcBef>
                <a:spcPct val="50000"/>
              </a:spcBef>
              <a:buClrTx/>
              <a:buSzTx/>
              <a:buFontTx/>
              <a:buChar char="•"/>
            </a:pPr>
            <a:r>
              <a:rPr lang="cs-CZ" altLang="en-US" sz="1800">
                <a:latin typeface="Verdana" pitchFamily="34" charset="0"/>
              </a:rPr>
              <a:t> Cell shape and behavior</a:t>
            </a:r>
          </a:p>
        </p:txBody>
      </p:sp>
    </p:spTree>
    <p:extLst>
      <p:ext uri="{BB962C8B-B14F-4D97-AF65-F5344CB8AC3E}">
        <p14:creationId xmlns:p14="http://schemas.microsoft.com/office/powerpoint/2010/main" val="604052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471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71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71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71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714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4714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71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471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7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9" grpId="0" animBg="1"/>
      <p:bldP spid="347149" grpId="1" animBg="1"/>
      <p:bldP spid="347163" grpId="0" animBg="1"/>
      <p:bldP spid="34716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468313" y="4149725"/>
            <a:ext cx="3455987" cy="2447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55" name="Rectangle 3"/>
          <p:cNvSpPr>
            <a:spLocks noGrp="1" noChangeArrowheads="1"/>
          </p:cNvSpPr>
          <p:nvPr>
            <p:ph type="title"/>
          </p:nvPr>
        </p:nvSpPr>
        <p:spPr/>
        <p:txBody>
          <a:bodyPr/>
          <a:lstStyle/>
          <a:p>
            <a:pPr eaLnBrk="1" hangingPunct="1"/>
            <a:r>
              <a:rPr lang="cs-CZ" altLang="en-US" dirty="0"/>
              <a:t>Analýza migračního potenciálu</a:t>
            </a:r>
          </a:p>
        </p:txBody>
      </p:sp>
      <p:pic>
        <p:nvPicPr>
          <p:cNvPr id="100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588" y="1278805"/>
            <a:ext cx="4716462" cy="397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844823"/>
            <a:ext cx="3577152" cy="2014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358" name="Group 6"/>
          <p:cNvGrpSpPr>
            <a:grpSpLocks/>
          </p:cNvGrpSpPr>
          <p:nvPr/>
        </p:nvGrpSpPr>
        <p:grpSpPr bwMode="auto">
          <a:xfrm>
            <a:off x="612775" y="4292600"/>
            <a:ext cx="2951163" cy="2130425"/>
            <a:chOff x="1057" y="8437"/>
            <a:chExt cx="3960" cy="3240"/>
          </a:xfrm>
        </p:grpSpPr>
        <p:grpSp>
          <p:nvGrpSpPr>
            <p:cNvPr id="100359" name="Group 7"/>
            <p:cNvGrpSpPr>
              <a:grpSpLocks/>
            </p:cNvGrpSpPr>
            <p:nvPr/>
          </p:nvGrpSpPr>
          <p:grpSpPr bwMode="auto">
            <a:xfrm>
              <a:off x="1057" y="8437"/>
              <a:ext cx="3960" cy="3240"/>
              <a:chOff x="1957" y="11497"/>
              <a:chExt cx="3960" cy="3240"/>
            </a:xfrm>
          </p:grpSpPr>
          <p:grpSp>
            <p:nvGrpSpPr>
              <p:cNvPr id="100361" name="Group 8"/>
              <p:cNvGrpSpPr>
                <a:grpSpLocks/>
              </p:cNvGrpSpPr>
              <p:nvPr/>
            </p:nvGrpSpPr>
            <p:grpSpPr bwMode="auto">
              <a:xfrm>
                <a:off x="3757" y="11497"/>
                <a:ext cx="2160" cy="3240"/>
                <a:chOff x="3757" y="11497"/>
                <a:chExt cx="2160" cy="3240"/>
              </a:xfrm>
            </p:grpSpPr>
            <p:sp>
              <p:nvSpPr>
                <p:cNvPr id="100368" name="AutoShape 9"/>
                <p:cNvSpPr>
                  <a:spLocks noChangeArrowheads="1"/>
                </p:cNvSpPr>
                <p:nvPr/>
              </p:nvSpPr>
              <p:spPr bwMode="auto">
                <a:xfrm rot="5400000">
                  <a:off x="3757" y="12577"/>
                  <a:ext cx="2160" cy="2160"/>
                </a:xfrm>
                <a:prstGeom prst="flowChartDelay">
                  <a:avLst/>
                </a:prstGeom>
                <a:solidFill>
                  <a:srgbClr val="FFFFFF"/>
                </a:solidFill>
                <a:ln w="9525">
                  <a:solidFill>
                    <a:srgbClr val="000000"/>
                  </a:solidFill>
                  <a:miter lim="800000"/>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69" name="Line 10"/>
                <p:cNvSpPr>
                  <a:spLocks noChangeShapeType="1"/>
                </p:cNvSpPr>
                <p:nvPr/>
              </p:nvSpPr>
              <p:spPr bwMode="auto">
                <a:xfrm>
                  <a:off x="5557" y="12577"/>
                  <a:ext cx="3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0" name="Line 11"/>
                <p:cNvSpPr>
                  <a:spLocks noChangeShapeType="1"/>
                </p:cNvSpPr>
                <p:nvPr/>
              </p:nvSpPr>
              <p:spPr bwMode="auto">
                <a:xfrm>
                  <a:off x="3757" y="12577"/>
                  <a:ext cx="3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1" name="AutoShape 12"/>
                <p:cNvSpPr>
                  <a:spLocks noChangeArrowheads="1"/>
                </p:cNvSpPr>
                <p:nvPr/>
              </p:nvSpPr>
              <p:spPr bwMode="auto">
                <a:xfrm rot="5400000">
                  <a:off x="3937" y="11677"/>
                  <a:ext cx="1800" cy="1440"/>
                </a:xfrm>
                <a:prstGeom prst="flowChartAlternateProcess">
                  <a:avLst/>
                </a:prstGeom>
                <a:solidFill>
                  <a:srgbClr val="FFFFFF"/>
                </a:solidFill>
                <a:ln w="9525">
                  <a:solidFill>
                    <a:srgbClr val="000000"/>
                  </a:solidFill>
                  <a:miter lim="800000"/>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72" name="Line 13"/>
                <p:cNvSpPr>
                  <a:spLocks noChangeShapeType="1"/>
                </p:cNvSpPr>
                <p:nvPr/>
              </p:nvSpPr>
              <p:spPr bwMode="auto">
                <a:xfrm flipV="1">
                  <a:off x="4117" y="12937"/>
                  <a:ext cx="1440" cy="0"/>
                </a:xfrm>
                <a:prstGeom prst="line">
                  <a:avLst/>
                </a:prstGeom>
                <a:noFill/>
                <a:ln w="76200">
                  <a:pattFill prst="lgConfetti">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3" name="Line 14"/>
                <p:cNvSpPr>
                  <a:spLocks noChangeShapeType="1"/>
                </p:cNvSpPr>
                <p:nvPr/>
              </p:nvSpPr>
              <p:spPr bwMode="auto">
                <a:xfrm>
                  <a:off x="4117" y="13297"/>
                  <a:ext cx="1440" cy="0"/>
                </a:xfrm>
                <a:prstGeom prst="line">
                  <a:avLst/>
                </a:prstGeom>
                <a:noFill/>
                <a:ln w="76200">
                  <a:pattFill prst="smGrid">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0374" name="Group 15"/>
                <p:cNvGrpSpPr>
                  <a:grpSpLocks/>
                </p:cNvGrpSpPr>
                <p:nvPr/>
              </p:nvGrpSpPr>
              <p:grpSpPr bwMode="auto">
                <a:xfrm>
                  <a:off x="3937" y="13837"/>
                  <a:ext cx="540" cy="180"/>
                  <a:chOff x="1057" y="15817"/>
                  <a:chExt cx="1440" cy="720"/>
                </a:xfrm>
              </p:grpSpPr>
              <p:sp>
                <p:nvSpPr>
                  <p:cNvPr id="100404" name="AutoShape 16"/>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405" name="Oval 17"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75" name="Group 18"/>
                <p:cNvGrpSpPr>
                  <a:grpSpLocks/>
                </p:cNvGrpSpPr>
                <p:nvPr/>
              </p:nvGrpSpPr>
              <p:grpSpPr bwMode="auto">
                <a:xfrm rot="1576885">
                  <a:off x="4117" y="12397"/>
                  <a:ext cx="540" cy="180"/>
                  <a:chOff x="1057" y="15817"/>
                  <a:chExt cx="1440" cy="720"/>
                </a:xfrm>
              </p:grpSpPr>
              <p:sp>
                <p:nvSpPr>
                  <p:cNvPr id="100402" name="AutoShape 19"/>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403" name="Oval 20"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76" name="Group 21"/>
                <p:cNvGrpSpPr>
                  <a:grpSpLocks/>
                </p:cNvGrpSpPr>
                <p:nvPr/>
              </p:nvGrpSpPr>
              <p:grpSpPr bwMode="auto">
                <a:xfrm rot="-2726648">
                  <a:off x="4657" y="12037"/>
                  <a:ext cx="180" cy="180"/>
                  <a:chOff x="1057" y="15817"/>
                  <a:chExt cx="1440" cy="720"/>
                </a:xfrm>
              </p:grpSpPr>
              <p:sp>
                <p:nvSpPr>
                  <p:cNvPr id="100400" name="AutoShape 22"/>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401" name="Oval 23"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77" name="Group 24"/>
                <p:cNvGrpSpPr>
                  <a:grpSpLocks/>
                </p:cNvGrpSpPr>
                <p:nvPr/>
              </p:nvGrpSpPr>
              <p:grpSpPr bwMode="auto">
                <a:xfrm flipV="1">
                  <a:off x="5017" y="12037"/>
                  <a:ext cx="360" cy="180"/>
                  <a:chOff x="1057" y="15817"/>
                  <a:chExt cx="1440" cy="720"/>
                </a:xfrm>
              </p:grpSpPr>
              <p:sp>
                <p:nvSpPr>
                  <p:cNvPr id="100398" name="AutoShape 25"/>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99" name="Oval 26"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sp>
              <p:nvSpPr>
                <p:cNvPr id="100378" name="AutoShape 27"/>
                <p:cNvSpPr>
                  <a:spLocks noChangeArrowheads="1"/>
                </p:cNvSpPr>
                <p:nvPr/>
              </p:nvSpPr>
              <p:spPr bwMode="auto">
                <a:xfrm rot="5400000">
                  <a:off x="4117" y="12937"/>
                  <a:ext cx="1440" cy="2160"/>
                </a:xfrm>
                <a:prstGeom prst="flowChartDelay">
                  <a:avLst/>
                </a:prstGeom>
                <a:gradFill rotWithShape="1">
                  <a:gsLst>
                    <a:gs pos="0">
                      <a:srgbClr val="FFFFFF"/>
                    </a:gs>
                    <a:gs pos="100000">
                      <a:srgbClr val="FFCC99"/>
                    </a:gs>
                  </a:gsLst>
                  <a:lin ang="0" scaled="1"/>
                </a:gradFill>
                <a:ln w="9525">
                  <a:solidFill>
                    <a:srgbClr val="000000"/>
                  </a:solidFill>
                  <a:miter lim="800000"/>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nvGrpSpPr>
                <p:cNvPr id="100379" name="Group 28"/>
                <p:cNvGrpSpPr>
                  <a:grpSpLocks/>
                </p:cNvGrpSpPr>
                <p:nvPr/>
              </p:nvGrpSpPr>
              <p:grpSpPr bwMode="auto">
                <a:xfrm>
                  <a:off x="5017" y="12757"/>
                  <a:ext cx="540" cy="180"/>
                  <a:chOff x="1057" y="15817"/>
                  <a:chExt cx="1440" cy="720"/>
                </a:xfrm>
              </p:grpSpPr>
              <p:sp>
                <p:nvSpPr>
                  <p:cNvPr id="100396" name="AutoShape 29"/>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97" name="Oval 30"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80" name="Group 31"/>
                <p:cNvGrpSpPr>
                  <a:grpSpLocks/>
                </p:cNvGrpSpPr>
                <p:nvPr/>
              </p:nvGrpSpPr>
              <p:grpSpPr bwMode="auto">
                <a:xfrm rot="-221999">
                  <a:off x="4657" y="12757"/>
                  <a:ext cx="540" cy="180"/>
                  <a:chOff x="1057" y="15817"/>
                  <a:chExt cx="1440" cy="720"/>
                </a:xfrm>
              </p:grpSpPr>
              <p:sp>
                <p:nvSpPr>
                  <p:cNvPr id="100394" name="AutoShape 32"/>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95" name="Oval 33"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81" name="Group 34"/>
                <p:cNvGrpSpPr>
                  <a:grpSpLocks/>
                </p:cNvGrpSpPr>
                <p:nvPr/>
              </p:nvGrpSpPr>
              <p:grpSpPr bwMode="auto">
                <a:xfrm>
                  <a:off x="5017" y="13837"/>
                  <a:ext cx="300" cy="240"/>
                  <a:chOff x="1057" y="15817"/>
                  <a:chExt cx="1440" cy="720"/>
                </a:xfrm>
              </p:grpSpPr>
              <p:sp>
                <p:nvSpPr>
                  <p:cNvPr id="100392" name="AutoShape 35"/>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93" name="Oval 36"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82" name="Group 37"/>
                <p:cNvGrpSpPr>
                  <a:grpSpLocks/>
                </p:cNvGrpSpPr>
                <p:nvPr/>
              </p:nvGrpSpPr>
              <p:grpSpPr bwMode="auto">
                <a:xfrm rot="-925330">
                  <a:off x="4297" y="12757"/>
                  <a:ext cx="540" cy="180"/>
                  <a:chOff x="1057" y="15817"/>
                  <a:chExt cx="1440" cy="720"/>
                </a:xfrm>
              </p:grpSpPr>
              <p:sp>
                <p:nvSpPr>
                  <p:cNvPr id="100390" name="AutoShape 38"/>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91" name="Oval 39"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83" name="Group 40"/>
                <p:cNvGrpSpPr>
                  <a:grpSpLocks/>
                </p:cNvGrpSpPr>
                <p:nvPr/>
              </p:nvGrpSpPr>
              <p:grpSpPr bwMode="auto">
                <a:xfrm>
                  <a:off x="4477" y="14017"/>
                  <a:ext cx="180" cy="180"/>
                  <a:chOff x="1057" y="15817"/>
                  <a:chExt cx="1440" cy="720"/>
                </a:xfrm>
              </p:grpSpPr>
              <p:sp>
                <p:nvSpPr>
                  <p:cNvPr id="100388" name="AutoShape 41"/>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89" name="Oval 42"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sp>
              <p:nvSpPr>
                <p:cNvPr id="100384" name="Line 43"/>
                <p:cNvSpPr>
                  <a:spLocks noChangeShapeType="1"/>
                </p:cNvSpPr>
                <p:nvPr/>
              </p:nvSpPr>
              <p:spPr bwMode="auto">
                <a:xfrm flipV="1">
                  <a:off x="4117" y="13117"/>
                  <a:ext cx="1440" cy="0"/>
                </a:xfrm>
                <a:prstGeom prst="line">
                  <a:avLst/>
                </a:prstGeom>
                <a:noFill/>
                <a:ln w="127000">
                  <a:pattFill prst="lgConfetti">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0385" name="Group 44"/>
                <p:cNvGrpSpPr>
                  <a:grpSpLocks/>
                </p:cNvGrpSpPr>
                <p:nvPr/>
              </p:nvGrpSpPr>
              <p:grpSpPr bwMode="auto">
                <a:xfrm rot="4390715">
                  <a:off x="4117" y="13117"/>
                  <a:ext cx="540" cy="180"/>
                  <a:chOff x="1057" y="15817"/>
                  <a:chExt cx="1440" cy="720"/>
                </a:xfrm>
              </p:grpSpPr>
              <p:sp>
                <p:nvSpPr>
                  <p:cNvPr id="100386" name="AutoShape 45"/>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87" name="Oval 46"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sp>
            <p:nvSpPr>
              <p:cNvPr id="100362" name="Line 47"/>
              <p:cNvSpPr>
                <a:spLocks noChangeShapeType="1"/>
              </p:cNvSpPr>
              <p:nvPr/>
            </p:nvSpPr>
            <p:spPr bwMode="auto">
              <a:xfrm>
                <a:off x="3217" y="13297"/>
                <a:ext cx="900" cy="0"/>
              </a:xfrm>
              <a:prstGeom prst="line">
                <a:avLst/>
              </a:prstGeom>
              <a:noFill/>
              <a:ln w="9525">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3" name="Line 48"/>
              <p:cNvSpPr>
                <a:spLocks noChangeShapeType="1"/>
              </p:cNvSpPr>
              <p:nvPr/>
            </p:nvSpPr>
            <p:spPr bwMode="auto">
              <a:xfrm>
                <a:off x="3217" y="12577"/>
                <a:ext cx="540" cy="0"/>
              </a:xfrm>
              <a:prstGeom prst="line">
                <a:avLst/>
              </a:prstGeom>
              <a:noFill/>
              <a:ln w="9525">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4" name="Line 49"/>
              <p:cNvSpPr>
                <a:spLocks noChangeShapeType="1"/>
              </p:cNvSpPr>
              <p:nvPr/>
            </p:nvSpPr>
            <p:spPr bwMode="auto">
              <a:xfrm flipV="1">
                <a:off x="3217" y="13477"/>
                <a:ext cx="12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5" name="Line 50"/>
              <p:cNvSpPr>
                <a:spLocks noChangeShapeType="1"/>
              </p:cNvSpPr>
              <p:nvPr/>
            </p:nvSpPr>
            <p:spPr bwMode="auto">
              <a:xfrm>
                <a:off x="3217" y="12037"/>
                <a:ext cx="14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6" name="Line 51"/>
              <p:cNvSpPr>
                <a:spLocks noChangeShapeType="1"/>
              </p:cNvSpPr>
              <p:nvPr/>
            </p:nvSpPr>
            <p:spPr bwMode="auto">
              <a:xfrm flipV="1">
                <a:off x="3217" y="12757"/>
                <a:ext cx="12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7" name="Text Box 52"/>
              <p:cNvSpPr txBox="1">
                <a:spLocks noChangeArrowheads="1"/>
              </p:cNvSpPr>
              <p:nvPr/>
            </p:nvSpPr>
            <p:spPr bwMode="auto">
              <a:xfrm>
                <a:off x="1957" y="11677"/>
                <a:ext cx="1260" cy="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endParaRPr lang="cs-CZ" altLang="en-US" sz="800"/>
              </a:p>
              <a:p>
                <a:pPr eaLnBrk="1" hangingPunct="1">
                  <a:spcBef>
                    <a:spcPct val="0"/>
                  </a:spcBef>
                  <a:buClrTx/>
                  <a:buSzTx/>
                  <a:buFontTx/>
                  <a:buNone/>
                </a:pPr>
                <a:r>
                  <a:rPr lang="cs-CZ" altLang="en-US" sz="800"/>
                  <a:t>Floating cell</a:t>
                </a:r>
              </a:p>
              <a:p>
                <a:pPr eaLnBrk="1" hangingPunct="1">
                  <a:spcBef>
                    <a:spcPct val="0"/>
                  </a:spcBef>
                  <a:buClrTx/>
                  <a:buSzTx/>
                  <a:buFontTx/>
                  <a:buNone/>
                </a:pPr>
                <a:endParaRPr lang="cs-CZ" altLang="en-US" sz="800"/>
              </a:p>
              <a:p>
                <a:pPr eaLnBrk="1" hangingPunct="1">
                  <a:spcBef>
                    <a:spcPct val="0"/>
                  </a:spcBef>
                  <a:buClrTx/>
                  <a:buSzTx/>
                  <a:buFontTx/>
                  <a:buNone/>
                </a:pPr>
                <a:endParaRPr lang="cs-CZ" altLang="en-US" sz="800"/>
              </a:p>
              <a:p>
                <a:pPr eaLnBrk="1" hangingPunct="1">
                  <a:spcBef>
                    <a:spcPct val="0"/>
                  </a:spcBef>
                  <a:buClrTx/>
                  <a:buSzTx/>
                  <a:buFontTx/>
                  <a:buNone/>
                </a:pPr>
                <a:r>
                  <a:rPr lang="cs-CZ" altLang="en-US" sz="800"/>
                  <a:t>Protect ring</a:t>
                </a:r>
              </a:p>
              <a:p>
                <a:pPr eaLnBrk="1" hangingPunct="1">
                  <a:spcBef>
                    <a:spcPct val="0"/>
                  </a:spcBef>
                  <a:buClrTx/>
                  <a:buSzTx/>
                  <a:buFontTx/>
                  <a:buNone/>
                </a:pPr>
                <a:r>
                  <a:rPr lang="cs-CZ" altLang="en-US" sz="800"/>
                  <a:t>Attached cell</a:t>
                </a:r>
              </a:p>
              <a:p>
                <a:pPr eaLnBrk="1" hangingPunct="1">
                  <a:spcBef>
                    <a:spcPct val="0"/>
                  </a:spcBef>
                  <a:buClrTx/>
                  <a:buSzTx/>
                  <a:buFontTx/>
                  <a:buNone/>
                </a:pPr>
                <a:r>
                  <a:rPr lang="cs-CZ" altLang="en-US" sz="800"/>
                  <a:t>Matrix </a:t>
                </a:r>
              </a:p>
              <a:p>
                <a:pPr eaLnBrk="1" hangingPunct="1">
                  <a:spcBef>
                    <a:spcPct val="0"/>
                  </a:spcBef>
                  <a:buClrTx/>
                  <a:buSzTx/>
                  <a:buFontTx/>
                  <a:buNone/>
                </a:pPr>
                <a:endParaRPr lang="cs-CZ" altLang="en-US" sz="800"/>
              </a:p>
              <a:p>
                <a:pPr eaLnBrk="1" hangingPunct="1">
                  <a:spcBef>
                    <a:spcPct val="0"/>
                  </a:spcBef>
                  <a:buClrTx/>
                  <a:buSzTx/>
                  <a:buFontTx/>
                  <a:buNone/>
                </a:pPr>
                <a:r>
                  <a:rPr lang="cs-CZ" altLang="en-US" sz="800"/>
                  <a:t>Electrodes</a:t>
                </a:r>
              </a:p>
              <a:p>
                <a:pPr eaLnBrk="1" hangingPunct="1">
                  <a:spcBef>
                    <a:spcPct val="0"/>
                  </a:spcBef>
                  <a:buClrTx/>
                  <a:buSzTx/>
                  <a:buFontTx/>
                  <a:buNone/>
                </a:pPr>
                <a:r>
                  <a:rPr lang="cs-CZ" altLang="en-US" sz="800"/>
                  <a:t>Invading cell</a:t>
                </a:r>
              </a:p>
              <a:p>
                <a:pPr eaLnBrk="1" hangingPunct="1">
                  <a:spcBef>
                    <a:spcPct val="0"/>
                  </a:spcBef>
                  <a:buClrTx/>
                  <a:buSzTx/>
                  <a:buFontTx/>
                  <a:buNone/>
                </a:pPr>
                <a:endParaRPr lang="cs-CZ" altLang="en-US" sz="800"/>
              </a:p>
              <a:p>
                <a:pPr eaLnBrk="1" hangingPunct="1">
                  <a:spcBef>
                    <a:spcPct val="0"/>
                  </a:spcBef>
                  <a:buClrTx/>
                  <a:buSzTx/>
                  <a:buFontTx/>
                  <a:buNone/>
                </a:pPr>
                <a:endParaRPr lang="cs-CZ" altLang="en-US" sz="1800"/>
              </a:p>
            </p:txBody>
          </p:sp>
        </p:grpSp>
        <p:sp>
          <p:nvSpPr>
            <p:cNvPr id="100360" name="Line 53"/>
            <p:cNvSpPr>
              <a:spLocks noChangeShapeType="1"/>
            </p:cNvSpPr>
            <p:nvPr/>
          </p:nvSpPr>
          <p:spPr bwMode="auto">
            <a:xfrm>
              <a:off x="2317" y="9877"/>
              <a:ext cx="9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54" name="Picture 2" descr="figure_14_4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20" y="1104949"/>
            <a:ext cx="3544493" cy="573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8158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Advocates for Breast Cancer: How is Metastatic Breast Cancer Diagnosed?">
            <a:extLst>
              <a:ext uri="{FF2B5EF4-FFF2-40B4-BE49-F238E27FC236}">
                <a16:creationId xmlns:a16="http://schemas.microsoft.com/office/drawing/2014/main" id="{16D1A1D6-9D68-457D-BE3E-5784DE7D4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47638"/>
            <a:ext cx="7239000" cy="656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250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124744"/>
            <a:ext cx="4972088" cy="5641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1043608" y="260646"/>
            <a:ext cx="7138987" cy="627063"/>
          </a:xfrm>
        </p:spPr>
        <p:txBody>
          <a:bodyPr/>
          <a:lstStyle/>
          <a:p>
            <a:pPr eaLnBrk="1" hangingPunct="1"/>
            <a:r>
              <a:rPr lang="cs-CZ" altLang="en-US" dirty="0"/>
              <a:t>Diseminace solidních nádorů</a:t>
            </a:r>
          </a:p>
        </p:txBody>
      </p:sp>
    </p:spTree>
    <p:extLst>
      <p:ext uri="{BB962C8B-B14F-4D97-AF65-F5344CB8AC3E}">
        <p14:creationId xmlns:p14="http://schemas.microsoft.com/office/powerpoint/2010/main" val="2809100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igure 14-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25" y="404813"/>
            <a:ext cx="8385175" cy="609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5" name="Text Box 3"/>
          <p:cNvSpPr txBox="1">
            <a:spLocks noChangeArrowheads="1"/>
          </p:cNvSpPr>
          <p:nvPr/>
        </p:nvSpPr>
        <p:spPr bwMode="auto">
          <a:xfrm>
            <a:off x="900113" y="6553200"/>
            <a:ext cx="816768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ea typeface="ヒラギノ角ゴ Pro W3" pitchFamily="1" charset="-128"/>
              </a:rPr>
              <a:t>Figure 14.42 </a:t>
            </a:r>
            <a:r>
              <a:rPr lang="en-US" altLang="en-US" sz="1100" i="1">
                <a:ea typeface="ヒラギノ角ゴ Pro W3" pitchFamily="1" charset="-128"/>
              </a:rPr>
              <a:t> The Biology of Cancer</a:t>
            </a:r>
            <a:r>
              <a:rPr lang="en-US" altLang="en-US" sz="1100">
                <a:ea typeface="ヒラギノ角ゴ Pro W3" pitchFamily="1" charset="-128"/>
              </a:rPr>
              <a:t> (© Garland Science 2007)</a:t>
            </a:r>
          </a:p>
        </p:txBody>
      </p:sp>
    </p:spTree>
    <p:extLst>
      <p:ext uri="{BB962C8B-B14F-4D97-AF65-F5344CB8AC3E}">
        <p14:creationId xmlns:p14="http://schemas.microsoft.com/office/powerpoint/2010/main" val="2016956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Metastatický tropismus</a:t>
            </a:r>
            <a:endParaRPr lang="en-US" dirty="0"/>
          </a:p>
        </p:txBody>
      </p:sp>
      <p:sp>
        <p:nvSpPr>
          <p:cNvPr id="3" name="Zástupný symbol pro obsah 2"/>
          <p:cNvSpPr>
            <a:spLocks noGrp="1"/>
          </p:cNvSpPr>
          <p:nvPr>
            <p:ph idx="1"/>
          </p:nvPr>
        </p:nvSpPr>
        <p:spPr>
          <a:xfrm>
            <a:off x="1259632" y="5301208"/>
            <a:ext cx="7355160" cy="1368152"/>
          </a:xfrm>
        </p:spPr>
        <p:txBody>
          <a:bodyPr/>
          <a:lstStyle/>
          <a:p>
            <a:r>
              <a:rPr lang="en-US" sz="700" dirty="0"/>
              <a:t>Thirty-three cells from a large population of human MDA-MB-231 cells were each expanded into a clonal population in culture. The mRNA expression pattern of each </a:t>
            </a:r>
            <a:r>
              <a:rPr lang="en-US" sz="700" dirty="0" err="1"/>
              <a:t>subclone</a:t>
            </a:r>
            <a:r>
              <a:rPr lang="en-US" sz="700" dirty="0"/>
              <a:t> was analyzed (</a:t>
            </a:r>
            <a:r>
              <a:rPr lang="en-US" sz="700" i="1" dirty="0"/>
              <a:t>columns, arrayed left to right</a:t>
            </a:r>
            <a:r>
              <a:rPr lang="en-US" sz="700" dirty="0"/>
              <a:t>) using probes for the mRNAs of five genes—</a:t>
            </a:r>
            <a:r>
              <a:rPr lang="en-US" sz="700" i="1" dirty="0"/>
              <a:t>IL11</a:t>
            </a:r>
            <a:r>
              <a:rPr lang="en-US" sz="700" dirty="0"/>
              <a:t> (interleukin-11), </a:t>
            </a:r>
            <a:r>
              <a:rPr lang="en-US" sz="700" i="1" dirty="0"/>
              <a:t>OPN</a:t>
            </a:r>
            <a:r>
              <a:rPr lang="en-US" sz="700" dirty="0"/>
              <a:t> (osteopontin), </a:t>
            </a:r>
            <a:r>
              <a:rPr lang="en-US" sz="700" i="1" dirty="0"/>
              <a:t>CTGF</a:t>
            </a:r>
            <a:r>
              <a:rPr lang="en-US" sz="700" dirty="0"/>
              <a:t> (connective tissue growth factor), </a:t>
            </a:r>
            <a:r>
              <a:rPr lang="en-US" sz="700" i="1" dirty="0"/>
              <a:t>CXCR4</a:t>
            </a:r>
            <a:r>
              <a:rPr lang="en-US" sz="700" dirty="0"/>
              <a:t> (chemokine receptor 4), and </a:t>
            </a:r>
            <a:r>
              <a:rPr lang="en-US" sz="700" i="1" dirty="0"/>
              <a:t>MMP1</a:t>
            </a:r>
            <a:r>
              <a:rPr lang="en-US" sz="700" dirty="0"/>
              <a:t> (matrix metalloproteinase-1)—and, as loading control, a probe for </a:t>
            </a:r>
            <a:r>
              <a:rPr lang="en-US" sz="700" i="1" dirty="0"/>
              <a:t>GAPDH</a:t>
            </a:r>
            <a:r>
              <a:rPr lang="en-US" sz="700" dirty="0"/>
              <a:t> (glyceraldehyde-3-phosphate dehydrogenase) mRNA. In addition, the expression patterns of the original tumor cell population (ATCC, </a:t>
            </a:r>
            <a:r>
              <a:rPr lang="en-US" sz="700" i="1" dirty="0"/>
              <a:t>left column</a:t>
            </a:r>
            <a:r>
              <a:rPr lang="en-US" sz="700" dirty="0"/>
              <a:t>) and a </a:t>
            </a:r>
            <a:r>
              <a:rPr lang="en-US" sz="700" dirty="0" err="1"/>
              <a:t>subcloned</a:t>
            </a:r>
            <a:r>
              <a:rPr lang="en-US" sz="700" dirty="0"/>
              <a:t> cancer cell population termed 2287 (which was selected for its ability to generate osteolytic metastases; </a:t>
            </a:r>
            <a:r>
              <a:rPr lang="en-US" sz="700" i="1" dirty="0"/>
              <a:t>2nd column</a:t>
            </a:r>
            <a:r>
              <a:rPr lang="en-US" sz="700" dirty="0"/>
              <a:t>) were analyzed. The five experimental genes were chosen because of their overexpression in </a:t>
            </a:r>
            <a:r>
              <a:rPr lang="en-US" sz="700" dirty="0" err="1"/>
              <a:t>osteotropic</a:t>
            </a:r>
            <a:r>
              <a:rPr lang="en-US" sz="700" dirty="0"/>
              <a:t> metastatic cells and their known biological properties in promoting osteolytic metastases. Clone 2 cells (</a:t>
            </a:r>
            <a:r>
              <a:rPr lang="en-US" sz="700" i="1" dirty="0"/>
              <a:t>red box</a:t>
            </a:r>
            <a:r>
              <a:rPr lang="en-US" sz="700" dirty="0"/>
              <a:t>), when injected into the arterial circulation of mice, showed a tendency to produce </a:t>
            </a:r>
            <a:r>
              <a:rPr lang="en-US" sz="700" dirty="0" err="1"/>
              <a:t>osteotropic</a:t>
            </a:r>
            <a:r>
              <a:rPr lang="en-US" sz="700" dirty="0"/>
              <a:t> metastases, as indicated by </a:t>
            </a:r>
            <a:r>
              <a:rPr lang="en-US" sz="700" i="1" dirty="0"/>
              <a:t>in vivo</a:t>
            </a:r>
            <a:r>
              <a:rPr lang="en-US" sz="700" dirty="0"/>
              <a:t> imaging; these cells expressed high levels of all five experimental mRNAs. Clone 3 cells (</a:t>
            </a:r>
            <a:r>
              <a:rPr lang="en-US" sz="700" i="1" dirty="0"/>
              <a:t>yellow box</a:t>
            </a:r>
            <a:r>
              <a:rPr lang="en-US" sz="700" dirty="0"/>
              <a:t>), in contrast, expressed low levels of all five mRNAs and preferentially formed lung metastases. And clone 26 genes (</a:t>
            </a:r>
            <a:r>
              <a:rPr lang="en-US" sz="700" i="1" dirty="0"/>
              <a:t>yellow box</a:t>
            </a:r>
            <a:r>
              <a:rPr lang="en-US" sz="700" dirty="0"/>
              <a:t>), which expressed essentially none of these mRNAs, formed no metastases at all. Moreover, when otherwise poorly metastatic cells were forced to express combinations of three of these genes, they acquired the ability to form bone metastases efficiently (</a:t>
            </a:r>
            <a:r>
              <a:rPr lang="en-US" sz="700" i="1" dirty="0"/>
              <a:t>not shown</a:t>
            </a:r>
            <a:r>
              <a:rPr lang="en-US" sz="700" dirty="0"/>
              <a:t>), pointing to the causal role of these genes in forming these metastases. Metastases were visualized through the presence of a luciferase gene in the tumor cells, which causes cells to release a bioluminescent signal. (From Y. Kang et al., </a:t>
            </a:r>
            <a:r>
              <a:rPr lang="en-US" sz="700" i="1" dirty="0"/>
              <a:t>Cancer Cell</a:t>
            </a:r>
            <a:r>
              <a:rPr lang="en-US" sz="700" dirty="0"/>
              <a:t> 3:537–549, 2003.)</a:t>
            </a:r>
          </a:p>
        </p:txBody>
      </p:sp>
      <p:pic>
        <p:nvPicPr>
          <p:cNvPr id="4" name="Picture 2" descr="figure_14_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197625"/>
            <a:ext cx="4807980" cy="398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72900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cs-CZ" altLang="en-US" dirty="0"/>
              <a:t>Orgánově specifické bariéry</a:t>
            </a:r>
          </a:p>
        </p:txBody>
      </p:sp>
      <p:pic>
        <p:nvPicPr>
          <p:cNvPr id="808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412875"/>
            <a:ext cx="7213600" cy="517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6651625"/>
            <a:ext cx="1827213"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401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35750" cy="227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6475"/>
            <a:ext cx="4184650" cy="346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04813"/>
            <a:ext cx="201295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404813"/>
            <a:ext cx="3735388" cy="12620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FF33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46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2924175"/>
            <a:ext cx="4729162" cy="23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313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4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04813"/>
            <a:ext cx="77660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113088"/>
            <a:ext cx="6726237" cy="270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6417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Metastatická kolonizace plic</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84784"/>
            <a:ext cx="6228291" cy="511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683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Metastatická kolonizace mozku</a:t>
            </a:r>
            <a:endParaRPr lang="en-US" dirty="0"/>
          </a:p>
        </p:txBody>
      </p:sp>
      <p:sp>
        <p:nvSpPr>
          <p:cNvPr id="3" name="Zástupný symbol pro obsah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68760"/>
            <a:ext cx="7829200" cy="4625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007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Metastatická kolonizace jater</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7725538" cy="467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954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651625"/>
            <a:ext cx="1827213" cy="20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figure_14_47ab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4035" y="1484784"/>
            <a:ext cx="3139356" cy="159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figure_14_4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8670" y="3420286"/>
            <a:ext cx="3350086" cy="1595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Nadpis 1"/>
          <p:cNvSpPr>
            <a:spLocks noGrp="1"/>
          </p:cNvSpPr>
          <p:nvPr>
            <p:ph type="title"/>
          </p:nvPr>
        </p:nvSpPr>
        <p:spPr>
          <a:xfrm>
            <a:off x="1884404" y="116632"/>
            <a:ext cx="7138987" cy="627063"/>
          </a:xfrm>
        </p:spPr>
        <p:txBody>
          <a:bodyPr/>
          <a:lstStyle/>
          <a:p>
            <a:pPr algn="r"/>
            <a:r>
              <a:rPr lang="cs-CZ" sz="2400" dirty="0" err="1"/>
              <a:t>Osteotropní</a:t>
            </a:r>
            <a:r>
              <a:rPr lang="cs-CZ" sz="2400" dirty="0"/>
              <a:t> metastáze</a:t>
            </a:r>
            <a:endParaRPr lang="en-US" sz="2400" dirty="0"/>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41"/>
            <a:ext cx="5436096" cy="686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595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31E00D-C20C-4F99-8CD9-938BFB2A2B6A}"/>
              </a:ext>
            </a:extLst>
          </p:cNvPr>
          <p:cNvSpPr>
            <a:spLocks noGrp="1"/>
          </p:cNvSpPr>
          <p:nvPr>
            <p:ph type="title"/>
          </p:nvPr>
        </p:nvSpPr>
        <p:spPr>
          <a:xfrm>
            <a:off x="628650" y="365125"/>
            <a:ext cx="7886700" cy="1325563"/>
          </a:xfrm>
        </p:spPr>
        <p:txBody>
          <a:bodyPr>
            <a:normAutofit/>
          </a:bodyPr>
          <a:lstStyle/>
          <a:p>
            <a:r>
              <a:rPr lang="cs-CZ" dirty="0">
                <a:latin typeface="Cambria"/>
                <a:cs typeface="Cambria"/>
              </a:rPr>
              <a:t>Proč je rakovina tak devastující</a:t>
            </a:r>
            <a:r>
              <a:rPr lang="en-US" dirty="0">
                <a:latin typeface="Cambria"/>
                <a:cs typeface="Cambria"/>
              </a:rPr>
              <a:t>?</a:t>
            </a:r>
          </a:p>
        </p:txBody>
      </p:sp>
      <p:pic>
        <p:nvPicPr>
          <p:cNvPr id="7" name="Picture 6">
            <a:extLst>
              <a:ext uri="{FF2B5EF4-FFF2-40B4-BE49-F238E27FC236}">
                <a16:creationId xmlns:a16="http://schemas.microsoft.com/office/drawing/2014/main" id="{7BCF8586-4094-4E38-8E2E-B97535B65229}"/>
              </a:ext>
            </a:extLst>
          </p:cNvPr>
          <p:cNvPicPr>
            <a:picLocks noChangeAspect="1"/>
          </p:cNvPicPr>
          <p:nvPr/>
        </p:nvPicPr>
        <p:blipFill>
          <a:blip r:embed="rId2"/>
          <a:stretch>
            <a:fillRect/>
          </a:stretch>
        </p:blipFill>
        <p:spPr>
          <a:xfrm>
            <a:off x="0" y="4192538"/>
            <a:ext cx="1125720" cy="2150766"/>
          </a:xfrm>
          <a:prstGeom prst="rect">
            <a:avLst/>
          </a:prstGeom>
        </p:spPr>
      </p:pic>
      <p:sp>
        <p:nvSpPr>
          <p:cNvPr id="8" name="Rectangle 7">
            <a:extLst>
              <a:ext uri="{FF2B5EF4-FFF2-40B4-BE49-F238E27FC236}">
                <a16:creationId xmlns:a16="http://schemas.microsoft.com/office/drawing/2014/main" id="{7917D666-A29E-4BED-8598-6432BA2DC3AB}"/>
              </a:ext>
            </a:extLst>
          </p:cNvPr>
          <p:cNvSpPr/>
          <p:nvPr/>
        </p:nvSpPr>
        <p:spPr>
          <a:xfrm>
            <a:off x="100119" y="4349910"/>
            <a:ext cx="336731" cy="278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89489EA-0968-44AE-A638-CE41B5B2A197}"/>
              </a:ext>
            </a:extLst>
          </p:cNvPr>
          <p:cNvPicPr>
            <a:picLocks noChangeAspect="1"/>
          </p:cNvPicPr>
          <p:nvPr/>
        </p:nvPicPr>
        <p:blipFill>
          <a:blip r:embed="rId3"/>
          <a:stretch>
            <a:fillRect/>
          </a:stretch>
        </p:blipFill>
        <p:spPr>
          <a:xfrm>
            <a:off x="100119" y="2204886"/>
            <a:ext cx="940199" cy="1963510"/>
          </a:xfrm>
          <a:prstGeom prst="rect">
            <a:avLst/>
          </a:prstGeom>
        </p:spPr>
      </p:pic>
      <p:sp>
        <p:nvSpPr>
          <p:cNvPr id="10" name="Rectangle 9">
            <a:extLst>
              <a:ext uri="{FF2B5EF4-FFF2-40B4-BE49-F238E27FC236}">
                <a16:creationId xmlns:a16="http://schemas.microsoft.com/office/drawing/2014/main" id="{4DC9E31A-B322-46E6-BF15-0BA3B68ECC6D}"/>
              </a:ext>
            </a:extLst>
          </p:cNvPr>
          <p:cNvSpPr/>
          <p:nvPr/>
        </p:nvSpPr>
        <p:spPr>
          <a:xfrm>
            <a:off x="72512" y="2117660"/>
            <a:ext cx="336731" cy="278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s://www.svod.cz/graph/?sessid=o61edps4el1idtk6e5bst0cft0&amp;typ=incmor&amp;diag=C61&amp;pohl=m&amp;kraj=&amp;vek_od=1&amp;vek_do=18&amp;zobrazeni=graph&amp;incidence=1&amp;mortalita=1&amp;mi=0&amp;vypocet=w&amp;obdobi_od=1977&amp;obdobi_do=2017&amp;stadium=&amp;t=&amp;n=&amp;m=0&amp;pt=&amp;pn=&amp;pm=&amp;t=&amp;n=&amp;zije=&amp;umrti=&amp;lecba=#">
            <a:extLst>
              <a:ext uri="{FF2B5EF4-FFF2-40B4-BE49-F238E27FC236}">
                <a16:creationId xmlns:a16="http://schemas.microsoft.com/office/drawing/2014/main" id="{1094C1AE-4205-402D-B59C-BABF437D7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471" y="2073866"/>
            <a:ext cx="3716496" cy="1922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svod.cz/graph/?sessid=o61edps4el1idtk6e5bst0cft0&amp;typ=incmor&amp;diag=C61&amp;pohl=m&amp;kraj=&amp;vek_od=1&amp;vek_do=18&amp;zobrazeni=graph&amp;incidence=1&amp;mortalita=1&amp;mi=0&amp;vypocet=w&amp;obdobi_od=1977&amp;obdobi_do=2017&amp;stadium=&amp;t=&amp;n=&amp;m=1&amp;pt=&amp;pn=&amp;pm=&amp;t=&amp;n=&amp;zije=&amp;umrti=&amp;lecba=#">
            <a:extLst>
              <a:ext uri="{FF2B5EF4-FFF2-40B4-BE49-F238E27FC236}">
                <a16:creationId xmlns:a16="http://schemas.microsoft.com/office/drawing/2014/main" id="{84002613-8A4B-4405-A14B-4A17EF13C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468" y="4458370"/>
            <a:ext cx="3716497" cy="19223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svod.cz/graph/?sessid=o61edps4el1idtk6e5bst0cft0&amp;typ=incmor&amp;diag=C50,D05&amp;pohl=z&amp;kraj=&amp;vek_od=1&amp;vek_do=18&amp;zobrazeni=graph&amp;incidence=1&amp;mortalita=1&amp;mi=0&amp;vypocet=w&amp;obdobi_od=1977&amp;obdobi_do=2017&amp;stadium=&amp;t=&amp;n=&amp;m=1&amp;pt=&amp;pn=&amp;pm=&amp;t=&amp;n=&amp;zije=&amp;umrti=&amp;lecba=##">
            <a:extLst>
              <a:ext uri="{FF2B5EF4-FFF2-40B4-BE49-F238E27FC236}">
                <a16:creationId xmlns:a16="http://schemas.microsoft.com/office/drawing/2014/main" id="{E58C11DF-2684-47FC-9320-22223D55C5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30" y="4304151"/>
            <a:ext cx="4014651" cy="20765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svod.cz/graph/?sessid=o61edps4el1idtk6e5bst0cft0&amp;typ=incmor&amp;diag=C50,D05&amp;pohl=z&amp;kraj=&amp;vek_od=1&amp;vek_do=18&amp;zobrazeni=graph&amp;incidence=1&amp;mortalita=1&amp;mi=0&amp;vypocet=w&amp;obdobi_od=1977&amp;obdobi_do=2017&amp;stadium=&amp;t=&amp;n=&amp;m=0&amp;pt=&amp;pn=&amp;pm=&amp;t=&amp;n=&amp;zije=&amp;umrti=&amp;lecba=#">
            <a:extLst>
              <a:ext uri="{FF2B5EF4-FFF2-40B4-BE49-F238E27FC236}">
                <a16:creationId xmlns:a16="http://schemas.microsoft.com/office/drawing/2014/main" id="{8458697B-DA2B-4F7B-9CBC-809159C801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29" y="1940128"/>
            <a:ext cx="3975055" cy="2056063"/>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14E97CA9-74A0-4761-B72D-F62E4CB1E97B}"/>
              </a:ext>
            </a:extLst>
          </p:cNvPr>
          <p:cNvSpPr txBox="1">
            <a:spLocks/>
          </p:cNvSpPr>
          <p:nvPr/>
        </p:nvSpPr>
        <p:spPr bwMode="auto">
          <a:xfrm>
            <a:off x="2183188" y="1317412"/>
            <a:ext cx="2205962" cy="80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cs-CZ" sz="1800" dirty="0">
                <a:latin typeface="Cambria"/>
                <a:cs typeface="Cambria"/>
              </a:rPr>
              <a:t>Nádory prostaty</a:t>
            </a:r>
            <a:endParaRPr lang="en-US" sz="1800" dirty="0">
              <a:latin typeface="Cambria"/>
              <a:cs typeface="Cambria"/>
            </a:endParaRPr>
          </a:p>
        </p:txBody>
      </p:sp>
      <p:sp>
        <p:nvSpPr>
          <p:cNvPr id="16" name="Title 1">
            <a:extLst>
              <a:ext uri="{FF2B5EF4-FFF2-40B4-BE49-F238E27FC236}">
                <a16:creationId xmlns:a16="http://schemas.microsoft.com/office/drawing/2014/main" id="{6E27D8BC-C14C-4DD8-925B-D698AD6D8089}"/>
              </a:ext>
            </a:extLst>
          </p:cNvPr>
          <p:cNvSpPr txBox="1">
            <a:spLocks/>
          </p:cNvSpPr>
          <p:nvPr/>
        </p:nvSpPr>
        <p:spPr bwMode="auto">
          <a:xfrm>
            <a:off x="6309388" y="1317412"/>
            <a:ext cx="2205962" cy="80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cs-CZ" sz="1800" dirty="0">
                <a:latin typeface="Cambria"/>
                <a:cs typeface="Cambria"/>
              </a:rPr>
              <a:t>Nádory prsu</a:t>
            </a:r>
            <a:endParaRPr lang="en-US" sz="1800" dirty="0">
              <a:latin typeface="Cambria"/>
              <a:cs typeface="Cambria"/>
            </a:endParaRPr>
          </a:p>
        </p:txBody>
      </p:sp>
    </p:spTree>
    <p:extLst>
      <p:ext uri="{BB962C8B-B14F-4D97-AF65-F5344CB8AC3E}">
        <p14:creationId xmlns:p14="http://schemas.microsoft.com/office/powerpoint/2010/main" val="1824994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Osteotropní</a:t>
            </a:r>
            <a:r>
              <a:rPr lang="cs-CZ" dirty="0"/>
              <a:t> metastáze</a:t>
            </a:r>
            <a:endParaRPr lang="en-US" dirty="0"/>
          </a:p>
        </p:txBody>
      </p:sp>
      <p:sp>
        <p:nvSpPr>
          <p:cNvPr id="3" name="Zástupný symbol pro obsah 2"/>
          <p:cNvSpPr>
            <a:spLocks noGrp="1"/>
          </p:cNvSpPr>
          <p:nvPr>
            <p:ph idx="1"/>
          </p:nvPr>
        </p:nvSpPr>
        <p:spPr>
          <a:xfrm>
            <a:off x="1172660" y="1582079"/>
            <a:ext cx="3024336" cy="4922370"/>
          </a:xfrm>
        </p:spPr>
        <p:txBody>
          <a:bodyPr/>
          <a:lstStyle/>
          <a:p>
            <a:r>
              <a:rPr lang="cs-CZ" sz="1600" dirty="0" err="1"/>
              <a:t>Parathyroid</a:t>
            </a:r>
            <a:r>
              <a:rPr lang="cs-CZ" sz="1600" dirty="0"/>
              <a:t> hormone-</a:t>
            </a:r>
            <a:r>
              <a:rPr lang="cs-CZ" sz="1600" dirty="0" err="1"/>
              <a:t>related</a:t>
            </a:r>
            <a:r>
              <a:rPr lang="cs-CZ" sz="1600" dirty="0"/>
              <a:t> peptide (</a:t>
            </a:r>
            <a:r>
              <a:rPr lang="cs-CZ" sz="1600" dirty="0" err="1"/>
              <a:t>PTHrP</a:t>
            </a:r>
            <a:r>
              <a:rPr lang="cs-CZ" sz="1600" dirty="0"/>
              <a:t>)</a:t>
            </a:r>
          </a:p>
          <a:p>
            <a:r>
              <a:rPr lang="cs-CZ" sz="1600" dirty="0" err="1"/>
              <a:t>Behěm</a:t>
            </a:r>
            <a:r>
              <a:rPr lang="cs-CZ" sz="1600" dirty="0"/>
              <a:t> laktace produkován normálními </a:t>
            </a:r>
            <a:r>
              <a:rPr lang="cs-CZ" sz="1600" dirty="0" err="1"/>
              <a:t>MECs</a:t>
            </a:r>
            <a:r>
              <a:rPr lang="cs-CZ" sz="1600" dirty="0"/>
              <a:t> - </a:t>
            </a:r>
            <a:r>
              <a:rPr lang="cs-CZ" sz="1600" dirty="0" err="1"/>
              <a:t>mammary</a:t>
            </a:r>
            <a:r>
              <a:rPr lang="cs-CZ" sz="1600" dirty="0"/>
              <a:t> </a:t>
            </a:r>
            <a:r>
              <a:rPr lang="cs-CZ" sz="1600" dirty="0" err="1"/>
              <a:t>epithelial</a:t>
            </a:r>
            <a:r>
              <a:rPr lang="cs-CZ" sz="1600" dirty="0"/>
              <a:t> </a:t>
            </a:r>
            <a:r>
              <a:rPr lang="cs-CZ" sz="1600" dirty="0" err="1"/>
              <a:t>cells</a:t>
            </a:r>
            <a:r>
              <a:rPr lang="cs-CZ" sz="1600" dirty="0"/>
              <a:t> – </a:t>
            </a:r>
            <a:r>
              <a:rPr lang="en-US" sz="1600" dirty="0"/>
              <a:t>&gt; </a:t>
            </a:r>
            <a:r>
              <a:rPr lang="en-US" sz="1600" dirty="0" err="1"/>
              <a:t>mobilizace</a:t>
            </a:r>
            <a:r>
              <a:rPr lang="en-US" sz="1600" dirty="0"/>
              <a:t> v</a:t>
            </a:r>
            <a:r>
              <a:rPr lang="cs-CZ" sz="1600" dirty="0" err="1"/>
              <a:t>ápníku</a:t>
            </a:r>
            <a:endParaRPr lang="cs-CZ" sz="1600" dirty="0"/>
          </a:p>
          <a:p>
            <a:r>
              <a:rPr lang="cs-CZ" sz="1600" dirty="0"/>
              <a:t>Nádorové buňky  - adaptují tento mechanismus – </a:t>
            </a:r>
            <a:r>
              <a:rPr lang="cs-CZ" sz="1600" dirty="0" err="1"/>
              <a:t>osteolýza</a:t>
            </a:r>
            <a:r>
              <a:rPr lang="cs-CZ" sz="1600" dirty="0"/>
              <a:t> kostí vede k uvolnění řady </a:t>
            </a:r>
            <a:r>
              <a:rPr lang="cs-CZ" sz="1600" dirty="0" err="1"/>
              <a:t>růsových</a:t>
            </a:r>
            <a:r>
              <a:rPr lang="cs-CZ" sz="1600" dirty="0"/>
              <a:t> faktorů stimulujících nádorové buňky</a:t>
            </a:r>
            <a:endParaRPr lang="en-US" sz="1600" dirty="0"/>
          </a:p>
        </p:txBody>
      </p:sp>
      <p:pic>
        <p:nvPicPr>
          <p:cNvPr id="5" name="Picture 2" descr="figure_14_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1268760"/>
            <a:ext cx="4500508" cy="277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2" descr="figure_14_48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024118"/>
            <a:ext cx="3384376" cy="285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194398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Aktivace růstových signálů</a:t>
            </a:r>
            <a:endParaRPr lang="en-US" dirty="0"/>
          </a:p>
        </p:txBody>
      </p:sp>
      <p:sp>
        <p:nvSpPr>
          <p:cNvPr id="3" name="Zástupný symbol pro obsah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96752"/>
            <a:ext cx="7056784" cy="542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637" y="6619612"/>
            <a:ext cx="2611363" cy="17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269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Metastáze před a po terapii</a:t>
            </a:r>
            <a:endParaRPr 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637" y="6619612"/>
            <a:ext cx="2611363" cy="17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113" y="1412776"/>
            <a:ext cx="7757887" cy="502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26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Terapie cílená na </a:t>
            </a:r>
            <a:r>
              <a:rPr lang="cs-CZ" dirty="0" err="1"/>
              <a:t>metastázování</a:t>
            </a:r>
            <a:endParaRPr lang="en-US"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6715" y="1074060"/>
            <a:ext cx="5040560" cy="578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6453336"/>
            <a:ext cx="2009775"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792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Shrnutí</a:t>
            </a:r>
            <a:endParaRPr lang="en-US" dirty="0"/>
          </a:p>
        </p:txBody>
      </p:sp>
      <p:sp>
        <p:nvSpPr>
          <p:cNvPr id="3" name="Zástupný symbol pro obsah 2"/>
          <p:cNvSpPr>
            <a:spLocks noGrp="1"/>
          </p:cNvSpPr>
          <p:nvPr>
            <p:ph idx="1"/>
          </p:nvPr>
        </p:nvSpPr>
        <p:spPr/>
        <p:txBody>
          <a:bodyPr/>
          <a:lstStyle/>
          <a:p>
            <a:r>
              <a:rPr lang="cs-CZ" dirty="0"/>
              <a:t>90</a:t>
            </a:r>
            <a:r>
              <a:rPr lang="en-US" dirty="0"/>
              <a:t>% </a:t>
            </a:r>
            <a:r>
              <a:rPr lang="cs-CZ" dirty="0"/>
              <a:t>úmrtí na nádorová onemocnění souvisí s </a:t>
            </a:r>
            <a:r>
              <a:rPr lang="cs-CZ" dirty="0" err="1"/>
              <a:t>metastázováním</a:t>
            </a:r>
            <a:endParaRPr lang="cs-CZ" dirty="0"/>
          </a:p>
          <a:p>
            <a:r>
              <a:rPr lang="cs-CZ" dirty="0"/>
              <a:t>Invazivní kaskáda zahrnuje: lokální invazi, </a:t>
            </a:r>
            <a:r>
              <a:rPr lang="cs-CZ" dirty="0" err="1"/>
              <a:t>intravazaci</a:t>
            </a:r>
            <a:r>
              <a:rPr lang="cs-CZ" dirty="0"/>
              <a:t>, transport, extravazaci, formovaní </a:t>
            </a:r>
            <a:r>
              <a:rPr lang="cs-CZ" dirty="0" err="1"/>
              <a:t>mikrometastáz</a:t>
            </a:r>
            <a:r>
              <a:rPr lang="cs-CZ" dirty="0"/>
              <a:t> a kolonizaci</a:t>
            </a:r>
          </a:p>
          <a:p>
            <a:r>
              <a:rPr lang="cs-CZ" dirty="0"/>
              <a:t>Nízká efektivita celé kaskády, nejméně efektivní je kolonizace</a:t>
            </a:r>
          </a:p>
          <a:p>
            <a:r>
              <a:rPr lang="cs-CZ" dirty="0"/>
              <a:t>EMT, řízena </a:t>
            </a:r>
            <a:r>
              <a:rPr lang="cs-CZ" dirty="0" err="1"/>
              <a:t>pleiotropními</a:t>
            </a:r>
            <a:r>
              <a:rPr lang="cs-CZ" dirty="0"/>
              <a:t> TF v různých fázích embryogeneze, adaptována během </a:t>
            </a:r>
            <a:r>
              <a:rPr lang="cs-CZ" dirty="0" err="1"/>
              <a:t>tumorigeneze</a:t>
            </a:r>
            <a:endParaRPr lang="cs-CZ" dirty="0"/>
          </a:p>
          <a:p>
            <a:r>
              <a:rPr lang="cs-CZ" dirty="0"/>
              <a:t>Motilita je řízena malými </a:t>
            </a:r>
            <a:r>
              <a:rPr lang="cs-CZ" dirty="0" err="1"/>
              <a:t>GTPasami</a:t>
            </a:r>
            <a:r>
              <a:rPr lang="cs-CZ" dirty="0"/>
              <a:t>, </a:t>
            </a:r>
            <a:r>
              <a:rPr lang="cs-CZ" dirty="0" err="1"/>
              <a:t>Rho</a:t>
            </a:r>
            <a:r>
              <a:rPr lang="cs-CZ" dirty="0"/>
              <a:t> rodina</a:t>
            </a:r>
          </a:p>
          <a:p>
            <a:r>
              <a:rPr lang="cs-CZ" dirty="0"/>
              <a:t>Proteázy (MMP) umožňují invazi nádorových buněk, degradace ECM</a:t>
            </a:r>
          </a:p>
          <a:p>
            <a:r>
              <a:rPr lang="cs-CZ" dirty="0"/>
              <a:t>Tkáňový tropismus nádorových buněk lze v některých případech vysvětlit organizací oběhového systému, často prozatím neobjasněn</a:t>
            </a:r>
            <a:endParaRPr lang="en-US" dirty="0"/>
          </a:p>
        </p:txBody>
      </p:sp>
    </p:spTree>
    <p:extLst>
      <p:ext uri="{BB962C8B-B14F-4D97-AF65-F5344CB8AC3E}">
        <p14:creationId xmlns:p14="http://schemas.microsoft.com/office/powerpoint/2010/main" val="27219206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Otázky</a:t>
            </a:r>
            <a:endParaRPr lang="en-US" dirty="0"/>
          </a:p>
        </p:txBody>
      </p:sp>
      <p:sp>
        <p:nvSpPr>
          <p:cNvPr id="3" name="Zástupný symbol pro obsah 2"/>
          <p:cNvSpPr>
            <a:spLocks noGrp="1"/>
          </p:cNvSpPr>
          <p:nvPr>
            <p:ph idx="1"/>
          </p:nvPr>
        </p:nvSpPr>
        <p:spPr/>
        <p:txBody>
          <a:bodyPr/>
          <a:lstStyle/>
          <a:p>
            <a:r>
              <a:rPr lang="cs-CZ" dirty="0"/>
              <a:t>Jaké je možné vysvětlení nízké účinnosti kolonizace </a:t>
            </a:r>
            <a:r>
              <a:rPr lang="cs-CZ" dirty="0" err="1"/>
              <a:t>mikrometastáz</a:t>
            </a:r>
            <a:r>
              <a:rPr lang="en-US" dirty="0"/>
              <a:t>?</a:t>
            </a:r>
          </a:p>
          <a:p>
            <a:pPr marL="0" indent="0">
              <a:buNone/>
            </a:pPr>
            <a:endParaRPr lang="cs-CZ" dirty="0"/>
          </a:p>
          <a:p>
            <a:r>
              <a:rPr lang="cs-CZ" dirty="0"/>
              <a:t>Jaký mechanismus může vysvětlit korelaci mezi velikostí nádoru a prognózou vzniku metastáz</a:t>
            </a:r>
            <a:r>
              <a:rPr lang="en-US" dirty="0"/>
              <a:t>?</a:t>
            </a:r>
          </a:p>
          <a:p>
            <a:endParaRPr lang="cs-CZ" dirty="0"/>
          </a:p>
          <a:p>
            <a:r>
              <a:rPr lang="en-US" dirty="0"/>
              <a:t>J</a:t>
            </a:r>
            <a:r>
              <a:rPr lang="cs-CZ" dirty="0" err="1"/>
              <a:t>aké</a:t>
            </a:r>
            <a:r>
              <a:rPr lang="cs-CZ" dirty="0"/>
              <a:t> důkazy podporují zapojení EMT v nádorové patogenezi, jaké jsou naopak proti?</a:t>
            </a:r>
            <a:endParaRPr lang="en-US" dirty="0"/>
          </a:p>
        </p:txBody>
      </p:sp>
    </p:spTree>
    <p:extLst>
      <p:ext uri="{BB962C8B-B14F-4D97-AF65-F5344CB8AC3E}">
        <p14:creationId xmlns:p14="http://schemas.microsoft.com/office/powerpoint/2010/main" val="1663285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447800" y="260350"/>
            <a:ext cx="610449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500" b="1" dirty="0" err="1">
                <a:solidFill>
                  <a:schemeClr val="tx2"/>
                </a:solidFill>
                <a:cs typeface="Arial" panose="020B0604020202020204" pitchFamily="34" charset="0"/>
              </a:rPr>
              <a:t>Transforming</a:t>
            </a:r>
            <a:r>
              <a:rPr lang="cs-CZ" altLang="en-US" sz="2500" b="1" dirty="0">
                <a:solidFill>
                  <a:schemeClr val="tx2"/>
                </a:solidFill>
                <a:cs typeface="Arial" panose="020B0604020202020204" pitchFamily="34" charset="0"/>
              </a:rPr>
              <a:t> </a:t>
            </a:r>
            <a:r>
              <a:rPr lang="cs-CZ" altLang="en-US" sz="2500" b="1" dirty="0" err="1">
                <a:solidFill>
                  <a:schemeClr val="tx2"/>
                </a:solidFill>
                <a:cs typeface="Arial" panose="020B0604020202020204" pitchFamily="34" charset="0"/>
              </a:rPr>
              <a:t>growth</a:t>
            </a:r>
            <a:r>
              <a:rPr lang="cs-CZ" altLang="en-US" sz="2500" b="1" dirty="0">
                <a:solidFill>
                  <a:schemeClr val="tx2"/>
                </a:solidFill>
                <a:cs typeface="Arial" panose="020B0604020202020204" pitchFamily="34" charset="0"/>
              </a:rPr>
              <a:t> </a:t>
            </a:r>
            <a:r>
              <a:rPr lang="cs-CZ" altLang="en-US" sz="2500" b="1" dirty="0" err="1">
                <a:solidFill>
                  <a:schemeClr val="tx2"/>
                </a:solidFill>
                <a:cs typeface="Arial" panose="020B0604020202020204" pitchFamily="34" charset="0"/>
              </a:rPr>
              <a:t>factor</a:t>
            </a:r>
            <a:r>
              <a:rPr lang="cs-CZ" altLang="en-US" sz="2500" b="1" dirty="0">
                <a:solidFill>
                  <a:schemeClr val="tx2"/>
                </a:solidFill>
                <a:cs typeface="Arial" panose="020B0604020202020204" pitchFamily="34" charset="0"/>
              </a:rPr>
              <a:t> - </a:t>
            </a:r>
            <a:r>
              <a:rPr lang="cs-CZ" altLang="en-US" sz="2500" b="1" dirty="0">
                <a:solidFill>
                  <a:schemeClr val="tx2"/>
                </a:solidFill>
                <a:cs typeface="Arial" panose="020B0604020202020204" pitchFamily="34" charset="0"/>
                <a:sym typeface="Symbol"/>
              </a:rPr>
              <a:t></a:t>
            </a:r>
            <a:r>
              <a:rPr lang="cs-CZ" altLang="en-US" sz="2500" b="1" dirty="0">
                <a:solidFill>
                  <a:schemeClr val="tx2"/>
                </a:solidFill>
                <a:cs typeface="Arial" panose="020B0604020202020204" pitchFamily="34" charset="0"/>
              </a:rPr>
              <a:t> (TGF-</a:t>
            </a:r>
            <a:r>
              <a:rPr lang="cs-CZ" altLang="en-US" sz="2500" b="1" dirty="0">
                <a:solidFill>
                  <a:schemeClr val="tx2"/>
                </a:solidFill>
                <a:cs typeface="Arial" panose="020B0604020202020204" pitchFamily="34" charset="0"/>
                <a:sym typeface="Symbol"/>
              </a:rPr>
              <a:t> </a:t>
            </a:r>
            <a:r>
              <a:rPr lang="cs-CZ" altLang="en-US" sz="2500" b="1" dirty="0">
                <a:solidFill>
                  <a:schemeClr val="tx2"/>
                </a:solidFill>
                <a:cs typeface="Arial" panose="020B0604020202020204" pitchFamily="34" charset="0"/>
              </a:rPr>
              <a:t>)</a:t>
            </a:r>
          </a:p>
        </p:txBody>
      </p:sp>
      <p:sp>
        <p:nvSpPr>
          <p:cNvPr id="72707" name="Text Box 3"/>
          <p:cNvSpPr txBox="1">
            <a:spLocks noChangeArrowheads="1"/>
          </p:cNvSpPr>
          <p:nvPr/>
        </p:nvSpPr>
        <p:spPr bwMode="auto">
          <a:xfrm>
            <a:off x="1042988" y="1125538"/>
            <a:ext cx="4249737"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400" b="1" dirty="0">
                <a:solidFill>
                  <a:schemeClr val="tx2"/>
                </a:solidFill>
                <a:cs typeface="Arial" panose="020B0604020202020204" pitchFamily="34" charset="0"/>
              </a:rPr>
              <a:t>TGF-</a:t>
            </a:r>
            <a:r>
              <a:rPr lang="cs-CZ" altLang="en-US" sz="2400" b="1" dirty="0">
                <a:solidFill>
                  <a:schemeClr val="tx2"/>
                </a:solidFill>
                <a:cs typeface="Arial" panose="020B0604020202020204" pitchFamily="34" charset="0"/>
                <a:sym typeface="Symbol"/>
              </a:rPr>
              <a:t></a:t>
            </a:r>
            <a:r>
              <a:rPr lang="cs-CZ" altLang="en-US" sz="2400" b="1" dirty="0">
                <a:solidFill>
                  <a:schemeClr val="tx2"/>
                </a:solidFill>
                <a:cs typeface="Arial" panose="020B0604020202020204" pitchFamily="34" charset="0"/>
              </a:rPr>
              <a:t> rodina </a:t>
            </a:r>
            <a:r>
              <a:rPr lang="en-US" altLang="en-US" sz="2400" b="1" dirty="0">
                <a:solidFill>
                  <a:schemeClr val="tx2"/>
                </a:solidFill>
                <a:cs typeface="Arial" panose="020B0604020202020204" pitchFamily="34" charset="0"/>
              </a:rPr>
              <a:t>~ </a:t>
            </a:r>
            <a:r>
              <a:rPr lang="cs-CZ" altLang="en-US" sz="2000" b="1" dirty="0">
                <a:solidFill>
                  <a:schemeClr val="tx2"/>
                </a:solidFill>
                <a:cs typeface="Arial" panose="020B0604020202020204" pitchFamily="34" charset="0"/>
              </a:rPr>
              <a:t>TGF-</a:t>
            </a:r>
            <a:r>
              <a:rPr lang="cs-CZ" altLang="en-US" sz="2000" b="1" dirty="0">
                <a:solidFill>
                  <a:schemeClr val="tx2"/>
                </a:solidFill>
                <a:cs typeface="Arial" panose="020B0604020202020204" pitchFamily="34" charset="0"/>
                <a:sym typeface="Symbol"/>
              </a:rPr>
              <a:t> </a:t>
            </a:r>
            <a:r>
              <a:rPr lang="en-US" altLang="en-US" sz="2000" b="1" dirty="0">
                <a:solidFill>
                  <a:schemeClr val="tx2"/>
                </a:solidFill>
                <a:cs typeface="Arial" panose="020B0604020202020204" pitchFamily="34" charset="0"/>
              </a:rPr>
              <a:t>s, </a:t>
            </a:r>
            <a:r>
              <a:rPr lang="en-US" altLang="en-US" sz="2000" b="1" dirty="0" err="1">
                <a:solidFill>
                  <a:schemeClr val="tx2"/>
                </a:solidFill>
                <a:cs typeface="Arial" panose="020B0604020202020204" pitchFamily="34" charset="0"/>
              </a:rPr>
              <a:t>activins</a:t>
            </a:r>
            <a:r>
              <a:rPr lang="en-US" altLang="en-US" sz="2000" b="1" dirty="0">
                <a:solidFill>
                  <a:schemeClr val="tx2"/>
                </a:solidFill>
                <a:cs typeface="Arial" panose="020B0604020202020204" pitchFamily="34" charset="0"/>
              </a:rPr>
              <a:t>, bone </a:t>
            </a:r>
            <a:r>
              <a:rPr lang="en-US" altLang="en-US" sz="2000" b="1" dirty="0" err="1">
                <a:solidFill>
                  <a:schemeClr val="tx2"/>
                </a:solidFill>
                <a:cs typeface="Arial" panose="020B0604020202020204" pitchFamily="34" charset="0"/>
              </a:rPr>
              <a:t>morphogenic</a:t>
            </a:r>
            <a:r>
              <a:rPr lang="en-US" altLang="en-US" sz="2000" b="1" dirty="0">
                <a:solidFill>
                  <a:schemeClr val="tx2"/>
                </a:solidFill>
                <a:cs typeface="Arial" panose="020B0604020202020204" pitchFamily="34" charset="0"/>
              </a:rPr>
              <a:t> proteins (BMP)</a:t>
            </a:r>
            <a:endParaRPr lang="cs-CZ" altLang="en-US" sz="2000" dirty="0">
              <a:cs typeface="Arial" panose="020B0604020202020204" pitchFamily="34" charset="0"/>
            </a:endParaRPr>
          </a:p>
          <a:p>
            <a:pPr>
              <a:spcBef>
                <a:spcPct val="0"/>
              </a:spcBef>
              <a:buClrTx/>
              <a:buSzTx/>
              <a:buFontTx/>
              <a:buNone/>
            </a:pPr>
            <a:endParaRPr lang="en-US" altLang="en-US" sz="2000" b="1" dirty="0">
              <a:solidFill>
                <a:schemeClr val="tx2"/>
              </a:solidFill>
              <a:cs typeface="Arial" panose="020B0604020202020204" pitchFamily="34" charset="0"/>
            </a:endParaRPr>
          </a:p>
          <a:p>
            <a:pPr>
              <a:spcBef>
                <a:spcPct val="0"/>
              </a:spcBef>
              <a:buClrTx/>
              <a:buSzTx/>
              <a:buFontTx/>
              <a:buNone/>
            </a:pPr>
            <a:r>
              <a:rPr lang="cs-CZ" altLang="en-US" sz="2000" b="1" dirty="0">
                <a:solidFill>
                  <a:schemeClr val="tx2"/>
                </a:solidFill>
                <a:cs typeface="Arial" panose="020B0604020202020204" pitchFamily="34" charset="0"/>
              </a:rPr>
              <a:t>TGF-</a:t>
            </a:r>
            <a:r>
              <a:rPr lang="cs-CZ" altLang="en-US" sz="2000" b="1" dirty="0">
                <a:solidFill>
                  <a:schemeClr val="tx2"/>
                </a:solidFill>
                <a:cs typeface="Arial" panose="020B0604020202020204" pitchFamily="34" charset="0"/>
                <a:sym typeface="Symbol"/>
              </a:rPr>
              <a:t></a:t>
            </a:r>
            <a:r>
              <a:rPr lang="cs-CZ" altLang="en-US" sz="2000" b="1" baseline="-25000" dirty="0">
                <a:solidFill>
                  <a:schemeClr val="tx2"/>
                </a:solidFill>
                <a:cs typeface="Arial" panose="020B0604020202020204" pitchFamily="34" charset="0"/>
              </a:rPr>
              <a:t>1</a:t>
            </a:r>
            <a:endParaRPr lang="en-US" altLang="en-US" sz="2000" b="1" baseline="-25000" dirty="0">
              <a:solidFill>
                <a:schemeClr val="tx2"/>
              </a:solidFill>
              <a:cs typeface="Arial" panose="020B0604020202020204" pitchFamily="34" charset="0"/>
            </a:endParaRPr>
          </a:p>
          <a:p>
            <a:pPr>
              <a:spcBef>
                <a:spcPct val="0"/>
              </a:spcBef>
              <a:buClrTx/>
              <a:buSzTx/>
              <a:buFontTx/>
              <a:buChar char="•"/>
            </a:pPr>
            <a:r>
              <a:rPr lang="en-US" altLang="en-US" sz="2000" dirty="0">
                <a:cs typeface="Arial" panose="020B0604020202020204" pitchFamily="34" charset="0"/>
              </a:rPr>
              <a:t> </a:t>
            </a:r>
            <a:r>
              <a:rPr lang="cs-CZ" altLang="en-US" sz="2000" dirty="0" err="1">
                <a:cs typeface="Arial" panose="020B0604020202020204" pitchFamily="34" charset="0"/>
              </a:rPr>
              <a:t>pleiotropní</a:t>
            </a:r>
            <a:r>
              <a:rPr lang="cs-CZ" altLang="en-US" sz="2000" dirty="0">
                <a:cs typeface="Arial" panose="020B0604020202020204" pitchFamily="34" charset="0"/>
              </a:rPr>
              <a:t> </a:t>
            </a:r>
            <a:r>
              <a:rPr lang="cs-CZ" altLang="en-US" sz="2000" dirty="0" err="1">
                <a:cs typeface="Arial" panose="020B0604020202020204" pitchFamily="34" charset="0"/>
              </a:rPr>
              <a:t>cytokin</a:t>
            </a:r>
            <a:endParaRPr lang="cs-CZ" altLang="en-US" sz="2000" i="1" dirty="0">
              <a:cs typeface="Arial" panose="020B0604020202020204" pitchFamily="34" charset="0"/>
            </a:endParaRPr>
          </a:p>
          <a:p>
            <a:pPr>
              <a:spcBef>
                <a:spcPct val="0"/>
              </a:spcBef>
              <a:buClrTx/>
              <a:buSzTx/>
              <a:buFontTx/>
              <a:buChar char="•"/>
            </a:pPr>
            <a:r>
              <a:rPr lang="cs-CZ" altLang="en-US" sz="2000" dirty="0">
                <a:cs typeface="Arial" panose="020B0604020202020204" pitchFamily="34" charset="0"/>
              </a:rPr>
              <a:t> negativní regulátor</a:t>
            </a:r>
          </a:p>
        </p:txBody>
      </p:sp>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765175"/>
            <a:ext cx="3492500" cy="590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9" name="Rectangle 5"/>
          <p:cNvSpPr>
            <a:spLocks noChangeArrowheads="1"/>
          </p:cNvSpPr>
          <p:nvPr/>
        </p:nvSpPr>
        <p:spPr bwMode="auto">
          <a:xfrm>
            <a:off x="5508625" y="6613525"/>
            <a:ext cx="3600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000">
                <a:cs typeface="Arial" panose="020B0604020202020204" pitchFamily="34" charset="0"/>
              </a:rPr>
              <a:t>Epstein, F.H., </a:t>
            </a:r>
            <a:r>
              <a:rPr lang="en-US" altLang="en-US" sz="1000">
                <a:cs typeface="Arial" panose="020B0604020202020204" pitchFamily="34" charset="0"/>
              </a:rPr>
              <a:t>N Engl J Med 2000; 342:1350-1358, 2000</a:t>
            </a:r>
            <a:endParaRPr lang="cs-CZ" altLang="en-US" sz="1000">
              <a:cs typeface="Arial" panose="020B0604020202020204" pitchFamily="34" charset="0"/>
            </a:endParaRPr>
          </a:p>
        </p:txBody>
      </p:sp>
    </p:spTree>
    <p:extLst>
      <p:ext uri="{BB962C8B-B14F-4D97-AF65-F5344CB8AC3E}">
        <p14:creationId xmlns:p14="http://schemas.microsoft.com/office/powerpoint/2010/main" val="3741067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cs-CZ" altLang="en-US" dirty="0"/>
              <a:t>Biologické funkce TGF-</a:t>
            </a:r>
            <a:r>
              <a:rPr lang="cs-CZ" altLang="en-US" dirty="0">
                <a:latin typeface="Symbol" pitchFamily="18" charset="2"/>
              </a:rPr>
              <a:t>b</a:t>
            </a:r>
          </a:p>
        </p:txBody>
      </p:sp>
      <p:sp>
        <p:nvSpPr>
          <p:cNvPr id="87043" name="Rectangle 3"/>
          <p:cNvSpPr>
            <a:spLocks noGrp="1" noChangeArrowheads="1"/>
          </p:cNvSpPr>
          <p:nvPr>
            <p:ph type="body" idx="1"/>
          </p:nvPr>
        </p:nvSpPr>
        <p:spPr>
          <a:xfrm>
            <a:off x="1187450" y="1773238"/>
            <a:ext cx="7772400" cy="4114800"/>
          </a:xfrm>
        </p:spPr>
        <p:txBody>
          <a:bodyPr/>
          <a:lstStyle/>
          <a:p>
            <a:pPr eaLnBrk="1" hangingPunct="1"/>
            <a:r>
              <a:rPr lang="cs-CZ" altLang="en-US" sz="2400" dirty="0"/>
              <a:t>Hraje klíčovou úlohu během embryogeneze;</a:t>
            </a:r>
          </a:p>
          <a:p>
            <a:pPr eaLnBrk="1" hangingPunct="1"/>
            <a:r>
              <a:rPr lang="cs-CZ" altLang="en-US" sz="2400" dirty="0"/>
              <a:t>reguluje proliferaci, diferenciaci, buněčnou smrt, motilitu, adhezi (v závislosti na buněčném typu) = </a:t>
            </a:r>
            <a:r>
              <a:rPr lang="cs-CZ" altLang="en-US" sz="2400" dirty="0">
                <a:solidFill>
                  <a:srgbClr val="FF3300"/>
                </a:solidFill>
              </a:rPr>
              <a:t>ovlivňuje homeostázu;</a:t>
            </a:r>
          </a:p>
          <a:p>
            <a:pPr eaLnBrk="1" hangingPunct="1"/>
            <a:r>
              <a:rPr lang="cs-CZ" altLang="en-US" sz="2400" dirty="0"/>
              <a:t> reguluje expresi extracelulární matrix;</a:t>
            </a:r>
          </a:p>
          <a:p>
            <a:pPr lvl="1" eaLnBrk="1" hangingPunct="1"/>
            <a:r>
              <a:rPr lang="cs-CZ" altLang="en-US" sz="2400" dirty="0"/>
              <a:t>indukuje fibrilární kolagen a fibronectin;</a:t>
            </a:r>
          </a:p>
          <a:p>
            <a:pPr lvl="1" eaLnBrk="1" hangingPunct="1"/>
            <a:r>
              <a:rPr lang="cs-CZ" altLang="en-US" sz="2400" dirty="0"/>
              <a:t>inhibuje degradaci ECM (inhibicí </a:t>
            </a:r>
            <a:r>
              <a:rPr lang="cs-CZ" altLang="en-US" sz="2400" dirty="0" err="1"/>
              <a:t>MMPs</a:t>
            </a:r>
            <a:r>
              <a:rPr lang="cs-CZ" altLang="en-US" sz="2400" dirty="0"/>
              <a:t> a indukci </a:t>
            </a:r>
            <a:r>
              <a:rPr lang="cs-CZ" altLang="en-US" sz="2400" dirty="0" err="1"/>
              <a:t>TIMPs</a:t>
            </a:r>
            <a:r>
              <a:rPr lang="cs-CZ" altLang="en-US" sz="2400" dirty="0"/>
              <a:t>).</a:t>
            </a:r>
          </a:p>
        </p:txBody>
      </p:sp>
    </p:spTree>
    <p:extLst>
      <p:ext uri="{BB962C8B-B14F-4D97-AF65-F5344CB8AC3E}">
        <p14:creationId xmlns:p14="http://schemas.microsoft.com/office/powerpoint/2010/main" val="1851767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en-US" sz="2400" dirty="0"/>
              <a:t>Role </a:t>
            </a:r>
            <a:r>
              <a:rPr lang="cs-CZ" altLang="en-US" sz="2400" dirty="0"/>
              <a:t>TGF-</a:t>
            </a:r>
            <a:r>
              <a:rPr lang="cs-CZ" altLang="en-US" sz="2400" dirty="0">
                <a:latin typeface="Symbol" pitchFamily="18" charset="2"/>
              </a:rPr>
              <a:t>b</a:t>
            </a:r>
            <a:r>
              <a:rPr lang="cs-CZ" altLang="en-US" sz="2400" dirty="0"/>
              <a:t> </a:t>
            </a:r>
            <a:r>
              <a:rPr lang="en-US" altLang="en-US" sz="2400" dirty="0"/>
              <a:t>v </a:t>
            </a:r>
            <a:r>
              <a:rPr lang="cs-CZ" altLang="en-US" sz="2400" dirty="0"/>
              <a:t>rozvoji patologických stavů</a:t>
            </a:r>
          </a:p>
        </p:txBody>
      </p:sp>
      <p:sp>
        <p:nvSpPr>
          <p:cNvPr id="88067" name="Rectangle 3"/>
          <p:cNvSpPr>
            <a:spLocks noGrp="1" noChangeArrowheads="1"/>
          </p:cNvSpPr>
          <p:nvPr>
            <p:ph type="body" idx="1"/>
          </p:nvPr>
        </p:nvSpPr>
        <p:spPr>
          <a:xfrm>
            <a:off x="1173163" y="1981200"/>
            <a:ext cx="5919787" cy="4114800"/>
          </a:xfrm>
        </p:spPr>
        <p:txBody>
          <a:bodyPr/>
          <a:lstStyle/>
          <a:p>
            <a:pPr eaLnBrk="1" hangingPunct="1"/>
            <a:r>
              <a:rPr lang="cs-CZ" altLang="en-US" dirty="0"/>
              <a:t>Fibróza</a:t>
            </a:r>
          </a:p>
          <a:p>
            <a:pPr lvl="1" eaLnBrk="1" hangingPunct="1"/>
            <a:r>
              <a:rPr lang="cs-CZ" altLang="en-US" sz="2200" dirty="0"/>
              <a:t>deregulace exprese ECM prostřednictvím indukce proliferace fibroblastů a jejich </a:t>
            </a:r>
            <a:r>
              <a:rPr lang="cs-CZ" altLang="en-US" sz="2200" dirty="0" err="1"/>
              <a:t>myofibroblastového</a:t>
            </a:r>
            <a:r>
              <a:rPr lang="cs-CZ" altLang="en-US" sz="2200" dirty="0"/>
              <a:t> fenotypu.</a:t>
            </a:r>
          </a:p>
          <a:p>
            <a:pPr eaLnBrk="1" hangingPunct="1"/>
            <a:r>
              <a:rPr lang="cs-CZ" altLang="en-US" dirty="0"/>
              <a:t>Nádorová onemocnění</a:t>
            </a:r>
          </a:p>
          <a:p>
            <a:pPr lvl="1" eaLnBrk="1" hangingPunct="1"/>
            <a:r>
              <a:rPr lang="cs-CZ" altLang="en-US" sz="2200" dirty="0"/>
              <a:t>ztráta citlivosti epiteliálních buněk k inhibičnímu působeni TGF-</a:t>
            </a:r>
            <a:r>
              <a:rPr lang="cs-CZ" altLang="en-US" sz="2200" dirty="0">
                <a:latin typeface="Symbol" pitchFamily="18" charset="2"/>
              </a:rPr>
              <a:t>b</a:t>
            </a:r>
            <a:r>
              <a:rPr lang="cs-CZ" altLang="en-US" sz="2200" dirty="0"/>
              <a:t>;</a:t>
            </a:r>
          </a:p>
          <a:p>
            <a:pPr lvl="1" eaLnBrk="1" hangingPunct="1"/>
            <a:r>
              <a:rPr lang="cs-CZ" altLang="en-US" sz="2200" dirty="0"/>
              <a:t>indukce angiogeneze.</a:t>
            </a:r>
          </a:p>
          <a:p>
            <a:pPr lvl="1" eaLnBrk="1" hangingPunct="1"/>
            <a:endParaRPr lang="cs-CZ" altLang="en-US" sz="2200" dirty="0"/>
          </a:p>
        </p:txBody>
      </p:sp>
      <p:pic>
        <p:nvPicPr>
          <p:cNvPr id="88068"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2349500"/>
            <a:ext cx="1347787"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4941888"/>
            <a:ext cx="2389188"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69288"/>
      </p:ext>
    </p:extLst>
  </p:cSld>
  <p:clrMapOvr>
    <a:masterClrMapping/>
  </p:clrMapOvr>
</p:sld>
</file>

<file path=ppt/theme/theme1.xml><?xml version="1.0" encoding="utf-8"?>
<a:theme xmlns:a="http://schemas.openxmlformats.org/drawingml/2006/main" name="templat mechanism karcinogene_upraveny">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 mechanism karcinogene_upraveny" id="{6C89EB1C-4EFC-4F89-B1DF-FD8D0CEF8DC8}" vid="{1F3D2897-8F40-4CE2-A152-5C69EC8F3118}"/>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 mechanism karcinogene_upraveny</Template>
  <TotalTime>23977</TotalTime>
  <Words>1831</Words>
  <Application>Microsoft Office PowerPoint</Application>
  <PresentationFormat>On-screen Show (4:3)</PresentationFormat>
  <Paragraphs>279</Paragraphs>
  <Slides>65</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Arial</vt:lpstr>
      <vt:lpstr>Arial Black</vt:lpstr>
      <vt:lpstr>Calibri</vt:lpstr>
      <vt:lpstr>Cambria</vt:lpstr>
      <vt:lpstr>Mangal</vt:lpstr>
      <vt:lpstr>Symbol</vt:lpstr>
      <vt:lpstr>Times</vt:lpstr>
      <vt:lpstr>Verdana</vt:lpstr>
      <vt:lpstr>Wingdings</vt:lpstr>
      <vt:lpstr>ヒラギノ角ゴ Pro W3</vt:lpstr>
      <vt:lpstr>templat mechanism karcinogene_upraveny</vt:lpstr>
      <vt:lpstr>Karel Souček E-mail: ksoucek@ibp.cz, tel.: 541 517 166</vt:lpstr>
      <vt:lpstr>Otázky</vt:lpstr>
      <vt:lpstr>Typické znaky nádorové buňky</vt:lpstr>
      <vt:lpstr>Proč je rakovina tak devastující?</vt:lpstr>
      <vt:lpstr>PowerPoint Presentation</vt:lpstr>
      <vt:lpstr>Proč je rakovina tak devastující?</vt:lpstr>
      <vt:lpstr>PowerPoint Presentation</vt:lpstr>
      <vt:lpstr>Biologické funkce TGF-b</vt:lpstr>
      <vt:lpstr>Role TGF-b v rozvoji patologických stavů</vt:lpstr>
      <vt:lpstr>Role TGF-b v carcinogenezi</vt:lpstr>
      <vt:lpstr>Role TGF-b v carcinogenezi</vt:lpstr>
      <vt:lpstr>Role TGF-b v carcinogenezi</vt:lpstr>
      <vt:lpstr>Role TGF-b v carcinogenezi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Proč se cirkulujícími nádorovými buňkami  zabývat?</vt:lpstr>
      <vt:lpstr>Vlastnosti cirkulujících nádorových buněk</vt:lpstr>
      <vt:lpstr>Detekce nádorových cirkulujících buněk</vt:lpstr>
      <vt:lpstr>Detekce nádorových cirkulujících buněk</vt:lpstr>
      <vt:lpstr>Příklad: Filtrace </vt:lpstr>
      <vt:lpstr>Příklad: Filtrace </vt:lpstr>
      <vt:lpstr>Příklad: mikrofluidní separace</vt:lpstr>
      <vt:lpstr>Příklad: mikrofluidní separace</vt:lpstr>
      <vt:lpstr>Příklad: mikrofluidní separace</vt:lpstr>
      <vt:lpstr>Příklad: mikrofluidní separace</vt:lpstr>
      <vt:lpstr>Izolace CTC pomocí deplece CD45+ buněk krve</vt:lpstr>
      <vt:lpstr>Klinické využití detekce cirkulujících nádorových buněk</vt:lpstr>
      <vt:lpstr>PowerPoint Presentation</vt:lpstr>
      <vt:lpstr>Molekulární charakterizace CNB  cílená terapie</vt:lpstr>
      <vt:lpstr>Cirkulující nádorové buňky – prekurzor metastáz</vt:lpstr>
      <vt:lpstr>Plasticita cirkulujících nádorových buněk </vt:lpstr>
      <vt:lpstr>Epiteliálně-mezenchymální přechod</vt:lpstr>
      <vt:lpstr>Cirkulující nádorové buňky: shrnutí</vt:lpstr>
      <vt:lpstr>PowerPoint Presentation</vt:lpstr>
      <vt:lpstr>PowerPoint Presentation</vt:lpstr>
      <vt:lpstr>PowerPoint Presentation</vt:lpstr>
      <vt:lpstr>Epithelial-Mesenchymal Transition (EMT)</vt:lpstr>
      <vt:lpstr>PowerPoint Presentation</vt:lpstr>
      <vt:lpstr>Znaky a regulátory EMT</vt:lpstr>
      <vt:lpstr>Transforming growth factor-b (TGF-b)</vt:lpstr>
      <vt:lpstr>Klíčové objevy v EMT a rakovině</vt:lpstr>
      <vt:lpstr>Experimentální přístupy</vt:lpstr>
      <vt:lpstr>Analýza migračního potenciálu</vt:lpstr>
      <vt:lpstr>Diseminace solidních nádorů</vt:lpstr>
      <vt:lpstr>PowerPoint Presentation</vt:lpstr>
      <vt:lpstr>Metastatický tropismus</vt:lpstr>
      <vt:lpstr>Orgánově specifické bariéry</vt:lpstr>
      <vt:lpstr>PowerPoint Presentation</vt:lpstr>
      <vt:lpstr>PowerPoint Presentation</vt:lpstr>
      <vt:lpstr>Metastatická kolonizace plic</vt:lpstr>
      <vt:lpstr>Metastatická kolonizace mozku</vt:lpstr>
      <vt:lpstr>Metastatická kolonizace jater</vt:lpstr>
      <vt:lpstr>Osteotropní metastáze</vt:lpstr>
      <vt:lpstr>Osteotropní metastáze</vt:lpstr>
      <vt:lpstr>Aktivace růstových signálů</vt:lpstr>
      <vt:lpstr>Metastáze před a po terapii</vt:lpstr>
      <vt:lpstr>Terapie cílená na metastázování</vt:lpstr>
      <vt:lpstr>Shrnutí</vt:lpstr>
      <vt:lpstr>Otázky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ksoucek</dc:creator>
  <cp:lastModifiedBy>karel soucek</cp:lastModifiedBy>
  <cp:revision>255</cp:revision>
  <dcterms:created xsi:type="dcterms:W3CDTF">2018-02-02T08:16:57Z</dcterms:created>
  <dcterms:modified xsi:type="dcterms:W3CDTF">2021-03-16T09:16:50Z</dcterms:modified>
</cp:coreProperties>
</file>