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7"/>
  </p:notesMasterIdLst>
  <p:sldIdLst>
    <p:sldId id="485" r:id="rId2"/>
    <p:sldId id="472" r:id="rId3"/>
    <p:sldId id="473" r:id="rId4"/>
    <p:sldId id="474" r:id="rId5"/>
    <p:sldId id="378" r:id="rId6"/>
    <p:sldId id="374" r:id="rId7"/>
    <p:sldId id="424" r:id="rId8"/>
    <p:sldId id="375" r:id="rId9"/>
    <p:sldId id="376" r:id="rId10"/>
    <p:sldId id="377" r:id="rId11"/>
    <p:sldId id="479" r:id="rId12"/>
    <p:sldId id="480" r:id="rId13"/>
    <p:sldId id="481" r:id="rId14"/>
    <p:sldId id="379" r:id="rId15"/>
    <p:sldId id="425" r:id="rId16"/>
    <p:sldId id="482" r:id="rId17"/>
    <p:sldId id="483" r:id="rId18"/>
    <p:sldId id="484" r:id="rId19"/>
    <p:sldId id="426" r:id="rId20"/>
    <p:sldId id="486" r:id="rId21"/>
    <p:sldId id="256" r:id="rId22"/>
    <p:sldId id="281" r:id="rId23"/>
    <p:sldId id="430" r:id="rId24"/>
    <p:sldId id="431" r:id="rId25"/>
    <p:sldId id="429" r:id="rId26"/>
    <p:sldId id="428" r:id="rId27"/>
    <p:sldId id="434" r:id="rId28"/>
    <p:sldId id="435" r:id="rId29"/>
    <p:sldId id="436" r:id="rId30"/>
    <p:sldId id="433" r:id="rId31"/>
    <p:sldId id="437" r:id="rId32"/>
    <p:sldId id="443" r:id="rId33"/>
    <p:sldId id="444" r:id="rId34"/>
    <p:sldId id="432" r:id="rId35"/>
    <p:sldId id="445" r:id="rId36"/>
    <p:sldId id="438" r:id="rId37"/>
    <p:sldId id="439" r:id="rId38"/>
    <p:sldId id="440" r:id="rId39"/>
    <p:sldId id="441" r:id="rId40"/>
    <p:sldId id="469" r:id="rId41"/>
    <p:sldId id="442" r:id="rId42"/>
    <p:sldId id="455" r:id="rId43"/>
    <p:sldId id="456" r:id="rId44"/>
    <p:sldId id="458" r:id="rId45"/>
    <p:sldId id="457" r:id="rId46"/>
    <p:sldId id="459" r:id="rId47"/>
    <p:sldId id="460" r:id="rId48"/>
    <p:sldId id="446" r:id="rId49"/>
    <p:sldId id="447" r:id="rId50"/>
    <p:sldId id="448" r:id="rId51"/>
    <p:sldId id="449" r:id="rId52"/>
    <p:sldId id="450" r:id="rId53"/>
    <p:sldId id="451" r:id="rId54"/>
    <p:sldId id="452" r:id="rId55"/>
    <p:sldId id="453" r:id="rId56"/>
    <p:sldId id="454" r:id="rId57"/>
    <p:sldId id="461" r:id="rId58"/>
    <p:sldId id="471" r:id="rId59"/>
    <p:sldId id="462" r:id="rId60"/>
    <p:sldId id="464" r:id="rId61"/>
    <p:sldId id="465" r:id="rId62"/>
    <p:sldId id="466" r:id="rId63"/>
    <p:sldId id="463" r:id="rId64"/>
    <p:sldId id="470" r:id="rId65"/>
    <p:sldId id="467" r:id="rId66"/>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Výchozí oddíl" id="{1353F40D-08EC-4F5A-815A-3C4B95D5DE8F}">
          <p14:sldIdLst>
            <p14:sldId id="485"/>
            <p14:sldId id="472"/>
            <p14:sldId id="473"/>
            <p14:sldId id="474"/>
            <p14:sldId id="378"/>
            <p14:sldId id="374"/>
            <p14:sldId id="424"/>
            <p14:sldId id="375"/>
            <p14:sldId id="376"/>
            <p14:sldId id="377"/>
            <p14:sldId id="479"/>
            <p14:sldId id="480"/>
            <p14:sldId id="481"/>
            <p14:sldId id="379"/>
            <p14:sldId id="425"/>
            <p14:sldId id="482"/>
            <p14:sldId id="483"/>
            <p14:sldId id="484"/>
            <p14:sldId id="426"/>
            <p14:sldId id="486"/>
            <p14:sldId id="256"/>
            <p14:sldId id="281"/>
            <p14:sldId id="430"/>
            <p14:sldId id="431"/>
            <p14:sldId id="429"/>
            <p14:sldId id="428"/>
            <p14:sldId id="434"/>
            <p14:sldId id="435"/>
            <p14:sldId id="436"/>
            <p14:sldId id="433"/>
            <p14:sldId id="437"/>
            <p14:sldId id="443"/>
            <p14:sldId id="444"/>
            <p14:sldId id="432"/>
            <p14:sldId id="445"/>
            <p14:sldId id="438"/>
            <p14:sldId id="439"/>
            <p14:sldId id="440"/>
            <p14:sldId id="441"/>
            <p14:sldId id="469"/>
            <p14:sldId id="442"/>
            <p14:sldId id="455"/>
            <p14:sldId id="456"/>
            <p14:sldId id="458"/>
            <p14:sldId id="457"/>
            <p14:sldId id="459"/>
            <p14:sldId id="460"/>
            <p14:sldId id="446"/>
            <p14:sldId id="447"/>
            <p14:sldId id="448"/>
            <p14:sldId id="449"/>
            <p14:sldId id="450"/>
            <p14:sldId id="451"/>
            <p14:sldId id="452"/>
            <p14:sldId id="453"/>
            <p14:sldId id="454"/>
            <p14:sldId id="461"/>
            <p14:sldId id="471"/>
            <p14:sldId id="462"/>
            <p14:sldId id="464"/>
            <p14:sldId id="465"/>
            <p14:sldId id="466"/>
            <p14:sldId id="463"/>
            <p14:sldId id="470"/>
            <p14:sldId id="4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8040" autoAdjust="0"/>
  </p:normalViewPr>
  <p:slideViewPr>
    <p:cSldViewPr>
      <p:cViewPr varScale="1">
        <p:scale>
          <a:sx n="111" d="100"/>
          <a:sy n="111" d="100"/>
        </p:scale>
        <p:origin x="1134" y="10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A6F09-EAE0-46BD-93CE-3A6B475CB50C}" type="datetimeFigureOut">
              <a:rPr lang="en-US" smtClean="0"/>
              <a:t>2021-03-29</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76384D-F64B-400D-8F0F-D0A71C39A2D1}" type="slidenum">
              <a:rPr lang="en-US" smtClean="0"/>
              <a:t>‹#›</a:t>
            </a:fld>
            <a:endParaRPr lang="en-US"/>
          </a:p>
        </p:txBody>
      </p:sp>
    </p:spTree>
    <p:extLst>
      <p:ext uri="{BB962C8B-B14F-4D97-AF65-F5344CB8AC3E}">
        <p14:creationId xmlns:p14="http://schemas.microsoft.com/office/powerpoint/2010/main" val="3418219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BA15822D-D57A-421D-A534-1154B9C14614}" type="slidenum">
              <a:rPr lang="cs-CZ" altLang="en-US" sz="1200" smtClean="0">
                <a:latin typeface="Arial" pitchFamily="34" charset="0"/>
              </a:rPr>
              <a:pPr/>
              <a:t>2</a:t>
            </a:fld>
            <a:endParaRPr lang="cs-CZ" altLang="en-US" sz="1200">
              <a:latin typeface="Arial"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59A997D7-5893-45C6-A899-8B47E4A495A0}" type="slidenum">
              <a:rPr lang="cs-CZ" altLang="en-US" sz="1200" smtClean="0">
                <a:latin typeface="Arial" pitchFamily="34" charset="0"/>
              </a:rPr>
              <a:pPr/>
              <a:t>3</a:t>
            </a:fld>
            <a:endParaRPr lang="cs-CZ" altLang="en-US" sz="1200">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9952820B-529E-4AA0-917C-4976DE8BFD9A}" type="slidenum">
              <a:rPr lang="cs-CZ" altLang="en-US" sz="1200" smtClean="0">
                <a:latin typeface="Arial" pitchFamily="34" charset="0"/>
              </a:rPr>
              <a:pPr/>
              <a:t>4</a:t>
            </a:fld>
            <a:endParaRPr lang="cs-CZ" altLang="en-US" sz="1200">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3C4B1923-134C-4EDE-8787-F3D1301F82EC}" type="slidenum">
              <a:rPr lang="cs-CZ" altLang="en-US" sz="1200" smtClean="0">
                <a:latin typeface="Arial" pitchFamily="34" charset="0"/>
              </a:rPr>
              <a:pPr/>
              <a:t>5</a:t>
            </a:fld>
            <a:endParaRPr lang="cs-CZ" altLang="en-US" sz="1200">
              <a:latin typeface="Arial" pitchFamily="34"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BFAB89F5-BA31-4ECC-89CF-1AB828EBAE20}" type="slidenum">
              <a:rPr lang="cs-CZ" altLang="en-US" sz="1200" smtClean="0">
                <a:latin typeface="Arial" pitchFamily="34" charset="0"/>
              </a:rPr>
              <a:pPr/>
              <a:t>6</a:t>
            </a:fld>
            <a:endParaRPr lang="cs-CZ" altLang="en-US" sz="1200">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9275ED1A-2937-443D-80C3-CA9081B91D70}" type="slidenum">
              <a:rPr lang="cs-CZ" altLang="en-US" sz="1200" smtClean="0">
                <a:latin typeface="Arial" pitchFamily="34" charset="0"/>
              </a:rPr>
              <a:pPr/>
              <a:t>8</a:t>
            </a:fld>
            <a:endParaRPr lang="cs-CZ" altLang="en-US" sz="1200">
              <a:latin typeface="Arial"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32815821-D311-4B08-8A3D-488293BE1DC9}" type="slidenum">
              <a:rPr lang="cs-CZ" altLang="en-US" sz="1200" smtClean="0">
                <a:latin typeface="Arial" pitchFamily="34" charset="0"/>
              </a:rPr>
              <a:pPr/>
              <a:t>9</a:t>
            </a:fld>
            <a:endParaRPr lang="cs-CZ" altLang="en-US" sz="1200">
              <a:latin typeface="Arial"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3DF25758-9618-45F8-A86E-896FA1782088}" type="slidenum">
              <a:rPr lang="cs-CZ" altLang="en-US" sz="1200" smtClean="0">
                <a:latin typeface="Arial" pitchFamily="34" charset="0"/>
              </a:rPr>
              <a:pPr/>
              <a:t>10</a:t>
            </a:fld>
            <a:endParaRPr lang="cs-CZ" altLang="en-US" sz="1200">
              <a:latin typeface="Arial"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5CBDFE70-D66E-4E8F-9C49-09575369C604}" type="slidenum">
              <a:rPr lang="cs-CZ" altLang="en-US" sz="1200" smtClean="0">
                <a:latin typeface="Arial" pitchFamily="34" charset="0"/>
              </a:rPr>
              <a:pPr/>
              <a:t>14</a:t>
            </a:fld>
            <a:endParaRPr lang="cs-CZ" altLang="en-US" sz="1200">
              <a:latin typeface="Arial"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52FAD5-1AD3-4F05-BEFC-14540C012D22}" type="slidenum">
              <a:rPr lang="en-US"/>
              <a:pPr>
                <a:defRPr/>
              </a:pPr>
              <a:t>‹#›</a:t>
            </a:fld>
            <a:endParaRPr lang="en-US"/>
          </a:p>
        </p:txBody>
      </p:sp>
    </p:spTree>
    <p:extLst>
      <p:ext uri="{BB962C8B-B14F-4D97-AF65-F5344CB8AC3E}">
        <p14:creationId xmlns:p14="http://schemas.microsoft.com/office/powerpoint/2010/main" val="3827537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dpis jednořádkový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
        <p:nvSpPr>
          <p:cNvPr id="8" name="Zástupný symbol pro nadpis 1" descr="ss&#10;" title="nadpiss">
            <a:extLst>
              <a:ext uri="{FF2B5EF4-FFF2-40B4-BE49-F238E27FC236}">
                <a16:creationId xmlns:a16="http://schemas.microsoft.com/office/drawing/2014/main" id="{009DD5B5-BB86-4AC7-93C6-2BF71B07B6E8}"/>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adpis dvouřádkový a obsah">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
        <p:nvSpPr>
          <p:cNvPr id="7" name="Zástupný symbol pro nadpis 1" descr="ss&#10;" title="nadpiss">
            <a:extLst>
              <a:ext uri="{FF2B5EF4-FFF2-40B4-BE49-F238E27FC236}">
                <a16:creationId xmlns:a16="http://schemas.microsoft.com/office/drawing/2014/main" id="{42640C1A-D61F-49DD-AB18-E132BE75D6B6}"/>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
        <p:nvSpPr>
          <p:cNvPr id="8" name="Zástupný symbol pro obsah 2">
            <a:extLst>
              <a:ext uri="{FF2B5EF4-FFF2-40B4-BE49-F238E27FC236}">
                <a16:creationId xmlns:a16="http://schemas.microsoft.com/office/drawing/2014/main" id="{E2B3C2CB-32BB-47A5-9ACB-DE678CEBF01A}"/>
              </a:ext>
            </a:extLst>
          </p:cNvPr>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ez nadpisu, pouze obsah">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
        <p:nvSpPr>
          <p:cNvPr id="7" name="Zástupný symbol pro obsah 2">
            <a:extLst>
              <a:ext uri="{FF2B5EF4-FFF2-40B4-BE49-F238E27FC236}">
                <a16:creationId xmlns:a16="http://schemas.microsoft.com/office/drawing/2014/main" id="{40D99EDD-FE53-4F03-A8D5-8344DBB0D71C}"/>
              </a:ext>
            </a:extLst>
          </p:cNvPr>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Zástupný symbol pro nadpis 1" descr="ss&#10;" title="nadpiss">
            <a:extLst>
              <a:ext uri="{FF2B5EF4-FFF2-40B4-BE49-F238E27FC236}">
                <a16:creationId xmlns:a16="http://schemas.microsoft.com/office/drawing/2014/main" id="{8D5CF43B-E4E4-44CD-A661-C97B3D4EFC5A}"/>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va obsahy">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1043608" y="1287280"/>
            <a:ext cx="3528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4922408" y="1287280"/>
            <a:ext cx="3764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
        <p:nvSpPr>
          <p:cNvPr id="8" name="Zástupný symbol pro nadpis 1" descr="ss&#10;" title="nadpiss">
            <a:extLst>
              <a:ext uri="{FF2B5EF4-FFF2-40B4-BE49-F238E27FC236}">
                <a16:creationId xmlns:a16="http://schemas.microsoft.com/office/drawing/2014/main" id="{D0B2C208-6A32-41EC-BC24-98F4CCB902A8}"/>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156226" y="116632"/>
            <a:ext cx="3415774" cy="829598"/>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5" name="Zástupný symbol pro text 4"/>
          <p:cNvSpPr>
            <a:spLocks noGrp="1"/>
          </p:cNvSpPr>
          <p:nvPr>
            <p:ph type="body" sz="quarter" idx="3"/>
          </p:nvPr>
        </p:nvSpPr>
        <p:spPr>
          <a:xfrm>
            <a:off x="5330722" y="136525"/>
            <a:ext cx="3356078" cy="833409"/>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
        <p:nvSpPr>
          <p:cNvPr id="12" name="Zástupný symbol pro obsah 2">
            <a:extLst>
              <a:ext uri="{FF2B5EF4-FFF2-40B4-BE49-F238E27FC236}">
                <a16:creationId xmlns:a16="http://schemas.microsoft.com/office/drawing/2014/main" id="{C190988D-05C9-4F91-952A-295ECA4E619A}"/>
              </a:ext>
            </a:extLst>
          </p:cNvPr>
          <p:cNvSpPr>
            <a:spLocks noGrp="1"/>
          </p:cNvSpPr>
          <p:nvPr>
            <p:ph sz="half" idx="13"/>
          </p:nvPr>
        </p:nvSpPr>
        <p:spPr>
          <a:xfrm>
            <a:off x="1043608" y="1287280"/>
            <a:ext cx="3528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symbol pro obsah 3">
            <a:extLst>
              <a:ext uri="{FF2B5EF4-FFF2-40B4-BE49-F238E27FC236}">
                <a16:creationId xmlns:a16="http://schemas.microsoft.com/office/drawing/2014/main" id="{9B9D15AD-E11C-4826-BE2C-CF5C30E87C15}"/>
              </a:ext>
            </a:extLst>
          </p:cNvPr>
          <p:cNvSpPr>
            <a:spLocks noGrp="1"/>
          </p:cNvSpPr>
          <p:nvPr>
            <p:ph sz="half" idx="2"/>
          </p:nvPr>
        </p:nvSpPr>
        <p:spPr>
          <a:xfrm>
            <a:off x="4922408" y="1287280"/>
            <a:ext cx="3764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ouze nadpis jednořádkový">
    <p:spTree>
      <p:nvGrpSpPr>
        <p:cNvPr id="1" name=""/>
        <p:cNvGrpSpPr/>
        <p:nvPr/>
      </p:nvGrpSpPr>
      <p:grpSpPr>
        <a:xfrm>
          <a:off x="0" y="0"/>
          <a:ext cx="0" cy="0"/>
          <a:chOff x="0" y="0"/>
          <a:chExt cx="0" cy="0"/>
        </a:xfrm>
      </p:grpSpPr>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
        <p:nvSpPr>
          <p:cNvPr id="6" name="Zástupný symbol pro nadpis 1" descr="ss&#10;" title="nadpiss">
            <a:extLst>
              <a:ext uri="{FF2B5EF4-FFF2-40B4-BE49-F238E27FC236}">
                <a16:creationId xmlns:a16="http://schemas.microsoft.com/office/drawing/2014/main" id="{DABEBEAF-1074-4CE9-B589-6E8EA1970A6E}"/>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
        <p:nvSpPr>
          <p:cNvPr id="6" name="Zástupný symbol pro nadpis 1" descr="ss&#10;" title="nadpiss">
            <a:extLst>
              <a:ext uri="{FF2B5EF4-FFF2-40B4-BE49-F238E27FC236}">
                <a16:creationId xmlns:a16="http://schemas.microsoft.com/office/drawing/2014/main" id="{86002584-7F6E-40F2-AFF4-EBD1F521ECDA}"/>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descr="ss&#10;" title="nadpiss"/>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dirty="0"/>
              <a:t>Klepnutím lze upravit styl předlohy nadpisů</a:t>
            </a:r>
          </a:p>
        </p:txBody>
      </p:sp>
      <p:sp>
        <p:nvSpPr>
          <p:cNvPr id="1027" name="Zástupný symbol pro text 2"/>
          <p:cNvSpPr>
            <a:spLocks noGrp="1"/>
          </p:cNvSpPr>
          <p:nvPr>
            <p:ph type="body" idx="1"/>
          </p:nvPr>
        </p:nvSpPr>
        <p:spPr bwMode="auto">
          <a:xfrm>
            <a:off x="1043608" y="1196752"/>
            <a:ext cx="7571184" cy="492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259632" y="6356350"/>
            <a:ext cx="20163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dirty="0"/>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830248" y="3198673"/>
            <a:ext cx="6460828" cy="584775"/>
          </a:xfrm>
          <a:prstGeom prst="rect">
            <a:avLst/>
          </a:prstGeom>
          <a:noFill/>
          <a:ln>
            <a:noFill/>
          </a:ln>
        </p:spPr>
        <p:txBody>
          <a:bodyPr anchor="ctr">
            <a:spAutoFit/>
          </a:bodyPr>
          <a:lstStyle/>
          <a:p>
            <a:pPr algn="r">
              <a:defRPr/>
            </a:pPr>
            <a:r>
              <a:rPr lang="cs-CZ" sz="3200" dirty="0">
                <a:ln w="15240">
                  <a:solidFill>
                    <a:schemeClr val="bg1"/>
                  </a:solidFill>
                </a:ln>
                <a:solidFill>
                  <a:srgbClr val="D3F17F"/>
                </a:solidFill>
                <a:latin typeface="Arial Black" pitchFamily="34" charset="0"/>
              </a:rPr>
              <a:t>Mechanismy karcinogeneze</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 id="2147483753" r:id="rId12"/>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5"/>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soucek@ibp.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mailto:ksoucek@ibp.cz"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wmf"/><Relationship Id="rId5" Type="http://schemas.openxmlformats.org/officeDocument/2006/relationships/image" Target="../media/image15.png"/><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Karel Souček</a:t>
            </a:r>
            <a:br>
              <a:rPr lang="cs-CZ" dirty="0"/>
            </a:br>
            <a:r>
              <a:rPr lang="en-US" dirty="0"/>
              <a:t>E-mail: </a:t>
            </a:r>
            <a:r>
              <a:rPr lang="cs-CZ" dirty="0" err="1">
                <a:hlinkClick r:id="rId2"/>
              </a:rPr>
              <a:t>ksoucek</a:t>
            </a:r>
            <a:r>
              <a:rPr lang="en-US" dirty="0">
                <a:hlinkClick r:id="rId2"/>
              </a:rPr>
              <a:t>@ibp.cz</a:t>
            </a:r>
            <a:r>
              <a:rPr lang="en-US" dirty="0"/>
              <a:t>, tel.: 541</a:t>
            </a:r>
            <a:r>
              <a:rPr lang="cs-CZ" dirty="0"/>
              <a:t> </a:t>
            </a:r>
            <a:r>
              <a:rPr lang="en-US" dirty="0"/>
              <a:t>517</a:t>
            </a:r>
            <a:r>
              <a:rPr lang="cs-CZ" dirty="0"/>
              <a:t> </a:t>
            </a:r>
            <a:r>
              <a:rPr lang="en-US" dirty="0"/>
              <a:t>166</a:t>
            </a:r>
          </a:p>
        </p:txBody>
      </p:sp>
      <p:sp>
        <p:nvSpPr>
          <p:cNvPr id="3" name="Podnadpis 2"/>
          <p:cNvSpPr>
            <a:spLocks noGrp="1"/>
          </p:cNvSpPr>
          <p:nvPr>
            <p:ph type="subTitle" idx="1"/>
          </p:nvPr>
        </p:nvSpPr>
        <p:spPr>
          <a:xfrm>
            <a:off x="1691680" y="3573016"/>
            <a:ext cx="7272808" cy="1224136"/>
          </a:xfrm>
        </p:spPr>
        <p:txBody>
          <a:bodyPr/>
          <a:lstStyle/>
          <a:p>
            <a:r>
              <a:rPr lang="cs-CZ" dirty="0"/>
              <a:t>INVAZIVITA A METASTÁZOVÁNÍ - dokončení</a:t>
            </a:r>
            <a:endParaRPr lang="en-US" dirty="0"/>
          </a:p>
        </p:txBody>
      </p:sp>
    </p:spTree>
    <p:extLst>
      <p:ext uri="{BB962C8B-B14F-4D97-AF65-F5344CB8AC3E}">
        <p14:creationId xmlns:p14="http://schemas.microsoft.com/office/powerpoint/2010/main" val="396251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04813"/>
            <a:ext cx="77660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113088"/>
            <a:ext cx="6726237" cy="270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641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Metastatická kolonizace plic</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55" y="1340768"/>
            <a:ext cx="6228291" cy="511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93A6D2C9-B7E4-48F2-8DD6-64E736EAFDC3}"/>
              </a:ext>
            </a:extLst>
          </p:cNvPr>
          <p:cNvPicPr>
            <a:picLocks noChangeAspect="1"/>
          </p:cNvPicPr>
          <p:nvPr/>
        </p:nvPicPr>
        <p:blipFill>
          <a:blip r:embed="rId3"/>
          <a:stretch>
            <a:fillRect/>
          </a:stretch>
        </p:blipFill>
        <p:spPr>
          <a:xfrm>
            <a:off x="6660232" y="6055207"/>
            <a:ext cx="2483768" cy="832971"/>
          </a:xfrm>
          <a:prstGeom prst="rect">
            <a:avLst/>
          </a:prstGeom>
        </p:spPr>
      </p:pic>
    </p:spTree>
    <p:extLst>
      <p:ext uri="{BB962C8B-B14F-4D97-AF65-F5344CB8AC3E}">
        <p14:creationId xmlns:p14="http://schemas.microsoft.com/office/powerpoint/2010/main" val="3842683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Metastatická kolonizace mozku</a:t>
            </a:r>
            <a:endParaRPr lang="en-US" dirty="0"/>
          </a:p>
        </p:txBody>
      </p:sp>
      <p:sp>
        <p:nvSpPr>
          <p:cNvPr id="3" name="Zástupný symbol pro obsah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68760"/>
            <a:ext cx="7829200" cy="4625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007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Metastatická kolonizace jater</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7725538" cy="467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954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651625"/>
            <a:ext cx="1827213"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figure_14_47ab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4035" y="1484784"/>
            <a:ext cx="3139356" cy="159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figure_14_4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8670" y="3420286"/>
            <a:ext cx="3350086" cy="1595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Nadpis 1"/>
          <p:cNvSpPr>
            <a:spLocks noGrp="1"/>
          </p:cNvSpPr>
          <p:nvPr>
            <p:ph type="title"/>
          </p:nvPr>
        </p:nvSpPr>
        <p:spPr>
          <a:xfrm>
            <a:off x="1884404" y="116632"/>
            <a:ext cx="7138987" cy="627063"/>
          </a:xfrm>
        </p:spPr>
        <p:txBody>
          <a:bodyPr/>
          <a:lstStyle/>
          <a:p>
            <a:pPr algn="r"/>
            <a:r>
              <a:rPr lang="cs-CZ" sz="2400" dirty="0" err="1"/>
              <a:t>Osteotropní</a:t>
            </a:r>
            <a:r>
              <a:rPr lang="cs-CZ" sz="2400" dirty="0"/>
              <a:t> metastáze</a:t>
            </a:r>
            <a:endParaRPr lang="en-US" sz="2400" dirty="0"/>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41"/>
            <a:ext cx="5436096" cy="686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595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Osteotropní</a:t>
            </a:r>
            <a:r>
              <a:rPr lang="cs-CZ" dirty="0"/>
              <a:t> metastáze</a:t>
            </a:r>
            <a:endParaRPr lang="en-US" dirty="0"/>
          </a:p>
        </p:txBody>
      </p:sp>
      <p:sp>
        <p:nvSpPr>
          <p:cNvPr id="3" name="Zástupný symbol pro obsah 2"/>
          <p:cNvSpPr>
            <a:spLocks noGrp="1"/>
          </p:cNvSpPr>
          <p:nvPr>
            <p:ph idx="1"/>
          </p:nvPr>
        </p:nvSpPr>
        <p:spPr>
          <a:xfrm>
            <a:off x="1172660" y="1582079"/>
            <a:ext cx="3024336" cy="4922370"/>
          </a:xfrm>
        </p:spPr>
        <p:txBody>
          <a:bodyPr/>
          <a:lstStyle/>
          <a:p>
            <a:r>
              <a:rPr lang="cs-CZ" sz="1600" dirty="0" err="1"/>
              <a:t>Parathyroid</a:t>
            </a:r>
            <a:r>
              <a:rPr lang="cs-CZ" sz="1600" dirty="0"/>
              <a:t> hormone-</a:t>
            </a:r>
            <a:r>
              <a:rPr lang="cs-CZ" sz="1600" dirty="0" err="1"/>
              <a:t>related</a:t>
            </a:r>
            <a:r>
              <a:rPr lang="cs-CZ" sz="1600" dirty="0"/>
              <a:t> </a:t>
            </a:r>
            <a:r>
              <a:rPr lang="cs-CZ" sz="1600" dirty="0" err="1"/>
              <a:t>pepetide</a:t>
            </a:r>
            <a:r>
              <a:rPr lang="cs-CZ" sz="1600" dirty="0"/>
              <a:t> (</a:t>
            </a:r>
            <a:r>
              <a:rPr lang="cs-CZ" sz="1600" dirty="0" err="1"/>
              <a:t>PTHrP</a:t>
            </a:r>
            <a:r>
              <a:rPr lang="cs-CZ" sz="1600" dirty="0"/>
              <a:t>)</a:t>
            </a:r>
          </a:p>
          <a:p>
            <a:r>
              <a:rPr lang="cs-CZ" sz="1600" dirty="0" err="1"/>
              <a:t>Behěm</a:t>
            </a:r>
            <a:r>
              <a:rPr lang="cs-CZ" sz="1600" dirty="0"/>
              <a:t> laktace produkován normálními </a:t>
            </a:r>
            <a:r>
              <a:rPr lang="cs-CZ" sz="1600" dirty="0" err="1"/>
              <a:t>MECs</a:t>
            </a:r>
            <a:r>
              <a:rPr lang="cs-CZ" sz="1600" dirty="0"/>
              <a:t> - </a:t>
            </a:r>
            <a:r>
              <a:rPr lang="cs-CZ" sz="1600" dirty="0" err="1"/>
              <a:t>mammary</a:t>
            </a:r>
            <a:r>
              <a:rPr lang="cs-CZ" sz="1600" dirty="0"/>
              <a:t> </a:t>
            </a:r>
            <a:r>
              <a:rPr lang="cs-CZ" sz="1600" dirty="0" err="1"/>
              <a:t>epithelial</a:t>
            </a:r>
            <a:r>
              <a:rPr lang="cs-CZ" sz="1600" dirty="0"/>
              <a:t> </a:t>
            </a:r>
            <a:r>
              <a:rPr lang="cs-CZ" sz="1600" dirty="0" err="1"/>
              <a:t>cells</a:t>
            </a:r>
            <a:r>
              <a:rPr lang="cs-CZ" sz="1600" dirty="0"/>
              <a:t> – </a:t>
            </a:r>
            <a:r>
              <a:rPr lang="en-US" sz="1600" dirty="0"/>
              <a:t>&gt; </a:t>
            </a:r>
            <a:r>
              <a:rPr lang="en-US" sz="1600" dirty="0" err="1"/>
              <a:t>mobilizace</a:t>
            </a:r>
            <a:r>
              <a:rPr lang="en-US" sz="1600" dirty="0"/>
              <a:t> v</a:t>
            </a:r>
            <a:r>
              <a:rPr lang="cs-CZ" sz="1600" dirty="0" err="1"/>
              <a:t>ápníku</a:t>
            </a:r>
            <a:endParaRPr lang="cs-CZ" sz="1600" dirty="0"/>
          </a:p>
          <a:p>
            <a:r>
              <a:rPr lang="cs-CZ" sz="1600" dirty="0"/>
              <a:t>Nádorové buňky  - adaptují tento mechanismus – </a:t>
            </a:r>
            <a:r>
              <a:rPr lang="cs-CZ" sz="1600" dirty="0" err="1"/>
              <a:t>osteolýza</a:t>
            </a:r>
            <a:r>
              <a:rPr lang="cs-CZ" sz="1600" dirty="0"/>
              <a:t> kostí vede k uvolnění řady </a:t>
            </a:r>
            <a:r>
              <a:rPr lang="cs-CZ" sz="1600" dirty="0" err="1"/>
              <a:t>růsových</a:t>
            </a:r>
            <a:r>
              <a:rPr lang="cs-CZ" sz="1600" dirty="0"/>
              <a:t> faktorů stimulujících nádorové buňky</a:t>
            </a:r>
            <a:endParaRPr lang="en-US" sz="1600" dirty="0"/>
          </a:p>
        </p:txBody>
      </p:sp>
      <p:pic>
        <p:nvPicPr>
          <p:cNvPr id="5" name="Picture 2" descr="figure_14_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1268760"/>
            <a:ext cx="4500508" cy="277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2" descr="figure_14_48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024118"/>
            <a:ext cx="3384376" cy="285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19439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Aktivace růstových signálů</a:t>
            </a:r>
            <a:endParaRPr lang="en-US" dirty="0"/>
          </a:p>
        </p:txBody>
      </p:sp>
      <p:sp>
        <p:nvSpPr>
          <p:cNvPr id="3" name="Zástupný symbol pro obsah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96752"/>
            <a:ext cx="7056784" cy="542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637" y="6619612"/>
            <a:ext cx="2611363" cy="17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269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Metastáze před a po terapii</a:t>
            </a:r>
            <a:endParaRPr 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637" y="6619612"/>
            <a:ext cx="2611363" cy="17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113" y="1412776"/>
            <a:ext cx="7757887" cy="502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26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Terapie cílena na </a:t>
            </a:r>
            <a:r>
              <a:rPr lang="cs-CZ" dirty="0" err="1"/>
              <a:t>metastázování</a:t>
            </a:r>
            <a:endParaRPr lang="en-US"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6715" y="1074060"/>
            <a:ext cx="5040560" cy="578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6453336"/>
            <a:ext cx="2009775"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792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Shrnutí</a:t>
            </a:r>
            <a:endParaRPr lang="en-US" dirty="0"/>
          </a:p>
        </p:txBody>
      </p:sp>
      <p:sp>
        <p:nvSpPr>
          <p:cNvPr id="3" name="Zástupný symbol pro obsah 2"/>
          <p:cNvSpPr>
            <a:spLocks noGrp="1"/>
          </p:cNvSpPr>
          <p:nvPr>
            <p:ph idx="1"/>
          </p:nvPr>
        </p:nvSpPr>
        <p:spPr/>
        <p:txBody>
          <a:bodyPr/>
          <a:lstStyle/>
          <a:p>
            <a:r>
              <a:rPr lang="cs-CZ" dirty="0"/>
              <a:t>90</a:t>
            </a:r>
            <a:r>
              <a:rPr lang="en-US" dirty="0"/>
              <a:t>% </a:t>
            </a:r>
            <a:r>
              <a:rPr lang="cs-CZ" dirty="0"/>
              <a:t>úmrtí na nádorová onemocnění souvisí s </a:t>
            </a:r>
            <a:r>
              <a:rPr lang="cs-CZ" dirty="0" err="1"/>
              <a:t>metastázováním</a:t>
            </a:r>
            <a:endParaRPr lang="cs-CZ" dirty="0"/>
          </a:p>
          <a:p>
            <a:r>
              <a:rPr lang="cs-CZ" dirty="0"/>
              <a:t>Invazivní kaskáda zahrnuje: lokální invazi, </a:t>
            </a:r>
            <a:r>
              <a:rPr lang="cs-CZ" dirty="0" err="1"/>
              <a:t>intravazaci</a:t>
            </a:r>
            <a:r>
              <a:rPr lang="cs-CZ" dirty="0"/>
              <a:t>, transport, extravazaci, formovaní </a:t>
            </a:r>
            <a:r>
              <a:rPr lang="cs-CZ" dirty="0" err="1"/>
              <a:t>mikrometastáz</a:t>
            </a:r>
            <a:r>
              <a:rPr lang="cs-CZ" dirty="0"/>
              <a:t> a kolonizaci</a:t>
            </a:r>
          </a:p>
          <a:p>
            <a:r>
              <a:rPr lang="cs-CZ" dirty="0"/>
              <a:t>Nízká efektivita celé kaskády, nejméně efektivní je kolonizace</a:t>
            </a:r>
          </a:p>
          <a:p>
            <a:r>
              <a:rPr lang="cs-CZ" dirty="0"/>
              <a:t>EMT, řízena </a:t>
            </a:r>
            <a:r>
              <a:rPr lang="cs-CZ" dirty="0" err="1"/>
              <a:t>pleiotropními</a:t>
            </a:r>
            <a:r>
              <a:rPr lang="cs-CZ" dirty="0"/>
              <a:t> TF v různých fázích embryogeneze, adaptována během </a:t>
            </a:r>
            <a:r>
              <a:rPr lang="cs-CZ" dirty="0" err="1"/>
              <a:t>tumorigeneze</a:t>
            </a:r>
            <a:endParaRPr lang="cs-CZ" dirty="0"/>
          </a:p>
          <a:p>
            <a:r>
              <a:rPr lang="cs-CZ" dirty="0"/>
              <a:t>Motilita je řízena malými </a:t>
            </a:r>
            <a:r>
              <a:rPr lang="cs-CZ" dirty="0" err="1"/>
              <a:t>GTPasami</a:t>
            </a:r>
            <a:r>
              <a:rPr lang="cs-CZ" dirty="0"/>
              <a:t>, </a:t>
            </a:r>
            <a:r>
              <a:rPr lang="cs-CZ" dirty="0" err="1"/>
              <a:t>Rho</a:t>
            </a:r>
            <a:r>
              <a:rPr lang="cs-CZ" dirty="0"/>
              <a:t> rodina</a:t>
            </a:r>
          </a:p>
          <a:p>
            <a:r>
              <a:rPr lang="cs-CZ" dirty="0"/>
              <a:t>Proteázy (MMP) umožňují invazi nádorových buněk, degradace ECM</a:t>
            </a:r>
          </a:p>
          <a:p>
            <a:r>
              <a:rPr lang="cs-CZ" dirty="0"/>
              <a:t>Tkáňový tropismus nádorových buněk lze v některých případech vysvětlit organizací oběhového systému, často prozatím neobjasněn</a:t>
            </a:r>
            <a:endParaRPr lang="en-US" dirty="0"/>
          </a:p>
        </p:txBody>
      </p:sp>
    </p:spTree>
    <p:extLst>
      <p:ext uri="{BB962C8B-B14F-4D97-AF65-F5344CB8AC3E}">
        <p14:creationId xmlns:p14="http://schemas.microsoft.com/office/powerpoint/2010/main" val="2721920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dirty="0"/>
              <a:t>Epithelial-Mesenchymal Transition (EMT)</a:t>
            </a:r>
            <a:endParaRPr lang="cs-CZ" altLang="en-US" dirty="0"/>
          </a:p>
        </p:txBody>
      </p:sp>
      <p:sp>
        <p:nvSpPr>
          <p:cNvPr id="93187" name="Rectangle 3"/>
          <p:cNvSpPr>
            <a:spLocks noGrp="1" noChangeArrowheads="1"/>
          </p:cNvSpPr>
          <p:nvPr>
            <p:ph type="body" idx="1"/>
          </p:nvPr>
        </p:nvSpPr>
        <p:spPr>
          <a:xfrm>
            <a:off x="1258888" y="1989138"/>
            <a:ext cx="7215187" cy="3754437"/>
          </a:xfrm>
        </p:spPr>
        <p:txBody>
          <a:bodyPr/>
          <a:lstStyle/>
          <a:p>
            <a:pPr eaLnBrk="1" hangingPunct="1"/>
            <a:r>
              <a:rPr lang="en-US" altLang="en-US"/>
              <a:t>Zm</a:t>
            </a:r>
            <a:r>
              <a:rPr lang="cs-CZ" altLang="en-US"/>
              <a:t>ěna buněčného fenotypu spojená se ztrátou adheze a zvýšením motility</a:t>
            </a:r>
          </a:p>
        </p:txBody>
      </p:sp>
      <p:pic>
        <p:nvPicPr>
          <p:cNvPr id="4" name="Picture 2" descr="table_14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996951"/>
            <a:ext cx="6192688" cy="36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18429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E2D9-B8BB-4D43-A45F-F8CCCDCA51C8}"/>
              </a:ext>
            </a:extLst>
          </p:cNvPr>
          <p:cNvSpPr>
            <a:spLocks noGrp="1"/>
          </p:cNvSpPr>
          <p:nvPr>
            <p:ph type="title"/>
          </p:nvPr>
        </p:nvSpPr>
        <p:spPr/>
        <p:txBody>
          <a:bodyPr/>
          <a:lstStyle/>
          <a:p>
            <a:r>
              <a:rPr lang="cs-CZ" dirty="0"/>
              <a:t>Stále nezodpovězené otázky …</a:t>
            </a:r>
            <a:endParaRPr lang="en-US" dirty="0"/>
          </a:p>
        </p:txBody>
      </p:sp>
      <p:sp>
        <p:nvSpPr>
          <p:cNvPr id="3" name="Content Placeholder 2">
            <a:extLst>
              <a:ext uri="{FF2B5EF4-FFF2-40B4-BE49-F238E27FC236}">
                <a16:creationId xmlns:a16="http://schemas.microsoft.com/office/drawing/2014/main" id="{F6DD7196-6DD7-4FEE-9DDD-07714B3F222D}"/>
              </a:ext>
            </a:extLst>
          </p:cNvPr>
          <p:cNvSpPr>
            <a:spLocks noGrp="1"/>
          </p:cNvSpPr>
          <p:nvPr>
            <p:ph idx="1"/>
          </p:nvPr>
        </p:nvSpPr>
        <p:spPr>
          <a:xfrm>
            <a:off x="1043608" y="1196752"/>
            <a:ext cx="7571184" cy="5472608"/>
          </a:xfrm>
        </p:spPr>
        <p:txBody>
          <a:bodyPr/>
          <a:lstStyle/>
          <a:p>
            <a:r>
              <a:rPr lang="cs-CZ" sz="1600" dirty="0"/>
              <a:t>Kde vznikají znaky orgánově specifické kolonizace – primární nádor vs. distantní orgán?</a:t>
            </a:r>
          </a:p>
          <a:p>
            <a:r>
              <a:rPr lang="cs-CZ" sz="1600" dirty="0"/>
              <a:t>Jaký je původ těchto metastatických znaků – genetický, epigenetický?</a:t>
            </a:r>
          </a:p>
          <a:p>
            <a:r>
              <a:rPr lang="cs-CZ" sz="1600" dirty="0"/>
              <a:t>Využívají metastatické buňky různé niky pro iniciální přežití, stav dormance a agresivní růst?</a:t>
            </a:r>
          </a:p>
          <a:p>
            <a:r>
              <a:rPr lang="cs-CZ" sz="1600" dirty="0"/>
              <a:t>Co umožňuje metastatickým buňkám vstup do dormance a zároveň reaktivaci jejich proliferace?</a:t>
            </a:r>
          </a:p>
          <a:p>
            <a:r>
              <a:rPr lang="cs-CZ" sz="1600" dirty="0"/>
              <a:t>Jaké signály jsou zodpovědné za exit z dormance a aktivaci proliferace?</a:t>
            </a:r>
          </a:p>
          <a:p>
            <a:r>
              <a:rPr lang="cs-CZ" sz="1600" dirty="0"/>
              <a:t>Jak získají nádorové buňky vlastnosti orgánově specifické kolonizace během dormance?</a:t>
            </a:r>
          </a:p>
          <a:p>
            <a:r>
              <a:rPr lang="cs-CZ" sz="1600" dirty="0"/>
              <a:t>Jsou orgány kde dochází k akumulaci </a:t>
            </a:r>
            <a:r>
              <a:rPr lang="cs-CZ" sz="1600" dirty="0" err="1"/>
              <a:t>dormantních</a:t>
            </a:r>
            <a:r>
              <a:rPr lang="cs-CZ" sz="1600" dirty="0"/>
              <a:t> buněk zároveň orgány kde se rozvíjí metastazující onemocnění?</a:t>
            </a:r>
          </a:p>
          <a:p>
            <a:r>
              <a:rPr lang="cs-CZ" sz="1600" dirty="0"/>
              <a:t>Jsou mechanismy podporující přežívání buněk během extravazace společné s mechanismy podporující přežívání buněk během protinádorové léčby?</a:t>
            </a:r>
          </a:p>
          <a:p>
            <a:r>
              <a:rPr lang="cs-CZ" sz="1600" dirty="0"/>
              <a:t>Jaké jsou základy známé rezistence metastatických buněk v mikroprostředí vzdálených orgánů?</a:t>
            </a:r>
          </a:p>
          <a:p>
            <a:r>
              <a:rPr lang="cs-CZ" sz="1600" dirty="0"/>
              <a:t>Je možné prokázat efektivní strategii prevence vzniku metastáz tak, že specificky zacílíme mechanismy podporující přežití </a:t>
            </a:r>
            <a:r>
              <a:rPr lang="cs-CZ" sz="1600" dirty="0" err="1"/>
              <a:t>dorma</a:t>
            </a:r>
            <a:r>
              <a:rPr lang="en-US" sz="1600" dirty="0"/>
              <a:t>n</a:t>
            </a:r>
            <a:r>
              <a:rPr lang="cs-CZ" sz="1600" dirty="0" err="1"/>
              <a:t>tních</a:t>
            </a:r>
            <a:r>
              <a:rPr lang="cs-CZ" sz="1600" dirty="0"/>
              <a:t> buněk?</a:t>
            </a:r>
          </a:p>
        </p:txBody>
      </p:sp>
    </p:spTree>
    <p:extLst>
      <p:ext uri="{BB962C8B-B14F-4D97-AF65-F5344CB8AC3E}">
        <p14:creationId xmlns:p14="http://schemas.microsoft.com/office/powerpoint/2010/main" val="894671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Karel Souček</a:t>
            </a:r>
            <a:br>
              <a:rPr lang="cs-CZ" dirty="0"/>
            </a:br>
            <a:r>
              <a:rPr lang="en-US" dirty="0"/>
              <a:t>E-mail: </a:t>
            </a:r>
            <a:r>
              <a:rPr lang="cs-CZ" dirty="0" err="1">
                <a:hlinkClick r:id="rId2"/>
              </a:rPr>
              <a:t>ksoucek</a:t>
            </a:r>
            <a:r>
              <a:rPr lang="en-US" dirty="0">
                <a:hlinkClick r:id="rId2"/>
              </a:rPr>
              <a:t>@ibp.cz</a:t>
            </a:r>
            <a:r>
              <a:rPr lang="en-US" dirty="0"/>
              <a:t>, tel.: 541</a:t>
            </a:r>
            <a:r>
              <a:rPr lang="cs-CZ" dirty="0"/>
              <a:t> </a:t>
            </a:r>
            <a:r>
              <a:rPr lang="en-US" dirty="0"/>
              <a:t>517</a:t>
            </a:r>
            <a:r>
              <a:rPr lang="cs-CZ" dirty="0"/>
              <a:t> </a:t>
            </a:r>
            <a:r>
              <a:rPr lang="en-US" dirty="0"/>
              <a:t>166</a:t>
            </a:r>
          </a:p>
        </p:txBody>
      </p:sp>
      <p:sp>
        <p:nvSpPr>
          <p:cNvPr id="3" name="Podnadpis 2"/>
          <p:cNvSpPr>
            <a:spLocks noGrp="1"/>
          </p:cNvSpPr>
          <p:nvPr>
            <p:ph type="subTitle" idx="1"/>
          </p:nvPr>
        </p:nvSpPr>
        <p:spPr>
          <a:xfrm>
            <a:off x="1691680" y="3573016"/>
            <a:ext cx="7272808" cy="1224136"/>
          </a:xfrm>
        </p:spPr>
        <p:txBody>
          <a:bodyPr/>
          <a:lstStyle/>
          <a:p>
            <a:r>
              <a:rPr lang="en-US" dirty="0"/>
              <a:t>ZÁNĚT, NÁDOROVÉ MIKROPROSTŘEDÍ A NEOANGIOGENEZE</a:t>
            </a:r>
          </a:p>
        </p:txBody>
      </p:sp>
    </p:spTree>
    <p:extLst>
      <p:ext uri="{BB962C8B-B14F-4D97-AF65-F5344CB8AC3E}">
        <p14:creationId xmlns:p14="http://schemas.microsoft.com/office/powerpoint/2010/main" val="3153029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podpůrné proliferační signály</a:t>
            </a:r>
          </a:p>
          <a:p>
            <a:r>
              <a:rPr lang="cs-CZ" dirty="0"/>
              <a:t>deregulace supresorů růstu/proliferace</a:t>
            </a:r>
          </a:p>
          <a:p>
            <a:r>
              <a:rPr lang="en-US" dirty="0" err="1"/>
              <a:t>odolnost</a:t>
            </a:r>
            <a:r>
              <a:rPr lang="en-US" dirty="0"/>
              <a:t> k </a:t>
            </a:r>
            <a:r>
              <a:rPr lang="en-US" dirty="0" err="1"/>
              <a:t>buněčné</a:t>
            </a:r>
            <a:r>
              <a:rPr lang="en-US" dirty="0"/>
              <a:t> </a:t>
            </a:r>
            <a:r>
              <a:rPr lang="en-US" dirty="0" err="1"/>
              <a:t>smrti</a:t>
            </a:r>
            <a:endParaRPr lang="cs-CZ" dirty="0"/>
          </a:p>
          <a:p>
            <a:r>
              <a:rPr lang="en-US" dirty="0" err="1"/>
              <a:t>neomezená</a:t>
            </a:r>
            <a:r>
              <a:rPr lang="en-US" dirty="0"/>
              <a:t> </a:t>
            </a:r>
            <a:r>
              <a:rPr lang="en-US" dirty="0" err="1"/>
              <a:t>replikace</a:t>
            </a:r>
            <a:endParaRPr lang="cs-CZ" dirty="0"/>
          </a:p>
          <a:p>
            <a:r>
              <a:rPr lang="cs-CZ" b="1" dirty="0">
                <a:solidFill>
                  <a:srgbClr val="FF0000"/>
                </a:solidFill>
              </a:rPr>
              <a:t>n</a:t>
            </a:r>
            <a:r>
              <a:rPr lang="en-US" b="1" dirty="0" err="1">
                <a:solidFill>
                  <a:srgbClr val="FF0000"/>
                </a:solidFill>
              </a:rPr>
              <a:t>eoangiogeneze</a:t>
            </a:r>
            <a:endParaRPr lang="cs-CZ" b="1" dirty="0">
              <a:solidFill>
                <a:srgbClr val="FF0000"/>
              </a:solidFill>
            </a:endParaRPr>
          </a:p>
          <a:p>
            <a:r>
              <a:rPr lang="en-US" dirty="0" err="1"/>
              <a:t>invaze</a:t>
            </a:r>
            <a:r>
              <a:rPr lang="en-US" dirty="0"/>
              <a:t> a </a:t>
            </a:r>
            <a:r>
              <a:rPr lang="en-US" dirty="0" err="1"/>
              <a:t>metastázování</a:t>
            </a:r>
            <a:endParaRPr lang="cs-CZ" dirty="0"/>
          </a:p>
          <a:p>
            <a:r>
              <a:rPr lang="en-US" dirty="0" err="1"/>
              <a:t>mutace</a:t>
            </a:r>
            <a:r>
              <a:rPr lang="en-US" dirty="0"/>
              <a:t> a gen</a:t>
            </a:r>
            <a:r>
              <a:rPr lang="cs-CZ" dirty="0"/>
              <a:t>omická</a:t>
            </a:r>
            <a:r>
              <a:rPr lang="en-US" dirty="0"/>
              <a:t> </a:t>
            </a:r>
            <a:r>
              <a:rPr lang="en-US" dirty="0" err="1"/>
              <a:t>nestabilita</a:t>
            </a:r>
            <a:endParaRPr lang="cs-CZ" dirty="0"/>
          </a:p>
          <a:p>
            <a:r>
              <a:rPr lang="cs-CZ" b="1" dirty="0">
                <a:solidFill>
                  <a:srgbClr val="FF0000"/>
                </a:solidFill>
              </a:rPr>
              <a:t>z</a:t>
            </a:r>
            <a:r>
              <a:rPr lang="en-US" b="1" dirty="0" err="1">
                <a:solidFill>
                  <a:srgbClr val="FF0000"/>
                </a:solidFill>
              </a:rPr>
              <a:t>ánět</a:t>
            </a:r>
            <a:endParaRPr lang="cs-CZ" b="1" dirty="0">
              <a:solidFill>
                <a:srgbClr val="FF0000"/>
              </a:solidFill>
            </a:endParaRPr>
          </a:p>
          <a:p>
            <a:r>
              <a:rPr lang="en-US" dirty="0" err="1"/>
              <a:t>přestavba</a:t>
            </a:r>
            <a:r>
              <a:rPr lang="en-US" dirty="0"/>
              <a:t> </a:t>
            </a:r>
            <a:r>
              <a:rPr lang="en-US" dirty="0" err="1"/>
              <a:t>energetického</a:t>
            </a:r>
            <a:r>
              <a:rPr lang="en-US" dirty="0"/>
              <a:t> </a:t>
            </a:r>
            <a:r>
              <a:rPr lang="en-US" dirty="0" err="1"/>
              <a:t>metabolismu</a:t>
            </a:r>
            <a:endParaRPr lang="cs-CZ" dirty="0"/>
          </a:p>
          <a:p>
            <a:r>
              <a:rPr lang="cs-CZ" dirty="0"/>
              <a:t>únik před zničením imunitním systémem</a:t>
            </a:r>
          </a:p>
          <a:p>
            <a:pPr marL="0" indent="0">
              <a:buNone/>
            </a:pPr>
            <a:endParaRPr lang="en-US" dirty="0"/>
          </a:p>
        </p:txBody>
      </p:sp>
      <p:sp>
        <p:nvSpPr>
          <p:cNvPr id="3" name="Nadpis 2"/>
          <p:cNvSpPr>
            <a:spLocks noGrp="1"/>
          </p:cNvSpPr>
          <p:nvPr>
            <p:ph type="title"/>
          </p:nvPr>
        </p:nvSpPr>
        <p:spPr/>
        <p:txBody>
          <a:bodyPr/>
          <a:lstStyle/>
          <a:p>
            <a:r>
              <a:rPr lang="cs-CZ" dirty="0"/>
              <a:t>Typické znaky nádorové buňky</a:t>
            </a:r>
            <a:endParaRPr lang="en-US" dirty="0"/>
          </a:p>
        </p:txBody>
      </p:sp>
      <p:pic>
        <p:nvPicPr>
          <p:cNvPr id="1026" name="Picture 2" descr="Výsledek obrázku pro hallmarks of canc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628800"/>
            <a:ext cx="3501008" cy="3501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983760" y="6237312"/>
            <a:ext cx="2160240" cy="577081"/>
          </a:xfrm>
          <a:prstGeom prst="rect">
            <a:avLst/>
          </a:prstGeom>
          <a:noFill/>
        </p:spPr>
        <p:txBody>
          <a:bodyPr wrap="square" rtlCol="0">
            <a:spAutoFit/>
          </a:bodyPr>
          <a:lstStyle/>
          <a:p>
            <a:r>
              <a:rPr lang="cs-CZ" sz="1050" dirty="0" err="1">
                <a:solidFill>
                  <a:schemeClr val="tx1"/>
                </a:solidFill>
              </a:rPr>
              <a:t>Douglas</a:t>
            </a:r>
            <a:r>
              <a:rPr lang="cs-CZ" sz="1050" dirty="0">
                <a:solidFill>
                  <a:schemeClr val="tx1"/>
                </a:solidFill>
              </a:rPr>
              <a:t> </a:t>
            </a:r>
            <a:r>
              <a:rPr lang="cs-CZ" sz="1050" dirty="0" err="1">
                <a:solidFill>
                  <a:schemeClr val="tx1"/>
                </a:solidFill>
              </a:rPr>
              <a:t>Hanahan</a:t>
            </a:r>
            <a:r>
              <a:rPr lang="cs-CZ" sz="1050" dirty="0">
                <a:solidFill>
                  <a:schemeClr val="tx1"/>
                </a:solidFill>
              </a:rPr>
              <a:t> </a:t>
            </a:r>
            <a:r>
              <a:rPr lang="en-US" sz="1050" dirty="0">
                <a:solidFill>
                  <a:schemeClr val="tx1"/>
                </a:solidFill>
              </a:rPr>
              <a:t>&amp; Robert A. Weinberg: </a:t>
            </a:r>
            <a:r>
              <a:rPr lang="cs-CZ" sz="1050" dirty="0" err="1">
                <a:solidFill>
                  <a:schemeClr val="tx1"/>
                </a:solidFill>
              </a:rPr>
              <a:t>Hallmarks</a:t>
            </a:r>
            <a:r>
              <a:rPr lang="cs-CZ" sz="1050" dirty="0">
                <a:solidFill>
                  <a:schemeClr val="tx1"/>
                </a:solidFill>
              </a:rPr>
              <a:t> of </a:t>
            </a:r>
            <a:r>
              <a:rPr lang="cs-CZ" sz="1050" dirty="0" err="1">
                <a:solidFill>
                  <a:schemeClr val="tx1"/>
                </a:solidFill>
              </a:rPr>
              <a:t>Cancer</a:t>
            </a:r>
            <a:r>
              <a:rPr lang="cs-CZ" sz="1050" dirty="0">
                <a:solidFill>
                  <a:schemeClr val="tx1"/>
                </a:solidFill>
              </a:rPr>
              <a:t>: </a:t>
            </a:r>
            <a:r>
              <a:rPr lang="cs-CZ" sz="1050" dirty="0" err="1">
                <a:solidFill>
                  <a:schemeClr val="tx1"/>
                </a:solidFill>
              </a:rPr>
              <a:t>Next</a:t>
            </a:r>
            <a:r>
              <a:rPr lang="cs-CZ" sz="1050" dirty="0">
                <a:solidFill>
                  <a:schemeClr val="tx1"/>
                </a:solidFill>
              </a:rPr>
              <a:t> </a:t>
            </a:r>
            <a:r>
              <a:rPr lang="cs-CZ" sz="1050" dirty="0" err="1">
                <a:solidFill>
                  <a:schemeClr val="tx1"/>
                </a:solidFill>
              </a:rPr>
              <a:t>Generation</a:t>
            </a:r>
            <a:r>
              <a:rPr lang="cs-CZ" sz="1050" dirty="0">
                <a:solidFill>
                  <a:schemeClr val="tx1"/>
                </a:solidFill>
              </a:rPr>
              <a:t>, Cell, 2011</a:t>
            </a:r>
            <a:endParaRPr lang="en-US" sz="1050" dirty="0">
              <a:solidFill>
                <a:schemeClr val="tx1"/>
              </a:solidFill>
            </a:endParaRPr>
          </a:p>
        </p:txBody>
      </p:sp>
    </p:spTree>
    <p:extLst>
      <p:ext uri="{BB962C8B-B14F-4D97-AF65-F5344CB8AC3E}">
        <p14:creationId xmlns:p14="http://schemas.microsoft.com/office/powerpoint/2010/main" val="9343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Stromální</a:t>
            </a:r>
            <a:r>
              <a:rPr lang="cs-CZ" dirty="0"/>
              <a:t> komponenta karcinomu</a:t>
            </a:r>
            <a:endParaRPr lang="en-US" dirty="0"/>
          </a:p>
        </p:txBody>
      </p:sp>
      <p:pic>
        <p:nvPicPr>
          <p:cNvPr id="4" name="Picture 2" descr="figure_13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412776"/>
            <a:ext cx="4681513" cy="5117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2699792" y="1223379"/>
            <a:ext cx="2544286" cy="369332"/>
          </a:xfrm>
          <a:prstGeom prst="rect">
            <a:avLst/>
          </a:prstGeom>
          <a:noFill/>
        </p:spPr>
        <p:txBody>
          <a:bodyPr wrap="none" rtlCol="0">
            <a:spAutoFit/>
          </a:bodyPr>
          <a:lstStyle/>
          <a:p>
            <a:r>
              <a:rPr lang="cs-CZ" dirty="0" err="1">
                <a:solidFill>
                  <a:srgbClr val="FF0000"/>
                </a:solidFill>
              </a:rPr>
              <a:t>duktální</a:t>
            </a:r>
            <a:r>
              <a:rPr lang="cs-CZ" dirty="0">
                <a:solidFill>
                  <a:srgbClr val="FF0000"/>
                </a:solidFill>
              </a:rPr>
              <a:t> karcinom prsu</a:t>
            </a:r>
            <a:endParaRPr lang="en-US" dirty="0">
              <a:solidFill>
                <a:srgbClr val="FF0000"/>
              </a:solidFill>
            </a:endParaRPr>
          </a:p>
        </p:txBody>
      </p:sp>
      <p:sp>
        <p:nvSpPr>
          <p:cNvPr id="6" name="TextovéPole 5"/>
          <p:cNvSpPr txBox="1"/>
          <p:nvPr/>
        </p:nvSpPr>
        <p:spPr>
          <a:xfrm>
            <a:off x="5385500" y="1228450"/>
            <a:ext cx="1851789" cy="369332"/>
          </a:xfrm>
          <a:prstGeom prst="rect">
            <a:avLst/>
          </a:prstGeom>
          <a:noFill/>
        </p:spPr>
        <p:txBody>
          <a:bodyPr wrap="none" rtlCol="0">
            <a:spAutoFit/>
          </a:bodyPr>
          <a:lstStyle/>
          <a:p>
            <a:r>
              <a:rPr lang="cs-CZ" dirty="0">
                <a:solidFill>
                  <a:srgbClr val="FF0000"/>
                </a:solidFill>
              </a:rPr>
              <a:t>karcinom střeva</a:t>
            </a:r>
            <a:endParaRPr lang="en-US" dirty="0">
              <a:solidFill>
                <a:srgbClr val="FF0000"/>
              </a:solidFill>
            </a:endParaRPr>
          </a:p>
        </p:txBody>
      </p:sp>
      <p:sp>
        <p:nvSpPr>
          <p:cNvPr id="7" name="TextovéPole 6"/>
          <p:cNvSpPr txBox="1"/>
          <p:nvPr/>
        </p:nvSpPr>
        <p:spPr>
          <a:xfrm>
            <a:off x="5074718" y="6488668"/>
            <a:ext cx="2646878" cy="369332"/>
          </a:xfrm>
          <a:prstGeom prst="rect">
            <a:avLst/>
          </a:prstGeom>
          <a:noFill/>
        </p:spPr>
        <p:txBody>
          <a:bodyPr wrap="none" rtlCol="0">
            <a:spAutoFit/>
          </a:bodyPr>
          <a:lstStyle/>
          <a:p>
            <a:r>
              <a:rPr lang="cs-CZ" dirty="0">
                <a:solidFill>
                  <a:srgbClr val="FF0000"/>
                </a:solidFill>
              </a:rPr>
              <a:t>adenokarcinom žaludku</a:t>
            </a:r>
            <a:endParaRPr lang="en-US" dirty="0">
              <a:solidFill>
                <a:srgbClr val="FF0000"/>
              </a:solidFill>
            </a:endParaRPr>
          </a:p>
        </p:txBody>
      </p:sp>
      <p:sp>
        <p:nvSpPr>
          <p:cNvPr id="8" name="TextovéPole 7"/>
          <p:cNvSpPr txBox="1"/>
          <p:nvPr/>
        </p:nvSpPr>
        <p:spPr>
          <a:xfrm>
            <a:off x="2483768" y="6505294"/>
            <a:ext cx="2582758" cy="369332"/>
          </a:xfrm>
          <a:prstGeom prst="rect">
            <a:avLst/>
          </a:prstGeom>
          <a:noFill/>
        </p:spPr>
        <p:txBody>
          <a:bodyPr wrap="none" rtlCol="0">
            <a:spAutoFit/>
          </a:bodyPr>
          <a:lstStyle/>
          <a:p>
            <a:r>
              <a:rPr lang="cs-CZ" dirty="0">
                <a:solidFill>
                  <a:srgbClr val="FF0000"/>
                </a:solidFill>
              </a:rPr>
              <a:t>lobulární karcinom prsu</a:t>
            </a:r>
            <a:endParaRPr lang="en-US" dirty="0">
              <a:solidFill>
                <a:srgbClr val="FF0000"/>
              </a:solidFill>
            </a:endParaRPr>
          </a:p>
        </p:txBody>
      </p:sp>
    </p:spTree>
    <p:extLst>
      <p:ext uri="{BB962C8B-B14F-4D97-AF65-F5344CB8AC3E}">
        <p14:creationId xmlns:p14="http://schemas.microsoft.com/office/powerpoint/2010/main" val="1688785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373937" y="4941168"/>
            <a:ext cx="7564104" cy="1628800"/>
          </a:xfrm>
        </p:spPr>
        <p:txBody>
          <a:bodyPr/>
          <a:lstStyle/>
          <a:p>
            <a:pPr marL="0" indent="0">
              <a:buNone/>
            </a:pPr>
            <a:r>
              <a:rPr lang="cs-CZ" sz="2000" dirty="0"/>
              <a:t>Příklad:</a:t>
            </a:r>
          </a:p>
          <a:p>
            <a:r>
              <a:rPr lang="cs-CZ" sz="2000" dirty="0" err="1"/>
              <a:t>Hodgkinův</a:t>
            </a:r>
            <a:r>
              <a:rPr lang="cs-CZ" sz="2000" dirty="0"/>
              <a:t> lymfom – 99</a:t>
            </a:r>
            <a:r>
              <a:rPr lang="en-US" sz="2000" dirty="0"/>
              <a:t>% bun</a:t>
            </a:r>
            <a:r>
              <a:rPr lang="cs-CZ" sz="2000" dirty="0" err="1"/>
              <a:t>ěk</a:t>
            </a:r>
            <a:r>
              <a:rPr lang="cs-CZ" sz="2000" dirty="0"/>
              <a:t> normální lymfocyty obklopující </a:t>
            </a:r>
            <a:r>
              <a:rPr lang="cs-CZ" sz="2000" dirty="0" err="1"/>
              <a:t>Reed-Sternebergovu</a:t>
            </a:r>
            <a:r>
              <a:rPr lang="cs-CZ" sz="2000" dirty="0"/>
              <a:t> buňku</a:t>
            </a:r>
          </a:p>
          <a:p>
            <a:r>
              <a:rPr lang="cs-CZ" sz="2000" dirty="0"/>
              <a:t>Hemangiom – </a:t>
            </a:r>
            <a:r>
              <a:rPr lang="cs-CZ" sz="2000" dirty="0" err="1">
                <a:solidFill>
                  <a:schemeClr val="accent1"/>
                </a:solidFill>
              </a:rPr>
              <a:t>neoplastické</a:t>
            </a:r>
            <a:r>
              <a:rPr lang="cs-CZ" sz="2000" dirty="0">
                <a:solidFill>
                  <a:schemeClr val="accent1"/>
                </a:solidFill>
              </a:rPr>
              <a:t> endoteliální buňky </a:t>
            </a:r>
            <a:r>
              <a:rPr lang="cs-CZ" sz="2000" dirty="0"/>
              <a:t>tvoří většinu masy nádoru</a:t>
            </a:r>
            <a:endParaRPr lang="en-US" sz="2000" dirty="0"/>
          </a:p>
        </p:txBody>
      </p:sp>
      <p:sp>
        <p:nvSpPr>
          <p:cNvPr id="3" name="Nadpis 2"/>
          <p:cNvSpPr>
            <a:spLocks noGrp="1"/>
          </p:cNvSpPr>
          <p:nvPr>
            <p:ph type="title"/>
          </p:nvPr>
        </p:nvSpPr>
        <p:spPr/>
        <p:txBody>
          <a:bodyPr/>
          <a:lstStyle/>
          <a:p>
            <a:r>
              <a:rPr lang="cs-CZ" sz="2000" dirty="0"/>
              <a:t>Variabilita poměru </a:t>
            </a:r>
            <a:r>
              <a:rPr lang="cs-CZ" sz="2000" dirty="0" err="1"/>
              <a:t>neoplastických</a:t>
            </a:r>
            <a:r>
              <a:rPr lang="cs-CZ" sz="2000" dirty="0"/>
              <a:t> buněk a </a:t>
            </a:r>
            <a:r>
              <a:rPr lang="cs-CZ" sz="2000" dirty="0" err="1"/>
              <a:t>stromatu</a:t>
            </a:r>
            <a:endParaRPr lang="en-US" sz="2000" dirty="0"/>
          </a:p>
        </p:txBody>
      </p:sp>
      <p:pic>
        <p:nvPicPr>
          <p:cNvPr id="4" name="Picture 2" descr="figure_13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3" y="1268760"/>
            <a:ext cx="7743615" cy="352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990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Rakovina není onemocnění jedné buňky</a:t>
            </a:r>
            <a:endParaRPr lang="en-US" dirty="0"/>
          </a:p>
        </p:txBody>
      </p:sp>
      <p:sp>
        <p:nvSpPr>
          <p:cNvPr id="3" name="Nadpis 2"/>
          <p:cNvSpPr>
            <a:spLocks noGrp="1"/>
          </p:cNvSpPr>
          <p:nvPr>
            <p:ph type="title"/>
          </p:nvPr>
        </p:nvSpPr>
        <p:spPr/>
        <p:txBody>
          <a:bodyPr/>
          <a:lstStyle/>
          <a:p>
            <a:r>
              <a:rPr lang="cs-CZ" dirty="0"/>
              <a:t>Z</a:t>
            </a:r>
            <a:r>
              <a:rPr lang="en-US" dirty="0" err="1"/>
              <a:t>ákladní</a:t>
            </a:r>
            <a:r>
              <a:rPr lang="en-US" dirty="0"/>
              <a:t> </a:t>
            </a:r>
            <a:r>
              <a:rPr lang="en-US" dirty="0" err="1"/>
              <a:t>principy</a:t>
            </a:r>
            <a:r>
              <a:rPr lang="en-US" dirty="0"/>
              <a:t> a </a:t>
            </a:r>
            <a:r>
              <a:rPr lang="en-US" dirty="0" err="1"/>
              <a:t>znaky</a:t>
            </a:r>
            <a:r>
              <a:rPr lang="en-US" dirty="0"/>
              <a:t> </a:t>
            </a:r>
            <a:r>
              <a:rPr lang="en-US" dirty="0" err="1"/>
              <a:t>karcinogeneze</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772816"/>
            <a:ext cx="4840783" cy="43366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p:cNvSpPr txBox="1">
            <a:spLocks noChangeArrowheads="1"/>
          </p:cNvSpPr>
          <p:nvPr/>
        </p:nvSpPr>
        <p:spPr bwMode="auto">
          <a:xfrm>
            <a:off x="2065337" y="6626225"/>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a:solidFill>
                  <a:schemeClr val="tx1"/>
                </a:solidFill>
              </a:rPr>
              <a:t>Copyright © 2011 Elsevier Inc.</a:t>
            </a:r>
            <a:r>
              <a:rPr lang="en-US" altLang="en-US" sz="900">
                <a:solidFill>
                  <a:schemeClr val="tx1"/>
                </a:solidFill>
                <a:hlinkClick r:id="rId3"/>
              </a:rPr>
              <a:t> Terms and Conditions</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6" y="6361112"/>
            <a:ext cx="708025" cy="49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2065337" y="6408088"/>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i="1">
                <a:solidFill>
                  <a:schemeClr val="tx1"/>
                </a:solidFill>
              </a:rPr>
              <a:t>Cell</a:t>
            </a:r>
            <a:r>
              <a:rPr lang="en-US" altLang="en-US" sz="900">
                <a:solidFill>
                  <a:schemeClr val="tx1"/>
                </a:solidFill>
              </a:rPr>
              <a:t> 2011 144, 646-674DOI: (10.1016/j.cell.2011.02.013) </a:t>
            </a:r>
          </a:p>
        </p:txBody>
      </p:sp>
    </p:spTree>
    <p:extLst>
      <p:ext uri="{BB962C8B-B14F-4D97-AF65-F5344CB8AC3E}">
        <p14:creationId xmlns:p14="http://schemas.microsoft.com/office/powerpoint/2010/main" val="366484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4032448" cy="4857403"/>
          </a:xfrm>
        </p:spPr>
        <p:txBody>
          <a:bodyPr/>
          <a:lstStyle/>
          <a:p>
            <a:r>
              <a:rPr lang="cs-CZ" sz="2000" dirty="0"/>
              <a:t>Výměna mitogenních signálů mezi různými typy buněk v normální tkáni</a:t>
            </a:r>
          </a:p>
          <a:p>
            <a:r>
              <a:rPr lang="cs-CZ" sz="2000" dirty="0"/>
              <a:t>Řada těchto interakcí přetrvává i v </a:t>
            </a:r>
            <a:r>
              <a:rPr lang="cs-CZ" sz="2000" dirty="0" err="1"/>
              <a:t>neoplastických</a:t>
            </a:r>
            <a:r>
              <a:rPr lang="cs-CZ" sz="2000" dirty="0"/>
              <a:t> tkáních </a:t>
            </a:r>
          </a:p>
          <a:p>
            <a:pPr lvl="1"/>
            <a:r>
              <a:rPr lang="cs-CZ" sz="1800" dirty="0"/>
              <a:t>Důkaz – autologní transplantace nádorů kůže (1961)</a:t>
            </a:r>
          </a:p>
          <a:p>
            <a:pPr lvl="1"/>
            <a:r>
              <a:rPr lang="cs-CZ" sz="1800" dirty="0" err="1"/>
              <a:t>Uplná</a:t>
            </a:r>
            <a:r>
              <a:rPr lang="cs-CZ" sz="1800" dirty="0"/>
              <a:t> nezávislost - ascit</a:t>
            </a:r>
          </a:p>
        </p:txBody>
      </p:sp>
      <p:sp>
        <p:nvSpPr>
          <p:cNvPr id="3" name="Nadpis 2"/>
          <p:cNvSpPr>
            <a:spLocks noGrp="1"/>
          </p:cNvSpPr>
          <p:nvPr>
            <p:ph type="title"/>
          </p:nvPr>
        </p:nvSpPr>
        <p:spPr/>
        <p:txBody>
          <a:bodyPr/>
          <a:lstStyle/>
          <a:p>
            <a:r>
              <a:rPr lang="cs-CZ" dirty="0" err="1"/>
              <a:t>Heterotypická</a:t>
            </a:r>
            <a:r>
              <a:rPr lang="cs-CZ" dirty="0"/>
              <a:t> signalizace</a:t>
            </a:r>
            <a:endParaRPr lang="en-US" dirty="0"/>
          </a:p>
        </p:txBody>
      </p:sp>
      <p:pic>
        <p:nvPicPr>
          <p:cNvPr id="4" name="Picture 2" descr="figure_13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92747"/>
            <a:ext cx="3168352" cy="553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5580112" y="1040347"/>
            <a:ext cx="864096" cy="369332"/>
          </a:xfrm>
          <a:prstGeom prst="rect">
            <a:avLst/>
          </a:prstGeom>
          <a:noFill/>
        </p:spPr>
        <p:txBody>
          <a:bodyPr wrap="square" rtlCol="0">
            <a:spAutoFit/>
          </a:bodyPr>
          <a:lstStyle/>
          <a:p>
            <a:r>
              <a:rPr lang="cs-CZ" dirty="0">
                <a:solidFill>
                  <a:srgbClr val="FF0000"/>
                </a:solidFill>
              </a:rPr>
              <a:t>varle</a:t>
            </a:r>
            <a:endParaRPr lang="en-US" dirty="0">
              <a:solidFill>
                <a:srgbClr val="FF0000"/>
              </a:solidFill>
            </a:endParaRPr>
          </a:p>
        </p:txBody>
      </p:sp>
      <p:sp>
        <p:nvSpPr>
          <p:cNvPr id="6" name="TextovéPole 5"/>
          <p:cNvSpPr txBox="1"/>
          <p:nvPr/>
        </p:nvSpPr>
        <p:spPr>
          <a:xfrm>
            <a:off x="7092280" y="1008081"/>
            <a:ext cx="864096" cy="369332"/>
          </a:xfrm>
          <a:prstGeom prst="rect">
            <a:avLst/>
          </a:prstGeom>
          <a:noFill/>
        </p:spPr>
        <p:txBody>
          <a:bodyPr wrap="square" rtlCol="0">
            <a:spAutoFit/>
          </a:bodyPr>
          <a:lstStyle/>
          <a:p>
            <a:r>
              <a:rPr lang="cs-CZ" dirty="0">
                <a:solidFill>
                  <a:srgbClr val="FF0000"/>
                </a:solidFill>
              </a:rPr>
              <a:t>střevo</a:t>
            </a:r>
            <a:endParaRPr lang="en-US" dirty="0">
              <a:solidFill>
                <a:srgbClr val="FF0000"/>
              </a:solidFill>
            </a:endParaRPr>
          </a:p>
        </p:txBody>
      </p:sp>
      <p:sp>
        <p:nvSpPr>
          <p:cNvPr id="7" name="TextovéPole 6"/>
          <p:cNvSpPr txBox="1"/>
          <p:nvPr/>
        </p:nvSpPr>
        <p:spPr>
          <a:xfrm>
            <a:off x="8366533" y="4221088"/>
            <a:ext cx="864096" cy="646331"/>
          </a:xfrm>
          <a:prstGeom prst="rect">
            <a:avLst/>
          </a:prstGeom>
          <a:noFill/>
        </p:spPr>
        <p:txBody>
          <a:bodyPr wrap="square" rtlCol="0">
            <a:spAutoFit/>
          </a:bodyPr>
          <a:lstStyle/>
          <a:p>
            <a:r>
              <a:rPr lang="cs-CZ" dirty="0">
                <a:solidFill>
                  <a:srgbClr val="FF0000"/>
                </a:solidFill>
              </a:rPr>
              <a:t>Ústní dutina</a:t>
            </a:r>
            <a:endParaRPr lang="en-US" dirty="0">
              <a:solidFill>
                <a:srgbClr val="FF0000"/>
              </a:solidFill>
            </a:endParaRPr>
          </a:p>
        </p:txBody>
      </p:sp>
      <p:sp>
        <p:nvSpPr>
          <p:cNvPr id="8" name="TextovéPole 7"/>
          <p:cNvSpPr txBox="1"/>
          <p:nvPr/>
        </p:nvSpPr>
        <p:spPr>
          <a:xfrm>
            <a:off x="8388424" y="5373216"/>
            <a:ext cx="864096" cy="646331"/>
          </a:xfrm>
          <a:prstGeom prst="rect">
            <a:avLst/>
          </a:prstGeom>
          <a:noFill/>
        </p:spPr>
        <p:txBody>
          <a:bodyPr wrap="square" rtlCol="0">
            <a:spAutoFit/>
          </a:bodyPr>
          <a:lstStyle/>
          <a:p>
            <a:r>
              <a:rPr lang="cs-CZ" dirty="0">
                <a:solidFill>
                  <a:srgbClr val="FF0000"/>
                </a:solidFill>
              </a:rPr>
              <a:t>Prsní žláza</a:t>
            </a:r>
            <a:endParaRPr lang="en-US" dirty="0">
              <a:solidFill>
                <a:srgbClr val="FF0000"/>
              </a:solidFill>
            </a:endParaRPr>
          </a:p>
        </p:txBody>
      </p:sp>
      <p:pic>
        <p:nvPicPr>
          <p:cNvPr id="9" name="Picture 2" descr="figure_13_05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544253"/>
            <a:ext cx="1880806" cy="174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figure_13_05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7097" y="4526543"/>
            <a:ext cx="1862209" cy="182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097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sp>
        <p:nvSpPr>
          <p:cNvPr id="3" name="Zástupný symbol pro obsah 2"/>
          <p:cNvSpPr>
            <a:spLocks noGrp="1"/>
          </p:cNvSpPr>
          <p:nvPr>
            <p:ph idx="1"/>
          </p:nvPr>
        </p:nvSpPr>
        <p:spPr/>
        <p:txBody>
          <a:bodyPr/>
          <a:lstStyle/>
          <a:p>
            <a:r>
              <a:rPr lang="cs-CZ" sz="2000" dirty="0"/>
              <a:t>Zajištění homeostázy (sekundy – minuty)</a:t>
            </a:r>
          </a:p>
          <a:p>
            <a:pPr lvl="1"/>
            <a:r>
              <a:rPr lang="cs-CZ" sz="1800" dirty="0"/>
              <a:t>Koagulace</a:t>
            </a:r>
          </a:p>
          <a:p>
            <a:pPr lvl="1"/>
            <a:r>
              <a:rPr lang="cs-CZ" sz="1800" dirty="0"/>
              <a:t>Provizorní ECM</a:t>
            </a:r>
          </a:p>
          <a:p>
            <a:r>
              <a:rPr lang="cs-CZ" sz="2000" dirty="0"/>
              <a:t>Zánět (hodiny – dny)</a:t>
            </a:r>
          </a:p>
          <a:p>
            <a:pPr lvl="1"/>
            <a:r>
              <a:rPr lang="cs-CZ" sz="1800" dirty="0"/>
              <a:t>Infiltrace leukocytů</a:t>
            </a:r>
          </a:p>
          <a:p>
            <a:pPr lvl="1"/>
            <a:r>
              <a:rPr lang="cs-CZ" sz="1800" dirty="0"/>
              <a:t>Trofické faktory stimulují migraci a proliferaci dalších buněk</a:t>
            </a:r>
          </a:p>
          <a:p>
            <a:r>
              <a:rPr lang="cs-CZ" sz="2000" dirty="0"/>
              <a:t>Proliferace (dny – týdny)</a:t>
            </a:r>
          </a:p>
          <a:p>
            <a:pPr lvl="1"/>
            <a:r>
              <a:rPr lang="cs-CZ" sz="1800" dirty="0"/>
              <a:t>Vstup fibroblastů a </a:t>
            </a:r>
            <a:r>
              <a:rPr lang="cs-CZ" sz="1800" dirty="0" err="1"/>
              <a:t>endoteliáních</a:t>
            </a:r>
            <a:r>
              <a:rPr lang="cs-CZ" sz="1800" dirty="0"/>
              <a:t> buněk do rány</a:t>
            </a:r>
          </a:p>
          <a:p>
            <a:pPr lvl="1"/>
            <a:r>
              <a:rPr lang="cs-CZ" sz="1800" dirty="0"/>
              <a:t>Reorganizace ECM</a:t>
            </a:r>
          </a:p>
          <a:p>
            <a:r>
              <a:rPr lang="cs-CZ" sz="2000" dirty="0" err="1"/>
              <a:t>Remodelace</a:t>
            </a:r>
            <a:r>
              <a:rPr lang="cs-CZ" sz="2000" dirty="0"/>
              <a:t> a maturace (týdny – měsíce –roky)</a:t>
            </a:r>
          </a:p>
          <a:p>
            <a:pPr lvl="1"/>
            <a:r>
              <a:rPr lang="cs-CZ" sz="1800" dirty="0"/>
              <a:t>Reorganizace </a:t>
            </a:r>
            <a:r>
              <a:rPr lang="cs-CZ" sz="1800" dirty="0" err="1"/>
              <a:t>kolegenové</a:t>
            </a:r>
            <a:r>
              <a:rPr lang="cs-CZ" sz="1800" dirty="0"/>
              <a:t> ECM</a:t>
            </a:r>
          </a:p>
          <a:p>
            <a:pPr lvl="1"/>
            <a:r>
              <a:rPr lang="cs-CZ" sz="1800" dirty="0"/>
              <a:t>Zakrytí rány epitelem</a:t>
            </a:r>
          </a:p>
          <a:p>
            <a:pPr lvl="1"/>
            <a:r>
              <a:rPr lang="cs-CZ" sz="1800" dirty="0"/>
              <a:t>Migrace </a:t>
            </a:r>
            <a:r>
              <a:rPr lang="cs-CZ" sz="1800" dirty="0" err="1"/>
              <a:t>keratinocytů</a:t>
            </a:r>
            <a:r>
              <a:rPr lang="cs-CZ" sz="1800" dirty="0"/>
              <a:t>, ustanovení nové bazální membrány</a:t>
            </a:r>
          </a:p>
          <a:p>
            <a:pPr marL="0" indent="0">
              <a:buNone/>
            </a:pPr>
            <a:endParaRPr lang="en-US" sz="2000" dirty="0"/>
          </a:p>
        </p:txBody>
      </p:sp>
    </p:spTree>
    <p:extLst>
      <p:ext uri="{BB962C8B-B14F-4D97-AF65-F5344CB8AC3E}">
        <p14:creationId xmlns:p14="http://schemas.microsoft.com/office/powerpoint/2010/main" val="4248202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12776"/>
            <a:ext cx="4247969" cy="495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0262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1576561"/>
            <a:ext cx="7310917" cy="372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3" y="5229200"/>
            <a:ext cx="7344817" cy="112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855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ChangeArrowheads="1"/>
          </p:cNvSpPr>
          <p:nvPr/>
        </p:nvSpPr>
        <p:spPr bwMode="auto">
          <a:xfrm>
            <a:off x="1116013"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dirty="0">
                <a:solidFill>
                  <a:schemeClr val="tx2"/>
                </a:solidFill>
                <a:cs typeface="Arial" panose="020B0604020202020204" pitchFamily="34" charset="0"/>
              </a:rPr>
              <a:t>EMT &amp; </a:t>
            </a:r>
            <a:r>
              <a:rPr lang="cs-CZ" altLang="en-US" sz="2400" dirty="0">
                <a:solidFill>
                  <a:schemeClr val="tx2"/>
                </a:solidFill>
                <a:cs typeface="Arial" panose="020B0604020202020204" pitchFamily="34" charset="0"/>
              </a:rPr>
              <a:t>nádory</a:t>
            </a:r>
          </a:p>
        </p:txBody>
      </p:sp>
      <p:pic>
        <p:nvPicPr>
          <p:cNvPr id="6" name="Picture 2" descr="figure_14_1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485" y="2276872"/>
            <a:ext cx="7065557" cy="449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2" descr="figure_14_1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6260" y="134861"/>
            <a:ext cx="5417740" cy="2016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2150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Nádor – nehojící se rána</a:t>
            </a:r>
            <a:endParaRPr lang="en-US" dirty="0"/>
          </a:p>
        </p:txBody>
      </p:sp>
      <p:pic>
        <p:nvPicPr>
          <p:cNvPr id="4" name="Picture 2" descr="figure_13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239333"/>
            <a:ext cx="5400600" cy="546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223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Nádor – nehojící se rána</a:t>
            </a:r>
            <a:endParaRPr lang="en-US" dirty="0"/>
          </a:p>
        </p:txBody>
      </p:sp>
      <p:pic>
        <p:nvPicPr>
          <p:cNvPr id="1026" name="Picture 2" descr="http://www.mdpi.com/cancers/cancers-03-03740/article_deploy/html/images/cancers-03-03740f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6216" y="1556792"/>
            <a:ext cx="7854370" cy="423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834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43608" y="260646"/>
            <a:ext cx="8064896" cy="627063"/>
          </a:xfrm>
        </p:spPr>
        <p:txBody>
          <a:bodyPr/>
          <a:lstStyle/>
          <a:p>
            <a:r>
              <a:rPr lang="cs-CZ" sz="2400" dirty="0" err="1"/>
              <a:t>Remodelace</a:t>
            </a:r>
            <a:r>
              <a:rPr lang="cs-CZ" sz="2400" dirty="0"/>
              <a:t> epiteliální tkáně během hojení, EMT, MET</a:t>
            </a:r>
            <a:endParaRPr lang="en-US" sz="2400" dirty="0"/>
          </a:p>
        </p:txBody>
      </p:sp>
      <p:pic>
        <p:nvPicPr>
          <p:cNvPr id="4" name="Picture 2" descr="figure_13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412776"/>
            <a:ext cx="5067694" cy="502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974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330188"/>
            <a:ext cx="3384376" cy="4857403"/>
          </a:xfrm>
        </p:spPr>
        <p:txBody>
          <a:bodyPr/>
          <a:lstStyle/>
          <a:p>
            <a:r>
              <a:rPr lang="cs-CZ" sz="2000" dirty="0"/>
              <a:t>Exprese </a:t>
            </a:r>
            <a:r>
              <a:rPr lang="cs-CZ" sz="2000" dirty="0" err="1">
                <a:solidFill>
                  <a:srgbClr val="FF0000"/>
                </a:solidFill>
              </a:rPr>
              <a:t>vimentinu</a:t>
            </a:r>
            <a:r>
              <a:rPr lang="cs-CZ" sz="2000" dirty="0">
                <a:solidFill>
                  <a:srgbClr val="FF0000"/>
                </a:solidFill>
              </a:rPr>
              <a:t> </a:t>
            </a:r>
            <a:r>
              <a:rPr lang="cs-CZ" sz="2000" dirty="0"/>
              <a:t>(</a:t>
            </a:r>
            <a:r>
              <a:rPr lang="cs-CZ" sz="2000" dirty="0" err="1"/>
              <a:t>mes</a:t>
            </a:r>
            <a:r>
              <a:rPr lang="cs-CZ" sz="2000" dirty="0"/>
              <a:t>.) během hojení u normálních epiteliálních buněk</a:t>
            </a:r>
          </a:p>
          <a:p>
            <a:pPr marL="0" indent="0">
              <a:buNone/>
            </a:pPr>
            <a:endParaRPr lang="cs-CZ" sz="2000" dirty="0"/>
          </a:p>
          <a:p>
            <a:r>
              <a:rPr lang="cs-CZ" sz="2000" dirty="0"/>
              <a:t>Příklad plasticity buněk – spontánní indukce </a:t>
            </a:r>
            <a:r>
              <a:rPr lang="cs-CZ" sz="2000" dirty="0">
                <a:solidFill>
                  <a:schemeClr val="accent1"/>
                </a:solidFill>
                <a:sym typeface="Symbol"/>
              </a:rPr>
              <a:t></a:t>
            </a:r>
            <a:r>
              <a:rPr lang="cs-CZ" sz="2000" dirty="0">
                <a:solidFill>
                  <a:schemeClr val="accent1"/>
                </a:solidFill>
              </a:rPr>
              <a:t>-SMA</a:t>
            </a:r>
            <a:r>
              <a:rPr lang="cs-CZ" sz="2000" dirty="0"/>
              <a:t> (</a:t>
            </a:r>
            <a:r>
              <a:rPr lang="cs-CZ" sz="2000" dirty="0" err="1"/>
              <a:t>mes</a:t>
            </a:r>
            <a:r>
              <a:rPr lang="cs-CZ" sz="2000" dirty="0"/>
              <a:t>.) z ztráta exprese </a:t>
            </a:r>
            <a:r>
              <a:rPr lang="cs-CZ" sz="2000" dirty="0" err="1">
                <a:solidFill>
                  <a:srgbClr val="FF0000"/>
                </a:solidFill>
              </a:rPr>
              <a:t>cytokeratinu</a:t>
            </a:r>
            <a:r>
              <a:rPr lang="cs-CZ" sz="2000" dirty="0"/>
              <a:t> (</a:t>
            </a:r>
            <a:r>
              <a:rPr lang="cs-CZ" sz="2000" dirty="0" err="1"/>
              <a:t>ep</a:t>
            </a:r>
            <a:r>
              <a:rPr lang="cs-CZ" sz="2000" dirty="0"/>
              <a:t>.)</a:t>
            </a:r>
          </a:p>
          <a:p>
            <a:pPr marL="0" indent="0">
              <a:buNone/>
            </a:pPr>
            <a:endParaRPr lang="cs-CZ" sz="2000" dirty="0"/>
          </a:p>
          <a:p>
            <a:r>
              <a:rPr lang="cs-CZ" sz="2000" dirty="0" err="1"/>
              <a:t>Induce</a:t>
            </a:r>
            <a:r>
              <a:rPr lang="cs-CZ" sz="2000" dirty="0"/>
              <a:t> EMT působením MMP-3</a:t>
            </a:r>
            <a:endParaRPr lang="en-US" sz="2000" dirty="0"/>
          </a:p>
        </p:txBody>
      </p:sp>
      <p:sp>
        <p:nvSpPr>
          <p:cNvPr id="3" name="Nadpis 2"/>
          <p:cNvSpPr>
            <a:spLocks noGrp="1"/>
          </p:cNvSpPr>
          <p:nvPr>
            <p:ph type="title"/>
          </p:nvPr>
        </p:nvSpPr>
        <p:spPr/>
        <p:txBody>
          <a:bodyPr/>
          <a:lstStyle/>
          <a:p>
            <a:r>
              <a:rPr lang="cs-CZ" sz="2000" dirty="0" err="1"/>
              <a:t>Remodelace</a:t>
            </a:r>
            <a:r>
              <a:rPr lang="cs-CZ" sz="2000" dirty="0"/>
              <a:t> epiteliální tkáně během hojení, EMT, MET</a:t>
            </a:r>
            <a:endParaRPr lang="en-US" sz="2000" dirty="0"/>
          </a:p>
        </p:txBody>
      </p:sp>
      <p:pic>
        <p:nvPicPr>
          <p:cNvPr id="5" name="Picture 2" descr="figure_13_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67995"/>
            <a:ext cx="4361286" cy="5311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5318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7992888" cy="4857403"/>
          </a:xfrm>
        </p:spPr>
        <p:txBody>
          <a:bodyPr/>
          <a:lstStyle/>
          <a:p>
            <a:r>
              <a:rPr lang="cs-CZ" sz="1800" dirty="0"/>
              <a:t>nádor, stejně jako zdravá tkáň, vyžaduje přísun živin a kyslíku a odvod metabolitů a CO</a:t>
            </a:r>
            <a:r>
              <a:rPr lang="cs-CZ" sz="1800" baseline="-25000" dirty="0"/>
              <a:t>2</a:t>
            </a:r>
          </a:p>
          <a:p>
            <a:r>
              <a:rPr lang="cs-CZ" sz="1800" dirty="0"/>
              <a:t>Nové endoteliální buňky vznikají v průběhu embryogeneze – dochází k </a:t>
            </a:r>
            <a:r>
              <a:rPr lang="cs-CZ" sz="1800" dirty="0" err="1"/>
              <a:t>vaskulogenezi</a:t>
            </a:r>
            <a:r>
              <a:rPr lang="cs-CZ" sz="1800" dirty="0"/>
              <a:t> – formování cév</a:t>
            </a:r>
          </a:p>
          <a:p>
            <a:r>
              <a:rPr lang="cs-CZ" sz="1800" dirty="0"/>
              <a:t>v dospělosti je tento proces utlumen, aktivován jen přechodně - hojení ran, ovulační cyklus</a:t>
            </a:r>
          </a:p>
          <a:p>
            <a:r>
              <a:rPr lang="cs-CZ" sz="1800" dirty="0"/>
              <a:t>Během nádorové progrese je trvale aktivní</a:t>
            </a:r>
          </a:p>
          <a:p>
            <a:pPr lvl="1"/>
            <a:r>
              <a:rPr lang="cs-CZ" sz="1600" dirty="0"/>
              <a:t>VEGF-A (induktor) vs. TSP-1 (inhibitor)</a:t>
            </a:r>
          </a:p>
          <a:p>
            <a:r>
              <a:rPr lang="cs-CZ" sz="1800" dirty="0"/>
              <a:t>Exprese VEGF-A je indukována hypoxií a řadou onkogenů</a:t>
            </a:r>
          </a:p>
          <a:p>
            <a:r>
              <a:rPr lang="cs-CZ" sz="1800" dirty="0" err="1"/>
              <a:t>Pericyty</a:t>
            </a:r>
            <a:r>
              <a:rPr lang="cs-CZ" sz="1800" dirty="0"/>
              <a:t> a buňky derivované z kostní dřeně přispívají k nádorové </a:t>
            </a:r>
            <a:r>
              <a:rPr lang="cs-CZ" sz="1800" dirty="0" err="1"/>
              <a:t>neoangiogenezi</a:t>
            </a:r>
            <a:endParaRPr lang="cs-CZ" sz="1800" dirty="0"/>
          </a:p>
          <a:p>
            <a:r>
              <a:rPr lang="cs-CZ" sz="1800" dirty="0"/>
              <a:t>Chronická aktivace </a:t>
            </a:r>
            <a:r>
              <a:rPr lang="cs-CZ" sz="1800" dirty="0" err="1"/>
              <a:t>neoangiogeneze</a:t>
            </a:r>
            <a:r>
              <a:rPr lang="cs-CZ" sz="1800" dirty="0"/>
              <a:t> v nádoru vede k tvorbě nenormálních cév</a:t>
            </a:r>
          </a:p>
          <a:p>
            <a:pPr lvl="1"/>
            <a:r>
              <a:rPr lang="cs-CZ" sz="1600" dirty="0"/>
              <a:t>Neorganizovaně, složitě větvených</a:t>
            </a:r>
          </a:p>
          <a:p>
            <a:pPr lvl="1"/>
            <a:r>
              <a:rPr lang="cs-CZ" sz="1600" dirty="0"/>
              <a:t>Zdeformované, zvětšené</a:t>
            </a:r>
          </a:p>
          <a:p>
            <a:pPr lvl="1"/>
            <a:r>
              <a:rPr lang="cs-CZ" sz="1600" dirty="0"/>
              <a:t>Nestálý průtok krve</a:t>
            </a:r>
          </a:p>
          <a:p>
            <a:pPr lvl="1"/>
            <a:r>
              <a:rPr lang="cs-CZ" sz="1600" dirty="0"/>
              <a:t>Krvácivost, netěsnost</a:t>
            </a:r>
          </a:p>
          <a:p>
            <a:pPr lvl="1"/>
            <a:r>
              <a:rPr lang="cs-CZ" sz="1600" dirty="0"/>
              <a:t>Abnormální proliferace a </a:t>
            </a:r>
            <a:r>
              <a:rPr lang="cs-CZ" sz="1600" dirty="0" err="1"/>
              <a:t>apoptóza</a:t>
            </a:r>
            <a:r>
              <a:rPr lang="cs-CZ" sz="1600" dirty="0"/>
              <a:t> endoteliálních buněk</a:t>
            </a:r>
          </a:p>
          <a:p>
            <a:endParaRPr lang="en-US" sz="1800" dirty="0"/>
          </a:p>
        </p:txBody>
      </p:sp>
      <p:sp>
        <p:nvSpPr>
          <p:cNvPr id="3" name="Nadpis 2"/>
          <p:cNvSpPr>
            <a:spLocks noGrp="1"/>
          </p:cNvSpPr>
          <p:nvPr>
            <p:ph type="title"/>
          </p:nvPr>
        </p:nvSpPr>
        <p:spPr/>
        <p:txBody>
          <a:bodyPr/>
          <a:lstStyle/>
          <a:p>
            <a:r>
              <a:rPr lang="cs-CZ" dirty="0"/>
              <a:t>N</a:t>
            </a:r>
            <a:r>
              <a:rPr lang="en-US" dirty="0" err="1"/>
              <a:t>eoangiogeneze</a:t>
            </a:r>
            <a:endParaRPr lang="en-US" dirty="0"/>
          </a:p>
        </p:txBody>
      </p:sp>
      <p:pic>
        <p:nvPicPr>
          <p:cNvPr id="8194" name="Picture 2" descr="Výsledek obrázku pro angiogene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116632"/>
            <a:ext cx="1682552" cy="63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6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115616" y="5589240"/>
            <a:ext cx="7357116" cy="752947"/>
          </a:xfrm>
        </p:spPr>
        <p:txBody>
          <a:bodyPr/>
          <a:lstStyle/>
          <a:p>
            <a:r>
              <a:rPr lang="cs-CZ" sz="1800" dirty="0"/>
              <a:t>Makrofágy mohou produkovat VEGF, asociují s </a:t>
            </a:r>
            <a:r>
              <a:rPr lang="cs-CZ" sz="1800" dirty="0" err="1"/>
              <a:t>neovaskulogenezí</a:t>
            </a:r>
            <a:r>
              <a:rPr lang="cs-CZ" sz="1800" dirty="0"/>
              <a:t>, produkují MMP-9, produkují mitogenní faktory a reorganizují stroma</a:t>
            </a:r>
            <a:endParaRPr lang="en-US" sz="1800" dirty="0"/>
          </a:p>
        </p:txBody>
      </p:sp>
      <p:sp>
        <p:nvSpPr>
          <p:cNvPr id="3" name="Nadpis 2"/>
          <p:cNvSpPr>
            <a:spLocks noGrp="1"/>
          </p:cNvSpPr>
          <p:nvPr>
            <p:ph type="title"/>
          </p:nvPr>
        </p:nvSpPr>
        <p:spPr>
          <a:xfrm>
            <a:off x="1043608" y="260646"/>
            <a:ext cx="7992888" cy="627063"/>
          </a:xfrm>
        </p:spPr>
        <p:txBody>
          <a:bodyPr/>
          <a:lstStyle/>
          <a:p>
            <a:r>
              <a:rPr lang="cs-CZ" dirty="0"/>
              <a:t>Makrofágy hrají důležitou úlohu v angiogenezi</a:t>
            </a:r>
            <a:endParaRPr lang="en-US" dirty="0"/>
          </a:p>
        </p:txBody>
      </p:sp>
      <p:pic>
        <p:nvPicPr>
          <p:cNvPr id="5" name="Picture 2" descr="figure_13_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958" y="1268760"/>
            <a:ext cx="7599877" cy="40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423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Hypoxie, </a:t>
            </a:r>
            <a:r>
              <a:rPr lang="cs-CZ" dirty="0" err="1"/>
              <a:t>neoangiogeneze</a:t>
            </a:r>
            <a:endParaRPr lang="en-US" dirty="0"/>
          </a:p>
        </p:txBody>
      </p:sp>
      <p:pic>
        <p:nvPicPr>
          <p:cNvPr id="4" name="Picture 2" descr="figure_13_27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3921053" cy="511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figure_13_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2539" y="2883258"/>
            <a:ext cx="3376842" cy="1647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figure_13_33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8410" y="4621658"/>
            <a:ext cx="3347864" cy="129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figure_13_34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6708" y="6014419"/>
            <a:ext cx="3606941" cy="78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figure_13_27b">
            <a:extLst>
              <a:ext uri="{FF2B5EF4-FFF2-40B4-BE49-F238E27FC236}">
                <a16:creationId xmlns:a16="http://schemas.microsoft.com/office/drawing/2014/main" id="{83982F1B-04DB-4D3A-A3EF-C2515DC5BF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6988" y="1198802"/>
            <a:ext cx="3639686" cy="15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585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Angiogeneze a klinická prognóza</a:t>
            </a:r>
            <a:endParaRPr lang="en-US" dirty="0"/>
          </a:p>
        </p:txBody>
      </p:sp>
      <p:pic>
        <p:nvPicPr>
          <p:cNvPr id="4" name="Picture 2" descr="figure_13_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52736"/>
            <a:ext cx="7704856" cy="365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figure_13_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4705383"/>
            <a:ext cx="2352516" cy="206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526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Angiogeneze jako cíl protinádorové léčby</a:t>
            </a:r>
            <a:endParaRPr lang="en-US" dirty="0"/>
          </a:p>
        </p:txBody>
      </p:sp>
      <p:pic>
        <p:nvPicPr>
          <p:cNvPr id="4" name="Picture 2" descr="tabl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12776"/>
            <a:ext cx="6984776" cy="497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15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Angiogeneze jako cíl protinádorové léčby</a:t>
            </a:r>
            <a:endParaRPr lang="en-US" dirty="0"/>
          </a:p>
        </p:txBody>
      </p:sp>
      <p:pic>
        <p:nvPicPr>
          <p:cNvPr id="5" name="Picture 2" descr="tabl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859" y="1233748"/>
            <a:ext cx="7185616" cy="5618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834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cs-CZ" altLang="en-US" dirty="0"/>
              <a:t>Znaky a regulátory EMT</a:t>
            </a:r>
          </a:p>
        </p:txBody>
      </p:sp>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t="45641"/>
          <a:stretch>
            <a:fillRect/>
          </a:stretch>
        </p:blipFill>
        <p:spPr bwMode="auto">
          <a:xfrm>
            <a:off x="250825" y="1557338"/>
            <a:ext cx="5400675"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0996" name="Picture 4"/>
          <p:cNvPicPr>
            <a:picLocks noChangeAspect="1" noChangeArrowheads="1"/>
          </p:cNvPicPr>
          <p:nvPr/>
        </p:nvPicPr>
        <p:blipFill>
          <a:blip r:embed="rId3">
            <a:extLst>
              <a:ext uri="{28A0092B-C50C-407E-A947-70E740481C1C}">
                <a14:useLocalDpi xmlns:a14="http://schemas.microsoft.com/office/drawing/2010/main" val="0"/>
              </a:ext>
            </a:extLst>
          </a:blip>
          <a:srcRect t="69147"/>
          <a:stretch>
            <a:fillRect/>
          </a:stretch>
        </p:blipFill>
        <p:spPr bwMode="auto">
          <a:xfrm>
            <a:off x="4427538" y="1557338"/>
            <a:ext cx="4716462"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0997" name="Rectangle 5"/>
          <p:cNvSpPr>
            <a:spLocks noChangeArrowheads="1"/>
          </p:cNvSpPr>
          <p:nvPr/>
        </p:nvSpPr>
        <p:spPr bwMode="auto">
          <a:xfrm>
            <a:off x="250825" y="2781300"/>
            <a:ext cx="4464050" cy="1654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pic>
        <p:nvPicPr>
          <p:cNvPr id="340998" name="Picture 6" descr="nrc2620-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2773363"/>
            <a:ext cx="4751387"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9" name="Rectangle 7"/>
          <p:cNvSpPr>
            <a:spLocks noChangeArrowheads="1"/>
          </p:cNvSpPr>
          <p:nvPr/>
        </p:nvSpPr>
        <p:spPr bwMode="auto">
          <a:xfrm>
            <a:off x="6948488" y="5953125"/>
            <a:ext cx="21955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1000">
                <a:latin typeface="Verdana" pitchFamily="34" charset="0"/>
              </a:rPr>
              <a:t>Kornelia Polyak &amp; Robert A. Weinberg</a:t>
            </a:r>
          </a:p>
          <a:p>
            <a:pPr algn="ctr" eaLnBrk="1" hangingPunct="1">
              <a:spcBef>
                <a:spcPct val="0"/>
              </a:spcBef>
              <a:buClrTx/>
              <a:buSzTx/>
              <a:buFontTx/>
              <a:buNone/>
            </a:pPr>
            <a:r>
              <a:rPr lang="cs-CZ" altLang="en-US" sz="1000" i="1">
                <a:latin typeface="Verdana" pitchFamily="34" charset="0"/>
              </a:rPr>
              <a:t>Nature Reviews Cancer </a:t>
            </a:r>
            <a:r>
              <a:rPr lang="cs-CZ" altLang="en-US" sz="1000" b="1">
                <a:latin typeface="Verdana" pitchFamily="34" charset="0"/>
              </a:rPr>
              <a:t>9</a:t>
            </a:r>
            <a:r>
              <a:rPr lang="cs-CZ" altLang="en-US" sz="1000">
                <a:latin typeface="Verdana" pitchFamily="34" charset="0"/>
              </a:rPr>
              <a:t>, 265-273 (April 2009)</a:t>
            </a:r>
          </a:p>
        </p:txBody>
      </p:sp>
      <p:sp>
        <p:nvSpPr>
          <p:cNvPr id="341000" name="Oval 8"/>
          <p:cNvSpPr>
            <a:spLocks noChangeArrowheads="1"/>
          </p:cNvSpPr>
          <p:nvPr/>
        </p:nvSpPr>
        <p:spPr bwMode="auto">
          <a:xfrm>
            <a:off x="3419475" y="2420938"/>
            <a:ext cx="1296988" cy="1223962"/>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Tree>
    <p:extLst>
      <p:ext uri="{BB962C8B-B14F-4D97-AF65-F5344CB8AC3E}">
        <p14:creationId xmlns:p14="http://schemas.microsoft.com/office/powerpoint/2010/main" val="408289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409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09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09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09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100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grpId="1" nodeType="clickEffect">
                                  <p:stCondLst>
                                    <p:cond delay="0"/>
                                  </p:stCondLst>
                                  <p:childTnLst>
                                    <p:animMotion origin="layout" path="M -1.66667E-6 -2.42887E-6 L 0.0316 0.25191 " pathEditMode="relative" rAng="0" ptsTypes="AA">
                                      <p:cBhvr>
                                        <p:cTn id="20" dur="2000" fill="hold"/>
                                        <p:tgtEl>
                                          <p:spTgt spid="341000"/>
                                        </p:tgtEl>
                                        <p:attrNameLst>
                                          <p:attrName>ppt_x</p:attrName>
                                          <p:attrName>ppt_y</p:attrName>
                                        </p:attrNameLst>
                                      </p:cBhvr>
                                      <p:rCtr x="1580" y="12584"/>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grpId="2" nodeType="clickEffect">
                                  <p:stCondLst>
                                    <p:cond delay="0"/>
                                  </p:stCondLst>
                                  <p:childTnLst>
                                    <p:animMotion origin="layout" path="M 0.0316 0.25191 L 0.22847 0.33056 " pathEditMode="relative" rAng="0" ptsTypes="AA">
                                      <p:cBhvr>
                                        <p:cTn id="24" dur="2000" fill="hold"/>
                                        <p:tgtEl>
                                          <p:spTgt spid="341000"/>
                                        </p:tgtEl>
                                        <p:attrNameLst>
                                          <p:attrName>ppt_x</p:attrName>
                                          <p:attrName>ppt_y</p:attrName>
                                        </p:attrNameLst>
                                      </p:cBhvr>
                                      <p:rCtr x="9844" y="39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7" grpId="0" animBg="1"/>
      <p:bldP spid="340999" grpId="0"/>
      <p:bldP spid="341000" grpId="0" animBg="1"/>
      <p:bldP spid="341000" grpId="1" animBg="1"/>
      <p:bldP spid="341000"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en-US" dirty="0" err="1"/>
              <a:t>Inhibice</a:t>
            </a:r>
            <a:r>
              <a:rPr lang="en-US" dirty="0"/>
              <a:t> </a:t>
            </a:r>
            <a:r>
              <a:rPr lang="en-US" dirty="0" err="1"/>
              <a:t>angiogeneze</a:t>
            </a:r>
            <a:r>
              <a:rPr lang="en-US" dirty="0"/>
              <a:t> - paradox</a:t>
            </a:r>
          </a:p>
        </p:txBody>
      </p:sp>
      <p:pic>
        <p:nvPicPr>
          <p:cNvPr id="4" name="Picture 2" descr="figure_13_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851" y="1988840"/>
            <a:ext cx="7446247"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8089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sz="2000" dirty="0" err="1"/>
              <a:t>Heterotypické</a:t>
            </a:r>
            <a:r>
              <a:rPr lang="cs-CZ" sz="2000" dirty="0"/>
              <a:t> interakce jako cíl protinádorové léčby</a:t>
            </a:r>
            <a:endParaRPr lang="en-US" sz="2000" dirty="0"/>
          </a:p>
        </p:txBody>
      </p:sp>
      <p:pic>
        <p:nvPicPr>
          <p:cNvPr id="4" name="Picture 2" descr="figure_13_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268760"/>
            <a:ext cx="7776864" cy="50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037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Cytokiny</a:t>
            </a:r>
            <a:r>
              <a:rPr lang="cs-CZ" dirty="0"/>
              <a:t> a nádorová progrese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196752"/>
            <a:ext cx="3816424" cy="5245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6508626"/>
            <a:ext cx="269557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5359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Zánět a nádorová progrese</a:t>
            </a: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6508626"/>
            <a:ext cx="269557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793" y="1303961"/>
            <a:ext cx="5534025"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9114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Zánět a nádorová progrese</a:t>
            </a: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6508626"/>
            <a:ext cx="269557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772816"/>
            <a:ext cx="5438775"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244" y="5635035"/>
            <a:ext cx="541972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9452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Infiltrace CD45+ buněk do solidních nádorů</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268760"/>
            <a:ext cx="6098750" cy="5131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5" y="6545664"/>
            <a:ext cx="22002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9254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Imunitní systém, zánět a </a:t>
            </a:r>
            <a:r>
              <a:rPr lang="cs-CZ" dirty="0" err="1"/>
              <a:t>tumorigeneze</a:t>
            </a:r>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7" y="1132233"/>
            <a:ext cx="7673092" cy="5413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5" y="6545664"/>
            <a:ext cx="22002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8579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Rakovina slinivky</a:t>
            </a:r>
            <a:endParaRPr lang="en-US" dirty="0"/>
          </a:p>
        </p:txBody>
      </p:sp>
      <p:pic>
        <p:nvPicPr>
          <p:cNvPr id="11266" name="Picture 2" descr="Image result for pancreatic cancer risk fa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250" y="1340768"/>
            <a:ext cx="7810500" cy="4200526"/>
          </a:xfrm>
          <a:prstGeom prst="rect">
            <a:avLst/>
          </a:prstGeom>
          <a:noFill/>
          <a:extLst>
            <a:ext uri="{909E8E84-426E-40DD-AFC4-6F175D3DCCD1}">
              <a14:hiddenFill xmlns:a14="http://schemas.microsoft.com/office/drawing/2010/main">
                <a:solidFill>
                  <a:srgbClr val="FFFFFF"/>
                </a:solidFill>
              </a14:hiddenFill>
            </a:ext>
          </a:extLst>
        </p:spPr>
      </p:pic>
      <p:sp>
        <p:nvSpPr>
          <p:cNvPr id="4" name="Ovál 3"/>
          <p:cNvSpPr/>
          <p:nvPr/>
        </p:nvSpPr>
        <p:spPr>
          <a:xfrm>
            <a:off x="7380312" y="3441031"/>
            <a:ext cx="1512168" cy="24362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110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Slinivka břišní, pankreas</a:t>
            </a:r>
            <a:endParaRPr lang="en-US" dirty="0"/>
          </a:p>
        </p:txBody>
      </p:sp>
      <p:pic>
        <p:nvPicPr>
          <p:cNvPr id="26626" name="Picture 2" descr="Pancreatic can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427911"/>
            <a:ext cx="4507034" cy="514885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The pancreas in the digestive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453921"/>
            <a:ext cx="3100112" cy="3517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243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Slinivka</a:t>
            </a:r>
            <a:r>
              <a:rPr lang="en-US" dirty="0"/>
              <a:t> b</a:t>
            </a:r>
            <a:r>
              <a:rPr lang="cs-CZ" dirty="0" err="1"/>
              <a:t>řišní</a:t>
            </a:r>
            <a:r>
              <a:rPr lang="cs-CZ" dirty="0"/>
              <a:t>, pankreas</a:t>
            </a:r>
            <a:endParaRPr lang="en-US" dirty="0"/>
          </a:p>
        </p:txBody>
      </p:sp>
      <p:sp>
        <p:nvSpPr>
          <p:cNvPr id="3" name="Zástupný symbol pro obsah 2"/>
          <p:cNvSpPr>
            <a:spLocks noGrp="1"/>
          </p:cNvSpPr>
          <p:nvPr>
            <p:ph idx="1"/>
          </p:nvPr>
        </p:nvSpPr>
        <p:spPr/>
        <p:txBody>
          <a:bodyPr/>
          <a:lstStyle/>
          <a:p>
            <a:r>
              <a:rPr lang="cs-CZ" sz="2000" dirty="0"/>
              <a:t>smíšená </a:t>
            </a:r>
            <a:r>
              <a:rPr lang="cs-CZ" sz="2000" dirty="0" err="1"/>
              <a:t>exo</a:t>
            </a:r>
            <a:r>
              <a:rPr lang="cs-CZ" sz="2000" dirty="0"/>
              <a:t>/endokrinní žláza, produkující trávicí enzymy a hormony (váha </a:t>
            </a:r>
            <a:r>
              <a:rPr lang="en-US" sz="2000" dirty="0"/>
              <a:t>~</a:t>
            </a:r>
            <a:r>
              <a:rPr lang="cs-CZ" sz="2000" dirty="0"/>
              <a:t> 80g, velikost </a:t>
            </a:r>
            <a:r>
              <a:rPr lang="en-US" sz="2000" dirty="0"/>
              <a:t>~ </a:t>
            </a:r>
            <a:r>
              <a:rPr lang="cs-CZ" sz="2000" dirty="0"/>
              <a:t>15 cm)</a:t>
            </a:r>
          </a:p>
          <a:p>
            <a:r>
              <a:rPr lang="cs-CZ" sz="2000" b="1" dirty="0"/>
              <a:t>stroma: </a:t>
            </a:r>
            <a:r>
              <a:rPr lang="cs-CZ" sz="2000" dirty="0"/>
              <a:t>na povrchu </a:t>
            </a:r>
            <a:r>
              <a:rPr lang="cs-CZ" sz="2000" u="sng" dirty="0"/>
              <a:t>pouzdro</a:t>
            </a:r>
            <a:r>
              <a:rPr lang="cs-CZ" sz="2000" dirty="0"/>
              <a:t> (husté vazivo) – z něj vybíhají </a:t>
            </a:r>
            <a:r>
              <a:rPr lang="cs-CZ" sz="2000" u="sng" dirty="0"/>
              <a:t>septa → laloky → lalůčky</a:t>
            </a:r>
            <a:r>
              <a:rPr lang="cs-CZ" sz="2000" dirty="0"/>
              <a:t> (cévní + nervové zásobení + větvení vývodů); podkladovou tkání je řídké vazivo</a:t>
            </a:r>
          </a:p>
          <a:p>
            <a:r>
              <a:rPr lang="cs-CZ" sz="2000" b="1" dirty="0"/>
              <a:t>parenchym: </a:t>
            </a:r>
            <a:r>
              <a:rPr lang="cs-CZ" sz="2000" dirty="0"/>
              <a:t>pankreatické aciny +  </a:t>
            </a:r>
            <a:r>
              <a:rPr lang="cs-CZ" sz="2000" dirty="0" err="1"/>
              <a:t>trámčité</a:t>
            </a:r>
            <a:r>
              <a:rPr lang="cs-CZ" sz="2000" dirty="0"/>
              <a:t> uspořádání buněk (Langerhansovy ostrůvky)</a:t>
            </a:r>
            <a:endParaRPr lang="cs-CZ" sz="2000" b="1" dirty="0"/>
          </a:p>
          <a:p>
            <a:endParaRPr lang="en-US" sz="200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4293096"/>
            <a:ext cx="4480498" cy="2160240"/>
          </a:xfrm>
          <a:prstGeom prst="rect">
            <a:avLst/>
          </a:prstGeom>
        </p:spPr>
      </p:pic>
    </p:spTree>
    <p:extLst>
      <p:ext uri="{BB962C8B-B14F-4D97-AF65-F5344CB8AC3E}">
        <p14:creationId xmlns:p14="http://schemas.microsoft.com/office/powerpoint/2010/main" val="234998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124744"/>
            <a:ext cx="4972088" cy="5641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1043608" y="260646"/>
            <a:ext cx="7138987" cy="627063"/>
          </a:xfrm>
        </p:spPr>
        <p:txBody>
          <a:bodyPr/>
          <a:lstStyle/>
          <a:p>
            <a:pPr eaLnBrk="1" hangingPunct="1"/>
            <a:r>
              <a:rPr lang="cs-CZ" altLang="en-US" dirty="0"/>
              <a:t>Diseminace solidních nádorů</a:t>
            </a:r>
          </a:p>
        </p:txBody>
      </p:sp>
    </p:spTree>
    <p:extLst>
      <p:ext uri="{BB962C8B-B14F-4D97-AF65-F5344CB8AC3E}">
        <p14:creationId xmlns:p14="http://schemas.microsoft.com/office/powerpoint/2010/main" val="2809100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Pankreas</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196752"/>
            <a:ext cx="702440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542874"/>
            <a:ext cx="2450976" cy="3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4693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EXOKRINNÍ ČÁST PANKREATU</a:t>
            </a:r>
            <a:endParaRPr lang="en-US" dirty="0"/>
          </a:p>
        </p:txBody>
      </p:sp>
      <p:sp>
        <p:nvSpPr>
          <p:cNvPr id="3" name="Zástupný symbol pro obsah 2"/>
          <p:cNvSpPr>
            <a:spLocks noGrp="1"/>
          </p:cNvSpPr>
          <p:nvPr>
            <p:ph idx="1"/>
          </p:nvPr>
        </p:nvSpPr>
        <p:spPr>
          <a:xfrm>
            <a:off x="1547813" y="1412776"/>
            <a:ext cx="7138987" cy="5256584"/>
          </a:xfrm>
        </p:spPr>
        <p:txBody>
          <a:bodyPr/>
          <a:lstStyle/>
          <a:p>
            <a:r>
              <a:rPr lang="cs-CZ" dirty="0"/>
              <a:t>složená alveolární žláza</a:t>
            </a:r>
          </a:p>
          <a:p>
            <a:r>
              <a:rPr lang="cs-CZ" dirty="0"/>
              <a:t>syntetizuje a produkuje </a:t>
            </a:r>
            <a:r>
              <a:rPr lang="cs-CZ" b="1" u="sng" dirty="0"/>
              <a:t>trávicí </a:t>
            </a:r>
            <a:r>
              <a:rPr lang="cs-CZ" b="1" u="sng" dirty="0" err="1"/>
              <a:t>štávu</a:t>
            </a:r>
            <a:r>
              <a:rPr lang="cs-CZ" b="1" u="sng" dirty="0"/>
              <a:t> </a:t>
            </a:r>
            <a:r>
              <a:rPr lang="cs-CZ" u="sng" dirty="0"/>
              <a:t>(cca 2 L/den)</a:t>
            </a:r>
            <a:r>
              <a:rPr lang="cs-CZ" dirty="0"/>
              <a:t>: proteolytické endopeptidázy (trypsinogen, </a:t>
            </a:r>
            <a:r>
              <a:rPr lang="cs-CZ" dirty="0" err="1"/>
              <a:t>chymotrypsinogen</a:t>
            </a:r>
            <a:r>
              <a:rPr lang="cs-CZ" dirty="0"/>
              <a:t>), amylázy, lipázy a deoxyribonukleázy → mají za úkol štěpit tráveninu (chymus), přicházející z žaludku</a:t>
            </a:r>
          </a:p>
          <a:p>
            <a:r>
              <a:rPr lang="cs-CZ" dirty="0"/>
              <a:t>také zde probíhá produkce látek, podílejících se na alkalizaci sekretu (snížení pH = ↑ funkčnost trávicích enzymů)</a:t>
            </a:r>
          </a:p>
          <a:p>
            <a:r>
              <a:rPr lang="cs-CZ" b="1" dirty="0"/>
              <a:t>pankreatické aciny – </a:t>
            </a:r>
            <a:r>
              <a:rPr lang="cs-CZ" dirty="0"/>
              <a:t>bazofilní cytoplazma, množství sekrečních granulí, produkce trávicích enzymů</a:t>
            </a:r>
          </a:p>
          <a:p>
            <a:r>
              <a:rPr lang="cs-CZ" b="1" dirty="0" err="1"/>
              <a:t>centroacinózní</a:t>
            </a:r>
            <a:r>
              <a:rPr lang="cs-CZ" b="1" dirty="0"/>
              <a:t> buňky – </a:t>
            </a:r>
            <a:r>
              <a:rPr lang="cs-CZ" dirty="0"/>
              <a:t>světlá cytoplazma, přímo navazují na vsunuté vývody, alkalizace sekretu</a:t>
            </a:r>
          </a:p>
          <a:p>
            <a:r>
              <a:rPr lang="cs-CZ" b="1" dirty="0"/>
              <a:t>absence </a:t>
            </a:r>
            <a:r>
              <a:rPr lang="cs-CZ" b="1" dirty="0" err="1"/>
              <a:t>myoepitelových</a:t>
            </a:r>
            <a:r>
              <a:rPr lang="cs-CZ" b="1" dirty="0"/>
              <a:t> buněk</a:t>
            </a:r>
          </a:p>
          <a:p>
            <a:endParaRPr lang="en-US" dirty="0"/>
          </a:p>
        </p:txBody>
      </p:sp>
    </p:spTree>
    <p:extLst>
      <p:ext uri="{BB962C8B-B14F-4D97-AF65-F5344CB8AC3E}">
        <p14:creationId xmlns:p14="http://schemas.microsoft.com/office/powerpoint/2010/main" val="1304825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3" y="3284984"/>
            <a:ext cx="7693896" cy="344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993" y="278266"/>
            <a:ext cx="6984776" cy="303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4797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ENDOKRINNÍ ČÁST PANKREATU</a:t>
            </a:r>
            <a:endParaRPr lang="en-US" dirty="0"/>
          </a:p>
        </p:txBody>
      </p:sp>
      <p:sp>
        <p:nvSpPr>
          <p:cNvPr id="3" name="Zástupný symbol pro obsah 2"/>
          <p:cNvSpPr>
            <a:spLocks noGrp="1"/>
          </p:cNvSpPr>
          <p:nvPr>
            <p:ph idx="1"/>
          </p:nvPr>
        </p:nvSpPr>
        <p:spPr>
          <a:xfrm>
            <a:off x="1475656" y="1412776"/>
            <a:ext cx="7776864" cy="4713387"/>
          </a:xfrm>
        </p:spPr>
        <p:txBody>
          <a:bodyPr/>
          <a:lstStyle/>
          <a:p>
            <a:pPr marL="0" indent="0">
              <a:buNone/>
            </a:pPr>
            <a:r>
              <a:rPr lang="cs-CZ" sz="2000" b="1" dirty="0"/>
              <a:t>Langerhansovy ostrůvky </a:t>
            </a:r>
          </a:p>
          <a:p>
            <a:pPr>
              <a:buFont typeface="Arial" panose="020B0604020202020204" pitchFamily="34" charset="0"/>
              <a:buChar char="•"/>
            </a:pPr>
            <a:r>
              <a:rPr lang="cs-CZ" sz="2000" dirty="0"/>
              <a:t>velikost  100-200 um, počet ~ 1 mil., 1-2% objemu slinivky</a:t>
            </a:r>
          </a:p>
          <a:p>
            <a:pPr>
              <a:buFont typeface="Arial" panose="020B0604020202020204" pitchFamily="34" charset="0"/>
              <a:buChar char="•"/>
            </a:pPr>
            <a:r>
              <a:rPr lang="cs-CZ" sz="2000" b="1" dirty="0" err="1"/>
              <a:t>trámčitý</a:t>
            </a:r>
            <a:r>
              <a:rPr lang="cs-CZ" sz="2000" b="1" dirty="0"/>
              <a:t> </a:t>
            </a:r>
            <a:r>
              <a:rPr lang="cs-CZ" sz="2000" dirty="0"/>
              <a:t>stavební typ s bohatým kapilárním zásobením (</a:t>
            </a:r>
            <a:r>
              <a:rPr lang="cs-CZ" sz="2000" dirty="0" err="1"/>
              <a:t>fenestrované</a:t>
            </a:r>
            <a:r>
              <a:rPr lang="cs-CZ" sz="2000" dirty="0"/>
              <a:t> kapiláry)</a:t>
            </a:r>
          </a:p>
          <a:p>
            <a:r>
              <a:rPr lang="cs-CZ" sz="2000" dirty="0"/>
              <a:t>ostrůvky jsou obklopeny tenkou vrstvou řídkého vaziva</a:t>
            </a:r>
          </a:p>
          <a:p>
            <a:r>
              <a:rPr lang="cs-CZ" sz="2000" dirty="0"/>
              <a:t>součástí „</a:t>
            </a:r>
            <a:r>
              <a:rPr lang="cs-CZ" sz="2000" dirty="0" err="1"/>
              <a:t>Diffuse</a:t>
            </a:r>
            <a:r>
              <a:rPr lang="cs-CZ" sz="2000" dirty="0"/>
              <a:t> </a:t>
            </a:r>
            <a:r>
              <a:rPr lang="cs-CZ" sz="2000" dirty="0" err="1"/>
              <a:t>Neuroendocrine</a:t>
            </a:r>
            <a:r>
              <a:rPr lang="cs-CZ" sz="2000" dirty="0"/>
              <a:t> Systém“ (DNES) systému</a:t>
            </a:r>
          </a:p>
          <a:p>
            <a:r>
              <a:rPr lang="cs-CZ" sz="2000" dirty="0"/>
              <a:t>světlá cytoplazma s přítomností sekrečních granulí → 4 typy buněk: </a:t>
            </a:r>
          </a:p>
          <a:p>
            <a:pPr lvl="1"/>
            <a:r>
              <a:rPr lang="cs-CZ" sz="1800" b="1" dirty="0"/>
              <a:t>A buňky – </a:t>
            </a:r>
            <a:r>
              <a:rPr lang="cs-CZ" sz="1800" b="1" dirty="0" err="1"/>
              <a:t>glukagon</a:t>
            </a:r>
            <a:r>
              <a:rPr lang="cs-CZ" sz="1800" b="1" dirty="0"/>
              <a:t> (cca 20%)</a:t>
            </a:r>
            <a:endParaRPr lang="cs-CZ" sz="1800" dirty="0"/>
          </a:p>
          <a:p>
            <a:pPr lvl="1"/>
            <a:r>
              <a:rPr lang="cs-CZ" sz="1800" b="1" dirty="0"/>
              <a:t>B buňky – inzulín (cca 70%)</a:t>
            </a:r>
          </a:p>
          <a:p>
            <a:pPr lvl="1"/>
            <a:r>
              <a:rPr lang="cs-CZ" sz="1800" b="1" dirty="0"/>
              <a:t>D buňky – </a:t>
            </a:r>
            <a:r>
              <a:rPr lang="cs-CZ" sz="1800" b="1" dirty="0" err="1"/>
              <a:t>somatostatin</a:t>
            </a:r>
            <a:r>
              <a:rPr lang="cs-CZ" sz="1800" b="1" dirty="0"/>
              <a:t> (cca 5%)</a:t>
            </a:r>
          </a:p>
          <a:p>
            <a:pPr lvl="1"/>
            <a:r>
              <a:rPr lang="cs-CZ" sz="1800" b="1" dirty="0"/>
              <a:t>PP buňky – pankreatický polypeptid</a:t>
            </a:r>
          </a:p>
          <a:p>
            <a:pPr marL="266700" lvl="1" indent="0">
              <a:buNone/>
            </a:pPr>
            <a:r>
              <a:rPr lang="cs-CZ" sz="1800" b="1" dirty="0"/>
              <a:t>	(&lt; 5%)</a:t>
            </a:r>
          </a:p>
          <a:p>
            <a:endParaRPr lang="cs-CZ"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4221088"/>
            <a:ext cx="2516683" cy="1718887"/>
          </a:xfrm>
          <a:prstGeom prst="rect">
            <a:avLst/>
          </a:prstGeom>
        </p:spPr>
      </p:pic>
    </p:spTree>
    <p:extLst>
      <p:ext uri="{BB962C8B-B14F-4D97-AF65-F5344CB8AC3E}">
        <p14:creationId xmlns:p14="http://schemas.microsoft.com/office/powerpoint/2010/main" val="24723533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Langerhansův ostrůvek</a:t>
            </a:r>
            <a:endParaRPr lang="en-US" dirty="0"/>
          </a:p>
        </p:txBody>
      </p:sp>
      <p:pic>
        <p:nvPicPr>
          <p:cNvPr id="30722" name="Picture 2" descr="Výsledek obrázku pro pancreatic is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72816"/>
            <a:ext cx="6516216" cy="421332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88643" y="6547519"/>
            <a:ext cx="5760640" cy="307777"/>
          </a:xfrm>
          <a:prstGeom prst="rect">
            <a:avLst/>
          </a:prstGeom>
        </p:spPr>
        <p:txBody>
          <a:bodyPr wrap="square">
            <a:spAutoFit/>
          </a:bodyPr>
          <a:lstStyle/>
          <a:p>
            <a:r>
              <a:rPr lang="en-US" sz="1400" dirty="0">
                <a:solidFill>
                  <a:schemeClr val="tx1"/>
                </a:solidFill>
              </a:rPr>
              <a:t>http://quasargroupconsulting.com/Encyclopedia/anatomy/pancreas.php</a:t>
            </a:r>
          </a:p>
        </p:txBody>
      </p:sp>
    </p:spTree>
    <p:extLst>
      <p:ext uri="{BB962C8B-B14F-4D97-AF65-F5344CB8AC3E}">
        <p14:creationId xmlns:p14="http://schemas.microsoft.com/office/powerpoint/2010/main" val="39886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sp>
        <p:nvSpPr>
          <p:cNvPr id="3" name="Zástupný symbol pro obsah 2"/>
          <p:cNvSpPr>
            <a:spLocks noGrp="1"/>
          </p:cNvSpPr>
          <p:nvPr>
            <p:ph idx="1"/>
          </p:nvPr>
        </p:nvSpPr>
        <p:spPr>
          <a:xfrm>
            <a:off x="1547664" y="1268760"/>
            <a:ext cx="7138987" cy="4713387"/>
          </a:xfrm>
        </p:spPr>
        <p:txBody>
          <a:bodyPr/>
          <a:lstStyle/>
          <a:p>
            <a:r>
              <a:rPr lang="en-US" dirty="0"/>
              <a:t>N</a:t>
            </a:r>
            <a:r>
              <a:rPr lang="cs-CZ" dirty="0" err="1"/>
              <a:t>ízká</a:t>
            </a:r>
            <a:r>
              <a:rPr lang="cs-CZ" dirty="0"/>
              <a:t> intenzita proliferace</a:t>
            </a:r>
            <a:endParaRPr lang="en-US" dirty="0"/>
          </a:p>
          <a:p>
            <a:r>
              <a:rPr lang="en-US" dirty="0"/>
              <a:t>N</a:t>
            </a:r>
            <a:r>
              <a:rPr lang="cs-CZ" dirty="0" err="1"/>
              <a:t>ízká</a:t>
            </a:r>
            <a:r>
              <a:rPr lang="cs-CZ" dirty="0"/>
              <a:t> klonogenní kapacita</a:t>
            </a:r>
          </a:p>
          <a:p>
            <a:r>
              <a:rPr lang="cs-CZ" dirty="0"/>
              <a:t>Délka života u myších buněk </a:t>
            </a:r>
            <a:r>
              <a:rPr lang="en-US" dirty="0"/>
              <a:t>~ 1 </a:t>
            </a:r>
            <a:r>
              <a:rPr lang="en-US" dirty="0" err="1"/>
              <a:t>rok</a:t>
            </a:r>
            <a:r>
              <a:rPr lang="en-US" dirty="0"/>
              <a:t> (</a:t>
            </a:r>
            <a:r>
              <a:rPr lang="en-US" dirty="0" err="1"/>
              <a:t>podobn</a:t>
            </a:r>
            <a:r>
              <a:rPr lang="cs-CZ" dirty="0"/>
              <a:t>ě jako u jater)</a:t>
            </a:r>
            <a:endParaRPr lang="en-US" dirty="0"/>
          </a:p>
          <a:p>
            <a:r>
              <a:rPr lang="en-US" dirty="0" err="1"/>
              <a:t>Regenera</a:t>
            </a:r>
            <a:r>
              <a:rPr lang="cs-CZ" dirty="0"/>
              <a:t>ční kapacita odlišná od jaterní</a:t>
            </a:r>
          </a:p>
          <a:p>
            <a:pPr lvl="1"/>
            <a:r>
              <a:rPr lang="cs-CZ" dirty="0"/>
              <a:t>Buňky zvýší svoji proliferační kapacitu, ale k úplné obnově poškozené tkáně nedojde</a:t>
            </a:r>
          </a:p>
          <a:p>
            <a:pPr lvl="1"/>
            <a:r>
              <a:rPr lang="cs-CZ" dirty="0"/>
              <a:t>Lgr5+ buňky nejsou přítomny, jsou indukovány při poškození v buňkách duktu nebo v podmínkách in vitro – vliv mikroprostředí</a:t>
            </a:r>
            <a:r>
              <a:rPr lang="en-US" dirty="0"/>
              <a:t>?</a:t>
            </a:r>
            <a:endParaRPr lang="cs-CZ" dirty="0"/>
          </a:p>
          <a:p>
            <a:r>
              <a:rPr lang="cs-CZ" dirty="0"/>
              <a:t>Buňky pankreatu jsou plastické</a:t>
            </a:r>
          </a:p>
          <a:p>
            <a:pPr lvl="1"/>
            <a:r>
              <a:rPr lang="cs-CZ" dirty="0"/>
              <a:t>Během zánětu lze nalézt buňky s </a:t>
            </a:r>
            <a:r>
              <a:rPr lang="cs-CZ" dirty="0" err="1"/>
              <a:t>duktální</a:t>
            </a:r>
            <a:r>
              <a:rPr lang="cs-CZ" dirty="0"/>
              <a:t> i </a:t>
            </a:r>
            <a:r>
              <a:rPr lang="cs-CZ" dirty="0" err="1"/>
              <a:t>acinární</a:t>
            </a:r>
            <a:r>
              <a:rPr lang="cs-CZ" dirty="0"/>
              <a:t> charakteristikou</a:t>
            </a:r>
          </a:p>
          <a:p>
            <a:pPr lvl="1"/>
            <a:r>
              <a:rPr lang="cs-CZ" dirty="0" err="1"/>
              <a:t>Transdiferenciace</a:t>
            </a:r>
            <a:endParaRPr lang="cs-CZ" dirty="0"/>
          </a:p>
          <a:p>
            <a:pPr lvl="1"/>
            <a:r>
              <a:rPr lang="cs-CZ" dirty="0"/>
              <a:t>Risk pro vnik onemocnění (</a:t>
            </a:r>
            <a:r>
              <a:rPr lang="cs-CZ" dirty="0" err="1"/>
              <a:t>acinar</a:t>
            </a:r>
            <a:r>
              <a:rPr lang="cs-CZ" dirty="0"/>
              <a:t>-to-</a:t>
            </a:r>
            <a:r>
              <a:rPr lang="cs-CZ" dirty="0" err="1"/>
              <a:t>ductal</a:t>
            </a:r>
            <a:r>
              <a:rPr lang="cs-CZ" dirty="0"/>
              <a:t> </a:t>
            </a:r>
            <a:r>
              <a:rPr lang="cs-CZ" dirty="0" err="1"/>
              <a:t>metaplasia</a:t>
            </a:r>
            <a:r>
              <a:rPr lang="cs-CZ" dirty="0"/>
              <a:t>)</a:t>
            </a:r>
          </a:p>
          <a:p>
            <a:endParaRPr lang="en-US" dirty="0"/>
          </a:p>
        </p:txBody>
      </p:sp>
    </p:spTree>
    <p:extLst>
      <p:ext uri="{BB962C8B-B14F-4D97-AF65-F5344CB8AC3E}">
        <p14:creationId xmlns:p14="http://schemas.microsoft.com/office/powerpoint/2010/main" val="2644155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8387"/>
            <a:ext cx="7128792" cy="490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516824"/>
            <a:ext cx="3478932" cy="14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3174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Rakovina slinivky</a:t>
            </a:r>
            <a:endParaRPr lang="en-US" dirty="0"/>
          </a:p>
        </p:txBody>
      </p:sp>
      <p:pic>
        <p:nvPicPr>
          <p:cNvPr id="20482" name="Picture 2" descr="http://www.svod.cz/graph/?sessid=13o1fbv99i5bkjb9d8unlb2m25&amp;typ=stadia&amp;zobrazeni=bar&amp;vypocet=p&amp;diag=C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44" y="4009597"/>
            <a:ext cx="5524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svod.cz/graph/?sessid=13o1fbv99i5bkjb9d8unlb2m25&amp;typ=incmor&amp;zobrazeni=graph&amp;incidence=1&amp;mortalita=1&amp;vypocet=c&amp;diag=C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211" y="1127951"/>
            <a:ext cx="5524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4799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Rakovina slinivky</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056465"/>
            <a:ext cx="4412940" cy="583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5969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Mutace u nádorů slinivky</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82" y="1340768"/>
            <a:ext cx="6834002" cy="508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629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igure 14-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25" y="404813"/>
            <a:ext cx="8385175" cy="609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5" name="Text Box 3"/>
          <p:cNvSpPr txBox="1">
            <a:spLocks noChangeArrowheads="1"/>
          </p:cNvSpPr>
          <p:nvPr/>
        </p:nvSpPr>
        <p:spPr bwMode="auto">
          <a:xfrm>
            <a:off x="900113" y="6553200"/>
            <a:ext cx="816768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ea typeface="ヒラギノ角ゴ Pro W3" pitchFamily="1" charset="-128"/>
              </a:rPr>
              <a:t>Figure 14.42 </a:t>
            </a:r>
            <a:r>
              <a:rPr lang="en-US" altLang="en-US" sz="1100" i="1">
                <a:ea typeface="ヒラギノ角ゴ Pro W3" pitchFamily="1" charset="-128"/>
              </a:rPr>
              <a:t> The Biology of Cancer</a:t>
            </a:r>
            <a:r>
              <a:rPr lang="en-US" altLang="en-US" sz="1100">
                <a:ea typeface="ヒラギノ角ゴ Pro W3" pitchFamily="1" charset="-128"/>
              </a:rPr>
              <a:t> (© Garland Science 2007)</a:t>
            </a:r>
          </a:p>
        </p:txBody>
      </p:sp>
    </p:spTree>
    <p:extLst>
      <p:ext uri="{BB962C8B-B14F-4D97-AF65-F5344CB8AC3E}">
        <p14:creationId xmlns:p14="http://schemas.microsoft.com/office/powerpoint/2010/main" val="2016956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radikální resekce  - stádium I a II</a:t>
            </a:r>
          </a:p>
          <a:p>
            <a:r>
              <a:rPr lang="cs-CZ" dirty="0"/>
              <a:t>Adjuvantní terapie</a:t>
            </a:r>
          </a:p>
          <a:p>
            <a:pPr lvl="1"/>
            <a:r>
              <a:rPr lang="cs-CZ" dirty="0" err="1"/>
              <a:t>Chemorezistentní</a:t>
            </a:r>
            <a:r>
              <a:rPr lang="cs-CZ" dirty="0"/>
              <a:t> onemocnění</a:t>
            </a:r>
          </a:p>
          <a:p>
            <a:r>
              <a:rPr lang="cs-CZ" dirty="0"/>
              <a:t>radioterapie</a:t>
            </a:r>
          </a:p>
          <a:p>
            <a:endParaRPr lang="en-US" dirty="0"/>
          </a:p>
        </p:txBody>
      </p:sp>
      <p:sp>
        <p:nvSpPr>
          <p:cNvPr id="3" name="Nadpis 2"/>
          <p:cNvSpPr>
            <a:spLocks noGrp="1"/>
          </p:cNvSpPr>
          <p:nvPr>
            <p:ph type="title"/>
          </p:nvPr>
        </p:nvSpPr>
        <p:spPr/>
        <p:txBody>
          <a:bodyPr/>
          <a:lstStyle/>
          <a:p>
            <a:r>
              <a:rPr lang="cs-CZ" dirty="0"/>
              <a:t>Nádor slinivky - léčba</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784878"/>
            <a:ext cx="6180570" cy="4071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img-cloud.megaknihy.cz/244731-original/4db59ca90bfbfced0d17b8e69f816b4b/onkologie-v-klinicke-praxi-standardni-pristupy-v-diagnostice-a-lecbe-vybranych-zhoubnych-nadoru.jpg">
            <a:extLst>
              <a:ext uri="{FF2B5EF4-FFF2-40B4-BE49-F238E27FC236}">
                <a16:creationId xmlns:a16="http://schemas.microsoft.com/office/drawing/2014/main" id="{76FAB8DC-3AAB-4DDB-B1F8-1E60A1E7D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859" y="4453373"/>
            <a:ext cx="1603691" cy="240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01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Adjuvantní terapie</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68760"/>
            <a:ext cx="7505998" cy="5101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865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43608" y="260646"/>
            <a:ext cx="7992888" cy="627063"/>
          </a:xfrm>
        </p:spPr>
        <p:txBody>
          <a:bodyPr/>
          <a:lstStyle/>
          <a:p>
            <a:r>
              <a:rPr lang="cs-CZ" dirty="0"/>
              <a:t>Léčba metastazujícího adenokarcinomu slinivky</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628800"/>
            <a:ext cx="7594054" cy="3843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454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Biologické vlastnosti nádoru slinivky</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51300"/>
            <a:ext cx="7835792" cy="543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7264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2400" y="1455738"/>
            <a:ext cx="6350000" cy="359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505473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7848872" cy="4857403"/>
          </a:xfrm>
        </p:spPr>
        <p:txBody>
          <a:bodyPr/>
          <a:lstStyle/>
          <a:p>
            <a:r>
              <a:rPr lang="cs-CZ" dirty="0"/>
              <a:t>Nádor je komplexní tkáň závislá na komunikaci mezi různými buněčnými typy</a:t>
            </a:r>
          </a:p>
          <a:p>
            <a:r>
              <a:rPr lang="cs-CZ" dirty="0"/>
              <a:t>Karcinomy zahrnují </a:t>
            </a:r>
            <a:r>
              <a:rPr lang="cs-CZ" dirty="0" err="1"/>
              <a:t>neoplastické</a:t>
            </a:r>
            <a:r>
              <a:rPr lang="cs-CZ" dirty="0"/>
              <a:t> buňky a buňky </a:t>
            </a:r>
            <a:r>
              <a:rPr lang="cs-CZ" dirty="0" err="1"/>
              <a:t>stromatu</a:t>
            </a:r>
            <a:r>
              <a:rPr lang="cs-CZ" dirty="0"/>
              <a:t> – fibroblasty, </a:t>
            </a:r>
            <a:r>
              <a:rPr lang="cs-CZ" dirty="0" err="1"/>
              <a:t>myofibroblasty</a:t>
            </a:r>
            <a:r>
              <a:rPr lang="cs-CZ" dirty="0"/>
              <a:t>, zánětlivé buňky, endoteliální buňky, </a:t>
            </a:r>
            <a:r>
              <a:rPr lang="cs-CZ" dirty="0" err="1"/>
              <a:t>pericity</a:t>
            </a:r>
            <a:endParaRPr lang="cs-CZ" dirty="0"/>
          </a:p>
          <a:p>
            <a:r>
              <a:rPr lang="cs-CZ" dirty="0"/>
              <a:t>Většina nádorů je na </a:t>
            </a:r>
            <a:r>
              <a:rPr lang="cs-CZ" dirty="0" err="1"/>
              <a:t>stromatu</a:t>
            </a:r>
            <a:r>
              <a:rPr lang="cs-CZ" dirty="0"/>
              <a:t> závislá s výjimkou ascitických nádorů</a:t>
            </a:r>
          </a:p>
          <a:p>
            <a:r>
              <a:rPr lang="cs-CZ" dirty="0"/>
              <a:t>Formování nových cév je kritickým faktorem determinující růst solidních nádorů</a:t>
            </a:r>
          </a:p>
          <a:p>
            <a:r>
              <a:rPr lang="cs-CZ" dirty="0" err="1"/>
              <a:t>Antiangiogenní</a:t>
            </a:r>
            <a:r>
              <a:rPr lang="cs-CZ" dirty="0"/>
              <a:t> léčba může vést k paradoxním výsledkům</a:t>
            </a:r>
          </a:p>
          <a:p>
            <a:r>
              <a:rPr lang="cs-CZ" dirty="0"/>
              <a:t>Rakovina jako nikdy se nehojící rána</a:t>
            </a:r>
          </a:p>
          <a:p>
            <a:r>
              <a:rPr lang="cs-CZ" dirty="0"/>
              <a:t>Zánět – jeden z rizikových faktorů pro vznik nádorů slinivky</a:t>
            </a:r>
            <a:endParaRPr lang="en-US" dirty="0"/>
          </a:p>
          <a:p>
            <a:r>
              <a:rPr lang="en-US" dirty="0"/>
              <a:t>EMT p</a:t>
            </a:r>
            <a:r>
              <a:rPr lang="cs-CZ" dirty="0" err="1"/>
              <a:t>ředchází</a:t>
            </a:r>
            <a:r>
              <a:rPr lang="cs-CZ" dirty="0"/>
              <a:t> </a:t>
            </a:r>
            <a:r>
              <a:rPr lang="cs-CZ" dirty="0" err="1"/>
              <a:t>metastázování</a:t>
            </a:r>
            <a:r>
              <a:rPr lang="cs-CZ" dirty="0"/>
              <a:t> nádorových buněk slinivky</a:t>
            </a:r>
            <a:endParaRPr lang="en-US" dirty="0"/>
          </a:p>
        </p:txBody>
      </p:sp>
      <p:sp>
        <p:nvSpPr>
          <p:cNvPr id="3" name="Nadpis 2"/>
          <p:cNvSpPr>
            <a:spLocks noGrp="1"/>
          </p:cNvSpPr>
          <p:nvPr>
            <p:ph type="title"/>
          </p:nvPr>
        </p:nvSpPr>
        <p:spPr/>
        <p:txBody>
          <a:bodyPr/>
          <a:lstStyle/>
          <a:p>
            <a:r>
              <a:rPr lang="cs-CZ" dirty="0"/>
              <a:t>Shrnutí</a:t>
            </a:r>
            <a:endParaRPr lang="en-US" dirty="0"/>
          </a:p>
        </p:txBody>
      </p:sp>
    </p:spTree>
    <p:extLst>
      <p:ext uri="{BB962C8B-B14F-4D97-AF65-F5344CB8AC3E}">
        <p14:creationId xmlns:p14="http://schemas.microsoft.com/office/powerpoint/2010/main" val="4270837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Metastatický tropismus</a:t>
            </a:r>
            <a:endParaRPr lang="en-US" dirty="0"/>
          </a:p>
        </p:txBody>
      </p:sp>
      <p:sp>
        <p:nvSpPr>
          <p:cNvPr id="3" name="Zástupný symbol pro obsah 2"/>
          <p:cNvSpPr>
            <a:spLocks noGrp="1"/>
          </p:cNvSpPr>
          <p:nvPr>
            <p:ph idx="1"/>
          </p:nvPr>
        </p:nvSpPr>
        <p:spPr>
          <a:xfrm>
            <a:off x="1259632" y="5301208"/>
            <a:ext cx="7355160" cy="1368152"/>
          </a:xfrm>
        </p:spPr>
        <p:txBody>
          <a:bodyPr/>
          <a:lstStyle/>
          <a:p>
            <a:r>
              <a:rPr lang="en-US" sz="700" dirty="0"/>
              <a:t>Thirty-three cells from a large population of human MDA-MB-231 cells were each expanded into a clonal population in culture. The mRNA expression pattern of each </a:t>
            </a:r>
            <a:r>
              <a:rPr lang="en-US" sz="700" dirty="0" err="1"/>
              <a:t>subclone</a:t>
            </a:r>
            <a:r>
              <a:rPr lang="en-US" sz="700" dirty="0"/>
              <a:t> was analyzed (</a:t>
            </a:r>
            <a:r>
              <a:rPr lang="en-US" sz="700" i="1" dirty="0"/>
              <a:t>columns, arrayed left to right</a:t>
            </a:r>
            <a:r>
              <a:rPr lang="en-US" sz="700" dirty="0"/>
              <a:t>) using probes for the mRNAs of five genes—</a:t>
            </a:r>
            <a:r>
              <a:rPr lang="en-US" sz="700" i="1" dirty="0"/>
              <a:t>IL11</a:t>
            </a:r>
            <a:r>
              <a:rPr lang="en-US" sz="700" dirty="0"/>
              <a:t> (interleukin-11), </a:t>
            </a:r>
            <a:r>
              <a:rPr lang="en-US" sz="700" i="1" dirty="0"/>
              <a:t>OPN</a:t>
            </a:r>
            <a:r>
              <a:rPr lang="en-US" sz="700" dirty="0"/>
              <a:t> (osteopontin), </a:t>
            </a:r>
            <a:r>
              <a:rPr lang="en-US" sz="700" i="1" dirty="0"/>
              <a:t>CTGF</a:t>
            </a:r>
            <a:r>
              <a:rPr lang="en-US" sz="700" dirty="0"/>
              <a:t> (connective tissue growth factor), </a:t>
            </a:r>
            <a:r>
              <a:rPr lang="en-US" sz="700" i="1" dirty="0"/>
              <a:t>CXCR4</a:t>
            </a:r>
            <a:r>
              <a:rPr lang="en-US" sz="700" dirty="0"/>
              <a:t> (chemokine receptor 4), and </a:t>
            </a:r>
            <a:r>
              <a:rPr lang="en-US" sz="700" i="1" dirty="0"/>
              <a:t>MMP1</a:t>
            </a:r>
            <a:r>
              <a:rPr lang="en-US" sz="700" dirty="0"/>
              <a:t> (matrix metalloproteinase-1)—and, as loading control, a probe for </a:t>
            </a:r>
            <a:r>
              <a:rPr lang="en-US" sz="700" i="1" dirty="0"/>
              <a:t>GAPDH</a:t>
            </a:r>
            <a:r>
              <a:rPr lang="en-US" sz="700" dirty="0"/>
              <a:t> (glyceraldehyde-3-phosphate dehydrogenase) mRNA. In addition, the expression patterns of the original tumor cell population (ATCC, </a:t>
            </a:r>
            <a:r>
              <a:rPr lang="en-US" sz="700" i="1" dirty="0"/>
              <a:t>left column</a:t>
            </a:r>
            <a:r>
              <a:rPr lang="en-US" sz="700" dirty="0"/>
              <a:t>) and a </a:t>
            </a:r>
            <a:r>
              <a:rPr lang="en-US" sz="700" dirty="0" err="1"/>
              <a:t>subcloned</a:t>
            </a:r>
            <a:r>
              <a:rPr lang="en-US" sz="700" dirty="0"/>
              <a:t> cancer cell population termed 2287 (which was selected for its ability to generate osteolytic metastases; </a:t>
            </a:r>
            <a:r>
              <a:rPr lang="en-US" sz="700" i="1" dirty="0"/>
              <a:t>2nd column</a:t>
            </a:r>
            <a:r>
              <a:rPr lang="en-US" sz="700" dirty="0"/>
              <a:t>) were analyzed. The five experimental genes were chosen because of their overexpression in </a:t>
            </a:r>
            <a:r>
              <a:rPr lang="en-US" sz="700" dirty="0" err="1"/>
              <a:t>osteotropic</a:t>
            </a:r>
            <a:r>
              <a:rPr lang="en-US" sz="700" dirty="0"/>
              <a:t> metastatic cells and their known biological properties in promoting osteolytic metastases. Clone 2 cells (</a:t>
            </a:r>
            <a:r>
              <a:rPr lang="en-US" sz="700" i="1" dirty="0"/>
              <a:t>red box</a:t>
            </a:r>
            <a:r>
              <a:rPr lang="en-US" sz="700" dirty="0"/>
              <a:t>), when injected into the arterial circulation of mice, showed a tendency to produce </a:t>
            </a:r>
            <a:r>
              <a:rPr lang="en-US" sz="700" dirty="0" err="1"/>
              <a:t>osteotropic</a:t>
            </a:r>
            <a:r>
              <a:rPr lang="en-US" sz="700" dirty="0"/>
              <a:t> metastases, as indicated by </a:t>
            </a:r>
            <a:r>
              <a:rPr lang="en-US" sz="700" i="1" dirty="0"/>
              <a:t>in vivo</a:t>
            </a:r>
            <a:r>
              <a:rPr lang="en-US" sz="700" dirty="0"/>
              <a:t> imaging; these cells expressed high levels of all five experimental mRNAs. Clone 3 cells (</a:t>
            </a:r>
            <a:r>
              <a:rPr lang="en-US" sz="700" i="1" dirty="0"/>
              <a:t>yellow box</a:t>
            </a:r>
            <a:r>
              <a:rPr lang="en-US" sz="700" dirty="0"/>
              <a:t>), in contrast, expressed low levels of all five mRNAs and preferentially formed lung metastases. And clone 26 genes (</a:t>
            </a:r>
            <a:r>
              <a:rPr lang="en-US" sz="700" i="1" dirty="0"/>
              <a:t>yellow box</a:t>
            </a:r>
            <a:r>
              <a:rPr lang="en-US" sz="700" dirty="0"/>
              <a:t>), which expressed essentially none of these mRNAs, formed no metastases at all. Moreover, when otherwise poorly metastatic cells were forced to express combinations of three of these genes, they acquired the ability to form bone metastases efficiently (</a:t>
            </a:r>
            <a:r>
              <a:rPr lang="en-US" sz="700" i="1" dirty="0"/>
              <a:t>not shown</a:t>
            </a:r>
            <a:r>
              <a:rPr lang="en-US" sz="700" dirty="0"/>
              <a:t>), pointing to the causal role of these genes in forming these metastases. Metastases were visualized through the presence of a luciferase gene in the tumor cells, which causes cells to release a bioluminescent signal. (From Y. Kang et al., </a:t>
            </a:r>
            <a:r>
              <a:rPr lang="en-US" sz="700" i="1" dirty="0"/>
              <a:t>Cancer Cell</a:t>
            </a:r>
            <a:r>
              <a:rPr lang="en-US" sz="700" dirty="0"/>
              <a:t> 3:537–549, 2003.)</a:t>
            </a:r>
          </a:p>
        </p:txBody>
      </p:sp>
      <p:pic>
        <p:nvPicPr>
          <p:cNvPr id="4" name="Picture 2" descr="figure_14_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197625"/>
            <a:ext cx="4807980" cy="398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72900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cs-CZ" altLang="en-US" dirty="0"/>
              <a:t>Orgánově specifické bariéry</a:t>
            </a:r>
          </a:p>
        </p:txBody>
      </p:sp>
      <p:pic>
        <p:nvPicPr>
          <p:cNvPr id="808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412875"/>
            <a:ext cx="7213600" cy="517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6651625"/>
            <a:ext cx="1827213"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401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35750" cy="227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6475"/>
            <a:ext cx="4184650" cy="34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04813"/>
            <a:ext cx="201295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404813"/>
            <a:ext cx="3735388" cy="12620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46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2924175"/>
            <a:ext cx="4729162" cy="23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313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4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plat mechanism karcinogene_upraveny">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 mechanism karcinogene_upraveny" id="{6C89EB1C-4EFC-4F89-B1DF-FD8D0CEF8DC8}" vid="{1F3D2897-8F40-4CE2-A152-5C69EC8F3118}"/>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 mechanism karcinogene_upraveny</Template>
  <TotalTime>29728</TotalTime>
  <Words>1724</Words>
  <Application>Microsoft Office PowerPoint</Application>
  <PresentationFormat>On-screen Show (4:3)</PresentationFormat>
  <Paragraphs>200</Paragraphs>
  <Slides>65</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ＭＳ Ｐゴシック</vt:lpstr>
      <vt:lpstr>Arial</vt:lpstr>
      <vt:lpstr>Arial Black</vt:lpstr>
      <vt:lpstr>Calibri</vt:lpstr>
      <vt:lpstr>Symbol</vt:lpstr>
      <vt:lpstr>Times</vt:lpstr>
      <vt:lpstr>Times New Roman</vt:lpstr>
      <vt:lpstr>Verdana</vt:lpstr>
      <vt:lpstr>ヒラギノ角ゴ Pro W3</vt:lpstr>
      <vt:lpstr>templat mechanism karcinogene_upraveny</vt:lpstr>
      <vt:lpstr>Karel Souček E-mail: ksoucek@ibp.cz, tel.: 541 517 166</vt:lpstr>
      <vt:lpstr>Epithelial-Mesenchymal Transition (EMT)</vt:lpstr>
      <vt:lpstr>PowerPoint Presentation</vt:lpstr>
      <vt:lpstr>Znaky a regulátory EMT</vt:lpstr>
      <vt:lpstr>Diseminace solidních nádorů</vt:lpstr>
      <vt:lpstr>PowerPoint Presentation</vt:lpstr>
      <vt:lpstr>Metastatický tropismus</vt:lpstr>
      <vt:lpstr>Orgánově specifické bariéry</vt:lpstr>
      <vt:lpstr>PowerPoint Presentation</vt:lpstr>
      <vt:lpstr>PowerPoint Presentation</vt:lpstr>
      <vt:lpstr>Metastatická kolonizace plic</vt:lpstr>
      <vt:lpstr>Metastatická kolonizace mozku</vt:lpstr>
      <vt:lpstr>Metastatická kolonizace jater</vt:lpstr>
      <vt:lpstr>Osteotropní metastáze</vt:lpstr>
      <vt:lpstr>Osteotropní metastáze</vt:lpstr>
      <vt:lpstr>Aktivace růstových signálů</vt:lpstr>
      <vt:lpstr>Metastáze před a po terapii</vt:lpstr>
      <vt:lpstr>Terapie cílena na metastázování</vt:lpstr>
      <vt:lpstr>Shrnutí</vt:lpstr>
      <vt:lpstr>Stále nezodpovězené otázky …</vt:lpstr>
      <vt:lpstr>Karel Souček E-mail: ksoucek@ibp.cz, tel.: 541 517 166</vt:lpstr>
      <vt:lpstr>Typické znaky nádorové buňky</vt:lpstr>
      <vt:lpstr>Stromální komponenta karcinomu</vt:lpstr>
      <vt:lpstr>Variabilita poměru neoplastických buněk a stromatu</vt:lpstr>
      <vt:lpstr>Základní principy a znaky karcinogeneze</vt:lpstr>
      <vt:lpstr>Heterotypická signalizace</vt:lpstr>
      <vt:lpstr>Hojení rány</vt:lpstr>
      <vt:lpstr>Hojení rány</vt:lpstr>
      <vt:lpstr>Hojení rány</vt:lpstr>
      <vt:lpstr>Nádor – nehojící se rána</vt:lpstr>
      <vt:lpstr>Nádor – nehojící se rána</vt:lpstr>
      <vt:lpstr>Remodelace epiteliální tkáně během hojení, EMT, MET</vt:lpstr>
      <vt:lpstr>Remodelace epiteliální tkáně během hojení, EMT, MET</vt:lpstr>
      <vt:lpstr>Neoangiogeneze</vt:lpstr>
      <vt:lpstr>Makrofágy hrají důležitou úlohu v angiogenezi</vt:lpstr>
      <vt:lpstr>Hypoxie, neoangiogeneze</vt:lpstr>
      <vt:lpstr>Angiogeneze a klinická prognóza</vt:lpstr>
      <vt:lpstr>Angiogeneze jako cíl protinádorové léčby</vt:lpstr>
      <vt:lpstr>Angiogeneze jako cíl protinádorové léčby</vt:lpstr>
      <vt:lpstr>Inhibice angiogeneze - paradox</vt:lpstr>
      <vt:lpstr>Heterotypické interakce jako cíl protinádorové léčby</vt:lpstr>
      <vt:lpstr>Cytokiny a nádorová progrese</vt:lpstr>
      <vt:lpstr>Zánět a nádorová progrese</vt:lpstr>
      <vt:lpstr>Zánět a nádorová progrese</vt:lpstr>
      <vt:lpstr>Infiltrace CD45+ buněk do solidních nádorů</vt:lpstr>
      <vt:lpstr>Imunitní systém, zánět a tumorigeneze</vt:lpstr>
      <vt:lpstr>Rakovina slinivky</vt:lpstr>
      <vt:lpstr>Slinivka břišní, pankreas</vt:lpstr>
      <vt:lpstr>Slinivka břišní, pankreas</vt:lpstr>
      <vt:lpstr>Pankreas</vt:lpstr>
      <vt:lpstr>EXOKRINNÍ ČÁST PANKREATU</vt:lpstr>
      <vt:lpstr>PowerPoint Presentation</vt:lpstr>
      <vt:lpstr>ENDOKRINNÍ ČÁST PANKREATU</vt:lpstr>
      <vt:lpstr>Langerhansův ostrůvek</vt:lpstr>
      <vt:lpstr>Regenerace pankreatu</vt:lpstr>
      <vt:lpstr>Regenerace pankreatu</vt:lpstr>
      <vt:lpstr>Rakovina slinivky</vt:lpstr>
      <vt:lpstr>Rakovina slinivky</vt:lpstr>
      <vt:lpstr>Mutace u nádorů slinivky</vt:lpstr>
      <vt:lpstr>Nádor slinivky - léčba</vt:lpstr>
      <vt:lpstr>Adjuvantní terapie</vt:lpstr>
      <vt:lpstr>Léčba metastazujícího adenokarcinomu slinivky</vt:lpstr>
      <vt:lpstr>Biologické vlastnosti nádoru slinivky</vt:lpstr>
      <vt:lpstr>PowerPoint Presentation</vt:lpstr>
      <vt:lpstr>Shrnutí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ksoucek</dc:creator>
  <cp:lastModifiedBy>karel soucek</cp:lastModifiedBy>
  <cp:revision>284</cp:revision>
  <dcterms:created xsi:type="dcterms:W3CDTF">2018-02-02T08:16:57Z</dcterms:created>
  <dcterms:modified xsi:type="dcterms:W3CDTF">2021-03-30T11:03:05Z</dcterms:modified>
</cp:coreProperties>
</file>