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50"/>
  </p:notesMasterIdLst>
  <p:sldIdLst>
    <p:sldId id="256" r:id="rId2"/>
    <p:sldId id="468" r:id="rId3"/>
    <p:sldId id="477" r:id="rId4"/>
    <p:sldId id="478" r:id="rId5"/>
    <p:sldId id="479" r:id="rId6"/>
    <p:sldId id="469" r:id="rId7"/>
    <p:sldId id="470" r:id="rId8"/>
    <p:sldId id="485" r:id="rId9"/>
    <p:sldId id="471" r:id="rId10"/>
    <p:sldId id="493" r:id="rId11"/>
    <p:sldId id="472" r:id="rId12"/>
    <p:sldId id="473" r:id="rId13"/>
    <p:sldId id="474" r:id="rId14"/>
    <p:sldId id="476" r:id="rId15"/>
    <p:sldId id="475" r:id="rId16"/>
    <p:sldId id="480" r:id="rId17"/>
    <p:sldId id="481" r:id="rId18"/>
    <p:sldId id="482" r:id="rId19"/>
    <p:sldId id="483" r:id="rId20"/>
    <p:sldId id="486" r:id="rId21"/>
    <p:sldId id="487" r:id="rId22"/>
    <p:sldId id="488" r:id="rId23"/>
    <p:sldId id="489" r:id="rId24"/>
    <p:sldId id="518" r:id="rId25"/>
    <p:sldId id="492" r:id="rId26"/>
    <p:sldId id="494" r:id="rId27"/>
    <p:sldId id="495" r:id="rId28"/>
    <p:sldId id="496" r:id="rId29"/>
    <p:sldId id="497" r:id="rId30"/>
    <p:sldId id="498" r:id="rId31"/>
    <p:sldId id="502" r:id="rId32"/>
    <p:sldId id="499" r:id="rId33"/>
    <p:sldId id="506" r:id="rId34"/>
    <p:sldId id="503" r:id="rId35"/>
    <p:sldId id="504" r:id="rId36"/>
    <p:sldId id="505" r:id="rId37"/>
    <p:sldId id="507" r:id="rId38"/>
    <p:sldId id="508" r:id="rId39"/>
    <p:sldId id="501" r:id="rId40"/>
    <p:sldId id="509" r:id="rId41"/>
    <p:sldId id="510" r:id="rId42"/>
    <p:sldId id="511" r:id="rId43"/>
    <p:sldId id="512" r:id="rId44"/>
    <p:sldId id="513" r:id="rId45"/>
    <p:sldId id="514" r:id="rId46"/>
    <p:sldId id="517" r:id="rId47"/>
    <p:sldId id="515" r:id="rId48"/>
    <p:sldId id="516" r:id="rId4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1353F40D-08EC-4F5A-815A-3C4B95D5DE8F}">
          <p14:sldIdLst>
            <p14:sldId id="256"/>
            <p14:sldId id="468"/>
            <p14:sldId id="477"/>
            <p14:sldId id="478"/>
            <p14:sldId id="479"/>
            <p14:sldId id="469"/>
            <p14:sldId id="470"/>
            <p14:sldId id="485"/>
            <p14:sldId id="471"/>
            <p14:sldId id="493"/>
            <p14:sldId id="472"/>
            <p14:sldId id="473"/>
            <p14:sldId id="474"/>
            <p14:sldId id="476"/>
            <p14:sldId id="475"/>
            <p14:sldId id="480"/>
            <p14:sldId id="481"/>
            <p14:sldId id="482"/>
            <p14:sldId id="483"/>
            <p14:sldId id="486"/>
            <p14:sldId id="487"/>
            <p14:sldId id="488"/>
            <p14:sldId id="489"/>
            <p14:sldId id="518"/>
            <p14:sldId id="492"/>
            <p14:sldId id="494"/>
            <p14:sldId id="495"/>
            <p14:sldId id="496"/>
            <p14:sldId id="497"/>
            <p14:sldId id="498"/>
            <p14:sldId id="502"/>
            <p14:sldId id="499"/>
            <p14:sldId id="506"/>
            <p14:sldId id="503"/>
            <p14:sldId id="504"/>
            <p14:sldId id="505"/>
            <p14:sldId id="507"/>
            <p14:sldId id="508"/>
            <p14:sldId id="501"/>
            <p14:sldId id="509"/>
            <p14:sldId id="510"/>
            <p14:sldId id="511"/>
            <p14:sldId id="512"/>
            <p14:sldId id="513"/>
            <p14:sldId id="514"/>
            <p14:sldId id="517"/>
            <p14:sldId id="515"/>
            <p14:sldId id="5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8040" autoAdjust="0"/>
  </p:normalViewPr>
  <p:slideViewPr>
    <p:cSldViewPr>
      <p:cViewPr varScale="1">
        <p:scale>
          <a:sx n="93" d="100"/>
          <a:sy n="93" d="100"/>
        </p:scale>
        <p:origin x="9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A6F09-EAE0-46BD-93CE-3A6B475CB50C}" type="datetimeFigureOut">
              <a:rPr lang="en-US" smtClean="0"/>
              <a:t>2021-04-06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6384D-F64B-400D-8F0F-D0A71C39A2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19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3C4B1923-134C-4EDE-8787-F3D1301F82EC}" type="slidenum">
              <a:rPr lang="cs-CZ" altLang="en-US" sz="1200" smtClean="0">
                <a:latin typeface="Arial" pitchFamily="34" charset="0"/>
              </a:rPr>
              <a:pPr/>
              <a:t>24</a:t>
            </a:fld>
            <a:endParaRPr lang="cs-CZ" altLang="en-US" sz="1200">
              <a:latin typeface="Arial" pitchFamily="34" charset="0"/>
            </a:endParaRPr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2FAD5-1AD3-4F05-BEFC-14540C012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3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:a16="http://schemas.microsoft.com/office/drawing/2014/main" id="{009DD5B5-BB86-4AC7-93C6-2BF71B07B6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nadpis 1" descr="ss&#10;" title="nadpiss">
            <a:extLst>
              <a:ext uri="{FF2B5EF4-FFF2-40B4-BE49-F238E27FC236}">
                <a16:creationId xmlns:a16="http://schemas.microsoft.com/office/drawing/2014/main" id="{42640C1A-D61F-49DD-AB18-E132BE75D6B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E2B3C2CB-32BB-47A5-9ACB-DE678CEBF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ez nadpisu, 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0D99EDD-FE53-4F03-A8D5-8344DBB0D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196752"/>
            <a:ext cx="7357116" cy="4857403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:a16="http://schemas.microsoft.com/office/drawing/2014/main" id="{8D5CF43B-E4E4-44CD-A661-C97B3D4EFC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43608" y="1287280"/>
            <a:ext cx="3528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22408" y="1287280"/>
            <a:ext cx="3764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Zástupný symbol pro nadpis 1" descr="ss&#10;" title="nadpiss">
            <a:extLst>
              <a:ext uri="{FF2B5EF4-FFF2-40B4-BE49-F238E27FC236}">
                <a16:creationId xmlns:a16="http://schemas.microsoft.com/office/drawing/2014/main" id="{D0B2C208-6A32-41EC-BC24-98F4CCB90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156226" y="116632"/>
            <a:ext cx="3415774" cy="829598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330722" y="136525"/>
            <a:ext cx="3356078" cy="833409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C190988D-05C9-4F91-952A-295ECA4E619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43608" y="1287280"/>
            <a:ext cx="3528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id="{9B9D15AD-E11C-4826-BE2C-CF5C30E87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2408" y="1287280"/>
            <a:ext cx="3764392" cy="483888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nadpis 1" descr="ss&#10;" title="nadpiss">
            <a:extLst>
              <a:ext uri="{FF2B5EF4-FFF2-40B4-BE49-F238E27FC236}">
                <a16:creationId xmlns:a16="http://schemas.microsoft.com/office/drawing/2014/main" id="{DABEBEAF-1074-4CE9-B589-6E8EA1970A6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Zástupný symbol pro nadpis 1" descr="ss&#10;" title="nadpiss">
            <a:extLst>
              <a:ext uri="{FF2B5EF4-FFF2-40B4-BE49-F238E27FC236}">
                <a16:creationId xmlns:a16="http://schemas.microsoft.com/office/drawing/2014/main" id="{86002584-7F6E-40F2-AFF4-EBD1F521EC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43608" y="2606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 descr="ss&#10;" title="nadpiss"/>
          <p:cNvSpPr>
            <a:spLocks noGrp="1"/>
          </p:cNvSpPr>
          <p:nvPr>
            <p:ph type="title"/>
          </p:nvPr>
        </p:nvSpPr>
        <p:spPr bwMode="auto">
          <a:xfrm>
            <a:off x="1043608" y="260646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 předlohy nadpisů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043608" y="1196752"/>
            <a:ext cx="7571184" cy="492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59632" y="6356350"/>
            <a:ext cx="2016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198673"/>
            <a:ext cx="6460828" cy="584775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3200" dirty="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Mechanismy karcinogeneze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  <p:sldLayoutId id="2147483753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ksoucek@ibp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Karel Souček</a:t>
            </a:r>
            <a:br>
              <a:rPr lang="cs-CZ" dirty="0"/>
            </a:br>
            <a:r>
              <a:rPr lang="en-US" dirty="0"/>
              <a:t>E-mail: </a:t>
            </a:r>
            <a:r>
              <a:rPr lang="cs-CZ" dirty="0" err="1">
                <a:hlinkClick r:id="rId2"/>
              </a:rPr>
              <a:t>ksoucek</a:t>
            </a:r>
            <a:r>
              <a:rPr lang="en-US" dirty="0">
                <a:hlinkClick r:id="rId2"/>
              </a:rPr>
              <a:t>@ibp.cz</a:t>
            </a:r>
            <a:r>
              <a:rPr lang="en-US" dirty="0"/>
              <a:t>, tel.: 541</a:t>
            </a:r>
            <a:r>
              <a:rPr lang="cs-CZ" dirty="0"/>
              <a:t> </a:t>
            </a:r>
            <a:r>
              <a:rPr lang="en-US" dirty="0"/>
              <a:t>517</a:t>
            </a:r>
            <a:r>
              <a:rPr lang="cs-CZ" dirty="0"/>
              <a:t> </a:t>
            </a:r>
            <a:r>
              <a:rPr lang="en-US" dirty="0"/>
              <a:t>166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7272808" cy="1224136"/>
          </a:xfrm>
        </p:spPr>
        <p:txBody>
          <a:bodyPr/>
          <a:lstStyle/>
          <a:p>
            <a:r>
              <a:rPr lang="en-US" dirty="0" err="1"/>
              <a:t>Nádory</a:t>
            </a:r>
            <a:r>
              <a:rPr lang="en-US" dirty="0"/>
              <a:t> </a:t>
            </a:r>
            <a:r>
              <a:rPr lang="en-US" dirty="0" err="1"/>
              <a:t>prostaty</a:t>
            </a:r>
            <a:r>
              <a:rPr lang="en-US" dirty="0"/>
              <a:t> a </a:t>
            </a:r>
            <a:r>
              <a:rPr lang="en-US" dirty="0" err="1"/>
              <a:t>prsu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29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Karcinom prsu – rizikové faktory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Hlavní rizikový faktor – pohlaví</a:t>
            </a:r>
          </a:p>
          <a:p>
            <a:r>
              <a:rPr lang="cs-CZ" dirty="0"/>
              <a:t>1 z 8-mi žen onemocnění invazivním adenokarcinomem prsu (USA, </a:t>
            </a:r>
            <a:r>
              <a:rPr lang="en-US" dirty="0"/>
              <a:t>~ 12%)</a:t>
            </a:r>
            <a:endParaRPr lang="cs-CZ" dirty="0"/>
          </a:p>
          <a:p>
            <a:r>
              <a:rPr lang="en-US" dirty="0"/>
              <a:t>1 z 1000 m</a:t>
            </a:r>
            <a:r>
              <a:rPr lang="cs-CZ" dirty="0" err="1"/>
              <a:t>užů</a:t>
            </a:r>
            <a:endParaRPr lang="en-US" dirty="0"/>
          </a:p>
        </p:txBody>
      </p:sp>
      <p:pic>
        <p:nvPicPr>
          <p:cNvPr id="21506" name="Picture 2" descr="Image result for breast cancer m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132856"/>
            <a:ext cx="4066382" cy="331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4065376" cy="267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28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Karcinom prsu – prognostické faktory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Exprese hormonálních receptorů v nádoru</a:t>
            </a:r>
          </a:p>
          <a:p>
            <a:r>
              <a:rPr lang="cs-CZ" dirty="0"/>
              <a:t>Věk</a:t>
            </a:r>
          </a:p>
          <a:p>
            <a:r>
              <a:rPr lang="cs-CZ" dirty="0"/>
              <a:t>Klinické stádium</a:t>
            </a:r>
          </a:p>
          <a:p>
            <a:r>
              <a:rPr lang="cs-CZ" dirty="0"/>
              <a:t>Postižení axilárních uzlin</a:t>
            </a:r>
          </a:p>
          <a:p>
            <a:r>
              <a:rPr lang="cs-CZ" dirty="0"/>
              <a:t>Exprese onkogenu HER2/</a:t>
            </a:r>
            <a:r>
              <a:rPr lang="cs-CZ" dirty="0" err="1"/>
              <a:t>Neu</a:t>
            </a:r>
            <a:endParaRPr lang="cs-CZ" dirty="0"/>
          </a:p>
          <a:p>
            <a:r>
              <a:rPr lang="cs-CZ" dirty="0"/>
              <a:t>Velikost primárního nádoru</a:t>
            </a:r>
          </a:p>
          <a:p>
            <a:r>
              <a:rPr lang="cs-CZ" dirty="0"/>
              <a:t>Histologický typ nádoru a jeho </a:t>
            </a:r>
            <a:r>
              <a:rPr lang="cs-CZ" i="1" dirty="0"/>
              <a:t>grade</a:t>
            </a:r>
          </a:p>
          <a:p>
            <a:r>
              <a:rPr lang="cs-CZ" dirty="0"/>
              <a:t>Vaskulární a lymfatická invaze</a:t>
            </a:r>
          </a:p>
          <a:p>
            <a:r>
              <a:rPr lang="cs-CZ" dirty="0"/>
              <a:t>Molekulárně genetický profil nádoru</a:t>
            </a:r>
          </a:p>
          <a:p>
            <a:pPr lvl="1"/>
            <a:r>
              <a:rPr lang="cs-CZ" dirty="0" err="1"/>
              <a:t>Oncotype</a:t>
            </a:r>
            <a:r>
              <a:rPr lang="cs-CZ" dirty="0"/>
              <a:t> (21 genů)</a:t>
            </a:r>
          </a:p>
          <a:p>
            <a:pPr lvl="1"/>
            <a:r>
              <a:rPr lang="cs-CZ" dirty="0" err="1"/>
              <a:t>Mammaprint</a:t>
            </a:r>
            <a:r>
              <a:rPr lang="cs-CZ" dirty="0"/>
              <a:t> (70 genů)</a:t>
            </a:r>
          </a:p>
          <a:p>
            <a:pPr lvl="1"/>
            <a:r>
              <a:rPr lang="cs-CZ" dirty="0"/>
              <a:t>PAM50 (</a:t>
            </a:r>
            <a:r>
              <a:rPr lang="cs-CZ" dirty="0" err="1"/>
              <a:t>Prosigna</a:t>
            </a:r>
            <a:r>
              <a:rPr lang="cs-CZ" dirty="0"/>
              <a:t>, 50 genů)</a:t>
            </a:r>
            <a:endParaRPr lang="en-US" dirty="0"/>
          </a:p>
        </p:txBody>
      </p:sp>
      <p:pic>
        <p:nvPicPr>
          <p:cNvPr id="4100" name="Picture 4" descr="Image result for breast lymphatic drain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66013"/>
            <a:ext cx="264795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172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600" dirty="0"/>
              <a:t>Molekulární klasifikace nádorů pomocí profilování genové exprese</a:t>
            </a:r>
            <a:endParaRPr lang="en-US" sz="1600" dirty="0"/>
          </a:p>
        </p:txBody>
      </p:sp>
      <p:pic>
        <p:nvPicPr>
          <p:cNvPr id="5122" name="Picture 2" descr="http://genome-www.stanford.edu/breast_cancer/cell_line_review2001/images/figur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30626"/>
            <a:ext cx="4416636" cy="553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95401"/>
            <a:ext cx="3292875" cy="442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15616" y="1130626"/>
            <a:ext cx="792088" cy="210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63" y="5642303"/>
            <a:ext cx="3213803" cy="1118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712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příznaky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Primární nádor může být zcela asymptomatický, jindy vede ke změnám prsu</a:t>
            </a:r>
          </a:p>
          <a:p>
            <a:r>
              <a:rPr lang="cs-CZ" dirty="0"/>
              <a:t>Nejčastějším příznakem je hmatná rezistence v prsu nebo podpaží</a:t>
            </a:r>
          </a:p>
          <a:p>
            <a:r>
              <a:rPr lang="cs-CZ" dirty="0" err="1"/>
              <a:t>Metastázování</a:t>
            </a:r>
            <a:r>
              <a:rPr lang="cs-CZ" dirty="0"/>
              <a:t> – plíce, játra, kosti</a:t>
            </a:r>
          </a:p>
          <a:p>
            <a:endParaRPr lang="en-US" dirty="0"/>
          </a:p>
        </p:txBody>
      </p:sp>
      <p:pic>
        <p:nvPicPr>
          <p:cNvPr id="6146" name="Picture 2" descr="https://api.kramesstaywell.com/Content/6066ca30-310a-4170-b001-a4ab013d61fd/ucr-images-v1/Images/image-of-clinical-signs-of-cancer-877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56992"/>
            <a:ext cx="5544616" cy="32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218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pathophys.org/wp-content/uploads/2012/12/breastcancer-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327398"/>
            <a:ext cx="8460432" cy="65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48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Léčebný postup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050067"/>
            <a:ext cx="7776864" cy="4922370"/>
          </a:xfrm>
        </p:spPr>
        <p:txBody>
          <a:bodyPr/>
          <a:lstStyle/>
          <a:p>
            <a:r>
              <a:rPr lang="cs-CZ" sz="2000" dirty="0"/>
              <a:t>Chirurgický výkon</a:t>
            </a:r>
          </a:p>
          <a:p>
            <a:r>
              <a:rPr lang="cs-CZ" sz="2000" dirty="0"/>
              <a:t>Pooperační systémová léčba</a:t>
            </a:r>
          </a:p>
          <a:p>
            <a:pPr lvl="1"/>
            <a:r>
              <a:rPr lang="cs-CZ" sz="1800" dirty="0"/>
              <a:t>Hormonální adjuvantní léčba</a:t>
            </a:r>
          </a:p>
          <a:p>
            <a:pPr lvl="2"/>
            <a:r>
              <a:rPr lang="cs-CZ" sz="1600" dirty="0"/>
              <a:t>Premenopauzální pacientky</a:t>
            </a:r>
          </a:p>
          <a:p>
            <a:pPr lvl="3"/>
            <a:r>
              <a:rPr lang="cs-CZ" sz="1400" dirty="0"/>
              <a:t>Analoga </a:t>
            </a:r>
            <a:r>
              <a:rPr lang="cs-CZ" sz="1400" dirty="0" err="1"/>
              <a:t>Luteinizing</a:t>
            </a:r>
            <a:r>
              <a:rPr lang="cs-CZ" sz="1400" dirty="0"/>
              <a:t>-hormone-</a:t>
            </a:r>
            <a:r>
              <a:rPr lang="cs-CZ" sz="1400" dirty="0" err="1"/>
              <a:t>releasing</a:t>
            </a:r>
            <a:r>
              <a:rPr lang="cs-CZ" sz="1400" dirty="0"/>
              <a:t> hormone, LHRH</a:t>
            </a:r>
          </a:p>
          <a:p>
            <a:pPr lvl="3"/>
            <a:r>
              <a:rPr lang="cs-CZ" sz="1400" dirty="0"/>
              <a:t>Tamoxifen (nesteroidní </a:t>
            </a:r>
            <a:r>
              <a:rPr lang="cs-CZ" sz="1400" dirty="0" err="1"/>
              <a:t>antiestr</a:t>
            </a:r>
            <a:r>
              <a:rPr lang="en-US" sz="1400" dirty="0"/>
              <a:t>o</a:t>
            </a:r>
            <a:r>
              <a:rPr lang="cs-CZ" sz="1400" dirty="0"/>
              <a:t>gen)</a:t>
            </a:r>
          </a:p>
          <a:p>
            <a:pPr lvl="2"/>
            <a:r>
              <a:rPr lang="cs-CZ" sz="1600" dirty="0"/>
              <a:t>Postmenopauzální pacientky</a:t>
            </a:r>
          </a:p>
          <a:p>
            <a:pPr lvl="3"/>
            <a:r>
              <a:rPr lang="cs-CZ" sz="1400" dirty="0"/>
              <a:t>Tamoxifen</a:t>
            </a:r>
          </a:p>
          <a:p>
            <a:pPr lvl="3"/>
            <a:r>
              <a:rPr lang="cs-CZ" sz="1400" dirty="0"/>
              <a:t>Inhibitory </a:t>
            </a:r>
            <a:r>
              <a:rPr lang="cs-CZ" sz="1400" dirty="0" err="1"/>
              <a:t>aromatáz</a:t>
            </a:r>
            <a:endParaRPr lang="cs-CZ" sz="1400" dirty="0"/>
          </a:p>
          <a:p>
            <a:pPr lvl="1"/>
            <a:r>
              <a:rPr lang="cs-CZ" sz="1800" dirty="0"/>
              <a:t>Adjuvantní chemoterapie</a:t>
            </a:r>
          </a:p>
          <a:p>
            <a:pPr lvl="2"/>
            <a:r>
              <a:rPr lang="cs-CZ" sz="1600" dirty="0" err="1"/>
              <a:t>Antracykliny</a:t>
            </a:r>
            <a:r>
              <a:rPr lang="cs-CZ" sz="1600" dirty="0"/>
              <a:t> (</a:t>
            </a:r>
            <a:r>
              <a:rPr lang="cs-CZ" sz="1600" dirty="0" err="1"/>
              <a:t>doxurubicin</a:t>
            </a:r>
            <a:r>
              <a:rPr lang="cs-CZ" sz="1600" dirty="0"/>
              <a:t>, </a:t>
            </a:r>
            <a:r>
              <a:rPr lang="cs-CZ" sz="1600" dirty="0" err="1"/>
              <a:t>epirubicin</a:t>
            </a:r>
            <a:r>
              <a:rPr lang="cs-CZ" sz="1600" dirty="0"/>
              <a:t>), </a:t>
            </a:r>
            <a:r>
              <a:rPr lang="cs-CZ" sz="1600" dirty="0" err="1"/>
              <a:t>taxany</a:t>
            </a:r>
            <a:r>
              <a:rPr lang="cs-CZ" sz="1600" dirty="0"/>
              <a:t> (</a:t>
            </a:r>
            <a:r>
              <a:rPr lang="cs-CZ" sz="1600" dirty="0" err="1"/>
              <a:t>docetaxel</a:t>
            </a:r>
            <a:r>
              <a:rPr lang="cs-CZ" sz="1600" dirty="0"/>
              <a:t>)</a:t>
            </a:r>
          </a:p>
          <a:p>
            <a:pPr lvl="1"/>
            <a:r>
              <a:rPr lang="cs-CZ" sz="1800" dirty="0"/>
              <a:t>Adjuvantní biologická léčba</a:t>
            </a:r>
          </a:p>
          <a:p>
            <a:pPr lvl="2"/>
            <a:r>
              <a:rPr lang="cs-CZ" sz="1600" dirty="0" err="1"/>
              <a:t>Transtuzumab</a:t>
            </a:r>
            <a:r>
              <a:rPr lang="cs-CZ" sz="1600" dirty="0"/>
              <a:t> – pacientky pozitivní na HER2</a:t>
            </a:r>
          </a:p>
          <a:p>
            <a:pPr lvl="3"/>
            <a:r>
              <a:rPr lang="cs-CZ" sz="1400" dirty="0"/>
              <a:t>Vedlejší </a:t>
            </a:r>
            <a:r>
              <a:rPr lang="cs-CZ" sz="1400" dirty="0" err="1"/>
              <a:t>účínky</a:t>
            </a:r>
            <a:r>
              <a:rPr lang="cs-CZ" sz="1400" dirty="0"/>
              <a:t> – neuregulin-1 – vliv na </a:t>
            </a:r>
            <a:r>
              <a:rPr lang="cs-CZ" sz="1400" dirty="0" err="1"/>
              <a:t>cardiomyocyty</a:t>
            </a:r>
            <a:r>
              <a:rPr lang="cs-CZ" sz="1400" dirty="0"/>
              <a:t> - </a:t>
            </a:r>
            <a:r>
              <a:rPr lang="cs-CZ" sz="1400" dirty="0" err="1"/>
              <a:t>cardiopatie</a:t>
            </a:r>
            <a:endParaRPr lang="cs-CZ" sz="1400" dirty="0"/>
          </a:p>
          <a:p>
            <a:r>
              <a:rPr lang="cs-CZ" sz="2000" dirty="0"/>
              <a:t>Pooperační radioterapie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25470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HER2 jako cíl protinádorové léčby</a:t>
            </a:r>
            <a:endParaRPr lang="en-US" dirty="0"/>
          </a:p>
        </p:txBody>
      </p:sp>
      <p:pic>
        <p:nvPicPr>
          <p:cNvPr id="9218" name="Picture 2" descr="http://clincancerres.aacrjournals.org/content/clincanres/15/6/1848/F1.large.jpg?width=800&amp;height=600&amp;carouse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09" y="1412776"/>
            <a:ext cx="7792478" cy="47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2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HER2/</a:t>
            </a:r>
            <a:r>
              <a:rPr lang="cs-CZ" dirty="0" err="1"/>
              <a:t>neu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196752"/>
            <a:ext cx="7571184" cy="1656184"/>
          </a:xfrm>
        </p:spPr>
        <p:txBody>
          <a:bodyPr/>
          <a:lstStyle/>
          <a:p>
            <a:r>
              <a:rPr lang="en-US" dirty="0"/>
              <a:t>Receptor tyrosine-protein kinase erbB-2</a:t>
            </a:r>
            <a:r>
              <a:rPr lang="cs-CZ" dirty="0"/>
              <a:t>, CD340</a:t>
            </a:r>
          </a:p>
          <a:p>
            <a:r>
              <a:rPr lang="cs-CZ" dirty="0"/>
              <a:t>Rodina  </a:t>
            </a:r>
            <a:r>
              <a:rPr lang="cs-CZ" dirty="0" err="1"/>
              <a:t>epidermal</a:t>
            </a:r>
            <a:r>
              <a:rPr lang="cs-CZ" dirty="0"/>
              <a:t> </a:t>
            </a:r>
            <a:r>
              <a:rPr lang="cs-CZ" dirty="0" err="1"/>
              <a:t>growth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 receptor</a:t>
            </a:r>
          </a:p>
          <a:p>
            <a:r>
              <a:rPr lang="cs-CZ" dirty="0"/>
              <a:t>Amplifikace u </a:t>
            </a:r>
            <a:r>
              <a:rPr lang="en-US" dirty="0"/>
              <a:t>~ 30% n</a:t>
            </a:r>
            <a:r>
              <a:rPr lang="cs-CZ" dirty="0" err="1"/>
              <a:t>ádorů</a:t>
            </a:r>
            <a:r>
              <a:rPr lang="cs-CZ" dirty="0"/>
              <a:t> prsu</a:t>
            </a:r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678345"/>
            <a:ext cx="5045964" cy="3991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4784763" y="6669360"/>
            <a:ext cx="4359330" cy="264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r>
              <a:rPr lang="en-US" altLang="en-US" sz="900" i="1">
                <a:solidFill>
                  <a:schemeClr val="tx1"/>
                </a:solidFill>
              </a:rPr>
              <a:t>The Lancet Oncology</a:t>
            </a:r>
            <a:r>
              <a:rPr lang="en-US" altLang="en-US" sz="900">
                <a:solidFill>
                  <a:schemeClr val="tx1"/>
                </a:solidFill>
              </a:rPr>
              <a:t> 2009 10, 1179-1187DOI: (10.1016/S1470-2045(09)70315-8) </a:t>
            </a:r>
          </a:p>
        </p:txBody>
      </p:sp>
    </p:spTree>
    <p:extLst>
      <p:ext uri="{BB962C8B-B14F-4D97-AF65-F5344CB8AC3E}">
        <p14:creationId xmlns:p14="http://schemas.microsoft.com/office/powerpoint/2010/main" val="3260285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Vakcína proti rakovině prsu</a:t>
            </a:r>
            <a:endParaRPr lang="en-US" dirty="0"/>
          </a:p>
        </p:txBody>
      </p:sp>
      <p:pic>
        <p:nvPicPr>
          <p:cNvPr id="11266" name="Picture 2" descr="An external file that holds a picture, illustration, etc.&#10;Object name is fendo-08-00270-g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08064"/>
            <a:ext cx="674370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373501" y="6273225"/>
            <a:ext cx="6750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Front </a:t>
            </a:r>
            <a:r>
              <a:rPr lang="en-US" sz="1600" dirty="0" err="1">
                <a:solidFill>
                  <a:schemeClr val="tx1"/>
                </a:solidFill>
              </a:rPr>
              <a:t>Endocrinol</a:t>
            </a:r>
            <a:r>
              <a:rPr lang="en-US" sz="1600" dirty="0">
                <a:solidFill>
                  <a:schemeClr val="tx1"/>
                </a:solidFill>
              </a:rPr>
              <a:t> (Lausanne). 2017; 8: 270.</a:t>
            </a:r>
          </a:p>
          <a:p>
            <a:r>
              <a:rPr lang="en-US" sz="1600" dirty="0">
                <a:solidFill>
                  <a:schemeClr val="tx1"/>
                </a:solidFill>
              </a:rPr>
              <a:t>Published online 2017 Oct 13. </a:t>
            </a:r>
            <a:r>
              <a:rPr lang="en-US" sz="1600" dirty="0" err="1">
                <a:solidFill>
                  <a:schemeClr val="tx1"/>
                </a:solidFill>
              </a:rPr>
              <a:t>doi</a:t>
            </a:r>
            <a:r>
              <a:rPr lang="en-US" sz="1600" dirty="0">
                <a:solidFill>
                  <a:schemeClr val="tx1"/>
                </a:solidFill>
              </a:rPr>
              <a:t>:  10.3389/fendo.2017.00270</a:t>
            </a:r>
          </a:p>
        </p:txBody>
      </p:sp>
    </p:spTree>
    <p:extLst>
      <p:ext uri="{BB962C8B-B14F-4D97-AF65-F5344CB8AC3E}">
        <p14:creationId xmlns:p14="http://schemas.microsoft.com/office/powerpoint/2010/main" val="629147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Imunoterapie v léčbě karcinomu prsu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1196752"/>
            <a:ext cx="7571184" cy="1512168"/>
          </a:xfrm>
        </p:spPr>
        <p:txBody>
          <a:bodyPr/>
          <a:lstStyle/>
          <a:p>
            <a:r>
              <a:rPr lang="cs-CZ" dirty="0" err="1"/>
              <a:t>NeuVax</a:t>
            </a:r>
            <a:r>
              <a:rPr lang="cs-CZ" dirty="0"/>
              <a:t> – </a:t>
            </a:r>
            <a:r>
              <a:rPr lang="en-US" dirty="0"/>
              <a:t>HER2-derived peptide E75</a:t>
            </a:r>
            <a:endParaRPr lang="cs-CZ" dirty="0"/>
          </a:p>
          <a:p>
            <a:r>
              <a:rPr lang="cs-CZ" dirty="0"/>
              <a:t>INO 1400 - </a:t>
            </a:r>
            <a:r>
              <a:rPr lang="en-US" dirty="0"/>
              <a:t>virus-like replicon particle (VRP)-HER2 </a:t>
            </a:r>
            <a:endParaRPr lang="cs-CZ" dirty="0"/>
          </a:p>
          <a:p>
            <a:r>
              <a:rPr lang="en-US" dirty="0"/>
              <a:t>hTERT DNA </a:t>
            </a:r>
          </a:p>
        </p:txBody>
      </p:sp>
      <p:sp>
        <p:nvSpPr>
          <p:cNvPr id="4" name="Obdélník 3"/>
          <p:cNvSpPr/>
          <p:nvPr/>
        </p:nvSpPr>
        <p:spPr>
          <a:xfrm>
            <a:off x="2373501" y="6273225"/>
            <a:ext cx="6750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Front </a:t>
            </a:r>
            <a:r>
              <a:rPr lang="en-US" sz="1600" dirty="0" err="1">
                <a:solidFill>
                  <a:schemeClr val="tx1"/>
                </a:solidFill>
              </a:rPr>
              <a:t>Endocrinol</a:t>
            </a:r>
            <a:r>
              <a:rPr lang="en-US" sz="1600" dirty="0">
                <a:solidFill>
                  <a:schemeClr val="tx1"/>
                </a:solidFill>
              </a:rPr>
              <a:t> (Lausanne). 2017; 8: 270.</a:t>
            </a:r>
          </a:p>
          <a:p>
            <a:r>
              <a:rPr lang="en-US" sz="1600" dirty="0">
                <a:solidFill>
                  <a:schemeClr val="tx1"/>
                </a:solidFill>
              </a:rPr>
              <a:t>Published online 2017 Oct 13. </a:t>
            </a:r>
            <a:r>
              <a:rPr lang="en-US" sz="1600" dirty="0" err="1">
                <a:solidFill>
                  <a:schemeClr val="tx1"/>
                </a:solidFill>
              </a:rPr>
              <a:t>doi</a:t>
            </a:r>
            <a:r>
              <a:rPr lang="en-US" sz="1600" dirty="0">
                <a:solidFill>
                  <a:schemeClr val="tx1"/>
                </a:solidFill>
              </a:rPr>
              <a:t>:  10.3389/fendo.2017.00270</a:t>
            </a:r>
          </a:p>
        </p:txBody>
      </p:sp>
      <p:pic>
        <p:nvPicPr>
          <p:cNvPr id="12292" name="Picture 4" descr="An external file that holds a picture, illustration, etc.&#10;Object name is fendo-08-00270-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52936"/>
            <a:ext cx="67437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93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3608" y="5733256"/>
            <a:ext cx="7571184" cy="457874"/>
          </a:xfrm>
        </p:spPr>
        <p:txBody>
          <a:bodyPr/>
          <a:lstStyle/>
          <a:p>
            <a:r>
              <a:rPr lang="cs-CZ" dirty="0"/>
              <a:t>https://cancerdiscovery.aacrjournals.org/content/11/4/971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0BF2C-ED82-4C87-AED2-BDC2F5F6D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225" y="1268760"/>
            <a:ext cx="7047950" cy="409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4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://epomedicine.com/wp-content/uploads/2015/12/gene-breast-canc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67750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53136"/>
            <a:ext cx="65817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289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7560840" cy="50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931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BRCA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637722" cy="5416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380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Syntetická letalita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667669"/>
            <a:ext cx="646747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12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972088" cy="564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60646"/>
            <a:ext cx="7138987" cy="627063"/>
          </a:xfrm>
        </p:spPr>
        <p:txBody>
          <a:bodyPr/>
          <a:lstStyle/>
          <a:p>
            <a:pPr eaLnBrk="1" hangingPunct="1"/>
            <a:r>
              <a:rPr lang="cs-CZ" altLang="en-US" dirty="0"/>
              <a:t>Diseminace solidních nádorů</a:t>
            </a:r>
          </a:p>
        </p:txBody>
      </p:sp>
    </p:spTree>
    <p:extLst>
      <p:ext uri="{BB962C8B-B14F-4D97-AF65-F5344CB8AC3E}">
        <p14:creationId xmlns:p14="http://schemas.microsoft.com/office/powerpoint/2010/main" val="40099278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260646"/>
            <a:ext cx="7848872" cy="627063"/>
          </a:xfrm>
        </p:spPr>
        <p:txBody>
          <a:bodyPr/>
          <a:lstStyle/>
          <a:p>
            <a:r>
              <a:rPr lang="cs-CZ" dirty="0"/>
              <a:t>Diseminace na nádorů prsu – TNBC vs. non-TNBC</a:t>
            </a: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3115334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39" y="1484784"/>
            <a:ext cx="4638526" cy="1863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24" y="3350651"/>
            <a:ext cx="4363205" cy="15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6133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TNBC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15-20</a:t>
            </a:r>
            <a:r>
              <a:rPr lang="en-US" sz="1800" dirty="0"/>
              <a:t>% </a:t>
            </a:r>
            <a:r>
              <a:rPr lang="en-US" sz="1800" dirty="0" err="1"/>
              <a:t>ze</a:t>
            </a:r>
            <a:r>
              <a:rPr lang="en-US" sz="1800" dirty="0"/>
              <a:t> v</a:t>
            </a:r>
            <a:r>
              <a:rPr lang="cs-CZ" sz="1800" dirty="0"/>
              <a:t>šech diagnostikovaných nádorů prsu</a:t>
            </a:r>
          </a:p>
          <a:p>
            <a:r>
              <a:rPr lang="cs-CZ" sz="1800" dirty="0"/>
              <a:t>Heterogenní onemocnění, 4-6 molekulárních subtypů</a:t>
            </a:r>
          </a:p>
          <a:p>
            <a:r>
              <a:rPr lang="cs-CZ" sz="1800" dirty="0"/>
              <a:t>Řada uvažovaných cílů pro terapii (proliferace, DDR, buněčný cyklus, přežívání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63" y="2204864"/>
            <a:ext cx="6210093" cy="465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945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PROSTATA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err="1"/>
              <a:t>parenchymatozní</a:t>
            </a:r>
            <a:r>
              <a:rPr lang="cs-CZ" sz="1800" dirty="0"/>
              <a:t> orgán, lumen žlázek je složeno v slizniční řasy (vystlány 1vrst.-dvouřadým kubickým až </a:t>
            </a:r>
            <a:r>
              <a:rPr lang="cs-CZ" sz="1800" dirty="0" err="1"/>
              <a:t>cyl</a:t>
            </a:r>
            <a:r>
              <a:rPr lang="cs-CZ" sz="1800" dirty="0"/>
              <a:t>. epitelem)</a:t>
            </a:r>
          </a:p>
          <a:p>
            <a:r>
              <a:rPr lang="cs-CZ" sz="1800" u="sng" dirty="0"/>
              <a:t>30-50 rozvětvených </a:t>
            </a:r>
            <a:r>
              <a:rPr lang="cs-CZ" sz="1800" u="sng" dirty="0" err="1"/>
              <a:t>tuboalveolární</a:t>
            </a:r>
            <a:r>
              <a:rPr lang="cs-CZ" sz="1800" u="sng" dirty="0"/>
              <a:t> žlázek </a:t>
            </a:r>
            <a:r>
              <a:rPr lang="cs-CZ" sz="1800" dirty="0"/>
              <a:t>uložených ve vazivově-svalovém </a:t>
            </a:r>
            <a:r>
              <a:rPr lang="cs-CZ" sz="1800" dirty="0" err="1"/>
              <a:t>stromatu</a:t>
            </a:r>
            <a:r>
              <a:rPr lang="cs-CZ" sz="1800" dirty="0"/>
              <a:t>; vývody ústí  na </a:t>
            </a:r>
            <a:r>
              <a:rPr lang="cs-CZ" sz="1800" dirty="0" err="1"/>
              <a:t>colliculus</a:t>
            </a:r>
            <a:r>
              <a:rPr lang="cs-CZ" sz="1800" dirty="0"/>
              <a:t> </a:t>
            </a:r>
            <a:r>
              <a:rPr lang="cs-CZ" sz="1800" dirty="0" err="1"/>
              <a:t>seminalis</a:t>
            </a:r>
            <a:r>
              <a:rPr lang="cs-CZ" sz="1800" dirty="0"/>
              <a:t> </a:t>
            </a:r>
            <a:r>
              <a:rPr lang="cs-CZ" sz="1800" dirty="0" err="1"/>
              <a:t>uretry</a:t>
            </a:r>
            <a:endParaRPr lang="cs-CZ" sz="1800" dirty="0"/>
          </a:p>
          <a:p>
            <a:r>
              <a:rPr lang="cs-CZ" sz="1800" dirty="0"/>
              <a:t>žlázky mají jako podklad </a:t>
            </a:r>
            <a:r>
              <a:rPr lang="cs-CZ" sz="1800" b="1" dirty="0" err="1"/>
              <a:t>fibromuskulární</a:t>
            </a:r>
            <a:r>
              <a:rPr lang="cs-CZ" sz="1800" b="1" dirty="0"/>
              <a:t> stroma</a:t>
            </a:r>
          </a:p>
          <a:p>
            <a:pPr lvl="1"/>
            <a:r>
              <a:rPr lang="cs-CZ" sz="1400" b="1" dirty="0"/>
              <a:t>trojí lokalizace: slizniční , podslizniční, hlavní</a:t>
            </a:r>
          </a:p>
          <a:p>
            <a:r>
              <a:rPr lang="cs-CZ" sz="1800" b="1" dirty="0"/>
              <a:t>sekret:</a:t>
            </a:r>
            <a:r>
              <a:rPr lang="cs-CZ" sz="1800" dirty="0"/>
              <a:t> hojně bílkovin, kapénky lipidů, kyselá fosfatáza (</a:t>
            </a:r>
            <a:r>
              <a:rPr lang="cs-CZ" sz="1800" dirty="0" err="1"/>
              <a:t>klin.významná</a:t>
            </a:r>
            <a:r>
              <a:rPr lang="cs-CZ" sz="1800" dirty="0"/>
              <a:t>), pH lehce kyselé, kyselina citronová, fibrinolyzin, prostaglandiny;  ve vyšším věku konkrementy prostaty (</a:t>
            </a:r>
            <a:r>
              <a:rPr lang="cs-CZ" sz="1800" dirty="0" err="1"/>
              <a:t>corpora</a:t>
            </a:r>
            <a:r>
              <a:rPr lang="cs-CZ" sz="1800" dirty="0"/>
              <a:t> </a:t>
            </a:r>
            <a:r>
              <a:rPr lang="cs-CZ" sz="1800" dirty="0" err="1"/>
              <a:t>amylacea</a:t>
            </a:r>
            <a:r>
              <a:rPr lang="cs-CZ" sz="1800" dirty="0"/>
              <a:t>)</a:t>
            </a:r>
            <a:endParaRPr lang="cs-CZ" sz="1800" b="1" dirty="0"/>
          </a:p>
          <a:p>
            <a:endParaRPr lang="en-US" sz="1600" dirty="0"/>
          </a:p>
        </p:txBody>
      </p:sp>
      <p:pic>
        <p:nvPicPr>
          <p:cNvPr id="11266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797152"/>
            <a:ext cx="2654474" cy="19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925205"/>
            <a:ext cx="2548140" cy="1783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9042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Prostata člověk vs. myš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Výsledek obrázku pro murine human prostate g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157691"/>
            <a:ext cx="7218029" cy="415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chematic illustration of the anatomy of the human prostate (a) and mouse prostate (b) (adapted from McNeal [42] and Cunha et al. [43], resp.). Used with permission: Abate-Shen and Shen [2]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649" y="849219"/>
            <a:ext cx="2783691" cy="545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7728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Prostata - člověk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6408712" cy="495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3936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MLÉČNÁ ŽLÁZA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7"/>
            <a:ext cx="7056635" cy="2376263"/>
          </a:xfrm>
        </p:spPr>
        <p:txBody>
          <a:bodyPr/>
          <a:lstStyle/>
          <a:p>
            <a:r>
              <a:rPr lang="cs-CZ" sz="2000" dirty="0"/>
              <a:t>Soubor 15 – 20 </a:t>
            </a:r>
            <a:r>
              <a:rPr lang="cs-CZ" sz="2000" dirty="0" err="1"/>
              <a:t>tuboaveolárních</a:t>
            </a:r>
            <a:r>
              <a:rPr lang="cs-CZ" sz="2000" dirty="0"/>
              <a:t> žláz tvořící laloky - </a:t>
            </a:r>
            <a:r>
              <a:rPr lang="cs-CZ" sz="2000" b="1" dirty="0" err="1"/>
              <a:t>lobi</a:t>
            </a:r>
            <a:endParaRPr lang="cs-CZ" sz="2000" b="1" dirty="0"/>
          </a:p>
          <a:p>
            <a:r>
              <a:rPr lang="cs-CZ" sz="2000" dirty="0"/>
              <a:t>Každý vývod se rozvětvuje, sekreční oddíly - </a:t>
            </a:r>
            <a:r>
              <a:rPr lang="cs-CZ" sz="2000" b="1" dirty="0" err="1"/>
              <a:t>lobuly</a:t>
            </a:r>
            <a:endParaRPr lang="cs-CZ" sz="2000" b="1" dirty="0"/>
          </a:p>
          <a:p>
            <a:r>
              <a:rPr lang="cs-CZ" sz="2000" dirty="0"/>
              <a:t>Spolu s tukovou tkání a vazivovým </a:t>
            </a:r>
            <a:r>
              <a:rPr lang="cs-CZ" sz="2000" dirty="0" err="1"/>
              <a:t>stromatem</a:t>
            </a:r>
            <a:r>
              <a:rPr lang="cs-CZ" sz="2000" dirty="0"/>
              <a:t> je podkladem prsu</a:t>
            </a:r>
          </a:p>
          <a:p>
            <a:r>
              <a:rPr lang="cs-CZ" sz="2000" dirty="0"/>
              <a:t>K plnému rozvoji dochází v průběhu těhotenství – laktace</a:t>
            </a:r>
          </a:p>
          <a:p>
            <a:pPr lvl="1"/>
            <a:r>
              <a:rPr lang="cs-CZ" sz="1800" dirty="0"/>
              <a:t>Intenzivní proliferace </a:t>
            </a:r>
            <a:r>
              <a:rPr lang="cs-CZ" sz="1800" b="1" dirty="0"/>
              <a:t>alveolů</a:t>
            </a:r>
            <a:r>
              <a:rPr lang="cs-CZ" sz="1800" dirty="0"/>
              <a:t> na konci </a:t>
            </a:r>
            <a:r>
              <a:rPr lang="cs-CZ" sz="1800" dirty="0" err="1"/>
              <a:t>interlobulárních</a:t>
            </a:r>
            <a:r>
              <a:rPr lang="cs-CZ" sz="1800" dirty="0"/>
              <a:t> vývodů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096" y="3655790"/>
            <a:ext cx="5932904" cy="258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33" y="3933056"/>
            <a:ext cx="2246585" cy="164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98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Členění prostaty člověka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5301208"/>
            <a:ext cx="7138987" cy="824955"/>
          </a:xfrm>
        </p:spPr>
        <p:txBody>
          <a:bodyPr/>
          <a:lstStyle/>
          <a:p>
            <a:r>
              <a:rPr lang="cs-CZ" dirty="0"/>
              <a:t>Zóna centrální (C), periferní (P), přechodová (T), </a:t>
            </a:r>
            <a:r>
              <a:rPr lang="cs-CZ" dirty="0" err="1"/>
              <a:t>periutherální</a:t>
            </a:r>
            <a:r>
              <a:rPr lang="cs-CZ" dirty="0"/>
              <a:t> (PU), přední, </a:t>
            </a:r>
            <a:r>
              <a:rPr lang="cs-CZ" dirty="0" err="1"/>
              <a:t>nežlaznatá</a:t>
            </a:r>
            <a:r>
              <a:rPr lang="cs-CZ" dirty="0"/>
              <a:t> (A)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973445" cy="314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9540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43608" y="1196752"/>
            <a:ext cx="5832648" cy="4857403"/>
          </a:xfrm>
        </p:spPr>
        <p:txBody>
          <a:bodyPr/>
          <a:lstStyle/>
          <a:p>
            <a:r>
              <a:rPr lang="cs-CZ" sz="2000" dirty="0"/>
              <a:t>Třetí nejčastější nádorové onemocnění u mužů</a:t>
            </a:r>
          </a:p>
          <a:p>
            <a:pPr lvl="1"/>
            <a:r>
              <a:rPr lang="cs-CZ" sz="1800" dirty="0"/>
              <a:t>Diagnostikován u 20</a:t>
            </a:r>
            <a:r>
              <a:rPr lang="en-US" sz="1800" dirty="0"/>
              <a:t>% mu</a:t>
            </a:r>
            <a:r>
              <a:rPr lang="cs-CZ" sz="1800" dirty="0" err="1"/>
              <a:t>žů</a:t>
            </a:r>
            <a:r>
              <a:rPr lang="cs-CZ" sz="1800" dirty="0"/>
              <a:t>, u 3</a:t>
            </a:r>
            <a:r>
              <a:rPr lang="en-US" sz="1800" dirty="0"/>
              <a:t>%</a:t>
            </a:r>
            <a:r>
              <a:rPr lang="cs-CZ" sz="1800" dirty="0"/>
              <a:t> příčinou úmrtí (USA)</a:t>
            </a:r>
          </a:p>
          <a:p>
            <a:r>
              <a:rPr lang="cs-CZ" sz="2000" dirty="0"/>
              <a:t>95% - adenokarcinom</a:t>
            </a:r>
          </a:p>
          <a:p>
            <a:r>
              <a:rPr lang="cs-CZ" sz="2000" dirty="0"/>
              <a:t>Heterogenní, multifokální charakter</a:t>
            </a:r>
          </a:p>
          <a:p>
            <a:pPr lvl="1"/>
            <a:r>
              <a:rPr lang="cs-CZ" sz="1800" dirty="0" err="1"/>
              <a:t>Gleasonovo</a:t>
            </a:r>
            <a:r>
              <a:rPr lang="cs-CZ" sz="1800" dirty="0"/>
              <a:t> skóre – zohledňuje stupeň diferenciace</a:t>
            </a:r>
          </a:p>
          <a:p>
            <a:r>
              <a:rPr lang="cs-CZ" sz="2000" dirty="0"/>
              <a:t>TNM klasifikace</a:t>
            </a:r>
          </a:p>
          <a:p>
            <a:pPr lvl="1"/>
            <a:r>
              <a:rPr lang="cs-CZ" sz="1800" dirty="0"/>
              <a:t>TX – primární nádor nelze hodnotit</a:t>
            </a:r>
          </a:p>
          <a:p>
            <a:pPr lvl="1"/>
            <a:r>
              <a:rPr lang="cs-CZ" sz="1800" dirty="0"/>
              <a:t>T0 – bez známek primárního nádoru</a:t>
            </a:r>
          </a:p>
          <a:p>
            <a:pPr lvl="1"/>
            <a:r>
              <a:rPr lang="cs-CZ" sz="1800" dirty="0"/>
              <a:t>T1 – nezjistitelný klinicky, palpačně ani zobrazovací metodou</a:t>
            </a:r>
          </a:p>
          <a:p>
            <a:pPr lvl="1"/>
            <a:r>
              <a:rPr lang="cs-CZ" sz="1800" dirty="0"/>
              <a:t>T2 nádor omezený na prostatu</a:t>
            </a:r>
          </a:p>
          <a:p>
            <a:pPr lvl="1"/>
            <a:r>
              <a:rPr lang="cs-CZ" sz="1800" dirty="0"/>
              <a:t>T3 nádor se šíří přes pouzdro prostaty</a:t>
            </a:r>
          </a:p>
          <a:p>
            <a:pPr lvl="1"/>
            <a:r>
              <a:rPr lang="cs-CZ" sz="1800" dirty="0"/>
              <a:t>NX, N0, N1 – zasažení regionálních mízních uzlin</a:t>
            </a:r>
          </a:p>
          <a:p>
            <a:pPr lvl="1"/>
            <a:r>
              <a:rPr lang="cs-CZ" sz="1800" dirty="0"/>
              <a:t>MX, M1 – vzdálené metastázi</a:t>
            </a:r>
          </a:p>
          <a:p>
            <a:pPr lvl="1"/>
            <a:r>
              <a:rPr lang="cs-CZ" sz="1800" dirty="0"/>
              <a:t>Stádia - I – IV (př. III – T3 N0 M0)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Karcinom prostaty</a:t>
            </a:r>
            <a:endParaRPr lang="en-US" dirty="0"/>
          </a:p>
        </p:txBody>
      </p:sp>
      <p:pic>
        <p:nvPicPr>
          <p:cNvPr id="23554" name="Picture 2" descr="Image result for gleason sc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2276872"/>
            <a:ext cx="3024336" cy="3244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00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Zonální predispozice k onemocnění prostaty</a:t>
            </a:r>
            <a:endParaRPr lang="en-US" dirty="0"/>
          </a:p>
        </p:txBody>
      </p:sp>
      <p:pic>
        <p:nvPicPr>
          <p:cNvPr id="22530" name="Picture 2" descr="https://www.researchgate.net/profile/Siobhan_Sutcliffe/publication/6422150/figure/fig3/AS:281151857020951@1444043234692/Figure-1-Zonal-predisposition-to-prostate-diseaseMost-cancer-lesions-occur-in-th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172770"/>
            <a:ext cx="4394560" cy="567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74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085781"/>
            <a:ext cx="5200148" cy="566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831" y="6598240"/>
            <a:ext cx="2666978" cy="22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293" y="1844148"/>
            <a:ext cx="3491880" cy="283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nice se šipkou 7"/>
          <p:cNvCxnSpPr/>
          <p:nvPr/>
        </p:nvCxnSpPr>
        <p:spPr>
          <a:xfrm flipV="1">
            <a:off x="4211960" y="4293096"/>
            <a:ext cx="1331333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6752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Karcinom prostaty - incidence</a:t>
            </a:r>
            <a:endParaRPr lang="en-US" dirty="0"/>
          </a:p>
        </p:txBody>
      </p:sp>
      <p:pic>
        <p:nvPicPr>
          <p:cNvPr id="25602" name="Picture 2" descr="http://www.svod.cz/graph/?sessid=6rldcdg7mpc26dhovddjiivha0&amp;typ=incmor&amp;zobrazeni=graph&amp;incidence=1&amp;mortalita=1&amp;vypocet=c&amp;diag=C6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35" y="1093575"/>
            <a:ext cx="5523810" cy="285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http://www.svod.cz/graph/?sessid=6rldcdg7mpc26dhovddjiivha0&amp;typ=alone_vek&amp;zobrazeni=graph&amp;vypocet=p&amp;pohl=m&amp;diag=C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939" y="4024685"/>
            <a:ext cx="5524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16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Riziko</a:t>
            </a:r>
          </a:p>
          <a:p>
            <a:pPr lvl="1"/>
            <a:r>
              <a:rPr lang="cs-CZ" dirty="0"/>
              <a:t>Hladina DHT (etnický původ)</a:t>
            </a:r>
          </a:p>
          <a:p>
            <a:pPr lvl="1"/>
            <a:r>
              <a:rPr lang="cs-CZ" dirty="0"/>
              <a:t>Věk</a:t>
            </a:r>
          </a:p>
          <a:p>
            <a:pPr lvl="1"/>
            <a:r>
              <a:rPr lang="cs-CZ" dirty="0"/>
              <a:t>Rodinná anamnéza (15%, mutace BRCA1, BRCA2)</a:t>
            </a:r>
          </a:p>
          <a:p>
            <a:pPr lvl="1"/>
            <a:r>
              <a:rPr lang="cs-CZ" dirty="0"/>
              <a:t>Stravovací návyky</a:t>
            </a:r>
          </a:p>
          <a:p>
            <a:r>
              <a:rPr lang="cs-CZ" dirty="0"/>
              <a:t>Prognóza</a:t>
            </a:r>
          </a:p>
          <a:p>
            <a:pPr lvl="1"/>
            <a:r>
              <a:rPr lang="cs-CZ" dirty="0"/>
              <a:t>TNM, </a:t>
            </a:r>
            <a:r>
              <a:rPr lang="cs-CZ" dirty="0" err="1"/>
              <a:t>Gleasonovo</a:t>
            </a:r>
            <a:r>
              <a:rPr lang="cs-CZ" dirty="0"/>
              <a:t> skóre, </a:t>
            </a:r>
            <a:r>
              <a:rPr lang="cs-CZ" dirty="0" err="1"/>
              <a:t>Prostate</a:t>
            </a:r>
            <a:r>
              <a:rPr lang="cs-CZ" dirty="0"/>
              <a:t> </a:t>
            </a:r>
            <a:r>
              <a:rPr lang="cs-CZ" dirty="0" err="1"/>
              <a:t>Specific</a:t>
            </a:r>
            <a:r>
              <a:rPr lang="cs-CZ" dirty="0"/>
              <a:t> Antigen (PSA) – nízké </a:t>
            </a:r>
            <a:r>
              <a:rPr lang="en-US" dirty="0"/>
              <a:t>&lt;</a:t>
            </a:r>
            <a:r>
              <a:rPr lang="cs-CZ" dirty="0"/>
              <a:t> 10ng/ml, vysoké </a:t>
            </a:r>
            <a:r>
              <a:rPr lang="en-US" dirty="0"/>
              <a:t>&gt; 20ng/ml</a:t>
            </a:r>
          </a:p>
          <a:p>
            <a:r>
              <a:rPr lang="cs-CZ" dirty="0"/>
              <a:t>Klinické příznaky</a:t>
            </a:r>
          </a:p>
          <a:p>
            <a:pPr lvl="1"/>
            <a:r>
              <a:rPr lang="en-US" dirty="0"/>
              <a:t>75% n</a:t>
            </a:r>
            <a:r>
              <a:rPr lang="cs-CZ" dirty="0" err="1"/>
              <a:t>ádorů</a:t>
            </a:r>
            <a:r>
              <a:rPr lang="cs-CZ" dirty="0"/>
              <a:t> bez příznaku, krev v moči a ejakulátu, poruchy močení, </a:t>
            </a:r>
            <a:r>
              <a:rPr lang="cs-CZ" dirty="0" err="1"/>
              <a:t>metastázování</a:t>
            </a:r>
            <a:r>
              <a:rPr lang="cs-CZ" dirty="0"/>
              <a:t> do kostí</a:t>
            </a:r>
            <a:endParaRPr lang="en-US" dirty="0"/>
          </a:p>
          <a:p>
            <a:r>
              <a:rPr lang="cs-CZ" dirty="0"/>
              <a:t>Diagnostika</a:t>
            </a:r>
          </a:p>
          <a:p>
            <a:pPr lvl="1"/>
            <a:r>
              <a:rPr lang="cs-CZ" dirty="0"/>
              <a:t>Biopsie, PSA, sonografie, MRI, scintigrafie skeletu</a:t>
            </a:r>
            <a:endParaRPr lang="en-US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043608" y="260646"/>
            <a:ext cx="7992888" cy="627063"/>
          </a:xfrm>
        </p:spPr>
        <p:txBody>
          <a:bodyPr/>
          <a:lstStyle/>
          <a:p>
            <a:r>
              <a:rPr lang="cs-CZ" dirty="0"/>
              <a:t>Karcinom prostaty – rizikové faktory, prognóza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763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043608" y="1196752"/>
            <a:ext cx="8100392" cy="5328592"/>
          </a:xfrm>
        </p:spPr>
        <p:txBody>
          <a:bodyPr/>
          <a:lstStyle/>
          <a:p>
            <a:r>
              <a:rPr lang="cs-CZ" sz="1200" dirty="0"/>
              <a:t>Nemocní s velmi nízkým rizikem</a:t>
            </a:r>
          </a:p>
          <a:p>
            <a:pPr lvl="1"/>
            <a:r>
              <a:rPr lang="cs-CZ" sz="1200" dirty="0"/>
              <a:t>Terapie v případě výhledu přežití </a:t>
            </a:r>
            <a:r>
              <a:rPr lang="en-US" sz="1200" dirty="0"/>
              <a:t>&gt;</a:t>
            </a:r>
            <a:r>
              <a:rPr lang="cs-CZ" sz="1200" dirty="0"/>
              <a:t> 20 let</a:t>
            </a:r>
          </a:p>
          <a:p>
            <a:pPr lvl="1"/>
            <a:r>
              <a:rPr lang="cs-CZ" sz="1200" dirty="0"/>
              <a:t>jinak pouze observace</a:t>
            </a:r>
          </a:p>
          <a:p>
            <a:r>
              <a:rPr lang="cs-CZ" sz="1200" dirty="0"/>
              <a:t>Nemocní s nízkým rizikem</a:t>
            </a:r>
          </a:p>
          <a:p>
            <a:pPr lvl="1"/>
            <a:r>
              <a:rPr lang="cs-CZ" sz="1200" dirty="0"/>
              <a:t>v případě výhledu přežití do 10 let</a:t>
            </a:r>
          </a:p>
          <a:p>
            <a:pPr lvl="2"/>
            <a:r>
              <a:rPr lang="cs-CZ" sz="1200" dirty="0"/>
              <a:t>observace</a:t>
            </a:r>
          </a:p>
          <a:p>
            <a:pPr lvl="1"/>
            <a:r>
              <a:rPr lang="cs-CZ" sz="1200" dirty="0"/>
              <a:t>v případě výhledu přežití </a:t>
            </a:r>
            <a:r>
              <a:rPr lang="en-US" sz="1200" dirty="0"/>
              <a:t>&gt;</a:t>
            </a:r>
            <a:r>
              <a:rPr lang="cs-CZ" sz="1200" dirty="0"/>
              <a:t> 10 let</a:t>
            </a:r>
          </a:p>
          <a:p>
            <a:pPr lvl="2"/>
            <a:r>
              <a:rPr lang="cs-CZ" sz="1200" dirty="0"/>
              <a:t>radikální prostatektomie</a:t>
            </a:r>
          </a:p>
          <a:p>
            <a:pPr lvl="2"/>
            <a:r>
              <a:rPr lang="cs-CZ" sz="1200" dirty="0"/>
              <a:t>Radikální ozáření</a:t>
            </a:r>
          </a:p>
          <a:p>
            <a:r>
              <a:rPr lang="cs-CZ" sz="1200" dirty="0"/>
              <a:t>Nemocní se středním rizikem</a:t>
            </a:r>
          </a:p>
          <a:p>
            <a:pPr lvl="1"/>
            <a:r>
              <a:rPr lang="cs-CZ" sz="1200" dirty="0"/>
              <a:t>v případě výhledu přežití do 10 let</a:t>
            </a:r>
          </a:p>
          <a:p>
            <a:pPr lvl="2"/>
            <a:r>
              <a:rPr lang="cs-CZ" sz="1200" dirty="0"/>
              <a:t>observace</a:t>
            </a:r>
          </a:p>
          <a:p>
            <a:pPr lvl="1"/>
            <a:r>
              <a:rPr lang="cs-CZ" sz="1200" dirty="0"/>
              <a:t>v případě výhledu přežití </a:t>
            </a:r>
            <a:r>
              <a:rPr lang="en-US" sz="1200" dirty="0"/>
              <a:t>&gt;</a:t>
            </a:r>
            <a:r>
              <a:rPr lang="cs-CZ" sz="1200" dirty="0"/>
              <a:t> 10 let</a:t>
            </a:r>
          </a:p>
          <a:p>
            <a:pPr lvl="2"/>
            <a:r>
              <a:rPr lang="cs-CZ" sz="1200" dirty="0"/>
              <a:t>radikální prostatektomie</a:t>
            </a:r>
          </a:p>
          <a:p>
            <a:pPr lvl="2"/>
            <a:r>
              <a:rPr lang="cs-CZ" sz="1200" dirty="0"/>
              <a:t>Radikální ozáření</a:t>
            </a:r>
          </a:p>
          <a:p>
            <a:pPr lvl="2"/>
            <a:r>
              <a:rPr lang="cs-CZ" sz="1200" dirty="0"/>
              <a:t>Krátkodobá </a:t>
            </a:r>
            <a:r>
              <a:rPr lang="cs-CZ" sz="1200" b="1" dirty="0"/>
              <a:t>androgen </a:t>
            </a:r>
            <a:r>
              <a:rPr lang="cs-CZ" sz="1200" b="1" dirty="0" err="1"/>
              <a:t>deprivation</a:t>
            </a:r>
            <a:r>
              <a:rPr lang="cs-CZ" sz="1200" b="1" dirty="0"/>
              <a:t> </a:t>
            </a:r>
            <a:r>
              <a:rPr lang="cs-CZ" sz="1200" b="1" dirty="0" err="1"/>
              <a:t>therapy</a:t>
            </a:r>
            <a:r>
              <a:rPr lang="cs-CZ" sz="1200" b="1" dirty="0"/>
              <a:t> (ADT)</a:t>
            </a:r>
          </a:p>
          <a:p>
            <a:r>
              <a:rPr lang="cs-CZ" sz="1200" dirty="0"/>
              <a:t>Nemocní s vysokým rizikem</a:t>
            </a:r>
          </a:p>
          <a:p>
            <a:pPr lvl="1"/>
            <a:r>
              <a:rPr lang="cs-CZ" sz="1200" dirty="0"/>
              <a:t>v případě výhledu přežití do 5 let</a:t>
            </a:r>
          </a:p>
          <a:p>
            <a:pPr lvl="2"/>
            <a:r>
              <a:rPr lang="cs-CZ" sz="1200" dirty="0"/>
              <a:t>observace</a:t>
            </a:r>
          </a:p>
          <a:p>
            <a:pPr lvl="1"/>
            <a:r>
              <a:rPr lang="cs-CZ" sz="1200" dirty="0"/>
              <a:t>v případě výhledu přežití </a:t>
            </a:r>
            <a:r>
              <a:rPr lang="en-US" sz="1200" dirty="0"/>
              <a:t>&gt;</a:t>
            </a:r>
            <a:r>
              <a:rPr lang="cs-CZ" sz="1200" dirty="0"/>
              <a:t> 5 let</a:t>
            </a:r>
          </a:p>
          <a:p>
            <a:pPr lvl="2"/>
            <a:r>
              <a:rPr lang="cs-CZ" sz="1200" dirty="0"/>
              <a:t>radikální prostatektomie</a:t>
            </a:r>
          </a:p>
          <a:p>
            <a:pPr lvl="2"/>
            <a:r>
              <a:rPr lang="cs-CZ" sz="1200" dirty="0"/>
              <a:t>Radikální ozáření</a:t>
            </a:r>
          </a:p>
          <a:p>
            <a:pPr lvl="2"/>
            <a:r>
              <a:rPr lang="cs-CZ" sz="1200" dirty="0"/>
              <a:t>androgen </a:t>
            </a:r>
            <a:r>
              <a:rPr lang="cs-CZ" sz="1200" dirty="0" err="1"/>
              <a:t>deprivation</a:t>
            </a:r>
            <a:r>
              <a:rPr lang="cs-CZ" sz="1200" dirty="0"/>
              <a:t> </a:t>
            </a:r>
            <a:r>
              <a:rPr lang="cs-CZ" sz="1200" dirty="0" err="1"/>
              <a:t>therapy</a:t>
            </a:r>
            <a:r>
              <a:rPr lang="cs-CZ" sz="1200" dirty="0"/>
              <a:t> (ADT)</a:t>
            </a:r>
          </a:p>
          <a:p>
            <a:endParaRPr lang="en-US" sz="1200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Léčebný postup</a:t>
            </a:r>
            <a:endParaRPr lang="en-US" dirty="0"/>
          </a:p>
        </p:txBody>
      </p:sp>
      <p:sp>
        <p:nvSpPr>
          <p:cNvPr id="4" name="AutoShape 2" descr="https://media.springernature.com/lw785/springer-static/image/art%3A10.1186%2F1423-0127-18-63/MediaObjects/12929_2011_Article_308_Fig5_HTM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edia.springernature.com/lw785/springer-static/image/art%3A10.1186%2F1423-0127-18-63/MediaObjects/12929_2011_Article_308_Fig5_HTML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6630" name="Picture 6" descr="https://media.springernature.com/full/springer-static/image/art%3A10.1186%2F1423-0127-18-63/MediaObjects/12929_2011_Article_308_Fig5_HT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824536" cy="226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955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2878" name="Group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975042"/>
              </p:ext>
            </p:extLst>
          </p:nvPr>
        </p:nvGraphicFramePr>
        <p:xfrm>
          <a:off x="971600" y="1268760"/>
          <a:ext cx="7922593" cy="2011584"/>
        </p:xfrm>
        <a:graphic>
          <a:graphicData uri="http://schemas.openxmlformats.org/drawingml/2006/table">
            <a:tbl>
              <a:tblPr/>
              <a:tblGrid>
                <a:gridCol w="19791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3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91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Muž (%)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Varlata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Nadledvinky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+mj-lt"/>
                        </a:rPr>
                        <a:t>Konverze ve tkáních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Testosterone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&lt;1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&lt;5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5α-DHT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&lt;1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5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Androstenedione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&lt;1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DHEA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&lt;1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98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52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DHEA-S</a:t>
                      </a:r>
                    </a:p>
                  </a:txBody>
                  <a:tcPr marT="45712" marB="45712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&lt;10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90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</a:p>
                  </a:txBody>
                  <a:tcPr marT="45712" marB="45712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633" name="Obdélník 6"/>
          <p:cNvSpPr>
            <a:spLocks noChangeArrowheads="1"/>
          </p:cNvSpPr>
          <p:nvPr/>
        </p:nvSpPr>
        <p:spPr bwMode="auto">
          <a:xfrm>
            <a:off x="1187624" y="6538476"/>
            <a:ext cx="61420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cs-CZ" sz="1400" i="1" dirty="0">
                <a:solidFill>
                  <a:prstClr val="black"/>
                </a:solidFill>
              </a:rPr>
              <a:t>Endocrinology: An Integrated Approach</a:t>
            </a:r>
            <a:r>
              <a:rPr lang="cs-CZ" altLang="cs-CZ" sz="1400" i="1" dirty="0">
                <a:solidFill>
                  <a:prstClr val="black"/>
                </a:solidFill>
              </a:rPr>
              <a:t>, N</a:t>
            </a:r>
            <a:r>
              <a:rPr lang="en-US" altLang="cs-CZ" sz="1400" i="1" dirty="0" err="1">
                <a:solidFill>
                  <a:prstClr val="black"/>
                </a:solidFill>
              </a:rPr>
              <a:t>ussey</a:t>
            </a:r>
            <a:r>
              <a:rPr lang="en-US" altLang="cs-CZ" sz="1400" i="1" dirty="0">
                <a:solidFill>
                  <a:prstClr val="black"/>
                </a:solidFill>
              </a:rPr>
              <a:t> S</a:t>
            </a:r>
            <a:r>
              <a:rPr lang="cs-CZ" altLang="cs-CZ" sz="1400" i="1" dirty="0">
                <a:solidFill>
                  <a:prstClr val="black"/>
                </a:solidFill>
              </a:rPr>
              <a:t> and</a:t>
            </a:r>
            <a:r>
              <a:rPr lang="en-US" altLang="cs-CZ" sz="1400" i="1" dirty="0">
                <a:solidFill>
                  <a:prstClr val="black"/>
                </a:solidFill>
              </a:rPr>
              <a:t> Whitehead S.</a:t>
            </a:r>
            <a:r>
              <a:rPr lang="cs-CZ" altLang="cs-CZ" sz="1400" i="1" dirty="0">
                <a:solidFill>
                  <a:prstClr val="black"/>
                </a:solidFill>
              </a:rPr>
              <a:t>, 2001.</a:t>
            </a:r>
            <a:endParaRPr lang="en-US" altLang="cs-CZ" sz="1400" i="1" dirty="0">
              <a:solidFill>
                <a:prstClr val="black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55650" y="125413"/>
            <a:ext cx="741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cs-CZ" altLang="cs-CZ" sz="2400" b="1" dirty="0">
                <a:solidFill>
                  <a:srgbClr val="0000CC"/>
                </a:solidFill>
                <a:latin typeface="Calibri"/>
              </a:rPr>
              <a:t>Hlavní místa syntézy mužských pohlavních hormonů:</a:t>
            </a:r>
          </a:p>
        </p:txBody>
      </p:sp>
      <p:pic>
        <p:nvPicPr>
          <p:cNvPr id="1026" name="Picture 2" descr="Image ch6f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08" y="3429000"/>
            <a:ext cx="4176464" cy="2761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580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Biosyntéza androgenů</a:t>
            </a:r>
            <a:endParaRPr lang="en-US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7137158" cy="505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432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Výsledek obrázku pro prostate hormonal func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7153138" cy="36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280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pathophys.org/wp-content/uploads/2012/12/breastnormal-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8100392" cy="508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690" y="5134395"/>
            <a:ext cx="4785367" cy="17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4736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1600" dirty="0"/>
              <a:t>Alternativní </a:t>
            </a:r>
            <a:r>
              <a:rPr lang="cs-CZ" sz="1600" dirty="0" err="1"/>
              <a:t>onkogenní</a:t>
            </a:r>
            <a:r>
              <a:rPr lang="cs-CZ" sz="1600" dirty="0"/>
              <a:t> dráhy regulující </a:t>
            </a:r>
            <a:r>
              <a:rPr lang="cs-CZ" sz="1600" dirty="0" err="1"/>
              <a:t>postranslační</a:t>
            </a:r>
            <a:r>
              <a:rPr lang="cs-CZ" sz="1600" dirty="0"/>
              <a:t> modifikace AR</a:t>
            </a:r>
            <a:endParaRPr lang="en-US" sz="1600" dirty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268760"/>
            <a:ext cx="7200800" cy="533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6896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Progrese karcinomu prostaty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84784"/>
            <a:ext cx="7404051" cy="472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47711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AR a jeho varianty</a:t>
            </a:r>
            <a:endParaRPr lang="en-US" dirty="0"/>
          </a:p>
        </p:txBody>
      </p:sp>
      <p:pic>
        <p:nvPicPr>
          <p:cNvPr id="31746" name="Picture 2" descr="An external file that holds a picture, illustration, etc.&#10;Object name is ol-15-05-6063-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372225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475656" y="5301208"/>
            <a:ext cx="66967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AR, full length AR wild type; AR-V7, product of alternative splicing, CE; ARv567es, product of altered splicing, exon 5, 6 and 7 skipped during splicing; Q640X, AR with a nonsense mutation leading to a </a:t>
            </a:r>
            <a:r>
              <a:rPr lang="en-US" sz="1400" dirty="0" err="1">
                <a:solidFill>
                  <a:schemeClr val="tx1"/>
                </a:solidFill>
              </a:rPr>
              <a:t>tr</a:t>
            </a:r>
            <a:r>
              <a:rPr lang="en-US" sz="1400" dirty="0">
                <a:solidFill>
                  <a:schemeClr val="tx1"/>
                </a:solidFill>
              </a:rPr>
              <a:t>-AR of 640 aa; enzymatically cleaved by </a:t>
            </a:r>
            <a:r>
              <a:rPr lang="en-US" sz="1400" dirty="0" err="1">
                <a:solidFill>
                  <a:schemeClr val="tx1"/>
                </a:solidFill>
              </a:rPr>
              <a:t>calpain</a:t>
            </a:r>
            <a:r>
              <a:rPr lang="en-US" sz="1400" dirty="0">
                <a:solidFill>
                  <a:schemeClr val="tx1"/>
                </a:solidFill>
              </a:rPr>
              <a:t>. AR, androgen receptor; DBD, DNA-binding domain; LBD, ligand-binding domain; PCa, prostate cancer; CE, cryptic exon; </a:t>
            </a:r>
            <a:r>
              <a:rPr lang="en-US" sz="1400" dirty="0" err="1">
                <a:solidFill>
                  <a:schemeClr val="tx1"/>
                </a:solidFill>
              </a:rPr>
              <a:t>tr</a:t>
            </a:r>
            <a:r>
              <a:rPr lang="en-US" sz="1400" dirty="0">
                <a:solidFill>
                  <a:schemeClr val="tx1"/>
                </a:solidFill>
              </a:rPr>
              <a:t>-AR, truncated AR; AR-V, AR splice variants; NTD, N-terminal domain; HR, hinge region.</a:t>
            </a:r>
          </a:p>
        </p:txBody>
      </p:sp>
    </p:spTree>
    <p:extLst>
      <p:ext uri="{BB962C8B-B14F-4D97-AF65-F5344CB8AC3E}">
        <p14:creationId xmlns:p14="http://schemas.microsoft.com/office/powerpoint/2010/main" val="813580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992888" cy="627063"/>
          </a:xfrm>
        </p:spPr>
        <p:txBody>
          <a:bodyPr/>
          <a:lstStyle/>
          <a:p>
            <a:r>
              <a:rPr lang="cs-CZ" sz="2000" dirty="0"/>
              <a:t>Role AR-A7 v rozvoji rezistentního karcinomu prostaty</a:t>
            </a:r>
            <a:endParaRPr lang="en-US" sz="2000" dirty="0"/>
          </a:p>
        </p:txBody>
      </p:sp>
      <p:pic>
        <p:nvPicPr>
          <p:cNvPr id="32770" name="Picture 2" descr="An external file that holds a picture, illustration, etc.&#10;Object name is srep07654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420888"/>
            <a:ext cx="3905599" cy="269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An external file that holds a picture, illustration, etc.&#10;Object name is srep07654-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390" y="2492896"/>
            <a:ext cx="3858948" cy="26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937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err="1"/>
              <a:t>sipuleucel</a:t>
            </a:r>
            <a:r>
              <a:rPr lang="en-US" sz="2000" dirty="0"/>
              <a:t>-T (</a:t>
            </a:r>
            <a:r>
              <a:rPr lang="en-US" sz="2000" dirty="0" err="1"/>
              <a:t>Provenge</a:t>
            </a:r>
            <a:r>
              <a:rPr lang="en-US" sz="2000" dirty="0"/>
              <a:t>)</a:t>
            </a:r>
            <a:r>
              <a:rPr lang="cs-CZ" sz="2000" dirty="0"/>
              <a:t> - vakcína pro léčbu karcinomu prostaty (od roku 2010)</a:t>
            </a:r>
          </a:p>
          <a:p>
            <a:r>
              <a:rPr lang="cs-CZ" sz="2000" dirty="0"/>
              <a:t>Imunogen – </a:t>
            </a:r>
            <a:r>
              <a:rPr lang="cs-CZ" sz="2000" dirty="0" err="1"/>
              <a:t>prostatic</a:t>
            </a:r>
            <a:r>
              <a:rPr lang="cs-CZ" sz="2000" dirty="0"/>
              <a:t> </a:t>
            </a:r>
            <a:r>
              <a:rPr lang="cs-CZ" sz="2000" dirty="0" err="1"/>
              <a:t>specific</a:t>
            </a:r>
            <a:r>
              <a:rPr lang="cs-CZ" sz="2000" dirty="0"/>
              <a:t> </a:t>
            </a:r>
            <a:r>
              <a:rPr lang="cs-CZ" sz="2000" dirty="0" err="1"/>
              <a:t>phosphatase</a:t>
            </a:r>
            <a:endParaRPr lang="cs-CZ" sz="2000" dirty="0"/>
          </a:p>
          <a:p>
            <a:r>
              <a:rPr lang="cs-CZ" sz="2000" dirty="0"/>
              <a:t>Využití v terapii pokročilého onemocnění – rezistentního na anti-androgenní léčbu</a:t>
            </a:r>
          </a:p>
          <a:p>
            <a:r>
              <a:rPr lang="cs-CZ" sz="2000" dirty="0"/>
              <a:t>100 000 USD/</a:t>
            </a:r>
            <a:r>
              <a:rPr lang="cs-CZ" sz="2000" dirty="0" err="1"/>
              <a:t>patient</a:t>
            </a:r>
            <a:endParaRPr lang="cs-CZ" sz="2000" dirty="0"/>
          </a:p>
          <a:p>
            <a:r>
              <a:rPr lang="cs-CZ" sz="2000" dirty="0"/>
              <a:t>Další v testech – např. POSTVAC, rekombinantní </a:t>
            </a:r>
            <a:r>
              <a:rPr lang="cs-CZ" sz="2000" dirty="0" err="1"/>
              <a:t>poxvirus</a:t>
            </a:r>
            <a:r>
              <a:rPr lang="cs-CZ" sz="2000" dirty="0"/>
              <a:t> </a:t>
            </a:r>
            <a:r>
              <a:rPr lang="cs-CZ" sz="2000" dirty="0" err="1"/>
              <a:t>exprimující</a:t>
            </a:r>
            <a:r>
              <a:rPr lang="cs-CZ" sz="2000" dirty="0"/>
              <a:t> PSA</a:t>
            </a:r>
            <a:endParaRPr lang="en-US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 </a:t>
            </a:r>
            <a:r>
              <a:rPr lang="cs-CZ" b="0" dirty="0"/>
              <a:t>Vakcína proti karcinomu prostaty</a:t>
            </a:r>
            <a:endParaRPr lang="en-US" dirty="0"/>
          </a:p>
        </p:txBody>
      </p:sp>
      <p:pic>
        <p:nvPicPr>
          <p:cNvPr id="33796" name="Picture 4" descr="Image result for Sipuleucel-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586325" cy="36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5013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 </a:t>
            </a:r>
            <a:r>
              <a:rPr lang="en-US" b="0" dirty="0" err="1"/>
              <a:t>sipuleucel</a:t>
            </a:r>
            <a:r>
              <a:rPr lang="en-US" b="0" dirty="0"/>
              <a:t>-T (</a:t>
            </a:r>
            <a:r>
              <a:rPr lang="en-US" b="0" dirty="0" err="1"/>
              <a:t>Provenge</a:t>
            </a:r>
            <a:r>
              <a:rPr lang="en-US" b="0" dirty="0"/>
              <a:t>)</a:t>
            </a:r>
            <a:endParaRPr lang="en-US" dirty="0"/>
          </a:p>
        </p:txBody>
      </p:sp>
      <p:pic>
        <p:nvPicPr>
          <p:cNvPr id="5" name="Picture 2" descr="http://www.nejm.org/na101/home/literatum/publisher/mms/journals/content/nejm/2010/nejm_2010.363.issue-5/nejmoa1001294/production/images/img_large/nejmoa1001294_f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0"/>
            <a:ext cx="3064578" cy="504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2954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Docetaxel</a:t>
            </a:r>
            <a:r>
              <a:rPr lang="cs-CZ" dirty="0"/>
              <a:t> (</a:t>
            </a:r>
            <a:r>
              <a:rPr lang="cs-CZ" dirty="0" err="1"/>
              <a:t>Taxotere</a:t>
            </a:r>
            <a:r>
              <a:rPr lang="cs-CZ" dirty="0"/>
              <a:t>)</a:t>
            </a:r>
          </a:p>
          <a:p>
            <a:pPr lvl="1"/>
            <a:r>
              <a:rPr lang="cs-CZ" dirty="0" err="1"/>
              <a:t>Semi</a:t>
            </a:r>
            <a:r>
              <a:rPr lang="cs-CZ" dirty="0"/>
              <a:t>-syntetický analog </a:t>
            </a:r>
            <a:r>
              <a:rPr lang="cs-CZ" dirty="0" err="1"/>
              <a:t>paclitaxelu</a:t>
            </a:r>
            <a:endParaRPr lang="cs-CZ" dirty="0"/>
          </a:p>
          <a:p>
            <a:pPr lvl="1"/>
            <a:r>
              <a:rPr lang="cs-CZ" dirty="0"/>
              <a:t>Stabilizuje mikrotubuly</a:t>
            </a:r>
          </a:p>
          <a:p>
            <a:pPr lvl="1"/>
            <a:r>
              <a:rPr lang="cs-CZ" dirty="0"/>
              <a:t>Benefit </a:t>
            </a:r>
            <a:r>
              <a:rPr lang="en-US" dirty="0"/>
              <a:t>~ 5 m</a:t>
            </a:r>
            <a:r>
              <a:rPr lang="cs-CZ" dirty="0" err="1"/>
              <a:t>ěsíců</a:t>
            </a:r>
            <a:endParaRPr lang="cs-CZ" dirty="0"/>
          </a:p>
          <a:p>
            <a:pPr lvl="1"/>
            <a:r>
              <a:rPr lang="cs-CZ" dirty="0"/>
              <a:t>rezistence</a:t>
            </a:r>
          </a:p>
          <a:p>
            <a:r>
              <a:rPr lang="cs-CZ" dirty="0" err="1"/>
              <a:t>Cabazitaxel</a:t>
            </a:r>
            <a:r>
              <a:rPr lang="cs-CZ" dirty="0"/>
              <a:t> (</a:t>
            </a:r>
            <a:r>
              <a:rPr lang="cs-CZ" dirty="0" err="1"/>
              <a:t>Jevtana</a:t>
            </a:r>
            <a:r>
              <a:rPr lang="cs-CZ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992888" cy="627063"/>
          </a:xfrm>
        </p:spPr>
        <p:txBody>
          <a:bodyPr/>
          <a:lstStyle/>
          <a:p>
            <a:r>
              <a:rPr lang="cs-CZ" sz="2400" dirty="0"/>
              <a:t>Chemoterapie pokročilého adenokarcinomu prostaty</a:t>
            </a:r>
            <a:endParaRPr lang="en-US" sz="2400" dirty="0"/>
          </a:p>
        </p:txBody>
      </p:sp>
      <p:pic>
        <p:nvPicPr>
          <p:cNvPr id="2050" name="Picture 2" descr="Cabazitaxe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63" y="3356992"/>
            <a:ext cx="2095500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cetaxel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03648"/>
            <a:ext cx="23812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abazitaxe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229200"/>
            <a:ext cx="3092375" cy="136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docetax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077072"/>
            <a:ext cx="2554624" cy="241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3556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Mechanismy </a:t>
            </a:r>
            <a:r>
              <a:rPr lang="cs-CZ" dirty="0" err="1"/>
              <a:t>docetaxelové</a:t>
            </a:r>
            <a:r>
              <a:rPr lang="cs-CZ" dirty="0"/>
              <a:t> rezistence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814646" cy="481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2242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Nádory prsu</a:t>
            </a:r>
          </a:p>
          <a:p>
            <a:pPr lvl="1"/>
            <a:r>
              <a:rPr lang="cs-CZ" sz="1800" dirty="0"/>
              <a:t>Hormonálně dependentní – lze relativně šetrně léčit</a:t>
            </a:r>
          </a:p>
          <a:p>
            <a:pPr lvl="1"/>
            <a:r>
              <a:rPr lang="cs-CZ" sz="1800" dirty="0"/>
              <a:t>TNBC – neexistuje cílená léčba</a:t>
            </a:r>
          </a:p>
          <a:p>
            <a:pPr lvl="1"/>
            <a:r>
              <a:rPr lang="cs-CZ" sz="1800" dirty="0"/>
              <a:t>Dlouhé období dormance</a:t>
            </a:r>
          </a:p>
          <a:p>
            <a:pPr lvl="1"/>
            <a:r>
              <a:rPr lang="en-US" sz="1800" dirty="0"/>
              <a:t>? </a:t>
            </a:r>
            <a:r>
              <a:rPr lang="cs-CZ" sz="1800" dirty="0"/>
              <a:t>m</a:t>
            </a:r>
            <a:r>
              <a:rPr lang="en-US" sz="1800" dirty="0" err="1"/>
              <a:t>echanismus</a:t>
            </a:r>
            <a:r>
              <a:rPr lang="en-US" sz="1800" dirty="0"/>
              <a:t> </a:t>
            </a:r>
            <a:r>
              <a:rPr lang="en-US" sz="1800" dirty="0" err="1"/>
              <a:t>aktivace</a:t>
            </a:r>
            <a:r>
              <a:rPr lang="en-US" sz="1800" dirty="0"/>
              <a:t> a </a:t>
            </a:r>
            <a:r>
              <a:rPr lang="en-US" sz="1800" dirty="0" err="1"/>
              <a:t>vzniku</a:t>
            </a:r>
            <a:r>
              <a:rPr lang="en-US" sz="1800" dirty="0"/>
              <a:t> </a:t>
            </a:r>
            <a:r>
              <a:rPr lang="en-US" sz="1800" dirty="0" err="1"/>
              <a:t>makrometast</a:t>
            </a:r>
            <a:r>
              <a:rPr lang="cs-CZ" sz="1800" dirty="0" err="1"/>
              <a:t>áz</a:t>
            </a:r>
            <a:endParaRPr lang="cs-CZ" sz="1800" dirty="0"/>
          </a:p>
          <a:p>
            <a:pPr lvl="1"/>
            <a:r>
              <a:rPr lang="cs-CZ" sz="1800" dirty="0"/>
              <a:t>Zásadní otázky:</a:t>
            </a:r>
          </a:p>
          <a:p>
            <a:pPr lvl="2"/>
            <a:r>
              <a:rPr lang="cs-CZ" sz="1600" dirty="0"/>
              <a:t>Jaké nádory léčit?</a:t>
            </a:r>
          </a:p>
          <a:p>
            <a:pPr lvl="3"/>
            <a:r>
              <a:rPr lang="cs-CZ" sz="1400" dirty="0"/>
              <a:t>Lepší biomarkery a prediktory</a:t>
            </a:r>
          </a:p>
          <a:p>
            <a:pPr lvl="2"/>
            <a:r>
              <a:rPr lang="cs-CZ" sz="1600" dirty="0"/>
              <a:t>Koho a jak často vyšetřovat mamogramem?</a:t>
            </a:r>
          </a:p>
          <a:p>
            <a:pPr lvl="2"/>
            <a:r>
              <a:rPr lang="cs-CZ" sz="1600" dirty="0"/>
              <a:t>Jaké jsou skutečné možnosti imunoterapie?</a:t>
            </a:r>
          </a:p>
          <a:p>
            <a:pPr lvl="2"/>
            <a:r>
              <a:rPr lang="cs-CZ" sz="1600" dirty="0"/>
              <a:t>Jaké jsou faktory rizika?</a:t>
            </a:r>
          </a:p>
          <a:p>
            <a:pPr lvl="2"/>
            <a:endParaRPr lang="en-US" sz="1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Nádory prostaty</a:t>
            </a:r>
          </a:p>
          <a:p>
            <a:pPr lvl="1"/>
            <a:r>
              <a:rPr lang="cs-CZ" dirty="0"/>
              <a:t>AR cílená terapie končí rozvojem rezistentního, metastazujícího onemocnění</a:t>
            </a:r>
          </a:p>
          <a:p>
            <a:pPr lvl="1"/>
            <a:r>
              <a:rPr lang="cs-CZ" sz="1800" dirty="0"/>
              <a:t>Zásadní otázky:</a:t>
            </a:r>
          </a:p>
          <a:p>
            <a:pPr lvl="2"/>
            <a:r>
              <a:rPr lang="cs-CZ" sz="1600" dirty="0"/>
              <a:t>Co způsobuje nádorové onemocnění prostaty?</a:t>
            </a:r>
            <a:endParaRPr lang="cs-CZ" sz="1400" dirty="0"/>
          </a:p>
          <a:p>
            <a:pPr lvl="2"/>
            <a:r>
              <a:rPr lang="cs-CZ" sz="1600" dirty="0"/>
              <a:t>Je testování hladiny PSA vhodnou metodou pro </a:t>
            </a:r>
            <a:r>
              <a:rPr lang="cs-CZ" sz="1600" dirty="0" err="1"/>
              <a:t>screening</a:t>
            </a:r>
            <a:r>
              <a:rPr lang="cs-CZ" sz="1600" dirty="0"/>
              <a:t>?</a:t>
            </a:r>
          </a:p>
          <a:p>
            <a:pPr lvl="2"/>
            <a:r>
              <a:rPr lang="cs-CZ" sz="1600" dirty="0"/>
              <a:t>Je bezpečné neléčit nádory prostaty?</a:t>
            </a:r>
          </a:p>
          <a:p>
            <a:pPr lvl="2"/>
            <a:r>
              <a:rPr lang="cs-CZ" sz="1600" dirty="0"/>
              <a:t>Je možná léčba pokročilého karcinomu prostaty?</a:t>
            </a:r>
          </a:p>
          <a:p>
            <a:pPr lvl="1"/>
            <a:endParaRPr lang="en-US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907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mléčné žlázy spojené s věkem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Prepuberta</a:t>
            </a:r>
          </a:p>
          <a:p>
            <a:pPr lvl="1"/>
            <a:r>
              <a:rPr lang="cs-CZ" sz="1800" dirty="0"/>
              <a:t>Základ duktů vytvořen, </a:t>
            </a:r>
            <a:r>
              <a:rPr lang="cs-CZ" sz="1800" dirty="0" err="1"/>
              <a:t>lobuly</a:t>
            </a:r>
            <a:r>
              <a:rPr lang="cs-CZ" sz="1800" dirty="0"/>
              <a:t> zůstávají nevyvinuty</a:t>
            </a:r>
          </a:p>
          <a:p>
            <a:r>
              <a:rPr lang="cs-CZ" sz="2000" dirty="0"/>
              <a:t>Puberta</a:t>
            </a:r>
          </a:p>
          <a:p>
            <a:pPr lvl="1"/>
            <a:r>
              <a:rPr lang="cs-CZ" sz="1800" dirty="0"/>
              <a:t>Estrogen a progesteron produkovaný </a:t>
            </a:r>
            <a:r>
              <a:rPr lang="cs-CZ" sz="1800" dirty="0" err="1"/>
              <a:t>ovárii</a:t>
            </a:r>
            <a:r>
              <a:rPr lang="cs-CZ" sz="1800" dirty="0"/>
              <a:t> indukují větvení duktů a vývoj </a:t>
            </a:r>
            <a:r>
              <a:rPr lang="cs-CZ" sz="1800" dirty="0" err="1"/>
              <a:t>lobulů</a:t>
            </a:r>
            <a:endParaRPr lang="cs-CZ" sz="1800" dirty="0"/>
          </a:p>
          <a:p>
            <a:r>
              <a:rPr lang="cs-CZ" sz="2000" dirty="0"/>
              <a:t>Těhotenství</a:t>
            </a:r>
          </a:p>
          <a:p>
            <a:pPr lvl="1"/>
            <a:r>
              <a:rPr lang="cs-CZ" sz="1800" dirty="0"/>
              <a:t>Progesteron a prolaktin indukují kompletní maturaci prsní žlázy</a:t>
            </a:r>
          </a:p>
          <a:p>
            <a:pPr lvl="1"/>
            <a:r>
              <a:rPr lang="cs-CZ" sz="1800" dirty="0"/>
              <a:t>Zvýšení počtu a velikosti </a:t>
            </a:r>
            <a:r>
              <a:rPr lang="cs-CZ" sz="1800" dirty="0" err="1"/>
              <a:t>lobulů</a:t>
            </a:r>
            <a:endParaRPr lang="cs-CZ" sz="1800" dirty="0"/>
          </a:p>
          <a:p>
            <a:pPr lvl="1"/>
            <a:r>
              <a:rPr lang="cs-CZ" sz="1800" dirty="0"/>
              <a:t>Oxytocin indukuje proliferaci a diferenciaci </a:t>
            </a:r>
            <a:r>
              <a:rPr lang="cs-CZ" sz="1800" dirty="0" err="1"/>
              <a:t>myoepitelialních</a:t>
            </a:r>
            <a:r>
              <a:rPr lang="cs-CZ" sz="1800" dirty="0"/>
              <a:t> buněk</a:t>
            </a:r>
          </a:p>
          <a:p>
            <a:pPr lvl="1"/>
            <a:r>
              <a:rPr lang="cs-CZ" sz="1800" dirty="0"/>
              <a:t>Po ukončení laktace dochází k </a:t>
            </a:r>
            <a:r>
              <a:rPr lang="cs-CZ" sz="1800" dirty="0" err="1"/>
              <a:t>apoptóze</a:t>
            </a:r>
            <a:r>
              <a:rPr lang="cs-CZ" sz="1800" dirty="0"/>
              <a:t> epitelu a atrofii </a:t>
            </a:r>
            <a:r>
              <a:rPr lang="cs-CZ" sz="1800" dirty="0" err="1"/>
              <a:t>lobulů</a:t>
            </a:r>
            <a:endParaRPr lang="cs-CZ" sz="1800" dirty="0"/>
          </a:p>
          <a:p>
            <a:r>
              <a:rPr lang="cs-CZ" sz="2000" dirty="0" err="1"/>
              <a:t>Menopausa</a:t>
            </a:r>
            <a:endParaRPr lang="cs-CZ" sz="2000" dirty="0"/>
          </a:p>
          <a:p>
            <a:pPr lvl="1"/>
            <a:r>
              <a:rPr lang="cs-CZ" sz="1800" dirty="0"/>
              <a:t>Lobulární a </a:t>
            </a:r>
            <a:r>
              <a:rPr lang="cs-CZ" sz="1800" dirty="0" err="1"/>
              <a:t>duktální</a:t>
            </a:r>
            <a:r>
              <a:rPr lang="cs-CZ" sz="1800" dirty="0"/>
              <a:t> atrofie</a:t>
            </a:r>
          </a:p>
          <a:p>
            <a:pPr lvl="1"/>
            <a:r>
              <a:rPr lang="cs-CZ" sz="1800" dirty="0"/>
              <a:t>Zvýšení množství </a:t>
            </a:r>
            <a:r>
              <a:rPr lang="cs-CZ" sz="1800" dirty="0" err="1"/>
              <a:t>interlobulárního</a:t>
            </a:r>
            <a:r>
              <a:rPr lang="cs-CZ" sz="1800" dirty="0"/>
              <a:t> </a:t>
            </a:r>
            <a:r>
              <a:rPr lang="cs-CZ" sz="1800" dirty="0" err="1"/>
              <a:t>stromatu</a:t>
            </a:r>
            <a:r>
              <a:rPr lang="cs-CZ" sz="1800" dirty="0"/>
              <a:t>, fibrózní a tukové tkáně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77246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Karcinom prsu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Druhé nejčastější maligní onemocnění u žen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TNM klasifikace</a:t>
            </a:r>
          </a:p>
          <a:p>
            <a:pPr lvl="1"/>
            <a:r>
              <a:rPr lang="cs-CZ" sz="1200" dirty="0"/>
              <a:t>TX – primární nádor nelze hodnotit</a:t>
            </a:r>
          </a:p>
          <a:p>
            <a:pPr lvl="1"/>
            <a:r>
              <a:rPr lang="cs-CZ" sz="1200" dirty="0"/>
              <a:t>T0 – bez známek primárního nádoru</a:t>
            </a:r>
          </a:p>
          <a:p>
            <a:pPr lvl="1"/>
            <a:r>
              <a:rPr lang="cs-CZ" sz="1200" dirty="0"/>
              <a:t>Tis – </a:t>
            </a:r>
            <a:r>
              <a:rPr lang="cs-CZ" sz="1200" dirty="0" err="1"/>
              <a:t>Kacinom</a:t>
            </a:r>
            <a:r>
              <a:rPr lang="cs-CZ" sz="1200" dirty="0"/>
              <a:t> in </a:t>
            </a:r>
            <a:r>
              <a:rPr lang="cs-CZ" sz="1200" dirty="0" err="1"/>
              <a:t>situ</a:t>
            </a:r>
            <a:endParaRPr lang="cs-CZ" sz="1200" dirty="0"/>
          </a:p>
          <a:p>
            <a:pPr lvl="1"/>
            <a:r>
              <a:rPr lang="cs-CZ" sz="1200" dirty="0"/>
              <a:t>T1 – nádor </a:t>
            </a:r>
            <a:r>
              <a:rPr lang="cs-CZ" sz="1200" dirty="0">
                <a:sym typeface="Symbol"/>
              </a:rPr>
              <a:t> 2 cm</a:t>
            </a:r>
          </a:p>
          <a:p>
            <a:pPr lvl="1"/>
            <a:r>
              <a:rPr lang="cs-CZ" sz="1200" dirty="0">
                <a:sym typeface="Symbol"/>
              </a:rPr>
              <a:t>T2 – nádor  2cm,  5cm</a:t>
            </a:r>
          </a:p>
          <a:p>
            <a:pPr lvl="1"/>
            <a:r>
              <a:rPr lang="cs-CZ" sz="1200" dirty="0">
                <a:sym typeface="Symbol"/>
              </a:rPr>
              <a:t>T3 – nádor  5cm</a:t>
            </a:r>
          </a:p>
          <a:p>
            <a:pPr lvl="1"/>
            <a:r>
              <a:rPr lang="cs-CZ" sz="1200" dirty="0">
                <a:sym typeface="Symbol"/>
              </a:rPr>
              <a:t>T4 – nádor jakékoliv velikosti s přímým šířením do stěny hrudní nebo kůže</a:t>
            </a:r>
            <a:endParaRPr lang="en-US" sz="1200" dirty="0"/>
          </a:p>
        </p:txBody>
      </p:sp>
      <p:pic>
        <p:nvPicPr>
          <p:cNvPr id="1028" name="Picture 4" descr="http://www.svod.cz/graph/?sessid=6rldcdg7mpc26dhovddjiivha0&amp;typ=incmor&amp;zobrazeni=graph&amp;incidence=1&amp;mortalita=1&amp;vypocet=c&amp;diag=C50,D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66" y="1708668"/>
            <a:ext cx="5524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59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138987" cy="627063"/>
          </a:xfrm>
        </p:spPr>
        <p:txBody>
          <a:bodyPr/>
          <a:lstStyle/>
          <a:p>
            <a:r>
              <a:rPr lang="cs-CZ" dirty="0"/>
              <a:t>Karcinom prsu – věková struktura a zastoupení klinických stádií</a:t>
            </a:r>
            <a:endParaRPr lang="en-US" dirty="0"/>
          </a:p>
        </p:txBody>
      </p:sp>
      <p:pic>
        <p:nvPicPr>
          <p:cNvPr id="2050" name="Picture 2" descr="http://www.svod.cz/graph/?sessid=6rldcdg7mpc26dhovddjiivha0&amp;typ=alone_vek&amp;zobrazeni=graph&amp;vypocet=p&amp;diag=C50,D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13151"/>
            <a:ext cx="5524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vod.cz/graph/?sessid=6rldcdg7mpc26dhovddjiivha0&amp;typ=stadia&amp;zobrazeni=bar&amp;vypocet=p&amp;diag=C50,D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7527"/>
            <a:ext cx="5524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005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/>
              <a:t>Breast-Cancer Tumor-Size Distribution and Size-Specific Incidence among Women 40 Years of Age or Older in the United States, 1975–2012.</a:t>
            </a:r>
          </a:p>
        </p:txBody>
      </p:sp>
      <p:pic>
        <p:nvPicPr>
          <p:cNvPr id="5" name="Picture 2" descr="http://www.nejm.org/na101/home/literatum/publisher/mms/journals/content/nejm/2016/nejm_2016.375.issue-15/nejmoa1600249/20180329/images/img_xlarge/nejmoa1600249_f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56499"/>
            <a:ext cx="4374154" cy="559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29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Karcinom prsu – rizikové faktory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6946143" cy="5061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573607" y="659639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http://www.cpmc.org/services/cancer/breast/breast-cancer-risks.pdf</a:t>
            </a:r>
          </a:p>
        </p:txBody>
      </p:sp>
    </p:spTree>
    <p:extLst>
      <p:ext uri="{BB962C8B-B14F-4D97-AF65-F5344CB8AC3E}">
        <p14:creationId xmlns:p14="http://schemas.microsoft.com/office/powerpoint/2010/main" val="1259346402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 mechanism karcinogene_upraveny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 mechanism karcinogene_upraveny" id="{6C89EB1C-4EFC-4F89-B1DF-FD8D0CEF8DC8}" vid="{1F3D2897-8F40-4CE2-A152-5C69EC8F3118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 mechanism karcinogene_upraveny</Template>
  <TotalTime>29814</TotalTime>
  <Words>1378</Words>
  <Application>Microsoft Office PowerPoint</Application>
  <PresentationFormat>On-screen Show (4:3)</PresentationFormat>
  <Paragraphs>235</Paragraphs>
  <Slides>48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ＭＳ Ｐゴシック</vt:lpstr>
      <vt:lpstr>Arial</vt:lpstr>
      <vt:lpstr>Arial Black</vt:lpstr>
      <vt:lpstr>Calibri</vt:lpstr>
      <vt:lpstr>Symbol</vt:lpstr>
      <vt:lpstr>Times New Roman</vt:lpstr>
      <vt:lpstr>templat mechanism karcinogene_upraveny</vt:lpstr>
      <vt:lpstr>Karel Souček E-mail: ksoucek@ibp.cz, tel.: 541 517 166</vt:lpstr>
      <vt:lpstr>PowerPoint Presentation</vt:lpstr>
      <vt:lpstr>MLÉČNÁ ŽLÁZA</vt:lpstr>
      <vt:lpstr>PowerPoint Presentation</vt:lpstr>
      <vt:lpstr>Změny mléčné žlázy spojené s věkem</vt:lpstr>
      <vt:lpstr>Karcinom prsu</vt:lpstr>
      <vt:lpstr>Karcinom prsu – věková struktura a zastoupení klinických stádií</vt:lpstr>
      <vt:lpstr>Breast-Cancer Tumor-Size Distribution and Size-Specific Incidence among Women 40 Years of Age or Older in the United States, 1975–2012.</vt:lpstr>
      <vt:lpstr>Karcinom prsu – rizikové faktory</vt:lpstr>
      <vt:lpstr>Karcinom prsu – rizikové faktory</vt:lpstr>
      <vt:lpstr>Karcinom prsu – prognostické faktory</vt:lpstr>
      <vt:lpstr>Molekulární klasifikace nádorů pomocí profilování genové exprese</vt:lpstr>
      <vt:lpstr>Klinické příznaky</vt:lpstr>
      <vt:lpstr>PowerPoint Presentation</vt:lpstr>
      <vt:lpstr>Léčebný postup</vt:lpstr>
      <vt:lpstr>HER2 jako cíl protinádorové léčby</vt:lpstr>
      <vt:lpstr>HER2/neu</vt:lpstr>
      <vt:lpstr>Vakcína proti rakovině prsu</vt:lpstr>
      <vt:lpstr>Imunoterapie v léčbě karcinomu prsu</vt:lpstr>
      <vt:lpstr>PowerPoint Presentation</vt:lpstr>
      <vt:lpstr>PowerPoint Presentation</vt:lpstr>
      <vt:lpstr>BRCA</vt:lpstr>
      <vt:lpstr>Syntetická letalita</vt:lpstr>
      <vt:lpstr>Diseminace solidních nádorů</vt:lpstr>
      <vt:lpstr>Diseminace na nádorů prsu – TNBC vs. non-TNBC</vt:lpstr>
      <vt:lpstr>TNBC</vt:lpstr>
      <vt:lpstr>PROSTATA</vt:lpstr>
      <vt:lpstr>Prostata člověk vs. myš</vt:lpstr>
      <vt:lpstr>Prostata - člověk</vt:lpstr>
      <vt:lpstr>Členění prostaty člověka</vt:lpstr>
      <vt:lpstr>Karcinom prostaty</vt:lpstr>
      <vt:lpstr>Zonální predispozice k onemocnění prostaty</vt:lpstr>
      <vt:lpstr>PowerPoint Presentation</vt:lpstr>
      <vt:lpstr>Karcinom prostaty - incidence</vt:lpstr>
      <vt:lpstr>Karcinom prostaty – rizikové faktory, prognóza</vt:lpstr>
      <vt:lpstr>Léčebný postup</vt:lpstr>
      <vt:lpstr>PowerPoint Presentation</vt:lpstr>
      <vt:lpstr>Biosyntéza androgenů</vt:lpstr>
      <vt:lpstr>PowerPoint Presentation</vt:lpstr>
      <vt:lpstr>Alternativní onkogenní dráhy regulující postranslační modifikace AR</vt:lpstr>
      <vt:lpstr>Progrese karcinomu prostaty</vt:lpstr>
      <vt:lpstr>AR a jeho varianty</vt:lpstr>
      <vt:lpstr>Role AR-A7 v rozvoji rezistentního karcinomu prostaty</vt:lpstr>
      <vt:lpstr> Vakcína proti karcinomu prostaty</vt:lpstr>
      <vt:lpstr> sipuleucel-T (Provenge)</vt:lpstr>
      <vt:lpstr>Chemoterapie pokročilého adenokarcinomu prostaty</vt:lpstr>
      <vt:lpstr>Mechanismy docetaxelové rezistence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ksoucek</dc:creator>
  <cp:lastModifiedBy>karel soucek</cp:lastModifiedBy>
  <cp:revision>325</cp:revision>
  <dcterms:created xsi:type="dcterms:W3CDTF">2018-02-02T08:16:57Z</dcterms:created>
  <dcterms:modified xsi:type="dcterms:W3CDTF">2021-04-06T06:36:59Z</dcterms:modified>
</cp:coreProperties>
</file>