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6"/>
  </p:notesMasterIdLst>
  <p:sldIdLst>
    <p:sldId id="259" r:id="rId2"/>
    <p:sldId id="260" r:id="rId3"/>
    <p:sldId id="257" r:id="rId4"/>
    <p:sldId id="266" r:id="rId5"/>
    <p:sldId id="258" r:id="rId6"/>
    <p:sldId id="263" r:id="rId7"/>
    <p:sldId id="268" r:id="rId8"/>
    <p:sldId id="359" r:id="rId9"/>
    <p:sldId id="261" r:id="rId10"/>
    <p:sldId id="284" r:id="rId11"/>
    <p:sldId id="302" r:id="rId12"/>
    <p:sldId id="303" r:id="rId13"/>
    <p:sldId id="287" r:id="rId14"/>
    <p:sldId id="290" r:id="rId15"/>
    <p:sldId id="291" r:id="rId16"/>
    <p:sldId id="358" r:id="rId17"/>
    <p:sldId id="293" r:id="rId18"/>
    <p:sldId id="306" r:id="rId19"/>
    <p:sldId id="335" r:id="rId20"/>
    <p:sldId id="337" r:id="rId21"/>
    <p:sldId id="340" r:id="rId22"/>
    <p:sldId id="356" r:id="rId23"/>
    <p:sldId id="360" r:id="rId24"/>
    <p:sldId id="357" r:id="rId25"/>
    <p:sldId id="323" r:id="rId26"/>
    <p:sldId id="341" r:id="rId27"/>
    <p:sldId id="307" r:id="rId28"/>
    <p:sldId id="309" r:id="rId29"/>
    <p:sldId id="314" r:id="rId30"/>
    <p:sldId id="310" r:id="rId31"/>
    <p:sldId id="311" r:id="rId32"/>
    <p:sldId id="312" r:id="rId33"/>
    <p:sldId id="313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4" r:id="rId43"/>
    <p:sldId id="346" r:id="rId44"/>
    <p:sldId id="347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1D3D7-FAF8-4155-BDCD-8D1B06882448}" type="datetimeFigureOut">
              <a:rPr lang="cs-CZ" smtClean="0"/>
              <a:t>31. 3. 2020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AF9CE-8F69-4C16-A65A-82A6F4EE2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11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Normální buňky rostou uspořádaně a podléhají tzv. kontaktní inhibici (jakmile se dostanou do kontaktu zastavují růst),</a:t>
            </a:r>
            <a:r>
              <a:rPr lang="cs-CZ" baseline="0" dirty="0" smtClean="0"/>
              <a:t> vytvářejí tzv. </a:t>
            </a:r>
            <a:r>
              <a:rPr lang="cs-CZ" baseline="0" dirty="0" err="1" smtClean="0"/>
              <a:t>monovrstvu</a:t>
            </a:r>
            <a:r>
              <a:rPr lang="cs-CZ" baseline="0" dirty="0" smtClean="0"/>
              <a:t>. Nádorové (transformované) buňky rostou neorganizovaně, neuspořádaně, jedna přes druhou, mění svou morfologii.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F9CE-8F69-4C16-A65A-82A6F4EE20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1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 jsou objasňovány molekulární mechanizmy přenosu signálu mezi mimobuněčnými a vnitrobuněčnými doménami receptorů, děje obsazení receptoru související s produkcí raných růstových signálů a cesty, kterými tyto signály indukují expresi regulačních genů, je jasné, že může být změněn každý krok v kaskádě proliferačního signálu a může přispět k expresi transformovaného fenotypu. Proto také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každý krok představuje možný cíl terapeutického působení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Nádorově supresorové geny představují zvláště slibný přístup k obnovení normální kontroly buněčné proliferace. Cílem budoucí chemoterapie je udržet expresi těchto genů nebo nahradit jejich defektní funkci.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F9CE-8F69-4C16-A65A-82A6F4EE20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73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 různých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protoonkogenů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ukazují, jak různé genetické změny mohou vyústit v nerovnováhu růstově stimulačních a inhibičních signálů. To je způsobeno expresí aberantních růstových signálů nebo, v případě nádorově supresorových genů,  utlumením růstově inhibičních signálů. K tomu velkou mírou přispívají změny v mezibuněčné komunikaci, zprostředkované zejména tzv. gap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junction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jejichž funkce je důležitá v udržení tkáňové homeostáze. Nefunkčnost mezibuněčné komunikace přispívá ke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ztráte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kontroly a k autonomii nádorové populace.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F9CE-8F69-4C16-A65A-82A6F4EE20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8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D241A6-1EA2-4FA0-AFDE-67976A079E58}" type="slidenum">
              <a:rPr lang="cs-CZ" altLang="cs-CZ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185265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99E272-046D-410E-A6DF-7740C12B024D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731488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BAF3E3-7E67-4BEE-B29A-395E2E880A79}" type="slidenum">
              <a:rPr lang="cs-CZ" altLang="cs-CZ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1283125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5A0F23-5E8D-43EF-B8DB-23C373E20C88}" type="slidenum">
              <a:rPr lang="cs-CZ" altLang="cs-CZ"/>
              <a:pPr algn="r"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744401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009949-02B0-450C-A942-C8C93D780DEC}" type="slidenum">
              <a:rPr lang="cs-CZ" altLang="cs-CZ"/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3016639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EF8047-C836-4076-96B9-2BDB79523262}" type="slidenum">
              <a:rPr lang="cs-CZ" altLang="cs-CZ"/>
              <a:pPr algn="r" eaLnBrk="1" hangingPunct="1"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369263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7D8DBE-CB97-4954-8470-94E46066B9D5}" type="slidenum">
              <a:rPr lang="cs-CZ" altLang="cs-CZ"/>
              <a:pPr algn="r" eaLnBrk="1" hangingPunct="1"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165998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CC24FF-73E5-4B9E-AC83-2448BC4C38B9}" type="slidenum">
              <a:rPr lang="cs-CZ" altLang="cs-CZ"/>
              <a:pPr algn="r" eaLnBrk="1" hangingPunct="1"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114203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C8E162-6B67-48AF-928D-1508869D74F8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2472900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33790C-A006-4334-B279-7FC37985B708}" type="slidenum">
              <a:rPr lang="cs-CZ" altLang="cs-CZ"/>
              <a:pPr algn="r" eaLnBrk="1" hangingPunct="1"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2217248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E01F74-AD95-4DC5-ADA9-6F527585EE10}" type="slidenum">
              <a:rPr lang="cs-CZ" altLang="cs-CZ"/>
              <a:pPr algn="r" eaLnBrk="1" hangingPunct="1"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56279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638150-FD2B-495B-AE14-8507BA18C81A}" type="slidenum">
              <a:rPr lang="cs-CZ" altLang="cs-CZ"/>
              <a:pPr algn="r" eaLnBrk="1" hangingPunct="1"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4213631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CFB2E8-0C26-4735-925C-2ECB2CA93016}" type="slidenum">
              <a:rPr lang="cs-CZ" altLang="cs-CZ"/>
              <a:pPr algn="r" eaLnBrk="1" hangingPunct="1"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9605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8A5B77-61E6-45B6-B35B-A99142EC7923}" type="slidenum">
              <a:rPr lang="cs-CZ" altLang="cs-CZ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339950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BF81E3-9AA2-4674-A3A3-FCCF1883B2EA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137008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EA39EB-47BA-4D36-B239-6CE90BDC0FAE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42963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F9E8F-0995-41D7-8A86-55446831B353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305542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DCBFB8-A67C-407C-9492-BCE90BD46167}" type="slidenum">
              <a:rPr lang="cs-CZ" altLang="cs-CZ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236955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7D58B1-9EF7-4B91-AD5F-1F33CFF13BFA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cs-CZ" smtClean="0"/>
          </a:p>
        </p:txBody>
      </p:sp>
    </p:spTree>
    <p:extLst>
      <p:ext uri="{BB962C8B-B14F-4D97-AF65-F5344CB8AC3E}">
        <p14:creationId xmlns:p14="http://schemas.microsoft.com/office/powerpoint/2010/main" val="352319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Nádory, i když vznikají z jedné buňky, se stávají během rozvoje v důsledku dalších mutací heterogenní. Heterogenita existuje uvnitř primárního nádoru</a:t>
            </a:r>
            <a:r>
              <a:rPr lang="cs-CZ" baseline="0" dirty="0" smtClean="0"/>
              <a:t> i jeho metastáz, mezi jednotlivými metastázami téhož pacienta i mezi  stejnými typy nádorů různých pacientů.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F9CE-8F69-4C16-A65A-82A6F4EE20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92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869160"/>
            <a:ext cx="6984776" cy="432048"/>
          </a:xfrm>
        </p:spPr>
        <p:txBody>
          <a:bodyPr anchor="t"/>
          <a:lstStyle>
            <a:lvl1pPr>
              <a:defRPr sz="2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984776" cy="1224136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C993-011B-4698-9DDB-5FCE5EABF4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9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8B5D-B535-4CE4-8872-2FA6B218F4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898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2" y="1052736"/>
            <a:ext cx="5486400" cy="3560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4668-3728-41EC-B440-44B50D38B0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80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54A4-B920-4B63-BDC7-282C60018B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51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96752"/>
            <a:ext cx="7357116" cy="485740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AFC2-7679-4D6C-9D6C-5DAD3DA854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nadpis 1" descr="ss&#10;" title="nadpiss">
            <a:extLst>
              <a:ext uri="{FF2B5EF4-FFF2-40B4-BE49-F238E27FC236}">
                <a16:creationId xmlns="" xmlns:a16="http://schemas.microsoft.com/office/drawing/2014/main" id="{009DD5B5-BB86-4AC7-93C6-2BF71B07B6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11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3536-0B3D-4E89-BA3C-AE7C49F422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nadpis 1" descr="ss&#10;" title="nadpiss">
            <a:extLst>
              <a:ext uri="{FF2B5EF4-FFF2-40B4-BE49-F238E27FC236}">
                <a16:creationId xmlns="" xmlns:a16="http://schemas.microsoft.com/office/drawing/2014/main" id="{42640C1A-D61F-49DD-AB18-E132BE75D6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E2B3C2CB-32BB-47A5-9ACB-DE678CEBF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96752"/>
            <a:ext cx="7357116" cy="485740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8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z nadpisu, 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A95A-9729-4D7D-B061-DFE9163B6D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0D99EDD-FE53-4F03-A8D5-8344DBB0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196752"/>
            <a:ext cx="7357116" cy="485740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nadpis 1" descr="ss&#10;" title="nadpiss">
            <a:extLst>
              <a:ext uri="{FF2B5EF4-FFF2-40B4-BE49-F238E27FC236}">
                <a16:creationId xmlns="" xmlns:a16="http://schemas.microsoft.com/office/drawing/2014/main" id="{8D5CF43B-E4E4-44CD-A661-C97B3D4EFC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15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3608" y="1287280"/>
            <a:ext cx="3528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22408" y="1287280"/>
            <a:ext cx="3764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7DA8-4F99-4618-9588-17E2CF1F08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nadpis 1" descr="ss&#10;" title="nadpiss">
            <a:extLst>
              <a:ext uri="{FF2B5EF4-FFF2-40B4-BE49-F238E27FC236}">
                <a16:creationId xmlns="" xmlns:a16="http://schemas.microsoft.com/office/drawing/2014/main" id="{D0B2C208-6A32-41EC-BC24-98F4CCB902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41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6226" y="116632"/>
            <a:ext cx="3415774" cy="829598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30722" y="136525"/>
            <a:ext cx="3356078" cy="833409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43FA-746A-46E2-A2C5-43A016364C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="" xmlns:a16="http://schemas.microsoft.com/office/drawing/2014/main" id="{C190988D-05C9-4F91-952A-295ECA4E61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43608" y="1287280"/>
            <a:ext cx="3528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3" name="Zástupný symbol pro obsah 3">
            <a:extLst>
              <a:ext uri="{FF2B5EF4-FFF2-40B4-BE49-F238E27FC236}">
                <a16:creationId xmlns="" xmlns:a16="http://schemas.microsoft.com/office/drawing/2014/main" id="{9B9D15AD-E11C-4826-BE2C-CF5C30E8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2408" y="1287280"/>
            <a:ext cx="3764392" cy="4838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48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88259"/>
            <a:ext cx="7138987" cy="62706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429019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132857"/>
            <a:ext cx="3528392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42901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132857"/>
            <a:ext cx="3466728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377-31A0-4D91-AB2F-CCBA5C5F0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54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3F62-1F22-40BC-AA61-346F3803E3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nadpis 1" descr="ss&#10;" title="nadpiss">
            <a:extLst>
              <a:ext uri="{FF2B5EF4-FFF2-40B4-BE49-F238E27FC236}">
                <a16:creationId xmlns="" xmlns:a16="http://schemas.microsoft.com/office/drawing/2014/main" id="{DABEBEAF-1074-4CE9-B589-6E8EA1970A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88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93D7-B749-4142-B428-18F5418F9F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nadpis 1" descr="ss&#10;" title="nadpiss">
            <a:extLst>
              <a:ext uri="{FF2B5EF4-FFF2-40B4-BE49-F238E27FC236}">
                <a16:creationId xmlns="" xmlns:a16="http://schemas.microsoft.com/office/drawing/2014/main" id="{86002584-7F6E-40F2-AFF4-EBD1F521EC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19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 descr="ss&#10;" title="nadpiss"/>
          <p:cNvSpPr>
            <a:spLocks noGrp="1"/>
          </p:cNvSpPr>
          <p:nvPr>
            <p:ph type="title"/>
          </p:nvPr>
        </p:nvSpPr>
        <p:spPr bwMode="auto">
          <a:xfrm>
            <a:off x="1043608" y="260646"/>
            <a:ext cx="71389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043608" y="1196752"/>
            <a:ext cx="7571184" cy="49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59632" y="6356350"/>
            <a:ext cx="201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CE0307-63E5-4315-8078-A1E278E9D7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830248" y="3198673"/>
            <a:ext cx="6460828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32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Mechanismy karcinogeneze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51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2" r:id="rId10"/>
    <p:sldLayoutId id="2147483750" r:id="rId11"/>
    <p:sldLayoutId id="214748375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5732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9875" y="1787525"/>
            <a:ext cx="6983413" cy="1223963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/>
                </a:solidFill>
              </a:rPr>
              <a:t>M</a:t>
            </a:r>
            <a:r>
              <a:rPr lang="en-US" sz="3200" dirty="0" err="1" smtClean="0">
                <a:solidFill>
                  <a:schemeClr val="tx2"/>
                </a:solidFill>
              </a:rPr>
              <a:t>oleku</a:t>
            </a:r>
            <a:r>
              <a:rPr lang="sk-SK" sz="3200" dirty="0" err="1" smtClean="0">
                <a:solidFill>
                  <a:schemeClr val="tx2"/>
                </a:solidFill>
              </a:rPr>
              <a:t>lární</a:t>
            </a:r>
            <a:r>
              <a:rPr lang="sk-SK" sz="3200" dirty="0" smtClean="0">
                <a:solidFill>
                  <a:schemeClr val="tx2"/>
                </a:solidFill>
              </a:rPr>
              <a:t> základy </a:t>
            </a:r>
            <a:br>
              <a:rPr lang="sk-SK" sz="3200" dirty="0" smtClean="0">
                <a:solidFill>
                  <a:schemeClr val="tx2"/>
                </a:solidFill>
              </a:rPr>
            </a:br>
            <a:r>
              <a:rPr lang="sk-SK" sz="3200" dirty="0" smtClean="0">
                <a:solidFill>
                  <a:schemeClr val="tx2"/>
                </a:solidFill>
              </a:rPr>
              <a:t>nádorového </a:t>
            </a:r>
            <a:r>
              <a:rPr lang="sk-SK" sz="3200" dirty="0" err="1" smtClean="0">
                <a:solidFill>
                  <a:schemeClr val="tx2"/>
                </a:solidFill>
              </a:rPr>
              <a:t>onemocnění</a:t>
            </a:r>
            <a:endParaRPr lang="cs-CZ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92737" y="3497152"/>
            <a:ext cx="5106558" cy="20107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dirty="0" err="1">
                <a:solidFill>
                  <a:schemeClr val="accent1"/>
                </a:solidFill>
              </a:rPr>
              <a:t>Protoonkogeny</a:t>
            </a:r>
            <a:r>
              <a:rPr lang="cs-CZ" altLang="cs-CZ" sz="2600" dirty="0">
                <a:solidFill>
                  <a:schemeClr val="accent1"/>
                </a:solidFill>
              </a:rPr>
              <a:t> a Onkogeny</a:t>
            </a:r>
            <a:br>
              <a:rPr lang="cs-CZ" altLang="cs-CZ" sz="2600" dirty="0">
                <a:solidFill>
                  <a:schemeClr val="accent1"/>
                </a:solidFill>
              </a:rPr>
            </a:br>
            <a:r>
              <a:rPr lang="cs-CZ" altLang="cs-CZ" sz="2600" dirty="0">
                <a:solidFill>
                  <a:schemeClr val="accent1"/>
                </a:solidFill>
              </a:rPr>
              <a:t>Nádorově supresorové geny</a:t>
            </a:r>
            <a:br>
              <a:rPr lang="cs-CZ" altLang="cs-CZ" sz="2600" dirty="0">
                <a:solidFill>
                  <a:schemeClr val="accent1"/>
                </a:solidFill>
              </a:rPr>
            </a:br>
            <a:r>
              <a:rPr lang="cs-CZ" altLang="cs-CZ" sz="2600" dirty="0" err="1" smtClean="0">
                <a:solidFill>
                  <a:schemeClr val="accent1"/>
                </a:solidFill>
              </a:rPr>
              <a:t>Imortalizace</a:t>
            </a:r>
            <a:r>
              <a:rPr lang="cs-CZ" altLang="cs-CZ" sz="2600" dirty="0" smtClean="0">
                <a:solidFill>
                  <a:schemeClr val="accent1"/>
                </a:solidFill>
              </a:rPr>
              <a:t> </a:t>
            </a:r>
            <a:r>
              <a:rPr lang="cs-CZ" altLang="cs-CZ" sz="2600" dirty="0">
                <a:solidFill>
                  <a:schemeClr val="accent1"/>
                </a:solidFill>
              </a:rPr>
              <a:t>buněk</a:t>
            </a:r>
            <a:endParaRPr lang="cs-CZ" altLang="cs-CZ" sz="2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460839" y="1607149"/>
            <a:ext cx="73882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Mutace </a:t>
            </a:r>
            <a:r>
              <a:rPr lang="cs-CZ" altLang="cs-CZ" sz="1800" dirty="0" err="1">
                <a:solidFill>
                  <a:schemeClr val="accent1"/>
                </a:solidFill>
              </a:rPr>
              <a:t>protoonkogenu</a:t>
            </a:r>
            <a:r>
              <a:rPr lang="cs-CZ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/>
              <a:t>vedoucí k transformaci můžeme </a:t>
            </a:r>
            <a:r>
              <a:rPr lang="cs-CZ" altLang="cs-CZ" sz="1800" dirty="0">
                <a:solidFill>
                  <a:schemeClr val="accent1"/>
                </a:solidFill>
              </a:rPr>
              <a:t>funkčně rozdělit do dvou tříd:</a:t>
            </a:r>
            <a:endParaRPr lang="cs-CZ" altLang="cs-CZ" sz="1800" u="sng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u="sng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b="1" dirty="0">
                <a:solidFill>
                  <a:schemeClr val="accent1"/>
                </a:solidFill>
              </a:rPr>
              <a:t> </a:t>
            </a:r>
            <a:r>
              <a:rPr lang="cs-CZ" altLang="cs-CZ" sz="1800" b="1" dirty="0">
                <a:solidFill>
                  <a:schemeClr val="tx2"/>
                </a:solidFill>
              </a:rPr>
              <a:t>získání funkce </a:t>
            </a:r>
            <a:r>
              <a:rPr lang="cs-CZ" altLang="cs-CZ" sz="1800" b="1" i="1" dirty="0">
                <a:solidFill>
                  <a:schemeClr val="tx2"/>
                </a:solidFill>
              </a:rPr>
              <a:t>(</a:t>
            </a:r>
            <a:r>
              <a:rPr lang="cs-CZ" altLang="cs-CZ" sz="1800" b="1" i="1" dirty="0" err="1">
                <a:solidFill>
                  <a:schemeClr val="tx2"/>
                </a:solidFill>
              </a:rPr>
              <a:t>gain-of-function</a:t>
            </a:r>
            <a:r>
              <a:rPr lang="cs-CZ" altLang="cs-CZ" sz="1800" b="1" i="1" dirty="0">
                <a:solidFill>
                  <a:schemeClr val="tx2"/>
                </a:solidFill>
              </a:rPr>
              <a:t>)</a:t>
            </a:r>
            <a:r>
              <a:rPr lang="cs-CZ" altLang="cs-CZ" sz="1800" i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aktivita </a:t>
            </a:r>
            <a:r>
              <a:rPr lang="cs-CZ" altLang="cs-CZ" sz="1800" dirty="0" err="1"/>
              <a:t>protoonkogenu</a:t>
            </a:r>
            <a:r>
              <a:rPr lang="cs-CZ" altLang="cs-CZ" sz="1800" dirty="0"/>
              <a:t> vzrůstá a má za následek abnormální nebo </a:t>
            </a:r>
            <a:r>
              <a:rPr lang="cs-CZ" altLang="cs-CZ" sz="1800" dirty="0" err="1"/>
              <a:t>nadměrmou</a:t>
            </a:r>
            <a:r>
              <a:rPr lang="cs-CZ" altLang="cs-CZ" sz="1800" dirty="0"/>
              <a:t> růstovou stimulaci</a:t>
            </a:r>
            <a:endParaRPr lang="cs-CZ" altLang="cs-CZ" sz="1800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u="sng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b="1" dirty="0">
                <a:solidFill>
                  <a:schemeClr val="accent1"/>
                </a:solidFill>
              </a:rPr>
              <a:t> </a:t>
            </a:r>
            <a:r>
              <a:rPr lang="cs-CZ" altLang="cs-CZ" sz="1800" b="1" dirty="0">
                <a:solidFill>
                  <a:schemeClr val="tx2"/>
                </a:solidFill>
              </a:rPr>
              <a:t>ztráta funkce </a:t>
            </a:r>
            <a:r>
              <a:rPr lang="cs-CZ" altLang="cs-CZ" sz="1800" b="1" i="1" dirty="0">
                <a:solidFill>
                  <a:schemeClr val="tx2"/>
                </a:solidFill>
              </a:rPr>
              <a:t>(</a:t>
            </a:r>
            <a:r>
              <a:rPr lang="cs-CZ" altLang="cs-CZ" sz="1800" b="1" i="1" dirty="0" err="1">
                <a:solidFill>
                  <a:schemeClr val="tx2"/>
                </a:solidFill>
              </a:rPr>
              <a:t>loss-of-function</a:t>
            </a:r>
            <a:r>
              <a:rPr lang="cs-CZ" altLang="cs-CZ" sz="1800" b="1" i="1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vede k inaktivaci </a:t>
            </a:r>
            <a:r>
              <a:rPr lang="cs-CZ" altLang="cs-CZ" sz="1800" dirty="0" err="1"/>
              <a:t>represorové</a:t>
            </a:r>
            <a:r>
              <a:rPr lang="cs-CZ" altLang="cs-CZ" sz="1800" dirty="0"/>
              <a:t> složky, která normálně negativně ovlivňuje buněčnou proliferaci (nádorově supresorové geny - p53, RB, geny pro </a:t>
            </a:r>
            <a:r>
              <a:rPr lang="cs-CZ" altLang="cs-CZ" sz="1800" dirty="0" err="1"/>
              <a:t>antiproliferační</a:t>
            </a:r>
            <a:r>
              <a:rPr lang="cs-CZ" altLang="cs-CZ" sz="1800" dirty="0"/>
              <a:t> molekuly -TGF </a:t>
            </a:r>
            <a:r>
              <a:rPr lang="cs-CZ" altLang="cs-CZ" sz="1800" dirty="0">
                <a:sym typeface="Symbol" panose="05050102010706020507" pitchFamily="18" charset="2"/>
              </a:rPr>
              <a:t></a:t>
            </a:r>
            <a:r>
              <a:rPr lang="cs-CZ" altLang="cs-CZ" sz="1800" dirty="0"/>
              <a:t>, TNF</a:t>
            </a:r>
            <a:r>
              <a:rPr lang="cs-CZ" altLang="cs-CZ" sz="1800" dirty="0">
                <a:sym typeface="Symbol" panose="05050102010706020507" pitchFamily="18" charset="2"/>
              </a:rPr>
              <a:t></a:t>
            </a:r>
            <a:r>
              <a:rPr lang="cs-CZ" altLang="cs-CZ" sz="1800" dirty="0"/>
              <a:t>, interferon </a:t>
            </a:r>
            <a:r>
              <a:rPr lang="cs-CZ" altLang="cs-CZ" sz="1800" dirty="0">
                <a:sym typeface="Symbol" panose="05050102010706020507" pitchFamily="18" charset="2"/>
              </a:rPr>
              <a:t></a:t>
            </a:r>
            <a:r>
              <a:rPr lang="cs-CZ" altLang="cs-CZ" sz="18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V obou případech je </a:t>
            </a:r>
            <a:r>
              <a:rPr lang="cs-CZ" altLang="cs-CZ" sz="1800" dirty="0">
                <a:solidFill>
                  <a:srgbClr val="D63838"/>
                </a:solidFill>
              </a:rPr>
              <a:t>výsledkem nadměrná stimulace růstu</a:t>
            </a:r>
            <a:r>
              <a:rPr lang="cs-CZ" altLang="cs-CZ" sz="1800" dirty="0"/>
              <a:t>.</a:t>
            </a:r>
            <a:r>
              <a:rPr lang="cs-CZ" altLang="cs-CZ" sz="1800" u="sng" dirty="0">
                <a:solidFill>
                  <a:srgbClr val="FFCC66"/>
                </a:solidFill>
              </a:rPr>
              <a:t> </a:t>
            </a:r>
            <a:endParaRPr lang="cs-CZ" altLang="cs-CZ" sz="1800" dirty="0">
              <a:solidFill>
                <a:srgbClr val="FFCC66"/>
              </a:solidFill>
            </a:endParaRP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8E5BC0-15AA-4ED7-8F1F-D2D8F0949F9E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30475" y="16136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Mutace podle funkce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3" descr="2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0" y="1311033"/>
            <a:ext cx="6888957" cy="52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116138" y="1160536"/>
            <a:ext cx="3541712" cy="506339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116138" y="3644677"/>
            <a:ext cx="3675062" cy="555404"/>
          </a:xfrm>
          <a:prstGeom prst="ellipse">
            <a:avLst/>
          </a:prstGeom>
          <a:noFill/>
          <a:ln w="3175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409950" y="1866676"/>
            <a:ext cx="2124075" cy="61322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906711" y="4212558"/>
            <a:ext cx="1223963" cy="935038"/>
          </a:xfrm>
          <a:prstGeom prst="ellipse">
            <a:avLst/>
          </a:prstGeom>
          <a:noFill/>
          <a:ln w="3175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119055" y="4000519"/>
            <a:ext cx="1146644" cy="1439863"/>
          </a:xfrm>
          <a:prstGeom prst="ellipse">
            <a:avLst/>
          </a:prstGeom>
          <a:noFill/>
          <a:ln w="3175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523629" y="2730053"/>
            <a:ext cx="1476375" cy="115093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7261225" y="6787927"/>
            <a:ext cx="1882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08BE1D-11AE-4916-B40B-5C17A625B000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16000" y="315"/>
            <a:ext cx="7984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Geny kritické pro vývoj nádorů spadají do </a:t>
            </a:r>
            <a:b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dvou kategorií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dominantní a recesivní</a:t>
            </a:r>
          </a:p>
        </p:txBody>
      </p:sp>
    </p:spTree>
    <p:extLst>
      <p:ext uri="{BB962C8B-B14F-4D97-AF65-F5344CB8AC3E}">
        <p14:creationId xmlns:p14="http://schemas.microsoft.com/office/powerpoint/2010/main" val="3206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3" descr="2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82" y="1343025"/>
            <a:ext cx="7639424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9138" y="209314"/>
            <a:ext cx="8520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 způsoby aktivace a změny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protoonkogenu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ogen</a:t>
            </a:r>
            <a:endParaRPr lang="cs-CZ" alt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6"/>
          <p:cNvSpPr txBox="1">
            <a:spLocks noChangeArrowheads="1"/>
          </p:cNvSpPr>
          <p:nvPr/>
        </p:nvSpPr>
        <p:spPr bwMode="auto">
          <a:xfrm>
            <a:off x="1476375" y="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 způsobů ztráty zbývající dobré kopie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nádorově supresorového genu</a:t>
            </a:r>
          </a:p>
        </p:txBody>
      </p:sp>
      <p:pic>
        <p:nvPicPr>
          <p:cNvPr id="35843" name="Picture 1027" descr="2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365250"/>
            <a:ext cx="77724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A15147-B2DC-4205-8275-886B9F8783F0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376613" y="177007"/>
            <a:ext cx="3052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krinní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</a:t>
            </a:r>
            <a:endParaRPr lang="cs-CZ" alt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7" name="Picture 3" descr="15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9"/>
          <a:stretch>
            <a:fillRect/>
          </a:stretch>
        </p:blipFill>
        <p:spPr bwMode="auto">
          <a:xfrm>
            <a:off x="982663" y="1087438"/>
            <a:ext cx="770413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82663" y="5443538"/>
            <a:ext cx="8001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Při buněčné transformaci a karcinogenezi se uplatňují </a:t>
            </a:r>
            <a:r>
              <a:rPr lang="cs-CZ" altLang="cs-CZ" sz="1800" dirty="0" err="1">
                <a:solidFill>
                  <a:schemeClr val="accent1"/>
                </a:solidFill>
              </a:rPr>
              <a:t>autokrinní</a:t>
            </a:r>
            <a:r>
              <a:rPr lang="cs-CZ" altLang="cs-CZ" sz="1800" dirty="0">
                <a:solidFill>
                  <a:schemeClr val="accent1"/>
                </a:solidFill>
              </a:rPr>
              <a:t> mechanismy</a:t>
            </a:r>
            <a:r>
              <a:rPr lang="cs-CZ" altLang="cs-CZ" sz="1800" b="1" dirty="0"/>
              <a:t> </a:t>
            </a:r>
            <a:r>
              <a:rPr lang="cs-CZ" altLang="cs-CZ" sz="1800" dirty="0"/>
              <a:t>(vznik </a:t>
            </a:r>
            <a:r>
              <a:rPr lang="cs-CZ" altLang="cs-CZ" sz="1800" dirty="0" err="1"/>
              <a:t>autokrinní</a:t>
            </a:r>
            <a:r>
              <a:rPr lang="cs-CZ" altLang="cs-CZ" sz="1800" dirty="0"/>
              <a:t> smyčky) - neplánovaná produkce růstových faktorů buňkami nesoucími odpovídající receptory nebo aberantní exprese receptorů.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902994" y="3686175"/>
            <a:ext cx="450056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 skupině stejně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signálujících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buněk dostává každá buňka </a:t>
            </a: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silný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autokrinní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signál</a:t>
            </a:r>
            <a:endParaRPr lang="sk-SK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950912" y="3686175"/>
            <a:ext cx="395208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Signál pouze z jedné buňky – buňka obdrží slabý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autokrinní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signál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CC7115-784F-4B17-8A29-BAF4FC84653A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63575" y="3016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cs-CZ" sz="2800">
              <a:latin typeface="Times New Roman" panose="02020603050405020304" pitchFamily="18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852863" y="1366838"/>
            <a:ext cx="5156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Buňka je vybavena také </a:t>
            </a:r>
            <a:r>
              <a:rPr lang="cs-CZ" altLang="cs-CZ" sz="1800" dirty="0">
                <a:solidFill>
                  <a:schemeClr val="accent1"/>
                </a:solidFill>
              </a:rPr>
              <a:t>zpětnovazebnými mechanizmy</a:t>
            </a:r>
            <a:r>
              <a:rPr lang="cs-CZ" altLang="cs-CZ" sz="1800" dirty="0"/>
              <a:t>, které mohou působit proti neobvyklým změnám v procesu bun. dělení.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tx2"/>
                </a:solidFill>
              </a:rPr>
              <a:t>Apoptóza</a:t>
            </a:r>
            <a:r>
              <a:rPr lang="cs-CZ" altLang="cs-CZ" sz="1800" dirty="0"/>
              <a:t> - schopnost buňky spáchat za určitých podmínek „sebevraždu“, tj. jestliže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její základní komponenty jsou porušeny nebo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jestliže je její kontrolní systém deregulován.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Tak působí např. poškození chromozomální DNA.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V tomto procesu se účastní také </a:t>
            </a:r>
            <a:r>
              <a:rPr lang="cs-CZ" altLang="cs-CZ" sz="1800" dirty="0">
                <a:solidFill>
                  <a:schemeClr val="accent1"/>
                </a:solidFill>
              </a:rPr>
              <a:t>specifické geny např. p53 nebo bcl-2</a:t>
            </a:r>
            <a:r>
              <a:rPr lang="cs-CZ" altLang="cs-CZ" sz="1800" dirty="0"/>
              <a:t>. Mutace těchto genů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pak způsobují </a:t>
            </a:r>
            <a:r>
              <a:rPr lang="cs-CZ" altLang="cs-CZ" sz="1800" dirty="0">
                <a:solidFill>
                  <a:schemeClr val="accent1"/>
                </a:solidFill>
              </a:rPr>
              <a:t>poruchy </a:t>
            </a:r>
            <a:r>
              <a:rPr lang="cs-CZ" altLang="cs-CZ" sz="1800" dirty="0" err="1">
                <a:solidFill>
                  <a:schemeClr val="accent1"/>
                </a:solidFill>
              </a:rPr>
              <a:t>apoptózy</a:t>
            </a:r>
            <a:r>
              <a:rPr lang="cs-CZ" altLang="cs-CZ" sz="1800" dirty="0"/>
              <a:t>. Bylo zjištěno,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že neschopnost </a:t>
            </a:r>
            <a:r>
              <a:rPr lang="cs-CZ" altLang="cs-CZ" sz="1800" dirty="0" err="1"/>
              <a:t>apoptózy</a:t>
            </a:r>
            <a:r>
              <a:rPr lang="cs-CZ" altLang="cs-CZ" sz="1800" dirty="0"/>
              <a:t> přispívá ke vzniku nádorů a k jejich </a:t>
            </a:r>
            <a:r>
              <a:rPr lang="cs-CZ" altLang="cs-CZ" sz="1800" dirty="0">
                <a:solidFill>
                  <a:schemeClr val="accent1"/>
                </a:solidFill>
              </a:rPr>
              <a:t>rezistenci k terapii</a:t>
            </a:r>
            <a:r>
              <a:rPr lang="cs-CZ" altLang="cs-CZ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6" name="Picture 6" descr="scan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477963"/>
            <a:ext cx="26511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Slide Number Placeholder 4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6D4608F-06DC-4BAB-A334-C30D8BCFABA4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414169" y="6342063"/>
            <a:ext cx="3298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i="1" dirty="0"/>
              <a:t>Hawkins RA et al., J. </a:t>
            </a:r>
            <a:r>
              <a:rPr lang="cs-CZ" altLang="cs-CZ" sz="1200" i="1" dirty="0" err="1"/>
              <a:t>Pathol</a:t>
            </a:r>
            <a:r>
              <a:rPr lang="cs-CZ" altLang="cs-CZ" sz="1200" i="1" dirty="0"/>
              <a:t>. 185, 1998:61-70)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14475" y="147936"/>
            <a:ext cx="700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Zpětnovazebné mechanismy kontroly b. dělení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5013" y="118241"/>
            <a:ext cx="7138987" cy="627063"/>
          </a:xfrm>
        </p:spPr>
        <p:txBody>
          <a:bodyPr/>
          <a:lstStyle/>
          <a:p>
            <a:r>
              <a:rPr lang="cs-CZ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Možné důsledky inaktivace onkogenu</a:t>
            </a:r>
            <a:endParaRPr lang="cs-CZ" sz="2400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88" y="1303721"/>
            <a:ext cx="6771691" cy="42801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969" y="5741551"/>
            <a:ext cx="6551060" cy="223820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5966085" y="6610662"/>
            <a:ext cx="44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48728" y="6175948"/>
            <a:ext cx="2231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chemeClr val="tx1"/>
                </a:solidFill>
              </a:rPr>
              <a:t>Felsher</a:t>
            </a:r>
            <a:r>
              <a:rPr lang="cs-CZ" sz="1200" dirty="0" smtClean="0">
                <a:solidFill>
                  <a:schemeClr val="tx1"/>
                </a:solidFill>
              </a:rPr>
              <a:t> DW </a:t>
            </a:r>
            <a:r>
              <a:rPr lang="cs-CZ" sz="1200" dirty="0" err="1" smtClean="0">
                <a:solidFill>
                  <a:schemeClr val="tx1"/>
                </a:solidFill>
              </a:rPr>
              <a:t>Cancer</a:t>
            </a:r>
            <a:r>
              <a:rPr lang="cs-CZ" sz="1200" dirty="0" smtClean="0">
                <a:solidFill>
                  <a:schemeClr val="tx1"/>
                </a:solidFill>
              </a:rPr>
              <a:t> Res 2008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347788" y="1609229"/>
            <a:ext cx="74295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b="1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primární pro vznik nádoru jsou změny vyvolané jak </a:t>
            </a:r>
            <a:r>
              <a:rPr lang="cs-CZ" altLang="cs-CZ" sz="1800" dirty="0">
                <a:solidFill>
                  <a:schemeClr val="accent1"/>
                </a:solidFill>
              </a:rPr>
              <a:t>genetickými (mutace v DNA) tak negenetickými příčinami</a:t>
            </a:r>
            <a:r>
              <a:rPr lang="cs-CZ" altLang="cs-CZ" sz="1800" dirty="0"/>
              <a:t> (ovlivnění exprese genů)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cs-CZ" altLang="cs-CZ" sz="8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karcinogeneze je </a:t>
            </a:r>
            <a:r>
              <a:rPr lang="cs-CZ" altLang="cs-CZ" sz="1800" dirty="0">
                <a:solidFill>
                  <a:schemeClr val="accent1"/>
                </a:solidFill>
              </a:rPr>
              <a:t>několikastupňový proces založený na poruše genetické homeostázy</a:t>
            </a:r>
            <a:r>
              <a:rPr lang="cs-CZ" altLang="cs-CZ" sz="1800" dirty="0"/>
              <a:t> a pouze dílčí změna v kterémkoliv článku ke vzniku nádoru nevede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ke vzniku nádoru může vést jen </a:t>
            </a:r>
            <a:r>
              <a:rPr lang="cs-CZ" altLang="cs-CZ" sz="1800" dirty="0">
                <a:solidFill>
                  <a:schemeClr val="accent1"/>
                </a:solidFill>
              </a:rPr>
              <a:t>kombinace poruchy několika různých mechanizmů</a:t>
            </a:r>
            <a:r>
              <a:rPr lang="cs-CZ" altLang="cs-CZ" sz="1800" dirty="0"/>
              <a:t>, přičemž cesty, kterými se tak děje mohou být velmi rozdílné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cs-CZ" altLang="cs-CZ" sz="8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byly nalezeny velké </a:t>
            </a:r>
            <a:r>
              <a:rPr lang="cs-CZ" altLang="cs-CZ" sz="1800" dirty="0">
                <a:solidFill>
                  <a:schemeClr val="accent1"/>
                </a:solidFill>
              </a:rPr>
              <a:t>individuální a mezidruhové rozdíly i tkáňová a orgánová specifita</a:t>
            </a:r>
            <a:r>
              <a:rPr lang="cs-CZ" altLang="cs-CZ" sz="1800" dirty="0"/>
              <a:t> ve spojitosti se vznikem nádorů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cs-CZ" altLang="cs-CZ" sz="800" dirty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na vzniku nádoru se mohou významně podílet </a:t>
            </a:r>
            <a:r>
              <a:rPr lang="cs-CZ" altLang="cs-CZ" sz="1800" dirty="0">
                <a:solidFill>
                  <a:schemeClr val="accent1"/>
                </a:solidFill>
              </a:rPr>
              <a:t>látky z vnějšího prostředí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DDA453-1904-44E6-AB46-73ADF0408934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66793" y="247650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 smtClean="0">
                <a:solidFill>
                  <a:schemeClr val="tx2"/>
                </a:solidFill>
              </a:rPr>
              <a:t>Shrnutí molekulárně </a:t>
            </a:r>
            <a:r>
              <a:rPr lang="cs-CZ" altLang="cs-CZ" b="1" dirty="0">
                <a:solidFill>
                  <a:schemeClr val="tx2"/>
                </a:solidFill>
              </a:rPr>
              <a:t>genetické </a:t>
            </a:r>
            <a:r>
              <a:rPr lang="cs-CZ" altLang="cs-CZ" b="1" dirty="0" smtClean="0">
                <a:solidFill>
                  <a:schemeClr val="tx2"/>
                </a:solidFill>
              </a:rPr>
              <a:t>podstaty </a:t>
            </a:r>
            <a:r>
              <a:rPr lang="cs-CZ" altLang="cs-CZ" b="1" dirty="0">
                <a:solidFill>
                  <a:schemeClr val="tx2"/>
                </a:solidFill>
              </a:rPr>
              <a:t>nádorového onemocnění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9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603375" y="1806312"/>
            <a:ext cx="70834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„</a:t>
            </a:r>
            <a:r>
              <a:rPr lang="cs-CZ" altLang="cs-CZ" sz="2000" b="1" dirty="0" err="1">
                <a:solidFill>
                  <a:schemeClr val="tx2"/>
                </a:solidFill>
              </a:rPr>
              <a:t>Gatekeepers</a:t>
            </a:r>
            <a:r>
              <a:rPr lang="cs-CZ" altLang="cs-CZ" sz="2000" dirty="0">
                <a:solidFill>
                  <a:schemeClr val="tx2"/>
                </a:solidFill>
              </a:rPr>
              <a:t>“ </a:t>
            </a:r>
            <a:r>
              <a:rPr lang="cs-CZ" altLang="cs-CZ" sz="2000" dirty="0"/>
              <a:t>–</a:t>
            </a:r>
            <a:r>
              <a:rPr lang="cs-CZ" altLang="cs-CZ" sz="2000" dirty="0">
                <a:solidFill>
                  <a:srgbClr val="FFCC66"/>
                </a:solidFill>
              </a:rPr>
              <a:t> </a:t>
            </a:r>
            <a:r>
              <a:rPr lang="cs-CZ" altLang="cs-CZ" sz="2000" dirty="0">
                <a:solidFill>
                  <a:schemeClr val="accent1"/>
                </a:solidFill>
              </a:rPr>
              <a:t>recesivní</a:t>
            </a:r>
            <a:r>
              <a:rPr lang="cs-CZ" altLang="cs-CZ" sz="2000" dirty="0">
                <a:solidFill>
                  <a:srgbClr val="FF9900"/>
                </a:solidFill>
              </a:rPr>
              <a:t> </a:t>
            </a:r>
            <a:r>
              <a:rPr lang="cs-CZ" altLang="cs-CZ" sz="2000" dirty="0"/>
              <a:t>geny, které </a:t>
            </a:r>
            <a:r>
              <a:rPr lang="cs-CZ" altLang="cs-CZ" sz="2000" dirty="0">
                <a:solidFill>
                  <a:srgbClr val="D63838"/>
                </a:solidFill>
              </a:rPr>
              <a:t>přímo</a:t>
            </a:r>
            <a:r>
              <a:rPr lang="cs-CZ" altLang="cs-CZ" sz="2000" dirty="0"/>
              <a:t> regulují (limitují) růst nádorů buď inhibicí jejich růstu nebo indukcí jejich smrti.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„</a:t>
            </a:r>
            <a:r>
              <a:rPr lang="cs-CZ" altLang="cs-CZ" sz="2000" b="1" dirty="0" err="1">
                <a:solidFill>
                  <a:schemeClr val="tx2"/>
                </a:solidFill>
              </a:rPr>
              <a:t>Caretakers</a:t>
            </a:r>
            <a:r>
              <a:rPr lang="cs-CZ" altLang="cs-CZ" sz="2000" dirty="0">
                <a:solidFill>
                  <a:schemeClr val="tx2"/>
                </a:solidFill>
              </a:rPr>
              <a:t>“ </a:t>
            </a:r>
            <a:r>
              <a:rPr lang="cs-CZ" altLang="cs-CZ" sz="2000" dirty="0"/>
              <a:t>- jejich inaktivace navozuje genetickou nestabilitu a ta pouze</a:t>
            </a:r>
            <a:r>
              <a:rPr lang="cs-CZ" altLang="cs-CZ" sz="2000" dirty="0">
                <a:solidFill>
                  <a:srgbClr val="FFCC66"/>
                </a:solidFill>
              </a:rPr>
              <a:t> </a:t>
            </a:r>
            <a:r>
              <a:rPr lang="cs-CZ" altLang="cs-CZ" sz="2000" dirty="0">
                <a:solidFill>
                  <a:srgbClr val="D63838"/>
                </a:solidFill>
              </a:rPr>
              <a:t>nepřímo</a:t>
            </a:r>
            <a:r>
              <a:rPr lang="cs-CZ" altLang="cs-CZ" sz="2000" dirty="0">
                <a:solidFill>
                  <a:srgbClr val="FFCC66"/>
                </a:solidFill>
              </a:rPr>
              <a:t> </a:t>
            </a:r>
            <a:r>
              <a:rPr lang="cs-CZ" altLang="cs-CZ" sz="2000" dirty="0"/>
              <a:t>indukuje růst nádorů zvyšováním mutační rychlosti.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/>
              <a:t>APC, p53 - jsou zároveň </a:t>
            </a:r>
            <a:r>
              <a:rPr lang="cs-CZ" altLang="cs-CZ" sz="2000" dirty="0">
                <a:solidFill>
                  <a:schemeClr val="accent1"/>
                </a:solidFill>
              </a:rPr>
              <a:t>„</a:t>
            </a:r>
            <a:r>
              <a:rPr lang="cs-CZ" altLang="cs-CZ" sz="2000" dirty="0" err="1">
                <a:solidFill>
                  <a:schemeClr val="accent1"/>
                </a:solidFill>
              </a:rPr>
              <a:t>gatekeepers</a:t>
            </a:r>
            <a:r>
              <a:rPr lang="cs-CZ" altLang="cs-CZ" sz="2000" dirty="0">
                <a:solidFill>
                  <a:schemeClr val="accent1"/>
                </a:solidFill>
              </a:rPr>
              <a:t>“ </a:t>
            </a:r>
            <a:r>
              <a:rPr lang="cs-CZ" altLang="cs-CZ" sz="2000" dirty="0"/>
              <a:t>i</a:t>
            </a:r>
            <a:r>
              <a:rPr lang="cs-CZ" altLang="cs-CZ" sz="2000" dirty="0">
                <a:solidFill>
                  <a:schemeClr val="accent1"/>
                </a:solidFill>
              </a:rPr>
              <a:t> „</a:t>
            </a:r>
            <a:r>
              <a:rPr lang="cs-CZ" altLang="cs-CZ" sz="2000" dirty="0" err="1">
                <a:solidFill>
                  <a:schemeClr val="accent1"/>
                </a:solidFill>
              </a:rPr>
              <a:t>caretakers</a:t>
            </a:r>
            <a:r>
              <a:rPr lang="cs-CZ" altLang="cs-CZ" sz="2000" dirty="0">
                <a:solidFill>
                  <a:schemeClr val="accent1"/>
                </a:solidFill>
              </a:rPr>
              <a:t>“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</p:txBody>
      </p:sp>
      <p:sp>
        <p:nvSpPr>
          <p:cNvPr id="48131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EB8AC2-1D22-484B-9B82-3362CFC629CB}" type="slidenum">
              <a:rPr lang="cs-CZ" altLang="cs-CZ" sz="10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34965" y="239485"/>
            <a:ext cx="561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Typy genů zásadní pro rozvoj nádorů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176958" y="137544"/>
            <a:ext cx="7138987" cy="627063"/>
          </a:xfrm>
        </p:spPr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4 typy genetické heterogenity nádorů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800" dirty="0" smtClean="0"/>
              <a:t>Primární nádor pankreatu a jeho metastázy v játrech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63FAFA-90DF-4A9C-AFF7-39D7839432B5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pic>
        <p:nvPicPr>
          <p:cNvPr id="5530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2775"/>
            <a:ext cx="532750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07150" y="1882775"/>
            <a:ext cx="27019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chemeClr val="tx1"/>
                </a:solidFill>
              </a:rPr>
              <a:t>Mutace primárního nádoru vytváří </a:t>
            </a:r>
            <a:r>
              <a:rPr lang="cs-CZ" sz="1400" dirty="0">
                <a:solidFill>
                  <a:schemeClr val="accent1"/>
                </a:solidFill>
              </a:rPr>
              <a:t>klonální heterogenitu </a:t>
            </a:r>
            <a:r>
              <a:rPr lang="cs-CZ" sz="1400" dirty="0">
                <a:solidFill>
                  <a:schemeClr val="tx1"/>
                </a:solidFill>
              </a:rPr>
              <a:t>(základní mutace a 4 </a:t>
            </a:r>
            <a:r>
              <a:rPr lang="cs-CZ" sz="1400" dirty="0" err="1">
                <a:solidFill>
                  <a:schemeClr val="tx1"/>
                </a:solidFill>
              </a:rPr>
              <a:t>subklony</a:t>
            </a:r>
            <a:r>
              <a:rPr lang="cs-CZ" sz="1400" dirty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sz="1400" dirty="0" err="1">
                <a:solidFill>
                  <a:schemeClr val="accent1"/>
                </a:solidFill>
              </a:rPr>
              <a:t>Intratumorální</a:t>
            </a:r>
            <a:r>
              <a:rPr lang="cs-CZ" sz="1400" dirty="0">
                <a:solidFill>
                  <a:schemeClr val="accent1"/>
                </a:solidFill>
              </a:rPr>
              <a:t> heterogenita </a:t>
            </a:r>
            <a:r>
              <a:rPr lang="cs-CZ" sz="1400" dirty="0">
                <a:solidFill>
                  <a:schemeClr val="tx1"/>
                </a:solidFill>
              </a:rPr>
              <a:t>– mezi buňkami prim. nádoru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sz="1400" dirty="0" err="1">
                <a:solidFill>
                  <a:schemeClr val="accent1"/>
                </a:solidFill>
              </a:rPr>
              <a:t>Intermetastatická</a:t>
            </a:r>
            <a:r>
              <a:rPr lang="cs-CZ" sz="1400" dirty="0">
                <a:solidFill>
                  <a:schemeClr val="accent1"/>
                </a:solidFill>
              </a:rPr>
              <a:t> heterogenita</a:t>
            </a:r>
            <a:r>
              <a:rPr lang="cs-CZ" sz="1400" dirty="0">
                <a:solidFill>
                  <a:schemeClr val="tx1"/>
                </a:solidFill>
              </a:rPr>
              <a:t> – mezi různými metastázami téhož pacienta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sz="1400" dirty="0" err="1">
                <a:solidFill>
                  <a:schemeClr val="accent1"/>
                </a:solidFill>
              </a:rPr>
              <a:t>Intrametastatická</a:t>
            </a:r>
            <a:r>
              <a:rPr lang="cs-CZ" sz="1400" dirty="0">
                <a:solidFill>
                  <a:schemeClr val="accent1"/>
                </a:solidFill>
              </a:rPr>
              <a:t> heterogenita </a:t>
            </a:r>
            <a:r>
              <a:rPr lang="cs-CZ" sz="1400" dirty="0">
                <a:solidFill>
                  <a:schemeClr val="tx1"/>
                </a:solidFill>
              </a:rPr>
              <a:t>–mezi buňkami každé rostoucí metastázy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sz="1400" dirty="0">
                <a:solidFill>
                  <a:schemeClr val="accent1"/>
                </a:solidFill>
              </a:rPr>
              <a:t>Heterogenita mezi nádory </a:t>
            </a:r>
            <a:r>
              <a:rPr lang="cs-CZ" sz="1400" dirty="0">
                <a:solidFill>
                  <a:schemeClr val="tx1"/>
                </a:solidFill>
              </a:rPr>
              <a:t>různých pacientů. Mutace v základní buňce nádoru jsou zcela odlišné.</a:t>
            </a:r>
          </a:p>
        </p:txBody>
      </p:sp>
      <p:sp>
        <p:nvSpPr>
          <p:cNvPr id="55303" name="Obdélník 7"/>
          <p:cNvSpPr>
            <a:spLocks noChangeArrowheads="1"/>
          </p:cNvSpPr>
          <p:nvPr/>
        </p:nvSpPr>
        <p:spPr bwMode="auto">
          <a:xfrm>
            <a:off x="6243637" y="6281925"/>
            <a:ext cx="2786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Vogelstein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B. et al. Science 2013</a:t>
            </a:r>
          </a:p>
        </p:txBody>
      </p:sp>
    </p:spTree>
    <p:extLst>
      <p:ext uri="{BB962C8B-B14F-4D97-AF65-F5344CB8AC3E}">
        <p14:creationId xmlns:p14="http://schemas.microsoft.com/office/powerpoint/2010/main" val="5494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14427" y="1410831"/>
            <a:ext cx="73580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Nádor vzniká ze společné buňky, ve které byl - mnohdy desítky let </a:t>
            </a:r>
            <a:endParaRPr lang="en-US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před vznikem viditelného nádoru - zahájen program neregulovaného dělení.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D63838"/>
                </a:solidFill>
              </a:rPr>
              <a:t>Maligní </a:t>
            </a:r>
            <a:r>
              <a:rPr lang="cs-CZ" altLang="cs-CZ" sz="1800" dirty="0" smtClean="0">
                <a:solidFill>
                  <a:srgbClr val="D63838"/>
                </a:solidFill>
              </a:rPr>
              <a:t>transformace </a:t>
            </a:r>
            <a:r>
              <a:rPr lang="cs-CZ" altLang="cs-CZ" sz="1800" dirty="0">
                <a:solidFill>
                  <a:srgbClr val="D63838"/>
                </a:solidFill>
              </a:rPr>
              <a:t>buňky probíhá přes akumulaci mutací </a:t>
            </a:r>
            <a:endParaRPr lang="en-US" altLang="cs-CZ" sz="18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D63838"/>
                </a:solidFill>
              </a:rPr>
              <a:t>ve specifických třídách genů.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Existují</a:t>
            </a:r>
            <a:r>
              <a:rPr lang="cs-CZ" altLang="cs-CZ" sz="1800" dirty="0">
                <a:solidFill>
                  <a:srgbClr val="FFFF99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dvě třídy genů (onkogeny a nádorově supresorové geny)</a:t>
            </a:r>
            <a:r>
              <a:rPr lang="cs-CZ" altLang="cs-CZ" sz="1800" dirty="0"/>
              <a:t>, které dohromady tvoří jen malou část celé genetické výbavy, ale hrají hlavní úlohu v zahájení procesu tvorby nádoru.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Ve své normální konfiguraci </a:t>
            </a:r>
            <a:r>
              <a:rPr lang="cs-CZ" altLang="cs-CZ" sz="1800" dirty="0">
                <a:solidFill>
                  <a:srgbClr val="D63838"/>
                </a:solidFill>
              </a:rPr>
              <a:t>řídí životní cyklus buňky, tj. sled dějů, </a:t>
            </a:r>
            <a:endParaRPr lang="en-US" altLang="cs-CZ" sz="18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D63838"/>
                </a:solidFill>
              </a:rPr>
              <a:t>při kterých se buňka zvětšuje a dělí.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3765" y="227371"/>
            <a:ext cx="731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sz="2400" b="1" dirty="0">
                <a:solidFill>
                  <a:schemeClr val="tx2"/>
                </a:solidFill>
              </a:rPr>
              <a:t>Molekulární podstata nádorového </a:t>
            </a:r>
            <a:r>
              <a:rPr lang="en-US" altLang="cs-CZ" sz="2400" b="1" dirty="0" smtClean="0">
                <a:solidFill>
                  <a:schemeClr val="tx2"/>
                </a:solidFill>
              </a:rPr>
              <a:t>b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ujení</a:t>
            </a:r>
            <a:endParaRPr lang="en-US" altLang="cs-CZ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85607" y="284812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„</a:t>
            </a:r>
            <a:r>
              <a:rPr lang="cs-CZ" sz="2400" b="1" dirty="0" err="1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Oncogene</a:t>
            </a:r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addiction</a:t>
            </a:r>
            <a:r>
              <a:rPr lang="cs-CZ" sz="2400" b="1" dirty="0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“</a:t>
            </a:r>
            <a:endParaRPr lang="cs-CZ" sz="24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81855" y="1176728"/>
            <a:ext cx="79297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Nádorové buňky obsahují mnohonásobné genetické a epigenetické abnormality. Přesto je mnohdy jejich růst a přežití narušeno inaktivací jednoho či několika málo onkogenů (</a:t>
            </a:r>
            <a:r>
              <a:rPr lang="cs-CZ" dirty="0" err="1" smtClean="0">
                <a:solidFill>
                  <a:schemeClr val="accent1"/>
                </a:solidFill>
              </a:rPr>
              <a:t>oncogene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addiction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Identifikace této </a:t>
            </a:r>
            <a:r>
              <a:rPr lang="cs-CZ" dirty="0" smtClean="0">
                <a:solidFill>
                  <a:schemeClr val="accent1"/>
                </a:solidFill>
              </a:rPr>
              <a:t>„</a:t>
            </a:r>
            <a:r>
              <a:rPr lang="cs-CZ" dirty="0" err="1" smtClean="0">
                <a:solidFill>
                  <a:schemeClr val="accent1"/>
                </a:solidFill>
              </a:rPr>
              <a:t>Achilovy</a:t>
            </a:r>
            <a:r>
              <a:rPr lang="cs-CZ" dirty="0" smtClean="0">
                <a:solidFill>
                  <a:schemeClr val="accent1"/>
                </a:solidFill>
              </a:rPr>
              <a:t> paty“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specifických nádorů je základem </a:t>
            </a:r>
            <a:r>
              <a:rPr lang="cs-CZ" dirty="0" smtClean="0">
                <a:solidFill>
                  <a:schemeClr val="accent1"/>
                </a:solidFill>
              </a:rPr>
              <a:t>cílené molekulární terapie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(např. aktivace c-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myc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u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hemopoetických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buněk vede k T-buněčné či myeloidní leukémii).</a:t>
            </a:r>
          </a:p>
          <a:p>
            <a:r>
              <a:rPr lang="cs-CZ" dirty="0">
                <a:solidFill>
                  <a:schemeClr val="tx1"/>
                </a:solidFill>
              </a:rPr>
              <a:t>Mnohastupňový proces karcinogeneze není jen prostým součtem účinků aktivace mnoha onkogenů a inaktivace mnoha nádorových supresorů. Proteiny kódované těmito geny hrají často </a:t>
            </a:r>
            <a:r>
              <a:rPr lang="cs-CZ" dirty="0" smtClean="0">
                <a:solidFill>
                  <a:schemeClr val="accent1"/>
                </a:solidFill>
              </a:rPr>
              <a:t>mnohonásobnou </a:t>
            </a:r>
            <a:r>
              <a:rPr lang="cs-CZ" dirty="0">
                <a:solidFill>
                  <a:schemeClr val="accent1"/>
                </a:solidFill>
              </a:rPr>
              <a:t>úlohu ve složitých a interagujících sítích signálové transdukce</a:t>
            </a:r>
            <a:r>
              <a:rPr lang="cs-CZ" dirty="0">
                <a:solidFill>
                  <a:schemeClr val="tx1"/>
                </a:solidFill>
              </a:rPr>
              <a:t> v buňkách.</a:t>
            </a:r>
          </a:p>
          <a:p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Na těchto poznatcích je založena terapeutická účinnost léků zasahujících specifické onkogeny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Trastuzumab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Herceptin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– protilátka proti receptorové tyrosin kináze HER-2/NEU u pacientů s nádory prsu</a:t>
            </a:r>
          </a:p>
          <a:p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Imatinib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proti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bcl-abl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onkogenu u CML</a:t>
            </a:r>
          </a:p>
          <a:p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Gefitinib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erlotinib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proti receptoru pro EGF u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nádorů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plic (NSCLC), pankreatu a glioblastomu.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Využívá se rovněž konceptu tzv. syntetické letality </a:t>
            </a:r>
            <a:r>
              <a:rPr lang="cs-CZ" dirty="0" smtClean="0">
                <a:solidFill>
                  <a:schemeClr val="tx1"/>
                </a:solidFill>
              </a:rPr>
              <a:t>– při mutaci jednoho ze 2 genů buňka přežívá, ale mutace v obou genech způsobí buněčnou smrt.</a:t>
            </a:r>
          </a:p>
        </p:txBody>
      </p:sp>
    </p:spTree>
    <p:extLst>
      <p:ext uri="{BB962C8B-B14F-4D97-AF65-F5344CB8AC3E}">
        <p14:creationId xmlns:p14="http://schemas.microsoft.com/office/powerpoint/2010/main" val="3662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6054" y="170707"/>
            <a:ext cx="7138987" cy="627063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Příklady z </a:t>
            </a:r>
            <a:r>
              <a:rPr lang="cs-CZ" sz="2400" dirty="0" err="1" smtClean="0">
                <a:solidFill>
                  <a:schemeClr val="tx2"/>
                </a:solidFill>
                <a:ea typeface="Tahoma" panose="020B0604030504040204" pitchFamily="34" charset="0"/>
              </a:rPr>
              <a:t>exp</a:t>
            </a:r>
            <a:r>
              <a:rPr lang="cs-CZ" sz="2400" dirty="0" smtClean="0">
                <a:solidFill>
                  <a:schemeClr val="tx2"/>
                </a:solidFill>
                <a:ea typeface="Tahoma" panose="020B0604030504040204" pitchFamily="34" charset="0"/>
              </a:rPr>
              <a:t>. a klinických studií</a:t>
            </a:r>
            <a:endParaRPr lang="cs-CZ" sz="2400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280" y="1191717"/>
            <a:ext cx="5044759" cy="52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228750" y="-217262"/>
            <a:ext cx="7200900" cy="1295400"/>
          </a:xfrm>
        </p:spPr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Signální dráhy nádorových buněk a </a:t>
            </a:r>
            <a:br>
              <a:rPr lang="cs-CZ" altLang="cs-CZ" sz="2400" dirty="0" smtClean="0">
                <a:solidFill>
                  <a:schemeClr val="tx2"/>
                </a:solidFill>
              </a:rPr>
            </a:br>
            <a:r>
              <a:rPr lang="cs-CZ" altLang="cs-CZ" sz="2400" dirty="0" smtClean="0">
                <a:solidFill>
                  <a:schemeClr val="tx2"/>
                </a:solidFill>
              </a:rPr>
              <a:t>procesy, které regulují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cs-CZ" altLang="cs-CZ" sz="1800" dirty="0" smtClean="0"/>
              <a:t>Driver geny mohou být klasifikovány do 1 či více z 12 drah, které přispívají k selektivní růstové výhodě a můžeme je přiřadit ke 3 základním buněčným procesům (kontrola a udržení genomu, buněčné přežití a osud buněk).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AF92B3-C95E-429A-B53E-BD6D6B2F7356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000" dirty="0" smtClean="0">
              <a:solidFill>
                <a:schemeClr val="bg1"/>
              </a:solidFill>
            </a:endParaRPr>
          </a:p>
        </p:txBody>
      </p:sp>
      <p:pic>
        <p:nvPicPr>
          <p:cNvPr id="5325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80" y="2378253"/>
            <a:ext cx="4007645" cy="42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Obdélník 6"/>
          <p:cNvSpPr>
            <a:spLocks noChangeArrowheads="1"/>
          </p:cNvSpPr>
          <p:nvPr/>
        </p:nvSpPr>
        <p:spPr bwMode="auto">
          <a:xfrm>
            <a:off x="6134099" y="6538912"/>
            <a:ext cx="322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Vogelstein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B. et al. Science 2013</a:t>
            </a:r>
          </a:p>
        </p:txBody>
      </p:sp>
    </p:spTree>
    <p:extLst>
      <p:ext uri="{BB962C8B-B14F-4D97-AF65-F5344CB8AC3E}">
        <p14:creationId xmlns:p14="http://schemas.microsoft.com/office/powerpoint/2010/main" val="3578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12" y="1426614"/>
            <a:ext cx="6292351" cy="44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Picture 2" descr="stage_03092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07" y="1785074"/>
            <a:ext cx="5199531" cy="452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3608" y="1196752"/>
            <a:ext cx="2643187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 jednotlivé buňce mutace postupně a společně podporují </a:t>
            </a:r>
            <a:r>
              <a:rPr lang="cs-CZ" altLang="cs-CZ" sz="1400" dirty="0">
                <a:solidFill>
                  <a:schemeClr val="accent1"/>
                </a:solidFill>
              </a:rPr>
              <a:t>odchylku od regulovaného růstu </a:t>
            </a:r>
            <a:r>
              <a:rPr lang="cs-CZ" altLang="cs-CZ" sz="1400" dirty="0"/>
              <a:t>a zastavují nebo </a:t>
            </a:r>
            <a:r>
              <a:rPr lang="cs-CZ" altLang="cs-CZ" sz="1400" dirty="0" err="1"/>
              <a:t>revertují</a:t>
            </a:r>
            <a:r>
              <a:rPr lang="cs-CZ" altLang="cs-CZ" sz="1400" dirty="0"/>
              <a:t> specializaci buňky.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accent1"/>
                </a:solidFill>
              </a:rPr>
              <a:t>Změny buněčné topografie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accent1"/>
                </a:solidFill>
              </a:rPr>
              <a:t>a uchycení  </a:t>
            </a:r>
            <a:r>
              <a:rPr lang="cs-CZ" altLang="cs-CZ" sz="1400" dirty="0"/>
              <a:t>mění vlastnosti povrchu buňky a umožňují její </a:t>
            </a:r>
            <a:r>
              <a:rPr lang="cs-CZ" altLang="cs-CZ" sz="1400" dirty="0">
                <a:solidFill>
                  <a:schemeClr val="accent1"/>
                </a:solidFill>
              </a:rPr>
              <a:t>odpoutání od sousedních buněk.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Pozměněné nebo nefunkční receptory pak ovlivňují </a:t>
            </a:r>
            <a:r>
              <a:rPr lang="cs-CZ" altLang="cs-CZ" sz="1400" dirty="0">
                <a:solidFill>
                  <a:schemeClr val="accent1"/>
                </a:solidFill>
              </a:rPr>
              <a:t>transport přes membránu.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Uvnitř buňky se </a:t>
            </a:r>
            <a:r>
              <a:rPr lang="cs-CZ" altLang="cs-CZ" sz="1400" dirty="0">
                <a:solidFill>
                  <a:schemeClr val="accent1"/>
                </a:solidFill>
              </a:rPr>
              <a:t>mění metabolismus, jádro mění tvar, dochází ke shlukování chromatinu, zlomům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accent1"/>
                </a:solidFill>
              </a:rPr>
              <a:t>v chromosomech a poruchám buněčného dělení.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Pod vrstvou epitelu jiné buňky produkují </a:t>
            </a:r>
            <a:r>
              <a:rPr lang="cs-CZ" altLang="cs-CZ" sz="1400" dirty="0" err="1"/>
              <a:t>kolagenázu</a:t>
            </a:r>
            <a:r>
              <a:rPr lang="cs-CZ" altLang="cs-CZ" sz="1400" dirty="0"/>
              <a:t> a jiné proteázy, které </a:t>
            </a:r>
            <a:r>
              <a:rPr lang="cs-CZ" altLang="cs-CZ" sz="1400" dirty="0">
                <a:solidFill>
                  <a:schemeClr val="accent1"/>
                </a:solidFill>
              </a:rPr>
              <a:t>narušují extracelulární matrix </a:t>
            </a:r>
            <a:r>
              <a:rPr lang="cs-CZ" altLang="cs-CZ" sz="1400" dirty="0"/>
              <a:t>a usnadňují tak další fázi - </a:t>
            </a:r>
            <a:r>
              <a:rPr lang="cs-CZ" altLang="cs-CZ" sz="1400" dirty="0">
                <a:solidFill>
                  <a:schemeClr val="accent1"/>
                </a:solidFill>
              </a:rPr>
              <a:t>invazi.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rgbClr val="FFCC6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5451" y="212942"/>
            <a:ext cx="845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tx2"/>
                </a:solidFill>
              </a:rPr>
              <a:t>Shrnutí postupných změn </a:t>
            </a:r>
            <a:r>
              <a:rPr lang="cs-CZ" altLang="cs-CZ" sz="1800" b="1" dirty="0">
                <a:solidFill>
                  <a:schemeClr val="tx2"/>
                </a:solidFill>
              </a:rPr>
              <a:t>při transformaci normální buňky v nádorovou</a:t>
            </a:r>
          </a:p>
        </p:txBody>
      </p:sp>
    </p:spTree>
    <p:extLst>
      <p:ext uri="{BB962C8B-B14F-4D97-AF65-F5344CB8AC3E}">
        <p14:creationId xmlns:p14="http://schemas.microsoft.com/office/powerpoint/2010/main" val="9410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dirty="0" smtClean="0">
                <a:solidFill>
                  <a:schemeClr val="tx2"/>
                </a:solidFill>
              </a:rPr>
              <a:t>Souhrn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1290945" y="1616542"/>
            <a:ext cx="7571184" cy="4922370"/>
          </a:xfrm>
        </p:spPr>
        <p:txBody>
          <a:bodyPr/>
          <a:lstStyle/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Většina lidských nádorů je způsobena 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2-8 postupnými změnami , které se vyvíjejí v průběhu 20-30 let</a:t>
            </a:r>
          </a:p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Každá z těchto změn přímo nebo nepřímo 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zvyšuje poměr mezi buněčným dělením a smrtí</a:t>
            </a:r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tj. každá změna způsobuje 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selektivní růstovou výhodu </a:t>
            </a:r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dané buňce</a:t>
            </a:r>
          </a:p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Předpokládá se, že existuje asi 140 genů, jejichž mutace přispívají k vývoji nádorů (tzv. </a:t>
            </a:r>
            <a:r>
              <a:rPr lang="cs-CZ" altLang="cs-CZ" sz="1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-driver </a:t>
            </a:r>
            <a:r>
              <a:rPr lang="cs-CZ" altLang="cs-CZ" sz="1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</a:t>
            </a:r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Jsou pravděpodobně další geny (</a:t>
            </a:r>
            <a:r>
              <a:rPr lang="cs-CZ" altLang="cs-CZ" sz="1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-driver </a:t>
            </a:r>
            <a:r>
              <a:rPr lang="cs-CZ" altLang="cs-CZ" sz="1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</a:t>
            </a:r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které jsou změněny epigenetickými mechanismy a způsobují selektivní růstovou výhodu</a:t>
            </a:r>
          </a:p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Známé 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geny fungují přes desítky signálních drah</a:t>
            </a:r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regulují 3 zásadní buněčné procesy: určení osudu buňky, buněčné přežití a udržení genomu</a:t>
            </a:r>
          </a:p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Každý individuální nádor (dokonce stejného histopatologického subtypu) se liší s ohledem na své genetické změny, ale dráhy ovlivněné v různých nádorech jsou podobné</a:t>
            </a:r>
          </a:p>
          <a:p>
            <a:pPr marL="358775" indent="-358775"/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Genetická heterogenita mezi buňkami </a:t>
            </a:r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jednotlivých nádorů vždy existuje a </a:t>
            </a:r>
            <a:r>
              <a:rPr lang="cs-CZ" altLang="cs-CZ" sz="1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ovlivňuje odpověď na terapii</a:t>
            </a:r>
          </a:p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budoucnosti by příslušný plán terapie pro nádorového pacienta měl vycházet z odhadu složek jeho základního genomu a genomu jeho nádoru</a:t>
            </a:r>
          </a:p>
          <a:p>
            <a:pPr marL="358775" indent="-358775"/>
            <a:r>
              <a:rPr lang="cs-CZ" alt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ze studia nádorového genomu mohou také pomoci zlepšit metody pro prevenci a brzkou detekci nádorů, což je základní pro snížení úmrtnosti </a:t>
            </a:r>
          </a:p>
          <a:p>
            <a:pPr marL="358775" indent="-358775"/>
            <a:endParaRPr lang="cs-CZ" altLang="cs-CZ" sz="1400" dirty="0" smtClean="0"/>
          </a:p>
          <a:p>
            <a:pPr marL="358775" indent="-358775"/>
            <a:endParaRPr lang="cs-CZ" altLang="cs-CZ" sz="1400" dirty="0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DA0A91-E4B4-4052-A8BB-7D95CF18EBED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Weinstein</a:t>
            </a:r>
            <a:r>
              <a:rPr lang="cs-CZ" sz="1800" dirty="0" smtClean="0"/>
              <a:t> IB, </a:t>
            </a:r>
            <a:r>
              <a:rPr lang="cs-CZ" sz="1800" dirty="0" err="1" smtClean="0"/>
              <a:t>Joe</a:t>
            </a:r>
            <a:r>
              <a:rPr lang="cs-CZ" sz="1800" dirty="0" smtClean="0"/>
              <a:t> A., </a:t>
            </a:r>
            <a:r>
              <a:rPr lang="cs-CZ" sz="1800" dirty="0" err="1" smtClean="0"/>
              <a:t>Oncogene</a:t>
            </a:r>
            <a:r>
              <a:rPr lang="cs-CZ" sz="1800" dirty="0" smtClean="0"/>
              <a:t> </a:t>
            </a:r>
            <a:r>
              <a:rPr lang="cs-CZ" sz="1800" dirty="0" err="1" smtClean="0"/>
              <a:t>addiction</a:t>
            </a:r>
            <a:r>
              <a:rPr lang="cs-CZ" sz="1800" dirty="0" smtClean="0"/>
              <a:t>, </a:t>
            </a:r>
            <a:r>
              <a:rPr lang="cs-CZ" sz="1800" dirty="0" err="1" smtClean="0"/>
              <a:t>Cancer</a:t>
            </a:r>
            <a:r>
              <a:rPr lang="cs-CZ" sz="1800" dirty="0" smtClean="0"/>
              <a:t> </a:t>
            </a:r>
            <a:r>
              <a:rPr lang="cs-CZ" sz="1800" dirty="0" err="1" smtClean="0"/>
              <a:t>Research</a:t>
            </a:r>
            <a:r>
              <a:rPr lang="cs-CZ" sz="1800" dirty="0" smtClean="0"/>
              <a:t> 2008, 9, p. 3077</a:t>
            </a:r>
          </a:p>
          <a:p>
            <a:r>
              <a:rPr lang="cs-CZ" sz="1800" dirty="0" err="1" smtClean="0"/>
              <a:t>Felsher</a:t>
            </a:r>
            <a:r>
              <a:rPr lang="cs-CZ" sz="1800" dirty="0" smtClean="0"/>
              <a:t> DW, </a:t>
            </a:r>
            <a:r>
              <a:rPr lang="cs-CZ" sz="1800" dirty="0" err="1" smtClean="0"/>
              <a:t>Oncogene</a:t>
            </a:r>
            <a:r>
              <a:rPr lang="cs-CZ" sz="1800" dirty="0" smtClean="0"/>
              <a:t> </a:t>
            </a:r>
            <a:r>
              <a:rPr lang="cs-CZ" sz="1800" dirty="0" err="1" smtClean="0"/>
              <a:t>addiction</a:t>
            </a:r>
            <a:r>
              <a:rPr lang="cs-CZ" sz="1800" dirty="0" smtClean="0"/>
              <a:t> versus </a:t>
            </a:r>
            <a:r>
              <a:rPr lang="cs-CZ" sz="1800" dirty="0" err="1" smtClean="0"/>
              <a:t>oncogene</a:t>
            </a:r>
            <a:r>
              <a:rPr lang="cs-CZ" sz="1800" dirty="0" smtClean="0"/>
              <a:t> </a:t>
            </a:r>
            <a:r>
              <a:rPr lang="cs-CZ" sz="1800" dirty="0" err="1" smtClean="0"/>
              <a:t>amnesia</a:t>
            </a:r>
            <a:r>
              <a:rPr lang="cs-CZ" sz="1800" dirty="0" smtClean="0"/>
              <a:t>: </a:t>
            </a:r>
            <a:r>
              <a:rPr lang="cs-CZ" sz="1800" dirty="0" err="1" smtClean="0"/>
              <a:t>perhaps</a:t>
            </a:r>
            <a:r>
              <a:rPr lang="cs-CZ" sz="1800" dirty="0" smtClean="0"/>
              <a:t> more </a:t>
            </a:r>
            <a:r>
              <a:rPr lang="cs-CZ" sz="1800" dirty="0" err="1" smtClean="0"/>
              <a:t>than</a:t>
            </a:r>
            <a:r>
              <a:rPr lang="cs-CZ" sz="1800" dirty="0" smtClean="0"/>
              <a:t> just a </a:t>
            </a:r>
            <a:r>
              <a:rPr lang="cs-CZ" sz="1800" dirty="0" err="1" smtClean="0"/>
              <a:t>bad</a:t>
            </a:r>
            <a:r>
              <a:rPr lang="cs-CZ" sz="1800" dirty="0" smtClean="0"/>
              <a:t> habit</a:t>
            </a:r>
            <a:r>
              <a:rPr lang="cs-CZ" sz="1800" dirty="0"/>
              <a:t>? </a:t>
            </a:r>
            <a:r>
              <a:rPr lang="cs-CZ" sz="1800" dirty="0" err="1"/>
              <a:t>Cancer</a:t>
            </a:r>
            <a:r>
              <a:rPr lang="cs-CZ" sz="1800" dirty="0"/>
              <a:t> </a:t>
            </a:r>
            <a:r>
              <a:rPr lang="cs-CZ" sz="1800" dirty="0" err="1"/>
              <a:t>Research</a:t>
            </a:r>
            <a:r>
              <a:rPr lang="cs-CZ" sz="1800" dirty="0"/>
              <a:t> 2008 </a:t>
            </a:r>
            <a:r>
              <a:rPr lang="cs-CZ" sz="1800" dirty="0" smtClean="0"/>
              <a:t>9, p. 3081 </a:t>
            </a:r>
          </a:p>
          <a:p>
            <a:r>
              <a:rPr lang="cs-CZ" sz="1800" dirty="0" err="1" smtClean="0"/>
              <a:t>Bodmer</a:t>
            </a:r>
            <a:r>
              <a:rPr lang="cs-CZ" sz="1800" dirty="0" smtClean="0"/>
              <a:t> W., </a:t>
            </a:r>
            <a:r>
              <a:rPr lang="cs-CZ" sz="1800" dirty="0" err="1" smtClean="0"/>
              <a:t>Genetic</a:t>
            </a:r>
            <a:r>
              <a:rPr lang="cs-CZ" sz="1800" dirty="0" smtClean="0"/>
              <a:t> </a:t>
            </a:r>
            <a:r>
              <a:rPr lang="cs-CZ" sz="1800" dirty="0" err="1" smtClean="0"/>
              <a:t>instability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not </a:t>
            </a:r>
            <a:r>
              <a:rPr lang="cs-CZ" sz="1800" dirty="0" err="1" smtClean="0"/>
              <a:t>required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tumor </a:t>
            </a:r>
            <a:r>
              <a:rPr lang="cs-CZ" sz="1800" dirty="0" err="1" smtClean="0"/>
              <a:t>development</a:t>
            </a:r>
            <a:r>
              <a:rPr lang="cs-CZ" sz="1800" dirty="0" smtClean="0"/>
              <a:t>, </a:t>
            </a:r>
            <a:r>
              <a:rPr lang="cs-CZ" sz="1800" dirty="0" err="1"/>
              <a:t>Cancer</a:t>
            </a:r>
            <a:r>
              <a:rPr lang="cs-CZ" sz="1800" dirty="0"/>
              <a:t> </a:t>
            </a:r>
            <a:r>
              <a:rPr lang="cs-CZ" sz="1800" dirty="0" err="1"/>
              <a:t>Research</a:t>
            </a:r>
            <a:r>
              <a:rPr lang="cs-CZ" sz="1800" dirty="0"/>
              <a:t> 2008 10 </a:t>
            </a:r>
            <a:r>
              <a:rPr lang="cs-CZ" sz="1800" dirty="0" smtClean="0"/>
              <a:t>p. 3558</a:t>
            </a:r>
          </a:p>
          <a:p>
            <a:r>
              <a:rPr lang="cs-CZ" sz="1800" dirty="0" err="1" smtClean="0"/>
              <a:t>Loeb</a:t>
            </a:r>
            <a:r>
              <a:rPr lang="cs-CZ" sz="1800" dirty="0" smtClean="0"/>
              <a:t> LA et al. </a:t>
            </a:r>
            <a:r>
              <a:rPr lang="cs-CZ" sz="1800" dirty="0" err="1" smtClean="0"/>
              <a:t>Cancers</a:t>
            </a:r>
            <a:r>
              <a:rPr lang="cs-CZ" sz="1800" dirty="0" smtClean="0"/>
              <a:t> exhibit a </a:t>
            </a:r>
            <a:r>
              <a:rPr lang="cs-CZ" sz="1800" dirty="0" err="1" smtClean="0"/>
              <a:t>mutator</a:t>
            </a:r>
            <a:r>
              <a:rPr lang="cs-CZ" sz="1800" dirty="0" smtClean="0"/>
              <a:t> </a:t>
            </a:r>
            <a:r>
              <a:rPr lang="cs-CZ" sz="1800" dirty="0" err="1" smtClean="0"/>
              <a:t>phenotype</a:t>
            </a:r>
            <a:r>
              <a:rPr lang="cs-CZ" sz="1800" dirty="0" smtClean="0"/>
              <a:t>: </a:t>
            </a:r>
            <a:r>
              <a:rPr lang="cs-CZ" sz="1800" dirty="0" err="1" smtClean="0"/>
              <a:t>Clinical</a:t>
            </a:r>
            <a:r>
              <a:rPr lang="cs-CZ" sz="1800" dirty="0" smtClean="0"/>
              <a:t> </a:t>
            </a:r>
            <a:r>
              <a:rPr lang="cs-CZ" sz="1800" dirty="0" err="1" smtClean="0"/>
              <a:t>implications</a:t>
            </a:r>
            <a:r>
              <a:rPr lang="cs-CZ" sz="1800" dirty="0" smtClean="0"/>
              <a:t>, </a:t>
            </a:r>
            <a:r>
              <a:rPr lang="cs-CZ" sz="1800" dirty="0" err="1"/>
              <a:t>Cancer</a:t>
            </a:r>
            <a:r>
              <a:rPr lang="cs-CZ" sz="1800" dirty="0"/>
              <a:t> </a:t>
            </a:r>
            <a:r>
              <a:rPr lang="cs-CZ" sz="1800" dirty="0" err="1"/>
              <a:t>Research</a:t>
            </a:r>
            <a:r>
              <a:rPr lang="cs-CZ" sz="1800" dirty="0"/>
              <a:t> 2008 10</a:t>
            </a:r>
            <a:r>
              <a:rPr lang="cs-CZ" sz="1800" dirty="0" smtClean="0"/>
              <a:t>, p.3551</a:t>
            </a:r>
          </a:p>
          <a:p>
            <a:r>
              <a:rPr lang="cs-CZ" sz="1800" dirty="0" err="1" smtClean="0"/>
              <a:t>Felsher</a:t>
            </a:r>
            <a:r>
              <a:rPr lang="cs-CZ" sz="1800" dirty="0" smtClean="0"/>
              <a:t> DW, </a:t>
            </a:r>
            <a:r>
              <a:rPr lang="cs-CZ" sz="1800" dirty="0" err="1" smtClean="0"/>
              <a:t>Cancer</a:t>
            </a:r>
            <a:r>
              <a:rPr lang="cs-CZ" sz="1800" dirty="0" smtClean="0"/>
              <a:t> Res 2008, 68, 3081-6: </a:t>
            </a:r>
            <a:r>
              <a:rPr lang="en-US" sz="1800" dirty="0" smtClean="0"/>
              <a:t>Oncogene </a:t>
            </a:r>
            <a:r>
              <a:rPr lang="en-US" sz="1800" dirty="0"/>
              <a:t>addiction versus oncogene amnesia: perhaps more than just a bad habit</a:t>
            </a:r>
            <a:r>
              <a:rPr lang="en-US" sz="1800" dirty="0" smtClean="0"/>
              <a:t>?</a:t>
            </a:r>
            <a:endParaRPr lang="cs-CZ" sz="1800" dirty="0" smtClean="0"/>
          </a:p>
          <a:p>
            <a:r>
              <a:rPr lang="cs-CZ" sz="1800" dirty="0" err="1" smtClean="0"/>
              <a:t>Vicente-Dueňas</a:t>
            </a:r>
            <a:r>
              <a:rPr lang="cs-CZ" sz="1800" dirty="0" smtClean="0"/>
              <a:t> C et al., EMBO J 2013, 32, 1502-1513 </a:t>
            </a:r>
            <a:r>
              <a:rPr lang="cs-CZ" sz="1800" dirty="0" err="1" smtClean="0"/>
              <a:t>Function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oncogenes</a:t>
            </a:r>
            <a:r>
              <a:rPr lang="cs-CZ" sz="1800" dirty="0" smtClean="0"/>
              <a:t> in </a:t>
            </a:r>
            <a:r>
              <a:rPr lang="cs-CZ" sz="1800" dirty="0" err="1" smtClean="0"/>
              <a:t>cancer</a:t>
            </a:r>
            <a:r>
              <a:rPr lang="cs-CZ" sz="1800" dirty="0" smtClean="0"/>
              <a:t> </a:t>
            </a:r>
            <a:r>
              <a:rPr lang="cs-CZ" sz="1800" dirty="0" err="1" smtClean="0"/>
              <a:t>development</a:t>
            </a:r>
            <a:r>
              <a:rPr lang="cs-CZ" sz="1800" dirty="0" smtClean="0"/>
              <a:t>: a </a:t>
            </a:r>
            <a:r>
              <a:rPr lang="cs-CZ" sz="1800" dirty="0" err="1" smtClean="0"/>
              <a:t>changing</a:t>
            </a:r>
            <a:r>
              <a:rPr lang="cs-CZ" sz="1800" dirty="0" smtClean="0"/>
              <a:t> </a:t>
            </a:r>
            <a:r>
              <a:rPr lang="cs-CZ" sz="1800" dirty="0" err="1" smtClean="0"/>
              <a:t>paradigm</a:t>
            </a:r>
            <a:endParaRPr lang="cs-CZ" sz="1800" dirty="0"/>
          </a:p>
          <a:p>
            <a:r>
              <a:rPr lang="cs-CZ" sz="1800" dirty="0"/>
              <a:t>Bert </a:t>
            </a:r>
            <a:r>
              <a:rPr lang="cs-CZ" sz="1800" dirty="0" err="1" smtClean="0"/>
              <a:t>Vogelstein</a:t>
            </a:r>
            <a:r>
              <a:rPr lang="cs-CZ" sz="1800" dirty="0"/>
              <a:t> </a:t>
            </a:r>
            <a:r>
              <a:rPr lang="cs-CZ" sz="1800" dirty="0" smtClean="0"/>
              <a:t>et al., Science  2013, 339, 1546-1558: </a:t>
            </a:r>
            <a:r>
              <a:rPr lang="cs-CZ" sz="1800" dirty="0" err="1" smtClean="0"/>
              <a:t>Cancer</a:t>
            </a:r>
            <a:r>
              <a:rPr lang="cs-CZ" sz="1800" dirty="0" smtClean="0"/>
              <a:t> Genome </a:t>
            </a:r>
            <a:r>
              <a:rPr lang="cs-CZ" sz="1800" dirty="0" err="1" smtClean="0"/>
              <a:t>Landscapes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E-skripta Genotoxicita a karcinogeneze (J. Hofmanová) – str. 35-46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Doplňující články ke studiu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83494" y="1080438"/>
            <a:ext cx="74295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tx2"/>
                </a:solidFill>
              </a:rPr>
              <a:t>je </a:t>
            </a:r>
            <a:r>
              <a:rPr lang="cs-CZ" altLang="cs-CZ" sz="1800" b="1" dirty="0">
                <a:solidFill>
                  <a:schemeClr val="tx2"/>
                </a:solidFill>
              </a:rPr>
              <a:t>nedílnou součástí karcinogeneze a zajišťuje neomezenou proliferaci buněk.</a:t>
            </a:r>
            <a:endParaRPr lang="cs-CZ" altLang="cs-CZ" sz="36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Existuje obranný </a:t>
            </a:r>
            <a:r>
              <a:rPr lang="cs-CZ" altLang="cs-CZ" sz="1400" dirty="0">
                <a:solidFill>
                  <a:schemeClr val="accent1"/>
                </a:solidFill>
              </a:rPr>
              <a:t>vestavěný buněčný </a:t>
            </a:r>
            <a:r>
              <a:rPr lang="cs-CZ" altLang="cs-CZ" sz="1400" dirty="0"/>
              <a:t>mechanizmus proti neustálé proliferaci, </a:t>
            </a:r>
            <a:r>
              <a:rPr lang="cs-CZ" altLang="cs-CZ" sz="1400" dirty="0">
                <a:solidFill>
                  <a:schemeClr val="accent1"/>
                </a:solidFill>
              </a:rPr>
              <a:t>který sčítá a limituje celkový počet dělení buňky.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Normální somatická buňka má omezený počet dělení, tj. limitovanou schopnost </a:t>
            </a:r>
            <a:r>
              <a:rPr lang="cs-CZ" altLang="cs-CZ" sz="1400" dirty="0" err="1"/>
              <a:t>proliferovat</a:t>
            </a:r>
            <a:r>
              <a:rPr lang="cs-CZ" altLang="cs-CZ" sz="1400" dirty="0"/>
              <a:t> a nastává ireverzibilní zástava </a:t>
            </a:r>
            <a:r>
              <a:rPr lang="cs-CZ" altLang="cs-CZ" sz="1400" dirty="0" smtClean="0"/>
              <a:t>růstu, tzv</a:t>
            </a:r>
            <a:r>
              <a:rPr lang="cs-CZ" altLang="cs-CZ" sz="1400" dirty="0"/>
              <a:t>. </a:t>
            </a:r>
            <a:r>
              <a:rPr lang="cs-CZ" altLang="cs-CZ" sz="1400" dirty="0" err="1">
                <a:solidFill>
                  <a:srgbClr val="D63838"/>
                </a:solidFill>
              </a:rPr>
              <a:t>replikativní</a:t>
            </a:r>
            <a:r>
              <a:rPr lang="cs-CZ" altLang="cs-CZ" sz="1400" dirty="0">
                <a:solidFill>
                  <a:srgbClr val="D63838"/>
                </a:solidFill>
              </a:rPr>
              <a:t> stárnutí (senescence) a smrt.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Molekulárním nástrojem tohoto sčítaní jsou segmenty DNA na koncích chromosomů tzv.</a:t>
            </a:r>
            <a:r>
              <a:rPr lang="cs-CZ" altLang="cs-CZ" sz="1400" b="1" dirty="0"/>
              <a:t> </a:t>
            </a:r>
            <a:r>
              <a:rPr lang="cs-CZ" altLang="cs-CZ" sz="1400" dirty="0" err="1">
                <a:solidFill>
                  <a:srgbClr val="D63838"/>
                </a:solidFill>
              </a:rPr>
              <a:t>telomery</a:t>
            </a:r>
            <a:r>
              <a:rPr lang="cs-CZ" altLang="cs-CZ" sz="1400" b="1" dirty="0"/>
              <a:t>.</a:t>
            </a:r>
            <a:r>
              <a:rPr lang="cs-CZ" altLang="cs-CZ" sz="1400" dirty="0"/>
              <a:t> Ty se při každém dělení zkracují a když dosáhnou kritické délky dochází k stárnutí a krizi. Jestliže tento sčítací systém funguje v nádorové buňce řádně, její nadměrná proliferace je přerušena předtím, než je nádor příliš velký.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Aktivací genu, který kóduje enzym </a:t>
            </a:r>
            <a:r>
              <a:rPr lang="cs-CZ" altLang="cs-CZ" sz="1400" dirty="0" err="1">
                <a:solidFill>
                  <a:srgbClr val="D63838"/>
                </a:solidFill>
              </a:rPr>
              <a:t>telomerázu</a:t>
            </a:r>
            <a:r>
              <a:rPr lang="cs-CZ" altLang="cs-CZ" sz="1400" dirty="0"/>
              <a:t>, který není v normálních buňkách, ale byl nalezen v nádorových buňkách, však dochází k </a:t>
            </a:r>
            <a:r>
              <a:rPr lang="cs-CZ" altLang="cs-CZ" sz="1400" dirty="0">
                <a:solidFill>
                  <a:schemeClr val="accent1"/>
                </a:solidFill>
              </a:rPr>
              <a:t>obnově </a:t>
            </a:r>
            <a:r>
              <a:rPr lang="cs-CZ" altLang="cs-CZ" sz="1400" dirty="0" err="1">
                <a:solidFill>
                  <a:schemeClr val="accent1"/>
                </a:solidFill>
              </a:rPr>
              <a:t>telomerických</a:t>
            </a:r>
            <a:r>
              <a:rPr lang="cs-CZ" altLang="cs-CZ" sz="1400" dirty="0">
                <a:solidFill>
                  <a:schemeClr val="accent1"/>
                </a:solidFill>
              </a:rPr>
              <a:t> segmentů</a:t>
            </a:r>
            <a:r>
              <a:rPr lang="cs-CZ" altLang="cs-CZ" sz="1400" dirty="0"/>
              <a:t> a to umožňuje buňce se nekonečně množit, tj. stát se nesmrtelnou.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 err="1">
                <a:solidFill>
                  <a:schemeClr val="accent1"/>
                </a:solidFill>
              </a:rPr>
              <a:t>Imortalizace</a:t>
            </a:r>
            <a:r>
              <a:rPr lang="cs-CZ" altLang="cs-CZ" sz="1400" dirty="0">
                <a:solidFill>
                  <a:srgbClr val="FFCC66"/>
                </a:solidFill>
              </a:rPr>
              <a:t> </a:t>
            </a:r>
            <a:r>
              <a:rPr lang="cs-CZ" altLang="cs-CZ" sz="1400" dirty="0"/>
              <a:t>zahrnuje</a:t>
            </a:r>
            <a:r>
              <a:rPr lang="cs-CZ" altLang="cs-CZ" sz="1400" dirty="0">
                <a:solidFill>
                  <a:srgbClr val="FFCC66"/>
                </a:solidFill>
              </a:rPr>
              <a:t> </a:t>
            </a:r>
            <a:r>
              <a:rPr lang="cs-CZ" altLang="cs-CZ" sz="1400" dirty="0"/>
              <a:t>také</a:t>
            </a:r>
            <a:r>
              <a:rPr lang="cs-CZ" altLang="cs-CZ" sz="1400" dirty="0">
                <a:solidFill>
                  <a:srgbClr val="FFCC66"/>
                </a:solidFill>
              </a:rPr>
              <a:t> </a:t>
            </a:r>
            <a:r>
              <a:rPr lang="cs-CZ" altLang="cs-CZ" sz="1400" dirty="0">
                <a:solidFill>
                  <a:schemeClr val="accent1"/>
                </a:solidFill>
              </a:rPr>
              <a:t>inaktivaci specifických nádorově supresorových genů </a:t>
            </a:r>
            <a:r>
              <a:rPr lang="cs-CZ" altLang="cs-CZ" sz="1400" dirty="0"/>
              <a:t>jako jsou </a:t>
            </a:r>
            <a:r>
              <a:rPr lang="cs-CZ" altLang="cs-CZ" sz="1400" dirty="0">
                <a:solidFill>
                  <a:schemeClr val="accent1"/>
                </a:solidFill>
              </a:rPr>
              <a:t>RB a p53</a:t>
            </a:r>
            <a:r>
              <a:rPr lang="cs-CZ" altLang="cs-CZ" sz="1400" dirty="0"/>
              <a:t>, které se účastní regulace přechodu G1-S fáze buněčného cyklu a indukce </a:t>
            </a:r>
            <a:r>
              <a:rPr lang="cs-CZ" altLang="cs-CZ" sz="1400" dirty="0" err="1"/>
              <a:t>apoptózy</a:t>
            </a:r>
            <a:r>
              <a:rPr lang="cs-CZ" altLang="cs-CZ" sz="1400" dirty="0"/>
              <a:t> i dalších genů spojených s buněčným cyklem a </a:t>
            </a:r>
            <a:r>
              <a:rPr lang="cs-CZ" altLang="cs-CZ" sz="1400" dirty="0" err="1"/>
              <a:t>apoptózou</a:t>
            </a:r>
            <a:r>
              <a:rPr lang="cs-CZ" altLang="cs-CZ" sz="14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400" dirty="0">
              <a:solidFill>
                <a:srgbClr val="D63838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400" dirty="0">
              <a:solidFill>
                <a:srgbClr val="FFCC66"/>
              </a:solidFill>
            </a:endParaRPr>
          </a:p>
        </p:txBody>
      </p:sp>
      <p:sp>
        <p:nvSpPr>
          <p:cNvPr id="86019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D98FA8B-39F2-4ED5-9BED-8517D68DDA63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2806" y="18737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err="1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Imortalizace</a:t>
            </a:r>
            <a:r>
              <a:rPr lang="cs-CZ" altLang="cs-CZ" sz="2400" b="1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buněk</a:t>
            </a:r>
            <a:endParaRPr lang="cs-CZ" sz="24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1499394" y="1474892"/>
            <a:ext cx="72136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vysoce konzervované nukleoproteinové komplexy přítomné na koncích chromozómů a obsahují </a:t>
            </a:r>
            <a:r>
              <a:rPr lang="cs-CZ" altLang="cs-CZ" sz="1600" dirty="0">
                <a:solidFill>
                  <a:schemeClr val="accent1"/>
                </a:solidFill>
              </a:rPr>
              <a:t>tandemové opakující se sekvence DNA bohaté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na guanin (TTAGGG)</a:t>
            </a:r>
            <a:r>
              <a:rPr lang="cs-CZ" altLang="cs-CZ" sz="1600" dirty="0">
                <a:solidFill>
                  <a:srgbClr val="FFCC66"/>
                </a:solidFill>
              </a:rPr>
              <a:t> </a:t>
            </a:r>
            <a:r>
              <a:rPr lang="cs-CZ" altLang="cs-CZ" sz="1600" dirty="0"/>
              <a:t>obalené specifickými na DNA se vázajícími proteiny.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/>
              <a:t>Telomery</a:t>
            </a:r>
            <a:r>
              <a:rPr lang="cs-CZ" altLang="cs-CZ" sz="1600" dirty="0"/>
              <a:t> tvoří </a:t>
            </a:r>
            <a:r>
              <a:rPr lang="cs-CZ" altLang="cs-CZ" sz="1600" dirty="0">
                <a:solidFill>
                  <a:schemeClr val="accent1"/>
                </a:solidFill>
              </a:rPr>
              <a:t>protektivní čepičku kolem genomové DNA </a:t>
            </a:r>
            <a:r>
              <a:rPr lang="cs-CZ" altLang="cs-CZ" sz="1600" dirty="0"/>
              <a:t>a zabraňují chromozomálním ztrátám a aberantním fúzím během mitotického cyklu.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Telomery</a:t>
            </a:r>
            <a:r>
              <a:rPr lang="cs-CZ" altLang="cs-CZ" sz="1600" dirty="0">
                <a:solidFill>
                  <a:schemeClr val="accent1"/>
                </a:solidFill>
              </a:rPr>
              <a:t> se zkracují s dalšími buněčnými děleními</a:t>
            </a:r>
            <a:r>
              <a:rPr lang="cs-CZ" altLang="cs-CZ" sz="1600" dirty="0"/>
              <a:t>, což může způsobit genovou nestabilitu a změněnou genovou expresi.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Buňky procházejí </a:t>
            </a:r>
            <a:r>
              <a:rPr lang="cs-CZ" altLang="cs-CZ" sz="1600" dirty="0">
                <a:solidFill>
                  <a:srgbClr val="CC3300"/>
                </a:solidFill>
              </a:rPr>
              <a:t>krizovým stadiem (</a:t>
            </a:r>
            <a:r>
              <a:rPr lang="cs-CZ" altLang="cs-CZ" sz="1600" dirty="0" err="1">
                <a:solidFill>
                  <a:srgbClr val="CC3300"/>
                </a:solidFill>
              </a:rPr>
              <a:t>Hayflickův</a:t>
            </a:r>
            <a:r>
              <a:rPr lang="cs-CZ" altLang="cs-CZ" sz="1600" dirty="0">
                <a:solidFill>
                  <a:srgbClr val="CC3300"/>
                </a:solidFill>
              </a:rPr>
              <a:t> limit)</a:t>
            </a:r>
            <a:r>
              <a:rPr lang="cs-CZ" altLang="cs-CZ" sz="1600" dirty="0">
                <a:solidFill>
                  <a:schemeClr val="accent1"/>
                </a:solidFill>
              </a:rPr>
              <a:t> nebo umírají</a:t>
            </a:r>
            <a:r>
              <a:rPr lang="cs-CZ" altLang="cs-CZ" sz="16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Zkracování </a:t>
            </a:r>
            <a:r>
              <a:rPr lang="cs-CZ" altLang="cs-CZ" sz="1600" dirty="0" err="1"/>
              <a:t>telomer</a:t>
            </a:r>
            <a:r>
              <a:rPr lang="cs-CZ" altLang="cs-CZ" sz="1600" dirty="0"/>
              <a:t> vybudí </a:t>
            </a:r>
            <a:r>
              <a:rPr lang="cs-CZ" altLang="cs-CZ" sz="1600" dirty="0" err="1"/>
              <a:t>proliferativní</a:t>
            </a:r>
            <a:r>
              <a:rPr lang="cs-CZ" altLang="cs-CZ" sz="1600" dirty="0"/>
              <a:t> stárnutí  přes </a:t>
            </a:r>
            <a:r>
              <a:rPr lang="cs-CZ" altLang="cs-CZ" sz="1600" dirty="0">
                <a:solidFill>
                  <a:schemeClr val="accent1"/>
                </a:solidFill>
              </a:rPr>
              <a:t>aktivaci kontrolních bodů </a:t>
            </a:r>
            <a:r>
              <a:rPr lang="cs-CZ" altLang="cs-CZ" sz="1600" dirty="0" err="1">
                <a:solidFill>
                  <a:schemeClr val="accent1"/>
                </a:solidFill>
              </a:rPr>
              <a:t>pRB</a:t>
            </a:r>
            <a:r>
              <a:rPr lang="cs-CZ" altLang="cs-CZ" sz="1600" dirty="0">
                <a:solidFill>
                  <a:schemeClr val="accent1"/>
                </a:solidFill>
              </a:rPr>
              <a:t> a p53</a:t>
            </a:r>
            <a:r>
              <a:rPr lang="cs-CZ" altLang="cs-CZ" sz="1600" dirty="0"/>
              <a:t>, což vede u divokých typů p53 k zástavě proliferace.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Dochází k bariéře v proliferaci charakterizované  </a:t>
            </a:r>
            <a:r>
              <a:rPr lang="cs-CZ" altLang="cs-CZ" sz="1600" dirty="0">
                <a:solidFill>
                  <a:schemeClr val="accent1"/>
                </a:solidFill>
              </a:rPr>
              <a:t>dysfunkcí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</a:t>
            </a:r>
            <a:r>
              <a:rPr lang="cs-CZ" altLang="cs-CZ" sz="1600" dirty="0">
                <a:solidFill>
                  <a:schemeClr val="accent1"/>
                </a:solidFill>
              </a:rPr>
              <a:t>, extrémní genomovou nestabilitou a  rozsáhlou smrtí buněk mechanismy závislými i nezávislými na p53.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Délka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</a:t>
            </a:r>
            <a:r>
              <a:rPr lang="cs-CZ" altLang="cs-CZ" sz="1600" dirty="0">
                <a:solidFill>
                  <a:schemeClr val="accent1"/>
                </a:solidFill>
              </a:rPr>
              <a:t> koreluje s buněčným stárnutím</a:t>
            </a:r>
            <a:r>
              <a:rPr lang="cs-CZ" altLang="cs-CZ" sz="1600" dirty="0"/>
              <a:t>, ale neexistují žádné důkazy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pro jasnou korelaci na </a:t>
            </a:r>
            <a:r>
              <a:rPr lang="cs-CZ" altLang="cs-CZ" sz="1600" dirty="0" err="1"/>
              <a:t>organizmální</a:t>
            </a:r>
            <a:r>
              <a:rPr lang="cs-CZ" altLang="cs-CZ" sz="1600" dirty="0"/>
              <a:t> úrovni a korelace s délkou života člověka či jiných druhů.</a:t>
            </a:r>
            <a:endParaRPr lang="en-GB" altLang="cs-CZ" sz="1600" dirty="0"/>
          </a:p>
        </p:txBody>
      </p:sp>
      <p:sp>
        <p:nvSpPr>
          <p:cNvPr id="90115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46EF77A-A45F-49D1-B098-46C4CE522155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10065" y="164892"/>
            <a:ext cx="15308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err="1">
                <a:solidFill>
                  <a:schemeClr val="tx2"/>
                </a:solidFill>
              </a:rPr>
              <a:t>Telomery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91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345407" y="166297"/>
            <a:ext cx="7367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Stadium terminální proliferační zástavy (TPA)</a:t>
            </a:r>
          </a:p>
        </p:txBody>
      </p:sp>
      <p:pic>
        <p:nvPicPr>
          <p:cNvPr id="99331" name="Picture 3" descr="477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49" y="1220787"/>
            <a:ext cx="552608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345407" y="4675187"/>
            <a:ext cx="7715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Normální buňky absolvují určitý počet dělení než navždy opustí buněčný cyklus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a zůstanou ve </a:t>
            </a:r>
            <a:r>
              <a:rPr lang="cs-CZ" altLang="cs-CZ" sz="1600" dirty="0" err="1"/>
              <a:t>viabilním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neproliferujícím</a:t>
            </a:r>
            <a:r>
              <a:rPr lang="cs-CZ" altLang="cs-CZ" sz="1600" dirty="0"/>
              <a:t> stavu – </a:t>
            </a:r>
            <a:r>
              <a:rPr lang="cs-CZ" altLang="cs-CZ" sz="1600" dirty="0">
                <a:solidFill>
                  <a:schemeClr val="accent1"/>
                </a:solidFill>
              </a:rPr>
              <a:t>senescence</a:t>
            </a:r>
            <a:r>
              <a:rPr lang="cs-CZ" altLang="cs-CZ" sz="1600" dirty="0"/>
              <a:t>. Při inaktivaci p53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se tyto buňky ještě nějakou dobu dělí a pak zastavují buněčný cyklus (p53-minus TPA). Při narušení jak p53 tak </a:t>
            </a:r>
            <a:r>
              <a:rPr lang="cs-CZ" altLang="cs-CZ" sz="1600" dirty="0" err="1"/>
              <a:t>pRb</a:t>
            </a:r>
            <a:r>
              <a:rPr lang="cs-CZ" altLang="cs-CZ" sz="1600" dirty="0"/>
              <a:t>/p16 (např. přítomností virových </a:t>
            </a:r>
            <a:r>
              <a:rPr lang="cs-CZ" altLang="cs-CZ" sz="1600" dirty="0" err="1"/>
              <a:t>onkoproteinů</a:t>
            </a:r>
            <a:r>
              <a:rPr lang="cs-CZ" altLang="cs-CZ" sz="1600" dirty="0"/>
              <a:t>), buňka obejde stav senescence a následně je zastavena ve stavu </a:t>
            </a:r>
            <a:r>
              <a:rPr lang="cs-CZ" altLang="cs-CZ" sz="1600" dirty="0">
                <a:solidFill>
                  <a:schemeClr val="accent1"/>
                </a:solidFill>
              </a:rPr>
              <a:t>krize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Vyjímečně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(1 buňka z 10</a:t>
            </a:r>
            <a:r>
              <a:rPr lang="cs-CZ" altLang="cs-CZ" sz="1600" baseline="30000" dirty="0"/>
              <a:t>7 </a:t>
            </a:r>
            <a:r>
              <a:rPr lang="cs-CZ" altLang="cs-CZ" sz="1600" dirty="0"/>
              <a:t>) může překonat krizi a stát se nesmrtelnou. Transdukce několika normálních buněk s expresním konstruktem </a:t>
            </a:r>
            <a:r>
              <a:rPr lang="cs-CZ" altLang="cs-CZ" sz="1600" dirty="0" err="1"/>
              <a:t>hTERT</a:t>
            </a:r>
            <a:r>
              <a:rPr lang="cs-CZ" altLang="cs-CZ" sz="1600" dirty="0"/>
              <a:t> může vyústit v </a:t>
            </a:r>
            <a:r>
              <a:rPr lang="cs-CZ" altLang="cs-CZ" sz="1600" dirty="0">
                <a:solidFill>
                  <a:schemeClr val="accent1"/>
                </a:solidFill>
              </a:rPr>
              <a:t>expresi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telomerázy</a:t>
            </a:r>
            <a:r>
              <a:rPr lang="cs-CZ" altLang="cs-CZ" sz="1600" dirty="0">
                <a:solidFill>
                  <a:srgbClr val="FFCC66"/>
                </a:solidFill>
              </a:rPr>
              <a:t> </a:t>
            </a:r>
            <a:r>
              <a:rPr lang="cs-CZ" altLang="cs-CZ" sz="1600" dirty="0"/>
              <a:t>a obejít stav senescence.</a:t>
            </a:r>
          </a:p>
        </p:txBody>
      </p:sp>
      <p:sp>
        <p:nvSpPr>
          <p:cNvPr id="99333" name="Slide Number Placeholder 4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34122C4-7404-4AF1-BDAE-EC73E9749EB5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5134132" y="2135118"/>
            <a:ext cx="667062" cy="367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343756" y="1861559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400" dirty="0" err="1">
                <a:solidFill>
                  <a:srgbClr val="CC3300"/>
                </a:solidFill>
              </a:rPr>
              <a:t>Hayflickův</a:t>
            </a:r>
            <a:r>
              <a:rPr lang="cs-CZ" altLang="cs-CZ" sz="1400" dirty="0">
                <a:solidFill>
                  <a:srgbClr val="CC3300"/>
                </a:solidFill>
              </a:rPr>
              <a:t> limit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00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77095" y="120797"/>
            <a:ext cx="7138987" cy="627063"/>
          </a:xfrm>
        </p:spPr>
        <p:txBody>
          <a:bodyPr/>
          <a:lstStyle/>
          <a:p>
            <a:pPr algn="ctr"/>
            <a:r>
              <a:rPr lang="cs-CZ" altLang="cs-CZ" sz="2400" dirty="0" err="1" smtClean="0">
                <a:solidFill>
                  <a:schemeClr val="tx2"/>
                </a:solidFill>
              </a:rPr>
              <a:t>Protoonkogeny</a:t>
            </a:r>
            <a:r>
              <a:rPr lang="cs-CZ" altLang="cs-CZ" sz="2400" dirty="0" smtClean="0">
                <a:solidFill>
                  <a:schemeClr val="tx2"/>
                </a:solidFill>
              </a:rPr>
              <a:t>, onkogeny, nádorové supresory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7095" y="1041023"/>
            <a:ext cx="682089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 smtClean="0">
                <a:solidFill>
                  <a:srgbClr val="FF0000"/>
                </a:solidFill>
              </a:rPr>
              <a:t>Protoonkogeny</a:t>
            </a:r>
            <a:r>
              <a:rPr lang="cs-CZ" altLang="cs-CZ" sz="1600" dirty="0" smtClean="0">
                <a:solidFill>
                  <a:schemeClr val="accent1"/>
                </a:solidFill>
              </a:rPr>
              <a:t> jsou  </a:t>
            </a:r>
            <a:r>
              <a:rPr lang="cs-CZ" altLang="cs-CZ" sz="1600" dirty="0">
                <a:solidFill>
                  <a:schemeClr val="accent1"/>
                </a:solidFill>
              </a:rPr>
              <a:t>normální buněčné geny mající základní význam ve fyziologii buňky. </a:t>
            </a:r>
            <a:endParaRPr lang="cs-CZ" altLang="cs-CZ" sz="1600" u="sng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Hrají úlohu především v regulaci životního cyklu buněk: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Buněčného cyklu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Buněčné proliferace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Diferenciace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</a:t>
            </a:r>
            <a:r>
              <a:rPr lang="cs-CZ" altLang="cs-CZ" sz="1600" dirty="0" err="1"/>
              <a:t>Apoptózy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 průběhu evoluce dobře konzervovány a jejich přítomnost v normálních buňkách všech vyšších organismů předpokládá, že mají základní význam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 buněčné fyziologii.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Kódují proteiny, které hrají klíčovou na různých úrovních</a:t>
            </a:r>
            <a:r>
              <a:rPr lang="cs-CZ" altLang="cs-CZ" sz="1600" dirty="0">
                <a:solidFill>
                  <a:schemeClr val="accent1"/>
                </a:solidFill>
              </a:rPr>
              <a:t> integrace mitogenních signálů nesených růstovými faktory a hormony</a:t>
            </a:r>
            <a:r>
              <a:rPr lang="cs-CZ" altLang="cs-CZ" sz="1600" dirty="0" smtClean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Jsou-li </a:t>
            </a:r>
            <a:r>
              <a:rPr lang="cs-CZ" altLang="cs-CZ" sz="1600" dirty="0"/>
              <a:t>modifikovány, ať </a:t>
            </a:r>
            <a:r>
              <a:rPr lang="cs-CZ" altLang="cs-CZ" sz="1600" dirty="0" smtClean="0"/>
              <a:t>na </a:t>
            </a:r>
            <a:r>
              <a:rPr lang="cs-CZ" altLang="cs-CZ" sz="1600" dirty="0"/>
              <a:t>strukturální nebo kontrolní úrovni, začnou se chovat jako </a:t>
            </a:r>
            <a:r>
              <a:rPr lang="cs-CZ" altLang="cs-CZ" sz="1600" dirty="0">
                <a:solidFill>
                  <a:schemeClr val="accent1"/>
                </a:solidFill>
              </a:rPr>
              <a:t>onkogeny a podporují vývoj nádoru. </a:t>
            </a:r>
            <a:endParaRPr lang="cs-CZ" altLang="cs-CZ" sz="16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rgbClr val="FF0000"/>
                </a:solidFill>
              </a:rPr>
              <a:t>Onkogeny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>
                <a:solidFill>
                  <a:schemeClr val="accent1"/>
                </a:solidFill>
              </a:rPr>
              <a:t>jsou mutované nebo </a:t>
            </a:r>
            <a:r>
              <a:rPr lang="cs-CZ" altLang="cs-CZ" sz="1600" dirty="0">
                <a:solidFill>
                  <a:schemeClr val="accent1"/>
                </a:solidFill>
              </a:rPr>
              <a:t>aktivované </a:t>
            </a:r>
            <a:r>
              <a:rPr lang="cs-CZ" altLang="cs-CZ" sz="1600" dirty="0" err="1">
                <a:solidFill>
                  <a:schemeClr val="accent1"/>
                </a:solidFill>
              </a:rPr>
              <a:t>protoonkogeny</a:t>
            </a:r>
            <a:endParaRPr lang="cs-CZ" altLang="cs-CZ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Proces karcinogeneze zahrnuje změněné exprese nebo funkce </a:t>
            </a:r>
            <a:r>
              <a:rPr lang="cs-CZ" altLang="cs-CZ" sz="1600" dirty="0" err="1"/>
              <a:t>protoonkogenů</a:t>
            </a:r>
            <a:r>
              <a:rPr lang="cs-CZ" altLang="cs-CZ" sz="1600" dirty="0"/>
              <a:t> na různých stupních transdukce signálů.</a:t>
            </a:r>
            <a:endParaRPr lang="cs-CZ" altLang="cs-CZ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</a:rPr>
              <a:t>Nádorově supresorové geny</a:t>
            </a:r>
            <a:r>
              <a:rPr lang="cs-CZ" altLang="cs-CZ" sz="1600" b="1" dirty="0">
                <a:solidFill>
                  <a:schemeClr val="tx2"/>
                </a:solidFill>
              </a:rPr>
              <a:t> </a:t>
            </a:r>
            <a:r>
              <a:rPr lang="cs-CZ" altLang="cs-CZ" sz="1600" dirty="0" smtClean="0"/>
              <a:t>zabraňují </a:t>
            </a:r>
            <a:r>
              <a:rPr lang="cs-CZ" altLang="cs-CZ" sz="1600" dirty="0"/>
              <a:t>abnormální buněčné proliferaci a ztráta jejich funkce podporuje růst nádorů (</a:t>
            </a:r>
            <a:r>
              <a:rPr lang="cs-CZ" altLang="cs-CZ" sz="1600" dirty="0" err="1"/>
              <a:t>pRB</a:t>
            </a:r>
            <a:r>
              <a:rPr lang="cs-CZ" altLang="cs-CZ" sz="1600" dirty="0"/>
              <a:t>, p53).</a:t>
            </a:r>
          </a:p>
        </p:txBody>
      </p:sp>
    </p:spTree>
    <p:extLst>
      <p:ext uri="{BB962C8B-B14F-4D97-AF65-F5344CB8AC3E}">
        <p14:creationId xmlns:p14="http://schemas.microsoft.com/office/powerpoint/2010/main" val="16713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310938" y="1218133"/>
            <a:ext cx="71437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cs-CZ" altLang="cs-CZ" sz="24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odráží genetické rozdíly a komplexní rovnováhu mezi procesy, které vedou k degradaci a těmi, které prodlužují </a:t>
            </a:r>
            <a:r>
              <a:rPr lang="cs-CZ" altLang="cs-CZ" sz="1800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telomery</a:t>
            </a:r>
            <a:r>
              <a:rPr lang="cs-CZ" altLang="cs-CZ" sz="1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cs-CZ" altLang="cs-CZ" sz="1800" dirty="0" smtClean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Např. buňky se </a:t>
            </a: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sebeobnovnou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kapacitou mají  delší </a:t>
            </a: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telomery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než diferencované nebo </a:t>
            </a: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telomery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lab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. myší jsou delší než u člověka. </a:t>
            </a:r>
          </a:p>
          <a:p>
            <a:pPr eaLnBrk="1" hangingPunct="1">
              <a:defRPr/>
            </a:pP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Telomery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jsou kratší u lidských somatických  tkání ze starších lidí než u mladších jedinců nebo u zárodečných buněk. </a:t>
            </a:r>
          </a:p>
          <a:p>
            <a:pPr eaLnBrk="1" hangingPunct="1">
              <a:defRPr/>
            </a:pP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Děti s genetickými nemocemi projevujícími se rychlým stárnutím tzv. </a:t>
            </a:r>
            <a:r>
              <a:rPr lang="cs-CZ" altLang="cs-CZ" sz="1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progerickým syndromem 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(Down, Werner, At. </a:t>
            </a: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telangiectasia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) umírají v raném věku s tělem 90ti letých a jejich </a:t>
            </a:r>
            <a:r>
              <a:rPr lang="cs-CZ" altLang="cs-CZ" sz="1800" dirty="0" err="1" smtClean="0">
                <a:latin typeface="Tahoma" pitchFamily="34" charset="0"/>
                <a:cs typeface="Tahoma" pitchFamily="34" charset="0"/>
              </a:rPr>
              <a:t>telomery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jsou drasticky zkráceny. </a:t>
            </a:r>
            <a:endParaRPr lang="cs-CZ" altLang="cs-CZ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39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C23392C-1927-4338-9E13-C76FFFAD96FF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23279" y="209862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  <a:cs typeface="Arial" panose="020B0604020202020204" pitchFamily="34" charset="0"/>
              </a:rPr>
              <a:t>Heterogenita </a:t>
            </a:r>
            <a:r>
              <a:rPr lang="cs-CZ" altLang="cs-CZ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délky </a:t>
            </a:r>
            <a:r>
              <a:rPr lang="cs-CZ" altLang="cs-CZ" sz="2400" b="1" dirty="0" err="1">
                <a:solidFill>
                  <a:schemeClr val="tx2"/>
                </a:solidFill>
                <a:cs typeface="Arial" panose="020B0604020202020204" pitchFamily="34" charset="0"/>
              </a:rPr>
              <a:t>telomer</a:t>
            </a:r>
            <a:r>
              <a:rPr lang="cs-CZ" altLang="cs-CZ" sz="2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283494" y="1409024"/>
            <a:ext cx="74295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tx2"/>
                </a:solidFill>
              </a:rPr>
              <a:t>Imortalizované</a:t>
            </a:r>
            <a:r>
              <a:rPr lang="cs-CZ" altLang="cs-CZ" sz="1800" b="1" dirty="0">
                <a:solidFill>
                  <a:schemeClr val="tx2"/>
                </a:solidFill>
              </a:rPr>
              <a:t> buňky</a:t>
            </a:r>
            <a:r>
              <a:rPr lang="cs-CZ" altLang="cs-CZ" sz="1800" dirty="0">
                <a:solidFill>
                  <a:schemeClr val="tx2"/>
                </a:solidFill>
              </a:rPr>
              <a:t> </a:t>
            </a:r>
            <a:r>
              <a:rPr lang="cs-CZ" altLang="cs-CZ" sz="1800" dirty="0"/>
              <a:t>vznikající z krizového stadia  (inaktivací p53 a </a:t>
            </a:r>
            <a:r>
              <a:rPr lang="cs-CZ" altLang="cs-CZ" sz="1800" dirty="0" err="1"/>
              <a:t>pRB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overexpresí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cMyc</a:t>
            </a:r>
            <a:r>
              <a:rPr lang="cs-CZ" altLang="cs-CZ" sz="1800" dirty="0"/>
              <a:t> a Ras a v důsledku vážné genové nestability) obnovují funkci </a:t>
            </a:r>
            <a:r>
              <a:rPr lang="cs-CZ" altLang="cs-CZ" sz="1800" dirty="0" err="1"/>
              <a:t>telomer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aktivací </a:t>
            </a:r>
            <a:r>
              <a:rPr lang="cs-CZ" altLang="cs-CZ" sz="1800" dirty="0" err="1">
                <a:solidFill>
                  <a:schemeClr val="accent1"/>
                </a:solidFill>
              </a:rPr>
              <a:t>telomerázy</a:t>
            </a:r>
            <a:r>
              <a:rPr lang="cs-CZ" altLang="cs-CZ" sz="1800" dirty="0"/>
              <a:t>, alternativním </a:t>
            </a:r>
            <a:r>
              <a:rPr lang="cs-CZ" altLang="cs-CZ" sz="1800" dirty="0" err="1"/>
              <a:t>telomery</a:t>
            </a:r>
            <a:r>
              <a:rPr lang="cs-CZ" altLang="cs-CZ" sz="1800" dirty="0"/>
              <a:t> udržujícím mechanizmem (ALT) nebo jiným adaptivním mechanizmem.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Ve skutečnosti mají </a:t>
            </a:r>
            <a:r>
              <a:rPr lang="cs-CZ" altLang="cs-CZ" sz="1800" dirty="0">
                <a:solidFill>
                  <a:schemeClr val="accent1"/>
                </a:solidFill>
              </a:rPr>
              <a:t>nádorové buňky kratší </a:t>
            </a:r>
            <a:r>
              <a:rPr lang="cs-CZ" altLang="cs-CZ" sz="1800" dirty="0" err="1">
                <a:solidFill>
                  <a:schemeClr val="accent1"/>
                </a:solidFill>
              </a:rPr>
              <a:t>telomery</a:t>
            </a:r>
            <a:r>
              <a:rPr lang="cs-CZ" altLang="cs-CZ" sz="1800" dirty="0">
                <a:solidFill>
                  <a:schemeClr val="accent1"/>
                </a:solidFill>
              </a:rPr>
              <a:t> než jejich odpovídající normální buněčné typy</a:t>
            </a:r>
            <a:r>
              <a:rPr lang="cs-CZ" altLang="cs-CZ" sz="1800" dirty="0"/>
              <a:t>. Tyto </a:t>
            </a:r>
            <a:r>
              <a:rPr lang="cs-CZ" altLang="cs-CZ" sz="1800" dirty="0" err="1"/>
              <a:t>telomery</a:t>
            </a:r>
            <a:r>
              <a:rPr lang="cs-CZ" altLang="cs-CZ" sz="1800" dirty="0"/>
              <a:t> se dále zkracují během progrese nádoru a u myších </a:t>
            </a:r>
            <a:r>
              <a:rPr lang="cs-CZ" altLang="cs-CZ" sz="1800" dirty="0" err="1"/>
              <a:t>exp</a:t>
            </a:r>
            <a:r>
              <a:rPr lang="cs-CZ" altLang="cs-CZ" sz="1800" dirty="0"/>
              <a:t>. modelů, jsou zkrácené </a:t>
            </a:r>
            <a:r>
              <a:rPr lang="cs-CZ" altLang="cs-CZ" sz="1800" dirty="0" err="1"/>
              <a:t>telomery</a:t>
            </a:r>
            <a:r>
              <a:rPr lang="cs-CZ" altLang="cs-CZ" sz="1800" dirty="0"/>
              <a:t> spojeny se zvýšenou genetickou nestabilitou a zvýšenou nebo redukovanou spontánní malignitou v závislosti na genetickém kontextu.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Mnoho faktorů (genetických, nutričních, hormonálních, environmentálních, farmakologických) může modulovat udržování </a:t>
            </a:r>
            <a:r>
              <a:rPr lang="cs-CZ" altLang="cs-CZ" sz="1800" dirty="0" err="1"/>
              <a:t>telomer</a:t>
            </a:r>
            <a:r>
              <a:rPr lang="cs-CZ" altLang="cs-CZ" sz="1800" dirty="0"/>
              <a:t> a potenciál buněčného života.</a:t>
            </a:r>
            <a:endParaRPr lang="en-GB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/>
          </a:p>
        </p:txBody>
      </p:sp>
      <p:sp>
        <p:nvSpPr>
          <p:cNvPr id="93187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48C195B-DB7B-4970-B150-F140CDBE091C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73180" y="275193"/>
            <a:ext cx="406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2"/>
                </a:solidFill>
              </a:rPr>
              <a:t>Proces 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imortalizace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cs-CZ" altLang="cs-CZ" sz="2400" b="1" dirty="0">
                <a:solidFill>
                  <a:schemeClr val="tx2"/>
                </a:solidFill>
              </a:rPr>
              <a:t>buněk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1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679575" y="1183130"/>
            <a:ext cx="74295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Telomery</a:t>
            </a:r>
            <a:r>
              <a:rPr lang="cs-CZ" altLang="cs-CZ" sz="1800" dirty="0"/>
              <a:t> nejsou udržovány normálním replikačním procesem.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U kmenových, nádorových a </a:t>
            </a:r>
            <a:r>
              <a:rPr lang="cs-CZ" altLang="cs-CZ" sz="1800" dirty="0" err="1"/>
              <a:t>imortalizovaných</a:t>
            </a:r>
            <a:r>
              <a:rPr lang="cs-CZ" altLang="cs-CZ" sz="1800" dirty="0"/>
              <a:t> buněk, je zkracování </a:t>
            </a:r>
            <a:r>
              <a:rPr lang="cs-CZ" altLang="cs-CZ" sz="1800" dirty="0" err="1"/>
              <a:t>telomer</a:t>
            </a:r>
            <a:r>
              <a:rPr lang="cs-CZ" altLang="cs-CZ" sz="1800" dirty="0"/>
              <a:t> zastaveno aktivací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solidFill>
                  <a:srgbClr val="FF0000"/>
                </a:solidFill>
              </a:rPr>
              <a:t>Telomerázy</a:t>
            </a:r>
            <a:r>
              <a:rPr lang="cs-CZ" altLang="cs-CZ" sz="1800" dirty="0" smtClean="0">
                <a:solidFill>
                  <a:srgbClr val="FF0000"/>
                </a:solidFill>
              </a:rPr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- reverzní transkriptázy</a:t>
            </a:r>
            <a:r>
              <a:rPr lang="cs-CZ" altLang="cs-CZ" sz="1800" dirty="0">
                <a:solidFill>
                  <a:schemeClr val="accent1"/>
                </a:solidFill>
              </a:rPr>
              <a:t>, která rozšiřuje </a:t>
            </a:r>
            <a:r>
              <a:rPr lang="cs-CZ" altLang="cs-CZ" sz="1800" dirty="0" err="1">
                <a:solidFill>
                  <a:schemeClr val="accent1"/>
                </a:solidFill>
              </a:rPr>
              <a:t>telomerické</a:t>
            </a:r>
            <a:r>
              <a:rPr lang="cs-CZ" altLang="cs-CZ" sz="1800" dirty="0">
                <a:solidFill>
                  <a:schemeClr val="accent1"/>
                </a:solidFill>
              </a:rPr>
              <a:t> TTAGGG opakované sekvence.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</a:rPr>
              <a:t>3 hlavní složky:</a:t>
            </a:r>
            <a:r>
              <a:rPr lang="cs-CZ" altLang="cs-CZ" sz="1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s </a:t>
            </a:r>
            <a:r>
              <a:rPr lang="cs-CZ" altLang="cs-CZ" sz="1800" dirty="0" err="1"/>
              <a:t>telomerázou</a:t>
            </a:r>
            <a:r>
              <a:rPr lang="cs-CZ" altLang="cs-CZ" sz="1800" dirty="0"/>
              <a:t> spojený protein TLP1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</a:t>
            </a:r>
            <a:r>
              <a:rPr lang="cs-CZ" altLang="cs-CZ" sz="1800" dirty="0" err="1"/>
              <a:t>telomerázovou</a:t>
            </a:r>
            <a:r>
              <a:rPr lang="cs-CZ" altLang="cs-CZ" sz="1800" dirty="0"/>
              <a:t> RNA -</a:t>
            </a:r>
            <a:r>
              <a:rPr lang="cs-CZ" altLang="cs-CZ" sz="1800" dirty="0" err="1"/>
              <a:t>hTR</a:t>
            </a:r>
            <a:r>
              <a:rPr lang="cs-CZ" altLang="cs-CZ" sz="18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1800" dirty="0"/>
              <a:t> </a:t>
            </a:r>
            <a:r>
              <a:rPr lang="cs-CZ" altLang="cs-CZ" sz="1800" dirty="0" err="1"/>
              <a:t>telomerázovou</a:t>
            </a:r>
            <a:r>
              <a:rPr lang="cs-CZ" altLang="cs-CZ" sz="1800" dirty="0"/>
              <a:t> katalytickou jednotku TP2 - lidská </a:t>
            </a:r>
            <a:r>
              <a:rPr lang="cs-CZ" altLang="cs-CZ" sz="1800" dirty="0" err="1"/>
              <a:t>telomerázová</a:t>
            </a:r>
            <a:r>
              <a:rPr lang="cs-CZ" altLang="cs-CZ" sz="1800" dirty="0"/>
              <a:t> reverzní transkriptáza.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err="1"/>
              <a:t>Telomeráza</a:t>
            </a:r>
            <a:r>
              <a:rPr lang="cs-CZ" altLang="cs-CZ" sz="1800" dirty="0"/>
              <a:t> používá svou RNA k navázání na </a:t>
            </a:r>
            <a:r>
              <a:rPr lang="cs-CZ" altLang="cs-CZ" sz="1800" dirty="0" err="1"/>
              <a:t>telomery</a:t>
            </a:r>
            <a:r>
              <a:rPr lang="cs-CZ" altLang="cs-CZ" sz="1800" dirty="0"/>
              <a:t>, zatímco katalytická proteinová jednotka syntetizuje DNA přímo na koncích chromozómů reverzní transkripcí </a:t>
            </a:r>
            <a:r>
              <a:rPr lang="cs-CZ" altLang="cs-CZ" sz="1800" dirty="0" err="1"/>
              <a:t>templátu</a:t>
            </a:r>
            <a:r>
              <a:rPr lang="cs-CZ" altLang="cs-CZ" sz="1800" dirty="0"/>
              <a:t> RNA.</a:t>
            </a:r>
            <a:endParaRPr lang="en-GB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</p:txBody>
      </p:sp>
      <p:sp>
        <p:nvSpPr>
          <p:cNvPr id="95235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F136F00-7983-4886-84E1-737AFA7B142B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82453" y="164892"/>
            <a:ext cx="185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err="1" smtClean="0">
                <a:solidFill>
                  <a:schemeClr val="tx2"/>
                </a:solidFill>
              </a:rPr>
              <a:t>Telomeráza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295400" y="0"/>
            <a:ext cx="7604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Rozšiřování na guanin (G) </a:t>
            </a:r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bohatých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telomerových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vláken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telomerázou</a:t>
            </a:r>
            <a:endParaRPr lang="cs-CZ" alt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283" name="Picture 3" descr="477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8750"/>
            <a:ext cx="65151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490820" y="5356876"/>
            <a:ext cx="771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Holoenzym</a:t>
            </a:r>
            <a:r>
              <a:rPr lang="cs-CZ" altLang="cs-CZ" sz="1800" dirty="0">
                <a:solidFill>
                  <a:srgbClr val="FFCC66"/>
                </a:solidFill>
              </a:rPr>
              <a:t> </a:t>
            </a:r>
            <a:r>
              <a:rPr lang="cs-CZ" altLang="cs-CZ" sz="1800" dirty="0" err="1">
                <a:solidFill>
                  <a:schemeClr val="accent1"/>
                </a:solidFill>
              </a:rPr>
              <a:t>telomeráza</a:t>
            </a:r>
            <a:r>
              <a:rPr lang="cs-CZ" altLang="cs-CZ" sz="1800" dirty="0"/>
              <a:t> obsahuje proteinové subjednotky včetně katalytické subjednotky s aktivitou </a:t>
            </a:r>
            <a:r>
              <a:rPr lang="cs-CZ" altLang="cs-CZ" sz="1800" dirty="0">
                <a:solidFill>
                  <a:schemeClr val="accent1"/>
                </a:solidFill>
              </a:rPr>
              <a:t>reverzní transkriptázy </a:t>
            </a:r>
            <a:r>
              <a:rPr lang="cs-CZ" altLang="cs-CZ" sz="1800" dirty="0"/>
              <a:t>a molekulu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RNA, která slouží jako </a:t>
            </a:r>
            <a:r>
              <a:rPr lang="cs-CZ" altLang="cs-CZ" sz="1800" dirty="0" err="1"/>
              <a:t>templát</a:t>
            </a:r>
            <a:r>
              <a:rPr lang="cs-CZ" altLang="cs-CZ" sz="1800" dirty="0"/>
              <a:t> pro přidání</a:t>
            </a:r>
            <a:r>
              <a:rPr lang="cs-CZ" altLang="cs-CZ" sz="1800" dirty="0">
                <a:solidFill>
                  <a:srgbClr val="FFCC66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opakujících se motivů TTAGGG</a:t>
            </a:r>
          </a:p>
        </p:txBody>
      </p:sp>
      <p:sp>
        <p:nvSpPr>
          <p:cNvPr id="97285" name="Slide Number Placeholder 4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3CF8C5F-8B7C-4905-88E8-274136278077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664611" y="1298393"/>
            <a:ext cx="721518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accent1"/>
                </a:solidFill>
              </a:rPr>
              <a:t>Telomeráza</a:t>
            </a:r>
            <a:r>
              <a:rPr lang="cs-CZ" altLang="cs-CZ" sz="1600" dirty="0">
                <a:solidFill>
                  <a:schemeClr val="accent1"/>
                </a:solidFill>
              </a:rPr>
              <a:t> je vysoce exprimována ve většině nádorů a kmenových buněk, středně v hyperplastických buňkách a velmi nízká nebo žádná v normálních diferencovaných tkáních a postupně se snižuje s věkem.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Její exprese je spojena</a:t>
            </a:r>
            <a:r>
              <a:rPr lang="cs-CZ" altLang="cs-CZ" sz="1600" dirty="0">
                <a:solidFill>
                  <a:schemeClr val="accent1"/>
                </a:solidFill>
              </a:rPr>
              <a:t> s vysokým proliferačním indexem a obnovným tkáňovým potenciálem, agresivitou nádorů, vysokým histopatologickým gradem a s proliferací cévního endotelu.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accent1"/>
                </a:solidFill>
              </a:rPr>
              <a:t>Telomerázová</a:t>
            </a:r>
            <a:r>
              <a:rPr lang="cs-CZ" altLang="cs-CZ" sz="1600" dirty="0">
                <a:solidFill>
                  <a:schemeClr val="accent1"/>
                </a:solidFill>
              </a:rPr>
              <a:t> aktivace a </a:t>
            </a:r>
            <a:r>
              <a:rPr lang="cs-CZ" altLang="cs-CZ" sz="1600" dirty="0" err="1">
                <a:solidFill>
                  <a:schemeClr val="accent1"/>
                </a:solidFill>
              </a:rPr>
              <a:t>overexprese</a:t>
            </a:r>
            <a:r>
              <a:rPr lang="cs-CZ" altLang="cs-CZ" sz="1600" dirty="0">
                <a:solidFill>
                  <a:schemeClr val="accent1"/>
                </a:solidFill>
              </a:rPr>
              <a:t> je často nezbytným a  raným dějem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v mnohastupňové karcinogenezi: </a:t>
            </a:r>
            <a:r>
              <a:rPr lang="cs-CZ" altLang="cs-CZ" sz="1600" dirty="0"/>
              <a:t>vzrůstá rychle při chemické karcinogenezi a po zkrácení </a:t>
            </a:r>
            <a:r>
              <a:rPr lang="cs-CZ" altLang="cs-CZ" sz="1600" dirty="0" err="1"/>
              <a:t>telomer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Telomeráza</a:t>
            </a:r>
            <a:r>
              <a:rPr lang="cs-CZ" altLang="cs-CZ" sz="1600" dirty="0"/>
              <a:t> není ani onkogen ani nádorově supresorový gen, ale je regulována nahoru nebo dolů mnoha faktory a stává se důležitým predisponujícím dějem u karcinogeneze nebo cílené nádorové terapie.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dirty="0">
              <a:solidFill>
                <a:srgbClr val="FFCC66"/>
              </a:solidFill>
            </a:endParaRPr>
          </a:p>
        </p:txBody>
      </p:sp>
      <p:sp>
        <p:nvSpPr>
          <p:cNvPr id="101379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0FCF782-B2A4-48C5-B25D-8354077A62AC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08682" y="89941"/>
            <a:ext cx="6038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2"/>
                </a:solidFill>
              </a:rPr>
              <a:t>Změny 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telomerázové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exprese a aktivace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1388353" y="1722107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388353" y="2688973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388353" y="3655839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7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>
          <a:xfrm>
            <a:off x="1160538" y="1406614"/>
            <a:ext cx="7571184" cy="492237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1800" dirty="0" smtClean="0">
                <a:solidFill>
                  <a:srgbClr val="D63838"/>
                </a:solidFill>
              </a:rPr>
              <a:t>je komplexní a je svázána s genetickými a environmentálními faktory.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1800" dirty="0" smtClean="0">
              <a:solidFill>
                <a:srgbClr val="D63838"/>
              </a:solidFill>
            </a:endParaRP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1800" dirty="0" smtClean="0">
                <a:solidFill>
                  <a:schemeClr val="accent1"/>
                </a:solidFill>
              </a:rPr>
              <a:t>Řada faktorů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telomerázovou</a:t>
            </a:r>
            <a:r>
              <a:rPr lang="cs-CZ" altLang="cs-CZ" sz="1800" dirty="0" smtClean="0">
                <a:solidFill>
                  <a:schemeClr val="accent1"/>
                </a:solidFill>
              </a:rPr>
              <a:t> aktivitu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cs-CZ" sz="1800" dirty="0" smtClean="0">
              <a:solidFill>
                <a:srgbClr val="D6383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 smtClean="0">
                <a:solidFill>
                  <a:schemeClr val="accent1"/>
                </a:solidFill>
              </a:rPr>
              <a:t>     snižuje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 smtClean="0"/>
              <a:t>např. diferenciační činidla, </a:t>
            </a:r>
            <a:r>
              <a:rPr lang="cs-CZ" altLang="cs-CZ" sz="1800" dirty="0" err="1" smtClean="0"/>
              <a:t>epigallocatechin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gallate</a:t>
            </a:r>
            <a:r>
              <a:rPr lang="cs-CZ" altLang="cs-CZ" sz="1800" dirty="0" smtClean="0"/>
              <a:t> (z čaje), </a:t>
            </a:r>
            <a:r>
              <a:rPr lang="cs-CZ" altLang="cs-CZ" sz="1800" dirty="0" err="1" smtClean="0"/>
              <a:t>antineoplastické</a:t>
            </a:r>
            <a:r>
              <a:rPr lang="cs-CZ" altLang="cs-CZ" sz="1800" dirty="0" smtClean="0"/>
              <a:t> látky - </a:t>
            </a:r>
            <a:r>
              <a:rPr lang="cs-CZ" altLang="cs-CZ" sz="1800" dirty="0" err="1" smtClean="0"/>
              <a:t>cisplatina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doxorubicin</a:t>
            </a:r>
            <a:r>
              <a:rPr lang="cs-CZ" altLang="cs-CZ" sz="1800" dirty="0" smtClean="0"/>
              <a:t>, protein fosfatáza 2, MAPK, tamoxifen, androgeny, volné radikály, inhibitory reverz. transkriptázy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 smtClean="0"/>
              <a:t>nebo</a:t>
            </a:r>
          </a:p>
          <a:p>
            <a:pPr marL="514350" indent="-514350">
              <a:lnSpc>
                <a:spcPct val="90000"/>
              </a:lnSpc>
            </a:pPr>
            <a:endParaRPr lang="cs-CZ" altLang="cs-CZ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 smtClean="0">
                <a:solidFill>
                  <a:schemeClr val="accent1"/>
                </a:solidFill>
              </a:rPr>
              <a:t>     zvyšuje</a:t>
            </a:r>
            <a:r>
              <a:rPr lang="cs-CZ" altLang="cs-CZ" sz="18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/>
              <a:t>n</a:t>
            </a:r>
            <a:r>
              <a:rPr lang="cs-CZ" altLang="cs-CZ" sz="1800" dirty="0" smtClean="0"/>
              <a:t>apř. chemické karcinogeny, mutace </a:t>
            </a:r>
            <a:r>
              <a:rPr lang="cs-CZ" altLang="cs-CZ" sz="1800" dirty="0" err="1" smtClean="0"/>
              <a:t>telomerických</a:t>
            </a:r>
            <a:r>
              <a:rPr lang="cs-CZ" altLang="cs-CZ" sz="1800" dirty="0" smtClean="0"/>
              <a:t> sekvencí, </a:t>
            </a:r>
            <a:r>
              <a:rPr lang="cs-CZ" altLang="cs-CZ" sz="1800" dirty="0" err="1" smtClean="0"/>
              <a:t>gamma</a:t>
            </a:r>
            <a:r>
              <a:rPr lang="cs-CZ" altLang="cs-CZ" sz="1800" dirty="0" smtClean="0"/>
              <a:t> záření, PKC, EGF, estrogeny</a:t>
            </a:r>
            <a:endParaRPr lang="en-GB" altLang="cs-CZ" sz="1800" dirty="0" smtClean="0"/>
          </a:p>
          <a:p>
            <a:pPr marL="514350" indent="-514350">
              <a:lnSpc>
                <a:spcPct val="90000"/>
              </a:lnSpc>
            </a:pPr>
            <a:endParaRPr lang="cs-CZ" altLang="cs-CZ" sz="18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618937" y="194872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Homeostáza systému </a:t>
            </a:r>
            <a:r>
              <a:rPr lang="cs-CZ" altLang="cs-CZ" sz="2400" b="1" dirty="0" err="1">
                <a:solidFill>
                  <a:schemeClr val="tx2"/>
                </a:solidFill>
              </a:rPr>
              <a:t>telomery</a:t>
            </a:r>
            <a:r>
              <a:rPr lang="cs-CZ" altLang="cs-CZ" sz="2400" b="1" dirty="0">
                <a:solidFill>
                  <a:schemeClr val="tx2"/>
                </a:solidFill>
              </a:rPr>
              <a:t> – </a:t>
            </a:r>
            <a:r>
              <a:rPr lang="cs-CZ" altLang="cs-CZ" sz="2400" b="1" dirty="0" err="1">
                <a:solidFill>
                  <a:schemeClr val="tx2"/>
                </a:solidFill>
              </a:rPr>
              <a:t>telomeráza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267396" y="4920129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65225" y="2736935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45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4"/>
          <p:cNvSpPr txBox="1">
            <a:spLocks noChangeArrowheads="1"/>
          </p:cNvSpPr>
          <p:nvPr/>
        </p:nvSpPr>
        <p:spPr bwMode="auto">
          <a:xfrm>
            <a:off x="1295947" y="1225550"/>
            <a:ext cx="721518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jsou </a:t>
            </a:r>
            <a:r>
              <a:rPr lang="cs-CZ" altLang="cs-CZ" sz="1600" dirty="0"/>
              <a:t>složité a jen částečně objasněné. </a:t>
            </a:r>
            <a:r>
              <a:rPr lang="cs-CZ" altLang="cs-CZ" sz="1600" dirty="0" err="1"/>
              <a:t>Telomeráza</a:t>
            </a:r>
            <a:r>
              <a:rPr lang="cs-CZ" altLang="cs-CZ" sz="1600" dirty="0"/>
              <a:t> může paradoxně buď podporovat nebo inhibovat tvorbu nádorů v závislosti na genetickém kontextu.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U nádorových buněk jsou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telomery</a:t>
            </a:r>
            <a:r>
              <a:rPr lang="cs-CZ" altLang="cs-CZ" sz="1600" dirty="0">
                <a:solidFill>
                  <a:schemeClr val="accent1"/>
                </a:solidFill>
              </a:rPr>
              <a:t> kratší a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telomerázová</a:t>
            </a:r>
            <a:r>
              <a:rPr lang="cs-CZ" altLang="cs-CZ" sz="1600" dirty="0">
                <a:solidFill>
                  <a:schemeClr val="accent1"/>
                </a:solidFill>
              </a:rPr>
              <a:t> aktivita obvykle následuje po zkracování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</a:t>
            </a:r>
            <a:r>
              <a:rPr lang="cs-CZ" altLang="cs-CZ" sz="1600" dirty="0">
                <a:solidFill>
                  <a:schemeClr val="accent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Ztráta funkce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</a:t>
            </a:r>
            <a:r>
              <a:rPr lang="cs-CZ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dirty="0"/>
              <a:t>při raném dělení zahajuje</a:t>
            </a:r>
            <a:r>
              <a:rPr lang="cs-CZ" altLang="cs-CZ" sz="1600" dirty="0">
                <a:solidFill>
                  <a:srgbClr val="FFCC66"/>
                </a:solidFill>
              </a:rPr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genetickou nestabilitu</a:t>
            </a:r>
            <a:r>
              <a:rPr lang="cs-CZ" altLang="cs-CZ" sz="1600" dirty="0"/>
              <a:t>, zatímco v pozdějším bodě progrese nádoru absence </a:t>
            </a:r>
            <a:r>
              <a:rPr lang="cs-CZ" altLang="cs-CZ" sz="1600" dirty="0" err="1"/>
              <a:t>telomerázy</a:t>
            </a:r>
            <a:r>
              <a:rPr lang="cs-CZ" altLang="cs-CZ" sz="1600" dirty="0"/>
              <a:t> inhibuje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růst. Tak zatímco inhibice </a:t>
            </a:r>
            <a:r>
              <a:rPr lang="cs-CZ" altLang="cs-CZ" sz="1600" dirty="0" err="1"/>
              <a:t>telomerázy</a:t>
            </a:r>
            <a:r>
              <a:rPr lang="cs-CZ" altLang="cs-CZ" sz="1600" dirty="0"/>
              <a:t> u ustanovených nádorů může být cenným terapeutickým přístupem, na věku závislé zkracování </a:t>
            </a:r>
            <a:r>
              <a:rPr lang="cs-CZ" altLang="cs-CZ" sz="1600" dirty="0" err="1"/>
              <a:t>telomer</a:t>
            </a:r>
            <a:r>
              <a:rPr lang="cs-CZ" altLang="cs-CZ" sz="1600" dirty="0"/>
              <a:t> může být rizikovým faktorem pro nádory tím, že umožňuje obejít kontrolní bod mortality.</a:t>
            </a:r>
            <a:endParaRPr lang="en-GB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D63838"/>
                </a:solidFill>
              </a:rPr>
              <a:t>Systém </a:t>
            </a:r>
            <a:r>
              <a:rPr lang="cs-CZ" altLang="cs-CZ" sz="1600" dirty="0" err="1">
                <a:solidFill>
                  <a:srgbClr val="D63838"/>
                </a:solidFill>
              </a:rPr>
              <a:t>telomery-telomeráza</a:t>
            </a:r>
            <a:r>
              <a:rPr lang="cs-CZ" altLang="cs-CZ" sz="1600" dirty="0">
                <a:solidFill>
                  <a:srgbClr val="D63838"/>
                </a:solidFill>
              </a:rPr>
              <a:t> představuje komplexní skupinu molekul </a:t>
            </a:r>
            <a:r>
              <a:rPr lang="cs-CZ" altLang="cs-CZ" sz="1600" dirty="0" err="1">
                <a:solidFill>
                  <a:srgbClr val="D63838"/>
                </a:solidFill>
              </a:rPr>
              <a:t>interagujícíh</a:t>
            </a:r>
            <a:r>
              <a:rPr lang="cs-CZ" altLang="cs-CZ" sz="1600" dirty="0">
                <a:solidFill>
                  <a:srgbClr val="D63838"/>
                </a:solidFill>
              </a:rPr>
              <a:t> navzájem a modulujících věk buněk, genetickou stabilitu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D63838"/>
                </a:solidFill>
              </a:rPr>
              <a:t>a nádorovou transformaci</a:t>
            </a:r>
            <a:r>
              <a:rPr lang="cs-CZ" altLang="cs-CZ" sz="16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Vnější zásahy mohou modulovat žití zvyšováním nebo snižováním délky života, ale s tímto přístupem jsou spojeny také odpovídající problémy.</a:t>
            </a:r>
            <a:endParaRPr lang="en-GB" altLang="cs-CZ" sz="16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</p:txBody>
      </p:sp>
      <p:sp>
        <p:nvSpPr>
          <p:cNvPr id="104451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D4285DE-0DEE-442A-97E1-0D9850EAC9DC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98738" y="0"/>
            <a:ext cx="5809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Vztahy mezi </a:t>
            </a:r>
            <a:r>
              <a:rPr lang="cs-CZ" altLang="cs-CZ" sz="2400" b="1" dirty="0" err="1">
                <a:solidFill>
                  <a:schemeClr val="tx2"/>
                </a:solidFill>
              </a:rPr>
              <a:t>telomerázovou</a:t>
            </a:r>
            <a:r>
              <a:rPr lang="cs-CZ" altLang="cs-CZ" sz="2400" b="1" dirty="0">
                <a:solidFill>
                  <a:schemeClr val="tx2"/>
                </a:solidFill>
              </a:rPr>
              <a:t> aktivitou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cs-CZ" altLang="cs-CZ" sz="2400" b="1" dirty="0">
                <a:solidFill>
                  <a:schemeClr val="tx2"/>
                </a:solidFill>
              </a:rPr>
              <a:t>nádorovým onemocněním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52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97807" y="1146175"/>
            <a:ext cx="7215187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Udržování </a:t>
            </a:r>
            <a:r>
              <a:rPr lang="cs-CZ" altLang="cs-CZ" sz="1600" dirty="0" err="1">
                <a:solidFill>
                  <a:schemeClr val="accent1"/>
                </a:solidFill>
              </a:rPr>
              <a:t>telomer</a:t>
            </a:r>
            <a:r>
              <a:rPr lang="cs-CZ" altLang="cs-CZ" sz="1600" dirty="0">
                <a:solidFill>
                  <a:schemeClr val="accent1"/>
                </a:solidFill>
              </a:rPr>
              <a:t> by mohlo být důležité pro  prodloužení života</a:t>
            </a:r>
            <a:r>
              <a:rPr lang="cs-CZ" altLang="cs-CZ" sz="1600" dirty="0"/>
              <a:t>, ale  vzhledem ke složitosti fyziologických mechanismů na buněčné a zejména </a:t>
            </a:r>
            <a:r>
              <a:rPr lang="cs-CZ" altLang="cs-CZ" sz="1600" dirty="0" err="1"/>
              <a:t>organizmální</a:t>
            </a:r>
            <a:r>
              <a:rPr lang="cs-CZ" altLang="cs-CZ" sz="1600" dirty="0"/>
              <a:t> úrovni, nelze tento problém zjednodušovat.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Z onkologického hlediska</a:t>
            </a:r>
            <a:r>
              <a:rPr lang="cs-CZ" altLang="cs-CZ" sz="1600" dirty="0"/>
              <a:t>, může nadměrná </a:t>
            </a:r>
            <a:r>
              <a:rPr lang="cs-CZ" altLang="cs-CZ" sz="1600" dirty="0" err="1"/>
              <a:t>rexprese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telomerázy</a:t>
            </a:r>
            <a:r>
              <a:rPr lang="cs-CZ" altLang="cs-CZ" sz="1600" dirty="0"/>
              <a:t> zvyšovat riziko vzniku nádorů. Ačkoliv normální buňky s delší dobou života a udržovanými </a:t>
            </a:r>
            <a:r>
              <a:rPr lang="cs-CZ" altLang="cs-CZ" sz="1600" dirty="0" err="1"/>
              <a:t>telomerami</a:t>
            </a:r>
            <a:r>
              <a:rPr lang="cs-CZ" altLang="cs-CZ" sz="1600" dirty="0"/>
              <a:t> se nejeví jako </a:t>
            </a:r>
            <a:r>
              <a:rPr lang="cs-CZ" altLang="cs-CZ" sz="1600" dirty="0" err="1"/>
              <a:t>neoplastické</a:t>
            </a:r>
            <a:r>
              <a:rPr lang="cs-CZ" altLang="cs-CZ" sz="1600" dirty="0"/>
              <a:t>, zpoždění fyziologické smrti může zvyšovat pravděpodobnost kontaktu s karcinogeny. </a:t>
            </a:r>
            <a:r>
              <a:rPr lang="cs-CZ" altLang="cs-CZ" sz="1600" dirty="0" err="1"/>
              <a:t>Telomeráza</a:t>
            </a:r>
            <a:r>
              <a:rPr lang="cs-CZ" altLang="cs-CZ" sz="1600" dirty="0"/>
              <a:t> sama také zvyšuje </a:t>
            </a:r>
            <a:r>
              <a:rPr lang="cs-CZ" altLang="cs-CZ" sz="1600" dirty="0" err="1"/>
              <a:t>onkogenní</a:t>
            </a:r>
            <a:r>
              <a:rPr lang="cs-CZ" altLang="cs-CZ" sz="1600" dirty="0"/>
              <a:t> potenciál predisponovaných buněk a je cílem protinádorových terapií.</a:t>
            </a:r>
            <a:endParaRPr lang="en-GB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Zatím se pozornost soustřeďuje na zvýšení doby života několika cílových buněk nebo snížení </a:t>
            </a:r>
            <a:r>
              <a:rPr lang="cs-CZ" altLang="cs-CZ" sz="1600" dirty="0" err="1"/>
              <a:t>proliferujících</a:t>
            </a:r>
            <a:r>
              <a:rPr lang="cs-CZ" altLang="cs-CZ" sz="1600" dirty="0"/>
              <a:t> nádorových buněk. Málo pozornosti je věnováno </a:t>
            </a:r>
            <a:r>
              <a:rPr lang="cs-CZ" altLang="cs-CZ" sz="1600" dirty="0" err="1"/>
              <a:t>organizmální</a:t>
            </a:r>
            <a:r>
              <a:rPr lang="cs-CZ" altLang="cs-CZ" sz="1600" dirty="0"/>
              <a:t> úrovni, mikro- a makroprostředí, ve kterém tyto buňky rostou jako normální nebo </a:t>
            </a:r>
            <a:r>
              <a:rPr lang="cs-CZ" altLang="cs-CZ" sz="1600" dirty="0" err="1"/>
              <a:t>imortalizované</a:t>
            </a:r>
            <a:r>
              <a:rPr lang="cs-CZ" altLang="cs-CZ" sz="1600" dirty="0"/>
              <a:t> nádorové buňky: tj. angiogenezi, růstovým a diferenciačním faktorům, </a:t>
            </a:r>
            <a:r>
              <a:rPr lang="cs-CZ" altLang="cs-CZ" sz="1600" dirty="0" err="1"/>
              <a:t>cytokinům</a:t>
            </a:r>
            <a:r>
              <a:rPr lang="cs-CZ" altLang="cs-CZ" sz="1600" dirty="0"/>
              <a:t>, hormonům, imunitnímu systému a environmentálním faktorům. </a:t>
            </a:r>
            <a:endParaRPr lang="en-GB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 dirty="0">
              <a:solidFill>
                <a:srgbClr val="FFCC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2"/>
                </a:solidFill>
              </a:rPr>
              <a:t>Zbývá odpovědět na otázky:</a:t>
            </a:r>
            <a:endParaRPr lang="en-GB" altLang="cs-CZ" sz="16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D63838"/>
                </a:solidFill>
              </a:rPr>
              <a:t>? - </a:t>
            </a:r>
            <a:r>
              <a:rPr lang="cs-CZ" altLang="cs-CZ" sz="1600" dirty="0"/>
              <a:t>Je bezpečné prodlužovat lidský život použitím terapeutických látek?       </a:t>
            </a:r>
            <a:endParaRPr lang="en-GB" altLang="cs-CZ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D63838"/>
                </a:solidFill>
              </a:rPr>
              <a:t>? - </a:t>
            </a:r>
            <a:r>
              <a:rPr lang="cs-CZ" altLang="cs-CZ" sz="1600" dirty="0"/>
              <a:t>Je lepší prodlužovat lidský život nebo zlepšovat kvalitu života?</a:t>
            </a:r>
            <a:endParaRPr lang="en-GB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FFCC66"/>
              </a:solidFill>
            </a:endParaRPr>
          </a:p>
        </p:txBody>
      </p:sp>
      <p:sp>
        <p:nvSpPr>
          <p:cNvPr id="105475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317F97-0F86-438B-B810-CA6B38BF60DF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88763" y="292308"/>
            <a:ext cx="526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Význam poznatků - </a:t>
            </a:r>
            <a:r>
              <a:rPr lang="cs-CZ" sz="2000" b="1" dirty="0" err="1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telomery</a:t>
            </a:r>
            <a:r>
              <a:rPr lang="cs-CZ" sz="2000" b="1" dirty="0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 smtClean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telomeráza</a:t>
            </a:r>
            <a:endParaRPr lang="cs-CZ" sz="2000" b="1" dirty="0">
              <a:solidFill>
                <a:schemeClr val="tx2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269480" y="0"/>
            <a:ext cx="7296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Zkracování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telomer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může vést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chromozomální nestabilitě a vzniku nádoru</a:t>
            </a:r>
          </a:p>
        </p:txBody>
      </p:sp>
      <p:pic>
        <p:nvPicPr>
          <p:cNvPr id="107523" name="Picture 3" descr="2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1481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5CB8D23F-82C3-4578-B1E2-C54E1A0C8985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47813" y="0"/>
            <a:ext cx="709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Imortalizace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nutná,ale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dostačující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maligní transformaci</a:t>
            </a:r>
          </a:p>
        </p:txBody>
      </p:sp>
      <p:pic>
        <p:nvPicPr>
          <p:cNvPr id="109571" name="Picture 3" descr="477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75" y="1169231"/>
            <a:ext cx="5255593" cy="36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42193" y="5028914"/>
            <a:ext cx="8107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/>
              <a:t>A) </a:t>
            </a:r>
            <a:r>
              <a:rPr lang="cs-CZ" altLang="cs-CZ" sz="1200" dirty="0"/>
              <a:t>U řady modelů </a:t>
            </a:r>
            <a:r>
              <a:rPr lang="cs-CZ" altLang="cs-CZ" sz="1200" i="1" dirty="0"/>
              <a:t>in vitro</a:t>
            </a:r>
            <a:r>
              <a:rPr lang="cs-CZ" altLang="cs-CZ" sz="1200" dirty="0"/>
              <a:t> se ukázalo, že onkogeny (např. aktivovaný </a:t>
            </a:r>
            <a:r>
              <a:rPr lang="cs-CZ" altLang="cs-CZ" sz="1200" i="1" dirty="0"/>
              <a:t>ras)</a:t>
            </a:r>
            <a:r>
              <a:rPr lang="cs-CZ" altLang="cs-CZ" sz="1200" dirty="0"/>
              <a:t> mohou způsobit maligní transformaci </a:t>
            </a:r>
            <a:r>
              <a:rPr lang="cs-CZ" altLang="cs-CZ" sz="1200" dirty="0" err="1"/>
              <a:t>imortalizovaných</a:t>
            </a:r>
            <a:r>
              <a:rPr lang="cs-CZ" altLang="cs-CZ" sz="1200" dirty="0"/>
              <a:t>, ale ne normálních buněk. Aktivovaný </a:t>
            </a:r>
            <a:r>
              <a:rPr lang="cs-CZ" altLang="cs-CZ" sz="1200" i="1" dirty="0"/>
              <a:t>ras</a:t>
            </a:r>
            <a:r>
              <a:rPr lang="cs-CZ" altLang="cs-CZ" sz="1200" dirty="0"/>
              <a:t> způsobuje maligní transformaci SV40-imortalizovaných  </a:t>
            </a:r>
            <a:r>
              <a:rPr lang="cs-CZ" altLang="cs-CZ" sz="1200" dirty="0" err="1"/>
              <a:t>fibroblastsů</a:t>
            </a:r>
            <a:r>
              <a:rPr lang="cs-CZ" altLang="cs-CZ" sz="1200" dirty="0"/>
              <a:t>, ne však normálních fibroblastů nebo SV40-transdukovaných fibroblastů, které nebyly </a:t>
            </a:r>
            <a:r>
              <a:rPr lang="cs-CZ" altLang="cs-CZ" sz="1200" dirty="0" err="1"/>
              <a:t>imortalizovány</a:t>
            </a:r>
            <a:r>
              <a:rPr lang="cs-CZ" altLang="cs-CZ" sz="1200" dirty="0"/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/>
              <a:t>(B)</a:t>
            </a:r>
            <a:r>
              <a:rPr lang="cs-CZ" altLang="cs-CZ" sz="1200" dirty="0"/>
              <a:t> Myší fibroblasty </a:t>
            </a:r>
            <a:r>
              <a:rPr lang="cs-CZ" altLang="cs-CZ" sz="1200" dirty="0" err="1"/>
              <a:t>transdukované</a:t>
            </a:r>
            <a:r>
              <a:rPr lang="cs-CZ" altLang="cs-CZ" sz="1200" dirty="0"/>
              <a:t> aktivovaným proteinem </a:t>
            </a:r>
            <a:r>
              <a:rPr lang="cs-CZ" altLang="cs-CZ" sz="1200" i="1" dirty="0"/>
              <a:t>ras</a:t>
            </a:r>
            <a:r>
              <a:rPr lang="cs-CZ" altLang="cs-CZ" sz="1200" dirty="0"/>
              <a:t> získávají konstitutivně aktivní signální dráhu MEK. U </a:t>
            </a:r>
            <a:r>
              <a:rPr lang="cs-CZ" altLang="cs-CZ" sz="1200" dirty="0" err="1"/>
              <a:t>imortalizovaných</a:t>
            </a:r>
            <a:r>
              <a:rPr lang="cs-CZ" altLang="cs-CZ" sz="1200" dirty="0"/>
              <a:t> buněk to může vyústit v maligní transformaci, kdežto u normálních buněk dochází k </a:t>
            </a:r>
            <a:r>
              <a:rPr lang="cs-CZ" altLang="cs-CZ" sz="1200" dirty="0" err="1"/>
              <a:t>upregulaci</a:t>
            </a:r>
            <a:r>
              <a:rPr lang="cs-CZ" altLang="cs-CZ" sz="1200" dirty="0"/>
              <a:t> p53 a p16</a:t>
            </a:r>
            <a:r>
              <a:rPr lang="cs-CZ" altLang="cs-CZ" sz="1200" baseline="30000" dirty="0"/>
              <a:t>INK4a</a:t>
            </a:r>
            <a:r>
              <a:rPr lang="cs-CZ" altLang="cs-CZ" sz="1200" dirty="0"/>
              <a:t> a předčasnému stárnutí (</a:t>
            </a:r>
            <a:r>
              <a:rPr lang="cs-CZ" altLang="cs-CZ" sz="1200" dirty="0" err="1"/>
              <a:t>premature</a:t>
            </a:r>
            <a:r>
              <a:rPr lang="cs-CZ" altLang="cs-CZ" sz="1200" dirty="0"/>
              <a:t> senescence).</a:t>
            </a:r>
          </a:p>
        </p:txBody>
      </p:sp>
      <p:sp>
        <p:nvSpPr>
          <p:cNvPr id="109573" name="Slide Number Placeholder 4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84BDF6E-2A1C-4CC2-A43C-543844A6D1AF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15286" y="1309203"/>
            <a:ext cx="39290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Byla objevena </a:t>
            </a:r>
          </a:p>
          <a:p>
            <a:pPr eaLnBrk="1" hangingPunct="1">
              <a:defRPr/>
            </a:pPr>
            <a:r>
              <a:rPr lang="cs-CZ" altLang="cs-CZ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řada genů odpovědných za vývoj nádorů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cs-CZ" altLang="cs-CZ" sz="16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Na porozumění maligní transformaci má zásluhu zejména široká škála dřívějších prací s </a:t>
            </a:r>
            <a:r>
              <a:rPr lang="cs-CZ" altLang="cs-CZ" sz="1600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onkogenními</a:t>
            </a:r>
            <a:r>
              <a:rPr lang="cs-CZ" altLang="cs-CZ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viry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cs-CZ" altLang="cs-CZ" sz="16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endParaRPr lang="cs-CZ" altLang="cs-CZ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32361" y="3188803"/>
            <a:ext cx="744537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accent1"/>
                </a:solidFill>
              </a:rPr>
              <a:t>První tzv. </a:t>
            </a:r>
            <a:r>
              <a:rPr lang="cs-CZ" altLang="cs-CZ" sz="1600" b="1" dirty="0">
                <a:solidFill>
                  <a:srgbClr val="FF0000"/>
                </a:solidFill>
              </a:rPr>
              <a:t>Onkogen s r c </a:t>
            </a:r>
            <a:r>
              <a:rPr lang="cs-CZ" altLang="cs-CZ" sz="1600" i="1" dirty="0">
                <a:solidFill>
                  <a:schemeClr val="accent1"/>
                </a:solidFill>
              </a:rPr>
              <a:t>(</a:t>
            </a:r>
            <a:r>
              <a:rPr lang="cs-CZ" altLang="cs-CZ" sz="1600" i="1" dirty="0" err="1">
                <a:solidFill>
                  <a:schemeClr val="accent1"/>
                </a:solidFill>
              </a:rPr>
              <a:t>sarcoma</a:t>
            </a:r>
            <a:r>
              <a:rPr lang="cs-CZ" altLang="cs-CZ" sz="1600" i="1" dirty="0">
                <a:solidFill>
                  <a:schemeClr val="accent1"/>
                </a:solidFill>
              </a:rPr>
              <a:t>) </a:t>
            </a:r>
            <a:r>
              <a:rPr lang="cs-CZ" altLang="cs-CZ" sz="1600" dirty="0"/>
              <a:t>byl izolován z viru Rousova sarkomu u kuřat. </a:t>
            </a:r>
            <a:r>
              <a:rPr lang="cs-CZ" altLang="cs-CZ" sz="1600" dirty="0">
                <a:solidFill>
                  <a:schemeClr val="accent1"/>
                </a:solidFill>
              </a:rPr>
              <a:t>Virus Rousova sarkomu </a:t>
            </a:r>
            <a:r>
              <a:rPr lang="cs-CZ" altLang="cs-CZ" sz="1600" dirty="0" smtClean="0"/>
              <a:t>patří mezi </a:t>
            </a:r>
            <a:r>
              <a:rPr lang="cs-CZ" altLang="cs-CZ" sz="1600" dirty="0" smtClean="0">
                <a:solidFill>
                  <a:srgbClr val="FF0000"/>
                </a:solidFill>
              </a:rPr>
              <a:t>retroviry</a:t>
            </a:r>
            <a:r>
              <a:rPr lang="cs-CZ" altLang="cs-CZ" sz="1600" dirty="0" smtClean="0">
                <a:solidFill>
                  <a:schemeClr val="accent1"/>
                </a:solidFill>
              </a:rPr>
              <a:t> </a:t>
            </a:r>
            <a:r>
              <a:rPr lang="cs-CZ" altLang="cs-CZ" sz="1600" dirty="0" smtClean="0"/>
              <a:t>a má </a:t>
            </a:r>
            <a:r>
              <a:rPr lang="cs-CZ" altLang="cs-CZ" sz="1600" dirty="0"/>
              <a:t>dvě rozdílné části: část </a:t>
            </a:r>
            <a:r>
              <a:rPr lang="cs-CZ" altLang="cs-CZ" sz="1600" dirty="0">
                <a:solidFill>
                  <a:schemeClr val="accent1"/>
                </a:solidFill>
              </a:rPr>
              <a:t>kódující proteiny odpovědné za replikaci viru a část kódující </a:t>
            </a:r>
            <a:r>
              <a:rPr lang="cs-CZ" altLang="cs-CZ" sz="1600" b="1" dirty="0">
                <a:solidFill>
                  <a:schemeClr val="accent1"/>
                </a:solidFill>
              </a:rPr>
              <a:t>s r c </a:t>
            </a:r>
            <a:r>
              <a:rPr lang="cs-CZ" altLang="cs-CZ" sz="1600" dirty="0">
                <a:solidFill>
                  <a:schemeClr val="accent1"/>
                </a:solidFill>
              </a:rPr>
              <a:t>gen</a:t>
            </a:r>
            <a:r>
              <a:rPr lang="cs-CZ" altLang="cs-CZ" sz="1600" dirty="0">
                <a:solidFill>
                  <a:srgbClr val="FFFF99"/>
                </a:solidFill>
              </a:rPr>
              <a:t> </a:t>
            </a:r>
            <a:r>
              <a:rPr lang="cs-CZ" altLang="cs-CZ" sz="1600" dirty="0" err="1"/>
              <a:t>umoňující</a:t>
            </a:r>
            <a:r>
              <a:rPr lang="cs-CZ" altLang="cs-CZ" sz="1600" dirty="0"/>
              <a:t> vznik nádorů </a:t>
            </a:r>
            <a:r>
              <a:rPr lang="cs-CZ" altLang="cs-CZ" sz="1600" i="1" dirty="0"/>
              <a:t>in </a:t>
            </a:r>
            <a:r>
              <a:rPr lang="cs-CZ" altLang="cs-CZ" sz="1600" i="1" dirty="0" err="1"/>
              <a:t>vivo</a:t>
            </a:r>
            <a:r>
              <a:rPr lang="cs-CZ" altLang="cs-CZ" sz="1600" dirty="0"/>
              <a:t> u kuřat. Normální kuřecí genom obsahuje příbuzný gen c-</a:t>
            </a:r>
            <a:r>
              <a:rPr lang="cs-CZ" altLang="cs-CZ" sz="1600" dirty="0" err="1"/>
              <a:t>src</a:t>
            </a:r>
            <a:r>
              <a:rPr lang="cs-CZ" altLang="cs-CZ" sz="16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Později </a:t>
            </a:r>
            <a:r>
              <a:rPr lang="cs-CZ" altLang="cs-CZ" sz="1600" dirty="0"/>
              <a:t>se ukázalo, že </a:t>
            </a:r>
            <a:r>
              <a:rPr lang="cs-CZ" altLang="cs-CZ" sz="1600" dirty="0">
                <a:solidFill>
                  <a:schemeClr val="accent1"/>
                </a:solidFill>
              </a:rPr>
              <a:t>řada retrovirů je </a:t>
            </a:r>
            <a:r>
              <a:rPr lang="cs-CZ" altLang="cs-CZ" sz="1600" dirty="0" err="1">
                <a:solidFill>
                  <a:schemeClr val="accent1"/>
                </a:solidFill>
              </a:rPr>
              <a:t>onkogenních</a:t>
            </a:r>
            <a:r>
              <a:rPr lang="cs-CZ" altLang="cs-CZ" sz="1600" dirty="0"/>
              <a:t>. Bylo též prokázáno, že </a:t>
            </a:r>
            <a:r>
              <a:rPr lang="cs-CZ" altLang="cs-CZ" sz="1600" dirty="0" err="1"/>
              <a:t>src</a:t>
            </a:r>
            <a:r>
              <a:rPr lang="cs-CZ" altLang="cs-CZ" sz="1600" dirty="0"/>
              <a:t> není jednoznačně retrovirový gen, ale spíše téměř přesná kopie genu nalezeného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ve všech kuřecích buňkách.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Tento</a:t>
            </a:r>
            <a:r>
              <a:rPr lang="cs-CZ" altLang="cs-CZ" sz="1600" dirty="0" smtClean="0">
                <a:solidFill>
                  <a:srgbClr val="FFFF99"/>
                </a:solidFill>
              </a:rPr>
              <a:t> </a:t>
            </a:r>
            <a:r>
              <a:rPr lang="cs-CZ" altLang="cs-CZ" sz="1600" dirty="0"/>
              <a:t>normální gen, tzv</a:t>
            </a:r>
            <a:r>
              <a:rPr lang="cs-CZ" altLang="cs-CZ" sz="1600" dirty="0">
                <a:solidFill>
                  <a:schemeClr val="accent1"/>
                </a:solidFill>
              </a:rPr>
              <a:t>. </a:t>
            </a:r>
            <a:r>
              <a:rPr lang="cs-CZ" altLang="cs-CZ" sz="1600" dirty="0" err="1">
                <a:solidFill>
                  <a:schemeClr val="accent1"/>
                </a:solidFill>
              </a:rPr>
              <a:t>protoonkogen</a:t>
            </a:r>
            <a:r>
              <a:rPr lang="cs-CZ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dirty="0"/>
              <a:t>je v retroviru modifikován (aktivován) tak, že působí po přenesení do buněk nádor.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Objev s onkogeny příbuzných sekvencí v eukaryotickém genomu stimuloval úsilí </a:t>
            </a:r>
            <a:r>
              <a:rPr lang="cs-CZ" altLang="cs-CZ" sz="1600" dirty="0">
                <a:solidFill>
                  <a:schemeClr val="accent1"/>
                </a:solidFill>
              </a:rPr>
              <a:t>transformovat normální buňky DNA </a:t>
            </a:r>
            <a:r>
              <a:rPr lang="cs-CZ" altLang="cs-CZ" sz="1600" dirty="0"/>
              <a:t>stejným způsobem jaký užívají retroviry.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98" y="1093303"/>
            <a:ext cx="313213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80652" y="213097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Objev onkogenů, </a:t>
            </a:r>
            <a:r>
              <a:rPr lang="cs-CZ" sz="2400" b="1" dirty="0" err="1" smtClean="0">
                <a:solidFill>
                  <a:schemeClr val="tx2"/>
                </a:solidFill>
              </a:rPr>
              <a:t>onkogenní</a:t>
            </a:r>
            <a:r>
              <a:rPr lang="cs-CZ" sz="2400" b="1" dirty="0" smtClean="0">
                <a:solidFill>
                  <a:schemeClr val="tx2"/>
                </a:solidFill>
              </a:rPr>
              <a:t> viry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766887" y="73025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Adenovirová terapie využívající promotoru pro </a:t>
            </a:r>
            <a:r>
              <a:rPr lang="cs-CZ" altLang="cs-CZ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telomerázu</a:t>
            </a: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selektivně usmrcuje nádorové buňky</a:t>
            </a:r>
          </a:p>
        </p:txBody>
      </p:sp>
      <p:pic>
        <p:nvPicPr>
          <p:cNvPr id="111619" name="Picture 3" descr="Shay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BF080AE-63DB-4876-A5C4-FA0AAF57B02C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5091112" y="6342063"/>
            <a:ext cx="3748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i="1" dirty="0" err="1"/>
              <a:t>Shay</a:t>
            </a:r>
            <a:r>
              <a:rPr lang="cs-CZ" altLang="cs-CZ" sz="1200" i="1" dirty="0"/>
              <a:t> JW and </a:t>
            </a:r>
            <a:r>
              <a:rPr lang="cs-CZ" altLang="cs-CZ" sz="1200" i="1" dirty="0" err="1"/>
              <a:t>Wright</a:t>
            </a:r>
            <a:r>
              <a:rPr lang="cs-CZ" altLang="cs-CZ" sz="1200" i="1" dirty="0"/>
              <a:t> WE, </a:t>
            </a:r>
            <a:r>
              <a:rPr lang="cs-CZ" altLang="cs-CZ" sz="1200" i="1" dirty="0" err="1"/>
              <a:t>Cancer</a:t>
            </a:r>
            <a:r>
              <a:rPr lang="cs-CZ" altLang="cs-CZ" sz="1200" i="1" dirty="0"/>
              <a:t> Cell 2, 2002:257-65</a:t>
            </a:r>
          </a:p>
        </p:txBody>
      </p:sp>
    </p:spTree>
    <p:extLst>
      <p:ext uri="{BB962C8B-B14F-4D97-AF65-F5344CB8AC3E}">
        <p14:creationId xmlns:p14="http://schemas.microsoft.com/office/powerpoint/2010/main" val="1494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Shay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57300"/>
            <a:ext cx="73152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850583" y="191853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Inhibitory </a:t>
            </a:r>
            <a:r>
              <a:rPr lang="cs-CZ" alt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telomerázy</a:t>
            </a: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konvenční terapie</a:t>
            </a:r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6A7F151-60FE-4B04-B72D-F69E3B2B0DFE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42988" y="4292600"/>
            <a:ext cx="4105275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latin typeface="Times New Roman" panose="02020603050405020304" pitchFamily="18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148263" y="6479381"/>
            <a:ext cx="3748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i="1" dirty="0" err="1"/>
              <a:t>Shay</a:t>
            </a:r>
            <a:r>
              <a:rPr lang="cs-CZ" altLang="cs-CZ" sz="1200" i="1" dirty="0"/>
              <a:t> JW and </a:t>
            </a:r>
            <a:r>
              <a:rPr lang="cs-CZ" altLang="cs-CZ" sz="1200" i="1" dirty="0" err="1"/>
              <a:t>Wright</a:t>
            </a:r>
            <a:r>
              <a:rPr lang="cs-CZ" altLang="cs-CZ" sz="1200" i="1" dirty="0"/>
              <a:t> WE, </a:t>
            </a:r>
            <a:r>
              <a:rPr lang="cs-CZ" altLang="cs-CZ" sz="1200" i="1" dirty="0" err="1"/>
              <a:t>Cancer</a:t>
            </a:r>
            <a:r>
              <a:rPr lang="cs-CZ" altLang="cs-CZ" sz="1200" i="1" dirty="0"/>
              <a:t> Cell 2, 2002:257-65</a:t>
            </a:r>
          </a:p>
        </p:txBody>
      </p:sp>
    </p:spTree>
    <p:extLst>
      <p:ext uri="{BB962C8B-B14F-4D97-AF65-F5344CB8AC3E}">
        <p14:creationId xmlns:p14="http://schemas.microsoft.com/office/powerpoint/2010/main" val="37553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F94F8-96DA-4000-9FA8-43FA6BA118B6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pic>
        <p:nvPicPr>
          <p:cNvPr id="1331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93" y="1251244"/>
            <a:ext cx="3369560" cy="47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3"/>
          <p:cNvSpPr txBox="1">
            <a:spLocks noChangeArrowheads="1"/>
          </p:cNvSpPr>
          <p:nvPr/>
        </p:nvSpPr>
        <p:spPr bwMode="auto">
          <a:xfrm>
            <a:off x="5527103" y="1395724"/>
            <a:ext cx="29798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ea typeface="Tahoma" panose="020B0604030504040204" pitchFamily="34" charset="0"/>
              </a:rPr>
              <a:t>Vědecký thriller o rakovině, „vládkyni všech nemocí“, udivuje čtenáře celého světa svým strhujícím tempem a hluboce lidským vyzněním. Jeho autor </a:t>
            </a:r>
            <a:r>
              <a:rPr lang="cs-CZ" altLang="cs-CZ" sz="1200" dirty="0" err="1">
                <a:ea typeface="Tahoma" panose="020B0604030504040204" pitchFamily="34" charset="0"/>
              </a:rPr>
              <a:t>Siddhartha</a:t>
            </a:r>
            <a:r>
              <a:rPr lang="cs-CZ" altLang="cs-CZ" sz="1200" dirty="0">
                <a:ea typeface="Tahoma" panose="020B0604030504040204" pitchFamily="34" charset="0"/>
              </a:rPr>
              <a:t> </a:t>
            </a:r>
            <a:r>
              <a:rPr lang="cs-CZ" altLang="cs-CZ" sz="1200" dirty="0" err="1">
                <a:ea typeface="Tahoma" panose="020B0604030504040204" pitchFamily="34" charset="0"/>
              </a:rPr>
              <a:t>Mukherjee</a:t>
            </a:r>
            <a:r>
              <a:rPr lang="cs-CZ" altLang="cs-CZ" sz="1200" dirty="0">
                <a:ea typeface="Tahoma" panose="020B0604030504040204" pitchFamily="34" charset="0"/>
              </a:rPr>
              <a:t>, lékař, vědec a oceňovaný spisovatel, se na nádorové onemocnění dívá s precizností buněčného biologa, s nadhledem historika a se zaujetím životopisce. Výsledkem je úžasně poutavá kronika nemoci, s níž lidé žijí a umírají více než pět tisíc let. </a:t>
            </a:r>
            <a:r>
              <a:rPr lang="cs-CZ" altLang="cs-CZ" sz="1200" dirty="0" err="1">
                <a:ea typeface="Tahoma" panose="020B0604030504040204" pitchFamily="34" charset="0"/>
              </a:rPr>
              <a:t>Mukherjee</a:t>
            </a:r>
            <a:r>
              <a:rPr lang="cs-CZ" altLang="cs-CZ" sz="1200" dirty="0">
                <a:ea typeface="Tahoma" panose="020B0604030504040204" pitchFamily="34" charset="0"/>
              </a:rPr>
              <a:t> byl za svou knihu oceněn </a:t>
            </a:r>
            <a:r>
              <a:rPr lang="cs-CZ" altLang="cs-CZ" sz="1200" dirty="0" err="1">
                <a:ea typeface="Tahoma" panose="020B0604030504040204" pitchFamily="34" charset="0"/>
              </a:rPr>
              <a:t>Pulitzerovou</a:t>
            </a:r>
            <a:r>
              <a:rPr lang="cs-CZ" altLang="cs-CZ" sz="1200" dirty="0">
                <a:ea typeface="Tahoma" panose="020B0604030504040204" pitchFamily="34" charset="0"/>
              </a:rPr>
              <a:t> cenou (2011) a cenou deníku </a:t>
            </a:r>
            <a:r>
              <a:rPr lang="cs-CZ" altLang="cs-CZ" sz="1200" dirty="0" err="1">
                <a:ea typeface="Tahoma" panose="020B0604030504040204" pitchFamily="34" charset="0"/>
              </a:rPr>
              <a:t>Guardian</a:t>
            </a:r>
            <a:r>
              <a:rPr lang="cs-CZ" altLang="cs-CZ" sz="1200" dirty="0">
                <a:ea typeface="Tahoma" panose="020B0604030504040204" pitchFamily="34" charset="0"/>
              </a:rPr>
              <a:t>. Časopis TIME dílo zařadil mezi sto nejvlivnějších anglicky psaných knih od roku 1923 a New York </a:t>
            </a:r>
            <a:r>
              <a:rPr lang="cs-CZ" altLang="cs-CZ" sz="1200" dirty="0" err="1">
                <a:ea typeface="Tahoma" panose="020B0604030504040204" pitchFamily="34" charset="0"/>
              </a:rPr>
              <a:t>Times</a:t>
            </a:r>
            <a:r>
              <a:rPr lang="cs-CZ" altLang="cs-CZ" sz="1200" dirty="0">
                <a:ea typeface="Tahoma" panose="020B0604030504040204" pitchFamily="34" charset="0"/>
              </a:rPr>
              <a:t> </a:t>
            </a:r>
            <a:r>
              <a:rPr lang="cs-CZ" altLang="cs-CZ" sz="1200" dirty="0" err="1">
                <a:ea typeface="Tahoma" panose="020B0604030504040204" pitchFamily="34" charset="0"/>
              </a:rPr>
              <a:t>Magazine</a:t>
            </a:r>
            <a:r>
              <a:rPr lang="cs-CZ" altLang="cs-CZ" sz="1200" dirty="0">
                <a:ea typeface="Tahoma" panose="020B0604030504040204" pitchFamily="34" charset="0"/>
              </a:rPr>
              <a:t> mezi sto nejlepších odborných knih všech dob.</a:t>
            </a:r>
          </a:p>
        </p:txBody>
      </p:sp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2001735" y="6271239"/>
            <a:ext cx="1864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ea typeface="Tahoma" panose="020B0604030504040204" pitchFamily="34" charset="0"/>
              </a:rPr>
              <a:t>Přeložil prof. Jan Šmarda</a:t>
            </a:r>
          </a:p>
        </p:txBody>
      </p:sp>
    </p:spTree>
    <p:extLst>
      <p:ext uri="{BB962C8B-B14F-4D97-AF65-F5344CB8AC3E}">
        <p14:creationId xmlns:p14="http://schemas.microsoft.com/office/powerpoint/2010/main" val="395792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62100" y="1779013"/>
            <a:ext cx="6273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4F82BE"/>
                </a:solidFill>
                <a:latin typeface="Wingdings" panose="05000000000000000000" pitchFamily="2" charset="2"/>
              </a:rPr>
              <a:t> </a:t>
            </a:r>
            <a:r>
              <a:rPr lang="pl-PL" sz="1400" dirty="0">
                <a:solidFill>
                  <a:schemeClr val="tx1"/>
                </a:solidFill>
                <a:latin typeface="TimesNewRoman"/>
              </a:rPr>
              <a:t>Co jsou to protoonkogeny a jak z nich vznikají onkogeny?</a:t>
            </a:r>
          </a:p>
          <a:p>
            <a:r>
              <a:rPr lang="es-ES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es-ES" sz="1400" dirty="0">
                <a:solidFill>
                  <a:schemeClr val="tx1"/>
                </a:solidFill>
                <a:latin typeface="TimesNewRoman"/>
              </a:rPr>
              <a:t>Jak fungují nádorově supresorové </a:t>
            </a:r>
            <a:r>
              <a:rPr lang="es-ES" sz="1400" dirty="0" smtClean="0">
                <a:solidFill>
                  <a:schemeClr val="tx1"/>
                </a:solidFill>
                <a:latin typeface="TimesNewRoman"/>
              </a:rPr>
              <a:t>geny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 a jak mohou být inaktivovány</a:t>
            </a:r>
            <a:r>
              <a:rPr lang="es-ES" sz="1400" dirty="0" smtClean="0">
                <a:solidFill>
                  <a:schemeClr val="tx1"/>
                </a:solidFill>
                <a:latin typeface="TimesNewRoman"/>
              </a:rPr>
              <a:t>?</a:t>
            </a:r>
            <a:endParaRPr lang="es-ES" sz="1400" dirty="0">
              <a:solidFill>
                <a:schemeClr val="tx1"/>
              </a:solidFill>
              <a:latin typeface="TimesNewRoman"/>
            </a:endParaRP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Jaké odvětví výzkumu přispělo k objevu onkogenů?</a:t>
            </a: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Co jsou to retroviry?</a:t>
            </a: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Dle jakých kritérií dělíme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protoonkogeny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?</a:t>
            </a: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Jaká je funkce jaderných </a:t>
            </a:r>
            <a:r>
              <a:rPr lang="cs-CZ" sz="1400" dirty="0" err="1" smtClean="0">
                <a:solidFill>
                  <a:schemeClr val="tx1"/>
                </a:solidFill>
                <a:latin typeface="TimesNewRoman"/>
              </a:rPr>
              <a:t>protoonkogenů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, uveďte příklady?</a:t>
            </a:r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Jakými 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mechanizmy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mohou být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protoonkogeny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aktivovány na onkogeny?</a:t>
            </a: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Jaké základní mutace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protoonkogenů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rozeznáváme a co je jejich výsledkem?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Jakým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způsobem 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může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dojít ke ztrátě funkce nádorově supresorového genu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Dvě základní kategorie genů zásadních pro rozvoj nádorů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Čím se vyznačují tzv. „driver“ geny a jejich mutace a jak fungují?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Co chápete pod pojmem „</a:t>
            </a:r>
            <a:r>
              <a:rPr lang="cs-CZ" sz="1400" dirty="0" err="1" smtClean="0">
                <a:solidFill>
                  <a:schemeClr val="tx1"/>
                </a:solidFill>
                <a:latin typeface="TimesNewRoman"/>
              </a:rPr>
              <a:t>oncogene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NewRoman"/>
              </a:rPr>
              <a:t>addiction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“ a jaké je využití poznatků o takových onkogenech?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Jakou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roli hraje v karcinogenezi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apoptóza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?</a:t>
            </a:r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Jaké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jsou v souhrnu hlavní poznatky o molekulárně genetické podstatě nádorového 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onemocnění?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r>
              <a:rPr lang="cs-CZ" sz="1400" dirty="0" smtClean="0">
                <a:solidFill>
                  <a:srgbClr val="FF0000"/>
                </a:solidFill>
              </a:rPr>
              <a:t>Studijní materiál: E-skripta </a:t>
            </a:r>
            <a:r>
              <a:rPr lang="cs-CZ" sz="1400" dirty="0">
                <a:solidFill>
                  <a:srgbClr val="FF0000"/>
                </a:solidFill>
              </a:rPr>
              <a:t>Genotoxicita a karcinogeneze (J. Hofmanová) – str. </a:t>
            </a:r>
            <a:r>
              <a:rPr lang="cs-CZ" sz="1400" dirty="0" smtClean="0">
                <a:solidFill>
                  <a:srgbClr val="FF0000"/>
                </a:solidFill>
              </a:rPr>
              <a:t>35-46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58258" y="195943"/>
            <a:ext cx="40479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Times New Roman,Bold"/>
              </a:rPr>
              <a:t>Kontrolní otázky k </a:t>
            </a:r>
            <a:r>
              <a:rPr lang="cs-CZ" sz="2400" b="1" dirty="0" smtClean="0">
                <a:solidFill>
                  <a:srgbClr val="000000"/>
                </a:solidFill>
                <a:latin typeface="Times New Roman,Bold"/>
              </a:rPr>
              <a:t>tématu</a:t>
            </a:r>
            <a:endParaRPr lang="cs-CZ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40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665" y="144534"/>
            <a:ext cx="7138987" cy="627063"/>
          </a:xfrm>
        </p:spPr>
        <p:txBody>
          <a:bodyPr/>
          <a:lstStyle/>
          <a:p>
            <a:r>
              <a:rPr lang="cs-CZ" sz="2400" dirty="0" smtClean="0"/>
              <a:t>Kontrolní otázky k tématu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1488901" y="1657535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V čem spočívá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imortalizace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buněk?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chemeClr val="tx1"/>
                </a:solidFill>
                <a:latin typeface="TimesNewRoman"/>
              </a:rPr>
              <a:t>Co </a:t>
            </a:r>
            <a:r>
              <a:rPr lang="pl-PL" sz="1400" dirty="0">
                <a:solidFill>
                  <a:schemeClr val="tx1"/>
                </a:solidFill>
                <a:latin typeface="TimesNewRoman"/>
              </a:rPr>
              <a:t>jsou to telomery, telomeráza a jak fungují u nádorových buněk</a:t>
            </a:r>
            <a:r>
              <a:rPr lang="pl-PL" sz="1400" dirty="0" smtClean="0">
                <a:solidFill>
                  <a:schemeClr val="tx1"/>
                </a:solidFill>
                <a:latin typeface="TimesNewRoman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chemeClr val="tx1"/>
                </a:solidFill>
                <a:latin typeface="TimesNewRoman"/>
              </a:rPr>
              <a:t>Hlavní složky telomerázy a jejich funkce</a:t>
            </a:r>
            <a:endParaRPr lang="pl-PL" sz="1400" dirty="0">
              <a:solidFill>
                <a:schemeClr val="tx1"/>
              </a:solidFill>
              <a:latin typeface="TimesNewRoman"/>
            </a:endParaRPr>
          </a:p>
          <a:p>
            <a:r>
              <a:rPr lang="cs-CZ" sz="1400" dirty="0">
                <a:solidFill>
                  <a:schemeClr val="tx1"/>
                </a:solidFill>
                <a:latin typeface="Wingdings" panose="05000000000000000000" pitchFamily="2" charset="2"/>
              </a:rPr>
              <a:t>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Které faktory mohou ovlivnit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telomerázovou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aktivitu a jaký význam má její 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snížení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(zvýšení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)?</a:t>
            </a:r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Jak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přispívá zkracování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telomer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ke vzniku nádorů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  <a:latin typeface="TimesNewRoman"/>
              </a:rPr>
              <a:t>Jak souvisí zkracování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telomer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s genetickou nestabilitou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S funkcí kterých genů je </a:t>
            </a:r>
            <a:r>
              <a:rPr lang="cs-CZ" sz="1400" dirty="0" err="1" smtClean="0">
                <a:solidFill>
                  <a:schemeClr val="tx1"/>
                </a:solidFill>
                <a:latin typeface="TimesNewRoman"/>
              </a:rPr>
              <a:t>imortalizace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 buněk spojena?</a:t>
            </a:r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Charakterizujte proliferační krizi, </a:t>
            </a:r>
            <a:r>
              <a:rPr lang="cs-CZ" sz="1400" dirty="0" err="1" smtClean="0">
                <a:solidFill>
                  <a:schemeClr val="tx1"/>
                </a:solidFill>
                <a:latin typeface="TimesNewRoman"/>
              </a:rPr>
              <a:t>Hayflickův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 limit, senescenci a </a:t>
            </a:r>
            <a:r>
              <a:rPr lang="cs-CZ" sz="1400" dirty="0" err="1" smtClean="0">
                <a:solidFill>
                  <a:schemeClr val="tx1"/>
                </a:solidFill>
                <a:latin typeface="TimesNewRoman"/>
              </a:rPr>
              <a:t>imortalizaci</a:t>
            </a:r>
            <a:endParaRPr lang="cs-CZ" sz="1400" dirty="0" smtClean="0">
              <a:solidFill>
                <a:schemeClr val="tx1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Jak mohou být poznatky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o mechanizmech fungování systému </a:t>
            </a:r>
            <a:r>
              <a:rPr lang="cs-CZ" sz="1400" dirty="0" err="1">
                <a:solidFill>
                  <a:schemeClr val="tx1"/>
                </a:solidFill>
                <a:latin typeface="TimesNewRoman"/>
              </a:rPr>
              <a:t>telomery-telomeráza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využívány v </a:t>
            </a:r>
            <a:r>
              <a:rPr lang="cs-CZ" sz="1400" dirty="0">
                <a:solidFill>
                  <a:schemeClr val="tx1"/>
                </a:solidFill>
                <a:latin typeface="TimesNewRoman"/>
              </a:rPr>
              <a:t>terapii</a:t>
            </a:r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?</a:t>
            </a:r>
          </a:p>
          <a:p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endParaRPr lang="cs-CZ" sz="1400" dirty="0">
              <a:solidFill>
                <a:schemeClr val="tx1"/>
              </a:solidFill>
              <a:latin typeface="TimesNewRoman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NewRoman"/>
              </a:rPr>
              <a:t>Studijní </a:t>
            </a:r>
            <a:r>
              <a:rPr lang="cs-CZ" sz="1400" smtClean="0">
                <a:solidFill>
                  <a:schemeClr val="tx1"/>
                </a:solidFill>
                <a:latin typeface="TimesNewRoman"/>
              </a:rPr>
              <a:t>materiál: </a:t>
            </a:r>
            <a:r>
              <a:rPr lang="cs-CZ" sz="1400" smtClean="0">
                <a:solidFill>
                  <a:srgbClr val="FF0000"/>
                </a:solidFill>
              </a:rPr>
              <a:t>E-skripta </a:t>
            </a:r>
            <a:r>
              <a:rPr lang="cs-CZ" sz="1400" dirty="0">
                <a:solidFill>
                  <a:srgbClr val="FF0000"/>
                </a:solidFill>
              </a:rPr>
              <a:t>Genotoxicita a karcinogeneze (J. Hofmanová) – str. </a:t>
            </a:r>
            <a:r>
              <a:rPr lang="cs-CZ" sz="1400" dirty="0" smtClean="0">
                <a:solidFill>
                  <a:srgbClr val="FF0000"/>
                </a:solidFill>
              </a:rPr>
              <a:t>56-63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3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49" y="6186488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>
                <a:latin typeface="Tahoma" panose="020B0604030504040204" pitchFamily="34" charset="0"/>
              </a:rPr>
              <a:t>Van </a:t>
            </a:r>
            <a:r>
              <a:rPr lang="cs-CZ" altLang="cs-CZ" sz="1200" i="1" dirty="0" err="1">
                <a:latin typeface="Tahoma" panose="020B0604030504040204" pitchFamily="34" charset="0"/>
              </a:rPr>
              <a:t>Noorden</a:t>
            </a:r>
            <a:r>
              <a:rPr lang="cs-CZ" altLang="cs-CZ" sz="1200" i="1" dirty="0">
                <a:latin typeface="Tahoma" panose="020B0604030504040204" pitchFamily="34" charset="0"/>
              </a:rPr>
              <a:t> C.J.F. et al, </a:t>
            </a:r>
          </a:p>
          <a:p>
            <a:pPr eaLnBrk="1" hangingPunct="1"/>
            <a:r>
              <a:rPr lang="cs-CZ" altLang="cs-CZ" sz="1200" i="1" dirty="0" err="1">
                <a:latin typeface="Tahoma" panose="020B0604030504040204" pitchFamily="34" charset="0"/>
              </a:rPr>
              <a:t>American</a:t>
            </a:r>
            <a:r>
              <a:rPr lang="cs-CZ" altLang="cs-CZ" sz="1200" i="1" dirty="0">
                <a:latin typeface="Tahoma" panose="020B0604030504040204" pitchFamily="34" charset="0"/>
              </a:rPr>
              <a:t> </a:t>
            </a:r>
            <a:r>
              <a:rPr lang="cs-CZ" altLang="cs-CZ" sz="1200" i="1" dirty="0" err="1">
                <a:latin typeface="Tahoma" panose="020B0604030504040204" pitchFamily="34" charset="0"/>
              </a:rPr>
              <a:t>Scientist</a:t>
            </a:r>
            <a:r>
              <a:rPr lang="cs-CZ" altLang="cs-CZ" sz="1200" i="1" dirty="0">
                <a:latin typeface="Tahoma" panose="020B0604030504040204" pitchFamily="34" charset="0"/>
              </a:rPr>
              <a:t> 86,1998:130-141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670050" y="86743"/>
            <a:ext cx="7022129" cy="6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dirty="0" smtClean="0">
                <a:solidFill>
                  <a:schemeClr val="tx2"/>
                </a:solidFill>
              </a:rPr>
              <a:t>Normální a transformované myší fibroblasty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65" y="2083584"/>
            <a:ext cx="3545497" cy="28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2425" y="2083584"/>
            <a:ext cx="3533795" cy="28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79829" y="5330960"/>
            <a:ext cx="177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b</a:t>
            </a:r>
            <a:r>
              <a:rPr lang="cs-CZ" dirty="0" smtClean="0">
                <a:solidFill>
                  <a:schemeClr val="tx2"/>
                </a:solidFill>
              </a:rPr>
              <a:t>uňky normální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81114" y="533096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buňky transformované virovou DNA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4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161941" y="1102578"/>
            <a:ext cx="7820694" cy="543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4572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/>
              <a:t>Protoonkogeny</a:t>
            </a:r>
            <a:r>
              <a:rPr lang="cs-CZ" altLang="cs-CZ" sz="1600" dirty="0"/>
              <a:t> lze dělit podle :</a:t>
            </a:r>
            <a:endParaRPr lang="cs-CZ" altLang="cs-CZ" sz="1600" u="sng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dirty="0" smtClean="0">
                <a:solidFill>
                  <a:schemeClr val="accent1"/>
                </a:solidFill>
              </a:rPr>
              <a:t>     lokalizace </a:t>
            </a:r>
            <a:r>
              <a:rPr lang="cs-CZ" altLang="cs-CZ" sz="1600" dirty="0">
                <a:solidFill>
                  <a:schemeClr val="accent1"/>
                </a:solidFill>
              </a:rPr>
              <a:t>jejich produktu na ty, které kódují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/>
              <a:t>1) sekreční proteiny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/>
              <a:t>2) proteiny buněčného povrchu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/>
              <a:t>3) cytoplasmatické proteiny 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arenR" startAt="4"/>
            </a:pPr>
            <a:r>
              <a:rPr lang="cs-CZ" altLang="cs-CZ" sz="1600" dirty="0"/>
              <a:t> jaderné proteiny</a:t>
            </a:r>
            <a:endParaRPr lang="cs-CZ" altLang="cs-CZ" sz="1600" dirty="0">
              <a:solidFill>
                <a:schemeClr val="accent1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dirty="0" smtClean="0">
                <a:solidFill>
                  <a:schemeClr val="accent1"/>
                </a:solidFill>
              </a:rPr>
              <a:t>      funkce </a:t>
            </a:r>
            <a:r>
              <a:rPr lang="cs-CZ" altLang="cs-CZ" sz="1600" dirty="0">
                <a:solidFill>
                  <a:schemeClr val="accent1"/>
                </a:solidFill>
              </a:rPr>
              <a:t>jejich produktů  na 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cs-CZ" altLang="cs-CZ" sz="1600" dirty="0"/>
              <a:t> růstové faktory (např. sis, </a:t>
            </a:r>
            <a:r>
              <a:rPr lang="cs-CZ" altLang="cs-CZ" sz="1600" dirty="0" err="1"/>
              <a:t>hst</a:t>
            </a:r>
            <a:r>
              <a:rPr lang="cs-CZ" altLang="cs-CZ" sz="1600" dirty="0"/>
              <a:t>), 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cs-CZ" altLang="cs-CZ" sz="1600" dirty="0"/>
              <a:t> receptory pro růst. faktory (např. </a:t>
            </a:r>
            <a:r>
              <a:rPr lang="cs-CZ" altLang="cs-CZ" sz="1600" dirty="0" err="1"/>
              <a:t>fms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kit</a:t>
            </a:r>
            <a:r>
              <a:rPr lang="cs-CZ" altLang="cs-CZ" sz="1600" dirty="0"/>
              <a:t>, erb B), 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cs-CZ" altLang="cs-CZ" sz="1600" dirty="0"/>
              <a:t> cytoplasmatické proteiny - protein kinázy (např. raf) a G-proteiny (např. ras), </a:t>
            </a:r>
          </a:p>
          <a:p>
            <a:pPr lvl="2"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cs-CZ" altLang="cs-CZ" sz="1600" dirty="0"/>
              <a:t> jaderné proteiny (např. </a:t>
            </a:r>
            <a:r>
              <a:rPr lang="cs-CZ" altLang="cs-CZ" sz="1600" dirty="0" err="1"/>
              <a:t>myc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myb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fos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jun</a:t>
            </a:r>
            <a:r>
              <a:rPr lang="cs-CZ" altLang="cs-CZ" sz="16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u="sng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2"/>
                </a:solidFill>
              </a:rPr>
              <a:t>Jaderné </a:t>
            </a:r>
            <a:r>
              <a:rPr lang="cs-CZ" altLang="cs-CZ" sz="1600" b="1" dirty="0" err="1">
                <a:solidFill>
                  <a:schemeClr val="tx2"/>
                </a:solidFill>
              </a:rPr>
              <a:t>protoonkogeny</a:t>
            </a:r>
            <a:r>
              <a:rPr lang="cs-CZ" altLang="cs-CZ" sz="1600" b="1" dirty="0">
                <a:solidFill>
                  <a:schemeClr val="tx2"/>
                </a:solidFill>
              </a:rPr>
              <a:t> </a:t>
            </a:r>
            <a:r>
              <a:rPr lang="cs-CZ" altLang="cs-CZ" sz="1600" dirty="0"/>
              <a:t>jako jsou c-</a:t>
            </a:r>
            <a:r>
              <a:rPr lang="cs-CZ" altLang="cs-CZ" sz="1600" dirty="0" err="1"/>
              <a:t>myc</a:t>
            </a:r>
            <a:r>
              <a:rPr lang="cs-CZ" altLang="cs-CZ" sz="1600" dirty="0"/>
              <a:t>, c-</a:t>
            </a:r>
            <a:r>
              <a:rPr lang="cs-CZ" altLang="cs-CZ" sz="1600" dirty="0" err="1"/>
              <a:t>fos</a:t>
            </a:r>
            <a:r>
              <a:rPr lang="cs-CZ" altLang="cs-CZ" sz="1600" dirty="0"/>
              <a:t>, c-</a:t>
            </a:r>
            <a:r>
              <a:rPr lang="cs-CZ" altLang="cs-CZ" sz="1600" dirty="0" err="1"/>
              <a:t>jun</a:t>
            </a:r>
            <a:r>
              <a:rPr lang="cs-CZ" altLang="cs-CZ" sz="1600" dirty="0"/>
              <a:t>, </a:t>
            </a:r>
            <a:r>
              <a:rPr lang="cs-CZ" altLang="cs-CZ" sz="1600" dirty="0" smtClean="0"/>
              <a:t>c-</a:t>
            </a:r>
            <a:r>
              <a:rPr lang="cs-CZ" altLang="cs-CZ" sz="1600" dirty="0" err="1" smtClean="0"/>
              <a:t>myb</a:t>
            </a:r>
            <a:endParaRPr lang="cs-CZ" altLang="cs-CZ" sz="16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accent1"/>
                </a:solidFill>
              </a:rPr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tzv. geny rané odpovědi </a:t>
            </a:r>
            <a:r>
              <a:rPr lang="cs-CZ" altLang="cs-CZ" sz="1600" i="1" dirty="0">
                <a:solidFill>
                  <a:schemeClr val="accent1"/>
                </a:solidFill>
              </a:rPr>
              <a:t>(</a:t>
            </a:r>
            <a:r>
              <a:rPr lang="cs-CZ" altLang="cs-CZ" sz="1600" i="1" dirty="0" err="1">
                <a:solidFill>
                  <a:schemeClr val="accent1"/>
                </a:solidFill>
              </a:rPr>
              <a:t>immediate</a:t>
            </a:r>
            <a:r>
              <a:rPr lang="cs-CZ" altLang="cs-CZ" sz="1600" i="1" dirty="0">
                <a:solidFill>
                  <a:schemeClr val="accent1"/>
                </a:solidFill>
              </a:rPr>
              <a:t> early </a:t>
            </a:r>
            <a:r>
              <a:rPr lang="cs-CZ" altLang="cs-CZ" sz="1600" i="1" dirty="0" err="1">
                <a:solidFill>
                  <a:schemeClr val="accent1"/>
                </a:solidFill>
              </a:rPr>
              <a:t>genes</a:t>
            </a:r>
            <a:r>
              <a:rPr lang="cs-CZ" altLang="cs-CZ" sz="1600" i="1" dirty="0">
                <a:solidFill>
                  <a:schemeClr val="accent1"/>
                </a:solidFill>
              </a:rPr>
              <a:t>) </a:t>
            </a:r>
            <a:r>
              <a:rPr lang="cs-CZ" altLang="cs-CZ" sz="1600" dirty="0"/>
              <a:t>a jejich produkty jsou proteiny vážící se na DNA a fungující jako tzv.</a:t>
            </a:r>
            <a:r>
              <a:rPr lang="cs-CZ" altLang="cs-CZ" sz="1600" dirty="0">
                <a:solidFill>
                  <a:srgbClr val="D63838"/>
                </a:solidFill>
              </a:rPr>
              <a:t> transkripční faktory</a:t>
            </a:r>
            <a:r>
              <a:rPr lang="cs-CZ" altLang="cs-CZ" sz="1600" dirty="0"/>
              <a:t>, které regulují transkripci pozdních genů.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Jsou většinou </a:t>
            </a:r>
            <a:r>
              <a:rPr lang="cs-CZ" altLang="cs-CZ" sz="1600" dirty="0">
                <a:solidFill>
                  <a:schemeClr val="accent1"/>
                </a:solidFill>
              </a:rPr>
              <a:t>aktivovány </a:t>
            </a:r>
            <a:r>
              <a:rPr lang="cs-CZ" altLang="cs-CZ" sz="1600" dirty="0" err="1">
                <a:solidFill>
                  <a:schemeClr val="accent1"/>
                </a:solidFill>
              </a:rPr>
              <a:t>overexpresí</a:t>
            </a:r>
            <a:r>
              <a:rPr lang="cs-CZ" altLang="cs-CZ" sz="1600" dirty="0"/>
              <a:t>, která může být </a:t>
            </a:r>
            <a:r>
              <a:rPr lang="cs-CZ" altLang="cs-CZ" sz="1600" dirty="0">
                <a:solidFill>
                  <a:schemeClr val="accent1"/>
                </a:solidFill>
              </a:rPr>
              <a:t>indukována </a:t>
            </a:r>
            <a:r>
              <a:rPr lang="cs-CZ" altLang="cs-CZ" sz="1600" dirty="0" smtClean="0">
                <a:solidFill>
                  <a:schemeClr val="accent1"/>
                </a:solidFill>
              </a:rPr>
              <a:t>různými způsoby</a:t>
            </a:r>
            <a:r>
              <a:rPr lang="cs-CZ" altLang="cs-CZ" sz="1600" dirty="0"/>
              <a:t>: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translokací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Burkitt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lymphoma</a:t>
            </a:r>
            <a:r>
              <a:rPr lang="cs-CZ" altLang="cs-CZ" sz="1600" dirty="0"/>
              <a:t>)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insercí retroviru </a:t>
            </a:r>
            <a:r>
              <a:rPr lang="cs-CZ" altLang="cs-CZ" sz="1600" dirty="0"/>
              <a:t>(spíše v experimentálních systémech)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amplifikace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genů</a:t>
            </a:r>
            <a:r>
              <a:rPr lang="cs-CZ" altLang="cs-CZ" sz="1600" dirty="0"/>
              <a:t> - to je obecný mechanizmus aktivace </a:t>
            </a:r>
            <a:r>
              <a:rPr lang="cs-CZ" altLang="cs-CZ" sz="1600" dirty="0" smtClean="0"/>
              <a:t>jaderných            </a:t>
            </a:r>
            <a:endParaRPr lang="cs-CZ" altLang="cs-CZ" sz="1600" dirty="0"/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protoonkogenů</a:t>
            </a:r>
            <a:r>
              <a:rPr lang="cs-CZ" altLang="cs-CZ" sz="1600" dirty="0"/>
              <a:t> a byla pozorována u řady nádorů.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95773" y="252351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Charakterizace (proto)onkogenů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290917" y="1452284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376978" y="2648175"/>
            <a:ext cx="172123" cy="174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7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93508" y="1216959"/>
            <a:ext cx="18430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2"/>
                </a:solidFill>
              </a:rPr>
              <a:t>Růstové faktory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rot="5400000">
            <a:off x="4727258" y="5217459"/>
            <a:ext cx="1066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5133" y="97669"/>
            <a:ext cx="8086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signálů a růstová regulace v eukaryotických </a:t>
            </a:r>
            <a:r>
              <a:rPr lang="cs-CZ" alt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buňkách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/>
              <a:t>reprezentativní </a:t>
            </a:r>
            <a:r>
              <a:rPr lang="cs-CZ" altLang="cs-CZ" sz="1600" dirty="0" err="1" smtClean="0"/>
              <a:t>protoonkogeny</a:t>
            </a:r>
            <a:r>
              <a:rPr lang="cs-CZ" altLang="cs-CZ" sz="1600" dirty="0" smtClean="0"/>
              <a:t> v signálních dráhách</a:t>
            </a:r>
            <a:endParaRPr lang="cs-CZ" altLang="cs-CZ" sz="1600" dirty="0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822258" y="1559859"/>
            <a:ext cx="4800600" cy="5029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>
              <a:solidFill>
                <a:schemeClr val="tx2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322695" y="1156634"/>
            <a:ext cx="27670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Receptory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pro růstové faktory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 b="1">
              <a:solidFill>
                <a:srgbClr val="FF9900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 b="1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893570" y="1559859"/>
            <a:ext cx="10620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EGF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TGF</a:t>
            </a:r>
            <a:r>
              <a:rPr lang="el-GR" altLang="cs-CZ" sz="1600" b="1"/>
              <a:t>α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TGF</a:t>
            </a:r>
            <a:r>
              <a:rPr lang="el-GR" altLang="cs-CZ" sz="1600" b="1"/>
              <a:t>β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IGF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37083" y="1742422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EGF-R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NEU 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1600" b="1"/>
              <a:t> PDGF-R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431858" y="3769659"/>
            <a:ext cx="3657600" cy="26670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k-SK" altLang="cs-CZ" sz="160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889058" y="4260197"/>
            <a:ext cx="274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/>
              <a:t>Jaderné protonkogeny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322445" y="5750859"/>
            <a:ext cx="2000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Geny pro růstové faktory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 b="1">
              <a:solidFill>
                <a:srgbClr val="FF9900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346258" y="4760259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/>
              <a:t>myb myc fos jun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050858" y="2855259"/>
            <a:ext cx="1752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 smtClean="0"/>
              <a:t>G-proteiny</a:t>
            </a:r>
            <a:endParaRPr lang="cs-CZ" altLang="cs-CZ" sz="1600" dirty="0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498658" y="2169459"/>
            <a:ext cx="2286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/>
              <a:t>Tyrozin kinázy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322445" y="2931459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Protein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kináza C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203258" y="3083859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/>
              <a:t>ras, rev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5184458" y="2474259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/>
              <a:t>src, abl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5400000">
            <a:off x="3660458" y="2169459"/>
            <a:ext cx="9144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16200000" flipH="1">
            <a:off x="4727258" y="1483659"/>
            <a:ext cx="381000" cy="990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5400000">
            <a:off x="4841558" y="2664759"/>
            <a:ext cx="457200" cy="76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5400000">
            <a:off x="5298758" y="3350559"/>
            <a:ext cx="13716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rot="16200000" flipH="1">
            <a:off x="4841558" y="3731559"/>
            <a:ext cx="533400" cy="152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6200000" flipH="1">
            <a:off x="3927158" y="3502959"/>
            <a:ext cx="685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rot="16200000" flipH="1">
            <a:off x="4574858" y="3083859"/>
            <a:ext cx="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4035108" y="1388409"/>
            <a:ext cx="387350" cy="400050"/>
            <a:chOff x="2108" y="468"/>
            <a:chExt cx="244" cy="252"/>
          </a:xfrm>
        </p:grpSpPr>
        <p:sp>
          <p:nvSpPr>
            <p:cNvPr id="25638" name="Line 26"/>
            <p:cNvSpPr>
              <a:spLocks noChangeShapeType="1"/>
            </p:cNvSpPr>
            <p:nvPr/>
          </p:nvSpPr>
          <p:spPr bwMode="auto">
            <a:xfrm rot="16200000" flipH="1">
              <a:off x="2184" y="648"/>
              <a:ext cx="9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9" name="Line 27"/>
            <p:cNvSpPr>
              <a:spLocks noChangeShapeType="1"/>
            </p:cNvSpPr>
            <p:nvPr/>
          </p:nvSpPr>
          <p:spPr bwMode="auto">
            <a:xfrm rot="16200000" flipH="1">
              <a:off x="2280" y="600"/>
              <a:ext cx="9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0" name="Arc 28"/>
            <p:cNvSpPr>
              <a:spLocks/>
            </p:cNvSpPr>
            <p:nvPr/>
          </p:nvSpPr>
          <p:spPr bwMode="auto">
            <a:xfrm rot="14414160" flipH="1">
              <a:off x="2156" y="420"/>
              <a:ext cx="144" cy="240"/>
            </a:xfrm>
            <a:custGeom>
              <a:avLst/>
              <a:gdLst>
                <a:gd name="T0" fmla="*/ 0 w 21600"/>
                <a:gd name="T1" fmla="*/ 0 h 43172"/>
                <a:gd name="T2" fmla="*/ 0 w 21600"/>
                <a:gd name="T3" fmla="*/ 0 h 43172"/>
                <a:gd name="T4" fmla="*/ 0 w 21600"/>
                <a:gd name="T5" fmla="*/ 0 h 431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2"/>
                <a:gd name="T11" fmla="*/ 21600 w 21600"/>
                <a:gd name="T12" fmla="*/ 43172 h 43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2"/>
                    <a:pt x="12585" y="42587"/>
                    <a:pt x="1097" y="43172"/>
                  </a:cubicBezTo>
                </a:path>
                <a:path w="21600" h="431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2"/>
                    <a:pt x="12585" y="42587"/>
                    <a:pt x="1097" y="431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5626" name="Group 29"/>
          <p:cNvGrpSpPr>
            <a:grpSpLocks/>
          </p:cNvGrpSpPr>
          <p:nvPr/>
        </p:nvGrpSpPr>
        <p:grpSpPr bwMode="auto">
          <a:xfrm flipH="1">
            <a:off x="6098858" y="1407459"/>
            <a:ext cx="387350" cy="400050"/>
            <a:chOff x="2108" y="468"/>
            <a:chExt cx="244" cy="252"/>
          </a:xfrm>
        </p:grpSpPr>
        <p:sp>
          <p:nvSpPr>
            <p:cNvPr id="25635" name="Line 30"/>
            <p:cNvSpPr>
              <a:spLocks noChangeShapeType="1"/>
            </p:cNvSpPr>
            <p:nvPr/>
          </p:nvSpPr>
          <p:spPr bwMode="auto">
            <a:xfrm rot="16200000" flipH="1">
              <a:off x="2184" y="648"/>
              <a:ext cx="9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6" name="Line 31"/>
            <p:cNvSpPr>
              <a:spLocks noChangeShapeType="1"/>
            </p:cNvSpPr>
            <p:nvPr/>
          </p:nvSpPr>
          <p:spPr bwMode="auto">
            <a:xfrm rot="16200000" flipH="1">
              <a:off x="2280" y="600"/>
              <a:ext cx="9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7" name="Arc 32"/>
            <p:cNvSpPr>
              <a:spLocks/>
            </p:cNvSpPr>
            <p:nvPr/>
          </p:nvSpPr>
          <p:spPr bwMode="auto">
            <a:xfrm rot="14414160" flipH="1">
              <a:off x="2156" y="420"/>
              <a:ext cx="144" cy="240"/>
            </a:xfrm>
            <a:custGeom>
              <a:avLst/>
              <a:gdLst>
                <a:gd name="T0" fmla="*/ 0 w 21600"/>
                <a:gd name="T1" fmla="*/ 0 h 43172"/>
                <a:gd name="T2" fmla="*/ 0 w 21600"/>
                <a:gd name="T3" fmla="*/ 0 h 43172"/>
                <a:gd name="T4" fmla="*/ 0 w 21600"/>
                <a:gd name="T5" fmla="*/ 0 h 431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2"/>
                <a:gd name="T11" fmla="*/ 21600 w 21600"/>
                <a:gd name="T12" fmla="*/ 43172 h 43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2"/>
                    <a:pt x="12585" y="42587"/>
                    <a:pt x="1097" y="43172"/>
                  </a:cubicBezTo>
                </a:path>
                <a:path w="21600" h="431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02"/>
                    <a:pt x="12585" y="42587"/>
                    <a:pt x="1097" y="431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4117658" y="1331259"/>
            <a:ext cx="152400" cy="152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4183687" y="1102659"/>
            <a:ext cx="152400" cy="152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3965258" y="1178859"/>
            <a:ext cx="152400" cy="152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3660458" y="1102659"/>
            <a:ext cx="152400" cy="152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3777140" y="1281989"/>
            <a:ext cx="152400" cy="152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k-SK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32" name="Arc 38"/>
          <p:cNvSpPr>
            <a:spLocks/>
          </p:cNvSpPr>
          <p:nvPr/>
        </p:nvSpPr>
        <p:spPr bwMode="auto">
          <a:xfrm flipH="1" flipV="1">
            <a:off x="2179320" y="2788584"/>
            <a:ext cx="1911350" cy="3192463"/>
          </a:xfrm>
          <a:custGeom>
            <a:avLst/>
            <a:gdLst>
              <a:gd name="T0" fmla="*/ 0 w 22972"/>
              <a:gd name="T1" fmla="*/ 2147483646 h 22851"/>
              <a:gd name="T2" fmla="*/ 2147483646 w 22972"/>
              <a:gd name="T3" fmla="*/ 2147483646 h 22851"/>
              <a:gd name="T4" fmla="*/ 2147483646 w 22972"/>
              <a:gd name="T5" fmla="*/ 2147483646 h 22851"/>
              <a:gd name="T6" fmla="*/ 0 60000 65536"/>
              <a:gd name="T7" fmla="*/ 0 60000 65536"/>
              <a:gd name="T8" fmla="*/ 0 60000 65536"/>
              <a:gd name="T9" fmla="*/ 0 w 22972"/>
              <a:gd name="T10" fmla="*/ 0 h 22851"/>
              <a:gd name="T11" fmla="*/ 22972 w 22972"/>
              <a:gd name="T12" fmla="*/ 22851 h 228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72" h="22851" fill="none" extrusionOk="0">
                <a:moveTo>
                  <a:pt x="-1" y="43"/>
                </a:moveTo>
                <a:cubicBezTo>
                  <a:pt x="456" y="14"/>
                  <a:pt x="914" y="-1"/>
                  <a:pt x="1372" y="0"/>
                </a:cubicBezTo>
                <a:cubicBezTo>
                  <a:pt x="13301" y="0"/>
                  <a:pt x="22972" y="9670"/>
                  <a:pt x="22972" y="21600"/>
                </a:cubicBezTo>
                <a:cubicBezTo>
                  <a:pt x="22972" y="22017"/>
                  <a:pt x="22959" y="22434"/>
                  <a:pt x="22935" y="22850"/>
                </a:cubicBezTo>
              </a:path>
              <a:path w="22972" h="22851" stroke="0" extrusionOk="0">
                <a:moveTo>
                  <a:pt x="-1" y="43"/>
                </a:moveTo>
                <a:cubicBezTo>
                  <a:pt x="456" y="14"/>
                  <a:pt x="914" y="-1"/>
                  <a:pt x="1372" y="0"/>
                </a:cubicBezTo>
                <a:cubicBezTo>
                  <a:pt x="13301" y="0"/>
                  <a:pt x="22972" y="9670"/>
                  <a:pt x="22972" y="21600"/>
                </a:cubicBezTo>
                <a:cubicBezTo>
                  <a:pt x="22972" y="22017"/>
                  <a:pt x="22959" y="22434"/>
                  <a:pt x="22935" y="22850"/>
                </a:cubicBezTo>
                <a:lnTo>
                  <a:pt x="1372" y="21600"/>
                </a:lnTo>
                <a:lnTo>
                  <a:pt x="-1" y="43"/>
                </a:lnTo>
                <a:close/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33" name="Slide Number Placeholder 3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04E233-C6A8-4237-BA3A-2B71C42272AC}" type="slidenum">
              <a:rPr lang="cs-CZ" altLang="cs-CZ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sp>
        <p:nvSpPr>
          <p:cNvPr id="25634" name="Text Box 41"/>
          <p:cNvSpPr txBox="1">
            <a:spLocks noChangeArrowheads="1"/>
          </p:cNvSpPr>
          <p:nvPr/>
        </p:nvSpPr>
        <p:spPr bwMode="auto">
          <a:xfrm>
            <a:off x="4912548" y="7156086"/>
            <a:ext cx="4954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i="1" dirty="0"/>
              <a:t>(podle Miller D.M. et al, </a:t>
            </a:r>
            <a:r>
              <a:rPr lang="cs-CZ" altLang="cs-CZ" sz="1200" i="1" dirty="0" err="1"/>
              <a:t>The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American</a:t>
            </a:r>
            <a:r>
              <a:rPr lang="cs-CZ" altLang="cs-CZ" sz="1200" i="1" dirty="0"/>
              <a:t> J Med Science 299, 1990:59-69)</a:t>
            </a:r>
          </a:p>
        </p:txBody>
      </p:sp>
    </p:spTree>
    <p:extLst>
      <p:ext uri="{BB962C8B-B14F-4D97-AF65-F5344CB8AC3E}">
        <p14:creationId xmlns:p14="http://schemas.microsoft.com/office/powerpoint/2010/main" val="382194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520032" y="987425"/>
            <a:ext cx="7192962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Mnoho</a:t>
            </a:r>
            <a:r>
              <a:rPr lang="cs-CZ" altLang="cs-CZ" sz="1600" dirty="0">
                <a:solidFill>
                  <a:srgbClr val="FFFF99"/>
                </a:solidFill>
              </a:rPr>
              <a:t> </a:t>
            </a:r>
            <a:r>
              <a:rPr lang="cs-CZ" altLang="cs-CZ" sz="1600" dirty="0" err="1">
                <a:solidFill>
                  <a:srgbClr val="D63838"/>
                </a:solidFill>
              </a:rPr>
              <a:t>protoonkogenů</a:t>
            </a:r>
            <a:r>
              <a:rPr lang="cs-CZ" altLang="cs-CZ" sz="1600" dirty="0">
                <a:solidFill>
                  <a:srgbClr val="D63838"/>
                </a:solidFill>
              </a:rPr>
              <a:t> kóduje proteiny mající vztah k růstově stimulačním signálům přecházejících z vnějšího prostředí do nitra buňky</a:t>
            </a:r>
            <a:r>
              <a:rPr lang="cs-CZ" altLang="cs-CZ" sz="1600" dirty="0">
                <a:solidFill>
                  <a:srgbClr val="FFFF99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Růst buňky je deregulovaný, jestliže mutace v </a:t>
            </a:r>
            <a:r>
              <a:rPr lang="cs-CZ" altLang="cs-CZ" sz="1600" dirty="0" err="1"/>
              <a:t>protoonkogenu</a:t>
            </a:r>
            <a:r>
              <a:rPr lang="cs-CZ" altLang="cs-CZ" sz="1600" dirty="0"/>
              <a:t> </a:t>
            </a:r>
            <a:r>
              <a:rPr lang="cs-CZ" altLang="cs-CZ" sz="1600" dirty="0" err="1"/>
              <a:t>způsobící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accent1"/>
                </a:solidFill>
              </a:rPr>
              <a:t>trvalou aktivaci růstově stimulační dráhy.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Toto souvisí se signály, které si navzájem předávají buňky v tkáních. Jedny buňky uvolňují růstové faktory, (</a:t>
            </a:r>
            <a:r>
              <a:rPr lang="cs-CZ" altLang="cs-CZ" sz="1600" dirty="0" err="1"/>
              <a:t>glyko</a:t>
            </a:r>
            <a:r>
              <a:rPr lang="cs-CZ" altLang="cs-CZ" sz="1600" dirty="0"/>
              <a:t>) proteiny, které se pohybují mezi buňkami a po vazbě na vhodný receptor na povrchu jiných buněk vyvolávají kaskádu dějů, které přenáší tento signál přes cytoplazmu až do jádra.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 jádře pak proteiny nazývané </a:t>
            </a:r>
            <a:r>
              <a:rPr lang="cs-CZ" altLang="cs-CZ" sz="1600" dirty="0">
                <a:solidFill>
                  <a:srgbClr val="D63838"/>
                </a:solidFill>
              </a:rPr>
              <a:t>transkripční faktory </a:t>
            </a:r>
            <a:r>
              <a:rPr lang="cs-CZ" altLang="cs-CZ" sz="1600" dirty="0"/>
              <a:t>odpovídají tím, že aktivují řadu genů, které pomáhají buňce procházet buněčným cyklem.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Podobně funguje i </a:t>
            </a:r>
            <a:r>
              <a:rPr lang="cs-CZ" altLang="cs-CZ" sz="1600" dirty="0">
                <a:solidFill>
                  <a:schemeClr val="accent1"/>
                </a:solidFill>
              </a:rPr>
              <a:t>přenos růstově inhibičního signálu </a:t>
            </a:r>
            <a:r>
              <a:rPr lang="cs-CZ" altLang="cs-CZ" sz="1600" dirty="0"/>
              <a:t>zprostředkovaného proteiny kódovanými</a:t>
            </a:r>
            <a:r>
              <a:rPr lang="cs-CZ" altLang="cs-CZ" sz="1600" dirty="0">
                <a:solidFill>
                  <a:schemeClr val="accent1"/>
                </a:solidFill>
              </a:rPr>
              <a:t> nádorově supresorovými geny.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 normální buňce je </a:t>
            </a:r>
            <a:r>
              <a:rPr lang="cs-CZ" altLang="cs-CZ" sz="1600" dirty="0">
                <a:solidFill>
                  <a:schemeClr val="accent1"/>
                </a:solidFill>
              </a:rPr>
              <a:t>rovnováha stimulačních a inhibičních signálů pečlivě regulována, protože to souvisí s regulací buněčného cyklu</a:t>
            </a:r>
            <a:r>
              <a:rPr lang="cs-CZ" altLang="cs-CZ" sz="1600" dirty="0"/>
              <a:t>, který je rozhodující pro buněčnou proliferaci a diferenciaci.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V nádorové buňce je v důsledku změn v signálních drahách organizace buněčného cyklu narušena.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39939" name="Slide Number Placeholder 2"/>
          <p:cNvSpPr txBox="1">
            <a:spLocks noGrp="1"/>
          </p:cNvSpPr>
          <p:nvPr/>
        </p:nvSpPr>
        <p:spPr bwMode="auto">
          <a:xfrm>
            <a:off x="8316913" y="6616700"/>
            <a:ext cx="7921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1026E32-234B-4867-9853-2B77D0C7C4C1}" type="slidenum">
              <a:rPr lang="cs-CZ" altLang="cs-CZ" sz="10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1000" b="1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94074" y="1842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2"/>
                </a:solidFill>
              </a:rPr>
              <a:t>Růstová stimulace a inhibice</a:t>
            </a:r>
            <a:endParaRPr lang="cs-CZ" altLang="cs-CZ" sz="2400" b="1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6682408" y="2238487"/>
            <a:ext cx="2514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rot="5400000">
            <a:off x="1119808" y="3610087"/>
            <a:ext cx="914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9808" y="1400287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Externí signály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91208" y="2314687"/>
            <a:ext cx="1371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accent1"/>
                </a:solidFill>
              </a:rPr>
              <a:t>Přenos externích signálů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844208" y="1933687"/>
            <a:ext cx="3352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043608" y="1247887"/>
            <a:ext cx="8458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rot="5400000">
            <a:off x="1462708" y="2124187"/>
            <a:ext cx="228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91208" y="4219687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Jaderné děje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77208" y="1324087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Růstové faktory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24808" y="3076687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/>
              <a:t>Transmembránové receptory</a:t>
            </a:r>
            <a:endParaRPr lang="cs-CZ" altLang="cs-CZ" sz="16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87008" y="3381487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/>
              <a:t>Tyrozinové kinázy</a:t>
            </a:r>
            <a:endParaRPr lang="cs-CZ" altLang="cs-CZ" sz="16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368208" y="3152887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/>
              <a:t>GTP-vazebné proteiny</a:t>
            </a:r>
            <a:endParaRPr lang="cs-CZ" altLang="cs-CZ" sz="16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710608" y="4143487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/>
              <a:t>Serin - treoninové kinázy </a:t>
            </a:r>
            <a:endParaRPr lang="cs-CZ" altLang="cs-CZ" sz="160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92008" y="4600687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/>
              <a:t>Replikace DNA</a:t>
            </a:r>
            <a:endParaRPr lang="cs-CZ" altLang="cs-CZ" sz="160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463208" y="5819887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tx2"/>
                </a:solidFill>
              </a:rPr>
              <a:t>Metabolická odpověď</a:t>
            </a:r>
            <a:endParaRPr lang="cs-CZ" altLang="cs-CZ" sz="1600" b="1">
              <a:solidFill>
                <a:schemeClr val="tx2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339008" y="1324087"/>
            <a:ext cx="838200" cy="50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339008" y="1947975"/>
            <a:ext cx="8382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n w="5715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415208" y="1324087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sls hst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415208" y="1947975"/>
            <a:ext cx="68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erb B fms kit ros met neu trk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844208" y="2086087"/>
            <a:ext cx="8382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20408" y="2086087"/>
            <a:ext cx="685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src fgr fes lck yes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825408" y="2162287"/>
            <a:ext cx="838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749208" y="208608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ras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977808" y="2238487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cs-CZ" sz="20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8587408" y="2543287"/>
            <a:ext cx="5334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r>
              <a:rPr lang="cs-CZ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GTP</a:t>
            </a:r>
            <a:endParaRPr lang="cs-CZ" sz="12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834808" y="2314687"/>
            <a:ext cx="7620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396408" y="3610087"/>
            <a:ext cx="8382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320208" y="361008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mos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625008" y="376248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raf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5920408" y="4219687"/>
            <a:ext cx="13716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762000">
              <a:defRPr/>
            </a:pPr>
            <a:endParaRPr lang="sk-SK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225208" y="4219687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Rb</a:t>
            </a:r>
            <a:endParaRPr lang="cs-CZ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920408" y="4448287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myc sls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682408" y="444828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ets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530008" y="4753087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p53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530008" y="505788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jun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996608" y="4905487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</a:rPr>
              <a:t>fos myb</a:t>
            </a:r>
            <a:endParaRPr lang="cs-CZ" altLang="cs-CZ" sz="1600" b="1">
              <a:solidFill>
                <a:schemeClr val="accent1"/>
              </a:solidFill>
            </a:endParaRPr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6453808" y="5619862"/>
            <a:ext cx="381000" cy="20002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sk-SK" altLang="cs-CZ" smtClean="0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4244008" y="193368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/>
              <a:t>mas</a:t>
            </a:r>
            <a:endParaRPr lang="cs-CZ" altLang="cs-CZ" sz="1600" b="1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320208" y="1933687"/>
            <a:ext cx="609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4320208" y="2238487"/>
            <a:ext cx="609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006008" y="1781287"/>
            <a:ext cx="742950" cy="660400"/>
          </a:xfrm>
          <a:custGeom>
            <a:avLst/>
            <a:gdLst>
              <a:gd name="T0" fmla="*/ 2147483646 w 744"/>
              <a:gd name="T1" fmla="*/ 2147483646 h 690"/>
              <a:gd name="T2" fmla="*/ 2147483646 w 744"/>
              <a:gd name="T3" fmla="*/ 2147483646 h 690"/>
              <a:gd name="T4" fmla="*/ 2147483646 w 744"/>
              <a:gd name="T5" fmla="*/ 2147483646 h 690"/>
              <a:gd name="T6" fmla="*/ 2147483646 w 744"/>
              <a:gd name="T7" fmla="*/ 2147483646 h 690"/>
              <a:gd name="T8" fmla="*/ 2147483646 w 744"/>
              <a:gd name="T9" fmla="*/ 2147483646 h 690"/>
              <a:gd name="T10" fmla="*/ 2147483646 w 744"/>
              <a:gd name="T11" fmla="*/ 2147483646 h 690"/>
              <a:gd name="T12" fmla="*/ 2147483646 w 744"/>
              <a:gd name="T13" fmla="*/ 2147483646 h 690"/>
              <a:gd name="T14" fmla="*/ 2147483646 w 744"/>
              <a:gd name="T15" fmla="*/ 2147483646 h 690"/>
              <a:gd name="T16" fmla="*/ 2147483646 w 744"/>
              <a:gd name="T17" fmla="*/ 2147483646 h 690"/>
              <a:gd name="T18" fmla="*/ 2147483646 w 744"/>
              <a:gd name="T19" fmla="*/ 2147483646 h 690"/>
              <a:gd name="T20" fmla="*/ 2147483646 w 744"/>
              <a:gd name="T21" fmla="*/ 2147483646 h 690"/>
              <a:gd name="T22" fmla="*/ 2147483646 w 744"/>
              <a:gd name="T23" fmla="*/ 2147483646 h 690"/>
              <a:gd name="T24" fmla="*/ 2147483646 w 744"/>
              <a:gd name="T25" fmla="*/ 2147483646 h 690"/>
              <a:gd name="T26" fmla="*/ 2147483646 w 744"/>
              <a:gd name="T27" fmla="*/ 2147483646 h 690"/>
              <a:gd name="T28" fmla="*/ 2147483646 w 744"/>
              <a:gd name="T29" fmla="*/ 2147483646 h 690"/>
              <a:gd name="T30" fmla="*/ 2147483646 w 744"/>
              <a:gd name="T31" fmla="*/ 2147483646 h 690"/>
              <a:gd name="T32" fmla="*/ 2147483646 w 744"/>
              <a:gd name="T33" fmla="*/ 2147483646 h 690"/>
              <a:gd name="T34" fmla="*/ 2147483646 w 744"/>
              <a:gd name="T35" fmla="*/ 2147483646 h 690"/>
              <a:gd name="T36" fmla="*/ 2147483646 w 744"/>
              <a:gd name="T37" fmla="*/ 2147483646 h 690"/>
              <a:gd name="T38" fmla="*/ 2147483646 w 744"/>
              <a:gd name="T39" fmla="*/ 2147483646 h 690"/>
              <a:gd name="T40" fmla="*/ 2147483646 w 744"/>
              <a:gd name="T41" fmla="*/ 2147483646 h 690"/>
              <a:gd name="T42" fmla="*/ 2147483646 w 744"/>
              <a:gd name="T43" fmla="*/ 2147483646 h 690"/>
              <a:gd name="T44" fmla="*/ 2147483646 w 744"/>
              <a:gd name="T45" fmla="*/ 2147483646 h 690"/>
              <a:gd name="T46" fmla="*/ 2147483646 w 744"/>
              <a:gd name="T47" fmla="*/ 2147483646 h 690"/>
              <a:gd name="T48" fmla="*/ 2147483646 w 744"/>
              <a:gd name="T49" fmla="*/ 2147483646 h 690"/>
              <a:gd name="T50" fmla="*/ 2147483646 w 744"/>
              <a:gd name="T51" fmla="*/ 2147483646 h 690"/>
              <a:gd name="T52" fmla="*/ 2147483646 w 744"/>
              <a:gd name="T53" fmla="*/ 2147483646 h 690"/>
              <a:gd name="T54" fmla="*/ 2147483646 w 744"/>
              <a:gd name="T55" fmla="*/ 2147483646 h 690"/>
              <a:gd name="T56" fmla="*/ 2147483646 w 744"/>
              <a:gd name="T57" fmla="*/ 2147483646 h 690"/>
              <a:gd name="T58" fmla="*/ 2147483646 w 744"/>
              <a:gd name="T59" fmla="*/ 2147483646 h 690"/>
              <a:gd name="T60" fmla="*/ 2147483646 w 744"/>
              <a:gd name="T61" fmla="*/ 2147483646 h 690"/>
              <a:gd name="T62" fmla="*/ 2147483646 w 744"/>
              <a:gd name="T63" fmla="*/ 2147483646 h 690"/>
              <a:gd name="T64" fmla="*/ 2147483646 w 744"/>
              <a:gd name="T65" fmla="*/ 2147483646 h 690"/>
              <a:gd name="T66" fmla="*/ 2147483646 w 744"/>
              <a:gd name="T67" fmla="*/ 2147483646 h 690"/>
              <a:gd name="T68" fmla="*/ 2147483646 w 744"/>
              <a:gd name="T69" fmla="*/ 2147483646 h 690"/>
              <a:gd name="T70" fmla="*/ 2147483646 w 744"/>
              <a:gd name="T71" fmla="*/ 2147483646 h 690"/>
              <a:gd name="T72" fmla="*/ 2147483646 w 744"/>
              <a:gd name="T73" fmla="*/ 2147483646 h 690"/>
              <a:gd name="T74" fmla="*/ 2147483646 w 744"/>
              <a:gd name="T75" fmla="*/ 2147483646 h 690"/>
              <a:gd name="T76" fmla="*/ 2147483646 w 744"/>
              <a:gd name="T77" fmla="*/ 2147483646 h 690"/>
              <a:gd name="T78" fmla="*/ 2147483646 w 744"/>
              <a:gd name="T79" fmla="*/ 2147483646 h 690"/>
              <a:gd name="T80" fmla="*/ 2147483646 w 744"/>
              <a:gd name="T81" fmla="*/ 2147483646 h 690"/>
              <a:gd name="T82" fmla="*/ 2147483646 w 744"/>
              <a:gd name="T83" fmla="*/ 2147483646 h 690"/>
              <a:gd name="T84" fmla="*/ 2147483646 w 744"/>
              <a:gd name="T85" fmla="*/ 2147483646 h 690"/>
              <a:gd name="T86" fmla="*/ 2147483646 w 744"/>
              <a:gd name="T87" fmla="*/ 2147483646 h 690"/>
              <a:gd name="T88" fmla="*/ 0 w 744"/>
              <a:gd name="T89" fmla="*/ 2147483646 h 6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4"/>
              <a:gd name="T136" fmla="*/ 0 h 690"/>
              <a:gd name="T137" fmla="*/ 744 w 744"/>
              <a:gd name="T138" fmla="*/ 690 h 6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4" h="690">
                <a:moveTo>
                  <a:pt x="186" y="8"/>
                </a:moveTo>
                <a:cubicBezTo>
                  <a:pt x="161" y="0"/>
                  <a:pt x="150" y="12"/>
                  <a:pt x="126" y="20"/>
                </a:cubicBezTo>
                <a:cubicBezTo>
                  <a:pt x="106" y="40"/>
                  <a:pt x="86" y="60"/>
                  <a:pt x="66" y="80"/>
                </a:cubicBezTo>
                <a:cubicBezTo>
                  <a:pt x="34" y="112"/>
                  <a:pt x="26" y="176"/>
                  <a:pt x="12" y="218"/>
                </a:cubicBezTo>
                <a:cubicBezTo>
                  <a:pt x="20" y="243"/>
                  <a:pt x="18" y="248"/>
                  <a:pt x="54" y="260"/>
                </a:cubicBezTo>
                <a:cubicBezTo>
                  <a:pt x="66" y="264"/>
                  <a:pt x="90" y="272"/>
                  <a:pt x="90" y="272"/>
                </a:cubicBezTo>
                <a:cubicBezTo>
                  <a:pt x="157" y="265"/>
                  <a:pt x="160" y="271"/>
                  <a:pt x="180" y="212"/>
                </a:cubicBezTo>
                <a:cubicBezTo>
                  <a:pt x="174" y="147"/>
                  <a:pt x="134" y="56"/>
                  <a:pt x="222" y="38"/>
                </a:cubicBezTo>
                <a:cubicBezTo>
                  <a:pt x="299" y="48"/>
                  <a:pt x="282" y="57"/>
                  <a:pt x="270" y="152"/>
                </a:cubicBezTo>
                <a:cubicBezTo>
                  <a:pt x="268" y="168"/>
                  <a:pt x="263" y="184"/>
                  <a:pt x="258" y="200"/>
                </a:cubicBezTo>
                <a:cubicBezTo>
                  <a:pt x="254" y="212"/>
                  <a:pt x="246" y="236"/>
                  <a:pt x="246" y="236"/>
                </a:cubicBezTo>
                <a:cubicBezTo>
                  <a:pt x="255" y="299"/>
                  <a:pt x="259" y="291"/>
                  <a:pt x="324" y="284"/>
                </a:cubicBezTo>
                <a:cubicBezTo>
                  <a:pt x="348" y="268"/>
                  <a:pt x="353" y="258"/>
                  <a:pt x="360" y="230"/>
                </a:cubicBezTo>
                <a:cubicBezTo>
                  <a:pt x="350" y="182"/>
                  <a:pt x="329" y="184"/>
                  <a:pt x="312" y="146"/>
                </a:cubicBezTo>
                <a:cubicBezTo>
                  <a:pt x="307" y="134"/>
                  <a:pt x="300" y="110"/>
                  <a:pt x="300" y="110"/>
                </a:cubicBezTo>
                <a:cubicBezTo>
                  <a:pt x="312" y="62"/>
                  <a:pt x="340" y="55"/>
                  <a:pt x="384" y="44"/>
                </a:cubicBezTo>
                <a:cubicBezTo>
                  <a:pt x="428" y="49"/>
                  <a:pt x="439" y="46"/>
                  <a:pt x="462" y="80"/>
                </a:cubicBezTo>
                <a:cubicBezTo>
                  <a:pt x="453" y="140"/>
                  <a:pt x="462" y="109"/>
                  <a:pt x="432" y="170"/>
                </a:cubicBezTo>
                <a:cubicBezTo>
                  <a:pt x="426" y="181"/>
                  <a:pt x="420" y="206"/>
                  <a:pt x="420" y="206"/>
                </a:cubicBezTo>
                <a:cubicBezTo>
                  <a:pt x="428" y="238"/>
                  <a:pt x="439" y="239"/>
                  <a:pt x="468" y="254"/>
                </a:cubicBezTo>
                <a:cubicBezTo>
                  <a:pt x="508" y="250"/>
                  <a:pt x="556" y="261"/>
                  <a:pt x="540" y="212"/>
                </a:cubicBezTo>
                <a:cubicBezTo>
                  <a:pt x="478" y="218"/>
                  <a:pt x="466" y="220"/>
                  <a:pt x="426" y="260"/>
                </a:cubicBezTo>
                <a:cubicBezTo>
                  <a:pt x="409" y="311"/>
                  <a:pt x="397" y="346"/>
                  <a:pt x="462" y="362"/>
                </a:cubicBezTo>
                <a:cubicBezTo>
                  <a:pt x="496" y="360"/>
                  <a:pt x="540" y="374"/>
                  <a:pt x="564" y="350"/>
                </a:cubicBezTo>
                <a:cubicBezTo>
                  <a:pt x="574" y="340"/>
                  <a:pt x="588" y="314"/>
                  <a:pt x="588" y="314"/>
                </a:cubicBezTo>
                <a:cubicBezTo>
                  <a:pt x="601" y="251"/>
                  <a:pt x="590" y="208"/>
                  <a:pt x="546" y="164"/>
                </a:cubicBezTo>
                <a:cubicBezTo>
                  <a:pt x="542" y="152"/>
                  <a:pt x="538" y="140"/>
                  <a:pt x="534" y="128"/>
                </a:cubicBezTo>
                <a:cubicBezTo>
                  <a:pt x="532" y="122"/>
                  <a:pt x="528" y="110"/>
                  <a:pt x="528" y="110"/>
                </a:cubicBezTo>
                <a:cubicBezTo>
                  <a:pt x="535" y="81"/>
                  <a:pt x="542" y="77"/>
                  <a:pt x="570" y="68"/>
                </a:cubicBezTo>
                <a:cubicBezTo>
                  <a:pt x="646" y="74"/>
                  <a:pt x="673" y="72"/>
                  <a:pt x="714" y="134"/>
                </a:cubicBezTo>
                <a:cubicBezTo>
                  <a:pt x="716" y="142"/>
                  <a:pt x="718" y="150"/>
                  <a:pt x="720" y="158"/>
                </a:cubicBezTo>
                <a:cubicBezTo>
                  <a:pt x="724" y="170"/>
                  <a:pt x="732" y="194"/>
                  <a:pt x="732" y="194"/>
                </a:cubicBezTo>
                <a:cubicBezTo>
                  <a:pt x="728" y="275"/>
                  <a:pt x="744" y="408"/>
                  <a:pt x="642" y="434"/>
                </a:cubicBezTo>
                <a:cubicBezTo>
                  <a:pt x="503" y="527"/>
                  <a:pt x="283" y="349"/>
                  <a:pt x="162" y="470"/>
                </a:cubicBezTo>
                <a:cubicBezTo>
                  <a:pt x="170" y="529"/>
                  <a:pt x="176" y="523"/>
                  <a:pt x="228" y="536"/>
                </a:cubicBezTo>
                <a:cubicBezTo>
                  <a:pt x="327" y="532"/>
                  <a:pt x="414" y="522"/>
                  <a:pt x="510" y="512"/>
                </a:cubicBezTo>
                <a:cubicBezTo>
                  <a:pt x="563" y="514"/>
                  <a:pt x="666" y="483"/>
                  <a:pt x="666" y="536"/>
                </a:cubicBezTo>
                <a:cubicBezTo>
                  <a:pt x="666" y="588"/>
                  <a:pt x="660" y="626"/>
                  <a:pt x="606" y="644"/>
                </a:cubicBezTo>
                <a:cubicBezTo>
                  <a:pt x="600" y="646"/>
                  <a:pt x="594" y="647"/>
                  <a:pt x="588" y="650"/>
                </a:cubicBezTo>
                <a:cubicBezTo>
                  <a:pt x="582" y="653"/>
                  <a:pt x="577" y="660"/>
                  <a:pt x="570" y="662"/>
                </a:cubicBezTo>
                <a:cubicBezTo>
                  <a:pt x="555" y="668"/>
                  <a:pt x="522" y="674"/>
                  <a:pt x="522" y="674"/>
                </a:cubicBezTo>
                <a:cubicBezTo>
                  <a:pt x="382" y="670"/>
                  <a:pt x="318" y="690"/>
                  <a:pt x="216" y="632"/>
                </a:cubicBezTo>
                <a:cubicBezTo>
                  <a:pt x="180" y="611"/>
                  <a:pt x="134" y="605"/>
                  <a:pt x="102" y="578"/>
                </a:cubicBezTo>
                <a:cubicBezTo>
                  <a:pt x="84" y="563"/>
                  <a:pt x="48" y="536"/>
                  <a:pt x="48" y="536"/>
                </a:cubicBezTo>
                <a:cubicBezTo>
                  <a:pt x="26" y="503"/>
                  <a:pt x="0" y="508"/>
                  <a:pt x="0" y="4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rot="-5400000">
            <a:off x="3177208" y="2467087"/>
            <a:ext cx="1219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rot="-5400000">
            <a:off x="3710608" y="2314687"/>
            <a:ext cx="152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rot="-5400000">
            <a:off x="3710608" y="2619487"/>
            <a:ext cx="152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rot="-5400000">
            <a:off x="3596308" y="2886187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7038008" y="2117837"/>
            <a:ext cx="212725" cy="260350"/>
          </a:xfrm>
          <a:custGeom>
            <a:avLst/>
            <a:gdLst>
              <a:gd name="T0" fmla="*/ 0 w 134"/>
              <a:gd name="T1" fmla="*/ 2147483646 h 164"/>
              <a:gd name="T2" fmla="*/ 2147483646 w 134"/>
              <a:gd name="T3" fmla="*/ 2147483646 h 164"/>
              <a:gd name="T4" fmla="*/ 2147483646 w 134"/>
              <a:gd name="T5" fmla="*/ 2147483646 h 164"/>
              <a:gd name="T6" fmla="*/ 2147483646 w 134"/>
              <a:gd name="T7" fmla="*/ 2147483646 h 16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64"/>
              <a:gd name="T14" fmla="*/ 134 w 134"/>
              <a:gd name="T15" fmla="*/ 164 h 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64">
                <a:moveTo>
                  <a:pt x="0" y="20"/>
                </a:moveTo>
                <a:cubicBezTo>
                  <a:pt x="61" y="0"/>
                  <a:pt x="31" y="1"/>
                  <a:pt x="88" y="12"/>
                </a:cubicBezTo>
                <a:cubicBezTo>
                  <a:pt x="91" y="44"/>
                  <a:pt x="90" y="77"/>
                  <a:pt x="96" y="108"/>
                </a:cubicBezTo>
                <a:cubicBezTo>
                  <a:pt x="100" y="129"/>
                  <a:pt x="134" y="142"/>
                  <a:pt x="112" y="164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 rot="-5400000">
            <a:off x="3710608" y="2086087"/>
            <a:ext cx="1524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187160" y="185224"/>
            <a:ext cx="7456487" cy="42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Onkogeny a nádorově supresorové geny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036464" y="505492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Hlavní funkční skupiny </a:t>
            </a:r>
            <a:r>
              <a:rPr lang="cs-CZ" altLang="cs-CZ" dirty="0" err="1">
                <a:solidFill>
                  <a:schemeClr val="accent1"/>
                </a:solidFill>
              </a:rPr>
              <a:t>onkogenních</a:t>
            </a:r>
            <a:r>
              <a:rPr lang="cs-CZ" altLang="cs-CZ" dirty="0">
                <a:solidFill>
                  <a:schemeClr val="accent1"/>
                </a:solidFill>
              </a:rPr>
              <a:t> proteinů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chemeClr val="tx1"/>
                </a:solidFill>
              </a:rPr>
              <a:t>a jejich pravděpodobná vnitrobuněčná lokalizace</a:t>
            </a:r>
            <a:r>
              <a:rPr lang="cs-CZ" altLang="cs-CZ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 smtClean="0">
                <a:solidFill>
                  <a:srgbClr val="CC3300"/>
                </a:solidFill>
              </a:rPr>
              <a:t>Nádorově </a:t>
            </a:r>
            <a:r>
              <a:rPr lang="cs-CZ" altLang="cs-CZ" dirty="0">
                <a:solidFill>
                  <a:srgbClr val="CC3300"/>
                </a:solidFill>
              </a:rPr>
              <a:t>supresorové </a:t>
            </a:r>
            <a:r>
              <a:rPr lang="cs-CZ" altLang="cs-CZ" dirty="0" smtClean="0">
                <a:solidFill>
                  <a:srgbClr val="CC3300"/>
                </a:solidFill>
              </a:rPr>
              <a:t>geny</a:t>
            </a:r>
            <a:endParaRPr lang="cs-CZ" altLang="cs-CZ" dirty="0"/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4723433" y="6478909"/>
            <a:ext cx="429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DD4F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3E2F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9F1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F1FF"/>
              </a:buClr>
              <a:buSzPct val="100000"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i="1" dirty="0"/>
              <a:t>(podle </a:t>
            </a:r>
            <a:r>
              <a:rPr lang="cs-CZ" altLang="cs-CZ" sz="1200" i="1" dirty="0" err="1"/>
              <a:t>Rey</a:t>
            </a:r>
            <a:r>
              <a:rPr lang="cs-CZ" altLang="cs-CZ" sz="1200" i="1" dirty="0"/>
              <a:t> I et al., </a:t>
            </a:r>
            <a:r>
              <a:rPr lang="cs-CZ" altLang="cs-CZ" sz="1200" i="1" dirty="0" err="1"/>
              <a:t>Fundam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Clin</a:t>
            </a:r>
            <a:r>
              <a:rPr lang="cs-CZ" altLang="cs-CZ" sz="1200" i="1" dirty="0"/>
              <a:t> </a:t>
            </a:r>
            <a:r>
              <a:rPr lang="cs-CZ" altLang="cs-CZ" sz="1200" i="1" dirty="0" err="1"/>
              <a:t>Pharmacol</a:t>
            </a:r>
            <a:r>
              <a:rPr lang="cs-CZ" altLang="cs-CZ" sz="1200" i="1" dirty="0"/>
              <a:t> 4, 1990:401-422)</a:t>
            </a:r>
          </a:p>
        </p:txBody>
      </p:sp>
    </p:spTree>
    <p:extLst>
      <p:ext uri="{BB962C8B-B14F-4D97-AF65-F5344CB8AC3E}">
        <p14:creationId xmlns:p14="http://schemas.microsoft.com/office/powerpoint/2010/main" val="31538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 mechanism karcinogene_upraveny">
  <a:themeElements>
    <a:clrScheme name="Vlastní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5C9933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 mechanism karcinogene_upraveny" id="{6C89EB1C-4EFC-4F89-B1DF-FD8D0CEF8DC8}" vid="{1F3D2897-8F40-4CE2-A152-5C69EC8F311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 mechanism karcinogene_upraveny</Template>
  <TotalTime>721</TotalTime>
  <Words>3676</Words>
  <Application>Microsoft Office PowerPoint</Application>
  <PresentationFormat>Předvádění na obrazovce (4:3)</PresentationFormat>
  <Paragraphs>434</Paragraphs>
  <Slides>44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Arial</vt:lpstr>
      <vt:lpstr>Arial Black</vt:lpstr>
      <vt:lpstr>Calibri</vt:lpstr>
      <vt:lpstr>Symbol</vt:lpstr>
      <vt:lpstr>Tahoma</vt:lpstr>
      <vt:lpstr>Times New Roman</vt:lpstr>
      <vt:lpstr>Times New Roman,Bold</vt:lpstr>
      <vt:lpstr>TimesNewRoman</vt:lpstr>
      <vt:lpstr>Wingdings</vt:lpstr>
      <vt:lpstr>templat mechanism karcinogene_upraveny</vt:lpstr>
      <vt:lpstr>Protoonkogeny a Onkogeny Nádorově supresorové geny Imortalizace buněk</vt:lpstr>
      <vt:lpstr>Prezentace aplikace PowerPoint</vt:lpstr>
      <vt:lpstr>Protoonkogeny, onkogeny, nádorové supresory</vt:lpstr>
      <vt:lpstr>  </vt:lpstr>
      <vt:lpstr>  </vt:lpstr>
      <vt:lpstr>  </vt:lpstr>
      <vt:lpstr>Prezentace aplikace PowerPoint</vt:lpstr>
      <vt:lpstr>Prezentace aplikace PowerPoint</vt:lpstr>
      <vt:lpstr>  </vt:lpstr>
      <vt:lpstr>Prezentace aplikace PowerPoint</vt:lpstr>
      <vt:lpstr>  </vt:lpstr>
      <vt:lpstr>  </vt:lpstr>
      <vt:lpstr>Prezentace aplikace PowerPoint</vt:lpstr>
      <vt:lpstr>Prezentace aplikace PowerPoint</vt:lpstr>
      <vt:lpstr>Prezentace aplikace PowerPoint</vt:lpstr>
      <vt:lpstr>Možné důsledky inaktivace onkogenu</vt:lpstr>
      <vt:lpstr>Prezentace aplikace PowerPoint</vt:lpstr>
      <vt:lpstr>Prezentace aplikace PowerPoint</vt:lpstr>
      <vt:lpstr>4 typy genetické heterogenity nádorů</vt:lpstr>
      <vt:lpstr>Prezentace aplikace PowerPoint</vt:lpstr>
      <vt:lpstr>Příklady z exp. a klinických studií</vt:lpstr>
      <vt:lpstr>Signální dráhy nádorových buněk a  procesy, které regulují</vt:lpstr>
      <vt:lpstr>Prezentace aplikace PowerPoint</vt:lpstr>
      <vt:lpstr>  </vt:lpstr>
      <vt:lpstr>Souhrn</vt:lpstr>
      <vt:lpstr>Doplňující články ke studiu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Kontrolní otázky k tématu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83</cp:revision>
  <dcterms:created xsi:type="dcterms:W3CDTF">2018-01-29T11:48:29Z</dcterms:created>
  <dcterms:modified xsi:type="dcterms:W3CDTF">2020-03-31T16:18:55Z</dcterms:modified>
</cp:coreProperties>
</file>