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260" r:id="rId2"/>
    <p:sldId id="339" r:id="rId3"/>
    <p:sldId id="324" r:id="rId4"/>
    <p:sldId id="257" r:id="rId5"/>
    <p:sldId id="266" r:id="rId6"/>
    <p:sldId id="268" r:id="rId7"/>
    <p:sldId id="258" r:id="rId8"/>
    <p:sldId id="341" r:id="rId9"/>
    <p:sldId id="340" r:id="rId10"/>
    <p:sldId id="261" r:id="rId11"/>
    <p:sldId id="276" r:id="rId12"/>
    <p:sldId id="277" r:id="rId13"/>
    <p:sldId id="308" r:id="rId14"/>
    <p:sldId id="309" r:id="rId15"/>
    <p:sldId id="310" r:id="rId16"/>
    <p:sldId id="292" r:id="rId17"/>
    <p:sldId id="343" r:id="rId18"/>
    <p:sldId id="327" r:id="rId19"/>
    <p:sldId id="293" r:id="rId20"/>
    <p:sldId id="314" r:id="rId21"/>
    <p:sldId id="346" r:id="rId22"/>
    <p:sldId id="347" r:id="rId23"/>
    <p:sldId id="348" r:id="rId24"/>
    <p:sldId id="349" r:id="rId25"/>
    <p:sldId id="328" r:id="rId26"/>
    <p:sldId id="329" r:id="rId27"/>
    <p:sldId id="318" r:id="rId28"/>
    <p:sldId id="320" r:id="rId29"/>
    <p:sldId id="300" r:id="rId30"/>
    <p:sldId id="326" r:id="rId31"/>
    <p:sldId id="301" r:id="rId32"/>
    <p:sldId id="302" r:id="rId33"/>
    <p:sldId id="303" r:id="rId34"/>
    <p:sldId id="304" r:id="rId35"/>
    <p:sldId id="305" r:id="rId36"/>
    <p:sldId id="306" r:id="rId37"/>
    <p:sldId id="342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A84F-ADDC-41B4-92DF-E939EC4BA7EA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F0D8-8611-416C-A206-279F45B13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52B5C-D874-4CED-9FBB-5321903D9B99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altLang="cs-CZ" dirty="0" err="1" smtClean="0"/>
              <a:t>Zatímco</a:t>
            </a:r>
            <a:r>
              <a:rPr lang="sk-SK" altLang="cs-CZ" dirty="0" smtClean="0"/>
              <a:t> účinky </a:t>
            </a:r>
            <a:r>
              <a:rPr lang="sk-SK" altLang="cs-CZ" dirty="0" err="1" smtClean="0"/>
              <a:t>mutagenů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jsou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lineárně</a:t>
            </a:r>
            <a:r>
              <a:rPr lang="sk-SK" altLang="cs-CZ" dirty="0" smtClean="0"/>
              <a:t> závislé na </a:t>
            </a:r>
            <a:r>
              <a:rPr lang="sk-SK" altLang="cs-CZ" dirty="0" err="1" smtClean="0"/>
              <a:t>dávce</a:t>
            </a:r>
            <a:r>
              <a:rPr lang="sk-SK" altLang="cs-CZ" dirty="0" smtClean="0"/>
              <a:t>, </a:t>
            </a:r>
            <a:r>
              <a:rPr lang="sk-SK" altLang="cs-CZ" dirty="0" err="1" smtClean="0"/>
              <a:t>křivka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účinků</a:t>
            </a:r>
            <a:r>
              <a:rPr lang="sk-SK" altLang="cs-CZ" dirty="0" smtClean="0"/>
              <a:t> nádorových </a:t>
            </a:r>
            <a:r>
              <a:rPr lang="sk-SK" altLang="cs-CZ" dirty="0" err="1" smtClean="0"/>
              <a:t>promotorů</a:t>
            </a:r>
            <a:r>
              <a:rPr lang="sk-SK" altLang="cs-CZ" dirty="0" smtClean="0"/>
              <a:t> či </a:t>
            </a:r>
            <a:r>
              <a:rPr lang="sk-SK" altLang="cs-CZ" dirty="0" err="1" smtClean="0"/>
              <a:t>cytotoxických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látek</a:t>
            </a:r>
            <a:r>
              <a:rPr lang="sk-SK" altLang="cs-CZ" dirty="0" smtClean="0"/>
              <a:t> má </a:t>
            </a:r>
            <a:r>
              <a:rPr lang="sk-SK" altLang="cs-CZ" dirty="0" err="1" smtClean="0"/>
              <a:t>jiný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průběh</a:t>
            </a:r>
            <a:r>
              <a:rPr lang="sk-SK" altLang="cs-CZ" dirty="0" smtClean="0"/>
              <a:t> a má </a:t>
            </a:r>
            <a:r>
              <a:rPr lang="sk-SK" altLang="cs-CZ" dirty="0" err="1" smtClean="0"/>
              <a:t>práh</a:t>
            </a:r>
            <a:r>
              <a:rPr lang="sk-SK" alt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16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Mutace mohou vznikat na úrovni genů nebo chromozómů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Jeden specifický gen může být změněn přidáním, ztrátou nebo záměnou jedné báze. Protein kódovaný tímto genem pak může být změněn s ohledem na strukturu a funkci . Časté jsou tzv. genové amplifikace, kdy je jinak normální gen přítomen v mnoha kopiích a tvoří se tak nadměrné množství příslušného proteinu. Významnou roli hrají také translokace (výměny částí chromozómů). Genetický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materiíl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může být rovněž změněn včleněním virového genomu do hostitelské DNA.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2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různých typů nádorů nacházíme různé genetické změny. Převažují „single base </a:t>
            </a:r>
            <a:r>
              <a:rPr lang="cs-CZ" dirty="0" err="1" smtClean="0"/>
              <a:t>substitution</a:t>
            </a:r>
            <a:r>
              <a:rPr lang="cs-CZ" dirty="0" smtClean="0"/>
              <a:t>“ (záměny jedné báze).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1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je</a:t>
            </a:r>
            <a:r>
              <a:rPr lang="cs-CZ" baseline="0" dirty="0" smtClean="0"/>
              <a:t> DNA poškozována ve velkém rozsahu, reparační mechanismy nemají dostatečnou kapacitu pro opravu a vznikají neopravené mutace. Kromě toho mohou být tyto reparační mechanismy nefunkční nebo fungují s chybami. K mutacím přispívají rovněž chyby při vlastní syntéze DNA.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9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Velmi důležitým jevem je kumulace</a:t>
            </a:r>
            <a:r>
              <a:rPr lang="cs-CZ" baseline="0" dirty="0" smtClean="0"/>
              <a:t> mutací, selekční tlak, který překonávají a následná klonální expanze (tj. množení mutované buňky), jak je znázorněno na tomto a dalších obrázcích.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15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 všechny geny mají pro rozvoj nádoru stejnou důležitost</a:t>
            </a:r>
            <a:r>
              <a:rPr lang="cs-CZ" baseline="0" dirty="0" smtClean="0"/>
              <a:t> a tak i jejich mutace mají na rozvoj nádoru různý dopad.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1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nádorovém bujení hrají důležitou úlohu specifické jevy jako jsou mutace v tzv. </a:t>
            </a:r>
            <a:r>
              <a:rPr lang="cs-CZ" baseline="0" dirty="0" err="1" smtClean="0"/>
              <a:t>mikrosatelitech</a:t>
            </a:r>
            <a:r>
              <a:rPr lang="cs-CZ" baseline="0" dirty="0" smtClean="0"/>
              <a:t>, genová amplifikace (častá ve vyšších stadiích rozvoje) nebo ztráta </a:t>
            </a:r>
            <a:r>
              <a:rPr lang="cs-CZ" baseline="0" dirty="0" err="1" smtClean="0"/>
              <a:t>heterozygotnosti</a:t>
            </a:r>
            <a:r>
              <a:rPr lang="cs-CZ" baseline="0" dirty="0" smtClean="0"/>
              <a:t> (u nádorově supresorových genů). U nádorových buněk často pozorujeme rovněž tzv. aneuploidii – zmnožení počtu chromozómů, na které se podílejí poruchy mitotického aparátu – viz další obrázky.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0D8-8611-416C-A206-279F45B133A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1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C993-011B-4698-9DDB-5FCE5EABF4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9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8B5D-B535-4CE4-8872-2FA6B218F4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89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4668-3728-41EC-B440-44B50D38B0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80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54A4-B920-4B63-BDC7-282C60018B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19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AFC2-7679-4D6C-9D6C-5DAD3DA854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009DD5B5-BB86-4AC7-93C6-2BF71B07B6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1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3536-0B3D-4E89-BA3C-AE7C49F422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nadpis 1" descr="ss&#10;" title="nadpiss">
            <a:extLst>
              <a:ext uri="{FF2B5EF4-FFF2-40B4-BE49-F238E27FC236}">
                <a16:creationId xmlns="" xmlns:a16="http://schemas.microsoft.com/office/drawing/2014/main" id="{42640C1A-D61F-49DD-AB18-E132BE75D6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E2B3C2CB-32BB-47A5-9ACB-DE678CEBF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8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z nadpisu, 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A95A-9729-4D7D-B061-DFE9163B6D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0D99EDD-FE53-4F03-A8D5-8344DBB0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8D5CF43B-E4E4-44CD-A661-C97B3D4EFC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15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1287280"/>
            <a:ext cx="3528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22408" y="1287280"/>
            <a:ext cx="3764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DA8-4F99-4618-9588-17E2CF1F08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D0B2C208-6A32-41EC-BC24-98F4CCB902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41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6226" y="116632"/>
            <a:ext cx="3415774" cy="829598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30722" y="136525"/>
            <a:ext cx="3356078" cy="833409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43FA-746A-46E2-A2C5-43A016364C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="" xmlns:a16="http://schemas.microsoft.com/office/drawing/2014/main" id="{C190988D-05C9-4F91-952A-295ECA4E61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43608" y="1287280"/>
            <a:ext cx="3528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3" name="Zástupný symbol pro obsah 3">
            <a:extLst>
              <a:ext uri="{FF2B5EF4-FFF2-40B4-BE49-F238E27FC236}">
                <a16:creationId xmlns="" xmlns:a16="http://schemas.microsoft.com/office/drawing/2014/main" id="{9B9D15AD-E11C-4826-BE2C-CF5C30E8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408" y="1287280"/>
            <a:ext cx="3764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8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377-31A0-4D91-AB2F-CCBA5C5F0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3F62-1F22-40BC-AA61-346F3803E3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nadpis 1" descr="ss&#10;" title="nadpiss">
            <a:extLst>
              <a:ext uri="{FF2B5EF4-FFF2-40B4-BE49-F238E27FC236}">
                <a16:creationId xmlns="" xmlns:a16="http://schemas.microsoft.com/office/drawing/2014/main" id="{DABEBEAF-1074-4CE9-B589-6E8EA1970A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88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93D7-B749-4142-B428-18F5418F9F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nadpis 1" descr="ss&#10;" title="nadpiss">
            <a:extLst>
              <a:ext uri="{FF2B5EF4-FFF2-40B4-BE49-F238E27FC236}">
                <a16:creationId xmlns="" xmlns:a16="http://schemas.microsoft.com/office/drawing/2014/main" id="{86002584-7F6E-40F2-AFF4-EBD1F521EC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19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 descr="ss&#10;" title="nadpiss"/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043608" y="1196752"/>
            <a:ext cx="7571184" cy="49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59632" y="6356350"/>
            <a:ext cx="201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CE0307-63E5-4315-8078-A1E278E9D7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30248" y="3198673"/>
            <a:ext cx="6460828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32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Mechanismy karcinogeneze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51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2" r:id="rId10"/>
    <p:sldLayoutId id="2147483750" r:id="rId11"/>
    <p:sldLayoutId id="21474837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In_vitro" TargetMode="External"/><Relationship Id="rId3" Type="http://schemas.openxmlformats.org/officeDocument/2006/relationships/hyperlink" Target="http://www.wikiskripta.eu/index.php/Prim%C3%A1rn%C3%AD_imunodeficience" TargetMode="External"/><Relationship Id="rId7" Type="http://schemas.openxmlformats.org/officeDocument/2006/relationships/hyperlink" Target="http://www.wikiskripta.eu/index.php/Ataxia_telangiectasia" TargetMode="External"/><Relationship Id="rId2" Type="http://schemas.openxmlformats.org/officeDocument/2006/relationships/hyperlink" Target="http://www.wikiskripta.eu/index.php/Autosom%C3%A1ln%C4%9B_recesivn%C3%AD_d%C4%9Bdi%C4%8Dnos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wikiskripta.eu/index.php/Bloom%C5%AFv_syndrom" TargetMode="External"/><Relationship Id="rId5" Type="http://schemas.openxmlformats.org/officeDocument/2006/relationships/hyperlink" Target="http://www.wikiskripta.eu/index.php/Strukturn%C3%AD_chromozom%C3%A1ln%C3%AD_aberace" TargetMode="External"/><Relationship Id="rId4" Type="http://schemas.openxmlformats.org/officeDocument/2006/relationships/hyperlink" Target="http://www.wikiskripta.eu/index.php/Chromozo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B-lymfocyty" TargetMode="External"/><Relationship Id="rId13" Type="http://schemas.openxmlformats.org/officeDocument/2006/relationships/hyperlink" Target="http://www.wikiskripta.eu/index.php/IgM" TargetMode="External"/><Relationship Id="rId3" Type="http://schemas.openxmlformats.org/officeDocument/2006/relationships/hyperlink" Target="http://www.wikiskripta.eu/index.php/Gen" TargetMode="External"/><Relationship Id="rId7" Type="http://schemas.openxmlformats.org/officeDocument/2006/relationships/hyperlink" Target="http://www.wikiskripta.eu/index.php/T-lymfocyty" TargetMode="External"/><Relationship Id="rId12" Type="http://schemas.openxmlformats.org/officeDocument/2006/relationships/hyperlink" Target="http://www.wikiskripta.eu/index.php/Protil%C3%A1tky" TargetMode="External"/><Relationship Id="rId17" Type="http://schemas.openxmlformats.org/officeDocument/2006/relationships/hyperlink" Target="http://www.wikiskripta.eu/index.php/Ataxie/PGS/diagnostika" TargetMode="External"/><Relationship Id="rId2" Type="http://schemas.openxmlformats.org/officeDocument/2006/relationships/hyperlink" Target="http://www.wikiskripta.eu/index.php/Autosom%C3%A1ln%C4%9B_recesivn%C3%AD_d%C4%9Bdi%C4%8Dnost" TargetMode="External"/><Relationship Id="rId16" Type="http://schemas.openxmlformats.org/officeDocument/2006/relationships/hyperlink" Target="http://www.wikiskripta.eu/index.php/Lymfatick%C3%A1_uzlina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wikiskripta.eu/index.php/DNA_(nukleov%C3%A1_kyselina)" TargetMode="External"/><Relationship Id="rId11" Type="http://schemas.openxmlformats.org/officeDocument/2006/relationships/hyperlink" Target="http://www.wikiskripta.eu/index.php/IgA" TargetMode="External"/><Relationship Id="rId5" Type="http://schemas.openxmlformats.org/officeDocument/2006/relationships/hyperlink" Target="http://www.wikiskripta.eu/index.php?title=Repara%C4%8Dn%C3%AD_mechanismy&amp;action=edit&amp;redlink=1" TargetMode="External"/><Relationship Id="rId15" Type="http://schemas.openxmlformats.org/officeDocument/2006/relationships/hyperlink" Target="http://www.wikiskripta.eu/index.php/Thymus" TargetMode="External"/><Relationship Id="rId10" Type="http://schemas.openxmlformats.org/officeDocument/2006/relationships/hyperlink" Target="http://www.wikiskripta.eu/index.php/IgE" TargetMode="External"/><Relationship Id="rId4" Type="http://schemas.openxmlformats.org/officeDocument/2006/relationships/hyperlink" Target="http://www.wikiskripta.eu/index.php/Toxikogenetika" TargetMode="External"/><Relationship Id="rId9" Type="http://schemas.openxmlformats.org/officeDocument/2006/relationships/hyperlink" Target="http://www.wikiskripta.eu/index.php/Port%C3%A1l:Imunologie" TargetMode="External"/><Relationship Id="rId14" Type="http://schemas.openxmlformats.org/officeDocument/2006/relationships/hyperlink" Target="http://www.wikiskripta.eu/index.php/Ig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03142" y="3476907"/>
            <a:ext cx="6383805" cy="1748235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Vznik a význam mutací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Integrita genomu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Genetická nestabilita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Dědičné </a:t>
            </a:r>
            <a:r>
              <a:rPr lang="cs-CZ" dirty="0" smtClean="0">
                <a:solidFill>
                  <a:schemeClr val="accent1"/>
                </a:solidFill>
              </a:rPr>
              <a:t>syndromy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/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sz="1600" dirty="0">
                <a:solidFill>
                  <a:schemeClr val="accent1"/>
                </a:solidFill>
              </a:rPr>
              <a:t>E-skripta</a:t>
            </a:r>
            <a:br>
              <a:rPr lang="cs-CZ" sz="1600" dirty="0">
                <a:solidFill>
                  <a:schemeClr val="accent1"/>
                </a:solidFill>
              </a:rPr>
            </a:br>
            <a:r>
              <a:rPr lang="cs-CZ" sz="1600" dirty="0">
                <a:solidFill>
                  <a:schemeClr val="accent1"/>
                </a:solidFill>
              </a:rPr>
              <a:t>https://is.muni.cz/do/rect/el/estud/prif/ps13/genotox/web/index.html</a:t>
            </a:r>
            <a:r>
              <a:rPr lang="cs-CZ" sz="1600" dirty="0" smtClean="0">
                <a:solidFill>
                  <a:schemeClr val="accent1"/>
                </a:solidFill>
              </a:rPr>
              <a:t/>
            </a:r>
            <a:br>
              <a:rPr lang="cs-CZ" sz="1600" dirty="0" smtClean="0">
                <a:solidFill>
                  <a:schemeClr val="accent1"/>
                </a:solidFill>
              </a:rPr>
            </a:b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9280" y="1787759"/>
            <a:ext cx="6984776" cy="12241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Mutace a genetická nestabilita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https://is.muni.cz/do/rect/el/estud/prif/ps13/genotox/web/index.html</a:t>
            </a: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https://is.muni.cz/do/rect/el/estud/prif/ps13/genotox/web/index.html</a:t>
            </a: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3" descr="Scan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95" y="1828800"/>
            <a:ext cx="3844019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98201" y="1532908"/>
            <a:ext cx="34471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Mateřský a otcovský chromozóm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nesou každý jednu normální kopii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příslušného genu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600" dirty="0">
                <a:solidFill>
                  <a:schemeClr val="accent1"/>
                </a:solidFill>
              </a:rPr>
              <a:t>Aktivační mutace </a:t>
            </a:r>
            <a:r>
              <a:rPr lang="cs-CZ" altLang="cs-CZ" sz="1600" dirty="0"/>
              <a:t>– mutovaný gen produkuje protein aktivující bun. proliferaci, stačí mutace </a:t>
            </a:r>
            <a:r>
              <a:rPr lang="cs-CZ" altLang="cs-CZ" sz="1600" dirty="0">
                <a:solidFill>
                  <a:schemeClr val="accent1"/>
                </a:solidFill>
              </a:rPr>
              <a:t>v jedné kopii genu</a:t>
            </a:r>
            <a:r>
              <a:rPr lang="cs-CZ" altLang="cs-CZ" sz="1600" dirty="0"/>
              <a:t>, dominantní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1600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dirty="0">
                <a:solidFill>
                  <a:schemeClr val="accent1"/>
                </a:solidFill>
              </a:rPr>
              <a:t>Inaktivační </a:t>
            </a:r>
            <a:r>
              <a:rPr lang="cs-CZ" altLang="cs-CZ" sz="1600" dirty="0"/>
              <a:t>mutace – mutovaný gen neprodukuje protein zastavující bun. proliferaci nebo produkuje jeho inaktivní formu. </a:t>
            </a:r>
            <a:r>
              <a:rPr lang="cs-CZ" altLang="cs-CZ" sz="1600" dirty="0" smtClean="0"/>
              <a:t>K </a:t>
            </a:r>
            <a:r>
              <a:rPr lang="cs-CZ" altLang="cs-CZ" sz="1600" dirty="0"/>
              <a:t>mutaci musí dojít </a:t>
            </a:r>
            <a:r>
              <a:rPr lang="cs-CZ" altLang="cs-CZ" sz="1600" dirty="0">
                <a:solidFill>
                  <a:schemeClr val="accent1"/>
                </a:solidFill>
              </a:rPr>
              <a:t>u obou kopií genu</a:t>
            </a:r>
            <a:r>
              <a:rPr lang="cs-CZ" altLang="cs-CZ" sz="1600" dirty="0"/>
              <a:t>, recesívní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0934" y="148122"/>
            <a:ext cx="812433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cs-CZ" altLang="cs-CZ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 dědí v odpovídajících párech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92914" y="6164066"/>
            <a:ext cx="3935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Cavenee</a:t>
            </a:r>
            <a:r>
              <a:rPr lang="cs-CZ" altLang="cs-CZ" sz="1200" i="1" dirty="0">
                <a:latin typeface="Tahoma" panose="020B0604030504040204" pitchFamily="34" charset="0"/>
              </a:rPr>
              <a:t> W.K. and </a:t>
            </a:r>
            <a:r>
              <a:rPr lang="cs-CZ" altLang="cs-CZ" sz="1200" i="1" dirty="0" err="1">
                <a:latin typeface="Tahoma" panose="020B0604030504040204" pitchFamily="34" charset="0"/>
              </a:rPr>
              <a:t>White</a:t>
            </a:r>
            <a:r>
              <a:rPr lang="cs-CZ" altLang="cs-CZ" sz="1200" i="1" dirty="0">
                <a:latin typeface="Tahoma" panose="020B0604030504040204" pitchFamily="34" charset="0"/>
              </a:rPr>
              <a:t> R.L., </a:t>
            </a:r>
            <a:r>
              <a:rPr lang="cs-CZ" altLang="cs-CZ" sz="1200" i="1" dirty="0" err="1">
                <a:latin typeface="Tahoma" panose="020B0604030504040204" pitchFamily="34" charset="0"/>
              </a:rPr>
              <a:t>Scientific</a:t>
            </a:r>
            <a:r>
              <a:rPr lang="cs-CZ" altLang="cs-CZ" sz="1200" i="1" dirty="0"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latin typeface="Tahoma" panose="020B0604030504040204" pitchFamily="34" charset="0"/>
              </a:rPr>
              <a:t>American</a:t>
            </a:r>
            <a:r>
              <a:rPr lang="cs-CZ" altLang="cs-CZ" sz="1200" i="1" dirty="0">
                <a:latin typeface="Tahoma" panose="020B0604030504040204" pitchFamily="34" charset="0"/>
              </a:rPr>
              <a:t> 1995:50</a:t>
            </a:r>
          </a:p>
        </p:txBody>
      </p:sp>
    </p:spTree>
    <p:extLst>
      <p:ext uri="{BB962C8B-B14F-4D97-AF65-F5344CB8AC3E}">
        <p14:creationId xmlns:p14="http://schemas.microsoft.com/office/powerpoint/2010/main" val="31538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288824" y="1337843"/>
            <a:ext cx="7940675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100" u="sng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Normální frekvence mutací 10</a:t>
            </a:r>
            <a:r>
              <a:rPr lang="cs-CZ" altLang="cs-CZ" sz="1800" baseline="30000" dirty="0"/>
              <a:t>-7</a:t>
            </a:r>
            <a:r>
              <a:rPr lang="cs-CZ" altLang="cs-CZ" sz="1800" dirty="0"/>
              <a:t>-</a:t>
            </a:r>
            <a:r>
              <a:rPr lang="cs-CZ" altLang="cs-CZ" sz="1800" baseline="30000" dirty="0"/>
              <a:t> </a:t>
            </a:r>
            <a:r>
              <a:rPr lang="cs-CZ" altLang="cs-CZ" sz="1800" dirty="0" smtClean="0"/>
              <a:t>10</a:t>
            </a:r>
            <a:r>
              <a:rPr lang="cs-CZ" altLang="cs-CZ" sz="1800" baseline="30000" dirty="0" smtClean="0"/>
              <a:t>-9</a:t>
            </a:r>
            <a:r>
              <a:rPr lang="en-GB" altLang="cs-CZ" sz="1800" dirty="0" smtClean="0"/>
              <a:t> </a:t>
            </a:r>
            <a:r>
              <a:rPr lang="cs-CZ" altLang="cs-CZ" sz="1800" dirty="0"/>
              <a:t>/nukleotid/bun. dělení</a:t>
            </a:r>
            <a:r>
              <a:rPr lang="cs-CZ" altLang="cs-CZ" sz="18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Zvýšená </a:t>
            </a:r>
            <a:r>
              <a:rPr lang="cs-CZ" altLang="cs-CZ" sz="1800" dirty="0">
                <a:solidFill>
                  <a:schemeClr val="accent1"/>
                </a:solidFill>
              </a:rPr>
              <a:t>frekvence m</a:t>
            </a:r>
            <a:r>
              <a:rPr lang="en-GB" altLang="cs-CZ" sz="1800" dirty="0" err="1">
                <a:solidFill>
                  <a:schemeClr val="accent1"/>
                </a:solidFill>
              </a:rPr>
              <a:t>utac</a:t>
            </a:r>
            <a:r>
              <a:rPr lang="cs-CZ" altLang="cs-CZ" sz="1800" dirty="0">
                <a:solidFill>
                  <a:schemeClr val="accent1"/>
                </a:solidFill>
              </a:rPr>
              <a:t>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podporuje karcinogenezi</a:t>
            </a:r>
            <a:r>
              <a:rPr lang="cs-CZ" altLang="cs-CZ" sz="18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Mutace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nejen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znakem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nádorů</a:t>
            </a:r>
            <a:r>
              <a:rPr lang="en-GB" altLang="cs-CZ" sz="1800" dirty="0"/>
              <a:t>, ale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zásadní</a:t>
            </a:r>
            <a:r>
              <a:rPr lang="en-GB" altLang="cs-CZ" sz="1800" dirty="0"/>
              <a:t> pro </a:t>
            </a:r>
            <a:r>
              <a:rPr lang="en-GB" altLang="cs-CZ" sz="1800" dirty="0" err="1"/>
              <a:t>jejich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vývoj</a:t>
            </a:r>
            <a:r>
              <a:rPr lang="en-GB" altLang="cs-CZ" sz="1800" dirty="0" smtClean="0"/>
              <a:t>.</a:t>
            </a:r>
            <a:endParaRPr lang="cs-CZ" altLang="cs-CZ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Rozhodující však také je, kde tyto mutace vznikají a jakého jsou charakteru.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>
                <a:solidFill>
                  <a:schemeClr val="accent1"/>
                </a:solidFill>
              </a:rPr>
              <a:t>Genom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nádorových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buněk</a:t>
            </a:r>
            <a:r>
              <a:rPr lang="en-GB" altLang="cs-CZ" sz="1800" dirty="0">
                <a:solidFill>
                  <a:schemeClr val="accent1"/>
                </a:solidFill>
              </a:rPr>
              <a:t> je </a:t>
            </a:r>
            <a:r>
              <a:rPr lang="en-GB" altLang="cs-CZ" sz="1800" dirty="0" err="1">
                <a:solidFill>
                  <a:schemeClr val="accent1"/>
                </a:solidFill>
              </a:rPr>
              <a:t>nestabilní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/>
              <a:t>a </a:t>
            </a:r>
            <a:r>
              <a:rPr lang="en-GB" altLang="cs-CZ" sz="1800" dirty="0" err="1"/>
              <a:t>tato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nestabilita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vyúsťuje</a:t>
            </a:r>
            <a:endParaRPr lang="sk-SK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/>
              <a:t>v </a:t>
            </a:r>
            <a:r>
              <a:rPr lang="en-GB" altLang="cs-CZ" sz="1800" dirty="0" err="1"/>
              <a:t>kaskádu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mutací</a:t>
            </a:r>
            <a:r>
              <a:rPr lang="en-GB" altLang="cs-CZ" sz="1800" dirty="0"/>
              <a:t>, z </a:t>
            </a:r>
            <a:r>
              <a:rPr lang="en-GB" altLang="cs-CZ" sz="1800" dirty="0" err="1"/>
              <a:t>nichž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některé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umožňují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nádorovým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buňkám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obejít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regulační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procesy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které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kontrolují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lokalizaci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buňky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její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dělení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adaptaci</a:t>
            </a:r>
            <a:r>
              <a:rPr lang="en-GB" altLang="cs-CZ" sz="1800" dirty="0"/>
              <a:t> </a:t>
            </a:r>
            <a:endParaRPr lang="sk-SK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/>
              <a:t>a </a:t>
            </a:r>
            <a:r>
              <a:rPr lang="en-GB" altLang="cs-CZ" sz="1800" dirty="0" err="1"/>
              <a:t>smrt</a:t>
            </a:r>
            <a:r>
              <a:rPr lang="en-GB" altLang="cs-CZ" sz="1800" dirty="0"/>
              <a:t>.</a:t>
            </a:r>
            <a:endParaRPr lang="de-DE" altLang="cs-CZ" sz="1800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cs-CZ" sz="1800" dirty="0" err="1">
                <a:solidFill>
                  <a:schemeClr val="accent1"/>
                </a:solidFill>
              </a:rPr>
              <a:t>Genetická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nestabilita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/>
              <a:t>je </a:t>
            </a:r>
            <a:r>
              <a:rPr lang="de-DE" altLang="cs-CZ" sz="1800" dirty="0" err="1"/>
              <a:t>manifestována</a:t>
            </a:r>
            <a:r>
              <a:rPr lang="de-DE" altLang="cs-CZ" sz="1800" dirty="0"/>
              <a:t> </a:t>
            </a:r>
            <a:r>
              <a:rPr lang="de-DE" altLang="cs-CZ" sz="1800" dirty="0" err="1"/>
              <a:t>velkou</a:t>
            </a:r>
            <a:r>
              <a:rPr lang="de-DE" altLang="cs-CZ" sz="1800" dirty="0"/>
              <a:t> </a:t>
            </a:r>
            <a:r>
              <a:rPr lang="de-DE" altLang="cs-CZ" sz="1800" dirty="0" err="1">
                <a:solidFill>
                  <a:srgbClr val="D63838"/>
                </a:solidFill>
              </a:rPr>
              <a:t>heterogenitou</a:t>
            </a:r>
            <a:r>
              <a:rPr lang="de-DE" altLang="cs-CZ" sz="1800" dirty="0">
                <a:solidFill>
                  <a:srgbClr val="D63838"/>
                </a:solidFill>
              </a:rPr>
              <a:t> </a:t>
            </a:r>
            <a:r>
              <a:rPr lang="de-DE" altLang="cs-CZ" sz="1800" dirty="0" err="1">
                <a:solidFill>
                  <a:srgbClr val="D63838"/>
                </a:solidFill>
              </a:rPr>
              <a:t>buněk</a:t>
            </a:r>
            <a:endParaRPr lang="sk-SK" altLang="cs-CZ" sz="18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cs-CZ" sz="1800" dirty="0"/>
              <a:t>v </a:t>
            </a:r>
            <a:r>
              <a:rPr lang="de-DE" altLang="cs-CZ" sz="1800" dirty="0" err="1"/>
              <a:t>každém</a:t>
            </a:r>
            <a:r>
              <a:rPr lang="de-DE" altLang="cs-CZ" sz="1800" dirty="0"/>
              <a:t> </a:t>
            </a:r>
            <a:r>
              <a:rPr lang="de-DE" altLang="cs-CZ" sz="1800" dirty="0" err="1"/>
              <a:t>nádoru</a:t>
            </a:r>
            <a:r>
              <a:rPr lang="cs-CZ" altLang="cs-CZ" sz="1800" dirty="0"/>
              <a:t> a přispívá k jejich progresi</a:t>
            </a:r>
            <a:r>
              <a:rPr lang="de-DE" altLang="cs-CZ" sz="1800" dirty="0"/>
              <a:t>. 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cs-CZ" sz="18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cs-CZ" sz="1800" b="1" dirty="0" err="1">
                <a:solidFill>
                  <a:schemeClr val="tx2"/>
                </a:solidFill>
              </a:rPr>
              <a:t>Dva</a:t>
            </a:r>
            <a:r>
              <a:rPr lang="de-DE" altLang="cs-CZ" sz="1800" b="1" dirty="0">
                <a:solidFill>
                  <a:schemeClr val="tx2"/>
                </a:solidFill>
              </a:rPr>
              <a:t> </a:t>
            </a:r>
            <a:r>
              <a:rPr lang="de-DE" altLang="cs-CZ" sz="1800" b="1" dirty="0" err="1">
                <a:solidFill>
                  <a:schemeClr val="tx2"/>
                </a:solidFill>
              </a:rPr>
              <a:t>hlavní</a:t>
            </a:r>
            <a:r>
              <a:rPr lang="de-DE" altLang="cs-CZ" sz="1800" b="1" dirty="0">
                <a:solidFill>
                  <a:schemeClr val="tx2"/>
                </a:solidFill>
              </a:rPr>
              <a:t> </a:t>
            </a:r>
            <a:r>
              <a:rPr lang="de-DE" altLang="cs-CZ" sz="1800" b="1" dirty="0" err="1">
                <a:solidFill>
                  <a:schemeClr val="tx2"/>
                </a:solidFill>
              </a:rPr>
              <a:t>mechanizmy</a:t>
            </a:r>
            <a:r>
              <a:rPr lang="de-DE" altLang="cs-CZ" sz="1800" b="1" dirty="0">
                <a:solidFill>
                  <a:schemeClr val="tx2"/>
                </a:solidFill>
              </a:rPr>
              <a:t> </a:t>
            </a:r>
            <a:r>
              <a:rPr lang="de-DE" altLang="cs-CZ" sz="1800" b="1" dirty="0" err="1">
                <a:solidFill>
                  <a:schemeClr val="tx2"/>
                </a:solidFill>
              </a:rPr>
              <a:t>vzniku</a:t>
            </a:r>
            <a:r>
              <a:rPr lang="de-DE" altLang="cs-CZ" sz="1800" b="1" dirty="0">
                <a:solidFill>
                  <a:schemeClr val="tx2"/>
                </a:solidFill>
              </a:rPr>
              <a:t> </a:t>
            </a:r>
            <a:r>
              <a:rPr lang="de-DE" altLang="cs-CZ" sz="1800" b="1" dirty="0" err="1">
                <a:solidFill>
                  <a:schemeClr val="tx2"/>
                </a:solidFill>
              </a:rPr>
              <a:t>mutací</a:t>
            </a:r>
            <a:r>
              <a:rPr lang="de-DE" altLang="cs-CZ" sz="1800" b="1" dirty="0">
                <a:solidFill>
                  <a:schemeClr val="tx2"/>
                </a:solidFill>
              </a:rPr>
              <a:t> v </a:t>
            </a:r>
            <a:r>
              <a:rPr lang="de-DE" altLang="cs-CZ" sz="1800" b="1" dirty="0" err="1">
                <a:solidFill>
                  <a:schemeClr val="tx2"/>
                </a:solidFill>
              </a:rPr>
              <a:t>nádorových</a:t>
            </a:r>
            <a:r>
              <a:rPr lang="de-DE" altLang="cs-CZ" sz="1800" b="1" dirty="0">
                <a:solidFill>
                  <a:schemeClr val="tx2"/>
                </a:solidFill>
              </a:rPr>
              <a:t> </a:t>
            </a:r>
            <a:r>
              <a:rPr lang="de-DE" altLang="cs-CZ" sz="1800" b="1" dirty="0" err="1">
                <a:solidFill>
                  <a:schemeClr val="tx2"/>
                </a:solidFill>
              </a:rPr>
              <a:t>buňkách</a:t>
            </a:r>
            <a:r>
              <a:rPr lang="de-DE" altLang="cs-CZ" sz="1800" b="1" dirty="0">
                <a:solidFill>
                  <a:schemeClr val="tx2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sk-SK" altLang="cs-CZ" sz="1800" dirty="0">
                <a:solidFill>
                  <a:srgbClr val="FF9900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deficit</a:t>
            </a:r>
            <a:r>
              <a:rPr lang="de-DE" altLang="cs-CZ" sz="1800" dirty="0">
                <a:solidFill>
                  <a:schemeClr val="accent1"/>
                </a:solidFill>
              </a:rPr>
              <a:t> v </a:t>
            </a:r>
            <a:r>
              <a:rPr lang="de-DE" altLang="cs-CZ" sz="1800" dirty="0" err="1">
                <a:solidFill>
                  <a:schemeClr val="accent1"/>
                </a:solidFill>
              </a:rPr>
              <a:t>reparaci</a:t>
            </a:r>
            <a:r>
              <a:rPr lang="de-DE" altLang="cs-CZ" sz="1800" dirty="0">
                <a:solidFill>
                  <a:schemeClr val="accent1"/>
                </a:solidFill>
              </a:rPr>
              <a:t> DNA </a:t>
            </a:r>
            <a:r>
              <a:rPr lang="de-DE" altLang="cs-CZ" sz="1800" dirty="0"/>
              <a:t>(</a:t>
            </a:r>
            <a:r>
              <a:rPr lang="de-DE" altLang="cs-CZ" sz="1800" dirty="0" err="1"/>
              <a:t>kopírování</a:t>
            </a:r>
            <a:r>
              <a:rPr lang="de-DE" altLang="cs-CZ" sz="1800" dirty="0"/>
              <a:t> </a:t>
            </a:r>
            <a:r>
              <a:rPr lang="de-DE" altLang="cs-CZ" sz="1800" dirty="0" err="1"/>
              <a:t>nereparovaných</a:t>
            </a:r>
            <a:r>
              <a:rPr lang="de-DE" altLang="cs-CZ" sz="1800" dirty="0"/>
              <a:t> </a:t>
            </a:r>
            <a:r>
              <a:rPr lang="de-DE" altLang="cs-CZ" sz="1800" dirty="0" err="1"/>
              <a:t>poškození</a:t>
            </a:r>
            <a:r>
              <a:rPr lang="de-DE" altLang="cs-CZ" sz="1800" dirty="0"/>
              <a:t> v DNA</a:t>
            </a:r>
            <a:endParaRPr lang="sk-SK" altLang="cs-CZ" sz="1800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Tx/>
              <a:buNone/>
            </a:pPr>
            <a:r>
              <a:rPr lang="sk-SK" altLang="cs-CZ" sz="1800" dirty="0"/>
              <a:t> </a:t>
            </a:r>
            <a:r>
              <a:rPr lang="de-DE" altLang="cs-CZ" sz="1800" dirty="0"/>
              <a:t> </a:t>
            </a:r>
            <a:r>
              <a:rPr lang="de-DE" altLang="cs-CZ" sz="1800" dirty="0" err="1"/>
              <a:t>nebo</a:t>
            </a:r>
            <a:r>
              <a:rPr lang="de-DE" altLang="cs-CZ" sz="1800" dirty="0"/>
              <a:t>  </a:t>
            </a:r>
            <a:r>
              <a:rPr lang="de-DE" altLang="cs-CZ" sz="1800" dirty="0" err="1"/>
              <a:t>chyby</a:t>
            </a:r>
            <a:r>
              <a:rPr lang="de-DE" altLang="cs-CZ" sz="1800" dirty="0"/>
              <a:t> </a:t>
            </a:r>
            <a:r>
              <a:rPr lang="de-DE" altLang="cs-CZ" sz="1800" dirty="0" err="1"/>
              <a:t>během</a:t>
            </a:r>
            <a:r>
              <a:rPr lang="de-DE" altLang="cs-CZ" sz="1800" dirty="0"/>
              <a:t> </a:t>
            </a:r>
            <a:r>
              <a:rPr lang="de-DE" altLang="cs-CZ" sz="1800" dirty="0" err="1"/>
              <a:t>syntézy</a:t>
            </a:r>
            <a:r>
              <a:rPr lang="de-DE" altLang="cs-CZ" sz="1800" dirty="0"/>
              <a:t> DNA)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deficit</a:t>
            </a:r>
            <a:r>
              <a:rPr lang="de-DE" altLang="cs-CZ" sz="1800" dirty="0">
                <a:solidFill>
                  <a:schemeClr val="accent1"/>
                </a:solidFill>
              </a:rPr>
              <a:t> v </a:t>
            </a:r>
            <a:r>
              <a:rPr lang="de-DE" altLang="cs-CZ" sz="1800" dirty="0" err="1">
                <a:solidFill>
                  <a:schemeClr val="accent1"/>
                </a:solidFill>
              </a:rPr>
              <a:t>rozdělování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chromozómů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/>
              <a:t>při</a:t>
            </a:r>
            <a:r>
              <a:rPr lang="de-DE" altLang="cs-CZ" sz="1800" dirty="0"/>
              <a:t> </a:t>
            </a:r>
            <a:r>
              <a:rPr lang="de-DE" altLang="cs-CZ" sz="1800" dirty="0" err="1"/>
              <a:t>buněčném</a:t>
            </a:r>
            <a:r>
              <a:rPr lang="de-DE" altLang="cs-CZ" sz="1800" dirty="0"/>
              <a:t> </a:t>
            </a:r>
            <a:r>
              <a:rPr lang="de-DE" altLang="cs-CZ" sz="1800" dirty="0" err="1"/>
              <a:t>dělení</a:t>
            </a: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u="sng" dirty="0">
              <a:solidFill>
                <a:srgbClr val="FF9900"/>
              </a:solidFill>
            </a:endParaRPr>
          </a:p>
        </p:txBody>
      </p:sp>
      <p:sp>
        <p:nvSpPr>
          <p:cNvPr id="38915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04D0A9-0CFF-4F15-AFED-B784FDBE46F2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61886" y="181933"/>
            <a:ext cx="6423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cs-CZ" sz="2400" b="1" dirty="0">
                <a:solidFill>
                  <a:schemeClr val="tx2"/>
                </a:solidFill>
              </a:rPr>
              <a:t>V</a:t>
            </a:r>
            <a:r>
              <a:rPr lang="sk-SK" altLang="cs-CZ" sz="2400" b="1" dirty="0" err="1">
                <a:solidFill>
                  <a:schemeClr val="tx2"/>
                </a:solidFill>
              </a:rPr>
              <a:t>ýznam</a:t>
            </a:r>
            <a:r>
              <a:rPr lang="sk-SK" altLang="cs-CZ" sz="2400" b="1" dirty="0">
                <a:solidFill>
                  <a:schemeClr val="tx2"/>
                </a:solidFill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</a:rPr>
              <a:t>mutací</a:t>
            </a:r>
            <a:r>
              <a:rPr lang="sk-SK" altLang="cs-CZ" sz="2400" b="1" dirty="0">
                <a:solidFill>
                  <a:schemeClr val="tx2"/>
                </a:solidFill>
              </a:rPr>
              <a:t> u nádorových </a:t>
            </a:r>
            <a:r>
              <a:rPr lang="sk-SK" altLang="cs-CZ" sz="2400" b="1" dirty="0" err="1">
                <a:solidFill>
                  <a:schemeClr val="tx2"/>
                </a:solidFill>
              </a:rPr>
              <a:t>onemocnění</a:t>
            </a:r>
            <a:endParaRPr lang="sk-SK" altLang="cs-CZ" sz="2400" b="1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50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454705" y="1665968"/>
            <a:ext cx="70151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Zdrojem nepřesností při replikaci DNA jsou </a:t>
            </a:r>
            <a:r>
              <a:rPr lang="cs-CZ" altLang="cs-CZ" sz="1800" dirty="0" smtClean="0"/>
              <a:t>chyby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     </a:t>
            </a:r>
            <a:r>
              <a:rPr lang="cs-CZ" altLang="cs-CZ" sz="1800" dirty="0" smtClean="0">
                <a:solidFill>
                  <a:srgbClr val="FF0000"/>
                </a:solidFill>
              </a:rPr>
              <a:t>vzniklé </a:t>
            </a:r>
            <a:r>
              <a:rPr lang="cs-CZ" altLang="cs-CZ" sz="1800" dirty="0">
                <a:solidFill>
                  <a:srgbClr val="FF0000"/>
                </a:solidFill>
              </a:rPr>
              <a:t>při DNA polymeraci </a:t>
            </a:r>
            <a:r>
              <a:rPr lang="cs-CZ" altLang="cs-CZ" sz="1800" dirty="0"/>
              <a:t>(tj. kvalita DNA polymeráz a souvisejících „</a:t>
            </a:r>
            <a:r>
              <a:rPr lang="cs-CZ" altLang="cs-CZ" sz="1800" dirty="0" err="1"/>
              <a:t>proofreadingových</a:t>
            </a:r>
            <a:r>
              <a:rPr lang="cs-CZ" altLang="cs-CZ" sz="1800" dirty="0"/>
              <a:t>“ procesů) </a:t>
            </a:r>
            <a:endParaRPr lang="cs-CZ" altLang="cs-CZ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</a:t>
            </a:r>
            <a:r>
              <a:rPr lang="cs-CZ" altLang="cs-CZ" sz="1800" dirty="0" smtClean="0">
                <a:solidFill>
                  <a:srgbClr val="FF0000"/>
                </a:solidFill>
              </a:rPr>
              <a:t>v</a:t>
            </a:r>
            <a:r>
              <a:rPr lang="cs-CZ" altLang="cs-CZ" sz="1800" dirty="0">
                <a:solidFill>
                  <a:srgbClr val="FF0000"/>
                </a:solidFill>
              </a:rPr>
              <a:t> systémech reparace </a:t>
            </a:r>
            <a:r>
              <a:rPr lang="cs-CZ" altLang="cs-CZ" sz="1800" dirty="0" smtClean="0">
                <a:solidFill>
                  <a:srgbClr val="FF0000"/>
                </a:solidFill>
              </a:rPr>
              <a:t>DNA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U </a:t>
            </a:r>
            <a:r>
              <a:rPr lang="cs-CZ" altLang="cs-CZ" sz="1800" dirty="0"/>
              <a:t>nádorů </a:t>
            </a:r>
            <a:r>
              <a:rPr lang="cs-CZ" altLang="cs-CZ" sz="1800" dirty="0" smtClean="0"/>
              <a:t>byly </a:t>
            </a:r>
            <a:r>
              <a:rPr lang="cs-CZ" altLang="cs-CZ" sz="1800" dirty="0"/>
              <a:t>prokázány defekty ve dvou hlavních systémech reparace DNA.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b="1" dirty="0" smtClean="0">
                <a:solidFill>
                  <a:schemeClr val="tx2"/>
                </a:solidFill>
              </a:rPr>
              <a:t> Nukleotidová </a:t>
            </a:r>
            <a:r>
              <a:rPr lang="cs-CZ" altLang="cs-CZ" sz="1800" b="1" dirty="0">
                <a:solidFill>
                  <a:schemeClr val="tx2"/>
                </a:solidFill>
              </a:rPr>
              <a:t>excizní oprava</a:t>
            </a:r>
            <a:r>
              <a:rPr lang="cs-CZ" altLang="cs-CZ" sz="1800" dirty="0">
                <a:solidFill>
                  <a:schemeClr val="tx2"/>
                </a:solidFill>
              </a:rPr>
              <a:t> </a:t>
            </a:r>
            <a:r>
              <a:rPr lang="cs-CZ" altLang="cs-CZ" sz="1800" dirty="0"/>
              <a:t>(„</a:t>
            </a:r>
            <a:r>
              <a:rPr lang="cs-CZ" altLang="cs-CZ" sz="1800" i="1" dirty="0" err="1"/>
              <a:t>nucleotide-excision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repair</a:t>
            </a:r>
            <a:r>
              <a:rPr lang="cs-CZ" altLang="cs-CZ" sz="1800" dirty="0"/>
              <a:t>“ - </a:t>
            </a:r>
            <a:r>
              <a:rPr lang="cs-CZ" altLang="cs-CZ" sz="1800" b="1" dirty="0">
                <a:solidFill>
                  <a:schemeClr val="accent2"/>
                </a:solidFill>
              </a:rPr>
              <a:t>NER</a:t>
            </a:r>
            <a:r>
              <a:rPr lang="cs-CZ" altLang="cs-CZ" sz="1800" dirty="0"/>
              <a:t>) - s ní spojená nestabilita („NER-</a:t>
            </a:r>
            <a:r>
              <a:rPr lang="cs-CZ" altLang="cs-CZ" sz="1800" i="1" dirty="0" err="1"/>
              <a:t>associated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instability</a:t>
            </a:r>
            <a:r>
              <a:rPr lang="cs-CZ" altLang="cs-CZ" sz="1800" dirty="0"/>
              <a:t>“ - </a:t>
            </a:r>
            <a:r>
              <a:rPr lang="cs-CZ" altLang="cs-CZ" sz="1800" b="1" dirty="0">
                <a:solidFill>
                  <a:schemeClr val="accent2"/>
                </a:solidFill>
              </a:rPr>
              <a:t>NIN</a:t>
            </a:r>
            <a:r>
              <a:rPr lang="cs-CZ" altLang="cs-CZ" sz="18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b="1" dirty="0" smtClean="0">
                <a:solidFill>
                  <a:schemeClr val="tx2"/>
                </a:solidFill>
              </a:rPr>
              <a:t> Oprava </a:t>
            </a:r>
            <a:r>
              <a:rPr lang="cs-CZ" altLang="cs-CZ" sz="1800" b="1" dirty="0">
                <a:solidFill>
                  <a:schemeClr val="tx2"/>
                </a:solidFill>
              </a:rPr>
              <a:t>špatného párování</a:t>
            </a:r>
            <a:r>
              <a:rPr lang="cs-CZ" altLang="cs-CZ" sz="1800" dirty="0">
                <a:solidFill>
                  <a:schemeClr val="tx2"/>
                </a:solidFill>
              </a:rPr>
              <a:t> </a:t>
            </a:r>
            <a:r>
              <a:rPr lang="cs-CZ" altLang="cs-CZ" sz="1800" dirty="0"/>
              <a:t>(„</a:t>
            </a:r>
            <a:r>
              <a:rPr lang="cs-CZ" altLang="cs-CZ" sz="1800" i="1" dirty="0" err="1"/>
              <a:t>mismatch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repair</a:t>
            </a:r>
            <a:r>
              <a:rPr lang="cs-CZ" altLang="cs-CZ" sz="1800" dirty="0"/>
              <a:t>“ - </a:t>
            </a:r>
            <a:r>
              <a:rPr lang="cs-CZ" altLang="cs-CZ" sz="1800" b="1" dirty="0">
                <a:solidFill>
                  <a:schemeClr val="accent2"/>
                </a:solidFill>
              </a:rPr>
              <a:t>MMR</a:t>
            </a:r>
            <a:r>
              <a:rPr lang="cs-CZ" altLang="cs-CZ" sz="1800" dirty="0"/>
              <a:t>) - s ní spojená </a:t>
            </a:r>
            <a:r>
              <a:rPr lang="cs-CZ" altLang="cs-CZ" sz="1800" dirty="0" err="1"/>
              <a:t>mikrosatelitová</a:t>
            </a:r>
            <a:r>
              <a:rPr lang="cs-CZ" altLang="cs-CZ" sz="1800" dirty="0"/>
              <a:t> nestabilita (</a:t>
            </a:r>
            <a:r>
              <a:rPr lang="cs-CZ" altLang="cs-CZ" sz="1800" b="1" dirty="0">
                <a:solidFill>
                  <a:schemeClr val="accent2"/>
                </a:solidFill>
              </a:rPr>
              <a:t>MIN</a:t>
            </a:r>
            <a:r>
              <a:rPr lang="cs-CZ" altLang="cs-CZ" sz="1800" dirty="0"/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CC66"/>
              </a:solidFill>
            </a:endParaRPr>
          </a:p>
        </p:txBody>
      </p:sp>
      <p:sp>
        <p:nvSpPr>
          <p:cNvPr id="39939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24B43D-8CDB-4FCF-B51F-A7CFFC709D2F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27828" y="22497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Vznik chyb v DNA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548387" y="2069950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548386" y="2633589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0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70828" y="1316673"/>
            <a:ext cx="7357116" cy="485740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buněčné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dochází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stálému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poškozování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environmentálními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endogenními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k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resyntéze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Mnoho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t</a:t>
            </a:r>
            <a:r>
              <a:rPr lang="cs-CZ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akto</a:t>
            </a:r>
            <a:r>
              <a:rPr lang="cs-CZ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působících 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látek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mutageny</a:t>
            </a:r>
            <a:r>
              <a:rPr lang="de-DE" altLang="cs-CZ" sz="1400" dirty="0">
                <a:solidFill>
                  <a:srgbClr val="FF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řada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de-DE" altLang="cs-CZ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karcinogeny</a:t>
            </a:r>
            <a:r>
              <a:rPr lang="de-DE" altLang="cs-CZ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cs-CZ" altLang="cs-CZ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400" dirty="0">
              <a:solidFill>
                <a:srgbClr val="FFC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chemikáliemi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spadá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sk-SK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rozsáhlé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adukty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reparované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excisí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(vystřihnutím)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nukleotidů</a:t>
            </a:r>
            <a:endParaRPr lang="sk-SK" alt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vznikající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alkylačních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činidlech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která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přidávají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metyl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</a:t>
            </a:r>
            <a:r>
              <a:rPr lang="sk-SK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etylskupiny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nukleotidů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reparovány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excisní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reparací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endParaRPr lang="cs-CZ" altLang="cs-CZ" sz="1400" dirty="0">
              <a:solidFill>
                <a:srgbClr val="FFC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DNA:</a:t>
            </a:r>
          </a:p>
          <a:p>
            <a:pPr>
              <a:spcBef>
                <a:spcPct val="0"/>
              </a:spcBef>
            </a:pPr>
            <a:r>
              <a:rPr lang="sk-SK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přírodní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látky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potravě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sk-SK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buněčné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metabolické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reaktivní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kyslíkové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-ROS)</a:t>
            </a:r>
            <a:endParaRPr lang="sk-SK" alt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de-DE" alt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Vzhledem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frekvenci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pravděpodobné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významná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část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unikne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reparaci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produkuje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mutace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replikace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této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nereparované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polymerázami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Mutace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vznikat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též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chybnou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inkorporací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nukleotidů</a:t>
            </a:r>
            <a:r>
              <a:rPr lang="de-DE" altLang="cs-CZ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polymerázami</a:t>
            </a:r>
            <a:r>
              <a:rPr lang="de-DE" altLang="cs-CZ" sz="1400" dirty="0">
                <a:solidFill>
                  <a:srgbClr val="FFC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kopírování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nepoškozeného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templátu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DNA,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replikace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reparační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syntézy</a:t>
            </a:r>
            <a:r>
              <a:rPr lang="de-DE" alt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alt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400" b="1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Nukleotidové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sekvence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buněčné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udržovány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homeostatické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rovnováze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altLang="cs-CZ" sz="1400" dirty="0" err="1" smtClean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</a:t>
            </a:r>
            <a:r>
              <a:rPr lang="cs-CZ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 smtClean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vzrůst</a:t>
            </a:r>
            <a:r>
              <a:rPr lang="de-DE" altLang="cs-CZ" sz="1400" dirty="0" smtClean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snížení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reparace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 smtClean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de-DE" altLang="cs-CZ" sz="1400" dirty="0" smtClean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zvýšené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frekvenci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cs-CZ" sz="1400" dirty="0" err="1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mutací</a:t>
            </a:r>
            <a:r>
              <a:rPr lang="de-DE" altLang="cs-CZ" sz="1400" dirty="0">
                <a:solidFill>
                  <a:srgbClr val="D63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1400" dirty="0">
              <a:solidFill>
                <a:srgbClr val="D638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81532" y="185083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Poškození DNA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38514" y="2141077"/>
            <a:ext cx="7341148" cy="4188233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6357" y="7040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800">
              <a:latin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6258"/>
          <a:stretch>
            <a:fillRect/>
          </a:stretch>
        </p:blipFill>
        <p:spPr bwMode="auto">
          <a:xfrm>
            <a:off x="1478075" y="2134350"/>
            <a:ext cx="6156326" cy="37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20095" y="-151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800"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84220" y="1243667"/>
            <a:ext cx="7142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Mutace </a:t>
            </a:r>
            <a:r>
              <a:rPr lang="cs-CZ" altLang="cs-CZ" sz="1600" dirty="0"/>
              <a:t>vznikají poškozením DNA a poruchami v reparačních mechanismech,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čímž je narušena </a:t>
            </a:r>
            <a:r>
              <a:rPr lang="cs-CZ" altLang="cs-CZ" sz="1600" dirty="0">
                <a:solidFill>
                  <a:srgbClr val="FF0000"/>
                </a:solidFill>
              </a:rPr>
              <a:t>dynamická rovnováha mezi poškozením a reparací DNA.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20686" y="5422325"/>
            <a:ext cx="273594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chemeClr val="accent1"/>
                </a:solidFill>
              </a:rPr>
              <a:t>Nereparovaná poškození DNA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1" dirty="0">
              <a:solidFill>
                <a:schemeClr val="accent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74183" y="5422326"/>
            <a:ext cx="21054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chemeClr val="accent1"/>
                </a:solidFill>
              </a:rPr>
              <a:t>Chybně inkorporované nukleotidy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69307" y="2491538"/>
            <a:ext cx="18573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i="1" dirty="0">
                <a:solidFill>
                  <a:schemeClr val="tx2"/>
                </a:solidFill>
              </a:rPr>
              <a:t>Průmyslové chemikálie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180331" y="5929260"/>
            <a:ext cx="165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cs-CZ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Mutace </a:t>
            </a:r>
            <a:r>
              <a:rPr lang="cs-CZ" sz="20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598057" y="2491538"/>
            <a:ext cx="15063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i="1" dirty="0" smtClean="0">
                <a:solidFill>
                  <a:schemeClr val="tx2"/>
                </a:solidFill>
              </a:rPr>
              <a:t>Přírodní </a:t>
            </a:r>
            <a:r>
              <a:rPr lang="cs-CZ" altLang="cs-CZ" sz="1200" b="1" i="1" dirty="0">
                <a:solidFill>
                  <a:schemeClr val="tx2"/>
                </a:solidFill>
              </a:rPr>
              <a:t>karcinogeny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034745" y="2446145"/>
            <a:ext cx="35004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i="1" dirty="0">
                <a:solidFill>
                  <a:schemeClr val="tx2"/>
                </a:solidFill>
              </a:rPr>
              <a:t>Endogenní zdroje</a:t>
            </a:r>
          </a:p>
        </p:txBody>
      </p:sp>
      <p:sp>
        <p:nvSpPr>
          <p:cNvPr id="14" name="Zástupný symbol pro číslo snímku 12"/>
          <p:cNvSpPr>
            <a:spLocks noGrp="1"/>
          </p:cNvSpPr>
          <p:nvPr>
            <p:ph type="sldNum" sz="quarter" idx="10"/>
          </p:nvPr>
        </p:nvSpPr>
        <p:spPr bwMode="auto">
          <a:xfrm>
            <a:off x="7116082" y="6182475"/>
            <a:ext cx="1882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7B069-C5F9-4A23-8485-AED7CA888158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092990" y="6511415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KR and </a:t>
            </a:r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LA, </a:t>
            </a:r>
            <a:r>
              <a:rPr lang="cs-CZ" altLang="cs-CZ" sz="1200" i="1" dirty="0" err="1">
                <a:latin typeface="Tahoma" panose="020B0604030504040204" pitchFamily="34" charset="0"/>
              </a:rPr>
              <a:t>Carcinogenesis</a:t>
            </a:r>
            <a:r>
              <a:rPr lang="cs-CZ" altLang="cs-CZ" sz="1200" i="1" dirty="0">
                <a:latin typeface="Tahoma" panose="020B0604030504040204" pitchFamily="34" charset="0"/>
              </a:rPr>
              <a:t> 21:379-385, 2000</a:t>
            </a:r>
          </a:p>
          <a:p>
            <a:pPr eaLnBrk="1" hangingPunct="1"/>
            <a:endParaRPr lang="cs-CZ" altLang="cs-CZ" sz="1200" i="1" dirty="0">
              <a:latin typeface="Tahoma" panose="020B060403050404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304245" y="250478"/>
            <a:ext cx="740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sz="2000" b="1" dirty="0">
                <a:solidFill>
                  <a:schemeClr val="tx2"/>
                </a:solidFill>
              </a:rPr>
              <a:t>Faktory vedoucí k akumulaci mutací v 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nádorových buňkách </a:t>
            </a:r>
            <a:endParaRPr lang="cs-CZ" altLang="cs-CZ" sz="20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0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043608" y="1196752"/>
            <a:ext cx="735711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636588" indent="-179388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cs-CZ" sz="1800" dirty="0" err="1">
                <a:solidFill>
                  <a:schemeClr val="accent1"/>
                </a:solidFill>
              </a:rPr>
              <a:t>Ke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genetické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nestabilitě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přispívají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dva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překrývající</a:t>
            </a:r>
            <a:r>
              <a:rPr lang="de-DE" altLang="cs-CZ" sz="1800" dirty="0">
                <a:solidFill>
                  <a:schemeClr val="accent1"/>
                </a:solidFill>
              </a:rPr>
              <a:t> se </a:t>
            </a:r>
            <a:r>
              <a:rPr lang="de-DE" altLang="cs-CZ" sz="1800" dirty="0" err="1">
                <a:solidFill>
                  <a:schemeClr val="accent1"/>
                </a:solidFill>
              </a:rPr>
              <a:t>mechanizmy</a:t>
            </a:r>
            <a:r>
              <a:rPr lang="sk-SK" altLang="cs-CZ" sz="1800" dirty="0" smtClean="0">
                <a:solidFill>
                  <a:schemeClr val="accent1"/>
                </a:solidFill>
              </a:rPr>
              <a:t>:</a:t>
            </a:r>
            <a:endParaRPr lang="cs-CZ" altLang="cs-CZ" sz="18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CC66"/>
                </a:solidFill>
              </a:rPr>
              <a:t> </a:t>
            </a:r>
            <a:r>
              <a:rPr lang="cs-CZ" altLang="cs-CZ" sz="1800" dirty="0" smtClean="0">
                <a:solidFill>
                  <a:srgbClr val="FFCC66"/>
                </a:solidFill>
              </a:rPr>
              <a:t>   </a:t>
            </a:r>
            <a:r>
              <a:rPr lang="de-DE" altLang="cs-CZ" sz="1800" dirty="0" err="1" smtClean="0"/>
              <a:t>nádorové</a:t>
            </a:r>
            <a:r>
              <a:rPr lang="de-DE" altLang="cs-CZ" sz="1800" dirty="0" smtClean="0"/>
              <a:t> </a:t>
            </a:r>
            <a:r>
              <a:rPr lang="de-DE" altLang="cs-CZ" sz="1800" dirty="0" err="1"/>
              <a:t>buňky</a:t>
            </a:r>
            <a:r>
              <a:rPr lang="de-DE" altLang="cs-CZ" sz="1800" dirty="0"/>
              <a:t> </a:t>
            </a:r>
            <a:r>
              <a:rPr lang="de-DE" altLang="cs-CZ" sz="1800" dirty="0" err="1"/>
              <a:t>vykazují</a:t>
            </a:r>
            <a:r>
              <a:rPr lang="de-DE" altLang="cs-CZ" sz="1800" dirty="0"/>
              <a:t> </a:t>
            </a:r>
            <a:r>
              <a:rPr lang="de-DE" altLang="cs-CZ" sz="1800" dirty="0" err="1"/>
              <a:t>mutovaný</a:t>
            </a:r>
            <a:r>
              <a:rPr lang="de-DE" altLang="cs-CZ" sz="1800" dirty="0"/>
              <a:t> </a:t>
            </a:r>
            <a:r>
              <a:rPr lang="de-DE" altLang="cs-CZ" sz="1800" dirty="0" err="1"/>
              <a:t>fenotyp</a:t>
            </a:r>
            <a:r>
              <a:rPr lang="de-DE" altLang="cs-CZ" sz="1800" dirty="0"/>
              <a:t> </a:t>
            </a:r>
            <a:r>
              <a:rPr lang="de-DE" altLang="cs-CZ" sz="1800" dirty="0" err="1"/>
              <a:t>založený</a:t>
            </a:r>
            <a:r>
              <a:rPr lang="de-DE" altLang="cs-CZ" sz="1800" dirty="0"/>
              <a:t> na </a:t>
            </a:r>
            <a:r>
              <a:rPr lang="de-DE" altLang="cs-CZ" sz="1800" dirty="0" err="1">
                <a:solidFill>
                  <a:schemeClr val="accent1"/>
                </a:solidFill>
              </a:rPr>
              <a:t>vzrůstajícím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počtu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chyb</a:t>
            </a:r>
            <a:r>
              <a:rPr lang="de-DE" altLang="cs-CZ" sz="1800" dirty="0">
                <a:solidFill>
                  <a:schemeClr val="accent1"/>
                </a:solidFill>
              </a:rPr>
              <a:t> v </a:t>
            </a:r>
            <a:r>
              <a:rPr lang="de-DE" altLang="cs-CZ" sz="1800" dirty="0" err="1">
                <a:solidFill>
                  <a:schemeClr val="accent1"/>
                </a:solidFill>
              </a:rPr>
              <a:t>syntéze</a:t>
            </a:r>
            <a:r>
              <a:rPr lang="de-DE" altLang="cs-CZ" sz="1800" dirty="0">
                <a:solidFill>
                  <a:schemeClr val="accent1"/>
                </a:solidFill>
              </a:rPr>
              <a:t> DNA </a:t>
            </a:r>
            <a:r>
              <a:rPr lang="de-DE" altLang="cs-CZ" sz="1800" dirty="0" err="1">
                <a:solidFill>
                  <a:schemeClr val="accent1"/>
                </a:solidFill>
              </a:rPr>
              <a:t>během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replikace</a:t>
            </a:r>
            <a:r>
              <a:rPr lang="de-DE" altLang="cs-CZ" sz="1800" dirty="0"/>
              <a:t>. </a:t>
            </a:r>
            <a:r>
              <a:rPr lang="de-DE" altLang="cs-CZ" sz="1800" dirty="0" err="1"/>
              <a:t>Tyto</a:t>
            </a:r>
            <a:r>
              <a:rPr lang="de-DE" altLang="cs-CZ" sz="1800" dirty="0"/>
              <a:t> </a:t>
            </a:r>
            <a:r>
              <a:rPr lang="de-DE" altLang="cs-CZ" sz="1800" dirty="0" err="1"/>
              <a:t>chyby</a:t>
            </a:r>
            <a:r>
              <a:rPr lang="de-DE" altLang="cs-CZ" sz="1800" dirty="0"/>
              <a:t> </a:t>
            </a:r>
            <a:r>
              <a:rPr lang="de-DE" altLang="cs-CZ" sz="1800" dirty="0" err="1"/>
              <a:t>vznikají</a:t>
            </a:r>
            <a:r>
              <a:rPr lang="de-DE" altLang="cs-CZ" sz="1800" dirty="0"/>
              <a:t> v </a:t>
            </a:r>
            <a:r>
              <a:rPr lang="de-DE" altLang="cs-CZ" sz="1800" dirty="0" err="1"/>
              <a:t>důsledků</a:t>
            </a:r>
            <a:r>
              <a:rPr lang="de-DE" altLang="cs-CZ" sz="1800" dirty="0"/>
              <a:t> </a:t>
            </a:r>
            <a:r>
              <a:rPr lang="de-DE" altLang="cs-CZ" sz="1800" dirty="0" err="1"/>
              <a:t>mutací</a:t>
            </a:r>
            <a:r>
              <a:rPr lang="de-DE" altLang="cs-CZ" sz="1800" dirty="0"/>
              <a:t> </a:t>
            </a:r>
            <a:endParaRPr lang="cs-CZ" altLang="cs-CZ" sz="1800" dirty="0"/>
          </a:p>
          <a:p>
            <a:pPr lvl="2" eaLnBrk="1" hangingPunct="1">
              <a:spcBef>
                <a:spcPct val="0"/>
              </a:spcBef>
              <a:buClrTx/>
              <a:buFont typeface="Tahoma" panose="020B0604030504040204" pitchFamily="34" charset="0"/>
              <a:buChar char="▪"/>
            </a:pPr>
            <a:r>
              <a:rPr lang="sk-SK" altLang="cs-CZ" sz="1800" dirty="0"/>
              <a:t> </a:t>
            </a:r>
            <a:r>
              <a:rPr lang="de-DE" altLang="cs-CZ" sz="1800" dirty="0"/>
              <a:t>v DNA </a:t>
            </a:r>
            <a:r>
              <a:rPr lang="de-DE" altLang="cs-CZ" sz="1800" dirty="0" err="1"/>
              <a:t>polymerázách</a:t>
            </a:r>
            <a:r>
              <a:rPr lang="de-DE" altLang="cs-CZ" sz="1800" dirty="0"/>
              <a:t>, </a:t>
            </a:r>
            <a:r>
              <a:rPr lang="de-DE" altLang="cs-CZ" sz="1800" dirty="0" err="1"/>
              <a:t>takže</a:t>
            </a:r>
            <a:r>
              <a:rPr lang="de-DE" altLang="cs-CZ" sz="1800" dirty="0"/>
              <a:t> </a:t>
            </a:r>
            <a:r>
              <a:rPr lang="de-DE" altLang="cs-CZ" sz="1800" dirty="0" err="1"/>
              <a:t>vnášejí</a:t>
            </a:r>
            <a:r>
              <a:rPr lang="de-DE" altLang="cs-CZ" sz="1800" dirty="0"/>
              <a:t> </a:t>
            </a:r>
            <a:r>
              <a:rPr lang="de-DE" altLang="cs-CZ" sz="1800" dirty="0" err="1"/>
              <a:t>chyby</a:t>
            </a:r>
            <a:r>
              <a:rPr lang="de-DE" altLang="cs-CZ" sz="1800" dirty="0"/>
              <a:t> </a:t>
            </a:r>
          </a:p>
          <a:p>
            <a:pPr lvl="2" eaLnBrk="1" hangingPunct="1">
              <a:spcBef>
                <a:spcPct val="0"/>
              </a:spcBef>
              <a:buClrTx/>
              <a:buFont typeface="Tahoma" panose="020B0604030504040204" pitchFamily="34" charset="0"/>
              <a:buChar char="▪"/>
            </a:pPr>
            <a:r>
              <a:rPr lang="sk-SK" altLang="cs-CZ" sz="1800" dirty="0"/>
              <a:t> </a:t>
            </a:r>
            <a:r>
              <a:rPr lang="de-DE" altLang="cs-CZ" sz="1800" dirty="0"/>
              <a:t>v DNA </a:t>
            </a:r>
            <a:r>
              <a:rPr lang="de-DE" altLang="cs-CZ" sz="1800" dirty="0" err="1"/>
              <a:t>reparačních</a:t>
            </a:r>
            <a:r>
              <a:rPr lang="de-DE" altLang="cs-CZ" sz="1800" dirty="0"/>
              <a:t> </a:t>
            </a:r>
            <a:r>
              <a:rPr lang="de-DE" altLang="cs-CZ" sz="1800" dirty="0" err="1"/>
              <a:t>proteinech</a:t>
            </a:r>
            <a:r>
              <a:rPr lang="de-DE" altLang="cs-CZ" sz="1800" dirty="0"/>
              <a:t>, </a:t>
            </a:r>
            <a:r>
              <a:rPr lang="de-DE" altLang="cs-CZ" sz="1800" dirty="0" err="1"/>
              <a:t>které</a:t>
            </a:r>
            <a:r>
              <a:rPr lang="de-DE" altLang="cs-CZ" sz="1800" dirty="0"/>
              <a:t> </a:t>
            </a:r>
            <a:r>
              <a:rPr lang="de-DE" altLang="cs-CZ" sz="1800" dirty="0" err="1"/>
              <a:t>jsou</a:t>
            </a:r>
            <a:r>
              <a:rPr lang="de-DE" altLang="cs-CZ" sz="1800" dirty="0"/>
              <a:t> </a:t>
            </a:r>
            <a:r>
              <a:rPr lang="de-DE" altLang="cs-CZ" sz="1800" dirty="0" err="1"/>
              <a:t>potom</a:t>
            </a:r>
            <a:r>
              <a:rPr lang="de-DE" altLang="cs-CZ" sz="1800" dirty="0"/>
              <a:t> </a:t>
            </a:r>
            <a:r>
              <a:rPr lang="de-DE" altLang="cs-CZ" sz="1800" dirty="0" err="1"/>
              <a:t>defektní</a:t>
            </a:r>
            <a:endParaRPr lang="de-DE" altLang="cs-CZ" sz="1800" dirty="0"/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     </a:t>
            </a:r>
            <a:r>
              <a:rPr lang="de-DE" altLang="cs-CZ" sz="1800" dirty="0" err="1" smtClean="0">
                <a:solidFill>
                  <a:schemeClr val="accent1"/>
                </a:solidFill>
              </a:rPr>
              <a:t>akumulace</a:t>
            </a:r>
            <a:r>
              <a:rPr lang="de-DE" altLang="cs-CZ" sz="1800" dirty="0" smtClean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mutací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/>
              <a:t>založená</a:t>
            </a:r>
            <a:r>
              <a:rPr lang="de-DE" altLang="cs-CZ" sz="1800" dirty="0"/>
              <a:t> na </a:t>
            </a:r>
            <a:r>
              <a:rPr lang="de-DE" altLang="cs-CZ" sz="1800" dirty="0" err="1"/>
              <a:t>postupných</a:t>
            </a:r>
            <a:r>
              <a:rPr lang="de-DE" altLang="cs-CZ" sz="1800" dirty="0"/>
              <a:t> </a:t>
            </a:r>
            <a:r>
              <a:rPr lang="de-DE" altLang="cs-CZ" sz="1800" dirty="0" err="1"/>
              <a:t>vlnách</a:t>
            </a:r>
            <a:r>
              <a:rPr lang="de-DE" altLang="cs-CZ" sz="1800" dirty="0"/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klonální</a:t>
            </a:r>
            <a:r>
              <a:rPr lang="de-DE" altLang="cs-CZ" sz="1800" dirty="0">
                <a:solidFill>
                  <a:schemeClr val="accent1"/>
                </a:solidFill>
              </a:rPr>
              <a:t> </a:t>
            </a:r>
            <a:r>
              <a:rPr lang="de-DE" altLang="cs-CZ" sz="1800" dirty="0" err="1">
                <a:solidFill>
                  <a:schemeClr val="accent1"/>
                </a:solidFill>
              </a:rPr>
              <a:t>selekce</a:t>
            </a:r>
            <a:r>
              <a:rPr lang="de-DE" altLang="cs-CZ" sz="1800" dirty="0">
                <a:solidFill>
                  <a:schemeClr val="accent1"/>
                </a:solidFill>
              </a:rPr>
              <a:t>.</a:t>
            </a:r>
            <a:endParaRPr lang="en-GB" altLang="cs-CZ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tx2"/>
                </a:solidFill>
              </a:rPr>
              <a:t>Poruchy kontroly b</a:t>
            </a:r>
            <a:r>
              <a:rPr lang="en-GB" altLang="cs-CZ" sz="1800" b="1" dirty="0" err="1" smtClean="0">
                <a:solidFill>
                  <a:schemeClr val="tx2"/>
                </a:solidFill>
              </a:rPr>
              <a:t>uněčn</a:t>
            </a:r>
            <a:r>
              <a:rPr lang="cs-CZ" altLang="cs-CZ" sz="1800" b="1" dirty="0" err="1" smtClean="0">
                <a:solidFill>
                  <a:schemeClr val="tx2"/>
                </a:solidFill>
              </a:rPr>
              <a:t>ého</a:t>
            </a:r>
            <a:r>
              <a:rPr lang="en-GB" altLang="cs-CZ" sz="1800" b="1" dirty="0" smtClean="0">
                <a:solidFill>
                  <a:schemeClr val="tx2"/>
                </a:solidFill>
              </a:rPr>
              <a:t> </a:t>
            </a:r>
            <a:r>
              <a:rPr lang="en-GB" altLang="cs-CZ" sz="1800" b="1" dirty="0" err="1" smtClean="0">
                <a:solidFill>
                  <a:schemeClr val="tx2"/>
                </a:solidFill>
              </a:rPr>
              <a:t>cyklu</a:t>
            </a:r>
            <a:r>
              <a:rPr lang="en-GB" altLang="cs-CZ" sz="1800" b="1" dirty="0" smtClean="0">
                <a:solidFill>
                  <a:schemeClr val="tx2"/>
                </a:solidFill>
              </a:rPr>
              <a:t> </a:t>
            </a:r>
            <a:r>
              <a:rPr lang="en-GB" altLang="cs-CZ" sz="1800" b="1" dirty="0">
                <a:solidFill>
                  <a:schemeClr val="tx2"/>
                </a:solidFill>
              </a:rPr>
              <a:t>a </a:t>
            </a:r>
            <a:r>
              <a:rPr lang="en-GB" altLang="cs-CZ" sz="1800" b="1" dirty="0" err="1" smtClean="0">
                <a:solidFill>
                  <a:schemeClr val="tx2"/>
                </a:solidFill>
              </a:rPr>
              <a:t>apoptóz</a:t>
            </a:r>
            <a:r>
              <a:rPr lang="cs-CZ" altLang="cs-CZ" sz="1800" b="1" dirty="0" smtClean="0">
                <a:solidFill>
                  <a:schemeClr val="tx2"/>
                </a:solidFill>
              </a:rPr>
              <a:t>y</a:t>
            </a:r>
            <a:endParaRPr lang="en-GB" altLang="cs-CZ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/>
              <a:t>V </a:t>
            </a:r>
            <a:r>
              <a:rPr lang="en-GB" altLang="cs-CZ" sz="1800" dirty="0" err="1"/>
              <a:t>průběhu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rgbClr val="FF0000"/>
                </a:solidFill>
              </a:rPr>
              <a:t>buněčného</a:t>
            </a:r>
            <a:r>
              <a:rPr lang="en-GB" altLang="cs-CZ" sz="1800" dirty="0">
                <a:solidFill>
                  <a:srgbClr val="FF0000"/>
                </a:solidFill>
              </a:rPr>
              <a:t> </a:t>
            </a:r>
            <a:r>
              <a:rPr lang="en-GB" altLang="cs-CZ" sz="1800" dirty="0" err="1">
                <a:solidFill>
                  <a:srgbClr val="FF0000"/>
                </a:solidFill>
              </a:rPr>
              <a:t>cyklu</a:t>
            </a:r>
            <a:r>
              <a:rPr lang="en-GB" altLang="cs-CZ" sz="1800" dirty="0">
                <a:solidFill>
                  <a:srgbClr val="FF0000"/>
                </a:solidFill>
              </a:rPr>
              <a:t> </a:t>
            </a:r>
            <a:r>
              <a:rPr lang="en-GB" altLang="cs-CZ" sz="1800" dirty="0" err="1"/>
              <a:t>existuje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několik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kontrolních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bodů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kde</a:t>
            </a:r>
            <a:r>
              <a:rPr lang="en-GB" altLang="cs-CZ" sz="1800" dirty="0"/>
              <a:t> je </a:t>
            </a:r>
            <a:r>
              <a:rPr lang="en-GB" altLang="cs-CZ" sz="1800" dirty="0" err="1"/>
              <a:t>monitorována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reparace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poškození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před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vstupem</a:t>
            </a:r>
            <a:r>
              <a:rPr lang="en-GB" altLang="cs-CZ" sz="1800" dirty="0"/>
              <a:t> do </a:t>
            </a:r>
            <a:r>
              <a:rPr lang="en-GB" altLang="cs-CZ" sz="1800" dirty="0" err="1"/>
              <a:t>následující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fáze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Při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aktivaci</a:t>
            </a:r>
            <a:r>
              <a:rPr lang="en-GB" altLang="cs-CZ" sz="1800" dirty="0"/>
              <a:t> se v </a:t>
            </a:r>
            <a:r>
              <a:rPr lang="en-GB" altLang="cs-CZ" sz="1800" dirty="0" err="1"/>
              <a:t>těchto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bodech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cyklus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přechodně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zastavuje</a:t>
            </a:r>
            <a:r>
              <a:rPr lang="en-GB" altLang="cs-CZ" sz="1800" dirty="0"/>
              <a:t>, aby </a:t>
            </a:r>
            <a:r>
              <a:rPr lang="en-GB" altLang="cs-CZ" sz="1800" dirty="0" err="1"/>
              <a:t>mohla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být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poškození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reparována</a:t>
            </a:r>
            <a:r>
              <a:rPr lang="en-GB" altLang="cs-CZ" sz="1800" dirty="0"/>
              <a:t>. </a:t>
            </a:r>
            <a:r>
              <a:rPr lang="en-GB" altLang="cs-CZ" sz="1800" dirty="0" err="1">
                <a:solidFill>
                  <a:schemeClr val="accent1"/>
                </a:solidFill>
              </a:rPr>
              <a:t>Eliminace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těchto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kontrolních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bodů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/>
              <a:t>(</a:t>
            </a:r>
            <a:r>
              <a:rPr lang="en-GB" altLang="cs-CZ" sz="1800" dirty="0" err="1"/>
              <a:t>např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mutace</a:t>
            </a:r>
            <a:r>
              <a:rPr lang="en-GB" altLang="cs-CZ" sz="1800" dirty="0"/>
              <a:t> v p53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pRb</a:t>
            </a:r>
            <a:r>
              <a:rPr lang="en-GB" altLang="cs-CZ" sz="1800" dirty="0"/>
              <a:t>) </a:t>
            </a:r>
            <a:r>
              <a:rPr lang="en-GB" altLang="cs-CZ" sz="1800" dirty="0" err="1"/>
              <a:t>vede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vývoji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mutovaného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fenotypu</a:t>
            </a:r>
            <a:r>
              <a:rPr lang="en-GB" altLang="cs-CZ" sz="18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/>
              <a:t>V </a:t>
            </a:r>
            <a:r>
              <a:rPr lang="en-GB" altLang="cs-CZ" sz="1800" dirty="0" err="1"/>
              <a:t>případě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vzniku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nereparovatelného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poškození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/>
              <a:t>se </a:t>
            </a:r>
            <a:r>
              <a:rPr lang="en-GB" altLang="cs-CZ" sz="1800" dirty="0" err="1"/>
              <a:t>normálně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spouští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rgbClr val="D63838"/>
                </a:solidFill>
              </a:rPr>
              <a:t>apoptóza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která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zabrání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rozšíření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mutací</a:t>
            </a:r>
            <a:r>
              <a:rPr lang="en-GB" altLang="cs-CZ" sz="1800" dirty="0"/>
              <a:t>. </a:t>
            </a:r>
            <a:endParaRPr lang="cs-CZ" altLang="cs-CZ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 smtClean="0">
                <a:solidFill>
                  <a:schemeClr val="accent1"/>
                </a:solidFill>
              </a:rPr>
              <a:t>Mutace</a:t>
            </a:r>
            <a:r>
              <a:rPr lang="en-GB" altLang="cs-CZ" sz="1800" dirty="0">
                <a:solidFill>
                  <a:schemeClr val="accent1"/>
                </a:solidFill>
              </a:rPr>
              <a:t>, </a:t>
            </a:r>
            <a:r>
              <a:rPr lang="en-GB" altLang="cs-CZ" sz="1800" dirty="0" err="1">
                <a:solidFill>
                  <a:schemeClr val="accent1"/>
                </a:solidFill>
              </a:rPr>
              <a:t>které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zpožďují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nebo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zabraňují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apoptóze</a:t>
            </a:r>
            <a:r>
              <a:rPr lang="en-GB" altLang="cs-CZ" sz="1800" dirty="0">
                <a:solidFill>
                  <a:schemeClr val="accent1"/>
                </a:solidFill>
              </a:rPr>
              <a:t>  </a:t>
            </a:r>
            <a:r>
              <a:rPr lang="en-GB" altLang="cs-CZ" sz="1800" dirty="0" err="1"/>
              <a:t>tak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podporují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přežití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geneticky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nestabilních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maligních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buněk</a:t>
            </a:r>
            <a:r>
              <a:rPr lang="en-GB" altLang="cs-CZ" sz="1800" dirty="0"/>
              <a:t>.</a:t>
            </a:r>
            <a:endParaRPr lang="cs-CZ" altLang="cs-CZ" sz="1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25646" y="260646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Vznik genetické nestability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143652" y="1590265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218600" y="2946842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372506" y="1600881"/>
            <a:ext cx="7643813" cy="40626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</a:t>
            </a:r>
            <a:r>
              <a:rPr lang="en-GB" altLang="cs-CZ" sz="2000" dirty="0" err="1" smtClean="0"/>
              <a:t>mechanizmus</a:t>
            </a:r>
            <a:r>
              <a:rPr lang="en-GB" altLang="cs-CZ" sz="2000" dirty="0" smtClean="0"/>
              <a:t> </a:t>
            </a:r>
            <a:r>
              <a:rPr lang="en-GB" altLang="cs-CZ" sz="2000" dirty="0" err="1"/>
              <a:t>zahrnující</a:t>
            </a:r>
            <a:r>
              <a:rPr lang="en-GB" altLang="cs-CZ" sz="2000" dirty="0"/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mutace</a:t>
            </a:r>
            <a:r>
              <a:rPr lang="en-GB" altLang="cs-CZ" sz="2000" dirty="0">
                <a:solidFill>
                  <a:schemeClr val="accent1"/>
                </a:solidFill>
              </a:rPr>
              <a:t> v </a:t>
            </a:r>
            <a:r>
              <a:rPr lang="en-GB" altLang="cs-CZ" sz="2000" dirty="0" err="1">
                <a:solidFill>
                  <a:schemeClr val="accent1"/>
                </a:solidFill>
              </a:rPr>
              <a:t>genech</a:t>
            </a:r>
            <a:r>
              <a:rPr lang="en-GB" altLang="cs-CZ" sz="2000" dirty="0">
                <a:solidFill>
                  <a:schemeClr val="accent1"/>
                </a:solidFill>
              </a:rPr>
              <a:t> pro </a:t>
            </a:r>
            <a:r>
              <a:rPr lang="en-GB" altLang="cs-CZ" sz="2000" dirty="0" err="1">
                <a:solidFill>
                  <a:schemeClr val="accent1"/>
                </a:solidFill>
              </a:rPr>
              <a:t>opravu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 smtClean="0">
                <a:solidFill>
                  <a:schemeClr val="accent1"/>
                </a:solidFill>
              </a:rPr>
              <a:t>nesprávných</a:t>
            </a:r>
            <a:r>
              <a:rPr lang="cs-CZ" altLang="cs-CZ" sz="2000" dirty="0" smtClean="0">
                <a:solidFill>
                  <a:schemeClr val="accent1"/>
                </a:solidFill>
              </a:rPr>
              <a:t> </a:t>
            </a:r>
            <a:r>
              <a:rPr lang="en-GB" altLang="cs-CZ" sz="2000" dirty="0" err="1" smtClean="0">
                <a:solidFill>
                  <a:schemeClr val="accent1"/>
                </a:solidFill>
              </a:rPr>
              <a:t>spojení</a:t>
            </a:r>
            <a:r>
              <a:rPr lang="en-GB" altLang="cs-CZ" sz="2000" dirty="0" smtClean="0">
                <a:solidFill>
                  <a:schemeClr val="accent1"/>
                </a:solidFill>
              </a:rPr>
              <a:t> </a:t>
            </a:r>
            <a:r>
              <a:rPr lang="en-GB" altLang="cs-CZ" sz="2000" dirty="0">
                <a:solidFill>
                  <a:schemeClr val="accent1"/>
                </a:solidFill>
              </a:rPr>
              <a:t>DNA (</a:t>
            </a:r>
            <a:r>
              <a:rPr lang="cs-CZ" altLang="cs-CZ" sz="2000" dirty="0">
                <a:solidFill>
                  <a:schemeClr val="accent1"/>
                </a:solidFill>
              </a:rPr>
              <a:t>„</a:t>
            </a:r>
            <a:r>
              <a:rPr lang="en-GB" altLang="cs-CZ" sz="2000" dirty="0">
                <a:solidFill>
                  <a:schemeClr val="accent1"/>
                </a:solidFill>
              </a:rPr>
              <a:t>mismatch</a:t>
            </a:r>
            <a:r>
              <a:rPr lang="cs-CZ" altLang="cs-CZ" sz="2000" dirty="0">
                <a:solidFill>
                  <a:schemeClr val="accent1"/>
                </a:solidFill>
              </a:rPr>
              <a:t> </a:t>
            </a:r>
            <a:r>
              <a:rPr lang="cs-CZ" altLang="cs-CZ" sz="2000" dirty="0" err="1">
                <a:solidFill>
                  <a:schemeClr val="accent1"/>
                </a:solidFill>
              </a:rPr>
              <a:t>repair</a:t>
            </a:r>
            <a:r>
              <a:rPr lang="cs-CZ" altLang="cs-CZ" sz="2000" dirty="0">
                <a:solidFill>
                  <a:schemeClr val="accent1"/>
                </a:solidFill>
              </a:rPr>
              <a:t>“</a:t>
            </a:r>
            <a:r>
              <a:rPr lang="en-GB" altLang="cs-CZ" sz="2000" dirty="0">
                <a:solidFill>
                  <a:schemeClr val="accent1"/>
                </a:solidFill>
              </a:rPr>
              <a:t>)  </a:t>
            </a:r>
            <a:r>
              <a:rPr lang="en-GB" altLang="cs-CZ" sz="2000" dirty="0"/>
              <a:t>a </a:t>
            </a:r>
            <a:r>
              <a:rPr lang="en-GB" altLang="cs-CZ" sz="2000" dirty="0" err="1"/>
              <a:t>manifestují</a:t>
            </a:r>
            <a:r>
              <a:rPr lang="en-GB" altLang="cs-CZ" sz="2000" dirty="0"/>
              <a:t> se </a:t>
            </a:r>
            <a:r>
              <a:rPr lang="en-GB" altLang="cs-CZ" sz="2000" dirty="0" err="1"/>
              <a:t>nestabilitou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mikrosatelitů</a:t>
            </a:r>
            <a:r>
              <a:rPr lang="en-GB" altLang="cs-CZ" sz="2000" dirty="0"/>
              <a:t>. </a:t>
            </a:r>
            <a:endParaRPr lang="sk-SK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Nutná </a:t>
            </a:r>
            <a:r>
              <a:rPr lang="en-GB" altLang="cs-CZ" sz="2000" dirty="0" err="1">
                <a:solidFill>
                  <a:schemeClr val="accent1"/>
                </a:solidFill>
              </a:rPr>
              <a:t>mutace</a:t>
            </a:r>
            <a:r>
              <a:rPr lang="en-GB" altLang="cs-CZ" sz="2000" dirty="0">
                <a:solidFill>
                  <a:schemeClr val="accent1"/>
                </a:solidFill>
              </a:rPr>
              <a:t> v </a:t>
            </a:r>
            <a:r>
              <a:rPr lang="en-GB" altLang="cs-CZ" sz="2000" dirty="0" err="1">
                <a:solidFill>
                  <a:schemeClr val="accent1"/>
                </a:solidFill>
              </a:rPr>
              <a:t>obou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alelách</a:t>
            </a:r>
            <a:r>
              <a:rPr lang="cs-CZ" altLang="cs-CZ" sz="2000" dirty="0">
                <a:solidFill>
                  <a:schemeClr val="accent1"/>
                </a:solidFill>
              </a:rPr>
              <a:t> – recesivní charakter</a:t>
            </a:r>
            <a:r>
              <a:rPr lang="en-GB" altLang="cs-CZ" sz="2000" dirty="0">
                <a:solidFill>
                  <a:schemeClr val="accent1"/>
                </a:solidFill>
              </a:rPr>
              <a:t>.</a:t>
            </a:r>
            <a:endParaRPr lang="cs-CZ" altLang="cs-CZ" sz="20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dirty="0" smtClean="0">
                <a:solidFill>
                  <a:schemeClr val="accent1"/>
                </a:solidFill>
              </a:rPr>
              <a:t>    </a:t>
            </a:r>
            <a:r>
              <a:rPr lang="en-GB" altLang="cs-CZ" sz="2000" dirty="0" err="1" smtClean="0">
                <a:solidFill>
                  <a:schemeClr val="accent1"/>
                </a:solidFill>
              </a:rPr>
              <a:t>mutace</a:t>
            </a:r>
            <a:r>
              <a:rPr lang="en-GB" altLang="cs-CZ" sz="2000" dirty="0" smtClean="0">
                <a:solidFill>
                  <a:schemeClr val="accent1"/>
                </a:solidFill>
              </a:rPr>
              <a:t> </a:t>
            </a:r>
            <a:r>
              <a:rPr lang="en-GB" altLang="cs-CZ" sz="2000" dirty="0">
                <a:solidFill>
                  <a:schemeClr val="accent1"/>
                </a:solidFill>
              </a:rPr>
              <a:t>v </a:t>
            </a:r>
            <a:r>
              <a:rPr lang="en-GB" altLang="cs-CZ" sz="2000" dirty="0" err="1">
                <a:solidFill>
                  <a:schemeClr val="accent1"/>
                </a:solidFill>
              </a:rPr>
              <a:t>genech</a:t>
            </a:r>
            <a:r>
              <a:rPr lang="en-GB" altLang="cs-CZ" sz="2000" dirty="0">
                <a:solidFill>
                  <a:schemeClr val="accent1"/>
                </a:solidFill>
              </a:rPr>
              <a:t> pro </a:t>
            </a:r>
            <a:r>
              <a:rPr lang="en-GB" altLang="cs-CZ" sz="2000" dirty="0" err="1">
                <a:solidFill>
                  <a:schemeClr val="accent1"/>
                </a:solidFill>
              </a:rPr>
              <a:t>segregaci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chromozómů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/>
              <a:t>manifestující</a:t>
            </a:r>
            <a:r>
              <a:rPr lang="en-GB" altLang="cs-CZ" sz="2000" dirty="0"/>
              <a:t> se </a:t>
            </a:r>
            <a:r>
              <a:rPr lang="en-GB" altLang="cs-CZ" sz="2000" dirty="0" err="1"/>
              <a:t>fragmentací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chromozómů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nebo</a:t>
            </a:r>
            <a:r>
              <a:rPr lang="en-GB" altLang="cs-CZ" sz="2000" dirty="0"/>
              <a:t> </a:t>
            </a:r>
            <a:r>
              <a:rPr lang="en-GB" altLang="cs-CZ" sz="2000" dirty="0" err="1"/>
              <a:t>duplikací</a:t>
            </a:r>
            <a:r>
              <a:rPr lang="en-GB" altLang="cs-CZ" sz="2000" dirty="0"/>
              <a:t> </a:t>
            </a:r>
            <a:r>
              <a:rPr lang="cs-CZ" altLang="cs-CZ" sz="2000" dirty="0"/>
              <a:t>či </a:t>
            </a:r>
            <a:r>
              <a:rPr lang="en-GB" altLang="cs-CZ" sz="2000" dirty="0" err="1"/>
              <a:t>delecí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celých</a:t>
            </a:r>
            <a:r>
              <a:rPr lang="en-GB" altLang="cs-CZ" sz="2000" dirty="0"/>
              <a:t> </a:t>
            </a:r>
            <a:r>
              <a:rPr lang="en-GB" altLang="cs-CZ" sz="2000" dirty="0" err="1"/>
              <a:t>chromozómů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 err="1"/>
              <a:t>Stačí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pouze</a:t>
            </a:r>
            <a:r>
              <a:rPr lang="en-GB" altLang="cs-CZ" sz="2000" dirty="0">
                <a:solidFill>
                  <a:srgbClr val="FFCC66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jedna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mutace</a:t>
            </a:r>
            <a:r>
              <a:rPr lang="cs-CZ" altLang="cs-CZ" sz="2000" dirty="0"/>
              <a:t>, tj. </a:t>
            </a:r>
            <a:r>
              <a:rPr lang="en-GB" altLang="cs-CZ" sz="2000" dirty="0" err="1"/>
              <a:t>fenotyp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nestability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chromozómů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má</a:t>
            </a:r>
            <a:r>
              <a:rPr lang="en-GB" altLang="cs-CZ" sz="2000" dirty="0"/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dominantní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charakter</a:t>
            </a:r>
            <a:r>
              <a:rPr lang="en-GB" altLang="cs-CZ" sz="2000" dirty="0">
                <a:solidFill>
                  <a:schemeClr val="accent1"/>
                </a:solidFill>
              </a:rPr>
              <a:t>. </a:t>
            </a:r>
            <a:endParaRPr lang="cs-CZ" altLang="cs-CZ" sz="2000" dirty="0">
              <a:solidFill>
                <a:schemeClr val="accent1"/>
              </a:solidFill>
            </a:endParaRPr>
          </a:p>
        </p:txBody>
      </p:sp>
      <p:sp>
        <p:nvSpPr>
          <p:cNvPr id="59395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986454-2B6A-480E-95BF-0AAAE048FB70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96004" y="224971"/>
            <a:ext cx="8135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cs-CZ" sz="2400" b="1" dirty="0" err="1">
                <a:solidFill>
                  <a:schemeClr val="tx2"/>
                </a:solidFill>
              </a:rPr>
              <a:t>Dva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základní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mechanizmy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vzniku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genetické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</a:rPr>
              <a:t>nestability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  <p:sp>
        <p:nvSpPr>
          <p:cNvPr id="3" name="Šipka doprava 2"/>
          <p:cNvSpPr/>
          <p:nvPr/>
        </p:nvSpPr>
        <p:spPr>
          <a:xfrm>
            <a:off x="1465941" y="2017485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1465940" y="3825994"/>
            <a:ext cx="210457" cy="188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4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/>
          <a:stretch>
            <a:fillRect/>
          </a:stretch>
        </p:blipFill>
        <p:spPr bwMode="auto">
          <a:xfrm>
            <a:off x="2648446" y="1495093"/>
            <a:ext cx="4155579" cy="32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6679" y="65542"/>
            <a:ext cx="735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Různé dráhy vedoucí ke vzniku 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tx2"/>
                </a:solidFill>
              </a:rPr>
              <a:t>mutovaného </a:t>
            </a:r>
            <a:r>
              <a:rPr lang="cs-CZ" altLang="cs-CZ" sz="2000" b="1" dirty="0">
                <a:solidFill>
                  <a:schemeClr val="tx2"/>
                </a:solidFill>
              </a:rPr>
              <a:t>fenotypu nádorové buňky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16013" y="59499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08088" y="4863204"/>
            <a:ext cx="750093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</a:rPr>
              <a:t>Nestabilita </a:t>
            </a:r>
            <a:r>
              <a:rPr lang="cs-CZ" altLang="cs-CZ" sz="1800" b="1" dirty="0" err="1">
                <a:solidFill>
                  <a:schemeClr val="tx2"/>
                </a:solidFill>
              </a:rPr>
              <a:t>mikrosatelitů</a:t>
            </a:r>
            <a:r>
              <a:rPr lang="cs-CZ" altLang="cs-CZ" sz="1800" b="1" dirty="0">
                <a:solidFill>
                  <a:schemeClr val="tx2"/>
                </a:solidFill>
              </a:rPr>
              <a:t>                  Ztráty a změny chromozómů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chemeClr val="tx2"/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6804025" y="6356350"/>
            <a:ext cx="1882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FCF8C-41E9-4D33-98A0-A92D33A81CE7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19250" y="5229225"/>
            <a:ext cx="6248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dirty="0">
                <a:latin typeface="Arial" panose="020B0604020202020204" pitchFamily="34" charset="0"/>
              </a:rPr>
              <a:t>Hypotéza mutovaného fenotypu předpokládá, že </a:t>
            </a:r>
            <a:r>
              <a:rPr lang="cs-CZ" altLang="cs-CZ" sz="1600" dirty="0">
                <a:solidFill>
                  <a:schemeClr val="accent1"/>
                </a:solidFill>
                <a:latin typeface="Arial" panose="020B0604020202020204" pitchFamily="34" charset="0"/>
              </a:rPr>
              <a:t>geny vyžadované </a:t>
            </a:r>
          </a:p>
          <a:p>
            <a:pPr eaLnBrk="1" hangingPunct="1"/>
            <a:r>
              <a:rPr lang="cs-CZ" altLang="cs-CZ" sz="1600" dirty="0">
                <a:solidFill>
                  <a:schemeClr val="accent1"/>
                </a:solidFill>
                <a:latin typeface="Arial" panose="020B0604020202020204" pitchFamily="34" charset="0"/>
              </a:rPr>
              <a:t>pro udržení genetické stability jsou prvním cílem poškození DNA </a:t>
            </a:r>
          </a:p>
          <a:p>
            <a:pPr eaLnBrk="1" hangingPunct="1"/>
            <a:r>
              <a:rPr lang="cs-CZ" altLang="cs-CZ" sz="1600" dirty="0">
                <a:solidFill>
                  <a:schemeClr val="accent1"/>
                </a:solidFill>
                <a:latin typeface="Arial" panose="020B0604020202020204" pitchFamily="34" charset="0"/>
              </a:rPr>
              <a:t>karcinogeny</a:t>
            </a:r>
            <a:r>
              <a:rPr lang="cs-CZ" altLang="cs-CZ" sz="1600" dirty="0">
                <a:latin typeface="Arial" panose="020B0604020202020204" pitchFamily="34" charset="0"/>
              </a:rPr>
              <a:t>. Mutace těchto genů pak vyvolávají mutace dalších </a:t>
            </a:r>
          </a:p>
          <a:p>
            <a:pPr eaLnBrk="1" hangingPunct="1"/>
            <a:r>
              <a:rPr lang="cs-CZ" altLang="cs-CZ" sz="1600" dirty="0">
                <a:latin typeface="Arial" panose="020B0604020202020204" pitchFamily="34" charset="0"/>
              </a:rPr>
              <a:t>genů v genomu.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58556" y="6458446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KR and </a:t>
            </a:r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LA, </a:t>
            </a:r>
            <a:r>
              <a:rPr lang="cs-CZ" altLang="cs-CZ" sz="1200" i="1" dirty="0" err="1">
                <a:latin typeface="Tahoma" panose="020B0604030504040204" pitchFamily="34" charset="0"/>
              </a:rPr>
              <a:t>Carcinogenesis</a:t>
            </a:r>
            <a:r>
              <a:rPr lang="cs-CZ" altLang="cs-CZ" sz="1200" i="1" dirty="0">
                <a:latin typeface="Tahoma" panose="020B0604030504040204" pitchFamily="34" charset="0"/>
              </a:rPr>
              <a:t> 21:379-385, 2000</a:t>
            </a:r>
          </a:p>
        </p:txBody>
      </p:sp>
      <p:sp>
        <p:nvSpPr>
          <p:cNvPr id="11" name="Rectangle 5"/>
          <p:cNvSpPr/>
          <p:nvPr/>
        </p:nvSpPr>
        <p:spPr>
          <a:xfrm>
            <a:off x="2547257" y="2154799"/>
            <a:ext cx="377793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cs-CZ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cílové mutátorové geny       </a:t>
            </a:r>
          </a:p>
        </p:txBody>
      </p:sp>
    </p:spTree>
    <p:extLst>
      <p:ext uri="{BB962C8B-B14F-4D97-AF65-F5344CB8AC3E}">
        <p14:creationId xmlns:p14="http://schemas.microsoft.com/office/powerpoint/2010/main" val="2778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147536" y="1120775"/>
            <a:ext cx="73580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36588" indent="-179388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636588" indent="-179388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na úrovni:</a:t>
            </a:r>
            <a:endParaRPr lang="sk-SK" altLang="cs-CZ" sz="16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accent1"/>
                </a:solidFill>
              </a:rPr>
              <a:t>          </a:t>
            </a:r>
            <a:r>
              <a:rPr lang="en-GB" altLang="cs-CZ" sz="1600" dirty="0" err="1" smtClean="0">
                <a:solidFill>
                  <a:schemeClr val="accent1"/>
                </a:solidFill>
              </a:rPr>
              <a:t>nukleotidů</a:t>
            </a:r>
            <a:r>
              <a:rPr lang="en-GB" altLang="cs-CZ" sz="1600" dirty="0" smtClean="0">
                <a:solidFill>
                  <a:srgbClr val="FFCC66"/>
                </a:solidFill>
              </a:rPr>
              <a:t> </a:t>
            </a:r>
            <a:r>
              <a:rPr lang="cs-CZ" altLang="cs-CZ" sz="1600" dirty="0"/>
              <a:t>- </a:t>
            </a:r>
            <a:r>
              <a:rPr lang="en-GB" altLang="cs-CZ" sz="1600" dirty="0" err="1"/>
              <a:t>bodov</a:t>
            </a:r>
            <a:r>
              <a:rPr lang="cs-CZ" altLang="cs-CZ" sz="1600" dirty="0"/>
              <a:t>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mutac</a:t>
            </a:r>
            <a:r>
              <a:rPr lang="cs-CZ" altLang="cs-CZ" sz="1600" dirty="0"/>
              <a:t>e</a:t>
            </a:r>
            <a:r>
              <a:rPr lang="en-GB" altLang="cs-CZ" sz="1600" dirty="0"/>
              <a:t> </a:t>
            </a:r>
            <a:endParaRPr lang="cs-CZ" altLang="cs-CZ" sz="1600" dirty="0"/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 dirty="0">
              <a:solidFill>
                <a:srgbClr val="FFCC66"/>
              </a:solidFill>
            </a:endParaRPr>
          </a:p>
          <a:p>
            <a:pPr marL="457200" lvl="2" indent="0" eaLnBrk="1" hangingPunct="1">
              <a:spcBef>
                <a:spcPct val="0"/>
              </a:spcBef>
              <a:buClrTx/>
              <a:buNone/>
            </a:pPr>
            <a:r>
              <a:rPr lang="cs-CZ" altLang="cs-CZ" sz="1600" dirty="0" smtClean="0">
                <a:solidFill>
                  <a:schemeClr val="accent1"/>
                </a:solidFill>
              </a:rPr>
              <a:t>   </a:t>
            </a:r>
            <a:r>
              <a:rPr lang="en-GB" altLang="cs-CZ" sz="1600" dirty="0" err="1" smtClean="0">
                <a:solidFill>
                  <a:schemeClr val="accent1"/>
                </a:solidFill>
              </a:rPr>
              <a:t>celých</a:t>
            </a:r>
            <a:r>
              <a:rPr lang="en-GB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chromozómů</a:t>
            </a:r>
            <a:r>
              <a:rPr lang="cs-CZ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b="1" dirty="0"/>
              <a:t>-</a:t>
            </a:r>
            <a:r>
              <a:rPr lang="en-GB" altLang="cs-CZ" sz="1600" dirty="0">
                <a:solidFill>
                  <a:srgbClr val="FFCC66"/>
                </a:solidFill>
              </a:rPr>
              <a:t> </a:t>
            </a:r>
            <a:r>
              <a:rPr lang="en-GB" altLang="cs-CZ" sz="1600" dirty="0" err="1"/>
              <a:t>translokace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delece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amplifikace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aneuploidi</a:t>
            </a:r>
            <a:r>
              <a:rPr lang="cs-CZ" altLang="cs-CZ" sz="1600" dirty="0"/>
              <a:t>e</a:t>
            </a:r>
            <a:r>
              <a:rPr lang="en-GB" altLang="cs-CZ" sz="1600" dirty="0"/>
              <a:t>. </a:t>
            </a:r>
            <a:r>
              <a:rPr lang="cs-CZ" altLang="cs-CZ" sz="1600" dirty="0"/>
              <a:t>N</a:t>
            </a:r>
            <a:r>
              <a:rPr lang="en-GB" altLang="cs-CZ" sz="1600" dirty="0" err="1"/>
              <a:t>estabilit</a:t>
            </a:r>
            <a:r>
              <a:rPr lang="cs-CZ" altLang="cs-CZ" sz="1600" dirty="0"/>
              <a:t>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ved</a:t>
            </a:r>
            <a:r>
              <a:rPr lang="cs-CZ" altLang="cs-CZ" sz="1600" dirty="0"/>
              <a:t>e</a:t>
            </a:r>
            <a:r>
              <a:rPr lang="en-GB" altLang="cs-CZ" sz="1600" dirty="0"/>
              <a:t> k </a:t>
            </a:r>
            <a:r>
              <a:rPr lang="en-GB" altLang="cs-CZ" sz="1600" dirty="0" err="1"/>
              <a:t>mutantnímu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fenotypu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prostřednictvím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změněné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exprese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proteinů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funkcí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efektem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genové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dávky</a:t>
            </a:r>
            <a:r>
              <a:rPr lang="en-GB" altLang="cs-CZ" sz="1600" dirty="0"/>
              <a:t>. 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b="1" dirty="0" err="1">
                <a:solidFill>
                  <a:schemeClr val="tx2"/>
                </a:solidFill>
              </a:rPr>
              <a:t>Aneuploidie</a:t>
            </a:r>
            <a:r>
              <a:rPr lang="cs-CZ" altLang="cs-CZ" sz="1600" dirty="0">
                <a:solidFill>
                  <a:srgbClr val="FFCC66"/>
                </a:solidFill>
              </a:rPr>
              <a:t> </a:t>
            </a:r>
            <a:r>
              <a:rPr lang="cs-CZ" altLang="cs-CZ" sz="1600" dirty="0"/>
              <a:t>-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změna</a:t>
            </a:r>
            <a:r>
              <a:rPr lang="en-GB" altLang="cs-CZ" sz="1600" dirty="0"/>
              <a:t> v </a:t>
            </a:r>
            <a:r>
              <a:rPr lang="en-GB" altLang="cs-CZ" sz="1600" dirty="0" err="1"/>
              <a:t>počtu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chromozómů</a:t>
            </a:r>
            <a:r>
              <a:rPr lang="cs-CZ" altLang="cs-CZ" sz="1600" dirty="0"/>
              <a:t> -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vlastnost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řady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nádorů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Může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vzniknout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fragmentací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chromozómů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translokací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amplifikací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nondisjunkcí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Progresivní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růst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aneuploidie</a:t>
            </a:r>
            <a:r>
              <a:rPr lang="en-GB" altLang="cs-CZ" sz="1600" dirty="0"/>
              <a:t> je </a:t>
            </a:r>
            <a:r>
              <a:rPr lang="en-GB" altLang="cs-CZ" sz="1600" dirty="0" err="1"/>
              <a:t>raným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počátečním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dějem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vedoucím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ke</a:t>
            </a:r>
            <a:r>
              <a:rPr lang="en-GB" altLang="cs-CZ" sz="1600" dirty="0"/>
              <a:t> genet. </a:t>
            </a:r>
            <a:r>
              <a:rPr lang="en-GB" altLang="cs-CZ" sz="1600" dirty="0" err="1"/>
              <a:t>nestabilitě</a:t>
            </a:r>
            <a:r>
              <a:rPr lang="en-GB" altLang="cs-CZ" sz="1600" dirty="0"/>
              <a:t> a je </a:t>
            </a:r>
            <a:r>
              <a:rPr lang="en-GB" altLang="cs-CZ" sz="1600" dirty="0" err="1"/>
              <a:t>nezávislý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akumulaci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jiných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typů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mutací</a:t>
            </a:r>
            <a:r>
              <a:rPr lang="en-GB" altLang="cs-CZ" sz="1600" dirty="0"/>
              <a:t>. 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Obecně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existuje</a:t>
            </a:r>
            <a:r>
              <a:rPr lang="en-GB" altLang="cs-CZ" sz="1600" b="1" dirty="0"/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pozitivní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korelace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mezi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počtem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chromozomálních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změn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endParaRPr lang="sk-SK" altLang="cs-CZ" sz="16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>
                <a:solidFill>
                  <a:srgbClr val="D63838"/>
                </a:solidFill>
              </a:rPr>
              <a:t>v </a:t>
            </a:r>
            <a:r>
              <a:rPr lang="en-GB" altLang="cs-CZ" sz="1600" dirty="0" err="1">
                <a:solidFill>
                  <a:srgbClr val="D63838"/>
                </a:solidFill>
              </a:rPr>
              <a:t>nádoru</a:t>
            </a:r>
            <a:r>
              <a:rPr lang="en-GB" altLang="cs-CZ" sz="1600" dirty="0">
                <a:solidFill>
                  <a:srgbClr val="D63838"/>
                </a:solidFill>
              </a:rPr>
              <a:t> a </a:t>
            </a:r>
            <a:r>
              <a:rPr lang="en-GB" altLang="cs-CZ" sz="1600" dirty="0" err="1">
                <a:solidFill>
                  <a:srgbClr val="D63838"/>
                </a:solidFill>
              </a:rPr>
              <a:t>maligním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potenciálem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tohoto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nádorového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onemocnění</a:t>
            </a:r>
            <a:r>
              <a:rPr lang="en-GB" altLang="cs-CZ" sz="1600" dirty="0">
                <a:solidFill>
                  <a:srgbClr val="D63838"/>
                </a:solidFill>
              </a:rPr>
              <a:t>.</a:t>
            </a:r>
            <a:endParaRPr lang="cs-CZ" altLang="cs-CZ" sz="16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Existují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tetraploidní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mezistupně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</a:t>
            </a:r>
            <a:r>
              <a:rPr lang="en-GB" altLang="cs-CZ" sz="1600" dirty="0"/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defektní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mitóze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>
                <a:solidFill>
                  <a:srgbClr val="FF9900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endoreduplikaci</a:t>
            </a:r>
            <a:r>
              <a:rPr lang="en-GB" altLang="cs-CZ" sz="1600" dirty="0">
                <a:solidFill>
                  <a:schemeClr val="accent1"/>
                </a:solidFill>
              </a:rPr>
              <a:t>. </a:t>
            </a:r>
            <a:endParaRPr lang="sk-SK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/>
              <a:t>Po </a:t>
            </a:r>
            <a:r>
              <a:rPr lang="en-GB" altLang="cs-CZ" sz="1600" dirty="0" err="1"/>
              <a:t>přechodné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zástavě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mitózy</a:t>
            </a:r>
            <a:r>
              <a:rPr lang="en-GB" altLang="cs-CZ" sz="1600" dirty="0"/>
              <a:t> v </a:t>
            </a:r>
            <a:r>
              <a:rPr lang="en-GB" altLang="cs-CZ" sz="1600" dirty="0" err="1"/>
              <a:t>přítomnosti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poškození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vřeténka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některé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nádorové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buňky</a:t>
            </a:r>
            <a:r>
              <a:rPr lang="en-GB" altLang="cs-CZ" sz="1600" dirty="0"/>
              <a:t> (</a:t>
            </a:r>
            <a:r>
              <a:rPr lang="en-GB" altLang="cs-CZ" sz="1600" dirty="0" err="1"/>
              <a:t>zejména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buňky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které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postrádají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funkční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produkty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genů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kontrolujících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přechod</a:t>
            </a:r>
            <a:r>
              <a:rPr lang="en-GB" altLang="cs-CZ" sz="1600" dirty="0"/>
              <a:t> G1/S </a:t>
            </a:r>
            <a:r>
              <a:rPr lang="en-GB" altLang="cs-CZ" sz="1600" dirty="0" err="1"/>
              <a:t>fáze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p53, </a:t>
            </a:r>
            <a:r>
              <a:rPr lang="en-GB" altLang="cs-CZ" sz="1600" dirty="0" err="1"/>
              <a:t>pRb</a:t>
            </a:r>
            <a:r>
              <a:rPr lang="en-GB" altLang="cs-CZ" sz="1600" dirty="0"/>
              <a:t>, p16, p21 </a:t>
            </a:r>
            <a:r>
              <a:rPr lang="en-GB" altLang="cs-CZ" sz="1600" dirty="0" err="1"/>
              <a:t>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buňky</a:t>
            </a:r>
            <a:r>
              <a:rPr lang="en-GB" altLang="cs-CZ" sz="1600" dirty="0"/>
              <a:t> </a:t>
            </a:r>
            <a:r>
              <a:rPr lang="cs-CZ" altLang="cs-CZ" sz="1600" dirty="0"/>
              <a:t>se zvýšenou expresí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myc</a:t>
            </a:r>
            <a:r>
              <a:rPr lang="en-GB" altLang="cs-CZ" sz="1600" dirty="0"/>
              <a:t>) </a:t>
            </a:r>
            <a:r>
              <a:rPr lang="en-GB" altLang="cs-CZ" sz="1600" dirty="0" err="1"/>
              <a:t>schopny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obnovit</a:t>
            </a:r>
            <a:r>
              <a:rPr lang="en-GB" altLang="cs-CZ" sz="1600" dirty="0"/>
              <a:t> bun. </a:t>
            </a:r>
            <a:r>
              <a:rPr lang="en-GB" altLang="cs-CZ" sz="1600" dirty="0" err="1"/>
              <a:t>cyklus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vstupem</a:t>
            </a:r>
            <a:r>
              <a:rPr lang="en-GB" altLang="cs-CZ" sz="1600" dirty="0"/>
              <a:t> do </a:t>
            </a:r>
            <a:r>
              <a:rPr lang="en-GB" altLang="cs-CZ" sz="1600" dirty="0" err="1"/>
              <a:t>dalšího</a:t>
            </a:r>
            <a:r>
              <a:rPr lang="en-GB" altLang="cs-CZ" sz="1600" dirty="0"/>
              <a:t> kola </a:t>
            </a:r>
            <a:r>
              <a:rPr lang="en-GB" altLang="cs-CZ" sz="1600" dirty="0" err="1"/>
              <a:t>syntézy</a:t>
            </a:r>
            <a:r>
              <a:rPr lang="en-GB" altLang="cs-CZ" sz="1600" dirty="0"/>
              <a:t> DNA, </a:t>
            </a:r>
            <a:r>
              <a:rPr lang="en-GB" altLang="cs-CZ" sz="1600" dirty="0" err="1"/>
              <a:t>což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vede</a:t>
            </a:r>
            <a:r>
              <a:rPr lang="en-GB" altLang="cs-CZ" sz="1600" dirty="0"/>
              <a:t> k </a:t>
            </a:r>
            <a:r>
              <a:rPr lang="en-GB" altLang="cs-CZ" sz="1600" dirty="0" err="1"/>
              <a:t>endoreduplikaci</a:t>
            </a:r>
            <a:r>
              <a:rPr lang="en-GB" altLang="cs-CZ" sz="1600" dirty="0"/>
              <a:t>.</a:t>
            </a:r>
          </a:p>
        </p:txBody>
      </p:sp>
      <p:sp>
        <p:nvSpPr>
          <p:cNvPr id="57347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253411-6503-4630-B6AF-6FFB88583520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65200" y="212268"/>
            <a:ext cx="8047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cs-CZ" sz="2400" b="1" dirty="0" err="1">
                <a:solidFill>
                  <a:schemeClr val="tx2"/>
                </a:solidFill>
              </a:rPr>
              <a:t>Genetická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nestabilita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nádorových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buněk</a:t>
            </a:r>
            <a:r>
              <a:rPr lang="en-GB" altLang="cs-CZ" sz="2400" b="1" dirty="0">
                <a:solidFill>
                  <a:schemeClr val="tx2"/>
                </a:solidFill>
              </a:rPr>
              <a:t> se </a:t>
            </a:r>
            <a:r>
              <a:rPr lang="en-GB" altLang="cs-CZ" sz="2400" b="1" dirty="0" err="1">
                <a:solidFill>
                  <a:schemeClr val="tx2"/>
                </a:solidFill>
              </a:rPr>
              <a:t>projevuje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1513112" y="1485673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513112" y="1930399"/>
            <a:ext cx="210457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5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481364" y="1826305"/>
            <a:ext cx="72866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/>
              <a:t>S </a:t>
            </a:r>
            <a:r>
              <a:rPr lang="en-GB" altLang="cs-CZ" sz="2000" dirty="0" err="1"/>
              <a:t>růstem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počtu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mutací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přispívá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genetické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nestabilitě</a:t>
            </a:r>
            <a:r>
              <a:rPr lang="en-GB" altLang="cs-CZ" sz="2000" dirty="0"/>
              <a:t> </a:t>
            </a:r>
            <a:r>
              <a:rPr lang="en-GB" altLang="cs-CZ" sz="2000" dirty="0">
                <a:solidFill>
                  <a:srgbClr val="D63838"/>
                </a:solidFill>
              </a:rPr>
              <a:t>je</a:t>
            </a:r>
            <a:r>
              <a:rPr lang="cs-CZ" altLang="cs-CZ" sz="2000" dirty="0">
                <a:solidFill>
                  <a:srgbClr val="D63838"/>
                </a:solidFill>
              </a:rPr>
              <a:t>v </a:t>
            </a:r>
            <a:r>
              <a:rPr lang="en-GB" altLang="cs-CZ" sz="2000" dirty="0" err="1">
                <a:solidFill>
                  <a:srgbClr val="D63838"/>
                </a:solidFill>
              </a:rPr>
              <a:t>klonální</a:t>
            </a:r>
            <a:r>
              <a:rPr lang="en-GB" altLang="cs-CZ" sz="2000" dirty="0">
                <a:solidFill>
                  <a:srgbClr val="D63838"/>
                </a:solidFill>
              </a:rPr>
              <a:t> </a:t>
            </a:r>
            <a:r>
              <a:rPr lang="en-GB" altLang="cs-CZ" sz="2000" dirty="0" err="1">
                <a:solidFill>
                  <a:srgbClr val="D63838"/>
                </a:solidFill>
              </a:rPr>
              <a:t>selektivity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 err="1">
                <a:solidFill>
                  <a:schemeClr val="accent1"/>
                </a:solidFill>
              </a:rPr>
              <a:t>Překážky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omezující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růst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nádorů</a:t>
            </a:r>
            <a:r>
              <a:rPr lang="en-GB" altLang="cs-CZ" sz="2000" dirty="0">
                <a:solidFill>
                  <a:schemeClr val="accent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GB" altLang="cs-CZ" sz="2000" dirty="0"/>
              <a:t> </a:t>
            </a:r>
            <a:r>
              <a:rPr lang="en-GB" altLang="cs-CZ" sz="2000" dirty="0" err="1"/>
              <a:t>vliv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okolních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tkání</a:t>
            </a:r>
            <a:endParaRPr lang="en-GB" altLang="cs-CZ" sz="20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GB" altLang="cs-CZ" sz="2000" dirty="0"/>
              <a:t> </a:t>
            </a:r>
            <a:r>
              <a:rPr lang="en-GB" altLang="cs-CZ" sz="2000" dirty="0" err="1"/>
              <a:t>omezená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výživa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přístup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kyslíku</a:t>
            </a:r>
            <a:endParaRPr lang="en-GB" altLang="cs-CZ" sz="20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GB" altLang="cs-CZ" sz="2000" dirty="0"/>
              <a:t> </a:t>
            </a:r>
            <a:r>
              <a:rPr lang="en-GB" altLang="cs-CZ" sz="2000" dirty="0" err="1"/>
              <a:t>potřeba</a:t>
            </a:r>
            <a:r>
              <a:rPr lang="en-GB" altLang="cs-CZ" sz="2000" dirty="0"/>
              <a:t> </a:t>
            </a:r>
            <a:r>
              <a:rPr lang="en-GB" altLang="cs-CZ" sz="2000" dirty="0" err="1"/>
              <a:t>růstových</a:t>
            </a:r>
            <a:r>
              <a:rPr lang="en-GB" altLang="cs-CZ" sz="2000" dirty="0"/>
              <a:t> </a:t>
            </a:r>
            <a:r>
              <a:rPr lang="en-GB" altLang="cs-CZ" sz="2000" dirty="0" err="1"/>
              <a:t>faktorů</a:t>
            </a:r>
            <a:endParaRPr lang="en-GB" altLang="cs-CZ" sz="20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GB" altLang="cs-CZ" sz="2000" dirty="0"/>
              <a:t> </a:t>
            </a:r>
            <a:r>
              <a:rPr lang="en-GB" altLang="cs-CZ" sz="2000" dirty="0" err="1"/>
              <a:t>nedostatečné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zásobování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krví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atd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 err="1"/>
              <a:t>Každá</a:t>
            </a:r>
            <a:r>
              <a:rPr lang="en-GB" altLang="cs-CZ" sz="2000" dirty="0"/>
              <a:t> z </a:t>
            </a:r>
            <a:r>
              <a:rPr lang="en-GB" altLang="cs-CZ" sz="2000" dirty="0" err="1"/>
              <a:t>těchto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překážek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může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být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překonána</a:t>
            </a:r>
            <a:r>
              <a:rPr lang="en-GB" altLang="cs-CZ" sz="2000" dirty="0"/>
              <a:t> v </a:t>
            </a:r>
            <a:r>
              <a:rPr lang="en-GB" altLang="cs-CZ" sz="2000" dirty="0" err="1"/>
              <a:t>důsledku</a:t>
            </a:r>
            <a:r>
              <a:rPr lang="en-GB" altLang="cs-CZ" sz="2000" dirty="0"/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mutací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které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poskytují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růstovou</a:t>
            </a:r>
            <a:r>
              <a:rPr lang="en-GB" altLang="cs-CZ" sz="2000" dirty="0">
                <a:solidFill>
                  <a:schemeClr val="tx2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výhodu</a:t>
            </a:r>
            <a:r>
              <a:rPr lang="en-GB" altLang="cs-CZ" sz="2000" dirty="0">
                <a:solidFill>
                  <a:schemeClr val="tx2"/>
                </a:solidFill>
              </a:rPr>
              <a:t> </a:t>
            </a:r>
            <a:r>
              <a:rPr lang="en-GB" altLang="cs-CZ" sz="2000" dirty="0"/>
              <a:t>a </a:t>
            </a:r>
            <a:r>
              <a:rPr lang="en-GB" altLang="cs-CZ" sz="2000" dirty="0" err="1"/>
              <a:t>ustanovují</a:t>
            </a:r>
            <a:r>
              <a:rPr lang="en-GB" altLang="cs-CZ" sz="2000" dirty="0"/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novou</a:t>
            </a:r>
            <a:r>
              <a:rPr lang="en-GB" altLang="cs-CZ" sz="2000" dirty="0">
                <a:solidFill>
                  <a:schemeClr val="tx2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klonální</a:t>
            </a:r>
            <a:r>
              <a:rPr lang="en-GB" altLang="cs-CZ" sz="2000" dirty="0">
                <a:solidFill>
                  <a:schemeClr val="tx2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populaci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/>
              <a:t>Z </a:t>
            </a:r>
            <a:r>
              <a:rPr lang="en-GB" altLang="cs-CZ" sz="2000" dirty="0" err="1"/>
              <a:t>každým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kolem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selekce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dochází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také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vzniku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dalších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mutací</a:t>
            </a:r>
            <a:r>
              <a:rPr lang="en-GB" altLang="cs-CZ" sz="2000" dirty="0"/>
              <a:t>.</a:t>
            </a:r>
            <a:endParaRPr lang="cs-CZ" altLang="cs-CZ" sz="2000" dirty="0"/>
          </a:p>
        </p:txBody>
      </p:sp>
      <p:sp>
        <p:nvSpPr>
          <p:cNvPr id="60419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FE09A9-B83A-4779-8D2E-83A1E8DE1F48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69028" y="181428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err="1" smtClean="0">
                <a:solidFill>
                  <a:schemeClr val="tx2"/>
                </a:solidFill>
              </a:rPr>
              <a:t>K</a:t>
            </a:r>
            <a:r>
              <a:rPr lang="en-GB" altLang="cs-CZ" sz="2400" b="1" dirty="0" err="1" smtClean="0">
                <a:solidFill>
                  <a:schemeClr val="tx2"/>
                </a:solidFill>
              </a:rPr>
              <a:t>lonální</a:t>
            </a:r>
            <a:r>
              <a:rPr lang="en-GB" altLang="cs-CZ" sz="2400" b="1" dirty="0" smtClean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</a:rPr>
              <a:t>selektivit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a mutací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podpůrné proliferační signály</a:t>
            </a:r>
          </a:p>
          <a:p>
            <a:r>
              <a:rPr lang="cs-CZ" dirty="0" smtClean="0"/>
              <a:t>deregulace supresorů růstu/proliferace</a:t>
            </a:r>
          </a:p>
          <a:p>
            <a:r>
              <a:rPr lang="en-US" dirty="0" err="1"/>
              <a:t>odolnost</a:t>
            </a:r>
            <a:r>
              <a:rPr lang="en-US" dirty="0"/>
              <a:t> k </a:t>
            </a:r>
            <a:r>
              <a:rPr lang="en-US" dirty="0" err="1"/>
              <a:t>buněčné</a:t>
            </a:r>
            <a:r>
              <a:rPr lang="en-US" dirty="0"/>
              <a:t> </a:t>
            </a:r>
            <a:r>
              <a:rPr lang="en-US" dirty="0" err="1"/>
              <a:t>smrti</a:t>
            </a:r>
            <a:endParaRPr lang="cs-CZ" dirty="0"/>
          </a:p>
          <a:p>
            <a:r>
              <a:rPr lang="en-US" dirty="0" err="1"/>
              <a:t>neomezená</a:t>
            </a:r>
            <a:r>
              <a:rPr lang="en-US" dirty="0"/>
              <a:t> </a:t>
            </a:r>
            <a:r>
              <a:rPr lang="en-US" dirty="0" err="1"/>
              <a:t>replikace</a:t>
            </a:r>
            <a:endParaRPr lang="cs-CZ" dirty="0"/>
          </a:p>
          <a:p>
            <a:r>
              <a:rPr lang="cs-CZ" dirty="0"/>
              <a:t>n</a:t>
            </a:r>
            <a:r>
              <a:rPr lang="en-US" dirty="0" err="1" smtClean="0"/>
              <a:t>eoangiogeneze</a:t>
            </a:r>
            <a:endParaRPr lang="cs-CZ" dirty="0" smtClean="0"/>
          </a:p>
          <a:p>
            <a:r>
              <a:rPr lang="en-US" dirty="0" err="1"/>
              <a:t>invaze</a:t>
            </a:r>
            <a:r>
              <a:rPr lang="en-US" dirty="0"/>
              <a:t> a </a:t>
            </a:r>
            <a:r>
              <a:rPr lang="en-US" dirty="0" err="1"/>
              <a:t>metastázování</a:t>
            </a:r>
            <a:endParaRPr lang="cs-CZ" dirty="0"/>
          </a:p>
          <a:p>
            <a:r>
              <a:rPr lang="en-US" dirty="0" err="1" smtClean="0"/>
              <a:t>mutace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gen</a:t>
            </a:r>
            <a:r>
              <a:rPr lang="cs-CZ" dirty="0" smtClean="0"/>
              <a:t>omická</a:t>
            </a:r>
            <a:r>
              <a:rPr lang="en-US" dirty="0" smtClean="0"/>
              <a:t> </a:t>
            </a:r>
            <a:r>
              <a:rPr lang="en-US" dirty="0" err="1" smtClean="0"/>
              <a:t>nestabilita</a:t>
            </a:r>
            <a:endParaRPr lang="cs-CZ" dirty="0" smtClean="0"/>
          </a:p>
          <a:p>
            <a:r>
              <a:rPr lang="cs-CZ" dirty="0" smtClean="0"/>
              <a:t>z</a:t>
            </a:r>
            <a:r>
              <a:rPr lang="en-US" dirty="0" err="1"/>
              <a:t>ánět</a:t>
            </a:r>
            <a:endParaRPr lang="cs-CZ" dirty="0"/>
          </a:p>
          <a:p>
            <a:r>
              <a:rPr lang="en-US" dirty="0" err="1"/>
              <a:t>přestavba</a:t>
            </a:r>
            <a:r>
              <a:rPr lang="en-US" dirty="0"/>
              <a:t> </a:t>
            </a:r>
            <a:r>
              <a:rPr lang="en-US" dirty="0" err="1"/>
              <a:t>energetického</a:t>
            </a:r>
            <a:r>
              <a:rPr lang="en-US" dirty="0"/>
              <a:t> </a:t>
            </a:r>
            <a:r>
              <a:rPr lang="en-US" dirty="0" err="1" smtClean="0"/>
              <a:t>metabolismu</a:t>
            </a:r>
            <a:endParaRPr lang="cs-CZ" dirty="0" smtClean="0"/>
          </a:p>
          <a:p>
            <a:r>
              <a:rPr lang="cs-CZ" dirty="0" smtClean="0"/>
              <a:t>únik </a:t>
            </a:r>
            <a:r>
              <a:rPr lang="cs-CZ" dirty="0"/>
              <a:t>před zničením imunitním systémem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znaky nádorové buňky</a:t>
            </a:r>
            <a:endParaRPr lang="en-US" dirty="0"/>
          </a:p>
        </p:txBody>
      </p:sp>
      <p:pic>
        <p:nvPicPr>
          <p:cNvPr id="1026" name="Picture 2" descr="Výsledek obrázku pro hallmarks of canc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30" y="1628800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2" descr="figure 1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5" y="1261438"/>
            <a:ext cx="7643931" cy="47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53774" y="195958"/>
            <a:ext cx="734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solidFill>
                  <a:schemeClr val="tx2"/>
                </a:solidFill>
              </a:rPr>
              <a:t>Hromad</a:t>
            </a:r>
            <a:r>
              <a:rPr lang="sk-SK" altLang="cs-CZ" sz="2400" b="1" dirty="0" err="1">
                <a:solidFill>
                  <a:schemeClr val="tx2"/>
                </a:solidFill>
              </a:rPr>
              <a:t>ění</a:t>
            </a:r>
            <a:r>
              <a:rPr lang="sk-SK" altLang="cs-CZ" sz="2400" b="1" dirty="0">
                <a:solidFill>
                  <a:schemeClr val="tx2"/>
                </a:solidFill>
              </a:rPr>
              <a:t>, </a:t>
            </a:r>
            <a:r>
              <a:rPr lang="sk-SK" altLang="cs-CZ" sz="2400" b="1" dirty="0" err="1">
                <a:solidFill>
                  <a:schemeClr val="tx2"/>
                </a:solidFill>
              </a:rPr>
              <a:t>selekce</a:t>
            </a:r>
            <a:r>
              <a:rPr lang="sk-SK" altLang="cs-CZ" sz="2400" b="1" dirty="0">
                <a:solidFill>
                  <a:schemeClr val="tx2"/>
                </a:solidFill>
              </a:rPr>
              <a:t> a </a:t>
            </a:r>
            <a:r>
              <a:rPr lang="sk-SK" altLang="cs-CZ" sz="2400" b="1" dirty="0" err="1">
                <a:solidFill>
                  <a:schemeClr val="tx2"/>
                </a:solidFill>
              </a:rPr>
              <a:t>klonální</a:t>
            </a:r>
            <a:r>
              <a:rPr lang="sk-SK" altLang="cs-CZ" sz="2400" b="1" dirty="0">
                <a:solidFill>
                  <a:schemeClr val="tx2"/>
                </a:solidFill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</a:rPr>
              <a:t>expanze</a:t>
            </a:r>
            <a:r>
              <a:rPr lang="sk-SK" altLang="cs-CZ" sz="2400" b="1" dirty="0">
                <a:solidFill>
                  <a:schemeClr val="tx2"/>
                </a:solidFill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</a:rPr>
              <a:t>mutací</a:t>
            </a:r>
            <a:endParaRPr lang="cs-CZ" altLang="cs-CZ" sz="2400" b="1" dirty="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82709" y="6462180"/>
            <a:ext cx="4161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 dirty="0" err="1" smtClean="0"/>
              <a:t>Weinberg</a:t>
            </a:r>
            <a:r>
              <a:rPr lang="cs-CZ" altLang="cs-CZ" sz="1100" i="1" dirty="0" smtClean="0"/>
              <a:t> </a:t>
            </a:r>
            <a:r>
              <a:rPr lang="cs-CZ" altLang="cs-CZ" sz="1100" i="1" dirty="0"/>
              <a:t>RA, </a:t>
            </a:r>
            <a:r>
              <a:rPr lang="en-US" altLang="cs-CZ" sz="1100" i="1" dirty="0"/>
              <a:t>The Biology of Cancer</a:t>
            </a:r>
            <a:r>
              <a:rPr lang="en-US" altLang="cs-CZ" sz="1100" dirty="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3164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36080" y="127488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Vznik nádorové buňky –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selekční tlak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tx2"/>
                </a:solidFill>
              </a:rPr>
              <a:t>a klonální </a:t>
            </a:r>
            <a:r>
              <a:rPr lang="cs-CZ" altLang="cs-CZ" sz="2400" b="1" dirty="0">
                <a:solidFill>
                  <a:schemeClr val="tx2"/>
                </a:solidFill>
              </a:rPr>
              <a:t>evoluce</a:t>
            </a:r>
          </a:p>
        </p:txBody>
      </p:sp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4724400" y="6363198"/>
            <a:ext cx="413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Cavenee</a:t>
            </a:r>
            <a:r>
              <a:rPr lang="cs-CZ" altLang="cs-CZ" sz="1200" i="1" dirty="0">
                <a:latin typeface="Tahoma" panose="020B0604030504040204" pitchFamily="34" charset="0"/>
              </a:rPr>
              <a:t> W.K. and </a:t>
            </a:r>
            <a:r>
              <a:rPr lang="cs-CZ" altLang="cs-CZ" sz="1200" i="1" dirty="0" err="1">
                <a:latin typeface="Tahoma" panose="020B0604030504040204" pitchFamily="34" charset="0"/>
              </a:rPr>
              <a:t>White</a:t>
            </a:r>
            <a:r>
              <a:rPr lang="cs-CZ" altLang="cs-CZ" sz="1200" i="1" dirty="0">
                <a:latin typeface="Tahoma" panose="020B0604030504040204" pitchFamily="34" charset="0"/>
              </a:rPr>
              <a:t> R.L., </a:t>
            </a:r>
            <a:r>
              <a:rPr lang="cs-CZ" altLang="cs-CZ" sz="1200" i="1" dirty="0" err="1">
                <a:latin typeface="Tahoma" panose="020B0604030504040204" pitchFamily="34" charset="0"/>
              </a:rPr>
              <a:t>Scientific</a:t>
            </a:r>
            <a:r>
              <a:rPr lang="cs-CZ" altLang="cs-CZ" sz="1200" i="1" dirty="0"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latin typeface="Tahoma" panose="020B0604030504040204" pitchFamily="34" charset="0"/>
              </a:rPr>
              <a:t>American</a:t>
            </a:r>
            <a:r>
              <a:rPr lang="cs-CZ" altLang="cs-CZ" sz="1200" i="1" dirty="0">
                <a:latin typeface="Tahoma" panose="020B0604030504040204" pitchFamily="34" charset="0"/>
              </a:rPr>
              <a:t> 1995:50</a:t>
            </a:r>
          </a:p>
          <a:p>
            <a:pPr eaLnBrk="1" hangingPunct="1"/>
            <a:endParaRPr lang="cs-CZ" altLang="cs-CZ" sz="1200" dirty="0">
              <a:latin typeface="Tahoma" panose="020B0604030504040204" pitchFamily="34" charset="0"/>
            </a:endParaRPr>
          </a:p>
        </p:txBody>
      </p:sp>
      <p:pic>
        <p:nvPicPr>
          <p:cNvPr id="81" name="Picture 3" descr="Scan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05" y="1300236"/>
            <a:ext cx="7372639" cy="44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106712" y="3152912"/>
            <a:ext cx="2286000" cy="8883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695075" y="4054475"/>
            <a:ext cx="2345962" cy="8922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450892" y="2349531"/>
            <a:ext cx="1978701" cy="8201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362665" y="4874630"/>
            <a:ext cx="2592771" cy="1012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93599" y="-163892"/>
            <a:ext cx="7585816" cy="1248840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Vývoj </a:t>
            </a:r>
            <a:r>
              <a:rPr lang="cs-CZ" altLang="cs-CZ" sz="2400" dirty="0">
                <a:solidFill>
                  <a:schemeClr val="tx2"/>
                </a:solidFill>
              </a:rPr>
              <a:t>nádoru založený na selekci </a:t>
            </a:r>
            <a:r>
              <a:rPr lang="cs-CZ" altLang="cs-CZ" sz="2400" dirty="0" smtClean="0">
                <a:solidFill>
                  <a:schemeClr val="tx2"/>
                </a:solidFill>
              </a:rPr>
              <a:t/>
            </a:r>
            <a:br>
              <a:rPr lang="cs-CZ" altLang="cs-CZ" sz="2400" dirty="0" smtClean="0">
                <a:solidFill>
                  <a:schemeClr val="tx2"/>
                </a:solidFill>
              </a:rPr>
            </a:br>
            <a:r>
              <a:rPr lang="cs-CZ" altLang="cs-CZ" sz="2400" dirty="0" smtClean="0">
                <a:solidFill>
                  <a:schemeClr val="tx2"/>
                </a:solidFill>
              </a:rPr>
              <a:t>mutovaného fenotypu 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/>
          <a:stretch>
            <a:fillRect/>
          </a:stretch>
        </p:blipFill>
        <p:spPr bwMode="auto">
          <a:xfrm>
            <a:off x="2372860" y="2618487"/>
            <a:ext cx="5043941" cy="35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93599" y="1239469"/>
            <a:ext cx="7235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Jen </a:t>
            </a:r>
            <a:r>
              <a:rPr lang="cs-CZ" altLang="cs-CZ" sz="1600" dirty="0"/>
              <a:t>málo mutovaných buněk  překonává bariéry dalšího růstu. V každém dalším kole selekce dochází k progresivnímu obohacení o mutace v tzv. </a:t>
            </a:r>
            <a:r>
              <a:rPr lang="cs-CZ" altLang="cs-CZ" sz="1600" dirty="0" err="1">
                <a:solidFill>
                  <a:srgbClr val="D63838"/>
                </a:solidFill>
              </a:rPr>
              <a:t>mutátorových</a:t>
            </a:r>
            <a:r>
              <a:rPr lang="cs-CZ" altLang="cs-CZ" sz="1600" dirty="0">
                <a:solidFill>
                  <a:srgbClr val="D63838"/>
                </a:solidFill>
              </a:rPr>
              <a:t> </a:t>
            </a:r>
            <a:r>
              <a:rPr lang="cs-CZ" altLang="cs-CZ" sz="1600" dirty="0"/>
              <a:t>genech nutných pro udržení genetické stability.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25538" y="6500343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KR and </a:t>
            </a:r>
            <a:r>
              <a:rPr lang="cs-CZ" altLang="cs-CZ" sz="1200" i="1" dirty="0" err="1">
                <a:latin typeface="Tahoma" panose="020B0604030504040204" pitchFamily="34" charset="0"/>
              </a:rPr>
              <a:t>Loeb</a:t>
            </a:r>
            <a:r>
              <a:rPr lang="cs-CZ" altLang="cs-CZ" sz="1200" i="1" dirty="0">
                <a:latin typeface="Tahoma" panose="020B0604030504040204" pitchFamily="34" charset="0"/>
              </a:rPr>
              <a:t> LA, </a:t>
            </a:r>
            <a:r>
              <a:rPr lang="cs-CZ" altLang="cs-CZ" sz="1200" i="1" dirty="0" err="1">
                <a:latin typeface="Tahoma" panose="020B0604030504040204" pitchFamily="34" charset="0"/>
              </a:rPr>
              <a:t>Carcinogenesis</a:t>
            </a:r>
            <a:r>
              <a:rPr lang="cs-CZ" altLang="cs-CZ" sz="1200" i="1" dirty="0">
                <a:latin typeface="Tahoma" panose="020B0604030504040204" pitchFamily="34" charset="0"/>
              </a:rPr>
              <a:t> 21:379-385, 2000</a:t>
            </a:r>
          </a:p>
          <a:p>
            <a:pPr eaLnBrk="1" hangingPunct="1"/>
            <a:endParaRPr lang="cs-CZ" altLang="cs-CZ" sz="12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859" y="5828828"/>
            <a:ext cx="7358062" cy="92983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40188" y="5464885"/>
            <a:ext cx="288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chemeClr val="tx1"/>
                </a:solidFill>
              </a:rPr>
              <a:t>Loeb</a:t>
            </a:r>
            <a:r>
              <a:rPr lang="cs-CZ" sz="1200" dirty="0" smtClean="0">
                <a:solidFill>
                  <a:schemeClr val="tx1"/>
                </a:solidFill>
              </a:rPr>
              <a:t> LA et al </a:t>
            </a:r>
            <a:r>
              <a:rPr lang="cs-CZ" sz="1200" dirty="0" err="1" smtClean="0">
                <a:solidFill>
                  <a:schemeClr val="tx1"/>
                </a:solidFill>
              </a:rPr>
              <a:t>Cancer</a:t>
            </a:r>
            <a:r>
              <a:rPr lang="cs-CZ" sz="1200" dirty="0" smtClean="0">
                <a:solidFill>
                  <a:schemeClr val="tx1"/>
                </a:solidFill>
              </a:rPr>
              <a:t> Res 2008, 68 (10)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74" y="1087863"/>
            <a:ext cx="6426173" cy="43770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73945" y="262255"/>
            <a:ext cx="682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Akumulace mutací během progrese nádoru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259706" y="137544"/>
            <a:ext cx="7138987" cy="627063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Počet a distribuce „driver gene“ mutací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cs-CZ" altLang="cs-CZ" sz="1600" smtClean="0">
                <a:solidFill>
                  <a:srgbClr val="00B0F0"/>
                </a:solidFill>
              </a:rPr>
              <a:t>„Driver“ versus „passanger „ genové mutace. </a:t>
            </a:r>
            <a:r>
              <a:rPr lang="cs-CZ" altLang="cs-CZ" sz="1600" smtClean="0">
                <a:solidFill>
                  <a:srgbClr val="FF0000"/>
                </a:solidFill>
              </a:rPr>
              <a:t>„Driver geny“ </a:t>
            </a:r>
            <a:r>
              <a:rPr lang="cs-CZ" altLang="cs-CZ" sz="1600" smtClean="0"/>
              <a:t>příčinně souvisejí s rozvojem karcinogeneze (poskytují selektivní růstovou výhodu), kdežto </a:t>
            </a:r>
            <a:r>
              <a:rPr lang="cs-CZ" altLang="cs-CZ" sz="1600" smtClean="0">
                <a:solidFill>
                  <a:srgbClr val="FF0000"/>
                </a:solidFill>
              </a:rPr>
              <a:t>„passanger“ geny </a:t>
            </a:r>
            <a:r>
              <a:rPr lang="cs-CZ" altLang="cs-CZ" sz="1600" smtClean="0"/>
              <a:t>ne a jsou pouze by-produktem genomové nestability. Jejich rozlišení genomovými analýzami je velmi důležité pro diagnostiku a terapii.</a:t>
            </a: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00714A-3580-4614-8ED7-29944E287972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pic>
        <p:nvPicPr>
          <p:cNvPr id="5222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51537"/>
            <a:ext cx="6496050" cy="39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ovéPole 6"/>
          <p:cNvSpPr txBox="1">
            <a:spLocks noChangeArrowheads="1"/>
          </p:cNvSpPr>
          <p:nvPr/>
        </p:nvSpPr>
        <p:spPr bwMode="auto">
          <a:xfrm>
            <a:off x="6057900" y="6424811"/>
            <a:ext cx="2806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Vogelstein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B. et al. Science 2013</a:t>
            </a:r>
          </a:p>
        </p:txBody>
      </p:sp>
    </p:spTree>
    <p:extLst>
      <p:ext uri="{BB962C8B-B14F-4D97-AF65-F5344CB8AC3E}">
        <p14:creationId xmlns:p14="http://schemas.microsoft.com/office/powerpoint/2010/main" val="17902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369584" y="1393372"/>
            <a:ext cx="702514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Velké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množství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mutací</a:t>
            </a:r>
            <a:r>
              <a:rPr lang="en-GB" altLang="cs-CZ" sz="1600" dirty="0"/>
              <a:t> (</a:t>
            </a:r>
            <a:r>
              <a:rPr lang="en-GB" altLang="cs-CZ" sz="1600" dirty="0" err="1"/>
              <a:t>až</a:t>
            </a:r>
            <a:r>
              <a:rPr lang="en-GB" altLang="cs-CZ" sz="1600" dirty="0"/>
              <a:t> </a:t>
            </a:r>
            <a:r>
              <a:rPr lang="cs-CZ" altLang="cs-CZ" sz="1600" dirty="0"/>
              <a:t>100 000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např</a:t>
            </a:r>
            <a:r>
              <a:rPr lang="en-GB" altLang="cs-CZ" sz="1600" dirty="0"/>
              <a:t>. u </a:t>
            </a:r>
            <a:r>
              <a:rPr lang="en-GB" altLang="cs-CZ" sz="1600" dirty="0" err="1"/>
              <a:t>nádoru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kolonu</a:t>
            </a:r>
            <a:r>
              <a:rPr lang="en-GB" altLang="cs-CZ" sz="1600" dirty="0"/>
              <a:t>) se </a:t>
            </a:r>
            <a:r>
              <a:rPr lang="en-GB" altLang="cs-CZ" sz="1600" dirty="0" err="1"/>
              <a:t>nachází</a:t>
            </a:r>
            <a:r>
              <a:rPr lang="en-GB" altLang="cs-CZ" sz="1600" dirty="0"/>
              <a:t> 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/>
              <a:t>v </a:t>
            </a:r>
            <a:r>
              <a:rPr lang="en-GB" altLang="cs-CZ" sz="1600" dirty="0" err="1"/>
              <a:t>tzv</a:t>
            </a:r>
            <a:r>
              <a:rPr lang="en-GB" altLang="cs-CZ" sz="1600" dirty="0"/>
              <a:t>. </a:t>
            </a:r>
            <a:r>
              <a:rPr lang="en-GB" altLang="cs-CZ" sz="1600" dirty="0" err="1">
                <a:solidFill>
                  <a:srgbClr val="D63838"/>
                </a:solidFill>
              </a:rPr>
              <a:t>mikrosatelitech</a:t>
            </a:r>
            <a:r>
              <a:rPr lang="en-GB" altLang="cs-CZ" sz="1600" dirty="0">
                <a:solidFill>
                  <a:srgbClr val="FF9900"/>
                </a:solidFill>
              </a:rPr>
              <a:t> </a:t>
            </a:r>
            <a:r>
              <a:rPr lang="en-GB" altLang="cs-CZ" sz="1600" dirty="0">
                <a:solidFill>
                  <a:schemeClr val="accent1"/>
                </a:solidFill>
              </a:rPr>
              <a:t>- </a:t>
            </a:r>
            <a:r>
              <a:rPr lang="en-GB" altLang="cs-CZ" sz="1600" dirty="0" err="1">
                <a:solidFill>
                  <a:schemeClr val="accent1"/>
                </a:solidFill>
              </a:rPr>
              <a:t>repetitivních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(opakovaných) </a:t>
            </a:r>
            <a:r>
              <a:rPr lang="en-GB" altLang="cs-CZ" sz="1600" dirty="0" err="1">
                <a:solidFill>
                  <a:schemeClr val="accent1"/>
                </a:solidFill>
              </a:rPr>
              <a:t>sekvencích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mezi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geny</a:t>
            </a:r>
            <a:r>
              <a:rPr lang="en-GB" altLang="cs-CZ" sz="1600" dirty="0">
                <a:solidFill>
                  <a:schemeClr val="accent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Repetitivní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sekvence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uvnitř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genů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u </a:t>
            </a:r>
            <a:r>
              <a:rPr lang="en-GB" altLang="cs-CZ" sz="1600" dirty="0" err="1"/>
              <a:t>nádorových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zkracovány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prodlužovány</a:t>
            </a:r>
            <a:r>
              <a:rPr lang="en-GB" altLang="cs-CZ" sz="1600" dirty="0"/>
              <a:t> s </a:t>
            </a:r>
            <a:r>
              <a:rPr lang="en-GB" altLang="cs-CZ" sz="1600" dirty="0" err="1"/>
              <a:t>vysokou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frekvencí</a:t>
            </a:r>
            <a:r>
              <a:rPr lang="en-GB" altLang="cs-CZ" sz="1600" dirty="0"/>
              <a:t>. 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Tak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dochází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patrně</a:t>
            </a:r>
            <a:r>
              <a:rPr lang="en-GB" altLang="cs-CZ" sz="1600" dirty="0"/>
              <a:t> k </a:t>
            </a:r>
            <a:r>
              <a:rPr lang="en-GB" altLang="cs-CZ" sz="1600" dirty="0" err="1">
                <a:solidFill>
                  <a:schemeClr val="accent1"/>
                </a:solidFill>
              </a:rPr>
              <a:t>inaktivaci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nádorově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supresorových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genů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/>
              <a:t>během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rozvoje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nádorů</a:t>
            </a:r>
            <a:r>
              <a:rPr lang="en-GB" altLang="cs-CZ" sz="1600" dirty="0"/>
              <a:t>. Na </a:t>
            </a:r>
            <a:r>
              <a:rPr lang="en-GB" altLang="cs-CZ" sz="1600" dirty="0" err="1"/>
              <a:t>nestabilitě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mikrosatelitů</a:t>
            </a:r>
            <a:r>
              <a:rPr lang="en-GB" altLang="cs-CZ" sz="1600" dirty="0"/>
              <a:t> se </a:t>
            </a:r>
            <a:r>
              <a:rPr lang="en-GB" altLang="cs-CZ" sz="1600" dirty="0" err="1"/>
              <a:t>ve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velké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míře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podílejí</a:t>
            </a:r>
            <a:r>
              <a:rPr lang="en-GB" altLang="cs-CZ" sz="1600" dirty="0"/>
              <a:t> </a:t>
            </a:r>
            <a:r>
              <a:rPr lang="cs-CZ" altLang="cs-CZ" sz="1600" dirty="0"/>
              <a:t>např. </a:t>
            </a:r>
            <a:r>
              <a:rPr lang="en-GB" altLang="cs-CZ" sz="1600" dirty="0"/>
              <a:t>ROS, </a:t>
            </a:r>
            <a:r>
              <a:rPr lang="en-GB" altLang="cs-CZ" sz="1600" dirty="0" err="1"/>
              <a:t>takže</a:t>
            </a:r>
            <a:r>
              <a:rPr lang="en-GB" altLang="cs-CZ" sz="1600" dirty="0"/>
              <a:t> se </a:t>
            </a:r>
            <a:r>
              <a:rPr lang="en-GB" altLang="cs-CZ" sz="1600" dirty="0" err="1"/>
              <a:t>uvažuje</a:t>
            </a:r>
            <a:r>
              <a:rPr lang="en-GB" altLang="cs-CZ" sz="1600" dirty="0"/>
              <a:t> o </a:t>
            </a:r>
            <a:r>
              <a:rPr lang="en-GB" altLang="cs-CZ" sz="1600" dirty="0" err="1"/>
              <a:t>využití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látek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působících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antioxidanta</a:t>
            </a:r>
            <a:r>
              <a:rPr lang="en-GB" altLang="cs-CZ" sz="16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Nádory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vykazující</a:t>
            </a:r>
            <a:r>
              <a:rPr lang="en-GB" altLang="cs-CZ" sz="1600" dirty="0"/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nestabilitu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mikrosatelitů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/>
              <a:t>(MIN) </a:t>
            </a:r>
            <a:r>
              <a:rPr lang="en-GB" altLang="cs-CZ" sz="1600" dirty="0" err="1"/>
              <a:t>obsahují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často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změny</a:t>
            </a:r>
            <a:r>
              <a:rPr lang="en-GB" altLang="cs-CZ" sz="1600" dirty="0"/>
              <a:t> 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/>
              <a:t>v </a:t>
            </a:r>
            <a:r>
              <a:rPr lang="en-GB" altLang="cs-CZ" sz="1600" dirty="0" err="1"/>
              <a:t>délce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repetit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sekvencí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uvnitř</a:t>
            </a:r>
            <a:r>
              <a:rPr lang="en-GB" altLang="cs-CZ" sz="1600" dirty="0"/>
              <a:t> </a:t>
            </a:r>
            <a:r>
              <a:rPr lang="en-GB" altLang="cs-CZ" sz="1600" dirty="0" err="1"/>
              <a:t>řady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genů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spojených</a:t>
            </a:r>
            <a:r>
              <a:rPr lang="en-GB" altLang="cs-CZ" sz="1600" dirty="0"/>
              <a:t> s </a:t>
            </a:r>
            <a:r>
              <a:rPr lang="en-GB" altLang="cs-CZ" sz="1600" dirty="0" err="1"/>
              <a:t>nádory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je APC, </a:t>
            </a:r>
            <a:r>
              <a:rPr lang="cs-CZ" altLang="cs-CZ" sz="1600" dirty="0" err="1"/>
              <a:t>spec</a:t>
            </a:r>
            <a:r>
              <a:rPr lang="cs-CZ" altLang="cs-CZ" sz="1600" dirty="0"/>
              <a:t>. růstové faktory-</a:t>
            </a:r>
            <a:r>
              <a:rPr lang="en-GB" altLang="cs-CZ" sz="1600" dirty="0"/>
              <a:t>IGF, TGF-beta, </a:t>
            </a:r>
            <a:r>
              <a:rPr lang="cs-CZ" altLang="cs-CZ" sz="1600" dirty="0"/>
              <a:t>metastatické geny-</a:t>
            </a:r>
            <a:r>
              <a:rPr lang="en-GB" altLang="cs-CZ" sz="1600" dirty="0"/>
              <a:t>hMSH3, hMSH6.</a:t>
            </a:r>
            <a:r>
              <a:rPr lang="cs-CZ" altLang="cs-CZ" sz="16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Nalezeno u většiny dědičných non-</a:t>
            </a:r>
            <a:r>
              <a:rPr lang="cs-CZ" altLang="cs-CZ" sz="1600" dirty="0" err="1"/>
              <a:t>polypózních</a:t>
            </a:r>
            <a:r>
              <a:rPr lang="cs-CZ" altLang="cs-CZ" sz="1600" dirty="0"/>
              <a:t> kolorektálních nádorů (HNPCC). </a:t>
            </a:r>
            <a:r>
              <a:rPr lang="cs-CZ" altLang="cs-CZ" sz="1600" dirty="0" err="1"/>
              <a:t>Lokus</a:t>
            </a:r>
            <a:r>
              <a:rPr lang="cs-CZ" altLang="cs-CZ" sz="1600" dirty="0"/>
              <a:t> zodpovědný za HNPCC byl zmapován do oblasti 2p16 a 3p21. V roce 1993 poprvé navrženo, že HNPCC může souviset s defekty MMR a bylo potvrzeno, že „odpovědnými“ geny jsou </a:t>
            </a:r>
            <a:r>
              <a:rPr lang="cs-CZ" altLang="cs-CZ" sz="1600" b="1" i="1" dirty="0"/>
              <a:t>MSH2</a:t>
            </a:r>
            <a:r>
              <a:rPr lang="cs-CZ" altLang="cs-CZ" sz="1600" dirty="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na chromozómu 2 a </a:t>
            </a:r>
            <a:r>
              <a:rPr lang="cs-CZ" altLang="cs-CZ" sz="1600" b="1" i="1" dirty="0"/>
              <a:t>MSH1</a:t>
            </a:r>
            <a:r>
              <a:rPr lang="cs-CZ" altLang="cs-CZ" sz="1600" dirty="0"/>
              <a:t> na chromozómu 3. MSH2 a MSH1 odpovídají za 90% vrozených mutací HNPCC, další jsou </a:t>
            </a:r>
            <a:r>
              <a:rPr lang="cs-CZ" altLang="cs-CZ" sz="1600" b="1" i="1" dirty="0"/>
              <a:t>PMS1</a:t>
            </a:r>
            <a:r>
              <a:rPr lang="cs-CZ" altLang="cs-CZ" sz="1600" dirty="0"/>
              <a:t>, </a:t>
            </a:r>
            <a:r>
              <a:rPr lang="cs-CZ" altLang="cs-CZ" sz="1600" b="1" i="1" dirty="0"/>
              <a:t>PMS2</a:t>
            </a:r>
            <a:r>
              <a:rPr lang="cs-CZ" altLang="cs-CZ" sz="1600" dirty="0"/>
              <a:t> a </a:t>
            </a:r>
            <a:r>
              <a:rPr lang="cs-CZ" altLang="cs-CZ" sz="1600" b="1" i="1" dirty="0"/>
              <a:t>MSH6</a:t>
            </a:r>
            <a:r>
              <a:rPr lang="cs-CZ" altLang="cs-CZ" sz="1600" dirty="0"/>
              <a:t>.</a:t>
            </a:r>
            <a:endParaRPr lang="cs-CZ" altLang="cs-CZ" sz="1600" dirty="0">
              <a:solidFill>
                <a:srgbClr val="FFCC66"/>
              </a:solidFill>
            </a:endParaRPr>
          </a:p>
        </p:txBody>
      </p:sp>
      <p:sp>
        <p:nvSpPr>
          <p:cNvPr id="55299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xfrm>
            <a:off x="6842936" y="6346622"/>
            <a:ext cx="1882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304F74-8342-4279-AF9A-F9E4C46A6303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07658" y="224971"/>
            <a:ext cx="3348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Význam m</a:t>
            </a:r>
            <a:r>
              <a:rPr lang="en-GB" altLang="cs-CZ" sz="2400" b="1" dirty="0" err="1" smtClean="0">
                <a:solidFill>
                  <a:schemeClr val="tx2"/>
                </a:solidFill>
              </a:rPr>
              <a:t>ikrosatelit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ů</a:t>
            </a:r>
            <a:endParaRPr lang="en-GB" altLang="cs-CZ" sz="24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0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1430564" y="1159328"/>
            <a:ext cx="71437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000" dirty="0" err="1"/>
              <a:t>Téměř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všechny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nádory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prsu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vaječníků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studovan</a:t>
            </a:r>
            <a:r>
              <a:rPr lang="cs-CZ" altLang="cs-CZ" sz="2000" dirty="0"/>
              <a:t>é</a:t>
            </a:r>
            <a:r>
              <a:rPr lang="en-GB" altLang="cs-CZ" sz="2000" dirty="0"/>
              <a:t> s </a:t>
            </a:r>
            <a:r>
              <a:rPr lang="en-GB" altLang="cs-CZ" sz="2000" dirty="0" err="1"/>
              <a:t>využitím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srovnávací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genomové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hybridizace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obsahují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řadu</a:t>
            </a:r>
            <a:r>
              <a:rPr lang="en-GB" altLang="cs-CZ" sz="2000" dirty="0"/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změn</a:t>
            </a:r>
            <a:r>
              <a:rPr lang="en-GB" altLang="cs-CZ" sz="2000" dirty="0">
                <a:solidFill>
                  <a:schemeClr val="accent1"/>
                </a:solidFill>
              </a:rPr>
              <a:t> v </a:t>
            </a:r>
            <a:r>
              <a:rPr lang="en-GB" altLang="cs-CZ" sz="2000" dirty="0" err="1">
                <a:solidFill>
                  <a:schemeClr val="accent1"/>
                </a:solidFill>
              </a:rPr>
              <a:t>počtu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genových</a:t>
            </a:r>
            <a:r>
              <a:rPr lang="en-GB" altLang="cs-CZ" sz="2000" dirty="0">
                <a:solidFill>
                  <a:schemeClr val="accent1"/>
                </a:solidFill>
              </a:rPr>
              <a:t> </a:t>
            </a:r>
            <a:r>
              <a:rPr lang="en-GB" altLang="cs-CZ" sz="2000" dirty="0" err="1">
                <a:solidFill>
                  <a:schemeClr val="accent1"/>
                </a:solidFill>
              </a:rPr>
              <a:t>kopií</a:t>
            </a:r>
            <a:r>
              <a:rPr lang="en-GB" altLang="cs-CZ" sz="2000" dirty="0">
                <a:solidFill>
                  <a:schemeClr val="accent1"/>
                </a:solidFill>
              </a:rPr>
              <a:t>.</a:t>
            </a:r>
            <a:endParaRPr lang="sk-SK" altLang="cs-CZ" sz="20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Genová amplifikace</a:t>
            </a:r>
            <a:r>
              <a:rPr lang="cs-CZ" altLang="cs-CZ" sz="2000" dirty="0">
                <a:solidFill>
                  <a:srgbClr val="FFCC66"/>
                </a:solidFill>
              </a:rPr>
              <a:t> </a:t>
            </a:r>
            <a:r>
              <a:rPr lang="cs-CZ" altLang="cs-CZ" sz="2000" dirty="0"/>
              <a:t>se objevuje u některých typů nádorů vyšších stádií a může souviset s rezistencí k chemoterapeutikům (</a:t>
            </a:r>
            <a:r>
              <a:rPr lang="cs-CZ" altLang="cs-CZ" sz="2000" b="1" dirty="0"/>
              <a:t>N-</a:t>
            </a:r>
            <a:r>
              <a:rPr lang="cs-CZ" altLang="cs-CZ" sz="2000" b="1" i="1" dirty="0" err="1"/>
              <a:t>myc</a:t>
            </a:r>
            <a:r>
              <a:rPr lang="cs-CZ" altLang="cs-CZ" sz="2000" dirty="0"/>
              <a:t>, </a:t>
            </a:r>
            <a:r>
              <a:rPr lang="cs-CZ" altLang="cs-CZ" sz="2000" b="1" i="1" dirty="0"/>
              <a:t>erb</a:t>
            </a:r>
            <a:r>
              <a:rPr lang="cs-CZ" altLang="cs-CZ" sz="2000" dirty="0"/>
              <a:t> a </a:t>
            </a:r>
            <a:r>
              <a:rPr lang="cs-CZ" altLang="cs-CZ" sz="2000" b="1" i="1" dirty="0"/>
              <a:t>ras)</a:t>
            </a:r>
            <a:r>
              <a:rPr lang="cs-CZ" altLang="cs-CZ" sz="20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Amplifikace se objevují v pozdních stádiích maligní transformace, jsou spojeny s agresivně rostoucími nádory a </a:t>
            </a:r>
            <a:r>
              <a:rPr lang="cs-CZ" altLang="cs-CZ" sz="2000" dirty="0">
                <a:solidFill>
                  <a:schemeClr val="tx2"/>
                </a:solidFill>
              </a:rPr>
              <a:t>signalizují nepříznivý prognostický vývoj.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accent1"/>
              </a:solidFill>
            </a:endParaRPr>
          </a:p>
        </p:txBody>
      </p:sp>
      <p:sp>
        <p:nvSpPr>
          <p:cNvPr id="56323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3272A4-28B0-4485-BC8B-D401C1603825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886" y="254000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Amplifikace genů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8494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81754" y="1340868"/>
            <a:ext cx="7065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Buňky, které nesou </a:t>
            </a:r>
            <a:r>
              <a:rPr lang="cs-CZ" altLang="cs-CZ" sz="1600" dirty="0">
                <a:solidFill>
                  <a:schemeClr val="accent1"/>
                </a:solidFill>
              </a:rPr>
              <a:t>jednu mutovanou alelu nádorového supresoru, ztrácejí delecí velkou část chromozómu</a:t>
            </a:r>
            <a:r>
              <a:rPr lang="cs-CZ" altLang="cs-CZ" sz="1600" dirty="0"/>
              <a:t>, který nese funkční alelu. V oblastech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s vysokou frekvencí LOH často leží </a:t>
            </a:r>
            <a:r>
              <a:rPr lang="cs-CZ" altLang="cs-CZ" sz="1600" dirty="0">
                <a:solidFill>
                  <a:schemeClr val="accent1"/>
                </a:solidFill>
              </a:rPr>
              <a:t>geny nádorových supresorů.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Buňky, které nesou jednu mutovanou alelu nádorového supresoru (např. </a:t>
            </a:r>
            <a:r>
              <a:rPr lang="cs-CZ" altLang="cs-CZ" sz="1600" dirty="0" err="1"/>
              <a:t>retinoblastoma</a:t>
            </a:r>
            <a:r>
              <a:rPr lang="cs-CZ" altLang="cs-CZ" sz="1600" dirty="0"/>
              <a:t>- RB gen), ztrácejí funkční alelu (viz obrázek).</a:t>
            </a:r>
          </a:p>
        </p:txBody>
      </p:sp>
      <p:pic>
        <p:nvPicPr>
          <p:cNvPr id="6" name="Picture 7" descr="figure 7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24" y="3028013"/>
            <a:ext cx="7615822" cy="23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04139" y="6356349"/>
            <a:ext cx="41899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 dirty="0" err="1" smtClean="0"/>
              <a:t>Weinberg</a:t>
            </a:r>
            <a:r>
              <a:rPr lang="cs-CZ" altLang="cs-CZ" sz="1100" i="1" dirty="0" smtClean="0"/>
              <a:t> </a:t>
            </a:r>
            <a:r>
              <a:rPr lang="cs-CZ" altLang="cs-CZ" sz="1100" i="1" dirty="0"/>
              <a:t>RA, </a:t>
            </a:r>
            <a:r>
              <a:rPr lang="en-US" altLang="cs-CZ" sz="1100" i="1" dirty="0"/>
              <a:t>The Biology of Cancer</a:t>
            </a:r>
            <a:r>
              <a:rPr lang="en-US" altLang="cs-CZ" sz="1100" dirty="0"/>
              <a:t> (© Garland Science 2007)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 bwMode="auto">
          <a:xfrm>
            <a:off x="6804025" y="6356350"/>
            <a:ext cx="1882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AD6179-3AD5-40E3-A0F9-7DA06921F51A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3600" y="232872"/>
            <a:ext cx="8302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Ztráta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heterozygotnosti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- </a:t>
            </a:r>
            <a:r>
              <a:rPr lang="cs-CZ" altLang="cs-CZ" sz="2400" b="1" i="1" dirty="0">
                <a:solidFill>
                  <a:schemeClr val="tx2"/>
                </a:solidFill>
              </a:rPr>
              <a:t>LOH („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lost</a:t>
            </a:r>
            <a:r>
              <a:rPr lang="cs-CZ" altLang="cs-CZ" sz="2400" b="1" i="1" dirty="0">
                <a:solidFill>
                  <a:schemeClr val="tx2"/>
                </a:solidFill>
              </a:rPr>
              <a:t>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of</a:t>
            </a:r>
            <a:r>
              <a:rPr lang="cs-CZ" altLang="cs-CZ" sz="2400" b="1" i="1" dirty="0">
                <a:solidFill>
                  <a:schemeClr val="tx2"/>
                </a:solidFill>
              </a:rPr>
              <a:t>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heterozygosity</a:t>
            </a:r>
            <a:r>
              <a:rPr lang="cs-CZ" altLang="cs-CZ" sz="2400" b="1" i="1" dirty="0">
                <a:solidFill>
                  <a:schemeClr val="tx2"/>
                </a:solidFill>
              </a:rPr>
              <a:t>“)</a:t>
            </a:r>
          </a:p>
          <a:p>
            <a:r>
              <a:rPr lang="cs-CZ" altLang="cs-CZ" sz="2400" b="1" dirty="0" smtClean="0">
                <a:solidFill>
                  <a:schemeClr val="tx2"/>
                </a:solidFill>
              </a:rPr>
              <a:t>  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3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0924" y="83186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Potenciální mitotické cíle vedoucí k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aneuploidii</a:t>
            </a:r>
            <a:r>
              <a:rPr lang="cs-CZ" altLang="cs-CZ" sz="2400" dirty="0" smtClean="0">
                <a:solidFill>
                  <a:schemeClr val="tx2"/>
                </a:solidFill>
              </a:rPr>
              <a:t>.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929808" y="1300509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Kondenzace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chromosomu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181721" y="3218209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Duplikace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centrozómu</a:t>
            </a: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5082208" y="3434109"/>
            <a:ext cx="1241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Centromera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720008" y="1681509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Dynamika mikrotubulů vřeténka</a:t>
            </a: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643808" y="3053109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Soudržnost sest.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chromatid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5158408" y="2367309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Kinetochorový complex</a:t>
            </a:r>
          </a:p>
        </p:txBody>
      </p:sp>
      <p:grpSp>
        <p:nvGrpSpPr>
          <p:cNvPr id="71" name="Group 12"/>
          <p:cNvGrpSpPr>
            <a:grpSpLocks/>
          </p:cNvGrpSpPr>
          <p:nvPr/>
        </p:nvGrpSpPr>
        <p:grpSpPr bwMode="auto">
          <a:xfrm>
            <a:off x="1881808" y="2900709"/>
            <a:ext cx="609600" cy="304800"/>
            <a:chOff x="1536" y="1968"/>
            <a:chExt cx="384" cy="192"/>
          </a:xfrm>
        </p:grpSpPr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1536" y="1968"/>
              <a:ext cx="384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rgbClr val="5DD4FF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rgbClr val="93E2FF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9F1FF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/>
            </a:p>
          </p:txBody>
        </p:sp>
        <p:sp>
          <p:nvSpPr>
            <p:cNvPr id="73" name="Oval 14"/>
            <p:cNvSpPr>
              <a:spLocks noChangeArrowheads="1"/>
            </p:cNvSpPr>
            <p:nvPr/>
          </p:nvSpPr>
          <p:spPr bwMode="auto">
            <a:xfrm>
              <a:off x="1632" y="2064"/>
              <a:ext cx="96" cy="4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762000">
                <a:defRPr/>
              </a:pPr>
              <a:endParaRPr lang="en-US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15"/>
            <p:cNvSpPr>
              <a:spLocks noChangeArrowheads="1"/>
            </p:cNvSpPr>
            <p:nvPr/>
          </p:nvSpPr>
          <p:spPr bwMode="auto">
            <a:xfrm rot="-4057192">
              <a:off x="1772" y="2020"/>
              <a:ext cx="95" cy="8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 defTabSz="762000">
                <a:defRPr/>
              </a:pPr>
              <a:endParaRPr lang="en-US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6834808" y="3205509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Duplikace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centriolu</a:t>
            </a: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4091608" y="4196109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Telomery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5387008" y="4348509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Cytokineze</a:t>
            </a:r>
          </a:p>
        </p:txBody>
      </p:sp>
      <p:grpSp>
        <p:nvGrpSpPr>
          <p:cNvPr id="78" name="Group 20"/>
          <p:cNvGrpSpPr>
            <a:grpSpLocks/>
          </p:cNvGrpSpPr>
          <p:nvPr/>
        </p:nvGrpSpPr>
        <p:grpSpPr bwMode="auto">
          <a:xfrm>
            <a:off x="7368208" y="2900709"/>
            <a:ext cx="609600" cy="304800"/>
            <a:chOff x="1536" y="1968"/>
            <a:chExt cx="384" cy="192"/>
          </a:xfrm>
        </p:grpSpPr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1536" y="1968"/>
              <a:ext cx="384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rgbClr val="5DD4FF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rgbClr val="93E2FF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9F1FF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F1FF"/>
                </a:buClr>
                <a:buSzPct val="100000"/>
                <a:buFont typeface="Calibri" panose="020F0502020204030204" pitchFamily="34" charset="0"/>
                <a:buChar char="̶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1632" y="2064"/>
              <a:ext cx="96" cy="4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762000">
                <a:defRPr/>
              </a:pPr>
              <a:endParaRPr lang="en-US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 rot="-4057192">
              <a:off x="1772" y="2020"/>
              <a:ext cx="95" cy="8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 defTabSz="762000">
                <a:defRPr/>
              </a:pPr>
              <a:endParaRPr lang="en-US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24"/>
          <p:cNvGrpSpPr>
            <a:grpSpLocks/>
          </p:cNvGrpSpPr>
          <p:nvPr/>
        </p:nvGrpSpPr>
        <p:grpSpPr bwMode="auto">
          <a:xfrm>
            <a:off x="4625008" y="2214909"/>
            <a:ext cx="381000" cy="1676400"/>
            <a:chOff x="2736" y="1392"/>
            <a:chExt cx="240" cy="1056"/>
          </a:xfrm>
        </p:grpSpPr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2736" y="1872"/>
              <a:ext cx="240" cy="9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762000">
                <a:defRPr/>
              </a:pPr>
              <a:endParaRPr lang="en-US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26"/>
            <p:cNvGrpSpPr>
              <a:grpSpLocks/>
            </p:cNvGrpSpPr>
            <p:nvPr/>
          </p:nvGrpSpPr>
          <p:grpSpPr bwMode="auto">
            <a:xfrm rot="-320663">
              <a:off x="2736" y="1392"/>
              <a:ext cx="96" cy="480"/>
              <a:chOff x="2352" y="1104"/>
              <a:chExt cx="96" cy="480"/>
            </a:xfrm>
          </p:grpSpPr>
          <p:sp>
            <p:nvSpPr>
              <p:cNvPr id="94" name="Rectangle 27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96" cy="43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rgbClr val="5DD4FF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rgbClr val="93E2FF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rgbClr val="C9F1FF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600" i="1"/>
              </a:p>
            </p:txBody>
          </p:sp>
          <p:sp>
            <p:nvSpPr>
              <p:cNvPr id="95" name="Oval 28"/>
              <p:cNvSpPr>
                <a:spLocks noChangeArrowheads="1"/>
              </p:cNvSpPr>
              <p:nvPr/>
            </p:nvSpPr>
            <p:spPr bwMode="auto">
              <a:xfrm>
                <a:off x="2344" y="1101"/>
                <a:ext cx="96" cy="48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5" name="Group 29"/>
            <p:cNvGrpSpPr>
              <a:grpSpLocks/>
            </p:cNvGrpSpPr>
            <p:nvPr/>
          </p:nvGrpSpPr>
          <p:grpSpPr bwMode="auto">
            <a:xfrm rot="354179">
              <a:off x="2880" y="1392"/>
              <a:ext cx="96" cy="480"/>
              <a:chOff x="2352" y="1104"/>
              <a:chExt cx="96" cy="480"/>
            </a:xfrm>
          </p:grpSpPr>
          <p:sp>
            <p:nvSpPr>
              <p:cNvPr id="92" name="Rectangle 30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96" cy="43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rgbClr val="5DD4FF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rgbClr val="93E2FF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rgbClr val="C9F1FF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600" i="1"/>
              </a:p>
            </p:txBody>
          </p:sp>
          <p:sp>
            <p:nvSpPr>
              <p:cNvPr id="93" name="Oval 31"/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96" cy="48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 rot="21300747" flipV="1">
              <a:off x="2880" y="1968"/>
              <a:ext cx="96" cy="480"/>
              <a:chOff x="2352" y="1104"/>
              <a:chExt cx="96" cy="480"/>
            </a:xfrm>
          </p:grpSpPr>
          <p:sp>
            <p:nvSpPr>
              <p:cNvPr id="90" name="Rectangle 33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96" cy="43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 defTabSz="762000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rgbClr val="5DD4FF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rgbClr val="93E2FF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rgbClr val="C9F1FF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600" i="1"/>
              </a:p>
            </p:txBody>
          </p:sp>
          <p:sp>
            <p:nvSpPr>
              <p:cNvPr id="91" name="Oval 34"/>
              <p:cNvSpPr>
                <a:spLocks noChangeArrowheads="1"/>
              </p:cNvSpPr>
              <p:nvPr/>
            </p:nvSpPr>
            <p:spPr bwMode="auto">
              <a:xfrm>
                <a:off x="2346" y="1109"/>
                <a:ext cx="96" cy="48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defTabSz="762000">
                  <a:defRPr/>
                </a:pPr>
                <a:endParaRPr lang="en-US" sz="1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7" name="Group 35"/>
            <p:cNvGrpSpPr>
              <a:grpSpLocks/>
            </p:cNvGrpSpPr>
            <p:nvPr/>
          </p:nvGrpSpPr>
          <p:grpSpPr bwMode="auto">
            <a:xfrm rot="494030" flipV="1">
              <a:off x="2736" y="1968"/>
              <a:ext cx="96" cy="480"/>
              <a:chOff x="2352" y="1104"/>
              <a:chExt cx="96" cy="480"/>
            </a:xfrm>
          </p:grpSpPr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96" cy="43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 defTabSz="762000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rgbClr val="5DD4FF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rgbClr val="93E2FF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rgbClr val="C9F1FF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F1FF"/>
                  </a:buClr>
                  <a:buSzPct val="100000"/>
                  <a:buFont typeface="Calibri" panose="020F0502020204030204" pitchFamily="34" charset="0"/>
                  <a:buChar char="̶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cs-CZ" sz="1600" i="1"/>
              </a:p>
            </p:txBody>
          </p:sp>
          <p:sp>
            <p:nvSpPr>
              <p:cNvPr id="89" name="Oval 37"/>
              <p:cNvSpPr>
                <a:spLocks noChangeArrowheads="1"/>
              </p:cNvSpPr>
              <p:nvPr/>
            </p:nvSpPr>
            <p:spPr bwMode="auto">
              <a:xfrm>
                <a:off x="2347" y="1109"/>
                <a:ext cx="96" cy="48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defTabSz="762000">
                  <a:defRPr/>
                </a:pPr>
                <a:endParaRPr lang="en-US" sz="1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96" name="Oval 38"/>
          <p:cNvSpPr>
            <a:spLocks noChangeArrowheads="1"/>
          </p:cNvSpPr>
          <p:nvPr/>
        </p:nvSpPr>
        <p:spPr bwMode="auto">
          <a:xfrm>
            <a:off x="1043608" y="1148109"/>
            <a:ext cx="7772400" cy="3810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/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4320208" y="4500909"/>
            <a:ext cx="8382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8" name="Group 40"/>
          <p:cNvGrpSpPr>
            <a:grpSpLocks/>
          </p:cNvGrpSpPr>
          <p:nvPr/>
        </p:nvGrpSpPr>
        <p:grpSpPr bwMode="auto">
          <a:xfrm>
            <a:off x="4320208" y="4653309"/>
            <a:ext cx="914400" cy="304800"/>
            <a:chOff x="2544" y="2784"/>
            <a:chExt cx="672" cy="240"/>
          </a:xfrm>
        </p:grpSpPr>
        <p:sp>
          <p:nvSpPr>
            <p:cNvPr id="99" name="Arc 41"/>
            <p:cNvSpPr>
              <a:spLocks/>
            </p:cNvSpPr>
            <p:nvPr/>
          </p:nvSpPr>
          <p:spPr bwMode="auto">
            <a:xfrm flipV="1">
              <a:off x="2544" y="2784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" name="Arc 42"/>
            <p:cNvSpPr>
              <a:spLocks/>
            </p:cNvSpPr>
            <p:nvPr/>
          </p:nvSpPr>
          <p:spPr bwMode="auto">
            <a:xfrm flipH="1" flipV="1">
              <a:off x="2880" y="2784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" name="Line 43"/>
          <p:cNvSpPr>
            <a:spLocks noChangeShapeType="1"/>
          </p:cNvSpPr>
          <p:nvPr/>
        </p:nvSpPr>
        <p:spPr bwMode="auto">
          <a:xfrm flipH="1">
            <a:off x="5006008" y="4653309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" name="Line 44"/>
          <p:cNvSpPr>
            <a:spLocks noChangeShapeType="1"/>
          </p:cNvSpPr>
          <p:nvPr/>
        </p:nvSpPr>
        <p:spPr bwMode="auto">
          <a:xfrm flipV="1">
            <a:off x="4929808" y="3967509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" name="Line 45"/>
          <p:cNvSpPr>
            <a:spLocks noChangeShapeType="1"/>
          </p:cNvSpPr>
          <p:nvPr/>
        </p:nvSpPr>
        <p:spPr bwMode="auto">
          <a:xfrm flipH="1" flipV="1">
            <a:off x="4625008" y="3967509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" name="Line 46"/>
          <p:cNvSpPr>
            <a:spLocks noChangeShapeType="1"/>
          </p:cNvSpPr>
          <p:nvPr/>
        </p:nvSpPr>
        <p:spPr bwMode="auto">
          <a:xfrm flipH="1">
            <a:off x="5158408" y="1986309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" name="Line 47"/>
          <p:cNvSpPr>
            <a:spLocks noChangeShapeType="1"/>
          </p:cNvSpPr>
          <p:nvPr/>
        </p:nvSpPr>
        <p:spPr bwMode="auto">
          <a:xfrm flipH="1">
            <a:off x="5082208" y="2748309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" name="Line 48"/>
          <p:cNvSpPr>
            <a:spLocks noChangeShapeType="1"/>
          </p:cNvSpPr>
          <p:nvPr/>
        </p:nvSpPr>
        <p:spPr bwMode="auto">
          <a:xfrm flipH="1" flipV="1">
            <a:off x="5082208" y="3205509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" name="Line 49"/>
          <p:cNvSpPr>
            <a:spLocks noChangeShapeType="1"/>
          </p:cNvSpPr>
          <p:nvPr/>
        </p:nvSpPr>
        <p:spPr bwMode="auto">
          <a:xfrm>
            <a:off x="4244008" y="3510309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8" name="Line 50"/>
          <p:cNvSpPr>
            <a:spLocks noChangeShapeType="1"/>
          </p:cNvSpPr>
          <p:nvPr/>
        </p:nvSpPr>
        <p:spPr bwMode="auto">
          <a:xfrm flipH="1">
            <a:off x="4929808" y="3053109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9" name="Line 51"/>
          <p:cNvSpPr>
            <a:spLocks noChangeShapeType="1"/>
          </p:cNvSpPr>
          <p:nvPr/>
        </p:nvSpPr>
        <p:spPr bwMode="auto">
          <a:xfrm flipH="1">
            <a:off x="5463208" y="3510309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0" name="Line 52"/>
          <p:cNvSpPr>
            <a:spLocks noChangeShapeType="1"/>
          </p:cNvSpPr>
          <p:nvPr/>
        </p:nvSpPr>
        <p:spPr bwMode="auto">
          <a:xfrm flipH="1">
            <a:off x="2567608" y="3053109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1" name="Line 53"/>
          <p:cNvSpPr>
            <a:spLocks noChangeShapeType="1"/>
          </p:cNvSpPr>
          <p:nvPr/>
        </p:nvSpPr>
        <p:spPr bwMode="auto">
          <a:xfrm flipH="1">
            <a:off x="5082208" y="3053109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 flipH="1" flipV="1">
            <a:off x="2491408" y="3205509"/>
            <a:ext cx="1600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" name="Line 55"/>
          <p:cNvSpPr>
            <a:spLocks noChangeShapeType="1"/>
          </p:cNvSpPr>
          <p:nvPr/>
        </p:nvSpPr>
        <p:spPr bwMode="auto">
          <a:xfrm flipH="1">
            <a:off x="2415208" y="1757709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2110408" y="1986309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5" name="Line 57"/>
          <p:cNvSpPr>
            <a:spLocks noChangeShapeType="1"/>
          </p:cNvSpPr>
          <p:nvPr/>
        </p:nvSpPr>
        <p:spPr bwMode="auto">
          <a:xfrm>
            <a:off x="1500808" y="2443509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" name="Line 58"/>
          <p:cNvSpPr>
            <a:spLocks noChangeShapeType="1"/>
          </p:cNvSpPr>
          <p:nvPr/>
        </p:nvSpPr>
        <p:spPr bwMode="auto">
          <a:xfrm flipV="1">
            <a:off x="1272208" y="3053109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7" name="Line 59"/>
          <p:cNvSpPr>
            <a:spLocks noChangeShapeType="1"/>
          </p:cNvSpPr>
          <p:nvPr/>
        </p:nvSpPr>
        <p:spPr bwMode="auto">
          <a:xfrm>
            <a:off x="8130208" y="3053109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" name="Line 60"/>
          <p:cNvSpPr>
            <a:spLocks noChangeShapeType="1"/>
          </p:cNvSpPr>
          <p:nvPr/>
        </p:nvSpPr>
        <p:spPr bwMode="auto">
          <a:xfrm flipV="1">
            <a:off x="7901608" y="2443509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" name="Line 61"/>
          <p:cNvSpPr>
            <a:spLocks noChangeShapeType="1"/>
          </p:cNvSpPr>
          <p:nvPr/>
        </p:nvSpPr>
        <p:spPr bwMode="auto">
          <a:xfrm flipH="1" flipV="1">
            <a:off x="7444408" y="2062509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1234690" y="5203954"/>
            <a:ext cx="742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Poruchy několika procesů zahrnující jako  cíle </a:t>
            </a:r>
            <a:r>
              <a:rPr lang="cs-CZ" altLang="cs-CZ" sz="1800" dirty="0">
                <a:solidFill>
                  <a:schemeClr val="accent1"/>
                </a:solidFill>
              </a:rPr>
              <a:t>chromozómy, mikrotubuly vřeténka a </a:t>
            </a:r>
            <a:r>
              <a:rPr lang="cs-CZ" altLang="cs-CZ" sz="1800" dirty="0" err="1">
                <a:solidFill>
                  <a:schemeClr val="accent1"/>
                </a:solidFill>
              </a:rPr>
              <a:t>centrozómy</a:t>
            </a:r>
            <a:r>
              <a:rPr lang="cs-CZ" altLang="cs-CZ" sz="1800" dirty="0">
                <a:solidFill>
                  <a:srgbClr val="FFCC66"/>
                </a:solidFill>
              </a:rPr>
              <a:t> </a:t>
            </a:r>
            <a:r>
              <a:rPr lang="cs-CZ" altLang="cs-CZ" sz="1800" dirty="0"/>
              <a:t>mohou (kromě abnormální cytokineze) vést k </a:t>
            </a:r>
            <a:r>
              <a:rPr lang="cs-CZ" altLang="cs-CZ" sz="1800" dirty="0">
                <a:solidFill>
                  <a:schemeClr val="accent1"/>
                </a:solidFill>
              </a:rPr>
              <a:t>nerovnoměrnému rozdělení chromozómů během mitózy vedoucího k aneuploidii.</a:t>
            </a:r>
          </a:p>
        </p:txBody>
      </p:sp>
      <p:sp>
        <p:nvSpPr>
          <p:cNvPr id="121" name="Text Box 62"/>
          <p:cNvSpPr txBox="1">
            <a:spLocks noChangeArrowheads="1"/>
          </p:cNvSpPr>
          <p:nvPr/>
        </p:nvSpPr>
        <p:spPr bwMode="auto">
          <a:xfrm>
            <a:off x="5234608" y="6512952"/>
            <a:ext cx="3756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>
                <a:latin typeface="Tahoma" panose="020B0604030504040204" pitchFamily="34" charset="0"/>
              </a:rPr>
              <a:t>(podle Sen S.,</a:t>
            </a:r>
            <a:r>
              <a:rPr lang="cs-CZ" altLang="cs-CZ" sz="1200" i="1" dirty="0" err="1">
                <a:latin typeface="Tahoma" panose="020B0604030504040204" pitchFamily="34" charset="0"/>
              </a:rPr>
              <a:t>Curr</a:t>
            </a:r>
            <a:r>
              <a:rPr lang="cs-CZ" altLang="cs-CZ" sz="1200" i="1" dirty="0"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latin typeface="Tahoma" panose="020B0604030504040204" pitchFamily="34" charset="0"/>
              </a:rPr>
              <a:t>Opin</a:t>
            </a:r>
            <a:r>
              <a:rPr lang="cs-CZ" altLang="cs-CZ" sz="1200" i="1" dirty="0">
                <a:latin typeface="Tahoma" panose="020B0604030504040204" pitchFamily="34" charset="0"/>
              </a:rPr>
              <a:t> in </a:t>
            </a:r>
            <a:r>
              <a:rPr lang="cs-CZ" altLang="cs-CZ" sz="1200" i="1" dirty="0" err="1">
                <a:latin typeface="Tahoma" panose="020B0604030504040204" pitchFamily="34" charset="0"/>
              </a:rPr>
              <a:t>Oncology</a:t>
            </a:r>
            <a:r>
              <a:rPr lang="cs-CZ" altLang="cs-CZ" sz="1200" i="1" dirty="0">
                <a:latin typeface="Tahoma" panose="020B0604030504040204" pitchFamily="34" charset="0"/>
              </a:rPr>
              <a:t> 12, 2000:82-88)</a:t>
            </a:r>
          </a:p>
        </p:txBody>
      </p:sp>
    </p:spTree>
    <p:extLst>
      <p:ext uri="{BB962C8B-B14F-4D97-AF65-F5344CB8AC3E}">
        <p14:creationId xmlns:p14="http://schemas.microsoft.com/office/powerpoint/2010/main" val="465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1226231" y="1521506"/>
            <a:ext cx="75723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Při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vzniku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nádorů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působí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dva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typy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mechanizmů</a:t>
            </a:r>
            <a:r>
              <a:rPr lang="sk-SK" altLang="cs-CZ" sz="1600" dirty="0"/>
              <a:t> - </a:t>
            </a:r>
            <a:r>
              <a:rPr lang="en-GB" altLang="cs-CZ" sz="1600" dirty="0" err="1">
                <a:solidFill>
                  <a:srgbClr val="D63838"/>
                </a:solidFill>
              </a:rPr>
              <a:t>environmentální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faktory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/>
              <a:t>a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genetické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vybavení</a:t>
            </a:r>
            <a:r>
              <a:rPr lang="en-GB" altLang="cs-CZ" sz="1600" dirty="0">
                <a:solidFill>
                  <a:srgbClr val="D63838"/>
                </a:solidFill>
              </a:rPr>
              <a:t> </a:t>
            </a:r>
            <a:r>
              <a:rPr lang="en-GB" altLang="cs-CZ" sz="1600" dirty="0" err="1">
                <a:solidFill>
                  <a:srgbClr val="D63838"/>
                </a:solidFill>
              </a:rPr>
              <a:t>jedince</a:t>
            </a:r>
            <a:r>
              <a:rPr lang="sk-SK" altLang="cs-CZ" sz="1600" dirty="0">
                <a:solidFill>
                  <a:srgbClr val="D63838"/>
                </a:solidFill>
              </a:rPr>
              <a:t>.</a:t>
            </a:r>
            <a:endParaRPr lang="cs-CZ" altLang="cs-CZ" sz="16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/>
              <a:t>V </a:t>
            </a:r>
            <a:r>
              <a:rPr lang="en-GB" altLang="cs-CZ" sz="1600" dirty="0" err="1"/>
              <a:t>některých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případech</a:t>
            </a:r>
            <a:r>
              <a:rPr lang="en-GB" altLang="cs-CZ" sz="1600" dirty="0"/>
              <a:t> je </a:t>
            </a:r>
            <a:r>
              <a:rPr lang="en-GB" altLang="cs-CZ" sz="1600" dirty="0" err="1"/>
              <a:t>primární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envir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faktor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který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způsobí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vznik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nádoru</a:t>
            </a:r>
            <a:r>
              <a:rPr lang="en-GB" altLang="cs-CZ" sz="1600" dirty="0"/>
              <a:t> u "</a:t>
            </a:r>
            <a:r>
              <a:rPr lang="en-GB" altLang="cs-CZ" sz="1600" dirty="0" err="1"/>
              <a:t>normálního</a:t>
            </a:r>
            <a:r>
              <a:rPr lang="en-GB" altLang="cs-CZ" sz="1600" dirty="0"/>
              <a:t>" </a:t>
            </a:r>
            <a:r>
              <a:rPr lang="en-GB" altLang="cs-CZ" sz="1600" dirty="0" err="1"/>
              <a:t>jedince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Avšak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i</a:t>
            </a:r>
            <a:r>
              <a:rPr lang="en-GB" altLang="cs-CZ" sz="1600" dirty="0"/>
              <a:t> v </a:t>
            </a:r>
            <a:r>
              <a:rPr lang="en-GB" altLang="cs-CZ" sz="1600" dirty="0" err="1"/>
              <a:t>tomto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případě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</a:t>
            </a:r>
            <a:r>
              <a:rPr lang="cs-CZ" altLang="cs-CZ" sz="1600" dirty="0"/>
              <a:t>zasaženy </a:t>
            </a:r>
            <a:r>
              <a:rPr lang="en-GB" altLang="cs-CZ" sz="1600" dirty="0" err="1"/>
              <a:t>geny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protoonkogeny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nádorově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supresorové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geny</a:t>
            </a:r>
            <a:r>
              <a:rPr lang="en-GB" altLang="cs-CZ" sz="1600" dirty="0"/>
              <a:t>. 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Kromě</a:t>
            </a:r>
            <a:r>
              <a:rPr lang="en-GB" altLang="cs-CZ" sz="1600" dirty="0"/>
              <a:t> </a:t>
            </a:r>
            <a:r>
              <a:rPr lang="en-GB" altLang="cs-CZ" sz="1600" dirty="0" err="1"/>
              <a:t>toho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existují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další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geny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které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mohou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způsobit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větší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či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menší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citlivost</a:t>
            </a:r>
            <a:r>
              <a:rPr lang="en-GB" altLang="cs-CZ" sz="1600" dirty="0"/>
              <a:t> </a:t>
            </a:r>
            <a:r>
              <a:rPr lang="cs-CZ" altLang="cs-CZ" sz="1600" dirty="0"/>
              <a:t>(susceptibility) </a:t>
            </a:r>
            <a:r>
              <a:rPr lang="en-GB" altLang="cs-CZ" sz="1600" dirty="0" err="1"/>
              <a:t>jedince</a:t>
            </a:r>
            <a:r>
              <a:rPr lang="en-GB" altLang="cs-CZ" sz="1600" dirty="0"/>
              <a:t> k </a:t>
            </a:r>
            <a:r>
              <a:rPr lang="en-GB" altLang="cs-CZ" sz="1600" dirty="0" err="1"/>
              <a:t>envir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faktorům</a:t>
            </a:r>
            <a:r>
              <a:rPr lang="en-GB" altLang="cs-CZ" sz="16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Předpokládáme</a:t>
            </a:r>
            <a:r>
              <a:rPr lang="en-GB" altLang="cs-CZ" sz="1600" dirty="0"/>
              <a:t>-li, </a:t>
            </a:r>
            <a:r>
              <a:rPr lang="en-GB" altLang="cs-CZ" sz="1600" dirty="0" err="1"/>
              <a:t>že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všechny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jsou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výsledkem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iniciační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promoční</a:t>
            </a:r>
            <a:r>
              <a:rPr lang="en-GB" altLang="cs-CZ" sz="1600" dirty="0"/>
              <a:t>  a 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GB" altLang="cs-CZ" sz="1600" dirty="0" err="1"/>
              <a:t>progresívní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fáze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karcinogeneze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měly</a:t>
            </a:r>
            <a:r>
              <a:rPr lang="en-GB" altLang="cs-CZ" sz="1600" dirty="0"/>
              <a:t> by </a:t>
            </a:r>
            <a:r>
              <a:rPr lang="en-GB" altLang="cs-CZ" sz="1600" dirty="0" err="1"/>
              <a:t>existovat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geny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které</a:t>
            </a:r>
            <a:r>
              <a:rPr lang="sk-SK" altLang="cs-CZ" sz="1600" dirty="0"/>
              <a:t>: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lphaLcParenR"/>
            </a:pPr>
            <a:r>
              <a:rPr lang="cs-CZ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 smtClean="0">
                <a:solidFill>
                  <a:schemeClr val="accent1"/>
                </a:solidFill>
              </a:rPr>
              <a:t>buď</a:t>
            </a:r>
            <a:r>
              <a:rPr lang="en-GB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chrání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nebo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predisponují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protoonkogeny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nebo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nádorově</a:t>
            </a:r>
            <a:r>
              <a:rPr lang="en-GB" altLang="cs-CZ" sz="1600" dirty="0">
                <a:solidFill>
                  <a:schemeClr val="accent1"/>
                </a:solidFill>
              </a:rPr>
              <a:t> supr. </a:t>
            </a:r>
            <a:r>
              <a:rPr lang="en-GB" altLang="cs-CZ" sz="1600" dirty="0" err="1">
                <a:solidFill>
                  <a:schemeClr val="accent1"/>
                </a:solidFill>
              </a:rPr>
              <a:t>geny</a:t>
            </a:r>
            <a:r>
              <a:rPr lang="en-GB" altLang="cs-CZ" sz="1600" dirty="0">
                <a:solidFill>
                  <a:schemeClr val="accent1"/>
                </a:solidFill>
              </a:rPr>
              <a:t> k </a:t>
            </a:r>
            <a:r>
              <a:rPr lang="en-GB" altLang="cs-CZ" sz="1600" dirty="0" err="1">
                <a:solidFill>
                  <a:schemeClr val="accent1"/>
                </a:solidFill>
              </a:rPr>
              <a:t>aktivaci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nebo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inaktivaci</a:t>
            </a:r>
            <a:r>
              <a:rPr lang="en-GB" altLang="cs-CZ" sz="1600" dirty="0">
                <a:solidFill>
                  <a:schemeClr val="accent1"/>
                </a:solidFill>
              </a:rPr>
              <a:t>, </a:t>
            </a:r>
            <a:endParaRPr lang="sk-SK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lphaLcParenR"/>
            </a:pPr>
            <a:r>
              <a:rPr lang="cs-CZ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 smtClean="0">
                <a:solidFill>
                  <a:schemeClr val="accent1"/>
                </a:solidFill>
              </a:rPr>
              <a:t>selektivně</a:t>
            </a:r>
            <a:r>
              <a:rPr lang="en-GB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podporují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nebo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suprimují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růst</a:t>
            </a:r>
            <a:r>
              <a:rPr lang="en-GB" altLang="cs-CZ" sz="1600" dirty="0">
                <a:solidFill>
                  <a:schemeClr val="accent1"/>
                </a:solidFill>
              </a:rPr>
              <a:t> a </a:t>
            </a:r>
            <a:r>
              <a:rPr lang="en-GB" altLang="cs-CZ" sz="1600" dirty="0" err="1">
                <a:solidFill>
                  <a:schemeClr val="accent1"/>
                </a:solidFill>
              </a:rPr>
              <a:t>expanzi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iniciované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buňky</a:t>
            </a:r>
            <a:r>
              <a:rPr lang="en-GB" altLang="cs-CZ" sz="1600" dirty="0">
                <a:solidFill>
                  <a:schemeClr val="accent1"/>
                </a:solidFill>
              </a:rPr>
              <a:t>,</a:t>
            </a:r>
            <a:endParaRPr lang="sk-SK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lphaLcParenR"/>
            </a:pPr>
            <a:r>
              <a:rPr lang="cs-CZ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 smtClean="0">
                <a:solidFill>
                  <a:schemeClr val="accent1"/>
                </a:solidFill>
              </a:rPr>
              <a:t>zabraňují</a:t>
            </a:r>
            <a:r>
              <a:rPr lang="en-GB" altLang="cs-CZ" sz="1600" dirty="0" smtClean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nebo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zvyšují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možnosti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získání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genetické</a:t>
            </a:r>
            <a:r>
              <a:rPr lang="en-GB" altLang="cs-CZ" sz="1600" dirty="0">
                <a:solidFill>
                  <a:schemeClr val="accent1"/>
                </a:solidFill>
              </a:rPr>
              <a:t>/</a:t>
            </a:r>
            <a:r>
              <a:rPr lang="en-GB" altLang="cs-CZ" sz="1600" dirty="0" err="1">
                <a:solidFill>
                  <a:schemeClr val="accent1"/>
                </a:solidFill>
              </a:rPr>
              <a:t>epigenetické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nestability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iniciované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buňky</a:t>
            </a:r>
            <a:r>
              <a:rPr lang="en-GB" altLang="cs-CZ" sz="1600" dirty="0">
                <a:solidFill>
                  <a:schemeClr val="accent1"/>
                </a:solidFill>
              </a:rPr>
              <a:t>, </a:t>
            </a:r>
            <a:r>
              <a:rPr lang="en-GB" altLang="cs-CZ" sz="1600" dirty="0" err="1">
                <a:solidFill>
                  <a:schemeClr val="accent1"/>
                </a:solidFill>
              </a:rPr>
              <a:t>které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zapříčiňují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její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malignitu</a:t>
            </a:r>
            <a:r>
              <a:rPr lang="en-GB" altLang="cs-CZ" sz="1600" dirty="0">
                <a:solidFill>
                  <a:schemeClr val="accent1"/>
                </a:solidFill>
              </a:rPr>
              <a:t>.</a:t>
            </a:r>
            <a:endParaRPr lang="cs-CZ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9900"/>
              </a:solidFill>
            </a:endParaRPr>
          </a:p>
        </p:txBody>
      </p:sp>
      <p:sp>
        <p:nvSpPr>
          <p:cNvPr id="6861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DA2BF-9F79-41EE-B0C1-23A0DA7927E1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56115" y="217714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Vnější faktory vs. genetika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98110" y="1304472"/>
            <a:ext cx="72929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FFCC6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dirty="0">
                <a:solidFill>
                  <a:schemeClr val="accent2"/>
                </a:solidFill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</a:rPr>
              <a:t>nestabilní genom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dirty="0">
                <a:solidFill>
                  <a:schemeClr val="accent2"/>
                </a:solidFill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</a:rPr>
              <a:t>necitlivost k okolním signálům </a:t>
            </a:r>
            <a:r>
              <a:rPr lang="cs-CZ" altLang="cs-CZ" sz="1800" dirty="0"/>
              <a:t>(zastavujícím buněčný cyklus a inhibujícím růst)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chemeClr val="accent2"/>
                </a:solidFill>
              </a:rPr>
              <a:t>soběstačnost v produkci růstových signálů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b="1" dirty="0">
                <a:solidFill>
                  <a:schemeClr val="accent2"/>
                </a:solidFill>
              </a:rPr>
              <a:t> neomezenou schopnost růstu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dirty="0">
                <a:solidFill>
                  <a:schemeClr val="accent2"/>
                </a:solidFill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</a:rPr>
              <a:t>neschopnost reagovat na podněty indukující </a:t>
            </a:r>
            <a:r>
              <a:rPr lang="cs-CZ" altLang="cs-CZ" sz="1800" b="1" dirty="0" err="1">
                <a:solidFill>
                  <a:schemeClr val="accent2"/>
                </a:solidFill>
              </a:rPr>
              <a:t>apoptózu</a:t>
            </a:r>
            <a:r>
              <a:rPr lang="cs-CZ" altLang="cs-CZ" sz="1800" b="1" dirty="0">
                <a:solidFill>
                  <a:schemeClr val="accent2"/>
                </a:solidFill>
              </a:rPr>
              <a:t> </a:t>
            </a:r>
            <a:r>
              <a:rPr lang="cs-CZ" altLang="cs-CZ" sz="1800" dirty="0"/>
              <a:t>(deregulace </a:t>
            </a:r>
            <a:r>
              <a:rPr lang="cs-CZ" altLang="cs-CZ" sz="1800" dirty="0" err="1"/>
              <a:t>apoptických</a:t>
            </a:r>
            <a:r>
              <a:rPr lang="cs-CZ" altLang="cs-CZ" sz="1800" dirty="0"/>
              <a:t> drah)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chemeClr val="accent2"/>
                </a:solidFill>
              </a:rPr>
              <a:t>schopnost vaskularizace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neoangiogeneze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1800" b="1" dirty="0"/>
              <a:t> </a:t>
            </a:r>
            <a:r>
              <a:rPr lang="cs-CZ" altLang="cs-CZ" sz="1800" b="1" dirty="0">
                <a:solidFill>
                  <a:schemeClr val="accent1"/>
                </a:solidFill>
              </a:rPr>
              <a:t>schopnost prorůstat do okolních tkání a kolonizovat vzdálené tkáně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metastázování</a:t>
            </a:r>
            <a:r>
              <a:rPr lang="cs-CZ" altLang="cs-CZ" sz="18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CC66"/>
              </a:solidFill>
            </a:endParaRPr>
          </a:p>
        </p:txBody>
      </p:sp>
      <p:sp>
        <p:nvSpPr>
          <p:cNvPr id="31747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1B64C-B452-4569-8E43-F58ADF4B6A88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917371" y="195944"/>
            <a:ext cx="363913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Nádorová tkáň získává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0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2" descr="table 1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/>
          <a:stretch>
            <a:fillRect/>
          </a:stretch>
        </p:blipFill>
        <p:spPr bwMode="auto">
          <a:xfrm>
            <a:off x="1097218" y="1338378"/>
            <a:ext cx="7731549" cy="478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81966" y="6504824"/>
            <a:ext cx="42826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 dirty="0" err="1" smtClean="0"/>
              <a:t>Weinberg</a:t>
            </a:r>
            <a:r>
              <a:rPr lang="cs-CZ" altLang="cs-CZ" sz="1100" i="1" dirty="0" smtClean="0"/>
              <a:t> </a:t>
            </a:r>
            <a:r>
              <a:rPr lang="cs-CZ" altLang="cs-CZ" sz="1100" i="1" dirty="0"/>
              <a:t>RA, </a:t>
            </a:r>
            <a:r>
              <a:rPr lang="en-US" altLang="cs-CZ" sz="1100" i="1" dirty="0"/>
              <a:t>he Biology of Cancer</a:t>
            </a:r>
            <a:r>
              <a:rPr lang="en-US" altLang="cs-CZ" sz="1100" dirty="0"/>
              <a:t> (© Garland Science 2007)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03715" y="0"/>
            <a:ext cx="73565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Lidské</a:t>
            </a:r>
            <a:r>
              <a:rPr lang="sk-SK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dědičné</a:t>
            </a:r>
            <a:r>
              <a:rPr lang="sk-SK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syndromy</a:t>
            </a:r>
            <a:r>
              <a:rPr lang="sk-SK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altLang="cs-CZ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způsobené</a:t>
            </a:r>
            <a:r>
              <a:rPr lang="sk-SK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dědičnými</a:t>
            </a:r>
            <a:r>
              <a:rPr lang="sk-SK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defekty v </a:t>
            </a:r>
            <a:r>
              <a:rPr lang="sk-SK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reparaci</a:t>
            </a:r>
            <a:r>
              <a:rPr lang="sk-SK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  <a:endParaRPr lang="sk-SK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6877550" y="6179442"/>
            <a:ext cx="1671364" cy="33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E1EBDC-27D2-4415-832E-3A9371AD2ABD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1320574" y="1474334"/>
            <a:ext cx="764381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b="1" dirty="0" err="1">
                <a:solidFill>
                  <a:schemeClr val="tx2"/>
                </a:solidFill>
              </a:rPr>
              <a:t>Albinismus</a:t>
            </a:r>
            <a:r>
              <a:rPr lang="en-GB" altLang="cs-CZ" sz="1600" dirty="0">
                <a:solidFill>
                  <a:srgbClr val="FFCC66"/>
                </a:solidFill>
              </a:rPr>
              <a:t> </a:t>
            </a:r>
            <a:r>
              <a:rPr lang="en-GB" altLang="cs-CZ" sz="1600" dirty="0"/>
              <a:t>- </a:t>
            </a:r>
            <a:r>
              <a:rPr lang="en-GB" altLang="cs-CZ" sz="1600" dirty="0" err="1"/>
              <a:t>jedinci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nemají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melaninovou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pigmentaci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která</a:t>
            </a:r>
            <a:r>
              <a:rPr lang="en-GB" altLang="cs-CZ" sz="1600" dirty="0"/>
              <a:t> </a:t>
            </a:r>
            <a:r>
              <a:rPr lang="en-GB" altLang="cs-CZ" sz="1600" dirty="0" err="1"/>
              <a:t>chrání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kůži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oči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před</a:t>
            </a:r>
            <a:r>
              <a:rPr lang="en-GB" altLang="cs-CZ" sz="1600" dirty="0"/>
              <a:t> </a:t>
            </a:r>
            <a:r>
              <a:rPr lang="en-GB" altLang="cs-CZ" sz="1600" dirty="0" err="1"/>
              <a:t>škodlivými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účinky</a:t>
            </a:r>
            <a:r>
              <a:rPr lang="en-GB" altLang="cs-CZ" sz="1600" dirty="0"/>
              <a:t> UV </a:t>
            </a:r>
            <a:r>
              <a:rPr lang="en-GB" altLang="cs-CZ" sz="1600" dirty="0" err="1"/>
              <a:t>záření</a:t>
            </a:r>
            <a:r>
              <a:rPr lang="en-GB" altLang="cs-CZ" sz="1600" dirty="0"/>
              <a:t>. </a:t>
            </a:r>
            <a:r>
              <a:rPr lang="cs-CZ" altLang="cs-CZ" sz="1600" dirty="0"/>
              <a:t>N</a:t>
            </a:r>
            <a:r>
              <a:rPr lang="en-GB" altLang="cs-CZ" sz="1600" dirty="0" err="1"/>
              <a:t>ormální</a:t>
            </a:r>
            <a:r>
              <a:rPr lang="en-GB" altLang="cs-CZ" sz="1600" dirty="0"/>
              <a:t> DNA </a:t>
            </a:r>
            <a:r>
              <a:rPr lang="en-GB" altLang="cs-CZ" sz="1600" dirty="0" err="1"/>
              <a:t>reparační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mechanismy</a:t>
            </a:r>
            <a:r>
              <a:rPr lang="en-GB" altLang="cs-CZ" sz="1600" dirty="0"/>
              <a:t>, ale </a:t>
            </a:r>
            <a:r>
              <a:rPr lang="en-GB" altLang="cs-CZ" sz="1600" dirty="0" err="1"/>
              <a:t>množství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poškození</a:t>
            </a:r>
            <a:r>
              <a:rPr lang="en-GB" altLang="cs-CZ" sz="1600" dirty="0"/>
              <a:t> je </a:t>
            </a:r>
            <a:r>
              <a:rPr lang="en-GB" altLang="cs-CZ" sz="1600" dirty="0" err="1"/>
              <a:t>větší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než</a:t>
            </a:r>
            <a:r>
              <a:rPr lang="en-GB" altLang="cs-CZ" sz="1600" dirty="0"/>
              <a:t> je  </a:t>
            </a:r>
            <a:r>
              <a:rPr lang="en-GB" altLang="cs-CZ" sz="1600" dirty="0" err="1"/>
              <a:t>tento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systém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schopen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zvládnout</a:t>
            </a:r>
            <a:r>
              <a:rPr lang="en-GB" altLang="cs-CZ" sz="1600" dirty="0"/>
              <a:t>.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Nereparovaná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poškození</a:t>
            </a:r>
            <a:r>
              <a:rPr lang="en-GB" altLang="cs-CZ" sz="1600" dirty="0"/>
              <a:t> DNA </a:t>
            </a:r>
            <a:r>
              <a:rPr lang="en-GB" altLang="cs-CZ" sz="1600" dirty="0" err="1"/>
              <a:t>fungují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substrát</a:t>
            </a:r>
            <a:r>
              <a:rPr lang="en-GB" altLang="cs-CZ" sz="1600" dirty="0"/>
              <a:t> pro </a:t>
            </a:r>
            <a:r>
              <a:rPr lang="en-GB" altLang="cs-CZ" sz="1600" dirty="0" err="1"/>
              <a:t>vznik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mutací</a:t>
            </a:r>
            <a:r>
              <a:rPr lang="en-GB" altLang="cs-CZ" sz="1600" dirty="0"/>
              <a:t> v </a:t>
            </a:r>
            <a:r>
              <a:rPr lang="en-GB" altLang="cs-CZ" sz="1600" dirty="0" err="1"/>
              <a:t>protoonkogenech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nádorově</a:t>
            </a:r>
            <a:r>
              <a:rPr lang="en-GB" altLang="cs-CZ" sz="1600" dirty="0"/>
              <a:t> supr. </a:t>
            </a:r>
            <a:r>
              <a:rPr lang="en-GB" altLang="cs-CZ" sz="1600" dirty="0" err="1"/>
              <a:t>genech</a:t>
            </a:r>
            <a:r>
              <a:rPr lang="en-GB" altLang="cs-CZ" sz="1600" dirty="0"/>
              <a:t>. 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dirty="0" err="1"/>
              <a:t>Syndrom</a:t>
            </a:r>
            <a:r>
              <a:rPr lang="en-GB" altLang="cs-CZ" sz="1600" dirty="0"/>
              <a:t> je </a:t>
            </a:r>
            <a:r>
              <a:rPr lang="en-GB" altLang="cs-CZ" sz="1600" dirty="0" err="1"/>
              <a:t>klasifikován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jako</a:t>
            </a:r>
            <a:r>
              <a:rPr lang="en-GB" altLang="cs-CZ" sz="1600" dirty="0"/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typ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náchylný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ke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vzniku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nádorového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onemocnění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Protože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poškození</a:t>
            </a:r>
            <a:r>
              <a:rPr lang="en-GB" altLang="cs-CZ" sz="1600" dirty="0"/>
              <a:t> DNA je </a:t>
            </a:r>
            <a:r>
              <a:rPr lang="en-GB" altLang="cs-CZ" sz="1600" dirty="0" err="1"/>
              <a:t>velké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mnoho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umírá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smrt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kožních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stimuluje</a:t>
            </a:r>
            <a:r>
              <a:rPr lang="en-GB" altLang="cs-CZ" sz="1600" dirty="0">
                <a:solidFill>
                  <a:srgbClr val="FFCC66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kompenzační</a:t>
            </a:r>
            <a:r>
              <a:rPr lang="en-GB" altLang="cs-CZ" sz="1600" dirty="0">
                <a:solidFill>
                  <a:schemeClr val="accent1"/>
                </a:solidFill>
              </a:rPr>
              <a:t> - </a:t>
            </a:r>
            <a:r>
              <a:rPr lang="en-GB" altLang="cs-CZ" sz="1600" dirty="0" err="1">
                <a:solidFill>
                  <a:schemeClr val="accent1"/>
                </a:solidFill>
              </a:rPr>
              <a:t>regenerační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>
                <a:solidFill>
                  <a:schemeClr val="accent1"/>
                </a:solidFill>
              </a:rPr>
              <a:t>růst</a:t>
            </a:r>
            <a:r>
              <a:rPr lang="en-GB" altLang="cs-CZ" sz="1600" dirty="0">
                <a:solidFill>
                  <a:schemeClr val="accent1"/>
                </a:solidFill>
              </a:rPr>
              <a:t>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přežívajících</a:t>
            </a:r>
            <a:r>
              <a:rPr lang="cs-CZ" altLang="cs-CZ" sz="1600" dirty="0"/>
              <a:t> – možnost promoce iniciovaných buněk</a:t>
            </a:r>
            <a:r>
              <a:rPr lang="en-GB" altLang="cs-CZ" sz="1600" dirty="0"/>
              <a:t>. </a:t>
            </a: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K</a:t>
            </a:r>
            <a:r>
              <a:rPr lang="en-GB" altLang="cs-CZ" sz="1600" dirty="0" err="1"/>
              <a:t>lon</a:t>
            </a:r>
            <a:r>
              <a:rPr lang="cs-CZ" altLang="cs-CZ" sz="1600" dirty="0"/>
              <a:t>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iniciovaných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 </a:t>
            </a:r>
            <a:r>
              <a:rPr lang="en-GB" altLang="cs-CZ" sz="1600" dirty="0" err="1"/>
              <a:t>dále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exponov</a:t>
            </a:r>
            <a:r>
              <a:rPr lang="cs-CZ" altLang="cs-CZ" sz="1600" dirty="0" err="1"/>
              <a:t>ané</a:t>
            </a:r>
            <a:r>
              <a:rPr lang="en-GB" altLang="cs-CZ" sz="1600" dirty="0"/>
              <a:t> UV</a:t>
            </a:r>
            <a:r>
              <a:rPr lang="cs-CZ" altLang="cs-CZ" sz="1600" dirty="0"/>
              <a:t> -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zvýšena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pravděpodobnost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dalších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mutačních</a:t>
            </a:r>
            <a:r>
              <a:rPr lang="en-GB" altLang="cs-CZ" sz="1600" dirty="0"/>
              <a:t> (</a:t>
            </a:r>
            <a:r>
              <a:rPr lang="en-GB" altLang="cs-CZ" sz="1600" dirty="0" err="1"/>
              <a:t>genetických</a:t>
            </a:r>
            <a:r>
              <a:rPr lang="en-GB" altLang="cs-CZ" sz="1600" dirty="0"/>
              <a:t>)</a:t>
            </a:r>
            <a:r>
              <a:rPr lang="en-GB" altLang="cs-CZ" sz="1600" dirty="0" err="1"/>
              <a:t>změn</a:t>
            </a:r>
            <a:r>
              <a:rPr lang="en-GB" altLang="cs-CZ" sz="1600" dirty="0"/>
              <a:t> </a:t>
            </a:r>
            <a:r>
              <a:rPr lang="cs-CZ" altLang="cs-CZ" sz="1600" dirty="0"/>
              <a:t>- postup</a:t>
            </a:r>
            <a:r>
              <a:rPr lang="en-GB" altLang="cs-CZ" sz="1600" dirty="0"/>
              <a:t> populace </a:t>
            </a:r>
            <a:r>
              <a:rPr lang="en-GB" altLang="cs-CZ" sz="1600" dirty="0" err="1"/>
              <a:t>buněk</a:t>
            </a:r>
            <a:r>
              <a:rPr lang="en-GB" altLang="cs-CZ" sz="1600" dirty="0"/>
              <a:t>  do </a:t>
            </a:r>
            <a:r>
              <a:rPr lang="en-GB" altLang="cs-CZ" sz="1600" dirty="0" err="1"/>
              <a:t>progresívního</a:t>
            </a:r>
            <a:r>
              <a:rPr lang="en-GB" altLang="cs-CZ" sz="1600" dirty="0"/>
              <a:t> stadia</a:t>
            </a:r>
            <a:r>
              <a:rPr lang="en-GB" altLang="cs-CZ" sz="1600" dirty="0">
                <a:solidFill>
                  <a:srgbClr val="FFCC66"/>
                </a:solidFill>
              </a:rPr>
              <a:t>.</a:t>
            </a:r>
            <a:endParaRPr lang="cs-CZ" altLang="cs-CZ" sz="1600" dirty="0">
              <a:solidFill>
                <a:srgbClr val="FFCC66"/>
              </a:solidFill>
            </a:endParaRPr>
          </a:p>
        </p:txBody>
      </p:sp>
      <p:sp>
        <p:nvSpPr>
          <p:cNvPr id="69635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B95C51-AFAD-4DD5-BEC4-46BB29DC9CE5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52058" y="204320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L</a:t>
            </a:r>
            <a:r>
              <a:rPr lang="en-GB" altLang="cs-CZ" sz="2400" b="1" dirty="0" err="1">
                <a:solidFill>
                  <a:schemeClr val="tx2"/>
                </a:solidFill>
              </a:rPr>
              <a:t>idské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genetické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 smtClean="0">
                <a:solidFill>
                  <a:schemeClr val="tx2"/>
                </a:solidFill>
              </a:rPr>
              <a:t>syndromy</a:t>
            </a:r>
            <a:endParaRPr lang="cs-CZ" alt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8D8AA7-0447-4637-ADF6-69A81D76331B}" type="slidenum">
              <a:rPr lang="cs-CZ" altLang="cs-CZ" sz="1000">
                <a:solidFill>
                  <a:schemeClr val="bg1"/>
                </a:solidFill>
                <a:latin typeface="Tahoma" panose="020B0604030504040204" pitchFamily="34" charset="0"/>
              </a:rPr>
              <a:pPr/>
              <a:t>32</a:t>
            </a:fld>
            <a:endParaRPr lang="cs-CZ" altLang="cs-CZ" sz="1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0659" name="TextovéPole 2"/>
          <p:cNvSpPr txBox="1">
            <a:spLocks noChangeArrowheads="1"/>
          </p:cNvSpPr>
          <p:nvPr/>
        </p:nvSpPr>
        <p:spPr bwMode="auto">
          <a:xfrm>
            <a:off x="1069522" y="1975304"/>
            <a:ext cx="792003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Onemocnění spojená s poruchou reparace. Jedná se o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2" tooltip="Autosomálně recesivní dědičnost"/>
              </a:rPr>
              <a:t>autozomálně recesivní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syndromy spojené se zvýšenou citlivostí na UV ozáření i na další mutageny.</a:t>
            </a:r>
          </a:p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Často jsou spojeny s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hyper nebo </a:t>
            </a:r>
            <a:r>
              <a:rPr lang="cs-CZ" altLang="cs-CZ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hypopigmentací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malým vzrůstem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s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  <a:hlinkClick r:id="rId3" tooltip="Primární imunodeficience"/>
              </a:rPr>
              <a:t>defektem imunity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. S vysokou citlivostí pacientů na mutageny souvisí zvýšená hladina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chromatidových i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  <a:hlinkClick r:id="rId4" tooltip="Chromozom"/>
              </a:rPr>
              <a:t>chromozomových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  <a:hlinkClick r:id="rId5" tooltip="Strukturní chromozomální aberace"/>
              </a:rPr>
              <a:t>zlomů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chromozomových výměn v jejich buňkách. U některých onemocnění jsou tyto změny specifické (např. zvýšená hladina sesterských chromatidových výměn a výměn mezi homologními chromozomy u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6" tooltip="Bloomův syndrom"/>
              </a:rPr>
              <a:t>Bloomova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6" tooltip="Bloomův syndrom"/>
              </a:rPr>
              <a:t> syndromu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specifické zlomy na chromozomech 7 a 14 u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7" tooltip="Ataxia telangiectasia"/>
              </a:rPr>
              <a:t>ataxia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7" tooltip="Ataxia telangiectasia"/>
              </a:rPr>
              <a:t>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7" tooltip="Ataxia telangiectasia"/>
              </a:rPr>
              <a:t>telangiectasia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u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</a:rPr>
              <a:t>Nijmegen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</a:rPr>
              <a:t>breakage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syndromu). Hladina získaných chromozomálních aberací je zvýšená spontánně, nebo jsou buňky pacientů zvýšeně senzitivní na </a:t>
            </a:r>
            <a:r>
              <a:rPr lang="cs-CZ" altLang="cs-CZ" sz="1600" i="1" dirty="0">
                <a:latin typeface="Tahoma" panose="020B0604030504040204" pitchFamily="34" charset="0"/>
                <a:cs typeface="Tahoma" panose="020B0604030504040204" pitchFamily="34" charset="0"/>
                <a:hlinkClick r:id="rId8" tooltip="In vitro"/>
              </a:rPr>
              <a:t>in vitro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indukci aberací mutageny (např. UV zářením). Protože se jedná o poruchu reparace, nebo replikace, pacienti mají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 mnohonásobně zvýšené riziko vzniku nádorového onemocnění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256206" y="261719"/>
            <a:ext cx="59346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</a:rPr>
              <a:t>Syndromy chromozomální nestability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1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1146402" y="1252992"/>
            <a:ext cx="735806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tx2"/>
                </a:solidFill>
              </a:rPr>
              <a:t>7 </a:t>
            </a:r>
            <a:r>
              <a:rPr lang="cs-CZ" altLang="cs-CZ" sz="1800" b="1" dirty="0">
                <a:solidFill>
                  <a:schemeClr val="tx2"/>
                </a:solidFill>
              </a:rPr>
              <a:t>typů </a:t>
            </a:r>
            <a:r>
              <a:rPr lang="cs-CZ" altLang="cs-CZ" sz="1800" b="1" dirty="0" smtClean="0">
                <a:solidFill>
                  <a:schemeClr val="tx2"/>
                </a:solidFill>
              </a:rPr>
              <a:t>mutací</a:t>
            </a:r>
            <a:endParaRPr lang="cs-CZ" altLang="cs-CZ" sz="1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recesivně dědičný </a:t>
            </a:r>
            <a:r>
              <a:rPr lang="en-GB" altLang="cs-CZ" sz="1800" dirty="0" err="1"/>
              <a:t>syndrom</a:t>
            </a:r>
            <a:r>
              <a:rPr lang="en-GB" altLang="cs-CZ" sz="1800" dirty="0"/>
              <a:t>,  </a:t>
            </a:r>
            <a:r>
              <a:rPr lang="en-GB" altLang="cs-CZ" sz="1800" dirty="0" err="1"/>
              <a:t>který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předurčuje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jedince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rakovině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kůže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avšak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jiném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principu</a:t>
            </a:r>
            <a:r>
              <a:rPr lang="en-GB" altLang="cs-CZ" sz="1800" dirty="0"/>
              <a:t>. </a:t>
            </a:r>
            <a:r>
              <a:rPr lang="cs-CZ" altLang="cs-CZ" sz="1800" dirty="0"/>
              <a:t>V Evropě výskyt 1: 2 000 000.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/>
              <a:t>Jedinci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nositeli</a:t>
            </a:r>
            <a:r>
              <a:rPr lang="en-GB" altLang="cs-CZ" sz="1800" dirty="0"/>
              <a:t> genu, </a:t>
            </a:r>
            <a:r>
              <a:rPr lang="en-GB" altLang="cs-CZ" sz="1800" dirty="0" err="1"/>
              <a:t>který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neumožňuje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reparovat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poškození</a:t>
            </a:r>
            <a:r>
              <a:rPr lang="en-GB" altLang="cs-CZ" sz="1800" dirty="0"/>
              <a:t> DNA</a:t>
            </a:r>
            <a:r>
              <a:rPr lang="cs-CZ" altLang="cs-CZ" sz="1800" dirty="0"/>
              <a:t> (NER)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indukované</a:t>
            </a:r>
            <a:r>
              <a:rPr lang="en-GB" altLang="cs-CZ" sz="1800" dirty="0"/>
              <a:t> UV. </a:t>
            </a:r>
            <a:r>
              <a:rPr lang="en-GB" altLang="cs-CZ" sz="1800" dirty="0" err="1"/>
              <a:t>Výsledkem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nereparovaná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poškození</a:t>
            </a:r>
            <a:r>
              <a:rPr lang="en-GB" altLang="cs-CZ" sz="1800" dirty="0"/>
              <a:t> DNA, </a:t>
            </a:r>
            <a:r>
              <a:rPr lang="en-GB" altLang="cs-CZ" sz="1800" dirty="0" err="1"/>
              <a:t>která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vedou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ke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smrti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buněk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nebo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mutacím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Podobně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u </a:t>
            </a:r>
            <a:r>
              <a:rPr lang="en-GB" altLang="cs-CZ" sz="1800" dirty="0" err="1"/>
              <a:t>albínů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dochází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ke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kompenzační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hyperplazii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/>
              <a:t>při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náhradě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odumřelé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tkáně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Iniciovaná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buňka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kůže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proliferuje</a:t>
            </a:r>
            <a:r>
              <a:rPr lang="en-GB" altLang="cs-CZ" sz="1800" dirty="0"/>
              <a:t>, ale </a:t>
            </a:r>
            <a:r>
              <a:rPr lang="en-GB" altLang="cs-CZ" sz="1800" dirty="0" err="1"/>
              <a:t>nediferencuje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Vytváří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klon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iniciovaných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/>
              <a:t>buněk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papilom</a:t>
            </a:r>
            <a:r>
              <a:rPr lang="en-GB" altLang="cs-CZ" sz="1800" dirty="0"/>
              <a:t>) </a:t>
            </a:r>
            <a:r>
              <a:rPr lang="en-GB" altLang="cs-CZ" sz="1800" dirty="0" err="1"/>
              <a:t>citlivý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indukci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dalších</a:t>
            </a:r>
            <a:r>
              <a:rPr lang="en-GB" altLang="cs-CZ" sz="1800" dirty="0"/>
              <a:t> genet/</a:t>
            </a:r>
            <a:r>
              <a:rPr lang="en-GB" altLang="cs-CZ" sz="1800" dirty="0" err="1"/>
              <a:t>epigenet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změn</a:t>
            </a:r>
            <a:r>
              <a:rPr lang="en-GB" altLang="cs-CZ" sz="1800" dirty="0"/>
              <a:t> a k </a:t>
            </a:r>
            <a:r>
              <a:rPr lang="en-GB" altLang="cs-CZ" sz="1800" dirty="0" err="1"/>
              <a:t>progresivnímu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rozvoji</a:t>
            </a:r>
            <a:r>
              <a:rPr lang="en-GB" altLang="cs-CZ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/>
              <a:t>Jedinci</a:t>
            </a:r>
            <a:r>
              <a:rPr lang="en-GB" altLang="cs-CZ" sz="1800" dirty="0"/>
              <a:t> s </a:t>
            </a:r>
            <a:r>
              <a:rPr lang="en-GB" altLang="cs-CZ" sz="1800" dirty="0" err="1"/>
              <a:t>albinismem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nebo</a:t>
            </a:r>
            <a:r>
              <a:rPr lang="en-GB" altLang="cs-CZ" sz="1800" dirty="0"/>
              <a:t> XP </a:t>
            </a:r>
            <a:r>
              <a:rPr lang="en-GB" altLang="cs-CZ" sz="1800" dirty="0" err="1"/>
              <a:t>však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nej</a:t>
            </a:r>
            <a:r>
              <a:rPr lang="cs-CZ" altLang="cs-CZ" sz="1800" dirty="0"/>
              <a:t>s</a:t>
            </a:r>
            <a:r>
              <a:rPr lang="en-GB" altLang="cs-CZ" sz="1800" dirty="0" err="1"/>
              <a:t>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odsouzeni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nádorovému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onemocnění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Jestliže</a:t>
            </a:r>
            <a:r>
              <a:rPr lang="en-GB" altLang="cs-CZ" sz="1800" dirty="0"/>
              <a:t> je </a:t>
            </a:r>
            <a:r>
              <a:rPr lang="en-GB" altLang="cs-CZ" sz="1800" dirty="0" err="1"/>
              <a:t>pokožka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chráněna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před</a:t>
            </a:r>
            <a:r>
              <a:rPr lang="en-GB" altLang="cs-CZ" sz="1800" dirty="0"/>
              <a:t> UV, </a:t>
            </a:r>
            <a:r>
              <a:rPr lang="en-GB" altLang="cs-CZ" sz="1800" dirty="0" err="1"/>
              <a:t>nemusí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být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vyvoláno</a:t>
            </a:r>
            <a:r>
              <a:rPr lang="en-GB" altLang="cs-CZ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/>
              <a:t>Při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nadměrném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působení</a:t>
            </a:r>
            <a:r>
              <a:rPr lang="en-GB" altLang="cs-CZ" sz="1800" dirty="0">
                <a:solidFill>
                  <a:schemeClr val="accent1"/>
                </a:solidFill>
              </a:rPr>
              <a:t> UV </a:t>
            </a:r>
            <a:r>
              <a:rPr lang="en-GB" altLang="cs-CZ" sz="1800" dirty="0" err="1"/>
              <a:t>mohou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být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postiženi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</a:t>
            </a:r>
            <a:r>
              <a:rPr lang="en-GB" altLang="cs-CZ" sz="1800" dirty="0"/>
              <a:t> “</a:t>
            </a:r>
            <a:r>
              <a:rPr lang="en-GB" altLang="cs-CZ" sz="1800" dirty="0" err="1"/>
              <a:t>normální</a:t>
            </a:r>
            <a:r>
              <a:rPr lang="en-GB" altLang="cs-CZ" sz="1800" dirty="0"/>
              <a:t>” </a:t>
            </a:r>
            <a:r>
              <a:rPr lang="en-GB" altLang="cs-CZ" sz="1800" dirty="0" err="1"/>
              <a:t>jedinci</a:t>
            </a:r>
            <a:r>
              <a:rPr lang="en-GB" altLang="cs-CZ" sz="1800" dirty="0"/>
              <a:t>. </a:t>
            </a:r>
            <a:r>
              <a:rPr lang="en-GB" altLang="cs-CZ" sz="1800" dirty="0" err="1">
                <a:solidFill>
                  <a:schemeClr val="accent1"/>
                </a:solidFill>
              </a:rPr>
              <a:t>Reparační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systém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přetížen</a:t>
            </a:r>
            <a:r>
              <a:rPr lang="en-GB" altLang="cs-CZ" sz="1800" dirty="0">
                <a:solidFill>
                  <a:srgbClr val="FFCC66"/>
                </a:solidFill>
              </a:rPr>
              <a:t> </a:t>
            </a:r>
            <a:r>
              <a:rPr lang="en-GB" altLang="cs-CZ" sz="1800" dirty="0"/>
              <a:t>a </a:t>
            </a:r>
            <a:r>
              <a:rPr lang="en-GB" altLang="cs-CZ" sz="1800" dirty="0" err="1"/>
              <a:t>vzniká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poškození</a:t>
            </a:r>
            <a:r>
              <a:rPr lang="en-GB" altLang="cs-CZ" sz="1800" dirty="0"/>
              <a:t> DNA </a:t>
            </a:r>
            <a:r>
              <a:rPr lang="en-GB" altLang="cs-CZ" sz="1800" dirty="0" err="1"/>
              <a:t>vedoucí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opět</a:t>
            </a:r>
            <a:r>
              <a:rPr lang="en-GB" altLang="cs-CZ" sz="1800" dirty="0"/>
              <a:t> </a:t>
            </a:r>
            <a:endParaRPr lang="sk-SK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/>
              <a:t>k </a:t>
            </a:r>
            <a:r>
              <a:rPr lang="en-GB" altLang="cs-CZ" sz="1800" dirty="0" err="1"/>
              <a:t>mutacím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ke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smrti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buněk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podobně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v </a:t>
            </a:r>
            <a:r>
              <a:rPr lang="en-GB" altLang="cs-CZ" sz="1800" dirty="0" err="1"/>
              <a:t>předchozích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případech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Jedinci</a:t>
            </a:r>
            <a:r>
              <a:rPr lang="en-GB" altLang="cs-CZ" sz="1800" dirty="0"/>
              <a:t> s </a:t>
            </a:r>
            <a:r>
              <a:rPr lang="en-GB" altLang="cs-CZ" sz="1800" dirty="0" err="1"/>
              <a:t>větší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pigmentací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lépe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chráněni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před</a:t>
            </a:r>
            <a:r>
              <a:rPr lang="en-GB" altLang="cs-CZ" sz="1800" dirty="0"/>
              <a:t> </a:t>
            </a:r>
            <a:r>
              <a:rPr lang="en-GB" altLang="cs-CZ" sz="1800" dirty="0" err="1"/>
              <a:t>škodlivými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účinky</a:t>
            </a:r>
            <a:r>
              <a:rPr lang="en-GB" altLang="cs-CZ" sz="1800" dirty="0"/>
              <a:t> UV. </a:t>
            </a:r>
          </a:p>
        </p:txBody>
      </p:sp>
      <p:sp>
        <p:nvSpPr>
          <p:cNvPr id="71683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E517D4-D0BA-4C7F-A587-C639CD6CE6D9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85143" y="210458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cs-CZ" sz="2400" b="1" dirty="0" err="1">
                <a:solidFill>
                  <a:schemeClr val="tx2"/>
                </a:solidFill>
              </a:rPr>
              <a:t>Xeroderma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 err="1">
                <a:solidFill>
                  <a:schemeClr val="tx2"/>
                </a:solidFill>
              </a:rPr>
              <a:t>pigmentosum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0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DE3A13-973C-4F30-AAA0-057EC410228E}" type="slidenum">
              <a:rPr lang="cs-CZ" altLang="cs-CZ" sz="1000">
                <a:solidFill>
                  <a:schemeClr val="bg1"/>
                </a:solidFill>
                <a:latin typeface="Tahoma" panose="020B0604030504040204" pitchFamily="34" charset="0"/>
              </a:rPr>
              <a:pPr/>
              <a:t>34</a:t>
            </a:fld>
            <a:endParaRPr lang="cs-CZ" altLang="cs-CZ" sz="1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72707" name="Picture 2" descr="Soubor:Xeroderma pigmentosum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227364"/>
            <a:ext cx="51831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ovéPole 2"/>
          <p:cNvSpPr txBox="1">
            <a:spLocks noChangeArrowheads="1"/>
          </p:cNvSpPr>
          <p:nvPr/>
        </p:nvSpPr>
        <p:spPr bwMode="auto">
          <a:xfrm>
            <a:off x="2209120" y="5489348"/>
            <a:ext cx="6037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Nádory kůže,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neurodegenerace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předčasné stárnutí</a:t>
            </a:r>
          </a:p>
        </p:txBody>
      </p:sp>
    </p:spTree>
    <p:extLst>
      <p:ext uri="{BB962C8B-B14F-4D97-AF65-F5344CB8AC3E}">
        <p14:creationId xmlns:p14="http://schemas.microsoft.com/office/powerpoint/2010/main" val="1098312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25FC6D-05D6-4FDC-AEDE-ED16812D3300}" type="slidenum">
              <a:rPr lang="cs-CZ" altLang="cs-CZ" sz="1000">
                <a:solidFill>
                  <a:schemeClr val="bg1"/>
                </a:solidFill>
                <a:latin typeface="Tahoma" panose="020B0604030504040204" pitchFamily="34" charset="0"/>
              </a:rPr>
              <a:pPr/>
              <a:t>35</a:t>
            </a:fld>
            <a:endParaRPr lang="cs-CZ" altLang="cs-CZ" sz="1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3731" name="TextovéPole 2"/>
          <p:cNvSpPr txBox="1">
            <a:spLocks noChangeArrowheads="1"/>
          </p:cNvSpPr>
          <p:nvPr/>
        </p:nvSpPr>
        <p:spPr bwMode="auto">
          <a:xfrm>
            <a:off x="3085647" y="250599"/>
            <a:ext cx="342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</a:rPr>
              <a:t>Ataxia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</a:rPr>
              <a:t>telangiectasia</a:t>
            </a:r>
            <a:endParaRPr lang="cs-CZ" altLang="cs-CZ" sz="2400" b="1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endParaRPr lang="cs-CZ" altLang="cs-CZ" dirty="0"/>
          </a:p>
        </p:txBody>
      </p:sp>
      <p:sp>
        <p:nvSpPr>
          <p:cNvPr id="73732" name="TextovéPole 3"/>
          <p:cNvSpPr txBox="1">
            <a:spLocks noChangeArrowheads="1"/>
          </p:cNvSpPr>
          <p:nvPr/>
        </p:nvSpPr>
        <p:spPr bwMode="auto">
          <a:xfrm>
            <a:off x="1160463" y="1449841"/>
            <a:ext cx="77771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komplexní </a:t>
            </a:r>
            <a:r>
              <a:rPr lang="cs-CZ" altLang="cs-CZ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neurodegenerativní</a:t>
            </a:r>
            <a:r>
              <a:rPr lang="cs-CZ" altLang="cs-CZ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syndrom</a:t>
            </a:r>
            <a:r>
              <a:rPr lang="cs-CZ" altLang="cs-CZ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s neurologickými, imunologickými, jaterními, kožními a endokrinologickými abnormalitami. Dědičnost syndromu je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2" tooltip="Autosomálně recesivní dědičnost"/>
              </a:rPr>
              <a:t>autosomálně recesivní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zúčastněný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3" tooltip="Gen"/>
              </a:rPr>
              <a:t>gen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1600" i="1" dirty="0">
                <a:latin typeface="Tahoma" panose="020B0604030504040204" pitchFamily="34" charset="0"/>
                <a:cs typeface="Tahoma" panose="020B0604030504040204" pitchFamily="34" charset="0"/>
              </a:rPr>
              <a:t>ATM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) byl lokalizován do oblasti 11q22-q23. Normální produkt genu je DNA-dependentní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</a:rPr>
              <a:t>proteinkinasa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(ATM), která se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účastní regulace buněčného cyklu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v interakci s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p53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proteinem i reakcí buňky na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4" tooltip="Toxikogenetika"/>
              </a:rPr>
              <a:t>genotoxický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stres. </a:t>
            </a:r>
          </a:p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ATM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</a:rPr>
              <a:t>proteinkinasa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je aktivována ihned po zlomu obou řetězců DNA a zahajuje signalizaci směrem k opravným mechanismům a kontrolním bodům buněčného cyklu s cílem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</a:rPr>
              <a:t>minimalizce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následků poškození. Při mutaci tohoto proteinu jsou oslabeny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5" tooltip="Reparační mechanismy (stránka neexistuje)"/>
              </a:rPr>
              <a:t>reparační mechanismy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6" tooltip="DNA (nukleová kyselina)"/>
              </a:rPr>
              <a:t>DNA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což se projevuje zvýšenou citlivostí buněk na ionizační záření a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náchylností k rozvoji maligní transformace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ATM se podílí rovněž na fyziologickém procesu genetické rekombinace (</a:t>
            </a:r>
            <a:r>
              <a:rPr lang="cs-CZ" altLang="cs-CZ" sz="1600" i="1" dirty="0">
                <a:latin typeface="Tahoma" panose="020B0604030504040204" pitchFamily="34" charset="0"/>
                <a:cs typeface="Tahoma" panose="020B0604030504040204" pitchFamily="34" charset="0"/>
              </a:rPr>
              <a:t>V(D)J rekombinace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) při vývoji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7" tooltip="T-lymfocyty"/>
              </a:rPr>
              <a:t>T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8" tooltip="B-lymfocyty"/>
              </a:rPr>
              <a:t>B-lymfocytů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který může být narušen neschopností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opravovat dvojité zlomy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v DNA. Typický obraz z hlediska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9" tooltip="Portál:Imunologie"/>
              </a:rPr>
              <a:t>imunologie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tvoří výrazně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snížené hladiny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10" tooltip="IgE"/>
              </a:rPr>
              <a:t>IgE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zejména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11" tooltip="IgA"/>
              </a:rPr>
              <a:t>IgA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. Snížení se může týkat i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12" tooltip="Protilátky"/>
              </a:rPr>
              <a:t>imunoglobulinů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13" tooltip="IgM"/>
              </a:rPr>
              <a:t>IgM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IgG2 (či celkových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14" tooltip="IgG"/>
              </a:rPr>
              <a:t>IgG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). Z morfologického hlediska pozorujeme hypoplasii </a:t>
            </a:r>
            <a:r>
              <a:rPr lang="cs-CZ" altLang="cs-CZ" sz="1600" dirty="0" err="1">
                <a:latin typeface="Tahoma" panose="020B0604030504040204" pitchFamily="34" charset="0"/>
                <a:cs typeface="Tahoma" panose="020B0604030504040204" pitchFamily="34" charset="0"/>
                <a:hlinkClick r:id="rId15" tooltip="Thymus"/>
              </a:rPr>
              <a:t>thymu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  <a:hlinkClick r:id="rId16" tooltip="Lymfatická uzlina"/>
              </a:rPr>
              <a:t>lymfatických uzlin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eaLnBrk="1" hangingPunct="1"/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Dalšími projevy jsou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</a:rPr>
              <a:t>mozečková </a:t>
            </a:r>
            <a:r>
              <a:rPr lang="cs-CZ" altLang="cs-CZ" sz="1600" b="1" dirty="0">
                <a:latin typeface="Tahoma" panose="020B0604030504040204" pitchFamily="34" charset="0"/>
                <a:cs typeface="Tahoma" panose="020B0604030504040204" pitchFamily="34" charset="0"/>
                <a:hlinkClick r:id="rId17" tooltip="Ataxie/PGS/diagnostika"/>
              </a:rPr>
              <a:t>ataxie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teleangiektazie</a:t>
            </a:r>
            <a:r>
              <a:rPr lang="cs-CZ" altLang="cs-CZ" sz="1600" dirty="0">
                <a:latin typeface="Tahoma" panose="020B0604030504040204" pitchFamily="34" charset="0"/>
                <a:cs typeface="Tahoma" panose="020B0604030504040204" pitchFamily="34" charset="0"/>
              </a:rPr>
              <a:t> malých cév a zvýšené riziko vzniku různých malignit. </a:t>
            </a:r>
          </a:p>
          <a:p>
            <a:pPr eaLnBrk="1" hangingPunct="1"/>
            <a:endParaRPr lang="cs-CZ" altLang="cs-CZ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68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262517" y="1269092"/>
            <a:ext cx="70008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>
                <a:solidFill>
                  <a:schemeClr val="accent1"/>
                </a:solidFill>
              </a:rPr>
              <a:t>Existuje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řada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envir</a:t>
            </a:r>
            <a:r>
              <a:rPr lang="en-GB" altLang="cs-CZ" sz="1800" dirty="0">
                <a:solidFill>
                  <a:schemeClr val="accent1"/>
                </a:solidFill>
              </a:rPr>
              <a:t>. </a:t>
            </a:r>
            <a:r>
              <a:rPr lang="en-GB" altLang="cs-CZ" sz="1800" dirty="0" err="1">
                <a:solidFill>
                  <a:schemeClr val="accent1"/>
                </a:solidFill>
              </a:rPr>
              <a:t>faktorů</a:t>
            </a:r>
            <a:r>
              <a:rPr lang="en-GB" altLang="cs-CZ" sz="1800" dirty="0">
                <a:solidFill>
                  <a:schemeClr val="accent1"/>
                </a:solidFill>
              </a:rPr>
              <a:t> a </a:t>
            </a:r>
            <a:r>
              <a:rPr lang="en-GB" altLang="cs-CZ" sz="1800" dirty="0" err="1">
                <a:solidFill>
                  <a:schemeClr val="accent1"/>
                </a:solidFill>
              </a:rPr>
              <a:t>genů</a:t>
            </a:r>
            <a:r>
              <a:rPr lang="en-GB" altLang="cs-CZ" sz="1800" dirty="0">
                <a:solidFill>
                  <a:schemeClr val="accent1"/>
                </a:solidFill>
              </a:rPr>
              <a:t>, </a:t>
            </a:r>
            <a:r>
              <a:rPr lang="en-GB" altLang="cs-CZ" sz="1800" dirty="0" err="1">
                <a:solidFill>
                  <a:schemeClr val="accent1"/>
                </a:solidFill>
              </a:rPr>
              <a:t>které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předurčují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nebo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chrání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jedince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před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vznikem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nádorů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Existuje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řada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chemikálií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buď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exogenních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dieta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životní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styl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léčiva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polutanty</a:t>
            </a:r>
            <a:r>
              <a:rPr lang="en-GB" altLang="cs-CZ" sz="1800" dirty="0"/>
              <a:t>) </a:t>
            </a:r>
            <a:r>
              <a:rPr lang="en-GB" altLang="cs-CZ" sz="1800" dirty="0" err="1"/>
              <a:t>nebo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endogenních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hormony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růstové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faktory</a:t>
            </a:r>
            <a:r>
              <a:rPr lang="en-GB" altLang="cs-CZ" sz="1800" dirty="0"/>
              <a:t>), </a:t>
            </a:r>
            <a:r>
              <a:rPr lang="en-GB" altLang="cs-CZ" sz="1800" dirty="0" err="1"/>
              <a:t>které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nepoškozují</a:t>
            </a:r>
            <a:r>
              <a:rPr lang="en-GB" altLang="cs-CZ" sz="1800" dirty="0"/>
              <a:t> DNA a </a:t>
            </a:r>
            <a:r>
              <a:rPr lang="en-GB" altLang="cs-CZ" sz="1800" dirty="0" err="1"/>
              <a:t>nejsou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mutagenní</a:t>
            </a:r>
            <a:r>
              <a:rPr lang="en-GB" altLang="cs-CZ" sz="1800" dirty="0"/>
              <a:t>.</a:t>
            </a:r>
            <a:endParaRPr lang="sk-SK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/>
              <a:t>Jsou</a:t>
            </a:r>
            <a:r>
              <a:rPr lang="en-GB" altLang="cs-CZ" sz="1800" dirty="0"/>
              <a:t> to</a:t>
            </a:r>
            <a:r>
              <a:rPr lang="en-GB" altLang="cs-CZ" sz="1800" dirty="0">
                <a:solidFill>
                  <a:srgbClr val="FFCC66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negenotoxicky</a:t>
            </a:r>
            <a:r>
              <a:rPr lang="cs-CZ" altLang="cs-CZ" sz="1800" dirty="0">
                <a:solidFill>
                  <a:schemeClr val="accent1"/>
                </a:solidFill>
              </a:rPr>
              <a:t> působící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látky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které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mohou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působit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promoční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stimulací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proliferace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iniciované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buňky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tak </a:t>
            </a:r>
            <a:r>
              <a:rPr lang="en-GB" altLang="cs-CZ" sz="1800" dirty="0" err="1">
                <a:solidFill>
                  <a:schemeClr val="accent1"/>
                </a:solidFill>
              </a:rPr>
              <a:t>supresí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apoptózy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Jedinci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kteří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normálně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exponováni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akumulují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iniciované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buňky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což</a:t>
            </a:r>
            <a:r>
              <a:rPr lang="en-GB" altLang="cs-CZ" sz="1800" dirty="0"/>
              <a:t> se </a:t>
            </a:r>
            <a:r>
              <a:rPr lang="en-GB" altLang="cs-CZ" sz="1800" dirty="0" err="1"/>
              <a:t>normálně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děje</a:t>
            </a:r>
            <a:r>
              <a:rPr lang="en-GB" altLang="cs-CZ" sz="1800" dirty="0"/>
              <a:t> s </a:t>
            </a:r>
            <a:r>
              <a:rPr lang="en-GB" altLang="cs-CZ" sz="1800" dirty="0" err="1"/>
              <a:t>přibývajícím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věkem</a:t>
            </a:r>
            <a:r>
              <a:rPr lang="en-GB" altLang="cs-CZ" sz="1800" dirty="0"/>
              <a:t>), ale </a:t>
            </a:r>
            <a:r>
              <a:rPr lang="en-GB" altLang="cs-CZ" sz="1800" dirty="0" err="1"/>
              <a:t>kteří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exponováni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abnormálnímu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množství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promočních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látek</a:t>
            </a:r>
            <a:r>
              <a:rPr lang="en-GB" altLang="cs-CZ" sz="1800" dirty="0"/>
              <a:t> v </a:t>
            </a:r>
            <a:r>
              <a:rPr lang="en-GB" altLang="cs-CZ" sz="1800" dirty="0" err="1"/>
              <a:t>těle</a:t>
            </a:r>
            <a:r>
              <a:rPr lang="en-GB" altLang="cs-CZ" sz="1800" dirty="0"/>
              <a:t> v </a:t>
            </a:r>
            <a:r>
              <a:rPr lang="en-GB" altLang="cs-CZ" sz="1800" dirty="0" err="1"/>
              <a:t>důsledku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genetického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defektu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označování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</a:t>
            </a:r>
            <a:r>
              <a:rPr lang="en-GB" altLang="cs-CZ" sz="1800" i="1" dirty="0"/>
              <a:t>"promotion-prone".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dirty="0" err="1"/>
              <a:t>Vyloučení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působení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nádorových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promotorů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může</a:t>
            </a:r>
            <a:r>
              <a:rPr lang="en-GB" altLang="cs-CZ" sz="1800" dirty="0"/>
              <a:t> u </a:t>
            </a:r>
            <a:r>
              <a:rPr lang="en-GB" altLang="cs-CZ" sz="1800" dirty="0" err="1"/>
              <a:t>normálních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jedinců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snížit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vznik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nádorů</a:t>
            </a:r>
            <a:r>
              <a:rPr lang="cs-CZ" altLang="cs-CZ" sz="1800" dirty="0"/>
              <a:t> 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přesto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že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dojde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iniciaci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Naopak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pravidelná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chronická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expozice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dostatečnému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množství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nádorového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promotoru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zvyšuje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riziko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vzniku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nádoru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Podobně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existují</a:t>
            </a:r>
            <a:r>
              <a:rPr lang="en-GB" altLang="cs-CZ" sz="1800" dirty="0">
                <a:solidFill>
                  <a:srgbClr val="FFCC66"/>
                </a:solidFill>
              </a:rPr>
              <a:t> </a:t>
            </a:r>
            <a:r>
              <a:rPr lang="en-GB" altLang="cs-CZ" sz="1800" dirty="0" err="1">
                <a:solidFill>
                  <a:srgbClr val="D63838"/>
                </a:solidFill>
              </a:rPr>
              <a:t>antiiniciátorové</a:t>
            </a:r>
            <a:r>
              <a:rPr lang="en-GB" altLang="cs-CZ" sz="1800" dirty="0">
                <a:solidFill>
                  <a:srgbClr val="D63838"/>
                </a:solidFill>
              </a:rPr>
              <a:t> </a:t>
            </a:r>
            <a:r>
              <a:rPr lang="en-GB" altLang="cs-CZ" sz="1800" dirty="0" err="1">
                <a:solidFill>
                  <a:srgbClr val="D63838"/>
                </a:solidFill>
              </a:rPr>
              <a:t>geny</a:t>
            </a:r>
            <a:r>
              <a:rPr lang="en-GB" altLang="cs-CZ" sz="1800" dirty="0">
                <a:solidFill>
                  <a:srgbClr val="D63838"/>
                </a:solidFill>
              </a:rPr>
              <a:t> a </a:t>
            </a:r>
            <a:r>
              <a:rPr lang="en-GB" altLang="cs-CZ" sz="1800" dirty="0" err="1">
                <a:solidFill>
                  <a:srgbClr val="D63838"/>
                </a:solidFill>
              </a:rPr>
              <a:t>látky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tak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existují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geny</a:t>
            </a:r>
            <a:r>
              <a:rPr lang="en-GB" altLang="cs-CZ" sz="1800" dirty="0"/>
              <a:t> a </a:t>
            </a:r>
            <a:r>
              <a:rPr lang="en-GB" altLang="cs-CZ" sz="1800" dirty="0" err="1">
                <a:solidFill>
                  <a:srgbClr val="D63838"/>
                </a:solidFill>
              </a:rPr>
              <a:t>látky</a:t>
            </a:r>
            <a:r>
              <a:rPr lang="en-GB" altLang="cs-CZ" sz="1800" dirty="0">
                <a:solidFill>
                  <a:srgbClr val="D63838"/>
                </a:solidFill>
              </a:rPr>
              <a:t> </a:t>
            </a:r>
            <a:r>
              <a:rPr lang="en-GB" altLang="cs-CZ" sz="1800" dirty="0" err="1">
                <a:solidFill>
                  <a:srgbClr val="D63838"/>
                </a:solidFill>
              </a:rPr>
              <a:t>působící</a:t>
            </a:r>
            <a:r>
              <a:rPr lang="en-GB" altLang="cs-CZ" sz="1800" dirty="0">
                <a:solidFill>
                  <a:srgbClr val="D63838"/>
                </a:solidFill>
              </a:rPr>
              <a:t> </a:t>
            </a:r>
            <a:r>
              <a:rPr lang="en-GB" altLang="cs-CZ" sz="1800" dirty="0" err="1">
                <a:solidFill>
                  <a:srgbClr val="D63838"/>
                </a:solidFill>
              </a:rPr>
              <a:t>antipromočně</a:t>
            </a:r>
            <a:r>
              <a:rPr lang="en-GB" altLang="cs-CZ" sz="1800" dirty="0">
                <a:solidFill>
                  <a:srgbClr val="D63838"/>
                </a:solidFill>
              </a:rPr>
              <a:t>. </a:t>
            </a:r>
            <a:endParaRPr lang="cs-CZ" altLang="cs-CZ" sz="1800" dirty="0">
              <a:solidFill>
                <a:srgbClr val="D63838"/>
              </a:solidFill>
            </a:endParaRPr>
          </a:p>
        </p:txBody>
      </p:sp>
      <p:sp>
        <p:nvSpPr>
          <p:cNvPr id="74755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9586C-36F4-4634-B39B-B099DFA85B0C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Times New Roman,Bold"/>
              </a:rPr>
              <a:t>Kontrolní otázky k </a:t>
            </a:r>
            <a:r>
              <a:rPr lang="cs-CZ" dirty="0" smtClean="0">
                <a:solidFill>
                  <a:srgbClr val="000000"/>
                </a:solidFill>
                <a:latin typeface="Times New Roman,Bold"/>
              </a:rPr>
              <a:t>tématu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71600" y="1171456"/>
            <a:ext cx="695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Jaké </a:t>
            </a:r>
            <a:r>
              <a:rPr lang="cs-CZ" sz="1200" dirty="0">
                <a:solidFill>
                  <a:schemeClr val="tx1"/>
                </a:solidFill>
              </a:rPr>
              <a:t>základní fáze rozeznáváme v procesu karcinogeneze a čím jsou </a:t>
            </a:r>
            <a:r>
              <a:rPr lang="cs-CZ" sz="1200" dirty="0" smtClean="0">
                <a:solidFill>
                  <a:schemeClr val="tx1"/>
                </a:solidFill>
              </a:rPr>
              <a:t>charakterizovány?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Vyjmenuj </a:t>
            </a:r>
            <a:r>
              <a:rPr lang="cs-CZ" sz="1200" dirty="0">
                <a:solidFill>
                  <a:schemeClr val="tx1"/>
                </a:solidFill>
              </a:rPr>
              <a:t>faktory, které mohou způsobit iniciaci </a:t>
            </a:r>
            <a:r>
              <a:rPr lang="cs-CZ" sz="1200" dirty="0" smtClean="0">
                <a:solidFill>
                  <a:schemeClr val="tx1"/>
                </a:solidFill>
              </a:rPr>
              <a:t>buňky.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Jak se uplatňují v rozvoji nádorů tzv</a:t>
            </a:r>
            <a:r>
              <a:rPr lang="cs-CZ" sz="1200" dirty="0">
                <a:solidFill>
                  <a:schemeClr val="tx1"/>
                </a:solidFill>
              </a:rPr>
              <a:t>.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negenotoxické</a:t>
            </a:r>
            <a:r>
              <a:rPr lang="cs-CZ" sz="1200" dirty="0" smtClean="0">
                <a:solidFill>
                  <a:schemeClr val="tx1"/>
                </a:solidFill>
              </a:rPr>
              <a:t> faktory a mechanismy?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Co </a:t>
            </a:r>
            <a:r>
              <a:rPr lang="cs-CZ" sz="1200" dirty="0">
                <a:solidFill>
                  <a:schemeClr val="tx1"/>
                </a:solidFill>
              </a:rPr>
              <a:t>znamená kontaktní inhibice růstu </a:t>
            </a:r>
            <a:r>
              <a:rPr lang="cs-CZ" sz="1200" dirty="0" smtClean="0">
                <a:solidFill>
                  <a:schemeClr val="tx1"/>
                </a:solidFill>
              </a:rPr>
              <a:t>buněk?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V </a:t>
            </a:r>
            <a:r>
              <a:rPr lang="cs-CZ" sz="1200" dirty="0">
                <a:solidFill>
                  <a:schemeClr val="tx1"/>
                </a:solidFill>
              </a:rPr>
              <a:t>jakém smyslu se z hlediska růstových signálů mění nádorová </a:t>
            </a:r>
            <a:r>
              <a:rPr lang="cs-CZ" sz="1200" dirty="0" smtClean="0">
                <a:solidFill>
                  <a:schemeClr val="tx1"/>
                </a:solidFill>
              </a:rPr>
              <a:t>populace?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Jak funguje </a:t>
            </a:r>
            <a:r>
              <a:rPr lang="cs-CZ" sz="1200" dirty="0" err="1" smtClean="0">
                <a:solidFill>
                  <a:schemeClr val="tx1"/>
                </a:solidFill>
              </a:rPr>
              <a:t>autokrinní</a:t>
            </a:r>
            <a:r>
              <a:rPr lang="cs-CZ" sz="1200" dirty="0" smtClean="0">
                <a:solidFill>
                  <a:schemeClr val="tx1"/>
                </a:solidFill>
              </a:rPr>
              <a:t> regulace a jaký je její význam?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</a:rPr>
              <a:t>Jaké </a:t>
            </a:r>
            <a:r>
              <a:rPr lang="cs-CZ" sz="1200" dirty="0">
                <a:solidFill>
                  <a:schemeClr val="tx1"/>
                </a:solidFill>
              </a:rPr>
              <a:t>jsou základní znaky nádorové populace?</a:t>
            </a:r>
            <a:r>
              <a:rPr lang="cs-CZ" sz="1200" dirty="0" smtClean="0">
                <a:solidFill>
                  <a:schemeClr val="tx1"/>
                </a:solidFill>
                <a:latin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Jak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je definována mutace?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Na jaké úrovni mohou mutace vznikat?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V jakém smyslu </a:t>
            </a: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může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být určitý protein změněn mutací?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Jaký je rozdíl mezi aktivační a inaktivační mutací?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Jaké jsou 2 hlavní mechanizmy vzniku mutací v buňkách?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Poruchy jakých typů reparace DNA jsou zásadní při vývoji nádorů?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Jakou úlohu hrají při vzniku mutací DNA polymerázy?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 vzniká genetická nestabilita a které mechanizmy k ní přispívají?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Co jsou to </a:t>
            </a:r>
            <a:r>
              <a:rPr lang="cs-CZ" sz="1200" dirty="0" err="1">
                <a:solidFill>
                  <a:schemeClr val="tx1"/>
                </a:solidFill>
                <a:latin typeface="TimesNewRoman"/>
              </a:rPr>
              <a:t>mikrosatelity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 a jakou úlohu hrají v nádorech?</a:t>
            </a:r>
          </a:p>
          <a:p>
            <a:r>
              <a:rPr lang="pl-PL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pl-PL" sz="1200" dirty="0">
                <a:solidFill>
                  <a:schemeClr val="tx1"/>
                </a:solidFill>
                <a:latin typeface="TimesNewRoman"/>
              </a:rPr>
              <a:t>Co je to genová amplifikace a její </a:t>
            </a:r>
            <a:r>
              <a:rPr lang="pl-PL" sz="1200" dirty="0" smtClean="0">
                <a:solidFill>
                  <a:schemeClr val="tx1"/>
                </a:solidFill>
                <a:latin typeface="TimesNewRoman"/>
              </a:rPr>
              <a:t>význam?</a:t>
            </a:r>
            <a:endParaRPr lang="pl-PL" sz="1200" dirty="0">
              <a:solidFill>
                <a:schemeClr val="tx1"/>
              </a:solidFill>
              <a:latin typeface="TimesNewRoman"/>
            </a:endParaRPr>
          </a:p>
          <a:p>
            <a:r>
              <a:rPr lang="pl-PL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pl-PL" sz="1200" dirty="0">
                <a:solidFill>
                  <a:schemeClr val="tx1"/>
                </a:solidFill>
                <a:latin typeface="TimesNewRoman"/>
              </a:rPr>
              <a:t>Co je aneuploidie a co k ní přispívá?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Jakou roli hraje ztráta </a:t>
            </a:r>
            <a:r>
              <a:rPr lang="cs-CZ" sz="1200" dirty="0" err="1">
                <a:solidFill>
                  <a:schemeClr val="tx1"/>
                </a:solidFill>
                <a:latin typeface="TimesNewRoman"/>
              </a:rPr>
              <a:t>heterozygotnosti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 u nádorového onemocnění?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Vysvětlete pojem klonální selektivita a jeho význam v rozvoji nádoru?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Které </a:t>
            </a: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základní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vlivy </a:t>
            </a: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a jejich interakce se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uplatňují při vzniku a rozvoji nádorového onemocnění?</a:t>
            </a:r>
          </a:p>
          <a:p>
            <a:r>
              <a:rPr lang="cs-CZ" sz="12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Charakterizujte lidské dědičné syndromy predisponující k nádorům způsobeným UV </a:t>
            </a: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zářením. </a:t>
            </a:r>
            <a:r>
              <a:rPr lang="pl-PL" sz="1200" dirty="0" smtClean="0">
                <a:solidFill>
                  <a:schemeClr val="tx1"/>
                </a:solidFill>
                <a:latin typeface="TimesNewRoman"/>
              </a:rPr>
              <a:t>Jaký </a:t>
            </a:r>
            <a:r>
              <a:rPr lang="pl-PL" sz="1200" dirty="0">
                <a:solidFill>
                  <a:schemeClr val="tx1"/>
                </a:solidFill>
                <a:latin typeface="TimesNewRoman"/>
              </a:rPr>
              <a:t>je mechanizmus vzniku nádorů u takto </a:t>
            </a:r>
            <a:r>
              <a:rPr lang="pl-PL" sz="1200" dirty="0" smtClean="0">
                <a:solidFill>
                  <a:schemeClr val="tx1"/>
                </a:solidFill>
                <a:latin typeface="TimesNewRoman"/>
              </a:rPr>
              <a:t>postižených </a:t>
            </a:r>
            <a:r>
              <a:rPr lang="pl-PL" sz="1200" dirty="0">
                <a:solidFill>
                  <a:schemeClr val="tx1"/>
                </a:solidFill>
                <a:latin typeface="TimesNewRoman"/>
              </a:rPr>
              <a:t>jedinců?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V </a:t>
            </a:r>
            <a:r>
              <a:rPr lang="cs-CZ" sz="1200" dirty="0">
                <a:solidFill>
                  <a:schemeClr val="tx1"/>
                </a:solidFill>
                <a:latin typeface="TimesNewRoman"/>
              </a:rPr>
              <a:t>jakých buňkách se nacházejí mutace v případě dědičných nádorů</a:t>
            </a:r>
            <a:r>
              <a:rPr lang="cs-CZ" sz="12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endParaRPr lang="cs-CZ" sz="1200" dirty="0">
              <a:solidFill>
                <a:schemeClr val="tx1"/>
              </a:solidFill>
              <a:latin typeface="TimesNewRoman"/>
            </a:endParaRPr>
          </a:p>
          <a:p>
            <a:endParaRPr lang="cs-CZ" sz="12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200" smtClean="0">
                <a:solidFill>
                  <a:schemeClr val="tx1"/>
                </a:solidFill>
                <a:latin typeface="TimesNewRoman"/>
              </a:rPr>
              <a:t>Studijní materiál - </a:t>
            </a:r>
            <a:r>
              <a:rPr lang="cs-CZ" sz="1200" smtClean="0">
                <a:solidFill>
                  <a:schemeClr val="accent1"/>
                </a:solidFill>
              </a:rPr>
              <a:t>E-skripta </a:t>
            </a:r>
            <a:r>
              <a:rPr lang="cs-CZ" sz="1200" dirty="0">
                <a:solidFill>
                  <a:schemeClr val="accent1"/>
                </a:solidFill>
              </a:rPr>
              <a:t>Genotoxicita a karcinogeneze (J. Hofmanová) – str. </a:t>
            </a:r>
            <a:r>
              <a:rPr lang="cs-CZ" sz="1200" dirty="0" smtClean="0">
                <a:solidFill>
                  <a:schemeClr val="accent1"/>
                </a:solidFill>
              </a:rPr>
              <a:t>1-34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D63838"/>
                </a:solidFill>
              </a:rPr>
              <a:t>je definována jako kvalitativní nebo kvantitativní změna v genetické informaci obsažené v DNA</a:t>
            </a:r>
            <a:r>
              <a:rPr lang="cs-CZ" altLang="cs-CZ" sz="1800" dirty="0">
                <a:solidFill>
                  <a:schemeClr val="accent1"/>
                </a:solidFill>
              </a:rPr>
              <a:t>.  </a:t>
            </a:r>
            <a:r>
              <a:rPr lang="cs-CZ" altLang="cs-CZ" sz="1800" dirty="0"/>
              <a:t>Je považována </a:t>
            </a:r>
            <a:r>
              <a:rPr lang="cs-CZ" altLang="cs-CZ" sz="1800" dirty="0">
                <a:solidFill>
                  <a:schemeClr val="accent1"/>
                </a:solidFill>
              </a:rPr>
              <a:t>za ireverzibilní změnu </a:t>
            </a:r>
            <a:r>
              <a:rPr lang="cs-CZ" altLang="cs-CZ" sz="1800" dirty="0"/>
              <a:t>a může být indukována viry, fyzikálními nebo chemickými faktory. </a:t>
            </a:r>
          </a:p>
          <a:p>
            <a:pPr>
              <a:spcBef>
                <a:spcPct val="0"/>
              </a:spcBef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None/>
            </a:pPr>
            <a:r>
              <a:rPr lang="cs-CZ" altLang="cs-CZ" sz="1800" dirty="0"/>
              <a:t>Mutace mohou vznikat </a:t>
            </a:r>
            <a:r>
              <a:rPr lang="cs-CZ" altLang="cs-CZ" sz="1800" dirty="0">
                <a:solidFill>
                  <a:schemeClr val="accent1"/>
                </a:solidFill>
              </a:rPr>
              <a:t>na úrovni genů nebo chromozómů</a:t>
            </a:r>
            <a:r>
              <a:rPr lang="cs-CZ" altLang="cs-CZ" sz="1800" dirty="0"/>
              <a:t>. Jeden specifický gen může být změněn </a:t>
            </a:r>
            <a:r>
              <a:rPr lang="cs-CZ" altLang="cs-CZ" sz="1800" dirty="0">
                <a:solidFill>
                  <a:schemeClr val="accent1"/>
                </a:solidFill>
              </a:rPr>
              <a:t>přidáním, ztrátou nebo záměnou jedné </a:t>
            </a:r>
            <a:r>
              <a:rPr lang="cs-CZ" altLang="cs-CZ" sz="1800" dirty="0" err="1">
                <a:solidFill>
                  <a:schemeClr val="accent1"/>
                </a:solidFill>
              </a:rPr>
              <a:t>baze</a:t>
            </a:r>
            <a:r>
              <a:rPr lang="cs-CZ" altLang="cs-CZ" sz="1800" dirty="0">
                <a:solidFill>
                  <a:schemeClr val="accent1"/>
                </a:solidFill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Protein</a:t>
            </a:r>
            <a:r>
              <a:rPr lang="cs-CZ" altLang="cs-CZ" sz="1800" dirty="0">
                <a:solidFill>
                  <a:srgbClr val="FF9900"/>
                </a:solidFill>
              </a:rPr>
              <a:t> </a:t>
            </a:r>
            <a:r>
              <a:rPr lang="cs-CZ" altLang="cs-CZ" sz="1800" dirty="0"/>
              <a:t>kódovaný tímto genem pak může být </a:t>
            </a:r>
            <a:r>
              <a:rPr lang="cs-CZ" altLang="cs-CZ" sz="1800" dirty="0">
                <a:solidFill>
                  <a:schemeClr val="accent1"/>
                </a:solidFill>
              </a:rPr>
              <a:t>změněn s ohledem na strukturu a funkci.</a:t>
            </a:r>
          </a:p>
          <a:p>
            <a:pPr>
              <a:spcBef>
                <a:spcPct val="0"/>
              </a:spcBef>
              <a:buNone/>
            </a:pPr>
            <a:endParaRPr lang="en-GB" altLang="cs-CZ" sz="1800" dirty="0"/>
          </a:p>
          <a:p>
            <a:pPr>
              <a:spcBef>
                <a:spcPct val="0"/>
              </a:spcBef>
              <a:buNone/>
            </a:pPr>
            <a:r>
              <a:rPr lang="en-GB" altLang="cs-CZ" sz="1800" dirty="0" err="1"/>
              <a:t>Jestliže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mutace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zahrnuje</a:t>
            </a:r>
            <a:r>
              <a:rPr lang="en-GB" altLang="cs-CZ" sz="1800" dirty="0"/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změnu</a:t>
            </a:r>
            <a:r>
              <a:rPr lang="en-GB" altLang="cs-CZ" sz="1800" dirty="0">
                <a:solidFill>
                  <a:schemeClr val="accent1"/>
                </a:solidFill>
              </a:rPr>
              <a:t> v </a:t>
            </a:r>
            <a:r>
              <a:rPr lang="en-GB" altLang="cs-CZ" sz="1800" dirty="0" err="1">
                <a:solidFill>
                  <a:schemeClr val="accent1"/>
                </a:solidFill>
              </a:rPr>
              <a:t>počtu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chromozómů</a:t>
            </a:r>
            <a:r>
              <a:rPr lang="en-GB" altLang="cs-CZ" sz="1800" dirty="0">
                <a:solidFill>
                  <a:schemeClr val="accent1"/>
                </a:solidFill>
              </a:rPr>
              <a:t> v </a:t>
            </a:r>
            <a:r>
              <a:rPr lang="en-GB" altLang="cs-CZ" sz="1800" dirty="0" err="1">
                <a:solidFill>
                  <a:schemeClr val="accent1"/>
                </a:solidFill>
              </a:rPr>
              <a:t>buňce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/>
              <a:t>(</a:t>
            </a:r>
            <a:r>
              <a:rPr lang="en-GB" altLang="cs-CZ" sz="1800" dirty="0" err="1"/>
              <a:t>nondisjunkce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polyploidizace</a:t>
            </a:r>
            <a:r>
              <a:rPr lang="en-GB" altLang="cs-CZ" sz="1800" dirty="0"/>
              <a:t>), </a:t>
            </a:r>
            <a:r>
              <a:rPr lang="en-GB" altLang="cs-CZ" sz="1800" dirty="0" err="1"/>
              <a:t>tak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potom</a:t>
            </a:r>
            <a:r>
              <a:rPr lang="en-GB" altLang="cs-CZ" sz="1800" dirty="0">
                <a:solidFill>
                  <a:schemeClr val="accent1"/>
                </a:solidFill>
              </a:rPr>
              <a:t>, </a:t>
            </a:r>
            <a:r>
              <a:rPr lang="en-GB" altLang="cs-CZ" sz="1800" dirty="0" err="1">
                <a:solidFill>
                  <a:schemeClr val="accent1"/>
                </a:solidFill>
              </a:rPr>
              <a:t>i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když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jednotlivé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geny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jsou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normální</a:t>
            </a:r>
            <a:r>
              <a:rPr lang="en-GB" altLang="cs-CZ" sz="1800" dirty="0">
                <a:solidFill>
                  <a:schemeClr val="accent1"/>
                </a:solidFill>
              </a:rPr>
              <a:t>, </a:t>
            </a:r>
            <a:r>
              <a:rPr lang="en-GB" altLang="cs-CZ" sz="1800" dirty="0" err="1">
                <a:solidFill>
                  <a:schemeClr val="accent1"/>
                </a:solidFill>
              </a:rPr>
              <a:t>jejich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počet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může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narušit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jejich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funkci</a:t>
            </a:r>
            <a:r>
              <a:rPr lang="en-GB" altLang="cs-CZ" sz="1800" dirty="0">
                <a:solidFill>
                  <a:schemeClr val="accent1"/>
                </a:solidFill>
              </a:rPr>
              <a:t>.</a:t>
            </a:r>
            <a:endParaRPr lang="cs-CZ" altLang="cs-CZ" sz="1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cs-CZ" sz="1800" dirty="0" err="1">
                <a:solidFill>
                  <a:schemeClr val="accent1"/>
                </a:solidFill>
              </a:rPr>
              <a:t>Změny</a:t>
            </a:r>
            <a:r>
              <a:rPr lang="en-GB" altLang="cs-CZ" sz="1800" dirty="0">
                <a:solidFill>
                  <a:schemeClr val="accent1"/>
                </a:solidFill>
              </a:rPr>
              <a:t> v </a:t>
            </a:r>
            <a:r>
              <a:rPr lang="en-GB" altLang="cs-CZ" sz="1800" dirty="0" err="1">
                <a:solidFill>
                  <a:schemeClr val="accent1"/>
                </a:solidFill>
              </a:rPr>
              <a:t>uspořádání</a:t>
            </a:r>
            <a:r>
              <a:rPr lang="en-GB" altLang="cs-CZ" sz="1800" dirty="0">
                <a:solidFill>
                  <a:schemeClr val="accent1"/>
                </a:solidFill>
              </a:rPr>
              <a:t> </a:t>
            </a:r>
            <a:r>
              <a:rPr lang="en-GB" altLang="cs-CZ" sz="1800" dirty="0" err="1">
                <a:solidFill>
                  <a:schemeClr val="accent1"/>
                </a:solidFill>
              </a:rPr>
              <a:t>chromozómů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způsobené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delecí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nebo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translokací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části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jiných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chromozómů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mohou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způsobit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mutace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genů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</a:t>
            </a:r>
            <a:r>
              <a:rPr lang="en-GB" altLang="cs-CZ" sz="1800" dirty="0"/>
              <a:t> </a:t>
            </a:r>
            <a:r>
              <a:rPr lang="en-GB" altLang="cs-CZ" sz="1800" dirty="0" err="1"/>
              <a:t>abnormální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expresi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genů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umístěných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takovémto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chromozómu</a:t>
            </a:r>
            <a:r>
              <a:rPr lang="en-GB" altLang="cs-CZ" sz="1800" dirty="0"/>
              <a:t>.</a:t>
            </a:r>
            <a:endParaRPr lang="en-GB" altLang="cs-CZ" sz="1800" b="1" u="sng" dirty="0"/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Mutace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1800" dirty="0" smtClean="0">
                <a:solidFill>
                  <a:srgbClr val="D63838"/>
                </a:solidFill>
              </a:rPr>
              <a:t>Indukce </a:t>
            </a:r>
            <a:r>
              <a:rPr lang="cs-CZ" altLang="cs-CZ" sz="1800" dirty="0">
                <a:solidFill>
                  <a:srgbClr val="D63838"/>
                </a:solidFill>
              </a:rPr>
              <a:t>mutageny</a:t>
            </a:r>
            <a:r>
              <a:rPr lang="cs-CZ" altLang="cs-CZ" sz="1800" b="1" dirty="0"/>
              <a:t> - </a:t>
            </a:r>
            <a:r>
              <a:rPr lang="cs-CZ" altLang="cs-CZ" sz="1800" dirty="0"/>
              <a:t>různé </a:t>
            </a:r>
            <a:r>
              <a:rPr lang="cs-CZ" altLang="cs-CZ" sz="1800" dirty="0">
                <a:solidFill>
                  <a:schemeClr val="accent1"/>
                </a:solidFill>
              </a:rPr>
              <a:t>chemické látky</a:t>
            </a:r>
            <a:r>
              <a:rPr lang="cs-CZ" altLang="cs-CZ" sz="1800" dirty="0"/>
              <a:t> i </a:t>
            </a:r>
            <a:r>
              <a:rPr lang="cs-CZ" altLang="cs-CZ" sz="1800" dirty="0">
                <a:solidFill>
                  <a:schemeClr val="accent1"/>
                </a:solidFill>
              </a:rPr>
              <a:t>fyzikální faktory</a:t>
            </a:r>
            <a:r>
              <a:rPr lang="cs-CZ" altLang="cs-CZ" sz="1800" dirty="0"/>
              <a:t> (např. ionizující či UV záření), ale i </a:t>
            </a:r>
            <a:r>
              <a:rPr lang="cs-CZ" altLang="cs-CZ" sz="1800" dirty="0">
                <a:solidFill>
                  <a:schemeClr val="accent1"/>
                </a:solidFill>
              </a:rPr>
              <a:t>viry</a:t>
            </a:r>
            <a:r>
              <a:rPr lang="cs-CZ" altLang="cs-CZ" sz="1800" dirty="0"/>
              <a:t>, které </a:t>
            </a:r>
            <a:r>
              <a:rPr lang="cs-CZ" altLang="cs-CZ" sz="1800" dirty="0" smtClean="0"/>
              <a:t>vyvolávají </a:t>
            </a:r>
            <a:r>
              <a:rPr lang="cs-CZ" altLang="cs-CZ" sz="1800" dirty="0"/>
              <a:t>v buňkách mutace.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D63838"/>
                </a:solidFill>
              </a:rPr>
              <a:t>Dědičné </a:t>
            </a:r>
            <a:r>
              <a:rPr lang="cs-CZ" altLang="cs-CZ" sz="1800" dirty="0" smtClean="0">
                <a:solidFill>
                  <a:srgbClr val="D63838"/>
                </a:solidFill>
              </a:rPr>
              <a:t>mutace – v zárodečných buňkách</a:t>
            </a:r>
            <a:r>
              <a:rPr lang="cs-CZ" altLang="cs-CZ" sz="1800" b="1" dirty="0" smtClean="0"/>
              <a:t> </a:t>
            </a:r>
            <a:r>
              <a:rPr lang="en-GB" altLang="cs-CZ" sz="1800" dirty="0"/>
              <a:t>(X</a:t>
            </a:r>
            <a:r>
              <a:rPr lang="cs-CZ" altLang="cs-CZ" sz="1800" dirty="0" err="1"/>
              <a:t>eroderma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pigmentosum</a:t>
            </a:r>
            <a:r>
              <a:rPr lang="en-GB" altLang="cs-CZ" sz="1800" dirty="0"/>
              <a:t>, Wilms</a:t>
            </a:r>
            <a:r>
              <a:rPr lang="cs-CZ" altLang="cs-CZ" sz="1800" dirty="0" err="1"/>
              <a:t>ův</a:t>
            </a:r>
            <a:r>
              <a:rPr lang="cs-CZ" altLang="cs-CZ" sz="1800" dirty="0"/>
              <a:t> tumor</a:t>
            </a:r>
            <a:r>
              <a:rPr lang="en-GB" altLang="cs-CZ" sz="1800" dirty="0"/>
              <a:t>, </a:t>
            </a:r>
            <a:r>
              <a:rPr lang="en-GB" altLang="cs-CZ" sz="1800" dirty="0" err="1" smtClean="0"/>
              <a:t>albinismus</a:t>
            </a:r>
            <a:r>
              <a:rPr lang="cs-CZ" altLang="cs-CZ" sz="1800" dirty="0" smtClean="0"/>
              <a:t>,</a:t>
            </a:r>
            <a:r>
              <a:rPr lang="en-GB" altLang="cs-CZ" sz="1800" dirty="0" smtClean="0"/>
              <a:t> </a:t>
            </a:r>
            <a:r>
              <a:rPr lang="cs-CZ" altLang="cs-CZ" sz="1800" dirty="0"/>
              <a:t>Lynchův syndrom </a:t>
            </a:r>
            <a:r>
              <a:rPr lang="en-GB" altLang="cs-CZ" sz="1800" dirty="0" err="1"/>
              <a:t>atd</a:t>
            </a:r>
            <a:r>
              <a:rPr lang="en-GB" altLang="cs-CZ" sz="1800" dirty="0"/>
              <a:t>.) </a:t>
            </a:r>
            <a:r>
              <a:rPr lang="en-GB" altLang="cs-CZ" sz="1800" dirty="0" err="1"/>
              <a:t>mohou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předurčovat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jedince</a:t>
            </a:r>
            <a:r>
              <a:rPr lang="en-GB" altLang="cs-CZ" sz="1800" dirty="0"/>
              <a:t> k </a:t>
            </a:r>
            <a:r>
              <a:rPr lang="en-GB" altLang="cs-CZ" sz="1800" dirty="0" err="1"/>
              <a:t>určitým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typům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nádorů</a:t>
            </a:r>
            <a:r>
              <a:rPr lang="en-GB" altLang="cs-CZ" sz="1800" dirty="0"/>
              <a:t>. </a:t>
            </a:r>
            <a:endParaRPr lang="cs-CZ" altLang="cs-CZ" sz="1800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D63838"/>
                </a:solidFill>
              </a:rPr>
              <a:t>Mutagenita se nerovná </a:t>
            </a:r>
            <a:r>
              <a:rPr lang="cs-CZ" altLang="cs-CZ" sz="1800" b="1" dirty="0" err="1">
                <a:solidFill>
                  <a:srgbClr val="D63838"/>
                </a:solidFill>
              </a:rPr>
              <a:t>karcinogenitě</a:t>
            </a:r>
            <a:r>
              <a:rPr lang="cs-CZ" altLang="cs-CZ" sz="1800" dirty="0">
                <a:solidFill>
                  <a:srgbClr val="D63838"/>
                </a:solidFill>
              </a:rPr>
              <a:t>!</a:t>
            </a:r>
            <a:r>
              <a:rPr lang="cs-CZ" altLang="cs-CZ" sz="1800" dirty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/>
              <a:t>Mutageny mají vysokou pravděpodobnost být i karcinogeny, ale řada nekarcinogenních látek jsou rovněž mutageny. Naopak také mnoho nemutagenních chemikálií může </a:t>
            </a:r>
            <a:r>
              <a:rPr lang="cs-CZ" altLang="cs-CZ" sz="1800" dirty="0" smtClean="0"/>
              <a:t>podporovat nádory. </a:t>
            </a:r>
            <a:endParaRPr lang="cs-CZ" altLang="cs-CZ" sz="1800" i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i="1" dirty="0">
                <a:solidFill>
                  <a:schemeClr val="accent1"/>
                </a:solidFill>
              </a:rPr>
              <a:t>Chemikálie jsou označovány jako karcinogeny, jestliže v exponované lidské populaci je vyšší frekvence nádorů než v neexponované populaci nebo jestliže se objevují nádory u zvířat, kterým byla chemikálie podávána</a:t>
            </a:r>
            <a:r>
              <a:rPr lang="cs-CZ" altLang="cs-CZ" sz="1800" i="1" dirty="0"/>
              <a:t>.</a:t>
            </a:r>
            <a:endParaRPr lang="cs-CZ" altLang="cs-CZ" sz="1800" dirty="0"/>
          </a:p>
          <a:p>
            <a:pPr>
              <a:spcBef>
                <a:spcPct val="0"/>
              </a:spcBef>
              <a:buNone/>
            </a:pPr>
            <a:r>
              <a:rPr lang="cs-CZ" altLang="cs-CZ" sz="1800" dirty="0" err="1">
                <a:solidFill>
                  <a:srgbClr val="D63838"/>
                </a:solidFill>
              </a:rPr>
              <a:t>Kokarcinogeny</a:t>
            </a:r>
            <a:r>
              <a:rPr lang="cs-CZ" altLang="cs-CZ" sz="1800" dirty="0">
                <a:solidFill>
                  <a:srgbClr val="D63838"/>
                </a:solidFill>
              </a:rPr>
              <a:t> </a:t>
            </a:r>
            <a:r>
              <a:rPr lang="cs-CZ" altLang="cs-CZ" sz="1800" dirty="0"/>
              <a:t>-</a:t>
            </a:r>
            <a:r>
              <a:rPr lang="cs-CZ" altLang="cs-CZ" sz="1800" b="1" dirty="0"/>
              <a:t> </a:t>
            </a:r>
            <a:r>
              <a:rPr lang="cs-CZ" altLang="cs-CZ" sz="1800" dirty="0"/>
              <a:t>zvyšují hladiny buněčných enzymů, které aktivují karcinogeny.</a:t>
            </a:r>
            <a:endParaRPr lang="cs-CZ" altLang="cs-CZ" sz="18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dirty="0" err="1">
                <a:solidFill>
                  <a:srgbClr val="D63838"/>
                </a:solidFill>
              </a:rPr>
              <a:t>Antikarcinogeny</a:t>
            </a:r>
            <a:r>
              <a:rPr lang="cs-CZ" altLang="cs-CZ" sz="1800" dirty="0">
                <a:solidFill>
                  <a:srgbClr val="D63838"/>
                </a:solidFill>
              </a:rPr>
              <a:t> </a:t>
            </a:r>
            <a:r>
              <a:rPr lang="cs-CZ" altLang="cs-CZ" sz="1800" dirty="0"/>
              <a:t>- chemicky se váží na karcinogen, odbourávají jej, tlumí enzymy aktivující karcinogeny nebo obsadí cílové místo (kompetitivní inhibice).</a:t>
            </a:r>
            <a:endParaRPr lang="sk-SK" altLang="cs-CZ" sz="1800" dirty="0">
              <a:solidFill>
                <a:srgbClr val="D63838"/>
              </a:solidFill>
            </a:endParaRPr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83543" y="260646"/>
            <a:ext cx="41921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solidFill>
                  <a:schemeClr val="tx2"/>
                </a:solidFill>
              </a:rPr>
              <a:t>Mutageny vs. karcinogeny</a:t>
            </a: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18566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1595132" y="5405407"/>
            <a:ext cx="7091668" cy="77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569894" y="1175544"/>
            <a:ext cx="25238" cy="4161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190663" y="6511131"/>
            <a:ext cx="5184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 dirty="0" err="1" smtClean="0"/>
              <a:t>Weinberg</a:t>
            </a:r>
            <a:r>
              <a:rPr lang="cs-CZ" altLang="cs-CZ" sz="1100" i="1" dirty="0" smtClean="0"/>
              <a:t> </a:t>
            </a:r>
            <a:r>
              <a:rPr lang="cs-CZ" altLang="cs-CZ" sz="1100" i="1" dirty="0"/>
              <a:t>RA, </a:t>
            </a:r>
            <a:r>
              <a:rPr lang="en-US" altLang="cs-CZ" sz="1100" i="1" dirty="0"/>
              <a:t>The Biology of Cancer</a:t>
            </a:r>
            <a:r>
              <a:rPr lang="en-US" altLang="cs-CZ" sz="1100" dirty="0"/>
              <a:t> (© Garland Science 2007)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67" y="1869591"/>
            <a:ext cx="492443" cy="3005200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 eaLnBrk="1" hangingPunct="1">
              <a:defRPr/>
            </a:pPr>
            <a:r>
              <a:rPr lang="sk-SK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biological effect </a:t>
            </a: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3913291" y="5567629"/>
            <a:ext cx="219002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000" b="1" dirty="0" err="1"/>
              <a:t>increasing</a:t>
            </a:r>
            <a:r>
              <a:rPr lang="sk-SK" altLang="cs-CZ" sz="2000" b="1" dirty="0"/>
              <a:t> </a:t>
            </a:r>
            <a:r>
              <a:rPr lang="sk-SK" altLang="cs-CZ" sz="2000" b="1" dirty="0" err="1"/>
              <a:t>dose</a:t>
            </a:r>
            <a:endParaRPr lang="sk-SK" altLang="cs-CZ" sz="20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10407" y="2643188"/>
            <a:ext cx="7033531" cy="26225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619250" y="1175544"/>
            <a:ext cx="7067550" cy="4137025"/>
          </a:xfrm>
          <a:custGeom>
            <a:avLst/>
            <a:gdLst>
              <a:gd name="connsiteX0" fmla="*/ 0 w 7067550"/>
              <a:gd name="connsiteY0" fmla="*/ 4160837 h 4160837"/>
              <a:gd name="connsiteX1" fmla="*/ 2209800 w 7067550"/>
              <a:gd name="connsiteY1" fmla="*/ 4094162 h 4160837"/>
              <a:gd name="connsiteX2" fmla="*/ 3048000 w 7067550"/>
              <a:gd name="connsiteY2" fmla="*/ 3884612 h 4160837"/>
              <a:gd name="connsiteX3" fmla="*/ 3457575 w 7067550"/>
              <a:gd name="connsiteY3" fmla="*/ 3227387 h 4160837"/>
              <a:gd name="connsiteX4" fmla="*/ 3933825 w 7067550"/>
              <a:gd name="connsiteY4" fmla="*/ 950912 h 4160837"/>
              <a:gd name="connsiteX5" fmla="*/ 4610100 w 7067550"/>
              <a:gd name="connsiteY5" fmla="*/ 150812 h 4160837"/>
              <a:gd name="connsiteX6" fmla="*/ 6467475 w 7067550"/>
              <a:gd name="connsiteY6" fmla="*/ 46037 h 4160837"/>
              <a:gd name="connsiteX7" fmla="*/ 7067550 w 7067550"/>
              <a:gd name="connsiteY7" fmla="*/ 26987 h 4160837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8000 w 7067550"/>
              <a:gd name="connsiteY2" fmla="*/ 3860796 h 4137021"/>
              <a:gd name="connsiteX3" fmla="*/ 3457575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8000 w 7067550"/>
              <a:gd name="connsiteY2" fmla="*/ 3860796 h 4137021"/>
              <a:gd name="connsiteX3" fmla="*/ 3457575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8000 w 7067550"/>
              <a:gd name="connsiteY2" fmla="*/ 3860796 h 4137021"/>
              <a:gd name="connsiteX3" fmla="*/ 310035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8000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2905092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7936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7936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7936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  <a:gd name="connsiteX0" fmla="*/ 0 w 7067550"/>
              <a:gd name="connsiteY0" fmla="*/ 4137021 h 4137021"/>
              <a:gd name="connsiteX1" fmla="*/ 2209800 w 7067550"/>
              <a:gd name="connsiteY1" fmla="*/ 4070346 h 4137021"/>
              <a:gd name="connsiteX2" fmla="*/ 3047936 w 7067550"/>
              <a:gd name="connsiteY2" fmla="*/ 3860796 h 4137021"/>
              <a:gd name="connsiteX3" fmla="*/ 3386073 w 7067550"/>
              <a:gd name="connsiteY3" fmla="*/ 3203571 h 4137021"/>
              <a:gd name="connsiteX4" fmla="*/ 3933825 w 7067550"/>
              <a:gd name="connsiteY4" fmla="*/ 784196 h 4137021"/>
              <a:gd name="connsiteX5" fmla="*/ 4610100 w 7067550"/>
              <a:gd name="connsiteY5" fmla="*/ 126996 h 4137021"/>
              <a:gd name="connsiteX6" fmla="*/ 6467475 w 7067550"/>
              <a:gd name="connsiteY6" fmla="*/ 22221 h 4137021"/>
              <a:gd name="connsiteX7" fmla="*/ 7067550 w 7067550"/>
              <a:gd name="connsiteY7" fmla="*/ 3171 h 413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550" h="4137021">
                <a:moveTo>
                  <a:pt x="0" y="4137021"/>
                </a:moveTo>
                <a:cubicBezTo>
                  <a:pt x="850900" y="4126702"/>
                  <a:pt x="1701811" y="4116383"/>
                  <a:pt x="2209800" y="4070346"/>
                </a:cubicBezTo>
                <a:cubicBezTo>
                  <a:pt x="2717789" y="4024309"/>
                  <a:pt x="2947146" y="3962382"/>
                  <a:pt x="3047936" y="3860796"/>
                </a:cubicBezTo>
                <a:cubicBezTo>
                  <a:pt x="3158261" y="3763936"/>
                  <a:pt x="3238425" y="3716338"/>
                  <a:pt x="3386073" y="3203571"/>
                </a:cubicBezTo>
                <a:cubicBezTo>
                  <a:pt x="3533721" y="2690804"/>
                  <a:pt x="3741738" y="1296958"/>
                  <a:pt x="3933825" y="784196"/>
                </a:cubicBezTo>
                <a:cubicBezTo>
                  <a:pt x="4011608" y="514334"/>
                  <a:pt x="4187825" y="253992"/>
                  <a:pt x="4610100" y="126996"/>
                </a:cubicBezTo>
                <a:cubicBezTo>
                  <a:pt x="5032375" y="0"/>
                  <a:pt x="6057900" y="42858"/>
                  <a:pt x="6467475" y="22221"/>
                </a:cubicBezTo>
                <a:cubicBezTo>
                  <a:pt x="6877050" y="1584"/>
                  <a:pt x="6878638" y="25396"/>
                  <a:pt x="7067550" y="3171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9705" name="TextBox 37"/>
          <p:cNvSpPr txBox="1">
            <a:spLocks noChangeArrowheads="1"/>
          </p:cNvSpPr>
          <p:nvPr/>
        </p:nvSpPr>
        <p:spPr bwMode="auto">
          <a:xfrm>
            <a:off x="1610407" y="3452019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000" b="1" dirty="0" err="1"/>
              <a:t>dose-dependent</a:t>
            </a:r>
            <a:r>
              <a:rPr lang="sk-SK" altLang="cs-CZ" sz="2000" b="1" dirty="0"/>
              <a:t> </a:t>
            </a:r>
            <a:r>
              <a:rPr lang="sk-SK" altLang="cs-CZ" sz="2000" b="1" dirty="0" err="1"/>
              <a:t>effect</a:t>
            </a:r>
            <a:r>
              <a:rPr lang="sk-SK" altLang="cs-CZ" sz="2000" b="1" dirty="0"/>
              <a:t> of </a:t>
            </a:r>
            <a:r>
              <a:rPr lang="sk-SK" altLang="cs-CZ" sz="2000" b="1" dirty="0" err="1"/>
              <a:t>mutagen</a:t>
            </a:r>
            <a:endParaRPr lang="sk-SK" altLang="cs-CZ" sz="2000" b="1" dirty="0"/>
          </a:p>
        </p:txBody>
      </p:sp>
      <p:sp>
        <p:nvSpPr>
          <p:cNvPr id="29706" name="TextBox 38"/>
          <p:cNvSpPr txBox="1">
            <a:spLocks noChangeArrowheads="1"/>
          </p:cNvSpPr>
          <p:nvPr/>
        </p:nvSpPr>
        <p:spPr bwMode="auto">
          <a:xfrm>
            <a:off x="5515656" y="1747669"/>
            <a:ext cx="314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000" b="1" dirty="0" err="1"/>
              <a:t>dose-dependent</a:t>
            </a:r>
            <a:r>
              <a:rPr lang="sk-SK" altLang="cs-CZ" sz="2000" b="1" dirty="0"/>
              <a:t> </a:t>
            </a:r>
            <a:r>
              <a:rPr lang="sk-SK" altLang="cs-CZ" sz="2000" b="1" dirty="0" err="1"/>
              <a:t>effect</a:t>
            </a:r>
            <a:r>
              <a:rPr lang="sk-SK" altLang="cs-CZ" sz="2000" b="1" dirty="0"/>
              <a:t> of </a:t>
            </a:r>
            <a:r>
              <a:rPr lang="sk-SK" altLang="cs-CZ" sz="2000" b="1" dirty="0" err="1"/>
              <a:t>cytotoxic</a:t>
            </a:r>
            <a:r>
              <a:rPr lang="sk-SK" altLang="cs-CZ" sz="2000" b="1" dirty="0"/>
              <a:t> agent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000" b="1" dirty="0"/>
              <a:t>or tumor </a:t>
            </a:r>
            <a:r>
              <a:rPr lang="sk-SK" altLang="cs-CZ" sz="2000" b="1" dirty="0" err="1"/>
              <a:t>promoter</a:t>
            </a:r>
            <a:endParaRPr lang="sk-SK" altLang="cs-CZ" sz="2000" b="1" dirty="0"/>
          </a:p>
        </p:txBody>
      </p:sp>
      <p:cxnSp>
        <p:nvCxnSpPr>
          <p:cNvPr id="41" name="Straight Connector 40"/>
          <p:cNvCxnSpPr>
            <a:stCxn id="29705" idx="2"/>
          </p:cNvCxnSpPr>
          <p:nvPr/>
        </p:nvCxnSpPr>
        <p:spPr>
          <a:xfrm rot="16200000" flipH="1">
            <a:off x="2893106" y="4306095"/>
            <a:ext cx="506413" cy="2143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5822157" y="1607344"/>
            <a:ext cx="285750" cy="714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9" name="Zástupný symbol pro číslo snímku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830B8E-D62A-4508-A107-BBD26099E46D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94314" y="233251"/>
            <a:ext cx="7427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/>
                </a:solidFill>
              </a:rPr>
              <a:t>Mutageny vs. cytotoxické látky a nádorové promotory</a:t>
            </a:r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40631" y="1792"/>
            <a:ext cx="6838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Genetické změny a </a:t>
            </a:r>
            <a:r>
              <a:rPr lang="cs-CZ" altLang="cs-CZ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disorganizace</a:t>
            </a:r>
            <a:r>
              <a:rPr lang="cs-CZ" altLang="cs-CZ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chromozómů v nádorových buňkách</a:t>
            </a:r>
          </a:p>
        </p:txBody>
      </p:sp>
      <p:pic>
        <p:nvPicPr>
          <p:cNvPr id="5" name="Picture 3" descr="Amsci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1210350"/>
            <a:ext cx="3343956" cy="54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49" y="61864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>
                <a:latin typeface="Tahoma" panose="020B0604030504040204" pitchFamily="34" charset="0"/>
              </a:rPr>
              <a:t>Van </a:t>
            </a:r>
            <a:r>
              <a:rPr lang="cs-CZ" altLang="cs-CZ" sz="1200" i="1" dirty="0" err="1">
                <a:latin typeface="Tahoma" panose="020B0604030504040204" pitchFamily="34" charset="0"/>
              </a:rPr>
              <a:t>Noorden</a:t>
            </a:r>
            <a:r>
              <a:rPr lang="cs-CZ" altLang="cs-CZ" sz="1200" i="1" dirty="0">
                <a:latin typeface="Tahoma" panose="020B0604030504040204" pitchFamily="34" charset="0"/>
              </a:rPr>
              <a:t> C.J.F. et al, </a:t>
            </a:r>
          </a:p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American</a:t>
            </a:r>
            <a:r>
              <a:rPr lang="cs-CZ" altLang="cs-CZ" sz="1200" i="1" dirty="0"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latin typeface="Tahoma" panose="020B0604030504040204" pitchFamily="34" charset="0"/>
              </a:rPr>
              <a:t>Scientist</a:t>
            </a:r>
            <a:r>
              <a:rPr lang="cs-CZ" altLang="cs-CZ" sz="1200" i="1" dirty="0">
                <a:latin typeface="Tahoma" panose="020B0604030504040204" pitchFamily="34" charset="0"/>
              </a:rPr>
              <a:t> 86,1998:130-141</a:t>
            </a:r>
          </a:p>
        </p:txBody>
      </p:sp>
    </p:spTree>
    <p:extLst>
      <p:ext uri="{BB962C8B-B14F-4D97-AF65-F5344CB8AC3E}">
        <p14:creationId xmlns:p14="http://schemas.microsoft.com/office/powerpoint/2010/main" val="16604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214438" y="92534"/>
            <a:ext cx="7138987" cy="627063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Celkové změny ovlivňující geny</a:t>
            </a:r>
            <a:br>
              <a:rPr lang="cs-CZ" altLang="cs-CZ" sz="2400" dirty="0" smtClean="0">
                <a:solidFill>
                  <a:schemeClr val="tx2"/>
                </a:solidFill>
              </a:rPr>
            </a:br>
            <a:r>
              <a:rPr lang="cs-CZ" altLang="cs-CZ" sz="2400" dirty="0" smtClean="0">
                <a:solidFill>
                  <a:schemeClr val="tx2"/>
                </a:solidFill>
              </a:rPr>
              <a:t> kódující proteiny u vybraných nádorů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1490267" y="1193354"/>
            <a:ext cx="7571184" cy="4922370"/>
          </a:xfrm>
        </p:spPr>
        <p:txBody>
          <a:bodyPr/>
          <a:lstStyle/>
          <a:p>
            <a:pPr lvl="4" eaLnBrk="1" hangingPunct="1">
              <a:buClrTx/>
              <a:buSzTx/>
              <a:buFont typeface="Arial" panose="020B0604020202020204" pitchFamily="34" charset="0"/>
              <a:buChar char="•"/>
            </a:pPr>
            <a:endParaRPr lang="cs-CZ" altLang="cs-CZ" dirty="0" smtClean="0">
              <a:latin typeface="Calibri" panose="020F0502020204030204" pitchFamily="34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B9FD17-FACB-4D7E-AA5F-B6AAD8D5CA59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pic>
        <p:nvPicPr>
          <p:cNvPr id="5120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96752"/>
            <a:ext cx="6043612" cy="532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ovéPole 7"/>
          <p:cNvSpPr txBox="1">
            <a:spLocks noChangeArrowheads="1"/>
          </p:cNvSpPr>
          <p:nvPr/>
        </p:nvSpPr>
        <p:spPr bwMode="auto">
          <a:xfrm>
            <a:off x="6074966" y="5533573"/>
            <a:ext cx="291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SBS – záměna jedné báze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/>
              <a:t>Indels</a:t>
            </a:r>
            <a:r>
              <a:rPr lang="cs-CZ" altLang="cs-CZ" sz="1600" dirty="0"/>
              <a:t> – malé inzerce a delece</a:t>
            </a:r>
          </a:p>
        </p:txBody>
      </p:sp>
    </p:spTree>
    <p:extLst>
      <p:ext uri="{BB962C8B-B14F-4D97-AF65-F5344CB8AC3E}">
        <p14:creationId xmlns:p14="http://schemas.microsoft.com/office/powerpoint/2010/main" val="30875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259706" y="137544"/>
            <a:ext cx="7138987" cy="627063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Počet somatických mutací </a:t>
            </a:r>
            <a:br>
              <a:rPr lang="cs-CZ" altLang="cs-CZ" sz="2400" dirty="0" smtClean="0">
                <a:solidFill>
                  <a:schemeClr val="tx2"/>
                </a:solidFill>
              </a:rPr>
            </a:br>
            <a:r>
              <a:rPr lang="cs-CZ" altLang="cs-CZ" sz="2400" dirty="0" smtClean="0">
                <a:solidFill>
                  <a:schemeClr val="tx2"/>
                </a:solidFill>
              </a:rPr>
              <a:t>u reprezentativních lidských nádorů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Genomové </a:t>
            </a:r>
            <a:r>
              <a:rPr lang="cs-CZ" altLang="cs-CZ" sz="1600" dirty="0" err="1" smtClean="0"/>
              <a:t>sekvenovací</a:t>
            </a:r>
            <a:r>
              <a:rPr lang="cs-CZ" altLang="cs-CZ" sz="1600" dirty="0" smtClean="0"/>
              <a:t> studie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A) Počet nesynonymních mutací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(medián) u různých typů dětských či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dospělých solidních nádorů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B) Medián počtu nesynonymních mutací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600" dirty="0" smtClean="0"/>
              <a:t>(horizontálně 25 a 75% </a:t>
            </a:r>
            <a:r>
              <a:rPr lang="cs-CZ" altLang="cs-CZ" sz="1600" dirty="0" err="1" smtClean="0"/>
              <a:t>kvartil</a:t>
            </a:r>
            <a:r>
              <a:rPr lang="cs-CZ" altLang="cs-CZ" sz="1600" dirty="0" smtClean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Synonymní mutace </a:t>
            </a:r>
            <a:r>
              <a:rPr lang="cs-CZ" altLang="cs-CZ" sz="1400" dirty="0" smtClean="0"/>
              <a:t>– nemění smysl kodonu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/>
              <a:t> a tak ani pořadí aminokyselin v proteinu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Nesynonymní mutace </a:t>
            </a:r>
            <a:r>
              <a:rPr lang="cs-CZ" altLang="cs-CZ" sz="1400" dirty="0" smtClean="0"/>
              <a:t>– inzerce či delece nukleotidu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/>
              <a:t> způsobí „</a:t>
            </a:r>
            <a:r>
              <a:rPr lang="cs-CZ" altLang="cs-CZ" sz="1400" dirty="0" err="1" smtClean="0"/>
              <a:t>frameshift</a:t>
            </a:r>
            <a:r>
              <a:rPr lang="cs-CZ" altLang="cs-CZ" sz="1400" dirty="0" smtClean="0"/>
              <a:t>“ mutaci, která míchá kodóny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/>
              <a:t> způsobí změnu proteinu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400" dirty="0" smtClean="0"/>
              <a:t>(mohou hrát pozitivní úlohu v přírodním výběru)</a:t>
            </a:r>
            <a:endParaRPr lang="cs-CZ" altLang="cs-CZ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200" dirty="0" smtClean="0"/>
              <a:t>MSI – nestabilita </a:t>
            </a:r>
            <a:r>
              <a:rPr lang="cs-CZ" altLang="cs-CZ" sz="1200" dirty="0" err="1" smtClean="0"/>
              <a:t>mikrosatelitů</a:t>
            </a:r>
            <a:endParaRPr lang="cs-CZ" altLang="cs-CZ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200" dirty="0" smtClean="0"/>
              <a:t>SCLC – malobuněčný nádor plic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200" dirty="0" smtClean="0"/>
              <a:t>NSCLC – nemalobuněčný nádor plic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200" dirty="0" smtClean="0"/>
              <a:t>ESCC – karcinom jícnu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200" dirty="0" smtClean="0"/>
              <a:t>EAC – adenokarcinom jícnu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14D3C5-E9AB-44A8-A273-517C6DFFFF1D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pic>
        <p:nvPicPr>
          <p:cNvPr id="5018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196752"/>
            <a:ext cx="3567112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ovéPole 4"/>
          <p:cNvSpPr txBox="1">
            <a:spLocks noChangeArrowheads="1"/>
          </p:cNvSpPr>
          <p:nvPr/>
        </p:nvSpPr>
        <p:spPr bwMode="auto">
          <a:xfrm>
            <a:off x="1043608" y="6412767"/>
            <a:ext cx="2806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Vogelstein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B. et al. Science 2013</a:t>
            </a:r>
          </a:p>
        </p:txBody>
      </p:sp>
    </p:spTree>
    <p:extLst>
      <p:ext uri="{BB962C8B-B14F-4D97-AF65-F5344CB8AC3E}">
        <p14:creationId xmlns:p14="http://schemas.microsoft.com/office/powerpoint/2010/main" val="10819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 mechanism karcinogene_upraveny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 mechanism karcinogene_upraveny" id="{6C89EB1C-4EFC-4F89-B1DF-FD8D0CEF8DC8}" vid="{1F3D2897-8F40-4CE2-A152-5C69EC8F311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 mechanism karcinogene_upraveny</Template>
  <TotalTime>616</TotalTime>
  <Words>3563</Words>
  <Application>Microsoft Office PowerPoint</Application>
  <PresentationFormat>Předvádění na obrazovce (4:3)</PresentationFormat>
  <Paragraphs>372</Paragraphs>
  <Slides>37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7" baseType="lpstr">
      <vt:lpstr>Arial Unicode MS</vt:lpstr>
      <vt:lpstr>Arial</vt:lpstr>
      <vt:lpstr>Arial Black</vt:lpstr>
      <vt:lpstr>Calibri</vt:lpstr>
      <vt:lpstr>Tahoma</vt:lpstr>
      <vt:lpstr>Times New Roman</vt:lpstr>
      <vt:lpstr>Times New Roman,Bold</vt:lpstr>
      <vt:lpstr>TimesNewRoman</vt:lpstr>
      <vt:lpstr>Wingdings</vt:lpstr>
      <vt:lpstr>templat mechanism karcinogene_upraveny</vt:lpstr>
      <vt:lpstr>Vznik a význam mutací Integrita genomu Genetická nestabilita Dědičné syndromy  E-skripta https://is.muni.cz/do/rect/el/estud/prif/ps13/genotox/web/index.html </vt:lpstr>
      <vt:lpstr>Typické znaky nádorové buňky</vt:lpstr>
      <vt:lpstr>Prezentace aplikace PowerPoint</vt:lpstr>
      <vt:lpstr>Mutace</vt:lpstr>
      <vt:lpstr>  </vt:lpstr>
      <vt:lpstr>Prezentace aplikace PowerPoint</vt:lpstr>
      <vt:lpstr>  </vt:lpstr>
      <vt:lpstr>Celkové změny ovlivňující geny  kódující proteiny u vybraných nádorů</vt:lpstr>
      <vt:lpstr>Počet somatických mutací  u reprezentativních lidských nádorů</vt:lpstr>
      <vt:lpstr>  </vt:lpstr>
      <vt:lpstr>Prezentace aplikace PowerPoint</vt:lpstr>
      <vt:lpstr>Prezentace aplikace PowerPoint</vt:lpstr>
      <vt:lpstr>  </vt:lpstr>
      <vt:lpstr>  </vt:lpstr>
      <vt:lpstr>  </vt:lpstr>
      <vt:lpstr>Prezentace aplikace PowerPoint</vt:lpstr>
      <vt:lpstr>  </vt:lpstr>
      <vt:lpstr>Prezentace aplikace PowerPoint</vt:lpstr>
      <vt:lpstr>Prezentace aplikace PowerPoint</vt:lpstr>
      <vt:lpstr>  </vt:lpstr>
      <vt:lpstr>  </vt:lpstr>
      <vt:lpstr>Vývoj nádoru založený na selekci  mutovaného fenotypu </vt:lpstr>
      <vt:lpstr>  </vt:lpstr>
      <vt:lpstr>Počet a distribuce „driver gene“ mutací</vt:lpstr>
      <vt:lpstr>Prezentace aplikace PowerPoint</vt:lpstr>
      <vt:lpstr>Prezentace aplikace PowerPoint</vt:lpstr>
      <vt:lpstr>  </vt:lpstr>
      <vt:lpstr>  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Kontrolní otázky k tématu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83</cp:revision>
  <dcterms:created xsi:type="dcterms:W3CDTF">2018-01-29T11:48:29Z</dcterms:created>
  <dcterms:modified xsi:type="dcterms:W3CDTF">2020-03-31T16:22:54Z</dcterms:modified>
</cp:coreProperties>
</file>