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7" r:id="rId2"/>
    <p:sldId id="276" r:id="rId3"/>
    <p:sldId id="272" r:id="rId4"/>
    <p:sldId id="257" r:id="rId5"/>
    <p:sldId id="258" r:id="rId6"/>
    <p:sldId id="275" r:id="rId7"/>
    <p:sldId id="279" r:id="rId8"/>
    <p:sldId id="259" r:id="rId9"/>
    <p:sldId id="262" r:id="rId10"/>
    <p:sldId id="263" r:id="rId11"/>
    <p:sldId id="294" r:id="rId12"/>
    <p:sldId id="264" r:id="rId13"/>
    <p:sldId id="265" r:id="rId14"/>
    <p:sldId id="266" r:id="rId15"/>
    <p:sldId id="267" r:id="rId16"/>
    <p:sldId id="261" r:id="rId17"/>
    <p:sldId id="274" r:id="rId18"/>
    <p:sldId id="270" r:id="rId19"/>
    <p:sldId id="268" r:id="rId20"/>
    <p:sldId id="269" r:id="rId21"/>
    <p:sldId id="282" r:id="rId22"/>
    <p:sldId id="283" r:id="rId23"/>
    <p:sldId id="284" r:id="rId24"/>
    <p:sldId id="296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64AD-EAFC-4C5E-9D98-FA6483F0002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DB72-8C70-4CC9-8ED4-B131E4718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DB72-8C70-4CC9-8ED4-B131E471827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3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1632-1D36-4288-B1F1-36A803807D92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MIKROORGANISMŮ</a:t>
            </a:r>
            <a:br>
              <a:rPr lang="cs-CZ" sz="3200" dirty="0" smtClean="0"/>
            </a:br>
            <a:r>
              <a:rPr lang="cs-CZ" sz="3200" dirty="0"/>
              <a:t>1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Iva Buriánková </a:t>
            </a:r>
            <a:endParaRPr lang="cs-CZ" dirty="0" smtClean="0"/>
          </a:p>
          <a:p>
            <a:pPr algn="ctr"/>
            <a:r>
              <a:rPr lang="cs-CZ" dirty="0" smtClean="0"/>
              <a:t>MUNI</a:t>
            </a:r>
            <a:endParaRPr lang="cs-CZ" dirty="0" smtClean="0"/>
          </a:p>
          <a:p>
            <a:pPr algn="ctr"/>
            <a:r>
              <a:rPr lang="cs-CZ" dirty="0" smtClean="0"/>
              <a:t>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354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80137"/>
            <a:ext cx="3322137" cy="29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31816"/>
            <a:ext cx="2894036" cy="28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1913"/>
            <a:ext cx="73437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85525" y="260648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 smtClean="0"/>
              <a:t>Haeckel</a:t>
            </a:r>
            <a:r>
              <a:rPr lang="cs-CZ" sz="1400" b="1" dirty="0" smtClean="0"/>
              <a:t> - </a:t>
            </a:r>
            <a:r>
              <a:rPr lang="en-GB" sz="1400" b="1" dirty="0" err="1" smtClean="0"/>
              <a:t>biogenetický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zákon</a:t>
            </a:r>
            <a:r>
              <a:rPr lang="cs-CZ" sz="1400" b="1" dirty="0"/>
              <a:t> </a:t>
            </a:r>
            <a:r>
              <a:rPr lang="cs-CZ" sz="1400" b="1" dirty="0" smtClean="0"/>
              <a:t>-</a:t>
            </a:r>
            <a:r>
              <a:rPr lang="en-GB" sz="1400" b="1" dirty="0"/>
              <a:t>  </a:t>
            </a:r>
            <a:r>
              <a:rPr lang="en-GB" sz="1400" b="1" dirty="0" err="1"/>
              <a:t>ontogeneze</a:t>
            </a:r>
            <a:r>
              <a:rPr lang="en-GB" sz="1400" b="1" dirty="0"/>
              <a:t> je </a:t>
            </a:r>
            <a:r>
              <a:rPr lang="en-GB" sz="1400" b="1" dirty="0" err="1"/>
              <a:t>zkráceným</a:t>
            </a:r>
            <a:r>
              <a:rPr lang="en-GB" sz="1400" b="1" dirty="0"/>
              <a:t> </a:t>
            </a:r>
            <a:r>
              <a:rPr lang="en-GB" sz="1400" b="1" dirty="0" err="1"/>
              <a:t>opakováním</a:t>
            </a:r>
            <a:r>
              <a:rPr lang="en-GB" sz="1400" b="1" dirty="0"/>
              <a:t> </a:t>
            </a:r>
            <a:r>
              <a:rPr lang="en-GB" sz="1400" b="1" dirty="0" err="1"/>
              <a:t>fylogeneze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2212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8775" y="1628800"/>
            <a:ext cx="698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 dirty="0">
                <a:solidFill>
                  <a:srgbClr val="344600"/>
                </a:solidFill>
                <a:latin typeface="Calibri" panose="020F0502020204030204" pitchFamily="34" charset="0"/>
              </a:rPr>
              <a:t>Co je tedy to „prostředí“ z definice?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8775" y="3284984"/>
            <a:ext cx="4285233" cy="1034129"/>
          </a:xfrm>
          <a:prstGeom prst="rect">
            <a:avLst/>
          </a:prstGeom>
          <a:solidFill>
            <a:srgbClr val="99CC00">
              <a:alpha val="7607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Podmínky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prostředí – „nevyčerpatelné“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Zdroje – „vyčerpatelné“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Enemies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“ – predátoři aj.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8775" y="2132856"/>
            <a:ext cx="4824412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CC3300"/>
                </a:solidFill>
                <a:latin typeface="Calibri" panose="020F0502020204030204" pitchFamily="34" charset="0"/>
              </a:rPr>
              <a:t>Souhrn všech faktorů, zdrojů a jevů vně organismu, které na tento organismus působí a nějak ho </a:t>
            </a:r>
            <a:r>
              <a:rPr lang="cs-CZ" altLang="en-US" sz="1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ovlivňují</a:t>
            </a:r>
            <a:endParaRPr lang="cs-CZ" altLang="en-US" sz="1800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9552" y="332656"/>
            <a:ext cx="84249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J. R. Krebs: „Vědecké studium interakcí, které ovlivňují výskyt a hojnost organismů v prostoru a v čase“. (interakce-popisují právě vztah mezi </a:t>
            </a:r>
            <a:r>
              <a:rPr lang="cs-CZ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dirty="0" smtClean="0"/>
              <a:t>.“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0" y="3337979"/>
            <a:ext cx="2984876" cy="3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6" y="4422573"/>
            <a:ext cx="4288292" cy="240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1" y="1193159"/>
            <a:ext cx="2987115" cy="20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3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03238" y="3619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P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ředmět 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studia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ekologie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…..?</a:t>
            </a:r>
            <a:r>
              <a:rPr lang="cs-CZ" altLang="en-US" sz="1800" dirty="0" smtClean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  <a:endParaRPr lang="cs-CZ" altLang="en-US" sz="1800" dirty="0">
              <a:solidFill>
                <a:srgbClr val="336600"/>
              </a:solidFill>
              <a:latin typeface="Calibri" panose="020F0502020204030204" pitchFamily="34" charset="0"/>
            </a:endParaRP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162800" cy="32670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031" y="4437112"/>
            <a:ext cx="8371433" cy="2308324"/>
          </a:xfrm>
          <a:prstGeom prst="rect">
            <a:avLst/>
          </a:prstGeom>
          <a:solidFill>
            <a:srgbClr val="99CC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</a:rPr>
              <a:t>A. molekulární </a:t>
            </a:r>
            <a:r>
              <a:rPr lang="cs-CZ" altLang="en-US" dirty="0">
                <a:solidFill>
                  <a:srgbClr val="000000"/>
                </a:solidFill>
              </a:rPr>
              <a:t>(DNA): biochemie, molekulární biologie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B. buněčná</a:t>
            </a:r>
            <a:r>
              <a:rPr lang="cs-CZ" altLang="en-US" dirty="0">
                <a:solidFill>
                  <a:srgbClr val="000000"/>
                </a:solidFill>
              </a:rPr>
              <a:t> (jádro, organely, apod.): cytologie, genetika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 orgánová</a:t>
            </a:r>
            <a:r>
              <a:rPr lang="cs-CZ" altLang="en-US" dirty="0">
                <a:solidFill>
                  <a:srgbClr val="000000"/>
                </a:solidFill>
              </a:rPr>
              <a:t> (pletiva, orgány): anatomie, morfologie, fyziologie, ekofyziologie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organismální</a:t>
            </a:r>
            <a:r>
              <a:rPr lang="cs-CZ" altLang="en-US" dirty="0">
                <a:solidFill>
                  <a:srgbClr val="000000"/>
                </a:solidFill>
              </a:rPr>
              <a:t> (individua, formy): vývojová biologie, systematika,</a:t>
            </a:r>
            <a:r>
              <a:rPr lang="cs-CZ" altLang="en-US" dirty="0">
                <a:solidFill>
                  <a:srgbClr val="008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autekologie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E. populační</a:t>
            </a:r>
            <a:r>
              <a:rPr lang="cs-CZ" altLang="en-US" dirty="0">
                <a:solidFill>
                  <a:srgbClr val="000000"/>
                </a:solidFill>
              </a:rPr>
              <a:t> (populace, kohorty): genetika, </a:t>
            </a:r>
            <a:r>
              <a:rPr lang="cs-CZ" altLang="en-US" b="1" i="1" dirty="0">
                <a:solidFill>
                  <a:srgbClr val="008000"/>
                </a:solidFill>
              </a:rPr>
              <a:t>populační 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biocenotická</a:t>
            </a: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en-US" dirty="0">
                <a:solidFill>
                  <a:srgbClr val="000000"/>
                </a:solidFill>
              </a:rPr>
              <a:t>(společenstva): </a:t>
            </a:r>
            <a:r>
              <a:rPr lang="cs-CZ" altLang="en-US" b="1" i="1" dirty="0">
                <a:solidFill>
                  <a:srgbClr val="008000"/>
                </a:solidFill>
              </a:rPr>
              <a:t>ekologie společenstev</a:t>
            </a:r>
            <a:r>
              <a:rPr lang="cs-CZ" altLang="en-US" dirty="0">
                <a:solidFill>
                  <a:srgbClr val="000000"/>
                </a:solidFill>
              </a:rPr>
              <a:t>, </a:t>
            </a:r>
            <a:r>
              <a:rPr lang="cs-CZ" altLang="en-US" dirty="0" err="1">
                <a:solidFill>
                  <a:srgbClr val="000000"/>
                </a:solidFill>
              </a:rPr>
              <a:t>biocenologie</a:t>
            </a:r>
            <a:endParaRPr lang="cs-CZ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G. ekosystémová</a:t>
            </a:r>
            <a:r>
              <a:rPr lang="cs-CZ" altLang="en-US" dirty="0">
                <a:solidFill>
                  <a:srgbClr val="000000"/>
                </a:solidFill>
              </a:rPr>
              <a:t> (ekosystémy, biomy): </a:t>
            </a:r>
            <a:r>
              <a:rPr lang="cs-CZ" altLang="en-US" b="1" i="1" dirty="0">
                <a:solidFill>
                  <a:srgbClr val="008000"/>
                </a:solidFill>
              </a:rPr>
              <a:t>ekologie</a:t>
            </a:r>
            <a:r>
              <a:rPr lang="cs-CZ" altLang="en-US" b="1" i="1" dirty="0">
                <a:solidFill>
                  <a:srgbClr val="FF0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ekosystémů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geosystémová</a:t>
            </a:r>
            <a:r>
              <a:rPr lang="cs-CZ" altLang="en-US" dirty="0">
                <a:solidFill>
                  <a:srgbClr val="000000"/>
                </a:solidFill>
              </a:rPr>
              <a:t> (krajina, biosféra): </a:t>
            </a:r>
            <a:r>
              <a:rPr lang="cs-CZ" altLang="en-US" b="1" i="1" dirty="0">
                <a:solidFill>
                  <a:srgbClr val="008000"/>
                </a:solidFill>
              </a:rPr>
              <a:t>krajinná ekologie</a:t>
            </a:r>
            <a:r>
              <a:rPr lang="cs-CZ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(?)</a:t>
            </a:r>
            <a:r>
              <a:rPr lang="cs-CZ" altLang="en-US" dirty="0">
                <a:solidFill>
                  <a:srgbClr val="000000"/>
                </a:solidFill>
              </a:rPr>
              <a:t>,</a:t>
            </a:r>
            <a:r>
              <a:rPr lang="cs-CZ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biogeografie</a:t>
            </a:r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076825" y="1844675"/>
            <a:ext cx="863600" cy="360363"/>
          </a:xfrm>
          <a:prstGeom prst="ellipse">
            <a:avLst/>
          </a:prstGeom>
          <a:solidFill>
            <a:srgbClr val="99CC00">
              <a:alpha val="3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5724525" y="1557338"/>
            <a:ext cx="863600" cy="358775"/>
          </a:xfrm>
          <a:prstGeom prst="ellipse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6443663" y="1341438"/>
            <a:ext cx="935037" cy="358775"/>
          </a:xfrm>
          <a:prstGeom prst="ellipse">
            <a:avLst/>
          </a:prstGeom>
          <a:solidFill>
            <a:srgbClr val="99CC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Oval 12"/>
          <p:cNvSpPr>
            <a:spLocks noChangeArrowheads="1"/>
          </p:cNvSpPr>
          <p:nvPr/>
        </p:nvSpPr>
        <p:spPr bwMode="auto">
          <a:xfrm>
            <a:off x="7308850" y="1125538"/>
            <a:ext cx="863600" cy="358775"/>
          </a:xfrm>
          <a:prstGeom prst="ellipse">
            <a:avLst/>
          </a:prstGeom>
          <a:solidFill>
            <a:srgbClr val="99CC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Záběr ekologie jako celku je poměrně široký…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911975" cy="923330"/>
          </a:xfrm>
          <a:prstGeom prst="rect">
            <a:avLst/>
          </a:prstGeom>
          <a:solidFill>
            <a:srgbClr val="99CC00">
              <a:alpha val="5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…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každé odvětví, disciplína ekologie, pracuje v odlišných měřítcích, škálách, řeší trochu jiné problémy, ale vždy prostřednictvím dvou hlavních přístupů: 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proximátního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(JAK?) a ultimativního (PROČ?)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22637" cy="474186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51275" y="1916113"/>
            <a:ext cx="4681538" cy="4247317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Ekofyziologie</a:t>
            </a:r>
            <a:r>
              <a:rPr lang="cs-CZ" alt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ekologie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jedince (druhu), studuje mechanismy adaptace na faktory prostředí. Proč kachna nepřimrzne nohama k ledu, nebo se nepodchladí? Jak snáší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endotermové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teploty hluboko pod bodem mrazu? Proč velbloud vydrží tak dlouho bez vody atd.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Populační ekologie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jak kolísá počet jedinců v populaci pod vlivem prostředí, co všechno je ovlivňuje? (lumík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norský,sarančata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..)…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Ekologie společenstev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kolik druhů tvoří společenstva, proč právě tolik, hot-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spots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biodiverzity ve světě,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energomateriálové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toky ekosystémem…</a:t>
            </a:r>
          </a:p>
        </p:txBody>
      </p:sp>
      <p:pic>
        <p:nvPicPr>
          <p:cNvPr id="7178" name="Picture 10" descr="011407%20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5663"/>
            <a:ext cx="2952750" cy="199231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7632700" cy="701675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Ekologii ve všech jejích dílčích oborech sjednocuje několik zásad, společných rysů, paradigmat..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052513"/>
            <a:ext cx="76327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dirty="0">
                <a:solidFill>
                  <a:srgbClr val="000000"/>
                </a:solidFill>
              </a:rPr>
              <a:t>1.</a:t>
            </a:r>
            <a:r>
              <a:rPr lang="cs-CZ" altLang="en-US" sz="1600" dirty="0">
                <a:solidFill>
                  <a:srgbClr val="000000"/>
                </a:solidFill>
              </a:rPr>
              <a:t> 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Slovo „ekologický“ lze chápat správně pouze ve vztahu k evoluci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interakcím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mezi organismy a prostředím!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(jinými organismy, abiotickými faktory atd.)</a:t>
            </a:r>
          </a:p>
        </p:txBody>
      </p:sp>
      <p:pic>
        <p:nvPicPr>
          <p:cNvPr id="12292" name="Picture 10" descr="em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959225" cy="2973387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492500" y="3789363"/>
            <a:ext cx="6477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7200" b="1">
                <a:solidFill>
                  <a:srgbClr val="CC330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5508626" y="3883696"/>
            <a:ext cx="792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4800" dirty="0">
                <a:solidFill>
                  <a:srgbClr val="CC3300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084168" y="3974977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Nesmysl!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432594" y="5157192"/>
            <a:ext cx="7704137" cy="1077218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Btw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.: Pokud dojde k určitému typu průmyslové havárie, např. k vypuštění toxických chemikálií do vody, jedná se o vznik jisté interakce mezi působící podmínkou prostředí (byť antropogenně podmíněnou) a ekosystémem řeky, přičemž se po čase ustaví nová dynamická rovnováha…jedná se tedy o ekologický proces, změny v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biocenózách!</a:t>
            </a:r>
            <a:endParaRPr lang="cs-CZ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5504647" y="2628932"/>
            <a:ext cx="2592387" cy="1077218"/>
          </a:xfrm>
          <a:prstGeom prst="rect">
            <a:avLst/>
          </a:prstGeom>
          <a:solidFill>
            <a:srgbClr val="99CC00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„ekologický papír“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„ekologické auto“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„neekologické chování“</a:t>
            </a:r>
          </a:p>
        </p:txBody>
      </p:sp>
    </p:spTree>
    <p:extLst>
      <p:ext uri="{BB962C8B-B14F-4D97-AF65-F5344CB8AC3E}">
        <p14:creationId xmlns:p14="http://schemas.microsoft.com/office/powerpoint/2010/main" val="32930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137525" cy="1754326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en-US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2.</a:t>
            </a:r>
            <a:r>
              <a:rPr lang="cs-CZ" alt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dobro druhu“ se v přírodě nehraje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- žádný organismus není evolučně selektován aby konal k prospěchu druhu (byť vlastního).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Příroda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favorizuje jedince nesoucí geny s cílem být maximálně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reprodukčně úspěšný (= </a:t>
            </a:r>
            <a:r>
              <a:rPr lang="cs-CZ" alt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fitness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 to i tehdy pokud by mělo dojít k úhynu daného jedince.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Jednotkou přírodního výběru není jedinec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jak je v současnosti převládajícím zvykem, natož pak skupina či druh,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ale gen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základní jednotka dědičnosti (viz „Sobecký gen“, R. Dawkins)</a:t>
            </a:r>
            <a:endParaRPr lang="cs-CZ" alt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606925" cy="36830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5288" y="2924175"/>
            <a:ext cx="3455987" cy="2800767"/>
          </a:xfrm>
          <a:prstGeom prst="rect">
            <a:avLst/>
          </a:prstGeom>
          <a:solidFill>
            <a:srgbClr val="99CC00">
              <a:alpha val="7700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</a:rPr>
              <a:t>Pokud hovoříme o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altruismu, 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jedná se zpravidla o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nepravý (příbuzenský) altruismus!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(viz sociální hmyz, zejména blanokřídlí – kastovní systém, rozmnožování omezeno na pár jedinců – královny, ostatní se pomáhají starat o potomstvo. </a:t>
            </a:r>
            <a:r>
              <a:rPr lang="cs-CZ" altLang="en-US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Potomstvo je blízce příbuzné, péčí o něj dělnice propaguje své vlastní geny. </a:t>
            </a:r>
          </a:p>
        </p:txBody>
      </p:sp>
    </p:spTree>
    <p:extLst>
      <p:ext uri="{BB962C8B-B14F-4D97-AF65-F5344CB8AC3E}">
        <p14:creationId xmlns:p14="http://schemas.microsoft.com/office/powerpoint/2010/main" val="5942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569325" cy="206057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solidFill>
                  <a:srgbClr val="000000"/>
                </a:solidFill>
              </a:rPr>
              <a:t>3. Ústřední roli hrají geny a prostředí</a:t>
            </a:r>
            <a:r>
              <a:rPr lang="cs-CZ" altLang="en-US">
                <a:solidFill>
                  <a:srgbClr val="000000"/>
                </a:solidFill>
              </a:rPr>
              <a:t> - výskyt druhů je dán jak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podmínkami prostředí</a:t>
            </a:r>
            <a:r>
              <a:rPr lang="cs-CZ" altLang="en-US">
                <a:solidFill>
                  <a:srgbClr val="000000"/>
                </a:solidFill>
              </a:rPr>
              <a:t> tak jejich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genetickou výbavou (genotyp)</a:t>
            </a:r>
            <a:r>
              <a:rPr lang="cs-CZ" altLang="en-US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r>
              <a:rPr lang="cs-CZ" altLang="en-US">
                <a:solidFill>
                  <a:srgbClr val="000000"/>
                </a:solidFill>
              </a:rPr>
              <a:t>Podmínky prostředí i genotyp ovlivňují základní charakteristiky jako natalitu, rychlost růstu, mortalitu apod. Interakcí genů a podmínek prostředí vzniká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fenotyp</a:t>
            </a:r>
            <a:r>
              <a:rPr lang="cs-CZ" altLang="en-US">
                <a:solidFill>
                  <a:srgbClr val="000000"/>
                </a:solidFill>
              </a:rPr>
              <a:t> (to co u organismů pozorujeme). K pochopení ekologie adaptací organismů tedy musíme znát jak povahu jejich genetické výbavy, tak podmínek prostředí a jejich souvztažnost (někdy je limitní prostředí, jindy geny). </a:t>
            </a:r>
            <a:endParaRPr lang="cs-CZ" altLang="en-US" b="1">
              <a:solidFill>
                <a:srgbClr val="000000"/>
              </a:solidFill>
            </a:endParaRPr>
          </a:p>
        </p:txBody>
      </p:sp>
      <p:pic>
        <p:nvPicPr>
          <p:cNvPr id="14339" name="Picture 5" descr="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39988"/>
            <a:ext cx="3136900" cy="2352675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735262" cy="1800225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520950" cy="189071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 descr="Zebras,_Serengeti_savana_plains,_Tanza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35262" cy="18923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2" descr="Ayers r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520950" cy="17780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3850" y="4941888"/>
            <a:ext cx="3168650" cy="1190625"/>
          </a:xfrm>
          <a:prstGeom prst="rect">
            <a:avLst/>
          </a:prstGeom>
          <a:solidFill>
            <a:srgbClr val="99CC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Prostřednictvím různé reprodukční úspěšnosti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genů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dochází k vzniku adaptací na celou škálu typů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prostředí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b="1" dirty="0" smtClean="0">
                <a:latin typeface="Calibri" panose="020F0502020204030204" pitchFamily="34" charset="0"/>
              </a:rPr>
              <a:t>Mikroorganismy</a:t>
            </a:r>
            <a:r>
              <a:rPr lang="cs-CZ" altLang="en-US" sz="2400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54088"/>
            <a:ext cx="8686800" cy="5903912"/>
          </a:xfrm>
        </p:spPr>
        <p:txBody>
          <a:bodyPr/>
          <a:lstStyle/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bakterie</a:t>
            </a:r>
          </a:p>
          <a:p>
            <a:pPr eaLnBrk="1" hangingPunct="1"/>
            <a:r>
              <a:rPr lang="cs-CZ" altLang="en-US" sz="1600" dirty="0" err="1" smtClean="0">
                <a:latin typeface="Calibri" panose="020F0502020204030204" pitchFamily="34" charset="0"/>
              </a:rPr>
              <a:t>archea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 smtClean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houby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řasy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 prvoci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 viry</a:t>
            </a:r>
          </a:p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3 hlavní domény života :</a:t>
            </a:r>
          </a:p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r>
              <a:rPr lang="cs-CZ" altLang="en-US" sz="1600" dirty="0" err="1">
                <a:latin typeface="Calibri" panose="020F0502020204030204" pitchFamily="34" charset="0"/>
              </a:rPr>
              <a:t>Eucaryota</a:t>
            </a:r>
            <a:r>
              <a:rPr lang="cs-CZ" altLang="en-US" sz="1600" dirty="0">
                <a:latin typeface="Calibri" panose="020F0502020204030204" pitchFamily="34" charset="0"/>
              </a:rPr>
              <a:t> – </a:t>
            </a:r>
            <a:r>
              <a:rPr lang="cs-CZ" altLang="en-US" sz="1600" dirty="0" err="1">
                <a:latin typeface="Calibri" panose="020F0502020204030204" pitchFamily="34" charset="0"/>
              </a:rPr>
              <a:t>Eucarya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err="1" smtClean="0">
                <a:latin typeface="Calibri" panose="020F0502020204030204" pitchFamily="34" charset="0"/>
              </a:rPr>
              <a:t>Procaryota</a:t>
            </a:r>
            <a:r>
              <a:rPr lang="cs-CZ" altLang="en-US" sz="1600" dirty="0" smtClean="0">
                <a:latin typeface="Calibri" panose="020F0502020204030204" pitchFamily="34" charset="0"/>
              </a:rPr>
              <a:t> –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Bacteria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 smtClean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Archaea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600" dirty="0" smtClean="0">
                <a:latin typeface="Calibri" panose="020F0502020204030204" pitchFamily="34" charset="0"/>
              </a:rPr>
              <a:t>(</a:t>
            </a:r>
            <a:r>
              <a:rPr lang="cs-CZ" altLang="en-US" sz="1600" i="1" dirty="0" err="1" smtClean="0">
                <a:latin typeface="Calibri" panose="020F0502020204030204" pitchFamily="34" charset="0"/>
              </a:rPr>
              <a:t>Candidate</a:t>
            </a:r>
            <a:r>
              <a:rPr lang="cs-CZ" altLang="en-US" sz="1600" i="1" dirty="0" smtClean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>
                <a:latin typeface="Calibri" panose="020F0502020204030204" pitchFamily="34" charset="0"/>
              </a:rPr>
              <a:t>P</a:t>
            </a:r>
            <a:r>
              <a:rPr lang="cs-CZ" altLang="en-US" sz="1600" i="1" dirty="0" err="1" smtClean="0">
                <a:latin typeface="Calibri" panose="020F0502020204030204" pitchFamily="34" charset="0"/>
              </a:rPr>
              <a:t>hyla</a:t>
            </a:r>
            <a:r>
              <a:rPr lang="cs-CZ" altLang="en-US" sz="1600" i="1" dirty="0" smtClean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 smtClean="0">
                <a:latin typeface="Calibri" panose="020F0502020204030204" pitchFamily="34" charset="0"/>
              </a:rPr>
              <a:t>Radiation</a:t>
            </a:r>
            <a:r>
              <a:rPr lang="cs-CZ" altLang="en-US" sz="1600" dirty="0" smtClean="0">
                <a:latin typeface="Calibri" panose="020F0502020204030204" pitchFamily="34" charset="0"/>
              </a:rPr>
              <a:t>?)</a:t>
            </a:r>
          </a:p>
          <a:p>
            <a:pPr eaLnBrk="1" hangingPunct="1">
              <a:buFontTx/>
              <a:buNone/>
            </a:pP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</p:txBody>
      </p:sp>
      <p:pic>
        <p:nvPicPr>
          <p:cNvPr id="32772" name="Picture 5" descr="tre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23" y="2579802"/>
            <a:ext cx="5237494" cy="286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3485923" y="967722"/>
            <a:ext cx="523749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jednobuněčný</a:t>
            </a:r>
            <a:r>
              <a:rPr lang="cs-CZ" altLang="en-US" sz="1600" dirty="0">
                <a:latin typeface="Calibri" panose="020F0502020204030204" pitchFamily="34" charset="0"/>
              </a:rPr>
              <a:t>, </a:t>
            </a:r>
            <a:r>
              <a:rPr lang="cs-CZ" altLang="en-US" sz="1600" dirty="0" smtClean="0">
                <a:latin typeface="Calibri" panose="020F0502020204030204" pitchFamily="34" charset="0"/>
              </a:rPr>
              <a:t>pouze mikroskopicky</a:t>
            </a:r>
            <a:r>
              <a:rPr lang="cs-CZ" altLang="en-US" sz="1600" dirty="0">
                <a:latin typeface="Calibri" panose="020F0502020204030204" pitchFamily="34" charset="0"/>
              </a:rPr>
              <a:t> pozorovatelný 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kolonie</a:t>
            </a:r>
            <a:r>
              <a:rPr lang="cs-CZ" altLang="en-US" sz="1600" dirty="0">
                <a:latin typeface="Calibri" panose="020F0502020204030204" pitchFamily="34" charset="0"/>
              </a:rPr>
              <a:t>, shluky, případně i symbiotická </a:t>
            </a:r>
            <a:r>
              <a:rPr lang="cs-CZ" altLang="en-US" sz="1600" dirty="0" smtClean="0">
                <a:latin typeface="Calibri" panose="020F0502020204030204" pitchFamily="34" charset="0"/>
              </a:rPr>
              <a:t>společenstva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rozmanitost metabolických </a:t>
            </a:r>
            <a:r>
              <a:rPr lang="cs-CZ" altLang="en-US" sz="1600" dirty="0">
                <a:latin typeface="Calibri" panose="020F0502020204030204" pitchFamily="34" charset="0"/>
              </a:rPr>
              <a:t>drah, </a:t>
            </a:r>
            <a:r>
              <a:rPr lang="cs-CZ" altLang="en-US" sz="1600" dirty="0" smtClean="0">
                <a:latin typeface="Calibri" panose="020F0502020204030204" pitchFamily="34" charset="0"/>
              </a:rPr>
              <a:t>rychlost </a:t>
            </a:r>
            <a:r>
              <a:rPr lang="cs-CZ" altLang="en-US" sz="1600" dirty="0" smtClean="0">
                <a:latin typeface="Calibri" panose="020F0502020204030204" pitchFamily="34" charset="0"/>
              </a:rPr>
              <a:t>rozmnožování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 </a:t>
            </a:r>
            <a:r>
              <a:rPr lang="cs-CZ" altLang="en-US" sz="1600" dirty="0" smtClean="0">
                <a:latin typeface="Calibri" panose="020F0502020204030204" pitchFamily="34" charset="0"/>
              </a:rPr>
              <a:t>schopnosti přežívat </a:t>
            </a:r>
            <a:r>
              <a:rPr lang="cs-CZ" altLang="en-US" sz="1600" dirty="0">
                <a:latin typeface="Calibri" panose="020F0502020204030204" pitchFamily="34" charset="0"/>
              </a:rPr>
              <a:t>nepříznivé podmínky </a:t>
            </a:r>
            <a:r>
              <a:rPr lang="cs-CZ" altLang="en-US" sz="1600" dirty="0" smtClean="0">
                <a:latin typeface="Calibri" panose="020F0502020204030204" pitchFamily="34" charset="0"/>
              </a:rPr>
              <a:t>– kosmopolité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převážně </a:t>
            </a:r>
            <a:r>
              <a:rPr lang="cs-CZ" altLang="en-US" sz="1600" dirty="0" err="1">
                <a:latin typeface="Calibri" panose="020F0502020204030204" pitchFamily="34" charset="0"/>
              </a:rPr>
              <a:t>prokaryota</a:t>
            </a:r>
            <a:r>
              <a:rPr lang="cs-CZ" altLang="en-US" sz="1600" dirty="0">
                <a:latin typeface="Calibri" panose="020F0502020204030204" pitchFamily="34" charset="0"/>
              </a:rPr>
              <a:t> (bakterie, </a:t>
            </a:r>
            <a:r>
              <a:rPr lang="cs-CZ" altLang="en-US" sz="1600" dirty="0" err="1">
                <a:latin typeface="Calibri" panose="020F0502020204030204" pitchFamily="34" charset="0"/>
              </a:rPr>
              <a:t>archea</a:t>
            </a:r>
            <a:r>
              <a:rPr lang="cs-CZ" altLang="en-US" sz="1600" dirty="0">
                <a:latin typeface="Calibri" panose="020F0502020204030204" pitchFamily="34" charset="0"/>
              </a:rPr>
              <a:t>) </a:t>
            </a:r>
            <a:r>
              <a:rPr lang="cs-CZ" altLang="en-US" sz="1600" dirty="0" smtClean="0">
                <a:latin typeface="Calibri" panose="020F0502020204030204" pitchFamily="34" charset="0"/>
              </a:rPr>
              <a:t>i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eukaryota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endParaRPr lang="cs-CZ" alt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4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8173"/>
          <a:stretch>
            <a:fillRect/>
          </a:stretch>
        </p:blipFill>
        <p:spPr bwMode="auto">
          <a:xfrm>
            <a:off x="468313" y="2781300"/>
            <a:ext cx="8208962" cy="3762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6"/>
          <a:stretch>
            <a:fillRect/>
          </a:stretch>
        </p:blipFill>
        <p:spPr bwMode="auto">
          <a:xfrm>
            <a:off x="468313" y="908050"/>
            <a:ext cx="8210550" cy="1709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6588" y="195263"/>
            <a:ext cx="4138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Prokaryotická vs. Eukaryotická buňka</a:t>
            </a:r>
          </a:p>
        </p:txBody>
      </p:sp>
    </p:spTree>
    <p:extLst>
      <p:ext uri="{BB962C8B-B14F-4D97-AF65-F5344CB8AC3E}">
        <p14:creationId xmlns:p14="http://schemas.microsoft.com/office/powerpoint/2010/main" val="993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8864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en-US" sz="2000" dirty="0" smtClean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dirty="0" err="1" smtClean="0">
                <a:latin typeface="Calibri" panose="020F0502020204030204" pitchFamily="34" charset="0"/>
              </a:rPr>
              <a:t>Prokaryot</a:t>
            </a:r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4392488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</a:t>
            </a:r>
            <a:r>
              <a:rPr lang="cs-CZ" altLang="en-US" sz="1600" dirty="0" smtClean="0">
                <a:latin typeface="Calibri" panose="020F0502020204030204" pitchFamily="34" charset="0"/>
              </a:rPr>
              <a:t>aderný ekvivalent 10-20% objemu buňky, haploidní – jedna cyklická molekula DNA 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a</a:t>
            </a:r>
            <a:r>
              <a:rPr lang="cs-CZ" altLang="en-US" sz="1600" dirty="0" smtClean="0">
                <a:latin typeface="Calibri" panose="020F0502020204030204" pitchFamily="34" charset="0"/>
              </a:rPr>
              <a:t>bsence organel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r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: 2 jednotky RNA (30S + 50S, suma 70S)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</a:t>
            </a:r>
            <a:r>
              <a:rPr lang="cs-CZ" altLang="en-US" sz="1600" dirty="0" smtClean="0">
                <a:latin typeface="Calibri" panose="020F0502020204030204" pitchFamily="34" charset="0"/>
              </a:rPr>
              <a:t>ložení buňky (sušina): 3% jádro, 40%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ribozómy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; nebo: 1/3 proteiny, 2/3 RNA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p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lasmidy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</a:t>
            </a:r>
            <a:r>
              <a:rPr lang="cs-CZ" altLang="en-US" sz="1600" dirty="0" smtClean="0">
                <a:latin typeface="Calibri" panose="020F0502020204030204" pitchFamily="34" charset="0"/>
              </a:rPr>
              <a:t>těna –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peptidoglykan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p</a:t>
            </a:r>
            <a:r>
              <a:rPr lang="cs-CZ" altLang="en-US" sz="1600" dirty="0" smtClean="0">
                <a:latin typeface="Calibri" panose="020F0502020204030204" pitchFamily="34" charset="0"/>
              </a:rPr>
              <a:t>lynové „vakuoly“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</a:t>
            </a:r>
            <a:r>
              <a:rPr lang="cs-CZ" altLang="en-US" sz="1600" dirty="0" smtClean="0">
                <a:latin typeface="Calibri" panose="020F0502020204030204" pitchFamily="34" charset="0"/>
              </a:rPr>
              <a:t>iné - „bičíky“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atd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n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etvoří</a:t>
            </a:r>
            <a:r>
              <a:rPr lang="en-GB" altLang="en-US" sz="1600" dirty="0" smtClean="0">
                <a:latin typeface="Calibri" panose="020F0502020204030204" pitchFamily="34" charset="0"/>
              </a:rPr>
              <a:t>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tkáně</a:t>
            </a:r>
            <a:r>
              <a:rPr lang="en-GB" altLang="en-US" sz="1600" dirty="0" smtClean="0">
                <a:latin typeface="Calibri" panose="020F0502020204030204" pitchFamily="34" charset="0"/>
              </a:rPr>
              <a:t>, ale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konsorcia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8417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1217"/>
            <a:ext cx="8229600" cy="64807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Struktura přednášek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/>
              <a:t>Vznik života, vývoj prvních mikroorganismů, historie mikrobiální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Charakteristika mikrobiálního života – metabolismus, růst, reprodukce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Diverzita mikroorganismů – bakterie,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, protista (</a:t>
            </a:r>
            <a:r>
              <a:rPr lang="cs-CZ" sz="1600" dirty="0" err="1" smtClean="0"/>
              <a:t>eukarya</a:t>
            </a:r>
            <a:r>
              <a:rPr lang="cs-CZ" sz="1600" dirty="0" smtClean="0"/>
              <a:t>), houby, řasy, viry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 a ekosystémy (vody, půda, vzduch), populační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mikrobi  - </a:t>
            </a:r>
            <a:r>
              <a:rPr lang="cs-CZ" sz="1600" dirty="0" err="1" smtClean="0"/>
              <a:t>neutralismus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komenzálismus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kompetice</a:t>
            </a:r>
            <a:r>
              <a:rPr lang="cs-CZ" sz="1600" dirty="0" smtClean="0"/>
              <a:t>, parazitismus…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</a:t>
            </a:r>
            <a:r>
              <a:rPr lang="cs-CZ" sz="1600" dirty="0" err="1" smtClean="0"/>
              <a:t>mezi</a:t>
            </a:r>
            <a:r>
              <a:rPr lang="cs-CZ" sz="1600" dirty="0" smtClean="0"/>
              <a:t> mikrobi a rostlinami/živočichy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Mikrobiální komunity – kolonizace. Potravní sítě, produktivita, koloběh energie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Vliv mikrobů na biogeochemické cykly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Dekompozice </a:t>
            </a:r>
            <a:r>
              <a:rPr lang="cs-CZ" sz="1600" dirty="0" err="1" smtClean="0"/>
              <a:t>org.látek</a:t>
            </a:r>
            <a:r>
              <a:rPr lang="cs-CZ" sz="1600" dirty="0" smtClean="0"/>
              <a:t> – čistírny odpadních vod, bioplynové stanice, </a:t>
            </a:r>
            <a:r>
              <a:rPr lang="cs-CZ" sz="1600" dirty="0" err="1" smtClean="0"/>
              <a:t>bioremediace</a:t>
            </a:r>
            <a:r>
              <a:rPr lang="cs-CZ" sz="1600" dirty="0" smtClean="0"/>
              <a:t> (</a:t>
            </a:r>
            <a:r>
              <a:rPr lang="en-GB" sz="1600" dirty="0" err="1" smtClean="0"/>
              <a:t>přemě</a:t>
            </a:r>
            <a:r>
              <a:rPr lang="cs-CZ" sz="1600" dirty="0" smtClean="0"/>
              <a:t>na </a:t>
            </a:r>
            <a:r>
              <a:rPr lang="en-GB" sz="1600" dirty="0" err="1" smtClean="0"/>
              <a:t>rizikové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netoxické</a:t>
            </a:r>
            <a:r>
              <a:rPr lang="cs-CZ" sz="1600" dirty="0" smtClean="0"/>
              <a:t> </a:t>
            </a:r>
            <a:r>
              <a:rPr lang="cs-CZ" sz="1600" dirty="0"/>
              <a:t>) 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 smtClean="0"/>
              <a:t>Metody </a:t>
            </a:r>
            <a:r>
              <a:rPr lang="cs-CZ" sz="1600" dirty="0"/>
              <a:t>studia mikroorganismů (vzorkování, kultivace, mikroskopie, molekulární přístupy – </a:t>
            </a:r>
            <a:r>
              <a:rPr lang="cs-CZ" sz="1600" dirty="0" err="1"/>
              <a:t>metagenomika</a:t>
            </a:r>
            <a:r>
              <a:rPr lang="cs-CZ" sz="1600" dirty="0"/>
              <a:t>, </a:t>
            </a:r>
            <a:r>
              <a:rPr lang="cs-CZ" sz="1600" dirty="0" err="1"/>
              <a:t>proteomika</a:t>
            </a:r>
            <a:r>
              <a:rPr lang="cs-CZ" sz="1600" dirty="0"/>
              <a:t>, stabilní izotopy</a:t>
            </a:r>
            <a:r>
              <a:rPr lang="cs-CZ" sz="1600" dirty="0" smtClean="0"/>
              <a:t>…)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Zakončení – test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589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 smtClean="0">
                <a:latin typeface="Calibri" panose="020F0502020204030204" pitchFamily="34" charset="0"/>
              </a:rPr>
              <a:t>Charakteristické funkční </a:t>
            </a:r>
            <a:r>
              <a:rPr lang="cs-CZ" altLang="en-US" sz="2000" dirty="0">
                <a:latin typeface="Calibri" panose="020F0502020204030204" pitchFamily="34" charset="0"/>
              </a:rPr>
              <a:t>rysy </a:t>
            </a:r>
            <a:r>
              <a:rPr lang="cs-CZ" altLang="en-US" sz="2000" dirty="0" err="1">
                <a:latin typeface="Calibri" panose="020F0502020204030204" pitchFamily="34" charset="0"/>
              </a:rPr>
              <a:t>Prokaryot</a:t>
            </a:r>
            <a:r>
              <a:rPr lang="cs-CZ" altLang="en-US" sz="2000" dirty="0">
                <a:latin typeface="Calibri" panose="020F0502020204030204" pitchFamily="34" charset="0"/>
              </a:rPr>
              <a:t> </a:t>
            </a:r>
            <a:endParaRPr lang="en-GB" altLang="en-US" sz="2000" dirty="0">
              <a:latin typeface="Calibri" panose="020F0502020204030204" pitchFamily="34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8025" y="1412875"/>
            <a:ext cx="4391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č</a:t>
            </a:r>
            <a:r>
              <a:rPr lang="cs-CZ" altLang="en-US" sz="1600" dirty="0" smtClean="0">
                <a:latin typeface="Calibri" panose="020F0502020204030204" pitchFamily="34" charset="0"/>
              </a:rPr>
              <a:t>asto </a:t>
            </a:r>
            <a:r>
              <a:rPr lang="cs-CZ" altLang="en-US" sz="1600" dirty="0">
                <a:latin typeface="Calibri" panose="020F0502020204030204" pitchFamily="34" charset="0"/>
              </a:rPr>
              <a:t>anaerobióza, fixace </a:t>
            </a:r>
            <a:r>
              <a:rPr lang="cs-CZ" altLang="en-US" sz="1600" dirty="0" smtClean="0">
                <a:latin typeface="Calibri" panose="020F0502020204030204" pitchFamily="34" charset="0"/>
              </a:rPr>
              <a:t>N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err="1" smtClean="0">
                <a:latin typeface="Calibri" panose="020F0502020204030204" pitchFamily="34" charset="0"/>
              </a:rPr>
              <a:t>chemolitotrofie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fotosyntéza (fotolýza H</a:t>
            </a:r>
            <a:r>
              <a:rPr lang="cs-CZ" altLang="en-US" sz="1600" baseline="-25000" dirty="0">
                <a:latin typeface="Calibri" panose="020F0502020204030204" pitchFamily="34" charset="0"/>
              </a:rPr>
              <a:t>2</a:t>
            </a:r>
            <a:r>
              <a:rPr lang="cs-CZ" altLang="en-US" sz="1600" dirty="0">
                <a:latin typeface="Calibri" panose="020F0502020204030204" pitchFamily="34" charset="0"/>
              </a:rPr>
              <a:t>O</a:t>
            </a:r>
            <a:r>
              <a:rPr lang="cs-CZ" altLang="en-US" sz="16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absence </a:t>
            </a:r>
            <a:r>
              <a:rPr lang="cs-CZ" altLang="en-US" sz="1600" dirty="0">
                <a:latin typeface="Calibri" panose="020F0502020204030204" pitchFamily="34" charset="0"/>
              </a:rPr>
              <a:t>fagocytózy 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absence sterolů v membránách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1600" dirty="0" smtClean="0">
                <a:latin typeface="Calibri" panose="020F0502020204030204" pitchFamily="34" charset="0"/>
              </a:rPr>
              <a:t>     </a:t>
            </a:r>
            <a:r>
              <a:rPr lang="cs-CZ" altLang="en-US" sz="1600" dirty="0" smtClean="0">
                <a:latin typeface="Calibri" panose="020F0502020204030204" pitchFamily="34" charset="0"/>
              </a:rPr>
              <a:t>(vzácně sinice a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mykoplasmy</a:t>
            </a:r>
            <a:r>
              <a:rPr lang="cs-CZ" altLang="en-US" sz="16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cs-CZ" alt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absence </a:t>
            </a: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sterolů v membránách </a:t>
            </a:r>
            <a:endParaRPr lang="cs-CZ" alt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>
              <a:lnSpc>
                <a:spcPct val="90000"/>
              </a:lnSpc>
              <a:buNone/>
            </a:pP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</a:t>
            </a: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(vzácně sinice a </a:t>
            </a:r>
            <a:r>
              <a:rPr lang="cs-CZ" altLang="en-US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mykoplasmy</a:t>
            </a: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n</a:t>
            </a:r>
            <a:r>
              <a:rPr lang="cs-CZ" altLang="en-US" sz="1600" dirty="0" smtClean="0">
                <a:latin typeface="Calibri" panose="020F0502020204030204" pitchFamily="34" charset="0"/>
              </a:rPr>
              <a:t>eschopnost </a:t>
            </a:r>
            <a:r>
              <a:rPr lang="cs-CZ" altLang="en-US" sz="1600" dirty="0">
                <a:latin typeface="Calibri" panose="020F0502020204030204" pitchFamily="34" charset="0"/>
              </a:rPr>
              <a:t>tvořit </a:t>
            </a:r>
            <a:r>
              <a:rPr lang="cs-CZ" altLang="en-US" sz="1600" dirty="0" smtClean="0">
                <a:latin typeface="Calibri" panose="020F0502020204030204" pitchFamily="34" charset="0"/>
              </a:rPr>
              <a:t>tkáně, </a:t>
            </a:r>
            <a:r>
              <a:rPr lang="cs-CZ" altLang="en-US" sz="1600" dirty="0">
                <a:latin typeface="Calibri" panose="020F0502020204030204" pitchFamily="34" charset="0"/>
              </a:rPr>
              <a:t>ale organizace v konsorciích různých metabolických typů</a:t>
            </a: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412875"/>
            <a:ext cx="29845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Mikrobiální ekologie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392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1600" dirty="0" smtClean="0"/>
          </a:p>
          <a:p>
            <a:r>
              <a:rPr lang="cs-CZ" sz="2300" dirty="0" smtClean="0"/>
              <a:t>inter(</a:t>
            </a:r>
            <a:r>
              <a:rPr lang="cs-CZ" sz="2300" dirty="0" err="1" smtClean="0"/>
              <a:t>multi</a:t>
            </a:r>
            <a:r>
              <a:rPr lang="cs-CZ" sz="2300" dirty="0" smtClean="0"/>
              <a:t>)disciplinární </a:t>
            </a:r>
            <a:r>
              <a:rPr lang="cs-CZ" sz="2300" dirty="0"/>
              <a:t>obor, vztahy,  původ a evoluce života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dirty="0" err="1"/>
              <a:t>Bacteria</a:t>
            </a:r>
            <a:r>
              <a:rPr lang="cs-CZ" sz="2300" dirty="0"/>
              <a:t> vs. </a:t>
            </a:r>
            <a:r>
              <a:rPr lang="cs-CZ" sz="2300" dirty="0" err="1"/>
              <a:t>Archaea</a:t>
            </a:r>
            <a:r>
              <a:rPr lang="cs-CZ" sz="2300" dirty="0"/>
              <a:t> – komplikovaná klasifikace, nejasná definice </a:t>
            </a:r>
            <a:r>
              <a:rPr lang="cs-CZ" sz="2300" dirty="0" err="1"/>
              <a:t>prokaryot</a:t>
            </a:r>
            <a:endParaRPr lang="cs-CZ" sz="2300" dirty="0"/>
          </a:p>
          <a:p>
            <a:endParaRPr lang="cs-CZ" sz="2300" dirty="0"/>
          </a:p>
          <a:p>
            <a:r>
              <a:rPr lang="cs-CZ" sz="2300" dirty="0"/>
              <a:t>těží z klasické mikrobiologie založené na přímé identifikaci</a:t>
            </a:r>
          </a:p>
          <a:p>
            <a:endParaRPr lang="cs-CZ" sz="2300" dirty="0"/>
          </a:p>
          <a:p>
            <a:r>
              <a:rPr lang="cs-CZ" sz="2300" dirty="0"/>
              <a:t>exponenciální nárůst dat díky molekulární biologii</a:t>
            </a:r>
          </a:p>
          <a:p>
            <a:endParaRPr lang="cs-CZ" sz="2300" dirty="0"/>
          </a:p>
          <a:p>
            <a:r>
              <a:rPr lang="cs-CZ" sz="2300" dirty="0"/>
              <a:t>z toho vyplývající změny „stromu </a:t>
            </a:r>
            <a:r>
              <a:rPr lang="cs-CZ" sz="2300" dirty="0" smtClean="0"/>
              <a:t>života“</a:t>
            </a:r>
          </a:p>
          <a:p>
            <a:endParaRPr lang="cs-CZ" sz="2300" dirty="0"/>
          </a:p>
          <a:p>
            <a:r>
              <a:rPr lang="cs-CZ" sz="2300" dirty="0" smtClean="0"/>
              <a:t>v </a:t>
            </a:r>
            <a:r>
              <a:rPr lang="cs-CZ" sz="2300" dirty="0"/>
              <a:t>současnosti kladen důraz na pochopení struktury  mikrobiální komunity v prostředí</a:t>
            </a:r>
          </a:p>
          <a:p>
            <a:endParaRPr lang="cs-CZ" sz="2300" dirty="0"/>
          </a:p>
          <a:p>
            <a:r>
              <a:rPr lang="cs-CZ" sz="2300" dirty="0"/>
              <a:t>klíč k pochopení je identifikace – kultivace vs. molekulární přístupy</a:t>
            </a:r>
          </a:p>
          <a:p>
            <a:endParaRPr lang="cs-CZ" sz="2300" dirty="0"/>
          </a:p>
          <a:p>
            <a:r>
              <a:rPr lang="cs-CZ" sz="2300" dirty="0"/>
              <a:t>studium enzymatické aktivity i adaptace mikroorganismů na prostředí přispívají k poznání fyziologie i ekologie mikroorganismů</a:t>
            </a:r>
          </a:p>
          <a:p>
            <a:endParaRPr lang="cs-CZ" sz="1600" dirty="0"/>
          </a:p>
          <a:p>
            <a:endParaRPr lang="cs-CZ" sz="1600" dirty="0" smtClean="0"/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24407"/>
            <a:ext cx="5256584" cy="174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Hlavní otázky v mikrobiální ekologii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513" y="1412776"/>
            <a:ext cx="8229600" cy="4525963"/>
          </a:xfrm>
        </p:spPr>
        <p:txBody>
          <a:bodyPr/>
          <a:lstStyle/>
          <a:p>
            <a:r>
              <a:rPr lang="cs-CZ" sz="1600" dirty="0"/>
              <a:t>K</a:t>
            </a:r>
            <a:r>
              <a:rPr lang="cs-CZ" sz="1600" dirty="0" smtClean="0"/>
              <a:t>teré mikroorganismy jsou přítomné?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aká je role jednotlivých „druhů“?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aké interakce se vyskytují v mikrobiálním prostředí?</a:t>
            </a:r>
          </a:p>
          <a:p>
            <a:endParaRPr lang="cs-CZ" sz="1600" dirty="0" smtClean="0"/>
          </a:p>
          <a:p>
            <a:r>
              <a:rPr lang="cs-CZ" sz="1600" dirty="0" smtClean="0"/>
              <a:t>Jak mění mikroorganismy své prostředí?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1724363" cy="2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235"/>
            <a:ext cx="3888432" cy="3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K</a:t>
            </a:r>
            <a:r>
              <a:rPr lang="cs-CZ" sz="3200" dirty="0" smtClean="0"/>
              <a:t>ořeny 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hluboko v historii lidstva, před poznáním vlastních bakterií lidé hledali způsob, jak uchovat potraviny</a:t>
            </a:r>
          </a:p>
          <a:p>
            <a:r>
              <a:rPr lang="cs-CZ" sz="1600" dirty="0" smtClean="0"/>
              <a:t>častá fermentace mléka, zeleniny, ovoce</a:t>
            </a:r>
          </a:p>
          <a:p>
            <a:r>
              <a:rPr lang="en-GB" altLang="en-US" sz="1600" dirty="0" err="1" smtClean="0"/>
              <a:t>fermentace</a:t>
            </a:r>
            <a:r>
              <a:rPr lang="cs-CZ" altLang="en-US" sz="1600" dirty="0" smtClean="0"/>
              <a:t> </a:t>
            </a:r>
            <a:r>
              <a:rPr lang="en-GB" altLang="en-US" sz="1600" dirty="0" err="1" smtClean="0"/>
              <a:t>šťáv</a:t>
            </a:r>
            <a:endParaRPr lang="en-GB" altLang="en-US" sz="1600" dirty="0"/>
          </a:p>
          <a:p>
            <a:pPr>
              <a:defRPr/>
            </a:pPr>
            <a:r>
              <a:rPr lang="en-GB" altLang="en-US" sz="1600" dirty="0" err="1" smtClean="0"/>
              <a:t>nakládání</a:t>
            </a:r>
            <a:r>
              <a:rPr lang="en-GB" altLang="en-US" sz="1600" dirty="0" smtClean="0"/>
              <a:t> </a:t>
            </a:r>
            <a:r>
              <a:rPr lang="en-GB" altLang="en-US" sz="1600" dirty="0" err="1"/>
              <a:t>ovoce</a:t>
            </a:r>
            <a:r>
              <a:rPr lang="en-GB" altLang="en-US" sz="1600" dirty="0"/>
              <a:t> a </a:t>
            </a:r>
            <a:r>
              <a:rPr lang="en-GB" altLang="en-US" sz="1600" dirty="0" err="1"/>
              <a:t>zeleniny</a:t>
            </a:r>
            <a:endParaRPr lang="en-GB" altLang="en-US" sz="1600" dirty="0"/>
          </a:p>
          <a:p>
            <a:endParaRPr lang="cs-CZ" sz="2000" dirty="0"/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0" y="2564904"/>
            <a:ext cx="33782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21088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63" y="2564904"/>
            <a:ext cx="3779836" cy="14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4880049"/>
            <a:ext cx="33765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u="sng" dirty="0" err="1" smtClean="0"/>
              <a:t>Pickles</a:t>
            </a:r>
            <a:endParaRPr lang="cs-CZ" sz="1200" u="sng" dirty="0" smtClean="0"/>
          </a:p>
          <a:p>
            <a:r>
              <a:rPr lang="en-GB" sz="1200" dirty="0" smtClean="0"/>
              <a:t>1 </a:t>
            </a:r>
            <a:r>
              <a:rPr lang="en-GB" sz="1200" dirty="0"/>
              <a:t>kg </a:t>
            </a:r>
            <a:r>
              <a:rPr lang="en-GB" sz="1200" dirty="0" err="1"/>
              <a:t>zeleniny</a:t>
            </a:r>
            <a:r>
              <a:rPr lang="en-GB" sz="1200" dirty="0"/>
              <a:t> </a:t>
            </a:r>
            <a:r>
              <a:rPr lang="cs-CZ" sz="1200" dirty="0" smtClean="0"/>
              <a:t>(</a:t>
            </a:r>
            <a:r>
              <a:rPr lang="en-GB" sz="1200" dirty="0" smtClean="0"/>
              <a:t>500 </a:t>
            </a:r>
            <a:r>
              <a:rPr lang="en-GB" sz="1200" dirty="0"/>
              <a:t>g </a:t>
            </a:r>
            <a:r>
              <a:rPr lang="en-GB" sz="1200" dirty="0" err="1"/>
              <a:t>bílého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červeného</a:t>
            </a:r>
            <a:r>
              <a:rPr lang="en-GB" sz="1200" dirty="0"/>
              <a:t> </a:t>
            </a:r>
            <a:r>
              <a:rPr lang="en-GB" sz="1200" dirty="0" err="1"/>
              <a:t>hlávkového</a:t>
            </a:r>
            <a:r>
              <a:rPr lang="en-GB" sz="1200" dirty="0"/>
              <a:t> </a:t>
            </a:r>
            <a:r>
              <a:rPr lang="en-GB" sz="1200" dirty="0" err="1"/>
              <a:t>zelí</a:t>
            </a:r>
            <a:r>
              <a:rPr lang="en-GB" sz="1200" dirty="0"/>
              <a:t>, 300 g </a:t>
            </a:r>
            <a:r>
              <a:rPr lang="en-GB" sz="1200" dirty="0" err="1" smtClean="0"/>
              <a:t>mrkve</a:t>
            </a:r>
            <a:r>
              <a:rPr lang="cs-CZ" sz="1200" dirty="0"/>
              <a:t>,</a:t>
            </a:r>
            <a:r>
              <a:rPr lang="en-GB" sz="1200" dirty="0" smtClean="0"/>
              <a:t> </a:t>
            </a:r>
            <a:r>
              <a:rPr lang="en-GB" sz="1200" dirty="0"/>
              <a:t>200 g </a:t>
            </a:r>
            <a:r>
              <a:rPr lang="en-GB" sz="1200" dirty="0" err="1" smtClean="0"/>
              <a:t>cibule</a:t>
            </a:r>
            <a:r>
              <a:rPr lang="cs-CZ" sz="1200" dirty="0" smtClean="0"/>
              <a:t>, ev. zázvor a chilli)</a:t>
            </a:r>
          </a:p>
          <a:p>
            <a:r>
              <a:rPr lang="en-GB" sz="1200" dirty="0" smtClean="0"/>
              <a:t>2 </a:t>
            </a:r>
            <a:r>
              <a:rPr lang="en-GB" sz="1200" dirty="0" err="1"/>
              <a:t>polévkové</a:t>
            </a:r>
            <a:r>
              <a:rPr lang="en-GB" sz="1200" dirty="0"/>
              <a:t> </a:t>
            </a:r>
            <a:r>
              <a:rPr lang="en-GB" sz="1200" dirty="0" err="1"/>
              <a:t>lžíce</a:t>
            </a:r>
            <a:r>
              <a:rPr lang="en-GB" sz="1200" dirty="0"/>
              <a:t> </a:t>
            </a:r>
            <a:r>
              <a:rPr lang="en-GB" sz="1200" dirty="0" err="1"/>
              <a:t>mořské</a:t>
            </a:r>
            <a:r>
              <a:rPr lang="en-GB" sz="1200" dirty="0"/>
              <a:t> soli</a:t>
            </a:r>
          </a:p>
          <a:p>
            <a:r>
              <a:rPr lang="en-GB" sz="1200" dirty="0" err="1"/>
              <a:t>lžička</a:t>
            </a:r>
            <a:r>
              <a:rPr lang="en-GB" sz="1200" dirty="0"/>
              <a:t> </a:t>
            </a:r>
            <a:r>
              <a:rPr lang="en-GB" sz="1200" dirty="0" err="1"/>
              <a:t>drceného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mletého</a:t>
            </a:r>
            <a:r>
              <a:rPr lang="en-GB" sz="1200" dirty="0"/>
              <a:t> </a:t>
            </a:r>
            <a:r>
              <a:rPr lang="en-GB" sz="1200" dirty="0" err="1"/>
              <a:t>kmínu</a:t>
            </a:r>
            <a:endParaRPr lang="en-GB" sz="1200" dirty="0"/>
          </a:p>
          <a:p>
            <a:r>
              <a:rPr lang="en-GB" sz="1200" dirty="0" err="1"/>
              <a:t>vhodná</a:t>
            </a:r>
            <a:r>
              <a:rPr lang="en-GB" sz="1200" dirty="0"/>
              <a:t> </a:t>
            </a:r>
            <a:r>
              <a:rPr lang="en-GB" sz="1200" dirty="0" err="1"/>
              <a:t>kvasná</a:t>
            </a:r>
            <a:r>
              <a:rPr lang="en-GB" sz="1200" dirty="0"/>
              <a:t> </a:t>
            </a:r>
            <a:r>
              <a:rPr lang="en-GB" sz="1200" dirty="0" err="1"/>
              <a:t>nádoba</a:t>
            </a:r>
            <a:r>
              <a:rPr lang="en-GB" sz="1200" dirty="0"/>
              <a:t> </a:t>
            </a:r>
            <a:r>
              <a:rPr lang="en-GB" sz="1200" dirty="0" err="1"/>
              <a:t>ze</a:t>
            </a:r>
            <a:r>
              <a:rPr lang="en-GB" sz="1200" dirty="0"/>
              <a:t> </a:t>
            </a:r>
            <a:r>
              <a:rPr lang="en-GB" sz="1200" dirty="0" err="1"/>
              <a:t>skla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 smtClean="0"/>
              <a:t>keramiky</a:t>
            </a:r>
            <a:endParaRPr lang="cs-CZ" sz="1200" dirty="0" smtClean="0"/>
          </a:p>
          <a:p>
            <a:endParaRPr lang="cs-CZ" sz="1200" dirty="0"/>
          </a:p>
          <a:p>
            <a:r>
              <a:rPr lang="cs-CZ" sz="1200" dirty="0" smtClean="0"/>
              <a:t>Nakrouhat, smíchat, zatížit, kvasit 2-6 dní v pokojové teplotě </a:t>
            </a:r>
            <a:r>
              <a:rPr lang="cs-CZ" sz="1200" dirty="0" smtClean="0">
                <a:sym typeface="Wingdings" panose="05000000000000000000" pitchFamily="2" charset="2"/>
              </a:rPr>
              <a:t>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844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426" y="503608"/>
            <a:ext cx="82296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svrchních 2,5 cm půdy – více mikrobů než </a:t>
            </a:r>
            <a:r>
              <a:rPr lang="cs-CZ" sz="1600" dirty="0" err="1">
                <a:solidFill>
                  <a:prstClr val="black"/>
                </a:solidFill>
              </a:rPr>
              <a:t>eukaryot</a:t>
            </a:r>
            <a:r>
              <a:rPr lang="cs-CZ" sz="1600" dirty="0">
                <a:solidFill>
                  <a:prstClr val="black"/>
                </a:solidFill>
              </a:rPr>
              <a:t> nad </a:t>
            </a:r>
            <a:r>
              <a:rPr lang="cs-CZ" sz="1600" dirty="0" smtClean="0">
                <a:solidFill>
                  <a:prstClr val="black"/>
                </a:solidFill>
              </a:rPr>
              <a:t>zemí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odhad 5x10</a:t>
            </a:r>
            <a:r>
              <a:rPr lang="cs-CZ" sz="1600" baseline="30000" dirty="0">
                <a:solidFill>
                  <a:prstClr val="black"/>
                </a:solidFill>
              </a:rPr>
              <a:t>30</a:t>
            </a:r>
            <a:r>
              <a:rPr lang="cs-CZ" sz="1600" dirty="0">
                <a:solidFill>
                  <a:prstClr val="black"/>
                </a:solidFill>
              </a:rPr>
              <a:t>  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– více než polovina živé protoplasmy na Zemi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počet bakterií v lidském těle je o řád vyšší než počet buněk, které ho </a:t>
            </a:r>
            <a:r>
              <a:rPr lang="cs-CZ" sz="1600" dirty="0" smtClean="0">
                <a:solidFill>
                  <a:prstClr val="black"/>
                </a:solidFill>
              </a:rPr>
              <a:t>tvoří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obrovský vliv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na </a:t>
            </a:r>
            <a:r>
              <a:rPr lang="cs-CZ" sz="1600" dirty="0" err="1" smtClean="0">
                <a:solidFill>
                  <a:prstClr val="black"/>
                </a:solidFill>
              </a:rPr>
              <a:t>eukaryota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analýza </a:t>
            </a:r>
            <a:r>
              <a:rPr lang="cs-CZ" sz="1600" dirty="0" err="1">
                <a:solidFill>
                  <a:prstClr val="black"/>
                </a:solidFill>
              </a:rPr>
              <a:t>mikrobiomu</a:t>
            </a:r>
            <a:r>
              <a:rPr lang="cs-CZ" sz="1600" dirty="0">
                <a:solidFill>
                  <a:prstClr val="black"/>
                </a:solidFill>
              </a:rPr>
              <a:t> kůže člověka – velmi podobný a přesto unikátní pro </a:t>
            </a:r>
            <a:r>
              <a:rPr lang="cs-CZ" sz="1600" dirty="0" smtClean="0">
                <a:solidFill>
                  <a:prstClr val="black"/>
                </a:solidFill>
              </a:rPr>
              <a:t>jednotlivce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speciální techniky pěstování rýže – nyní víme, že podporují růst dusík fixujících cyanobakterií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2" y="4221088"/>
            <a:ext cx="2155956" cy="16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1" y="4221087"/>
            <a:ext cx="3031815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682510" cy="16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00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67413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en-GB" sz="2000" b="1" dirty="0" smtClean="0"/>
              <a:t>Antony van Leeuwenhoek (1632-1723)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obchodník</a:t>
            </a:r>
            <a:r>
              <a:rPr lang="en-GB" sz="2000" dirty="0" smtClean="0"/>
              <a:t> </a:t>
            </a:r>
            <a:r>
              <a:rPr lang="en-GB" sz="2000" dirty="0" smtClean="0"/>
              <a:t>v </a:t>
            </a:r>
            <a:r>
              <a:rPr lang="en-GB" sz="2000" dirty="0" err="1" smtClean="0"/>
              <a:t>Holandsku</a:t>
            </a:r>
            <a:r>
              <a:rPr lang="en-GB" sz="2000" dirty="0" smtClean="0"/>
              <a:t> , </a:t>
            </a:r>
            <a:r>
              <a:rPr lang="en-GB" sz="2000" dirty="0" err="1" smtClean="0"/>
              <a:t>žádné</a:t>
            </a:r>
            <a:r>
              <a:rPr lang="en-GB" sz="2000" dirty="0" smtClean="0"/>
              <a:t> </a:t>
            </a:r>
            <a:r>
              <a:rPr lang="en-GB" sz="2000" dirty="0" err="1" smtClean="0"/>
              <a:t>vyšší</a:t>
            </a:r>
            <a:r>
              <a:rPr lang="en-GB" sz="2000" dirty="0" smtClean="0"/>
              <a:t> </a:t>
            </a:r>
            <a:r>
              <a:rPr lang="en-GB" sz="2000" dirty="0" err="1" smtClean="0"/>
              <a:t>vzdělání</a:t>
            </a:r>
            <a:endParaRPr lang="en-GB" sz="2000" dirty="0" smtClean="0"/>
          </a:p>
          <a:p>
            <a:r>
              <a:rPr lang="en-GB" sz="2000" dirty="0" err="1" smtClean="0"/>
              <a:t>zručný</a:t>
            </a:r>
            <a:r>
              <a:rPr lang="en-GB" sz="2000" dirty="0" smtClean="0"/>
              <a:t>, </a:t>
            </a:r>
            <a:r>
              <a:rPr lang="en-GB" sz="2000" dirty="0" err="1" smtClean="0"/>
              <a:t>zvídavý</a:t>
            </a:r>
            <a:r>
              <a:rPr lang="en-GB" sz="2000" dirty="0" smtClean="0"/>
              <a:t> s </a:t>
            </a:r>
            <a:r>
              <a:rPr lang="en-GB" sz="2000" dirty="0" err="1" smtClean="0"/>
              <a:t>otevřenou</a:t>
            </a:r>
            <a:r>
              <a:rPr lang="en-GB" sz="2000" dirty="0" smtClean="0"/>
              <a:t> </a:t>
            </a:r>
            <a:r>
              <a:rPr lang="en-GB" sz="2000" dirty="0" err="1" smtClean="0"/>
              <a:t>myslí</a:t>
            </a:r>
            <a:r>
              <a:rPr lang="en-GB" sz="2000" dirty="0" smtClean="0"/>
              <a:t> </a:t>
            </a:r>
            <a:r>
              <a:rPr lang="en-GB" sz="2000" dirty="0" err="1" smtClean="0"/>
              <a:t>nezatíženou</a:t>
            </a:r>
            <a:r>
              <a:rPr lang="en-GB" sz="2000" dirty="0" smtClean="0"/>
              <a:t> </a:t>
            </a:r>
            <a:r>
              <a:rPr lang="en-GB" sz="2000" dirty="0" err="1" smtClean="0"/>
              <a:t>vědeckými</a:t>
            </a:r>
            <a:r>
              <a:rPr lang="en-GB" sz="2000" dirty="0" smtClean="0"/>
              <a:t> </a:t>
            </a:r>
            <a:r>
              <a:rPr lang="en-GB" sz="2000" dirty="0" err="1" smtClean="0"/>
              <a:t>dogmaty</a:t>
            </a:r>
            <a:r>
              <a:rPr lang="en-GB" sz="2000" dirty="0" smtClean="0"/>
              <a:t> </a:t>
            </a:r>
            <a:r>
              <a:rPr lang="en-GB" sz="2000" dirty="0" err="1" smtClean="0"/>
              <a:t>jeho</a:t>
            </a:r>
            <a:r>
              <a:rPr lang="en-GB" sz="2000" dirty="0" smtClean="0"/>
              <a:t> </a:t>
            </a:r>
            <a:r>
              <a:rPr lang="en-GB" sz="2000" dirty="0" err="1" smtClean="0"/>
              <a:t>doby</a:t>
            </a:r>
            <a:endParaRPr lang="en-GB" sz="2000" dirty="0" smtClean="0"/>
          </a:p>
          <a:p>
            <a:r>
              <a:rPr lang="en-GB" sz="2000" dirty="0" err="1" smtClean="0"/>
              <a:t>zdokonalil</a:t>
            </a:r>
            <a:r>
              <a:rPr lang="en-GB" sz="2000" dirty="0" smtClean="0"/>
              <a:t> </a:t>
            </a:r>
            <a:r>
              <a:rPr lang="en-GB" sz="2000" dirty="0" err="1" smtClean="0"/>
              <a:t>metodu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mikroskopování</a:t>
            </a:r>
            <a:r>
              <a:rPr lang="en-GB" sz="2000" dirty="0" smtClean="0"/>
              <a:t> (</a:t>
            </a:r>
            <a:r>
              <a:rPr lang="cs-CZ" sz="2000" dirty="0" smtClean="0"/>
              <a:t>vyrobil </a:t>
            </a:r>
            <a:r>
              <a:rPr lang="en-GB" sz="2000" dirty="0" err="1" smtClean="0"/>
              <a:t>mikroskopy</a:t>
            </a:r>
            <a:r>
              <a:rPr lang="en-GB" sz="2000" dirty="0" smtClean="0"/>
              <a:t> </a:t>
            </a:r>
            <a:r>
              <a:rPr lang="cs-CZ" sz="2000" dirty="0" smtClean="0"/>
              <a:t>i </a:t>
            </a:r>
            <a:r>
              <a:rPr lang="en-GB" sz="2000" dirty="0" err="1" smtClean="0"/>
              <a:t>skleněné</a:t>
            </a:r>
            <a:r>
              <a:rPr lang="en-GB" sz="2000" dirty="0" smtClean="0"/>
              <a:t> </a:t>
            </a:r>
            <a:r>
              <a:rPr lang="en-GB" sz="2000" dirty="0" err="1" smtClean="0"/>
              <a:t>kuličky</a:t>
            </a:r>
            <a:r>
              <a:rPr lang="en-GB" sz="2000" dirty="0" smtClean="0"/>
              <a:t>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používal</a:t>
            </a:r>
            <a:r>
              <a:rPr lang="en-GB" sz="2000" dirty="0" smtClean="0"/>
              <a:t> </a:t>
            </a:r>
            <a:r>
              <a:rPr lang="en-GB" sz="2000" dirty="0" err="1" smtClean="0"/>
              <a:t>jako</a:t>
            </a:r>
            <a:r>
              <a:rPr lang="en-GB" sz="2000" dirty="0" smtClean="0"/>
              <a:t> </a:t>
            </a:r>
            <a:r>
              <a:rPr lang="en-GB" sz="2000" dirty="0" err="1" smtClean="0"/>
              <a:t>čočky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  <a:p>
            <a:r>
              <a:rPr lang="en-GB" sz="2000" b="1" dirty="0" smtClean="0"/>
              <a:t>167</a:t>
            </a:r>
            <a:r>
              <a:rPr lang="cs-CZ" sz="2000" b="1" dirty="0" smtClean="0"/>
              <a:t>5</a:t>
            </a:r>
            <a:r>
              <a:rPr lang="en-GB" sz="2000" b="1" dirty="0" smtClean="0"/>
              <a:t> – </a:t>
            </a:r>
            <a:r>
              <a:rPr lang="en-GB" sz="2000" b="1" u="sng" dirty="0" err="1" smtClean="0"/>
              <a:t>první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pozorování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jednobuněčných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organismů</a:t>
            </a:r>
            <a:r>
              <a:rPr lang="cs-CZ" sz="2000" b="1" u="sng" dirty="0" smtClean="0"/>
              <a:t> - </a:t>
            </a:r>
            <a:r>
              <a:rPr lang="cs-CZ" sz="2000" b="1" u="sng" dirty="0" err="1" smtClean="0"/>
              <a:t>animacules</a:t>
            </a:r>
            <a:endParaRPr lang="en-GB" sz="2000" b="1" u="sng" dirty="0" smtClean="0"/>
          </a:p>
          <a:p>
            <a:r>
              <a:rPr lang="en-GB" sz="2000" dirty="0" err="1" smtClean="0"/>
              <a:t>spermie</a:t>
            </a:r>
            <a:r>
              <a:rPr lang="en-GB" sz="2000" dirty="0" smtClean="0"/>
              <a:t> </a:t>
            </a:r>
            <a:r>
              <a:rPr lang="cs-CZ" sz="2000" dirty="0" smtClean="0"/>
              <a:t>,</a:t>
            </a:r>
            <a:r>
              <a:rPr lang="en-GB" sz="2000" dirty="0" err="1" smtClean="0"/>
              <a:t>bakterie</a:t>
            </a:r>
            <a:r>
              <a:rPr lang="en-GB" sz="2000" dirty="0" smtClean="0"/>
              <a:t>, </a:t>
            </a:r>
            <a:r>
              <a:rPr lang="en-GB" sz="2000" dirty="0" err="1" smtClean="0"/>
              <a:t>kvasinky</a:t>
            </a:r>
            <a:r>
              <a:rPr lang="en-GB" sz="2000" dirty="0" smtClean="0"/>
              <a:t>, </a:t>
            </a:r>
            <a:r>
              <a:rPr lang="en-GB" sz="2000" dirty="0" err="1" smtClean="0"/>
              <a:t>volně</a:t>
            </a:r>
            <a:r>
              <a:rPr lang="en-GB" sz="2000" dirty="0" smtClean="0"/>
              <a:t> </a:t>
            </a:r>
            <a:r>
              <a:rPr lang="en-GB" sz="2000" dirty="0" err="1" smtClean="0"/>
              <a:t>žijící</a:t>
            </a:r>
            <a:r>
              <a:rPr lang="en-GB" sz="2000" dirty="0" smtClean="0"/>
              <a:t> a </a:t>
            </a:r>
            <a:r>
              <a:rPr lang="en-GB" sz="2000" dirty="0" err="1" smtClean="0"/>
              <a:t>parazitické</a:t>
            </a:r>
            <a:r>
              <a:rPr lang="en-GB" sz="2000" dirty="0" smtClean="0"/>
              <a:t> </a:t>
            </a:r>
            <a:r>
              <a:rPr lang="en-GB" sz="2000" dirty="0" err="1" smtClean="0"/>
              <a:t>protista</a:t>
            </a:r>
            <a:endParaRPr lang="en-GB" sz="2000" dirty="0" smtClean="0"/>
          </a:p>
          <a:p>
            <a:r>
              <a:rPr lang="en-GB" sz="2000" dirty="0" err="1" smtClean="0"/>
              <a:t>popsal</a:t>
            </a:r>
            <a:r>
              <a:rPr lang="en-GB" sz="2000" dirty="0" smtClean="0"/>
              <a:t> </a:t>
            </a:r>
            <a:r>
              <a:rPr lang="en-GB" sz="2000" dirty="0" err="1" smtClean="0"/>
              <a:t>krevní</a:t>
            </a:r>
            <a:r>
              <a:rPr lang="en-GB" sz="2000" dirty="0" smtClean="0"/>
              <a:t> </a:t>
            </a:r>
            <a:r>
              <a:rPr lang="en-GB" sz="2000" dirty="0" err="1" smtClean="0"/>
              <a:t>buňky</a:t>
            </a:r>
            <a:r>
              <a:rPr lang="en-GB" sz="2000" dirty="0" smtClean="0"/>
              <a:t> a </a:t>
            </a:r>
            <a:r>
              <a:rPr lang="en-GB" sz="2000" dirty="0" err="1" smtClean="0"/>
              <a:t>objevil</a:t>
            </a:r>
            <a:r>
              <a:rPr lang="en-GB" sz="2000" dirty="0" smtClean="0"/>
              <a:t> </a:t>
            </a:r>
            <a:r>
              <a:rPr lang="en-GB" sz="2000" dirty="0" err="1" smtClean="0"/>
              <a:t>krevní</a:t>
            </a:r>
            <a:r>
              <a:rPr lang="en-GB" sz="2000" dirty="0" smtClean="0"/>
              <a:t> </a:t>
            </a:r>
            <a:r>
              <a:rPr lang="en-GB" sz="2000" dirty="0" err="1" smtClean="0"/>
              <a:t>vlásečnice</a:t>
            </a:r>
            <a:r>
              <a:rPr lang="en-GB" sz="2000" dirty="0" smtClean="0"/>
              <a:t> (</a:t>
            </a:r>
            <a:r>
              <a:rPr lang="en-GB" sz="2000" dirty="0" err="1" smtClean="0"/>
              <a:t>kapilár</a:t>
            </a:r>
            <a:r>
              <a:rPr lang="en-GB" sz="2000" dirty="0" smtClean="0"/>
              <a:t>), </a:t>
            </a:r>
            <a:r>
              <a:rPr lang="en-GB" sz="2000" dirty="0" err="1" smtClean="0"/>
              <a:t>svalová</a:t>
            </a:r>
            <a:r>
              <a:rPr lang="en-GB" sz="2000" dirty="0" smtClean="0"/>
              <a:t> </a:t>
            </a:r>
            <a:r>
              <a:rPr lang="en-GB" sz="2000" dirty="0" err="1" smtClean="0"/>
              <a:t>vlákna</a:t>
            </a:r>
            <a:r>
              <a:rPr lang="en-GB" sz="2000" dirty="0" smtClean="0"/>
              <a:t>, </a:t>
            </a:r>
            <a:r>
              <a:rPr lang="en-GB" sz="2000" dirty="0" err="1" smtClean="0"/>
              <a:t>krvinky</a:t>
            </a:r>
            <a:r>
              <a:rPr lang="en-GB" sz="2000" dirty="0" smtClean="0"/>
              <a:t> </a:t>
            </a:r>
          </a:p>
          <a:p>
            <a:r>
              <a:rPr lang="en-GB" sz="2000" dirty="0" err="1" smtClean="0"/>
              <a:t>poprvé</a:t>
            </a:r>
            <a:r>
              <a:rPr lang="en-GB" sz="2000" dirty="0" smtClean="0"/>
              <a:t> </a:t>
            </a:r>
            <a:r>
              <a:rPr lang="en-GB" sz="2000" dirty="0" err="1" smtClean="0"/>
              <a:t>bakterie</a:t>
            </a:r>
            <a:r>
              <a:rPr lang="en-GB" sz="2000" dirty="0" smtClean="0"/>
              <a:t> v </a:t>
            </a:r>
            <a:r>
              <a:rPr lang="en-GB" sz="2000" dirty="0" err="1" smtClean="0"/>
              <a:t>zubním</a:t>
            </a:r>
            <a:r>
              <a:rPr lang="en-GB" sz="2000" dirty="0" smtClean="0"/>
              <a:t> </a:t>
            </a:r>
            <a:r>
              <a:rPr lang="en-GB" sz="2000" dirty="0" err="1" smtClean="0"/>
              <a:t>hlenu</a:t>
            </a:r>
            <a:r>
              <a:rPr lang="en-GB" sz="2000" dirty="0" smtClean="0"/>
              <a:t> (1683)</a:t>
            </a:r>
          </a:p>
          <a:p>
            <a:endParaRPr lang="en-GB" sz="2000" dirty="0" smtClean="0"/>
          </a:p>
          <a:p>
            <a:r>
              <a:rPr lang="cs-CZ" sz="2000" dirty="0" err="1"/>
              <a:t>u</a:t>
            </a:r>
            <a:r>
              <a:rPr lang="en-GB" sz="2000" dirty="0" err="1" smtClean="0"/>
              <a:t>veden</a:t>
            </a:r>
            <a:r>
              <a:rPr lang="en-GB" sz="2000" dirty="0" smtClean="0"/>
              <a:t> do Royal Society </a:t>
            </a:r>
            <a:r>
              <a:rPr lang="en-GB" sz="2000" dirty="0" err="1" smtClean="0"/>
              <a:t>ho</a:t>
            </a:r>
            <a:r>
              <a:rPr lang="en-GB" sz="2000" dirty="0" smtClean="0"/>
              <a:t> </a:t>
            </a:r>
            <a:r>
              <a:rPr lang="en-GB" sz="2000" dirty="0" err="1" smtClean="0"/>
              <a:t>uvedl</a:t>
            </a:r>
            <a:r>
              <a:rPr lang="en-GB" sz="2000" dirty="0" smtClean="0"/>
              <a:t> </a:t>
            </a:r>
            <a:r>
              <a:rPr lang="en-GB" sz="2000" dirty="0" err="1" smtClean="0"/>
              <a:t>Reinier</a:t>
            </a:r>
            <a:r>
              <a:rPr lang="en-GB" sz="2000" dirty="0" smtClean="0"/>
              <a:t> de </a:t>
            </a:r>
            <a:r>
              <a:rPr lang="en-GB" sz="2000" dirty="0" err="1" smtClean="0"/>
              <a:t>Graaf</a:t>
            </a:r>
            <a:r>
              <a:rPr lang="en-GB" sz="2000" dirty="0" smtClean="0"/>
              <a:t> (</a:t>
            </a:r>
            <a:r>
              <a:rPr lang="en-GB" sz="2000" dirty="0" err="1" smtClean="0"/>
              <a:t>fyzik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1673 </a:t>
            </a:r>
            <a:r>
              <a:rPr lang="en-GB" sz="2000" dirty="0" err="1" smtClean="0"/>
              <a:t>první</a:t>
            </a:r>
            <a:r>
              <a:rPr lang="en-GB" sz="2000" dirty="0" smtClean="0"/>
              <a:t> </a:t>
            </a:r>
            <a:r>
              <a:rPr lang="en-GB" sz="2000" dirty="0" err="1" smtClean="0"/>
              <a:t>publikace</a:t>
            </a:r>
            <a:r>
              <a:rPr lang="en-GB" sz="2000" dirty="0" smtClean="0"/>
              <a:t> v Philosophical Transactions (Royal Society)</a:t>
            </a:r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</a:t>
            </a:r>
            <a:r>
              <a:rPr lang="en-GB" sz="2000" dirty="0" smtClean="0"/>
              <a:t> </a:t>
            </a: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  <a:r>
              <a:rPr lang="cs-CZ" sz="2000" dirty="0" smtClean="0"/>
              <a:t>                       </a:t>
            </a:r>
          </a:p>
          <a:p>
            <a:pPr marL="0" indent="0">
              <a:buNone/>
            </a:pPr>
            <a:r>
              <a:rPr lang="cs-CZ" sz="2000" dirty="0" smtClean="0"/>
              <a:t>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</a:t>
            </a:r>
            <a:r>
              <a:rPr lang="en-GB" sz="2000" dirty="0" smtClean="0"/>
              <a:t>... </a:t>
            </a:r>
            <a:r>
              <a:rPr lang="en-GB" sz="2000" dirty="0" err="1" smtClean="0"/>
              <a:t>po</a:t>
            </a:r>
            <a:r>
              <a:rPr lang="en-GB" sz="2000" dirty="0" smtClean="0"/>
              <a:t> </a:t>
            </a:r>
            <a:r>
              <a:rPr lang="en-GB" sz="2000" dirty="0" err="1" smtClean="0"/>
              <a:t>Leeuwenhoekovi</a:t>
            </a:r>
            <a:r>
              <a:rPr lang="en-GB" sz="2000" dirty="0" smtClean="0"/>
              <a:t> </a:t>
            </a:r>
            <a:r>
              <a:rPr lang="en-GB" sz="2000" dirty="0" err="1" smtClean="0"/>
              <a:t>málo</a:t>
            </a:r>
            <a:r>
              <a:rPr lang="en-GB" sz="2000" dirty="0" smtClean="0"/>
              <a:t> </a:t>
            </a:r>
            <a:r>
              <a:rPr lang="en-GB" sz="2000" dirty="0" err="1" smtClean="0"/>
              <a:t>pokroku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</a:t>
            </a:r>
            <a:r>
              <a:rPr lang="en-GB" sz="2000" dirty="0" smtClean="0"/>
              <a:t> </a:t>
            </a:r>
            <a:r>
              <a:rPr lang="en-GB" sz="2000" dirty="0" err="1" smtClean="0"/>
              <a:t>ekologii</a:t>
            </a:r>
            <a:r>
              <a:rPr lang="en-GB" sz="2000" dirty="0" smtClean="0"/>
              <a:t>...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3381"/>
            <a:ext cx="3240360" cy="229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2520280" cy="22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9832" y="20697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Historické okénko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24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66188" cy="4309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smtClean="0"/>
              <a:t>Louis Pasteur (1822-1895)</a:t>
            </a:r>
            <a:endParaRPr lang="cs-CZ" sz="1400" b="1" dirty="0" smtClean="0"/>
          </a:p>
          <a:p>
            <a:endParaRPr lang="en-GB" sz="1400" dirty="0" smtClean="0"/>
          </a:p>
          <a:p>
            <a:r>
              <a:rPr lang="en-GB" sz="1400" b="1" dirty="0" err="1" smtClean="0"/>
              <a:t>mikroorganismy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jako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původce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chorob</a:t>
            </a:r>
            <a:endParaRPr lang="en-GB" sz="1400" b="1" dirty="0" smtClean="0"/>
          </a:p>
          <a:p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b="1" dirty="0" err="1" smtClean="0"/>
              <a:t>vakcíny</a:t>
            </a:r>
            <a:r>
              <a:rPr lang="en-GB" sz="1400" dirty="0" smtClean="0"/>
              <a:t>, </a:t>
            </a:r>
            <a:r>
              <a:rPr lang="en-GB" sz="1400" dirty="0" err="1" smtClean="0"/>
              <a:t>vyvoláv</a:t>
            </a:r>
            <a:r>
              <a:rPr lang="cs-CZ" sz="1400" dirty="0" err="1" smtClean="0"/>
              <a:t>ající</a:t>
            </a:r>
            <a:r>
              <a:rPr lang="cs-CZ" sz="1400" dirty="0" smtClean="0"/>
              <a:t> </a:t>
            </a:r>
            <a:r>
              <a:rPr lang="en-GB" sz="1400" dirty="0" err="1" smtClean="0"/>
              <a:t>obrannou</a:t>
            </a:r>
            <a:r>
              <a:rPr lang="en-GB" sz="1400" dirty="0" smtClean="0"/>
              <a:t> </a:t>
            </a:r>
            <a:r>
              <a:rPr lang="en-GB" sz="1400" dirty="0" err="1" smtClean="0"/>
              <a:t>schopnost</a:t>
            </a:r>
            <a:r>
              <a:rPr lang="en-GB" sz="1400" dirty="0" smtClean="0"/>
              <a:t> </a:t>
            </a:r>
            <a:r>
              <a:rPr lang="en-GB" sz="1400" dirty="0" err="1" smtClean="0"/>
              <a:t>organismu</a:t>
            </a:r>
            <a:endParaRPr lang="cs-CZ" sz="1400" dirty="0" smtClean="0"/>
          </a:p>
          <a:p>
            <a:r>
              <a:rPr lang="en-GB" sz="1400" b="1" dirty="0" smtClean="0"/>
              <a:t>choler</a:t>
            </a:r>
            <a:r>
              <a:rPr lang="cs-CZ" sz="1400" b="1" dirty="0" smtClean="0"/>
              <a:t>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drůbeže</a:t>
            </a:r>
            <a:r>
              <a:rPr lang="en-GB" sz="1400" b="1" dirty="0" smtClean="0"/>
              <a:t> </a:t>
            </a:r>
            <a:r>
              <a:rPr lang="cs-CZ" sz="1400" b="1" dirty="0" smtClean="0"/>
              <a:t> - </a:t>
            </a:r>
            <a:r>
              <a:rPr lang="en-GB" sz="1400" dirty="0" err="1" smtClean="0"/>
              <a:t>použi</a:t>
            </a:r>
            <a:r>
              <a:rPr lang="cs-CZ" sz="1400" dirty="0"/>
              <a:t>l</a:t>
            </a:r>
            <a:r>
              <a:rPr lang="en-GB" sz="1400" dirty="0"/>
              <a:t> </a:t>
            </a:r>
            <a:r>
              <a:rPr lang="en-GB" sz="1400" dirty="0" err="1"/>
              <a:t>oslabenou</a:t>
            </a:r>
            <a:r>
              <a:rPr lang="en-GB" sz="1400" dirty="0"/>
              <a:t> </a:t>
            </a:r>
            <a:r>
              <a:rPr lang="en-GB" sz="1400" dirty="0" err="1" smtClean="0"/>
              <a:t>kulturu</a:t>
            </a:r>
            <a:r>
              <a:rPr lang="en-GB" sz="1400" dirty="0" smtClean="0"/>
              <a:t>,</a:t>
            </a:r>
            <a:r>
              <a:rPr lang="cs-CZ" sz="1400" dirty="0" smtClean="0"/>
              <a:t> ta </a:t>
            </a:r>
            <a:r>
              <a:rPr lang="en-GB" sz="1400" dirty="0" err="1" smtClean="0"/>
              <a:t>nezpůsobila</a:t>
            </a:r>
            <a:r>
              <a:rPr lang="en-GB" sz="1400" dirty="0" smtClean="0"/>
              <a:t> </a:t>
            </a:r>
            <a:r>
              <a:rPr lang="en-GB" sz="1400" dirty="0" err="1"/>
              <a:t>choleru</a:t>
            </a:r>
            <a:r>
              <a:rPr lang="en-GB" sz="1400" dirty="0"/>
              <a:t> a </a:t>
            </a:r>
            <a:r>
              <a:rPr lang="en-GB" sz="1400" dirty="0" err="1"/>
              <a:t>tyto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a</a:t>
            </a:r>
            <a:r>
              <a:rPr lang="en-GB" sz="1400" dirty="0" smtClean="0"/>
              <a:t> </a:t>
            </a:r>
            <a:r>
              <a:rPr lang="cs-CZ" sz="1400" dirty="0" smtClean="0"/>
              <a:t>se </a:t>
            </a:r>
            <a:r>
              <a:rPr lang="en-GB" sz="1400" dirty="0" err="1" smtClean="0"/>
              <a:t>nepodařilo</a:t>
            </a:r>
            <a:r>
              <a:rPr lang="en-GB" sz="1400" dirty="0" smtClean="0"/>
              <a:t> </a:t>
            </a:r>
            <a:r>
              <a:rPr lang="en-GB" sz="1400" dirty="0" err="1"/>
              <a:t>infikovat</a:t>
            </a:r>
            <a:r>
              <a:rPr lang="en-GB" sz="1400" dirty="0"/>
              <a:t> </a:t>
            </a:r>
            <a:r>
              <a:rPr lang="en-GB" sz="1400" dirty="0" err="1"/>
              <a:t>virulentní</a:t>
            </a:r>
            <a:r>
              <a:rPr lang="en-GB" sz="1400" dirty="0"/>
              <a:t> </a:t>
            </a:r>
            <a:r>
              <a:rPr lang="en-GB" sz="1400" dirty="0" err="1"/>
              <a:t>kulturou</a:t>
            </a:r>
            <a:r>
              <a:rPr lang="en-GB" sz="1400" dirty="0"/>
              <a:t> </a:t>
            </a:r>
            <a:r>
              <a:rPr lang="en-GB" sz="1400" dirty="0" err="1" smtClean="0"/>
              <a:t>bakterií</a:t>
            </a:r>
            <a:endParaRPr lang="cs-CZ" sz="1400" b="1" dirty="0" err="1"/>
          </a:p>
          <a:p>
            <a:r>
              <a:rPr lang="en-GB" sz="1400" b="1" dirty="0" err="1" smtClean="0"/>
              <a:t>vzteklin</a:t>
            </a:r>
            <a:r>
              <a:rPr lang="cs-CZ" sz="1400" b="1" dirty="0" smtClean="0"/>
              <a:t>a</a:t>
            </a:r>
            <a:r>
              <a:rPr lang="en-GB" sz="1400" b="1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vakcína</a:t>
            </a:r>
            <a:r>
              <a:rPr lang="en-GB" sz="1400" dirty="0" smtClean="0"/>
              <a:t> </a:t>
            </a:r>
            <a:r>
              <a:rPr lang="en-GB" sz="1400" dirty="0" err="1" smtClean="0"/>
              <a:t>připravena</a:t>
            </a:r>
            <a:r>
              <a:rPr lang="en-GB" sz="1400" dirty="0" smtClean="0"/>
              <a:t> z </a:t>
            </a:r>
            <a:r>
              <a:rPr lang="en-GB" sz="1400" dirty="0" err="1" smtClean="0"/>
              <a:t>vysušené</a:t>
            </a:r>
            <a:r>
              <a:rPr lang="en-GB" sz="1400" dirty="0" smtClean="0"/>
              <a:t> </a:t>
            </a:r>
            <a:r>
              <a:rPr lang="en-GB" sz="1400" dirty="0" err="1" smtClean="0"/>
              <a:t>míchy</a:t>
            </a:r>
            <a:r>
              <a:rPr lang="en-GB" sz="1400" dirty="0" smtClean="0"/>
              <a:t> </a:t>
            </a:r>
            <a:r>
              <a:rPr lang="en-GB" sz="1400" dirty="0" err="1" smtClean="0"/>
              <a:t>nakažených</a:t>
            </a:r>
            <a:r>
              <a:rPr lang="en-GB" sz="1400" dirty="0" smtClean="0"/>
              <a:t> </a:t>
            </a:r>
            <a:r>
              <a:rPr lang="en-GB" sz="1400" dirty="0" err="1" smtClean="0"/>
              <a:t>králíků</a:t>
            </a:r>
            <a:r>
              <a:rPr lang="cs-CZ" sz="1400" dirty="0"/>
              <a:t>)</a:t>
            </a:r>
            <a:r>
              <a:rPr lang="en-GB" sz="1400" dirty="0" smtClean="0"/>
              <a:t> </a:t>
            </a:r>
            <a:r>
              <a:rPr lang="en-GB" sz="1400" dirty="0" err="1" smtClean="0"/>
              <a:t>vyzkoušena</a:t>
            </a:r>
            <a:r>
              <a:rPr lang="en-GB" sz="1400" dirty="0" smtClean="0"/>
              <a:t> </a:t>
            </a:r>
            <a:r>
              <a:rPr lang="en-GB" sz="1400" dirty="0" err="1" smtClean="0"/>
              <a:t>jen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11 </a:t>
            </a:r>
            <a:r>
              <a:rPr lang="en-GB" sz="1400" dirty="0" err="1" smtClean="0"/>
              <a:t>psech</a:t>
            </a:r>
            <a:endParaRPr lang="cs-CZ" sz="1400" dirty="0"/>
          </a:p>
          <a:p>
            <a:r>
              <a:rPr lang="en-GB" sz="1400" dirty="0" smtClean="0"/>
              <a:t> </a:t>
            </a:r>
            <a:r>
              <a:rPr lang="en-GB" sz="1400" dirty="0" smtClean="0"/>
              <a:t>1885 </a:t>
            </a:r>
            <a:r>
              <a:rPr lang="en-GB" sz="1400" dirty="0" err="1" smtClean="0"/>
              <a:t>aplikace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dítěti</a:t>
            </a:r>
            <a:r>
              <a:rPr lang="en-GB" sz="1400" dirty="0" smtClean="0"/>
              <a:t> </a:t>
            </a:r>
            <a:r>
              <a:rPr lang="en-GB" sz="1400" dirty="0" err="1" smtClean="0"/>
              <a:t>po</a:t>
            </a:r>
            <a:r>
              <a:rPr lang="en-GB" sz="1400" dirty="0" smtClean="0"/>
              <a:t> </a:t>
            </a:r>
            <a:r>
              <a:rPr lang="en-GB" sz="1400" dirty="0" err="1" smtClean="0"/>
              <a:t>pokousání</a:t>
            </a:r>
            <a:r>
              <a:rPr lang="en-GB" sz="1400" dirty="0" smtClean="0"/>
              <a:t> </a:t>
            </a:r>
            <a:r>
              <a:rPr lang="en-GB" sz="1400" dirty="0" err="1" smtClean="0"/>
              <a:t>vzteklým</a:t>
            </a:r>
            <a:r>
              <a:rPr lang="en-GB" sz="1400" dirty="0" smtClean="0"/>
              <a:t> </a:t>
            </a:r>
            <a:r>
              <a:rPr lang="en-GB" sz="1400" dirty="0" err="1" smtClean="0"/>
              <a:t>psem</a:t>
            </a:r>
            <a:r>
              <a:rPr lang="en-GB" sz="1400" dirty="0" smtClean="0"/>
              <a:t>, </a:t>
            </a:r>
            <a:r>
              <a:rPr lang="en-GB" sz="1400" dirty="0" err="1" smtClean="0"/>
              <a:t>nemoc</a:t>
            </a:r>
            <a:r>
              <a:rPr lang="en-GB" sz="1400" dirty="0" smtClean="0"/>
              <a:t> se </a:t>
            </a:r>
            <a:r>
              <a:rPr lang="en-GB" sz="1400" dirty="0" err="1" smtClean="0"/>
              <a:t>neprojevila</a:t>
            </a:r>
            <a:r>
              <a:rPr lang="en-GB" sz="1400" dirty="0" smtClean="0"/>
              <a:t> – </a:t>
            </a:r>
            <a:r>
              <a:rPr lang="en-GB" sz="1400" dirty="0" err="1" smtClean="0"/>
              <a:t>riziko</a:t>
            </a:r>
            <a:r>
              <a:rPr lang="en-GB" sz="1400" dirty="0" smtClean="0"/>
              <a:t> </a:t>
            </a:r>
            <a:r>
              <a:rPr lang="en-GB" sz="1400" dirty="0" err="1" smtClean="0"/>
              <a:t>nákazy</a:t>
            </a:r>
            <a:r>
              <a:rPr lang="en-GB" sz="1400" dirty="0" smtClean="0"/>
              <a:t> je </a:t>
            </a:r>
            <a:r>
              <a:rPr lang="en-GB" sz="1400" dirty="0" err="1" smtClean="0"/>
              <a:t>cca</a:t>
            </a:r>
            <a:r>
              <a:rPr lang="en-GB" sz="1400" dirty="0" smtClean="0"/>
              <a:t> 15%)</a:t>
            </a:r>
            <a:endParaRPr lang="cs-CZ" sz="1400" dirty="0" smtClean="0"/>
          </a:p>
          <a:p>
            <a:r>
              <a:rPr lang="cs-CZ" sz="1400" b="1" dirty="0"/>
              <a:t>a</a:t>
            </a:r>
            <a:r>
              <a:rPr lang="en-GB" sz="1400" b="1" dirty="0" err="1" smtClean="0"/>
              <a:t>ntrax</a:t>
            </a:r>
            <a:r>
              <a:rPr lang="en-GB" sz="1400" b="1" dirty="0" smtClean="0"/>
              <a:t> </a:t>
            </a:r>
            <a:r>
              <a:rPr lang="cs-CZ" sz="1400" b="1" dirty="0"/>
              <a:t> </a:t>
            </a:r>
            <a:r>
              <a:rPr lang="cs-CZ" sz="1400" dirty="0" smtClean="0"/>
              <a:t>(</a:t>
            </a:r>
            <a:r>
              <a:rPr lang="en-GB" sz="1400" i="1" dirty="0" smtClean="0"/>
              <a:t>Bacillus anthracis</a:t>
            </a:r>
            <a:r>
              <a:rPr lang="cs-CZ" sz="1400" i="1" dirty="0" smtClean="0"/>
              <a:t>) </a:t>
            </a:r>
            <a:r>
              <a:rPr lang="en-GB" sz="1400" dirty="0" smtClean="0"/>
              <a:t>u </a:t>
            </a:r>
            <a:r>
              <a:rPr lang="en-GB" sz="1400" dirty="0" err="1"/>
              <a:t>hospodářských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, </a:t>
            </a:r>
            <a:r>
              <a:rPr lang="en-GB" sz="1400" dirty="0" err="1" smtClean="0"/>
              <a:t>původce</a:t>
            </a:r>
            <a:r>
              <a:rPr lang="en-GB" sz="1400" dirty="0" smtClean="0"/>
              <a:t> </a:t>
            </a:r>
            <a:r>
              <a:rPr lang="en-GB" sz="1400" dirty="0" err="1"/>
              <a:t>chorob</a:t>
            </a:r>
            <a:r>
              <a:rPr lang="en-GB" sz="1400" dirty="0"/>
              <a:t> </a:t>
            </a:r>
            <a:r>
              <a:rPr lang="en-GB" sz="1400" dirty="0" err="1"/>
              <a:t>bource</a:t>
            </a:r>
            <a:r>
              <a:rPr lang="en-GB" sz="1400" dirty="0"/>
              <a:t> </a:t>
            </a:r>
            <a:r>
              <a:rPr lang="en-GB" sz="1400" dirty="0" err="1"/>
              <a:t>morušového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výroba</a:t>
            </a:r>
            <a:r>
              <a:rPr lang="en-GB" sz="1400" dirty="0"/>
              <a:t> </a:t>
            </a:r>
            <a:r>
              <a:rPr lang="en-GB" sz="1400" dirty="0" err="1"/>
              <a:t>dalších</a:t>
            </a:r>
            <a:r>
              <a:rPr lang="en-GB" sz="1400" dirty="0"/>
              <a:t> </a:t>
            </a:r>
            <a:r>
              <a:rPr lang="en-GB" sz="1400" dirty="0" err="1"/>
              <a:t>vakcín</a:t>
            </a:r>
            <a:r>
              <a:rPr lang="en-GB" sz="1400" dirty="0"/>
              <a:t>, </a:t>
            </a:r>
            <a:r>
              <a:rPr lang="en-GB" sz="1400" dirty="0" err="1" smtClean="0"/>
              <a:t>založení</a:t>
            </a:r>
            <a:r>
              <a:rPr lang="en-GB" sz="1400" dirty="0" smtClean="0"/>
              <a:t> </a:t>
            </a:r>
            <a:r>
              <a:rPr lang="en-GB" sz="1400" dirty="0" err="1"/>
              <a:t>Pasteurova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endParaRPr lang="en-GB" sz="1400" dirty="0"/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u="sng" dirty="0" smtClean="0"/>
              <a:t>1857 - </a:t>
            </a:r>
            <a:r>
              <a:rPr lang="en-GB" sz="1400" b="1" u="sng" dirty="0" err="1" smtClean="0"/>
              <a:t>důkaz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že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kvašení</a:t>
            </a:r>
            <a:r>
              <a:rPr lang="en-GB" sz="1400" b="1" u="sng" dirty="0" smtClean="0"/>
              <a:t> je </a:t>
            </a:r>
            <a:r>
              <a:rPr lang="en-GB" sz="1400" b="1" u="sng" dirty="0" err="1" smtClean="0"/>
              <a:t>biologický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proces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vázaný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na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živé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mikroorganismy</a:t>
            </a:r>
            <a:r>
              <a:rPr lang="cs-CZ" sz="1400" b="1" u="sng" dirty="0"/>
              <a:t> </a:t>
            </a:r>
            <a:r>
              <a:rPr lang="cs-CZ" sz="1400" b="1" u="sng" dirty="0" smtClean="0"/>
              <a:t>= </a:t>
            </a:r>
            <a:r>
              <a:rPr lang="en-GB" sz="1400" b="1" dirty="0" err="1" smtClean="0"/>
              <a:t>Pasteurův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efekt</a:t>
            </a:r>
            <a:r>
              <a:rPr lang="en-GB" sz="1400" b="1" dirty="0" smtClean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 smtClean="0"/>
              <a:t>        (</a:t>
            </a:r>
            <a:r>
              <a:rPr lang="en-GB" sz="1400" dirty="0" err="1" smtClean="0"/>
              <a:t>někteří</a:t>
            </a:r>
            <a:r>
              <a:rPr lang="en-GB" sz="1400" dirty="0" smtClean="0"/>
              <a:t> </a:t>
            </a:r>
            <a:r>
              <a:rPr lang="en-GB" sz="1400" dirty="0" err="1" smtClean="0"/>
              <a:t>mikrobi</a:t>
            </a:r>
            <a:r>
              <a:rPr lang="en-GB" sz="1400" dirty="0" smtClean="0"/>
              <a:t> se </a:t>
            </a:r>
            <a:r>
              <a:rPr lang="en-GB" sz="1400" dirty="0" err="1" smtClean="0"/>
              <a:t>mohou</a:t>
            </a:r>
            <a:r>
              <a:rPr lang="en-GB" sz="1400" dirty="0" smtClean="0"/>
              <a:t> </a:t>
            </a:r>
            <a:r>
              <a:rPr lang="en-GB" sz="1400" dirty="0" err="1" smtClean="0"/>
              <a:t>vyvíjet</a:t>
            </a:r>
            <a:r>
              <a:rPr lang="en-GB" sz="1400" dirty="0" smtClean="0"/>
              <a:t> a </a:t>
            </a:r>
            <a:r>
              <a:rPr lang="en-GB" sz="1400" dirty="0" err="1" smtClean="0"/>
              <a:t>žít</a:t>
            </a:r>
            <a:r>
              <a:rPr lang="en-GB" sz="1400" dirty="0" smtClean="0"/>
              <a:t> bez </a:t>
            </a:r>
            <a:r>
              <a:rPr lang="en-GB" sz="1400" dirty="0" err="1" smtClean="0"/>
              <a:t>kyslíku</a:t>
            </a:r>
            <a:r>
              <a:rPr lang="cs-CZ" sz="1400" dirty="0" smtClean="0"/>
              <a:t>)</a:t>
            </a:r>
          </a:p>
          <a:p>
            <a:r>
              <a:rPr lang="en-GB" sz="1400" dirty="0" err="1" smtClean="0"/>
              <a:t>vypracoval</a:t>
            </a:r>
            <a:r>
              <a:rPr lang="en-GB" sz="1400" dirty="0" smtClean="0"/>
              <a:t> </a:t>
            </a:r>
            <a:r>
              <a:rPr lang="en-GB" sz="1400" dirty="0" err="1" smtClean="0"/>
              <a:t>postup</a:t>
            </a:r>
            <a:r>
              <a:rPr lang="en-GB" sz="1400" dirty="0" smtClean="0"/>
              <a:t> pro </a:t>
            </a:r>
            <a:r>
              <a:rPr lang="en-GB" sz="1400" dirty="0" err="1" smtClean="0"/>
              <a:t>ochranu</a:t>
            </a:r>
            <a:r>
              <a:rPr lang="en-GB" sz="1400" dirty="0" smtClean="0"/>
              <a:t> </a:t>
            </a:r>
            <a:r>
              <a:rPr lang="en-GB" sz="1400" dirty="0" err="1" smtClean="0"/>
              <a:t>potravinářských</a:t>
            </a:r>
            <a:r>
              <a:rPr lang="en-GB" sz="1400" dirty="0" smtClean="0"/>
              <a:t> </a:t>
            </a:r>
            <a:r>
              <a:rPr lang="en-GB" sz="1400" dirty="0" err="1" smtClean="0"/>
              <a:t>tekutin</a:t>
            </a:r>
            <a:r>
              <a:rPr lang="en-GB" sz="1400" dirty="0" smtClean="0"/>
              <a:t> </a:t>
            </a:r>
            <a:r>
              <a:rPr lang="en-GB" sz="1400" dirty="0" err="1" smtClean="0"/>
              <a:t>proti</a:t>
            </a:r>
            <a:r>
              <a:rPr lang="en-GB" sz="1400" dirty="0" smtClean="0"/>
              <a:t> </a:t>
            </a:r>
            <a:r>
              <a:rPr lang="en-GB" sz="1400" dirty="0" err="1" smtClean="0"/>
              <a:t>znehodnocení</a:t>
            </a:r>
            <a:r>
              <a:rPr lang="en-GB" sz="1400" dirty="0" smtClean="0"/>
              <a:t> </a:t>
            </a:r>
            <a:r>
              <a:rPr lang="en-GB" sz="1400" dirty="0" err="1" smtClean="0"/>
              <a:t>dalším</a:t>
            </a:r>
            <a:r>
              <a:rPr lang="en-GB" sz="1400" dirty="0" smtClean="0"/>
              <a:t> </a:t>
            </a:r>
            <a:r>
              <a:rPr lang="en-GB" sz="1400" dirty="0" err="1" smtClean="0"/>
              <a:t>kvašením</a:t>
            </a:r>
            <a:endParaRPr lang="en-GB" sz="1400" dirty="0" smtClean="0"/>
          </a:p>
          <a:p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078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7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43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 err="1" smtClean="0"/>
              <a:t>Sergei</a:t>
            </a:r>
            <a:r>
              <a:rPr lang="cs-CZ" sz="1400" b="1" dirty="0" smtClean="0"/>
              <a:t> </a:t>
            </a:r>
            <a:r>
              <a:rPr lang="cs-CZ" sz="1400" b="1" dirty="0"/>
              <a:t>W</a:t>
            </a:r>
            <a:r>
              <a:rPr lang="en-GB" sz="1400" b="1" dirty="0" err="1" smtClean="0"/>
              <a:t>inogradsky</a:t>
            </a:r>
            <a:r>
              <a:rPr lang="en-GB" sz="1400" b="1" dirty="0" smtClean="0"/>
              <a:t> 1856-1953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 err="1" smtClean="0"/>
              <a:t>chemolitotrofie</a:t>
            </a:r>
            <a:r>
              <a:rPr lang="cs-CZ" sz="1400" b="1" dirty="0" smtClean="0"/>
              <a:t>, </a:t>
            </a:r>
            <a:r>
              <a:rPr lang="cs-CZ" sz="1400" dirty="0" smtClean="0"/>
              <a:t>role mikroorganismů v koloběhu živin</a:t>
            </a:r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považován</a:t>
            </a:r>
            <a:r>
              <a:rPr lang="en-GB" sz="1400" dirty="0" smtClean="0"/>
              <a:t> </a:t>
            </a:r>
            <a:r>
              <a:rPr lang="en-GB" sz="1400" dirty="0" err="1" smtClean="0"/>
              <a:t>za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zakladatele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půdní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mikrobiologie</a:t>
            </a:r>
            <a:endParaRPr lang="en-GB" sz="1400" b="1" dirty="0" smtClean="0"/>
          </a:p>
          <a:p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 </a:t>
            </a:r>
            <a:r>
              <a:rPr lang="en-GB" sz="1400" b="1" dirty="0" smtClean="0"/>
              <a:t>1890 </a:t>
            </a:r>
            <a:r>
              <a:rPr lang="cs-CZ" sz="1400" b="1" dirty="0" smtClean="0"/>
              <a:t> </a:t>
            </a:r>
            <a:r>
              <a:rPr lang="en-GB" sz="1400" b="1" dirty="0" err="1" smtClean="0"/>
              <a:t>izolace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nitrifikačních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bakterií</a:t>
            </a:r>
            <a:endParaRPr lang="en-GB" sz="1400" b="1" dirty="0" smtClean="0"/>
          </a:p>
          <a:p>
            <a:r>
              <a:rPr lang="en-GB" sz="1400" dirty="0" err="1" smtClean="0"/>
              <a:t>anaerobní</a:t>
            </a:r>
            <a:r>
              <a:rPr lang="en-GB" sz="1400" dirty="0" smtClean="0"/>
              <a:t> N-</a:t>
            </a:r>
            <a:r>
              <a:rPr lang="en-GB" sz="1400" dirty="0" err="1" smtClean="0"/>
              <a:t>fixující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cs-CZ" sz="1400" dirty="0" smtClean="0"/>
              <a:t> </a:t>
            </a:r>
            <a:r>
              <a:rPr lang="en-GB" altLang="en-US" sz="1400" dirty="0" smtClean="0"/>
              <a:t>Clostridium </a:t>
            </a:r>
            <a:r>
              <a:rPr lang="en-GB" altLang="en-US" sz="1400" dirty="0" err="1" smtClean="0"/>
              <a:t>pasteurianum</a:t>
            </a:r>
            <a:endParaRPr lang="en-GB" sz="1400" dirty="0" smtClean="0"/>
          </a:p>
          <a:p>
            <a:r>
              <a:rPr lang="en-GB" sz="1400" dirty="0" err="1" smtClean="0"/>
              <a:t>přispěl</a:t>
            </a:r>
            <a:r>
              <a:rPr lang="en-GB" sz="1400" dirty="0" smtClean="0"/>
              <a:t> k </a:t>
            </a:r>
            <a:r>
              <a:rPr lang="en-GB" sz="1400" dirty="0" err="1" smtClean="0"/>
              <a:t>studiu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nitrátu</a:t>
            </a:r>
            <a:r>
              <a:rPr lang="en-GB" sz="1400" dirty="0" smtClean="0"/>
              <a:t> a </a:t>
            </a:r>
            <a:r>
              <a:rPr lang="en-GB" sz="1400" dirty="0" err="1" smtClean="0"/>
              <a:t>symbiotické</a:t>
            </a:r>
            <a:r>
              <a:rPr lang="en-GB" sz="1400" dirty="0" smtClean="0"/>
              <a:t> </a:t>
            </a:r>
            <a:r>
              <a:rPr lang="en-GB" sz="1400" dirty="0" err="1" smtClean="0"/>
              <a:t>fixace</a:t>
            </a:r>
            <a:r>
              <a:rPr lang="en-GB" sz="1400" dirty="0" smtClean="0"/>
              <a:t> </a:t>
            </a:r>
            <a:r>
              <a:rPr lang="en-GB" sz="1400" dirty="0" err="1" smtClean="0"/>
              <a:t>dusíku</a:t>
            </a:r>
            <a:endParaRPr lang="en-GB" sz="1400" dirty="0" smtClean="0"/>
          </a:p>
          <a:p>
            <a:r>
              <a:rPr lang="en-GB" sz="1400" dirty="0" err="1" smtClean="0"/>
              <a:t>izoloval</a:t>
            </a:r>
            <a:r>
              <a:rPr lang="en-GB" sz="1400" dirty="0" smtClean="0"/>
              <a:t> a </a:t>
            </a:r>
            <a:r>
              <a:rPr lang="en-GB" sz="1400" dirty="0" err="1" smtClean="0"/>
              <a:t>popsal</a:t>
            </a:r>
            <a:r>
              <a:rPr lang="en-GB" sz="1400" dirty="0" smtClean="0"/>
              <a:t> </a:t>
            </a:r>
            <a:r>
              <a:rPr lang="en-GB" sz="1400" dirty="0" err="1" smtClean="0"/>
              <a:t>nitrifikační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včetně</a:t>
            </a:r>
            <a:r>
              <a:rPr lang="en-GB" sz="1400" dirty="0" smtClean="0"/>
              <a:t> </a:t>
            </a:r>
            <a:r>
              <a:rPr lang="en-GB" sz="1400" dirty="0" err="1" smtClean="0"/>
              <a:t>významu</a:t>
            </a:r>
            <a:r>
              <a:rPr lang="en-GB" sz="1400" dirty="0" smtClean="0"/>
              <a:t> </a:t>
            </a:r>
            <a:r>
              <a:rPr lang="en-GB" sz="1400" dirty="0" err="1" smtClean="0"/>
              <a:t>přeměny</a:t>
            </a:r>
            <a:r>
              <a:rPr lang="en-GB" sz="1400" dirty="0" smtClean="0"/>
              <a:t> </a:t>
            </a:r>
            <a:r>
              <a:rPr lang="en-GB" sz="1400" dirty="0" err="1" smtClean="0"/>
              <a:t>amonného</a:t>
            </a:r>
            <a:r>
              <a:rPr lang="en-GB" sz="1400" dirty="0" smtClean="0"/>
              <a:t> </a:t>
            </a:r>
            <a:r>
              <a:rPr lang="en-GB" sz="1400" dirty="0" err="1" smtClean="0"/>
              <a:t>kationu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nitrátový</a:t>
            </a:r>
            <a:r>
              <a:rPr lang="en-GB" sz="1400" dirty="0" smtClean="0"/>
              <a:t> anion, </a:t>
            </a:r>
            <a:r>
              <a:rPr lang="en-GB" sz="1400" dirty="0" err="1" smtClean="0"/>
              <a:t>který</a:t>
            </a:r>
            <a:r>
              <a:rPr lang="en-GB" sz="1400" dirty="0" smtClean="0"/>
              <a:t> se </a:t>
            </a:r>
            <a:r>
              <a:rPr lang="en-GB" sz="1400" dirty="0" err="1" smtClean="0"/>
              <a:t>lehce</a:t>
            </a:r>
            <a:r>
              <a:rPr lang="en-GB" sz="1400" dirty="0" smtClean="0"/>
              <a:t> </a:t>
            </a:r>
            <a:r>
              <a:rPr lang="en-GB" sz="1400" dirty="0" err="1" smtClean="0"/>
              <a:t>vyplaví</a:t>
            </a:r>
            <a:r>
              <a:rPr lang="en-GB" sz="1400" dirty="0" smtClean="0"/>
              <a:t> z </a:t>
            </a:r>
            <a:r>
              <a:rPr lang="en-GB" sz="1400" dirty="0" err="1" smtClean="0"/>
              <a:t>pudy</a:t>
            </a:r>
            <a:endParaRPr lang="cs-CZ" sz="1400" dirty="0" smtClean="0"/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sirovodíku</a:t>
            </a:r>
            <a:r>
              <a:rPr lang="en-GB" sz="1400" dirty="0" smtClean="0"/>
              <a:t> a </a:t>
            </a:r>
            <a:r>
              <a:rPr lang="en-GB" sz="1400" dirty="0" err="1" smtClean="0"/>
              <a:t>síry</a:t>
            </a:r>
            <a:r>
              <a:rPr lang="cs-CZ" sz="1400" dirty="0" smtClean="0"/>
              <a:t>,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dvojmocného</a:t>
            </a:r>
            <a:r>
              <a:rPr lang="en-GB" sz="1400" dirty="0" smtClean="0"/>
              <a:t> </a:t>
            </a:r>
            <a:r>
              <a:rPr lang="en-GB" sz="1400" dirty="0" err="1" smtClean="0"/>
              <a:t>železa</a:t>
            </a:r>
            <a:endParaRPr lang="cs-CZ" sz="1400" dirty="0" smtClean="0"/>
          </a:p>
          <a:p>
            <a:pPr marL="0" indent="0">
              <a:buNone/>
            </a:pPr>
            <a:endParaRPr lang="en-GB" sz="1400" dirty="0" smtClean="0"/>
          </a:p>
          <a:p>
            <a:r>
              <a:rPr lang="en-GB" sz="1400" dirty="0" err="1" smtClean="0"/>
              <a:t>započal</a:t>
            </a:r>
            <a:r>
              <a:rPr lang="en-GB" sz="1400" dirty="0" smtClean="0"/>
              <a:t> </a:t>
            </a:r>
            <a:r>
              <a:rPr lang="en-GB" sz="1400" dirty="0" err="1" smtClean="0"/>
              <a:t>nutriční</a:t>
            </a:r>
            <a:r>
              <a:rPr lang="en-GB" sz="1400" dirty="0" smtClean="0"/>
              <a:t> </a:t>
            </a:r>
            <a:r>
              <a:rPr lang="en-GB" sz="1400" dirty="0" err="1" smtClean="0"/>
              <a:t>dělení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půdních</a:t>
            </a:r>
            <a:r>
              <a:rPr lang="en-GB" sz="1400" dirty="0" smtClean="0"/>
              <a:t> </a:t>
            </a:r>
            <a:r>
              <a:rPr lang="en-GB" sz="1400" dirty="0" err="1" smtClean="0"/>
              <a:t>mikroorganismu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autochtonní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využívající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humus,rostoucí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</a:t>
            </a:r>
            <a:r>
              <a:rPr lang="en-GB" sz="1400" dirty="0" smtClean="0"/>
              <a:t> org.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) a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zymogenn</a:t>
            </a:r>
            <a:r>
              <a:rPr lang="cs-CZ" sz="1400" dirty="0" smtClean="0"/>
              <a:t>í/</a:t>
            </a:r>
            <a:r>
              <a:rPr lang="cs-CZ" sz="1400" b="1" dirty="0" smtClean="0"/>
              <a:t>alochtonní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oportunní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listech</a:t>
            </a:r>
            <a:r>
              <a:rPr lang="en-GB" sz="1400" dirty="0" smtClean="0"/>
              <a:t> a </a:t>
            </a:r>
            <a:r>
              <a:rPr lang="en-GB" sz="1400" dirty="0" err="1" smtClean="0"/>
              <a:t>jiné</a:t>
            </a:r>
            <a:r>
              <a:rPr lang="en-GB" sz="1400" dirty="0" smtClean="0"/>
              <a:t> </a:t>
            </a:r>
            <a:r>
              <a:rPr lang="en-GB" sz="1400" dirty="0" err="1" smtClean="0"/>
              <a:t>rostl</a:t>
            </a:r>
            <a:r>
              <a:rPr lang="en-GB" sz="1400" dirty="0" smtClean="0"/>
              <a:t>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 a </a:t>
            </a:r>
            <a:r>
              <a:rPr lang="en-GB" sz="1400" dirty="0" err="1" smtClean="0"/>
              <a:t>živočišných</a:t>
            </a:r>
            <a:r>
              <a:rPr lang="en-GB" sz="1400" dirty="0" smtClean="0"/>
              <a:t> </a:t>
            </a:r>
            <a:r>
              <a:rPr lang="en-GB" sz="1400" dirty="0" err="1" smtClean="0"/>
              <a:t>odpadech</a:t>
            </a:r>
            <a:r>
              <a:rPr lang="en-GB" sz="1400" dirty="0" smtClean="0"/>
              <a:t> </a:t>
            </a:r>
            <a:r>
              <a:rPr lang="en-GB" sz="1400" dirty="0" err="1" smtClean="0"/>
              <a:t>přicházejících</a:t>
            </a:r>
            <a:r>
              <a:rPr lang="en-GB" sz="1400" dirty="0" smtClean="0"/>
              <a:t> do </a:t>
            </a:r>
            <a:r>
              <a:rPr lang="en-GB" sz="1400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1189779" cy="15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3393"/>
            <a:ext cx="1673050" cy="138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1799"/>
            <a:ext cx="1316140" cy="24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3544" y="4184758"/>
            <a:ext cx="34204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c</a:t>
            </a:r>
            <a:r>
              <a:rPr lang="en-GB" sz="1400" dirty="0" err="1" smtClean="0"/>
              <a:t>hemolitotrofní</a:t>
            </a:r>
            <a:r>
              <a:rPr lang="en-GB" sz="1400" dirty="0" smtClean="0"/>
              <a:t> </a:t>
            </a:r>
            <a:r>
              <a:rPr lang="en-GB" sz="1400" dirty="0" err="1"/>
              <a:t>organismy</a:t>
            </a:r>
            <a:r>
              <a:rPr lang="en-GB" sz="1400" dirty="0"/>
              <a:t> (1892)- </a:t>
            </a:r>
            <a:r>
              <a:rPr lang="en-GB" sz="1400" dirty="0" err="1"/>
              <a:t>získávání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oxidací</a:t>
            </a:r>
            <a:r>
              <a:rPr lang="en-GB" sz="1400" dirty="0"/>
              <a:t> </a:t>
            </a:r>
            <a:r>
              <a:rPr lang="en-GB" sz="1400" dirty="0" err="1"/>
              <a:t>anorganických</a:t>
            </a:r>
            <a:r>
              <a:rPr lang="en-GB" sz="1400" dirty="0"/>
              <a:t> </a:t>
            </a:r>
            <a:r>
              <a:rPr lang="en-GB" sz="1400" dirty="0" err="1"/>
              <a:t>látek</a:t>
            </a:r>
            <a:r>
              <a:rPr lang="en-GB" sz="1400" dirty="0"/>
              <a:t>, </a:t>
            </a:r>
            <a:r>
              <a:rPr lang="en-GB" sz="1400" dirty="0" err="1"/>
              <a:t>zatím</a:t>
            </a:r>
            <a:r>
              <a:rPr lang="en-GB" sz="1400" dirty="0"/>
              <a:t> je </a:t>
            </a:r>
            <a:r>
              <a:rPr lang="en-GB" sz="1400" dirty="0" err="1"/>
              <a:t>známa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u </a:t>
            </a:r>
            <a:r>
              <a:rPr lang="en-GB" sz="1400" dirty="0" err="1" smtClean="0"/>
              <a:t>bakterií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fotosyntetizující</a:t>
            </a:r>
            <a:r>
              <a:rPr lang="en-GB" sz="1400" dirty="0"/>
              <a:t> </a:t>
            </a:r>
            <a:r>
              <a:rPr lang="en-GB" sz="1400" dirty="0" err="1"/>
              <a:t>sinice</a:t>
            </a:r>
            <a:r>
              <a:rPr lang="en-GB" sz="1400" dirty="0"/>
              <a:t> – </a:t>
            </a:r>
            <a:r>
              <a:rPr lang="en-GB" sz="1400" dirty="0" err="1"/>
              <a:t>jediné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uvolňující</a:t>
            </a:r>
            <a:r>
              <a:rPr lang="en-GB" sz="1400" dirty="0"/>
              <a:t> O2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fotosyntéze</a:t>
            </a:r>
            <a:r>
              <a:rPr lang="en-GB" sz="1400" dirty="0"/>
              <a:t> do </a:t>
            </a:r>
            <a:r>
              <a:rPr lang="en-GB" sz="1400" dirty="0" err="1"/>
              <a:t>vody</a:t>
            </a:r>
            <a:r>
              <a:rPr lang="en-GB" sz="1400" dirty="0"/>
              <a:t> (</a:t>
            </a:r>
            <a:r>
              <a:rPr lang="en-GB" sz="1400" dirty="0" err="1"/>
              <a:t>mají</a:t>
            </a:r>
            <a:r>
              <a:rPr lang="en-GB" sz="1400" dirty="0"/>
              <a:t> </a:t>
            </a:r>
            <a:r>
              <a:rPr lang="en-GB" sz="1400" dirty="0" err="1"/>
              <a:t>vrchní</a:t>
            </a:r>
            <a:r>
              <a:rPr lang="en-GB" sz="1400" dirty="0"/>
              <a:t> </a:t>
            </a:r>
            <a:r>
              <a:rPr lang="en-GB" sz="1400" dirty="0" err="1"/>
              <a:t>vrstvy</a:t>
            </a:r>
            <a:r>
              <a:rPr lang="en-GB" sz="1400" dirty="0"/>
              <a:t> – </a:t>
            </a:r>
            <a:r>
              <a:rPr lang="en-GB" sz="1400" dirty="0" err="1"/>
              <a:t>opouzdřené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600" dirty="0"/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6" y="4181467"/>
            <a:ext cx="3093715" cy="24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4854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err="1" smtClean="0"/>
              <a:t>Martinus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Beijerink</a:t>
            </a:r>
            <a:r>
              <a:rPr lang="en-GB" sz="1400" b="1" dirty="0" smtClean="0"/>
              <a:t> (1851-1931)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transformac</a:t>
            </a:r>
            <a:r>
              <a:rPr lang="cs-CZ" sz="1400" dirty="0" smtClean="0"/>
              <a:t>e</a:t>
            </a:r>
            <a:r>
              <a:rPr lang="en-GB" sz="1400" dirty="0" smtClean="0"/>
              <a:t>, </a:t>
            </a:r>
            <a:r>
              <a:rPr lang="en-GB" sz="1400" dirty="0" err="1" smtClean="0"/>
              <a:t>reakc</a:t>
            </a:r>
            <a:r>
              <a:rPr lang="cs-CZ" sz="1400" dirty="0" smtClean="0"/>
              <a:t>e</a:t>
            </a:r>
            <a:r>
              <a:rPr lang="en-GB" sz="1400" dirty="0" smtClean="0"/>
              <a:t> </a:t>
            </a:r>
            <a:r>
              <a:rPr lang="en-GB" sz="1400" dirty="0" err="1" smtClean="0"/>
              <a:t>biochemických</a:t>
            </a:r>
            <a:r>
              <a:rPr lang="en-GB" sz="1400" dirty="0" smtClean="0"/>
              <a:t> </a:t>
            </a:r>
            <a:r>
              <a:rPr lang="en-GB" sz="1400" dirty="0" err="1" smtClean="0"/>
              <a:t>cykl</a:t>
            </a:r>
            <a:r>
              <a:rPr lang="cs-CZ" sz="1400" dirty="0" smtClean="0"/>
              <a:t>ů</a:t>
            </a:r>
            <a:r>
              <a:rPr lang="en-GB" sz="1400" dirty="0" smtClean="0"/>
              <a:t> </a:t>
            </a:r>
            <a:endParaRPr lang="cs-CZ" sz="1400" dirty="0"/>
          </a:p>
          <a:p>
            <a:r>
              <a:rPr lang="en-GB" sz="1400" b="1" dirty="0" smtClean="0"/>
              <a:t>role </a:t>
            </a:r>
            <a:r>
              <a:rPr lang="en-GB" sz="1400" b="1" dirty="0" err="1" smtClean="0"/>
              <a:t>mikrob</a:t>
            </a:r>
            <a:r>
              <a:rPr lang="cs-CZ" sz="1400" b="1" dirty="0" smtClean="0"/>
              <a:t>ů</a:t>
            </a:r>
            <a:r>
              <a:rPr lang="en-GB" sz="1400" b="1" dirty="0" smtClean="0"/>
              <a:t> pro </a:t>
            </a:r>
            <a:r>
              <a:rPr lang="en-GB" sz="1400" b="1" dirty="0" err="1" smtClean="0"/>
              <a:t>přeměnu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prvk</a:t>
            </a:r>
            <a:r>
              <a:rPr lang="cs-CZ" sz="1400" b="1" dirty="0" smtClean="0"/>
              <a:t>ů</a:t>
            </a:r>
            <a:r>
              <a:rPr lang="en-GB" sz="1400" b="1" dirty="0" smtClean="0"/>
              <a:t> </a:t>
            </a:r>
            <a:r>
              <a:rPr lang="en-GB" sz="1400" dirty="0" smtClean="0"/>
              <a:t>v </a:t>
            </a:r>
            <a:r>
              <a:rPr lang="en-GB" sz="1400" dirty="0" err="1" smtClean="0"/>
              <a:t>globálním</a:t>
            </a:r>
            <a:r>
              <a:rPr lang="en-GB" sz="1400" dirty="0" smtClean="0"/>
              <a:t> </a:t>
            </a:r>
            <a:r>
              <a:rPr lang="en-GB" sz="1400" dirty="0" err="1" smtClean="0"/>
              <a:t>měřítku</a:t>
            </a:r>
            <a:endParaRPr lang="en-GB" sz="1400" dirty="0" smtClean="0"/>
          </a:p>
          <a:p>
            <a:r>
              <a:rPr lang="cs-CZ" sz="1400" dirty="0" err="1"/>
              <a:t>n</a:t>
            </a:r>
            <a:r>
              <a:rPr lang="en-GB" sz="1400" dirty="0" err="1" smtClean="0"/>
              <a:t>epříjemná</a:t>
            </a:r>
            <a:r>
              <a:rPr lang="en-GB" sz="1400" dirty="0" smtClean="0"/>
              <a:t> </a:t>
            </a:r>
            <a:r>
              <a:rPr lang="en-GB" sz="1400" dirty="0" err="1" smtClean="0"/>
              <a:t>osoba</a:t>
            </a:r>
            <a:r>
              <a:rPr lang="en-GB" sz="1400" dirty="0" smtClean="0"/>
              <a:t> </a:t>
            </a:r>
            <a:r>
              <a:rPr lang="cs-CZ" sz="1400" dirty="0" smtClean="0"/>
              <a:t>, </a:t>
            </a:r>
            <a:r>
              <a:rPr lang="en-GB" sz="1400" dirty="0" err="1" smtClean="0"/>
              <a:t>asketický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životní</a:t>
            </a:r>
            <a:r>
              <a:rPr lang="en-GB" sz="1400" dirty="0" smtClean="0"/>
              <a:t> </a:t>
            </a:r>
            <a:r>
              <a:rPr lang="en-GB" sz="1400" dirty="0" err="1" smtClean="0"/>
              <a:t>styl</a:t>
            </a:r>
            <a:r>
              <a:rPr lang="en-GB" sz="1400" dirty="0" smtClean="0"/>
              <a:t> </a:t>
            </a:r>
            <a:endParaRPr lang="cs-CZ" sz="1400" dirty="0"/>
          </a:p>
          <a:p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pohled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vědu</a:t>
            </a:r>
            <a:r>
              <a:rPr lang="en-GB" sz="1400" dirty="0" smtClean="0"/>
              <a:t> a </a:t>
            </a:r>
            <a:r>
              <a:rPr lang="en-GB" sz="1400" dirty="0" err="1" smtClean="0"/>
              <a:t>manželství</a:t>
            </a:r>
            <a:r>
              <a:rPr lang="en-GB" sz="1400" dirty="0" smtClean="0"/>
              <a:t> </a:t>
            </a:r>
            <a:r>
              <a:rPr lang="en-GB" sz="1400" dirty="0" err="1" smtClean="0"/>
              <a:t>byl</a:t>
            </a:r>
            <a:r>
              <a:rPr lang="en-GB" sz="1400" dirty="0" smtClean="0"/>
              <a:t> </a:t>
            </a:r>
            <a:r>
              <a:rPr lang="en-GB" sz="1400" dirty="0" err="1" smtClean="0"/>
              <a:t>značně</a:t>
            </a:r>
            <a:r>
              <a:rPr lang="en-GB" sz="1400" dirty="0" smtClean="0"/>
              <a:t> </a:t>
            </a:r>
            <a:r>
              <a:rPr lang="en-GB" sz="1400" dirty="0" err="1" smtClean="0"/>
              <a:t>neslučitelný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s </a:t>
            </a:r>
            <a:r>
              <a:rPr lang="cs-CZ" sz="1400" dirty="0" err="1"/>
              <a:t>W</a:t>
            </a:r>
            <a:r>
              <a:rPr lang="en-GB" sz="1400" dirty="0" err="1" smtClean="0"/>
              <a:t>inogradskym</a:t>
            </a:r>
            <a:r>
              <a:rPr lang="en-GB" sz="1400" dirty="0" smtClean="0"/>
              <a:t> </a:t>
            </a:r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dirty="0" err="1" smtClean="0"/>
              <a:t>techniku</a:t>
            </a:r>
            <a:r>
              <a:rPr lang="en-GB" sz="1400" dirty="0" smtClean="0"/>
              <a:t> </a:t>
            </a:r>
            <a:r>
              <a:rPr lang="en-GB" sz="1400" dirty="0" err="1" smtClean="0"/>
              <a:t>obohacovací</a:t>
            </a:r>
            <a:r>
              <a:rPr lang="en-GB" sz="1400" dirty="0" smtClean="0"/>
              <a:t> </a:t>
            </a:r>
            <a:r>
              <a:rPr lang="en-GB" sz="1400" dirty="0" err="1" smtClean="0"/>
              <a:t>kultury</a:t>
            </a:r>
            <a:r>
              <a:rPr lang="en-GB" sz="1400" dirty="0" smtClean="0"/>
              <a:t> (</a:t>
            </a:r>
            <a:r>
              <a:rPr lang="en-GB" sz="1400" b="1" dirty="0" err="1" smtClean="0"/>
              <a:t>živné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symbioticke</a:t>
            </a:r>
            <a:r>
              <a:rPr lang="en-GB" sz="1400" dirty="0" smtClean="0"/>
              <a:t> a </a:t>
            </a:r>
            <a:r>
              <a:rPr lang="en-GB" sz="1400" dirty="0" err="1" smtClean="0"/>
              <a:t>nesymbiotick</a:t>
            </a:r>
            <a:r>
              <a:rPr lang="cs-CZ" sz="1400" dirty="0" smtClean="0"/>
              <a:t>é</a:t>
            </a:r>
            <a:r>
              <a:rPr lang="en-GB" sz="1400" dirty="0" smtClean="0"/>
              <a:t> </a:t>
            </a:r>
            <a:r>
              <a:rPr lang="en-GB" sz="1400" b="1" dirty="0" err="1" smtClean="0"/>
              <a:t>fixace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dusíku</a:t>
            </a:r>
            <a:r>
              <a:rPr lang="en-GB" sz="1400" b="1" dirty="0" smtClean="0"/>
              <a:t> </a:t>
            </a:r>
            <a:endParaRPr lang="cs-CZ" sz="1400" b="1" dirty="0" smtClean="0"/>
          </a:p>
          <a:p>
            <a:pPr marL="0" indent="0">
              <a:buNone/>
            </a:pPr>
            <a:r>
              <a:rPr lang="cs-CZ" sz="1400" b="1" dirty="0"/>
              <a:t> </a:t>
            </a:r>
            <a:r>
              <a:rPr lang="cs-CZ" sz="1400" b="1" dirty="0" smtClean="0"/>
              <a:t>       - </a:t>
            </a:r>
            <a:r>
              <a:rPr lang="en-GB" sz="1400" b="1" dirty="0" err="1" smtClean="0"/>
              <a:t>Azobacter</a:t>
            </a:r>
            <a:r>
              <a:rPr lang="cs-CZ" sz="1400" dirty="0" smtClean="0"/>
              <a:t>, </a:t>
            </a:r>
            <a:r>
              <a:rPr lang="cs-CZ" sz="1400" b="1" dirty="0" err="1" smtClean="0"/>
              <a:t>Rhizobium</a:t>
            </a:r>
            <a:endParaRPr lang="cs-CZ" sz="1400" b="1" dirty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sulfátů</a:t>
            </a:r>
            <a:r>
              <a:rPr lang="cs-CZ" sz="1400" dirty="0" smtClean="0"/>
              <a:t> </a:t>
            </a:r>
            <a:r>
              <a:rPr lang="cs-CZ" sz="1400" dirty="0" err="1" smtClean="0"/>
              <a:t>Desulfovibrio</a:t>
            </a:r>
            <a:endParaRPr lang="cs-CZ" sz="1400" dirty="0" smtClean="0"/>
          </a:p>
          <a:p>
            <a:r>
              <a:rPr lang="cs-CZ" sz="1400" dirty="0" smtClean="0"/>
              <a:t> </a:t>
            </a:r>
            <a:r>
              <a:rPr lang="cs-CZ" sz="1400" dirty="0" err="1" smtClean="0"/>
              <a:t>Lactobacillus</a:t>
            </a:r>
            <a:endParaRPr lang="en-GB" sz="1400" dirty="0" smtClean="0"/>
          </a:p>
          <a:p>
            <a:r>
              <a:rPr lang="en-GB" sz="1400" dirty="0" smtClean="0"/>
              <a:t>1898 </a:t>
            </a:r>
            <a:r>
              <a:rPr lang="cs-CZ" sz="1400" dirty="0" smtClean="0"/>
              <a:t>- </a:t>
            </a:r>
            <a:r>
              <a:rPr lang="en-GB" sz="1400" dirty="0" err="1" smtClean="0"/>
              <a:t>jako</a:t>
            </a:r>
            <a:r>
              <a:rPr lang="en-GB" sz="1400" dirty="0" smtClean="0"/>
              <a:t> </a:t>
            </a:r>
            <a:r>
              <a:rPr lang="en-GB" sz="1400" dirty="0" err="1" smtClean="0"/>
              <a:t>první</a:t>
            </a:r>
            <a:r>
              <a:rPr lang="en-GB" sz="1400" dirty="0" smtClean="0"/>
              <a:t> </a:t>
            </a:r>
            <a:r>
              <a:rPr lang="en-GB" sz="1400" dirty="0" err="1" smtClean="0"/>
              <a:t>používá</a:t>
            </a:r>
            <a:r>
              <a:rPr lang="en-GB" sz="1400" dirty="0" smtClean="0"/>
              <a:t> </a:t>
            </a:r>
            <a:r>
              <a:rPr lang="en-GB" sz="1400" b="1" dirty="0" err="1" smtClean="0"/>
              <a:t>termín</a:t>
            </a:r>
            <a:r>
              <a:rPr lang="en-GB" sz="1400" b="1" dirty="0" smtClean="0"/>
              <a:t> "virus" </a:t>
            </a:r>
            <a:r>
              <a:rPr lang="en-GB" sz="1400" dirty="0" err="1" smtClean="0"/>
              <a:t>při</a:t>
            </a:r>
            <a:r>
              <a:rPr lang="en-GB" sz="1400" dirty="0" smtClean="0"/>
              <a:t>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experimentech</a:t>
            </a:r>
            <a:r>
              <a:rPr lang="en-GB" sz="1400" dirty="0" smtClean="0"/>
              <a:t>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 </a:t>
            </a:r>
            <a:r>
              <a:rPr lang="en-GB" sz="1400" dirty="0" smtClean="0"/>
              <a:t>s </a:t>
            </a:r>
            <a:r>
              <a:rPr lang="en-GB" sz="1400" dirty="0" err="1" smtClean="0"/>
              <a:t>tabákovou</a:t>
            </a:r>
            <a:r>
              <a:rPr lang="en-GB" sz="1400" dirty="0" smtClean="0"/>
              <a:t> </a:t>
            </a:r>
            <a:r>
              <a:rPr lang="en-GB" sz="1400" dirty="0" err="1" smtClean="0"/>
              <a:t>mozaikou</a:t>
            </a:r>
            <a:endParaRPr lang="en-GB" sz="1400" dirty="0" smtClean="0"/>
          </a:p>
          <a:p>
            <a:endParaRPr lang="cs-CZ" sz="1400" dirty="0" smtClean="0"/>
          </a:p>
          <a:p>
            <a:endParaRPr lang="en-GB" sz="1400" dirty="0" smtClean="0"/>
          </a:p>
          <a:p>
            <a:endParaRPr lang="en-GB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85416" cy="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2" y="2516738"/>
            <a:ext cx="3060193" cy="42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09121"/>
            <a:ext cx="5124103" cy="1967646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6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56" y="7665"/>
            <a:ext cx="896448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Roger </a:t>
            </a:r>
            <a:r>
              <a:rPr lang="en-GB" sz="5600" b="1" dirty="0" err="1" smtClean="0"/>
              <a:t>Stanier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u="sng" dirty="0" err="1" smtClean="0"/>
              <a:t>katabolickými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procesy</a:t>
            </a:r>
            <a:r>
              <a:rPr lang="en-GB" sz="5600" dirty="0" smtClean="0"/>
              <a:t>, </a:t>
            </a:r>
            <a:r>
              <a:rPr lang="en-GB" sz="5600" dirty="0" err="1" smtClean="0"/>
              <a:t>sinicemi</a:t>
            </a:r>
            <a:r>
              <a:rPr lang="en-GB" sz="5600" dirty="0" smtClean="0"/>
              <a:t> a </a:t>
            </a:r>
            <a:r>
              <a:rPr lang="en-GB" sz="5600" dirty="0" err="1" smtClean="0"/>
              <a:t>ostatními</a:t>
            </a:r>
            <a:r>
              <a:rPr lang="en-GB" sz="5600" dirty="0" smtClean="0"/>
              <a:t> </a:t>
            </a:r>
            <a:r>
              <a:rPr lang="en-GB" sz="5600" b="1" dirty="0" err="1" smtClean="0"/>
              <a:t>fotosyntetizujícími</a:t>
            </a:r>
            <a:r>
              <a:rPr lang="en-GB" sz="5600" b="1" dirty="0" smtClean="0"/>
              <a:t> </a:t>
            </a:r>
            <a:r>
              <a:rPr lang="en-GB" sz="5600" b="1" dirty="0" err="1" smtClean="0"/>
              <a:t>bakteriemi</a:t>
            </a:r>
            <a:endParaRPr lang="cs-CZ" sz="5600" b="1" dirty="0" smtClean="0"/>
          </a:p>
          <a:p>
            <a:r>
              <a:rPr lang="en-GB" sz="5600" dirty="0" err="1" smtClean="0"/>
              <a:t>vysvětlil</a:t>
            </a:r>
            <a:r>
              <a:rPr lang="en-GB" sz="5600" dirty="0" smtClean="0"/>
              <a:t> </a:t>
            </a:r>
            <a:r>
              <a:rPr lang="en-GB" sz="5600" dirty="0" err="1" smtClean="0"/>
              <a:t>způsob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účinku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streptomycinu</a:t>
            </a:r>
            <a:r>
              <a:rPr lang="en-GB" sz="5600" u="sng" dirty="0" smtClean="0"/>
              <a:t> </a:t>
            </a:r>
            <a:endParaRPr lang="cs-CZ" sz="5600" dirty="0"/>
          </a:p>
          <a:p>
            <a:r>
              <a:rPr lang="en-GB" sz="5600" dirty="0" err="1" smtClean="0"/>
              <a:t>detaily</a:t>
            </a:r>
            <a:r>
              <a:rPr lang="en-GB" sz="5600" dirty="0" smtClean="0"/>
              <a:t> </a:t>
            </a:r>
            <a:r>
              <a:rPr lang="en-GB" sz="5600" dirty="0" err="1" smtClean="0"/>
              <a:t>buněčné</a:t>
            </a:r>
            <a:r>
              <a:rPr lang="en-GB" sz="5600" dirty="0" smtClean="0"/>
              <a:t> </a:t>
            </a:r>
            <a:r>
              <a:rPr lang="en-GB" sz="5600" dirty="0" err="1" smtClean="0"/>
              <a:t>diferenciace</a:t>
            </a:r>
            <a:r>
              <a:rPr lang="en-GB" sz="5600" dirty="0" smtClean="0"/>
              <a:t> </a:t>
            </a:r>
            <a:r>
              <a:rPr lang="en-GB" sz="5600" i="1" dirty="0" err="1" smtClean="0"/>
              <a:t>Caulobacter</a:t>
            </a:r>
            <a:r>
              <a:rPr lang="en-GB" sz="5600" dirty="0" smtClean="0"/>
              <a:t>, </a:t>
            </a:r>
            <a:r>
              <a:rPr lang="en-GB" sz="5600" dirty="0" err="1" smtClean="0"/>
              <a:t>zkoumal</a:t>
            </a:r>
            <a:r>
              <a:rPr lang="en-GB" sz="5600" dirty="0" smtClean="0"/>
              <a:t> </a:t>
            </a:r>
            <a:r>
              <a:rPr lang="en-GB" sz="5600" dirty="0" err="1" smtClean="0"/>
              <a:t>pseudomonády</a:t>
            </a:r>
            <a:endParaRPr lang="cs-CZ" sz="5600" dirty="0" smtClean="0"/>
          </a:p>
          <a:p>
            <a:r>
              <a:rPr lang="en-GB" sz="5600" dirty="0" err="1" smtClean="0"/>
              <a:t>také</a:t>
            </a:r>
            <a:r>
              <a:rPr lang="en-GB" sz="5600" dirty="0" smtClean="0"/>
              <a:t> </a:t>
            </a:r>
            <a:r>
              <a:rPr lang="en-GB" sz="5600" dirty="0" err="1" smtClean="0"/>
              <a:t>obhajoval</a:t>
            </a:r>
            <a:r>
              <a:rPr lang="en-GB" sz="5600" dirty="0" smtClean="0"/>
              <a:t> </a:t>
            </a:r>
            <a:r>
              <a:rPr lang="en-GB" sz="5600" dirty="0" err="1" smtClean="0"/>
              <a:t>dělení</a:t>
            </a:r>
            <a:r>
              <a:rPr lang="en-GB" sz="5600" dirty="0" smtClean="0"/>
              <a:t> </a:t>
            </a:r>
            <a:r>
              <a:rPr lang="en-GB" sz="5600" dirty="0" err="1" smtClean="0"/>
              <a:t>života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eukaryota</a:t>
            </a:r>
            <a:r>
              <a:rPr lang="en-GB" sz="5600" dirty="0" smtClean="0"/>
              <a:t> a </a:t>
            </a:r>
            <a:r>
              <a:rPr lang="en-GB" sz="5600" dirty="0" err="1" smtClean="0"/>
              <a:t>prokaryota</a:t>
            </a:r>
            <a:endParaRPr lang="en-GB" sz="5600" dirty="0" smtClean="0"/>
          </a:p>
          <a:p>
            <a:endParaRPr lang="cs-CZ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Albert </a:t>
            </a:r>
            <a:r>
              <a:rPr lang="en-GB" sz="5600" b="1" dirty="0" err="1" smtClean="0"/>
              <a:t>Kluyver</a:t>
            </a:r>
            <a:endParaRPr lang="en-GB" sz="5600" b="1" dirty="0" smtClean="0"/>
          </a:p>
          <a:p>
            <a:r>
              <a:rPr lang="en-GB" sz="5600" b="1" u="sng" dirty="0" err="1" smtClean="0"/>
              <a:t>mikrobiální</a:t>
            </a:r>
            <a:r>
              <a:rPr lang="en-GB" sz="5600" b="1" u="sng" dirty="0" smtClean="0"/>
              <a:t> </a:t>
            </a:r>
            <a:r>
              <a:rPr lang="en-GB" sz="5600" b="1" u="sng" dirty="0" err="1" smtClean="0"/>
              <a:t>fyziologie</a:t>
            </a:r>
            <a:r>
              <a:rPr lang="cs-CZ" sz="5600" dirty="0" smtClean="0"/>
              <a:t>, </a:t>
            </a:r>
            <a:r>
              <a:rPr lang="en-GB" sz="5600" dirty="0" err="1" smtClean="0"/>
              <a:t>různé</a:t>
            </a:r>
            <a:r>
              <a:rPr lang="en-GB" sz="5600" dirty="0" smtClean="0"/>
              <a:t> </a:t>
            </a:r>
            <a:r>
              <a:rPr lang="en-GB" sz="5600" dirty="0" err="1" smtClean="0"/>
              <a:t>oxidativní</a:t>
            </a:r>
            <a:r>
              <a:rPr lang="en-GB" sz="5600" dirty="0" smtClean="0"/>
              <a:t>, </a:t>
            </a:r>
            <a:r>
              <a:rPr lang="en-GB" sz="5600" dirty="0" err="1" smtClean="0"/>
              <a:t>fermentativní</a:t>
            </a:r>
            <a:r>
              <a:rPr lang="en-GB" sz="5600" dirty="0" smtClean="0"/>
              <a:t> a </a:t>
            </a:r>
            <a:r>
              <a:rPr lang="en-GB" sz="5600" dirty="0" err="1" smtClean="0"/>
              <a:t>chemoautotrofní</a:t>
            </a:r>
            <a:r>
              <a:rPr lang="en-GB" sz="5600" dirty="0" smtClean="0"/>
              <a:t> </a:t>
            </a:r>
            <a:r>
              <a:rPr lang="en-GB" sz="5600" dirty="0" err="1" smtClean="0"/>
              <a:t>mikroorganismy</a:t>
            </a:r>
            <a:endParaRPr lang="en-GB" sz="5600" dirty="0" smtClean="0"/>
          </a:p>
          <a:p>
            <a:r>
              <a:rPr lang="en-GB" sz="5600" dirty="0" err="1" smtClean="0"/>
              <a:t>srovnávací</a:t>
            </a:r>
            <a:r>
              <a:rPr lang="en-GB" sz="5600" dirty="0" smtClean="0"/>
              <a:t> </a:t>
            </a:r>
            <a:r>
              <a:rPr lang="en-GB" sz="5600" dirty="0" err="1" smtClean="0"/>
              <a:t>přístup</a:t>
            </a:r>
            <a:r>
              <a:rPr lang="en-GB" sz="5600" dirty="0" smtClean="0"/>
              <a:t> – </a:t>
            </a:r>
            <a:r>
              <a:rPr lang="en-GB" sz="5600" dirty="0" err="1" smtClean="0"/>
              <a:t>sjednocující</a:t>
            </a:r>
            <a:r>
              <a:rPr lang="en-GB" sz="5600" dirty="0" smtClean="0"/>
              <a:t> </a:t>
            </a:r>
            <a:r>
              <a:rPr lang="en-GB" sz="5600" dirty="0" err="1" smtClean="0"/>
              <a:t>rysy</a:t>
            </a:r>
            <a:r>
              <a:rPr lang="en-GB" sz="5600" dirty="0" smtClean="0"/>
              <a:t> v </a:t>
            </a:r>
            <a:r>
              <a:rPr lang="en-GB" sz="5600" dirty="0" err="1" smtClean="0"/>
              <a:t>různorodém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mikrobiálním</a:t>
            </a:r>
            <a:r>
              <a:rPr lang="en-GB" sz="5600" dirty="0" smtClean="0"/>
              <a:t> </a:t>
            </a:r>
            <a:r>
              <a:rPr lang="en-GB" sz="5600" dirty="0" err="1" smtClean="0"/>
              <a:t>světě</a:t>
            </a:r>
            <a:endParaRPr lang="en-GB" sz="5600" dirty="0" smtClean="0"/>
          </a:p>
          <a:p>
            <a:endParaRPr lang="cs-CZ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Cornelius </a:t>
            </a:r>
            <a:r>
              <a:rPr lang="en-GB" sz="5600" b="1" dirty="0" err="1" smtClean="0"/>
              <a:t>Bernardus</a:t>
            </a:r>
            <a:r>
              <a:rPr lang="en-GB" sz="5600" b="1" dirty="0" smtClean="0"/>
              <a:t> van </a:t>
            </a:r>
            <a:r>
              <a:rPr lang="en-GB" sz="5600" b="1" dirty="0" err="1" smtClean="0"/>
              <a:t>Niel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dirty="0" err="1" smtClean="0"/>
              <a:t>směřoval</a:t>
            </a:r>
            <a:r>
              <a:rPr lang="en-GB" sz="5600" dirty="0" smtClean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vědce</a:t>
            </a:r>
            <a:r>
              <a:rPr lang="en-GB" sz="5600" dirty="0"/>
              <a:t> k </a:t>
            </a:r>
            <a:r>
              <a:rPr lang="en-GB" sz="5600" dirty="0" err="1"/>
              <a:t>vysvětlení</a:t>
            </a:r>
            <a:r>
              <a:rPr lang="en-GB" sz="5600" dirty="0"/>
              <a:t> </a:t>
            </a:r>
            <a:r>
              <a:rPr lang="en-GB" sz="5600" b="1" dirty="0" err="1"/>
              <a:t>chemie</a:t>
            </a:r>
            <a:r>
              <a:rPr lang="en-GB" sz="5600" b="1" dirty="0"/>
              <a:t> </a:t>
            </a:r>
            <a:r>
              <a:rPr lang="en-GB" sz="5600" b="1" u="sng" dirty="0" err="1" smtClean="0"/>
              <a:t>fotosyntézy</a:t>
            </a:r>
            <a:endParaRPr lang="en-GB" sz="5600" b="1" u="sng" dirty="0" smtClean="0"/>
          </a:p>
          <a:p>
            <a:r>
              <a:rPr lang="en-GB" sz="5600" dirty="0" err="1" smtClean="0"/>
              <a:t>zvláště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významné</a:t>
            </a:r>
            <a:r>
              <a:rPr lang="en-GB" sz="5600" dirty="0" smtClean="0"/>
              <a:t> </a:t>
            </a:r>
            <a:r>
              <a:rPr lang="en-GB" sz="5600" dirty="0" err="1" smtClean="0"/>
              <a:t>práce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fototrofii</a:t>
            </a:r>
            <a:endParaRPr lang="en-GB" sz="5600" u="sng" dirty="0" smtClean="0"/>
          </a:p>
          <a:p>
            <a:r>
              <a:rPr lang="en-GB" sz="5600" dirty="0" err="1" smtClean="0"/>
              <a:t>upozornil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významnou</a:t>
            </a:r>
            <a:r>
              <a:rPr lang="en-GB" sz="5600" dirty="0" smtClean="0"/>
              <a:t> </a:t>
            </a:r>
            <a:r>
              <a:rPr lang="en-GB" sz="5600" b="1" dirty="0" err="1" smtClean="0"/>
              <a:t>podobnost</a:t>
            </a:r>
            <a:r>
              <a:rPr lang="en-GB" sz="5600" b="1" dirty="0" smtClean="0"/>
              <a:t> H2S a H2O </a:t>
            </a:r>
            <a:r>
              <a:rPr lang="en-GB" sz="5600" dirty="0" err="1" smtClean="0"/>
              <a:t>ve</a:t>
            </a:r>
            <a:r>
              <a:rPr lang="en-GB" sz="5600" dirty="0" smtClean="0"/>
              <a:t> </a:t>
            </a:r>
            <a:r>
              <a:rPr lang="en-GB" sz="5600" dirty="0" err="1" smtClean="0"/>
              <a:t>fotoprocesech</a:t>
            </a:r>
            <a:r>
              <a:rPr lang="en-GB" sz="5600" dirty="0" smtClean="0"/>
              <a:t> </a:t>
            </a:r>
            <a:r>
              <a:rPr lang="en-GB" sz="5600" dirty="0" err="1" smtClean="0"/>
              <a:t>fototrofních</a:t>
            </a:r>
            <a:endParaRPr lang="en-GB" sz="5600" dirty="0" smtClean="0"/>
          </a:p>
          <a:p>
            <a:pPr marL="0" indent="0">
              <a:buNone/>
            </a:pPr>
            <a:r>
              <a:rPr lang="cs-CZ" sz="5600" dirty="0" smtClean="0"/>
              <a:t>        </a:t>
            </a:r>
            <a:r>
              <a:rPr lang="en-GB" sz="5600" dirty="0" err="1" smtClean="0"/>
              <a:t>sirných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bakterií</a:t>
            </a:r>
            <a:r>
              <a:rPr lang="en-GB" sz="5600" dirty="0" smtClean="0"/>
              <a:t> a </a:t>
            </a:r>
            <a:r>
              <a:rPr lang="en-GB" sz="5600" dirty="0" err="1" smtClean="0"/>
              <a:t>fotosyntetizujících</a:t>
            </a:r>
            <a:r>
              <a:rPr lang="en-GB" sz="5600" dirty="0" smtClean="0"/>
              <a:t> </a:t>
            </a:r>
            <a:r>
              <a:rPr lang="en-GB" sz="5600" dirty="0" err="1" smtClean="0"/>
              <a:t>rostlin</a:t>
            </a:r>
            <a:endParaRPr lang="en-GB" sz="5600" dirty="0" smtClean="0"/>
          </a:p>
          <a:p>
            <a:r>
              <a:rPr lang="en-GB" sz="5600" dirty="0" err="1" smtClean="0"/>
              <a:t>založil</a:t>
            </a:r>
            <a:r>
              <a:rPr lang="en-GB" sz="5600" dirty="0" smtClean="0"/>
              <a:t> </a:t>
            </a:r>
            <a:r>
              <a:rPr lang="en-GB" sz="5600" dirty="0" err="1" smtClean="0"/>
              <a:t>tradici</a:t>
            </a:r>
            <a:r>
              <a:rPr lang="en-GB" sz="5600" dirty="0" smtClean="0"/>
              <a:t> </a:t>
            </a:r>
            <a:r>
              <a:rPr lang="en-GB" sz="5600" dirty="0" err="1" smtClean="0"/>
              <a:t>letních</a:t>
            </a:r>
            <a:r>
              <a:rPr lang="en-GB" sz="5600" dirty="0" smtClean="0"/>
              <a:t> </a:t>
            </a:r>
            <a:r>
              <a:rPr lang="en-GB" sz="5600" dirty="0" err="1" smtClean="0"/>
              <a:t>kurzů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</a:t>
            </a:r>
            <a:r>
              <a:rPr lang="en-GB" sz="5600" dirty="0" smtClean="0"/>
              <a:t> </a:t>
            </a:r>
            <a:r>
              <a:rPr lang="en-GB" sz="5600" dirty="0" err="1" smtClean="0"/>
              <a:t>ekologie</a:t>
            </a:r>
            <a:r>
              <a:rPr lang="en-GB" sz="5600" dirty="0" smtClean="0"/>
              <a:t> </a:t>
            </a:r>
            <a:endParaRPr lang="cs-CZ" sz="5600" dirty="0" smtClean="0"/>
          </a:p>
          <a:p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Alexander Fleming</a:t>
            </a:r>
          </a:p>
          <a:p>
            <a:r>
              <a:rPr lang="en-GB" sz="5600" dirty="0" smtClean="0"/>
              <a:t>1929– </a:t>
            </a:r>
            <a:r>
              <a:rPr lang="en-GB" sz="5600" b="1" u="sng" dirty="0" err="1" smtClean="0"/>
              <a:t>Penicillium</a:t>
            </a:r>
            <a:r>
              <a:rPr lang="en-GB" sz="5600" u="sng" dirty="0" smtClean="0"/>
              <a:t> x Staphylococcus </a:t>
            </a:r>
            <a:r>
              <a:rPr lang="en-GB" sz="5600" dirty="0" smtClean="0"/>
              <a:t>– </a:t>
            </a:r>
            <a:r>
              <a:rPr lang="en-GB" sz="5600" dirty="0" err="1" smtClean="0"/>
              <a:t>ekologie</a:t>
            </a:r>
            <a:endParaRPr lang="en-GB" sz="5600" dirty="0" smtClean="0"/>
          </a:p>
          <a:p>
            <a:r>
              <a:rPr lang="en-GB" sz="5600" dirty="0" err="1" smtClean="0"/>
              <a:t>dodnes</a:t>
            </a:r>
            <a:r>
              <a:rPr lang="en-GB" sz="5600" dirty="0" smtClean="0"/>
              <a:t> </a:t>
            </a:r>
            <a:r>
              <a:rPr lang="en-GB" sz="5600" dirty="0" err="1" smtClean="0"/>
              <a:t>velký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</a:t>
            </a:r>
            <a:r>
              <a:rPr lang="en-GB" sz="5600" dirty="0" smtClean="0"/>
              <a:t> </a:t>
            </a:r>
            <a:r>
              <a:rPr lang="en-GB" sz="5600" dirty="0" err="1" smtClean="0"/>
              <a:t>pozorování</a:t>
            </a:r>
            <a:r>
              <a:rPr lang="en-GB" sz="5600" dirty="0" smtClean="0"/>
              <a:t> </a:t>
            </a:r>
            <a:r>
              <a:rPr lang="en-GB" sz="5600" dirty="0" err="1" smtClean="0"/>
              <a:t>interakcí</a:t>
            </a:r>
            <a:r>
              <a:rPr lang="en-GB" sz="5600" dirty="0" smtClean="0"/>
              <a:t> 2 </a:t>
            </a:r>
            <a:r>
              <a:rPr lang="en-GB" sz="5600" dirty="0" err="1" smtClean="0"/>
              <a:t>organismů</a:t>
            </a:r>
            <a:endParaRPr lang="en-GB" sz="5600" dirty="0" smtClean="0"/>
          </a:p>
          <a:p>
            <a:r>
              <a:rPr lang="en-GB" sz="5600" dirty="0" err="1" smtClean="0"/>
              <a:t>důležité</a:t>
            </a:r>
            <a:r>
              <a:rPr lang="en-GB" sz="5600" dirty="0" smtClean="0"/>
              <a:t> </a:t>
            </a:r>
            <a:r>
              <a:rPr lang="en-GB" sz="5600" dirty="0" err="1" smtClean="0"/>
              <a:t>i</a:t>
            </a:r>
            <a:r>
              <a:rPr lang="en-GB" sz="5600" dirty="0" smtClean="0"/>
              <a:t> pro </a:t>
            </a:r>
            <a:r>
              <a:rPr lang="en-GB" sz="5600" dirty="0" err="1" smtClean="0"/>
              <a:t>ekologii</a:t>
            </a:r>
            <a:endParaRPr lang="cs-CZ" sz="5600" dirty="0" smtClean="0"/>
          </a:p>
          <a:p>
            <a:pPr marL="0" indent="0">
              <a:buNone/>
            </a:pPr>
            <a:r>
              <a:rPr lang="cs-CZ" sz="5600" dirty="0" smtClean="0"/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cs-CZ" sz="5600" dirty="0"/>
          </a:p>
          <a:p>
            <a:endParaRPr lang="cs-CZ" sz="6400" dirty="0" smtClean="0"/>
          </a:p>
          <a:p>
            <a:pPr marL="0" indent="0">
              <a:buNone/>
            </a:pPr>
            <a:r>
              <a:rPr lang="cs-CZ" sz="64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48" y="764704"/>
            <a:ext cx="1578544" cy="22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388424" y="3491263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?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01208"/>
            <a:ext cx="2448272" cy="13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27058"/>
            <a:ext cx="1215058" cy="231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78" y="4302963"/>
            <a:ext cx="3568014" cy="2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5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en-US" sz="2800" dirty="0" smtClean="0">
                <a:latin typeface="Calibri" panose="020F0502020204030204" pitchFamily="34" charset="0"/>
              </a:rPr>
              <a:t>ME – úhly pohledu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autekologie – ekologie organismů a „druhů“</a:t>
            </a:r>
          </a:p>
          <a:p>
            <a:pPr eaLnBrk="1" hangingPunct="1">
              <a:lnSpc>
                <a:spcPts val="28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procesy v systému – „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black</a:t>
            </a:r>
            <a:r>
              <a:rPr lang="cs-CZ" altLang="en-US" sz="1600" dirty="0" smtClean="0">
                <a:latin typeface="Calibri" panose="020F0502020204030204" pitchFamily="34" charset="0"/>
              </a:rPr>
              <a:t> box“:  transformace látek vč. „nežádoucích“, koloběh, regulace, bilance, produkce…</a:t>
            </a:r>
          </a:p>
          <a:p>
            <a:r>
              <a:rPr lang="cs-CZ" altLang="en-US" sz="1600" dirty="0" smtClean="0">
                <a:latin typeface="Calibri" panose="020F0502020204030204" pitchFamily="34" charset="0"/>
              </a:rPr>
              <a:t>hygienické </a:t>
            </a:r>
            <a:r>
              <a:rPr lang="cs-CZ" altLang="en-US" sz="1600" dirty="0">
                <a:latin typeface="Calibri" panose="020F0502020204030204" pitchFamily="34" charset="0"/>
              </a:rPr>
              <a:t>aspekty 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kombinace…</a:t>
            </a:r>
          </a:p>
          <a:p>
            <a:pPr eaLnBrk="1" hangingPunct="1"/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32558"/>
              </p:ext>
            </p:extLst>
          </p:nvPr>
        </p:nvGraphicFramePr>
        <p:xfrm>
          <a:off x="1763688" y="3140968"/>
          <a:ext cx="540067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SPW 7.1 Graph" r:id="rId3" imgW="5114880" imgH="2745720" progId="SigmaPlotGraphicObject.6">
                  <p:embed/>
                </p:oleObj>
              </mc:Choice>
              <mc:Fallback>
                <p:oleObj name="SPW 7.1 Graph" r:id="rId3" imgW="5114880" imgH="2745720" progId="SigmaPlotGraphicObjec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140968"/>
                        <a:ext cx="540067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3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cs-CZ" sz="2800" dirty="0"/>
              <a:t>V</a:t>
            </a:r>
            <a:r>
              <a:rPr lang="cs-CZ" sz="2800" dirty="0" smtClean="0"/>
              <a:t>zestup ekologie ve 20. století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500" dirty="0" smtClean="0"/>
              <a:t>60. </a:t>
            </a:r>
            <a:r>
              <a:rPr lang="en-GB" sz="1500" dirty="0" err="1" smtClean="0"/>
              <a:t>léta</a:t>
            </a:r>
            <a:r>
              <a:rPr lang="en-GB" sz="1500" dirty="0" smtClean="0"/>
              <a:t> 20. </a:t>
            </a:r>
            <a:r>
              <a:rPr lang="en-GB" sz="1500" dirty="0" err="1" smtClean="0"/>
              <a:t>století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důsledek</a:t>
            </a:r>
            <a:r>
              <a:rPr lang="en-GB" sz="1500" dirty="0" smtClean="0"/>
              <a:t> 2. </a:t>
            </a:r>
            <a:r>
              <a:rPr lang="en-GB" sz="1500" dirty="0" err="1" smtClean="0"/>
              <a:t>světové</a:t>
            </a:r>
            <a:r>
              <a:rPr lang="en-GB" sz="1500" dirty="0" smtClean="0"/>
              <a:t> </a:t>
            </a:r>
            <a:r>
              <a:rPr lang="en-GB" sz="1500" dirty="0" err="1" smtClean="0"/>
              <a:t>války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obrovsky</a:t>
            </a:r>
            <a:r>
              <a:rPr lang="en-GB" sz="1500" dirty="0" smtClean="0"/>
              <a:t> </a:t>
            </a:r>
            <a:r>
              <a:rPr lang="en-GB" sz="1500" dirty="0" err="1" smtClean="0"/>
              <a:t>technologick</a:t>
            </a:r>
            <a:r>
              <a:rPr lang="cs-CZ" sz="1500" dirty="0" smtClean="0"/>
              <a:t>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</a:t>
            </a:r>
            <a:r>
              <a:rPr lang="cs-CZ" sz="1500" dirty="0" smtClean="0"/>
              <a:t>ý</a:t>
            </a:r>
            <a:r>
              <a:rPr lang="en-GB" sz="1500" dirty="0" smtClean="0"/>
              <a:t> </a:t>
            </a:r>
            <a:r>
              <a:rPr lang="en-GB" sz="1500" dirty="0" err="1" smtClean="0"/>
              <a:t>rozvoj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/>
              <a:t>a</a:t>
            </a:r>
            <a:r>
              <a:rPr lang="en-GB" sz="1500" dirty="0" err="1" smtClean="0"/>
              <a:t>larm</a:t>
            </a:r>
            <a:r>
              <a:rPr lang="en-GB" sz="1500" dirty="0" smtClean="0"/>
              <a:t> - </a:t>
            </a:r>
            <a:r>
              <a:rPr lang="en-GB" sz="1500" dirty="0" err="1" smtClean="0"/>
              <a:t>populační</a:t>
            </a:r>
            <a:r>
              <a:rPr lang="en-GB" sz="1500" dirty="0" smtClean="0"/>
              <a:t> </a:t>
            </a:r>
            <a:r>
              <a:rPr lang="en-GB" sz="1500" dirty="0" err="1" smtClean="0"/>
              <a:t>exploze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zhoršován</a:t>
            </a:r>
            <a:r>
              <a:rPr lang="cs-CZ" sz="1500" dirty="0" smtClean="0"/>
              <a:t>í kvality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vyčerpání</a:t>
            </a:r>
            <a:r>
              <a:rPr lang="en-GB" sz="1500" dirty="0" smtClean="0"/>
              <a:t> </a:t>
            </a:r>
            <a:r>
              <a:rPr lang="en-GB" sz="1500" dirty="0" err="1" smtClean="0"/>
              <a:t>neobnovitelných</a:t>
            </a:r>
            <a:r>
              <a:rPr lang="en-GB" sz="1500" dirty="0" smtClean="0"/>
              <a:t> </a:t>
            </a:r>
            <a:r>
              <a:rPr lang="en-GB" sz="1500" dirty="0" err="1" smtClean="0"/>
              <a:t>zdrojů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 smtClean="0"/>
              <a:t> </a:t>
            </a:r>
            <a:r>
              <a:rPr lang="cs-CZ" sz="1500" dirty="0"/>
              <a:t>i</a:t>
            </a:r>
            <a:r>
              <a:rPr lang="en-GB" sz="1500" dirty="0" smtClean="0"/>
              <a:t> </a:t>
            </a:r>
            <a:r>
              <a:rPr lang="cs-CZ" sz="1500" dirty="0" smtClean="0"/>
              <a:t>rozumně </a:t>
            </a:r>
            <a:r>
              <a:rPr lang="en-GB" sz="1500" dirty="0" err="1" smtClean="0"/>
              <a:t>obhospodařovat</a:t>
            </a:r>
            <a:r>
              <a:rPr lang="en-GB" sz="1500" dirty="0" smtClean="0"/>
              <a:t> </a:t>
            </a:r>
            <a:r>
              <a:rPr lang="en-GB" sz="1500" dirty="0" err="1" smtClean="0"/>
              <a:t>omezené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 </a:t>
            </a:r>
            <a:r>
              <a:rPr lang="en-GB" sz="1500" dirty="0" err="1" smtClean="0"/>
              <a:t>Země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 err="1"/>
              <a:t>n</a:t>
            </a:r>
            <a:r>
              <a:rPr lang="en-GB" sz="1500" dirty="0" err="1" smtClean="0"/>
              <a:t>utná</a:t>
            </a:r>
            <a:r>
              <a:rPr lang="en-GB" sz="1500" dirty="0" smtClean="0"/>
              <a:t> </a:t>
            </a:r>
            <a:r>
              <a:rPr lang="en-GB" sz="1500" dirty="0" err="1" smtClean="0"/>
              <a:t>regulace</a:t>
            </a:r>
            <a:r>
              <a:rPr lang="en-GB" sz="1500" dirty="0" smtClean="0"/>
              <a:t> populace</a:t>
            </a:r>
            <a:endParaRPr lang="cs-CZ" sz="1500" dirty="0" smtClean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limity</a:t>
            </a:r>
            <a:r>
              <a:rPr lang="en-GB" sz="1500" dirty="0" smtClean="0"/>
              <a:t> pro </a:t>
            </a:r>
            <a:r>
              <a:rPr lang="en-GB" sz="1500" dirty="0" err="1" smtClean="0"/>
              <a:t>technologický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ekonomický</a:t>
            </a:r>
            <a:r>
              <a:rPr lang="en-GB" sz="1500" dirty="0" smtClean="0"/>
              <a:t> </a:t>
            </a:r>
            <a:r>
              <a:rPr lang="en-GB" sz="1500" dirty="0" err="1" smtClean="0"/>
              <a:t>růst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cs-CZ" sz="1500" dirty="0" smtClean="0"/>
              <a:t>nutnost </a:t>
            </a:r>
            <a:r>
              <a:rPr lang="en-GB" sz="1500" dirty="0" err="1" smtClean="0"/>
              <a:t>omezení</a:t>
            </a:r>
            <a:r>
              <a:rPr lang="en-GB" sz="1500" dirty="0" smtClean="0"/>
              <a:t> </a:t>
            </a:r>
            <a:r>
              <a:rPr lang="en-GB" sz="1500" dirty="0" err="1" smtClean="0"/>
              <a:t>znečišťování</a:t>
            </a:r>
            <a:endParaRPr lang="cs-CZ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obnovitelné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…..</a:t>
            </a:r>
          </a:p>
          <a:p>
            <a:pPr>
              <a:lnSpc>
                <a:spcPct val="150000"/>
              </a:lnSpc>
            </a:pPr>
            <a:endParaRPr lang="en-GB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64" y="908720"/>
            <a:ext cx="3842375" cy="235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642"/>
            <a:ext cx="3646087" cy="29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1982"/>
            <a:ext cx="3899277" cy="33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60736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24" y="2204864"/>
            <a:ext cx="2733387" cy="17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0" y="4365104"/>
            <a:ext cx="18657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373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1819028" cy="13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87" y="2079312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60400"/>
            <a:ext cx="7008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DDT – </a:t>
            </a:r>
            <a:r>
              <a:rPr lang="cs-CZ" sz="1400" dirty="0" err="1" smtClean="0"/>
              <a:t>bioakumulace</a:t>
            </a:r>
            <a:r>
              <a:rPr lang="cs-CZ" sz="1400" dirty="0" smtClean="0"/>
              <a:t>, hormonální </a:t>
            </a:r>
            <a:r>
              <a:rPr lang="cs-CZ" sz="1400" dirty="0" err="1" smtClean="0"/>
              <a:t>disruptor</a:t>
            </a:r>
            <a:r>
              <a:rPr lang="cs-CZ" sz="1400" dirty="0" smtClean="0"/>
              <a:t> (rakovina prsu, snížené množství a kvalita spermií)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6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306"/>
            <a:ext cx="8229600" cy="3804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300" dirty="0" smtClean="0"/>
              <a:t>Od </a:t>
            </a:r>
            <a:r>
              <a:rPr lang="en-GB" sz="2300" dirty="0" smtClean="0"/>
              <a:t>1970s</a:t>
            </a:r>
            <a:r>
              <a:rPr lang="cs-CZ" sz="2300" dirty="0" smtClean="0"/>
              <a:t>….</a:t>
            </a:r>
            <a:endParaRPr lang="en-GB" sz="3400" dirty="0" smtClean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naha</a:t>
            </a:r>
            <a:r>
              <a:rPr lang="en-GB" sz="1500" dirty="0" smtClean="0"/>
              <a:t> o  </a:t>
            </a:r>
            <a:r>
              <a:rPr lang="en-GB" sz="1500" dirty="0" err="1" smtClean="0"/>
              <a:t>porozumění</a:t>
            </a:r>
            <a:r>
              <a:rPr lang="en-GB" sz="1500" dirty="0" smtClean="0"/>
              <a:t> role </a:t>
            </a:r>
            <a:r>
              <a:rPr lang="en-GB" sz="1500" dirty="0" err="1" smtClean="0"/>
              <a:t>mikrobů</a:t>
            </a:r>
            <a:r>
              <a:rPr lang="en-GB" sz="1500" dirty="0" smtClean="0"/>
              <a:t> v </a:t>
            </a:r>
            <a:r>
              <a:rPr lang="en-GB" sz="1500" dirty="0" err="1" smtClean="0"/>
              <a:t>životním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cs-CZ" sz="1500" dirty="0" smtClean="0"/>
          </a:p>
          <a:p>
            <a:r>
              <a:rPr lang="en-GB" sz="1500" dirty="0" smtClean="0"/>
              <a:t> </a:t>
            </a:r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využití</a:t>
            </a:r>
            <a:r>
              <a:rPr lang="en-GB" sz="1500" dirty="0" smtClean="0"/>
              <a:t> pro </a:t>
            </a:r>
            <a:r>
              <a:rPr lang="en-GB" sz="1500" dirty="0" err="1" smtClean="0"/>
              <a:t>udržování</a:t>
            </a:r>
            <a:r>
              <a:rPr lang="en-GB" sz="1500" dirty="0" smtClean="0"/>
              <a:t> a </a:t>
            </a:r>
            <a:r>
              <a:rPr lang="en-GB" sz="1500" dirty="0" err="1" smtClean="0"/>
              <a:t>zlepšování</a:t>
            </a:r>
            <a:r>
              <a:rPr lang="en-GB" sz="1500" dirty="0" smtClean="0"/>
              <a:t> </a:t>
            </a:r>
            <a:r>
              <a:rPr lang="en-GB" sz="1500" dirty="0" err="1" smtClean="0"/>
              <a:t>kvality</a:t>
            </a:r>
            <a:r>
              <a:rPr lang="en-GB" sz="1500" dirty="0" smtClean="0"/>
              <a:t>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cs-CZ" sz="1500" dirty="0" smtClean="0"/>
          </a:p>
          <a:p>
            <a:r>
              <a:rPr lang="en-GB" sz="1500" dirty="0" smtClean="0"/>
              <a:t> </a:t>
            </a:r>
            <a:r>
              <a:rPr lang="en-GB" sz="1500" dirty="0" err="1" smtClean="0"/>
              <a:t>bioremediace</a:t>
            </a:r>
            <a:endParaRPr lang="en-GB" sz="1500" dirty="0" smtClean="0"/>
          </a:p>
          <a:p>
            <a:r>
              <a:rPr lang="en-GB" sz="1500" dirty="0" err="1" smtClean="0"/>
              <a:t>zemědělské</a:t>
            </a:r>
            <a:r>
              <a:rPr lang="en-GB" sz="1500" dirty="0" smtClean="0"/>
              <a:t> </a:t>
            </a:r>
            <a:r>
              <a:rPr lang="en-GB" sz="1500" dirty="0" err="1" smtClean="0"/>
              <a:t>praktiky</a:t>
            </a:r>
            <a:r>
              <a:rPr lang="en-GB" sz="1500" dirty="0" smtClean="0"/>
              <a:t> (</a:t>
            </a:r>
            <a:r>
              <a:rPr lang="en-GB" sz="1500" dirty="0" err="1" smtClean="0"/>
              <a:t>hnojeni</a:t>
            </a:r>
            <a:r>
              <a:rPr lang="en-GB" sz="1500" dirty="0" smtClean="0"/>
              <a:t>, </a:t>
            </a:r>
            <a:r>
              <a:rPr lang="en-GB" sz="1500" dirty="0" err="1" smtClean="0"/>
              <a:t>škůdci</a:t>
            </a:r>
            <a:r>
              <a:rPr lang="en-GB" sz="1500" dirty="0" smtClean="0"/>
              <a:t>,…)</a:t>
            </a:r>
          </a:p>
          <a:p>
            <a:r>
              <a:rPr lang="en-GB" sz="1500" dirty="0" err="1" smtClean="0"/>
              <a:t>modifikace</a:t>
            </a:r>
            <a:r>
              <a:rPr lang="en-GB" sz="1500" dirty="0" smtClean="0"/>
              <a:t> </a:t>
            </a:r>
            <a:r>
              <a:rPr lang="en-GB" sz="1500" dirty="0" err="1" smtClean="0"/>
              <a:t>průmyslových</a:t>
            </a:r>
            <a:r>
              <a:rPr lang="en-GB" sz="1500" dirty="0" smtClean="0"/>
              <a:t> </a:t>
            </a:r>
            <a:r>
              <a:rPr lang="en-GB" sz="1500" dirty="0" err="1" smtClean="0"/>
              <a:t>procesů</a:t>
            </a:r>
            <a:endParaRPr lang="cs-CZ" sz="1500" dirty="0"/>
          </a:p>
          <a:p>
            <a:r>
              <a:rPr lang="en-GB" sz="1500" dirty="0" err="1" smtClean="0"/>
              <a:t>redukce</a:t>
            </a:r>
            <a:r>
              <a:rPr lang="en-GB" sz="1500" dirty="0" smtClean="0"/>
              <a:t> </a:t>
            </a:r>
            <a:r>
              <a:rPr lang="en-GB" sz="1500" dirty="0" err="1" smtClean="0"/>
              <a:t>polutantů</a:t>
            </a:r>
            <a:endParaRPr lang="cs-CZ" sz="1500" dirty="0" smtClean="0"/>
          </a:p>
          <a:p>
            <a:r>
              <a:rPr lang="en-GB" sz="1500" dirty="0" smtClean="0"/>
              <a:t> </a:t>
            </a:r>
            <a:r>
              <a:rPr lang="en-GB" sz="1500" dirty="0" err="1" smtClean="0"/>
              <a:t>biodegradovatelné</a:t>
            </a:r>
            <a:r>
              <a:rPr lang="en-GB" sz="1500" dirty="0" smtClean="0"/>
              <a:t> </a:t>
            </a:r>
            <a:r>
              <a:rPr lang="en-GB" sz="1500" dirty="0" err="1" smtClean="0"/>
              <a:t>materiály</a:t>
            </a:r>
            <a:endParaRPr lang="en-GB" sz="1500" dirty="0" smtClean="0"/>
          </a:p>
          <a:p>
            <a:endParaRPr lang="en-GB" sz="21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79" y="2713047"/>
            <a:ext cx="2808312" cy="388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104"/>
            <a:ext cx="2100005" cy="28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78" y="3887599"/>
            <a:ext cx="2495415" cy="27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77082" y="1525001"/>
            <a:ext cx="2401444" cy="157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278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Současná perspektiva ME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86690"/>
            <a:ext cx="8712968" cy="4470502"/>
          </a:xfrm>
          <a:noFill/>
        </p:spPr>
        <p:txBody>
          <a:bodyPr>
            <a:noAutofit/>
          </a:bodyPr>
          <a:lstStyle/>
          <a:p>
            <a:r>
              <a:rPr lang="cs-CZ" sz="1600" dirty="0" smtClean="0"/>
              <a:t>studium vlivu prostředí na růst a rozvoj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selekce vlivem nejen fyzikálních a chemických změn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biologické adaptace bakterií a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optimalizace využití dostupných zdrojů živin pro vlastní růst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prokaryota</a:t>
            </a:r>
            <a:r>
              <a:rPr lang="cs-CZ" sz="1600" dirty="0" smtClean="0"/>
              <a:t> – ideální systém pro rychlou genetickou  evoluci – horizontální přenos genů zajišťuje produkci potomstva s různým genotypem i fenotypem</a:t>
            </a:r>
          </a:p>
          <a:p>
            <a:endParaRPr lang="cs-CZ" sz="1600" dirty="0" smtClean="0"/>
          </a:p>
          <a:p>
            <a:r>
              <a:rPr lang="cs-CZ" sz="1600" dirty="0" smtClean="0"/>
              <a:t>paradox biologie - chybějící fosilie mikroorganismů přes jejich evoluční úspěch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v koloběhu prvků</a:t>
            </a:r>
          </a:p>
          <a:p>
            <a:r>
              <a:rPr lang="cs-CZ" sz="1600" dirty="0" smtClean="0"/>
              <a:t>ve struktuře společenstev</a:t>
            </a:r>
          </a:p>
          <a:p>
            <a:r>
              <a:rPr lang="cs-CZ" sz="1600" dirty="0" smtClean="0"/>
              <a:t>v interakcích s jinými formami života</a:t>
            </a:r>
          </a:p>
          <a:p>
            <a:pPr marL="0" indent="0">
              <a:buNone/>
            </a:pPr>
            <a:endParaRPr lang="cs-CZ" sz="1600" dirty="0" smtClean="0"/>
          </a:p>
          <a:p>
            <a:endParaRPr 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13689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8"/>
            <a:ext cx="3843452" cy="534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43608" y="26064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Mikrobi a lidé jsou dvě extrémní formy jedné živé hmoty.</a:t>
            </a:r>
          </a:p>
          <a:p>
            <a:pPr algn="ctr"/>
            <a:r>
              <a:rPr lang="cs-CZ" dirty="0" smtClean="0"/>
              <a:t>Život na této planetě se bez lidí obejde, nikoliv však bez mikrobů.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Adolf Branald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79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4213" y="-11113"/>
            <a:ext cx="7772400" cy="863601"/>
          </a:xfrm>
        </p:spPr>
        <p:txBody>
          <a:bodyPr/>
          <a:lstStyle/>
          <a:p>
            <a:pPr eaLnBrk="1" hangingPunct="1"/>
            <a:r>
              <a:rPr lang="cs-CZ" altLang="en-US" sz="2800" dirty="0" smtClean="0"/>
              <a:t>Doporučená literatura</a:t>
            </a:r>
            <a:endParaRPr lang="en-GB" altLang="en-US" sz="28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836613"/>
            <a:ext cx="7348537" cy="17526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endParaRPr lang="en-GB" b="1" dirty="0"/>
          </a:p>
          <a:p>
            <a:pPr eaLnBrk="1" hangingPunct="1">
              <a:defRPr/>
            </a:pPr>
            <a:r>
              <a:rPr lang="en-GB" b="1" dirty="0"/>
              <a:t>Atlas-Bartha: Microbial Ecology: Fundamentals and</a:t>
            </a:r>
          </a:p>
          <a:p>
            <a:pPr eaLnBrk="1" hangingPunct="1">
              <a:defRPr/>
            </a:pPr>
            <a:r>
              <a:rPr lang="en-GB" b="1" dirty="0"/>
              <a:t>applications (1981 – 1st ed.; 1998 - 4th ed.)</a:t>
            </a:r>
          </a:p>
          <a:p>
            <a:pPr eaLnBrk="1" hangingPunct="1">
              <a:defRPr/>
            </a:pPr>
            <a:r>
              <a:rPr lang="en-GB" b="1" dirty="0"/>
              <a:t>Barton-Northup: Microbial Ecology (2011)</a:t>
            </a:r>
          </a:p>
          <a:p>
            <a:pPr eaLnBrk="1" hangingPunct="1">
              <a:defRPr/>
            </a:pPr>
            <a:r>
              <a:rPr lang="en-GB" b="1" dirty="0"/>
              <a:t>Osborn-Smith: Molecular Microbial Ecology</a:t>
            </a:r>
          </a:p>
          <a:p>
            <a:pPr eaLnBrk="1" hangingPunct="1">
              <a:defRPr/>
            </a:pPr>
            <a:r>
              <a:rPr lang="en-GB" b="1" dirty="0"/>
              <a:t>D. Sylvia et al: Principles and Applications of Soil</a:t>
            </a:r>
          </a:p>
          <a:p>
            <a:pPr eaLnBrk="1" hangingPunct="1">
              <a:defRPr/>
            </a:pPr>
            <a:r>
              <a:rPr lang="en-GB" b="1" dirty="0" err="1" smtClean="0"/>
              <a:t>Mikrobiology</a:t>
            </a:r>
            <a:endParaRPr lang="en-GB" b="1" dirty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33432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5" y="2804763"/>
            <a:ext cx="2363787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5" y="2822167"/>
            <a:ext cx="2288591" cy="33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6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2763"/>
            <a:ext cx="688022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85852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1574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35" y="2055317"/>
            <a:ext cx="2708836" cy="382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6" y="1468154"/>
            <a:ext cx="2482776" cy="38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65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554216"/>
            <a:ext cx="2497958" cy="36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0625"/>
            <a:ext cx="2612900" cy="38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03539"/>
            <a:ext cx="2606601" cy="39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7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dirty="0" smtClean="0"/>
              <a:t>Od</a:t>
            </a:r>
            <a:r>
              <a:rPr lang="cs-CZ" altLang="en-US" sz="2800" dirty="0" smtClean="0"/>
              <a:t> </a:t>
            </a:r>
            <a:r>
              <a:rPr lang="cs-CZ" altLang="en-US" sz="2800" dirty="0" smtClean="0"/>
              <a:t>1974…</a:t>
            </a:r>
            <a:endParaRPr lang="en-GB" altLang="en-US" sz="2800" dirty="0" smtClean="0"/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367188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96975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9363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901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91067" y="116632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Ekologie</a:t>
            </a:r>
          </a:p>
        </p:txBody>
      </p:sp>
      <p:pic>
        <p:nvPicPr>
          <p:cNvPr id="5131" name="Picture 11" descr="Haeckel-kolibří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5" y="920385"/>
            <a:ext cx="2847071" cy="3995968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251520" y="1268760"/>
            <a:ext cx="3744540" cy="452431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1869 – Ernst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Haeckel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„Vzájemné působení mezi organismy a jejich prostředím (řecky „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oikos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“=domov), organismy ve „svém“ </a:t>
            </a:r>
            <a:r>
              <a:rPr lang="cs-CZ" alt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prostředí</a:t>
            </a:r>
          </a:p>
          <a:p>
            <a:pPr eaLnBrk="1" hangingPunct="1">
              <a:spcBef>
                <a:spcPct val="50000"/>
              </a:spcBef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1972 – J. R. Krebs: „Vědecké studium interakcí, které ovlivňují výskyt a hojnost organismů v prostoru a v čase“. (interakce-popisují právě vztah mezi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</a:t>
            </a:r>
            <a:r>
              <a:rPr lang="cs-CZ" alt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Dnes je kladen důraz na </a:t>
            </a:r>
            <a:r>
              <a:rPr lang="cs-CZ" altLang="en-US" sz="1800" b="1" dirty="0">
                <a:solidFill>
                  <a:srgbClr val="336600"/>
                </a:solidFill>
                <a:latin typeface="Calibri" panose="020F0502020204030204" pitchFamily="34" charset="0"/>
              </a:rPr>
              <a:t>evoluci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! Studium vzniku adaptivních mechanismů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20385"/>
            <a:ext cx="1448790" cy="1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69" y="2996952"/>
            <a:ext cx="2723183" cy="372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2194</Words>
  <Application>Microsoft Office PowerPoint</Application>
  <PresentationFormat>Předvádění na obrazovce (4:3)</PresentationFormat>
  <Paragraphs>337</Paragraphs>
  <Slides>34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Motiv systému Office</vt:lpstr>
      <vt:lpstr>SPW 7.1 Graph</vt:lpstr>
      <vt:lpstr>EKOLOGIE MIKROORGANISMŮ 1</vt:lpstr>
      <vt:lpstr>Struktura přednášek</vt:lpstr>
      <vt:lpstr>ME – úhly pohledu</vt:lpstr>
      <vt:lpstr>Doporučená literatura</vt:lpstr>
      <vt:lpstr>Prezentace aplikace PowerPoint</vt:lpstr>
      <vt:lpstr>Prezentace aplikace PowerPoint</vt:lpstr>
      <vt:lpstr>Prezentace aplikace PowerPoint</vt:lpstr>
      <vt:lpstr>Od 1974…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Mikroorganismy </vt:lpstr>
      <vt:lpstr>Prezentace aplikace PowerPoint</vt:lpstr>
      <vt:lpstr>Charakteristické rysy Prokaryot</vt:lpstr>
      <vt:lpstr>Prezentace aplikace PowerPoint</vt:lpstr>
      <vt:lpstr>Mikrobiální ekologie</vt:lpstr>
      <vt:lpstr>Hlavní otázky v mikrobiální ekologii</vt:lpstr>
      <vt:lpstr>Kořeny mikrobiální ekologie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Vzestup ekologie ve 20. století</vt:lpstr>
      <vt:lpstr>Prezentace aplikace PowerPoint</vt:lpstr>
      <vt:lpstr>Prezentace aplikace PowerPoint</vt:lpstr>
      <vt:lpstr>Současná perspektiva ME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</cp:lastModifiedBy>
  <cp:revision>50</cp:revision>
  <dcterms:created xsi:type="dcterms:W3CDTF">2017-02-20T09:59:37Z</dcterms:created>
  <dcterms:modified xsi:type="dcterms:W3CDTF">2021-03-02T07:41:59Z</dcterms:modified>
</cp:coreProperties>
</file>