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06" r:id="rId3"/>
    <p:sldId id="268" r:id="rId4"/>
    <p:sldId id="269" r:id="rId5"/>
    <p:sldId id="270" r:id="rId6"/>
    <p:sldId id="271" r:id="rId7"/>
    <p:sldId id="272" r:id="rId8"/>
    <p:sldId id="273" r:id="rId9"/>
    <p:sldId id="378" r:id="rId10"/>
    <p:sldId id="274" r:id="rId11"/>
    <p:sldId id="275" r:id="rId12"/>
    <p:sldId id="276" r:id="rId13"/>
    <p:sldId id="277" r:id="rId14"/>
    <p:sldId id="280" r:id="rId15"/>
    <p:sldId id="281" r:id="rId16"/>
    <p:sldId id="310" r:id="rId17"/>
    <p:sldId id="285" r:id="rId18"/>
    <p:sldId id="380" r:id="rId19"/>
    <p:sldId id="372" r:id="rId20"/>
    <p:sldId id="284" r:id="rId21"/>
    <p:sldId id="379" r:id="rId22"/>
    <p:sldId id="373" r:id="rId23"/>
    <p:sldId id="381" r:id="rId24"/>
    <p:sldId id="350" r:id="rId25"/>
    <p:sldId id="377" r:id="rId26"/>
    <p:sldId id="351" r:id="rId27"/>
    <p:sldId id="354" r:id="rId28"/>
    <p:sldId id="352" r:id="rId29"/>
    <p:sldId id="355" r:id="rId30"/>
    <p:sldId id="382" r:id="rId31"/>
    <p:sldId id="356" r:id="rId32"/>
    <p:sldId id="357" r:id="rId33"/>
    <p:sldId id="383" r:id="rId34"/>
    <p:sldId id="358" r:id="rId35"/>
    <p:sldId id="385" r:id="rId36"/>
    <p:sldId id="360" r:id="rId37"/>
    <p:sldId id="361" r:id="rId38"/>
    <p:sldId id="384" r:id="rId39"/>
    <p:sldId id="362" r:id="rId40"/>
    <p:sldId id="374" r:id="rId41"/>
    <p:sldId id="387" r:id="rId42"/>
    <p:sldId id="388" r:id="rId43"/>
    <p:sldId id="386" r:id="rId44"/>
    <p:sldId id="363" r:id="rId45"/>
    <p:sldId id="375" r:id="rId46"/>
    <p:sldId id="365" r:id="rId47"/>
    <p:sldId id="389" r:id="rId48"/>
    <p:sldId id="390" r:id="rId49"/>
    <p:sldId id="366" r:id="rId50"/>
    <p:sldId id="367" r:id="rId51"/>
    <p:sldId id="369" r:id="rId52"/>
    <p:sldId id="371" r:id="rId53"/>
    <p:sldId id="37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1461165-07BB-489E-A368-61C1B6674D21}">
          <p14:sldIdLst/>
        </p14:section>
        <p14:section name="Oddíl bez názvu" id="{C1B8B661-E558-4DB8-8165-9AE8932C146C}">
          <p14:sldIdLst>
            <p14:sldId id="256"/>
            <p14:sldId id="306"/>
            <p14:sldId id="268"/>
            <p14:sldId id="269"/>
            <p14:sldId id="270"/>
            <p14:sldId id="271"/>
            <p14:sldId id="272"/>
            <p14:sldId id="273"/>
            <p14:sldId id="378"/>
            <p14:sldId id="274"/>
            <p14:sldId id="275"/>
            <p14:sldId id="276"/>
            <p14:sldId id="277"/>
            <p14:sldId id="280"/>
            <p14:sldId id="281"/>
            <p14:sldId id="310"/>
            <p14:sldId id="285"/>
            <p14:sldId id="380"/>
            <p14:sldId id="372"/>
            <p14:sldId id="284"/>
            <p14:sldId id="379"/>
            <p14:sldId id="373"/>
            <p14:sldId id="381"/>
            <p14:sldId id="350"/>
            <p14:sldId id="377"/>
            <p14:sldId id="351"/>
            <p14:sldId id="354"/>
            <p14:sldId id="352"/>
            <p14:sldId id="355"/>
            <p14:sldId id="382"/>
            <p14:sldId id="356"/>
            <p14:sldId id="357"/>
            <p14:sldId id="383"/>
            <p14:sldId id="358"/>
            <p14:sldId id="385"/>
            <p14:sldId id="360"/>
            <p14:sldId id="361"/>
            <p14:sldId id="384"/>
            <p14:sldId id="362"/>
            <p14:sldId id="374"/>
            <p14:sldId id="387"/>
            <p14:sldId id="388"/>
            <p14:sldId id="386"/>
            <p14:sldId id="363"/>
            <p14:sldId id="375"/>
            <p14:sldId id="365"/>
            <p14:sldId id="389"/>
            <p14:sldId id="390"/>
            <p14:sldId id="366"/>
            <p14:sldId id="367"/>
            <p14:sldId id="369"/>
            <p14:sldId id="371"/>
            <p14:sldId id="3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823" autoAdjust="0"/>
    <p:restoredTop sz="98971" autoAdjust="0"/>
  </p:normalViewPr>
  <p:slideViewPr>
    <p:cSldViewPr>
      <p:cViewPr>
        <p:scale>
          <a:sx n="110" d="100"/>
          <a:sy n="110" d="100"/>
        </p:scale>
        <p:origin x="-164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95728-2AA3-429E-B36F-493A3B618F32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E9745-FFF7-48FF-B174-DC7BA8ED9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2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12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5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2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8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3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5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0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7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1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2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0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1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0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FE1B-DA9E-4818-B94B-DFFDC1A9E710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7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4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 – atmosféra, litosféra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Vstup</a:t>
            </a:r>
            <a:r>
              <a:rPr lang="en-GB" sz="2700" dirty="0"/>
              <a:t> </a:t>
            </a:r>
            <a:r>
              <a:rPr lang="en-GB" sz="2700" dirty="0" err="1"/>
              <a:t>mikrobů</a:t>
            </a:r>
            <a:r>
              <a:rPr lang="en-GB" sz="2700" dirty="0"/>
              <a:t> do </a:t>
            </a:r>
            <a:r>
              <a:rPr lang="en-GB" sz="2700" dirty="0" err="1"/>
              <a:t>atmosféry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vstupují</a:t>
            </a:r>
            <a:r>
              <a:rPr lang="en-GB" sz="1600" dirty="0"/>
              <a:t> do </a:t>
            </a:r>
            <a:r>
              <a:rPr lang="en-GB" sz="1600" dirty="0" err="1" smtClean="0"/>
              <a:t>atmosféry</a:t>
            </a:r>
            <a:r>
              <a:rPr lang="cs-CZ" sz="1600" dirty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/>
              <a:t>aerosol z:</a:t>
            </a:r>
          </a:p>
          <a:p>
            <a:r>
              <a:rPr lang="en-GB" sz="1600" dirty="0" err="1" smtClean="0"/>
              <a:t>rozstřik</a:t>
            </a:r>
            <a:r>
              <a:rPr lang="en-GB" sz="1600" dirty="0" smtClean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/>
              <a:t>kapky</a:t>
            </a:r>
            <a:r>
              <a:rPr lang="en-GB" sz="1600" dirty="0"/>
              <a:t> </a:t>
            </a:r>
            <a:r>
              <a:rPr lang="en-GB" sz="1600" dirty="0" err="1"/>
              <a:t>deště</a:t>
            </a:r>
            <a:endParaRPr lang="en-GB" sz="1600" dirty="0"/>
          </a:p>
          <a:p>
            <a:r>
              <a:rPr lang="en-GB" sz="1600" dirty="0" err="1" smtClean="0"/>
              <a:t>sprej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tříštících</a:t>
            </a:r>
            <a:r>
              <a:rPr lang="en-GB" sz="1600" dirty="0"/>
              <a:t> se </a:t>
            </a:r>
            <a:r>
              <a:rPr lang="en-GB" sz="1600" dirty="0" err="1"/>
              <a:t>vln</a:t>
            </a:r>
            <a:endParaRPr lang="en-GB" sz="1600" dirty="0"/>
          </a:p>
          <a:p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pohybující</a:t>
            </a:r>
            <a:r>
              <a:rPr lang="en-GB" sz="1600" dirty="0"/>
              <a:t> proud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tříštící</a:t>
            </a:r>
            <a:r>
              <a:rPr lang="en-GB" sz="1600" dirty="0"/>
              <a:t> se o </a:t>
            </a:r>
            <a:r>
              <a:rPr lang="en-GB" sz="1600" dirty="0" err="1"/>
              <a:t>překážku</a:t>
            </a:r>
            <a:endParaRPr lang="en-GB" sz="1600" dirty="0"/>
          </a:p>
          <a:p>
            <a:r>
              <a:rPr lang="en-GB" sz="1600" dirty="0" err="1" smtClean="0"/>
              <a:t>pohyb</a:t>
            </a:r>
            <a:r>
              <a:rPr lang="en-GB" sz="1600" dirty="0" smtClean="0"/>
              <a:t> </a:t>
            </a:r>
            <a:r>
              <a:rPr lang="en-GB" sz="1600" dirty="0" err="1"/>
              <a:t>plynu</a:t>
            </a:r>
            <a:r>
              <a:rPr lang="en-GB" sz="1600" dirty="0"/>
              <a:t> </a:t>
            </a:r>
            <a:r>
              <a:rPr lang="en-GB" sz="1600" dirty="0" err="1"/>
              <a:t>skrz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sloupec</a:t>
            </a:r>
            <a:r>
              <a:rPr lang="en-GB" sz="1600" dirty="0"/>
              <a:t> (</a:t>
            </a:r>
            <a:r>
              <a:rPr lang="en-GB" sz="1600" dirty="0" err="1"/>
              <a:t>bubliny</a:t>
            </a:r>
            <a:r>
              <a:rPr lang="en-GB" sz="1600" dirty="0"/>
              <a:t> </a:t>
            </a:r>
            <a:r>
              <a:rPr lang="en-GB" sz="1600" dirty="0" err="1" smtClean="0"/>
              <a:t>stoupající</a:t>
            </a:r>
            <a:r>
              <a:rPr lang="cs-CZ" sz="1600" dirty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proud </a:t>
            </a:r>
            <a:r>
              <a:rPr lang="en-GB" sz="1600" dirty="0" err="1"/>
              <a:t>vzduchu</a:t>
            </a:r>
            <a:r>
              <a:rPr lang="en-GB" sz="1600" dirty="0"/>
              <a:t> v </a:t>
            </a:r>
            <a:r>
              <a:rPr lang="en-GB" sz="1600" dirty="0" err="1"/>
              <a:t>čistírnách</a:t>
            </a:r>
            <a:r>
              <a:rPr lang="en-GB" sz="1600" dirty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endParaRPr lang="en-GB" sz="1600" dirty="0"/>
          </a:p>
          <a:p>
            <a:r>
              <a:rPr lang="en-GB" sz="1600" dirty="0" err="1" smtClean="0"/>
              <a:t>kašlání</a:t>
            </a:r>
            <a:r>
              <a:rPr lang="en-GB" sz="1600" dirty="0"/>
              <a:t>, </a:t>
            </a:r>
            <a:r>
              <a:rPr lang="en-GB" sz="1600" dirty="0" err="1"/>
              <a:t>kýchání</a:t>
            </a:r>
            <a:r>
              <a:rPr lang="en-GB" sz="1600" dirty="0"/>
              <a:t> (</a:t>
            </a:r>
            <a:r>
              <a:rPr lang="en-GB" sz="1600" dirty="0" err="1"/>
              <a:t>patogenní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 smtClean="0"/>
              <a:t>viry</a:t>
            </a:r>
            <a:r>
              <a:rPr lang="cs-CZ" sz="1600" dirty="0" smtClean="0"/>
              <a:t>)</a:t>
            </a:r>
          </a:p>
          <a:p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adaptabilních</a:t>
            </a:r>
            <a:r>
              <a:rPr lang="en-GB" sz="1600" dirty="0"/>
              <a:t> </a:t>
            </a:r>
            <a:r>
              <a:rPr lang="en-GB" sz="1600" dirty="0" err="1"/>
              <a:t>aktivních</a:t>
            </a:r>
            <a:r>
              <a:rPr lang="en-GB" sz="1600" dirty="0"/>
              <a:t> </a:t>
            </a:r>
            <a:r>
              <a:rPr lang="en-GB" sz="1600" dirty="0" err="1" smtClean="0"/>
              <a:t>mechanismů</a:t>
            </a:r>
            <a:r>
              <a:rPr lang="cs-CZ" sz="1600" dirty="0" smtClean="0"/>
              <a:t> mikroorganismů</a:t>
            </a:r>
            <a:r>
              <a:rPr lang="en-GB" sz="1600" dirty="0" smtClean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463119"/>
            <a:ext cx="50419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1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číšenka</a:t>
            </a:r>
            <a:r>
              <a:rPr lang="en-GB" sz="2000" b="1" dirty="0"/>
              <a:t> </a:t>
            </a:r>
            <a:r>
              <a:rPr lang="en-GB" sz="2000" b="1" dirty="0" err="1"/>
              <a:t>rýhovaná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4912906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/>
              <a:t>dešťová</a:t>
            </a:r>
            <a:r>
              <a:rPr lang="en-GB" sz="1600" dirty="0"/>
              <a:t> </a:t>
            </a:r>
            <a:r>
              <a:rPr lang="en-GB" sz="1600" dirty="0" err="1"/>
              <a:t>kapka</a:t>
            </a:r>
            <a:r>
              <a:rPr lang="en-GB" sz="1600" dirty="0"/>
              <a:t> </a:t>
            </a:r>
            <a:r>
              <a:rPr lang="en-GB" sz="1600" dirty="0" err="1"/>
              <a:t>uvolní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vibrací</a:t>
            </a:r>
            <a:r>
              <a:rPr lang="cs-CZ" sz="1600" dirty="0"/>
              <a:t> </a:t>
            </a:r>
            <a:r>
              <a:rPr lang="en-GB" sz="1600" dirty="0" err="1" smtClean="0"/>
              <a:t>struktury</a:t>
            </a:r>
            <a:r>
              <a:rPr lang="en-GB" sz="1600" dirty="0"/>
              <a:t>,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připevněny</a:t>
            </a:r>
            <a:endParaRPr lang="en-GB" sz="1600" dirty="0"/>
          </a:p>
          <a:p>
            <a:r>
              <a:rPr lang="en-GB" sz="1600" dirty="0"/>
              <a:t>„splash cups“ u hub –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sílu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endParaRPr lang="en-GB" sz="1600" dirty="0"/>
          </a:p>
          <a:p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/>
              <a:t>se z </a:t>
            </a:r>
            <a:r>
              <a:rPr lang="en-GB" sz="1600" dirty="0" err="1" smtClean="0"/>
              <a:t>peridiole</a:t>
            </a:r>
            <a:r>
              <a:rPr lang="cs-CZ" sz="1600" dirty="0"/>
              <a:t> </a:t>
            </a:r>
            <a:r>
              <a:rPr lang="en-GB" sz="1600" dirty="0" err="1" smtClean="0"/>
              <a:t>uvolní</a:t>
            </a:r>
            <a:r>
              <a:rPr lang="en-GB" sz="1600" dirty="0" smtClean="0"/>
              <a:t> </a:t>
            </a:r>
            <a:r>
              <a:rPr lang="en-GB" sz="1600" dirty="0" err="1"/>
              <a:t>spora</a:t>
            </a:r>
            <a:r>
              <a:rPr lang="en-GB" sz="1600" dirty="0"/>
              <a:t>, </a:t>
            </a:r>
            <a:r>
              <a:rPr lang="en-GB" sz="1600" dirty="0" err="1" smtClean="0"/>
              <a:t>případně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spasena</a:t>
            </a:r>
            <a:r>
              <a:rPr lang="en-GB" sz="1600" dirty="0"/>
              <a:t> </a:t>
            </a:r>
            <a:r>
              <a:rPr lang="en-GB" sz="1600" dirty="0" err="1" smtClean="0"/>
              <a:t>býložravci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tak</a:t>
            </a:r>
            <a:r>
              <a:rPr lang="en-GB" sz="1600" dirty="0"/>
              <a:t> 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dál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835127" cy="544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4843575" cy="1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42650"/>
            <a:ext cx="5572150" cy="17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7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438" y="20209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Pilobolus</a:t>
            </a:r>
            <a:r>
              <a:rPr lang="en-GB" sz="2000" b="1" dirty="0"/>
              <a:t> </a:t>
            </a:r>
            <a:r>
              <a:rPr lang="cs-CZ" sz="2000" dirty="0"/>
              <a:t> (</a:t>
            </a:r>
            <a:r>
              <a:rPr lang="en-GB" sz="2000" dirty="0" err="1"/>
              <a:t>Měchomršť</a:t>
            </a:r>
            <a:r>
              <a:rPr lang="en-GB" sz="2000" dirty="0"/>
              <a:t> </a:t>
            </a:r>
            <a:r>
              <a:rPr lang="en-GB" sz="2000" dirty="0" err="1"/>
              <a:t>krystalický</a:t>
            </a:r>
            <a:r>
              <a:rPr lang="cs-CZ" sz="2000" dirty="0"/>
              <a:t>)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výkalech</a:t>
            </a:r>
            <a:r>
              <a:rPr lang="en-GB" sz="1600" dirty="0"/>
              <a:t> </a:t>
            </a:r>
            <a:r>
              <a:rPr lang="en-GB" sz="1600" dirty="0" err="1"/>
              <a:t>býložravců</a:t>
            </a:r>
            <a:endParaRPr lang="en-GB" sz="1600" dirty="0"/>
          </a:p>
          <a:p>
            <a:r>
              <a:rPr lang="en-GB" sz="1600" dirty="0" err="1" smtClean="0"/>
              <a:t>zachycuje</a:t>
            </a:r>
            <a:r>
              <a:rPr lang="en-GB" sz="1600" dirty="0" smtClean="0"/>
              <a:t> </a:t>
            </a:r>
            <a:r>
              <a:rPr lang="en-GB" sz="1600" dirty="0" err="1"/>
              <a:t>vzdušnou</a:t>
            </a:r>
            <a:r>
              <a:rPr lang="en-GB" sz="1600" dirty="0"/>
              <a:t> </a:t>
            </a:r>
            <a:r>
              <a:rPr lang="en-GB" sz="1600" dirty="0" err="1" smtClean="0"/>
              <a:t>vlhkost</a:t>
            </a:r>
            <a:r>
              <a:rPr lang="cs-CZ" sz="1600" dirty="0" smtClean="0"/>
              <a:t>, natáčí se za světlem</a:t>
            </a:r>
            <a:endParaRPr lang="en-GB" sz="1600" dirty="0"/>
          </a:p>
          <a:p>
            <a:r>
              <a:rPr lang="en-GB" sz="1600" dirty="0" smtClean="0"/>
              <a:t>pod </a:t>
            </a:r>
            <a:r>
              <a:rPr lang="en-GB" sz="1600" dirty="0" err="1"/>
              <a:t>sporou</a:t>
            </a:r>
            <a:r>
              <a:rPr lang="en-GB" sz="1600" dirty="0"/>
              <a:t> se </a:t>
            </a:r>
            <a:r>
              <a:rPr lang="en-GB" sz="1600" dirty="0" err="1"/>
              <a:t>zvyšuje</a:t>
            </a:r>
            <a:r>
              <a:rPr lang="en-GB" sz="1600" dirty="0"/>
              <a:t> turgor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/>
              <a:t>často</a:t>
            </a:r>
            <a:r>
              <a:rPr lang="en-GB" sz="1600" dirty="0"/>
              <a:t> 7 </a:t>
            </a:r>
            <a:r>
              <a:rPr lang="en-GB" sz="1600" dirty="0" err="1"/>
              <a:t>atm</a:t>
            </a:r>
            <a:r>
              <a:rPr lang="en-GB" sz="1600" dirty="0"/>
              <a:t> a </a:t>
            </a:r>
            <a:r>
              <a:rPr lang="en-GB" sz="1600" dirty="0" err="1"/>
              <a:t>více</a:t>
            </a:r>
            <a:r>
              <a:rPr lang="en-GB" sz="1600" dirty="0"/>
              <a:t>) </a:t>
            </a:r>
            <a:endParaRPr lang="cs-CZ" sz="1600" dirty="0"/>
          </a:p>
          <a:p>
            <a:r>
              <a:rPr lang="en-GB" sz="1600" dirty="0" err="1" smtClean="0"/>
              <a:t>dojde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vystřelení</a:t>
            </a:r>
            <a:r>
              <a:rPr lang="en-GB" sz="1600" dirty="0" smtClean="0"/>
              <a:t> </a:t>
            </a:r>
            <a:r>
              <a:rPr lang="en-GB" sz="1600" dirty="0"/>
              <a:t>sporangia –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r>
              <a:rPr lang="cs-CZ" sz="1600" dirty="0"/>
              <a:t> </a:t>
            </a:r>
            <a:r>
              <a:rPr lang="en-GB" sz="1600" dirty="0" err="1" smtClean="0"/>
              <a:t>centimetrů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2 m (150-600 </a:t>
            </a:r>
            <a:r>
              <a:rPr lang="en-GB" sz="1600" dirty="0" smtClean="0"/>
              <a:t>km/h</a:t>
            </a:r>
            <a:r>
              <a:rPr lang="cs-CZ" sz="1600" dirty="0" smtClean="0"/>
              <a:t>)</a:t>
            </a:r>
          </a:p>
          <a:p>
            <a:r>
              <a:rPr lang="en-GB" sz="1600" dirty="0" err="1" smtClean="0"/>
              <a:t>klastr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en-GB" sz="1600" dirty="0"/>
              <a:t> je </a:t>
            </a:r>
            <a:r>
              <a:rPr lang="en-GB" sz="1600" dirty="0" err="1"/>
              <a:t>vystřelen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 smtClean="0"/>
              <a:t>vakuola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sporangiu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osmotického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prasknutí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odnášeny</a:t>
            </a:r>
            <a:r>
              <a:rPr lang="en-GB" sz="1600" dirty="0" smtClean="0"/>
              <a:t> </a:t>
            </a:r>
            <a:r>
              <a:rPr lang="en-GB" sz="1600" dirty="0" err="1"/>
              <a:t>pryč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směrem</a:t>
            </a:r>
            <a:r>
              <a:rPr lang="en-GB" sz="1600" dirty="0"/>
              <a:t> k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intenzitě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nejpravděpodobnější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proud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 smtClean="0"/>
              <a:t>způsobí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disperzi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2173"/>
            <a:ext cx="5363585" cy="26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46" y="3179185"/>
            <a:ext cx="1168276" cy="13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3300"/>
            <a:ext cx="27686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6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85841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2328" y="260648"/>
            <a:ext cx="8157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Tento</a:t>
            </a:r>
            <a:r>
              <a:rPr lang="en-GB" sz="1600" dirty="0"/>
              <a:t> </a:t>
            </a:r>
            <a:r>
              <a:rPr lang="en-GB" sz="1600" dirty="0" err="1"/>
              <a:t>vystřelovací</a:t>
            </a:r>
            <a:r>
              <a:rPr lang="en-GB" sz="1600" dirty="0"/>
              <a:t> </a:t>
            </a:r>
            <a:r>
              <a:rPr lang="en-GB" sz="1600" dirty="0" err="1"/>
              <a:t>mechanismus</a:t>
            </a:r>
            <a:r>
              <a:rPr lang="en-GB" sz="1600" dirty="0"/>
              <a:t> je </a:t>
            </a:r>
            <a:r>
              <a:rPr lang="en-GB" sz="1600" dirty="0" err="1"/>
              <a:t>využíván</a:t>
            </a:r>
            <a:r>
              <a:rPr lang="en-GB" sz="1600" dirty="0"/>
              <a:t> </a:t>
            </a:r>
            <a:r>
              <a:rPr lang="en-GB" sz="1600" dirty="0" err="1"/>
              <a:t>parazitickými</a:t>
            </a:r>
            <a:r>
              <a:rPr lang="en-GB" sz="1600" dirty="0"/>
              <a:t> </a:t>
            </a:r>
            <a:r>
              <a:rPr lang="en-GB" sz="1600" dirty="0" err="1" smtClean="0"/>
              <a:t>nematody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/>
              <a:t>plicnivek</a:t>
            </a:r>
            <a:r>
              <a:rPr lang="en-GB" sz="1600" dirty="0"/>
              <a:t> – </a:t>
            </a:r>
            <a:r>
              <a:rPr lang="en-GB" sz="1600" b="1" dirty="0" err="1"/>
              <a:t>Dictyocaulus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parazitují</a:t>
            </a:r>
            <a:r>
              <a:rPr lang="en-GB" sz="1600" dirty="0"/>
              <a:t> v </a:t>
            </a:r>
            <a:r>
              <a:rPr lang="en-GB" sz="1600" dirty="0" err="1"/>
              <a:t>průdušnicích</a:t>
            </a:r>
            <a:r>
              <a:rPr lang="en-GB" sz="1600" dirty="0"/>
              <a:t> a </a:t>
            </a:r>
            <a:r>
              <a:rPr lang="en-GB" sz="1600" dirty="0" err="1" smtClean="0"/>
              <a:t>plicích</a:t>
            </a:r>
            <a:r>
              <a:rPr lang="cs-CZ" sz="1600" dirty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/>
              <a:t>býložravců</a:t>
            </a:r>
            <a:r>
              <a:rPr lang="en-GB" sz="1600" dirty="0"/>
              <a:t>) – </a:t>
            </a:r>
            <a:r>
              <a:rPr lang="en-GB" sz="1600" dirty="0" err="1" smtClean="0"/>
              <a:t>larvy</a:t>
            </a:r>
            <a:r>
              <a:rPr lang="cs-CZ" sz="1600" dirty="0"/>
              <a:t> </a:t>
            </a:r>
            <a:r>
              <a:rPr lang="en-GB" sz="1600" dirty="0" err="1" smtClean="0"/>
              <a:t>vyloučené</a:t>
            </a:r>
            <a:r>
              <a:rPr lang="en-GB" sz="1600" dirty="0" smtClean="0"/>
              <a:t> </a:t>
            </a:r>
            <a:r>
              <a:rPr lang="en-GB" sz="1600" dirty="0" err="1"/>
              <a:t>jedním</a:t>
            </a:r>
            <a:r>
              <a:rPr lang="en-GB" sz="1600" dirty="0"/>
              <a:t> </a:t>
            </a:r>
            <a:r>
              <a:rPr lang="en-GB" sz="1600" dirty="0" err="1"/>
              <a:t>býložravcem</a:t>
            </a:r>
            <a:r>
              <a:rPr lang="en-GB" sz="1600" dirty="0"/>
              <a:t> </a:t>
            </a:r>
            <a:r>
              <a:rPr lang="en-GB" sz="1600" dirty="0" err="1"/>
              <a:t>vylezou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smtClean="0"/>
              <a:t>sporangia </a:t>
            </a:r>
            <a:r>
              <a:rPr lang="en-GB" sz="1600" dirty="0" err="1"/>
              <a:t>Pilobolus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vystřelena</a:t>
            </a:r>
            <a:r>
              <a:rPr lang="en-GB" sz="1600" dirty="0"/>
              <a:t> </a:t>
            </a:r>
            <a:r>
              <a:rPr lang="en-GB" sz="1600" dirty="0" err="1"/>
              <a:t>spolu</a:t>
            </a:r>
            <a:r>
              <a:rPr lang="en-GB" sz="1600" dirty="0"/>
              <a:t> s </a:t>
            </a:r>
            <a:r>
              <a:rPr lang="en-GB" sz="1600" dirty="0" err="1" smtClean="0"/>
              <a:t>ním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0" y="1515042"/>
            <a:ext cx="4824536" cy="48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1515042"/>
            <a:ext cx="3733144" cy="20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3703892"/>
            <a:ext cx="3796266" cy="3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01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b="1" dirty="0" err="1" smtClean="0"/>
              <a:t>ascomycet</a:t>
            </a:r>
            <a:r>
              <a:rPr lang="cs-CZ" sz="1600" b="1" dirty="0" smtClean="0"/>
              <a:t> </a:t>
            </a:r>
            <a:r>
              <a:rPr lang="cs-CZ" sz="1600" dirty="0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askospory</a:t>
            </a:r>
            <a:r>
              <a:rPr lang="cs-CZ" sz="1600" dirty="0"/>
              <a:t> </a:t>
            </a:r>
            <a:r>
              <a:rPr lang="en-GB" sz="1600" dirty="0" err="1" smtClean="0"/>
              <a:t>aktivně</a:t>
            </a:r>
            <a:r>
              <a:rPr lang="en-GB" sz="1600" dirty="0" smtClean="0"/>
              <a:t> </a:t>
            </a:r>
            <a:r>
              <a:rPr lang="en-GB" sz="1600" dirty="0" err="1"/>
              <a:t>uvolňovány</a:t>
            </a:r>
            <a:endParaRPr lang="en-GB" sz="1600" dirty="0"/>
          </a:p>
          <a:p>
            <a:r>
              <a:rPr lang="en-GB" sz="1600" dirty="0" smtClean="0"/>
              <a:t>ascus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zrání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a </a:t>
            </a:r>
            <a:r>
              <a:rPr lang="en-GB" sz="1600" dirty="0" err="1" smtClean="0"/>
              <a:t>praskne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vrcholu</a:t>
            </a:r>
            <a:r>
              <a:rPr lang="en-GB" sz="1600" dirty="0"/>
              <a:t> </a:t>
            </a:r>
            <a:r>
              <a:rPr lang="en-GB" sz="1600" dirty="0" err="1"/>
              <a:t>vystřelujíce</a:t>
            </a:r>
            <a:r>
              <a:rPr lang="en-GB" sz="1600" dirty="0"/>
              <a:t> </a:t>
            </a:r>
            <a:r>
              <a:rPr lang="en-GB" sz="1600" dirty="0" err="1" smtClean="0"/>
              <a:t>spory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vzduchu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vzdálenost</a:t>
            </a:r>
            <a:r>
              <a:rPr lang="cs-CZ" sz="1600" dirty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/>
              <a:t>milimetrů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 smtClean="0"/>
              <a:t>centimetrů</a:t>
            </a:r>
            <a:endParaRPr lang="en-GB" sz="1600" dirty="0"/>
          </a:p>
          <a:p>
            <a:r>
              <a:rPr lang="en-GB" sz="1600" dirty="0" err="1" smtClean="0"/>
              <a:t>prasknutí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 smtClean="0"/>
              <a:t>změnou</a:t>
            </a:r>
            <a:r>
              <a:rPr lang="cs-CZ" sz="1600" dirty="0"/>
              <a:t> </a:t>
            </a:r>
            <a:r>
              <a:rPr lang="en-GB" sz="1600" dirty="0" err="1" smtClean="0"/>
              <a:t>osmotického</a:t>
            </a:r>
            <a:r>
              <a:rPr lang="en-GB" sz="1600" dirty="0" smtClean="0"/>
              <a:t> </a:t>
            </a:r>
            <a:r>
              <a:rPr lang="en-GB" sz="1600" dirty="0" err="1"/>
              <a:t>tlaku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 smtClean="0"/>
              <a:t>přeměně</a:t>
            </a:r>
            <a:r>
              <a:rPr lang="cs-CZ" sz="1600" dirty="0"/>
              <a:t> </a:t>
            </a:r>
            <a:r>
              <a:rPr lang="en-GB" sz="1600" dirty="0" err="1" smtClean="0"/>
              <a:t>glykogenu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cukry</a:t>
            </a:r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„</a:t>
            </a:r>
            <a:r>
              <a:rPr lang="en-GB" sz="1600" dirty="0" err="1"/>
              <a:t>bafají</a:t>
            </a:r>
            <a:r>
              <a:rPr lang="en-GB" sz="1600" dirty="0" smtClean="0"/>
              <a:t>“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současné</a:t>
            </a:r>
            <a:r>
              <a:rPr lang="en-GB" sz="1600" dirty="0"/>
              <a:t> </a:t>
            </a:r>
            <a:r>
              <a:rPr lang="en-GB" sz="1600" dirty="0" err="1"/>
              <a:t>rozbití</a:t>
            </a:r>
            <a:r>
              <a:rPr lang="en-GB" sz="1600" dirty="0"/>
              <a:t> </a:t>
            </a:r>
            <a:r>
              <a:rPr lang="en-GB" sz="1600" dirty="0" err="1"/>
              <a:t>velkého</a:t>
            </a:r>
            <a:r>
              <a:rPr lang="en-GB" sz="1600" dirty="0"/>
              <a:t> </a:t>
            </a:r>
            <a:r>
              <a:rPr lang="en-GB" sz="1600" dirty="0" err="1" smtClean="0"/>
              <a:t>počtu</a:t>
            </a:r>
            <a:r>
              <a:rPr lang="cs-CZ" sz="1600" dirty="0"/>
              <a:t> </a:t>
            </a:r>
            <a:r>
              <a:rPr lang="en-GB" sz="1600" dirty="0" err="1" smtClean="0"/>
              <a:t>asků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 smtClean="0"/>
              <a:t>uvolněním</a:t>
            </a:r>
            <a:r>
              <a:rPr lang="cs-CZ" sz="1600" dirty="0"/>
              <a:t> </a:t>
            </a:r>
            <a:r>
              <a:rPr lang="en-GB" sz="1600" dirty="0" err="1" smtClean="0"/>
              <a:t>viditelného</a:t>
            </a:r>
            <a:r>
              <a:rPr lang="en-GB" sz="1600" dirty="0" smtClean="0"/>
              <a:t> </a:t>
            </a:r>
            <a:r>
              <a:rPr lang="en-GB" sz="1600" dirty="0" err="1"/>
              <a:t>oblaku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endParaRPr lang="cs-CZ" sz="1600" dirty="0"/>
          </a:p>
          <a:p>
            <a:r>
              <a:rPr lang="en-GB" sz="1600" dirty="0" err="1" smtClean="0"/>
              <a:t>bafnutí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způsobeno</a:t>
            </a:r>
            <a:r>
              <a:rPr lang="en-GB" sz="1600" dirty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environmentálních</a:t>
            </a:r>
            <a:r>
              <a:rPr lang="en-GB" sz="1600" dirty="0" smtClean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vlhkost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5098"/>
            <a:ext cx="3314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412096" cy="36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02" y="3410595"/>
            <a:ext cx="23225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98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6" y="188640"/>
            <a:ext cx="918415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Basidiomycet</a:t>
            </a:r>
            <a:r>
              <a:rPr lang="cs-CZ" sz="1600" b="1" dirty="0" smtClean="0"/>
              <a:t>a </a:t>
            </a:r>
            <a:r>
              <a:rPr lang="en-GB" sz="1600" b="1" i="1" dirty="0" err="1" smtClean="0"/>
              <a:t>Sphaerobolus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/>
              <a:t>hrachovec</a:t>
            </a:r>
            <a:r>
              <a:rPr lang="cs-CZ" sz="1600" dirty="0"/>
              <a:t>)</a:t>
            </a:r>
            <a:endParaRPr lang="en-GB" sz="1600" dirty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následně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hnoji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trusu</a:t>
            </a:r>
            <a:r>
              <a:rPr lang="en-GB" sz="1600" dirty="0"/>
              <a:t>)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 smtClean="0"/>
              <a:t>Pilobolus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askomycetách</a:t>
            </a:r>
            <a:endParaRPr lang="en-GB" sz="1600" dirty="0"/>
          </a:p>
          <a:p>
            <a:r>
              <a:rPr lang="en-GB" sz="1600" dirty="0" err="1" smtClean="0"/>
              <a:t>basidiospory</a:t>
            </a:r>
            <a:r>
              <a:rPr lang="en-GB" sz="1600" dirty="0" smtClean="0"/>
              <a:t> </a:t>
            </a:r>
            <a:r>
              <a:rPr lang="en-GB" sz="1600" dirty="0" err="1" smtClean="0"/>
              <a:t>uvolněny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/>
              <a:t>vnitřní</a:t>
            </a:r>
            <a:r>
              <a:rPr lang="en-GB" sz="1600" dirty="0"/>
              <a:t> </a:t>
            </a:r>
            <a:r>
              <a:rPr lang="en-GB" sz="1600" dirty="0" err="1"/>
              <a:t>zduřelá</a:t>
            </a:r>
            <a:r>
              <a:rPr lang="en-GB" sz="1600" dirty="0"/>
              <a:t> </a:t>
            </a:r>
            <a:r>
              <a:rPr lang="en-GB" sz="1600" dirty="0" err="1" smtClean="0"/>
              <a:t>vrstva</a:t>
            </a:r>
            <a:r>
              <a:rPr lang="cs-CZ" sz="1600" dirty="0"/>
              <a:t> </a:t>
            </a:r>
            <a:r>
              <a:rPr lang="en-GB" sz="1600" dirty="0" err="1" smtClean="0"/>
              <a:t>vegetativní</a:t>
            </a:r>
            <a:r>
              <a:rPr lang="en-GB" sz="1600" dirty="0" smtClean="0"/>
              <a:t> </a:t>
            </a:r>
            <a:r>
              <a:rPr lang="en-GB" sz="1600" dirty="0" err="1"/>
              <a:t>hyfy</a:t>
            </a:r>
            <a:r>
              <a:rPr lang="en-GB" sz="1600" dirty="0"/>
              <a:t> </a:t>
            </a:r>
            <a:r>
              <a:rPr lang="en-GB" sz="1600" dirty="0" err="1"/>
              <a:t>švihne</a:t>
            </a:r>
            <a:r>
              <a:rPr lang="en-GB" sz="1600" dirty="0"/>
              <a:t> </a:t>
            </a:r>
            <a:r>
              <a:rPr lang="en-GB" sz="1600" dirty="0" err="1"/>
              <a:t>zevnitř</a:t>
            </a:r>
            <a:endParaRPr lang="en-GB" sz="1600" dirty="0"/>
          </a:p>
          <a:p>
            <a:r>
              <a:rPr lang="en-GB" sz="1600" dirty="0" err="1"/>
              <a:t>ven</a:t>
            </a:r>
            <a:r>
              <a:rPr lang="en-GB" sz="1600" dirty="0"/>
              <a:t> </a:t>
            </a:r>
            <a:r>
              <a:rPr lang="en-GB" sz="1600" dirty="0" err="1" smtClean="0"/>
              <a:t>vystřeluj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 err="1"/>
              <a:t>masu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r>
              <a:rPr lang="cs-CZ" sz="1600" dirty="0"/>
              <a:t> </a:t>
            </a:r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</a:t>
            </a:r>
            <a:r>
              <a:rPr lang="en-GB" sz="1600" dirty="0" err="1" smtClean="0"/>
              <a:t>nahor</a:t>
            </a:r>
            <a:r>
              <a:rPr lang="cs-CZ" sz="1600" dirty="0" smtClean="0"/>
              <a:t>u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38" y="1705630"/>
            <a:ext cx="20448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2730952" cy="21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176464" cy="381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3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14346"/>
            <a:ext cx="9036496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uvolnění</a:t>
            </a:r>
            <a:r>
              <a:rPr lang="en-GB" sz="1600" dirty="0"/>
              <a:t> do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dirty="0" err="1"/>
              <a:t>bojují</a:t>
            </a:r>
            <a:r>
              <a:rPr lang="en-GB" sz="1600" dirty="0"/>
              <a:t> o </a:t>
            </a:r>
            <a:r>
              <a:rPr lang="en-GB" sz="1600" dirty="0" err="1"/>
              <a:t>přežití</a:t>
            </a:r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krátký</a:t>
            </a:r>
            <a:r>
              <a:rPr lang="en-GB" sz="1600" dirty="0"/>
              <a:t> transport </a:t>
            </a:r>
            <a:r>
              <a:rPr lang="en-GB" sz="1600" dirty="0" err="1"/>
              <a:t>atmosférou</a:t>
            </a:r>
            <a:r>
              <a:rPr lang="en-GB" sz="1600" dirty="0"/>
              <a:t> – do </a:t>
            </a:r>
            <a:r>
              <a:rPr lang="en-GB" sz="1600" dirty="0" err="1"/>
              <a:t>několika</a:t>
            </a:r>
            <a:r>
              <a:rPr lang="en-GB" sz="1600" dirty="0"/>
              <a:t> mm</a:t>
            </a:r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transport – </a:t>
            </a:r>
            <a:r>
              <a:rPr lang="en-GB" sz="1600" dirty="0" err="1" smtClean="0"/>
              <a:t>desikace</a:t>
            </a:r>
            <a:r>
              <a:rPr lang="cs-CZ" sz="1600" dirty="0" smtClean="0"/>
              <a:t> (</a:t>
            </a:r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vysušení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adaptace</a:t>
            </a:r>
            <a:r>
              <a:rPr lang="en-GB" sz="1600" dirty="0"/>
              <a:t> </a:t>
            </a:r>
            <a:r>
              <a:rPr lang="en-GB" sz="1600" dirty="0" err="1"/>
              <a:t>umožňující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</a:t>
            </a:r>
            <a:r>
              <a:rPr lang="en-GB" sz="1600" dirty="0" err="1"/>
              <a:t>expozici</a:t>
            </a:r>
            <a:r>
              <a:rPr lang="en-GB" sz="1600" dirty="0"/>
              <a:t> </a:t>
            </a:r>
            <a:r>
              <a:rPr lang="en-GB" sz="1600" dirty="0" err="1"/>
              <a:t>desikačním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xpozice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přenášené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prachových</a:t>
            </a:r>
            <a:r>
              <a:rPr lang="en-GB" sz="1600" dirty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půdních</a:t>
            </a:r>
            <a:r>
              <a:rPr lang="en-GB" sz="1600" dirty="0" smtClean="0"/>
              <a:t> </a:t>
            </a:r>
            <a:r>
              <a:rPr lang="en-GB" sz="1600" dirty="0" err="1"/>
              <a:t>částicích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chráněné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pigmenty</a:t>
            </a:r>
            <a:r>
              <a:rPr lang="cs-CZ" sz="1600" dirty="0" smtClean="0"/>
              <a:t>,  </a:t>
            </a:r>
            <a:r>
              <a:rPr lang="cs-CZ" sz="1600" i="1" dirty="0" smtClean="0"/>
              <a:t>M. </a:t>
            </a:r>
            <a:r>
              <a:rPr lang="cs-CZ" sz="1600" i="1" dirty="0" err="1" smtClean="0"/>
              <a:t>luteus</a:t>
            </a:r>
            <a:r>
              <a:rPr lang="cs-CZ" sz="1600" dirty="0" smtClean="0"/>
              <a:t>– absorbuje UV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smtClean="0"/>
              <a:t>(</a:t>
            </a:r>
            <a:r>
              <a:rPr lang="en-GB" sz="1600" dirty="0" err="1" smtClean="0"/>
              <a:t>buňka</a:t>
            </a:r>
            <a:r>
              <a:rPr lang="en-GB" sz="1600" dirty="0" smtClean="0"/>
              <a:t> </a:t>
            </a:r>
            <a:r>
              <a:rPr lang="en-GB" sz="1600" dirty="0" err="1"/>
              <a:t>nebude</a:t>
            </a:r>
            <a:r>
              <a:rPr lang="en-GB" sz="1600" dirty="0"/>
              <a:t> </a:t>
            </a:r>
            <a:r>
              <a:rPr lang="en-GB" sz="1600" dirty="0" err="1"/>
              <a:t>usmrcena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nepřítomnosti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smrt</a:t>
            </a:r>
            <a:r>
              <a:rPr lang="en-GB" sz="1600" dirty="0" smtClean="0"/>
              <a:t> </a:t>
            </a:r>
            <a:r>
              <a:rPr lang="en-GB" sz="1600" dirty="0" err="1"/>
              <a:t>ozářením</a:t>
            </a:r>
            <a:r>
              <a:rPr lang="en-GB" sz="1600" dirty="0"/>
              <a:t> je </a:t>
            </a:r>
            <a:r>
              <a:rPr lang="en-GB" sz="1600" dirty="0" err="1"/>
              <a:t>fotooxidační</a:t>
            </a:r>
            <a:r>
              <a:rPr lang="en-GB" sz="1600" dirty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vyžadující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r>
              <a:rPr lang="cs-CZ" sz="1600" dirty="0" smtClean="0"/>
              <a:t>)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275856" y="116632"/>
            <a:ext cx="215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Přežívání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vzduchu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114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09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822" y="122791"/>
            <a:ext cx="87756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velké</a:t>
            </a:r>
            <a:r>
              <a:rPr lang="en-GB" sz="1600" dirty="0"/>
              <a:t> </a:t>
            </a:r>
            <a:r>
              <a:rPr lang="en-GB" sz="1600" dirty="0" err="1" smtClean="0"/>
              <a:t>vzdálenosti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i="1" dirty="0" err="1" smtClean="0"/>
              <a:t>Puccinia</a:t>
            </a:r>
            <a:r>
              <a:rPr lang="en-GB" sz="1600" i="1" dirty="0" smtClean="0"/>
              <a:t> </a:t>
            </a:r>
            <a:r>
              <a:rPr lang="en-GB" sz="1600" i="1" dirty="0" err="1"/>
              <a:t>graminis</a:t>
            </a:r>
            <a:r>
              <a:rPr lang="en-GB" sz="1600" i="1" dirty="0"/>
              <a:t> </a:t>
            </a:r>
            <a:r>
              <a:rPr lang="en-GB" sz="1600" i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rez</a:t>
            </a:r>
            <a:r>
              <a:rPr lang="en-GB" sz="1600" dirty="0" smtClean="0"/>
              <a:t> </a:t>
            </a:r>
            <a:r>
              <a:rPr lang="en-GB" sz="1600" dirty="0" err="1" smtClean="0"/>
              <a:t>travní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– </a:t>
            </a:r>
            <a:r>
              <a:rPr lang="en-GB" sz="1600" dirty="0" err="1"/>
              <a:t>přežijí</a:t>
            </a:r>
            <a:r>
              <a:rPr lang="en-GB" sz="1600" dirty="0"/>
              <a:t> transport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oceán</a:t>
            </a:r>
            <a:endParaRPr lang="en-GB" sz="1600" dirty="0"/>
          </a:p>
          <a:p>
            <a:r>
              <a:rPr lang="cs-CZ" sz="1600" dirty="0" smtClean="0"/>
              <a:t>t</a:t>
            </a:r>
            <a:r>
              <a:rPr lang="en-GB" sz="1600" dirty="0" smtClean="0"/>
              <a:t>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všudypřítomné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důvodu</a:t>
            </a:r>
            <a:r>
              <a:rPr lang="en-GB" sz="1600" dirty="0"/>
              <a:t> </a:t>
            </a:r>
            <a:r>
              <a:rPr lang="en-GB" sz="1600" dirty="0" err="1"/>
              <a:t>efektivního</a:t>
            </a:r>
            <a:r>
              <a:rPr lang="en-GB" sz="1600" dirty="0"/>
              <a:t> </a:t>
            </a:r>
            <a:r>
              <a:rPr lang="en-GB" sz="1600" dirty="0" err="1"/>
              <a:t>vzdušného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6579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18" y="3682884"/>
            <a:ext cx="3743334" cy="254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29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551140"/>
            <a:ext cx="4752528" cy="160043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 err="1"/>
              <a:t>Houba</a:t>
            </a:r>
            <a:r>
              <a:rPr lang="en-GB" sz="1400" dirty="0"/>
              <a:t> u </a:t>
            </a:r>
            <a:r>
              <a:rPr lang="en-GB" sz="1400" dirty="0" err="1"/>
              <a:t>nás</a:t>
            </a:r>
            <a:r>
              <a:rPr lang="en-GB" sz="1400" dirty="0"/>
              <a:t> </a:t>
            </a:r>
            <a:r>
              <a:rPr lang="en-GB" sz="1400" dirty="0" err="1"/>
              <a:t>přezimuje</a:t>
            </a:r>
            <a:r>
              <a:rPr lang="en-GB" sz="1400" dirty="0"/>
              <a:t> </a:t>
            </a:r>
            <a:r>
              <a:rPr lang="en-GB" sz="1400" dirty="0" err="1"/>
              <a:t>zimními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</a:t>
            </a:r>
            <a:r>
              <a:rPr lang="en-GB" sz="1400" dirty="0" err="1"/>
              <a:t>ve</a:t>
            </a:r>
            <a:r>
              <a:rPr lang="en-GB" sz="1400" dirty="0"/>
              <a:t> </a:t>
            </a:r>
            <a:r>
              <a:rPr lang="en-GB" sz="1400" dirty="0" err="1"/>
              <a:t>slámě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jaře</a:t>
            </a:r>
            <a:r>
              <a:rPr lang="en-GB" sz="1400" dirty="0"/>
              <a:t> </a:t>
            </a:r>
            <a:r>
              <a:rPr lang="en-GB" sz="1400" dirty="0" err="1"/>
              <a:t>vytváří</a:t>
            </a:r>
            <a:r>
              <a:rPr lang="en-GB" sz="1400" dirty="0"/>
              <a:t> </a:t>
            </a:r>
            <a:r>
              <a:rPr lang="en-GB" sz="1400" dirty="0" err="1"/>
              <a:t>basidiospory</a:t>
            </a:r>
            <a:r>
              <a:rPr lang="en-GB" sz="1400" dirty="0"/>
              <a:t>. Ty </a:t>
            </a:r>
            <a:r>
              <a:rPr lang="en-GB" sz="1400" dirty="0" err="1"/>
              <a:t>mohou</a:t>
            </a:r>
            <a:r>
              <a:rPr lang="en-GB" sz="1400" dirty="0"/>
              <a:t> </a:t>
            </a:r>
            <a:r>
              <a:rPr lang="en-GB" sz="1400" dirty="0" err="1"/>
              <a:t>napadnout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mezihostitele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něm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aecidiospory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znovu</a:t>
            </a:r>
            <a:r>
              <a:rPr lang="en-GB" sz="1400" dirty="0"/>
              <a:t> </a:t>
            </a:r>
            <a:r>
              <a:rPr lang="en-GB" sz="1400" dirty="0" err="1"/>
              <a:t>přecházejí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obilniny</a:t>
            </a:r>
            <a:r>
              <a:rPr lang="en-GB" sz="1400" dirty="0"/>
              <a:t> a </a:t>
            </a:r>
            <a:r>
              <a:rPr lang="en-GB" sz="1400" dirty="0" err="1"/>
              <a:t>trávy</a:t>
            </a:r>
            <a:r>
              <a:rPr lang="en-GB" sz="1400" dirty="0"/>
              <a:t>. </a:t>
            </a:r>
            <a:r>
              <a:rPr lang="en-GB" sz="1400" dirty="0" err="1"/>
              <a:t>Uredospory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obilnině</a:t>
            </a:r>
            <a:r>
              <a:rPr lang="en-GB" sz="1400" dirty="0"/>
              <a:t>,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ihned</a:t>
            </a:r>
            <a:r>
              <a:rPr lang="en-GB" sz="1400" dirty="0"/>
              <a:t> </a:t>
            </a:r>
            <a:r>
              <a:rPr lang="en-GB" sz="1400" dirty="0" err="1"/>
              <a:t>klíčivé</a:t>
            </a:r>
            <a:r>
              <a:rPr lang="en-GB" sz="1400" dirty="0"/>
              <a:t> a </a:t>
            </a:r>
            <a:r>
              <a:rPr lang="en-GB" sz="1400" dirty="0" err="1"/>
              <a:t>přenášejí</a:t>
            </a:r>
            <a:r>
              <a:rPr lang="en-GB" sz="1400" dirty="0"/>
              <a:t> se </a:t>
            </a:r>
            <a:r>
              <a:rPr lang="en-GB" sz="1400" dirty="0" err="1"/>
              <a:t>vzdušnými</a:t>
            </a:r>
            <a:r>
              <a:rPr lang="en-GB" sz="1400" dirty="0"/>
              <a:t> </a:t>
            </a:r>
            <a:r>
              <a:rPr lang="en-GB" sz="1400" dirty="0" err="1"/>
              <a:t>proudy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velké</a:t>
            </a:r>
            <a:r>
              <a:rPr lang="en-GB" sz="1400" dirty="0"/>
              <a:t> </a:t>
            </a:r>
            <a:r>
              <a:rPr lang="en-GB" sz="1400" dirty="0" err="1"/>
              <a:t>vzdálenosti</a:t>
            </a:r>
            <a:r>
              <a:rPr lang="en-GB" sz="1400" dirty="0"/>
              <a:t>. Na </a:t>
            </a:r>
            <a:r>
              <a:rPr lang="en-GB" sz="1400" dirty="0" err="1"/>
              <a:t>zrajícím</a:t>
            </a:r>
            <a:r>
              <a:rPr lang="en-GB" sz="1400" dirty="0"/>
              <a:t> </a:t>
            </a:r>
            <a:r>
              <a:rPr lang="en-GB" sz="1400" dirty="0" err="1"/>
              <a:t>obilí</a:t>
            </a:r>
            <a:r>
              <a:rPr lang="en-GB" sz="1400" dirty="0"/>
              <a:t> se </a:t>
            </a:r>
            <a:r>
              <a:rPr lang="en-GB" sz="1400" dirty="0" err="1"/>
              <a:t>tvoří</a:t>
            </a:r>
            <a:r>
              <a:rPr lang="en-GB" sz="1400" dirty="0"/>
              <a:t> </a:t>
            </a:r>
            <a:r>
              <a:rPr lang="en-GB" sz="1400" dirty="0" err="1"/>
              <a:t>zimní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(</a:t>
            </a:r>
            <a:r>
              <a:rPr lang="en-GB" sz="1400" dirty="0" err="1"/>
              <a:t>teleutospory</a:t>
            </a:r>
            <a:r>
              <a:rPr lang="en-GB" sz="1400" dirty="0"/>
              <a:t>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77" y="3573016"/>
            <a:ext cx="2588203" cy="225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8856"/>
            <a:ext cx="6035824" cy="448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062"/>
            <a:ext cx="3952941" cy="260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7325" y="116632"/>
            <a:ext cx="1808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Puccinia</a:t>
            </a:r>
            <a:r>
              <a:rPr lang="en-GB" dirty="0"/>
              <a:t> </a:t>
            </a:r>
            <a:r>
              <a:rPr lang="en-GB" dirty="0" err="1"/>
              <a:t>graminis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21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1"/>
            <a:ext cx="5883101" cy="51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9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r>
              <a:rPr lang="en-GB" sz="3200" dirty="0" err="1"/>
              <a:t>Atmosféra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72" y="605441"/>
            <a:ext cx="4752528" cy="57815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600" b="1" dirty="0" err="1" smtClean="0"/>
              <a:t>Charakteristiky</a:t>
            </a:r>
            <a:r>
              <a:rPr lang="en-GB" sz="1600" b="1" dirty="0" smtClean="0"/>
              <a:t> </a:t>
            </a:r>
            <a:r>
              <a:rPr lang="en-GB" sz="1600" b="1" dirty="0"/>
              <a:t>a </a:t>
            </a:r>
            <a:r>
              <a:rPr lang="en-GB" sz="1600" b="1" dirty="0" err="1"/>
              <a:t>stratifikace</a:t>
            </a:r>
            <a:r>
              <a:rPr lang="en-GB" sz="1600" b="1" dirty="0"/>
              <a:t> </a:t>
            </a:r>
            <a:r>
              <a:rPr lang="en-GB" sz="1600" b="1" dirty="0" err="1"/>
              <a:t>atmosféry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79</a:t>
            </a:r>
            <a:r>
              <a:rPr lang="en-GB" sz="1600" dirty="0"/>
              <a:t>% N, 21% O2, 0,034% CO2 a </a:t>
            </a:r>
            <a:r>
              <a:rPr lang="en-GB" sz="1600" dirty="0" err="1"/>
              <a:t>stopy</a:t>
            </a:r>
            <a:r>
              <a:rPr lang="en-GB" sz="1600" dirty="0"/>
              <a:t>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en-GB" sz="1600" dirty="0"/>
          </a:p>
          <a:p>
            <a:r>
              <a:rPr lang="en-GB" sz="1600" dirty="0" smtClean="0"/>
              <a:t>do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míry</a:t>
            </a:r>
            <a:r>
              <a:rPr lang="en-GB" sz="1600" dirty="0"/>
              <a:t> </a:t>
            </a:r>
            <a:r>
              <a:rPr lang="en-GB" sz="1600" dirty="0" err="1"/>
              <a:t>saturovaná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obsahovat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/>
              <a:t>, </a:t>
            </a:r>
            <a:r>
              <a:rPr lang="en-GB" sz="1600" dirty="0" err="1"/>
              <a:t>krystalky</a:t>
            </a:r>
            <a:r>
              <a:rPr lang="en-GB" sz="1600" dirty="0"/>
              <a:t> </a:t>
            </a:r>
            <a:r>
              <a:rPr lang="en-GB" sz="1600" dirty="0" err="1" smtClean="0"/>
              <a:t>ledu</a:t>
            </a:r>
            <a:r>
              <a:rPr lang="cs-CZ" sz="1600" dirty="0" smtClean="0"/>
              <a:t>, </a:t>
            </a:r>
            <a:r>
              <a:rPr lang="en-GB" sz="1600" dirty="0" err="1" smtClean="0"/>
              <a:t>částice</a:t>
            </a:r>
            <a:r>
              <a:rPr lang="en-GB" sz="1600" dirty="0" smtClean="0"/>
              <a:t> </a:t>
            </a:r>
            <a:r>
              <a:rPr lang="en-GB" sz="1600" dirty="0" err="1" smtClean="0"/>
              <a:t>prachu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Rozdělena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definované</a:t>
            </a:r>
            <a:r>
              <a:rPr lang="en-GB" sz="1600" dirty="0"/>
              <a:t> </a:t>
            </a:r>
            <a:r>
              <a:rPr lang="en-GB" sz="1600" dirty="0" err="1"/>
              <a:t>teplotními</a:t>
            </a:r>
            <a:r>
              <a:rPr lang="en-GB" sz="1600" dirty="0"/>
              <a:t> </a:t>
            </a:r>
            <a:r>
              <a:rPr lang="en-GB" sz="1600" dirty="0" smtClean="0"/>
              <a:t>maxim</a:t>
            </a:r>
            <a:r>
              <a:rPr lang="cs-CZ" sz="1600" dirty="0" smtClean="0"/>
              <a:t>y </a:t>
            </a:r>
            <a:r>
              <a:rPr lang="en-GB" sz="1600" dirty="0" smtClean="0"/>
              <a:t>a </a:t>
            </a:r>
            <a:r>
              <a:rPr lang="en-GB" sz="1600" dirty="0" err="1" smtClean="0"/>
              <a:t>minimy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Troposféra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rozhraní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hydrosférou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(9 km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pólech</a:t>
            </a:r>
            <a:r>
              <a:rPr lang="en-GB" sz="1600" dirty="0" smtClean="0"/>
              <a:t>,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 </a:t>
            </a:r>
            <a:r>
              <a:rPr lang="cs-CZ" sz="1600" dirty="0" smtClean="0"/>
              <a:t>      </a:t>
            </a:r>
            <a:r>
              <a:rPr lang="en-GB" sz="1600" dirty="0" smtClean="0"/>
              <a:t> </a:t>
            </a:r>
            <a:r>
              <a:rPr lang="en-GB" sz="1600" dirty="0"/>
              <a:t>17 km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rovníku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smtClean="0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troposféry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Stratosféra</a:t>
            </a:r>
            <a:r>
              <a:rPr lang="en-GB" sz="1600" b="1" dirty="0"/>
              <a:t> </a:t>
            </a:r>
            <a:r>
              <a:rPr lang="en-GB" sz="1600" dirty="0"/>
              <a:t>(10-50 km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vzrůstá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Ionosféra</a:t>
            </a:r>
            <a:endParaRPr lang="cs-CZ" sz="1600" b="1" dirty="0" smtClean="0"/>
          </a:p>
          <a:p>
            <a:r>
              <a:rPr lang="en-GB" sz="1600" dirty="0"/>
              <a:t>v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mezosféry</a:t>
            </a:r>
            <a:r>
              <a:rPr lang="en-GB" sz="1600" dirty="0"/>
              <a:t> a </a:t>
            </a:r>
            <a:r>
              <a:rPr lang="en-GB" sz="1600" dirty="0" err="1" smtClean="0"/>
              <a:t>termosféry</a:t>
            </a:r>
            <a:endParaRPr lang="cs-CZ" sz="1600" dirty="0" smtClean="0"/>
          </a:p>
          <a:p>
            <a:r>
              <a:rPr lang="cs-CZ" sz="1600" dirty="0" smtClean="0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ionosféry</a:t>
            </a:r>
            <a:r>
              <a:rPr lang="en-GB" sz="1600" dirty="0"/>
              <a:t> je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60 </a:t>
            </a:r>
            <a:r>
              <a:rPr lang="en-GB" sz="1600" dirty="0" smtClean="0"/>
              <a:t>km</a:t>
            </a:r>
            <a:endParaRPr lang="cs-CZ" sz="1600" dirty="0" smtClean="0"/>
          </a:p>
          <a:p>
            <a:r>
              <a:rPr lang="en-GB" sz="1600" dirty="0" smtClean="0"/>
              <a:t>(den</a:t>
            </a:r>
            <a:r>
              <a:rPr lang="en-GB" sz="1600" dirty="0"/>
              <a:t>), 95 </a:t>
            </a:r>
            <a:r>
              <a:rPr lang="en-GB" sz="1600" dirty="0" smtClean="0"/>
              <a:t>km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noc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části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 smtClean="0"/>
              <a:t>ionosféra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</a:t>
            </a:r>
            <a:r>
              <a:rPr lang="en-GB" sz="1600" dirty="0" smtClean="0"/>
              <a:t>700–1000</a:t>
            </a:r>
            <a:r>
              <a:rPr lang="en-GB" sz="1600" dirty="0"/>
              <a:t> km </a:t>
            </a:r>
            <a:endParaRPr lang="cs-CZ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bsahuje</a:t>
            </a:r>
            <a:r>
              <a:rPr lang="en-GB" sz="1600" dirty="0" smtClean="0"/>
              <a:t> </a:t>
            </a:r>
            <a:r>
              <a:rPr lang="en-GB" sz="1600" dirty="0" err="1"/>
              <a:t>elektricky</a:t>
            </a:r>
            <a:r>
              <a:rPr lang="en-GB" sz="1600" dirty="0"/>
              <a:t> </a:t>
            </a:r>
            <a:r>
              <a:rPr lang="en-GB" sz="1600" dirty="0" err="1"/>
              <a:t>nabité</a:t>
            </a:r>
            <a:r>
              <a:rPr lang="en-GB" sz="1600" dirty="0"/>
              <a:t> </a:t>
            </a:r>
            <a:r>
              <a:rPr lang="en-GB" sz="1600" dirty="0" err="1"/>
              <a:t>částice</a:t>
            </a:r>
            <a:r>
              <a:rPr lang="en-GB" sz="1600" dirty="0"/>
              <a:t> (</a:t>
            </a:r>
            <a:r>
              <a:rPr lang="en-GB" sz="1600" dirty="0" err="1" smtClean="0"/>
              <a:t>ionty</a:t>
            </a:r>
            <a:r>
              <a:rPr lang="cs-CZ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cs-CZ" sz="1600" dirty="0" err="1"/>
              <a:t>u</a:t>
            </a:r>
            <a:r>
              <a:rPr lang="en-GB" sz="1600" dirty="0" err="1" smtClean="0"/>
              <a:t>možňuje</a:t>
            </a:r>
            <a:r>
              <a:rPr lang="en-GB" sz="1600" dirty="0" smtClean="0"/>
              <a:t> </a:t>
            </a:r>
            <a:r>
              <a:rPr lang="en-GB" sz="1600" dirty="0" err="1"/>
              <a:t>odraz</a:t>
            </a:r>
            <a:r>
              <a:rPr lang="en-GB" sz="1600" dirty="0"/>
              <a:t> </a:t>
            </a:r>
            <a:r>
              <a:rPr lang="en-GB" sz="1600" dirty="0" err="1"/>
              <a:t>rádiových</a:t>
            </a:r>
            <a:r>
              <a:rPr lang="en-GB" sz="1600" dirty="0"/>
              <a:t> </a:t>
            </a:r>
            <a:r>
              <a:rPr lang="en-GB" sz="1600" dirty="0" err="1" smtClean="0"/>
              <a:t>vln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24136" cy="64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1881"/>
            <a:ext cx="3168352" cy="382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11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0101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Kvantifikace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vzduchu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buď</a:t>
            </a:r>
            <a:r>
              <a:rPr lang="en-GB" sz="1600" dirty="0" smtClean="0"/>
              <a:t> </a:t>
            </a:r>
            <a:r>
              <a:rPr lang="en-GB" sz="1600" dirty="0" err="1"/>
              <a:t>kultivace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miskách</a:t>
            </a:r>
            <a:r>
              <a:rPr lang="en-GB" sz="1600" dirty="0"/>
              <a:t>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kvasinky</a:t>
            </a:r>
            <a:r>
              <a:rPr lang="en-GB" sz="1600" dirty="0"/>
              <a:t> a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 smtClean="0"/>
              <a:t>houby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přímé</a:t>
            </a:r>
            <a:r>
              <a:rPr lang="en-GB" sz="1600" dirty="0"/>
              <a:t> </a:t>
            </a:r>
            <a:r>
              <a:rPr lang="en-GB" sz="1600" dirty="0" err="1"/>
              <a:t>počítání</a:t>
            </a:r>
            <a:r>
              <a:rPr lang="en-GB" sz="1600" dirty="0"/>
              <a:t> (</a:t>
            </a:r>
            <a:r>
              <a:rPr lang="en-GB" sz="1600" dirty="0" err="1"/>
              <a:t>mikroskopické</a:t>
            </a:r>
            <a:r>
              <a:rPr lang="en-GB" sz="1600" dirty="0"/>
              <a:t> </a:t>
            </a:r>
            <a:r>
              <a:rPr lang="en-GB" sz="1600" dirty="0" err="1"/>
              <a:t>sklo</a:t>
            </a:r>
            <a:r>
              <a:rPr lang="en-GB" sz="1600" dirty="0"/>
              <a:t> s </a:t>
            </a:r>
            <a:r>
              <a:rPr lang="en-GB" sz="1600" dirty="0" err="1"/>
              <a:t>lepkavým</a:t>
            </a:r>
            <a:r>
              <a:rPr lang="en-GB" sz="1600" dirty="0"/>
              <a:t>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letadle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/>
              <a:t>proletu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r>
              <a:rPr lang="en-GB" sz="1600" dirty="0"/>
              <a:t>)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filtrování</a:t>
            </a:r>
            <a:r>
              <a:rPr lang="en-GB" sz="1600" dirty="0" smtClean="0"/>
              <a:t> </a:t>
            </a:r>
            <a:r>
              <a:rPr lang="en-GB" sz="1600" dirty="0" err="1"/>
              <a:t>určitého</a:t>
            </a:r>
            <a:r>
              <a:rPr lang="en-GB" sz="1600" dirty="0"/>
              <a:t>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filtry</a:t>
            </a:r>
            <a:r>
              <a:rPr lang="en-GB" sz="1600" dirty="0"/>
              <a:t> s </a:t>
            </a:r>
            <a:r>
              <a:rPr lang="en-GB" sz="1600" dirty="0" err="1"/>
              <a:t>póry</a:t>
            </a:r>
            <a:r>
              <a:rPr lang="en-GB" sz="1600" dirty="0"/>
              <a:t> 0,5 </a:t>
            </a:r>
            <a:r>
              <a:rPr lang="en-GB" sz="1600" dirty="0" smtClean="0"/>
              <a:t>um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méně</a:t>
            </a:r>
            <a:r>
              <a:rPr lang="en-GB" sz="1600" dirty="0"/>
              <a:t> - </a:t>
            </a:r>
            <a:r>
              <a:rPr lang="en-GB" sz="1600" dirty="0" smtClean="0"/>
              <a:t> </a:t>
            </a:r>
            <a:r>
              <a:rPr lang="en-GB" sz="1600" dirty="0" err="1"/>
              <a:t>přímý</a:t>
            </a:r>
            <a:r>
              <a:rPr lang="en-GB" sz="1600" dirty="0"/>
              <a:t>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Impingerová</a:t>
            </a:r>
            <a:r>
              <a:rPr lang="en-GB" sz="1600" dirty="0"/>
              <a:t> </a:t>
            </a:r>
            <a:r>
              <a:rPr lang="en-GB" sz="1600" dirty="0" err="1" smtClean="0"/>
              <a:t>metoda</a:t>
            </a:r>
            <a:r>
              <a:rPr lang="cs-CZ" sz="1600" dirty="0" smtClean="0"/>
              <a:t> -</a:t>
            </a:r>
            <a:r>
              <a:rPr lang="en-GB" sz="1600" dirty="0" err="1" smtClean="0"/>
              <a:t>prosátí</a:t>
            </a:r>
            <a:r>
              <a:rPr lang="en-GB" sz="1600" dirty="0" smtClean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tryskou</a:t>
            </a:r>
            <a:r>
              <a:rPr lang="en-GB" sz="1600" dirty="0"/>
              <a:t> </a:t>
            </a:r>
            <a:r>
              <a:rPr lang="en-GB" sz="1600" dirty="0" err="1"/>
              <a:t>ponořenou</a:t>
            </a:r>
            <a:r>
              <a:rPr lang="en-GB" sz="1600" dirty="0"/>
              <a:t> do </a:t>
            </a:r>
            <a:r>
              <a:rPr lang="en-GB" sz="1600" dirty="0" err="1"/>
              <a:t>kapaliny</a:t>
            </a:r>
            <a:r>
              <a:rPr lang="en-GB" sz="1600" dirty="0"/>
              <a:t>, v 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 </a:t>
            </a:r>
            <a:r>
              <a:rPr lang="en-GB" sz="1600" dirty="0" err="1"/>
              <a:t>zachycení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obsažených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79943"/>
            <a:ext cx="3689361" cy="22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7611"/>
            <a:ext cx="3240360" cy="227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3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lvl="0"/>
            <a:r>
              <a:rPr lang="en-GB" sz="1600" dirty="0">
                <a:solidFill>
                  <a:prstClr val="black"/>
                </a:solidFill>
              </a:rPr>
              <a:t>Pro </a:t>
            </a:r>
            <a:r>
              <a:rPr lang="en-GB" sz="1600" dirty="0" err="1">
                <a:solidFill>
                  <a:prstClr val="black"/>
                </a:solidFill>
              </a:rPr>
              <a:t>kultivační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metody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filtr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vložit </a:t>
            </a:r>
            <a:r>
              <a:rPr lang="en-GB" sz="1600" dirty="0" err="1" smtClean="0">
                <a:solidFill>
                  <a:prstClr val="black"/>
                </a:solidFill>
              </a:rPr>
              <a:t>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médium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kultivace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č</a:t>
            </a:r>
            <a:r>
              <a:rPr lang="en-GB" sz="1600" dirty="0" err="1" smtClean="0">
                <a:solidFill>
                  <a:prstClr val="black"/>
                </a:solidFill>
              </a:rPr>
              <a:t>asté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i="1" dirty="0" err="1">
                <a:solidFill>
                  <a:prstClr val="black"/>
                </a:solidFill>
              </a:rPr>
              <a:t>Cladosporium</a:t>
            </a:r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pl-PL" sz="1600" dirty="0" smtClean="0">
                <a:solidFill>
                  <a:prstClr val="black"/>
                </a:solidFill>
              </a:rPr>
              <a:t>typicky </a:t>
            </a:r>
            <a:r>
              <a:rPr lang="pl-PL" sz="1600" dirty="0">
                <a:solidFill>
                  <a:prstClr val="black"/>
                </a:solidFill>
              </a:rPr>
              <a:t>– do výšky 3000m je 10</a:t>
            </a:r>
            <a:r>
              <a:rPr lang="pl-PL" sz="1600" baseline="30000" dirty="0">
                <a:solidFill>
                  <a:prstClr val="black"/>
                </a:solidFill>
              </a:rPr>
              <a:t>1 </a:t>
            </a:r>
            <a:r>
              <a:rPr lang="pl-PL" sz="1600" dirty="0">
                <a:solidFill>
                  <a:prstClr val="black"/>
                </a:solidFill>
              </a:rPr>
              <a:t>– </a:t>
            </a:r>
            <a:r>
              <a:rPr lang="pl-PL" sz="1600" dirty="0" smtClean="0">
                <a:solidFill>
                  <a:prstClr val="black"/>
                </a:solidFill>
              </a:rPr>
              <a:t>10</a:t>
            </a:r>
            <a:r>
              <a:rPr lang="pl-PL" sz="1600" baseline="30000" dirty="0" smtClean="0">
                <a:solidFill>
                  <a:prstClr val="black"/>
                </a:solidFill>
              </a:rPr>
              <a:t>4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>
                <a:solidFill>
                  <a:prstClr val="black"/>
                </a:solidFill>
              </a:rPr>
              <a:t>mikrobů/m</a:t>
            </a:r>
            <a:r>
              <a:rPr lang="pl-PL" sz="1600" baseline="30000" dirty="0">
                <a:solidFill>
                  <a:prstClr val="black"/>
                </a:solidFill>
              </a:rPr>
              <a:t>3</a:t>
            </a: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Sezónní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severní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hemisféře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četnější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červen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srpen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bakterie dominují na jaře a na podzim</a:t>
            </a:r>
          </a:p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Mikrobi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odstraněni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atmosféry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způsoby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usazení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důvodu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gravitace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odstranění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deštěm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jinými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srážkami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po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bouřce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redukce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mikrobů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45024"/>
            <a:ext cx="7543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err="1"/>
              <a:t>Litoekosféra</a:t>
            </a:r>
            <a:r>
              <a:rPr lang="en-GB" sz="3200" b="1" dirty="0"/>
              <a:t/>
            </a:r>
            <a:br>
              <a:rPr lang="en-GB" sz="3200" b="1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768" y="1162368"/>
            <a:ext cx="4536504" cy="5976664"/>
          </a:xfrm>
        </p:spPr>
        <p:txBody>
          <a:bodyPr>
            <a:noAutofit/>
          </a:bodyPr>
          <a:lstStyle/>
          <a:p>
            <a:r>
              <a:rPr lang="en-GB" sz="1500" dirty="0" err="1" smtClean="0"/>
              <a:t>skály</a:t>
            </a:r>
            <a:r>
              <a:rPr lang="en-GB" sz="1500" dirty="0" smtClean="0"/>
              <a:t>/</a:t>
            </a:r>
            <a:r>
              <a:rPr lang="en-GB" sz="1500" dirty="0" err="1" smtClean="0"/>
              <a:t>horniny</a:t>
            </a:r>
            <a:r>
              <a:rPr lang="en-GB" sz="1500" dirty="0"/>
              <a:t>, </a:t>
            </a:r>
            <a:r>
              <a:rPr lang="en-GB" sz="1500" dirty="0" err="1"/>
              <a:t>půdy</a:t>
            </a:r>
            <a:r>
              <a:rPr lang="en-GB" sz="1500" dirty="0"/>
              <a:t>, </a:t>
            </a:r>
            <a:r>
              <a:rPr lang="en-GB" sz="1500" dirty="0" err="1" smtClean="0"/>
              <a:t>sedimenty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půda</a:t>
            </a:r>
            <a:r>
              <a:rPr lang="en-GB" sz="1500" dirty="0" smtClean="0"/>
              <a:t> </a:t>
            </a:r>
            <a:r>
              <a:rPr lang="en-GB" sz="1500" dirty="0"/>
              <a:t>– habitat pro </a:t>
            </a:r>
            <a:r>
              <a:rPr lang="en-GB" sz="1500" dirty="0" err="1" smtClean="0"/>
              <a:t>organismy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skály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vyvřelé</a:t>
            </a:r>
            <a:r>
              <a:rPr lang="en-GB" sz="1500" dirty="0"/>
              <a:t> </a:t>
            </a:r>
            <a:r>
              <a:rPr lang="en-GB" sz="1500" dirty="0" smtClean="0"/>
              <a:t>(</a:t>
            </a:r>
            <a:r>
              <a:rPr lang="en-GB" sz="1500" dirty="0" err="1" smtClean="0"/>
              <a:t>žula</a:t>
            </a:r>
            <a:r>
              <a:rPr lang="en-GB" sz="1500" dirty="0"/>
              <a:t>, </a:t>
            </a:r>
            <a:r>
              <a:rPr lang="en-GB" sz="1500" dirty="0" err="1" smtClean="0"/>
              <a:t>čedič</a:t>
            </a:r>
            <a:r>
              <a:rPr lang="en-GB" sz="1500" dirty="0" smtClean="0"/>
              <a:t>), </a:t>
            </a:r>
            <a:r>
              <a:rPr lang="en-GB" sz="1500" dirty="0" err="1"/>
              <a:t>sedimentární</a:t>
            </a:r>
            <a:r>
              <a:rPr lang="en-GB" sz="1500" dirty="0"/>
              <a:t> (</a:t>
            </a:r>
            <a:r>
              <a:rPr lang="en-GB" sz="1500" dirty="0" err="1"/>
              <a:t>vápenec</a:t>
            </a:r>
            <a:r>
              <a:rPr lang="en-GB" sz="1500" dirty="0"/>
              <a:t>, </a:t>
            </a:r>
            <a:r>
              <a:rPr lang="en-GB" sz="1500" dirty="0" err="1" smtClean="0"/>
              <a:t>pískovec</a:t>
            </a:r>
            <a:r>
              <a:rPr lang="en-GB" sz="1500" dirty="0" smtClean="0"/>
              <a:t>,</a:t>
            </a:r>
            <a:r>
              <a:rPr lang="cs-CZ" sz="1500" dirty="0" smtClean="0"/>
              <a:t> </a:t>
            </a:r>
            <a:r>
              <a:rPr lang="en-GB" sz="1500" dirty="0" err="1" smtClean="0"/>
              <a:t>břidlice</a:t>
            </a:r>
            <a:r>
              <a:rPr lang="en-GB" sz="1500" dirty="0"/>
              <a:t>), </a:t>
            </a:r>
            <a:r>
              <a:rPr lang="en-GB" sz="1500" dirty="0" err="1" smtClean="0"/>
              <a:t>metamorfované</a:t>
            </a:r>
            <a:r>
              <a:rPr lang="cs-CZ" sz="1500" dirty="0" smtClean="0"/>
              <a:t> (para/</a:t>
            </a:r>
            <a:r>
              <a:rPr lang="cs-CZ" sz="1500" dirty="0" err="1" smtClean="0"/>
              <a:t>ortorula</a:t>
            </a:r>
            <a:r>
              <a:rPr lang="cs-CZ" sz="1500" dirty="0" smtClean="0"/>
              <a:t>, mramor)</a:t>
            </a:r>
          </a:p>
          <a:p>
            <a:endParaRPr lang="en-GB" sz="1500" dirty="0"/>
          </a:p>
          <a:p>
            <a:r>
              <a:rPr lang="en-GB" sz="1500" dirty="0" err="1" smtClean="0"/>
              <a:t>povrch</a:t>
            </a:r>
            <a:r>
              <a:rPr lang="en-GB" sz="1500" dirty="0" smtClean="0"/>
              <a:t> </a:t>
            </a:r>
            <a:r>
              <a:rPr lang="en-GB" sz="1500" dirty="0" err="1"/>
              <a:t>poskytuje</a:t>
            </a:r>
            <a:r>
              <a:rPr lang="en-GB" sz="1500" dirty="0"/>
              <a:t> </a:t>
            </a:r>
            <a:r>
              <a:rPr lang="en-GB" sz="1500" dirty="0" err="1"/>
              <a:t>vhodný</a:t>
            </a:r>
            <a:r>
              <a:rPr lang="en-GB" sz="1500" dirty="0"/>
              <a:t> habitat pro </a:t>
            </a:r>
            <a:r>
              <a:rPr lang="en-GB" sz="1500" dirty="0" err="1"/>
              <a:t>omezené</a:t>
            </a:r>
            <a:r>
              <a:rPr lang="en-GB" sz="1500" dirty="0"/>
              <a:t> </a:t>
            </a:r>
            <a:r>
              <a:rPr lang="en-GB" sz="1500" dirty="0" err="1"/>
              <a:t>množství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houby</a:t>
            </a:r>
            <a:r>
              <a:rPr lang="en-GB" sz="1500" dirty="0"/>
              <a:t> a </a:t>
            </a:r>
            <a:r>
              <a:rPr lang="en-GB" sz="1500" dirty="0" err="1"/>
              <a:t>lišejníky</a:t>
            </a:r>
            <a:r>
              <a:rPr lang="en-GB" sz="1500" dirty="0"/>
              <a:t> </a:t>
            </a:r>
            <a:r>
              <a:rPr lang="en-GB" sz="1500" dirty="0" err="1"/>
              <a:t>kolonizují</a:t>
            </a:r>
            <a:r>
              <a:rPr lang="en-GB" sz="1500" dirty="0"/>
              <a:t> </a:t>
            </a:r>
            <a:r>
              <a:rPr lang="en-GB" sz="1500" dirty="0" err="1"/>
              <a:t>povrch</a:t>
            </a:r>
            <a:r>
              <a:rPr lang="en-GB" sz="1500" dirty="0"/>
              <a:t> </a:t>
            </a:r>
            <a:r>
              <a:rPr lang="en-GB" sz="1500" dirty="0" err="1" smtClean="0"/>
              <a:t>skal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mnohé</a:t>
            </a:r>
            <a:r>
              <a:rPr lang="en-GB" sz="1500" dirty="0" smtClean="0"/>
              <a:t> </a:t>
            </a:r>
            <a:r>
              <a:rPr lang="en-GB" sz="1500" dirty="0" err="1"/>
              <a:t>rozpouští</a:t>
            </a:r>
            <a:r>
              <a:rPr lang="en-GB" sz="1500" dirty="0"/>
              <a:t> </a:t>
            </a:r>
            <a:r>
              <a:rPr lang="en-GB" sz="1500" dirty="0" err="1"/>
              <a:t>minerály</a:t>
            </a:r>
            <a:r>
              <a:rPr lang="en-GB" sz="1500" dirty="0"/>
              <a:t> </a:t>
            </a:r>
            <a:r>
              <a:rPr lang="en-GB" sz="1500" dirty="0" err="1"/>
              <a:t>působením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/>
              <a:t>kyselin</a:t>
            </a:r>
            <a:r>
              <a:rPr lang="en-GB" sz="1500" dirty="0"/>
              <a:t> a </a:t>
            </a:r>
            <a:r>
              <a:rPr lang="en-GB" sz="1500" dirty="0" err="1" smtClean="0"/>
              <a:t>chelatačními</a:t>
            </a:r>
            <a:r>
              <a:rPr lang="cs-CZ" sz="1500" dirty="0"/>
              <a:t> </a:t>
            </a:r>
            <a:r>
              <a:rPr lang="en-GB" sz="1500" dirty="0" err="1" smtClean="0"/>
              <a:t>činidly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houby</a:t>
            </a:r>
            <a:r>
              <a:rPr lang="en-GB" sz="1500" dirty="0"/>
              <a:t> </a:t>
            </a:r>
            <a:r>
              <a:rPr lang="en-GB" sz="1500" dirty="0" err="1"/>
              <a:t>často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štěrbinách</a:t>
            </a:r>
            <a:r>
              <a:rPr lang="en-GB" sz="1500" dirty="0"/>
              <a:t> </a:t>
            </a:r>
            <a:r>
              <a:rPr lang="en-GB" sz="1500" dirty="0" err="1"/>
              <a:t>zadržujících</a:t>
            </a:r>
            <a:r>
              <a:rPr lang="en-GB" sz="1500" dirty="0"/>
              <a:t> </a:t>
            </a:r>
            <a:r>
              <a:rPr lang="en-GB" sz="1500" dirty="0" err="1" smtClean="0"/>
              <a:t>vodu</a:t>
            </a:r>
            <a:endParaRPr lang="cs-CZ" sz="1500" dirty="0" smtClean="0"/>
          </a:p>
          <a:p>
            <a:endParaRPr lang="en-GB" sz="1500" dirty="0"/>
          </a:p>
          <a:p>
            <a:r>
              <a:rPr lang="pl-PL" sz="1500" dirty="0" smtClean="0"/>
              <a:t>na </a:t>
            </a:r>
            <a:r>
              <a:rPr lang="pl-PL" sz="1500" dirty="0"/>
              <a:t>pobřežních skalách sinice a </a:t>
            </a:r>
            <a:r>
              <a:rPr lang="pl-PL" sz="1500" dirty="0" smtClean="0"/>
              <a:t>řasy</a:t>
            </a:r>
            <a:endParaRPr lang="pl-PL" sz="15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13070" cy="50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Půda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/>
          <a:lstStyle/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vytváří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z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(</a:t>
            </a:r>
            <a:r>
              <a:rPr lang="en-GB" sz="1600" dirty="0" err="1" smtClean="0"/>
              <a:t>podkladový</a:t>
            </a:r>
            <a:r>
              <a:rPr lang="en-GB" sz="1600" dirty="0" smtClean="0"/>
              <a:t> </a:t>
            </a:r>
            <a:r>
              <a:rPr lang="en-GB" sz="1600" dirty="0" err="1"/>
              <a:t>skalní</a:t>
            </a:r>
            <a:r>
              <a:rPr lang="en-GB" sz="1600" dirty="0"/>
              <a:t> </a:t>
            </a:r>
            <a:r>
              <a:rPr lang="en-GB" sz="1600" dirty="0" err="1" smtClean="0"/>
              <a:t>masív</a:t>
            </a:r>
            <a:r>
              <a:rPr lang="cs-CZ" sz="1600" dirty="0" smtClean="0"/>
              <a:t>) </a:t>
            </a:r>
            <a:r>
              <a:rPr lang="en-GB" sz="1600" dirty="0" err="1" smtClean="0">
                <a:solidFill>
                  <a:prstClr val="black"/>
                </a:solidFill>
              </a:rPr>
              <a:t>fyzikálními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chemickými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biologickými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silami</a:t>
            </a:r>
            <a:r>
              <a:rPr lang="cs-CZ" sz="1600" dirty="0" smtClean="0">
                <a:solidFill>
                  <a:prstClr val="black"/>
                </a:solidFill>
              </a:rPr>
              <a:t> - </a:t>
            </a:r>
            <a:r>
              <a:rPr lang="en-GB" sz="1600" dirty="0" err="1" smtClean="0">
                <a:solidFill>
                  <a:prstClr val="black"/>
                </a:solidFill>
              </a:rPr>
              <a:t>zvětráváním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nejprve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vytvoří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regolit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nezpevněný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horninový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) a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půda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>
                <a:solidFill>
                  <a:prstClr val="black"/>
                </a:solidFill>
              </a:rPr>
              <a:t>5 </a:t>
            </a:r>
            <a:r>
              <a:rPr lang="en-GB" sz="1600" dirty="0" err="1">
                <a:solidFill>
                  <a:prstClr val="black"/>
                </a:solidFill>
              </a:rPr>
              <a:t>faktorů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uplatňujících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vytváření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matečný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hornina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klima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topografie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biologické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čas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0" y="2492896"/>
            <a:ext cx="3878460" cy="26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7545"/>
            <a:ext cx="499699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481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en-GB" sz="2400" dirty="0" err="1" smtClean="0"/>
              <a:t>Půda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256" y="548680"/>
            <a:ext cx="8892480" cy="338437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obsahuje</a:t>
            </a:r>
            <a:r>
              <a:rPr lang="en-GB" sz="1600" dirty="0" smtClean="0"/>
              <a:t> </a:t>
            </a:r>
            <a:r>
              <a:rPr lang="en-GB" sz="1600" dirty="0" err="1" smtClean="0"/>
              <a:t>nesmírně</a:t>
            </a:r>
            <a:r>
              <a:rPr lang="en-GB" sz="1600" dirty="0" smtClean="0"/>
              <a:t> </a:t>
            </a:r>
            <a:r>
              <a:rPr lang="en-GB" sz="1600" dirty="0" err="1" smtClean="0"/>
              <a:t>různorodé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podporuje</a:t>
            </a:r>
            <a:r>
              <a:rPr lang="en-GB" sz="1600" dirty="0" smtClean="0"/>
              <a:t>/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endParaRPr lang="en-GB" sz="1600" dirty="0" smtClean="0"/>
          </a:p>
          <a:p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významně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</a:t>
            </a:r>
            <a:r>
              <a:rPr lang="en-GB" sz="1600" dirty="0" smtClean="0"/>
              <a:t> k </a:t>
            </a:r>
            <a:r>
              <a:rPr lang="en-GB" sz="1600" dirty="0" err="1" smtClean="0"/>
              <a:t>úrodnosti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(</a:t>
            </a:r>
            <a:r>
              <a:rPr lang="en-GB" sz="1600" dirty="0" err="1" smtClean="0"/>
              <a:t>schopnosti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endParaRPr lang="en-GB" sz="1600" dirty="0" smtClean="0"/>
          </a:p>
          <a:p>
            <a:r>
              <a:rPr lang="en-GB" sz="1600" dirty="0" err="1" smtClean="0"/>
              <a:t>rostlinný</a:t>
            </a:r>
            <a:r>
              <a:rPr lang="en-GB" sz="1600" dirty="0" smtClean="0"/>
              <a:t> </a:t>
            </a:r>
            <a:r>
              <a:rPr lang="en-GB" sz="1600" dirty="0" err="1" smtClean="0"/>
              <a:t>pokryv</a:t>
            </a:r>
            <a:r>
              <a:rPr lang="en-GB" sz="1600" dirty="0" smtClean="0"/>
              <a:t> je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v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typu</a:t>
            </a:r>
            <a:r>
              <a:rPr lang="en-GB" sz="1600" dirty="0" smtClean="0"/>
              <a:t> 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smtClean="0"/>
              <a:t>a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cs-CZ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kořenové</a:t>
            </a:r>
            <a:r>
              <a:rPr lang="en-GB" sz="1600" dirty="0" smtClean="0"/>
              <a:t> </a:t>
            </a:r>
            <a:r>
              <a:rPr lang="en-GB" sz="1600" dirty="0" err="1" smtClean="0"/>
              <a:t>exudáty</a:t>
            </a:r>
            <a:r>
              <a:rPr lang="en-GB" sz="1600" dirty="0" smtClean="0"/>
              <a:t> a </a:t>
            </a:r>
            <a:r>
              <a:rPr lang="en-GB" sz="1600" dirty="0" err="1" smtClean="0"/>
              <a:t>staré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pro </a:t>
            </a:r>
            <a:r>
              <a:rPr lang="en-GB" sz="1600" dirty="0" err="1" smtClean="0"/>
              <a:t>půdní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en-GB" sz="1600" dirty="0" smtClean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228059" cy="374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84" y="1778034"/>
            <a:ext cx="2902588" cy="47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75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3726"/>
            <a:ext cx="8892480" cy="10636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1800" dirty="0" err="1">
                <a:solidFill>
                  <a:prstClr val="black"/>
                </a:solidFill>
              </a:rPr>
              <a:t>Fyzikální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>
                <a:solidFill>
                  <a:prstClr val="black"/>
                </a:solidFill>
              </a:rPr>
              <a:t>vlastnosti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 smtClean="0">
                <a:solidFill>
                  <a:prstClr val="black"/>
                </a:solidFill>
              </a:rPr>
              <a:t>půdy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vývoji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regolitu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vytváří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oddělené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horizonty</a:t>
            </a:r>
            <a:r>
              <a:rPr lang="en-GB" sz="1600" dirty="0" smtClean="0">
                <a:solidFill>
                  <a:prstClr val="black"/>
                </a:solidFill>
              </a:rPr>
              <a:t>: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" y="1340768"/>
            <a:ext cx="395355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1268760"/>
            <a:ext cx="4032448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 – </a:t>
            </a:r>
            <a:r>
              <a:rPr lang="en-GB" sz="1400" dirty="0" err="1">
                <a:solidFill>
                  <a:prstClr val="black"/>
                </a:solidFill>
              </a:rPr>
              <a:t>organický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nad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půdou</a:t>
            </a:r>
            <a:r>
              <a:rPr lang="en-GB" sz="1400" dirty="0">
                <a:solidFill>
                  <a:prstClr val="black"/>
                </a:solidFill>
              </a:rPr>
              <a:t> – humus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O1 – </a:t>
            </a:r>
            <a:r>
              <a:rPr lang="en-GB" sz="1400" dirty="0" err="1">
                <a:solidFill>
                  <a:prstClr val="black"/>
                </a:solidFill>
              </a:rPr>
              <a:t>zbytky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rostlin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živočichů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jsou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rozeznatelné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O2 – </a:t>
            </a:r>
            <a:r>
              <a:rPr lang="en-GB" sz="1400" dirty="0" err="1">
                <a:solidFill>
                  <a:prstClr val="black"/>
                </a:solidFill>
              </a:rPr>
              <a:t>už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nerozeznatelné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prstClr val="black"/>
                </a:solidFill>
              </a:rPr>
              <a:t>A1 </a:t>
            </a:r>
            <a:r>
              <a:rPr lang="pt-BR" sz="1400" dirty="0">
                <a:solidFill>
                  <a:prstClr val="black"/>
                </a:solidFill>
              </a:rPr>
              <a:t>– minerální složka promíchána s humusem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A2 –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jílů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A3 – přechod do spodního B </a:t>
            </a:r>
            <a:r>
              <a:rPr lang="pl-PL" sz="1400" dirty="0" smtClean="0">
                <a:solidFill>
                  <a:prstClr val="black"/>
                </a:solidFill>
              </a:rPr>
              <a:t>horizontu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l-PL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E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eluviální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blízko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povrchu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půdy</a:t>
            </a:r>
            <a:r>
              <a:rPr lang="cs-CZ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/</a:t>
            </a:r>
            <a:r>
              <a:rPr lang="en-GB" sz="1400" dirty="0" err="1">
                <a:solidFill>
                  <a:prstClr val="black"/>
                </a:solidFill>
              </a:rPr>
              <a:t>vyluhování</a:t>
            </a:r>
            <a:endParaRPr lang="en-GB" sz="1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pl-PL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B - </a:t>
            </a:r>
            <a:r>
              <a:rPr lang="en-GB" sz="1400" dirty="0" err="1">
                <a:solidFill>
                  <a:prstClr val="black"/>
                </a:solidFill>
              </a:rPr>
              <a:t>iluviální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místo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depozice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 smtClean="0">
                <a:solidFill>
                  <a:prstClr val="black"/>
                </a:solidFill>
              </a:rPr>
              <a:t>maximální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oxidů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železa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hliníku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jílů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C 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horizont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– </a:t>
            </a:r>
            <a:r>
              <a:rPr lang="en-GB" sz="1400" dirty="0" err="1">
                <a:solidFill>
                  <a:prstClr val="black"/>
                </a:solidFill>
              </a:rPr>
              <a:t>není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příliš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ovlivněn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biologickou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aktivitou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možná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Ca/MgCO3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Pod C je regolit a matečná hornina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err="1"/>
              <a:t>Půda</a:t>
            </a:r>
            <a:r>
              <a:rPr lang="en-GB" sz="2000" dirty="0"/>
              <a:t> - </a:t>
            </a:r>
            <a:r>
              <a:rPr lang="en-GB" sz="2000" dirty="0" err="1"/>
              <a:t>složení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b</a:t>
            </a:r>
            <a:r>
              <a:rPr lang="en-GB" sz="1600" dirty="0" err="1" smtClean="0"/>
              <a:t>ez</a:t>
            </a:r>
            <a:r>
              <a:rPr lang="en-GB" sz="1600" dirty="0" smtClean="0"/>
              <a:t> </a:t>
            </a:r>
            <a:r>
              <a:rPr lang="en-GB" sz="1600" dirty="0" err="1"/>
              <a:t>ohledu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horizonty</a:t>
            </a:r>
            <a:r>
              <a:rPr lang="en-GB" sz="1600" dirty="0"/>
              <a:t> </a:t>
            </a:r>
            <a:r>
              <a:rPr lang="en-GB" sz="1600" dirty="0" err="1"/>
              <a:t>půda</a:t>
            </a:r>
            <a:r>
              <a:rPr lang="en-GB" sz="1600" dirty="0"/>
              <a:t> </a:t>
            </a:r>
            <a:r>
              <a:rPr lang="en-GB" sz="1600" dirty="0" err="1"/>
              <a:t>obsahuje</a:t>
            </a:r>
            <a:r>
              <a:rPr lang="en-GB" sz="1600" dirty="0"/>
              <a:t>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b="1" dirty="0" err="1"/>
              <a:t>jílových</a:t>
            </a:r>
            <a:r>
              <a:rPr lang="en-GB" sz="1600" b="1" dirty="0"/>
              <a:t>, </a:t>
            </a:r>
            <a:r>
              <a:rPr lang="en-GB" sz="1600" b="1" dirty="0" err="1"/>
              <a:t>prachových</a:t>
            </a:r>
            <a:r>
              <a:rPr lang="en-GB" sz="1600" b="1" dirty="0"/>
              <a:t> </a:t>
            </a:r>
            <a:r>
              <a:rPr lang="en-GB" sz="1600" b="1" dirty="0" smtClean="0"/>
              <a:t>a</a:t>
            </a:r>
            <a:r>
              <a:rPr lang="cs-CZ" sz="1600" b="1" dirty="0" smtClean="0"/>
              <a:t> p</a:t>
            </a:r>
            <a:r>
              <a:rPr lang="en-GB" sz="1600" b="1" dirty="0" err="1" smtClean="0"/>
              <a:t>ísčitých</a:t>
            </a:r>
            <a:r>
              <a:rPr lang="en-GB" sz="1600" b="1" dirty="0" smtClean="0"/>
              <a:t> </a:t>
            </a:r>
            <a:r>
              <a:rPr lang="en-GB" sz="1600" b="1" dirty="0" err="1"/>
              <a:t>částic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b="1" dirty="0" err="1"/>
              <a:t>textura</a:t>
            </a:r>
            <a:r>
              <a:rPr lang="en-GB" sz="1600" b="1" dirty="0"/>
              <a:t> </a:t>
            </a:r>
            <a:r>
              <a:rPr lang="en-GB" sz="1600" b="1" dirty="0" err="1"/>
              <a:t>půdy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významná</a:t>
            </a:r>
            <a:r>
              <a:rPr lang="en-GB" sz="1600" dirty="0"/>
              <a:t> </a:t>
            </a:r>
            <a:r>
              <a:rPr lang="en-GB" sz="1600" dirty="0" err="1"/>
              <a:t>vlastnost</a:t>
            </a:r>
            <a:r>
              <a:rPr lang="en-GB" sz="1600" dirty="0"/>
              <a:t> pro </a:t>
            </a:r>
            <a:r>
              <a:rPr lang="en-GB" sz="1600" dirty="0" err="1"/>
              <a:t>ekologii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</a:p>
          <a:p>
            <a:r>
              <a:rPr lang="en-GB" sz="1600" dirty="0" err="1" smtClean="0"/>
              <a:t>určuje</a:t>
            </a:r>
            <a:r>
              <a:rPr lang="en-GB" sz="1600" dirty="0" smtClean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 smtClean="0"/>
              <a:t>plochu</a:t>
            </a:r>
            <a:r>
              <a:rPr lang="cs-CZ" sz="1600" dirty="0" smtClean="0"/>
              <a:t> - </a:t>
            </a:r>
            <a:r>
              <a:rPr lang="en-GB" sz="1600" dirty="0" smtClean="0"/>
              <a:t>habitat </a:t>
            </a:r>
            <a:r>
              <a:rPr lang="en-GB" sz="1600" dirty="0"/>
              <a:t>pro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smtClean="0"/>
              <a:t>jílovité 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/>
              <a:t>mnohem</a:t>
            </a:r>
            <a:r>
              <a:rPr lang="en-GB" sz="1600" dirty="0"/>
              <a:t> </a:t>
            </a:r>
            <a:r>
              <a:rPr lang="en-GB" sz="1600" dirty="0" err="1"/>
              <a:t>vetší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písčité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4613722" cy="33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8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632"/>
            <a:ext cx="882267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Jílové</a:t>
            </a:r>
            <a:r>
              <a:rPr lang="en-GB" sz="1600" b="1" dirty="0"/>
              <a:t> </a:t>
            </a:r>
            <a:r>
              <a:rPr lang="en-GB" sz="1600" b="1" dirty="0" err="1"/>
              <a:t>částice</a:t>
            </a:r>
            <a:endParaRPr lang="en-GB" sz="1600" b="1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ůležitá</a:t>
            </a:r>
            <a:r>
              <a:rPr lang="en-GB" sz="1600" dirty="0" smtClean="0"/>
              <a:t> </a:t>
            </a:r>
            <a:r>
              <a:rPr lang="en-GB" sz="1600" dirty="0"/>
              <a:t>je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povaha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– </a:t>
            </a:r>
            <a:r>
              <a:rPr lang="en-GB" sz="1600" dirty="0" err="1" smtClean="0"/>
              <a:t>koloidy</a:t>
            </a:r>
            <a:r>
              <a:rPr lang="cs-CZ" sz="1600" dirty="0" smtClean="0"/>
              <a:t> (</a:t>
            </a:r>
            <a:r>
              <a:rPr lang="nn-NO" sz="1600" dirty="0" smtClean="0"/>
              <a:t>1</a:t>
            </a:r>
            <a:r>
              <a:rPr lang="cs-CZ" sz="1600" dirty="0" smtClean="0"/>
              <a:t>-</a:t>
            </a:r>
            <a:r>
              <a:rPr lang="nn-NO" sz="1600" dirty="0" smtClean="0"/>
              <a:t>1000 nm</a:t>
            </a:r>
            <a:r>
              <a:rPr lang="cs-CZ" sz="1600" dirty="0" smtClean="0"/>
              <a:t>) </a:t>
            </a:r>
            <a:r>
              <a:rPr lang="en-GB" sz="1600" dirty="0" smtClean="0"/>
              <a:t>se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 smtClean="0"/>
              <a:t>fyz</a:t>
            </a:r>
            <a:r>
              <a:rPr lang="cs-CZ" sz="1600" dirty="0" smtClean="0"/>
              <a:t>-</a:t>
            </a:r>
            <a:r>
              <a:rPr lang="cs-CZ" sz="1600" dirty="0" err="1" smtClean="0"/>
              <a:t>chem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vlastnostmi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err="1"/>
              <a:t>rozhoduje</a:t>
            </a:r>
            <a:r>
              <a:rPr lang="en-GB" sz="1600" dirty="0"/>
              <a:t> </a:t>
            </a:r>
            <a:r>
              <a:rPr lang="en-GB" sz="1600" dirty="0" err="1"/>
              <a:t>kolik</a:t>
            </a:r>
            <a:r>
              <a:rPr lang="en-GB" sz="1600" dirty="0"/>
              <a:t> a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okupovat</a:t>
            </a:r>
            <a:r>
              <a:rPr lang="en-GB" sz="1600" dirty="0"/>
              <a:t> </a:t>
            </a:r>
            <a:r>
              <a:rPr lang="en-GB" sz="1600" dirty="0" err="1"/>
              <a:t>daný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4" y="1713259"/>
            <a:ext cx="3528392" cy="216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47" y="1713259"/>
            <a:ext cx="3456384" cy="25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2" y="4451191"/>
            <a:ext cx="2895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341955" cy="277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8648" y="4221088"/>
            <a:ext cx="3099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v</a:t>
            </a:r>
            <a:r>
              <a:rPr lang="en-GB" sz="1600" dirty="0" smtClean="0"/>
              <a:t>liv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strukturu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koloidů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tvořeny</a:t>
            </a:r>
            <a:r>
              <a:rPr lang="en-GB" sz="1600" dirty="0"/>
              <a:t> </a:t>
            </a:r>
            <a:r>
              <a:rPr lang="en-GB" sz="1600" dirty="0" err="1"/>
              <a:t>jílovými</a:t>
            </a:r>
            <a:r>
              <a:rPr lang="en-GB" sz="1600" dirty="0"/>
              <a:t> </a:t>
            </a:r>
            <a:r>
              <a:rPr lang="en-GB" sz="1600" dirty="0" err="1"/>
              <a:t>částicemi</a:t>
            </a:r>
            <a:r>
              <a:rPr lang="en-GB" sz="1600" dirty="0"/>
              <a:t> a </a:t>
            </a:r>
            <a:r>
              <a:rPr lang="en-GB" sz="1600" dirty="0" err="1"/>
              <a:t>humusovými</a:t>
            </a:r>
            <a:r>
              <a:rPr lang="en-GB" sz="1600" dirty="0"/>
              <a:t> </a:t>
            </a:r>
            <a:r>
              <a:rPr lang="en-GB" sz="1600" dirty="0" err="1" smtClean="0"/>
              <a:t>látkami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humusové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rozdílné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/>
              <a:t>oddisociovat</a:t>
            </a:r>
            <a:r>
              <a:rPr lang="en-GB" sz="1600" dirty="0"/>
              <a:t> </a:t>
            </a:r>
            <a:r>
              <a:rPr lang="en-GB" sz="1600" dirty="0" err="1"/>
              <a:t>vodík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62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err="1"/>
              <a:t>Textura</a:t>
            </a:r>
            <a:r>
              <a:rPr lang="en-GB" sz="2400" b="1" dirty="0"/>
              <a:t> </a:t>
            </a:r>
            <a:r>
              <a:rPr lang="en-GB" sz="2400" b="1" dirty="0" err="1"/>
              <a:t>půdy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476" y="548680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d</a:t>
            </a:r>
            <a:r>
              <a:rPr lang="pl-PL" sz="1600" dirty="0" smtClean="0"/>
              <a:t>ůležitá </a:t>
            </a:r>
            <a:r>
              <a:rPr lang="pl-PL" sz="1600" dirty="0"/>
              <a:t>pro rostliny i mikroby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dominancí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/>
              <a:t>májí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kapacitu</a:t>
            </a:r>
            <a:r>
              <a:rPr lang="en-GB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kationtovou</a:t>
            </a:r>
            <a:r>
              <a:rPr lang="en-GB" sz="1600" dirty="0"/>
              <a:t> </a:t>
            </a:r>
            <a:r>
              <a:rPr lang="en-GB" sz="1600" dirty="0" err="1" smtClean="0"/>
              <a:t>výměnnou</a:t>
            </a:r>
            <a:r>
              <a:rPr lang="cs-CZ" sz="1600" dirty="0"/>
              <a:t> </a:t>
            </a:r>
            <a:r>
              <a:rPr lang="en-GB" sz="1600" dirty="0" err="1" smtClean="0"/>
              <a:t>kapacitu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těžké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tendence</a:t>
            </a:r>
            <a:r>
              <a:rPr lang="en-GB" sz="1600" dirty="0"/>
              <a:t> k </a:t>
            </a:r>
            <a:r>
              <a:rPr lang="en-GB" sz="1600" dirty="0" err="1"/>
              <a:t>zamoření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anoxickým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smtClean="0"/>
              <a:t>na</a:t>
            </a:r>
            <a:r>
              <a:rPr lang="en-GB" sz="1600" dirty="0" err="1" smtClean="0"/>
              <a:t>opak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písčitých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endParaRPr lang="en-GB" sz="1600" dirty="0"/>
          </a:p>
          <a:p>
            <a:r>
              <a:rPr lang="en-GB" sz="1600" dirty="0" err="1" smtClean="0"/>
              <a:t>ovlivňováno</a:t>
            </a:r>
            <a:r>
              <a:rPr lang="en-GB" sz="1600" dirty="0" smtClean="0"/>
              <a:t> </a:t>
            </a:r>
            <a:r>
              <a:rPr lang="en-GB" sz="1600" dirty="0" err="1" smtClean="0"/>
              <a:t>obsahem</a:t>
            </a:r>
            <a:r>
              <a:rPr lang="en-GB" sz="1600" dirty="0" smtClean="0"/>
              <a:t> SOM- soil organic matter (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biomasa</a:t>
            </a:r>
            <a:r>
              <a:rPr lang="en-GB" sz="1600" dirty="0" smtClean="0"/>
              <a:t>,</a:t>
            </a:r>
            <a:r>
              <a:rPr lang="cs-CZ" sz="1600" dirty="0" smtClean="0"/>
              <a:t>opad</a:t>
            </a:r>
            <a:r>
              <a:rPr lang="en-GB" sz="1600" dirty="0" smtClean="0"/>
              <a:t>, humus)</a:t>
            </a:r>
            <a:endParaRPr lang="cs-CZ" sz="1600" dirty="0" smtClean="0"/>
          </a:p>
          <a:p>
            <a:r>
              <a:rPr lang="en-GB" sz="1600" dirty="0" err="1" smtClean="0"/>
              <a:t>permanentní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C a </a:t>
            </a:r>
            <a:r>
              <a:rPr lang="en-GB" sz="1600" dirty="0" err="1" smtClean="0"/>
              <a:t>chemicky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vázaných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endParaRPr lang="en-GB" sz="1600" dirty="0" smtClean="0"/>
          </a:p>
          <a:p>
            <a:r>
              <a:rPr lang="en-GB" sz="1600" dirty="0" smtClean="0"/>
              <a:t>SOM </a:t>
            </a:r>
            <a:r>
              <a:rPr lang="en-GB" sz="1600" dirty="0"/>
              <a:t>– </a:t>
            </a:r>
            <a:r>
              <a:rPr lang="en-GB" sz="1600" dirty="0" err="1"/>
              <a:t>určována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úbytek</a:t>
            </a:r>
            <a:r>
              <a:rPr lang="en-GB" sz="1600" dirty="0"/>
              <a:t> </a:t>
            </a:r>
            <a:r>
              <a:rPr lang="en-GB" sz="1600" dirty="0" err="1"/>
              <a:t>hmotnosti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žíhání</a:t>
            </a:r>
            <a:r>
              <a:rPr lang="en-GB" sz="1600" dirty="0"/>
              <a:t>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458081" cy="33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3319304" cy="33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89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en-GB" sz="2400" b="1" dirty="0" err="1"/>
              <a:t>Chemické</a:t>
            </a:r>
            <a:r>
              <a:rPr lang="en-GB" sz="2400" b="1" dirty="0"/>
              <a:t> </a:t>
            </a:r>
            <a:r>
              <a:rPr lang="en-GB" sz="2400" b="1" dirty="0" err="1"/>
              <a:t>vlastnosti</a:t>
            </a:r>
            <a:r>
              <a:rPr lang="en-GB" sz="2400" b="1" dirty="0"/>
              <a:t> </a:t>
            </a:r>
            <a:r>
              <a:rPr lang="en-GB" sz="2400" b="1" dirty="0" err="1" smtClean="0"/>
              <a:t>půd</a:t>
            </a:r>
            <a:r>
              <a:rPr lang="cs-CZ" sz="2400" b="1" dirty="0" smtClean="0"/>
              <a:t> - </a:t>
            </a:r>
            <a:r>
              <a:rPr lang="cs-CZ" sz="2400" b="1" dirty="0" err="1" smtClean="0"/>
              <a:t>huminy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838594" cy="554461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důležité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organická</a:t>
            </a:r>
            <a:r>
              <a:rPr lang="en-GB" sz="1600" dirty="0"/>
              <a:t> </a:t>
            </a:r>
            <a:r>
              <a:rPr lang="en-GB" sz="1600" dirty="0" err="1"/>
              <a:t>hmota</a:t>
            </a:r>
            <a:r>
              <a:rPr lang="en-GB" sz="1600" dirty="0"/>
              <a:t> (SOM) –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zbytků</a:t>
            </a:r>
            <a:r>
              <a:rPr lang="en-GB" sz="1600" dirty="0"/>
              <a:t> </a:t>
            </a:r>
            <a:r>
              <a:rPr lang="en-GB" sz="1600" dirty="0" err="1"/>
              <a:t>živočichů</a:t>
            </a:r>
            <a:r>
              <a:rPr lang="en-GB" sz="1600" dirty="0"/>
              <a:t>, </a:t>
            </a:r>
            <a:r>
              <a:rPr lang="en-GB" sz="1600" dirty="0" err="1"/>
              <a:t>rostlin</a:t>
            </a:r>
            <a:r>
              <a:rPr lang="en-GB" sz="1600" dirty="0"/>
              <a:t> a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– </a:t>
            </a:r>
            <a:r>
              <a:rPr lang="cs-CZ" sz="1600" dirty="0" err="1" smtClean="0"/>
              <a:t>org</a:t>
            </a:r>
            <a:r>
              <a:rPr lang="cs-CZ" sz="1600" dirty="0" smtClean="0"/>
              <a:t>.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/>
              <a:t>doznala</a:t>
            </a:r>
            <a:r>
              <a:rPr lang="en-GB" sz="1600" dirty="0"/>
              <a:t> </a:t>
            </a:r>
            <a:r>
              <a:rPr lang="en-GB" sz="1600" dirty="0" err="1"/>
              <a:t>takových</a:t>
            </a:r>
            <a:r>
              <a:rPr lang="en-GB" sz="1600" dirty="0"/>
              <a:t> </a:t>
            </a:r>
            <a:r>
              <a:rPr lang="en-GB" sz="1600" dirty="0" err="1"/>
              <a:t>změn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nerozeznatelný</a:t>
            </a:r>
            <a:r>
              <a:rPr lang="en-GB" sz="1600" dirty="0" smtClean="0"/>
              <a:t> </a:t>
            </a:r>
            <a:r>
              <a:rPr lang="en-GB" sz="1600" dirty="0"/>
              <a:t>– v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je to 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 </a:t>
            </a:r>
            <a:r>
              <a:rPr lang="cs-CZ" sz="1600" dirty="0" smtClean="0"/>
              <a:t>hm.</a:t>
            </a:r>
            <a:r>
              <a:rPr lang="cs-CZ" sz="1600" dirty="0"/>
              <a:t> </a:t>
            </a:r>
            <a:r>
              <a:rPr lang="cs-CZ" sz="1600" dirty="0" smtClean="0"/>
              <a:t>% - </a:t>
            </a:r>
            <a:r>
              <a:rPr lang="en-GB" sz="1600" dirty="0" err="1" smtClean="0"/>
              <a:t>jde</a:t>
            </a:r>
            <a:r>
              <a:rPr lang="en-GB" sz="1600" dirty="0" smtClean="0"/>
              <a:t> </a:t>
            </a:r>
            <a:r>
              <a:rPr lang="en-GB" sz="1600" dirty="0"/>
              <a:t>o </a:t>
            </a:r>
            <a:r>
              <a:rPr lang="en-GB" sz="1600" dirty="0" err="1"/>
              <a:t>náhodné</a:t>
            </a:r>
            <a:r>
              <a:rPr lang="en-GB" sz="1600" dirty="0"/>
              <a:t> </a:t>
            </a:r>
            <a:r>
              <a:rPr lang="en-GB" sz="1600" dirty="0" err="1" smtClean="0"/>
              <a:t>polymery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aromatické</a:t>
            </a:r>
            <a:r>
              <a:rPr lang="en-GB" sz="1600" dirty="0" smtClean="0"/>
              <a:t> </a:t>
            </a:r>
            <a:r>
              <a:rPr lang="en-GB" sz="1600" dirty="0" err="1"/>
              <a:t>jádro</a:t>
            </a:r>
            <a:r>
              <a:rPr lang="en-GB" sz="1600" dirty="0"/>
              <a:t> </a:t>
            </a:r>
            <a:r>
              <a:rPr lang="en-GB" sz="1600" dirty="0" err="1"/>
              <a:t>sestávající</a:t>
            </a:r>
            <a:r>
              <a:rPr lang="en-GB" sz="1600" dirty="0"/>
              <a:t> z </a:t>
            </a:r>
            <a:r>
              <a:rPr lang="en-GB" sz="1600" dirty="0" err="1"/>
              <a:t>jednoduchých</a:t>
            </a:r>
            <a:r>
              <a:rPr lang="en-GB" sz="1600" dirty="0"/>
              <a:t> a </a:t>
            </a:r>
            <a:r>
              <a:rPr lang="en-GB" sz="1600" dirty="0" err="1" smtClean="0"/>
              <a:t>kondenzovaných</a:t>
            </a:r>
            <a:r>
              <a:rPr lang="cs-CZ" sz="1600" dirty="0"/>
              <a:t> </a:t>
            </a:r>
            <a:r>
              <a:rPr lang="en-GB" sz="1600" dirty="0" err="1" smtClean="0"/>
              <a:t>aromatických</a:t>
            </a:r>
            <a:r>
              <a:rPr lang="en-GB" sz="1600" dirty="0"/>
              <a:t>, </a:t>
            </a:r>
            <a:r>
              <a:rPr lang="en-GB" sz="1600" dirty="0" err="1"/>
              <a:t>heterocyklických</a:t>
            </a:r>
            <a:r>
              <a:rPr lang="en-GB" sz="1600" dirty="0"/>
              <a:t> a </a:t>
            </a:r>
            <a:r>
              <a:rPr lang="en-GB" sz="1600" dirty="0" err="1"/>
              <a:t>chinonových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 </a:t>
            </a:r>
            <a:r>
              <a:rPr lang="en-GB" sz="1600" dirty="0" err="1" smtClean="0"/>
              <a:t>spojených</a:t>
            </a:r>
            <a:r>
              <a:rPr lang="cs-CZ" sz="1600" dirty="0"/>
              <a:t> </a:t>
            </a:r>
            <a:r>
              <a:rPr lang="en-GB" sz="1600" dirty="0" smtClean="0"/>
              <a:t>C-C</a:t>
            </a:r>
            <a:r>
              <a:rPr lang="cs-CZ" sz="1600" dirty="0" smtClean="0"/>
              <a:t> pomocí </a:t>
            </a:r>
            <a:r>
              <a:rPr lang="en-GB" sz="1600" dirty="0" err="1" smtClean="0"/>
              <a:t>étero</a:t>
            </a:r>
            <a:r>
              <a:rPr lang="en-GB" sz="1600" dirty="0" smtClean="0"/>
              <a:t>-</a:t>
            </a:r>
            <a:r>
              <a:rPr lang="en-GB" sz="1600" dirty="0"/>
              <a:t>, </a:t>
            </a:r>
            <a:r>
              <a:rPr lang="en-GB" sz="1600" dirty="0" smtClean="0"/>
              <a:t>amino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azo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 smtClean="0"/>
              <a:t>vaz</a:t>
            </a:r>
            <a:r>
              <a:rPr lang="cs-CZ" sz="1600" dirty="0" err="1" smtClean="0"/>
              <a:t>eb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396885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00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Celkově</a:t>
            </a:r>
            <a:r>
              <a:rPr lang="en-GB" sz="1600" b="1" dirty="0" smtClean="0"/>
              <a:t> </a:t>
            </a:r>
            <a:r>
              <a:rPr lang="en-GB" sz="1600" b="1" dirty="0" err="1"/>
              <a:t>chemické</a:t>
            </a:r>
            <a:r>
              <a:rPr lang="en-GB" sz="1600" b="1" dirty="0"/>
              <a:t> a </a:t>
            </a:r>
            <a:r>
              <a:rPr lang="en-GB" sz="1600" b="1" dirty="0" err="1"/>
              <a:t>fyzikální</a:t>
            </a:r>
            <a:r>
              <a:rPr lang="en-GB" sz="1600" b="1" dirty="0"/>
              <a:t> </a:t>
            </a:r>
            <a:r>
              <a:rPr lang="en-GB" sz="1600" b="1" dirty="0" err="1"/>
              <a:t>parametry</a:t>
            </a:r>
            <a:r>
              <a:rPr lang="en-GB" sz="1600" b="1" dirty="0"/>
              <a:t> </a:t>
            </a:r>
            <a:r>
              <a:rPr lang="en-GB" sz="1600" b="1" dirty="0" err="1"/>
              <a:t>atmosféry</a:t>
            </a:r>
            <a:r>
              <a:rPr lang="en-GB" sz="1600" b="1" dirty="0"/>
              <a:t> </a:t>
            </a:r>
            <a:r>
              <a:rPr lang="en-GB" sz="1600" b="1" dirty="0" err="1" smtClean="0"/>
              <a:t>nejsou</a:t>
            </a:r>
            <a:r>
              <a:rPr lang="cs-CZ" sz="1600" b="1" dirty="0"/>
              <a:t> </a:t>
            </a:r>
            <a:r>
              <a:rPr lang="en-GB" sz="1600" b="1" dirty="0" err="1" smtClean="0"/>
              <a:t>příznivé</a:t>
            </a:r>
            <a:r>
              <a:rPr lang="en-GB" sz="1600" b="1" dirty="0" smtClean="0"/>
              <a:t> </a:t>
            </a:r>
            <a:r>
              <a:rPr lang="en-GB" sz="1600" b="1" dirty="0"/>
              <a:t>pro </a:t>
            </a:r>
            <a:r>
              <a:rPr lang="en-GB" sz="1600" b="1" dirty="0" err="1"/>
              <a:t>růst</a:t>
            </a:r>
            <a:r>
              <a:rPr lang="en-GB" sz="1600" b="1" dirty="0"/>
              <a:t> a </a:t>
            </a:r>
            <a:r>
              <a:rPr lang="en-GB" sz="1600" b="1" dirty="0" err="1"/>
              <a:t>přežití</a:t>
            </a:r>
            <a:r>
              <a:rPr lang="en-GB" sz="1600" b="1" dirty="0"/>
              <a:t> </a:t>
            </a:r>
            <a:r>
              <a:rPr lang="en-GB" sz="1600" b="1" dirty="0" err="1"/>
              <a:t>mikrobů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v </a:t>
            </a:r>
            <a:r>
              <a:rPr lang="en-GB" sz="1600" dirty="0" err="1" smtClean="0"/>
              <a:t>troposféře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atmosférický</a:t>
            </a:r>
            <a:r>
              <a:rPr lang="en-GB" sz="1600" dirty="0" smtClean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 </a:t>
            </a:r>
            <a:r>
              <a:rPr lang="en-GB" sz="1600" dirty="0" err="1"/>
              <a:t>výškou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 smtClean="0"/>
              <a:t>vylučující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respiraci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dostačující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heterotrofní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endParaRPr lang="en-GB" sz="1600" dirty="0"/>
          </a:p>
          <a:p>
            <a:r>
              <a:rPr lang="en-GB" sz="1600" dirty="0" err="1" smtClean="0"/>
              <a:t>dosažitelnost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nízká</a:t>
            </a:r>
            <a:r>
              <a:rPr lang="en-GB" sz="1600" dirty="0"/>
              <a:t> a </a:t>
            </a:r>
            <a:r>
              <a:rPr lang="en-GB" sz="1600" dirty="0" err="1"/>
              <a:t>limituje</a:t>
            </a:r>
            <a:r>
              <a:rPr lang="en-GB" sz="1600" dirty="0"/>
              <a:t> </a:t>
            </a:r>
            <a:r>
              <a:rPr lang="en-GB" sz="1600" dirty="0" err="1" smtClean="0"/>
              <a:t>možnost</a:t>
            </a:r>
            <a:r>
              <a:rPr lang="cs-CZ" sz="1600" dirty="0"/>
              <a:t> </a:t>
            </a:r>
            <a:r>
              <a:rPr lang="en-GB" sz="1600" dirty="0" err="1" smtClean="0"/>
              <a:t>autotrofního</a:t>
            </a:r>
            <a:r>
              <a:rPr lang="en-GB" sz="1600" dirty="0" smtClean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vystaveni</a:t>
            </a:r>
            <a:r>
              <a:rPr lang="en-GB" sz="1600" dirty="0"/>
              <a:t> </a:t>
            </a:r>
            <a:r>
              <a:rPr lang="en-GB" sz="1600" dirty="0" err="1"/>
              <a:t>intenzivnímu</a:t>
            </a:r>
            <a:r>
              <a:rPr lang="en-GB" sz="1600" dirty="0"/>
              <a:t> </a:t>
            </a:r>
            <a:r>
              <a:rPr lang="en-GB" sz="1600" dirty="0" err="1"/>
              <a:t>světelnému</a:t>
            </a:r>
            <a:r>
              <a:rPr lang="en-GB" sz="1600" dirty="0"/>
              <a:t>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smtClean="0"/>
              <a:t>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</a:t>
            </a:r>
            <a:r>
              <a:rPr lang="en-GB" sz="1600" dirty="0" err="1"/>
              <a:t>přibývá</a:t>
            </a:r>
            <a:r>
              <a:rPr lang="en-GB" sz="1600" dirty="0"/>
              <a:t> UV </a:t>
            </a:r>
            <a:r>
              <a:rPr lang="en-GB" sz="1600" dirty="0" err="1"/>
              <a:t>záření</a:t>
            </a:r>
            <a:r>
              <a:rPr lang="en-GB" sz="1600" dirty="0"/>
              <a:t> – </a:t>
            </a:r>
            <a:r>
              <a:rPr lang="en-GB" sz="1600" dirty="0" err="1"/>
              <a:t>letální</a:t>
            </a:r>
            <a:r>
              <a:rPr lang="en-GB" sz="1600" dirty="0"/>
              <a:t> </a:t>
            </a:r>
            <a:r>
              <a:rPr lang="en-GB" sz="1600" dirty="0" err="1" smtClean="0"/>
              <a:t>mutace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smrt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09501"/>
            <a:ext cx="6353515" cy="3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416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n</a:t>
            </a:r>
            <a:r>
              <a:rPr lang="cs-CZ" sz="1600" dirty="0" smtClean="0">
                <a:solidFill>
                  <a:prstClr val="black"/>
                </a:solidFill>
              </a:rPr>
              <a:t>a </a:t>
            </a:r>
            <a:r>
              <a:rPr lang="cs-CZ" sz="1600" dirty="0">
                <a:solidFill>
                  <a:prstClr val="black"/>
                </a:solidFill>
              </a:rPr>
              <a:t>kruzích jsou rozmanité </a:t>
            </a:r>
            <a:r>
              <a:rPr lang="cs-CZ" sz="1600" b="1" dirty="0">
                <a:solidFill>
                  <a:prstClr val="black"/>
                </a:solidFill>
              </a:rPr>
              <a:t>funkční skupiny</a:t>
            </a:r>
            <a:r>
              <a:rPr lang="cs-CZ" sz="1600" dirty="0">
                <a:solidFill>
                  <a:prstClr val="black"/>
                </a:solidFill>
              </a:rPr>
              <a:t>, zejména karboxylové, fenolické </a:t>
            </a:r>
            <a:r>
              <a:rPr lang="cs-CZ" sz="1600" dirty="0" err="1">
                <a:solidFill>
                  <a:prstClr val="black"/>
                </a:solidFill>
              </a:rPr>
              <a:t>hydroxily</a:t>
            </a:r>
            <a:r>
              <a:rPr lang="cs-CZ" sz="1600" dirty="0">
                <a:solidFill>
                  <a:prstClr val="black"/>
                </a:solidFill>
              </a:rPr>
              <a:t> a karbonylové skupiny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na ně jsou </a:t>
            </a:r>
            <a:r>
              <a:rPr lang="cs-CZ" sz="1600" dirty="0">
                <a:solidFill>
                  <a:prstClr val="black"/>
                </a:solidFill>
              </a:rPr>
              <a:t>připojené AK, peptidy, cukry, fenoly – vše je zesíťované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b="1" dirty="0" smtClean="0">
                <a:solidFill>
                  <a:prstClr val="black"/>
                </a:solidFill>
              </a:rPr>
              <a:t>3D </a:t>
            </a:r>
            <a:r>
              <a:rPr lang="en-GB" sz="1600" b="1" dirty="0" err="1">
                <a:solidFill>
                  <a:prstClr val="black"/>
                </a:solidFill>
              </a:rPr>
              <a:t>houbová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struktura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lehce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váže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ionty</a:t>
            </a:r>
            <a:r>
              <a:rPr lang="en-GB" sz="1600" dirty="0">
                <a:solidFill>
                  <a:prstClr val="black"/>
                </a:solidFill>
              </a:rPr>
              <a:t>, a </a:t>
            </a:r>
            <a:r>
              <a:rPr lang="en-GB" sz="1600" dirty="0" err="1">
                <a:solidFill>
                  <a:prstClr val="black"/>
                </a:solidFill>
              </a:rPr>
              <a:t>organické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molekuly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může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chemicky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vázat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komponenty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svým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reakčním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funkčním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skupinám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organick</a:t>
            </a:r>
            <a:r>
              <a:rPr lang="cs-CZ" sz="1600" dirty="0" smtClean="0">
                <a:solidFill>
                  <a:prstClr val="black"/>
                </a:solidFill>
              </a:rPr>
              <a:t>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sloučenin</a:t>
            </a:r>
            <a:r>
              <a:rPr lang="cs-CZ" sz="1600" dirty="0" smtClean="0">
                <a:solidFill>
                  <a:prstClr val="black"/>
                </a:solidFill>
              </a:rPr>
              <a:t>y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chemických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látek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vytvořených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člověkem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 smtClean="0">
                <a:solidFill>
                  <a:prstClr val="black"/>
                </a:solidFill>
              </a:rPr>
              <a:t>můž</a:t>
            </a:r>
            <a:r>
              <a:rPr lang="cs-CZ" sz="1600" dirty="0" smtClean="0">
                <a:solidFill>
                  <a:prstClr val="black"/>
                </a:solidFill>
              </a:rPr>
              <a:t>ou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navázat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absorbovaná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substance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dokonce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byly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získány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huminových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látek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aktivní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enzymy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464523" cy="305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861893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31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Geneze</a:t>
            </a:r>
            <a:r>
              <a:rPr lang="en-GB" sz="2000" b="1" dirty="0"/>
              <a:t> </a:t>
            </a:r>
            <a:r>
              <a:rPr lang="en-GB" sz="2000" b="1" dirty="0" err="1"/>
              <a:t>huminových</a:t>
            </a:r>
            <a:r>
              <a:rPr lang="en-GB" sz="2000" b="1" dirty="0"/>
              <a:t> </a:t>
            </a:r>
            <a:r>
              <a:rPr lang="en-GB" sz="2000" b="1" dirty="0" err="1"/>
              <a:t>látek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014" y="637299"/>
            <a:ext cx="880547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dvoustupňový</a:t>
            </a:r>
            <a:r>
              <a:rPr lang="en-GB" sz="1600" dirty="0" smtClean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b="1" dirty="0" err="1" smtClean="0"/>
              <a:t>mikrobiální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degradac</a:t>
            </a:r>
            <a:r>
              <a:rPr lang="cs-CZ" sz="1600" b="1" dirty="0" smtClean="0"/>
              <a:t>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organických</a:t>
            </a:r>
            <a:r>
              <a:rPr lang="cs-CZ" sz="1600" b="1" dirty="0"/>
              <a:t> </a:t>
            </a:r>
            <a:r>
              <a:rPr lang="en-GB" sz="1600" b="1" dirty="0" err="1" smtClean="0"/>
              <a:t>polymerů</a:t>
            </a:r>
            <a:r>
              <a:rPr lang="en-GB" sz="1600" b="1" dirty="0" smtClean="0"/>
              <a:t> </a:t>
            </a:r>
            <a:r>
              <a:rPr lang="en-GB" sz="1600" b="1" dirty="0" err="1"/>
              <a:t>na</a:t>
            </a:r>
            <a:r>
              <a:rPr lang="en-GB" sz="1600" b="1" dirty="0"/>
              <a:t> </a:t>
            </a:r>
            <a:r>
              <a:rPr lang="en-GB" sz="1600" b="1" dirty="0" err="1"/>
              <a:t>monomery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smtClean="0"/>
              <a:t>a </a:t>
            </a:r>
            <a:r>
              <a:rPr lang="en-GB" sz="1600" dirty="0" err="1"/>
              <a:t>následnou</a:t>
            </a:r>
            <a:r>
              <a:rPr lang="en-GB" sz="1600" dirty="0"/>
              <a:t> </a:t>
            </a:r>
            <a:r>
              <a:rPr lang="en-GB" sz="1600" dirty="0" err="1"/>
              <a:t>polymerizaci</a:t>
            </a:r>
            <a:r>
              <a:rPr lang="en-GB" sz="1600" dirty="0"/>
              <a:t> </a:t>
            </a:r>
            <a:r>
              <a:rPr lang="en-GB" sz="1600" dirty="0" err="1"/>
              <a:t>spontánními</a:t>
            </a:r>
            <a:r>
              <a:rPr lang="en-GB" sz="1600" dirty="0"/>
              <a:t>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reakcemi</a:t>
            </a:r>
            <a:endParaRPr lang="en-GB" sz="1600" dirty="0"/>
          </a:p>
          <a:p>
            <a:r>
              <a:rPr lang="en-GB" sz="1600" dirty="0" err="1"/>
              <a:t>autooxidací</a:t>
            </a:r>
            <a:r>
              <a:rPr lang="en-GB" sz="1600" dirty="0"/>
              <a:t> a </a:t>
            </a:r>
            <a:r>
              <a:rPr lang="en-GB" sz="1600" b="1" dirty="0" err="1"/>
              <a:t>oxidací</a:t>
            </a:r>
            <a:r>
              <a:rPr lang="en-GB" sz="1600" b="1" dirty="0"/>
              <a:t> </a:t>
            </a:r>
            <a:r>
              <a:rPr lang="en-GB" sz="1600" b="1" dirty="0" err="1"/>
              <a:t>katalyzovanou</a:t>
            </a:r>
            <a:r>
              <a:rPr lang="en-GB" sz="1600" b="1" dirty="0"/>
              <a:t> </a:t>
            </a:r>
            <a:r>
              <a:rPr lang="en-GB" sz="1600" b="1" dirty="0" err="1"/>
              <a:t>mikrobiálními</a:t>
            </a:r>
            <a:r>
              <a:rPr lang="en-GB" sz="1600" b="1" dirty="0"/>
              <a:t> </a:t>
            </a:r>
            <a:r>
              <a:rPr lang="en-GB" sz="1600" b="1" dirty="0" err="1" smtClean="0"/>
              <a:t>enzymy</a:t>
            </a:r>
            <a:r>
              <a:rPr lang="en-GB" sz="1600" b="1" dirty="0" smtClean="0"/>
              <a:t> </a:t>
            </a:r>
            <a:r>
              <a:rPr lang="cs-CZ" sz="1600" b="1" dirty="0" smtClean="0"/>
              <a:t>(</a:t>
            </a:r>
            <a:r>
              <a:rPr lang="en-GB" sz="1600" dirty="0" smtClean="0"/>
              <a:t>la</a:t>
            </a:r>
            <a:r>
              <a:rPr lang="cs-CZ" sz="1600" dirty="0" smtClean="0"/>
              <a:t>kázy </a:t>
            </a:r>
            <a:r>
              <a:rPr lang="en-GB" sz="1600" dirty="0" err="1" smtClean="0"/>
              <a:t>polyfenoloxidázy</a:t>
            </a:r>
            <a:r>
              <a:rPr lang="cs-CZ" sz="1600" dirty="0" smtClean="0"/>
              <a:t>, </a:t>
            </a:r>
            <a:r>
              <a:rPr lang="en-GB" sz="1600" dirty="0" err="1" smtClean="0"/>
              <a:t>peroxidázy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cs-CZ" sz="1600" dirty="0" smtClean="0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materiály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b="1" dirty="0" err="1"/>
              <a:t>dynamické</a:t>
            </a:r>
            <a:r>
              <a:rPr lang="en-GB" sz="1600" b="1" dirty="0"/>
              <a:t> </a:t>
            </a:r>
            <a:r>
              <a:rPr lang="en-GB" sz="1600" b="1" dirty="0" err="1"/>
              <a:t>rovnováhy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postupná</a:t>
            </a:r>
            <a:r>
              <a:rPr lang="cs-CZ" sz="1600" dirty="0"/>
              <a:t> </a:t>
            </a:r>
            <a:r>
              <a:rPr lang="en-GB" sz="1600" dirty="0" err="1" smtClean="0"/>
              <a:t>degradace</a:t>
            </a:r>
            <a:r>
              <a:rPr lang="en-GB" sz="1600" dirty="0" smtClean="0"/>
              <a:t> </a:t>
            </a:r>
            <a:r>
              <a:rPr lang="en-GB" sz="1600" dirty="0" err="1"/>
              <a:t>kompenzována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syntézou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rozdílná</a:t>
            </a:r>
            <a:r>
              <a:rPr lang="en-GB" sz="1600" dirty="0"/>
              <a:t> </a:t>
            </a:r>
            <a:r>
              <a:rPr lang="en-GB" sz="1600" dirty="0" err="1" smtClean="0"/>
              <a:t>množství</a:t>
            </a:r>
            <a:r>
              <a:rPr lang="cs-CZ" sz="1600" dirty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/>
              <a:t>forem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smtClean="0"/>
              <a:t>C,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anorganického</a:t>
            </a:r>
            <a:r>
              <a:rPr lang="en-GB" sz="1600" dirty="0"/>
              <a:t> </a:t>
            </a:r>
            <a:r>
              <a:rPr lang="en-GB" sz="1600" dirty="0" smtClean="0"/>
              <a:t>N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anorganického</a:t>
            </a:r>
            <a:r>
              <a:rPr lang="en-GB" sz="1600" dirty="0"/>
              <a:t> P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12" y="3501008"/>
            <a:ext cx="4851237" cy="27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7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Složení</a:t>
            </a:r>
            <a:r>
              <a:rPr lang="en-GB" sz="2700" b="1" dirty="0"/>
              <a:t> </a:t>
            </a:r>
            <a:r>
              <a:rPr lang="en-GB" sz="2700" b="1" dirty="0" err="1"/>
              <a:t>půdní</a:t>
            </a:r>
            <a:r>
              <a:rPr lang="en-GB" sz="2700" b="1" dirty="0"/>
              <a:t> </a:t>
            </a:r>
            <a:r>
              <a:rPr lang="en-GB" sz="2700" b="1" dirty="0" err="1"/>
              <a:t>atmosféry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862" y="1052736"/>
            <a:ext cx="5112568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se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půdu</a:t>
            </a:r>
            <a:r>
              <a:rPr lang="en-GB" sz="1600" dirty="0"/>
              <a:t> od </a:t>
            </a:r>
            <a:r>
              <a:rPr lang="en-GB" sz="1600" dirty="0" err="1" smtClean="0"/>
              <a:t>půdy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v </a:t>
            </a:r>
            <a:r>
              <a:rPr lang="en-GB" sz="1600" dirty="0" err="1"/>
              <a:t>pórech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půdními</a:t>
            </a:r>
            <a:r>
              <a:rPr lang="en-GB" sz="1600" dirty="0"/>
              <a:t> </a:t>
            </a:r>
            <a:r>
              <a:rPr lang="en-GB" sz="1600" dirty="0" err="1" smtClean="0"/>
              <a:t>částicemi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bjemová</a:t>
            </a:r>
            <a:r>
              <a:rPr lang="en-GB" sz="1600" dirty="0" smtClean="0"/>
              <a:t> </a:t>
            </a:r>
            <a:r>
              <a:rPr lang="en-GB" sz="1600" dirty="0" err="1"/>
              <a:t>hmotnost</a:t>
            </a:r>
            <a:r>
              <a:rPr lang="en-GB" sz="1600" dirty="0"/>
              <a:t> je </a:t>
            </a:r>
            <a:r>
              <a:rPr lang="en-GB" sz="1600" dirty="0" err="1"/>
              <a:t>měřítkem</a:t>
            </a:r>
            <a:r>
              <a:rPr lang="en-GB" sz="1600" dirty="0"/>
              <a:t> </a:t>
            </a:r>
            <a:r>
              <a:rPr lang="en-GB" sz="1600" dirty="0" err="1"/>
              <a:t>stěsnání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a </a:t>
            </a:r>
            <a:r>
              <a:rPr lang="en-GB" sz="1600" dirty="0" err="1"/>
              <a:t>určuje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</a:t>
            </a:r>
            <a:r>
              <a:rPr lang="en-GB" sz="1600" dirty="0" err="1" smtClean="0"/>
              <a:t>prostoru,který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zaplněn</a:t>
            </a:r>
            <a:r>
              <a:rPr lang="en-GB" sz="1600" dirty="0"/>
              <a:t> </a:t>
            </a:r>
            <a:r>
              <a:rPr lang="en-GB" sz="1600" dirty="0" err="1"/>
              <a:t>půdním</a:t>
            </a:r>
            <a:r>
              <a:rPr lang="en-GB" sz="1600" dirty="0"/>
              <a:t> </a:t>
            </a:r>
            <a:r>
              <a:rPr lang="en-GB" sz="1600" dirty="0" err="1" smtClean="0"/>
              <a:t>vzduchem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póry</a:t>
            </a:r>
            <a:r>
              <a:rPr lang="en-GB" sz="1600" dirty="0" smtClean="0"/>
              <a:t> </a:t>
            </a:r>
            <a:r>
              <a:rPr lang="en-GB" sz="1600" dirty="0" err="1"/>
              <a:t>zaplněné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nahrazuje</a:t>
            </a:r>
            <a:r>
              <a:rPr lang="en-GB" sz="1600" dirty="0"/>
              <a:t> </a:t>
            </a:r>
            <a:r>
              <a:rPr lang="en-GB" sz="1600" dirty="0" err="1" smtClean="0"/>
              <a:t>vzduch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 smtClean="0"/>
              <a:t>anaerobní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v </a:t>
            </a:r>
            <a:r>
              <a:rPr lang="en-GB" sz="1600" dirty="0" err="1"/>
              <a:t>aerobních</a:t>
            </a:r>
            <a:r>
              <a:rPr lang="en-GB" sz="1600" dirty="0"/>
              <a:t> </a:t>
            </a:r>
            <a:r>
              <a:rPr lang="en-GB" sz="1600" dirty="0" err="1"/>
              <a:t>vrstvách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bez </a:t>
            </a:r>
            <a:r>
              <a:rPr lang="en-GB" sz="1600" dirty="0" err="1"/>
              <a:t>volného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0152"/>
            <a:ext cx="3689318" cy="295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42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o</a:t>
            </a:r>
            <a:r>
              <a:rPr lang="en-GB" sz="1600" dirty="0" err="1" smtClean="0">
                <a:solidFill>
                  <a:prstClr val="black"/>
                </a:solidFill>
              </a:rPr>
              <a:t>bsah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kyslíku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určuje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značné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typ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metabolizmu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probíhat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i </a:t>
            </a:r>
            <a:r>
              <a:rPr lang="en-GB" sz="1600" dirty="0" err="1" smtClean="0">
                <a:solidFill>
                  <a:prstClr val="black"/>
                </a:solidFill>
              </a:rPr>
              <a:t>chemických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transformací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provádět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obecně</a:t>
            </a:r>
            <a:r>
              <a:rPr lang="en-GB" sz="1600" dirty="0">
                <a:solidFill>
                  <a:prstClr val="black"/>
                </a:solidFill>
              </a:rPr>
              <a:t> o 1-2 </a:t>
            </a:r>
            <a:r>
              <a:rPr lang="en-GB" sz="1600" dirty="0" err="1">
                <a:solidFill>
                  <a:prstClr val="black"/>
                </a:solidFill>
              </a:rPr>
              <a:t>řády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vyšší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než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přiléhajícím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vzduchu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 </a:t>
            </a:r>
            <a:r>
              <a:rPr lang="cs-CZ" sz="1600" baseline="-250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a 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závislé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difůzi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mikrobiální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respiraci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zvyšuje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O2 </a:t>
            </a:r>
            <a:r>
              <a:rPr lang="en-GB" sz="1600" dirty="0" err="1">
                <a:solidFill>
                  <a:prstClr val="black"/>
                </a:solidFill>
              </a:rPr>
              <a:t>snižuje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hloubkou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sloupce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deficitních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další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CH</a:t>
            </a:r>
            <a:r>
              <a:rPr lang="en-GB" sz="1600" baseline="-25000" dirty="0">
                <a:solidFill>
                  <a:prstClr val="black"/>
                </a:solidFill>
              </a:rPr>
              <a:t>4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pt-BR" sz="1600" dirty="0">
                <a:solidFill>
                  <a:prstClr val="black"/>
                </a:solidFill>
              </a:rPr>
              <a:t>(metanogeneze), H</a:t>
            </a:r>
            <a:r>
              <a:rPr lang="pt-BR" sz="1600" baseline="-25000" dirty="0">
                <a:solidFill>
                  <a:prstClr val="black"/>
                </a:solidFill>
              </a:rPr>
              <a:t>2</a:t>
            </a:r>
            <a:r>
              <a:rPr lang="pt-BR" sz="1600" dirty="0">
                <a:solidFill>
                  <a:prstClr val="black"/>
                </a:solidFill>
              </a:rPr>
              <a:t>S (anaerobní redukce sulfátů)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0752"/>
            <a:ext cx="3808415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6" y="4350752"/>
            <a:ext cx="3882008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6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Půdní</a:t>
            </a:r>
            <a:r>
              <a:rPr lang="en-GB" sz="2400" b="1" dirty="0"/>
              <a:t> </a:t>
            </a:r>
            <a:r>
              <a:rPr lang="en-GB" sz="2400" b="1" dirty="0" err="1"/>
              <a:t>mikrobiální</a:t>
            </a:r>
            <a:r>
              <a:rPr lang="en-GB" sz="2400" b="1" dirty="0"/>
              <a:t> </a:t>
            </a:r>
            <a:r>
              <a:rPr lang="en-GB" sz="2400" b="1" dirty="0" err="1"/>
              <a:t>komunity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mikroby</a:t>
            </a:r>
            <a:r>
              <a:rPr lang="en-GB" sz="1600" dirty="0"/>
              <a:t> – </a:t>
            </a:r>
            <a:r>
              <a:rPr lang="en-GB" sz="1600" dirty="0" err="1"/>
              <a:t>kolonie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částicích</a:t>
            </a:r>
            <a:endParaRPr lang="en-GB" sz="1600" dirty="0"/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b="1" dirty="0" err="1"/>
              <a:t>více</a:t>
            </a:r>
            <a:r>
              <a:rPr lang="en-GB" sz="1600" b="1" dirty="0"/>
              <a:t> </a:t>
            </a:r>
            <a:r>
              <a:rPr lang="en-GB" sz="1600" b="1" dirty="0" err="1"/>
              <a:t>než</a:t>
            </a:r>
            <a:r>
              <a:rPr lang="en-GB" sz="1600" b="1" dirty="0"/>
              <a:t> </a:t>
            </a:r>
            <a:r>
              <a:rPr lang="en-GB" sz="1600" b="1" dirty="0" err="1"/>
              <a:t>ve</a:t>
            </a:r>
            <a:r>
              <a:rPr lang="en-GB" sz="1600" b="1" dirty="0"/>
              <a:t> </a:t>
            </a:r>
            <a:r>
              <a:rPr lang="en-GB" sz="1600" b="1" dirty="0" err="1"/>
              <a:t>vodních</a:t>
            </a:r>
            <a:r>
              <a:rPr lang="en-GB" sz="1600" b="1" dirty="0"/>
              <a:t> </a:t>
            </a:r>
            <a:r>
              <a:rPr lang="en-GB" sz="1600" b="1" dirty="0" err="1"/>
              <a:t>ekosystémech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běžně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9</a:t>
            </a:r>
            <a:endParaRPr lang="cs-CZ" sz="1600" baseline="30000" dirty="0" smtClean="0"/>
          </a:p>
          <a:p>
            <a:endParaRPr lang="en-GB" sz="1600" baseline="30000" dirty="0"/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, </a:t>
            </a:r>
            <a:r>
              <a:rPr lang="en-GB" sz="1600" dirty="0" err="1"/>
              <a:t>řasy</a:t>
            </a:r>
            <a:r>
              <a:rPr lang="en-GB" sz="1600" dirty="0"/>
              <a:t>, protozoa</a:t>
            </a:r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šeobecně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– </a:t>
            </a:r>
            <a:r>
              <a:rPr lang="en-GB" sz="1600" b="1" dirty="0" err="1" smtClean="0"/>
              <a:t>heterotrofové</a:t>
            </a:r>
            <a:endParaRPr lang="cs-CZ" sz="1600" b="1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horním</a:t>
            </a:r>
            <a:r>
              <a:rPr lang="en-GB" sz="1600" dirty="0"/>
              <a:t> </a:t>
            </a:r>
            <a:r>
              <a:rPr lang="en-GB" sz="1600" dirty="0" err="1"/>
              <a:t>horizontu</a:t>
            </a:r>
            <a:r>
              <a:rPr lang="en-GB" sz="1600" dirty="0"/>
              <a:t> </a:t>
            </a:r>
            <a:r>
              <a:rPr lang="en-GB" sz="1600" dirty="0" err="1"/>
              <a:t>bohatém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–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cs-CZ" sz="1600" dirty="0"/>
              <a:t> </a:t>
            </a:r>
            <a:r>
              <a:rPr lang="pl-PL" sz="1600" dirty="0"/>
              <a:t>toleruje a roste za vysokých koncentrací organických </a:t>
            </a:r>
            <a:r>
              <a:rPr lang="pl-PL" sz="1600" dirty="0" smtClean="0"/>
              <a:t>látek</a:t>
            </a:r>
          </a:p>
          <a:p>
            <a:endParaRPr lang="en-GB" sz="1600" dirty="0"/>
          </a:p>
          <a:p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růstová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a </a:t>
            </a:r>
            <a:r>
              <a:rPr lang="en-GB" sz="1600" dirty="0" err="1"/>
              <a:t>aktivita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jednoduchých</a:t>
            </a:r>
            <a:r>
              <a:rPr lang="en-GB" sz="1600" dirty="0"/>
              <a:t> </a:t>
            </a:r>
            <a:r>
              <a:rPr lang="en-GB" sz="1600" dirty="0" err="1"/>
              <a:t>lehce</a:t>
            </a:r>
            <a:r>
              <a:rPr lang="en-GB" sz="1600" dirty="0"/>
              <a:t> </a:t>
            </a:r>
            <a:r>
              <a:rPr lang="en-GB" sz="1600" dirty="0" err="1"/>
              <a:t>využitelných</a:t>
            </a:r>
            <a:r>
              <a:rPr lang="en-GB" sz="1600" dirty="0"/>
              <a:t> </a:t>
            </a:r>
            <a:r>
              <a:rPr lang="en-GB" sz="1600" dirty="0" err="1"/>
              <a:t>substrátech</a:t>
            </a:r>
            <a:r>
              <a:rPr lang="en-GB" sz="1600" dirty="0"/>
              <a:t> –</a:t>
            </a:r>
            <a:r>
              <a:rPr lang="cs-CZ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a </a:t>
            </a:r>
            <a:r>
              <a:rPr lang="en-GB" sz="1600" dirty="0" err="1"/>
              <a:t>živočišné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a </a:t>
            </a:r>
            <a:r>
              <a:rPr lang="en-GB" sz="1600" dirty="0" err="1"/>
              <a:t>exkrementy</a:t>
            </a:r>
            <a:r>
              <a:rPr lang="en-GB" sz="1600" dirty="0"/>
              <a:t> –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charakterizovány</a:t>
            </a:r>
            <a:r>
              <a:rPr lang="en-GB" sz="1600" dirty="0"/>
              <a:t> </a:t>
            </a:r>
            <a:r>
              <a:rPr lang="en-GB" sz="1600" dirty="0" err="1"/>
              <a:t>přerušovanou</a:t>
            </a:r>
            <a:r>
              <a:rPr lang="cs-CZ" sz="1600" dirty="0"/>
              <a:t> </a:t>
            </a:r>
            <a:r>
              <a:rPr lang="en-GB" sz="1600" dirty="0" err="1"/>
              <a:t>aktivitou</a:t>
            </a:r>
            <a:r>
              <a:rPr lang="en-GB" sz="1600" dirty="0"/>
              <a:t> s </a:t>
            </a:r>
            <a:r>
              <a:rPr lang="en-GB" sz="1600" dirty="0" err="1"/>
              <a:t>neaktivními</a:t>
            </a:r>
            <a:r>
              <a:rPr lang="en-GB" sz="1600" dirty="0"/>
              <a:t> </a:t>
            </a:r>
            <a:r>
              <a:rPr lang="en-GB" sz="1600" dirty="0" err="1"/>
              <a:t>odpočinkovými</a:t>
            </a:r>
            <a:r>
              <a:rPr lang="en-GB" sz="1600" dirty="0"/>
              <a:t> </a:t>
            </a:r>
            <a:r>
              <a:rPr lang="en-GB" sz="1600" dirty="0" err="1"/>
              <a:t>stádiemi</a:t>
            </a:r>
            <a:r>
              <a:rPr lang="en-GB" sz="1600" dirty="0"/>
              <a:t> – </a:t>
            </a:r>
            <a:r>
              <a:rPr lang="en-GB" sz="1600" i="1" dirty="0"/>
              <a:t>Pseudomonas, Bacillus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smtClean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Mucor</a:t>
            </a:r>
            <a:endParaRPr lang="en-GB" sz="1600" i="1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970349"/>
            <a:ext cx="3888432" cy="271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4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/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autochtonní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cs-CZ" sz="1600" dirty="0">
                <a:solidFill>
                  <a:prstClr val="black"/>
                </a:solidFill>
              </a:rPr>
              <a:t> -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využívat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odolné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látky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</a:t>
            </a:r>
            <a:r>
              <a:rPr lang="en-GB" sz="1600" dirty="0" err="1">
                <a:solidFill>
                  <a:prstClr val="black"/>
                </a:solidFill>
              </a:rPr>
              <a:t>omalá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konstantní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aktivita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G- </a:t>
            </a:r>
            <a:r>
              <a:rPr lang="en-GB" sz="1600" dirty="0" err="1">
                <a:solidFill>
                  <a:prstClr val="black"/>
                </a:solidFill>
              </a:rPr>
              <a:t>tyčky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aktinobakterie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ryze a</a:t>
            </a:r>
            <a:r>
              <a:rPr lang="en-GB" sz="1600" dirty="0" err="1">
                <a:solidFill>
                  <a:prstClr val="black"/>
                </a:solidFill>
              </a:rPr>
              <a:t>llochtonní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např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humánní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zvířecí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patogeni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nenachází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růstové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těžké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popsat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rysy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mikrohabitatů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místě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situací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zvýhodňují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populace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5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0068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622857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Actinobacteria</a:t>
            </a:r>
            <a:endParaRPr lang="cs-CZ" sz="1200" dirty="0" smtClean="0"/>
          </a:p>
          <a:p>
            <a:r>
              <a:rPr lang="en-GB" sz="1200" dirty="0" smtClean="0"/>
              <a:t>https</a:t>
            </a:r>
            <a:r>
              <a:rPr lang="en-GB" sz="1200" dirty="0"/>
              <a:t>://www.scottchimileskiphotography.com</a:t>
            </a:r>
          </a:p>
        </p:txBody>
      </p:sp>
    </p:spTree>
    <p:extLst>
      <p:ext uri="{BB962C8B-B14F-4D97-AF65-F5344CB8AC3E}">
        <p14:creationId xmlns:p14="http://schemas.microsoft.com/office/powerpoint/2010/main" val="7786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0688"/>
            <a:ext cx="5437693" cy="6433889"/>
          </a:xfrm>
        </p:spPr>
        <p:txBody>
          <a:bodyPr>
            <a:noAutofit/>
          </a:bodyPr>
          <a:lstStyle/>
          <a:p>
            <a:r>
              <a:rPr lang="cs-CZ" sz="1600" dirty="0" smtClean="0"/>
              <a:t>půda - mnoho </a:t>
            </a:r>
            <a:r>
              <a:rPr lang="cs-CZ" sz="1600" dirty="0" err="1" smtClean="0"/>
              <a:t>mikrohabitatů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aerobové</a:t>
            </a:r>
            <a:r>
              <a:rPr lang="en-GB" sz="1600" dirty="0"/>
              <a:t>, </a:t>
            </a:r>
            <a:r>
              <a:rPr lang="en-GB" sz="1600" dirty="0" err="1"/>
              <a:t>fakultativní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/>
              <a:t>, </a:t>
            </a:r>
            <a:r>
              <a:rPr lang="en-GB" sz="1600" dirty="0" err="1" smtClean="0"/>
              <a:t>mikroaerofilové,obligátní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anaerobové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jednotlivé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zvýhodňovat</a:t>
            </a:r>
            <a:r>
              <a:rPr lang="en-GB" sz="1600" dirty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s </a:t>
            </a:r>
            <a:r>
              <a:rPr lang="en-GB" sz="1600" dirty="0" err="1"/>
              <a:t>určitými</a:t>
            </a:r>
            <a:r>
              <a:rPr lang="en-GB" sz="1600" dirty="0"/>
              <a:t> </a:t>
            </a:r>
            <a:r>
              <a:rPr lang="en-GB" sz="1600" dirty="0" err="1" smtClean="0"/>
              <a:t>metabolickými</a:t>
            </a:r>
            <a:r>
              <a:rPr lang="cs-CZ" sz="1600" dirty="0"/>
              <a:t> </a:t>
            </a:r>
            <a:r>
              <a:rPr lang="en-GB" sz="1600" dirty="0" err="1" smtClean="0"/>
              <a:t>schopnostmi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zaplavené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fakultativní</a:t>
            </a:r>
            <a:r>
              <a:rPr lang="en-GB" sz="1600" dirty="0"/>
              <a:t> a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některých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výběr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, </a:t>
            </a:r>
            <a:r>
              <a:rPr lang="en-GB" sz="1600" dirty="0" err="1" smtClean="0"/>
              <a:t>které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extrémy</a:t>
            </a:r>
            <a:r>
              <a:rPr lang="en-GB" sz="1600" dirty="0" smtClean="0"/>
              <a:t> </a:t>
            </a:r>
            <a:r>
              <a:rPr lang="en-GB" sz="1600" dirty="0"/>
              <a:t>v pH,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, </a:t>
            </a:r>
            <a:r>
              <a:rPr lang="en-GB" sz="1600" dirty="0" err="1"/>
              <a:t>pouštní</a:t>
            </a:r>
            <a:r>
              <a:rPr lang="en-GB" sz="1600" dirty="0"/>
              <a:t> </a:t>
            </a:r>
            <a:r>
              <a:rPr lang="en-GB" sz="1600" dirty="0" err="1" smtClean="0"/>
              <a:t>půdy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smtClean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G+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akvatických</a:t>
            </a:r>
            <a:r>
              <a:rPr lang="en-GB" sz="1600" dirty="0"/>
              <a:t> </a:t>
            </a:r>
            <a:r>
              <a:rPr lang="en-GB" sz="1600" dirty="0" err="1" smtClean="0"/>
              <a:t>habitatech</a:t>
            </a:r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4927" y="1923226"/>
            <a:ext cx="2645271" cy="33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1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" y="188640"/>
            <a:ext cx="7943131" cy="35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0808"/>
            <a:ext cx="2913976" cy="16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0458" y="5066466"/>
            <a:ext cx="2225824" cy="16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6" y="3817796"/>
            <a:ext cx="2503050" cy="166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51" y="5329555"/>
            <a:ext cx="2101776" cy="14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8" y="4961009"/>
            <a:ext cx="2693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02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běžné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bakteriální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rody</a:t>
            </a:r>
            <a:r>
              <a:rPr lang="en-GB" sz="1600" b="1" dirty="0">
                <a:solidFill>
                  <a:prstClr val="black"/>
                </a:solidFill>
              </a:rPr>
              <a:t> v </a:t>
            </a:r>
            <a:r>
              <a:rPr lang="en-GB" sz="1600" b="1" dirty="0" err="1">
                <a:solidFill>
                  <a:prstClr val="black"/>
                </a:solidFill>
              </a:rPr>
              <a:t>půdě</a:t>
            </a:r>
            <a:r>
              <a:rPr lang="en-GB" sz="1600" b="1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i="1" dirty="0">
                <a:solidFill>
                  <a:prstClr val="black"/>
                </a:solidFill>
              </a:rPr>
              <a:t>Acinetobacter, Agrobacterium, </a:t>
            </a:r>
            <a:r>
              <a:rPr lang="en-GB" sz="1600" i="1" dirty="0" err="1">
                <a:solidFill>
                  <a:prstClr val="black"/>
                </a:solidFill>
              </a:rPr>
              <a:t>Alcaligenes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Arthrobacter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>
                <a:solidFill>
                  <a:prstClr val="black"/>
                </a:solidFill>
              </a:rPr>
              <a:t>Bacillus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Brevibacterium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i="1" dirty="0" err="1">
                <a:solidFill>
                  <a:prstClr val="black"/>
                </a:solidFill>
              </a:rPr>
              <a:t>Caulobacter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Cellulomonas</a:t>
            </a:r>
            <a:r>
              <a:rPr lang="en-GB" sz="1600" i="1" dirty="0">
                <a:solidFill>
                  <a:prstClr val="black"/>
                </a:solidFill>
              </a:rPr>
              <a:t>, Clostridium, Corynebacterium, </a:t>
            </a:r>
            <a:r>
              <a:rPr lang="en-GB" sz="1600" b="1" i="1" dirty="0" err="1">
                <a:solidFill>
                  <a:prstClr val="black"/>
                </a:solidFill>
              </a:rPr>
              <a:t>Flavobacterium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b="1" i="1" dirty="0">
                <a:solidFill>
                  <a:prstClr val="black"/>
                </a:solidFill>
              </a:rPr>
              <a:t>Micrococcus</a:t>
            </a:r>
            <a:r>
              <a:rPr lang="en-GB" sz="1600" i="1" dirty="0">
                <a:solidFill>
                  <a:prstClr val="black"/>
                </a:solidFill>
              </a:rPr>
              <a:t>, Mycobacterium, </a:t>
            </a:r>
            <a:r>
              <a:rPr lang="en-GB" sz="1600" b="1" i="1" dirty="0">
                <a:solidFill>
                  <a:prstClr val="black"/>
                </a:solidFill>
              </a:rPr>
              <a:t>Pseudomonas</a:t>
            </a:r>
            <a:r>
              <a:rPr lang="en-GB" sz="1600" i="1" dirty="0">
                <a:solidFill>
                  <a:prstClr val="black"/>
                </a:solidFill>
              </a:rPr>
              <a:t>, Staphylococcus, Streptococcus,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b="1" i="1" dirty="0" err="1">
                <a:solidFill>
                  <a:prstClr val="black"/>
                </a:solidFill>
              </a:rPr>
              <a:t>Xanthomonas</a:t>
            </a:r>
            <a:endParaRPr lang="en-GB" sz="1600" b="1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velké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rozdíly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zastoupení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3416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43592"/>
            <a:ext cx="4520490" cy="29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1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632"/>
            <a:ext cx="890343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/>
              <a:t>Aktinobakterie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tvořit</a:t>
            </a:r>
            <a:r>
              <a:rPr lang="en-GB" sz="1600" dirty="0"/>
              <a:t> 10-33%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</a:t>
            </a:r>
            <a:r>
              <a:rPr lang="cs-CZ" sz="1600" dirty="0" smtClean="0"/>
              <a:t>- n</a:t>
            </a:r>
            <a:r>
              <a:rPr lang="en-GB" sz="1600" dirty="0" err="1" smtClean="0"/>
              <a:t>ejčastější</a:t>
            </a:r>
            <a:r>
              <a:rPr lang="en-GB" sz="1600" dirty="0" smtClean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b="1" i="1" dirty="0"/>
              <a:t>Streptomyces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b="1" i="1" dirty="0" err="1"/>
              <a:t>Nocardia</a:t>
            </a:r>
            <a:r>
              <a:rPr lang="en-GB" sz="1600" dirty="0"/>
              <a:t>; </a:t>
            </a:r>
            <a:r>
              <a:rPr lang="en-GB" sz="1600" i="1" dirty="0" err="1"/>
              <a:t>Micromonospora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i="1" dirty="0" err="1" smtClean="0"/>
              <a:t>Actinomyces</a:t>
            </a:r>
            <a:r>
              <a:rPr lang="cs-CZ" sz="1600" i="1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ale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endParaRPr lang="en-GB" sz="1600" dirty="0"/>
          </a:p>
          <a:p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odolné</a:t>
            </a:r>
            <a:r>
              <a:rPr lang="en-GB" sz="1600" dirty="0"/>
              <a:t> </a:t>
            </a:r>
            <a:r>
              <a:rPr lang="en-GB" sz="1600" dirty="0" err="1"/>
              <a:t>vysychání</a:t>
            </a:r>
            <a:r>
              <a:rPr lang="en-GB" sz="1600" dirty="0"/>
              <a:t>,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sucha</a:t>
            </a:r>
            <a:r>
              <a:rPr lang="en-GB" sz="1600" dirty="0"/>
              <a:t> v </a:t>
            </a:r>
            <a:r>
              <a:rPr lang="en-GB" sz="1600" dirty="0" err="1"/>
              <a:t>pouštních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endParaRPr lang="en-GB" sz="1600" dirty="0"/>
          </a:p>
          <a:p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/>
              <a:t>raději</a:t>
            </a:r>
            <a:r>
              <a:rPr lang="en-GB" sz="1600" dirty="0"/>
              <a:t> </a:t>
            </a:r>
            <a:r>
              <a:rPr lang="en-GB" sz="1600" dirty="0" err="1"/>
              <a:t>alkalickou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reakci</a:t>
            </a:r>
            <a:r>
              <a:rPr lang="en-GB" sz="1600" dirty="0"/>
              <a:t>, </a:t>
            </a:r>
            <a:r>
              <a:rPr lang="en-GB" sz="1600" dirty="0" err="1"/>
              <a:t>citlivé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smtClean="0"/>
              <a:t>pH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Myxobakterie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err="1" smtClean="0"/>
              <a:t>hlavně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půdách</a:t>
            </a:r>
            <a:r>
              <a:rPr lang="en-GB" sz="1600" dirty="0"/>
              <a:t> - </a:t>
            </a:r>
            <a:r>
              <a:rPr lang="en-GB" sz="1600" dirty="0" err="1"/>
              <a:t>najdeme</a:t>
            </a:r>
            <a:r>
              <a:rPr lang="en-GB" sz="1600" dirty="0"/>
              <a:t> je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hmotě</a:t>
            </a:r>
            <a:r>
              <a:rPr lang="en-GB" sz="1600" dirty="0"/>
              <a:t> v </a:t>
            </a:r>
            <a:r>
              <a:rPr lang="en-GB" sz="1600" dirty="0" err="1"/>
              <a:t>lesních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b="1" i="1" dirty="0" err="1" smtClean="0"/>
              <a:t>Myxococcus</a:t>
            </a:r>
            <a:r>
              <a:rPr lang="en-GB" sz="1600" i="1" dirty="0"/>
              <a:t>, </a:t>
            </a:r>
            <a:r>
              <a:rPr lang="en-GB" sz="1600" i="1" dirty="0" err="1"/>
              <a:t>Chondrococcus</a:t>
            </a:r>
            <a:r>
              <a:rPr lang="en-GB" sz="1600" i="1" dirty="0"/>
              <a:t>, </a:t>
            </a:r>
            <a:r>
              <a:rPr lang="en-GB" sz="1600" i="1" dirty="0" err="1"/>
              <a:t>Archangium</a:t>
            </a:r>
            <a:r>
              <a:rPr lang="en-GB" sz="1600" i="1" dirty="0"/>
              <a:t>, </a:t>
            </a:r>
            <a:r>
              <a:rPr lang="en-GB" sz="1600" i="1" dirty="0" err="1" smtClean="0"/>
              <a:t>Polyangium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889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7712"/>
            <a:ext cx="25241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88894"/>
            <a:ext cx="2088545" cy="34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2206688" cy="33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5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Stratosféra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824536" cy="576064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ozonu</a:t>
            </a:r>
            <a:r>
              <a:rPr lang="en-GB" sz="1600" dirty="0"/>
              <a:t> (90% </a:t>
            </a:r>
            <a:r>
              <a:rPr lang="en-GB" sz="1600" dirty="0" err="1"/>
              <a:t>veškerého</a:t>
            </a:r>
            <a:r>
              <a:rPr lang="en-GB" sz="1600" dirty="0"/>
              <a:t> </a:t>
            </a:r>
            <a:r>
              <a:rPr lang="en-GB" sz="1600" dirty="0" err="1"/>
              <a:t>ozónu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absorpce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 smtClean="0"/>
              <a:t>záření</a:t>
            </a:r>
            <a:r>
              <a:rPr lang="cs-CZ" sz="1600" dirty="0" smtClean="0"/>
              <a:t> (jen 1% dopadne na Zemi)</a:t>
            </a:r>
            <a:endParaRPr lang="en-GB" sz="1600" dirty="0"/>
          </a:p>
          <a:p>
            <a:r>
              <a:rPr lang="en-GB" sz="1600" dirty="0" err="1" smtClean="0"/>
              <a:t>fluorokarbony</a:t>
            </a:r>
            <a:r>
              <a:rPr lang="en-GB" sz="1600" dirty="0"/>
              <a:t>, </a:t>
            </a:r>
            <a:r>
              <a:rPr lang="en-GB" sz="1600" dirty="0" err="1"/>
              <a:t>nadměrné</a:t>
            </a:r>
            <a:r>
              <a:rPr lang="en-GB" sz="1600" dirty="0"/>
              <a:t> </a:t>
            </a:r>
            <a:r>
              <a:rPr lang="en-GB" sz="1600" dirty="0" err="1"/>
              <a:t>hnojení</a:t>
            </a:r>
            <a:r>
              <a:rPr lang="en-GB" sz="1600" dirty="0"/>
              <a:t> ( </a:t>
            </a:r>
            <a:r>
              <a:rPr lang="en-GB" sz="1600" dirty="0" err="1"/>
              <a:t>uvolnění</a:t>
            </a:r>
            <a:r>
              <a:rPr lang="en-GB" sz="1600" dirty="0"/>
              <a:t> N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tratosféra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bariera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z a do </a:t>
            </a:r>
            <a:r>
              <a:rPr lang="en-GB" sz="1600" dirty="0" err="1" smtClean="0"/>
              <a:t>troposféry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pomalé</a:t>
            </a:r>
            <a:r>
              <a:rPr lang="en-GB" sz="1600" dirty="0" smtClean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a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vystaveny</a:t>
            </a:r>
            <a:r>
              <a:rPr lang="cs-CZ" sz="1600" dirty="0"/>
              <a:t> </a:t>
            </a:r>
            <a:r>
              <a:rPr lang="en-GB" sz="1600" dirty="0" err="1" smtClean="0"/>
              <a:t>ozónu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chráněné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těmto</a:t>
            </a:r>
            <a:r>
              <a:rPr lang="en-GB" sz="1600" dirty="0"/>
              <a:t> </a:t>
            </a:r>
            <a:r>
              <a:rPr lang="en-GB" sz="1600" dirty="0" err="1"/>
              <a:t>vlivům</a:t>
            </a:r>
            <a:r>
              <a:rPr lang="en-GB" sz="1600" dirty="0"/>
              <a:t> by </a:t>
            </a:r>
            <a:r>
              <a:rPr lang="en-GB" sz="1600" dirty="0" err="1" smtClean="0"/>
              <a:t>mohly</a:t>
            </a:r>
            <a:r>
              <a:rPr lang="cs-CZ" sz="1600" dirty="0"/>
              <a:t> </a:t>
            </a:r>
            <a:r>
              <a:rPr lang="en-GB" sz="1600" dirty="0" err="1" smtClean="0"/>
              <a:t>přežít</a:t>
            </a:r>
            <a:r>
              <a:rPr lang="en-GB" sz="1600" dirty="0" smtClean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 smtClean="0"/>
              <a:t>atmosféry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/>
              <a:t>aerosol</a:t>
            </a:r>
            <a:r>
              <a:rPr lang="cs-CZ" sz="1600" dirty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 </a:t>
            </a:r>
            <a:r>
              <a:rPr lang="en-GB" sz="1600" dirty="0" err="1"/>
              <a:t>sírové</a:t>
            </a:r>
            <a:r>
              <a:rPr lang="en-GB" sz="1600" dirty="0"/>
              <a:t> </a:t>
            </a:r>
            <a:r>
              <a:rPr lang="cs-CZ" sz="1600" dirty="0" smtClean="0"/>
              <a:t> -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siřičitý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sulfan</a:t>
            </a:r>
            <a:r>
              <a:rPr lang="cs-CZ" sz="1600" dirty="0" smtClean="0"/>
              <a:t> (sopečná činnost) 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zapojuje</a:t>
            </a:r>
            <a:r>
              <a:rPr lang="en-GB" sz="1600" dirty="0"/>
              <a:t> do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 smtClean="0"/>
              <a:t>reakcí</a:t>
            </a:r>
            <a:r>
              <a:rPr lang="cs-CZ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stratosféře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 - perzistence </a:t>
            </a:r>
            <a:r>
              <a:rPr lang="en-GB" sz="1600" dirty="0" smtClean="0"/>
              <a:t>2 </a:t>
            </a:r>
            <a:r>
              <a:rPr lang="en-GB" sz="1600" dirty="0" err="1"/>
              <a:t>až</a:t>
            </a:r>
            <a:r>
              <a:rPr lang="en-GB" sz="1600" dirty="0"/>
              <a:t> 3 </a:t>
            </a:r>
            <a:r>
              <a:rPr lang="en-GB" sz="1600" dirty="0" smtClean="0"/>
              <a:t>let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-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cs-CZ" sz="1600" dirty="0" smtClean="0"/>
              <a:t>10x</a:t>
            </a:r>
            <a:r>
              <a:rPr lang="en-GB" sz="1600" dirty="0" smtClean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/>
              <a:t>blokovat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cs-CZ" sz="1600" dirty="0" smtClean="0"/>
              <a:t>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odrazivost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r>
              <a:rPr lang="cs-CZ" sz="1600" dirty="0" smtClean="0"/>
              <a:t>) - </a:t>
            </a:r>
            <a:r>
              <a:rPr lang="en-GB" sz="1600" dirty="0" smtClean="0"/>
              <a:t>albedo</a:t>
            </a:r>
            <a:endParaRPr lang="en-GB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252341" cy="32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0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/>
          <a:lstStyle/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lvl="0"/>
            <a:r>
              <a:rPr lang="en-GB" sz="1600" b="1" i="1" dirty="0" err="1" smtClean="0">
                <a:solidFill>
                  <a:prstClr val="black"/>
                </a:solidFill>
              </a:rPr>
              <a:t>Azotobacter</a:t>
            </a:r>
            <a:r>
              <a:rPr lang="en-GB" sz="1600" i="1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>
                <a:solidFill>
                  <a:prstClr val="black"/>
                </a:solidFill>
              </a:rPr>
              <a:t>fixace</a:t>
            </a:r>
            <a:r>
              <a:rPr lang="en-GB" sz="1600" b="1" dirty="0">
                <a:solidFill>
                  <a:prstClr val="black"/>
                </a:solidFill>
              </a:rPr>
              <a:t> N2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i="1" dirty="0" smtClean="0">
                <a:solidFill>
                  <a:prstClr val="black"/>
                </a:solidFill>
              </a:rPr>
              <a:t>Clostridium</a:t>
            </a:r>
            <a:endParaRPr lang="cs-CZ" sz="1600" b="1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ýznam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rhizobií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bradyrhizobií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1031"/>
            <a:ext cx="3995936" cy="29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43" y="1628799"/>
            <a:ext cx="3548682" cy="50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034090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73" y="1628799"/>
            <a:ext cx="2179837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48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593"/>
            <a:ext cx="8409112" cy="4525963"/>
          </a:xfrm>
        </p:spPr>
        <p:txBody>
          <a:bodyPr/>
          <a:lstStyle/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 smtClean="0">
                <a:solidFill>
                  <a:prstClr val="black"/>
                </a:solidFill>
              </a:rPr>
              <a:t>půdě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řas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samé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  <a:r>
              <a:rPr lang="en-GB" sz="1600" i="1" dirty="0" err="1">
                <a:solidFill>
                  <a:prstClr val="black"/>
                </a:solidFill>
              </a:rPr>
              <a:t>Chlorophycophyta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Rhodophycophyta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Euglenophycophyta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Chrysophycophyta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nachází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několika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milimetrech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baseline="300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/g;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 smtClean="0">
                <a:solidFill>
                  <a:prstClr val="black"/>
                </a:solidFill>
              </a:rPr>
              <a:t>jednobuněčné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1" y="2277683"/>
            <a:ext cx="4838065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1"/>
            <a:ext cx="2943157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16" y="908720"/>
            <a:ext cx="20478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69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ůležité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fotoautotrofní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bakterie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 smtClean="0">
                <a:solidFill>
                  <a:prstClr val="black"/>
                </a:solidFill>
              </a:rPr>
              <a:t>sinice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b="1" dirty="0">
              <a:solidFill>
                <a:prstClr val="black"/>
              </a:solidFill>
            </a:endParaRPr>
          </a:p>
          <a:p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r>
              <a:rPr lang="en-GB" sz="1600" b="1" i="1" dirty="0">
                <a:solidFill>
                  <a:prstClr val="black"/>
                </a:solidFill>
              </a:rPr>
              <a:t>Anabaena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Calothrix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Chroococcus,Cylindrospermum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Lyngbya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Microcoleus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Nodularia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Nostoc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Oscillatoria,Phormidium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Plectonema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Scytonema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Tolypothrix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ěkteré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GB" sz="1600" i="1" dirty="0" err="1">
                <a:solidFill>
                  <a:prstClr val="black"/>
                </a:solidFill>
              </a:rPr>
              <a:t>Nostoc</a:t>
            </a:r>
            <a:r>
              <a:rPr lang="en-GB" sz="1600" dirty="0">
                <a:solidFill>
                  <a:prstClr val="black"/>
                </a:solidFill>
              </a:rPr>
              <a:t>) </a:t>
            </a:r>
            <a:r>
              <a:rPr lang="en-GB" sz="1600" dirty="0" err="1">
                <a:solidFill>
                  <a:prstClr val="black"/>
                </a:solidFill>
              </a:rPr>
              <a:t>poskytují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fixovaný</a:t>
            </a:r>
            <a:r>
              <a:rPr lang="en-GB" sz="1600" dirty="0">
                <a:solidFill>
                  <a:prstClr val="black"/>
                </a:solidFill>
              </a:rPr>
              <a:t> N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organický</a:t>
            </a:r>
            <a:r>
              <a:rPr lang="en-GB" sz="1600" dirty="0">
                <a:solidFill>
                  <a:prstClr val="black"/>
                </a:solidFill>
              </a:rPr>
              <a:t> C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s</a:t>
            </a:r>
            <a:r>
              <a:rPr lang="pl-PL" sz="1600" dirty="0" smtClean="0">
                <a:solidFill>
                  <a:prstClr val="black"/>
                </a:solidFill>
              </a:rPr>
              <a:t>inice </a:t>
            </a:r>
            <a:r>
              <a:rPr lang="pl-PL" sz="1600" dirty="0">
                <a:solidFill>
                  <a:prstClr val="black"/>
                </a:solidFill>
              </a:rPr>
              <a:t>tvoří krustu na půdách bez vegetace a tak ji stabilizují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59"/>
            <a:ext cx="8518849" cy="302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59832" y="6373729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Nostoc</a:t>
            </a:r>
            <a:r>
              <a:rPr lang="cs-CZ" sz="1200" dirty="0" smtClean="0"/>
              <a:t> -  </a:t>
            </a:r>
            <a:r>
              <a:rPr lang="en-GB" sz="1200" dirty="0" smtClean="0"/>
              <a:t>http</a:t>
            </a:r>
            <a:r>
              <a:rPr lang="en-GB" sz="1200" dirty="0"/>
              <a:t>://polar.prf.jcu.cz/algo.htm</a:t>
            </a:r>
          </a:p>
        </p:txBody>
      </p:sp>
    </p:spTree>
    <p:extLst>
      <p:ext uri="{BB962C8B-B14F-4D97-AF65-F5344CB8AC3E}">
        <p14:creationId xmlns:p14="http://schemas.microsoft.com/office/powerpoint/2010/main" val="1788925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3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Allochtonní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organismy</a:t>
            </a: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do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různých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zdrojů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hydrosféry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nebo</a:t>
            </a:r>
            <a:r>
              <a:rPr lang="en-GB" sz="1600" dirty="0" smtClean="0">
                <a:solidFill>
                  <a:prstClr val="black"/>
                </a:solidFill>
              </a:rPr>
              <a:t> s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živočišnými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zbytky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t-BR" sz="1600" b="1" i="1" dirty="0">
                <a:solidFill>
                  <a:prstClr val="black"/>
                </a:solidFill>
              </a:rPr>
              <a:t>Agrobacterium</a:t>
            </a:r>
            <a:r>
              <a:rPr lang="pt-BR" sz="1600" i="1" dirty="0">
                <a:solidFill>
                  <a:prstClr val="black"/>
                </a:solidFill>
              </a:rPr>
              <a:t>, Corynebacterium, </a:t>
            </a:r>
            <a:r>
              <a:rPr lang="pt-BR" sz="1600" b="1" i="1" dirty="0">
                <a:solidFill>
                  <a:prstClr val="black"/>
                </a:solidFill>
              </a:rPr>
              <a:t>Erwinia</a:t>
            </a:r>
            <a:r>
              <a:rPr lang="pt-BR" sz="1600" i="1" dirty="0">
                <a:solidFill>
                  <a:prstClr val="black"/>
                </a:solidFill>
              </a:rPr>
              <a:t>, Pseudomonas, Xanthomonas </a:t>
            </a:r>
            <a:r>
              <a:rPr lang="pt-BR" sz="1600" dirty="0">
                <a:solidFill>
                  <a:prstClr val="black"/>
                </a:solidFill>
              </a:rPr>
              <a:t>– s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infekčním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materiálem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s </a:t>
            </a:r>
            <a:r>
              <a:rPr lang="en-GB" sz="1600" dirty="0" err="1">
                <a:solidFill>
                  <a:prstClr val="black"/>
                </a:solidFill>
              </a:rPr>
              <a:t>trusem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zvířat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odpadní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vodou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normálních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allochtonní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rychle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eliminovány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někdy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mohou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přežít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endospóry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5" y="3844692"/>
            <a:ext cx="3147293" cy="26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5837"/>
            <a:ext cx="3558614" cy="263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744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 smtClean="0"/>
              <a:t>Houby</a:t>
            </a:r>
            <a:endParaRPr lang="cs-CZ" sz="1600" b="1" dirty="0" smtClean="0"/>
          </a:p>
          <a:p>
            <a:r>
              <a:rPr lang="en-GB" sz="1600" b="1" dirty="0" smtClean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– </a:t>
            </a:r>
            <a:r>
              <a:rPr lang="en-GB" sz="1600" dirty="0" err="1"/>
              <a:t>většinu</a:t>
            </a:r>
            <a:r>
              <a:rPr lang="en-GB" sz="1600" dirty="0"/>
              <a:t> </a:t>
            </a:r>
            <a:r>
              <a:rPr lang="en-GB" sz="1600" dirty="0" err="1"/>
              <a:t>typů</a:t>
            </a:r>
            <a:r>
              <a:rPr lang="en-GB" sz="1600" dirty="0"/>
              <a:t> hub je </a:t>
            </a:r>
            <a:r>
              <a:rPr lang="en-GB" sz="1600" dirty="0" err="1"/>
              <a:t>možné</a:t>
            </a:r>
            <a:r>
              <a:rPr lang="en-GB" sz="1600" dirty="0"/>
              <a:t> </a:t>
            </a:r>
            <a:r>
              <a:rPr lang="en-GB" sz="1600" dirty="0" err="1"/>
              <a:t>najít</a:t>
            </a:r>
            <a:r>
              <a:rPr lang="en-GB" sz="1600" dirty="0"/>
              <a:t> </a:t>
            </a:r>
            <a:r>
              <a:rPr lang="en-GB" sz="1600" dirty="0" smtClean="0"/>
              <a:t>v</a:t>
            </a:r>
            <a:r>
              <a:rPr lang="cs-CZ" sz="1600" dirty="0" smtClean="0"/>
              <a:t> </a:t>
            </a:r>
            <a:r>
              <a:rPr lang="en-GB" sz="1600" dirty="0" err="1" smtClean="0"/>
              <a:t>půdě</a:t>
            </a:r>
            <a:endParaRPr lang="en-GB" sz="1600" dirty="0"/>
          </a:p>
          <a:p>
            <a:r>
              <a:rPr lang="en-GB" sz="1600" dirty="0" err="1"/>
              <a:t>buď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volně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součást</a:t>
            </a:r>
            <a:r>
              <a:rPr lang="en-GB" sz="1600" dirty="0"/>
              <a:t> </a:t>
            </a:r>
            <a:r>
              <a:rPr lang="en-GB" sz="1600" dirty="0" err="1"/>
              <a:t>mykorhizy</a:t>
            </a:r>
            <a:endParaRPr lang="en-GB" sz="1600" dirty="0"/>
          </a:p>
          <a:p>
            <a:r>
              <a:rPr lang="pt-BR" sz="1600" dirty="0"/>
              <a:t>nejvíce v horních 10 cm půdy, velice málo pod 30 cm</a:t>
            </a:r>
          </a:p>
          <a:p>
            <a:r>
              <a:rPr lang="en-GB" sz="1600" dirty="0" err="1"/>
              <a:t>nejvíce</a:t>
            </a:r>
            <a:r>
              <a:rPr lang="en-GB" sz="1600" dirty="0"/>
              <a:t> v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provzdušněných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ejčastěji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nedokonalé</a:t>
            </a:r>
            <a:r>
              <a:rPr lang="en-GB" sz="1600" dirty="0"/>
              <a:t>: </a:t>
            </a:r>
            <a:r>
              <a:rPr lang="en-GB" sz="1600" b="1" i="1" dirty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Geotrichum</a:t>
            </a:r>
            <a:r>
              <a:rPr lang="en-GB" sz="1600" i="1" dirty="0"/>
              <a:t>, </a:t>
            </a:r>
            <a:r>
              <a:rPr lang="en-GB" sz="1600" i="1" dirty="0" err="1"/>
              <a:t>Penicillium</a:t>
            </a:r>
            <a:r>
              <a:rPr lang="en-GB" sz="1600" i="1" dirty="0"/>
              <a:t>, Trichoderma</a:t>
            </a:r>
            <a:r>
              <a:rPr lang="en-GB" sz="1600" dirty="0"/>
              <a:t>,</a:t>
            </a:r>
          </a:p>
          <a:p>
            <a:r>
              <a:rPr lang="pl-PL" sz="1600" dirty="0"/>
              <a:t>ale i četné askomycety a bazidiomycety</a:t>
            </a:r>
          </a:p>
          <a:p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obtížná</a:t>
            </a:r>
            <a:r>
              <a:rPr lang="en-GB" sz="1600" dirty="0"/>
              <a:t> </a:t>
            </a:r>
            <a:r>
              <a:rPr lang="en-GB" sz="1600" dirty="0" err="1"/>
              <a:t>izolace</a:t>
            </a:r>
            <a:r>
              <a:rPr lang="en-GB" sz="1600" dirty="0"/>
              <a:t> a </a:t>
            </a:r>
            <a:r>
              <a:rPr lang="en-GB" sz="1600" dirty="0" err="1"/>
              <a:t>identifikace</a:t>
            </a:r>
            <a:r>
              <a:rPr lang="en-GB" sz="1600" dirty="0"/>
              <a:t> (</a:t>
            </a:r>
            <a:r>
              <a:rPr lang="en-GB" sz="1600" dirty="0" err="1"/>
              <a:t>zvl</a:t>
            </a:r>
            <a:r>
              <a:rPr lang="en-GB" sz="1600" dirty="0"/>
              <a:t>. u </a:t>
            </a:r>
            <a:r>
              <a:rPr lang="en-GB" sz="1600" dirty="0" err="1"/>
              <a:t>mykorhízy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b="1" dirty="0" err="1"/>
              <a:t>kvasinky</a:t>
            </a:r>
            <a:r>
              <a:rPr lang="en-GB" sz="1600" dirty="0"/>
              <a:t> </a:t>
            </a:r>
            <a:r>
              <a:rPr lang="en-GB" sz="1600" dirty="0" err="1"/>
              <a:t>časté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(</a:t>
            </a:r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Deuteromycota</a:t>
            </a:r>
            <a:r>
              <a:rPr lang="en-GB" sz="1600" dirty="0"/>
              <a:t>):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i="1" dirty="0" smtClean="0"/>
              <a:t>Candida,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46412" cy="168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50286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6926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4799"/>
            <a:ext cx="2207946" cy="185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02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9518"/>
            <a:ext cx="9036496" cy="4525963"/>
          </a:xfrm>
        </p:spPr>
        <p:txBody>
          <a:bodyPr/>
          <a:lstStyle/>
          <a:p>
            <a:pPr lvl="0"/>
            <a:r>
              <a:rPr lang="cs-CZ" sz="1600" dirty="0" err="1">
                <a:solidFill>
                  <a:prstClr val="black"/>
                </a:solidFill>
              </a:rPr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ěkteré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druhy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izolované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Lipomyces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Schwanniomyces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Kluyveromyces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Schizoblastosporion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Hansenula</a:t>
            </a:r>
            <a:r>
              <a:rPr lang="en-GB" sz="1600" i="1" dirty="0" smtClean="0">
                <a:solidFill>
                  <a:prstClr val="black"/>
                </a:solidFill>
              </a:rPr>
              <a:t>,</a:t>
            </a:r>
            <a:r>
              <a:rPr lang="cs-CZ" sz="1600" i="1" dirty="0" smtClean="0">
                <a:solidFill>
                  <a:prstClr val="black"/>
                </a:solidFill>
              </a:rPr>
              <a:t> </a:t>
            </a:r>
            <a:r>
              <a:rPr lang="en-GB" sz="1600" i="1" dirty="0" smtClean="0">
                <a:solidFill>
                  <a:prstClr val="black"/>
                </a:solidFill>
              </a:rPr>
              <a:t>Cryptococcus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oportunistických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zymogenních</a:t>
            </a:r>
            <a:r>
              <a:rPr lang="en-GB" sz="1600" dirty="0">
                <a:solidFill>
                  <a:prstClr val="black"/>
                </a:solidFill>
              </a:rPr>
              <a:t>) – </a:t>
            </a:r>
            <a:r>
              <a:rPr lang="en-GB" sz="1600" dirty="0" err="1">
                <a:solidFill>
                  <a:prstClr val="black"/>
                </a:solidFill>
              </a:rPr>
              <a:t>rostou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příznivých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adekvátní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vlhkost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aerace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relativně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využitelného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substrátu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noho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</a:t>
            </a:r>
            <a:r>
              <a:rPr lang="en-GB" sz="1600" dirty="0" err="1">
                <a:solidFill>
                  <a:prstClr val="black"/>
                </a:solidFill>
              </a:rPr>
              <a:t>metabolizuje</a:t>
            </a:r>
            <a:r>
              <a:rPr lang="en-GB" sz="1600" dirty="0">
                <a:solidFill>
                  <a:prstClr val="black"/>
                </a:solidFill>
              </a:rPr>
              <a:t> C-H (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polysacharidů</a:t>
            </a:r>
            <a:r>
              <a:rPr lang="en-GB" sz="1600" dirty="0">
                <a:solidFill>
                  <a:prstClr val="black"/>
                </a:solidFill>
              </a:rPr>
              <a:t>), ale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degradovat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lignin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t</a:t>
            </a:r>
            <a:r>
              <a:rPr lang="en-GB" sz="1600" dirty="0" err="1" smtClean="0">
                <a:solidFill>
                  <a:prstClr val="black"/>
                </a:solidFill>
              </a:rPr>
              <a:t>ypická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dormance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desítky</a:t>
            </a:r>
            <a:r>
              <a:rPr lang="en-GB" sz="1600" dirty="0">
                <a:solidFill>
                  <a:prstClr val="black"/>
                </a:solidFill>
              </a:rPr>
              <a:t> let – a </a:t>
            </a:r>
            <a:r>
              <a:rPr lang="en-GB" sz="1600" dirty="0" err="1">
                <a:solidFill>
                  <a:prstClr val="black"/>
                </a:solidFill>
              </a:rPr>
              <a:t>stále</a:t>
            </a:r>
            <a:r>
              <a:rPr lang="en-GB" sz="1600" dirty="0">
                <a:solidFill>
                  <a:prstClr val="black"/>
                </a:solidFill>
              </a:rPr>
              <a:t> „viable“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formě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struktur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mycélium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metabolicky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inaktivní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2119"/>
            <a:ext cx="1833361" cy="16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71" y="3132309"/>
            <a:ext cx="1980663" cy="18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32119"/>
            <a:ext cx="23499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56" y="504906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62" y="5098409"/>
            <a:ext cx="1541115" cy="16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76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589640" cy="5544616"/>
          </a:xfrm>
        </p:spPr>
        <p:txBody>
          <a:bodyPr>
            <a:noAutofit/>
          </a:bodyPr>
          <a:lstStyle/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se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můžeme</a:t>
            </a:r>
            <a:r>
              <a:rPr lang="en-GB" sz="1600" dirty="0"/>
              <a:t> </a:t>
            </a:r>
            <a:r>
              <a:rPr lang="en-GB" sz="1600" dirty="0" err="1"/>
              <a:t>setkat</a:t>
            </a:r>
            <a:r>
              <a:rPr lang="en-GB" sz="1600" dirty="0"/>
              <a:t> s </a:t>
            </a:r>
            <a:r>
              <a:rPr lang="en-GB" sz="1600" b="1" dirty="0" err="1"/>
              <a:t>fungistatickými</a:t>
            </a:r>
            <a:r>
              <a:rPr lang="en-GB" sz="1600" b="1" dirty="0"/>
              <a:t> </a:t>
            </a:r>
            <a:r>
              <a:rPr lang="en-GB" sz="1600" b="1" dirty="0" err="1"/>
              <a:t>podmínkami</a:t>
            </a:r>
            <a:r>
              <a:rPr lang="en-GB" sz="1600" b="1" dirty="0"/>
              <a:t> </a:t>
            </a:r>
            <a:r>
              <a:rPr lang="en-GB" sz="1600" dirty="0"/>
              <a:t>– s </a:t>
            </a:r>
            <a:r>
              <a:rPr lang="en-GB" sz="1600" dirty="0" err="1" smtClean="0"/>
              <a:t>výjimkou</a:t>
            </a:r>
            <a:r>
              <a:rPr lang="cs-CZ" sz="1600" dirty="0"/>
              <a:t> </a:t>
            </a:r>
            <a:r>
              <a:rPr lang="en-GB" sz="1600" dirty="0" err="1" smtClean="0"/>
              <a:t>hlubokých</a:t>
            </a:r>
            <a:r>
              <a:rPr lang="en-GB" sz="1600" dirty="0" smtClean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horizontů</a:t>
            </a:r>
            <a:r>
              <a:rPr lang="en-GB" sz="1600" dirty="0"/>
              <a:t>,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chladných</a:t>
            </a:r>
            <a:r>
              <a:rPr lang="en-GB" sz="1600" dirty="0"/>
              <a:t> </a:t>
            </a:r>
            <a:r>
              <a:rPr lang="en-GB" sz="1600" dirty="0" err="1" smtClean="0"/>
              <a:t>půd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řídavek</a:t>
            </a:r>
            <a:r>
              <a:rPr lang="en-GB" sz="1600" dirty="0" smtClean="0"/>
              <a:t> </a:t>
            </a:r>
            <a:r>
              <a:rPr lang="en-GB" sz="1600" dirty="0" err="1"/>
              <a:t>metabolizovatelného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fungistatický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 smtClean="0"/>
              <a:t>ukončí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ungistatický</a:t>
            </a:r>
            <a:r>
              <a:rPr lang="en-GB" sz="1600" dirty="0" smtClean="0"/>
              <a:t> </a:t>
            </a:r>
            <a:r>
              <a:rPr lang="en-GB" sz="1600" dirty="0" err="1"/>
              <a:t>efekt</a:t>
            </a:r>
            <a:r>
              <a:rPr lang="en-GB" sz="1600" dirty="0"/>
              <a:t> je </a:t>
            </a:r>
            <a:r>
              <a:rPr lang="en-GB" sz="1600" dirty="0" err="1"/>
              <a:t>spojený</a:t>
            </a:r>
            <a:r>
              <a:rPr lang="en-GB" sz="1600" dirty="0"/>
              <a:t> s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– </a:t>
            </a:r>
            <a:r>
              <a:rPr lang="en-GB" sz="1600" dirty="0" err="1"/>
              <a:t>sterilizace</a:t>
            </a:r>
            <a:r>
              <a:rPr lang="en-GB" sz="1600" dirty="0"/>
              <a:t> </a:t>
            </a:r>
            <a:r>
              <a:rPr lang="en-GB" sz="1600" dirty="0" err="1"/>
              <a:t>ho</a:t>
            </a:r>
            <a:r>
              <a:rPr lang="en-GB" sz="1600" dirty="0"/>
              <a:t> </a:t>
            </a:r>
            <a:r>
              <a:rPr lang="en-GB" sz="1600" dirty="0" err="1" smtClean="0"/>
              <a:t>odstraní</a:t>
            </a:r>
            <a:endParaRPr lang="cs-CZ" sz="1600" dirty="0" smtClean="0"/>
          </a:p>
          <a:p>
            <a:endParaRPr lang="en-GB" sz="1600" dirty="0"/>
          </a:p>
          <a:p>
            <a:r>
              <a:rPr lang="pl-PL" sz="1600" dirty="0"/>
              <a:t>s</a:t>
            </a:r>
            <a:r>
              <a:rPr lang="pl-PL" sz="1600" dirty="0" smtClean="0"/>
              <a:t>tále </a:t>
            </a:r>
            <a:r>
              <a:rPr lang="pl-PL" sz="1600" dirty="0"/>
              <a:t>ale není jasná podstata tohoto </a:t>
            </a:r>
            <a:r>
              <a:rPr lang="pl-PL" sz="1600" dirty="0" smtClean="0"/>
              <a:t>jevu</a:t>
            </a:r>
          </a:p>
          <a:p>
            <a:endParaRPr lang="pl-PL" sz="1600" dirty="0"/>
          </a:p>
          <a:p>
            <a:r>
              <a:rPr lang="cs-CZ" sz="1600" dirty="0"/>
              <a:t>v</a:t>
            </a:r>
            <a:r>
              <a:rPr lang="en-GB" sz="1600" dirty="0" err="1" smtClean="0"/>
              <a:t>elká</a:t>
            </a:r>
            <a:r>
              <a:rPr lang="en-GB" sz="1600" dirty="0" smtClean="0"/>
              <a:t> </a:t>
            </a:r>
            <a:r>
              <a:rPr lang="en-GB" sz="1600" dirty="0" err="1"/>
              <a:t>absorpční</a:t>
            </a:r>
            <a:r>
              <a:rPr lang="en-GB" sz="1600" dirty="0"/>
              <a:t> </a:t>
            </a:r>
            <a:r>
              <a:rPr lang="en-GB" sz="1600" dirty="0" err="1"/>
              <a:t>kapacita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mikrohabitatů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výrazný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pl-PL" sz="1600" b="1" dirty="0" smtClean="0"/>
              <a:t>interakce </a:t>
            </a:r>
            <a:r>
              <a:rPr lang="pl-PL" sz="1600" dirty="0"/>
              <a:t>mezi bakteriemi a </a:t>
            </a:r>
            <a:r>
              <a:rPr lang="pl-PL" sz="1600" dirty="0" smtClean="0"/>
              <a:t>houbami</a:t>
            </a:r>
            <a:endParaRPr lang="pl-PL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GB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66157"/>
            <a:ext cx="311339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2123728" y="40050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0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20082"/>
            <a:ext cx="3960440" cy="6125492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b="1" dirty="0">
                <a:solidFill>
                  <a:prstClr val="black"/>
                </a:solidFill>
              </a:rPr>
              <a:t>P</a:t>
            </a:r>
            <a:r>
              <a:rPr lang="en-GB" sz="1600" b="1" dirty="0" err="1" smtClean="0">
                <a:solidFill>
                  <a:prstClr val="black"/>
                </a:solidFill>
              </a:rPr>
              <a:t>rotozoa</a:t>
            </a:r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cs-CZ" sz="1600" dirty="0" smtClean="0">
                <a:solidFill>
                  <a:prstClr val="black"/>
                </a:solidFill>
              </a:rPr>
              <a:t>významní predátoři řas a bakterií v půdě</a:t>
            </a:r>
          </a:p>
          <a:p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velikostí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diverzita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srovnání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a</a:t>
            </a:r>
            <a:r>
              <a:rPr lang="en-GB" sz="1600" dirty="0" smtClean="0">
                <a:solidFill>
                  <a:prstClr val="black"/>
                </a:solidFill>
              </a:rPr>
              <a:t>by </a:t>
            </a:r>
            <a:r>
              <a:rPr lang="en-GB" sz="1600" dirty="0" err="1">
                <a:solidFill>
                  <a:prstClr val="black"/>
                </a:solidFill>
              </a:rPr>
              <a:t>bylo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prohlášeno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najít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vegetativním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stádiu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nestačí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cysty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b</a:t>
            </a:r>
            <a:r>
              <a:rPr lang="en-GB" sz="1600" dirty="0" err="1" smtClean="0">
                <a:solidFill>
                  <a:prstClr val="black"/>
                </a:solidFill>
              </a:rPr>
              <a:t>ičíkat</a:t>
            </a:r>
            <a:r>
              <a:rPr lang="cs-CZ" sz="1600" dirty="0" smtClean="0">
                <a:solidFill>
                  <a:prstClr val="black"/>
                </a:solidFill>
              </a:rPr>
              <a:t>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protozoa </a:t>
            </a:r>
            <a:r>
              <a:rPr lang="en-GB" sz="1600" dirty="0" err="1">
                <a:solidFill>
                  <a:prstClr val="black"/>
                </a:solidFill>
              </a:rPr>
              <a:t>dominují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habitaty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všeobecně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4</a:t>
            </a:r>
            <a:r>
              <a:rPr lang="en-GB" sz="1600" dirty="0">
                <a:solidFill>
                  <a:prstClr val="black"/>
                </a:solidFill>
              </a:rPr>
              <a:t>-10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nejvíce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svrchních</a:t>
            </a:r>
            <a:r>
              <a:rPr lang="en-GB" sz="1600" dirty="0">
                <a:solidFill>
                  <a:prstClr val="black"/>
                </a:solidFill>
              </a:rPr>
              <a:t> 15 cm; </a:t>
            </a:r>
            <a:r>
              <a:rPr lang="en-GB" sz="1600" dirty="0" err="1">
                <a:solidFill>
                  <a:prstClr val="black"/>
                </a:solidFill>
              </a:rPr>
              <a:t>vyžadují</a:t>
            </a:r>
            <a:r>
              <a:rPr lang="en-GB" sz="1600" dirty="0">
                <a:solidFill>
                  <a:prstClr val="black"/>
                </a:solidFill>
              </a:rPr>
              <a:t> dost </a:t>
            </a:r>
            <a:r>
              <a:rPr lang="en-GB" sz="1600" dirty="0" smtClean="0">
                <a:solidFill>
                  <a:prstClr val="black"/>
                </a:solidFill>
              </a:rPr>
              <a:t>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endParaRPr lang="cs-CZ" sz="1600" baseline="-25000" dirty="0" smtClean="0">
              <a:solidFill>
                <a:prstClr val="black"/>
              </a:solidFill>
            </a:endParaRPr>
          </a:p>
          <a:p>
            <a:pPr lvl="0"/>
            <a:endParaRPr lang="en-GB" sz="1600" baseline="-25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520864" cy="48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4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200" b="1" dirty="0" err="1">
                <a:solidFill>
                  <a:prstClr val="black"/>
                </a:solidFill>
              </a:rPr>
              <a:t>Hlubší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vrstvy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litoekosféry</a:t>
            </a:r>
            <a:r>
              <a:rPr lang="en-GB" sz="2200" b="1" dirty="0">
                <a:solidFill>
                  <a:prstClr val="black"/>
                </a:solidFill>
              </a:rPr>
              <a:t/>
            </a:r>
            <a:br>
              <a:rPr lang="en-GB" sz="2200" b="1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ikrobiálně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nejaktivnějších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vrchních</a:t>
            </a:r>
            <a:r>
              <a:rPr lang="en-GB" sz="1600" dirty="0">
                <a:solidFill>
                  <a:prstClr val="black"/>
                </a:solidFill>
              </a:rPr>
              <a:t> 15 cm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ornice</a:t>
            </a:r>
            <a:r>
              <a:rPr lang="en-GB" sz="1600" dirty="0">
                <a:solidFill>
                  <a:prstClr val="black"/>
                </a:solidFill>
              </a:rPr>
              <a:t>),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klesá</a:t>
            </a:r>
            <a:r>
              <a:rPr lang="en-GB" sz="1600" dirty="0">
                <a:solidFill>
                  <a:prstClr val="black"/>
                </a:solidFill>
              </a:rPr>
              <a:t>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nedostatek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živin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vyluhuje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říve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předpokládalo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litoekosféra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končí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horn</a:t>
            </a:r>
            <a:r>
              <a:rPr lang="cs-CZ" sz="1600" dirty="0">
                <a:solidFill>
                  <a:prstClr val="black"/>
                </a:solidFill>
              </a:rPr>
              <a:t>i</a:t>
            </a:r>
            <a:r>
              <a:rPr lang="en-GB" sz="1600" dirty="0" err="1" smtClean="0">
                <a:solidFill>
                  <a:prstClr val="black"/>
                </a:solidFill>
              </a:rPr>
              <a:t>ně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>
                <a:solidFill>
                  <a:prstClr val="black"/>
                </a:solidFill>
              </a:rPr>
              <a:t>80.letech </a:t>
            </a:r>
            <a:r>
              <a:rPr lang="en-GB" sz="1600" dirty="0" err="1">
                <a:solidFill>
                  <a:prstClr val="black"/>
                </a:solidFill>
              </a:rPr>
              <a:t>minulého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století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tento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názor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změnil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  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souvislosti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výzkumem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těchto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vrstev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možného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úložiště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nebezpečných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odpadů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4572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0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590465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ýzkum</a:t>
            </a:r>
            <a:r>
              <a:rPr lang="en-GB" sz="1600" dirty="0" smtClean="0"/>
              <a:t> </a:t>
            </a:r>
            <a:r>
              <a:rPr lang="en-GB" sz="1600" dirty="0" err="1"/>
              <a:t>náročný</a:t>
            </a:r>
            <a:r>
              <a:rPr lang="en-GB" sz="1600" dirty="0"/>
              <a:t> – </a:t>
            </a:r>
            <a:r>
              <a:rPr lang="en-GB" sz="1600" dirty="0" err="1"/>
              <a:t>vrtné</a:t>
            </a:r>
            <a:r>
              <a:rPr lang="en-GB" sz="1600" dirty="0"/>
              <a:t> </a:t>
            </a:r>
            <a:r>
              <a:rPr lang="en-GB" sz="1600" dirty="0" err="1"/>
              <a:t>soupravy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modifikovat</a:t>
            </a:r>
            <a:r>
              <a:rPr lang="en-GB" sz="1600" dirty="0"/>
              <a:t>, aby se </a:t>
            </a:r>
            <a:r>
              <a:rPr lang="en-GB" sz="1600" dirty="0" err="1" smtClean="0"/>
              <a:t>zabránilo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 smtClean="0"/>
              <a:t>kontaminaci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anaerobům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do </a:t>
            </a:r>
            <a:r>
              <a:rPr lang="en-GB" sz="1600" dirty="0" err="1"/>
              <a:t>vrtů</a:t>
            </a:r>
            <a:r>
              <a:rPr lang="en-GB" sz="1600" dirty="0"/>
              <a:t> </a:t>
            </a:r>
            <a:r>
              <a:rPr lang="en-GB" sz="1600" dirty="0" err="1"/>
              <a:t>aplikovat</a:t>
            </a:r>
            <a:r>
              <a:rPr lang="en-GB" sz="1600" dirty="0"/>
              <a:t> </a:t>
            </a:r>
            <a:r>
              <a:rPr lang="en-GB" sz="1600" dirty="0" smtClean="0"/>
              <a:t>argon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b="1" dirty="0" err="1"/>
              <a:t>v</a:t>
            </a:r>
            <a:r>
              <a:rPr lang="en-GB" sz="1600" b="1" dirty="0" err="1" smtClean="0"/>
              <a:t>yvrtané</a:t>
            </a:r>
            <a:r>
              <a:rPr lang="en-GB" sz="1600" b="1" dirty="0" smtClean="0"/>
              <a:t> </a:t>
            </a:r>
            <a:r>
              <a:rPr lang="en-GB" sz="1600" b="1" dirty="0" err="1"/>
              <a:t>vzorky</a:t>
            </a:r>
            <a:r>
              <a:rPr lang="en-GB" sz="1600" b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skladovat</a:t>
            </a:r>
            <a:r>
              <a:rPr lang="en-GB" sz="1600" dirty="0"/>
              <a:t> a </a:t>
            </a:r>
            <a:r>
              <a:rPr lang="en-GB" sz="1600" dirty="0" err="1"/>
              <a:t>zpracovávat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speciálních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prevenci</a:t>
            </a:r>
            <a:r>
              <a:rPr lang="en-GB" sz="1600" dirty="0"/>
              <a:t> </a:t>
            </a:r>
            <a:r>
              <a:rPr lang="en-GB" sz="1600" dirty="0" err="1"/>
              <a:t>kontaminace</a:t>
            </a:r>
            <a:r>
              <a:rPr lang="en-GB" sz="1600" dirty="0"/>
              <a:t> a </a:t>
            </a:r>
            <a:r>
              <a:rPr lang="en-GB" sz="1600" dirty="0" err="1" smtClean="0"/>
              <a:t>deteriorace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vrtání</a:t>
            </a:r>
            <a:r>
              <a:rPr lang="en-GB" sz="1600" dirty="0"/>
              <a:t> se </a:t>
            </a:r>
            <a:r>
              <a:rPr lang="en-GB" sz="1600" dirty="0" err="1"/>
              <a:t>aplikují</a:t>
            </a:r>
            <a:r>
              <a:rPr lang="en-GB" sz="1600" dirty="0"/>
              <a:t> „</a:t>
            </a:r>
            <a:r>
              <a:rPr lang="en-GB" sz="1600" b="1" dirty="0"/>
              <a:t>tracers</a:t>
            </a:r>
            <a:r>
              <a:rPr lang="en-GB" sz="1600" dirty="0"/>
              <a:t>“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nepřítomné</a:t>
            </a:r>
            <a:r>
              <a:rPr lang="en-GB" sz="1600" dirty="0"/>
              <a:t>, je </a:t>
            </a:r>
            <a:r>
              <a:rPr lang="en-GB" sz="1600" dirty="0" err="1" smtClean="0"/>
              <a:t>vzorek</a:t>
            </a:r>
            <a:r>
              <a:rPr lang="cs-CZ" sz="1600" dirty="0"/>
              <a:t> </a:t>
            </a:r>
            <a:r>
              <a:rPr lang="en-GB" sz="1600" dirty="0" err="1" smtClean="0"/>
              <a:t>prohlášen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nekontaminovaný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en-GB" sz="1600" dirty="0" err="1"/>
              <a:t>objeveni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hloubkách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byla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a </a:t>
            </a:r>
            <a:r>
              <a:rPr lang="en-GB" sz="1600" dirty="0" err="1"/>
              <a:t>teplota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vhodném</a:t>
            </a:r>
            <a:r>
              <a:rPr lang="cs-CZ" sz="1600" dirty="0"/>
              <a:t> </a:t>
            </a:r>
            <a:r>
              <a:rPr lang="en-GB" sz="1600" dirty="0" err="1" smtClean="0"/>
              <a:t>rozsahu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ejhlubší</a:t>
            </a:r>
            <a:r>
              <a:rPr lang="en-GB" sz="1600" dirty="0" smtClean="0"/>
              <a:t> </a:t>
            </a:r>
            <a:r>
              <a:rPr lang="en-GB" sz="1600" dirty="0" err="1"/>
              <a:t>vzorky</a:t>
            </a:r>
            <a:r>
              <a:rPr lang="en-GB" sz="1600" dirty="0"/>
              <a:t> s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získány</a:t>
            </a:r>
            <a:r>
              <a:rPr lang="en-GB" sz="1600" dirty="0"/>
              <a:t> z </a:t>
            </a:r>
            <a:r>
              <a:rPr lang="en-GB" sz="1600" dirty="0" err="1"/>
              <a:t>hloubek</a:t>
            </a:r>
            <a:r>
              <a:rPr lang="en-GB" sz="1600" dirty="0"/>
              <a:t> </a:t>
            </a:r>
            <a:r>
              <a:rPr lang="cs-CZ" sz="1600" dirty="0" smtClean="0"/>
              <a:t>kolem 4km </a:t>
            </a:r>
            <a:r>
              <a:rPr lang="en-GB" sz="1600" dirty="0" smtClean="0"/>
              <a:t>– </a:t>
            </a:r>
            <a:r>
              <a:rPr lang="en-GB" sz="1600" dirty="0" err="1" smtClean="0"/>
              <a:t>termofilní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fermentativní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;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dirty="0" err="1"/>
              <a:t>šlo</a:t>
            </a:r>
            <a:r>
              <a:rPr lang="en-GB" sz="1600" dirty="0"/>
              <a:t> o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sulfát</a:t>
            </a:r>
            <a:r>
              <a:rPr lang="en-GB" sz="1600" dirty="0"/>
              <a:t> </a:t>
            </a:r>
            <a:r>
              <a:rPr lang="en-GB" sz="1600" dirty="0" err="1"/>
              <a:t>redukující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cs-CZ" sz="1600" dirty="0" err="1" smtClean="0"/>
              <a:t>archea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18"/>
            <a:ext cx="2704996" cy="55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917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                       </a:t>
            </a:r>
            <a:r>
              <a:rPr lang="cs-CZ" sz="1800" dirty="0" smtClean="0"/>
              <a:t>A</a:t>
            </a:r>
            <a:r>
              <a:rPr lang="en-GB" sz="1800" dirty="0" err="1" smtClean="0"/>
              <a:t>tmosféra</a:t>
            </a:r>
            <a:r>
              <a:rPr lang="en-GB" sz="1800" dirty="0" smtClean="0"/>
              <a:t> </a:t>
            </a:r>
            <a:r>
              <a:rPr lang="en-GB" sz="1800" dirty="0" err="1"/>
              <a:t>jako</a:t>
            </a:r>
            <a:r>
              <a:rPr lang="en-GB" sz="1800" dirty="0"/>
              <a:t> habitat a </a:t>
            </a:r>
            <a:r>
              <a:rPr lang="en-GB" sz="1800" dirty="0" err="1"/>
              <a:t>médium</a:t>
            </a:r>
            <a:r>
              <a:rPr lang="en-GB" sz="1800" dirty="0"/>
              <a:t> (</a:t>
            </a:r>
            <a:r>
              <a:rPr lang="en-GB" sz="1800" dirty="0" err="1" smtClean="0"/>
              <a:t>prostředí</a:t>
            </a:r>
            <a:r>
              <a:rPr lang="en-GB" sz="1800" dirty="0" smtClean="0"/>
              <a:t>)</a:t>
            </a:r>
            <a:r>
              <a:rPr lang="cs-CZ" sz="1800" dirty="0" smtClean="0"/>
              <a:t> </a:t>
            </a:r>
            <a:r>
              <a:rPr lang="en-GB" sz="1800" dirty="0" smtClean="0"/>
              <a:t>pro </a:t>
            </a:r>
            <a:r>
              <a:rPr lang="en-GB" sz="1800" dirty="0" err="1"/>
              <a:t>rozptyl</a:t>
            </a:r>
            <a:r>
              <a:rPr lang="en-GB" sz="1800" dirty="0"/>
              <a:t> </a:t>
            </a:r>
            <a:r>
              <a:rPr lang="en-GB" sz="1800" dirty="0" err="1" smtClean="0"/>
              <a:t>mikrobů</a:t>
            </a:r>
            <a:endParaRPr lang="cs-CZ" sz="1800" dirty="0" smtClean="0"/>
          </a:p>
          <a:p>
            <a:endParaRPr lang="en-GB" sz="1600" dirty="0"/>
          </a:p>
          <a:p>
            <a:r>
              <a:rPr lang="en-GB" sz="1600" dirty="0" err="1" smtClean="0"/>
              <a:t>nepřátelské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</a:t>
            </a:r>
            <a:r>
              <a:rPr lang="cs-CZ" sz="1600" dirty="0" smtClean="0"/>
              <a:t>í</a:t>
            </a:r>
            <a:r>
              <a:rPr lang="en-GB" sz="1600" dirty="0" smtClean="0"/>
              <a:t>,</a:t>
            </a:r>
            <a:r>
              <a:rPr lang="cs-CZ" sz="1600" dirty="0" smtClean="0"/>
              <a:t>  </a:t>
            </a:r>
            <a:r>
              <a:rPr lang="en-GB" sz="1600" dirty="0" smtClean="0"/>
              <a:t>v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troposféře</a:t>
            </a:r>
            <a:r>
              <a:rPr lang="en-GB" sz="1600" dirty="0"/>
              <a:t> je </a:t>
            </a:r>
            <a:r>
              <a:rPr lang="en-GB" sz="1600" dirty="0" err="1"/>
              <a:t>značné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en-GB" sz="1600" dirty="0" err="1" smtClean="0"/>
              <a:t>termální</a:t>
            </a:r>
            <a:r>
              <a:rPr lang="en-GB" sz="1600" dirty="0" smtClean="0"/>
              <a:t> </a:t>
            </a:r>
            <a:r>
              <a:rPr lang="en-GB" sz="1600" dirty="0" err="1"/>
              <a:t>gradienty</a:t>
            </a:r>
            <a:r>
              <a:rPr lang="en-GB" sz="1600" dirty="0"/>
              <a:t> </a:t>
            </a:r>
            <a:r>
              <a:rPr lang="cs-CZ" sz="1600" dirty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ohyb</a:t>
            </a:r>
            <a:r>
              <a:rPr lang="en-GB" sz="1600" dirty="0" smtClean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cs-CZ" sz="1600" dirty="0" smtClean="0"/>
              <a:t>- 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cest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 smtClean="0"/>
              <a:t>rozptylu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smtClean="0"/>
              <a:t>i </a:t>
            </a:r>
            <a:r>
              <a:rPr lang="en-GB" sz="1600" dirty="0" err="1" smtClean="0"/>
              <a:t>speciální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adaptace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přežití</a:t>
            </a:r>
            <a:r>
              <a:rPr lang="en-GB" sz="1600" dirty="0"/>
              <a:t> a </a:t>
            </a:r>
            <a:r>
              <a:rPr lang="en-GB" sz="1600" dirty="0" err="1"/>
              <a:t>rozptyl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virových</a:t>
            </a:r>
            <a:r>
              <a:rPr lang="en-GB" sz="1600" dirty="0"/>
              <a:t>, </a:t>
            </a:r>
            <a:r>
              <a:rPr lang="en-GB" sz="1600" dirty="0" err="1"/>
              <a:t>bakteriálních</a:t>
            </a:r>
            <a:r>
              <a:rPr lang="en-GB" sz="1600" dirty="0"/>
              <a:t> a </a:t>
            </a:r>
            <a:r>
              <a:rPr lang="en-GB" sz="1600" dirty="0" err="1"/>
              <a:t>houbových</a:t>
            </a:r>
            <a:r>
              <a:rPr lang="en-GB" sz="1600" dirty="0"/>
              <a:t> </a:t>
            </a:r>
            <a:r>
              <a:rPr lang="en-GB" sz="1600" dirty="0" err="1" smtClean="0"/>
              <a:t>chorob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endParaRPr lang="en-GB" sz="1600" dirty="0"/>
          </a:p>
          <a:p>
            <a:r>
              <a:rPr lang="en-GB" sz="1600" dirty="0" err="1" smtClean="0"/>
              <a:t>propuknutí</a:t>
            </a:r>
            <a:r>
              <a:rPr lang="en-GB" sz="1600" dirty="0" smtClean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sleduje</a:t>
            </a:r>
            <a:r>
              <a:rPr lang="en-GB" sz="1600" dirty="0"/>
              <a:t> </a:t>
            </a:r>
            <a:r>
              <a:rPr lang="en-GB" sz="1600" dirty="0" err="1"/>
              <a:t>převládající</a:t>
            </a:r>
            <a:r>
              <a:rPr lang="en-GB" sz="1600" dirty="0"/>
              <a:t> </a:t>
            </a:r>
            <a:r>
              <a:rPr lang="en-GB" sz="1600" dirty="0" err="1"/>
              <a:t>větry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85324"/>
            <a:ext cx="7334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70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Mikrobi</a:t>
            </a:r>
            <a:r>
              <a:rPr lang="en-GB" sz="2000" b="1" dirty="0"/>
              <a:t> v </a:t>
            </a:r>
            <a:r>
              <a:rPr lang="en-GB" sz="2000" b="1" dirty="0" err="1"/>
              <a:t>aquiferní</a:t>
            </a:r>
            <a:r>
              <a:rPr lang="en-GB" sz="2000" b="1" dirty="0"/>
              <a:t> </a:t>
            </a:r>
            <a:r>
              <a:rPr lang="en-GB" sz="2000" b="1" dirty="0" err="1"/>
              <a:t>vodě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620688"/>
            <a:ext cx="8896986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artézské</a:t>
            </a:r>
            <a:r>
              <a:rPr lang="en-GB" sz="1600" dirty="0" smtClean="0"/>
              <a:t> </a:t>
            </a:r>
            <a:r>
              <a:rPr lang="en-GB" sz="1600" dirty="0" err="1"/>
              <a:t>studně</a:t>
            </a:r>
            <a:r>
              <a:rPr lang="en-GB" sz="1600" dirty="0"/>
              <a:t> –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vytéká</a:t>
            </a:r>
            <a:r>
              <a:rPr lang="en-GB" sz="1600" dirty="0"/>
              <a:t> pod </a:t>
            </a:r>
            <a:r>
              <a:rPr lang="en-GB" sz="1600" dirty="0" err="1"/>
              <a:t>tlakem</a:t>
            </a:r>
            <a:r>
              <a:rPr lang="en-GB" sz="1600" dirty="0"/>
              <a:t>, </a:t>
            </a:r>
            <a:r>
              <a:rPr lang="en-GB" sz="1600" dirty="0" err="1"/>
              <a:t>což</a:t>
            </a:r>
            <a:r>
              <a:rPr lang="en-GB" sz="1600" dirty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vypláchnutí</a:t>
            </a:r>
            <a:r>
              <a:rPr lang="en-GB" sz="1600" dirty="0"/>
              <a:t> </a:t>
            </a:r>
            <a:r>
              <a:rPr lang="en-GB" sz="1600" dirty="0" err="1" smtClean="0"/>
              <a:t>vrtu</a:t>
            </a:r>
            <a:r>
              <a:rPr lang="cs-CZ" sz="1600" dirty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odběrem</a:t>
            </a:r>
            <a:r>
              <a:rPr lang="en-GB" sz="1600" dirty="0"/>
              <a:t> </a:t>
            </a:r>
            <a:r>
              <a:rPr lang="en-GB" sz="1600" dirty="0" err="1" smtClean="0"/>
              <a:t>vzorku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získáno</a:t>
            </a:r>
            <a:r>
              <a:rPr lang="en-GB" sz="1600" dirty="0"/>
              <a:t> z </a:t>
            </a:r>
            <a:r>
              <a:rPr lang="en-GB" sz="1600" dirty="0" err="1"/>
              <a:t>vod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10.000 let </a:t>
            </a:r>
            <a:r>
              <a:rPr lang="en-GB" sz="1600" dirty="0" err="1" smtClean="0"/>
              <a:t>starých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/>
              <a:t>n</a:t>
            </a:r>
            <a:r>
              <a:rPr lang="en-GB" sz="1600" dirty="0" smtClean="0"/>
              <a:t>e</a:t>
            </a:r>
            <a:r>
              <a:rPr lang="cs-CZ" sz="1600" dirty="0" smtClean="0"/>
              <a:t>ní </a:t>
            </a:r>
            <a:r>
              <a:rPr lang="en-GB" sz="1600" dirty="0" err="1" smtClean="0"/>
              <a:t>vyřešena</a:t>
            </a:r>
            <a:r>
              <a:rPr lang="en-GB" sz="1600" dirty="0" smtClean="0"/>
              <a:t> </a:t>
            </a:r>
            <a:r>
              <a:rPr lang="en-GB" sz="1600" dirty="0" err="1"/>
              <a:t>otázka</a:t>
            </a:r>
            <a:r>
              <a:rPr lang="en-GB" sz="1600" dirty="0"/>
              <a:t>,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zdrojích</a:t>
            </a:r>
            <a:r>
              <a:rPr lang="en-GB" sz="1600" dirty="0"/>
              <a:t> </a:t>
            </a:r>
            <a:r>
              <a:rPr lang="en-GB" sz="1600" dirty="0" err="1"/>
              <a:t>energie</a:t>
            </a:r>
            <a:r>
              <a:rPr lang="en-GB" sz="1600" dirty="0"/>
              <a:t> a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přežívají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/ml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ětšinou</a:t>
            </a:r>
            <a:r>
              <a:rPr lang="en-GB" sz="1600" dirty="0" smtClean="0"/>
              <a:t> </a:t>
            </a:r>
            <a:r>
              <a:rPr lang="en-GB" sz="1600" dirty="0" err="1"/>
              <a:t>heterotrofové</a:t>
            </a:r>
            <a:r>
              <a:rPr lang="en-GB" sz="1600" dirty="0"/>
              <a:t> – </a:t>
            </a:r>
            <a:r>
              <a:rPr lang="en-GB" sz="1600" dirty="0" err="1"/>
              <a:t>organický</a:t>
            </a:r>
            <a:r>
              <a:rPr lang="en-GB" sz="1600" dirty="0"/>
              <a:t> C 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vyskytovat</a:t>
            </a:r>
            <a:r>
              <a:rPr lang="en-GB" sz="1600" dirty="0"/>
              <a:t> - </a:t>
            </a:r>
            <a:r>
              <a:rPr lang="en-GB" sz="1600" dirty="0" err="1"/>
              <a:t>plynné</a:t>
            </a:r>
            <a:r>
              <a:rPr lang="en-GB" sz="1600" dirty="0"/>
              <a:t> a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se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dostávat</a:t>
            </a:r>
            <a:r>
              <a:rPr lang="en-GB" sz="1600" dirty="0"/>
              <a:t> do </a:t>
            </a:r>
            <a:r>
              <a:rPr lang="en-GB" sz="1600" dirty="0" err="1"/>
              <a:t>aquiferů</a:t>
            </a:r>
            <a:r>
              <a:rPr lang="en-GB" sz="1600" dirty="0"/>
              <a:t> z </a:t>
            </a:r>
            <a:r>
              <a:rPr lang="en-GB" sz="1600" dirty="0" err="1"/>
              <a:t>fosilního</a:t>
            </a:r>
            <a:r>
              <a:rPr lang="en-GB" sz="1600" dirty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ropy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ložisek</a:t>
            </a:r>
            <a:r>
              <a:rPr lang="en-GB" sz="1600" dirty="0"/>
              <a:t> </a:t>
            </a:r>
            <a:r>
              <a:rPr lang="en-GB" sz="1600" dirty="0" err="1" smtClean="0"/>
              <a:t>lignitu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 smtClean="0"/>
              <a:t>reag</a:t>
            </a:r>
            <a:r>
              <a:rPr lang="cs-CZ" sz="1600" dirty="0" err="1" smtClean="0"/>
              <a:t>uje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redukčními</a:t>
            </a:r>
            <a:r>
              <a:rPr lang="en-GB" sz="1600" dirty="0"/>
              <a:t> </a:t>
            </a:r>
            <a:r>
              <a:rPr lang="en-GB" sz="1600" dirty="0" err="1" smtClean="0"/>
              <a:t>bazaltickými</a:t>
            </a:r>
            <a:r>
              <a:rPr lang="cs-CZ" sz="1600" dirty="0"/>
              <a:t> </a:t>
            </a:r>
            <a:r>
              <a:rPr lang="pl-PL" sz="1600" dirty="0" smtClean="0"/>
              <a:t>horninami </a:t>
            </a:r>
            <a:r>
              <a:rPr lang="pl-PL" sz="1600" dirty="0"/>
              <a:t>za vzniku vodíku – ten podporoval metanogenní komunity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44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9080"/>
            <a:ext cx="1871341" cy="254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467055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Btw</a:t>
            </a:r>
            <a:r>
              <a:rPr lang="cs-CZ" sz="1200" dirty="0" smtClean="0"/>
              <a:t>… </a:t>
            </a:r>
            <a:r>
              <a:rPr lang="cs-CZ" sz="1200" dirty="0" err="1" smtClean="0"/>
              <a:t>aquifer</a:t>
            </a:r>
            <a:r>
              <a:rPr lang="cs-CZ" sz="1200" dirty="0" smtClean="0"/>
              <a:t> není tvořen volným prostorem naplněným vodou, ale horninou, která je propustná a pórovitá</a:t>
            </a:r>
            <a:endParaRPr lang="cs-CZ" sz="1200" dirty="0"/>
          </a:p>
        </p:txBody>
      </p:sp>
      <p:sp>
        <p:nvSpPr>
          <p:cNvPr id="5" name="Šipka doprava 4"/>
          <p:cNvSpPr/>
          <p:nvPr/>
        </p:nvSpPr>
        <p:spPr>
          <a:xfrm>
            <a:off x="719572" y="5733256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310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3224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v </a:t>
            </a:r>
            <a:r>
              <a:rPr lang="en-GB" sz="1600" dirty="0" err="1"/>
              <a:t>polárních</a:t>
            </a:r>
            <a:r>
              <a:rPr lang="en-GB" sz="1600" dirty="0"/>
              <a:t>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endParaRPr lang="en-GB" sz="1600" dirty="0"/>
          </a:p>
          <a:p>
            <a:r>
              <a:rPr lang="pl-PL" sz="1600" dirty="0"/>
              <a:t>t</a:t>
            </a:r>
            <a:r>
              <a:rPr lang="pl-PL" sz="1600" dirty="0" smtClean="0"/>
              <a:t>undra </a:t>
            </a:r>
            <a:r>
              <a:rPr lang="pl-PL" sz="1600" dirty="0"/>
              <a:t>– po většinu roku pod bodem mrazu</a:t>
            </a:r>
          </a:p>
          <a:p>
            <a:r>
              <a:rPr lang="en-GB" sz="1600" dirty="0" smtClean="0"/>
              <a:t>permafrost</a:t>
            </a:r>
            <a:endParaRPr lang="en-GB" sz="1600" dirty="0"/>
          </a:p>
          <a:p>
            <a:r>
              <a:rPr lang="en-GB" sz="1600" dirty="0" err="1"/>
              <a:t>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- </a:t>
            </a:r>
            <a:r>
              <a:rPr lang="en-GB" sz="1600" dirty="0" err="1"/>
              <a:t>dominantní</a:t>
            </a:r>
            <a:r>
              <a:rPr lang="en-GB" sz="1600" dirty="0"/>
              <a:t> </a:t>
            </a:r>
            <a:r>
              <a:rPr lang="en-GB" sz="1600" dirty="0" err="1"/>
              <a:t>lišejníky</a:t>
            </a:r>
            <a:r>
              <a:rPr lang="en-GB" sz="1600" dirty="0"/>
              <a:t> a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</a:t>
            </a:r>
            <a:r>
              <a:rPr lang="en-GB" sz="1600" dirty="0" err="1"/>
              <a:t>adaptované</a:t>
            </a:r>
            <a:r>
              <a:rPr lang="en-GB" sz="1600" dirty="0"/>
              <a:t> </a:t>
            </a:r>
            <a:r>
              <a:rPr lang="en-GB" sz="1600" dirty="0" err="1"/>
              <a:t>pomalému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hlavní</a:t>
            </a:r>
            <a:r>
              <a:rPr lang="en-GB" sz="1600" dirty="0"/>
              <a:t> </a:t>
            </a:r>
            <a:r>
              <a:rPr lang="en-GB" sz="1600" dirty="0" err="1"/>
              <a:t>pokryv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/>
              <a:t>potravy</a:t>
            </a:r>
            <a:r>
              <a:rPr lang="en-GB" sz="1600" dirty="0"/>
              <a:t> pro </a:t>
            </a:r>
            <a:r>
              <a:rPr lang="en-GB" sz="1600" dirty="0" err="1" smtClean="0"/>
              <a:t>zvířata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Antarktické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–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extrémnější</a:t>
            </a:r>
            <a:r>
              <a:rPr lang="en-GB" sz="1600" dirty="0"/>
              <a:t> – </a:t>
            </a:r>
            <a:r>
              <a:rPr lang="en-GB" sz="1600" dirty="0" err="1"/>
              <a:t>chlad</a:t>
            </a:r>
            <a:r>
              <a:rPr lang="en-GB" sz="1600" dirty="0"/>
              <a:t> a </a:t>
            </a:r>
            <a:r>
              <a:rPr lang="en-GB" sz="1600" dirty="0" err="1"/>
              <a:t>sucho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endolitické</a:t>
            </a:r>
            <a:r>
              <a:rPr lang="en-GB" sz="1600" dirty="0"/>
              <a:t> –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horninách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chráněny</a:t>
            </a:r>
            <a:endParaRPr lang="en-GB" sz="1600" dirty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asto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nacházejí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(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lipidů</a:t>
            </a:r>
            <a:r>
              <a:rPr lang="en-GB" sz="1600" dirty="0"/>
              <a:t>)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 smtClean="0"/>
              <a:t>tvořící</a:t>
            </a:r>
            <a:r>
              <a:rPr lang="cs-CZ" sz="1600" dirty="0"/>
              <a:t> </a:t>
            </a:r>
            <a:r>
              <a:rPr lang="en-GB" sz="1600" dirty="0" err="1" smtClean="0"/>
              <a:t>endospory</a:t>
            </a:r>
            <a:endParaRPr lang="cs-CZ" sz="1600" dirty="0" smtClean="0"/>
          </a:p>
          <a:p>
            <a:r>
              <a:rPr lang="pl-PL" sz="1600" dirty="0"/>
              <a:t>bakterie s endosporami i v horkých pouštních oblastech</a:t>
            </a:r>
            <a:endParaRPr lang="cs-CZ" sz="1600" dirty="0"/>
          </a:p>
          <a:p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68971"/>
            <a:ext cx="3888433" cy="259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87824" y="7783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Extrémní půdní habitaty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2525"/>
            <a:ext cx="3852428" cy="25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59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i="1" dirty="0" err="1" smtClean="0"/>
              <a:t>Picrophilus</a:t>
            </a:r>
            <a:r>
              <a:rPr lang="en-GB" sz="1600" i="1" dirty="0" smtClean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suchých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r>
              <a:rPr lang="en-GB" sz="1600" dirty="0"/>
              <a:t> (pH </a:t>
            </a:r>
            <a:r>
              <a:rPr lang="en-GB" sz="1600" dirty="0" smtClean="0"/>
              <a:t>pod</a:t>
            </a:r>
            <a:r>
              <a:rPr lang="cs-CZ" sz="1600" dirty="0" smtClean="0"/>
              <a:t> </a:t>
            </a:r>
            <a:r>
              <a:rPr lang="en-GB" sz="1600" dirty="0" smtClean="0"/>
              <a:t>0,5)</a:t>
            </a:r>
            <a:r>
              <a:rPr lang="cs-CZ" sz="1600" dirty="0" smtClean="0"/>
              <a:t>,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Japonsku</a:t>
            </a:r>
            <a:r>
              <a:rPr lang="en-GB" sz="1600" dirty="0"/>
              <a:t> </a:t>
            </a:r>
            <a:r>
              <a:rPr lang="en-GB" sz="1600" dirty="0" err="1"/>
              <a:t>zahřívané</a:t>
            </a:r>
            <a:r>
              <a:rPr lang="en-GB" sz="1600" dirty="0"/>
              <a:t> </a:t>
            </a:r>
            <a:r>
              <a:rPr lang="en-GB" sz="1600" dirty="0" err="1"/>
              <a:t>solfatarickými</a:t>
            </a:r>
            <a:r>
              <a:rPr lang="en-GB" sz="1600" dirty="0"/>
              <a:t> </a:t>
            </a:r>
            <a:r>
              <a:rPr lang="en-GB" sz="1600" dirty="0" err="1"/>
              <a:t>plyny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55oC</a:t>
            </a:r>
          </a:p>
          <a:p>
            <a:r>
              <a:rPr lang="cs-CZ" sz="1600" dirty="0" err="1"/>
              <a:t>a</a:t>
            </a:r>
            <a:r>
              <a:rPr lang="en-GB" sz="1600" dirty="0" err="1" smtClean="0"/>
              <a:t>cidofilní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</a:t>
            </a:r>
            <a:r>
              <a:rPr lang="en-GB" sz="1600" i="1" dirty="0" err="1"/>
              <a:t>Thiobacillus</a:t>
            </a:r>
            <a:r>
              <a:rPr lang="en-GB" sz="1600" i="1" dirty="0"/>
              <a:t> </a:t>
            </a:r>
            <a:r>
              <a:rPr lang="en-GB" sz="1600" i="1" dirty="0" err="1"/>
              <a:t>thiooxidans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chladnější</a:t>
            </a:r>
            <a:r>
              <a:rPr lang="en-GB" sz="1600" dirty="0"/>
              <a:t> ale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/>
              <a:t>habitaty</a:t>
            </a:r>
            <a:endParaRPr lang="en-GB" sz="1600" dirty="0"/>
          </a:p>
          <a:p>
            <a:r>
              <a:rPr lang="en-GB" sz="1600" dirty="0" smtClean="0"/>
              <a:t>pH </a:t>
            </a:r>
            <a:r>
              <a:rPr lang="en-GB" sz="1600" dirty="0"/>
              <a:t>pod </a:t>
            </a:r>
            <a:r>
              <a:rPr lang="en-GB" sz="1600" dirty="0" smtClean="0"/>
              <a:t>2,0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lkalická</a:t>
            </a:r>
            <a:r>
              <a:rPr lang="en-GB" sz="1600" dirty="0" smtClean="0"/>
              <a:t> </a:t>
            </a:r>
            <a:r>
              <a:rPr lang="en-GB" sz="1600" dirty="0" err="1" smtClean="0"/>
              <a:t>jezera</a:t>
            </a:r>
            <a:r>
              <a:rPr lang="cs-CZ" sz="1600" dirty="0" smtClean="0"/>
              <a:t> a půdy </a:t>
            </a:r>
            <a:r>
              <a:rPr lang="en-GB" sz="1600" dirty="0" smtClean="0"/>
              <a:t> </a:t>
            </a:r>
            <a:r>
              <a:rPr lang="pl-PL" sz="1600" dirty="0"/>
              <a:t>(</a:t>
            </a:r>
            <a:r>
              <a:rPr lang="pl-PL" sz="1600" dirty="0" smtClean="0"/>
              <a:t>NaCO3) </a:t>
            </a:r>
            <a:r>
              <a:rPr lang="en-GB" sz="1600" dirty="0" smtClean="0"/>
              <a:t>– </a:t>
            </a:r>
            <a:r>
              <a:rPr lang="en-GB" sz="1600" dirty="0"/>
              <a:t>pH </a:t>
            </a:r>
            <a:r>
              <a:rPr lang="en-GB" sz="1600" dirty="0" err="1"/>
              <a:t>nad</a:t>
            </a:r>
            <a:r>
              <a:rPr lang="en-GB" sz="1600" dirty="0"/>
              <a:t> 9,0 (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soli)</a:t>
            </a:r>
          </a:p>
          <a:p>
            <a:r>
              <a:rPr lang="cs-CZ" sz="1600" dirty="0" smtClean="0"/>
              <a:t>a</a:t>
            </a:r>
            <a:r>
              <a:rPr lang="pt-BR" sz="1600" dirty="0" smtClean="0"/>
              <a:t>rchea</a:t>
            </a:r>
            <a:r>
              <a:rPr lang="pt-BR" sz="1600" dirty="0"/>
              <a:t>: </a:t>
            </a:r>
            <a:r>
              <a:rPr lang="pt-BR" sz="1600" i="1" dirty="0"/>
              <a:t>Natronobacterium, Natronococcus </a:t>
            </a:r>
            <a:r>
              <a:rPr lang="pt-BR" sz="1600" dirty="0"/>
              <a:t>– pH 10 a výš</a:t>
            </a:r>
          </a:p>
          <a:p>
            <a:r>
              <a:rPr lang="cs-CZ" sz="1600" dirty="0" err="1"/>
              <a:t>a</a:t>
            </a:r>
            <a:r>
              <a:rPr lang="en-GB" sz="1600" dirty="0" err="1" smtClean="0"/>
              <a:t>ealkalické</a:t>
            </a:r>
            <a:r>
              <a:rPr lang="en-GB" sz="1600" dirty="0" smtClean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– </a:t>
            </a:r>
            <a:r>
              <a:rPr lang="en-GB" sz="1600" i="1" dirty="0" err="1"/>
              <a:t>Halobacterium</a:t>
            </a:r>
            <a:r>
              <a:rPr lang="en-GB" sz="1600" i="1" dirty="0"/>
              <a:t>, </a:t>
            </a:r>
            <a:r>
              <a:rPr lang="en-GB" sz="1600" i="1" dirty="0" err="1"/>
              <a:t>Halococcus</a:t>
            </a:r>
            <a:r>
              <a:rPr lang="en-GB" sz="1600" i="1" dirty="0"/>
              <a:t>, </a:t>
            </a:r>
            <a:r>
              <a:rPr lang="en-GB" sz="1600" i="1" dirty="0" err="1"/>
              <a:t>Haloarcula</a:t>
            </a:r>
            <a:r>
              <a:rPr lang="en-GB" sz="1600" i="1" dirty="0"/>
              <a:t>, </a:t>
            </a:r>
            <a:r>
              <a:rPr lang="en-GB" sz="1600" i="1" dirty="0" err="1"/>
              <a:t>Haloferax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 smtClean="0"/>
              <a:t>slaná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půdy</a:t>
            </a:r>
            <a:r>
              <a:rPr lang="en-GB" sz="1600" dirty="0"/>
              <a:t> s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reakcí</a:t>
            </a:r>
            <a:r>
              <a:rPr lang="en-GB" sz="1600" dirty="0"/>
              <a:t> – </a:t>
            </a:r>
            <a:r>
              <a:rPr lang="en-GB" sz="1600" dirty="0" err="1"/>
              <a:t>vyžadují</a:t>
            </a:r>
            <a:r>
              <a:rPr lang="en-GB" sz="1600" dirty="0"/>
              <a:t> ale </a:t>
            </a:r>
            <a:r>
              <a:rPr lang="en-GB" sz="1600" dirty="0" err="1"/>
              <a:t>nejméně</a:t>
            </a:r>
            <a:r>
              <a:rPr lang="en-GB" sz="1600" dirty="0"/>
              <a:t> 1,5M </a:t>
            </a:r>
            <a:r>
              <a:rPr lang="en-GB" sz="1600" dirty="0" err="1"/>
              <a:t>NaCl</a:t>
            </a:r>
            <a:endParaRPr lang="en-GB" sz="1600" dirty="0"/>
          </a:p>
          <a:p>
            <a:r>
              <a:rPr lang="cs-CZ" sz="1600" b="1" dirty="0" err="1"/>
              <a:t>h</a:t>
            </a:r>
            <a:r>
              <a:rPr lang="en-GB" sz="1600" b="1" dirty="0" err="1" smtClean="0"/>
              <a:t>abitaty</a:t>
            </a:r>
            <a:r>
              <a:rPr lang="en-GB" sz="1600" b="1" dirty="0" smtClean="0"/>
              <a:t> </a:t>
            </a:r>
            <a:r>
              <a:rPr lang="en-GB" sz="1600" b="1" dirty="0"/>
              <a:t>bez </a:t>
            </a:r>
            <a:r>
              <a:rPr lang="en-GB" sz="1600" b="1" dirty="0" err="1"/>
              <a:t>kyslíku</a:t>
            </a:r>
            <a:r>
              <a:rPr lang="en-GB" sz="1600" b="1" dirty="0"/>
              <a:t>, s </a:t>
            </a:r>
            <a:r>
              <a:rPr lang="en-GB" sz="1600" b="1" dirty="0" err="1"/>
              <a:t>nízkou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/>
              <a:t>živin</a:t>
            </a:r>
            <a:r>
              <a:rPr lang="en-GB" sz="1600" b="1" dirty="0"/>
              <a:t>, </a:t>
            </a:r>
            <a:r>
              <a:rPr lang="en-GB" sz="1600" b="1" dirty="0" err="1"/>
              <a:t>vysokou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 smtClean="0"/>
              <a:t>těžkých</a:t>
            </a:r>
            <a:r>
              <a:rPr lang="cs-CZ" sz="1600" b="1" dirty="0"/>
              <a:t> </a:t>
            </a:r>
            <a:r>
              <a:rPr lang="en-GB" sz="1600" b="1" dirty="0" err="1" smtClean="0"/>
              <a:t>kovů</a:t>
            </a:r>
            <a:r>
              <a:rPr lang="en-GB" sz="1600" b="1" dirty="0" smtClean="0"/>
              <a:t> </a:t>
            </a:r>
            <a:r>
              <a:rPr lang="en-GB" sz="1600" b="1" dirty="0" err="1"/>
              <a:t>nebo</a:t>
            </a:r>
            <a:r>
              <a:rPr lang="en-GB" sz="1600" b="1" dirty="0"/>
              <a:t> </a:t>
            </a:r>
            <a:r>
              <a:rPr lang="en-GB" sz="1600" b="1" dirty="0" err="1"/>
              <a:t>intenzivní</a:t>
            </a:r>
            <a:r>
              <a:rPr lang="en-GB" sz="1600" b="1" dirty="0"/>
              <a:t> </a:t>
            </a:r>
            <a:r>
              <a:rPr lang="en-GB" sz="1600" b="1" dirty="0" err="1"/>
              <a:t>radiací</a:t>
            </a:r>
            <a:r>
              <a:rPr lang="en-GB" sz="1600" b="1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–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přežívají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50" y="3925942"/>
            <a:ext cx="3801857" cy="272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66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DĚKUJI ZA POZORNOST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3097249" cy="50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04" y="1196751"/>
            <a:ext cx="3091952" cy="50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31840" y="6381328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https://www.ica.csic.es/Kubiena2/plates-table.html</a:t>
            </a:r>
          </a:p>
        </p:txBody>
      </p:sp>
    </p:spTree>
    <p:extLst>
      <p:ext uri="{BB962C8B-B14F-4D97-AF65-F5344CB8AC3E}">
        <p14:creationId xmlns:p14="http://schemas.microsoft.com/office/powerpoint/2010/main" val="261480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Dočasná</a:t>
            </a:r>
            <a:r>
              <a:rPr lang="en-GB" sz="1600" b="1" dirty="0"/>
              <a:t> </a:t>
            </a:r>
            <a:r>
              <a:rPr lang="en-GB" sz="1600" b="1" dirty="0" err="1"/>
              <a:t>lokalizace</a:t>
            </a:r>
            <a:r>
              <a:rPr lang="en-GB" sz="1600" b="1" dirty="0"/>
              <a:t> v </a:t>
            </a:r>
            <a:r>
              <a:rPr lang="en-GB" sz="1600" b="1" dirty="0" err="1"/>
              <a:t>troposféře</a:t>
            </a:r>
            <a:r>
              <a:rPr lang="en-GB" sz="1600" b="1" dirty="0"/>
              <a:t> </a:t>
            </a:r>
            <a:r>
              <a:rPr lang="en-GB" sz="1600" b="1" dirty="0" err="1"/>
              <a:t>může</a:t>
            </a:r>
            <a:r>
              <a:rPr lang="en-GB" sz="1600" b="1" dirty="0"/>
              <a:t> </a:t>
            </a:r>
            <a:r>
              <a:rPr lang="en-GB" sz="1600" b="1" dirty="0" err="1"/>
              <a:t>poskytnou</a:t>
            </a:r>
            <a:r>
              <a:rPr lang="en-GB" sz="1600" b="1" dirty="0"/>
              <a:t> </a:t>
            </a:r>
            <a:r>
              <a:rPr lang="en-GB" sz="1600" b="1" dirty="0" smtClean="0"/>
              <a:t>habitat</a:t>
            </a:r>
            <a:r>
              <a:rPr lang="cs-CZ" sz="1600" b="1" dirty="0" smtClean="0"/>
              <a:t> </a:t>
            </a:r>
            <a:r>
              <a:rPr lang="en-GB" sz="1600" b="1" dirty="0" smtClean="0"/>
              <a:t>pro </a:t>
            </a:r>
            <a:r>
              <a:rPr lang="en-GB" sz="1600" b="1" dirty="0" err="1" smtClean="0"/>
              <a:t>mikroby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500" dirty="0" smtClean="0"/>
              <a:t>nejčastější výskyt v aerosolu nebo na pevných částicích</a:t>
            </a:r>
          </a:p>
          <a:p>
            <a:endParaRPr lang="en-GB" sz="1500" dirty="0"/>
          </a:p>
          <a:p>
            <a:r>
              <a:rPr lang="en-GB" sz="1500" dirty="0" err="1" smtClean="0"/>
              <a:t>oblaka</a:t>
            </a:r>
            <a:r>
              <a:rPr lang="en-GB" sz="1500" dirty="0" smtClean="0"/>
              <a:t> </a:t>
            </a:r>
            <a:r>
              <a:rPr lang="en-GB" sz="1500" dirty="0" err="1"/>
              <a:t>mají</a:t>
            </a:r>
            <a:r>
              <a:rPr lang="en-GB" sz="1500" dirty="0"/>
              <a:t> </a:t>
            </a:r>
            <a:r>
              <a:rPr lang="en-GB" sz="1500" dirty="0" err="1"/>
              <a:t>koncentraci</a:t>
            </a:r>
            <a:r>
              <a:rPr lang="en-GB" sz="1500" dirty="0"/>
              <a:t> </a:t>
            </a:r>
            <a:r>
              <a:rPr lang="en-GB" sz="1500" dirty="0" err="1"/>
              <a:t>vody</a:t>
            </a:r>
            <a:r>
              <a:rPr lang="en-GB" sz="1500" dirty="0"/>
              <a:t>, </a:t>
            </a:r>
            <a:r>
              <a:rPr lang="en-GB" sz="1500" dirty="0" err="1"/>
              <a:t>která</a:t>
            </a:r>
            <a:r>
              <a:rPr lang="en-GB" sz="1500" dirty="0"/>
              <a:t> </a:t>
            </a:r>
            <a:r>
              <a:rPr lang="en-GB" sz="1500" dirty="0" err="1"/>
              <a:t>umožňuje</a:t>
            </a:r>
            <a:r>
              <a:rPr lang="en-GB" sz="1500" dirty="0"/>
              <a:t> </a:t>
            </a:r>
            <a:r>
              <a:rPr lang="en-GB" sz="1500" dirty="0" err="1" smtClean="0"/>
              <a:t>množení</a:t>
            </a:r>
            <a:r>
              <a:rPr lang="cs-CZ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nízké</a:t>
            </a:r>
            <a:r>
              <a:rPr lang="en-GB" sz="1500" dirty="0" smtClean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CO</a:t>
            </a:r>
            <a:r>
              <a:rPr lang="en-GB" sz="1500" baseline="-25000" dirty="0"/>
              <a:t>2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vrstvě</a:t>
            </a:r>
            <a:r>
              <a:rPr lang="en-GB" sz="1500" dirty="0"/>
              <a:t> </a:t>
            </a:r>
            <a:r>
              <a:rPr lang="en-GB" sz="1500" dirty="0" err="1"/>
              <a:t>mraků</a:t>
            </a:r>
            <a:r>
              <a:rPr lang="en-GB" sz="1500" dirty="0"/>
              <a:t> </a:t>
            </a:r>
            <a:r>
              <a:rPr lang="en-GB" sz="1500" dirty="0" err="1"/>
              <a:t>jsou</a:t>
            </a:r>
            <a:r>
              <a:rPr lang="en-GB" sz="1500" dirty="0"/>
              <a:t> </a:t>
            </a:r>
            <a:r>
              <a:rPr lang="en-GB" sz="1500" dirty="0" err="1" smtClean="0"/>
              <a:t>dostatečné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podporu</a:t>
            </a:r>
            <a:r>
              <a:rPr lang="en-GB" sz="1500" dirty="0"/>
              <a:t> </a:t>
            </a:r>
            <a:r>
              <a:rPr lang="en-GB" sz="1500" dirty="0" err="1"/>
              <a:t>růstu</a:t>
            </a:r>
            <a:r>
              <a:rPr lang="en-GB" sz="1500" dirty="0"/>
              <a:t> </a:t>
            </a:r>
            <a:r>
              <a:rPr lang="en-GB" sz="1500" dirty="0" err="1" smtClean="0"/>
              <a:t>fotoautotrof</a:t>
            </a:r>
            <a:r>
              <a:rPr lang="cs-CZ" sz="1500" dirty="0" smtClean="0"/>
              <a:t>ů</a:t>
            </a:r>
          </a:p>
          <a:p>
            <a:endParaRPr lang="en-GB" sz="1500" dirty="0"/>
          </a:p>
          <a:p>
            <a:r>
              <a:rPr lang="en-GB" sz="1500" dirty="0" err="1" smtClean="0"/>
              <a:t>kondenzační</a:t>
            </a:r>
            <a:r>
              <a:rPr lang="en-GB" sz="1500" dirty="0" smtClean="0"/>
              <a:t> </a:t>
            </a:r>
            <a:r>
              <a:rPr lang="en-GB" sz="1500" dirty="0" err="1"/>
              <a:t>jádra</a:t>
            </a:r>
            <a:r>
              <a:rPr lang="en-GB" sz="1500" dirty="0"/>
              <a:t>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poskytnout</a:t>
            </a:r>
            <a:r>
              <a:rPr lang="en-GB" sz="1500" dirty="0"/>
              <a:t> </a:t>
            </a:r>
            <a:r>
              <a:rPr lang="en-GB" sz="1500" dirty="0" err="1"/>
              <a:t>některé</a:t>
            </a:r>
            <a:r>
              <a:rPr lang="en-GB" sz="1500" dirty="0"/>
              <a:t> </a:t>
            </a:r>
            <a:r>
              <a:rPr lang="en-GB" sz="1500" dirty="0" err="1" smtClean="0"/>
              <a:t>minerály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smtClean="0"/>
              <a:t>v </a:t>
            </a:r>
            <a:r>
              <a:rPr lang="en-GB" sz="1500" dirty="0" err="1"/>
              <a:t>průmyslových</a:t>
            </a:r>
            <a:r>
              <a:rPr lang="en-GB" sz="1500" dirty="0"/>
              <a:t> </a:t>
            </a:r>
            <a:r>
              <a:rPr lang="en-GB" sz="1500" dirty="0" err="1"/>
              <a:t>oblastech</a:t>
            </a:r>
            <a:r>
              <a:rPr lang="en-GB" sz="1500" dirty="0"/>
              <a:t> </a:t>
            </a:r>
            <a:r>
              <a:rPr lang="en-GB" sz="1500" dirty="0" err="1"/>
              <a:t>může</a:t>
            </a:r>
            <a:r>
              <a:rPr lang="en-GB" sz="1500" dirty="0"/>
              <a:t> v </a:t>
            </a:r>
            <a:r>
              <a:rPr lang="en-GB" sz="1500" dirty="0" err="1"/>
              <a:t>atmosféře</a:t>
            </a:r>
            <a:r>
              <a:rPr lang="en-GB" sz="1500" dirty="0"/>
              <a:t> </a:t>
            </a:r>
            <a:r>
              <a:rPr lang="en-GB" sz="1500" dirty="0" err="1" smtClean="0"/>
              <a:t>dokonce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dostatečná</a:t>
            </a:r>
            <a:r>
              <a:rPr lang="en-GB" sz="1500" dirty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 smtClean="0"/>
              <a:t>chemikálií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růst</a:t>
            </a:r>
            <a:r>
              <a:rPr lang="en-GB" sz="1500" dirty="0"/>
              <a:t> </a:t>
            </a:r>
            <a:r>
              <a:rPr lang="en-GB" sz="1500" dirty="0" err="1" smtClean="0"/>
              <a:t>heterotrofů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toto</a:t>
            </a:r>
            <a:r>
              <a:rPr lang="en-GB" sz="1500" dirty="0" smtClean="0"/>
              <a:t> </a:t>
            </a:r>
            <a:r>
              <a:rPr lang="en-GB" sz="1500" dirty="0" err="1"/>
              <a:t>vše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</a:t>
            </a:r>
            <a:r>
              <a:rPr lang="en-GB" sz="1500" dirty="0" err="1"/>
              <a:t>teoretická</a:t>
            </a:r>
            <a:r>
              <a:rPr lang="en-GB" sz="1500" dirty="0"/>
              <a:t> </a:t>
            </a:r>
            <a:r>
              <a:rPr lang="en-GB" sz="1500" dirty="0" err="1"/>
              <a:t>možnost</a:t>
            </a:r>
            <a:r>
              <a:rPr lang="en-GB" sz="1500" dirty="0"/>
              <a:t>, </a:t>
            </a:r>
            <a:r>
              <a:rPr lang="en-GB" sz="1500" dirty="0" err="1"/>
              <a:t>chybí</a:t>
            </a:r>
            <a:r>
              <a:rPr lang="en-GB" sz="1500" dirty="0"/>
              <a:t> </a:t>
            </a:r>
            <a:r>
              <a:rPr lang="en-GB" sz="1500" dirty="0" err="1"/>
              <a:t>důkazy</a:t>
            </a:r>
            <a:r>
              <a:rPr lang="en-GB" sz="1500" dirty="0"/>
              <a:t>, </a:t>
            </a:r>
            <a:r>
              <a:rPr lang="en-GB" sz="1500" dirty="0" err="1"/>
              <a:t>že</a:t>
            </a:r>
            <a:r>
              <a:rPr lang="en-GB" sz="1500" dirty="0"/>
              <a:t> </a:t>
            </a:r>
            <a:r>
              <a:rPr lang="en-GB" sz="1500" dirty="0" err="1" smtClean="0"/>
              <a:t>takový</a:t>
            </a:r>
            <a:r>
              <a:rPr lang="cs-CZ" sz="1500" dirty="0" smtClean="0"/>
              <a:t> </a:t>
            </a:r>
            <a:r>
              <a:rPr lang="en-GB" sz="1500" dirty="0" err="1" smtClean="0"/>
              <a:t>život</a:t>
            </a:r>
            <a:r>
              <a:rPr lang="en-GB" sz="1500" dirty="0" smtClean="0"/>
              <a:t> </a:t>
            </a:r>
            <a:r>
              <a:rPr lang="en-GB" sz="1500" dirty="0"/>
              <a:t>v </a:t>
            </a:r>
            <a:r>
              <a:rPr lang="en-GB" sz="1500" dirty="0" err="1"/>
              <a:t>oblacích</a:t>
            </a:r>
            <a:r>
              <a:rPr lang="en-GB" sz="1500" dirty="0"/>
              <a:t> </a:t>
            </a:r>
            <a:r>
              <a:rPr lang="en-GB" sz="1500" dirty="0" err="1"/>
              <a:t>opravdu</a:t>
            </a:r>
            <a:r>
              <a:rPr lang="en-GB" sz="1500" dirty="0"/>
              <a:t> </a:t>
            </a:r>
            <a:r>
              <a:rPr lang="en-GB" sz="1500" dirty="0" err="1"/>
              <a:t>existuje</a:t>
            </a:r>
            <a:r>
              <a:rPr lang="en-GB" sz="1500" dirty="0"/>
              <a:t> a </a:t>
            </a:r>
            <a:r>
              <a:rPr lang="en-GB" sz="1500" dirty="0" err="1"/>
              <a:t>jeho</a:t>
            </a:r>
            <a:r>
              <a:rPr lang="en-GB" sz="1500" dirty="0"/>
              <a:t> </a:t>
            </a:r>
            <a:r>
              <a:rPr lang="en-GB" sz="1500" dirty="0" err="1"/>
              <a:t>význam</a:t>
            </a:r>
            <a:r>
              <a:rPr lang="en-GB" sz="1500" dirty="0"/>
              <a:t> se </a:t>
            </a:r>
            <a:r>
              <a:rPr lang="en-GB" sz="1500" dirty="0" err="1" smtClean="0"/>
              <a:t>zdá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zanedbatelný</a:t>
            </a:r>
            <a:endParaRPr lang="en-GB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0391"/>
            <a:ext cx="2355553" cy="17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6459115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Aerorosol</a:t>
            </a:r>
            <a:r>
              <a:rPr lang="cs-CZ" sz="1200" dirty="0" smtClean="0"/>
              <a:t> s mikroby izolované z prasečáku a slepičárny</a:t>
            </a:r>
            <a:endParaRPr lang="en-GB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4264962"/>
            <a:ext cx="3528393" cy="20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4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GB" sz="1800" b="1" dirty="0" err="1"/>
              <a:t>Atmosféra</a:t>
            </a:r>
            <a:r>
              <a:rPr lang="en-GB" sz="1800" b="1" dirty="0"/>
              <a:t> – </a:t>
            </a:r>
            <a:r>
              <a:rPr lang="en-GB" sz="1800" b="1" dirty="0" err="1"/>
              <a:t>šíření</a:t>
            </a:r>
            <a:r>
              <a:rPr lang="en-GB" sz="1800" b="1" dirty="0"/>
              <a:t> </a:t>
            </a:r>
            <a:r>
              <a:rPr lang="en-GB" sz="1800" b="1" dirty="0" err="1"/>
              <a:t>mikrobů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036496" cy="4525963"/>
          </a:xfrm>
        </p:spPr>
        <p:txBody>
          <a:bodyPr>
            <a:normAutofit/>
          </a:bodyPr>
          <a:lstStyle/>
          <a:p>
            <a:r>
              <a:rPr lang="en-GB" sz="1500" dirty="0" err="1" smtClean="0"/>
              <a:t>mikrobi</a:t>
            </a:r>
            <a:r>
              <a:rPr lang="en-GB" sz="1500" dirty="0" smtClean="0"/>
              <a:t> </a:t>
            </a:r>
            <a:r>
              <a:rPr lang="en-GB" sz="1500" dirty="0"/>
              <a:t>z </a:t>
            </a:r>
            <a:r>
              <a:rPr lang="en-GB" sz="1500" dirty="0" err="1"/>
              <a:t>hydrosféry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</a:t>
            </a:r>
            <a:r>
              <a:rPr lang="en-GB" sz="1500" dirty="0" err="1"/>
              <a:t>litosféry</a:t>
            </a:r>
            <a:r>
              <a:rPr lang="en-GB" sz="1500" dirty="0"/>
              <a:t> se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dostat</a:t>
            </a:r>
            <a:r>
              <a:rPr lang="en-GB" sz="1500" dirty="0"/>
              <a:t> do </a:t>
            </a:r>
            <a:r>
              <a:rPr lang="en-GB" sz="1500" dirty="0" err="1" smtClean="0"/>
              <a:t>vzduchu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neexistují</a:t>
            </a:r>
            <a:r>
              <a:rPr lang="en-GB" sz="1500" dirty="0" smtClean="0"/>
              <a:t> </a:t>
            </a:r>
            <a:r>
              <a:rPr lang="en-GB" sz="1500" dirty="0" err="1"/>
              <a:t>opravdoví</a:t>
            </a:r>
            <a:r>
              <a:rPr lang="en-GB" sz="1500" dirty="0"/>
              <a:t> „</a:t>
            </a:r>
            <a:r>
              <a:rPr lang="en-GB" sz="1500" dirty="0" err="1"/>
              <a:t>vzdušní</a:t>
            </a:r>
            <a:r>
              <a:rPr lang="en-GB" sz="1500" dirty="0"/>
              <a:t>“ </a:t>
            </a:r>
            <a:r>
              <a:rPr lang="en-GB" sz="1500" dirty="0" err="1"/>
              <a:t>mikrobi</a:t>
            </a:r>
            <a:r>
              <a:rPr lang="en-GB" sz="1500" dirty="0"/>
              <a:t> – </a:t>
            </a:r>
            <a:r>
              <a:rPr lang="en-GB" sz="1500" dirty="0" err="1"/>
              <a:t>jde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o </a:t>
            </a:r>
            <a:r>
              <a:rPr lang="en-GB" sz="1500" dirty="0" err="1"/>
              <a:t>cestu</a:t>
            </a:r>
            <a:r>
              <a:rPr lang="en-GB" sz="1500" dirty="0"/>
              <a:t> </a:t>
            </a:r>
            <a:r>
              <a:rPr lang="en-GB" sz="1500" dirty="0" smtClean="0"/>
              <a:t>do</a:t>
            </a:r>
            <a:r>
              <a:rPr lang="cs-CZ" sz="1500" dirty="0" smtClean="0"/>
              <a:t> </a:t>
            </a:r>
            <a:r>
              <a:rPr lang="en-GB" sz="1500" dirty="0" err="1" smtClean="0"/>
              <a:t>nového</a:t>
            </a:r>
            <a:r>
              <a:rPr lang="en-GB" sz="1500" dirty="0" smtClean="0"/>
              <a:t> </a:t>
            </a:r>
            <a:r>
              <a:rPr lang="en-GB" sz="1500" dirty="0" err="1"/>
              <a:t>vodního</a:t>
            </a:r>
            <a:r>
              <a:rPr lang="en-GB" sz="1500" dirty="0"/>
              <a:t> </a:t>
            </a:r>
            <a:r>
              <a:rPr lang="en-GB" sz="1500" dirty="0" err="1"/>
              <a:t>nebo</a:t>
            </a:r>
            <a:r>
              <a:rPr lang="en-GB" sz="1500" dirty="0"/>
              <a:t> </a:t>
            </a:r>
            <a:r>
              <a:rPr lang="en-GB" sz="1500" dirty="0" err="1"/>
              <a:t>terestriálního</a:t>
            </a:r>
            <a:r>
              <a:rPr lang="en-GB" sz="1500" dirty="0"/>
              <a:t> </a:t>
            </a:r>
            <a:r>
              <a:rPr lang="en-GB" sz="1500" dirty="0" err="1" smtClean="0"/>
              <a:t>habitatu</a:t>
            </a:r>
            <a:endParaRPr lang="cs-CZ" sz="1500" dirty="0" smtClean="0"/>
          </a:p>
          <a:p>
            <a:endParaRPr lang="cs-CZ" sz="1500" dirty="0" smtClean="0"/>
          </a:p>
          <a:p>
            <a:r>
              <a:rPr lang="cs-CZ" sz="1500" dirty="0" smtClean="0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se do </a:t>
            </a:r>
            <a:r>
              <a:rPr lang="en-GB" sz="1500" dirty="0" err="1"/>
              <a:t>vzduchu</a:t>
            </a:r>
            <a:r>
              <a:rPr lang="en-GB" sz="1500" dirty="0"/>
              <a:t> </a:t>
            </a:r>
            <a:r>
              <a:rPr lang="en-GB" sz="1500" dirty="0" err="1"/>
              <a:t>dostanou</a:t>
            </a:r>
            <a:r>
              <a:rPr lang="en-GB" sz="1500" dirty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vegetativní</a:t>
            </a:r>
            <a:r>
              <a:rPr lang="en-GB" sz="1500" dirty="0"/>
              <a:t> </a:t>
            </a:r>
            <a:r>
              <a:rPr lang="en-GB" sz="1500" dirty="0" err="1"/>
              <a:t>buňky</a:t>
            </a:r>
            <a:r>
              <a:rPr lang="en-GB" sz="1500" dirty="0"/>
              <a:t>, </a:t>
            </a:r>
            <a:r>
              <a:rPr lang="en-GB" sz="1500" dirty="0" smtClean="0"/>
              <a:t>ale</a:t>
            </a:r>
            <a:r>
              <a:rPr lang="cs-CZ" sz="1500" dirty="0" smtClean="0"/>
              <a:t>  </a:t>
            </a:r>
            <a:r>
              <a:rPr lang="en-GB" sz="1500" dirty="0" err="1" smtClean="0"/>
              <a:t>častěji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/>
              <a:t> 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   - </a:t>
            </a:r>
            <a:r>
              <a:rPr lang="en-GB" sz="1500" dirty="0" err="1" smtClean="0"/>
              <a:t>soredia</a:t>
            </a:r>
            <a:r>
              <a:rPr lang="en-GB" sz="1500" dirty="0" smtClean="0"/>
              <a:t> </a:t>
            </a:r>
            <a:r>
              <a:rPr lang="en-GB" sz="1500" dirty="0"/>
              <a:t>(</a:t>
            </a:r>
            <a:r>
              <a:rPr lang="en-GB" sz="1500" dirty="0" err="1"/>
              <a:t>lišejníky</a:t>
            </a:r>
            <a:r>
              <a:rPr lang="en-GB" sz="1500" dirty="0"/>
              <a:t>), </a:t>
            </a:r>
            <a:r>
              <a:rPr lang="en-GB" sz="1500" dirty="0" err="1" smtClean="0"/>
              <a:t>cysty</a:t>
            </a:r>
            <a:r>
              <a:rPr lang="cs-CZ" sz="1500" dirty="0"/>
              <a:t> </a:t>
            </a:r>
            <a:r>
              <a:rPr lang="en-GB" sz="1500" dirty="0" smtClean="0"/>
              <a:t>a </a:t>
            </a:r>
            <a:r>
              <a:rPr lang="en-GB" sz="1500" dirty="0" err="1"/>
              <a:t>jiné</a:t>
            </a:r>
            <a:r>
              <a:rPr lang="en-GB" sz="1500" dirty="0"/>
              <a:t> </a:t>
            </a:r>
            <a:r>
              <a:rPr lang="en-GB" sz="1500" dirty="0" err="1"/>
              <a:t>nevegetativní</a:t>
            </a:r>
            <a:r>
              <a:rPr lang="en-GB" sz="1500" dirty="0"/>
              <a:t> </a:t>
            </a:r>
            <a:r>
              <a:rPr lang="en-GB" sz="1500" dirty="0" err="1"/>
              <a:t>rezistentní</a:t>
            </a:r>
            <a:r>
              <a:rPr lang="en-GB" sz="1500" dirty="0"/>
              <a:t> </a:t>
            </a:r>
            <a:r>
              <a:rPr lang="en-GB" sz="1500" dirty="0" err="1" smtClean="0"/>
              <a:t>struktury</a:t>
            </a:r>
            <a:r>
              <a:rPr lang="cs-CZ" sz="1500" dirty="0"/>
              <a:t> </a:t>
            </a:r>
            <a:r>
              <a:rPr lang="en-GB" sz="1500" dirty="0" err="1" smtClean="0"/>
              <a:t>méně</a:t>
            </a:r>
            <a:r>
              <a:rPr lang="en-GB" sz="1500" dirty="0" smtClean="0"/>
              <a:t> </a:t>
            </a:r>
            <a:r>
              <a:rPr lang="en-GB" sz="1500" dirty="0" err="1"/>
              <a:t>metabolicky</a:t>
            </a:r>
            <a:r>
              <a:rPr lang="en-GB" sz="1500" dirty="0"/>
              <a:t> </a:t>
            </a:r>
            <a:r>
              <a:rPr lang="en-GB" sz="1500" dirty="0" err="1"/>
              <a:t>aktivní</a:t>
            </a:r>
            <a:r>
              <a:rPr lang="en-GB" sz="1500" dirty="0"/>
              <a:t> a </a:t>
            </a:r>
            <a:r>
              <a:rPr lang="en-GB" sz="1500" dirty="0" err="1" smtClean="0"/>
              <a:t>lépe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  </a:t>
            </a:r>
            <a:r>
              <a:rPr lang="en-GB" sz="1500" dirty="0" smtClean="0"/>
              <a:t> </a:t>
            </a:r>
            <a:r>
              <a:rPr lang="cs-CZ" sz="1500" dirty="0" smtClean="0"/>
              <a:t>   </a:t>
            </a:r>
            <a:r>
              <a:rPr lang="en-GB" sz="1500" dirty="0" err="1" smtClean="0"/>
              <a:t>přizpůsobené</a:t>
            </a:r>
            <a:r>
              <a:rPr lang="en-GB" sz="1500" dirty="0" smtClean="0"/>
              <a:t> </a:t>
            </a:r>
            <a:r>
              <a:rPr lang="en-GB" sz="1500" dirty="0" err="1"/>
              <a:t>přežití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pory</a:t>
            </a:r>
            <a:r>
              <a:rPr lang="en-GB" sz="1500" dirty="0" smtClean="0"/>
              <a:t> </a:t>
            </a:r>
            <a:r>
              <a:rPr lang="en-GB" sz="1500" dirty="0"/>
              <a:t>s </a:t>
            </a:r>
            <a:r>
              <a:rPr lang="en-GB" sz="1500" dirty="0" err="1"/>
              <a:t>primární</a:t>
            </a:r>
            <a:r>
              <a:rPr lang="en-GB" sz="1500" dirty="0"/>
              <a:t> </a:t>
            </a:r>
            <a:r>
              <a:rPr lang="en-GB" sz="1500" dirty="0" err="1"/>
              <a:t>funkcí</a:t>
            </a:r>
            <a:r>
              <a:rPr lang="en-GB" sz="1500" dirty="0"/>
              <a:t> </a:t>
            </a:r>
            <a:r>
              <a:rPr lang="en-GB" sz="1500" dirty="0" err="1"/>
              <a:t>rozptylu</a:t>
            </a:r>
            <a:r>
              <a:rPr lang="en-GB" sz="1500" dirty="0"/>
              <a:t> </a:t>
            </a:r>
            <a:r>
              <a:rPr lang="en-GB" sz="1500" dirty="0" smtClean="0"/>
              <a:t>– </a:t>
            </a:r>
            <a:r>
              <a:rPr lang="en-GB" sz="1500" dirty="0" err="1" smtClean="0"/>
              <a:t>xenospory</a:t>
            </a:r>
            <a:r>
              <a:rPr lang="cs-CZ" sz="1500" dirty="0"/>
              <a:t>  (malé, šíření a okamžité klíčení)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h</a:t>
            </a:r>
            <a:r>
              <a:rPr lang="en-GB" sz="1500" dirty="0" err="1" smtClean="0"/>
              <a:t>ouby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lišejníky</a:t>
            </a:r>
            <a:r>
              <a:rPr lang="en-GB" sz="1500" dirty="0"/>
              <a:t>, </a:t>
            </a:r>
            <a:r>
              <a:rPr lang="en-GB" sz="1500" dirty="0" err="1"/>
              <a:t>některé</a:t>
            </a:r>
            <a:r>
              <a:rPr lang="en-GB" sz="1500" dirty="0"/>
              <a:t> protozoa a </a:t>
            </a:r>
            <a:r>
              <a:rPr lang="en-GB" sz="1500" dirty="0" err="1"/>
              <a:t>bakterie</a:t>
            </a:r>
            <a:r>
              <a:rPr lang="en-GB" sz="1500" dirty="0"/>
              <a:t> (</a:t>
            </a:r>
            <a:r>
              <a:rPr lang="en-GB" sz="1500" dirty="0" err="1" smtClean="0"/>
              <a:t>zvl</a:t>
            </a:r>
            <a:r>
              <a:rPr lang="en-GB" sz="1500" dirty="0" smtClean="0"/>
              <a:t>.</a:t>
            </a:r>
            <a:r>
              <a:rPr lang="cs-CZ" sz="1500" dirty="0" smtClean="0"/>
              <a:t> </a:t>
            </a:r>
            <a:r>
              <a:rPr lang="en-GB" sz="1500" dirty="0" err="1" smtClean="0"/>
              <a:t>aktinobakterie</a:t>
            </a:r>
            <a:r>
              <a:rPr lang="en-GB" sz="1500" dirty="0" smtClean="0"/>
              <a:t>)</a:t>
            </a:r>
            <a:r>
              <a:rPr lang="cs-CZ" sz="1500" dirty="0" smtClean="0"/>
              <a:t> </a:t>
            </a:r>
            <a:r>
              <a:rPr lang="en-GB" sz="1500" dirty="0" err="1" smtClean="0"/>
              <a:t>produkují</a:t>
            </a:r>
            <a:r>
              <a:rPr lang="en-GB" sz="1500" dirty="0" smtClean="0"/>
              <a:t> </a:t>
            </a:r>
            <a:r>
              <a:rPr lang="en-GB" sz="1500" dirty="0" err="1"/>
              <a:t>spory</a:t>
            </a:r>
            <a:r>
              <a:rPr lang="en-GB" sz="1500" dirty="0"/>
              <a:t>, </a:t>
            </a:r>
            <a:r>
              <a:rPr lang="en-GB" sz="1500" dirty="0" err="1"/>
              <a:t>které</a:t>
            </a:r>
            <a:r>
              <a:rPr lang="en-GB" sz="1500" dirty="0"/>
              <a:t> se </a:t>
            </a:r>
            <a:r>
              <a:rPr lang="en-GB" sz="1500" dirty="0" err="1"/>
              <a:t>objevují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v</a:t>
            </a:r>
            <a:r>
              <a:rPr lang="en-GB" sz="1500" dirty="0" err="1" smtClean="0"/>
              <a:t>iry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neaktivní</a:t>
            </a:r>
            <a:r>
              <a:rPr lang="en-GB" sz="1500" dirty="0"/>
              <a:t> </a:t>
            </a:r>
            <a:r>
              <a:rPr lang="cs-CZ" sz="1500" dirty="0" smtClean="0"/>
              <a:t>, </a:t>
            </a:r>
            <a:r>
              <a:rPr lang="en-GB" sz="1500" dirty="0" err="1" smtClean="0"/>
              <a:t>vně</a:t>
            </a:r>
            <a:r>
              <a:rPr lang="en-GB" sz="1500" dirty="0" smtClean="0"/>
              <a:t> </a:t>
            </a:r>
            <a:r>
              <a:rPr lang="en-GB" sz="1500" dirty="0" err="1"/>
              <a:t>hostitele</a:t>
            </a:r>
            <a:r>
              <a:rPr lang="en-GB" sz="1500" dirty="0"/>
              <a:t> 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(</a:t>
            </a:r>
            <a:r>
              <a:rPr lang="en-GB" sz="1500" dirty="0" err="1" smtClean="0"/>
              <a:t>pohyb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šíření</a:t>
            </a:r>
            <a:r>
              <a:rPr lang="en-GB" sz="1500" dirty="0"/>
              <a:t> </a:t>
            </a:r>
            <a:r>
              <a:rPr lang="en-GB" sz="1500" dirty="0" err="1"/>
              <a:t>atmosférou</a:t>
            </a:r>
            <a:r>
              <a:rPr lang="en-GB" sz="1500" dirty="0"/>
              <a:t> </a:t>
            </a:r>
            <a:r>
              <a:rPr lang="en-GB" sz="1500" dirty="0" err="1" smtClean="0"/>
              <a:t>jako</a:t>
            </a:r>
            <a:r>
              <a:rPr lang="cs-CZ" sz="1500" dirty="0"/>
              <a:t> </a:t>
            </a:r>
            <a:r>
              <a:rPr lang="en-GB" sz="1500" dirty="0" err="1" smtClean="0"/>
              <a:t>neaktivní</a:t>
            </a:r>
            <a:r>
              <a:rPr lang="en-GB" sz="1500" dirty="0" smtClean="0"/>
              <a:t> </a:t>
            </a:r>
            <a:r>
              <a:rPr lang="en-GB" sz="1500" dirty="0" err="1"/>
              <a:t>částice</a:t>
            </a:r>
            <a:r>
              <a:rPr lang="en-GB" sz="1500" dirty="0"/>
              <a:t> </a:t>
            </a:r>
            <a:r>
              <a:rPr lang="en-GB" sz="1500" dirty="0" err="1" smtClean="0"/>
              <a:t>podobně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 smtClean="0"/>
              <a:t>)</a:t>
            </a:r>
            <a:endParaRPr lang="en-GB" sz="15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70518"/>
            <a:ext cx="3414886" cy="2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017622" cy="28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7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02034"/>
          </a:xfrm>
        </p:spPr>
        <p:txBody>
          <a:bodyPr>
            <a:noAutofit/>
          </a:bodyPr>
          <a:lstStyle/>
          <a:p>
            <a:r>
              <a:rPr lang="cs-CZ" sz="2400" dirty="0" smtClean="0"/>
              <a:t>Spory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/>
              <a:t>Vlastnosti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přispívají</a:t>
            </a:r>
            <a:r>
              <a:rPr lang="en-GB" sz="1600" dirty="0"/>
              <a:t> k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 smtClean="0"/>
              <a:t>přestát</a:t>
            </a:r>
            <a:r>
              <a:rPr lang="cs-CZ" sz="1600" dirty="0"/>
              <a:t> </a:t>
            </a:r>
            <a:r>
              <a:rPr lang="en-GB" sz="1600" dirty="0" smtClean="0"/>
              <a:t>transport </a:t>
            </a:r>
            <a:r>
              <a:rPr lang="en-GB" sz="1600" dirty="0" err="1"/>
              <a:t>atmosférou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/>
              <a:t>metabolická</a:t>
            </a:r>
            <a:r>
              <a:rPr lang="en-GB" sz="1600" dirty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 (</a:t>
            </a:r>
            <a:r>
              <a:rPr lang="en-GB" sz="1600" dirty="0" err="1"/>
              <a:t>nepotřebují</a:t>
            </a:r>
            <a:r>
              <a:rPr lang="en-GB" sz="1600" dirty="0"/>
              <a:t> </a:t>
            </a:r>
            <a:r>
              <a:rPr lang="en-GB" sz="1600" dirty="0" err="1"/>
              <a:t>externí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vodu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produkovány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množstvích</a:t>
            </a:r>
            <a:r>
              <a:rPr lang="en-GB" sz="1600" dirty="0"/>
              <a:t> (u </a:t>
            </a:r>
            <a:r>
              <a:rPr lang="en-GB" sz="1600" dirty="0" err="1"/>
              <a:t>některých</a:t>
            </a:r>
            <a:r>
              <a:rPr lang="en-GB" sz="1600" dirty="0"/>
              <a:t> hub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/>
              <a:t>10</a:t>
            </a:r>
            <a:r>
              <a:rPr lang="en-GB" sz="1600" baseline="30000" dirty="0"/>
              <a:t>12 </a:t>
            </a:r>
            <a:r>
              <a:rPr lang="en-GB" sz="1600" dirty="0" err="1"/>
              <a:t>spor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jednu</a:t>
            </a:r>
            <a:r>
              <a:rPr lang="en-GB" sz="1600" dirty="0"/>
              <a:t> </a:t>
            </a:r>
            <a:r>
              <a:rPr lang="en-GB" sz="1600" dirty="0" err="1"/>
              <a:t>plodnici</a:t>
            </a:r>
            <a:r>
              <a:rPr lang="en-GB" sz="1600" dirty="0"/>
              <a:t>) </a:t>
            </a:r>
            <a:r>
              <a:rPr lang="en-GB" sz="1600" dirty="0" smtClean="0"/>
              <a:t>–</a:t>
            </a:r>
            <a:r>
              <a:rPr lang="en-GB" sz="1600" dirty="0" err="1" smtClean="0"/>
              <a:t>přežije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tlusté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– </a:t>
            </a:r>
            <a:r>
              <a:rPr lang="en-GB" sz="1600" dirty="0" err="1"/>
              <a:t>ochrana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 smtClean="0"/>
              <a:t>desikaci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–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malá</a:t>
            </a:r>
            <a:r>
              <a:rPr lang="en-GB" sz="1600" dirty="0" smtClean="0"/>
              <a:t> </a:t>
            </a:r>
            <a:r>
              <a:rPr lang="en-GB" sz="1600" dirty="0" err="1"/>
              <a:t>velikost</a:t>
            </a:r>
            <a:r>
              <a:rPr lang="en-GB" sz="1600" dirty="0"/>
              <a:t> a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–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lehké</a:t>
            </a:r>
            <a:r>
              <a:rPr lang="en-GB" sz="1600" dirty="0"/>
              <a:t>,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plynové</a:t>
            </a:r>
            <a:r>
              <a:rPr lang="en-GB" sz="1600" dirty="0"/>
              <a:t> </a:t>
            </a:r>
            <a:r>
              <a:rPr lang="en-GB" sz="1600" dirty="0" err="1" smtClean="0"/>
              <a:t>vakuoly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tvary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aerodynamicky</a:t>
            </a:r>
            <a:r>
              <a:rPr lang="en-GB" sz="1600" dirty="0"/>
              <a:t> </a:t>
            </a:r>
            <a:r>
              <a:rPr lang="en-GB" sz="1600" dirty="0" err="1"/>
              <a:t>přizpůsobené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en-GB" sz="1600" dirty="0" err="1" smtClean="0"/>
              <a:t>dlouhému</a:t>
            </a:r>
            <a:r>
              <a:rPr lang="en-GB" sz="1600" dirty="0" smtClean="0"/>
              <a:t> </a:t>
            </a:r>
            <a:r>
              <a:rPr lang="en-GB" sz="1600" dirty="0" err="1"/>
              <a:t>laterálnímu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v </a:t>
            </a:r>
            <a:r>
              <a:rPr lang="en-GB" sz="1600" dirty="0" err="1"/>
              <a:t>atmosféře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057192" cy="22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584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5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-99392"/>
            <a:ext cx="8229600" cy="2924944"/>
          </a:xfrm>
        </p:spPr>
        <p:txBody>
          <a:bodyPr/>
          <a:lstStyle/>
          <a:p>
            <a:pPr marL="0" lvl="0" indent="0">
              <a:buNone/>
            </a:pPr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mikroorganismy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produkující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suché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vzdušném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mycéliu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pasivní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</a:t>
            </a:r>
            <a:r>
              <a:rPr lang="en-GB" sz="1500" dirty="0">
                <a:solidFill>
                  <a:prstClr val="black"/>
                </a:solidFill>
              </a:rPr>
              <a:t> do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proudem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aktinobakt</a:t>
            </a:r>
            <a:r>
              <a:rPr lang="en-GB" sz="1500" dirty="0">
                <a:solidFill>
                  <a:prstClr val="black"/>
                </a:solidFill>
              </a:rPr>
              <a:t>., </a:t>
            </a:r>
            <a:r>
              <a:rPr lang="en-GB" sz="1500" dirty="0" err="1">
                <a:solidFill>
                  <a:prstClr val="black"/>
                </a:solidFill>
              </a:rPr>
              <a:t>houby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čím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vyšší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rychlost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proudění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) a </a:t>
            </a:r>
            <a:r>
              <a:rPr lang="en-GB" sz="1500" dirty="0" err="1">
                <a:solidFill>
                  <a:prstClr val="black"/>
                </a:solidFill>
              </a:rPr>
              <a:t>nižší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vlhkost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,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tím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pohyblivost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spor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šíření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větrem</a:t>
            </a:r>
            <a:r>
              <a:rPr lang="en-GB" sz="1500" dirty="0">
                <a:solidFill>
                  <a:prstClr val="black"/>
                </a:solidFill>
              </a:rPr>
              <a:t> je </a:t>
            </a:r>
            <a:r>
              <a:rPr lang="en-GB" sz="1500" dirty="0" err="1" smtClean="0">
                <a:solidFill>
                  <a:prstClr val="black"/>
                </a:solidFill>
              </a:rPr>
              <a:t>důležité</a:t>
            </a:r>
            <a:r>
              <a:rPr lang="en-GB" sz="1500" dirty="0" smtClean="0">
                <a:solidFill>
                  <a:prstClr val="black"/>
                </a:solidFill>
              </a:rPr>
              <a:t> </a:t>
            </a:r>
            <a:r>
              <a:rPr lang="en-GB" sz="1500" dirty="0">
                <a:solidFill>
                  <a:prstClr val="black"/>
                </a:solidFill>
              </a:rPr>
              <a:t>u </a:t>
            </a:r>
            <a:r>
              <a:rPr lang="en-GB" sz="1500" dirty="0" err="1">
                <a:solidFill>
                  <a:prstClr val="black"/>
                </a:solidFill>
              </a:rPr>
              <a:t>mikrobů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vyskytujících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povrchu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rostlin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 smtClean="0">
                <a:solidFill>
                  <a:prstClr val="black"/>
                </a:solidFill>
              </a:rPr>
              <a:t>patogen</a:t>
            </a:r>
            <a:r>
              <a:rPr lang="cs-CZ" sz="1500" dirty="0" smtClean="0">
                <a:solidFill>
                  <a:prstClr val="black"/>
                </a:solidFill>
              </a:rPr>
              <a:t>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některé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uvolněny</a:t>
            </a:r>
            <a:r>
              <a:rPr lang="en-GB" sz="1500" dirty="0">
                <a:solidFill>
                  <a:prstClr val="black"/>
                </a:solidFill>
              </a:rPr>
              <a:t>, </a:t>
            </a:r>
            <a:r>
              <a:rPr lang="en-GB" sz="1500" dirty="0" err="1">
                <a:solidFill>
                  <a:prstClr val="black"/>
                </a:solidFill>
              </a:rPr>
              <a:t>když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srazí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vodní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kapka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cs-CZ" sz="1500" dirty="0">
                <a:solidFill>
                  <a:prstClr val="black"/>
                </a:solidFill>
              </a:rPr>
              <a:t>s plodnicí hub</a:t>
            </a:r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35161"/>
            <a:ext cx="5784304" cy="3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6" y="658100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Spory plísní ze vzduchu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16249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3478</Words>
  <Application>Microsoft Office PowerPoint</Application>
  <PresentationFormat>Předvádění na obrazovce (4:3)</PresentationFormat>
  <Paragraphs>470</Paragraphs>
  <Slides>53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systému Office</vt:lpstr>
      <vt:lpstr>EKOLOGIE MIKROORGANISMŮ 4</vt:lpstr>
      <vt:lpstr>Atmosféra </vt:lpstr>
      <vt:lpstr>Prezentace aplikace PowerPoint</vt:lpstr>
      <vt:lpstr>Stratosféra </vt:lpstr>
      <vt:lpstr>Prezentace aplikace PowerPoint</vt:lpstr>
      <vt:lpstr>Prezentace aplikace PowerPoint</vt:lpstr>
      <vt:lpstr>Atmosféra – šíření mikrobů </vt:lpstr>
      <vt:lpstr>Spory</vt:lpstr>
      <vt:lpstr>Prezentace aplikace PowerPoint</vt:lpstr>
      <vt:lpstr>Vstup mikrobů do atmosféry </vt:lpstr>
      <vt:lpstr>číšenka rýhovaná</vt:lpstr>
      <vt:lpstr>Pilobolus  (Měchomršť krystalický)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Kvantifikace mikroorganismů ve vzduchu </vt:lpstr>
      <vt:lpstr>Prezentace aplikace PowerPoint</vt:lpstr>
      <vt:lpstr>Litoekosféra </vt:lpstr>
      <vt:lpstr>Půda</vt:lpstr>
      <vt:lpstr> Půda </vt:lpstr>
      <vt:lpstr>Prezentace aplikace PowerPoint</vt:lpstr>
      <vt:lpstr>Půda - složení </vt:lpstr>
      <vt:lpstr>Prezentace aplikace PowerPoint</vt:lpstr>
      <vt:lpstr>Textura půdy </vt:lpstr>
      <vt:lpstr>Chemické vlastnosti půd - huminy </vt:lpstr>
      <vt:lpstr>Prezentace aplikace PowerPoint</vt:lpstr>
      <vt:lpstr>Geneze huminových látek </vt:lpstr>
      <vt:lpstr>Složení půdní atmosféry </vt:lpstr>
      <vt:lpstr>Prezentace aplikace PowerPoint</vt:lpstr>
      <vt:lpstr>Půdní mikrobiální komunity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Hlubší vrstvy litoekosféry </vt:lpstr>
      <vt:lpstr>Prezentace aplikace PowerPoint</vt:lpstr>
      <vt:lpstr>Mikrobi v aquiferní vodě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2</dc:title>
  <dc:creator>Uživatel</dc:creator>
  <cp:lastModifiedBy>Iva</cp:lastModifiedBy>
  <cp:revision>115</cp:revision>
  <dcterms:created xsi:type="dcterms:W3CDTF">2017-02-22T18:38:07Z</dcterms:created>
  <dcterms:modified xsi:type="dcterms:W3CDTF">2021-03-30T09:33:16Z</dcterms:modified>
</cp:coreProperties>
</file>