
<file path=[Content_Types].xml><?xml version="1.0" encoding="utf-8"?>
<Types xmlns="http://schemas.openxmlformats.org/package/2006/content-types">
  <Default Extension="png" ContentType="image/png"/>
  <Default Extension="w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6"/>
  </p:notesMasterIdLst>
  <p:handoutMasterIdLst>
    <p:handoutMasterId r:id="rId57"/>
  </p:handout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6" r:id="rId33"/>
    <p:sldId id="290" r:id="rId34"/>
    <p:sldId id="308" r:id="rId35"/>
    <p:sldId id="291" r:id="rId36"/>
    <p:sldId id="311" r:id="rId37"/>
    <p:sldId id="310" r:id="rId38"/>
    <p:sldId id="292" r:id="rId39"/>
    <p:sldId id="313" r:id="rId40"/>
    <p:sldId id="314" r:id="rId41"/>
    <p:sldId id="315" r:id="rId42"/>
    <p:sldId id="316" r:id="rId43"/>
    <p:sldId id="317" r:id="rId44"/>
    <p:sldId id="318" r:id="rId45"/>
    <p:sldId id="319" r:id="rId46"/>
    <p:sldId id="293" r:id="rId47"/>
    <p:sldId id="312" r:id="rId48"/>
    <p:sldId id="295" r:id="rId49"/>
    <p:sldId id="301" r:id="rId50"/>
    <p:sldId id="302" r:id="rId51"/>
    <p:sldId id="303" r:id="rId52"/>
    <p:sldId id="305" r:id="rId53"/>
    <p:sldId id="306" r:id="rId54"/>
    <p:sldId id="28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Zástupný symbol pro záhlaví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lstStyle/>
          <a:p>
            <a:pPr hangingPunct="0">
              <a:defRPr sz="1400"/>
            </a:pPr>
            <a:endParaRPr lang="cs-CZ" sz="1200">
              <a:latin typeface="Arial" pitchFamily="18"/>
              <a:ea typeface="Microsoft YaHei" pitchFamily="2"/>
              <a:cs typeface="Lucida Sans" pitchFamily="2"/>
            </a:endParaRPr>
          </a:p>
        </p:txBody>
      </p:sp>
      <p:sp>
        <p:nvSpPr>
          <p:cNvPr id="3" name="Zástupný symbol pro datum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lstStyle/>
          <a:p>
            <a:pPr algn="r" hangingPunct="0">
              <a:defRPr sz="1400"/>
            </a:pPr>
            <a:endParaRPr lang="cs-CZ" sz="1200">
              <a:latin typeface="Arial" pitchFamily="18"/>
              <a:ea typeface="Microsoft YaHei" pitchFamily="2"/>
              <a:cs typeface="Lucida Sans" pitchFamily="2"/>
            </a:endParaRPr>
          </a:p>
        </p:txBody>
      </p:sp>
      <p:sp>
        <p:nvSpPr>
          <p:cNvPr id="4" name="Zástupný symbol pro zápatí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lstStyle/>
          <a:p>
            <a:pPr hangingPunct="0">
              <a:defRPr sz="1400"/>
            </a:pPr>
            <a:endParaRPr lang="cs-CZ" sz="1200">
              <a:latin typeface="Arial" pitchFamily="18"/>
              <a:ea typeface="Microsoft YaHei" pitchFamily="2"/>
              <a:cs typeface="Lucida Sans" pitchFamily="2"/>
            </a:endParaRPr>
          </a:p>
        </p:txBody>
      </p:sp>
      <p:sp>
        <p:nvSpPr>
          <p:cNvPr id="5" name="Zástupný symbol pro číslo snímku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lstStyle/>
          <a:p>
            <a:pPr algn="r" hangingPunct="0">
              <a:defRPr sz="1400"/>
            </a:pPr>
            <a:fld id="{2B408788-E751-400B-BA02-B881C082CB3E}" type="slidenum">
              <a:t>‹#›</a:t>
            </a:fld>
            <a:endParaRPr lang="cs-CZ" sz="1200">
              <a:latin typeface="Arial" pitchFamily="18"/>
              <a:ea typeface="Microsoft YaHei" pitchFamily="2"/>
              <a:cs typeface="Lucida Sans" pitchFamily="2"/>
            </a:endParaRPr>
          </a:p>
        </p:txBody>
      </p:sp>
    </p:spTree>
    <p:extLst>
      <p:ext uri="{BB962C8B-B14F-4D97-AF65-F5344CB8AC3E}">
        <p14:creationId xmlns:p14="http://schemas.microsoft.com/office/powerpoint/2010/main" val="2492004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Zástupný symbol pro poznámky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cs-CZ"/>
          </a:p>
        </p:txBody>
      </p:sp>
      <p:sp>
        <p:nvSpPr>
          <p:cNvPr id="4" name="Zástupný symbol pro záhlaví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5" name="Zástupný symbol pro datum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6" name="Zástupný symbol pro zápatí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7" name="Zástupný symbol pro číslo snímku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cs-CZ" sz="1400" kern="1200">
                <a:latin typeface="Times New Roman" pitchFamily="18"/>
                <a:ea typeface="Arial Unicode MS" pitchFamily="2"/>
                <a:cs typeface="Tahoma" pitchFamily="2"/>
              </a:defRPr>
            </a:lvl1pPr>
          </a:lstStyle>
          <a:p>
            <a:pPr lvl="0"/>
            <a:fld id="{671C9387-2A46-4FD5-9B63-0EFCEC57DF95}" type="slidenum">
              <a:t>‹#›</a:t>
            </a:fld>
            <a:endParaRPr lang="cs-CZ"/>
          </a:p>
        </p:txBody>
      </p:sp>
    </p:spTree>
    <p:extLst>
      <p:ext uri="{BB962C8B-B14F-4D97-AF65-F5344CB8AC3E}">
        <p14:creationId xmlns:p14="http://schemas.microsoft.com/office/powerpoint/2010/main" val="3328579161"/>
      </p:ext>
    </p:extLst>
  </p:cSld>
  <p:clrMap bg1="lt1" tx1="dk1" bg2="lt2" tx2="dk2" accent1="accent1" accent2="accent2" accent3="accent3" accent4="accent4" accent5="accent5" accent6="accent6" hlink="hlink" folHlink="folHlink"/>
  <p:notesStyle>
    <a:lvl1pPr marL="216000" marR="0" indent="-216000" rtl="0" hangingPunct="0">
      <a:tabLst/>
      <a:defRPr lang="cs-CZ"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CDDB18AC-4D6A-4799-8D3F-BFEC6FCFDFCC}" type="slidenum">
              <a:t>8</a:t>
            </a:fld>
            <a:endParaRPr lang="cs-CZ" sz="1800">
              <a:solidFill>
                <a:srgbClr val="000000"/>
              </a:solidFill>
              <a:latin typeface="+mn-lt" pitchFamily="18"/>
              <a:ea typeface="+mn-ea" pitchFamily="2"/>
              <a:cs typeface="+mn-cs" pitchFamily="2"/>
            </a:endParaRPr>
          </a:p>
        </p:txBody>
      </p:sp>
      <p:sp>
        <p:nvSpPr>
          <p:cNvPr id="2" name="Zástupný symbol pro obrázek snímku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040" cy="4114440"/>
          </a:xfrm>
        </p:spPr>
        <p:txBody>
          <a:bodyPr wrap="square" lIns="90000" tIns="45000" rIns="90000" bIns="45000" anchor="t"/>
          <a:lstStyle/>
          <a:p>
            <a:pPr lvl="0"/>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3757A24-CAD6-4FEC-AE59-84D607C5DD2A}" type="slidenum">
              <a:t>‹#›</a:t>
            </a:fld>
            <a:endParaRPr lang="cs-CZ"/>
          </a:p>
        </p:txBody>
      </p:sp>
    </p:spTree>
    <p:extLst>
      <p:ext uri="{BB962C8B-B14F-4D97-AF65-F5344CB8AC3E}">
        <p14:creationId xmlns:p14="http://schemas.microsoft.com/office/powerpoint/2010/main" val="205310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A17C4AA-965C-44FB-857E-497FDC0287BB}" type="slidenum">
              <a:t>‹#›</a:t>
            </a:fld>
            <a:endParaRPr lang="cs-CZ"/>
          </a:p>
        </p:txBody>
      </p:sp>
    </p:spTree>
    <p:extLst>
      <p:ext uri="{BB962C8B-B14F-4D97-AF65-F5344CB8AC3E}">
        <p14:creationId xmlns:p14="http://schemas.microsoft.com/office/powerpoint/2010/main" val="377610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604963"/>
            <a:ext cx="2057400" cy="4525962"/>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1604963"/>
            <a:ext cx="6019800" cy="4525962"/>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775A7A7F-EF00-47E4-B8F5-0075EFEB2BBD}" type="slidenum">
              <a:t>‹#›</a:t>
            </a:fld>
            <a:endParaRPr lang="cs-CZ"/>
          </a:p>
        </p:txBody>
      </p:sp>
    </p:spTree>
    <p:extLst>
      <p:ext uri="{BB962C8B-B14F-4D97-AF65-F5344CB8AC3E}">
        <p14:creationId xmlns:p14="http://schemas.microsoft.com/office/powerpoint/2010/main" val="3750207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8DB7B6B1-E184-46EA-8026-472EA0039164}" type="slidenum">
              <a:t>‹#›</a:t>
            </a:fld>
            <a:endParaRPr lang="cs-CZ"/>
          </a:p>
        </p:txBody>
      </p:sp>
    </p:spTree>
    <p:extLst>
      <p:ext uri="{BB962C8B-B14F-4D97-AF65-F5344CB8AC3E}">
        <p14:creationId xmlns:p14="http://schemas.microsoft.com/office/powerpoint/2010/main" val="308881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3004B708-F1F2-44FE-9BAD-9A5E9CBF4849}" type="slidenum">
              <a:t>‹#›</a:t>
            </a:fld>
            <a:endParaRPr lang="cs-CZ"/>
          </a:p>
        </p:txBody>
      </p:sp>
    </p:spTree>
    <p:extLst>
      <p:ext uri="{BB962C8B-B14F-4D97-AF65-F5344CB8AC3E}">
        <p14:creationId xmlns:p14="http://schemas.microsoft.com/office/powerpoint/2010/main" val="291991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A42603B-0552-4A57-9F4B-3F7645CD667B}" type="slidenum">
              <a:t>‹#›</a:t>
            </a:fld>
            <a:endParaRPr lang="cs-CZ"/>
          </a:p>
        </p:txBody>
      </p:sp>
    </p:spTree>
    <p:extLst>
      <p:ext uri="{BB962C8B-B14F-4D97-AF65-F5344CB8AC3E}">
        <p14:creationId xmlns:p14="http://schemas.microsoft.com/office/powerpoint/2010/main" val="932468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6D9342A9-872A-4D6C-AA21-7150711F16EC}" type="slidenum">
              <a:t>‹#›</a:t>
            </a:fld>
            <a:endParaRPr lang="cs-CZ"/>
          </a:p>
        </p:txBody>
      </p:sp>
    </p:spTree>
    <p:extLst>
      <p:ext uri="{BB962C8B-B14F-4D97-AF65-F5344CB8AC3E}">
        <p14:creationId xmlns:p14="http://schemas.microsoft.com/office/powerpoint/2010/main" val="2644364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E4A45F04-274A-4C85-A8BC-4F8F33E65946}" type="slidenum">
              <a:t>‹#›</a:t>
            </a:fld>
            <a:endParaRPr lang="cs-CZ"/>
          </a:p>
        </p:txBody>
      </p:sp>
    </p:spTree>
    <p:extLst>
      <p:ext uri="{BB962C8B-B14F-4D97-AF65-F5344CB8AC3E}">
        <p14:creationId xmlns:p14="http://schemas.microsoft.com/office/powerpoint/2010/main" val="186844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C3C9B6AB-3AB2-40A4-84EF-F48194A48433}" type="slidenum">
              <a:t>‹#›</a:t>
            </a:fld>
            <a:endParaRPr lang="cs-CZ"/>
          </a:p>
        </p:txBody>
      </p:sp>
    </p:spTree>
    <p:extLst>
      <p:ext uri="{BB962C8B-B14F-4D97-AF65-F5344CB8AC3E}">
        <p14:creationId xmlns:p14="http://schemas.microsoft.com/office/powerpoint/2010/main" val="1350913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8DFC6C33-6ABD-4FBF-BEE9-602CBF60BAB7}" type="slidenum">
              <a:t>‹#›</a:t>
            </a:fld>
            <a:endParaRPr lang="cs-CZ"/>
          </a:p>
        </p:txBody>
      </p:sp>
    </p:spTree>
    <p:extLst>
      <p:ext uri="{BB962C8B-B14F-4D97-AF65-F5344CB8AC3E}">
        <p14:creationId xmlns:p14="http://schemas.microsoft.com/office/powerpoint/2010/main" val="2551287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70A4E9E5-B088-4119-B585-6D73A4CE5F17}" type="slidenum">
              <a:t>‹#›</a:t>
            </a:fld>
            <a:endParaRPr lang="cs-CZ"/>
          </a:p>
        </p:txBody>
      </p:sp>
    </p:spTree>
    <p:extLst>
      <p:ext uri="{BB962C8B-B14F-4D97-AF65-F5344CB8AC3E}">
        <p14:creationId xmlns:p14="http://schemas.microsoft.com/office/powerpoint/2010/main" val="3127163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B77994E5-77FE-4E14-86E2-7A107B847692}" type="slidenum">
              <a:t>‹#›</a:t>
            </a:fld>
            <a:endParaRPr lang="cs-CZ"/>
          </a:p>
        </p:txBody>
      </p:sp>
    </p:spTree>
    <p:extLst>
      <p:ext uri="{BB962C8B-B14F-4D97-AF65-F5344CB8AC3E}">
        <p14:creationId xmlns:p14="http://schemas.microsoft.com/office/powerpoint/2010/main" val="2053756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A8A11AC3-326A-411E-A7B2-3D501D69E09A}" type="slidenum">
              <a:t>‹#›</a:t>
            </a:fld>
            <a:endParaRPr lang="cs-CZ"/>
          </a:p>
        </p:txBody>
      </p:sp>
    </p:spTree>
    <p:extLst>
      <p:ext uri="{BB962C8B-B14F-4D97-AF65-F5344CB8AC3E}">
        <p14:creationId xmlns:p14="http://schemas.microsoft.com/office/powerpoint/2010/main" val="4145866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0EE02475-68F3-4274-AC53-B390D13C903C}" type="slidenum">
              <a:t>‹#›</a:t>
            </a:fld>
            <a:endParaRPr lang="cs-CZ"/>
          </a:p>
        </p:txBody>
      </p:sp>
    </p:spTree>
    <p:extLst>
      <p:ext uri="{BB962C8B-B14F-4D97-AF65-F5344CB8AC3E}">
        <p14:creationId xmlns:p14="http://schemas.microsoft.com/office/powerpoint/2010/main" val="324843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21C7343-363A-496D-897B-167CE95146E5}" type="slidenum">
              <a:t>‹#›</a:t>
            </a:fld>
            <a:endParaRPr lang="cs-CZ"/>
          </a:p>
        </p:txBody>
      </p:sp>
    </p:spTree>
    <p:extLst>
      <p:ext uri="{BB962C8B-B14F-4D97-AF65-F5344CB8AC3E}">
        <p14:creationId xmlns:p14="http://schemas.microsoft.com/office/powerpoint/2010/main" val="458490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A66929D-E4C2-4E24-99A0-136CD1AF035C}" type="slidenum">
              <a:t>‹#›</a:t>
            </a:fld>
            <a:endParaRPr lang="cs-CZ"/>
          </a:p>
        </p:txBody>
      </p:sp>
    </p:spTree>
    <p:extLst>
      <p:ext uri="{BB962C8B-B14F-4D97-AF65-F5344CB8AC3E}">
        <p14:creationId xmlns:p14="http://schemas.microsoft.com/office/powerpoint/2010/main" val="44056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2B1D4D2-D58C-43D8-A77E-1A2B0105935D}" type="slidenum">
              <a:t>‹#›</a:t>
            </a:fld>
            <a:endParaRPr lang="cs-CZ"/>
          </a:p>
        </p:txBody>
      </p:sp>
    </p:spTree>
    <p:extLst>
      <p:ext uri="{BB962C8B-B14F-4D97-AF65-F5344CB8AC3E}">
        <p14:creationId xmlns:p14="http://schemas.microsoft.com/office/powerpoint/2010/main" val="291675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E913450-2B98-46C1-A4BA-2F2F20BAC6AB}" type="slidenum">
              <a:t>‹#›</a:t>
            </a:fld>
            <a:endParaRPr lang="cs-CZ"/>
          </a:p>
        </p:txBody>
      </p:sp>
    </p:spTree>
    <p:extLst>
      <p:ext uri="{BB962C8B-B14F-4D97-AF65-F5344CB8AC3E}">
        <p14:creationId xmlns:p14="http://schemas.microsoft.com/office/powerpoint/2010/main" val="302415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E1D414-4124-4BE6-B14A-AE0499BD8FA5}" type="slidenum">
              <a:t>‹#›</a:t>
            </a:fld>
            <a:endParaRPr lang="cs-CZ"/>
          </a:p>
        </p:txBody>
      </p:sp>
    </p:spTree>
    <p:extLst>
      <p:ext uri="{BB962C8B-B14F-4D97-AF65-F5344CB8AC3E}">
        <p14:creationId xmlns:p14="http://schemas.microsoft.com/office/powerpoint/2010/main" val="650401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2353EB46-3C05-44D5-B356-89D9DEC21594}" type="slidenum">
              <a:t>‹#›</a:t>
            </a:fld>
            <a:endParaRPr lang="cs-CZ"/>
          </a:p>
        </p:txBody>
      </p:sp>
    </p:spTree>
    <p:extLst>
      <p:ext uri="{BB962C8B-B14F-4D97-AF65-F5344CB8AC3E}">
        <p14:creationId xmlns:p14="http://schemas.microsoft.com/office/powerpoint/2010/main" val="1914199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885D19E0-FF51-4925-ADE0-25AECFFEE5F3}" type="slidenum">
              <a:t>‹#›</a:t>
            </a:fld>
            <a:endParaRPr lang="cs-CZ"/>
          </a:p>
        </p:txBody>
      </p:sp>
    </p:spTree>
    <p:extLst>
      <p:ext uri="{BB962C8B-B14F-4D97-AF65-F5344CB8AC3E}">
        <p14:creationId xmlns:p14="http://schemas.microsoft.com/office/powerpoint/2010/main" val="324298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EA448F01-AFFE-44B5-AD1C-635A8C5528BC}" type="slidenum">
              <a:t>‹#›</a:t>
            </a:fld>
            <a:endParaRPr lang="cs-CZ"/>
          </a:p>
        </p:txBody>
      </p:sp>
    </p:spTree>
    <p:extLst>
      <p:ext uri="{BB962C8B-B14F-4D97-AF65-F5344CB8AC3E}">
        <p14:creationId xmlns:p14="http://schemas.microsoft.com/office/powerpoint/2010/main" val="424554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B8EAF87-8A44-4225-A1D6-41A542DCF074}" type="slidenum">
              <a:t>‹#›</a:t>
            </a:fld>
            <a:endParaRPr lang="cs-CZ"/>
          </a:p>
        </p:txBody>
      </p:sp>
    </p:spTree>
    <p:extLst>
      <p:ext uri="{BB962C8B-B14F-4D97-AF65-F5344CB8AC3E}">
        <p14:creationId xmlns:p14="http://schemas.microsoft.com/office/powerpoint/2010/main" val="366602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C40A91D-6948-4298-824C-7005D40F6702}" type="slidenum">
              <a:t>‹#›</a:t>
            </a:fld>
            <a:endParaRPr lang="cs-CZ"/>
          </a:p>
        </p:txBody>
      </p:sp>
    </p:spTree>
    <p:extLst>
      <p:ext uri="{BB962C8B-B14F-4D97-AF65-F5344CB8AC3E}">
        <p14:creationId xmlns:p14="http://schemas.microsoft.com/office/powerpoint/2010/main" val="2750989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45F2C791-9840-44DE-AB46-8DBA6403E71B}" type="slidenum">
              <a:t>‹#›</a:t>
            </a:fld>
            <a:endParaRPr lang="cs-CZ"/>
          </a:p>
        </p:txBody>
      </p:sp>
    </p:spTree>
    <p:extLst>
      <p:ext uri="{BB962C8B-B14F-4D97-AF65-F5344CB8AC3E}">
        <p14:creationId xmlns:p14="http://schemas.microsoft.com/office/powerpoint/2010/main" val="2205018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633734A-BE02-49C2-94BC-302B5415886F}" type="slidenum">
              <a:t>‹#›</a:t>
            </a:fld>
            <a:endParaRPr lang="cs-CZ"/>
          </a:p>
        </p:txBody>
      </p:sp>
    </p:spTree>
    <p:extLst>
      <p:ext uri="{BB962C8B-B14F-4D97-AF65-F5344CB8AC3E}">
        <p14:creationId xmlns:p14="http://schemas.microsoft.com/office/powerpoint/2010/main" val="305927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19.4.2021</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D86DF667-5173-4470-B94E-99A6CA33BB3F}" type="slidenum">
              <a:t>‹#›</a:t>
            </a:fld>
            <a:endParaRPr lang="cs-CZ"/>
          </a:p>
        </p:txBody>
      </p:sp>
    </p:spTree>
    <p:extLst>
      <p:ext uri="{BB962C8B-B14F-4D97-AF65-F5344CB8AC3E}">
        <p14:creationId xmlns:p14="http://schemas.microsoft.com/office/powerpoint/2010/main" val="987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02BB087F-E651-49CC-B919-D3053C4515D4}" type="slidenum">
              <a:t>‹#›</a:t>
            </a:fld>
            <a:endParaRPr lang="cs-CZ"/>
          </a:p>
        </p:txBody>
      </p:sp>
    </p:spTree>
    <p:extLst>
      <p:ext uri="{BB962C8B-B14F-4D97-AF65-F5344CB8AC3E}">
        <p14:creationId xmlns:p14="http://schemas.microsoft.com/office/powerpoint/2010/main" val="22213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5495CFD6-4F43-4500-A5EA-7842D25AAFB2}" type="slidenum">
              <a:t>‹#›</a:t>
            </a:fld>
            <a:endParaRPr lang="cs-CZ"/>
          </a:p>
        </p:txBody>
      </p:sp>
    </p:spTree>
    <p:extLst>
      <p:ext uri="{BB962C8B-B14F-4D97-AF65-F5344CB8AC3E}">
        <p14:creationId xmlns:p14="http://schemas.microsoft.com/office/powerpoint/2010/main" val="1170508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9AEBF265-06C7-4B25-9924-F1AE6302A6D6}" type="slidenum">
              <a:t>‹#›</a:t>
            </a:fld>
            <a:endParaRPr lang="cs-CZ"/>
          </a:p>
        </p:txBody>
      </p:sp>
    </p:spTree>
    <p:extLst>
      <p:ext uri="{BB962C8B-B14F-4D97-AF65-F5344CB8AC3E}">
        <p14:creationId xmlns:p14="http://schemas.microsoft.com/office/powerpoint/2010/main" val="22671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534E1279-ACE0-4944-9A64-6C044413E2B2}" type="slidenum">
              <a:t>‹#›</a:t>
            </a:fld>
            <a:endParaRPr lang="cs-CZ"/>
          </a:p>
        </p:txBody>
      </p:sp>
    </p:spTree>
    <p:extLst>
      <p:ext uri="{BB962C8B-B14F-4D97-AF65-F5344CB8AC3E}">
        <p14:creationId xmlns:p14="http://schemas.microsoft.com/office/powerpoint/2010/main" val="2005139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ACA4B2-943D-4B76-ABE6-B5883354D860}" type="slidenum">
              <a:t>‹#›</a:t>
            </a:fld>
            <a:endParaRPr lang="cs-CZ"/>
          </a:p>
        </p:txBody>
      </p:sp>
    </p:spTree>
    <p:extLst>
      <p:ext uri="{BB962C8B-B14F-4D97-AF65-F5344CB8AC3E}">
        <p14:creationId xmlns:p14="http://schemas.microsoft.com/office/powerpoint/2010/main" val="2134547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19.4.2021</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14D2E043-7500-4A39-B457-7396618197E7}" type="slidenum">
              <a:t>‹#›</a:t>
            </a:fld>
            <a:endParaRPr lang="cs-CZ"/>
          </a:p>
        </p:txBody>
      </p:sp>
    </p:spTree>
    <p:extLst>
      <p:ext uri="{BB962C8B-B14F-4D97-AF65-F5344CB8AC3E}">
        <p14:creationId xmlns:p14="http://schemas.microsoft.com/office/powerpoint/2010/main" val="1085493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685799" y="2130480"/>
            <a:ext cx="7772039" cy="146952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50F0CDE1-690D-4B25-B471-D8DFAFCA6319}" type="datetime1">
              <a:rPr lang="cs-CZ"/>
              <a:pPr lvl="0"/>
              <a:t>19.4.2021</a:t>
            </a:fld>
            <a:endParaRPr lang="cs-CZ"/>
          </a:p>
        </p:txBody>
      </p:sp>
      <p:sp>
        <p:nvSpPr>
          <p:cNvPr id="4"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5"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9C1F04F-0068-4CE7-AE38-901D6ECF1556}" type="slidenum">
              <a:t>‹#›</a:t>
            </a:fld>
            <a:endParaRPr lang="cs-CZ"/>
          </a:p>
        </p:txBody>
      </p:sp>
      <p:sp>
        <p:nvSpPr>
          <p:cNvPr id="6" name="Zástupný symbol pro text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algn="l" rtl="0" hangingPunct="1">
        <a:spcBef>
          <a:spcPts val="0"/>
        </a:spcBef>
        <a:spcAft>
          <a:spcPts val="1417"/>
        </a:spcAft>
        <a:tabLst/>
        <a:defRPr lang="cs-CZ" sz="3200" b="0" i="0" u="none" strike="noStrike" kern="1200" spc="0">
          <a:ln>
            <a:noFill/>
          </a:ln>
          <a:solidFill>
            <a:srgbClr val="000000"/>
          </a:solidFill>
          <a:latin typeface="Calibri" pitchFamily="18"/>
          <a:ea typeface="Microsoft YaHei"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AC34A7E-6B0F-4DB2-9139-8491DACCE18C}" type="datetime1">
              <a:rPr lang="cs-CZ"/>
              <a:pPr lvl="0"/>
              <a:t>19.4.2021</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E68512D-84B6-4E70-BB49-EED160303DE4}" type="slidenum">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43A3871A-984C-4D84-8307-E8E3003F469E}" type="datetime1">
              <a:rPr lang="cs-CZ"/>
              <a:pPr lvl="0"/>
              <a:t>19.4.2021</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8F5B8B1-484F-41F8-B398-026C91AE95A4}" type="slidenum">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UmDWkDoORr0" TargetMode="External"/><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Nadpis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b="1">
                <a:latin typeface="Calibri" pitchFamily="34"/>
              </a:rPr>
              <a:t>EKOLOGIE MIKROORGANISMŮ</a:t>
            </a:r>
            <a:br>
              <a:rPr lang="cs-CZ" b="1">
                <a:latin typeface="Calibri" pitchFamily="34"/>
              </a:rPr>
            </a:br>
            <a:r>
              <a:rPr lang="cs-CZ" b="1" smtClean="0">
                <a:latin typeface="Calibri" pitchFamily="34"/>
              </a:rPr>
              <a:t>6</a:t>
            </a:r>
            <a:endParaRPr lang="cs-CZ" b="1">
              <a:latin typeface="Calibri" pitchFamily="34"/>
            </a:endParaRPr>
          </a:p>
        </p:txBody>
      </p:sp>
      <p:sp>
        <p:nvSpPr>
          <p:cNvPr id="3" name="Podnadpis 2"/>
          <p:cNvSpPr txBox="1">
            <a:spLocks noGrp="1"/>
          </p:cNvSpPr>
          <p:nvPr>
            <p:ph type="subTitle" idx="4294967295"/>
          </p:nvPr>
        </p:nvSpPr>
        <p:spPr>
          <a:xfrm>
            <a:off x="1371599" y="3886200"/>
            <a:ext cx="6400440" cy="1752119"/>
          </a:xfrm>
        </p:spPr>
        <p:txBody>
          <a:bodyPr wrap="square" lIns="90000" tIns="45000" rIns="90000" bIns="45000" anchor="b"/>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cs-CZ" sz="2800">
                <a:latin typeface="Calibri" pitchFamily="18"/>
              </a:rPr>
              <a:t>Interakce mezi mikroorganismy</a:t>
            </a:r>
          </a:p>
          <a:p>
            <a:pPr marL="0" lvl="0" indent="0" algn="ctr">
              <a:spcAft>
                <a:spcPts val="0"/>
              </a:spcAft>
              <a:buNone/>
            </a:pPr>
            <a:endParaRPr lang="cs-CZ" sz="440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94760" y="216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dirty="0" err="1">
                <a:latin typeface="Calibri" pitchFamily="18"/>
              </a:rPr>
              <a:t>Pozitivní</a:t>
            </a:r>
            <a:r>
              <a:rPr lang="en-GB" sz="1800" dirty="0">
                <a:latin typeface="Calibri" pitchFamily="18"/>
              </a:rPr>
              <a:t> </a:t>
            </a:r>
            <a:r>
              <a:rPr lang="en-GB" sz="1800" dirty="0" err="1" smtClean="0">
                <a:latin typeface="Calibri" pitchFamily="18"/>
              </a:rPr>
              <a:t>interakce</a:t>
            </a:r>
            <a:endParaRPr lang="en-GB" sz="1600" dirty="0">
              <a:latin typeface="Calibri" pitchFamily="18"/>
            </a:endParaRPr>
          </a:p>
          <a:p>
            <a:pPr marL="285750" indent="-285750">
              <a:spcBef>
                <a:spcPts val="638"/>
              </a:spcBef>
            </a:pPr>
            <a:r>
              <a:rPr lang="en-GB" sz="1600" dirty="0" err="1" smtClean="0">
                <a:latin typeface="Calibri" pitchFamily="18"/>
              </a:rPr>
              <a:t>výměna</a:t>
            </a:r>
            <a:r>
              <a:rPr lang="en-GB" sz="1600" dirty="0" smtClean="0">
                <a:latin typeface="Calibri" pitchFamily="18"/>
              </a:rPr>
              <a:t> </a:t>
            </a:r>
            <a:r>
              <a:rPr lang="en-GB" sz="1600" dirty="0" err="1">
                <a:latin typeface="Calibri" pitchFamily="18"/>
              </a:rPr>
              <a:t>genetické</a:t>
            </a:r>
            <a:r>
              <a:rPr lang="en-GB" sz="1600" dirty="0">
                <a:latin typeface="Calibri" pitchFamily="18"/>
              </a:rPr>
              <a:t> </a:t>
            </a:r>
            <a:r>
              <a:rPr lang="en-GB" sz="1600" dirty="0" err="1">
                <a:latin typeface="Calibri" pitchFamily="18"/>
              </a:rPr>
              <a:t>informace</a:t>
            </a:r>
            <a:r>
              <a:rPr lang="en-GB" sz="1600" dirty="0">
                <a:latin typeface="Calibri" pitchFamily="18"/>
              </a:rPr>
              <a:t> v </a:t>
            </a:r>
            <a:r>
              <a:rPr lang="en-GB" sz="1600" dirty="0" err="1" smtClean="0">
                <a:latin typeface="Calibri" pitchFamily="18"/>
              </a:rPr>
              <a:t>populaci</a:t>
            </a:r>
            <a:endParaRPr lang="en-GB" sz="1600" dirty="0">
              <a:latin typeface="Calibri" pitchFamily="18"/>
            </a:endParaRPr>
          </a:p>
          <a:p>
            <a:pPr marL="285750" indent="-285750">
              <a:spcBef>
                <a:spcPts val="638"/>
              </a:spcBef>
            </a:pPr>
            <a:r>
              <a:rPr lang="en-GB" sz="1600" dirty="0" err="1" smtClean="0">
                <a:latin typeface="Calibri" pitchFamily="18"/>
              </a:rPr>
              <a:t>rezistence</a:t>
            </a:r>
            <a:r>
              <a:rPr lang="cs-CZ" sz="1600" dirty="0" smtClean="0">
                <a:latin typeface="Calibri" pitchFamily="18"/>
              </a:rPr>
              <a:t> k</a:t>
            </a:r>
            <a:r>
              <a:rPr lang="en-GB" sz="1600" dirty="0" err="1" smtClean="0">
                <a:latin typeface="Calibri" pitchFamily="18"/>
              </a:rPr>
              <a:t>antibiotikům</a:t>
            </a:r>
            <a:r>
              <a:rPr lang="en-GB" sz="1600" dirty="0">
                <a:latin typeface="Calibri" pitchFamily="18"/>
              </a:rPr>
              <a:t>, </a:t>
            </a:r>
            <a:r>
              <a:rPr lang="en-GB" sz="1600" dirty="0" err="1">
                <a:latin typeface="Calibri" pitchFamily="18"/>
              </a:rPr>
              <a:t>těžkým</a:t>
            </a:r>
            <a:r>
              <a:rPr lang="en-GB" sz="1600" dirty="0">
                <a:latin typeface="Calibri" pitchFamily="18"/>
              </a:rPr>
              <a:t> </a:t>
            </a:r>
            <a:r>
              <a:rPr lang="en-GB" sz="1600" dirty="0" err="1">
                <a:latin typeface="Calibri" pitchFamily="18"/>
              </a:rPr>
              <a:t>kovům</a:t>
            </a:r>
            <a:r>
              <a:rPr lang="en-GB" sz="1600" dirty="0">
                <a:latin typeface="Calibri" pitchFamily="18"/>
              </a:rPr>
              <a:t>; </a:t>
            </a:r>
            <a:r>
              <a:rPr lang="en-GB" sz="1600" dirty="0" err="1">
                <a:latin typeface="Calibri" pitchFamily="18"/>
              </a:rPr>
              <a:t>schopnost</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neobvyklé</a:t>
            </a:r>
            <a:r>
              <a:rPr lang="en-GB" sz="1600" dirty="0">
                <a:latin typeface="Calibri" pitchFamily="18"/>
              </a:rPr>
              <a:t> </a:t>
            </a:r>
            <a:r>
              <a:rPr lang="en-GB" sz="1600" dirty="0" smtClean="0">
                <a:latin typeface="Calibri" pitchFamily="18"/>
              </a:rPr>
              <a:t>org</a:t>
            </a:r>
            <a:r>
              <a:rPr lang="cs-CZ" sz="1600" dirty="0" smtClean="0">
                <a:latin typeface="Calibri" pitchFamily="18"/>
              </a:rPr>
              <a:t>.</a:t>
            </a:r>
            <a:r>
              <a:rPr lang="en-GB" sz="1600" dirty="0" smtClean="0">
                <a:latin typeface="Calibri" pitchFamily="18"/>
              </a:rPr>
              <a:t> </a:t>
            </a:r>
            <a:r>
              <a:rPr lang="en-GB" sz="1600" dirty="0" err="1" smtClean="0">
                <a:latin typeface="Calibri" pitchFamily="18"/>
              </a:rPr>
              <a:t>substráty</a:t>
            </a:r>
            <a:endParaRPr lang="en-GB" sz="1600" dirty="0">
              <a:latin typeface="Calibri" pitchFamily="18"/>
            </a:endParaRPr>
          </a:p>
          <a:p>
            <a:pPr marL="285750" indent="-285750">
              <a:spcBef>
                <a:spcPts val="638"/>
              </a:spcBef>
            </a:pPr>
            <a:r>
              <a:rPr lang="en-GB" sz="1600" dirty="0" err="1">
                <a:latin typeface="Calibri" pitchFamily="18"/>
              </a:rPr>
              <a:t>mutace</a:t>
            </a:r>
            <a:r>
              <a:rPr lang="en-GB" sz="1600" dirty="0">
                <a:latin typeface="Calibri" pitchFamily="18"/>
              </a:rPr>
              <a:t> v 1 </a:t>
            </a:r>
            <a:r>
              <a:rPr lang="en-GB" sz="1600" dirty="0" err="1">
                <a:latin typeface="Calibri" pitchFamily="18"/>
              </a:rPr>
              <a:t>organismu</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být</a:t>
            </a:r>
            <a:r>
              <a:rPr lang="en-GB" sz="1600" dirty="0">
                <a:latin typeface="Calibri" pitchFamily="18"/>
              </a:rPr>
              <a:t> </a:t>
            </a:r>
            <a:r>
              <a:rPr lang="en-GB" sz="1600" dirty="0" err="1">
                <a:latin typeface="Calibri" pitchFamily="18"/>
              </a:rPr>
              <a:t>přenesena</a:t>
            </a:r>
            <a:r>
              <a:rPr lang="en-GB" sz="1600" dirty="0">
                <a:latin typeface="Calibri" pitchFamily="18"/>
              </a:rPr>
              <a:t> do </a:t>
            </a:r>
            <a:r>
              <a:rPr lang="en-GB" sz="1600" dirty="0" err="1" smtClean="0">
                <a:latin typeface="Calibri" pitchFamily="18"/>
              </a:rPr>
              <a:t>ostatních</a:t>
            </a:r>
            <a:endParaRPr lang="en-GB" sz="1600" dirty="0">
              <a:latin typeface="Calibri" pitchFamily="18"/>
            </a:endParaRPr>
          </a:p>
          <a:p>
            <a:pPr marL="285750" indent="-285750">
              <a:spcBef>
                <a:spcPts val="638"/>
              </a:spcBef>
            </a:pPr>
            <a:r>
              <a:rPr lang="en-GB" sz="1600" dirty="0" err="1">
                <a:latin typeface="Calibri" pitchFamily="18"/>
              </a:rPr>
              <a:t>genetická</a:t>
            </a:r>
            <a:r>
              <a:rPr lang="en-GB" sz="1600" dirty="0">
                <a:latin typeface="Calibri" pitchFamily="18"/>
              </a:rPr>
              <a:t> </a:t>
            </a:r>
            <a:r>
              <a:rPr lang="en-GB" sz="1600" dirty="0" err="1">
                <a:latin typeface="Calibri" pitchFamily="18"/>
              </a:rPr>
              <a:t>výměna</a:t>
            </a:r>
            <a:r>
              <a:rPr lang="en-GB" sz="1600" dirty="0">
                <a:latin typeface="Calibri" pitchFamily="18"/>
              </a:rPr>
              <a:t> </a:t>
            </a:r>
            <a:r>
              <a:rPr lang="en-GB" sz="1600" dirty="0" err="1">
                <a:latin typeface="Calibri" pitchFamily="18"/>
              </a:rPr>
              <a:t>také</a:t>
            </a:r>
            <a:r>
              <a:rPr lang="en-GB" sz="1600" dirty="0">
                <a:latin typeface="Calibri" pitchFamily="18"/>
              </a:rPr>
              <a:t> </a:t>
            </a:r>
            <a:r>
              <a:rPr lang="en-GB" sz="1600" dirty="0" err="1">
                <a:latin typeface="Calibri" pitchFamily="18"/>
              </a:rPr>
              <a:t>zabrání</a:t>
            </a:r>
            <a:r>
              <a:rPr lang="en-GB" sz="1600" dirty="0">
                <a:latin typeface="Calibri" pitchFamily="18"/>
              </a:rPr>
              <a:t> </a:t>
            </a:r>
            <a:r>
              <a:rPr lang="en-GB" sz="1600" dirty="0" err="1">
                <a:latin typeface="Calibri" pitchFamily="18"/>
              </a:rPr>
              <a:t>přílišné</a:t>
            </a:r>
            <a:r>
              <a:rPr lang="en-GB" sz="1600" dirty="0">
                <a:latin typeface="Calibri" pitchFamily="18"/>
              </a:rPr>
              <a:t> </a:t>
            </a:r>
            <a:r>
              <a:rPr lang="en-GB" sz="1600" dirty="0" err="1">
                <a:latin typeface="Calibri" pitchFamily="18"/>
              </a:rPr>
              <a:t>specializaci</a:t>
            </a:r>
            <a:r>
              <a:rPr lang="en-GB" sz="1600" dirty="0">
                <a:latin typeface="Calibri" pitchFamily="18"/>
              </a:rPr>
              <a:t> v </a:t>
            </a:r>
            <a:r>
              <a:rPr lang="en-GB" sz="1600" dirty="0" err="1" smtClean="0">
                <a:latin typeface="Calibri" pitchFamily="18"/>
              </a:rPr>
              <a:t>populaci</a:t>
            </a:r>
            <a:endParaRPr lang="en-GB" sz="1600" dirty="0">
              <a:latin typeface="Calibri" pitchFamily="18"/>
            </a:endParaRPr>
          </a:p>
          <a:p>
            <a:pPr marL="285750" indent="-285750">
              <a:spcBef>
                <a:spcPts val="638"/>
              </a:spcBef>
            </a:pPr>
            <a:r>
              <a:rPr lang="en-GB" sz="1600" dirty="0" err="1">
                <a:latin typeface="Calibri" pitchFamily="18"/>
              </a:rPr>
              <a:t>mnoho</a:t>
            </a:r>
            <a:r>
              <a:rPr lang="en-GB" sz="1600" dirty="0">
                <a:latin typeface="Calibri" pitchFamily="18"/>
              </a:rPr>
              <a:t> </a:t>
            </a:r>
            <a:r>
              <a:rPr lang="en-GB" sz="1600" dirty="0" err="1">
                <a:latin typeface="Calibri" pitchFamily="18"/>
              </a:rPr>
              <a:t>způsobů</a:t>
            </a:r>
            <a:r>
              <a:rPr lang="en-GB" sz="1600" dirty="0">
                <a:latin typeface="Calibri" pitchFamily="18"/>
              </a:rPr>
              <a:t> </a:t>
            </a:r>
            <a:r>
              <a:rPr lang="en-GB" sz="1600" dirty="0" err="1">
                <a:latin typeface="Calibri" pitchFamily="18"/>
              </a:rPr>
              <a:t>genetické</a:t>
            </a:r>
            <a:r>
              <a:rPr lang="en-GB" sz="1600" dirty="0">
                <a:latin typeface="Calibri" pitchFamily="18"/>
              </a:rPr>
              <a:t> </a:t>
            </a:r>
            <a:r>
              <a:rPr lang="en-GB" sz="1600" dirty="0" err="1">
                <a:latin typeface="Calibri" pitchFamily="18"/>
              </a:rPr>
              <a:t>výměny</a:t>
            </a:r>
            <a:r>
              <a:rPr lang="en-GB" sz="1600" dirty="0">
                <a:latin typeface="Calibri" pitchFamily="18"/>
              </a:rPr>
              <a:t> (</a:t>
            </a:r>
            <a:r>
              <a:rPr lang="en-GB" sz="1600" dirty="0" err="1">
                <a:latin typeface="Calibri" pitchFamily="18"/>
              </a:rPr>
              <a:t>transformace</a:t>
            </a:r>
            <a:r>
              <a:rPr lang="en-GB" sz="1600" dirty="0">
                <a:latin typeface="Calibri" pitchFamily="18"/>
              </a:rPr>
              <a:t>, </a:t>
            </a:r>
            <a:r>
              <a:rPr lang="en-GB" sz="1600" dirty="0" err="1">
                <a:latin typeface="Calibri" pitchFamily="18"/>
              </a:rPr>
              <a:t>transdukce</a:t>
            </a:r>
            <a:r>
              <a:rPr lang="en-GB" sz="1600" dirty="0">
                <a:latin typeface="Calibri" pitchFamily="18"/>
              </a:rPr>
              <a:t>, </a:t>
            </a:r>
            <a:r>
              <a:rPr lang="en-GB" sz="1600" dirty="0" err="1">
                <a:latin typeface="Calibri" pitchFamily="18"/>
              </a:rPr>
              <a:t>konjugace</a:t>
            </a:r>
            <a:r>
              <a:rPr lang="en-GB" sz="1600" dirty="0">
                <a:latin typeface="Calibri" pitchFamily="18"/>
              </a:rPr>
              <a:t>, </a:t>
            </a:r>
            <a:r>
              <a:rPr lang="en-GB" sz="1600" dirty="0" err="1">
                <a:latin typeface="Calibri" pitchFamily="18"/>
              </a:rPr>
              <a:t>sexuální</a:t>
            </a:r>
            <a:r>
              <a:rPr lang="en-GB" sz="1600" dirty="0">
                <a:latin typeface="Calibri" pitchFamily="18"/>
              </a:rPr>
              <a:t> </a:t>
            </a:r>
            <a:r>
              <a:rPr lang="en-GB" sz="1600" dirty="0" err="1">
                <a:latin typeface="Calibri" pitchFamily="18"/>
              </a:rPr>
              <a:t>tvorba</a:t>
            </a:r>
            <a:r>
              <a:rPr lang="en-GB" sz="1600" dirty="0">
                <a:latin typeface="Calibri" pitchFamily="18"/>
              </a:rPr>
              <a:t> </a:t>
            </a:r>
            <a:r>
              <a:rPr lang="en-GB" sz="1600" dirty="0" err="1">
                <a:latin typeface="Calibri" pitchFamily="18"/>
              </a:rPr>
              <a:t>spor</a:t>
            </a:r>
            <a:r>
              <a:rPr lang="en-GB" sz="1600" dirty="0">
                <a:latin typeface="Calibri" pitchFamily="18"/>
              </a:rPr>
              <a:t>)</a:t>
            </a:r>
          </a:p>
          <a:p>
            <a:pPr marL="285750" indent="-285750">
              <a:spcBef>
                <a:spcPts val="638"/>
              </a:spcBef>
            </a:pP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když</a:t>
            </a:r>
            <a:r>
              <a:rPr lang="en-GB" sz="1600" dirty="0">
                <a:latin typeface="Calibri" pitchFamily="18"/>
              </a:rPr>
              <a:t> </a:t>
            </a:r>
            <a:r>
              <a:rPr lang="en-GB" sz="1600" dirty="0" err="1">
                <a:latin typeface="Calibri" pitchFamily="18"/>
              </a:rPr>
              <a:t>jde</a:t>
            </a:r>
            <a:r>
              <a:rPr lang="en-GB" sz="1600" dirty="0">
                <a:latin typeface="Calibri" pitchFamily="18"/>
              </a:rPr>
              <a:t> o </a:t>
            </a:r>
            <a:r>
              <a:rPr lang="en-GB" sz="1600" dirty="0" err="1">
                <a:latin typeface="Calibri" pitchFamily="18"/>
              </a:rPr>
              <a:t>výměnu</a:t>
            </a:r>
            <a:r>
              <a:rPr lang="en-GB" sz="1600" dirty="0">
                <a:latin typeface="Calibri" pitchFamily="18"/>
              </a:rPr>
              <a:t> </a:t>
            </a:r>
            <a:r>
              <a:rPr lang="en-GB" sz="1600" dirty="0" err="1">
                <a:latin typeface="Calibri" pitchFamily="18"/>
              </a:rPr>
              <a:t>informace</a:t>
            </a:r>
            <a:r>
              <a:rPr lang="en-GB" sz="1600" dirty="0">
                <a:latin typeface="Calibri" pitchFamily="18"/>
              </a:rPr>
              <a:t> </a:t>
            </a:r>
            <a:r>
              <a:rPr lang="en-GB" sz="1600" dirty="0" err="1">
                <a:latin typeface="Calibri" pitchFamily="18"/>
              </a:rPr>
              <a:t>mezi</a:t>
            </a:r>
            <a:r>
              <a:rPr lang="en-GB" sz="1600" dirty="0">
                <a:latin typeface="Calibri" pitchFamily="18"/>
              </a:rPr>
              <a:t> 2 </a:t>
            </a:r>
            <a:r>
              <a:rPr lang="en-GB" sz="1600" dirty="0" err="1" smtClean="0">
                <a:latin typeface="Calibri" pitchFamily="18"/>
              </a:rPr>
              <a:t>buňkami</a:t>
            </a:r>
            <a:r>
              <a:rPr lang="cs-CZ" sz="1600" dirty="0">
                <a:latin typeface="Calibri" pitchFamily="18"/>
              </a:rPr>
              <a:t> </a:t>
            </a:r>
            <a:r>
              <a:rPr lang="en-GB" sz="1600" dirty="0" smtClean="0">
                <a:latin typeface="Calibri" pitchFamily="18"/>
              </a:rPr>
              <a:t>je </a:t>
            </a:r>
            <a:r>
              <a:rPr lang="en-GB" sz="1600" dirty="0" err="1">
                <a:latin typeface="Calibri" pitchFamily="18"/>
              </a:rPr>
              <a:t>potřebná</a:t>
            </a:r>
            <a:r>
              <a:rPr lang="en-GB" sz="1600" dirty="0">
                <a:latin typeface="Calibri" pitchFamily="18"/>
              </a:rPr>
              <a:t> </a:t>
            </a:r>
            <a:r>
              <a:rPr lang="en-GB" sz="1600" dirty="0" err="1">
                <a:latin typeface="Calibri" pitchFamily="18"/>
              </a:rPr>
              <a:t>vysoká</a:t>
            </a:r>
            <a:r>
              <a:rPr lang="en-GB" sz="1600" dirty="0">
                <a:latin typeface="Calibri" pitchFamily="18"/>
              </a:rPr>
              <a:t> </a:t>
            </a:r>
            <a:r>
              <a:rPr lang="en-GB" sz="1600" dirty="0" err="1">
                <a:latin typeface="Calibri" pitchFamily="18"/>
              </a:rPr>
              <a:t>populační</a:t>
            </a:r>
            <a:r>
              <a:rPr lang="en-GB" sz="1600" dirty="0">
                <a:latin typeface="Calibri" pitchFamily="18"/>
              </a:rPr>
              <a:t> </a:t>
            </a:r>
            <a:r>
              <a:rPr lang="en-GB" sz="1600" dirty="0" err="1">
                <a:latin typeface="Calibri" pitchFamily="18"/>
              </a:rPr>
              <a:t>hustota</a:t>
            </a:r>
            <a:endParaRPr lang="en-GB" sz="1600" dirty="0">
              <a:latin typeface="Calibri" pitchFamily="18"/>
            </a:endParaRPr>
          </a:p>
          <a:p>
            <a:pPr marL="285750" indent="-285750">
              <a:spcBef>
                <a:spcPts val="638"/>
              </a:spcBef>
            </a:pPr>
            <a:r>
              <a:rPr lang="en-GB" sz="1600" dirty="0" err="1">
                <a:latin typeface="Calibri" pitchFamily="18"/>
              </a:rPr>
              <a:t>konjugace</a:t>
            </a:r>
            <a:r>
              <a:rPr lang="en-GB" sz="1600" dirty="0">
                <a:latin typeface="Calibri" pitchFamily="18"/>
              </a:rPr>
              <a:t> </a:t>
            </a:r>
            <a:r>
              <a:rPr lang="en-GB" sz="1600" dirty="0" err="1">
                <a:latin typeface="Calibri" pitchFamily="18"/>
              </a:rPr>
              <a:t>až</a:t>
            </a:r>
            <a:r>
              <a:rPr lang="en-GB" sz="1600" dirty="0">
                <a:latin typeface="Calibri" pitchFamily="18"/>
              </a:rPr>
              <a:t> od 10</a:t>
            </a:r>
            <a:r>
              <a:rPr lang="en-GB" sz="1600" baseline="30000" dirty="0">
                <a:latin typeface="Calibri" pitchFamily="18"/>
              </a:rPr>
              <a:t>5</a:t>
            </a:r>
            <a:r>
              <a:rPr lang="en-GB" sz="1600" dirty="0">
                <a:latin typeface="Calibri" pitchFamily="18"/>
              </a:rPr>
              <a:t>/ml</a:t>
            </a:r>
          </a:p>
          <a:p>
            <a:pPr marL="0" lvl="0" indent="0">
              <a:spcBef>
                <a:spcPts val="638"/>
              </a:spcBef>
              <a:buNone/>
            </a:pPr>
            <a:endParaRPr lang="en-GB"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3563888" y="4077072"/>
            <a:ext cx="3663143" cy="26641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16" y="116632"/>
            <a:ext cx="9145016"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dirty="0" err="1">
                <a:latin typeface="Calibri" pitchFamily="18"/>
              </a:rPr>
              <a:t>Negativní</a:t>
            </a:r>
            <a:r>
              <a:rPr lang="en-GB" sz="1800" dirty="0">
                <a:latin typeface="Calibri" pitchFamily="18"/>
              </a:rPr>
              <a:t> </a:t>
            </a:r>
            <a:r>
              <a:rPr lang="en-GB" sz="1800" dirty="0" err="1">
                <a:latin typeface="Calibri" pitchFamily="18"/>
              </a:rPr>
              <a:t>interakce</a:t>
            </a:r>
            <a:endParaRPr lang="en-GB" sz="1800" dirty="0">
              <a:latin typeface="Calibri" pitchFamily="18"/>
            </a:endParaRPr>
          </a:p>
          <a:p>
            <a:pPr marL="0" lvl="0" indent="0">
              <a:spcBef>
                <a:spcPts val="638"/>
              </a:spcBef>
              <a:buNone/>
            </a:pPr>
            <a:r>
              <a:rPr lang="en-GB" sz="1600" dirty="0" err="1">
                <a:latin typeface="Calibri" pitchFamily="18"/>
              </a:rPr>
              <a:t>Kompetice</a:t>
            </a:r>
            <a:r>
              <a:rPr lang="en-GB" sz="1600" dirty="0">
                <a:latin typeface="Calibri" pitchFamily="18"/>
              </a:rPr>
              <a:t> </a:t>
            </a:r>
            <a:endParaRPr lang="cs-CZ" sz="1600" dirty="0">
              <a:latin typeface="Calibri" pitchFamily="18"/>
            </a:endParaRPr>
          </a:p>
          <a:p>
            <a:pPr marL="285750" indent="-285750">
              <a:spcBef>
                <a:spcPts val="638"/>
              </a:spcBef>
            </a:pPr>
            <a:r>
              <a:rPr lang="en-GB" sz="1600" dirty="0" err="1" smtClean="0">
                <a:latin typeface="Calibri" pitchFamily="18"/>
              </a:rPr>
              <a:t>členové</a:t>
            </a:r>
            <a:r>
              <a:rPr lang="en-GB" sz="1600" dirty="0" smtClean="0">
                <a:latin typeface="Calibri" pitchFamily="18"/>
              </a:rPr>
              <a:t> </a:t>
            </a:r>
            <a:r>
              <a:rPr lang="en-GB" sz="1600" dirty="0" err="1">
                <a:latin typeface="Calibri" pitchFamily="18"/>
              </a:rPr>
              <a:t>jedné</a:t>
            </a:r>
            <a:r>
              <a:rPr lang="en-GB" sz="1600" dirty="0">
                <a:latin typeface="Calibri" pitchFamily="18"/>
              </a:rPr>
              <a:t> populace </a:t>
            </a:r>
            <a:r>
              <a:rPr lang="en-GB" sz="1600" dirty="0" err="1">
                <a:latin typeface="Calibri" pitchFamily="18"/>
              </a:rPr>
              <a:t>využívají</a:t>
            </a:r>
            <a:r>
              <a:rPr lang="en-GB" sz="1600" dirty="0">
                <a:latin typeface="Calibri" pitchFamily="18"/>
              </a:rPr>
              <a:t> </a:t>
            </a:r>
            <a:r>
              <a:rPr lang="en-GB" sz="1600" dirty="0" err="1">
                <a:latin typeface="Calibri" pitchFamily="18"/>
              </a:rPr>
              <a:t>stejné</a:t>
            </a:r>
            <a:r>
              <a:rPr lang="en-GB" sz="1600" dirty="0">
                <a:latin typeface="Calibri" pitchFamily="18"/>
              </a:rPr>
              <a:t> </a:t>
            </a:r>
            <a:r>
              <a:rPr lang="en-GB" sz="1600" dirty="0" err="1">
                <a:latin typeface="Calibri" pitchFamily="18"/>
              </a:rPr>
              <a:t>živiny</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prostředí</a:t>
            </a:r>
            <a:endParaRPr lang="en-GB" sz="1600" dirty="0">
              <a:latin typeface="Calibri" pitchFamily="18"/>
            </a:endParaRPr>
          </a:p>
          <a:p>
            <a:pPr marL="285750" indent="-285750">
              <a:spcBef>
                <a:spcPts val="638"/>
              </a:spcBef>
            </a:pPr>
            <a:r>
              <a:rPr lang="en-GB" sz="1600" dirty="0" err="1">
                <a:latin typeface="Calibri" pitchFamily="18"/>
              </a:rPr>
              <a:t>zvýšená</a:t>
            </a:r>
            <a:r>
              <a:rPr lang="en-GB" sz="1600" dirty="0">
                <a:latin typeface="Calibri" pitchFamily="18"/>
              </a:rPr>
              <a:t> </a:t>
            </a:r>
            <a:r>
              <a:rPr lang="en-GB" sz="1600" dirty="0" err="1">
                <a:latin typeface="Calibri" pitchFamily="18"/>
              </a:rPr>
              <a:t>hustota</a:t>
            </a:r>
            <a:r>
              <a:rPr lang="en-GB" sz="1600" dirty="0">
                <a:latin typeface="Calibri" pitchFamily="18"/>
              </a:rPr>
              <a:t> populace </a:t>
            </a:r>
            <a:r>
              <a:rPr lang="en-GB" sz="1600" dirty="0" err="1">
                <a:latin typeface="Calibri" pitchFamily="18"/>
              </a:rPr>
              <a:t>zvyšuje</a:t>
            </a:r>
            <a:r>
              <a:rPr lang="en-GB" sz="1600" dirty="0">
                <a:latin typeface="Calibri" pitchFamily="18"/>
              </a:rPr>
              <a:t> </a:t>
            </a:r>
            <a:r>
              <a:rPr lang="en-GB" sz="1600" dirty="0" err="1">
                <a:latin typeface="Calibri" pitchFamily="18"/>
              </a:rPr>
              <a:t>soutěžení</a:t>
            </a:r>
            <a:r>
              <a:rPr lang="en-GB" sz="1600" dirty="0">
                <a:latin typeface="Calibri" pitchFamily="18"/>
              </a:rPr>
              <a:t> o </a:t>
            </a:r>
            <a:r>
              <a:rPr lang="en-GB" sz="1600" dirty="0" err="1">
                <a:latin typeface="Calibri" pitchFamily="18"/>
              </a:rPr>
              <a:t>dostupné</a:t>
            </a:r>
            <a:r>
              <a:rPr lang="en-GB" sz="1600" dirty="0">
                <a:latin typeface="Calibri" pitchFamily="18"/>
              </a:rPr>
              <a:t> </a:t>
            </a:r>
            <a:r>
              <a:rPr lang="en-GB" sz="1600" dirty="0" err="1">
                <a:latin typeface="Calibri" pitchFamily="18"/>
              </a:rPr>
              <a:t>zdroje</a:t>
            </a:r>
            <a:r>
              <a:rPr lang="en-GB" sz="1600" dirty="0">
                <a:latin typeface="Calibri" pitchFamily="18"/>
              </a:rPr>
              <a:t> (</a:t>
            </a:r>
            <a:r>
              <a:rPr lang="en-GB" sz="1600" dirty="0" err="1">
                <a:latin typeface="Calibri" pitchFamily="18"/>
              </a:rPr>
              <a:t>živina</a:t>
            </a:r>
            <a:r>
              <a:rPr lang="en-GB" sz="1600" dirty="0">
                <a:latin typeface="Calibri" pitchFamily="18"/>
              </a:rPr>
              <a:t>, </a:t>
            </a:r>
            <a:r>
              <a:rPr lang="en-GB" sz="1600" dirty="0" err="1">
                <a:latin typeface="Calibri" pitchFamily="18"/>
              </a:rPr>
              <a:t>predátor-kořist</a:t>
            </a:r>
            <a:r>
              <a:rPr lang="en-GB" sz="1600" dirty="0">
                <a:latin typeface="Calibri" pitchFamily="18"/>
              </a:rPr>
              <a:t>, </a:t>
            </a:r>
            <a:r>
              <a:rPr lang="en-GB" sz="1600" dirty="0" err="1" smtClean="0">
                <a:latin typeface="Calibri" pitchFamily="18"/>
              </a:rPr>
              <a:t>parazit-hostitel</a:t>
            </a:r>
            <a:r>
              <a:rPr lang="cs-CZ" sz="1600" dirty="0" smtClean="0">
                <a:latin typeface="Calibri" pitchFamily="18"/>
              </a:rPr>
              <a:t>)</a:t>
            </a:r>
            <a:endParaRPr lang="en-GB" sz="1600" dirty="0">
              <a:latin typeface="Calibri" pitchFamily="18"/>
            </a:endParaRPr>
          </a:p>
          <a:p>
            <a:pPr marL="285750" indent="-285750">
              <a:spcBef>
                <a:spcPts val="638"/>
              </a:spcBef>
            </a:pPr>
            <a:r>
              <a:rPr lang="cs-CZ" sz="1600" dirty="0" err="1">
                <a:latin typeface="Calibri" pitchFamily="18"/>
              </a:rPr>
              <a:t>i</a:t>
            </a:r>
            <a:r>
              <a:rPr lang="en-GB" sz="1600" dirty="0" err="1" smtClean="0">
                <a:latin typeface="Calibri" pitchFamily="18"/>
              </a:rPr>
              <a:t>nfekce</a:t>
            </a:r>
            <a:r>
              <a:rPr lang="en-GB" sz="1600" dirty="0" smtClean="0">
                <a:latin typeface="Calibri" pitchFamily="18"/>
              </a:rPr>
              <a:t> </a:t>
            </a:r>
            <a:r>
              <a:rPr lang="en-GB" sz="1600" dirty="0" err="1">
                <a:latin typeface="Calibri" pitchFamily="18"/>
              </a:rPr>
              <a:t>hostitelské</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smtClean="0">
                <a:latin typeface="Calibri" pitchFamily="18"/>
              </a:rPr>
              <a:t>vylučuje</a:t>
            </a:r>
            <a:r>
              <a:rPr lang="en-GB" sz="1600" dirty="0" smtClean="0">
                <a:latin typeface="Calibri" pitchFamily="18"/>
              </a:rPr>
              <a:t> </a:t>
            </a:r>
            <a:r>
              <a:rPr lang="en-GB" sz="1600" dirty="0" err="1">
                <a:latin typeface="Calibri" pitchFamily="18"/>
              </a:rPr>
              <a:t>další</a:t>
            </a:r>
            <a:r>
              <a:rPr lang="en-GB" sz="1600" dirty="0">
                <a:latin typeface="Calibri" pitchFamily="18"/>
              </a:rPr>
              <a:t> </a:t>
            </a:r>
            <a:r>
              <a:rPr lang="en-GB" sz="1600" dirty="0" err="1">
                <a:latin typeface="Calibri" pitchFamily="18"/>
              </a:rPr>
              <a:t>infekci</a:t>
            </a:r>
            <a:r>
              <a:rPr lang="en-GB" sz="1600" dirty="0">
                <a:latin typeface="Calibri" pitchFamily="18"/>
              </a:rPr>
              <a:t> </a:t>
            </a:r>
            <a:r>
              <a:rPr lang="en-GB" sz="1600" dirty="0" err="1">
                <a:latin typeface="Calibri" pitchFamily="18"/>
              </a:rPr>
              <a:t>této</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jiným</a:t>
            </a:r>
            <a:r>
              <a:rPr lang="en-GB" sz="1600" dirty="0">
                <a:latin typeface="Calibri" pitchFamily="18"/>
              </a:rPr>
              <a:t> </a:t>
            </a:r>
            <a:r>
              <a:rPr lang="en-GB" sz="1600" dirty="0" err="1">
                <a:latin typeface="Calibri" pitchFamily="18"/>
              </a:rPr>
              <a:t>členem</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285750" indent="-285750">
              <a:spcBef>
                <a:spcPts val="638"/>
              </a:spcBef>
            </a:pPr>
            <a:r>
              <a:rPr lang="en-GB" sz="1600" dirty="0" err="1" smtClean="0">
                <a:latin typeface="Calibri" pitchFamily="18"/>
              </a:rPr>
              <a:t>akumulace</a:t>
            </a:r>
            <a:r>
              <a:rPr lang="en-GB" sz="1600" dirty="0" smtClean="0">
                <a:latin typeface="Calibri" pitchFamily="18"/>
              </a:rPr>
              <a:t> </a:t>
            </a:r>
            <a:r>
              <a:rPr lang="en-GB" sz="1600" dirty="0" err="1">
                <a:latin typeface="Calibri" pitchFamily="18"/>
              </a:rPr>
              <a:t>toxických</a:t>
            </a:r>
            <a:r>
              <a:rPr lang="en-GB" sz="1600" dirty="0">
                <a:latin typeface="Calibri" pitchFamily="18"/>
              </a:rPr>
              <a:t> </a:t>
            </a:r>
            <a:r>
              <a:rPr lang="en-GB" sz="1600" dirty="0" err="1">
                <a:latin typeface="Calibri" pitchFamily="18"/>
              </a:rPr>
              <a:t>látek</a:t>
            </a:r>
            <a:r>
              <a:rPr lang="en-GB" sz="1600" dirty="0">
                <a:latin typeface="Calibri" pitchFamily="18"/>
              </a:rPr>
              <a:t> </a:t>
            </a:r>
            <a:endParaRPr lang="cs-CZ" sz="1600" dirty="0">
              <a:latin typeface="Calibri" pitchFamily="18"/>
            </a:endParaRPr>
          </a:p>
          <a:p>
            <a:pPr marL="285750" indent="-285750">
              <a:spcBef>
                <a:spcPts val="638"/>
              </a:spcBef>
            </a:pPr>
            <a:r>
              <a:rPr lang="en-GB" sz="1600" dirty="0" err="1" smtClean="0">
                <a:latin typeface="Calibri" pitchFamily="18"/>
              </a:rPr>
              <a:t>mastné</a:t>
            </a:r>
            <a:r>
              <a:rPr lang="en-GB" sz="1600" dirty="0" smtClean="0">
                <a:latin typeface="Calibri" pitchFamily="18"/>
              </a:rPr>
              <a:t> </a:t>
            </a:r>
            <a:r>
              <a:rPr lang="en-GB" sz="1600" dirty="0" err="1">
                <a:latin typeface="Calibri" pitchFamily="18"/>
              </a:rPr>
              <a:t>kyseliny</a:t>
            </a:r>
            <a:r>
              <a:rPr lang="en-GB" sz="1600" dirty="0">
                <a:latin typeface="Calibri" pitchFamily="18"/>
              </a:rPr>
              <a:t>, H2S, </a:t>
            </a:r>
            <a:r>
              <a:rPr lang="en-GB" sz="1600" dirty="0" err="1">
                <a:latin typeface="Calibri" pitchFamily="18"/>
              </a:rPr>
              <a:t>etanol</a:t>
            </a:r>
            <a:endParaRPr lang="en-GB" sz="1600" dirty="0">
              <a:latin typeface="Calibri" pitchFamily="18"/>
            </a:endParaRPr>
          </a:p>
          <a:p>
            <a:pPr marL="285750" indent="-285750">
              <a:spcBef>
                <a:spcPts val="638"/>
              </a:spcBef>
            </a:pPr>
            <a:r>
              <a:rPr lang="en-GB" sz="1600" dirty="0" err="1" smtClean="0">
                <a:latin typeface="Calibri" pitchFamily="18"/>
              </a:rPr>
              <a:t>negativní</a:t>
            </a:r>
            <a:r>
              <a:rPr lang="en-GB" sz="1600" dirty="0" smtClean="0">
                <a:latin typeface="Calibri" pitchFamily="18"/>
              </a:rPr>
              <a:t> </a:t>
            </a:r>
            <a:r>
              <a:rPr lang="en-GB" sz="1600" dirty="0" err="1">
                <a:latin typeface="Calibri" pitchFamily="18"/>
              </a:rPr>
              <a:t>zpětná</a:t>
            </a:r>
            <a:r>
              <a:rPr lang="en-GB" sz="1600" dirty="0">
                <a:latin typeface="Calibri" pitchFamily="18"/>
              </a:rPr>
              <a:t> </a:t>
            </a:r>
            <a:r>
              <a:rPr lang="en-GB" sz="1600" dirty="0" err="1">
                <a:latin typeface="Calibri" pitchFamily="18"/>
              </a:rPr>
              <a:t>vazba</a:t>
            </a:r>
            <a:r>
              <a:rPr lang="en-GB" sz="1600" dirty="0">
                <a:latin typeface="Calibri" pitchFamily="18"/>
              </a:rPr>
              <a:t> (</a:t>
            </a:r>
            <a:r>
              <a:rPr lang="en-GB" sz="1600" dirty="0" err="1">
                <a:latin typeface="Calibri" pitchFamily="18"/>
              </a:rPr>
              <a:t>zastavení</a:t>
            </a:r>
            <a:r>
              <a:rPr lang="en-GB" sz="1600" dirty="0">
                <a:latin typeface="Calibri" pitchFamily="18"/>
              </a:rPr>
              <a:t> </a:t>
            </a:r>
            <a:r>
              <a:rPr lang="en-GB" sz="1600" dirty="0" err="1">
                <a:latin typeface="Calibri" pitchFamily="18"/>
              </a:rPr>
              <a:t>růstu</a:t>
            </a:r>
            <a:r>
              <a:rPr lang="en-GB" sz="1600" dirty="0">
                <a:latin typeface="Calibri" pitchFamily="18"/>
              </a:rPr>
              <a:t> populace </a:t>
            </a:r>
            <a:r>
              <a:rPr lang="en-GB" sz="1600" dirty="0" err="1">
                <a:latin typeface="Calibri" pitchFamily="18"/>
              </a:rPr>
              <a:t>i</a:t>
            </a:r>
            <a:r>
              <a:rPr lang="en-GB" sz="1600" dirty="0">
                <a:latin typeface="Calibri" pitchFamily="18"/>
              </a:rPr>
              <a:t> </a:t>
            </a:r>
            <a:r>
              <a:rPr lang="cs-CZ" sz="1600" dirty="0" smtClean="0">
                <a:latin typeface="Calibri" pitchFamily="18"/>
              </a:rPr>
              <a:t>ve </a:t>
            </a:r>
            <a:r>
              <a:rPr lang="en-GB" sz="1600" dirty="0" err="1" smtClean="0">
                <a:latin typeface="Calibri" pitchFamily="18"/>
              </a:rPr>
              <a:t>vhodn</a:t>
            </a:r>
            <a:r>
              <a:rPr lang="cs-CZ" sz="1600" dirty="0" err="1" smtClean="0">
                <a:latin typeface="Calibri" pitchFamily="18"/>
              </a:rPr>
              <a:t>ém</a:t>
            </a:r>
            <a:r>
              <a:rPr lang="en-GB" sz="1600" dirty="0" smtClean="0">
                <a:latin typeface="Calibri" pitchFamily="18"/>
              </a:rPr>
              <a:t> </a:t>
            </a:r>
            <a:r>
              <a:rPr lang="en-GB" sz="1600" dirty="0" err="1">
                <a:latin typeface="Calibri" pitchFamily="18"/>
              </a:rPr>
              <a:t>substrátu</a:t>
            </a:r>
            <a:r>
              <a:rPr lang="en-GB" sz="1600" dirty="0">
                <a:latin typeface="Calibri" pitchFamily="18"/>
              </a:rPr>
              <a:t>)</a:t>
            </a:r>
          </a:p>
          <a:p>
            <a:pPr marL="285750" indent="-285750">
              <a:spcBef>
                <a:spcPts val="638"/>
              </a:spcBef>
            </a:pPr>
            <a:r>
              <a:rPr lang="en-GB" sz="1600" dirty="0" err="1">
                <a:latin typeface="Calibri" pitchFamily="18"/>
              </a:rPr>
              <a:t>akumulace</a:t>
            </a:r>
            <a:r>
              <a:rPr lang="en-GB" sz="1600" dirty="0">
                <a:latin typeface="Calibri" pitchFamily="18"/>
              </a:rPr>
              <a:t> </a:t>
            </a:r>
            <a:r>
              <a:rPr lang="en-GB" sz="1600" dirty="0" err="1">
                <a:latin typeface="Calibri" pitchFamily="18"/>
              </a:rPr>
              <a:t>kys</a:t>
            </a:r>
            <a:r>
              <a:rPr lang="en-GB" sz="1600" dirty="0">
                <a:latin typeface="Calibri" pitchFamily="18"/>
              </a:rPr>
              <a:t>. </a:t>
            </a:r>
            <a:r>
              <a:rPr lang="en-GB" sz="1600" dirty="0" err="1">
                <a:latin typeface="Calibri" pitchFamily="18"/>
              </a:rPr>
              <a:t>mléčné</a:t>
            </a:r>
            <a:r>
              <a:rPr lang="en-GB" sz="1600" dirty="0">
                <a:latin typeface="Calibri" pitchFamily="18"/>
              </a:rPr>
              <a:t> a </a:t>
            </a:r>
            <a:r>
              <a:rPr lang="en-GB" sz="1600" dirty="0" err="1">
                <a:latin typeface="Calibri" pitchFamily="18"/>
              </a:rPr>
              <a:t>jiných</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smtClean="0">
                <a:latin typeface="Calibri" pitchFamily="18"/>
              </a:rPr>
              <a:t>zastaví</a:t>
            </a:r>
            <a:r>
              <a:rPr lang="cs-CZ" sz="1600" dirty="0">
                <a:latin typeface="Calibri" pitchFamily="18"/>
              </a:rPr>
              <a:t> </a:t>
            </a:r>
            <a:r>
              <a:rPr lang="en-GB" sz="1600" dirty="0" err="1" smtClean="0">
                <a:latin typeface="Calibri" pitchFamily="18"/>
              </a:rPr>
              <a:t>aktivitu</a:t>
            </a:r>
            <a:r>
              <a:rPr lang="en-GB" sz="1600" dirty="0" smtClean="0">
                <a:latin typeface="Calibri" pitchFamily="18"/>
              </a:rPr>
              <a:t> </a:t>
            </a:r>
            <a:r>
              <a:rPr lang="en-GB" sz="1600" dirty="0" err="1">
                <a:latin typeface="Calibri" pitchFamily="18"/>
              </a:rPr>
              <a:t>laktobacilů</a:t>
            </a:r>
            <a:r>
              <a:rPr lang="en-GB" sz="1600" dirty="0">
                <a:latin typeface="Calibri" pitchFamily="18"/>
              </a:rPr>
              <a:t>, ethanol - </a:t>
            </a:r>
            <a:r>
              <a:rPr lang="en-GB" sz="1600" dirty="0" err="1">
                <a:latin typeface="Calibri" pitchFamily="18"/>
              </a:rPr>
              <a:t>kvasinky</a:t>
            </a:r>
            <a:endParaRPr lang="en-GB" sz="1600" dirty="0">
              <a:latin typeface="Calibri" pitchFamily="18"/>
            </a:endParaRPr>
          </a:p>
          <a:p>
            <a:pPr marL="285750" indent="-285750">
              <a:spcBef>
                <a:spcPts val="638"/>
              </a:spcBef>
            </a:pPr>
            <a:r>
              <a:rPr lang="en-GB" sz="1600" dirty="0" err="1">
                <a:latin typeface="Calibri" pitchFamily="18"/>
              </a:rPr>
              <a:t>akumulace</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degradaci</a:t>
            </a:r>
            <a:r>
              <a:rPr lang="en-GB" sz="1600" dirty="0">
                <a:latin typeface="Calibri" pitchFamily="18"/>
              </a:rPr>
              <a:t> </a:t>
            </a:r>
            <a:r>
              <a:rPr lang="en-GB" sz="1600" dirty="0" err="1">
                <a:latin typeface="Calibri" pitchFamily="18"/>
              </a:rPr>
              <a:t>uhlovodíků</a:t>
            </a:r>
            <a:endParaRPr lang="en-GB" sz="1600" dirty="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8938" y="548680"/>
            <a:ext cx="5291640" cy="5600032"/>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cs-CZ" sz="1600" dirty="0">
              <a:solidFill>
                <a:schemeClr val="tx1"/>
              </a:solidFill>
              <a:latin typeface="Calibri" pitchFamily="18"/>
            </a:endParaRPr>
          </a:p>
          <a:p>
            <a:pPr marL="0" lvl="0" indent="0">
              <a:spcBef>
                <a:spcPts val="638"/>
              </a:spcBef>
              <a:buNone/>
            </a:pPr>
            <a:r>
              <a:rPr lang="en-GB" sz="1600" i="1" u="sng" dirty="0" smtClean="0">
                <a:solidFill>
                  <a:schemeClr val="tx1"/>
                </a:solidFill>
                <a:latin typeface="Calibri" pitchFamily="18"/>
              </a:rPr>
              <a:t>E</a:t>
            </a:r>
            <a:r>
              <a:rPr lang="en-GB" sz="1600" i="1" u="sng" dirty="0">
                <a:solidFill>
                  <a:schemeClr val="tx1"/>
                </a:solidFill>
                <a:latin typeface="Calibri" pitchFamily="18"/>
              </a:rPr>
              <a:t>. coli </a:t>
            </a:r>
            <a:r>
              <a:rPr lang="en-GB" sz="1600" u="sng" dirty="0">
                <a:solidFill>
                  <a:schemeClr val="tx1"/>
                </a:solidFill>
                <a:latin typeface="Calibri" pitchFamily="18"/>
              </a:rPr>
              <a:t>– </a:t>
            </a:r>
            <a:r>
              <a:rPr lang="en-GB" sz="1600" u="sng" dirty="0" err="1">
                <a:solidFill>
                  <a:schemeClr val="tx1"/>
                </a:solidFill>
                <a:latin typeface="Calibri" pitchFamily="18"/>
              </a:rPr>
              <a:t>na</a:t>
            </a:r>
            <a:r>
              <a:rPr lang="en-GB" sz="1600" u="sng" dirty="0">
                <a:solidFill>
                  <a:schemeClr val="tx1"/>
                </a:solidFill>
                <a:latin typeface="Calibri" pitchFamily="18"/>
              </a:rPr>
              <a:t> </a:t>
            </a:r>
            <a:r>
              <a:rPr lang="en-GB" sz="1600" u="sng" dirty="0" err="1">
                <a:solidFill>
                  <a:schemeClr val="tx1"/>
                </a:solidFill>
                <a:latin typeface="Calibri" pitchFamily="18"/>
              </a:rPr>
              <a:t>jednom</a:t>
            </a:r>
            <a:r>
              <a:rPr lang="en-GB" sz="1600" u="sng" dirty="0">
                <a:solidFill>
                  <a:schemeClr val="tx1"/>
                </a:solidFill>
                <a:latin typeface="Calibri" pitchFamily="18"/>
              </a:rPr>
              <a:t> </a:t>
            </a:r>
            <a:r>
              <a:rPr lang="en-GB" sz="1600" u="sng" dirty="0" err="1">
                <a:solidFill>
                  <a:schemeClr val="tx1"/>
                </a:solidFill>
                <a:latin typeface="Calibri" pitchFamily="18"/>
              </a:rPr>
              <a:t>plazmidu</a:t>
            </a:r>
            <a:r>
              <a:rPr lang="en-GB" sz="1600" u="sng" dirty="0">
                <a:solidFill>
                  <a:schemeClr val="tx1"/>
                </a:solidFill>
                <a:latin typeface="Calibri" pitchFamily="18"/>
              </a:rPr>
              <a:t> </a:t>
            </a:r>
            <a:r>
              <a:rPr lang="en-GB" sz="1600" u="sng" dirty="0" err="1">
                <a:solidFill>
                  <a:schemeClr val="tx1"/>
                </a:solidFill>
                <a:latin typeface="Calibri" pitchFamily="18"/>
              </a:rPr>
              <a:t>spolu</a:t>
            </a:r>
            <a:r>
              <a:rPr lang="en-GB" sz="1600" dirty="0" smtClean="0">
                <a:solidFill>
                  <a:schemeClr val="tx1"/>
                </a:solidFill>
                <a:latin typeface="Calibri" pitchFamily="18"/>
              </a:rPr>
              <a:t>:</a:t>
            </a:r>
            <a:endParaRPr lang="en-GB" sz="1600" dirty="0">
              <a:latin typeface="Calibri" pitchFamily="18"/>
            </a:endParaRPr>
          </a:p>
          <a:p>
            <a:pPr marL="285750" indent="-285750">
              <a:spcBef>
                <a:spcPts val="638"/>
              </a:spcBef>
            </a:pPr>
            <a:r>
              <a:rPr lang="en-GB" sz="1600" b="1" dirty="0" err="1">
                <a:latin typeface="Calibri" pitchFamily="18"/>
              </a:rPr>
              <a:t>hok</a:t>
            </a:r>
            <a:r>
              <a:rPr lang="en-GB" sz="1600" dirty="0">
                <a:latin typeface="Calibri" pitchFamily="18"/>
              </a:rPr>
              <a:t> (host-killing) gen – </a:t>
            </a:r>
            <a:r>
              <a:rPr lang="en-GB" sz="1600" dirty="0" err="1">
                <a:latin typeface="Calibri" pitchFamily="18"/>
              </a:rPr>
              <a:t>produkt</a:t>
            </a:r>
            <a:r>
              <a:rPr lang="en-GB" sz="1600" dirty="0">
                <a:latin typeface="Calibri" pitchFamily="18"/>
              </a:rPr>
              <a:t> (</a:t>
            </a:r>
            <a:r>
              <a:rPr lang="en-GB" sz="1600" dirty="0" err="1">
                <a:latin typeface="Calibri" pitchFamily="18"/>
              </a:rPr>
              <a:t>peptid</a:t>
            </a:r>
            <a:r>
              <a:rPr lang="en-GB" sz="1600" dirty="0">
                <a:latin typeface="Calibri" pitchFamily="18"/>
              </a:rPr>
              <a:t>) </a:t>
            </a:r>
            <a:r>
              <a:rPr lang="en-GB" sz="1600" dirty="0" err="1">
                <a:latin typeface="Calibri" pitchFamily="18"/>
              </a:rPr>
              <a:t>poškozuje</a:t>
            </a:r>
            <a:r>
              <a:rPr lang="en-GB" sz="1600" dirty="0">
                <a:latin typeface="Calibri" pitchFamily="18"/>
              </a:rPr>
              <a:t> </a:t>
            </a:r>
            <a:r>
              <a:rPr lang="en-GB" sz="1600" dirty="0" err="1">
                <a:latin typeface="Calibri" pitchFamily="18"/>
              </a:rPr>
              <a:t>membránové</a:t>
            </a:r>
            <a:r>
              <a:rPr lang="en-GB" sz="1600" dirty="0">
                <a:latin typeface="Calibri" pitchFamily="18"/>
              </a:rPr>
              <a:t> </a:t>
            </a:r>
            <a:r>
              <a:rPr lang="en-GB" sz="1600" dirty="0" err="1">
                <a:latin typeface="Calibri" pitchFamily="18"/>
              </a:rPr>
              <a:t>proteiny</a:t>
            </a:r>
            <a:r>
              <a:rPr lang="en-GB" sz="1600" dirty="0">
                <a:latin typeface="Calibri" pitchFamily="18"/>
              </a:rPr>
              <a:t> – </a:t>
            </a:r>
            <a:r>
              <a:rPr lang="en-GB" sz="1600" dirty="0" err="1">
                <a:latin typeface="Calibri" pitchFamily="18"/>
              </a:rPr>
              <a:t>smrt</a:t>
            </a:r>
            <a:r>
              <a:rPr lang="en-GB" sz="1600" dirty="0">
                <a:latin typeface="Calibri" pitchFamily="18"/>
              </a:rPr>
              <a:t> </a:t>
            </a:r>
            <a:r>
              <a:rPr lang="en-GB" sz="1600" dirty="0" err="1">
                <a:latin typeface="Calibri" pitchFamily="18"/>
              </a:rPr>
              <a:t>buňky</a:t>
            </a:r>
            <a:endParaRPr lang="en-GB" sz="1600" dirty="0">
              <a:latin typeface="Calibri" pitchFamily="18"/>
            </a:endParaRPr>
          </a:p>
          <a:p>
            <a:pPr marL="285750" indent="-285750">
              <a:spcBef>
                <a:spcPts val="638"/>
              </a:spcBef>
            </a:pPr>
            <a:r>
              <a:rPr lang="en-GB" sz="1600" b="1" dirty="0" err="1">
                <a:latin typeface="Calibri" pitchFamily="18"/>
              </a:rPr>
              <a:t>sok</a:t>
            </a:r>
            <a:r>
              <a:rPr lang="en-GB" sz="1600" dirty="0">
                <a:latin typeface="Calibri" pitchFamily="18"/>
              </a:rPr>
              <a:t> (suppression of killing) gen – </a:t>
            </a:r>
            <a:r>
              <a:rPr lang="en-GB" sz="1600" dirty="0" err="1">
                <a:latin typeface="Calibri" pitchFamily="18"/>
              </a:rPr>
              <a:t>kóduje</a:t>
            </a:r>
            <a:r>
              <a:rPr lang="en-GB" sz="1600" dirty="0">
                <a:latin typeface="Calibri" pitchFamily="18"/>
              </a:rPr>
              <a:t> antisense mRNA </a:t>
            </a:r>
            <a:r>
              <a:rPr lang="en-GB" sz="1600" dirty="0" err="1">
                <a:latin typeface="Calibri" pitchFamily="18"/>
              </a:rPr>
              <a:t>blokující</a:t>
            </a:r>
            <a:r>
              <a:rPr lang="en-GB" sz="1600" dirty="0">
                <a:latin typeface="Calibri" pitchFamily="18"/>
              </a:rPr>
              <a:t> </a:t>
            </a:r>
            <a:r>
              <a:rPr lang="en-GB" sz="1600" dirty="0" err="1">
                <a:latin typeface="Calibri" pitchFamily="18"/>
              </a:rPr>
              <a:t>expresi</a:t>
            </a:r>
            <a:r>
              <a:rPr lang="en-GB" sz="1600" dirty="0">
                <a:latin typeface="Calibri" pitchFamily="18"/>
              </a:rPr>
              <a:t> </a:t>
            </a:r>
            <a:r>
              <a:rPr lang="en-GB" sz="1600" dirty="0" err="1">
                <a:latin typeface="Calibri" pitchFamily="18"/>
              </a:rPr>
              <a:t>hok</a:t>
            </a:r>
            <a:r>
              <a:rPr lang="en-GB" sz="1600" dirty="0">
                <a:latin typeface="Calibri" pitchFamily="18"/>
              </a:rPr>
              <a:t> genu (</a:t>
            </a:r>
            <a:r>
              <a:rPr lang="en-GB" sz="1600" dirty="0" err="1">
                <a:latin typeface="Calibri" pitchFamily="18"/>
              </a:rPr>
              <a:t>produkt</a:t>
            </a:r>
            <a:r>
              <a:rPr lang="en-GB" sz="1600" dirty="0">
                <a:latin typeface="Calibri" pitchFamily="18"/>
              </a:rPr>
              <a:t> </a:t>
            </a:r>
            <a:r>
              <a:rPr lang="en-GB" sz="1600" dirty="0" err="1">
                <a:latin typeface="Calibri" pitchFamily="18"/>
              </a:rPr>
              <a:t>labilnější</a:t>
            </a:r>
            <a:r>
              <a:rPr lang="en-GB" sz="1600" dirty="0">
                <a:latin typeface="Calibri" pitchFamily="18"/>
              </a:rPr>
              <a:t> </a:t>
            </a:r>
            <a:r>
              <a:rPr lang="en-GB" sz="1600" dirty="0" err="1">
                <a:latin typeface="Calibri" pitchFamily="18"/>
              </a:rPr>
              <a:t>než</a:t>
            </a:r>
            <a:r>
              <a:rPr lang="en-GB" sz="1600" dirty="0">
                <a:latin typeface="Calibri" pitchFamily="18"/>
              </a:rPr>
              <a:t> </a:t>
            </a:r>
            <a:r>
              <a:rPr lang="en-GB" sz="1600" dirty="0" err="1">
                <a:latin typeface="Calibri" pitchFamily="18"/>
              </a:rPr>
              <a:t>hok</a:t>
            </a:r>
            <a:r>
              <a:rPr lang="en-GB" sz="1600" dirty="0">
                <a:latin typeface="Calibri" pitchFamily="18"/>
              </a:rPr>
              <a:t>)</a:t>
            </a:r>
          </a:p>
          <a:p>
            <a:pPr marL="285750" indent="-285750">
              <a:spcBef>
                <a:spcPts val="638"/>
              </a:spcBef>
            </a:pPr>
            <a:r>
              <a:rPr lang="cs-CZ" sz="1600" dirty="0" err="1">
                <a:latin typeface="Calibri" pitchFamily="18"/>
              </a:rPr>
              <a:t>b</a:t>
            </a:r>
            <a:r>
              <a:rPr lang="en-GB" sz="1600" dirty="0" err="1" smtClean="0">
                <a:latin typeface="Calibri" pitchFamily="18"/>
              </a:rPr>
              <a:t>uňka</a:t>
            </a:r>
            <a:r>
              <a:rPr lang="en-GB" sz="1600" dirty="0" smtClean="0">
                <a:latin typeface="Calibri" pitchFamily="18"/>
              </a:rPr>
              <a:t> </a:t>
            </a:r>
            <a:r>
              <a:rPr lang="en-GB" sz="1600" dirty="0" err="1">
                <a:latin typeface="Calibri" pitchFamily="18"/>
              </a:rPr>
              <a:t>ztratí</a:t>
            </a:r>
            <a:r>
              <a:rPr lang="en-GB" sz="1600" dirty="0">
                <a:latin typeface="Calibri" pitchFamily="18"/>
              </a:rPr>
              <a:t> </a:t>
            </a:r>
            <a:r>
              <a:rPr lang="en-GB" sz="1600" dirty="0" err="1">
                <a:latin typeface="Calibri" pitchFamily="18"/>
              </a:rPr>
              <a:t>plazmid</a:t>
            </a:r>
            <a:r>
              <a:rPr lang="en-GB" sz="1600" dirty="0">
                <a:latin typeface="Calibri" pitchFamily="18"/>
              </a:rPr>
              <a:t> – </a:t>
            </a:r>
            <a:r>
              <a:rPr lang="en-GB" sz="1600" dirty="0" err="1">
                <a:latin typeface="Calibri" pitchFamily="18"/>
              </a:rPr>
              <a:t>sok</a:t>
            </a:r>
            <a:r>
              <a:rPr lang="en-GB" sz="1600" dirty="0">
                <a:latin typeface="Calibri" pitchFamily="18"/>
              </a:rPr>
              <a:t> </a:t>
            </a:r>
            <a:r>
              <a:rPr lang="en-GB" sz="1600" dirty="0" err="1">
                <a:latin typeface="Calibri" pitchFamily="18"/>
              </a:rPr>
              <a:t>degradován</a:t>
            </a:r>
            <a:r>
              <a:rPr lang="en-GB" sz="1600" dirty="0">
                <a:latin typeface="Calibri" pitchFamily="18"/>
              </a:rPr>
              <a:t>, </a:t>
            </a:r>
            <a:r>
              <a:rPr lang="en-GB" sz="1600" dirty="0" err="1">
                <a:latin typeface="Calibri" pitchFamily="18"/>
              </a:rPr>
              <a:t>hok</a:t>
            </a:r>
            <a:r>
              <a:rPr lang="en-GB" sz="1600" dirty="0">
                <a:latin typeface="Calibri" pitchFamily="18"/>
              </a:rPr>
              <a:t> je </a:t>
            </a:r>
            <a:r>
              <a:rPr lang="en-GB" sz="1600" dirty="0" err="1">
                <a:latin typeface="Calibri" pitchFamily="18"/>
              </a:rPr>
              <a:t>stabilnější</a:t>
            </a:r>
            <a:r>
              <a:rPr lang="en-GB" sz="1600" dirty="0">
                <a:latin typeface="Calibri" pitchFamily="18"/>
              </a:rPr>
              <a:t> -</a:t>
            </a:r>
            <a:r>
              <a:rPr lang="en-GB" sz="1600" dirty="0" err="1">
                <a:latin typeface="Calibri" pitchFamily="18"/>
              </a:rPr>
              <a:t>smrt</a:t>
            </a:r>
            <a:r>
              <a:rPr lang="en-GB" sz="1600" dirty="0">
                <a:latin typeface="Calibri" pitchFamily="18"/>
              </a:rPr>
              <a:t> </a:t>
            </a:r>
            <a:r>
              <a:rPr lang="en-GB" sz="1600" dirty="0" err="1">
                <a:latin typeface="Calibri" pitchFamily="18"/>
              </a:rPr>
              <a:t>buňky</a:t>
            </a:r>
            <a:endParaRPr lang="en-GB" sz="1600" dirty="0">
              <a:latin typeface="Calibri" pitchFamily="18"/>
            </a:endParaRPr>
          </a:p>
          <a:p>
            <a:pPr marL="285750" indent="-285750">
              <a:spcBef>
                <a:spcPts val="638"/>
              </a:spcBef>
            </a:pPr>
            <a:r>
              <a:rPr lang="cs-CZ" sz="1600" dirty="0" err="1">
                <a:latin typeface="Calibri" pitchFamily="18"/>
              </a:rPr>
              <a:t>p</a:t>
            </a:r>
            <a:r>
              <a:rPr lang="en-GB" sz="1600" dirty="0" err="1" smtClean="0">
                <a:latin typeface="Calibri" pitchFamily="18"/>
              </a:rPr>
              <a:t>lazmid</a:t>
            </a:r>
            <a:r>
              <a:rPr lang="en-GB" sz="1600" dirty="0" smtClean="0">
                <a:latin typeface="Calibri" pitchFamily="18"/>
              </a:rPr>
              <a:t> </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další</a:t>
            </a:r>
            <a:r>
              <a:rPr lang="en-GB" sz="1600" dirty="0">
                <a:latin typeface="Calibri" pitchFamily="18"/>
              </a:rPr>
              <a:t> </a:t>
            </a:r>
            <a:r>
              <a:rPr lang="en-GB" sz="1600" dirty="0" err="1">
                <a:latin typeface="Calibri" pitchFamily="18"/>
              </a:rPr>
              <a:t>důležité</a:t>
            </a:r>
            <a:r>
              <a:rPr lang="en-GB" sz="1600" dirty="0">
                <a:latin typeface="Calibri" pitchFamily="18"/>
              </a:rPr>
              <a:t> </a:t>
            </a:r>
            <a:r>
              <a:rPr lang="en-GB" sz="1600" dirty="0" err="1">
                <a:latin typeface="Calibri" pitchFamily="18"/>
              </a:rPr>
              <a:t>geny</a:t>
            </a:r>
            <a:r>
              <a:rPr lang="en-GB" sz="1600" dirty="0">
                <a:latin typeface="Calibri" pitchFamily="18"/>
              </a:rPr>
              <a:t> – </a:t>
            </a:r>
            <a:r>
              <a:rPr lang="en-GB" sz="1600" dirty="0" err="1">
                <a:latin typeface="Calibri" pitchFamily="18"/>
              </a:rPr>
              <a:t>rezistence</a:t>
            </a:r>
            <a:r>
              <a:rPr lang="en-GB" sz="1600" dirty="0">
                <a:latin typeface="Calibri" pitchFamily="18"/>
              </a:rPr>
              <a:t> …</a:t>
            </a:r>
          </a:p>
          <a:p>
            <a:pPr marL="285750" indent="-285750">
              <a:spcBef>
                <a:spcPts val="638"/>
              </a:spcBef>
            </a:pPr>
            <a:r>
              <a:rPr lang="en-GB" sz="1600" dirty="0" err="1" smtClean="0">
                <a:latin typeface="Calibri" pitchFamily="18"/>
              </a:rPr>
              <a:t>obrana</a:t>
            </a:r>
            <a:r>
              <a:rPr lang="en-GB" sz="1600" dirty="0" smtClean="0">
                <a:latin typeface="Calibri" pitchFamily="18"/>
              </a:rPr>
              <a:t> </a:t>
            </a:r>
            <a:r>
              <a:rPr lang="en-GB" sz="1600" dirty="0" err="1">
                <a:latin typeface="Calibri" pitchFamily="18"/>
              </a:rPr>
              <a:t>proti</a:t>
            </a:r>
            <a:r>
              <a:rPr lang="en-GB" sz="1600" dirty="0">
                <a:latin typeface="Calibri" pitchFamily="18"/>
              </a:rPr>
              <a:t> </a:t>
            </a:r>
            <a:r>
              <a:rPr lang="en-GB" sz="1600" dirty="0" err="1">
                <a:latin typeface="Calibri" pitchFamily="18"/>
              </a:rPr>
              <a:t>ztrátě</a:t>
            </a:r>
            <a:r>
              <a:rPr lang="en-GB" sz="1600" dirty="0">
                <a:latin typeface="Calibri" pitchFamily="18"/>
              </a:rPr>
              <a:t> </a:t>
            </a:r>
            <a:r>
              <a:rPr lang="en-GB" sz="1600" dirty="0" err="1" smtClean="0">
                <a:latin typeface="Calibri" pitchFamily="18"/>
              </a:rPr>
              <a:t>plazmidu</a:t>
            </a:r>
            <a:r>
              <a:rPr lang="cs-CZ" sz="1600" dirty="0" smtClean="0">
                <a:latin typeface="Calibri" pitchFamily="18"/>
              </a:rPr>
              <a:t> </a:t>
            </a:r>
            <a:r>
              <a:rPr lang="en-GB" sz="1600" dirty="0" err="1" smtClean="0">
                <a:latin typeface="Calibri" pitchFamily="18"/>
              </a:rPr>
              <a:t>důl</a:t>
            </a:r>
            <a:r>
              <a:rPr lang="en-GB" sz="1600" dirty="0">
                <a:latin typeface="Calibri" pitchFamily="18"/>
              </a:rPr>
              <a:t>. z </a:t>
            </a:r>
            <a:r>
              <a:rPr lang="en-GB" sz="1600" dirty="0" err="1">
                <a:latin typeface="Calibri" pitchFamily="18"/>
              </a:rPr>
              <a:t>dlouhodobého</a:t>
            </a:r>
            <a:r>
              <a:rPr lang="en-GB" sz="1600" dirty="0">
                <a:latin typeface="Calibri" pitchFamily="18"/>
              </a:rPr>
              <a:t> </a:t>
            </a:r>
            <a:r>
              <a:rPr lang="en-GB" sz="1600" dirty="0" err="1">
                <a:latin typeface="Calibri" pitchFamily="18"/>
              </a:rPr>
              <a:t>hlediska</a:t>
            </a:r>
            <a:endParaRPr lang="en-GB" sz="1600" dirty="0">
              <a:latin typeface="Calibri" pitchFamily="18"/>
            </a:endParaRPr>
          </a:p>
          <a:p>
            <a:pPr marL="285750" indent="-285750">
              <a:spcBef>
                <a:spcPts val="638"/>
              </a:spcBef>
            </a:pPr>
            <a:r>
              <a:rPr lang="en-GB" sz="1600" dirty="0" err="1">
                <a:latin typeface="Calibri" pitchFamily="18"/>
              </a:rPr>
              <a:t>krátkodobě</a:t>
            </a:r>
            <a:r>
              <a:rPr lang="en-GB" sz="1600" dirty="0">
                <a:latin typeface="Calibri" pitchFamily="18"/>
              </a:rPr>
              <a:t> </a:t>
            </a:r>
            <a:r>
              <a:rPr lang="en-GB" sz="1600" dirty="0" err="1">
                <a:latin typeface="Calibri" pitchFamily="18"/>
              </a:rPr>
              <a:t>limituje</a:t>
            </a:r>
            <a:r>
              <a:rPr lang="en-GB" sz="1600" dirty="0">
                <a:latin typeface="Calibri" pitchFamily="18"/>
              </a:rPr>
              <a:t> </a:t>
            </a:r>
            <a:r>
              <a:rPr lang="en-GB" sz="1600" dirty="0" err="1">
                <a:latin typeface="Calibri" pitchFamily="18"/>
              </a:rPr>
              <a:t>hustotu</a:t>
            </a:r>
            <a:r>
              <a:rPr lang="en-GB" sz="1600" dirty="0">
                <a:latin typeface="Calibri" pitchFamily="18"/>
              </a:rPr>
              <a:t> populace (</a:t>
            </a:r>
            <a:r>
              <a:rPr lang="en-GB" sz="1600" dirty="0" err="1">
                <a:latin typeface="Calibri" pitchFamily="18"/>
              </a:rPr>
              <a:t>část</a:t>
            </a:r>
            <a:r>
              <a:rPr lang="en-GB" sz="1600" dirty="0">
                <a:latin typeface="Calibri" pitchFamily="18"/>
              </a:rPr>
              <a:t> </a:t>
            </a:r>
            <a:r>
              <a:rPr lang="en-GB" sz="1600" dirty="0" err="1">
                <a:latin typeface="Calibri" pitchFamily="18"/>
              </a:rPr>
              <a:t>usmrcena</a:t>
            </a:r>
            <a:r>
              <a:rPr lang="en-GB" sz="1600" dirty="0">
                <a:latin typeface="Calibri" pitchFamily="18"/>
              </a:rPr>
              <a:t>)</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772816"/>
            <a:ext cx="3568014" cy="3264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89540" y="279865"/>
            <a:ext cx="7560840" cy="338554"/>
          </a:xfrm>
          <a:prstGeom prst="rect">
            <a:avLst/>
          </a:prstGeom>
        </p:spPr>
        <p:txBody>
          <a:bodyPr wrap="square">
            <a:spAutoFit/>
          </a:bodyPr>
          <a:lstStyle/>
          <a:p>
            <a:r>
              <a:rPr lang="cs-CZ" sz="1600" dirty="0" err="1"/>
              <a:t>Genet.základ</a:t>
            </a:r>
            <a:r>
              <a:rPr lang="cs-CZ" sz="1600" dirty="0"/>
              <a:t> negativní interakce - geny kódující peptidy nebo proteiny s letální funkcí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82440"/>
            <a:ext cx="874800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a:solidFill>
                  <a:schemeClr val="tx1"/>
                </a:solidFill>
                <a:latin typeface="Calibri" pitchFamily="18"/>
              </a:rPr>
              <a:t>Existují</a:t>
            </a:r>
            <a:r>
              <a:rPr lang="en-GB" sz="1600" dirty="0">
                <a:solidFill>
                  <a:schemeClr val="tx1"/>
                </a:solidFill>
                <a:latin typeface="Calibri" pitchFamily="18"/>
              </a:rPr>
              <a:t> </a:t>
            </a:r>
            <a:r>
              <a:rPr lang="en-GB" sz="1600" dirty="0" err="1">
                <a:solidFill>
                  <a:schemeClr val="tx1"/>
                </a:solidFill>
                <a:latin typeface="Calibri" pitchFamily="18"/>
              </a:rPr>
              <a:t>i</a:t>
            </a:r>
            <a:r>
              <a:rPr lang="en-GB" sz="1600" dirty="0">
                <a:solidFill>
                  <a:schemeClr val="tx1"/>
                </a:solidFill>
                <a:latin typeface="Calibri" pitchFamily="18"/>
              </a:rPr>
              <a:t> </a:t>
            </a:r>
            <a:r>
              <a:rPr lang="en-GB" sz="1600" dirty="0" err="1">
                <a:solidFill>
                  <a:schemeClr val="tx1"/>
                </a:solidFill>
                <a:latin typeface="Calibri" pitchFamily="18"/>
              </a:rPr>
              <a:t>další</a:t>
            </a:r>
            <a:r>
              <a:rPr lang="en-GB" sz="1600" dirty="0">
                <a:solidFill>
                  <a:schemeClr val="tx1"/>
                </a:solidFill>
                <a:latin typeface="Calibri" pitchFamily="18"/>
              </a:rPr>
              <a:t> </a:t>
            </a:r>
            <a:r>
              <a:rPr lang="en-GB" sz="1600" dirty="0" err="1">
                <a:solidFill>
                  <a:schemeClr val="tx1"/>
                </a:solidFill>
                <a:latin typeface="Calibri" pitchFamily="18"/>
              </a:rPr>
              <a:t>mechanismy</a:t>
            </a:r>
            <a:r>
              <a:rPr lang="en-GB" sz="1600" dirty="0">
                <a:solidFill>
                  <a:schemeClr val="tx1"/>
                </a:solidFill>
                <a:latin typeface="Calibri" pitchFamily="18"/>
              </a:rPr>
              <a:t> pro </a:t>
            </a:r>
            <a:r>
              <a:rPr lang="en-GB" sz="1600" dirty="0" err="1">
                <a:solidFill>
                  <a:schemeClr val="tx1"/>
                </a:solidFill>
                <a:latin typeface="Calibri" pitchFamily="18"/>
              </a:rPr>
              <a:t>udržení</a:t>
            </a:r>
            <a:r>
              <a:rPr lang="en-GB" sz="1600" dirty="0">
                <a:solidFill>
                  <a:schemeClr val="tx1"/>
                </a:solidFill>
                <a:latin typeface="Calibri" pitchFamily="18"/>
              </a:rPr>
              <a:t> </a:t>
            </a:r>
            <a:r>
              <a:rPr lang="en-GB" sz="1600" dirty="0" err="1" smtClean="0">
                <a:solidFill>
                  <a:schemeClr val="tx1"/>
                </a:solidFill>
                <a:latin typeface="Calibri" pitchFamily="18"/>
              </a:rPr>
              <a:t>plasmidů</a:t>
            </a:r>
            <a:r>
              <a:rPr lang="cs-CZ" sz="1600" dirty="0" smtClean="0">
                <a:solidFill>
                  <a:schemeClr val="tx1"/>
                </a:solidFill>
                <a:latin typeface="Calibri" pitchFamily="18"/>
              </a:rPr>
              <a:t>:</a:t>
            </a:r>
            <a:endParaRPr lang="en-GB" sz="1600" dirty="0">
              <a:solidFill>
                <a:schemeClr val="tx1"/>
              </a:solidFill>
              <a:latin typeface="Calibri" pitchFamily="18"/>
            </a:endParaRPr>
          </a:p>
          <a:p>
            <a:pPr marL="285750" indent="-285750">
              <a:spcBef>
                <a:spcPts val="638"/>
              </a:spcBef>
            </a:pPr>
            <a:r>
              <a:rPr lang="en-GB" sz="1600" dirty="0" err="1">
                <a:latin typeface="Calibri" pitchFamily="18"/>
              </a:rPr>
              <a:t>geny</a:t>
            </a:r>
            <a:r>
              <a:rPr lang="en-GB" sz="1600" dirty="0">
                <a:latin typeface="Calibri" pitchFamily="18"/>
              </a:rPr>
              <a:t> pro </a:t>
            </a:r>
            <a:r>
              <a:rPr lang="en-GB" sz="1600" dirty="0" err="1">
                <a:latin typeface="Calibri" pitchFamily="18"/>
              </a:rPr>
              <a:t>restriktázy</a:t>
            </a:r>
            <a:r>
              <a:rPr lang="en-GB" sz="1600" dirty="0">
                <a:latin typeface="Calibri" pitchFamily="18"/>
              </a:rPr>
              <a:t> a </a:t>
            </a:r>
            <a:r>
              <a:rPr lang="en-GB" sz="1600" dirty="0" err="1">
                <a:latin typeface="Calibri" pitchFamily="18"/>
              </a:rPr>
              <a:t>geny</a:t>
            </a:r>
            <a:r>
              <a:rPr lang="en-GB" sz="1600" dirty="0">
                <a:latin typeface="Calibri" pitchFamily="18"/>
              </a:rPr>
              <a:t> pro </a:t>
            </a:r>
            <a:r>
              <a:rPr lang="en-GB" sz="1600" dirty="0" err="1">
                <a:latin typeface="Calibri" pitchFamily="18"/>
              </a:rPr>
              <a:t>metylaci</a:t>
            </a:r>
            <a:endParaRPr lang="en-GB" sz="1600" dirty="0">
              <a:latin typeface="Calibri" pitchFamily="18"/>
            </a:endParaRPr>
          </a:p>
          <a:p>
            <a:pPr marL="285750" indent="-285750">
              <a:spcBef>
                <a:spcPts val="638"/>
              </a:spcBef>
            </a:pPr>
            <a:r>
              <a:rPr lang="en-GB" sz="1600" dirty="0" err="1" smtClean="0">
                <a:latin typeface="Calibri" pitchFamily="18"/>
              </a:rPr>
              <a:t>restrikční</a:t>
            </a:r>
            <a:r>
              <a:rPr lang="en-GB" sz="1600" dirty="0" smtClean="0">
                <a:latin typeface="Calibri" pitchFamily="18"/>
              </a:rPr>
              <a:t> </a:t>
            </a:r>
            <a:r>
              <a:rPr lang="en-GB" sz="1600" dirty="0" err="1">
                <a:latin typeface="Calibri" pitchFamily="18"/>
              </a:rPr>
              <a:t>enzym</a:t>
            </a:r>
            <a:r>
              <a:rPr lang="en-GB" sz="1600" dirty="0">
                <a:latin typeface="Calibri" pitchFamily="18"/>
              </a:rPr>
              <a:t> je </a:t>
            </a:r>
            <a:r>
              <a:rPr lang="en-GB" sz="1600" dirty="0" err="1">
                <a:latin typeface="Calibri" pitchFamily="18"/>
              </a:rPr>
              <a:t>stabilnější</a:t>
            </a:r>
            <a:r>
              <a:rPr lang="en-GB" sz="1600" dirty="0">
                <a:latin typeface="Calibri" pitchFamily="18"/>
              </a:rPr>
              <a:t> </a:t>
            </a:r>
            <a:r>
              <a:rPr lang="en-GB" sz="1600" dirty="0" err="1">
                <a:latin typeface="Calibri" pitchFamily="18"/>
              </a:rPr>
              <a:t>než</a:t>
            </a:r>
            <a:r>
              <a:rPr lang="en-GB" sz="1600" dirty="0">
                <a:latin typeface="Calibri" pitchFamily="18"/>
              </a:rPr>
              <a:t> DNA </a:t>
            </a:r>
            <a:r>
              <a:rPr lang="en-GB" sz="1600" dirty="0" err="1">
                <a:latin typeface="Calibri" pitchFamily="18"/>
              </a:rPr>
              <a:t>metylázy</a:t>
            </a:r>
            <a:endParaRPr lang="en-GB" sz="1600" dirty="0">
              <a:latin typeface="Calibri" pitchFamily="18"/>
            </a:endParaRPr>
          </a:p>
          <a:p>
            <a:pPr marL="285750" indent="-285750">
              <a:spcBef>
                <a:spcPts val="638"/>
              </a:spcBef>
            </a:pPr>
            <a:r>
              <a:rPr lang="en-GB" sz="1600" dirty="0" err="1">
                <a:latin typeface="Calibri" pitchFamily="18"/>
              </a:rPr>
              <a:t>hladověním</a:t>
            </a:r>
            <a:r>
              <a:rPr lang="en-GB" sz="1600" dirty="0">
                <a:latin typeface="Calibri" pitchFamily="18"/>
              </a:rPr>
              <a:t> </a:t>
            </a:r>
            <a:r>
              <a:rPr lang="en-GB" sz="1600" dirty="0" err="1" smtClean="0">
                <a:latin typeface="Calibri" pitchFamily="18"/>
              </a:rPr>
              <a:t>indukovan</a:t>
            </a:r>
            <a:r>
              <a:rPr lang="cs-CZ" sz="1600" dirty="0" smtClean="0">
                <a:latin typeface="Calibri" pitchFamily="18"/>
              </a:rPr>
              <a:t>á </a:t>
            </a:r>
            <a:r>
              <a:rPr lang="en-GB" sz="1600" dirty="0" smtClean="0">
                <a:latin typeface="Calibri" pitchFamily="18"/>
              </a:rPr>
              <a:t>autolyze </a:t>
            </a:r>
            <a:r>
              <a:rPr lang="en-GB" sz="1600" dirty="0" err="1">
                <a:latin typeface="Calibri" pitchFamily="18"/>
              </a:rPr>
              <a:t>části</a:t>
            </a:r>
            <a:r>
              <a:rPr lang="en-GB" sz="1600" dirty="0">
                <a:latin typeface="Calibri" pitchFamily="18"/>
              </a:rPr>
              <a:t> populace </a:t>
            </a:r>
            <a:r>
              <a:rPr lang="en-GB" sz="1600" dirty="0" err="1">
                <a:latin typeface="Calibri" pitchFamily="18"/>
              </a:rPr>
              <a:t>zachrání</a:t>
            </a:r>
            <a:r>
              <a:rPr lang="en-GB" sz="1600" dirty="0">
                <a:latin typeface="Calibri" pitchFamily="18"/>
              </a:rPr>
              <a:t> </a:t>
            </a:r>
            <a:r>
              <a:rPr lang="en-GB" sz="1600" dirty="0" err="1">
                <a:latin typeface="Calibri" pitchFamily="18"/>
              </a:rPr>
              <a:t>zbývající</a:t>
            </a:r>
            <a:r>
              <a:rPr lang="en-GB" sz="1600" dirty="0">
                <a:latin typeface="Calibri" pitchFamily="18"/>
              </a:rPr>
              <a:t> </a:t>
            </a:r>
            <a:r>
              <a:rPr lang="en-GB" sz="1600" dirty="0" err="1">
                <a:latin typeface="Calibri" pitchFamily="18"/>
              </a:rPr>
              <a:t>buňky</a:t>
            </a:r>
            <a:endParaRPr lang="en-GB" sz="1600" dirty="0">
              <a:latin typeface="Calibri" pitchFamily="18"/>
            </a:endParaRPr>
          </a:p>
          <a:p>
            <a:pPr marL="285750" indent="-285750">
              <a:spcBef>
                <a:spcPts val="638"/>
              </a:spcBef>
            </a:pPr>
            <a:r>
              <a:rPr lang="en-GB" sz="1600" dirty="0" err="1">
                <a:latin typeface="Calibri" pitchFamily="18"/>
              </a:rPr>
              <a:t>vzdušné</a:t>
            </a:r>
            <a:r>
              <a:rPr lang="en-GB" sz="1600" dirty="0">
                <a:latin typeface="Calibri" pitchFamily="18"/>
              </a:rPr>
              <a:t> </a:t>
            </a:r>
            <a:r>
              <a:rPr lang="en-GB" sz="1600" dirty="0" err="1">
                <a:latin typeface="Calibri" pitchFamily="18"/>
              </a:rPr>
              <a:t>mycélium</a:t>
            </a:r>
            <a:r>
              <a:rPr lang="en-GB" sz="1600" dirty="0">
                <a:latin typeface="Calibri" pitchFamily="18"/>
              </a:rPr>
              <a:t> a </a:t>
            </a:r>
            <a:r>
              <a:rPr lang="en-GB" sz="1600" dirty="0" err="1">
                <a:latin typeface="Calibri" pitchFamily="18"/>
              </a:rPr>
              <a:t>spóry</a:t>
            </a:r>
            <a:r>
              <a:rPr lang="en-GB" sz="1600" dirty="0">
                <a:latin typeface="Calibri" pitchFamily="18"/>
              </a:rPr>
              <a:t> u </a:t>
            </a:r>
            <a:r>
              <a:rPr lang="en-GB" sz="1600" dirty="0" err="1">
                <a:latin typeface="Calibri" pitchFamily="18"/>
              </a:rPr>
              <a:t>streptomycet</a:t>
            </a:r>
            <a:r>
              <a:rPr lang="en-GB" sz="1600" dirty="0">
                <a:latin typeface="Calibri" pitchFamily="18"/>
              </a:rPr>
              <a:t> a </a:t>
            </a:r>
            <a:r>
              <a:rPr lang="en-GB" sz="1600" dirty="0" err="1" smtClean="0">
                <a:latin typeface="Calibri" pitchFamily="18"/>
              </a:rPr>
              <a:t>myxobakterií</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2267744" y="3140968"/>
            <a:ext cx="4720952" cy="36001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0" y="620688"/>
            <a:ext cx="5256584"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600" b="1" u="sng" dirty="0" smtClean="0">
                <a:latin typeface="Calibri" pitchFamily="18"/>
              </a:rPr>
              <a:t>R</a:t>
            </a:r>
            <a:r>
              <a:rPr lang="en-GB" sz="1600" b="1" u="sng" dirty="0" err="1" smtClean="0">
                <a:latin typeface="Calibri" pitchFamily="18"/>
              </a:rPr>
              <a:t>ozvinutá</a:t>
            </a:r>
            <a:r>
              <a:rPr lang="en-GB" sz="1600" b="1" u="sng" dirty="0" smtClean="0">
                <a:latin typeface="Calibri" pitchFamily="18"/>
              </a:rPr>
              <a:t> </a:t>
            </a:r>
            <a:r>
              <a:rPr lang="en-GB" sz="1600" b="1" u="sng" dirty="0" err="1">
                <a:latin typeface="Calibri" pitchFamily="18"/>
              </a:rPr>
              <a:t>bakteriální</a:t>
            </a:r>
            <a:r>
              <a:rPr lang="en-GB" sz="1600" b="1" u="sng" dirty="0">
                <a:latin typeface="Calibri" pitchFamily="18"/>
              </a:rPr>
              <a:t> </a:t>
            </a:r>
            <a:r>
              <a:rPr lang="en-GB" sz="1600" b="1" u="sng" dirty="0" err="1" smtClean="0">
                <a:latin typeface="Calibri" pitchFamily="18"/>
              </a:rPr>
              <a:t>společenstva</a:t>
            </a:r>
            <a:endParaRPr lang="en-GB" sz="1600" b="1" u="sng" dirty="0" smtClean="0">
              <a:latin typeface="Calibri" pitchFamily="18"/>
            </a:endParaRPr>
          </a:p>
          <a:p>
            <a:pPr marL="285750" indent="-285750">
              <a:spcBef>
                <a:spcPts val="638"/>
              </a:spcBef>
            </a:pPr>
            <a:r>
              <a:rPr lang="en-GB" sz="1600" dirty="0" smtClean="0">
                <a:latin typeface="Calibri" pitchFamily="18"/>
              </a:rPr>
              <a:t> </a:t>
            </a:r>
            <a:r>
              <a:rPr lang="en-GB" sz="1600" dirty="0" err="1" smtClean="0">
                <a:latin typeface="Calibri" pitchFamily="18"/>
              </a:rPr>
              <a:t>uplatňuje</a:t>
            </a:r>
            <a:r>
              <a:rPr lang="en-GB" sz="1600" dirty="0" smtClean="0">
                <a:latin typeface="Calibri" pitchFamily="18"/>
              </a:rPr>
              <a:t> se </a:t>
            </a:r>
            <a:r>
              <a:rPr lang="en-GB" sz="1600" dirty="0" err="1" smtClean="0">
                <a:latin typeface="Calibri" pitchFamily="18"/>
              </a:rPr>
              <a:t>víc</a:t>
            </a:r>
            <a:r>
              <a:rPr lang="en-GB" sz="1600" dirty="0" smtClean="0">
                <a:latin typeface="Calibri" pitchFamily="18"/>
              </a:rPr>
              <a:t> </a:t>
            </a:r>
            <a:r>
              <a:rPr lang="en-GB" sz="1600" dirty="0" err="1" smtClean="0">
                <a:latin typeface="Calibri" pitchFamily="18"/>
              </a:rPr>
              <a:t>interakcí</a:t>
            </a:r>
            <a:r>
              <a:rPr lang="en-GB" sz="1600" dirty="0" smtClean="0">
                <a:latin typeface="Calibri" pitchFamily="18"/>
              </a:rPr>
              <a:t> </a:t>
            </a:r>
            <a:r>
              <a:rPr lang="en-GB" sz="1600" dirty="0" err="1" smtClean="0">
                <a:latin typeface="Calibri" pitchFamily="18"/>
              </a:rPr>
              <a:t>zároveň</a:t>
            </a:r>
            <a:endParaRPr lang="en-GB" sz="1600" dirty="0" smtClean="0">
              <a:latin typeface="Calibri" pitchFamily="18"/>
            </a:endParaRPr>
          </a:p>
          <a:p>
            <a:pPr marL="285750" indent="-285750">
              <a:spcBef>
                <a:spcPts val="638"/>
              </a:spcBef>
            </a:pPr>
            <a:r>
              <a:rPr lang="en-GB" sz="1600" dirty="0" err="1" smtClean="0">
                <a:latin typeface="Calibri" pitchFamily="18"/>
              </a:rPr>
              <a:t>pozitivní</a:t>
            </a:r>
            <a:r>
              <a:rPr lang="en-GB" sz="1600" dirty="0" smtClean="0">
                <a:latin typeface="Calibri" pitchFamily="18"/>
              </a:rPr>
              <a:t> </a:t>
            </a:r>
            <a:r>
              <a:rPr lang="en-GB" sz="1600" dirty="0" err="1">
                <a:latin typeface="Calibri" pitchFamily="18"/>
              </a:rPr>
              <a:t>interakce</a:t>
            </a:r>
            <a:r>
              <a:rPr lang="en-GB" sz="1600" dirty="0">
                <a:latin typeface="Calibri" pitchFamily="18"/>
              </a:rPr>
              <a:t> </a:t>
            </a:r>
            <a:r>
              <a:rPr lang="en-GB" sz="1600" dirty="0" err="1" smtClean="0">
                <a:latin typeface="Calibri" pitchFamily="18"/>
              </a:rPr>
              <a:t>pravděpodobnější</a:t>
            </a:r>
            <a:r>
              <a:rPr lang="en-GB" sz="1600" dirty="0" smtClean="0">
                <a:latin typeface="Calibri" pitchFamily="18"/>
              </a:rPr>
              <a:t> </a:t>
            </a:r>
            <a:r>
              <a:rPr lang="en-GB" sz="1600" dirty="0" err="1">
                <a:latin typeface="Calibri" pitchFamily="18"/>
              </a:rPr>
              <a:t>než</a:t>
            </a:r>
            <a:r>
              <a:rPr lang="en-GB" sz="1600" dirty="0">
                <a:latin typeface="Calibri" pitchFamily="18"/>
              </a:rPr>
              <a:t> v </a:t>
            </a:r>
            <a:r>
              <a:rPr lang="en-GB" sz="1600" dirty="0" err="1">
                <a:latin typeface="Calibri" pitchFamily="18"/>
              </a:rPr>
              <a:t>novém</a:t>
            </a:r>
            <a:r>
              <a:rPr lang="en-GB" sz="1600" dirty="0">
                <a:latin typeface="Calibri" pitchFamily="18"/>
              </a:rPr>
              <a:t> </a:t>
            </a:r>
            <a:r>
              <a:rPr lang="en-GB" sz="1600" dirty="0" err="1">
                <a:latin typeface="Calibri" pitchFamily="18"/>
              </a:rPr>
              <a:t>společenstvu</a:t>
            </a:r>
            <a:endParaRPr lang="en-GB" sz="1600" dirty="0">
              <a:latin typeface="Calibri" pitchFamily="18"/>
            </a:endParaRPr>
          </a:p>
          <a:p>
            <a:pPr marL="285750" indent="-285750">
              <a:spcBef>
                <a:spcPts val="638"/>
              </a:spcBef>
            </a:pPr>
            <a:r>
              <a:rPr lang="en-GB" sz="1600" dirty="0" err="1">
                <a:latin typeface="Calibri" pitchFamily="18"/>
              </a:rPr>
              <a:t>allochtoni</a:t>
            </a:r>
            <a:r>
              <a:rPr lang="en-GB" sz="1600" dirty="0">
                <a:latin typeface="Calibri" pitchFamily="18"/>
              </a:rPr>
              <a:t> se </a:t>
            </a:r>
            <a:r>
              <a:rPr lang="en-GB" sz="1600" dirty="0" err="1">
                <a:latin typeface="Calibri" pitchFamily="18"/>
              </a:rPr>
              <a:t>setkají</a:t>
            </a:r>
            <a:r>
              <a:rPr lang="en-GB" sz="1600" dirty="0">
                <a:latin typeface="Calibri" pitchFamily="18"/>
              </a:rPr>
              <a:t> s </a:t>
            </a:r>
            <a:r>
              <a:rPr lang="en-GB" sz="1600" dirty="0" err="1">
                <a:latin typeface="Calibri" pitchFamily="18"/>
              </a:rPr>
              <a:t>odporem</a:t>
            </a:r>
            <a:r>
              <a:rPr lang="en-GB" sz="1600" dirty="0">
                <a:latin typeface="Calibri" pitchFamily="18"/>
              </a:rPr>
              <a:t> </a:t>
            </a:r>
            <a:r>
              <a:rPr lang="en-GB" sz="1600" dirty="0" err="1">
                <a:latin typeface="Calibri" pitchFamily="18"/>
              </a:rPr>
              <a:t>autochtonní</a:t>
            </a:r>
            <a:r>
              <a:rPr lang="en-GB" sz="1600" dirty="0">
                <a:latin typeface="Calibri" pitchFamily="18"/>
              </a:rPr>
              <a:t> populace – </a:t>
            </a:r>
            <a:r>
              <a:rPr lang="en-GB" sz="1600" dirty="0" err="1">
                <a:latin typeface="Calibri" pitchFamily="18"/>
              </a:rPr>
              <a:t>negativní</a:t>
            </a:r>
            <a:r>
              <a:rPr lang="en-GB" sz="1600" dirty="0">
                <a:latin typeface="Calibri" pitchFamily="18"/>
              </a:rPr>
              <a:t> </a:t>
            </a:r>
            <a:r>
              <a:rPr lang="en-GB" sz="1600" dirty="0" err="1">
                <a:latin typeface="Calibri" pitchFamily="18"/>
              </a:rPr>
              <a:t>interakce</a:t>
            </a:r>
            <a:endParaRPr lang="en-GB" sz="1600" dirty="0">
              <a:latin typeface="Calibri" pitchFamily="18"/>
            </a:endParaRPr>
          </a:p>
          <a:p>
            <a:pPr marL="285750" indent="-285750">
              <a:spcBef>
                <a:spcPts val="638"/>
              </a:spcBef>
            </a:pPr>
            <a:r>
              <a:rPr lang="en-GB" sz="1600" dirty="0" err="1">
                <a:latin typeface="Calibri" pitchFamily="18"/>
              </a:rPr>
              <a:t>akumulace</a:t>
            </a:r>
            <a:r>
              <a:rPr lang="en-GB" sz="1600" dirty="0">
                <a:latin typeface="Calibri" pitchFamily="18"/>
              </a:rPr>
              <a:t> </a:t>
            </a:r>
            <a:r>
              <a:rPr lang="en-GB" sz="1600" dirty="0" err="1">
                <a:latin typeface="Calibri" pitchFamily="18"/>
              </a:rPr>
              <a:t>kys</a:t>
            </a:r>
            <a:r>
              <a:rPr lang="en-GB" sz="1600" dirty="0">
                <a:latin typeface="Calibri" pitchFamily="18"/>
              </a:rPr>
              <a:t>. </a:t>
            </a:r>
            <a:r>
              <a:rPr lang="en-GB" sz="1600" dirty="0" err="1">
                <a:latin typeface="Calibri" pitchFamily="18"/>
              </a:rPr>
              <a:t>mléčné</a:t>
            </a:r>
            <a:r>
              <a:rPr lang="en-GB" sz="1600" dirty="0">
                <a:latin typeface="Calibri" pitchFamily="18"/>
              </a:rPr>
              <a:t> a </a:t>
            </a:r>
            <a:r>
              <a:rPr lang="en-GB" sz="1600" dirty="0" err="1">
                <a:latin typeface="Calibri" pitchFamily="18"/>
              </a:rPr>
              <a:t>jiných</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aktivitu</a:t>
            </a:r>
            <a:r>
              <a:rPr lang="en-GB" sz="1600" dirty="0">
                <a:latin typeface="Calibri" pitchFamily="18"/>
              </a:rPr>
              <a:t> </a:t>
            </a:r>
            <a:r>
              <a:rPr lang="en-GB" sz="1600" dirty="0" err="1">
                <a:latin typeface="Calibri" pitchFamily="18"/>
              </a:rPr>
              <a:t>laktobacilů</a:t>
            </a:r>
            <a:r>
              <a:rPr lang="en-GB" sz="1600" dirty="0">
                <a:latin typeface="Calibri" pitchFamily="18"/>
              </a:rPr>
              <a:t>, ethanol - </a:t>
            </a:r>
            <a:r>
              <a:rPr lang="en-GB" sz="1600" dirty="0" err="1">
                <a:latin typeface="Calibri" pitchFamily="18"/>
              </a:rPr>
              <a:t>kvasinky</a:t>
            </a:r>
            <a:endParaRPr lang="en-GB" sz="1600" dirty="0">
              <a:latin typeface="Calibri" pitchFamily="18"/>
            </a:endParaRPr>
          </a:p>
          <a:p>
            <a:pPr marL="285750" indent="-285750">
              <a:spcBef>
                <a:spcPts val="638"/>
              </a:spcBef>
            </a:pPr>
            <a:r>
              <a:rPr lang="en-GB" sz="1600" dirty="0" err="1">
                <a:latin typeface="Calibri" pitchFamily="18"/>
              </a:rPr>
              <a:t>akumulace</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degradaci</a:t>
            </a:r>
            <a:r>
              <a:rPr lang="en-GB" sz="1600" dirty="0">
                <a:latin typeface="Calibri" pitchFamily="18"/>
              </a:rPr>
              <a:t> </a:t>
            </a:r>
            <a:r>
              <a:rPr lang="en-GB" sz="1600" dirty="0" err="1">
                <a:latin typeface="Calibri" pitchFamily="18"/>
              </a:rPr>
              <a:t>uhlovodíků</a:t>
            </a:r>
            <a:endParaRPr lang="en-GB" sz="1600" dirty="0">
              <a:latin typeface="Calibri" pitchFamily="1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548680"/>
            <a:ext cx="3570062" cy="454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0" y="116632"/>
            <a:ext cx="8697736"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b="1" u="sng" dirty="0" err="1">
                <a:latin typeface="Calibri" pitchFamily="18"/>
              </a:rPr>
              <a:t>Biofilmy</a:t>
            </a:r>
            <a:r>
              <a:rPr lang="en-GB" sz="1600" b="1" u="sng" dirty="0">
                <a:latin typeface="Calibri" pitchFamily="18"/>
              </a:rPr>
              <a:t> </a:t>
            </a:r>
            <a:r>
              <a:rPr lang="en-GB" sz="1600" b="1" u="sng" dirty="0" smtClean="0">
                <a:latin typeface="Calibri" pitchFamily="18"/>
              </a:rPr>
              <a:t>- </a:t>
            </a:r>
            <a:r>
              <a:rPr lang="en-GB" sz="1600" b="1" u="sng" dirty="0" err="1" smtClean="0">
                <a:latin typeface="Calibri" pitchFamily="18"/>
              </a:rPr>
              <a:t>kolonizace</a:t>
            </a:r>
            <a:r>
              <a:rPr lang="en-GB" sz="1600" b="1" u="sng" dirty="0" smtClean="0">
                <a:latin typeface="Calibri" pitchFamily="18"/>
              </a:rPr>
              <a:t> </a:t>
            </a:r>
            <a:r>
              <a:rPr lang="en-GB" sz="1600" b="1" u="sng" dirty="0" err="1" smtClean="0">
                <a:latin typeface="Calibri" pitchFamily="18"/>
              </a:rPr>
              <a:t>povrchů</a:t>
            </a:r>
            <a:endParaRPr lang="en-GB" sz="1600" b="1" u="sng" dirty="0" smtClean="0">
              <a:latin typeface="Calibri" pitchFamily="18"/>
            </a:endParaRPr>
          </a:p>
          <a:p>
            <a:pPr marL="285750" indent="-285750">
              <a:spcBef>
                <a:spcPts val="638"/>
              </a:spcBef>
            </a:pPr>
            <a:r>
              <a:rPr lang="en-GB" sz="1600" dirty="0" err="1" smtClean="0">
                <a:latin typeface="Calibri" pitchFamily="18"/>
              </a:rPr>
              <a:t>přisedání</a:t>
            </a:r>
            <a:r>
              <a:rPr lang="en-GB" sz="1600" dirty="0" smtClean="0">
                <a:latin typeface="Calibri" pitchFamily="18"/>
              </a:rPr>
              <a:t> k </a:t>
            </a:r>
            <a:r>
              <a:rPr lang="en-GB" sz="1600" dirty="0" err="1" smtClean="0">
                <a:latin typeface="Calibri" pitchFamily="18"/>
              </a:rPr>
              <a:t>povrchu</a:t>
            </a:r>
            <a:r>
              <a:rPr lang="en-GB" sz="1600" dirty="0" smtClean="0">
                <a:latin typeface="Calibri" pitchFamily="18"/>
              </a:rPr>
              <a:t> - </a:t>
            </a:r>
            <a:r>
              <a:rPr lang="en-GB" sz="1600" dirty="0" err="1" smtClean="0">
                <a:latin typeface="Calibri" pitchFamily="18"/>
              </a:rPr>
              <a:t>změna</a:t>
            </a:r>
            <a:r>
              <a:rPr lang="en-GB" sz="1600" dirty="0" smtClean="0">
                <a:latin typeface="Calibri" pitchFamily="18"/>
              </a:rPr>
              <a:t> </a:t>
            </a:r>
            <a:r>
              <a:rPr lang="en-GB" sz="1600" dirty="0" err="1" smtClean="0">
                <a:latin typeface="Calibri" pitchFamily="18"/>
              </a:rPr>
              <a:t>fenotypu</a:t>
            </a:r>
            <a:r>
              <a:rPr lang="en-GB" sz="1600" dirty="0" smtClean="0">
                <a:latin typeface="Calibri" pitchFamily="18"/>
              </a:rPr>
              <a:t> (</a:t>
            </a:r>
            <a:r>
              <a:rPr lang="en-GB" sz="1600" dirty="0" err="1" smtClean="0">
                <a:latin typeface="Calibri" pitchFamily="18"/>
              </a:rPr>
              <a:t>důsledek</a:t>
            </a:r>
            <a:r>
              <a:rPr lang="en-GB" sz="1600" dirty="0" smtClean="0">
                <a:latin typeface="Calibri" pitchFamily="18"/>
              </a:rPr>
              <a:t> </a:t>
            </a:r>
            <a:r>
              <a:rPr lang="en-GB" sz="1600" dirty="0" err="1" smtClean="0">
                <a:latin typeface="Calibri" pitchFamily="18"/>
              </a:rPr>
              <a:t>morfologické</a:t>
            </a:r>
            <a:r>
              <a:rPr lang="en-GB" sz="1600" dirty="0" smtClean="0">
                <a:latin typeface="Calibri" pitchFamily="18"/>
              </a:rPr>
              <a:t> </a:t>
            </a:r>
            <a:r>
              <a:rPr lang="en-GB" sz="1600" dirty="0" err="1" smtClean="0">
                <a:latin typeface="Calibri" pitchFamily="18"/>
              </a:rPr>
              <a:t>změny</a:t>
            </a:r>
            <a:r>
              <a:rPr lang="en-GB" sz="1600" dirty="0" smtClean="0">
                <a:latin typeface="Calibri" pitchFamily="18"/>
              </a:rPr>
              <a:t>, </a:t>
            </a:r>
            <a:r>
              <a:rPr lang="en-GB" sz="1600" dirty="0" err="1" smtClean="0">
                <a:latin typeface="Calibri" pitchFamily="18"/>
              </a:rPr>
              <a:t>změny</a:t>
            </a:r>
            <a:r>
              <a:rPr lang="en-GB" sz="1600" dirty="0" smtClean="0">
                <a:latin typeface="Calibri" pitchFamily="18"/>
              </a:rPr>
              <a:t> v </a:t>
            </a:r>
            <a:r>
              <a:rPr lang="en-GB" sz="1600" dirty="0" err="1" smtClean="0">
                <a:latin typeface="Calibri" pitchFamily="18"/>
              </a:rPr>
              <a:t>expresi</a:t>
            </a:r>
            <a:r>
              <a:rPr lang="en-GB" sz="1600" dirty="0" smtClean="0">
                <a:latin typeface="Calibri" pitchFamily="18"/>
              </a:rPr>
              <a:t> </a:t>
            </a:r>
            <a:r>
              <a:rPr lang="en-GB" sz="1600" dirty="0" err="1" smtClean="0">
                <a:latin typeface="Calibri" pitchFamily="18"/>
              </a:rPr>
              <a:t>genů</a:t>
            </a:r>
            <a:r>
              <a:rPr lang="en-GB" sz="1600" dirty="0" smtClean="0">
                <a:latin typeface="Calibri" pitchFamily="18"/>
              </a:rPr>
              <a:t>)</a:t>
            </a:r>
          </a:p>
          <a:p>
            <a:pPr marL="285750" indent="-285750">
              <a:spcBef>
                <a:spcPts val="638"/>
              </a:spcBef>
            </a:pPr>
            <a:r>
              <a:rPr lang="en-GB" sz="1600" dirty="0" err="1" smtClean="0">
                <a:latin typeface="Calibri" pitchFamily="18"/>
              </a:rPr>
              <a:t>škála</a:t>
            </a:r>
            <a:r>
              <a:rPr lang="en-GB" sz="1600" dirty="0" smtClean="0">
                <a:latin typeface="Calibri" pitchFamily="18"/>
              </a:rPr>
              <a:t> </a:t>
            </a:r>
            <a:r>
              <a:rPr lang="en-GB" sz="1600" dirty="0" err="1">
                <a:latin typeface="Calibri" pitchFamily="18"/>
              </a:rPr>
              <a:t>pozitivních</a:t>
            </a:r>
            <a:r>
              <a:rPr lang="en-GB" sz="1600" dirty="0">
                <a:latin typeface="Calibri" pitchFamily="18"/>
              </a:rPr>
              <a:t> a </a:t>
            </a:r>
            <a:r>
              <a:rPr lang="en-GB" sz="1600" dirty="0" err="1">
                <a:latin typeface="Calibri" pitchFamily="18"/>
              </a:rPr>
              <a:t>negativních</a:t>
            </a:r>
            <a:r>
              <a:rPr lang="en-GB" sz="1600" dirty="0">
                <a:latin typeface="Calibri" pitchFamily="18"/>
              </a:rPr>
              <a:t> </a:t>
            </a:r>
            <a:r>
              <a:rPr lang="en-GB" sz="1600" dirty="0" err="1">
                <a:latin typeface="Calibri" pitchFamily="18"/>
              </a:rPr>
              <a:t>interakcí</a:t>
            </a:r>
            <a:endParaRPr lang="en-GB" sz="1600" dirty="0">
              <a:latin typeface="Calibri" pitchFamily="18"/>
            </a:endParaRPr>
          </a:p>
          <a:p>
            <a:pPr marL="285750" indent="-285750">
              <a:spcBef>
                <a:spcPts val="638"/>
              </a:spcBef>
            </a:pPr>
            <a:r>
              <a:rPr lang="cs-CZ" sz="1600" dirty="0">
                <a:latin typeface="Calibri" pitchFamily="18"/>
              </a:rPr>
              <a:t>p</a:t>
            </a:r>
            <a:r>
              <a:rPr lang="en-GB" sz="1600" dirty="0" err="1" smtClean="0">
                <a:latin typeface="Calibri" pitchFamily="18"/>
              </a:rPr>
              <a:t>opulace</a:t>
            </a:r>
            <a:r>
              <a:rPr lang="en-GB" sz="1600" dirty="0" smtClean="0">
                <a:latin typeface="Calibri" pitchFamily="18"/>
              </a:rPr>
              <a:t> </a:t>
            </a:r>
            <a:r>
              <a:rPr lang="en-GB" sz="1600" dirty="0">
                <a:latin typeface="Calibri" pitchFamily="18"/>
              </a:rPr>
              <a:t>v </a:t>
            </a:r>
            <a:r>
              <a:rPr lang="en-GB" sz="1600" dirty="0" err="1">
                <a:latin typeface="Calibri" pitchFamily="18"/>
              </a:rPr>
              <a:t>konstantním</a:t>
            </a:r>
            <a:r>
              <a:rPr lang="en-GB" sz="1600" dirty="0">
                <a:latin typeface="Calibri" pitchFamily="18"/>
              </a:rPr>
              <a:t> </a:t>
            </a:r>
            <a:r>
              <a:rPr lang="en-GB" sz="1600" dirty="0" err="1">
                <a:latin typeface="Calibri" pitchFamily="18"/>
              </a:rPr>
              <a:t>pohybu</a:t>
            </a:r>
            <a:r>
              <a:rPr lang="en-GB" sz="1600" dirty="0">
                <a:latin typeface="Calibri" pitchFamily="18"/>
              </a:rPr>
              <a:t> – </a:t>
            </a:r>
            <a:r>
              <a:rPr lang="en-GB" sz="1600" dirty="0" err="1">
                <a:latin typeface="Calibri" pitchFamily="18"/>
              </a:rPr>
              <a:t>sukcese</a:t>
            </a:r>
            <a:r>
              <a:rPr lang="en-GB" sz="1600" dirty="0">
                <a:latin typeface="Calibri" pitchFamily="18"/>
              </a:rPr>
              <a:t> </a:t>
            </a:r>
            <a:r>
              <a:rPr lang="en-GB" sz="1600" dirty="0" err="1">
                <a:latin typeface="Calibri" pitchFamily="18"/>
              </a:rPr>
              <a:t>populací</a:t>
            </a:r>
            <a:endParaRPr lang="en-GB" sz="1600" dirty="0">
              <a:latin typeface="Calibri" pitchFamily="18"/>
            </a:endParaRPr>
          </a:p>
          <a:p>
            <a:pPr marL="285750" indent="-285750">
              <a:spcBef>
                <a:spcPts val="638"/>
              </a:spcBef>
            </a:pPr>
            <a:r>
              <a:rPr lang="en-GB" sz="1600" dirty="0" err="1">
                <a:latin typeface="Calibri" pitchFamily="18"/>
              </a:rPr>
              <a:t>reverzibilní</a:t>
            </a:r>
            <a:r>
              <a:rPr lang="en-GB" sz="1600" dirty="0">
                <a:latin typeface="Calibri" pitchFamily="18"/>
              </a:rPr>
              <a:t> </a:t>
            </a:r>
            <a:r>
              <a:rPr lang="en-GB" sz="1600" dirty="0" err="1">
                <a:latin typeface="Calibri" pitchFamily="18"/>
              </a:rPr>
              <a:t>přichycení</a:t>
            </a:r>
            <a:r>
              <a:rPr lang="en-GB" sz="1600" dirty="0">
                <a:latin typeface="Calibri" pitchFamily="18"/>
              </a:rPr>
              <a:t> </a:t>
            </a:r>
            <a:r>
              <a:rPr lang="en-GB" sz="1600" dirty="0" err="1">
                <a:latin typeface="Calibri" pitchFamily="18"/>
              </a:rPr>
              <a:t>buněk</a:t>
            </a:r>
            <a:r>
              <a:rPr lang="en-GB" sz="1600" dirty="0">
                <a:latin typeface="Calibri" pitchFamily="18"/>
              </a:rPr>
              <a:t> k </a:t>
            </a:r>
            <a:r>
              <a:rPr lang="en-GB" sz="1600" dirty="0" err="1">
                <a:latin typeface="Calibri" pitchFamily="18"/>
              </a:rPr>
              <a:t>povrchu</a:t>
            </a:r>
            <a:r>
              <a:rPr lang="en-GB" sz="1600" dirty="0">
                <a:latin typeface="Calibri" pitchFamily="18"/>
              </a:rPr>
              <a:t> </a:t>
            </a:r>
            <a:r>
              <a:rPr lang="en-GB" sz="1600" dirty="0" err="1">
                <a:latin typeface="Calibri" pitchFamily="18"/>
              </a:rPr>
              <a:t>častí</a:t>
            </a:r>
            <a:r>
              <a:rPr lang="en-GB" sz="1600" dirty="0">
                <a:latin typeface="Calibri" pitchFamily="18"/>
              </a:rPr>
              <a:t> </a:t>
            </a:r>
            <a:r>
              <a:rPr lang="en-GB" sz="1600" dirty="0" err="1">
                <a:latin typeface="Calibri" pitchFamily="18"/>
              </a:rPr>
              <a:t>povrchu</a:t>
            </a:r>
            <a:r>
              <a:rPr lang="en-GB" sz="1600" dirty="0">
                <a:latin typeface="Calibri" pitchFamily="18"/>
              </a:rPr>
              <a:t> </a:t>
            </a:r>
            <a:r>
              <a:rPr lang="en-GB" sz="1600" dirty="0" err="1">
                <a:latin typeface="Calibri" pitchFamily="18"/>
              </a:rPr>
              <a:t>buňky</a:t>
            </a:r>
            <a:endParaRPr lang="en-GB" sz="1600" dirty="0">
              <a:latin typeface="Calibri" pitchFamily="18"/>
            </a:endParaRPr>
          </a:p>
          <a:p>
            <a:pPr marL="285750" indent="-285750">
              <a:spcBef>
                <a:spcPts val="638"/>
              </a:spcBef>
            </a:pPr>
            <a:r>
              <a:rPr lang="en-GB" sz="1600" dirty="0" err="1">
                <a:latin typeface="Calibri" pitchFamily="18"/>
              </a:rPr>
              <a:t>či</a:t>
            </a:r>
            <a:r>
              <a:rPr lang="en-GB" sz="1600" dirty="0">
                <a:latin typeface="Calibri" pitchFamily="18"/>
              </a:rPr>
              <a:t> </a:t>
            </a:r>
            <a:r>
              <a:rPr lang="en-GB" sz="1600" dirty="0" err="1">
                <a:latin typeface="Calibri" pitchFamily="18"/>
              </a:rPr>
              <a:t>bičíky</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neustálého</a:t>
            </a:r>
            <a:r>
              <a:rPr lang="en-GB" sz="1600" dirty="0">
                <a:latin typeface="Calibri" pitchFamily="18"/>
              </a:rPr>
              <a:t> </a:t>
            </a:r>
            <a:r>
              <a:rPr lang="en-GB" sz="1600" dirty="0" err="1">
                <a:latin typeface="Calibri" pitchFamily="18"/>
              </a:rPr>
              <a:t>otáčení</a:t>
            </a:r>
            <a:r>
              <a:rPr lang="en-GB" sz="1600" dirty="0">
                <a:latin typeface="Calibri" pitchFamily="18"/>
              </a:rPr>
              <a:t>/</a:t>
            </a:r>
            <a:r>
              <a:rPr lang="en-GB" sz="1600" dirty="0" err="1">
                <a:latin typeface="Calibri" pitchFamily="18"/>
              </a:rPr>
              <a:t>pohybu</a:t>
            </a:r>
            <a:r>
              <a:rPr lang="en-GB" sz="1600" dirty="0">
                <a:latin typeface="Calibri" pitchFamily="18"/>
              </a:rPr>
              <a:t> </a:t>
            </a:r>
            <a:r>
              <a:rPr lang="en-GB" sz="1600" dirty="0" err="1">
                <a:latin typeface="Calibri" pitchFamily="18"/>
              </a:rPr>
              <a:t>buněk</a:t>
            </a:r>
            <a:endParaRPr lang="en-GB" sz="1600" dirty="0">
              <a:latin typeface="Calibri" pitchFamily="18"/>
            </a:endParaRPr>
          </a:p>
          <a:p>
            <a:pPr marL="285750" indent="-285750">
              <a:spcBef>
                <a:spcPts val="638"/>
              </a:spcBef>
            </a:pPr>
            <a:r>
              <a:rPr lang="en-GB" sz="1600" dirty="0" err="1" smtClean="0">
                <a:latin typeface="Calibri" pitchFamily="18"/>
              </a:rPr>
              <a:t>speciální</a:t>
            </a:r>
            <a:r>
              <a:rPr lang="en-GB" sz="1600" dirty="0" smtClean="0">
                <a:latin typeface="Calibri" pitchFamily="18"/>
              </a:rPr>
              <a:t> </a:t>
            </a:r>
            <a:r>
              <a:rPr lang="en-GB" sz="1600" dirty="0" err="1">
                <a:latin typeface="Calibri" pitchFamily="18"/>
              </a:rPr>
              <a:t>systémy</a:t>
            </a:r>
            <a:r>
              <a:rPr lang="en-GB" sz="1600" dirty="0">
                <a:latin typeface="Calibri" pitchFamily="18"/>
              </a:rPr>
              <a:t> </a:t>
            </a:r>
            <a:r>
              <a:rPr lang="en-GB" sz="1600" dirty="0" err="1">
                <a:latin typeface="Calibri" pitchFamily="18"/>
              </a:rPr>
              <a:t>bičíků</a:t>
            </a:r>
            <a:r>
              <a:rPr lang="en-GB" sz="1600" dirty="0">
                <a:latin typeface="Calibri" pitchFamily="18"/>
              </a:rPr>
              <a:t> k </a:t>
            </a:r>
            <a:r>
              <a:rPr lang="en-GB" sz="1600" dirty="0" err="1">
                <a:latin typeface="Calibri" pitchFamily="18"/>
              </a:rPr>
              <a:t>přichycení</a:t>
            </a:r>
            <a:r>
              <a:rPr lang="en-GB" sz="1600" dirty="0">
                <a:latin typeface="Calibri" pitchFamily="18"/>
              </a:rPr>
              <a:t> k </a:t>
            </a:r>
            <a:r>
              <a:rPr lang="en-GB" sz="1600" dirty="0" err="1">
                <a:latin typeface="Calibri" pitchFamily="18"/>
              </a:rPr>
              <a:t>různým</a:t>
            </a:r>
            <a:r>
              <a:rPr lang="en-GB" sz="1600" dirty="0">
                <a:latin typeface="Calibri" pitchFamily="18"/>
              </a:rPr>
              <a:t> </a:t>
            </a:r>
            <a:r>
              <a:rPr lang="en-GB" sz="1600" dirty="0" err="1">
                <a:latin typeface="Calibri" pitchFamily="18"/>
              </a:rPr>
              <a:t>povrchům</a:t>
            </a:r>
            <a:r>
              <a:rPr lang="en-GB" sz="1600" dirty="0">
                <a:latin typeface="Calibri" pitchFamily="18"/>
              </a:rPr>
              <a:t> </a:t>
            </a:r>
            <a:endParaRPr lang="cs-CZ" sz="1600" dirty="0">
              <a:latin typeface="Calibri" pitchFamily="18"/>
            </a:endParaRPr>
          </a:p>
          <a:p>
            <a:pPr marL="285750" indent="-285750">
              <a:spcBef>
                <a:spcPts val="638"/>
              </a:spcBef>
            </a:pPr>
            <a:r>
              <a:rPr lang="en-GB" sz="1600" dirty="0" err="1" smtClean="0">
                <a:latin typeface="Calibri" pitchFamily="18"/>
              </a:rPr>
              <a:t>vibria</a:t>
            </a:r>
            <a:r>
              <a:rPr lang="en-GB" sz="1600" dirty="0" smtClean="0">
                <a:latin typeface="Calibri" pitchFamily="18"/>
              </a:rPr>
              <a:t> </a:t>
            </a:r>
            <a:r>
              <a:rPr lang="en-GB" sz="1600" dirty="0" err="1">
                <a:latin typeface="Calibri" pitchFamily="18"/>
              </a:rPr>
              <a:t>mají</a:t>
            </a:r>
            <a:r>
              <a:rPr lang="en-GB" sz="1600" dirty="0">
                <a:latin typeface="Calibri" pitchFamily="18"/>
              </a:rPr>
              <a:t> </a:t>
            </a:r>
            <a:r>
              <a:rPr lang="en-GB" sz="1600" dirty="0" err="1">
                <a:latin typeface="Calibri" pitchFamily="18"/>
              </a:rPr>
              <a:t>laterální</a:t>
            </a:r>
            <a:r>
              <a:rPr lang="en-GB" sz="1600" dirty="0">
                <a:latin typeface="Calibri" pitchFamily="18"/>
              </a:rPr>
              <a:t> </a:t>
            </a:r>
            <a:r>
              <a:rPr lang="en-GB" sz="1600" dirty="0" err="1">
                <a:latin typeface="Calibri" pitchFamily="18"/>
              </a:rPr>
              <a:t>bičíky</a:t>
            </a:r>
            <a:r>
              <a:rPr lang="en-GB" sz="1600" dirty="0">
                <a:latin typeface="Calibri" pitchFamily="18"/>
              </a:rPr>
              <a:t> k </a:t>
            </a:r>
            <a:r>
              <a:rPr lang="en-GB" sz="1600" dirty="0" err="1">
                <a:latin typeface="Calibri" pitchFamily="18"/>
              </a:rPr>
              <a:t>přichycení</a:t>
            </a:r>
            <a:r>
              <a:rPr lang="en-GB" sz="1600" dirty="0">
                <a:latin typeface="Calibri" pitchFamily="18"/>
              </a:rPr>
              <a:t> a </a:t>
            </a:r>
            <a:r>
              <a:rPr lang="en-GB" sz="1600" dirty="0" err="1">
                <a:latin typeface="Calibri" pitchFamily="18"/>
              </a:rPr>
              <a:t>disperzi</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vysoce</a:t>
            </a:r>
            <a:r>
              <a:rPr lang="en-GB" sz="1600" dirty="0">
                <a:latin typeface="Calibri" pitchFamily="18"/>
              </a:rPr>
              <a:t> </a:t>
            </a:r>
            <a:r>
              <a:rPr lang="en-GB" sz="1600" dirty="0" err="1">
                <a:latin typeface="Calibri" pitchFamily="18"/>
              </a:rPr>
              <a:t>viskózních</a:t>
            </a:r>
            <a:r>
              <a:rPr lang="en-GB" sz="1600" dirty="0">
                <a:latin typeface="Calibri" pitchFamily="18"/>
              </a:rPr>
              <a:t> </a:t>
            </a:r>
            <a:r>
              <a:rPr lang="en-GB" sz="1600" dirty="0" err="1">
                <a:latin typeface="Calibri" pitchFamily="18"/>
              </a:rPr>
              <a:t>prostředích</a:t>
            </a:r>
            <a:r>
              <a:rPr lang="en-GB" sz="1600" dirty="0">
                <a:latin typeface="Calibri" pitchFamily="18"/>
              </a:rPr>
              <a:t> a </a:t>
            </a:r>
            <a:r>
              <a:rPr lang="en-GB" sz="1600" dirty="0" err="1">
                <a:latin typeface="Calibri" pitchFamily="18"/>
              </a:rPr>
              <a:t>polární</a:t>
            </a:r>
            <a:r>
              <a:rPr lang="en-GB" sz="1600" dirty="0">
                <a:latin typeface="Calibri" pitchFamily="18"/>
              </a:rPr>
              <a:t> </a:t>
            </a:r>
            <a:r>
              <a:rPr lang="en-GB" sz="1600" dirty="0" err="1">
                <a:latin typeface="Calibri" pitchFamily="18"/>
              </a:rPr>
              <a:t>bičíky</a:t>
            </a:r>
            <a:r>
              <a:rPr lang="en-GB" sz="1600" dirty="0">
                <a:latin typeface="Calibri" pitchFamily="18"/>
              </a:rPr>
              <a:t> </a:t>
            </a:r>
            <a:r>
              <a:rPr lang="en-GB" sz="1600" dirty="0" err="1">
                <a:latin typeface="Calibri" pitchFamily="18"/>
              </a:rPr>
              <a:t>aktivní</a:t>
            </a:r>
            <a:r>
              <a:rPr lang="en-GB" sz="1600" dirty="0">
                <a:latin typeface="Calibri" pitchFamily="18"/>
              </a:rPr>
              <a:t> v </a:t>
            </a:r>
            <a:r>
              <a:rPr lang="en-GB" sz="1600" dirty="0" err="1">
                <a:latin typeface="Calibri" pitchFamily="18"/>
              </a:rPr>
              <a:t>méně</a:t>
            </a:r>
            <a:r>
              <a:rPr lang="en-GB" sz="1600" dirty="0">
                <a:latin typeface="Calibri" pitchFamily="18"/>
              </a:rPr>
              <a:t> </a:t>
            </a:r>
            <a:r>
              <a:rPr lang="en-GB" sz="1600" dirty="0" err="1">
                <a:latin typeface="Calibri" pitchFamily="18"/>
              </a:rPr>
              <a:t>viskózních</a:t>
            </a:r>
            <a:r>
              <a:rPr lang="en-GB" sz="1600" dirty="0">
                <a:latin typeface="Calibri" pitchFamily="18"/>
              </a:rPr>
              <a:t> </a:t>
            </a:r>
            <a:r>
              <a:rPr lang="en-GB" sz="1600" dirty="0" err="1">
                <a:latin typeface="Calibri" pitchFamily="18"/>
              </a:rPr>
              <a:t>prostředích</a:t>
            </a:r>
            <a:endParaRPr lang="en-GB" sz="1600" dirty="0">
              <a:latin typeface="Calibri" pitchFamily="18"/>
            </a:endParaRPr>
          </a:p>
          <a:p>
            <a:pPr marL="285750" indent="-285750">
              <a:spcBef>
                <a:spcPts val="638"/>
              </a:spcBef>
            </a:pPr>
            <a:r>
              <a:rPr lang="en-GB" sz="1600" dirty="0" err="1" smtClean="0">
                <a:latin typeface="Calibri" pitchFamily="18"/>
              </a:rPr>
              <a:t>ireverzibilní</a:t>
            </a:r>
            <a:r>
              <a:rPr lang="en-GB" sz="1600" dirty="0" smtClean="0">
                <a:latin typeface="Calibri" pitchFamily="18"/>
              </a:rPr>
              <a:t> </a:t>
            </a:r>
            <a:r>
              <a:rPr lang="en-GB" sz="1600" dirty="0" err="1">
                <a:latin typeface="Calibri" pitchFamily="18"/>
              </a:rPr>
              <a:t>přichycení</a:t>
            </a:r>
            <a:endParaRPr lang="en-GB" sz="1600" dirty="0">
              <a:latin typeface="Calibri" pitchFamily="1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007" y="4242112"/>
            <a:ext cx="5909241" cy="246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0" y="260648"/>
            <a:ext cx="914400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en-GB" sz="1600" dirty="0" err="1" smtClean="0">
                <a:latin typeface="Calibri" pitchFamily="18"/>
              </a:rPr>
              <a:t>specifické</a:t>
            </a:r>
            <a:r>
              <a:rPr lang="en-GB" sz="1600" dirty="0" smtClean="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buňkami</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mikrobiálním</a:t>
            </a:r>
            <a:r>
              <a:rPr lang="en-GB" sz="1600" dirty="0">
                <a:latin typeface="Calibri" pitchFamily="18"/>
              </a:rPr>
              <a:t> </a:t>
            </a:r>
            <a:r>
              <a:rPr lang="en-GB" sz="1600" dirty="0" err="1">
                <a:latin typeface="Calibri" pitchFamily="18"/>
              </a:rPr>
              <a:t>populacím</a:t>
            </a:r>
            <a:r>
              <a:rPr lang="en-GB" sz="1600" dirty="0">
                <a:latin typeface="Calibri" pitchFamily="18"/>
              </a:rPr>
              <a:t> </a:t>
            </a:r>
            <a:r>
              <a:rPr lang="en-GB" sz="1600" dirty="0" err="1">
                <a:latin typeface="Calibri" pitchFamily="18"/>
              </a:rPr>
              <a:t>koexistovat</a:t>
            </a:r>
            <a:r>
              <a:rPr lang="en-GB" sz="1600" dirty="0">
                <a:latin typeface="Calibri" pitchFamily="18"/>
              </a:rPr>
              <a:t> v </a:t>
            </a:r>
            <a:r>
              <a:rPr lang="en-GB" sz="1600" dirty="0" err="1">
                <a:latin typeface="Calibri" pitchFamily="18"/>
              </a:rPr>
              <a:t>prostředích</a:t>
            </a:r>
            <a:r>
              <a:rPr lang="en-GB" sz="1600" dirty="0">
                <a:latin typeface="Calibri" pitchFamily="18"/>
              </a:rPr>
              <a:t>, </a:t>
            </a:r>
            <a:r>
              <a:rPr lang="en-GB" sz="1600" dirty="0" err="1">
                <a:latin typeface="Calibri" pitchFamily="18"/>
              </a:rPr>
              <a:t>kde</a:t>
            </a:r>
            <a:r>
              <a:rPr lang="en-GB" sz="1600" dirty="0">
                <a:latin typeface="Calibri" pitchFamily="18"/>
              </a:rPr>
              <a:t> by </a:t>
            </a:r>
            <a:r>
              <a:rPr lang="en-GB" sz="1600" dirty="0" err="1">
                <a:latin typeface="Calibri" pitchFamily="18"/>
              </a:rPr>
              <a:t>individuální</a:t>
            </a:r>
            <a:r>
              <a:rPr lang="en-GB" sz="1600" dirty="0">
                <a:latin typeface="Calibri" pitchFamily="18"/>
              </a:rPr>
              <a:t> populace </a:t>
            </a:r>
            <a:r>
              <a:rPr lang="en-GB" sz="1600" dirty="0" err="1">
                <a:latin typeface="Calibri" pitchFamily="18"/>
              </a:rPr>
              <a:t>existovat</a:t>
            </a:r>
            <a:r>
              <a:rPr lang="en-GB" sz="1600" dirty="0">
                <a:latin typeface="Calibri" pitchFamily="18"/>
              </a:rPr>
              <a:t> </a:t>
            </a:r>
            <a:r>
              <a:rPr lang="en-GB" sz="1600" dirty="0" err="1">
                <a:latin typeface="Calibri" pitchFamily="18"/>
              </a:rPr>
              <a:t>nemohly</a:t>
            </a:r>
            <a:r>
              <a:rPr lang="en-GB" sz="1600" dirty="0">
                <a:latin typeface="Calibri" pitchFamily="18"/>
              </a:rPr>
              <a:t> - </a:t>
            </a:r>
            <a:r>
              <a:rPr lang="en-GB" sz="1600" dirty="0" err="1">
                <a:latin typeface="Calibri" pitchFamily="18"/>
              </a:rPr>
              <a:t>kooperace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populacemi</a:t>
            </a:r>
            <a:endParaRPr lang="en-GB" sz="1600" dirty="0">
              <a:latin typeface="Calibri" pitchFamily="18"/>
            </a:endParaRPr>
          </a:p>
          <a:p>
            <a:pPr marL="285750" indent="-285750">
              <a:spcBef>
                <a:spcPts val="638"/>
              </a:spcBef>
            </a:pPr>
            <a:r>
              <a:rPr lang="cs-CZ" sz="1600" dirty="0" err="1">
                <a:latin typeface="Calibri" pitchFamily="18"/>
              </a:rPr>
              <a:t>f</a:t>
            </a:r>
            <a:r>
              <a:rPr lang="en-GB" sz="1600" dirty="0" err="1" smtClean="0">
                <a:latin typeface="Calibri" pitchFamily="18"/>
              </a:rPr>
              <a:t>yziologická</a:t>
            </a:r>
            <a:r>
              <a:rPr lang="en-GB" sz="1600" dirty="0" smtClean="0">
                <a:latin typeface="Calibri" pitchFamily="18"/>
              </a:rPr>
              <a:t> </a:t>
            </a:r>
            <a:r>
              <a:rPr lang="en-GB" sz="1600" dirty="0" err="1">
                <a:latin typeface="Calibri" pitchFamily="18"/>
              </a:rPr>
              <a:t>spolupráce</a:t>
            </a:r>
            <a:r>
              <a:rPr lang="en-GB" sz="1600" dirty="0">
                <a:latin typeface="Calibri" pitchFamily="18"/>
              </a:rPr>
              <a:t> - </a:t>
            </a:r>
            <a:r>
              <a:rPr lang="en-GB" sz="1600" dirty="0" err="1">
                <a:latin typeface="Calibri" pitchFamily="18"/>
              </a:rPr>
              <a:t>hlavní</a:t>
            </a:r>
            <a:r>
              <a:rPr lang="en-GB" sz="1600" dirty="0">
                <a:latin typeface="Calibri" pitchFamily="18"/>
              </a:rPr>
              <a:t> </a:t>
            </a:r>
            <a:r>
              <a:rPr lang="en-GB" sz="1600" dirty="0" err="1">
                <a:latin typeface="Calibri" pitchFamily="18"/>
              </a:rPr>
              <a:t>faktor</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formování</a:t>
            </a:r>
            <a:r>
              <a:rPr lang="en-GB" sz="1600" dirty="0">
                <a:latin typeface="Calibri" pitchFamily="18"/>
              </a:rPr>
              <a:t> </a:t>
            </a:r>
            <a:r>
              <a:rPr lang="en-GB" sz="1600" dirty="0" err="1">
                <a:latin typeface="Calibri" pitchFamily="18"/>
              </a:rPr>
              <a:t>struktury</a:t>
            </a:r>
            <a:r>
              <a:rPr lang="en-GB" sz="1600" dirty="0">
                <a:latin typeface="Calibri" pitchFamily="18"/>
              </a:rPr>
              <a:t> a </a:t>
            </a:r>
            <a:r>
              <a:rPr lang="cs-CZ" sz="1600" dirty="0" smtClean="0">
                <a:latin typeface="Calibri" pitchFamily="18"/>
              </a:rPr>
              <a:t>vznik</a:t>
            </a:r>
            <a:r>
              <a:rPr lang="en-GB" sz="1600" dirty="0" err="1" smtClean="0">
                <a:latin typeface="Calibri" pitchFamily="18"/>
              </a:rPr>
              <a:t>prostorových</a:t>
            </a:r>
            <a:r>
              <a:rPr lang="en-GB" sz="1600" dirty="0" smtClean="0">
                <a:latin typeface="Calibri" pitchFamily="18"/>
              </a:rPr>
              <a:t> </a:t>
            </a:r>
            <a:r>
              <a:rPr lang="en-GB" sz="1600" dirty="0" err="1">
                <a:latin typeface="Calibri" pitchFamily="18"/>
              </a:rPr>
              <a:t>vztahů</a:t>
            </a:r>
            <a:r>
              <a:rPr lang="en-GB" sz="1600" dirty="0">
                <a:latin typeface="Calibri" pitchFamily="18"/>
              </a:rPr>
              <a:t> - </a:t>
            </a:r>
            <a:r>
              <a:rPr lang="en-GB" sz="1600" dirty="0" err="1">
                <a:latin typeface="Calibri" pitchFamily="18"/>
              </a:rPr>
              <a:t>přichycení</a:t>
            </a:r>
            <a:r>
              <a:rPr lang="en-GB" sz="1600" dirty="0">
                <a:latin typeface="Calibri" pitchFamily="18"/>
              </a:rPr>
              <a:t> </a:t>
            </a:r>
            <a:r>
              <a:rPr lang="en-GB" sz="1600" dirty="0" err="1">
                <a:latin typeface="Calibri" pitchFamily="18"/>
              </a:rPr>
              <a:t>mikrobiální</a:t>
            </a:r>
            <a:r>
              <a:rPr lang="en-GB" sz="1600" dirty="0">
                <a:latin typeface="Calibri" pitchFamily="18"/>
              </a:rPr>
              <a:t> </a:t>
            </a:r>
            <a:r>
              <a:rPr lang="en-GB" sz="1600" dirty="0" err="1">
                <a:latin typeface="Calibri" pitchFamily="18"/>
              </a:rPr>
              <a:t>komunity</a:t>
            </a:r>
            <a:r>
              <a:rPr lang="en-GB" sz="1600" dirty="0">
                <a:latin typeface="Calibri" pitchFamily="18"/>
              </a:rPr>
              <a:t> k </a:t>
            </a:r>
            <a:r>
              <a:rPr lang="en-GB" sz="1600" dirty="0" err="1">
                <a:latin typeface="Calibri" pitchFamily="18"/>
              </a:rPr>
              <a:t>povrchu</a:t>
            </a:r>
            <a:endParaRPr lang="en-GB" sz="1600" dirty="0">
              <a:latin typeface="Calibri" pitchFamily="18"/>
            </a:endParaRPr>
          </a:p>
          <a:p>
            <a:pPr marL="285750" indent="-285750">
              <a:spcBef>
                <a:spcPts val="638"/>
              </a:spcBef>
            </a:pPr>
            <a:r>
              <a:rPr lang="en-GB" sz="1600" dirty="0" err="1">
                <a:latin typeface="Calibri" pitchFamily="18"/>
              </a:rPr>
              <a:t>vytváření</a:t>
            </a:r>
            <a:r>
              <a:rPr lang="en-GB" sz="1600" dirty="0">
                <a:latin typeface="Calibri" pitchFamily="18"/>
              </a:rPr>
              <a:t> </a:t>
            </a:r>
            <a:r>
              <a:rPr lang="en-GB" sz="1600" dirty="0" err="1">
                <a:latin typeface="Calibri" pitchFamily="18"/>
              </a:rPr>
              <a:t>chemicky</a:t>
            </a:r>
            <a:r>
              <a:rPr lang="en-GB" sz="1600" dirty="0">
                <a:latin typeface="Calibri" pitchFamily="18"/>
              </a:rPr>
              <a:t> </a:t>
            </a:r>
            <a:r>
              <a:rPr lang="en-GB" sz="1600" dirty="0" err="1">
                <a:latin typeface="Calibri" pitchFamily="18"/>
              </a:rPr>
              <a:t>vhodných</a:t>
            </a:r>
            <a:r>
              <a:rPr lang="en-GB" sz="1600" dirty="0">
                <a:latin typeface="Calibri" pitchFamily="18"/>
              </a:rPr>
              <a:t> </a:t>
            </a:r>
            <a:r>
              <a:rPr lang="en-GB" sz="1600" dirty="0" err="1">
                <a:latin typeface="Calibri" pitchFamily="18"/>
              </a:rPr>
              <a:t>mikroprostředí</a:t>
            </a:r>
            <a:endParaRPr lang="en-GB" sz="1600" dirty="0">
              <a:latin typeface="Calibri" pitchFamily="18"/>
            </a:endParaRPr>
          </a:p>
          <a:p>
            <a:pPr marL="285750" indent="-285750">
              <a:spcBef>
                <a:spcPts val="638"/>
              </a:spcBef>
            </a:pPr>
            <a:r>
              <a:rPr lang="en-GB" sz="1600" dirty="0" err="1" smtClean="0">
                <a:latin typeface="Calibri" pitchFamily="18"/>
              </a:rPr>
              <a:t>prostorové</a:t>
            </a:r>
            <a:r>
              <a:rPr lang="en-GB" sz="1600" dirty="0" smtClean="0">
                <a:latin typeface="Calibri" pitchFamily="18"/>
              </a:rPr>
              <a:t> </a:t>
            </a:r>
            <a:r>
              <a:rPr lang="en-GB" sz="1600" dirty="0" err="1">
                <a:latin typeface="Calibri" pitchFamily="18"/>
              </a:rPr>
              <a:t>uspořádání</a:t>
            </a:r>
            <a:r>
              <a:rPr lang="en-GB" sz="1600" dirty="0">
                <a:latin typeface="Calibri" pitchFamily="18"/>
              </a:rPr>
              <a:t> </a:t>
            </a:r>
            <a:r>
              <a:rPr lang="en-GB" sz="1600" dirty="0" err="1">
                <a:latin typeface="Calibri" pitchFamily="18"/>
              </a:rPr>
              <a:t>syntropických</a:t>
            </a:r>
            <a:r>
              <a:rPr lang="en-GB" sz="1600" dirty="0">
                <a:latin typeface="Calibri" pitchFamily="18"/>
              </a:rPr>
              <a:t> </a:t>
            </a:r>
            <a:r>
              <a:rPr lang="en-GB" sz="1600" dirty="0" err="1">
                <a:latin typeface="Calibri" pitchFamily="18"/>
              </a:rPr>
              <a:t>partnerů</a:t>
            </a:r>
            <a:endParaRPr lang="en-GB" sz="1600" dirty="0">
              <a:latin typeface="Calibri" pitchFamily="18"/>
            </a:endParaRPr>
          </a:p>
          <a:p>
            <a:pPr marL="285750" indent="-285750">
              <a:spcBef>
                <a:spcPts val="638"/>
              </a:spcBef>
            </a:pPr>
            <a:r>
              <a:rPr lang="en-GB" sz="1600" dirty="0" err="1">
                <a:latin typeface="Calibri" pitchFamily="18"/>
              </a:rPr>
              <a:t>společenství</a:t>
            </a:r>
            <a:r>
              <a:rPr lang="en-GB" sz="1600" dirty="0">
                <a:latin typeface="Calibri" pitchFamily="18"/>
              </a:rPr>
              <a:t> je </a:t>
            </a:r>
            <a:r>
              <a:rPr lang="en-GB" sz="1600" dirty="0" err="1">
                <a:latin typeface="Calibri" pitchFamily="18"/>
              </a:rPr>
              <a:t>schopné</a:t>
            </a:r>
            <a:r>
              <a:rPr lang="en-GB" sz="1600" dirty="0">
                <a:latin typeface="Calibri" pitchFamily="18"/>
              </a:rPr>
              <a:t> </a:t>
            </a:r>
            <a:r>
              <a:rPr lang="en-GB" sz="1600" dirty="0" err="1">
                <a:latin typeface="Calibri" pitchFamily="18"/>
              </a:rPr>
              <a:t>metabolické</a:t>
            </a:r>
            <a:r>
              <a:rPr lang="en-GB" sz="1600" dirty="0">
                <a:latin typeface="Calibri" pitchFamily="18"/>
              </a:rPr>
              <a:t> </a:t>
            </a:r>
            <a:r>
              <a:rPr lang="en-GB" sz="1600" dirty="0" err="1">
                <a:latin typeface="Calibri" pitchFamily="18"/>
              </a:rPr>
              <a:t>aktivity</a:t>
            </a:r>
            <a:r>
              <a:rPr lang="en-GB" sz="1600" dirty="0">
                <a:latin typeface="Calibri" pitchFamily="18"/>
              </a:rPr>
              <a:t> </a:t>
            </a:r>
            <a:r>
              <a:rPr lang="en-GB" sz="1600" dirty="0" err="1">
                <a:latin typeface="Calibri" pitchFamily="18"/>
              </a:rPr>
              <a:t>nad</a:t>
            </a:r>
            <a:r>
              <a:rPr lang="en-GB" sz="1600" dirty="0">
                <a:latin typeface="Calibri" pitchFamily="18"/>
              </a:rPr>
              <a:t> </a:t>
            </a:r>
            <a:r>
              <a:rPr lang="en-GB" sz="1600" dirty="0" err="1">
                <a:latin typeface="Calibri" pitchFamily="18"/>
              </a:rPr>
              <a:t>rámec</a:t>
            </a:r>
            <a:r>
              <a:rPr lang="en-GB" sz="1600" dirty="0">
                <a:latin typeface="Calibri" pitchFamily="18"/>
              </a:rPr>
              <a:t> </a:t>
            </a:r>
            <a:r>
              <a:rPr lang="en-GB" sz="1600" dirty="0" err="1">
                <a:latin typeface="Calibri" pitchFamily="18"/>
              </a:rPr>
              <a:t>aktivit</a:t>
            </a:r>
            <a:r>
              <a:rPr lang="en-GB" sz="1600" dirty="0">
                <a:latin typeface="Calibri" pitchFamily="18"/>
              </a:rPr>
              <a:t> </a:t>
            </a:r>
            <a:r>
              <a:rPr lang="en-GB" sz="1600" dirty="0" err="1">
                <a:latin typeface="Calibri" pitchFamily="18"/>
              </a:rPr>
              <a:t>vykonávaných</a:t>
            </a:r>
            <a:r>
              <a:rPr lang="en-GB" sz="1600" dirty="0">
                <a:latin typeface="Calibri" pitchFamily="18"/>
              </a:rPr>
              <a:t> </a:t>
            </a:r>
            <a:r>
              <a:rPr lang="en-GB" sz="1600" dirty="0" err="1">
                <a:latin typeface="Calibri" pitchFamily="18"/>
              </a:rPr>
              <a:t>jednotlivými</a:t>
            </a:r>
            <a:r>
              <a:rPr lang="en-GB" sz="1600" dirty="0">
                <a:latin typeface="Calibri" pitchFamily="18"/>
              </a:rPr>
              <a:t> </a:t>
            </a:r>
            <a:r>
              <a:rPr lang="en-GB" sz="1600" dirty="0" err="1">
                <a:latin typeface="Calibri" pitchFamily="18"/>
              </a:rPr>
              <a:t>populacemi</a:t>
            </a:r>
            <a:endParaRPr lang="en-GB" sz="1600" dirty="0">
              <a:latin typeface="Calibri" pitchFamily="18"/>
            </a:endParaRPr>
          </a:p>
          <a:p>
            <a:pPr marL="285750" indent="-285750">
              <a:spcBef>
                <a:spcPts val="638"/>
              </a:spcBef>
            </a:pPr>
            <a:r>
              <a:rPr lang="en-GB" sz="1600" dirty="0" err="1">
                <a:latin typeface="Calibri" pitchFamily="18"/>
              </a:rPr>
              <a:t>odstraněna</a:t>
            </a:r>
            <a:r>
              <a:rPr lang="en-GB" sz="1600" dirty="0">
                <a:latin typeface="Calibri" pitchFamily="18"/>
              </a:rPr>
              <a:t> </a:t>
            </a:r>
            <a:r>
              <a:rPr lang="en-GB" sz="1600" dirty="0" err="1">
                <a:latin typeface="Calibri" pitchFamily="18"/>
              </a:rPr>
              <a:t>represe</a:t>
            </a:r>
            <a:r>
              <a:rPr lang="en-GB" sz="1600" dirty="0">
                <a:latin typeface="Calibri" pitchFamily="18"/>
              </a:rPr>
              <a:t> </a:t>
            </a:r>
            <a:r>
              <a:rPr lang="en-GB" sz="1600" dirty="0" err="1">
                <a:latin typeface="Calibri" pitchFamily="18"/>
              </a:rPr>
              <a:t>různých</a:t>
            </a:r>
            <a:r>
              <a:rPr lang="en-GB" sz="1600" dirty="0">
                <a:latin typeface="Calibri" pitchFamily="18"/>
              </a:rPr>
              <a:t> </a:t>
            </a:r>
            <a:r>
              <a:rPr lang="en-GB" sz="1600" dirty="0" err="1">
                <a:latin typeface="Calibri" pitchFamily="18"/>
              </a:rPr>
              <a:t>genů</a:t>
            </a:r>
            <a:r>
              <a:rPr lang="en-GB" sz="1600" dirty="0">
                <a:latin typeface="Calibri" pitchFamily="18"/>
              </a:rPr>
              <a:t> (</a:t>
            </a:r>
            <a:r>
              <a:rPr lang="en-GB" sz="1600" dirty="0" err="1">
                <a:latin typeface="Calibri" pitchFamily="18"/>
              </a:rPr>
              <a:t>adhezí</a:t>
            </a:r>
            <a:r>
              <a:rPr lang="en-GB" sz="1600" dirty="0">
                <a:latin typeface="Calibri" pitchFamily="18"/>
              </a:rPr>
              <a:t> k </a:t>
            </a:r>
            <a:r>
              <a:rPr lang="en-GB" sz="1600" dirty="0" err="1">
                <a:latin typeface="Calibri" pitchFamily="18"/>
              </a:rPr>
              <a:t>povrchu</a:t>
            </a:r>
            <a:r>
              <a:rPr lang="en-GB" sz="1600" dirty="0">
                <a:latin typeface="Calibri" pitchFamily="18"/>
              </a:rPr>
              <a:t>, </a:t>
            </a:r>
            <a:r>
              <a:rPr lang="en-GB" sz="1600" dirty="0" err="1">
                <a:latin typeface="Calibri" pitchFamily="18"/>
              </a:rPr>
              <a:t>podmínkami</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povrchu</a:t>
            </a:r>
            <a:r>
              <a:rPr lang="en-GB" sz="1600" dirty="0">
                <a:latin typeface="Calibri" pitchFamily="18"/>
              </a:rPr>
              <a:t>, </a:t>
            </a:r>
            <a:r>
              <a:rPr lang="en-GB" sz="1600" dirty="0" err="1">
                <a:latin typeface="Calibri" pitchFamily="18"/>
              </a:rPr>
              <a:t>růstem</a:t>
            </a:r>
            <a:r>
              <a:rPr lang="en-GB" sz="1600" dirty="0">
                <a:latin typeface="Calibri" pitchFamily="18"/>
              </a:rPr>
              <a:t> v </a:t>
            </a:r>
            <a:r>
              <a:rPr lang="en-GB" sz="1600" dirty="0" err="1">
                <a:latin typeface="Calibri" pitchFamily="18"/>
              </a:rPr>
              <a:t>biofilmu</a:t>
            </a:r>
            <a:r>
              <a:rPr lang="en-GB" sz="1600" dirty="0">
                <a:latin typeface="Calibri" pitchFamily="18"/>
              </a:rPr>
              <a:t>)</a:t>
            </a:r>
          </a:p>
          <a:p>
            <a:pPr marL="285750" indent="-285750">
              <a:spcBef>
                <a:spcPts val="638"/>
              </a:spcBef>
            </a:pPr>
            <a:r>
              <a:rPr lang="cs-CZ" sz="1600" dirty="0" err="1">
                <a:latin typeface="Calibri" pitchFamily="18"/>
              </a:rPr>
              <a:t>m</a:t>
            </a:r>
            <a:r>
              <a:rPr lang="en-GB" sz="1600" dirty="0" err="1" smtClean="0">
                <a:latin typeface="Calibri" pitchFamily="18"/>
              </a:rPr>
              <a:t>atrice</a:t>
            </a:r>
            <a:r>
              <a:rPr lang="en-GB" sz="1600" dirty="0" smtClean="0">
                <a:latin typeface="Calibri" pitchFamily="18"/>
              </a:rPr>
              <a:t> </a:t>
            </a:r>
            <a:r>
              <a:rPr lang="en-GB" sz="1600" dirty="0" err="1">
                <a:latin typeface="Calibri" pitchFamily="18"/>
              </a:rPr>
              <a:t>biofilmu</a:t>
            </a:r>
            <a:r>
              <a:rPr lang="en-GB" sz="1600" dirty="0">
                <a:latin typeface="Calibri" pitchFamily="18"/>
              </a:rPr>
              <a:t> (</a:t>
            </a:r>
            <a:r>
              <a:rPr lang="en-GB" sz="1600" dirty="0" err="1">
                <a:latin typeface="Calibri" pitchFamily="18"/>
              </a:rPr>
              <a:t>polysacharidy</a:t>
            </a:r>
            <a:r>
              <a:rPr lang="en-GB" sz="1600" dirty="0">
                <a:latin typeface="Calibri" pitchFamily="18"/>
              </a:rPr>
              <a:t> s </a:t>
            </a:r>
            <a:r>
              <a:rPr lang="en-GB" sz="1600" dirty="0" err="1">
                <a:latin typeface="Calibri" pitchFamily="18"/>
              </a:rPr>
              <a:t>uronovými</a:t>
            </a:r>
            <a:r>
              <a:rPr lang="en-GB" sz="1600" dirty="0">
                <a:latin typeface="Calibri" pitchFamily="18"/>
              </a:rPr>
              <a:t> </a:t>
            </a:r>
            <a:r>
              <a:rPr lang="en-GB" sz="1600" dirty="0" err="1">
                <a:latin typeface="Calibri" pitchFamily="18"/>
              </a:rPr>
              <a:t>kyselinami</a:t>
            </a:r>
            <a:r>
              <a:rPr lang="en-GB" sz="1600" dirty="0">
                <a:latin typeface="Calibri" pitchFamily="18"/>
              </a:rPr>
              <a:t> ) je </a:t>
            </a:r>
            <a:r>
              <a:rPr lang="en-GB" sz="1600" dirty="0" err="1">
                <a:latin typeface="Calibri" pitchFamily="18"/>
              </a:rPr>
              <a:t>kondenzovaná</a:t>
            </a:r>
            <a:r>
              <a:rPr lang="en-GB" sz="1600" dirty="0">
                <a:latin typeface="Calibri" pitchFamily="18"/>
              </a:rPr>
              <a:t> </a:t>
            </a:r>
            <a:r>
              <a:rPr lang="en-GB" sz="1600" dirty="0" err="1">
                <a:latin typeface="Calibri" pitchFamily="18"/>
              </a:rPr>
              <a:t>kolem</a:t>
            </a:r>
            <a:r>
              <a:rPr lang="en-GB" sz="1600" dirty="0">
                <a:latin typeface="Calibri" pitchFamily="18"/>
              </a:rPr>
              <a:t> </a:t>
            </a:r>
            <a:r>
              <a:rPr lang="en-GB" sz="1600" dirty="0" err="1" smtClean="0">
                <a:latin typeface="Calibri" pitchFamily="18"/>
              </a:rPr>
              <a:t>mikrokolonií</a:t>
            </a:r>
            <a:r>
              <a:rPr lang="cs-CZ" sz="1600" dirty="0">
                <a:latin typeface="Calibri" pitchFamily="18"/>
              </a:rPr>
              <a:t> </a:t>
            </a:r>
            <a:endParaRPr lang="en-GB" sz="1600" dirty="0">
              <a:latin typeface="Calibri" pitchFamily="18"/>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4444688"/>
            <a:ext cx="3158251" cy="236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56545" y="188640"/>
            <a:ext cx="8964488"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en-GB" sz="1600" b="1" dirty="0">
              <a:latin typeface="Calibri" pitchFamily="18"/>
            </a:endParaRPr>
          </a:p>
          <a:p>
            <a:pPr marL="285750" indent="-285750">
              <a:spcBef>
                <a:spcPts val="638"/>
              </a:spcBef>
            </a:pPr>
            <a:r>
              <a:rPr lang="en-GB" sz="1600" dirty="0">
                <a:latin typeface="Calibri" pitchFamily="18"/>
              </a:rPr>
              <a:t> </a:t>
            </a:r>
            <a:r>
              <a:rPr lang="en-GB" sz="1600" dirty="0" err="1">
                <a:latin typeface="Calibri" pitchFamily="18"/>
              </a:rPr>
              <a:t>mikrobiální</a:t>
            </a:r>
            <a:r>
              <a:rPr lang="en-GB" sz="1600" dirty="0">
                <a:latin typeface="Calibri" pitchFamily="18"/>
              </a:rPr>
              <a:t> populace v </a:t>
            </a:r>
            <a:r>
              <a:rPr lang="en-GB" sz="1600" dirty="0" err="1">
                <a:latin typeface="Calibri" pitchFamily="18"/>
              </a:rPr>
              <a:t>biofilmu</a:t>
            </a:r>
            <a:r>
              <a:rPr lang="en-GB" sz="1600" dirty="0">
                <a:latin typeface="Calibri" pitchFamily="18"/>
              </a:rPr>
              <a:t> </a:t>
            </a:r>
            <a:r>
              <a:rPr lang="en-GB" sz="1600" dirty="0" err="1">
                <a:latin typeface="Calibri" pitchFamily="18"/>
              </a:rPr>
              <a:t>umožňuje</a:t>
            </a:r>
            <a:r>
              <a:rPr lang="en-GB" sz="1600" dirty="0">
                <a:latin typeface="Calibri" pitchFamily="18"/>
              </a:rPr>
              <a:t> </a:t>
            </a:r>
            <a:r>
              <a:rPr lang="en-GB" sz="1600" dirty="0" err="1">
                <a:latin typeface="Calibri" pitchFamily="18"/>
              </a:rPr>
              <a:t>udržet</a:t>
            </a:r>
            <a:r>
              <a:rPr lang="en-GB" sz="1600" dirty="0">
                <a:latin typeface="Calibri" pitchFamily="18"/>
              </a:rPr>
              <a:t> </a:t>
            </a:r>
            <a:r>
              <a:rPr lang="en-GB" sz="1600" dirty="0" err="1">
                <a:latin typeface="Calibri" pitchFamily="18"/>
              </a:rPr>
              <a:t>metabolická</a:t>
            </a:r>
            <a:r>
              <a:rPr lang="en-GB" sz="1600" dirty="0">
                <a:latin typeface="Calibri" pitchFamily="18"/>
              </a:rPr>
              <a:t> </a:t>
            </a:r>
            <a:r>
              <a:rPr lang="en-GB" sz="1600" dirty="0" err="1">
                <a:latin typeface="Calibri" pitchFamily="18"/>
              </a:rPr>
              <a:t>spolupráce</a:t>
            </a:r>
            <a:endParaRPr lang="en-GB" sz="1600" dirty="0">
              <a:latin typeface="Calibri" pitchFamily="18"/>
            </a:endParaRPr>
          </a:p>
          <a:p>
            <a:pPr marL="285750" indent="-285750">
              <a:spcBef>
                <a:spcPts val="638"/>
              </a:spcBef>
            </a:pPr>
            <a:r>
              <a:rPr lang="en-GB" sz="1600" dirty="0" err="1" smtClean="0">
                <a:latin typeface="Calibri" pitchFamily="18"/>
              </a:rPr>
              <a:t>živiny</a:t>
            </a:r>
            <a:r>
              <a:rPr lang="en-GB" sz="1600" dirty="0" smtClean="0">
                <a:latin typeface="Calibri" pitchFamily="18"/>
              </a:rPr>
              <a:t> </a:t>
            </a:r>
            <a:r>
              <a:rPr lang="en-GB" sz="1600" dirty="0" err="1">
                <a:latin typeface="Calibri" pitchFamily="18"/>
              </a:rPr>
              <a:t>poskytovány</a:t>
            </a:r>
            <a:r>
              <a:rPr lang="en-GB" sz="1600" dirty="0">
                <a:latin typeface="Calibri" pitchFamily="18"/>
              </a:rPr>
              <a:t> </a:t>
            </a:r>
            <a:r>
              <a:rPr lang="en-GB" sz="1600" dirty="0" err="1">
                <a:latin typeface="Calibri" pitchFamily="18"/>
              </a:rPr>
              <a:t>sousedními</a:t>
            </a:r>
            <a:r>
              <a:rPr lang="en-GB" sz="1600" dirty="0">
                <a:latin typeface="Calibri" pitchFamily="18"/>
              </a:rPr>
              <a:t> </a:t>
            </a:r>
            <a:r>
              <a:rPr lang="en-GB" sz="1600" dirty="0" err="1">
                <a:latin typeface="Calibri" pitchFamily="18"/>
              </a:rPr>
              <a:t>buňkami</a:t>
            </a:r>
            <a:r>
              <a:rPr lang="en-GB" sz="1600" dirty="0">
                <a:latin typeface="Calibri" pitchFamily="18"/>
              </a:rPr>
              <a:t> a </a:t>
            </a:r>
            <a:r>
              <a:rPr lang="en-GB" sz="1600" dirty="0" err="1">
                <a:latin typeface="Calibri" pitchFamily="18"/>
              </a:rPr>
              <a:t>difuzí</a:t>
            </a:r>
            <a:endParaRPr lang="en-GB" sz="1600" dirty="0">
              <a:latin typeface="Calibri" pitchFamily="18"/>
            </a:endParaRPr>
          </a:p>
          <a:p>
            <a:pPr marL="285750" indent="-285750">
              <a:spcBef>
                <a:spcPts val="638"/>
              </a:spcBef>
            </a:pPr>
            <a:r>
              <a:rPr lang="en-GB" sz="1600" dirty="0" err="1">
                <a:latin typeface="Calibri" pitchFamily="18"/>
              </a:rPr>
              <a:t>produkty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stejným</a:t>
            </a:r>
            <a:r>
              <a:rPr lang="en-GB" sz="1600" dirty="0">
                <a:latin typeface="Calibri" pitchFamily="18"/>
              </a:rPr>
              <a:t> </a:t>
            </a:r>
            <a:r>
              <a:rPr lang="en-GB" sz="1600" dirty="0" err="1">
                <a:latin typeface="Calibri" pitchFamily="18"/>
              </a:rPr>
              <a:t>způsobem</a:t>
            </a:r>
            <a:r>
              <a:rPr lang="en-GB" sz="1600" dirty="0">
                <a:latin typeface="Calibri" pitchFamily="18"/>
              </a:rPr>
              <a:t> </a:t>
            </a:r>
            <a:r>
              <a:rPr lang="en-GB" sz="1600" dirty="0" err="1">
                <a:latin typeface="Calibri" pitchFamily="18"/>
              </a:rPr>
              <a:t>odstraňovány</a:t>
            </a:r>
            <a:endParaRPr lang="en-GB" sz="1600" dirty="0">
              <a:latin typeface="Calibri" pitchFamily="18"/>
            </a:endParaRPr>
          </a:p>
          <a:p>
            <a:pPr marL="285750" indent="-285750">
              <a:spcBef>
                <a:spcPts val="638"/>
              </a:spcBef>
            </a:pPr>
            <a:r>
              <a:rPr lang="en-GB" sz="1600" dirty="0" err="1">
                <a:latin typeface="Calibri" pitchFamily="18"/>
              </a:rPr>
              <a:t>antagonismy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zmírňovány</a:t>
            </a:r>
            <a:r>
              <a:rPr lang="en-GB" sz="1600" dirty="0">
                <a:latin typeface="Calibri" pitchFamily="18"/>
              </a:rPr>
              <a:t> </a:t>
            </a:r>
            <a:r>
              <a:rPr lang="en-GB" sz="1600" dirty="0" err="1">
                <a:latin typeface="Calibri" pitchFamily="18"/>
              </a:rPr>
              <a:t>difúzními</a:t>
            </a:r>
            <a:r>
              <a:rPr lang="en-GB" sz="1600" dirty="0">
                <a:latin typeface="Calibri" pitchFamily="18"/>
              </a:rPr>
              <a:t> </a:t>
            </a:r>
            <a:r>
              <a:rPr lang="en-GB" sz="1600" dirty="0" err="1">
                <a:latin typeface="Calibri" pitchFamily="18"/>
              </a:rPr>
              <a:t>bariérami</a:t>
            </a:r>
            <a:endParaRPr lang="en-GB" sz="1600" dirty="0">
              <a:latin typeface="Calibri" pitchFamily="18"/>
            </a:endParaRPr>
          </a:p>
          <a:p>
            <a:pPr marL="285750" indent="-285750">
              <a:spcBef>
                <a:spcPts val="638"/>
              </a:spcBef>
            </a:pPr>
            <a:r>
              <a:rPr lang="en-GB" sz="1600" dirty="0" err="1">
                <a:latin typeface="Calibri" pitchFamily="18"/>
              </a:rPr>
              <a:t>primární</a:t>
            </a:r>
            <a:r>
              <a:rPr lang="en-GB" sz="1600" dirty="0">
                <a:latin typeface="Calibri" pitchFamily="18"/>
              </a:rPr>
              <a:t> </a:t>
            </a:r>
            <a:r>
              <a:rPr lang="en-GB" sz="1600" dirty="0" err="1">
                <a:latin typeface="Calibri" pitchFamily="18"/>
              </a:rPr>
              <a:t>kolonizátoři</a:t>
            </a:r>
            <a:r>
              <a:rPr lang="en-GB" sz="1600" dirty="0">
                <a:latin typeface="Calibri" pitchFamily="18"/>
              </a:rPr>
              <a:t> </a:t>
            </a:r>
            <a:r>
              <a:rPr lang="en-GB" sz="1600" dirty="0" err="1">
                <a:latin typeface="Calibri" pitchFamily="18"/>
              </a:rPr>
              <a:t>mohou</a:t>
            </a:r>
            <a:r>
              <a:rPr lang="en-GB" sz="1600" dirty="0">
                <a:latin typeface="Calibri" pitchFamily="18"/>
              </a:rPr>
              <a:t> </a:t>
            </a:r>
            <a:r>
              <a:rPr lang="en-GB" sz="1600" dirty="0" err="1">
                <a:latin typeface="Calibri" pitchFamily="18"/>
              </a:rPr>
              <a:t>fyzikálně</a:t>
            </a:r>
            <a:r>
              <a:rPr lang="en-GB" sz="1600" dirty="0">
                <a:latin typeface="Calibri" pitchFamily="18"/>
              </a:rPr>
              <a:t> </a:t>
            </a:r>
            <a:r>
              <a:rPr lang="en-GB" sz="1600" dirty="0" err="1">
                <a:latin typeface="Calibri" pitchFamily="18"/>
              </a:rPr>
              <a:t>zabránit</a:t>
            </a:r>
            <a:r>
              <a:rPr lang="en-GB" sz="1600" dirty="0">
                <a:latin typeface="Calibri" pitchFamily="18"/>
              </a:rPr>
              <a:t> </a:t>
            </a:r>
            <a:r>
              <a:rPr lang="en-GB" sz="1600" dirty="0" err="1">
                <a:latin typeface="Calibri" pitchFamily="18"/>
              </a:rPr>
              <a:t>kolonizaci</a:t>
            </a:r>
            <a:r>
              <a:rPr lang="en-GB" sz="1600" dirty="0">
                <a:latin typeface="Calibri" pitchFamily="18"/>
              </a:rPr>
              <a:t> </a:t>
            </a:r>
            <a:r>
              <a:rPr lang="en-GB" sz="1600" dirty="0" err="1">
                <a:latin typeface="Calibri" pitchFamily="18"/>
              </a:rPr>
              <a:t>dalšími</a:t>
            </a:r>
            <a:r>
              <a:rPr lang="en-GB" sz="1600" dirty="0">
                <a:latin typeface="Calibri" pitchFamily="18"/>
              </a:rPr>
              <a:t> </a:t>
            </a:r>
            <a:r>
              <a:rPr lang="en-GB" sz="1600" dirty="0" err="1">
                <a:latin typeface="Calibri" pitchFamily="18"/>
              </a:rPr>
              <a:t>organismy</a:t>
            </a:r>
            <a:endParaRPr lang="en-GB" sz="1600" dirty="0">
              <a:latin typeface="Calibri" pitchFamily="18"/>
            </a:endParaRPr>
          </a:p>
          <a:p>
            <a:pPr marL="285750" indent="-285750">
              <a:spcBef>
                <a:spcPts val="638"/>
              </a:spcBef>
            </a:pPr>
            <a:r>
              <a:rPr lang="cs-CZ" sz="1600" dirty="0">
                <a:latin typeface="Calibri" pitchFamily="18"/>
              </a:rPr>
              <a:t>b</a:t>
            </a:r>
            <a:r>
              <a:rPr lang="en-GB" sz="1600" dirty="0" err="1" smtClean="0">
                <a:latin typeface="Calibri" pitchFamily="18"/>
              </a:rPr>
              <a:t>iofilm</a:t>
            </a:r>
            <a:r>
              <a:rPr lang="en-GB" sz="1600" dirty="0" smtClean="0">
                <a:latin typeface="Calibri" pitchFamily="18"/>
              </a:rPr>
              <a:t> </a:t>
            </a:r>
            <a:r>
              <a:rPr lang="en-GB" sz="1600" dirty="0" err="1">
                <a:latin typeface="Calibri" pitchFamily="18"/>
              </a:rPr>
              <a:t>vytváří</a:t>
            </a:r>
            <a:r>
              <a:rPr lang="en-GB" sz="1600" dirty="0">
                <a:latin typeface="Calibri" pitchFamily="18"/>
              </a:rPr>
              <a:t> a </a:t>
            </a:r>
            <a:r>
              <a:rPr lang="en-GB" sz="1600" dirty="0" err="1">
                <a:latin typeface="Calibri" pitchFamily="18"/>
              </a:rPr>
              <a:t>zachovává</a:t>
            </a:r>
            <a:r>
              <a:rPr lang="en-GB" sz="1600" dirty="0">
                <a:latin typeface="Calibri" pitchFamily="18"/>
              </a:rPr>
              <a:t> </a:t>
            </a:r>
            <a:r>
              <a:rPr lang="en-GB" sz="1600" dirty="0" err="1">
                <a:latin typeface="Calibri" pitchFamily="18"/>
              </a:rPr>
              <a:t>podmínky</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specifických</a:t>
            </a:r>
            <a:r>
              <a:rPr lang="en-GB" sz="1600" dirty="0">
                <a:latin typeface="Calibri" pitchFamily="18"/>
              </a:rPr>
              <a:t> </a:t>
            </a:r>
            <a:r>
              <a:rPr lang="en-GB" sz="1600" dirty="0" err="1">
                <a:latin typeface="Calibri" pitchFamily="18"/>
              </a:rPr>
              <a:t>populací</a:t>
            </a:r>
            <a:r>
              <a:rPr lang="en-GB" sz="1600" dirty="0">
                <a:latin typeface="Calibri" pitchFamily="18"/>
              </a:rPr>
              <a:t>, </a:t>
            </a:r>
            <a:r>
              <a:rPr lang="en-GB" sz="1600" dirty="0" err="1">
                <a:latin typeface="Calibri" pitchFamily="18"/>
              </a:rPr>
              <a:t>které</a:t>
            </a:r>
            <a:r>
              <a:rPr lang="en-GB" sz="1600" dirty="0">
                <a:latin typeface="Calibri" pitchFamily="18"/>
              </a:rPr>
              <a:t> by </a:t>
            </a:r>
            <a:r>
              <a:rPr lang="en-GB" sz="1600" dirty="0" err="1">
                <a:latin typeface="Calibri" pitchFamily="18"/>
              </a:rPr>
              <a:t>jinak</a:t>
            </a:r>
            <a:r>
              <a:rPr lang="en-GB" sz="1600" dirty="0">
                <a:latin typeface="Calibri" pitchFamily="18"/>
              </a:rPr>
              <a:t> </a:t>
            </a:r>
            <a:r>
              <a:rPr lang="en-GB" sz="1600" dirty="0" err="1">
                <a:latin typeface="Calibri" pitchFamily="18"/>
              </a:rPr>
              <a:t>nepřežily</a:t>
            </a:r>
            <a:endParaRPr lang="en-GB" sz="1600" dirty="0">
              <a:latin typeface="Calibri" pitchFamily="18"/>
            </a:endParaRPr>
          </a:p>
          <a:p>
            <a:pPr marL="285750" indent="-285750">
              <a:spcBef>
                <a:spcPts val="638"/>
              </a:spcBef>
            </a:pPr>
            <a:r>
              <a:rPr lang="cs-CZ" sz="1600" dirty="0" err="1">
                <a:latin typeface="Calibri" pitchFamily="18"/>
              </a:rPr>
              <a:t>c</a:t>
            </a:r>
            <a:r>
              <a:rPr lang="en-GB" sz="1600" dirty="0" err="1" smtClean="0">
                <a:latin typeface="Calibri" pitchFamily="18"/>
              </a:rPr>
              <a:t>hemické</a:t>
            </a:r>
            <a:r>
              <a:rPr lang="en-GB" sz="1600" dirty="0" smtClean="0">
                <a:latin typeface="Calibri" pitchFamily="18"/>
              </a:rPr>
              <a:t> </a:t>
            </a:r>
            <a:r>
              <a:rPr lang="en-GB" sz="1600" dirty="0" err="1">
                <a:latin typeface="Calibri" pitchFamily="18"/>
              </a:rPr>
              <a:t>podmínky</a:t>
            </a:r>
            <a:r>
              <a:rPr lang="en-GB" sz="1600" dirty="0">
                <a:latin typeface="Calibri" pitchFamily="18"/>
              </a:rPr>
              <a:t> (pH, gradient O) </a:t>
            </a:r>
            <a:r>
              <a:rPr lang="en-GB" sz="1600" dirty="0" err="1">
                <a:latin typeface="Calibri" pitchFamily="18"/>
              </a:rPr>
              <a:t>umožňují</a:t>
            </a:r>
            <a:r>
              <a:rPr lang="en-GB" sz="1600" dirty="0">
                <a:latin typeface="Calibri" pitchFamily="18"/>
              </a:rPr>
              <a:t> </a:t>
            </a:r>
            <a:r>
              <a:rPr lang="en-GB" sz="1600" dirty="0" err="1">
                <a:latin typeface="Calibri" pitchFamily="18"/>
              </a:rPr>
              <a:t>přežití</a:t>
            </a:r>
            <a:r>
              <a:rPr lang="en-GB" sz="1600" dirty="0">
                <a:latin typeface="Calibri" pitchFamily="18"/>
              </a:rPr>
              <a:t> </a:t>
            </a:r>
            <a:r>
              <a:rPr lang="en-GB" sz="1600" dirty="0" err="1">
                <a:latin typeface="Calibri" pitchFamily="18"/>
              </a:rPr>
              <a:t>náročných</a:t>
            </a:r>
            <a:r>
              <a:rPr lang="en-GB" sz="1600" dirty="0">
                <a:latin typeface="Calibri" pitchFamily="18"/>
              </a:rPr>
              <a:t> </a:t>
            </a:r>
            <a:r>
              <a:rPr lang="en-GB" sz="1600" dirty="0" err="1">
                <a:latin typeface="Calibri" pitchFamily="18"/>
              </a:rPr>
              <a:t>organismů</a:t>
            </a:r>
            <a:r>
              <a:rPr lang="en-GB" sz="1600" dirty="0">
                <a:latin typeface="Calibri" pitchFamily="18"/>
              </a:rPr>
              <a:t> s </a:t>
            </a:r>
            <a:r>
              <a:rPr lang="en-GB" sz="1600" dirty="0" err="1">
                <a:latin typeface="Calibri" pitchFamily="18"/>
              </a:rPr>
              <a:t>jedinečnými</a:t>
            </a:r>
            <a:r>
              <a:rPr lang="en-GB" sz="1600" dirty="0">
                <a:latin typeface="Calibri" pitchFamily="18"/>
              </a:rPr>
              <a:t> </a:t>
            </a:r>
            <a:r>
              <a:rPr lang="en-GB" sz="1600" dirty="0" err="1">
                <a:latin typeface="Calibri" pitchFamily="18"/>
              </a:rPr>
              <a:t>metabolickými</a:t>
            </a:r>
            <a:r>
              <a:rPr lang="en-GB" sz="1600" dirty="0">
                <a:latin typeface="Calibri" pitchFamily="18"/>
              </a:rPr>
              <a:t> </a:t>
            </a:r>
            <a:r>
              <a:rPr lang="en-GB" sz="1600" dirty="0" err="1">
                <a:latin typeface="Calibri" pitchFamily="18"/>
              </a:rPr>
              <a:t>schopnostmi</a:t>
            </a:r>
            <a:endParaRPr lang="en-GB" sz="1600" dirty="0">
              <a:latin typeface="Calibri" pitchFamily="18"/>
            </a:endParaRPr>
          </a:p>
          <a:p>
            <a:pPr marL="285750" indent="-285750">
              <a:spcBef>
                <a:spcPts val="638"/>
              </a:spcBef>
            </a:pPr>
            <a:r>
              <a:rPr lang="en-GB" sz="1600" dirty="0" err="1">
                <a:latin typeface="Calibri" pitchFamily="18"/>
              </a:rPr>
              <a:t>obligátní</a:t>
            </a:r>
            <a:r>
              <a:rPr lang="en-GB" sz="1600" dirty="0">
                <a:latin typeface="Calibri" pitchFamily="18"/>
              </a:rPr>
              <a:t> </a:t>
            </a:r>
            <a:r>
              <a:rPr lang="en-GB" sz="1600" dirty="0" err="1">
                <a:latin typeface="Calibri" pitchFamily="18"/>
              </a:rPr>
              <a:t>anaerobní</a:t>
            </a:r>
            <a:r>
              <a:rPr lang="en-GB" sz="1600" dirty="0">
                <a:latin typeface="Calibri" pitchFamily="18"/>
              </a:rPr>
              <a:t> </a:t>
            </a:r>
            <a:r>
              <a:rPr lang="en-GB" sz="1600" dirty="0" err="1">
                <a:latin typeface="Calibri" pitchFamily="18"/>
              </a:rPr>
              <a:t>organismy</a:t>
            </a:r>
            <a:r>
              <a:rPr lang="en-GB" sz="1600" dirty="0">
                <a:latin typeface="Calibri" pitchFamily="18"/>
              </a:rPr>
              <a:t> </a:t>
            </a:r>
            <a:r>
              <a:rPr lang="en-GB" sz="1600" dirty="0" err="1" smtClean="0">
                <a:latin typeface="Calibri" pitchFamily="18"/>
              </a:rPr>
              <a:t>mohou</a:t>
            </a:r>
            <a:r>
              <a:rPr lang="en-GB" sz="1600" dirty="0" smtClean="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spolu</a:t>
            </a:r>
            <a:r>
              <a:rPr lang="en-GB" sz="1600" dirty="0">
                <a:latin typeface="Calibri" pitchFamily="18"/>
              </a:rPr>
              <a:t> s </a:t>
            </a:r>
            <a:r>
              <a:rPr lang="en-GB" sz="1600" dirty="0" err="1">
                <a:latin typeface="Calibri" pitchFamily="18"/>
              </a:rPr>
              <a:t>obligátně</a:t>
            </a:r>
            <a:r>
              <a:rPr lang="en-GB" sz="1600" dirty="0">
                <a:latin typeface="Calibri" pitchFamily="18"/>
              </a:rPr>
              <a:t> </a:t>
            </a:r>
            <a:r>
              <a:rPr lang="en-GB" sz="1600" dirty="0" err="1">
                <a:latin typeface="Calibri" pitchFamily="18"/>
              </a:rPr>
              <a:t>aerobními</a:t>
            </a:r>
            <a:endParaRPr lang="en-GB" sz="1600" dirty="0">
              <a:latin typeface="Calibri" pitchFamily="18"/>
            </a:endParaRPr>
          </a:p>
          <a:p>
            <a:pPr marL="285750" indent="-285750">
              <a:spcBef>
                <a:spcPts val="638"/>
              </a:spcBef>
            </a:pPr>
            <a:r>
              <a:rPr lang="en-GB" sz="1600" dirty="0" err="1">
                <a:latin typeface="Calibri" pitchFamily="18"/>
              </a:rPr>
              <a:t>asociace</a:t>
            </a:r>
            <a:r>
              <a:rPr lang="en-GB" sz="1600" dirty="0">
                <a:latin typeface="Calibri" pitchFamily="18"/>
              </a:rPr>
              <a:t> </a:t>
            </a:r>
            <a:r>
              <a:rPr lang="en-GB" sz="1600" dirty="0" err="1">
                <a:latin typeface="Calibri" pitchFamily="18"/>
              </a:rPr>
              <a:t>řas</a:t>
            </a:r>
            <a:r>
              <a:rPr lang="en-GB" sz="1600" dirty="0">
                <a:latin typeface="Calibri" pitchFamily="18"/>
              </a:rPr>
              <a:t> s </a:t>
            </a:r>
            <a:r>
              <a:rPr lang="en-GB" sz="1600" dirty="0" err="1">
                <a:latin typeface="Calibri" pitchFamily="18"/>
              </a:rPr>
              <a:t>bakteriemi</a:t>
            </a:r>
            <a:r>
              <a:rPr lang="en-GB" sz="1600" dirty="0">
                <a:latin typeface="Calibri" pitchFamily="18"/>
              </a:rPr>
              <a:t> – </a:t>
            </a:r>
            <a:r>
              <a:rPr lang="en-GB" sz="1600" dirty="0" err="1">
                <a:latin typeface="Calibri" pitchFamily="18"/>
              </a:rPr>
              <a:t>řasy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zde</a:t>
            </a:r>
            <a:r>
              <a:rPr lang="en-GB" sz="1600" dirty="0">
                <a:latin typeface="Calibri" pitchFamily="18"/>
              </a:rPr>
              <a:t> </a:t>
            </a:r>
            <a:r>
              <a:rPr lang="en-GB" sz="1600" dirty="0" err="1">
                <a:latin typeface="Calibri" pitchFamily="18"/>
              </a:rPr>
              <a:t>místem</a:t>
            </a:r>
            <a:r>
              <a:rPr lang="en-GB" sz="1600" dirty="0">
                <a:latin typeface="Calibri" pitchFamily="18"/>
              </a:rPr>
              <a:t> </a:t>
            </a:r>
            <a:r>
              <a:rPr lang="en-GB" sz="1600" dirty="0" err="1">
                <a:latin typeface="Calibri" pitchFamily="18"/>
              </a:rPr>
              <a:t>přichycení</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zdrojem</a:t>
            </a:r>
            <a:r>
              <a:rPr lang="en-GB" sz="1600" dirty="0">
                <a:latin typeface="Calibri" pitchFamily="18"/>
              </a:rPr>
              <a:t> </a:t>
            </a:r>
            <a:r>
              <a:rPr lang="en-GB" sz="1600" dirty="0" err="1">
                <a:latin typeface="Calibri" pitchFamily="18"/>
              </a:rPr>
              <a:t>živin</a:t>
            </a:r>
            <a:r>
              <a:rPr lang="en-GB" sz="1600" dirty="0">
                <a:latin typeface="Calibri" pitchFamily="18"/>
              </a:rPr>
              <a:t> pro </a:t>
            </a:r>
            <a:r>
              <a:rPr lang="en-GB" sz="1600" dirty="0" err="1">
                <a:latin typeface="Calibri" pitchFamily="18"/>
              </a:rPr>
              <a:t>heterotrofní</a:t>
            </a:r>
            <a:r>
              <a:rPr lang="en-GB" sz="1600" dirty="0">
                <a:latin typeface="Calibri" pitchFamily="18"/>
              </a:rPr>
              <a:t> </a:t>
            </a:r>
            <a:r>
              <a:rPr lang="en-GB" sz="1600" dirty="0" err="1">
                <a:latin typeface="Calibri" pitchFamily="18"/>
              </a:rPr>
              <a:t>bakterie</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využívají</a:t>
            </a:r>
            <a:r>
              <a:rPr lang="en-GB" sz="1600" dirty="0">
                <a:latin typeface="Calibri" pitchFamily="18"/>
              </a:rPr>
              <a:t> </a:t>
            </a:r>
            <a:r>
              <a:rPr lang="en-GB" sz="1600" dirty="0" err="1">
                <a:latin typeface="Calibri" pitchFamily="18"/>
              </a:rPr>
              <a:t>extracelulární</a:t>
            </a:r>
            <a:r>
              <a:rPr lang="en-GB" sz="1600" dirty="0">
                <a:latin typeface="Calibri" pitchFamily="18"/>
              </a:rPr>
              <a:t> </a:t>
            </a:r>
            <a:r>
              <a:rPr lang="en-GB" sz="1600" dirty="0" err="1">
                <a:latin typeface="Calibri" pitchFamily="18"/>
              </a:rPr>
              <a:t>produkty</a:t>
            </a:r>
            <a:r>
              <a:rPr lang="en-GB" sz="1600" dirty="0">
                <a:latin typeface="Calibri" pitchFamily="18"/>
              </a:rPr>
              <a:t> </a:t>
            </a:r>
            <a:r>
              <a:rPr lang="en-GB" sz="1600" dirty="0" err="1">
                <a:latin typeface="Calibri" pitchFamily="18"/>
              </a:rPr>
              <a:t>řas</a:t>
            </a:r>
            <a:endParaRPr lang="en-GB" sz="1600" dirty="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Obdélník 3"/>
          <p:cNvSpPr/>
          <p:nvPr/>
        </p:nvSpPr>
        <p:spPr>
          <a:xfrm>
            <a:off x="107640" y="103231"/>
            <a:ext cx="9143640" cy="409813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R="0" lvl="0" algn="l" rtl="0" hangingPunct="1">
              <a:lnSpc>
                <a:spcPct val="100000"/>
              </a:lnSpc>
              <a:spcBef>
                <a:spcPts val="0"/>
              </a:spcBef>
              <a:spcAft>
                <a:spcPts val="0"/>
              </a:spcAft>
              <a:tabLst/>
              <a:defRPr sz="1600" b="0"/>
            </a:pPr>
            <a:r>
              <a:rPr lang="cs-CZ" sz="1600" b="1" i="0" u="none" strike="noStrike" kern="1200" spc="0" dirty="0" err="1" smtClean="0">
                <a:ln>
                  <a:noFill/>
                </a:ln>
                <a:solidFill>
                  <a:srgbClr val="000000"/>
                </a:solidFill>
                <a:latin typeface="Calibri" pitchFamily="18"/>
                <a:ea typeface="Microsoft YaHei" pitchFamily="2"/>
                <a:cs typeface="Lucida Sans" pitchFamily="2"/>
              </a:rPr>
              <a:t>Neutralismus</a:t>
            </a:r>
            <a:endParaRPr lang="cs-CZ" sz="1600" b="1" i="0" u="none" strike="noStrike" kern="1200" spc="0" dirty="0" smtClean="0">
              <a:ln>
                <a:noFill/>
              </a:ln>
              <a:solidFill>
                <a:srgbClr val="000000"/>
              </a:solidFill>
              <a:latin typeface="Calibri" pitchFamily="18"/>
              <a:ea typeface="Microsoft YaHei" pitchFamily="2"/>
              <a:cs typeface="Lucida Sans" pitchFamily="2"/>
            </a:endParaRPr>
          </a:p>
          <a:p>
            <a:pPr marR="0" lvl="0" algn="l" rtl="0" hangingPunct="1">
              <a:lnSpc>
                <a:spcPct val="100000"/>
              </a:lnSpc>
              <a:spcBef>
                <a:spcPts val="0"/>
              </a:spcBef>
              <a:spcAft>
                <a:spcPts val="0"/>
              </a:spcAft>
              <a:tabLst/>
              <a:defRPr sz="1600" b="0"/>
            </a:pPr>
            <a:endParaRPr lang="cs-CZ" sz="1600" b="1"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žádná </a:t>
            </a:r>
            <a:r>
              <a:rPr lang="cs-CZ" sz="1600" b="0" i="0" u="none" strike="noStrike" kern="1200" spc="0" dirty="0">
                <a:ln>
                  <a:noFill/>
                </a:ln>
                <a:solidFill>
                  <a:srgbClr val="000000"/>
                </a:solidFill>
                <a:latin typeface="Calibri" pitchFamily="18"/>
                <a:ea typeface="Microsoft YaHei" pitchFamily="2"/>
                <a:cs typeface="Lucida Sans" pitchFamily="2"/>
              </a:rPr>
              <a:t>interakce </a:t>
            </a:r>
            <a:r>
              <a:rPr lang="cs-CZ" sz="1600" b="0" i="0" u="none" strike="noStrike" kern="1200" spc="0" dirty="0" smtClean="0">
                <a:ln>
                  <a:noFill/>
                </a:ln>
                <a:solidFill>
                  <a:srgbClr val="000000"/>
                </a:solidFill>
                <a:latin typeface="Calibri" pitchFamily="18"/>
                <a:ea typeface="Microsoft YaHei" pitchFamily="2"/>
                <a:cs typeface="Lucida Sans" pitchFamily="2"/>
              </a:rPr>
              <a:t>mezi </a:t>
            </a:r>
            <a:r>
              <a:rPr lang="cs-CZ" sz="1600" b="0" i="0" u="none" strike="noStrike" kern="1200" spc="0" dirty="0">
                <a:ln>
                  <a:noFill/>
                </a:ln>
                <a:solidFill>
                  <a:srgbClr val="000000"/>
                </a:solidFill>
                <a:latin typeface="Calibri" pitchFamily="18"/>
                <a:ea typeface="Microsoft YaHei" pitchFamily="2"/>
                <a:cs typeface="Lucida Sans" pitchFamily="2"/>
              </a:rPr>
              <a:t>populacemi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mezi populacemi s extrémně odlišnými metabolickými schopnostmi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u populací vzdálených</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při nízké hustotě populace (jedna populace „necítí“ druhou)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v oligotrofních mořských a jezerních populacích s malou hustotou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v půdě a sedimentech (populace se nachází na oddělených </a:t>
            </a:r>
            <a:r>
              <a:rPr lang="cs-CZ" sz="1600" b="0" i="0" u="none" strike="noStrike" kern="1200" spc="0" dirty="0" err="1">
                <a:ln>
                  <a:noFill/>
                </a:ln>
                <a:solidFill>
                  <a:srgbClr val="000000"/>
                </a:solidFill>
                <a:latin typeface="Calibri" pitchFamily="18"/>
                <a:ea typeface="Microsoft YaHei" pitchFamily="2"/>
                <a:cs typeface="Lucida Sans" pitchFamily="2"/>
              </a:rPr>
              <a:t>mikrohabitatech</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fyzická separace není nutně „</a:t>
            </a:r>
            <a:r>
              <a:rPr lang="cs-CZ" sz="1600" b="0" i="0" u="none" strike="noStrike" kern="1200" spc="0" dirty="0" err="1" smtClean="0">
                <a:ln>
                  <a:noFill/>
                </a:ln>
                <a:solidFill>
                  <a:srgbClr val="000000"/>
                </a:solidFill>
                <a:latin typeface="Calibri" pitchFamily="18"/>
                <a:ea typeface="Microsoft YaHei" pitchFamily="2"/>
                <a:cs typeface="Lucida Sans" pitchFamily="2"/>
              </a:rPr>
              <a:t>neutralismus</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dirty="0">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(infekce kořenů zahubí rostlinu a s ní populaci na listech rostliny)</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podmínky </a:t>
            </a:r>
            <a:r>
              <a:rPr lang="cs-CZ" sz="1600" b="0" i="0" u="none" strike="noStrike" kern="1200" spc="0" dirty="0">
                <a:ln>
                  <a:noFill/>
                </a:ln>
                <a:solidFill>
                  <a:srgbClr val="000000"/>
                </a:solidFill>
                <a:latin typeface="Calibri" pitchFamily="18"/>
                <a:ea typeface="Microsoft YaHei" pitchFamily="2"/>
                <a:cs typeface="Lucida Sans" pitchFamily="2"/>
              </a:rPr>
              <a:t>prostředí </a:t>
            </a:r>
            <a:r>
              <a:rPr lang="cs-CZ" sz="1600" b="0" i="0" u="none" strike="noStrike" kern="1200" spc="0" dirty="0" smtClean="0">
                <a:ln>
                  <a:noFill/>
                </a:ln>
                <a:solidFill>
                  <a:srgbClr val="000000"/>
                </a:solidFill>
                <a:latin typeface="Calibri" pitchFamily="18"/>
                <a:ea typeface="Microsoft YaHei" pitchFamily="2"/>
                <a:cs typeface="Lucida Sans" pitchFamily="2"/>
              </a:rPr>
              <a:t>neumožňují  aktivní </a:t>
            </a:r>
            <a:r>
              <a:rPr lang="cs-CZ" sz="1600" b="0" i="0" u="none" strike="noStrike" kern="1200" spc="0" dirty="0">
                <a:ln>
                  <a:noFill/>
                </a:ln>
                <a:solidFill>
                  <a:srgbClr val="000000"/>
                </a:solidFill>
                <a:latin typeface="Calibri" pitchFamily="18"/>
                <a:ea typeface="Microsoft YaHei" pitchFamily="2"/>
                <a:cs typeface="Lucida Sans" pitchFamily="2"/>
              </a:rPr>
              <a:t>růst populací (led)</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obě populace se nachází mimo své přirozené prostředí (ve vzduchu </a:t>
            </a:r>
            <a:r>
              <a:rPr lang="cs-CZ" sz="1600" b="0" i="0" u="none" strike="noStrike" kern="1200" spc="0" dirty="0" smtClean="0">
                <a:ln>
                  <a:noFill/>
                </a:ln>
                <a:solidFill>
                  <a:srgbClr val="000000"/>
                </a:solidFill>
                <a:latin typeface="Calibri" pitchFamily="18"/>
                <a:ea typeface="Microsoft YaHei" pitchFamily="2"/>
                <a:cs typeface="Lucida Sans" pitchFamily="2"/>
              </a:rPr>
              <a:t>)</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mikroorganismy  </a:t>
            </a:r>
            <a:r>
              <a:rPr lang="cs-CZ" sz="1600" b="0" i="0" u="none" strike="noStrike" kern="1200" spc="0" dirty="0">
                <a:ln>
                  <a:noFill/>
                </a:ln>
                <a:solidFill>
                  <a:srgbClr val="000000"/>
                </a:solidFill>
                <a:latin typeface="Calibri" pitchFamily="18"/>
                <a:ea typeface="Microsoft YaHei" pitchFamily="2"/>
                <a:cs typeface="Lucida Sans" pitchFamily="2"/>
              </a:rPr>
              <a:t>schopné degradovat odpočinková stádia jiných organismů</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317291"/>
            <a:ext cx="3744416" cy="249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Obdélník 3"/>
          <p:cNvSpPr/>
          <p:nvPr/>
        </p:nvSpPr>
        <p:spPr>
          <a:xfrm>
            <a:off x="10080" y="11160"/>
            <a:ext cx="9143640" cy="61017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R="0" lvl="0" algn="l" rtl="0" hangingPunct="1">
              <a:lnSpc>
                <a:spcPct val="100000"/>
              </a:lnSpc>
              <a:spcBef>
                <a:spcPts val="0"/>
              </a:spcBef>
              <a:spcAft>
                <a:spcPts val="0"/>
              </a:spcAft>
              <a:tabLst/>
              <a:defRPr sz="1600" b="0"/>
            </a:pPr>
            <a:r>
              <a:rPr lang="cs-CZ" sz="1600" b="1" i="0" u="none" strike="noStrike" kern="1200" spc="0" dirty="0" smtClean="0">
                <a:ln>
                  <a:noFill/>
                </a:ln>
                <a:solidFill>
                  <a:srgbClr val="000000"/>
                </a:solidFill>
                <a:latin typeface="Calibri" pitchFamily="18"/>
                <a:ea typeface="Microsoft YaHei" pitchFamily="2"/>
                <a:cs typeface="Lucida Sans" pitchFamily="2"/>
              </a:rPr>
              <a:t>        Komensalismus</a:t>
            </a:r>
            <a:endParaRPr lang="cs-CZ" sz="1600" b="1"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1" i="0" u="none" strike="noStrike" kern="1200" spc="0" dirty="0">
                <a:ln>
                  <a:noFill/>
                </a:ln>
                <a:solidFill>
                  <a:srgbClr val="000000"/>
                </a:solidFill>
                <a:latin typeface="Calibri" pitchFamily="18"/>
                <a:ea typeface="Microsoft YaHei" pitchFamily="2"/>
                <a:cs typeface="Lucida Sans" pitchFamily="2"/>
              </a:rPr>
              <a:t>jedna populace získává, druhá je neovlivněna</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populace žije z odpadních metabolických produktů druhé</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obvykle nejde o obligátní vztah, hostitelská populace může být nahrazena jinou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neovlivněná populace přizpůsobuje prostředí jiné populaci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dirty="0">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fakultativní anaerob spotřebuje kyslík a vytvoří prostředí pro obligátního </a:t>
            </a:r>
            <a:r>
              <a:rPr lang="cs-CZ" sz="1600" b="0" i="0" u="none" strike="noStrike" kern="1200" spc="0" dirty="0" err="1">
                <a:ln>
                  <a:noFill/>
                </a:ln>
                <a:solidFill>
                  <a:srgbClr val="000000"/>
                </a:solidFill>
                <a:latin typeface="Calibri" pitchFamily="18"/>
                <a:ea typeface="Microsoft YaHei" pitchFamily="2"/>
                <a:cs typeface="Lucida Sans" pitchFamily="2"/>
              </a:rPr>
              <a:t>anaeroba</a:t>
            </a:r>
            <a:r>
              <a:rPr lang="cs-CZ" sz="1600" b="0" i="0" u="none" strike="noStrike" kern="1200" spc="0" dirty="0" smtClean="0">
                <a:ln>
                  <a:noFill/>
                </a:ln>
                <a:solidFill>
                  <a:srgbClr val="000000"/>
                </a:solidFill>
                <a:latin typeface="Calibri" pitchFamily="18"/>
                <a:ea typeface="Microsoft YaHei" pitchFamily="2"/>
                <a:cs typeface="Lucida Sans" pitchFamily="2"/>
              </a:rPr>
              <a:t>)</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častá je produkce růstových faktorů (vitamíny, </a:t>
            </a:r>
            <a:r>
              <a:rPr lang="cs-CZ" sz="1600" b="0" i="0" u="none" strike="noStrike" kern="1200" spc="0" dirty="0" smtClean="0">
                <a:ln>
                  <a:noFill/>
                </a:ln>
                <a:solidFill>
                  <a:srgbClr val="000000"/>
                </a:solidFill>
                <a:latin typeface="Calibri" pitchFamily="18"/>
                <a:ea typeface="Microsoft YaHei" pitchFamily="2"/>
                <a:cs typeface="Lucida Sans" pitchFamily="2"/>
              </a:rPr>
              <a:t>AK)</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dirty="0" smtClean="0">
                <a:solidFill>
                  <a:srgbClr val="000000"/>
                </a:solidFill>
                <a:latin typeface="Calibri" pitchFamily="18"/>
                <a:ea typeface="Microsoft YaHei" pitchFamily="2"/>
                <a:cs typeface="Lucida Sans" pitchFamily="2"/>
              </a:rPr>
              <a:t>př. </a:t>
            </a:r>
            <a:r>
              <a:rPr lang="cs-CZ" sz="1600" b="0" i="1" u="none" strike="noStrike" kern="1200" spc="0" dirty="0" err="1" smtClean="0">
                <a:ln>
                  <a:noFill/>
                </a:ln>
                <a:solidFill>
                  <a:srgbClr val="000000"/>
                </a:solidFill>
                <a:latin typeface="Calibri" pitchFamily="18"/>
                <a:ea typeface="Microsoft YaHei" pitchFamily="2"/>
                <a:cs typeface="Lucida Sans" pitchFamily="2"/>
              </a:rPr>
              <a:t>Flavobacterium</a:t>
            </a:r>
            <a:r>
              <a:rPr lang="cs-CZ" sz="1600" b="0" i="1" u="none" strike="noStrike" kern="1200" spc="0" dirty="0" smtClean="0">
                <a:ln>
                  <a:noFill/>
                </a:ln>
                <a:solidFill>
                  <a:srgbClr val="000000"/>
                </a:solidFill>
                <a:latin typeface="Calibri" pitchFamily="18"/>
                <a:ea typeface="Microsoft YaHei" pitchFamily="2"/>
                <a:cs typeface="Lucida Sans" pitchFamily="2"/>
              </a:rPr>
              <a:t> </a:t>
            </a:r>
            <a:r>
              <a:rPr lang="cs-CZ" sz="1600" b="0" i="1" u="none" strike="noStrike" kern="1200" spc="0" dirty="0">
                <a:ln>
                  <a:noFill/>
                </a:ln>
                <a:solidFill>
                  <a:srgbClr val="000000"/>
                </a:solidFill>
                <a:latin typeface="Calibri" pitchFamily="18"/>
                <a:ea typeface="Microsoft YaHei" pitchFamily="2"/>
                <a:cs typeface="Lucida Sans" pitchFamily="2"/>
              </a:rPr>
              <a:t>brevis </a:t>
            </a:r>
            <a:r>
              <a:rPr lang="cs-CZ" sz="1600" b="0" i="0" u="none" strike="noStrike" kern="1200" spc="0" dirty="0">
                <a:ln>
                  <a:noFill/>
                </a:ln>
                <a:solidFill>
                  <a:srgbClr val="000000"/>
                </a:solidFill>
                <a:latin typeface="Calibri" pitchFamily="18"/>
                <a:ea typeface="Microsoft YaHei" pitchFamily="2"/>
                <a:cs typeface="Lucida Sans" pitchFamily="2"/>
              </a:rPr>
              <a:t>vylučuje cystein, který využívá </a:t>
            </a:r>
            <a:r>
              <a:rPr lang="cs-CZ" sz="1600" b="0" i="1" u="none" strike="noStrike" kern="1200" spc="0" dirty="0" err="1">
                <a:ln>
                  <a:noFill/>
                </a:ln>
                <a:solidFill>
                  <a:srgbClr val="000000"/>
                </a:solidFill>
                <a:latin typeface="Calibri" pitchFamily="18"/>
                <a:ea typeface="Microsoft YaHei" pitchFamily="2"/>
                <a:cs typeface="Lucida Sans" pitchFamily="2"/>
              </a:rPr>
              <a:t>Legionella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pneumophila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ve vodném </a:t>
            </a:r>
            <a:r>
              <a:rPr lang="cs-CZ" sz="1600" b="0" i="0" u="none" strike="noStrike" kern="1200" spc="0" dirty="0" smtClean="0">
                <a:ln>
                  <a:noFill/>
                </a:ln>
                <a:solidFill>
                  <a:srgbClr val="000000"/>
                </a:solidFill>
                <a:latin typeface="Calibri" pitchFamily="18"/>
                <a:ea typeface="Microsoft YaHei" pitchFamily="2"/>
                <a:cs typeface="Lucida Sans" pitchFamily="2"/>
              </a:rPr>
              <a:t>prostředí</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1" i="0" u="none" strike="noStrike" kern="1200" spc="0" dirty="0">
                <a:ln>
                  <a:noFill/>
                </a:ln>
                <a:solidFill>
                  <a:srgbClr val="000000"/>
                </a:solidFill>
                <a:latin typeface="Calibri" pitchFamily="18"/>
                <a:ea typeface="Microsoft YaHei" pitchFamily="2"/>
                <a:cs typeface="Lucida Sans" pitchFamily="2"/>
              </a:rPr>
              <a:t>přeměna nerozpustných substrátů </a:t>
            </a:r>
            <a:r>
              <a:rPr lang="cs-CZ" sz="1600" b="0" i="0" u="none" strike="noStrike" kern="1200" spc="0" dirty="0">
                <a:ln>
                  <a:noFill/>
                </a:ln>
                <a:solidFill>
                  <a:srgbClr val="000000"/>
                </a:solidFill>
                <a:latin typeface="Calibri" pitchFamily="18"/>
                <a:ea typeface="Microsoft YaHei" pitchFamily="2"/>
                <a:cs typeface="Lucida Sans" pitchFamily="2"/>
              </a:rPr>
              <a:t>v rozpustné a </a:t>
            </a:r>
            <a:r>
              <a:rPr lang="cs-CZ" sz="1600" b="0" i="0" u="none" strike="noStrike" kern="1200" spc="0" dirty="0" smtClean="0">
                <a:ln>
                  <a:noFill/>
                </a:ln>
                <a:solidFill>
                  <a:srgbClr val="000000"/>
                </a:solidFill>
                <a:latin typeface="Calibri" pitchFamily="18"/>
                <a:ea typeface="Microsoft YaHei" pitchFamily="2"/>
                <a:cs typeface="Lucida Sans" pitchFamily="2"/>
              </a:rPr>
              <a:t>plynné </a:t>
            </a:r>
            <a:r>
              <a:rPr lang="cs-CZ" sz="1600" b="0" i="0" u="none" strike="noStrike" kern="1200" spc="0" dirty="0">
                <a:ln>
                  <a:noFill/>
                </a:ln>
                <a:solidFill>
                  <a:srgbClr val="000000"/>
                </a:solidFill>
                <a:latin typeface="Calibri" pitchFamily="18"/>
                <a:ea typeface="Microsoft YaHei" pitchFamily="2"/>
                <a:cs typeface="Lucida Sans" pitchFamily="2"/>
              </a:rPr>
              <a:t>sloučeniny </a:t>
            </a:r>
            <a:endParaRPr lang="cs-CZ" sz="1600" dirty="0">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metan  </a:t>
            </a:r>
            <a:r>
              <a:rPr lang="cs-CZ" sz="1600" b="0" i="0" u="none" strike="noStrike" kern="1200" spc="0" dirty="0">
                <a:ln>
                  <a:noFill/>
                </a:ln>
                <a:solidFill>
                  <a:srgbClr val="000000"/>
                </a:solidFill>
                <a:latin typeface="Calibri" pitchFamily="18"/>
                <a:ea typeface="Microsoft YaHei" pitchFamily="2"/>
                <a:cs typeface="Lucida Sans" pitchFamily="2"/>
              </a:rPr>
              <a:t>v sedimentech využit metan-oxidujícími </a:t>
            </a:r>
            <a:r>
              <a:rPr lang="cs-CZ" sz="1600" b="0" i="0" u="none" strike="noStrike" kern="1200" spc="0" dirty="0" smtClean="0">
                <a:ln>
                  <a:noFill/>
                </a:ln>
                <a:solidFill>
                  <a:srgbClr val="000000"/>
                </a:solidFill>
                <a:latin typeface="Calibri" pitchFamily="18"/>
                <a:ea typeface="Microsoft YaHei" pitchFamily="2"/>
                <a:cs typeface="Lucida Sans" pitchFamily="2"/>
              </a:rPr>
              <a:t>pop. ve </a:t>
            </a:r>
            <a:r>
              <a:rPr lang="cs-CZ" sz="1600" b="0" i="0" u="none" strike="noStrike" kern="1200" spc="0" dirty="0">
                <a:ln>
                  <a:noFill/>
                </a:ln>
                <a:solidFill>
                  <a:srgbClr val="000000"/>
                </a:solidFill>
                <a:latin typeface="Calibri" pitchFamily="18"/>
                <a:ea typeface="Microsoft YaHei" pitchFamily="2"/>
                <a:cs typeface="Lucida Sans" pitchFamily="2"/>
              </a:rPr>
              <a:t>vodním sloupci nad </a:t>
            </a:r>
            <a:r>
              <a:rPr lang="cs-CZ" sz="1600" b="0" i="0" u="none" strike="noStrike" kern="1200" spc="0" dirty="0" smtClean="0">
                <a:ln>
                  <a:noFill/>
                </a:ln>
                <a:solidFill>
                  <a:srgbClr val="000000"/>
                </a:solidFill>
                <a:latin typeface="Calibri" pitchFamily="18"/>
                <a:ea typeface="Microsoft YaHei" pitchFamily="2"/>
                <a:cs typeface="Lucida Sans" pitchFamily="2"/>
              </a:rPr>
              <a:t>nimi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1" u="none" strike="noStrike" kern="1200" spc="0" dirty="0" err="1" smtClean="0">
                <a:ln>
                  <a:noFill/>
                </a:ln>
                <a:solidFill>
                  <a:srgbClr val="000000"/>
                </a:solidFill>
                <a:latin typeface="Calibri" pitchFamily="18"/>
                <a:ea typeface="Microsoft YaHei" pitchFamily="2"/>
                <a:cs typeface="Lucida Sans" pitchFamily="2"/>
              </a:rPr>
              <a:t>př.Desulfovibrio</a:t>
            </a:r>
            <a:r>
              <a:rPr lang="cs-CZ" sz="1600" b="0" i="1"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vytvoří acetát a vodík ze sulfátů a laktátu - anaerobní respirace a fermentace- a ty jsou využity </a:t>
            </a:r>
            <a:r>
              <a:rPr lang="cs-CZ" sz="1600" b="0" i="1" u="none" strike="noStrike" kern="1200" spc="0" dirty="0" err="1">
                <a:ln>
                  <a:noFill/>
                </a:ln>
                <a:solidFill>
                  <a:srgbClr val="000000"/>
                </a:solidFill>
                <a:latin typeface="Calibri" pitchFamily="18"/>
                <a:ea typeface="Microsoft YaHei" pitchFamily="2"/>
                <a:cs typeface="Lucida Sans" pitchFamily="2"/>
              </a:rPr>
              <a:t>Methanobacterium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pro redukci CO2 na metan</a:t>
            </a:r>
            <a:r>
              <a:rPr lang="cs-CZ" sz="1600" b="0" i="0" u="none" strike="noStrike" kern="1200" spc="0" dirty="0" smtClean="0">
                <a:ln>
                  <a:noFill/>
                </a:ln>
                <a:solidFill>
                  <a:srgbClr val="000000"/>
                </a:solidFill>
                <a:latin typeface="Calibri" pitchFamily="18"/>
                <a:ea typeface="Microsoft YaHei" pitchFamily="2"/>
                <a:cs typeface="Lucida Sans" pitchFamily="2"/>
              </a:rPr>
              <a:t>)</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i="0" u="none" strike="noStrike" kern="1200" spc="0" dirty="0">
                <a:ln>
                  <a:noFill/>
                </a:ln>
                <a:solidFill>
                  <a:srgbClr val="000000"/>
                </a:solidFill>
                <a:latin typeface="Calibri" pitchFamily="18"/>
                <a:ea typeface="Microsoft YaHei" pitchFamily="2"/>
                <a:cs typeface="Lucida Sans" pitchFamily="2"/>
              </a:rPr>
              <a:t>produkce</a:t>
            </a:r>
            <a:r>
              <a:rPr lang="cs-CZ" sz="1600" b="0" i="0" u="none" strike="noStrike" kern="1200" spc="0" dirty="0">
                <a:ln>
                  <a:noFill/>
                </a:ln>
                <a:solidFill>
                  <a:srgbClr val="000000"/>
                </a:solidFill>
                <a:latin typeface="Calibri" pitchFamily="18"/>
                <a:ea typeface="Microsoft YaHei" pitchFamily="2"/>
                <a:cs typeface="Lucida Sans" pitchFamily="2"/>
              </a:rPr>
              <a:t> kyselin </a:t>
            </a:r>
            <a:r>
              <a:rPr lang="cs-CZ" sz="1600" b="1" i="0" u="none" strike="noStrike" kern="1200" spc="0" dirty="0">
                <a:ln>
                  <a:noFill/>
                </a:ln>
                <a:solidFill>
                  <a:srgbClr val="000000"/>
                </a:solidFill>
                <a:latin typeface="Calibri" pitchFamily="18"/>
                <a:ea typeface="Microsoft YaHei" pitchFamily="2"/>
                <a:cs typeface="Lucida Sans" pitchFamily="2"/>
              </a:rPr>
              <a:t>uvolní substrát pro jiný organismus</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houby rozloží celulózu na glukózu a ta využita jinými mikroorganismy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err="1" smtClean="0">
                <a:ln>
                  <a:noFill/>
                </a:ln>
                <a:solidFill>
                  <a:srgbClr val="000000"/>
                </a:solidFill>
                <a:latin typeface="Calibri" pitchFamily="18"/>
                <a:ea typeface="Microsoft YaHei" pitchFamily="2"/>
                <a:cs typeface="Lucida Sans" pitchFamily="2"/>
              </a:rPr>
              <a:t>remediace</a:t>
            </a:r>
            <a:r>
              <a:rPr lang="cs-CZ" sz="1600" b="0" i="0" u="none" strike="noStrike" kern="1200" spc="0" dirty="0" smtClean="0">
                <a:ln>
                  <a:noFill/>
                </a:ln>
                <a:solidFill>
                  <a:srgbClr val="000000"/>
                </a:solidFill>
                <a:latin typeface="Calibri" pitchFamily="18"/>
                <a:ea typeface="Microsoft YaHei" pitchFamily="2"/>
                <a:cs typeface="Lucida Sans" pitchFamily="2"/>
              </a:rPr>
              <a:t> - odstranění </a:t>
            </a:r>
            <a:r>
              <a:rPr lang="cs-CZ" sz="1600" b="0" i="0" u="none" strike="noStrike" kern="1200" spc="0" dirty="0">
                <a:ln>
                  <a:noFill/>
                </a:ln>
                <a:solidFill>
                  <a:srgbClr val="000000"/>
                </a:solidFill>
                <a:latin typeface="Calibri" pitchFamily="18"/>
                <a:ea typeface="Microsoft YaHei" pitchFamily="2"/>
                <a:cs typeface="Lucida Sans" pitchFamily="2"/>
              </a:rPr>
              <a:t>nebo neutralizaci toxické látky (odstranění H2S, těžkých kovů)</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organismus </a:t>
            </a:r>
            <a:r>
              <a:rPr lang="cs-CZ" sz="1600" b="0" i="0" u="none" strike="noStrike" kern="1200" spc="0" dirty="0">
                <a:ln>
                  <a:noFill/>
                </a:ln>
                <a:solidFill>
                  <a:srgbClr val="000000"/>
                </a:solidFill>
                <a:latin typeface="Calibri" pitchFamily="18"/>
                <a:ea typeface="Microsoft YaHei" pitchFamily="2"/>
                <a:cs typeface="Lucida Sans" pitchFamily="2"/>
              </a:rPr>
              <a:t>sám o sobě poskytuje vhodné prostředí pro druhý </a:t>
            </a:r>
            <a:endParaRPr lang="cs-CZ" sz="1600" dirty="0">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někdy </a:t>
            </a:r>
            <a:r>
              <a:rPr lang="cs-CZ" sz="1600" b="0" i="0" u="none" strike="noStrike" kern="1200" spc="0" dirty="0">
                <a:ln>
                  <a:noFill/>
                </a:ln>
                <a:solidFill>
                  <a:srgbClr val="000000"/>
                </a:solidFill>
                <a:latin typeface="Calibri" pitchFamily="18"/>
                <a:ea typeface="Microsoft YaHei" pitchFamily="2"/>
                <a:cs typeface="Lucida Sans" pitchFamily="2"/>
              </a:rPr>
              <a:t>až synergismus – řasa neroste bez </a:t>
            </a:r>
            <a:r>
              <a:rPr lang="cs-CZ" sz="1600" b="0" i="0" u="none" strike="noStrike" kern="1200" spc="0" dirty="0" smtClean="0">
                <a:ln>
                  <a:noFill/>
                </a:ln>
                <a:solidFill>
                  <a:srgbClr val="000000"/>
                </a:solidFill>
                <a:latin typeface="Calibri" pitchFamily="18"/>
                <a:ea typeface="Microsoft YaHei" pitchFamily="2"/>
                <a:cs typeface="Lucida Sans" pitchFamily="2"/>
              </a:rPr>
              <a:t>bakterie (lišejníky)</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časté v půdním prostředí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ymbióza&#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640" y="188640"/>
            <a:ext cx="8229240" cy="575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Symbióza</a:t>
            </a:r>
            <a:br>
              <a:rPr lang="cs-CZ" sz="2400" b="1" dirty="0"/>
            </a:br>
            <a:endParaRPr lang="cs-CZ" sz="2400" b="1" dirty="0"/>
          </a:p>
        </p:txBody>
      </p:sp>
      <p:sp>
        <p:nvSpPr>
          <p:cNvPr id="3" name="Zástupný symbol pro obsah 2"/>
          <p:cNvSpPr txBox="1">
            <a:spLocks noGrp="1"/>
          </p:cNvSpPr>
          <p:nvPr>
            <p:ph type="body" idx="4294967295"/>
          </p:nvPr>
        </p:nvSpPr>
        <p:spPr>
          <a:xfrm>
            <a:off x="32775" y="692696"/>
            <a:ext cx="8784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en-GB" sz="1600" b="1" dirty="0" err="1">
                <a:latin typeface="Calibri" pitchFamily="18"/>
              </a:rPr>
              <a:t>Symbióza</a:t>
            </a:r>
            <a:r>
              <a:rPr lang="en-GB" sz="1600" b="1" dirty="0">
                <a:latin typeface="Calibri" pitchFamily="18"/>
              </a:rPr>
              <a:t> </a:t>
            </a:r>
            <a:r>
              <a:rPr lang="en-GB" sz="1600" dirty="0">
                <a:latin typeface="Calibri" pitchFamily="18"/>
              </a:rPr>
              <a:t>(</a:t>
            </a:r>
            <a:r>
              <a:rPr lang="en-GB" sz="1600" dirty="0" err="1">
                <a:latin typeface="Calibri" pitchFamily="18"/>
              </a:rPr>
              <a:t>sym</a:t>
            </a:r>
            <a:r>
              <a:rPr lang="en-GB" sz="1600" dirty="0">
                <a:latin typeface="Calibri" pitchFamily="18"/>
              </a:rPr>
              <a:t> - „</a:t>
            </a:r>
            <a:r>
              <a:rPr lang="en-GB" sz="1600" dirty="0" err="1">
                <a:latin typeface="Calibri" pitchFamily="18"/>
              </a:rPr>
              <a:t>spolu</a:t>
            </a:r>
            <a:r>
              <a:rPr lang="en-GB" sz="1600" dirty="0">
                <a:latin typeface="Calibri" pitchFamily="18"/>
              </a:rPr>
              <a:t>“ a bios - „</a:t>
            </a:r>
            <a:r>
              <a:rPr lang="en-GB" sz="1600" dirty="0" err="1">
                <a:latin typeface="Calibri" pitchFamily="18"/>
              </a:rPr>
              <a:t>život</a:t>
            </a:r>
            <a:r>
              <a:rPr lang="en-GB" sz="1600" dirty="0">
                <a:latin typeface="Calibri" pitchFamily="18"/>
              </a:rPr>
              <a:t>“) - </a:t>
            </a:r>
            <a:r>
              <a:rPr lang="en-GB" sz="1600" dirty="0" err="1">
                <a:latin typeface="Calibri" pitchFamily="18"/>
              </a:rPr>
              <a:t>jakékoli</a:t>
            </a:r>
            <a:r>
              <a:rPr lang="en-GB" sz="1600" dirty="0">
                <a:latin typeface="Calibri" pitchFamily="18"/>
              </a:rPr>
              <a:t> </a:t>
            </a:r>
            <a:r>
              <a:rPr lang="en-GB" sz="1600" dirty="0" err="1">
                <a:latin typeface="Calibri" pitchFamily="18"/>
              </a:rPr>
              <a:t>úzké</a:t>
            </a:r>
            <a:r>
              <a:rPr lang="en-GB" sz="1600" dirty="0">
                <a:latin typeface="Calibri" pitchFamily="18"/>
              </a:rPr>
              <a:t> </a:t>
            </a:r>
            <a:r>
              <a:rPr lang="en-GB" sz="1600" dirty="0" err="1">
                <a:latin typeface="Calibri" pitchFamily="18"/>
              </a:rPr>
              <a:t>soužití</a:t>
            </a:r>
            <a:r>
              <a:rPr lang="en-GB" sz="1600" dirty="0">
                <a:latin typeface="Calibri" pitchFamily="18"/>
              </a:rPr>
              <a:t> </a:t>
            </a:r>
            <a:r>
              <a:rPr lang="en-GB" sz="1600" dirty="0" err="1">
                <a:latin typeface="Calibri" pitchFamily="18"/>
              </a:rPr>
              <a:t>dvou</a:t>
            </a:r>
            <a:r>
              <a:rPr lang="en-GB" sz="1600" dirty="0">
                <a:latin typeface="Calibri" pitchFamily="18"/>
              </a:rPr>
              <a:t> a </a:t>
            </a:r>
            <a:r>
              <a:rPr lang="en-GB" sz="1600" dirty="0" err="1">
                <a:latin typeface="Calibri" pitchFamily="18"/>
              </a:rPr>
              <a:t>více</a:t>
            </a:r>
            <a:r>
              <a:rPr lang="en-GB" sz="1600" dirty="0">
                <a:latin typeface="Calibri" pitchFamily="18"/>
              </a:rPr>
              <a:t> </a:t>
            </a:r>
            <a:r>
              <a:rPr lang="en-GB" sz="1600" dirty="0" err="1" smtClean="0">
                <a:latin typeface="Calibri" pitchFamily="18"/>
              </a:rPr>
              <a:t>organismů</a:t>
            </a:r>
            <a:r>
              <a:rPr lang="en-GB" sz="1600" dirty="0" smtClean="0">
                <a:latin typeface="Calibri" pitchFamily="18"/>
              </a:rPr>
              <a:t>…</a:t>
            </a:r>
            <a:endParaRPr lang="en-GB" sz="1600" dirty="0">
              <a:latin typeface="Calibri" pitchFamily="18"/>
            </a:endParaRPr>
          </a:p>
          <a:p>
            <a:pPr marL="285750" indent="-285750">
              <a:spcBef>
                <a:spcPts val="638"/>
              </a:spcBef>
            </a:pPr>
            <a:r>
              <a:rPr lang="en-GB" sz="1600" dirty="0" err="1" smtClean="0">
                <a:latin typeface="Calibri" pitchFamily="18"/>
              </a:rPr>
              <a:t>termín</a:t>
            </a:r>
            <a:r>
              <a:rPr lang="en-GB" sz="1600" dirty="0" smtClean="0">
                <a:latin typeface="Calibri" pitchFamily="18"/>
              </a:rPr>
              <a:t> </a:t>
            </a:r>
            <a:r>
              <a:rPr lang="en-GB" sz="1600" dirty="0" err="1">
                <a:latin typeface="Calibri" pitchFamily="18"/>
              </a:rPr>
              <a:t>symbióza</a:t>
            </a:r>
            <a:r>
              <a:rPr lang="en-GB" sz="1600" dirty="0">
                <a:latin typeface="Calibri" pitchFamily="18"/>
              </a:rPr>
              <a:t> </a:t>
            </a:r>
            <a:r>
              <a:rPr lang="en-GB" sz="1600" dirty="0" err="1" smtClean="0">
                <a:latin typeface="Calibri" pitchFamily="18"/>
              </a:rPr>
              <a:t>ve</a:t>
            </a:r>
            <a:r>
              <a:rPr lang="en-GB" sz="1600" dirty="0" smtClean="0">
                <a:latin typeface="Calibri" pitchFamily="18"/>
              </a:rPr>
              <a:t> </a:t>
            </a:r>
            <a:r>
              <a:rPr lang="en-GB" sz="1600" dirty="0" err="1">
                <a:latin typeface="Calibri" pitchFamily="18"/>
              </a:rPr>
              <a:t>smyslu</a:t>
            </a:r>
            <a:r>
              <a:rPr lang="en-GB" sz="1600" dirty="0">
                <a:latin typeface="Calibri" pitchFamily="18"/>
              </a:rPr>
              <a:t> </a:t>
            </a:r>
            <a:r>
              <a:rPr lang="en-GB" sz="1600" dirty="0" err="1">
                <a:latin typeface="Calibri" pitchFamily="18"/>
              </a:rPr>
              <a:t>oboustranně</a:t>
            </a:r>
            <a:r>
              <a:rPr lang="en-GB" sz="1600" dirty="0">
                <a:latin typeface="Calibri" pitchFamily="18"/>
              </a:rPr>
              <a:t> </a:t>
            </a:r>
            <a:r>
              <a:rPr lang="en-GB" sz="1600" dirty="0" err="1">
                <a:latin typeface="Calibri" pitchFamily="18"/>
              </a:rPr>
              <a:t>výhodného</a:t>
            </a:r>
            <a:r>
              <a:rPr lang="en-GB" sz="1600" dirty="0">
                <a:latin typeface="Calibri" pitchFamily="18"/>
              </a:rPr>
              <a:t> </a:t>
            </a:r>
            <a:r>
              <a:rPr lang="en-GB" sz="1600" dirty="0" err="1">
                <a:latin typeface="Calibri" pitchFamily="18"/>
              </a:rPr>
              <a:t>soužití</a:t>
            </a:r>
            <a:r>
              <a:rPr lang="en-GB" sz="1600" dirty="0">
                <a:latin typeface="Calibri" pitchFamily="18"/>
              </a:rPr>
              <a:t>, </a:t>
            </a:r>
            <a:r>
              <a:rPr lang="en-GB" sz="1600" dirty="0" err="1" smtClean="0">
                <a:latin typeface="Calibri" pitchFamily="18"/>
              </a:rPr>
              <a:t>ve</a:t>
            </a:r>
            <a:r>
              <a:rPr lang="en-GB" sz="1600" dirty="0" smtClean="0">
                <a:latin typeface="Calibri" pitchFamily="18"/>
              </a:rPr>
              <a:t> </a:t>
            </a:r>
            <a:r>
              <a:rPr lang="en-GB" sz="1600" dirty="0" err="1">
                <a:latin typeface="Calibri" pitchFamily="18"/>
              </a:rPr>
              <a:t>skutečnosti</a:t>
            </a:r>
            <a:r>
              <a:rPr lang="en-GB" sz="1600" dirty="0">
                <a:latin typeface="Calibri" pitchFamily="18"/>
              </a:rPr>
              <a:t> </a:t>
            </a:r>
            <a:r>
              <a:rPr lang="en-GB" sz="1600" dirty="0" err="1" smtClean="0">
                <a:latin typeface="Calibri" pitchFamily="18"/>
              </a:rPr>
              <a:t>veškeré</a:t>
            </a:r>
            <a:r>
              <a:rPr lang="en-GB" sz="1600" dirty="0" smtClean="0">
                <a:latin typeface="Calibri" pitchFamily="18"/>
              </a:rPr>
              <a:t> </a:t>
            </a:r>
            <a:r>
              <a:rPr lang="en-GB" sz="1600" dirty="0" err="1">
                <a:latin typeface="Calibri" pitchFamily="18"/>
              </a:rPr>
              <a:t>modely</a:t>
            </a:r>
            <a:r>
              <a:rPr lang="en-GB" sz="1600" dirty="0">
                <a:latin typeface="Calibri" pitchFamily="18"/>
              </a:rPr>
              <a:t> </a:t>
            </a:r>
            <a:r>
              <a:rPr lang="en-GB" sz="1600" dirty="0" err="1">
                <a:latin typeface="Calibri" pitchFamily="18"/>
              </a:rPr>
              <a:t>soužití</a:t>
            </a:r>
            <a:endParaRPr lang="en-GB" sz="1600" dirty="0">
              <a:latin typeface="Calibri" pitchFamily="18"/>
            </a:endParaRPr>
          </a:p>
          <a:p>
            <a:pPr marL="285750" indent="-285750">
              <a:spcBef>
                <a:spcPts val="638"/>
              </a:spcBef>
            </a:pPr>
            <a:r>
              <a:rPr lang="en-GB" sz="1600" dirty="0">
                <a:latin typeface="Calibri" pitchFamily="18"/>
              </a:rPr>
              <a:t>1877 </a:t>
            </a:r>
            <a:r>
              <a:rPr lang="en-GB" sz="1600" dirty="0" smtClean="0">
                <a:latin typeface="Calibri" pitchFamily="18"/>
              </a:rPr>
              <a:t>-</a:t>
            </a:r>
            <a:r>
              <a:rPr lang="en-GB" sz="1600" dirty="0" err="1">
                <a:latin typeface="Calibri" pitchFamily="18"/>
              </a:rPr>
              <a:t>botanik</a:t>
            </a:r>
            <a:r>
              <a:rPr lang="en-GB" sz="1600" dirty="0">
                <a:latin typeface="Calibri" pitchFamily="18"/>
              </a:rPr>
              <a:t> Albert Bernhard Frank </a:t>
            </a:r>
            <a:r>
              <a:rPr lang="en-GB" sz="1600" dirty="0" err="1">
                <a:latin typeface="Calibri" pitchFamily="18"/>
              </a:rPr>
              <a:t>označení</a:t>
            </a:r>
            <a:r>
              <a:rPr lang="en-GB" sz="1600" dirty="0">
                <a:latin typeface="Calibri" pitchFamily="18"/>
              </a:rPr>
              <a:t> </a:t>
            </a:r>
            <a:r>
              <a:rPr lang="en-GB" sz="1600" dirty="0" err="1">
                <a:latin typeface="Calibri" pitchFamily="18"/>
              </a:rPr>
              <a:t>koexistence</a:t>
            </a:r>
            <a:r>
              <a:rPr lang="en-GB" sz="1600" dirty="0">
                <a:latin typeface="Calibri" pitchFamily="18"/>
              </a:rPr>
              <a:t> </a:t>
            </a:r>
            <a:r>
              <a:rPr lang="en-GB" sz="1600" dirty="0" err="1">
                <a:latin typeface="Calibri" pitchFamily="18"/>
              </a:rPr>
              <a:t>různých</a:t>
            </a:r>
            <a:r>
              <a:rPr lang="en-GB" sz="1600" dirty="0">
                <a:latin typeface="Calibri" pitchFamily="18"/>
              </a:rPr>
              <a:t> </a:t>
            </a:r>
            <a:r>
              <a:rPr lang="en-GB" sz="1600" dirty="0" err="1">
                <a:latin typeface="Calibri" pitchFamily="18"/>
              </a:rPr>
              <a:t>organismů</a:t>
            </a:r>
            <a:endParaRPr lang="en-GB" sz="1600" dirty="0">
              <a:latin typeface="Calibri" pitchFamily="18"/>
            </a:endParaRPr>
          </a:p>
          <a:p>
            <a:pPr marL="285750" indent="-285750">
              <a:spcBef>
                <a:spcPts val="638"/>
              </a:spcBef>
            </a:pPr>
            <a:r>
              <a:rPr lang="en-GB" sz="1600" dirty="0" err="1" smtClean="0">
                <a:latin typeface="Calibri" pitchFamily="18"/>
              </a:rPr>
              <a:t>zahrnuty</a:t>
            </a:r>
            <a:r>
              <a:rPr lang="en-GB" sz="1600" dirty="0" smtClean="0">
                <a:latin typeface="Calibri" pitchFamily="18"/>
              </a:rPr>
              <a:t> </a:t>
            </a:r>
            <a:r>
              <a:rPr lang="en-GB" sz="1600" dirty="0" err="1">
                <a:latin typeface="Calibri" pitchFamily="18"/>
              </a:rPr>
              <a:t>jak</a:t>
            </a:r>
            <a:r>
              <a:rPr lang="en-GB" sz="1600" dirty="0">
                <a:latin typeface="Calibri" pitchFamily="18"/>
              </a:rPr>
              <a:t> </a:t>
            </a:r>
            <a:r>
              <a:rPr lang="en-GB" sz="1600" dirty="0" err="1">
                <a:latin typeface="Calibri" pitchFamily="18"/>
              </a:rPr>
              <a:t>mutualistické</a:t>
            </a:r>
            <a:r>
              <a:rPr lang="en-GB" sz="1600" dirty="0">
                <a:latin typeface="Calibri" pitchFamily="18"/>
              </a:rPr>
              <a:t>, </a:t>
            </a:r>
            <a:r>
              <a:rPr lang="en-GB" sz="1600" dirty="0" err="1">
                <a:latin typeface="Calibri" pitchFamily="18"/>
              </a:rPr>
              <a:t>tak</a:t>
            </a:r>
            <a:r>
              <a:rPr lang="en-GB" sz="1600" dirty="0">
                <a:latin typeface="Calibri" pitchFamily="18"/>
              </a:rPr>
              <a:t> </a:t>
            </a:r>
            <a:r>
              <a:rPr lang="en-GB" sz="1600" dirty="0" err="1">
                <a:latin typeface="Calibri" pitchFamily="18"/>
              </a:rPr>
              <a:t>parazitické</a:t>
            </a:r>
            <a:r>
              <a:rPr lang="en-GB" sz="1600" dirty="0">
                <a:latin typeface="Calibri" pitchFamily="18"/>
              </a:rPr>
              <a:t> </a:t>
            </a:r>
            <a:r>
              <a:rPr lang="en-GB" sz="1600" dirty="0" err="1">
                <a:latin typeface="Calibri" pitchFamily="18"/>
              </a:rPr>
              <a:t>vztahy</a:t>
            </a:r>
            <a:r>
              <a:rPr lang="en-GB" sz="1600" dirty="0">
                <a:latin typeface="Calibri" pitchFamily="18"/>
              </a:rPr>
              <a:t>, </a:t>
            </a:r>
            <a:r>
              <a:rPr lang="en-GB" sz="1600" dirty="0" err="1">
                <a:latin typeface="Calibri" pitchFamily="18"/>
              </a:rPr>
              <a:t>včetně</a:t>
            </a:r>
            <a:r>
              <a:rPr lang="en-GB" sz="1600" dirty="0">
                <a:latin typeface="Calibri" pitchFamily="18"/>
              </a:rPr>
              <a:t> </a:t>
            </a:r>
            <a:r>
              <a:rPr lang="en-GB" sz="1600" dirty="0" err="1">
                <a:latin typeface="Calibri" pitchFamily="18"/>
              </a:rPr>
              <a:t>přechodů</a:t>
            </a:r>
            <a:r>
              <a:rPr lang="en-GB" sz="1600" dirty="0">
                <a:latin typeface="Calibri" pitchFamily="18"/>
              </a:rPr>
              <a:t> </a:t>
            </a:r>
            <a:endParaRPr lang="cs-CZ" sz="1600" dirty="0" smtClean="0">
              <a:latin typeface="Calibri" pitchFamily="18"/>
            </a:endParaRPr>
          </a:p>
          <a:p>
            <a:pPr marL="285750" indent="-285750">
              <a:spcBef>
                <a:spcPts val="638"/>
              </a:spcBef>
            </a:pPr>
            <a:r>
              <a:rPr lang="en-GB" sz="1600" b="1" dirty="0" err="1" smtClean="0">
                <a:latin typeface="Calibri" pitchFamily="18"/>
              </a:rPr>
              <a:t>symbiotická</a:t>
            </a:r>
            <a:r>
              <a:rPr lang="en-GB" sz="1600" b="1" dirty="0" smtClean="0">
                <a:latin typeface="Calibri" pitchFamily="18"/>
              </a:rPr>
              <a:t> </a:t>
            </a:r>
            <a:r>
              <a:rPr lang="en-GB" sz="1600" b="1" dirty="0" err="1">
                <a:latin typeface="Calibri" pitchFamily="18"/>
              </a:rPr>
              <a:t>interakce</a:t>
            </a:r>
            <a:r>
              <a:rPr lang="en-GB" sz="1600" b="1" dirty="0">
                <a:latin typeface="Calibri" pitchFamily="18"/>
              </a:rPr>
              <a:t> </a:t>
            </a:r>
            <a:r>
              <a:rPr lang="en-GB" sz="1600" dirty="0" err="1">
                <a:latin typeface="Calibri" pitchFamily="18"/>
              </a:rPr>
              <a:t>či</a:t>
            </a:r>
            <a:r>
              <a:rPr lang="en-GB" sz="1600" dirty="0">
                <a:latin typeface="Calibri" pitchFamily="18"/>
              </a:rPr>
              <a:t> </a:t>
            </a:r>
            <a:r>
              <a:rPr lang="en-GB" sz="1600" b="1" dirty="0" err="1">
                <a:latin typeface="Calibri" pitchFamily="18"/>
              </a:rPr>
              <a:t>asociace</a:t>
            </a:r>
            <a:r>
              <a:rPr lang="en-GB" sz="1600" dirty="0">
                <a:latin typeface="Calibri" pitchFamily="18"/>
              </a:rPr>
              <a:t> je </a:t>
            </a:r>
            <a:r>
              <a:rPr lang="en-GB" sz="1600" dirty="0" err="1">
                <a:latin typeface="Calibri" pitchFamily="18"/>
              </a:rPr>
              <a:t>velice</a:t>
            </a:r>
            <a:r>
              <a:rPr lang="en-GB" sz="1600" dirty="0">
                <a:latin typeface="Calibri" pitchFamily="18"/>
              </a:rPr>
              <a:t> </a:t>
            </a:r>
            <a:r>
              <a:rPr lang="en-GB" sz="1600" dirty="0" err="1">
                <a:latin typeface="Calibri" pitchFamily="18"/>
              </a:rPr>
              <a:t>častá</a:t>
            </a:r>
            <a:endParaRPr lang="en-GB" sz="1600" dirty="0">
              <a:latin typeface="Calibri" pitchFamily="18"/>
            </a:endParaRPr>
          </a:p>
          <a:p>
            <a:pPr marL="285750" indent="-285750">
              <a:spcBef>
                <a:spcPts val="638"/>
              </a:spcBef>
            </a:pPr>
            <a:r>
              <a:rPr lang="cs-CZ" sz="1600" dirty="0" err="1">
                <a:latin typeface="Calibri" pitchFamily="18"/>
              </a:rPr>
              <a:t>e</a:t>
            </a:r>
            <a:r>
              <a:rPr lang="en-GB" sz="1600" dirty="0" err="1" smtClean="0">
                <a:latin typeface="Calibri" pitchFamily="18"/>
              </a:rPr>
              <a:t>voluční</a:t>
            </a:r>
            <a:r>
              <a:rPr lang="en-GB" sz="1600" dirty="0" smtClean="0">
                <a:latin typeface="Calibri" pitchFamily="18"/>
              </a:rPr>
              <a:t> </a:t>
            </a:r>
            <a:r>
              <a:rPr lang="en-GB" sz="1600" dirty="0" err="1">
                <a:latin typeface="Calibri" pitchFamily="18"/>
              </a:rPr>
              <a:t>význam</a:t>
            </a:r>
            <a:r>
              <a:rPr lang="en-GB" sz="1600" dirty="0">
                <a:latin typeface="Calibri" pitchFamily="18"/>
              </a:rPr>
              <a:t> - </a:t>
            </a:r>
            <a:r>
              <a:rPr lang="en-GB" sz="1600" dirty="0" err="1">
                <a:latin typeface="Calibri" pitchFamily="18"/>
              </a:rPr>
              <a:t>endosymbiotické</a:t>
            </a:r>
            <a:r>
              <a:rPr lang="en-GB" sz="1600" dirty="0">
                <a:latin typeface="Calibri" pitchFamily="18"/>
              </a:rPr>
              <a:t> </a:t>
            </a:r>
            <a:r>
              <a:rPr lang="en-GB" sz="1600" dirty="0" err="1" smtClean="0">
                <a:latin typeface="Calibri" pitchFamily="18"/>
              </a:rPr>
              <a:t>teorie</a:t>
            </a:r>
            <a:endParaRPr lang="cs-CZ" sz="1600" dirty="0" smtClean="0">
              <a:latin typeface="Calibri" pitchFamily="18"/>
            </a:endParaRPr>
          </a:p>
          <a:p>
            <a:pPr marL="285750" indent="-285750">
              <a:spcBef>
                <a:spcPts val="638"/>
              </a:spcBef>
            </a:pPr>
            <a:r>
              <a:rPr lang="cs-CZ" sz="1600" dirty="0">
                <a:latin typeface="Calibri" pitchFamily="18"/>
              </a:rPr>
              <a:t>f</a:t>
            </a:r>
            <a:r>
              <a:rPr lang="en-GB" sz="1600" dirty="0" err="1" smtClean="0">
                <a:latin typeface="Calibri" pitchFamily="18"/>
              </a:rPr>
              <a:t>unkce</a:t>
            </a:r>
            <a:r>
              <a:rPr lang="en-GB" sz="1600" dirty="0" smtClean="0">
                <a:latin typeface="Calibri" pitchFamily="18"/>
              </a:rPr>
              <a:t> </a:t>
            </a:r>
            <a:r>
              <a:rPr lang="en-GB" sz="1600" dirty="0" err="1">
                <a:latin typeface="Calibri" pitchFamily="18"/>
              </a:rPr>
              <a:t>symbiózy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rozličné</a:t>
            </a:r>
            <a:r>
              <a:rPr lang="en-GB" sz="1600" dirty="0">
                <a:latin typeface="Calibri" pitchFamily="18"/>
              </a:rPr>
              <a:t>, </a:t>
            </a:r>
            <a:r>
              <a:rPr lang="cs-CZ" sz="1600" dirty="0" smtClean="0">
                <a:latin typeface="Calibri" pitchFamily="18"/>
              </a:rPr>
              <a:t>výměna </a:t>
            </a:r>
            <a:r>
              <a:rPr lang="en-GB" sz="1600" dirty="0" err="1" smtClean="0">
                <a:latin typeface="Calibri" pitchFamily="18"/>
              </a:rPr>
              <a:t>organické</a:t>
            </a:r>
            <a:r>
              <a:rPr lang="en-GB" sz="1600" dirty="0" smtClean="0">
                <a:latin typeface="Calibri" pitchFamily="18"/>
              </a:rPr>
              <a:t> </a:t>
            </a:r>
            <a:r>
              <a:rPr lang="en-GB" sz="1600" dirty="0">
                <a:latin typeface="Calibri" pitchFamily="18"/>
              </a:rPr>
              <a:t>a </a:t>
            </a:r>
            <a:r>
              <a:rPr lang="en-GB" sz="1600" dirty="0" err="1">
                <a:latin typeface="Calibri" pitchFamily="18"/>
              </a:rPr>
              <a:t>anorganické</a:t>
            </a:r>
            <a:r>
              <a:rPr lang="en-GB" sz="1600" dirty="0">
                <a:latin typeface="Calibri" pitchFamily="18"/>
              </a:rPr>
              <a:t> </a:t>
            </a:r>
            <a:r>
              <a:rPr lang="en-GB" sz="1600" dirty="0" err="1">
                <a:latin typeface="Calibri" pitchFamily="18"/>
              </a:rPr>
              <a:t>látky</a:t>
            </a:r>
            <a:r>
              <a:rPr lang="en-GB" sz="1600" dirty="0">
                <a:latin typeface="Calibri" pitchFamily="18"/>
              </a:rPr>
              <a:t>, </a:t>
            </a:r>
            <a:r>
              <a:rPr lang="en-GB" sz="1600" dirty="0" smtClean="0">
                <a:latin typeface="Calibri" pitchFamily="18"/>
              </a:rPr>
              <a:t> </a:t>
            </a:r>
            <a:r>
              <a:rPr lang="en-GB" sz="1600" dirty="0" err="1" smtClean="0">
                <a:latin typeface="Calibri" pitchFamily="18"/>
              </a:rPr>
              <a:t>ochran</a:t>
            </a:r>
            <a:r>
              <a:rPr lang="cs-CZ" sz="1600" dirty="0" smtClean="0">
                <a:latin typeface="Calibri" pitchFamily="18"/>
              </a:rPr>
              <a:t>a</a:t>
            </a:r>
            <a:r>
              <a:rPr lang="en-GB" sz="1600" dirty="0" smtClean="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jiné</a:t>
            </a:r>
            <a:r>
              <a:rPr lang="en-GB" sz="1600" dirty="0">
                <a:latin typeface="Calibri" pitchFamily="18"/>
              </a:rPr>
              <a:t> </a:t>
            </a:r>
            <a:r>
              <a:rPr lang="en-GB" sz="1600" dirty="0" err="1">
                <a:latin typeface="Calibri" pitchFamily="18"/>
              </a:rPr>
              <a:t>služby</a:t>
            </a:r>
            <a:endParaRPr lang="en-GB" sz="1600" dirty="0">
              <a:latin typeface="Calibri" pitchFamily="18"/>
            </a:endParaRPr>
          </a:p>
        </p:txBody>
      </p:sp>
      <p:pic>
        <p:nvPicPr>
          <p:cNvPr id="4" name="Picture 3"/>
          <p:cNvPicPr>
            <a:picLocks noChangeAspect="1"/>
          </p:cNvPicPr>
          <p:nvPr/>
        </p:nvPicPr>
        <p:blipFill>
          <a:blip r:embed="rId3">
            <a:lum/>
            <a:alphaModFix/>
          </a:blip>
          <a:srcRect/>
          <a:stretch>
            <a:fillRect/>
          </a:stretch>
        </p:blipFill>
        <p:spPr>
          <a:xfrm>
            <a:off x="4058136" y="4437112"/>
            <a:ext cx="3758757" cy="2220651"/>
          </a:xfrm>
          <a:prstGeom prst="rect">
            <a:avLst/>
          </a:prstGeom>
          <a:noFill/>
          <a:ln>
            <a:noFill/>
          </a:ln>
        </p:spPr>
      </p:pic>
      <p:sp>
        <p:nvSpPr>
          <p:cNvPr id="5" name="TextovéPole 4"/>
          <p:cNvSpPr txBox="1"/>
          <p:nvPr/>
        </p:nvSpPr>
        <p:spPr>
          <a:xfrm>
            <a:off x="153069" y="4770460"/>
            <a:ext cx="3885777" cy="1754883"/>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400" dirty="0">
                <a:latin typeface="Calibri" pitchFamily="18"/>
              </a:rPr>
              <a:t>n</a:t>
            </a:r>
            <a:r>
              <a:rPr lang="en-GB" sz="1400" b="0" i="0" u="none" strike="noStrike" spc="0" dirty="0" smtClean="0">
                <a:solidFill>
                  <a:srgbClr val="000000"/>
                </a:solidFill>
                <a:latin typeface="Calibri" pitchFamily="18"/>
              </a:rPr>
              <a:t>a </a:t>
            </a:r>
            <a:r>
              <a:rPr lang="en-GB" sz="1400" b="0" i="0" u="none" strike="noStrike" spc="0" dirty="0" err="1">
                <a:solidFill>
                  <a:srgbClr val="000000"/>
                </a:solidFill>
                <a:latin typeface="Calibri" pitchFamily="18"/>
              </a:rPr>
              <a:t>mezidruhové</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úrovni</a:t>
            </a:r>
            <a:r>
              <a:rPr lang="en-GB" sz="1400" b="0" i="0" u="none" strike="noStrike" spc="0" dirty="0">
                <a:solidFill>
                  <a:srgbClr val="000000"/>
                </a:solidFill>
                <a:latin typeface="Calibri" pitchFamily="18"/>
              </a:rPr>
              <a:t> je </a:t>
            </a:r>
            <a:r>
              <a:rPr lang="en-GB" sz="1400" b="0" i="0" u="none" strike="noStrike" spc="0" dirty="0" err="1">
                <a:solidFill>
                  <a:srgbClr val="000000"/>
                </a:solidFill>
                <a:latin typeface="Calibri" pitchFamily="18"/>
              </a:rPr>
              <a:t>známo</a:t>
            </a:r>
            <a:r>
              <a:rPr lang="en-GB" sz="1400" b="0" i="0" u="none" strike="noStrike" spc="0" dirty="0">
                <a:solidFill>
                  <a:srgbClr val="000000"/>
                </a:solidFill>
                <a:latin typeface="Calibri" pitchFamily="18"/>
              </a:rPr>
              <a:t> </a:t>
            </a:r>
            <a:r>
              <a:rPr lang="en-GB" sz="1400" b="0" i="0" u="none" strike="noStrike" spc="0" dirty="0" err="1" smtClean="0">
                <a:solidFill>
                  <a:srgbClr val="000000"/>
                </a:solidFill>
                <a:latin typeface="Calibri" pitchFamily="18"/>
              </a:rPr>
              <a:t>mno</a:t>
            </a:r>
            <a:r>
              <a:rPr lang="cs-CZ" sz="1400" b="0" i="0" u="none" strike="noStrike" spc="0" dirty="0" smtClean="0">
                <a:solidFill>
                  <a:srgbClr val="000000"/>
                </a:solidFill>
                <a:latin typeface="Calibri" pitchFamily="18"/>
              </a:rPr>
              <a:t>ho </a:t>
            </a:r>
            <a:r>
              <a:rPr lang="en-GB" sz="1400" b="0" i="0" u="none" strike="noStrike" spc="0" dirty="0" err="1" smtClean="0">
                <a:solidFill>
                  <a:srgbClr val="000000"/>
                </a:solidFill>
                <a:latin typeface="Calibri" pitchFamily="18"/>
              </a:rPr>
              <a:t>asociací</a:t>
            </a:r>
            <a:r>
              <a:rPr lang="en-GB" sz="1400" b="0" i="0" u="none" strike="noStrike" spc="0" dirty="0" smtClean="0">
                <a:solidFill>
                  <a:srgbClr val="000000"/>
                </a:solidFill>
                <a:latin typeface="Calibri" pitchFamily="18"/>
              </a:rPr>
              <a:t> </a:t>
            </a:r>
            <a:r>
              <a:rPr lang="en-GB" sz="1400" b="0" i="0" u="none" strike="noStrike" spc="0" dirty="0" err="1" smtClean="0">
                <a:solidFill>
                  <a:srgbClr val="000000"/>
                </a:solidFill>
                <a:latin typeface="Calibri" pitchFamily="18"/>
              </a:rPr>
              <a:t>mezi</a:t>
            </a:r>
            <a:r>
              <a:rPr lang="cs-CZ" sz="1400" b="0" i="0" u="none" strike="noStrike" spc="0" dirty="0" smtClean="0">
                <a:solidFill>
                  <a:srgbClr val="000000"/>
                </a:solidFill>
                <a:latin typeface="Calibri" pitchFamily="18"/>
              </a:rPr>
              <a:t> </a:t>
            </a:r>
            <a:r>
              <a:rPr lang="en-GB" sz="1400" b="0" i="0" u="none" strike="noStrike" spc="0" dirty="0" smtClean="0">
                <a:solidFill>
                  <a:srgbClr val="000000"/>
                </a:solidFill>
                <a:latin typeface="Calibri" pitchFamily="18"/>
              </a:rPr>
              <a:t> </a:t>
            </a:r>
            <a:r>
              <a:rPr lang="en-GB" sz="1400" b="0" i="0" u="none" strike="noStrike" spc="0" dirty="0" err="1" smtClean="0">
                <a:solidFill>
                  <a:srgbClr val="000000"/>
                </a:solidFill>
                <a:latin typeface="Calibri" pitchFamily="18"/>
              </a:rPr>
              <a:t>řasami</a:t>
            </a:r>
            <a:r>
              <a:rPr lang="en-GB" sz="1400" b="0" i="0" u="none" strike="noStrike" spc="0" dirty="0" smtClean="0">
                <a:solidFill>
                  <a:srgbClr val="000000"/>
                </a:solidFill>
                <a:latin typeface="Calibri" pitchFamily="18"/>
              </a:rPr>
              <a:t> </a:t>
            </a:r>
            <a:r>
              <a:rPr lang="cs-CZ" sz="1400" b="0" i="0" u="none" strike="noStrike" spc="0" dirty="0" smtClean="0">
                <a:solidFill>
                  <a:srgbClr val="000000"/>
                </a:solidFill>
                <a:latin typeface="Calibri" pitchFamily="18"/>
              </a:rPr>
              <a:t>a </a:t>
            </a:r>
            <a:r>
              <a:rPr lang="en-GB" sz="1400" b="0" i="0" u="none" strike="noStrike" spc="0" dirty="0" err="1" smtClean="0">
                <a:solidFill>
                  <a:srgbClr val="000000"/>
                </a:solidFill>
                <a:latin typeface="Calibri" pitchFamily="18"/>
              </a:rPr>
              <a:t>houbami</a:t>
            </a:r>
            <a:r>
              <a:rPr lang="en-GB" sz="1400" b="0" i="0" u="none" strike="noStrike" spc="0" dirty="0" smtClean="0">
                <a:solidFill>
                  <a:srgbClr val="000000"/>
                </a:solidFill>
                <a:latin typeface="Calibri" pitchFamily="18"/>
              </a:rPr>
              <a:t> </a:t>
            </a:r>
            <a:r>
              <a:rPr lang="cs-CZ" sz="1400" dirty="0">
                <a:latin typeface="Calibri" pitchFamily="18"/>
              </a:rPr>
              <a:t>i</a:t>
            </a:r>
            <a:r>
              <a:rPr lang="en-GB" sz="1400" b="0" i="0" u="none" strike="noStrike" spc="0" dirty="0" smtClean="0">
                <a:solidFill>
                  <a:srgbClr val="000000"/>
                </a:solidFill>
                <a:latin typeface="Calibri" pitchFamily="18"/>
              </a:rPr>
              <a:t> </a:t>
            </a:r>
            <a:r>
              <a:rPr lang="en-GB" sz="1400" b="0" i="0" u="none" strike="noStrike" spc="0" dirty="0" err="1">
                <a:solidFill>
                  <a:srgbClr val="000000"/>
                </a:solidFill>
                <a:latin typeface="Calibri" pitchFamily="18"/>
              </a:rPr>
              <a:t>jinými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heterotrofními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organismy</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či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například</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lišejníky</a:t>
            </a:r>
            <a:r>
              <a:rPr lang="en-GB" sz="1400" b="0" i="0" u="none" strike="noStrike" spc="0" dirty="0">
                <a:solidFill>
                  <a:srgbClr val="000000"/>
                </a:solidFill>
                <a:latin typeface="Calibri" pitchFamily="18"/>
              </a:rPr>
              <a:t> </a:t>
            </a:r>
            <a:r>
              <a:rPr lang="en-GB" sz="1400" b="0" i="0" u="none" strike="noStrike" spc="0" dirty="0" smtClean="0">
                <a:solidFill>
                  <a:srgbClr val="000000"/>
                </a:solidFill>
                <a:latin typeface="Calibri" pitchFamily="18"/>
              </a:rPr>
              <a:t>(z </a:t>
            </a:r>
            <a:r>
              <a:rPr lang="en-GB" sz="1400" b="0" i="0" u="none" strike="noStrike" spc="0" dirty="0" err="1" smtClean="0">
                <a:solidFill>
                  <a:srgbClr val="000000"/>
                </a:solidFill>
                <a:latin typeface="Calibri" pitchFamily="18"/>
              </a:rPr>
              <a:t>houbov</a:t>
            </a:r>
            <a:r>
              <a:rPr lang="cs-CZ" sz="1400" b="0" i="0" u="none" strike="noStrike" spc="0" dirty="0" smtClean="0">
                <a:solidFill>
                  <a:srgbClr val="000000"/>
                </a:solidFill>
                <a:latin typeface="Calibri" pitchFamily="18"/>
              </a:rPr>
              <a:t>á</a:t>
            </a:r>
            <a:r>
              <a:rPr lang="en-GB" sz="1400" b="0" i="0" u="none" strike="noStrike" spc="0" dirty="0" smtClean="0">
                <a:solidFill>
                  <a:srgbClr val="000000"/>
                </a:solidFill>
                <a:latin typeface="Calibri" pitchFamily="18"/>
              </a:rPr>
              <a:t> </a:t>
            </a:r>
            <a:r>
              <a:rPr lang="en-GB" sz="1400" b="0" i="0" u="none" strike="noStrike" spc="0" dirty="0">
                <a:solidFill>
                  <a:srgbClr val="000000"/>
                </a:solidFill>
                <a:latin typeface="Calibri" pitchFamily="18"/>
              </a:rPr>
              <a:t>a </a:t>
            </a:r>
            <a:r>
              <a:rPr lang="en-GB" sz="1400" b="0" i="0" u="none" strike="noStrike" spc="0" dirty="0" err="1" smtClean="0">
                <a:solidFill>
                  <a:srgbClr val="000000"/>
                </a:solidFill>
                <a:latin typeface="Calibri" pitchFamily="18"/>
              </a:rPr>
              <a:t>řasov</a:t>
            </a:r>
            <a:r>
              <a:rPr lang="cs-CZ" sz="1400" b="0" i="0" u="none" strike="noStrike" spc="0" dirty="0" smtClean="0">
                <a:solidFill>
                  <a:srgbClr val="000000"/>
                </a:solidFill>
                <a:latin typeface="Calibri" pitchFamily="18"/>
              </a:rPr>
              <a:t>á</a:t>
            </a:r>
            <a:r>
              <a:rPr lang="en-GB" sz="1400" b="0" i="0" u="none" strike="noStrike" spc="0" dirty="0" smtClean="0">
                <a:solidFill>
                  <a:srgbClr val="000000"/>
                </a:solidFill>
                <a:latin typeface="Calibri" pitchFamily="18"/>
              </a:rPr>
              <a:t> </a:t>
            </a:r>
            <a:r>
              <a:rPr lang="en-GB" sz="1400" b="0" i="0" u="none" strike="noStrike" spc="0" dirty="0" err="1">
                <a:solidFill>
                  <a:srgbClr val="000000"/>
                </a:solidFill>
                <a:latin typeface="Calibri" pitchFamily="18"/>
              </a:rPr>
              <a:t>či</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sinicové</a:t>
            </a:r>
            <a:r>
              <a:rPr lang="en-GB" sz="1400" b="0" i="0" u="none" strike="noStrike" spc="0" dirty="0">
                <a:solidFill>
                  <a:srgbClr val="000000"/>
                </a:solidFill>
                <a:latin typeface="Calibri" pitchFamily="18"/>
              </a:rPr>
              <a:t> </a:t>
            </a:r>
            <a:r>
              <a:rPr lang="en-GB" sz="1400" b="0" i="0" u="none" strike="noStrike" spc="0" dirty="0" err="1">
                <a:solidFill>
                  <a:srgbClr val="000000"/>
                </a:solidFill>
                <a:latin typeface="Calibri" pitchFamily="18"/>
              </a:rPr>
              <a:t>složky</a:t>
            </a:r>
            <a:r>
              <a:rPr lang="en-GB" sz="1400" b="0" i="0" u="none" strike="noStrike" spc="0" dirty="0">
                <a:solidFill>
                  <a:srgbClr val="000000"/>
                </a:solidFill>
                <a:latin typeface="Calibri" pitchFamily="18"/>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Obdélník 3"/>
          <p:cNvSpPr/>
          <p:nvPr/>
        </p:nvSpPr>
        <p:spPr>
          <a:xfrm>
            <a:off x="0" y="216000"/>
            <a:ext cx="9036496" cy="43799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sz="1600" b="1" i="0" u="none" strike="noStrike" kern="1200" spc="0" dirty="0" smtClean="0">
                <a:ln>
                  <a:noFill/>
                </a:ln>
                <a:solidFill>
                  <a:srgbClr val="000000"/>
                </a:solidFill>
                <a:latin typeface="Calibri" pitchFamily="18"/>
                <a:ea typeface="Microsoft YaHei" pitchFamily="2"/>
                <a:cs typeface="Lucida Sans" pitchFamily="2"/>
              </a:rPr>
              <a:t>Synergismus (mutualismus)</a:t>
            </a:r>
            <a:endParaRPr lang="cs-CZ" sz="1600" b="1"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1" i="0" u="none" strike="noStrike" kern="1200" spc="0" dirty="0">
                <a:ln>
                  <a:noFill/>
                </a:ln>
                <a:solidFill>
                  <a:srgbClr val="000000"/>
                </a:solidFill>
                <a:latin typeface="Calibri" pitchFamily="18"/>
                <a:ea typeface="Microsoft YaHei" pitchFamily="2"/>
                <a:cs typeface="Lucida Sans" pitchFamily="2"/>
              </a:rPr>
              <a:t>obě populace těží </a:t>
            </a:r>
            <a:r>
              <a:rPr lang="cs-CZ" sz="1600" b="0" i="0" u="none" strike="noStrike" kern="1200" spc="0" dirty="0">
                <a:ln>
                  <a:noFill/>
                </a:ln>
                <a:solidFill>
                  <a:srgbClr val="000000"/>
                </a:solidFill>
                <a:latin typeface="Calibri" pitchFamily="18"/>
                <a:ea typeface="Microsoft YaHei" pitchFamily="2"/>
                <a:cs typeface="Lucida Sans" pitchFamily="2"/>
              </a:rPr>
              <a:t>ze vztahu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vztah </a:t>
            </a:r>
            <a:r>
              <a:rPr lang="cs-CZ" sz="1600" b="0" i="0" u="none" strike="noStrike" kern="1200" spc="0" dirty="0">
                <a:ln>
                  <a:noFill/>
                </a:ln>
                <a:solidFill>
                  <a:srgbClr val="000000"/>
                </a:solidFill>
                <a:latin typeface="Calibri" pitchFamily="18"/>
                <a:ea typeface="Microsoft YaHei" pitchFamily="2"/>
                <a:cs typeface="Lucida Sans" pitchFamily="2"/>
              </a:rPr>
              <a:t>není obligátní</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obě </a:t>
            </a:r>
            <a:r>
              <a:rPr lang="cs-CZ" sz="1600" b="0" i="0" u="none" strike="noStrike" kern="1200" spc="0" dirty="0">
                <a:ln>
                  <a:noFill/>
                </a:ln>
                <a:solidFill>
                  <a:srgbClr val="000000"/>
                </a:solidFill>
                <a:latin typeface="Calibri" pitchFamily="18"/>
                <a:ea typeface="Microsoft YaHei" pitchFamily="2"/>
                <a:cs typeface="Lucida Sans" pitchFamily="2"/>
              </a:rPr>
              <a:t>populace přežijí samostatně, spolu získávají další výhody (doplnění metabolické dráhy)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často založené na schopnosti jedné populace zásobovat populaci druhou nějakým růstovým </a:t>
            </a:r>
            <a:r>
              <a:rPr lang="cs-CZ" sz="1600" b="0" i="0" u="none" strike="noStrike" kern="1200" spc="0" dirty="0" smtClean="0">
                <a:ln>
                  <a:noFill/>
                </a:ln>
                <a:solidFill>
                  <a:srgbClr val="000000"/>
                </a:solidFill>
                <a:latin typeface="Calibri" pitchFamily="18"/>
                <a:ea typeface="Microsoft YaHei" pitchFamily="2"/>
                <a:cs typeface="Lucida Sans" pitchFamily="2"/>
              </a:rPr>
              <a:t>faktorem</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v minimálním médiu </a:t>
            </a:r>
            <a:r>
              <a:rPr lang="cs-CZ" sz="1600" b="0" i="1" u="none" strike="noStrike" kern="1200" spc="0" dirty="0" err="1">
                <a:ln>
                  <a:noFill/>
                </a:ln>
                <a:solidFill>
                  <a:srgbClr val="000000"/>
                </a:solidFill>
                <a:latin typeface="Calibri" pitchFamily="18"/>
                <a:ea typeface="Microsoft YaHei" pitchFamily="2"/>
                <a:cs typeface="Lucida Sans" pitchFamily="2"/>
              </a:rPr>
              <a:t>Lactobacillus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a </a:t>
            </a:r>
            <a:r>
              <a:rPr lang="cs-CZ" sz="1600" b="0" i="1" u="none" strike="noStrike" kern="1200" spc="0" dirty="0" err="1">
                <a:ln>
                  <a:noFill/>
                </a:ln>
                <a:solidFill>
                  <a:srgbClr val="000000"/>
                </a:solidFill>
                <a:latin typeface="Calibri" pitchFamily="18"/>
                <a:ea typeface="Microsoft YaHei" pitchFamily="2"/>
                <a:cs typeface="Lucida Sans" pitchFamily="2"/>
              </a:rPr>
              <a:t>Enterococcus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porostou jen </a:t>
            </a:r>
            <a:r>
              <a:rPr lang="cs-CZ" sz="1600" b="0" i="0" u="none" strike="noStrike" kern="1200" spc="0" dirty="0" smtClean="0">
                <a:ln>
                  <a:noFill/>
                </a:ln>
                <a:solidFill>
                  <a:srgbClr val="000000"/>
                </a:solidFill>
                <a:latin typeface="Calibri" pitchFamily="18"/>
                <a:ea typeface="Microsoft YaHei" pitchFamily="2"/>
                <a:cs typeface="Lucida Sans" pitchFamily="2"/>
              </a:rPr>
              <a:t>dohromady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1" u="none" strike="noStrike" kern="1200" spc="0" dirty="0" smtClean="0">
                <a:ln>
                  <a:noFill/>
                </a:ln>
                <a:solidFill>
                  <a:srgbClr val="000000"/>
                </a:solidFill>
                <a:latin typeface="Calibri" pitchFamily="18"/>
                <a:ea typeface="Microsoft YaHei" pitchFamily="2"/>
                <a:cs typeface="Lucida Sans" pitchFamily="2"/>
              </a:rPr>
              <a:t>E</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vyžaduje kyselinu listovou, kterou </a:t>
            </a:r>
            <a:r>
              <a:rPr lang="cs-CZ" sz="1600" b="0" i="0" u="none" strike="noStrike" kern="1200" spc="0" dirty="0" smtClean="0">
                <a:ln>
                  <a:noFill/>
                </a:ln>
                <a:solidFill>
                  <a:srgbClr val="000000"/>
                </a:solidFill>
                <a:latin typeface="Calibri" pitchFamily="18"/>
                <a:ea typeface="Microsoft YaHei" pitchFamily="2"/>
                <a:cs typeface="Lucida Sans" pitchFamily="2"/>
              </a:rPr>
              <a:t>produkuje </a:t>
            </a:r>
            <a:r>
              <a:rPr lang="cs-CZ" sz="1600" b="0" i="1" u="none" strike="noStrike" kern="1200" spc="0" dirty="0" err="1" smtClean="0">
                <a:ln>
                  <a:noFill/>
                </a:ln>
                <a:solidFill>
                  <a:srgbClr val="000000"/>
                </a:solidFill>
                <a:latin typeface="Calibri" pitchFamily="18"/>
                <a:ea typeface="Microsoft YaHei" pitchFamily="2"/>
                <a:cs typeface="Lucida Sans" pitchFamily="2"/>
              </a:rPr>
              <a:t>Lactobacillus</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a ten zase potřebuje fenylalanin , který produkuje </a:t>
            </a:r>
            <a:r>
              <a:rPr lang="cs-CZ" sz="1600" b="0" i="1" u="none" strike="noStrike" kern="1200" spc="0" dirty="0" err="1">
                <a:ln>
                  <a:noFill/>
                </a:ln>
                <a:solidFill>
                  <a:srgbClr val="000000"/>
                </a:solidFill>
                <a:latin typeface="Calibri" pitchFamily="18"/>
                <a:ea typeface="Microsoft YaHei" pitchFamily="2"/>
                <a:cs typeface="Lucida Sans" pitchFamily="2"/>
              </a:rPr>
              <a:t>Enterococcus</a:t>
            </a:r>
            <a:r>
              <a:rPr lang="cs-CZ" sz="1600" b="0" i="0" u="none" strike="noStrike" kern="1200" spc="0" dirty="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Př. </a:t>
            </a:r>
            <a:r>
              <a:rPr lang="cs-CZ" sz="1600" dirty="0">
                <a:solidFill>
                  <a:srgbClr val="000000"/>
                </a:solidFill>
                <a:latin typeface="Calibri" pitchFamily="18"/>
                <a:ea typeface="Microsoft YaHei" pitchFamily="2"/>
                <a:cs typeface="Lucida Sans" pitchFamily="2"/>
              </a:rPr>
              <a:t>r</a:t>
            </a:r>
            <a:r>
              <a:rPr lang="cs-CZ" sz="1600" b="0" i="0" u="none" strike="noStrike" kern="1200" spc="0" dirty="0" smtClean="0">
                <a:ln>
                  <a:noFill/>
                </a:ln>
                <a:solidFill>
                  <a:srgbClr val="000000"/>
                </a:solidFill>
                <a:latin typeface="Calibri" pitchFamily="18"/>
                <a:ea typeface="Microsoft YaHei" pitchFamily="2"/>
                <a:cs typeface="Lucida Sans" pitchFamily="2"/>
              </a:rPr>
              <a:t>ůst </a:t>
            </a:r>
            <a:r>
              <a:rPr lang="cs-CZ" sz="1600" b="0" i="0" u="none" strike="noStrike" kern="1200" spc="0" dirty="0">
                <a:ln>
                  <a:noFill/>
                </a:ln>
                <a:solidFill>
                  <a:srgbClr val="000000"/>
                </a:solidFill>
                <a:latin typeface="Calibri" pitchFamily="18"/>
                <a:ea typeface="Microsoft YaHei" pitchFamily="2"/>
                <a:cs typeface="Lucida Sans" pitchFamily="2"/>
              </a:rPr>
              <a:t>E. </a:t>
            </a:r>
            <a:r>
              <a:rPr lang="cs-CZ" sz="1600" b="0" i="0" u="none" strike="noStrike" kern="1200" spc="0" dirty="0" err="1">
                <a:ln>
                  <a:noFill/>
                </a:ln>
                <a:solidFill>
                  <a:srgbClr val="000000"/>
                </a:solidFill>
                <a:latin typeface="Calibri" pitchFamily="18"/>
                <a:ea typeface="Microsoft YaHei" pitchFamily="2"/>
                <a:cs typeface="Lucida Sans" pitchFamily="2"/>
              </a:rPr>
              <a:t>faecalis</a:t>
            </a:r>
            <a:r>
              <a:rPr lang="cs-CZ" sz="1600" b="0" i="0" u="none" strike="noStrike" kern="1200" spc="0" dirty="0">
                <a:ln>
                  <a:noFill/>
                </a:ln>
                <a:solidFill>
                  <a:srgbClr val="000000"/>
                </a:solidFill>
                <a:latin typeface="Calibri" pitchFamily="18"/>
                <a:ea typeface="Microsoft YaHei" pitchFamily="2"/>
                <a:cs typeface="Lucida Sans" pitchFamily="2"/>
              </a:rPr>
              <a:t> a L. </a:t>
            </a:r>
            <a:r>
              <a:rPr lang="cs-CZ" sz="1600" b="0" i="0" u="none" strike="noStrike" kern="1200" spc="0" dirty="0" err="1">
                <a:ln>
                  <a:noFill/>
                </a:ln>
                <a:solidFill>
                  <a:srgbClr val="000000"/>
                </a:solidFill>
                <a:latin typeface="Calibri" pitchFamily="18"/>
                <a:ea typeface="Microsoft YaHei" pitchFamily="2"/>
                <a:cs typeface="Lucida Sans" pitchFamily="2"/>
              </a:rPr>
              <a:t>arabinosus</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v médiu </a:t>
            </a:r>
            <a:r>
              <a:rPr lang="cs-CZ" sz="1600" b="0" i="0" u="none" strike="noStrike" kern="1200" spc="0" dirty="0">
                <a:ln>
                  <a:noFill/>
                </a:ln>
                <a:solidFill>
                  <a:srgbClr val="000000"/>
                </a:solidFill>
                <a:latin typeface="Calibri" pitchFamily="18"/>
                <a:ea typeface="Microsoft YaHei" pitchFamily="2"/>
                <a:cs typeface="Lucida Sans" pitchFamily="2"/>
              </a:rPr>
              <a:t>bez kyseliny listové </a:t>
            </a:r>
            <a:r>
              <a:rPr lang="cs-CZ" sz="1600" b="0" i="0" u="none" strike="noStrike" kern="1200" spc="0" dirty="0" smtClean="0">
                <a:ln>
                  <a:noFill/>
                </a:ln>
                <a:solidFill>
                  <a:srgbClr val="000000"/>
                </a:solidFill>
                <a:latin typeface="Calibri" pitchFamily="18"/>
                <a:ea typeface="Microsoft YaHei" pitchFamily="2"/>
                <a:cs typeface="Lucida Sans" pitchFamily="2"/>
              </a:rPr>
              <a:t>a fenylalaninu</a:t>
            </a:r>
            <a:r>
              <a:rPr lang="cs-CZ" sz="1600" b="0" i="0" u="none" strike="noStrike" kern="1200" spc="0" dirty="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a) </a:t>
            </a:r>
            <a:r>
              <a:rPr lang="cs-CZ" sz="1600" b="0" i="0" u="none" strike="noStrike" kern="1200" spc="0" dirty="0" smtClean="0">
                <a:ln>
                  <a:noFill/>
                </a:ln>
                <a:solidFill>
                  <a:srgbClr val="000000"/>
                </a:solidFill>
                <a:latin typeface="Calibri" pitchFamily="18"/>
                <a:ea typeface="Microsoft YaHei" pitchFamily="2"/>
                <a:cs typeface="Lucida Sans" pitchFamily="2"/>
              </a:rPr>
              <a:t>kombinovaná </a:t>
            </a:r>
            <a:r>
              <a:rPr lang="cs-CZ" sz="1600" b="0" i="0" u="none" strike="noStrike" kern="1200" spc="0" dirty="0">
                <a:ln>
                  <a:noFill/>
                </a:ln>
                <a:solidFill>
                  <a:srgbClr val="000000"/>
                </a:solidFill>
                <a:latin typeface="Calibri" pitchFamily="18"/>
                <a:ea typeface="Microsoft YaHei" pitchFamily="2"/>
                <a:cs typeface="Lucida Sans" pitchFamily="2"/>
              </a:rPr>
              <a:t>kultura</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b) </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c) </a:t>
            </a:r>
            <a:r>
              <a:rPr lang="cs-CZ" sz="1600" b="0" i="1" u="none" strike="noStrike" kern="1200" spc="0" dirty="0">
                <a:ln>
                  <a:noFill/>
                </a:ln>
                <a:solidFill>
                  <a:srgbClr val="000000"/>
                </a:solidFill>
                <a:latin typeface="Calibri" pitchFamily="18"/>
                <a:ea typeface="Microsoft YaHei" pitchFamily="2"/>
                <a:cs typeface="Lucida Sans" pitchFamily="2"/>
              </a:rPr>
              <a:t>L.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800" b="0" i="0" u="none" strike="noStrike" kern="1200" spc="0" dirty="0">
              <a:ln>
                <a:noFill/>
              </a:ln>
              <a:solidFill>
                <a:srgbClr val="000000"/>
              </a:solidFill>
              <a:latin typeface="Calibri" pitchFamily="18"/>
              <a:ea typeface="Microsoft YaHei" pitchFamily="2"/>
              <a:cs typeface="Lucida Sans" pitchFamily="2"/>
            </a:endParaRPr>
          </a:p>
        </p:txBody>
      </p:sp>
      <p:pic>
        <p:nvPicPr>
          <p:cNvPr id="3" name="Picture 2"/>
          <p:cNvPicPr>
            <a:picLocks noChangeAspect="1"/>
          </p:cNvPicPr>
          <p:nvPr/>
        </p:nvPicPr>
        <p:blipFill>
          <a:blip r:embed="rId3">
            <a:lum/>
            <a:alphaModFix/>
          </a:blip>
          <a:srcRect/>
          <a:stretch>
            <a:fillRect/>
          </a:stretch>
        </p:blipFill>
        <p:spPr>
          <a:xfrm>
            <a:off x="2123728" y="3933056"/>
            <a:ext cx="2891467" cy="2814138"/>
          </a:xfrm>
          <a:prstGeom prst="rect">
            <a:avLst/>
          </a:prstGeom>
          <a:noFill/>
          <a:ln>
            <a:no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4388932"/>
            <a:ext cx="3144350" cy="235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7504" y="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lvl="0" indent="-285750">
              <a:spcBef>
                <a:spcPts val="638"/>
              </a:spcBef>
              <a:buFont typeface="Arial" panose="020B0604020202020204" pitchFamily="34" charset="0"/>
              <a:buChar char="•"/>
            </a:pPr>
            <a:r>
              <a:rPr lang="cs-CZ" sz="1600" i="1" dirty="0" smtClean="0">
                <a:latin typeface="Calibri" pitchFamily="18"/>
              </a:rPr>
              <a:t>Př.</a:t>
            </a:r>
          </a:p>
          <a:p>
            <a:pPr marL="285750" lvl="0" indent="-285750">
              <a:spcBef>
                <a:spcPts val="638"/>
              </a:spcBef>
              <a:buFont typeface="Arial" panose="020B0604020202020204" pitchFamily="34" charset="0"/>
              <a:buChar char="•"/>
            </a:pPr>
            <a:r>
              <a:rPr lang="en-GB" sz="1600" i="1" dirty="0" err="1" smtClean="0">
                <a:latin typeface="Calibri" pitchFamily="18"/>
              </a:rPr>
              <a:t>Chlorobium</a:t>
            </a:r>
            <a:r>
              <a:rPr lang="en-GB" sz="1600" i="1" dirty="0" smtClean="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světla</a:t>
            </a:r>
            <a:r>
              <a:rPr lang="en-GB" sz="1600" dirty="0">
                <a:latin typeface="Calibri" pitchFamily="18"/>
              </a:rPr>
              <a:t> </a:t>
            </a:r>
            <a:r>
              <a:rPr lang="en-GB" sz="1600" dirty="0" err="1">
                <a:latin typeface="Calibri" pitchFamily="18"/>
              </a:rPr>
              <a:t>fixuje</a:t>
            </a:r>
            <a:r>
              <a:rPr lang="en-GB" sz="1600" dirty="0">
                <a:latin typeface="Calibri" pitchFamily="18"/>
              </a:rPr>
              <a:t> CO2 a </a:t>
            </a:r>
            <a:r>
              <a:rPr lang="en-GB" sz="1600" dirty="0" err="1">
                <a:latin typeface="Calibri" pitchFamily="18"/>
              </a:rPr>
              <a:t>oxiduje</a:t>
            </a:r>
            <a:r>
              <a:rPr lang="en-GB" sz="1600" dirty="0">
                <a:latin typeface="Calibri" pitchFamily="18"/>
              </a:rPr>
              <a:t> </a:t>
            </a:r>
            <a:r>
              <a:rPr lang="en-GB" sz="1600" dirty="0" err="1">
                <a:latin typeface="Calibri" pitchFamily="18"/>
              </a:rPr>
              <a:t>sirovodík</a:t>
            </a:r>
            <a:r>
              <a:rPr lang="en-GB" sz="1600" dirty="0">
                <a:latin typeface="Calibri" pitchFamily="18"/>
              </a:rPr>
              <a:t> a </a:t>
            </a:r>
            <a:r>
              <a:rPr lang="en-GB" sz="1600" dirty="0" err="1">
                <a:latin typeface="Calibri" pitchFamily="18"/>
              </a:rPr>
              <a:t>produkuje</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látky</a:t>
            </a:r>
            <a:endParaRPr lang="en-GB" sz="1600" dirty="0">
              <a:latin typeface="Calibri" pitchFamily="18"/>
            </a:endParaRPr>
          </a:p>
          <a:p>
            <a:pPr marL="285750" lvl="0" indent="-285750">
              <a:spcBef>
                <a:spcPts val="638"/>
              </a:spcBef>
              <a:buFont typeface="Arial" panose="020B0604020202020204" pitchFamily="34" charset="0"/>
              <a:buChar char="•"/>
            </a:pPr>
            <a:r>
              <a:rPr lang="en-GB" sz="1600" i="1" dirty="0">
                <a:latin typeface="Calibri" pitchFamily="18"/>
              </a:rPr>
              <a:t>Spirillum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elementární</a:t>
            </a:r>
            <a:r>
              <a:rPr lang="en-GB" sz="1600" dirty="0">
                <a:latin typeface="Calibri" pitchFamily="18"/>
              </a:rPr>
              <a:t> </a:t>
            </a:r>
            <a:r>
              <a:rPr lang="en-GB" sz="1600" dirty="0" err="1">
                <a:latin typeface="Calibri" pitchFamily="18"/>
              </a:rPr>
              <a:t>síry</a:t>
            </a:r>
            <a:r>
              <a:rPr lang="en-GB" sz="1600" dirty="0">
                <a:latin typeface="Calibri" pitchFamily="18"/>
              </a:rPr>
              <a:t> a HCOO- (format) </a:t>
            </a:r>
            <a:r>
              <a:rPr lang="en-GB" sz="1600" dirty="0" err="1">
                <a:latin typeface="Calibri" pitchFamily="18"/>
              </a:rPr>
              <a:t>produkuje</a:t>
            </a:r>
            <a:r>
              <a:rPr lang="en-GB" sz="1600" dirty="0">
                <a:latin typeface="Calibri" pitchFamily="18"/>
              </a:rPr>
              <a:t> </a:t>
            </a:r>
            <a:r>
              <a:rPr lang="en-GB" sz="1600" dirty="0" err="1">
                <a:latin typeface="Calibri" pitchFamily="18"/>
              </a:rPr>
              <a:t>sirovodík</a:t>
            </a:r>
            <a:r>
              <a:rPr lang="en-GB" sz="1600" dirty="0">
                <a:latin typeface="Calibri" pitchFamily="18"/>
              </a:rPr>
              <a:t> a CO2</a:t>
            </a:r>
          </a:p>
          <a:p>
            <a:pPr marL="285750" lvl="0" indent="-285750">
              <a:spcBef>
                <a:spcPts val="638"/>
              </a:spcBef>
              <a:buFont typeface="Arial" panose="020B0604020202020204" pitchFamily="34" charset="0"/>
              <a:buChar char="•"/>
            </a:pPr>
            <a:r>
              <a:rPr lang="cs-CZ" sz="1600" dirty="0" err="1">
                <a:latin typeface="Calibri" pitchFamily="18"/>
              </a:rPr>
              <a:t>d</a:t>
            </a:r>
            <a:r>
              <a:rPr lang="en-GB" sz="1600" dirty="0" err="1" smtClean="0">
                <a:latin typeface="Calibri" pitchFamily="18"/>
              </a:rPr>
              <a:t>ohromady</a:t>
            </a:r>
            <a:r>
              <a:rPr lang="en-GB" sz="1600" dirty="0" smtClean="0">
                <a:latin typeface="Calibri" pitchFamily="18"/>
              </a:rPr>
              <a:t> </a:t>
            </a:r>
            <a:r>
              <a:rPr lang="en-GB" sz="1600" dirty="0">
                <a:latin typeface="Calibri" pitchFamily="18"/>
              </a:rPr>
              <a:t>se </a:t>
            </a:r>
            <a:r>
              <a:rPr lang="en-GB" sz="1600" dirty="0" err="1">
                <a:latin typeface="Calibri" pitchFamily="18"/>
              </a:rPr>
              <a:t>doplňují</a:t>
            </a:r>
            <a:endParaRPr lang="en-GB" sz="1600" dirty="0">
              <a:latin typeface="Calibri" pitchFamily="18"/>
            </a:endParaRPr>
          </a:p>
          <a:p>
            <a:pPr marL="285750" lvl="0" indent="-285750">
              <a:spcBef>
                <a:spcPts val="638"/>
              </a:spcBef>
              <a:buFont typeface="Arial" panose="020B0604020202020204" pitchFamily="34" charset="0"/>
              <a:buChar char="•"/>
            </a:pPr>
            <a:r>
              <a:rPr lang="en-GB" sz="1600" dirty="0" err="1" smtClean="0">
                <a:latin typeface="Calibri" pitchFamily="18"/>
              </a:rPr>
              <a:t>detoxikace</a:t>
            </a:r>
            <a:r>
              <a:rPr lang="en-GB" sz="1600" dirty="0" smtClean="0">
                <a:latin typeface="Calibri" pitchFamily="18"/>
              </a:rPr>
              <a:t> </a:t>
            </a:r>
            <a:r>
              <a:rPr lang="en-GB" sz="1600" dirty="0" err="1">
                <a:latin typeface="Calibri" pitchFamily="18"/>
              </a:rPr>
              <a:t>sirovodíku</a:t>
            </a:r>
            <a:r>
              <a:rPr lang="en-GB" sz="1600" dirty="0">
                <a:latin typeface="Calibri" pitchFamily="18"/>
              </a:rPr>
              <a:t> (</a:t>
            </a:r>
            <a:r>
              <a:rPr lang="en-GB" sz="1600" dirty="0" err="1">
                <a:latin typeface="Calibri" pitchFamily="18"/>
              </a:rPr>
              <a:t>zabil</a:t>
            </a:r>
            <a:r>
              <a:rPr lang="en-GB" sz="1600" dirty="0">
                <a:latin typeface="Calibri" pitchFamily="18"/>
              </a:rPr>
              <a:t> by </a:t>
            </a:r>
            <a:r>
              <a:rPr lang="en-GB" sz="1600" i="1" dirty="0">
                <a:latin typeface="Calibri" pitchFamily="18"/>
              </a:rPr>
              <a:t>Spirillum</a:t>
            </a:r>
            <a:r>
              <a:rPr lang="en-GB" sz="1600" dirty="0">
                <a:latin typeface="Calibri" pitchFamily="18"/>
              </a:rPr>
              <a:t>)</a:t>
            </a:r>
          </a:p>
          <a:p>
            <a:pPr marL="285750" lvl="0" indent="-285750">
              <a:spcBef>
                <a:spcPts val="638"/>
              </a:spcBef>
              <a:buFont typeface="Arial" panose="020B0604020202020204" pitchFamily="34" charset="0"/>
              <a:buChar char="•"/>
            </a:pPr>
            <a:r>
              <a:rPr lang="cs-CZ" sz="1600" dirty="0" err="1">
                <a:latin typeface="Calibri" pitchFamily="18"/>
              </a:rPr>
              <a:t>p</a:t>
            </a:r>
            <a:r>
              <a:rPr lang="en-GB" sz="1600" dirty="0" err="1" smtClean="0">
                <a:latin typeface="Calibri" pitchFamily="18"/>
              </a:rPr>
              <a:t>odobné</a:t>
            </a:r>
            <a:r>
              <a:rPr lang="en-GB" sz="1600" dirty="0" smtClean="0">
                <a:latin typeface="Calibri" pitchFamily="18"/>
              </a:rPr>
              <a:t> </a:t>
            </a:r>
            <a:r>
              <a:rPr lang="en-GB" sz="1600" dirty="0" err="1">
                <a:latin typeface="Calibri" pitchFamily="18"/>
              </a:rPr>
              <a:t>příklady</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bakteriemi</a:t>
            </a:r>
            <a:r>
              <a:rPr lang="en-GB" sz="1600" dirty="0">
                <a:latin typeface="Calibri" pitchFamily="18"/>
              </a:rPr>
              <a:t> v </a:t>
            </a:r>
            <a:r>
              <a:rPr lang="en-GB" sz="1600" dirty="0" err="1">
                <a:latin typeface="Calibri" pitchFamily="18"/>
              </a:rPr>
              <a:t>cyklu</a:t>
            </a:r>
            <a:r>
              <a:rPr lang="en-GB" sz="1600" dirty="0">
                <a:latin typeface="Calibri" pitchFamily="18"/>
              </a:rPr>
              <a:t> </a:t>
            </a:r>
            <a:r>
              <a:rPr lang="en-GB" sz="1600" dirty="0" err="1">
                <a:latin typeface="Calibri" pitchFamily="18"/>
              </a:rPr>
              <a:t>dusíku</a:t>
            </a:r>
            <a:endParaRPr lang="en-GB" sz="1600" dirty="0">
              <a:latin typeface="Calibri" pitchFamily="18"/>
            </a:endParaRPr>
          </a:p>
          <a:p>
            <a:pPr marL="285750" lvl="0" indent="-285750">
              <a:spcBef>
                <a:spcPts val="638"/>
              </a:spcBef>
              <a:buFont typeface="Arial" panose="020B0604020202020204" pitchFamily="34" charset="0"/>
              <a:buChar char="•"/>
            </a:pPr>
            <a:r>
              <a:rPr lang="en-GB" sz="1600" dirty="0" smtClean="0">
                <a:latin typeface="Calibri" pitchFamily="18"/>
              </a:rPr>
              <a:t> </a:t>
            </a:r>
            <a:r>
              <a:rPr lang="en-GB" sz="1600" dirty="0" err="1">
                <a:latin typeface="Calibri" pitchFamily="18"/>
              </a:rPr>
              <a:t>heterotrofní</a:t>
            </a:r>
            <a:r>
              <a:rPr lang="en-GB" sz="1600" dirty="0">
                <a:latin typeface="Calibri" pitchFamily="18"/>
              </a:rPr>
              <a:t> </a:t>
            </a:r>
            <a:r>
              <a:rPr lang="en-GB" sz="1600" dirty="0" err="1">
                <a:latin typeface="Calibri" pitchFamily="18"/>
              </a:rPr>
              <a:t>pseudomonády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chemotaxí</a:t>
            </a:r>
            <a:r>
              <a:rPr lang="en-GB" sz="1600" dirty="0">
                <a:latin typeface="Calibri" pitchFamily="18"/>
              </a:rPr>
              <a:t> </a:t>
            </a:r>
            <a:r>
              <a:rPr lang="en-GB" sz="1600" dirty="0" err="1">
                <a:latin typeface="Calibri" pitchFamily="18"/>
              </a:rPr>
              <a:t>přitahovány</a:t>
            </a:r>
            <a:r>
              <a:rPr lang="en-GB" sz="1600" dirty="0">
                <a:latin typeface="Calibri" pitchFamily="18"/>
              </a:rPr>
              <a:t> k </a:t>
            </a:r>
            <a:r>
              <a:rPr lang="en-GB" sz="1600" dirty="0" err="1">
                <a:latin typeface="Calibri" pitchFamily="18"/>
              </a:rPr>
              <a:t>organickým</a:t>
            </a:r>
            <a:r>
              <a:rPr lang="en-GB" sz="1600" dirty="0">
                <a:latin typeface="Calibri" pitchFamily="18"/>
              </a:rPr>
              <a:t> </a:t>
            </a:r>
            <a:r>
              <a:rPr lang="en-GB" sz="1600" dirty="0" err="1">
                <a:latin typeface="Calibri" pitchFamily="18"/>
              </a:rPr>
              <a:t>exkretům</a:t>
            </a:r>
            <a:r>
              <a:rPr lang="en-GB" sz="1600" dirty="0">
                <a:latin typeface="Calibri" pitchFamily="18"/>
              </a:rPr>
              <a:t> </a:t>
            </a:r>
            <a:r>
              <a:rPr lang="en-GB" sz="1600" dirty="0" err="1">
                <a:latin typeface="Calibri" pitchFamily="18"/>
              </a:rPr>
              <a:t>heterocytů</a:t>
            </a:r>
            <a:r>
              <a:rPr lang="en-GB" sz="1600" dirty="0">
                <a:latin typeface="Calibri" pitchFamily="18"/>
              </a:rPr>
              <a:t> </a:t>
            </a:r>
            <a:r>
              <a:rPr lang="en-GB" sz="1600" i="1" dirty="0">
                <a:latin typeface="Calibri" pitchFamily="18"/>
              </a:rPr>
              <a:t>Anabaena </a:t>
            </a:r>
            <a:r>
              <a:rPr lang="en-GB" sz="1600" i="1" dirty="0" err="1">
                <a:latin typeface="Calibri" pitchFamily="18"/>
              </a:rPr>
              <a:t>spiroides</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oxidují</a:t>
            </a:r>
            <a:endParaRPr lang="en-GB" sz="1600" dirty="0">
              <a:latin typeface="Calibri" pitchFamily="18"/>
            </a:endParaRPr>
          </a:p>
          <a:p>
            <a:pPr marL="285750" lvl="0" indent="-285750">
              <a:spcBef>
                <a:spcPts val="638"/>
              </a:spcBef>
              <a:buFont typeface="Arial" panose="020B0604020202020204" pitchFamily="34" charset="0"/>
              <a:buChar char="•"/>
            </a:pPr>
            <a:r>
              <a:rPr lang="en-GB" sz="1600" dirty="0" err="1">
                <a:latin typeface="Calibri" pitchFamily="18"/>
              </a:rPr>
              <a:t>vytvoří</a:t>
            </a:r>
            <a:r>
              <a:rPr lang="en-GB" sz="1600" dirty="0">
                <a:latin typeface="Calibri" pitchFamily="18"/>
              </a:rPr>
              <a:t> </a:t>
            </a:r>
            <a:r>
              <a:rPr lang="en-GB" sz="1600" dirty="0" err="1">
                <a:latin typeface="Calibri" pitchFamily="18"/>
              </a:rPr>
              <a:t>husté</a:t>
            </a:r>
            <a:r>
              <a:rPr lang="en-GB" sz="1600" dirty="0">
                <a:latin typeface="Calibri" pitchFamily="18"/>
              </a:rPr>
              <a:t> </a:t>
            </a:r>
            <a:r>
              <a:rPr lang="en-GB" sz="1600" dirty="0" err="1">
                <a:latin typeface="Calibri" pitchFamily="18"/>
              </a:rPr>
              <a:t>agregáty</a:t>
            </a:r>
            <a:r>
              <a:rPr lang="en-GB" sz="1600" dirty="0">
                <a:latin typeface="Calibri" pitchFamily="18"/>
              </a:rPr>
              <a:t> </a:t>
            </a:r>
            <a:r>
              <a:rPr lang="en-GB" sz="1600" dirty="0" err="1">
                <a:latin typeface="Calibri" pitchFamily="18"/>
              </a:rPr>
              <a:t>kolem</a:t>
            </a:r>
            <a:r>
              <a:rPr lang="en-GB" sz="1600" dirty="0">
                <a:latin typeface="Calibri" pitchFamily="18"/>
              </a:rPr>
              <a:t> </a:t>
            </a:r>
            <a:r>
              <a:rPr lang="en-GB" sz="1600" dirty="0" err="1">
                <a:latin typeface="Calibri" pitchFamily="18"/>
              </a:rPr>
              <a:t>heterocyty</a:t>
            </a:r>
            <a:r>
              <a:rPr lang="en-GB" sz="1600" dirty="0">
                <a:latin typeface="Calibri" pitchFamily="18"/>
              </a:rPr>
              <a:t> a </a:t>
            </a:r>
            <a:r>
              <a:rPr lang="en-GB" sz="1600" dirty="0" err="1">
                <a:latin typeface="Calibri" pitchFamily="18"/>
              </a:rPr>
              <a:t>stimulují</a:t>
            </a:r>
            <a:r>
              <a:rPr lang="en-GB" sz="1600" dirty="0">
                <a:latin typeface="Calibri" pitchFamily="18"/>
              </a:rPr>
              <a:t> </a:t>
            </a:r>
            <a:r>
              <a:rPr lang="en-GB" sz="1600" dirty="0" err="1">
                <a:latin typeface="Calibri" pitchFamily="18"/>
              </a:rPr>
              <a:t>nitrogenázovou</a:t>
            </a:r>
            <a:r>
              <a:rPr lang="en-GB" sz="1600" dirty="0">
                <a:latin typeface="Calibri" pitchFamily="18"/>
              </a:rPr>
              <a:t> </a:t>
            </a:r>
            <a:r>
              <a:rPr lang="en-GB" sz="1600" dirty="0" err="1">
                <a:latin typeface="Calibri" pitchFamily="18"/>
              </a:rPr>
              <a:t>aktivitu</a:t>
            </a:r>
            <a:r>
              <a:rPr lang="en-GB" sz="1600" dirty="0">
                <a:latin typeface="Calibri" pitchFamily="18"/>
              </a:rPr>
              <a:t> (</a:t>
            </a:r>
            <a:r>
              <a:rPr lang="en-GB" sz="1600" dirty="0" err="1">
                <a:latin typeface="Calibri" pitchFamily="18"/>
              </a:rPr>
              <a:t>snížením</a:t>
            </a:r>
            <a:r>
              <a:rPr lang="en-GB" sz="1600" dirty="0">
                <a:latin typeface="Calibri" pitchFamily="18"/>
              </a:rPr>
              <a:t> </a:t>
            </a:r>
            <a:r>
              <a:rPr lang="en-GB" sz="1600" dirty="0" err="1">
                <a:latin typeface="Calibri" pitchFamily="18"/>
              </a:rPr>
              <a:t>tenze</a:t>
            </a:r>
            <a:r>
              <a:rPr lang="en-GB" sz="1600" dirty="0">
                <a:latin typeface="Calibri" pitchFamily="18"/>
              </a:rPr>
              <a:t> </a:t>
            </a:r>
            <a:r>
              <a:rPr lang="en-GB" sz="1600" dirty="0" err="1">
                <a:latin typeface="Calibri" pitchFamily="18"/>
              </a:rPr>
              <a:t>kyslíku</a:t>
            </a:r>
            <a:r>
              <a:rPr lang="en-GB" sz="1600" dirty="0">
                <a:latin typeface="Calibri" pitchFamily="18"/>
              </a:rPr>
              <a:t>?)</a:t>
            </a:r>
          </a:p>
        </p:txBody>
      </p:sp>
      <p:pic>
        <p:nvPicPr>
          <p:cNvPr id="3" name="Picture 2"/>
          <p:cNvPicPr>
            <a:picLocks noChangeAspect="1"/>
          </p:cNvPicPr>
          <p:nvPr/>
        </p:nvPicPr>
        <p:blipFill>
          <a:blip r:embed="rId3">
            <a:lum/>
            <a:alphaModFix/>
          </a:blip>
          <a:srcRect/>
          <a:stretch>
            <a:fillRect/>
          </a:stretch>
        </p:blipFill>
        <p:spPr>
          <a:xfrm>
            <a:off x="2490760" y="4365104"/>
            <a:ext cx="3661337" cy="22852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Obdélník 3"/>
          <p:cNvSpPr/>
          <p:nvPr/>
        </p:nvSpPr>
        <p:spPr>
          <a:xfrm>
            <a:off x="172080" y="116640"/>
            <a:ext cx="8712720" cy="209450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Chemotaxe důležitá i pro asociaci řas a bakterií ve vodním prostředí</a:t>
            </a:r>
          </a:p>
          <a:p>
            <a:pPr marL="285750" marR="0" lvl="0" indent="-285750" algn="l" rtl="0" hangingPunct="1">
              <a:lnSpc>
                <a:spcPct val="100000"/>
              </a:lnSpc>
              <a:spcBef>
                <a:spcPts val="0"/>
              </a:spcBef>
              <a:spcAft>
                <a:spcPts val="0"/>
              </a:spcAft>
              <a:buFont typeface="Arial" panose="020B0604020202020204" pitchFamily="34" charset="0"/>
              <a:buChar char="•"/>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sinice </a:t>
            </a:r>
            <a:r>
              <a:rPr lang="cs-CZ" sz="1600" b="0" i="0" u="none" strike="noStrike" kern="1200" spc="0" dirty="0">
                <a:ln>
                  <a:noFill/>
                </a:ln>
                <a:solidFill>
                  <a:srgbClr val="000000"/>
                </a:solidFill>
                <a:latin typeface="Calibri" pitchFamily="18"/>
                <a:ea typeface="Microsoft YaHei" pitchFamily="2"/>
                <a:cs typeface="Lucida Sans" pitchFamily="2"/>
              </a:rPr>
              <a:t>i </a:t>
            </a:r>
            <a:r>
              <a:rPr lang="cs-CZ" sz="1600" b="0" i="0" u="none" strike="noStrike" kern="1200" spc="0" dirty="0" smtClean="0">
                <a:ln>
                  <a:noFill/>
                </a:ln>
                <a:solidFill>
                  <a:srgbClr val="000000"/>
                </a:solidFill>
                <a:latin typeface="Calibri" pitchFamily="18"/>
                <a:ea typeface="Microsoft YaHei" pitchFamily="2"/>
                <a:cs typeface="Lucida Sans" pitchFamily="2"/>
              </a:rPr>
              <a:t>řasy </a:t>
            </a:r>
            <a:r>
              <a:rPr lang="cs-CZ" sz="1600" b="0" i="0" u="none" strike="noStrike" kern="1200" spc="0" dirty="0">
                <a:ln>
                  <a:noFill/>
                </a:ln>
                <a:solidFill>
                  <a:srgbClr val="000000"/>
                </a:solidFill>
                <a:latin typeface="Calibri" pitchFamily="18"/>
                <a:ea typeface="Microsoft YaHei" pitchFamily="2"/>
                <a:cs typeface="Lucida Sans" pitchFamily="2"/>
              </a:rPr>
              <a:t>produkují organické sloučeniny, které přitahují bakterie</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bakterie </a:t>
            </a:r>
            <a:r>
              <a:rPr lang="cs-CZ" sz="1600" b="0" i="0" u="none" strike="noStrike" kern="1200" spc="0" dirty="0">
                <a:ln>
                  <a:noFill/>
                </a:ln>
                <a:solidFill>
                  <a:srgbClr val="000000"/>
                </a:solidFill>
                <a:latin typeface="Calibri" pitchFamily="18"/>
                <a:ea typeface="Microsoft YaHei" pitchFamily="2"/>
                <a:cs typeface="Lucida Sans" pitchFamily="2"/>
              </a:rPr>
              <a:t>pak produkují vitamíny využívané řasami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vztah </a:t>
            </a:r>
            <a:r>
              <a:rPr lang="cs-CZ" sz="1600" b="0" i="0" u="none" strike="noStrike" kern="1200" spc="0" dirty="0">
                <a:ln>
                  <a:noFill/>
                </a:ln>
                <a:solidFill>
                  <a:srgbClr val="000000"/>
                </a:solidFill>
                <a:latin typeface="Calibri" pitchFamily="18"/>
                <a:ea typeface="Microsoft YaHei" pitchFamily="2"/>
                <a:cs typeface="Lucida Sans" pitchFamily="2"/>
              </a:rPr>
              <a:t>může být i specifický</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řasa </a:t>
            </a:r>
            <a:r>
              <a:rPr lang="cs-CZ" sz="1600" b="0" i="0" u="none" strike="noStrike" kern="1200" spc="0" dirty="0">
                <a:ln>
                  <a:noFill/>
                </a:ln>
                <a:solidFill>
                  <a:srgbClr val="000000"/>
                </a:solidFill>
                <a:latin typeface="Calibri" pitchFamily="18"/>
                <a:ea typeface="Microsoft YaHei" pitchFamily="2"/>
                <a:cs typeface="Lucida Sans" pitchFamily="2"/>
              </a:rPr>
              <a:t>využívá světlo a produkuje </a:t>
            </a:r>
            <a:r>
              <a:rPr lang="cs-CZ" sz="1600" b="0" i="0" u="none" strike="noStrike" kern="1200" spc="0" dirty="0" err="1">
                <a:ln>
                  <a:noFill/>
                </a:ln>
                <a:solidFill>
                  <a:srgbClr val="000000"/>
                </a:solidFill>
                <a:latin typeface="Calibri" pitchFamily="18"/>
                <a:ea typeface="Microsoft YaHei" pitchFamily="2"/>
                <a:cs typeface="Lucida Sans" pitchFamily="2"/>
              </a:rPr>
              <a:t>org</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l</a:t>
            </a:r>
            <a:r>
              <a:rPr lang="cs-CZ" sz="1600" b="0" i="0" u="none" strike="noStrike" kern="1200" spc="0" dirty="0">
                <a:ln>
                  <a:noFill/>
                </a:ln>
                <a:solidFill>
                  <a:srgbClr val="000000"/>
                </a:solidFill>
                <a:latin typeface="Calibri" pitchFamily="18"/>
                <a:ea typeface="Microsoft YaHei" pitchFamily="2"/>
                <a:cs typeface="Lucida Sans" pitchFamily="2"/>
              </a:rPr>
              <a:t>. a </a:t>
            </a:r>
            <a:r>
              <a:rPr lang="cs-CZ" sz="1600" b="0" i="0" u="none" strike="noStrike" kern="1200" spc="0" dirty="0" smtClean="0">
                <a:ln>
                  <a:noFill/>
                </a:ln>
                <a:solidFill>
                  <a:srgbClr val="000000"/>
                </a:solidFill>
                <a:latin typeface="Calibri" pitchFamily="18"/>
                <a:ea typeface="Microsoft YaHei" pitchFamily="2"/>
                <a:cs typeface="Lucida Sans" pitchFamily="2"/>
              </a:rPr>
              <a:t>kyslík</a:t>
            </a:r>
            <a:r>
              <a:rPr lang="cs-CZ" sz="1600" b="0" i="0" u="none" strike="noStrike" kern="1200" spc="0" dirty="0">
                <a:ln>
                  <a:noFill/>
                </a:ln>
                <a:solidFill>
                  <a:srgbClr val="000000"/>
                </a:solidFill>
                <a:latin typeface="Calibri" pitchFamily="18"/>
                <a:ea typeface="Microsoft YaHei" pitchFamily="2"/>
                <a:cs typeface="Lucida Sans" pitchFamily="2"/>
              </a:rPr>
              <a:t>, které jsou využívány aerobními </a:t>
            </a:r>
            <a:r>
              <a:rPr lang="cs-CZ" sz="1600" b="0" i="0" u="none" strike="noStrike" kern="1200" spc="0" dirty="0" err="1" smtClean="0">
                <a:ln>
                  <a:noFill/>
                </a:ln>
                <a:solidFill>
                  <a:srgbClr val="000000"/>
                </a:solidFill>
                <a:latin typeface="Calibri" pitchFamily="18"/>
                <a:ea typeface="Microsoft YaHei" pitchFamily="2"/>
                <a:cs typeface="Lucida Sans" pitchFamily="2"/>
              </a:rPr>
              <a:t>heterotrofy</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bakterie </a:t>
            </a:r>
            <a:r>
              <a:rPr lang="cs-CZ" sz="1600" b="0" i="0" u="none" strike="noStrike" kern="1200" spc="0" dirty="0">
                <a:ln>
                  <a:noFill/>
                </a:ln>
                <a:solidFill>
                  <a:srgbClr val="000000"/>
                </a:solidFill>
                <a:latin typeface="Calibri" pitchFamily="18"/>
                <a:ea typeface="Microsoft YaHei" pitchFamily="2"/>
                <a:cs typeface="Lucida Sans" pitchFamily="2"/>
              </a:rPr>
              <a:t>zásobují řasu oxidem uhličitým a někdy růstovými </a:t>
            </a:r>
            <a:r>
              <a:rPr lang="cs-CZ" sz="1600" b="0" i="0" u="none" strike="noStrike" kern="1200" spc="0" dirty="0" smtClean="0">
                <a:ln>
                  <a:noFill/>
                </a:ln>
                <a:solidFill>
                  <a:srgbClr val="000000"/>
                </a:solidFill>
                <a:latin typeface="Calibri" pitchFamily="18"/>
                <a:ea typeface="Microsoft YaHei" pitchFamily="2"/>
                <a:cs typeface="Lucida Sans" pitchFamily="2"/>
              </a:rPr>
              <a:t>látkami</a:t>
            </a:r>
          </a:p>
          <a:p>
            <a:pPr marR="0" lvl="0" algn="l" rtl="0" hangingPunct="1">
              <a:lnSpc>
                <a:spcPct val="100000"/>
              </a:lnSpc>
              <a:spcBef>
                <a:spcPts val="0"/>
              </a:spcBef>
              <a:spcAft>
                <a:spcPts val="0"/>
              </a:spcAft>
              <a:buSzPct val="45000"/>
              <a:tabLst/>
              <a:defRPr sz="1800"/>
            </a:pPr>
            <a:r>
              <a:rPr lang="cs-CZ" sz="1600" dirty="0" smtClean="0">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a zlepšují růst řasy odstraněním kyslíku)</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729207"/>
            <a:ext cx="2808065" cy="343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61" y="2762780"/>
            <a:ext cx="4533719" cy="3400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7640" y="332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lvl="0" indent="-285750">
              <a:spcBef>
                <a:spcPts val="638"/>
              </a:spcBef>
              <a:buFont typeface="Arial" panose="020B0604020202020204" pitchFamily="34" charset="0"/>
              <a:buChar char="•"/>
            </a:pPr>
            <a:r>
              <a:rPr lang="en-GB" sz="1600" dirty="0">
                <a:latin typeface="Calibri" pitchFamily="18"/>
              </a:rPr>
              <a:t> </a:t>
            </a:r>
            <a:r>
              <a:rPr lang="en-GB" sz="1600" dirty="0" err="1">
                <a:latin typeface="Calibri" pitchFamily="18"/>
              </a:rPr>
              <a:t>někdy</a:t>
            </a:r>
            <a:r>
              <a:rPr lang="en-GB" sz="1600" dirty="0">
                <a:latin typeface="Calibri" pitchFamily="18"/>
              </a:rPr>
              <a:t> </a:t>
            </a:r>
            <a:r>
              <a:rPr lang="en-GB" sz="1600" dirty="0" err="1">
                <a:latin typeface="Calibri" pitchFamily="18"/>
              </a:rPr>
              <a:t>schopnost</a:t>
            </a:r>
            <a:r>
              <a:rPr lang="en-GB" sz="1600" dirty="0">
                <a:latin typeface="Calibri" pitchFamily="18"/>
              </a:rPr>
              <a:t> </a:t>
            </a:r>
            <a:r>
              <a:rPr lang="en-GB" sz="1600" dirty="0" err="1">
                <a:latin typeface="Calibri" pitchFamily="18"/>
              </a:rPr>
              <a:t>jedné</a:t>
            </a:r>
            <a:r>
              <a:rPr lang="en-GB" sz="1600" dirty="0">
                <a:latin typeface="Calibri" pitchFamily="18"/>
              </a:rPr>
              <a:t> populace </a:t>
            </a:r>
            <a:r>
              <a:rPr lang="en-GB" sz="1600" dirty="0" err="1">
                <a:latin typeface="Calibri" pitchFamily="18"/>
              </a:rPr>
              <a:t>urychlit</a:t>
            </a:r>
            <a:r>
              <a:rPr lang="en-GB" sz="1600" dirty="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jiné</a:t>
            </a:r>
            <a:r>
              <a:rPr lang="en-GB" sz="1600" dirty="0">
                <a:latin typeface="Calibri" pitchFamily="18"/>
              </a:rPr>
              <a:t> populace</a:t>
            </a:r>
          </a:p>
          <a:p>
            <a:pPr marL="285750" lvl="0" indent="-285750">
              <a:spcBef>
                <a:spcPts val="638"/>
              </a:spcBef>
              <a:buFont typeface="Arial" panose="020B0604020202020204" pitchFamily="34" charset="0"/>
              <a:buChar char="•"/>
            </a:pPr>
            <a:r>
              <a:rPr lang="en-GB" sz="1600" dirty="0" err="1">
                <a:latin typeface="Calibri" pitchFamily="18"/>
              </a:rPr>
              <a:t>některé</a:t>
            </a:r>
            <a:r>
              <a:rPr lang="en-GB" sz="1600" dirty="0">
                <a:latin typeface="Calibri" pitchFamily="18"/>
              </a:rPr>
              <a:t> </a:t>
            </a:r>
            <a:r>
              <a:rPr lang="en-GB" sz="1600" dirty="0" err="1">
                <a:latin typeface="Calibri" pitchFamily="18"/>
              </a:rPr>
              <a:t>druhy</a:t>
            </a:r>
            <a:r>
              <a:rPr lang="en-GB" sz="1600" dirty="0">
                <a:latin typeface="Calibri" pitchFamily="18"/>
              </a:rPr>
              <a:t> </a:t>
            </a:r>
            <a:r>
              <a:rPr lang="en-GB" sz="1600" i="1" dirty="0">
                <a:latin typeface="Calibri" pitchFamily="18"/>
              </a:rPr>
              <a:t>Pseudomonas </a:t>
            </a:r>
            <a:r>
              <a:rPr lang="en-GB" sz="1600" dirty="0" err="1">
                <a:latin typeface="Calibri" pitchFamily="18"/>
              </a:rPr>
              <a:t>rostou</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orcinolu</a:t>
            </a:r>
            <a:r>
              <a:rPr lang="en-GB" sz="1600" dirty="0">
                <a:latin typeface="Calibri" pitchFamily="18"/>
              </a:rPr>
              <a:t>, ale </a:t>
            </a:r>
            <a:r>
              <a:rPr lang="en-GB" sz="1600" dirty="0" err="1" smtClean="0">
                <a:latin typeface="Calibri" pitchFamily="18"/>
              </a:rPr>
              <a:t>vykazují</a:t>
            </a:r>
            <a:r>
              <a:rPr lang="cs-CZ" sz="1600" dirty="0" smtClean="0">
                <a:latin typeface="Calibri" pitchFamily="18"/>
              </a:rPr>
              <a:t> k němu</a:t>
            </a:r>
            <a:r>
              <a:rPr lang="en-GB" sz="1600" dirty="0" smtClean="0">
                <a:latin typeface="Calibri" pitchFamily="18"/>
              </a:rPr>
              <a:t> </a:t>
            </a:r>
            <a:r>
              <a:rPr lang="en-GB" sz="1600" dirty="0" err="1">
                <a:latin typeface="Calibri" pitchFamily="18"/>
              </a:rPr>
              <a:t>vyšší</a:t>
            </a:r>
            <a:r>
              <a:rPr lang="en-GB" sz="1600" dirty="0">
                <a:latin typeface="Calibri" pitchFamily="18"/>
              </a:rPr>
              <a:t> </a:t>
            </a:r>
            <a:r>
              <a:rPr lang="en-GB" sz="1600" dirty="0" err="1">
                <a:latin typeface="Calibri" pitchFamily="18"/>
              </a:rPr>
              <a:t>afinitu</a:t>
            </a:r>
            <a:r>
              <a:rPr lang="en-GB" sz="1600" dirty="0">
                <a:latin typeface="Calibri" pitchFamily="18"/>
              </a:rPr>
              <a:t> </a:t>
            </a:r>
            <a:r>
              <a:rPr lang="en-GB" sz="1600" dirty="0" smtClean="0">
                <a:latin typeface="Calibri" pitchFamily="18"/>
              </a:rPr>
              <a:t>a </a:t>
            </a:r>
            <a:r>
              <a:rPr lang="en-GB" sz="1600" dirty="0" err="1">
                <a:latin typeface="Calibri" pitchFamily="18"/>
              </a:rPr>
              <a:t>rychlejší</a:t>
            </a:r>
            <a:r>
              <a:rPr lang="en-GB" sz="1600" dirty="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jiných</a:t>
            </a:r>
            <a:r>
              <a:rPr lang="en-GB" sz="1600" dirty="0">
                <a:latin typeface="Calibri" pitchFamily="18"/>
              </a:rPr>
              <a:t> </a:t>
            </a:r>
            <a:r>
              <a:rPr lang="en-GB" sz="1600" dirty="0" err="1">
                <a:latin typeface="Calibri" pitchFamily="18"/>
              </a:rPr>
              <a:t>bakterií</a:t>
            </a:r>
            <a:endParaRPr lang="en-GB" sz="1600" dirty="0">
              <a:latin typeface="Calibri" pitchFamily="18"/>
            </a:endParaRPr>
          </a:p>
          <a:p>
            <a:pPr marL="285750" lvl="0" indent="-285750">
              <a:spcBef>
                <a:spcPts val="638"/>
              </a:spcBef>
              <a:buFont typeface="Arial" panose="020B0604020202020204" pitchFamily="34" charset="0"/>
              <a:buChar char="•"/>
            </a:pPr>
            <a:r>
              <a:rPr lang="en-GB" sz="1600" dirty="0" err="1">
                <a:latin typeface="Calibri" pitchFamily="18"/>
              </a:rPr>
              <a:t>tyto</a:t>
            </a:r>
            <a:r>
              <a:rPr lang="en-GB" sz="1600" dirty="0">
                <a:latin typeface="Calibri" pitchFamily="18"/>
              </a:rPr>
              <a:t> </a:t>
            </a:r>
            <a:r>
              <a:rPr lang="en-GB" sz="1600" dirty="0" err="1">
                <a:latin typeface="Calibri" pitchFamily="18"/>
              </a:rPr>
              <a:t>nerostou</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orcinolu</a:t>
            </a:r>
            <a:r>
              <a:rPr lang="en-GB" sz="1600" dirty="0">
                <a:latin typeface="Calibri" pitchFamily="18"/>
              </a:rPr>
              <a:t>, ale </a:t>
            </a:r>
            <a:r>
              <a:rPr lang="en-GB" sz="1600" dirty="0" err="1">
                <a:latin typeface="Calibri" pitchFamily="18"/>
              </a:rPr>
              <a:t>využívají</a:t>
            </a:r>
            <a:r>
              <a:rPr lang="en-GB" sz="1600" dirty="0">
                <a:latin typeface="Calibri" pitchFamily="18"/>
              </a:rPr>
              <a:t> </a:t>
            </a:r>
            <a:r>
              <a:rPr lang="en-GB" sz="1600" dirty="0" err="1">
                <a:latin typeface="Calibri" pitchFamily="18"/>
              </a:rPr>
              <a:t>jiné</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látky</a:t>
            </a:r>
            <a:r>
              <a:rPr lang="en-GB" sz="1600" dirty="0">
                <a:latin typeface="Calibri" pitchFamily="18"/>
              </a:rPr>
              <a:t> </a:t>
            </a:r>
            <a:r>
              <a:rPr lang="en-GB" sz="1600" dirty="0" err="1">
                <a:latin typeface="Calibri" pitchFamily="18"/>
              </a:rPr>
              <a:t>produkované</a:t>
            </a:r>
            <a:r>
              <a:rPr lang="en-GB" sz="1600" dirty="0">
                <a:latin typeface="Calibri" pitchFamily="18"/>
              </a:rPr>
              <a:t> </a:t>
            </a:r>
            <a:r>
              <a:rPr lang="en-GB" sz="1600" i="1" dirty="0">
                <a:latin typeface="Calibri" pitchFamily="18"/>
              </a:rPr>
              <a:t>Pseudomonas</a:t>
            </a:r>
          </a:p>
          <a:p>
            <a:pPr marL="285750" lvl="0" indent="-285750">
              <a:spcBef>
                <a:spcPts val="638"/>
              </a:spcBef>
              <a:buFont typeface="Arial" panose="020B0604020202020204" pitchFamily="34" charset="0"/>
              <a:buChar char="•"/>
            </a:pPr>
            <a:r>
              <a:rPr lang="en-GB" sz="1600" dirty="0" smtClean="0">
                <a:latin typeface="Calibri" pitchFamily="18"/>
              </a:rPr>
              <a:t>populace </a:t>
            </a:r>
            <a:r>
              <a:rPr lang="cs-CZ" sz="1600" dirty="0" smtClean="0">
                <a:latin typeface="Calibri" pitchFamily="18"/>
              </a:rPr>
              <a:t>dohromady </a:t>
            </a:r>
            <a:r>
              <a:rPr lang="en-GB" sz="1600" dirty="0" err="1" smtClean="0">
                <a:latin typeface="Calibri" pitchFamily="18"/>
              </a:rPr>
              <a:t>schopné</a:t>
            </a:r>
            <a:r>
              <a:rPr lang="en-GB" sz="1600" dirty="0" smtClean="0">
                <a:latin typeface="Calibri" pitchFamily="18"/>
              </a:rPr>
              <a:t> </a:t>
            </a:r>
            <a:r>
              <a:rPr lang="en-GB" sz="1600" dirty="0" err="1" smtClean="0">
                <a:latin typeface="Calibri" pitchFamily="18"/>
              </a:rPr>
              <a:t>produkovat</a:t>
            </a:r>
            <a:r>
              <a:rPr lang="en-GB" sz="1600" dirty="0" smtClean="0">
                <a:latin typeface="Calibri" pitchFamily="18"/>
              </a:rPr>
              <a:t> </a:t>
            </a:r>
            <a:r>
              <a:rPr lang="en-GB" sz="1600" dirty="0" err="1" smtClean="0">
                <a:latin typeface="Calibri" pitchFamily="18"/>
              </a:rPr>
              <a:t>enzymy</a:t>
            </a:r>
            <a:r>
              <a:rPr lang="en-GB" sz="1600" dirty="0" smtClean="0">
                <a:latin typeface="Calibri" pitchFamily="18"/>
              </a:rPr>
              <a:t>, </a:t>
            </a:r>
            <a:r>
              <a:rPr lang="en-GB" sz="1600" dirty="0" err="1" smtClean="0">
                <a:latin typeface="Calibri" pitchFamily="18"/>
              </a:rPr>
              <a:t>které</a:t>
            </a:r>
            <a:r>
              <a:rPr lang="en-GB" sz="1600" dirty="0" smtClean="0">
                <a:latin typeface="Calibri" pitchFamily="18"/>
              </a:rPr>
              <a:t> by </a:t>
            </a:r>
            <a:r>
              <a:rPr lang="en-GB" sz="1600" dirty="0" err="1" smtClean="0">
                <a:latin typeface="Calibri" pitchFamily="18"/>
              </a:rPr>
              <a:t>odděleně</a:t>
            </a:r>
            <a:r>
              <a:rPr lang="en-GB" sz="1600" dirty="0" smtClean="0">
                <a:latin typeface="Calibri" pitchFamily="18"/>
              </a:rPr>
              <a:t> </a:t>
            </a:r>
            <a:r>
              <a:rPr lang="en-GB" sz="1600" dirty="0" err="1" smtClean="0">
                <a:latin typeface="Calibri" pitchFamily="18"/>
              </a:rPr>
              <a:t>neprodukovaly</a:t>
            </a:r>
            <a:r>
              <a:rPr lang="en-GB" sz="1600" dirty="0" smtClean="0">
                <a:latin typeface="Calibri" pitchFamily="18"/>
              </a:rPr>
              <a:t> </a:t>
            </a:r>
            <a:r>
              <a:rPr lang="cs-CZ" sz="1600" dirty="0">
                <a:latin typeface="Calibri" pitchFamily="18"/>
              </a:rPr>
              <a:t> </a:t>
            </a:r>
            <a:r>
              <a:rPr lang="cs-CZ" sz="1600" dirty="0" smtClean="0">
                <a:latin typeface="Calibri" pitchFamily="18"/>
              </a:rPr>
              <a:t>- </a:t>
            </a:r>
            <a:r>
              <a:rPr lang="en-GB" sz="1600" dirty="0" err="1" smtClean="0">
                <a:latin typeface="Calibri" pitchFamily="18"/>
              </a:rPr>
              <a:t>příbuzné</a:t>
            </a:r>
            <a:r>
              <a:rPr lang="en-GB" sz="1600" dirty="0" smtClean="0">
                <a:latin typeface="Calibri" pitchFamily="18"/>
              </a:rPr>
              <a:t> </a:t>
            </a:r>
            <a:r>
              <a:rPr lang="en-GB" sz="1600" dirty="0" err="1" smtClean="0">
                <a:latin typeface="Calibri" pitchFamily="18"/>
              </a:rPr>
              <a:t>rody</a:t>
            </a:r>
            <a:r>
              <a:rPr lang="en-GB" sz="1600" dirty="0" smtClean="0">
                <a:latin typeface="Calibri" pitchFamily="18"/>
              </a:rPr>
              <a:t> </a:t>
            </a:r>
            <a:r>
              <a:rPr lang="en-GB" sz="1600" i="1" dirty="0" smtClean="0">
                <a:latin typeface="Calibri" pitchFamily="18"/>
              </a:rPr>
              <a:t>Pseudomonas </a:t>
            </a:r>
            <a:r>
              <a:rPr lang="en-GB" sz="1600" dirty="0" err="1" smtClean="0">
                <a:latin typeface="Calibri" pitchFamily="18"/>
              </a:rPr>
              <a:t>rostou</a:t>
            </a:r>
            <a:r>
              <a:rPr lang="en-GB" sz="1600" dirty="0" smtClean="0">
                <a:latin typeface="Calibri" pitchFamily="18"/>
              </a:rPr>
              <a:t>-li </a:t>
            </a:r>
            <a:r>
              <a:rPr lang="en-GB" sz="1600" dirty="0" err="1" smtClean="0">
                <a:latin typeface="Calibri" pitchFamily="18"/>
              </a:rPr>
              <a:t>dohromady</a:t>
            </a:r>
            <a:r>
              <a:rPr lang="en-GB" sz="1600" dirty="0" smtClean="0">
                <a:latin typeface="Calibri" pitchFamily="18"/>
              </a:rPr>
              <a:t> </a:t>
            </a:r>
            <a:r>
              <a:rPr lang="en-GB" sz="1600" dirty="0" err="1" smtClean="0">
                <a:latin typeface="Calibri" pitchFamily="18"/>
              </a:rPr>
              <a:t>produkují</a:t>
            </a:r>
            <a:r>
              <a:rPr lang="en-GB" sz="1600" dirty="0" smtClean="0">
                <a:latin typeface="Calibri" pitchFamily="18"/>
              </a:rPr>
              <a:t> </a:t>
            </a:r>
            <a:r>
              <a:rPr lang="en-GB" sz="1600" dirty="0" err="1" smtClean="0">
                <a:latin typeface="Calibri" pitchFamily="18"/>
              </a:rPr>
              <a:t>enzym</a:t>
            </a:r>
            <a:r>
              <a:rPr lang="en-GB" sz="1600" dirty="0" smtClean="0">
                <a:latin typeface="Calibri" pitchFamily="18"/>
              </a:rPr>
              <a:t> </a:t>
            </a:r>
            <a:r>
              <a:rPr lang="en-GB" sz="1600" dirty="0" err="1" smtClean="0">
                <a:latin typeface="Calibri" pitchFamily="18"/>
              </a:rPr>
              <a:t>lecithinasu</a:t>
            </a:r>
            <a:r>
              <a:rPr lang="en-GB" sz="1600" dirty="0" smtClean="0">
                <a:latin typeface="Calibri" pitchFamily="18"/>
              </a:rPr>
              <a:t> - </a:t>
            </a:r>
            <a:r>
              <a:rPr lang="en-GB" sz="1600" dirty="0" err="1" smtClean="0">
                <a:latin typeface="Calibri" pitchFamily="18"/>
              </a:rPr>
              <a:t>štěpí</a:t>
            </a:r>
            <a:r>
              <a:rPr lang="en-GB" sz="1600" dirty="0" smtClean="0">
                <a:latin typeface="Calibri" pitchFamily="18"/>
              </a:rPr>
              <a:t> </a:t>
            </a:r>
            <a:r>
              <a:rPr lang="en-GB" sz="1600" dirty="0" err="1" smtClean="0">
                <a:latin typeface="Calibri" pitchFamily="18"/>
              </a:rPr>
              <a:t>lecitin</a:t>
            </a:r>
            <a:r>
              <a:rPr lang="cs-CZ" sz="1600" dirty="0" smtClean="0">
                <a:latin typeface="Calibri" pitchFamily="18"/>
              </a:rPr>
              <a:t> </a:t>
            </a:r>
            <a:endParaRPr lang="cs-CZ" sz="1600" dirty="0">
              <a:latin typeface="Calibri" pitchFamily="18"/>
            </a:endParaRPr>
          </a:p>
          <a:p>
            <a:pPr marL="285750" lvl="0" indent="-285750">
              <a:spcBef>
                <a:spcPts val="638"/>
              </a:spcBef>
              <a:buFont typeface="Arial" panose="020B0604020202020204" pitchFamily="34" charset="0"/>
              <a:buChar char="•"/>
            </a:pPr>
            <a:r>
              <a:rPr lang="en-GB" sz="1600" dirty="0" err="1" smtClean="0">
                <a:latin typeface="Calibri" pitchFamily="18"/>
              </a:rPr>
              <a:t>podobně</a:t>
            </a:r>
            <a:r>
              <a:rPr lang="en-GB" sz="1600" dirty="0" smtClean="0">
                <a:latin typeface="Calibri" pitchFamily="18"/>
              </a:rPr>
              <a:t> </a:t>
            </a:r>
            <a:r>
              <a:rPr lang="en-GB" sz="1600" dirty="0" err="1">
                <a:latin typeface="Calibri" pitchFamily="18"/>
              </a:rPr>
              <a:t>produkce</a:t>
            </a:r>
            <a:r>
              <a:rPr lang="en-GB" sz="1600" dirty="0">
                <a:latin typeface="Calibri" pitchFamily="18"/>
              </a:rPr>
              <a:t> </a:t>
            </a:r>
            <a:r>
              <a:rPr lang="en-GB" sz="1600" dirty="0" err="1">
                <a:latin typeface="Calibri" pitchFamily="18"/>
              </a:rPr>
              <a:t>celuláz</a:t>
            </a:r>
            <a:r>
              <a:rPr lang="en-GB" sz="1600" dirty="0">
                <a:latin typeface="Calibri" pitchFamily="18"/>
              </a:rPr>
              <a:t> u </a:t>
            </a:r>
            <a:r>
              <a:rPr lang="en-GB" sz="1600" dirty="0" err="1">
                <a:latin typeface="Calibri" pitchFamily="18"/>
              </a:rPr>
              <a:t>jiných</a:t>
            </a:r>
            <a:r>
              <a:rPr lang="en-GB" sz="1600" dirty="0">
                <a:latin typeface="Calibri" pitchFamily="18"/>
              </a:rPr>
              <a:t> </a:t>
            </a:r>
            <a:r>
              <a:rPr lang="en-GB" sz="1600" dirty="0" err="1">
                <a:latin typeface="Calibri" pitchFamily="18"/>
              </a:rPr>
              <a:t>bakterií</a:t>
            </a:r>
            <a:endParaRPr lang="en-GB" sz="1600" dirty="0">
              <a:latin typeface="Calibri" pitchFamily="18"/>
            </a:endParaRPr>
          </a:p>
          <a:p>
            <a:pPr marL="285750" lvl="0" indent="-285750">
              <a:spcBef>
                <a:spcPts val="638"/>
              </a:spcBef>
              <a:buFont typeface="Arial" panose="020B0604020202020204" pitchFamily="34" charset="0"/>
              <a:buChar char="•"/>
            </a:pPr>
            <a:r>
              <a:rPr lang="en-GB" sz="1600" dirty="0" err="1">
                <a:latin typeface="Calibri" pitchFamily="18"/>
              </a:rPr>
              <a:t>degradace</a:t>
            </a:r>
            <a:r>
              <a:rPr lang="en-GB" sz="1600" dirty="0">
                <a:latin typeface="Calibri" pitchFamily="18"/>
              </a:rPr>
              <a:t> </a:t>
            </a:r>
            <a:r>
              <a:rPr lang="en-GB" sz="1600" dirty="0" err="1">
                <a:latin typeface="Calibri" pitchFamily="18"/>
              </a:rPr>
              <a:t>zemědělských</a:t>
            </a:r>
            <a:r>
              <a:rPr lang="en-GB" sz="1600" dirty="0">
                <a:latin typeface="Calibri" pitchFamily="18"/>
              </a:rPr>
              <a:t> </a:t>
            </a:r>
            <a:r>
              <a:rPr lang="en-GB" sz="1600" dirty="0" err="1">
                <a:latin typeface="Calibri" pitchFamily="18"/>
              </a:rPr>
              <a:t>pesticidů</a:t>
            </a:r>
            <a:r>
              <a:rPr lang="en-GB" sz="1600" dirty="0">
                <a:latin typeface="Calibri" pitchFamily="18"/>
              </a:rPr>
              <a:t> (</a:t>
            </a:r>
            <a:r>
              <a:rPr lang="en-GB" sz="1600" i="1" dirty="0" err="1">
                <a:latin typeface="Calibri" pitchFamily="18"/>
              </a:rPr>
              <a:t>Arthrobacter</a:t>
            </a:r>
            <a:r>
              <a:rPr lang="en-GB" sz="1600" i="1" dirty="0">
                <a:latin typeface="Calibri" pitchFamily="18"/>
              </a:rPr>
              <a:t> a Streptomyces </a:t>
            </a:r>
            <a:r>
              <a:rPr lang="en-GB" sz="1600" dirty="0" err="1">
                <a:latin typeface="Calibri" pitchFamily="18"/>
              </a:rPr>
              <a:t>dohromady</a:t>
            </a:r>
            <a:r>
              <a:rPr lang="en-GB" sz="1600" dirty="0">
                <a:latin typeface="Calibri" pitchFamily="18"/>
              </a:rPr>
              <a:t> </a:t>
            </a:r>
            <a:r>
              <a:rPr lang="en-GB" sz="1600" dirty="0" err="1" smtClean="0">
                <a:latin typeface="Calibri" pitchFamily="18"/>
              </a:rPr>
              <a:t>degradují</a:t>
            </a:r>
            <a:r>
              <a:rPr lang="cs-CZ" sz="1600" dirty="0" smtClean="0">
                <a:latin typeface="Calibri" pitchFamily="18"/>
              </a:rPr>
              <a:t> </a:t>
            </a:r>
            <a:r>
              <a:rPr lang="en-GB" sz="1600" dirty="0" err="1" smtClean="0">
                <a:latin typeface="Calibri" pitchFamily="18"/>
              </a:rPr>
              <a:t>organofosfát</a:t>
            </a:r>
            <a:r>
              <a:rPr lang="en-GB" sz="1600" dirty="0" smtClean="0">
                <a:latin typeface="Calibri" pitchFamily="18"/>
              </a:rPr>
              <a:t> </a:t>
            </a:r>
            <a:r>
              <a:rPr lang="en-GB" sz="1600" dirty="0" err="1" smtClean="0">
                <a:latin typeface="Calibri" pitchFamily="18"/>
              </a:rPr>
              <a:t>diazinon</a:t>
            </a:r>
            <a:r>
              <a:rPr lang="cs-CZ" sz="1600" dirty="0" smtClean="0">
                <a:latin typeface="Calibri" pitchFamily="18"/>
              </a:rPr>
              <a:t>,</a:t>
            </a:r>
            <a:r>
              <a:rPr lang="en-GB" sz="1600" dirty="0" smtClean="0">
                <a:latin typeface="Calibri" pitchFamily="18"/>
              </a:rPr>
              <a:t> </a:t>
            </a:r>
            <a:r>
              <a:rPr lang="en-GB" sz="1600" dirty="0" err="1">
                <a:latin typeface="Calibri" pitchFamily="18"/>
              </a:rPr>
              <a:t>společná</a:t>
            </a:r>
            <a:r>
              <a:rPr lang="en-GB" sz="1600" dirty="0">
                <a:latin typeface="Calibri" pitchFamily="18"/>
              </a:rPr>
              <a:t> </a:t>
            </a:r>
            <a:r>
              <a:rPr lang="en-GB" sz="1600" dirty="0" err="1">
                <a:latin typeface="Calibri" pitchFamily="18"/>
              </a:rPr>
              <a:t>degradace</a:t>
            </a:r>
            <a:r>
              <a:rPr lang="en-GB" sz="1600" dirty="0">
                <a:latin typeface="Calibri" pitchFamily="18"/>
              </a:rPr>
              <a:t> </a:t>
            </a:r>
            <a:r>
              <a:rPr lang="en-GB" sz="1600" dirty="0" err="1">
                <a:latin typeface="Calibri" pitchFamily="18"/>
              </a:rPr>
              <a:t>organofosfátu</a:t>
            </a:r>
            <a:r>
              <a:rPr lang="en-GB" sz="1600" dirty="0">
                <a:latin typeface="Calibri" pitchFamily="18"/>
              </a:rPr>
              <a:t> </a:t>
            </a:r>
            <a:r>
              <a:rPr lang="en-GB" sz="1600" dirty="0" smtClean="0">
                <a:latin typeface="Calibri" pitchFamily="18"/>
              </a:rPr>
              <a:t>parathion </a:t>
            </a:r>
            <a:r>
              <a:rPr lang="en-GB" sz="1600" i="1" dirty="0" smtClean="0">
                <a:latin typeface="Calibri" pitchFamily="18"/>
              </a:rPr>
              <a:t>P</a:t>
            </a:r>
            <a:r>
              <a:rPr lang="cs-CZ" sz="1600" i="1" dirty="0" err="1" smtClean="0">
                <a:latin typeface="Calibri" pitchFamily="18"/>
              </a:rPr>
              <a:t>seudomonas</a:t>
            </a:r>
            <a:r>
              <a:rPr lang="en-GB" sz="1600" i="1" dirty="0" smtClean="0">
                <a:latin typeface="Calibri" pitchFamily="18"/>
              </a:rPr>
              <a:t> </a:t>
            </a:r>
            <a:r>
              <a:rPr lang="en-GB" sz="1600" i="1" dirty="0" err="1" smtClean="0">
                <a:latin typeface="Calibri" pitchFamily="18"/>
              </a:rPr>
              <a:t>stutzeri</a:t>
            </a:r>
            <a:r>
              <a:rPr lang="en-GB" sz="1600" i="1" dirty="0" smtClean="0">
                <a:latin typeface="Calibri" pitchFamily="18"/>
              </a:rPr>
              <a:t> a P. aeruginosa</a:t>
            </a:r>
            <a:r>
              <a:rPr lang="en-GB" sz="1600" dirty="0" smtClean="0">
                <a:latin typeface="Calibri" pitchFamily="18"/>
              </a:rPr>
              <a:t>)</a:t>
            </a:r>
            <a:endParaRPr lang="en-GB" sz="1600" dirty="0">
              <a:latin typeface="Calibri" pitchFamily="18"/>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293096"/>
            <a:ext cx="24384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521696"/>
            <a:ext cx="26860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Přímá spojnice se šipkou 3"/>
          <p:cNvCxnSpPr/>
          <p:nvPr/>
        </p:nvCxnSpPr>
        <p:spPr>
          <a:xfrm flipH="1">
            <a:off x="2915816" y="3645024"/>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5076056" y="3645024"/>
            <a:ext cx="21602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Obdélník 3"/>
          <p:cNvSpPr/>
          <p:nvPr/>
        </p:nvSpPr>
        <p:spPr>
          <a:xfrm>
            <a:off x="0" y="188640"/>
            <a:ext cx="9144000" cy="2344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lvl="0">
              <a:defRPr sz="1600" b="0"/>
            </a:pPr>
            <a:r>
              <a:rPr lang="cs-CZ" sz="1600" i="1" dirty="0" err="1">
                <a:solidFill>
                  <a:srgbClr val="000000"/>
                </a:solidFill>
                <a:latin typeface="Calibri" pitchFamily="18"/>
                <a:ea typeface="Microsoft YaHei" pitchFamily="2"/>
                <a:cs typeface="Lucida Sans" pitchFamily="2"/>
              </a:rPr>
              <a:t>Penicillium</a:t>
            </a:r>
            <a:r>
              <a:rPr lang="cs-CZ" sz="1600" i="1" dirty="0">
                <a:solidFill>
                  <a:srgbClr val="000000"/>
                </a:solidFill>
                <a:latin typeface="Calibri" pitchFamily="18"/>
                <a:ea typeface="Microsoft YaHei" pitchFamily="2"/>
                <a:cs typeface="Lucida Sans" pitchFamily="2"/>
              </a:rPr>
              <a:t> </a:t>
            </a:r>
            <a:r>
              <a:rPr lang="cs-CZ" sz="1600" i="1" dirty="0" err="1" smtClean="0">
                <a:solidFill>
                  <a:srgbClr val="000000"/>
                </a:solidFill>
                <a:latin typeface="Calibri" pitchFamily="18"/>
                <a:ea typeface="Microsoft YaHei" pitchFamily="2"/>
                <a:cs typeface="Lucida Sans" pitchFamily="2"/>
              </a:rPr>
              <a:t>piscarium</a:t>
            </a:r>
            <a:r>
              <a:rPr lang="cs-CZ" sz="1600" i="1" dirty="0" smtClean="0">
                <a:solidFill>
                  <a:srgbClr val="000000"/>
                </a:solidFill>
                <a:latin typeface="Calibri" pitchFamily="18"/>
                <a:ea typeface="Microsoft YaHei" pitchFamily="2"/>
                <a:cs typeface="Lucida Sans" pitchFamily="2"/>
              </a:rPr>
              <a:t> vs. </a:t>
            </a:r>
            <a:r>
              <a:rPr lang="cs-CZ" sz="1600" i="1" dirty="0" err="1">
                <a:solidFill>
                  <a:srgbClr val="000000"/>
                </a:solidFill>
                <a:latin typeface="Calibri" pitchFamily="18"/>
                <a:ea typeface="Microsoft YaHei" pitchFamily="2"/>
                <a:cs typeface="Lucida Sans" pitchFamily="2"/>
              </a:rPr>
              <a:t>Geotrichum</a:t>
            </a:r>
            <a:r>
              <a:rPr lang="cs-CZ" sz="1600" i="1" dirty="0">
                <a:solidFill>
                  <a:srgbClr val="000000"/>
                </a:solidFill>
                <a:latin typeface="Calibri" pitchFamily="18"/>
                <a:ea typeface="Microsoft YaHei" pitchFamily="2"/>
                <a:cs typeface="Lucida Sans" pitchFamily="2"/>
              </a:rPr>
              <a:t> </a:t>
            </a:r>
            <a:r>
              <a:rPr lang="cs-CZ" sz="1600" i="1" dirty="0" err="1" smtClean="0">
                <a:solidFill>
                  <a:srgbClr val="000000"/>
                </a:solidFill>
                <a:latin typeface="Calibri" pitchFamily="18"/>
                <a:ea typeface="Microsoft YaHei" pitchFamily="2"/>
                <a:cs typeface="Lucida Sans" pitchFamily="2"/>
              </a:rPr>
              <a:t>candidum</a:t>
            </a:r>
            <a:endParaRPr lang="cs-CZ" sz="1600" i="1" dirty="0" smtClean="0">
              <a:solidFill>
                <a:srgbClr val="000000"/>
              </a:solidFill>
              <a:latin typeface="Calibri" pitchFamily="18"/>
              <a:ea typeface="Microsoft YaHei" pitchFamily="2"/>
              <a:cs typeface="Lucida Sans" pitchFamily="2"/>
            </a:endParaRPr>
          </a:p>
          <a:p>
            <a:pPr marL="285750" lvl="0" indent="-285750">
              <a:buFont typeface="Arial" panose="020B0604020202020204" pitchFamily="34" charset="0"/>
              <a:buChar char="•"/>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Wingdings" panose="05000000000000000000" pitchFamily="2" charset="2"/>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organismus detoxikuje metabolity </a:t>
            </a:r>
            <a:r>
              <a:rPr lang="cs-CZ" sz="1600" b="0" i="0" u="none" strike="noStrike" kern="1200" spc="0" dirty="0" smtClean="0">
                <a:ln>
                  <a:noFill/>
                </a:ln>
                <a:solidFill>
                  <a:srgbClr val="000000"/>
                </a:solidFill>
                <a:latin typeface="Calibri" pitchFamily="18"/>
                <a:ea typeface="Microsoft YaHei" pitchFamily="2"/>
                <a:cs typeface="Lucida Sans" pitchFamily="2"/>
              </a:rPr>
              <a:t>produkované při </a:t>
            </a:r>
            <a:r>
              <a:rPr lang="cs-CZ" sz="1600" b="0" i="0" u="none" strike="noStrike" kern="1200" spc="0" dirty="0">
                <a:ln>
                  <a:noFill/>
                </a:ln>
                <a:solidFill>
                  <a:srgbClr val="000000"/>
                </a:solidFill>
                <a:latin typeface="Calibri" pitchFamily="18"/>
                <a:ea typeface="Microsoft YaHei" pitchFamily="2"/>
                <a:cs typeface="Lucida Sans" pitchFamily="2"/>
              </a:rPr>
              <a:t>degradaci herbicidu jiným organismem, který však </a:t>
            </a:r>
            <a:r>
              <a:rPr lang="cs-CZ" sz="1600" b="0" i="0" u="none" strike="noStrike" kern="1200" spc="0" dirty="0" smtClean="0">
                <a:ln>
                  <a:noFill/>
                </a:ln>
                <a:solidFill>
                  <a:srgbClr val="000000"/>
                </a:solidFill>
                <a:latin typeface="Calibri" pitchFamily="18"/>
                <a:ea typeface="Microsoft YaHei" pitchFamily="2"/>
                <a:cs typeface="Lucida Sans" pitchFamily="2"/>
              </a:rPr>
              <a:t>sám o </a:t>
            </a:r>
            <a:r>
              <a:rPr lang="cs-CZ" sz="1600" b="0" i="0" u="none" strike="noStrike" kern="1200" spc="0" dirty="0">
                <a:ln>
                  <a:noFill/>
                </a:ln>
                <a:solidFill>
                  <a:srgbClr val="000000"/>
                </a:solidFill>
                <a:latin typeface="Calibri" pitchFamily="18"/>
                <a:ea typeface="Microsoft YaHei" pitchFamily="2"/>
                <a:cs typeface="Lucida Sans" pitchFamily="2"/>
              </a:rPr>
              <a:t>sobě neumí </a:t>
            </a:r>
            <a:r>
              <a:rPr lang="cs-CZ" sz="1600" b="0" i="0" u="none" strike="noStrike" kern="1200" spc="0" dirty="0" smtClean="0">
                <a:ln>
                  <a:noFill/>
                </a:ln>
                <a:solidFill>
                  <a:srgbClr val="000000"/>
                </a:solidFill>
                <a:latin typeface="Calibri" pitchFamily="18"/>
                <a:ea typeface="Microsoft YaHei" pitchFamily="2"/>
                <a:cs typeface="Lucida Sans" pitchFamily="2"/>
              </a:rPr>
              <a:t>degradovat </a:t>
            </a:r>
            <a:endParaRPr lang="cs-CZ" sz="1600" b="0" i="1" u="none" strike="noStrike" kern="1200" spc="0" dirty="0" smtClean="0">
              <a:ln>
                <a:noFill/>
              </a:ln>
              <a:solidFill>
                <a:srgbClr val="000000"/>
              </a:solidFill>
              <a:latin typeface="Calibri" pitchFamily="18"/>
              <a:ea typeface="Microsoft YaHei" pitchFamily="2"/>
              <a:cs typeface="Lucida Sans" pitchFamily="2"/>
            </a:endParaRPr>
          </a:p>
          <a:p>
            <a:pPr marL="285750" lvl="0" indent="-285750">
              <a:buFont typeface="Arial" panose="020B0604020202020204" pitchFamily="34" charset="0"/>
              <a:buChar char="•"/>
              <a:defRPr sz="1600" b="0"/>
            </a:pPr>
            <a:r>
              <a:rPr lang="cs-CZ" sz="1600" i="1" dirty="0" err="1">
                <a:solidFill>
                  <a:srgbClr val="000000"/>
                </a:solidFill>
                <a:latin typeface="Calibri" pitchFamily="18"/>
                <a:ea typeface="Microsoft YaHei" pitchFamily="2"/>
                <a:cs typeface="Lucida Sans" pitchFamily="2"/>
              </a:rPr>
              <a:t>Penicillium</a:t>
            </a:r>
            <a:r>
              <a:rPr lang="cs-CZ" sz="1600" i="1" dirty="0">
                <a:solidFill>
                  <a:srgbClr val="000000"/>
                </a:solidFill>
                <a:latin typeface="Calibri" pitchFamily="18"/>
                <a:ea typeface="Microsoft YaHei" pitchFamily="2"/>
                <a:cs typeface="Lucida Sans" pitchFamily="2"/>
              </a:rPr>
              <a:t> </a:t>
            </a:r>
            <a:r>
              <a:rPr lang="cs-CZ" sz="1600" i="1" dirty="0" err="1">
                <a:solidFill>
                  <a:srgbClr val="000000"/>
                </a:solidFill>
                <a:latin typeface="Calibri" pitchFamily="18"/>
                <a:ea typeface="Microsoft YaHei" pitchFamily="2"/>
                <a:cs typeface="Lucida Sans" pitchFamily="2"/>
              </a:rPr>
              <a:t>piscarium</a:t>
            </a:r>
            <a:r>
              <a:rPr lang="cs-CZ" sz="1600" i="1" dirty="0">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degraduje </a:t>
            </a:r>
            <a:r>
              <a:rPr lang="cs-CZ" sz="1600" b="0" i="0" u="none" strike="noStrike" kern="1200" spc="0" dirty="0">
                <a:ln>
                  <a:noFill/>
                </a:ln>
                <a:solidFill>
                  <a:srgbClr val="000000"/>
                </a:solidFill>
                <a:latin typeface="Calibri" pitchFamily="18"/>
                <a:ea typeface="Microsoft YaHei" pitchFamily="2"/>
                <a:cs typeface="Lucida Sans" pitchFamily="2"/>
              </a:rPr>
              <a:t>herbicid </a:t>
            </a:r>
            <a:r>
              <a:rPr lang="cs-CZ" sz="1600" b="0" i="0" u="none" strike="noStrike" kern="1200" spc="0" dirty="0" err="1">
                <a:ln>
                  <a:noFill/>
                </a:ln>
                <a:solidFill>
                  <a:srgbClr val="000000"/>
                </a:solidFill>
                <a:latin typeface="Calibri" pitchFamily="18"/>
                <a:ea typeface="Microsoft YaHei" pitchFamily="2"/>
                <a:cs typeface="Lucida Sans" pitchFamily="2"/>
              </a:rPr>
              <a:t>propanil</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na kyselinu </a:t>
            </a:r>
            <a:r>
              <a:rPr lang="cs-CZ" sz="1600" b="0" i="0" u="none" strike="noStrike" kern="1200" spc="0" dirty="0">
                <a:ln>
                  <a:noFill/>
                </a:ln>
                <a:solidFill>
                  <a:srgbClr val="000000"/>
                </a:solidFill>
                <a:latin typeface="Calibri" pitchFamily="18"/>
                <a:ea typeface="Microsoft YaHei" pitchFamily="2"/>
                <a:cs typeface="Lucida Sans" pitchFamily="2"/>
              </a:rPr>
              <a:t>propionovou a 3,4 </a:t>
            </a:r>
            <a:r>
              <a:rPr lang="cs-CZ" sz="1600" b="0" i="0" u="none" strike="noStrike" kern="1200" spc="0" dirty="0" err="1">
                <a:ln>
                  <a:noFill/>
                </a:ln>
                <a:solidFill>
                  <a:srgbClr val="000000"/>
                </a:solidFill>
                <a:latin typeface="Calibri" pitchFamily="18"/>
                <a:ea typeface="Microsoft YaHei" pitchFamily="2"/>
                <a:cs typeface="Lucida Sans" pitchFamily="2"/>
              </a:rPr>
              <a:t>dichloranilin</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k. propionová je dále využita jako zdroj C a </a:t>
            </a:r>
            <a:r>
              <a:rPr lang="cs-CZ" sz="1600" b="0" i="0" u="none" strike="noStrike" kern="1200" spc="0" dirty="0" smtClean="0">
                <a:ln>
                  <a:noFill/>
                </a:ln>
                <a:solidFill>
                  <a:srgbClr val="000000"/>
                </a:solidFill>
                <a:latin typeface="Calibri" pitchFamily="18"/>
                <a:ea typeface="Microsoft YaHei" pitchFamily="2"/>
                <a:cs typeface="Lucida Sans" pitchFamily="2"/>
              </a:rPr>
              <a:t>energie</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ale </a:t>
            </a:r>
            <a:r>
              <a:rPr lang="cs-CZ" sz="1600" b="0" i="1" u="none" strike="noStrike" kern="1200" spc="0" dirty="0" err="1">
                <a:ln>
                  <a:noFill/>
                </a:ln>
                <a:solidFill>
                  <a:srgbClr val="000000"/>
                </a:solidFill>
                <a:latin typeface="Calibri" pitchFamily="18"/>
                <a:ea typeface="Microsoft YaHei" pitchFamily="2"/>
                <a:cs typeface="Lucida Sans" pitchFamily="2"/>
              </a:rPr>
              <a:t>Penicillium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neumí degradovat </a:t>
            </a:r>
            <a:r>
              <a:rPr lang="cs-CZ" sz="1600" b="0" i="0" u="none" strike="noStrike" kern="1200" spc="0" dirty="0" err="1" smtClean="0">
                <a:ln>
                  <a:noFill/>
                </a:ln>
                <a:solidFill>
                  <a:srgbClr val="000000"/>
                </a:solidFill>
                <a:latin typeface="Calibri" pitchFamily="18"/>
                <a:ea typeface="Microsoft YaHei" pitchFamily="2"/>
                <a:cs typeface="Lucida Sans" pitchFamily="2"/>
              </a:rPr>
              <a:t>tox</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err="1" smtClean="0">
                <a:ln>
                  <a:noFill/>
                </a:ln>
                <a:solidFill>
                  <a:srgbClr val="000000"/>
                </a:solidFill>
                <a:latin typeface="Calibri" pitchFamily="18"/>
                <a:ea typeface="Microsoft YaHei" pitchFamily="2"/>
                <a:cs typeface="Lucida Sans" pitchFamily="2"/>
              </a:rPr>
              <a:t>dichloranilin</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degradován </a:t>
            </a:r>
            <a:r>
              <a:rPr lang="cs-CZ" sz="1600" b="0" i="0" u="none" strike="noStrike" kern="1200" spc="0" dirty="0">
                <a:ln>
                  <a:noFill/>
                </a:ln>
                <a:solidFill>
                  <a:srgbClr val="000000"/>
                </a:solidFill>
                <a:latin typeface="Calibri" pitchFamily="18"/>
                <a:ea typeface="Microsoft YaHei" pitchFamily="2"/>
                <a:cs typeface="Lucida Sans" pitchFamily="2"/>
              </a:rPr>
              <a:t>houbou </a:t>
            </a:r>
            <a:r>
              <a:rPr lang="cs-CZ" sz="1600" b="0" i="1" u="none" strike="noStrike" kern="1200" spc="0" dirty="0" err="1">
                <a:ln>
                  <a:noFill/>
                </a:ln>
                <a:solidFill>
                  <a:srgbClr val="000000"/>
                </a:solidFill>
                <a:latin typeface="Calibri" pitchFamily="18"/>
                <a:ea typeface="Microsoft YaHei" pitchFamily="2"/>
                <a:cs typeface="Lucida Sans" pitchFamily="2"/>
              </a:rPr>
              <a:t>Geotrichum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candidum</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která neumí degradovat </a:t>
            </a:r>
            <a:r>
              <a:rPr lang="cs-CZ" sz="1600" b="0" i="0" u="none" strike="noStrike" kern="1200" spc="0" dirty="0">
                <a:ln>
                  <a:noFill/>
                </a:ln>
                <a:solidFill>
                  <a:srgbClr val="000000"/>
                </a:solidFill>
                <a:latin typeface="Calibri" pitchFamily="18"/>
                <a:ea typeface="Microsoft YaHei" pitchFamily="2"/>
                <a:cs typeface="Lucida Sans" pitchFamily="2"/>
              </a:rPr>
              <a:t>původní herbicid</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za nepřítomnosti herbicidu obě houby spolu </a:t>
            </a:r>
            <a:r>
              <a:rPr lang="cs-CZ" sz="1600" b="0" i="0" u="none" strike="noStrike" kern="1200" spc="0" dirty="0" smtClean="0">
                <a:ln>
                  <a:noFill/>
                </a:ln>
                <a:solidFill>
                  <a:srgbClr val="000000"/>
                </a:solidFill>
                <a:latin typeface="Calibri" pitchFamily="18"/>
                <a:ea typeface="Microsoft YaHei" pitchFamily="2"/>
                <a:cs typeface="Lucida Sans" pitchFamily="2"/>
              </a:rPr>
              <a:t>soutěží o </a:t>
            </a:r>
            <a:r>
              <a:rPr lang="cs-CZ" sz="1600" b="0" i="0" u="none" strike="noStrike" kern="1200" spc="0" dirty="0">
                <a:ln>
                  <a:noFill/>
                </a:ln>
                <a:solidFill>
                  <a:srgbClr val="000000"/>
                </a:solidFill>
                <a:latin typeface="Calibri" pitchFamily="18"/>
                <a:ea typeface="Microsoft YaHei" pitchFamily="2"/>
                <a:cs typeface="Lucida Sans" pitchFamily="2"/>
              </a:rPr>
              <a:t>stejné </a:t>
            </a:r>
            <a:r>
              <a:rPr lang="cs-CZ" sz="1600" b="0" i="0" u="none" strike="noStrike" kern="1200" spc="0" dirty="0" smtClean="0">
                <a:ln>
                  <a:noFill/>
                </a:ln>
                <a:solidFill>
                  <a:srgbClr val="000000"/>
                </a:solidFill>
                <a:latin typeface="Calibri" pitchFamily="18"/>
                <a:ea typeface="Microsoft YaHei" pitchFamily="2"/>
                <a:cs typeface="Lucida Sans" pitchFamily="2"/>
              </a:rPr>
              <a:t>substráty</a:t>
            </a:r>
            <a:endParaRPr lang="cs-CZ" sz="1600" b="0" i="0" u="none" strike="noStrike" kern="1200" spc="0" dirty="0">
              <a:ln>
                <a:noFill/>
              </a:ln>
              <a:solidFill>
                <a:srgbClr val="000000"/>
              </a:solidFill>
              <a:latin typeface="Calibri" pitchFamily="18"/>
              <a:ea typeface="Microsoft YaHei" pitchFamily="2"/>
              <a:cs typeface="Lucida Sans" pitchFamily="2"/>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573016"/>
            <a:ext cx="6172944" cy="219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251520" y="620688"/>
            <a:ext cx="46805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600" u="sng" dirty="0">
                <a:latin typeface="Calibri" pitchFamily="18"/>
              </a:rPr>
              <a:t>S</a:t>
            </a:r>
            <a:r>
              <a:rPr lang="en-GB" sz="1600" u="sng" dirty="0" err="1" smtClean="0">
                <a:latin typeface="Calibri" pitchFamily="18"/>
              </a:rPr>
              <a:t>ynergický</a:t>
            </a:r>
            <a:r>
              <a:rPr lang="en-GB" sz="1600" u="sng" dirty="0" smtClean="0">
                <a:latin typeface="Calibri" pitchFamily="18"/>
              </a:rPr>
              <a:t> </a:t>
            </a:r>
            <a:r>
              <a:rPr lang="en-GB" sz="1600" u="sng" dirty="0" err="1">
                <a:latin typeface="Calibri" pitchFamily="18"/>
              </a:rPr>
              <a:t>vztah</a:t>
            </a:r>
            <a:r>
              <a:rPr lang="en-GB" sz="1600" u="sng" dirty="0">
                <a:latin typeface="Calibri" pitchFamily="18"/>
              </a:rPr>
              <a:t> </a:t>
            </a:r>
            <a:r>
              <a:rPr lang="en-GB" sz="1600" u="sng" dirty="0" err="1">
                <a:latin typeface="Calibri" pitchFamily="18"/>
              </a:rPr>
              <a:t>metanogenů</a:t>
            </a:r>
            <a:r>
              <a:rPr lang="en-GB" sz="1600" u="sng" dirty="0">
                <a:latin typeface="Calibri" pitchFamily="18"/>
              </a:rPr>
              <a:t> s </a:t>
            </a:r>
            <a:r>
              <a:rPr lang="cs-CZ" sz="1600" u="sng" dirty="0" smtClean="0">
                <a:latin typeface="Calibri" pitchFamily="18"/>
              </a:rPr>
              <a:t>bakteriemi</a:t>
            </a:r>
            <a:endParaRPr lang="en-GB" sz="1600" u="sng" dirty="0">
              <a:latin typeface="Calibri" pitchFamily="18"/>
            </a:endParaRPr>
          </a:p>
          <a:p>
            <a:pPr marL="285750" indent="-285750">
              <a:spcBef>
                <a:spcPts val="638"/>
              </a:spcBef>
              <a:buFont typeface="Arial" panose="020B0604020202020204" pitchFamily="34" charset="0"/>
              <a:buChar char="•"/>
            </a:pPr>
            <a:r>
              <a:rPr lang="en-GB" sz="1600" dirty="0" smtClean="0">
                <a:latin typeface="Calibri" pitchFamily="18"/>
              </a:rPr>
              <a:t> </a:t>
            </a:r>
            <a:r>
              <a:rPr lang="en-GB" sz="1600" dirty="0" err="1">
                <a:latin typeface="Calibri" pitchFamily="18"/>
              </a:rPr>
              <a:t>bakterie</a:t>
            </a:r>
            <a:r>
              <a:rPr lang="en-GB" sz="1600" dirty="0">
                <a:latin typeface="Calibri" pitchFamily="18"/>
              </a:rPr>
              <a:t> (</a:t>
            </a:r>
            <a:r>
              <a:rPr lang="en-GB" sz="1600" i="1" dirty="0" err="1">
                <a:latin typeface="Calibri" pitchFamily="18"/>
              </a:rPr>
              <a:t>Syntrophomonas</a:t>
            </a:r>
            <a:r>
              <a:rPr lang="en-GB" sz="1600" dirty="0">
                <a:latin typeface="Calibri" pitchFamily="18"/>
              </a:rPr>
              <a:t>) </a:t>
            </a:r>
            <a:r>
              <a:rPr lang="en-GB" sz="1600" dirty="0" err="1">
                <a:latin typeface="Calibri" pitchFamily="18"/>
              </a:rPr>
              <a:t>oxiduje</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kyseliny</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acetáty</a:t>
            </a:r>
            <a:r>
              <a:rPr lang="en-GB" sz="1600" dirty="0">
                <a:latin typeface="Calibri" pitchFamily="18"/>
              </a:rPr>
              <a:t> a H2 (CO2)</a:t>
            </a:r>
          </a:p>
          <a:p>
            <a:pPr marL="285750" indent="-285750">
              <a:spcBef>
                <a:spcPts val="638"/>
              </a:spcBef>
              <a:buFont typeface="Arial" panose="020B0604020202020204" pitchFamily="34" charset="0"/>
              <a:buChar char="•"/>
            </a:pPr>
            <a:r>
              <a:rPr lang="cs-CZ" sz="1600" dirty="0">
                <a:latin typeface="Calibri" pitchFamily="18"/>
              </a:rPr>
              <a:t> </a:t>
            </a:r>
            <a:r>
              <a:rPr lang="en-GB" sz="1600" dirty="0" err="1" smtClean="0">
                <a:latin typeface="Calibri" pitchFamily="18"/>
              </a:rPr>
              <a:t>acetát</a:t>
            </a:r>
            <a:r>
              <a:rPr lang="en-GB" sz="1600" dirty="0" smtClean="0">
                <a:latin typeface="Calibri" pitchFamily="18"/>
              </a:rPr>
              <a:t> </a:t>
            </a:r>
            <a:r>
              <a:rPr lang="en-GB" sz="1600" dirty="0">
                <a:latin typeface="Calibri" pitchFamily="18"/>
              </a:rPr>
              <a:t>a H2 (</a:t>
            </a:r>
            <a:r>
              <a:rPr lang="en-GB" sz="1600" dirty="0" err="1">
                <a:latin typeface="Calibri" pitchFamily="18"/>
              </a:rPr>
              <a:t>toxický</a:t>
            </a:r>
            <a:r>
              <a:rPr lang="en-GB" sz="1600" dirty="0">
                <a:latin typeface="Calibri" pitchFamily="18"/>
              </a:rPr>
              <a:t> pro </a:t>
            </a:r>
            <a:r>
              <a:rPr lang="en-GB" sz="1600" dirty="0" err="1">
                <a:latin typeface="Calibri" pitchFamily="18"/>
              </a:rPr>
              <a:t>bakterii</a:t>
            </a:r>
            <a:r>
              <a:rPr lang="en-GB" sz="1600" dirty="0">
                <a:latin typeface="Calibri" pitchFamily="18"/>
              </a:rPr>
              <a:t>) je </a:t>
            </a:r>
            <a:r>
              <a:rPr lang="en-GB" sz="1600" dirty="0" err="1">
                <a:latin typeface="Calibri" pitchFamily="18"/>
              </a:rPr>
              <a:t>využit</a:t>
            </a:r>
            <a:r>
              <a:rPr lang="en-GB" sz="1600" dirty="0">
                <a:latin typeface="Calibri" pitchFamily="18"/>
              </a:rPr>
              <a:t> </a:t>
            </a:r>
            <a:r>
              <a:rPr lang="en-GB" sz="1600" dirty="0" err="1" smtClean="0">
                <a:latin typeface="Calibri" pitchFamily="18"/>
              </a:rPr>
              <a:t>arche</a:t>
            </a:r>
            <a:r>
              <a:rPr lang="cs-CZ" sz="1600" dirty="0" smtClean="0">
                <a:latin typeface="Calibri" pitchFamily="18"/>
              </a:rPr>
              <a:t>a k </a:t>
            </a:r>
            <a:r>
              <a:rPr lang="en-GB" sz="1600" dirty="0" err="1" smtClean="0">
                <a:latin typeface="Calibri" pitchFamily="18"/>
              </a:rPr>
              <a:t>produkci</a:t>
            </a:r>
            <a:r>
              <a:rPr lang="en-GB" sz="1600" dirty="0" smtClean="0">
                <a:latin typeface="Calibri" pitchFamily="18"/>
              </a:rPr>
              <a:t> </a:t>
            </a:r>
            <a:r>
              <a:rPr lang="en-GB" sz="1600" dirty="0" err="1">
                <a:latin typeface="Calibri" pitchFamily="18"/>
              </a:rPr>
              <a:t>metanu</a:t>
            </a:r>
            <a:endParaRPr lang="en-GB" sz="1600" dirty="0">
              <a:latin typeface="Calibri" pitchFamily="18"/>
            </a:endParaRPr>
          </a:p>
          <a:p>
            <a:pPr marL="285750" indent="-285750">
              <a:spcBef>
                <a:spcPts val="638"/>
              </a:spcBef>
              <a:buFont typeface="Arial" panose="020B0604020202020204" pitchFamily="34" charset="0"/>
              <a:buChar char="•"/>
            </a:pPr>
            <a:r>
              <a:rPr lang="en-GB" sz="1600" dirty="0" smtClean="0">
                <a:latin typeface="Calibri" pitchFamily="18"/>
              </a:rPr>
              <a:t> </a:t>
            </a:r>
            <a:r>
              <a:rPr lang="en-GB" sz="1600" dirty="0" err="1">
                <a:latin typeface="Calibri" pitchFamily="18"/>
              </a:rPr>
              <a:t>jeden</a:t>
            </a:r>
            <a:r>
              <a:rPr lang="en-GB" sz="1600" dirty="0">
                <a:latin typeface="Calibri" pitchFamily="18"/>
              </a:rPr>
              <a:t> </a:t>
            </a:r>
            <a:r>
              <a:rPr lang="en-GB" sz="1600" dirty="0" err="1">
                <a:latin typeface="Calibri" pitchFamily="18"/>
              </a:rPr>
              <a:t>organismus</a:t>
            </a:r>
            <a:r>
              <a:rPr lang="en-GB" sz="1600" dirty="0">
                <a:latin typeface="Calibri" pitchFamily="18"/>
              </a:rPr>
              <a:t> bez </a:t>
            </a:r>
            <a:r>
              <a:rPr lang="en-GB" sz="1600" dirty="0" err="1">
                <a:latin typeface="Calibri" pitchFamily="18"/>
              </a:rPr>
              <a:t>druhého</a:t>
            </a:r>
            <a:r>
              <a:rPr lang="en-GB" sz="1600" dirty="0">
                <a:latin typeface="Calibri" pitchFamily="18"/>
              </a:rPr>
              <a:t> to </a:t>
            </a:r>
            <a:r>
              <a:rPr lang="en-GB" sz="1600" dirty="0" err="1">
                <a:latin typeface="Calibri" pitchFamily="18"/>
              </a:rPr>
              <a:t>neumí</a:t>
            </a:r>
            <a:endParaRPr lang="en-GB" sz="1600" dirty="0">
              <a:latin typeface="Calibri" pitchFamily="18"/>
            </a:endParaRPr>
          </a:p>
          <a:p>
            <a:pPr marL="285750" indent="-285750">
              <a:spcBef>
                <a:spcPts val="638"/>
              </a:spcBef>
              <a:buFont typeface="Arial" panose="020B0604020202020204" pitchFamily="34" charset="0"/>
              <a:buChar char="•"/>
            </a:pPr>
            <a:endParaRPr lang="en-GB" sz="1600" dirty="0">
              <a:latin typeface="Calibri" pitchFamily="18"/>
            </a:endParaRPr>
          </a:p>
          <a:p>
            <a:pPr marL="285750" indent="-285750">
              <a:spcBef>
                <a:spcPts val="638"/>
              </a:spcBef>
              <a:buFont typeface="Arial" panose="020B0604020202020204" pitchFamily="34" charset="0"/>
              <a:buChar char="•"/>
            </a:pPr>
            <a:r>
              <a:rPr lang="en-GB" sz="1600" dirty="0">
                <a:latin typeface="Calibri" pitchFamily="18"/>
              </a:rPr>
              <a:t>1941 </a:t>
            </a:r>
            <a:r>
              <a:rPr lang="en-GB" sz="1600" dirty="0" err="1">
                <a:latin typeface="Calibri" pitchFamily="18"/>
              </a:rPr>
              <a:t>izolován</a:t>
            </a:r>
            <a:r>
              <a:rPr lang="en-GB" sz="1600" dirty="0">
                <a:latin typeface="Calibri" pitchFamily="18"/>
              </a:rPr>
              <a:t> </a:t>
            </a:r>
            <a:r>
              <a:rPr lang="en-GB" sz="1600" i="1" dirty="0" err="1">
                <a:latin typeface="Calibri" pitchFamily="18"/>
              </a:rPr>
              <a:t>Methanobacterium</a:t>
            </a:r>
            <a:r>
              <a:rPr lang="en-GB" sz="1600" i="1" dirty="0">
                <a:latin typeface="Calibri" pitchFamily="18"/>
              </a:rPr>
              <a:t> </a:t>
            </a:r>
            <a:r>
              <a:rPr lang="en-GB" sz="1600" i="1" dirty="0" err="1">
                <a:latin typeface="Calibri" pitchFamily="18"/>
              </a:rPr>
              <a:t>omelianski</a:t>
            </a:r>
            <a:endParaRPr lang="en-GB" sz="1600" i="1" dirty="0">
              <a:latin typeface="Calibri" pitchFamily="18"/>
            </a:endParaRPr>
          </a:p>
          <a:p>
            <a:pPr marL="285750" indent="-285750">
              <a:spcBef>
                <a:spcPts val="638"/>
              </a:spcBef>
              <a:buFont typeface="Arial" panose="020B0604020202020204" pitchFamily="34" charset="0"/>
              <a:buChar char="•"/>
            </a:pPr>
            <a:r>
              <a:rPr lang="en-GB" sz="1600" dirty="0" err="1">
                <a:latin typeface="Calibri" pitchFamily="18"/>
              </a:rPr>
              <a:t>po</a:t>
            </a:r>
            <a:r>
              <a:rPr lang="en-GB" sz="1600" dirty="0">
                <a:latin typeface="Calibri" pitchFamily="18"/>
              </a:rPr>
              <a:t> 26 </a:t>
            </a:r>
            <a:r>
              <a:rPr lang="en-GB" sz="1600" dirty="0" err="1">
                <a:latin typeface="Calibri" pitchFamily="18"/>
              </a:rPr>
              <a:t>letech</a:t>
            </a:r>
            <a:r>
              <a:rPr lang="en-GB" sz="1600" dirty="0">
                <a:latin typeface="Calibri" pitchFamily="18"/>
              </a:rPr>
              <a:t> (Bryant, 1967) se </a:t>
            </a:r>
            <a:r>
              <a:rPr lang="en-GB" sz="1600" dirty="0" err="1">
                <a:latin typeface="Calibri" pitchFamily="18"/>
              </a:rPr>
              <a:t>zjistilo</a:t>
            </a:r>
            <a:r>
              <a:rPr lang="en-GB" sz="1600" dirty="0">
                <a:latin typeface="Calibri" pitchFamily="18"/>
              </a:rPr>
              <a:t>, </a:t>
            </a:r>
            <a:r>
              <a:rPr lang="en-GB" sz="1600" dirty="0" err="1">
                <a:latin typeface="Calibri" pitchFamily="18"/>
              </a:rPr>
              <a:t>že</a:t>
            </a:r>
            <a:r>
              <a:rPr lang="en-GB" sz="1600" dirty="0">
                <a:latin typeface="Calibri" pitchFamily="18"/>
              </a:rPr>
              <a:t> </a:t>
            </a:r>
            <a:r>
              <a:rPr lang="en-GB" sz="1600" dirty="0" err="1">
                <a:latin typeface="Calibri" pitchFamily="18"/>
              </a:rPr>
              <a:t>jde</a:t>
            </a:r>
            <a:r>
              <a:rPr lang="en-GB" sz="1600" dirty="0">
                <a:latin typeface="Calibri" pitchFamily="18"/>
              </a:rPr>
              <a:t> o </a:t>
            </a:r>
            <a:r>
              <a:rPr lang="en-GB" sz="1600" dirty="0" err="1">
                <a:latin typeface="Calibri" pitchFamily="18"/>
              </a:rPr>
              <a:t>směsnou</a:t>
            </a:r>
            <a:r>
              <a:rPr lang="en-GB" sz="1600" dirty="0">
                <a:latin typeface="Calibri" pitchFamily="18"/>
              </a:rPr>
              <a:t> </a:t>
            </a:r>
            <a:r>
              <a:rPr lang="en-GB" sz="1600" dirty="0" err="1">
                <a:latin typeface="Calibri" pitchFamily="18"/>
              </a:rPr>
              <a:t>kulturu</a:t>
            </a:r>
            <a:r>
              <a:rPr lang="en-GB" sz="1600" dirty="0">
                <a:latin typeface="Calibri" pitchFamily="18"/>
              </a:rPr>
              <a:t> </a:t>
            </a:r>
            <a:r>
              <a:rPr lang="en-GB" sz="1600" i="1" dirty="0">
                <a:latin typeface="Calibri" pitchFamily="18"/>
              </a:rPr>
              <a:t>M. </a:t>
            </a:r>
            <a:r>
              <a:rPr lang="en-GB" sz="1600" i="1" dirty="0" err="1">
                <a:latin typeface="Calibri" pitchFamily="18"/>
              </a:rPr>
              <a:t>bryantii</a:t>
            </a:r>
            <a:r>
              <a:rPr lang="en-GB" sz="1600" i="1" dirty="0">
                <a:latin typeface="Calibri" pitchFamily="18"/>
              </a:rPr>
              <a:t> </a:t>
            </a:r>
            <a:r>
              <a:rPr lang="en-GB" sz="1600" dirty="0">
                <a:latin typeface="Calibri" pitchFamily="18"/>
              </a:rPr>
              <a:t>a „S“ </a:t>
            </a:r>
            <a:r>
              <a:rPr lang="en-GB" sz="1600" dirty="0" err="1">
                <a:latin typeface="Calibri" pitchFamily="18"/>
              </a:rPr>
              <a:t>organismu</a:t>
            </a:r>
            <a:r>
              <a:rPr lang="en-GB" sz="1600" dirty="0">
                <a:latin typeface="Calibri" pitchFamily="18"/>
              </a:rPr>
              <a:t>, </a:t>
            </a:r>
            <a:r>
              <a:rPr lang="en-GB" sz="1600" dirty="0" err="1">
                <a:latin typeface="Calibri" pitchFamily="18"/>
              </a:rPr>
              <a:t>později</a:t>
            </a:r>
            <a:r>
              <a:rPr lang="en-GB" sz="1600" dirty="0">
                <a:latin typeface="Calibri" pitchFamily="18"/>
              </a:rPr>
              <a:t> </a:t>
            </a:r>
            <a:r>
              <a:rPr lang="en-GB" sz="1600" dirty="0" err="1">
                <a:latin typeface="Calibri" pitchFamily="18"/>
              </a:rPr>
              <a:t>identifikovaného</a:t>
            </a:r>
            <a:r>
              <a:rPr lang="en-GB" sz="1600" dirty="0">
                <a:latin typeface="Calibri" pitchFamily="18"/>
              </a:rPr>
              <a:t> </a:t>
            </a:r>
            <a:r>
              <a:rPr lang="en-GB" sz="1600" dirty="0" err="1">
                <a:latin typeface="Calibri" pitchFamily="18"/>
              </a:rPr>
              <a:t>spolu</a:t>
            </a:r>
            <a:r>
              <a:rPr lang="en-GB" sz="1600" dirty="0">
                <a:latin typeface="Calibri" pitchFamily="18"/>
              </a:rPr>
              <a:t> s </a:t>
            </a:r>
            <a:r>
              <a:rPr lang="en-GB" sz="1600" dirty="0" err="1">
                <a:latin typeface="Calibri" pitchFamily="18"/>
              </a:rPr>
              <a:t>dalšími</a:t>
            </a:r>
            <a:r>
              <a:rPr lang="en-GB" sz="1600" dirty="0">
                <a:latin typeface="Calibri" pitchFamily="18"/>
              </a:rPr>
              <a:t> </a:t>
            </a:r>
            <a:r>
              <a:rPr lang="en-GB" sz="1600" dirty="0" err="1">
                <a:latin typeface="Calibri" pitchFamily="18"/>
              </a:rPr>
              <a:t>syntropickými</a:t>
            </a:r>
            <a:r>
              <a:rPr lang="en-GB" sz="1600" dirty="0">
                <a:latin typeface="Calibri" pitchFamily="18"/>
              </a:rPr>
              <a:t> </a:t>
            </a:r>
            <a:r>
              <a:rPr lang="en-GB" sz="1600" dirty="0" err="1">
                <a:latin typeface="Calibri" pitchFamily="18"/>
              </a:rPr>
              <a:t>fermentátory</a:t>
            </a:r>
            <a:r>
              <a:rPr lang="en-GB" sz="1600" dirty="0">
                <a:latin typeface="Calibri" pitchFamily="18"/>
              </a:rPr>
              <a:t> </a:t>
            </a:r>
            <a:r>
              <a:rPr lang="en-GB" sz="1600" dirty="0" err="1">
                <a:latin typeface="Calibri" pitchFamily="18"/>
              </a:rPr>
              <a:t>jako</a:t>
            </a:r>
            <a:r>
              <a:rPr lang="en-GB" sz="1600" dirty="0">
                <a:latin typeface="Calibri" pitchFamily="18"/>
              </a:rPr>
              <a:t> </a:t>
            </a:r>
            <a:r>
              <a:rPr lang="en-GB" sz="1600" dirty="0" err="1">
                <a:latin typeface="Calibri" pitchFamily="18"/>
              </a:rPr>
              <a:t>archea</a:t>
            </a:r>
            <a:r>
              <a:rPr lang="en-GB" sz="1600" dirty="0">
                <a:latin typeface="Calibri" pitchFamily="18"/>
              </a:rPr>
              <a:t> </a:t>
            </a:r>
            <a:r>
              <a:rPr lang="en-GB" sz="1600" i="1" dirty="0" err="1">
                <a:latin typeface="Calibri" pitchFamily="18"/>
              </a:rPr>
              <a:t>Synotrophomonas</a:t>
            </a:r>
            <a:r>
              <a:rPr lang="en-GB" sz="1600" i="1" dirty="0">
                <a:latin typeface="Calibri" pitchFamily="18"/>
              </a:rPr>
              <a:t> a </a:t>
            </a:r>
            <a:r>
              <a:rPr lang="en-GB" sz="1600" i="1" dirty="0" err="1">
                <a:latin typeface="Calibri" pitchFamily="18"/>
              </a:rPr>
              <a:t>Synotrophobacterium</a:t>
            </a:r>
            <a:endParaRPr lang="en-GB" sz="1600" i="1" dirty="0">
              <a:latin typeface="Calibri" pitchFamily="18"/>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692696"/>
            <a:ext cx="3559129" cy="406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076056" y="4912351"/>
            <a:ext cx="3600400" cy="523220"/>
          </a:xfrm>
          <a:prstGeom prst="rect">
            <a:avLst/>
          </a:prstGeom>
        </p:spPr>
        <p:txBody>
          <a:bodyPr wrap="square">
            <a:spAutoFit/>
          </a:bodyPr>
          <a:lstStyle/>
          <a:p>
            <a:r>
              <a:rPr lang="en-GB" sz="1400" dirty="0" smtClean="0">
                <a:effectLst/>
              </a:rPr>
              <a:t>Syntrophic communities of bacteria and archaea in a sludge granule</a:t>
            </a:r>
            <a:endParaRPr lang="en-GB"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0" y="188640"/>
            <a:ext cx="8696784" cy="6336704"/>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u="sng" dirty="0" err="1" smtClean="0">
                <a:latin typeface="Calibri" pitchFamily="18"/>
              </a:rPr>
              <a:t>Syntro</a:t>
            </a:r>
            <a:r>
              <a:rPr lang="cs-CZ" sz="1600" u="sng" dirty="0">
                <a:latin typeface="Calibri" pitchFamily="18"/>
              </a:rPr>
              <a:t>f</a:t>
            </a:r>
            <a:r>
              <a:rPr lang="en-GB" sz="1600" u="sng" dirty="0" err="1" smtClean="0">
                <a:latin typeface="Calibri" pitchFamily="18"/>
              </a:rPr>
              <a:t>ické</a:t>
            </a:r>
            <a:r>
              <a:rPr lang="en-GB" sz="1600" u="sng" dirty="0" smtClean="0">
                <a:latin typeface="Calibri" pitchFamily="18"/>
              </a:rPr>
              <a:t> </a:t>
            </a:r>
            <a:r>
              <a:rPr lang="en-GB" sz="1600" u="sng" dirty="0" err="1">
                <a:latin typeface="Calibri" pitchFamily="18"/>
              </a:rPr>
              <a:t>vztahy</a:t>
            </a:r>
            <a:r>
              <a:rPr lang="en-GB" sz="1600" u="sng" dirty="0">
                <a:latin typeface="Calibri" pitchFamily="18"/>
              </a:rPr>
              <a:t> </a:t>
            </a:r>
            <a:r>
              <a:rPr lang="cs-CZ" sz="1600" u="sng" dirty="0">
                <a:latin typeface="Calibri" pitchFamily="18"/>
              </a:rPr>
              <a:t> </a:t>
            </a:r>
            <a:r>
              <a:rPr lang="en-GB" sz="1600" u="sng" dirty="0" err="1" smtClean="0">
                <a:latin typeface="Calibri" pitchFamily="18"/>
              </a:rPr>
              <a:t>usnadňovány</a:t>
            </a:r>
            <a:r>
              <a:rPr lang="cs-CZ" sz="1600" u="sng" dirty="0" smtClean="0">
                <a:latin typeface="Calibri" pitchFamily="18"/>
              </a:rPr>
              <a:t> </a:t>
            </a:r>
            <a:r>
              <a:rPr lang="en-GB" sz="1600" u="sng" dirty="0" err="1" smtClean="0">
                <a:latin typeface="Calibri" pitchFamily="18"/>
              </a:rPr>
              <a:t>agregací</a:t>
            </a:r>
            <a:r>
              <a:rPr lang="en-GB" sz="1600" u="sng" dirty="0" smtClean="0">
                <a:latin typeface="Calibri" pitchFamily="18"/>
              </a:rPr>
              <a:t> </a:t>
            </a:r>
            <a:r>
              <a:rPr lang="en-GB" sz="1600" u="sng" dirty="0" err="1">
                <a:latin typeface="Calibri" pitchFamily="18"/>
              </a:rPr>
              <a:t>bakterií</a:t>
            </a:r>
            <a:r>
              <a:rPr lang="en-GB" sz="1600" u="sng" dirty="0">
                <a:latin typeface="Calibri" pitchFamily="18"/>
              </a:rPr>
              <a:t> (</a:t>
            </a:r>
            <a:r>
              <a:rPr lang="en-GB" sz="1600" u="sng" dirty="0" err="1">
                <a:latin typeface="Calibri" pitchFamily="18"/>
              </a:rPr>
              <a:t>ve</a:t>
            </a:r>
            <a:r>
              <a:rPr lang="en-GB" sz="1600" u="sng" dirty="0">
                <a:latin typeface="Calibri" pitchFamily="18"/>
              </a:rPr>
              <a:t> </a:t>
            </a:r>
            <a:r>
              <a:rPr lang="en-GB" sz="1600" u="sng" dirty="0" err="1">
                <a:latin typeface="Calibri" pitchFamily="18"/>
              </a:rPr>
              <a:t>vločkách</a:t>
            </a:r>
            <a:r>
              <a:rPr lang="en-GB" sz="1600" u="sng" dirty="0">
                <a:latin typeface="Calibri" pitchFamily="18"/>
              </a:rPr>
              <a:t> </a:t>
            </a:r>
            <a:r>
              <a:rPr lang="en-GB" sz="1600" u="sng" dirty="0" smtClean="0">
                <a:latin typeface="Calibri" pitchFamily="18"/>
              </a:rPr>
              <a:t>)</a:t>
            </a:r>
            <a:endParaRPr lang="en-GB" sz="1600" u="sng" dirty="0">
              <a:latin typeface="Calibri" pitchFamily="18"/>
            </a:endParaRPr>
          </a:p>
          <a:p>
            <a:pPr marL="285750" lvl="0" indent="-285750">
              <a:spcBef>
                <a:spcPts val="638"/>
              </a:spcBef>
              <a:buFont typeface="Arial" panose="020B0604020202020204" pitchFamily="34" charset="0"/>
              <a:buChar char="•"/>
            </a:pPr>
            <a:r>
              <a:rPr lang="cs-CZ" sz="1600" dirty="0" smtClean="0">
                <a:latin typeface="Calibri" pitchFamily="18"/>
              </a:rPr>
              <a:t>př</a:t>
            </a:r>
            <a:r>
              <a:rPr lang="cs-CZ" sz="1600" dirty="0">
                <a:latin typeface="Calibri" pitchFamily="18"/>
              </a:rPr>
              <a:t>.</a:t>
            </a:r>
            <a:r>
              <a:rPr lang="en-GB" sz="1600" dirty="0" smtClean="0">
                <a:latin typeface="Calibri" pitchFamily="18"/>
              </a:rPr>
              <a:t> </a:t>
            </a:r>
            <a:r>
              <a:rPr lang="en-GB" sz="1600" i="1" dirty="0" err="1">
                <a:latin typeface="Calibri" pitchFamily="18"/>
              </a:rPr>
              <a:t>Desulfovibrio</a:t>
            </a:r>
            <a:r>
              <a:rPr lang="en-GB" sz="1600" i="1" dirty="0">
                <a:latin typeface="Calibri" pitchFamily="18"/>
              </a:rPr>
              <a:t> </a:t>
            </a:r>
            <a:r>
              <a:rPr lang="en-GB" sz="1600" i="1" dirty="0" smtClean="0">
                <a:latin typeface="Calibri" pitchFamily="18"/>
              </a:rPr>
              <a:t>vulgaris</a:t>
            </a:r>
            <a:r>
              <a:rPr lang="cs-CZ" sz="1600" i="1" dirty="0" smtClean="0">
                <a:latin typeface="Calibri" pitchFamily="18"/>
              </a:rPr>
              <a:t> </a:t>
            </a:r>
            <a:r>
              <a:rPr lang="cs-CZ" sz="1600" u="sng" dirty="0" smtClean="0">
                <a:latin typeface="Calibri" pitchFamily="18"/>
              </a:rPr>
              <a:t>e</a:t>
            </a:r>
            <a:r>
              <a:rPr lang="en-GB" sz="1600" dirty="0" err="1" smtClean="0">
                <a:latin typeface="Calibri" pitchFamily="18"/>
              </a:rPr>
              <a:t>thanol</a:t>
            </a:r>
            <a:r>
              <a:rPr lang="en-GB" sz="1600" dirty="0" smtClean="0">
                <a:latin typeface="Calibri" pitchFamily="18"/>
              </a:rPr>
              <a:t> </a:t>
            </a:r>
            <a:r>
              <a:rPr lang="en-GB" sz="1600" dirty="0" err="1">
                <a:latin typeface="Calibri" pitchFamily="18"/>
              </a:rPr>
              <a:t>konvertuje</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acetát</a:t>
            </a:r>
            <a:endParaRPr lang="en-GB" sz="1600" dirty="0">
              <a:latin typeface="Calibri" pitchFamily="18"/>
            </a:endParaRPr>
          </a:p>
          <a:p>
            <a:pPr marL="285750" lvl="0" indent="-285750">
              <a:spcBef>
                <a:spcPts val="638"/>
              </a:spcBef>
              <a:buFont typeface="Arial" panose="020B0604020202020204" pitchFamily="34" charset="0"/>
              <a:buChar char="•"/>
            </a:pPr>
            <a:r>
              <a:rPr lang="en-GB" sz="1600" dirty="0" err="1">
                <a:latin typeface="Calibri" pitchFamily="18"/>
              </a:rPr>
              <a:t>zároveň</a:t>
            </a:r>
            <a:r>
              <a:rPr lang="en-GB" sz="1600" dirty="0">
                <a:latin typeface="Calibri" pitchFamily="18"/>
              </a:rPr>
              <a:t> </a:t>
            </a:r>
            <a:r>
              <a:rPr lang="cs-CZ" sz="1600" dirty="0" err="1" smtClean="0">
                <a:latin typeface="Calibri" pitchFamily="18"/>
              </a:rPr>
              <a:t>b</a:t>
            </a:r>
            <a:r>
              <a:rPr lang="en-GB" sz="1600" dirty="0" err="1" smtClean="0">
                <a:latin typeface="Calibri" pitchFamily="18"/>
              </a:rPr>
              <a:t>ikarbonát</a:t>
            </a:r>
            <a:r>
              <a:rPr lang="en-GB" sz="1600" dirty="0" smtClean="0">
                <a:latin typeface="Calibri" pitchFamily="18"/>
              </a:rPr>
              <a:t> </a:t>
            </a:r>
            <a:r>
              <a:rPr lang="en-GB" sz="1600" dirty="0" err="1">
                <a:latin typeface="Calibri" pitchFamily="18"/>
              </a:rPr>
              <a:t>na</a:t>
            </a:r>
            <a:r>
              <a:rPr lang="en-GB" sz="1600" dirty="0">
                <a:latin typeface="Calibri" pitchFamily="18"/>
              </a:rPr>
              <a:t> </a:t>
            </a:r>
            <a:r>
              <a:rPr lang="en-GB" sz="1600" dirty="0" smtClean="0">
                <a:latin typeface="Calibri" pitchFamily="18"/>
              </a:rPr>
              <a:t>form</a:t>
            </a:r>
            <a:r>
              <a:rPr lang="cs-CZ" sz="1600" dirty="0" smtClean="0">
                <a:latin typeface="Calibri" pitchFamily="18"/>
              </a:rPr>
              <a:t>á</a:t>
            </a:r>
            <a:r>
              <a:rPr lang="en-GB" sz="1600" dirty="0" smtClean="0">
                <a:latin typeface="Calibri" pitchFamily="18"/>
              </a:rPr>
              <a:t>t </a:t>
            </a:r>
            <a:r>
              <a:rPr lang="en-GB" sz="1600" dirty="0">
                <a:latin typeface="Calibri" pitchFamily="18"/>
              </a:rPr>
              <a:t>(HCOO-)</a:t>
            </a:r>
          </a:p>
          <a:p>
            <a:pPr marL="285750" indent="-285750">
              <a:spcBef>
                <a:spcPts val="638"/>
              </a:spcBef>
              <a:buFont typeface="Arial" panose="020B0604020202020204" pitchFamily="34" charset="0"/>
              <a:buChar char="•"/>
            </a:pPr>
            <a:r>
              <a:rPr lang="en-GB" sz="1600" i="1" dirty="0" err="1" smtClean="0">
                <a:latin typeface="Calibri" pitchFamily="18"/>
              </a:rPr>
              <a:t>Methanobacterium</a:t>
            </a:r>
            <a:r>
              <a:rPr lang="en-GB" sz="1600" i="1" dirty="0" smtClean="0">
                <a:latin typeface="Calibri" pitchFamily="18"/>
              </a:rPr>
              <a:t> </a:t>
            </a:r>
            <a:r>
              <a:rPr lang="en-GB" sz="1600" i="1" dirty="0" err="1" smtClean="0">
                <a:latin typeface="Calibri" pitchFamily="18"/>
              </a:rPr>
              <a:t>formicicum</a:t>
            </a:r>
            <a:r>
              <a:rPr lang="cs-CZ" sz="1600" i="1" dirty="0">
                <a:latin typeface="Calibri" pitchFamily="18"/>
              </a:rPr>
              <a:t> </a:t>
            </a:r>
            <a:r>
              <a:rPr lang="en-GB" sz="1600" dirty="0" err="1" smtClean="0">
                <a:latin typeface="Calibri" pitchFamily="18"/>
              </a:rPr>
              <a:t>využije</a:t>
            </a:r>
            <a:r>
              <a:rPr lang="en-GB" sz="1600" dirty="0" smtClean="0">
                <a:latin typeface="Calibri" pitchFamily="18"/>
              </a:rPr>
              <a:t> </a:t>
            </a:r>
            <a:r>
              <a:rPr lang="en-GB" sz="1600" dirty="0">
                <a:latin typeface="Calibri" pitchFamily="18"/>
              </a:rPr>
              <a:t>format, </a:t>
            </a:r>
            <a:r>
              <a:rPr lang="en-GB" sz="1600" dirty="0" err="1">
                <a:latin typeface="Calibri" pitchFamily="18"/>
              </a:rPr>
              <a:t>produkuje</a:t>
            </a:r>
            <a:r>
              <a:rPr lang="en-GB" sz="1600" dirty="0">
                <a:latin typeface="Calibri" pitchFamily="18"/>
              </a:rPr>
              <a:t> </a:t>
            </a:r>
            <a:r>
              <a:rPr lang="en-GB" sz="1600" dirty="0" err="1">
                <a:latin typeface="Calibri" pitchFamily="18"/>
              </a:rPr>
              <a:t>metan</a:t>
            </a:r>
            <a:endParaRPr lang="en-GB" sz="1600" dirty="0">
              <a:latin typeface="Calibri" pitchFamily="18"/>
            </a:endParaRPr>
          </a:p>
          <a:p>
            <a:pPr marL="285750" indent="-285750">
              <a:spcBef>
                <a:spcPts val="638"/>
              </a:spcBef>
              <a:buFont typeface="Arial" panose="020B0604020202020204" pitchFamily="34" charset="0"/>
              <a:buChar char="•"/>
            </a:pPr>
            <a:r>
              <a:rPr lang="en-GB" sz="1600" i="1" dirty="0" err="1" smtClean="0">
                <a:latin typeface="Calibri" pitchFamily="18"/>
              </a:rPr>
              <a:t>Methanosarcina</a:t>
            </a:r>
            <a:r>
              <a:rPr lang="en-GB" sz="1600" i="1" dirty="0" smtClean="0">
                <a:latin typeface="Calibri" pitchFamily="18"/>
              </a:rPr>
              <a:t> </a:t>
            </a:r>
            <a:r>
              <a:rPr lang="en-GB" sz="1600" i="1" dirty="0" err="1" smtClean="0">
                <a:latin typeface="Calibri" pitchFamily="18"/>
              </a:rPr>
              <a:t>barkeri</a:t>
            </a:r>
            <a:r>
              <a:rPr lang="cs-CZ" sz="1600" i="1" dirty="0">
                <a:latin typeface="Calibri" pitchFamily="18"/>
              </a:rPr>
              <a:t> </a:t>
            </a:r>
            <a:r>
              <a:rPr lang="cs-CZ" sz="1600" dirty="0" smtClean="0">
                <a:latin typeface="Calibri" pitchFamily="18"/>
              </a:rPr>
              <a:t>přemění </a:t>
            </a:r>
            <a:r>
              <a:rPr lang="en-GB" sz="1600" dirty="0" err="1" smtClean="0">
                <a:latin typeface="Calibri" pitchFamily="18"/>
              </a:rPr>
              <a:t>acetát</a:t>
            </a:r>
            <a:r>
              <a:rPr lang="en-GB" sz="1600" dirty="0" smtClean="0">
                <a:latin typeface="Calibri" pitchFamily="18"/>
              </a:rPr>
              <a:t> </a:t>
            </a:r>
            <a:r>
              <a:rPr lang="en-GB" sz="1600" dirty="0" err="1">
                <a:latin typeface="Calibri" pitchFamily="18"/>
              </a:rPr>
              <a:t>metan</a:t>
            </a:r>
            <a:r>
              <a:rPr lang="en-GB" sz="1600" dirty="0">
                <a:latin typeface="Calibri" pitchFamily="18"/>
              </a:rPr>
              <a:t> a </a:t>
            </a:r>
            <a:r>
              <a:rPr lang="en-GB" sz="1600" dirty="0" smtClean="0">
                <a:latin typeface="Calibri" pitchFamily="18"/>
              </a:rPr>
              <a:t>CO2</a:t>
            </a:r>
            <a:endParaRPr lang="en-GB" sz="1600" i="1" dirty="0">
              <a:latin typeface="Calibri" pitchFamily="18"/>
            </a:endParaRPr>
          </a:p>
          <a:p>
            <a:pPr marL="285750" lvl="0" indent="-285750">
              <a:spcBef>
                <a:spcPts val="638"/>
              </a:spcBef>
              <a:buFont typeface="Arial" panose="020B0604020202020204" pitchFamily="34" charset="0"/>
              <a:buChar char="•"/>
            </a:pPr>
            <a:r>
              <a:rPr lang="en-GB" sz="1600" dirty="0">
                <a:latin typeface="Calibri" pitchFamily="18"/>
              </a:rPr>
              <a:t> </a:t>
            </a:r>
            <a:r>
              <a:rPr lang="en-GB" sz="1600" dirty="0" err="1">
                <a:latin typeface="Calibri" pitchFamily="18"/>
              </a:rPr>
              <a:t>anaerobní</a:t>
            </a:r>
            <a:r>
              <a:rPr lang="en-GB" sz="1600" dirty="0">
                <a:latin typeface="Calibri" pitchFamily="18"/>
              </a:rPr>
              <a:t> </a:t>
            </a:r>
            <a:r>
              <a:rPr lang="en-GB" sz="1600" dirty="0" err="1">
                <a:latin typeface="Calibri" pitchFamily="18"/>
              </a:rPr>
              <a:t>trávení</a:t>
            </a:r>
            <a:r>
              <a:rPr lang="en-GB" sz="1600" dirty="0">
                <a:latin typeface="Calibri" pitchFamily="18"/>
              </a:rPr>
              <a:t> </a:t>
            </a:r>
            <a:r>
              <a:rPr lang="en-GB" sz="1600" dirty="0" err="1" smtClean="0">
                <a:latin typeface="Calibri" pitchFamily="18"/>
              </a:rPr>
              <a:t>syrovátky</a:t>
            </a:r>
            <a:r>
              <a:rPr lang="cs-CZ" sz="1600" dirty="0">
                <a:latin typeface="Calibri" pitchFamily="18"/>
              </a:rPr>
              <a:t> </a:t>
            </a:r>
            <a:r>
              <a:rPr lang="cs-CZ" sz="1600" dirty="0" smtClean="0">
                <a:latin typeface="Calibri" pitchFamily="18"/>
              </a:rPr>
              <a:t>-</a:t>
            </a:r>
            <a:r>
              <a:rPr lang="en-GB" sz="1600" dirty="0" err="1" smtClean="0">
                <a:latin typeface="Calibri" pitchFamily="18"/>
              </a:rPr>
              <a:t>laktát</a:t>
            </a:r>
            <a:r>
              <a:rPr lang="en-GB" sz="1600" dirty="0" smtClean="0">
                <a:latin typeface="Calibri" pitchFamily="18"/>
              </a:rPr>
              <a:t> </a:t>
            </a:r>
            <a:r>
              <a:rPr lang="en-GB" sz="1600" dirty="0">
                <a:latin typeface="Calibri" pitchFamily="18"/>
              </a:rPr>
              <a:t>a ethanol </a:t>
            </a:r>
            <a:r>
              <a:rPr lang="en-GB" sz="1600" dirty="0" err="1">
                <a:latin typeface="Calibri" pitchFamily="18"/>
              </a:rPr>
              <a:t>přeměněn</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methan</a:t>
            </a:r>
            <a:endParaRPr lang="en-GB" sz="1600" dirty="0">
              <a:latin typeface="Calibri" pitchFamily="18"/>
            </a:endParaRPr>
          </a:p>
          <a:p>
            <a:pPr marL="0" lvl="0" indent="0">
              <a:spcBef>
                <a:spcPts val="638"/>
              </a:spcBef>
              <a:buFont typeface="Arial" pitchFamily="32"/>
              <a:buChar char="•"/>
            </a:pP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3059832" y="3140968"/>
            <a:ext cx="2413994" cy="35733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360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None/>
            </a:pPr>
            <a:r>
              <a:rPr lang="en-GB" sz="1600" b="1" dirty="0" err="1">
                <a:latin typeface="Calibri" pitchFamily="18"/>
              </a:rPr>
              <a:t>Mutualismus</a:t>
            </a:r>
            <a:r>
              <a:rPr lang="en-GB" sz="1600" b="1" dirty="0">
                <a:latin typeface="Calibri" pitchFamily="18"/>
              </a:rPr>
              <a:t> (</a:t>
            </a:r>
            <a:r>
              <a:rPr lang="en-GB" sz="1600" b="1" dirty="0" err="1">
                <a:latin typeface="Calibri" pitchFamily="18"/>
              </a:rPr>
              <a:t>symbióza</a:t>
            </a:r>
            <a:r>
              <a:rPr lang="en-GB" sz="1600" b="1" dirty="0">
                <a:latin typeface="Calibri" pitchFamily="18"/>
              </a:rPr>
              <a:t>)</a:t>
            </a:r>
          </a:p>
          <a:p>
            <a:pPr marL="285750" lvl="0" indent="-285750">
              <a:spcBef>
                <a:spcPts val="638"/>
              </a:spcBef>
              <a:buFont typeface="Arial" panose="020B0604020202020204" pitchFamily="34" charset="0"/>
              <a:buChar char="•"/>
            </a:pPr>
            <a:r>
              <a:rPr lang="en-GB" sz="1600" dirty="0" err="1" smtClean="0">
                <a:latin typeface="Calibri" pitchFamily="18"/>
              </a:rPr>
              <a:t>obligatní</a:t>
            </a:r>
            <a:r>
              <a:rPr lang="en-GB" sz="1600" dirty="0" smtClean="0">
                <a:latin typeface="Calibri" pitchFamily="18"/>
              </a:rPr>
              <a:t> </a:t>
            </a:r>
            <a:r>
              <a:rPr lang="en-GB" sz="1600" dirty="0" err="1" smtClean="0">
                <a:latin typeface="Calibri" pitchFamily="18"/>
              </a:rPr>
              <a:t>vztah</a:t>
            </a:r>
            <a:r>
              <a:rPr lang="en-GB" sz="1600" dirty="0" smtClean="0">
                <a:latin typeface="Calibri" pitchFamily="18"/>
              </a:rPr>
              <a:t> </a:t>
            </a:r>
            <a:r>
              <a:rPr lang="en-GB" sz="1600" dirty="0" err="1" smtClean="0">
                <a:latin typeface="Calibri" pitchFamily="18"/>
              </a:rPr>
              <a:t>mezi</a:t>
            </a:r>
            <a:r>
              <a:rPr lang="en-GB" sz="1600" dirty="0" smtClean="0">
                <a:latin typeface="Calibri" pitchFamily="18"/>
              </a:rPr>
              <a:t> </a:t>
            </a:r>
            <a:r>
              <a:rPr lang="en-GB" sz="1600" dirty="0" err="1" smtClean="0">
                <a:latin typeface="Calibri" pitchFamily="18"/>
              </a:rPr>
              <a:t>dvěma</a:t>
            </a:r>
            <a:r>
              <a:rPr lang="en-GB" sz="1600" dirty="0" smtClean="0">
                <a:latin typeface="Calibri" pitchFamily="18"/>
              </a:rPr>
              <a:t> </a:t>
            </a:r>
            <a:r>
              <a:rPr lang="en-GB" sz="1600" dirty="0" err="1" smtClean="0">
                <a:latin typeface="Calibri" pitchFamily="18"/>
              </a:rPr>
              <a:t>populacemi</a:t>
            </a:r>
            <a:r>
              <a:rPr lang="en-GB" sz="1600" dirty="0" smtClean="0">
                <a:latin typeface="Calibri" pitchFamily="18"/>
              </a:rPr>
              <a:t>, </a:t>
            </a:r>
            <a:r>
              <a:rPr lang="en-GB" sz="1600" dirty="0" err="1" smtClean="0">
                <a:latin typeface="Calibri" pitchFamily="18"/>
              </a:rPr>
              <a:t>kde</a:t>
            </a:r>
            <a:r>
              <a:rPr lang="en-GB" sz="1600" dirty="0" smtClean="0">
                <a:latin typeface="Calibri" pitchFamily="18"/>
              </a:rPr>
              <a:t> </a:t>
            </a:r>
            <a:r>
              <a:rPr lang="en-GB" sz="1600" b="1" dirty="0" err="1" smtClean="0">
                <a:latin typeface="Calibri" pitchFamily="18"/>
              </a:rPr>
              <a:t>obě</a:t>
            </a:r>
            <a:r>
              <a:rPr lang="en-GB" sz="1600" b="1" dirty="0" smtClean="0">
                <a:latin typeface="Calibri" pitchFamily="18"/>
              </a:rPr>
              <a:t> </a:t>
            </a:r>
            <a:r>
              <a:rPr lang="en-GB" sz="1600" b="1" dirty="0" err="1" smtClean="0">
                <a:latin typeface="Calibri" pitchFamily="18"/>
              </a:rPr>
              <a:t>mají</a:t>
            </a:r>
            <a:r>
              <a:rPr lang="en-GB" sz="1600" b="1" dirty="0" smtClean="0">
                <a:latin typeface="Calibri" pitchFamily="18"/>
              </a:rPr>
              <a:t> z </a:t>
            </a:r>
            <a:r>
              <a:rPr lang="en-GB" sz="1600" b="1" dirty="0" err="1" smtClean="0">
                <a:latin typeface="Calibri" pitchFamily="18"/>
              </a:rPr>
              <a:t>něj</a:t>
            </a:r>
            <a:r>
              <a:rPr lang="en-GB" sz="1600" b="1" dirty="0" smtClean="0">
                <a:latin typeface="Calibri" pitchFamily="18"/>
              </a:rPr>
              <a:t> </a:t>
            </a:r>
            <a:r>
              <a:rPr lang="en-GB" sz="1600" b="1" dirty="0" err="1" smtClean="0">
                <a:latin typeface="Calibri" pitchFamily="18"/>
              </a:rPr>
              <a:t>prospěch</a:t>
            </a:r>
            <a:endParaRPr lang="en-GB" sz="1600" b="1" dirty="0" smtClean="0">
              <a:latin typeface="Calibri" pitchFamily="18"/>
            </a:endParaRPr>
          </a:p>
          <a:p>
            <a:pPr marL="285750" lvl="0" indent="-285750">
              <a:spcBef>
                <a:spcPts val="638"/>
              </a:spcBef>
              <a:buFont typeface="Arial" panose="020B0604020202020204" pitchFamily="34" charset="0"/>
              <a:buChar char="•"/>
            </a:pPr>
            <a:r>
              <a:rPr lang="cs-CZ" sz="1600" dirty="0" smtClean="0">
                <a:latin typeface="Calibri" pitchFamily="18"/>
              </a:rPr>
              <a:t>s</a:t>
            </a:r>
            <a:r>
              <a:rPr lang="en-GB" sz="1600" dirty="0" err="1" smtClean="0">
                <a:latin typeface="Calibri" pitchFamily="18"/>
              </a:rPr>
              <a:t>pecifický</a:t>
            </a:r>
            <a:r>
              <a:rPr lang="en-GB" sz="1600" dirty="0" smtClean="0">
                <a:latin typeface="Calibri" pitchFamily="18"/>
              </a:rPr>
              <a:t> </a:t>
            </a:r>
            <a:r>
              <a:rPr lang="en-GB" sz="1600" dirty="0" err="1">
                <a:latin typeface="Calibri" pitchFamily="18"/>
              </a:rPr>
              <a:t>vztah</a:t>
            </a:r>
            <a:r>
              <a:rPr lang="en-GB" sz="1600" dirty="0">
                <a:latin typeface="Calibri" pitchFamily="18"/>
              </a:rPr>
              <a:t> – </a:t>
            </a:r>
            <a:r>
              <a:rPr lang="en-GB" sz="1600" dirty="0" err="1">
                <a:latin typeface="Calibri" pitchFamily="18"/>
              </a:rPr>
              <a:t>jeden</a:t>
            </a:r>
            <a:r>
              <a:rPr lang="en-GB" sz="1600" dirty="0">
                <a:latin typeface="Calibri" pitchFamily="18"/>
              </a:rPr>
              <a:t> </a:t>
            </a:r>
            <a:r>
              <a:rPr lang="en-GB" sz="1600" dirty="0" err="1">
                <a:latin typeface="Calibri" pitchFamily="18"/>
              </a:rPr>
              <a:t>organismus</a:t>
            </a:r>
            <a:r>
              <a:rPr lang="en-GB" sz="1600" dirty="0">
                <a:latin typeface="Calibri" pitchFamily="18"/>
              </a:rPr>
              <a:t> </a:t>
            </a:r>
            <a:r>
              <a:rPr lang="en-GB" sz="1600" dirty="0" err="1">
                <a:latin typeface="Calibri" pitchFamily="18"/>
              </a:rPr>
              <a:t>nemůže</a:t>
            </a:r>
            <a:r>
              <a:rPr lang="en-GB" sz="1600" dirty="0">
                <a:latin typeface="Calibri" pitchFamily="18"/>
              </a:rPr>
              <a:t> </a:t>
            </a:r>
            <a:r>
              <a:rPr lang="en-GB" sz="1600" dirty="0" err="1">
                <a:latin typeface="Calibri" pitchFamily="18"/>
              </a:rPr>
              <a:t>být</a:t>
            </a:r>
            <a:r>
              <a:rPr lang="en-GB" sz="1600" dirty="0">
                <a:latin typeface="Calibri" pitchFamily="18"/>
              </a:rPr>
              <a:t> </a:t>
            </a:r>
            <a:r>
              <a:rPr lang="en-GB" sz="1600" dirty="0" err="1">
                <a:latin typeface="Calibri" pitchFamily="18"/>
              </a:rPr>
              <a:t>nahrazen</a:t>
            </a:r>
            <a:r>
              <a:rPr lang="en-GB" sz="1600" dirty="0">
                <a:latin typeface="Calibri" pitchFamily="18"/>
              </a:rPr>
              <a:t> </a:t>
            </a:r>
            <a:r>
              <a:rPr lang="en-GB" sz="1600" dirty="0" err="1">
                <a:latin typeface="Calibri" pitchFamily="18"/>
              </a:rPr>
              <a:t>jiným</a:t>
            </a:r>
            <a:endParaRPr lang="en-GB" sz="1600" dirty="0">
              <a:latin typeface="Calibri" pitchFamily="18"/>
            </a:endParaRPr>
          </a:p>
          <a:p>
            <a:pPr marL="285750" lvl="0" indent="-285750">
              <a:spcBef>
                <a:spcPts val="638"/>
              </a:spcBef>
              <a:buFont typeface="Arial" panose="020B0604020202020204" pitchFamily="34" charset="0"/>
              <a:buChar char="•"/>
            </a:pPr>
            <a:r>
              <a:rPr lang="cs-CZ" sz="1600" dirty="0" smtClean="0">
                <a:latin typeface="Calibri" pitchFamily="18"/>
              </a:rPr>
              <a:t>v</a:t>
            </a:r>
            <a:r>
              <a:rPr lang="en-GB" sz="1600" dirty="0" err="1" smtClean="0">
                <a:latin typeface="Calibri" pitchFamily="18"/>
              </a:rPr>
              <a:t>yžaduje</a:t>
            </a:r>
            <a:r>
              <a:rPr lang="en-GB" sz="1600" dirty="0" smtClean="0">
                <a:latin typeface="Calibri" pitchFamily="18"/>
              </a:rPr>
              <a:t> </a:t>
            </a:r>
            <a:r>
              <a:rPr lang="en-GB" sz="1600" dirty="0" err="1">
                <a:latin typeface="Calibri" pitchFamily="18"/>
              </a:rPr>
              <a:t>těsný</a:t>
            </a:r>
            <a:r>
              <a:rPr lang="en-GB" sz="1600" dirty="0">
                <a:latin typeface="Calibri" pitchFamily="18"/>
              </a:rPr>
              <a:t> </a:t>
            </a:r>
            <a:r>
              <a:rPr lang="en-GB" sz="1600" dirty="0" err="1">
                <a:latin typeface="Calibri" pitchFamily="18"/>
              </a:rPr>
              <a:t>kontakt</a:t>
            </a:r>
            <a:r>
              <a:rPr lang="en-GB" sz="1600" dirty="0">
                <a:latin typeface="Calibri" pitchFamily="18"/>
              </a:rPr>
              <a:t> </a:t>
            </a:r>
            <a:r>
              <a:rPr lang="en-GB" sz="1600" dirty="0" err="1">
                <a:latin typeface="Calibri" pitchFamily="18"/>
              </a:rPr>
              <a:t>obou</a:t>
            </a:r>
            <a:r>
              <a:rPr lang="en-GB" sz="1600" dirty="0">
                <a:latin typeface="Calibri" pitchFamily="18"/>
              </a:rPr>
              <a:t> </a:t>
            </a:r>
            <a:r>
              <a:rPr lang="en-GB" sz="1600" dirty="0" err="1">
                <a:latin typeface="Calibri" pitchFamily="18"/>
              </a:rPr>
              <a:t>populací</a:t>
            </a:r>
            <a:r>
              <a:rPr lang="en-GB" sz="1600" dirty="0">
                <a:latin typeface="Calibri" pitchFamily="18"/>
              </a:rPr>
              <a:t> a </a:t>
            </a:r>
            <a:r>
              <a:rPr lang="en-GB" sz="1600" dirty="0" err="1">
                <a:latin typeface="Calibri" pitchFamily="18"/>
              </a:rPr>
              <a:t>umožňuje</a:t>
            </a:r>
            <a:r>
              <a:rPr lang="en-GB" sz="1600" dirty="0">
                <a:latin typeface="Calibri" pitchFamily="18"/>
              </a:rPr>
              <a:t> </a:t>
            </a:r>
            <a:r>
              <a:rPr lang="en-GB" sz="1600" dirty="0" err="1">
                <a:latin typeface="Calibri" pitchFamily="18"/>
              </a:rPr>
              <a:t>jim</a:t>
            </a:r>
            <a:r>
              <a:rPr lang="en-GB" sz="1600" dirty="0">
                <a:latin typeface="Calibri" pitchFamily="18"/>
              </a:rPr>
              <a:t> </a:t>
            </a:r>
            <a:r>
              <a:rPr lang="en-GB" sz="1600" dirty="0" err="1">
                <a:latin typeface="Calibri" pitchFamily="18"/>
              </a:rPr>
              <a:t>přežít</a:t>
            </a:r>
            <a:r>
              <a:rPr lang="en-GB" sz="1600" dirty="0">
                <a:latin typeface="Calibri" pitchFamily="18"/>
              </a:rPr>
              <a:t> v </a:t>
            </a:r>
            <a:r>
              <a:rPr lang="en-GB" sz="1600" dirty="0" err="1">
                <a:latin typeface="Calibri" pitchFamily="18"/>
              </a:rPr>
              <a:t>prostředí</a:t>
            </a:r>
            <a:r>
              <a:rPr lang="en-GB" sz="1600" dirty="0">
                <a:latin typeface="Calibri" pitchFamily="18"/>
              </a:rPr>
              <a:t>, </a:t>
            </a:r>
            <a:r>
              <a:rPr lang="en-GB" sz="1600" dirty="0" err="1">
                <a:latin typeface="Calibri" pitchFamily="18"/>
              </a:rPr>
              <a:t>kde</a:t>
            </a:r>
            <a:r>
              <a:rPr lang="en-GB" sz="1600" dirty="0">
                <a:latin typeface="Calibri" pitchFamily="18"/>
              </a:rPr>
              <a:t> by </a:t>
            </a:r>
            <a:r>
              <a:rPr lang="en-GB" sz="1600" dirty="0" err="1">
                <a:latin typeface="Calibri" pitchFamily="18"/>
              </a:rPr>
              <a:t>jedna</a:t>
            </a:r>
            <a:r>
              <a:rPr lang="en-GB" sz="1600" dirty="0">
                <a:latin typeface="Calibri" pitchFamily="18"/>
              </a:rPr>
              <a:t> bez </a:t>
            </a:r>
            <a:r>
              <a:rPr lang="en-GB" sz="1600" dirty="0" err="1">
                <a:latin typeface="Calibri" pitchFamily="18"/>
              </a:rPr>
              <a:t>druhé</a:t>
            </a:r>
            <a:r>
              <a:rPr lang="en-GB" sz="1600" dirty="0">
                <a:latin typeface="Calibri" pitchFamily="18"/>
              </a:rPr>
              <a:t> </a:t>
            </a:r>
            <a:r>
              <a:rPr lang="en-GB" sz="1600" dirty="0" err="1">
                <a:latin typeface="Calibri" pitchFamily="18"/>
              </a:rPr>
              <a:t>nemohla</a:t>
            </a:r>
            <a:r>
              <a:rPr lang="en-GB" sz="1600" dirty="0">
                <a:latin typeface="Calibri" pitchFamily="18"/>
              </a:rPr>
              <a:t> </a:t>
            </a:r>
            <a:r>
              <a:rPr lang="en-GB" sz="1600" dirty="0" err="1">
                <a:latin typeface="Calibri" pitchFamily="18"/>
              </a:rPr>
              <a:t>žít</a:t>
            </a:r>
            <a:r>
              <a:rPr lang="en-GB" sz="1600" dirty="0">
                <a:latin typeface="Calibri" pitchFamily="18"/>
              </a:rPr>
              <a:t> (mutualism x </a:t>
            </a:r>
            <a:r>
              <a:rPr lang="en-GB" sz="1600" dirty="0" err="1">
                <a:latin typeface="Calibri" pitchFamily="18"/>
              </a:rPr>
              <a:t>symbióza</a:t>
            </a:r>
            <a:r>
              <a:rPr lang="en-GB" sz="1600" dirty="0">
                <a:latin typeface="Calibri" pitchFamily="18"/>
              </a:rPr>
              <a:t> - </a:t>
            </a:r>
            <a:r>
              <a:rPr lang="en-GB" sz="1600" dirty="0" err="1">
                <a:latin typeface="Calibri" pitchFamily="18"/>
              </a:rPr>
              <a:t>volnější</a:t>
            </a:r>
            <a:r>
              <a:rPr lang="en-GB" sz="1600" dirty="0">
                <a:latin typeface="Calibri" pitchFamily="18"/>
              </a:rPr>
              <a:t>) – </a:t>
            </a:r>
            <a:r>
              <a:rPr lang="en-GB" sz="1600" dirty="0" err="1">
                <a:latin typeface="Calibri" pitchFamily="18"/>
              </a:rPr>
              <a:t>jinde</a:t>
            </a:r>
            <a:r>
              <a:rPr lang="en-GB" sz="1600" dirty="0">
                <a:latin typeface="Calibri" pitchFamily="18"/>
              </a:rPr>
              <a:t> </a:t>
            </a:r>
            <a:r>
              <a:rPr lang="en-GB" sz="1600" dirty="0" err="1">
                <a:latin typeface="Calibri" pitchFamily="18"/>
              </a:rPr>
              <a:t>přežijí</a:t>
            </a:r>
            <a:endParaRPr lang="en-GB" sz="1600" dirty="0">
              <a:latin typeface="Calibri" pitchFamily="18"/>
            </a:endParaRPr>
          </a:p>
          <a:p>
            <a:pPr marL="285750" lvl="0" indent="-285750">
              <a:spcBef>
                <a:spcPts val="638"/>
              </a:spcBef>
              <a:buFont typeface="Arial" panose="020B0604020202020204" pitchFamily="34" charset="0"/>
              <a:buChar char="•"/>
            </a:pPr>
            <a:r>
              <a:rPr lang="cs-CZ" sz="1600" dirty="0">
                <a:latin typeface="Calibri" pitchFamily="18"/>
              </a:rPr>
              <a:t>o</a:t>
            </a:r>
            <a:r>
              <a:rPr lang="en-GB" sz="1600" dirty="0" err="1" smtClean="0">
                <a:latin typeface="Calibri" pitchFamily="18"/>
              </a:rPr>
              <a:t>bě</a:t>
            </a:r>
            <a:r>
              <a:rPr lang="en-GB" sz="1600" dirty="0" smtClean="0">
                <a:latin typeface="Calibri" pitchFamily="18"/>
              </a:rPr>
              <a:t> </a:t>
            </a:r>
            <a:r>
              <a:rPr lang="en-GB" sz="1600" dirty="0">
                <a:latin typeface="Calibri" pitchFamily="18"/>
              </a:rPr>
              <a:t>populace </a:t>
            </a:r>
            <a:r>
              <a:rPr lang="en-GB" sz="1600" dirty="0" err="1">
                <a:latin typeface="Calibri" pitchFamily="18"/>
              </a:rPr>
              <a:t>pak</a:t>
            </a:r>
            <a:r>
              <a:rPr lang="en-GB" sz="1600" dirty="0">
                <a:latin typeface="Calibri" pitchFamily="18"/>
              </a:rPr>
              <a:t> </a:t>
            </a:r>
            <a:r>
              <a:rPr lang="en-GB" sz="1600" dirty="0" err="1">
                <a:latin typeface="Calibri" pitchFamily="18"/>
              </a:rPr>
              <a:t>vystupují</a:t>
            </a:r>
            <a:r>
              <a:rPr lang="en-GB" sz="1600" dirty="0">
                <a:latin typeface="Calibri" pitchFamily="18"/>
              </a:rPr>
              <a:t> </a:t>
            </a:r>
            <a:r>
              <a:rPr lang="en-GB" sz="1600" dirty="0" err="1">
                <a:latin typeface="Calibri" pitchFamily="18"/>
              </a:rPr>
              <a:t>jako</a:t>
            </a:r>
            <a:r>
              <a:rPr lang="en-GB" sz="1600" dirty="0">
                <a:latin typeface="Calibri" pitchFamily="18"/>
              </a:rPr>
              <a:t> </a:t>
            </a:r>
            <a:r>
              <a:rPr lang="en-GB" sz="1600" dirty="0" err="1">
                <a:latin typeface="Calibri" pitchFamily="18"/>
              </a:rPr>
              <a:t>jeden</a:t>
            </a:r>
            <a:r>
              <a:rPr lang="en-GB" sz="1600" dirty="0">
                <a:latin typeface="Calibri" pitchFamily="18"/>
              </a:rPr>
              <a:t> </a:t>
            </a:r>
            <a:r>
              <a:rPr lang="en-GB" sz="1600" dirty="0" err="1">
                <a:latin typeface="Calibri" pitchFamily="18"/>
              </a:rPr>
              <a:t>organismus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549013"/>
            <a:ext cx="4063380"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35496" y="134228"/>
            <a:ext cx="8229240" cy="6480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u="sng" dirty="0" err="1" smtClean="0">
                <a:latin typeface="Calibri" pitchFamily="18"/>
              </a:rPr>
              <a:t>Lišejníky</a:t>
            </a:r>
            <a:endParaRPr lang="en-GB" sz="1600" u="sng" dirty="0">
              <a:latin typeface="Calibri" pitchFamily="18"/>
            </a:endParaRPr>
          </a:p>
          <a:p>
            <a:pPr marL="285750" lvl="0" indent="-285750">
              <a:spcBef>
                <a:spcPts val="638"/>
              </a:spcBef>
              <a:buFont typeface="Arial" panose="020B0604020202020204" pitchFamily="34" charset="0"/>
              <a:buChar char="•"/>
            </a:pPr>
            <a:r>
              <a:rPr lang="en-GB" sz="1600" dirty="0">
                <a:latin typeface="Calibri" pitchFamily="18"/>
              </a:rPr>
              <a:t> </a:t>
            </a:r>
            <a:r>
              <a:rPr lang="en-GB" sz="1600" dirty="0" err="1">
                <a:latin typeface="Calibri" pitchFamily="18"/>
              </a:rPr>
              <a:t>primární</a:t>
            </a:r>
            <a:r>
              <a:rPr lang="en-GB" sz="1600" dirty="0">
                <a:latin typeface="Calibri" pitchFamily="18"/>
              </a:rPr>
              <a:t> </a:t>
            </a:r>
            <a:r>
              <a:rPr lang="en-GB" sz="1600" dirty="0" err="1">
                <a:latin typeface="Calibri" pitchFamily="18"/>
              </a:rPr>
              <a:t>producent</a:t>
            </a:r>
            <a:r>
              <a:rPr lang="en-GB" sz="1600" dirty="0">
                <a:latin typeface="Calibri" pitchFamily="18"/>
              </a:rPr>
              <a:t> </a:t>
            </a:r>
            <a:r>
              <a:rPr lang="en-GB" sz="1600" dirty="0" smtClean="0">
                <a:latin typeface="Calibri" pitchFamily="18"/>
              </a:rPr>
              <a:t>(</a:t>
            </a:r>
            <a:r>
              <a:rPr lang="cs-CZ" sz="1600" dirty="0" err="1" smtClean="0">
                <a:latin typeface="Calibri" pitchFamily="18"/>
              </a:rPr>
              <a:t>fyk</a:t>
            </a:r>
            <a:r>
              <a:rPr lang="en-GB" sz="1600" dirty="0" err="1" smtClean="0">
                <a:latin typeface="Calibri" pitchFamily="18"/>
              </a:rPr>
              <a:t>obiont</a:t>
            </a:r>
            <a:r>
              <a:rPr lang="en-GB" sz="1600" dirty="0">
                <a:latin typeface="Calibri" pitchFamily="18"/>
              </a:rPr>
              <a:t>) a </a:t>
            </a:r>
            <a:r>
              <a:rPr lang="en-GB" sz="1600" dirty="0" err="1">
                <a:latin typeface="Calibri" pitchFamily="18"/>
              </a:rPr>
              <a:t>konzument</a:t>
            </a:r>
            <a:r>
              <a:rPr lang="en-GB" sz="1600" dirty="0">
                <a:latin typeface="Calibri" pitchFamily="18"/>
              </a:rPr>
              <a:t> (</a:t>
            </a:r>
            <a:r>
              <a:rPr lang="en-GB" sz="1600" dirty="0" smtClean="0">
                <a:latin typeface="Calibri" pitchFamily="18"/>
              </a:rPr>
              <a:t>my</a:t>
            </a:r>
            <a:r>
              <a:rPr lang="cs-CZ" sz="1600" dirty="0" smtClean="0">
                <a:latin typeface="Calibri" pitchFamily="18"/>
              </a:rPr>
              <a:t>k</a:t>
            </a:r>
            <a:r>
              <a:rPr lang="en-GB" sz="1600" dirty="0" err="1" smtClean="0">
                <a:latin typeface="Calibri" pitchFamily="18"/>
              </a:rPr>
              <a:t>obiont</a:t>
            </a:r>
            <a:r>
              <a:rPr lang="en-GB" sz="1600" dirty="0">
                <a:latin typeface="Calibri" pitchFamily="18"/>
              </a:rPr>
              <a:t>)</a:t>
            </a:r>
          </a:p>
          <a:p>
            <a:pPr marL="285750" lvl="0" indent="-285750">
              <a:spcBef>
                <a:spcPts val="638"/>
              </a:spcBef>
              <a:buFont typeface="Arial" panose="020B0604020202020204" pitchFamily="34" charset="0"/>
              <a:buChar char="•"/>
            </a:pPr>
            <a:r>
              <a:rPr lang="cs-CZ" sz="1600" dirty="0" err="1" smtClean="0">
                <a:latin typeface="Calibri" pitchFamily="18"/>
              </a:rPr>
              <a:t>fyko</a:t>
            </a:r>
            <a:r>
              <a:rPr lang="en-GB" sz="1600" dirty="0" err="1" smtClean="0">
                <a:latin typeface="Calibri" pitchFamily="18"/>
              </a:rPr>
              <a:t>biont</a:t>
            </a:r>
            <a:r>
              <a:rPr lang="en-GB" sz="1600" dirty="0" smtClean="0">
                <a:latin typeface="Calibri" pitchFamily="18"/>
              </a:rPr>
              <a:t> </a:t>
            </a:r>
            <a:r>
              <a:rPr lang="en-GB" sz="1600" dirty="0" err="1">
                <a:latin typeface="Calibri" pitchFamily="18"/>
              </a:rPr>
              <a:t>poutá</a:t>
            </a:r>
            <a:r>
              <a:rPr lang="en-GB" sz="1600" dirty="0">
                <a:latin typeface="Calibri" pitchFamily="18"/>
              </a:rPr>
              <a:t> </a:t>
            </a:r>
            <a:r>
              <a:rPr lang="en-GB" sz="1600" dirty="0" err="1">
                <a:latin typeface="Calibri" pitchFamily="18"/>
              </a:rPr>
              <a:t>sluneční</a:t>
            </a:r>
            <a:r>
              <a:rPr lang="en-GB" sz="1600" dirty="0">
                <a:latin typeface="Calibri" pitchFamily="18"/>
              </a:rPr>
              <a:t> </a:t>
            </a:r>
            <a:r>
              <a:rPr lang="en-GB" sz="1600" dirty="0" err="1">
                <a:latin typeface="Calibri" pitchFamily="18"/>
              </a:rPr>
              <a:t>energii</a:t>
            </a:r>
            <a:r>
              <a:rPr lang="en-GB" sz="1600" dirty="0">
                <a:latin typeface="Calibri" pitchFamily="18"/>
              </a:rPr>
              <a:t> a </a:t>
            </a:r>
            <a:r>
              <a:rPr lang="en-GB" sz="1600" dirty="0" err="1">
                <a:latin typeface="Calibri" pitchFamily="18"/>
              </a:rPr>
              <a:t>produkuje</a:t>
            </a:r>
            <a:r>
              <a:rPr lang="en-GB" sz="1600" dirty="0">
                <a:latin typeface="Calibri" pitchFamily="18"/>
              </a:rPr>
              <a:t> org. </a:t>
            </a:r>
            <a:r>
              <a:rPr lang="en-GB" sz="1600" dirty="0" err="1">
                <a:latin typeface="Calibri" pitchFamily="18"/>
              </a:rPr>
              <a:t>látky</a:t>
            </a:r>
            <a:endParaRPr lang="en-GB" sz="1600" dirty="0">
              <a:latin typeface="Calibri" pitchFamily="18"/>
            </a:endParaRPr>
          </a:p>
          <a:p>
            <a:pPr marL="285750" lvl="0" indent="-285750">
              <a:spcBef>
                <a:spcPts val="638"/>
              </a:spcBef>
              <a:buFont typeface="Arial" panose="020B0604020202020204" pitchFamily="34" charset="0"/>
              <a:buChar char="•"/>
            </a:pPr>
            <a:r>
              <a:rPr lang="cs-CZ" sz="1600" dirty="0" err="1" smtClean="0">
                <a:latin typeface="Calibri" pitchFamily="18"/>
              </a:rPr>
              <a:t>myk</a:t>
            </a:r>
            <a:r>
              <a:rPr lang="en-GB" sz="1600" dirty="0" err="1" smtClean="0">
                <a:latin typeface="Calibri" pitchFamily="18"/>
              </a:rPr>
              <a:t>obiont</a:t>
            </a:r>
            <a:r>
              <a:rPr lang="en-GB" sz="1600" dirty="0" smtClean="0">
                <a:latin typeface="Calibri" pitchFamily="18"/>
              </a:rPr>
              <a:t> </a:t>
            </a:r>
            <a:r>
              <a:rPr lang="en-GB" sz="1600" dirty="0" err="1">
                <a:latin typeface="Calibri" pitchFamily="18"/>
              </a:rPr>
              <a:t>využívá</a:t>
            </a:r>
            <a:r>
              <a:rPr lang="en-GB" sz="1600" dirty="0">
                <a:latin typeface="Calibri" pitchFamily="18"/>
              </a:rPr>
              <a:t> org. </a:t>
            </a:r>
            <a:r>
              <a:rPr lang="en-GB" sz="1600" dirty="0" err="1">
                <a:latin typeface="Calibri" pitchFamily="18"/>
              </a:rPr>
              <a:t>látky</a:t>
            </a:r>
            <a:r>
              <a:rPr lang="en-GB" sz="1600" dirty="0">
                <a:latin typeface="Calibri" pitchFamily="18"/>
              </a:rPr>
              <a:t> a </a:t>
            </a:r>
            <a:r>
              <a:rPr lang="en-GB" sz="1600" dirty="0" err="1">
                <a:latin typeface="Calibri" pitchFamily="18"/>
              </a:rPr>
              <a:t>poskytuje</a:t>
            </a:r>
            <a:r>
              <a:rPr lang="en-GB" sz="1600" dirty="0">
                <a:latin typeface="Calibri" pitchFamily="18"/>
              </a:rPr>
              <a:t> </a:t>
            </a:r>
            <a:r>
              <a:rPr lang="en-GB" sz="1600" dirty="0" err="1">
                <a:latin typeface="Calibri" pitchFamily="18"/>
              </a:rPr>
              <a:t>ochranu</a:t>
            </a:r>
            <a:r>
              <a:rPr lang="en-GB" sz="1600" dirty="0">
                <a:latin typeface="Calibri" pitchFamily="18"/>
              </a:rPr>
              <a:t> a transport </a:t>
            </a:r>
            <a:r>
              <a:rPr lang="en-GB" sz="1600" dirty="0" err="1">
                <a:latin typeface="Calibri" pitchFamily="18"/>
              </a:rPr>
              <a:t>minerálních</a:t>
            </a:r>
            <a:r>
              <a:rPr lang="en-GB" sz="1600" dirty="0">
                <a:latin typeface="Calibri" pitchFamily="18"/>
              </a:rPr>
              <a:t> </a:t>
            </a:r>
            <a:r>
              <a:rPr lang="en-GB" sz="1600" dirty="0" err="1">
                <a:latin typeface="Calibri" pitchFamily="18"/>
              </a:rPr>
              <a:t>živin</a:t>
            </a:r>
            <a:r>
              <a:rPr lang="en-GB" sz="1600" dirty="0">
                <a:latin typeface="Calibri" pitchFamily="18"/>
              </a:rPr>
              <a:t> (</a:t>
            </a:r>
            <a:r>
              <a:rPr lang="en-GB" sz="1600" dirty="0" err="1">
                <a:latin typeface="Calibri" pitchFamily="18"/>
              </a:rPr>
              <a:t>případně</a:t>
            </a:r>
            <a:r>
              <a:rPr lang="en-GB" sz="1600" dirty="0">
                <a:latin typeface="Calibri" pitchFamily="18"/>
              </a:rPr>
              <a:t> </a:t>
            </a:r>
            <a:r>
              <a:rPr lang="en-GB" sz="1600" dirty="0" err="1">
                <a:latin typeface="Calibri" pitchFamily="18"/>
              </a:rPr>
              <a:t>růstové</a:t>
            </a:r>
            <a:r>
              <a:rPr lang="en-GB" sz="1600" dirty="0">
                <a:latin typeface="Calibri" pitchFamily="18"/>
              </a:rPr>
              <a:t> </a:t>
            </a:r>
            <a:r>
              <a:rPr lang="en-GB" sz="1600" dirty="0" err="1">
                <a:latin typeface="Calibri" pitchFamily="18"/>
              </a:rPr>
              <a:t>faktory</a:t>
            </a:r>
            <a:r>
              <a:rPr lang="en-GB" sz="1600" dirty="0">
                <a:latin typeface="Calibri" pitchFamily="18"/>
              </a:rPr>
              <a:t>)</a:t>
            </a:r>
          </a:p>
          <a:p>
            <a:pPr marL="285750" lvl="0" indent="-285750">
              <a:spcBef>
                <a:spcPts val="638"/>
              </a:spcBef>
              <a:buFont typeface="Arial" panose="020B0604020202020204" pitchFamily="34" charset="0"/>
              <a:buChar char="•"/>
            </a:pPr>
            <a:r>
              <a:rPr lang="cs-CZ" sz="1600" dirty="0" err="1" smtClean="0">
                <a:latin typeface="Calibri" pitchFamily="18"/>
              </a:rPr>
              <a:t>fykobiont</a:t>
            </a:r>
            <a:r>
              <a:rPr lang="cs-CZ" sz="1600" dirty="0" smtClean="0">
                <a:latin typeface="Calibri" pitchFamily="18"/>
              </a:rPr>
              <a:t> </a:t>
            </a:r>
            <a:r>
              <a:rPr lang="en-GB" sz="1600" dirty="0" err="1" smtClean="0">
                <a:latin typeface="Calibri" pitchFamily="18"/>
              </a:rPr>
              <a:t>sinice</a:t>
            </a:r>
            <a:r>
              <a:rPr lang="en-GB" sz="1600" dirty="0" smtClean="0">
                <a:latin typeface="Calibri" pitchFamily="18"/>
              </a:rPr>
              <a:t> </a:t>
            </a:r>
            <a:r>
              <a:rPr lang="en-GB" sz="1600" dirty="0">
                <a:latin typeface="Calibri" pitchFamily="18"/>
              </a:rPr>
              <a:t>( </a:t>
            </a:r>
            <a:r>
              <a:rPr lang="en-GB" sz="1600" i="1" dirty="0" err="1">
                <a:latin typeface="Calibri" pitchFamily="18"/>
              </a:rPr>
              <a:t>Chlorophycophyta</a:t>
            </a:r>
            <a:r>
              <a:rPr lang="en-GB" sz="1600" i="1" dirty="0">
                <a:latin typeface="Calibri" pitchFamily="18"/>
              </a:rPr>
              <a:t>, </a:t>
            </a:r>
            <a:r>
              <a:rPr lang="en-GB" sz="1600" i="1" dirty="0" err="1">
                <a:latin typeface="Calibri" pitchFamily="18"/>
              </a:rPr>
              <a:t>Nostoc</a:t>
            </a:r>
            <a:r>
              <a:rPr lang="en-GB" sz="1600" i="1" dirty="0">
                <a:latin typeface="Calibri" pitchFamily="18"/>
              </a:rPr>
              <a:t>, </a:t>
            </a:r>
            <a:r>
              <a:rPr lang="en-GB" sz="1600" i="1" dirty="0" err="1">
                <a:latin typeface="Calibri" pitchFamily="18"/>
              </a:rPr>
              <a:t>Xanthophycophyta</a:t>
            </a:r>
            <a:r>
              <a:rPr lang="en-GB" sz="1600" dirty="0">
                <a:latin typeface="Calibri" pitchFamily="18"/>
              </a:rPr>
              <a:t>), </a:t>
            </a:r>
            <a:r>
              <a:rPr lang="en-GB" sz="1600" dirty="0" err="1">
                <a:latin typeface="Calibri" pitchFamily="18"/>
              </a:rPr>
              <a:t>zelené</a:t>
            </a:r>
            <a:r>
              <a:rPr lang="en-GB" sz="1600" dirty="0">
                <a:latin typeface="Calibri" pitchFamily="18"/>
              </a:rPr>
              <a:t> </a:t>
            </a:r>
            <a:r>
              <a:rPr lang="en-GB" sz="1600" dirty="0" err="1">
                <a:latin typeface="Calibri" pitchFamily="18"/>
              </a:rPr>
              <a:t>řasy</a:t>
            </a:r>
            <a:r>
              <a:rPr lang="en-GB" sz="1600" dirty="0">
                <a:latin typeface="Calibri" pitchFamily="18"/>
              </a:rPr>
              <a:t> (</a:t>
            </a:r>
            <a:r>
              <a:rPr lang="en-GB" sz="1600" i="1" dirty="0" err="1">
                <a:latin typeface="Calibri" pitchFamily="18"/>
              </a:rPr>
              <a:t>Trebouxia</a:t>
            </a:r>
            <a:r>
              <a:rPr lang="en-GB" sz="1600" i="1" dirty="0">
                <a:latin typeface="Calibri" pitchFamily="18"/>
              </a:rPr>
              <a:t>)</a:t>
            </a:r>
          </a:p>
          <a:p>
            <a:pPr marL="285750" lvl="0" indent="-285750">
              <a:spcBef>
                <a:spcPts val="638"/>
              </a:spcBef>
              <a:buFont typeface="Arial" panose="020B0604020202020204" pitchFamily="34" charset="0"/>
              <a:buChar char="•"/>
            </a:pPr>
            <a:r>
              <a:rPr lang="cs-CZ" sz="1600" dirty="0" err="1" smtClean="0">
                <a:latin typeface="Calibri" pitchFamily="18"/>
              </a:rPr>
              <a:t>myk</a:t>
            </a:r>
            <a:r>
              <a:rPr lang="en-GB" sz="1600" dirty="0" err="1" smtClean="0">
                <a:latin typeface="Calibri" pitchFamily="18"/>
              </a:rPr>
              <a:t>obiont</a:t>
            </a:r>
            <a:r>
              <a:rPr lang="en-GB" sz="1600" dirty="0" smtClean="0">
                <a:latin typeface="Calibri" pitchFamily="18"/>
              </a:rPr>
              <a:t> </a:t>
            </a:r>
            <a:r>
              <a:rPr lang="en-GB" sz="1600" dirty="0">
                <a:latin typeface="Calibri" pitchFamily="18"/>
              </a:rPr>
              <a:t>– ascomycetes, basidiomycetes, </a:t>
            </a:r>
            <a:r>
              <a:rPr lang="en-GB" sz="1600" dirty="0" err="1">
                <a:latin typeface="Calibri" pitchFamily="18"/>
              </a:rPr>
              <a:t>zygomycetes</a:t>
            </a:r>
            <a:endParaRPr lang="en-GB" sz="1600" dirty="0">
              <a:latin typeface="Calibri" pitchFamily="18"/>
            </a:endParaRPr>
          </a:p>
          <a:p>
            <a:pPr marL="285750" lvl="0" indent="-285750">
              <a:spcBef>
                <a:spcPts val="638"/>
              </a:spcBef>
              <a:buFont typeface="Arial" panose="020B0604020202020204" pitchFamily="34" charset="0"/>
              <a:buChar char="•"/>
            </a:pPr>
            <a:r>
              <a:rPr lang="cs-CZ" sz="1600" dirty="0" err="1">
                <a:latin typeface="Calibri" pitchFamily="18"/>
              </a:rPr>
              <a:t>s</a:t>
            </a:r>
            <a:r>
              <a:rPr lang="en-GB" sz="1600" dirty="0" err="1" smtClean="0">
                <a:latin typeface="Calibri" pitchFamily="18"/>
              </a:rPr>
              <a:t>polu</a:t>
            </a:r>
            <a:r>
              <a:rPr lang="en-GB" sz="1600" dirty="0" smtClean="0">
                <a:latin typeface="Calibri" pitchFamily="18"/>
              </a:rPr>
              <a:t> </a:t>
            </a:r>
            <a:r>
              <a:rPr lang="en-GB" sz="1600" dirty="0" err="1">
                <a:latin typeface="Calibri" pitchFamily="18"/>
              </a:rPr>
              <a:t>vytváří</a:t>
            </a:r>
            <a:r>
              <a:rPr lang="en-GB" sz="1600" dirty="0">
                <a:latin typeface="Calibri" pitchFamily="18"/>
              </a:rPr>
              <a:t> </a:t>
            </a:r>
            <a:r>
              <a:rPr lang="en-GB" sz="1600" dirty="0" err="1">
                <a:latin typeface="Calibri" pitchFamily="18"/>
              </a:rPr>
              <a:t>primitivní</a:t>
            </a:r>
            <a:r>
              <a:rPr lang="en-GB" sz="1600" dirty="0">
                <a:latin typeface="Calibri" pitchFamily="18"/>
              </a:rPr>
              <a:t> </a:t>
            </a:r>
            <a:r>
              <a:rPr lang="en-GB" sz="1600" dirty="0" err="1">
                <a:latin typeface="Calibri" pitchFamily="18"/>
              </a:rPr>
              <a:t>tkáň</a:t>
            </a:r>
            <a:endParaRPr lang="en-GB" sz="1600" dirty="0">
              <a:latin typeface="Calibri" pitchFamily="18"/>
            </a:endParaRPr>
          </a:p>
          <a:p>
            <a:pPr marL="285750" lvl="0" indent="-285750">
              <a:spcBef>
                <a:spcPts val="638"/>
              </a:spcBef>
              <a:buFont typeface="Arial" panose="020B0604020202020204" pitchFamily="34" charset="0"/>
              <a:buChar char="•"/>
            </a:pPr>
            <a:r>
              <a:rPr lang="cs-CZ" sz="1600" dirty="0" smtClean="0">
                <a:latin typeface="Calibri" pitchFamily="18"/>
              </a:rPr>
              <a:t>jistá</a:t>
            </a:r>
            <a:r>
              <a:rPr lang="en-GB" sz="1600" dirty="0" smtClean="0">
                <a:latin typeface="Calibri" pitchFamily="18"/>
              </a:rPr>
              <a:t> </a:t>
            </a:r>
            <a:r>
              <a:rPr lang="en-GB" sz="1600" dirty="0" err="1">
                <a:latin typeface="Calibri" pitchFamily="18"/>
              </a:rPr>
              <a:t>specificita</a:t>
            </a:r>
            <a:r>
              <a:rPr lang="en-GB" sz="1600" dirty="0">
                <a:latin typeface="Calibri" pitchFamily="18"/>
              </a:rPr>
              <a:t> </a:t>
            </a:r>
            <a:r>
              <a:rPr lang="en-GB" sz="1600" dirty="0" err="1">
                <a:latin typeface="Calibri" pitchFamily="18"/>
              </a:rPr>
              <a:t>partnerů</a:t>
            </a:r>
            <a:r>
              <a:rPr lang="en-GB" sz="1600" dirty="0">
                <a:latin typeface="Calibri" pitchFamily="18"/>
              </a:rPr>
              <a:t>, ale </a:t>
            </a:r>
            <a:r>
              <a:rPr lang="en-GB" sz="1600" dirty="0" err="1">
                <a:latin typeface="Calibri" pitchFamily="18"/>
              </a:rPr>
              <a:t>i</a:t>
            </a:r>
            <a:r>
              <a:rPr lang="en-GB" sz="1600" dirty="0">
                <a:latin typeface="Calibri" pitchFamily="18"/>
              </a:rPr>
              <a:t> </a:t>
            </a:r>
            <a:r>
              <a:rPr lang="en-GB" sz="1600" dirty="0" err="1">
                <a:latin typeface="Calibri" pitchFamily="18"/>
              </a:rPr>
              <a:t>záměny</a:t>
            </a:r>
            <a:r>
              <a:rPr lang="en-GB" sz="1600" dirty="0">
                <a:latin typeface="Calibri" pitchFamily="18"/>
              </a:rPr>
              <a:t>, </a:t>
            </a:r>
            <a:r>
              <a:rPr lang="en-GB" sz="1600" dirty="0" err="1">
                <a:latin typeface="Calibri" pitchFamily="18"/>
              </a:rPr>
              <a:t>dokonce</a:t>
            </a:r>
            <a:r>
              <a:rPr lang="en-GB" sz="1600" dirty="0">
                <a:latin typeface="Calibri" pitchFamily="18"/>
              </a:rPr>
              <a:t> </a:t>
            </a:r>
            <a:r>
              <a:rPr lang="en-GB" sz="1600" dirty="0" err="1">
                <a:latin typeface="Calibri" pitchFamily="18"/>
              </a:rPr>
              <a:t>lišejníky</a:t>
            </a:r>
            <a:r>
              <a:rPr lang="en-GB" sz="1600" dirty="0">
                <a:latin typeface="Calibri" pitchFamily="18"/>
              </a:rPr>
              <a:t> s </a:t>
            </a:r>
            <a:r>
              <a:rPr lang="en-GB" sz="1600" dirty="0" err="1">
                <a:latin typeface="Calibri" pitchFamily="18"/>
              </a:rPr>
              <a:t>více</a:t>
            </a:r>
            <a:r>
              <a:rPr lang="en-GB" sz="1600" dirty="0">
                <a:latin typeface="Calibri" pitchFamily="18"/>
              </a:rPr>
              <a:t> </a:t>
            </a:r>
            <a:r>
              <a:rPr lang="cs-CZ" sz="1600" dirty="0">
                <a:latin typeface="Calibri" pitchFamily="18"/>
              </a:rPr>
              <a:t>f</a:t>
            </a:r>
            <a:r>
              <a:rPr lang="en-GB" sz="1600" dirty="0" smtClean="0">
                <a:latin typeface="Calibri" pitchFamily="18"/>
              </a:rPr>
              <a:t>y</a:t>
            </a:r>
            <a:r>
              <a:rPr lang="cs-CZ" sz="1600" dirty="0" smtClean="0">
                <a:latin typeface="Calibri" pitchFamily="18"/>
              </a:rPr>
              <a:t>k</a:t>
            </a:r>
            <a:r>
              <a:rPr lang="en-GB" sz="1600" dirty="0" err="1" smtClean="0">
                <a:latin typeface="Calibri" pitchFamily="18"/>
              </a:rPr>
              <a:t>obionty</a:t>
            </a:r>
            <a:r>
              <a:rPr lang="en-GB" sz="1600" dirty="0" smtClean="0">
                <a:latin typeface="Calibri" pitchFamily="18"/>
              </a:rPr>
              <a:t> </a:t>
            </a:r>
            <a:r>
              <a:rPr lang="en-GB" sz="1600" dirty="0" err="1">
                <a:latin typeface="Calibri" pitchFamily="18"/>
              </a:rPr>
              <a:t>nebo</a:t>
            </a:r>
            <a:r>
              <a:rPr lang="en-GB" sz="1600" dirty="0">
                <a:latin typeface="Calibri" pitchFamily="18"/>
              </a:rPr>
              <a:t> </a:t>
            </a:r>
            <a:r>
              <a:rPr lang="en-GB" sz="1600" dirty="0" smtClean="0">
                <a:latin typeface="Calibri" pitchFamily="18"/>
              </a:rPr>
              <a:t>my</a:t>
            </a:r>
            <a:r>
              <a:rPr lang="cs-CZ" sz="1600" dirty="0" smtClean="0">
                <a:latin typeface="Calibri" pitchFamily="18"/>
              </a:rPr>
              <a:t>k</a:t>
            </a:r>
            <a:r>
              <a:rPr lang="en-GB" sz="1600" dirty="0" err="1" smtClean="0">
                <a:latin typeface="Calibri" pitchFamily="18"/>
              </a:rPr>
              <a:t>obionty</a:t>
            </a:r>
            <a:endParaRPr lang="en-GB" sz="1600" dirty="0">
              <a:latin typeface="Calibri" pitchFamily="18"/>
            </a:endParaRPr>
          </a:p>
          <a:p>
            <a:pPr marL="285750" lvl="0" indent="-285750">
              <a:spcBef>
                <a:spcPts val="638"/>
              </a:spcBef>
              <a:buFont typeface="Arial" panose="020B0604020202020204" pitchFamily="34" charset="0"/>
              <a:buChar char="•"/>
            </a:pPr>
            <a:r>
              <a:rPr lang="cs-CZ" sz="1600" dirty="0" err="1">
                <a:latin typeface="Calibri" pitchFamily="18"/>
              </a:rPr>
              <a:t>m</a:t>
            </a:r>
            <a:r>
              <a:rPr lang="en-GB" sz="1600" dirty="0" err="1" smtClean="0">
                <a:latin typeface="Calibri" pitchFamily="18"/>
              </a:rPr>
              <a:t>noží</a:t>
            </a:r>
            <a:r>
              <a:rPr lang="en-GB" sz="1600" dirty="0" smtClean="0">
                <a:latin typeface="Calibri" pitchFamily="18"/>
              </a:rPr>
              <a:t> </a:t>
            </a:r>
            <a:r>
              <a:rPr lang="en-GB" sz="1600" dirty="0">
                <a:latin typeface="Calibri" pitchFamily="18"/>
              </a:rPr>
              <a:t>se „</a:t>
            </a:r>
            <a:r>
              <a:rPr lang="en-GB" sz="1600" dirty="0" err="1">
                <a:latin typeface="Calibri" pitchFamily="18"/>
              </a:rPr>
              <a:t>sporami</a:t>
            </a:r>
            <a:r>
              <a:rPr lang="en-GB" sz="1600" dirty="0">
                <a:latin typeface="Calibri" pitchFamily="18"/>
              </a:rPr>
              <a:t>“ - </a:t>
            </a:r>
            <a:r>
              <a:rPr lang="en-GB" sz="1600" dirty="0" err="1">
                <a:latin typeface="Calibri" pitchFamily="18"/>
              </a:rPr>
              <a:t>buňky</a:t>
            </a:r>
            <a:r>
              <a:rPr lang="en-GB" sz="1600" dirty="0">
                <a:latin typeface="Calibri" pitchFamily="18"/>
              </a:rPr>
              <a:t> </a:t>
            </a:r>
            <a:r>
              <a:rPr lang="en-GB" sz="1600" dirty="0" err="1">
                <a:latin typeface="Calibri" pitchFamily="18"/>
              </a:rPr>
              <a:t>řasy</a:t>
            </a:r>
            <a:r>
              <a:rPr lang="en-GB" sz="1600" dirty="0">
                <a:latin typeface="Calibri" pitchFamily="18"/>
              </a:rPr>
              <a:t> </a:t>
            </a:r>
            <a:r>
              <a:rPr lang="en-GB" sz="1600" dirty="0" err="1">
                <a:latin typeface="Calibri" pitchFamily="18"/>
              </a:rPr>
              <a:t>obalené</a:t>
            </a:r>
            <a:r>
              <a:rPr lang="en-GB" sz="1600" dirty="0">
                <a:latin typeface="Calibri" pitchFamily="18"/>
              </a:rPr>
              <a:t> </a:t>
            </a:r>
            <a:r>
              <a:rPr lang="en-GB" sz="1600" dirty="0" err="1">
                <a:latin typeface="Calibri" pitchFamily="18"/>
              </a:rPr>
              <a:t>myceliem</a:t>
            </a:r>
            <a:endParaRPr lang="en-GB" sz="1600" dirty="0">
              <a:latin typeface="Calibri" pitchFamily="18"/>
            </a:endParaRPr>
          </a:p>
          <a:p>
            <a:pPr marL="285750" lvl="0" indent="-285750">
              <a:spcBef>
                <a:spcPts val="638"/>
              </a:spcBef>
              <a:buFont typeface="Arial" panose="020B0604020202020204" pitchFamily="34" charset="0"/>
              <a:buChar char="•"/>
            </a:pPr>
            <a:endParaRPr lang="en-GB" sz="1600" dirty="0">
              <a:latin typeface="Calibri" pitchFamily="18"/>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954170"/>
            <a:ext cx="1926028" cy="171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954170"/>
            <a:ext cx="4346443" cy="172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4" name="TextovéPole 3"/>
          <p:cNvSpPr txBox="1"/>
          <p:nvPr/>
        </p:nvSpPr>
        <p:spPr>
          <a:xfrm>
            <a:off x="107504" y="116632"/>
            <a:ext cx="9036496" cy="3157920"/>
          </a:xfrm>
          <a:prstGeom prst="rect">
            <a:avLst/>
          </a:prstGeom>
          <a:noFill/>
          <a:ln>
            <a:noFill/>
          </a:ln>
        </p:spPr>
        <p:txBody>
          <a:bodyPr vert="horz" wrap="none" lIns="90000" tIns="45000" rIns="90000" bIns="45000" anchorCtr="0" compatLnSpc="0"/>
          <a:lstStyle/>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b="1" dirty="0">
                <a:solidFill>
                  <a:srgbClr val="000000"/>
                </a:solidFill>
                <a:latin typeface="Calibri" pitchFamily="18"/>
                <a:ea typeface="Microsoft YaHei" pitchFamily="2"/>
                <a:cs typeface="Lucida Sans" pitchFamily="2"/>
              </a:rPr>
              <a:t>k</a:t>
            </a:r>
            <a:r>
              <a:rPr lang="cs-CZ" sz="1600" b="1" i="0" u="none" strike="noStrike" kern="1200" spc="0" dirty="0" smtClean="0">
                <a:ln>
                  <a:noFill/>
                </a:ln>
                <a:solidFill>
                  <a:srgbClr val="000000"/>
                </a:solidFill>
                <a:latin typeface="Calibri" pitchFamily="18"/>
                <a:ea typeface="Microsoft YaHei" pitchFamily="2"/>
                <a:cs typeface="Lucida Sans" pitchFamily="2"/>
              </a:rPr>
              <a:t>ontrolovaný </a:t>
            </a:r>
            <a:r>
              <a:rPr lang="cs-CZ" sz="1600" b="1" i="0" u="none" strike="noStrike" kern="1200" spc="0" dirty="0">
                <a:ln>
                  <a:noFill/>
                </a:ln>
                <a:solidFill>
                  <a:srgbClr val="000000"/>
                </a:solidFill>
                <a:latin typeface="Calibri" pitchFamily="18"/>
                <a:ea typeface="Microsoft YaHei" pitchFamily="2"/>
                <a:cs typeface="Lucida Sans" pitchFamily="2"/>
              </a:rPr>
              <a:t>parasitismus </a:t>
            </a:r>
            <a:r>
              <a:rPr lang="cs-CZ" sz="1600" b="1"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 řasa si vyvinula určitou rezistenci k parazitní houbě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638"/>
              </a:spcBef>
              <a:spcAft>
                <a:spcPts val="1417"/>
              </a:spcAft>
              <a:buNone/>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rovnováha mezi buňkami řasy zničenými houbou a produkcí nových buněk </a:t>
            </a:r>
            <a:r>
              <a:rPr lang="cs-CZ" sz="1600" b="0" i="0" u="none" strike="noStrike" kern="1200" spc="0" dirty="0" smtClean="0">
                <a:ln>
                  <a:noFill/>
                </a:ln>
                <a:solidFill>
                  <a:srgbClr val="000000"/>
                </a:solidFill>
                <a:latin typeface="Calibri" pitchFamily="18"/>
                <a:ea typeface="Microsoft YaHei" pitchFamily="2"/>
                <a:cs typeface="Lucida Sans" pitchFamily="2"/>
              </a:rPr>
              <a:t>řasy)</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dirty="0">
                <a:solidFill>
                  <a:srgbClr val="000000"/>
                </a:solidFill>
                <a:latin typeface="Calibri" pitchFamily="18"/>
                <a:ea typeface="Microsoft YaHei" pitchFamily="2"/>
                <a:cs typeface="Lucida Sans" pitchFamily="2"/>
              </a:rPr>
              <a:t>r</a:t>
            </a:r>
            <a:r>
              <a:rPr lang="cs-CZ" sz="1600" b="0" i="0" u="none" strike="noStrike" kern="1200" spc="0" dirty="0" smtClean="0">
                <a:ln>
                  <a:noFill/>
                </a:ln>
                <a:solidFill>
                  <a:srgbClr val="000000"/>
                </a:solidFill>
                <a:latin typeface="Calibri" pitchFamily="18"/>
                <a:ea typeface="Microsoft YaHei" pitchFamily="2"/>
                <a:cs typeface="Lucida Sans" pitchFamily="2"/>
              </a:rPr>
              <a:t>ezistence </a:t>
            </a:r>
            <a:r>
              <a:rPr lang="cs-CZ" sz="1600" b="0" i="0" u="none" strike="noStrike" kern="1200" spc="0" dirty="0">
                <a:ln>
                  <a:noFill/>
                </a:ln>
                <a:solidFill>
                  <a:srgbClr val="000000"/>
                </a:solidFill>
                <a:latin typeface="Calibri" pitchFamily="18"/>
                <a:ea typeface="Microsoft YaHei" pitchFamily="2"/>
                <a:cs typeface="Lucida Sans" pitchFamily="2"/>
              </a:rPr>
              <a:t>k extrémům – sucho a </a:t>
            </a:r>
            <a:r>
              <a:rPr lang="cs-CZ" sz="1600" b="0" i="0" u="none" strike="noStrike" kern="1200" spc="0" dirty="0" smtClean="0">
                <a:ln>
                  <a:noFill/>
                </a:ln>
                <a:solidFill>
                  <a:srgbClr val="000000"/>
                </a:solidFill>
                <a:latin typeface="Calibri" pitchFamily="18"/>
                <a:ea typeface="Microsoft YaHei" pitchFamily="2"/>
                <a:cs typeface="Lucida Sans" pitchFamily="2"/>
              </a:rPr>
              <a:t>teplo</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možná  </a:t>
            </a:r>
            <a:r>
              <a:rPr lang="cs-CZ" sz="1600" b="0" i="0" u="none" strike="noStrike" kern="1200" spc="0" dirty="0">
                <a:ln>
                  <a:noFill/>
                </a:ln>
                <a:solidFill>
                  <a:srgbClr val="000000"/>
                </a:solidFill>
                <a:latin typeface="Calibri" pitchFamily="18"/>
                <a:ea typeface="Microsoft YaHei" pitchFamily="2"/>
                <a:cs typeface="Lucida Sans" pitchFamily="2"/>
              </a:rPr>
              <a:t>fixace dusíku - v tundře lišejník </a:t>
            </a:r>
            <a:r>
              <a:rPr lang="cs-CZ" sz="1600" b="0" i="1" u="none" strike="noStrike" kern="1200" spc="0" dirty="0" err="1">
                <a:ln>
                  <a:noFill/>
                </a:ln>
                <a:solidFill>
                  <a:srgbClr val="000000"/>
                </a:solidFill>
                <a:latin typeface="Calibri" pitchFamily="18"/>
                <a:ea typeface="Microsoft YaHei" pitchFamily="2"/>
                <a:cs typeface="Lucida Sans" pitchFamily="2"/>
              </a:rPr>
              <a:t>Peltigera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obsahuje sinici </a:t>
            </a:r>
            <a:r>
              <a:rPr lang="cs-CZ" sz="1600" b="0" i="1" u="none" strike="noStrike" kern="1200" spc="0" dirty="0" err="1" smtClean="0">
                <a:ln>
                  <a:noFill/>
                </a:ln>
                <a:solidFill>
                  <a:srgbClr val="000000"/>
                </a:solidFill>
                <a:latin typeface="Calibri" pitchFamily="18"/>
                <a:ea typeface="Microsoft YaHei" pitchFamily="2"/>
                <a:cs typeface="Lucida Sans" pitchFamily="2"/>
              </a:rPr>
              <a:t>Nostoc</a:t>
            </a:r>
            <a:r>
              <a:rPr lang="cs-CZ" sz="1600" i="1" dirty="0">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(koruny </a:t>
            </a:r>
            <a:r>
              <a:rPr lang="cs-CZ" sz="1600" b="0" i="0" u="none" strike="noStrike" kern="1200" spc="0" dirty="0">
                <a:ln>
                  <a:noFill/>
                </a:ln>
                <a:solidFill>
                  <a:srgbClr val="000000"/>
                </a:solidFill>
                <a:latin typeface="Calibri" pitchFamily="18"/>
                <a:ea typeface="Microsoft YaHei" pitchFamily="2"/>
                <a:cs typeface="Lucida Sans" pitchFamily="2"/>
              </a:rPr>
              <a:t>stromů – vymývání dešti)</a:t>
            </a: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dirty="0">
                <a:solidFill>
                  <a:srgbClr val="000000"/>
                </a:solidFill>
                <a:latin typeface="Calibri" pitchFamily="18"/>
                <a:ea typeface="Microsoft YaHei" pitchFamily="2"/>
                <a:cs typeface="Lucida Sans" pitchFamily="2"/>
              </a:rPr>
              <a:t>l</a:t>
            </a:r>
            <a:r>
              <a:rPr lang="cs-CZ" sz="1600" b="0" i="0" u="none" strike="noStrike" kern="1200" spc="0" dirty="0" smtClean="0">
                <a:ln>
                  <a:noFill/>
                </a:ln>
                <a:solidFill>
                  <a:srgbClr val="000000"/>
                </a:solidFill>
                <a:latin typeface="Calibri" pitchFamily="18"/>
                <a:ea typeface="Microsoft YaHei" pitchFamily="2"/>
                <a:cs typeface="Lucida Sans" pitchFamily="2"/>
              </a:rPr>
              <a:t>išejníky </a:t>
            </a:r>
            <a:r>
              <a:rPr lang="cs-CZ" sz="1600" b="0" i="0" u="none" strike="noStrike" kern="1200" spc="0" dirty="0">
                <a:ln>
                  <a:noFill/>
                </a:ln>
                <a:solidFill>
                  <a:srgbClr val="000000"/>
                </a:solidFill>
                <a:latin typeface="Calibri" pitchFamily="18"/>
                <a:ea typeface="Microsoft YaHei" pitchFamily="2"/>
                <a:cs typeface="Lucida Sans" pitchFamily="2"/>
              </a:rPr>
              <a:t>citlivé k průmyslovým exhalacím – SO2 snižuje fotosyntézu </a:t>
            </a:r>
            <a:r>
              <a:rPr lang="cs-CZ" sz="1600" b="0" i="0" u="none" strike="noStrike" kern="1200" spc="0" dirty="0" err="1" smtClean="0">
                <a:ln>
                  <a:noFill/>
                </a:ln>
                <a:solidFill>
                  <a:srgbClr val="000000"/>
                </a:solidFill>
                <a:latin typeface="Calibri" pitchFamily="18"/>
                <a:ea typeface="Microsoft YaHei" pitchFamily="2"/>
                <a:cs typeface="Lucida Sans" pitchFamily="2"/>
              </a:rPr>
              <a:t>fykobionta</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a houba jej přeroste,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638"/>
              </a:spcBef>
              <a:spcAft>
                <a:spcPts val="1417"/>
              </a:spcAft>
              <a:buNone/>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zahubí </a:t>
            </a:r>
            <a:r>
              <a:rPr lang="cs-CZ" sz="1600" b="0" i="0" u="none" strike="noStrike" kern="1200" spc="0" dirty="0">
                <a:ln>
                  <a:noFill/>
                </a:ln>
                <a:solidFill>
                  <a:srgbClr val="000000"/>
                </a:solidFill>
                <a:latin typeface="Calibri" pitchFamily="18"/>
                <a:ea typeface="Microsoft YaHei" pitchFamily="2"/>
                <a:cs typeface="Lucida Sans" pitchFamily="2"/>
              </a:rPr>
              <a:t>a sama pak také zahyne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638"/>
              </a:spcBef>
              <a:spcAft>
                <a:spcPts val="1417"/>
              </a:spcAft>
              <a:buNone/>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tzv. Indikátorové druhy znečištění ŽP)</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861047"/>
            <a:ext cx="3478273" cy="260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683640" y="908640"/>
            <a:ext cx="7799040" cy="5393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323640" y="260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None/>
            </a:pPr>
            <a:r>
              <a:rPr lang="en-GB" sz="1600" dirty="0" err="1">
                <a:latin typeface="Calibri" pitchFamily="18"/>
              </a:rPr>
              <a:t>Endosymbionti</a:t>
            </a:r>
            <a:r>
              <a:rPr lang="en-GB" sz="1600" dirty="0">
                <a:latin typeface="Calibri" pitchFamily="18"/>
              </a:rPr>
              <a:t> </a:t>
            </a:r>
            <a:r>
              <a:rPr lang="en-GB" sz="1600" dirty="0" err="1">
                <a:latin typeface="Calibri" pitchFamily="18"/>
              </a:rPr>
              <a:t>prvoků</a:t>
            </a:r>
            <a:endParaRPr lang="en-GB" sz="1600" dirty="0">
              <a:latin typeface="Calibri" pitchFamily="18"/>
            </a:endParaRPr>
          </a:p>
          <a:p>
            <a:pPr marL="342900" lvl="0" indent="-342900">
              <a:spcBef>
                <a:spcPts val="638"/>
              </a:spcBef>
              <a:buFont typeface="Arial" panose="020B0604020202020204" pitchFamily="34" charset="0"/>
              <a:buChar char="•"/>
            </a:pPr>
            <a:r>
              <a:rPr lang="en-GB" sz="1600" i="1" dirty="0">
                <a:latin typeface="Calibri" pitchFamily="18"/>
              </a:rPr>
              <a:t>Paramecium </a:t>
            </a:r>
            <a:r>
              <a:rPr lang="en-GB" sz="1600" dirty="0" err="1">
                <a:latin typeface="Calibri" pitchFamily="18"/>
              </a:rPr>
              <a:t>může</a:t>
            </a:r>
            <a:r>
              <a:rPr lang="en-GB" sz="1600" dirty="0">
                <a:latin typeface="Calibri" pitchFamily="18"/>
              </a:rPr>
              <a:t> v </a:t>
            </a:r>
            <a:r>
              <a:rPr lang="en-GB" sz="1600" dirty="0" err="1">
                <a:latin typeface="Calibri" pitchFamily="18"/>
              </a:rPr>
              <a:t>cytoplasmě</a:t>
            </a:r>
            <a:r>
              <a:rPr lang="en-GB" sz="1600" dirty="0">
                <a:latin typeface="Calibri" pitchFamily="18"/>
              </a:rPr>
              <a:t> </a:t>
            </a:r>
            <a:r>
              <a:rPr lang="en-GB" sz="1600" dirty="0" err="1">
                <a:latin typeface="Calibri" pitchFamily="18"/>
              </a:rPr>
              <a:t>hostit</a:t>
            </a:r>
            <a:r>
              <a:rPr lang="en-GB" sz="1600" dirty="0">
                <a:latin typeface="Calibri" pitchFamily="18"/>
              </a:rPr>
              <a:t> </a:t>
            </a:r>
            <a:r>
              <a:rPr lang="en-GB" sz="1600" dirty="0" err="1">
                <a:latin typeface="Calibri" pitchFamily="18"/>
              </a:rPr>
              <a:t>více</a:t>
            </a:r>
            <a:r>
              <a:rPr lang="en-GB" sz="1600" dirty="0">
                <a:latin typeface="Calibri" pitchFamily="18"/>
              </a:rPr>
              <a:t> </a:t>
            </a:r>
            <a:r>
              <a:rPr lang="en-GB" sz="1600" dirty="0" err="1">
                <a:latin typeface="Calibri" pitchFamily="18"/>
              </a:rPr>
              <a:t>buněk</a:t>
            </a:r>
            <a:r>
              <a:rPr lang="en-GB" sz="1600" dirty="0">
                <a:latin typeface="Calibri" pitchFamily="18"/>
              </a:rPr>
              <a:t> (50-100</a:t>
            </a:r>
            <a:r>
              <a:rPr lang="en-GB" sz="1600" dirty="0" smtClean="0">
                <a:latin typeface="Calibri" pitchFamily="18"/>
              </a:rPr>
              <a:t>)</a:t>
            </a:r>
            <a:r>
              <a:rPr lang="cs-CZ" sz="1600" dirty="0" smtClean="0">
                <a:latin typeface="Calibri" pitchFamily="18"/>
              </a:rPr>
              <a:t> řasy</a:t>
            </a:r>
            <a:r>
              <a:rPr lang="en-GB" sz="1600" dirty="0" smtClean="0">
                <a:latin typeface="Calibri" pitchFamily="18"/>
              </a:rPr>
              <a:t> </a:t>
            </a:r>
            <a:r>
              <a:rPr lang="en-GB" sz="1600" i="1" dirty="0">
                <a:latin typeface="Calibri" pitchFamily="18"/>
              </a:rPr>
              <a:t>Chlorella</a:t>
            </a:r>
          </a:p>
          <a:p>
            <a:pPr marL="342900" lvl="0" indent="-342900">
              <a:spcBef>
                <a:spcPts val="638"/>
              </a:spcBef>
              <a:buFont typeface="Arial" panose="020B0604020202020204" pitchFamily="34" charset="0"/>
              <a:buChar char="•"/>
            </a:pPr>
            <a:r>
              <a:rPr lang="cs-CZ" sz="1600" dirty="0" err="1">
                <a:latin typeface="Calibri" pitchFamily="18"/>
              </a:rPr>
              <a:t>ř</a:t>
            </a:r>
            <a:r>
              <a:rPr lang="en-GB" sz="1600" dirty="0" err="1" smtClean="0">
                <a:latin typeface="Calibri" pitchFamily="18"/>
              </a:rPr>
              <a:t>asa</a:t>
            </a:r>
            <a:r>
              <a:rPr lang="en-GB" sz="1600" dirty="0" smtClean="0">
                <a:latin typeface="Calibri" pitchFamily="18"/>
              </a:rPr>
              <a:t> </a:t>
            </a:r>
            <a:r>
              <a:rPr lang="en-GB" sz="1600" dirty="0" err="1">
                <a:latin typeface="Calibri" pitchFamily="18"/>
              </a:rPr>
              <a:t>poskytuje</a:t>
            </a:r>
            <a:r>
              <a:rPr lang="en-GB" sz="1600" dirty="0">
                <a:latin typeface="Calibri" pitchFamily="18"/>
              </a:rPr>
              <a:t> </a:t>
            </a:r>
            <a:r>
              <a:rPr lang="en-GB" sz="1600" dirty="0" err="1">
                <a:latin typeface="Calibri" pitchFamily="18"/>
              </a:rPr>
              <a:t>organický</a:t>
            </a:r>
            <a:r>
              <a:rPr lang="en-GB" sz="1600" dirty="0">
                <a:latin typeface="Calibri" pitchFamily="18"/>
              </a:rPr>
              <a:t> </a:t>
            </a:r>
            <a:r>
              <a:rPr lang="en-GB" sz="1600" dirty="0" err="1">
                <a:latin typeface="Calibri" pitchFamily="18"/>
              </a:rPr>
              <a:t>uhlík</a:t>
            </a:r>
            <a:r>
              <a:rPr lang="en-GB" sz="1600" dirty="0">
                <a:latin typeface="Calibri" pitchFamily="18"/>
              </a:rPr>
              <a:t> a </a:t>
            </a:r>
            <a:r>
              <a:rPr lang="en-GB" sz="1600" dirty="0" err="1">
                <a:latin typeface="Calibri" pitchFamily="18"/>
              </a:rPr>
              <a:t>kyslík</a:t>
            </a:r>
            <a:endParaRPr lang="en-GB" sz="1600" dirty="0">
              <a:latin typeface="Calibri" pitchFamily="18"/>
            </a:endParaRPr>
          </a:p>
          <a:p>
            <a:pPr marL="342900" lvl="0" indent="-342900">
              <a:spcBef>
                <a:spcPts val="638"/>
              </a:spcBef>
              <a:buFont typeface="Arial" panose="020B0604020202020204" pitchFamily="34" charset="0"/>
              <a:buChar char="•"/>
            </a:pPr>
            <a:r>
              <a:rPr lang="cs-CZ" sz="1600" dirty="0" err="1">
                <a:latin typeface="Calibri" pitchFamily="18"/>
              </a:rPr>
              <a:t>p</a:t>
            </a:r>
            <a:r>
              <a:rPr lang="en-GB" sz="1600" dirty="0" err="1" smtClean="0">
                <a:latin typeface="Calibri" pitchFamily="18"/>
              </a:rPr>
              <a:t>rvok</a:t>
            </a:r>
            <a:r>
              <a:rPr lang="en-GB" sz="1600" dirty="0" smtClean="0">
                <a:latin typeface="Calibri" pitchFamily="18"/>
              </a:rPr>
              <a:t> </a:t>
            </a:r>
            <a:r>
              <a:rPr lang="en-GB" sz="1600" dirty="0" err="1">
                <a:latin typeface="Calibri" pitchFamily="18"/>
              </a:rPr>
              <a:t>jí</a:t>
            </a:r>
            <a:r>
              <a:rPr lang="en-GB" sz="1600" dirty="0">
                <a:latin typeface="Calibri" pitchFamily="18"/>
              </a:rPr>
              <a:t> </a:t>
            </a:r>
            <a:r>
              <a:rPr lang="en-GB" sz="1600" dirty="0" err="1">
                <a:latin typeface="Calibri" pitchFamily="18"/>
              </a:rPr>
              <a:t>poskytuje</a:t>
            </a:r>
            <a:r>
              <a:rPr lang="en-GB" sz="1600" dirty="0">
                <a:latin typeface="Calibri" pitchFamily="18"/>
              </a:rPr>
              <a:t> </a:t>
            </a:r>
            <a:r>
              <a:rPr lang="en-GB" sz="1600" dirty="0" err="1">
                <a:latin typeface="Calibri" pitchFamily="18"/>
              </a:rPr>
              <a:t>ochranu</a:t>
            </a:r>
            <a:r>
              <a:rPr lang="en-GB" sz="1600" dirty="0">
                <a:latin typeface="Calibri" pitchFamily="18"/>
              </a:rPr>
              <a:t>, </a:t>
            </a:r>
            <a:r>
              <a:rPr lang="en-GB" sz="1600" dirty="0" err="1">
                <a:latin typeface="Calibri" pitchFamily="18"/>
              </a:rPr>
              <a:t>pohyb</a:t>
            </a:r>
            <a:r>
              <a:rPr lang="en-GB" sz="1600" dirty="0">
                <a:latin typeface="Calibri" pitchFamily="18"/>
              </a:rPr>
              <a:t>, CO2 a </a:t>
            </a:r>
            <a:r>
              <a:rPr lang="en-GB" sz="1600" dirty="0" err="1">
                <a:latin typeface="Calibri" pitchFamily="18"/>
              </a:rPr>
              <a:t>možná</a:t>
            </a:r>
            <a:r>
              <a:rPr lang="en-GB" sz="1600" dirty="0">
                <a:latin typeface="Calibri" pitchFamily="18"/>
              </a:rPr>
              <a:t> </a:t>
            </a:r>
            <a:r>
              <a:rPr lang="en-GB" sz="1600" dirty="0" err="1">
                <a:latin typeface="Calibri" pitchFamily="18"/>
              </a:rPr>
              <a:t>růstové</a:t>
            </a:r>
            <a:r>
              <a:rPr lang="en-GB" sz="1600" dirty="0">
                <a:latin typeface="Calibri" pitchFamily="18"/>
              </a:rPr>
              <a:t> </a:t>
            </a:r>
            <a:r>
              <a:rPr lang="en-GB" sz="1600" dirty="0" err="1">
                <a:latin typeface="Calibri" pitchFamily="18"/>
              </a:rPr>
              <a:t>faktory</a:t>
            </a:r>
            <a:endParaRPr lang="en-GB" sz="1600" dirty="0">
              <a:latin typeface="Calibri" pitchFamily="18"/>
            </a:endParaRPr>
          </a:p>
          <a:p>
            <a:pPr marL="342900" lvl="0" indent="-342900">
              <a:spcBef>
                <a:spcPts val="638"/>
              </a:spcBef>
              <a:buFont typeface="Arial" panose="020B0604020202020204" pitchFamily="34" charset="0"/>
              <a:buChar char="•"/>
            </a:pPr>
            <a:r>
              <a:rPr lang="cs-CZ" sz="1600" dirty="0" err="1">
                <a:latin typeface="Calibri" pitchFamily="18"/>
              </a:rPr>
              <a:t>p</a:t>
            </a:r>
            <a:r>
              <a:rPr lang="en-GB" sz="1600" dirty="0" err="1" smtClean="0">
                <a:latin typeface="Calibri" pitchFamily="18"/>
              </a:rPr>
              <a:t>rvok</a:t>
            </a:r>
            <a:r>
              <a:rPr lang="en-GB" sz="1600" dirty="0" smtClean="0">
                <a:latin typeface="Calibri" pitchFamily="18"/>
              </a:rPr>
              <a:t> </a:t>
            </a:r>
            <a:r>
              <a:rPr lang="en-GB" sz="1600" dirty="0">
                <a:latin typeface="Calibri" pitchFamily="18"/>
              </a:rPr>
              <a:t>se </a:t>
            </a:r>
            <a:r>
              <a:rPr lang="en-GB" sz="1600" dirty="0" err="1">
                <a:latin typeface="Calibri" pitchFamily="18"/>
              </a:rPr>
              <a:t>může</a:t>
            </a:r>
            <a:r>
              <a:rPr lang="en-GB" sz="1600" dirty="0">
                <a:latin typeface="Calibri" pitchFamily="18"/>
              </a:rPr>
              <a:t> </a:t>
            </a:r>
            <a:r>
              <a:rPr lang="en-GB" sz="1600" dirty="0" err="1">
                <a:latin typeface="Calibri" pitchFamily="18"/>
              </a:rPr>
              <a:t>dostat</a:t>
            </a:r>
            <a:r>
              <a:rPr lang="en-GB" sz="1600" dirty="0">
                <a:latin typeface="Calibri" pitchFamily="18"/>
              </a:rPr>
              <a:t> </a:t>
            </a:r>
            <a:r>
              <a:rPr lang="en-GB" sz="1600" dirty="0" err="1">
                <a:latin typeface="Calibri" pitchFamily="18"/>
              </a:rPr>
              <a:t>i</a:t>
            </a:r>
            <a:r>
              <a:rPr lang="en-GB" sz="1600" dirty="0">
                <a:latin typeface="Calibri" pitchFamily="18"/>
              </a:rPr>
              <a:t> do </a:t>
            </a:r>
            <a:r>
              <a:rPr lang="en-GB" sz="1600" dirty="0" err="1">
                <a:latin typeface="Calibri" pitchFamily="18"/>
              </a:rPr>
              <a:t>anaerobního</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kde</a:t>
            </a:r>
            <a:r>
              <a:rPr lang="en-GB" sz="1600" dirty="0">
                <a:latin typeface="Calibri" pitchFamily="18"/>
              </a:rPr>
              <a:t> je </a:t>
            </a:r>
            <a:r>
              <a:rPr lang="en-GB" sz="1600" dirty="0" err="1">
                <a:latin typeface="Calibri" pitchFamily="18"/>
              </a:rPr>
              <a:t>však</a:t>
            </a:r>
            <a:r>
              <a:rPr lang="en-GB" sz="1600" dirty="0">
                <a:latin typeface="Calibri" pitchFamily="18"/>
              </a:rPr>
              <a:t> </a:t>
            </a:r>
            <a:r>
              <a:rPr lang="en-GB" sz="1600" dirty="0" err="1">
                <a:latin typeface="Calibri" pitchFamily="18"/>
              </a:rPr>
              <a:t>světlo</a:t>
            </a:r>
            <a:endParaRPr lang="en-GB" sz="1600" dirty="0">
              <a:latin typeface="Calibri" pitchFamily="18"/>
            </a:endParaRPr>
          </a:p>
          <a:p>
            <a:pPr marL="342900" lvl="0" indent="-342900">
              <a:spcBef>
                <a:spcPts val="638"/>
              </a:spcBef>
              <a:buFont typeface="Arial" panose="020B0604020202020204" pitchFamily="34" charset="0"/>
              <a:buChar char="•"/>
            </a:pPr>
            <a:r>
              <a:rPr lang="cs-CZ" sz="1600" dirty="0" smtClean="0">
                <a:latin typeface="Calibri" pitchFamily="18"/>
              </a:rPr>
              <a:t>v</a:t>
            </a:r>
            <a:r>
              <a:rPr lang="en-GB" sz="1600" dirty="0" smtClean="0">
                <a:latin typeface="Calibri" pitchFamily="18"/>
              </a:rPr>
              <a:t>e </a:t>
            </a:r>
            <a:r>
              <a:rPr lang="en-GB" sz="1600" dirty="0" err="1">
                <a:latin typeface="Calibri" pitchFamily="18"/>
              </a:rPr>
              <a:t>stresové</a:t>
            </a:r>
            <a:r>
              <a:rPr lang="en-GB" sz="1600" dirty="0">
                <a:latin typeface="Calibri" pitchFamily="18"/>
              </a:rPr>
              <a:t> </a:t>
            </a:r>
            <a:r>
              <a:rPr lang="en-GB" sz="1600" dirty="0" err="1">
                <a:latin typeface="Calibri" pitchFamily="18"/>
              </a:rPr>
              <a:t>situaci</a:t>
            </a:r>
            <a:r>
              <a:rPr lang="en-GB" sz="1600" dirty="0">
                <a:latin typeface="Calibri" pitchFamily="18"/>
              </a:rPr>
              <a:t> (</a:t>
            </a:r>
            <a:r>
              <a:rPr lang="en-GB" sz="1600" dirty="0" err="1">
                <a:latin typeface="Calibri" pitchFamily="18"/>
              </a:rPr>
              <a:t>déle</a:t>
            </a:r>
            <a:r>
              <a:rPr lang="en-GB" sz="1600" dirty="0">
                <a:latin typeface="Calibri" pitchFamily="18"/>
              </a:rPr>
              <a:t> bez </a:t>
            </a:r>
            <a:r>
              <a:rPr lang="en-GB" sz="1600" dirty="0" err="1">
                <a:latin typeface="Calibri" pitchFamily="18"/>
              </a:rPr>
              <a:t>světla</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prvok</a:t>
            </a:r>
            <a:r>
              <a:rPr lang="en-GB" sz="1600" dirty="0">
                <a:latin typeface="Calibri" pitchFamily="18"/>
              </a:rPr>
              <a:t> </a:t>
            </a:r>
            <a:r>
              <a:rPr lang="en-GB" sz="1600" dirty="0" err="1">
                <a:latin typeface="Calibri" pitchFamily="18"/>
              </a:rPr>
              <a:t>strávit</a:t>
            </a:r>
            <a:r>
              <a:rPr lang="en-GB" sz="1600" dirty="0">
                <a:latin typeface="Calibri" pitchFamily="18"/>
              </a:rPr>
              <a:t> </a:t>
            </a:r>
            <a:r>
              <a:rPr lang="en-GB" sz="1600" dirty="0" err="1">
                <a:latin typeface="Calibri" pitchFamily="18"/>
              </a:rPr>
              <a:t>řasu</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1763688" y="3429000"/>
            <a:ext cx="5553272" cy="31008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203023"/>
            <a:ext cx="7128792" cy="338554"/>
          </a:xfrm>
          <a:prstGeom prst="rect">
            <a:avLst/>
          </a:prstGeom>
          <a:noFill/>
        </p:spPr>
        <p:txBody>
          <a:bodyPr wrap="square" rtlCol="0">
            <a:spAutoFit/>
          </a:bodyPr>
          <a:lstStyle/>
          <a:p>
            <a:r>
              <a:rPr lang="cs-CZ" sz="1600" dirty="0" smtClean="0"/>
              <a:t>Vztahy mezi </a:t>
            </a:r>
            <a:r>
              <a:rPr lang="cs-CZ" sz="1600" dirty="0" err="1" smtClean="0"/>
              <a:t>mezi</a:t>
            </a:r>
            <a:r>
              <a:rPr lang="cs-CZ" sz="1600" dirty="0" smtClean="0"/>
              <a:t> mikroby – příklady mutualismus</a:t>
            </a:r>
            <a:endParaRPr lang="cs-CZ" sz="1600" dirty="0"/>
          </a:p>
        </p:txBody>
      </p:sp>
      <p:sp>
        <p:nvSpPr>
          <p:cNvPr id="3" name="Obdélník 2"/>
          <p:cNvSpPr/>
          <p:nvPr/>
        </p:nvSpPr>
        <p:spPr>
          <a:xfrm>
            <a:off x="395536" y="692696"/>
            <a:ext cx="8136904" cy="1323439"/>
          </a:xfrm>
          <a:prstGeom prst="rect">
            <a:avLst/>
          </a:prstGeom>
        </p:spPr>
        <p:txBody>
          <a:bodyPr wrap="square">
            <a:spAutoFit/>
          </a:bodyPr>
          <a:lstStyle/>
          <a:p>
            <a:pPr marL="285750" indent="-285750">
              <a:buFont typeface="Arial" panose="020B0604020202020204" pitchFamily="34" charset="0"/>
              <a:buChar char="•"/>
            </a:pPr>
            <a:r>
              <a:rPr lang="cs-CZ" sz="1600" dirty="0" smtClean="0"/>
              <a:t>bičíkatí </a:t>
            </a:r>
            <a:r>
              <a:rPr lang="cs-CZ" sz="1600" dirty="0"/>
              <a:t>prvoci obývající bachor přežvýkavců mají </a:t>
            </a:r>
            <a:r>
              <a:rPr lang="cs-CZ" sz="1600" dirty="0" smtClean="0"/>
              <a:t>symbiotické </a:t>
            </a:r>
            <a:r>
              <a:rPr lang="cs-CZ" sz="1600" dirty="0" err="1"/>
              <a:t>metanogeny</a:t>
            </a:r>
            <a:r>
              <a:rPr lang="cs-CZ" sz="1600" dirty="0"/>
              <a:t> </a:t>
            </a:r>
            <a:r>
              <a:rPr lang="cs-CZ" sz="1600" dirty="0" smtClean="0"/>
              <a:t> </a:t>
            </a:r>
            <a:r>
              <a:rPr lang="cs-CZ" sz="1600" dirty="0"/>
              <a:t>(</a:t>
            </a:r>
            <a:r>
              <a:rPr lang="cs-CZ" sz="1600" i="1" dirty="0" err="1"/>
              <a:t>Methanobacterium</a:t>
            </a:r>
            <a:r>
              <a:rPr lang="cs-CZ" sz="1600" i="1" dirty="0"/>
              <a:t>, </a:t>
            </a:r>
            <a:r>
              <a:rPr lang="cs-CZ" sz="1600" i="1" dirty="0" err="1"/>
              <a:t>Methanocorpusculum</a:t>
            </a:r>
            <a:r>
              <a:rPr lang="cs-CZ" sz="1600" i="1" dirty="0"/>
              <a:t>, </a:t>
            </a:r>
            <a:r>
              <a:rPr lang="cs-CZ" sz="1600" i="1" dirty="0" err="1"/>
              <a:t>Methanoplanus</a:t>
            </a:r>
            <a:r>
              <a:rPr lang="cs-CZ" sz="1600" dirty="0"/>
              <a:t>) – liší se od volně  žijících </a:t>
            </a:r>
            <a:r>
              <a:rPr lang="cs-CZ" sz="1600" dirty="0" err="1" smtClean="0"/>
              <a:t>metanogenů</a:t>
            </a:r>
            <a:endParaRPr lang="cs-CZ" sz="1600" dirty="0" smtClean="0"/>
          </a:p>
          <a:p>
            <a:pPr marL="285750" indent="-285750">
              <a:buFont typeface="Arial" panose="020B0604020202020204" pitchFamily="34" charset="0"/>
              <a:buChar char="•"/>
            </a:pPr>
            <a:r>
              <a:rPr lang="cs-CZ" sz="1600" dirty="0" err="1" smtClean="0"/>
              <a:t>endosymbionti</a:t>
            </a:r>
            <a:r>
              <a:rPr lang="cs-CZ" sz="1600" dirty="0" smtClean="0"/>
              <a:t> </a:t>
            </a:r>
            <a:r>
              <a:rPr lang="cs-CZ" sz="1600" dirty="0"/>
              <a:t>zřejmě mohou využívat molekulární vodík produkovaný </a:t>
            </a:r>
            <a:r>
              <a:rPr lang="cs-CZ" sz="1600" dirty="0" smtClean="0"/>
              <a:t>hostitelem, morfologická </a:t>
            </a:r>
            <a:r>
              <a:rPr lang="cs-CZ" sz="1600" dirty="0"/>
              <a:t>interakce mezi hostitelem a </a:t>
            </a:r>
            <a:r>
              <a:rPr lang="cs-CZ" sz="1600" dirty="0" err="1"/>
              <a:t>endosymbiontem</a:t>
            </a:r>
            <a:r>
              <a:rPr lang="cs-CZ" sz="1600" dirty="0"/>
              <a:t> umožňující výměnu látek</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636" y="2521545"/>
            <a:ext cx="57150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54860" y="6488668"/>
            <a:ext cx="7254552" cy="369332"/>
          </a:xfrm>
          <a:prstGeom prst="rect">
            <a:avLst/>
          </a:prstGeom>
        </p:spPr>
        <p:txBody>
          <a:bodyPr wrap="square">
            <a:spAutoFit/>
          </a:bodyPr>
          <a:lstStyle/>
          <a:p>
            <a:r>
              <a:rPr lang="en-GB" sz="1200" dirty="0"/>
              <a:t>https://blogs.scientificamerican.com/oscillator/multicellularity</a:t>
            </a:r>
            <a:r>
              <a:rPr lang="en-GB" dirty="0"/>
              <a:t>/</a:t>
            </a:r>
          </a:p>
        </p:txBody>
      </p:sp>
    </p:spTree>
    <p:extLst>
      <p:ext uri="{BB962C8B-B14F-4D97-AF65-F5344CB8AC3E}">
        <p14:creationId xmlns:p14="http://schemas.microsoft.com/office/powerpoint/2010/main" val="399996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75656" y="4365104"/>
            <a:ext cx="6120680" cy="1200329"/>
          </a:xfrm>
          <a:prstGeom prst="rect">
            <a:avLst/>
          </a:prstGeom>
        </p:spPr>
        <p:txBody>
          <a:bodyPr wrap="square">
            <a:spAutoFit/>
          </a:bodyPr>
          <a:lstStyle/>
          <a:p>
            <a:r>
              <a:rPr lang="en-GB" sz="1200" dirty="0"/>
              <a:t>Principal coordinates analysis comparing the temporal dynamics of switchgrass-associated microbiota indicated that the community associated with the air-dried switchgrass sample (0 h) was distinct from the microbiomes of all rumen-incubated </a:t>
            </a:r>
            <a:r>
              <a:rPr lang="en-GB" sz="1200" dirty="0" smtClean="0"/>
              <a:t>samples. </a:t>
            </a:r>
            <a:r>
              <a:rPr lang="en-GB" sz="1200" dirty="0"/>
              <a:t>After 30 min of rumen incubation the switchgrass-associated microbiota exhibited clearly noticeable changes: for example, members of </a:t>
            </a:r>
            <a:r>
              <a:rPr lang="en-GB" sz="1200" b="1" dirty="0"/>
              <a:t>the </a:t>
            </a:r>
            <a:r>
              <a:rPr lang="en-GB" sz="1200" b="1" i="1" dirty="0"/>
              <a:t>Archaea</a:t>
            </a:r>
            <a:r>
              <a:rPr lang="en-GB" sz="1200" b="1" dirty="0"/>
              <a:t>, which were essentially absent in the non-incubated microbiome, were detected in all rumen-incubated samples</a:t>
            </a:r>
            <a:r>
              <a:rPr lang="en-GB" sz="1200" dirty="0"/>
              <a:t>. </a:t>
            </a:r>
          </a:p>
        </p:txBody>
      </p:sp>
      <p:sp>
        <p:nvSpPr>
          <p:cNvPr id="3" name="Obdélník 2"/>
          <p:cNvSpPr/>
          <p:nvPr/>
        </p:nvSpPr>
        <p:spPr>
          <a:xfrm>
            <a:off x="1907704" y="6093296"/>
            <a:ext cx="4572000" cy="461665"/>
          </a:xfrm>
          <a:prstGeom prst="rect">
            <a:avLst/>
          </a:prstGeom>
        </p:spPr>
        <p:txBody>
          <a:bodyPr>
            <a:spAutoFit/>
          </a:bodyPr>
          <a:lstStyle/>
          <a:p>
            <a:r>
              <a:rPr lang="cs-CZ" sz="1200" dirty="0" err="1" smtClean="0"/>
              <a:t>Piao</a:t>
            </a:r>
            <a:r>
              <a:rPr lang="cs-CZ" sz="1200" dirty="0" smtClean="0"/>
              <a:t> et al, </a:t>
            </a:r>
            <a:r>
              <a:rPr lang="en-GB" sz="1200" dirty="0" smtClean="0"/>
              <a:t>Front</a:t>
            </a:r>
            <a:r>
              <a:rPr lang="en-GB" sz="1200" dirty="0"/>
              <a:t>. </a:t>
            </a:r>
            <a:r>
              <a:rPr lang="en-GB" sz="1200" dirty="0" err="1"/>
              <a:t>Microbiol</a:t>
            </a:r>
            <a:r>
              <a:rPr lang="en-GB" sz="1200" dirty="0"/>
              <a:t>., 22 July 2014 http://journal.frontiersin.org/article/10.3389/fmicb.2014.00307/full</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7" y="548679"/>
            <a:ext cx="7913737" cy="347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80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476672"/>
            <a:ext cx="9036496" cy="3539430"/>
          </a:xfrm>
          <a:prstGeom prst="rect">
            <a:avLst/>
          </a:prstGeom>
        </p:spPr>
        <p:txBody>
          <a:bodyPr wrap="square">
            <a:spAutoFit/>
          </a:bodyPr>
          <a:lstStyle/>
          <a:p>
            <a:r>
              <a:rPr lang="cs-CZ" sz="1600" i="1" dirty="0" err="1"/>
              <a:t>Paramecium</a:t>
            </a:r>
            <a:r>
              <a:rPr lang="cs-CZ" sz="1600" i="1" dirty="0"/>
              <a:t> </a:t>
            </a:r>
            <a:r>
              <a:rPr lang="cs-CZ" sz="1600" i="1" dirty="0" err="1"/>
              <a:t>aurelia</a:t>
            </a:r>
            <a:r>
              <a:rPr lang="cs-CZ" sz="1600" i="1" dirty="0"/>
              <a:t> </a:t>
            </a:r>
            <a:r>
              <a:rPr lang="cs-CZ" sz="1600" dirty="0"/>
              <a:t>(trepka) a </a:t>
            </a:r>
            <a:r>
              <a:rPr lang="cs-CZ" sz="1600" i="1" dirty="0" err="1" smtClean="0"/>
              <a:t>Caedibacter</a:t>
            </a:r>
            <a:r>
              <a:rPr lang="cs-CZ" sz="1600" dirty="0" smtClean="0"/>
              <a:t> (</a:t>
            </a:r>
            <a:r>
              <a:rPr lang="cs-CZ" sz="1600" dirty="0"/>
              <a:t>symbiont, dříve znám jako kappa částice) </a:t>
            </a:r>
            <a:endParaRPr lang="cs-CZ" sz="1600" dirty="0" smtClean="0"/>
          </a:p>
          <a:p>
            <a:endParaRPr lang="cs-CZ" sz="1600" dirty="0" smtClean="0"/>
          </a:p>
          <a:p>
            <a:pPr marL="285750" indent="-285750">
              <a:buFont typeface="Arial" panose="020B0604020202020204" pitchFamily="34" charset="0"/>
              <a:buChar char="•"/>
            </a:pPr>
            <a:r>
              <a:rPr lang="cs-CZ" sz="1600" dirty="0" smtClean="0"/>
              <a:t> </a:t>
            </a:r>
            <a:r>
              <a:rPr lang="cs-CZ" sz="1600" dirty="0"/>
              <a:t>P. </a:t>
            </a:r>
            <a:r>
              <a:rPr lang="cs-CZ" sz="1600" dirty="0" err="1"/>
              <a:t>aurelia</a:t>
            </a:r>
            <a:r>
              <a:rPr lang="cs-CZ" sz="1600" dirty="0"/>
              <a:t> se vyskytuje ve 2 formách: </a:t>
            </a:r>
            <a:r>
              <a:rPr lang="cs-CZ" sz="1600" dirty="0" err="1"/>
              <a:t>killers</a:t>
            </a:r>
            <a:r>
              <a:rPr lang="cs-CZ" sz="1600" dirty="0"/>
              <a:t> (má </a:t>
            </a:r>
            <a:r>
              <a:rPr lang="cs-CZ" sz="1600" dirty="0" err="1"/>
              <a:t>endosymbionta</a:t>
            </a:r>
            <a:r>
              <a:rPr lang="cs-CZ" sz="1600" dirty="0"/>
              <a:t>) a </a:t>
            </a:r>
            <a:r>
              <a:rPr lang="cs-CZ" sz="1600" dirty="0" err="1"/>
              <a:t>sensitives</a:t>
            </a:r>
            <a:r>
              <a:rPr lang="cs-CZ" sz="1600" dirty="0"/>
              <a:t> (</a:t>
            </a:r>
            <a:r>
              <a:rPr lang="cs-CZ" sz="1600" dirty="0" smtClean="0"/>
              <a:t>bez)</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i="1" dirty="0" err="1" smtClean="0"/>
              <a:t>Caedibacter</a:t>
            </a:r>
            <a:r>
              <a:rPr lang="cs-CZ" sz="1600" dirty="0" smtClean="0"/>
              <a:t> </a:t>
            </a:r>
            <a:r>
              <a:rPr lang="cs-CZ" sz="1600" dirty="0" err="1"/>
              <a:t>symbionti</a:t>
            </a:r>
            <a:r>
              <a:rPr lang="cs-CZ" sz="1600" dirty="0"/>
              <a:t> (zodpovědní za zabijácký fenotyp) mají světlolomné  </a:t>
            </a:r>
            <a:r>
              <a:rPr lang="cs-CZ" sz="1600" dirty="0" smtClean="0"/>
              <a:t>body </a:t>
            </a:r>
            <a:r>
              <a:rPr lang="cs-CZ" sz="1600" dirty="0"/>
              <a:t>– tzv. R </a:t>
            </a:r>
            <a:r>
              <a:rPr lang="cs-CZ" sz="1600" dirty="0" smtClean="0"/>
              <a:t>body </a:t>
            </a:r>
          </a:p>
          <a:p>
            <a:r>
              <a:rPr lang="cs-CZ" sz="1600" dirty="0"/>
              <a:t> </a:t>
            </a:r>
            <a:r>
              <a:rPr lang="cs-CZ" sz="1600" dirty="0" smtClean="0"/>
              <a:t>     (geny pro </a:t>
            </a:r>
            <a:r>
              <a:rPr lang="cs-CZ" sz="1600" dirty="0"/>
              <a:t>toto tělísko </a:t>
            </a:r>
            <a:r>
              <a:rPr lang="cs-CZ" sz="1600" dirty="0" smtClean="0"/>
              <a:t>jsou </a:t>
            </a:r>
            <a:r>
              <a:rPr lang="cs-CZ" sz="1600" dirty="0"/>
              <a:t>na </a:t>
            </a:r>
            <a:r>
              <a:rPr lang="cs-CZ" sz="1600" dirty="0" err="1" smtClean="0"/>
              <a:t>plasmidu</a:t>
            </a:r>
            <a:r>
              <a:rPr lang="cs-CZ" sz="1600" dirty="0" smtClean="0"/>
              <a:t>)</a:t>
            </a:r>
            <a:endParaRPr lang="cs-CZ" sz="1600" dirty="0"/>
          </a:p>
          <a:p>
            <a:pPr marL="285750" indent="-285750">
              <a:buFont typeface="Arial" panose="020B0604020202020204" pitchFamily="34" charset="0"/>
              <a:buChar char="•"/>
            </a:pPr>
            <a:r>
              <a:rPr lang="cs-CZ" sz="1600" dirty="0" smtClean="0"/>
              <a:t>  </a:t>
            </a:r>
            <a:r>
              <a:rPr lang="cs-CZ" sz="1600" dirty="0"/>
              <a:t>R tělísko </a:t>
            </a:r>
            <a:r>
              <a:rPr lang="cs-CZ" sz="1600" dirty="0" smtClean="0"/>
              <a:t>není asi toxinem</a:t>
            </a:r>
            <a:r>
              <a:rPr lang="cs-CZ" sz="1600" dirty="0"/>
              <a:t>, ale </a:t>
            </a:r>
            <a:r>
              <a:rPr lang="cs-CZ" sz="1600" dirty="0" smtClean="0"/>
              <a:t>R i </a:t>
            </a:r>
            <a:r>
              <a:rPr lang="cs-CZ" sz="1600" dirty="0"/>
              <a:t>toxin </a:t>
            </a:r>
            <a:r>
              <a:rPr lang="cs-CZ" sz="1600" dirty="0" smtClean="0"/>
              <a:t>kódovány </a:t>
            </a:r>
            <a:r>
              <a:rPr lang="cs-CZ" sz="1600" dirty="0"/>
              <a:t>stejnou oblastí </a:t>
            </a:r>
            <a:r>
              <a:rPr lang="cs-CZ" sz="1600" dirty="0" smtClean="0"/>
              <a:t>na </a:t>
            </a:r>
            <a:r>
              <a:rPr lang="cs-CZ" sz="1600" dirty="0" err="1"/>
              <a:t>plasmidu</a:t>
            </a:r>
            <a:r>
              <a:rPr lang="cs-CZ" sz="1600" dirty="0"/>
              <a:t> </a:t>
            </a:r>
            <a:endParaRPr lang="cs-CZ" sz="1600" dirty="0"/>
          </a:p>
          <a:p>
            <a:pPr marL="285750" indent="-285750">
              <a:buFont typeface="Arial" panose="020B0604020202020204" pitchFamily="34" charset="0"/>
              <a:buChar char="•"/>
            </a:pPr>
            <a:r>
              <a:rPr lang="cs-CZ" sz="1600" dirty="0" smtClean="0"/>
              <a:t>přítomnost </a:t>
            </a:r>
            <a:r>
              <a:rPr lang="cs-CZ" sz="1600" dirty="0"/>
              <a:t>R tělíska asi nezbytná pro schopnost zabíjet citlivé </a:t>
            </a:r>
            <a:r>
              <a:rPr lang="cs-CZ" sz="1600" dirty="0" smtClean="0"/>
              <a:t>buňky</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i="1" dirty="0" err="1" smtClean="0"/>
              <a:t>Caedibacter</a:t>
            </a:r>
            <a:r>
              <a:rPr lang="cs-CZ" sz="1600" dirty="0" smtClean="0"/>
              <a:t> </a:t>
            </a:r>
            <a:r>
              <a:rPr lang="cs-CZ" sz="1600" dirty="0"/>
              <a:t>jsou plně nutričně závislé na hostitelském </a:t>
            </a:r>
            <a:r>
              <a:rPr lang="cs-CZ" sz="1600" dirty="0" smtClean="0"/>
              <a:t>prvoku</a:t>
            </a:r>
            <a:endParaRPr lang="cs-CZ" sz="1600" dirty="0"/>
          </a:p>
          <a:p>
            <a:pPr marL="285750" indent="-285750">
              <a:buFont typeface="Arial" panose="020B0604020202020204" pitchFamily="34" charset="0"/>
              <a:buChar char="•"/>
            </a:pPr>
            <a:r>
              <a:rPr lang="cs-CZ" sz="1600" dirty="0"/>
              <a:t>p</a:t>
            </a:r>
            <a:r>
              <a:rPr lang="cs-CZ" sz="1600" dirty="0" smtClean="0"/>
              <a:t>řítomnost symbiontů </a:t>
            </a:r>
            <a:r>
              <a:rPr lang="cs-CZ" sz="1600" dirty="0"/>
              <a:t>dává zabijáckým prvokům výhodu v </a:t>
            </a:r>
            <a:r>
              <a:rPr lang="cs-CZ" sz="1600" dirty="0" err="1"/>
              <a:t>kompetici</a:t>
            </a:r>
            <a:r>
              <a:rPr lang="cs-CZ" sz="1600" dirty="0"/>
              <a:t> s citlivými kmeny </a:t>
            </a:r>
            <a:r>
              <a:rPr lang="cs-CZ" sz="1600" dirty="0" smtClean="0"/>
              <a:t>prvoků</a:t>
            </a:r>
          </a:p>
          <a:p>
            <a:pPr marL="285750" indent="-285750">
              <a:buFont typeface="Arial" panose="020B0604020202020204" pitchFamily="34" charset="0"/>
              <a:buChar char="•"/>
            </a:pPr>
            <a:r>
              <a:rPr lang="cs-CZ" sz="1600" dirty="0" smtClean="0"/>
              <a:t> </a:t>
            </a:r>
            <a:r>
              <a:rPr lang="cs-CZ" sz="1600" dirty="0"/>
              <a:t>povaha toxické substance kmene „zabijáka“ a mechanismus, kterým přítomnost  </a:t>
            </a:r>
            <a:r>
              <a:rPr lang="cs-CZ" sz="1600" dirty="0" err="1"/>
              <a:t>endosymbionta</a:t>
            </a:r>
            <a:r>
              <a:rPr lang="cs-CZ" sz="1600" dirty="0"/>
              <a:t> zajišťuje imunitu, není plně vysvětlena</a:t>
            </a:r>
          </a:p>
          <a:p>
            <a:pPr marL="285750" indent="-285750">
              <a:buFont typeface="Arial" panose="020B0604020202020204" pitchFamily="34" charset="0"/>
              <a:buChar char="•"/>
            </a:pPr>
            <a:endParaRPr lang="cs-CZ" sz="1600" dirty="0"/>
          </a:p>
        </p:txBody>
      </p:sp>
      <p:sp>
        <p:nvSpPr>
          <p:cNvPr id="3" name="Obdélník 2"/>
          <p:cNvSpPr/>
          <p:nvPr/>
        </p:nvSpPr>
        <p:spPr>
          <a:xfrm>
            <a:off x="107504" y="21584"/>
            <a:ext cx="3338543" cy="338554"/>
          </a:xfrm>
          <a:prstGeom prst="rect">
            <a:avLst/>
          </a:prstGeom>
        </p:spPr>
        <p:txBody>
          <a:bodyPr wrap="none">
            <a:spAutoFit/>
          </a:bodyPr>
          <a:lstStyle/>
          <a:p>
            <a:r>
              <a:rPr lang="cs-CZ" sz="1600" dirty="0"/>
              <a:t>Mutualismus - </a:t>
            </a:r>
            <a:r>
              <a:rPr lang="cs-CZ" sz="1600" dirty="0" err="1"/>
              <a:t>endosymbionti</a:t>
            </a:r>
            <a:r>
              <a:rPr lang="cs-CZ" sz="1600" dirty="0"/>
              <a:t> prvoků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616" y="4070508"/>
            <a:ext cx="4236136" cy="238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940152" y="4394721"/>
            <a:ext cx="2808312" cy="461665"/>
          </a:xfrm>
          <a:prstGeom prst="rect">
            <a:avLst/>
          </a:prstGeom>
        </p:spPr>
        <p:txBody>
          <a:bodyPr wrap="square">
            <a:spAutoFit/>
          </a:bodyPr>
          <a:lstStyle/>
          <a:p>
            <a:r>
              <a:rPr lang="en-GB" sz="1200" dirty="0"/>
              <a:t>https://www.youtube.com/watch?v=sn3MTYNe8mM</a:t>
            </a:r>
          </a:p>
        </p:txBody>
      </p:sp>
      <p:sp>
        <p:nvSpPr>
          <p:cNvPr id="5" name="Obdélník 4"/>
          <p:cNvSpPr/>
          <p:nvPr/>
        </p:nvSpPr>
        <p:spPr>
          <a:xfrm>
            <a:off x="5940152" y="5373216"/>
            <a:ext cx="3096344" cy="461665"/>
          </a:xfrm>
          <a:prstGeom prst="rect">
            <a:avLst/>
          </a:prstGeom>
        </p:spPr>
        <p:txBody>
          <a:bodyPr wrap="square">
            <a:spAutoFit/>
          </a:bodyPr>
          <a:lstStyle/>
          <a:p>
            <a:r>
              <a:rPr lang="en-GB" sz="1200" dirty="0"/>
              <a:t>https://www.youtube.com/watch?v=w-1VvpHcKms</a:t>
            </a:r>
          </a:p>
        </p:txBody>
      </p:sp>
    </p:spTree>
    <p:extLst>
      <p:ext uri="{BB962C8B-B14F-4D97-AF65-F5344CB8AC3E}">
        <p14:creationId xmlns:p14="http://schemas.microsoft.com/office/powerpoint/2010/main" val="3084796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32" y="3268199"/>
            <a:ext cx="7592194" cy="335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304184" y="5589240"/>
            <a:ext cx="1907704" cy="1015663"/>
          </a:xfrm>
          <a:prstGeom prst="rect">
            <a:avLst/>
          </a:prstGeom>
        </p:spPr>
        <p:txBody>
          <a:bodyPr wrap="square">
            <a:spAutoFit/>
          </a:bodyPr>
          <a:lstStyle/>
          <a:p>
            <a:r>
              <a:rPr lang="en-GB" sz="1200" dirty="0"/>
              <a:t>R-body of </a:t>
            </a:r>
            <a:r>
              <a:rPr lang="en-GB" sz="1200" dirty="0" err="1"/>
              <a:t>Caedibacter</a:t>
            </a:r>
            <a:r>
              <a:rPr lang="en-GB" sz="1200" dirty="0"/>
              <a:t> </a:t>
            </a:r>
            <a:r>
              <a:rPr lang="en-GB" sz="1200" dirty="0" err="1"/>
              <a:t>taeniospiralis</a:t>
            </a:r>
            <a:r>
              <a:rPr lang="en-GB" sz="1200" dirty="0"/>
              <a:t> , starting to unroll in a telescopic fashion. Negative contrast preparation. – Bar: 1 μ m.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48" y="116632"/>
            <a:ext cx="4802388" cy="2898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473629" y="550160"/>
            <a:ext cx="3635896" cy="2031325"/>
          </a:xfrm>
          <a:prstGeom prst="rect">
            <a:avLst/>
          </a:prstGeom>
        </p:spPr>
        <p:txBody>
          <a:bodyPr wrap="square">
            <a:spAutoFit/>
          </a:bodyPr>
          <a:lstStyle/>
          <a:p>
            <a:r>
              <a:rPr lang="en-GB" sz="1400" dirty="0" smtClean="0"/>
              <a:t>Sensitive </a:t>
            </a:r>
            <a:r>
              <a:rPr lang="en-GB" sz="1400" dirty="0"/>
              <a:t>and killer paramecia differ only in the presence of endosymbiotic </a:t>
            </a:r>
            <a:r>
              <a:rPr lang="en-GB" sz="1400" dirty="0" err="1"/>
              <a:t>Caedibacter</a:t>
            </a:r>
            <a:r>
              <a:rPr lang="en-GB" sz="1400" dirty="0"/>
              <a:t>. Every </a:t>
            </a:r>
            <a:r>
              <a:rPr lang="en-GB" sz="1400" dirty="0" err="1"/>
              <a:t>Caedibacter</a:t>
            </a:r>
            <a:r>
              <a:rPr lang="en-GB" sz="1400" dirty="0"/>
              <a:t> population within a host cell presents two morphological different forms: reproductive non-</a:t>
            </a:r>
            <a:r>
              <a:rPr lang="en-GB" sz="1400" dirty="0" err="1"/>
              <a:t>brights</a:t>
            </a:r>
            <a:r>
              <a:rPr lang="en-GB" sz="1400" dirty="0"/>
              <a:t> and </a:t>
            </a:r>
            <a:r>
              <a:rPr lang="en-GB" sz="1400" dirty="0" err="1"/>
              <a:t>brights</a:t>
            </a:r>
            <a:r>
              <a:rPr lang="en-GB" sz="1400" dirty="0"/>
              <a:t>, which lost the capability to divide after the production of an R-body (</a:t>
            </a:r>
            <a:r>
              <a:rPr lang="en-GB" sz="1400" dirty="0" err="1"/>
              <a:t>refractile</a:t>
            </a:r>
            <a:r>
              <a:rPr lang="en-GB" sz="1400" dirty="0"/>
              <a:t> body). It is constituted of a coiled proteinaceous ribbon which can unroll in a telescopic fashion. </a:t>
            </a:r>
          </a:p>
        </p:txBody>
      </p:sp>
    </p:spTree>
    <p:extLst>
      <p:ext uri="{BB962C8B-B14F-4D97-AF65-F5344CB8AC3E}">
        <p14:creationId xmlns:p14="http://schemas.microsoft.com/office/powerpoint/2010/main" val="351443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38" y="404664"/>
            <a:ext cx="8096250"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51520" y="5589240"/>
            <a:ext cx="8568952" cy="523220"/>
          </a:xfrm>
          <a:prstGeom prst="rect">
            <a:avLst/>
          </a:prstGeom>
        </p:spPr>
        <p:txBody>
          <a:bodyPr wrap="square">
            <a:spAutoFit/>
          </a:bodyPr>
          <a:lstStyle/>
          <a:p>
            <a:r>
              <a:rPr lang="en-GB" sz="1400" dirty="0"/>
              <a:t>Ultrathin section of two </a:t>
            </a:r>
            <a:r>
              <a:rPr lang="en-GB" sz="1400" dirty="0" err="1"/>
              <a:t>Caedibacter</a:t>
            </a:r>
            <a:r>
              <a:rPr lang="en-GB" sz="1400" dirty="0"/>
              <a:t> </a:t>
            </a:r>
            <a:r>
              <a:rPr lang="en-GB" sz="1400" dirty="0" err="1"/>
              <a:t>taeniospiralis</a:t>
            </a:r>
            <a:r>
              <a:rPr lang="en-GB" sz="1400" dirty="0"/>
              <a:t> cells in the cytoplasm of Paramecium </a:t>
            </a:r>
            <a:r>
              <a:rPr lang="en-GB" sz="1400" dirty="0" err="1"/>
              <a:t>tetraurelia</a:t>
            </a:r>
            <a:r>
              <a:rPr lang="en-GB" sz="1400" dirty="0"/>
              <a:t> , both </a:t>
            </a:r>
            <a:r>
              <a:rPr lang="en-GB" sz="1400" dirty="0" err="1"/>
              <a:t>harbor</a:t>
            </a:r>
            <a:r>
              <a:rPr lang="en-GB" sz="1400" dirty="0"/>
              <a:t> a coiled R-body in transverse section (arrows). – Bar: 100 nm. </a:t>
            </a:r>
          </a:p>
        </p:txBody>
      </p:sp>
    </p:spTree>
    <p:extLst>
      <p:ext uri="{BB962C8B-B14F-4D97-AF65-F5344CB8AC3E}">
        <p14:creationId xmlns:p14="http://schemas.microsoft.com/office/powerpoint/2010/main" val="153381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784976" cy="3016210"/>
          </a:xfrm>
          <a:prstGeom prst="rect">
            <a:avLst/>
          </a:prstGeom>
        </p:spPr>
        <p:txBody>
          <a:bodyPr wrap="square">
            <a:spAutoFit/>
          </a:bodyPr>
          <a:lstStyle/>
          <a:p>
            <a:r>
              <a:rPr lang="cs-CZ" sz="1600" dirty="0"/>
              <a:t> Mutualismus – </a:t>
            </a:r>
            <a:r>
              <a:rPr lang="cs-CZ" sz="1600" dirty="0" smtClean="0"/>
              <a:t>fág vs. </a:t>
            </a:r>
            <a:r>
              <a:rPr lang="cs-CZ" sz="1600" dirty="0"/>
              <a:t>bakterie </a:t>
            </a:r>
            <a:endParaRPr lang="cs-CZ" sz="1600" dirty="0" smtClean="0"/>
          </a:p>
          <a:p>
            <a:endParaRPr lang="cs-CZ" sz="1600" dirty="0" smtClean="0"/>
          </a:p>
          <a:p>
            <a:pPr marL="285750" indent="-285750">
              <a:buFont typeface="Arial" panose="020B0604020202020204" pitchFamily="34" charset="0"/>
              <a:buChar char="•"/>
            </a:pPr>
            <a:r>
              <a:rPr lang="cs-CZ" sz="1600" dirty="0" smtClean="0"/>
              <a:t>lyzogenie –virus napadl </a:t>
            </a:r>
            <a:r>
              <a:rPr lang="cs-CZ" sz="1600" dirty="0"/>
              <a:t>buňku </a:t>
            </a:r>
            <a:r>
              <a:rPr lang="cs-CZ" sz="1600" dirty="0" smtClean="0"/>
              <a:t>a integroval se </a:t>
            </a:r>
            <a:r>
              <a:rPr lang="cs-CZ" sz="1600" dirty="0"/>
              <a:t>do jejího vlastního genomu jako </a:t>
            </a:r>
            <a:r>
              <a:rPr lang="cs-CZ" sz="1600" dirty="0" smtClean="0"/>
              <a:t>provirus, jeho </a:t>
            </a:r>
            <a:r>
              <a:rPr lang="cs-CZ" sz="1600" dirty="0"/>
              <a:t>replikace množení někdy způsobí rozpad buňky </a:t>
            </a:r>
            <a:endParaRPr lang="cs-CZ" sz="1600" dirty="0" smtClean="0"/>
          </a:p>
          <a:p>
            <a:pPr marL="285750" indent="-285750">
              <a:buFont typeface="Arial" panose="020B0604020202020204" pitchFamily="34" charset="0"/>
              <a:buChar char="•"/>
            </a:pPr>
            <a:endParaRPr lang="cs-CZ" sz="1600" dirty="0"/>
          </a:p>
          <a:p>
            <a:r>
              <a:rPr lang="cs-CZ" sz="1400" dirty="0" smtClean="0"/>
              <a:t>                     https</a:t>
            </a:r>
            <a:r>
              <a:rPr lang="cs-CZ" sz="1400" dirty="0"/>
              <a:t>://</a:t>
            </a:r>
            <a:r>
              <a:rPr lang="cs-CZ" sz="1400" dirty="0" smtClean="0"/>
              <a:t>www.youtube.com/watch?v=sLkZ9FPHJGM</a:t>
            </a:r>
          </a:p>
          <a:p>
            <a:endParaRPr lang="cs-CZ" sz="1600" dirty="0"/>
          </a:p>
          <a:p>
            <a:pPr marL="285750" indent="-285750">
              <a:buFont typeface="Arial" panose="020B0604020202020204" pitchFamily="34" charset="0"/>
              <a:buChar char="•"/>
            </a:pPr>
            <a:r>
              <a:rPr lang="cs-CZ" sz="1600" dirty="0" smtClean="0"/>
              <a:t>bakterie </a:t>
            </a:r>
            <a:r>
              <a:rPr lang="cs-CZ" sz="1600" dirty="0"/>
              <a:t>zajistí dlouhodobé přežití fága   </a:t>
            </a:r>
          </a:p>
          <a:p>
            <a:pPr marL="285750" indent="-285750">
              <a:buFont typeface="Arial" panose="020B0604020202020204" pitchFamily="34" charset="0"/>
              <a:buChar char="•"/>
            </a:pPr>
            <a:r>
              <a:rPr lang="cs-CZ" sz="1600" dirty="0" smtClean="0"/>
              <a:t> </a:t>
            </a:r>
            <a:r>
              <a:rPr lang="cs-CZ" sz="1600" dirty="0"/>
              <a:t>fágová DNA přidává novou genetickou informaci  </a:t>
            </a:r>
            <a:r>
              <a:rPr lang="cs-CZ" sz="1600" dirty="0" smtClean="0"/>
              <a:t> </a:t>
            </a:r>
            <a:r>
              <a:rPr lang="cs-CZ" sz="1600" dirty="0"/>
              <a:t>a schopnosti bakteriální populaci (bakterie někdy    virulentnější nebo produkují nové enzymy)  </a:t>
            </a:r>
          </a:p>
          <a:p>
            <a:pPr marL="285750" indent="-285750">
              <a:buFont typeface="Arial" panose="020B0604020202020204" pitchFamily="34" charset="0"/>
              <a:buChar char="•"/>
            </a:pPr>
            <a:r>
              <a:rPr lang="cs-CZ" sz="1600" dirty="0" smtClean="0"/>
              <a:t>možnost </a:t>
            </a:r>
            <a:r>
              <a:rPr lang="cs-CZ" sz="1600" dirty="0"/>
              <a:t>přenosu bakteriální DNA transdukcí  </a:t>
            </a:r>
          </a:p>
          <a:p>
            <a:r>
              <a:rPr lang="cs-CZ" sz="1600" dirty="0" smtClean="0"/>
              <a:t> </a:t>
            </a:r>
            <a:endParaRPr lang="cs-CZ" sz="1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83" y="3042406"/>
            <a:ext cx="5115727" cy="346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012057"/>
            <a:ext cx="3190356" cy="3450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149799" y="6536601"/>
            <a:ext cx="7308304" cy="276999"/>
          </a:xfrm>
          <a:prstGeom prst="rect">
            <a:avLst/>
          </a:prstGeom>
        </p:spPr>
        <p:txBody>
          <a:bodyPr wrap="square">
            <a:spAutoFit/>
          </a:bodyPr>
          <a:lstStyle/>
          <a:p>
            <a:r>
              <a:rPr lang="cs-CZ" sz="1200" dirty="0"/>
              <a:t>https://www.youtube.com/watch?v=V73nEGXUeBY</a:t>
            </a:r>
          </a:p>
        </p:txBody>
      </p:sp>
    </p:spTree>
    <p:extLst>
      <p:ext uri="{BB962C8B-B14F-4D97-AF65-F5344CB8AC3E}">
        <p14:creationId xmlns:p14="http://schemas.microsoft.com/office/powerpoint/2010/main" val="1139655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2656"/>
            <a:ext cx="8136904" cy="3293209"/>
          </a:xfrm>
          <a:prstGeom prst="rect">
            <a:avLst/>
          </a:prstGeom>
        </p:spPr>
        <p:txBody>
          <a:bodyPr wrap="square">
            <a:spAutoFit/>
          </a:bodyPr>
          <a:lstStyle/>
          <a:p>
            <a:r>
              <a:rPr lang="cs-CZ" sz="1600" dirty="0" err="1" smtClean="0"/>
              <a:t>Amenzalismus</a:t>
            </a:r>
            <a:endParaRPr lang="cs-CZ" sz="1600" dirty="0" smtClean="0"/>
          </a:p>
          <a:p>
            <a:endParaRPr lang="cs-CZ" sz="1600" dirty="0" smtClean="0"/>
          </a:p>
          <a:p>
            <a:pPr marL="285750" indent="-285750">
              <a:buFont typeface="Arial" panose="020B0604020202020204" pitchFamily="34" charset="0"/>
              <a:buChar char="•"/>
            </a:pPr>
            <a:r>
              <a:rPr lang="en-GB" sz="1600" dirty="0" err="1" smtClean="0"/>
              <a:t>jeden</a:t>
            </a:r>
            <a:r>
              <a:rPr lang="en-GB" sz="1600" dirty="0" smtClean="0"/>
              <a:t> </a:t>
            </a:r>
            <a:r>
              <a:rPr lang="en-GB" sz="1600" dirty="0" err="1" smtClean="0"/>
              <a:t>ze</a:t>
            </a:r>
            <a:r>
              <a:rPr lang="en-GB" sz="1600" dirty="0" smtClean="0"/>
              <a:t> </a:t>
            </a:r>
            <a:r>
              <a:rPr lang="en-GB" sz="1600" dirty="0" err="1" smtClean="0"/>
              <a:t>symbiontů</a:t>
            </a:r>
            <a:r>
              <a:rPr lang="en-GB" sz="1600" dirty="0" smtClean="0"/>
              <a:t> (inhibitor) </a:t>
            </a:r>
            <a:r>
              <a:rPr lang="en-GB" sz="1600" dirty="0" err="1" smtClean="0"/>
              <a:t>svými</a:t>
            </a:r>
            <a:r>
              <a:rPr lang="en-GB" sz="1600" dirty="0" smtClean="0"/>
              <a:t> </a:t>
            </a:r>
            <a:r>
              <a:rPr lang="en-GB" sz="1600" dirty="0" err="1" smtClean="0"/>
              <a:t>metabolity</a:t>
            </a:r>
            <a:r>
              <a:rPr lang="en-GB" sz="1600" dirty="0" smtClean="0"/>
              <a:t> </a:t>
            </a:r>
            <a:r>
              <a:rPr lang="en-GB" sz="1600" dirty="0" err="1" smtClean="0"/>
              <a:t>brzdí</a:t>
            </a:r>
            <a:r>
              <a:rPr lang="en-GB" sz="1600" dirty="0" smtClean="0"/>
              <a:t> </a:t>
            </a:r>
            <a:r>
              <a:rPr lang="en-GB" sz="1600" dirty="0" err="1" smtClean="0"/>
              <a:t>růst</a:t>
            </a:r>
            <a:r>
              <a:rPr lang="en-GB" sz="1600" dirty="0" smtClean="0"/>
              <a:t> a </a:t>
            </a:r>
            <a:r>
              <a:rPr lang="en-GB" sz="1600" dirty="0" err="1" smtClean="0"/>
              <a:t>rozmnožování</a:t>
            </a:r>
            <a:r>
              <a:rPr lang="en-GB" sz="1600" dirty="0" smtClean="0"/>
              <a:t> </a:t>
            </a:r>
            <a:r>
              <a:rPr lang="en-GB" sz="1600" dirty="0" err="1" smtClean="0"/>
              <a:t>druhého</a:t>
            </a:r>
            <a:r>
              <a:rPr lang="en-GB" sz="1600" dirty="0" smtClean="0"/>
              <a:t> </a:t>
            </a:r>
            <a:r>
              <a:rPr lang="en-GB" sz="1600" dirty="0" err="1" smtClean="0"/>
              <a:t>symbionta</a:t>
            </a:r>
            <a:r>
              <a:rPr lang="en-GB" sz="1600" dirty="0" smtClean="0"/>
              <a:t> (</a:t>
            </a:r>
            <a:r>
              <a:rPr lang="en-GB" sz="1600" dirty="0" err="1" smtClean="0"/>
              <a:t>amenzál</a:t>
            </a:r>
            <a:r>
              <a:rPr lang="cs-CZ" sz="1600" dirty="0" smtClean="0"/>
              <a:t>)</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získává </a:t>
            </a:r>
            <a:r>
              <a:rPr lang="cs-CZ" sz="1600" dirty="0"/>
              <a:t>prostor, </a:t>
            </a:r>
            <a:r>
              <a:rPr lang="cs-CZ" sz="1600" dirty="0" smtClean="0"/>
              <a:t> </a:t>
            </a:r>
            <a:r>
              <a:rPr lang="cs-CZ" sz="1600" dirty="0"/>
              <a:t>potravní zdroje </a:t>
            </a:r>
            <a:r>
              <a:rPr lang="cs-CZ" sz="1600" dirty="0" err="1" smtClean="0"/>
              <a:t>apod</a:t>
            </a:r>
            <a:endParaRPr lang="cs-CZ" sz="1600" dirty="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k</a:t>
            </a:r>
            <a:r>
              <a:rPr lang="cs-CZ" sz="1600" dirty="0" smtClean="0"/>
              <a:t>omplexní </a:t>
            </a:r>
            <a:r>
              <a:rPr lang="cs-CZ" sz="1600" dirty="0" err="1" smtClean="0"/>
              <a:t>amenzalismu</a:t>
            </a:r>
            <a:r>
              <a:rPr lang="cs-CZ" sz="1600" dirty="0" smtClean="0"/>
              <a:t> - </a:t>
            </a:r>
            <a:r>
              <a:rPr lang="cs-CZ" sz="1600" dirty="0" err="1"/>
              <a:t>virucidní</a:t>
            </a:r>
            <a:r>
              <a:rPr lang="cs-CZ" sz="1600" dirty="0"/>
              <a:t> </a:t>
            </a:r>
            <a:r>
              <a:rPr lang="cs-CZ" sz="1600" dirty="0" smtClean="0"/>
              <a:t> </a:t>
            </a:r>
            <a:r>
              <a:rPr lang="cs-CZ" sz="1600" dirty="0"/>
              <a:t>faktory v mořské vodě  </a:t>
            </a:r>
          </a:p>
          <a:p>
            <a:r>
              <a:rPr lang="cs-CZ" sz="1600" dirty="0" smtClean="0"/>
              <a:t>                                                   - </a:t>
            </a:r>
            <a:r>
              <a:rPr lang="cs-CZ" sz="1600" dirty="0"/>
              <a:t>fungistatické faktory v půdě  </a:t>
            </a:r>
            <a:endParaRPr lang="cs-CZ" sz="1600" dirty="0" smtClean="0"/>
          </a:p>
          <a:p>
            <a:endParaRPr lang="cs-CZ" sz="1600" dirty="0"/>
          </a:p>
          <a:p>
            <a:pPr marL="285750" indent="-285750">
              <a:buFont typeface="Arial" panose="020B0604020202020204" pitchFamily="34" charset="0"/>
              <a:buChar char="•"/>
            </a:pPr>
            <a:r>
              <a:rPr lang="cs-CZ" sz="1600" dirty="0" err="1" smtClean="0"/>
              <a:t>štětičkovec</a:t>
            </a:r>
            <a:r>
              <a:rPr lang="cs-CZ" sz="1600" dirty="0" smtClean="0"/>
              <a:t> </a:t>
            </a:r>
            <a:r>
              <a:rPr lang="cs-CZ" sz="1600" dirty="0"/>
              <a:t>(</a:t>
            </a:r>
            <a:r>
              <a:rPr lang="cs-CZ" sz="1600" dirty="0" err="1"/>
              <a:t>Penicillium</a:t>
            </a:r>
            <a:r>
              <a:rPr lang="cs-CZ" sz="1600" dirty="0"/>
              <a:t>) a bakterie</a:t>
            </a:r>
          </a:p>
          <a:p>
            <a:pPr marL="285750" indent="-285750">
              <a:buFont typeface="Arial" panose="020B0604020202020204" pitchFamily="34" charset="0"/>
              <a:buChar char="•"/>
            </a:pPr>
            <a:endParaRPr lang="cs-CZ" sz="1600" dirty="0" smtClean="0"/>
          </a:p>
          <a:p>
            <a:endParaRPr lang="cs-CZ" sz="1600"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07707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780" y="4143746"/>
            <a:ext cx="22764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191372"/>
            <a:ext cx="21431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64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733425"/>
            <a:ext cx="7804150"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42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75147"/>
            <a:ext cx="4572000" cy="923330"/>
          </a:xfrm>
          <a:prstGeom prst="rect">
            <a:avLst/>
          </a:prstGeom>
        </p:spPr>
        <p:txBody>
          <a:bodyPr>
            <a:spAutoFit/>
          </a:bodyPr>
          <a:lstStyle/>
          <a:p>
            <a:r>
              <a:rPr lang="cs-CZ" sz="1600" dirty="0" err="1" smtClean="0"/>
              <a:t>Amenzalismus</a:t>
            </a:r>
            <a:r>
              <a:rPr lang="cs-CZ" sz="1600" dirty="0" smtClean="0"/>
              <a:t> – příklady</a:t>
            </a:r>
          </a:p>
          <a:p>
            <a:endParaRPr lang="cs-CZ" dirty="0" smtClean="0"/>
          </a:p>
          <a:p>
            <a:endParaRPr lang="cs-CZ" dirty="0"/>
          </a:p>
        </p:txBody>
      </p:sp>
      <p:sp>
        <p:nvSpPr>
          <p:cNvPr id="3" name="Obdélník 2"/>
          <p:cNvSpPr/>
          <p:nvPr/>
        </p:nvSpPr>
        <p:spPr>
          <a:xfrm>
            <a:off x="-1942" y="636812"/>
            <a:ext cx="9145942" cy="2554545"/>
          </a:xfrm>
          <a:prstGeom prst="rect">
            <a:avLst/>
          </a:prstGeom>
        </p:spPr>
        <p:txBody>
          <a:bodyPr wrap="square">
            <a:spAutoFit/>
          </a:bodyPr>
          <a:lstStyle/>
          <a:p>
            <a:r>
              <a:rPr lang="cs-CZ" sz="1600" dirty="0"/>
              <a:t>Produkce antibiotik – role v přirozeném prostředí stále nejasná  </a:t>
            </a:r>
            <a:endParaRPr lang="cs-CZ" sz="1600" dirty="0" smtClean="0"/>
          </a:p>
          <a:p>
            <a:endParaRPr lang="cs-CZ" sz="1600" dirty="0"/>
          </a:p>
          <a:p>
            <a:pPr marL="285750" indent="-285750">
              <a:buFont typeface="Arial" panose="020B0604020202020204" pitchFamily="34" charset="0"/>
              <a:buChar char="•"/>
            </a:pPr>
            <a:r>
              <a:rPr lang="cs-CZ" sz="1600" dirty="0"/>
              <a:t>p</a:t>
            </a:r>
            <a:r>
              <a:rPr lang="cs-CZ" sz="1600" dirty="0" smtClean="0"/>
              <a:t>odmínky </a:t>
            </a:r>
            <a:r>
              <a:rPr lang="cs-CZ" sz="1600" dirty="0"/>
              <a:t>podporující tvorbu antibiotik nejsou časté  v přirozeném prostředí (potřebují přebytek substrátu)  </a:t>
            </a:r>
          </a:p>
          <a:p>
            <a:pPr marL="285750" indent="-285750">
              <a:buFont typeface="Arial" panose="020B0604020202020204" pitchFamily="34" charset="0"/>
              <a:buChar char="•"/>
            </a:pPr>
            <a:r>
              <a:rPr lang="cs-CZ" sz="1600" dirty="0"/>
              <a:t>v</a:t>
            </a:r>
            <a:r>
              <a:rPr lang="cs-CZ" sz="1600" dirty="0" smtClean="0"/>
              <a:t>e </a:t>
            </a:r>
            <a:r>
              <a:rPr lang="cs-CZ" sz="1600" dirty="0"/>
              <a:t>vodním prostředí rychle </a:t>
            </a:r>
            <a:r>
              <a:rPr lang="cs-CZ" sz="1600" dirty="0" err="1"/>
              <a:t>vyředěna</a:t>
            </a:r>
            <a:r>
              <a:rPr lang="cs-CZ" sz="1600" dirty="0"/>
              <a:t>  </a:t>
            </a:r>
          </a:p>
          <a:p>
            <a:pPr marL="285750" indent="-285750">
              <a:buFont typeface="Arial" panose="020B0604020202020204" pitchFamily="34" charset="0"/>
              <a:buChar char="•"/>
            </a:pPr>
            <a:r>
              <a:rPr lang="cs-CZ" sz="1600" dirty="0"/>
              <a:t>v</a:t>
            </a:r>
            <a:r>
              <a:rPr lang="cs-CZ" sz="1600" dirty="0" smtClean="0"/>
              <a:t> </a:t>
            </a:r>
            <a:r>
              <a:rPr lang="cs-CZ" sz="1600" dirty="0"/>
              <a:t>půdním prostředí sorbována na jílové minerály  </a:t>
            </a:r>
          </a:p>
          <a:p>
            <a:pPr marL="285750" indent="-285750">
              <a:buFont typeface="Arial" panose="020B0604020202020204" pitchFamily="34" charset="0"/>
              <a:buChar char="•"/>
            </a:pPr>
            <a:r>
              <a:rPr lang="cs-CZ" sz="1600" dirty="0"/>
              <a:t>p</a:t>
            </a:r>
            <a:r>
              <a:rPr lang="cs-CZ" sz="1600" dirty="0" smtClean="0"/>
              <a:t>roducenti </a:t>
            </a:r>
            <a:r>
              <a:rPr lang="cs-CZ" sz="1600" dirty="0"/>
              <a:t>antibiotik nejsou dominantní v </a:t>
            </a:r>
            <a:r>
              <a:rPr lang="cs-CZ" sz="1600" dirty="0" err="1"/>
              <a:t>akvatických</a:t>
            </a:r>
            <a:r>
              <a:rPr lang="cs-CZ" sz="1600" dirty="0"/>
              <a:t> habitatech, rezistentních kmenů v půdě není mnoho i když tu jsou producenti  </a:t>
            </a:r>
          </a:p>
          <a:p>
            <a:pPr marL="285750" indent="-285750">
              <a:buFont typeface="Arial" panose="020B0604020202020204" pitchFamily="34" charset="0"/>
              <a:buChar char="•"/>
            </a:pPr>
            <a:r>
              <a:rPr lang="cs-CZ" sz="1600" dirty="0"/>
              <a:t>v</a:t>
            </a:r>
            <a:r>
              <a:rPr lang="cs-CZ" sz="1600" dirty="0" smtClean="0"/>
              <a:t>ýznam ve speciálních </a:t>
            </a:r>
            <a:r>
              <a:rPr lang="cs-CZ" sz="1600" dirty="0"/>
              <a:t>„mikroprostředích“  </a:t>
            </a:r>
            <a:r>
              <a:rPr lang="cs-CZ" sz="1600" dirty="0" smtClean="0"/>
              <a:t> </a:t>
            </a:r>
            <a:r>
              <a:rPr lang="cs-CZ" sz="1600" dirty="0"/>
              <a:t>- zvýšená koncentrace živin  (zymogenní mikroorganismy na organické hmotě v půdě mohou  produkovat antibiotika a získat tak výhodu)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8836" y="3428999"/>
            <a:ext cx="2792752" cy="317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95" y="3429000"/>
            <a:ext cx="4124325"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929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Interakce v/mezi mikrobiálními populacemi">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539640" y="188640"/>
            <a:ext cx="8229240" cy="561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Interakce </a:t>
            </a:r>
            <a:r>
              <a:rPr lang="cs-CZ" sz="2400" b="1" dirty="0" smtClean="0"/>
              <a:t>mezi mikrobi</a:t>
            </a:r>
            <a:endParaRPr lang="cs-CZ" sz="2400" b="1" dirty="0"/>
          </a:p>
        </p:txBody>
      </p:sp>
      <p:sp>
        <p:nvSpPr>
          <p:cNvPr id="3" name="Zástupný symbol pro obsah 2"/>
          <p:cNvSpPr txBox="1">
            <a:spLocks noGrp="1"/>
          </p:cNvSpPr>
          <p:nvPr>
            <p:ph type="body" idx="4294967295"/>
          </p:nvPr>
        </p:nvSpPr>
        <p:spPr>
          <a:xfrm>
            <a:off x="179640" y="1052736"/>
            <a:ext cx="5328360" cy="4896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dirty="0" err="1">
                <a:latin typeface="Calibri" pitchFamily="18"/>
              </a:rPr>
              <a:t>p</a:t>
            </a:r>
            <a:r>
              <a:rPr lang="en-GB" sz="1600" dirty="0" err="1" smtClean="0">
                <a:latin typeface="Calibri" pitchFamily="18"/>
              </a:rPr>
              <a:t>ozitivní</a:t>
            </a:r>
            <a:r>
              <a:rPr lang="en-GB" sz="1600" dirty="0" smtClean="0">
                <a:latin typeface="Calibri" pitchFamily="18"/>
              </a:rPr>
              <a:t> </a:t>
            </a:r>
            <a:r>
              <a:rPr lang="en-GB" sz="1600" dirty="0" err="1">
                <a:latin typeface="Calibri" pitchFamily="18"/>
              </a:rPr>
              <a:t>nebo</a:t>
            </a:r>
            <a:r>
              <a:rPr lang="en-GB" sz="1600" dirty="0">
                <a:latin typeface="Calibri" pitchFamily="18"/>
              </a:rPr>
              <a:t> </a:t>
            </a:r>
            <a:r>
              <a:rPr lang="en-GB" sz="1600" dirty="0" err="1">
                <a:latin typeface="Calibri" pitchFamily="18"/>
              </a:rPr>
              <a:t>negativní</a:t>
            </a:r>
            <a:r>
              <a:rPr lang="en-GB" sz="1600" dirty="0">
                <a:latin typeface="Calibri" pitchFamily="18"/>
              </a:rPr>
              <a:t> </a:t>
            </a:r>
            <a:r>
              <a:rPr lang="en-GB" sz="1600" dirty="0" err="1" smtClean="0">
                <a:latin typeface="Calibri" pitchFamily="18"/>
              </a:rPr>
              <a:t>interakce</a:t>
            </a:r>
            <a:endParaRPr lang="en-GB" sz="1600" dirty="0">
              <a:latin typeface="Calibri" pitchFamily="18"/>
            </a:endParaRPr>
          </a:p>
          <a:p>
            <a:pPr marL="285750" indent="-285750">
              <a:spcBef>
                <a:spcPts val="638"/>
              </a:spcBef>
            </a:pPr>
            <a:r>
              <a:rPr lang="en-GB" sz="1600" dirty="0" smtClean="0">
                <a:latin typeface="Calibri" pitchFamily="18"/>
              </a:rPr>
              <a:t>„</a:t>
            </a:r>
            <a:r>
              <a:rPr lang="en-GB" sz="1600" dirty="0" err="1">
                <a:latin typeface="Calibri" pitchFamily="18"/>
              </a:rPr>
              <a:t>neutralismus</a:t>
            </a:r>
            <a:r>
              <a:rPr lang="en-GB" sz="1600" dirty="0">
                <a:latin typeface="Calibri" pitchFamily="18"/>
              </a:rPr>
              <a:t>“ je </a:t>
            </a:r>
            <a:r>
              <a:rPr lang="en-GB" sz="1600" dirty="0" err="1">
                <a:latin typeface="Calibri" pitchFamily="18"/>
              </a:rPr>
              <a:t>vzácný</a:t>
            </a:r>
            <a:r>
              <a:rPr lang="en-GB" sz="1600" dirty="0">
                <a:latin typeface="Calibri" pitchFamily="18"/>
              </a:rPr>
              <a:t> a </a:t>
            </a:r>
            <a:r>
              <a:rPr lang="en-GB" sz="1600" dirty="0" err="1">
                <a:latin typeface="Calibri" pitchFamily="18"/>
              </a:rPr>
              <a:t>možná</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smtClean="0">
                <a:latin typeface="Calibri" pitchFamily="18"/>
              </a:rPr>
              <a:t>nemožný</a:t>
            </a:r>
            <a:endParaRPr lang="en-GB" sz="1600" dirty="0">
              <a:latin typeface="Calibri" pitchFamily="18"/>
            </a:endParaRPr>
          </a:p>
          <a:p>
            <a:pPr marL="285750" indent="-285750">
              <a:spcBef>
                <a:spcPts val="638"/>
              </a:spcBef>
            </a:pPr>
            <a:r>
              <a:rPr lang="en-GB" sz="1600" dirty="0" smtClean="0">
                <a:latin typeface="Calibri" pitchFamily="18"/>
              </a:rPr>
              <a:t> </a:t>
            </a:r>
            <a:r>
              <a:rPr lang="en-GB" sz="1600" dirty="0" err="1">
                <a:latin typeface="Calibri" pitchFamily="18"/>
              </a:rPr>
              <a:t>Alleeho</a:t>
            </a:r>
            <a:r>
              <a:rPr lang="en-GB" sz="1600" dirty="0">
                <a:latin typeface="Calibri" pitchFamily="18"/>
              </a:rPr>
              <a:t> </a:t>
            </a:r>
            <a:r>
              <a:rPr lang="en-GB" sz="1600" dirty="0" err="1" smtClean="0">
                <a:latin typeface="Calibri" pitchFamily="18"/>
              </a:rPr>
              <a:t>princip</a:t>
            </a:r>
            <a:r>
              <a:rPr lang="cs-CZ" sz="1600" dirty="0" smtClean="0">
                <a:latin typeface="Calibri" pitchFamily="18"/>
              </a:rPr>
              <a:t> </a:t>
            </a:r>
            <a:r>
              <a:rPr lang="en-GB" sz="1600" dirty="0" smtClean="0">
                <a:latin typeface="Calibri" pitchFamily="18"/>
              </a:rPr>
              <a:t>(1949</a:t>
            </a:r>
            <a:r>
              <a:rPr lang="en-GB" sz="1600" dirty="0">
                <a:latin typeface="Calibri" pitchFamily="18"/>
              </a:rPr>
              <a:t>) v </a:t>
            </a:r>
            <a:r>
              <a:rPr lang="en-GB" sz="1600" dirty="0" err="1">
                <a:latin typeface="Calibri" pitchFamily="18"/>
              </a:rPr>
              <a:t>jedné</a:t>
            </a:r>
            <a:r>
              <a:rPr lang="en-GB" sz="1600" dirty="0">
                <a:latin typeface="Calibri" pitchFamily="18"/>
              </a:rPr>
              <a:t> </a:t>
            </a:r>
            <a:r>
              <a:rPr lang="en-GB" sz="1600" dirty="0" err="1">
                <a:latin typeface="Calibri" pitchFamily="18"/>
              </a:rPr>
              <a:t>populaci</a:t>
            </a:r>
            <a:r>
              <a:rPr lang="en-GB" sz="1600" dirty="0">
                <a:latin typeface="Calibri" pitchFamily="18"/>
              </a:rPr>
              <a:t> se </a:t>
            </a:r>
            <a:r>
              <a:rPr lang="en-GB" sz="1600" dirty="0" err="1">
                <a:latin typeface="Calibri" pitchFamily="18"/>
              </a:rPr>
              <a:t>mohou</a:t>
            </a:r>
            <a:r>
              <a:rPr lang="en-GB" sz="1600" dirty="0">
                <a:latin typeface="Calibri" pitchFamily="18"/>
              </a:rPr>
              <a:t> </a:t>
            </a:r>
            <a:r>
              <a:rPr lang="en-GB" sz="1600" dirty="0" err="1">
                <a:latin typeface="Calibri" pitchFamily="18"/>
              </a:rPr>
              <a:t>vyskytovat</a:t>
            </a:r>
            <a:r>
              <a:rPr lang="en-GB" sz="1600" dirty="0">
                <a:latin typeface="Calibri" pitchFamily="18"/>
              </a:rPr>
              <a:t> </a:t>
            </a:r>
            <a:r>
              <a:rPr lang="en-GB" sz="1600" dirty="0" err="1">
                <a:latin typeface="Calibri" pitchFamily="18"/>
              </a:rPr>
              <a:t>pozitivní</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negativní</a:t>
            </a:r>
            <a:r>
              <a:rPr lang="en-GB" sz="1600" dirty="0">
                <a:latin typeface="Calibri" pitchFamily="18"/>
              </a:rPr>
              <a:t> </a:t>
            </a:r>
            <a:r>
              <a:rPr lang="en-GB" sz="1600" dirty="0" err="1">
                <a:latin typeface="Calibri" pitchFamily="18"/>
              </a:rPr>
              <a:t>interakce</a:t>
            </a:r>
            <a:r>
              <a:rPr lang="en-GB" sz="1600" dirty="0">
                <a:latin typeface="Calibri" pitchFamily="18"/>
              </a:rPr>
              <a:t> v </a:t>
            </a:r>
            <a:r>
              <a:rPr lang="en-GB" sz="1600" dirty="0" err="1">
                <a:latin typeface="Calibri" pitchFamily="18"/>
              </a:rPr>
              <a:t>závislosti</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285750" indent="-285750">
              <a:spcBef>
                <a:spcPts val="638"/>
              </a:spcBef>
            </a:pPr>
            <a:r>
              <a:rPr lang="cs-CZ" sz="1600" dirty="0" err="1">
                <a:latin typeface="Calibri" pitchFamily="18"/>
              </a:rPr>
              <a:t>p</a:t>
            </a:r>
            <a:r>
              <a:rPr lang="en-GB" sz="1600" dirty="0" err="1" smtClean="0">
                <a:latin typeface="Calibri" pitchFamily="18"/>
              </a:rPr>
              <a:t>ozitivní</a:t>
            </a:r>
            <a:r>
              <a:rPr lang="en-GB" sz="1600" dirty="0" smtClean="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zvyšuje</a:t>
            </a:r>
            <a:r>
              <a:rPr lang="en-GB" sz="1600" dirty="0">
                <a:latin typeface="Calibri" pitchFamily="18"/>
              </a:rPr>
              <a:t> </a:t>
            </a:r>
            <a:r>
              <a:rPr lang="en-GB" sz="1600" dirty="0" err="1">
                <a:latin typeface="Calibri" pitchFamily="18"/>
              </a:rPr>
              <a:t>rychlost</a:t>
            </a:r>
            <a:r>
              <a:rPr lang="en-GB" sz="1600" dirty="0">
                <a:latin typeface="Calibri" pitchFamily="18"/>
              </a:rPr>
              <a:t> </a:t>
            </a:r>
            <a:r>
              <a:rPr lang="en-GB" sz="1600" dirty="0" err="1">
                <a:latin typeface="Calibri" pitchFamily="18"/>
              </a:rPr>
              <a:t>růstu</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285750" indent="-285750">
              <a:spcBef>
                <a:spcPts val="638"/>
              </a:spcBef>
            </a:pPr>
            <a:r>
              <a:rPr lang="cs-CZ" sz="1600" dirty="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převládá</a:t>
            </a:r>
            <a:r>
              <a:rPr lang="en-GB" sz="1600" dirty="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nízké</a:t>
            </a:r>
            <a:r>
              <a:rPr lang="en-GB" sz="1600" dirty="0">
                <a:latin typeface="Calibri" pitchFamily="18"/>
              </a:rPr>
              <a:t> </a:t>
            </a:r>
            <a:r>
              <a:rPr lang="en-GB" sz="1600" dirty="0" err="1">
                <a:latin typeface="Calibri" pitchFamily="18"/>
              </a:rPr>
              <a:t>hustotě</a:t>
            </a:r>
            <a:r>
              <a:rPr lang="en-GB" sz="1600" dirty="0">
                <a:latin typeface="Calibri" pitchFamily="18"/>
              </a:rPr>
              <a:t> populace</a:t>
            </a:r>
          </a:p>
          <a:p>
            <a:pPr marL="285750" indent="-285750">
              <a:spcBef>
                <a:spcPts val="638"/>
              </a:spcBef>
            </a:pPr>
            <a:r>
              <a:rPr lang="en-GB" sz="1600" dirty="0" err="1" smtClean="0">
                <a:latin typeface="Calibri" pitchFamily="18"/>
              </a:rPr>
              <a:t>negativní</a:t>
            </a:r>
            <a:r>
              <a:rPr lang="en-GB" sz="1600" dirty="0" smtClean="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má</a:t>
            </a:r>
            <a:r>
              <a:rPr lang="en-GB" sz="1600" dirty="0">
                <a:latin typeface="Calibri" pitchFamily="18"/>
              </a:rPr>
              <a:t> </a:t>
            </a:r>
            <a:r>
              <a:rPr lang="en-GB" sz="1600" dirty="0" err="1">
                <a:latin typeface="Calibri" pitchFamily="18"/>
              </a:rPr>
              <a:t>opačný</a:t>
            </a:r>
            <a:r>
              <a:rPr lang="en-GB" sz="1600" dirty="0">
                <a:latin typeface="Calibri" pitchFamily="18"/>
              </a:rPr>
              <a:t> </a:t>
            </a:r>
            <a:r>
              <a:rPr lang="en-GB" sz="1600" dirty="0" err="1" smtClean="0">
                <a:latin typeface="Calibri" pitchFamily="18"/>
              </a:rPr>
              <a:t>efekt</a:t>
            </a:r>
            <a:endParaRPr lang="en-GB" sz="1600" dirty="0">
              <a:latin typeface="Calibri" pitchFamily="18"/>
            </a:endParaRPr>
          </a:p>
          <a:p>
            <a:pPr marL="285750" indent="-285750">
              <a:spcBef>
                <a:spcPts val="638"/>
              </a:spcBef>
            </a:pPr>
            <a:r>
              <a:rPr lang="cs-CZ" sz="1600" dirty="0" smtClean="0">
                <a:latin typeface="Calibri" pitchFamily="18"/>
              </a:rPr>
              <a:t>-  interakce </a:t>
            </a:r>
            <a:r>
              <a:rPr lang="en-GB" sz="1600" dirty="0" err="1" smtClean="0">
                <a:latin typeface="Calibri" pitchFamily="18"/>
              </a:rPr>
              <a:t>při</a:t>
            </a:r>
            <a:r>
              <a:rPr lang="en-GB" sz="1600" dirty="0" smtClean="0">
                <a:latin typeface="Calibri" pitchFamily="18"/>
              </a:rPr>
              <a:t> </a:t>
            </a:r>
            <a:r>
              <a:rPr lang="en-GB" sz="1600" dirty="0" err="1">
                <a:latin typeface="Calibri" pitchFamily="18"/>
              </a:rPr>
              <a:t>vysoké</a:t>
            </a:r>
            <a:r>
              <a:rPr lang="en-GB" sz="1600" dirty="0">
                <a:latin typeface="Calibri" pitchFamily="18"/>
              </a:rPr>
              <a:t> </a:t>
            </a:r>
            <a:r>
              <a:rPr lang="en-GB" sz="1600" dirty="0" err="1">
                <a:latin typeface="Calibri" pitchFamily="18"/>
              </a:rPr>
              <a:t>hustotě</a:t>
            </a:r>
            <a:r>
              <a:rPr lang="en-GB" sz="1600" dirty="0">
                <a:latin typeface="Calibri" pitchFamily="18"/>
              </a:rPr>
              <a:t> populace</a:t>
            </a:r>
          </a:p>
          <a:p>
            <a:pPr marL="285750" indent="-285750">
              <a:spcBef>
                <a:spcPts val="638"/>
              </a:spcBef>
            </a:pPr>
            <a:r>
              <a:rPr lang="cs-CZ" sz="1600" dirty="0">
                <a:latin typeface="Calibri" pitchFamily="18"/>
              </a:rPr>
              <a:t>v</a:t>
            </a:r>
            <a:r>
              <a:rPr lang="en-GB" sz="1600" dirty="0" err="1" smtClean="0">
                <a:latin typeface="Calibri" pitchFamily="18"/>
              </a:rPr>
              <a:t>ýsledkem</a:t>
            </a:r>
            <a:r>
              <a:rPr lang="en-GB" sz="1600" dirty="0" smtClean="0">
                <a:latin typeface="Calibri" pitchFamily="18"/>
              </a:rPr>
              <a:t> </a:t>
            </a:r>
            <a:r>
              <a:rPr lang="en-GB" sz="1600" dirty="0">
                <a:latin typeface="Calibri" pitchFamily="18"/>
              </a:rPr>
              <a:t>je </a:t>
            </a:r>
            <a:r>
              <a:rPr lang="en-GB" sz="1600" dirty="0" err="1">
                <a:latin typeface="Calibri" pitchFamily="18"/>
              </a:rPr>
              <a:t>optimální</a:t>
            </a:r>
            <a:r>
              <a:rPr lang="en-GB" sz="1600" dirty="0">
                <a:latin typeface="Calibri" pitchFamily="18"/>
              </a:rPr>
              <a:t> </a:t>
            </a:r>
            <a:r>
              <a:rPr lang="en-GB" sz="1600" dirty="0" err="1">
                <a:latin typeface="Calibri" pitchFamily="18"/>
              </a:rPr>
              <a:t>hustota</a:t>
            </a:r>
            <a:r>
              <a:rPr lang="en-GB" sz="1600" dirty="0">
                <a:latin typeface="Calibri" pitchFamily="18"/>
              </a:rPr>
              <a:t> populace s </a:t>
            </a:r>
            <a:r>
              <a:rPr lang="en-GB" sz="1600" dirty="0" err="1">
                <a:latin typeface="Calibri" pitchFamily="18"/>
              </a:rPr>
              <a:t>maximální</a:t>
            </a:r>
            <a:r>
              <a:rPr lang="en-GB" sz="1600" dirty="0">
                <a:latin typeface="Calibri" pitchFamily="18"/>
              </a:rPr>
              <a:t> </a:t>
            </a:r>
            <a:r>
              <a:rPr lang="en-GB" sz="1600" dirty="0" err="1">
                <a:latin typeface="Calibri" pitchFamily="18"/>
              </a:rPr>
              <a:t>růstovou</a:t>
            </a:r>
            <a:r>
              <a:rPr lang="en-GB" sz="1600" dirty="0">
                <a:latin typeface="Calibri" pitchFamily="18"/>
              </a:rPr>
              <a:t> </a:t>
            </a:r>
            <a:r>
              <a:rPr lang="en-GB" sz="1600" dirty="0" err="1">
                <a:latin typeface="Calibri" pitchFamily="18"/>
              </a:rPr>
              <a:t>rychlostí</a:t>
            </a:r>
            <a:endParaRPr lang="en-GB" sz="1600" dirty="0">
              <a:latin typeface="Calibri" pitchFamily="18"/>
            </a:endParaRPr>
          </a:p>
        </p:txBody>
      </p:sp>
      <p:pic>
        <p:nvPicPr>
          <p:cNvPr id="4" name="Picture 2"/>
          <p:cNvPicPr>
            <a:picLocks noChangeAspect="1"/>
          </p:cNvPicPr>
          <p:nvPr/>
        </p:nvPicPr>
        <p:blipFill>
          <a:blip r:embed="rId3">
            <a:lum/>
            <a:alphaModFix/>
          </a:blip>
          <a:srcRect/>
          <a:stretch>
            <a:fillRect/>
          </a:stretch>
        </p:blipFill>
        <p:spPr>
          <a:xfrm>
            <a:off x="5508000" y="1124640"/>
            <a:ext cx="3466079" cy="5364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260648"/>
            <a:ext cx="7920880" cy="2800767"/>
          </a:xfrm>
          <a:prstGeom prst="rect">
            <a:avLst/>
          </a:prstGeom>
        </p:spPr>
        <p:txBody>
          <a:bodyPr wrap="square">
            <a:spAutoFit/>
          </a:bodyPr>
          <a:lstStyle/>
          <a:p>
            <a:r>
              <a:rPr lang="cs-CZ" sz="1600" dirty="0"/>
              <a:t>Bakteriociny </a:t>
            </a:r>
          </a:p>
          <a:p>
            <a:pPr marL="285750" indent="-285750">
              <a:buFont typeface="Arial" panose="020B0604020202020204" pitchFamily="34" charset="0"/>
              <a:buChar char="•"/>
            </a:pPr>
            <a:r>
              <a:rPr lang="cs-CZ" sz="1600" dirty="0" smtClean="0"/>
              <a:t>podobné </a:t>
            </a:r>
            <a:r>
              <a:rPr lang="cs-CZ" sz="1600" dirty="0"/>
              <a:t>antibiotikům, ale účinné jen na velmi  příbuzné druhy </a:t>
            </a:r>
            <a:endParaRPr lang="cs-CZ" sz="1600" dirty="0" smtClean="0"/>
          </a:p>
          <a:p>
            <a:pPr marL="285750" indent="-285750">
              <a:buFont typeface="Arial" panose="020B0604020202020204" pitchFamily="34" charset="0"/>
              <a:buChar char="•"/>
            </a:pPr>
            <a:r>
              <a:rPr lang="cs-CZ" sz="1600" dirty="0" smtClean="0"/>
              <a:t> </a:t>
            </a:r>
            <a:r>
              <a:rPr lang="cs-CZ" sz="1600" dirty="0"/>
              <a:t>destabilizují membránu (naruší její funkce) </a:t>
            </a:r>
            <a:r>
              <a:rPr lang="cs-CZ" sz="1600" dirty="0" smtClean="0"/>
              <a:t>…   </a:t>
            </a:r>
            <a:r>
              <a:rPr lang="cs-CZ" sz="1600" dirty="0"/>
              <a:t>možná důležitější než antibiotika   – vítězí nad pravděpodobnými </a:t>
            </a:r>
            <a:r>
              <a:rPr lang="cs-CZ" sz="1600" dirty="0" err="1"/>
              <a:t>kompetitory</a:t>
            </a:r>
            <a:r>
              <a:rPr lang="cs-CZ" sz="1600" dirty="0"/>
              <a:t>  </a:t>
            </a:r>
            <a:endParaRPr lang="cs-CZ" sz="1600" dirty="0" smtClean="0"/>
          </a:p>
          <a:p>
            <a:pPr marL="285750" indent="-285750">
              <a:buFont typeface="Arial" panose="020B0604020202020204" pitchFamily="34" charset="0"/>
              <a:buChar char="•"/>
            </a:pPr>
            <a:r>
              <a:rPr lang="cs-CZ" sz="1600" dirty="0"/>
              <a:t>bakteriociny detekovány i u G+ - </a:t>
            </a:r>
            <a:r>
              <a:rPr lang="cs-CZ" sz="1600" dirty="0" err="1"/>
              <a:t>laktobakterie</a:t>
            </a:r>
            <a:r>
              <a:rPr lang="cs-CZ" sz="1600" dirty="0"/>
              <a:t> – </a:t>
            </a:r>
            <a:r>
              <a:rPr lang="cs-CZ" sz="1600" dirty="0" err="1"/>
              <a:t>nisin</a:t>
            </a:r>
            <a:r>
              <a:rPr lang="cs-CZ" sz="1600" dirty="0"/>
              <a:t> – uvažovalo se  o jeho použití k prodloužení trvanlivosti některých mléčných výrobků </a:t>
            </a:r>
          </a:p>
          <a:p>
            <a:pPr marL="285750" indent="-285750">
              <a:buFont typeface="Arial" panose="020B0604020202020204" pitchFamily="34" charset="0"/>
              <a:buChar char="•"/>
            </a:pPr>
            <a:endParaRPr lang="cs-CZ" sz="1600" dirty="0"/>
          </a:p>
          <a:p>
            <a:r>
              <a:rPr lang="cs-CZ" sz="1600" dirty="0"/>
              <a:t>Koliciny </a:t>
            </a:r>
            <a:endParaRPr lang="cs-CZ" sz="1600" dirty="0" smtClean="0"/>
          </a:p>
          <a:p>
            <a:pPr marL="285750" indent="-285750">
              <a:buFont typeface="Arial" panose="020B0604020202020204" pitchFamily="34" charset="0"/>
              <a:buChar char="•"/>
            </a:pPr>
            <a:r>
              <a:rPr lang="cs-CZ" sz="1600" dirty="0" smtClean="0"/>
              <a:t> </a:t>
            </a:r>
            <a:r>
              <a:rPr lang="cs-CZ" sz="1600" dirty="0"/>
              <a:t>produkované mikroorganismy </a:t>
            </a:r>
            <a:r>
              <a:rPr lang="cs-CZ" sz="1600" dirty="0" smtClean="0"/>
              <a:t>čeledi </a:t>
            </a:r>
            <a:r>
              <a:rPr lang="cs-CZ" sz="1600" i="1" dirty="0" err="1" smtClean="0"/>
              <a:t>Enterobacteriaceae</a:t>
            </a:r>
            <a:endParaRPr lang="cs-CZ" sz="1600" i="1" dirty="0"/>
          </a:p>
          <a:p>
            <a:pPr marL="285750" indent="-285750">
              <a:buFont typeface="Arial" panose="020B0604020202020204" pitchFamily="34" charset="0"/>
              <a:buChar char="•"/>
            </a:pPr>
            <a:r>
              <a:rPr lang="cs-CZ" sz="1600" dirty="0" smtClean="0"/>
              <a:t> genetická </a:t>
            </a:r>
            <a:r>
              <a:rPr lang="cs-CZ" sz="1600" dirty="0"/>
              <a:t>informace o produkci kolicinů je nesena </a:t>
            </a:r>
            <a:r>
              <a:rPr lang="cs-CZ" sz="1600" dirty="0" err="1"/>
              <a:t>Col</a:t>
            </a:r>
            <a:r>
              <a:rPr lang="cs-CZ" sz="1600" dirty="0"/>
              <a:t> </a:t>
            </a:r>
            <a:r>
              <a:rPr lang="cs-CZ" sz="1600" dirty="0" err="1" smtClean="0"/>
              <a:t>plasmidy</a:t>
            </a:r>
            <a:endParaRPr lang="cs-CZ" sz="1600" dirty="0"/>
          </a:p>
          <a:p>
            <a:pPr marL="285750" indent="-285750">
              <a:buFont typeface="Arial" panose="020B0604020202020204" pitchFamily="34" charset="0"/>
              <a:buChar char="•"/>
            </a:pPr>
            <a:r>
              <a:rPr lang="cs-CZ" sz="1600" dirty="0" smtClean="0"/>
              <a:t>antibiotický účinek   </a:t>
            </a:r>
            <a:endParaRPr lang="cs-CZ" sz="1600"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73017"/>
            <a:ext cx="3912096"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590399"/>
            <a:ext cx="2934072"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251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856984" cy="2554545"/>
          </a:xfrm>
          <a:prstGeom prst="rect">
            <a:avLst/>
          </a:prstGeom>
        </p:spPr>
        <p:txBody>
          <a:bodyPr wrap="square">
            <a:spAutoFit/>
          </a:bodyPr>
          <a:lstStyle/>
          <a:p>
            <a:r>
              <a:rPr lang="cs-CZ" sz="1600" dirty="0" err="1" smtClean="0"/>
              <a:t>Amenzalismus</a:t>
            </a:r>
            <a:r>
              <a:rPr lang="cs-CZ" sz="1600" dirty="0" smtClean="0"/>
              <a:t> </a:t>
            </a:r>
            <a:endParaRPr lang="cs-CZ" sz="1600" dirty="0" smtClean="0"/>
          </a:p>
          <a:p>
            <a:endParaRPr lang="cs-CZ" sz="1600" dirty="0"/>
          </a:p>
          <a:p>
            <a:pPr marL="285750" indent="-285750">
              <a:buFont typeface="Arial" panose="020B0604020202020204" pitchFamily="34" charset="0"/>
              <a:buChar char="•"/>
            </a:pPr>
            <a:r>
              <a:rPr lang="cs-CZ" sz="1600" dirty="0" smtClean="0"/>
              <a:t> </a:t>
            </a:r>
            <a:r>
              <a:rPr lang="cs-CZ" sz="1600" dirty="0"/>
              <a:t>produkce kyseliny mléčné nebo </a:t>
            </a:r>
            <a:r>
              <a:rPr lang="cs-CZ" sz="1600" dirty="0" smtClean="0"/>
              <a:t>nízkomolekulárních </a:t>
            </a:r>
            <a:r>
              <a:rPr lang="cs-CZ" sz="1600" dirty="0"/>
              <a:t>mastných kyselin  </a:t>
            </a:r>
            <a:endParaRPr lang="cs-CZ" sz="1600" dirty="0" smtClean="0"/>
          </a:p>
          <a:p>
            <a:pPr marL="285750" indent="-285750">
              <a:buFont typeface="Arial" panose="020B0604020202020204" pitchFamily="34" charset="0"/>
              <a:buChar char="•"/>
            </a:pPr>
            <a:r>
              <a:rPr lang="cs-CZ" sz="1600" dirty="0" smtClean="0"/>
              <a:t> </a:t>
            </a:r>
            <a:r>
              <a:rPr lang="cs-CZ" sz="1600" i="1" dirty="0"/>
              <a:t>E. coli </a:t>
            </a:r>
            <a:r>
              <a:rPr lang="cs-CZ" sz="1600" dirty="0"/>
              <a:t>neporoste v bachoru pravděpodobně díky </a:t>
            </a:r>
            <a:r>
              <a:rPr lang="cs-CZ" sz="1600" dirty="0" smtClean="0"/>
              <a:t>přítomnosti </a:t>
            </a:r>
            <a:r>
              <a:rPr lang="cs-CZ" sz="1600" dirty="0"/>
              <a:t>těkavých mastných </a:t>
            </a:r>
            <a:r>
              <a:rPr lang="cs-CZ" sz="1600" dirty="0" smtClean="0"/>
              <a:t>kyselin (</a:t>
            </a:r>
            <a:r>
              <a:rPr lang="cs-CZ" sz="1600" dirty="0" err="1" smtClean="0"/>
              <a:t>anaerobové</a:t>
            </a:r>
            <a:r>
              <a:rPr lang="cs-CZ" sz="1600" dirty="0" smtClean="0"/>
              <a:t>)</a:t>
            </a:r>
          </a:p>
          <a:p>
            <a:pPr marL="285750" indent="-285750">
              <a:buFont typeface="Arial" panose="020B0604020202020204" pitchFamily="34" charset="0"/>
              <a:buChar char="•"/>
            </a:pPr>
            <a:r>
              <a:rPr lang="cs-CZ" sz="1600" dirty="0" smtClean="0"/>
              <a:t> mastné </a:t>
            </a:r>
            <a:r>
              <a:rPr lang="cs-CZ" sz="1600" dirty="0"/>
              <a:t>kyseliny produkované mikroby na povrchu </a:t>
            </a:r>
            <a:r>
              <a:rPr lang="cs-CZ" sz="1600" dirty="0" smtClean="0"/>
              <a:t> </a:t>
            </a:r>
            <a:r>
              <a:rPr lang="cs-CZ" sz="1600" dirty="0"/>
              <a:t>kůže  zabrání kolonizaci </a:t>
            </a:r>
            <a:r>
              <a:rPr lang="cs-CZ" sz="1600" dirty="0" smtClean="0"/>
              <a:t>jinými </a:t>
            </a:r>
            <a:r>
              <a:rPr lang="cs-CZ" sz="1600" dirty="0"/>
              <a:t>mikroby (kvasinky) </a:t>
            </a:r>
            <a:endParaRPr lang="cs-CZ" sz="1600" dirty="0" smtClean="0"/>
          </a:p>
          <a:p>
            <a:pPr marL="285750" indent="-285750">
              <a:buFont typeface="Arial" panose="020B0604020202020204" pitchFamily="34" charset="0"/>
              <a:buChar char="•"/>
            </a:pPr>
            <a:r>
              <a:rPr lang="cs-CZ" sz="1600" dirty="0" smtClean="0"/>
              <a:t> </a:t>
            </a:r>
            <a:r>
              <a:rPr lang="cs-CZ" sz="1600" dirty="0"/>
              <a:t>kyseliny ve vagíně brání rozvoji patogenů ( </a:t>
            </a:r>
            <a:r>
              <a:rPr lang="cs-CZ" sz="1600" i="1" dirty="0"/>
              <a:t>C. </a:t>
            </a:r>
            <a:r>
              <a:rPr lang="cs-CZ" sz="1600" i="1" dirty="0" err="1"/>
              <a:t>albicans</a:t>
            </a:r>
            <a:r>
              <a:rPr lang="cs-CZ" sz="1600" dirty="0"/>
              <a:t>) </a:t>
            </a:r>
            <a:endParaRPr lang="cs-CZ" sz="1600" dirty="0" smtClean="0"/>
          </a:p>
          <a:p>
            <a:pPr marL="285750" indent="-285750">
              <a:buFont typeface="Arial" panose="020B0604020202020204" pitchFamily="34" charset="0"/>
              <a:buChar char="•"/>
            </a:pPr>
            <a:r>
              <a:rPr lang="cs-CZ" sz="1600" dirty="0" smtClean="0"/>
              <a:t> </a:t>
            </a:r>
            <a:r>
              <a:rPr lang="cs-CZ" sz="1600" dirty="0"/>
              <a:t>kyseliny produkované </a:t>
            </a:r>
            <a:r>
              <a:rPr lang="cs-CZ" sz="1600" i="1" dirty="0" err="1"/>
              <a:t>Thiobacillus</a:t>
            </a:r>
            <a:r>
              <a:rPr lang="cs-CZ" sz="1600" i="1" dirty="0"/>
              <a:t> </a:t>
            </a:r>
            <a:r>
              <a:rPr lang="cs-CZ" sz="1600" i="1" dirty="0" err="1" smtClean="0"/>
              <a:t>thiooxidans</a:t>
            </a:r>
            <a:r>
              <a:rPr lang="cs-CZ" sz="1600" i="1" dirty="0" smtClean="0"/>
              <a:t>  </a:t>
            </a:r>
            <a:r>
              <a:rPr lang="cs-CZ" sz="1600" dirty="0"/>
              <a:t>zabrání </a:t>
            </a:r>
            <a:r>
              <a:rPr lang="cs-CZ" sz="1600" dirty="0" smtClean="0"/>
              <a:t> </a:t>
            </a:r>
            <a:r>
              <a:rPr lang="cs-CZ" sz="1600" dirty="0"/>
              <a:t>růstu jiných bakterií ve vodách z </a:t>
            </a:r>
            <a:r>
              <a:rPr lang="cs-CZ" sz="1600" dirty="0" smtClean="0"/>
              <a:t>dolů</a:t>
            </a:r>
          </a:p>
          <a:p>
            <a:pPr marL="285750" indent="-285750">
              <a:buFont typeface="Arial" panose="020B0604020202020204" pitchFamily="34" charset="0"/>
              <a:buChar char="•"/>
            </a:pPr>
            <a:r>
              <a:rPr lang="cs-CZ" sz="1600" dirty="0" smtClean="0"/>
              <a:t>podobně </a:t>
            </a:r>
            <a:r>
              <a:rPr lang="cs-CZ" sz="1600" dirty="0"/>
              <a:t>produkce nebo spotřeba kyslíku, amoniaku </a:t>
            </a:r>
            <a:endParaRPr lang="cs-CZ" sz="1600" dirty="0" smtClean="0"/>
          </a:p>
          <a:p>
            <a:pPr marL="285750" indent="-285750">
              <a:buFont typeface="Arial" panose="020B0604020202020204" pitchFamily="34" charset="0"/>
              <a:buChar char="•"/>
            </a:pPr>
            <a:r>
              <a:rPr lang="cs-CZ" sz="1600" dirty="0" smtClean="0"/>
              <a:t> </a:t>
            </a:r>
            <a:r>
              <a:rPr lang="cs-CZ" sz="1600" dirty="0"/>
              <a:t>produkce </a:t>
            </a:r>
            <a:r>
              <a:rPr lang="cs-CZ" sz="1600" dirty="0" err="1"/>
              <a:t>ethanolu</a:t>
            </a:r>
            <a:r>
              <a:rPr lang="cs-CZ" sz="1600" dirty="0"/>
              <a:t> </a:t>
            </a:r>
            <a:r>
              <a:rPr lang="cs-CZ" sz="1600" dirty="0" smtClean="0"/>
              <a:t>kvasinkami</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5" y="3789040"/>
            <a:ext cx="3673023" cy="274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3" y="2474086"/>
            <a:ext cx="2967512" cy="406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49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74713"/>
            <a:ext cx="4664182" cy="1569660"/>
          </a:xfrm>
          <a:prstGeom prst="rect">
            <a:avLst/>
          </a:prstGeom>
        </p:spPr>
        <p:txBody>
          <a:bodyPr wrap="square">
            <a:spAutoFit/>
          </a:bodyPr>
          <a:lstStyle/>
          <a:p>
            <a:r>
              <a:rPr lang="en-GB" sz="1200" b="1" dirty="0" err="1"/>
              <a:t>Snottite</a:t>
            </a:r>
            <a:r>
              <a:rPr lang="en-GB" sz="1200" dirty="0"/>
              <a:t> </a:t>
            </a:r>
          </a:p>
          <a:p>
            <a:r>
              <a:rPr lang="en-GB" sz="1200" dirty="0" err="1"/>
              <a:t>Snottites</a:t>
            </a:r>
            <a:r>
              <a:rPr lang="en-GB" sz="1200" dirty="0"/>
              <a:t> are colonies of single-celled </a:t>
            </a:r>
            <a:r>
              <a:rPr lang="en-GB" sz="1200" dirty="0" err="1"/>
              <a:t>extremophilic</a:t>
            </a:r>
            <a:r>
              <a:rPr lang="en-GB" sz="1200" dirty="0"/>
              <a:t> bacteria. They hang from the walls and ceilings of caves and are similar to small stalactites, but have the consistency of "snot", a slang word for mucus. </a:t>
            </a:r>
          </a:p>
          <a:p>
            <a:r>
              <a:rPr lang="en-GB" sz="1200" dirty="0"/>
              <a:t>The bacteria derive their energy from chemosynthesis of volcanic </a:t>
            </a:r>
            <a:r>
              <a:rPr lang="en-GB" sz="1200" dirty="0" err="1"/>
              <a:t>sulfur</a:t>
            </a:r>
            <a:r>
              <a:rPr lang="en-GB" sz="1200" dirty="0"/>
              <a:t> compounds including H2S and warm-water solution dripping down from above, producing sulfuric acid. Because of this, their waste products are highly acidic (approaching pH=0</a:t>
            </a:r>
            <a:r>
              <a:rPr lang="en-GB" sz="1200" dirty="0" smtClean="0"/>
              <a:t>)</a:t>
            </a:r>
            <a:r>
              <a:rPr lang="cs-CZ" sz="1200" dirty="0" smtClean="0"/>
              <a:t>.</a:t>
            </a:r>
            <a:endParaRPr lang="en-GB"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185" y="1916832"/>
            <a:ext cx="3267470" cy="245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66040" y="6237312"/>
            <a:ext cx="4176464" cy="461665"/>
          </a:xfrm>
          <a:prstGeom prst="rect">
            <a:avLst/>
          </a:prstGeom>
        </p:spPr>
        <p:txBody>
          <a:bodyPr wrap="square">
            <a:spAutoFit/>
          </a:bodyPr>
          <a:lstStyle/>
          <a:p>
            <a:pPr lvl="0"/>
            <a:r>
              <a:rPr lang="en-GB" sz="1200" dirty="0">
                <a:solidFill>
                  <a:prstClr val="black"/>
                </a:solidFill>
              </a:rPr>
              <a:t>http://www.thelivingmoon.com/45jack_files/03files/Crypto_Zoology_Snottite.html</a:t>
            </a:r>
          </a:p>
        </p:txBody>
      </p:sp>
      <p:sp>
        <p:nvSpPr>
          <p:cNvPr id="4" name="Obdélník 3"/>
          <p:cNvSpPr/>
          <p:nvPr/>
        </p:nvSpPr>
        <p:spPr>
          <a:xfrm>
            <a:off x="5508104" y="397878"/>
            <a:ext cx="3112682" cy="830997"/>
          </a:xfrm>
          <a:prstGeom prst="rect">
            <a:avLst/>
          </a:prstGeom>
        </p:spPr>
        <p:txBody>
          <a:bodyPr wrap="square">
            <a:spAutoFit/>
          </a:bodyPr>
          <a:lstStyle/>
          <a:p>
            <a:pPr lvl="0"/>
            <a:r>
              <a:rPr lang="en-GB" sz="1200" dirty="0">
                <a:solidFill>
                  <a:prstClr val="black"/>
                </a:solidFill>
                <a:hlinkClick r:id="rId3"/>
              </a:rPr>
              <a:t>https://</a:t>
            </a:r>
            <a:r>
              <a:rPr lang="en-GB" sz="1200" dirty="0" smtClean="0">
                <a:solidFill>
                  <a:prstClr val="black"/>
                </a:solidFill>
                <a:hlinkClick r:id="rId3"/>
              </a:rPr>
              <a:t>www.youtube.com/watch?v=UmDWkDoORr0</a:t>
            </a:r>
            <a:endParaRPr lang="cs-CZ" sz="1200" dirty="0" smtClean="0">
              <a:solidFill>
                <a:prstClr val="black"/>
              </a:solidFill>
            </a:endParaRPr>
          </a:p>
          <a:p>
            <a:pPr lvl="0"/>
            <a:r>
              <a:rPr lang="en-GB" sz="1200" dirty="0" smtClean="0">
                <a:solidFill>
                  <a:prstClr val="black"/>
                </a:solidFill>
              </a:rPr>
              <a:t>https</a:t>
            </a:r>
            <a:r>
              <a:rPr lang="en-GB" sz="1200" dirty="0">
                <a:solidFill>
                  <a:prstClr val="black"/>
                </a:solidFill>
              </a:rPr>
              <a:t>://www.youtube.com/watch?v=oHye6-S3Mg0</a:t>
            </a:r>
            <a:endParaRPr lang="en-GB" sz="1200" dirty="0">
              <a:solidFill>
                <a:prstClr val="black"/>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786" y="4506428"/>
            <a:ext cx="3332869" cy="173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9360" y="1245870"/>
            <a:ext cx="2788428" cy="209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7016" y="3404722"/>
            <a:ext cx="4323925" cy="283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008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7578" y="105077"/>
            <a:ext cx="9026421" cy="1569660"/>
          </a:xfrm>
          <a:prstGeom prst="rect">
            <a:avLst/>
          </a:prstGeom>
        </p:spPr>
        <p:txBody>
          <a:bodyPr wrap="square">
            <a:spAutoFit/>
          </a:bodyPr>
          <a:lstStyle/>
          <a:p>
            <a:r>
              <a:rPr lang="cs-CZ" sz="1600" dirty="0"/>
              <a:t>Novozélandský </a:t>
            </a:r>
            <a:r>
              <a:rPr lang="cs-CZ" sz="1600" dirty="0" smtClean="0"/>
              <a:t>ježek</a:t>
            </a:r>
          </a:p>
          <a:p>
            <a:pPr marL="285750" indent="-285750">
              <a:buFont typeface="Arial" panose="020B0604020202020204" pitchFamily="34" charset="0"/>
              <a:buChar char="•"/>
            </a:pPr>
            <a:r>
              <a:rPr lang="cs-CZ" sz="1600" dirty="0" smtClean="0"/>
              <a:t>na </a:t>
            </a:r>
            <a:r>
              <a:rPr lang="cs-CZ" sz="1600" dirty="0"/>
              <a:t>kůži houbu </a:t>
            </a:r>
            <a:r>
              <a:rPr lang="cs-CZ" sz="1600" i="1" dirty="0" err="1"/>
              <a:t>Trichophyton</a:t>
            </a:r>
            <a:r>
              <a:rPr lang="cs-CZ" sz="1600" i="1" dirty="0"/>
              <a:t> </a:t>
            </a:r>
            <a:r>
              <a:rPr lang="cs-CZ" sz="1600" i="1" dirty="0" err="1"/>
              <a:t>mentagrophytes</a:t>
            </a:r>
            <a:r>
              <a:rPr lang="cs-CZ" sz="1600" i="1" dirty="0"/>
              <a:t>  </a:t>
            </a:r>
            <a:r>
              <a:rPr lang="cs-CZ" sz="1600" dirty="0"/>
              <a:t>produkující </a:t>
            </a:r>
            <a:r>
              <a:rPr lang="cs-CZ" sz="1600" dirty="0" smtClean="0"/>
              <a:t>penicilín</a:t>
            </a:r>
          </a:p>
          <a:p>
            <a:pPr marL="285750" indent="-285750">
              <a:buFont typeface="Arial" panose="020B0604020202020204" pitchFamily="34" charset="0"/>
              <a:buChar char="•"/>
            </a:pPr>
            <a:r>
              <a:rPr lang="cs-CZ" sz="1600" dirty="0" smtClean="0"/>
              <a:t> </a:t>
            </a:r>
            <a:r>
              <a:rPr lang="cs-CZ" sz="1600" i="1" dirty="0" err="1"/>
              <a:t>Staphylococcus</a:t>
            </a:r>
            <a:r>
              <a:rPr lang="cs-CZ" sz="1600" dirty="0"/>
              <a:t> žijící ve stejném prostředí je rezistentní na </a:t>
            </a:r>
            <a:r>
              <a:rPr lang="cs-CZ" sz="1600" dirty="0" smtClean="0"/>
              <a:t>penicilín</a:t>
            </a:r>
          </a:p>
          <a:p>
            <a:pPr marL="285750" indent="-285750">
              <a:buFont typeface="Arial" panose="020B0604020202020204" pitchFamily="34" charset="0"/>
              <a:buChar char="•"/>
            </a:pPr>
            <a:r>
              <a:rPr lang="cs-CZ" sz="1600" dirty="0" smtClean="0"/>
              <a:t> </a:t>
            </a:r>
            <a:r>
              <a:rPr lang="cs-CZ" sz="1600" dirty="0"/>
              <a:t>p</a:t>
            </a:r>
            <a:r>
              <a:rPr lang="cs-CZ" sz="1600" dirty="0" smtClean="0"/>
              <a:t>rodukce </a:t>
            </a:r>
            <a:r>
              <a:rPr lang="cs-CZ" sz="1600" dirty="0"/>
              <a:t>penicilínu umožní </a:t>
            </a:r>
            <a:r>
              <a:rPr lang="cs-CZ" sz="1600" i="1" dirty="0" err="1"/>
              <a:t>Trichophyton</a:t>
            </a:r>
            <a:r>
              <a:rPr lang="cs-CZ" sz="1600" dirty="0"/>
              <a:t> vstoupit do </a:t>
            </a:r>
            <a:r>
              <a:rPr lang="cs-CZ" sz="1600" dirty="0" err="1"/>
              <a:t>amensalistického</a:t>
            </a:r>
            <a:r>
              <a:rPr lang="cs-CZ" sz="1600" dirty="0"/>
              <a:t>  vztahu s nerezistentními populacemi, které by chtěly kolonizovat stejné prostředí – tedy kůži </a:t>
            </a:r>
            <a:r>
              <a:rPr lang="cs-CZ" sz="1600" dirty="0" smtClean="0"/>
              <a:t>ježka</a:t>
            </a:r>
          </a:p>
          <a:p>
            <a:pPr marL="285750" indent="-285750">
              <a:buFont typeface="Arial" panose="020B0604020202020204" pitchFamily="34" charset="0"/>
              <a:buChar char="•"/>
            </a:pPr>
            <a:r>
              <a:rPr lang="cs-CZ" sz="1600" dirty="0" smtClean="0"/>
              <a:t>  rezistentní </a:t>
            </a:r>
            <a:r>
              <a:rPr lang="cs-CZ" sz="1600" dirty="0" err="1" smtClean="0"/>
              <a:t>stafylokokus</a:t>
            </a:r>
            <a:r>
              <a:rPr lang="cs-CZ" sz="1600" dirty="0" smtClean="0"/>
              <a:t> </a:t>
            </a:r>
            <a:r>
              <a:rPr lang="cs-CZ" sz="1600" dirty="0"/>
              <a:t>zde poroste – koevoluce koexistujících  mikrobiálních </a:t>
            </a:r>
            <a:r>
              <a:rPr lang="cs-CZ" sz="1600" dirty="0" smtClean="0"/>
              <a:t>populací</a:t>
            </a:r>
            <a:r>
              <a:rPr lang="cs-CZ" sz="1600" dirty="0"/>
              <a:t> </a:t>
            </a:r>
            <a:r>
              <a:rPr lang="cs-CZ" sz="1600" i="1" dirty="0" err="1" smtClean="0"/>
              <a:t>Trichophyton</a:t>
            </a:r>
            <a:endParaRPr lang="cs-CZ" sz="1600" i="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345" y="4076374"/>
            <a:ext cx="3688383" cy="270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788024" y="5661248"/>
            <a:ext cx="3521608" cy="1015663"/>
          </a:xfrm>
          <a:prstGeom prst="rect">
            <a:avLst/>
          </a:prstGeom>
        </p:spPr>
        <p:txBody>
          <a:bodyPr wrap="square">
            <a:spAutoFit/>
          </a:bodyPr>
          <a:lstStyle/>
          <a:p>
            <a:r>
              <a:rPr lang="en-GB" sz="1200" dirty="0"/>
              <a:t>Computer illustration of </a:t>
            </a:r>
            <a:r>
              <a:rPr lang="en-GB" sz="1200" i="1" dirty="0"/>
              <a:t>Trichophyton </a:t>
            </a:r>
            <a:r>
              <a:rPr lang="en-GB" sz="1200" i="1" dirty="0" err="1"/>
              <a:t>mentagrophytes</a:t>
            </a:r>
            <a:r>
              <a:rPr lang="en-GB" sz="1200" dirty="0"/>
              <a:t>, the cause of athlete's foot (tinea </a:t>
            </a:r>
            <a:r>
              <a:rPr lang="en-GB" sz="1200" dirty="0" err="1"/>
              <a:t>pedis</a:t>
            </a:r>
            <a:r>
              <a:rPr lang="en-GB" sz="1200" dirty="0"/>
              <a:t>) and scalp ringworm (tinea </a:t>
            </a:r>
            <a:r>
              <a:rPr lang="en-GB" sz="1200" dirty="0" err="1"/>
              <a:t>capitus</a:t>
            </a:r>
            <a:r>
              <a:rPr lang="en-GB" sz="1200" dirty="0"/>
              <a:t>). Both of these contagious skin infections are spread by the fungus's spores (red</a:t>
            </a:r>
            <a:r>
              <a:rPr lang="en-GB" sz="1200" dirty="0" smtClean="0"/>
              <a:t>)</a:t>
            </a:r>
            <a:endParaRPr lang="en-GB" sz="1200" i="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039" y="2004053"/>
            <a:ext cx="2481064" cy="1860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719821" y="2432298"/>
            <a:ext cx="3425957" cy="2569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56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40156"/>
            <a:ext cx="9036496" cy="4308872"/>
          </a:xfrm>
          <a:prstGeom prst="rect">
            <a:avLst/>
          </a:prstGeom>
        </p:spPr>
        <p:txBody>
          <a:bodyPr wrap="square">
            <a:spAutoFit/>
          </a:bodyPr>
          <a:lstStyle/>
          <a:p>
            <a:r>
              <a:rPr lang="cs-CZ" dirty="0"/>
              <a:t> </a:t>
            </a:r>
            <a:r>
              <a:rPr lang="cs-CZ" sz="1600" b="1" dirty="0" err="1"/>
              <a:t>Kompetice</a:t>
            </a:r>
            <a:r>
              <a:rPr lang="cs-CZ" sz="1600" dirty="0"/>
              <a:t>  </a:t>
            </a:r>
            <a:endParaRPr lang="cs-CZ" sz="1600" dirty="0" smtClean="0"/>
          </a:p>
          <a:p>
            <a:endParaRPr lang="cs-CZ" sz="1600" dirty="0"/>
          </a:p>
          <a:p>
            <a:pPr marL="285750" indent="-285750">
              <a:buFont typeface="Arial" panose="020B0604020202020204" pitchFamily="34" charset="0"/>
              <a:buChar char="•"/>
            </a:pPr>
            <a:r>
              <a:rPr lang="cs-CZ" sz="1600" dirty="0" smtClean="0"/>
              <a:t>dvě </a:t>
            </a:r>
            <a:r>
              <a:rPr lang="cs-CZ" sz="1600" dirty="0"/>
              <a:t>populace se nepřátelsky </a:t>
            </a:r>
            <a:r>
              <a:rPr lang="cs-CZ" sz="1600" dirty="0" smtClean="0"/>
              <a:t>ovlivňují</a:t>
            </a:r>
            <a:endParaRPr lang="cs-CZ" sz="1600" dirty="0"/>
          </a:p>
          <a:p>
            <a:pPr marL="285750" indent="-285750">
              <a:buFont typeface="Arial" panose="020B0604020202020204" pitchFamily="34" charset="0"/>
              <a:buChar char="•"/>
            </a:pPr>
            <a:r>
              <a:rPr lang="cs-CZ" sz="1600" dirty="0" smtClean="0"/>
              <a:t>dosahují </a:t>
            </a:r>
            <a:r>
              <a:rPr lang="cs-CZ" sz="1600" dirty="0"/>
              <a:t>nižší hustoty populace nebo růstové </a:t>
            </a:r>
            <a:r>
              <a:rPr lang="cs-CZ" sz="1600" dirty="0" smtClean="0"/>
              <a:t>rychlosti</a:t>
            </a:r>
          </a:p>
          <a:p>
            <a:pPr marL="285750" indent="-285750">
              <a:buFont typeface="Arial" panose="020B0604020202020204" pitchFamily="34" charset="0"/>
              <a:buChar char="•"/>
            </a:pPr>
            <a:r>
              <a:rPr lang="cs-CZ" sz="1600" dirty="0" smtClean="0"/>
              <a:t>používají </a:t>
            </a:r>
            <a:r>
              <a:rPr lang="cs-CZ" sz="1600" dirty="0"/>
              <a:t>stejné zdroje (prostor </a:t>
            </a:r>
            <a:r>
              <a:rPr lang="cs-CZ" sz="1600" dirty="0" smtClean="0"/>
              <a:t>nebo  </a:t>
            </a:r>
            <a:r>
              <a:rPr lang="cs-CZ" sz="1600" dirty="0"/>
              <a:t>limitující prvek)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 </a:t>
            </a:r>
            <a:r>
              <a:rPr lang="cs-CZ" sz="1600" dirty="0" smtClean="0"/>
              <a:t>princip </a:t>
            </a:r>
            <a:r>
              <a:rPr lang="cs-CZ" sz="1600" dirty="0" err="1" smtClean="0"/>
              <a:t>kompetického</a:t>
            </a:r>
            <a:r>
              <a:rPr lang="cs-CZ" sz="1600" dirty="0" smtClean="0"/>
              <a:t> </a:t>
            </a:r>
            <a:r>
              <a:rPr lang="cs-CZ" sz="1600" dirty="0"/>
              <a:t>vyloučení – dvě populace nebudou sdílet jeden prostor,    protože jedna vyhraje soutěž a eliminuje druhou populaci </a:t>
            </a:r>
            <a:endParaRPr lang="cs-CZ" sz="1600" dirty="0" smtClean="0"/>
          </a:p>
          <a:p>
            <a:pPr marL="285750" indent="-285750">
              <a:buFont typeface="Arial" panose="020B0604020202020204" pitchFamily="34" charset="0"/>
              <a:buChar char="•"/>
            </a:pPr>
            <a:r>
              <a:rPr lang="cs-CZ" sz="1600" dirty="0" smtClean="0"/>
              <a:t> </a:t>
            </a:r>
            <a:r>
              <a:rPr lang="cs-CZ" sz="1600" i="1" dirty="0" err="1"/>
              <a:t>Paramecium</a:t>
            </a:r>
            <a:r>
              <a:rPr lang="cs-CZ" sz="1600" i="1" dirty="0"/>
              <a:t> </a:t>
            </a:r>
            <a:r>
              <a:rPr lang="cs-CZ" sz="1600" i="1" dirty="0" err="1"/>
              <a:t>caudatum</a:t>
            </a:r>
            <a:r>
              <a:rPr lang="cs-CZ" sz="1600" i="1" dirty="0"/>
              <a:t> </a:t>
            </a:r>
            <a:r>
              <a:rPr lang="cs-CZ" sz="1600" dirty="0"/>
              <a:t>a </a:t>
            </a:r>
            <a:r>
              <a:rPr lang="cs-CZ" sz="1600" i="1" dirty="0"/>
              <a:t>P. </a:t>
            </a:r>
            <a:r>
              <a:rPr lang="cs-CZ" sz="1600" i="1" dirty="0" err="1"/>
              <a:t>aurelia</a:t>
            </a:r>
            <a:r>
              <a:rPr lang="cs-CZ" sz="1600" i="1" dirty="0"/>
              <a:t> </a:t>
            </a:r>
            <a:r>
              <a:rPr lang="cs-CZ" sz="1600" dirty="0"/>
              <a:t>porostou dobře zvlášť</a:t>
            </a:r>
            <a:r>
              <a:rPr lang="cs-CZ" sz="1600" dirty="0" smtClean="0"/>
              <a:t>,</a:t>
            </a:r>
          </a:p>
          <a:p>
            <a:pPr marL="285750" indent="-285750">
              <a:buFont typeface="Arial" panose="020B0604020202020204" pitchFamily="34" charset="0"/>
              <a:buChar char="•"/>
            </a:pPr>
            <a:r>
              <a:rPr lang="cs-CZ" sz="1600" dirty="0" smtClean="0"/>
              <a:t>´</a:t>
            </a:r>
            <a:r>
              <a:rPr lang="cs-CZ" sz="1600" dirty="0" smtClean="0"/>
              <a:t>dohromady </a:t>
            </a:r>
            <a:r>
              <a:rPr lang="cs-CZ" sz="1600" dirty="0"/>
              <a:t>ale </a:t>
            </a:r>
            <a:r>
              <a:rPr lang="cs-CZ" sz="1600" i="1" dirty="0"/>
              <a:t>P. </a:t>
            </a:r>
            <a:r>
              <a:rPr lang="cs-CZ" sz="1600" i="1" dirty="0" err="1"/>
              <a:t>aurelia</a:t>
            </a:r>
            <a:r>
              <a:rPr lang="cs-CZ" sz="1600" i="1" dirty="0"/>
              <a:t> </a:t>
            </a:r>
            <a:r>
              <a:rPr lang="cs-CZ" sz="1600" dirty="0"/>
              <a:t>potlačí P</a:t>
            </a:r>
            <a:r>
              <a:rPr lang="cs-CZ" sz="1600" i="1" dirty="0"/>
              <a:t>. </a:t>
            </a:r>
            <a:r>
              <a:rPr lang="cs-CZ" sz="1600" i="1" dirty="0" err="1"/>
              <a:t>caudatum</a:t>
            </a:r>
            <a:r>
              <a:rPr lang="cs-CZ" sz="1600" i="1" dirty="0"/>
              <a:t> </a:t>
            </a:r>
            <a:r>
              <a:rPr lang="cs-CZ" sz="1600" dirty="0"/>
              <a:t> - žádný útok nebo toxiny; </a:t>
            </a:r>
            <a:r>
              <a:rPr lang="cs-CZ" sz="1600" i="1" dirty="0"/>
              <a:t>P. </a:t>
            </a:r>
            <a:r>
              <a:rPr lang="cs-CZ" sz="1600" i="1" dirty="0" err="1"/>
              <a:t>aurelia</a:t>
            </a:r>
            <a:r>
              <a:rPr lang="cs-CZ" sz="1600" i="1" dirty="0"/>
              <a:t> </a:t>
            </a:r>
            <a:r>
              <a:rPr lang="cs-CZ" sz="1600" dirty="0"/>
              <a:t>roste rychleji a potlačí </a:t>
            </a:r>
            <a:r>
              <a:rPr lang="cs-CZ" sz="1600" dirty="0" smtClean="0"/>
              <a:t>  </a:t>
            </a:r>
            <a:r>
              <a:rPr lang="cs-CZ" sz="1600" i="1" dirty="0"/>
              <a:t>P. </a:t>
            </a:r>
            <a:r>
              <a:rPr lang="cs-CZ" sz="1600" i="1" dirty="0" err="1"/>
              <a:t>caudatum</a:t>
            </a:r>
            <a:r>
              <a:rPr lang="cs-CZ" sz="1600" i="1" dirty="0"/>
              <a:t> </a:t>
            </a:r>
            <a:r>
              <a:rPr lang="cs-CZ" sz="1600" dirty="0" smtClean="0"/>
              <a:t>(vyžere potravu</a:t>
            </a:r>
            <a:r>
              <a:rPr lang="cs-CZ" sz="1600" dirty="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dvě populace přežijí pouze pokud budou používat jiné </a:t>
            </a:r>
            <a:r>
              <a:rPr lang="cs-CZ" sz="1600" dirty="0" smtClean="0"/>
              <a:t> </a:t>
            </a:r>
            <a:r>
              <a:rPr lang="cs-CZ" sz="1600" dirty="0"/>
              <a:t>zdroje v jiném čase  </a:t>
            </a:r>
          </a:p>
          <a:p>
            <a:pPr marL="285750" indent="-285750">
              <a:buFont typeface="Arial" panose="020B0604020202020204" pitchFamily="34" charset="0"/>
              <a:buChar char="•"/>
            </a:pPr>
            <a:r>
              <a:rPr lang="cs-CZ" sz="1600" dirty="0" smtClean="0"/>
              <a:t>směsná </a:t>
            </a:r>
            <a:r>
              <a:rPr lang="cs-CZ" sz="1600" dirty="0"/>
              <a:t>kultura </a:t>
            </a:r>
            <a:r>
              <a:rPr lang="cs-CZ" sz="1600" i="1" dirty="0" err="1"/>
              <a:t>Paramecium</a:t>
            </a:r>
            <a:r>
              <a:rPr lang="cs-CZ" sz="1600" i="1" dirty="0"/>
              <a:t> </a:t>
            </a:r>
            <a:r>
              <a:rPr lang="cs-CZ" sz="1600" i="1" dirty="0" err="1"/>
              <a:t>caudatum</a:t>
            </a:r>
            <a:r>
              <a:rPr lang="cs-CZ" sz="1600" i="1" dirty="0"/>
              <a:t> </a:t>
            </a:r>
            <a:r>
              <a:rPr lang="cs-CZ" sz="1600" dirty="0"/>
              <a:t>a </a:t>
            </a:r>
            <a:r>
              <a:rPr lang="cs-CZ" sz="1600" i="1" dirty="0"/>
              <a:t>P. </a:t>
            </a:r>
            <a:r>
              <a:rPr lang="cs-CZ" sz="1600" i="1" dirty="0" err="1"/>
              <a:t>bursaria</a:t>
            </a:r>
            <a:r>
              <a:rPr lang="cs-CZ" sz="1600" i="1" dirty="0"/>
              <a:t> </a:t>
            </a:r>
            <a:r>
              <a:rPr lang="cs-CZ" sz="1600" dirty="0" smtClean="0"/>
              <a:t>může </a:t>
            </a:r>
            <a:r>
              <a:rPr lang="cs-CZ" sz="1600" dirty="0"/>
              <a:t>dosáhnout rovnováhy i když používají stejné živiny,  </a:t>
            </a:r>
            <a:r>
              <a:rPr lang="cs-CZ" sz="1600" dirty="0" smtClean="0"/>
              <a:t>ale </a:t>
            </a:r>
            <a:r>
              <a:rPr lang="cs-CZ" sz="1600" dirty="0"/>
              <a:t>využívají jiný prostor v kultivační nádobě  - tím se minimalizuje </a:t>
            </a:r>
            <a:r>
              <a:rPr lang="cs-CZ" sz="1600" dirty="0" err="1"/>
              <a:t>kompetice</a:t>
            </a:r>
            <a:r>
              <a:rPr lang="cs-CZ" sz="1600" dirty="0"/>
              <a:t> a zabrání se extinkci </a:t>
            </a:r>
            <a:r>
              <a:rPr lang="cs-CZ" sz="1600" dirty="0" smtClean="0"/>
              <a:t> </a:t>
            </a:r>
            <a:r>
              <a:rPr lang="cs-CZ" sz="1600" dirty="0"/>
              <a:t>jednoho z </a:t>
            </a:r>
            <a:r>
              <a:rPr lang="cs-CZ" sz="1600" dirty="0" smtClean="0"/>
              <a:t>druhů (viz paradox </a:t>
            </a:r>
            <a:r>
              <a:rPr lang="cs-CZ" sz="1600" dirty="0" err="1" smtClean="0"/>
              <a:t>of</a:t>
            </a:r>
            <a:r>
              <a:rPr lang="cs-CZ" sz="1600" dirty="0" smtClean="0"/>
              <a:t> plankton)</a:t>
            </a:r>
            <a:endParaRPr lang="cs-CZ" sz="1600" dirty="0"/>
          </a:p>
          <a:p>
            <a:pPr marL="285750" indent="-285750">
              <a:buFont typeface="Arial" panose="020B0604020202020204" pitchFamily="34" charset="0"/>
              <a:buChar char="•"/>
            </a:pPr>
            <a:endParaRPr lang="cs-CZ" sz="1600"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0" y="4230642"/>
            <a:ext cx="4045383" cy="209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82817" y="6324128"/>
            <a:ext cx="7128792" cy="461665"/>
          </a:xfrm>
          <a:prstGeom prst="rect">
            <a:avLst/>
          </a:prstGeom>
        </p:spPr>
        <p:txBody>
          <a:bodyPr wrap="square">
            <a:spAutoFit/>
          </a:bodyPr>
          <a:lstStyle/>
          <a:p>
            <a:r>
              <a:rPr lang="en-GB" sz="1200" dirty="0"/>
              <a:t>The plate on the left contains about equal numbers of colonies of two different bacteria. After the bacteria compete and evolve, the lighter ones have taken the lead in the plate on the </a:t>
            </a:r>
            <a:r>
              <a:rPr lang="en-GB" sz="1200" dirty="0" err="1"/>
              <a:t>righ</a:t>
            </a:r>
            <a:endParaRPr lang="en-GB" sz="1200" dirty="0"/>
          </a:p>
        </p:txBody>
      </p:sp>
    </p:spTree>
    <p:extLst>
      <p:ext uri="{BB962C8B-B14F-4D97-AF65-F5344CB8AC3E}">
        <p14:creationId xmlns:p14="http://schemas.microsoft.com/office/powerpoint/2010/main" val="3801009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04" y="404664"/>
            <a:ext cx="396240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798949" y="11087"/>
            <a:ext cx="4104456" cy="6771084"/>
          </a:xfrm>
          <a:prstGeom prst="rect">
            <a:avLst/>
          </a:prstGeom>
        </p:spPr>
        <p:txBody>
          <a:bodyPr wrap="square">
            <a:spAutoFit/>
          </a:bodyPr>
          <a:lstStyle/>
          <a:p>
            <a:r>
              <a:rPr lang="en-GB" sz="1400" dirty="0" smtClean="0"/>
              <a:t>Examples of interference competition between bacterial species</a:t>
            </a:r>
          </a:p>
          <a:p>
            <a:endParaRPr lang="en-GB" sz="1400" dirty="0" smtClean="0"/>
          </a:p>
          <a:p>
            <a:r>
              <a:rPr lang="en-GB" sz="1400" dirty="0" smtClean="0"/>
              <a:t>Top panel:. Many bacterial species produce antimicrobial toxins which facilitate interference competition with other species; pictured is a zone of </a:t>
            </a:r>
            <a:r>
              <a:rPr lang="en-GB" sz="1400" dirty="0" err="1" smtClean="0"/>
              <a:t>inhbition</a:t>
            </a:r>
            <a:r>
              <a:rPr lang="en-GB" sz="1400" dirty="0" smtClean="0"/>
              <a:t> in a lawn of Bacillus subtilis surrounding a paper disk soaked with culture supernatant from </a:t>
            </a:r>
            <a:r>
              <a:rPr lang="en-GB" sz="1400" dirty="0" err="1" smtClean="0"/>
              <a:t>Burkholderia</a:t>
            </a:r>
            <a:r>
              <a:rPr lang="en-GB" sz="1400" dirty="0" smtClean="0"/>
              <a:t> </a:t>
            </a:r>
            <a:r>
              <a:rPr lang="en-GB" sz="1400" dirty="0" err="1" smtClean="0"/>
              <a:t>thailandensis</a:t>
            </a:r>
            <a:r>
              <a:rPr lang="en-GB" sz="1400" dirty="0" smtClean="0"/>
              <a:t>, an antimicrobial producer (picture courtesy B. </a:t>
            </a:r>
            <a:r>
              <a:rPr lang="en-GB" sz="1400" dirty="0" err="1" smtClean="0"/>
              <a:t>Duerkop</a:t>
            </a:r>
            <a:r>
              <a:rPr lang="en-GB" sz="1400" dirty="0" smtClean="0"/>
              <a:t>).</a:t>
            </a:r>
            <a:endParaRPr lang="cs-CZ" sz="1400" dirty="0" smtClean="0"/>
          </a:p>
          <a:p>
            <a:endParaRPr lang="cs-CZ" sz="1400" dirty="0" smtClean="0"/>
          </a:p>
          <a:p>
            <a:r>
              <a:rPr lang="en-GB" sz="1400" dirty="0" smtClean="0"/>
              <a:t> Middle panel: In biofilm </a:t>
            </a:r>
            <a:r>
              <a:rPr lang="en-GB" sz="1400" dirty="0" err="1" smtClean="0"/>
              <a:t>cocultures</a:t>
            </a:r>
            <a:r>
              <a:rPr lang="en-GB" sz="1400" dirty="0" smtClean="0"/>
              <a:t>, Pseudomonas aeruginosa (red cells) blankets the surface of Agrobacterium </a:t>
            </a:r>
            <a:r>
              <a:rPr lang="en-GB" sz="1400" dirty="0" err="1" smtClean="0"/>
              <a:t>tumefaciens</a:t>
            </a:r>
            <a:r>
              <a:rPr lang="en-GB" sz="1400" dirty="0" smtClean="0"/>
              <a:t> (green cells- overlay of the two cells is yellow). Biomass of A. </a:t>
            </a:r>
            <a:r>
              <a:rPr lang="en-GB" sz="1400" dirty="0" err="1" smtClean="0"/>
              <a:t>tumefaciens</a:t>
            </a:r>
            <a:r>
              <a:rPr lang="en-GB" sz="1400" dirty="0" smtClean="0"/>
              <a:t> decreases in the biofilms over time (left panel represents 24 h growth, right is 164 h), in a mechanism at least partly dependent on quorum sensing by P. aeruginosa (See box 2). </a:t>
            </a:r>
            <a:endParaRPr lang="cs-CZ" sz="1400" dirty="0" smtClean="0"/>
          </a:p>
          <a:p>
            <a:endParaRPr lang="cs-CZ" sz="1400" dirty="0" smtClean="0"/>
          </a:p>
          <a:p>
            <a:r>
              <a:rPr lang="en-GB" sz="1400" dirty="0" smtClean="0"/>
              <a:t>Bottom panel: Overproduction of EPS by mutant strains of Pseudomonas </a:t>
            </a:r>
            <a:r>
              <a:rPr lang="en-GB" sz="1400" dirty="0" err="1" smtClean="0"/>
              <a:t>fluorescens</a:t>
            </a:r>
            <a:r>
              <a:rPr lang="en-GB" sz="1400" dirty="0" smtClean="0"/>
              <a:t> (middle, compared to the parent at left) enables these organisms to position themselves in the </a:t>
            </a:r>
            <a:r>
              <a:rPr lang="en-GB" sz="1400" dirty="0" err="1" smtClean="0"/>
              <a:t>favorable</a:t>
            </a:r>
            <a:r>
              <a:rPr lang="en-GB" sz="1400" dirty="0" smtClean="0"/>
              <a:t> environment of the air-liquid interface of liquid cultures, where oxygen is more plentiful. However, EPS production is a phenotype vulnerable to social cheating. If sufficient cheaters that fail to produce EPS accumulate in the floating mat, it will collapse (right). Left and middle panels reproduced with modification from 29, right panel courtesy P. Rainey.</a:t>
            </a:r>
            <a:endParaRPr lang="en-GB" sz="1400" dirty="0"/>
          </a:p>
        </p:txBody>
      </p:sp>
      <p:sp>
        <p:nvSpPr>
          <p:cNvPr id="3" name="Obdélník 2"/>
          <p:cNvSpPr/>
          <p:nvPr/>
        </p:nvSpPr>
        <p:spPr>
          <a:xfrm>
            <a:off x="107504" y="6264095"/>
            <a:ext cx="4572000" cy="276999"/>
          </a:xfrm>
          <a:prstGeom prst="rect">
            <a:avLst/>
          </a:prstGeom>
        </p:spPr>
        <p:txBody>
          <a:bodyPr>
            <a:spAutoFit/>
          </a:bodyPr>
          <a:lstStyle/>
          <a:p>
            <a:r>
              <a:rPr lang="en-GB" sz="1200" dirty="0"/>
              <a:t>https://www.ncbi.nlm.nih.gov/pmc/articles/PMC2879262/</a:t>
            </a:r>
          </a:p>
        </p:txBody>
      </p:sp>
    </p:spTree>
    <p:extLst>
      <p:ext uri="{BB962C8B-B14F-4D97-AF65-F5344CB8AC3E}">
        <p14:creationId xmlns:p14="http://schemas.microsoft.com/office/powerpoint/2010/main" val="3404821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16632"/>
            <a:ext cx="8496944" cy="3539430"/>
          </a:xfrm>
          <a:prstGeom prst="rect">
            <a:avLst/>
          </a:prstGeom>
        </p:spPr>
        <p:txBody>
          <a:bodyPr wrap="square">
            <a:spAutoFit/>
          </a:bodyPr>
          <a:lstStyle/>
          <a:p>
            <a:r>
              <a:rPr lang="cs-CZ" sz="1600" dirty="0" err="1" smtClean="0"/>
              <a:t>Kompetice</a:t>
            </a:r>
            <a:endParaRPr lang="cs-CZ" sz="1600" dirty="0" smtClean="0"/>
          </a:p>
          <a:p>
            <a:endParaRPr lang="cs-CZ" sz="1600" b="1" dirty="0"/>
          </a:p>
          <a:p>
            <a:pPr marL="285750" indent="-285750">
              <a:buFont typeface="Arial" panose="020B0604020202020204" pitchFamily="34" charset="0"/>
              <a:buChar char="•"/>
            </a:pPr>
            <a:r>
              <a:rPr lang="cs-CZ" sz="1600" dirty="0" smtClean="0"/>
              <a:t>purpurové </a:t>
            </a:r>
            <a:r>
              <a:rPr lang="cs-CZ" sz="1600" dirty="0"/>
              <a:t>sirné </a:t>
            </a:r>
            <a:r>
              <a:rPr lang="cs-CZ" sz="1600" dirty="0" smtClean="0"/>
              <a:t>bakterie - efekt </a:t>
            </a:r>
            <a:r>
              <a:rPr lang="cs-CZ" sz="1600" dirty="0"/>
              <a:t>střídání délky osvětlení </a:t>
            </a:r>
            <a:endParaRPr lang="cs-CZ" sz="1600" dirty="0" smtClean="0"/>
          </a:p>
          <a:p>
            <a:pPr marL="285750" indent="-285750">
              <a:buFont typeface="Arial" panose="020B0604020202020204" pitchFamily="34" charset="0"/>
              <a:buChar char="•"/>
            </a:pPr>
            <a:r>
              <a:rPr lang="cs-CZ" sz="1600" i="1" dirty="0" err="1" smtClean="0"/>
              <a:t>Chromatium</a:t>
            </a:r>
            <a:r>
              <a:rPr lang="cs-CZ" sz="1600" i="1" dirty="0" smtClean="0"/>
              <a:t> </a:t>
            </a:r>
            <a:r>
              <a:rPr lang="cs-CZ" sz="1600" i="1" dirty="0" err="1"/>
              <a:t>vinosum</a:t>
            </a:r>
            <a:r>
              <a:rPr lang="cs-CZ" sz="1600" dirty="0"/>
              <a:t> při stálém světle a přítomnosti </a:t>
            </a:r>
            <a:r>
              <a:rPr lang="cs-CZ" sz="1600" dirty="0" smtClean="0"/>
              <a:t> sulfidu </a:t>
            </a:r>
            <a:r>
              <a:rPr lang="cs-CZ" sz="1600" dirty="0"/>
              <a:t>eliminuje  </a:t>
            </a:r>
            <a:r>
              <a:rPr lang="cs-CZ" sz="1600" i="1" dirty="0"/>
              <a:t>C. </a:t>
            </a:r>
            <a:r>
              <a:rPr lang="cs-CZ" sz="1600" i="1" dirty="0" err="1" smtClean="0"/>
              <a:t>weissei</a:t>
            </a:r>
            <a:endParaRPr lang="cs-CZ" sz="1600" i="1" dirty="0" smtClean="0"/>
          </a:p>
          <a:p>
            <a:pPr marL="285750" indent="-285750">
              <a:buFont typeface="Arial" panose="020B0604020202020204" pitchFamily="34" charset="0"/>
              <a:buChar char="•"/>
            </a:pPr>
            <a:r>
              <a:rPr lang="cs-CZ" sz="1600" dirty="0" smtClean="0"/>
              <a:t>při </a:t>
            </a:r>
            <a:r>
              <a:rPr lang="cs-CZ" sz="1600" dirty="0"/>
              <a:t>přerušovaném osvětlení porostou obě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 </a:t>
            </a:r>
            <a:r>
              <a:rPr lang="cs-CZ" sz="1600" dirty="0" smtClean="0"/>
              <a:t> </a:t>
            </a:r>
            <a:r>
              <a:rPr lang="cs-CZ" sz="1600" dirty="0"/>
              <a:t>2 rozsivky přežijí vedle sebe jen tehdy, </a:t>
            </a:r>
            <a:r>
              <a:rPr lang="cs-CZ" sz="1600" dirty="0" smtClean="0"/>
              <a:t>když </a:t>
            </a:r>
            <a:r>
              <a:rPr lang="cs-CZ" sz="1600" dirty="0"/>
              <a:t>každá bude mít jiný limitující faktor </a:t>
            </a:r>
            <a:r>
              <a:rPr lang="cs-CZ" sz="1600" dirty="0" smtClean="0"/>
              <a:t> </a:t>
            </a:r>
            <a:r>
              <a:rPr lang="cs-CZ" sz="1600" dirty="0"/>
              <a:t>(fosfát a silikát</a:t>
            </a:r>
            <a:r>
              <a:rPr lang="cs-CZ" sz="1600" dirty="0" smtClean="0"/>
              <a:t>)</a:t>
            </a:r>
          </a:p>
          <a:p>
            <a:pPr marL="285750" indent="-285750">
              <a:buFont typeface="Arial" panose="020B0604020202020204" pitchFamily="34" charset="0"/>
              <a:buChar char="•"/>
            </a:pPr>
            <a:r>
              <a:rPr lang="cs-CZ" sz="1600" dirty="0" smtClean="0"/>
              <a:t> </a:t>
            </a:r>
            <a:r>
              <a:rPr lang="cs-CZ" sz="1600" dirty="0"/>
              <a:t>pokud ne </a:t>
            </a:r>
            <a:r>
              <a:rPr lang="cs-CZ" sz="1600" dirty="0" smtClean="0"/>
              <a:t>– kompetitivní vyloučení</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záleží na </a:t>
            </a:r>
            <a:r>
              <a:rPr lang="cs-CZ" sz="1600" dirty="0"/>
              <a:t>koncentraci </a:t>
            </a:r>
            <a:r>
              <a:rPr lang="cs-CZ" sz="1600" dirty="0" smtClean="0"/>
              <a:t>substrátu (vysoká </a:t>
            </a:r>
            <a:r>
              <a:rPr lang="cs-CZ" sz="1600" dirty="0"/>
              <a:t>koncentrace substrátu – </a:t>
            </a:r>
            <a:r>
              <a:rPr lang="cs-CZ" sz="1600" i="1" dirty="0" err="1"/>
              <a:t>E.coli</a:t>
            </a:r>
            <a:r>
              <a:rPr lang="cs-CZ" sz="1600" i="1" dirty="0"/>
              <a:t> </a:t>
            </a:r>
            <a:r>
              <a:rPr lang="cs-CZ" sz="1600" dirty="0"/>
              <a:t>vytlačí </a:t>
            </a:r>
            <a:r>
              <a:rPr lang="cs-CZ" sz="1600" i="1" dirty="0" err="1"/>
              <a:t>Spirillum</a:t>
            </a:r>
            <a:r>
              <a:rPr lang="cs-CZ" sz="1600" dirty="0"/>
              <a:t>  - nízká koncentrace – </a:t>
            </a:r>
            <a:r>
              <a:rPr lang="cs-CZ" sz="1600" i="1" dirty="0"/>
              <a:t>E. coli </a:t>
            </a:r>
            <a:r>
              <a:rPr lang="cs-CZ" sz="1600" dirty="0"/>
              <a:t>je </a:t>
            </a:r>
            <a:r>
              <a:rPr lang="cs-CZ" sz="1600" dirty="0" smtClean="0"/>
              <a:t>potlačena)  </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stres </a:t>
            </a:r>
            <a:r>
              <a:rPr lang="cs-CZ" sz="1600" dirty="0"/>
              <a:t>může změnit výsledek </a:t>
            </a:r>
            <a:r>
              <a:rPr lang="cs-CZ" sz="1600" dirty="0" err="1"/>
              <a:t>kompetice</a:t>
            </a:r>
            <a:r>
              <a:rPr lang="cs-CZ" sz="1600" dirty="0"/>
              <a:t> – vyhraje odolnější  </a:t>
            </a:r>
            <a:r>
              <a:rPr lang="cs-CZ" sz="1600" dirty="0" smtClean="0"/>
              <a:t>(</a:t>
            </a:r>
            <a:r>
              <a:rPr lang="cs-CZ" sz="1600" dirty="0"/>
              <a:t>jde spíš o situaci, kdy jde o přežití v době zastaveného růstu </a:t>
            </a:r>
            <a:r>
              <a:rPr lang="cs-CZ" sz="1600" dirty="0" smtClean="0"/>
              <a:t>)</a:t>
            </a:r>
            <a:endParaRPr lang="cs-CZ"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347433"/>
            <a:ext cx="2107260" cy="208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178008"/>
            <a:ext cx="2856358" cy="222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75" y="4108674"/>
            <a:ext cx="3096344" cy="234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844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188640"/>
            <a:ext cx="8568952" cy="2585323"/>
          </a:xfrm>
          <a:prstGeom prst="rect">
            <a:avLst/>
          </a:prstGeom>
        </p:spPr>
        <p:txBody>
          <a:bodyPr wrap="square">
            <a:spAutoFit/>
          </a:bodyPr>
          <a:lstStyle/>
          <a:p>
            <a:r>
              <a:rPr lang="cs-CZ" dirty="0"/>
              <a:t> </a:t>
            </a:r>
            <a:r>
              <a:rPr lang="cs-CZ" sz="1600" b="1" dirty="0"/>
              <a:t>Parazitismus </a:t>
            </a:r>
          </a:p>
          <a:p>
            <a:endParaRPr lang="cs-CZ" sz="1600" dirty="0"/>
          </a:p>
          <a:p>
            <a:pPr marL="285750" indent="-285750">
              <a:buFont typeface="Arial" panose="020B0604020202020204" pitchFamily="34" charset="0"/>
              <a:buChar char="•"/>
            </a:pPr>
            <a:r>
              <a:rPr lang="cs-CZ" sz="1600" dirty="0"/>
              <a:t>p</a:t>
            </a:r>
            <a:r>
              <a:rPr lang="cs-CZ" sz="1600" dirty="0" smtClean="0"/>
              <a:t>arazit </a:t>
            </a:r>
            <a:r>
              <a:rPr lang="cs-CZ" sz="1600" dirty="0"/>
              <a:t>získává živiny z hostitele, který je tím </a:t>
            </a:r>
            <a:r>
              <a:rPr lang="cs-CZ" sz="1600" dirty="0" smtClean="0"/>
              <a:t>poškozován</a:t>
            </a:r>
            <a:endParaRPr lang="cs-CZ" sz="1600" dirty="0"/>
          </a:p>
          <a:p>
            <a:pPr marL="285750" indent="-285750">
              <a:buFont typeface="Arial" panose="020B0604020202020204" pitchFamily="34" charset="0"/>
              <a:buChar char="•"/>
            </a:pPr>
            <a:r>
              <a:rPr lang="cs-CZ" sz="1600" dirty="0" err="1"/>
              <a:t>e</a:t>
            </a:r>
            <a:r>
              <a:rPr lang="cs-CZ" sz="1600" dirty="0" err="1" smtClean="0"/>
              <a:t>ktoparasitismus</a:t>
            </a:r>
            <a:r>
              <a:rPr lang="cs-CZ" sz="1600" dirty="0" smtClean="0"/>
              <a:t> </a:t>
            </a:r>
            <a:r>
              <a:rPr lang="cs-CZ" sz="1600" dirty="0"/>
              <a:t>– vně hostitele </a:t>
            </a:r>
            <a:endParaRPr lang="cs-CZ" sz="1600" dirty="0" smtClean="0"/>
          </a:p>
          <a:p>
            <a:pPr marL="285750" indent="-285750">
              <a:buFont typeface="Arial" panose="020B0604020202020204" pitchFamily="34" charset="0"/>
              <a:buChar char="•"/>
            </a:pPr>
            <a:r>
              <a:rPr lang="cs-CZ" sz="1600" dirty="0" err="1"/>
              <a:t>e</a:t>
            </a:r>
            <a:r>
              <a:rPr lang="cs-CZ" sz="1600" dirty="0" err="1" smtClean="0"/>
              <a:t>ndoparasitismus</a:t>
            </a:r>
            <a:r>
              <a:rPr lang="cs-CZ" sz="1600" dirty="0" smtClean="0"/>
              <a:t> </a:t>
            </a:r>
            <a:r>
              <a:rPr lang="cs-CZ" sz="1600" dirty="0"/>
              <a:t>– vnikají do hostitele  </a:t>
            </a:r>
          </a:p>
          <a:p>
            <a:pPr marL="285750" indent="-285750">
              <a:buFont typeface="Arial" panose="020B0604020202020204" pitchFamily="34" charset="0"/>
              <a:buChar char="•"/>
            </a:pPr>
            <a:r>
              <a:rPr lang="cs-CZ" sz="1600" dirty="0"/>
              <a:t>v</a:t>
            </a:r>
            <a:r>
              <a:rPr lang="cs-CZ" sz="1600" dirty="0" smtClean="0"/>
              <a:t>ztah </a:t>
            </a:r>
            <a:r>
              <a:rPr lang="cs-CZ" sz="1600" dirty="0"/>
              <a:t>hostitel-parazit obvykle specifický  </a:t>
            </a:r>
          </a:p>
          <a:p>
            <a:pPr marL="285750" indent="-285750">
              <a:buFont typeface="Arial" panose="020B0604020202020204" pitchFamily="34" charset="0"/>
              <a:buChar char="•"/>
            </a:pPr>
            <a:r>
              <a:rPr lang="cs-CZ" sz="1600" dirty="0"/>
              <a:t>v</a:t>
            </a:r>
            <a:r>
              <a:rPr lang="cs-CZ" sz="1600" dirty="0" smtClean="0"/>
              <a:t>iry </a:t>
            </a:r>
            <a:r>
              <a:rPr lang="cs-CZ" sz="1600" dirty="0"/>
              <a:t>jsou obligátní intracelulární parazité s vysokou  hostitelskou specificitou; mohou zcela eliminovat populaci  hostitele.  </a:t>
            </a:r>
          </a:p>
          <a:p>
            <a:pPr marL="285750" indent="-285750">
              <a:buFont typeface="Arial" panose="020B0604020202020204" pitchFamily="34" charset="0"/>
              <a:buChar char="•"/>
            </a:pPr>
            <a:r>
              <a:rPr lang="cs-CZ" sz="1600" dirty="0"/>
              <a:t>b</a:t>
            </a:r>
            <a:r>
              <a:rPr lang="cs-CZ" sz="1600" dirty="0" smtClean="0"/>
              <a:t>akteriofágy </a:t>
            </a:r>
            <a:r>
              <a:rPr lang="cs-CZ" sz="1600" dirty="0"/>
              <a:t>– životní cyklus (za 20 minut po infekci lyze b.)  </a:t>
            </a:r>
            <a:endParaRPr lang="cs-CZ" sz="1600" dirty="0" smtClean="0"/>
          </a:p>
          <a:p>
            <a:pPr marL="285750" indent="-285750">
              <a:buFont typeface="Arial" panose="020B0604020202020204" pitchFamily="34" charset="0"/>
              <a:buChar char="•"/>
            </a:pPr>
            <a:r>
              <a:rPr lang="cs-CZ" sz="1600" dirty="0" smtClean="0"/>
              <a:t>modifikace </a:t>
            </a:r>
            <a:r>
              <a:rPr lang="cs-CZ" sz="1600" dirty="0"/>
              <a:t>prostředím – vazba bakterií a/nebo fágů  na jílové částice – ochrana bakterií před fágy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429000"/>
            <a:ext cx="57150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891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3046988"/>
          </a:xfrm>
          <a:prstGeom prst="rect">
            <a:avLst/>
          </a:prstGeom>
        </p:spPr>
        <p:txBody>
          <a:bodyPr wrap="square">
            <a:spAutoFit/>
          </a:bodyPr>
          <a:lstStyle/>
          <a:p>
            <a:r>
              <a:rPr lang="cs-CZ" sz="1600" b="1" dirty="0" smtClean="0"/>
              <a:t>Parazitické </a:t>
            </a:r>
            <a:r>
              <a:rPr lang="cs-CZ" sz="1600" b="1" i="1" dirty="0" err="1" smtClean="0"/>
              <a:t>Bdellovibrio</a:t>
            </a:r>
            <a:endParaRPr lang="cs-CZ" sz="1600" b="1" i="1" dirty="0" smtClean="0"/>
          </a:p>
          <a:p>
            <a:endParaRPr lang="cs-CZ" sz="1600" b="1" i="1" dirty="0" smtClean="0"/>
          </a:p>
          <a:p>
            <a:pPr marL="285750" indent="-285750">
              <a:buFont typeface="Arial" panose="020B0604020202020204" pitchFamily="34" charset="0"/>
              <a:buChar char="•"/>
            </a:pPr>
            <a:r>
              <a:rPr lang="cs-CZ" sz="1600" dirty="0" smtClean="0"/>
              <a:t> je </a:t>
            </a:r>
            <a:r>
              <a:rPr lang="cs-CZ" sz="1600" dirty="0"/>
              <a:t>vysoce pohyblivé (100 buněčných délek  za </a:t>
            </a:r>
            <a:r>
              <a:rPr lang="cs-CZ" sz="1600" dirty="0" smtClean="0"/>
              <a:t>vteřinu, E</a:t>
            </a:r>
            <a:r>
              <a:rPr lang="cs-CZ" sz="1600" dirty="0"/>
              <a:t>. coli jen 10 délek ), napadá jiné G- bakterie </a:t>
            </a:r>
          </a:p>
          <a:p>
            <a:pPr marL="285750" indent="-285750">
              <a:buFont typeface="Arial" panose="020B0604020202020204" pitchFamily="34" charset="0"/>
              <a:buChar char="•"/>
            </a:pPr>
            <a:r>
              <a:rPr lang="cs-CZ" sz="1600" dirty="0" smtClean="0"/>
              <a:t>setkání náhodné </a:t>
            </a:r>
            <a:r>
              <a:rPr lang="cs-CZ" sz="1600" dirty="0"/>
              <a:t>(žádná chemotaxe) - jen malé  procento skončí permanentním </a:t>
            </a:r>
            <a:r>
              <a:rPr lang="cs-CZ" sz="1600" dirty="0" smtClean="0"/>
              <a:t>spojením</a:t>
            </a:r>
          </a:p>
          <a:p>
            <a:pPr marL="285750" indent="-285750">
              <a:buFont typeface="Arial" panose="020B0604020202020204" pitchFamily="34" charset="0"/>
              <a:buChar char="•"/>
            </a:pPr>
            <a:r>
              <a:rPr lang="cs-CZ" sz="1600" i="1" dirty="0" err="1" smtClean="0"/>
              <a:t>Bdellovibrio</a:t>
            </a:r>
            <a:r>
              <a:rPr lang="cs-CZ" sz="1600" i="1" dirty="0" smtClean="0"/>
              <a:t> </a:t>
            </a:r>
            <a:r>
              <a:rPr lang="cs-CZ" sz="1600" dirty="0"/>
              <a:t>zůstává v </a:t>
            </a:r>
            <a:r>
              <a:rPr lang="cs-CZ" sz="1600" dirty="0" err="1"/>
              <a:t>periplazmatickém</a:t>
            </a:r>
            <a:r>
              <a:rPr lang="cs-CZ" sz="1600" dirty="0"/>
              <a:t> prostoru, modifikuje buněčné obaly </a:t>
            </a:r>
            <a:r>
              <a:rPr lang="cs-CZ" sz="1600" dirty="0" smtClean="0"/>
              <a:t>hostitele</a:t>
            </a:r>
            <a:r>
              <a:rPr lang="cs-CZ" sz="1600" dirty="0"/>
              <a:t>-</a:t>
            </a:r>
            <a:r>
              <a:rPr lang="cs-CZ" sz="1600" dirty="0" smtClean="0"/>
              <a:t> drží </a:t>
            </a:r>
            <a:r>
              <a:rPr lang="cs-CZ" sz="1600" dirty="0"/>
              <a:t>buněčný obsah pro parazita – </a:t>
            </a:r>
            <a:r>
              <a:rPr lang="cs-CZ" sz="1600" dirty="0" smtClean="0"/>
              <a:t>trvá cca 1 hod</a:t>
            </a:r>
          </a:p>
          <a:p>
            <a:pPr marL="285750" indent="-285750">
              <a:buFont typeface="Arial" panose="020B0604020202020204" pitchFamily="34" charset="0"/>
              <a:buChar char="•"/>
            </a:pPr>
            <a:r>
              <a:rPr lang="cs-CZ" sz="1600" i="1" dirty="0" smtClean="0"/>
              <a:t> </a:t>
            </a:r>
            <a:r>
              <a:rPr lang="cs-CZ" sz="1600" i="1" dirty="0" err="1" smtClean="0"/>
              <a:t>Bdellovibrio</a:t>
            </a:r>
            <a:r>
              <a:rPr lang="cs-CZ" sz="1600" i="1" dirty="0" smtClean="0"/>
              <a:t> </a:t>
            </a:r>
            <a:r>
              <a:rPr lang="cs-CZ" sz="1600" dirty="0" smtClean="0"/>
              <a:t>ztratí </a:t>
            </a:r>
            <a:r>
              <a:rPr lang="cs-CZ" sz="1600" dirty="0"/>
              <a:t>bičíky a vyroste ve vlákna,  ale nedělí </a:t>
            </a:r>
            <a:r>
              <a:rPr lang="cs-CZ" sz="1600" dirty="0" smtClean="0"/>
              <a:t>se</a:t>
            </a:r>
          </a:p>
          <a:p>
            <a:pPr marL="285750" indent="-285750">
              <a:buFont typeface="Arial" panose="020B0604020202020204" pitchFamily="34" charset="0"/>
              <a:buChar char="•"/>
            </a:pPr>
            <a:r>
              <a:rPr lang="cs-CZ" sz="1600" dirty="0" smtClean="0"/>
              <a:t> po vyčerpání</a:t>
            </a:r>
            <a:r>
              <a:rPr lang="cs-CZ" sz="1600" dirty="0"/>
              <a:t> </a:t>
            </a:r>
            <a:r>
              <a:rPr lang="cs-CZ" sz="1600" dirty="0" smtClean="0"/>
              <a:t>hostitele- dělení </a:t>
            </a:r>
            <a:r>
              <a:rPr lang="cs-CZ" sz="1600" dirty="0"/>
              <a:t>filamentů parazita </a:t>
            </a:r>
            <a:r>
              <a:rPr lang="cs-CZ" sz="1600" dirty="0" smtClean="0"/>
              <a:t>– buňky s bičíky </a:t>
            </a:r>
          </a:p>
          <a:p>
            <a:pPr marL="285750" indent="-285750">
              <a:buFont typeface="Arial" panose="020B0604020202020204" pitchFamily="34" charset="0"/>
              <a:buChar char="•"/>
            </a:pPr>
            <a:r>
              <a:rPr lang="cs-CZ" sz="1600" dirty="0"/>
              <a:t>v</a:t>
            </a:r>
            <a:r>
              <a:rPr lang="cs-CZ" sz="1600" dirty="0" smtClean="0"/>
              <a:t>ýnos </a:t>
            </a:r>
            <a:r>
              <a:rPr lang="cs-CZ" sz="1600" dirty="0"/>
              <a:t>buněk </a:t>
            </a:r>
            <a:r>
              <a:rPr lang="cs-CZ" sz="1600" dirty="0" smtClean="0"/>
              <a:t>- 4 </a:t>
            </a:r>
            <a:r>
              <a:rPr lang="cs-CZ" sz="1600" dirty="0"/>
              <a:t>v </a:t>
            </a:r>
            <a:r>
              <a:rPr lang="cs-CZ" sz="1600" i="1" dirty="0"/>
              <a:t>E. coli</a:t>
            </a:r>
            <a:r>
              <a:rPr lang="cs-CZ" sz="1600" dirty="0"/>
              <a:t>, 20 ve </a:t>
            </a:r>
            <a:r>
              <a:rPr lang="cs-CZ" sz="1600" i="1" dirty="0" err="1"/>
              <a:t>Spirillum</a:t>
            </a:r>
            <a:r>
              <a:rPr lang="cs-CZ" sz="1600" i="1" dirty="0"/>
              <a:t> </a:t>
            </a:r>
            <a:r>
              <a:rPr lang="cs-CZ" sz="1600" i="1" dirty="0" err="1"/>
              <a:t>serpens</a:t>
            </a:r>
            <a:r>
              <a:rPr lang="cs-CZ" sz="1600" i="1" dirty="0"/>
              <a:t> </a:t>
            </a:r>
            <a:endParaRPr lang="cs-CZ" sz="1600" i="1" dirty="0" smtClean="0"/>
          </a:p>
          <a:p>
            <a:pPr marL="285750" indent="-285750">
              <a:buFont typeface="Arial" panose="020B0604020202020204" pitchFamily="34" charset="0"/>
              <a:buChar char="•"/>
            </a:pPr>
            <a:r>
              <a:rPr lang="cs-CZ" sz="1600" i="1" dirty="0" err="1" smtClean="0"/>
              <a:t>Bdellovibrio</a:t>
            </a:r>
            <a:r>
              <a:rPr lang="cs-CZ" sz="1600" dirty="0" smtClean="0"/>
              <a:t> </a:t>
            </a:r>
            <a:r>
              <a:rPr lang="cs-CZ" sz="1600" dirty="0"/>
              <a:t>- obligátní parazit, má ale celý set katabolických,  anabolických a energii generujících genů/enzymů </a:t>
            </a:r>
            <a:endParaRPr lang="cs-CZ" sz="1600" dirty="0" smtClean="0"/>
          </a:p>
          <a:p>
            <a:pPr marL="285750" indent="-285750">
              <a:buFont typeface="Arial" panose="020B0604020202020204" pitchFamily="34" charset="0"/>
              <a:buChar char="•"/>
            </a:pPr>
            <a:r>
              <a:rPr lang="cs-CZ" sz="1600" dirty="0" smtClean="0"/>
              <a:t> </a:t>
            </a:r>
            <a:r>
              <a:rPr lang="cs-CZ" sz="1600" dirty="0"/>
              <a:t>v</a:t>
            </a:r>
            <a:r>
              <a:rPr lang="cs-CZ" sz="1600" dirty="0" smtClean="0"/>
              <a:t> </a:t>
            </a:r>
            <a:r>
              <a:rPr lang="cs-CZ" sz="1600" dirty="0"/>
              <a:t>laboratoři zcela zlikvidují populaci E. coli, v přirozených  podmínkách nikoliv (</a:t>
            </a:r>
            <a:r>
              <a:rPr lang="cs-CZ" sz="1600" dirty="0" smtClean="0"/>
              <a:t>ochrana jílem)</a:t>
            </a:r>
            <a:endParaRPr lang="cs-CZ"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361811"/>
            <a:ext cx="6336704" cy="347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393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945" y="116632"/>
            <a:ext cx="8352928" cy="3293209"/>
          </a:xfrm>
          <a:prstGeom prst="rect">
            <a:avLst/>
          </a:prstGeom>
        </p:spPr>
        <p:txBody>
          <a:bodyPr wrap="square">
            <a:spAutoFit/>
          </a:bodyPr>
          <a:lstStyle/>
          <a:p>
            <a:pPr marL="285750" indent="-285750">
              <a:buFont typeface="Arial" panose="020B0604020202020204" pitchFamily="34" charset="0"/>
              <a:buChar char="•"/>
            </a:pPr>
            <a:r>
              <a:rPr lang="cs-CZ" sz="1600" dirty="0" smtClean="0"/>
              <a:t>některé </a:t>
            </a:r>
            <a:r>
              <a:rPr lang="cs-CZ" sz="1600" dirty="0"/>
              <a:t>bakterie mohou způsobit lyzi i bez přímého </a:t>
            </a:r>
            <a:r>
              <a:rPr lang="cs-CZ" sz="1600" dirty="0" smtClean="0"/>
              <a:t>kontaktu, exoenzymy</a:t>
            </a:r>
            <a:endParaRPr lang="cs-CZ" sz="1600" dirty="0"/>
          </a:p>
          <a:p>
            <a:pPr marL="285750" indent="-285750">
              <a:buFont typeface="Arial" panose="020B0604020202020204" pitchFamily="34" charset="0"/>
              <a:buChar char="•"/>
            </a:pPr>
            <a:r>
              <a:rPr lang="cs-CZ" sz="1600" dirty="0" err="1" smtClean="0"/>
              <a:t>myxobakterie</a:t>
            </a:r>
            <a:r>
              <a:rPr lang="cs-CZ" sz="1600" dirty="0" smtClean="0"/>
              <a:t> </a:t>
            </a:r>
            <a:r>
              <a:rPr lang="cs-CZ" sz="1600" dirty="0" err="1"/>
              <a:t>lyzují</a:t>
            </a:r>
            <a:r>
              <a:rPr lang="cs-CZ" sz="1600" dirty="0"/>
              <a:t> G+ i G- půdní bakterie i vzdálené  </a:t>
            </a:r>
            <a:r>
              <a:rPr lang="cs-CZ" sz="1600" dirty="0" smtClean="0"/>
              <a:t>a </a:t>
            </a:r>
            <a:r>
              <a:rPr lang="cs-CZ" sz="1600" dirty="0"/>
              <a:t>využijí materiál uvolněný lyzí  </a:t>
            </a:r>
          </a:p>
          <a:p>
            <a:pPr marL="285750" indent="-285750">
              <a:buFont typeface="Arial" panose="020B0604020202020204" pitchFamily="34" charset="0"/>
              <a:buChar char="•"/>
            </a:pPr>
            <a:r>
              <a:rPr lang="cs-CZ" sz="1600" i="1" dirty="0" err="1" smtClean="0"/>
              <a:t>Cytophaga</a:t>
            </a:r>
            <a:r>
              <a:rPr lang="cs-CZ" sz="1600" dirty="0" smtClean="0"/>
              <a:t> </a:t>
            </a:r>
            <a:r>
              <a:rPr lang="cs-CZ" sz="1600" dirty="0"/>
              <a:t>(G-</a:t>
            </a:r>
            <a:r>
              <a:rPr lang="cs-CZ" sz="1600" dirty="0" smtClean="0"/>
              <a:t>)  </a:t>
            </a:r>
            <a:r>
              <a:rPr lang="cs-CZ" sz="1600" dirty="0"/>
              <a:t>- lyze citlivých řas  </a:t>
            </a:r>
          </a:p>
          <a:p>
            <a:pPr marL="285750" indent="-285750">
              <a:buFont typeface="Arial" panose="020B0604020202020204" pitchFamily="34" charset="0"/>
              <a:buChar char="•"/>
            </a:pPr>
            <a:r>
              <a:rPr lang="cs-CZ" sz="1600" dirty="0"/>
              <a:t>p</a:t>
            </a:r>
            <a:r>
              <a:rPr lang="cs-CZ" sz="1600" dirty="0" smtClean="0"/>
              <a:t>rodukce </a:t>
            </a:r>
            <a:r>
              <a:rPr lang="cs-CZ" sz="1600" dirty="0" err="1"/>
              <a:t>bakter</a:t>
            </a:r>
            <a:r>
              <a:rPr lang="cs-CZ" sz="1600" dirty="0"/>
              <a:t>. </a:t>
            </a:r>
            <a:r>
              <a:rPr lang="cs-CZ" sz="1600" dirty="0" err="1"/>
              <a:t>chitináz</a:t>
            </a:r>
            <a:r>
              <a:rPr lang="cs-CZ" sz="1600" dirty="0"/>
              <a:t> – degradace buněčné stěny hub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o</a:t>
            </a:r>
            <a:r>
              <a:rPr lang="cs-CZ" sz="1600" dirty="0" smtClean="0"/>
              <a:t>dolnost </a:t>
            </a:r>
            <a:r>
              <a:rPr lang="cs-CZ" sz="1600" dirty="0" err="1" smtClean="0"/>
              <a:t>bakt</a:t>
            </a:r>
            <a:r>
              <a:rPr lang="cs-CZ" sz="1600" dirty="0"/>
              <a:t>. populace </a:t>
            </a:r>
            <a:r>
              <a:rPr lang="cs-CZ" sz="1600" dirty="0" smtClean="0"/>
              <a:t>vůči lyzi </a:t>
            </a:r>
            <a:r>
              <a:rPr lang="cs-CZ" sz="1600" dirty="0"/>
              <a:t> </a:t>
            </a:r>
            <a:r>
              <a:rPr lang="cs-CZ" sz="1600" dirty="0" smtClean="0"/>
              <a:t>může být specifická</a:t>
            </a:r>
          </a:p>
          <a:p>
            <a:pPr marL="285750" indent="-285750">
              <a:buFont typeface="Arial" panose="020B0604020202020204" pitchFamily="34" charset="0"/>
              <a:buChar char="•"/>
            </a:pPr>
            <a:r>
              <a:rPr lang="cs-CZ" sz="1600" dirty="0"/>
              <a:t>p</a:t>
            </a:r>
            <a:r>
              <a:rPr lang="cs-CZ" sz="1600" dirty="0" smtClean="0"/>
              <a:t>rodukce </a:t>
            </a:r>
            <a:r>
              <a:rPr lang="cs-CZ" sz="1600" dirty="0"/>
              <a:t>spor, cyst – odolnější ataku, ochrana populace  před eradikací parazitem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n</a:t>
            </a:r>
            <a:r>
              <a:rPr lang="cs-CZ" sz="1600" dirty="0" smtClean="0"/>
              <a:t>a </a:t>
            </a:r>
            <a:r>
              <a:rPr lang="cs-CZ" sz="1600" dirty="0"/>
              <a:t>prvocích parazitují mnohé houby, bakterie a i jíní prvoci  </a:t>
            </a:r>
          </a:p>
          <a:p>
            <a:pPr marL="285750" indent="-285750">
              <a:buFont typeface="Arial" panose="020B0604020202020204" pitchFamily="34" charset="0"/>
              <a:buChar char="•"/>
            </a:pPr>
            <a:r>
              <a:rPr lang="cs-CZ" sz="1600" i="1" dirty="0" err="1" smtClean="0"/>
              <a:t>Legionella</a:t>
            </a:r>
            <a:r>
              <a:rPr lang="cs-CZ" sz="1600" i="1" dirty="0" smtClean="0"/>
              <a:t> </a:t>
            </a:r>
            <a:r>
              <a:rPr lang="cs-CZ" sz="1600" i="1" dirty="0" err="1"/>
              <a:t>pneumophila</a:t>
            </a:r>
            <a:r>
              <a:rPr lang="cs-CZ" sz="1600" i="1" dirty="0"/>
              <a:t> </a:t>
            </a:r>
            <a:r>
              <a:rPr lang="cs-CZ" sz="1600" dirty="0"/>
              <a:t>parazituje na prvocích –  prvoci pomáhají jejich přežití i rozšíření  </a:t>
            </a:r>
          </a:p>
          <a:p>
            <a:pPr marL="285750" indent="-285750">
              <a:buFont typeface="Arial" panose="020B0604020202020204" pitchFamily="34" charset="0"/>
              <a:buChar char="•"/>
            </a:pPr>
            <a:r>
              <a:rPr lang="cs-CZ" sz="1600" dirty="0"/>
              <a:t>n</a:t>
            </a:r>
            <a:r>
              <a:rPr lang="cs-CZ" sz="1600" dirty="0" smtClean="0"/>
              <a:t>ěkdy </a:t>
            </a:r>
            <a:r>
              <a:rPr lang="cs-CZ" sz="1600" dirty="0"/>
              <a:t>obtížné rozlišit mezi </a:t>
            </a:r>
            <a:r>
              <a:rPr lang="cs-CZ" sz="1600" dirty="0" err="1"/>
              <a:t>endoparazitismem</a:t>
            </a:r>
            <a:r>
              <a:rPr lang="cs-CZ" sz="1600" dirty="0"/>
              <a:t> a mutualismem</a:t>
            </a:r>
          </a:p>
          <a:p>
            <a:pPr marL="285750" indent="-285750">
              <a:buFont typeface="Arial" panose="020B0604020202020204" pitchFamily="34" charset="0"/>
              <a:buChar char="•"/>
            </a:pPr>
            <a:r>
              <a:rPr lang="cs-CZ" sz="1600" dirty="0" smtClean="0"/>
              <a:t>endoparazit </a:t>
            </a:r>
            <a:r>
              <a:rPr lang="cs-CZ" sz="1600" dirty="0"/>
              <a:t>přežívá po delší dobu v hostiteli </a:t>
            </a:r>
          </a:p>
          <a:p>
            <a:pPr marL="285750" indent="-285750">
              <a:buFont typeface="Arial" panose="020B0604020202020204" pitchFamily="34" charset="0"/>
              <a:buChar char="•"/>
            </a:pPr>
            <a:endParaRPr lang="cs-CZ" sz="1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680" y="3501008"/>
            <a:ext cx="4026024" cy="3200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089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6480" y="26124"/>
            <a:ext cx="9137520"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a:latin typeface="Calibri" pitchFamily="18"/>
              </a:rPr>
              <a:t>Pozitivní</a:t>
            </a:r>
            <a:r>
              <a:rPr lang="en-GB" sz="1600" dirty="0">
                <a:latin typeface="Calibri" pitchFamily="18"/>
              </a:rPr>
              <a:t> </a:t>
            </a:r>
            <a:r>
              <a:rPr lang="en-GB" sz="1600" dirty="0" err="1" smtClean="0">
                <a:latin typeface="Calibri" pitchFamily="18"/>
              </a:rPr>
              <a:t>interakce</a:t>
            </a:r>
            <a:endParaRPr lang="cs-CZ" sz="1600" dirty="0">
              <a:latin typeface="Calibri" pitchFamily="18"/>
            </a:endParaRPr>
          </a:p>
          <a:p>
            <a:pPr marL="285750" indent="-285750">
              <a:spcBef>
                <a:spcPts val="638"/>
              </a:spcBef>
            </a:pPr>
            <a:r>
              <a:rPr lang="en-GB" sz="1600" dirty="0" smtClean="0">
                <a:latin typeface="Calibri" pitchFamily="18"/>
              </a:rPr>
              <a:t> </a:t>
            </a:r>
            <a:r>
              <a:rPr lang="en-GB" sz="1600" dirty="0" err="1">
                <a:latin typeface="Calibri" pitchFamily="18"/>
              </a:rPr>
              <a:t>lepší</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zdrojů</a:t>
            </a:r>
            <a:r>
              <a:rPr lang="en-GB" sz="1600" dirty="0">
                <a:latin typeface="Calibri" pitchFamily="18"/>
              </a:rPr>
              <a:t> a </a:t>
            </a:r>
            <a:r>
              <a:rPr lang="en-GB" sz="1600" dirty="0" err="1">
                <a:latin typeface="Calibri" pitchFamily="18"/>
              </a:rPr>
              <a:t>obsazení</a:t>
            </a:r>
            <a:r>
              <a:rPr lang="en-GB" sz="1600" dirty="0">
                <a:latin typeface="Calibri" pitchFamily="18"/>
              </a:rPr>
              <a:t> </a:t>
            </a:r>
            <a:r>
              <a:rPr lang="cs-CZ" sz="1600" dirty="0" smtClean="0">
                <a:latin typeface="Calibri" pitchFamily="18"/>
              </a:rPr>
              <a:t>širšího </a:t>
            </a:r>
            <a:r>
              <a:rPr lang="en-GB" sz="1600" dirty="0" err="1" smtClean="0">
                <a:latin typeface="Calibri" pitchFamily="18"/>
              </a:rPr>
              <a:t>prostředí</a:t>
            </a:r>
            <a:endParaRPr lang="en-GB" sz="1600" dirty="0">
              <a:latin typeface="Calibri" pitchFamily="18"/>
            </a:endParaRPr>
          </a:p>
          <a:p>
            <a:pPr marL="285750" indent="-285750">
              <a:spcBef>
                <a:spcPts val="638"/>
              </a:spcBef>
            </a:pPr>
            <a:r>
              <a:rPr lang="en-GB" sz="1600" dirty="0" smtClean="0">
                <a:latin typeface="Calibri" pitchFamily="18"/>
              </a:rPr>
              <a:t>„</a:t>
            </a:r>
            <a:r>
              <a:rPr lang="cs-CZ" sz="1600" dirty="0" smtClean="0">
                <a:latin typeface="Calibri" pitchFamily="18"/>
              </a:rPr>
              <a:t>m</a:t>
            </a:r>
            <a:r>
              <a:rPr lang="en-GB" sz="1600" dirty="0" err="1" smtClean="0">
                <a:latin typeface="Calibri" pitchFamily="18"/>
              </a:rPr>
              <a:t>utualism</a:t>
            </a:r>
            <a:r>
              <a:rPr lang="en-GB" sz="1600" dirty="0">
                <a:latin typeface="Calibri" pitchFamily="18"/>
              </a:rPr>
              <a:t>“ (</a:t>
            </a:r>
            <a:r>
              <a:rPr lang="en-GB" sz="1600" dirty="0" err="1">
                <a:latin typeface="Calibri" pitchFamily="18"/>
              </a:rPr>
              <a:t>symbióza</a:t>
            </a:r>
            <a:r>
              <a:rPr lang="en-GB" sz="1600" dirty="0">
                <a:latin typeface="Calibri" pitchFamily="18"/>
              </a:rPr>
              <a:t>) </a:t>
            </a:r>
            <a:endParaRPr lang="cs-CZ" sz="1600" dirty="0" smtClean="0">
              <a:latin typeface="Calibri" pitchFamily="18"/>
            </a:endParaRPr>
          </a:p>
          <a:p>
            <a:pPr marL="285750" indent="-285750">
              <a:spcBef>
                <a:spcPts val="638"/>
              </a:spcBef>
            </a:pPr>
            <a:r>
              <a:rPr lang="en-GB" sz="1600" dirty="0" err="1" smtClean="0">
                <a:latin typeface="Calibri" pitchFamily="18"/>
              </a:rPr>
              <a:t>vytváří</a:t>
            </a:r>
            <a:r>
              <a:rPr lang="en-GB" sz="1600" dirty="0" smtClean="0">
                <a:latin typeface="Calibri" pitchFamily="18"/>
              </a:rPr>
              <a:t> </a:t>
            </a:r>
            <a:r>
              <a:rPr lang="en-GB" sz="1600" dirty="0" err="1">
                <a:latin typeface="Calibri" pitchFamily="18"/>
              </a:rPr>
              <a:t>nový</a:t>
            </a:r>
            <a:r>
              <a:rPr lang="en-GB" sz="1600" dirty="0">
                <a:latin typeface="Calibri" pitchFamily="18"/>
              </a:rPr>
              <a:t> </a:t>
            </a:r>
            <a:r>
              <a:rPr lang="en-GB" sz="1600" dirty="0" err="1">
                <a:latin typeface="Calibri" pitchFamily="18"/>
              </a:rPr>
              <a:t>konkurenčně</a:t>
            </a:r>
            <a:r>
              <a:rPr lang="en-GB" sz="1600" dirty="0">
                <a:latin typeface="Calibri" pitchFamily="18"/>
              </a:rPr>
              <a:t> </a:t>
            </a:r>
            <a:r>
              <a:rPr lang="en-GB" sz="1600" dirty="0" err="1">
                <a:latin typeface="Calibri" pitchFamily="18"/>
              </a:rPr>
              <a:t>výhodnější</a:t>
            </a:r>
            <a:r>
              <a:rPr lang="en-GB" sz="1600" dirty="0">
                <a:latin typeface="Calibri" pitchFamily="18"/>
              </a:rPr>
              <a:t> </a:t>
            </a:r>
            <a:r>
              <a:rPr lang="en-GB" sz="1600" dirty="0" err="1" smtClean="0">
                <a:latin typeface="Calibri" pitchFamily="18"/>
              </a:rPr>
              <a:t>organismus</a:t>
            </a:r>
            <a:r>
              <a:rPr lang="cs-CZ" sz="1600" dirty="0">
                <a:latin typeface="Calibri" pitchFamily="18"/>
              </a:rPr>
              <a:t> </a:t>
            </a:r>
            <a:r>
              <a:rPr lang="cs-CZ" sz="1600" dirty="0" smtClean="0">
                <a:latin typeface="Calibri" pitchFamily="18"/>
              </a:rPr>
              <a:t>než jsou druhy sami o sobě</a:t>
            </a:r>
            <a:endParaRPr lang="en-GB" sz="1600" dirty="0">
              <a:latin typeface="Calibri" pitchFamily="18"/>
            </a:endParaRPr>
          </a:p>
          <a:p>
            <a:pPr marL="285750" indent="-285750">
              <a:spcBef>
                <a:spcPts val="638"/>
              </a:spcBef>
            </a:pPr>
            <a:r>
              <a:rPr lang="en-GB" sz="1600" dirty="0" err="1">
                <a:latin typeface="Calibri" pitchFamily="18"/>
              </a:rPr>
              <a:t>kombinace</a:t>
            </a:r>
            <a:r>
              <a:rPr lang="en-GB" sz="1600" dirty="0">
                <a:latin typeface="Calibri" pitchFamily="18"/>
              </a:rPr>
              <a:t> </a:t>
            </a:r>
            <a:r>
              <a:rPr lang="en-GB" sz="1600" dirty="0" err="1">
                <a:latin typeface="Calibri" pitchFamily="18"/>
              </a:rPr>
              <a:t>fyzikálních</a:t>
            </a:r>
            <a:r>
              <a:rPr lang="en-GB" sz="1600" dirty="0">
                <a:latin typeface="Calibri" pitchFamily="18"/>
              </a:rPr>
              <a:t> a </a:t>
            </a:r>
            <a:r>
              <a:rPr lang="en-GB" sz="1600" dirty="0" err="1">
                <a:latin typeface="Calibri" pitchFamily="18"/>
              </a:rPr>
              <a:t>metabolických</a:t>
            </a:r>
            <a:r>
              <a:rPr lang="en-GB" sz="1600" dirty="0">
                <a:latin typeface="Calibri" pitchFamily="18"/>
              </a:rPr>
              <a:t> </a:t>
            </a:r>
            <a:r>
              <a:rPr lang="en-GB" sz="1600" dirty="0" err="1">
                <a:latin typeface="Calibri" pitchFamily="18"/>
              </a:rPr>
              <a:t>schopností</a:t>
            </a:r>
            <a:r>
              <a:rPr lang="en-GB" sz="1600" dirty="0">
                <a:latin typeface="Calibri" pitchFamily="18"/>
              </a:rPr>
              <a:t> </a:t>
            </a:r>
            <a:r>
              <a:rPr lang="en-GB" sz="1600" dirty="0" err="1">
                <a:latin typeface="Calibri" pitchFamily="18"/>
              </a:rPr>
              <a:t>zesilující</a:t>
            </a:r>
            <a:r>
              <a:rPr lang="en-GB" sz="1600" dirty="0">
                <a:latin typeface="Calibri" pitchFamily="18"/>
              </a:rPr>
              <a:t> </a:t>
            </a:r>
            <a:r>
              <a:rPr lang="en-GB" sz="1600" dirty="0" err="1">
                <a:latin typeface="Calibri" pitchFamily="18"/>
              </a:rPr>
              <a:t>růst</a:t>
            </a:r>
            <a:r>
              <a:rPr lang="en-GB" sz="1600" dirty="0">
                <a:latin typeface="Calibri" pitchFamily="18"/>
              </a:rPr>
              <a:t> a/</a:t>
            </a:r>
            <a:r>
              <a:rPr lang="en-GB" sz="1600" dirty="0" err="1">
                <a:latin typeface="Calibri" pitchFamily="18"/>
              </a:rPr>
              <a:t>nebo</a:t>
            </a:r>
            <a:r>
              <a:rPr lang="en-GB" sz="1600" dirty="0">
                <a:latin typeface="Calibri" pitchFamily="18"/>
              </a:rPr>
              <a:t> </a:t>
            </a:r>
            <a:r>
              <a:rPr lang="en-GB" sz="1600" dirty="0" err="1">
                <a:latin typeface="Calibri" pitchFamily="18"/>
              </a:rPr>
              <a:t>přežití</a:t>
            </a:r>
            <a:r>
              <a:rPr lang="en-GB" sz="1600" dirty="0">
                <a:latin typeface="Calibri" pitchFamily="18"/>
              </a:rPr>
              <a:t>, </a:t>
            </a:r>
            <a:r>
              <a:rPr lang="en-GB" sz="1600" dirty="0" err="1">
                <a:latin typeface="Calibri" pitchFamily="18"/>
              </a:rPr>
              <a:t>utlumení</a:t>
            </a:r>
            <a:r>
              <a:rPr lang="en-GB" sz="1600" dirty="0">
                <a:latin typeface="Calibri" pitchFamily="18"/>
              </a:rPr>
              <a:t> </a:t>
            </a:r>
            <a:r>
              <a:rPr lang="en-GB" sz="1600" dirty="0" err="1" smtClean="0">
                <a:latin typeface="Calibri" pitchFamily="18"/>
              </a:rPr>
              <a:t>stresu</a:t>
            </a:r>
            <a:endParaRPr lang="cs-CZ" sz="1600" dirty="0" smtClean="0">
              <a:latin typeface="Calibri" pitchFamily="18"/>
            </a:endParaRPr>
          </a:p>
          <a:p>
            <a:pPr marL="285750" indent="-285750">
              <a:spcBef>
                <a:spcPts val="638"/>
              </a:spcBef>
            </a:pPr>
            <a:endParaRPr lang="en-GB" sz="1600" dirty="0">
              <a:latin typeface="Calibri" pitchFamily="18"/>
            </a:endParaRPr>
          </a:p>
          <a:p>
            <a:pPr marL="0" indent="0">
              <a:spcBef>
                <a:spcPts val="638"/>
              </a:spcBef>
              <a:buNone/>
            </a:pPr>
            <a:r>
              <a:rPr lang="cs-CZ" sz="1600" dirty="0" err="1">
                <a:latin typeface="Calibri" pitchFamily="18"/>
              </a:rPr>
              <a:t>N</a:t>
            </a:r>
            <a:r>
              <a:rPr lang="en-GB" sz="1600" dirty="0" err="1" smtClean="0">
                <a:latin typeface="Calibri" pitchFamily="18"/>
              </a:rPr>
              <a:t>egativní</a:t>
            </a:r>
            <a:r>
              <a:rPr lang="en-GB" sz="1600" dirty="0" smtClean="0">
                <a:latin typeface="Calibri" pitchFamily="18"/>
              </a:rPr>
              <a:t> </a:t>
            </a:r>
            <a:r>
              <a:rPr lang="en-GB" sz="1600" dirty="0" err="1">
                <a:latin typeface="Calibri" pitchFamily="18"/>
              </a:rPr>
              <a:t>interakce</a:t>
            </a:r>
            <a:r>
              <a:rPr lang="en-GB" sz="1600" dirty="0">
                <a:latin typeface="Calibri" pitchFamily="18"/>
              </a:rPr>
              <a:t> </a:t>
            </a:r>
            <a:endParaRPr lang="cs-CZ" sz="1600" dirty="0">
              <a:latin typeface="Calibri" pitchFamily="18"/>
            </a:endParaRPr>
          </a:p>
          <a:p>
            <a:pPr marL="285750" indent="-285750">
              <a:spcBef>
                <a:spcPts val="638"/>
              </a:spcBef>
            </a:pPr>
            <a:r>
              <a:rPr lang="en-GB" sz="1600" dirty="0" err="1" smtClean="0">
                <a:latin typeface="Calibri" pitchFamily="18"/>
              </a:rPr>
              <a:t>seberegulační</a:t>
            </a:r>
            <a:r>
              <a:rPr lang="en-GB" sz="1600" dirty="0" smtClean="0">
                <a:latin typeface="Calibri" pitchFamily="18"/>
              </a:rPr>
              <a:t> </a:t>
            </a:r>
            <a:r>
              <a:rPr lang="en-GB" sz="1600" dirty="0" err="1">
                <a:latin typeface="Calibri" pitchFamily="18"/>
              </a:rPr>
              <a:t>mechanismus</a:t>
            </a:r>
            <a:r>
              <a:rPr lang="en-GB" sz="1600" dirty="0">
                <a:latin typeface="Calibri" pitchFamily="18"/>
              </a:rPr>
              <a:t> </a:t>
            </a:r>
            <a:r>
              <a:rPr lang="en-GB" sz="1600" dirty="0" err="1">
                <a:latin typeface="Calibri" pitchFamily="18"/>
              </a:rPr>
              <a:t>omezující</a:t>
            </a:r>
            <a:r>
              <a:rPr lang="en-GB" sz="1600" dirty="0">
                <a:latin typeface="Calibri" pitchFamily="18"/>
              </a:rPr>
              <a:t> </a:t>
            </a:r>
            <a:r>
              <a:rPr lang="en-GB" sz="1600" dirty="0" err="1">
                <a:latin typeface="Calibri" pitchFamily="18"/>
              </a:rPr>
              <a:t>hustotu</a:t>
            </a:r>
            <a:r>
              <a:rPr lang="en-GB" sz="1600" dirty="0">
                <a:latin typeface="Calibri" pitchFamily="18"/>
              </a:rPr>
              <a:t> </a:t>
            </a:r>
            <a:r>
              <a:rPr lang="en-GB" sz="1600" dirty="0" err="1" smtClean="0">
                <a:latin typeface="Calibri" pitchFamily="18"/>
              </a:rPr>
              <a:t>populací</a:t>
            </a:r>
            <a:endParaRPr lang="cs-CZ" sz="1600" dirty="0">
              <a:latin typeface="Calibri" pitchFamily="18"/>
            </a:endParaRPr>
          </a:p>
          <a:p>
            <a:pPr marL="285750" indent="-285750">
              <a:spcBef>
                <a:spcPts val="638"/>
              </a:spcBef>
            </a:pPr>
            <a:r>
              <a:rPr lang="en-GB" sz="1600" dirty="0" err="1" smtClean="0">
                <a:latin typeface="Calibri" pitchFamily="18"/>
              </a:rPr>
              <a:t>brání</a:t>
            </a:r>
            <a:r>
              <a:rPr lang="en-GB" sz="1600" dirty="0" smtClean="0">
                <a:latin typeface="Calibri" pitchFamily="18"/>
              </a:rPr>
              <a:t> </a:t>
            </a:r>
            <a:r>
              <a:rPr lang="en-GB" sz="1600" dirty="0">
                <a:latin typeface="Calibri" pitchFamily="18"/>
              </a:rPr>
              <a:t>„</a:t>
            </a:r>
            <a:r>
              <a:rPr lang="en-GB" sz="1600" dirty="0" err="1">
                <a:latin typeface="Calibri" pitchFamily="18"/>
              </a:rPr>
              <a:t>přeplnění</a:t>
            </a:r>
            <a:r>
              <a:rPr lang="en-GB" sz="1600" dirty="0">
                <a:latin typeface="Calibri" pitchFamily="18"/>
              </a:rPr>
              <a:t>“ a </a:t>
            </a:r>
            <a:r>
              <a:rPr lang="en-GB" sz="1600" dirty="0" err="1">
                <a:latin typeface="Calibri" pitchFamily="18"/>
              </a:rPr>
              <a:t>destrukci</a:t>
            </a:r>
            <a:r>
              <a:rPr lang="en-GB" sz="1600" dirty="0">
                <a:latin typeface="Calibri" pitchFamily="18"/>
              </a:rPr>
              <a:t> </a:t>
            </a:r>
            <a:r>
              <a:rPr lang="en-GB" sz="1600" dirty="0" err="1">
                <a:latin typeface="Calibri" pitchFamily="18"/>
              </a:rPr>
              <a:t>prostředí</a:t>
            </a:r>
            <a:r>
              <a:rPr lang="en-GB" sz="1600" dirty="0">
                <a:latin typeface="Calibri" pitchFamily="18"/>
              </a:rPr>
              <a:t> a </a:t>
            </a:r>
            <a:r>
              <a:rPr lang="en-GB" sz="1600" dirty="0" err="1">
                <a:latin typeface="Calibri" pitchFamily="18"/>
              </a:rPr>
              <a:t>následnému</a:t>
            </a:r>
            <a:r>
              <a:rPr lang="en-GB" sz="1600" dirty="0">
                <a:latin typeface="Calibri" pitchFamily="18"/>
              </a:rPr>
              <a:t> </a:t>
            </a:r>
            <a:r>
              <a:rPr lang="en-GB" sz="1600" dirty="0" err="1">
                <a:latin typeface="Calibri" pitchFamily="18"/>
              </a:rPr>
              <a:t>vymření</a:t>
            </a:r>
            <a:r>
              <a:rPr lang="en-GB" sz="1600" dirty="0">
                <a:latin typeface="Calibri" pitchFamily="18"/>
              </a:rPr>
              <a:t> </a:t>
            </a:r>
            <a:r>
              <a:rPr lang="en-GB" sz="1600" dirty="0" err="1">
                <a:latin typeface="Calibri" pitchFamily="18"/>
              </a:rPr>
              <a:t>zúčastněných</a:t>
            </a:r>
            <a:r>
              <a:rPr lang="en-GB" sz="1600" dirty="0">
                <a:latin typeface="Calibri" pitchFamily="18"/>
              </a:rPr>
              <a:t> </a:t>
            </a:r>
            <a:r>
              <a:rPr lang="en-GB" sz="1600" dirty="0" err="1">
                <a:latin typeface="Calibri" pitchFamily="18"/>
              </a:rPr>
              <a:t>druhů</a:t>
            </a:r>
            <a:endParaRPr lang="en-GB" sz="1600" dirty="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88640"/>
            <a:ext cx="8892480" cy="2554545"/>
          </a:xfrm>
          <a:prstGeom prst="rect">
            <a:avLst/>
          </a:prstGeom>
        </p:spPr>
        <p:txBody>
          <a:bodyPr wrap="square">
            <a:spAutoFit/>
          </a:bodyPr>
          <a:lstStyle/>
          <a:p>
            <a:r>
              <a:rPr lang="cs-CZ" sz="1600" b="1" dirty="0"/>
              <a:t>Hyperparasitismus  </a:t>
            </a:r>
            <a:endParaRPr lang="cs-CZ" sz="1600" b="1" dirty="0" smtClean="0"/>
          </a:p>
          <a:p>
            <a:endParaRPr lang="cs-CZ" sz="1600" b="1" dirty="0"/>
          </a:p>
          <a:p>
            <a:pPr marL="285750" indent="-285750">
              <a:buFont typeface="Arial" panose="020B0604020202020204" pitchFamily="34" charset="0"/>
              <a:buChar char="•"/>
            </a:pPr>
            <a:r>
              <a:rPr lang="cs-CZ" sz="1600" i="1" dirty="0" err="1" smtClean="0"/>
              <a:t>Bdellovibrio</a:t>
            </a:r>
            <a:r>
              <a:rPr lang="cs-CZ" sz="1600" dirty="0" smtClean="0"/>
              <a:t> </a:t>
            </a:r>
            <a:r>
              <a:rPr lang="cs-CZ" sz="1600" dirty="0"/>
              <a:t>parazitující na jiných bakteriích může mít  temperovaného fága  </a:t>
            </a:r>
          </a:p>
          <a:p>
            <a:pPr marL="285750" indent="-285750">
              <a:buFont typeface="Arial" panose="020B0604020202020204" pitchFamily="34" charset="0"/>
              <a:buChar char="•"/>
            </a:pPr>
            <a:r>
              <a:rPr lang="cs-CZ" sz="1600" dirty="0"/>
              <a:t>h</a:t>
            </a:r>
            <a:r>
              <a:rPr lang="cs-CZ" sz="1600" dirty="0" smtClean="0"/>
              <a:t>ouby </a:t>
            </a:r>
            <a:r>
              <a:rPr lang="cs-CZ" sz="1600" dirty="0"/>
              <a:t>parazitující na řasách mohou mít bakteriální  nebo virové parazity  </a:t>
            </a:r>
          </a:p>
          <a:p>
            <a:r>
              <a:rPr lang="cs-CZ" sz="1600" dirty="0"/>
              <a:t>           </a:t>
            </a:r>
            <a:endParaRPr lang="cs-CZ" sz="1600" dirty="0" smtClean="0"/>
          </a:p>
          <a:p>
            <a:r>
              <a:rPr lang="cs-CZ" sz="1600" dirty="0" smtClean="0"/>
              <a:t> </a:t>
            </a:r>
            <a:r>
              <a:rPr lang="cs-CZ" sz="1600" dirty="0"/>
              <a:t>Užitečnost parasitismu  </a:t>
            </a:r>
          </a:p>
          <a:p>
            <a:pPr marL="285750" indent="-285750">
              <a:buFont typeface="Arial" panose="020B0604020202020204" pitchFamily="34" charset="0"/>
              <a:buChar char="•"/>
            </a:pPr>
            <a:r>
              <a:rPr lang="cs-CZ" sz="1600" dirty="0"/>
              <a:t>k</a:t>
            </a:r>
            <a:r>
              <a:rPr lang="cs-CZ" sz="1600" dirty="0" smtClean="0"/>
              <a:t>ontrola </a:t>
            </a:r>
            <a:r>
              <a:rPr lang="cs-CZ" sz="1600" dirty="0"/>
              <a:t>populace – parazitu se daří jen na husté populaci </a:t>
            </a:r>
            <a:endParaRPr lang="cs-CZ" sz="1600" dirty="0" smtClean="0"/>
          </a:p>
          <a:p>
            <a:pPr marL="285750" indent="-285750">
              <a:buFont typeface="Arial" panose="020B0604020202020204" pitchFamily="34" charset="0"/>
              <a:buChar char="•"/>
            </a:pPr>
            <a:r>
              <a:rPr lang="cs-CZ" sz="1600" dirty="0" smtClean="0"/>
              <a:t>snížením </a:t>
            </a:r>
            <a:r>
              <a:rPr lang="cs-CZ" sz="1600" dirty="0"/>
              <a:t>její hustoty umožní obnovu zdrojů v životním </a:t>
            </a:r>
            <a:r>
              <a:rPr lang="cs-CZ" sz="1600" dirty="0" smtClean="0"/>
              <a:t> </a:t>
            </a:r>
            <a:r>
              <a:rPr lang="cs-CZ" sz="1600" dirty="0"/>
              <a:t>prostředí, které jsou využívány </a:t>
            </a:r>
            <a:r>
              <a:rPr lang="cs-CZ" sz="1600" dirty="0" smtClean="0"/>
              <a:t>hostitelem</a:t>
            </a:r>
          </a:p>
          <a:p>
            <a:pPr marL="285750" indent="-285750">
              <a:buFont typeface="Arial" panose="020B0604020202020204" pitchFamily="34" charset="0"/>
              <a:buChar char="•"/>
            </a:pPr>
            <a:r>
              <a:rPr lang="cs-CZ" sz="1600" dirty="0" smtClean="0"/>
              <a:t>snížením </a:t>
            </a:r>
            <a:r>
              <a:rPr lang="cs-CZ" sz="1600" dirty="0"/>
              <a:t>hustoty hostitele se sníží i populace parazita,  obě ale přežijí </a:t>
            </a:r>
            <a:endParaRPr lang="cs-CZ" sz="1600" dirty="0" smtClean="0"/>
          </a:p>
          <a:p>
            <a:pPr marL="285750" indent="-285750">
              <a:buFont typeface="Arial" panose="020B0604020202020204" pitchFamily="34" charset="0"/>
              <a:buChar char="•"/>
            </a:pPr>
            <a:r>
              <a:rPr lang="cs-CZ" sz="1600" dirty="0" smtClean="0"/>
              <a:t>jde </a:t>
            </a:r>
            <a:r>
              <a:rPr lang="cs-CZ" sz="1600" dirty="0"/>
              <a:t>o několikanásobnou zpětnou vazbu bránící zániku  všech zúčastněných populací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240" y="2878133"/>
            <a:ext cx="4890007" cy="3287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619672" y="6237312"/>
            <a:ext cx="5592493" cy="276999"/>
          </a:xfrm>
          <a:prstGeom prst="rect">
            <a:avLst/>
          </a:prstGeom>
        </p:spPr>
        <p:txBody>
          <a:bodyPr wrap="square">
            <a:spAutoFit/>
          </a:bodyPr>
          <a:lstStyle/>
          <a:p>
            <a:pPr algn="ctr"/>
            <a:r>
              <a:rPr lang="en-GB" sz="1200" dirty="0" err="1"/>
              <a:t>Rosolovka</a:t>
            </a:r>
            <a:r>
              <a:rPr lang="en-GB" sz="1200" dirty="0"/>
              <a:t> </a:t>
            </a:r>
            <a:r>
              <a:rPr lang="en-GB" sz="1200" dirty="0" err="1" smtClean="0"/>
              <a:t>průsvitná</a:t>
            </a:r>
            <a:r>
              <a:rPr lang="cs-CZ" sz="1200" dirty="0" smtClean="0"/>
              <a:t> </a:t>
            </a:r>
            <a:r>
              <a:rPr lang="en-GB" sz="1200" dirty="0" err="1" smtClean="0"/>
              <a:t>parazituje</a:t>
            </a:r>
            <a:r>
              <a:rPr lang="en-GB" sz="1200" dirty="0" smtClean="0"/>
              <a:t> </a:t>
            </a:r>
            <a:r>
              <a:rPr lang="en-GB" sz="1200" dirty="0" err="1"/>
              <a:t>na</a:t>
            </a:r>
            <a:r>
              <a:rPr lang="en-GB" sz="1200" dirty="0"/>
              <a:t> </a:t>
            </a:r>
            <a:r>
              <a:rPr lang="en-GB" sz="1200" dirty="0" err="1"/>
              <a:t>pevníku</a:t>
            </a:r>
            <a:r>
              <a:rPr lang="en-GB" sz="1200" dirty="0"/>
              <a:t> </a:t>
            </a:r>
            <a:r>
              <a:rPr lang="en-GB" sz="1200" dirty="0" err="1"/>
              <a:t>krvavějícím</a:t>
            </a:r>
            <a:endParaRPr lang="en-GB" sz="1200" dirty="0"/>
          </a:p>
        </p:txBody>
      </p:sp>
    </p:spTree>
    <p:extLst>
      <p:ext uri="{BB962C8B-B14F-4D97-AF65-F5344CB8AC3E}">
        <p14:creationId xmlns:p14="http://schemas.microsoft.com/office/powerpoint/2010/main" val="223941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97346"/>
            <a:ext cx="8424936" cy="3785652"/>
          </a:xfrm>
          <a:prstGeom prst="rect">
            <a:avLst/>
          </a:prstGeom>
        </p:spPr>
        <p:txBody>
          <a:bodyPr wrap="square">
            <a:spAutoFit/>
          </a:bodyPr>
          <a:lstStyle/>
          <a:p>
            <a:r>
              <a:rPr lang="cs-CZ" sz="1600" b="1" dirty="0" err="1"/>
              <a:t>Predátorství</a:t>
            </a:r>
            <a:r>
              <a:rPr lang="cs-CZ" sz="1600" b="1" dirty="0"/>
              <a:t> </a:t>
            </a:r>
          </a:p>
          <a:p>
            <a:endParaRPr lang="cs-CZ" sz="1600" dirty="0" smtClean="0"/>
          </a:p>
          <a:p>
            <a:pPr marL="285750" indent="-285750">
              <a:buFont typeface="Arial" panose="020B0604020202020204" pitchFamily="34" charset="0"/>
              <a:buChar char="•"/>
            </a:pPr>
            <a:r>
              <a:rPr lang="cs-CZ" sz="1600" dirty="0" smtClean="0"/>
              <a:t>predátor</a:t>
            </a:r>
            <a:r>
              <a:rPr lang="cs-CZ" sz="1600" dirty="0"/>
              <a:t>, pohltí a stráví jiný organismus,  kořist (někdy splývá s parazitismem – </a:t>
            </a:r>
            <a:r>
              <a:rPr lang="cs-CZ" sz="1600" i="1" dirty="0" err="1" smtClean="0"/>
              <a:t>Bdellovibrio</a:t>
            </a:r>
            <a:r>
              <a:rPr lang="cs-CZ" sz="1600" dirty="0"/>
              <a:t>…). </a:t>
            </a:r>
            <a:endParaRPr lang="cs-CZ" sz="1600" dirty="0" smtClean="0"/>
          </a:p>
          <a:p>
            <a:pPr marL="285750" indent="-285750">
              <a:buFont typeface="Arial" panose="020B0604020202020204" pitchFamily="34" charset="0"/>
              <a:buChar char="•"/>
            </a:pPr>
            <a:r>
              <a:rPr lang="cs-CZ" sz="1600" dirty="0" smtClean="0"/>
              <a:t>predátor </a:t>
            </a:r>
            <a:r>
              <a:rPr lang="cs-CZ" sz="1600" dirty="0"/>
              <a:t>je větší než </a:t>
            </a:r>
            <a:r>
              <a:rPr lang="cs-CZ" sz="1600" dirty="0" smtClean="0"/>
              <a:t>kořist</a:t>
            </a:r>
          </a:p>
          <a:p>
            <a:pPr marL="285750" indent="-285750">
              <a:buFont typeface="Arial" panose="020B0604020202020204" pitchFamily="34" charset="0"/>
              <a:buChar char="•"/>
            </a:pPr>
            <a:r>
              <a:rPr lang="cs-CZ" sz="1600" dirty="0"/>
              <a:t>c</a:t>
            </a:r>
            <a:r>
              <a:rPr lang="cs-CZ" sz="1600" dirty="0" smtClean="0"/>
              <a:t>yklické </a:t>
            </a:r>
            <a:r>
              <a:rPr lang="cs-CZ" sz="1600" dirty="0"/>
              <a:t>fluktuace v populacích predátora i kořisti </a:t>
            </a:r>
            <a:r>
              <a:rPr lang="cs-CZ" sz="1600" dirty="0" smtClean="0"/>
              <a:t>???</a:t>
            </a:r>
          </a:p>
          <a:p>
            <a:pPr marL="285750" indent="-285750">
              <a:buFont typeface="Arial" panose="020B0604020202020204" pitchFamily="34" charset="0"/>
              <a:buChar char="•"/>
            </a:pPr>
            <a:r>
              <a:rPr lang="cs-CZ" sz="1600" dirty="0" err="1" smtClean="0"/>
              <a:t>exp</a:t>
            </a:r>
            <a:r>
              <a:rPr lang="cs-CZ" sz="1600" dirty="0" smtClean="0"/>
              <a:t>. </a:t>
            </a:r>
            <a:r>
              <a:rPr lang="cs-CZ" sz="1600" dirty="0"/>
              <a:t>pro 2 populace neprokázáno - predátor  napřed zlikvidoval kořist a pak sám vyhladověl</a:t>
            </a:r>
            <a:r>
              <a:rPr lang="cs-CZ" sz="1600" dirty="0" smtClean="0"/>
              <a:t>…</a:t>
            </a:r>
          </a:p>
          <a:p>
            <a:pPr marL="285750" indent="-285750">
              <a:buFont typeface="Arial" panose="020B0604020202020204" pitchFamily="34" charset="0"/>
              <a:buChar char="•"/>
            </a:pPr>
            <a:r>
              <a:rPr lang="cs-CZ" sz="1600" dirty="0"/>
              <a:t>f</a:t>
            </a:r>
            <a:r>
              <a:rPr lang="cs-CZ" sz="1600" dirty="0" smtClean="0"/>
              <a:t>aktory - saturační kinetika </a:t>
            </a:r>
            <a:r>
              <a:rPr lang="cs-CZ" sz="1600" dirty="0"/>
              <a:t>a možný úkryt </a:t>
            </a:r>
            <a:r>
              <a:rPr lang="cs-CZ" sz="1600" dirty="0" smtClean="0"/>
              <a:t>kořisti</a:t>
            </a:r>
          </a:p>
          <a:p>
            <a:pPr marL="285750" indent="-285750">
              <a:buFont typeface="Arial" panose="020B0604020202020204" pitchFamily="34" charset="0"/>
              <a:buChar char="•"/>
            </a:pPr>
            <a:r>
              <a:rPr lang="cs-CZ" sz="1600" dirty="0"/>
              <a:t>p</a:t>
            </a:r>
            <a:r>
              <a:rPr lang="cs-CZ" sz="1600" dirty="0" smtClean="0"/>
              <a:t>redátor </a:t>
            </a:r>
            <a:r>
              <a:rPr lang="cs-CZ" sz="1600" dirty="0"/>
              <a:t>zničí pár jedinců, ale populace kořisti </a:t>
            </a:r>
            <a:r>
              <a:rPr lang="cs-CZ" sz="1600" dirty="0" smtClean="0"/>
              <a:t>těží  </a:t>
            </a:r>
            <a:r>
              <a:rPr lang="cs-CZ" sz="1600" dirty="0"/>
              <a:t>z urychleného cyklu </a:t>
            </a:r>
            <a:r>
              <a:rPr lang="cs-CZ" sz="1600" dirty="0" smtClean="0"/>
              <a:t>živin (dynamický růst)</a:t>
            </a:r>
          </a:p>
          <a:p>
            <a:pPr marL="285750" indent="-285750">
              <a:buFont typeface="Arial" panose="020B0604020202020204" pitchFamily="34" charset="0"/>
              <a:buChar char="•"/>
            </a:pPr>
            <a:r>
              <a:rPr lang="cs-CZ" sz="1600" dirty="0"/>
              <a:t>d</a:t>
            </a:r>
            <a:r>
              <a:rPr lang="cs-CZ" sz="1600" dirty="0" smtClean="0"/>
              <a:t>iverzita </a:t>
            </a:r>
            <a:r>
              <a:rPr lang="cs-CZ" sz="1600" dirty="0"/>
              <a:t>skutečného životního prostředí – kořist nachází úkryty  – soužití a oscilace </a:t>
            </a:r>
            <a:r>
              <a:rPr lang="cs-CZ" sz="1600" dirty="0" smtClean="0"/>
              <a:t>populací </a:t>
            </a:r>
          </a:p>
          <a:p>
            <a:pPr marL="285750" indent="-285750">
              <a:buFont typeface="Arial" panose="020B0604020202020204" pitchFamily="34" charset="0"/>
              <a:buChar char="•"/>
            </a:pPr>
            <a:r>
              <a:rPr lang="cs-CZ" sz="1600" dirty="0"/>
              <a:t>v</a:t>
            </a:r>
            <a:r>
              <a:rPr lang="cs-CZ" sz="1600" dirty="0" smtClean="0"/>
              <a:t>ýznam </a:t>
            </a:r>
            <a:r>
              <a:rPr lang="cs-CZ" sz="1600" dirty="0" err="1"/>
              <a:t>montmorilonitu</a:t>
            </a:r>
            <a:r>
              <a:rPr lang="cs-CZ" sz="1600" dirty="0"/>
              <a:t> a fyzikálních struktur v půdě </a:t>
            </a:r>
            <a:endParaRPr lang="cs-CZ" sz="1600" dirty="0" smtClean="0"/>
          </a:p>
          <a:p>
            <a:pPr marL="285750" indent="-285750">
              <a:buFont typeface="Arial" panose="020B0604020202020204" pitchFamily="34" charset="0"/>
              <a:buChar char="•"/>
            </a:pPr>
            <a:r>
              <a:rPr lang="cs-CZ" sz="1600" dirty="0" smtClean="0"/>
              <a:t>predátoři </a:t>
            </a:r>
            <a:r>
              <a:rPr lang="cs-CZ" sz="1600" dirty="0"/>
              <a:t>z řad prvoků </a:t>
            </a:r>
            <a:r>
              <a:rPr lang="cs-CZ" sz="1600" dirty="0" smtClean="0"/>
              <a:t>i 10000x </a:t>
            </a:r>
            <a:r>
              <a:rPr lang="cs-CZ" sz="1600" dirty="0"/>
              <a:t>vetší než bakterie,  které konzumují  </a:t>
            </a:r>
            <a:r>
              <a:rPr lang="cs-CZ" sz="1600" dirty="0" smtClean="0"/>
              <a:t>(filtrací)</a:t>
            </a:r>
          </a:p>
          <a:p>
            <a:pPr marL="285750" indent="-285750">
              <a:buFont typeface="Arial" panose="020B0604020202020204" pitchFamily="34" charset="0"/>
              <a:buChar char="•"/>
            </a:pPr>
            <a:r>
              <a:rPr lang="cs-CZ" sz="1600" dirty="0" smtClean="0"/>
              <a:t> </a:t>
            </a:r>
            <a:r>
              <a:rPr lang="cs-CZ" sz="1600" dirty="0"/>
              <a:t>ta se zastaví, když </a:t>
            </a:r>
            <a:r>
              <a:rPr lang="cs-CZ" sz="1600" dirty="0" smtClean="0"/>
              <a:t>v </a:t>
            </a:r>
            <a:r>
              <a:rPr lang="cs-CZ" sz="1600" dirty="0"/>
              <a:t>prostředí jen </a:t>
            </a:r>
            <a:r>
              <a:rPr lang="cs-CZ" sz="1600" dirty="0" smtClean="0"/>
              <a:t>10</a:t>
            </a:r>
            <a:r>
              <a:rPr lang="cs-CZ" sz="1600" baseline="30000" dirty="0" smtClean="0"/>
              <a:t>5/ml</a:t>
            </a:r>
            <a:r>
              <a:rPr lang="cs-CZ" sz="1600" dirty="0" smtClean="0"/>
              <a:t> </a:t>
            </a:r>
            <a:r>
              <a:rPr lang="cs-CZ" sz="1600" dirty="0"/>
              <a:t>bakterií a filtrace je energeticky  nevýhodná </a:t>
            </a:r>
          </a:p>
          <a:p>
            <a:pPr marL="285750" indent="-285750">
              <a:buFont typeface="Arial" panose="020B0604020202020204" pitchFamily="34" charset="0"/>
              <a:buChar char="•"/>
            </a:pPr>
            <a:r>
              <a:rPr lang="cs-CZ" sz="1600" dirty="0" smtClean="0"/>
              <a:t>bakteriální </a:t>
            </a:r>
            <a:r>
              <a:rPr lang="cs-CZ" sz="1600" dirty="0"/>
              <a:t>populace </a:t>
            </a:r>
            <a:r>
              <a:rPr lang="cs-CZ" sz="1600" dirty="0" smtClean="0"/>
              <a:t>regeneruje</a:t>
            </a:r>
          </a:p>
          <a:p>
            <a:pPr marL="285750" indent="-285750">
              <a:buFont typeface="Arial" panose="020B0604020202020204" pitchFamily="34" charset="0"/>
              <a:buChar char="•"/>
            </a:pPr>
            <a:r>
              <a:rPr lang="cs-CZ" sz="1600" dirty="0"/>
              <a:t>b</a:t>
            </a:r>
            <a:r>
              <a:rPr lang="cs-CZ" sz="1600" dirty="0" smtClean="0"/>
              <a:t>akteriální </a:t>
            </a:r>
            <a:r>
              <a:rPr lang="cs-CZ" sz="1600" dirty="0"/>
              <a:t>spory rezistentnější </a:t>
            </a:r>
            <a:r>
              <a:rPr lang="cs-CZ" sz="1600" dirty="0" smtClean="0"/>
              <a:t>predaci</a:t>
            </a:r>
          </a:p>
          <a:p>
            <a:pPr marL="285750" indent="-285750">
              <a:buFont typeface="Arial" panose="020B0604020202020204" pitchFamily="34" charset="0"/>
              <a:buChar char="•"/>
            </a:pPr>
            <a:r>
              <a:rPr lang="cs-CZ" sz="1600" dirty="0"/>
              <a:t>n</a:t>
            </a:r>
            <a:r>
              <a:rPr lang="cs-CZ" sz="1600" dirty="0" smtClean="0"/>
              <a:t>ěkteří </a:t>
            </a:r>
            <a:r>
              <a:rPr lang="cs-CZ" sz="1600" dirty="0"/>
              <a:t>prvoci mají dvě formy – s a bez ostnů – obrana proti větším prvokům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59" y="4077072"/>
            <a:ext cx="4291957" cy="263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07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544" y="548680"/>
            <a:ext cx="8229240" cy="1142640"/>
          </a:xfrm>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3200" dirty="0"/>
              <a:t>DĚKUJI ZA POZORNOST</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871189"/>
            <a:ext cx="4916733" cy="4208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ozitivní interakce&#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57200" y="72000"/>
            <a:ext cx="8229240" cy="633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dirty="0"/>
              <a:t>Pozitivní interakce</a:t>
            </a:r>
            <a:r>
              <a:rPr lang="cs-CZ" dirty="0"/>
              <a:t/>
            </a:r>
            <a:br>
              <a:rPr lang="cs-CZ" dirty="0"/>
            </a:br>
            <a:endParaRPr lang="cs-CZ" dirty="0"/>
          </a:p>
        </p:txBody>
      </p:sp>
      <p:sp>
        <p:nvSpPr>
          <p:cNvPr id="3" name="Zástupný symbol pro obsah 2"/>
          <p:cNvSpPr txBox="1">
            <a:spLocks noGrp="1"/>
          </p:cNvSpPr>
          <p:nvPr>
            <p:ph type="body" idx="4294967295"/>
          </p:nvPr>
        </p:nvSpPr>
        <p:spPr>
          <a:xfrm>
            <a:off x="-20160" y="791640"/>
            <a:ext cx="9380160" cy="5904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dirty="0" smtClean="0"/>
              <a:t>založeny </a:t>
            </a:r>
            <a:r>
              <a:rPr lang="cs-CZ" sz="1600" dirty="0"/>
              <a:t>na spolupráci i na </a:t>
            </a:r>
            <a:r>
              <a:rPr lang="cs-CZ" sz="1600" dirty="0" smtClean="0"/>
              <a:t>hustotě</a:t>
            </a:r>
          </a:p>
          <a:p>
            <a:pPr marL="285750" indent="-285750">
              <a:spcBef>
                <a:spcPts val="638"/>
              </a:spcBef>
            </a:pPr>
            <a:r>
              <a:rPr lang="cs-CZ" sz="1600" dirty="0" smtClean="0"/>
              <a:t>Např.  </a:t>
            </a:r>
            <a:r>
              <a:rPr lang="cs-CZ" sz="1600" dirty="0"/>
              <a:t>při použití příliš malého inokula (u náročných organismů) se můžeme setkat s prodlouženou </a:t>
            </a:r>
            <a:r>
              <a:rPr lang="cs-CZ" sz="1600" dirty="0" err="1"/>
              <a:t>lag</a:t>
            </a:r>
            <a:r>
              <a:rPr lang="cs-CZ" sz="1600" dirty="0"/>
              <a:t> </a:t>
            </a:r>
            <a:r>
              <a:rPr lang="cs-CZ" sz="1600" dirty="0" smtClean="0"/>
              <a:t>fází</a:t>
            </a:r>
          </a:p>
          <a:p>
            <a:pPr marL="285750" indent="-285750">
              <a:spcBef>
                <a:spcPts val="638"/>
              </a:spcBef>
            </a:pPr>
            <a:r>
              <a:rPr lang="en-GB" sz="1600" dirty="0" err="1" smtClean="0">
                <a:latin typeface="Calibri" pitchFamily="18"/>
              </a:rPr>
              <a:t>či</a:t>
            </a:r>
            <a:r>
              <a:rPr lang="en-GB" sz="1600" dirty="0" smtClean="0">
                <a:latin typeface="Calibri" pitchFamily="18"/>
              </a:rPr>
              <a:t> </a:t>
            </a:r>
            <a:r>
              <a:rPr lang="en-GB" sz="1600" dirty="0" err="1" smtClean="0">
                <a:latin typeface="Calibri" pitchFamily="18"/>
              </a:rPr>
              <a:t>kompletní</a:t>
            </a:r>
            <a:r>
              <a:rPr lang="en-GB" sz="1600" dirty="0" smtClean="0">
                <a:latin typeface="Calibri" pitchFamily="18"/>
              </a:rPr>
              <a:t> </a:t>
            </a:r>
            <a:r>
              <a:rPr lang="en-GB" sz="1600" dirty="0" err="1">
                <a:latin typeface="Calibri" pitchFamily="18"/>
              </a:rPr>
              <a:t>absencí</a:t>
            </a:r>
            <a:r>
              <a:rPr lang="en-GB" sz="1600" dirty="0">
                <a:latin typeface="Calibri" pitchFamily="18"/>
              </a:rPr>
              <a:t> </a:t>
            </a:r>
            <a:r>
              <a:rPr lang="en-GB" sz="1600" dirty="0" err="1">
                <a:latin typeface="Calibri" pitchFamily="18"/>
              </a:rPr>
              <a:t>růstu</a:t>
            </a:r>
            <a:r>
              <a:rPr lang="en-GB" sz="1600" dirty="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použití</a:t>
            </a:r>
            <a:r>
              <a:rPr lang="en-GB" sz="1600" dirty="0">
                <a:latin typeface="Calibri" pitchFamily="18"/>
              </a:rPr>
              <a:t> </a:t>
            </a:r>
            <a:r>
              <a:rPr lang="en-GB" sz="1600" dirty="0" err="1">
                <a:latin typeface="Calibri" pitchFamily="18"/>
              </a:rPr>
              <a:t>příliš</a:t>
            </a:r>
            <a:r>
              <a:rPr lang="en-GB" sz="1600" dirty="0">
                <a:latin typeface="Calibri" pitchFamily="18"/>
              </a:rPr>
              <a:t> </a:t>
            </a:r>
            <a:r>
              <a:rPr lang="en-GB" sz="1600" dirty="0" err="1">
                <a:latin typeface="Calibri" pitchFamily="18"/>
              </a:rPr>
              <a:t>malého</a:t>
            </a:r>
            <a:r>
              <a:rPr lang="en-GB" sz="1600" dirty="0">
                <a:latin typeface="Calibri" pitchFamily="18"/>
              </a:rPr>
              <a:t> </a:t>
            </a:r>
            <a:r>
              <a:rPr lang="en-GB" sz="1600" dirty="0" err="1">
                <a:latin typeface="Calibri" pitchFamily="18"/>
              </a:rPr>
              <a:t>inokula</a:t>
            </a:r>
            <a:r>
              <a:rPr lang="en-GB" sz="1600" dirty="0">
                <a:latin typeface="Calibri" pitchFamily="18"/>
              </a:rPr>
              <a:t> (u </a:t>
            </a:r>
            <a:r>
              <a:rPr lang="en-GB" sz="1600" dirty="0" err="1">
                <a:latin typeface="Calibri" pitchFamily="18"/>
              </a:rPr>
              <a:t>náročných</a:t>
            </a:r>
            <a:r>
              <a:rPr lang="en-GB" sz="1600" dirty="0">
                <a:latin typeface="Calibri" pitchFamily="18"/>
              </a:rPr>
              <a:t> </a:t>
            </a:r>
            <a:r>
              <a:rPr lang="en-GB" sz="1600" dirty="0" err="1">
                <a:latin typeface="Calibri" pitchFamily="18"/>
              </a:rPr>
              <a:t>organismů</a:t>
            </a:r>
            <a:r>
              <a:rPr lang="en-GB" sz="1600" dirty="0">
                <a:latin typeface="Calibri" pitchFamily="18"/>
              </a:rPr>
              <a:t>) – </a:t>
            </a:r>
            <a:r>
              <a:rPr lang="en-GB" sz="1600" dirty="0" err="1">
                <a:latin typeface="Calibri" pitchFamily="18"/>
              </a:rPr>
              <a:t>nekultivovatelné</a:t>
            </a:r>
            <a:r>
              <a:rPr lang="en-GB" sz="1600" dirty="0">
                <a:latin typeface="Calibri" pitchFamily="18"/>
              </a:rPr>
              <a:t> </a:t>
            </a:r>
            <a:r>
              <a:rPr lang="en-GB" sz="1600" dirty="0" err="1" smtClean="0">
                <a:latin typeface="Calibri" pitchFamily="18"/>
              </a:rPr>
              <a:t>mikroorganismy</a:t>
            </a:r>
            <a:endParaRPr lang="en-GB" sz="1600" dirty="0">
              <a:latin typeface="Calibri" pitchFamily="18"/>
            </a:endParaRPr>
          </a:p>
          <a:p>
            <a:pPr marL="285750" indent="-285750">
              <a:spcBef>
                <a:spcPts val="638"/>
              </a:spcBef>
            </a:pPr>
            <a:r>
              <a:rPr lang="cs-CZ" sz="1600" dirty="0" smtClean="0">
                <a:latin typeface="Calibri" pitchFamily="18"/>
              </a:rPr>
              <a:t>min.</a:t>
            </a:r>
            <a:r>
              <a:rPr lang="en-GB" sz="1600" dirty="0" smtClean="0">
                <a:latin typeface="Calibri" pitchFamily="18"/>
              </a:rPr>
              <a:t> </a:t>
            </a:r>
            <a:r>
              <a:rPr lang="en-GB" sz="1600" dirty="0" err="1">
                <a:latin typeface="Calibri" pitchFamily="18"/>
              </a:rPr>
              <a:t>infekční</a:t>
            </a:r>
            <a:r>
              <a:rPr lang="en-GB" sz="1600" dirty="0">
                <a:latin typeface="Calibri" pitchFamily="18"/>
              </a:rPr>
              <a:t> </a:t>
            </a:r>
            <a:r>
              <a:rPr lang="en-GB" sz="1600" dirty="0" err="1">
                <a:latin typeface="Calibri" pitchFamily="18"/>
              </a:rPr>
              <a:t>dávka</a:t>
            </a:r>
            <a:r>
              <a:rPr lang="en-GB" sz="1600" dirty="0">
                <a:latin typeface="Calibri" pitchFamily="18"/>
              </a:rPr>
              <a:t> </a:t>
            </a:r>
            <a:r>
              <a:rPr lang="en-GB" sz="1600" dirty="0" err="1">
                <a:latin typeface="Calibri" pitchFamily="18"/>
              </a:rPr>
              <a:t>patogenních</a:t>
            </a:r>
            <a:r>
              <a:rPr lang="en-GB" sz="1600" dirty="0">
                <a:latin typeface="Calibri" pitchFamily="18"/>
              </a:rPr>
              <a:t> </a:t>
            </a:r>
            <a:r>
              <a:rPr lang="en-GB" sz="1600" dirty="0" err="1">
                <a:latin typeface="Calibri" pitchFamily="18"/>
              </a:rPr>
              <a:t>mikroorganismů</a:t>
            </a:r>
            <a:r>
              <a:rPr lang="en-GB" sz="1600" dirty="0">
                <a:latin typeface="Calibri" pitchFamily="18"/>
              </a:rPr>
              <a:t> (</a:t>
            </a:r>
            <a:r>
              <a:rPr lang="en-GB" sz="1600" dirty="0" err="1">
                <a:latin typeface="Calibri" pitchFamily="18"/>
              </a:rPr>
              <a:t>Coxiella</a:t>
            </a:r>
            <a:r>
              <a:rPr lang="en-GB" sz="1600" dirty="0">
                <a:latin typeface="Calibri" pitchFamily="18"/>
              </a:rPr>
              <a:t> - Q </a:t>
            </a:r>
            <a:r>
              <a:rPr lang="en-GB" sz="1600" dirty="0" err="1">
                <a:latin typeface="Calibri" pitchFamily="18"/>
              </a:rPr>
              <a:t>horečka</a:t>
            </a:r>
            <a:r>
              <a:rPr lang="en-GB" sz="1600" dirty="0">
                <a:latin typeface="Calibri" pitchFamily="18"/>
              </a:rPr>
              <a:t> </a:t>
            </a:r>
            <a:r>
              <a:rPr lang="cs-CZ" sz="1600" dirty="0" smtClean="0">
                <a:latin typeface="Calibri" pitchFamily="18"/>
              </a:rPr>
              <a:t>, </a:t>
            </a:r>
            <a:r>
              <a:rPr lang="en-GB" sz="1600" dirty="0" smtClean="0">
                <a:latin typeface="Calibri" pitchFamily="18"/>
              </a:rPr>
              <a:t>Salmonella)</a:t>
            </a:r>
            <a:endParaRPr lang="en-GB" sz="1600" dirty="0">
              <a:latin typeface="Calibri" pitchFamily="18"/>
            </a:endParaRPr>
          </a:p>
          <a:p>
            <a:pPr marL="285750" indent="-285750">
              <a:spcBef>
                <a:spcPts val="638"/>
              </a:spcBef>
            </a:pPr>
            <a:r>
              <a:rPr lang="en-GB" sz="1600" dirty="0" err="1" smtClean="0">
                <a:latin typeface="Calibri" pitchFamily="18"/>
              </a:rPr>
              <a:t>spolupráce</a:t>
            </a:r>
            <a:r>
              <a:rPr lang="en-GB" sz="1600" dirty="0" smtClean="0">
                <a:latin typeface="Calibri" pitchFamily="18"/>
              </a:rPr>
              <a:t> </a:t>
            </a:r>
            <a:r>
              <a:rPr lang="cs-CZ" sz="1600" dirty="0" smtClean="0">
                <a:latin typeface="Calibri" pitchFamily="18"/>
              </a:rPr>
              <a:t>v populaci </a:t>
            </a:r>
            <a:r>
              <a:rPr lang="en-GB" sz="1600" dirty="0" smtClean="0">
                <a:latin typeface="Calibri" pitchFamily="18"/>
              </a:rPr>
              <a:t>- </a:t>
            </a:r>
            <a:r>
              <a:rPr lang="en-GB" sz="1600" dirty="0" err="1">
                <a:latin typeface="Calibri" pitchFamily="18"/>
              </a:rPr>
              <a:t>semipermeabilní</a:t>
            </a:r>
            <a:r>
              <a:rPr lang="en-GB" sz="1600" dirty="0">
                <a:latin typeface="Calibri" pitchFamily="18"/>
              </a:rPr>
              <a:t> </a:t>
            </a:r>
            <a:r>
              <a:rPr lang="en-GB" sz="1600" dirty="0" err="1">
                <a:latin typeface="Calibri" pitchFamily="18"/>
              </a:rPr>
              <a:t>buněčná</a:t>
            </a:r>
            <a:r>
              <a:rPr lang="en-GB" sz="1600" dirty="0">
                <a:latin typeface="Calibri" pitchFamily="18"/>
              </a:rPr>
              <a:t> </a:t>
            </a:r>
            <a:r>
              <a:rPr lang="en-GB" sz="1600" dirty="0" err="1">
                <a:latin typeface="Calibri" pitchFamily="18"/>
              </a:rPr>
              <a:t>stěna</a:t>
            </a:r>
            <a:r>
              <a:rPr lang="en-GB" sz="1600" dirty="0">
                <a:latin typeface="Calibri" pitchFamily="18"/>
              </a:rPr>
              <a:t> – </a:t>
            </a:r>
            <a:r>
              <a:rPr lang="en-GB" sz="1600" dirty="0" err="1">
                <a:latin typeface="Calibri" pitchFamily="18"/>
              </a:rPr>
              <a:t>únik</a:t>
            </a:r>
            <a:r>
              <a:rPr lang="en-GB" sz="1600" dirty="0">
                <a:latin typeface="Calibri" pitchFamily="18"/>
              </a:rPr>
              <a:t> </a:t>
            </a:r>
            <a:r>
              <a:rPr lang="en-GB" sz="1600" dirty="0" err="1" smtClean="0">
                <a:latin typeface="Calibri" pitchFamily="18"/>
              </a:rPr>
              <a:t>meziproduktů</a:t>
            </a:r>
            <a:r>
              <a:rPr lang="en-GB" sz="1600" dirty="0" smtClean="0">
                <a:latin typeface="Calibri" pitchFamily="18"/>
              </a:rPr>
              <a:t> </a:t>
            </a:r>
            <a:r>
              <a:rPr lang="en-GB" sz="1600" dirty="0" err="1">
                <a:latin typeface="Calibri" pitchFamily="18"/>
              </a:rPr>
              <a:t>metabolismu</a:t>
            </a:r>
            <a:r>
              <a:rPr lang="en-GB" sz="1600" dirty="0">
                <a:latin typeface="Calibri" pitchFamily="18"/>
              </a:rPr>
              <a:t> </a:t>
            </a:r>
            <a:r>
              <a:rPr lang="en-GB" sz="1600" dirty="0" err="1">
                <a:latin typeface="Calibri" pitchFamily="18"/>
              </a:rPr>
              <a:t>nezbytných</a:t>
            </a:r>
            <a:r>
              <a:rPr lang="en-GB" sz="1600" dirty="0">
                <a:latin typeface="Calibri" pitchFamily="18"/>
              </a:rPr>
              <a:t> pro </a:t>
            </a:r>
            <a:r>
              <a:rPr lang="en-GB" sz="1600" dirty="0" err="1">
                <a:latin typeface="Calibri" pitchFamily="18"/>
              </a:rPr>
              <a:t>biosyntézu</a:t>
            </a:r>
            <a:r>
              <a:rPr lang="en-GB" sz="1600" dirty="0">
                <a:latin typeface="Calibri" pitchFamily="18"/>
              </a:rPr>
              <a:t> a </a:t>
            </a:r>
            <a:r>
              <a:rPr lang="en-GB" sz="1600" dirty="0" err="1" smtClean="0">
                <a:latin typeface="Calibri" pitchFamily="18"/>
              </a:rPr>
              <a:t>růst</a:t>
            </a:r>
            <a:endParaRPr lang="en-GB" sz="1600" dirty="0">
              <a:latin typeface="Calibri" pitchFamily="18"/>
            </a:endParaRPr>
          </a:p>
          <a:p>
            <a:pPr marL="285750" indent="-285750">
              <a:spcBef>
                <a:spcPts val="638"/>
              </a:spcBef>
            </a:pPr>
            <a:r>
              <a:rPr lang="en-GB" sz="1600" dirty="0" smtClean="0">
                <a:latin typeface="Calibri" pitchFamily="18"/>
              </a:rPr>
              <a:t> </a:t>
            </a:r>
            <a:r>
              <a:rPr lang="en-GB" sz="1600" dirty="0" err="1" smtClean="0">
                <a:latin typeface="Calibri" pitchFamily="18"/>
              </a:rPr>
              <a:t>zvýšená</a:t>
            </a:r>
            <a:r>
              <a:rPr lang="en-GB" sz="1600" dirty="0" smtClean="0">
                <a:latin typeface="Calibri" pitchFamily="18"/>
              </a:rPr>
              <a:t> </a:t>
            </a:r>
            <a:r>
              <a:rPr lang="en-GB" sz="1600" dirty="0" err="1">
                <a:latin typeface="Calibri" pitchFamily="18"/>
              </a:rPr>
              <a:t>koncentrace</a:t>
            </a:r>
            <a:r>
              <a:rPr lang="en-GB" sz="1600" dirty="0">
                <a:latin typeface="Calibri" pitchFamily="18"/>
              </a:rPr>
              <a:t> </a:t>
            </a:r>
            <a:r>
              <a:rPr lang="en-GB" sz="1600" dirty="0" err="1">
                <a:latin typeface="Calibri" pitchFamily="18"/>
              </a:rPr>
              <a:t>těchto</a:t>
            </a:r>
            <a:r>
              <a:rPr lang="en-GB" sz="1600" dirty="0">
                <a:latin typeface="Calibri" pitchFamily="18"/>
              </a:rPr>
              <a:t> </a:t>
            </a:r>
            <a:r>
              <a:rPr lang="en-GB" sz="1600" dirty="0" err="1">
                <a:latin typeface="Calibri" pitchFamily="18"/>
              </a:rPr>
              <a:t>látek</a:t>
            </a:r>
            <a:r>
              <a:rPr lang="en-GB" sz="1600" dirty="0">
                <a:latin typeface="Calibri" pitchFamily="18"/>
              </a:rPr>
              <a:t> </a:t>
            </a:r>
            <a:r>
              <a:rPr lang="en-GB" sz="1600" dirty="0" err="1">
                <a:latin typeface="Calibri" pitchFamily="18"/>
              </a:rPr>
              <a:t>zabrání</a:t>
            </a:r>
            <a:r>
              <a:rPr lang="en-GB" sz="1600" dirty="0">
                <a:latin typeface="Calibri" pitchFamily="18"/>
              </a:rPr>
              <a:t> </a:t>
            </a:r>
            <a:r>
              <a:rPr lang="en-GB" sz="1600" dirty="0" err="1">
                <a:latin typeface="Calibri" pitchFamily="18"/>
              </a:rPr>
              <a:t>dalšímu</a:t>
            </a:r>
            <a:r>
              <a:rPr lang="en-GB" sz="1600" dirty="0">
                <a:latin typeface="Calibri" pitchFamily="18"/>
              </a:rPr>
              <a:t> </a:t>
            </a:r>
            <a:r>
              <a:rPr lang="en-GB" sz="1600" dirty="0" err="1">
                <a:latin typeface="Calibri" pitchFamily="18"/>
              </a:rPr>
              <a:t>úniku</a:t>
            </a:r>
            <a:r>
              <a:rPr lang="en-GB" sz="1600" dirty="0">
                <a:latin typeface="Calibri" pitchFamily="18"/>
              </a:rPr>
              <a:t> a </a:t>
            </a:r>
            <a:r>
              <a:rPr lang="en-GB" sz="1600" dirty="0" err="1">
                <a:latin typeface="Calibri" pitchFamily="18"/>
              </a:rPr>
              <a:t>umožní</a:t>
            </a:r>
            <a:r>
              <a:rPr lang="en-GB" sz="1600" dirty="0">
                <a:latin typeface="Calibri" pitchFamily="18"/>
              </a:rPr>
              <a:t> </a:t>
            </a:r>
            <a:r>
              <a:rPr lang="en-GB" sz="1600" dirty="0" err="1">
                <a:latin typeface="Calibri" pitchFamily="18"/>
              </a:rPr>
              <a:t>jejich</a:t>
            </a:r>
            <a:r>
              <a:rPr lang="en-GB" sz="1600" dirty="0">
                <a:latin typeface="Calibri" pitchFamily="18"/>
              </a:rPr>
              <a:t> </a:t>
            </a:r>
            <a:r>
              <a:rPr lang="en-GB" sz="1600" dirty="0" err="1">
                <a:latin typeface="Calibri" pitchFamily="18"/>
              </a:rPr>
              <a:t>zpětnou</a:t>
            </a:r>
            <a:r>
              <a:rPr lang="en-GB" sz="1600" dirty="0">
                <a:latin typeface="Calibri" pitchFamily="18"/>
              </a:rPr>
              <a:t> </a:t>
            </a:r>
            <a:r>
              <a:rPr lang="en-GB" sz="1600" dirty="0" err="1" smtClean="0">
                <a:latin typeface="Calibri" pitchFamily="18"/>
              </a:rPr>
              <a:t>absorbci</a:t>
            </a:r>
            <a:endParaRPr lang="en-GB" sz="1600" dirty="0">
              <a:latin typeface="Calibri" pitchFamily="18"/>
            </a:endParaRPr>
          </a:p>
          <a:p>
            <a:pPr marL="285750" indent="-285750">
              <a:spcBef>
                <a:spcPts val="638"/>
              </a:spcBef>
            </a:pPr>
            <a:r>
              <a:rPr lang="cs-CZ" sz="1600" dirty="0" err="1">
                <a:latin typeface="Calibri" pitchFamily="18"/>
              </a:rPr>
              <a:t>d</a:t>
            </a:r>
            <a:r>
              <a:rPr lang="en-GB" sz="1600" dirty="0" err="1" smtClean="0">
                <a:latin typeface="Calibri" pitchFamily="18"/>
              </a:rPr>
              <a:t>ostatečně</a:t>
            </a:r>
            <a:r>
              <a:rPr lang="en-GB" sz="1600" dirty="0" smtClean="0">
                <a:latin typeface="Calibri" pitchFamily="18"/>
              </a:rPr>
              <a:t> </a:t>
            </a:r>
            <a:r>
              <a:rPr lang="en-GB" sz="1600" dirty="0" err="1">
                <a:latin typeface="Calibri" pitchFamily="18"/>
              </a:rPr>
              <a:t>velké</a:t>
            </a:r>
            <a:r>
              <a:rPr lang="en-GB" sz="1600" dirty="0">
                <a:latin typeface="Calibri" pitchFamily="18"/>
              </a:rPr>
              <a:t> </a:t>
            </a:r>
            <a:r>
              <a:rPr lang="en-GB" sz="1600" dirty="0" err="1" smtClean="0">
                <a:latin typeface="Calibri" pitchFamily="18"/>
              </a:rPr>
              <a:t>inokulum</a:t>
            </a:r>
            <a:r>
              <a:rPr lang="en-GB" sz="1600" dirty="0" smtClean="0">
                <a:latin typeface="Calibri" pitchFamily="18"/>
              </a:rPr>
              <a:t> </a:t>
            </a:r>
            <a:r>
              <a:rPr lang="en-GB" sz="1600" dirty="0">
                <a:latin typeface="Calibri" pitchFamily="18"/>
              </a:rPr>
              <a:t>- </a:t>
            </a:r>
            <a:r>
              <a:rPr lang="en-GB" sz="1600" dirty="0" err="1">
                <a:latin typeface="Calibri" pitchFamily="18"/>
              </a:rPr>
              <a:t>změní</a:t>
            </a:r>
            <a:r>
              <a:rPr lang="en-GB" sz="1600" dirty="0">
                <a:latin typeface="Calibri" pitchFamily="18"/>
              </a:rPr>
              <a:t> </a:t>
            </a:r>
            <a:r>
              <a:rPr lang="en-GB" sz="1600" dirty="0" err="1">
                <a:latin typeface="Calibri" pitchFamily="18"/>
              </a:rPr>
              <a:t>zpočátku</a:t>
            </a:r>
            <a:r>
              <a:rPr lang="en-GB" sz="1600" dirty="0">
                <a:latin typeface="Calibri" pitchFamily="18"/>
              </a:rPr>
              <a:t> </a:t>
            </a:r>
            <a:r>
              <a:rPr lang="en-GB" sz="1600" dirty="0" err="1">
                <a:latin typeface="Calibri" pitchFamily="18"/>
              </a:rPr>
              <a:t>nepříznivé</a:t>
            </a:r>
            <a:r>
              <a:rPr lang="en-GB" sz="1600" dirty="0">
                <a:latin typeface="Calibri" pitchFamily="18"/>
              </a:rPr>
              <a:t> </a:t>
            </a:r>
            <a:r>
              <a:rPr lang="en-GB" sz="1600" dirty="0" err="1">
                <a:latin typeface="Calibri" pitchFamily="18"/>
              </a:rPr>
              <a:t>podmínky</a:t>
            </a:r>
            <a:r>
              <a:rPr lang="en-GB" sz="1600" dirty="0">
                <a:latin typeface="Calibri" pitchFamily="18"/>
              </a:rPr>
              <a:t> </a:t>
            </a:r>
            <a:r>
              <a:rPr lang="en-GB" sz="1600" dirty="0" err="1">
                <a:latin typeface="Calibri" pitchFamily="18"/>
              </a:rPr>
              <a:t>prostředí</a:t>
            </a:r>
            <a:r>
              <a:rPr lang="en-GB" sz="1600" dirty="0">
                <a:latin typeface="Calibri" pitchFamily="18"/>
              </a:rPr>
              <a:t> (redox </a:t>
            </a:r>
            <a:r>
              <a:rPr lang="en-GB" sz="1600" dirty="0" err="1">
                <a:latin typeface="Calibri" pitchFamily="18"/>
              </a:rPr>
              <a:t>potenciál</a:t>
            </a:r>
            <a:r>
              <a:rPr lang="en-GB" sz="1600" dirty="0">
                <a:latin typeface="Calibri" pitchFamily="18"/>
              </a:rPr>
              <a:t>), </a:t>
            </a:r>
            <a:r>
              <a:rPr lang="en-GB" sz="1600" dirty="0" err="1">
                <a:latin typeface="Calibri" pitchFamily="18"/>
              </a:rPr>
              <a:t>pomůže</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sterilní</a:t>
            </a:r>
            <a:r>
              <a:rPr lang="en-GB" sz="1600" dirty="0">
                <a:latin typeface="Calibri" pitchFamily="18"/>
              </a:rPr>
              <a:t> </a:t>
            </a:r>
            <a:r>
              <a:rPr lang="en-GB" sz="1600" dirty="0" err="1">
                <a:latin typeface="Calibri" pitchFamily="18"/>
              </a:rPr>
              <a:t>filtrát</a:t>
            </a:r>
            <a:r>
              <a:rPr lang="en-GB" sz="1600" dirty="0">
                <a:latin typeface="Calibri" pitchFamily="18"/>
              </a:rPr>
              <a:t> </a:t>
            </a:r>
            <a:r>
              <a:rPr lang="en-GB" sz="1600" dirty="0" err="1">
                <a:latin typeface="Calibri" pitchFamily="18"/>
              </a:rPr>
              <a:t>obohacovací</a:t>
            </a:r>
            <a:r>
              <a:rPr lang="en-GB" sz="1600" dirty="0">
                <a:latin typeface="Calibri" pitchFamily="18"/>
              </a:rPr>
              <a:t> </a:t>
            </a:r>
            <a:r>
              <a:rPr lang="en-GB" sz="1600" dirty="0" err="1" smtClean="0">
                <a:latin typeface="Calibri" pitchFamily="18"/>
              </a:rPr>
              <a:t>kultury</a:t>
            </a:r>
            <a:endParaRPr lang="en-GB" sz="1600" dirty="0">
              <a:latin typeface="Calibri" pitchFamily="18"/>
            </a:endParaRPr>
          </a:p>
          <a:p>
            <a:pPr marL="285750" indent="-285750">
              <a:spcBef>
                <a:spcPts val="638"/>
              </a:spcBef>
            </a:pPr>
            <a:r>
              <a:rPr lang="cs-CZ" sz="1600" dirty="0" err="1">
                <a:latin typeface="Calibri" pitchFamily="18"/>
              </a:rPr>
              <a:t>r</a:t>
            </a:r>
            <a:r>
              <a:rPr lang="en-GB" sz="1600" dirty="0" err="1" smtClean="0">
                <a:latin typeface="Calibri" pitchFamily="18"/>
              </a:rPr>
              <a:t>ůst</a:t>
            </a:r>
            <a:r>
              <a:rPr lang="en-GB" sz="1600" dirty="0" smtClean="0">
                <a:latin typeface="Calibri" pitchFamily="18"/>
              </a:rPr>
              <a:t> </a:t>
            </a:r>
            <a:r>
              <a:rPr lang="en-GB" sz="1600" dirty="0" err="1">
                <a:latin typeface="Calibri" pitchFamily="18"/>
              </a:rPr>
              <a:t>bakterií</a:t>
            </a:r>
            <a:r>
              <a:rPr lang="en-GB" sz="1600" dirty="0">
                <a:latin typeface="Calibri" pitchFamily="18"/>
              </a:rPr>
              <a:t> v </a:t>
            </a:r>
            <a:r>
              <a:rPr lang="en-GB" sz="1600" dirty="0" err="1">
                <a:latin typeface="Calibri" pitchFamily="18"/>
              </a:rPr>
              <a:t>koloniích</a:t>
            </a:r>
            <a:r>
              <a:rPr lang="en-GB" sz="1600" dirty="0">
                <a:latin typeface="Calibri" pitchFamily="18"/>
              </a:rPr>
              <a:t> – </a:t>
            </a:r>
            <a:r>
              <a:rPr lang="en-GB" sz="1600" dirty="0" err="1">
                <a:latin typeface="Calibri" pitchFamily="18"/>
              </a:rPr>
              <a:t>i</a:t>
            </a:r>
            <a:r>
              <a:rPr lang="en-GB" sz="1600" dirty="0">
                <a:latin typeface="Calibri" pitchFamily="18"/>
              </a:rPr>
              <a:t> </a:t>
            </a:r>
            <a:r>
              <a:rPr lang="en-GB" sz="1600" dirty="0" err="1">
                <a:latin typeface="Calibri" pitchFamily="18"/>
              </a:rPr>
              <a:t>pohyblivé</a:t>
            </a:r>
            <a:r>
              <a:rPr lang="en-GB" sz="1600" dirty="0">
                <a:latin typeface="Calibri" pitchFamily="18"/>
              </a:rPr>
              <a:t> </a:t>
            </a:r>
            <a:r>
              <a:rPr lang="en-GB" sz="1600" dirty="0" err="1">
                <a:latin typeface="Calibri" pitchFamily="18"/>
              </a:rPr>
              <a:t>rostou</a:t>
            </a:r>
            <a:r>
              <a:rPr lang="en-GB" sz="1600" dirty="0">
                <a:latin typeface="Calibri" pitchFamily="18"/>
              </a:rPr>
              <a:t> v </a:t>
            </a:r>
            <a:r>
              <a:rPr lang="en-GB" sz="1600" dirty="0" err="1">
                <a:latin typeface="Calibri" pitchFamily="18"/>
              </a:rPr>
              <a:t>koloniích</a:t>
            </a:r>
            <a:r>
              <a:rPr lang="en-GB" sz="1600" dirty="0">
                <a:latin typeface="Calibri" pitchFamily="18"/>
              </a:rPr>
              <a:t> </a:t>
            </a:r>
            <a:r>
              <a:rPr lang="en-GB" sz="1600" dirty="0" smtClean="0">
                <a:latin typeface="Calibri" pitchFamily="18"/>
              </a:rPr>
              <a:t>(</a:t>
            </a:r>
            <a:r>
              <a:rPr lang="en-GB" sz="1600" dirty="0" err="1" smtClean="0">
                <a:latin typeface="Calibri" pitchFamily="18"/>
              </a:rPr>
              <a:t>pohyb</a:t>
            </a:r>
            <a:r>
              <a:rPr lang="en-GB" sz="1600" dirty="0" smtClean="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rotace</a:t>
            </a:r>
            <a:r>
              <a:rPr lang="en-GB" sz="1600" dirty="0">
                <a:latin typeface="Calibri" pitchFamily="18"/>
              </a:rPr>
              <a:t> </a:t>
            </a:r>
            <a:r>
              <a:rPr lang="en-GB" sz="1600" dirty="0" err="1">
                <a:latin typeface="Calibri" pitchFamily="18"/>
              </a:rPr>
              <a:t>kolonií</a:t>
            </a:r>
            <a:r>
              <a:rPr lang="en-GB" sz="1600" dirty="0">
                <a:latin typeface="Calibri" pitchFamily="18"/>
              </a:rPr>
              <a:t> – </a:t>
            </a:r>
            <a:r>
              <a:rPr lang="en-GB" sz="1600" dirty="0" err="1">
                <a:latin typeface="Calibri" pitchFamily="18"/>
              </a:rPr>
              <a:t>účinnější</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zdrojů</a:t>
            </a:r>
            <a:r>
              <a:rPr lang="en-GB" sz="1600" dirty="0">
                <a:latin typeface="Calibri" pitchFamily="18"/>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640" y="332640"/>
            <a:ext cx="8568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dirty="0" smtClean="0">
                <a:latin typeface="Calibri" pitchFamily="18"/>
              </a:rPr>
              <a:t>v</a:t>
            </a:r>
            <a:r>
              <a:rPr lang="en-GB" sz="1600" dirty="0" err="1" smtClean="0">
                <a:latin typeface="Calibri" pitchFamily="18"/>
              </a:rPr>
              <a:t>ýznam</a:t>
            </a:r>
            <a:r>
              <a:rPr lang="en-GB" sz="1600" dirty="0" smtClean="0">
                <a:latin typeface="Calibri" pitchFamily="18"/>
              </a:rPr>
              <a:t> </a:t>
            </a:r>
            <a:r>
              <a:rPr lang="en-GB" sz="1600" dirty="0">
                <a:latin typeface="Calibri" pitchFamily="18"/>
              </a:rPr>
              <a:t>pro </a:t>
            </a:r>
            <a:r>
              <a:rPr lang="en-GB" sz="1600" dirty="0" err="1">
                <a:latin typeface="Calibri" pitchFamily="18"/>
              </a:rPr>
              <a:t>využití</a:t>
            </a:r>
            <a:r>
              <a:rPr lang="en-GB" sz="1600" dirty="0">
                <a:latin typeface="Calibri" pitchFamily="18"/>
              </a:rPr>
              <a:t> </a:t>
            </a:r>
            <a:r>
              <a:rPr lang="en-GB" sz="1600" dirty="0" err="1">
                <a:latin typeface="Calibri" pitchFamily="18"/>
              </a:rPr>
              <a:t>nerozpustného</a:t>
            </a:r>
            <a:r>
              <a:rPr lang="en-GB" sz="1600" dirty="0">
                <a:latin typeface="Calibri" pitchFamily="18"/>
              </a:rPr>
              <a:t> </a:t>
            </a:r>
            <a:r>
              <a:rPr lang="en-GB" sz="1600" dirty="0" err="1">
                <a:latin typeface="Calibri" pitchFamily="18"/>
              </a:rPr>
              <a:t>substrátu</a:t>
            </a:r>
            <a:r>
              <a:rPr lang="en-GB" sz="1600" dirty="0">
                <a:latin typeface="Calibri" pitchFamily="18"/>
              </a:rPr>
              <a:t> (</a:t>
            </a:r>
            <a:r>
              <a:rPr lang="en-GB" sz="1600" dirty="0" err="1">
                <a:latin typeface="Calibri" pitchFamily="18"/>
              </a:rPr>
              <a:t>celulóza</a:t>
            </a:r>
            <a:r>
              <a:rPr lang="en-GB" sz="1600" dirty="0">
                <a:latin typeface="Calibri" pitchFamily="18"/>
              </a:rPr>
              <a:t>, lignin</a:t>
            </a:r>
            <a:r>
              <a:rPr lang="en-GB"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extracelulární</a:t>
            </a:r>
            <a:r>
              <a:rPr lang="en-GB" sz="1600" dirty="0">
                <a:latin typeface="Calibri" pitchFamily="18"/>
              </a:rPr>
              <a:t> </a:t>
            </a:r>
            <a:r>
              <a:rPr lang="en-GB" sz="1600" dirty="0" err="1">
                <a:latin typeface="Calibri" pitchFamily="18"/>
              </a:rPr>
              <a:t>enzymy</a:t>
            </a:r>
            <a:r>
              <a:rPr lang="en-GB" sz="1600" dirty="0">
                <a:latin typeface="Calibri" pitchFamily="18"/>
              </a:rPr>
              <a:t> </a:t>
            </a:r>
            <a:r>
              <a:rPr lang="en-GB" sz="1600" dirty="0" err="1">
                <a:latin typeface="Calibri" pitchFamily="18"/>
              </a:rPr>
              <a:t>zpřístupní</a:t>
            </a:r>
            <a:r>
              <a:rPr lang="en-GB" sz="1600" dirty="0">
                <a:latin typeface="Calibri" pitchFamily="18"/>
              </a:rPr>
              <a:t> </a:t>
            </a:r>
            <a:r>
              <a:rPr lang="en-GB" sz="1600" dirty="0" err="1">
                <a:latin typeface="Calibri" pitchFamily="18"/>
              </a:rPr>
              <a:t>takový</a:t>
            </a:r>
            <a:r>
              <a:rPr lang="en-GB" sz="1600" dirty="0">
                <a:latin typeface="Calibri" pitchFamily="18"/>
              </a:rPr>
              <a:t> </a:t>
            </a:r>
            <a:r>
              <a:rPr lang="en-GB" sz="1600" dirty="0" err="1">
                <a:latin typeface="Calibri" pitchFamily="18"/>
              </a:rPr>
              <a:t>substrát</a:t>
            </a:r>
            <a:r>
              <a:rPr lang="en-GB" sz="1600" dirty="0">
                <a:latin typeface="Calibri" pitchFamily="18"/>
              </a:rPr>
              <a:t> pro </a:t>
            </a:r>
            <a:r>
              <a:rPr lang="en-GB" sz="1600" dirty="0" err="1">
                <a:latin typeface="Calibri" pitchFamily="18"/>
              </a:rPr>
              <a:t>všechny</a:t>
            </a:r>
            <a:r>
              <a:rPr lang="en-GB" sz="1600" dirty="0">
                <a:latin typeface="Calibri" pitchFamily="18"/>
              </a:rPr>
              <a:t> </a:t>
            </a:r>
            <a:r>
              <a:rPr lang="en-GB" sz="1600" dirty="0" err="1">
                <a:latin typeface="Calibri" pitchFamily="18"/>
              </a:rPr>
              <a:t>členy</a:t>
            </a:r>
            <a:r>
              <a:rPr lang="en-GB" sz="1600" dirty="0">
                <a:latin typeface="Calibri" pitchFamily="18"/>
              </a:rPr>
              <a:t> </a:t>
            </a:r>
            <a:r>
              <a:rPr lang="en-GB" sz="1600" dirty="0" err="1" smtClean="0">
                <a:latin typeface="Calibri" pitchFamily="18"/>
              </a:rPr>
              <a:t>společenstva</a:t>
            </a:r>
            <a:endParaRPr lang="en-GB" sz="1600" dirty="0">
              <a:latin typeface="Calibri" pitchFamily="18"/>
            </a:endParaRPr>
          </a:p>
          <a:p>
            <a:pPr marL="285750" indent="-285750">
              <a:spcBef>
                <a:spcPts val="638"/>
              </a:spcBef>
            </a:pPr>
            <a:r>
              <a:rPr lang="en-GB" sz="1600" dirty="0" err="1" smtClean="0">
                <a:latin typeface="Calibri" pitchFamily="18"/>
              </a:rPr>
              <a:t>uvolňování</a:t>
            </a:r>
            <a:r>
              <a:rPr lang="en-GB" sz="1600" dirty="0" smtClean="0">
                <a:latin typeface="Calibri" pitchFamily="18"/>
              </a:rPr>
              <a:t> </a:t>
            </a:r>
            <a:r>
              <a:rPr lang="en-GB" sz="1600" dirty="0" err="1">
                <a:latin typeface="Calibri" pitchFamily="18"/>
              </a:rPr>
              <a:t>esenciálních</a:t>
            </a:r>
            <a:r>
              <a:rPr lang="en-GB" sz="1600" dirty="0">
                <a:latin typeface="Calibri" pitchFamily="18"/>
              </a:rPr>
              <a:t> </a:t>
            </a:r>
            <a:r>
              <a:rPr lang="en-GB" sz="1600" dirty="0" err="1">
                <a:latin typeface="Calibri" pitchFamily="18"/>
              </a:rPr>
              <a:t>prvků</a:t>
            </a:r>
            <a:r>
              <a:rPr lang="en-GB" sz="1600" dirty="0">
                <a:latin typeface="Calibri" pitchFamily="18"/>
              </a:rPr>
              <a:t> z </a:t>
            </a:r>
            <a:r>
              <a:rPr lang="en-GB" sz="1600" dirty="0" err="1">
                <a:latin typeface="Calibri" pitchFamily="18"/>
              </a:rPr>
              <a:t>hornin</a:t>
            </a:r>
            <a:r>
              <a:rPr lang="en-GB" sz="1600" dirty="0">
                <a:latin typeface="Calibri" pitchFamily="18"/>
              </a:rPr>
              <a:t> (org. </a:t>
            </a:r>
            <a:r>
              <a:rPr lang="en-GB" sz="1600" dirty="0" err="1">
                <a:latin typeface="Calibri" pitchFamily="18"/>
              </a:rPr>
              <a:t>kyseliny</a:t>
            </a:r>
            <a:r>
              <a:rPr lang="en-GB"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ochrana</a:t>
            </a:r>
            <a:r>
              <a:rPr lang="en-GB" sz="1600" dirty="0">
                <a:latin typeface="Calibri" pitchFamily="18"/>
              </a:rPr>
              <a:t> </a:t>
            </a:r>
            <a:r>
              <a:rPr lang="en-GB" sz="1600" dirty="0" err="1">
                <a:latin typeface="Calibri" pitchFamily="18"/>
              </a:rPr>
              <a:t>proti</a:t>
            </a:r>
            <a:r>
              <a:rPr lang="en-GB" sz="1600" dirty="0">
                <a:latin typeface="Calibri" pitchFamily="18"/>
              </a:rPr>
              <a:t> </a:t>
            </a:r>
            <a:r>
              <a:rPr lang="en-GB" sz="1600" dirty="0" err="1">
                <a:latin typeface="Calibri" pitchFamily="18"/>
              </a:rPr>
              <a:t>nepříznivým</a:t>
            </a:r>
            <a:r>
              <a:rPr lang="en-GB" sz="1600" dirty="0">
                <a:latin typeface="Calibri" pitchFamily="18"/>
              </a:rPr>
              <a:t> </a:t>
            </a:r>
            <a:r>
              <a:rPr lang="en-GB" sz="1600" dirty="0" err="1">
                <a:latin typeface="Calibri" pitchFamily="18"/>
              </a:rPr>
              <a:t>faktorům</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běžně</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laboratorních</a:t>
            </a:r>
            <a:r>
              <a:rPr lang="en-GB" sz="1600" dirty="0">
                <a:latin typeface="Calibri" pitchFamily="18"/>
              </a:rPr>
              <a:t> </a:t>
            </a:r>
            <a:r>
              <a:rPr lang="en-GB" sz="1600" dirty="0" err="1">
                <a:latin typeface="Calibri" pitchFamily="18"/>
              </a:rPr>
              <a:t>podmínek</a:t>
            </a:r>
            <a:r>
              <a:rPr lang="en-GB" sz="1600" dirty="0">
                <a:latin typeface="Calibri" pitchFamily="18"/>
              </a:rPr>
              <a:t> </a:t>
            </a:r>
            <a:r>
              <a:rPr lang="en-GB" sz="1600" dirty="0" err="1">
                <a:latin typeface="Calibri" pitchFamily="18"/>
              </a:rPr>
              <a:t>má</a:t>
            </a:r>
            <a:r>
              <a:rPr lang="en-GB" sz="1600" dirty="0">
                <a:latin typeface="Calibri" pitchFamily="18"/>
              </a:rPr>
              <a:t> </a:t>
            </a:r>
            <a:r>
              <a:rPr lang="en-GB" sz="1600" dirty="0" err="1">
                <a:latin typeface="Calibri" pitchFamily="18"/>
              </a:rPr>
              <a:t>určitá</a:t>
            </a:r>
            <a:r>
              <a:rPr lang="en-GB" sz="1600" dirty="0">
                <a:latin typeface="Calibri" pitchFamily="18"/>
              </a:rPr>
              <a:t> </a:t>
            </a:r>
            <a:r>
              <a:rPr lang="en-GB" sz="1600" dirty="0" err="1">
                <a:latin typeface="Calibri" pitchFamily="18"/>
              </a:rPr>
              <a:t>koncentrace</a:t>
            </a:r>
            <a:r>
              <a:rPr lang="en-GB" sz="1600" dirty="0">
                <a:latin typeface="Calibri" pitchFamily="18"/>
              </a:rPr>
              <a:t> </a:t>
            </a:r>
            <a:r>
              <a:rPr lang="en-GB" sz="1600" dirty="0" err="1">
                <a:latin typeface="Calibri" pitchFamily="18"/>
              </a:rPr>
              <a:t>metabolického</a:t>
            </a:r>
            <a:r>
              <a:rPr lang="en-GB" sz="1600" dirty="0">
                <a:latin typeface="Calibri" pitchFamily="18"/>
              </a:rPr>
              <a:t> </a:t>
            </a:r>
            <a:r>
              <a:rPr lang="en-GB" sz="1600" dirty="0" err="1">
                <a:latin typeface="Calibri" pitchFamily="18"/>
              </a:rPr>
              <a:t>inhibitoru</a:t>
            </a:r>
            <a:r>
              <a:rPr lang="en-GB" sz="1600" dirty="0">
                <a:latin typeface="Calibri" pitchFamily="18"/>
              </a:rPr>
              <a:t> </a:t>
            </a:r>
            <a:r>
              <a:rPr lang="en-GB" sz="1600" dirty="0" err="1">
                <a:latin typeface="Calibri" pitchFamily="18"/>
              </a:rPr>
              <a:t>menší</a:t>
            </a:r>
            <a:r>
              <a:rPr lang="en-GB" sz="1600" dirty="0">
                <a:latin typeface="Calibri" pitchFamily="18"/>
              </a:rPr>
              <a:t> </a:t>
            </a:r>
            <a:r>
              <a:rPr lang="en-GB" sz="1600" dirty="0" err="1">
                <a:latin typeface="Calibri" pitchFamily="18"/>
              </a:rPr>
              <a:t>vliv</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hustší</a:t>
            </a:r>
            <a:r>
              <a:rPr lang="en-GB" sz="1600" dirty="0">
                <a:latin typeface="Calibri" pitchFamily="18"/>
              </a:rPr>
              <a:t> </a:t>
            </a:r>
            <a:r>
              <a:rPr lang="en-GB" sz="1600" dirty="0" err="1">
                <a:latin typeface="Calibri" pitchFamily="18"/>
              </a:rPr>
              <a:t>suspenzi</a:t>
            </a:r>
            <a:r>
              <a:rPr lang="en-GB" sz="1600" dirty="0">
                <a:latin typeface="Calibri" pitchFamily="18"/>
              </a:rPr>
              <a:t> </a:t>
            </a:r>
            <a:r>
              <a:rPr lang="en-GB" sz="1600" dirty="0" err="1">
                <a:latin typeface="Calibri" pitchFamily="18"/>
              </a:rPr>
              <a:t>než</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smtClean="0">
                <a:latin typeface="Calibri" pitchFamily="18"/>
              </a:rPr>
              <a:t>zředěnou</a:t>
            </a:r>
            <a:endParaRPr lang="en-GB" sz="1600" dirty="0">
              <a:latin typeface="Calibri" pitchFamily="18"/>
            </a:endParaRPr>
          </a:p>
          <a:p>
            <a:pPr marL="285750" indent="-285750">
              <a:spcBef>
                <a:spcPts val="638"/>
              </a:spcBef>
            </a:pPr>
            <a:r>
              <a:rPr lang="en-GB" sz="1600" dirty="0">
                <a:latin typeface="Calibri" pitchFamily="18"/>
              </a:rPr>
              <a:t>biofilm o </a:t>
            </a:r>
            <a:r>
              <a:rPr lang="en-GB" sz="1600" dirty="0" err="1">
                <a:latin typeface="Calibri" pitchFamily="18"/>
              </a:rPr>
              <a:t>řád</a:t>
            </a:r>
            <a:r>
              <a:rPr lang="en-GB" sz="1600" dirty="0">
                <a:latin typeface="Calibri" pitchFamily="18"/>
              </a:rPr>
              <a:t> </a:t>
            </a:r>
            <a:r>
              <a:rPr lang="en-GB" sz="1600" dirty="0" err="1">
                <a:latin typeface="Calibri" pitchFamily="18"/>
              </a:rPr>
              <a:t>odolnější</a:t>
            </a:r>
            <a:r>
              <a:rPr lang="en-GB" sz="1600" dirty="0">
                <a:latin typeface="Calibri" pitchFamily="18"/>
              </a:rPr>
              <a:t> </a:t>
            </a:r>
            <a:r>
              <a:rPr lang="en-GB" sz="1600" dirty="0" err="1" smtClean="0">
                <a:latin typeface="Calibri" pitchFamily="18"/>
              </a:rPr>
              <a:t>antimikr</a:t>
            </a:r>
            <a:r>
              <a:rPr lang="cs-CZ" sz="1600" dirty="0" smtClean="0">
                <a:latin typeface="Calibri" pitchFamily="18"/>
              </a:rPr>
              <a:t>.</a:t>
            </a:r>
            <a:r>
              <a:rPr lang="en-GB" sz="1600" dirty="0" smtClean="0">
                <a:latin typeface="Calibri" pitchFamily="18"/>
              </a:rPr>
              <a:t> </a:t>
            </a:r>
            <a:r>
              <a:rPr lang="en-GB" sz="1600" dirty="0" err="1">
                <a:latin typeface="Calibri" pitchFamily="18"/>
              </a:rPr>
              <a:t>činiteli</a:t>
            </a:r>
            <a:r>
              <a:rPr lang="en-GB" sz="1600" dirty="0">
                <a:latin typeface="Calibri" pitchFamily="18"/>
              </a:rPr>
              <a:t> - UV </a:t>
            </a:r>
            <a:r>
              <a:rPr lang="en-GB" sz="1600" dirty="0" err="1">
                <a:latin typeface="Calibri" pitchFamily="18"/>
              </a:rPr>
              <a:t>záření</a:t>
            </a:r>
            <a:r>
              <a:rPr lang="en-GB" sz="1600" dirty="0">
                <a:latin typeface="Calibri" pitchFamily="18"/>
              </a:rPr>
              <a:t>, </a:t>
            </a:r>
            <a:r>
              <a:rPr lang="en-GB" sz="1600" dirty="0" err="1">
                <a:latin typeface="Calibri" pitchFamily="18"/>
              </a:rPr>
              <a:t>snížení</a:t>
            </a:r>
            <a:r>
              <a:rPr lang="en-GB" sz="1600" dirty="0">
                <a:latin typeface="Calibri" pitchFamily="18"/>
              </a:rPr>
              <a:t> </a:t>
            </a:r>
            <a:r>
              <a:rPr lang="en-GB" sz="1600" dirty="0" err="1">
                <a:latin typeface="Calibri" pitchFamily="18"/>
              </a:rPr>
              <a:t>bodu</a:t>
            </a:r>
            <a:r>
              <a:rPr lang="en-GB" sz="1600" dirty="0">
                <a:latin typeface="Calibri" pitchFamily="18"/>
              </a:rPr>
              <a:t> </a:t>
            </a:r>
            <a:r>
              <a:rPr lang="en-GB" sz="1600" dirty="0" err="1">
                <a:latin typeface="Calibri" pitchFamily="18"/>
              </a:rPr>
              <a:t>mrznutí</a:t>
            </a:r>
            <a:r>
              <a:rPr lang="en-GB" sz="1600" dirty="0">
                <a:latin typeface="Calibri" pitchFamily="18"/>
              </a:rPr>
              <a:t> </a:t>
            </a:r>
            <a:r>
              <a:rPr lang="en-GB" sz="1600" dirty="0" err="1">
                <a:latin typeface="Calibri" pitchFamily="18"/>
              </a:rPr>
              <a:t>prostředí</a:t>
            </a:r>
            <a:endParaRPr lang="en-GB" sz="1600" dirty="0">
              <a:latin typeface="Calibri" pitchFamily="18"/>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861047"/>
            <a:ext cx="4824536" cy="283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3320" y="188640"/>
            <a:ext cx="9130680" cy="6624736"/>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None/>
            </a:pPr>
            <a:r>
              <a:rPr lang="en-GB" sz="1600" dirty="0" err="1" smtClean="0">
                <a:latin typeface="Calibri" pitchFamily="18"/>
              </a:rPr>
              <a:t>Př</a:t>
            </a:r>
            <a:r>
              <a:rPr lang="en-GB" sz="1600" dirty="0" smtClean="0">
                <a:latin typeface="Calibri" pitchFamily="18"/>
              </a:rPr>
              <a:t>.</a:t>
            </a:r>
            <a:r>
              <a:rPr lang="en-GB" sz="1600" b="1" dirty="0">
                <a:latin typeface="Calibri" pitchFamily="18"/>
              </a:rPr>
              <a:t> </a:t>
            </a:r>
            <a:r>
              <a:rPr lang="en-GB" sz="1600" b="1" dirty="0" err="1">
                <a:latin typeface="Calibri" pitchFamily="18"/>
              </a:rPr>
              <a:t>hlenka</a:t>
            </a:r>
            <a:r>
              <a:rPr lang="en-GB" sz="1600" b="1" dirty="0">
                <a:latin typeface="Calibri" pitchFamily="18"/>
              </a:rPr>
              <a:t> </a:t>
            </a:r>
            <a:r>
              <a:rPr lang="en-GB" sz="1600" b="1" i="1" dirty="0" err="1">
                <a:latin typeface="Calibri" pitchFamily="18"/>
              </a:rPr>
              <a:t>Dictyostelium</a:t>
            </a:r>
            <a:r>
              <a:rPr lang="en-GB" sz="1600" b="1" dirty="0">
                <a:latin typeface="Calibri" pitchFamily="18"/>
              </a:rPr>
              <a:t> </a:t>
            </a:r>
            <a:endParaRPr lang="cs-CZ" sz="1600" dirty="0">
              <a:latin typeface="Calibri" pitchFamily="18"/>
            </a:endParaRPr>
          </a:p>
          <a:p>
            <a:pPr marL="285750" indent="-285750">
              <a:spcBef>
                <a:spcPts val="638"/>
              </a:spcBef>
            </a:pPr>
            <a:r>
              <a:rPr lang="en-GB" sz="1600" dirty="0" err="1" smtClean="0">
                <a:latin typeface="Calibri" pitchFamily="18"/>
              </a:rPr>
              <a:t>po</a:t>
            </a:r>
            <a:r>
              <a:rPr lang="en-GB" sz="1600" dirty="0" smtClean="0">
                <a:latin typeface="Calibri" pitchFamily="18"/>
              </a:rPr>
              <a:t> </a:t>
            </a:r>
            <a:r>
              <a:rPr lang="en-GB" sz="1600" dirty="0" err="1">
                <a:latin typeface="Calibri" pitchFamily="18"/>
              </a:rPr>
              <a:t>vyčerpání</a:t>
            </a:r>
            <a:r>
              <a:rPr lang="en-GB" sz="1600" dirty="0">
                <a:latin typeface="Calibri" pitchFamily="18"/>
              </a:rPr>
              <a:t> </a:t>
            </a:r>
            <a:r>
              <a:rPr lang="en-GB" sz="1600" dirty="0" err="1">
                <a:latin typeface="Calibri" pitchFamily="18"/>
              </a:rPr>
              <a:t>zdrojů</a:t>
            </a:r>
            <a:r>
              <a:rPr lang="en-GB" sz="1600" dirty="0">
                <a:latin typeface="Calibri" pitchFamily="18"/>
              </a:rPr>
              <a:t> </a:t>
            </a:r>
            <a:r>
              <a:rPr lang="en-GB" sz="1600" dirty="0" err="1">
                <a:latin typeface="Calibri" pitchFamily="18"/>
              </a:rPr>
              <a:t>potravy</a:t>
            </a:r>
            <a:r>
              <a:rPr lang="en-GB" sz="1600" dirty="0">
                <a:latin typeface="Calibri" pitchFamily="18"/>
              </a:rPr>
              <a:t> se </a:t>
            </a:r>
            <a:r>
              <a:rPr lang="en-GB" sz="1600" dirty="0" err="1">
                <a:latin typeface="Calibri" pitchFamily="18"/>
              </a:rPr>
              <a:t>amoeboidní</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shlukují</a:t>
            </a:r>
            <a:r>
              <a:rPr lang="en-GB" sz="1600" dirty="0">
                <a:latin typeface="Calibri" pitchFamily="18"/>
              </a:rPr>
              <a:t> do </a:t>
            </a:r>
            <a:r>
              <a:rPr lang="en-GB" sz="1600" dirty="0" err="1">
                <a:latin typeface="Calibri" pitchFamily="18"/>
              </a:rPr>
              <a:t>centrálního</a:t>
            </a:r>
            <a:r>
              <a:rPr lang="en-GB" sz="1600" dirty="0">
                <a:latin typeface="Calibri" pitchFamily="18"/>
              </a:rPr>
              <a:t> </a:t>
            </a:r>
            <a:r>
              <a:rPr lang="en-GB" sz="1600" dirty="0" err="1">
                <a:latin typeface="Calibri" pitchFamily="18"/>
              </a:rPr>
              <a:t>organismu</a:t>
            </a:r>
            <a:r>
              <a:rPr lang="en-GB" sz="1600" dirty="0">
                <a:latin typeface="Calibri" pitchFamily="18"/>
              </a:rPr>
              <a:t> (</a:t>
            </a:r>
            <a:r>
              <a:rPr lang="en-GB" sz="1600" dirty="0" err="1">
                <a:latin typeface="Calibri" pitchFamily="18"/>
              </a:rPr>
              <a:t>sorocarp</a:t>
            </a:r>
            <a:r>
              <a:rPr lang="en-GB"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signálem</a:t>
            </a:r>
            <a:r>
              <a:rPr lang="en-GB" sz="1600" dirty="0">
                <a:latin typeface="Calibri" pitchFamily="18"/>
              </a:rPr>
              <a:t> je </a:t>
            </a:r>
            <a:r>
              <a:rPr lang="en-GB" sz="1600" dirty="0" err="1">
                <a:latin typeface="Calibri" pitchFamily="18"/>
              </a:rPr>
              <a:t>tvorba</a:t>
            </a:r>
            <a:r>
              <a:rPr lang="en-GB" sz="1600" dirty="0">
                <a:latin typeface="Calibri" pitchFamily="18"/>
              </a:rPr>
              <a:t> </a:t>
            </a:r>
            <a:r>
              <a:rPr lang="en-GB" sz="1600" dirty="0" err="1">
                <a:latin typeface="Calibri" pitchFamily="18"/>
              </a:rPr>
              <a:t>cyklického</a:t>
            </a:r>
            <a:r>
              <a:rPr lang="en-GB" sz="1600" dirty="0">
                <a:latin typeface="Calibri" pitchFamily="18"/>
              </a:rPr>
              <a:t> </a:t>
            </a:r>
            <a:r>
              <a:rPr lang="en-GB" sz="1600" dirty="0" smtClean="0">
                <a:latin typeface="Calibri" pitchFamily="18"/>
              </a:rPr>
              <a:t>AMP</a:t>
            </a:r>
            <a:r>
              <a:rPr lang="cs-CZ" sz="1600" dirty="0" smtClean="0">
                <a:latin typeface="Calibri" pitchFamily="18"/>
              </a:rPr>
              <a:t> (adenosin </a:t>
            </a:r>
            <a:r>
              <a:rPr lang="cs-CZ" sz="1600" dirty="0" err="1" smtClean="0">
                <a:latin typeface="Calibri" pitchFamily="18"/>
              </a:rPr>
              <a:t>monofosfát</a:t>
            </a:r>
            <a:r>
              <a:rPr lang="cs-CZ"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uvolnění</a:t>
            </a:r>
            <a:r>
              <a:rPr lang="en-GB" sz="1600" dirty="0">
                <a:latin typeface="Calibri" pitchFamily="18"/>
              </a:rPr>
              <a:t> </a:t>
            </a:r>
            <a:r>
              <a:rPr lang="en-GB" sz="1600" dirty="0" err="1">
                <a:latin typeface="Calibri" pitchFamily="18"/>
              </a:rPr>
              <a:t>spor</a:t>
            </a:r>
            <a:r>
              <a:rPr lang="en-GB" sz="1600" dirty="0">
                <a:latin typeface="Calibri" pitchFamily="18"/>
              </a:rPr>
              <a:t> a </a:t>
            </a:r>
            <a:r>
              <a:rPr lang="en-GB" sz="1600" dirty="0" err="1">
                <a:latin typeface="Calibri" pitchFamily="18"/>
              </a:rPr>
              <a:t>jejich</a:t>
            </a:r>
            <a:r>
              <a:rPr lang="en-GB" sz="1600" dirty="0">
                <a:latin typeface="Calibri" pitchFamily="18"/>
              </a:rPr>
              <a:t> </a:t>
            </a:r>
            <a:r>
              <a:rPr lang="en-GB" sz="1600" dirty="0" err="1">
                <a:latin typeface="Calibri" pitchFamily="18"/>
              </a:rPr>
              <a:t>disperze</a:t>
            </a:r>
            <a:endParaRPr lang="en-GB" sz="1600" dirty="0">
              <a:latin typeface="Calibri" pitchFamily="18"/>
            </a:endParaRPr>
          </a:p>
          <a:p>
            <a:pPr marL="285750" indent="-285750">
              <a:spcBef>
                <a:spcPts val="638"/>
              </a:spcBef>
            </a:pPr>
            <a:r>
              <a:rPr lang="en-GB" sz="1600" dirty="0" err="1">
                <a:latin typeface="Calibri" pitchFamily="18"/>
              </a:rPr>
              <a:t>některé</a:t>
            </a:r>
            <a:r>
              <a:rPr lang="en-GB" sz="1600" dirty="0">
                <a:latin typeface="Calibri" pitchFamily="18"/>
              </a:rPr>
              <a:t> se </a:t>
            </a:r>
            <a:r>
              <a:rPr lang="en-GB" sz="1600" dirty="0" err="1">
                <a:latin typeface="Calibri" pitchFamily="18"/>
              </a:rPr>
              <a:t>dostanou</a:t>
            </a:r>
            <a:r>
              <a:rPr lang="en-GB" sz="1600" dirty="0">
                <a:latin typeface="Calibri" pitchFamily="18"/>
              </a:rPr>
              <a:t> do </a:t>
            </a:r>
            <a:r>
              <a:rPr lang="en-GB" sz="1600" dirty="0" err="1">
                <a:latin typeface="Calibri" pitchFamily="18"/>
              </a:rPr>
              <a:t>prostředí</a:t>
            </a:r>
            <a:r>
              <a:rPr lang="en-GB" sz="1600" dirty="0">
                <a:latin typeface="Calibri" pitchFamily="18"/>
              </a:rPr>
              <a:t> s </a:t>
            </a:r>
            <a:r>
              <a:rPr lang="en-GB" sz="1600" dirty="0" err="1">
                <a:latin typeface="Calibri" pitchFamily="18"/>
              </a:rPr>
              <a:t>dostatkem</a:t>
            </a:r>
            <a:r>
              <a:rPr lang="en-GB" sz="1600" dirty="0">
                <a:latin typeface="Calibri" pitchFamily="18"/>
              </a:rPr>
              <a:t> </a:t>
            </a:r>
            <a:r>
              <a:rPr lang="en-GB" sz="1600" dirty="0" err="1">
                <a:latin typeface="Calibri" pitchFamily="18"/>
              </a:rPr>
              <a:t>potravy</a:t>
            </a:r>
            <a:endParaRPr lang="en-GB" sz="1600" dirty="0">
              <a:latin typeface="Calibri" pitchFamily="18"/>
            </a:endParaRPr>
          </a:p>
          <a:p>
            <a:pPr marL="285750" indent="-285750">
              <a:spcBef>
                <a:spcPts val="638"/>
              </a:spcBef>
            </a:pPr>
            <a:r>
              <a:rPr lang="en-GB" sz="1600" dirty="0" err="1" smtClean="0">
                <a:latin typeface="Calibri" pitchFamily="18"/>
              </a:rPr>
              <a:t>vyklíčí</a:t>
            </a:r>
            <a:r>
              <a:rPr lang="en-GB" sz="1600" dirty="0" smtClean="0">
                <a:latin typeface="Calibri" pitchFamily="18"/>
              </a:rPr>
              <a:t> </a:t>
            </a:r>
            <a:r>
              <a:rPr lang="en-GB" sz="1600" dirty="0">
                <a:latin typeface="Calibri" pitchFamily="18"/>
              </a:rPr>
              <a:t>a </a:t>
            </a:r>
            <a:r>
              <a:rPr lang="en-GB" sz="1600" dirty="0" err="1">
                <a:latin typeface="Calibri" pitchFamily="18"/>
              </a:rPr>
              <a:t>povedou</a:t>
            </a:r>
            <a:r>
              <a:rPr lang="en-GB" sz="1600" dirty="0">
                <a:latin typeface="Calibri" pitchFamily="18"/>
              </a:rPr>
              <a:t> </a:t>
            </a:r>
            <a:r>
              <a:rPr lang="en-GB" sz="1600" dirty="0" err="1">
                <a:latin typeface="Calibri" pitchFamily="18"/>
              </a:rPr>
              <a:t>amoebovitý</a:t>
            </a:r>
            <a:r>
              <a:rPr lang="en-GB" sz="1600" dirty="0">
                <a:latin typeface="Calibri" pitchFamily="18"/>
              </a:rPr>
              <a:t> </a:t>
            </a:r>
            <a:r>
              <a:rPr lang="en-GB" sz="1600" dirty="0" err="1" smtClean="0">
                <a:latin typeface="Calibri" pitchFamily="18"/>
              </a:rPr>
              <a:t>život</a:t>
            </a:r>
            <a:r>
              <a:rPr lang="cs-CZ" sz="1600" dirty="0" smtClean="0">
                <a:latin typeface="Calibri" pitchFamily="18"/>
              </a:rPr>
              <a:t> v půdě</a:t>
            </a:r>
            <a:endParaRPr lang="en-GB" sz="1600" dirty="0">
              <a:latin typeface="Calibri" pitchFamily="18"/>
            </a:endParaRPr>
          </a:p>
          <a:p>
            <a:pPr marL="0" lvl="0" indent="0">
              <a:spcBef>
                <a:spcPts val="638"/>
              </a:spcBef>
              <a:buNone/>
            </a:pPr>
            <a:endParaRPr lang="en-GB" sz="1600" dirty="0">
              <a:latin typeface="Calibri" pitchFamily="18"/>
            </a:endParaRPr>
          </a:p>
          <a:p>
            <a:pPr marL="0" lvl="0" indent="0">
              <a:spcBef>
                <a:spcPts val="638"/>
              </a:spcBef>
              <a:buNone/>
            </a:pPr>
            <a:r>
              <a:rPr lang="en-GB" sz="1600" dirty="0" err="1">
                <a:latin typeface="Calibri" pitchFamily="18"/>
              </a:rPr>
              <a:t>Při</a:t>
            </a:r>
            <a:r>
              <a:rPr lang="en-GB" sz="1600" dirty="0">
                <a:latin typeface="Calibri" pitchFamily="18"/>
              </a:rPr>
              <a:t> </a:t>
            </a:r>
            <a:r>
              <a:rPr lang="en-GB" sz="1600" dirty="0" err="1">
                <a:latin typeface="Calibri" pitchFamily="18"/>
              </a:rPr>
              <a:t>nižší</a:t>
            </a:r>
            <a:r>
              <a:rPr lang="en-GB" sz="1600" dirty="0">
                <a:latin typeface="Calibri" pitchFamily="18"/>
              </a:rPr>
              <a:t> </a:t>
            </a:r>
            <a:r>
              <a:rPr lang="en-GB" sz="1600" dirty="0" err="1">
                <a:latin typeface="Calibri" pitchFamily="18"/>
              </a:rPr>
              <a:t>populační</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pomoci</a:t>
            </a:r>
            <a:r>
              <a:rPr lang="en-GB" sz="1600" dirty="0">
                <a:latin typeface="Calibri" pitchFamily="18"/>
              </a:rPr>
              <a:t> </a:t>
            </a:r>
            <a:r>
              <a:rPr lang="en-GB" sz="1600" dirty="0" err="1" smtClean="0">
                <a:latin typeface="Calibri" pitchFamily="18"/>
              </a:rPr>
              <a:t>agregace</a:t>
            </a:r>
            <a:r>
              <a:rPr lang="cs-CZ"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recipientní</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i="1" dirty="0" err="1">
                <a:latin typeface="Calibri" pitchFamily="18"/>
              </a:rPr>
              <a:t>Dictyostelium</a:t>
            </a:r>
            <a:r>
              <a:rPr lang="en-GB" sz="1600" dirty="0">
                <a:latin typeface="Calibri" pitchFamily="18"/>
              </a:rPr>
              <a:t> </a:t>
            </a:r>
            <a:r>
              <a:rPr lang="en-GB" sz="1600" dirty="0" err="1">
                <a:latin typeface="Calibri" pitchFamily="18"/>
              </a:rPr>
              <a:t>produkují</a:t>
            </a:r>
            <a:r>
              <a:rPr lang="en-GB" sz="1600" dirty="0">
                <a:latin typeface="Calibri" pitchFamily="18"/>
              </a:rPr>
              <a:t> </a:t>
            </a:r>
            <a:r>
              <a:rPr lang="en-GB" sz="1600" dirty="0" err="1">
                <a:latin typeface="Calibri" pitchFamily="18"/>
              </a:rPr>
              <a:t>feromon</a:t>
            </a:r>
            <a:endParaRPr lang="en-GB" sz="1600" dirty="0">
              <a:latin typeface="Calibri" pitchFamily="18"/>
            </a:endParaRPr>
          </a:p>
          <a:p>
            <a:pPr marL="285750" indent="-285750">
              <a:spcBef>
                <a:spcPts val="638"/>
              </a:spcBef>
            </a:pPr>
            <a:r>
              <a:rPr lang="cs-CZ" sz="1600" dirty="0" smtClean="0">
                <a:latin typeface="Calibri" pitchFamily="18"/>
              </a:rPr>
              <a:t>i</a:t>
            </a:r>
            <a:r>
              <a:rPr lang="en-GB" sz="1600" dirty="0" err="1" smtClean="0">
                <a:latin typeface="Calibri" pitchFamily="18"/>
              </a:rPr>
              <a:t>ndukuje</a:t>
            </a:r>
            <a:r>
              <a:rPr lang="en-GB" sz="1600" dirty="0" smtClean="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obsahující</a:t>
            </a:r>
            <a:r>
              <a:rPr lang="en-GB" sz="1600" dirty="0">
                <a:latin typeface="Calibri" pitchFamily="18"/>
              </a:rPr>
              <a:t> </a:t>
            </a:r>
            <a:r>
              <a:rPr lang="en-GB" sz="1600" dirty="0" err="1">
                <a:latin typeface="Calibri" pitchFamily="18"/>
              </a:rPr>
              <a:t>donorový</a:t>
            </a:r>
            <a:r>
              <a:rPr lang="en-GB" sz="1600" dirty="0">
                <a:latin typeface="Calibri" pitchFamily="18"/>
              </a:rPr>
              <a:t> plasmid</a:t>
            </a:r>
          </a:p>
          <a:p>
            <a:pPr marL="285750" indent="-285750">
              <a:spcBef>
                <a:spcPts val="638"/>
              </a:spcBef>
            </a:pPr>
            <a:r>
              <a:rPr lang="en-GB" sz="1600" dirty="0" err="1" smtClean="0">
                <a:latin typeface="Calibri" pitchFamily="18"/>
              </a:rPr>
              <a:t>produkce</a:t>
            </a:r>
            <a:r>
              <a:rPr lang="en-GB" sz="1600" dirty="0" smtClean="0">
                <a:latin typeface="Calibri" pitchFamily="18"/>
              </a:rPr>
              <a:t> </a:t>
            </a:r>
            <a:r>
              <a:rPr lang="en-GB" sz="1600" dirty="0" err="1">
                <a:latin typeface="Calibri" pitchFamily="18"/>
              </a:rPr>
              <a:t>aglutininů</a:t>
            </a:r>
            <a:r>
              <a:rPr lang="en-GB" sz="1600" dirty="0">
                <a:latin typeface="Calibri" pitchFamily="18"/>
              </a:rPr>
              <a:t>  a </a:t>
            </a:r>
            <a:r>
              <a:rPr lang="en-GB" sz="1600" dirty="0" err="1">
                <a:latin typeface="Calibri" pitchFamily="18"/>
              </a:rPr>
              <a:t>vytváření</a:t>
            </a:r>
            <a:r>
              <a:rPr lang="en-GB" sz="1600" dirty="0">
                <a:latin typeface="Calibri" pitchFamily="18"/>
              </a:rPr>
              <a:t> </a:t>
            </a:r>
            <a:r>
              <a:rPr lang="en-GB" sz="1600" dirty="0" err="1">
                <a:latin typeface="Calibri" pitchFamily="18"/>
              </a:rPr>
              <a:t>agregátů</a:t>
            </a:r>
            <a:r>
              <a:rPr lang="en-GB" sz="1600" dirty="0">
                <a:latin typeface="Calibri" pitchFamily="18"/>
              </a:rPr>
              <a:t> </a:t>
            </a:r>
            <a:r>
              <a:rPr lang="cs-CZ" sz="1600" dirty="0" smtClean="0">
                <a:latin typeface="Calibri" pitchFamily="18"/>
              </a:rPr>
              <a:t>mezi</a:t>
            </a:r>
          </a:p>
          <a:p>
            <a:pPr marL="0" indent="0">
              <a:spcBef>
                <a:spcPts val="638"/>
              </a:spcBef>
              <a:buNone/>
            </a:pPr>
            <a:r>
              <a:rPr lang="cs-CZ" sz="1600" dirty="0">
                <a:latin typeface="Calibri" pitchFamily="18"/>
              </a:rPr>
              <a:t> </a:t>
            </a:r>
            <a:r>
              <a:rPr lang="cs-CZ" sz="1600" dirty="0" smtClean="0">
                <a:latin typeface="Calibri" pitchFamily="18"/>
              </a:rPr>
              <a:t>      </a:t>
            </a:r>
            <a:r>
              <a:rPr lang="en-GB" sz="1600" dirty="0" err="1" smtClean="0">
                <a:latin typeface="Calibri" pitchFamily="18"/>
              </a:rPr>
              <a:t>buňkami</a:t>
            </a:r>
            <a:r>
              <a:rPr lang="en-GB" sz="1600" dirty="0" smtClean="0">
                <a:latin typeface="Calibri" pitchFamily="18"/>
              </a:rPr>
              <a:t> </a:t>
            </a:r>
            <a:r>
              <a:rPr lang="en-GB" sz="1600" dirty="0" err="1">
                <a:latin typeface="Calibri" pitchFamily="18"/>
              </a:rPr>
              <a:t>za</a:t>
            </a:r>
            <a:r>
              <a:rPr lang="en-GB" sz="1600" dirty="0">
                <a:latin typeface="Calibri" pitchFamily="18"/>
              </a:rPr>
              <a:t> </a:t>
            </a:r>
            <a:r>
              <a:rPr lang="en-GB" sz="1600" dirty="0" err="1" smtClean="0">
                <a:latin typeface="Calibri" pitchFamily="18"/>
              </a:rPr>
              <a:t>účelem</a:t>
            </a:r>
            <a:r>
              <a:rPr lang="en-GB" sz="1600" dirty="0" smtClean="0">
                <a:latin typeface="Calibri" pitchFamily="18"/>
              </a:rPr>
              <a:t> </a:t>
            </a:r>
            <a:r>
              <a:rPr lang="en-GB" sz="1600" dirty="0" err="1">
                <a:latin typeface="Calibri" pitchFamily="18"/>
              </a:rPr>
              <a:t>výměny</a:t>
            </a:r>
            <a:r>
              <a:rPr lang="en-GB" sz="1600" dirty="0">
                <a:latin typeface="Calibri" pitchFamily="18"/>
              </a:rPr>
              <a:t> </a:t>
            </a:r>
            <a:r>
              <a:rPr lang="en-GB" sz="1600" dirty="0" err="1">
                <a:latin typeface="Calibri" pitchFamily="18"/>
              </a:rPr>
              <a:t>genů</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5148064" y="1772816"/>
            <a:ext cx="3557520" cy="44085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95640" y="188640"/>
            <a:ext cx="5815800" cy="3978000"/>
          </a:xfrm>
          <a:prstGeom prst="rect">
            <a:avLst/>
          </a:prstGeom>
          <a:noFill/>
          <a:ln>
            <a:noFill/>
          </a:ln>
        </p:spPr>
      </p:pic>
      <p:pic>
        <p:nvPicPr>
          <p:cNvPr id="3" name="Picture 4"/>
          <p:cNvPicPr>
            <a:picLocks noChangeAspect="1"/>
          </p:cNvPicPr>
          <p:nvPr/>
        </p:nvPicPr>
        <p:blipFill>
          <a:blip r:embed="rId4">
            <a:lum/>
            <a:alphaModFix/>
          </a:blip>
          <a:srcRect/>
          <a:stretch>
            <a:fillRect/>
          </a:stretch>
        </p:blipFill>
        <p:spPr>
          <a:xfrm>
            <a:off x="5652000" y="3645000"/>
            <a:ext cx="3115080" cy="30358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Výchozí">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ýchozí 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ýchozí 2">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2929</TotalTime>
  <Words>4210</Words>
  <Application>Microsoft Office PowerPoint</Application>
  <PresentationFormat>Předvádění na obrazovce (4:3)</PresentationFormat>
  <Paragraphs>418</Paragraphs>
  <Slides>52</Slides>
  <Notes>31</Notes>
  <HiddenSlides>0</HiddenSlides>
  <MMClips>0</MMClips>
  <ScaleCrop>false</ScaleCrop>
  <HeadingPairs>
    <vt:vector size="4" baseType="variant">
      <vt:variant>
        <vt:lpstr>Motiv</vt:lpstr>
      </vt:variant>
      <vt:variant>
        <vt:i4>3</vt:i4>
      </vt:variant>
      <vt:variant>
        <vt:lpstr>Nadpisy snímků</vt:lpstr>
      </vt:variant>
      <vt:variant>
        <vt:i4>52</vt:i4>
      </vt:variant>
    </vt:vector>
  </HeadingPairs>
  <TitlesOfParts>
    <vt:vector size="55" baseType="lpstr">
      <vt:lpstr>Výchozí</vt:lpstr>
      <vt:lpstr>Výchozí 1</vt:lpstr>
      <vt:lpstr>Výchozí 2</vt:lpstr>
      <vt:lpstr>EKOLOGIE MIKROORGANISMŮ 6</vt:lpstr>
      <vt:lpstr>Symbióza </vt:lpstr>
      <vt:lpstr>Prezentace aplikace PowerPoint</vt:lpstr>
      <vt:lpstr>Interakce mezi mikrobi</vt:lpstr>
      <vt:lpstr>Prezentace aplikace PowerPoint</vt:lpstr>
      <vt:lpstr>Pozitivní interakce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5</dc:title>
  <dc:creator>Uživatel</dc:creator>
  <cp:lastModifiedBy>Iva</cp:lastModifiedBy>
  <cp:revision>76</cp:revision>
  <dcterms:modified xsi:type="dcterms:W3CDTF">2021-04-20T08:54:38Z</dcterms:modified>
</cp:coreProperties>
</file>