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257" r:id="rId4"/>
    <p:sldId id="258" r:id="rId5"/>
    <p:sldId id="260" r:id="rId6"/>
    <p:sldId id="266" r:id="rId7"/>
    <p:sldId id="267" r:id="rId8"/>
    <p:sldId id="320" r:id="rId9"/>
    <p:sldId id="268" r:id="rId10"/>
    <p:sldId id="269" r:id="rId11"/>
    <p:sldId id="270" r:id="rId12"/>
    <p:sldId id="321" r:id="rId13"/>
    <p:sldId id="271" r:id="rId14"/>
    <p:sldId id="272" r:id="rId15"/>
    <p:sldId id="273" r:id="rId16"/>
    <p:sldId id="274" r:id="rId17"/>
    <p:sldId id="277" r:id="rId18"/>
    <p:sldId id="322" r:id="rId19"/>
    <p:sldId id="278" r:id="rId20"/>
    <p:sldId id="323" r:id="rId21"/>
    <p:sldId id="279" r:id="rId22"/>
    <p:sldId id="324" r:id="rId23"/>
    <p:sldId id="280" r:id="rId24"/>
    <p:sldId id="282" r:id="rId25"/>
    <p:sldId id="283" r:id="rId26"/>
    <p:sldId id="284" r:id="rId27"/>
    <p:sldId id="286" r:id="rId28"/>
    <p:sldId id="326" r:id="rId29"/>
    <p:sldId id="288" r:id="rId30"/>
    <p:sldId id="289" r:id="rId31"/>
    <p:sldId id="291" r:id="rId32"/>
    <p:sldId id="294" r:id="rId33"/>
    <p:sldId id="295" r:id="rId34"/>
    <p:sldId id="297" r:id="rId35"/>
    <p:sldId id="325" r:id="rId36"/>
    <p:sldId id="298" r:id="rId37"/>
    <p:sldId id="299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2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7780-AADD-436F-B6DB-C3A3A88FA58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9BAC-4616-4192-8477-FEDD667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2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7780-AADD-436F-B6DB-C3A3A88FA58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9BAC-4616-4192-8477-FEDD667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3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7780-AADD-436F-B6DB-C3A3A88FA58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9BAC-4616-4192-8477-FEDD667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3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7780-AADD-436F-B6DB-C3A3A88FA58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9BAC-4616-4192-8477-FEDD667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0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7780-AADD-436F-B6DB-C3A3A88FA58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9BAC-4616-4192-8477-FEDD667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9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7780-AADD-436F-B6DB-C3A3A88FA58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9BAC-4616-4192-8477-FEDD667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25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7780-AADD-436F-B6DB-C3A3A88FA58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9BAC-4616-4192-8477-FEDD667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1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7780-AADD-436F-B6DB-C3A3A88FA58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9BAC-4616-4192-8477-FEDD667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5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7780-AADD-436F-B6DB-C3A3A88FA58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9BAC-4616-4192-8477-FEDD667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9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7780-AADD-436F-B6DB-C3A3A88FA58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9BAC-4616-4192-8477-FEDD667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59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7780-AADD-436F-B6DB-C3A3A88FA58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9BAC-4616-4192-8477-FEDD667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3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37780-AADD-436F-B6DB-C3A3A88FA58C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9BAC-4616-4192-8477-FEDD6678C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8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Biogeochemické </a:t>
            </a:r>
            <a:r>
              <a:rPr lang="cs-CZ" b="1" dirty="0" smtClean="0">
                <a:solidFill>
                  <a:schemeClr val="tx1"/>
                </a:solidFill>
              </a:rPr>
              <a:t>cykly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cs-CZ" altLang="en-US" b="1" dirty="0">
                <a:latin typeface="Calibri" panose="020F0502020204030204" pitchFamily="34" charset="0"/>
              </a:rPr>
              <a:t>EKOLOGIE MIKROORGANISMŮ</a:t>
            </a:r>
            <a:br>
              <a:rPr lang="cs-CZ" altLang="en-US" b="1" dirty="0">
                <a:latin typeface="Calibri" panose="020F0502020204030204" pitchFamily="34" charset="0"/>
              </a:rPr>
            </a:br>
            <a:r>
              <a:rPr lang="cs-CZ" altLang="en-US" b="1" dirty="0" smtClean="0">
                <a:latin typeface="Calibri" panose="020F0502020204030204" pitchFamily="34" charset="0"/>
              </a:rPr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20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640960" cy="23499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a</a:t>
            </a:r>
            <a:r>
              <a:rPr lang="cs-CZ" sz="1600" dirty="0" smtClean="0"/>
              <a:t>daptace na </a:t>
            </a:r>
            <a:r>
              <a:rPr lang="en-GB" sz="1600" dirty="0" err="1" smtClean="0"/>
              <a:t>nedosta</a:t>
            </a:r>
            <a:r>
              <a:rPr lang="cs-CZ" sz="1600" dirty="0" smtClean="0"/>
              <a:t>tek </a:t>
            </a:r>
            <a:r>
              <a:rPr lang="en-GB" sz="1600" dirty="0" err="1" smtClean="0"/>
              <a:t>zákl</a:t>
            </a:r>
            <a:r>
              <a:rPr lang="cs-CZ" sz="1600" dirty="0" smtClean="0"/>
              <a:t>. minerálů</a:t>
            </a:r>
            <a:r>
              <a:rPr lang="en-GB" sz="1600" dirty="0" smtClean="0"/>
              <a:t>– </a:t>
            </a:r>
            <a:r>
              <a:rPr lang="cs-CZ" sz="1600" dirty="0" smtClean="0"/>
              <a:t>růst </a:t>
            </a:r>
            <a:r>
              <a:rPr lang="en-GB" sz="1600" dirty="0" err="1" smtClean="0"/>
              <a:t>blízko</a:t>
            </a:r>
            <a:r>
              <a:rPr lang="cs-CZ" sz="1600" dirty="0" smtClean="0"/>
              <a:t> </a:t>
            </a:r>
            <a:r>
              <a:rPr lang="en-GB" sz="1600" dirty="0" err="1" smtClean="0"/>
              <a:t>maximální</a:t>
            </a:r>
            <a:r>
              <a:rPr lang="en-GB" sz="1600" dirty="0" smtClean="0"/>
              <a:t> </a:t>
            </a:r>
            <a:r>
              <a:rPr lang="en-GB" sz="1600" dirty="0" err="1" smtClean="0"/>
              <a:t>rych</a:t>
            </a:r>
            <a:r>
              <a:rPr lang="cs-CZ" sz="1600" dirty="0" smtClean="0"/>
              <a:t>l</a:t>
            </a:r>
            <a:r>
              <a:rPr lang="en-GB" sz="1600" dirty="0" err="1" smtClean="0"/>
              <a:t>osti</a:t>
            </a:r>
            <a:r>
              <a:rPr lang="en-GB" sz="1600" dirty="0" smtClean="0"/>
              <a:t>/</a:t>
            </a:r>
            <a:r>
              <a:rPr lang="en-GB" sz="1600" dirty="0" err="1" smtClean="0"/>
              <a:t>intenzitě</a:t>
            </a:r>
            <a:endParaRPr lang="en-GB" sz="1600" dirty="0" smtClean="0"/>
          </a:p>
          <a:p>
            <a:r>
              <a:rPr lang="cs-CZ" sz="1600" dirty="0" err="1"/>
              <a:t>v</a:t>
            </a:r>
            <a:r>
              <a:rPr lang="cs-CZ" sz="1600" dirty="0" err="1" smtClean="0"/>
              <a:t>ětš</a:t>
            </a:r>
            <a:r>
              <a:rPr lang="cs-CZ" sz="1600" dirty="0" smtClean="0"/>
              <a:t>. </a:t>
            </a:r>
            <a:r>
              <a:rPr lang="cs-CZ" sz="1600" dirty="0"/>
              <a:t>o</a:t>
            </a:r>
            <a:r>
              <a:rPr lang="en-GB" sz="1600" dirty="0" err="1" smtClean="0"/>
              <a:t>rg</a:t>
            </a:r>
            <a:r>
              <a:rPr lang="cs-CZ" sz="1600" dirty="0" smtClean="0"/>
              <a:t>. C</a:t>
            </a:r>
            <a:r>
              <a:rPr lang="en-GB" sz="1600" dirty="0" smtClean="0"/>
              <a:t> </a:t>
            </a:r>
            <a:r>
              <a:rPr lang="cs-CZ" sz="1600" dirty="0" smtClean="0"/>
              <a:t>přes </a:t>
            </a:r>
            <a:r>
              <a:rPr lang="en-GB" sz="1600" dirty="0" err="1" smtClean="0"/>
              <a:t>fytoplankton</a:t>
            </a:r>
            <a:r>
              <a:rPr lang="en-GB" sz="1600" dirty="0" smtClean="0"/>
              <a:t> </a:t>
            </a:r>
            <a:r>
              <a:rPr lang="en-GB" sz="1600" dirty="0" err="1" smtClean="0"/>
              <a:t>vstupuje</a:t>
            </a:r>
            <a:r>
              <a:rPr lang="en-GB" sz="1600" dirty="0" smtClean="0"/>
              <a:t> do </a:t>
            </a:r>
            <a:r>
              <a:rPr lang="en-GB" sz="1600" dirty="0" err="1" smtClean="0"/>
              <a:t>pelagického</a:t>
            </a:r>
            <a:r>
              <a:rPr lang="cs-CZ" sz="1600" dirty="0"/>
              <a:t> </a:t>
            </a:r>
            <a:r>
              <a:rPr lang="en-GB" sz="1600" dirty="0" err="1" smtClean="0"/>
              <a:t>potravinového</a:t>
            </a:r>
            <a:r>
              <a:rPr lang="en-GB" sz="1600" dirty="0" smtClean="0"/>
              <a:t> </a:t>
            </a:r>
            <a:r>
              <a:rPr lang="en-GB" sz="1600" dirty="0" err="1" smtClean="0"/>
              <a:t>řetězce</a:t>
            </a:r>
            <a:endParaRPr lang="cs-CZ" sz="1600" dirty="0" smtClean="0"/>
          </a:p>
          <a:p>
            <a:r>
              <a:rPr lang="en-GB" sz="1600" dirty="0" err="1" smtClean="0"/>
              <a:t>jako</a:t>
            </a:r>
            <a:r>
              <a:rPr lang="en-GB" sz="1600" dirty="0" smtClean="0"/>
              <a:t> </a:t>
            </a:r>
            <a:r>
              <a:rPr lang="en-GB" sz="1600" dirty="0" err="1" smtClean="0"/>
              <a:t>rozpuštěná</a:t>
            </a:r>
            <a:r>
              <a:rPr lang="en-GB" sz="1600" dirty="0" smtClean="0"/>
              <a:t> a </a:t>
            </a:r>
            <a:r>
              <a:rPr lang="en-GB" sz="1600" dirty="0" err="1" smtClean="0"/>
              <a:t>neživá</a:t>
            </a:r>
            <a:r>
              <a:rPr lang="en-GB" sz="1600" dirty="0" smtClean="0"/>
              <a:t> „particulate“ </a:t>
            </a:r>
            <a:r>
              <a:rPr lang="en-GB" sz="1600" dirty="0" err="1" smtClean="0"/>
              <a:t>organická</a:t>
            </a:r>
            <a:r>
              <a:rPr lang="en-GB" sz="1600" dirty="0" smtClean="0"/>
              <a:t> </a:t>
            </a:r>
            <a:r>
              <a:rPr lang="en-GB" sz="1600" dirty="0" err="1" smtClean="0"/>
              <a:t>hmota</a:t>
            </a:r>
            <a:r>
              <a:rPr lang="en-GB" sz="1600" dirty="0" smtClean="0"/>
              <a:t> </a:t>
            </a:r>
            <a:r>
              <a:rPr lang="cs-CZ" sz="1600" dirty="0" smtClean="0"/>
              <a:t>(POM)</a:t>
            </a:r>
          </a:p>
          <a:p>
            <a:r>
              <a:rPr lang="en-GB" sz="1600" dirty="0" err="1" smtClean="0"/>
              <a:t>zabudována</a:t>
            </a:r>
            <a:r>
              <a:rPr lang="en-GB" sz="1600" dirty="0" smtClean="0"/>
              <a:t> do </a:t>
            </a:r>
            <a:r>
              <a:rPr lang="cs-CZ" sz="1600" dirty="0" smtClean="0"/>
              <a:t>bakterií - </a:t>
            </a:r>
            <a:r>
              <a:rPr lang="en-GB" sz="1600" dirty="0" err="1" smtClean="0"/>
              <a:t>fagotrofní</a:t>
            </a:r>
            <a:r>
              <a:rPr lang="cs-CZ" sz="1600" dirty="0" smtClean="0"/>
              <a:t> </a:t>
            </a:r>
            <a:r>
              <a:rPr lang="cs-CZ" sz="1600" dirty="0" err="1" smtClean="0"/>
              <a:t>bičíkatci</a:t>
            </a:r>
            <a:r>
              <a:rPr lang="cs-CZ" sz="1600" dirty="0" smtClean="0"/>
              <a:t> (cca100 b/den)</a:t>
            </a:r>
          </a:p>
          <a:p>
            <a:endParaRPr lang="cs-CZ" sz="1600" dirty="0"/>
          </a:p>
          <a:p>
            <a:r>
              <a:rPr lang="cs-CZ" sz="1600" dirty="0"/>
              <a:t>r</a:t>
            </a:r>
            <a:r>
              <a:rPr lang="en-GB" sz="1600" dirty="0" err="1"/>
              <a:t>ozkladn</a:t>
            </a:r>
            <a:r>
              <a:rPr lang="cs-CZ" sz="1600" dirty="0"/>
              <a:t>ý</a:t>
            </a:r>
            <a:r>
              <a:rPr lang="en-GB" sz="1600" dirty="0"/>
              <a:t> </a:t>
            </a:r>
            <a:r>
              <a:rPr lang="en-GB" sz="1600" dirty="0" err="1"/>
              <a:t>potr</a:t>
            </a:r>
            <a:r>
              <a:rPr lang="cs-CZ" sz="1600" dirty="0"/>
              <a:t>.</a:t>
            </a:r>
            <a:r>
              <a:rPr lang="en-GB" sz="1600" dirty="0"/>
              <a:t> </a:t>
            </a:r>
            <a:r>
              <a:rPr lang="en-GB" sz="1600" dirty="0" err="1"/>
              <a:t>řetězce</a:t>
            </a:r>
            <a:r>
              <a:rPr lang="en-GB" sz="1600" dirty="0"/>
              <a:t> </a:t>
            </a:r>
            <a:r>
              <a:rPr lang="cs-CZ" sz="1600" dirty="0"/>
              <a:t>– mikrobi </a:t>
            </a:r>
            <a:r>
              <a:rPr lang="en-GB" sz="1600" dirty="0" err="1"/>
              <a:t>vodném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terestriálním</a:t>
            </a:r>
            <a:r>
              <a:rPr lang="en-GB" sz="1600" dirty="0"/>
              <a:t> </a:t>
            </a:r>
            <a:r>
              <a:rPr lang="en-GB" sz="1600" dirty="0" err="1"/>
              <a:t>systému</a:t>
            </a:r>
            <a:endParaRPr lang="cs-CZ" sz="1600" dirty="0"/>
          </a:p>
          <a:p>
            <a:r>
              <a:rPr lang="en-GB" sz="1600" dirty="0" err="1"/>
              <a:t>rozklad</a:t>
            </a:r>
            <a:r>
              <a:rPr lang="en-GB" sz="1600" dirty="0"/>
              <a:t> </a:t>
            </a:r>
            <a:r>
              <a:rPr lang="en-GB" sz="1600" dirty="0" err="1"/>
              <a:t>nedokonale</a:t>
            </a:r>
            <a:r>
              <a:rPr lang="en-GB" sz="1600" dirty="0"/>
              <a:t> </a:t>
            </a:r>
            <a:r>
              <a:rPr lang="en-GB" sz="1600" dirty="0" err="1"/>
              <a:t>strávené</a:t>
            </a:r>
            <a:r>
              <a:rPr lang="en-GB" sz="1600" dirty="0"/>
              <a:t> </a:t>
            </a:r>
            <a:r>
              <a:rPr lang="en-GB" sz="1600" dirty="0" err="1"/>
              <a:t>organické</a:t>
            </a:r>
            <a:r>
              <a:rPr lang="en-GB" sz="1600" dirty="0"/>
              <a:t> </a:t>
            </a:r>
            <a:r>
              <a:rPr lang="en-GB" sz="1600" dirty="0" err="1"/>
              <a:t>hmoty</a:t>
            </a:r>
            <a:r>
              <a:rPr lang="en-GB" sz="1600" dirty="0"/>
              <a:t> </a:t>
            </a:r>
            <a:endParaRPr lang="cs-CZ" sz="1600" dirty="0"/>
          </a:p>
          <a:p>
            <a:r>
              <a:rPr lang="cs-CZ" sz="1600" dirty="0"/>
              <a:t>r</a:t>
            </a:r>
            <a:r>
              <a:rPr lang="en-GB" sz="1600" dirty="0" err="1"/>
              <a:t>ozklad</a:t>
            </a:r>
            <a:r>
              <a:rPr lang="cs-CZ" sz="1600" dirty="0"/>
              <a:t> </a:t>
            </a:r>
            <a:r>
              <a:rPr lang="en-GB" sz="1600" dirty="0" err="1"/>
              <a:t>mrtvých</a:t>
            </a:r>
            <a:r>
              <a:rPr lang="en-GB" sz="1600" dirty="0"/>
              <a:t> ale </a:t>
            </a:r>
            <a:r>
              <a:rPr lang="en-GB" sz="1600" dirty="0" err="1"/>
              <a:t>nekonzumovaných</a:t>
            </a:r>
            <a:r>
              <a:rPr lang="en-GB" sz="1600" dirty="0"/>
              <a:t> </a:t>
            </a:r>
            <a:r>
              <a:rPr lang="en-GB" sz="1600" dirty="0" err="1"/>
              <a:t>rostlin</a:t>
            </a:r>
            <a:r>
              <a:rPr lang="en-GB" sz="1600" dirty="0"/>
              <a:t> a </a:t>
            </a:r>
            <a:r>
              <a:rPr lang="en-GB" sz="1600" dirty="0" err="1"/>
              <a:t>živočichů</a:t>
            </a:r>
            <a:endParaRPr lang="cs-CZ" sz="1600" dirty="0"/>
          </a:p>
          <a:p>
            <a:r>
              <a:rPr lang="cs-CZ" sz="1600" dirty="0"/>
              <a:t>l</a:t>
            </a:r>
            <a:r>
              <a:rPr lang="en-GB" sz="1600" dirty="0" err="1"/>
              <a:t>esy</a:t>
            </a:r>
            <a:r>
              <a:rPr lang="en-GB" sz="1600" dirty="0"/>
              <a:t> a </a:t>
            </a:r>
            <a:r>
              <a:rPr lang="en-GB" sz="1600" dirty="0" err="1"/>
              <a:t>slaniska</a:t>
            </a:r>
            <a:r>
              <a:rPr lang="en-GB" sz="1600" dirty="0"/>
              <a:t> – </a:t>
            </a:r>
            <a:r>
              <a:rPr lang="en-GB" sz="1600" dirty="0" err="1"/>
              <a:t>rozkladná</a:t>
            </a:r>
            <a:r>
              <a:rPr lang="en-GB" sz="1600" dirty="0"/>
              <a:t> </a:t>
            </a:r>
            <a:r>
              <a:rPr lang="en-GB" sz="1600" dirty="0" err="1"/>
              <a:t>část</a:t>
            </a:r>
            <a:r>
              <a:rPr lang="en-GB" sz="1600" dirty="0"/>
              <a:t> - </a:t>
            </a:r>
            <a:r>
              <a:rPr lang="en-GB" sz="1600" dirty="0" err="1"/>
              <a:t>až</a:t>
            </a:r>
            <a:r>
              <a:rPr lang="en-GB" sz="1600" dirty="0"/>
              <a:t> 80-90% </a:t>
            </a:r>
            <a:r>
              <a:rPr lang="en-GB" sz="1600" dirty="0" err="1"/>
              <a:t>celkového</a:t>
            </a:r>
            <a:r>
              <a:rPr lang="en-GB" sz="1600" dirty="0"/>
              <a:t> </a:t>
            </a:r>
            <a:r>
              <a:rPr lang="en-GB" sz="1600" dirty="0" err="1"/>
              <a:t>toku</a:t>
            </a:r>
            <a:r>
              <a:rPr lang="en-GB" sz="1600" dirty="0"/>
              <a:t> </a:t>
            </a:r>
            <a:r>
              <a:rPr lang="en-GB" sz="1600" dirty="0" err="1"/>
              <a:t>energie</a:t>
            </a:r>
            <a:endParaRPr lang="en-GB" sz="1600" dirty="0"/>
          </a:p>
          <a:p>
            <a:r>
              <a:rPr lang="cs-CZ" sz="1600" dirty="0"/>
              <a:t>v</a:t>
            </a:r>
            <a:r>
              <a:rPr lang="en-GB" sz="1600" dirty="0" err="1"/>
              <a:t>odní</a:t>
            </a:r>
            <a:r>
              <a:rPr lang="en-GB" sz="1600" dirty="0"/>
              <a:t> </a:t>
            </a:r>
            <a:r>
              <a:rPr lang="en-GB" sz="1600" dirty="0" err="1"/>
              <a:t>ekosystémy</a:t>
            </a:r>
            <a:r>
              <a:rPr lang="en-GB" sz="1600" dirty="0"/>
              <a:t> - grazers/</a:t>
            </a:r>
            <a:r>
              <a:rPr lang="en-GB" sz="1600" dirty="0" err="1"/>
              <a:t>konzumenti</a:t>
            </a:r>
            <a:r>
              <a:rPr lang="en-GB" sz="1600" dirty="0"/>
              <a:t> </a:t>
            </a:r>
            <a:r>
              <a:rPr lang="en-GB" sz="1600" dirty="0" err="1"/>
              <a:t>spotřebují</a:t>
            </a:r>
            <a:r>
              <a:rPr lang="en-GB" sz="1600" dirty="0"/>
              <a:t> </a:t>
            </a:r>
            <a:r>
              <a:rPr lang="en-GB" sz="1600" dirty="0" err="1"/>
              <a:t>většinu</a:t>
            </a:r>
            <a:r>
              <a:rPr lang="en-GB" sz="1600" dirty="0"/>
              <a:t> </a:t>
            </a:r>
            <a:r>
              <a:rPr lang="en-GB" sz="1600" dirty="0" err="1"/>
              <a:t>primární</a:t>
            </a:r>
            <a:r>
              <a:rPr lang="en-GB" sz="1600" dirty="0"/>
              <a:t> </a:t>
            </a:r>
            <a:r>
              <a:rPr lang="en-GB" sz="1600" dirty="0" err="1"/>
              <a:t>produkce</a:t>
            </a:r>
            <a:endParaRPr lang="en-GB" sz="1600" dirty="0"/>
          </a:p>
          <a:p>
            <a:endParaRPr lang="en-GB" sz="1600" dirty="0" smtClean="0"/>
          </a:p>
          <a:p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6188799" cy="30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err="1"/>
              <a:t>Cyklus</a:t>
            </a:r>
            <a:r>
              <a:rPr lang="en-GB" sz="1600" b="1" dirty="0"/>
              <a:t> </a:t>
            </a:r>
            <a:r>
              <a:rPr lang="en-GB" sz="1600" b="1" dirty="0" err="1"/>
              <a:t>uhlíku</a:t>
            </a:r>
            <a:r>
              <a:rPr lang="en-GB" sz="1600" b="1" dirty="0"/>
              <a:t> v </a:t>
            </a:r>
            <a:r>
              <a:rPr lang="en-GB" sz="1600" b="1" dirty="0" err="1"/>
              <a:t>rámci</a:t>
            </a:r>
            <a:r>
              <a:rPr lang="en-GB" sz="1600" b="1" dirty="0"/>
              <a:t> </a:t>
            </a:r>
            <a:r>
              <a:rPr lang="en-GB" sz="1600" b="1" dirty="0" err="1" smtClean="0"/>
              <a:t>habitatu</a:t>
            </a:r>
            <a:endParaRPr lang="cs-CZ" sz="1600" b="1" dirty="0" smtClean="0"/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dirty="0" err="1" smtClean="0"/>
              <a:t>d</a:t>
            </a:r>
            <a:r>
              <a:rPr lang="en-GB" sz="1600" dirty="0" err="1" smtClean="0"/>
              <a:t>egradace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recyklace</a:t>
            </a:r>
            <a:r>
              <a:rPr lang="en-GB" sz="1600" dirty="0"/>
              <a:t> </a:t>
            </a:r>
            <a:r>
              <a:rPr lang="en-GB" sz="1600" dirty="0" err="1"/>
              <a:t>organické</a:t>
            </a:r>
            <a:r>
              <a:rPr lang="en-GB" sz="1600" dirty="0"/>
              <a:t> </a:t>
            </a:r>
            <a:r>
              <a:rPr lang="en-GB" sz="1600" dirty="0" err="1" smtClean="0"/>
              <a:t>hmoty</a:t>
            </a:r>
            <a:r>
              <a:rPr lang="cs-CZ" sz="1600" dirty="0" smtClean="0"/>
              <a:t>– </a:t>
            </a:r>
            <a:r>
              <a:rPr lang="en-GB" sz="1600" dirty="0" err="1" smtClean="0"/>
              <a:t>uskutečňována</a:t>
            </a:r>
            <a:r>
              <a:rPr lang="en-GB" sz="1600" dirty="0" smtClean="0"/>
              <a:t> </a:t>
            </a:r>
            <a:r>
              <a:rPr lang="en-GB" sz="1600" dirty="0" err="1" smtClean="0"/>
              <a:t>heterotrofními</a:t>
            </a:r>
            <a:r>
              <a:rPr lang="cs-CZ" sz="1600" dirty="0" smtClean="0"/>
              <a:t> </a:t>
            </a:r>
            <a:r>
              <a:rPr lang="en-GB" sz="1600" dirty="0" err="1" smtClean="0"/>
              <a:t>makro</a:t>
            </a:r>
            <a:r>
              <a:rPr lang="en-GB" sz="1600" dirty="0" smtClean="0"/>
              <a:t>- </a:t>
            </a:r>
            <a:r>
              <a:rPr lang="en-GB" sz="1600" dirty="0"/>
              <a:t>a </a:t>
            </a:r>
            <a:r>
              <a:rPr lang="en-GB" sz="1600" dirty="0" err="1"/>
              <a:t>mikroorganismy</a:t>
            </a:r>
            <a:endParaRPr lang="cs-CZ" sz="1600" dirty="0"/>
          </a:p>
          <a:p>
            <a:endParaRPr lang="cs-CZ" sz="1600" dirty="0" smtClean="0"/>
          </a:p>
          <a:p>
            <a:r>
              <a:rPr lang="en-GB" sz="1600" dirty="0" err="1" smtClean="0"/>
              <a:t>rozklad</a:t>
            </a:r>
            <a:r>
              <a:rPr lang="en-GB" sz="1600" dirty="0" smtClean="0"/>
              <a:t> </a:t>
            </a:r>
            <a:r>
              <a:rPr lang="en-GB" sz="1600" dirty="0" err="1"/>
              <a:t>nedokonale</a:t>
            </a:r>
            <a:r>
              <a:rPr lang="en-GB" sz="1600" dirty="0"/>
              <a:t> </a:t>
            </a:r>
            <a:r>
              <a:rPr lang="en-GB" sz="1600" dirty="0" err="1"/>
              <a:t>strávené</a:t>
            </a:r>
            <a:r>
              <a:rPr lang="en-GB" sz="1600" dirty="0"/>
              <a:t> </a:t>
            </a:r>
            <a:r>
              <a:rPr lang="en-GB" sz="1600" dirty="0" err="1"/>
              <a:t>organické</a:t>
            </a:r>
            <a:r>
              <a:rPr lang="en-GB" sz="1600" dirty="0"/>
              <a:t> </a:t>
            </a:r>
            <a:r>
              <a:rPr lang="en-GB" sz="1600" dirty="0" err="1"/>
              <a:t>hmoty</a:t>
            </a:r>
            <a:r>
              <a:rPr lang="en-GB" sz="1600" dirty="0"/>
              <a:t> </a:t>
            </a:r>
            <a:r>
              <a:rPr lang="cs-CZ" sz="1600" dirty="0" smtClean="0"/>
              <a:t>, </a:t>
            </a:r>
            <a:r>
              <a:rPr lang="en-GB" sz="1600" dirty="0" err="1" smtClean="0"/>
              <a:t>mrtvých</a:t>
            </a:r>
            <a:r>
              <a:rPr lang="en-GB" sz="1600" dirty="0" smtClean="0"/>
              <a:t> </a:t>
            </a:r>
            <a:r>
              <a:rPr lang="en-GB" sz="1600" dirty="0" err="1" smtClean="0"/>
              <a:t>rostlin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živočichů</a:t>
            </a:r>
            <a:endParaRPr lang="cs-CZ" sz="1600" dirty="0"/>
          </a:p>
          <a:p>
            <a:r>
              <a:rPr lang="cs-CZ" sz="1600" dirty="0"/>
              <a:t>l</a:t>
            </a:r>
            <a:r>
              <a:rPr lang="en-GB" sz="1600" dirty="0" err="1"/>
              <a:t>esy</a:t>
            </a:r>
            <a:r>
              <a:rPr lang="en-GB" sz="1600" dirty="0"/>
              <a:t> a </a:t>
            </a:r>
            <a:r>
              <a:rPr lang="en-GB" sz="1600" dirty="0" err="1"/>
              <a:t>slaniska</a:t>
            </a:r>
            <a:r>
              <a:rPr lang="en-GB" sz="1600" dirty="0"/>
              <a:t> – </a:t>
            </a:r>
            <a:r>
              <a:rPr lang="en-GB" sz="1600" dirty="0" err="1"/>
              <a:t>rozkladná</a:t>
            </a:r>
            <a:r>
              <a:rPr lang="en-GB" sz="1600" dirty="0"/>
              <a:t> </a:t>
            </a:r>
            <a:r>
              <a:rPr lang="en-GB" sz="1600" dirty="0" err="1"/>
              <a:t>část</a:t>
            </a:r>
            <a:r>
              <a:rPr lang="en-GB" sz="1600" dirty="0"/>
              <a:t> - </a:t>
            </a:r>
            <a:r>
              <a:rPr lang="en-GB" sz="1600" dirty="0" err="1"/>
              <a:t>až</a:t>
            </a:r>
            <a:r>
              <a:rPr lang="en-GB" sz="1600" dirty="0"/>
              <a:t> 80-90% </a:t>
            </a:r>
            <a:r>
              <a:rPr lang="en-GB" sz="1600" dirty="0" err="1"/>
              <a:t>celkového</a:t>
            </a:r>
            <a:r>
              <a:rPr lang="en-GB" sz="1600" dirty="0"/>
              <a:t> </a:t>
            </a:r>
            <a:r>
              <a:rPr lang="en-GB" sz="1600" dirty="0" err="1"/>
              <a:t>toku</a:t>
            </a:r>
            <a:r>
              <a:rPr lang="en-GB" sz="1600" dirty="0"/>
              <a:t> </a:t>
            </a:r>
            <a:r>
              <a:rPr lang="en-GB" sz="1600" dirty="0" err="1"/>
              <a:t>energie</a:t>
            </a:r>
            <a:endParaRPr lang="en-GB" sz="1600" dirty="0"/>
          </a:p>
          <a:p>
            <a:r>
              <a:rPr lang="cs-CZ" sz="1600" dirty="0"/>
              <a:t>v</a:t>
            </a:r>
            <a:r>
              <a:rPr lang="en-GB" sz="1600" dirty="0" err="1"/>
              <a:t>odní</a:t>
            </a:r>
            <a:r>
              <a:rPr lang="en-GB" sz="1600" dirty="0"/>
              <a:t> </a:t>
            </a:r>
            <a:r>
              <a:rPr lang="en-GB" sz="1600" dirty="0" err="1"/>
              <a:t>ekosystémy</a:t>
            </a:r>
            <a:r>
              <a:rPr lang="en-GB" sz="1600" dirty="0"/>
              <a:t> - </a:t>
            </a:r>
            <a:r>
              <a:rPr lang="en-GB" sz="1600" dirty="0" err="1" smtClean="0"/>
              <a:t>konzumenti</a:t>
            </a:r>
            <a:r>
              <a:rPr lang="en-GB" sz="1600" dirty="0" smtClean="0"/>
              <a:t> </a:t>
            </a:r>
            <a:r>
              <a:rPr lang="en-GB" sz="1600" dirty="0" err="1"/>
              <a:t>spotřebují</a:t>
            </a:r>
            <a:r>
              <a:rPr lang="en-GB" sz="1600" dirty="0"/>
              <a:t> </a:t>
            </a:r>
            <a:r>
              <a:rPr lang="en-GB" sz="1600" dirty="0" err="1"/>
              <a:t>většinu</a:t>
            </a:r>
            <a:r>
              <a:rPr lang="en-GB" sz="1600" dirty="0"/>
              <a:t> </a:t>
            </a:r>
            <a:r>
              <a:rPr lang="en-GB" sz="1600" dirty="0" err="1"/>
              <a:t>primární</a:t>
            </a:r>
            <a:r>
              <a:rPr lang="en-GB" sz="1600" dirty="0"/>
              <a:t> </a:t>
            </a:r>
            <a:r>
              <a:rPr lang="en-GB" sz="1600" dirty="0" err="1"/>
              <a:t>produkce</a:t>
            </a:r>
            <a:endParaRPr lang="en-GB" sz="1600" dirty="0"/>
          </a:p>
          <a:p>
            <a:pPr marL="0" indent="0">
              <a:buNone/>
            </a:pPr>
            <a:endParaRPr lang="en-GB" sz="1600" b="1" dirty="0"/>
          </a:p>
          <a:p>
            <a:r>
              <a:rPr lang="cs-CZ" sz="1600" dirty="0"/>
              <a:t>m</a:t>
            </a:r>
            <a:r>
              <a:rPr lang="cs-CZ" sz="1600" dirty="0" smtClean="0"/>
              <a:t>ikrob. </a:t>
            </a:r>
            <a:r>
              <a:rPr lang="en-GB" sz="1600" dirty="0" err="1" smtClean="0"/>
              <a:t>aktivity</a:t>
            </a:r>
            <a:r>
              <a:rPr lang="en-GB" sz="1600" dirty="0" smtClean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klíčové</a:t>
            </a:r>
            <a:r>
              <a:rPr lang="en-GB" sz="1600" dirty="0"/>
              <a:t> </a:t>
            </a:r>
            <a:r>
              <a:rPr lang="en-GB" sz="1600" dirty="0" err="1"/>
              <a:t>jak</a:t>
            </a:r>
            <a:r>
              <a:rPr lang="en-GB" sz="1600" dirty="0"/>
              <a:t> z </a:t>
            </a:r>
            <a:r>
              <a:rPr lang="en-GB" sz="1600" dirty="0" err="1"/>
              <a:t>hledisky</a:t>
            </a:r>
            <a:r>
              <a:rPr lang="en-GB" sz="1600" dirty="0"/>
              <a:t> </a:t>
            </a:r>
            <a:r>
              <a:rPr lang="en-GB" sz="1600" dirty="0" err="1"/>
              <a:t>kvantity</a:t>
            </a:r>
            <a:r>
              <a:rPr lang="en-GB" sz="1600" dirty="0"/>
              <a:t>, </a:t>
            </a:r>
            <a:r>
              <a:rPr lang="en-GB" sz="1600" dirty="0" err="1"/>
              <a:t>tak</a:t>
            </a:r>
            <a:r>
              <a:rPr lang="en-GB" sz="1600" dirty="0"/>
              <a:t> </a:t>
            </a:r>
            <a:r>
              <a:rPr lang="en-GB" sz="1600" dirty="0" err="1" smtClean="0"/>
              <a:t>i</a:t>
            </a:r>
            <a:r>
              <a:rPr lang="cs-CZ" sz="1600" dirty="0"/>
              <a:t> </a:t>
            </a:r>
            <a:r>
              <a:rPr lang="en-GB" sz="1600" dirty="0" err="1" smtClean="0"/>
              <a:t>kvality</a:t>
            </a:r>
            <a:endParaRPr lang="cs-CZ" sz="1600" dirty="0" smtClean="0"/>
          </a:p>
          <a:p>
            <a:r>
              <a:rPr lang="en-GB" sz="1600" b="1" dirty="0" err="1" smtClean="0"/>
              <a:t>aerobní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podmínk</a:t>
            </a:r>
            <a:r>
              <a:rPr lang="cs-CZ" sz="1600" b="1" dirty="0" smtClean="0"/>
              <a:t>y - </a:t>
            </a:r>
            <a:r>
              <a:rPr lang="en-GB" sz="1600" dirty="0" err="1" smtClean="0"/>
              <a:t>organismy</a:t>
            </a:r>
            <a:r>
              <a:rPr lang="en-GB" sz="1600" dirty="0" smtClean="0"/>
              <a:t> se </a:t>
            </a:r>
            <a:r>
              <a:rPr lang="en-GB" sz="1600" dirty="0" err="1"/>
              <a:t>podílí</a:t>
            </a:r>
            <a:r>
              <a:rPr lang="en-GB" sz="1600" dirty="0"/>
              <a:t> </a:t>
            </a:r>
            <a:r>
              <a:rPr lang="en-GB" sz="1600" dirty="0" err="1" smtClean="0"/>
              <a:t>na</a:t>
            </a:r>
            <a:r>
              <a:rPr lang="cs-CZ" sz="1600" dirty="0"/>
              <a:t> </a:t>
            </a:r>
            <a:r>
              <a:rPr lang="en-GB" sz="1600" dirty="0" err="1" smtClean="0"/>
              <a:t>biodegradaci</a:t>
            </a:r>
            <a:r>
              <a:rPr lang="en-GB" sz="1600" dirty="0" smtClean="0"/>
              <a:t> org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 err="1"/>
              <a:t>látek</a:t>
            </a:r>
            <a:r>
              <a:rPr lang="en-GB" sz="1600" dirty="0"/>
              <a:t> e </a:t>
            </a:r>
            <a:r>
              <a:rPr lang="en-GB" sz="1600" dirty="0" err="1" smtClean="0"/>
              <a:t>někt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 err="1" smtClean="0"/>
              <a:t>polymerů</a:t>
            </a:r>
            <a:endParaRPr lang="cs-CZ" sz="1600" dirty="0" smtClean="0"/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b="1" dirty="0"/>
              <a:t>a</a:t>
            </a:r>
            <a:r>
              <a:rPr lang="en-GB" sz="1600" b="1" dirty="0" err="1" smtClean="0"/>
              <a:t>naerobní</a:t>
            </a:r>
            <a:r>
              <a:rPr lang="cs-CZ" sz="1600" b="1" dirty="0" smtClean="0"/>
              <a:t> </a:t>
            </a:r>
            <a:r>
              <a:rPr lang="en-GB" sz="1600" b="1" dirty="0" err="1" smtClean="0"/>
              <a:t>podmínk</a:t>
            </a:r>
            <a:r>
              <a:rPr lang="cs-CZ" sz="1600" b="1" dirty="0" smtClean="0"/>
              <a:t>y</a:t>
            </a:r>
            <a:r>
              <a:rPr lang="en-GB" sz="1600" dirty="0" smtClean="0"/>
              <a:t> </a:t>
            </a:r>
            <a:r>
              <a:rPr lang="cs-CZ" sz="1600" dirty="0" smtClean="0"/>
              <a:t>-</a:t>
            </a:r>
            <a:r>
              <a:rPr lang="en-GB" sz="1600" dirty="0" smtClean="0"/>
              <a:t> </a:t>
            </a:r>
            <a:r>
              <a:rPr lang="en-GB" sz="1600" dirty="0" err="1"/>
              <a:t>mikroorganismy</a:t>
            </a:r>
            <a:r>
              <a:rPr lang="en-GB" sz="1600" dirty="0"/>
              <a:t> </a:t>
            </a:r>
            <a:r>
              <a:rPr lang="en-GB" sz="1600" dirty="0" err="1" smtClean="0"/>
              <a:t>nezastupitelné</a:t>
            </a:r>
            <a:endParaRPr lang="cs-CZ" sz="1600" dirty="0" smtClean="0"/>
          </a:p>
          <a:p>
            <a:r>
              <a:rPr lang="cs-CZ" sz="1600" dirty="0" err="1"/>
              <a:t>r</a:t>
            </a:r>
            <a:r>
              <a:rPr lang="en-GB" sz="1600" dirty="0" err="1" smtClean="0"/>
              <a:t>ecyklac</a:t>
            </a:r>
            <a:r>
              <a:rPr lang="cs-CZ" sz="1600" dirty="0" smtClean="0"/>
              <a:t>e </a:t>
            </a:r>
            <a:r>
              <a:rPr lang="en-GB" sz="1600" dirty="0" err="1" smtClean="0"/>
              <a:t>obtížně</a:t>
            </a:r>
            <a:r>
              <a:rPr lang="en-GB" sz="1600" dirty="0" smtClean="0"/>
              <a:t> </a:t>
            </a:r>
            <a:r>
              <a:rPr lang="en-GB" sz="1600" dirty="0" err="1"/>
              <a:t>rozložitelných</a:t>
            </a:r>
            <a:r>
              <a:rPr lang="en-GB" sz="1600" dirty="0"/>
              <a:t> </a:t>
            </a:r>
            <a:r>
              <a:rPr lang="en-GB" sz="1600" dirty="0" err="1"/>
              <a:t>polymerů</a:t>
            </a:r>
            <a:r>
              <a:rPr lang="en-GB" sz="1600" dirty="0"/>
              <a:t> – </a:t>
            </a:r>
            <a:r>
              <a:rPr lang="en-GB" sz="1600" dirty="0" err="1"/>
              <a:t>celulózy</a:t>
            </a:r>
            <a:r>
              <a:rPr lang="en-GB" sz="1600" dirty="0"/>
              <a:t> a </a:t>
            </a:r>
            <a:r>
              <a:rPr lang="en-GB" sz="1600" dirty="0" err="1" smtClean="0"/>
              <a:t>ligninu</a:t>
            </a:r>
            <a:r>
              <a:rPr lang="cs-CZ" sz="1600" dirty="0" smtClean="0"/>
              <a:t>, </a:t>
            </a:r>
            <a:r>
              <a:rPr lang="en-GB" sz="1600" dirty="0" smtClean="0"/>
              <a:t>humus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err="1"/>
              <a:t>t</a:t>
            </a:r>
            <a:r>
              <a:rPr lang="en-GB" sz="1600" dirty="0" err="1" smtClean="0"/>
              <a:t>ransformac</a:t>
            </a:r>
            <a:r>
              <a:rPr lang="cs-CZ" sz="1600" dirty="0" smtClean="0"/>
              <a:t>e  </a:t>
            </a:r>
            <a:r>
              <a:rPr lang="en-GB" sz="1600" dirty="0" smtClean="0"/>
              <a:t>C se </a:t>
            </a:r>
            <a:r>
              <a:rPr lang="en-GB" sz="1600" dirty="0" err="1" smtClean="0"/>
              <a:t>děje</a:t>
            </a:r>
            <a:r>
              <a:rPr lang="cs-CZ" sz="1600" dirty="0" smtClean="0"/>
              <a:t> hlavně </a:t>
            </a:r>
            <a:r>
              <a:rPr lang="en-GB" sz="1600" dirty="0" err="1" smtClean="0"/>
              <a:t>za</a:t>
            </a:r>
            <a:r>
              <a:rPr lang="en-GB" sz="1600" dirty="0" smtClean="0"/>
              <a:t> </a:t>
            </a:r>
            <a:r>
              <a:rPr lang="en-GB" sz="1600" dirty="0" err="1" smtClean="0"/>
              <a:t>aerobních</a:t>
            </a:r>
            <a:r>
              <a:rPr lang="en-GB" sz="1600" dirty="0" smtClean="0"/>
              <a:t> </a:t>
            </a:r>
            <a:r>
              <a:rPr lang="en-GB" sz="1600" dirty="0" err="1" smtClean="0"/>
              <a:t>podmínek</a:t>
            </a:r>
            <a:r>
              <a:rPr lang="en-GB" sz="1600" dirty="0" smtClean="0"/>
              <a:t> – </a:t>
            </a:r>
            <a:r>
              <a:rPr lang="en-GB" sz="1600" dirty="0" err="1" smtClean="0"/>
              <a:t>biodegradace</a:t>
            </a:r>
            <a:r>
              <a:rPr lang="en-GB" sz="1600" dirty="0" smtClean="0"/>
              <a:t> </a:t>
            </a:r>
            <a:r>
              <a:rPr lang="en-GB" sz="1600" dirty="0"/>
              <a:t>C-H a </a:t>
            </a:r>
            <a:r>
              <a:rPr lang="en-GB" sz="1600" dirty="0" err="1" smtClean="0"/>
              <a:t>ligninu</a:t>
            </a:r>
            <a:endParaRPr lang="cs-CZ" sz="1600" dirty="0" smtClean="0"/>
          </a:p>
          <a:p>
            <a:r>
              <a:rPr lang="cs-CZ" sz="1600" dirty="0" smtClean="0"/>
              <a:t>např. </a:t>
            </a:r>
            <a:r>
              <a:rPr lang="en-GB" sz="1600" dirty="0" err="1" smtClean="0"/>
              <a:t>methanogeneze</a:t>
            </a:r>
            <a:r>
              <a:rPr lang="en-GB" sz="1600" dirty="0" smtClean="0"/>
              <a:t> </a:t>
            </a:r>
            <a:r>
              <a:rPr lang="en-GB" sz="1600" dirty="0"/>
              <a:t>– </a:t>
            </a:r>
            <a:r>
              <a:rPr lang="en-GB" sz="1600" dirty="0" err="1"/>
              <a:t>jen</a:t>
            </a:r>
            <a:r>
              <a:rPr lang="en-GB" sz="1600" dirty="0"/>
              <a:t> </a:t>
            </a:r>
            <a:r>
              <a:rPr lang="en-GB" sz="1600" dirty="0" err="1"/>
              <a:t>za</a:t>
            </a:r>
            <a:r>
              <a:rPr lang="en-GB" sz="1600" dirty="0"/>
              <a:t> </a:t>
            </a:r>
            <a:r>
              <a:rPr lang="en-GB" sz="1600" dirty="0" err="1"/>
              <a:t>anaerobních</a:t>
            </a:r>
            <a:r>
              <a:rPr lang="en-GB" sz="1600" dirty="0"/>
              <a:t> </a:t>
            </a:r>
            <a:r>
              <a:rPr lang="en-GB" sz="1600" dirty="0" err="1" smtClean="0"/>
              <a:t>podmínek</a:t>
            </a:r>
            <a:endParaRPr lang="cs-CZ" sz="1600" dirty="0" smtClean="0"/>
          </a:p>
          <a:p>
            <a:r>
              <a:rPr lang="cs-CZ" sz="1600" dirty="0" smtClean="0"/>
              <a:t>…</a:t>
            </a:r>
            <a:r>
              <a:rPr lang="en-GB" sz="1600" dirty="0" err="1" smtClean="0"/>
              <a:t>vytváření</a:t>
            </a:r>
            <a:r>
              <a:rPr lang="cs-CZ" sz="1600" dirty="0"/>
              <a:t> </a:t>
            </a:r>
            <a:r>
              <a:rPr lang="en-GB" sz="1600" dirty="0" err="1" smtClean="0"/>
              <a:t>biogeochemických</a:t>
            </a:r>
            <a:r>
              <a:rPr lang="en-GB" sz="1600" dirty="0" smtClean="0"/>
              <a:t> </a:t>
            </a:r>
            <a:r>
              <a:rPr lang="en-GB" sz="1600" dirty="0" err="1"/>
              <a:t>zón</a:t>
            </a:r>
            <a:r>
              <a:rPr lang="en-GB" sz="1600" dirty="0"/>
              <a:t> </a:t>
            </a:r>
            <a:r>
              <a:rPr lang="en-GB" sz="1600" dirty="0" smtClean="0"/>
              <a:t>v </a:t>
            </a:r>
            <a:r>
              <a:rPr lang="en-GB" sz="1600" dirty="0" err="1" smtClean="0"/>
              <a:t>habitatech</a:t>
            </a:r>
            <a:endParaRPr lang="cs-CZ" sz="1600" dirty="0" smtClean="0"/>
          </a:p>
          <a:p>
            <a:endParaRPr lang="cs-CZ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097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32656"/>
            <a:ext cx="8640960" cy="4525963"/>
          </a:xfrm>
        </p:spPr>
        <p:txBody>
          <a:bodyPr>
            <a:normAutofit/>
          </a:bodyPr>
          <a:lstStyle/>
          <a:p>
            <a:r>
              <a:rPr lang="cs-CZ" sz="1600" dirty="0" err="1"/>
              <a:t>r</a:t>
            </a:r>
            <a:r>
              <a:rPr lang="en-GB" sz="1600" dirty="0" err="1" smtClean="0"/>
              <a:t>espira</a:t>
            </a:r>
            <a:r>
              <a:rPr lang="cs-CZ" sz="1600" dirty="0" err="1" smtClean="0"/>
              <a:t>ce</a:t>
            </a:r>
            <a:r>
              <a:rPr lang="cs-CZ" sz="1600" dirty="0" smtClean="0"/>
              <a:t> </a:t>
            </a:r>
            <a:r>
              <a:rPr lang="en-GB" sz="1600" dirty="0" err="1" smtClean="0"/>
              <a:t>dá</a:t>
            </a:r>
            <a:r>
              <a:rPr lang="en-GB" sz="1600" dirty="0" smtClean="0"/>
              <a:t> </a:t>
            </a:r>
            <a:r>
              <a:rPr lang="en-GB" sz="1600" dirty="0" err="1"/>
              <a:t>více</a:t>
            </a:r>
            <a:r>
              <a:rPr lang="en-GB" sz="1600" dirty="0"/>
              <a:t> </a:t>
            </a:r>
            <a:r>
              <a:rPr lang="en-GB" sz="1600" dirty="0" err="1"/>
              <a:t>energie</a:t>
            </a:r>
            <a:r>
              <a:rPr lang="en-GB" sz="1600" dirty="0"/>
              <a:t> </a:t>
            </a:r>
            <a:r>
              <a:rPr lang="en-GB" sz="1600" dirty="0" err="1"/>
              <a:t>než</a:t>
            </a:r>
            <a:r>
              <a:rPr lang="en-GB" sz="1600" dirty="0"/>
              <a:t> </a:t>
            </a:r>
            <a:r>
              <a:rPr lang="en-GB" sz="1600" dirty="0" err="1"/>
              <a:t>fermentace</a:t>
            </a:r>
            <a:r>
              <a:rPr lang="en-GB" sz="1600" dirty="0"/>
              <a:t> (</a:t>
            </a:r>
            <a:r>
              <a:rPr lang="en-GB" sz="1600" dirty="0" err="1"/>
              <a:t>více</a:t>
            </a:r>
            <a:r>
              <a:rPr lang="en-GB" sz="1600" dirty="0"/>
              <a:t> </a:t>
            </a:r>
            <a:r>
              <a:rPr lang="en-GB" sz="1600" dirty="0" err="1"/>
              <a:t>organiky</a:t>
            </a:r>
            <a:r>
              <a:rPr lang="en-GB" sz="1600" dirty="0"/>
              <a:t> k </a:t>
            </a:r>
            <a:r>
              <a:rPr lang="en-GB" sz="1600" dirty="0" err="1"/>
              <a:t>tvorbě</a:t>
            </a:r>
            <a:r>
              <a:rPr lang="en-GB" sz="1600" dirty="0"/>
              <a:t> </a:t>
            </a:r>
            <a:r>
              <a:rPr lang="en-GB" sz="1600" dirty="0" err="1"/>
              <a:t>stejné</a:t>
            </a:r>
            <a:r>
              <a:rPr lang="en-GB" sz="1600" dirty="0"/>
              <a:t> </a:t>
            </a:r>
            <a:r>
              <a:rPr lang="en-GB" sz="1600" dirty="0" err="1"/>
              <a:t>biomasy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respirace</a:t>
            </a:r>
            <a:r>
              <a:rPr lang="en-GB" sz="1600" dirty="0"/>
              <a:t>)</a:t>
            </a:r>
          </a:p>
          <a:p>
            <a:r>
              <a:rPr lang="en-GB" sz="1600" dirty="0" err="1"/>
              <a:t>respirace</a:t>
            </a:r>
            <a:r>
              <a:rPr lang="en-GB" sz="1600" dirty="0"/>
              <a:t> </a:t>
            </a:r>
            <a:r>
              <a:rPr lang="en-GB" sz="1600" dirty="0" err="1"/>
              <a:t>končí</a:t>
            </a:r>
            <a:r>
              <a:rPr lang="en-GB" sz="1600" dirty="0"/>
              <a:t> </a:t>
            </a:r>
            <a:r>
              <a:rPr lang="en-GB" sz="1600" dirty="0" smtClean="0"/>
              <a:t>CO2</a:t>
            </a:r>
            <a:endParaRPr lang="cs-CZ" sz="1600" dirty="0" smtClean="0"/>
          </a:p>
          <a:p>
            <a:endParaRPr lang="en-GB" sz="1600" dirty="0"/>
          </a:p>
          <a:p>
            <a:r>
              <a:rPr lang="en-GB" sz="1600" dirty="0"/>
              <a:t>u </a:t>
            </a:r>
            <a:r>
              <a:rPr lang="en-GB" sz="1600" dirty="0" err="1"/>
              <a:t>fermentace</a:t>
            </a:r>
            <a:r>
              <a:rPr lang="en-GB" sz="1600" dirty="0"/>
              <a:t> se </a:t>
            </a:r>
            <a:r>
              <a:rPr lang="en-GB" sz="1600" dirty="0" err="1"/>
              <a:t>navíc</a:t>
            </a:r>
            <a:r>
              <a:rPr lang="en-GB" sz="1600" dirty="0"/>
              <a:t> </a:t>
            </a:r>
            <a:r>
              <a:rPr lang="en-GB" sz="1600" dirty="0" err="1"/>
              <a:t>akumulují</a:t>
            </a:r>
            <a:r>
              <a:rPr lang="en-GB" sz="1600" dirty="0"/>
              <a:t> </a:t>
            </a:r>
            <a:r>
              <a:rPr lang="en-GB" sz="1600" dirty="0" err="1"/>
              <a:t>nízkomolekulární</a:t>
            </a:r>
            <a:r>
              <a:rPr lang="en-GB" sz="1600" dirty="0"/>
              <a:t> </a:t>
            </a:r>
            <a:r>
              <a:rPr lang="en-GB" sz="1600" dirty="0" err="1"/>
              <a:t>alkoholy</a:t>
            </a:r>
            <a:r>
              <a:rPr lang="en-GB" sz="1600" dirty="0"/>
              <a:t> a org </a:t>
            </a:r>
            <a:r>
              <a:rPr lang="en-GB" sz="1600" dirty="0" err="1"/>
              <a:t>kys</a:t>
            </a:r>
            <a:r>
              <a:rPr lang="en-GB" sz="1600" dirty="0"/>
              <a:t> - </a:t>
            </a:r>
            <a:r>
              <a:rPr lang="en-GB" sz="1600" dirty="0" err="1"/>
              <a:t>pak</a:t>
            </a:r>
            <a:r>
              <a:rPr lang="en-GB" sz="1600" dirty="0"/>
              <a:t> </a:t>
            </a:r>
            <a:r>
              <a:rPr lang="en-GB" sz="1600" dirty="0" err="1"/>
              <a:t>více</a:t>
            </a:r>
            <a:r>
              <a:rPr lang="en-GB" sz="1600" dirty="0"/>
              <a:t> </a:t>
            </a:r>
            <a:r>
              <a:rPr lang="en-GB" sz="1600" dirty="0" err="1"/>
              <a:t>cest</a:t>
            </a:r>
            <a:r>
              <a:rPr lang="en-GB" sz="1600" dirty="0"/>
              <a:t>….</a:t>
            </a:r>
          </a:p>
          <a:p>
            <a:r>
              <a:rPr lang="en-GB" sz="1600" dirty="0" err="1"/>
              <a:t>anaerobní</a:t>
            </a:r>
            <a:r>
              <a:rPr lang="en-GB" sz="1600" dirty="0"/>
              <a:t> </a:t>
            </a:r>
            <a:r>
              <a:rPr lang="en-GB" sz="1600" dirty="0" err="1"/>
              <a:t>podmínky</a:t>
            </a:r>
            <a:r>
              <a:rPr lang="en-GB" sz="1600" dirty="0"/>
              <a:t> se </a:t>
            </a:r>
            <a:r>
              <a:rPr lang="en-GB" sz="1600" dirty="0" err="1"/>
              <a:t>mohou</a:t>
            </a:r>
            <a:r>
              <a:rPr lang="en-GB" sz="1600" dirty="0"/>
              <a:t> </a:t>
            </a:r>
            <a:r>
              <a:rPr lang="en-GB" sz="1600" dirty="0" err="1"/>
              <a:t>změnit</a:t>
            </a:r>
            <a:r>
              <a:rPr lang="en-GB" sz="1600" dirty="0"/>
              <a:t> v </a:t>
            </a:r>
            <a:r>
              <a:rPr lang="en-GB" sz="1600" dirty="0" err="1"/>
              <a:t>aerobní</a:t>
            </a:r>
            <a:r>
              <a:rPr lang="en-GB" sz="1600" dirty="0"/>
              <a:t> (</a:t>
            </a:r>
            <a:r>
              <a:rPr lang="en-GB" sz="1600" dirty="0" err="1"/>
              <a:t>vyschnutí</a:t>
            </a:r>
            <a:r>
              <a:rPr lang="en-GB" sz="1600" dirty="0"/>
              <a:t> </a:t>
            </a:r>
            <a:r>
              <a:rPr lang="en-GB" sz="1600" dirty="0" err="1"/>
              <a:t>zaplavené</a:t>
            </a:r>
            <a:r>
              <a:rPr lang="en-GB" sz="1600" dirty="0"/>
              <a:t> </a:t>
            </a:r>
            <a:r>
              <a:rPr lang="en-GB" sz="1600" dirty="0" err="1"/>
              <a:t>půdy</a:t>
            </a:r>
            <a:r>
              <a:rPr lang="en-GB" sz="1600" dirty="0"/>
              <a:t>)</a:t>
            </a:r>
          </a:p>
          <a:p>
            <a:r>
              <a:rPr lang="en-GB" sz="1600" dirty="0" err="1"/>
              <a:t>pak</a:t>
            </a:r>
            <a:r>
              <a:rPr lang="en-GB" sz="1600" dirty="0"/>
              <a:t> </a:t>
            </a:r>
            <a:r>
              <a:rPr lang="en-GB" sz="1600" dirty="0" err="1"/>
              <a:t>další</a:t>
            </a:r>
            <a:r>
              <a:rPr lang="en-GB" sz="1600" dirty="0"/>
              <a:t> </a:t>
            </a:r>
            <a:r>
              <a:rPr lang="en-GB" sz="1600" dirty="0" err="1"/>
              <a:t>využití</a:t>
            </a:r>
            <a:r>
              <a:rPr lang="en-GB" sz="1600" dirty="0"/>
              <a:t> </a:t>
            </a:r>
            <a:r>
              <a:rPr lang="en-GB" sz="1600" dirty="0" err="1" smtClean="0"/>
              <a:t>aerobn</a:t>
            </a:r>
            <a:r>
              <a:rPr lang="cs-CZ" sz="1600" dirty="0" smtClean="0"/>
              <a:t>ě</a:t>
            </a:r>
          </a:p>
          <a:p>
            <a:endParaRPr lang="en-GB" sz="1600" dirty="0"/>
          </a:p>
          <a:p>
            <a:r>
              <a:rPr lang="en-GB" sz="1600" dirty="0" err="1"/>
              <a:t>anaerobní</a:t>
            </a:r>
            <a:r>
              <a:rPr lang="en-GB" sz="1600" dirty="0"/>
              <a:t> </a:t>
            </a:r>
            <a:r>
              <a:rPr lang="en-GB" sz="1600" dirty="0" err="1"/>
              <a:t>produkty</a:t>
            </a:r>
            <a:r>
              <a:rPr lang="en-GB" sz="1600" dirty="0"/>
              <a:t> </a:t>
            </a:r>
            <a:r>
              <a:rPr lang="en-GB" sz="1600" dirty="0" err="1"/>
              <a:t>mohou</a:t>
            </a:r>
            <a:r>
              <a:rPr lang="en-GB" sz="1600" dirty="0"/>
              <a:t> z </a:t>
            </a:r>
            <a:r>
              <a:rPr lang="en-GB" sz="1600" dirty="0" err="1"/>
              <a:t>prostředí</a:t>
            </a:r>
            <a:r>
              <a:rPr lang="en-GB" sz="1600" dirty="0"/>
              <a:t> </a:t>
            </a:r>
            <a:r>
              <a:rPr lang="en-GB" sz="1600" dirty="0" err="1"/>
              <a:t>difundovat</a:t>
            </a:r>
            <a:r>
              <a:rPr lang="en-GB" sz="1600" dirty="0"/>
              <a:t> a </a:t>
            </a:r>
            <a:r>
              <a:rPr lang="en-GB" sz="1600" dirty="0" err="1"/>
              <a:t>být</a:t>
            </a:r>
            <a:r>
              <a:rPr lang="en-GB" sz="1600" dirty="0"/>
              <a:t> </a:t>
            </a:r>
            <a:r>
              <a:rPr lang="en-GB" sz="1600" dirty="0" err="1"/>
              <a:t>posléze</a:t>
            </a:r>
            <a:r>
              <a:rPr lang="en-GB" sz="1600" dirty="0"/>
              <a:t> </a:t>
            </a:r>
            <a:r>
              <a:rPr lang="en-GB" sz="1600" dirty="0" err="1"/>
              <a:t>využity</a:t>
            </a:r>
            <a:endParaRPr lang="en-GB" sz="1600" dirty="0"/>
          </a:p>
          <a:p>
            <a:pPr marL="0" indent="0">
              <a:buNone/>
            </a:pPr>
            <a:r>
              <a:rPr lang="cs-CZ" sz="1600" dirty="0" smtClean="0"/>
              <a:t>        </a:t>
            </a:r>
            <a:r>
              <a:rPr lang="en-GB" sz="1600" dirty="0" smtClean="0"/>
              <a:t>(</a:t>
            </a:r>
            <a:r>
              <a:rPr lang="en-GB" sz="1600" dirty="0" err="1"/>
              <a:t>vstřebání</a:t>
            </a:r>
            <a:r>
              <a:rPr lang="en-GB" sz="1600" dirty="0"/>
              <a:t> </a:t>
            </a:r>
            <a:r>
              <a:rPr lang="en-GB" sz="1600" dirty="0" err="1"/>
              <a:t>kyselin</a:t>
            </a:r>
            <a:r>
              <a:rPr lang="en-GB" sz="1600" dirty="0"/>
              <a:t> do </a:t>
            </a:r>
            <a:r>
              <a:rPr lang="en-GB" sz="1600" dirty="0" err="1"/>
              <a:t>krve</a:t>
            </a:r>
            <a:r>
              <a:rPr lang="en-GB" sz="1600" dirty="0"/>
              <a:t> </a:t>
            </a:r>
            <a:r>
              <a:rPr lang="en-GB" sz="1600" dirty="0" err="1"/>
              <a:t>přežvýkavce</a:t>
            </a:r>
            <a:r>
              <a:rPr lang="en-GB" sz="1600" dirty="0"/>
              <a:t>)</a:t>
            </a:r>
          </a:p>
          <a:p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další</a:t>
            </a:r>
            <a:r>
              <a:rPr lang="en-GB" sz="1600" dirty="0"/>
              <a:t> </a:t>
            </a:r>
            <a:r>
              <a:rPr lang="en-GB" sz="1600" dirty="0" err="1"/>
              <a:t>využití</a:t>
            </a:r>
            <a:r>
              <a:rPr lang="en-GB" sz="1600" dirty="0"/>
              <a:t> v </a:t>
            </a:r>
            <a:r>
              <a:rPr lang="en-GB" sz="1600" dirty="0" err="1"/>
              <a:t>původním</a:t>
            </a:r>
            <a:r>
              <a:rPr lang="en-GB" sz="1600" dirty="0"/>
              <a:t> </a:t>
            </a:r>
            <a:r>
              <a:rPr lang="en-GB" sz="1600" dirty="0" err="1"/>
              <a:t>prostředí</a:t>
            </a:r>
            <a:r>
              <a:rPr lang="en-GB" sz="1600" dirty="0"/>
              <a:t> </a:t>
            </a:r>
            <a:r>
              <a:rPr lang="en-GB" sz="1600" dirty="0" smtClean="0"/>
              <a:t>–</a:t>
            </a:r>
            <a:r>
              <a:rPr lang="cs-CZ" sz="1600" dirty="0" smtClean="0"/>
              <a:t> </a:t>
            </a:r>
            <a:r>
              <a:rPr lang="en-GB" sz="1600" dirty="0" err="1" smtClean="0"/>
              <a:t>redukce</a:t>
            </a:r>
            <a:r>
              <a:rPr lang="en-GB" sz="1600" dirty="0" smtClean="0"/>
              <a:t> </a:t>
            </a:r>
            <a:r>
              <a:rPr lang="en-GB" sz="1600" dirty="0" err="1"/>
              <a:t>nitrátů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sulfátů</a:t>
            </a:r>
            <a:endParaRPr lang="en-GB" sz="1600" dirty="0"/>
          </a:p>
          <a:p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64750"/>
            <a:ext cx="4176464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2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err="1"/>
              <a:t>Methanogeneze</a:t>
            </a:r>
            <a:r>
              <a:rPr lang="en-GB" sz="1600" b="1" dirty="0"/>
              <a:t> a </a:t>
            </a:r>
            <a:r>
              <a:rPr lang="en-GB" sz="1600" b="1" dirty="0" err="1" smtClean="0"/>
              <a:t>metylotrofie</a:t>
            </a:r>
            <a:endParaRPr lang="cs-CZ" sz="1600" b="1" dirty="0" smtClean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 err="1" smtClean="0"/>
              <a:t>Metanogen</a:t>
            </a:r>
            <a:r>
              <a:rPr lang="cs-CZ" sz="1600" b="1" dirty="0" smtClean="0"/>
              <a:t>ní </a:t>
            </a:r>
            <a:r>
              <a:rPr lang="cs-CZ" sz="1600" b="1" dirty="0" err="1" smtClean="0"/>
              <a:t>archea</a:t>
            </a:r>
            <a:endParaRPr lang="cs-CZ" sz="1600" b="1" dirty="0" smtClean="0"/>
          </a:p>
          <a:p>
            <a:r>
              <a:rPr lang="en-GB" sz="1600" dirty="0" smtClean="0"/>
              <a:t>v </a:t>
            </a:r>
            <a:r>
              <a:rPr lang="en-GB" sz="1600" dirty="0" err="1"/>
              <a:t>anaerobním</a:t>
            </a:r>
            <a:r>
              <a:rPr lang="en-GB" sz="1600" dirty="0"/>
              <a:t> </a:t>
            </a:r>
            <a:r>
              <a:rPr lang="en-GB" sz="1600" dirty="0" err="1"/>
              <a:t>protředí</a:t>
            </a:r>
            <a:r>
              <a:rPr lang="en-GB" sz="1600" dirty="0"/>
              <a:t> </a:t>
            </a:r>
            <a:r>
              <a:rPr lang="en-GB" sz="1600" dirty="0" err="1"/>
              <a:t>při</a:t>
            </a:r>
            <a:r>
              <a:rPr lang="en-GB" sz="1600" dirty="0"/>
              <a:t> redox </a:t>
            </a:r>
            <a:r>
              <a:rPr lang="en-GB" sz="1600" dirty="0" err="1"/>
              <a:t>potenciálu</a:t>
            </a:r>
            <a:r>
              <a:rPr lang="en-GB" sz="1600" dirty="0"/>
              <a:t> -350 </a:t>
            </a:r>
            <a:r>
              <a:rPr lang="en-GB" sz="1600" dirty="0" err="1"/>
              <a:t>až</a:t>
            </a:r>
            <a:r>
              <a:rPr lang="en-GB" sz="1600" dirty="0"/>
              <a:t> </a:t>
            </a:r>
            <a:r>
              <a:rPr lang="en-GB" sz="1600" dirty="0" smtClean="0"/>
              <a:t>-</a:t>
            </a:r>
            <a:r>
              <a:rPr lang="cs-CZ" sz="1600" dirty="0" smtClean="0"/>
              <a:t> </a:t>
            </a:r>
            <a:r>
              <a:rPr lang="en-GB" sz="1600" dirty="0" smtClean="0"/>
              <a:t>450mV</a:t>
            </a:r>
            <a:endParaRPr lang="cs-CZ" sz="1600" dirty="0" smtClean="0"/>
          </a:p>
          <a:p>
            <a:r>
              <a:rPr lang="en-GB" sz="1600" dirty="0" smtClean="0"/>
              <a:t>CO2 </a:t>
            </a:r>
            <a:r>
              <a:rPr lang="en-GB" sz="1600" dirty="0" err="1"/>
              <a:t>využíván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akceptor</a:t>
            </a:r>
            <a:r>
              <a:rPr lang="en-GB" sz="1600" dirty="0"/>
              <a:t> </a:t>
            </a:r>
            <a:r>
              <a:rPr lang="en-GB" sz="1600" dirty="0" err="1"/>
              <a:t>elektronů</a:t>
            </a:r>
            <a:r>
              <a:rPr lang="en-GB" sz="1600" dirty="0"/>
              <a:t>; </a:t>
            </a:r>
            <a:r>
              <a:rPr lang="en-GB" sz="1600" dirty="0" err="1"/>
              <a:t>redukují</a:t>
            </a:r>
            <a:r>
              <a:rPr lang="en-GB" sz="1600" dirty="0"/>
              <a:t> CO2 </a:t>
            </a:r>
            <a:r>
              <a:rPr lang="cs-CZ" sz="1600" dirty="0" smtClean="0"/>
              <a:t>vodíkem</a:t>
            </a:r>
            <a:r>
              <a:rPr lang="en-GB" sz="1600" dirty="0" smtClean="0"/>
              <a:t> </a:t>
            </a:r>
            <a:r>
              <a:rPr lang="cs-CZ" sz="1600" dirty="0" smtClean="0"/>
              <a:t>(</a:t>
            </a:r>
            <a:r>
              <a:rPr lang="en-GB" sz="1600" dirty="0" smtClean="0"/>
              <a:t>z </a:t>
            </a:r>
            <a:r>
              <a:rPr lang="en-GB" sz="1600" dirty="0" err="1" smtClean="0"/>
              <a:t>fermenta</a:t>
            </a:r>
            <a:r>
              <a:rPr lang="cs-CZ" sz="1600" dirty="0" err="1" smtClean="0"/>
              <a:t>ce</a:t>
            </a:r>
            <a:r>
              <a:rPr lang="cs-CZ" sz="1600" dirty="0" smtClean="0"/>
              <a:t>),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/>
              <a:t>metanol</a:t>
            </a:r>
            <a:r>
              <a:rPr lang="en-GB" sz="1600" dirty="0"/>
              <a:t>, </a:t>
            </a:r>
            <a:r>
              <a:rPr lang="en-GB" sz="1600" dirty="0" err="1"/>
              <a:t>acetát</a:t>
            </a:r>
            <a:r>
              <a:rPr lang="en-GB" sz="1600" dirty="0"/>
              <a:t> a </a:t>
            </a:r>
            <a:r>
              <a:rPr lang="en-GB" sz="1600" dirty="0" err="1"/>
              <a:t>metylaminy</a:t>
            </a:r>
            <a:endParaRPr lang="cs-CZ" sz="1600" dirty="0" smtClean="0"/>
          </a:p>
          <a:p>
            <a:r>
              <a:rPr lang="en-GB" sz="1600" b="1" dirty="0" err="1" smtClean="0"/>
              <a:t>koenzym</a:t>
            </a:r>
            <a:r>
              <a:rPr lang="cs-CZ" sz="1600" b="1" dirty="0" smtClean="0"/>
              <a:t>y</a:t>
            </a:r>
            <a:endParaRPr lang="cs-CZ" sz="1600" dirty="0" smtClean="0"/>
          </a:p>
          <a:p>
            <a:r>
              <a:rPr lang="cs-CZ" sz="1600" dirty="0" err="1"/>
              <a:t>p</a:t>
            </a:r>
            <a:r>
              <a:rPr lang="en-GB" sz="1600" dirty="0" err="1" smtClean="0"/>
              <a:t>řeměna</a:t>
            </a:r>
            <a:r>
              <a:rPr lang="en-GB" sz="1600" dirty="0" smtClean="0"/>
              <a:t> </a:t>
            </a:r>
            <a:r>
              <a:rPr lang="en-GB" sz="1600" dirty="0"/>
              <a:t>CO2 </a:t>
            </a:r>
            <a:r>
              <a:rPr lang="en-GB" sz="1600" dirty="0" err="1" smtClean="0"/>
              <a:t>na</a:t>
            </a:r>
            <a:r>
              <a:rPr lang="cs-CZ" sz="1600" dirty="0" smtClean="0"/>
              <a:t> </a:t>
            </a:r>
            <a:r>
              <a:rPr lang="en-GB" sz="1600" dirty="0" err="1" smtClean="0"/>
              <a:t>buněčný</a:t>
            </a:r>
            <a:r>
              <a:rPr lang="en-GB" sz="1600" dirty="0" smtClean="0"/>
              <a:t> </a:t>
            </a:r>
            <a:r>
              <a:rPr lang="en-GB" sz="1600" dirty="0" err="1"/>
              <a:t>materiál</a:t>
            </a:r>
            <a:r>
              <a:rPr lang="en-GB" sz="1600" dirty="0"/>
              <a:t> – </a:t>
            </a:r>
            <a:r>
              <a:rPr lang="en-GB" sz="1600" dirty="0" err="1"/>
              <a:t>dráhu</a:t>
            </a:r>
            <a:r>
              <a:rPr lang="en-GB" sz="1600" dirty="0"/>
              <a:t> acetyl-CoA </a:t>
            </a:r>
            <a:r>
              <a:rPr lang="en-GB" sz="1600" dirty="0" err="1" smtClean="0"/>
              <a:t>syntázy</a:t>
            </a:r>
            <a:r>
              <a:rPr lang="cs-CZ" sz="1600" dirty="0" smtClean="0"/>
              <a:t> (</a:t>
            </a:r>
            <a:r>
              <a:rPr lang="en-GB" sz="1600" dirty="0" err="1" smtClean="0"/>
              <a:t>nevyužívá</a:t>
            </a:r>
            <a:r>
              <a:rPr lang="en-GB" sz="1600" dirty="0" smtClean="0"/>
              <a:t> </a:t>
            </a:r>
            <a:r>
              <a:rPr lang="en-GB" sz="1600" dirty="0" err="1"/>
              <a:t>ribulózodifosfátovou</a:t>
            </a:r>
            <a:r>
              <a:rPr lang="en-GB" sz="1600" dirty="0"/>
              <a:t> </a:t>
            </a:r>
            <a:r>
              <a:rPr lang="en-GB" sz="1600" dirty="0" err="1"/>
              <a:t>dráhu</a:t>
            </a:r>
            <a:r>
              <a:rPr lang="en-GB" sz="1600" dirty="0"/>
              <a:t> </a:t>
            </a:r>
            <a:r>
              <a:rPr lang="cs-CZ" sz="1600" dirty="0" smtClean="0"/>
              <a:t>)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pPr marL="0" indent="0">
              <a:buNone/>
            </a:pPr>
            <a:r>
              <a:rPr lang="en-GB" sz="1600" b="1" dirty="0" err="1" smtClean="0"/>
              <a:t>Methylotrof</a:t>
            </a:r>
            <a:r>
              <a:rPr lang="cs-CZ" sz="1600" b="1" dirty="0" smtClean="0"/>
              <a:t>ní bakterie</a:t>
            </a:r>
            <a:endParaRPr lang="en-GB" sz="1600" dirty="0"/>
          </a:p>
          <a:p>
            <a:r>
              <a:rPr lang="cs-CZ" sz="1600" dirty="0" err="1"/>
              <a:t>p</a:t>
            </a:r>
            <a:r>
              <a:rPr lang="en-GB" sz="1600" dirty="0" err="1" smtClean="0"/>
              <a:t>lynný</a:t>
            </a:r>
            <a:r>
              <a:rPr lang="en-GB" sz="1600" dirty="0" smtClean="0"/>
              <a:t> </a:t>
            </a:r>
            <a:r>
              <a:rPr lang="en-GB" sz="1600" dirty="0" err="1"/>
              <a:t>metan</a:t>
            </a:r>
            <a:r>
              <a:rPr lang="en-GB" sz="1600" dirty="0"/>
              <a:t> – </a:t>
            </a:r>
            <a:r>
              <a:rPr lang="en-GB" sz="1600" dirty="0" err="1"/>
              <a:t>koncová</a:t>
            </a:r>
            <a:r>
              <a:rPr lang="en-GB" sz="1600" dirty="0"/>
              <a:t> </a:t>
            </a:r>
            <a:r>
              <a:rPr lang="en-GB" sz="1600" dirty="0" err="1"/>
              <a:t>redukovaná</a:t>
            </a:r>
            <a:r>
              <a:rPr lang="en-GB" sz="1600" dirty="0"/>
              <a:t> </a:t>
            </a:r>
            <a:r>
              <a:rPr lang="en-GB" sz="1600" dirty="0" err="1"/>
              <a:t>uhlíkatá</a:t>
            </a:r>
            <a:r>
              <a:rPr lang="en-GB" sz="1600" dirty="0"/>
              <a:t> </a:t>
            </a:r>
            <a:r>
              <a:rPr lang="en-GB" sz="1600" dirty="0" err="1" smtClean="0"/>
              <a:t>sloučenina</a:t>
            </a:r>
            <a:endParaRPr lang="cs-CZ" sz="1600" dirty="0" smtClean="0"/>
          </a:p>
          <a:p>
            <a:r>
              <a:rPr lang="en-GB" sz="1600" dirty="0" err="1" smtClean="0"/>
              <a:t>umí</a:t>
            </a:r>
            <a:r>
              <a:rPr lang="en-GB" sz="1600" dirty="0" smtClean="0"/>
              <a:t> </a:t>
            </a:r>
            <a:r>
              <a:rPr lang="en-GB" sz="1600" dirty="0" err="1"/>
              <a:t>ho</a:t>
            </a:r>
            <a:r>
              <a:rPr lang="en-GB" sz="1600" dirty="0"/>
              <a:t> </a:t>
            </a:r>
            <a:r>
              <a:rPr lang="en-GB" sz="1600" dirty="0" err="1"/>
              <a:t>metabolizovat</a:t>
            </a:r>
            <a:r>
              <a:rPr lang="en-GB" sz="1600" dirty="0"/>
              <a:t> </a:t>
            </a:r>
            <a:r>
              <a:rPr lang="en-GB" sz="1600" dirty="0" err="1"/>
              <a:t>jen</a:t>
            </a:r>
            <a:r>
              <a:rPr lang="en-GB" sz="1600" dirty="0"/>
              <a:t> </a:t>
            </a:r>
            <a:r>
              <a:rPr lang="en-GB" sz="1600" dirty="0" err="1"/>
              <a:t>specializovaná</a:t>
            </a:r>
            <a:r>
              <a:rPr lang="en-GB" sz="1600" dirty="0"/>
              <a:t> </a:t>
            </a:r>
            <a:r>
              <a:rPr lang="en-GB" sz="1600" dirty="0" err="1"/>
              <a:t>skupina</a:t>
            </a:r>
            <a:r>
              <a:rPr lang="en-GB" sz="1600" dirty="0"/>
              <a:t> </a:t>
            </a:r>
            <a:r>
              <a:rPr lang="en-GB" sz="1600" dirty="0" err="1"/>
              <a:t>organismů</a:t>
            </a:r>
            <a:r>
              <a:rPr lang="en-GB" sz="1600" dirty="0"/>
              <a:t> </a:t>
            </a:r>
            <a:r>
              <a:rPr lang="en-GB" sz="1600" dirty="0" smtClean="0"/>
              <a:t>–</a:t>
            </a:r>
            <a:r>
              <a:rPr lang="cs-CZ" sz="1600" dirty="0" smtClean="0"/>
              <a:t>o</a:t>
            </a:r>
            <a:r>
              <a:rPr lang="en-GB" sz="1600" dirty="0" err="1" smtClean="0"/>
              <a:t>bligátní</a:t>
            </a:r>
            <a:r>
              <a:rPr lang="en-GB" sz="1600" dirty="0" smtClean="0"/>
              <a:t> </a:t>
            </a:r>
            <a:r>
              <a:rPr lang="en-GB" sz="1600" dirty="0" err="1"/>
              <a:t>využívají</a:t>
            </a:r>
            <a:r>
              <a:rPr lang="en-GB" sz="1600" dirty="0"/>
              <a:t> </a:t>
            </a:r>
            <a:r>
              <a:rPr lang="en-GB" sz="1600" dirty="0" err="1"/>
              <a:t>jen</a:t>
            </a:r>
            <a:r>
              <a:rPr lang="en-GB" sz="1600" dirty="0"/>
              <a:t> </a:t>
            </a:r>
            <a:r>
              <a:rPr lang="en-GB" sz="1600" dirty="0" err="1"/>
              <a:t>metan</a:t>
            </a:r>
            <a:r>
              <a:rPr lang="en-GB" sz="1600" dirty="0"/>
              <a:t>, </a:t>
            </a:r>
            <a:r>
              <a:rPr lang="en-GB" sz="1600" dirty="0" err="1"/>
              <a:t>metanol</a:t>
            </a:r>
            <a:r>
              <a:rPr lang="en-GB" sz="1600" dirty="0"/>
              <a:t>, format, CO </a:t>
            </a:r>
            <a:r>
              <a:rPr lang="cs-CZ" sz="1600" dirty="0" smtClean="0"/>
              <a:t>…</a:t>
            </a:r>
          </a:p>
          <a:p>
            <a:r>
              <a:rPr lang="en-GB" sz="1600" dirty="0" smtClean="0"/>
              <a:t>v </a:t>
            </a:r>
            <a:r>
              <a:rPr lang="en-GB" sz="1600" dirty="0" err="1"/>
              <a:t>sedimentech</a:t>
            </a:r>
            <a:r>
              <a:rPr lang="en-GB" sz="1600" dirty="0"/>
              <a:t> v </a:t>
            </a:r>
            <a:r>
              <a:rPr lang="en-GB" sz="1600" dirty="0" err="1"/>
              <a:t>přechodné</a:t>
            </a:r>
            <a:r>
              <a:rPr lang="en-GB" sz="1600" dirty="0"/>
              <a:t> </a:t>
            </a:r>
            <a:r>
              <a:rPr lang="en-GB" sz="1600" dirty="0" err="1"/>
              <a:t>zóně</a:t>
            </a:r>
            <a:r>
              <a:rPr lang="en-GB" sz="1600" dirty="0"/>
              <a:t> </a:t>
            </a:r>
            <a:r>
              <a:rPr lang="en-GB" sz="1600" dirty="0" err="1"/>
              <a:t>mezi</a:t>
            </a:r>
            <a:r>
              <a:rPr lang="en-GB" sz="1600" dirty="0"/>
              <a:t> </a:t>
            </a:r>
            <a:r>
              <a:rPr lang="en-GB" sz="1600" dirty="0" err="1" smtClean="0"/>
              <a:t>produkcí</a:t>
            </a:r>
            <a:r>
              <a:rPr lang="cs-CZ" sz="1600" dirty="0"/>
              <a:t> </a:t>
            </a:r>
            <a:r>
              <a:rPr lang="en-GB" sz="1600" dirty="0" err="1" smtClean="0"/>
              <a:t>metanu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redukcí</a:t>
            </a:r>
            <a:r>
              <a:rPr lang="en-GB" sz="1600" dirty="0"/>
              <a:t> </a:t>
            </a:r>
            <a:r>
              <a:rPr lang="en-GB" sz="1600" dirty="0" err="1" smtClean="0"/>
              <a:t>sufátů</a:t>
            </a:r>
            <a:endParaRPr lang="cs-CZ" sz="1600" dirty="0" smtClean="0"/>
          </a:p>
          <a:p>
            <a:r>
              <a:rPr lang="cs-CZ" sz="1600" dirty="0" smtClean="0"/>
              <a:t>č</a:t>
            </a:r>
            <a:r>
              <a:rPr lang="en-GB" sz="1600" dirty="0" err="1" smtClean="0"/>
              <a:t>ást</a:t>
            </a:r>
            <a:r>
              <a:rPr lang="en-GB" sz="1600" dirty="0" smtClean="0"/>
              <a:t> </a:t>
            </a:r>
            <a:r>
              <a:rPr lang="en-GB" sz="1600" dirty="0" err="1"/>
              <a:t>metanu</a:t>
            </a:r>
            <a:r>
              <a:rPr lang="en-GB" sz="1600" dirty="0"/>
              <a:t> do </a:t>
            </a:r>
            <a:r>
              <a:rPr lang="en-GB" sz="1600" dirty="0" err="1"/>
              <a:t>atmosféry</a:t>
            </a:r>
            <a:r>
              <a:rPr lang="en-GB" sz="1600" dirty="0"/>
              <a:t> – </a:t>
            </a:r>
            <a:r>
              <a:rPr lang="en-GB" sz="1600" dirty="0" err="1"/>
              <a:t>současná</a:t>
            </a:r>
            <a:r>
              <a:rPr lang="en-GB" sz="1600" dirty="0"/>
              <a:t> </a:t>
            </a:r>
            <a:r>
              <a:rPr lang="en-GB" sz="1600" dirty="0" err="1"/>
              <a:t>koncentrace</a:t>
            </a:r>
            <a:r>
              <a:rPr lang="en-GB" sz="1600" dirty="0"/>
              <a:t> 1,7ppm </a:t>
            </a:r>
            <a:r>
              <a:rPr lang="en-GB" sz="1600" dirty="0" err="1" smtClean="0"/>
              <a:t>stoupá</a:t>
            </a:r>
            <a:r>
              <a:rPr lang="cs-CZ" sz="1600" dirty="0"/>
              <a:t> </a:t>
            </a:r>
            <a:r>
              <a:rPr lang="en-GB" sz="1600" dirty="0" err="1" smtClean="0"/>
              <a:t>ročně</a:t>
            </a:r>
            <a:r>
              <a:rPr lang="en-GB" sz="1600" dirty="0" smtClean="0"/>
              <a:t> </a:t>
            </a:r>
            <a:r>
              <a:rPr lang="en-GB" sz="1600" dirty="0"/>
              <a:t>o 1</a:t>
            </a:r>
            <a:r>
              <a:rPr lang="en-GB" sz="1600" dirty="0" smtClean="0"/>
              <a:t>%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5611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04664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err="1"/>
              <a:t>Acetogeneze</a:t>
            </a:r>
            <a:endParaRPr lang="en-GB" sz="1600" b="1" dirty="0"/>
          </a:p>
          <a:p>
            <a:r>
              <a:rPr lang="cs-CZ" sz="1600" dirty="0" smtClean="0"/>
              <a:t>F</a:t>
            </a:r>
            <a:r>
              <a:rPr lang="en-GB" sz="1600" dirty="0" err="1" smtClean="0"/>
              <a:t>ak</a:t>
            </a:r>
            <a:r>
              <a:rPr lang="cs-CZ" sz="1600" dirty="0" smtClean="0"/>
              <a:t>. </a:t>
            </a:r>
            <a:r>
              <a:rPr lang="en-GB" sz="1600" dirty="0" err="1" smtClean="0"/>
              <a:t>chemoautotrofní</a:t>
            </a:r>
            <a:r>
              <a:rPr lang="en-GB" sz="1600" dirty="0" smtClean="0"/>
              <a:t> </a:t>
            </a:r>
            <a:r>
              <a:rPr lang="en-GB" sz="1600" dirty="0" err="1"/>
              <a:t>anaerobové</a:t>
            </a:r>
            <a:r>
              <a:rPr lang="en-GB" sz="1600" dirty="0"/>
              <a:t> – </a:t>
            </a:r>
            <a:r>
              <a:rPr lang="en-GB" sz="1600" dirty="0" err="1"/>
              <a:t>redukce</a:t>
            </a:r>
            <a:r>
              <a:rPr lang="en-GB" sz="1600" dirty="0"/>
              <a:t> CO2 s H2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acetát</a:t>
            </a:r>
            <a:r>
              <a:rPr lang="en-GB" sz="1600" dirty="0"/>
              <a:t> </a:t>
            </a:r>
            <a:r>
              <a:rPr lang="en-GB" sz="1600" dirty="0" err="1"/>
              <a:t>místo</a:t>
            </a:r>
            <a:r>
              <a:rPr lang="en-GB" sz="1600" dirty="0"/>
              <a:t> </a:t>
            </a:r>
            <a:r>
              <a:rPr lang="en-GB" sz="1600" dirty="0" err="1" smtClean="0"/>
              <a:t>metanu</a:t>
            </a:r>
            <a:endParaRPr lang="en-GB" sz="1600" dirty="0"/>
          </a:p>
          <a:p>
            <a:r>
              <a:rPr lang="cs-CZ" sz="1600" dirty="0" err="1"/>
              <a:t>m</a:t>
            </a:r>
            <a:r>
              <a:rPr lang="en-GB" sz="1600" dirty="0" err="1" smtClean="0"/>
              <a:t>enší</a:t>
            </a:r>
            <a:r>
              <a:rPr lang="en-GB" sz="1600" dirty="0" smtClean="0"/>
              <a:t> </a:t>
            </a:r>
            <a:r>
              <a:rPr lang="en-GB" sz="1600" dirty="0" err="1"/>
              <a:t>energetický</a:t>
            </a:r>
            <a:r>
              <a:rPr lang="en-GB" sz="1600" dirty="0"/>
              <a:t> </a:t>
            </a:r>
            <a:r>
              <a:rPr lang="en-GB" sz="1600" dirty="0" err="1" smtClean="0"/>
              <a:t>výtěžek</a:t>
            </a:r>
            <a:r>
              <a:rPr lang="en-GB" sz="1600" dirty="0" smtClean="0"/>
              <a:t>.</a:t>
            </a:r>
            <a:r>
              <a:rPr lang="cs-CZ" sz="1600" dirty="0" smtClean="0"/>
              <a:t>, v</a:t>
            </a:r>
            <a:r>
              <a:rPr lang="en-GB" sz="1600" dirty="0" err="1" smtClean="0"/>
              <a:t>yužívají</a:t>
            </a:r>
            <a:r>
              <a:rPr lang="en-GB" sz="1600" dirty="0" smtClean="0"/>
              <a:t> </a:t>
            </a:r>
            <a:r>
              <a:rPr lang="en-GB" sz="1600" dirty="0" err="1"/>
              <a:t>i</a:t>
            </a:r>
            <a:r>
              <a:rPr lang="en-GB" sz="1600" dirty="0"/>
              <a:t> CO, </a:t>
            </a:r>
            <a:r>
              <a:rPr lang="en-GB" sz="1600" dirty="0" err="1"/>
              <a:t>formát</a:t>
            </a:r>
            <a:r>
              <a:rPr lang="en-GB" sz="1600" dirty="0"/>
              <a:t>, </a:t>
            </a:r>
            <a:r>
              <a:rPr lang="en-GB" sz="1600" dirty="0" err="1" smtClean="0"/>
              <a:t>metanol</a:t>
            </a:r>
            <a:r>
              <a:rPr lang="en-GB" sz="1600" dirty="0" smtClean="0"/>
              <a:t>…</a:t>
            </a:r>
            <a:endParaRPr lang="cs-CZ" sz="1600" dirty="0" smtClean="0"/>
          </a:p>
          <a:p>
            <a:endParaRPr lang="en-GB" sz="1600" dirty="0"/>
          </a:p>
          <a:p>
            <a:endParaRPr lang="cs-CZ" sz="1600" b="1" dirty="0" smtClean="0"/>
          </a:p>
          <a:p>
            <a:pPr marL="0" indent="0">
              <a:buNone/>
            </a:pPr>
            <a:r>
              <a:rPr lang="en-GB" sz="1600" b="1" dirty="0" err="1" smtClean="0"/>
              <a:t>Cyklus</a:t>
            </a:r>
            <a:r>
              <a:rPr lang="en-GB" sz="1600" b="1" dirty="0" smtClean="0"/>
              <a:t> </a:t>
            </a:r>
            <a:r>
              <a:rPr lang="en-GB" sz="1600" b="1" dirty="0"/>
              <a:t>CO</a:t>
            </a:r>
          </a:p>
          <a:p>
            <a:r>
              <a:rPr lang="pl-PL" sz="1600" dirty="0"/>
              <a:t>m</a:t>
            </a:r>
            <a:r>
              <a:rPr lang="pl-PL" sz="1600" dirty="0" smtClean="0"/>
              <a:t>ikrobi </a:t>
            </a:r>
            <a:r>
              <a:rPr lang="pl-PL" sz="1600" dirty="0"/>
              <a:t>zapojeni v cyklu přímo i </a:t>
            </a:r>
            <a:r>
              <a:rPr lang="pl-PL" sz="1600" dirty="0" smtClean="0"/>
              <a:t>nepřímo</a:t>
            </a:r>
            <a:endParaRPr lang="pl-PL" sz="1600" dirty="0"/>
          </a:p>
          <a:p>
            <a:r>
              <a:rPr lang="en-GB" sz="1600" dirty="0" err="1" smtClean="0"/>
              <a:t>produkce</a:t>
            </a:r>
            <a:r>
              <a:rPr lang="en-GB" sz="1600" dirty="0" smtClean="0"/>
              <a:t> </a:t>
            </a:r>
            <a:r>
              <a:rPr lang="en-GB" sz="1600" dirty="0"/>
              <a:t>CO – 3-4 </a:t>
            </a:r>
            <a:r>
              <a:rPr lang="en-GB" sz="1600" dirty="0" smtClean="0"/>
              <a:t>m</a:t>
            </a:r>
            <a:r>
              <a:rPr lang="cs-CZ" sz="1600" dirty="0" err="1" smtClean="0"/>
              <a:t>ld</a:t>
            </a:r>
            <a:r>
              <a:rPr lang="en-GB" sz="1600" dirty="0" smtClean="0"/>
              <a:t> </a:t>
            </a:r>
            <a:r>
              <a:rPr lang="en-GB" sz="1600" dirty="0" err="1"/>
              <a:t>tun</a:t>
            </a:r>
            <a:r>
              <a:rPr lang="en-GB" sz="1600" dirty="0"/>
              <a:t> </a:t>
            </a:r>
            <a:r>
              <a:rPr lang="cs-CZ" sz="1600" dirty="0" smtClean="0"/>
              <a:t>/rok</a:t>
            </a:r>
            <a:r>
              <a:rPr lang="cs-CZ" sz="1600" dirty="0"/>
              <a:t> </a:t>
            </a:r>
            <a:r>
              <a:rPr lang="cs-CZ" sz="1600" dirty="0" smtClean="0"/>
              <a:t>(</a:t>
            </a:r>
            <a:r>
              <a:rPr lang="en-GB" sz="1600" dirty="0" err="1" smtClean="0"/>
              <a:t>fotochemická</a:t>
            </a:r>
            <a:r>
              <a:rPr lang="en-GB" sz="1600" dirty="0" smtClean="0"/>
              <a:t> </a:t>
            </a:r>
            <a:r>
              <a:rPr lang="en-GB" sz="1600" dirty="0" err="1"/>
              <a:t>oxidace</a:t>
            </a:r>
            <a:r>
              <a:rPr lang="en-GB" sz="1600" dirty="0"/>
              <a:t> </a:t>
            </a:r>
            <a:r>
              <a:rPr lang="en-GB" sz="1600" dirty="0" err="1"/>
              <a:t>metanu</a:t>
            </a:r>
            <a:r>
              <a:rPr lang="en-GB" sz="1600" dirty="0"/>
              <a:t> a </a:t>
            </a:r>
            <a:r>
              <a:rPr lang="en-GB" sz="1600" dirty="0" err="1"/>
              <a:t>jiných</a:t>
            </a:r>
            <a:r>
              <a:rPr lang="en-GB" sz="1600" dirty="0"/>
              <a:t> CH </a:t>
            </a:r>
            <a:r>
              <a:rPr lang="en-GB" sz="1600" dirty="0" smtClean="0"/>
              <a:t>sl.</a:t>
            </a:r>
            <a:r>
              <a:rPr lang="cs-CZ" sz="1600" dirty="0" smtClean="0"/>
              <a:t> </a:t>
            </a:r>
            <a:r>
              <a:rPr lang="en-GB" sz="1600" dirty="0" smtClean="0"/>
              <a:t>v </a:t>
            </a:r>
            <a:r>
              <a:rPr lang="en-GB" sz="1600" dirty="0" err="1" smtClean="0"/>
              <a:t>atmosféře</a:t>
            </a:r>
            <a:r>
              <a:rPr lang="cs-CZ" sz="1600" dirty="0" smtClean="0"/>
              <a:t>)</a:t>
            </a:r>
          </a:p>
          <a:p>
            <a:r>
              <a:rPr lang="en-GB" sz="1600" dirty="0" err="1" smtClean="0"/>
              <a:t>stopy</a:t>
            </a:r>
            <a:r>
              <a:rPr lang="en-GB" sz="1600" dirty="0" smtClean="0"/>
              <a:t> </a:t>
            </a:r>
            <a:r>
              <a:rPr lang="en-GB" sz="1600" dirty="0" err="1"/>
              <a:t>produkovány</a:t>
            </a:r>
            <a:r>
              <a:rPr lang="en-GB" sz="1600" dirty="0"/>
              <a:t> </a:t>
            </a:r>
            <a:r>
              <a:rPr lang="en-GB" sz="1600" dirty="0" err="1" smtClean="0"/>
              <a:t>při</a:t>
            </a:r>
            <a:r>
              <a:rPr lang="en-GB" sz="1600" dirty="0" smtClean="0"/>
              <a:t> </a:t>
            </a:r>
            <a:r>
              <a:rPr lang="en-GB" sz="1600" dirty="0" err="1" smtClean="0"/>
              <a:t>respiraci</a:t>
            </a:r>
            <a:r>
              <a:rPr lang="cs-CZ" sz="1600" dirty="0" smtClean="0"/>
              <a:t>,</a:t>
            </a:r>
            <a:r>
              <a:rPr lang="en-GB" sz="1600" dirty="0" smtClean="0"/>
              <a:t> </a:t>
            </a:r>
            <a:r>
              <a:rPr lang="en-GB" sz="1600" dirty="0" err="1"/>
              <a:t>rozkladem</a:t>
            </a:r>
            <a:r>
              <a:rPr lang="en-GB" sz="1600" dirty="0"/>
              <a:t> </a:t>
            </a:r>
            <a:r>
              <a:rPr lang="en-GB" sz="1600" dirty="0" smtClean="0"/>
              <a:t>hem</a:t>
            </a:r>
            <a:r>
              <a:rPr lang="cs-CZ" sz="1600" dirty="0" smtClean="0"/>
              <a:t>u a při </a:t>
            </a:r>
            <a:r>
              <a:rPr lang="en-GB" sz="1600" dirty="0" err="1" smtClean="0"/>
              <a:t>fotosyntéze</a:t>
            </a:r>
            <a:endParaRPr lang="cs-CZ" sz="1600" dirty="0" smtClean="0"/>
          </a:p>
          <a:p>
            <a:r>
              <a:rPr lang="en-GB" sz="1600" dirty="0"/>
              <a:t>v </a:t>
            </a:r>
            <a:r>
              <a:rPr lang="en-GB" sz="1600" dirty="0" err="1"/>
              <a:t>oceánech</a:t>
            </a:r>
            <a:r>
              <a:rPr lang="en-GB" sz="1600" dirty="0"/>
              <a:t> </a:t>
            </a:r>
            <a:r>
              <a:rPr lang="en-GB" sz="1600" dirty="0" err="1"/>
              <a:t>cca</a:t>
            </a:r>
            <a:r>
              <a:rPr lang="en-GB" sz="1600" dirty="0"/>
              <a:t> 0,1</a:t>
            </a:r>
            <a:r>
              <a:rPr lang="cs-CZ" sz="1600" dirty="0" err="1" smtClean="0"/>
              <a:t>mld</a:t>
            </a:r>
            <a:r>
              <a:rPr lang="cs-CZ" sz="1600" dirty="0" smtClean="0"/>
              <a:t> CO  </a:t>
            </a:r>
            <a:r>
              <a:rPr lang="en-GB" sz="1600" dirty="0" err="1" smtClean="0"/>
              <a:t>tun</a:t>
            </a:r>
            <a:r>
              <a:rPr lang="cs-CZ" sz="1600" dirty="0" smtClean="0"/>
              <a:t>/rok  (s</a:t>
            </a:r>
            <a:r>
              <a:rPr lang="en-GB" sz="1600" dirty="0" err="1" smtClean="0"/>
              <a:t>inice</a:t>
            </a:r>
            <a:r>
              <a:rPr lang="en-GB" sz="1600" dirty="0" smtClean="0"/>
              <a:t> a</a:t>
            </a:r>
            <a:r>
              <a:rPr lang="cs-CZ" sz="1600" dirty="0" smtClean="0"/>
              <a:t> </a:t>
            </a:r>
            <a:r>
              <a:rPr lang="en-GB" sz="1600" dirty="0" err="1" smtClean="0"/>
              <a:t>řasy</a:t>
            </a:r>
            <a:r>
              <a:rPr lang="en-GB" sz="1600" dirty="0" smtClean="0"/>
              <a:t> </a:t>
            </a:r>
            <a:r>
              <a:rPr lang="en-GB" sz="1600" dirty="0" err="1"/>
              <a:t>spolu</a:t>
            </a:r>
            <a:r>
              <a:rPr lang="en-GB" sz="1600" dirty="0"/>
              <a:t> </a:t>
            </a:r>
            <a:r>
              <a:rPr lang="cs-CZ" sz="1600" dirty="0" smtClean="0"/>
              <a:t>+</a:t>
            </a:r>
            <a:r>
              <a:rPr lang="en-GB" sz="1600" dirty="0" smtClean="0"/>
              <a:t> </a:t>
            </a:r>
            <a:r>
              <a:rPr lang="en-GB" sz="1600" dirty="0" err="1" smtClean="0"/>
              <a:t>fotooxidac</a:t>
            </a:r>
            <a:r>
              <a:rPr lang="cs-CZ" sz="1600" dirty="0" smtClean="0"/>
              <a:t>e</a:t>
            </a:r>
            <a:r>
              <a:rPr lang="en-GB" sz="1600" dirty="0" smtClean="0"/>
              <a:t> </a:t>
            </a:r>
            <a:r>
              <a:rPr lang="cs-CZ" sz="1600" dirty="0" err="1" smtClean="0"/>
              <a:t>org</a:t>
            </a:r>
            <a:r>
              <a:rPr lang="cs-CZ" sz="1600" dirty="0" smtClean="0"/>
              <a:t>. hm.) </a:t>
            </a:r>
          </a:p>
          <a:p>
            <a:r>
              <a:rPr lang="en-GB" sz="1600" dirty="0" err="1" smtClean="0"/>
              <a:t>podobně</a:t>
            </a:r>
            <a:r>
              <a:rPr lang="en-GB" sz="1600" dirty="0" smtClean="0"/>
              <a:t>  </a:t>
            </a:r>
            <a:r>
              <a:rPr lang="en-GB" sz="1600" dirty="0" err="1"/>
              <a:t>rostliny</a:t>
            </a:r>
            <a:r>
              <a:rPr lang="en-GB" sz="1600" dirty="0"/>
              <a:t> a </a:t>
            </a:r>
            <a:r>
              <a:rPr lang="en-GB" sz="1600" dirty="0" err="1" smtClean="0"/>
              <a:t>půda</a:t>
            </a:r>
            <a:endParaRPr lang="cs-CZ" sz="1600" dirty="0" smtClean="0"/>
          </a:p>
          <a:p>
            <a:r>
              <a:rPr lang="en-GB" sz="1600" dirty="0" smtClean="0"/>
              <a:t> z </a:t>
            </a:r>
            <a:r>
              <a:rPr lang="en-GB" sz="1600" dirty="0" err="1"/>
              <a:t>fosilních</a:t>
            </a:r>
            <a:r>
              <a:rPr lang="en-GB" sz="1600" dirty="0"/>
              <a:t> </a:t>
            </a:r>
            <a:r>
              <a:rPr lang="en-GB" sz="1600" dirty="0" err="1"/>
              <a:t>paliv</a:t>
            </a:r>
            <a:r>
              <a:rPr lang="en-GB" sz="1600" dirty="0"/>
              <a:t> </a:t>
            </a:r>
            <a:r>
              <a:rPr lang="en-GB" sz="1600" dirty="0" smtClean="0"/>
              <a:t>a</a:t>
            </a:r>
            <a:r>
              <a:rPr lang="cs-CZ" sz="1600" dirty="0"/>
              <a:t> </a:t>
            </a:r>
            <a:r>
              <a:rPr lang="pl-PL" sz="1600" dirty="0" smtClean="0"/>
              <a:t>pálení </a:t>
            </a:r>
            <a:r>
              <a:rPr lang="pl-PL" sz="1600" dirty="0"/>
              <a:t>biomasy – 1,6 mld </a:t>
            </a:r>
            <a:r>
              <a:rPr lang="pl-PL" sz="1600" dirty="0" smtClean="0"/>
              <a:t>tun</a:t>
            </a:r>
          </a:p>
          <a:p>
            <a:r>
              <a:rPr lang="pl-PL" sz="1600" dirty="0"/>
              <a:t>d</a:t>
            </a:r>
            <a:r>
              <a:rPr lang="pl-PL" sz="1600" dirty="0" smtClean="0"/>
              <a:t>oby </a:t>
            </a:r>
            <a:r>
              <a:rPr lang="pl-PL" sz="1600" dirty="0"/>
              <a:t>obratu CO v atmosféře je 0,1 – 0,4 </a:t>
            </a:r>
            <a:r>
              <a:rPr lang="pl-PL" sz="1600" dirty="0" smtClean="0"/>
              <a:t>roku</a:t>
            </a:r>
            <a:endParaRPr lang="pl-PL" sz="1600" dirty="0"/>
          </a:p>
          <a:p>
            <a:r>
              <a:rPr lang="pl-PL" sz="1600" dirty="0"/>
              <a:t>d</a:t>
            </a:r>
            <a:r>
              <a:rPr lang="pl-PL" sz="1600" dirty="0" smtClean="0"/>
              <a:t>estrukce </a:t>
            </a:r>
            <a:r>
              <a:rPr lang="pl-PL" sz="1600" dirty="0"/>
              <a:t>CO – fotochemické reakce na </a:t>
            </a:r>
            <a:r>
              <a:rPr lang="pl-PL" sz="1600" dirty="0" smtClean="0"/>
              <a:t>CO2, oceány </a:t>
            </a:r>
            <a:r>
              <a:rPr lang="en-GB" sz="1600" dirty="0" smtClean="0"/>
              <a:t>a </a:t>
            </a:r>
            <a:r>
              <a:rPr lang="en-GB" sz="1600" dirty="0" err="1"/>
              <a:t>půda</a:t>
            </a:r>
            <a:r>
              <a:rPr lang="en-GB" sz="1600" dirty="0"/>
              <a:t> </a:t>
            </a:r>
            <a:endParaRPr lang="cs-CZ" sz="1600" dirty="0"/>
          </a:p>
          <a:p>
            <a:r>
              <a:rPr lang="en-GB" sz="1600" dirty="0" err="1" smtClean="0"/>
              <a:t>zvláště</a:t>
            </a:r>
            <a:r>
              <a:rPr lang="en-GB" sz="1600" dirty="0" smtClean="0"/>
              <a:t> </a:t>
            </a:r>
            <a:r>
              <a:rPr lang="en-GB" sz="1600" dirty="0" err="1"/>
              <a:t>půda</a:t>
            </a:r>
            <a:r>
              <a:rPr lang="en-GB" sz="1600" dirty="0"/>
              <a:t> </a:t>
            </a:r>
            <a:r>
              <a:rPr lang="en-GB" sz="1600" dirty="0" err="1"/>
              <a:t>představuje</a:t>
            </a:r>
            <a:r>
              <a:rPr lang="en-GB" sz="1600" dirty="0"/>
              <a:t> </a:t>
            </a:r>
            <a:r>
              <a:rPr lang="en-GB" sz="1600" dirty="0" err="1"/>
              <a:t>významný</a:t>
            </a:r>
            <a:r>
              <a:rPr lang="en-GB" sz="1600" dirty="0"/>
              <a:t> sink pro CO (</a:t>
            </a:r>
            <a:r>
              <a:rPr lang="en-GB" sz="1600" dirty="0" err="1"/>
              <a:t>oceány</a:t>
            </a:r>
            <a:r>
              <a:rPr lang="en-GB" sz="1600" dirty="0"/>
              <a:t> </a:t>
            </a:r>
            <a:r>
              <a:rPr lang="en-GB" sz="1600" dirty="0" err="1"/>
              <a:t>naopak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producenti</a:t>
            </a:r>
            <a:r>
              <a:rPr lang="en-GB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4806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4797" y="188640"/>
            <a:ext cx="9001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L</a:t>
            </a:r>
            <a:r>
              <a:rPr lang="en-GB" sz="1600" b="1" dirty="0" err="1"/>
              <a:t>imity</a:t>
            </a:r>
            <a:r>
              <a:rPr lang="en-GB" sz="1600" b="1" dirty="0"/>
              <a:t> </a:t>
            </a:r>
            <a:r>
              <a:rPr lang="en-GB" sz="1600" b="1" dirty="0" err="1"/>
              <a:t>mikrobiální</a:t>
            </a:r>
            <a:r>
              <a:rPr lang="en-GB" sz="1600" b="1" dirty="0"/>
              <a:t> </a:t>
            </a:r>
            <a:r>
              <a:rPr lang="en-GB" sz="1600" b="1" dirty="0" err="1"/>
              <a:t>recyklace</a:t>
            </a:r>
            <a:r>
              <a:rPr lang="en-GB" sz="1600" b="1" dirty="0"/>
              <a:t>/</a:t>
            </a:r>
            <a:r>
              <a:rPr lang="en-GB" sz="1600" b="1" dirty="0" err="1"/>
              <a:t>oběhu</a:t>
            </a:r>
            <a:r>
              <a:rPr lang="en-GB" sz="1600" b="1" dirty="0"/>
              <a:t> </a:t>
            </a:r>
            <a:r>
              <a:rPr lang="en-GB" sz="1600" b="1" dirty="0" smtClean="0"/>
              <a:t>C</a:t>
            </a:r>
            <a:endParaRPr lang="cs-CZ" sz="1600" b="1" dirty="0" smtClean="0"/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podmínky</a:t>
            </a:r>
            <a:r>
              <a:rPr lang="en-GB" sz="1600" dirty="0" smtClean="0"/>
              <a:t> </a:t>
            </a:r>
            <a:r>
              <a:rPr lang="en-GB" sz="1600" dirty="0" err="1"/>
              <a:t>prostředí</a:t>
            </a:r>
            <a:r>
              <a:rPr lang="en-GB" sz="1600" dirty="0"/>
              <a:t> </a:t>
            </a:r>
            <a:r>
              <a:rPr lang="en-GB" sz="1600" dirty="0" smtClean="0"/>
              <a:t>(</a:t>
            </a:r>
            <a:r>
              <a:rPr lang="en-GB" sz="1600" dirty="0" err="1"/>
              <a:t>nedostatek</a:t>
            </a:r>
            <a:r>
              <a:rPr lang="en-GB" sz="1600" dirty="0"/>
              <a:t> </a:t>
            </a:r>
            <a:r>
              <a:rPr lang="en-GB" sz="1600" dirty="0" smtClean="0"/>
              <a:t>O,</a:t>
            </a:r>
            <a:r>
              <a:rPr lang="cs-CZ" sz="1600" dirty="0" smtClean="0"/>
              <a:t> </a:t>
            </a:r>
            <a:r>
              <a:rPr lang="en-GB" sz="1600" dirty="0" err="1" smtClean="0"/>
              <a:t>kyselost</a:t>
            </a:r>
            <a:r>
              <a:rPr lang="en-GB" sz="1600" dirty="0"/>
              <a:t>, </a:t>
            </a:r>
            <a:r>
              <a:rPr lang="en-GB" sz="1600" dirty="0" err="1"/>
              <a:t>vysoká</a:t>
            </a:r>
            <a:r>
              <a:rPr lang="en-GB" sz="1600" dirty="0"/>
              <a:t> </a:t>
            </a:r>
            <a:r>
              <a:rPr lang="en-GB" sz="1600" dirty="0" err="1"/>
              <a:t>koncentrace</a:t>
            </a:r>
            <a:r>
              <a:rPr lang="en-GB" sz="1600" dirty="0"/>
              <a:t> </a:t>
            </a:r>
            <a:r>
              <a:rPr lang="en-GB" sz="1600" dirty="0" err="1"/>
              <a:t>fenolů</a:t>
            </a:r>
            <a:r>
              <a:rPr lang="en-GB" sz="1600" dirty="0"/>
              <a:t> a </a:t>
            </a:r>
            <a:r>
              <a:rPr lang="en-GB" sz="1600" dirty="0" err="1"/>
              <a:t>tanninů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 err="1" smtClean="0"/>
              <a:t>mohou</a:t>
            </a:r>
            <a:r>
              <a:rPr lang="en-GB" sz="1600" dirty="0" smtClean="0"/>
              <a:t> </a:t>
            </a:r>
            <a:r>
              <a:rPr lang="en-GB" sz="1600" dirty="0" err="1"/>
              <a:t>zabránit</a:t>
            </a:r>
            <a:r>
              <a:rPr lang="en-GB" sz="1600" dirty="0"/>
              <a:t> </a:t>
            </a:r>
            <a:r>
              <a:rPr lang="en-GB" sz="1600" dirty="0" err="1"/>
              <a:t>degradaci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cs-CZ" sz="1600" dirty="0" smtClean="0"/>
              <a:t>(</a:t>
            </a:r>
            <a:r>
              <a:rPr lang="en-GB" sz="1600" dirty="0" err="1" smtClean="0"/>
              <a:t>rašeliny</a:t>
            </a:r>
            <a:r>
              <a:rPr lang="en-GB" sz="1600" dirty="0"/>
              <a:t>, </a:t>
            </a:r>
            <a:r>
              <a:rPr lang="en-GB" sz="1600" dirty="0" err="1" smtClean="0"/>
              <a:t>někt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 err="1"/>
              <a:t>vodní</a:t>
            </a:r>
            <a:r>
              <a:rPr lang="en-GB" sz="1600" dirty="0"/>
              <a:t> </a:t>
            </a:r>
            <a:r>
              <a:rPr lang="en-GB" sz="1600" dirty="0" err="1" smtClean="0"/>
              <a:t>sedimenty</a:t>
            </a:r>
            <a:r>
              <a:rPr lang="cs-CZ" sz="1600" dirty="0" smtClean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</a:t>
            </a:r>
            <a:r>
              <a:rPr lang="cs-CZ" sz="1600" dirty="0" smtClean="0"/>
              <a:t>ýsledek - </a:t>
            </a:r>
            <a:r>
              <a:rPr lang="en-GB" sz="1600" dirty="0" err="1" smtClean="0"/>
              <a:t>fosilní</a:t>
            </a:r>
            <a:r>
              <a:rPr lang="en-GB" sz="1600" dirty="0" smtClean="0"/>
              <a:t> </a:t>
            </a:r>
            <a:r>
              <a:rPr lang="en-GB" sz="1600" dirty="0" err="1" smtClean="0"/>
              <a:t>paliva</a:t>
            </a:r>
            <a:r>
              <a:rPr lang="cs-CZ" sz="1600" dirty="0" smtClean="0"/>
              <a:t>, </a:t>
            </a:r>
            <a:r>
              <a:rPr lang="en-GB" sz="1600" dirty="0" err="1" smtClean="0"/>
              <a:t>odstranění</a:t>
            </a:r>
            <a:r>
              <a:rPr lang="en-GB" sz="1600" dirty="0" smtClean="0"/>
              <a:t> </a:t>
            </a:r>
            <a:r>
              <a:rPr lang="en-GB" sz="1600" dirty="0"/>
              <a:t>C z </a:t>
            </a:r>
            <a:r>
              <a:rPr lang="en-GB" sz="1600" dirty="0" err="1" smtClean="0"/>
              <a:t>oběhu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tvorba</a:t>
            </a:r>
            <a:r>
              <a:rPr lang="en-GB" sz="1600" dirty="0" smtClean="0"/>
              <a:t> </a:t>
            </a:r>
            <a:r>
              <a:rPr lang="en-GB" sz="1600" dirty="0" err="1"/>
              <a:t>huminových</a:t>
            </a:r>
            <a:r>
              <a:rPr lang="en-GB" sz="1600" dirty="0"/>
              <a:t> </a:t>
            </a:r>
            <a:r>
              <a:rPr lang="en-GB" sz="1600" dirty="0" err="1"/>
              <a:t>látek</a:t>
            </a:r>
            <a:r>
              <a:rPr lang="en-GB" sz="1600" dirty="0"/>
              <a:t> je </a:t>
            </a:r>
            <a:r>
              <a:rPr lang="en-GB" sz="1600" dirty="0" err="1"/>
              <a:t>meziproduktem</a:t>
            </a:r>
            <a:r>
              <a:rPr lang="en-GB" sz="1600" dirty="0"/>
              <a:t> </a:t>
            </a:r>
            <a:r>
              <a:rPr lang="en-GB" sz="1600" dirty="0" err="1" smtClean="0"/>
              <a:t>mezi</a:t>
            </a:r>
            <a:r>
              <a:rPr lang="cs-CZ" sz="1600" dirty="0"/>
              <a:t> </a:t>
            </a:r>
            <a:r>
              <a:rPr lang="en-GB" sz="1600" dirty="0" err="1" smtClean="0"/>
              <a:t>oběhem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depozicí</a:t>
            </a:r>
            <a:r>
              <a:rPr lang="en-GB" sz="1600" dirty="0"/>
              <a:t> </a:t>
            </a:r>
            <a:r>
              <a:rPr lang="en-GB" sz="1600" dirty="0" err="1"/>
              <a:t>fosilních</a:t>
            </a:r>
            <a:r>
              <a:rPr lang="en-GB" sz="1600" dirty="0"/>
              <a:t> </a:t>
            </a:r>
            <a:r>
              <a:rPr lang="en-GB" sz="1600" dirty="0" err="1" smtClean="0"/>
              <a:t>paliv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h</a:t>
            </a:r>
            <a:r>
              <a:rPr lang="cs-CZ" sz="1600" dirty="0" err="1" smtClean="0"/>
              <a:t>uminy</a:t>
            </a:r>
            <a:r>
              <a:rPr lang="cs-CZ" sz="1600" dirty="0" smtClean="0"/>
              <a:t> </a:t>
            </a:r>
            <a:r>
              <a:rPr lang="en-GB" sz="1600" dirty="0" smtClean="0"/>
              <a:t>v </a:t>
            </a:r>
            <a:r>
              <a:rPr lang="en-GB" sz="1600" dirty="0" err="1"/>
              <a:t>půdě</a:t>
            </a:r>
            <a:r>
              <a:rPr lang="en-GB" sz="1600" dirty="0"/>
              <a:t> – </a:t>
            </a:r>
            <a:r>
              <a:rPr lang="en-GB" sz="1600" dirty="0" err="1"/>
              <a:t>staré</a:t>
            </a:r>
            <a:r>
              <a:rPr lang="en-GB" sz="1600" dirty="0"/>
              <a:t> 20 </a:t>
            </a:r>
            <a:r>
              <a:rPr lang="en-GB" sz="1600" dirty="0" err="1"/>
              <a:t>až</a:t>
            </a:r>
            <a:r>
              <a:rPr lang="en-GB" sz="1600" dirty="0"/>
              <a:t> 2000 let, </a:t>
            </a:r>
            <a:r>
              <a:rPr lang="en-GB" sz="1600" dirty="0" err="1" smtClean="0"/>
              <a:t>rašeliniště</a:t>
            </a:r>
            <a:r>
              <a:rPr lang="cs-CZ" sz="1600" dirty="0"/>
              <a:t> </a:t>
            </a:r>
            <a:r>
              <a:rPr lang="en-GB" sz="1600" dirty="0" err="1" smtClean="0"/>
              <a:t>ještě</a:t>
            </a:r>
            <a:r>
              <a:rPr lang="en-GB" sz="1600" dirty="0" smtClean="0"/>
              <a:t> </a:t>
            </a:r>
            <a:r>
              <a:rPr lang="en-GB" sz="1600" dirty="0" err="1" smtClean="0"/>
              <a:t>starší</a:t>
            </a:r>
            <a:endParaRPr lang="en-GB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49" y="2803547"/>
            <a:ext cx="5544616" cy="36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55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err="1"/>
              <a:t>Mikrobiální</a:t>
            </a:r>
            <a:r>
              <a:rPr lang="en-GB" sz="1600" b="1" dirty="0"/>
              <a:t> </a:t>
            </a:r>
            <a:r>
              <a:rPr lang="en-GB" sz="1600" b="1" dirty="0" err="1"/>
              <a:t>degradace</a:t>
            </a:r>
            <a:r>
              <a:rPr lang="en-GB" sz="1600" b="1" dirty="0"/>
              <a:t> </a:t>
            </a:r>
            <a:r>
              <a:rPr lang="en-GB" sz="1600" b="1" dirty="0" err="1" smtClean="0"/>
              <a:t>polysacharidů</a:t>
            </a:r>
            <a:endParaRPr lang="cs-CZ" sz="1600" b="1" dirty="0" smtClean="0"/>
          </a:p>
          <a:p>
            <a:pPr marL="0" indent="0">
              <a:buNone/>
            </a:pPr>
            <a:endParaRPr lang="en-GB" sz="1600" b="1" dirty="0"/>
          </a:p>
          <a:p>
            <a:r>
              <a:rPr lang="cs-CZ" sz="1600" dirty="0" err="1"/>
              <a:t>b</a:t>
            </a:r>
            <a:r>
              <a:rPr lang="en-GB" sz="1600" dirty="0" err="1" smtClean="0"/>
              <a:t>iodegradace</a:t>
            </a:r>
            <a:r>
              <a:rPr lang="en-GB" sz="1600" dirty="0" smtClean="0"/>
              <a:t> </a:t>
            </a:r>
            <a:r>
              <a:rPr lang="en-GB" sz="1600" dirty="0" err="1"/>
              <a:t>rostlinných</a:t>
            </a:r>
            <a:r>
              <a:rPr lang="en-GB" sz="1600" dirty="0"/>
              <a:t> </a:t>
            </a:r>
            <a:r>
              <a:rPr lang="en-GB" sz="1600" dirty="0" err="1"/>
              <a:t>polymerů</a:t>
            </a:r>
            <a:r>
              <a:rPr lang="en-GB" sz="1600" dirty="0"/>
              <a:t> </a:t>
            </a:r>
            <a:r>
              <a:rPr lang="en-GB" sz="1600" dirty="0" smtClean="0"/>
              <a:t>je </a:t>
            </a:r>
            <a:r>
              <a:rPr lang="en-GB" sz="1600" dirty="0" err="1"/>
              <a:t>významný</a:t>
            </a:r>
            <a:r>
              <a:rPr lang="en-GB" sz="1600" dirty="0"/>
              <a:t> </a:t>
            </a:r>
            <a:r>
              <a:rPr lang="en-GB" sz="1600" dirty="0" err="1" smtClean="0"/>
              <a:t>proces</a:t>
            </a:r>
            <a:endParaRPr lang="en-GB" sz="1600" dirty="0"/>
          </a:p>
          <a:p>
            <a:r>
              <a:rPr lang="en-GB" sz="1600" dirty="0" err="1" smtClean="0"/>
              <a:t>přísun</a:t>
            </a:r>
            <a:r>
              <a:rPr lang="en-GB" sz="1600" dirty="0" smtClean="0"/>
              <a:t> org </a:t>
            </a:r>
            <a:r>
              <a:rPr lang="en-GB" sz="1600" dirty="0"/>
              <a:t>C do </a:t>
            </a:r>
            <a:r>
              <a:rPr lang="en-GB" sz="1600" dirty="0" err="1"/>
              <a:t>půdy</a:t>
            </a:r>
            <a:r>
              <a:rPr lang="en-GB" sz="1600" dirty="0"/>
              <a:t> – </a:t>
            </a:r>
            <a:r>
              <a:rPr lang="en-GB" sz="1600" dirty="0" err="1"/>
              <a:t>půdní</a:t>
            </a:r>
            <a:r>
              <a:rPr lang="en-GB" sz="1600" dirty="0"/>
              <a:t> </a:t>
            </a:r>
            <a:r>
              <a:rPr lang="en-GB" sz="1600" dirty="0" err="1"/>
              <a:t>mikrobi</a:t>
            </a:r>
            <a:r>
              <a:rPr lang="en-GB" sz="1600" dirty="0"/>
              <a:t> – </a:t>
            </a:r>
            <a:r>
              <a:rPr lang="en-GB" sz="1600" dirty="0" err="1"/>
              <a:t>transformace</a:t>
            </a:r>
            <a:r>
              <a:rPr lang="en-GB" sz="1600" dirty="0"/>
              <a:t> </a:t>
            </a:r>
            <a:r>
              <a:rPr lang="en-GB" sz="1600" dirty="0" smtClean="0"/>
              <a:t>– </a:t>
            </a:r>
            <a:r>
              <a:rPr lang="en-GB" sz="1600" dirty="0"/>
              <a:t>CO2 </a:t>
            </a:r>
            <a:r>
              <a:rPr lang="en-GB" sz="1600" dirty="0" err="1"/>
              <a:t>zpět</a:t>
            </a:r>
            <a:r>
              <a:rPr lang="en-GB" sz="1600" dirty="0"/>
              <a:t> do </a:t>
            </a:r>
            <a:r>
              <a:rPr lang="en-GB" sz="1600" dirty="0" err="1"/>
              <a:t>atmosfery</a:t>
            </a:r>
            <a:r>
              <a:rPr lang="en-GB" sz="1600" dirty="0"/>
              <a:t>, </a:t>
            </a:r>
            <a:r>
              <a:rPr lang="en-GB" sz="1600" dirty="0" err="1"/>
              <a:t>tvorba</a:t>
            </a:r>
            <a:r>
              <a:rPr lang="en-GB" sz="1600" dirty="0"/>
              <a:t> </a:t>
            </a:r>
            <a:r>
              <a:rPr lang="en-GB" sz="1600" dirty="0" err="1"/>
              <a:t>huminových</a:t>
            </a:r>
            <a:r>
              <a:rPr lang="en-GB" sz="1600" dirty="0"/>
              <a:t> </a:t>
            </a:r>
            <a:r>
              <a:rPr lang="en-GB" sz="1600" dirty="0" err="1"/>
              <a:t>materiálů</a:t>
            </a:r>
            <a:r>
              <a:rPr lang="en-GB" sz="1600" dirty="0"/>
              <a:t> </a:t>
            </a:r>
            <a:r>
              <a:rPr lang="en-GB" sz="1600" dirty="0" err="1" smtClean="0"/>
              <a:t>i</a:t>
            </a:r>
            <a:r>
              <a:rPr lang="cs-CZ" sz="1600" dirty="0"/>
              <a:t> </a:t>
            </a:r>
            <a:r>
              <a:rPr lang="en-GB" sz="1600" dirty="0" err="1" smtClean="0"/>
              <a:t>jednodušších</a:t>
            </a:r>
            <a:r>
              <a:rPr lang="en-GB" sz="1600" dirty="0" smtClean="0"/>
              <a:t> </a:t>
            </a:r>
            <a:r>
              <a:rPr lang="en-GB" sz="1600" dirty="0" err="1"/>
              <a:t>organických</a:t>
            </a:r>
            <a:r>
              <a:rPr lang="en-GB" sz="1600" dirty="0"/>
              <a:t> </a:t>
            </a:r>
            <a:r>
              <a:rPr lang="en-GB" sz="1600" dirty="0" err="1"/>
              <a:t>molekul</a:t>
            </a:r>
            <a:r>
              <a:rPr lang="en-GB" sz="1600" dirty="0"/>
              <a:t> pro </a:t>
            </a:r>
            <a:r>
              <a:rPr lang="en-GB" sz="1600" dirty="0" err="1"/>
              <a:t>další</a:t>
            </a:r>
            <a:r>
              <a:rPr lang="en-GB" sz="1600" dirty="0"/>
              <a:t> populace</a:t>
            </a:r>
            <a:r>
              <a:rPr lang="en-GB" sz="1600" dirty="0" smtClean="0"/>
              <a:t>.</a:t>
            </a:r>
            <a:endParaRPr lang="cs-CZ" sz="1600" dirty="0" smtClean="0"/>
          </a:p>
          <a:p>
            <a:endParaRPr lang="en-GB" sz="1600" dirty="0"/>
          </a:p>
          <a:p>
            <a:r>
              <a:rPr lang="en-GB" sz="1600" dirty="0" err="1" smtClean="0"/>
              <a:t>zažívací</a:t>
            </a:r>
            <a:r>
              <a:rPr lang="en-GB" sz="1600" dirty="0" smtClean="0"/>
              <a:t> </a:t>
            </a:r>
            <a:r>
              <a:rPr lang="en-GB" sz="1600" dirty="0" err="1" smtClean="0"/>
              <a:t>trakt</a:t>
            </a:r>
            <a:r>
              <a:rPr lang="en-GB" sz="1600" dirty="0" smtClean="0"/>
              <a:t> </a:t>
            </a:r>
            <a:r>
              <a:rPr lang="en-GB" sz="1600" dirty="0" err="1" smtClean="0"/>
              <a:t>býložravců</a:t>
            </a:r>
            <a:endParaRPr lang="en-GB" sz="1600" dirty="0"/>
          </a:p>
          <a:p>
            <a:r>
              <a:rPr lang="cs-CZ" sz="1600" dirty="0" err="1"/>
              <a:t>r</a:t>
            </a:r>
            <a:r>
              <a:rPr lang="en-GB" sz="1600" dirty="0" err="1" smtClean="0"/>
              <a:t>ecyklované</a:t>
            </a:r>
            <a:r>
              <a:rPr lang="en-GB" sz="1600" dirty="0" smtClean="0"/>
              <a:t> </a:t>
            </a:r>
            <a:r>
              <a:rPr lang="en-GB" sz="1600" dirty="0" err="1"/>
              <a:t>polymery</a:t>
            </a:r>
            <a:r>
              <a:rPr lang="en-GB" sz="1600" dirty="0"/>
              <a:t> – </a:t>
            </a:r>
            <a:r>
              <a:rPr lang="en-GB" sz="1600" dirty="0" err="1"/>
              <a:t>celulóza</a:t>
            </a:r>
            <a:r>
              <a:rPr lang="en-GB" sz="1600" dirty="0"/>
              <a:t>, </a:t>
            </a:r>
            <a:r>
              <a:rPr lang="en-GB" sz="1600" dirty="0" err="1"/>
              <a:t>hemicelulóza</a:t>
            </a:r>
            <a:r>
              <a:rPr lang="en-GB" sz="1600" dirty="0"/>
              <a:t> a </a:t>
            </a:r>
            <a:r>
              <a:rPr lang="en-GB" sz="1600" dirty="0" smtClean="0"/>
              <a:t>chitin…</a:t>
            </a:r>
            <a:endParaRPr lang="cs-CZ" sz="1600" dirty="0" smtClean="0"/>
          </a:p>
          <a:p>
            <a:endParaRPr lang="en-GB" sz="1600" dirty="0"/>
          </a:p>
          <a:p>
            <a:pPr marL="0" indent="0">
              <a:buNone/>
            </a:pPr>
            <a:r>
              <a:rPr lang="en-GB" sz="1600" b="1" dirty="0" err="1"/>
              <a:t>Celulóza</a:t>
            </a:r>
            <a:r>
              <a:rPr lang="en-GB" sz="1600" b="1" dirty="0"/>
              <a:t> </a:t>
            </a:r>
            <a:endParaRPr lang="cs-CZ" sz="1600" dirty="0"/>
          </a:p>
          <a:p>
            <a:r>
              <a:rPr lang="en-GB" sz="1600" dirty="0" smtClean="0"/>
              <a:t> </a:t>
            </a:r>
            <a:r>
              <a:rPr lang="en-GB" sz="1600" dirty="0"/>
              <a:t>v </a:t>
            </a:r>
            <a:r>
              <a:rPr lang="en-GB" sz="1600" dirty="0" err="1"/>
              <a:t>půdě</a:t>
            </a:r>
            <a:r>
              <a:rPr lang="en-GB" sz="1600" dirty="0"/>
              <a:t> </a:t>
            </a:r>
            <a:r>
              <a:rPr lang="en-GB" sz="1600" dirty="0" err="1"/>
              <a:t>rozklad</a:t>
            </a:r>
            <a:r>
              <a:rPr lang="en-GB" sz="1600" dirty="0"/>
              <a:t> </a:t>
            </a:r>
            <a:r>
              <a:rPr lang="en-GB" sz="1600" dirty="0" err="1"/>
              <a:t>pomocí</a:t>
            </a:r>
            <a:r>
              <a:rPr lang="en-GB" sz="1600" dirty="0"/>
              <a:t> hub (</a:t>
            </a:r>
            <a:r>
              <a:rPr lang="en-GB" sz="1600" i="1" dirty="0"/>
              <a:t>Aspergillus, Fusarium, </a:t>
            </a:r>
            <a:r>
              <a:rPr lang="en-GB" sz="1600" i="1" dirty="0" err="1"/>
              <a:t>Phoma</a:t>
            </a:r>
            <a:r>
              <a:rPr lang="en-GB" sz="1600" i="1" dirty="0"/>
              <a:t>, Trichoderma</a:t>
            </a:r>
            <a:r>
              <a:rPr lang="en-GB" sz="1600" dirty="0" smtClean="0"/>
              <a:t>)</a:t>
            </a:r>
            <a:endParaRPr lang="en-GB" sz="1600" dirty="0"/>
          </a:p>
          <a:p>
            <a:r>
              <a:rPr lang="en-GB" sz="1600" dirty="0" err="1"/>
              <a:t>bakterií</a:t>
            </a:r>
            <a:r>
              <a:rPr lang="en-GB" sz="1600" dirty="0"/>
              <a:t> (</a:t>
            </a:r>
            <a:r>
              <a:rPr lang="en-GB" sz="1600" i="1" dirty="0" err="1"/>
              <a:t>Cytophaga</a:t>
            </a:r>
            <a:r>
              <a:rPr lang="en-GB" sz="1600" i="1" dirty="0"/>
              <a:t>, Vibrio, </a:t>
            </a:r>
            <a:r>
              <a:rPr lang="en-GB" sz="1600" i="1" dirty="0" err="1"/>
              <a:t>Polyangium</a:t>
            </a:r>
            <a:r>
              <a:rPr lang="en-GB" sz="1600" i="1" dirty="0"/>
              <a:t>, </a:t>
            </a:r>
            <a:r>
              <a:rPr lang="en-GB" sz="1600" i="1" dirty="0" err="1"/>
              <a:t>Cellulomonas</a:t>
            </a:r>
            <a:r>
              <a:rPr lang="en-GB" sz="1600" i="1" dirty="0"/>
              <a:t>, Streptomyces, </a:t>
            </a:r>
            <a:r>
              <a:rPr lang="en-GB" sz="1600" i="1" dirty="0" err="1"/>
              <a:t>Nocardia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endParaRPr lang="en-GB" sz="1600" dirty="0"/>
          </a:p>
          <a:p>
            <a:r>
              <a:rPr lang="cs-CZ" sz="1600" dirty="0"/>
              <a:t>p</a:t>
            </a:r>
            <a:r>
              <a:rPr lang="en-GB" sz="1600" dirty="0" smtClean="0"/>
              <a:t>od pH</a:t>
            </a:r>
            <a:r>
              <a:rPr lang="cs-CZ" sz="1600" dirty="0" smtClean="0"/>
              <a:t> </a:t>
            </a:r>
            <a:r>
              <a:rPr lang="en-GB" sz="1600" dirty="0" smtClean="0"/>
              <a:t>5,5</a:t>
            </a:r>
            <a:r>
              <a:rPr lang="cs-CZ" sz="1600" dirty="0" smtClean="0"/>
              <a:t> </a:t>
            </a:r>
            <a:r>
              <a:rPr lang="en-GB" sz="1600" dirty="0" smtClean="0"/>
              <a:t> </a:t>
            </a:r>
            <a:r>
              <a:rPr lang="en-GB" sz="1600" dirty="0" err="1"/>
              <a:t>převládá</a:t>
            </a:r>
            <a:r>
              <a:rPr lang="en-GB" sz="1600" dirty="0"/>
              <a:t> </a:t>
            </a:r>
            <a:r>
              <a:rPr lang="en-GB" sz="1600" dirty="0" err="1"/>
              <a:t>degradace</a:t>
            </a:r>
            <a:r>
              <a:rPr lang="en-GB" sz="1600" dirty="0"/>
              <a:t> </a:t>
            </a:r>
            <a:r>
              <a:rPr lang="en-GB" sz="1600" dirty="0" err="1"/>
              <a:t>vláknitými</a:t>
            </a:r>
            <a:r>
              <a:rPr lang="en-GB" sz="1600" dirty="0"/>
              <a:t> </a:t>
            </a:r>
            <a:r>
              <a:rPr lang="en-GB" sz="1600" dirty="0" err="1" smtClean="0"/>
              <a:t>houbami</a:t>
            </a:r>
            <a:endParaRPr lang="cs-CZ" sz="1600" dirty="0" smtClean="0"/>
          </a:p>
          <a:p>
            <a:r>
              <a:rPr lang="en-GB" sz="1600" dirty="0" smtClean="0"/>
              <a:t>pH5,7-6,2 </a:t>
            </a:r>
            <a:r>
              <a:rPr lang="en-GB" sz="1600" dirty="0" err="1"/>
              <a:t>různé</a:t>
            </a:r>
            <a:r>
              <a:rPr lang="en-GB" sz="1600" dirty="0"/>
              <a:t> </a:t>
            </a:r>
            <a:r>
              <a:rPr lang="en-GB" sz="1600" dirty="0" err="1"/>
              <a:t>houby</a:t>
            </a:r>
            <a:r>
              <a:rPr lang="en-GB" sz="1600" dirty="0"/>
              <a:t> a </a:t>
            </a:r>
            <a:r>
              <a:rPr lang="en-GB" sz="1600" i="1" dirty="0" err="1" smtClean="0"/>
              <a:t>Cytophaga</a:t>
            </a:r>
            <a:endParaRPr lang="en-GB" sz="1600" dirty="0"/>
          </a:p>
          <a:p>
            <a:r>
              <a:rPr lang="cs-CZ" sz="1600" dirty="0" smtClean="0"/>
              <a:t>pH 7 -</a:t>
            </a:r>
            <a:r>
              <a:rPr lang="en-GB" sz="1600" i="1" dirty="0" smtClean="0"/>
              <a:t>Vibrio </a:t>
            </a:r>
            <a:r>
              <a:rPr lang="en-GB" sz="1600" dirty="0"/>
              <a:t>a </a:t>
            </a:r>
            <a:r>
              <a:rPr lang="en-GB" sz="1600" dirty="0" err="1"/>
              <a:t>opět</a:t>
            </a:r>
            <a:r>
              <a:rPr lang="en-GB" sz="1600" dirty="0"/>
              <a:t> </a:t>
            </a:r>
            <a:r>
              <a:rPr lang="en-GB" sz="1600" dirty="0" err="1" smtClean="0"/>
              <a:t>houby</a:t>
            </a:r>
            <a:endParaRPr lang="cs-CZ" sz="1600" dirty="0" smtClean="0"/>
          </a:p>
          <a:p>
            <a:endParaRPr lang="en-GB" sz="1600" dirty="0"/>
          </a:p>
          <a:p>
            <a:r>
              <a:rPr lang="cs-CZ" sz="1600" dirty="0" err="1"/>
              <a:t>d</a:t>
            </a:r>
            <a:r>
              <a:rPr lang="en-GB" sz="1600" dirty="0" err="1" smtClean="0"/>
              <a:t>egradace</a:t>
            </a:r>
            <a:r>
              <a:rPr lang="en-GB" sz="1600" dirty="0" smtClean="0"/>
              <a:t> </a:t>
            </a:r>
            <a:r>
              <a:rPr lang="en-GB" sz="1600" dirty="0" err="1"/>
              <a:t>celulózy</a:t>
            </a:r>
            <a:r>
              <a:rPr lang="en-GB" sz="1600" dirty="0"/>
              <a:t> </a:t>
            </a:r>
            <a:r>
              <a:rPr lang="en-GB" sz="1600" dirty="0" err="1"/>
              <a:t>za</a:t>
            </a:r>
            <a:r>
              <a:rPr lang="en-GB" sz="1600" dirty="0"/>
              <a:t> </a:t>
            </a:r>
            <a:r>
              <a:rPr lang="en-GB" sz="1600" dirty="0" err="1"/>
              <a:t>aerobních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anaerobních</a:t>
            </a:r>
            <a:r>
              <a:rPr lang="en-GB" sz="1600" dirty="0"/>
              <a:t> </a:t>
            </a:r>
            <a:r>
              <a:rPr lang="en-GB" sz="1600" dirty="0" err="1" smtClean="0"/>
              <a:t>podmínek</a:t>
            </a:r>
            <a:endParaRPr lang="en-GB" sz="1600" dirty="0"/>
          </a:p>
          <a:p>
            <a:r>
              <a:rPr lang="cs-CZ" sz="1600" dirty="0" err="1"/>
              <a:t>a</a:t>
            </a:r>
            <a:r>
              <a:rPr lang="en-GB" sz="1600" dirty="0" err="1" smtClean="0"/>
              <a:t>erobně</a:t>
            </a:r>
            <a:r>
              <a:rPr lang="en-GB" sz="1600" dirty="0" smtClean="0"/>
              <a:t> </a:t>
            </a:r>
            <a:r>
              <a:rPr lang="en-GB" sz="1600" dirty="0"/>
              <a:t>– </a:t>
            </a:r>
            <a:r>
              <a:rPr lang="en-GB" sz="1600" dirty="0" err="1" smtClean="0"/>
              <a:t>bakterie</a:t>
            </a:r>
            <a:r>
              <a:rPr lang="cs-CZ" sz="1600" dirty="0" smtClean="0"/>
              <a:t> a </a:t>
            </a:r>
            <a:r>
              <a:rPr lang="en-GB" sz="1600" dirty="0" err="1" smtClean="0"/>
              <a:t>houby</a:t>
            </a:r>
            <a:r>
              <a:rPr lang="en-GB" sz="1600" dirty="0" smtClean="0"/>
              <a:t> </a:t>
            </a:r>
            <a:r>
              <a:rPr lang="cs-CZ" sz="1600" dirty="0" smtClean="0"/>
              <a:t>(min.)</a:t>
            </a:r>
            <a:r>
              <a:rPr lang="cs-CZ" sz="1600" dirty="0"/>
              <a:t> </a:t>
            </a:r>
            <a:r>
              <a:rPr lang="en-GB" sz="1600" dirty="0" smtClean="0"/>
              <a:t>–</a:t>
            </a:r>
            <a:r>
              <a:rPr lang="cs-CZ" sz="1600" dirty="0" smtClean="0"/>
              <a:t> </a:t>
            </a:r>
            <a:r>
              <a:rPr lang="en-GB" sz="1600" dirty="0" smtClean="0"/>
              <a:t>CO2</a:t>
            </a:r>
            <a:r>
              <a:rPr lang="en-GB" sz="1600" dirty="0"/>
              <a:t>, </a:t>
            </a:r>
            <a:r>
              <a:rPr lang="en-GB" sz="1600" dirty="0" err="1"/>
              <a:t>voda</a:t>
            </a:r>
            <a:r>
              <a:rPr lang="en-GB" sz="1600" dirty="0"/>
              <a:t> </a:t>
            </a:r>
            <a:r>
              <a:rPr lang="en-GB" sz="1600" dirty="0" smtClean="0"/>
              <a:t>a</a:t>
            </a:r>
            <a:r>
              <a:rPr lang="cs-CZ" sz="1600" dirty="0" smtClean="0"/>
              <a:t> </a:t>
            </a:r>
            <a:r>
              <a:rPr lang="en-GB" sz="1600" dirty="0" err="1" smtClean="0"/>
              <a:t>biomasa</a:t>
            </a:r>
            <a:endParaRPr lang="en-GB" sz="1600" dirty="0"/>
          </a:p>
          <a:p>
            <a:r>
              <a:rPr lang="cs-CZ" sz="1600" dirty="0" err="1"/>
              <a:t>a</a:t>
            </a:r>
            <a:r>
              <a:rPr lang="en-GB" sz="1600" dirty="0" err="1" smtClean="0"/>
              <a:t>naerobně</a:t>
            </a:r>
            <a:r>
              <a:rPr lang="en-GB" sz="1600" dirty="0" smtClean="0"/>
              <a:t> </a:t>
            </a:r>
            <a:r>
              <a:rPr lang="en-GB" sz="1600" dirty="0"/>
              <a:t>– </a:t>
            </a:r>
            <a:r>
              <a:rPr lang="en-GB" sz="1600" i="1" dirty="0"/>
              <a:t>Clostridium </a:t>
            </a:r>
            <a:r>
              <a:rPr lang="en-GB" sz="1600" dirty="0"/>
              <a:t>- - </a:t>
            </a:r>
            <a:r>
              <a:rPr lang="en-GB" sz="1600" dirty="0" err="1" smtClean="0"/>
              <a:t>nízkomol</a:t>
            </a:r>
            <a:r>
              <a:rPr lang="cs-CZ" sz="1600" dirty="0" smtClean="0"/>
              <a:t>.</a:t>
            </a:r>
            <a:r>
              <a:rPr lang="en-GB" sz="1600" dirty="0" err="1" smtClean="0"/>
              <a:t>mastné</a:t>
            </a:r>
            <a:r>
              <a:rPr lang="en-GB" sz="1600" dirty="0" smtClean="0"/>
              <a:t> </a:t>
            </a:r>
            <a:r>
              <a:rPr lang="en-GB" sz="1600" dirty="0" err="1" smtClean="0"/>
              <a:t>kyseliny</a:t>
            </a:r>
            <a:r>
              <a:rPr lang="cs-CZ" sz="1600" dirty="0" smtClean="0"/>
              <a:t>,</a:t>
            </a:r>
            <a:r>
              <a:rPr lang="en-GB" sz="1600" dirty="0" smtClean="0"/>
              <a:t> </a:t>
            </a:r>
            <a:r>
              <a:rPr lang="en-GB" sz="1600" dirty="0"/>
              <a:t>CO2, </a:t>
            </a:r>
            <a:r>
              <a:rPr lang="en-GB" sz="1600" dirty="0" err="1"/>
              <a:t>voda</a:t>
            </a:r>
            <a:r>
              <a:rPr lang="en-GB" sz="1600" dirty="0"/>
              <a:t> a </a:t>
            </a:r>
            <a:r>
              <a:rPr lang="en-GB" sz="1600" dirty="0" err="1" smtClean="0"/>
              <a:t>biomasa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24311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err="1" smtClean="0"/>
              <a:t>Cyklus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vodíku</a:t>
            </a:r>
            <a:endParaRPr lang="cs-CZ" sz="1600" b="1" dirty="0" smtClean="0"/>
          </a:p>
          <a:p>
            <a:endParaRPr lang="en-GB" sz="1600" dirty="0" smtClean="0"/>
          </a:p>
          <a:p>
            <a:r>
              <a:rPr lang="en-GB" sz="1600" dirty="0" err="1" smtClean="0"/>
              <a:t>rezervoár</a:t>
            </a:r>
            <a:r>
              <a:rPr lang="en-GB" sz="1600" dirty="0" smtClean="0"/>
              <a:t> H je </a:t>
            </a:r>
            <a:r>
              <a:rPr lang="en-GB" sz="1600" dirty="0" err="1" smtClean="0"/>
              <a:t>voda</a:t>
            </a:r>
            <a:r>
              <a:rPr lang="en-GB" sz="1600" dirty="0" smtClean="0"/>
              <a:t> – </a:t>
            </a:r>
            <a:r>
              <a:rPr lang="en-GB" sz="1600" dirty="0" err="1" smtClean="0"/>
              <a:t>cyklus</a:t>
            </a:r>
            <a:r>
              <a:rPr lang="en-GB" sz="1600" dirty="0" smtClean="0"/>
              <a:t> </a:t>
            </a:r>
            <a:r>
              <a:rPr lang="en-GB" sz="1600" dirty="0" err="1" smtClean="0"/>
              <a:t>fotosyntézou</a:t>
            </a:r>
            <a:r>
              <a:rPr lang="en-GB" sz="1600" dirty="0" smtClean="0"/>
              <a:t> a </a:t>
            </a:r>
            <a:r>
              <a:rPr lang="en-GB" sz="1600" dirty="0" err="1" smtClean="0"/>
              <a:t>respirací</a:t>
            </a:r>
            <a:r>
              <a:rPr lang="en-GB" sz="1600" dirty="0" smtClean="0"/>
              <a:t> –  </a:t>
            </a:r>
            <a:r>
              <a:rPr lang="en-GB" sz="1600" dirty="0" err="1" smtClean="0"/>
              <a:t>pomalý</a:t>
            </a:r>
            <a:r>
              <a:rPr lang="en-GB" sz="1600" dirty="0" smtClean="0"/>
              <a:t> </a:t>
            </a:r>
            <a:r>
              <a:rPr lang="en-GB" sz="1600" dirty="0" err="1" smtClean="0"/>
              <a:t>koloběh</a:t>
            </a:r>
            <a:endParaRPr lang="en-GB" sz="1600" dirty="0" smtClean="0"/>
          </a:p>
          <a:p>
            <a:r>
              <a:rPr lang="en-GB" sz="1600" dirty="0" err="1" smtClean="0"/>
              <a:t>hodně</a:t>
            </a:r>
            <a:r>
              <a:rPr lang="en-GB" sz="1600" dirty="0" smtClean="0"/>
              <a:t> H</a:t>
            </a:r>
            <a:r>
              <a:rPr lang="cs-CZ" sz="1600" dirty="0" smtClean="0"/>
              <a:t>2</a:t>
            </a:r>
            <a:r>
              <a:rPr lang="en-GB" sz="1600" dirty="0" smtClean="0"/>
              <a:t> je </a:t>
            </a:r>
            <a:r>
              <a:rPr lang="en-GB" sz="1600" dirty="0" err="1" smtClean="0"/>
              <a:t>ve</a:t>
            </a:r>
            <a:r>
              <a:rPr lang="en-GB" sz="1600" dirty="0" smtClean="0"/>
              <a:t> </a:t>
            </a:r>
            <a:r>
              <a:rPr lang="en-GB" sz="1600" dirty="0" err="1" smtClean="0"/>
              <a:t>fosilních</a:t>
            </a:r>
            <a:r>
              <a:rPr lang="en-GB" sz="1600" dirty="0" smtClean="0"/>
              <a:t> C</a:t>
            </a:r>
            <a:r>
              <a:rPr lang="cs-CZ" sz="1600" dirty="0" smtClean="0"/>
              <a:t>-</a:t>
            </a:r>
            <a:r>
              <a:rPr lang="en-GB" sz="1600" dirty="0" smtClean="0"/>
              <a:t>H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en-GB" sz="1600" dirty="0" smtClean="0"/>
              <a:t>H v </a:t>
            </a:r>
            <a:r>
              <a:rPr lang="en-GB" sz="1600" dirty="0" err="1" smtClean="0"/>
              <a:t>organické</a:t>
            </a:r>
            <a:r>
              <a:rPr lang="en-GB" sz="1600" dirty="0" smtClean="0"/>
              <a:t> </a:t>
            </a:r>
            <a:r>
              <a:rPr lang="en-GB" sz="1600" dirty="0" err="1" smtClean="0"/>
              <a:t>hmotě</a:t>
            </a:r>
            <a:r>
              <a:rPr lang="en-GB" sz="1600" dirty="0" smtClean="0"/>
              <a:t> – </a:t>
            </a:r>
            <a:r>
              <a:rPr lang="en-GB" sz="1600" dirty="0" err="1" smtClean="0"/>
              <a:t>málo</a:t>
            </a:r>
            <a:r>
              <a:rPr lang="en-GB" sz="1600" dirty="0" smtClean="0"/>
              <a:t>, ale </a:t>
            </a:r>
            <a:r>
              <a:rPr lang="en-GB" sz="1600" dirty="0" err="1" smtClean="0"/>
              <a:t>rychlá</a:t>
            </a:r>
            <a:r>
              <a:rPr lang="en-GB" sz="1600" dirty="0" smtClean="0"/>
              <a:t> </a:t>
            </a:r>
            <a:r>
              <a:rPr lang="en-GB" sz="1600" dirty="0" err="1" smtClean="0"/>
              <a:t>recyklace</a:t>
            </a:r>
            <a:endParaRPr lang="en-GB" sz="1600" dirty="0" smtClean="0"/>
          </a:p>
          <a:p>
            <a:r>
              <a:rPr lang="en-GB" sz="1600" dirty="0" smtClean="0"/>
              <a:t>H2 je </a:t>
            </a:r>
            <a:r>
              <a:rPr lang="en-GB" sz="1600" dirty="0" err="1" smtClean="0"/>
              <a:t>produkován</a:t>
            </a:r>
            <a:r>
              <a:rPr lang="en-GB" sz="1600" dirty="0" smtClean="0"/>
              <a:t> </a:t>
            </a:r>
            <a:r>
              <a:rPr lang="en-GB" sz="1600" dirty="0" err="1" smtClean="0"/>
              <a:t>biologicky</a:t>
            </a:r>
            <a:r>
              <a:rPr lang="en-GB" sz="1600" dirty="0" smtClean="0"/>
              <a:t> </a:t>
            </a:r>
            <a:r>
              <a:rPr lang="en-GB" sz="1600" dirty="0" err="1" smtClean="0"/>
              <a:t>fermentací</a:t>
            </a:r>
            <a:endParaRPr lang="cs-CZ" sz="1600" dirty="0" smtClean="0"/>
          </a:p>
          <a:p>
            <a:r>
              <a:rPr lang="en-GB" sz="1600" dirty="0" err="1" smtClean="0"/>
              <a:t>také</a:t>
            </a:r>
            <a:r>
              <a:rPr lang="en-GB" sz="1600" dirty="0" smtClean="0"/>
              <a:t> </a:t>
            </a:r>
            <a:r>
              <a:rPr lang="en-GB" sz="1600" dirty="0" err="1" smtClean="0"/>
              <a:t>vedlejší</a:t>
            </a:r>
            <a:r>
              <a:rPr lang="en-GB" sz="1600" dirty="0" smtClean="0"/>
              <a:t> </a:t>
            </a:r>
            <a:r>
              <a:rPr lang="en-GB" sz="1600" dirty="0" err="1" smtClean="0"/>
              <a:t>produkt</a:t>
            </a:r>
            <a:r>
              <a:rPr lang="en-GB" sz="1600" dirty="0" smtClean="0"/>
              <a:t> </a:t>
            </a:r>
            <a:r>
              <a:rPr lang="cs-CZ" sz="1600" dirty="0" smtClean="0"/>
              <a:t> </a:t>
            </a:r>
            <a:r>
              <a:rPr lang="en-GB" sz="1600" dirty="0" err="1" smtClean="0"/>
              <a:t>fotosyntézy</a:t>
            </a:r>
            <a:r>
              <a:rPr lang="en-GB" sz="1600" dirty="0" smtClean="0"/>
              <a:t> </a:t>
            </a:r>
            <a:r>
              <a:rPr lang="en-GB" sz="1600" dirty="0" err="1" smtClean="0"/>
              <a:t>spojené</a:t>
            </a:r>
            <a:r>
              <a:rPr lang="en-GB" sz="1600" dirty="0" smtClean="0"/>
              <a:t> s </a:t>
            </a:r>
            <a:r>
              <a:rPr lang="cs-CZ" sz="1600" dirty="0" err="1" smtClean="0"/>
              <a:t>diazotrofií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dirty="0"/>
              <a:t>v</a:t>
            </a:r>
            <a:r>
              <a:rPr lang="en-GB" sz="1600" dirty="0" err="1" smtClean="0"/>
              <a:t>ětšina</a:t>
            </a:r>
            <a:r>
              <a:rPr lang="en-GB" sz="1600" dirty="0" smtClean="0"/>
              <a:t> </a:t>
            </a:r>
            <a:r>
              <a:rPr lang="en-GB" sz="1600" dirty="0" err="1" smtClean="0"/>
              <a:t>vyprodukovaného</a:t>
            </a:r>
            <a:r>
              <a:rPr lang="en-GB" sz="1600" dirty="0" smtClean="0"/>
              <a:t> H2 je </a:t>
            </a:r>
            <a:r>
              <a:rPr lang="en-GB" sz="1600" dirty="0" err="1" smtClean="0"/>
              <a:t>využita</a:t>
            </a:r>
            <a:r>
              <a:rPr lang="cs-CZ" sz="1600" dirty="0"/>
              <a:t> </a:t>
            </a:r>
            <a:r>
              <a:rPr lang="en-GB" sz="1600" dirty="0" err="1" smtClean="0"/>
              <a:t>anaer</a:t>
            </a:r>
            <a:r>
              <a:rPr lang="cs-CZ" sz="1600" dirty="0" smtClean="0"/>
              <a:t>.</a:t>
            </a:r>
            <a:r>
              <a:rPr lang="en-GB" sz="1600" dirty="0" smtClean="0"/>
              <a:t> k </a:t>
            </a:r>
            <a:r>
              <a:rPr lang="en-GB" sz="1600" dirty="0" err="1" smtClean="0"/>
              <a:t>redukci</a:t>
            </a:r>
            <a:r>
              <a:rPr lang="en-GB" sz="1600" dirty="0" smtClean="0"/>
              <a:t> NO3-, SO4 2-, Fe3+ a Mn4+ </a:t>
            </a:r>
            <a:endParaRPr lang="cs-CZ" sz="1600" dirty="0" smtClean="0"/>
          </a:p>
          <a:p>
            <a:r>
              <a:rPr lang="en-GB" sz="1600" dirty="0" smtClean="0"/>
              <a:t>k </a:t>
            </a:r>
            <a:r>
              <a:rPr lang="en-GB" sz="1600" dirty="0" err="1" smtClean="0"/>
              <a:t>produkci</a:t>
            </a:r>
            <a:r>
              <a:rPr lang="en-GB" sz="1600" dirty="0" smtClean="0"/>
              <a:t> CH4</a:t>
            </a:r>
          </a:p>
          <a:p>
            <a:r>
              <a:rPr lang="cs-CZ" sz="1600" dirty="0" err="1"/>
              <a:t>k</a:t>
            </a:r>
            <a:r>
              <a:rPr lang="en-GB" sz="1600" dirty="0" err="1" smtClean="0"/>
              <a:t>dyž</a:t>
            </a:r>
            <a:r>
              <a:rPr lang="en-GB" sz="1600" dirty="0" smtClean="0"/>
              <a:t> H2 </a:t>
            </a:r>
            <a:r>
              <a:rPr lang="en-GB" sz="1600" dirty="0" err="1" smtClean="0"/>
              <a:t>stoupá</a:t>
            </a:r>
            <a:r>
              <a:rPr lang="en-GB" sz="1600" dirty="0" smtClean="0"/>
              <a:t> </a:t>
            </a:r>
            <a:r>
              <a:rPr lang="en-GB" sz="1600" dirty="0" err="1" smtClean="0"/>
              <a:t>přes</a:t>
            </a:r>
            <a:r>
              <a:rPr lang="en-GB" sz="1600" dirty="0" smtClean="0"/>
              <a:t> </a:t>
            </a:r>
            <a:r>
              <a:rPr lang="en-GB" sz="1600" dirty="0" err="1" smtClean="0"/>
              <a:t>okysličen</a:t>
            </a:r>
            <a:r>
              <a:rPr lang="cs-CZ" sz="1600" dirty="0" smtClean="0"/>
              <a:t>é prostředí</a:t>
            </a:r>
            <a:r>
              <a:rPr lang="en-GB" sz="1600" dirty="0" smtClean="0"/>
              <a:t> je </a:t>
            </a:r>
            <a:r>
              <a:rPr lang="en-GB" sz="1600" dirty="0" err="1" smtClean="0"/>
              <a:t>oxidativně</a:t>
            </a:r>
            <a:r>
              <a:rPr lang="en-GB" sz="1600" dirty="0" smtClean="0"/>
              <a:t> </a:t>
            </a:r>
            <a:r>
              <a:rPr lang="en-GB" sz="1600" dirty="0" err="1" smtClean="0"/>
              <a:t>metabolizován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cs-CZ" sz="1600" dirty="0"/>
              <a:t> </a:t>
            </a:r>
            <a:r>
              <a:rPr lang="en-GB" sz="1600" dirty="0" smtClean="0"/>
              <a:t>H2O </a:t>
            </a:r>
            <a:endParaRPr lang="cs-CZ" sz="1600" dirty="0"/>
          </a:p>
          <a:p>
            <a:r>
              <a:rPr lang="en-GB" sz="1600" dirty="0" err="1" smtClean="0"/>
              <a:t>jen</a:t>
            </a:r>
            <a:r>
              <a:rPr lang="en-GB" sz="1600" dirty="0" smtClean="0"/>
              <a:t> </a:t>
            </a:r>
            <a:r>
              <a:rPr lang="en-GB" sz="1600" dirty="0" err="1" smtClean="0"/>
              <a:t>malá</a:t>
            </a:r>
            <a:r>
              <a:rPr lang="en-GB" sz="1600" dirty="0" smtClean="0"/>
              <a:t> </a:t>
            </a:r>
            <a:r>
              <a:rPr lang="en-GB" sz="1600" dirty="0" err="1" smtClean="0"/>
              <a:t>část</a:t>
            </a:r>
            <a:r>
              <a:rPr lang="en-GB" sz="1600" dirty="0" smtClean="0"/>
              <a:t> - 7 mil </a:t>
            </a:r>
            <a:r>
              <a:rPr lang="en-GB" sz="1600" dirty="0" err="1" smtClean="0"/>
              <a:t>tun</a:t>
            </a:r>
            <a:r>
              <a:rPr lang="en-GB" sz="1600" dirty="0" smtClean="0"/>
              <a:t> – </a:t>
            </a:r>
            <a:r>
              <a:rPr lang="en-GB" sz="1600" dirty="0" err="1" smtClean="0"/>
              <a:t>unikne</a:t>
            </a:r>
            <a:r>
              <a:rPr lang="en-GB" sz="1600" dirty="0" smtClean="0"/>
              <a:t> do </a:t>
            </a:r>
            <a:r>
              <a:rPr lang="en-GB" sz="1600" dirty="0" err="1" smtClean="0"/>
              <a:t>atmosféry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7" y="4653136"/>
            <a:ext cx="3729018" cy="18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22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192688"/>
          </a:xfrm>
        </p:spPr>
        <p:txBody>
          <a:bodyPr>
            <a:noAutofit/>
          </a:bodyPr>
          <a:lstStyle/>
          <a:p>
            <a:r>
              <a:rPr lang="cs-CZ" sz="1600" dirty="0" err="1" smtClean="0"/>
              <a:t>o</a:t>
            </a:r>
            <a:r>
              <a:rPr lang="en-GB" sz="1600" dirty="0" err="1" smtClean="0"/>
              <a:t>ceány</a:t>
            </a:r>
            <a:r>
              <a:rPr lang="en-GB" sz="1600" dirty="0" smtClean="0"/>
              <a:t> </a:t>
            </a:r>
            <a:r>
              <a:rPr lang="en-GB" sz="1600" dirty="0" err="1"/>
              <a:t>vyprodukují</a:t>
            </a:r>
            <a:r>
              <a:rPr lang="en-GB" sz="1600" dirty="0"/>
              <a:t> </a:t>
            </a:r>
            <a:r>
              <a:rPr lang="en-GB" sz="1600" dirty="0" err="1"/>
              <a:t>cca</a:t>
            </a:r>
            <a:r>
              <a:rPr lang="en-GB" sz="1600" dirty="0"/>
              <a:t> 4 mil </a:t>
            </a:r>
            <a:r>
              <a:rPr lang="en-GB" sz="1600" dirty="0" err="1" smtClean="0"/>
              <a:t>tun</a:t>
            </a:r>
            <a:r>
              <a:rPr lang="cs-CZ" sz="1600" dirty="0" smtClean="0"/>
              <a:t> H2/</a:t>
            </a:r>
            <a:r>
              <a:rPr lang="en-GB" sz="1600" dirty="0" smtClean="0"/>
              <a:t> </a:t>
            </a:r>
            <a:r>
              <a:rPr lang="en-GB" sz="1600" dirty="0" err="1" smtClean="0"/>
              <a:t>rok</a:t>
            </a:r>
            <a:endParaRPr lang="cs-CZ" sz="1600" dirty="0" smtClean="0"/>
          </a:p>
          <a:p>
            <a:r>
              <a:rPr lang="en-GB" sz="1600" dirty="0" err="1" smtClean="0"/>
              <a:t>půdy</a:t>
            </a:r>
            <a:r>
              <a:rPr lang="en-GB" sz="1600" dirty="0" smtClean="0"/>
              <a:t> </a:t>
            </a:r>
            <a:r>
              <a:rPr lang="en-GB" sz="1600" dirty="0" err="1" smtClean="0"/>
              <a:t>představuj</a:t>
            </a:r>
            <a:r>
              <a:rPr lang="cs-CZ" sz="1600" dirty="0" smtClean="0"/>
              <a:t>í</a:t>
            </a:r>
            <a:r>
              <a:rPr lang="en-GB" sz="1600" dirty="0" smtClean="0"/>
              <a:t> sink-</a:t>
            </a:r>
            <a:r>
              <a:rPr lang="cs-CZ" sz="1600" dirty="0" smtClean="0"/>
              <a:t> </a:t>
            </a:r>
            <a:r>
              <a:rPr lang="en-GB" sz="1600" dirty="0" err="1" smtClean="0"/>
              <a:t>konzumenta</a:t>
            </a:r>
            <a:r>
              <a:rPr lang="en-GB" sz="1600" dirty="0" smtClean="0"/>
              <a:t> H2</a:t>
            </a:r>
            <a:endParaRPr lang="cs-CZ" sz="1600" dirty="0" smtClean="0"/>
          </a:p>
          <a:p>
            <a:endParaRPr lang="en-GB" sz="1600" dirty="0"/>
          </a:p>
          <a:p>
            <a:r>
              <a:rPr lang="cs-CZ" sz="1600" dirty="0" err="1" smtClean="0"/>
              <a:t>p</a:t>
            </a:r>
            <a:r>
              <a:rPr lang="en-GB" sz="1600" dirty="0" err="1" smtClean="0"/>
              <a:t>rodukce</a:t>
            </a:r>
            <a:r>
              <a:rPr lang="en-GB" sz="1600" dirty="0" smtClean="0"/>
              <a:t> </a:t>
            </a:r>
            <a:r>
              <a:rPr lang="en-GB" sz="1600" dirty="0"/>
              <a:t>H2 </a:t>
            </a:r>
            <a:r>
              <a:rPr lang="en-GB" sz="1600" dirty="0" err="1"/>
              <a:t>člověkem</a:t>
            </a:r>
            <a:r>
              <a:rPr lang="en-GB" sz="1600" dirty="0"/>
              <a:t> – </a:t>
            </a:r>
            <a:r>
              <a:rPr lang="en-GB" sz="1600" dirty="0" err="1"/>
              <a:t>spalování</a:t>
            </a:r>
            <a:r>
              <a:rPr lang="en-GB" sz="1600" dirty="0"/>
              <a:t> </a:t>
            </a:r>
            <a:r>
              <a:rPr lang="en-GB" sz="1600" dirty="0" err="1"/>
              <a:t>fosilních</a:t>
            </a:r>
            <a:r>
              <a:rPr lang="en-GB" sz="1600" dirty="0"/>
              <a:t> </a:t>
            </a:r>
            <a:r>
              <a:rPr lang="en-GB" sz="1600" dirty="0" err="1"/>
              <a:t>paliv</a:t>
            </a:r>
            <a:r>
              <a:rPr lang="en-GB" sz="1600" dirty="0"/>
              <a:t> a </a:t>
            </a:r>
            <a:r>
              <a:rPr lang="en-GB" sz="1600" dirty="0" err="1"/>
              <a:t>biomasy</a:t>
            </a:r>
            <a:r>
              <a:rPr lang="en-GB" sz="1600" dirty="0"/>
              <a:t> a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výfukových</a:t>
            </a:r>
            <a:r>
              <a:rPr lang="en-GB" sz="1600" dirty="0"/>
              <a:t> </a:t>
            </a:r>
            <a:r>
              <a:rPr lang="en-GB" sz="1600" dirty="0" err="1"/>
              <a:t>plynech</a:t>
            </a:r>
            <a:r>
              <a:rPr lang="en-GB" sz="1600" dirty="0"/>
              <a:t> (</a:t>
            </a:r>
            <a:r>
              <a:rPr lang="en-GB" sz="1600" dirty="0" smtClean="0"/>
              <a:t>40mil </a:t>
            </a:r>
            <a:r>
              <a:rPr lang="en-GB" sz="1600" dirty="0" err="1"/>
              <a:t>tun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r>
              <a:rPr lang="cs-CZ" sz="1600" dirty="0"/>
              <a:t>v</a:t>
            </a:r>
            <a:r>
              <a:rPr lang="cs-CZ" sz="1600" dirty="0" smtClean="0"/>
              <a:t> </a:t>
            </a:r>
            <a:r>
              <a:rPr lang="cs-CZ" sz="1600" dirty="0" err="1" smtClean="0"/>
              <a:t>atm</a:t>
            </a:r>
            <a:r>
              <a:rPr lang="cs-CZ" sz="1600" dirty="0" smtClean="0"/>
              <a:t>. </a:t>
            </a:r>
            <a:r>
              <a:rPr lang="en-GB" sz="1600" dirty="0" err="1" smtClean="0"/>
              <a:t>fotochemicky</a:t>
            </a:r>
            <a:r>
              <a:rPr lang="en-GB" sz="1600" dirty="0" smtClean="0"/>
              <a:t> </a:t>
            </a:r>
            <a:r>
              <a:rPr lang="en-GB" sz="1600" dirty="0" err="1"/>
              <a:t>dekompozicí</a:t>
            </a:r>
            <a:r>
              <a:rPr lang="en-GB" sz="1600" dirty="0"/>
              <a:t> </a:t>
            </a:r>
            <a:r>
              <a:rPr lang="en-GB" sz="1600" dirty="0" err="1"/>
              <a:t>metanu</a:t>
            </a:r>
            <a:r>
              <a:rPr lang="en-GB" sz="1600" dirty="0"/>
              <a:t> (</a:t>
            </a:r>
            <a:r>
              <a:rPr lang="en-GB" sz="1600" dirty="0" err="1"/>
              <a:t>také</a:t>
            </a:r>
            <a:r>
              <a:rPr lang="en-GB" sz="1600" dirty="0"/>
              <a:t> </a:t>
            </a:r>
            <a:r>
              <a:rPr lang="en-GB" sz="1600" dirty="0" smtClean="0"/>
              <a:t>40</a:t>
            </a:r>
            <a:r>
              <a:rPr lang="cs-CZ" sz="1600" dirty="0" smtClean="0"/>
              <a:t> </a:t>
            </a:r>
            <a:r>
              <a:rPr lang="en-GB" sz="1600" dirty="0" smtClean="0"/>
              <a:t>mil </a:t>
            </a:r>
            <a:r>
              <a:rPr lang="en-GB" sz="1600" dirty="0" err="1"/>
              <a:t>tun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err="1"/>
              <a:t>v</a:t>
            </a:r>
            <a:r>
              <a:rPr lang="en-GB" sz="1600" dirty="0" err="1" smtClean="0"/>
              <a:t>odík</a:t>
            </a:r>
            <a:r>
              <a:rPr lang="en-GB" sz="1600" dirty="0" smtClean="0"/>
              <a:t> </a:t>
            </a:r>
            <a:r>
              <a:rPr lang="en-GB" sz="1600" dirty="0"/>
              <a:t>z </a:t>
            </a:r>
            <a:r>
              <a:rPr lang="en-GB" sz="1600" dirty="0" err="1"/>
              <a:t>horních</a:t>
            </a:r>
            <a:r>
              <a:rPr lang="en-GB" sz="1600" dirty="0"/>
              <a:t> </a:t>
            </a:r>
            <a:r>
              <a:rPr lang="en-GB" sz="1600" dirty="0" err="1"/>
              <a:t>vrstev</a:t>
            </a:r>
            <a:r>
              <a:rPr lang="en-GB" sz="1600" dirty="0"/>
              <a:t> </a:t>
            </a:r>
            <a:r>
              <a:rPr lang="en-GB" sz="1600" dirty="0" err="1"/>
              <a:t>atmosféry</a:t>
            </a:r>
            <a:r>
              <a:rPr lang="en-GB" sz="1600" dirty="0"/>
              <a:t> se </a:t>
            </a:r>
            <a:r>
              <a:rPr lang="en-GB" sz="1600" dirty="0" err="1"/>
              <a:t>ztrácí</a:t>
            </a:r>
            <a:r>
              <a:rPr lang="en-GB" sz="1600" dirty="0"/>
              <a:t> do </a:t>
            </a:r>
            <a:r>
              <a:rPr lang="en-GB" sz="1600" dirty="0" err="1"/>
              <a:t>vesmíru</a:t>
            </a:r>
            <a:r>
              <a:rPr lang="en-GB" sz="1600" dirty="0"/>
              <a:t> (</a:t>
            </a:r>
            <a:r>
              <a:rPr lang="en-GB" sz="1600" dirty="0" err="1"/>
              <a:t>gravitace</a:t>
            </a:r>
            <a:r>
              <a:rPr lang="en-GB" sz="1600" dirty="0"/>
              <a:t> </a:t>
            </a:r>
            <a:r>
              <a:rPr lang="en-GB" sz="1600" dirty="0" err="1"/>
              <a:t>ho</a:t>
            </a:r>
            <a:r>
              <a:rPr lang="en-GB" sz="1600" dirty="0"/>
              <a:t> </a:t>
            </a:r>
            <a:r>
              <a:rPr lang="en-GB" sz="1600" dirty="0" err="1"/>
              <a:t>neudrží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endParaRPr lang="en-GB" sz="1600" dirty="0"/>
          </a:p>
          <a:p>
            <a:r>
              <a:rPr lang="cs-CZ" sz="1600" dirty="0" err="1" smtClean="0"/>
              <a:t>a</a:t>
            </a:r>
            <a:r>
              <a:rPr lang="en-GB" sz="1600" dirty="0" err="1" smtClean="0"/>
              <a:t>erobní</a:t>
            </a:r>
            <a:r>
              <a:rPr lang="en-GB" sz="1600" dirty="0" smtClean="0"/>
              <a:t> </a:t>
            </a:r>
            <a:r>
              <a:rPr lang="en-GB" sz="1600" dirty="0" err="1"/>
              <a:t>využití</a:t>
            </a:r>
            <a:r>
              <a:rPr lang="en-GB" sz="1600" dirty="0"/>
              <a:t> H2 – </a:t>
            </a:r>
            <a:r>
              <a:rPr lang="en-GB" sz="1600" dirty="0" err="1" smtClean="0"/>
              <a:t>fak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 err="1" smtClean="0"/>
              <a:t>chemolit</a:t>
            </a:r>
            <a:r>
              <a:rPr lang="cs-CZ" sz="1600" dirty="0" smtClean="0"/>
              <a:t>. </a:t>
            </a:r>
            <a:r>
              <a:rPr lang="en-GB" sz="1600" dirty="0" smtClean="0"/>
              <a:t>„</a:t>
            </a:r>
            <a:r>
              <a:rPr lang="en-GB" sz="1600" dirty="0" err="1" smtClean="0"/>
              <a:t>vodíkové</a:t>
            </a:r>
            <a:r>
              <a:rPr lang="en-GB" sz="1600" dirty="0"/>
              <a:t>“ </a:t>
            </a:r>
            <a:r>
              <a:rPr lang="en-GB" sz="1600" dirty="0" err="1"/>
              <a:t>bakterie</a:t>
            </a:r>
            <a:r>
              <a:rPr lang="en-GB" sz="1600" dirty="0"/>
              <a:t> </a:t>
            </a:r>
            <a:r>
              <a:rPr lang="cs-CZ" sz="1600" dirty="0" smtClean="0"/>
              <a:t>(</a:t>
            </a:r>
            <a:r>
              <a:rPr lang="en-GB" sz="1600" dirty="0" err="1" smtClean="0"/>
              <a:t>Alcaligenes</a:t>
            </a:r>
            <a:r>
              <a:rPr lang="cs-CZ" sz="1600" dirty="0" smtClean="0"/>
              <a:t>)</a:t>
            </a:r>
            <a:r>
              <a:rPr lang="en-GB" sz="1600" dirty="0" smtClean="0"/>
              <a:t> 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dirty="0" err="1"/>
              <a:t>f</a:t>
            </a:r>
            <a:r>
              <a:rPr lang="en-GB" sz="1600" dirty="0" err="1" smtClean="0"/>
              <a:t>otosyntéza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respirace</a:t>
            </a:r>
            <a:r>
              <a:rPr lang="en-GB" sz="1600" dirty="0"/>
              <a:t> – </a:t>
            </a:r>
            <a:r>
              <a:rPr lang="en-GB" sz="1600" dirty="0" err="1"/>
              <a:t>obvykle</a:t>
            </a:r>
            <a:r>
              <a:rPr lang="en-GB" sz="1600" dirty="0"/>
              <a:t> </a:t>
            </a:r>
            <a:r>
              <a:rPr lang="en-GB" sz="1600" dirty="0" err="1"/>
              <a:t>neprodukují</a:t>
            </a:r>
            <a:r>
              <a:rPr lang="en-GB" sz="1600" dirty="0"/>
              <a:t>/</a:t>
            </a:r>
            <a:r>
              <a:rPr lang="en-GB" sz="1600" dirty="0" err="1"/>
              <a:t>nekonzumují</a:t>
            </a:r>
            <a:r>
              <a:rPr lang="en-GB" sz="1600" dirty="0"/>
              <a:t> </a:t>
            </a:r>
            <a:r>
              <a:rPr lang="en-GB" sz="1600" dirty="0" smtClean="0"/>
              <a:t>H2</a:t>
            </a:r>
            <a:endParaRPr lang="en-GB" sz="1600" dirty="0"/>
          </a:p>
          <a:p>
            <a:r>
              <a:rPr lang="en-GB" sz="1600" dirty="0" err="1" smtClean="0"/>
              <a:t>sinic</a:t>
            </a:r>
            <a:r>
              <a:rPr lang="cs-CZ" sz="1600" dirty="0" smtClean="0"/>
              <a:t>e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 smtClean="0"/>
              <a:t>rhizobi</a:t>
            </a:r>
            <a:r>
              <a:rPr lang="cs-CZ" sz="1600" dirty="0" smtClean="0"/>
              <a:t>a -</a:t>
            </a:r>
            <a:r>
              <a:rPr lang="en-GB" sz="1600" dirty="0" smtClean="0"/>
              <a:t> </a:t>
            </a:r>
            <a:r>
              <a:rPr lang="en-GB" sz="1600" dirty="0" err="1"/>
              <a:t>oddělení</a:t>
            </a:r>
            <a:r>
              <a:rPr lang="en-GB" sz="1600" dirty="0"/>
              <a:t> </a:t>
            </a:r>
            <a:r>
              <a:rPr lang="en-GB" sz="1600" dirty="0" err="1"/>
              <a:t>fotosyntézy</a:t>
            </a:r>
            <a:r>
              <a:rPr lang="en-GB" sz="1600" dirty="0"/>
              <a:t> od </a:t>
            </a:r>
            <a:r>
              <a:rPr lang="en-GB" sz="1600" dirty="0" err="1"/>
              <a:t>fixace</a:t>
            </a:r>
            <a:r>
              <a:rPr lang="en-GB" sz="1600" dirty="0"/>
              <a:t> N2 </a:t>
            </a:r>
            <a:r>
              <a:rPr lang="en-GB" sz="1600" dirty="0" err="1"/>
              <a:t>vyústí</a:t>
            </a:r>
            <a:r>
              <a:rPr lang="en-GB" sz="1600" dirty="0"/>
              <a:t> v </a:t>
            </a:r>
            <a:r>
              <a:rPr lang="en-GB" sz="1600" dirty="0" err="1"/>
              <a:t>produkci</a:t>
            </a:r>
            <a:r>
              <a:rPr lang="en-GB" sz="1600" dirty="0"/>
              <a:t> </a:t>
            </a:r>
            <a:r>
              <a:rPr lang="en-GB" sz="1600" dirty="0" smtClean="0"/>
              <a:t>H2</a:t>
            </a:r>
            <a:endParaRPr lang="cs-CZ" sz="1600" dirty="0" smtClean="0"/>
          </a:p>
          <a:p>
            <a:r>
              <a:rPr lang="cs-CZ" sz="1600" dirty="0" smtClean="0"/>
              <a:t>u </a:t>
            </a:r>
            <a:r>
              <a:rPr lang="en-GB" sz="1600" dirty="0" err="1" smtClean="0"/>
              <a:t>sinic</a:t>
            </a:r>
            <a:r>
              <a:rPr lang="en-GB" sz="1600" dirty="0" smtClean="0"/>
              <a:t> </a:t>
            </a:r>
            <a:r>
              <a:rPr lang="en-GB" sz="1600" dirty="0" err="1"/>
              <a:t>toto</a:t>
            </a:r>
            <a:r>
              <a:rPr lang="en-GB" sz="1600" dirty="0"/>
              <a:t> </a:t>
            </a:r>
            <a:r>
              <a:rPr lang="en-GB" sz="1600" dirty="0" err="1"/>
              <a:t>asi</a:t>
            </a:r>
            <a:r>
              <a:rPr lang="en-GB" sz="1600" dirty="0"/>
              <a:t> </a:t>
            </a:r>
            <a:r>
              <a:rPr lang="en-GB" sz="1600" dirty="0" err="1" smtClean="0"/>
              <a:t>jen</a:t>
            </a:r>
            <a:r>
              <a:rPr lang="cs-CZ" sz="1600" dirty="0" smtClean="0"/>
              <a:t> v </a:t>
            </a:r>
            <a:r>
              <a:rPr lang="cs-CZ" sz="1600" dirty="0" err="1" smtClean="0"/>
              <a:t>labu</a:t>
            </a:r>
            <a:endParaRPr lang="cs-CZ" sz="1600" dirty="0" smtClean="0"/>
          </a:p>
          <a:p>
            <a:r>
              <a:rPr lang="en-GB" sz="1600" dirty="0" smtClean="0"/>
              <a:t>u </a:t>
            </a:r>
            <a:r>
              <a:rPr lang="en-GB" sz="1600" dirty="0" err="1"/>
              <a:t>rhizobií</a:t>
            </a:r>
            <a:r>
              <a:rPr lang="en-GB" sz="1600" dirty="0"/>
              <a:t> </a:t>
            </a:r>
            <a:r>
              <a:rPr lang="en-GB" sz="1600" dirty="0" err="1"/>
              <a:t>jde</a:t>
            </a:r>
            <a:r>
              <a:rPr lang="en-GB" sz="1600" dirty="0"/>
              <a:t> o </a:t>
            </a:r>
            <a:r>
              <a:rPr lang="en-GB" sz="1600" dirty="0" err="1"/>
              <a:t>významnou</a:t>
            </a:r>
            <a:r>
              <a:rPr lang="en-GB" sz="1600" dirty="0"/>
              <a:t> </a:t>
            </a:r>
            <a:r>
              <a:rPr lang="en-GB" sz="1600" dirty="0" err="1"/>
              <a:t>produkci</a:t>
            </a:r>
            <a:r>
              <a:rPr lang="en-GB" sz="1600" dirty="0"/>
              <a:t> H2 v </a:t>
            </a:r>
            <a:r>
              <a:rPr lang="en-GB" sz="1600" dirty="0" err="1" smtClean="0"/>
              <a:t>polních</a:t>
            </a:r>
            <a:r>
              <a:rPr lang="cs-CZ" sz="1600" dirty="0" smtClean="0"/>
              <a:t> </a:t>
            </a:r>
            <a:r>
              <a:rPr lang="en-GB" sz="1600" dirty="0" err="1" smtClean="0"/>
              <a:t>podmínkách</a:t>
            </a:r>
            <a:r>
              <a:rPr lang="en-GB" sz="1600" dirty="0" smtClean="0"/>
              <a:t> </a:t>
            </a:r>
            <a:endParaRPr lang="en-GB" sz="1600" dirty="0"/>
          </a:p>
          <a:p>
            <a:r>
              <a:rPr lang="cs-CZ" sz="1600" dirty="0" err="1" smtClean="0"/>
              <a:t>m</a:t>
            </a:r>
            <a:r>
              <a:rPr lang="en-GB" sz="1600" dirty="0" err="1" smtClean="0"/>
              <a:t>ezidruhový</a:t>
            </a:r>
            <a:r>
              <a:rPr lang="en-GB" sz="1600" dirty="0" smtClean="0"/>
              <a:t> </a:t>
            </a:r>
            <a:r>
              <a:rPr lang="en-GB" sz="1600" dirty="0"/>
              <a:t>transfer H2 – </a:t>
            </a:r>
            <a:r>
              <a:rPr lang="en-GB" sz="1600" dirty="0" err="1"/>
              <a:t>např</a:t>
            </a:r>
            <a:r>
              <a:rPr lang="en-GB" sz="1600" dirty="0"/>
              <a:t>. </a:t>
            </a:r>
            <a:r>
              <a:rPr lang="en-GB" sz="1600" dirty="0" err="1"/>
              <a:t>mezi</a:t>
            </a:r>
            <a:r>
              <a:rPr lang="en-GB" sz="1600" dirty="0"/>
              <a:t> </a:t>
            </a:r>
            <a:r>
              <a:rPr lang="en-GB" sz="1600" dirty="0" err="1"/>
              <a:t>fermentativními</a:t>
            </a:r>
            <a:r>
              <a:rPr lang="en-GB" sz="1600" dirty="0"/>
              <a:t> a </a:t>
            </a:r>
            <a:r>
              <a:rPr lang="en-GB" sz="1600" dirty="0" err="1"/>
              <a:t>metanogenními</a:t>
            </a:r>
            <a:r>
              <a:rPr lang="en-GB" sz="1600" dirty="0"/>
              <a:t> </a:t>
            </a:r>
            <a:r>
              <a:rPr lang="en-GB" sz="1600" dirty="0" err="1" smtClean="0"/>
              <a:t>složkami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12826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35" y="116632"/>
            <a:ext cx="903649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/>
              <a:t>                                                    </a:t>
            </a:r>
            <a:r>
              <a:rPr lang="en-GB" sz="1800" b="1" dirty="0" err="1" smtClean="0"/>
              <a:t>Cyklus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kyslíku</a:t>
            </a:r>
            <a:endParaRPr lang="cs-CZ" sz="1800" b="1" dirty="0" smtClean="0"/>
          </a:p>
          <a:p>
            <a:pPr marL="0" indent="0">
              <a:buNone/>
            </a:pPr>
            <a:endParaRPr lang="en-GB" b="1" dirty="0" smtClean="0"/>
          </a:p>
          <a:p>
            <a:r>
              <a:rPr lang="en-GB" sz="1600" dirty="0" smtClean="0"/>
              <a:t>ox</a:t>
            </a:r>
            <a:r>
              <a:rPr lang="cs-CZ" sz="1600" dirty="0" err="1" smtClean="0"/>
              <a:t>ická</a:t>
            </a:r>
            <a:r>
              <a:rPr lang="en-GB" sz="1600" dirty="0" smtClean="0"/>
              <a:t> </a:t>
            </a:r>
            <a:r>
              <a:rPr lang="en-GB" sz="1600" dirty="0" err="1" smtClean="0"/>
              <a:t>atmosfér</a:t>
            </a:r>
            <a:r>
              <a:rPr lang="cs-CZ" sz="1600" dirty="0" smtClean="0"/>
              <a:t>a</a:t>
            </a:r>
            <a:r>
              <a:rPr lang="en-GB" sz="1600" dirty="0" smtClean="0"/>
              <a:t> – </a:t>
            </a:r>
            <a:r>
              <a:rPr lang="en-GB" sz="1600" dirty="0" err="1" smtClean="0"/>
              <a:t>nejvýznamnější</a:t>
            </a:r>
            <a:r>
              <a:rPr lang="en-GB" sz="1600" dirty="0" smtClean="0"/>
              <a:t> </a:t>
            </a:r>
            <a:r>
              <a:rPr lang="en-GB" sz="1600" dirty="0" err="1" smtClean="0"/>
              <a:t>biogeochemická</a:t>
            </a:r>
            <a:r>
              <a:rPr lang="en-GB" sz="1600" dirty="0" smtClean="0"/>
              <a:t> </a:t>
            </a:r>
            <a:r>
              <a:rPr lang="en-GB" sz="1600" dirty="0" err="1" smtClean="0"/>
              <a:t>přeměna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naší</a:t>
            </a:r>
            <a:r>
              <a:rPr lang="cs-CZ" sz="1600" dirty="0"/>
              <a:t> </a:t>
            </a:r>
            <a:r>
              <a:rPr lang="en-GB" sz="1600" dirty="0" err="1" smtClean="0"/>
              <a:t>planetě</a:t>
            </a:r>
            <a:endParaRPr lang="cs-CZ" sz="1600" dirty="0"/>
          </a:p>
          <a:p>
            <a:r>
              <a:rPr lang="en-GB" sz="1600" dirty="0" smtClean="0"/>
              <a:t> </a:t>
            </a:r>
            <a:r>
              <a:rPr lang="cs-CZ" sz="1600" dirty="0" err="1"/>
              <a:t>k</a:t>
            </a:r>
            <a:r>
              <a:rPr lang="en-GB" sz="1600" dirty="0" err="1" smtClean="0"/>
              <a:t>yslík</a:t>
            </a:r>
            <a:r>
              <a:rPr lang="en-GB" sz="1600" dirty="0" smtClean="0"/>
              <a:t> z </a:t>
            </a:r>
            <a:r>
              <a:rPr lang="en-GB" sz="1600" dirty="0" err="1" smtClean="0"/>
              <a:t>fotosyntézy</a:t>
            </a:r>
            <a:r>
              <a:rPr lang="en-GB" sz="1600" dirty="0" smtClean="0"/>
              <a:t> </a:t>
            </a:r>
            <a:r>
              <a:rPr lang="en-GB" sz="1600" dirty="0" err="1" smtClean="0"/>
              <a:t>nejen</a:t>
            </a:r>
            <a:r>
              <a:rPr lang="en-GB" sz="1600" dirty="0" smtClean="0"/>
              <a:t> </a:t>
            </a:r>
            <a:r>
              <a:rPr lang="en-GB" sz="1600" dirty="0" err="1" smtClean="0"/>
              <a:t>vytvořil</a:t>
            </a:r>
            <a:r>
              <a:rPr lang="en-GB" sz="1600" dirty="0" smtClean="0"/>
              <a:t> </a:t>
            </a:r>
            <a:r>
              <a:rPr lang="en-GB" sz="1600" dirty="0" err="1" smtClean="0"/>
              <a:t>naši</a:t>
            </a:r>
            <a:r>
              <a:rPr lang="en-GB" sz="1600" dirty="0" smtClean="0"/>
              <a:t> </a:t>
            </a:r>
            <a:r>
              <a:rPr lang="en-GB" sz="1600" dirty="0" err="1" smtClean="0"/>
              <a:t>atmosféru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en-GB" sz="1600" dirty="0" err="1" smtClean="0"/>
              <a:t>mnoho</a:t>
            </a:r>
            <a:r>
              <a:rPr lang="cs-CZ" sz="1600" dirty="0"/>
              <a:t> </a:t>
            </a:r>
            <a:r>
              <a:rPr lang="en-GB" sz="1600" dirty="0" err="1" smtClean="0"/>
              <a:t>redukovaných</a:t>
            </a:r>
            <a:r>
              <a:rPr lang="en-GB" sz="1600" dirty="0" smtClean="0"/>
              <a:t> </a:t>
            </a:r>
            <a:r>
              <a:rPr lang="en-GB" sz="1600" dirty="0" err="1" smtClean="0"/>
              <a:t>minerálů</a:t>
            </a:r>
            <a:r>
              <a:rPr lang="en-GB" sz="1600" dirty="0" smtClean="0"/>
              <a:t> – Fe a </a:t>
            </a:r>
            <a:r>
              <a:rPr lang="en-GB" sz="1600" dirty="0" err="1" smtClean="0"/>
              <a:t>sulfidy</a:t>
            </a:r>
            <a:endParaRPr lang="cs-CZ" sz="1600" dirty="0" smtClean="0"/>
          </a:p>
          <a:p>
            <a:r>
              <a:rPr lang="cs-CZ" sz="1600" dirty="0" err="1"/>
              <a:t>k</a:t>
            </a:r>
            <a:r>
              <a:rPr lang="en-GB" sz="1600" dirty="0" err="1" smtClean="0"/>
              <a:t>yslík</a:t>
            </a:r>
            <a:r>
              <a:rPr lang="en-GB" sz="1600" dirty="0" smtClean="0"/>
              <a:t> </a:t>
            </a:r>
            <a:r>
              <a:rPr lang="en-GB" sz="1600" dirty="0" err="1" smtClean="0"/>
              <a:t>uložený</a:t>
            </a:r>
            <a:r>
              <a:rPr lang="en-GB" sz="1600" dirty="0" smtClean="0"/>
              <a:t> v </a:t>
            </a:r>
            <a:r>
              <a:rPr lang="en-GB" sz="1600" dirty="0" err="1" smtClean="0"/>
              <a:t>železitých</a:t>
            </a:r>
            <a:r>
              <a:rPr lang="en-GB" sz="1600" dirty="0" smtClean="0"/>
              <a:t> </a:t>
            </a:r>
            <a:r>
              <a:rPr lang="en-GB" sz="1600" dirty="0" err="1" smtClean="0"/>
              <a:t>sloučeninách</a:t>
            </a:r>
            <a:r>
              <a:rPr lang="en-GB" sz="1600" dirty="0" smtClean="0"/>
              <a:t> a</a:t>
            </a:r>
            <a:r>
              <a:rPr lang="cs-CZ" sz="1600" dirty="0" smtClean="0"/>
              <a:t> </a:t>
            </a:r>
            <a:r>
              <a:rPr lang="en-GB" sz="1600" dirty="0" err="1" smtClean="0"/>
              <a:t>sulfidec</a:t>
            </a:r>
            <a:r>
              <a:rPr lang="cs-CZ" sz="1600" dirty="0" smtClean="0"/>
              <a:t>h výrazně </a:t>
            </a:r>
            <a:r>
              <a:rPr lang="en-GB" sz="1600" dirty="0" err="1" smtClean="0"/>
              <a:t>převyšuje</a:t>
            </a:r>
            <a:r>
              <a:rPr lang="en-GB" sz="1600" dirty="0" smtClean="0"/>
              <a:t> ten v </a:t>
            </a:r>
            <a:r>
              <a:rPr lang="en-GB" sz="1600" dirty="0" err="1" smtClean="0"/>
              <a:t>atmosféře</a:t>
            </a:r>
            <a:endParaRPr lang="cs-CZ" sz="1600" dirty="0" smtClean="0"/>
          </a:p>
          <a:p>
            <a:r>
              <a:rPr lang="en-GB" sz="1600" dirty="0" err="1" smtClean="0"/>
              <a:t>minerální</a:t>
            </a:r>
            <a:r>
              <a:rPr lang="en-GB" sz="1600" dirty="0" smtClean="0"/>
              <a:t> </a:t>
            </a:r>
            <a:r>
              <a:rPr lang="en-GB" sz="1600" dirty="0" err="1" smtClean="0"/>
              <a:t>rezervoáry</a:t>
            </a:r>
            <a:r>
              <a:rPr lang="en-GB" sz="1600" dirty="0" smtClean="0"/>
              <a:t> se </a:t>
            </a:r>
            <a:r>
              <a:rPr lang="en-GB" sz="1600" dirty="0" err="1" smtClean="0"/>
              <a:t>podílejí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koloběhu</a:t>
            </a:r>
            <a:r>
              <a:rPr lang="en-GB" sz="1600" dirty="0" smtClean="0"/>
              <a:t> </a:t>
            </a:r>
            <a:r>
              <a:rPr lang="en-GB" sz="1600" dirty="0" err="1" smtClean="0"/>
              <a:t>kyslíku</a:t>
            </a:r>
            <a:r>
              <a:rPr lang="en-GB" sz="1600" dirty="0" smtClean="0"/>
              <a:t> do </a:t>
            </a:r>
            <a:r>
              <a:rPr lang="en-GB" sz="1600" dirty="0" err="1" smtClean="0"/>
              <a:t>určité</a:t>
            </a:r>
            <a:r>
              <a:rPr lang="en-GB" sz="1600" dirty="0" smtClean="0"/>
              <a:t> </a:t>
            </a:r>
            <a:r>
              <a:rPr lang="en-GB" sz="1600" dirty="0" err="1" smtClean="0"/>
              <a:t>míry</a:t>
            </a:r>
            <a:endParaRPr lang="cs-CZ" sz="1600" dirty="0" smtClean="0"/>
          </a:p>
          <a:p>
            <a:r>
              <a:rPr lang="cs-CZ" sz="1600" dirty="0" err="1"/>
              <a:t>n</a:t>
            </a:r>
            <a:r>
              <a:rPr lang="en-GB" sz="1600" dirty="0" err="1" smtClean="0"/>
              <a:t>ejaktivnější</a:t>
            </a:r>
            <a:r>
              <a:rPr lang="en-GB" sz="1600" dirty="0" smtClean="0"/>
              <a:t> je </a:t>
            </a:r>
            <a:r>
              <a:rPr lang="en-GB" sz="1600" dirty="0" err="1" smtClean="0"/>
              <a:t>atmosferický</a:t>
            </a:r>
            <a:r>
              <a:rPr lang="en-GB" sz="1600" dirty="0" smtClean="0"/>
              <a:t> a</a:t>
            </a:r>
            <a:r>
              <a:rPr lang="cs-CZ" sz="1600" dirty="0" smtClean="0"/>
              <a:t> </a:t>
            </a:r>
            <a:r>
              <a:rPr lang="en-GB" sz="1600" dirty="0" err="1" smtClean="0"/>
              <a:t>rozpuštěný</a:t>
            </a:r>
            <a:r>
              <a:rPr lang="en-GB" sz="1600" dirty="0" smtClean="0"/>
              <a:t> </a:t>
            </a:r>
            <a:r>
              <a:rPr lang="en-GB" sz="1600" dirty="0" err="1" smtClean="0"/>
              <a:t>kyslík</a:t>
            </a:r>
            <a:r>
              <a:rPr lang="en-GB" sz="1600" dirty="0" smtClean="0"/>
              <a:t>, CO2 a H2O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err="1"/>
              <a:t>n</a:t>
            </a:r>
            <a:r>
              <a:rPr lang="en-GB" sz="1600" dirty="0" err="1" smtClean="0"/>
              <a:t>itráty</a:t>
            </a:r>
            <a:r>
              <a:rPr lang="en-GB" sz="1600" dirty="0" smtClean="0"/>
              <a:t> – </a:t>
            </a:r>
            <a:r>
              <a:rPr lang="en-GB" sz="1600" dirty="0" err="1" smtClean="0"/>
              <a:t>malý</a:t>
            </a:r>
            <a:r>
              <a:rPr lang="en-GB" sz="1600" dirty="0" smtClean="0"/>
              <a:t>, ale </a:t>
            </a:r>
            <a:r>
              <a:rPr lang="en-GB" sz="1600" dirty="0" err="1" smtClean="0"/>
              <a:t>rychle</a:t>
            </a:r>
            <a:r>
              <a:rPr lang="en-GB" sz="1600" dirty="0" smtClean="0"/>
              <a:t> </a:t>
            </a:r>
            <a:r>
              <a:rPr lang="en-GB" sz="1600" dirty="0" err="1" smtClean="0"/>
              <a:t>recyklovaný</a:t>
            </a:r>
            <a:r>
              <a:rPr lang="en-GB" sz="1600" dirty="0" smtClean="0"/>
              <a:t> </a:t>
            </a:r>
            <a:r>
              <a:rPr lang="en-GB" sz="1600" dirty="0" err="1" smtClean="0"/>
              <a:t>rezervoár</a:t>
            </a:r>
            <a:endParaRPr lang="cs-CZ" sz="1600" dirty="0"/>
          </a:p>
          <a:p>
            <a:r>
              <a:rPr lang="cs-CZ" sz="1600" dirty="0" smtClean="0"/>
              <a:t>p</a:t>
            </a:r>
            <a:r>
              <a:rPr lang="en-GB" sz="1600" dirty="0" err="1" smtClean="0"/>
              <a:t>odobně</a:t>
            </a:r>
            <a:r>
              <a:rPr lang="cs-CZ" sz="1600" dirty="0" smtClean="0"/>
              <a:t> </a:t>
            </a:r>
            <a:r>
              <a:rPr lang="en-GB" sz="1600" dirty="0" err="1" smtClean="0"/>
              <a:t>kyslík</a:t>
            </a:r>
            <a:r>
              <a:rPr lang="en-GB" sz="1600" dirty="0" smtClean="0"/>
              <a:t> v </a:t>
            </a:r>
            <a:r>
              <a:rPr lang="en-GB" sz="1600" dirty="0" err="1" smtClean="0"/>
              <a:t>živé</a:t>
            </a:r>
            <a:r>
              <a:rPr lang="en-GB" sz="1600" dirty="0" smtClean="0"/>
              <a:t> a </a:t>
            </a:r>
            <a:r>
              <a:rPr lang="en-GB" sz="1600" dirty="0" err="1" smtClean="0"/>
              <a:t>mrtvé</a:t>
            </a:r>
            <a:r>
              <a:rPr lang="en-GB" sz="1600" dirty="0" smtClean="0"/>
              <a:t> </a:t>
            </a:r>
            <a:r>
              <a:rPr lang="en-GB" sz="1600" dirty="0" err="1" smtClean="0"/>
              <a:t>organické</a:t>
            </a:r>
            <a:r>
              <a:rPr lang="en-GB" sz="1600" dirty="0" smtClean="0"/>
              <a:t> </a:t>
            </a:r>
            <a:r>
              <a:rPr lang="en-GB" sz="1600" dirty="0" err="1" smtClean="0"/>
              <a:t>hmotě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O2 </a:t>
            </a:r>
            <a:r>
              <a:rPr lang="en-GB" sz="1600" dirty="0" err="1" smtClean="0"/>
              <a:t>produkovaný</a:t>
            </a:r>
            <a:r>
              <a:rPr lang="en-GB" sz="1600" dirty="0" smtClean="0"/>
              <a:t> </a:t>
            </a:r>
            <a:r>
              <a:rPr lang="en-GB" sz="1600" dirty="0" err="1" smtClean="0"/>
              <a:t>fotosyntézou</a:t>
            </a:r>
            <a:r>
              <a:rPr lang="en-GB" sz="1600" dirty="0" smtClean="0"/>
              <a:t> je z </a:t>
            </a:r>
            <a:r>
              <a:rPr lang="en-GB" sz="1600" dirty="0" err="1" smtClean="0"/>
              <a:t>atmosféry</a:t>
            </a:r>
            <a:r>
              <a:rPr lang="en-GB" sz="1600" dirty="0" smtClean="0"/>
              <a:t> </a:t>
            </a:r>
            <a:r>
              <a:rPr lang="en-GB" sz="1600" dirty="0" err="1" smtClean="0"/>
              <a:t>odstraňován</a:t>
            </a:r>
            <a:r>
              <a:rPr lang="en-GB" sz="1600" dirty="0" smtClean="0"/>
              <a:t> </a:t>
            </a:r>
            <a:r>
              <a:rPr lang="en-GB" sz="1600" dirty="0" err="1" smtClean="0"/>
              <a:t>respirací</a:t>
            </a:r>
            <a:r>
              <a:rPr lang="en-GB" sz="1600" dirty="0" smtClean="0"/>
              <a:t> </a:t>
            </a:r>
            <a:endParaRPr lang="cs-CZ" sz="1600" dirty="0" smtClean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produkce</a:t>
            </a:r>
            <a:r>
              <a:rPr lang="en-GB" sz="1600" dirty="0" smtClean="0"/>
              <a:t> CO2 a</a:t>
            </a:r>
            <a:r>
              <a:rPr lang="cs-CZ" sz="1600" dirty="0" smtClean="0"/>
              <a:t> </a:t>
            </a:r>
            <a:r>
              <a:rPr lang="en-GB" sz="1600" dirty="0" err="1" smtClean="0"/>
              <a:t>vody</a:t>
            </a:r>
            <a:r>
              <a:rPr lang="en-GB" sz="1600" dirty="0" smtClean="0"/>
              <a:t> </a:t>
            </a:r>
            <a:r>
              <a:rPr lang="en-GB" sz="1600" dirty="0" err="1" smtClean="0"/>
              <a:t>štěpené</a:t>
            </a:r>
            <a:r>
              <a:rPr lang="en-GB" sz="1600" dirty="0" smtClean="0"/>
              <a:t> </a:t>
            </a:r>
            <a:r>
              <a:rPr lang="en-GB" sz="1600" dirty="0" err="1" smtClean="0"/>
              <a:t>při</a:t>
            </a:r>
            <a:r>
              <a:rPr lang="en-GB" sz="1600" dirty="0" smtClean="0"/>
              <a:t> </a:t>
            </a:r>
            <a:r>
              <a:rPr lang="en-GB" sz="1600" dirty="0" err="1" smtClean="0"/>
              <a:t>fotosyntéze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en-GB" sz="1600" dirty="0" err="1" smtClean="0"/>
              <a:t>Přítomnost</a:t>
            </a:r>
            <a:r>
              <a:rPr lang="en-GB" sz="1600" dirty="0" smtClean="0"/>
              <a:t>/absence O2 v </a:t>
            </a:r>
            <a:r>
              <a:rPr lang="en-GB" sz="1600" dirty="0" err="1" smtClean="0"/>
              <a:t>prostředí</a:t>
            </a:r>
            <a:r>
              <a:rPr lang="en-GB" sz="1600" dirty="0" smtClean="0"/>
              <a:t> </a:t>
            </a:r>
            <a:r>
              <a:rPr lang="en-GB" sz="1600" dirty="0" err="1" smtClean="0"/>
              <a:t>rozhoduje</a:t>
            </a:r>
            <a:r>
              <a:rPr lang="en-GB" sz="1600" dirty="0" smtClean="0"/>
              <a:t> o </a:t>
            </a:r>
            <a:r>
              <a:rPr lang="en-GB" sz="1600" dirty="0" err="1" smtClean="0"/>
              <a:t>metabolických</a:t>
            </a:r>
            <a:r>
              <a:rPr lang="en-GB" sz="1600" dirty="0" smtClean="0"/>
              <a:t> </a:t>
            </a:r>
            <a:r>
              <a:rPr lang="en-GB" sz="1600" dirty="0" err="1" smtClean="0"/>
              <a:t>procesech</a:t>
            </a:r>
            <a:r>
              <a:rPr lang="en-GB" sz="1600" dirty="0" smtClean="0"/>
              <a:t>, </a:t>
            </a:r>
            <a:r>
              <a:rPr lang="en-GB" sz="1600" dirty="0" err="1" smtClean="0"/>
              <a:t>které</a:t>
            </a:r>
            <a:r>
              <a:rPr lang="en-GB" sz="1600" dirty="0" smtClean="0"/>
              <a:t> </a:t>
            </a:r>
            <a:r>
              <a:rPr lang="en-GB" sz="1600" dirty="0" err="1" smtClean="0"/>
              <a:t>zde</a:t>
            </a:r>
            <a:r>
              <a:rPr lang="cs-CZ" sz="1600" dirty="0"/>
              <a:t> </a:t>
            </a:r>
            <a:r>
              <a:rPr lang="en-GB" sz="1600" dirty="0" err="1" smtClean="0"/>
              <a:t>probíhají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87965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err="1"/>
              <a:t>Biogeochemické</a:t>
            </a:r>
            <a:r>
              <a:rPr lang="en-GB" sz="1600" b="1" dirty="0"/>
              <a:t> </a:t>
            </a:r>
            <a:r>
              <a:rPr lang="en-GB" sz="1600" b="1" dirty="0" err="1"/>
              <a:t>cykly</a:t>
            </a:r>
            <a:r>
              <a:rPr lang="en-GB" sz="1600" b="1" dirty="0"/>
              <a:t> </a:t>
            </a:r>
            <a:endParaRPr lang="cs-CZ" sz="1600" b="1" dirty="0" smtClean="0"/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 měřítka –</a:t>
            </a:r>
            <a:r>
              <a:rPr lang="en-GB" sz="1600" dirty="0" smtClean="0"/>
              <a:t> </a:t>
            </a:r>
            <a:r>
              <a:rPr lang="cs-CZ" sz="1600" dirty="0" smtClean="0"/>
              <a:t>habitat, </a:t>
            </a:r>
            <a:r>
              <a:rPr lang="en-GB" sz="1600" dirty="0" err="1" smtClean="0"/>
              <a:t>ekosystém</a:t>
            </a:r>
            <a:r>
              <a:rPr lang="cs-CZ" sz="1600" dirty="0"/>
              <a:t>,</a:t>
            </a:r>
            <a:r>
              <a:rPr lang="en-GB" sz="1600" dirty="0" smtClean="0"/>
              <a:t> </a:t>
            </a:r>
            <a:r>
              <a:rPr lang="en-GB" sz="1600" dirty="0" err="1" smtClean="0"/>
              <a:t>globální</a:t>
            </a:r>
            <a:r>
              <a:rPr lang="en-GB" sz="1600" dirty="0" smtClean="0"/>
              <a:t> </a:t>
            </a:r>
            <a:r>
              <a:rPr lang="en-GB" sz="1600" dirty="0" err="1" smtClean="0"/>
              <a:t>měřítk</a:t>
            </a:r>
            <a:r>
              <a:rPr lang="cs-CZ" sz="1600" dirty="0" smtClean="0"/>
              <a:t>o</a:t>
            </a:r>
            <a:endParaRPr lang="en-GB" sz="1600" dirty="0"/>
          </a:p>
          <a:p>
            <a:r>
              <a:rPr lang="en-GB" sz="1600" dirty="0"/>
              <a:t>C, H a O – </a:t>
            </a:r>
            <a:r>
              <a:rPr lang="en-GB" sz="1600" dirty="0" err="1"/>
              <a:t>významné</a:t>
            </a:r>
            <a:r>
              <a:rPr lang="en-GB" sz="1600" dirty="0"/>
              <a:t> </a:t>
            </a:r>
            <a:r>
              <a:rPr lang="en-GB" sz="1600" dirty="0" err="1" smtClean="0"/>
              <a:t>prvky</a:t>
            </a:r>
            <a:r>
              <a:rPr lang="en-GB" sz="1600" dirty="0" smtClean="0"/>
              <a:t>– </a:t>
            </a:r>
            <a:r>
              <a:rPr lang="en-GB" sz="1600" dirty="0" err="1" smtClean="0"/>
              <a:t>společné</a:t>
            </a:r>
            <a:r>
              <a:rPr lang="en-GB" sz="1600" dirty="0" smtClean="0"/>
              <a:t> </a:t>
            </a:r>
            <a:r>
              <a:rPr lang="en-GB" sz="1600" dirty="0" err="1"/>
              <a:t>cykly</a:t>
            </a:r>
            <a:r>
              <a:rPr lang="en-GB" sz="1600" dirty="0"/>
              <a:t> – </a:t>
            </a:r>
            <a:r>
              <a:rPr lang="en-GB" sz="1600" dirty="0" err="1"/>
              <a:t>protichůdné</a:t>
            </a:r>
            <a:r>
              <a:rPr lang="en-GB" sz="1600" dirty="0"/>
              <a:t> </a:t>
            </a:r>
            <a:r>
              <a:rPr lang="en-GB" sz="1600" dirty="0" err="1"/>
              <a:t>síly</a:t>
            </a:r>
            <a:r>
              <a:rPr lang="en-GB" sz="1600" dirty="0"/>
              <a:t> </a:t>
            </a:r>
            <a:r>
              <a:rPr lang="en-GB" sz="1600" dirty="0" err="1"/>
              <a:t>fotosyntézy</a:t>
            </a:r>
            <a:r>
              <a:rPr lang="en-GB" sz="1600" dirty="0"/>
              <a:t> </a:t>
            </a:r>
            <a:r>
              <a:rPr lang="en-GB" sz="1600" dirty="0" smtClean="0"/>
              <a:t>a</a:t>
            </a:r>
            <a:r>
              <a:rPr lang="cs-CZ" sz="1600" dirty="0" smtClean="0"/>
              <a:t> </a:t>
            </a:r>
            <a:r>
              <a:rPr lang="en-GB" sz="1600" dirty="0" err="1" smtClean="0"/>
              <a:t>respirace</a:t>
            </a:r>
            <a:endParaRPr lang="en-GB" sz="1600" dirty="0"/>
          </a:p>
          <a:p>
            <a:r>
              <a:rPr lang="cs-CZ" sz="1600" dirty="0" err="1"/>
              <a:t>m</a:t>
            </a:r>
            <a:r>
              <a:rPr lang="en-GB" sz="1600" dirty="0" err="1" smtClean="0"/>
              <a:t>alý</a:t>
            </a:r>
            <a:r>
              <a:rPr lang="en-GB" sz="1600" dirty="0" smtClean="0"/>
              <a:t> </a:t>
            </a:r>
            <a:r>
              <a:rPr lang="en-GB" sz="1600" dirty="0" err="1"/>
              <a:t>atmosférický</a:t>
            </a:r>
            <a:r>
              <a:rPr lang="en-GB" sz="1600" dirty="0"/>
              <a:t> </a:t>
            </a:r>
            <a:r>
              <a:rPr lang="en-GB" sz="1600" dirty="0" err="1"/>
              <a:t>rezervoár</a:t>
            </a:r>
            <a:r>
              <a:rPr lang="en-GB" sz="1600" dirty="0"/>
              <a:t> </a:t>
            </a:r>
            <a:r>
              <a:rPr lang="en-GB" sz="1600" b="1" dirty="0"/>
              <a:t>CO2 </a:t>
            </a:r>
            <a:r>
              <a:rPr lang="en-GB" sz="1600" dirty="0"/>
              <a:t>je </a:t>
            </a:r>
            <a:r>
              <a:rPr lang="en-GB" sz="1600" dirty="0" err="1"/>
              <a:t>ovlivňován</a:t>
            </a:r>
            <a:r>
              <a:rPr lang="en-GB" sz="1600" dirty="0"/>
              <a:t> </a:t>
            </a:r>
            <a:r>
              <a:rPr lang="en-GB" sz="1600" dirty="0" err="1"/>
              <a:t>člověkem</a:t>
            </a:r>
            <a:r>
              <a:rPr lang="en-GB" sz="1600" dirty="0"/>
              <a:t> </a:t>
            </a:r>
            <a:endParaRPr lang="cs-CZ" sz="1600" dirty="0" smtClean="0"/>
          </a:p>
          <a:p>
            <a:endParaRPr lang="en-GB" sz="1600" dirty="0"/>
          </a:p>
          <a:p>
            <a:r>
              <a:rPr lang="cs-CZ" sz="1600" b="1" dirty="0" err="1"/>
              <a:t>c</a:t>
            </a:r>
            <a:r>
              <a:rPr lang="en-GB" sz="1600" b="1" dirty="0" err="1" smtClean="0"/>
              <a:t>ykly</a:t>
            </a:r>
            <a:r>
              <a:rPr lang="en-GB" sz="1600" b="1" dirty="0" smtClean="0"/>
              <a:t> </a:t>
            </a:r>
            <a:r>
              <a:rPr lang="en-GB" sz="1600" dirty="0"/>
              <a:t>– </a:t>
            </a:r>
            <a:r>
              <a:rPr lang="en-GB" sz="1600" dirty="0" err="1"/>
              <a:t>pohyb</a:t>
            </a:r>
            <a:r>
              <a:rPr lang="en-GB" sz="1600" dirty="0"/>
              <a:t> a </a:t>
            </a:r>
            <a:r>
              <a:rPr lang="en-GB" sz="1600" dirty="0" err="1"/>
              <a:t>přeměny</a:t>
            </a:r>
            <a:r>
              <a:rPr lang="en-GB" sz="1600" dirty="0"/>
              <a:t> </a:t>
            </a:r>
            <a:r>
              <a:rPr lang="en-GB" sz="1600" dirty="0" err="1"/>
              <a:t>materiálů</a:t>
            </a:r>
            <a:r>
              <a:rPr lang="en-GB" sz="1600" dirty="0"/>
              <a:t> </a:t>
            </a:r>
            <a:r>
              <a:rPr lang="en-GB" sz="1600" dirty="0" err="1"/>
              <a:t>biochemickými</a:t>
            </a:r>
            <a:r>
              <a:rPr lang="en-GB" sz="1600" dirty="0"/>
              <a:t> </a:t>
            </a:r>
            <a:r>
              <a:rPr lang="en-GB" sz="1600" dirty="0" err="1"/>
              <a:t>aktivitami</a:t>
            </a:r>
            <a:r>
              <a:rPr lang="en-GB" sz="1600" dirty="0"/>
              <a:t> – </a:t>
            </a:r>
            <a:r>
              <a:rPr lang="en-GB" sz="1600" dirty="0" err="1"/>
              <a:t>atmosféra</a:t>
            </a:r>
            <a:r>
              <a:rPr lang="en-GB" sz="1600" dirty="0"/>
              <a:t> – </a:t>
            </a:r>
            <a:r>
              <a:rPr lang="en-GB" sz="1600" dirty="0" err="1"/>
              <a:t>hydrosféra</a:t>
            </a:r>
            <a:r>
              <a:rPr lang="en-GB" sz="1600" dirty="0"/>
              <a:t> –</a:t>
            </a:r>
          </a:p>
          <a:p>
            <a:r>
              <a:rPr lang="en-GB" sz="1600" dirty="0" err="1"/>
              <a:t>litosféra</a:t>
            </a:r>
            <a:r>
              <a:rPr lang="en-GB" sz="1600" dirty="0"/>
              <a:t> </a:t>
            </a:r>
            <a:endParaRPr lang="cs-CZ" sz="1600" dirty="0" smtClean="0"/>
          </a:p>
          <a:p>
            <a:r>
              <a:rPr lang="en-GB" sz="1600" dirty="0" smtClean="0"/>
              <a:t> </a:t>
            </a:r>
            <a:endParaRPr lang="en-GB" sz="1600" dirty="0"/>
          </a:p>
          <a:p>
            <a:r>
              <a:rPr lang="cs-CZ" sz="1600" b="1" dirty="0" err="1"/>
              <a:t>f</a:t>
            </a:r>
            <a:r>
              <a:rPr lang="en-GB" sz="1600" b="1" dirty="0" err="1" smtClean="0"/>
              <a:t>yzikální</a:t>
            </a:r>
            <a:r>
              <a:rPr lang="en-GB" sz="1600" b="1" dirty="0" smtClean="0"/>
              <a:t> </a:t>
            </a:r>
            <a:r>
              <a:rPr lang="en-GB" sz="1600" dirty="0" err="1"/>
              <a:t>transformace</a:t>
            </a:r>
            <a:r>
              <a:rPr lang="en-GB" sz="1600" dirty="0"/>
              <a:t> - </a:t>
            </a:r>
            <a:r>
              <a:rPr lang="en-GB" sz="1600" dirty="0" err="1"/>
              <a:t>rozpouštění</a:t>
            </a:r>
            <a:r>
              <a:rPr lang="en-GB" sz="1600" dirty="0"/>
              <a:t>, </a:t>
            </a:r>
            <a:r>
              <a:rPr lang="en-GB" sz="1600" dirty="0" err="1"/>
              <a:t>srážení</a:t>
            </a:r>
            <a:r>
              <a:rPr lang="en-GB" sz="1600" dirty="0"/>
              <a:t>, </a:t>
            </a:r>
            <a:r>
              <a:rPr lang="en-GB" sz="1600" dirty="0" err="1"/>
              <a:t>volatilizace</a:t>
            </a:r>
            <a:r>
              <a:rPr lang="en-GB" sz="1600" dirty="0"/>
              <a:t>, </a:t>
            </a:r>
            <a:r>
              <a:rPr lang="en-GB" sz="1600" dirty="0" err="1"/>
              <a:t>fixace</a:t>
            </a:r>
            <a:endParaRPr lang="en-GB" sz="1600" dirty="0"/>
          </a:p>
          <a:p>
            <a:r>
              <a:rPr lang="cs-CZ" sz="1600" b="1" dirty="0" err="1"/>
              <a:t>c</a:t>
            </a:r>
            <a:r>
              <a:rPr lang="en-GB" sz="1600" b="1" dirty="0" err="1" smtClean="0"/>
              <a:t>hemické</a:t>
            </a:r>
            <a:r>
              <a:rPr lang="en-GB" sz="1600" b="1" dirty="0" smtClean="0"/>
              <a:t> </a:t>
            </a:r>
            <a:r>
              <a:rPr lang="en-GB" sz="1600" dirty="0" err="1"/>
              <a:t>transformace</a:t>
            </a:r>
            <a:r>
              <a:rPr lang="en-GB" sz="1600" dirty="0"/>
              <a:t> - </a:t>
            </a:r>
            <a:r>
              <a:rPr lang="en-GB" sz="1600" dirty="0" err="1"/>
              <a:t>biosyntéza</a:t>
            </a:r>
            <a:r>
              <a:rPr lang="en-GB" sz="1600" dirty="0"/>
              <a:t>, </a:t>
            </a:r>
            <a:r>
              <a:rPr lang="en-GB" sz="1600" dirty="0" err="1"/>
              <a:t>biodegradace</a:t>
            </a:r>
            <a:r>
              <a:rPr lang="en-GB" sz="1600" dirty="0"/>
              <a:t>, </a:t>
            </a:r>
            <a:r>
              <a:rPr lang="en-GB" sz="1600" dirty="0" err="1"/>
              <a:t>oxidoredukční</a:t>
            </a:r>
            <a:r>
              <a:rPr lang="en-GB" sz="1600" dirty="0"/>
              <a:t> </a:t>
            </a:r>
            <a:r>
              <a:rPr lang="en-GB" sz="1600" dirty="0" err="1"/>
              <a:t>biotransfromace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 err="1" smtClean="0"/>
              <a:t>způsobují</a:t>
            </a:r>
            <a:r>
              <a:rPr lang="en-GB" sz="1600" dirty="0" smtClean="0"/>
              <a:t> </a:t>
            </a:r>
            <a:r>
              <a:rPr lang="en-GB" sz="1600" dirty="0" err="1"/>
              <a:t>translokaci</a:t>
            </a:r>
            <a:r>
              <a:rPr lang="en-GB" sz="1600" dirty="0"/>
              <a:t> </a:t>
            </a:r>
            <a:r>
              <a:rPr lang="en-GB" sz="1600" dirty="0" err="1"/>
              <a:t>materiálů</a:t>
            </a:r>
            <a:r>
              <a:rPr lang="en-GB" sz="1600" dirty="0"/>
              <a:t> – z </a:t>
            </a:r>
            <a:r>
              <a:rPr lang="en-GB" sz="1600" dirty="0" err="1"/>
              <a:t>vody</a:t>
            </a:r>
            <a:r>
              <a:rPr lang="en-GB" sz="1600" dirty="0"/>
              <a:t> do </a:t>
            </a:r>
            <a:r>
              <a:rPr lang="en-GB" sz="1600" dirty="0" err="1"/>
              <a:t>sedimentů</a:t>
            </a:r>
            <a:r>
              <a:rPr lang="en-GB" sz="1600" dirty="0"/>
              <a:t>, z </a:t>
            </a:r>
            <a:r>
              <a:rPr lang="en-GB" sz="1600" dirty="0" err="1"/>
              <a:t>půdy</a:t>
            </a:r>
            <a:r>
              <a:rPr lang="en-GB" sz="1600" dirty="0"/>
              <a:t> do </a:t>
            </a:r>
            <a:r>
              <a:rPr lang="en-GB" sz="1600" dirty="0" err="1"/>
              <a:t>atmosféry</a:t>
            </a:r>
            <a:r>
              <a:rPr lang="en-GB" sz="1600" dirty="0"/>
              <a:t>….</a:t>
            </a:r>
          </a:p>
          <a:p>
            <a:r>
              <a:rPr lang="en-GB" sz="1600" b="1" dirty="0" err="1" smtClean="0"/>
              <a:t>živé</a:t>
            </a:r>
            <a:r>
              <a:rPr lang="en-GB" sz="1600" b="1" dirty="0" smtClean="0"/>
              <a:t> </a:t>
            </a:r>
            <a:r>
              <a:rPr lang="en-GB" sz="1600" b="1" dirty="0" err="1"/>
              <a:t>organismy</a:t>
            </a:r>
            <a:r>
              <a:rPr lang="en-GB" sz="1600" b="1" dirty="0"/>
              <a:t> </a:t>
            </a:r>
            <a:r>
              <a:rPr lang="en-GB" sz="1600" dirty="0"/>
              <a:t>se </a:t>
            </a:r>
            <a:r>
              <a:rPr lang="en-GB" sz="1600" dirty="0" err="1"/>
              <a:t>podílí</a:t>
            </a:r>
            <a:r>
              <a:rPr lang="en-GB" sz="1600" dirty="0"/>
              <a:t>, </a:t>
            </a:r>
            <a:r>
              <a:rPr lang="en-GB" sz="1600" dirty="0" smtClean="0"/>
              <a:t> </a:t>
            </a:r>
            <a:r>
              <a:rPr lang="en-GB" sz="1600" dirty="0" err="1" smtClean="0"/>
              <a:t>mikrobi</a:t>
            </a:r>
            <a:r>
              <a:rPr lang="cs-CZ" sz="1600" dirty="0" smtClean="0"/>
              <a:t> (</a:t>
            </a:r>
            <a:r>
              <a:rPr lang="en-GB" sz="1600" dirty="0" err="1" smtClean="0"/>
              <a:t>metaboli</a:t>
            </a:r>
            <a:r>
              <a:rPr lang="cs-CZ" sz="1600" dirty="0" err="1" smtClean="0"/>
              <a:t>smus</a:t>
            </a:r>
            <a:r>
              <a:rPr lang="cs-CZ" sz="1600" dirty="0" smtClean="0"/>
              <a:t>,</a:t>
            </a:r>
            <a:r>
              <a:rPr lang="en-GB" sz="1600" dirty="0" err="1" smtClean="0"/>
              <a:t>enzymatick</a:t>
            </a:r>
            <a:r>
              <a:rPr lang="cs-CZ" sz="1600" dirty="0" smtClean="0"/>
              <a:t>á</a:t>
            </a:r>
            <a:r>
              <a:rPr lang="en-GB" sz="1600" dirty="0" smtClean="0"/>
              <a:t> </a:t>
            </a:r>
            <a:r>
              <a:rPr lang="en-GB" sz="1600" dirty="0" err="1" smtClean="0"/>
              <a:t>aktivit</a:t>
            </a:r>
            <a:r>
              <a:rPr lang="cs-CZ" sz="1600" dirty="0" smtClean="0"/>
              <a:t>a)</a:t>
            </a:r>
            <a:r>
              <a:rPr lang="en-GB" sz="1600" dirty="0" smtClean="0"/>
              <a:t> </a:t>
            </a:r>
            <a:r>
              <a:rPr lang="cs-CZ" sz="1600" dirty="0" smtClean="0"/>
              <a:t>jsou</a:t>
            </a:r>
            <a:r>
              <a:rPr lang="en-GB" sz="1600" dirty="0" smtClean="0"/>
              <a:t> </a:t>
            </a:r>
            <a:r>
              <a:rPr lang="en-GB" sz="1600" dirty="0" err="1"/>
              <a:t>rozhodující</a:t>
            </a:r>
            <a:r>
              <a:rPr lang="en-GB" sz="1600" dirty="0"/>
              <a:t> 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err="1"/>
              <a:t>c</a:t>
            </a:r>
            <a:r>
              <a:rPr lang="en-GB" sz="1600" dirty="0" err="1" smtClean="0"/>
              <a:t>ykly</a:t>
            </a:r>
            <a:r>
              <a:rPr lang="en-GB" sz="1600" dirty="0" smtClean="0"/>
              <a:t> </a:t>
            </a:r>
            <a:r>
              <a:rPr lang="en-GB" sz="1600" dirty="0" err="1"/>
              <a:t>poháněny</a:t>
            </a:r>
            <a:r>
              <a:rPr lang="en-GB" sz="1600" dirty="0"/>
              <a:t> </a:t>
            </a:r>
            <a:r>
              <a:rPr lang="en-GB" sz="1600" dirty="0" err="1"/>
              <a:t>přímo</a:t>
            </a:r>
            <a:r>
              <a:rPr lang="en-GB" sz="1600" dirty="0"/>
              <a:t> </a:t>
            </a:r>
            <a:r>
              <a:rPr lang="en-GB" sz="1600" dirty="0" err="1"/>
              <a:t>či</a:t>
            </a:r>
            <a:r>
              <a:rPr lang="en-GB" sz="1600" dirty="0"/>
              <a:t> </a:t>
            </a:r>
            <a:r>
              <a:rPr lang="en-GB" sz="1600" dirty="0" err="1"/>
              <a:t>nepřímo</a:t>
            </a:r>
            <a:r>
              <a:rPr lang="en-GB" sz="1600" dirty="0"/>
              <a:t> </a:t>
            </a:r>
            <a:r>
              <a:rPr lang="en-GB" sz="1600" b="1" dirty="0" err="1"/>
              <a:t>energií</a:t>
            </a:r>
            <a:r>
              <a:rPr lang="en-GB" sz="1600" b="1" dirty="0"/>
              <a:t> </a:t>
            </a:r>
            <a:r>
              <a:rPr lang="en-GB" sz="1600" dirty="0" err="1"/>
              <a:t>slunce</a:t>
            </a:r>
            <a:r>
              <a:rPr lang="en-GB" sz="1600" dirty="0"/>
              <a:t>,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redukovaných</a:t>
            </a:r>
            <a:r>
              <a:rPr lang="en-GB" sz="1600" dirty="0"/>
              <a:t> </a:t>
            </a:r>
            <a:r>
              <a:rPr lang="en-GB" sz="1600" dirty="0" err="1"/>
              <a:t>minerálů</a:t>
            </a:r>
            <a:r>
              <a:rPr lang="en-GB" sz="1600" dirty="0"/>
              <a:t> </a:t>
            </a:r>
            <a:endParaRPr lang="cs-CZ" sz="1600" dirty="0" smtClean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absorbována</a:t>
            </a:r>
            <a:r>
              <a:rPr lang="en-GB" sz="1600" dirty="0"/>
              <a:t>, </a:t>
            </a:r>
            <a:r>
              <a:rPr lang="en-GB" sz="1600" dirty="0" err="1"/>
              <a:t>přeměněna</a:t>
            </a:r>
            <a:r>
              <a:rPr lang="en-GB" sz="1600" dirty="0"/>
              <a:t>, </a:t>
            </a:r>
            <a:r>
              <a:rPr lang="en-GB" sz="1600" dirty="0" err="1"/>
              <a:t>dočasně</a:t>
            </a:r>
            <a:r>
              <a:rPr lang="en-GB" sz="1600" dirty="0"/>
              <a:t> </a:t>
            </a:r>
            <a:r>
              <a:rPr lang="en-GB" sz="1600" dirty="0" err="1"/>
              <a:t>skladována</a:t>
            </a:r>
            <a:r>
              <a:rPr lang="en-GB" sz="1600" dirty="0"/>
              <a:t> a </a:t>
            </a:r>
            <a:r>
              <a:rPr lang="en-GB" sz="1600" dirty="0" err="1"/>
              <a:t>nakonec</a:t>
            </a:r>
            <a:r>
              <a:rPr lang="en-GB" sz="1600" dirty="0"/>
              <a:t> </a:t>
            </a:r>
            <a:r>
              <a:rPr lang="en-GB" sz="1600" dirty="0" err="1"/>
              <a:t>rozptýlena</a:t>
            </a:r>
            <a:r>
              <a:rPr lang="en-GB" sz="1600" dirty="0"/>
              <a:t> </a:t>
            </a:r>
            <a:r>
              <a:rPr lang="en-GB" sz="1600" dirty="0" smtClean="0"/>
              <a:t>–</a:t>
            </a:r>
            <a:r>
              <a:rPr lang="en-GB" sz="1600" dirty="0" err="1" smtClean="0"/>
              <a:t>teče</a:t>
            </a:r>
            <a:r>
              <a:rPr lang="en-GB" sz="1600" dirty="0" smtClean="0"/>
              <a:t> </a:t>
            </a:r>
            <a:r>
              <a:rPr lang="en-GB" sz="1600" dirty="0" err="1"/>
              <a:t>přes</a:t>
            </a:r>
            <a:r>
              <a:rPr lang="en-GB" sz="1600" dirty="0"/>
              <a:t> </a:t>
            </a:r>
            <a:r>
              <a:rPr lang="en-GB" sz="1600" dirty="0" err="1" smtClean="0"/>
              <a:t>systémy</a:t>
            </a:r>
            <a:endParaRPr lang="en-GB" sz="1600" dirty="0"/>
          </a:p>
          <a:p>
            <a:r>
              <a:rPr lang="cs-CZ" sz="1600" dirty="0" err="1"/>
              <a:t>t</a:t>
            </a:r>
            <a:r>
              <a:rPr lang="en-GB" sz="1600" dirty="0" smtClean="0"/>
              <a:t>ok </a:t>
            </a:r>
            <a:r>
              <a:rPr lang="en-GB" sz="1600" dirty="0" err="1"/>
              <a:t>energie</a:t>
            </a:r>
            <a:r>
              <a:rPr lang="en-GB" sz="1600" dirty="0"/>
              <a:t> je </a:t>
            </a:r>
            <a:r>
              <a:rPr lang="en-GB" sz="1600" dirty="0" err="1"/>
              <a:t>fundamentální</a:t>
            </a:r>
            <a:r>
              <a:rPr lang="en-GB" sz="1600" dirty="0"/>
              <a:t> pro </a:t>
            </a:r>
            <a:r>
              <a:rPr lang="en-GB" sz="1600" dirty="0" err="1"/>
              <a:t>funkci</a:t>
            </a:r>
            <a:r>
              <a:rPr lang="en-GB" sz="1600" dirty="0"/>
              <a:t> </a:t>
            </a:r>
            <a:r>
              <a:rPr lang="en-GB" sz="1600" dirty="0" err="1"/>
              <a:t>ekosystémů</a:t>
            </a:r>
            <a:r>
              <a:rPr lang="en-GB" sz="1600" dirty="0"/>
              <a:t> </a:t>
            </a:r>
          </a:p>
          <a:p>
            <a:r>
              <a:rPr lang="en-GB" sz="1600" dirty="0" err="1"/>
              <a:t>materiály</a:t>
            </a:r>
            <a:r>
              <a:rPr lang="en-GB" sz="1600" dirty="0"/>
              <a:t> </a:t>
            </a:r>
            <a:r>
              <a:rPr lang="cs-CZ" sz="1600" dirty="0" smtClean="0"/>
              <a:t>se </a:t>
            </a:r>
            <a:r>
              <a:rPr lang="en-GB" sz="1600" dirty="0" err="1" smtClean="0"/>
              <a:t>cyklicky</a:t>
            </a:r>
            <a:r>
              <a:rPr lang="en-GB" sz="1600" dirty="0" smtClean="0"/>
              <a:t> </a:t>
            </a:r>
            <a:r>
              <a:rPr lang="en-GB" sz="1600" dirty="0" err="1"/>
              <a:t>přeměňují</a:t>
            </a:r>
            <a:r>
              <a:rPr lang="en-GB" sz="1600" dirty="0"/>
              <a:t> a </a:t>
            </a:r>
            <a:r>
              <a:rPr lang="en-GB" sz="1600" dirty="0" err="1"/>
              <a:t>mají</a:t>
            </a:r>
            <a:r>
              <a:rPr lang="en-GB" sz="1600" dirty="0"/>
              <a:t> </a:t>
            </a:r>
            <a:r>
              <a:rPr lang="en-GB" sz="1600" dirty="0" err="1"/>
              <a:t>tendenci</a:t>
            </a:r>
            <a:r>
              <a:rPr lang="en-GB" sz="1600" dirty="0"/>
              <a:t> v </a:t>
            </a:r>
            <a:r>
              <a:rPr lang="en-GB" sz="1600" dirty="0" err="1"/>
              <a:t>systému</a:t>
            </a:r>
            <a:r>
              <a:rPr lang="en-GB" sz="1600" dirty="0"/>
              <a:t> </a:t>
            </a:r>
            <a:r>
              <a:rPr lang="en-GB" sz="1600" dirty="0" err="1" smtClean="0"/>
              <a:t>zůstat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662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4525963"/>
          </a:xfrm>
        </p:spPr>
        <p:txBody>
          <a:bodyPr>
            <a:normAutofit/>
          </a:bodyPr>
          <a:lstStyle/>
          <a:p>
            <a:r>
              <a:rPr lang="en-GB" sz="1600" dirty="0" smtClean="0"/>
              <a:t>E</a:t>
            </a:r>
            <a:r>
              <a:rPr lang="cs-CZ" sz="1600" dirty="0" smtClean="0"/>
              <a:t>-</a:t>
            </a:r>
            <a:r>
              <a:rPr lang="en-GB" sz="1600" dirty="0" err="1" smtClean="0"/>
              <a:t>zisk</a:t>
            </a:r>
            <a:r>
              <a:rPr lang="en-GB" sz="1600" dirty="0" smtClean="0"/>
              <a:t> </a:t>
            </a:r>
            <a:r>
              <a:rPr lang="en-GB" sz="1600" dirty="0" err="1"/>
              <a:t>aerobní</a:t>
            </a:r>
            <a:r>
              <a:rPr lang="en-GB" sz="1600" dirty="0"/>
              <a:t> a </a:t>
            </a:r>
            <a:r>
              <a:rPr lang="en-GB" sz="1600" dirty="0" err="1"/>
              <a:t>anaerobní</a:t>
            </a:r>
            <a:r>
              <a:rPr lang="en-GB" sz="1600" dirty="0"/>
              <a:t> </a:t>
            </a:r>
            <a:r>
              <a:rPr lang="en-GB" sz="1600" dirty="0" err="1"/>
              <a:t>degradace</a:t>
            </a:r>
            <a:r>
              <a:rPr lang="en-GB" sz="1600" dirty="0"/>
              <a:t> </a:t>
            </a:r>
            <a:r>
              <a:rPr lang="en-GB" sz="1600" dirty="0" err="1"/>
              <a:t>glukózy</a:t>
            </a:r>
            <a:r>
              <a:rPr lang="en-GB" sz="1600" dirty="0"/>
              <a:t> – 686 kcal-50 kcal. – </a:t>
            </a:r>
            <a:r>
              <a:rPr lang="en-GB" sz="1600" dirty="0" err="1" smtClean="0"/>
              <a:t>přednostně</a:t>
            </a:r>
            <a:r>
              <a:rPr lang="cs-CZ" sz="1600" dirty="0" smtClean="0"/>
              <a:t> </a:t>
            </a:r>
            <a:r>
              <a:rPr lang="en-GB" sz="1600" dirty="0" err="1" smtClean="0"/>
              <a:t>aerobní</a:t>
            </a:r>
            <a:r>
              <a:rPr lang="en-GB" sz="1600" dirty="0" smtClean="0"/>
              <a:t> </a:t>
            </a:r>
            <a:r>
              <a:rPr lang="en-GB" sz="1600" dirty="0" err="1" smtClean="0"/>
              <a:t>procesy</a:t>
            </a:r>
            <a:endParaRPr lang="cs-CZ" sz="1600" dirty="0" smtClean="0"/>
          </a:p>
          <a:p>
            <a:endParaRPr lang="en-GB" sz="1600" dirty="0"/>
          </a:p>
          <a:p>
            <a:r>
              <a:rPr lang="cs-CZ" sz="1600" dirty="0" err="1" smtClean="0"/>
              <a:t>n</a:t>
            </a:r>
            <a:r>
              <a:rPr lang="en-GB" sz="1600" dirty="0" err="1" smtClean="0"/>
              <a:t>ěkde</a:t>
            </a:r>
            <a:r>
              <a:rPr lang="en-GB" sz="1600" dirty="0" smtClean="0"/>
              <a:t> </a:t>
            </a:r>
            <a:r>
              <a:rPr lang="en-GB" sz="1600" dirty="0" err="1"/>
              <a:t>mikrobiální</a:t>
            </a:r>
            <a:r>
              <a:rPr lang="en-GB" sz="1600" dirty="0"/>
              <a:t> </a:t>
            </a:r>
            <a:r>
              <a:rPr lang="en-GB" sz="1600" dirty="0" err="1"/>
              <a:t>spotřeba</a:t>
            </a:r>
            <a:r>
              <a:rPr lang="en-GB" sz="1600" dirty="0"/>
              <a:t> O2 </a:t>
            </a:r>
            <a:r>
              <a:rPr lang="en-GB" sz="1600" dirty="0" err="1"/>
              <a:t>může</a:t>
            </a:r>
            <a:r>
              <a:rPr lang="en-GB" sz="1600" dirty="0"/>
              <a:t> </a:t>
            </a:r>
            <a:r>
              <a:rPr lang="en-GB" sz="1600" dirty="0" err="1"/>
              <a:t>vytvořit</a:t>
            </a:r>
            <a:r>
              <a:rPr lang="en-GB" sz="1600" dirty="0"/>
              <a:t> </a:t>
            </a:r>
            <a:r>
              <a:rPr lang="en-GB" sz="1600" dirty="0" err="1"/>
              <a:t>anaerobní</a:t>
            </a:r>
            <a:r>
              <a:rPr lang="en-GB" sz="1600" dirty="0"/>
              <a:t> </a:t>
            </a:r>
            <a:r>
              <a:rPr lang="en-GB" sz="1600" dirty="0" err="1"/>
              <a:t>podmínky</a:t>
            </a:r>
            <a:r>
              <a:rPr lang="en-GB" sz="1600" dirty="0"/>
              <a:t> </a:t>
            </a:r>
            <a:endParaRPr lang="cs-CZ" sz="1600" dirty="0"/>
          </a:p>
          <a:p>
            <a:r>
              <a:rPr lang="en-GB" sz="1600" dirty="0" err="1" smtClean="0"/>
              <a:t>zde</a:t>
            </a:r>
            <a:r>
              <a:rPr lang="en-GB" sz="1600" dirty="0" smtClean="0"/>
              <a:t> </a:t>
            </a:r>
            <a:r>
              <a:rPr lang="en-GB" sz="1600" dirty="0" err="1"/>
              <a:t>pak</a:t>
            </a:r>
            <a:r>
              <a:rPr lang="en-GB" sz="1600" dirty="0"/>
              <a:t> </a:t>
            </a:r>
            <a:r>
              <a:rPr lang="en-GB" sz="1600" dirty="0" err="1"/>
              <a:t>kyslík</a:t>
            </a:r>
            <a:r>
              <a:rPr lang="en-GB" sz="1600" dirty="0"/>
              <a:t> </a:t>
            </a:r>
            <a:r>
              <a:rPr lang="en-GB" sz="1600" dirty="0" err="1" smtClean="0"/>
              <a:t>jen</a:t>
            </a:r>
            <a:r>
              <a:rPr lang="cs-CZ" sz="1600" dirty="0" smtClean="0"/>
              <a:t> </a:t>
            </a:r>
            <a:r>
              <a:rPr lang="en-GB" sz="1600" dirty="0" smtClean="0"/>
              <a:t>v </a:t>
            </a:r>
            <a:r>
              <a:rPr lang="en-GB" sz="1600" dirty="0" err="1"/>
              <a:t>organické</a:t>
            </a:r>
            <a:r>
              <a:rPr lang="en-GB" sz="1600" dirty="0"/>
              <a:t> </a:t>
            </a:r>
            <a:r>
              <a:rPr lang="en-GB" sz="1600" dirty="0" err="1"/>
              <a:t>hmotě</a:t>
            </a:r>
            <a:r>
              <a:rPr lang="en-GB" sz="1600" dirty="0"/>
              <a:t> – </a:t>
            </a:r>
            <a:r>
              <a:rPr lang="en-GB" sz="1600" dirty="0" err="1"/>
              <a:t>vodní</a:t>
            </a:r>
            <a:r>
              <a:rPr lang="en-GB" sz="1600" dirty="0"/>
              <a:t> </a:t>
            </a:r>
            <a:r>
              <a:rPr lang="en-GB" sz="1600" dirty="0" err="1"/>
              <a:t>sedimenty</a:t>
            </a:r>
            <a:r>
              <a:rPr lang="en-GB" sz="1600" dirty="0"/>
              <a:t> a </a:t>
            </a:r>
            <a:r>
              <a:rPr lang="en-GB" sz="1600" dirty="0" err="1"/>
              <a:t>zaplavené</a:t>
            </a:r>
            <a:r>
              <a:rPr lang="en-GB" sz="1600" dirty="0"/>
              <a:t> </a:t>
            </a:r>
            <a:r>
              <a:rPr lang="en-GB" sz="1600" dirty="0" err="1"/>
              <a:t>půdy</a:t>
            </a:r>
            <a:r>
              <a:rPr lang="en-GB" sz="1600" dirty="0"/>
              <a:t> </a:t>
            </a:r>
            <a:endParaRPr lang="cs-CZ" sz="1600" dirty="0" smtClean="0"/>
          </a:p>
          <a:p>
            <a:endParaRPr lang="cs-CZ" sz="1600" dirty="0"/>
          </a:p>
          <a:p>
            <a:r>
              <a:rPr lang="en-GB" sz="1600" dirty="0" err="1" smtClean="0"/>
              <a:t>obrat</a:t>
            </a:r>
            <a:r>
              <a:rPr lang="en-GB" sz="1600" dirty="0" smtClean="0"/>
              <a:t> </a:t>
            </a:r>
            <a:r>
              <a:rPr lang="en-GB" sz="1600" dirty="0"/>
              <a:t>CO2, O2 a H2O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fotosyntéze</a:t>
            </a:r>
            <a:r>
              <a:rPr lang="en-GB" sz="1600" dirty="0"/>
              <a:t>/</a:t>
            </a:r>
            <a:r>
              <a:rPr lang="en-GB" sz="1600" dirty="0" err="1"/>
              <a:t>respiraci</a:t>
            </a:r>
            <a:r>
              <a:rPr lang="en-GB" sz="1600" dirty="0"/>
              <a:t> je </a:t>
            </a:r>
            <a:r>
              <a:rPr lang="en-GB" sz="1600" dirty="0" err="1"/>
              <a:t>velice</a:t>
            </a:r>
            <a:r>
              <a:rPr lang="en-GB" sz="1600" dirty="0"/>
              <a:t> </a:t>
            </a:r>
            <a:r>
              <a:rPr lang="en-GB" sz="1600" dirty="0" err="1" smtClean="0"/>
              <a:t>vyvážený</a:t>
            </a:r>
            <a:endParaRPr lang="cs-CZ" sz="1600" dirty="0" smtClean="0"/>
          </a:p>
          <a:p>
            <a:r>
              <a:rPr lang="en-GB" sz="1600" dirty="0" err="1" smtClean="0"/>
              <a:t>rychlost</a:t>
            </a:r>
            <a:r>
              <a:rPr lang="en-GB" sz="1600" dirty="0" smtClean="0"/>
              <a:t> </a:t>
            </a:r>
            <a:r>
              <a:rPr lang="en-GB" sz="1600" dirty="0" err="1" smtClean="0"/>
              <a:t>obratu</a:t>
            </a:r>
            <a:r>
              <a:rPr lang="cs-CZ" sz="1600" dirty="0" smtClean="0"/>
              <a:t> </a:t>
            </a:r>
            <a:r>
              <a:rPr lang="en-GB" sz="1600" dirty="0" smtClean="0"/>
              <a:t>je </a:t>
            </a:r>
            <a:r>
              <a:rPr lang="en-GB" sz="1600" dirty="0" err="1"/>
              <a:t>díky</a:t>
            </a:r>
            <a:r>
              <a:rPr lang="en-GB" sz="1600" dirty="0"/>
              <a:t> </a:t>
            </a:r>
            <a:r>
              <a:rPr lang="en-GB" sz="1600" dirty="0" err="1"/>
              <a:t>různé</a:t>
            </a:r>
            <a:r>
              <a:rPr lang="en-GB" sz="1600" dirty="0"/>
              <a:t> </a:t>
            </a:r>
            <a:r>
              <a:rPr lang="en-GB" sz="1600" dirty="0" err="1"/>
              <a:t>velikosti</a:t>
            </a:r>
            <a:r>
              <a:rPr lang="en-GB" sz="1600" dirty="0"/>
              <a:t> </a:t>
            </a:r>
            <a:r>
              <a:rPr lang="en-GB" sz="1600" dirty="0" err="1"/>
              <a:t>rezervoárů</a:t>
            </a:r>
            <a:r>
              <a:rPr lang="en-GB" sz="1600" dirty="0"/>
              <a:t> </a:t>
            </a:r>
            <a:r>
              <a:rPr lang="en-GB" sz="1600" dirty="0" err="1"/>
              <a:t>rozdílná</a:t>
            </a:r>
            <a:r>
              <a:rPr lang="en-GB" sz="1600" dirty="0"/>
              <a:t> 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en-GB" sz="1600" dirty="0" smtClean="0"/>
              <a:t>CO2 </a:t>
            </a:r>
            <a:r>
              <a:rPr lang="en-GB" sz="1600" dirty="0"/>
              <a:t>– </a:t>
            </a:r>
            <a:r>
              <a:rPr lang="en-GB" sz="1600" dirty="0" err="1"/>
              <a:t>každá</a:t>
            </a:r>
            <a:r>
              <a:rPr lang="en-GB" sz="1600" dirty="0"/>
              <a:t> </a:t>
            </a:r>
            <a:r>
              <a:rPr lang="en-GB" sz="1600" dirty="0" err="1"/>
              <a:t>molekula</a:t>
            </a:r>
            <a:r>
              <a:rPr lang="en-GB" sz="1600" dirty="0"/>
              <a:t> je </a:t>
            </a:r>
            <a:r>
              <a:rPr lang="en-GB" sz="1600" dirty="0" err="1"/>
              <a:t>asimilována</a:t>
            </a:r>
            <a:r>
              <a:rPr lang="en-GB" sz="1600" dirty="0"/>
              <a:t> 1x </a:t>
            </a:r>
            <a:r>
              <a:rPr lang="en-GB" sz="1600" dirty="0" err="1"/>
              <a:t>za</a:t>
            </a:r>
            <a:r>
              <a:rPr lang="en-GB" sz="1600" dirty="0"/>
              <a:t> 300 let</a:t>
            </a:r>
          </a:p>
          <a:p>
            <a:r>
              <a:rPr lang="en-GB" sz="1600" dirty="0"/>
              <a:t>O2 – </a:t>
            </a:r>
            <a:r>
              <a:rPr lang="en-GB" sz="1600" dirty="0" err="1"/>
              <a:t>respirována</a:t>
            </a:r>
            <a:r>
              <a:rPr lang="en-GB" sz="1600" dirty="0"/>
              <a:t> </a:t>
            </a:r>
            <a:r>
              <a:rPr lang="cs-CZ" sz="1600" dirty="0" smtClean="0"/>
              <a:t>1</a:t>
            </a:r>
            <a:r>
              <a:rPr lang="en-GB" sz="1600" dirty="0" smtClean="0"/>
              <a:t>x </a:t>
            </a:r>
            <a:r>
              <a:rPr lang="en-GB" sz="1600" dirty="0" err="1"/>
              <a:t>za</a:t>
            </a:r>
            <a:r>
              <a:rPr lang="en-GB" sz="1600" dirty="0"/>
              <a:t> 2000 let</a:t>
            </a:r>
          </a:p>
          <a:p>
            <a:r>
              <a:rPr lang="en-GB" sz="1600" dirty="0"/>
              <a:t>H2O – je </a:t>
            </a:r>
            <a:r>
              <a:rPr lang="en-GB" sz="1600" dirty="0" err="1"/>
              <a:t>rozložena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fotosyntéze</a:t>
            </a:r>
            <a:r>
              <a:rPr lang="en-GB" sz="1600" dirty="0"/>
              <a:t> 1x </a:t>
            </a:r>
            <a:r>
              <a:rPr lang="en-GB" sz="1600" dirty="0" err="1"/>
              <a:t>za</a:t>
            </a:r>
            <a:r>
              <a:rPr lang="en-GB" sz="1600" dirty="0"/>
              <a:t> 2 mil. let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033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1206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                                                                                    </a:t>
            </a:r>
            <a:r>
              <a:rPr lang="en-GB" sz="3800" b="1" dirty="0" err="1" smtClean="0"/>
              <a:t>Cyklus</a:t>
            </a:r>
            <a:r>
              <a:rPr lang="en-GB" sz="3800" b="1" dirty="0" smtClean="0"/>
              <a:t> </a:t>
            </a:r>
            <a:r>
              <a:rPr lang="en-GB" sz="3800" b="1" dirty="0" err="1" smtClean="0"/>
              <a:t>dusíku</a:t>
            </a:r>
            <a:endParaRPr lang="cs-CZ" sz="3800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cs-CZ" sz="3400" dirty="0" smtClean="0"/>
              <a:t>v </a:t>
            </a:r>
            <a:r>
              <a:rPr lang="en-GB" sz="3400" dirty="0" err="1" smtClean="0"/>
              <a:t>amoniaku</a:t>
            </a:r>
            <a:r>
              <a:rPr lang="cs-CZ" sz="3400" dirty="0" smtClean="0"/>
              <a:t>, </a:t>
            </a:r>
            <a:r>
              <a:rPr lang="en-GB" sz="3400" dirty="0" smtClean="0"/>
              <a:t>v </a:t>
            </a:r>
            <a:r>
              <a:rPr lang="en-GB" sz="3400" dirty="0" err="1" smtClean="0"/>
              <a:t>nitrátech</a:t>
            </a:r>
            <a:r>
              <a:rPr lang="en-GB" sz="3400" dirty="0" smtClean="0"/>
              <a:t> (NO3-)</a:t>
            </a:r>
          </a:p>
          <a:p>
            <a:r>
              <a:rPr lang="en-GB" sz="3400" dirty="0" smtClean="0"/>
              <a:t>AK, NK, </a:t>
            </a:r>
            <a:r>
              <a:rPr lang="en-GB" sz="3400" dirty="0" err="1" smtClean="0"/>
              <a:t>aminocukr</a:t>
            </a:r>
            <a:r>
              <a:rPr lang="cs-CZ" sz="3400" dirty="0" smtClean="0"/>
              <a:t>y</a:t>
            </a:r>
            <a:r>
              <a:rPr lang="en-GB" sz="3400" dirty="0" smtClean="0"/>
              <a:t> a </a:t>
            </a:r>
            <a:r>
              <a:rPr lang="en-GB" sz="3400" dirty="0" err="1" smtClean="0"/>
              <a:t>jejich</a:t>
            </a:r>
            <a:r>
              <a:rPr lang="en-GB" sz="3400" dirty="0" smtClean="0"/>
              <a:t> polymer</a:t>
            </a:r>
            <a:r>
              <a:rPr lang="cs-CZ" sz="3400" dirty="0" smtClean="0"/>
              <a:t>y</a:t>
            </a:r>
            <a:endParaRPr lang="en-GB" sz="3400" dirty="0" smtClean="0"/>
          </a:p>
          <a:p>
            <a:r>
              <a:rPr lang="cs-CZ" sz="3400" dirty="0"/>
              <a:t>v</a:t>
            </a:r>
            <a:r>
              <a:rPr lang="en-GB" sz="3400" dirty="0" smtClean="0"/>
              <a:t> </a:t>
            </a:r>
            <a:r>
              <a:rPr lang="en-GB" sz="3400" dirty="0" err="1" smtClean="0"/>
              <a:t>atmosféře</a:t>
            </a:r>
            <a:r>
              <a:rPr lang="en-GB" sz="3400" dirty="0" smtClean="0"/>
              <a:t> 79%, 3,8 x1015 </a:t>
            </a:r>
            <a:r>
              <a:rPr lang="en-GB" sz="3400" dirty="0" err="1" smtClean="0"/>
              <a:t>tun</a:t>
            </a:r>
            <a:endParaRPr lang="en-GB" sz="3400" dirty="0" smtClean="0"/>
          </a:p>
          <a:p>
            <a:r>
              <a:rPr lang="en-GB" sz="3400" dirty="0" smtClean="0"/>
              <a:t>1,4x1016 v </a:t>
            </a:r>
            <a:r>
              <a:rPr lang="en-GB" sz="3400" dirty="0" err="1" smtClean="0"/>
              <a:t>magmatických</a:t>
            </a:r>
            <a:r>
              <a:rPr lang="en-GB" sz="3400" dirty="0" smtClean="0"/>
              <a:t> a </a:t>
            </a:r>
            <a:r>
              <a:rPr lang="en-GB" sz="3400" dirty="0" err="1" smtClean="0"/>
              <a:t>sedimentárních</a:t>
            </a:r>
            <a:r>
              <a:rPr lang="en-GB" sz="3400" dirty="0" smtClean="0"/>
              <a:t> </a:t>
            </a:r>
            <a:r>
              <a:rPr lang="en-GB" sz="3400" dirty="0" err="1" smtClean="0"/>
              <a:t>horninách</a:t>
            </a:r>
            <a:r>
              <a:rPr lang="en-GB" sz="3400" dirty="0" smtClean="0"/>
              <a:t> – </a:t>
            </a:r>
            <a:r>
              <a:rPr lang="en-GB" sz="3400" dirty="0" err="1" smtClean="0"/>
              <a:t>zde</a:t>
            </a:r>
            <a:r>
              <a:rPr lang="en-GB" sz="3400" dirty="0" smtClean="0"/>
              <a:t> ale </a:t>
            </a:r>
            <a:r>
              <a:rPr lang="en-GB" sz="3400" dirty="0" err="1" smtClean="0"/>
              <a:t>téměř</a:t>
            </a:r>
            <a:r>
              <a:rPr lang="en-GB" sz="3400" dirty="0" smtClean="0"/>
              <a:t> </a:t>
            </a:r>
            <a:r>
              <a:rPr lang="en-GB" sz="3400" dirty="0" err="1" smtClean="0"/>
              <a:t>nepřístupný</a:t>
            </a:r>
            <a:r>
              <a:rPr lang="en-GB" sz="3400" dirty="0" smtClean="0"/>
              <a:t>,</a:t>
            </a:r>
            <a:r>
              <a:rPr lang="cs-CZ" sz="3400" dirty="0" smtClean="0"/>
              <a:t> </a:t>
            </a:r>
            <a:r>
              <a:rPr lang="en-GB" sz="3400" dirty="0" err="1" smtClean="0"/>
              <a:t>nevýměnný</a:t>
            </a:r>
            <a:r>
              <a:rPr lang="en-GB" sz="3400" dirty="0" smtClean="0"/>
              <a:t> </a:t>
            </a:r>
            <a:r>
              <a:rPr lang="en-GB" sz="3400" dirty="0" err="1" smtClean="0"/>
              <a:t>amoniak</a:t>
            </a:r>
            <a:endParaRPr lang="cs-CZ" sz="3400" dirty="0"/>
          </a:p>
          <a:p>
            <a:r>
              <a:rPr lang="cs-CZ" sz="3400" dirty="0"/>
              <a:t>f</a:t>
            </a:r>
            <a:r>
              <a:rPr lang="en-GB" sz="3400" dirty="0" err="1" smtClean="0"/>
              <a:t>yz</a:t>
            </a:r>
            <a:r>
              <a:rPr lang="cs-CZ" sz="3400" dirty="0" smtClean="0"/>
              <a:t>-</a:t>
            </a:r>
            <a:r>
              <a:rPr lang="en-GB" sz="3400" dirty="0" err="1" smtClean="0"/>
              <a:t>chem</a:t>
            </a:r>
            <a:r>
              <a:rPr lang="en-GB" sz="3400" dirty="0" smtClean="0"/>
              <a:t> </a:t>
            </a:r>
            <a:r>
              <a:rPr lang="en-GB" sz="3400" dirty="0" err="1" smtClean="0"/>
              <a:t>i</a:t>
            </a:r>
            <a:r>
              <a:rPr lang="en-GB" sz="3400" dirty="0" smtClean="0"/>
              <a:t> </a:t>
            </a:r>
            <a:r>
              <a:rPr lang="en-GB" sz="3400" dirty="0" err="1" smtClean="0"/>
              <a:t>biologické</a:t>
            </a:r>
            <a:r>
              <a:rPr lang="en-GB" sz="3400" dirty="0" smtClean="0"/>
              <a:t> </a:t>
            </a:r>
            <a:r>
              <a:rPr lang="en-GB" sz="3400" dirty="0" err="1" smtClean="0"/>
              <a:t>větrání</a:t>
            </a:r>
            <a:r>
              <a:rPr lang="en-GB" sz="3400" dirty="0" smtClean="0"/>
              <a:t> </a:t>
            </a:r>
            <a:r>
              <a:rPr lang="en-GB" sz="3400" dirty="0" err="1" smtClean="0"/>
              <a:t>příliš</a:t>
            </a:r>
            <a:r>
              <a:rPr lang="en-GB" sz="3400" dirty="0" smtClean="0"/>
              <a:t> </a:t>
            </a:r>
            <a:r>
              <a:rPr lang="en-GB" sz="3400" dirty="0" err="1" smtClean="0"/>
              <a:t>pomalé</a:t>
            </a:r>
            <a:r>
              <a:rPr lang="en-GB" sz="3400" dirty="0" smtClean="0"/>
              <a:t>, aby </a:t>
            </a:r>
            <a:r>
              <a:rPr lang="en-GB" sz="3400" dirty="0" err="1" smtClean="0"/>
              <a:t>ovlivnilo</a:t>
            </a:r>
            <a:r>
              <a:rPr lang="cs-CZ" sz="3400" dirty="0"/>
              <a:t> </a:t>
            </a:r>
            <a:r>
              <a:rPr lang="en-GB" sz="3400" dirty="0" err="1" smtClean="0"/>
              <a:t>cykly</a:t>
            </a:r>
            <a:endParaRPr lang="cs-CZ" sz="3400" dirty="0" smtClean="0"/>
          </a:p>
          <a:p>
            <a:endParaRPr lang="en-GB" sz="3400" dirty="0" smtClean="0"/>
          </a:p>
          <a:p>
            <a:r>
              <a:rPr lang="en-GB" sz="3400" dirty="0" err="1" smtClean="0"/>
              <a:t>přirozen</a:t>
            </a:r>
            <a:r>
              <a:rPr lang="cs-CZ" sz="3400" dirty="0" smtClean="0"/>
              <a:t>á</a:t>
            </a:r>
            <a:r>
              <a:rPr lang="en-GB" sz="3400" dirty="0" smtClean="0"/>
              <a:t> </a:t>
            </a:r>
            <a:r>
              <a:rPr lang="en-GB" sz="3400" dirty="0" err="1" smtClean="0"/>
              <a:t>akumulace</a:t>
            </a:r>
            <a:r>
              <a:rPr lang="en-GB" sz="3400" dirty="0" smtClean="0"/>
              <a:t> N – </a:t>
            </a:r>
            <a:r>
              <a:rPr lang="en-GB" sz="3400" dirty="0" err="1" smtClean="0"/>
              <a:t>na</a:t>
            </a:r>
            <a:r>
              <a:rPr lang="en-GB" sz="3400" dirty="0" smtClean="0"/>
              <a:t> </a:t>
            </a:r>
            <a:r>
              <a:rPr lang="en-GB" sz="3400" dirty="0" err="1" smtClean="0"/>
              <a:t>pobřeží</a:t>
            </a:r>
            <a:r>
              <a:rPr lang="en-GB" sz="3400" dirty="0" smtClean="0"/>
              <a:t> Chile – </a:t>
            </a:r>
            <a:r>
              <a:rPr lang="en-GB" sz="3400" dirty="0" err="1" smtClean="0"/>
              <a:t>rozkladem</a:t>
            </a:r>
            <a:r>
              <a:rPr lang="en-GB" sz="3400" dirty="0" smtClean="0"/>
              <a:t> </a:t>
            </a:r>
            <a:r>
              <a:rPr lang="en-GB" sz="3400" dirty="0" err="1" smtClean="0"/>
              <a:t>guana</a:t>
            </a:r>
            <a:r>
              <a:rPr lang="en-GB" sz="3400" dirty="0" smtClean="0"/>
              <a:t> – je </a:t>
            </a:r>
            <a:r>
              <a:rPr lang="en-GB" sz="3400" dirty="0" err="1" smtClean="0"/>
              <a:t>zde</a:t>
            </a:r>
            <a:r>
              <a:rPr lang="en-GB" sz="3400" dirty="0" smtClean="0"/>
              <a:t> </a:t>
            </a:r>
            <a:r>
              <a:rPr lang="en-GB" sz="3400" dirty="0" err="1" smtClean="0"/>
              <a:t>sucho</a:t>
            </a:r>
            <a:r>
              <a:rPr lang="en-GB" sz="3400" dirty="0" smtClean="0"/>
              <a:t> </a:t>
            </a:r>
            <a:r>
              <a:rPr lang="cs-CZ" sz="3400" dirty="0" smtClean="0"/>
              <a:t>- </a:t>
            </a:r>
            <a:r>
              <a:rPr lang="en-GB" sz="3400" dirty="0" err="1" smtClean="0"/>
              <a:t>nedochází</a:t>
            </a:r>
            <a:r>
              <a:rPr lang="en-GB" sz="3400" dirty="0" smtClean="0"/>
              <a:t> k </a:t>
            </a:r>
            <a:r>
              <a:rPr lang="en-GB" sz="3400" dirty="0" err="1" smtClean="0"/>
              <a:t>vymývání</a:t>
            </a:r>
            <a:r>
              <a:rPr lang="en-GB" sz="3400" dirty="0" smtClean="0"/>
              <a:t> </a:t>
            </a:r>
            <a:r>
              <a:rPr lang="en-GB" sz="3400" dirty="0" err="1" smtClean="0"/>
              <a:t>dusičnanů</a:t>
            </a:r>
            <a:endParaRPr lang="cs-CZ" sz="3400" dirty="0" smtClean="0"/>
          </a:p>
          <a:p>
            <a:endParaRPr lang="en-GB" sz="3400" dirty="0" smtClean="0"/>
          </a:p>
          <a:p>
            <a:r>
              <a:rPr lang="cs-CZ" sz="3400" dirty="0" err="1"/>
              <a:t>a</a:t>
            </a:r>
            <a:r>
              <a:rPr lang="en-GB" sz="3400" dirty="0" err="1" smtClean="0"/>
              <a:t>norganický</a:t>
            </a:r>
            <a:r>
              <a:rPr lang="en-GB" sz="3400" dirty="0" smtClean="0"/>
              <a:t> N – </a:t>
            </a:r>
            <a:r>
              <a:rPr lang="en-GB" sz="3400" dirty="0" err="1" smtClean="0"/>
              <a:t>amoniak</a:t>
            </a:r>
            <a:r>
              <a:rPr lang="en-GB" sz="3400" dirty="0" smtClean="0"/>
              <a:t>, </a:t>
            </a:r>
            <a:r>
              <a:rPr lang="en-GB" sz="3400" dirty="0" err="1" smtClean="0"/>
              <a:t>nitrity</a:t>
            </a:r>
            <a:r>
              <a:rPr lang="en-GB" sz="3400" dirty="0" smtClean="0"/>
              <a:t> a </a:t>
            </a:r>
            <a:r>
              <a:rPr lang="en-GB" sz="3400" dirty="0" err="1" smtClean="0"/>
              <a:t>nitráty</a:t>
            </a:r>
            <a:r>
              <a:rPr lang="en-GB" sz="3400" dirty="0" smtClean="0"/>
              <a:t> – </a:t>
            </a:r>
            <a:r>
              <a:rPr lang="en-GB" sz="3400" dirty="0" err="1" smtClean="0"/>
              <a:t>vysoce</a:t>
            </a:r>
            <a:r>
              <a:rPr lang="en-GB" sz="3400" dirty="0" smtClean="0"/>
              <a:t> </a:t>
            </a:r>
            <a:r>
              <a:rPr lang="en-GB" sz="3400" dirty="0" err="1" smtClean="0"/>
              <a:t>rozpustné</a:t>
            </a:r>
            <a:r>
              <a:rPr lang="en-GB" sz="3400" dirty="0" smtClean="0"/>
              <a:t> soli – </a:t>
            </a:r>
            <a:r>
              <a:rPr lang="en-GB" sz="3400" dirty="0" err="1" smtClean="0"/>
              <a:t>malý</a:t>
            </a:r>
            <a:r>
              <a:rPr lang="en-GB" sz="3400" dirty="0" smtClean="0"/>
              <a:t> a </a:t>
            </a:r>
            <a:r>
              <a:rPr lang="en-GB" sz="3400" dirty="0" err="1" smtClean="0"/>
              <a:t>aktivně</a:t>
            </a:r>
            <a:r>
              <a:rPr lang="cs-CZ" sz="3400" dirty="0"/>
              <a:t> </a:t>
            </a:r>
            <a:r>
              <a:rPr lang="en-GB" sz="3400" dirty="0" err="1" smtClean="0"/>
              <a:t>recyklovaný</a:t>
            </a:r>
            <a:r>
              <a:rPr lang="en-GB" sz="3400" dirty="0" smtClean="0"/>
              <a:t> </a:t>
            </a:r>
            <a:r>
              <a:rPr lang="en-GB" sz="3400" dirty="0" err="1" smtClean="0"/>
              <a:t>rezervoár</a:t>
            </a:r>
            <a:endParaRPr lang="cs-CZ" sz="3400" dirty="0" smtClean="0"/>
          </a:p>
          <a:p>
            <a:endParaRPr lang="en-GB" sz="3400" dirty="0" smtClean="0"/>
          </a:p>
          <a:p>
            <a:r>
              <a:rPr lang="cs-CZ" sz="3400" dirty="0" err="1"/>
              <a:t>ž</a:t>
            </a:r>
            <a:r>
              <a:rPr lang="en-GB" sz="3400" dirty="0" err="1" smtClean="0"/>
              <a:t>ivá</a:t>
            </a:r>
            <a:r>
              <a:rPr lang="en-GB" sz="3400" dirty="0" smtClean="0"/>
              <a:t> a </a:t>
            </a:r>
            <a:r>
              <a:rPr lang="en-GB" sz="3400" dirty="0" err="1" smtClean="0"/>
              <a:t>mrtvá</a:t>
            </a:r>
            <a:r>
              <a:rPr lang="en-GB" sz="3400" dirty="0" smtClean="0"/>
              <a:t> </a:t>
            </a:r>
            <a:r>
              <a:rPr lang="en-GB" sz="3400" dirty="0" err="1" smtClean="0"/>
              <a:t>organická</a:t>
            </a:r>
            <a:r>
              <a:rPr lang="en-GB" sz="3400" dirty="0" smtClean="0"/>
              <a:t> </a:t>
            </a:r>
            <a:r>
              <a:rPr lang="en-GB" sz="3400" dirty="0" err="1" smtClean="0"/>
              <a:t>hmota</a:t>
            </a:r>
            <a:r>
              <a:rPr lang="en-GB" sz="3400" dirty="0" smtClean="0"/>
              <a:t> - </a:t>
            </a:r>
            <a:r>
              <a:rPr lang="en-GB" sz="3400" dirty="0" err="1" smtClean="0"/>
              <a:t>malý</a:t>
            </a:r>
            <a:r>
              <a:rPr lang="en-GB" sz="3400" dirty="0" smtClean="0"/>
              <a:t> </a:t>
            </a:r>
            <a:r>
              <a:rPr lang="en-GB" sz="3400" dirty="0" err="1" smtClean="0"/>
              <a:t>aktivně</a:t>
            </a:r>
            <a:r>
              <a:rPr lang="en-GB" sz="3400" dirty="0" smtClean="0"/>
              <a:t> </a:t>
            </a:r>
            <a:r>
              <a:rPr lang="en-GB" sz="3400" dirty="0" err="1" smtClean="0"/>
              <a:t>recyklovaný</a:t>
            </a:r>
            <a:r>
              <a:rPr lang="en-GB" sz="3400" dirty="0" smtClean="0"/>
              <a:t> </a:t>
            </a:r>
            <a:r>
              <a:rPr lang="en-GB" sz="3400" dirty="0" err="1" smtClean="0"/>
              <a:t>rezervoár</a:t>
            </a:r>
            <a:r>
              <a:rPr lang="en-GB" sz="3400" dirty="0" smtClean="0"/>
              <a:t> N.</a:t>
            </a:r>
            <a:endParaRPr lang="cs-CZ" sz="3400" dirty="0" smtClean="0"/>
          </a:p>
          <a:p>
            <a:r>
              <a:rPr lang="en-GB" sz="3400" dirty="0" smtClean="0"/>
              <a:t>org. </a:t>
            </a:r>
            <a:r>
              <a:rPr lang="en-GB" sz="3400" dirty="0" err="1" smtClean="0"/>
              <a:t>hmota</a:t>
            </a:r>
            <a:r>
              <a:rPr lang="en-GB" sz="3400" dirty="0" smtClean="0"/>
              <a:t>, humus, </a:t>
            </a:r>
            <a:r>
              <a:rPr lang="en-GB" sz="3400" dirty="0" err="1" smtClean="0"/>
              <a:t>představuje</a:t>
            </a:r>
            <a:r>
              <a:rPr lang="en-GB" sz="3400" dirty="0" smtClean="0"/>
              <a:t> </a:t>
            </a:r>
            <a:r>
              <a:rPr lang="en-GB" sz="3400" dirty="0" err="1" smtClean="0"/>
              <a:t>významný</a:t>
            </a:r>
            <a:r>
              <a:rPr lang="en-GB" sz="3400" dirty="0" smtClean="0"/>
              <a:t> a </a:t>
            </a:r>
            <a:r>
              <a:rPr lang="en-GB" sz="3400" dirty="0" err="1" smtClean="0"/>
              <a:t>relativně</a:t>
            </a:r>
            <a:r>
              <a:rPr lang="en-GB" sz="3400" dirty="0" smtClean="0"/>
              <a:t> </a:t>
            </a:r>
            <a:r>
              <a:rPr lang="en-GB" sz="3400" dirty="0" err="1" smtClean="0"/>
              <a:t>stálý</a:t>
            </a:r>
            <a:r>
              <a:rPr lang="en-GB" sz="3400" dirty="0" smtClean="0"/>
              <a:t> </a:t>
            </a:r>
            <a:r>
              <a:rPr lang="en-GB" sz="3400" dirty="0" err="1" smtClean="0"/>
              <a:t>rezervoár</a:t>
            </a:r>
            <a:r>
              <a:rPr lang="en-GB" sz="3400" dirty="0" smtClean="0"/>
              <a:t> N</a:t>
            </a:r>
            <a:endParaRPr lang="cs-CZ" sz="3400" dirty="0" smtClean="0"/>
          </a:p>
          <a:p>
            <a:endParaRPr lang="cs-CZ" sz="3400" dirty="0"/>
          </a:p>
          <a:p>
            <a:r>
              <a:rPr lang="cs-CZ" sz="3400" dirty="0" smtClean="0"/>
              <a:t>v tropech </a:t>
            </a:r>
            <a:r>
              <a:rPr lang="en-GB" sz="3400" dirty="0" smtClean="0"/>
              <a:t>- </a:t>
            </a:r>
            <a:r>
              <a:rPr lang="en-GB" sz="3400" dirty="0" err="1" smtClean="0"/>
              <a:t>rychlá</a:t>
            </a:r>
            <a:r>
              <a:rPr lang="en-GB" sz="3400" dirty="0" smtClean="0"/>
              <a:t> </a:t>
            </a:r>
            <a:r>
              <a:rPr lang="en-GB" sz="3400" dirty="0" err="1" smtClean="0"/>
              <a:t>mineralizace</a:t>
            </a:r>
            <a:r>
              <a:rPr lang="cs-CZ" sz="3400" dirty="0"/>
              <a:t> </a:t>
            </a:r>
            <a:r>
              <a:rPr lang="en-GB" sz="3400" dirty="0" smtClean="0"/>
              <a:t>org. </a:t>
            </a:r>
            <a:r>
              <a:rPr lang="en-GB" sz="3400" dirty="0" err="1" smtClean="0"/>
              <a:t>hmoty</a:t>
            </a:r>
            <a:r>
              <a:rPr lang="en-GB" sz="3400" dirty="0" smtClean="0"/>
              <a:t> - </a:t>
            </a:r>
            <a:r>
              <a:rPr lang="en-GB" sz="3400" dirty="0" err="1" smtClean="0"/>
              <a:t>akumulace</a:t>
            </a:r>
            <a:r>
              <a:rPr lang="en-GB" sz="3400" dirty="0" smtClean="0"/>
              <a:t> </a:t>
            </a:r>
            <a:r>
              <a:rPr lang="cs-CZ" sz="3400" dirty="0" smtClean="0"/>
              <a:t>opadu</a:t>
            </a:r>
            <a:r>
              <a:rPr lang="en-GB" sz="3400" dirty="0" smtClean="0"/>
              <a:t> a </a:t>
            </a:r>
            <a:r>
              <a:rPr lang="en-GB" sz="3400" dirty="0" err="1" smtClean="0"/>
              <a:t>humusu</a:t>
            </a:r>
            <a:r>
              <a:rPr lang="en-GB" sz="3400" dirty="0" smtClean="0"/>
              <a:t> je </a:t>
            </a:r>
            <a:r>
              <a:rPr lang="en-GB" sz="3400" dirty="0" err="1" smtClean="0"/>
              <a:t>omezen</a:t>
            </a:r>
            <a:r>
              <a:rPr lang="cs-CZ" sz="3400" dirty="0" smtClean="0"/>
              <a:t>a</a:t>
            </a:r>
            <a:endParaRPr lang="en-GB" sz="3400" dirty="0" smtClean="0"/>
          </a:p>
          <a:p>
            <a:r>
              <a:rPr lang="cs-CZ" sz="3400" dirty="0" err="1"/>
              <a:t>r</a:t>
            </a:r>
            <a:r>
              <a:rPr lang="en-GB" sz="3400" dirty="0" err="1" smtClean="0"/>
              <a:t>ostliny</a:t>
            </a:r>
            <a:r>
              <a:rPr lang="en-GB" sz="3400" dirty="0" smtClean="0"/>
              <a:t>, </a:t>
            </a:r>
            <a:r>
              <a:rPr lang="en-GB" sz="3400" dirty="0" err="1" smtClean="0"/>
              <a:t>živočichové</a:t>
            </a:r>
            <a:r>
              <a:rPr lang="en-GB" sz="3400" dirty="0" smtClean="0"/>
              <a:t> a </a:t>
            </a:r>
            <a:r>
              <a:rPr lang="en-GB" sz="3400" dirty="0" err="1" smtClean="0"/>
              <a:t>většina</a:t>
            </a:r>
            <a:r>
              <a:rPr lang="en-GB" sz="3400" dirty="0" smtClean="0"/>
              <a:t> </a:t>
            </a:r>
            <a:r>
              <a:rPr lang="en-GB" sz="3400" dirty="0" err="1" smtClean="0"/>
              <a:t>mikrobů</a:t>
            </a:r>
            <a:r>
              <a:rPr lang="en-GB" sz="3400" dirty="0" smtClean="0"/>
              <a:t> </a:t>
            </a:r>
            <a:r>
              <a:rPr lang="en-GB" sz="3400" dirty="0" err="1" smtClean="0"/>
              <a:t>vyžaduje</a:t>
            </a:r>
            <a:r>
              <a:rPr lang="en-GB" sz="3400" dirty="0" smtClean="0"/>
              <a:t> </a:t>
            </a:r>
            <a:r>
              <a:rPr lang="en-GB" sz="3400" dirty="0" err="1" smtClean="0"/>
              <a:t>kombinované</a:t>
            </a:r>
            <a:r>
              <a:rPr lang="en-GB" sz="3400" dirty="0" smtClean="0"/>
              <a:t> </a:t>
            </a:r>
            <a:r>
              <a:rPr lang="en-GB" sz="3400" dirty="0" err="1" smtClean="0"/>
              <a:t>zdroje</a:t>
            </a:r>
            <a:r>
              <a:rPr lang="en-GB" sz="3400" dirty="0" smtClean="0"/>
              <a:t> N</a:t>
            </a:r>
            <a:endParaRPr lang="cs-CZ" sz="3400" dirty="0" smtClean="0"/>
          </a:p>
          <a:p>
            <a:r>
              <a:rPr lang="en-GB" sz="3400" dirty="0" err="1" smtClean="0"/>
              <a:t>schopnost</a:t>
            </a:r>
            <a:r>
              <a:rPr lang="en-GB" sz="3400" dirty="0" smtClean="0"/>
              <a:t> </a:t>
            </a:r>
            <a:r>
              <a:rPr lang="en-GB" sz="3400" dirty="0" err="1" smtClean="0"/>
              <a:t>fixace</a:t>
            </a:r>
            <a:r>
              <a:rPr lang="cs-CZ" sz="3400" dirty="0" smtClean="0"/>
              <a:t> </a:t>
            </a:r>
            <a:r>
              <a:rPr lang="en-GB" sz="3400" dirty="0" smtClean="0"/>
              <a:t>N2 </a:t>
            </a:r>
            <a:endParaRPr lang="cs-CZ" sz="3400" dirty="0"/>
          </a:p>
          <a:p>
            <a:r>
              <a:rPr lang="en-GB" sz="3400" dirty="0" err="1" smtClean="0"/>
              <a:t>prostředí</a:t>
            </a:r>
            <a:r>
              <a:rPr lang="cs-CZ" sz="3400" dirty="0" smtClean="0"/>
              <a:t> často </a:t>
            </a:r>
            <a:r>
              <a:rPr lang="en-GB" sz="3400" dirty="0" err="1" smtClean="0"/>
              <a:t>závislá</a:t>
            </a:r>
            <a:r>
              <a:rPr lang="en-GB" sz="3400" dirty="0" smtClean="0"/>
              <a:t> </a:t>
            </a:r>
            <a:r>
              <a:rPr lang="en-GB" sz="3400" dirty="0" err="1" smtClean="0"/>
              <a:t>buď</a:t>
            </a:r>
            <a:r>
              <a:rPr lang="en-GB" sz="3400" dirty="0" smtClean="0"/>
              <a:t> </a:t>
            </a:r>
            <a:r>
              <a:rPr lang="en-GB" sz="3400" dirty="0" err="1" smtClean="0"/>
              <a:t>na</a:t>
            </a:r>
            <a:r>
              <a:rPr lang="en-GB" sz="3400" dirty="0" smtClean="0"/>
              <a:t> </a:t>
            </a:r>
            <a:r>
              <a:rPr lang="en-GB" sz="3400" dirty="0" err="1" smtClean="0"/>
              <a:t>bakteriální</a:t>
            </a:r>
            <a:r>
              <a:rPr lang="en-GB" sz="3400" dirty="0" smtClean="0"/>
              <a:t> </a:t>
            </a:r>
            <a:r>
              <a:rPr lang="en-GB" sz="3400" dirty="0" err="1" smtClean="0"/>
              <a:t>fixaci</a:t>
            </a:r>
            <a:r>
              <a:rPr lang="en-GB" sz="3400" dirty="0" smtClean="0"/>
              <a:t> N2, </a:t>
            </a:r>
            <a:r>
              <a:rPr lang="en-GB" sz="3400" dirty="0" err="1" smtClean="0"/>
              <a:t>nebo</a:t>
            </a:r>
            <a:r>
              <a:rPr lang="en-GB" sz="3400" dirty="0" smtClean="0"/>
              <a:t> </a:t>
            </a:r>
            <a:r>
              <a:rPr lang="en-GB" sz="3400" dirty="0" err="1" smtClean="0"/>
              <a:t>na</a:t>
            </a:r>
            <a:r>
              <a:rPr lang="en-GB" sz="3400" dirty="0" smtClean="0"/>
              <a:t> </a:t>
            </a:r>
            <a:r>
              <a:rPr lang="en-GB" sz="3400" dirty="0" err="1" smtClean="0"/>
              <a:t>přísunu</a:t>
            </a:r>
            <a:r>
              <a:rPr lang="en-GB" sz="3400" dirty="0" smtClean="0"/>
              <a:t> N </a:t>
            </a:r>
            <a:r>
              <a:rPr lang="cs-CZ" sz="3400" dirty="0" smtClean="0"/>
              <a:t>hnojiv</a:t>
            </a:r>
            <a:r>
              <a:rPr lang="en-GB" sz="3400" dirty="0" smtClean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615861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768752"/>
          </a:xfrm>
        </p:spPr>
        <p:txBody>
          <a:bodyPr>
            <a:normAutofit/>
          </a:bodyPr>
          <a:lstStyle/>
          <a:p>
            <a:r>
              <a:rPr lang="cs-CZ" sz="1600" dirty="0" err="1"/>
              <a:t>b</a:t>
            </a:r>
            <a:r>
              <a:rPr lang="en-GB" sz="1600" dirty="0" err="1" smtClean="0"/>
              <a:t>iogeochemická</a:t>
            </a:r>
            <a:r>
              <a:rPr lang="en-GB" sz="1600" dirty="0" smtClean="0"/>
              <a:t> </a:t>
            </a:r>
            <a:r>
              <a:rPr lang="en-GB" sz="1600" dirty="0"/>
              <a:t>(re)</a:t>
            </a:r>
            <a:r>
              <a:rPr lang="en-GB" sz="1600" dirty="0" err="1"/>
              <a:t>cyklace</a:t>
            </a:r>
            <a:r>
              <a:rPr lang="en-GB" sz="1600" dirty="0"/>
              <a:t> N je </a:t>
            </a:r>
            <a:r>
              <a:rPr lang="en-GB" sz="1600" dirty="0" err="1"/>
              <a:t>vysoce</a:t>
            </a:r>
            <a:r>
              <a:rPr lang="en-GB" sz="1600" dirty="0"/>
              <a:t> </a:t>
            </a:r>
            <a:r>
              <a:rPr lang="en-GB" sz="1600" dirty="0" err="1"/>
              <a:t>závislá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mikrobech</a:t>
            </a:r>
            <a:r>
              <a:rPr lang="en-GB" sz="1600" dirty="0"/>
              <a:t> </a:t>
            </a:r>
            <a:endParaRPr lang="cs-CZ" sz="1600" dirty="0"/>
          </a:p>
          <a:p>
            <a:endParaRPr lang="en-GB" sz="1600" dirty="0"/>
          </a:p>
          <a:p>
            <a:r>
              <a:rPr lang="en-GB" sz="1600" dirty="0" err="1" smtClean="0"/>
              <a:t>pohyb</a:t>
            </a:r>
            <a:r>
              <a:rPr lang="en-GB" sz="1600" dirty="0" smtClean="0"/>
              <a:t> </a:t>
            </a:r>
            <a:r>
              <a:rPr lang="en-GB" sz="1600" dirty="0" err="1"/>
              <a:t>dusíku</a:t>
            </a:r>
            <a:r>
              <a:rPr lang="en-GB" sz="1600" dirty="0"/>
              <a:t> z </a:t>
            </a:r>
            <a:r>
              <a:rPr lang="en-GB" sz="1600" dirty="0" err="1"/>
              <a:t>atmosféry</a:t>
            </a:r>
            <a:r>
              <a:rPr lang="en-GB" sz="1600" dirty="0"/>
              <a:t> </a:t>
            </a:r>
            <a:r>
              <a:rPr lang="en-GB" sz="1600" dirty="0" err="1"/>
              <a:t>přes</a:t>
            </a:r>
            <a:r>
              <a:rPr lang="en-GB" sz="1600" dirty="0"/>
              <a:t> </a:t>
            </a:r>
            <a:r>
              <a:rPr lang="en-GB" sz="1600" dirty="0" err="1"/>
              <a:t>terestriální</a:t>
            </a:r>
            <a:r>
              <a:rPr lang="en-GB" sz="1600" dirty="0"/>
              <a:t> a </a:t>
            </a:r>
            <a:r>
              <a:rPr lang="en-GB" sz="1600" dirty="0" err="1"/>
              <a:t>akvatická</a:t>
            </a:r>
            <a:r>
              <a:rPr lang="en-GB" sz="1600" dirty="0"/>
              <a:t> </a:t>
            </a:r>
            <a:r>
              <a:rPr lang="en-GB" sz="1600" dirty="0" err="1"/>
              <a:t>prostředí</a:t>
            </a:r>
            <a:r>
              <a:rPr lang="en-GB" sz="1600" dirty="0"/>
              <a:t> </a:t>
            </a:r>
            <a:r>
              <a:rPr lang="en-GB" sz="1600" dirty="0" smtClean="0"/>
              <a:t>– </a:t>
            </a:r>
            <a:r>
              <a:rPr lang="cs-CZ" sz="1600" dirty="0" smtClean="0"/>
              <a:t>udává </a:t>
            </a:r>
            <a:r>
              <a:rPr lang="en-GB" sz="1600" dirty="0" err="1" smtClean="0"/>
              <a:t>produktivit</a:t>
            </a:r>
            <a:r>
              <a:rPr lang="cs-CZ" sz="1600" dirty="0" smtClean="0"/>
              <a:t>u</a:t>
            </a:r>
            <a:endParaRPr lang="en-GB" sz="1600" dirty="0"/>
          </a:p>
          <a:p>
            <a:endParaRPr lang="cs-CZ" sz="1600" dirty="0" smtClean="0"/>
          </a:p>
          <a:p>
            <a:r>
              <a:rPr lang="cs-CZ" sz="1600" dirty="0" err="1" smtClean="0"/>
              <a:t>fi</a:t>
            </a:r>
            <a:r>
              <a:rPr lang="en-GB" sz="1600" dirty="0" err="1" smtClean="0"/>
              <a:t>xace</a:t>
            </a:r>
            <a:r>
              <a:rPr lang="en-GB" sz="1600" dirty="0" smtClean="0"/>
              <a:t> </a:t>
            </a:r>
            <a:r>
              <a:rPr lang="en-GB" sz="1600" dirty="0"/>
              <a:t>N2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souši</a:t>
            </a:r>
            <a:r>
              <a:rPr lang="en-GB" sz="1600" dirty="0"/>
              <a:t> (135 mil </a:t>
            </a:r>
            <a:r>
              <a:rPr lang="en-GB" sz="1600" dirty="0" err="1"/>
              <a:t>tun</a:t>
            </a:r>
            <a:r>
              <a:rPr lang="en-GB" sz="1600" dirty="0"/>
              <a:t>) </a:t>
            </a:r>
            <a:r>
              <a:rPr lang="en-GB" sz="1600" dirty="0" err="1"/>
              <a:t>vysoce</a:t>
            </a:r>
            <a:r>
              <a:rPr lang="en-GB" sz="1600" dirty="0"/>
              <a:t> </a:t>
            </a:r>
            <a:r>
              <a:rPr lang="en-GB" sz="1600" dirty="0" err="1"/>
              <a:t>převyšuje</a:t>
            </a:r>
            <a:r>
              <a:rPr lang="en-GB" sz="1600" dirty="0"/>
              <a:t> </a:t>
            </a:r>
            <a:r>
              <a:rPr lang="en-GB" sz="1600" dirty="0" err="1"/>
              <a:t>fixaci</a:t>
            </a:r>
            <a:r>
              <a:rPr lang="en-GB" sz="1600" dirty="0"/>
              <a:t> v </a:t>
            </a:r>
            <a:r>
              <a:rPr lang="en-GB" sz="1600" dirty="0" err="1"/>
              <a:t>oceánech</a:t>
            </a:r>
            <a:r>
              <a:rPr lang="en-GB" sz="1600" dirty="0"/>
              <a:t> (40 </a:t>
            </a:r>
            <a:r>
              <a:rPr lang="en-GB" sz="1600" dirty="0" err="1"/>
              <a:t>mil.tun</a:t>
            </a:r>
            <a:r>
              <a:rPr lang="en-GB" sz="1600" dirty="0" smtClean="0"/>
              <a:t>)</a:t>
            </a:r>
            <a:endParaRPr lang="en-GB" sz="1600" dirty="0"/>
          </a:p>
          <a:p>
            <a:r>
              <a:rPr lang="cs-CZ" sz="1600" dirty="0" err="1"/>
              <a:t>a</a:t>
            </a:r>
            <a:r>
              <a:rPr lang="en-GB" sz="1600" dirty="0" err="1" smtClean="0"/>
              <a:t>ntropogenický</a:t>
            </a:r>
            <a:r>
              <a:rPr lang="en-GB" sz="1600" dirty="0" smtClean="0"/>
              <a:t> </a:t>
            </a:r>
            <a:r>
              <a:rPr lang="en-GB" sz="1600" dirty="0"/>
              <a:t>input - </a:t>
            </a:r>
            <a:r>
              <a:rPr lang="en-GB" sz="1600" dirty="0" smtClean="0"/>
              <a:t>- </a:t>
            </a:r>
            <a:r>
              <a:rPr lang="en-GB" sz="1600" dirty="0"/>
              <a:t>30mil </a:t>
            </a:r>
            <a:r>
              <a:rPr lang="en-GB" sz="1600" dirty="0" err="1"/>
              <a:t>tun</a:t>
            </a:r>
            <a:r>
              <a:rPr lang="en-GB" sz="1600" dirty="0"/>
              <a:t>, </a:t>
            </a:r>
            <a:r>
              <a:rPr lang="en-GB" sz="1600" dirty="0" err="1"/>
              <a:t>spalování</a:t>
            </a:r>
            <a:r>
              <a:rPr lang="en-GB" sz="1600" dirty="0"/>
              <a:t> 19 mil </a:t>
            </a:r>
            <a:r>
              <a:rPr lang="en-GB" sz="1600" dirty="0" err="1" smtClean="0"/>
              <a:t>tun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fixace</a:t>
            </a:r>
            <a:r>
              <a:rPr lang="cs-CZ" sz="1600" dirty="0" smtClean="0"/>
              <a:t> </a:t>
            </a:r>
            <a:r>
              <a:rPr lang="en-GB" sz="1600" dirty="0" err="1" smtClean="0"/>
              <a:t>leguminózami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jinými</a:t>
            </a:r>
            <a:r>
              <a:rPr lang="en-GB" sz="1600" dirty="0"/>
              <a:t> </a:t>
            </a:r>
            <a:r>
              <a:rPr lang="en-GB" sz="1600" dirty="0" err="1"/>
              <a:t>plodinami</a:t>
            </a:r>
            <a:r>
              <a:rPr lang="en-GB" sz="1600" dirty="0"/>
              <a:t> - 44 mil </a:t>
            </a:r>
            <a:r>
              <a:rPr lang="en-GB" sz="1600" dirty="0" err="1"/>
              <a:t>tun</a:t>
            </a:r>
            <a:r>
              <a:rPr lang="en-GB" sz="1600" dirty="0"/>
              <a:t> - to se </a:t>
            </a:r>
            <a:r>
              <a:rPr lang="en-GB" sz="1600" dirty="0" err="1"/>
              <a:t>blíží</a:t>
            </a:r>
            <a:r>
              <a:rPr lang="en-GB" sz="1600" dirty="0"/>
              <a:t> </a:t>
            </a:r>
            <a:r>
              <a:rPr lang="en-GB" sz="1600" dirty="0" err="1"/>
              <a:t>celkové</a:t>
            </a:r>
            <a:r>
              <a:rPr lang="en-GB" sz="1600" dirty="0"/>
              <a:t> </a:t>
            </a:r>
            <a:r>
              <a:rPr lang="en-GB" sz="1600" dirty="0" err="1"/>
              <a:t>fixaci</a:t>
            </a:r>
            <a:r>
              <a:rPr lang="en-GB" sz="1600" dirty="0"/>
              <a:t> </a:t>
            </a:r>
            <a:r>
              <a:rPr lang="en-GB" sz="1600" dirty="0" err="1"/>
              <a:t>travních</a:t>
            </a:r>
            <a:r>
              <a:rPr lang="en-GB" sz="1600" dirty="0"/>
              <a:t> </a:t>
            </a:r>
            <a:r>
              <a:rPr lang="en-GB" sz="1600" dirty="0" err="1"/>
              <a:t>porostů</a:t>
            </a:r>
            <a:endParaRPr lang="en-GB" sz="1600" dirty="0"/>
          </a:p>
          <a:p>
            <a:r>
              <a:rPr lang="en-GB" sz="1600" dirty="0" smtClean="0"/>
              <a:t>les</a:t>
            </a:r>
            <a:r>
              <a:rPr lang="cs-CZ" sz="1600" dirty="0" smtClean="0"/>
              <a:t>y</a:t>
            </a:r>
            <a:r>
              <a:rPr lang="en-GB" sz="1600" dirty="0" smtClean="0"/>
              <a:t> </a:t>
            </a:r>
            <a:r>
              <a:rPr lang="en-GB" sz="1600" dirty="0"/>
              <a:t>(40mil </a:t>
            </a:r>
            <a:r>
              <a:rPr lang="en-GB" sz="1600" dirty="0" err="1"/>
              <a:t>tun</a:t>
            </a:r>
            <a:r>
              <a:rPr lang="en-GB" sz="1600" dirty="0"/>
              <a:t>) a </a:t>
            </a:r>
            <a:r>
              <a:rPr lang="en-GB" sz="1600" dirty="0" err="1"/>
              <a:t>ostatních</a:t>
            </a:r>
            <a:r>
              <a:rPr lang="en-GB" sz="1600" dirty="0"/>
              <a:t> </a:t>
            </a:r>
            <a:r>
              <a:rPr lang="en-GB" sz="1600" dirty="0" err="1"/>
              <a:t>terestriálních</a:t>
            </a:r>
            <a:r>
              <a:rPr lang="en-GB" sz="1600" dirty="0"/>
              <a:t> </a:t>
            </a:r>
            <a:r>
              <a:rPr lang="en-GB" sz="1600" dirty="0" err="1"/>
              <a:t>oblastí</a:t>
            </a:r>
            <a:r>
              <a:rPr lang="en-GB" sz="1600" dirty="0"/>
              <a:t> </a:t>
            </a:r>
            <a:endParaRPr lang="cs-CZ" sz="1600" dirty="0"/>
          </a:p>
          <a:p>
            <a:r>
              <a:rPr lang="en-GB" sz="1600" dirty="0" smtClean="0"/>
              <a:t>10mil </a:t>
            </a:r>
            <a:r>
              <a:rPr lang="en-GB" sz="1600" dirty="0" err="1"/>
              <a:t>tun</a:t>
            </a:r>
            <a:r>
              <a:rPr lang="en-GB" sz="1600" dirty="0"/>
              <a:t> a </a:t>
            </a:r>
            <a:r>
              <a:rPr lang="en-GB" sz="1600" dirty="0" err="1" smtClean="0"/>
              <a:t>mořskému</a:t>
            </a:r>
            <a:r>
              <a:rPr lang="cs-CZ" sz="1600" dirty="0"/>
              <a:t> </a:t>
            </a:r>
            <a:r>
              <a:rPr lang="en-GB" sz="1600" dirty="0" err="1" smtClean="0"/>
              <a:t>prostředí</a:t>
            </a:r>
            <a:r>
              <a:rPr lang="en-GB" sz="1600" dirty="0" smtClean="0"/>
              <a:t> </a:t>
            </a:r>
            <a:r>
              <a:rPr lang="en-GB" sz="1600" dirty="0"/>
              <a:t>- 40mil </a:t>
            </a:r>
            <a:r>
              <a:rPr lang="en-GB" sz="1600" dirty="0" err="1" smtClean="0"/>
              <a:t>tun</a:t>
            </a:r>
            <a:endParaRPr lang="cs-CZ" sz="1600" dirty="0" smtClean="0"/>
          </a:p>
          <a:p>
            <a:endParaRPr lang="en-GB" sz="1600" dirty="0"/>
          </a:p>
          <a:p>
            <a:r>
              <a:rPr lang="cs-CZ" sz="1600" dirty="0"/>
              <a:t>a</a:t>
            </a:r>
            <a:r>
              <a:rPr lang="en-GB" sz="1600" dirty="0" smtClean="0"/>
              <a:t>bio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cs-CZ" sz="1600" dirty="0" smtClean="0"/>
              <a:t>f</a:t>
            </a:r>
            <a:r>
              <a:rPr lang="en-GB" sz="1600" dirty="0" smtClean="0"/>
              <a:t>ix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/>
              <a:t>N (</a:t>
            </a:r>
            <a:r>
              <a:rPr lang="en-GB" sz="1600" dirty="0" err="1"/>
              <a:t>vulkanická</a:t>
            </a:r>
            <a:r>
              <a:rPr lang="en-GB" sz="1600" dirty="0"/>
              <a:t> </a:t>
            </a:r>
            <a:r>
              <a:rPr lang="en-GB" sz="1600" dirty="0" err="1"/>
              <a:t>aktivita</a:t>
            </a:r>
            <a:r>
              <a:rPr lang="en-GB" sz="1600" dirty="0"/>
              <a:t>, </a:t>
            </a:r>
            <a:r>
              <a:rPr lang="en-GB" sz="1600" dirty="0" err="1"/>
              <a:t>ionizující</a:t>
            </a:r>
            <a:r>
              <a:rPr lang="en-GB" sz="1600" dirty="0"/>
              <a:t> </a:t>
            </a:r>
            <a:r>
              <a:rPr lang="en-GB" sz="1600" dirty="0" err="1"/>
              <a:t>záření</a:t>
            </a:r>
            <a:r>
              <a:rPr lang="en-GB" sz="1600" dirty="0"/>
              <a:t>, </a:t>
            </a:r>
            <a:r>
              <a:rPr lang="en-GB" sz="1600" dirty="0" err="1"/>
              <a:t>elektrické</a:t>
            </a:r>
            <a:r>
              <a:rPr lang="en-GB" sz="1600" dirty="0"/>
              <a:t> </a:t>
            </a:r>
            <a:r>
              <a:rPr lang="en-GB" sz="1600" dirty="0" err="1"/>
              <a:t>výboje</a:t>
            </a:r>
            <a:r>
              <a:rPr lang="en-GB" sz="1600" dirty="0"/>
              <a:t>) - </a:t>
            </a:r>
            <a:r>
              <a:rPr lang="en-GB" sz="1600" dirty="0" smtClean="0"/>
              <a:t>10-20%</a:t>
            </a:r>
            <a:r>
              <a:rPr lang="cs-CZ" sz="1600" dirty="0" smtClean="0"/>
              <a:t> </a:t>
            </a:r>
            <a:r>
              <a:rPr lang="en-GB" sz="1600" dirty="0" err="1" smtClean="0"/>
              <a:t>biologické</a:t>
            </a:r>
            <a:r>
              <a:rPr lang="en-GB" sz="1600" dirty="0" smtClean="0"/>
              <a:t> </a:t>
            </a:r>
            <a:r>
              <a:rPr lang="en-GB" sz="1600" dirty="0" err="1" smtClean="0"/>
              <a:t>fixace</a:t>
            </a:r>
            <a:endParaRPr lang="en-GB" sz="1600" dirty="0"/>
          </a:p>
          <a:p>
            <a:r>
              <a:rPr lang="cs-CZ" sz="1600" dirty="0" err="1" smtClean="0"/>
              <a:t>m</a:t>
            </a:r>
            <a:r>
              <a:rPr lang="en-GB" sz="1600" dirty="0" err="1" smtClean="0"/>
              <a:t>ikroorganismy</a:t>
            </a:r>
            <a:r>
              <a:rPr lang="en-GB" sz="1600" dirty="0" smtClean="0"/>
              <a:t> </a:t>
            </a:r>
            <a:r>
              <a:rPr lang="cs-CZ" sz="1600" dirty="0" smtClean="0"/>
              <a:t>-</a:t>
            </a:r>
            <a:r>
              <a:rPr lang="en-GB" sz="1600" dirty="0" err="1" smtClean="0"/>
              <a:t>návrat</a:t>
            </a:r>
            <a:r>
              <a:rPr lang="en-GB" sz="1600" dirty="0" smtClean="0"/>
              <a:t> </a:t>
            </a:r>
            <a:r>
              <a:rPr lang="en-GB" sz="1600" dirty="0" err="1"/>
              <a:t>molekulárního</a:t>
            </a:r>
            <a:r>
              <a:rPr lang="en-GB" sz="1600" dirty="0"/>
              <a:t> </a:t>
            </a:r>
            <a:r>
              <a:rPr lang="en-GB" sz="1600" dirty="0" err="1"/>
              <a:t>dusíku</a:t>
            </a:r>
            <a:r>
              <a:rPr lang="en-GB" sz="1600" dirty="0"/>
              <a:t> do </a:t>
            </a:r>
            <a:r>
              <a:rPr lang="en-GB" sz="1600" dirty="0" err="1"/>
              <a:t>atmosféry</a:t>
            </a:r>
            <a:r>
              <a:rPr lang="en-GB" sz="1600" dirty="0"/>
              <a:t> </a:t>
            </a:r>
            <a:r>
              <a:rPr lang="en-GB" sz="1600" dirty="0" smtClean="0"/>
              <a:t>–</a:t>
            </a:r>
            <a:r>
              <a:rPr lang="cs-CZ" sz="1600" dirty="0" smtClean="0"/>
              <a:t> </a:t>
            </a:r>
            <a:r>
              <a:rPr lang="en-GB" sz="1600" dirty="0" err="1" smtClean="0"/>
              <a:t>denitrifikace</a:t>
            </a:r>
            <a:endParaRPr lang="cs-CZ" sz="1600" dirty="0" smtClean="0"/>
          </a:p>
          <a:p>
            <a:r>
              <a:rPr lang="cs-CZ" sz="1600" dirty="0" smtClean="0"/>
              <a:t>p</a:t>
            </a:r>
            <a:r>
              <a:rPr lang="en-GB" sz="1600" dirty="0" err="1" smtClean="0"/>
              <a:t>řed</a:t>
            </a:r>
            <a:r>
              <a:rPr lang="en-GB" sz="1600" dirty="0" smtClean="0"/>
              <a:t> </a:t>
            </a:r>
            <a:r>
              <a:rPr lang="en-GB" sz="1600" dirty="0" err="1"/>
              <a:t>vstupem</a:t>
            </a:r>
            <a:r>
              <a:rPr lang="en-GB" sz="1600" dirty="0"/>
              <a:t> </a:t>
            </a:r>
            <a:r>
              <a:rPr lang="en-GB" sz="1600" dirty="0" err="1"/>
              <a:t>lidstva</a:t>
            </a:r>
            <a:r>
              <a:rPr lang="en-GB" sz="1600" dirty="0"/>
              <a:t> do </a:t>
            </a:r>
            <a:r>
              <a:rPr lang="en-GB" sz="1600" dirty="0" err="1"/>
              <a:t>cyklů</a:t>
            </a:r>
            <a:r>
              <a:rPr lang="en-GB" sz="1600" dirty="0"/>
              <a:t> N2fixace a </a:t>
            </a:r>
            <a:r>
              <a:rPr lang="en-GB" sz="1600" dirty="0" err="1"/>
              <a:t>denitrifikace</a:t>
            </a:r>
            <a:r>
              <a:rPr lang="en-GB" sz="1600" dirty="0"/>
              <a:t> </a:t>
            </a:r>
            <a:r>
              <a:rPr lang="en-GB" sz="1600" dirty="0" err="1"/>
              <a:t>byly</a:t>
            </a:r>
            <a:r>
              <a:rPr lang="en-GB" sz="1600" dirty="0"/>
              <a:t> v </a:t>
            </a:r>
            <a:r>
              <a:rPr lang="en-GB" sz="1600" dirty="0" err="1"/>
              <a:t>rovnováze</a:t>
            </a:r>
            <a:r>
              <a:rPr lang="en-GB" sz="1600" dirty="0" smtClean="0"/>
              <a:t>.</a:t>
            </a:r>
            <a:r>
              <a:rPr lang="cs-CZ" sz="1600" dirty="0" smtClean="0"/>
              <a:t>..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36778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err="1" smtClean="0"/>
              <a:t>Fixace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molekulárního</a:t>
            </a:r>
            <a:r>
              <a:rPr lang="en-GB" sz="1600" b="1" dirty="0" smtClean="0"/>
              <a:t> N</a:t>
            </a:r>
            <a:endParaRPr lang="cs-CZ" sz="1600" b="1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cs-CZ" sz="1600" dirty="0" err="1"/>
              <a:t>e</a:t>
            </a:r>
            <a:r>
              <a:rPr lang="en-GB" sz="1600" dirty="0" err="1" smtClean="0"/>
              <a:t>nzym</a:t>
            </a:r>
            <a:r>
              <a:rPr lang="en-GB" sz="1600" dirty="0" smtClean="0"/>
              <a:t> </a:t>
            </a:r>
            <a:r>
              <a:rPr lang="en-GB" sz="1600" dirty="0" err="1" smtClean="0"/>
              <a:t>nitrogenáza</a:t>
            </a:r>
            <a:r>
              <a:rPr lang="cs-CZ" sz="1600" dirty="0" smtClean="0"/>
              <a:t>, </a:t>
            </a:r>
            <a:r>
              <a:rPr lang="cs-CZ" sz="1600" dirty="0" err="1" smtClean="0"/>
              <a:t>diazotrofové</a:t>
            </a:r>
            <a:endParaRPr lang="cs-CZ" sz="1600" dirty="0" smtClean="0"/>
          </a:p>
          <a:p>
            <a:r>
              <a:rPr lang="cs-CZ" sz="1600" dirty="0" err="1"/>
              <a:t>v</a:t>
            </a:r>
            <a:r>
              <a:rPr lang="en-GB" sz="1600" dirty="0" err="1" smtClean="0"/>
              <a:t>ysoká</a:t>
            </a:r>
            <a:r>
              <a:rPr lang="cs-CZ" sz="1600" dirty="0" smtClean="0"/>
              <a:t> </a:t>
            </a:r>
            <a:r>
              <a:rPr lang="en-GB" sz="1600" dirty="0" err="1" smtClean="0"/>
              <a:t>citlivost</a:t>
            </a:r>
            <a:r>
              <a:rPr lang="en-GB" sz="1600" dirty="0" smtClean="0"/>
              <a:t> </a:t>
            </a:r>
            <a:r>
              <a:rPr lang="en-GB" sz="1600" dirty="0" err="1" smtClean="0"/>
              <a:t>ke</a:t>
            </a:r>
            <a:r>
              <a:rPr lang="en-GB" sz="1600" dirty="0" smtClean="0"/>
              <a:t> O2</a:t>
            </a:r>
          </a:p>
          <a:p>
            <a:r>
              <a:rPr lang="cs-CZ" sz="1600" dirty="0"/>
              <a:t>k</a:t>
            </a:r>
            <a:r>
              <a:rPr lang="en-GB" sz="1600" dirty="0" smtClean="0"/>
              <a:t> </a:t>
            </a:r>
            <a:r>
              <a:rPr lang="en-GB" sz="1600" dirty="0" err="1" smtClean="0"/>
              <a:t>fixaci</a:t>
            </a:r>
            <a:r>
              <a:rPr lang="en-GB" sz="1600" dirty="0" smtClean="0"/>
              <a:t> je ale </a:t>
            </a:r>
            <a:r>
              <a:rPr lang="en-GB" sz="1600" dirty="0" err="1" smtClean="0"/>
              <a:t>zapotřebí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ATP, </a:t>
            </a:r>
            <a:r>
              <a:rPr lang="en-GB" sz="1600" dirty="0" err="1" smtClean="0"/>
              <a:t>redukovaný</a:t>
            </a:r>
            <a:r>
              <a:rPr lang="en-GB" sz="1600" dirty="0" smtClean="0"/>
              <a:t> ferredoxin a </a:t>
            </a:r>
            <a:r>
              <a:rPr lang="en-GB" sz="1600" dirty="0" err="1" smtClean="0"/>
              <a:t>další</a:t>
            </a:r>
            <a:r>
              <a:rPr lang="en-GB" sz="1600" dirty="0" smtClean="0"/>
              <a:t> </a:t>
            </a:r>
            <a:r>
              <a:rPr lang="en-GB" sz="1600" dirty="0" err="1" smtClean="0"/>
              <a:t>cytochromy</a:t>
            </a:r>
            <a:r>
              <a:rPr lang="en-GB" sz="1600" dirty="0" smtClean="0"/>
              <a:t> a </a:t>
            </a:r>
            <a:r>
              <a:rPr lang="en-GB" sz="1600" dirty="0" err="1" smtClean="0"/>
              <a:t>koenzymy</a:t>
            </a:r>
            <a:r>
              <a:rPr lang="cs-CZ" sz="1600" dirty="0" smtClean="0"/>
              <a:t>…</a:t>
            </a:r>
          </a:p>
          <a:p>
            <a:endParaRPr lang="en-GB" sz="1600" dirty="0" smtClean="0"/>
          </a:p>
          <a:p>
            <a:r>
              <a:rPr lang="cs-CZ" sz="1600" dirty="0" err="1"/>
              <a:t>a</a:t>
            </a:r>
            <a:r>
              <a:rPr lang="en-GB" sz="1600" dirty="0" err="1" smtClean="0"/>
              <a:t>moniak</a:t>
            </a:r>
            <a:r>
              <a:rPr lang="en-GB" sz="1600" dirty="0" smtClean="0"/>
              <a:t> je </a:t>
            </a:r>
            <a:r>
              <a:rPr lang="en-GB" sz="1600" dirty="0" err="1" smtClean="0"/>
              <a:t>první</a:t>
            </a:r>
            <a:r>
              <a:rPr lang="en-GB" sz="1600" dirty="0" smtClean="0"/>
              <a:t> </a:t>
            </a:r>
            <a:r>
              <a:rPr lang="en-GB" sz="1600" dirty="0" err="1" smtClean="0"/>
              <a:t>detekovatelný</a:t>
            </a:r>
            <a:r>
              <a:rPr lang="en-GB" sz="1600" dirty="0" smtClean="0"/>
              <a:t> </a:t>
            </a:r>
            <a:r>
              <a:rPr lang="en-GB" sz="1600" dirty="0" err="1" smtClean="0"/>
              <a:t>produkt</a:t>
            </a:r>
            <a:r>
              <a:rPr lang="en-GB" sz="1600" dirty="0" smtClean="0"/>
              <a:t> </a:t>
            </a:r>
            <a:r>
              <a:rPr lang="en-GB" sz="1600" dirty="0" err="1" smtClean="0"/>
              <a:t>fixace</a:t>
            </a:r>
            <a:endParaRPr lang="en-GB" sz="1600" dirty="0" smtClean="0"/>
          </a:p>
          <a:p>
            <a:r>
              <a:rPr lang="en-GB" sz="1600" dirty="0" err="1" smtClean="0"/>
              <a:t>asimilován</a:t>
            </a:r>
            <a:r>
              <a:rPr lang="en-GB" sz="1600" dirty="0" smtClean="0"/>
              <a:t> do AK - </a:t>
            </a:r>
            <a:r>
              <a:rPr lang="en-GB" sz="1600" dirty="0" err="1" smtClean="0"/>
              <a:t>polymerizovány</a:t>
            </a:r>
            <a:r>
              <a:rPr lang="en-GB" sz="1600" dirty="0" smtClean="0"/>
              <a:t> do </a:t>
            </a:r>
            <a:r>
              <a:rPr lang="en-GB" sz="1600" dirty="0" err="1" smtClean="0"/>
              <a:t>proteinů</a:t>
            </a:r>
            <a:endParaRPr lang="en-GB" sz="1600" dirty="0" smtClean="0"/>
          </a:p>
          <a:p>
            <a:endParaRPr lang="cs-CZ" sz="1600" dirty="0" smtClean="0"/>
          </a:p>
          <a:p>
            <a:r>
              <a:rPr lang="cs-CZ" sz="1600" dirty="0"/>
              <a:t>s</a:t>
            </a:r>
            <a:r>
              <a:rPr lang="en-GB" sz="1600" dirty="0" err="1" smtClean="0"/>
              <a:t>ymbiotická</a:t>
            </a:r>
            <a:r>
              <a:rPr lang="en-GB" sz="1600" dirty="0" smtClean="0"/>
              <a:t> </a:t>
            </a:r>
            <a:r>
              <a:rPr lang="en-GB" sz="1600" dirty="0" err="1" smtClean="0"/>
              <a:t>fixace</a:t>
            </a:r>
            <a:r>
              <a:rPr lang="en-GB" sz="1600" dirty="0" smtClean="0"/>
              <a:t> 2-3 </a:t>
            </a:r>
            <a:r>
              <a:rPr lang="en-GB" sz="1600" dirty="0" err="1" smtClean="0"/>
              <a:t>řády</a:t>
            </a:r>
            <a:r>
              <a:rPr lang="en-GB" sz="1600" dirty="0" smtClean="0"/>
              <a:t> </a:t>
            </a:r>
            <a:r>
              <a:rPr lang="en-GB" sz="1600" dirty="0" err="1" smtClean="0"/>
              <a:t>vyšší</a:t>
            </a:r>
            <a:r>
              <a:rPr lang="en-GB" sz="1600" dirty="0" smtClean="0"/>
              <a:t>, </a:t>
            </a:r>
            <a:r>
              <a:rPr lang="en-GB" sz="1600" dirty="0" err="1" smtClean="0"/>
              <a:t>než</a:t>
            </a:r>
            <a:r>
              <a:rPr lang="en-GB" sz="1600" dirty="0" smtClean="0"/>
              <a:t> u </a:t>
            </a:r>
            <a:r>
              <a:rPr lang="en-GB" sz="1600" dirty="0" err="1" smtClean="0"/>
              <a:t>volně</a:t>
            </a:r>
            <a:r>
              <a:rPr lang="en-GB" sz="1600" dirty="0" smtClean="0"/>
              <a:t> </a:t>
            </a:r>
            <a:r>
              <a:rPr lang="en-GB" sz="1600" dirty="0" err="1" smtClean="0"/>
              <a:t>žijících</a:t>
            </a:r>
            <a:endParaRPr lang="en-GB" sz="1600" dirty="0" smtClean="0"/>
          </a:p>
          <a:p>
            <a:r>
              <a:rPr lang="en-GB" sz="1600" dirty="0" err="1" smtClean="0"/>
              <a:t>Vojtěška</a:t>
            </a:r>
            <a:r>
              <a:rPr lang="en-GB" sz="1600" dirty="0" smtClean="0"/>
              <a:t>/Rhizobium – 300kg/ha a </a:t>
            </a:r>
            <a:r>
              <a:rPr lang="en-GB" sz="1600" dirty="0" err="1" smtClean="0"/>
              <a:t>rok</a:t>
            </a:r>
            <a:endParaRPr lang="en-GB" sz="1600" dirty="0" smtClean="0"/>
          </a:p>
          <a:p>
            <a:r>
              <a:rPr lang="en-GB" sz="1600" dirty="0" err="1" smtClean="0"/>
              <a:t>Azotobacter</a:t>
            </a:r>
            <a:r>
              <a:rPr lang="en-GB" sz="1600" dirty="0" smtClean="0"/>
              <a:t> – 0,5-205 kg/ha a </a:t>
            </a:r>
            <a:r>
              <a:rPr lang="en-GB" sz="1600" dirty="0" err="1" smtClean="0"/>
              <a:t>rok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dirty="0" err="1" smtClean="0"/>
              <a:t>m</a:t>
            </a:r>
            <a:r>
              <a:rPr lang="en-GB" sz="1600" dirty="0" err="1" smtClean="0"/>
              <a:t>noho</a:t>
            </a:r>
            <a:r>
              <a:rPr lang="en-GB" sz="1600" dirty="0" smtClean="0"/>
              <a:t> </a:t>
            </a:r>
            <a:r>
              <a:rPr lang="en-GB" sz="1600" dirty="0" err="1"/>
              <a:t>druhů</a:t>
            </a:r>
            <a:r>
              <a:rPr lang="en-GB" sz="1600" dirty="0"/>
              <a:t> </a:t>
            </a:r>
            <a:r>
              <a:rPr lang="en-GB" sz="1600" dirty="0" err="1"/>
              <a:t>bakterií</a:t>
            </a:r>
            <a:r>
              <a:rPr lang="en-GB" sz="1600" dirty="0"/>
              <a:t> je </a:t>
            </a:r>
            <a:r>
              <a:rPr lang="en-GB" sz="1600" dirty="0" err="1"/>
              <a:t>za</a:t>
            </a:r>
            <a:r>
              <a:rPr lang="en-GB" sz="1600" dirty="0"/>
              <a:t> </a:t>
            </a:r>
            <a:r>
              <a:rPr lang="en-GB" sz="1600" dirty="0" err="1"/>
              <a:t>vhodných</a:t>
            </a:r>
            <a:r>
              <a:rPr lang="en-GB" sz="1600" dirty="0"/>
              <a:t> </a:t>
            </a:r>
            <a:r>
              <a:rPr lang="en-GB" sz="1600" dirty="0" err="1"/>
              <a:t>podmínek</a:t>
            </a:r>
            <a:r>
              <a:rPr lang="en-GB" sz="1600" dirty="0"/>
              <a:t> </a:t>
            </a:r>
            <a:r>
              <a:rPr lang="en-GB" sz="1600" dirty="0" err="1"/>
              <a:t>schopno</a:t>
            </a:r>
            <a:r>
              <a:rPr lang="en-GB" sz="1600" dirty="0"/>
              <a:t> </a:t>
            </a:r>
            <a:r>
              <a:rPr lang="en-GB" sz="1600" dirty="0" err="1"/>
              <a:t>fixovat</a:t>
            </a:r>
            <a:r>
              <a:rPr lang="en-GB" sz="1600" dirty="0"/>
              <a:t> </a:t>
            </a:r>
            <a:r>
              <a:rPr lang="en-GB" sz="1600" dirty="0" smtClean="0"/>
              <a:t>N2</a:t>
            </a:r>
            <a:endParaRPr lang="cs-CZ" sz="1600" dirty="0" smtClean="0"/>
          </a:p>
          <a:p>
            <a:r>
              <a:rPr lang="en-GB" sz="1600" dirty="0" smtClean="0"/>
              <a:t> </a:t>
            </a:r>
            <a:r>
              <a:rPr lang="en-GB" sz="1600" dirty="0" err="1"/>
              <a:t>významný</a:t>
            </a:r>
            <a:r>
              <a:rPr lang="en-GB" sz="1600" dirty="0"/>
              <a:t> je </a:t>
            </a:r>
            <a:r>
              <a:rPr lang="en-GB" sz="1600" dirty="0" smtClean="0"/>
              <a:t>redox</a:t>
            </a:r>
            <a:r>
              <a:rPr lang="cs-CZ" sz="1600" dirty="0" smtClean="0"/>
              <a:t> </a:t>
            </a:r>
            <a:r>
              <a:rPr lang="en-GB" sz="1600" dirty="0" err="1" smtClean="0"/>
              <a:t>potenciál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416149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err="1" smtClean="0"/>
              <a:t>Amonifikace</a:t>
            </a:r>
            <a:endParaRPr lang="cs-CZ" sz="1600" b="1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err="1" smtClean="0"/>
              <a:t>mnoho</a:t>
            </a:r>
            <a:r>
              <a:rPr lang="en-GB" sz="1600" dirty="0" smtClean="0"/>
              <a:t> </a:t>
            </a:r>
            <a:r>
              <a:rPr lang="en-GB" sz="1600" dirty="0" err="1" smtClean="0"/>
              <a:t>rostlin</a:t>
            </a:r>
            <a:r>
              <a:rPr lang="en-GB" sz="1600" dirty="0" smtClean="0"/>
              <a:t>, </a:t>
            </a:r>
            <a:r>
              <a:rPr lang="en-GB" sz="1600" dirty="0" err="1" smtClean="0"/>
              <a:t>živočichů</a:t>
            </a:r>
            <a:r>
              <a:rPr lang="en-GB" sz="1600" dirty="0" smtClean="0"/>
              <a:t> a </a:t>
            </a:r>
            <a:r>
              <a:rPr lang="en-GB" sz="1600" dirty="0" err="1" smtClean="0"/>
              <a:t>mikrobů</a:t>
            </a:r>
            <a:r>
              <a:rPr lang="en-GB" sz="1600" dirty="0" smtClean="0"/>
              <a:t> – </a:t>
            </a:r>
            <a:r>
              <a:rPr lang="en-GB" sz="1600" dirty="0" err="1" smtClean="0"/>
              <a:t>převod</a:t>
            </a:r>
            <a:r>
              <a:rPr lang="en-GB" sz="1600" dirty="0" smtClean="0"/>
              <a:t> </a:t>
            </a:r>
            <a:r>
              <a:rPr lang="en-GB" sz="1600" dirty="0" err="1" smtClean="0"/>
              <a:t>organického</a:t>
            </a:r>
            <a:r>
              <a:rPr lang="en-GB" sz="1600" dirty="0" smtClean="0"/>
              <a:t> N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amoniak</a:t>
            </a:r>
            <a:endParaRPr lang="en-GB" sz="1600" dirty="0" smtClean="0"/>
          </a:p>
          <a:p>
            <a:r>
              <a:rPr lang="cs-CZ" sz="1600" dirty="0" err="1"/>
              <a:t>v</a:t>
            </a:r>
            <a:r>
              <a:rPr lang="en-GB" sz="1600" dirty="0" err="1" smtClean="0"/>
              <a:t>ýznamný</a:t>
            </a:r>
            <a:r>
              <a:rPr lang="en-GB" sz="1600" dirty="0" smtClean="0"/>
              <a:t> </a:t>
            </a:r>
            <a:r>
              <a:rPr lang="en-GB" sz="1600" dirty="0" err="1" smtClean="0"/>
              <a:t>proces</a:t>
            </a:r>
            <a:r>
              <a:rPr lang="en-GB" sz="1600" dirty="0" smtClean="0"/>
              <a:t> pro </a:t>
            </a:r>
            <a:r>
              <a:rPr lang="en-GB" sz="1600" dirty="0" err="1" smtClean="0"/>
              <a:t>kontinuální</a:t>
            </a:r>
            <a:r>
              <a:rPr lang="en-GB" sz="1600" dirty="0" smtClean="0"/>
              <a:t> </a:t>
            </a:r>
            <a:r>
              <a:rPr lang="en-GB" sz="1600" dirty="0" err="1" smtClean="0"/>
              <a:t>produktivity</a:t>
            </a:r>
            <a:r>
              <a:rPr lang="en-GB" sz="1600" dirty="0" smtClean="0"/>
              <a:t> </a:t>
            </a:r>
            <a:r>
              <a:rPr lang="en-GB" sz="1600" dirty="0" err="1" smtClean="0"/>
              <a:t>ekosystémů</a:t>
            </a:r>
            <a:endParaRPr lang="en-GB" sz="1600" dirty="0" smtClean="0"/>
          </a:p>
          <a:p>
            <a:r>
              <a:rPr lang="en-GB" sz="1600" dirty="0" err="1" smtClean="0"/>
              <a:t>kyselých</a:t>
            </a:r>
            <a:r>
              <a:rPr lang="en-GB" sz="1600" dirty="0" smtClean="0"/>
              <a:t> a </a:t>
            </a:r>
            <a:r>
              <a:rPr lang="en-GB" sz="1600" dirty="0" err="1" smtClean="0"/>
              <a:t>neutrálních</a:t>
            </a:r>
            <a:r>
              <a:rPr lang="en-GB" sz="1600" dirty="0" smtClean="0"/>
              <a:t> </a:t>
            </a:r>
            <a:r>
              <a:rPr lang="en-GB" sz="1600" dirty="0" err="1" smtClean="0"/>
              <a:t>podmínkách</a:t>
            </a:r>
            <a:r>
              <a:rPr lang="en-GB" sz="1600" dirty="0" smtClean="0"/>
              <a:t> – </a:t>
            </a:r>
            <a:r>
              <a:rPr lang="en-GB" sz="1600" dirty="0" err="1" smtClean="0"/>
              <a:t>amoniak</a:t>
            </a:r>
            <a:r>
              <a:rPr lang="en-GB" sz="1600" dirty="0" smtClean="0"/>
              <a:t> </a:t>
            </a:r>
            <a:r>
              <a:rPr lang="en-GB" sz="1600" dirty="0" err="1" smtClean="0"/>
              <a:t>existuje</a:t>
            </a:r>
            <a:r>
              <a:rPr lang="en-GB" sz="1600" dirty="0" smtClean="0"/>
              <a:t> </a:t>
            </a:r>
            <a:r>
              <a:rPr lang="en-GB" sz="1600" dirty="0" err="1" smtClean="0"/>
              <a:t>jako</a:t>
            </a:r>
            <a:r>
              <a:rPr lang="en-GB" sz="1600" dirty="0" smtClean="0"/>
              <a:t> </a:t>
            </a:r>
            <a:r>
              <a:rPr lang="en-GB" sz="1600" dirty="0" err="1" smtClean="0"/>
              <a:t>amonný</a:t>
            </a:r>
            <a:r>
              <a:rPr lang="en-GB" sz="1600" dirty="0" smtClean="0"/>
              <a:t> </a:t>
            </a:r>
            <a:r>
              <a:rPr lang="en-GB" sz="1600" dirty="0" err="1" smtClean="0"/>
              <a:t>iont</a:t>
            </a:r>
            <a:endParaRPr lang="cs-CZ" sz="1600" dirty="0"/>
          </a:p>
          <a:p>
            <a:r>
              <a:rPr lang="cs-CZ" sz="1600" dirty="0"/>
              <a:t>v</a:t>
            </a:r>
            <a:r>
              <a:rPr lang="en-GB" sz="1600" dirty="0" smtClean="0"/>
              <a:t> </a:t>
            </a:r>
            <a:r>
              <a:rPr lang="en-GB" sz="1600" dirty="0" err="1" smtClean="0"/>
              <a:t>alkalických</a:t>
            </a:r>
            <a:r>
              <a:rPr lang="cs-CZ" sz="1600" dirty="0"/>
              <a:t> </a:t>
            </a:r>
            <a:r>
              <a:rPr lang="en-GB" sz="1600" dirty="0" err="1" smtClean="0"/>
              <a:t>podmínkách</a:t>
            </a:r>
            <a:r>
              <a:rPr lang="en-GB" sz="1600" dirty="0" smtClean="0"/>
              <a:t> </a:t>
            </a:r>
            <a:r>
              <a:rPr lang="en-GB" sz="1600" dirty="0" err="1" smtClean="0"/>
              <a:t>může</a:t>
            </a:r>
            <a:r>
              <a:rPr lang="en-GB" sz="1600" dirty="0" smtClean="0"/>
              <a:t> </a:t>
            </a:r>
            <a:r>
              <a:rPr lang="en-GB" sz="1600" dirty="0" err="1" smtClean="0"/>
              <a:t>být</a:t>
            </a:r>
            <a:r>
              <a:rPr lang="en-GB" sz="1600" dirty="0" smtClean="0"/>
              <a:t> </a:t>
            </a:r>
            <a:r>
              <a:rPr lang="en-GB" sz="1600" dirty="0" err="1" smtClean="0"/>
              <a:t>část</a:t>
            </a:r>
            <a:r>
              <a:rPr lang="en-GB" sz="1600" dirty="0" smtClean="0"/>
              <a:t> </a:t>
            </a:r>
            <a:r>
              <a:rPr lang="en-GB" sz="1600" dirty="0" err="1" smtClean="0"/>
              <a:t>uvolněna</a:t>
            </a:r>
            <a:r>
              <a:rPr lang="en-GB" sz="1600" dirty="0" smtClean="0"/>
              <a:t> do </a:t>
            </a:r>
            <a:r>
              <a:rPr lang="en-GB" sz="1600" dirty="0" err="1" smtClean="0"/>
              <a:t>atmosféry</a:t>
            </a:r>
            <a:r>
              <a:rPr lang="en-GB" sz="1600" dirty="0" smtClean="0"/>
              <a:t> </a:t>
            </a:r>
            <a:endParaRPr lang="cs-CZ" sz="1600" dirty="0"/>
          </a:p>
          <a:p>
            <a:r>
              <a:rPr lang="cs-CZ" sz="1600" dirty="0" err="1"/>
              <a:t>a</a:t>
            </a:r>
            <a:r>
              <a:rPr lang="en-GB" sz="1600" dirty="0" err="1" smtClean="0"/>
              <a:t>monný</a:t>
            </a:r>
            <a:r>
              <a:rPr lang="en-GB" sz="1600" dirty="0" smtClean="0"/>
              <a:t> ion</a:t>
            </a:r>
            <a:r>
              <a:rPr lang="cs-CZ" sz="1600" dirty="0" smtClean="0"/>
              <a:t>t</a:t>
            </a:r>
            <a:r>
              <a:rPr lang="en-GB" sz="1600" dirty="0" smtClean="0"/>
              <a:t> </a:t>
            </a:r>
            <a:r>
              <a:rPr lang="en-GB" sz="1600" dirty="0" err="1" smtClean="0"/>
              <a:t>asimilován</a:t>
            </a:r>
            <a:r>
              <a:rPr lang="en-GB" sz="1600" dirty="0" smtClean="0"/>
              <a:t> </a:t>
            </a:r>
            <a:r>
              <a:rPr lang="en-GB" sz="1600" dirty="0" err="1" smtClean="0"/>
              <a:t>mnoha</a:t>
            </a:r>
            <a:r>
              <a:rPr lang="en-GB" sz="1600" dirty="0" smtClean="0"/>
              <a:t> </a:t>
            </a:r>
            <a:r>
              <a:rPr lang="en-GB" sz="1600" dirty="0" err="1" smtClean="0"/>
              <a:t>rostlinami</a:t>
            </a:r>
            <a:r>
              <a:rPr lang="en-GB" sz="1600" dirty="0" smtClean="0"/>
              <a:t> a </a:t>
            </a:r>
            <a:r>
              <a:rPr lang="en-GB" sz="1600" dirty="0" err="1" smtClean="0"/>
              <a:t>mikroby</a:t>
            </a:r>
            <a:r>
              <a:rPr lang="en-GB" sz="1600" dirty="0" smtClean="0"/>
              <a:t> – do AK a </a:t>
            </a:r>
            <a:r>
              <a:rPr lang="en-GB" sz="1600" dirty="0" err="1" smtClean="0"/>
              <a:t>dalších</a:t>
            </a:r>
            <a:r>
              <a:rPr lang="en-GB" sz="1600" dirty="0" smtClean="0"/>
              <a:t> </a:t>
            </a:r>
            <a:r>
              <a:rPr lang="en-GB" sz="1600" dirty="0" err="1" smtClean="0"/>
              <a:t>sloučenin</a:t>
            </a:r>
            <a:endParaRPr lang="en-GB" sz="16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292080" cy="394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882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2024" y="188640"/>
            <a:ext cx="903649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err="1" smtClean="0"/>
              <a:t>Nitrifikace</a:t>
            </a:r>
            <a:endParaRPr lang="cs-CZ" sz="1600" b="1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cs-CZ" sz="1600" dirty="0" err="1"/>
              <a:t>o</a:t>
            </a:r>
            <a:r>
              <a:rPr lang="en-GB" sz="1600" dirty="0" err="1" smtClean="0"/>
              <a:t>xidace</a:t>
            </a:r>
            <a:r>
              <a:rPr lang="en-GB" sz="1600" dirty="0" smtClean="0"/>
              <a:t> </a:t>
            </a:r>
            <a:r>
              <a:rPr lang="en-GB" sz="1600" dirty="0" err="1" smtClean="0"/>
              <a:t>amoniaku</a:t>
            </a:r>
            <a:r>
              <a:rPr lang="en-GB" sz="1600" dirty="0" smtClean="0"/>
              <a:t> </a:t>
            </a:r>
            <a:r>
              <a:rPr lang="en-GB" sz="1600" dirty="0" err="1" smtClean="0"/>
              <a:t>nebo</a:t>
            </a:r>
            <a:r>
              <a:rPr lang="en-GB" sz="1600" dirty="0" smtClean="0"/>
              <a:t> </a:t>
            </a:r>
            <a:r>
              <a:rPr lang="en-GB" sz="1600" dirty="0" err="1" smtClean="0"/>
              <a:t>amonného</a:t>
            </a:r>
            <a:r>
              <a:rPr lang="en-GB" sz="1600" dirty="0" smtClean="0"/>
              <a:t> </a:t>
            </a:r>
            <a:r>
              <a:rPr lang="en-GB" sz="1600" dirty="0" err="1" smtClean="0"/>
              <a:t>iontu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nitrity</a:t>
            </a:r>
            <a:r>
              <a:rPr lang="en-GB" sz="1600" dirty="0" smtClean="0"/>
              <a:t> a </a:t>
            </a:r>
            <a:r>
              <a:rPr lang="en-GB" sz="1600" dirty="0" err="1" smtClean="0"/>
              <a:t>pak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nitráty</a:t>
            </a:r>
            <a:r>
              <a:rPr lang="en-GB" sz="1600" dirty="0" smtClean="0"/>
              <a:t>: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NH4+ + 1a1/2O2= NO2- + 2H+ + H2O</a:t>
            </a:r>
          </a:p>
          <a:p>
            <a:r>
              <a:rPr lang="en-GB" sz="1600" dirty="0" smtClean="0"/>
              <a:t>NO2- + 1/2O2= NO3-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en-GB" sz="1600" dirty="0" err="1" smtClean="0"/>
              <a:t>oba</a:t>
            </a:r>
            <a:r>
              <a:rPr lang="en-GB" sz="1600" dirty="0" smtClean="0"/>
              <a:t> </a:t>
            </a:r>
            <a:r>
              <a:rPr lang="en-GB" sz="1600" dirty="0" err="1" smtClean="0"/>
              <a:t>kroky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oddělené</a:t>
            </a:r>
            <a:r>
              <a:rPr lang="en-GB" sz="1600" dirty="0" smtClean="0"/>
              <a:t>, </a:t>
            </a:r>
            <a:r>
              <a:rPr lang="en-GB" sz="1600" dirty="0" err="1" smtClean="0"/>
              <a:t>dělají</a:t>
            </a:r>
            <a:r>
              <a:rPr lang="cs-CZ" sz="1600" dirty="0"/>
              <a:t> </a:t>
            </a:r>
            <a:r>
              <a:rPr lang="en-GB" sz="1600" dirty="0" smtClean="0"/>
              <a:t>je </a:t>
            </a:r>
            <a:r>
              <a:rPr lang="en-GB" sz="1600" dirty="0" err="1" smtClean="0"/>
              <a:t>jiné</a:t>
            </a:r>
            <a:r>
              <a:rPr lang="en-GB" sz="1600" dirty="0" smtClean="0"/>
              <a:t> </a:t>
            </a:r>
            <a:r>
              <a:rPr lang="en-GB" sz="1600" dirty="0" err="1" smtClean="0"/>
              <a:t>skupiny</a:t>
            </a:r>
            <a:r>
              <a:rPr lang="en-GB" sz="1600" dirty="0" smtClean="0"/>
              <a:t> </a:t>
            </a:r>
            <a:r>
              <a:rPr lang="en-GB" sz="1600" dirty="0" err="1" smtClean="0"/>
              <a:t>mikrobů</a:t>
            </a:r>
            <a:r>
              <a:rPr lang="en-GB" sz="1600" dirty="0" smtClean="0"/>
              <a:t> </a:t>
            </a:r>
            <a:endParaRPr lang="cs-CZ" sz="1600" dirty="0"/>
          </a:p>
          <a:p>
            <a:r>
              <a:rPr lang="en-GB" sz="1600" dirty="0" err="1" smtClean="0"/>
              <a:t>oba</a:t>
            </a:r>
            <a:r>
              <a:rPr lang="en-GB" sz="1600" dirty="0" smtClean="0"/>
              <a:t> </a:t>
            </a:r>
            <a:r>
              <a:rPr lang="en-GB" sz="1600" dirty="0" err="1" smtClean="0"/>
              <a:t>procesy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těsně</a:t>
            </a:r>
            <a:r>
              <a:rPr lang="en-GB" sz="1600" dirty="0" smtClean="0"/>
              <a:t> </a:t>
            </a:r>
            <a:r>
              <a:rPr lang="en-GB" sz="1600" dirty="0" err="1" smtClean="0"/>
              <a:t>propojené</a:t>
            </a:r>
            <a:r>
              <a:rPr lang="en-GB" sz="1600" dirty="0" smtClean="0"/>
              <a:t> a </a:t>
            </a:r>
            <a:r>
              <a:rPr lang="en-GB" sz="1600" dirty="0" err="1" smtClean="0"/>
              <a:t>nedochází</a:t>
            </a:r>
            <a:r>
              <a:rPr lang="en-GB" sz="1600" dirty="0" smtClean="0"/>
              <a:t> k </a:t>
            </a:r>
            <a:r>
              <a:rPr lang="en-GB" sz="1600" dirty="0" err="1" smtClean="0"/>
              <a:t>akumulaci</a:t>
            </a:r>
            <a:r>
              <a:rPr lang="cs-CZ" sz="1600" dirty="0"/>
              <a:t> </a:t>
            </a:r>
            <a:r>
              <a:rPr lang="en-GB" sz="1600" dirty="0" err="1" smtClean="0"/>
              <a:t>nitritů</a:t>
            </a:r>
            <a:endParaRPr lang="cs-CZ" sz="1600" dirty="0"/>
          </a:p>
          <a:p>
            <a:r>
              <a:rPr lang="cs-CZ" sz="1600" dirty="0"/>
              <a:t>o</a:t>
            </a:r>
            <a:r>
              <a:rPr lang="en-GB" sz="1600" dirty="0" err="1" smtClean="0"/>
              <a:t>ba</a:t>
            </a:r>
            <a:r>
              <a:rPr lang="en-GB" sz="1600" dirty="0" smtClean="0"/>
              <a:t> </a:t>
            </a:r>
            <a:r>
              <a:rPr lang="en-GB" sz="1600" dirty="0" err="1" smtClean="0"/>
              <a:t>procesy</a:t>
            </a:r>
            <a:r>
              <a:rPr lang="en-GB" sz="1600" dirty="0" smtClean="0"/>
              <a:t> </a:t>
            </a:r>
            <a:r>
              <a:rPr lang="en-GB" sz="1600" dirty="0" err="1" smtClean="0"/>
              <a:t>uvolňují</a:t>
            </a:r>
            <a:r>
              <a:rPr lang="en-GB" sz="1600" dirty="0" smtClean="0"/>
              <a:t> </a:t>
            </a:r>
            <a:r>
              <a:rPr lang="en-GB" sz="1600" dirty="0" err="1" smtClean="0"/>
              <a:t>energii</a:t>
            </a:r>
            <a:endParaRPr lang="cs-CZ" sz="1600" dirty="0"/>
          </a:p>
          <a:p>
            <a:r>
              <a:rPr lang="cs-CZ" sz="1600" dirty="0" smtClean="0"/>
              <a:t>p</a:t>
            </a:r>
            <a:r>
              <a:rPr lang="en-GB" sz="1600" dirty="0" err="1" smtClean="0"/>
              <a:t>roces</a:t>
            </a:r>
            <a:r>
              <a:rPr lang="en-GB" sz="1600" dirty="0" smtClean="0"/>
              <a:t> </a:t>
            </a:r>
            <a:r>
              <a:rPr lang="en-GB" sz="1600" dirty="0" err="1" smtClean="0"/>
              <a:t>nitrifikace</a:t>
            </a:r>
            <a:r>
              <a:rPr lang="en-GB" sz="1600" dirty="0" smtClean="0"/>
              <a:t> je </a:t>
            </a:r>
            <a:r>
              <a:rPr lang="en-GB" sz="1600" dirty="0" err="1" smtClean="0"/>
              <a:t>aerobní</a:t>
            </a:r>
            <a:endParaRPr lang="en-GB" sz="1600" dirty="0" smtClean="0"/>
          </a:p>
          <a:p>
            <a:r>
              <a:rPr lang="cs-CZ" sz="1600" dirty="0" err="1"/>
              <a:t>o</a:t>
            </a:r>
            <a:r>
              <a:rPr lang="en-GB" sz="1600" dirty="0" err="1" smtClean="0"/>
              <a:t>xidace</a:t>
            </a:r>
            <a:r>
              <a:rPr lang="en-GB" sz="1600" dirty="0" smtClean="0"/>
              <a:t> </a:t>
            </a:r>
            <a:r>
              <a:rPr lang="en-GB" sz="1600" dirty="0" err="1" smtClean="0"/>
              <a:t>nitritů</a:t>
            </a:r>
            <a:r>
              <a:rPr lang="en-GB" sz="1600" dirty="0" smtClean="0"/>
              <a:t> - </a:t>
            </a:r>
            <a:r>
              <a:rPr lang="en-GB" sz="1600" dirty="0" err="1" smtClean="0"/>
              <a:t>dá</a:t>
            </a:r>
            <a:r>
              <a:rPr lang="en-GB" sz="1600" dirty="0" smtClean="0"/>
              <a:t> </a:t>
            </a:r>
            <a:r>
              <a:rPr lang="en-GB" sz="1600" dirty="0" err="1" smtClean="0"/>
              <a:t>málo</a:t>
            </a:r>
            <a:r>
              <a:rPr lang="en-GB" sz="1600" dirty="0" smtClean="0"/>
              <a:t> </a:t>
            </a:r>
            <a:r>
              <a:rPr lang="en-GB" sz="1600" dirty="0" err="1" smtClean="0"/>
              <a:t>energie</a:t>
            </a:r>
            <a:r>
              <a:rPr lang="en-GB" sz="1600" dirty="0" smtClean="0"/>
              <a:t> </a:t>
            </a:r>
            <a:r>
              <a:rPr lang="en-GB" sz="1600" dirty="0"/>
              <a:t> </a:t>
            </a:r>
            <a:r>
              <a:rPr lang="cs-CZ" sz="1600" dirty="0" smtClean="0"/>
              <a:t>(</a:t>
            </a:r>
            <a:r>
              <a:rPr lang="en-GB" sz="1600" dirty="0" err="1" smtClean="0"/>
              <a:t>na</a:t>
            </a:r>
            <a:r>
              <a:rPr lang="cs-CZ" sz="1600" dirty="0" smtClean="0"/>
              <a:t> </a:t>
            </a:r>
            <a:r>
              <a:rPr lang="en-GB" sz="1600" dirty="0" err="1" smtClean="0"/>
              <a:t>fixaci</a:t>
            </a:r>
            <a:r>
              <a:rPr lang="en-GB" sz="1600" dirty="0" smtClean="0"/>
              <a:t> </a:t>
            </a:r>
            <a:r>
              <a:rPr lang="en-GB" sz="1600" dirty="0"/>
              <a:t>1 </a:t>
            </a:r>
            <a:r>
              <a:rPr lang="en-GB" sz="1600" dirty="0" err="1"/>
              <a:t>molu</a:t>
            </a:r>
            <a:r>
              <a:rPr lang="en-GB" sz="1600" dirty="0"/>
              <a:t> </a:t>
            </a:r>
            <a:r>
              <a:rPr lang="en-GB" sz="1600" dirty="0" smtClean="0"/>
              <a:t>CO2</a:t>
            </a:r>
            <a:r>
              <a:rPr lang="cs-CZ" sz="1600" dirty="0" smtClean="0"/>
              <a:t> – </a:t>
            </a:r>
            <a:r>
              <a:rPr lang="en-GB" sz="1600" dirty="0" err="1" smtClean="0"/>
              <a:t>oxidováno</a:t>
            </a:r>
            <a:r>
              <a:rPr lang="cs-CZ" sz="1600" dirty="0" smtClean="0"/>
              <a:t> </a:t>
            </a:r>
            <a:r>
              <a:rPr lang="en-GB" sz="1600" dirty="0" smtClean="0"/>
              <a:t>100 </a:t>
            </a:r>
            <a:r>
              <a:rPr lang="en-GB" sz="1600" dirty="0" err="1" smtClean="0"/>
              <a:t>molů</a:t>
            </a:r>
            <a:r>
              <a:rPr lang="en-GB" sz="1600" dirty="0" smtClean="0"/>
              <a:t> </a:t>
            </a:r>
            <a:r>
              <a:rPr lang="en-GB" sz="1600" dirty="0" err="1" smtClean="0"/>
              <a:t>nitritů</a:t>
            </a:r>
            <a:r>
              <a:rPr lang="en-GB" sz="1600" dirty="0" smtClean="0"/>
              <a:t> </a:t>
            </a:r>
            <a:r>
              <a:rPr lang="cs-CZ" sz="1600" dirty="0" smtClean="0"/>
              <a:t>nebo </a:t>
            </a:r>
            <a:r>
              <a:rPr lang="en-GB" sz="1600" dirty="0" smtClean="0"/>
              <a:t>35 </a:t>
            </a:r>
            <a:r>
              <a:rPr lang="en-GB" sz="1600" dirty="0" err="1" smtClean="0"/>
              <a:t>molů</a:t>
            </a:r>
            <a:r>
              <a:rPr lang="en-GB" sz="1600" dirty="0" smtClean="0"/>
              <a:t> </a:t>
            </a:r>
            <a:r>
              <a:rPr lang="en-GB" sz="1600" dirty="0" err="1" smtClean="0"/>
              <a:t>amoniaku</a:t>
            </a:r>
            <a:r>
              <a:rPr lang="cs-CZ" sz="1600" dirty="0" smtClean="0"/>
              <a:t>)</a:t>
            </a:r>
            <a:endParaRPr lang="en-GB" sz="1600" dirty="0" smtClean="0"/>
          </a:p>
          <a:p>
            <a:r>
              <a:rPr lang="cs-CZ" sz="1600" dirty="0"/>
              <a:t>v</a:t>
            </a:r>
            <a:r>
              <a:rPr lang="en-GB" sz="1600" dirty="0" smtClean="0"/>
              <a:t> </a:t>
            </a:r>
            <a:r>
              <a:rPr lang="en-GB" sz="1600" dirty="0" err="1" smtClean="0"/>
              <a:t>půdě</a:t>
            </a:r>
            <a:r>
              <a:rPr lang="en-GB" sz="1600" dirty="0" smtClean="0"/>
              <a:t> </a:t>
            </a:r>
            <a:r>
              <a:rPr lang="cs-CZ" sz="1600" dirty="0" smtClean="0"/>
              <a:t>- </a:t>
            </a:r>
            <a:r>
              <a:rPr lang="en-GB" sz="1600" dirty="0" err="1" smtClean="0"/>
              <a:t>oxidac</a:t>
            </a:r>
            <a:r>
              <a:rPr lang="cs-CZ" sz="1600" dirty="0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amoniaku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nitrity</a:t>
            </a:r>
            <a:r>
              <a:rPr lang="en-GB" sz="1600" dirty="0" smtClean="0"/>
              <a:t> </a:t>
            </a:r>
            <a:r>
              <a:rPr lang="en-GB" sz="1600" dirty="0" err="1" smtClean="0"/>
              <a:t>Nitrosomonas</a:t>
            </a:r>
            <a:r>
              <a:rPr lang="cs-CZ" sz="1600" dirty="0" smtClean="0"/>
              <a:t>, </a:t>
            </a:r>
            <a:r>
              <a:rPr lang="en-GB" sz="1600" dirty="0" err="1" smtClean="0"/>
              <a:t>oxidaci</a:t>
            </a:r>
            <a:r>
              <a:rPr lang="en-GB" sz="1600" dirty="0" smtClean="0"/>
              <a:t> </a:t>
            </a:r>
            <a:r>
              <a:rPr lang="en-GB" sz="1600" dirty="0" err="1" smtClean="0"/>
              <a:t>nitritů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nitráty</a:t>
            </a:r>
            <a:r>
              <a:rPr lang="en-GB" sz="1600" dirty="0" smtClean="0"/>
              <a:t> </a:t>
            </a:r>
            <a:r>
              <a:rPr lang="en-GB" sz="1600" dirty="0" err="1" smtClean="0"/>
              <a:t>provádí</a:t>
            </a:r>
            <a:r>
              <a:rPr lang="en-GB" sz="1600" dirty="0" smtClean="0"/>
              <a:t> </a:t>
            </a:r>
            <a:r>
              <a:rPr lang="en-GB" sz="1600" dirty="0" err="1" smtClean="0"/>
              <a:t>Nitrobacter</a:t>
            </a:r>
            <a:endParaRPr lang="en-GB" sz="1600" dirty="0" smtClean="0"/>
          </a:p>
          <a:p>
            <a:pPr marL="0" indent="0">
              <a:buNone/>
            </a:pPr>
            <a:r>
              <a:rPr lang="cs-CZ" sz="1600" dirty="0" smtClean="0"/>
              <a:t>        (</a:t>
            </a:r>
            <a:r>
              <a:rPr lang="en-GB" sz="1600" dirty="0" err="1" smtClean="0"/>
              <a:t>Nitrosospira</a:t>
            </a:r>
            <a:r>
              <a:rPr lang="en-GB" sz="1600" dirty="0" smtClean="0"/>
              <a:t>, </a:t>
            </a:r>
            <a:r>
              <a:rPr lang="en-GB" sz="1600" dirty="0" err="1" smtClean="0"/>
              <a:t>Nitrosococcus</a:t>
            </a:r>
            <a:r>
              <a:rPr lang="en-GB" sz="1600" dirty="0" smtClean="0"/>
              <a:t>, </a:t>
            </a:r>
            <a:r>
              <a:rPr lang="en-GB" sz="1600" dirty="0" err="1" smtClean="0"/>
              <a:t>Nitrosolobus</a:t>
            </a:r>
            <a:r>
              <a:rPr lang="en-GB" sz="1600" dirty="0" smtClean="0"/>
              <a:t>, </a:t>
            </a:r>
            <a:r>
              <a:rPr lang="en-GB" sz="1600" dirty="0" err="1" smtClean="0"/>
              <a:t>Nitrosovibrio</a:t>
            </a:r>
            <a:r>
              <a:rPr lang="en-GB" sz="1600" dirty="0" smtClean="0"/>
              <a:t>…</a:t>
            </a:r>
            <a:r>
              <a:rPr lang="cs-CZ" sz="1600" dirty="0" smtClean="0"/>
              <a:t>.)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n</a:t>
            </a:r>
            <a:r>
              <a:rPr lang="en-GB" sz="1600" dirty="0" err="1" smtClean="0"/>
              <a:t>itrifikace</a:t>
            </a:r>
            <a:r>
              <a:rPr lang="en-GB" sz="1600" dirty="0" smtClean="0"/>
              <a:t> </a:t>
            </a:r>
            <a:r>
              <a:rPr lang="en-GB" sz="1600" dirty="0" err="1" smtClean="0"/>
              <a:t>významná</a:t>
            </a:r>
            <a:r>
              <a:rPr lang="en-GB" sz="1600" dirty="0" smtClean="0"/>
              <a:t> v </a:t>
            </a:r>
            <a:r>
              <a:rPr lang="en-GB" sz="1600" dirty="0" err="1" smtClean="0"/>
              <a:t>půdách</a:t>
            </a:r>
            <a:r>
              <a:rPr lang="en-GB" sz="1600" dirty="0" smtClean="0"/>
              <a:t> – </a:t>
            </a:r>
            <a:r>
              <a:rPr lang="en-GB" sz="1600" dirty="0" err="1" smtClean="0"/>
              <a:t>přeměna</a:t>
            </a:r>
            <a:r>
              <a:rPr lang="en-GB" sz="1600" dirty="0" smtClean="0"/>
              <a:t> </a:t>
            </a:r>
            <a:r>
              <a:rPr lang="en-GB" sz="1600" dirty="0" err="1" smtClean="0"/>
              <a:t>amoniaku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nitráty</a:t>
            </a:r>
            <a:r>
              <a:rPr lang="en-GB" sz="1600" dirty="0" smtClean="0"/>
              <a:t> </a:t>
            </a:r>
            <a:endParaRPr lang="cs-CZ" sz="1600" dirty="0" smtClean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změna</a:t>
            </a:r>
            <a:r>
              <a:rPr lang="en-GB" sz="1600" dirty="0" smtClean="0"/>
              <a:t> </a:t>
            </a:r>
            <a:r>
              <a:rPr lang="en-GB" sz="1600" dirty="0" err="1" smtClean="0"/>
              <a:t>náboje</a:t>
            </a:r>
            <a:r>
              <a:rPr lang="en-GB" sz="1600" dirty="0" smtClean="0"/>
              <a:t> z </a:t>
            </a:r>
            <a:r>
              <a:rPr lang="en-GB" sz="1600" dirty="0" err="1" smtClean="0"/>
              <a:t>pozitivního</a:t>
            </a:r>
            <a:r>
              <a:rPr lang="cs-CZ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negativní</a:t>
            </a:r>
            <a:r>
              <a:rPr lang="en-GB" sz="1600" dirty="0" smtClean="0"/>
              <a:t> </a:t>
            </a:r>
            <a:endParaRPr lang="cs-CZ" sz="1600" dirty="0" smtClean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pozitivně</a:t>
            </a:r>
            <a:r>
              <a:rPr lang="en-GB" sz="1600" dirty="0" smtClean="0"/>
              <a:t> </a:t>
            </a:r>
            <a:r>
              <a:rPr lang="en-GB" sz="1600" dirty="0" err="1" smtClean="0"/>
              <a:t>nabitý</a:t>
            </a:r>
            <a:r>
              <a:rPr lang="en-GB" sz="1600" dirty="0" smtClean="0"/>
              <a:t> </a:t>
            </a:r>
            <a:r>
              <a:rPr lang="en-GB" sz="1600" dirty="0" err="1" smtClean="0"/>
              <a:t>amonný</a:t>
            </a:r>
            <a:r>
              <a:rPr lang="en-GB" sz="1600" dirty="0" smtClean="0"/>
              <a:t> </a:t>
            </a:r>
            <a:r>
              <a:rPr lang="en-GB" sz="1600" dirty="0" err="1" smtClean="0"/>
              <a:t>iont</a:t>
            </a:r>
            <a:r>
              <a:rPr lang="en-GB" sz="1600" dirty="0" smtClean="0"/>
              <a:t> je </a:t>
            </a:r>
            <a:r>
              <a:rPr lang="en-GB" sz="1600" dirty="0" err="1" smtClean="0"/>
              <a:t>vázán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negativně</a:t>
            </a:r>
            <a:r>
              <a:rPr lang="en-GB" sz="1600" dirty="0" smtClean="0"/>
              <a:t> </a:t>
            </a:r>
            <a:r>
              <a:rPr lang="en-GB" sz="1600" dirty="0" err="1" smtClean="0"/>
              <a:t>nabité</a:t>
            </a:r>
            <a:r>
              <a:rPr lang="en-GB" sz="1600" dirty="0" smtClean="0"/>
              <a:t> </a:t>
            </a:r>
            <a:r>
              <a:rPr lang="en-GB" sz="1600" dirty="0" err="1" smtClean="0"/>
              <a:t>jílové</a:t>
            </a:r>
            <a:r>
              <a:rPr lang="en-GB" sz="1600" dirty="0" smtClean="0"/>
              <a:t> </a:t>
            </a:r>
            <a:r>
              <a:rPr lang="en-GB" sz="1600" dirty="0" err="1" smtClean="0"/>
              <a:t>minerály</a:t>
            </a:r>
            <a:endParaRPr lang="cs-CZ" sz="1600" dirty="0" smtClean="0"/>
          </a:p>
          <a:p>
            <a:r>
              <a:rPr lang="en-GB" sz="1600" dirty="0" err="1" smtClean="0"/>
              <a:t>negativně</a:t>
            </a:r>
            <a:r>
              <a:rPr lang="en-GB" sz="1600" dirty="0" smtClean="0"/>
              <a:t> </a:t>
            </a:r>
            <a:r>
              <a:rPr lang="en-GB" sz="1600" dirty="0" err="1" smtClean="0"/>
              <a:t>nabité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nitráty</a:t>
            </a:r>
            <a:r>
              <a:rPr lang="en-GB" sz="1600" dirty="0" smtClean="0"/>
              <a:t> </a:t>
            </a:r>
            <a:r>
              <a:rPr lang="en-GB" sz="1600" dirty="0" err="1" smtClean="0"/>
              <a:t>volné</a:t>
            </a:r>
            <a:r>
              <a:rPr lang="en-GB" sz="1600" dirty="0" smtClean="0"/>
              <a:t> – </a:t>
            </a:r>
            <a:r>
              <a:rPr lang="en-GB" sz="1600" dirty="0" err="1" smtClean="0"/>
              <a:t>mohou</a:t>
            </a:r>
            <a:r>
              <a:rPr lang="en-GB" sz="1600" dirty="0" smtClean="0"/>
              <a:t> </a:t>
            </a:r>
            <a:r>
              <a:rPr lang="en-GB" sz="1600" dirty="0" err="1" smtClean="0"/>
              <a:t>být</a:t>
            </a:r>
            <a:r>
              <a:rPr lang="en-GB" sz="1600" dirty="0" smtClean="0"/>
              <a:t> </a:t>
            </a:r>
            <a:r>
              <a:rPr lang="en-GB" sz="1600" dirty="0" err="1" smtClean="0"/>
              <a:t>vymyté</a:t>
            </a:r>
            <a:r>
              <a:rPr lang="en-GB" sz="1600" dirty="0" smtClean="0"/>
              <a:t> – </a:t>
            </a:r>
            <a:r>
              <a:rPr lang="en-GB" sz="1600" dirty="0" err="1" smtClean="0"/>
              <a:t>ztráty</a:t>
            </a:r>
            <a:r>
              <a:rPr lang="en-GB" sz="1600" dirty="0" smtClean="0"/>
              <a:t> a </a:t>
            </a:r>
            <a:r>
              <a:rPr lang="en-GB" sz="1600" dirty="0" err="1" smtClean="0"/>
              <a:t>ekologické</a:t>
            </a:r>
            <a:r>
              <a:rPr lang="en-GB" sz="1600" dirty="0" smtClean="0"/>
              <a:t> </a:t>
            </a:r>
            <a:r>
              <a:rPr lang="en-GB" sz="1600" dirty="0" err="1" smtClean="0"/>
              <a:t>důsledky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28176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309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 err="1" smtClean="0"/>
              <a:t>Redukce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nitrátů</a:t>
            </a:r>
            <a:r>
              <a:rPr lang="en-GB" sz="1600" b="1" dirty="0" smtClean="0"/>
              <a:t> a </a:t>
            </a:r>
            <a:r>
              <a:rPr lang="en-GB" sz="1600" b="1" dirty="0" err="1" smtClean="0"/>
              <a:t>denitrifikace</a:t>
            </a:r>
            <a:endParaRPr lang="cs-CZ" sz="1600" b="1" dirty="0" smtClean="0"/>
          </a:p>
          <a:p>
            <a:pPr marL="0" indent="0">
              <a:buNone/>
            </a:pPr>
            <a:endParaRPr lang="en-GB" sz="1600" b="1" dirty="0" smtClean="0"/>
          </a:p>
          <a:p>
            <a:r>
              <a:rPr lang="cs-CZ" sz="1600" dirty="0" err="1"/>
              <a:t>n</a:t>
            </a:r>
            <a:r>
              <a:rPr lang="en-GB" sz="1600" dirty="0" err="1" smtClean="0"/>
              <a:t>itrát</a:t>
            </a:r>
            <a:r>
              <a:rPr lang="en-GB" sz="1600" dirty="0" smtClean="0"/>
              <a:t> </a:t>
            </a:r>
            <a:r>
              <a:rPr lang="en-GB" sz="1600" dirty="0" err="1" smtClean="0"/>
              <a:t>může</a:t>
            </a:r>
            <a:r>
              <a:rPr lang="en-GB" sz="1600" dirty="0" smtClean="0"/>
              <a:t> </a:t>
            </a:r>
            <a:r>
              <a:rPr lang="en-GB" sz="1600" dirty="0" err="1" smtClean="0"/>
              <a:t>být</a:t>
            </a:r>
            <a:r>
              <a:rPr lang="en-GB" sz="1600" dirty="0" smtClean="0"/>
              <a:t> </a:t>
            </a:r>
            <a:r>
              <a:rPr lang="en-GB" sz="1600" dirty="0" err="1" smtClean="0"/>
              <a:t>zabudován</a:t>
            </a:r>
            <a:r>
              <a:rPr lang="en-GB" sz="1600" dirty="0" smtClean="0"/>
              <a:t> </a:t>
            </a:r>
            <a:r>
              <a:rPr lang="en-GB" sz="1600" dirty="0" err="1" smtClean="0"/>
              <a:t>mnoha</a:t>
            </a:r>
            <a:r>
              <a:rPr lang="en-GB" sz="1600" dirty="0" smtClean="0"/>
              <a:t> </a:t>
            </a:r>
            <a:r>
              <a:rPr lang="en-GB" sz="1600" dirty="0" err="1" smtClean="0"/>
              <a:t>organismy</a:t>
            </a:r>
            <a:r>
              <a:rPr lang="en-GB" sz="1600" dirty="0" smtClean="0"/>
              <a:t> do </a:t>
            </a:r>
            <a:r>
              <a:rPr lang="en-GB" sz="1600" dirty="0" err="1" smtClean="0"/>
              <a:t>organických</a:t>
            </a:r>
            <a:r>
              <a:rPr lang="en-GB" sz="1600" dirty="0" smtClean="0"/>
              <a:t> </a:t>
            </a:r>
            <a:r>
              <a:rPr lang="en-GB" sz="1600" dirty="0" err="1" smtClean="0"/>
              <a:t>látek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/>
              <a:t>t</a:t>
            </a:r>
            <a:r>
              <a:rPr lang="cs-CZ" sz="1600" dirty="0" smtClean="0"/>
              <a:t>zv. </a:t>
            </a:r>
            <a:r>
              <a:rPr lang="en-GB" sz="1600" dirty="0" smtClean="0"/>
              <a:t> </a:t>
            </a:r>
            <a:r>
              <a:rPr lang="en-GB" sz="1600" dirty="0" err="1" smtClean="0"/>
              <a:t>asimilační</a:t>
            </a:r>
            <a:r>
              <a:rPr lang="cs-CZ" sz="1600" dirty="0" smtClean="0"/>
              <a:t> </a:t>
            </a:r>
            <a:r>
              <a:rPr lang="en-GB" sz="1600" dirty="0" err="1" smtClean="0"/>
              <a:t>nitrátové</a:t>
            </a:r>
            <a:r>
              <a:rPr lang="en-GB" sz="1600" dirty="0" smtClean="0"/>
              <a:t> </a:t>
            </a:r>
            <a:r>
              <a:rPr lang="en-GB" sz="1600" dirty="0" err="1" smtClean="0"/>
              <a:t>redukce</a:t>
            </a:r>
            <a:r>
              <a:rPr lang="en-GB" sz="1600" dirty="0" smtClean="0"/>
              <a:t> – </a:t>
            </a:r>
            <a:r>
              <a:rPr lang="en-GB" sz="1600" dirty="0" err="1" smtClean="0"/>
              <a:t>dělá</a:t>
            </a:r>
            <a:r>
              <a:rPr lang="en-GB" sz="1600" dirty="0" smtClean="0"/>
              <a:t> to </a:t>
            </a:r>
            <a:r>
              <a:rPr lang="en-GB" sz="1600" dirty="0" err="1" smtClean="0"/>
              <a:t>mnoho</a:t>
            </a:r>
            <a:r>
              <a:rPr lang="en-GB" sz="1600" dirty="0" smtClean="0"/>
              <a:t> </a:t>
            </a:r>
            <a:r>
              <a:rPr lang="en-GB" sz="1600" dirty="0" err="1" smtClean="0"/>
              <a:t>mikrobů</a:t>
            </a:r>
            <a:r>
              <a:rPr lang="en-GB" sz="1600" dirty="0" smtClean="0"/>
              <a:t> (</a:t>
            </a:r>
            <a:r>
              <a:rPr lang="en-GB" sz="1600" dirty="0" err="1" smtClean="0"/>
              <a:t>bakterie</a:t>
            </a:r>
            <a:r>
              <a:rPr lang="en-GB" sz="1600" dirty="0" smtClean="0"/>
              <a:t>, </a:t>
            </a:r>
            <a:r>
              <a:rPr lang="en-GB" sz="1600" dirty="0" err="1" smtClean="0"/>
              <a:t>houby</a:t>
            </a:r>
            <a:r>
              <a:rPr lang="en-GB" sz="1600" dirty="0" smtClean="0"/>
              <a:t>, </a:t>
            </a:r>
            <a:r>
              <a:rPr lang="en-GB" sz="1600" dirty="0" err="1" smtClean="0"/>
              <a:t>řasy</a:t>
            </a:r>
            <a:r>
              <a:rPr lang="en-GB" sz="1600" dirty="0" smtClean="0"/>
              <a:t>)</a:t>
            </a:r>
          </a:p>
          <a:p>
            <a:r>
              <a:rPr lang="cs-CZ" sz="1600" dirty="0" err="1"/>
              <a:t>m</a:t>
            </a:r>
            <a:r>
              <a:rPr lang="en-GB" sz="1600" dirty="0" err="1" smtClean="0"/>
              <a:t>noho</a:t>
            </a:r>
            <a:r>
              <a:rPr lang="en-GB" sz="1600" dirty="0" smtClean="0"/>
              <a:t> </a:t>
            </a:r>
            <a:r>
              <a:rPr lang="en-GB" sz="1600" dirty="0" err="1" smtClean="0"/>
              <a:t>enzymových</a:t>
            </a:r>
            <a:r>
              <a:rPr lang="en-GB" sz="1600" dirty="0" smtClean="0"/>
              <a:t> </a:t>
            </a:r>
            <a:r>
              <a:rPr lang="en-GB" sz="1600" dirty="0" err="1" smtClean="0"/>
              <a:t>systémů</a:t>
            </a:r>
            <a:r>
              <a:rPr lang="en-GB" sz="1600" dirty="0" smtClean="0"/>
              <a:t> </a:t>
            </a:r>
            <a:r>
              <a:rPr lang="en-GB" sz="1600" dirty="0" err="1" smtClean="0"/>
              <a:t>včetně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</a:t>
            </a:r>
            <a:r>
              <a:rPr lang="en-GB" sz="1600" dirty="0" smtClean="0"/>
              <a:t> a </a:t>
            </a:r>
            <a:r>
              <a:rPr lang="en-GB" sz="1600" dirty="0" err="1" smtClean="0"/>
              <a:t>nitrit</a:t>
            </a:r>
            <a:r>
              <a:rPr lang="en-GB" sz="1600" dirty="0" smtClean="0"/>
              <a:t> </a:t>
            </a:r>
            <a:r>
              <a:rPr lang="en-GB" sz="1600" dirty="0" err="1" smtClean="0"/>
              <a:t>reduktázy</a:t>
            </a:r>
            <a:r>
              <a:rPr lang="en-GB" sz="1600" dirty="0" smtClean="0"/>
              <a:t> – </a:t>
            </a:r>
            <a:r>
              <a:rPr lang="en-GB" sz="1600" dirty="0" err="1" smtClean="0"/>
              <a:t>vznikne</a:t>
            </a:r>
            <a:r>
              <a:rPr lang="en-GB" sz="1600" dirty="0" smtClean="0"/>
              <a:t> </a:t>
            </a:r>
            <a:r>
              <a:rPr lang="en-GB" sz="1600" dirty="0" err="1" smtClean="0"/>
              <a:t>amoniak</a:t>
            </a:r>
            <a:r>
              <a:rPr lang="en-GB" sz="1600" dirty="0" smtClean="0"/>
              <a:t> a ten do AK</a:t>
            </a:r>
          </a:p>
          <a:p>
            <a:r>
              <a:rPr lang="cs-CZ" sz="1600" dirty="0" err="1"/>
              <a:t>n</a:t>
            </a:r>
            <a:r>
              <a:rPr lang="en-GB" sz="1600" dirty="0" err="1" smtClean="0"/>
              <a:t>ormální</a:t>
            </a:r>
            <a:r>
              <a:rPr lang="en-GB" sz="1600" dirty="0" smtClean="0"/>
              <a:t> </a:t>
            </a:r>
            <a:r>
              <a:rPr lang="en-GB" sz="1600" dirty="0" err="1" smtClean="0"/>
              <a:t>koncentrace</a:t>
            </a:r>
            <a:r>
              <a:rPr lang="en-GB" sz="1600" dirty="0" smtClean="0"/>
              <a:t> O2 </a:t>
            </a:r>
            <a:r>
              <a:rPr lang="en-GB" sz="1600" dirty="0" err="1" smtClean="0"/>
              <a:t>neinhibuje</a:t>
            </a:r>
            <a:r>
              <a:rPr lang="en-GB" sz="1600" dirty="0" smtClean="0"/>
              <a:t> </a:t>
            </a:r>
            <a:r>
              <a:rPr lang="en-GB" sz="1600" dirty="0" err="1" smtClean="0"/>
              <a:t>reakci</a:t>
            </a:r>
            <a:endParaRPr lang="en-GB" sz="1600" dirty="0" smtClean="0"/>
          </a:p>
          <a:p>
            <a:r>
              <a:rPr lang="cs-CZ" sz="1600" dirty="0" err="1"/>
              <a:t>z</a:t>
            </a:r>
            <a:r>
              <a:rPr lang="en-GB" sz="1600" dirty="0" smtClean="0"/>
              <a:t>a </a:t>
            </a:r>
            <a:r>
              <a:rPr lang="en-GB" sz="1600" dirty="0" err="1" smtClean="0"/>
              <a:t>nepřítomnosti</a:t>
            </a:r>
            <a:r>
              <a:rPr lang="en-GB" sz="1600" dirty="0" smtClean="0"/>
              <a:t> </a:t>
            </a:r>
            <a:r>
              <a:rPr lang="en-GB" sz="1600" dirty="0" err="1" smtClean="0"/>
              <a:t>kyslíku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nitráty</a:t>
            </a:r>
            <a:r>
              <a:rPr lang="en-GB" sz="1600" dirty="0" smtClean="0"/>
              <a:t> </a:t>
            </a:r>
            <a:r>
              <a:rPr lang="en-GB" sz="1600" dirty="0" err="1" smtClean="0"/>
              <a:t>mohou</a:t>
            </a:r>
            <a:r>
              <a:rPr lang="en-GB" sz="1600" dirty="0" smtClean="0"/>
              <a:t> </a:t>
            </a:r>
            <a:r>
              <a:rPr lang="en-GB" sz="1600" dirty="0" err="1" smtClean="0"/>
              <a:t>sloužit</a:t>
            </a:r>
            <a:r>
              <a:rPr lang="en-GB" sz="1600" dirty="0" smtClean="0"/>
              <a:t> </a:t>
            </a:r>
            <a:r>
              <a:rPr lang="en-GB" sz="1600" dirty="0" err="1" smtClean="0"/>
              <a:t>jako</a:t>
            </a:r>
            <a:r>
              <a:rPr lang="en-GB" sz="1600" dirty="0" smtClean="0"/>
              <a:t> </a:t>
            </a:r>
            <a:r>
              <a:rPr lang="en-GB" sz="1600" dirty="0" err="1" smtClean="0"/>
              <a:t>terminální</a:t>
            </a:r>
            <a:r>
              <a:rPr lang="en-GB" sz="1600" dirty="0" smtClean="0"/>
              <a:t> </a:t>
            </a:r>
            <a:r>
              <a:rPr lang="en-GB" sz="1600" dirty="0" err="1" smtClean="0"/>
              <a:t>akceptory</a:t>
            </a:r>
            <a:r>
              <a:rPr lang="en-GB" sz="1600" dirty="0" smtClean="0"/>
              <a:t> </a:t>
            </a:r>
            <a:r>
              <a:rPr lang="en-GB" sz="1600" dirty="0" err="1" smtClean="0"/>
              <a:t>elektronů</a:t>
            </a:r>
            <a:r>
              <a:rPr lang="en-GB" sz="1600" dirty="0" smtClean="0"/>
              <a:t> 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en-GB" sz="1600" dirty="0" err="1" smtClean="0"/>
              <a:t>respirace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nitrátů</a:t>
            </a:r>
            <a:r>
              <a:rPr lang="cs-CZ" sz="1600" dirty="0" smtClean="0"/>
              <a:t> - tzv.</a:t>
            </a:r>
            <a:r>
              <a:rPr lang="en-GB" sz="1600" dirty="0" smtClean="0"/>
              <a:t> </a:t>
            </a:r>
            <a:r>
              <a:rPr lang="en-GB" sz="1600" dirty="0" err="1" smtClean="0"/>
              <a:t>disimilační</a:t>
            </a:r>
            <a:r>
              <a:rPr lang="en-GB" sz="1600" dirty="0" smtClean="0"/>
              <a:t> </a:t>
            </a:r>
            <a:r>
              <a:rPr lang="en-GB" sz="1600" dirty="0" err="1" smtClean="0"/>
              <a:t>redukce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nitrátů</a:t>
            </a:r>
            <a:endParaRPr lang="cs-CZ" sz="1600" dirty="0"/>
          </a:p>
          <a:p>
            <a:r>
              <a:rPr lang="en-GB" sz="1600" dirty="0" err="1" smtClean="0"/>
              <a:t>nitráty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přeměněny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celou</a:t>
            </a:r>
            <a:r>
              <a:rPr lang="en-GB" sz="1600" dirty="0" smtClean="0"/>
              <a:t> </a:t>
            </a:r>
            <a:r>
              <a:rPr lang="en-GB" sz="1600" dirty="0" err="1" smtClean="0"/>
              <a:t>řadu</a:t>
            </a:r>
            <a:r>
              <a:rPr lang="cs-CZ" sz="1600" dirty="0"/>
              <a:t> </a:t>
            </a:r>
            <a:r>
              <a:rPr lang="en-GB" sz="1600" dirty="0" err="1" smtClean="0"/>
              <a:t>redukovaných</a:t>
            </a:r>
            <a:r>
              <a:rPr lang="en-GB" sz="1600" dirty="0" smtClean="0"/>
              <a:t> </a:t>
            </a:r>
            <a:r>
              <a:rPr lang="en-GB" sz="1600" dirty="0" err="1" smtClean="0"/>
              <a:t>sloučenin</a:t>
            </a:r>
            <a:r>
              <a:rPr lang="en-GB" sz="1600" dirty="0" smtClean="0"/>
              <a:t> a </a:t>
            </a:r>
            <a:r>
              <a:rPr lang="en-GB" sz="1600" dirty="0" err="1" smtClean="0"/>
              <a:t>zároveň</a:t>
            </a:r>
            <a:r>
              <a:rPr lang="en-GB" sz="1600" dirty="0" smtClean="0"/>
              <a:t> je </a:t>
            </a:r>
            <a:r>
              <a:rPr lang="en-GB" sz="1600" dirty="0" err="1" smtClean="0"/>
              <a:t>oxidována</a:t>
            </a:r>
            <a:r>
              <a:rPr lang="en-GB" sz="1600" dirty="0" smtClean="0"/>
              <a:t> org</a:t>
            </a:r>
            <a:r>
              <a:rPr lang="cs-CZ" sz="1600" dirty="0" smtClean="0"/>
              <a:t>.</a:t>
            </a:r>
            <a:r>
              <a:rPr lang="en-GB" sz="1600" dirty="0" err="1" smtClean="0"/>
              <a:t>hmota</a:t>
            </a:r>
            <a:r>
              <a:rPr lang="en-GB" sz="1600" dirty="0" smtClean="0"/>
              <a:t> </a:t>
            </a:r>
            <a:r>
              <a:rPr lang="en-GB" sz="1600" dirty="0" err="1" smtClean="0"/>
              <a:t>mnohem</a:t>
            </a:r>
            <a:r>
              <a:rPr lang="en-GB" sz="1600" dirty="0" smtClean="0"/>
              <a:t> </a:t>
            </a:r>
            <a:r>
              <a:rPr lang="en-GB" sz="1600" dirty="0" err="1" smtClean="0"/>
              <a:t>větší</a:t>
            </a:r>
            <a:r>
              <a:rPr lang="en-GB" sz="1600" dirty="0" smtClean="0"/>
              <a:t> </a:t>
            </a:r>
            <a:r>
              <a:rPr lang="en-GB" sz="1600" dirty="0" err="1" smtClean="0"/>
              <a:t>zisk</a:t>
            </a:r>
            <a:r>
              <a:rPr lang="cs-CZ" sz="1600" dirty="0"/>
              <a:t> </a:t>
            </a:r>
            <a:r>
              <a:rPr lang="en-GB" sz="1600" dirty="0" err="1" smtClean="0"/>
              <a:t>energie</a:t>
            </a:r>
            <a:r>
              <a:rPr lang="en-GB" sz="1600" dirty="0" smtClean="0"/>
              <a:t> </a:t>
            </a:r>
            <a:r>
              <a:rPr lang="en-GB" sz="1600" dirty="0" err="1" smtClean="0"/>
              <a:t>než</a:t>
            </a:r>
            <a:r>
              <a:rPr lang="en-GB" sz="1600" dirty="0" smtClean="0"/>
              <a:t> </a:t>
            </a:r>
            <a:r>
              <a:rPr lang="en-GB" sz="1600" dirty="0" err="1" smtClean="0"/>
              <a:t>fermentace</a:t>
            </a:r>
            <a:endParaRPr lang="cs-CZ" sz="1600" dirty="0"/>
          </a:p>
          <a:p>
            <a:endParaRPr lang="en-GB" sz="1600" dirty="0" smtClean="0"/>
          </a:p>
          <a:p>
            <a:pPr marL="0" indent="0">
              <a:buNone/>
            </a:pPr>
            <a:r>
              <a:rPr lang="en-GB" sz="1600" dirty="0" err="1" smtClean="0"/>
              <a:t>dva</a:t>
            </a:r>
            <a:r>
              <a:rPr lang="en-GB" sz="1600" dirty="0" smtClean="0"/>
              <a:t> </a:t>
            </a:r>
            <a:r>
              <a:rPr lang="en-GB" sz="1600" dirty="0" err="1" smtClean="0"/>
              <a:t>typy</a:t>
            </a:r>
            <a:r>
              <a:rPr lang="en-GB" sz="1600" dirty="0" smtClean="0"/>
              <a:t> </a:t>
            </a:r>
            <a:r>
              <a:rPr lang="en-GB" sz="1600" dirty="0" err="1" smtClean="0"/>
              <a:t>disimilační</a:t>
            </a:r>
            <a:r>
              <a:rPr lang="en-GB" sz="1600" dirty="0" smtClean="0"/>
              <a:t> </a:t>
            </a:r>
            <a:r>
              <a:rPr lang="en-GB" sz="1600" dirty="0" err="1" smtClean="0"/>
              <a:t>redukce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nitrátů</a:t>
            </a:r>
            <a:r>
              <a:rPr lang="en-GB" sz="1600" dirty="0" smtClean="0"/>
              <a:t>:</a:t>
            </a:r>
          </a:p>
          <a:p>
            <a:r>
              <a:rPr lang="en-GB" sz="1600" dirty="0" err="1" smtClean="0"/>
              <a:t>Fakultativní</a:t>
            </a:r>
            <a:r>
              <a:rPr lang="en-GB" sz="1600" dirty="0" smtClean="0"/>
              <a:t> </a:t>
            </a:r>
            <a:r>
              <a:rPr lang="en-GB" sz="1600" dirty="0" err="1" smtClean="0"/>
              <a:t>anaerobové</a:t>
            </a:r>
            <a:r>
              <a:rPr lang="en-GB" sz="1600" dirty="0" smtClean="0"/>
              <a:t> – </a:t>
            </a:r>
            <a:r>
              <a:rPr lang="en-GB" sz="1600" dirty="0" err="1" smtClean="0"/>
              <a:t>Alcaligenes</a:t>
            </a:r>
            <a:r>
              <a:rPr lang="en-GB" sz="1600" dirty="0" smtClean="0"/>
              <a:t>, Escherichia, </a:t>
            </a:r>
            <a:r>
              <a:rPr lang="en-GB" sz="1600" dirty="0" err="1" smtClean="0"/>
              <a:t>Aeromonas</a:t>
            </a:r>
            <a:r>
              <a:rPr lang="en-GB" sz="1600" dirty="0" smtClean="0"/>
              <a:t>, Enterobacter, Bacillus,</a:t>
            </a:r>
          </a:p>
          <a:p>
            <a:r>
              <a:rPr lang="en-GB" sz="1600" dirty="0" err="1" smtClean="0"/>
              <a:t>Flavobacterium</a:t>
            </a:r>
            <a:r>
              <a:rPr lang="en-GB" sz="1600" dirty="0" smtClean="0"/>
              <a:t>, </a:t>
            </a:r>
            <a:r>
              <a:rPr lang="en-GB" sz="1600" dirty="0" err="1" smtClean="0"/>
              <a:t>Nocardia</a:t>
            </a:r>
            <a:r>
              <a:rPr lang="en-GB" sz="1600" dirty="0" smtClean="0"/>
              <a:t>, Spirillum, Staphylococcus, Vibrio – </a:t>
            </a:r>
            <a:r>
              <a:rPr lang="en-GB" sz="1600" dirty="0" err="1" smtClean="0"/>
              <a:t>redukují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nitráty</a:t>
            </a:r>
            <a:r>
              <a:rPr lang="en-GB" sz="1600" dirty="0" smtClean="0"/>
              <a:t> </a:t>
            </a:r>
            <a:r>
              <a:rPr lang="en-GB" sz="1600" dirty="0" err="1" smtClean="0"/>
              <a:t>za</a:t>
            </a:r>
            <a:endParaRPr lang="en-GB" sz="1600" dirty="0" smtClean="0"/>
          </a:p>
          <a:p>
            <a:r>
              <a:rPr lang="en-GB" sz="1600" dirty="0" err="1" smtClean="0"/>
              <a:t>anaerobních</a:t>
            </a:r>
            <a:r>
              <a:rPr lang="en-GB" sz="1600" dirty="0" smtClean="0"/>
              <a:t> </a:t>
            </a:r>
            <a:r>
              <a:rPr lang="en-GB" sz="1600" dirty="0" err="1" smtClean="0"/>
              <a:t>podmínek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nitrity</a:t>
            </a:r>
            <a:r>
              <a:rPr lang="en-GB" sz="1600" dirty="0" smtClean="0"/>
              <a:t>, ty </a:t>
            </a:r>
            <a:r>
              <a:rPr lang="en-GB" sz="1600" dirty="0" err="1" smtClean="0"/>
              <a:t>exkretovány</a:t>
            </a:r>
            <a:r>
              <a:rPr lang="en-GB" sz="1600" dirty="0" smtClean="0"/>
              <a:t>, </a:t>
            </a:r>
            <a:r>
              <a:rPr lang="en-GB" sz="1600" dirty="0" err="1" smtClean="0"/>
              <a:t>případně</a:t>
            </a:r>
            <a:r>
              <a:rPr lang="en-GB" sz="1600" dirty="0" smtClean="0"/>
              <a:t> </a:t>
            </a:r>
            <a:r>
              <a:rPr lang="en-GB" sz="1600" dirty="0" err="1" smtClean="0"/>
              <a:t>nekteří</a:t>
            </a:r>
            <a:r>
              <a:rPr lang="en-GB" sz="1600" dirty="0" smtClean="0"/>
              <a:t> </a:t>
            </a:r>
            <a:r>
              <a:rPr lang="en-GB" sz="1600" dirty="0" err="1" smtClean="0"/>
              <a:t>mikrobi</a:t>
            </a:r>
            <a:r>
              <a:rPr lang="en-GB" sz="1600" dirty="0" smtClean="0"/>
              <a:t> je </a:t>
            </a:r>
            <a:r>
              <a:rPr lang="en-GB" sz="1600" dirty="0" err="1" smtClean="0"/>
              <a:t>mohou</a:t>
            </a:r>
            <a:endParaRPr lang="en-GB" sz="1600" dirty="0" smtClean="0"/>
          </a:p>
          <a:p>
            <a:r>
              <a:rPr lang="en-GB" sz="1600" dirty="0" err="1" smtClean="0"/>
              <a:t>redukovat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amoniak</a:t>
            </a:r>
            <a:r>
              <a:rPr lang="en-GB" sz="1600" dirty="0" smtClean="0"/>
              <a:t> (</a:t>
            </a:r>
            <a:r>
              <a:rPr lang="en-GB" sz="1600" dirty="0" err="1" smtClean="0"/>
              <a:t>amonifikace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nitrátů</a:t>
            </a:r>
            <a:r>
              <a:rPr lang="en-GB" sz="1600" dirty="0" smtClean="0"/>
              <a:t>) . </a:t>
            </a:r>
            <a:r>
              <a:rPr lang="en-GB" sz="1600" dirty="0" err="1" smtClean="0"/>
              <a:t>Tyto</a:t>
            </a:r>
            <a:r>
              <a:rPr lang="en-GB" sz="1600" dirty="0" smtClean="0"/>
              <a:t> </a:t>
            </a:r>
            <a:r>
              <a:rPr lang="en-GB" sz="1600" dirty="0" err="1" smtClean="0"/>
              <a:t>organismy</a:t>
            </a:r>
            <a:r>
              <a:rPr lang="en-GB" sz="1600" dirty="0" smtClean="0"/>
              <a:t> </a:t>
            </a:r>
            <a:r>
              <a:rPr lang="en-GB" sz="1600" dirty="0" err="1" smtClean="0"/>
              <a:t>neprodukují</a:t>
            </a:r>
            <a:r>
              <a:rPr lang="en-GB" sz="1600" dirty="0" smtClean="0"/>
              <a:t> </a:t>
            </a:r>
            <a:r>
              <a:rPr lang="en-GB" sz="1600" dirty="0" err="1" smtClean="0"/>
              <a:t>plynné</a:t>
            </a:r>
            <a:r>
              <a:rPr lang="en-GB" sz="1600" dirty="0" smtClean="0"/>
              <a:t> </a:t>
            </a:r>
            <a:r>
              <a:rPr lang="en-GB" sz="1600" dirty="0" err="1" smtClean="0"/>
              <a:t>dusíkaté</a:t>
            </a:r>
            <a:endParaRPr lang="en-GB" sz="1600" dirty="0" smtClean="0"/>
          </a:p>
          <a:p>
            <a:r>
              <a:rPr lang="en-GB" sz="1600" dirty="0" err="1" smtClean="0"/>
              <a:t>produkty</a:t>
            </a:r>
            <a:r>
              <a:rPr lang="en-GB" sz="1600" dirty="0" smtClean="0"/>
              <a:t> – </a:t>
            </a:r>
            <a:r>
              <a:rPr lang="en-GB" sz="1600" dirty="0" err="1" smtClean="0"/>
              <a:t>tedy</a:t>
            </a:r>
            <a:r>
              <a:rPr lang="en-GB" sz="1600" dirty="0" smtClean="0"/>
              <a:t> </a:t>
            </a:r>
            <a:r>
              <a:rPr lang="en-GB" sz="1600" dirty="0" err="1" smtClean="0"/>
              <a:t>nejde</a:t>
            </a:r>
            <a:r>
              <a:rPr lang="en-GB" sz="1600" dirty="0" smtClean="0"/>
              <a:t> o </a:t>
            </a:r>
            <a:r>
              <a:rPr lang="en-GB" sz="1600" dirty="0" err="1" smtClean="0"/>
              <a:t>denitrifikaci</a:t>
            </a:r>
            <a:r>
              <a:rPr lang="en-GB" sz="1600" dirty="0" smtClean="0"/>
              <a:t>. </a:t>
            </a:r>
            <a:r>
              <a:rPr lang="en-GB" sz="1600" dirty="0" err="1" smtClean="0"/>
              <a:t>Amonifikace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nitrátů</a:t>
            </a:r>
            <a:r>
              <a:rPr lang="en-GB" sz="1600" dirty="0" smtClean="0"/>
              <a:t> je </a:t>
            </a:r>
            <a:r>
              <a:rPr lang="en-GB" sz="1600" dirty="0" err="1" smtClean="0"/>
              <a:t>významná</a:t>
            </a:r>
            <a:r>
              <a:rPr lang="en-GB" sz="1600" dirty="0" smtClean="0"/>
              <a:t> </a:t>
            </a:r>
            <a:r>
              <a:rPr lang="en-GB" sz="1600" dirty="0" err="1" smtClean="0"/>
              <a:t>ve</a:t>
            </a:r>
            <a:r>
              <a:rPr lang="en-GB" sz="1600" dirty="0" smtClean="0"/>
              <a:t> </a:t>
            </a:r>
            <a:r>
              <a:rPr lang="en-GB" sz="1600" dirty="0" err="1" smtClean="0"/>
              <a:t>stojaté</a:t>
            </a:r>
            <a:r>
              <a:rPr lang="en-GB" sz="1600" dirty="0" smtClean="0"/>
              <a:t> </a:t>
            </a:r>
            <a:r>
              <a:rPr lang="en-GB" sz="1600" dirty="0" err="1" smtClean="0"/>
              <a:t>vodě</a:t>
            </a:r>
            <a:r>
              <a:rPr lang="en-GB" sz="1600" dirty="0" smtClean="0"/>
              <a:t>,</a:t>
            </a:r>
          </a:p>
          <a:p>
            <a:r>
              <a:rPr lang="en-GB" sz="1600" dirty="0" err="1" smtClean="0"/>
              <a:t>čistírnách</a:t>
            </a:r>
            <a:r>
              <a:rPr lang="en-GB" sz="1600" dirty="0" smtClean="0"/>
              <a:t> </a:t>
            </a:r>
            <a:r>
              <a:rPr lang="en-GB" sz="1600" dirty="0" err="1" smtClean="0"/>
              <a:t>odpadních</a:t>
            </a:r>
            <a:r>
              <a:rPr lang="en-GB" sz="1600" dirty="0" smtClean="0"/>
              <a:t> </a:t>
            </a:r>
            <a:r>
              <a:rPr lang="en-GB" sz="1600" dirty="0" err="1" smtClean="0"/>
              <a:t>vod</a:t>
            </a:r>
            <a:r>
              <a:rPr lang="en-GB" sz="1600" dirty="0" smtClean="0"/>
              <a:t> a v </a:t>
            </a:r>
            <a:r>
              <a:rPr lang="en-GB" sz="1600" dirty="0" err="1" smtClean="0"/>
              <a:t>některých</a:t>
            </a:r>
            <a:r>
              <a:rPr lang="en-GB" sz="1600" dirty="0" smtClean="0"/>
              <a:t> </a:t>
            </a:r>
            <a:r>
              <a:rPr lang="en-GB" sz="1600" dirty="0" err="1" smtClean="0"/>
              <a:t>sedimentech</a:t>
            </a:r>
            <a:r>
              <a:rPr lang="en-GB" sz="1600" dirty="0" smtClean="0"/>
              <a:t>, Na </a:t>
            </a:r>
            <a:r>
              <a:rPr lang="en-GB" sz="1600" dirty="0" err="1" smtClean="0"/>
              <a:t>rozdíl</a:t>
            </a:r>
            <a:r>
              <a:rPr lang="en-GB" sz="1600" dirty="0" smtClean="0"/>
              <a:t> od </a:t>
            </a:r>
            <a:r>
              <a:rPr lang="en-GB" sz="1600" dirty="0" err="1" smtClean="0"/>
              <a:t>asimilační</a:t>
            </a:r>
            <a:r>
              <a:rPr lang="en-GB" sz="1600" dirty="0" smtClean="0"/>
              <a:t> </a:t>
            </a:r>
            <a:r>
              <a:rPr lang="en-GB" sz="1600" dirty="0" err="1" smtClean="0"/>
              <a:t>redukce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nitrátů</a:t>
            </a:r>
            <a:r>
              <a:rPr lang="en-GB" sz="1600" dirty="0" smtClean="0"/>
              <a:t>,</a:t>
            </a:r>
          </a:p>
          <a:p>
            <a:r>
              <a:rPr lang="en-GB" sz="1600" dirty="0" err="1" smtClean="0"/>
              <a:t>není</a:t>
            </a:r>
            <a:r>
              <a:rPr lang="en-GB" sz="1600" dirty="0" smtClean="0"/>
              <a:t> </a:t>
            </a:r>
            <a:r>
              <a:rPr lang="en-GB" sz="1600" dirty="0" err="1" smtClean="0"/>
              <a:t>disimilační</a:t>
            </a:r>
            <a:r>
              <a:rPr lang="en-GB" sz="1600" dirty="0" smtClean="0"/>
              <a:t> </a:t>
            </a:r>
            <a:r>
              <a:rPr lang="en-GB" sz="1600" dirty="0" err="1" smtClean="0"/>
              <a:t>redukce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nitrátů</a:t>
            </a:r>
            <a:r>
              <a:rPr lang="en-GB" sz="1600" dirty="0" smtClean="0"/>
              <a:t> </a:t>
            </a:r>
            <a:r>
              <a:rPr lang="en-GB" sz="1600" dirty="0" err="1" smtClean="0"/>
              <a:t>inhibována</a:t>
            </a:r>
            <a:r>
              <a:rPr lang="en-GB" sz="1600" dirty="0" smtClean="0"/>
              <a:t> </a:t>
            </a:r>
            <a:r>
              <a:rPr lang="en-GB" sz="1600" dirty="0" err="1" smtClean="0"/>
              <a:t>amoniakem</a:t>
            </a:r>
            <a:r>
              <a:rPr lang="en-GB" sz="1600" dirty="0" smtClean="0"/>
              <a:t>; </a:t>
            </a:r>
            <a:r>
              <a:rPr lang="en-GB" sz="1600" dirty="0" err="1" smtClean="0"/>
              <a:t>takže</a:t>
            </a:r>
            <a:r>
              <a:rPr lang="en-GB" sz="1600" dirty="0" smtClean="0"/>
              <a:t> </a:t>
            </a:r>
            <a:r>
              <a:rPr lang="en-GB" sz="1600" dirty="0" err="1" smtClean="0"/>
              <a:t>amoniak</a:t>
            </a:r>
            <a:r>
              <a:rPr lang="en-GB" sz="1600" dirty="0" smtClean="0"/>
              <a:t> </a:t>
            </a:r>
            <a:r>
              <a:rPr lang="en-GB" sz="1600" dirty="0" err="1" smtClean="0"/>
              <a:t>může</a:t>
            </a:r>
            <a:r>
              <a:rPr lang="en-GB" sz="1600" dirty="0" smtClean="0"/>
              <a:t> </a:t>
            </a:r>
            <a:r>
              <a:rPr lang="en-GB" sz="1600" dirty="0" err="1" smtClean="0"/>
              <a:t>být</a:t>
            </a:r>
            <a:r>
              <a:rPr lang="en-GB" sz="1600" dirty="0" smtClean="0"/>
              <a:t> </a:t>
            </a:r>
            <a:r>
              <a:rPr lang="en-GB" sz="1600" dirty="0" err="1" smtClean="0"/>
              <a:t>exkretován</a:t>
            </a:r>
            <a:endParaRPr lang="en-GB" sz="1600" dirty="0" smtClean="0"/>
          </a:p>
          <a:p>
            <a:r>
              <a:rPr lang="en-GB" sz="1600" dirty="0" err="1" smtClean="0"/>
              <a:t>ve</a:t>
            </a:r>
            <a:r>
              <a:rPr lang="en-GB" sz="1600" dirty="0" smtClean="0"/>
              <a:t> </a:t>
            </a:r>
            <a:r>
              <a:rPr lang="en-GB" sz="1600" dirty="0" err="1" smtClean="0"/>
              <a:t>větším</a:t>
            </a:r>
            <a:r>
              <a:rPr lang="en-GB" sz="1600" dirty="0" smtClean="0"/>
              <a:t> </a:t>
            </a:r>
            <a:r>
              <a:rPr lang="en-GB" sz="1600" dirty="0" err="1" smtClean="0"/>
              <a:t>rozsahu</a:t>
            </a:r>
            <a:r>
              <a:rPr lang="en-GB" sz="1600" dirty="0" smtClean="0"/>
              <a:t>.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srovnání</a:t>
            </a:r>
            <a:r>
              <a:rPr lang="en-GB" sz="1600" dirty="0"/>
              <a:t> s </a:t>
            </a:r>
            <a:r>
              <a:rPr lang="en-GB" sz="1600" dirty="0" err="1"/>
              <a:t>denitrifikací</a:t>
            </a:r>
            <a:r>
              <a:rPr lang="en-GB" sz="1600" dirty="0"/>
              <a:t> ale </a:t>
            </a:r>
            <a:r>
              <a:rPr lang="en-GB" sz="1600" dirty="0" err="1"/>
              <a:t>jde</a:t>
            </a:r>
            <a:r>
              <a:rPr lang="en-GB" sz="1600" dirty="0"/>
              <a:t> z </a:t>
            </a:r>
            <a:r>
              <a:rPr lang="en-GB" sz="1600" dirty="0" err="1"/>
              <a:t>ekologického</a:t>
            </a:r>
            <a:r>
              <a:rPr lang="en-GB" sz="1600" dirty="0"/>
              <a:t> </a:t>
            </a:r>
            <a:r>
              <a:rPr lang="en-GB" sz="1600" dirty="0" err="1"/>
              <a:t>hlediska</a:t>
            </a:r>
            <a:r>
              <a:rPr lang="en-GB" sz="1600" dirty="0"/>
              <a:t> o </a:t>
            </a:r>
            <a:r>
              <a:rPr lang="en-GB" sz="1600" dirty="0" err="1"/>
              <a:t>méně</a:t>
            </a:r>
            <a:endParaRPr lang="en-GB" sz="1600" dirty="0"/>
          </a:p>
          <a:p>
            <a:r>
              <a:rPr lang="en-GB" sz="1600" dirty="0" err="1"/>
              <a:t>významný</a:t>
            </a:r>
            <a:r>
              <a:rPr lang="en-GB" sz="1600" dirty="0"/>
              <a:t> </a:t>
            </a:r>
            <a:r>
              <a:rPr lang="en-GB" sz="1600" dirty="0" err="1"/>
              <a:t>proces</a:t>
            </a:r>
            <a:r>
              <a:rPr lang="en-GB" sz="1600" dirty="0"/>
              <a:t> pro </a:t>
            </a:r>
            <a:r>
              <a:rPr lang="en-GB" sz="1600" dirty="0" err="1"/>
              <a:t>redukční</a:t>
            </a:r>
            <a:r>
              <a:rPr lang="en-GB" sz="1600" dirty="0"/>
              <a:t> </a:t>
            </a:r>
            <a:r>
              <a:rPr lang="en-GB" sz="1600" dirty="0" err="1"/>
              <a:t>odstranění</a:t>
            </a:r>
            <a:r>
              <a:rPr lang="en-GB" sz="1600" dirty="0"/>
              <a:t> </a:t>
            </a:r>
            <a:r>
              <a:rPr lang="en-GB" sz="1600" dirty="0" err="1"/>
              <a:t>nitritů</a:t>
            </a:r>
            <a:r>
              <a:rPr lang="en-GB" sz="1600" dirty="0"/>
              <a:t> a </a:t>
            </a:r>
            <a:r>
              <a:rPr lang="en-GB" sz="1600" dirty="0" err="1"/>
              <a:t>nitrátů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142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336704"/>
          </a:xfrm>
        </p:spPr>
        <p:txBody>
          <a:bodyPr>
            <a:noAutofit/>
          </a:bodyPr>
          <a:lstStyle/>
          <a:p>
            <a:r>
              <a:rPr lang="cs-CZ" sz="1600" dirty="0" err="1"/>
              <a:t>d</a:t>
            </a:r>
            <a:r>
              <a:rPr lang="en-GB" sz="1600" dirty="0" err="1" smtClean="0"/>
              <a:t>enitrifikace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nitrifikace</a:t>
            </a:r>
            <a:r>
              <a:rPr lang="en-GB" sz="1600" dirty="0"/>
              <a:t> v </a:t>
            </a:r>
            <a:r>
              <a:rPr lang="en-GB" sz="1600" dirty="0" err="1"/>
              <a:t>půdě</a:t>
            </a:r>
            <a:r>
              <a:rPr lang="en-GB" sz="1600" dirty="0"/>
              <a:t> </a:t>
            </a:r>
            <a:r>
              <a:rPr lang="en-GB" sz="1600" dirty="0" err="1"/>
              <a:t>často</a:t>
            </a:r>
            <a:r>
              <a:rPr lang="en-GB" sz="1600" dirty="0"/>
              <a:t> </a:t>
            </a:r>
            <a:r>
              <a:rPr lang="en-GB" sz="1600" dirty="0" err="1"/>
              <a:t>těsně</a:t>
            </a:r>
            <a:r>
              <a:rPr lang="en-GB" sz="1600" dirty="0"/>
              <a:t> </a:t>
            </a:r>
            <a:r>
              <a:rPr lang="en-GB" sz="1600" dirty="0" err="1"/>
              <a:t>vedle</a:t>
            </a:r>
            <a:r>
              <a:rPr lang="en-GB" sz="1600" dirty="0"/>
              <a:t> </a:t>
            </a:r>
            <a:r>
              <a:rPr lang="en-GB" sz="1600" dirty="0" err="1" smtClean="0"/>
              <a:t>sebe</a:t>
            </a:r>
            <a:endParaRPr lang="cs-CZ" sz="1600" dirty="0"/>
          </a:p>
          <a:p>
            <a:r>
              <a:rPr lang="en-GB" sz="1600" dirty="0" err="1" smtClean="0"/>
              <a:t>významná</a:t>
            </a:r>
            <a:r>
              <a:rPr lang="en-GB" sz="1600" dirty="0" smtClean="0"/>
              <a:t> </a:t>
            </a:r>
            <a:r>
              <a:rPr lang="en-GB" sz="1600" dirty="0" err="1"/>
              <a:t>část</a:t>
            </a:r>
            <a:r>
              <a:rPr lang="en-GB" sz="1600" dirty="0"/>
              <a:t> NO3- </a:t>
            </a:r>
            <a:r>
              <a:rPr lang="en-GB" sz="1600" dirty="0" err="1"/>
              <a:t>vytvořená</a:t>
            </a:r>
            <a:endParaRPr lang="en-GB" sz="1600" dirty="0"/>
          </a:p>
          <a:p>
            <a:r>
              <a:rPr lang="en-GB" sz="1600" dirty="0" err="1"/>
              <a:t>nitrifikací</a:t>
            </a:r>
            <a:r>
              <a:rPr lang="en-GB" sz="1600" dirty="0"/>
              <a:t> </a:t>
            </a:r>
            <a:r>
              <a:rPr lang="en-GB" sz="1600" dirty="0" err="1"/>
              <a:t>difunduje</a:t>
            </a:r>
            <a:r>
              <a:rPr lang="en-GB" sz="1600" dirty="0"/>
              <a:t> do </a:t>
            </a:r>
            <a:r>
              <a:rPr lang="en-GB" sz="1600" dirty="0" err="1"/>
              <a:t>anaerobní</a:t>
            </a:r>
            <a:r>
              <a:rPr lang="en-GB" sz="1600" dirty="0"/>
              <a:t> </a:t>
            </a:r>
            <a:r>
              <a:rPr lang="en-GB" sz="1600" dirty="0" err="1"/>
              <a:t>denitrifikační</a:t>
            </a:r>
            <a:r>
              <a:rPr lang="en-GB" sz="1600" dirty="0"/>
              <a:t> </a:t>
            </a:r>
            <a:r>
              <a:rPr lang="en-GB" sz="1600" dirty="0" err="1" smtClean="0"/>
              <a:t>zóny</a:t>
            </a:r>
            <a:r>
              <a:rPr lang="cs-CZ" sz="1600" dirty="0" smtClean="0"/>
              <a:t>-</a:t>
            </a:r>
            <a:r>
              <a:rPr lang="en-GB" sz="1600" dirty="0" err="1" smtClean="0"/>
              <a:t>redukována</a:t>
            </a:r>
            <a:r>
              <a:rPr lang="en-GB" sz="1600" dirty="0" smtClean="0"/>
              <a:t> </a:t>
            </a:r>
            <a:r>
              <a:rPr lang="en-GB" sz="1600" dirty="0" err="1"/>
              <a:t>na</a:t>
            </a:r>
            <a:r>
              <a:rPr lang="en-GB" sz="1600" dirty="0"/>
              <a:t> N2.</a:t>
            </a:r>
          </a:p>
          <a:p>
            <a:r>
              <a:rPr lang="cs-CZ" sz="1600" dirty="0" err="1" smtClean="0"/>
              <a:t>někt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 err="1"/>
              <a:t>organismy</a:t>
            </a:r>
            <a:r>
              <a:rPr lang="en-GB" sz="1600" dirty="0"/>
              <a:t> </a:t>
            </a:r>
            <a:r>
              <a:rPr lang="en-GB" sz="1600" dirty="0" err="1"/>
              <a:t>denitrifikují</a:t>
            </a:r>
            <a:r>
              <a:rPr lang="en-GB" sz="1600" dirty="0"/>
              <a:t> </a:t>
            </a:r>
            <a:r>
              <a:rPr lang="en-GB" sz="1600" dirty="0" err="1"/>
              <a:t>jen</a:t>
            </a:r>
            <a:r>
              <a:rPr lang="en-GB" sz="1600" dirty="0"/>
              <a:t> </a:t>
            </a:r>
            <a:r>
              <a:rPr lang="en-GB" sz="1600" dirty="0" err="1"/>
              <a:t>za</a:t>
            </a:r>
            <a:r>
              <a:rPr lang="en-GB" sz="1600" dirty="0"/>
              <a:t> </a:t>
            </a:r>
            <a:r>
              <a:rPr lang="en-GB" sz="1600" dirty="0" err="1"/>
              <a:t>anaerobních</a:t>
            </a:r>
            <a:r>
              <a:rPr lang="en-GB" sz="1600" dirty="0"/>
              <a:t> </a:t>
            </a:r>
            <a:r>
              <a:rPr lang="en-GB" sz="1600" dirty="0" err="1"/>
              <a:t>podmínek</a:t>
            </a:r>
            <a:r>
              <a:rPr lang="en-GB" sz="1600" dirty="0"/>
              <a:t> (</a:t>
            </a:r>
            <a:r>
              <a:rPr lang="en-GB" sz="1600" i="1" dirty="0" err="1"/>
              <a:t>Paracoccus</a:t>
            </a:r>
            <a:r>
              <a:rPr lang="en-GB" sz="1600" i="1" dirty="0"/>
              <a:t> </a:t>
            </a:r>
            <a:r>
              <a:rPr lang="en-GB" sz="1600" i="1" dirty="0" err="1" smtClean="0"/>
              <a:t>denitrificans</a:t>
            </a:r>
            <a:r>
              <a:rPr lang="cs-CZ" sz="1600" i="1" dirty="0" smtClean="0"/>
              <a:t>)</a:t>
            </a:r>
          </a:p>
          <a:p>
            <a:r>
              <a:rPr lang="cs-CZ" sz="1600" dirty="0" err="1" smtClean="0"/>
              <a:t>někt</a:t>
            </a:r>
            <a:r>
              <a:rPr lang="cs-CZ" sz="1600" dirty="0" smtClean="0"/>
              <a:t>.</a:t>
            </a:r>
            <a:r>
              <a:rPr lang="cs-CZ" sz="1600" i="1" dirty="0" smtClean="0"/>
              <a:t> </a:t>
            </a:r>
            <a:r>
              <a:rPr lang="en-GB" sz="1600" dirty="0" err="1" smtClean="0"/>
              <a:t>respirují</a:t>
            </a:r>
            <a:r>
              <a:rPr lang="en-GB" sz="1600" dirty="0" smtClean="0"/>
              <a:t> </a:t>
            </a:r>
            <a:r>
              <a:rPr lang="en-GB" sz="1600" dirty="0" err="1"/>
              <a:t>nitráty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za</a:t>
            </a:r>
            <a:r>
              <a:rPr lang="en-GB" sz="1600" dirty="0"/>
              <a:t> </a:t>
            </a:r>
            <a:r>
              <a:rPr lang="en-GB" sz="1600" dirty="0" err="1"/>
              <a:t>přítomnosti</a:t>
            </a:r>
            <a:r>
              <a:rPr lang="en-GB" sz="1600" dirty="0"/>
              <a:t> </a:t>
            </a:r>
            <a:r>
              <a:rPr lang="en-GB" sz="1600" dirty="0" err="1"/>
              <a:t>kyslíku</a:t>
            </a:r>
            <a:r>
              <a:rPr lang="en-GB" sz="1600" dirty="0"/>
              <a:t> (</a:t>
            </a:r>
            <a:r>
              <a:rPr lang="en-GB" sz="1600" i="1" dirty="0"/>
              <a:t>Pseudomonas</a:t>
            </a:r>
            <a:r>
              <a:rPr lang="en-GB" sz="1600" dirty="0"/>
              <a:t>, </a:t>
            </a:r>
            <a:r>
              <a:rPr lang="en-GB" sz="1600" i="1" dirty="0" err="1"/>
              <a:t>Aeromonas</a:t>
            </a:r>
            <a:r>
              <a:rPr lang="en-GB" sz="1600" i="1" dirty="0"/>
              <a:t>, </a:t>
            </a:r>
            <a:r>
              <a:rPr lang="en-GB" sz="1600" i="1" dirty="0" smtClean="0"/>
              <a:t>Moraxella,</a:t>
            </a:r>
            <a:r>
              <a:rPr lang="cs-CZ" sz="1600" i="1" dirty="0" smtClean="0"/>
              <a:t> </a:t>
            </a:r>
            <a:r>
              <a:rPr lang="en-GB" sz="1600" i="1" dirty="0" err="1" smtClean="0"/>
              <a:t>Arthrobacter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r>
              <a:rPr lang="en-GB" sz="1600" dirty="0" err="1" smtClean="0"/>
              <a:t>proč</a:t>
            </a:r>
            <a:r>
              <a:rPr lang="en-GB" sz="1600" dirty="0" smtClean="0"/>
              <a:t> </a:t>
            </a:r>
            <a:r>
              <a:rPr lang="en-GB" sz="1600" dirty="0"/>
              <a:t>(</a:t>
            </a:r>
            <a:r>
              <a:rPr lang="en-GB" sz="1600" dirty="0" err="1"/>
              <a:t>jakou</a:t>
            </a:r>
            <a:r>
              <a:rPr lang="en-GB" sz="1600" dirty="0"/>
              <a:t> to </a:t>
            </a:r>
            <a:r>
              <a:rPr lang="en-GB" sz="1600" dirty="0" err="1"/>
              <a:t>má</a:t>
            </a:r>
            <a:r>
              <a:rPr lang="en-GB" sz="1600" dirty="0"/>
              <a:t> </a:t>
            </a:r>
            <a:r>
              <a:rPr lang="en-GB" sz="1600" dirty="0" err="1"/>
              <a:t>výhodu</a:t>
            </a:r>
            <a:r>
              <a:rPr lang="en-GB" sz="1600" dirty="0"/>
              <a:t>) </a:t>
            </a:r>
            <a:r>
              <a:rPr lang="en-GB" sz="1600" dirty="0" err="1"/>
              <a:t>není</a:t>
            </a:r>
            <a:r>
              <a:rPr lang="en-GB" sz="1600" dirty="0"/>
              <a:t> </a:t>
            </a:r>
            <a:r>
              <a:rPr lang="en-GB" sz="1600" dirty="0" err="1" smtClean="0"/>
              <a:t>jasné</a:t>
            </a:r>
            <a:r>
              <a:rPr lang="cs-CZ" sz="1600" dirty="0" smtClean="0"/>
              <a:t>…?</a:t>
            </a:r>
          </a:p>
          <a:p>
            <a:endParaRPr lang="cs-CZ" sz="16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4008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000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>
            <a:noAutofit/>
          </a:bodyPr>
          <a:lstStyle/>
          <a:p>
            <a:r>
              <a:rPr lang="en-GB" sz="1600" dirty="0" err="1"/>
              <a:t>cyklus</a:t>
            </a:r>
            <a:r>
              <a:rPr lang="en-GB" sz="1600" dirty="0"/>
              <a:t> N a </a:t>
            </a:r>
            <a:r>
              <a:rPr lang="en-GB" sz="1600" dirty="0" err="1"/>
              <a:t>jeho</a:t>
            </a:r>
            <a:r>
              <a:rPr lang="en-GB" sz="1600" dirty="0"/>
              <a:t> </a:t>
            </a:r>
            <a:r>
              <a:rPr lang="en-GB" sz="1600" dirty="0" err="1"/>
              <a:t>regulace</a:t>
            </a:r>
            <a:r>
              <a:rPr lang="en-GB" sz="1600" dirty="0"/>
              <a:t> je </a:t>
            </a:r>
            <a:r>
              <a:rPr lang="en-GB" sz="1600" dirty="0" err="1"/>
              <a:t>velice</a:t>
            </a:r>
            <a:r>
              <a:rPr lang="en-GB" sz="1600" dirty="0"/>
              <a:t> </a:t>
            </a:r>
            <a:r>
              <a:rPr lang="en-GB" sz="1600" dirty="0" err="1"/>
              <a:t>významná</a:t>
            </a:r>
            <a:r>
              <a:rPr lang="en-GB" sz="1600" dirty="0"/>
              <a:t> v </a:t>
            </a:r>
            <a:r>
              <a:rPr lang="en-GB" sz="1600" dirty="0" err="1"/>
              <a:t>zemědělských</a:t>
            </a:r>
            <a:r>
              <a:rPr lang="en-GB" sz="1600" dirty="0"/>
              <a:t> </a:t>
            </a:r>
            <a:r>
              <a:rPr lang="en-GB" sz="1600" dirty="0" err="1"/>
              <a:t>oblastech</a:t>
            </a:r>
            <a:r>
              <a:rPr lang="en-GB" sz="1600" dirty="0"/>
              <a:t> z </a:t>
            </a:r>
            <a:r>
              <a:rPr lang="en-GB" sz="1600" dirty="0" err="1"/>
              <a:t>hlediska</a:t>
            </a:r>
            <a:r>
              <a:rPr lang="en-GB" sz="1600" dirty="0"/>
              <a:t> </a:t>
            </a:r>
            <a:r>
              <a:rPr lang="en-GB" sz="1600" dirty="0" err="1"/>
              <a:t>zajištění</a:t>
            </a:r>
            <a:endParaRPr lang="en-GB" sz="1600" dirty="0"/>
          </a:p>
          <a:p>
            <a:r>
              <a:rPr lang="en-GB" sz="1600" dirty="0" err="1"/>
              <a:t>zemědělské</a:t>
            </a:r>
            <a:r>
              <a:rPr lang="en-GB" sz="1600" dirty="0"/>
              <a:t> </a:t>
            </a:r>
            <a:r>
              <a:rPr lang="en-GB" sz="1600" dirty="0" err="1"/>
              <a:t>produkce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udržení</a:t>
            </a:r>
            <a:r>
              <a:rPr lang="en-GB" sz="1600" dirty="0"/>
              <a:t> </a:t>
            </a:r>
            <a:r>
              <a:rPr lang="en-GB" sz="1600" dirty="0" err="1"/>
              <a:t>kvality</a:t>
            </a:r>
            <a:r>
              <a:rPr lang="en-GB" sz="1600" dirty="0"/>
              <a:t> </a:t>
            </a:r>
            <a:r>
              <a:rPr lang="en-GB" sz="1600" dirty="0" err="1"/>
              <a:t>pitné</a:t>
            </a:r>
            <a:r>
              <a:rPr lang="en-GB" sz="1600" dirty="0"/>
              <a:t> </a:t>
            </a:r>
            <a:r>
              <a:rPr lang="en-GB" sz="1600" dirty="0" err="1"/>
              <a:t>vody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 err="1"/>
              <a:t>přístupnost</a:t>
            </a:r>
            <a:r>
              <a:rPr lang="en-GB" sz="1600" dirty="0"/>
              <a:t> </a:t>
            </a:r>
            <a:r>
              <a:rPr lang="en-GB" sz="1600" dirty="0" err="1"/>
              <a:t>fixované</a:t>
            </a:r>
            <a:r>
              <a:rPr lang="en-GB" sz="1600" dirty="0"/>
              <a:t> </a:t>
            </a:r>
            <a:r>
              <a:rPr lang="en-GB" sz="1600" dirty="0" err="1"/>
              <a:t>formy</a:t>
            </a:r>
            <a:r>
              <a:rPr lang="en-GB" sz="1600" dirty="0"/>
              <a:t> N v </a:t>
            </a:r>
            <a:r>
              <a:rPr lang="en-GB" sz="1600" dirty="0" err="1"/>
              <a:t>půdě</a:t>
            </a:r>
            <a:r>
              <a:rPr lang="en-GB" sz="1600" dirty="0"/>
              <a:t> je </a:t>
            </a:r>
            <a:r>
              <a:rPr lang="en-GB" sz="1600" dirty="0" err="1"/>
              <a:t>dána</a:t>
            </a:r>
            <a:r>
              <a:rPr lang="en-GB" sz="1600" dirty="0"/>
              <a:t> </a:t>
            </a:r>
            <a:r>
              <a:rPr lang="en-GB" sz="1600" dirty="0" err="1"/>
              <a:t>rovnováhou</a:t>
            </a:r>
            <a:r>
              <a:rPr lang="en-GB" sz="1600" dirty="0"/>
              <a:t> </a:t>
            </a:r>
            <a:r>
              <a:rPr lang="en-GB" sz="1600" dirty="0" err="1"/>
              <a:t>fixací</a:t>
            </a:r>
            <a:r>
              <a:rPr lang="en-GB" sz="1600" dirty="0"/>
              <a:t> N – </a:t>
            </a:r>
            <a:r>
              <a:rPr lang="en-GB" sz="1600" dirty="0" err="1"/>
              <a:t>denitrifikací</a:t>
            </a:r>
            <a:r>
              <a:rPr lang="en-GB" sz="1600" dirty="0"/>
              <a:t> - </a:t>
            </a:r>
            <a:r>
              <a:rPr lang="en-GB" sz="1600" dirty="0" err="1"/>
              <a:t>dusíkatých</a:t>
            </a:r>
            <a:r>
              <a:rPr lang="en-GB" sz="1600" dirty="0"/>
              <a:t> </a:t>
            </a:r>
            <a:r>
              <a:rPr lang="en-GB" sz="1600" dirty="0" err="1"/>
              <a:t>hnojiv</a:t>
            </a:r>
            <a:r>
              <a:rPr lang="en-GB" sz="1600" dirty="0"/>
              <a:t> –</a:t>
            </a:r>
          </a:p>
          <a:p>
            <a:r>
              <a:rPr lang="en-GB" sz="1600" dirty="0" err="1"/>
              <a:t>odčerpáním</a:t>
            </a:r>
            <a:r>
              <a:rPr lang="en-GB" sz="1600" dirty="0"/>
              <a:t> </a:t>
            </a:r>
            <a:r>
              <a:rPr lang="en-GB" sz="1600" dirty="0" err="1"/>
              <a:t>dusíku</a:t>
            </a:r>
            <a:r>
              <a:rPr lang="en-GB" sz="1600" dirty="0"/>
              <a:t> </a:t>
            </a:r>
            <a:r>
              <a:rPr lang="en-GB" sz="1600" dirty="0" err="1"/>
              <a:t>zemědělskými</a:t>
            </a:r>
            <a:r>
              <a:rPr lang="en-GB" sz="1600" dirty="0"/>
              <a:t> </a:t>
            </a:r>
            <a:r>
              <a:rPr lang="en-GB" sz="1600" dirty="0" err="1"/>
              <a:t>plodinami</a:t>
            </a:r>
            <a:endParaRPr lang="en-GB" sz="1600" dirty="0"/>
          </a:p>
          <a:p>
            <a:r>
              <a:rPr lang="en-GB" sz="1600" dirty="0" err="1"/>
              <a:t>správná</a:t>
            </a:r>
            <a:r>
              <a:rPr lang="en-GB" sz="1600" dirty="0"/>
              <a:t> </a:t>
            </a:r>
            <a:r>
              <a:rPr lang="en-GB" sz="1600" dirty="0" err="1"/>
              <a:t>aplikace</a:t>
            </a:r>
            <a:r>
              <a:rPr lang="en-GB" sz="1600" dirty="0"/>
              <a:t> N </a:t>
            </a:r>
            <a:r>
              <a:rPr lang="en-GB" sz="1600" dirty="0" err="1"/>
              <a:t>hnojiv</a:t>
            </a:r>
            <a:r>
              <a:rPr lang="en-GB" sz="1600" dirty="0"/>
              <a:t> </a:t>
            </a:r>
            <a:r>
              <a:rPr lang="en-GB" sz="1600" dirty="0" err="1"/>
              <a:t>musí</a:t>
            </a:r>
            <a:r>
              <a:rPr lang="en-GB" sz="1600" dirty="0"/>
              <a:t> </a:t>
            </a:r>
            <a:r>
              <a:rPr lang="en-GB" sz="1600" dirty="0" err="1"/>
              <a:t>vzít</a:t>
            </a:r>
            <a:r>
              <a:rPr lang="en-GB" sz="1600" dirty="0"/>
              <a:t> v </a:t>
            </a:r>
            <a:r>
              <a:rPr lang="en-GB" sz="1600" dirty="0" err="1"/>
              <a:t>úvahu</a:t>
            </a:r>
            <a:r>
              <a:rPr lang="en-GB" sz="1600" dirty="0"/>
              <a:t> - </a:t>
            </a:r>
            <a:r>
              <a:rPr lang="en-GB" sz="1600" dirty="0" err="1"/>
              <a:t>rozpustnost</a:t>
            </a:r>
            <a:r>
              <a:rPr lang="en-GB" sz="1600" dirty="0"/>
              <a:t> a „</a:t>
            </a:r>
            <a:r>
              <a:rPr lang="en-GB" sz="1600" dirty="0" err="1"/>
              <a:t>vyluhování“hnojiva</a:t>
            </a:r>
            <a:r>
              <a:rPr lang="en-GB" sz="1600" dirty="0"/>
              <a:t>, </a:t>
            </a:r>
            <a:r>
              <a:rPr lang="en-GB" sz="1600" dirty="0" err="1"/>
              <a:t>intenzitu</a:t>
            </a:r>
            <a:r>
              <a:rPr lang="en-GB" sz="1600" dirty="0"/>
              <a:t> </a:t>
            </a:r>
            <a:r>
              <a:rPr lang="en-GB" sz="1600" dirty="0" err="1"/>
              <a:t>mikrobiálních</a:t>
            </a:r>
            <a:r>
              <a:rPr lang="en-GB" sz="1600" dirty="0"/>
              <a:t> </a:t>
            </a:r>
            <a:r>
              <a:rPr lang="en-GB" sz="1600" dirty="0" err="1"/>
              <a:t>aktivit</a:t>
            </a:r>
            <a:r>
              <a:rPr lang="en-GB" sz="1600" dirty="0"/>
              <a:t> </a:t>
            </a:r>
          </a:p>
          <a:p>
            <a:r>
              <a:rPr lang="en-GB" sz="1600" dirty="0"/>
              <a:t>N </a:t>
            </a:r>
            <a:r>
              <a:rPr lang="en-GB" sz="1600" dirty="0" err="1"/>
              <a:t>hnojiva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aplikována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amonná</a:t>
            </a:r>
            <a:r>
              <a:rPr lang="en-GB" sz="1600" dirty="0"/>
              <a:t> </a:t>
            </a:r>
            <a:r>
              <a:rPr lang="en-GB" sz="1600" dirty="0" err="1"/>
              <a:t>sůl</a:t>
            </a:r>
            <a:r>
              <a:rPr lang="en-GB" sz="1600" dirty="0"/>
              <a:t>,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močovina</a:t>
            </a:r>
            <a:endParaRPr lang="en-GB" sz="1600" dirty="0"/>
          </a:p>
          <a:p>
            <a:r>
              <a:rPr lang="en-GB" sz="1600" dirty="0" err="1"/>
              <a:t>tradičně</a:t>
            </a:r>
            <a:r>
              <a:rPr lang="en-GB" sz="1600" dirty="0"/>
              <a:t> </a:t>
            </a:r>
            <a:r>
              <a:rPr lang="en-GB" sz="1600" dirty="0" err="1"/>
              <a:t>střídání</a:t>
            </a:r>
            <a:r>
              <a:rPr lang="en-GB" sz="1600" dirty="0"/>
              <a:t> </a:t>
            </a:r>
            <a:r>
              <a:rPr lang="en-GB" sz="1600" dirty="0" err="1"/>
              <a:t>zemědělských</a:t>
            </a:r>
            <a:endParaRPr lang="en-GB" sz="1600" dirty="0"/>
          </a:p>
          <a:p>
            <a:r>
              <a:rPr lang="en-GB" sz="1600" dirty="0" err="1"/>
              <a:t>leguminózy</a:t>
            </a:r>
            <a:r>
              <a:rPr lang="en-GB" sz="1600" dirty="0"/>
              <a:t> – </a:t>
            </a:r>
            <a:r>
              <a:rPr lang="en-GB" sz="1600" dirty="0" err="1"/>
              <a:t>symbiotická</a:t>
            </a:r>
            <a:r>
              <a:rPr lang="en-GB" sz="1600" dirty="0"/>
              <a:t> </a:t>
            </a:r>
            <a:r>
              <a:rPr lang="en-GB" sz="1600" dirty="0" err="1"/>
              <a:t>fixace</a:t>
            </a:r>
            <a:r>
              <a:rPr lang="en-GB" sz="1600" dirty="0"/>
              <a:t> </a:t>
            </a:r>
            <a:r>
              <a:rPr lang="en-GB" sz="1600" dirty="0" err="1"/>
              <a:t>dusíku</a:t>
            </a:r>
            <a:r>
              <a:rPr lang="en-GB" sz="1600" dirty="0"/>
              <a:t>, </a:t>
            </a:r>
            <a:r>
              <a:rPr lang="en-GB" sz="1600" dirty="0" err="1"/>
              <a:t>zaorání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 err="1"/>
              <a:t>Vojtěška</a:t>
            </a:r>
            <a:r>
              <a:rPr lang="en-GB" sz="1600" dirty="0"/>
              <a:t> - 100-280 </a:t>
            </a:r>
            <a:r>
              <a:rPr lang="en-GB" sz="1600" dirty="0" err="1"/>
              <a:t>kgN</a:t>
            </a:r>
            <a:r>
              <a:rPr lang="en-GB" sz="1600" dirty="0"/>
              <a:t>/ha</a:t>
            </a:r>
          </a:p>
          <a:p>
            <a:r>
              <a:rPr lang="en-GB" sz="1600" dirty="0" err="1"/>
              <a:t>Jetel</a:t>
            </a:r>
            <a:r>
              <a:rPr lang="en-GB" sz="1600" dirty="0"/>
              <a:t> </a:t>
            </a:r>
            <a:r>
              <a:rPr lang="en-GB" sz="1600" dirty="0" err="1"/>
              <a:t>červený</a:t>
            </a:r>
            <a:r>
              <a:rPr lang="en-GB" sz="1600" dirty="0"/>
              <a:t> – 75-175 kg/ha</a:t>
            </a:r>
          </a:p>
          <a:p>
            <a:r>
              <a:rPr lang="en-GB" sz="1600" dirty="0" err="1"/>
              <a:t>Vikev</a:t>
            </a:r>
            <a:r>
              <a:rPr lang="en-GB" sz="1600" dirty="0"/>
              <a:t> – 60-140 kg/ha</a:t>
            </a:r>
          </a:p>
          <a:p>
            <a:r>
              <a:rPr lang="en-GB" sz="1600" dirty="0" err="1"/>
              <a:t>Soja</a:t>
            </a:r>
            <a:r>
              <a:rPr lang="en-GB" sz="1600" dirty="0"/>
              <a:t> (USA) -60-100 kg/ha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0270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9248"/>
            <a:ext cx="9036496" cy="6768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/>
              <a:t>                                                                                       </a:t>
            </a:r>
            <a:r>
              <a:rPr lang="en-GB" sz="1600" b="1" dirty="0" err="1" smtClean="0"/>
              <a:t>Cyklus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síry</a:t>
            </a:r>
            <a:endParaRPr lang="cs-CZ" sz="1600" b="1" dirty="0" smtClean="0"/>
          </a:p>
          <a:p>
            <a:endParaRPr lang="en-GB" sz="1600" b="1" dirty="0"/>
          </a:p>
          <a:p>
            <a:r>
              <a:rPr lang="en-GB" sz="1600" dirty="0" err="1"/>
              <a:t>Síra</a:t>
            </a:r>
            <a:r>
              <a:rPr lang="en-GB" sz="1600" dirty="0"/>
              <a:t> - </a:t>
            </a:r>
            <a:r>
              <a:rPr lang="en-GB" sz="1600" dirty="0" err="1"/>
              <a:t>reaktivní</a:t>
            </a:r>
            <a:r>
              <a:rPr lang="en-GB" sz="1600" dirty="0"/>
              <a:t> </a:t>
            </a:r>
            <a:r>
              <a:rPr lang="en-GB" sz="1600" dirty="0" err="1"/>
              <a:t>prvek</a:t>
            </a:r>
            <a:r>
              <a:rPr lang="en-GB" sz="1600" dirty="0"/>
              <a:t> - valence -2 </a:t>
            </a:r>
            <a:r>
              <a:rPr lang="en-GB" sz="1600" dirty="0" err="1"/>
              <a:t>až</a:t>
            </a:r>
            <a:r>
              <a:rPr lang="en-GB" sz="1600" dirty="0"/>
              <a:t> +6</a:t>
            </a:r>
          </a:p>
          <a:p>
            <a:r>
              <a:rPr lang="en-GB" sz="1600" dirty="0" smtClean="0"/>
              <a:t>AK </a:t>
            </a:r>
            <a:r>
              <a:rPr lang="en-GB" sz="1600" dirty="0"/>
              <a:t>a </a:t>
            </a:r>
            <a:r>
              <a:rPr lang="en-GB" sz="1600" dirty="0" err="1" smtClean="0"/>
              <a:t>jeji</a:t>
            </a:r>
            <a:r>
              <a:rPr lang="cs-CZ" sz="1600" dirty="0" smtClean="0"/>
              <a:t>c</a:t>
            </a:r>
            <a:r>
              <a:rPr lang="en-GB" sz="1600" dirty="0" smtClean="0"/>
              <a:t>h polymer</a:t>
            </a:r>
            <a:r>
              <a:rPr lang="cs-CZ" sz="1600" dirty="0" smtClean="0"/>
              <a:t>y</a:t>
            </a:r>
            <a:r>
              <a:rPr lang="en-GB" sz="1600" dirty="0" smtClean="0"/>
              <a:t> </a:t>
            </a:r>
            <a:r>
              <a:rPr lang="en-GB" sz="1600" dirty="0"/>
              <a:t>(-SH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r>
              <a:rPr lang="en-GB" sz="1600" dirty="0" smtClean="0"/>
              <a:t> </a:t>
            </a:r>
            <a:r>
              <a:rPr lang="cs-CZ" sz="1600" dirty="0" err="1"/>
              <a:t>m</a:t>
            </a:r>
            <a:r>
              <a:rPr lang="en-GB" sz="1600" dirty="0" err="1" smtClean="0"/>
              <a:t>álokdy</a:t>
            </a:r>
            <a:r>
              <a:rPr lang="en-GB" sz="1600" dirty="0" smtClean="0"/>
              <a:t> </a:t>
            </a:r>
            <a:r>
              <a:rPr lang="en-GB" sz="1600" dirty="0" err="1"/>
              <a:t>jde</a:t>
            </a:r>
            <a:r>
              <a:rPr lang="en-GB" sz="1600" dirty="0"/>
              <a:t> o </a:t>
            </a:r>
            <a:r>
              <a:rPr lang="en-GB" sz="1600" dirty="0" err="1"/>
              <a:t>limitující</a:t>
            </a:r>
            <a:r>
              <a:rPr lang="en-GB" sz="1600" dirty="0"/>
              <a:t> </a:t>
            </a:r>
            <a:r>
              <a:rPr lang="en-GB" sz="1600" dirty="0" err="1" smtClean="0"/>
              <a:t>živinu</a:t>
            </a:r>
            <a:endParaRPr lang="cs-CZ" sz="1600" dirty="0"/>
          </a:p>
          <a:p>
            <a:endParaRPr lang="en-GB" sz="1600" dirty="0"/>
          </a:p>
          <a:p>
            <a:r>
              <a:rPr lang="cs-CZ" sz="1600" dirty="0" err="1"/>
              <a:t>s</a:t>
            </a:r>
            <a:r>
              <a:rPr lang="en-GB" sz="1600" dirty="0" err="1" smtClean="0"/>
              <a:t>ulfáty</a:t>
            </a:r>
            <a:r>
              <a:rPr lang="en-GB" sz="1600" dirty="0" smtClean="0"/>
              <a:t> </a:t>
            </a:r>
            <a:r>
              <a:rPr lang="en-GB" sz="1600" dirty="0"/>
              <a:t>(</a:t>
            </a:r>
            <a:r>
              <a:rPr lang="en-GB" sz="1600" dirty="0" err="1"/>
              <a:t>kromě</a:t>
            </a:r>
            <a:r>
              <a:rPr lang="en-GB" sz="1600" dirty="0"/>
              <a:t> </a:t>
            </a:r>
            <a:r>
              <a:rPr lang="en-GB" sz="1600" dirty="0" err="1"/>
              <a:t>sulfátů</a:t>
            </a:r>
            <a:r>
              <a:rPr lang="en-GB" sz="1600" dirty="0"/>
              <a:t> Fe a Ca)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dobře</a:t>
            </a:r>
            <a:r>
              <a:rPr lang="en-GB" sz="1600" dirty="0"/>
              <a:t> </a:t>
            </a:r>
            <a:r>
              <a:rPr lang="en-GB" sz="1600" dirty="0" err="1" smtClean="0"/>
              <a:t>rozpustné</a:t>
            </a:r>
            <a:endParaRPr lang="cs-CZ" sz="1600" dirty="0" smtClean="0"/>
          </a:p>
          <a:p>
            <a:r>
              <a:rPr lang="en-GB" sz="1600" dirty="0" smtClean="0"/>
              <a:t>v </a:t>
            </a:r>
            <a:r>
              <a:rPr lang="en-GB" sz="1600" dirty="0" err="1"/>
              <a:t>mořské</a:t>
            </a:r>
            <a:r>
              <a:rPr lang="en-GB" sz="1600" dirty="0"/>
              <a:t> </a:t>
            </a:r>
            <a:r>
              <a:rPr lang="en-GB" sz="1600" dirty="0" err="1"/>
              <a:t>vodě</a:t>
            </a:r>
            <a:r>
              <a:rPr lang="en-GB" sz="1600" dirty="0"/>
              <a:t> – </a:t>
            </a:r>
            <a:r>
              <a:rPr lang="en-GB" sz="1600" dirty="0" err="1"/>
              <a:t>velký</a:t>
            </a:r>
            <a:r>
              <a:rPr lang="en-GB" sz="1600" dirty="0"/>
              <a:t> </a:t>
            </a:r>
            <a:r>
              <a:rPr lang="en-GB" sz="1600" dirty="0" err="1"/>
              <a:t>pomalu</a:t>
            </a:r>
            <a:r>
              <a:rPr lang="en-GB" sz="1600" dirty="0"/>
              <a:t> </a:t>
            </a:r>
            <a:r>
              <a:rPr lang="en-GB" sz="1600" dirty="0" err="1"/>
              <a:t>cyklovaný</a:t>
            </a:r>
            <a:r>
              <a:rPr lang="en-GB" sz="1600" dirty="0"/>
              <a:t> </a:t>
            </a:r>
            <a:r>
              <a:rPr lang="en-GB" sz="1600" dirty="0" err="1" smtClean="0"/>
              <a:t>rezervoár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err="1"/>
              <a:t>ž</a:t>
            </a:r>
            <a:r>
              <a:rPr lang="en-GB" sz="1600" dirty="0" err="1" smtClean="0"/>
              <a:t>ivá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mrtvá</a:t>
            </a:r>
            <a:r>
              <a:rPr lang="en-GB" sz="1600" dirty="0"/>
              <a:t> </a:t>
            </a:r>
            <a:r>
              <a:rPr lang="en-GB" sz="1600" dirty="0" err="1"/>
              <a:t>organická</a:t>
            </a:r>
            <a:r>
              <a:rPr lang="en-GB" sz="1600" dirty="0"/>
              <a:t> </a:t>
            </a:r>
            <a:r>
              <a:rPr lang="en-GB" sz="1600" dirty="0" err="1"/>
              <a:t>hmota</a:t>
            </a:r>
            <a:r>
              <a:rPr lang="en-GB" sz="1600" dirty="0"/>
              <a:t> – </a:t>
            </a:r>
            <a:r>
              <a:rPr lang="en-GB" sz="1600" dirty="0" err="1" smtClean="0"/>
              <a:t>menší</a:t>
            </a:r>
            <a:r>
              <a:rPr lang="en-GB" sz="1600" dirty="0" smtClean="0"/>
              <a:t>,</a:t>
            </a:r>
            <a:r>
              <a:rPr lang="cs-CZ" sz="1600" dirty="0" smtClean="0"/>
              <a:t> </a:t>
            </a:r>
            <a:r>
              <a:rPr lang="en-GB" sz="1600" dirty="0" smtClean="0"/>
              <a:t>ale </a:t>
            </a:r>
            <a:r>
              <a:rPr lang="en-GB" sz="1600" dirty="0" err="1"/>
              <a:t>rychleji</a:t>
            </a:r>
            <a:r>
              <a:rPr lang="en-GB" sz="1600" dirty="0"/>
              <a:t> </a:t>
            </a:r>
            <a:r>
              <a:rPr lang="en-GB" sz="1600" dirty="0" err="1"/>
              <a:t>cyklovaný</a:t>
            </a:r>
            <a:r>
              <a:rPr lang="en-GB" sz="1600" dirty="0"/>
              <a:t> </a:t>
            </a:r>
            <a:r>
              <a:rPr lang="en-GB" sz="1600" dirty="0" err="1" smtClean="0"/>
              <a:t>rezervoár</a:t>
            </a:r>
            <a:endParaRPr lang="cs-CZ" sz="1600" dirty="0" smtClean="0"/>
          </a:p>
          <a:p>
            <a:r>
              <a:rPr lang="en-GB" sz="1600" dirty="0" err="1" smtClean="0"/>
              <a:t>zásoby</a:t>
            </a:r>
            <a:r>
              <a:rPr lang="en-GB" sz="1600" dirty="0" smtClean="0"/>
              <a:t> </a:t>
            </a:r>
            <a:r>
              <a:rPr lang="en-GB" sz="1600" dirty="0" err="1"/>
              <a:t>síry</a:t>
            </a:r>
            <a:r>
              <a:rPr lang="en-GB" sz="1600" dirty="0"/>
              <a:t> v </a:t>
            </a:r>
            <a:r>
              <a:rPr lang="en-GB" sz="1600" dirty="0" err="1"/>
              <a:t>kovových</a:t>
            </a:r>
            <a:r>
              <a:rPr lang="en-GB" sz="1600" dirty="0"/>
              <a:t> </a:t>
            </a:r>
            <a:r>
              <a:rPr lang="en-GB" sz="1600" dirty="0" err="1" smtClean="0"/>
              <a:t>sulfidech</a:t>
            </a:r>
            <a:r>
              <a:rPr lang="cs-CZ" sz="1600" dirty="0"/>
              <a:t> </a:t>
            </a:r>
            <a:r>
              <a:rPr lang="en-GB" sz="1600" dirty="0" err="1" smtClean="0"/>
              <a:t>hornin</a:t>
            </a:r>
            <a:r>
              <a:rPr lang="en-GB" sz="1600" dirty="0"/>
              <a:t>, </a:t>
            </a:r>
            <a:r>
              <a:rPr lang="cs-CZ" sz="1600" dirty="0" smtClean="0"/>
              <a:t>S </a:t>
            </a:r>
            <a:r>
              <a:rPr lang="en-GB" sz="1600" dirty="0" smtClean="0"/>
              <a:t>a </a:t>
            </a:r>
            <a:r>
              <a:rPr lang="en-GB" sz="1600" dirty="0" err="1"/>
              <a:t>fosilní</a:t>
            </a:r>
            <a:r>
              <a:rPr lang="en-GB" sz="1600" dirty="0"/>
              <a:t> </a:t>
            </a:r>
            <a:r>
              <a:rPr lang="en-GB" sz="1600" dirty="0" err="1"/>
              <a:t>paliva</a:t>
            </a:r>
            <a:r>
              <a:rPr lang="en-GB" sz="1600" dirty="0"/>
              <a:t> – </a:t>
            </a:r>
            <a:r>
              <a:rPr lang="en-GB" sz="1600" dirty="0" err="1" smtClean="0"/>
              <a:t>spalování</a:t>
            </a:r>
            <a:r>
              <a:rPr lang="cs-CZ" sz="1600" dirty="0"/>
              <a:t> </a:t>
            </a:r>
            <a:r>
              <a:rPr lang="en-GB" sz="1600" dirty="0" err="1" smtClean="0"/>
              <a:t>fosilních</a:t>
            </a:r>
            <a:r>
              <a:rPr lang="en-GB" sz="1600" dirty="0" smtClean="0"/>
              <a:t> </a:t>
            </a:r>
            <a:r>
              <a:rPr lang="en-GB" sz="1600" dirty="0" err="1"/>
              <a:t>paliv</a:t>
            </a:r>
            <a:r>
              <a:rPr lang="en-GB" sz="1600" dirty="0"/>
              <a:t> 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/>
              <a:t>o</a:t>
            </a:r>
            <a:r>
              <a:rPr lang="en-GB" sz="1600" dirty="0" err="1" smtClean="0"/>
              <a:t>rganism</a:t>
            </a:r>
            <a:r>
              <a:rPr lang="cs-CZ" sz="1600" dirty="0" smtClean="0"/>
              <a:t>y - </a:t>
            </a:r>
            <a:r>
              <a:rPr lang="en-GB" sz="1600" dirty="0" smtClean="0"/>
              <a:t> </a:t>
            </a:r>
            <a:r>
              <a:rPr lang="en-GB" sz="1600" dirty="0" err="1" smtClean="0"/>
              <a:t>asimiluj</a:t>
            </a:r>
            <a:r>
              <a:rPr lang="cs-CZ" sz="1600" dirty="0" smtClean="0"/>
              <a:t>í</a:t>
            </a:r>
            <a:r>
              <a:rPr lang="en-GB" sz="1600" dirty="0" smtClean="0"/>
              <a:t> </a:t>
            </a:r>
            <a:r>
              <a:rPr lang="en-GB" sz="1600" dirty="0" err="1"/>
              <a:t>síru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formě</a:t>
            </a:r>
            <a:r>
              <a:rPr lang="en-GB" sz="1600" dirty="0"/>
              <a:t> </a:t>
            </a:r>
            <a:r>
              <a:rPr lang="en-GB" sz="1600" dirty="0" err="1"/>
              <a:t>sulfátů</a:t>
            </a:r>
            <a:r>
              <a:rPr lang="en-GB" sz="1600" dirty="0"/>
              <a:t> – </a:t>
            </a:r>
            <a:r>
              <a:rPr lang="en-GB" sz="1600" dirty="0" smtClean="0"/>
              <a:t>pro</a:t>
            </a:r>
            <a:r>
              <a:rPr lang="cs-CZ" sz="1600" dirty="0" smtClean="0"/>
              <a:t> </a:t>
            </a:r>
            <a:r>
              <a:rPr lang="en-GB" sz="1600" dirty="0" err="1" smtClean="0"/>
              <a:t>zabudování</a:t>
            </a:r>
            <a:r>
              <a:rPr lang="en-GB" sz="1600" dirty="0" smtClean="0"/>
              <a:t> </a:t>
            </a:r>
            <a:r>
              <a:rPr lang="en-GB" sz="1600" dirty="0"/>
              <a:t>do </a:t>
            </a:r>
            <a:r>
              <a:rPr lang="en-GB" sz="1600" dirty="0" err="1"/>
              <a:t>cysteinu</a:t>
            </a:r>
            <a:r>
              <a:rPr lang="en-GB" sz="1600" dirty="0"/>
              <a:t>, </a:t>
            </a:r>
            <a:r>
              <a:rPr lang="en-GB" sz="1600" dirty="0" err="1"/>
              <a:t>methioninu</a:t>
            </a:r>
            <a:r>
              <a:rPr lang="en-GB" sz="1600" dirty="0"/>
              <a:t> a </a:t>
            </a:r>
            <a:r>
              <a:rPr lang="en-GB" sz="1600" dirty="0" err="1" smtClean="0"/>
              <a:t>koenzymů</a:t>
            </a:r>
            <a:endParaRPr lang="cs-CZ" sz="1600" dirty="0"/>
          </a:p>
          <a:p>
            <a:r>
              <a:rPr lang="cs-CZ" sz="1600" dirty="0" err="1"/>
              <a:t>r</a:t>
            </a:r>
            <a:r>
              <a:rPr lang="en-GB" sz="1600" dirty="0" err="1" smtClean="0"/>
              <a:t>ozkladem</a:t>
            </a:r>
            <a:r>
              <a:rPr lang="en-GB" sz="1600" dirty="0" smtClean="0"/>
              <a:t> </a:t>
            </a:r>
            <a:r>
              <a:rPr lang="en-GB" sz="1600" dirty="0" err="1"/>
              <a:t>organosulfátů</a:t>
            </a:r>
            <a:r>
              <a:rPr lang="en-GB" sz="1600" dirty="0"/>
              <a:t> </a:t>
            </a:r>
            <a:r>
              <a:rPr lang="en-GB" sz="1600" dirty="0" err="1"/>
              <a:t>vznikají</a:t>
            </a:r>
            <a:r>
              <a:rPr lang="en-GB" sz="1600" dirty="0"/>
              <a:t> </a:t>
            </a:r>
            <a:r>
              <a:rPr lang="en-GB" sz="1600" dirty="0" err="1"/>
              <a:t>merkaptany</a:t>
            </a:r>
            <a:r>
              <a:rPr lang="en-GB" sz="1600" dirty="0"/>
              <a:t> a </a:t>
            </a:r>
            <a:r>
              <a:rPr lang="en-GB" sz="1600" dirty="0" smtClean="0"/>
              <a:t>H2S</a:t>
            </a:r>
            <a:r>
              <a:rPr lang="cs-CZ" sz="1600" dirty="0" smtClean="0"/>
              <a:t> (d</a:t>
            </a:r>
            <a:r>
              <a:rPr lang="en-GB" sz="1600" dirty="0" err="1" smtClean="0"/>
              <a:t>esulfurace</a:t>
            </a:r>
            <a:r>
              <a:rPr lang="cs-CZ" sz="1600" dirty="0" smtClean="0"/>
              <a:t>, </a:t>
            </a:r>
            <a:r>
              <a:rPr lang="en-GB" sz="1600" dirty="0" err="1" smtClean="0"/>
              <a:t>podobn</a:t>
            </a:r>
            <a:r>
              <a:rPr lang="cs-CZ" sz="1600" dirty="0" smtClean="0"/>
              <a:t>á </a:t>
            </a:r>
            <a:r>
              <a:rPr lang="en-GB" sz="1600" dirty="0" err="1" smtClean="0"/>
              <a:t>amonifikaci</a:t>
            </a:r>
            <a:r>
              <a:rPr lang="en-GB" sz="1600" dirty="0" smtClean="0"/>
              <a:t> </a:t>
            </a:r>
            <a:r>
              <a:rPr lang="cs-CZ" sz="1600" dirty="0" smtClean="0"/>
              <a:t>) </a:t>
            </a:r>
          </a:p>
          <a:p>
            <a:r>
              <a:rPr lang="cs-CZ" sz="1600" dirty="0"/>
              <a:t>v</a:t>
            </a:r>
            <a:r>
              <a:rPr lang="cs-CZ" sz="1600" dirty="0" smtClean="0"/>
              <a:t> m</a:t>
            </a:r>
            <a:r>
              <a:rPr lang="en-GB" sz="1600" dirty="0" err="1" smtClean="0"/>
              <a:t>ořském</a:t>
            </a:r>
            <a:r>
              <a:rPr lang="en-GB" sz="1600" dirty="0" smtClean="0"/>
              <a:t> </a:t>
            </a:r>
            <a:r>
              <a:rPr lang="en-GB" sz="1600" dirty="0" err="1"/>
              <a:t>prostředí</a:t>
            </a:r>
            <a:r>
              <a:rPr lang="en-GB" sz="1600" dirty="0"/>
              <a:t> je </a:t>
            </a:r>
            <a:r>
              <a:rPr lang="en-GB" sz="1600" dirty="0" err="1"/>
              <a:t>hlavním</a:t>
            </a:r>
            <a:r>
              <a:rPr lang="en-GB" sz="1600" dirty="0"/>
              <a:t> </a:t>
            </a:r>
            <a:r>
              <a:rPr lang="en-GB" sz="1600" dirty="0" err="1"/>
              <a:t>produktem</a:t>
            </a:r>
            <a:r>
              <a:rPr lang="en-GB" sz="1600" dirty="0"/>
              <a:t> </a:t>
            </a:r>
            <a:r>
              <a:rPr lang="en-GB" sz="1600" dirty="0" err="1"/>
              <a:t>rozkladu</a:t>
            </a:r>
            <a:r>
              <a:rPr lang="en-GB" sz="1600" dirty="0"/>
              <a:t> </a:t>
            </a:r>
            <a:r>
              <a:rPr lang="en-GB" sz="1600" dirty="0" err="1"/>
              <a:t>organické</a:t>
            </a:r>
            <a:r>
              <a:rPr lang="en-GB" sz="1600" dirty="0"/>
              <a:t> </a:t>
            </a:r>
            <a:r>
              <a:rPr lang="en-GB" sz="1600" dirty="0" err="1"/>
              <a:t>síry</a:t>
            </a:r>
            <a:r>
              <a:rPr lang="en-GB" sz="1600" dirty="0"/>
              <a:t> </a:t>
            </a:r>
            <a:r>
              <a:rPr lang="en-GB" sz="1600" dirty="0" err="1"/>
              <a:t>dimethylsulfid</a:t>
            </a:r>
            <a:r>
              <a:rPr lang="en-GB" sz="1600" dirty="0"/>
              <a:t> (DMS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r>
              <a:rPr lang="en-GB" sz="1600" dirty="0" smtClean="0"/>
              <a:t> DMS je</a:t>
            </a:r>
            <a:r>
              <a:rPr lang="cs-CZ" sz="1600" dirty="0" smtClean="0"/>
              <a:t> </a:t>
            </a:r>
            <a:r>
              <a:rPr lang="en-GB" sz="1600" dirty="0" err="1" smtClean="0"/>
              <a:t>uvolňován</a:t>
            </a:r>
            <a:r>
              <a:rPr lang="en-GB" sz="1600" dirty="0" smtClean="0"/>
              <a:t> </a:t>
            </a:r>
            <a:r>
              <a:rPr lang="en-GB" sz="1600" dirty="0" err="1"/>
              <a:t>během</a:t>
            </a:r>
            <a:r>
              <a:rPr lang="en-GB" sz="1600" dirty="0"/>
              <a:t> </a:t>
            </a:r>
            <a:r>
              <a:rPr lang="en-GB" sz="1600" dirty="0" err="1"/>
              <a:t>konzumace</a:t>
            </a:r>
            <a:r>
              <a:rPr lang="en-GB" sz="1600" dirty="0"/>
              <a:t> </a:t>
            </a:r>
            <a:r>
              <a:rPr lang="en-GB" sz="1600" dirty="0" err="1"/>
              <a:t>fytoplanktonu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cs-CZ" sz="1600" dirty="0" smtClean="0"/>
              <a:t>rozkladu, uniká </a:t>
            </a:r>
            <a:r>
              <a:rPr lang="en-GB" sz="1600" dirty="0" smtClean="0"/>
              <a:t>z </a:t>
            </a:r>
            <a:r>
              <a:rPr lang="en-GB" sz="1600" dirty="0" err="1" smtClean="0"/>
              <a:t>oceánů</a:t>
            </a:r>
            <a:endParaRPr lang="cs-CZ" sz="1600" dirty="0" smtClean="0"/>
          </a:p>
          <a:p>
            <a:r>
              <a:rPr lang="cs-CZ" sz="1600" dirty="0" err="1"/>
              <a:t>d</a:t>
            </a:r>
            <a:r>
              <a:rPr lang="en-GB" sz="1600" dirty="0" err="1" smtClean="0"/>
              <a:t>alší</a:t>
            </a:r>
            <a:r>
              <a:rPr lang="en-GB" sz="1600" dirty="0" smtClean="0"/>
              <a:t> </a:t>
            </a:r>
            <a:r>
              <a:rPr lang="en-GB" sz="1600" dirty="0" err="1"/>
              <a:t>významný</a:t>
            </a:r>
            <a:r>
              <a:rPr lang="en-GB" sz="1600" dirty="0"/>
              <a:t> </a:t>
            </a:r>
            <a:r>
              <a:rPr lang="en-GB" sz="1600" dirty="0" err="1"/>
              <a:t>produkt</a:t>
            </a:r>
            <a:r>
              <a:rPr lang="en-GB" sz="1600" dirty="0"/>
              <a:t> je </a:t>
            </a:r>
            <a:r>
              <a:rPr lang="en-GB" sz="1600" dirty="0" smtClean="0"/>
              <a:t>H2S</a:t>
            </a:r>
            <a:r>
              <a:rPr lang="cs-CZ" sz="1600" dirty="0" smtClean="0"/>
              <a:t>, </a:t>
            </a:r>
            <a:r>
              <a:rPr lang="en-GB" sz="1600" dirty="0" err="1" smtClean="0"/>
              <a:t>může</a:t>
            </a:r>
            <a:r>
              <a:rPr lang="en-GB" sz="1600" dirty="0" smtClean="0"/>
              <a:t> </a:t>
            </a:r>
            <a:r>
              <a:rPr lang="en-GB" sz="1600" dirty="0" err="1"/>
              <a:t>reagovat</a:t>
            </a:r>
            <a:r>
              <a:rPr lang="en-GB" sz="1600" dirty="0"/>
              <a:t> s O2 v </a:t>
            </a:r>
            <a:r>
              <a:rPr lang="en-GB" sz="1600" dirty="0" err="1" smtClean="0"/>
              <a:t>atmosféře</a:t>
            </a:r>
            <a:endParaRPr lang="cs-CZ" sz="1600" dirty="0" smtClean="0"/>
          </a:p>
          <a:p>
            <a:r>
              <a:rPr lang="en-GB" sz="1600" dirty="0" err="1" smtClean="0"/>
              <a:t>za</a:t>
            </a:r>
            <a:r>
              <a:rPr lang="en-GB" sz="1600" dirty="0" smtClean="0"/>
              <a:t> </a:t>
            </a:r>
            <a:r>
              <a:rPr lang="en-GB" sz="1600" dirty="0" err="1" smtClean="0"/>
              <a:t>anaerob</a:t>
            </a:r>
            <a:r>
              <a:rPr lang="cs-CZ" sz="1600" dirty="0" err="1" smtClean="0"/>
              <a:t>ie</a:t>
            </a:r>
            <a:r>
              <a:rPr lang="cs-CZ" sz="1600" dirty="0" smtClean="0"/>
              <a:t> </a:t>
            </a:r>
            <a:r>
              <a:rPr lang="en-GB" sz="1600" dirty="0" err="1" smtClean="0"/>
              <a:t>sloužit</a:t>
            </a:r>
            <a:r>
              <a:rPr lang="en-GB" sz="1600" dirty="0" smtClean="0"/>
              <a:t>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akceptory</a:t>
            </a:r>
            <a:r>
              <a:rPr lang="en-GB" sz="1600" dirty="0"/>
              <a:t> </a:t>
            </a:r>
            <a:r>
              <a:rPr lang="en-GB" sz="1600" dirty="0" err="1"/>
              <a:t>elektronů</a:t>
            </a:r>
            <a:r>
              <a:rPr lang="en-GB" sz="1600" dirty="0"/>
              <a:t> a </a:t>
            </a:r>
            <a:r>
              <a:rPr lang="en-GB" sz="1600" dirty="0" err="1"/>
              <a:t>organické</a:t>
            </a:r>
            <a:r>
              <a:rPr lang="en-GB" sz="1600" dirty="0"/>
              <a:t> </a:t>
            </a:r>
            <a:r>
              <a:rPr lang="en-GB" sz="1600" dirty="0" err="1"/>
              <a:t>substráty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 smtClean="0"/>
              <a:t>oxidovány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7975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i="0" u="none" strike="noStrike" baseline="0" dirty="0" err="1" smtClean="0"/>
              <a:t>Biogeochemické</a:t>
            </a:r>
            <a:r>
              <a:rPr lang="en-GB" sz="1600" b="1" i="0" u="none" strike="noStrike" baseline="0" dirty="0" smtClean="0"/>
              <a:t> </a:t>
            </a:r>
            <a:r>
              <a:rPr lang="en-GB" sz="1600" b="1" i="0" u="none" strike="noStrike" baseline="0" dirty="0" err="1" smtClean="0"/>
              <a:t>aktivity</a:t>
            </a:r>
            <a:endParaRPr lang="cs-CZ" sz="1600" b="1" i="0" u="none" strike="noStrike" baseline="0" dirty="0" smtClean="0"/>
          </a:p>
          <a:p>
            <a:pPr marL="0" indent="0">
              <a:buNone/>
            </a:pPr>
            <a:endParaRPr lang="cs-CZ" sz="1600" b="1" i="0" u="none" strike="noStrike" baseline="0" dirty="0" smtClean="0"/>
          </a:p>
          <a:p>
            <a:r>
              <a:rPr lang="en-GB" sz="1600" b="0" i="0" u="none" strike="noStrike" baseline="0" dirty="0" err="1" smtClean="0"/>
              <a:t>změnily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během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geologických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věků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podmínky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na</a:t>
            </a:r>
            <a:r>
              <a:rPr lang="cs-CZ" sz="1600" dirty="0"/>
              <a:t> </a:t>
            </a:r>
            <a:r>
              <a:rPr lang="en-GB" sz="1600" b="0" i="0" u="none" strike="noStrike" baseline="0" dirty="0" err="1" smtClean="0"/>
              <a:t>Zemi</a:t>
            </a:r>
            <a:endParaRPr lang="cs-CZ" sz="1600" dirty="0"/>
          </a:p>
          <a:p>
            <a:r>
              <a:rPr lang="en-GB" sz="1600" b="0" i="0" u="none" strike="noStrike" baseline="0" dirty="0" err="1" smtClean="0"/>
              <a:t>zásadní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byl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rozklad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abio</a:t>
            </a:r>
            <a:r>
              <a:rPr lang="cs-CZ" sz="1600" b="0" i="0" u="none" strike="noStrike" baseline="0" dirty="0" smtClean="0"/>
              <a:t>.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vytvořené</a:t>
            </a:r>
            <a:r>
              <a:rPr lang="en-GB" sz="1600" b="0" i="0" u="none" strike="noStrike" baseline="0" dirty="0" smtClean="0"/>
              <a:t> org</a:t>
            </a:r>
            <a:r>
              <a:rPr lang="cs-CZ" sz="1600" b="0" i="0" u="none" strike="noStrike" baseline="0" dirty="0" smtClean="0"/>
              <a:t>.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hmoty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na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Zemi</a:t>
            </a:r>
            <a:r>
              <a:rPr lang="cs-CZ" sz="1600" dirty="0"/>
              <a:t> </a:t>
            </a:r>
            <a:r>
              <a:rPr lang="cs-CZ" sz="1600" dirty="0" smtClean="0"/>
              <a:t>- h</a:t>
            </a:r>
            <a:r>
              <a:rPr lang="en-GB" sz="1600" b="0" i="0" u="none" strike="noStrike" baseline="0" dirty="0" err="1" smtClean="0"/>
              <a:t>eterotrofní</a:t>
            </a:r>
            <a:r>
              <a:rPr lang="cs-CZ" sz="1600" b="0" i="0" u="none" strike="noStrike" dirty="0" smtClean="0"/>
              <a:t> </a:t>
            </a:r>
            <a:r>
              <a:rPr lang="cs-CZ" sz="1600" b="0" i="0" u="none" strike="noStrike" dirty="0" err="1" smtClean="0"/>
              <a:t>org</a:t>
            </a:r>
            <a:r>
              <a:rPr lang="cs-CZ" sz="1600" b="0" i="0" u="none" strike="noStrike" dirty="0" smtClean="0"/>
              <a:t>. </a:t>
            </a:r>
            <a:r>
              <a:rPr lang="cs-CZ" sz="1600" dirty="0"/>
              <a:t> </a:t>
            </a:r>
            <a:endParaRPr lang="cs-CZ" sz="1600" dirty="0" smtClean="0"/>
          </a:p>
          <a:p>
            <a:endParaRPr lang="cs-CZ" sz="1600" dirty="0"/>
          </a:p>
          <a:p>
            <a:r>
              <a:rPr lang="en-GB" sz="1600" b="0" i="0" u="none" strike="noStrike" baseline="0" dirty="0" err="1" smtClean="0"/>
              <a:t>změna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původně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redukujíc</a:t>
            </a:r>
            <a:r>
              <a:rPr lang="cs-CZ" sz="1600" b="0" i="0" u="none" strike="noStrike" baseline="0" dirty="0" smtClean="0"/>
              <a:t>í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atmosféry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na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oxidativní</a:t>
            </a:r>
            <a:r>
              <a:rPr lang="cs-CZ" sz="1600" dirty="0"/>
              <a:t> </a:t>
            </a:r>
            <a:r>
              <a:rPr lang="cs-CZ" sz="1600" b="0" i="0" u="none" strike="noStrike" baseline="0" dirty="0" smtClean="0"/>
              <a:t>– 1. 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kyslík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produkující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fototrof</a:t>
            </a:r>
            <a:r>
              <a:rPr lang="cs-CZ" sz="1600" b="0" i="0" u="none" strike="noStrike" baseline="0" dirty="0" err="1" smtClean="0"/>
              <a:t>ové</a:t>
            </a:r>
            <a:endParaRPr lang="cs-CZ" sz="1600" b="0" i="0" u="none" strike="noStrike" baseline="0" dirty="0" smtClean="0"/>
          </a:p>
          <a:p>
            <a:r>
              <a:rPr lang="cs-CZ" sz="1600" b="0" i="0" u="none" strike="noStrike" baseline="0" dirty="0" smtClean="0"/>
              <a:t>současnosti </a:t>
            </a:r>
            <a:r>
              <a:rPr lang="en-GB" sz="1600" b="0" i="0" u="none" strike="noStrike" baseline="0" dirty="0" err="1" smtClean="0"/>
              <a:t>biogeochemické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procesy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však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majítendenci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být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cyklické</a:t>
            </a:r>
            <a:endParaRPr lang="cs-CZ" sz="1600" dirty="0"/>
          </a:p>
          <a:p>
            <a:r>
              <a:rPr lang="en-GB" sz="1600" b="0" i="0" u="none" strike="noStrike" baseline="0" dirty="0" err="1" smtClean="0"/>
              <a:t>dynamická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rovnováha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mezi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různými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formami</a:t>
            </a:r>
            <a:r>
              <a:rPr lang="cs-CZ" sz="1600" dirty="0"/>
              <a:t> </a:t>
            </a:r>
            <a:r>
              <a:rPr lang="en-GB" sz="1600" b="0" i="0" u="none" strike="noStrike" baseline="0" dirty="0" smtClean="0"/>
              <a:t>„</a:t>
            </a:r>
            <a:r>
              <a:rPr lang="en-GB" sz="1600" b="0" i="0" u="none" strike="noStrike" baseline="0" dirty="0" err="1" smtClean="0"/>
              <a:t>cyklovaných</a:t>
            </a:r>
            <a:r>
              <a:rPr lang="en-GB" sz="1600" b="0" i="0" u="none" strike="noStrike" baseline="0" dirty="0" smtClean="0"/>
              <a:t>“ </a:t>
            </a:r>
            <a:r>
              <a:rPr lang="en-GB" sz="1600" b="0" i="0" u="none" strike="noStrike" baseline="0" dirty="0" err="1" smtClean="0"/>
              <a:t>materiálů</a:t>
            </a:r>
            <a:r>
              <a:rPr lang="cs-CZ" sz="1600" dirty="0"/>
              <a:t> </a:t>
            </a:r>
            <a:r>
              <a:rPr lang="cs-CZ" sz="1600" b="0" i="0" u="none" strike="noStrike" baseline="0" dirty="0" smtClean="0"/>
              <a:t>=</a:t>
            </a:r>
            <a:r>
              <a:rPr lang="cs-CZ" sz="1600" b="0" i="0" u="none" strike="noStrike" dirty="0" smtClean="0"/>
              <a:t> </a:t>
            </a:r>
            <a:r>
              <a:rPr lang="en-GB" sz="1600" b="0" i="0" u="none" strike="noStrike" baseline="0" dirty="0" err="1" smtClean="0"/>
              <a:t>současná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fyziologická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diverzita</a:t>
            </a:r>
            <a:r>
              <a:rPr lang="cs-CZ" sz="1600" dirty="0"/>
              <a:t> 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en-GB" sz="1600" i="0" u="none" strike="noStrike" baseline="0" dirty="0" smtClean="0"/>
              <a:t>ne </a:t>
            </a:r>
            <a:r>
              <a:rPr lang="en-GB" sz="1600" i="0" u="none" strike="noStrike" baseline="0" dirty="0" err="1" smtClean="0"/>
              <a:t>všechny</a:t>
            </a:r>
            <a:r>
              <a:rPr lang="en-GB" sz="1600" i="0" u="none" strike="noStrike" baseline="0" dirty="0" smtClean="0"/>
              <a:t> </a:t>
            </a:r>
            <a:r>
              <a:rPr lang="en-GB" sz="1600" i="0" u="none" strike="noStrike" baseline="0" dirty="0" err="1" smtClean="0"/>
              <a:t>biogeochemické</a:t>
            </a:r>
            <a:r>
              <a:rPr lang="en-GB" sz="1600" i="0" u="none" strike="noStrike" baseline="0" dirty="0" smtClean="0"/>
              <a:t> </a:t>
            </a:r>
            <a:r>
              <a:rPr lang="en-GB" sz="1600" i="0" u="none" strike="noStrike" baseline="0" dirty="0" err="1" smtClean="0"/>
              <a:t>aktivity</a:t>
            </a:r>
            <a:r>
              <a:rPr lang="en-GB" sz="1600" i="0" u="none" strike="noStrike" baseline="0" dirty="0" smtClean="0"/>
              <a:t> </a:t>
            </a:r>
            <a:r>
              <a:rPr lang="en-GB" sz="1600" i="0" u="none" strike="noStrike" baseline="0" dirty="0" err="1" smtClean="0"/>
              <a:t>připomínají</a:t>
            </a:r>
            <a:r>
              <a:rPr lang="en-GB" sz="1600" i="0" u="none" strike="noStrike" baseline="0" dirty="0" smtClean="0"/>
              <a:t> </a:t>
            </a:r>
            <a:r>
              <a:rPr lang="en-GB" sz="1600" i="0" u="none" strike="noStrike" baseline="0" dirty="0" err="1" smtClean="0"/>
              <a:t>uzavřené</a:t>
            </a:r>
            <a:r>
              <a:rPr lang="en-GB" sz="1600" i="0" u="none" strike="noStrike" baseline="0" dirty="0" smtClean="0"/>
              <a:t> </a:t>
            </a:r>
            <a:r>
              <a:rPr lang="en-GB" sz="1600" i="0" u="none" strike="noStrike" baseline="0" dirty="0" err="1" smtClean="0"/>
              <a:t>cykly</a:t>
            </a:r>
            <a:endParaRPr lang="cs-CZ" sz="1600" dirty="0"/>
          </a:p>
          <a:p>
            <a:r>
              <a:rPr lang="cs-CZ" sz="1600" dirty="0" err="1"/>
              <a:t>m</a:t>
            </a:r>
            <a:r>
              <a:rPr lang="en-GB" sz="1600" b="0" i="0" u="none" strike="noStrike" baseline="0" dirty="0" err="1" smtClean="0"/>
              <a:t>ateriály</a:t>
            </a:r>
            <a:r>
              <a:rPr lang="cs-CZ" sz="1600" dirty="0" smtClean="0"/>
              <a:t> </a:t>
            </a:r>
            <a:r>
              <a:rPr lang="en-GB" sz="1600" b="0" i="0" u="none" strike="noStrike" baseline="0" dirty="0" err="1" smtClean="0"/>
              <a:t>mohou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být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importov</a:t>
            </a:r>
            <a:r>
              <a:rPr lang="cs-CZ" sz="1600" b="0" i="0" u="none" strike="noStrike" baseline="0" dirty="0" smtClean="0"/>
              <a:t>á</a:t>
            </a:r>
            <a:r>
              <a:rPr lang="en-GB" sz="1600" b="0" i="0" u="none" strike="noStrike" baseline="0" dirty="0" err="1" smtClean="0"/>
              <a:t>ny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i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exportovány</a:t>
            </a:r>
            <a:r>
              <a:rPr lang="en-GB" sz="1600" b="0" i="0" u="none" strike="noStrike" baseline="0" dirty="0" smtClean="0"/>
              <a:t> z </a:t>
            </a:r>
            <a:r>
              <a:rPr lang="en-GB" sz="1600" b="0" i="0" u="none" strike="noStrike" baseline="0" dirty="0" err="1" smtClean="0"/>
              <a:t>ekosystémů</a:t>
            </a:r>
            <a:endParaRPr lang="cs-CZ" sz="1600" dirty="0"/>
          </a:p>
          <a:p>
            <a:r>
              <a:rPr lang="en-GB" sz="1600" b="0" i="0" u="none" strike="noStrike" baseline="0" dirty="0" err="1" smtClean="0"/>
              <a:t>fosilní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paliva</a:t>
            </a:r>
            <a:r>
              <a:rPr lang="en-GB" sz="1600" b="0" i="0" u="none" strike="noStrike" baseline="0" dirty="0" smtClean="0"/>
              <a:t>, </a:t>
            </a:r>
            <a:r>
              <a:rPr lang="en-GB" sz="1600" b="0" i="0" u="none" strike="noStrike" baseline="0" dirty="0" err="1" smtClean="0"/>
              <a:t>vápenec</a:t>
            </a:r>
            <a:r>
              <a:rPr lang="cs-CZ" sz="1600" dirty="0"/>
              <a:t> </a:t>
            </a:r>
            <a:r>
              <a:rPr lang="cs-CZ" sz="1600" dirty="0" smtClean="0"/>
              <a:t>-</a:t>
            </a:r>
            <a:r>
              <a:rPr lang="en-GB" sz="1600" b="0" i="0" u="none" strike="noStrike" baseline="0" dirty="0" err="1" smtClean="0"/>
              <a:t>odstraněny</a:t>
            </a:r>
            <a:r>
              <a:rPr lang="en-GB" sz="1600" b="0" i="0" u="none" strike="noStrike" baseline="0" dirty="0" smtClean="0"/>
              <a:t> z </a:t>
            </a:r>
            <a:r>
              <a:rPr lang="en-GB" sz="1600" b="0" i="0" u="none" strike="noStrike" baseline="0" dirty="0" err="1" smtClean="0"/>
              <a:t>aktivních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mikrobiálních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cyklů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na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mnoho</a:t>
            </a:r>
            <a:r>
              <a:rPr lang="en-GB" sz="1600" b="0" i="0" u="none" strike="noStrike" baseline="0" dirty="0" smtClean="0"/>
              <a:t> mil let</a:t>
            </a:r>
            <a:endParaRPr lang="cs-CZ" sz="1600" b="0" i="0" u="none" strike="noStrike" baseline="0" dirty="0" smtClean="0"/>
          </a:p>
          <a:p>
            <a:endParaRPr lang="cs-CZ" sz="1600" b="0" i="0" u="none" strike="noStrike" baseline="0" dirty="0" smtClean="0"/>
          </a:p>
          <a:p>
            <a:r>
              <a:rPr lang="cs-CZ" sz="1600" dirty="0" err="1"/>
              <a:t>e</a:t>
            </a:r>
            <a:r>
              <a:rPr lang="en-GB" sz="1600" b="0" i="0" u="none" strike="noStrike" baseline="0" dirty="0" err="1" smtClean="0"/>
              <a:t>kosystémy</a:t>
            </a:r>
            <a:r>
              <a:rPr lang="en-GB" sz="1600" b="0" i="0" u="none" strike="noStrike" baseline="0" dirty="0" smtClean="0"/>
              <a:t> se </a:t>
            </a:r>
            <a:r>
              <a:rPr lang="en-GB" sz="1600" b="0" i="0" u="none" strike="noStrike" baseline="0" dirty="0" err="1" smtClean="0"/>
              <a:t>liší</a:t>
            </a:r>
            <a:r>
              <a:rPr lang="cs-CZ" sz="1600" dirty="0"/>
              <a:t> </a:t>
            </a:r>
            <a:r>
              <a:rPr lang="en-GB" sz="1600" b="0" i="0" u="none" strike="noStrike" baseline="0" dirty="0" smtClean="0"/>
              <a:t>v </a:t>
            </a:r>
            <a:r>
              <a:rPr lang="en-GB" sz="1600" b="0" i="0" u="none" strike="noStrike" baseline="0" dirty="0" err="1" smtClean="0"/>
              <a:t>účinnosti</a:t>
            </a:r>
            <a:r>
              <a:rPr lang="en-GB" sz="1600" b="0" i="0" u="none" strike="noStrike" baseline="0" dirty="0" smtClean="0"/>
              <a:t>, </a:t>
            </a:r>
            <a:r>
              <a:rPr lang="en-GB" sz="1600" b="0" i="0" u="none" strike="noStrike" baseline="0" dirty="0" err="1" smtClean="0"/>
              <a:t>kterou</a:t>
            </a:r>
            <a:r>
              <a:rPr lang="en-GB" sz="1600" b="0" i="0" u="none" strike="noStrike" baseline="0" dirty="0" smtClean="0"/>
              <a:t> </a:t>
            </a:r>
            <a:r>
              <a:rPr lang="en-GB" sz="1600" i="0" u="none" strike="noStrike" baseline="0" dirty="0" err="1" smtClean="0"/>
              <a:t>si</a:t>
            </a:r>
            <a:r>
              <a:rPr lang="en-GB" sz="1600" i="0" u="none" strike="noStrike" baseline="0" dirty="0" smtClean="0"/>
              <a:t> </a:t>
            </a:r>
            <a:r>
              <a:rPr lang="en-GB" sz="1600" i="0" u="none" strike="noStrike" baseline="0" dirty="0" err="1" smtClean="0"/>
              <a:t>podrží</a:t>
            </a:r>
            <a:r>
              <a:rPr lang="en-GB" sz="160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esenciální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živiny</a:t>
            </a:r>
            <a:endParaRPr lang="cs-CZ" sz="1600" b="0" i="0" u="none" strike="noStrike" baseline="0" dirty="0" smtClean="0"/>
          </a:p>
          <a:p>
            <a:endParaRPr lang="cs-CZ" sz="1600" dirty="0"/>
          </a:p>
          <a:p>
            <a:r>
              <a:rPr lang="cs-CZ" sz="1600" dirty="0"/>
              <a:t>h</a:t>
            </a:r>
            <a:r>
              <a:rPr lang="en-GB" sz="1600" b="0" i="0" u="none" strike="noStrike" baseline="0" dirty="0" err="1" smtClean="0"/>
              <a:t>abitaty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schopné</a:t>
            </a:r>
            <a:r>
              <a:rPr lang="cs-CZ" sz="1600" dirty="0"/>
              <a:t> </a:t>
            </a:r>
            <a:r>
              <a:rPr lang="en-GB" sz="1600" b="0" i="0" u="none" strike="noStrike" baseline="0" dirty="0" err="1" smtClean="0"/>
              <a:t>podržet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živiny</a:t>
            </a:r>
            <a:r>
              <a:rPr lang="en-GB" sz="1600" b="0" i="0" u="none" strike="noStrike" baseline="0" dirty="0" smtClean="0"/>
              <a:t> (</a:t>
            </a:r>
            <a:r>
              <a:rPr lang="en-GB" sz="1600" b="0" i="0" u="none" strike="noStrike" baseline="0" dirty="0" err="1" smtClean="0"/>
              <a:t>korálové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útesy</a:t>
            </a:r>
            <a:r>
              <a:rPr lang="en-GB" sz="1600" b="0" i="0" u="none" strike="noStrike" baseline="0" dirty="0" smtClean="0"/>
              <a:t>, </a:t>
            </a:r>
            <a:r>
              <a:rPr lang="en-GB" sz="1600" b="0" i="0" u="none" strike="noStrike" baseline="0" dirty="0" err="1" smtClean="0"/>
              <a:t>tropický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prales</a:t>
            </a:r>
            <a:r>
              <a:rPr lang="en-GB" sz="1600" b="0" i="0" u="none" strike="noStrike" baseline="0" dirty="0" smtClean="0"/>
              <a:t>) </a:t>
            </a:r>
            <a:r>
              <a:rPr lang="cs-CZ" sz="1600" b="0" i="0" u="none" strike="noStrike" baseline="0" dirty="0" smtClean="0"/>
              <a:t>- </a:t>
            </a:r>
            <a:r>
              <a:rPr lang="en-GB" sz="1600" b="0" i="0" u="none" strike="noStrike" baseline="0" dirty="0" err="1" smtClean="0"/>
              <a:t>udržet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vysokou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intenzitu</a:t>
            </a:r>
            <a:r>
              <a:rPr lang="cs-CZ" sz="1600" dirty="0"/>
              <a:t> </a:t>
            </a:r>
            <a:r>
              <a:rPr lang="en-GB" sz="1600" b="0" i="0" u="none" strike="noStrike" baseline="0" dirty="0" err="1" smtClean="0"/>
              <a:t>produktivity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i</a:t>
            </a:r>
            <a:r>
              <a:rPr lang="en-GB" sz="1600" b="0" i="0" u="none" strike="noStrike" baseline="0" dirty="0" smtClean="0"/>
              <a:t> v </a:t>
            </a:r>
            <a:r>
              <a:rPr lang="cs-CZ" sz="1600" b="0" i="0" u="none" strike="noStrike" baseline="0" dirty="0" smtClean="0"/>
              <a:t>chudých </a:t>
            </a:r>
            <a:r>
              <a:rPr lang="en-GB" sz="1600" b="0" i="0" u="none" strike="noStrike" baseline="0" dirty="0" err="1" smtClean="0"/>
              <a:t>podmínkách</a:t>
            </a:r>
            <a:endParaRPr lang="cs-CZ" sz="1600" b="0" i="0" u="none" strike="noStrike" baseline="0" dirty="0" smtClean="0"/>
          </a:p>
          <a:p>
            <a:r>
              <a:rPr lang="cs-CZ" sz="1600" dirty="0"/>
              <a:t>p</a:t>
            </a:r>
            <a:r>
              <a:rPr lang="en-GB" sz="1600" b="0" i="0" u="none" strike="noStrike" baseline="0" dirty="0" err="1" smtClean="0"/>
              <a:t>ovrchová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vrstva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oceánů</a:t>
            </a:r>
            <a:r>
              <a:rPr lang="cs-CZ" sz="1600" dirty="0"/>
              <a:t> </a:t>
            </a:r>
            <a:r>
              <a:rPr lang="en-GB" sz="1600" b="0" i="0" u="none" strike="noStrike" baseline="0" dirty="0" err="1" smtClean="0"/>
              <a:t>i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přes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vhodné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podmínky</a:t>
            </a:r>
            <a:r>
              <a:rPr lang="en-GB" sz="1600" b="0" i="0" u="none" strike="noStrike" baseline="0" dirty="0" smtClean="0"/>
              <a:t> (</a:t>
            </a:r>
            <a:r>
              <a:rPr lang="en-GB" sz="1600" b="0" i="0" u="none" strike="noStrike" baseline="0" dirty="0" err="1" smtClean="0"/>
              <a:t>dostatek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světla</a:t>
            </a:r>
            <a:r>
              <a:rPr lang="en-GB" sz="1600" b="0" i="0" u="none" strike="noStrike" baseline="0" dirty="0" smtClean="0"/>
              <a:t> a </a:t>
            </a:r>
            <a:r>
              <a:rPr lang="en-GB" sz="1600" b="0" i="0" u="none" strike="noStrike" baseline="0" dirty="0" err="1" smtClean="0"/>
              <a:t>vhodná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teplota</a:t>
            </a:r>
            <a:r>
              <a:rPr lang="en-GB" sz="1600" b="0" i="0" u="none" strike="noStrike" baseline="0" dirty="0" smtClean="0"/>
              <a:t>) </a:t>
            </a:r>
            <a:r>
              <a:rPr lang="en-GB" sz="1600" b="0" i="0" u="none" strike="noStrike" baseline="0" dirty="0" err="1" smtClean="0"/>
              <a:t>má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malou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schopnost</a:t>
            </a:r>
            <a:r>
              <a:rPr lang="cs-CZ" sz="1600" dirty="0"/>
              <a:t> </a:t>
            </a:r>
            <a:r>
              <a:rPr lang="en-GB" sz="1600" b="0" i="0" u="none" strike="noStrike" baseline="0" dirty="0" err="1" smtClean="0"/>
              <a:t>podržet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esenciální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živiny</a:t>
            </a:r>
            <a:r>
              <a:rPr lang="en-GB" sz="1600" b="0" i="0" u="none" strike="noStrike" baseline="0" dirty="0" smtClean="0"/>
              <a:t> </a:t>
            </a:r>
            <a:r>
              <a:rPr lang="cs-CZ" sz="1600" b="0" i="0" u="none" strike="noStrike" baseline="0" dirty="0" smtClean="0"/>
              <a:t>– má </a:t>
            </a:r>
            <a:r>
              <a:rPr lang="en-GB" sz="1600" b="0" i="0" u="none" strike="noStrike" baseline="0" dirty="0" err="1" smtClean="0"/>
              <a:t>nízkou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 err="1" smtClean="0"/>
              <a:t>intenzitu</a:t>
            </a:r>
            <a:r>
              <a:rPr lang="en-GB" sz="1600" b="0" i="0" u="none" strike="noStrike" baseline="0" dirty="0" smtClean="0"/>
              <a:t> </a:t>
            </a:r>
            <a:r>
              <a:rPr lang="cs-CZ" sz="1600" b="0" i="0" u="none" strike="noStrike" baseline="0" dirty="0" smtClean="0"/>
              <a:t>PP </a:t>
            </a:r>
            <a:r>
              <a:rPr lang="en-GB" sz="1600" b="0" i="0" u="none" strike="noStrike" baseline="0" dirty="0" err="1" smtClean="0"/>
              <a:t>limitovanou</a:t>
            </a:r>
            <a:r>
              <a:rPr lang="cs-CZ" sz="1600" dirty="0" smtClean="0"/>
              <a:t> </a:t>
            </a:r>
            <a:r>
              <a:rPr lang="en-GB" sz="1600" b="0" i="0" u="none" strike="noStrike" baseline="0" dirty="0" err="1" smtClean="0"/>
              <a:t>živinami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287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3000" y="188640"/>
            <a:ext cx="9001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/>
              <a:t>Oxidativní</a:t>
            </a:r>
            <a:r>
              <a:rPr lang="en-GB" sz="1600" b="1" dirty="0"/>
              <a:t> </a:t>
            </a:r>
            <a:r>
              <a:rPr lang="en-GB" sz="1600" b="1" dirty="0" err="1"/>
              <a:t>transformace</a:t>
            </a:r>
            <a:r>
              <a:rPr lang="en-GB" sz="1600" b="1" dirty="0"/>
              <a:t> </a:t>
            </a:r>
            <a:r>
              <a:rPr lang="en-GB" sz="1600" b="1" dirty="0" err="1" smtClean="0"/>
              <a:t>síry</a:t>
            </a:r>
            <a:endParaRPr lang="cs-CZ" sz="1600" b="1" dirty="0" smtClean="0"/>
          </a:p>
          <a:p>
            <a:endParaRPr lang="cs-CZ" sz="1600" b="1" dirty="0" smtClean="0"/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oxidace</a:t>
            </a:r>
            <a:r>
              <a:rPr lang="en-GB" sz="1600" dirty="0" smtClean="0"/>
              <a:t> </a:t>
            </a:r>
            <a:r>
              <a:rPr lang="en-GB" sz="1600" dirty="0"/>
              <a:t>H2S – </a:t>
            </a:r>
            <a:r>
              <a:rPr lang="en-GB" sz="1600" dirty="0" err="1"/>
              <a:t>deposity</a:t>
            </a:r>
            <a:r>
              <a:rPr lang="en-GB" sz="1600" dirty="0"/>
              <a:t> </a:t>
            </a:r>
            <a:r>
              <a:rPr lang="en-GB" sz="1600" dirty="0" err="1"/>
              <a:t>síry</a:t>
            </a:r>
            <a:r>
              <a:rPr lang="en-GB" sz="1600" dirty="0"/>
              <a:t> v </a:t>
            </a:r>
            <a:r>
              <a:rPr lang="en-GB" sz="1600" dirty="0" err="1"/>
              <a:t>buňkách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vláknité</a:t>
            </a:r>
            <a:r>
              <a:rPr lang="en-GB" sz="1600" dirty="0"/>
              <a:t> </a:t>
            </a:r>
            <a:r>
              <a:rPr lang="en-GB" sz="1600" dirty="0" err="1"/>
              <a:t>mikroaerofilní</a:t>
            </a:r>
            <a:r>
              <a:rPr lang="en-GB" sz="1600" dirty="0"/>
              <a:t> </a:t>
            </a:r>
            <a:r>
              <a:rPr lang="en-GB" sz="1600" dirty="0" err="1"/>
              <a:t>bakterie</a:t>
            </a:r>
            <a:r>
              <a:rPr lang="en-GB" sz="1600" dirty="0"/>
              <a:t> </a:t>
            </a:r>
            <a:r>
              <a:rPr lang="en-GB" sz="1600" dirty="0" err="1"/>
              <a:t>schopn</a:t>
            </a:r>
            <a:r>
              <a:rPr lang="cs-CZ" sz="1600" dirty="0"/>
              <a:t>é </a:t>
            </a:r>
            <a:r>
              <a:rPr lang="en-GB" sz="1600" i="1" dirty="0" err="1" smtClean="0"/>
              <a:t>Beggiatoa</a:t>
            </a:r>
            <a:r>
              <a:rPr lang="en-GB" sz="1600" i="1" dirty="0"/>
              <a:t>, </a:t>
            </a:r>
            <a:r>
              <a:rPr lang="en-GB" sz="1600" i="1" dirty="0" err="1"/>
              <a:t>Thioploca</a:t>
            </a:r>
            <a:r>
              <a:rPr lang="en-GB" sz="1600" i="1" dirty="0"/>
              <a:t>, </a:t>
            </a:r>
            <a:r>
              <a:rPr lang="en-GB" sz="1600" i="1" dirty="0" err="1"/>
              <a:t>Thiothrix</a:t>
            </a:r>
            <a:r>
              <a:rPr lang="en-GB" sz="1600" i="1" dirty="0"/>
              <a:t>, </a:t>
            </a:r>
            <a:r>
              <a:rPr lang="en-GB" sz="1600" i="1" dirty="0" err="1"/>
              <a:t>Thermothrix</a:t>
            </a:r>
            <a:r>
              <a:rPr lang="en-GB" sz="1600" i="1" dirty="0"/>
              <a:t> </a:t>
            </a:r>
            <a:r>
              <a:rPr lang="en-GB" sz="1600" dirty="0" smtClean="0"/>
              <a:t>–</a:t>
            </a:r>
            <a:r>
              <a:rPr lang="cs-CZ" sz="1600" dirty="0" smtClean="0"/>
              <a:t> </a:t>
            </a:r>
            <a:r>
              <a:rPr lang="en-GB" sz="1600" dirty="0" err="1" smtClean="0"/>
              <a:t>gradientové</a:t>
            </a:r>
            <a:r>
              <a:rPr lang="en-GB" sz="1600" dirty="0" smtClean="0"/>
              <a:t> </a:t>
            </a:r>
            <a:r>
              <a:rPr lang="en-GB" sz="1600" dirty="0" err="1"/>
              <a:t>organismy</a:t>
            </a:r>
            <a:r>
              <a:rPr lang="en-GB" sz="1600" dirty="0"/>
              <a:t> 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 err="1"/>
              <a:t>nacházejí</a:t>
            </a:r>
            <a:r>
              <a:rPr lang="en-GB" sz="1600" dirty="0"/>
              <a:t> </a:t>
            </a:r>
            <a:r>
              <a:rPr lang="cs-CZ" sz="1600" dirty="0" smtClean="0"/>
              <a:t>se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/>
              <a:t>rozhraní</a:t>
            </a:r>
            <a:r>
              <a:rPr lang="en-GB" sz="1600" dirty="0"/>
              <a:t> </a:t>
            </a:r>
            <a:r>
              <a:rPr lang="en-GB" sz="1600" dirty="0" err="1"/>
              <a:t>anaerobního</a:t>
            </a:r>
            <a:r>
              <a:rPr lang="en-GB" sz="1600" dirty="0"/>
              <a:t> </a:t>
            </a:r>
            <a:r>
              <a:rPr lang="en-GB" sz="1600" dirty="0" err="1"/>
              <a:t>prostředí</a:t>
            </a:r>
            <a:r>
              <a:rPr lang="en-GB" sz="1600" dirty="0"/>
              <a:t> </a:t>
            </a:r>
            <a:r>
              <a:rPr lang="en-GB" sz="1600" dirty="0" err="1" smtClean="0"/>
              <a:t>sedimentů</a:t>
            </a:r>
            <a:r>
              <a:rPr lang="cs-CZ" sz="1600" dirty="0"/>
              <a:t>/</a:t>
            </a:r>
            <a:r>
              <a:rPr lang="en-GB" sz="1600" dirty="0" err="1" smtClean="0"/>
              <a:t>vody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err="1" smtClean="0"/>
              <a:t>Thiobacillus</a:t>
            </a:r>
            <a:r>
              <a:rPr lang="en-GB" sz="1600" i="1" dirty="0" smtClean="0"/>
              <a:t> </a:t>
            </a:r>
            <a:r>
              <a:rPr lang="en-GB" sz="1600" i="1" dirty="0" err="1"/>
              <a:t>thiooxidans</a:t>
            </a:r>
            <a:r>
              <a:rPr lang="en-GB" sz="1600" i="1" dirty="0"/>
              <a:t> a T</a:t>
            </a:r>
            <a:r>
              <a:rPr lang="en-GB" sz="1600" i="1" dirty="0" smtClean="0"/>
              <a:t>.</a:t>
            </a:r>
            <a:r>
              <a:rPr lang="cs-CZ" sz="1600" i="1" dirty="0" smtClean="0"/>
              <a:t> </a:t>
            </a:r>
            <a:r>
              <a:rPr lang="en-GB" sz="1600" i="1" dirty="0" err="1" smtClean="0"/>
              <a:t>ferrooxidans</a:t>
            </a:r>
            <a:r>
              <a:rPr lang="en-GB" sz="1600" i="1" dirty="0" smtClean="0"/>
              <a:t> </a:t>
            </a:r>
            <a:r>
              <a:rPr lang="en-GB" sz="1600" dirty="0"/>
              <a:t>– </a:t>
            </a:r>
            <a:r>
              <a:rPr lang="en-GB" sz="1600" dirty="0" err="1"/>
              <a:t>mikrobiální</a:t>
            </a:r>
            <a:r>
              <a:rPr lang="en-GB" sz="1600" dirty="0"/>
              <a:t> </a:t>
            </a:r>
            <a:r>
              <a:rPr lang="en-GB" sz="1600" dirty="0" err="1"/>
              <a:t>loužení</a:t>
            </a:r>
            <a:r>
              <a:rPr lang="en-GB" sz="1600" dirty="0"/>
              <a:t> </a:t>
            </a:r>
            <a:r>
              <a:rPr lang="en-GB" sz="1600" dirty="0" err="1" smtClean="0"/>
              <a:t>rud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H2S </a:t>
            </a:r>
            <a:r>
              <a:rPr lang="en-GB" sz="1600" dirty="0" err="1"/>
              <a:t>může</a:t>
            </a:r>
            <a:r>
              <a:rPr lang="en-GB" sz="1600" dirty="0"/>
              <a:t> </a:t>
            </a:r>
            <a:r>
              <a:rPr lang="en-GB" sz="1600" dirty="0" err="1"/>
              <a:t>být</a:t>
            </a:r>
            <a:r>
              <a:rPr lang="en-GB" sz="1600" dirty="0"/>
              <a:t> v </a:t>
            </a:r>
            <a:r>
              <a:rPr lang="en-GB" sz="1600" dirty="0" err="1" smtClean="0"/>
              <a:t>anaerob</a:t>
            </a:r>
            <a:r>
              <a:rPr lang="cs-CZ" sz="1600" dirty="0" err="1" smtClean="0"/>
              <a:t>ii</a:t>
            </a:r>
            <a:r>
              <a:rPr lang="cs-CZ" sz="1600" dirty="0" smtClean="0"/>
              <a:t> </a:t>
            </a:r>
            <a:r>
              <a:rPr lang="en-GB" sz="1600" dirty="0" err="1" smtClean="0"/>
              <a:t>oxidován</a:t>
            </a:r>
            <a:r>
              <a:rPr lang="en-GB" sz="1600" dirty="0" smtClean="0"/>
              <a:t> </a:t>
            </a:r>
            <a:r>
              <a:rPr lang="en-GB" sz="1600" dirty="0"/>
              <a:t>– </a:t>
            </a:r>
            <a:r>
              <a:rPr lang="en-GB" sz="1600" dirty="0" err="1"/>
              <a:t>fotosyntetické</a:t>
            </a:r>
            <a:r>
              <a:rPr lang="en-GB" sz="1600" dirty="0"/>
              <a:t> </a:t>
            </a:r>
            <a:r>
              <a:rPr lang="en-GB" sz="1600" dirty="0" err="1"/>
              <a:t>sirné</a:t>
            </a:r>
            <a:r>
              <a:rPr lang="en-GB" sz="1600" dirty="0"/>
              <a:t> </a:t>
            </a:r>
            <a:r>
              <a:rPr lang="en-GB" sz="1600" dirty="0" err="1"/>
              <a:t>bakterie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</a:t>
            </a:r>
            <a:r>
              <a:rPr lang="en-GB" sz="1600" dirty="0" err="1" smtClean="0"/>
              <a:t>ěkteré</a:t>
            </a:r>
            <a:r>
              <a:rPr lang="en-GB" sz="1600" dirty="0" smtClean="0"/>
              <a:t> </a:t>
            </a:r>
            <a:r>
              <a:rPr lang="en-GB" sz="1600" dirty="0" err="1"/>
              <a:t>sinice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schopné</a:t>
            </a:r>
            <a:r>
              <a:rPr lang="en-GB" sz="1600" dirty="0"/>
              <a:t> </a:t>
            </a:r>
            <a:r>
              <a:rPr lang="en-GB" sz="1600" dirty="0" err="1"/>
              <a:t>oxigenní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 smtClean="0"/>
              <a:t>anox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 err="1"/>
              <a:t>fotosyntézy</a:t>
            </a:r>
            <a:r>
              <a:rPr lang="en-GB" sz="1600" dirty="0"/>
              <a:t> </a:t>
            </a:r>
            <a:r>
              <a:rPr lang="en-GB" sz="1600" dirty="0" smtClean="0"/>
              <a:t>– </a:t>
            </a:r>
            <a:r>
              <a:rPr lang="en-GB" sz="1600" dirty="0" err="1" smtClean="0"/>
              <a:t>podílí</a:t>
            </a:r>
            <a:r>
              <a:rPr lang="en-GB" sz="1600" dirty="0" smtClean="0"/>
              <a:t> se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fototrofní</a:t>
            </a:r>
            <a:r>
              <a:rPr lang="cs-CZ" sz="1600" dirty="0"/>
              <a:t> </a:t>
            </a:r>
            <a:r>
              <a:rPr lang="en-GB" sz="1600" dirty="0" err="1" smtClean="0"/>
              <a:t>oxidaci</a:t>
            </a:r>
            <a:r>
              <a:rPr lang="en-GB" sz="1600" dirty="0" smtClean="0"/>
              <a:t> H2S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</a:t>
            </a:r>
            <a:r>
              <a:rPr lang="en-GB" sz="1600" dirty="0" err="1" smtClean="0"/>
              <a:t>ýjimku</a:t>
            </a:r>
            <a:r>
              <a:rPr lang="cs-CZ" sz="1600" dirty="0" smtClean="0"/>
              <a:t> tvoří </a:t>
            </a:r>
            <a:r>
              <a:rPr lang="en-GB" sz="1600" dirty="0" smtClean="0"/>
              <a:t> </a:t>
            </a:r>
            <a:r>
              <a:rPr lang="en-GB" sz="1600" dirty="0" err="1"/>
              <a:t>ekosystémy</a:t>
            </a:r>
            <a:r>
              <a:rPr lang="en-GB" sz="1600" dirty="0"/>
              <a:t> </a:t>
            </a:r>
            <a:r>
              <a:rPr lang="en-GB" sz="1600" dirty="0" err="1"/>
              <a:t>hlubokomořských</a:t>
            </a:r>
            <a:r>
              <a:rPr lang="en-GB" sz="1600" dirty="0"/>
              <a:t> </a:t>
            </a:r>
            <a:r>
              <a:rPr lang="en-GB" sz="1600" dirty="0" err="1"/>
              <a:t>hydrotermálních</a:t>
            </a:r>
            <a:r>
              <a:rPr lang="en-GB" sz="1600" dirty="0"/>
              <a:t> </a:t>
            </a:r>
            <a:r>
              <a:rPr lang="en-GB" sz="1600" dirty="0" err="1" smtClean="0"/>
              <a:t>průduchů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sráží</a:t>
            </a:r>
            <a:r>
              <a:rPr lang="en-GB" sz="1600" dirty="0" smtClean="0"/>
              <a:t> </a:t>
            </a:r>
            <a:r>
              <a:rPr lang="en-GB" sz="1600" dirty="0" err="1"/>
              <a:t>síra</a:t>
            </a:r>
            <a:r>
              <a:rPr lang="en-GB" sz="1600" dirty="0"/>
              <a:t> a z </a:t>
            </a:r>
            <a:r>
              <a:rPr lang="en-GB" sz="1600" dirty="0" err="1"/>
              <a:t>kovových</a:t>
            </a:r>
            <a:r>
              <a:rPr lang="en-GB" sz="1600" dirty="0"/>
              <a:t> </a:t>
            </a:r>
            <a:r>
              <a:rPr lang="en-GB" sz="1600" dirty="0" err="1"/>
              <a:t>sulfidů</a:t>
            </a:r>
            <a:r>
              <a:rPr lang="en-GB" sz="1600" dirty="0"/>
              <a:t> se </a:t>
            </a:r>
            <a:r>
              <a:rPr lang="en-GB" sz="1600" dirty="0" err="1"/>
              <a:t>vytváří</a:t>
            </a:r>
            <a:r>
              <a:rPr lang="en-GB" sz="1600" dirty="0"/>
              <a:t> </a:t>
            </a:r>
            <a:r>
              <a:rPr lang="en-GB" sz="1600" dirty="0" err="1" smtClean="0"/>
              <a:t>sloupec</a:t>
            </a:r>
            <a:r>
              <a:rPr lang="cs-CZ" sz="1600" dirty="0" smtClean="0"/>
              <a:t> </a:t>
            </a:r>
            <a:r>
              <a:rPr lang="en-GB" sz="1600" dirty="0" err="1" smtClean="0"/>
              <a:t>nazývaný</a:t>
            </a:r>
            <a:r>
              <a:rPr lang="en-GB" sz="1600" dirty="0" smtClean="0"/>
              <a:t> </a:t>
            </a:r>
            <a:r>
              <a:rPr lang="en-GB" sz="1600" dirty="0"/>
              <a:t>„white or black smokers</a:t>
            </a:r>
            <a:r>
              <a:rPr lang="en-GB" sz="1600" dirty="0" smtClean="0"/>
              <a:t>“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ekosystém </a:t>
            </a:r>
            <a:r>
              <a:rPr lang="en-GB" sz="1600" dirty="0" err="1" smtClean="0"/>
              <a:t>založen</a:t>
            </a:r>
            <a:r>
              <a:rPr lang="en-GB" sz="1600" dirty="0" smtClean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využití</a:t>
            </a:r>
            <a:r>
              <a:rPr lang="en-GB" sz="1600" dirty="0"/>
              <a:t> </a:t>
            </a:r>
            <a:r>
              <a:rPr lang="en-GB" sz="1600" dirty="0" err="1"/>
              <a:t>chemoautotrofní</a:t>
            </a:r>
            <a:r>
              <a:rPr lang="cs-CZ" sz="1600" dirty="0"/>
              <a:t> </a:t>
            </a:r>
            <a:r>
              <a:rPr lang="en-GB" sz="1600" dirty="0" err="1"/>
              <a:t>oxidace</a:t>
            </a:r>
            <a:r>
              <a:rPr lang="en-GB" sz="1600" dirty="0"/>
              <a:t> </a:t>
            </a:r>
            <a:r>
              <a:rPr lang="en-GB" sz="1600" dirty="0" err="1"/>
              <a:t>redukované</a:t>
            </a:r>
            <a:r>
              <a:rPr lang="en-GB" sz="1600" dirty="0"/>
              <a:t> </a:t>
            </a:r>
            <a:r>
              <a:rPr lang="en-GB" sz="1600" dirty="0" err="1"/>
              <a:t>síry</a:t>
            </a:r>
            <a:r>
              <a:rPr lang="en-GB" sz="1600" dirty="0"/>
              <a:t> – </a:t>
            </a:r>
            <a:r>
              <a:rPr lang="en-GB" sz="1600" dirty="0" err="1"/>
              <a:t>především</a:t>
            </a:r>
            <a:r>
              <a:rPr lang="en-GB" sz="1600" dirty="0"/>
              <a:t> </a:t>
            </a:r>
            <a:r>
              <a:rPr lang="en-GB" sz="1600" i="1" dirty="0" err="1"/>
              <a:t>Beggiatoa</a:t>
            </a:r>
            <a:r>
              <a:rPr lang="en-GB" sz="1600" i="1" dirty="0"/>
              <a:t>, </a:t>
            </a:r>
            <a:r>
              <a:rPr lang="en-GB" sz="1600" i="1" dirty="0" err="1"/>
              <a:t>Thiomicrospira</a:t>
            </a:r>
            <a:r>
              <a:rPr lang="en-GB" sz="1600" i="1" dirty="0"/>
              <a:t> </a:t>
            </a:r>
            <a:r>
              <a:rPr lang="en-GB" sz="1600" dirty="0"/>
              <a:t>a </a:t>
            </a:r>
            <a:r>
              <a:rPr lang="en-GB" sz="1600" dirty="0" err="1" smtClean="0"/>
              <a:t>další</a:t>
            </a:r>
            <a:r>
              <a:rPr lang="en-GB" sz="1600" dirty="0" smtClean="0"/>
              <a:t>…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144"/>
            <a:ext cx="3024336" cy="20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593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86" y="188640"/>
            <a:ext cx="9004009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err="1" smtClean="0"/>
              <a:t>Reduktivní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transformace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síry</a:t>
            </a:r>
            <a:endParaRPr lang="cs-CZ" sz="1600" b="1" dirty="0" smtClean="0"/>
          </a:p>
          <a:p>
            <a:endParaRPr lang="en-GB" sz="1600" dirty="0" smtClean="0"/>
          </a:p>
          <a:p>
            <a:r>
              <a:rPr lang="en-GB" sz="1600" dirty="0" err="1" smtClean="0"/>
              <a:t>Voda</a:t>
            </a:r>
            <a:r>
              <a:rPr lang="en-GB" sz="1600" dirty="0" smtClean="0"/>
              <a:t> –H2O- v </a:t>
            </a:r>
            <a:r>
              <a:rPr lang="en-GB" sz="1600" dirty="0" err="1" smtClean="0"/>
              <a:t>oxygenní</a:t>
            </a:r>
            <a:r>
              <a:rPr lang="en-GB" sz="1600" dirty="0" smtClean="0"/>
              <a:t> a H2S v </a:t>
            </a:r>
            <a:r>
              <a:rPr lang="en-GB" sz="1600" dirty="0" err="1" smtClean="0"/>
              <a:t>anaerobní</a:t>
            </a:r>
            <a:r>
              <a:rPr lang="en-GB" sz="1600" dirty="0" smtClean="0"/>
              <a:t> </a:t>
            </a:r>
            <a:r>
              <a:rPr lang="en-GB" sz="1600" dirty="0" err="1" smtClean="0"/>
              <a:t>fototropii</a:t>
            </a:r>
            <a:r>
              <a:rPr lang="en-GB" sz="1600" dirty="0" smtClean="0"/>
              <a:t> </a:t>
            </a:r>
            <a:r>
              <a:rPr lang="en-GB" sz="1600" dirty="0" err="1" smtClean="0"/>
              <a:t>mají</a:t>
            </a:r>
            <a:r>
              <a:rPr lang="en-GB" sz="1600" dirty="0" smtClean="0"/>
              <a:t> </a:t>
            </a:r>
            <a:r>
              <a:rPr lang="en-GB" sz="1600" dirty="0" err="1" smtClean="0"/>
              <a:t>podobné</a:t>
            </a:r>
            <a:r>
              <a:rPr lang="en-GB" sz="1600" dirty="0" smtClean="0"/>
              <a:t> f</a:t>
            </a:r>
            <a:r>
              <a:rPr lang="cs-CZ" sz="1600" dirty="0" smtClean="0"/>
              <a:t>-</a:t>
            </a:r>
            <a:r>
              <a:rPr lang="en-GB" sz="1600" dirty="0" err="1" smtClean="0"/>
              <a:t>ce</a:t>
            </a:r>
            <a:endParaRPr lang="cs-CZ" sz="1600" dirty="0"/>
          </a:p>
          <a:p>
            <a:r>
              <a:rPr lang="cs-CZ" sz="1600" dirty="0" smtClean="0"/>
              <a:t>S </a:t>
            </a:r>
            <a:r>
              <a:rPr lang="en-GB" sz="1600" dirty="0" err="1" smtClean="0"/>
              <a:t>může</a:t>
            </a:r>
            <a:r>
              <a:rPr lang="en-GB" sz="1600" dirty="0" smtClean="0"/>
              <a:t> </a:t>
            </a:r>
            <a:r>
              <a:rPr lang="en-GB" sz="1600" dirty="0" err="1" smtClean="0"/>
              <a:t>být</a:t>
            </a:r>
            <a:r>
              <a:rPr lang="en-GB" sz="1600" dirty="0" smtClean="0"/>
              <a:t> </a:t>
            </a:r>
            <a:r>
              <a:rPr lang="en-GB" sz="1600" dirty="0" err="1" smtClean="0"/>
              <a:t>použita</a:t>
            </a:r>
            <a:r>
              <a:rPr lang="en-GB" sz="1600" dirty="0" smtClean="0"/>
              <a:t> k </a:t>
            </a:r>
            <a:r>
              <a:rPr lang="en-GB" sz="1600" dirty="0" err="1" smtClean="0"/>
              <a:t>respiraci</a:t>
            </a:r>
            <a:endParaRPr lang="cs-CZ" sz="1600" dirty="0" smtClean="0"/>
          </a:p>
          <a:p>
            <a:r>
              <a:rPr lang="en-GB" sz="1600" dirty="0" err="1" smtClean="0"/>
              <a:t>Desulfuromonas</a:t>
            </a:r>
            <a:r>
              <a:rPr lang="en-GB" sz="1600" dirty="0" smtClean="0"/>
              <a:t> </a:t>
            </a:r>
            <a:r>
              <a:rPr lang="en-GB" sz="1600" dirty="0" err="1" smtClean="0"/>
              <a:t>acetoxidans</a:t>
            </a:r>
            <a:r>
              <a:rPr lang="en-GB" sz="1600" dirty="0" smtClean="0"/>
              <a:t> </a:t>
            </a:r>
            <a:r>
              <a:rPr lang="cs-CZ" sz="1600" dirty="0" smtClean="0"/>
              <a:t> - </a:t>
            </a:r>
            <a:r>
              <a:rPr lang="en-GB" sz="1600" dirty="0" err="1" smtClean="0"/>
              <a:t>roste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acetátu</a:t>
            </a:r>
            <a:r>
              <a:rPr lang="en-GB" sz="1600" dirty="0" smtClean="0"/>
              <a:t>, </a:t>
            </a:r>
            <a:r>
              <a:rPr lang="en-GB" sz="1600" dirty="0" err="1" smtClean="0"/>
              <a:t>anaerobně</a:t>
            </a:r>
            <a:r>
              <a:rPr lang="cs-CZ" sz="1600" dirty="0"/>
              <a:t> </a:t>
            </a:r>
            <a:r>
              <a:rPr lang="en-GB" sz="1600" dirty="0" err="1" smtClean="0"/>
              <a:t>redukuje</a:t>
            </a:r>
            <a:r>
              <a:rPr lang="en-GB" sz="1600" dirty="0" smtClean="0"/>
              <a:t> </a:t>
            </a:r>
            <a:r>
              <a:rPr lang="en-GB" sz="1600" dirty="0" err="1" smtClean="0"/>
              <a:t>stechiometrická</a:t>
            </a:r>
            <a:r>
              <a:rPr lang="en-GB" sz="1600" dirty="0" smtClean="0"/>
              <a:t> </a:t>
            </a:r>
            <a:r>
              <a:rPr lang="en-GB" sz="1600" dirty="0" err="1" smtClean="0"/>
              <a:t>množství</a:t>
            </a:r>
            <a:r>
              <a:rPr lang="en-GB" sz="1600" dirty="0" smtClean="0"/>
              <a:t> S </a:t>
            </a:r>
            <a:r>
              <a:rPr lang="en-GB" sz="1600" dirty="0" err="1" smtClean="0"/>
              <a:t>na</a:t>
            </a:r>
            <a:r>
              <a:rPr lang="en-GB" sz="1600" dirty="0" smtClean="0"/>
              <a:t> H2S:</a:t>
            </a:r>
            <a:r>
              <a:rPr lang="cs-CZ" sz="1600" dirty="0" smtClean="0"/>
              <a:t> </a:t>
            </a:r>
            <a:r>
              <a:rPr lang="en-GB" sz="1600" dirty="0" smtClean="0"/>
              <a:t>CH3COOH + 2H2O+ S0 = 2Co + 4H2S</a:t>
            </a:r>
          </a:p>
          <a:p>
            <a:r>
              <a:rPr lang="cs-CZ" sz="1600" dirty="0" err="1"/>
              <a:t>z</a:t>
            </a:r>
            <a:r>
              <a:rPr lang="en-GB" sz="1600" dirty="0" err="1" smtClean="0"/>
              <a:t>isk</a:t>
            </a:r>
            <a:r>
              <a:rPr lang="en-GB" sz="1600" dirty="0" smtClean="0"/>
              <a:t> </a:t>
            </a:r>
            <a:r>
              <a:rPr lang="en-GB" sz="1600" dirty="0" err="1" smtClean="0"/>
              <a:t>volné</a:t>
            </a:r>
            <a:r>
              <a:rPr lang="en-GB" sz="1600" dirty="0" smtClean="0"/>
              <a:t> </a:t>
            </a:r>
            <a:r>
              <a:rPr lang="en-GB" sz="1600" dirty="0" err="1" smtClean="0"/>
              <a:t>energie</a:t>
            </a:r>
            <a:r>
              <a:rPr lang="en-GB" sz="1600" dirty="0" smtClean="0"/>
              <a:t> je </a:t>
            </a:r>
            <a:r>
              <a:rPr lang="en-GB" sz="1600" dirty="0" err="1" smtClean="0"/>
              <a:t>malý</a:t>
            </a:r>
            <a:r>
              <a:rPr lang="en-GB" sz="1600" dirty="0" smtClean="0"/>
              <a:t> (-5,7kcal/</a:t>
            </a:r>
            <a:r>
              <a:rPr lang="en-GB" sz="1600" dirty="0" err="1" smtClean="0"/>
              <a:t>mol</a:t>
            </a:r>
            <a:r>
              <a:rPr lang="en-GB" sz="1600" dirty="0" smtClean="0"/>
              <a:t>)v </a:t>
            </a:r>
            <a:r>
              <a:rPr lang="en-GB" sz="1600" dirty="0" err="1" smtClean="0"/>
              <a:t>anaerobních</a:t>
            </a:r>
            <a:r>
              <a:rPr lang="en-GB" sz="1600" dirty="0" smtClean="0"/>
              <a:t> </a:t>
            </a:r>
            <a:r>
              <a:rPr lang="en-GB" sz="1600" dirty="0" err="1" smtClean="0"/>
              <a:t>sedimentech</a:t>
            </a:r>
            <a:r>
              <a:rPr lang="en-GB" sz="1600" dirty="0" smtClean="0"/>
              <a:t> </a:t>
            </a:r>
            <a:r>
              <a:rPr lang="en-GB" sz="1600" dirty="0" err="1" smtClean="0"/>
              <a:t>bohatých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sulfid</a:t>
            </a:r>
            <a:r>
              <a:rPr lang="en-GB" sz="1600" dirty="0" smtClean="0"/>
              <a:t> a </a:t>
            </a:r>
            <a:r>
              <a:rPr lang="cs-CZ" sz="1600" dirty="0" smtClean="0"/>
              <a:t>S</a:t>
            </a:r>
          </a:p>
          <a:p>
            <a:r>
              <a:rPr lang="cs-CZ" sz="1600" dirty="0" smtClean="0"/>
              <a:t>konsorcium </a:t>
            </a:r>
            <a:r>
              <a:rPr lang="en-GB" sz="1600" dirty="0" smtClean="0"/>
              <a:t>s </a:t>
            </a:r>
            <a:r>
              <a:rPr lang="en-GB" sz="1600" dirty="0" err="1" smtClean="0"/>
              <a:t>Chlorobiaceae</a:t>
            </a:r>
            <a:r>
              <a:rPr lang="cs-CZ" sz="1600" dirty="0" smtClean="0"/>
              <a:t> - </a:t>
            </a:r>
            <a:r>
              <a:rPr lang="en-GB" sz="1600" dirty="0" smtClean="0"/>
              <a:t> </a:t>
            </a:r>
            <a:r>
              <a:rPr lang="en-GB" sz="1600" dirty="0" err="1" smtClean="0"/>
              <a:t>které</a:t>
            </a:r>
            <a:r>
              <a:rPr lang="cs-CZ" sz="1600" dirty="0"/>
              <a:t> </a:t>
            </a:r>
            <a:r>
              <a:rPr lang="en-GB" sz="1600" dirty="0" err="1" smtClean="0"/>
              <a:t>fotooxidují</a:t>
            </a:r>
            <a:r>
              <a:rPr lang="en-GB" sz="1600" dirty="0" smtClean="0"/>
              <a:t> H2S </a:t>
            </a:r>
            <a:r>
              <a:rPr lang="en-GB" sz="1600" dirty="0" err="1" smtClean="0"/>
              <a:t>na</a:t>
            </a:r>
            <a:r>
              <a:rPr lang="en-GB" sz="1600" dirty="0" smtClean="0"/>
              <a:t> S </a:t>
            </a:r>
            <a:r>
              <a:rPr lang="cs-CZ" sz="1600" dirty="0" smtClean="0"/>
              <a:t>(pak vylučují)</a:t>
            </a:r>
          </a:p>
          <a:p>
            <a:r>
              <a:rPr lang="en-GB" sz="1600" dirty="0" err="1" smtClean="0"/>
              <a:t>Desulfuromonas</a:t>
            </a:r>
            <a:r>
              <a:rPr lang="en-GB" sz="1600" dirty="0" smtClean="0"/>
              <a:t> </a:t>
            </a:r>
            <a:r>
              <a:rPr lang="en-GB" sz="1600" dirty="0" err="1" smtClean="0"/>
              <a:t>regeneruje</a:t>
            </a:r>
            <a:r>
              <a:rPr lang="cs-CZ" sz="1600" dirty="0"/>
              <a:t> </a:t>
            </a:r>
            <a:r>
              <a:rPr lang="en-GB" sz="1600" dirty="0" smtClean="0"/>
              <a:t>H2S </a:t>
            </a:r>
            <a:r>
              <a:rPr lang="en-GB" sz="1600" dirty="0" err="1" smtClean="0"/>
              <a:t>respirací</a:t>
            </a:r>
            <a:r>
              <a:rPr lang="en-GB" sz="1600" dirty="0" smtClean="0"/>
              <a:t> </a:t>
            </a:r>
            <a:r>
              <a:rPr lang="en-GB" sz="1600" dirty="0" err="1" smtClean="0"/>
              <a:t>síry</a:t>
            </a:r>
            <a:r>
              <a:rPr lang="en-GB" sz="1600" dirty="0" smtClean="0"/>
              <a:t> </a:t>
            </a:r>
            <a:endParaRPr lang="cs-CZ" sz="1600" dirty="0" smtClean="0"/>
          </a:p>
          <a:p>
            <a:endParaRPr lang="cs-CZ" sz="1600" dirty="0"/>
          </a:p>
          <a:p>
            <a:r>
              <a:rPr lang="en-GB" sz="1600" dirty="0" err="1" smtClean="0"/>
              <a:t>hydrotermálních</a:t>
            </a:r>
            <a:r>
              <a:rPr lang="en-GB" sz="1600" dirty="0" smtClean="0"/>
              <a:t> </a:t>
            </a:r>
            <a:r>
              <a:rPr lang="en-GB" sz="1600" dirty="0" err="1" smtClean="0"/>
              <a:t>průduchů</a:t>
            </a:r>
            <a:r>
              <a:rPr lang="en-GB" sz="1600" dirty="0" smtClean="0"/>
              <a:t> </a:t>
            </a:r>
            <a:endParaRPr lang="cs-CZ" sz="1600" dirty="0" smtClean="0"/>
          </a:p>
          <a:p>
            <a:r>
              <a:rPr lang="en-GB" sz="1600" dirty="0" err="1" smtClean="0"/>
              <a:t>archea</a:t>
            </a:r>
            <a:r>
              <a:rPr lang="en-GB" sz="1600" dirty="0" smtClean="0"/>
              <a:t> </a:t>
            </a:r>
            <a:r>
              <a:rPr lang="en-GB" sz="1600" dirty="0" err="1" smtClean="0"/>
              <a:t>schopné</a:t>
            </a:r>
            <a:r>
              <a:rPr lang="en-GB" sz="1600" dirty="0" smtClean="0"/>
              <a:t> </a:t>
            </a:r>
            <a:r>
              <a:rPr lang="en-GB" sz="1600" dirty="0" err="1" smtClean="0"/>
              <a:t>respirace</a:t>
            </a:r>
            <a:r>
              <a:rPr lang="en-GB" sz="1600" dirty="0" smtClean="0"/>
              <a:t> </a:t>
            </a:r>
            <a:r>
              <a:rPr lang="en-GB" sz="1600" dirty="0" err="1" smtClean="0"/>
              <a:t>síry</a:t>
            </a:r>
            <a:r>
              <a:rPr lang="en-GB" sz="1600" dirty="0" smtClean="0"/>
              <a:t> s </a:t>
            </a:r>
            <a:r>
              <a:rPr lang="en-GB" sz="1600" dirty="0" err="1" smtClean="0"/>
              <a:t>plynným</a:t>
            </a:r>
            <a:r>
              <a:rPr lang="en-GB" sz="1600" dirty="0" smtClean="0"/>
              <a:t> </a:t>
            </a:r>
            <a:r>
              <a:rPr lang="en-GB" sz="1600" dirty="0" err="1" smtClean="0"/>
              <a:t>vodíkem</a:t>
            </a:r>
            <a:r>
              <a:rPr lang="en-GB" sz="1600" dirty="0" smtClean="0"/>
              <a:t> –</a:t>
            </a:r>
            <a:r>
              <a:rPr lang="cs-CZ" sz="1600" dirty="0" smtClean="0"/>
              <a:t> H2S</a:t>
            </a:r>
          </a:p>
          <a:p>
            <a:r>
              <a:rPr lang="en-GB" sz="1600" dirty="0" err="1" smtClean="0"/>
              <a:t>Thermoproteus</a:t>
            </a:r>
            <a:r>
              <a:rPr lang="en-GB" sz="1600" dirty="0" smtClean="0"/>
              <a:t>, </a:t>
            </a:r>
            <a:r>
              <a:rPr lang="en-GB" sz="1600" dirty="0" err="1" smtClean="0"/>
              <a:t>Pyrobaculum,Pyrodictium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721971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58" y="260648"/>
            <a:ext cx="4384360" cy="582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349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err="1"/>
              <a:t>B</a:t>
            </a:r>
            <a:r>
              <a:rPr lang="en-GB" sz="1600" b="1" dirty="0" err="1" smtClean="0"/>
              <a:t>iogeneze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síry</a:t>
            </a:r>
            <a:r>
              <a:rPr lang="en-GB" sz="1600" b="1" dirty="0" smtClean="0"/>
              <a:t> </a:t>
            </a:r>
            <a:endParaRPr lang="cs-CZ" sz="1600" b="1" dirty="0" smtClean="0"/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en-GB" sz="1600" dirty="0" smtClean="0"/>
              <a:t>v </a:t>
            </a:r>
            <a:r>
              <a:rPr lang="en-GB" sz="1600" dirty="0" err="1" smtClean="0"/>
              <a:t>některých</a:t>
            </a:r>
            <a:r>
              <a:rPr lang="en-GB" sz="1600" dirty="0" smtClean="0"/>
              <a:t> </a:t>
            </a:r>
            <a:r>
              <a:rPr lang="en-GB" sz="1600" dirty="0" err="1" smtClean="0"/>
              <a:t>Libyjských</a:t>
            </a:r>
            <a:r>
              <a:rPr lang="en-GB" sz="1600" dirty="0" smtClean="0"/>
              <a:t> </a:t>
            </a:r>
            <a:r>
              <a:rPr lang="en-GB" sz="1600" dirty="0" err="1" smtClean="0"/>
              <a:t>jezerech</a:t>
            </a:r>
            <a:r>
              <a:rPr lang="en-GB" sz="1600" dirty="0" smtClean="0"/>
              <a:t> </a:t>
            </a:r>
            <a:r>
              <a:rPr lang="en-GB" sz="1600" dirty="0" err="1" smtClean="0"/>
              <a:t>napájených</a:t>
            </a:r>
            <a:r>
              <a:rPr lang="cs-CZ" sz="1600" dirty="0"/>
              <a:t> </a:t>
            </a:r>
            <a:r>
              <a:rPr lang="en-GB" sz="1600" dirty="0" err="1" smtClean="0"/>
              <a:t>artézskými</a:t>
            </a:r>
            <a:r>
              <a:rPr lang="en-GB" sz="1600" dirty="0" smtClean="0"/>
              <a:t> </a:t>
            </a:r>
            <a:r>
              <a:rPr lang="en-GB" sz="1600" dirty="0" err="1" smtClean="0"/>
              <a:t>prameny</a:t>
            </a:r>
            <a:r>
              <a:rPr lang="cs-CZ" sz="1600" dirty="0" smtClean="0"/>
              <a:t> s H2S</a:t>
            </a:r>
            <a:endParaRPr lang="cs-CZ" sz="1600" dirty="0"/>
          </a:p>
          <a:p>
            <a:r>
              <a:rPr lang="en-GB" sz="1600" dirty="0" err="1" smtClean="0"/>
              <a:t>mikrobiální</a:t>
            </a:r>
            <a:r>
              <a:rPr lang="en-GB" sz="1600" dirty="0" smtClean="0"/>
              <a:t> </a:t>
            </a:r>
            <a:r>
              <a:rPr lang="en-GB" sz="1600" dirty="0" err="1" smtClean="0"/>
              <a:t>fotooxidace</a:t>
            </a:r>
            <a:r>
              <a:rPr lang="en-GB" sz="1600" dirty="0" smtClean="0"/>
              <a:t> H2S</a:t>
            </a:r>
          </a:p>
          <a:p>
            <a:r>
              <a:rPr lang="cs-CZ" sz="1600" dirty="0" err="1"/>
              <a:t>r</a:t>
            </a:r>
            <a:r>
              <a:rPr lang="en-GB" sz="1600" dirty="0" err="1" smtClean="0"/>
              <a:t>edukce</a:t>
            </a:r>
            <a:r>
              <a:rPr lang="en-GB" sz="1600" dirty="0" smtClean="0"/>
              <a:t> </a:t>
            </a:r>
            <a:r>
              <a:rPr lang="en-GB" sz="1600" dirty="0" err="1" smtClean="0"/>
              <a:t>sulfátů</a:t>
            </a:r>
            <a:r>
              <a:rPr lang="en-GB" sz="1600" dirty="0" smtClean="0"/>
              <a:t> </a:t>
            </a:r>
            <a:r>
              <a:rPr lang="en-GB" sz="1600" dirty="0" err="1" smtClean="0"/>
              <a:t>přispívá</a:t>
            </a:r>
            <a:r>
              <a:rPr lang="en-GB" sz="1600" dirty="0" smtClean="0"/>
              <a:t> k </a:t>
            </a:r>
            <a:r>
              <a:rPr lang="en-GB" sz="1600" dirty="0" err="1" smtClean="0"/>
              <a:t>atmosférickému</a:t>
            </a:r>
            <a:r>
              <a:rPr lang="en-GB" sz="1600" dirty="0" smtClean="0"/>
              <a:t> </a:t>
            </a:r>
            <a:r>
              <a:rPr lang="en-GB" sz="1600" dirty="0" err="1" smtClean="0"/>
              <a:t>cyklu</a:t>
            </a:r>
            <a:r>
              <a:rPr lang="en-GB" sz="1600" dirty="0" smtClean="0"/>
              <a:t> </a:t>
            </a:r>
            <a:r>
              <a:rPr lang="en-GB" sz="1600" dirty="0" err="1" smtClean="0"/>
              <a:t>síry</a:t>
            </a:r>
            <a:endParaRPr lang="cs-CZ" sz="1600" dirty="0" smtClean="0"/>
          </a:p>
          <a:p>
            <a:r>
              <a:rPr lang="cs-CZ" sz="1600" dirty="0" err="1"/>
              <a:t>b</a:t>
            </a:r>
            <a:r>
              <a:rPr lang="en-GB" sz="1600" dirty="0" err="1" smtClean="0"/>
              <a:t>iogenní</a:t>
            </a:r>
            <a:r>
              <a:rPr lang="en-GB" sz="1600" dirty="0" smtClean="0"/>
              <a:t> </a:t>
            </a:r>
            <a:r>
              <a:rPr lang="en-GB" sz="1600" dirty="0" err="1" smtClean="0"/>
              <a:t>sulfát</a:t>
            </a:r>
            <a:r>
              <a:rPr lang="en-GB" sz="1600" dirty="0" smtClean="0"/>
              <a:t> </a:t>
            </a:r>
            <a:r>
              <a:rPr lang="en-GB" sz="1600" dirty="0" err="1" smtClean="0"/>
              <a:t>uvolněný</a:t>
            </a:r>
            <a:r>
              <a:rPr lang="en-GB" sz="1600" dirty="0" smtClean="0"/>
              <a:t> do</a:t>
            </a:r>
            <a:r>
              <a:rPr lang="cs-CZ" sz="1600" dirty="0" smtClean="0"/>
              <a:t> </a:t>
            </a:r>
            <a:r>
              <a:rPr lang="en-GB" sz="1600" dirty="0" err="1" smtClean="0"/>
              <a:t>atmosféry</a:t>
            </a:r>
            <a:r>
              <a:rPr lang="en-GB" sz="1600" dirty="0" smtClean="0"/>
              <a:t> – 142 </a:t>
            </a:r>
            <a:r>
              <a:rPr lang="en-GB" sz="1600" dirty="0" err="1" smtClean="0"/>
              <a:t>milionů</a:t>
            </a:r>
            <a:r>
              <a:rPr lang="en-GB" sz="1600" dirty="0" smtClean="0"/>
              <a:t> </a:t>
            </a:r>
            <a:r>
              <a:rPr lang="en-GB" sz="1600" dirty="0" err="1" smtClean="0"/>
              <a:t>tun</a:t>
            </a:r>
            <a:r>
              <a:rPr lang="cs-CZ" sz="1600" dirty="0"/>
              <a:t>(</a:t>
            </a:r>
            <a:r>
              <a:rPr lang="en-GB" sz="1600" dirty="0" smtClean="0"/>
              <a:t> </a:t>
            </a:r>
            <a:r>
              <a:rPr lang="en-GB" sz="1600" dirty="0" err="1" smtClean="0"/>
              <a:t>menší</a:t>
            </a:r>
            <a:r>
              <a:rPr lang="en-GB" sz="1600" dirty="0" smtClean="0"/>
              <a:t> </a:t>
            </a:r>
            <a:r>
              <a:rPr lang="en-GB" sz="1600" dirty="0" err="1" smtClean="0"/>
              <a:t>polovinu</a:t>
            </a:r>
            <a:r>
              <a:rPr lang="en-GB" sz="1600" dirty="0" smtClean="0"/>
              <a:t> </a:t>
            </a:r>
            <a:r>
              <a:rPr lang="en-GB" sz="1600" dirty="0" err="1" smtClean="0"/>
              <a:t>představuje</a:t>
            </a:r>
            <a:r>
              <a:rPr lang="en-GB" sz="1600" dirty="0" smtClean="0"/>
              <a:t> H2S</a:t>
            </a:r>
            <a:r>
              <a:rPr lang="cs-CZ" sz="1600" dirty="0" smtClean="0"/>
              <a:t>)</a:t>
            </a:r>
          </a:p>
          <a:p>
            <a:r>
              <a:rPr lang="en-GB" sz="1600" dirty="0" err="1" smtClean="0"/>
              <a:t>těkavé</a:t>
            </a:r>
            <a:r>
              <a:rPr lang="cs-CZ" sz="1600" dirty="0"/>
              <a:t> </a:t>
            </a:r>
            <a:r>
              <a:rPr lang="en-GB" sz="1600" dirty="0" err="1" smtClean="0"/>
              <a:t>organosirné</a:t>
            </a:r>
            <a:r>
              <a:rPr lang="en-GB" sz="1600" dirty="0" smtClean="0"/>
              <a:t> </a:t>
            </a:r>
            <a:r>
              <a:rPr lang="en-GB" sz="1600" dirty="0" err="1" smtClean="0"/>
              <a:t>sloučeniny</a:t>
            </a:r>
            <a:r>
              <a:rPr lang="en-GB" sz="1600" dirty="0" smtClean="0"/>
              <a:t> – </a:t>
            </a:r>
            <a:r>
              <a:rPr lang="en-GB" sz="1600" dirty="0" err="1" smtClean="0"/>
              <a:t>dimethylsulfid</a:t>
            </a:r>
            <a:r>
              <a:rPr lang="en-GB" sz="1600" dirty="0" smtClean="0"/>
              <a:t>,  </a:t>
            </a:r>
            <a:r>
              <a:rPr lang="en-GB" sz="1600" dirty="0" err="1" smtClean="0"/>
              <a:t>karbonsulfid</a:t>
            </a:r>
            <a:r>
              <a:rPr lang="cs-CZ" sz="1600" dirty="0" smtClean="0"/>
              <a:t>, </a:t>
            </a:r>
            <a:r>
              <a:rPr lang="en-GB" sz="1600" dirty="0" err="1" smtClean="0"/>
              <a:t>karbonyl</a:t>
            </a:r>
            <a:r>
              <a:rPr lang="en-GB" sz="1600" dirty="0" smtClean="0"/>
              <a:t> </a:t>
            </a:r>
            <a:r>
              <a:rPr lang="en-GB" sz="1600" dirty="0" err="1" smtClean="0"/>
              <a:t>sulfid</a:t>
            </a:r>
            <a:r>
              <a:rPr lang="en-GB" sz="1600" dirty="0" smtClean="0"/>
              <a:t> </a:t>
            </a:r>
          </a:p>
          <a:p>
            <a:r>
              <a:rPr lang="cs-CZ" sz="1600" dirty="0" err="1"/>
              <a:t>h</a:t>
            </a:r>
            <a:r>
              <a:rPr lang="en-GB" sz="1600" dirty="0" err="1" smtClean="0"/>
              <a:t>lavní</a:t>
            </a:r>
            <a:r>
              <a:rPr lang="en-GB" sz="1600" dirty="0" smtClean="0"/>
              <a:t> </a:t>
            </a:r>
            <a:r>
              <a:rPr lang="en-GB" sz="1600" dirty="0" err="1" smtClean="0"/>
              <a:t>zdroj</a:t>
            </a:r>
            <a:r>
              <a:rPr lang="en-GB" sz="1600" dirty="0" smtClean="0"/>
              <a:t> </a:t>
            </a:r>
            <a:r>
              <a:rPr lang="en-GB" sz="1600" dirty="0" err="1" smtClean="0"/>
              <a:t>veškeré</a:t>
            </a:r>
            <a:r>
              <a:rPr lang="en-GB" sz="1600" dirty="0" smtClean="0"/>
              <a:t> </a:t>
            </a:r>
            <a:r>
              <a:rPr lang="en-GB" sz="1600" dirty="0" err="1" smtClean="0"/>
              <a:t>těkavé</a:t>
            </a:r>
            <a:r>
              <a:rPr lang="en-GB" sz="1600" dirty="0" smtClean="0"/>
              <a:t> </a:t>
            </a:r>
            <a:r>
              <a:rPr lang="en-GB" sz="1600" dirty="0" err="1" smtClean="0"/>
              <a:t>síry</a:t>
            </a:r>
            <a:r>
              <a:rPr lang="en-GB" sz="1600" dirty="0" smtClean="0"/>
              <a:t> je </a:t>
            </a:r>
            <a:r>
              <a:rPr lang="en-GB" sz="1600" dirty="0" err="1" smtClean="0"/>
              <a:t>oceán</a:t>
            </a:r>
            <a:r>
              <a:rPr lang="en-GB" sz="1600" dirty="0" smtClean="0"/>
              <a:t> (+  z </a:t>
            </a:r>
            <a:r>
              <a:rPr lang="en-GB" sz="1600" dirty="0" err="1" smtClean="0"/>
              <a:t>bažin</a:t>
            </a:r>
            <a:r>
              <a:rPr lang="en-GB" sz="1600" dirty="0" smtClean="0"/>
              <a:t> a </a:t>
            </a:r>
            <a:r>
              <a:rPr lang="en-GB" sz="1600" dirty="0" err="1" smtClean="0"/>
              <a:t>jezer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r>
              <a:rPr lang="en-GB" sz="1600" dirty="0" err="1" smtClean="0"/>
              <a:t>půda</a:t>
            </a:r>
            <a:r>
              <a:rPr lang="en-GB" sz="1600" dirty="0" smtClean="0"/>
              <a:t> je </a:t>
            </a:r>
            <a:r>
              <a:rPr lang="en-GB" sz="1600" dirty="0" err="1" smtClean="0"/>
              <a:t>naopak</a:t>
            </a:r>
            <a:r>
              <a:rPr lang="en-GB" sz="1600" dirty="0" smtClean="0"/>
              <a:t> „sink“ pro </a:t>
            </a:r>
            <a:r>
              <a:rPr lang="en-GB" sz="1600" dirty="0" err="1" smtClean="0"/>
              <a:t>tyto</a:t>
            </a:r>
            <a:r>
              <a:rPr lang="en-GB" sz="1600" dirty="0" smtClean="0"/>
              <a:t> </a:t>
            </a:r>
            <a:r>
              <a:rPr lang="en-GB" sz="1600" dirty="0" err="1" smtClean="0"/>
              <a:t>sloučeniny</a:t>
            </a:r>
            <a:endParaRPr lang="cs-CZ" sz="1600" dirty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různé</a:t>
            </a:r>
            <a:r>
              <a:rPr lang="en-GB" sz="1600" dirty="0" smtClean="0"/>
              <a:t> </a:t>
            </a:r>
            <a:r>
              <a:rPr lang="en-GB" sz="1600" dirty="0" err="1" smtClean="0"/>
              <a:t>thiobacily</a:t>
            </a:r>
            <a:r>
              <a:rPr lang="cs-CZ" sz="1600" dirty="0"/>
              <a:t> </a:t>
            </a:r>
            <a:r>
              <a:rPr lang="en-GB" sz="1600" dirty="0" err="1" smtClean="0"/>
              <a:t>rychle</a:t>
            </a:r>
            <a:r>
              <a:rPr lang="en-GB" sz="1600" dirty="0" smtClean="0"/>
              <a:t> </a:t>
            </a:r>
            <a:r>
              <a:rPr lang="en-GB" sz="1600" dirty="0" err="1" smtClean="0"/>
              <a:t>oxidují</a:t>
            </a:r>
            <a:r>
              <a:rPr lang="en-GB" sz="1600" dirty="0" smtClean="0"/>
              <a:t> </a:t>
            </a:r>
            <a:r>
              <a:rPr lang="en-GB" sz="1600" dirty="0" err="1" smtClean="0"/>
              <a:t>tyto</a:t>
            </a:r>
            <a:r>
              <a:rPr lang="en-GB" sz="1600" dirty="0" smtClean="0"/>
              <a:t> </a:t>
            </a:r>
            <a:r>
              <a:rPr lang="en-GB" sz="1600" dirty="0" err="1" smtClean="0"/>
              <a:t>sloučeniny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sulfáty</a:t>
            </a:r>
            <a:endParaRPr lang="cs-CZ" sz="1600" dirty="0"/>
          </a:p>
          <a:p>
            <a:r>
              <a:rPr lang="en-GB" sz="1600" dirty="0" smtClean="0"/>
              <a:t> </a:t>
            </a:r>
            <a:r>
              <a:rPr lang="cs-CZ" sz="1600" dirty="0" smtClean="0"/>
              <a:t>v </a:t>
            </a:r>
            <a:r>
              <a:rPr lang="en-GB" sz="1600" dirty="0" err="1" smtClean="0"/>
              <a:t>atmosfé</a:t>
            </a:r>
            <a:r>
              <a:rPr lang="cs-CZ" sz="1600" dirty="0" err="1" smtClean="0"/>
              <a:t>ře</a:t>
            </a:r>
            <a:r>
              <a:rPr lang="cs-CZ" sz="1600" dirty="0" smtClean="0"/>
              <a:t>  </a:t>
            </a:r>
            <a:r>
              <a:rPr lang="en-GB" sz="1600" dirty="0" err="1" smtClean="0"/>
              <a:t>podléhají</a:t>
            </a:r>
            <a:r>
              <a:rPr lang="en-GB" sz="1600" dirty="0" smtClean="0"/>
              <a:t> </a:t>
            </a:r>
            <a:r>
              <a:rPr lang="en-GB" sz="1600" dirty="0" err="1" smtClean="0"/>
              <a:t>oxidačním</a:t>
            </a:r>
            <a:r>
              <a:rPr lang="en-GB" sz="1600" dirty="0" smtClean="0"/>
              <a:t> a </a:t>
            </a:r>
            <a:r>
              <a:rPr lang="en-GB" sz="1600" dirty="0" err="1" smtClean="0"/>
              <a:t>fotooxidačním</a:t>
            </a:r>
            <a:r>
              <a:rPr lang="en-GB" sz="1600" dirty="0" smtClean="0"/>
              <a:t> </a:t>
            </a:r>
            <a:r>
              <a:rPr lang="en-GB" sz="1600" dirty="0" err="1" smtClean="0"/>
              <a:t>reakcím</a:t>
            </a:r>
            <a:r>
              <a:rPr lang="en-GB" sz="1600" dirty="0" smtClean="0"/>
              <a:t> – </a:t>
            </a:r>
            <a:r>
              <a:rPr lang="en-GB" sz="1600" dirty="0" err="1" smtClean="0"/>
              <a:t>výsledkem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sulfáty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86288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/>
              <a:t>                                                                </a:t>
            </a:r>
            <a:r>
              <a:rPr lang="en-GB" sz="1800" b="1" dirty="0" err="1" smtClean="0"/>
              <a:t>Cyklus</a:t>
            </a:r>
            <a:r>
              <a:rPr lang="cs-CZ" sz="1800" b="1" dirty="0" smtClean="0"/>
              <a:t> </a:t>
            </a:r>
            <a:r>
              <a:rPr lang="en-GB" sz="1800" b="1" dirty="0" err="1" smtClean="0"/>
              <a:t>fosforu</a:t>
            </a:r>
            <a:endParaRPr lang="cs-CZ" sz="1800" b="1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err="1" smtClean="0"/>
              <a:t>biogenní</a:t>
            </a:r>
            <a:r>
              <a:rPr lang="en-GB" sz="1600" dirty="0" smtClean="0"/>
              <a:t> </a:t>
            </a:r>
            <a:r>
              <a:rPr lang="en-GB" sz="1600" dirty="0" err="1" smtClean="0"/>
              <a:t>prvek</a:t>
            </a:r>
            <a:r>
              <a:rPr lang="en-GB" sz="1600" dirty="0" smtClean="0"/>
              <a:t> – v </a:t>
            </a:r>
            <a:r>
              <a:rPr lang="en-GB" sz="1600" dirty="0" err="1" smtClean="0"/>
              <a:t>živých</a:t>
            </a:r>
            <a:r>
              <a:rPr lang="en-GB" sz="1600" dirty="0" smtClean="0"/>
              <a:t> </a:t>
            </a:r>
            <a:r>
              <a:rPr lang="en-GB" sz="1600" dirty="0" err="1" smtClean="0"/>
              <a:t>systémech</a:t>
            </a:r>
            <a:r>
              <a:rPr lang="en-GB" sz="1600" dirty="0" smtClean="0"/>
              <a:t> je </a:t>
            </a:r>
            <a:r>
              <a:rPr lang="en-GB" sz="1600" dirty="0" err="1" smtClean="0"/>
              <a:t>především</a:t>
            </a:r>
            <a:r>
              <a:rPr lang="en-GB" sz="1600" dirty="0" smtClean="0"/>
              <a:t> </a:t>
            </a:r>
            <a:r>
              <a:rPr lang="en-GB" sz="1600" dirty="0" err="1" smtClean="0"/>
              <a:t>ve</a:t>
            </a:r>
            <a:r>
              <a:rPr lang="en-GB" sz="1600" dirty="0" smtClean="0"/>
              <a:t> </a:t>
            </a:r>
            <a:r>
              <a:rPr lang="en-GB" sz="1600" dirty="0" err="1" smtClean="0"/>
              <a:t>formě</a:t>
            </a:r>
            <a:r>
              <a:rPr lang="en-GB" sz="1600" dirty="0" smtClean="0"/>
              <a:t> </a:t>
            </a:r>
            <a:r>
              <a:rPr lang="en-GB" sz="1600" dirty="0" err="1" smtClean="0"/>
              <a:t>esterů</a:t>
            </a:r>
            <a:r>
              <a:rPr lang="en-GB" sz="1600" dirty="0" smtClean="0"/>
              <a:t> a NK</a:t>
            </a:r>
          </a:p>
          <a:p>
            <a:r>
              <a:rPr lang="cs-CZ" sz="1600" dirty="0" err="1"/>
              <a:t>f</a:t>
            </a:r>
            <a:r>
              <a:rPr lang="en-GB" sz="1600" dirty="0" err="1" smtClean="0"/>
              <a:t>osfátové</a:t>
            </a:r>
            <a:r>
              <a:rPr lang="en-GB" sz="1600" dirty="0" smtClean="0"/>
              <a:t> </a:t>
            </a:r>
            <a:r>
              <a:rPr lang="en-GB" sz="1600" dirty="0" err="1" smtClean="0"/>
              <a:t>vazby</a:t>
            </a:r>
            <a:r>
              <a:rPr lang="en-GB" sz="1600" dirty="0" smtClean="0"/>
              <a:t> v NK, </a:t>
            </a:r>
            <a:r>
              <a:rPr lang="en-GB" sz="1600" dirty="0" err="1" smtClean="0"/>
              <a:t>fosfát</a:t>
            </a:r>
            <a:r>
              <a:rPr lang="en-GB" sz="1600" dirty="0" smtClean="0"/>
              <a:t> je </a:t>
            </a:r>
            <a:r>
              <a:rPr lang="en-GB" sz="1600" dirty="0" err="1" smtClean="0"/>
              <a:t>základní</a:t>
            </a:r>
            <a:r>
              <a:rPr lang="en-GB" sz="1600" dirty="0" smtClean="0"/>
              <a:t> </a:t>
            </a:r>
            <a:r>
              <a:rPr lang="en-GB" sz="1600" dirty="0" err="1" smtClean="0"/>
              <a:t>částí</a:t>
            </a:r>
            <a:r>
              <a:rPr lang="en-GB" sz="1600" dirty="0" smtClean="0"/>
              <a:t> ATP </a:t>
            </a:r>
            <a:r>
              <a:rPr lang="cs-CZ" sz="1600" dirty="0"/>
              <a:t>,</a:t>
            </a:r>
            <a:r>
              <a:rPr lang="cs-CZ" sz="1600" dirty="0" smtClean="0"/>
              <a:t>f</a:t>
            </a:r>
            <a:r>
              <a:rPr lang="en-GB" sz="1600" dirty="0" err="1" smtClean="0"/>
              <a:t>osfolipidy</a:t>
            </a:r>
            <a:r>
              <a:rPr lang="en-GB" sz="1600" dirty="0" smtClean="0"/>
              <a:t> v </a:t>
            </a:r>
            <a:r>
              <a:rPr lang="en-GB" sz="1600" dirty="0" err="1" smtClean="0"/>
              <a:t>membránách</a:t>
            </a:r>
            <a:r>
              <a:rPr lang="en-GB" sz="1600" dirty="0" smtClean="0"/>
              <a:t>…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cs-CZ" sz="1600" dirty="0" smtClean="0"/>
              <a:t>velké </a:t>
            </a:r>
            <a:r>
              <a:rPr lang="en-GB" sz="1600" dirty="0" err="1" smtClean="0"/>
              <a:t>pomalu</a:t>
            </a:r>
            <a:r>
              <a:rPr lang="en-GB" sz="1600" dirty="0" smtClean="0"/>
              <a:t> „</a:t>
            </a:r>
            <a:r>
              <a:rPr lang="en-GB" sz="1600" dirty="0" err="1" smtClean="0"/>
              <a:t>cyklované</a:t>
            </a:r>
            <a:r>
              <a:rPr lang="en-GB" sz="1600" dirty="0" smtClean="0"/>
              <a:t>“ </a:t>
            </a:r>
            <a:r>
              <a:rPr lang="en-GB" sz="1600" dirty="0" err="1" smtClean="0"/>
              <a:t>rezervoáry</a:t>
            </a:r>
            <a:r>
              <a:rPr lang="en-GB" sz="1600" dirty="0" smtClean="0"/>
              <a:t> </a:t>
            </a:r>
            <a:r>
              <a:rPr lang="en-GB" sz="1600" dirty="0" err="1" smtClean="0"/>
              <a:t>fosfátů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v </a:t>
            </a:r>
            <a:r>
              <a:rPr lang="en-GB" sz="1600" dirty="0" err="1" smtClean="0"/>
              <a:t>mořském</a:t>
            </a:r>
            <a:r>
              <a:rPr lang="en-GB" sz="1600" dirty="0" smtClean="0"/>
              <a:t> a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ostatních</a:t>
            </a:r>
            <a:r>
              <a:rPr lang="en-GB" sz="1600" dirty="0" smtClean="0"/>
              <a:t> </a:t>
            </a:r>
            <a:r>
              <a:rPr lang="en-GB" sz="1600" dirty="0" err="1" smtClean="0"/>
              <a:t>akvatických</a:t>
            </a:r>
            <a:r>
              <a:rPr lang="cs-CZ" sz="1600" dirty="0"/>
              <a:t> </a:t>
            </a:r>
            <a:r>
              <a:rPr lang="en-GB" sz="1600" dirty="0" err="1" smtClean="0"/>
              <a:t>sedimentech</a:t>
            </a:r>
            <a:endParaRPr lang="en-GB" sz="1600" dirty="0" smtClean="0"/>
          </a:p>
          <a:p>
            <a:r>
              <a:rPr lang="cs-CZ" sz="1600" dirty="0" err="1"/>
              <a:t>m</a:t>
            </a:r>
            <a:r>
              <a:rPr lang="en-GB" sz="1600" dirty="0" err="1" smtClean="0"/>
              <a:t>alý</a:t>
            </a:r>
            <a:r>
              <a:rPr lang="en-GB" sz="1600" dirty="0" smtClean="0"/>
              <a:t>, ale dost </a:t>
            </a:r>
            <a:r>
              <a:rPr lang="en-GB" sz="1600" dirty="0" err="1" smtClean="0"/>
              <a:t>aktivně</a:t>
            </a:r>
            <a:r>
              <a:rPr lang="en-GB" sz="1600" dirty="0" smtClean="0"/>
              <a:t> se </a:t>
            </a:r>
            <a:r>
              <a:rPr lang="en-GB" sz="1600" dirty="0" err="1" smtClean="0"/>
              <a:t>podílející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koloběhu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rozpuštěné</a:t>
            </a:r>
            <a:r>
              <a:rPr lang="en-GB" sz="1600" dirty="0" smtClean="0"/>
              <a:t> </a:t>
            </a:r>
            <a:r>
              <a:rPr lang="en-GB" sz="1600" dirty="0" err="1" smtClean="0"/>
              <a:t>fosfáty</a:t>
            </a:r>
            <a:r>
              <a:rPr lang="en-GB" sz="1600" dirty="0" smtClean="0"/>
              <a:t> v </a:t>
            </a:r>
            <a:r>
              <a:rPr lang="en-GB" sz="1600" dirty="0" err="1" smtClean="0"/>
              <a:t>půdě</a:t>
            </a:r>
            <a:r>
              <a:rPr lang="en-GB" sz="1600" dirty="0" smtClean="0"/>
              <a:t> a </a:t>
            </a:r>
            <a:r>
              <a:rPr lang="en-GB" sz="1600" dirty="0" err="1" smtClean="0"/>
              <a:t>ve</a:t>
            </a:r>
            <a:r>
              <a:rPr lang="en-GB" sz="1600" dirty="0" smtClean="0"/>
              <a:t> </a:t>
            </a:r>
            <a:r>
              <a:rPr lang="en-GB" sz="1600" dirty="0" err="1" smtClean="0"/>
              <a:t>vodě</a:t>
            </a:r>
            <a:r>
              <a:rPr lang="en-GB" sz="1600" dirty="0" smtClean="0"/>
              <a:t> a</a:t>
            </a:r>
            <a:r>
              <a:rPr lang="cs-CZ" sz="1600" dirty="0" smtClean="0"/>
              <a:t> </a:t>
            </a:r>
            <a:r>
              <a:rPr lang="en-GB" sz="1600" dirty="0" err="1" smtClean="0"/>
              <a:t>fosfáty</a:t>
            </a:r>
            <a:r>
              <a:rPr lang="en-GB" sz="1600" dirty="0" smtClean="0"/>
              <a:t> v </a:t>
            </a:r>
            <a:r>
              <a:rPr lang="en-GB" sz="1600" dirty="0" err="1" smtClean="0"/>
              <a:t>organické</a:t>
            </a:r>
            <a:r>
              <a:rPr lang="en-GB" sz="1600" dirty="0" smtClean="0"/>
              <a:t> </a:t>
            </a:r>
            <a:r>
              <a:rPr lang="en-GB" sz="1600" dirty="0" err="1" smtClean="0"/>
              <a:t>hmotě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cs-CZ" sz="1600" dirty="0" err="1"/>
              <a:t>i</a:t>
            </a:r>
            <a:r>
              <a:rPr lang="en-GB" sz="1600" dirty="0" err="1" smtClean="0"/>
              <a:t>nertní</a:t>
            </a:r>
            <a:r>
              <a:rPr lang="en-GB" sz="1600" dirty="0" smtClean="0"/>
              <a:t> </a:t>
            </a:r>
            <a:r>
              <a:rPr lang="en-GB" sz="1600" dirty="0" err="1" smtClean="0"/>
              <a:t>rezervoár</a:t>
            </a:r>
            <a:r>
              <a:rPr lang="en-GB" sz="1600" dirty="0" smtClean="0"/>
              <a:t> – </a:t>
            </a:r>
            <a:r>
              <a:rPr lang="en-GB" sz="1600" dirty="0" err="1" smtClean="0"/>
              <a:t>fosfátové</a:t>
            </a:r>
            <a:r>
              <a:rPr lang="en-GB" sz="1600" dirty="0" smtClean="0"/>
              <a:t> </a:t>
            </a:r>
            <a:r>
              <a:rPr lang="en-GB" sz="1600" dirty="0" err="1" smtClean="0"/>
              <a:t>horniny</a:t>
            </a:r>
            <a:r>
              <a:rPr lang="en-GB" sz="1600" dirty="0" smtClean="0"/>
              <a:t> – </a:t>
            </a:r>
            <a:r>
              <a:rPr lang="en-GB" sz="1600" dirty="0" err="1" smtClean="0"/>
              <a:t>apatit</a:t>
            </a:r>
            <a:r>
              <a:rPr lang="en-GB" sz="1600" dirty="0" smtClean="0"/>
              <a:t> </a:t>
            </a:r>
            <a:endParaRPr lang="cs-CZ" sz="1600" dirty="0"/>
          </a:p>
          <a:p>
            <a:r>
              <a:rPr lang="cs-CZ" sz="1600" dirty="0" smtClean="0"/>
              <a:t>ten </a:t>
            </a:r>
            <a:r>
              <a:rPr lang="en-GB" sz="1600" dirty="0" smtClean="0"/>
              <a:t>je </a:t>
            </a:r>
            <a:r>
              <a:rPr lang="en-GB" sz="1600" dirty="0" err="1" smtClean="0"/>
              <a:t>čím</a:t>
            </a:r>
            <a:r>
              <a:rPr lang="en-GB" sz="1600" dirty="0" smtClean="0"/>
              <a:t> </a:t>
            </a:r>
            <a:r>
              <a:rPr lang="en-GB" sz="1600" dirty="0" err="1" smtClean="0"/>
              <a:t>dál</a:t>
            </a:r>
            <a:r>
              <a:rPr lang="en-GB" sz="1600" dirty="0" smtClean="0"/>
              <a:t> </a:t>
            </a:r>
            <a:r>
              <a:rPr lang="en-GB" sz="1600" dirty="0" err="1" smtClean="0"/>
              <a:t>více</a:t>
            </a:r>
            <a:r>
              <a:rPr lang="en-GB" sz="1600" dirty="0" smtClean="0"/>
              <a:t> </a:t>
            </a:r>
            <a:r>
              <a:rPr lang="en-GB" sz="1600" dirty="0" err="1" smtClean="0"/>
              <a:t>využíván</a:t>
            </a:r>
            <a:r>
              <a:rPr lang="en-GB" sz="1600" dirty="0" smtClean="0"/>
              <a:t> pro </a:t>
            </a:r>
            <a:r>
              <a:rPr lang="en-GB" sz="1600" dirty="0" err="1" smtClean="0"/>
              <a:t>hnojení</a:t>
            </a:r>
            <a:endParaRPr lang="en-GB" sz="1600" dirty="0" smtClean="0"/>
          </a:p>
          <a:p>
            <a:r>
              <a:rPr lang="cs-CZ" sz="1600" dirty="0"/>
              <a:t>v</a:t>
            </a:r>
            <a:r>
              <a:rPr lang="en-GB" sz="1600" dirty="0" err="1" smtClean="0"/>
              <a:t>ětšina</a:t>
            </a:r>
            <a:r>
              <a:rPr lang="en-GB" sz="1600" dirty="0" smtClean="0"/>
              <a:t> </a:t>
            </a:r>
            <a:r>
              <a:rPr lang="en-GB" sz="1600" dirty="0" err="1" smtClean="0"/>
              <a:t>nakonec</a:t>
            </a:r>
            <a:r>
              <a:rPr lang="en-GB" sz="1600" dirty="0" smtClean="0"/>
              <a:t> </a:t>
            </a:r>
            <a:r>
              <a:rPr lang="en-GB" sz="1600" dirty="0" err="1" smtClean="0"/>
              <a:t>ztracena</a:t>
            </a:r>
            <a:r>
              <a:rPr lang="en-GB" sz="1600" dirty="0" smtClean="0"/>
              <a:t> v </a:t>
            </a:r>
            <a:r>
              <a:rPr lang="en-GB" sz="1600" dirty="0" err="1" smtClean="0"/>
              <a:t>mořském</a:t>
            </a:r>
            <a:r>
              <a:rPr lang="en-GB" sz="1600" dirty="0" smtClean="0"/>
              <a:t> </a:t>
            </a:r>
            <a:r>
              <a:rPr lang="en-GB" sz="1600" dirty="0" err="1" smtClean="0"/>
              <a:t>prostředí</a:t>
            </a:r>
            <a:r>
              <a:rPr lang="en-GB" sz="1600" dirty="0" smtClean="0"/>
              <a:t> – </a:t>
            </a:r>
            <a:r>
              <a:rPr lang="en-GB" sz="1600" dirty="0" err="1" smtClean="0"/>
              <a:t>sedimenty</a:t>
            </a:r>
            <a:r>
              <a:rPr lang="en-GB" sz="1600" dirty="0" smtClean="0"/>
              <a:t> 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/>
              <a:t>p</a:t>
            </a:r>
            <a:r>
              <a:rPr lang="en-GB" sz="1600" dirty="0" err="1" smtClean="0"/>
              <a:t>rimární</a:t>
            </a:r>
            <a:r>
              <a:rPr lang="en-GB" sz="1600" dirty="0" smtClean="0"/>
              <a:t> </a:t>
            </a:r>
            <a:r>
              <a:rPr lang="en-GB" sz="1600" dirty="0" err="1" smtClean="0"/>
              <a:t>fosfáty</a:t>
            </a:r>
            <a:r>
              <a:rPr lang="en-GB" sz="1600" dirty="0" smtClean="0"/>
              <a:t> – </a:t>
            </a:r>
            <a:r>
              <a:rPr lang="en-GB" sz="1600" dirty="0" err="1" smtClean="0"/>
              <a:t>na</a:t>
            </a:r>
            <a:r>
              <a:rPr lang="cs-CZ" sz="1600" dirty="0" smtClean="0"/>
              <a:t>př. </a:t>
            </a:r>
            <a:r>
              <a:rPr lang="en-GB" sz="1600" dirty="0" smtClean="0"/>
              <a:t>H2PO4 – </a:t>
            </a:r>
            <a:r>
              <a:rPr lang="en-GB" sz="1600" dirty="0" err="1" smtClean="0"/>
              <a:t>dobře</a:t>
            </a:r>
            <a:r>
              <a:rPr lang="en-GB" sz="1600" dirty="0" smtClean="0"/>
              <a:t> </a:t>
            </a:r>
            <a:r>
              <a:rPr lang="en-GB" sz="1600" dirty="0" err="1" smtClean="0"/>
              <a:t>rozpustný</a:t>
            </a:r>
            <a:endParaRPr lang="cs-CZ" sz="1600" dirty="0" smtClean="0"/>
          </a:p>
          <a:p>
            <a:r>
              <a:rPr lang="cs-CZ" sz="1600" dirty="0"/>
              <a:t>s</a:t>
            </a:r>
            <a:r>
              <a:rPr lang="en-GB" sz="1600" dirty="0" err="1" smtClean="0"/>
              <a:t>ekundarní</a:t>
            </a:r>
            <a:r>
              <a:rPr lang="en-GB" sz="1600" dirty="0" smtClean="0"/>
              <a:t> a </a:t>
            </a:r>
            <a:r>
              <a:rPr lang="en-GB" sz="1600" dirty="0" err="1" smtClean="0"/>
              <a:t>terciární</a:t>
            </a:r>
            <a:r>
              <a:rPr lang="en-GB" sz="1600" dirty="0" smtClean="0"/>
              <a:t> </a:t>
            </a:r>
            <a:r>
              <a:rPr lang="en-GB" sz="1600" dirty="0" err="1" smtClean="0"/>
              <a:t>fosfáty</a:t>
            </a:r>
            <a:r>
              <a:rPr lang="en-GB" sz="1600" dirty="0" smtClean="0"/>
              <a:t> </a:t>
            </a:r>
            <a:r>
              <a:rPr lang="en-GB" sz="1600" dirty="0" err="1" smtClean="0"/>
              <a:t>více</a:t>
            </a:r>
            <a:r>
              <a:rPr lang="en-GB" sz="1600" dirty="0" smtClean="0"/>
              <a:t> a </a:t>
            </a:r>
            <a:r>
              <a:rPr lang="en-GB" sz="1600" dirty="0" err="1" smtClean="0"/>
              <a:t>více</a:t>
            </a:r>
            <a:r>
              <a:rPr lang="cs-CZ" sz="1600" dirty="0"/>
              <a:t> </a:t>
            </a:r>
            <a:r>
              <a:rPr lang="en-GB" sz="1600" dirty="0" err="1" smtClean="0"/>
              <a:t>nerozpustné</a:t>
            </a:r>
            <a:endParaRPr lang="cs-CZ" sz="1600" dirty="0" smtClean="0"/>
          </a:p>
          <a:p>
            <a:r>
              <a:rPr lang="cs-CZ" sz="1600" dirty="0" smtClean="0"/>
              <a:t>na </a:t>
            </a:r>
            <a:r>
              <a:rPr lang="en-GB" sz="1600" dirty="0" err="1" smtClean="0"/>
              <a:t>hnojiva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terciární</a:t>
            </a:r>
            <a:r>
              <a:rPr lang="en-GB" sz="1600" dirty="0" smtClean="0"/>
              <a:t> </a:t>
            </a:r>
            <a:r>
              <a:rPr lang="en-GB" sz="1600" dirty="0" err="1" smtClean="0"/>
              <a:t>fosfáty</a:t>
            </a:r>
            <a:r>
              <a:rPr lang="en-GB" sz="1600" dirty="0" smtClean="0"/>
              <a:t> </a:t>
            </a:r>
            <a:r>
              <a:rPr lang="en-GB" sz="1600" dirty="0" err="1" smtClean="0"/>
              <a:t>upravované</a:t>
            </a:r>
            <a:r>
              <a:rPr lang="en-GB" sz="1600" dirty="0" smtClean="0"/>
              <a:t> </a:t>
            </a:r>
            <a:r>
              <a:rPr lang="en-GB" sz="1600" dirty="0" err="1" smtClean="0"/>
              <a:t>působením</a:t>
            </a:r>
            <a:r>
              <a:rPr lang="en-GB" sz="1600" dirty="0" smtClean="0"/>
              <a:t> </a:t>
            </a:r>
            <a:r>
              <a:rPr lang="en-GB" sz="1600" dirty="0" err="1" smtClean="0"/>
              <a:t>kyselin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cs-CZ" sz="1600" dirty="0" smtClean="0"/>
              <a:t> </a:t>
            </a:r>
            <a:r>
              <a:rPr lang="en-GB" sz="1600" dirty="0" smtClean="0"/>
              <a:t>„</a:t>
            </a:r>
            <a:r>
              <a:rPr lang="en-GB" sz="1600" dirty="0" err="1" smtClean="0"/>
              <a:t>superfosfáty</a:t>
            </a:r>
            <a:r>
              <a:rPr lang="cs-CZ" sz="1600" dirty="0" smtClean="0"/>
              <a:t>“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150568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4525963"/>
          </a:xfrm>
        </p:spPr>
        <p:txBody>
          <a:bodyPr>
            <a:normAutofit/>
          </a:bodyPr>
          <a:lstStyle/>
          <a:p>
            <a:r>
              <a:rPr lang="cs-CZ" sz="1600" dirty="0" err="1" smtClean="0"/>
              <a:t>m</a:t>
            </a:r>
            <a:r>
              <a:rPr lang="en-GB" sz="1600" dirty="0" err="1" smtClean="0"/>
              <a:t>ikrobiální</a:t>
            </a:r>
            <a:r>
              <a:rPr lang="en-GB" sz="1600" dirty="0" smtClean="0"/>
              <a:t> </a:t>
            </a:r>
            <a:r>
              <a:rPr lang="en-GB" sz="1600" dirty="0" err="1"/>
              <a:t>koloběh</a:t>
            </a:r>
            <a:r>
              <a:rPr lang="en-GB" sz="1600" dirty="0"/>
              <a:t> </a:t>
            </a:r>
            <a:r>
              <a:rPr lang="en-GB" sz="1600" dirty="0" err="1"/>
              <a:t>fosforu</a:t>
            </a:r>
            <a:r>
              <a:rPr lang="en-GB" sz="1600" dirty="0"/>
              <a:t> </a:t>
            </a:r>
            <a:r>
              <a:rPr lang="en-GB" sz="1600" dirty="0" err="1"/>
              <a:t>většinou</a:t>
            </a:r>
            <a:r>
              <a:rPr lang="en-GB" sz="1600" dirty="0"/>
              <a:t> </a:t>
            </a:r>
            <a:r>
              <a:rPr lang="en-GB" sz="1600" dirty="0" err="1"/>
              <a:t>nemění</a:t>
            </a:r>
            <a:r>
              <a:rPr lang="en-GB" sz="1600" dirty="0"/>
              <a:t> </a:t>
            </a:r>
            <a:r>
              <a:rPr lang="en-GB" sz="1600" dirty="0" err="1"/>
              <a:t>oxidační</a:t>
            </a:r>
            <a:r>
              <a:rPr lang="en-GB" sz="1600" dirty="0"/>
              <a:t> </a:t>
            </a:r>
            <a:r>
              <a:rPr lang="en-GB" sz="1600" dirty="0" err="1"/>
              <a:t>stupeň</a:t>
            </a:r>
            <a:r>
              <a:rPr lang="en-GB" sz="1600" dirty="0"/>
              <a:t> </a:t>
            </a:r>
            <a:r>
              <a:rPr lang="en-GB" sz="1600" dirty="0" err="1" smtClean="0"/>
              <a:t>fosforu</a:t>
            </a:r>
            <a:endParaRPr lang="cs-CZ" sz="1600" dirty="0" smtClean="0"/>
          </a:p>
          <a:p>
            <a:r>
              <a:rPr lang="en-GB" sz="1600" dirty="0" err="1" smtClean="0"/>
              <a:t>přeměn</a:t>
            </a:r>
            <a:r>
              <a:rPr lang="cs-CZ" sz="1600" dirty="0" smtClean="0"/>
              <a:t>a</a:t>
            </a:r>
            <a:r>
              <a:rPr lang="en-GB" sz="1600" dirty="0" smtClean="0"/>
              <a:t> </a:t>
            </a:r>
            <a:r>
              <a:rPr lang="en-GB" sz="1600" dirty="0" err="1" smtClean="0"/>
              <a:t>anorg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organický</a:t>
            </a:r>
            <a:r>
              <a:rPr lang="en-GB" sz="1600" dirty="0"/>
              <a:t> </a:t>
            </a:r>
            <a:r>
              <a:rPr lang="en-GB" sz="1600" dirty="0" err="1" smtClean="0"/>
              <a:t>fosfát</a:t>
            </a:r>
            <a:endParaRPr lang="cs-CZ" sz="1600" dirty="0" smtClean="0"/>
          </a:p>
          <a:p>
            <a:r>
              <a:rPr lang="en-GB" sz="1600" dirty="0" err="1" smtClean="0"/>
              <a:t>nebo</a:t>
            </a:r>
            <a:r>
              <a:rPr lang="en-GB" sz="1600" dirty="0" smtClean="0"/>
              <a:t> </a:t>
            </a:r>
            <a:r>
              <a:rPr lang="en-GB" sz="1600" dirty="0" err="1"/>
              <a:t>nerozpustného</a:t>
            </a:r>
            <a:r>
              <a:rPr lang="en-GB" sz="1600" dirty="0"/>
              <a:t> </a:t>
            </a:r>
            <a:r>
              <a:rPr lang="en-GB" sz="1600" dirty="0" err="1" smtClean="0"/>
              <a:t>imobiliz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cs-CZ" sz="1600" dirty="0" smtClean="0"/>
              <a:t> </a:t>
            </a:r>
            <a:r>
              <a:rPr lang="en-GB" sz="1600" dirty="0" err="1" smtClean="0"/>
              <a:t>rozpustný</a:t>
            </a:r>
            <a:r>
              <a:rPr lang="en-GB" sz="1600" dirty="0" smtClean="0"/>
              <a:t> </a:t>
            </a:r>
            <a:r>
              <a:rPr lang="en-GB" sz="1600" dirty="0"/>
              <a:t>„</a:t>
            </a:r>
            <a:r>
              <a:rPr lang="en-GB" sz="1600" dirty="0" err="1"/>
              <a:t>mobilni</a:t>
            </a:r>
            <a:r>
              <a:rPr lang="en-GB" sz="1600" dirty="0"/>
              <a:t>“ </a:t>
            </a:r>
            <a:r>
              <a:rPr lang="en-GB" sz="1600" dirty="0" err="1" smtClean="0"/>
              <a:t>fosfát</a:t>
            </a:r>
            <a:endParaRPr lang="cs-CZ" sz="1600" dirty="0" smtClean="0"/>
          </a:p>
          <a:p>
            <a:endParaRPr lang="en-GB" sz="1600" dirty="0"/>
          </a:p>
          <a:p>
            <a:r>
              <a:rPr lang="en-GB" sz="1600" dirty="0" err="1" smtClean="0"/>
              <a:t>fosfát</a:t>
            </a:r>
            <a:r>
              <a:rPr lang="en-GB" sz="1600" dirty="0" smtClean="0"/>
              <a:t> </a:t>
            </a:r>
            <a:r>
              <a:rPr lang="en-GB" sz="1600" dirty="0" err="1"/>
              <a:t>není</a:t>
            </a:r>
            <a:r>
              <a:rPr lang="en-GB" sz="1600" dirty="0"/>
              <a:t> </a:t>
            </a:r>
            <a:r>
              <a:rPr lang="en-GB" sz="1600" dirty="0" err="1"/>
              <a:t>redukován</a:t>
            </a:r>
            <a:r>
              <a:rPr lang="en-GB" sz="1600" dirty="0"/>
              <a:t> </a:t>
            </a:r>
            <a:r>
              <a:rPr lang="en-GB" sz="1600" dirty="0" err="1"/>
              <a:t>mikroby</a:t>
            </a:r>
            <a:r>
              <a:rPr lang="en-GB" sz="1600" dirty="0"/>
              <a:t>, </a:t>
            </a:r>
            <a:r>
              <a:rPr lang="en-GB" sz="1600" dirty="0" err="1" smtClean="0"/>
              <a:t>využít</a:t>
            </a:r>
            <a:r>
              <a:rPr lang="en-GB" sz="1600" dirty="0" smtClean="0"/>
              <a:t> </a:t>
            </a:r>
            <a:r>
              <a:rPr lang="en-GB" sz="1600" dirty="0" err="1"/>
              <a:t>fosfát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terminální</a:t>
            </a:r>
            <a:r>
              <a:rPr lang="en-GB" sz="1600" dirty="0"/>
              <a:t> </a:t>
            </a:r>
            <a:r>
              <a:rPr lang="en-GB" sz="1600" dirty="0" err="1"/>
              <a:t>akceptor</a:t>
            </a:r>
            <a:r>
              <a:rPr lang="en-GB" sz="1600" dirty="0"/>
              <a:t> </a:t>
            </a:r>
            <a:endParaRPr lang="cs-CZ" sz="1600" dirty="0" smtClean="0"/>
          </a:p>
          <a:p>
            <a:r>
              <a:rPr lang="cs-CZ" sz="1600" dirty="0" err="1"/>
              <a:t>f</a:t>
            </a:r>
            <a:r>
              <a:rPr lang="en-GB" sz="1600" dirty="0" err="1" smtClean="0"/>
              <a:t>inálním</a:t>
            </a:r>
            <a:r>
              <a:rPr lang="en-GB" sz="1600" dirty="0" smtClean="0"/>
              <a:t> </a:t>
            </a:r>
            <a:r>
              <a:rPr lang="en-GB" sz="1600" dirty="0" err="1"/>
              <a:t>produktem</a:t>
            </a:r>
            <a:r>
              <a:rPr lang="en-GB" sz="1600" dirty="0"/>
              <a:t> </a:t>
            </a:r>
            <a:r>
              <a:rPr lang="en-GB" sz="1600" dirty="0" err="1"/>
              <a:t>redukce</a:t>
            </a:r>
            <a:r>
              <a:rPr lang="en-GB" sz="1600" dirty="0"/>
              <a:t> by </a:t>
            </a:r>
            <a:r>
              <a:rPr lang="en-GB" sz="1600" dirty="0" err="1"/>
              <a:t>byly</a:t>
            </a:r>
            <a:r>
              <a:rPr lang="en-GB" sz="1600" dirty="0"/>
              <a:t> </a:t>
            </a:r>
            <a:r>
              <a:rPr lang="en-GB" sz="1600" dirty="0" err="1"/>
              <a:t>fosfiny</a:t>
            </a:r>
            <a:r>
              <a:rPr lang="en-GB" sz="1600" dirty="0"/>
              <a:t> – </a:t>
            </a:r>
            <a:r>
              <a:rPr lang="en-GB" sz="1600" dirty="0" smtClean="0"/>
              <a:t>PH3</a:t>
            </a:r>
            <a:endParaRPr lang="en-GB" sz="1600" dirty="0"/>
          </a:p>
          <a:p>
            <a:r>
              <a:rPr lang="en-GB" sz="1600" dirty="0" err="1" smtClean="0"/>
              <a:t>těkavé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při</a:t>
            </a:r>
            <a:r>
              <a:rPr lang="en-GB" sz="1600" dirty="0"/>
              <a:t> </a:t>
            </a:r>
            <a:r>
              <a:rPr lang="en-GB" sz="1600" dirty="0" err="1"/>
              <a:t>styku</a:t>
            </a:r>
            <a:r>
              <a:rPr lang="en-GB" sz="1600" dirty="0"/>
              <a:t> s </a:t>
            </a:r>
            <a:r>
              <a:rPr lang="en-GB" sz="1600" dirty="0" err="1"/>
              <a:t>kyslíkem</a:t>
            </a:r>
            <a:r>
              <a:rPr lang="en-GB" sz="1600" dirty="0"/>
              <a:t> </a:t>
            </a:r>
            <a:r>
              <a:rPr lang="en-GB" sz="1600" dirty="0" err="1"/>
              <a:t>podléhají</a:t>
            </a:r>
            <a:r>
              <a:rPr lang="en-GB" sz="1600" dirty="0"/>
              <a:t> </a:t>
            </a:r>
            <a:r>
              <a:rPr lang="en-GB" sz="1600" dirty="0" err="1" smtClean="0"/>
              <a:t>samovznícení</a:t>
            </a:r>
            <a:endParaRPr lang="cs-CZ" sz="1600" dirty="0" smtClean="0"/>
          </a:p>
          <a:p>
            <a:r>
              <a:rPr lang="cs-CZ" sz="1600" dirty="0" err="1"/>
              <a:t>p</a:t>
            </a:r>
            <a:r>
              <a:rPr lang="en-GB" sz="1600" dirty="0" err="1" smtClean="0"/>
              <a:t>rodukce</a:t>
            </a:r>
            <a:r>
              <a:rPr lang="en-GB" sz="1600" dirty="0" smtClean="0"/>
              <a:t> </a:t>
            </a:r>
            <a:r>
              <a:rPr lang="en-GB" sz="1600" dirty="0" err="1"/>
              <a:t>fosfinů</a:t>
            </a:r>
            <a:r>
              <a:rPr lang="en-GB" sz="1600" dirty="0"/>
              <a:t> je </a:t>
            </a:r>
            <a:r>
              <a:rPr lang="en-GB" sz="1600" dirty="0" err="1" smtClean="0"/>
              <a:t>někdy</a:t>
            </a:r>
            <a:r>
              <a:rPr lang="cs-CZ" sz="1600" dirty="0" smtClean="0"/>
              <a:t> </a:t>
            </a:r>
            <a:r>
              <a:rPr lang="en-GB" sz="1600" dirty="0" err="1" smtClean="0"/>
              <a:t>pozorována</a:t>
            </a:r>
            <a:r>
              <a:rPr lang="en-GB" sz="1600" dirty="0" smtClean="0"/>
              <a:t> </a:t>
            </a:r>
            <a:r>
              <a:rPr lang="en-GB" sz="1600" dirty="0" err="1"/>
              <a:t>poblíž</a:t>
            </a:r>
            <a:r>
              <a:rPr lang="en-GB" sz="1600" dirty="0"/>
              <a:t> </a:t>
            </a:r>
            <a:r>
              <a:rPr lang="en-GB" sz="1600" dirty="0" err="1"/>
              <a:t>pohřebních</a:t>
            </a:r>
            <a:r>
              <a:rPr lang="en-GB" sz="1600" dirty="0"/>
              <a:t> </a:t>
            </a:r>
            <a:r>
              <a:rPr lang="en-GB" sz="1600" dirty="0" err="1"/>
              <a:t>míst</a:t>
            </a:r>
            <a:r>
              <a:rPr lang="en-GB" sz="1600" dirty="0"/>
              <a:t> a </a:t>
            </a:r>
            <a:r>
              <a:rPr lang="en-GB" sz="1600" dirty="0" err="1"/>
              <a:t>mokřadů</a:t>
            </a:r>
            <a:r>
              <a:rPr lang="en-GB" sz="1600" dirty="0"/>
              <a:t> </a:t>
            </a:r>
            <a:r>
              <a:rPr lang="en-GB" sz="1600" dirty="0" smtClean="0"/>
              <a:t>–</a:t>
            </a:r>
            <a:r>
              <a:rPr lang="en-GB" sz="1600" dirty="0" err="1" smtClean="0"/>
              <a:t>dekompozice</a:t>
            </a:r>
            <a:r>
              <a:rPr lang="en-GB" sz="1600" dirty="0" smtClean="0"/>
              <a:t> org</a:t>
            </a:r>
            <a:r>
              <a:rPr lang="cs-CZ" sz="1600" dirty="0" smtClean="0"/>
              <a:t>. </a:t>
            </a:r>
            <a:r>
              <a:rPr lang="en-GB" sz="1600" dirty="0" err="1" smtClean="0"/>
              <a:t>hmoty</a:t>
            </a:r>
            <a:endParaRPr lang="en-GB" sz="1600" dirty="0"/>
          </a:p>
          <a:p>
            <a:r>
              <a:rPr lang="cs-CZ" sz="1600" dirty="0" err="1" smtClean="0"/>
              <a:t>f</a:t>
            </a:r>
            <a:r>
              <a:rPr lang="en-GB" sz="1600" dirty="0" err="1" smtClean="0"/>
              <a:t>osfiny</a:t>
            </a:r>
            <a:r>
              <a:rPr lang="en-GB" sz="1600" dirty="0" smtClean="0"/>
              <a:t> </a:t>
            </a:r>
            <a:r>
              <a:rPr lang="en-GB" sz="1600" dirty="0" err="1"/>
              <a:t>mohou</a:t>
            </a:r>
            <a:r>
              <a:rPr lang="en-GB" sz="1600" dirty="0"/>
              <a:t> </a:t>
            </a:r>
            <a:r>
              <a:rPr lang="en-GB" sz="1600" dirty="0" err="1"/>
              <a:t>také</a:t>
            </a:r>
            <a:r>
              <a:rPr lang="en-GB" sz="1600" dirty="0"/>
              <a:t> </a:t>
            </a:r>
            <a:r>
              <a:rPr lang="en-GB" sz="1600" dirty="0" err="1"/>
              <a:t>zapálit</a:t>
            </a:r>
            <a:r>
              <a:rPr lang="en-GB" sz="1600" dirty="0"/>
              <a:t> </a:t>
            </a:r>
            <a:r>
              <a:rPr lang="en-GB" sz="1600" dirty="0" err="1"/>
              <a:t>metan</a:t>
            </a:r>
            <a:r>
              <a:rPr lang="en-GB" sz="1600" dirty="0"/>
              <a:t> </a:t>
            </a:r>
            <a:r>
              <a:rPr lang="en-GB" sz="1600" dirty="0" err="1"/>
              <a:t>produkovaný</a:t>
            </a:r>
            <a:r>
              <a:rPr lang="en-GB" sz="1600" dirty="0"/>
              <a:t> v </a:t>
            </a:r>
            <a:r>
              <a:rPr lang="en-GB" sz="1600" dirty="0" err="1"/>
              <a:t>těchto</a:t>
            </a:r>
            <a:r>
              <a:rPr lang="en-GB" sz="1600" dirty="0"/>
              <a:t> </a:t>
            </a:r>
            <a:r>
              <a:rPr lang="en-GB" sz="1600" dirty="0" err="1"/>
              <a:t>prostředích</a:t>
            </a:r>
            <a:r>
              <a:rPr lang="en-GB" sz="1600" dirty="0"/>
              <a:t> – </a:t>
            </a:r>
            <a:r>
              <a:rPr lang="en-GB" sz="1600" dirty="0" err="1" smtClean="0"/>
              <a:t>bludičky</a:t>
            </a:r>
            <a:r>
              <a:rPr lang="cs-CZ" sz="1600" dirty="0" smtClean="0"/>
              <a:t>, </a:t>
            </a:r>
            <a:r>
              <a:rPr lang="cs-CZ" sz="1600" dirty="0" err="1" smtClean="0"/>
              <a:t>samouhoření</a:t>
            </a:r>
            <a:r>
              <a:rPr lang="cs-CZ" sz="1600" dirty="0" smtClean="0"/>
              <a:t>…?</a:t>
            </a:r>
            <a:endParaRPr lang="en-GB" sz="1600" dirty="0"/>
          </a:p>
          <a:p>
            <a:endParaRPr lang="en-GB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67943"/>
            <a:ext cx="2539574" cy="349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67943"/>
            <a:ext cx="47625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785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6632"/>
            <a:ext cx="8892480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r>
              <a:rPr lang="en-GB" sz="1600" dirty="0" err="1" smtClean="0"/>
              <a:t>fosfáty</a:t>
            </a:r>
            <a:r>
              <a:rPr lang="en-GB" sz="1600" dirty="0" smtClean="0"/>
              <a:t> </a:t>
            </a:r>
            <a:r>
              <a:rPr lang="en-GB" sz="1600" dirty="0" err="1" smtClean="0"/>
              <a:t>kombinované</a:t>
            </a:r>
            <a:r>
              <a:rPr lang="en-GB" sz="1600" dirty="0" smtClean="0"/>
              <a:t> s </a:t>
            </a:r>
            <a:r>
              <a:rPr lang="en-GB" sz="1600" dirty="0" err="1" smtClean="0"/>
              <a:t>vápníkem</a:t>
            </a:r>
            <a:r>
              <a:rPr lang="en-GB" sz="1600" dirty="0" smtClean="0"/>
              <a:t> – </a:t>
            </a:r>
            <a:r>
              <a:rPr lang="en-GB" sz="1600" dirty="0" err="1" smtClean="0"/>
              <a:t>pak</a:t>
            </a:r>
            <a:r>
              <a:rPr lang="en-GB" sz="1600" dirty="0" smtClean="0"/>
              <a:t> </a:t>
            </a:r>
            <a:r>
              <a:rPr lang="en-GB" sz="1600" dirty="0" err="1" smtClean="0"/>
              <a:t>nerozpustné</a:t>
            </a:r>
            <a:r>
              <a:rPr lang="en-GB" sz="1600" dirty="0" smtClean="0"/>
              <a:t> a </a:t>
            </a:r>
            <a:r>
              <a:rPr lang="en-GB" sz="1600" dirty="0" err="1" smtClean="0"/>
              <a:t>nepřístupné</a:t>
            </a:r>
            <a:endParaRPr lang="en-GB" sz="1600" dirty="0" smtClean="0"/>
          </a:p>
          <a:p>
            <a:r>
              <a:rPr lang="cs-CZ" sz="1600" dirty="0" err="1" smtClean="0"/>
              <a:t>někt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 err="1" smtClean="0"/>
              <a:t>heterotrofní</a:t>
            </a:r>
            <a:r>
              <a:rPr lang="en-GB" sz="1600" dirty="0" smtClean="0"/>
              <a:t> </a:t>
            </a:r>
            <a:r>
              <a:rPr lang="en-GB" sz="1600" dirty="0" err="1" smtClean="0"/>
              <a:t>mikroorganismy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schopné</a:t>
            </a:r>
            <a:r>
              <a:rPr lang="cs-CZ" sz="1600" dirty="0" smtClean="0"/>
              <a:t> </a:t>
            </a:r>
            <a:r>
              <a:rPr lang="en-GB" sz="1600" dirty="0" err="1" smtClean="0"/>
              <a:t>fosfáty</a:t>
            </a:r>
            <a:r>
              <a:rPr lang="en-GB" sz="1600" dirty="0" smtClean="0"/>
              <a:t> </a:t>
            </a:r>
            <a:r>
              <a:rPr lang="en-GB" sz="1600" dirty="0" err="1" smtClean="0"/>
              <a:t>rozpouštět</a:t>
            </a:r>
            <a:r>
              <a:rPr lang="cs-CZ" sz="1600" dirty="0" smtClean="0"/>
              <a:t> </a:t>
            </a:r>
            <a:r>
              <a:rPr lang="en-GB" sz="1600" dirty="0" err="1" smtClean="0"/>
              <a:t>organickými</a:t>
            </a:r>
            <a:r>
              <a:rPr lang="cs-CZ" sz="1600" dirty="0" smtClean="0"/>
              <a:t> </a:t>
            </a:r>
            <a:r>
              <a:rPr lang="cs-CZ" sz="1600" dirty="0" err="1" smtClean="0"/>
              <a:t>kys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r</a:t>
            </a:r>
            <a:r>
              <a:rPr lang="en-GB" sz="1600" dirty="0" err="1" smtClean="0"/>
              <a:t>ostliny</a:t>
            </a:r>
            <a:r>
              <a:rPr lang="en-GB" sz="1600" dirty="0" smtClean="0"/>
              <a:t> a </a:t>
            </a:r>
            <a:r>
              <a:rPr lang="en-GB" sz="1600" dirty="0" err="1" smtClean="0"/>
              <a:t>mikroorganismy</a:t>
            </a:r>
            <a:r>
              <a:rPr lang="en-GB" sz="1600" dirty="0" smtClean="0"/>
              <a:t> </a:t>
            </a:r>
            <a:r>
              <a:rPr lang="en-GB" sz="1600" dirty="0" err="1" smtClean="0"/>
              <a:t>lehce</a:t>
            </a:r>
            <a:r>
              <a:rPr lang="en-GB" sz="1600" dirty="0" smtClean="0"/>
              <a:t> </a:t>
            </a:r>
            <a:r>
              <a:rPr lang="en-GB" sz="1600" dirty="0" err="1" smtClean="0"/>
              <a:t>příj</a:t>
            </a:r>
            <a:r>
              <a:rPr lang="cs-CZ" sz="1600" dirty="0" smtClean="0"/>
              <a:t>í</a:t>
            </a:r>
            <a:r>
              <a:rPr lang="en-GB" sz="1600" dirty="0" smtClean="0"/>
              <a:t>m</a:t>
            </a:r>
            <a:r>
              <a:rPr lang="cs-CZ" sz="1600" dirty="0" smtClean="0"/>
              <a:t>aj</a:t>
            </a:r>
            <a:r>
              <a:rPr lang="en-GB" sz="1600" dirty="0" smtClean="0"/>
              <a:t>í </a:t>
            </a:r>
            <a:r>
              <a:rPr lang="en-GB" sz="1600" dirty="0" err="1" smtClean="0"/>
              <a:t>rozpustné</a:t>
            </a:r>
            <a:r>
              <a:rPr lang="en-GB" sz="1600" dirty="0" smtClean="0"/>
              <a:t> </a:t>
            </a:r>
            <a:r>
              <a:rPr lang="en-GB" sz="1600" dirty="0" err="1" smtClean="0"/>
              <a:t>formy</a:t>
            </a:r>
            <a:r>
              <a:rPr lang="en-GB" sz="1600" dirty="0" smtClean="0"/>
              <a:t> </a:t>
            </a:r>
            <a:r>
              <a:rPr lang="en-GB" sz="1600" dirty="0" err="1" smtClean="0"/>
              <a:t>anorganických</a:t>
            </a:r>
            <a:r>
              <a:rPr lang="en-GB" sz="1600" dirty="0" smtClean="0"/>
              <a:t> </a:t>
            </a:r>
            <a:r>
              <a:rPr lang="en-GB" sz="1600" dirty="0" err="1" smtClean="0"/>
              <a:t>fosfátů</a:t>
            </a:r>
            <a:r>
              <a:rPr lang="en-GB" sz="1600" dirty="0" smtClean="0"/>
              <a:t> </a:t>
            </a:r>
            <a:endParaRPr lang="cs-CZ" sz="1600" dirty="0" smtClean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asimilují</a:t>
            </a:r>
            <a:r>
              <a:rPr lang="en-GB" sz="1600" dirty="0" smtClean="0"/>
              <a:t> je</a:t>
            </a:r>
            <a:r>
              <a:rPr lang="cs-CZ" sz="1600" dirty="0" smtClean="0"/>
              <a:t> </a:t>
            </a:r>
            <a:r>
              <a:rPr lang="en-GB" sz="1600" dirty="0" smtClean="0"/>
              <a:t>do </a:t>
            </a:r>
            <a:r>
              <a:rPr lang="en-GB" sz="1600" dirty="0" err="1" smtClean="0"/>
              <a:t>organických</a:t>
            </a:r>
            <a:r>
              <a:rPr lang="en-GB" sz="1600" dirty="0" smtClean="0"/>
              <a:t> </a:t>
            </a:r>
            <a:r>
              <a:rPr lang="en-GB" sz="1600" dirty="0" err="1" smtClean="0"/>
              <a:t>fosfátů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err="1"/>
              <a:t>m</a:t>
            </a:r>
            <a:r>
              <a:rPr lang="en-GB" sz="1600" dirty="0" err="1" smtClean="0"/>
              <a:t>ikrobi</a:t>
            </a:r>
            <a:r>
              <a:rPr lang="en-GB" sz="1600" dirty="0" smtClean="0"/>
              <a:t> </a:t>
            </a:r>
            <a:r>
              <a:rPr lang="en-GB" sz="1600" dirty="0" err="1" smtClean="0"/>
              <a:t>pomáhají</a:t>
            </a:r>
            <a:r>
              <a:rPr lang="en-GB" sz="1600" dirty="0" smtClean="0"/>
              <a:t> </a:t>
            </a:r>
            <a:r>
              <a:rPr lang="en-GB" sz="1600" dirty="0" err="1" smtClean="0"/>
              <a:t>rostlinám</a:t>
            </a:r>
            <a:r>
              <a:rPr lang="en-GB" sz="1600" dirty="0" smtClean="0"/>
              <a:t> </a:t>
            </a:r>
            <a:r>
              <a:rPr lang="en-GB" sz="1600" dirty="0" err="1" smtClean="0"/>
              <a:t>příjmat</a:t>
            </a:r>
            <a:r>
              <a:rPr lang="en-GB" sz="1600" dirty="0" smtClean="0"/>
              <a:t> </a:t>
            </a:r>
            <a:r>
              <a:rPr lang="en-GB" sz="1600" dirty="0" err="1" smtClean="0"/>
              <a:t>fosfáty</a:t>
            </a:r>
            <a:r>
              <a:rPr lang="en-GB" sz="1600" dirty="0" smtClean="0"/>
              <a:t>, </a:t>
            </a:r>
            <a:r>
              <a:rPr lang="en-GB" sz="1600" dirty="0" err="1" smtClean="0"/>
              <a:t>mohou</a:t>
            </a:r>
            <a:r>
              <a:rPr lang="en-GB" sz="1600" dirty="0" smtClean="0"/>
              <a:t> ale s </a:t>
            </a:r>
            <a:r>
              <a:rPr lang="en-GB" sz="1600" dirty="0" err="1" smtClean="0"/>
              <a:t>nimi</a:t>
            </a:r>
            <a:r>
              <a:rPr lang="en-GB" sz="1600" dirty="0" smtClean="0"/>
              <a:t> </a:t>
            </a:r>
            <a:r>
              <a:rPr lang="en-GB" sz="1600" dirty="0" err="1" smtClean="0"/>
              <a:t>také</a:t>
            </a:r>
            <a:r>
              <a:rPr lang="en-GB" sz="1600" dirty="0" smtClean="0"/>
              <a:t> o </a:t>
            </a:r>
            <a:r>
              <a:rPr lang="en-GB" sz="1600" dirty="0" err="1" smtClean="0"/>
              <a:t>ně</a:t>
            </a:r>
            <a:r>
              <a:rPr lang="en-GB" sz="1600" dirty="0" smtClean="0"/>
              <a:t> </a:t>
            </a:r>
            <a:r>
              <a:rPr lang="en-GB" sz="1600" dirty="0" err="1" smtClean="0"/>
              <a:t>soutěžit</a:t>
            </a:r>
            <a:endParaRPr lang="en-GB" sz="1600" dirty="0" smtClean="0"/>
          </a:p>
          <a:p>
            <a:r>
              <a:rPr lang="cs-CZ" sz="1600" dirty="0" smtClean="0"/>
              <a:t>často je </a:t>
            </a:r>
            <a:r>
              <a:rPr lang="en-GB" sz="1600" dirty="0" err="1" smtClean="0"/>
              <a:t>produktivita</a:t>
            </a:r>
            <a:r>
              <a:rPr lang="en-GB" sz="1600" dirty="0" smtClean="0"/>
              <a:t> </a:t>
            </a:r>
            <a:r>
              <a:rPr lang="en-GB" sz="1600" dirty="0" err="1" smtClean="0"/>
              <a:t>limitována</a:t>
            </a:r>
            <a:r>
              <a:rPr lang="en-GB" sz="1600" dirty="0" smtClean="0"/>
              <a:t> </a:t>
            </a:r>
            <a:r>
              <a:rPr lang="en-GB" sz="1600" dirty="0" err="1" smtClean="0"/>
              <a:t>koncentrací</a:t>
            </a:r>
            <a:r>
              <a:rPr lang="en-GB" sz="1600" dirty="0" smtClean="0"/>
              <a:t> </a:t>
            </a:r>
            <a:r>
              <a:rPr lang="en-GB" sz="1600" dirty="0" err="1" smtClean="0"/>
              <a:t>fosfátů</a:t>
            </a:r>
            <a:r>
              <a:rPr lang="en-GB" sz="1600" dirty="0" smtClean="0"/>
              <a:t> – </a:t>
            </a:r>
            <a:r>
              <a:rPr lang="en-GB" sz="1600" dirty="0" err="1" smtClean="0"/>
              <a:t>ve</a:t>
            </a:r>
            <a:r>
              <a:rPr lang="en-GB" sz="1600" dirty="0" smtClean="0"/>
              <a:t> </a:t>
            </a:r>
            <a:r>
              <a:rPr lang="en-GB" sz="1600" dirty="0" err="1" smtClean="0"/>
              <a:t>vodném</a:t>
            </a:r>
            <a:r>
              <a:rPr lang="en-GB" sz="1600" dirty="0" smtClean="0"/>
              <a:t> </a:t>
            </a:r>
            <a:r>
              <a:rPr lang="en-GB" sz="1600" dirty="0" err="1" smtClean="0"/>
              <a:t>prostředí</a:t>
            </a:r>
            <a:endParaRPr lang="en-GB" sz="1600" dirty="0" smtClean="0"/>
          </a:p>
          <a:p>
            <a:r>
              <a:rPr lang="en-GB" sz="1600" dirty="0" err="1" smtClean="0"/>
              <a:t>sezónní</a:t>
            </a:r>
            <a:r>
              <a:rPr lang="en-GB" sz="1600" dirty="0" smtClean="0"/>
              <a:t> </a:t>
            </a:r>
            <a:r>
              <a:rPr lang="en-GB" sz="1600" dirty="0" err="1" smtClean="0"/>
              <a:t>fluktuace</a:t>
            </a:r>
            <a:r>
              <a:rPr lang="en-GB" sz="1600" dirty="0" smtClean="0"/>
              <a:t> v </a:t>
            </a:r>
            <a:r>
              <a:rPr lang="en-GB" sz="1600" dirty="0" err="1" smtClean="0"/>
              <a:t>koncentraci</a:t>
            </a:r>
            <a:r>
              <a:rPr lang="en-GB" sz="1600" dirty="0" smtClean="0"/>
              <a:t> </a:t>
            </a:r>
            <a:r>
              <a:rPr lang="en-GB" sz="1600" dirty="0" err="1" smtClean="0"/>
              <a:t>fosfátů</a:t>
            </a:r>
            <a:r>
              <a:rPr lang="en-GB" sz="1600" dirty="0" smtClean="0"/>
              <a:t> – </a:t>
            </a:r>
            <a:r>
              <a:rPr lang="en-GB" sz="1600" dirty="0" err="1" smtClean="0"/>
              <a:t>souvisí</a:t>
            </a:r>
            <a:r>
              <a:rPr lang="en-GB" sz="1600" dirty="0" smtClean="0"/>
              <a:t> s </a:t>
            </a:r>
            <a:r>
              <a:rPr lang="en-GB" sz="1600" dirty="0" err="1" smtClean="0"/>
              <a:t>rozvojem</a:t>
            </a:r>
            <a:r>
              <a:rPr lang="en-GB" sz="1600" dirty="0" smtClean="0"/>
              <a:t> </a:t>
            </a:r>
            <a:r>
              <a:rPr lang="en-GB" sz="1600" dirty="0" err="1" smtClean="0"/>
              <a:t>řas</a:t>
            </a:r>
            <a:r>
              <a:rPr lang="en-GB" sz="1600" dirty="0" smtClean="0"/>
              <a:t> a </a:t>
            </a:r>
            <a:r>
              <a:rPr lang="en-GB" sz="1600" dirty="0" err="1" smtClean="0"/>
              <a:t>sinic</a:t>
            </a:r>
            <a:endParaRPr lang="cs-CZ" sz="1600" dirty="0" smtClean="0"/>
          </a:p>
          <a:p>
            <a:r>
              <a:rPr lang="cs-CZ" sz="1600" dirty="0" err="1"/>
              <a:t>s</a:t>
            </a:r>
            <a:r>
              <a:rPr lang="en-GB" sz="1600" dirty="0" err="1" smtClean="0"/>
              <a:t>rážení</a:t>
            </a:r>
            <a:r>
              <a:rPr lang="en-GB" sz="1600" dirty="0" smtClean="0"/>
              <a:t> v </a:t>
            </a:r>
            <a:r>
              <a:rPr lang="en-GB" sz="1600" dirty="0" err="1" smtClean="0"/>
              <a:t>mořském</a:t>
            </a:r>
            <a:r>
              <a:rPr lang="cs-CZ" sz="1600" dirty="0"/>
              <a:t> </a:t>
            </a:r>
            <a:r>
              <a:rPr lang="en-GB" sz="1600" dirty="0" err="1" smtClean="0"/>
              <a:t>prostředí</a:t>
            </a:r>
            <a:r>
              <a:rPr lang="en-GB" sz="1600" dirty="0" smtClean="0"/>
              <a:t> </a:t>
            </a:r>
            <a:r>
              <a:rPr lang="en-GB" sz="1600" dirty="0" err="1" smtClean="0"/>
              <a:t>silně</a:t>
            </a:r>
            <a:r>
              <a:rPr lang="en-GB" sz="1600" dirty="0" smtClean="0"/>
              <a:t> </a:t>
            </a:r>
            <a:r>
              <a:rPr lang="en-GB" sz="1600" dirty="0" err="1" smtClean="0"/>
              <a:t>limituje</a:t>
            </a:r>
            <a:r>
              <a:rPr lang="en-GB" sz="1600" dirty="0" smtClean="0"/>
              <a:t> </a:t>
            </a:r>
            <a:r>
              <a:rPr lang="en-GB" sz="1600" dirty="0" err="1" smtClean="0"/>
              <a:t>primární</a:t>
            </a:r>
            <a:r>
              <a:rPr lang="en-GB" sz="1600" dirty="0" smtClean="0"/>
              <a:t> </a:t>
            </a:r>
            <a:r>
              <a:rPr lang="en-GB" sz="1600" dirty="0" err="1" smtClean="0"/>
              <a:t>produkci</a:t>
            </a:r>
            <a:endParaRPr lang="en-GB" sz="1600" dirty="0" smtClean="0"/>
          </a:p>
          <a:p>
            <a:r>
              <a:rPr lang="en-GB" sz="1600" dirty="0" err="1" smtClean="0"/>
              <a:t>kveten</a:t>
            </a:r>
            <a:r>
              <a:rPr lang="cs-CZ" sz="1600" dirty="0" smtClean="0"/>
              <a:t>í</a:t>
            </a:r>
            <a:r>
              <a:rPr lang="en-GB" sz="1600" dirty="0" smtClean="0"/>
              <a:t> </a:t>
            </a:r>
            <a:r>
              <a:rPr lang="en-GB" sz="1600" dirty="0" err="1" smtClean="0"/>
              <a:t>vod</a:t>
            </a:r>
            <a:r>
              <a:rPr lang="en-GB" sz="1600" dirty="0" smtClean="0"/>
              <a:t> – </a:t>
            </a:r>
            <a:r>
              <a:rPr lang="en-GB" sz="1600" dirty="0" err="1" smtClean="0"/>
              <a:t>vysoká</a:t>
            </a:r>
            <a:r>
              <a:rPr lang="en-GB" sz="1600" dirty="0" smtClean="0"/>
              <a:t> </a:t>
            </a:r>
            <a:r>
              <a:rPr lang="en-GB" sz="1600" dirty="0" err="1" smtClean="0"/>
              <a:t>koncentrace</a:t>
            </a:r>
            <a:r>
              <a:rPr lang="cs-CZ" sz="1600" dirty="0"/>
              <a:t> </a:t>
            </a:r>
            <a:r>
              <a:rPr lang="en-GB" sz="1600" dirty="0" err="1" smtClean="0"/>
              <a:t>organických</a:t>
            </a:r>
            <a:r>
              <a:rPr lang="en-GB" sz="1600" dirty="0" smtClean="0"/>
              <a:t> </a:t>
            </a:r>
            <a:r>
              <a:rPr lang="en-GB" sz="1600" dirty="0" err="1" smtClean="0"/>
              <a:t>látek</a:t>
            </a:r>
            <a:r>
              <a:rPr lang="en-GB" sz="1600" dirty="0" smtClean="0"/>
              <a:t> – </a:t>
            </a:r>
            <a:r>
              <a:rPr lang="en-GB" sz="1600" dirty="0" err="1" smtClean="0"/>
              <a:t>následně</a:t>
            </a:r>
            <a:r>
              <a:rPr lang="en-GB" sz="1600" dirty="0" smtClean="0"/>
              <a:t> </a:t>
            </a:r>
            <a:r>
              <a:rPr lang="en-GB" sz="1600" dirty="0" err="1" smtClean="0"/>
              <a:t>jejich</a:t>
            </a:r>
            <a:r>
              <a:rPr lang="en-GB" sz="1600" dirty="0" smtClean="0"/>
              <a:t> </a:t>
            </a:r>
            <a:r>
              <a:rPr lang="en-GB" sz="1600" dirty="0" err="1" smtClean="0"/>
              <a:t>dekompozice</a:t>
            </a:r>
            <a:r>
              <a:rPr lang="en-GB" sz="1600" dirty="0" smtClean="0"/>
              <a:t> – </a:t>
            </a:r>
            <a:r>
              <a:rPr lang="en-GB" sz="1600" dirty="0" err="1" smtClean="0"/>
              <a:t>anoxigenní</a:t>
            </a:r>
            <a:r>
              <a:rPr lang="en-GB" sz="1600" dirty="0" smtClean="0"/>
              <a:t> </a:t>
            </a:r>
            <a:r>
              <a:rPr lang="en-GB" sz="1600" dirty="0" err="1" smtClean="0"/>
              <a:t>podmínky</a:t>
            </a:r>
            <a:r>
              <a:rPr lang="en-GB" sz="1600" dirty="0" smtClean="0"/>
              <a:t> – </a:t>
            </a:r>
            <a:r>
              <a:rPr lang="en-GB" sz="1600" dirty="0" err="1" smtClean="0"/>
              <a:t>úhyn</a:t>
            </a:r>
            <a:r>
              <a:rPr lang="en-GB" sz="1600" dirty="0" smtClean="0"/>
              <a:t> </a:t>
            </a:r>
            <a:r>
              <a:rPr lang="en-GB" sz="1600" dirty="0" err="1" smtClean="0"/>
              <a:t>ryb</a:t>
            </a:r>
            <a:endParaRPr lang="cs-CZ" sz="1600" dirty="0"/>
          </a:p>
          <a:p>
            <a:endParaRPr lang="en-GB" sz="16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26" y="3645024"/>
            <a:ext cx="3002059" cy="30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284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4624"/>
            <a:ext cx="889248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                                                                               </a:t>
            </a:r>
            <a:r>
              <a:rPr lang="en-GB" sz="1800" b="1" dirty="0" err="1" smtClean="0"/>
              <a:t>Cyklus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železa</a:t>
            </a:r>
            <a:endParaRPr lang="cs-CZ" sz="1800" b="1" dirty="0" smtClean="0"/>
          </a:p>
          <a:p>
            <a:endParaRPr lang="en-GB" sz="1600" dirty="0" smtClean="0"/>
          </a:p>
          <a:p>
            <a:r>
              <a:rPr lang="en-GB" sz="1600" dirty="0" smtClean="0"/>
              <a:t>4. </a:t>
            </a:r>
            <a:r>
              <a:rPr lang="en-GB" sz="1600" dirty="0" err="1" smtClean="0"/>
              <a:t>nejrozšířenější</a:t>
            </a:r>
            <a:r>
              <a:rPr lang="en-GB" sz="1600" dirty="0" smtClean="0"/>
              <a:t> </a:t>
            </a:r>
            <a:r>
              <a:rPr lang="en-GB" sz="1600" dirty="0" err="1" smtClean="0"/>
              <a:t>prvek</a:t>
            </a:r>
            <a:r>
              <a:rPr lang="en-GB" sz="1600" dirty="0" smtClean="0"/>
              <a:t> v </a:t>
            </a:r>
            <a:r>
              <a:rPr lang="en-GB" sz="1600" dirty="0" err="1" smtClean="0"/>
              <a:t>zemské</a:t>
            </a:r>
            <a:r>
              <a:rPr lang="en-GB" sz="1600" dirty="0" smtClean="0"/>
              <a:t> </a:t>
            </a:r>
            <a:r>
              <a:rPr lang="en-GB" sz="1600" dirty="0" err="1" smtClean="0"/>
              <a:t>kůře</a:t>
            </a:r>
            <a:endParaRPr lang="cs-CZ" sz="1600" dirty="0" smtClean="0"/>
          </a:p>
          <a:p>
            <a:r>
              <a:rPr lang="en-GB" sz="1600" dirty="0" err="1" smtClean="0"/>
              <a:t>jen</a:t>
            </a:r>
            <a:r>
              <a:rPr lang="en-GB" sz="1600" dirty="0" smtClean="0"/>
              <a:t> </a:t>
            </a:r>
            <a:r>
              <a:rPr lang="en-GB" sz="1600" dirty="0" err="1" smtClean="0"/>
              <a:t>malé</a:t>
            </a:r>
            <a:r>
              <a:rPr lang="en-GB" sz="1600" dirty="0" smtClean="0"/>
              <a:t> </a:t>
            </a:r>
            <a:r>
              <a:rPr lang="en-GB" sz="1600" dirty="0" err="1" smtClean="0"/>
              <a:t>množství</a:t>
            </a:r>
            <a:r>
              <a:rPr lang="en-GB" sz="1600" dirty="0" smtClean="0"/>
              <a:t> je k </a:t>
            </a:r>
            <a:r>
              <a:rPr lang="en-GB" sz="1600" dirty="0" err="1" smtClean="0"/>
              <a:t>dispozic</a:t>
            </a:r>
            <a:r>
              <a:rPr lang="cs-CZ" sz="1600" dirty="0" smtClean="0"/>
              <a:t>i pro </a:t>
            </a:r>
            <a:r>
              <a:rPr lang="en-GB" sz="1600" dirty="0" err="1" smtClean="0"/>
              <a:t>biogeochemické</a:t>
            </a:r>
            <a:r>
              <a:rPr lang="en-GB" sz="1600" dirty="0" smtClean="0"/>
              <a:t> </a:t>
            </a:r>
            <a:r>
              <a:rPr lang="en-GB" sz="1600" dirty="0" err="1" smtClean="0"/>
              <a:t>cykly</a:t>
            </a:r>
            <a:endParaRPr lang="cs-CZ" sz="1600" dirty="0" smtClean="0"/>
          </a:p>
          <a:p>
            <a:r>
              <a:rPr lang="en-GB" sz="1600" dirty="0" smtClean="0"/>
              <a:t>ty </a:t>
            </a:r>
            <a:r>
              <a:rPr lang="en-GB" sz="1600" dirty="0" err="1" smtClean="0"/>
              <a:t>sestávají</a:t>
            </a:r>
            <a:r>
              <a:rPr lang="en-GB" sz="1600" dirty="0" smtClean="0"/>
              <a:t> </a:t>
            </a:r>
            <a:r>
              <a:rPr lang="en-GB" sz="1600" dirty="0" err="1" smtClean="0"/>
              <a:t>převážně</a:t>
            </a:r>
            <a:r>
              <a:rPr lang="en-GB" sz="1600" dirty="0" smtClean="0"/>
              <a:t> z </a:t>
            </a:r>
            <a:r>
              <a:rPr lang="en-GB" sz="1600" dirty="0" err="1" smtClean="0"/>
              <a:t>oxidačně-redukčních</a:t>
            </a:r>
            <a:r>
              <a:rPr lang="en-GB" sz="1600" dirty="0" smtClean="0"/>
              <a:t> </a:t>
            </a:r>
            <a:r>
              <a:rPr lang="en-GB" sz="1600" dirty="0" err="1" smtClean="0"/>
              <a:t>reakcí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Fe3+ - v </a:t>
            </a:r>
            <a:r>
              <a:rPr lang="en-GB" sz="1600" dirty="0" err="1" smtClean="0"/>
              <a:t>alkalickém</a:t>
            </a:r>
            <a:r>
              <a:rPr lang="en-GB" sz="1600" dirty="0" smtClean="0"/>
              <a:t> </a:t>
            </a:r>
            <a:r>
              <a:rPr lang="en-GB" sz="1600" dirty="0" err="1" smtClean="0"/>
              <a:t>prostředí</a:t>
            </a:r>
            <a:r>
              <a:rPr lang="en-GB" sz="1600" dirty="0" smtClean="0"/>
              <a:t> se </a:t>
            </a:r>
            <a:r>
              <a:rPr lang="en-GB" sz="1600" dirty="0" err="1" smtClean="0"/>
              <a:t>sráží</a:t>
            </a:r>
            <a:r>
              <a:rPr lang="en-GB" sz="1600" dirty="0" smtClean="0"/>
              <a:t> – Fe(OH)3</a:t>
            </a:r>
            <a:endParaRPr lang="cs-CZ" sz="1600" dirty="0" smtClean="0"/>
          </a:p>
          <a:p>
            <a:r>
              <a:rPr lang="en-GB" sz="1600" dirty="0" smtClean="0"/>
              <a:t> v </a:t>
            </a:r>
            <a:r>
              <a:rPr lang="en-GB" sz="1600" dirty="0" err="1" smtClean="0"/>
              <a:t>anaerobní</a:t>
            </a:r>
            <a:r>
              <a:rPr lang="en-GB" sz="1600" dirty="0" smtClean="0"/>
              <a:t> </a:t>
            </a:r>
            <a:r>
              <a:rPr lang="en-GB" sz="1600" dirty="0" err="1" smtClean="0"/>
              <a:t>prostředí</a:t>
            </a:r>
            <a:r>
              <a:rPr lang="en-GB" sz="1600" dirty="0" smtClean="0"/>
              <a:t> </a:t>
            </a:r>
            <a:r>
              <a:rPr lang="en-GB" sz="1600" dirty="0" err="1" smtClean="0"/>
              <a:t>redukován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Fe2+ -</a:t>
            </a:r>
            <a:r>
              <a:rPr lang="cs-CZ" sz="1600" dirty="0"/>
              <a:t> </a:t>
            </a:r>
            <a:r>
              <a:rPr lang="en-GB" sz="1600" dirty="0" err="1" smtClean="0"/>
              <a:t>rozpustnější</a:t>
            </a:r>
            <a:endParaRPr lang="cs-CZ" sz="1600" dirty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za</a:t>
            </a:r>
            <a:r>
              <a:rPr lang="en-GB" sz="1600" dirty="0" smtClean="0"/>
              <a:t> </a:t>
            </a:r>
            <a:r>
              <a:rPr lang="en-GB" sz="1600" dirty="0" err="1" smtClean="0"/>
              <a:t>určitých</a:t>
            </a:r>
            <a:r>
              <a:rPr lang="en-GB" sz="1600" dirty="0" smtClean="0"/>
              <a:t> </a:t>
            </a:r>
            <a:r>
              <a:rPr lang="en-GB" sz="1600" dirty="0" err="1" smtClean="0"/>
              <a:t>podmínek</a:t>
            </a:r>
            <a:r>
              <a:rPr lang="en-GB" sz="1600" dirty="0" smtClean="0"/>
              <a:t> </a:t>
            </a:r>
            <a:r>
              <a:rPr lang="cs-CZ" sz="1600" dirty="0" smtClean="0"/>
              <a:t>- </a:t>
            </a:r>
            <a:r>
              <a:rPr lang="en-GB" sz="1600" dirty="0" err="1" smtClean="0"/>
              <a:t>dostatek</a:t>
            </a:r>
            <a:r>
              <a:rPr lang="en-GB" sz="1600" dirty="0" smtClean="0"/>
              <a:t> H2S k </a:t>
            </a:r>
            <a:r>
              <a:rPr lang="en-GB" sz="1600" dirty="0" err="1" smtClean="0"/>
              <a:t>vysrážení</a:t>
            </a:r>
            <a:r>
              <a:rPr lang="en-GB" sz="1600" dirty="0" smtClean="0"/>
              <a:t> </a:t>
            </a:r>
            <a:r>
              <a:rPr lang="en-GB" sz="1600" dirty="0" err="1" smtClean="0"/>
              <a:t>železa</a:t>
            </a:r>
            <a:r>
              <a:rPr lang="en-GB" sz="1600" dirty="0" smtClean="0"/>
              <a:t> </a:t>
            </a:r>
            <a:r>
              <a:rPr lang="en-GB" sz="1600" dirty="0" err="1" smtClean="0"/>
              <a:t>jako</a:t>
            </a:r>
            <a:r>
              <a:rPr lang="en-GB" sz="1600" dirty="0" smtClean="0"/>
              <a:t> </a:t>
            </a:r>
            <a:r>
              <a:rPr lang="en-GB" sz="1600" dirty="0" err="1" smtClean="0"/>
              <a:t>sulfid</a:t>
            </a:r>
            <a:r>
              <a:rPr lang="cs-CZ" sz="1600" dirty="0"/>
              <a:t> </a:t>
            </a:r>
            <a:r>
              <a:rPr lang="en-GB" sz="1600" dirty="0" err="1" smtClean="0"/>
              <a:t>FeS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org</a:t>
            </a:r>
            <a:r>
              <a:rPr lang="cs-CZ" sz="1600" dirty="0" smtClean="0"/>
              <a:t>. l</a:t>
            </a:r>
            <a:r>
              <a:rPr lang="en-GB" sz="1600" dirty="0" err="1" smtClean="0"/>
              <a:t>átkách</a:t>
            </a:r>
            <a:r>
              <a:rPr lang="cs-CZ" sz="1600" dirty="0" smtClean="0"/>
              <a:t> - </a:t>
            </a:r>
            <a:r>
              <a:rPr lang="en-GB" sz="1600" dirty="0" err="1" smtClean="0"/>
              <a:t>připojeno</a:t>
            </a:r>
            <a:r>
              <a:rPr lang="en-GB" sz="1600" dirty="0" smtClean="0"/>
              <a:t> k </a:t>
            </a:r>
            <a:r>
              <a:rPr lang="en-GB" sz="1600" dirty="0" err="1" smtClean="0"/>
              <a:t>organickým</a:t>
            </a:r>
            <a:r>
              <a:rPr lang="en-GB" sz="1600" dirty="0" smtClean="0"/>
              <a:t> </a:t>
            </a:r>
            <a:r>
              <a:rPr lang="en-GB" sz="1600" dirty="0" err="1" smtClean="0"/>
              <a:t>ligandům</a:t>
            </a:r>
            <a:r>
              <a:rPr lang="en-GB" sz="1600" dirty="0" smtClean="0"/>
              <a:t> </a:t>
            </a:r>
            <a:r>
              <a:rPr lang="en-GB" sz="1600" dirty="0" err="1" smtClean="0"/>
              <a:t>chelatací</a:t>
            </a:r>
            <a:endParaRPr lang="en-GB" sz="1600" dirty="0" smtClean="0"/>
          </a:p>
          <a:p>
            <a:r>
              <a:rPr lang="cs-CZ" sz="1600" dirty="0" err="1"/>
              <a:t>c</a:t>
            </a:r>
            <a:r>
              <a:rPr lang="en-GB" sz="1600" dirty="0" err="1" smtClean="0"/>
              <a:t>helatované</a:t>
            </a:r>
            <a:r>
              <a:rPr lang="en-GB" sz="1600" dirty="0" smtClean="0"/>
              <a:t> </a:t>
            </a:r>
            <a:r>
              <a:rPr lang="en-GB" sz="1600" dirty="0" err="1" smtClean="0"/>
              <a:t>ionty</a:t>
            </a:r>
            <a:r>
              <a:rPr lang="en-GB" sz="1600" dirty="0" smtClean="0"/>
              <a:t> </a:t>
            </a:r>
            <a:r>
              <a:rPr lang="en-GB" sz="1600" dirty="0" err="1" smtClean="0"/>
              <a:t>mohou</a:t>
            </a:r>
            <a:r>
              <a:rPr lang="en-GB" sz="1600" dirty="0" smtClean="0"/>
              <a:t> </a:t>
            </a:r>
            <a:r>
              <a:rPr lang="en-GB" sz="1600" dirty="0" err="1" smtClean="0"/>
              <a:t>podstoupit</a:t>
            </a:r>
            <a:r>
              <a:rPr lang="en-GB" sz="1600" dirty="0" smtClean="0"/>
              <a:t> </a:t>
            </a:r>
            <a:r>
              <a:rPr lang="en-GB" sz="1600" dirty="0" err="1" smtClean="0"/>
              <a:t>oxidačně-redukční</a:t>
            </a:r>
            <a:r>
              <a:rPr lang="en-GB" sz="1600" dirty="0" smtClean="0"/>
              <a:t> </a:t>
            </a:r>
            <a:r>
              <a:rPr lang="en-GB" sz="1600" dirty="0" err="1" smtClean="0"/>
              <a:t>transformace</a:t>
            </a:r>
            <a:endParaRPr lang="cs-CZ" sz="1600" dirty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využito</a:t>
            </a:r>
            <a:r>
              <a:rPr lang="en-GB" sz="1600" dirty="0" smtClean="0"/>
              <a:t> pro transport</a:t>
            </a:r>
            <a:r>
              <a:rPr lang="cs-CZ" sz="1600" dirty="0" smtClean="0"/>
              <a:t> </a:t>
            </a:r>
            <a:r>
              <a:rPr lang="en-GB" sz="1600" dirty="0" err="1" smtClean="0"/>
              <a:t>elektronů</a:t>
            </a:r>
            <a:r>
              <a:rPr lang="en-GB" sz="1600" dirty="0" smtClean="0"/>
              <a:t> – </a:t>
            </a:r>
            <a:r>
              <a:rPr lang="en-GB" sz="1600" dirty="0" err="1" smtClean="0"/>
              <a:t>cytochromy</a:t>
            </a:r>
            <a:r>
              <a:rPr lang="en-GB" sz="1600" dirty="0" smtClean="0"/>
              <a:t> </a:t>
            </a:r>
            <a:r>
              <a:rPr lang="en-GB" sz="1600" dirty="0" err="1" smtClean="0"/>
              <a:t>řetězců</a:t>
            </a:r>
            <a:endParaRPr lang="en-GB" sz="1600" dirty="0" smtClean="0"/>
          </a:p>
          <a:p>
            <a:r>
              <a:rPr lang="cs-CZ" sz="1600" dirty="0" err="1"/>
              <a:t>t</a:t>
            </a:r>
            <a:r>
              <a:rPr lang="en-GB" sz="1600" dirty="0" err="1" smtClean="0"/>
              <a:t>éměř</a:t>
            </a:r>
            <a:r>
              <a:rPr lang="en-GB" sz="1600" dirty="0" smtClean="0"/>
              <a:t> </a:t>
            </a:r>
            <a:r>
              <a:rPr lang="en-GB" sz="1600" dirty="0" err="1" smtClean="0"/>
              <a:t>všichni</a:t>
            </a:r>
            <a:r>
              <a:rPr lang="en-GB" sz="1600" dirty="0" smtClean="0"/>
              <a:t> </a:t>
            </a:r>
            <a:r>
              <a:rPr lang="en-GB" sz="1600" dirty="0" err="1" smtClean="0"/>
              <a:t>mikrobi</a:t>
            </a:r>
            <a:r>
              <a:rPr lang="en-GB" sz="1600" dirty="0" smtClean="0"/>
              <a:t> </a:t>
            </a:r>
            <a:r>
              <a:rPr lang="cs-CZ" sz="1600" dirty="0" smtClean="0"/>
              <a:t> </a:t>
            </a:r>
            <a:r>
              <a:rPr lang="en-GB" sz="1600" dirty="0" err="1" smtClean="0"/>
              <a:t>vyžadují</a:t>
            </a:r>
            <a:r>
              <a:rPr lang="en-GB" sz="1600" dirty="0" smtClean="0"/>
              <a:t> </a:t>
            </a:r>
            <a:r>
              <a:rPr lang="en-GB" sz="1600" dirty="0" err="1" smtClean="0"/>
              <a:t>železo</a:t>
            </a:r>
            <a:r>
              <a:rPr lang="en-GB" sz="1600" dirty="0" smtClean="0"/>
              <a:t>- </a:t>
            </a:r>
            <a:r>
              <a:rPr lang="en-GB" sz="1600" dirty="0" err="1" smtClean="0"/>
              <a:t>kofaktor</a:t>
            </a:r>
            <a:r>
              <a:rPr lang="en-GB" sz="1600" dirty="0" smtClean="0"/>
              <a:t> </a:t>
            </a:r>
            <a:r>
              <a:rPr lang="en-GB" sz="1600" dirty="0" err="1" smtClean="0"/>
              <a:t>mnoha</a:t>
            </a:r>
            <a:r>
              <a:rPr lang="en-GB" sz="1600" dirty="0" smtClean="0"/>
              <a:t> </a:t>
            </a:r>
            <a:r>
              <a:rPr lang="en-GB" sz="1600" dirty="0" err="1" smtClean="0"/>
              <a:t>enzymů</a:t>
            </a:r>
            <a:r>
              <a:rPr lang="cs-CZ" sz="1600" dirty="0" smtClean="0"/>
              <a:t>, </a:t>
            </a:r>
            <a:r>
              <a:rPr lang="en-GB" sz="1600" dirty="0" err="1" smtClean="0"/>
              <a:t>regulačních</a:t>
            </a:r>
            <a:r>
              <a:rPr lang="en-GB" sz="1600" dirty="0" smtClean="0"/>
              <a:t> </a:t>
            </a:r>
            <a:r>
              <a:rPr lang="en-GB" sz="1600" dirty="0" err="1" smtClean="0"/>
              <a:t>proteinů</a:t>
            </a:r>
            <a:endParaRPr lang="cs-CZ" sz="1600" dirty="0" smtClean="0"/>
          </a:p>
          <a:p>
            <a:r>
              <a:rPr lang="cs-CZ" sz="1600" dirty="0"/>
              <a:t>ž</a:t>
            </a:r>
            <a:r>
              <a:rPr lang="en-GB" sz="1600" dirty="0" err="1" smtClean="0"/>
              <a:t>elezo</a:t>
            </a:r>
            <a:r>
              <a:rPr lang="en-GB" sz="1600" dirty="0" smtClean="0"/>
              <a:t> je ale </a:t>
            </a:r>
            <a:r>
              <a:rPr lang="en-GB" sz="1600" dirty="0" err="1" smtClean="0"/>
              <a:t>často</a:t>
            </a:r>
            <a:r>
              <a:rPr lang="en-GB" sz="1600" dirty="0" smtClean="0"/>
              <a:t> </a:t>
            </a:r>
            <a:r>
              <a:rPr lang="en-GB" sz="1600" dirty="0" err="1" smtClean="0"/>
              <a:t>lim</a:t>
            </a:r>
            <a:r>
              <a:rPr lang="cs-CZ" sz="1600" dirty="0" smtClean="0"/>
              <a:t>i</a:t>
            </a:r>
            <a:r>
              <a:rPr lang="en-GB" sz="1600" dirty="0" smtClean="0"/>
              <a:t>t</a:t>
            </a:r>
            <a:r>
              <a:rPr lang="cs-CZ" sz="1600" dirty="0" smtClean="0"/>
              <a:t>u</a:t>
            </a:r>
            <a:r>
              <a:rPr lang="en-GB" sz="1600" dirty="0" err="1" smtClean="0"/>
              <a:t>jící</a:t>
            </a:r>
            <a:r>
              <a:rPr lang="en-GB" sz="1600" dirty="0" smtClean="0"/>
              <a:t> </a:t>
            </a:r>
            <a:r>
              <a:rPr lang="en-GB" sz="1600" dirty="0" err="1" smtClean="0"/>
              <a:t>prvek</a:t>
            </a:r>
            <a:r>
              <a:rPr lang="en-GB" sz="1600" dirty="0" smtClean="0"/>
              <a:t> (Fe(OH)3 – </a:t>
            </a:r>
            <a:r>
              <a:rPr lang="en-GB" sz="1600" dirty="0" err="1" smtClean="0"/>
              <a:t>nerozpustný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r>
              <a:rPr lang="en-GB" sz="1600" dirty="0" err="1" smtClean="0"/>
              <a:t>bakterie</a:t>
            </a:r>
            <a:r>
              <a:rPr lang="cs-CZ" sz="1600" dirty="0" smtClean="0"/>
              <a:t> </a:t>
            </a:r>
            <a:r>
              <a:rPr lang="en-GB" sz="1600" dirty="0" smtClean="0"/>
              <a:t>– </a:t>
            </a:r>
            <a:r>
              <a:rPr lang="en-GB" sz="1600" dirty="0" err="1" smtClean="0"/>
              <a:t>produkce</a:t>
            </a:r>
            <a:r>
              <a:rPr lang="en-GB" sz="1600" dirty="0" smtClean="0"/>
              <a:t> </a:t>
            </a:r>
            <a:r>
              <a:rPr lang="en-GB" sz="1600" dirty="0" err="1" smtClean="0"/>
              <a:t>tzv</a:t>
            </a:r>
            <a:r>
              <a:rPr lang="en-GB" sz="1600" dirty="0" smtClean="0"/>
              <a:t>. </a:t>
            </a:r>
            <a:r>
              <a:rPr lang="en-GB" sz="1600" dirty="0" err="1" smtClean="0"/>
              <a:t>sideroforů</a:t>
            </a:r>
            <a:r>
              <a:rPr lang="en-GB" sz="1600" dirty="0" smtClean="0"/>
              <a:t> </a:t>
            </a:r>
            <a:endParaRPr lang="cs-CZ" sz="1600" dirty="0" smtClean="0"/>
          </a:p>
          <a:p>
            <a:r>
              <a:rPr lang="en-GB" sz="1600" dirty="0" err="1" smtClean="0"/>
              <a:t>usnadňují</a:t>
            </a:r>
            <a:r>
              <a:rPr lang="en-GB" sz="1600" dirty="0" smtClean="0"/>
              <a:t> </a:t>
            </a:r>
            <a:r>
              <a:rPr lang="en-GB" sz="1600" dirty="0" err="1" smtClean="0"/>
              <a:t>rozpouštění</a:t>
            </a:r>
            <a:r>
              <a:rPr lang="en-GB" sz="1600" dirty="0" smtClean="0"/>
              <a:t> a </a:t>
            </a:r>
            <a:r>
              <a:rPr lang="en-GB" sz="1600" dirty="0" err="1" smtClean="0"/>
              <a:t>příjem</a:t>
            </a:r>
            <a:r>
              <a:rPr lang="en-GB" sz="1600" dirty="0" smtClean="0"/>
              <a:t> </a:t>
            </a:r>
            <a:r>
              <a:rPr lang="en-GB" sz="1600" dirty="0" err="1" smtClean="0"/>
              <a:t>železa</a:t>
            </a:r>
            <a:endParaRPr lang="cs-CZ" sz="1600" dirty="0" smtClean="0"/>
          </a:p>
          <a:p>
            <a:r>
              <a:rPr lang="cs-CZ" sz="1600" dirty="0"/>
              <a:t>přebytek </a:t>
            </a:r>
            <a:r>
              <a:rPr lang="cs-CZ" sz="1600" dirty="0" err="1"/>
              <a:t>Fe</a:t>
            </a:r>
            <a:r>
              <a:rPr lang="cs-CZ" sz="1600" dirty="0"/>
              <a:t> je pro buňku toxický</a:t>
            </a:r>
          </a:p>
          <a:p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876960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116632"/>
            <a:ext cx="9173917" cy="4896544"/>
          </a:xfrm>
        </p:spPr>
        <p:txBody>
          <a:bodyPr>
            <a:noAutofit/>
          </a:bodyPr>
          <a:lstStyle/>
          <a:p>
            <a:r>
              <a:rPr lang="cs-CZ" sz="1600" dirty="0" smtClean="0"/>
              <a:t>a</a:t>
            </a:r>
            <a:r>
              <a:rPr lang="en-GB" sz="1600" dirty="0" err="1" smtClean="0"/>
              <a:t>ktivita</a:t>
            </a:r>
            <a:r>
              <a:rPr lang="en-GB" sz="1600" dirty="0" smtClean="0"/>
              <a:t> </a:t>
            </a:r>
            <a:r>
              <a:rPr lang="en-GB" sz="1600" dirty="0" err="1" smtClean="0"/>
              <a:t>bakterií</a:t>
            </a:r>
            <a:r>
              <a:rPr lang="en-GB" sz="1600" dirty="0" smtClean="0"/>
              <a:t> </a:t>
            </a:r>
            <a:r>
              <a:rPr lang="en-GB" sz="1600" dirty="0" err="1" smtClean="0"/>
              <a:t>oxidujících</a:t>
            </a:r>
            <a:r>
              <a:rPr lang="en-GB" sz="1600" dirty="0" smtClean="0"/>
              <a:t> </a:t>
            </a:r>
            <a:r>
              <a:rPr lang="en-GB" sz="1600" dirty="0" err="1" smtClean="0"/>
              <a:t>železo</a:t>
            </a:r>
            <a:r>
              <a:rPr lang="en-GB" sz="1600" dirty="0" smtClean="0"/>
              <a:t> </a:t>
            </a:r>
            <a:r>
              <a:rPr lang="en-GB" sz="1600" dirty="0" err="1" smtClean="0"/>
              <a:t>může</a:t>
            </a:r>
            <a:r>
              <a:rPr lang="en-GB" sz="1600" dirty="0" smtClean="0"/>
              <a:t> </a:t>
            </a:r>
            <a:r>
              <a:rPr lang="en-GB" sz="1600" dirty="0" err="1" smtClean="0"/>
              <a:t>vést</a:t>
            </a:r>
            <a:r>
              <a:rPr lang="en-GB" sz="1600" dirty="0" smtClean="0"/>
              <a:t> k </a:t>
            </a:r>
            <a:r>
              <a:rPr lang="en-GB" sz="1600" dirty="0" err="1" smtClean="0"/>
              <a:t>vytvoření</a:t>
            </a:r>
            <a:r>
              <a:rPr lang="en-GB" sz="1600" dirty="0" smtClean="0"/>
              <a:t> </a:t>
            </a:r>
            <a:r>
              <a:rPr lang="en-GB" sz="1600" dirty="0" err="1" smtClean="0"/>
              <a:t>depozitů</a:t>
            </a:r>
            <a:r>
              <a:rPr lang="en-GB" sz="1600" dirty="0" smtClean="0"/>
              <a:t> </a:t>
            </a:r>
            <a:r>
              <a:rPr lang="en-GB" sz="1600" dirty="0" err="1" smtClean="0"/>
              <a:t>železa</a:t>
            </a:r>
            <a:endParaRPr lang="cs-CZ" sz="1600" dirty="0" smtClean="0"/>
          </a:p>
          <a:p>
            <a:r>
              <a:rPr lang="cs-CZ" sz="1600" dirty="0" err="1"/>
              <a:t>s</a:t>
            </a:r>
            <a:r>
              <a:rPr lang="en-GB" sz="1600" dirty="0" err="1" smtClean="0"/>
              <a:t>podní</a:t>
            </a:r>
            <a:r>
              <a:rPr lang="en-GB" sz="1600" dirty="0" smtClean="0"/>
              <a:t> </a:t>
            </a:r>
            <a:r>
              <a:rPr lang="en-GB" sz="1600" dirty="0" err="1" smtClean="0"/>
              <a:t>voda</a:t>
            </a:r>
            <a:r>
              <a:rPr lang="cs-CZ" sz="1600" dirty="0"/>
              <a:t> </a:t>
            </a:r>
            <a:r>
              <a:rPr lang="en-GB" sz="1600" dirty="0" err="1" smtClean="0"/>
              <a:t>pronikající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povrch</a:t>
            </a:r>
            <a:r>
              <a:rPr lang="en-GB" sz="1600" dirty="0" smtClean="0"/>
              <a:t> </a:t>
            </a:r>
            <a:r>
              <a:rPr lang="en-GB" sz="1600" dirty="0" err="1" smtClean="0"/>
              <a:t>rozpouští</a:t>
            </a:r>
            <a:r>
              <a:rPr lang="en-GB" sz="1600" dirty="0" smtClean="0"/>
              <a:t> Fe2+ -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povrchu</a:t>
            </a:r>
            <a:r>
              <a:rPr lang="en-GB" sz="1600" dirty="0" smtClean="0"/>
              <a:t> je </a:t>
            </a:r>
            <a:r>
              <a:rPr lang="en-GB" sz="1600" dirty="0" err="1" smtClean="0"/>
              <a:t>oxidováno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Fe3+ </a:t>
            </a:r>
            <a:endParaRPr lang="cs-CZ" sz="1600" dirty="0"/>
          </a:p>
          <a:p>
            <a:r>
              <a:rPr lang="en-GB" sz="1600" dirty="0" err="1" smtClean="0"/>
              <a:t>vysráží</a:t>
            </a:r>
            <a:r>
              <a:rPr lang="en-GB" sz="1600" dirty="0" smtClean="0"/>
              <a:t> se </a:t>
            </a:r>
            <a:r>
              <a:rPr lang="en-GB" sz="1600" dirty="0" err="1" smtClean="0"/>
              <a:t>jako</a:t>
            </a:r>
            <a:r>
              <a:rPr lang="cs-CZ" sz="1600" dirty="0"/>
              <a:t> </a:t>
            </a:r>
            <a:r>
              <a:rPr lang="en-GB" sz="1600" dirty="0" err="1" smtClean="0"/>
              <a:t>hydroxid</a:t>
            </a:r>
            <a:r>
              <a:rPr lang="en-GB" sz="1600" dirty="0" smtClean="0"/>
              <a:t> </a:t>
            </a:r>
            <a:r>
              <a:rPr lang="en-GB" sz="1600" dirty="0" err="1" smtClean="0"/>
              <a:t>železitý</a:t>
            </a:r>
            <a:r>
              <a:rPr lang="en-GB" sz="1600" dirty="0" smtClean="0"/>
              <a:t> a </a:t>
            </a:r>
            <a:r>
              <a:rPr lang="en-GB" sz="1600" dirty="0" err="1" smtClean="0"/>
              <a:t>vytváří</a:t>
            </a:r>
            <a:r>
              <a:rPr lang="en-GB" sz="1600" dirty="0" smtClean="0"/>
              <a:t> </a:t>
            </a:r>
            <a:r>
              <a:rPr lang="en-GB" sz="1600" dirty="0" err="1" smtClean="0"/>
              <a:t>depozity</a:t>
            </a:r>
            <a:r>
              <a:rPr lang="en-GB" sz="1600" dirty="0" smtClean="0"/>
              <a:t> </a:t>
            </a:r>
            <a:r>
              <a:rPr lang="en-GB" sz="1600" dirty="0" err="1" smtClean="0"/>
              <a:t>železa</a:t>
            </a:r>
            <a:r>
              <a:rPr lang="en-GB" sz="1600" dirty="0" smtClean="0"/>
              <a:t> – ty </a:t>
            </a:r>
            <a:r>
              <a:rPr lang="en-GB" sz="1600" dirty="0" err="1" smtClean="0"/>
              <a:t>byli</a:t>
            </a:r>
            <a:r>
              <a:rPr lang="en-GB" sz="1600" dirty="0" smtClean="0"/>
              <a:t> </a:t>
            </a:r>
            <a:r>
              <a:rPr lang="en-GB" sz="1600" dirty="0" err="1" smtClean="0"/>
              <a:t>využívány</a:t>
            </a:r>
            <a:r>
              <a:rPr lang="en-GB" sz="1600" dirty="0" smtClean="0"/>
              <a:t> k </a:t>
            </a:r>
            <a:r>
              <a:rPr lang="en-GB" sz="1600" dirty="0" err="1" smtClean="0"/>
              <a:t>tavení</a:t>
            </a:r>
            <a:r>
              <a:rPr lang="en-GB" sz="1600" dirty="0" smtClean="0"/>
              <a:t> </a:t>
            </a:r>
            <a:r>
              <a:rPr lang="en-GB" sz="1600" dirty="0" err="1" smtClean="0"/>
              <a:t>železa</a:t>
            </a:r>
            <a:endParaRPr lang="cs-CZ" sz="1600" dirty="0"/>
          </a:p>
          <a:p>
            <a:pPr marL="0" indent="0">
              <a:buNone/>
            </a:pPr>
            <a:endParaRPr lang="en-GB" sz="1600" dirty="0" smtClean="0"/>
          </a:p>
          <a:p>
            <a:r>
              <a:rPr lang="cs-CZ" sz="1600" dirty="0" err="1"/>
              <a:t>v</a:t>
            </a:r>
            <a:r>
              <a:rPr lang="en-GB" sz="1600" dirty="0" err="1" smtClean="0"/>
              <a:t>ětšina</a:t>
            </a:r>
            <a:r>
              <a:rPr lang="en-GB" sz="1600" dirty="0" smtClean="0"/>
              <a:t> </a:t>
            </a:r>
            <a:r>
              <a:rPr lang="en-GB" sz="1600" dirty="0" err="1" smtClean="0"/>
              <a:t>železa</a:t>
            </a:r>
            <a:r>
              <a:rPr lang="en-GB" sz="1600" dirty="0" smtClean="0"/>
              <a:t> v </a:t>
            </a:r>
            <a:r>
              <a:rPr lang="en-GB" sz="1600" dirty="0" err="1" smtClean="0"/>
              <a:t>biosféře</a:t>
            </a:r>
            <a:r>
              <a:rPr lang="en-GB" sz="1600" dirty="0" smtClean="0"/>
              <a:t> </a:t>
            </a:r>
            <a:r>
              <a:rPr lang="cs-CZ" sz="1600" dirty="0" smtClean="0"/>
              <a:t>- </a:t>
            </a:r>
            <a:r>
              <a:rPr lang="en-GB" sz="1600" dirty="0" smtClean="0"/>
              <a:t>Fe3+</a:t>
            </a:r>
          </a:p>
          <a:p>
            <a:r>
              <a:rPr lang="en-GB" sz="1600" dirty="0" err="1" smtClean="0"/>
              <a:t>anaerobní</a:t>
            </a:r>
            <a:r>
              <a:rPr lang="en-GB" sz="1600" dirty="0" smtClean="0"/>
              <a:t> </a:t>
            </a:r>
            <a:r>
              <a:rPr lang="en-GB" sz="1600" dirty="0" err="1" smtClean="0"/>
              <a:t>podmínky</a:t>
            </a:r>
            <a:r>
              <a:rPr lang="cs-CZ" sz="1600" dirty="0" smtClean="0"/>
              <a:t> - </a:t>
            </a:r>
            <a:r>
              <a:rPr lang="en-GB" sz="1600" dirty="0" err="1" smtClean="0"/>
              <a:t>může</a:t>
            </a:r>
            <a:r>
              <a:rPr lang="en-GB" sz="1600" dirty="0" smtClean="0"/>
              <a:t> </a:t>
            </a:r>
            <a:r>
              <a:rPr lang="en-GB" sz="1600" dirty="0" err="1" smtClean="0"/>
              <a:t>docházek</a:t>
            </a:r>
            <a:r>
              <a:rPr lang="en-GB" sz="1600" dirty="0" smtClean="0"/>
              <a:t> k </a:t>
            </a:r>
            <a:r>
              <a:rPr lang="en-GB" sz="1600" dirty="0" err="1" smtClean="0"/>
              <a:t>redukci</a:t>
            </a:r>
            <a:r>
              <a:rPr lang="en-GB" sz="1600" dirty="0" smtClean="0"/>
              <a:t> </a:t>
            </a:r>
            <a:r>
              <a:rPr lang="en-GB" sz="1600" dirty="0" err="1" smtClean="0"/>
              <a:t>železa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Fe2+</a:t>
            </a:r>
            <a:endParaRPr lang="cs-CZ" sz="1600" dirty="0" smtClean="0"/>
          </a:p>
          <a:p>
            <a:r>
              <a:rPr lang="cs-CZ" sz="1600" dirty="0"/>
              <a:t>(</a:t>
            </a:r>
            <a:r>
              <a:rPr lang="en-GB" sz="1600" dirty="0" smtClean="0"/>
              <a:t>Bacillus, Pseudomonas, Proteus,</a:t>
            </a:r>
            <a:r>
              <a:rPr lang="cs-CZ" sz="1600" dirty="0" smtClean="0"/>
              <a:t> </a:t>
            </a:r>
            <a:r>
              <a:rPr lang="en-GB" sz="1600" dirty="0" err="1" smtClean="0"/>
              <a:t>Alcaligenes</a:t>
            </a:r>
            <a:r>
              <a:rPr lang="en-GB" sz="1600" dirty="0" smtClean="0"/>
              <a:t>, </a:t>
            </a:r>
            <a:r>
              <a:rPr lang="cs-CZ" sz="1600" dirty="0" smtClean="0"/>
              <a:t>C</a:t>
            </a:r>
            <a:r>
              <a:rPr lang="en-GB" sz="1600" dirty="0" err="1" smtClean="0"/>
              <a:t>lostridia</a:t>
            </a:r>
            <a:r>
              <a:rPr lang="en-GB" sz="1600" dirty="0" smtClean="0"/>
              <a:t>, </a:t>
            </a:r>
            <a:r>
              <a:rPr lang="cs-CZ" sz="1600" dirty="0" err="1"/>
              <a:t>E</a:t>
            </a:r>
            <a:r>
              <a:rPr lang="en-GB" sz="1600" dirty="0" err="1" smtClean="0"/>
              <a:t>nterobacteria</a:t>
            </a:r>
            <a:r>
              <a:rPr lang="cs-CZ" sz="1600" dirty="0"/>
              <a:t>)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cs-CZ" sz="1600" dirty="0"/>
              <a:t>v</a:t>
            </a:r>
            <a:r>
              <a:rPr lang="en-GB" sz="1600" dirty="0" smtClean="0"/>
              <a:t> </a:t>
            </a:r>
            <a:r>
              <a:rPr lang="en-GB" sz="1600" dirty="0" err="1" smtClean="0"/>
              <a:t>půdě</a:t>
            </a:r>
            <a:r>
              <a:rPr lang="en-GB" sz="1600" dirty="0" smtClean="0"/>
              <a:t> je </a:t>
            </a:r>
            <a:r>
              <a:rPr lang="en-GB" sz="1600" dirty="0" err="1" smtClean="0"/>
              <a:t>redukce</a:t>
            </a:r>
            <a:r>
              <a:rPr lang="en-GB" sz="1600" dirty="0" smtClean="0"/>
              <a:t> </a:t>
            </a:r>
            <a:r>
              <a:rPr lang="en-GB" sz="1600" dirty="0" err="1" smtClean="0"/>
              <a:t>železa</a:t>
            </a:r>
            <a:r>
              <a:rPr lang="en-GB" sz="1600" dirty="0" smtClean="0"/>
              <a:t> </a:t>
            </a:r>
            <a:r>
              <a:rPr lang="en-GB" sz="1600" dirty="0" err="1" smtClean="0"/>
              <a:t>spojována</a:t>
            </a:r>
            <a:r>
              <a:rPr lang="en-GB" sz="1600" dirty="0" smtClean="0"/>
              <a:t> s </a:t>
            </a:r>
            <a:r>
              <a:rPr lang="en-GB" sz="1600" dirty="0" err="1" smtClean="0"/>
              <a:t>procesem</a:t>
            </a:r>
            <a:r>
              <a:rPr lang="en-GB" sz="1600" dirty="0" smtClean="0"/>
              <a:t> </a:t>
            </a:r>
            <a:r>
              <a:rPr lang="en-GB" sz="1600" dirty="0" err="1" smtClean="0"/>
              <a:t>oglejování</a:t>
            </a:r>
            <a:endParaRPr lang="cs-CZ" sz="1600" dirty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anoxygenní</a:t>
            </a:r>
            <a:r>
              <a:rPr lang="en-GB" sz="1600" dirty="0" smtClean="0"/>
              <a:t> </a:t>
            </a:r>
            <a:r>
              <a:rPr lang="en-GB" sz="1600" dirty="0" err="1" smtClean="0"/>
              <a:t>podmínky</a:t>
            </a:r>
            <a:r>
              <a:rPr lang="en-GB" sz="1600" dirty="0" smtClean="0"/>
              <a:t> (</a:t>
            </a:r>
            <a:r>
              <a:rPr lang="en-GB" sz="1600" dirty="0" err="1" smtClean="0"/>
              <a:t>půda</a:t>
            </a:r>
            <a:r>
              <a:rPr lang="cs-CZ" sz="1600" dirty="0"/>
              <a:t> </a:t>
            </a:r>
            <a:r>
              <a:rPr lang="en-GB" sz="1600" dirty="0" err="1" smtClean="0"/>
              <a:t>zaplavená</a:t>
            </a:r>
            <a:r>
              <a:rPr lang="en-GB" sz="1600" dirty="0" smtClean="0"/>
              <a:t> </a:t>
            </a:r>
            <a:r>
              <a:rPr lang="en-GB" sz="1600" dirty="0" err="1" smtClean="0"/>
              <a:t>vodou</a:t>
            </a:r>
            <a:r>
              <a:rPr lang="en-GB" sz="1600" dirty="0" smtClean="0"/>
              <a:t>, </a:t>
            </a:r>
            <a:r>
              <a:rPr lang="en-GB" sz="1600" dirty="0" err="1" smtClean="0"/>
              <a:t>vysoký</a:t>
            </a:r>
            <a:r>
              <a:rPr lang="en-GB" sz="1600" dirty="0" smtClean="0"/>
              <a:t> </a:t>
            </a:r>
            <a:r>
              <a:rPr lang="en-GB" sz="1600" dirty="0" err="1" smtClean="0"/>
              <a:t>obsah</a:t>
            </a:r>
            <a:r>
              <a:rPr lang="en-GB" sz="1600" dirty="0" smtClean="0"/>
              <a:t> </a:t>
            </a:r>
            <a:r>
              <a:rPr lang="en-GB" sz="1600" dirty="0" err="1" smtClean="0"/>
              <a:t>jílu</a:t>
            </a:r>
            <a:r>
              <a:rPr lang="en-GB" sz="1600" dirty="0" smtClean="0"/>
              <a:t>) </a:t>
            </a:r>
            <a:endParaRPr lang="cs-CZ" sz="1600" dirty="0" smtClean="0"/>
          </a:p>
          <a:p>
            <a:r>
              <a:rPr lang="en-GB" sz="1600" dirty="0" err="1" smtClean="0"/>
              <a:t>vedou</a:t>
            </a:r>
            <a:r>
              <a:rPr lang="en-GB" sz="1600" dirty="0" smtClean="0"/>
              <a:t> </a:t>
            </a:r>
            <a:r>
              <a:rPr lang="en-GB" sz="1600" dirty="0" err="1" smtClean="0"/>
              <a:t>ke</a:t>
            </a:r>
            <a:r>
              <a:rPr lang="en-GB" sz="1600" dirty="0" smtClean="0"/>
              <a:t> </a:t>
            </a:r>
            <a:r>
              <a:rPr lang="en-GB" sz="1600" dirty="0" err="1" smtClean="0"/>
              <a:t>tvorbě</a:t>
            </a:r>
            <a:r>
              <a:rPr lang="en-GB" sz="1600" dirty="0" smtClean="0"/>
              <a:t> </a:t>
            </a:r>
            <a:r>
              <a:rPr lang="en-GB" sz="1600" dirty="0" err="1" smtClean="0"/>
              <a:t>redukovaných</a:t>
            </a:r>
            <a:r>
              <a:rPr lang="en-GB" sz="1600" dirty="0" smtClean="0"/>
              <a:t> Fe2+ </a:t>
            </a:r>
            <a:r>
              <a:rPr lang="en-GB" sz="1600" dirty="0" err="1" smtClean="0"/>
              <a:t>iontů</a:t>
            </a:r>
            <a:r>
              <a:rPr lang="en-GB" sz="1600" dirty="0" smtClean="0"/>
              <a:t> –</a:t>
            </a:r>
            <a:r>
              <a:rPr lang="en-GB" sz="1600" dirty="0" err="1" smtClean="0"/>
              <a:t>zelenavě</a:t>
            </a:r>
            <a:r>
              <a:rPr lang="en-GB" sz="1600" dirty="0" smtClean="0"/>
              <a:t> </a:t>
            </a:r>
            <a:r>
              <a:rPr lang="en-GB" sz="1600" dirty="0" err="1" smtClean="0"/>
              <a:t>šed</a:t>
            </a:r>
            <a:r>
              <a:rPr lang="cs-CZ" sz="1600" dirty="0" smtClean="0"/>
              <a:t>á</a:t>
            </a:r>
            <a:r>
              <a:rPr lang="en-GB" sz="1600" dirty="0" smtClean="0"/>
              <a:t> </a:t>
            </a:r>
            <a:r>
              <a:rPr lang="en-GB" sz="1600" dirty="0" err="1" smtClean="0"/>
              <a:t>barvu</a:t>
            </a:r>
            <a:r>
              <a:rPr lang="en-GB" sz="1600" dirty="0" smtClean="0"/>
              <a:t> a </a:t>
            </a:r>
            <a:r>
              <a:rPr lang="en-GB" sz="1600" dirty="0" err="1" smtClean="0"/>
              <a:t>mazlavou</a:t>
            </a:r>
            <a:r>
              <a:rPr lang="en-GB" sz="1600" dirty="0" smtClean="0"/>
              <a:t> </a:t>
            </a:r>
            <a:r>
              <a:rPr lang="en-GB" sz="1600" dirty="0" err="1" smtClean="0"/>
              <a:t>konzistenci</a:t>
            </a:r>
            <a:endParaRPr lang="cs-CZ" sz="1600" dirty="0" smtClean="0"/>
          </a:p>
          <a:p>
            <a:r>
              <a:rPr lang="en-GB" sz="1600" dirty="0" err="1" smtClean="0"/>
              <a:t>dominuje</a:t>
            </a:r>
            <a:r>
              <a:rPr lang="en-GB" sz="1600" dirty="0" smtClean="0"/>
              <a:t> Bacillus a</a:t>
            </a:r>
            <a:r>
              <a:rPr lang="cs-CZ" sz="1600" dirty="0" smtClean="0"/>
              <a:t> </a:t>
            </a:r>
            <a:r>
              <a:rPr lang="en-GB" sz="1600" dirty="0" smtClean="0"/>
              <a:t>Pseudomonas</a:t>
            </a:r>
            <a:endParaRPr lang="en-GB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744416" cy="269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05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/>
              <a:t>                                                                      </a:t>
            </a:r>
            <a:r>
              <a:rPr lang="en-GB" sz="1800" b="1" dirty="0" err="1" smtClean="0"/>
              <a:t>Cyklus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manganu</a:t>
            </a:r>
            <a:endParaRPr lang="cs-CZ" sz="1800" b="1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cs-CZ" sz="1600" dirty="0" smtClean="0"/>
              <a:t>esenciální, </a:t>
            </a:r>
            <a:r>
              <a:rPr lang="en-GB" sz="1600" dirty="0" smtClean="0"/>
              <a:t>je </a:t>
            </a:r>
            <a:r>
              <a:rPr lang="en-GB" sz="1600" dirty="0" err="1" smtClean="0"/>
              <a:t>oxidován</a:t>
            </a:r>
            <a:r>
              <a:rPr lang="en-GB" sz="1600" dirty="0" smtClean="0"/>
              <a:t> a </a:t>
            </a:r>
            <a:r>
              <a:rPr lang="en-GB" sz="1600" dirty="0" err="1" smtClean="0"/>
              <a:t>redukován</a:t>
            </a:r>
            <a:r>
              <a:rPr lang="en-GB" sz="1600" dirty="0" smtClean="0"/>
              <a:t> – Mn2+ - Mn4+</a:t>
            </a:r>
          </a:p>
          <a:p>
            <a:r>
              <a:rPr lang="cs-CZ" sz="1600" dirty="0" err="1"/>
              <a:t>s</a:t>
            </a:r>
            <a:r>
              <a:rPr lang="en-GB" sz="1600" dirty="0" err="1" smtClean="0"/>
              <a:t>tabilita</a:t>
            </a:r>
            <a:r>
              <a:rPr lang="en-GB" sz="1600" dirty="0" smtClean="0"/>
              <a:t> </a:t>
            </a:r>
            <a:r>
              <a:rPr lang="en-GB" sz="1600" dirty="0" err="1" smtClean="0"/>
              <a:t>záleží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pH a redox </a:t>
            </a:r>
            <a:r>
              <a:rPr lang="en-GB" sz="1600" dirty="0" err="1" smtClean="0"/>
              <a:t>potenciálu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en-GB" sz="1600" dirty="0" err="1" smtClean="0"/>
              <a:t>vodních</a:t>
            </a:r>
            <a:r>
              <a:rPr lang="en-GB" sz="1600" dirty="0" smtClean="0"/>
              <a:t> </a:t>
            </a:r>
            <a:r>
              <a:rPr lang="en-GB" sz="1600" dirty="0" err="1" smtClean="0"/>
              <a:t>prostředích</a:t>
            </a:r>
            <a:r>
              <a:rPr lang="en-GB" sz="1600" dirty="0" smtClean="0"/>
              <a:t> (</a:t>
            </a:r>
            <a:r>
              <a:rPr lang="en-GB" sz="1600" dirty="0" err="1" smtClean="0"/>
              <a:t>mořských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sladkovodních</a:t>
            </a:r>
            <a:r>
              <a:rPr lang="en-GB" sz="1600" dirty="0" smtClean="0"/>
              <a:t>)se </a:t>
            </a:r>
            <a:r>
              <a:rPr lang="en-GB" sz="1600" dirty="0" err="1" smtClean="0"/>
              <a:t>vysráží</a:t>
            </a:r>
            <a:r>
              <a:rPr lang="en-GB" sz="1600" dirty="0" smtClean="0"/>
              <a:t> </a:t>
            </a:r>
            <a:r>
              <a:rPr lang="en-GB" sz="1600" dirty="0" err="1" smtClean="0"/>
              <a:t>typické</a:t>
            </a:r>
            <a:r>
              <a:rPr lang="en-GB" sz="1600" dirty="0" smtClean="0"/>
              <a:t> </a:t>
            </a:r>
            <a:r>
              <a:rPr lang="en-GB" sz="1600" dirty="0" err="1" smtClean="0"/>
              <a:t>Mn</a:t>
            </a:r>
            <a:r>
              <a:rPr lang="en-GB" sz="1600" dirty="0" smtClean="0"/>
              <a:t> </a:t>
            </a:r>
            <a:r>
              <a:rPr lang="en-GB" sz="1600" dirty="0" err="1" smtClean="0"/>
              <a:t>sraženiny</a:t>
            </a:r>
            <a:endParaRPr lang="en-GB" sz="1600" dirty="0" smtClean="0"/>
          </a:p>
          <a:p>
            <a:r>
              <a:rPr lang="en-GB" sz="1600" dirty="0" err="1" smtClean="0"/>
              <a:t>Mn</a:t>
            </a:r>
            <a:r>
              <a:rPr lang="en-GB" sz="1600" dirty="0" smtClean="0"/>
              <a:t> </a:t>
            </a:r>
            <a:r>
              <a:rPr lang="cs-CZ" sz="1600" dirty="0" smtClean="0"/>
              <a:t>v nich </a:t>
            </a:r>
            <a:r>
              <a:rPr lang="en-GB" sz="1600" dirty="0" err="1" smtClean="0"/>
              <a:t>pochází</a:t>
            </a:r>
            <a:r>
              <a:rPr lang="en-GB" sz="1600" dirty="0" smtClean="0"/>
              <a:t> z </a:t>
            </a:r>
            <a:r>
              <a:rPr lang="en-GB" sz="1600" dirty="0" err="1" smtClean="0"/>
              <a:t>anaerobních</a:t>
            </a:r>
            <a:r>
              <a:rPr lang="en-GB" sz="1600" dirty="0" smtClean="0"/>
              <a:t> </a:t>
            </a:r>
            <a:r>
              <a:rPr lang="en-GB" sz="1600" dirty="0" err="1" smtClean="0"/>
              <a:t>sedimentů</a:t>
            </a:r>
            <a:r>
              <a:rPr lang="en-GB" sz="1600" dirty="0" smtClean="0"/>
              <a:t> a je </a:t>
            </a:r>
            <a:r>
              <a:rPr lang="en-GB" sz="1600" dirty="0" err="1" smtClean="0"/>
              <a:t>oxidován</a:t>
            </a:r>
            <a:r>
              <a:rPr lang="en-GB" sz="1600" dirty="0" smtClean="0"/>
              <a:t> a </a:t>
            </a:r>
            <a:r>
              <a:rPr lang="en-GB" sz="1600" dirty="0" err="1" smtClean="0"/>
              <a:t>vysrážen</a:t>
            </a:r>
            <a:r>
              <a:rPr lang="en-GB" sz="1600" dirty="0" smtClean="0"/>
              <a:t> </a:t>
            </a:r>
            <a:r>
              <a:rPr lang="en-GB" sz="1600" dirty="0" err="1" smtClean="0"/>
              <a:t>nejméně</a:t>
            </a:r>
            <a:r>
              <a:rPr lang="cs-CZ" sz="1600" dirty="0"/>
              <a:t> </a:t>
            </a:r>
            <a:r>
              <a:rPr lang="en-GB" sz="1600" dirty="0" err="1" smtClean="0"/>
              <a:t>za</a:t>
            </a:r>
            <a:r>
              <a:rPr lang="en-GB" sz="1600" dirty="0" smtClean="0"/>
              <a:t> </a:t>
            </a:r>
            <a:r>
              <a:rPr lang="en-GB" sz="1600" dirty="0" err="1" smtClean="0"/>
              <a:t>pomoci</a:t>
            </a:r>
            <a:r>
              <a:rPr lang="en-GB" sz="1600" dirty="0" smtClean="0"/>
              <a:t> </a:t>
            </a:r>
            <a:r>
              <a:rPr lang="en-GB" sz="1600" dirty="0" err="1" smtClean="0"/>
              <a:t>bakterií</a:t>
            </a:r>
            <a:endParaRPr lang="cs-CZ" sz="1600" dirty="0"/>
          </a:p>
          <a:p>
            <a:r>
              <a:rPr lang="en-GB" sz="1600" dirty="0" err="1" smtClean="0"/>
              <a:t>Mn</a:t>
            </a:r>
            <a:r>
              <a:rPr lang="en-GB" sz="1600" dirty="0" smtClean="0"/>
              <a:t> je </a:t>
            </a:r>
            <a:r>
              <a:rPr lang="en-GB" sz="1600" dirty="0" err="1" smtClean="0"/>
              <a:t>vzácná</a:t>
            </a:r>
            <a:r>
              <a:rPr lang="en-GB" sz="1600" dirty="0" smtClean="0"/>
              <a:t> a </a:t>
            </a:r>
            <a:r>
              <a:rPr lang="en-GB" sz="1600" dirty="0" err="1" smtClean="0"/>
              <a:t>strategická</a:t>
            </a:r>
            <a:r>
              <a:rPr lang="cs-CZ" sz="1600" dirty="0"/>
              <a:t> </a:t>
            </a:r>
            <a:r>
              <a:rPr lang="en-GB" sz="1600" dirty="0" err="1" smtClean="0"/>
              <a:t>surovina</a:t>
            </a:r>
            <a:r>
              <a:rPr lang="en-GB" sz="1600" dirty="0" smtClean="0"/>
              <a:t> – proto je </a:t>
            </a:r>
            <a:r>
              <a:rPr lang="en-GB" sz="1600" dirty="0" err="1" smtClean="0"/>
              <a:t>uvažováno</a:t>
            </a:r>
            <a:r>
              <a:rPr lang="en-GB" sz="1600" dirty="0" smtClean="0"/>
              <a:t> o </a:t>
            </a:r>
            <a:r>
              <a:rPr lang="en-GB" sz="1600" dirty="0" err="1" smtClean="0"/>
              <a:t>těžbě</a:t>
            </a:r>
            <a:r>
              <a:rPr lang="en-GB" sz="1600" dirty="0" smtClean="0"/>
              <a:t> </a:t>
            </a:r>
            <a:r>
              <a:rPr lang="en-GB" sz="1600" dirty="0" err="1" smtClean="0"/>
              <a:t>hlubokomořských</a:t>
            </a:r>
            <a:r>
              <a:rPr lang="en-GB" sz="1600" dirty="0" smtClean="0"/>
              <a:t> </a:t>
            </a:r>
            <a:r>
              <a:rPr lang="en-GB" sz="1600" dirty="0" err="1" smtClean="0"/>
              <a:t>ložise</a:t>
            </a:r>
            <a:r>
              <a:rPr lang="cs-CZ" sz="1600" dirty="0" smtClean="0"/>
              <a:t>k</a:t>
            </a:r>
          </a:p>
          <a:p>
            <a:endParaRPr lang="en-GB" sz="1600" dirty="0" smtClean="0"/>
          </a:p>
          <a:p>
            <a:r>
              <a:rPr lang="en-GB" sz="1600" dirty="0" smtClean="0"/>
              <a:t>v </a:t>
            </a:r>
            <a:r>
              <a:rPr lang="en-GB" sz="1600" dirty="0" err="1" smtClean="0"/>
              <a:t>anaerobních</a:t>
            </a:r>
            <a:r>
              <a:rPr lang="en-GB" sz="1600" dirty="0" smtClean="0"/>
              <a:t> </a:t>
            </a:r>
            <a:r>
              <a:rPr lang="en-GB" sz="1600" dirty="0" err="1" smtClean="0"/>
              <a:t>podmínkách</a:t>
            </a:r>
            <a:r>
              <a:rPr lang="en-GB" sz="1600" dirty="0" smtClean="0"/>
              <a:t> </a:t>
            </a:r>
            <a:r>
              <a:rPr lang="cs-CZ" sz="1600" dirty="0" smtClean="0"/>
              <a:t>mikrobiální </a:t>
            </a:r>
            <a:r>
              <a:rPr lang="en-GB" sz="1600" dirty="0" err="1" smtClean="0"/>
              <a:t>redukci</a:t>
            </a:r>
            <a:r>
              <a:rPr lang="cs-CZ" sz="1600" dirty="0" smtClean="0"/>
              <a:t> </a:t>
            </a:r>
            <a:r>
              <a:rPr lang="en-GB" sz="1600" dirty="0" smtClean="0"/>
              <a:t>Mn4+</a:t>
            </a:r>
            <a:r>
              <a:rPr lang="cs-CZ" sz="1600" dirty="0"/>
              <a:t> </a:t>
            </a:r>
            <a:r>
              <a:rPr lang="cs-CZ" sz="1600" dirty="0" smtClean="0"/>
              <a:t>na </a:t>
            </a:r>
            <a:r>
              <a:rPr lang="en-GB" sz="1600" dirty="0"/>
              <a:t>Mn2</a:t>
            </a:r>
            <a:r>
              <a:rPr lang="en-GB" sz="1600" dirty="0" smtClean="0"/>
              <a:t>+</a:t>
            </a:r>
            <a:r>
              <a:rPr lang="cs-CZ" sz="1600" dirty="0" smtClean="0"/>
              <a:t> (</a:t>
            </a:r>
            <a:r>
              <a:rPr lang="en-GB" sz="1600" dirty="0" err="1" smtClean="0"/>
              <a:t>zvýšenou</a:t>
            </a:r>
            <a:r>
              <a:rPr lang="en-GB" sz="1600" dirty="0" smtClean="0"/>
              <a:t> </a:t>
            </a:r>
            <a:r>
              <a:rPr lang="en-GB" sz="1600" dirty="0" err="1" smtClean="0"/>
              <a:t>rozpustnost</a:t>
            </a:r>
            <a:r>
              <a:rPr lang="en-GB" sz="1600" dirty="0" smtClean="0"/>
              <a:t> a </a:t>
            </a:r>
            <a:r>
              <a:rPr lang="en-GB" sz="1600" dirty="0" err="1" smtClean="0"/>
              <a:t>mobilitu</a:t>
            </a:r>
            <a:r>
              <a:rPr lang="cs-CZ" sz="1600" dirty="0" smtClean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104456" cy="28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73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" y="332656"/>
            <a:ext cx="897534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 err="1" smtClean="0"/>
              <a:t>Biogenní</a:t>
            </a:r>
            <a:r>
              <a:rPr lang="cs-CZ" sz="1600" b="1" dirty="0" smtClean="0"/>
              <a:t> </a:t>
            </a:r>
            <a:r>
              <a:rPr lang="cs-CZ" sz="1600" b="1" dirty="0"/>
              <a:t>p</a:t>
            </a:r>
            <a:r>
              <a:rPr lang="en-GB" sz="1600" b="1" dirty="0" err="1" smtClean="0"/>
              <a:t>rvky</a:t>
            </a:r>
            <a:endParaRPr lang="cs-CZ" sz="1600" b="1" dirty="0" smtClean="0"/>
          </a:p>
          <a:p>
            <a:pPr marL="0" indent="0">
              <a:buNone/>
            </a:pPr>
            <a:endParaRPr lang="cs-CZ" sz="1600" dirty="0" smtClean="0"/>
          </a:p>
          <a:p>
            <a:r>
              <a:rPr lang="en-GB" sz="1600" dirty="0" err="1" smtClean="0"/>
              <a:t>esenciálními</a:t>
            </a:r>
            <a:r>
              <a:rPr lang="en-GB" sz="1600" dirty="0" smtClean="0"/>
              <a:t> </a:t>
            </a:r>
            <a:r>
              <a:rPr lang="en-GB" sz="1600" dirty="0" err="1" smtClean="0"/>
              <a:t>součástmi</a:t>
            </a:r>
            <a:r>
              <a:rPr lang="en-GB" sz="1600" dirty="0" smtClean="0"/>
              <a:t> </a:t>
            </a:r>
            <a:r>
              <a:rPr lang="en-GB" sz="1600" dirty="0" err="1" smtClean="0"/>
              <a:t>živých</a:t>
            </a:r>
            <a:r>
              <a:rPr lang="en-GB" sz="1600" dirty="0" smtClean="0"/>
              <a:t> </a:t>
            </a:r>
            <a:r>
              <a:rPr lang="en-GB" sz="1600" dirty="0" err="1" smtClean="0"/>
              <a:t>organismů</a:t>
            </a:r>
            <a:endParaRPr lang="cs-CZ" sz="1600" dirty="0" smtClean="0"/>
          </a:p>
          <a:p>
            <a:r>
              <a:rPr lang="en-GB" sz="1600" dirty="0" err="1" smtClean="0"/>
              <a:t>nejčastěji</a:t>
            </a:r>
            <a:r>
              <a:rPr lang="en-GB" sz="1600" dirty="0" smtClean="0"/>
              <a:t> </a:t>
            </a:r>
            <a:r>
              <a:rPr lang="en-GB" sz="1600" dirty="0" err="1" smtClean="0"/>
              <a:t>zúčastní</a:t>
            </a:r>
            <a:r>
              <a:rPr lang="en-GB" sz="1600" dirty="0" smtClean="0"/>
              <a:t> </a:t>
            </a:r>
            <a:r>
              <a:rPr lang="en-GB" sz="1600" dirty="0" err="1" smtClean="0"/>
              <a:t>biogeochemických</a:t>
            </a:r>
            <a:r>
              <a:rPr lang="en-GB" sz="1600" dirty="0" smtClean="0"/>
              <a:t> </a:t>
            </a:r>
            <a:r>
              <a:rPr lang="en-GB" sz="1600" dirty="0" err="1" smtClean="0"/>
              <a:t>cyklů</a:t>
            </a:r>
            <a:endParaRPr lang="cs-CZ" sz="1600" dirty="0" smtClean="0"/>
          </a:p>
          <a:p>
            <a:r>
              <a:rPr lang="en-GB" sz="1600" dirty="0" err="1" smtClean="0"/>
              <a:t>kritéria</a:t>
            </a:r>
            <a:r>
              <a:rPr lang="en-GB" sz="1600" dirty="0" smtClean="0"/>
              <a:t> co do</a:t>
            </a:r>
            <a:r>
              <a:rPr lang="cs-CZ" sz="1600" dirty="0" smtClean="0"/>
              <a:t> </a:t>
            </a:r>
            <a:r>
              <a:rPr lang="en-GB" sz="1600" dirty="0" err="1" smtClean="0"/>
              <a:t>atomové</a:t>
            </a:r>
            <a:r>
              <a:rPr lang="en-GB" sz="1600" dirty="0" smtClean="0"/>
              <a:t> </a:t>
            </a:r>
            <a:r>
              <a:rPr lang="en-GB" sz="1600" dirty="0" err="1" smtClean="0"/>
              <a:t>hmotnosti</a:t>
            </a:r>
            <a:r>
              <a:rPr lang="en-GB" sz="1600" dirty="0" smtClean="0"/>
              <a:t> a </a:t>
            </a:r>
            <a:r>
              <a:rPr lang="en-GB" sz="1600" dirty="0" err="1" smtClean="0"/>
              <a:t>chemické</a:t>
            </a:r>
            <a:r>
              <a:rPr lang="en-GB" sz="1600" dirty="0" smtClean="0"/>
              <a:t> </a:t>
            </a:r>
            <a:r>
              <a:rPr lang="en-GB" sz="1600" dirty="0" err="1" smtClean="0"/>
              <a:t>reaktivity</a:t>
            </a:r>
            <a:endParaRPr lang="cs-CZ" sz="1600" dirty="0" smtClean="0"/>
          </a:p>
          <a:p>
            <a:r>
              <a:rPr lang="en-GB" sz="1600" dirty="0" err="1" smtClean="0"/>
              <a:t>jsou</a:t>
            </a:r>
            <a:r>
              <a:rPr lang="en-GB" sz="1600" dirty="0" smtClean="0"/>
              <a:t> v </a:t>
            </a:r>
            <a:r>
              <a:rPr lang="en-GB" sz="1600" dirty="0" err="1" smtClean="0"/>
              <a:t>jejích</a:t>
            </a:r>
            <a:r>
              <a:rPr lang="en-GB" sz="1600" dirty="0" smtClean="0"/>
              <a:t> </a:t>
            </a:r>
            <a:r>
              <a:rPr lang="en-GB" sz="1600" dirty="0" err="1" smtClean="0"/>
              <a:t>prvních</a:t>
            </a:r>
            <a:r>
              <a:rPr lang="en-GB" sz="1600" dirty="0" smtClean="0"/>
              <a:t> </a:t>
            </a:r>
            <a:r>
              <a:rPr lang="en-GB" sz="1600" dirty="0" err="1" smtClean="0"/>
              <a:t>pěti</a:t>
            </a:r>
            <a:r>
              <a:rPr lang="en-GB" sz="1600" dirty="0" smtClean="0"/>
              <a:t> </a:t>
            </a:r>
            <a:r>
              <a:rPr lang="en-GB" sz="1600" dirty="0" err="1" smtClean="0"/>
              <a:t>periodách</a:t>
            </a:r>
            <a:r>
              <a:rPr lang="cs-CZ" sz="1600" dirty="0" smtClean="0"/>
              <a:t> PTP</a:t>
            </a:r>
            <a:r>
              <a:rPr lang="en-GB" sz="1600" dirty="0" smtClean="0"/>
              <a:t> </a:t>
            </a:r>
            <a:endParaRPr lang="cs-CZ" sz="1600" dirty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jejich</a:t>
            </a:r>
            <a:r>
              <a:rPr lang="en-GB" sz="1600" dirty="0" smtClean="0"/>
              <a:t> </a:t>
            </a:r>
            <a:r>
              <a:rPr lang="en-GB" sz="1600" dirty="0" err="1" smtClean="0"/>
              <a:t>biologická</a:t>
            </a:r>
            <a:r>
              <a:rPr lang="en-GB" sz="1600" dirty="0" smtClean="0"/>
              <a:t> </a:t>
            </a:r>
            <a:r>
              <a:rPr lang="en-GB" sz="1600" dirty="0" err="1" smtClean="0"/>
              <a:t>funkce</a:t>
            </a:r>
            <a:r>
              <a:rPr lang="en-GB" sz="1600" dirty="0" smtClean="0"/>
              <a:t> se </a:t>
            </a:r>
            <a:r>
              <a:rPr lang="en-GB" sz="1600" dirty="0" err="1" smtClean="0"/>
              <a:t>dá</a:t>
            </a:r>
            <a:r>
              <a:rPr lang="en-GB" sz="1600" dirty="0" smtClean="0"/>
              <a:t> </a:t>
            </a:r>
            <a:r>
              <a:rPr lang="en-GB" sz="1600" dirty="0" err="1" smtClean="0"/>
              <a:t>dopředu</a:t>
            </a:r>
            <a:r>
              <a:rPr lang="en-GB" sz="1600" dirty="0" smtClean="0"/>
              <a:t> </a:t>
            </a:r>
            <a:r>
              <a:rPr lang="en-GB" sz="1600" dirty="0" err="1" smtClean="0"/>
              <a:t>předpovědět</a:t>
            </a:r>
            <a:endParaRPr lang="en-GB" sz="1600" dirty="0" smtClean="0"/>
          </a:p>
          <a:p>
            <a:r>
              <a:rPr lang="en-GB" sz="1600" dirty="0" smtClean="0"/>
              <a:t>(</a:t>
            </a:r>
            <a:r>
              <a:rPr lang="en-GB" sz="1600" dirty="0" err="1" smtClean="0"/>
              <a:t>ve</a:t>
            </a:r>
            <a:r>
              <a:rPr lang="en-GB" sz="1600" dirty="0" smtClean="0"/>
              <a:t> tom </a:t>
            </a:r>
            <a:r>
              <a:rPr lang="en-GB" sz="1600" dirty="0" err="1" smtClean="0"/>
              <a:t>smyslu</a:t>
            </a:r>
            <a:r>
              <a:rPr lang="en-GB" sz="1600" dirty="0" smtClean="0"/>
              <a:t>, </a:t>
            </a:r>
            <a:r>
              <a:rPr lang="en-GB" sz="1600" dirty="0" err="1" smtClean="0"/>
              <a:t>že</a:t>
            </a:r>
            <a:r>
              <a:rPr lang="en-GB" sz="1600" dirty="0" smtClean="0"/>
              <a:t> </a:t>
            </a:r>
            <a:r>
              <a:rPr lang="en-GB" sz="1600" dirty="0" err="1" smtClean="0"/>
              <a:t>někde</a:t>
            </a:r>
            <a:r>
              <a:rPr lang="en-GB" sz="1600" dirty="0" smtClean="0"/>
              <a:t> v </a:t>
            </a:r>
            <a:r>
              <a:rPr lang="en-GB" sz="1600" dirty="0" err="1" smtClean="0"/>
              <a:t>organismu</a:t>
            </a:r>
            <a:r>
              <a:rPr lang="en-GB" sz="1600" dirty="0" smtClean="0"/>
              <a:t> </a:t>
            </a:r>
            <a:r>
              <a:rPr lang="en-GB" sz="1600" dirty="0" err="1" smtClean="0"/>
              <a:t>budou</a:t>
            </a:r>
            <a:r>
              <a:rPr lang="en-GB" sz="1600" dirty="0" smtClean="0"/>
              <a:t> </a:t>
            </a:r>
            <a:r>
              <a:rPr lang="en-GB" sz="1600" dirty="0" err="1" smtClean="0"/>
              <a:t>potřebné</a:t>
            </a:r>
            <a:r>
              <a:rPr lang="en-GB" sz="1600" dirty="0"/>
              <a:t>) 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dirty="0" err="1"/>
              <a:t>i</a:t>
            </a:r>
            <a:r>
              <a:rPr lang="en-GB" sz="1600" dirty="0" err="1" smtClean="0"/>
              <a:t>ntenzita</a:t>
            </a:r>
            <a:r>
              <a:rPr lang="en-GB" sz="1600" dirty="0" smtClean="0"/>
              <a:t> </a:t>
            </a:r>
            <a:r>
              <a:rPr lang="en-GB" sz="1600" dirty="0" err="1"/>
              <a:t>cyklů</a:t>
            </a:r>
            <a:r>
              <a:rPr lang="en-GB" sz="1600" dirty="0"/>
              <a:t> </a:t>
            </a:r>
            <a:r>
              <a:rPr lang="en-GB" sz="1600" dirty="0" err="1"/>
              <a:t>každého</a:t>
            </a:r>
            <a:r>
              <a:rPr lang="en-GB" sz="1600" dirty="0"/>
              <a:t> </a:t>
            </a:r>
            <a:r>
              <a:rPr lang="en-GB" sz="1600" dirty="0" err="1"/>
              <a:t>prvku</a:t>
            </a:r>
            <a:r>
              <a:rPr lang="en-GB" sz="1600" dirty="0"/>
              <a:t> </a:t>
            </a:r>
            <a:r>
              <a:rPr lang="en-GB" sz="1600" dirty="0" err="1"/>
              <a:t>odpovídá</a:t>
            </a:r>
            <a:r>
              <a:rPr lang="en-GB" sz="1600" dirty="0"/>
              <a:t> </a:t>
            </a:r>
            <a:r>
              <a:rPr lang="cs-CZ" sz="1600" dirty="0" smtClean="0"/>
              <a:t>cca</a:t>
            </a:r>
            <a:r>
              <a:rPr lang="en-GB" sz="1600" dirty="0" smtClean="0"/>
              <a:t> </a:t>
            </a:r>
            <a:r>
              <a:rPr lang="en-GB" sz="1600" dirty="0" err="1"/>
              <a:t>množství</a:t>
            </a:r>
            <a:r>
              <a:rPr lang="en-GB" sz="1600" dirty="0"/>
              <a:t> </a:t>
            </a:r>
            <a:r>
              <a:rPr lang="en-GB" sz="1600" dirty="0" err="1" smtClean="0"/>
              <a:t>prvku</a:t>
            </a:r>
            <a:r>
              <a:rPr lang="en-GB" sz="1600" dirty="0" smtClean="0"/>
              <a:t> </a:t>
            </a:r>
            <a:r>
              <a:rPr lang="en-GB" sz="1600" dirty="0"/>
              <a:t>v </a:t>
            </a:r>
            <a:r>
              <a:rPr lang="en-GB" sz="1600" dirty="0" err="1" smtClean="0"/>
              <a:t>biomase</a:t>
            </a:r>
            <a:endParaRPr lang="cs-CZ" sz="1600" dirty="0" smtClean="0"/>
          </a:p>
          <a:p>
            <a:endParaRPr lang="cs-CZ" sz="1600" dirty="0" smtClean="0"/>
          </a:p>
          <a:p>
            <a:endParaRPr lang="en-GB" sz="1600" dirty="0"/>
          </a:p>
          <a:p>
            <a:r>
              <a:rPr lang="cs-CZ" sz="1600" dirty="0" err="1"/>
              <a:t>m</a:t>
            </a:r>
            <a:r>
              <a:rPr lang="en-GB" sz="1600" dirty="0" err="1" smtClean="0"/>
              <a:t>akrobiogenní</a:t>
            </a:r>
            <a:r>
              <a:rPr lang="en-GB" sz="1600" dirty="0" smtClean="0"/>
              <a:t> </a:t>
            </a:r>
            <a:r>
              <a:rPr lang="en-GB" sz="1600" dirty="0" err="1"/>
              <a:t>prvky</a:t>
            </a:r>
            <a:r>
              <a:rPr lang="en-GB" sz="1600" dirty="0"/>
              <a:t> – C, H, O, N, P, S – </a:t>
            </a:r>
            <a:r>
              <a:rPr lang="en-GB" sz="1600" dirty="0" err="1"/>
              <a:t>intenzivní</a:t>
            </a:r>
            <a:r>
              <a:rPr lang="en-GB" sz="1600" dirty="0"/>
              <a:t> </a:t>
            </a:r>
            <a:r>
              <a:rPr lang="en-GB" sz="1600" dirty="0" err="1"/>
              <a:t>koloběh</a:t>
            </a:r>
            <a:r>
              <a:rPr lang="en-GB" sz="1600" dirty="0"/>
              <a:t>/</a:t>
            </a:r>
            <a:r>
              <a:rPr lang="en-GB" sz="1600" dirty="0" err="1"/>
              <a:t>cykly</a:t>
            </a:r>
            <a:endParaRPr lang="en-GB" sz="1600" dirty="0"/>
          </a:p>
          <a:p>
            <a:r>
              <a:rPr lang="cs-CZ" sz="1600" dirty="0" err="1"/>
              <a:t>m</a:t>
            </a:r>
            <a:r>
              <a:rPr lang="en-GB" sz="1600" dirty="0" err="1" smtClean="0"/>
              <a:t>ikrobiogenní</a:t>
            </a:r>
            <a:r>
              <a:rPr lang="en-GB" sz="1600" dirty="0" smtClean="0"/>
              <a:t> </a:t>
            </a:r>
            <a:r>
              <a:rPr lang="en-GB" sz="1600" dirty="0"/>
              <a:t>– Mg, K, Na, </a:t>
            </a:r>
            <a:r>
              <a:rPr lang="en-GB" sz="1600" dirty="0" err="1"/>
              <a:t>halogeny</a:t>
            </a:r>
            <a:r>
              <a:rPr lang="en-GB" sz="1600" dirty="0"/>
              <a:t> – </a:t>
            </a:r>
            <a:r>
              <a:rPr lang="en-GB" sz="1600" dirty="0" err="1"/>
              <a:t>nižší</a:t>
            </a:r>
            <a:r>
              <a:rPr lang="en-GB" sz="1600" dirty="0"/>
              <a:t> </a:t>
            </a:r>
            <a:r>
              <a:rPr lang="en-GB" sz="1600" dirty="0" err="1"/>
              <a:t>intenzita</a:t>
            </a:r>
            <a:endParaRPr lang="en-GB" sz="1600" dirty="0"/>
          </a:p>
          <a:p>
            <a:r>
              <a:rPr lang="cs-CZ" sz="1600" dirty="0" err="1"/>
              <a:t>s</a:t>
            </a:r>
            <a:r>
              <a:rPr lang="en-GB" sz="1600" dirty="0" err="1" smtClean="0"/>
              <a:t>topové</a:t>
            </a:r>
            <a:r>
              <a:rPr lang="en-GB" sz="1600" dirty="0" smtClean="0"/>
              <a:t> </a:t>
            </a:r>
            <a:r>
              <a:rPr lang="en-GB" sz="1600" dirty="0" err="1"/>
              <a:t>prvky</a:t>
            </a:r>
            <a:r>
              <a:rPr lang="en-GB" sz="1600" dirty="0"/>
              <a:t> – B, Co, Cr, Cu, Mo, Ni, Se, Sn, V, Zn – </a:t>
            </a:r>
            <a:r>
              <a:rPr lang="en-GB" sz="1600" dirty="0" err="1"/>
              <a:t>méně</a:t>
            </a:r>
            <a:r>
              <a:rPr lang="en-GB" sz="1600" dirty="0"/>
              <a:t> </a:t>
            </a:r>
            <a:r>
              <a:rPr lang="en-GB" sz="1600" dirty="0" err="1"/>
              <a:t>intenzivní</a:t>
            </a:r>
            <a:r>
              <a:rPr lang="en-GB" sz="1600" dirty="0"/>
              <a:t> </a:t>
            </a:r>
            <a:r>
              <a:rPr lang="en-GB" sz="1600" dirty="0" err="1"/>
              <a:t>cykly</a:t>
            </a:r>
            <a:endParaRPr lang="en-GB" sz="1600" dirty="0"/>
          </a:p>
          <a:p>
            <a:endParaRPr lang="cs-CZ" sz="1600" dirty="0" smtClean="0"/>
          </a:p>
          <a:p>
            <a:endParaRPr lang="en-GB" sz="16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182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/>
              <a:t>                                                                  </a:t>
            </a:r>
            <a:r>
              <a:rPr lang="en-GB" sz="1800" b="1" dirty="0" err="1" smtClean="0"/>
              <a:t>Cyklus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vápníku</a:t>
            </a:r>
            <a:endParaRPr lang="cs-CZ" sz="1800" b="1" dirty="0" smtClean="0"/>
          </a:p>
          <a:p>
            <a:endParaRPr lang="en-GB" sz="1800" b="1" dirty="0" smtClean="0"/>
          </a:p>
          <a:p>
            <a:r>
              <a:rPr lang="en-GB" sz="1600" dirty="0" err="1" smtClean="0"/>
              <a:t>důležitý</a:t>
            </a:r>
            <a:r>
              <a:rPr lang="en-GB" sz="1600" dirty="0" smtClean="0"/>
              <a:t> v </a:t>
            </a:r>
            <a:r>
              <a:rPr lang="en-GB" sz="1600" dirty="0" err="1" smtClean="0"/>
              <a:t>cytoplazmě</a:t>
            </a:r>
            <a:r>
              <a:rPr lang="en-GB" sz="1600" dirty="0" smtClean="0"/>
              <a:t> a je </a:t>
            </a:r>
            <a:r>
              <a:rPr lang="en-GB" sz="1600" dirty="0" err="1" smtClean="0"/>
              <a:t>vyžadován</a:t>
            </a:r>
            <a:r>
              <a:rPr lang="en-GB" sz="1600" dirty="0" smtClean="0"/>
              <a:t> pro </a:t>
            </a:r>
            <a:r>
              <a:rPr lang="en-GB" sz="1600" dirty="0" err="1" smtClean="0"/>
              <a:t>aktivitu</a:t>
            </a:r>
            <a:r>
              <a:rPr lang="en-GB" sz="1600" dirty="0" smtClean="0"/>
              <a:t> </a:t>
            </a:r>
            <a:r>
              <a:rPr lang="en-GB" sz="1600" dirty="0" err="1" smtClean="0"/>
              <a:t>enzymů</a:t>
            </a:r>
            <a:endParaRPr lang="cs-CZ" sz="1600" dirty="0" smtClean="0"/>
          </a:p>
          <a:p>
            <a:r>
              <a:rPr lang="cs-CZ" sz="1600" dirty="0" err="1"/>
              <a:t>s</a:t>
            </a:r>
            <a:r>
              <a:rPr lang="en-GB" sz="1600" dirty="0" err="1" smtClean="0"/>
              <a:t>tabilizuje</a:t>
            </a:r>
            <a:r>
              <a:rPr lang="en-GB" sz="1600" dirty="0" smtClean="0"/>
              <a:t> </a:t>
            </a:r>
            <a:r>
              <a:rPr lang="en-GB" sz="1600" dirty="0" err="1" smtClean="0"/>
              <a:t>také</a:t>
            </a:r>
            <a:r>
              <a:rPr lang="en-GB" sz="1600" dirty="0" smtClean="0"/>
              <a:t> </a:t>
            </a:r>
            <a:r>
              <a:rPr lang="en-GB" sz="1600" dirty="0" err="1" smtClean="0"/>
              <a:t>strukturální</a:t>
            </a:r>
            <a:r>
              <a:rPr lang="en-GB" sz="1600" dirty="0" smtClean="0"/>
              <a:t> </a:t>
            </a:r>
            <a:r>
              <a:rPr lang="en-GB" sz="1600" dirty="0" err="1" smtClean="0"/>
              <a:t>komponenty</a:t>
            </a:r>
            <a:r>
              <a:rPr lang="en-GB" sz="1600" dirty="0" smtClean="0"/>
              <a:t> </a:t>
            </a:r>
            <a:r>
              <a:rPr lang="en-GB" sz="1600" dirty="0" err="1" smtClean="0"/>
              <a:t>buněčné</a:t>
            </a:r>
            <a:r>
              <a:rPr lang="en-GB" sz="1600" dirty="0" smtClean="0"/>
              <a:t> </a:t>
            </a:r>
            <a:r>
              <a:rPr lang="en-GB" sz="1600" dirty="0" err="1" smtClean="0"/>
              <a:t>stěny</a:t>
            </a:r>
            <a:endParaRPr lang="cs-CZ" sz="1600" dirty="0"/>
          </a:p>
          <a:p>
            <a:r>
              <a:rPr lang="cs-CZ" sz="1600" dirty="0" smtClean="0"/>
              <a:t>význam </a:t>
            </a:r>
            <a:r>
              <a:rPr lang="en-GB" sz="1600" dirty="0" smtClean="0"/>
              <a:t>bio</a:t>
            </a:r>
            <a:r>
              <a:rPr lang="cs-CZ" sz="1600" dirty="0" smtClean="0"/>
              <a:t>l.</a:t>
            </a:r>
            <a:r>
              <a:rPr lang="en-GB" sz="1600" dirty="0" smtClean="0"/>
              <a:t> </a:t>
            </a:r>
            <a:r>
              <a:rPr lang="en-GB" sz="1600" dirty="0" err="1" smtClean="0"/>
              <a:t>srážení</a:t>
            </a:r>
            <a:r>
              <a:rPr lang="en-GB" sz="1600" dirty="0" smtClean="0"/>
              <a:t> a </a:t>
            </a:r>
            <a:r>
              <a:rPr lang="en-GB" sz="1600" dirty="0" err="1" smtClean="0"/>
              <a:t>rozpouštění</a:t>
            </a:r>
            <a:r>
              <a:rPr lang="en-GB" sz="1600" dirty="0" smtClean="0"/>
              <a:t> </a:t>
            </a:r>
            <a:r>
              <a:rPr lang="en-GB" sz="1600" dirty="0" err="1" smtClean="0"/>
              <a:t>ve</a:t>
            </a:r>
            <a:r>
              <a:rPr lang="en-GB" sz="1600" dirty="0" smtClean="0"/>
              <a:t> </a:t>
            </a:r>
            <a:r>
              <a:rPr lang="en-GB" sz="1600" dirty="0" err="1" smtClean="0"/>
              <a:t>formě</a:t>
            </a:r>
            <a:r>
              <a:rPr lang="en-GB" sz="1600" dirty="0" smtClean="0"/>
              <a:t> </a:t>
            </a:r>
            <a:r>
              <a:rPr lang="en-GB" sz="1600" dirty="0" err="1" smtClean="0"/>
              <a:t>karbonátu</a:t>
            </a:r>
            <a:r>
              <a:rPr lang="en-GB" sz="1600" dirty="0" smtClean="0"/>
              <a:t> (CaCO3) a </a:t>
            </a:r>
            <a:r>
              <a:rPr lang="en-GB" sz="1600" dirty="0" err="1" smtClean="0"/>
              <a:t>bikarbonátu</a:t>
            </a:r>
            <a:r>
              <a:rPr lang="en-GB" sz="1600" dirty="0" smtClean="0"/>
              <a:t> (Ca/HCO3/2)</a:t>
            </a:r>
          </a:p>
          <a:p>
            <a:r>
              <a:rPr lang="cs-CZ" sz="1600" dirty="0"/>
              <a:t>s</a:t>
            </a:r>
            <a:r>
              <a:rPr lang="en-GB" sz="1600" dirty="0" err="1" smtClean="0"/>
              <a:t>rážení</a:t>
            </a:r>
            <a:r>
              <a:rPr lang="en-GB" sz="1600" dirty="0" smtClean="0"/>
              <a:t> </a:t>
            </a:r>
            <a:r>
              <a:rPr lang="en-GB" sz="1600" dirty="0" err="1" smtClean="0"/>
              <a:t>uhličitanů</a:t>
            </a:r>
            <a:r>
              <a:rPr lang="en-GB" sz="1600" dirty="0" smtClean="0"/>
              <a:t> se </a:t>
            </a:r>
            <a:r>
              <a:rPr lang="en-GB" sz="1600" dirty="0" err="1" smtClean="0"/>
              <a:t>také</a:t>
            </a:r>
            <a:r>
              <a:rPr lang="en-GB" sz="1600" dirty="0" smtClean="0"/>
              <a:t> </a:t>
            </a:r>
            <a:r>
              <a:rPr lang="en-GB" sz="1600" dirty="0" err="1" smtClean="0"/>
              <a:t>podílí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tvorbě</a:t>
            </a:r>
            <a:r>
              <a:rPr lang="cs-CZ" sz="1600" dirty="0"/>
              <a:t> </a:t>
            </a:r>
            <a:r>
              <a:rPr lang="en-GB" sz="1600" dirty="0" err="1" smtClean="0"/>
              <a:t>exoskeletonu</a:t>
            </a:r>
            <a:r>
              <a:rPr lang="en-GB" sz="1600" dirty="0" smtClean="0"/>
              <a:t> </a:t>
            </a:r>
            <a:r>
              <a:rPr lang="en-GB" sz="1600" dirty="0" err="1" smtClean="0"/>
              <a:t>mikroorganismů</a:t>
            </a:r>
            <a:r>
              <a:rPr lang="en-GB" sz="1600" dirty="0" smtClean="0"/>
              <a:t> a </a:t>
            </a:r>
            <a:r>
              <a:rPr lang="en-GB" sz="1600" dirty="0" err="1" smtClean="0"/>
              <a:t>bezobratlých</a:t>
            </a:r>
            <a:endParaRPr lang="cs-CZ" sz="1600" dirty="0" smtClean="0"/>
          </a:p>
          <a:p>
            <a:r>
              <a:rPr lang="cs-CZ" sz="1600" dirty="0" err="1"/>
              <a:t>o</a:t>
            </a:r>
            <a:r>
              <a:rPr lang="en-GB" sz="1600" dirty="0" err="1" smtClean="0"/>
              <a:t>bratlovci</a:t>
            </a:r>
            <a:r>
              <a:rPr lang="en-GB" sz="1600" dirty="0" smtClean="0"/>
              <a:t> </a:t>
            </a:r>
            <a:r>
              <a:rPr lang="en-GB" sz="1600" dirty="0" err="1" smtClean="0"/>
              <a:t>ukládají</a:t>
            </a:r>
            <a:r>
              <a:rPr lang="en-GB" sz="1600" dirty="0" smtClean="0"/>
              <a:t> </a:t>
            </a:r>
            <a:r>
              <a:rPr lang="en-GB" sz="1600" dirty="0" err="1" smtClean="0"/>
              <a:t>karbonáty</a:t>
            </a:r>
            <a:r>
              <a:rPr lang="en-GB" sz="1600" dirty="0" smtClean="0"/>
              <a:t> v </a:t>
            </a:r>
            <a:r>
              <a:rPr lang="en-GB" sz="1600" dirty="0" err="1" smtClean="0"/>
              <a:t>kostech</a:t>
            </a:r>
            <a:r>
              <a:rPr lang="en-GB" sz="1600" dirty="0" smtClean="0"/>
              <a:t> a</a:t>
            </a:r>
            <a:r>
              <a:rPr lang="cs-CZ" sz="1600" dirty="0" smtClean="0"/>
              <a:t> </a:t>
            </a:r>
            <a:r>
              <a:rPr lang="en-GB" sz="1600" dirty="0" err="1" smtClean="0"/>
              <a:t>zubech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cs-CZ" sz="1600" dirty="0" err="1"/>
              <a:t>b</a:t>
            </a:r>
            <a:r>
              <a:rPr lang="en-GB" sz="1600" dirty="0" err="1" smtClean="0"/>
              <a:t>ikarbonát</a:t>
            </a:r>
            <a:r>
              <a:rPr lang="en-GB" sz="1600" dirty="0" smtClean="0"/>
              <a:t> </a:t>
            </a:r>
            <a:r>
              <a:rPr lang="en-GB" sz="1600" dirty="0" err="1" smtClean="0"/>
              <a:t>vápenatý</a:t>
            </a:r>
            <a:r>
              <a:rPr lang="en-GB" sz="1600" dirty="0" smtClean="0"/>
              <a:t> je </a:t>
            </a:r>
            <a:r>
              <a:rPr lang="en-GB" sz="1600" dirty="0" err="1" smtClean="0"/>
              <a:t>dobře</a:t>
            </a:r>
            <a:r>
              <a:rPr lang="en-GB" sz="1600" dirty="0" smtClean="0"/>
              <a:t> </a:t>
            </a:r>
            <a:r>
              <a:rPr lang="en-GB" sz="1600" dirty="0" err="1" smtClean="0"/>
              <a:t>rozpustný</a:t>
            </a:r>
            <a:r>
              <a:rPr lang="en-GB" sz="1600" dirty="0" smtClean="0"/>
              <a:t> </a:t>
            </a:r>
            <a:r>
              <a:rPr lang="en-GB" sz="1600" dirty="0" err="1" smtClean="0"/>
              <a:t>ve</a:t>
            </a:r>
            <a:r>
              <a:rPr lang="en-GB" sz="1600" dirty="0" smtClean="0"/>
              <a:t> </a:t>
            </a:r>
            <a:r>
              <a:rPr lang="en-GB" sz="1600" dirty="0" err="1" smtClean="0"/>
              <a:t>vodě</a:t>
            </a:r>
            <a:r>
              <a:rPr lang="en-GB" sz="1600" dirty="0" smtClean="0"/>
              <a:t>, </a:t>
            </a:r>
            <a:r>
              <a:rPr lang="en-GB" sz="1600" dirty="0" err="1" smtClean="0"/>
              <a:t>karbonát</a:t>
            </a:r>
            <a:r>
              <a:rPr lang="en-GB" sz="1600" dirty="0" smtClean="0"/>
              <a:t> </a:t>
            </a:r>
            <a:r>
              <a:rPr lang="en-GB" sz="1600" dirty="0" err="1" smtClean="0"/>
              <a:t>mnohem</a:t>
            </a:r>
            <a:r>
              <a:rPr lang="en-GB" sz="1600" dirty="0" smtClean="0"/>
              <a:t> </a:t>
            </a:r>
            <a:r>
              <a:rPr lang="en-GB" sz="1600" dirty="0" err="1" smtClean="0"/>
              <a:t>méně</a:t>
            </a:r>
            <a:endParaRPr lang="cs-CZ" sz="1600" dirty="0" smtClean="0"/>
          </a:p>
          <a:p>
            <a:r>
              <a:rPr lang="cs-CZ" sz="1600" dirty="0" err="1"/>
              <a:t>r</a:t>
            </a:r>
            <a:r>
              <a:rPr lang="en-GB" sz="1600" dirty="0" err="1" smtClean="0"/>
              <a:t>ovnováha</a:t>
            </a:r>
            <a:r>
              <a:rPr lang="en-GB" sz="1600" dirty="0" smtClean="0"/>
              <a:t> </a:t>
            </a:r>
            <a:r>
              <a:rPr lang="en-GB" sz="1600" dirty="0" err="1" smtClean="0"/>
              <a:t>mezi</a:t>
            </a:r>
            <a:r>
              <a:rPr lang="cs-CZ" sz="1600" dirty="0"/>
              <a:t> </a:t>
            </a:r>
            <a:r>
              <a:rPr lang="en-GB" sz="1600" dirty="0" smtClean="0"/>
              <a:t>HCO3- a CO2- je </a:t>
            </a:r>
            <a:r>
              <a:rPr lang="en-GB" sz="1600" dirty="0" err="1" smtClean="0"/>
              <a:t>ovlivňována</a:t>
            </a:r>
            <a:r>
              <a:rPr lang="en-GB" sz="1600" dirty="0" smtClean="0"/>
              <a:t> CO2, </a:t>
            </a:r>
            <a:r>
              <a:rPr lang="en-GB" sz="1600" dirty="0" err="1" smtClean="0"/>
              <a:t>který</a:t>
            </a:r>
            <a:r>
              <a:rPr lang="en-GB" sz="1600" dirty="0" smtClean="0"/>
              <a:t> se </a:t>
            </a:r>
            <a:r>
              <a:rPr lang="en-GB" sz="1600" dirty="0" err="1" smtClean="0"/>
              <a:t>rozpouští</a:t>
            </a:r>
            <a:r>
              <a:rPr lang="en-GB" sz="1600" dirty="0" smtClean="0"/>
              <a:t> </a:t>
            </a:r>
            <a:r>
              <a:rPr lang="en-GB" sz="1600" dirty="0" err="1" smtClean="0"/>
              <a:t>ve</a:t>
            </a:r>
            <a:r>
              <a:rPr lang="en-GB" sz="1600" dirty="0" smtClean="0"/>
              <a:t> </a:t>
            </a:r>
            <a:r>
              <a:rPr lang="en-GB" sz="1600" dirty="0" err="1" smtClean="0"/>
              <a:t>vodě</a:t>
            </a:r>
            <a:r>
              <a:rPr lang="en-GB" sz="1600" dirty="0" smtClean="0"/>
              <a:t> </a:t>
            </a:r>
            <a:r>
              <a:rPr lang="en-GB" sz="1600" dirty="0" err="1" smtClean="0"/>
              <a:t>jako</a:t>
            </a:r>
            <a:r>
              <a:rPr lang="en-GB" sz="1600" dirty="0" smtClean="0"/>
              <a:t> H2CO3</a:t>
            </a:r>
            <a:endParaRPr lang="cs-CZ" sz="1600" dirty="0" smtClean="0"/>
          </a:p>
          <a:p>
            <a:r>
              <a:rPr lang="en-GB" sz="1600" dirty="0" smtClean="0"/>
              <a:t>pH</a:t>
            </a:r>
            <a:r>
              <a:rPr lang="cs-CZ" sz="1600" dirty="0"/>
              <a:t> </a:t>
            </a:r>
            <a:r>
              <a:rPr lang="en-GB" sz="1600" dirty="0" err="1" smtClean="0"/>
              <a:t>silně</a:t>
            </a:r>
            <a:r>
              <a:rPr lang="en-GB" sz="1600" dirty="0" smtClean="0"/>
              <a:t> </a:t>
            </a:r>
            <a:r>
              <a:rPr lang="en-GB" sz="1600" dirty="0" err="1" smtClean="0"/>
              <a:t>ovlivňuje</a:t>
            </a:r>
            <a:r>
              <a:rPr lang="en-GB" sz="1600" dirty="0" smtClean="0"/>
              <a:t> </a:t>
            </a:r>
            <a:r>
              <a:rPr lang="en-GB" sz="1600" dirty="0" err="1" smtClean="0"/>
              <a:t>tvorbu</a:t>
            </a:r>
            <a:r>
              <a:rPr lang="en-GB" sz="1600" dirty="0" smtClean="0"/>
              <a:t> H2CO3, </a:t>
            </a:r>
            <a:r>
              <a:rPr lang="en-GB" sz="1600" dirty="0" err="1" smtClean="0"/>
              <a:t>slabé</a:t>
            </a:r>
            <a:r>
              <a:rPr lang="en-GB" sz="1600" dirty="0" smtClean="0"/>
              <a:t> </a:t>
            </a:r>
            <a:r>
              <a:rPr lang="en-GB" sz="1600" dirty="0" err="1" smtClean="0"/>
              <a:t>kyseliny</a:t>
            </a:r>
            <a:r>
              <a:rPr lang="en-GB" sz="1600" dirty="0" smtClean="0"/>
              <a:t> a </a:t>
            </a:r>
            <a:r>
              <a:rPr lang="en-GB" sz="1600" dirty="0" err="1" smtClean="0"/>
              <a:t>jejich</a:t>
            </a:r>
            <a:r>
              <a:rPr lang="en-GB" sz="1600" dirty="0" smtClean="0"/>
              <a:t> </a:t>
            </a:r>
            <a:r>
              <a:rPr lang="en-GB" sz="1600" dirty="0" err="1" smtClean="0"/>
              <a:t>solí</a:t>
            </a:r>
            <a:endParaRPr lang="cs-CZ" sz="1600" dirty="0" smtClean="0"/>
          </a:p>
          <a:p>
            <a:r>
              <a:rPr lang="cs-CZ" sz="1600" dirty="0" err="1"/>
              <a:t>z</a:t>
            </a:r>
            <a:r>
              <a:rPr lang="en-GB" sz="1600" dirty="0" err="1" smtClean="0"/>
              <a:t>výšen</a:t>
            </a:r>
            <a:r>
              <a:rPr lang="cs-CZ" sz="1600" dirty="0" smtClean="0"/>
              <a:t>é  pH - </a:t>
            </a:r>
            <a:r>
              <a:rPr lang="en-GB" sz="1600" dirty="0" err="1" smtClean="0"/>
              <a:t>rozpouštění</a:t>
            </a:r>
            <a:r>
              <a:rPr lang="en-GB" sz="1600" dirty="0" smtClean="0"/>
              <a:t> </a:t>
            </a:r>
            <a:r>
              <a:rPr lang="en-GB" sz="1600" dirty="0" err="1" smtClean="0"/>
              <a:t>karbonátů</a:t>
            </a:r>
            <a:endParaRPr lang="cs-CZ" sz="1600" dirty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pokles</a:t>
            </a:r>
            <a:r>
              <a:rPr lang="en-GB" sz="1600" dirty="0" smtClean="0"/>
              <a:t> </a:t>
            </a:r>
            <a:r>
              <a:rPr lang="cs-CZ" sz="1600" dirty="0" smtClean="0"/>
              <a:t>pH</a:t>
            </a:r>
            <a:r>
              <a:rPr lang="en-GB" sz="1600" dirty="0" smtClean="0"/>
              <a:t> </a:t>
            </a:r>
            <a:r>
              <a:rPr lang="cs-CZ" sz="1600" dirty="0" smtClean="0"/>
              <a:t>- </a:t>
            </a:r>
            <a:r>
              <a:rPr lang="en-GB" sz="1600" dirty="0" err="1" smtClean="0"/>
              <a:t>podporuje</a:t>
            </a:r>
            <a:r>
              <a:rPr lang="en-GB" sz="1600" dirty="0" smtClean="0"/>
              <a:t> </a:t>
            </a:r>
            <a:r>
              <a:rPr lang="en-GB" sz="1600" dirty="0" err="1" smtClean="0"/>
              <a:t>srážení</a:t>
            </a:r>
            <a:endParaRPr lang="en-GB" sz="1600" dirty="0" smtClean="0"/>
          </a:p>
          <a:p>
            <a:r>
              <a:rPr lang="en-GB" sz="1600" dirty="0" err="1" smtClean="0"/>
              <a:t>nejvýznamnější</a:t>
            </a:r>
            <a:r>
              <a:rPr lang="en-GB" sz="1600" dirty="0" smtClean="0"/>
              <a:t> </a:t>
            </a:r>
            <a:r>
              <a:rPr lang="en-GB" sz="1600" dirty="0" err="1" smtClean="0"/>
              <a:t>proces</a:t>
            </a:r>
            <a:r>
              <a:rPr lang="en-GB" sz="1600" dirty="0" smtClean="0"/>
              <a:t> </a:t>
            </a:r>
            <a:r>
              <a:rPr lang="en-GB" sz="1600" dirty="0" err="1" smtClean="0"/>
              <a:t>přispívající</a:t>
            </a:r>
            <a:r>
              <a:rPr lang="en-GB" sz="1600" dirty="0" smtClean="0"/>
              <a:t> </a:t>
            </a:r>
            <a:r>
              <a:rPr lang="en-GB" sz="1600" dirty="0" err="1" smtClean="0"/>
              <a:t>jke</a:t>
            </a:r>
            <a:r>
              <a:rPr lang="en-GB" sz="1600" dirty="0" smtClean="0"/>
              <a:t> </a:t>
            </a:r>
            <a:r>
              <a:rPr lang="en-GB" sz="1600" dirty="0" err="1" smtClean="0"/>
              <a:t>srážení</a:t>
            </a:r>
            <a:r>
              <a:rPr lang="en-GB" sz="1600" dirty="0" smtClean="0"/>
              <a:t> CaCO3 je </a:t>
            </a:r>
            <a:r>
              <a:rPr lang="en-GB" sz="1600" dirty="0" err="1" smtClean="0"/>
              <a:t>fotosyntéza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cs-CZ" sz="1600" dirty="0"/>
              <a:t>v</a:t>
            </a:r>
            <a:r>
              <a:rPr lang="en-GB" sz="1600" dirty="0" smtClean="0"/>
              <a:t> </a:t>
            </a:r>
            <a:r>
              <a:rPr lang="en-GB" sz="1600" dirty="0" err="1" smtClean="0"/>
              <a:t>mořské</a:t>
            </a:r>
            <a:r>
              <a:rPr lang="en-GB" sz="1600" dirty="0" smtClean="0"/>
              <a:t> </a:t>
            </a:r>
            <a:r>
              <a:rPr lang="en-GB" sz="1600" dirty="0" err="1" smtClean="0"/>
              <a:t>vodě</a:t>
            </a:r>
            <a:r>
              <a:rPr lang="cs-CZ" sz="1600" dirty="0" smtClean="0"/>
              <a:t> hl. </a:t>
            </a:r>
            <a:r>
              <a:rPr lang="cs-CZ" sz="1600" dirty="0" err="1" smtClean="0"/>
              <a:t>rozp</a:t>
            </a:r>
            <a:r>
              <a:rPr lang="cs-CZ" sz="1600" dirty="0" smtClean="0"/>
              <a:t>. </a:t>
            </a:r>
            <a:r>
              <a:rPr lang="en-GB" sz="1600" dirty="0" err="1" smtClean="0"/>
              <a:t>formou</a:t>
            </a:r>
            <a:r>
              <a:rPr lang="en-GB" sz="1600" dirty="0" smtClean="0"/>
              <a:t> </a:t>
            </a:r>
            <a:r>
              <a:rPr lang="en-GB" sz="1600" dirty="0" err="1" smtClean="0"/>
              <a:t>vápníku</a:t>
            </a:r>
            <a:r>
              <a:rPr lang="en-GB" sz="1600" dirty="0" smtClean="0"/>
              <a:t> </a:t>
            </a:r>
            <a:r>
              <a:rPr lang="en-GB" sz="1600" dirty="0" err="1" smtClean="0"/>
              <a:t>bikarbonát</a:t>
            </a:r>
            <a:endParaRPr lang="cs-CZ" sz="1600" dirty="0"/>
          </a:p>
          <a:p>
            <a:r>
              <a:rPr lang="en-GB" sz="1600" dirty="0" smtClean="0"/>
              <a:t> v </a:t>
            </a:r>
            <a:r>
              <a:rPr lang="en-GB" sz="1600" dirty="0" err="1" smtClean="0"/>
              <a:t>rovnováze</a:t>
            </a:r>
            <a:r>
              <a:rPr lang="cs-CZ" sz="1600" dirty="0"/>
              <a:t> </a:t>
            </a:r>
            <a:r>
              <a:rPr lang="en-GB" sz="1600" dirty="0" smtClean="0"/>
              <a:t>s </a:t>
            </a:r>
            <a:r>
              <a:rPr lang="en-GB" sz="1600" dirty="0" err="1" smtClean="0"/>
              <a:t>karbonátem</a:t>
            </a:r>
            <a:r>
              <a:rPr lang="en-GB" sz="1600" dirty="0" smtClean="0"/>
              <a:t> a CO2: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Ca(HCO) = CaCO3 + H2O + CO2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cs-CZ" sz="1600" dirty="0" err="1"/>
              <a:t>k</a:t>
            </a:r>
            <a:r>
              <a:rPr lang="en-GB" sz="1600" dirty="0" err="1" smtClean="0"/>
              <a:t>dyž</a:t>
            </a:r>
            <a:r>
              <a:rPr lang="en-GB" sz="1600" dirty="0" smtClean="0"/>
              <a:t> </a:t>
            </a:r>
            <a:r>
              <a:rPr lang="en-GB" sz="1600" dirty="0" err="1" smtClean="0"/>
              <a:t>fotosyntéza</a:t>
            </a:r>
            <a:r>
              <a:rPr lang="en-GB" sz="1600" dirty="0" smtClean="0"/>
              <a:t> od</a:t>
            </a:r>
            <a:r>
              <a:rPr lang="cs-CZ" sz="1600" dirty="0" smtClean="0"/>
              <a:t>s</a:t>
            </a:r>
            <a:r>
              <a:rPr lang="en-GB" sz="1600" dirty="0" err="1" smtClean="0"/>
              <a:t>traní</a:t>
            </a:r>
            <a:r>
              <a:rPr lang="en-GB" sz="1600" dirty="0" smtClean="0"/>
              <a:t> CO2, </a:t>
            </a:r>
            <a:r>
              <a:rPr lang="en-GB" sz="1600" dirty="0" err="1" smtClean="0"/>
              <a:t>rovnováha</a:t>
            </a:r>
            <a:r>
              <a:rPr lang="en-GB" sz="1600" dirty="0" smtClean="0"/>
              <a:t> se </a:t>
            </a:r>
            <a:r>
              <a:rPr lang="en-GB" sz="1600" dirty="0" err="1" smtClean="0"/>
              <a:t>posune</a:t>
            </a:r>
            <a:r>
              <a:rPr lang="en-GB" sz="1600" dirty="0" smtClean="0"/>
              <a:t> od </a:t>
            </a:r>
            <a:r>
              <a:rPr lang="en-GB" sz="1600" dirty="0" err="1" smtClean="0"/>
              <a:t>bikarbonátu</a:t>
            </a:r>
            <a:r>
              <a:rPr lang="en-GB" sz="1600" dirty="0" smtClean="0"/>
              <a:t> k </a:t>
            </a:r>
            <a:r>
              <a:rPr lang="en-GB" sz="1600" dirty="0" err="1" smtClean="0"/>
              <a:t>karbonátu</a:t>
            </a:r>
            <a:r>
              <a:rPr lang="en-GB" sz="1600" dirty="0" smtClean="0"/>
              <a:t> </a:t>
            </a:r>
            <a:endParaRPr lang="cs-CZ" sz="1600" dirty="0"/>
          </a:p>
          <a:p>
            <a:r>
              <a:rPr lang="en-GB" sz="1600" dirty="0" smtClean="0"/>
              <a:t>ten se</a:t>
            </a:r>
            <a:r>
              <a:rPr lang="cs-CZ" sz="1600" dirty="0" smtClean="0"/>
              <a:t> </a:t>
            </a:r>
            <a:r>
              <a:rPr lang="en-GB" sz="1600" dirty="0" err="1" smtClean="0"/>
              <a:t>vysráží</a:t>
            </a:r>
            <a:r>
              <a:rPr lang="en-GB" sz="1600" dirty="0" smtClean="0"/>
              <a:t> – </a:t>
            </a:r>
            <a:r>
              <a:rPr lang="en-GB" sz="1600" dirty="0" err="1" smtClean="0"/>
              <a:t>fotosyntéza</a:t>
            </a:r>
            <a:r>
              <a:rPr lang="en-GB" sz="1600" dirty="0" smtClean="0"/>
              <a:t> </a:t>
            </a:r>
            <a:r>
              <a:rPr lang="en-GB" sz="1600" dirty="0" err="1" smtClean="0"/>
              <a:t>sinic</a:t>
            </a:r>
            <a:r>
              <a:rPr lang="en-GB" sz="1600" dirty="0" smtClean="0"/>
              <a:t> </a:t>
            </a:r>
            <a:r>
              <a:rPr lang="en-GB" sz="1600" dirty="0" err="1" smtClean="0"/>
              <a:t>vedla</a:t>
            </a:r>
            <a:r>
              <a:rPr lang="en-GB" sz="1600" dirty="0" smtClean="0"/>
              <a:t> </a:t>
            </a:r>
            <a:r>
              <a:rPr lang="en-GB" sz="1600" dirty="0" err="1" smtClean="0"/>
              <a:t>ke</a:t>
            </a:r>
            <a:r>
              <a:rPr lang="en-GB" sz="1600" dirty="0" smtClean="0"/>
              <a:t> </a:t>
            </a:r>
            <a:r>
              <a:rPr lang="en-GB" sz="1600" dirty="0" err="1" smtClean="0"/>
              <a:t>tvorbě</a:t>
            </a:r>
            <a:r>
              <a:rPr lang="en-GB" sz="1600" dirty="0" smtClean="0"/>
              <a:t> </a:t>
            </a:r>
            <a:r>
              <a:rPr lang="en-GB" sz="1600" dirty="0" err="1" smtClean="0"/>
              <a:t>vápnitých</a:t>
            </a:r>
            <a:r>
              <a:rPr lang="en-GB" sz="1600" dirty="0" smtClean="0"/>
              <a:t> </a:t>
            </a:r>
            <a:r>
              <a:rPr lang="en-GB" sz="1600" dirty="0" err="1" smtClean="0"/>
              <a:t>stromatolitů</a:t>
            </a:r>
            <a:r>
              <a:rPr lang="cs-CZ" sz="1600" dirty="0" smtClean="0"/>
              <a:t>, </a:t>
            </a:r>
            <a:r>
              <a:rPr lang="en-GB" sz="1600" dirty="0" err="1" smtClean="0"/>
              <a:t>tvorba</a:t>
            </a:r>
            <a:r>
              <a:rPr lang="en-GB" sz="1600" dirty="0" smtClean="0"/>
              <a:t> </a:t>
            </a:r>
            <a:r>
              <a:rPr lang="en-GB" sz="1600" dirty="0" err="1" smtClean="0"/>
              <a:t>korálů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15978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4525963"/>
          </a:xfrm>
        </p:spPr>
        <p:txBody>
          <a:bodyPr>
            <a:normAutofit/>
          </a:bodyPr>
          <a:lstStyle/>
          <a:p>
            <a:r>
              <a:rPr lang="cs-CZ" sz="1600" dirty="0" err="1"/>
              <a:t>b</a:t>
            </a:r>
            <a:r>
              <a:rPr lang="en-GB" sz="1600" dirty="0" err="1" smtClean="0"/>
              <a:t>ílé</a:t>
            </a:r>
            <a:r>
              <a:rPr lang="en-GB" sz="1600" dirty="0" smtClean="0"/>
              <a:t> </a:t>
            </a:r>
            <a:r>
              <a:rPr lang="en-GB" sz="1600" dirty="0" err="1" smtClean="0"/>
              <a:t>doverské</a:t>
            </a:r>
            <a:r>
              <a:rPr lang="en-GB" sz="1600" dirty="0" smtClean="0"/>
              <a:t> </a:t>
            </a:r>
            <a:r>
              <a:rPr lang="en-GB" sz="1600" dirty="0" err="1" smtClean="0"/>
              <a:t>útesy</a:t>
            </a:r>
            <a:r>
              <a:rPr lang="en-GB" sz="1600" dirty="0" smtClean="0"/>
              <a:t> </a:t>
            </a:r>
            <a:r>
              <a:rPr lang="en-GB" sz="1600" dirty="0" err="1" smtClean="0"/>
              <a:t>byly</a:t>
            </a:r>
            <a:r>
              <a:rPr lang="en-GB" sz="1600" dirty="0" smtClean="0"/>
              <a:t> </a:t>
            </a:r>
            <a:r>
              <a:rPr lang="en-GB" sz="1600" dirty="0" err="1" smtClean="0"/>
              <a:t>vytvořeny</a:t>
            </a:r>
            <a:r>
              <a:rPr lang="en-GB" sz="1600" dirty="0" smtClean="0"/>
              <a:t> </a:t>
            </a:r>
            <a:r>
              <a:rPr lang="en-GB" sz="1600" dirty="0" err="1" smtClean="0"/>
              <a:t>biologicky</a:t>
            </a:r>
            <a:r>
              <a:rPr lang="en-GB" sz="1600" dirty="0" smtClean="0"/>
              <a:t> </a:t>
            </a:r>
            <a:r>
              <a:rPr lang="en-GB" sz="1600" dirty="0" err="1" smtClean="0"/>
              <a:t>srážením</a:t>
            </a:r>
            <a:r>
              <a:rPr lang="en-GB" sz="1600" dirty="0" smtClean="0"/>
              <a:t> Ca </a:t>
            </a:r>
            <a:r>
              <a:rPr lang="en-GB" sz="1600" dirty="0" err="1" smtClean="0"/>
              <a:t>karbonátu</a:t>
            </a:r>
            <a:r>
              <a:rPr lang="en-GB" sz="1600" dirty="0" smtClean="0"/>
              <a:t>-</a:t>
            </a:r>
            <a:r>
              <a:rPr lang="cs-CZ" sz="1600" dirty="0" smtClean="0"/>
              <a:t> </a:t>
            </a:r>
            <a:r>
              <a:rPr lang="en-GB" sz="1600" dirty="0" smtClean="0"/>
              <a:t>Foraminifera</a:t>
            </a:r>
          </a:p>
          <a:p>
            <a:r>
              <a:rPr lang="en-GB" sz="1600" dirty="0" smtClean="0"/>
              <a:t>Mg je </a:t>
            </a:r>
            <a:r>
              <a:rPr lang="en-GB" sz="1600" dirty="0" err="1" smtClean="0"/>
              <a:t>také</a:t>
            </a:r>
            <a:r>
              <a:rPr lang="en-GB" sz="1600" dirty="0" smtClean="0"/>
              <a:t> </a:t>
            </a:r>
            <a:r>
              <a:rPr lang="en-GB" sz="1600" dirty="0" err="1" smtClean="0"/>
              <a:t>dvojmocný</a:t>
            </a:r>
            <a:r>
              <a:rPr lang="en-GB" sz="1600" dirty="0" smtClean="0"/>
              <a:t>, </a:t>
            </a:r>
            <a:r>
              <a:rPr lang="en-GB" sz="1600" dirty="0" err="1" smtClean="0"/>
              <a:t>chová</a:t>
            </a:r>
            <a:r>
              <a:rPr lang="en-GB" sz="1600" dirty="0" smtClean="0"/>
              <a:t> se </a:t>
            </a:r>
            <a:r>
              <a:rPr lang="en-GB" sz="1600" dirty="0" err="1" smtClean="0"/>
              <a:t>jako</a:t>
            </a:r>
            <a:r>
              <a:rPr lang="en-GB" sz="1600" dirty="0" smtClean="0"/>
              <a:t> Ca a je </a:t>
            </a:r>
            <a:r>
              <a:rPr lang="en-GB" sz="1600" dirty="0" err="1" smtClean="0"/>
              <a:t>ho</a:t>
            </a:r>
            <a:r>
              <a:rPr lang="en-GB" sz="1600" dirty="0" smtClean="0"/>
              <a:t> v </a:t>
            </a:r>
            <a:r>
              <a:rPr lang="en-GB" sz="1600" dirty="0" err="1" smtClean="0"/>
              <a:t>mořské</a:t>
            </a:r>
            <a:r>
              <a:rPr lang="en-GB" sz="1600" dirty="0" smtClean="0"/>
              <a:t> </a:t>
            </a:r>
            <a:r>
              <a:rPr lang="en-GB" sz="1600" dirty="0" err="1" smtClean="0"/>
              <a:t>vodě</a:t>
            </a:r>
            <a:r>
              <a:rPr lang="en-GB" sz="1600" dirty="0" smtClean="0"/>
              <a:t> </a:t>
            </a:r>
            <a:r>
              <a:rPr lang="en-GB" sz="1600" dirty="0" err="1" smtClean="0"/>
              <a:t>dostatek</a:t>
            </a:r>
            <a:endParaRPr lang="cs-CZ" sz="1600" dirty="0" smtClean="0"/>
          </a:p>
          <a:p>
            <a:r>
              <a:rPr lang="en-GB" sz="1600" dirty="0" smtClean="0"/>
              <a:t>Ale MgCO3 je</a:t>
            </a:r>
            <a:r>
              <a:rPr lang="cs-CZ" sz="1600" dirty="0" smtClean="0"/>
              <a:t> </a:t>
            </a:r>
            <a:r>
              <a:rPr lang="en-GB" sz="1600" dirty="0" smtClean="0"/>
              <a:t>v </a:t>
            </a:r>
            <a:r>
              <a:rPr lang="en-GB" sz="1600" dirty="0" err="1" smtClean="0"/>
              <a:t>mořské</a:t>
            </a:r>
            <a:r>
              <a:rPr lang="en-GB" sz="1600" dirty="0" smtClean="0"/>
              <a:t> </a:t>
            </a:r>
            <a:r>
              <a:rPr lang="en-GB" sz="1600" dirty="0" err="1" smtClean="0"/>
              <a:t>vodě</a:t>
            </a:r>
            <a:r>
              <a:rPr lang="en-GB" sz="1600" dirty="0" smtClean="0"/>
              <a:t> </a:t>
            </a:r>
            <a:r>
              <a:rPr lang="en-GB" sz="1600" dirty="0" err="1" smtClean="0"/>
              <a:t>lépe</a:t>
            </a:r>
            <a:r>
              <a:rPr lang="en-GB" sz="1600" dirty="0" smtClean="0"/>
              <a:t> </a:t>
            </a:r>
            <a:r>
              <a:rPr lang="en-GB" sz="1600" dirty="0" err="1" smtClean="0"/>
              <a:t>rozpustný</a:t>
            </a:r>
            <a:r>
              <a:rPr lang="en-GB" sz="1600" dirty="0" smtClean="0"/>
              <a:t> </a:t>
            </a:r>
            <a:r>
              <a:rPr lang="en-GB" sz="1600" dirty="0" err="1" smtClean="0"/>
              <a:t>než</a:t>
            </a:r>
            <a:r>
              <a:rPr lang="en-GB" sz="1600" dirty="0" smtClean="0"/>
              <a:t> CaCO3 </a:t>
            </a:r>
            <a:endParaRPr lang="cs-CZ" sz="1600" dirty="0"/>
          </a:p>
          <a:p>
            <a:r>
              <a:rPr lang="en-GB" sz="1600" dirty="0" smtClean="0"/>
              <a:t>proto je </a:t>
            </a:r>
            <a:r>
              <a:rPr lang="en-GB" sz="1600" dirty="0" err="1" smtClean="0"/>
              <a:t>přednostně</a:t>
            </a:r>
            <a:r>
              <a:rPr lang="en-GB" sz="1600" dirty="0" smtClean="0"/>
              <a:t> </a:t>
            </a:r>
            <a:r>
              <a:rPr lang="en-GB" sz="1600" dirty="0" err="1" smtClean="0"/>
              <a:t>využíván</a:t>
            </a:r>
            <a:r>
              <a:rPr lang="en-GB" sz="1600" dirty="0" smtClean="0"/>
              <a:t> </a:t>
            </a:r>
            <a:r>
              <a:rPr lang="en-GB" sz="1600" dirty="0" err="1" smtClean="0"/>
              <a:t>vápník</a:t>
            </a:r>
            <a:r>
              <a:rPr lang="en-GB" sz="1600" dirty="0" smtClean="0"/>
              <a:t> </a:t>
            </a:r>
            <a:r>
              <a:rPr lang="en-GB" sz="1600" dirty="0" err="1" smtClean="0"/>
              <a:t>ve</a:t>
            </a:r>
            <a:r>
              <a:rPr lang="cs-CZ" sz="1600" dirty="0"/>
              <a:t> </a:t>
            </a:r>
            <a:r>
              <a:rPr lang="en-GB" sz="1600" dirty="0" err="1" smtClean="0"/>
              <a:t>schránkách</a:t>
            </a:r>
            <a:r>
              <a:rPr lang="en-GB" sz="1600" dirty="0" smtClean="0"/>
              <a:t> </a:t>
            </a:r>
            <a:r>
              <a:rPr lang="en-GB" sz="1600" dirty="0" err="1" smtClean="0"/>
              <a:t>mořských</a:t>
            </a:r>
            <a:r>
              <a:rPr lang="en-GB" sz="1600" dirty="0" smtClean="0"/>
              <a:t> </a:t>
            </a:r>
            <a:r>
              <a:rPr lang="en-GB" sz="1600" dirty="0" err="1" smtClean="0"/>
              <a:t>živočichů</a:t>
            </a:r>
            <a:endParaRPr lang="en-GB" sz="1600" dirty="0" smtClean="0"/>
          </a:p>
          <a:p>
            <a:r>
              <a:rPr lang="en-GB" sz="1600" dirty="0" err="1" smtClean="0"/>
              <a:t>Mikrobiální</a:t>
            </a:r>
            <a:r>
              <a:rPr lang="en-GB" sz="1600" dirty="0" smtClean="0"/>
              <a:t> </a:t>
            </a:r>
            <a:r>
              <a:rPr lang="en-GB" sz="1600" dirty="0" err="1" smtClean="0"/>
              <a:t>procesy</a:t>
            </a:r>
            <a:r>
              <a:rPr lang="en-GB" sz="1600" dirty="0" smtClean="0"/>
              <a:t> </a:t>
            </a:r>
            <a:r>
              <a:rPr lang="en-GB" sz="1600" dirty="0" err="1" smtClean="0"/>
              <a:t>vytvářející</a:t>
            </a:r>
            <a:r>
              <a:rPr lang="en-GB" sz="1600" dirty="0" smtClean="0"/>
              <a:t> </a:t>
            </a:r>
            <a:r>
              <a:rPr lang="en-GB" sz="1600" dirty="0" err="1" smtClean="0"/>
              <a:t>kyseliny</a:t>
            </a:r>
            <a:r>
              <a:rPr lang="en-GB" sz="1600" dirty="0" smtClean="0"/>
              <a:t> </a:t>
            </a:r>
            <a:r>
              <a:rPr lang="en-GB" sz="1600" dirty="0" err="1" smtClean="0"/>
              <a:t>přispívají</a:t>
            </a:r>
            <a:r>
              <a:rPr lang="en-GB" sz="1600" dirty="0" smtClean="0"/>
              <a:t> k </a:t>
            </a:r>
            <a:r>
              <a:rPr lang="en-GB" sz="1600" dirty="0" err="1" smtClean="0"/>
              <a:t>rozpouštění</a:t>
            </a:r>
            <a:endParaRPr lang="en-GB" sz="1600" dirty="0" smtClean="0"/>
          </a:p>
          <a:p>
            <a:r>
              <a:rPr lang="en-GB" sz="1600" dirty="0" smtClean="0"/>
              <a:t>a </a:t>
            </a:r>
            <a:r>
              <a:rPr lang="en-GB" sz="1600" dirty="0" err="1" smtClean="0"/>
              <a:t>mobilizaci</a:t>
            </a:r>
            <a:r>
              <a:rPr lang="en-GB" sz="1600" dirty="0" smtClean="0"/>
              <a:t> </a:t>
            </a:r>
            <a:r>
              <a:rPr lang="en-GB" sz="1600" dirty="0" err="1" smtClean="0"/>
              <a:t>karbonátů</a:t>
            </a:r>
            <a:endParaRPr lang="cs-CZ" sz="1600" dirty="0" smtClean="0"/>
          </a:p>
          <a:p>
            <a:r>
              <a:rPr lang="en-GB" sz="1600" dirty="0" smtClean="0"/>
              <a:t>Ca </a:t>
            </a:r>
            <a:r>
              <a:rPr lang="en-GB" sz="1600" dirty="0" err="1" smtClean="0"/>
              <a:t>lehce</a:t>
            </a:r>
            <a:r>
              <a:rPr lang="en-GB" sz="1600" dirty="0" smtClean="0"/>
              <a:t> </a:t>
            </a:r>
            <a:r>
              <a:rPr lang="en-GB" sz="1600" dirty="0" err="1" smtClean="0"/>
              <a:t>reaguje</a:t>
            </a:r>
            <a:r>
              <a:rPr lang="en-GB" sz="1600" dirty="0" smtClean="0"/>
              <a:t> s </a:t>
            </a:r>
            <a:r>
              <a:rPr lang="en-GB" sz="1600" dirty="0" err="1" smtClean="0"/>
              <a:t>fosfátovým</a:t>
            </a:r>
            <a:r>
              <a:rPr lang="en-GB" sz="1600" dirty="0" smtClean="0"/>
              <a:t> </a:t>
            </a:r>
            <a:r>
              <a:rPr lang="en-GB" sz="1600" dirty="0" err="1" smtClean="0"/>
              <a:t>iontem</a:t>
            </a:r>
            <a:r>
              <a:rPr lang="en-GB" sz="1600" dirty="0" smtClean="0"/>
              <a:t>, </a:t>
            </a:r>
            <a:r>
              <a:rPr lang="en-GB" sz="1600" dirty="0" err="1" smtClean="0"/>
              <a:t>který</a:t>
            </a:r>
            <a:r>
              <a:rPr lang="en-GB" sz="1600" dirty="0" smtClean="0"/>
              <a:t> </a:t>
            </a:r>
            <a:r>
              <a:rPr lang="en-GB" sz="1600" dirty="0" err="1" smtClean="0"/>
              <a:t>pak</a:t>
            </a:r>
            <a:r>
              <a:rPr lang="en-GB" sz="1600" dirty="0" smtClean="0"/>
              <a:t> </a:t>
            </a:r>
            <a:r>
              <a:rPr lang="en-GB" sz="1600" dirty="0" err="1" smtClean="0"/>
              <a:t>není</a:t>
            </a:r>
            <a:r>
              <a:rPr lang="en-GB" sz="1600" dirty="0" smtClean="0"/>
              <a:t> </a:t>
            </a:r>
            <a:r>
              <a:rPr lang="en-GB" sz="1600" dirty="0" err="1" smtClean="0"/>
              <a:t>dostupný</a:t>
            </a:r>
            <a:r>
              <a:rPr lang="en-GB" sz="1600" dirty="0" smtClean="0"/>
              <a:t> pro</a:t>
            </a:r>
            <a:r>
              <a:rPr lang="cs-CZ" sz="1600" dirty="0" smtClean="0"/>
              <a:t> </a:t>
            </a:r>
            <a:r>
              <a:rPr lang="en-GB" sz="1600" dirty="0" err="1" smtClean="0"/>
              <a:t>příjem</a:t>
            </a:r>
            <a:endParaRPr lang="en-GB" sz="1600" dirty="0" smtClean="0"/>
          </a:p>
          <a:p>
            <a:r>
              <a:rPr lang="en-GB" sz="1600" dirty="0" smtClean="0"/>
              <a:t>3Ca2+ + 2PO4 3- = Ca(PO4)2</a:t>
            </a:r>
          </a:p>
          <a:p>
            <a:r>
              <a:rPr lang="cs-CZ" sz="1600" dirty="0" err="1"/>
              <a:t>p</a:t>
            </a:r>
            <a:r>
              <a:rPr lang="en-GB" sz="1600" dirty="0" err="1" smtClean="0"/>
              <a:t>rodukce</a:t>
            </a:r>
            <a:r>
              <a:rPr lang="en-GB" sz="1600" dirty="0" smtClean="0"/>
              <a:t> </a:t>
            </a:r>
            <a:r>
              <a:rPr lang="en-GB" sz="1600" dirty="0" err="1" smtClean="0"/>
              <a:t>organických</a:t>
            </a:r>
            <a:r>
              <a:rPr lang="en-GB" sz="1600" dirty="0" smtClean="0"/>
              <a:t> a </a:t>
            </a:r>
            <a:r>
              <a:rPr lang="en-GB" sz="1600" dirty="0" err="1" smtClean="0"/>
              <a:t>anorganických</a:t>
            </a:r>
            <a:r>
              <a:rPr lang="en-GB" sz="1600" dirty="0" smtClean="0"/>
              <a:t> </a:t>
            </a:r>
            <a:r>
              <a:rPr lang="en-GB" sz="1600" dirty="0" err="1" smtClean="0"/>
              <a:t>kyselin</a:t>
            </a:r>
            <a:r>
              <a:rPr lang="en-GB" sz="1600" dirty="0" smtClean="0"/>
              <a:t> </a:t>
            </a:r>
            <a:r>
              <a:rPr lang="en-GB" sz="1600" dirty="0" err="1" smtClean="0"/>
              <a:t>mikroby</a:t>
            </a:r>
            <a:r>
              <a:rPr lang="en-GB" sz="1600" dirty="0" smtClean="0"/>
              <a:t> </a:t>
            </a:r>
            <a:r>
              <a:rPr lang="en-GB" sz="1600" dirty="0" err="1" smtClean="0"/>
              <a:t>rozpouští</a:t>
            </a:r>
            <a:r>
              <a:rPr lang="en-GB" sz="1600" dirty="0" smtClean="0"/>
              <a:t> </a:t>
            </a:r>
            <a:r>
              <a:rPr lang="en-GB" sz="1600" dirty="0" err="1" smtClean="0"/>
              <a:t>srážené</a:t>
            </a:r>
            <a:r>
              <a:rPr lang="en-GB" sz="1600" dirty="0" smtClean="0"/>
              <a:t> </a:t>
            </a:r>
            <a:r>
              <a:rPr lang="en-GB" sz="1600" dirty="0" err="1" smtClean="0"/>
              <a:t>fosfáty</a:t>
            </a:r>
            <a:r>
              <a:rPr lang="en-GB" sz="1600" dirty="0" smtClean="0"/>
              <a:t> –</a:t>
            </a:r>
            <a:r>
              <a:rPr lang="cs-CZ" sz="1600" dirty="0" smtClean="0"/>
              <a:t> </a:t>
            </a:r>
            <a:r>
              <a:rPr lang="en-GB" sz="1600" dirty="0" err="1" smtClean="0"/>
              <a:t>mobilizace</a:t>
            </a:r>
            <a:r>
              <a:rPr lang="en-GB" sz="1600" dirty="0" smtClean="0"/>
              <a:t> P v </a:t>
            </a:r>
            <a:r>
              <a:rPr lang="en-GB" sz="1600" dirty="0" err="1" smtClean="0"/>
              <a:t>půdách</a:t>
            </a:r>
            <a:r>
              <a:rPr lang="en-GB" sz="1600" dirty="0" smtClean="0"/>
              <a:t> a </a:t>
            </a:r>
            <a:r>
              <a:rPr lang="en-GB" sz="1600" dirty="0" err="1" smtClean="0"/>
              <a:t>sedimentec</a:t>
            </a:r>
            <a:r>
              <a:rPr lang="cs-CZ" sz="1600" dirty="0"/>
              <a:t>h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7032"/>
            <a:ext cx="3854202" cy="25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4008" y="3140968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936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7056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/>
              <a:t>                                                                  </a:t>
            </a:r>
            <a:r>
              <a:rPr lang="en-GB" sz="1800" b="1" dirty="0" err="1" smtClean="0"/>
              <a:t>Cyklus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křemíku</a:t>
            </a:r>
            <a:endParaRPr lang="cs-CZ" sz="1800" b="1" dirty="0" smtClean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en-GB" sz="1600" b="1" dirty="0" smtClean="0"/>
          </a:p>
          <a:p>
            <a:r>
              <a:rPr lang="cs-CZ" sz="1600" dirty="0" smtClean="0"/>
              <a:t>2. </a:t>
            </a:r>
            <a:r>
              <a:rPr lang="en-GB" sz="1600" dirty="0" err="1" smtClean="0"/>
              <a:t>prvek</a:t>
            </a:r>
            <a:r>
              <a:rPr lang="en-GB" sz="1600" dirty="0" smtClean="0"/>
              <a:t> v </a:t>
            </a:r>
            <a:r>
              <a:rPr lang="en-GB" sz="1600" dirty="0" err="1" smtClean="0"/>
              <a:t>zemské</a:t>
            </a:r>
            <a:r>
              <a:rPr lang="en-GB" sz="1600" dirty="0" smtClean="0"/>
              <a:t> </a:t>
            </a:r>
            <a:r>
              <a:rPr lang="en-GB" sz="1600" dirty="0" err="1" smtClean="0"/>
              <a:t>kůře</a:t>
            </a:r>
            <a:r>
              <a:rPr lang="en-GB" sz="1600" dirty="0" smtClean="0"/>
              <a:t> (28% </a:t>
            </a:r>
            <a:r>
              <a:rPr lang="en-GB" sz="1600" dirty="0" err="1" smtClean="0"/>
              <a:t>podle</a:t>
            </a:r>
            <a:r>
              <a:rPr lang="en-GB" sz="1600" dirty="0" smtClean="0"/>
              <a:t> </a:t>
            </a:r>
            <a:r>
              <a:rPr lang="en-GB" sz="1600" dirty="0" err="1" smtClean="0"/>
              <a:t>váhy</a:t>
            </a:r>
            <a:r>
              <a:rPr lang="en-GB" sz="1600" dirty="0" smtClean="0"/>
              <a:t>) </a:t>
            </a:r>
            <a:endParaRPr lang="cs-CZ" sz="1600" dirty="0" smtClean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především</a:t>
            </a:r>
            <a:r>
              <a:rPr lang="en-GB" sz="1600" dirty="0" smtClean="0"/>
              <a:t> </a:t>
            </a:r>
            <a:r>
              <a:rPr lang="en-GB" sz="1600" dirty="0" err="1" smtClean="0"/>
              <a:t>ve</a:t>
            </a:r>
            <a:r>
              <a:rPr lang="cs-CZ" sz="1600" dirty="0"/>
              <a:t> </a:t>
            </a:r>
            <a:r>
              <a:rPr lang="en-GB" sz="1600" dirty="0" err="1" smtClean="0"/>
              <a:t>formě</a:t>
            </a:r>
            <a:r>
              <a:rPr lang="en-GB" sz="1600" dirty="0" smtClean="0"/>
              <a:t> SiO2 a </a:t>
            </a:r>
            <a:r>
              <a:rPr lang="en-GB" sz="1600" dirty="0" err="1" smtClean="0"/>
              <a:t>silikátů</a:t>
            </a:r>
            <a:r>
              <a:rPr lang="en-GB" sz="1600" dirty="0" smtClean="0"/>
              <a:t>, </a:t>
            </a:r>
            <a:r>
              <a:rPr lang="en-GB" sz="1600" dirty="0" err="1" smtClean="0"/>
              <a:t>solí</a:t>
            </a:r>
            <a:r>
              <a:rPr lang="en-GB" sz="1600" dirty="0" smtClean="0"/>
              <a:t> </a:t>
            </a:r>
            <a:r>
              <a:rPr lang="en-GB" sz="1600" dirty="0" err="1" smtClean="0"/>
              <a:t>kyseliny</a:t>
            </a:r>
            <a:r>
              <a:rPr lang="en-GB" sz="1600" dirty="0" smtClean="0"/>
              <a:t> </a:t>
            </a:r>
            <a:r>
              <a:rPr lang="en-GB" sz="1600" dirty="0" err="1" smtClean="0"/>
              <a:t>křemičité</a:t>
            </a:r>
            <a:r>
              <a:rPr lang="en-GB" sz="1600" dirty="0" smtClean="0"/>
              <a:t> </a:t>
            </a:r>
            <a:endParaRPr lang="cs-CZ" sz="1600" dirty="0" smtClean="0"/>
          </a:p>
          <a:p>
            <a:r>
              <a:rPr lang="cs-CZ" sz="1600" dirty="0"/>
              <a:t>r</a:t>
            </a:r>
            <a:r>
              <a:rPr lang="en-GB" sz="1600" dirty="0" err="1" smtClean="0"/>
              <a:t>ozpustnost</a:t>
            </a:r>
            <a:r>
              <a:rPr lang="en-GB" sz="1600" dirty="0" smtClean="0"/>
              <a:t> </a:t>
            </a:r>
            <a:r>
              <a:rPr lang="en-GB" sz="1600" dirty="0" err="1" smtClean="0"/>
              <a:t>kyseliny</a:t>
            </a:r>
            <a:r>
              <a:rPr lang="en-GB" sz="1600" dirty="0" smtClean="0"/>
              <a:t> </a:t>
            </a:r>
            <a:r>
              <a:rPr lang="en-GB" sz="1600" dirty="0" err="1" smtClean="0"/>
              <a:t>křemičité</a:t>
            </a:r>
            <a:r>
              <a:rPr lang="en-GB" sz="1600" dirty="0" smtClean="0"/>
              <a:t> je mal</a:t>
            </a:r>
            <a:r>
              <a:rPr lang="cs-CZ" sz="1600" dirty="0" smtClean="0"/>
              <a:t>á</a:t>
            </a:r>
          </a:p>
          <a:p>
            <a:r>
              <a:rPr lang="cs-CZ" sz="1600" dirty="0" err="1"/>
              <a:t>b</a:t>
            </a:r>
            <a:r>
              <a:rPr lang="en-GB" sz="1600" dirty="0" err="1" smtClean="0"/>
              <a:t>iologická</a:t>
            </a:r>
            <a:r>
              <a:rPr lang="en-GB" sz="1600" dirty="0" smtClean="0"/>
              <a:t> role Si</a:t>
            </a:r>
            <a:r>
              <a:rPr lang="cs-CZ" sz="1600" dirty="0" smtClean="0"/>
              <a:t> - </a:t>
            </a:r>
            <a:r>
              <a:rPr lang="en-GB" sz="1600" dirty="0" err="1" smtClean="0"/>
              <a:t>strukturální</a:t>
            </a:r>
            <a:r>
              <a:rPr lang="en-GB" sz="1600" dirty="0" smtClean="0"/>
              <a:t> </a:t>
            </a:r>
            <a:r>
              <a:rPr lang="en-GB" sz="1600" dirty="0" err="1" smtClean="0"/>
              <a:t>účely</a:t>
            </a:r>
            <a:r>
              <a:rPr lang="en-GB" sz="1600" dirty="0" smtClean="0"/>
              <a:t> – </a:t>
            </a:r>
            <a:r>
              <a:rPr lang="en-GB" sz="1600" dirty="0" err="1" smtClean="0"/>
              <a:t>traviny</a:t>
            </a:r>
            <a:r>
              <a:rPr lang="en-GB" sz="1600" dirty="0" smtClean="0"/>
              <a:t>, </a:t>
            </a:r>
            <a:r>
              <a:rPr lang="en-GB" sz="1600" dirty="0" err="1" smtClean="0"/>
              <a:t>pár</a:t>
            </a:r>
            <a:r>
              <a:rPr lang="en-GB" sz="1600" dirty="0" smtClean="0"/>
              <a:t> </a:t>
            </a:r>
            <a:r>
              <a:rPr lang="en-GB" sz="1600" dirty="0" err="1" smtClean="0"/>
              <a:t>bezobratlých</a:t>
            </a:r>
            <a:endParaRPr lang="cs-CZ" sz="1600" dirty="0" smtClean="0"/>
          </a:p>
          <a:p>
            <a:r>
              <a:rPr lang="cs-CZ" sz="1600" dirty="0" smtClean="0"/>
              <a:t>mikrobi - </a:t>
            </a:r>
            <a:r>
              <a:rPr lang="en-GB" sz="1600" dirty="0" smtClean="0"/>
              <a:t>exoskeleton </a:t>
            </a:r>
            <a:r>
              <a:rPr lang="en-GB" sz="1600" dirty="0" err="1" smtClean="0"/>
              <a:t>významných</a:t>
            </a:r>
            <a:r>
              <a:rPr lang="en-GB" sz="1600" dirty="0" smtClean="0"/>
              <a:t> </a:t>
            </a:r>
            <a:r>
              <a:rPr lang="en-GB" sz="1600" dirty="0" err="1" smtClean="0"/>
              <a:t>skupin</a:t>
            </a:r>
            <a:r>
              <a:rPr lang="en-GB" sz="1600" dirty="0" smtClean="0"/>
              <a:t> </a:t>
            </a:r>
            <a:r>
              <a:rPr lang="en-GB" sz="1600" dirty="0" err="1" smtClean="0"/>
              <a:t>jako</a:t>
            </a:r>
            <a:r>
              <a:rPr lang="en-GB" sz="1600" dirty="0" smtClean="0"/>
              <a:t> </a:t>
            </a:r>
            <a:r>
              <a:rPr lang="en-GB" sz="1600" dirty="0" err="1" smtClean="0"/>
              <a:t>rozsivek</a:t>
            </a:r>
            <a:r>
              <a:rPr lang="en-GB" sz="1600" dirty="0" smtClean="0"/>
              <a:t>, </a:t>
            </a:r>
            <a:r>
              <a:rPr lang="en-GB" sz="1600" dirty="0" err="1" smtClean="0"/>
              <a:t>radiolaria</a:t>
            </a:r>
            <a:r>
              <a:rPr lang="cs-CZ" sz="1600" dirty="0" smtClean="0"/>
              <a:t>…</a:t>
            </a:r>
          </a:p>
          <a:p>
            <a:endParaRPr lang="cs-CZ" sz="1600" dirty="0" smtClean="0"/>
          </a:p>
          <a:p>
            <a:r>
              <a:rPr lang="cs-CZ" sz="1600" dirty="0" err="1"/>
              <a:t>r</a:t>
            </a:r>
            <a:r>
              <a:rPr lang="en-GB" sz="1600" dirty="0" err="1" smtClean="0"/>
              <a:t>ezidenční</a:t>
            </a:r>
            <a:r>
              <a:rPr lang="en-GB" sz="1600" dirty="0" smtClean="0"/>
              <a:t> </a:t>
            </a:r>
            <a:r>
              <a:rPr lang="en-GB" sz="1600" dirty="0" err="1" smtClean="0"/>
              <a:t>doba</a:t>
            </a:r>
            <a:r>
              <a:rPr lang="en-GB" sz="1600" dirty="0" smtClean="0"/>
              <a:t> </a:t>
            </a:r>
            <a:r>
              <a:rPr lang="en-GB" sz="1600" dirty="0" err="1" smtClean="0"/>
              <a:t>rozpuštěného</a:t>
            </a:r>
            <a:r>
              <a:rPr lang="en-GB" sz="1600" dirty="0" smtClean="0"/>
              <a:t> </a:t>
            </a:r>
            <a:r>
              <a:rPr lang="en-GB" sz="1600" dirty="0" err="1" smtClean="0"/>
              <a:t>křemíku</a:t>
            </a:r>
            <a:r>
              <a:rPr lang="en-GB" sz="1600" dirty="0" smtClean="0"/>
              <a:t> v </a:t>
            </a:r>
            <a:r>
              <a:rPr lang="en-GB" sz="1600" dirty="0" err="1" smtClean="0"/>
              <a:t>povrchových</a:t>
            </a:r>
            <a:r>
              <a:rPr lang="en-GB" sz="1600" dirty="0" smtClean="0"/>
              <a:t> </a:t>
            </a:r>
            <a:r>
              <a:rPr lang="en-GB" sz="1600" dirty="0" err="1" smtClean="0"/>
              <a:t>vodách</a:t>
            </a:r>
            <a:r>
              <a:rPr lang="en-GB" sz="1600" dirty="0" smtClean="0"/>
              <a:t> – </a:t>
            </a:r>
            <a:r>
              <a:rPr lang="en-GB" sz="1600" dirty="0" err="1" smtClean="0"/>
              <a:t>zhruba</a:t>
            </a:r>
            <a:r>
              <a:rPr lang="en-GB" sz="1600" dirty="0" smtClean="0"/>
              <a:t> 400 let</a:t>
            </a:r>
            <a:r>
              <a:rPr lang="cs-CZ" sz="1600" dirty="0" smtClean="0"/>
              <a:t>, </a:t>
            </a:r>
            <a:r>
              <a:rPr lang="en-GB" sz="1600" dirty="0" smtClean="0"/>
              <a:t>oceán15 </a:t>
            </a:r>
            <a:r>
              <a:rPr lang="en-GB" sz="1600" dirty="0" err="1" smtClean="0"/>
              <a:t>tisíc</a:t>
            </a:r>
            <a:r>
              <a:rPr lang="en-GB" sz="1600" dirty="0" smtClean="0"/>
              <a:t> let</a:t>
            </a:r>
          </a:p>
          <a:p>
            <a:r>
              <a:rPr lang="cs-CZ" sz="1600" dirty="0" err="1"/>
              <a:t>r</a:t>
            </a:r>
            <a:r>
              <a:rPr lang="en-GB" sz="1600" dirty="0" err="1" smtClean="0"/>
              <a:t>ozsivky</a:t>
            </a:r>
            <a:r>
              <a:rPr lang="en-GB" sz="1600" dirty="0" smtClean="0"/>
              <a:t> </a:t>
            </a:r>
            <a:r>
              <a:rPr lang="en-GB" sz="1600" dirty="0" err="1" smtClean="0"/>
              <a:t>hrají</a:t>
            </a:r>
            <a:r>
              <a:rPr lang="en-GB" sz="1600" dirty="0" smtClean="0"/>
              <a:t> </a:t>
            </a:r>
            <a:r>
              <a:rPr lang="en-GB" sz="1600" dirty="0" err="1" smtClean="0"/>
              <a:t>nejdůležitější</a:t>
            </a:r>
            <a:r>
              <a:rPr lang="en-GB" sz="1600" dirty="0" smtClean="0"/>
              <a:t> </a:t>
            </a:r>
            <a:r>
              <a:rPr lang="en-GB" sz="1600" dirty="0" err="1" smtClean="0"/>
              <a:t>roli</a:t>
            </a:r>
            <a:r>
              <a:rPr lang="en-GB" sz="1600" dirty="0" smtClean="0"/>
              <a:t> </a:t>
            </a:r>
            <a:r>
              <a:rPr lang="en-GB" sz="1600" dirty="0" err="1" smtClean="0"/>
              <a:t>ve</a:t>
            </a:r>
            <a:r>
              <a:rPr lang="en-GB" sz="1600" dirty="0" smtClean="0"/>
              <a:t> </a:t>
            </a:r>
            <a:r>
              <a:rPr lang="en-GB" sz="1600" dirty="0" err="1" smtClean="0"/>
              <a:t>srážení</a:t>
            </a:r>
            <a:r>
              <a:rPr lang="en-GB" sz="1600" dirty="0" smtClean="0"/>
              <a:t> </a:t>
            </a:r>
            <a:r>
              <a:rPr lang="en-GB" sz="1600" dirty="0" err="1" smtClean="0"/>
              <a:t>rozpuštěného</a:t>
            </a:r>
            <a:r>
              <a:rPr lang="en-GB" sz="1600" dirty="0" smtClean="0"/>
              <a:t> </a:t>
            </a:r>
            <a:r>
              <a:rPr lang="en-GB" sz="1600" dirty="0" err="1" smtClean="0"/>
              <a:t>křemíku</a:t>
            </a:r>
            <a:r>
              <a:rPr lang="en-GB" sz="1600" dirty="0" smtClean="0"/>
              <a:t> </a:t>
            </a:r>
            <a:endParaRPr lang="cs-CZ" sz="1600" dirty="0"/>
          </a:p>
          <a:p>
            <a:r>
              <a:rPr lang="en-GB" sz="1600" dirty="0" err="1" smtClean="0"/>
              <a:t>filtrace</a:t>
            </a:r>
            <a:r>
              <a:rPr lang="en-GB" sz="1600" dirty="0" smtClean="0"/>
              <a:t> v </a:t>
            </a:r>
            <a:r>
              <a:rPr lang="en-GB" sz="1600" dirty="0" err="1" smtClean="0"/>
              <a:t>laboratořích</a:t>
            </a:r>
            <a:r>
              <a:rPr lang="en-GB" sz="1600" dirty="0" smtClean="0"/>
              <a:t> a </a:t>
            </a:r>
            <a:r>
              <a:rPr lang="en-GB" sz="1600" dirty="0" err="1" smtClean="0"/>
              <a:t>při</a:t>
            </a:r>
            <a:r>
              <a:rPr lang="en-GB" sz="1600" dirty="0" smtClean="0"/>
              <a:t> </a:t>
            </a:r>
            <a:r>
              <a:rPr lang="en-GB" sz="1600" dirty="0" err="1" smtClean="0"/>
              <a:t>výrobě</a:t>
            </a:r>
            <a:r>
              <a:rPr lang="en-GB" sz="1600" dirty="0" smtClean="0"/>
              <a:t> </a:t>
            </a:r>
            <a:r>
              <a:rPr lang="en-GB" sz="1600" dirty="0" err="1" smtClean="0"/>
              <a:t>dynamitu</a:t>
            </a:r>
            <a:r>
              <a:rPr lang="en-GB" sz="1600" dirty="0" smtClean="0"/>
              <a:t> z </a:t>
            </a:r>
            <a:r>
              <a:rPr lang="en-GB" sz="1600" dirty="0" err="1" smtClean="0"/>
              <a:t>nitroglycerinu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cs-CZ" sz="1600" dirty="0" err="1"/>
              <a:t>r</a:t>
            </a:r>
            <a:r>
              <a:rPr lang="en-GB" sz="1600" dirty="0" err="1" smtClean="0"/>
              <a:t>ozpuštěná</a:t>
            </a:r>
            <a:r>
              <a:rPr lang="en-GB" sz="1600" dirty="0" smtClean="0"/>
              <a:t> </a:t>
            </a:r>
            <a:r>
              <a:rPr lang="en-GB" sz="1600" dirty="0" err="1" smtClean="0"/>
              <a:t>kyselina</a:t>
            </a:r>
            <a:r>
              <a:rPr lang="en-GB" sz="1600" dirty="0" smtClean="0"/>
              <a:t> </a:t>
            </a:r>
            <a:r>
              <a:rPr lang="en-GB" sz="1600" dirty="0" err="1" smtClean="0"/>
              <a:t>křemičitá</a:t>
            </a:r>
            <a:r>
              <a:rPr lang="en-GB" sz="1600" dirty="0" smtClean="0"/>
              <a:t> je </a:t>
            </a:r>
            <a:r>
              <a:rPr lang="en-GB" sz="1600" dirty="0" err="1" smtClean="0"/>
              <a:t>esenciální</a:t>
            </a:r>
            <a:r>
              <a:rPr lang="en-GB" sz="1600" dirty="0" smtClean="0"/>
              <a:t> (a </a:t>
            </a:r>
            <a:r>
              <a:rPr lang="en-GB" sz="1600" dirty="0" err="1" smtClean="0"/>
              <a:t>někdy</a:t>
            </a:r>
            <a:r>
              <a:rPr lang="en-GB" sz="1600" dirty="0" smtClean="0"/>
              <a:t> </a:t>
            </a:r>
            <a:r>
              <a:rPr lang="en-GB" sz="1600" dirty="0" err="1" smtClean="0"/>
              <a:t>limitující</a:t>
            </a:r>
            <a:r>
              <a:rPr lang="en-GB" sz="1600" dirty="0" smtClean="0"/>
              <a:t>) </a:t>
            </a:r>
            <a:r>
              <a:rPr lang="en-GB" sz="1600" dirty="0" err="1" smtClean="0"/>
              <a:t>živina</a:t>
            </a:r>
            <a:r>
              <a:rPr lang="en-GB" sz="1600" dirty="0" smtClean="0"/>
              <a:t> pro </a:t>
            </a:r>
            <a:r>
              <a:rPr lang="en-GB" sz="1600" dirty="0" err="1" smtClean="0"/>
              <a:t>rozsivky</a:t>
            </a:r>
            <a:endParaRPr lang="en-GB" sz="1600" dirty="0" smtClean="0"/>
          </a:p>
          <a:p>
            <a:r>
              <a:rPr lang="en-GB" sz="1600" dirty="0" err="1" smtClean="0"/>
              <a:t>srážení</a:t>
            </a:r>
            <a:r>
              <a:rPr lang="en-GB" sz="1600" dirty="0" smtClean="0"/>
              <a:t> </a:t>
            </a:r>
            <a:r>
              <a:rPr lang="en-GB" sz="1600" dirty="0" err="1" smtClean="0"/>
              <a:t>křemíku</a:t>
            </a:r>
            <a:r>
              <a:rPr lang="en-GB" sz="1600" dirty="0" smtClean="0"/>
              <a:t> </a:t>
            </a:r>
            <a:r>
              <a:rPr lang="en-GB" sz="1600" dirty="0" err="1" smtClean="0"/>
              <a:t>může</a:t>
            </a:r>
            <a:r>
              <a:rPr lang="en-GB" sz="1600" dirty="0" smtClean="0"/>
              <a:t> </a:t>
            </a:r>
            <a:r>
              <a:rPr lang="en-GB" sz="1600" dirty="0" err="1" smtClean="0"/>
              <a:t>inkrustovat</a:t>
            </a:r>
            <a:r>
              <a:rPr lang="en-GB" sz="1600" dirty="0" smtClean="0"/>
              <a:t> a </a:t>
            </a:r>
            <a:r>
              <a:rPr lang="en-GB" sz="1600" dirty="0" err="1" smtClean="0"/>
              <a:t>uchovat</a:t>
            </a:r>
            <a:r>
              <a:rPr lang="en-GB" sz="1600" dirty="0" smtClean="0"/>
              <a:t> </a:t>
            </a:r>
            <a:r>
              <a:rPr lang="en-GB" sz="1600" dirty="0" err="1" smtClean="0"/>
              <a:t>mikrobiální</a:t>
            </a:r>
            <a:r>
              <a:rPr lang="en-GB" sz="1600" dirty="0" smtClean="0"/>
              <a:t> </a:t>
            </a:r>
            <a:r>
              <a:rPr lang="en-GB" sz="1600" dirty="0" err="1" smtClean="0"/>
              <a:t>buňky</a:t>
            </a:r>
            <a:endParaRPr lang="cs-CZ" sz="1600" dirty="0" smtClean="0"/>
          </a:p>
          <a:p>
            <a:r>
              <a:rPr lang="en-GB" sz="1600" dirty="0" err="1" smtClean="0"/>
              <a:t>horkých</a:t>
            </a:r>
            <a:r>
              <a:rPr lang="cs-CZ" sz="1600" dirty="0"/>
              <a:t> </a:t>
            </a:r>
            <a:r>
              <a:rPr lang="en-GB" sz="1600" dirty="0" err="1" smtClean="0"/>
              <a:t>pramenech</a:t>
            </a:r>
            <a:r>
              <a:rPr lang="en-GB" sz="1600" dirty="0" smtClean="0"/>
              <a:t> se </a:t>
            </a:r>
            <a:r>
              <a:rPr lang="en-GB" sz="1600" dirty="0" err="1" smtClean="0"/>
              <a:t>tvoří</a:t>
            </a:r>
            <a:r>
              <a:rPr lang="en-GB" sz="1600" dirty="0" smtClean="0"/>
              <a:t> </a:t>
            </a:r>
            <a:r>
              <a:rPr lang="en-GB" sz="1600" dirty="0" err="1" smtClean="0"/>
              <a:t>dočasné</a:t>
            </a:r>
            <a:r>
              <a:rPr lang="en-GB" sz="1600" dirty="0" smtClean="0"/>
              <a:t> </a:t>
            </a:r>
            <a:r>
              <a:rPr lang="en-GB" sz="1600" dirty="0" err="1" smtClean="0"/>
              <a:t>křemičité</a:t>
            </a:r>
            <a:r>
              <a:rPr lang="en-GB" sz="1600" dirty="0" smtClean="0"/>
              <a:t> </a:t>
            </a:r>
            <a:r>
              <a:rPr lang="en-GB" sz="1600" dirty="0" err="1" smtClean="0"/>
              <a:t>stromatolity</a:t>
            </a:r>
            <a:r>
              <a:rPr lang="en-GB" sz="1600" dirty="0" smtClean="0"/>
              <a:t> </a:t>
            </a:r>
            <a:endParaRPr lang="cs-CZ" sz="1600" dirty="0" err="1"/>
          </a:p>
          <a:p>
            <a:r>
              <a:rPr lang="en-GB" sz="1600" dirty="0" smtClean="0"/>
              <a:t>biofilm</a:t>
            </a:r>
            <a:r>
              <a:rPr lang="cs-CZ" sz="1600" dirty="0" smtClean="0"/>
              <a:t>y</a:t>
            </a:r>
            <a:r>
              <a:rPr lang="en-GB" sz="1600" dirty="0" smtClean="0"/>
              <a:t> v </a:t>
            </a:r>
            <a:r>
              <a:rPr lang="en-GB" sz="1600" dirty="0" err="1" smtClean="0"/>
              <a:t>těchto</a:t>
            </a:r>
            <a:r>
              <a:rPr lang="cs-CZ" sz="1600" dirty="0"/>
              <a:t> </a:t>
            </a:r>
            <a:r>
              <a:rPr lang="en-GB" sz="1600" dirty="0" err="1" smtClean="0"/>
              <a:t>pramenech</a:t>
            </a:r>
            <a:r>
              <a:rPr lang="en-GB" sz="1600" dirty="0" smtClean="0"/>
              <a:t> se </a:t>
            </a:r>
            <a:r>
              <a:rPr lang="en-GB" sz="1600" dirty="0" err="1" smtClean="0"/>
              <a:t>stává</a:t>
            </a:r>
            <a:r>
              <a:rPr lang="en-GB" sz="1600" dirty="0" smtClean="0"/>
              <a:t> </a:t>
            </a:r>
            <a:r>
              <a:rPr lang="en-GB" sz="1600" dirty="0" err="1" smtClean="0"/>
              <a:t>pasivně</a:t>
            </a:r>
            <a:r>
              <a:rPr lang="en-GB" sz="1600" dirty="0" smtClean="0"/>
              <a:t> </a:t>
            </a:r>
            <a:r>
              <a:rPr lang="en-GB" sz="1600" dirty="0" err="1" smtClean="0"/>
              <a:t>inkrustovaný</a:t>
            </a:r>
            <a:r>
              <a:rPr lang="en-GB" sz="1600" dirty="0" smtClean="0"/>
              <a:t> </a:t>
            </a:r>
            <a:r>
              <a:rPr lang="en-GB" sz="1600" dirty="0" err="1" smtClean="0"/>
              <a:t>křemíkem</a:t>
            </a:r>
            <a:r>
              <a:rPr lang="en-GB" sz="1600" dirty="0" smtClean="0"/>
              <a:t> 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81197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604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34" y="404664"/>
            <a:ext cx="914106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err="1" smtClean="0"/>
              <a:t>Vztahy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mezi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cykly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jednotlivých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prvků</a:t>
            </a:r>
            <a:endParaRPr lang="cs-CZ" sz="1600" b="1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cs-CZ" sz="1600" dirty="0" err="1"/>
              <a:t>c</a:t>
            </a:r>
            <a:r>
              <a:rPr lang="en-GB" sz="1600" dirty="0" err="1" smtClean="0"/>
              <a:t>ykly</a:t>
            </a:r>
            <a:r>
              <a:rPr lang="en-GB" sz="1600" dirty="0" smtClean="0"/>
              <a:t> se </a:t>
            </a:r>
            <a:r>
              <a:rPr lang="en-GB" sz="1600" dirty="0" err="1" smtClean="0"/>
              <a:t>vzájemně</a:t>
            </a:r>
            <a:r>
              <a:rPr lang="en-GB" sz="1600" dirty="0" smtClean="0"/>
              <a:t> </a:t>
            </a:r>
            <a:r>
              <a:rPr lang="en-GB" sz="1600" dirty="0" err="1" smtClean="0"/>
              <a:t>ovlivňují</a:t>
            </a:r>
            <a:r>
              <a:rPr lang="en-GB" sz="1600" dirty="0" smtClean="0"/>
              <a:t>, </a:t>
            </a:r>
            <a:r>
              <a:rPr lang="en-GB" sz="1600" dirty="0" err="1" smtClean="0"/>
              <a:t>pokud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sobě</a:t>
            </a:r>
            <a:r>
              <a:rPr lang="cs-CZ" sz="1600" dirty="0"/>
              <a:t> </a:t>
            </a:r>
            <a:r>
              <a:rPr lang="en-GB" sz="1600" dirty="0" err="1" smtClean="0"/>
              <a:t>nejsou</a:t>
            </a:r>
            <a:r>
              <a:rPr lang="en-GB" sz="1600" dirty="0" smtClean="0"/>
              <a:t> </a:t>
            </a:r>
            <a:r>
              <a:rPr lang="en-GB" sz="1600" dirty="0" err="1" smtClean="0"/>
              <a:t>přímo</a:t>
            </a:r>
            <a:r>
              <a:rPr lang="en-GB" sz="1600" dirty="0" smtClean="0"/>
              <a:t> </a:t>
            </a:r>
            <a:r>
              <a:rPr lang="en-GB" sz="1600" dirty="0" err="1" smtClean="0"/>
              <a:t>závislé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cs-CZ" sz="1600" dirty="0" err="1"/>
              <a:t>r</a:t>
            </a:r>
            <a:r>
              <a:rPr lang="en-GB" sz="1600" dirty="0" err="1" smtClean="0"/>
              <a:t>edukční</a:t>
            </a:r>
            <a:r>
              <a:rPr lang="en-GB" sz="1600" dirty="0" smtClean="0"/>
              <a:t> </a:t>
            </a:r>
            <a:r>
              <a:rPr lang="en-GB" sz="1600" dirty="0" err="1" smtClean="0"/>
              <a:t>část</a:t>
            </a:r>
            <a:r>
              <a:rPr lang="en-GB" sz="1600" dirty="0" smtClean="0"/>
              <a:t> </a:t>
            </a:r>
            <a:r>
              <a:rPr lang="en-GB" sz="1600" dirty="0" err="1" smtClean="0"/>
              <a:t>cyklů</a:t>
            </a:r>
            <a:r>
              <a:rPr lang="en-GB" sz="1600" dirty="0" smtClean="0"/>
              <a:t> N, S, Fe a </a:t>
            </a:r>
            <a:r>
              <a:rPr lang="en-GB" sz="1600" dirty="0" err="1" smtClean="0"/>
              <a:t>Mn</a:t>
            </a:r>
            <a:r>
              <a:rPr lang="en-GB" sz="1600" dirty="0" smtClean="0"/>
              <a:t> je </a:t>
            </a:r>
            <a:r>
              <a:rPr lang="en-GB" sz="1600" dirty="0" err="1" smtClean="0"/>
              <a:t>poháněna</a:t>
            </a:r>
            <a:r>
              <a:rPr lang="en-GB" sz="1600" dirty="0" smtClean="0"/>
              <a:t> </a:t>
            </a:r>
            <a:r>
              <a:rPr lang="en-GB" sz="1600" dirty="0" err="1" smtClean="0"/>
              <a:t>energií</a:t>
            </a:r>
            <a:r>
              <a:rPr lang="en-GB" sz="1600" dirty="0" smtClean="0"/>
              <a:t> </a:t>
            </a:r>
            <a:r>
              <a:rPr lang="en-GB" sz="1600" dirty="0" err="1" smtClean="0"/>
              <a:t>organických</a:t>
            </a:r>
            <a:r>
              <a:rPr lang="en-GB" sz="1600" dirty="0" smtClean="0"/>
              <a:t> </a:t>
            </a:r>
            <a:r>
              <a:rPr lang="en-GB" sz="1600" dirty="0" err="1" smtClean="0"/>
              <a:t>substrátů</a:t>
            </a:r>
            <a:r>
              <a:rPr lang="en-GB" sz="1600" dirty="0" smtClean="0"/>
              <a:t> z </a:t>
            </a:r>
            <a:r>
              <a:rPr lang="en-GB" sz="1600" dirty="0" err="1" smtClean="0"/>
              <a:t>fotosyntézy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cs-CZ" sz="1600" dirty="0" err="1"/>
              <a:t>c</a:t>
            </a:r>
            <a:r>
              <a:rPr lang="en-GB" sz="1600" dirty="0" err="1" smtClean="0"/>
              <a:t>hemolitotrofní</a:t>
            </a:r>
            <a:r>
              <a:rPr lang="en-GB" sz="1600" dirty="0" smtClean="0"/>
              <a:t> </a:t>
            </a:r>
            <a:r>
              <a:rPr lang="en-GB" sz="1600" dirty="0" err="1" smtClean="0"/>
              <a:t>reoxidace</a:t>
            </a:r>
            <a:r>
              <a:rPr lang="en-GB" sz="1600" dirty="0" smtClean="0"/>
              <a:t> N, S, Fe a </a:t>
            </a:r>
            <a:r>
              <a:rPr lang="en-GB" sz="1600" dirty="0" err="1" smtClean="0"/>
              <a:t>asi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Mn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spojeny</a:t>
            </a:r>
            <a:r>
              <a:rPr lang="en-GB" sz="1600" dirty="0" smtClean="0"/>
              <a:t> s </a:t>
            </a:r>
            <a:r>
              <a:rPr lang="en-GB" sz="1600" dirty="0" err="1" smtClean="0"/>
              <a:t>konverzí</a:t>
            </a:r>
            <a:r>
              <a:rPr lang="en-GB" sz="1600" dirty="0" smtClean="0"/>
              <a:t> CO2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buněčný</a:t>
            </a:r>
            <a:endParaRPr lang="en-GB" sz="1600" dirty="0" smtClean="0"/>
          </a:p>
          <a:p>
            <a:r>
              <a:rPr lang="en-GB" sz="1600" dirty="0" err="1" smtClean="0"/>
              <a:t>materiál</a:t>
            </a:r>
            <a:r>
              <a:rPr lang="en-GB" sz="1600" dirty="0" smtClean="0"/>
              <a:t>, </a:t>
            </a:r>
            <a:r>
              <a:rPr lang="en-GB" sz="1600" dirty="0" err="1" smtClean="0"/>
              <a:t>opět</a:t>
            </a:r>
            <a:r>
              <a:rPr lang="en-GB" sz="1600" dirty="0" smtClean="0"/>
              <a:t> </a:t>
            </a:r>
            <a:r>
              <a:rPr lang="en-GB" sz="1600" dirty="0" err="1" smtClean="0"/>
              <a:t>zahrnují</a:t>
            </a:r>
            <a:r>
              <a:rPr lang="en-GB" sz="1600" dirty="0" smtClean="0"/>
              <a:t> </a:t>
            </a:r>
            <a:r>
              <a:rPr lang="en-GB" sz="1600" dirty="0" err="1" smtClean="0"/>
              <a:t>cykly</a:t>
            </a:r>
            <a:r>
              <a:rPr lang="en-GB" sz="1600" dirty="0" smtClean="0"/>
              <a:t> C,H a O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dirty="0" err="1"/>
              <a:t>r</a:t>
            </a:r>
            <a:r>
              <a:rPr lang="en-GB" sz="1600" dirty="0" err="1" smtClean="0"/>
              <a:t>ozpouštění</a:t>
            </a:r>
            <a:r>
              <a:rPr lang="en-GB" sz="1600" dirty="0" smtClean="0"/>
              <a:t>, </a:t>
            </a:r>
            <a:r>
              <a:rPr lang="en-GB" sz="1600" dirty="0" err="1" smtClean="0"/>
              <a:t>příjem</a:t>
            </a:r>
            <a:r>
              <a:rPr lang="en-GB" sz="1600" dirty="0" smtClean="0"/>
              <a:t> a </a:t>
            </a:r>
            <a:r>
              <a:rPr lang="en-GB" sz="1600" dirty="0" err="1" smtClean="0"/>
              <a:t>srážení</a:t>
            </a:r>
            <a:r>
              <a:rPr lang="en-GB" sz="1600" dirty="0" smtClean="0"/>
              <a:t> Ca a Si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přímo</a:t>
            </a:r>
            <a:r>
              <a:rPr lang="cs-CZ" sz="1600" dirty="0"/>
              <a:t> </a:t>
            </a:r>
            <a:r>
              <a:rPr lang="en-GB" sz="1600" dirty="0" err="1" smtClean="0"/>
              <a:t>energeticky</a:t>
            </a:r>
            <a:r>
              <a:rPr lang="en-GB" sz="1600" dirty="0" smtClean="0"/>
              <a:t> </a:t>
            </a:r>
            <a:r>
              <a:rPr lang="en-GB" sz="1600" dirty="0" err="1" smtClean="0"/>
              <a:t>vázané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fotosy</a:t>
            </a:r>
            <a:r>
              <a:rPr lang="cs-CZ" sz="1600" dirty="0" smtClean="0"/>
              <a:t>.</a:t>
            </a:r>
            <a:r>
              <a:rPr lang="en-GB" sz="1600" dirty="0" smtClean="0"/>
              <a:t>a </a:t>
            </a:r>
            <a:r>
              <a:rPr lang="en-GB" sz="1600" dirty="0" err="1" smtClean="0"/>
              <a:t>resp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 err="1" smtClean="0"/>
              <a:t>cykly</a:t>
            </a:r>
            <a:r>
              <a:rPr lang="en-GB" sz="1600" dirty="0" smtClean="0"/>
              <a:t> C,H a O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dirty="0" err="1"/>
              <a:t>k</a:t>
            </a:r>
            <a:r>
              <a:rPr lang="en-GB" sz="1600" dirty="0" err="1" smtClean="0"/>
              <a:t>yseliny</a:t>
            </a:r>
            <a:r>
              <a:rPr lang="en-GB" sz="1600" dirty="0" smtClean="0"/>
              <a:t> z </a:t>
            </a:r>
            <a:r>
              <a:rPr lang="en-GB" sz="1600" dirty="0" err="1" smtClean="0"/>
              <a:t>nitrifikace</a:t>
            </a:r>
            <a:r>
              <a:rPr lang="en-GB" sz="1600" dirty="0" smtClean="0"/>
              <a:t> a</a:t>
            </a:r>
            <a:r>
              <a:rPr lang="cs-CZ" sz="1600" dirty="0" smtClean="0"/>
              <a:t> </a:t>
            </a:r>
            <a:r>
              <a:rPr lang="en-GB" sz="1600" dirty="0" err="1" smtClean="0"/>
              <a:t>oxidace</a:t>
            </a:r>
            <a:r>
              <a:rPr lang="en-GB" sz="1600" dirty="0" smtClean="0"/>
              <a:t> </a:t>
            </a:r>
            <a:r>
              <a:rPr lang="en-GB" sz="1600" dirty="0" err="1" smtClean="0"/>
              <a:t>síry</a:t>
            </a:r>
            <a:r>
              <a:rPr lang="en-GB" sz="1600" dirty="0" smtClean="0"/>
              <a:t> </a:t>
            </a:r>
            <a:r>
              <a:rPr lang="en-GB" sz="1600" dirty="0" err="1" smtClean="0"/>
              <a:t>pomáhají</a:t>
            </a:r>
            <a:r>
              <a:rPr lang="en-GB" sz="1600" dirty="0" smtClean="0"/>
              <a:t> </a:t>
            </a:r>
            <a:r>
              <a:rPr lang="en-GB" sz="1600" dirty="0" err="1" smtClean="0"/>
              <a:t>mobilizovat</a:t>
            </a:r>
            <a:r>
              <a:rPr lang="en-GB" sz="1600" dirty="0" smtClean="0"/>
              <a:t> P</a:t>
            </a:r>
            <a:endParaRPr lang="cs-CZ" sz="1600" dirty="0" smtClean="0"/>
          </a:p>
          <a:p>
            <a:r>
              <a:rPr lang="cs-CZ" sz="1600" dirty="0" err="1"/>
              <a:t>f</a:t>
            </a:r>
            <a:r>
              <a:rPr lang="en-GB" sz="1600" dirty="0" err="1" smtClean="0"/>
              <a:t>otosyntéza</a:t>
            </a:r>
            <a:r>
              <a:rPr lang="en-GB" sz="1600" dirty="0" smtClean="0"/>
              <a:t> </a:t>
            </a:r>
            <a:r>
              <a:rPr lang="en-GB" sz="1600" dirty="0" err="1" smtClean="0"/>
              <a:t>nebo</a:t>
            </a:r>
            <a:r>
              <a:rPr lang="en-GB" sz="1600" dirty="0" smtClean="0"/>
              <a:t> </a:t>
            </a:r>
            <a:r>
              <a:rPr lang="en-GB" sz="1600" dirty="0" err="1" smtClean="0"/>
              <a:t>respirace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nezbytné</a:t>
            </a:r>
            <a:r>
              <a:rPr lang="en-GB" sz="1600" dirty="0" smtClean="0"/>
              <a:t> pro </a:t>
            </a:r>
            <a:r>
              <a:rPr lang="en-GB" sz="1600" dirty="0" err="1" smtClean="0"/>
              <a:t>příjem</a:t>
            </a:r>
            <a:r>
              <a:rPr lang="en-GB" sz="1600" dirty="0" smtClean="0"/>
              <a:t> P a</a:t>
            </a:r>
            <a:r>
              <a:rPr lang="cs-CZ" sz="1600" dirty="0" smtClean="0"/>
              <a:t> </a:t>
            </a:r>
            <a:r>
              <a:rPr lang="en-GB" sz="1600" dirty="0" err="1" smtClean="0"/>
              <a:t>jeho</a:t>
            </a:r>
            <a:r>
              <a:rPr lang="en-GB" sz="1600" dirty="0" smtClean="0"/>
              <a:t> </a:t>
            </a:r>
            <a:r>
              <a:rPr lang="en-GB" sz="1600" dirty="0" err="1" smtClean="0"/>
              <a:t>konverzi</a:t>
            </a:r>
            <a:r>
              <a:rPr lang="en-GB" sz="1600" dirty="0" smtClean="0"/>
              <a:t> v </a:t>
            </a:r>
            <a:r>
              <a:rPr lang="en-GB" sz="1600" dirty="0" err="1" smtClean="0"/>
              <a:t>vysokoenergetické</a:t>
            </a:r>
            <a:r>
              <a:rPr lang="en-GB" sz="1600" dirty="0" smtClean="0"/>
              <a:t> </a:t>
            </a:r>
            <a:r>
              <a:rPr lang="en-GB" sz="1600" dirty="0" err="1" smtClean="0"/>
              <a:t>fosfáty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en-GB" sz="1600" dirty="0" err="1" smtClean="0"/>
              <a:t>Síra</a:t>
            </a:r>
            <a:r>
              <a:rPr lang="en-GB" sz="1600" dirty="0" smtClean="0"/>
              <a:t> je </a:t>
            </a:r>
            <a:r>
              <a:rPr lang="en-GB" sz="1600" dirty="0" err="1" smtClean="0"/>
              <a:t>oxidována</a:t>
            </a:r>
            <a:r>
              <a:rPr lang="en-GB" sz="1600" dirty="0" smtClean="0"/>
              <a:t> s </a:t>
            </a:r>
            <a:r>
              <a:rPr lang="en-GB" sz="1600" dirty="0" err="1" smtClean="0"/>
              <a:t>redukcí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nitrátů</a:t>
            </a:r>
            <a:r>
              <a:rPr lang="en-GB" sz="1600" dirty="0" smtClean="0"/>
              <a:t> (</a:t>
            </a:r>
            <a:r>
              <a:rPr lang="en-GB" sz="1600" i="1" dirty="0" err="1" smtClean="0"/>
              <a:t>Thiobacillus</a:t>
            </a:r>
            <a:r>
              <a:rPr lang="cs-CZ" sz="1600" i="1" dirty="0"/>
              <a:t> </a:t>
            </a:r>
            <a:r>
              <a:rPr lang="en-GB" sz="1600" i="1" dirty="0" err="1" smtClean="0"/>
              <a:t>denitrificans</a:t>
            </a:r>
            <a:r>
              <a:rPr lang="en-GB" sz="1600" dirty="0" smtClean="0"/>
              <a:t>) </a:t>
            </a:r>
            <a:endParaRPr lang="cs-CZ" sz="1600" dirty="0" smtClean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nekt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 err="1" smtClean="0"/>
              <a:t>extrémně</a:t>
            </a:r>
            <a:r>
              <a:rPr lang="en-GB" sz="1600" dirty="0" smtClean="0"/>
              <a:t> </a:t>
            </a:r>
            <a:r>
              <a:rPr lang="en-GB" sz="1600" dirty="0" err="1" smtClean="0"/>
              <a:t>termofilní</a:t>
            </a:r>
            <a:r>
              <a:rPr lang="en-GB" sz="1600" dirty="0" smtClean="0"/>
              <a:t> </a:t>
            </a:r>
            <a:r>
              <a:rPr lang="en-GB" sz="1600" dirty="0" err="1" smtClean="0"/>
              <a:t>metanogeni</a:t>
            </a:r>
            <a:r>
              <a:rPr lang="en-GB" sz="1600" dirty="0" smtClean="0"/>
              <a:t> </a:t>
            </a:r>
            <a:r>
              <a:rPr lang="en-GB" sz="1600" dirty="0" err="1" smtClean="0"/>
              <a:t>mohou</a:t>
            </a:r>
            <a:r>
              <a:rPr lang="en-GB" sz="1600" dirty="0" smtClean="0"/>
              <a:t> </a:t>
            </a:r>
            <a:r>
              <a:rPr lang="en-GB" sz="1600" dirty="0" err="1" smtClean="0"/>
              <a:t>přenášet</a:t>
            </a:r>
            <a:r>
              <a:rPr lang="en-GB" sz="1600" dirty="0" smtClean="0"/>
              <a:t> </a:t>
            </a:r>
            <a:r>
              <a:rPr lang="en-GB" sz="1600" dirty="0" err="1" smtClean="0"/>
              <a:t>vodík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CO2</a:t>
            </a:r>
            <a:r>
              <a:rPr lang="cs-CZ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elementární</a:t>
            </a:r>
            <a:r>
              <a:rPr lang="en-GB" sz="1600" dirty="0" smtClean="0"/>
              <a:t> </a:t>
            </a:r>
            <a:r>
              <a:rPr lang="en-GB" sz="1600" dirty="0" err="1" smtClean="0"/>
              <a:t>síru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cs-CZ" sz="1600" dirty="0"/>
              <a:t>z</a:t>
            </a:r>
            <a:r>
              <a:rPr lang="en-GB" sz="1600" dirty="0" smtClean="0"/>
              <a:t> </a:t>
            </a:r>
            <a:r>
              <a:rPr lang="en-GB" sz="1600" dirty="0" err="1" smtClean="0"/>
              <a:t>potenciálních</a:t>
            </a:r>
            <a:r>
              <a:rPr lang="en-GB" sz="1600" dirty="0" smtClean="0"/>
              <a:t> </a:t>
            </a:r>
            <a:r>
              <a:rPr lang="en-GB" sz="1600" dirty="0" err="1" smtClean="0"/>
              <a:t>akceptorů</a:t>
            </a:r>
            <a:r>
              <a:rPr lang="en-GB" sz="1600" dirty="0" smtClean="0"/>
              <a:t> e</a:t>
            </a:r>
            <a:r>
              <a:rPr lang="cs-CZ" sz="1600" dirty="0" smtClean="0"/>
              <a:t>-</a:t>
            </a:r>
            <a:r>
              <a:rPr lang="en-GB" sz="1600" dirty="0" smtClean="0"/>
              <a:t> </a:t>
            </a:r>
            <a:r>
              <a:rPr lang="en-GB" sz="1600" dirty="0" err="1" smtClean="0"/>
              <a:t>využívají</a:t>
            </a:r>
            <a:r>
              <a:rPr lang="en-GB" sz="1600" dirty="0" smtClean="0"/>
              <a:t> </a:t>
            </a:r>
            <a:r>
              <a:rPr lang="en-GB" sz="1600" dirty="0" err="1" smtClean="0"/>
              <a:t>mikrobi</a:t>
            </a:r>
            <a:r>
              <a:rPr lang="en-GB" sz="1600" dirty="0" smtClean="0"/>
              <a:t> ty, </a:t>
            </a:r>
            <a:r>
              <a:rPr lang="en-GB" sz="1600" dirty="0" err="1" smtClean="0"/>
              <a:t>které</a:t>
            </a:r>
            <a:r>
              <a:rPr lang="en-GB" sz="1600" dirty="0" smtClean="0"/>
              <a:t> </a:t>
            </a:r>
            <a:r>
              <a:rPr lang="en-GB" sz="1600" dirty="0" err="1" smtClean="0"/>
              <a:t>dávají</a:t>
            </a:r>
            <a:r>
              <a:rPr lang="en-GB" sz="1600" dirty="0" smtClean="0"/>
              <a:t> </a:t>
            </a:r>
            <a:r>
              <a:rPr lang="en-GB" sz="1600" dirty="0" err="1" smtClean="0"/>
              <a:t>nejvyšší</a:t>
            </a:r>
            <a:r>
              <a:rPr lang="en-GB" sz="1600" dirty="0" smtClean="0"/>
              <a:t> </a:t>
            </a:r>
            <a:r>
              <a:rPr lang="en-GB" sz="1600" dirty="0" err="1" smtClean="0"/>
              <a:t>výnos</a:t>
            </a:r>
            <a:r>
              <a:rPr lang="en-GB" sz="1600" dirty="0" smtClean="0"/>
              <a:t> </a:t>
            </a:r>
            <a:r>
              <a:rPr lang="en-GB" sz="1600" dirty="0" err="1" smtClean="0"/>
              <a:t>energie</a:t>
            </a:r>
            <a:endParaRPr lang="cs-CZ" sz="1600" dirty="0" smtClean="0"/>
          </a:p>
          <a:p>
            <a:r>
              <a:rPr lang="cs-CZ" sz="1600" dirty="0" err="1"/>
              <a:t>k</a:t>
            </a:r>
            <a:r>
              <a:rPr lang="en-GB" sz="1600" dirty="0" err="1" smtClean="0"/>
              <a:t>aždý</a:t>
            </a:r>
            <a:r>
              <a:rPr lang="en-GB" sz="1600" dirty="0" smtClean="0"/>
              <a:t> </a:t>
            </a:r>
            <a:r>
              <a:rPr lang="en-GB" sz="1600" dirty="0" err="1" smtClean="0"/>
              <a:t>akceptor</a:t>
            </a:r>
            <a:r>
              <a:rPr lang="en-GB" sz="1600" dirty="0" smtClean="0"/>
              <a:t> </a:t>
            </a:r>
            <a:r>
              <a:rPr lang="en-GB" sz="1600" dirty="0" err="1" smtClean="0"/>
              <a:t>elektronů</a:t>
            </a:r>
            <a:r>
              <a:rPr lang="en-GB" sz="1600" dirty="0" smtClean="0"/>
              <a:t> je </a:t>
            </a:r>
            <a:r>
              <a:rPr lang="en-GB" sz="1600" dirty="0" err="1" smtClean="0"/>
              <a:t>využíván</a:t>
            </a:r>
            <a:r>
              <a:rPr lang="en-GB" sz="1600" dirty="0" smtClean="0"/>
              <a:t> v </a:t>
            </a:r>
            <a:r>
              <a:rPr lang="en-GB" sz="1600" dirty="0" err="1" smtClean="0"/>
              <a:t>různ</a:t>
            </a:r>
            <a:r>
              <a:rPr lang="cs-CZ" sz="1600" dirty="0" err="1" smtClean="0"/>
              <a:t>ém</a:t>
            </a:r>
            <a:r>
              <a:rPr lang="cs-CZ" sz="1600" dirty="0" smtClean="0"/>
              <a:t> </a:t>
            </a:r>
            <a:r>
              <a:rPr lang="en-GB" sz="1600" dirty="0" smtClean="0"/>
              <a:t>redox </a:t>
            </a:r>
            <a:r>
              <a:rPr lang="en-GB" sz="1600" dirty="0" err="1" smtClean="0"/>
              <a:t>potenciálu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55818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256584"/>
          </a:xfrm>
        </p:spPr>
        <p:txBody>
          <a:bodyPr>
            <a:normAutofit/>
          </a:bodyPr>
          <a:lstStyle/>
          <a:p>
            <a:r>
              <a:rPr lang="cs-CZ" sz="1600" dirty="0" smtClean="0"/>
              <a:t>cykly - </a:t>
            </a:r>
            <a:r>
              <a:rPr lang="en-GB" sz="1600" dirty="0" err="1" smtClean="0"/>
              <a:t>částečně</a:t>
            </a:r>
            <a:r>
              <a:rPr lang="en-GB" sz="1600" dirty="0" smtClean="0"/>
              <a:t> </a:t>
            </a:r>
            <a:r>
              <a:rPr lang="en-GB" sz="1600" dirty="0" err="1" smtClean="0"/>
              <a:t>výsledkem</a:t>
            </a:r>
            <a:r>
              <a:rPr lang="en-GB" sz="1600" dirty="0" smtClean="0"/>
              <a:t> </a:t>
            </a:r>
            <a:r>
              <a:rPr lang="en-GB" sz="1600" dirty="0" err="1" smtClean="0"/>
              <a:t>metabolické</a:t>
            </a:r>
            <a:r>
              <a:rPr lang="en-GB" sz="1600" dirty="0" smtClean="0"/>
              <a:t> </a:t>
            </a:r>
            <a:r>
              <a:rPr lang="en-GB" sz="1600" dirty="0" err="1" smtClean="0"/>
              <a:t>regulace</a:t>
            </a:r>
            <a:r>
              <a:rPr lang="en-GB" sz="1600" dirty="0" smtClean="0"/>
              <a:t> v </a:t>
            </a:r>
            <a:r>
              <a:rPr lang="en-GB" sz="1600" dirty="0" err="1" smtClean="0"/>
              <a:t>rámci</a:t>
            </a:r>
            <a:r>
              <a:rPr lang="cs-CZ" sz="1600" dirty="0"/>
              <a:t> </a:t>
            </a:r>
            <a:r>
              <a:rPr lang="en-GB" sz="1600" dirty="0" err="1" smtClean="0"/>
              <a:t>jedné</a:t>
            </a:r>
            <a:r>
              <a:rPr lang="en-GB" sz="1600" dirty="0" smtClean="0"/>
              <a:t> populace </a:t>
            </a:r>
            <a:endParaRPr lang="cs-CZ" sz="1600" dirty="0" smtClean="0"/>
          </a:p>
          <a:p>
            <a:r>
              <a:rPr lang="cs-CZ" sz="1600" dirty="0" smtClean="0"/>
              <a:t>také </a:t>
            </a:r>
            <a:r>
              <a:rPr lang="en-GB" sz="1600" dirty="0" err="1" smtClean="0"/>
              <a:t>výsledkem</a:t>
            </a:r>
            <a:r>
              <a:rPr lang="en-GB" sz="1600" dirty="0" smtClean="0"/>
              <a:t> </a:t>
            </a:r>
            <a:r>
              <a:rPr lang="en-GB" sz="1600" dirty="0" err="1" smtClean="0"/>
              <a:t>soutěže</a:t>
            </a:r>
            <a:r>
              <a:rPr lang="en-GB" sz="1600" dirty="0" smtClean="0"/>
              <a:t> </a:t>
            </a:r>
            <a:r>
              <a:rPr lang="en-GB" sz="1600" dirty="0" err="1" smtClean="0"/>
              <a:t>mezi</a:t>
            </a:r>
            <a:r>
              <a:rPr lang="en-GB" sz="1600" dirty="0" smtClean="0"/>
              <a:t> </a:t>
            </a:r>
            <a:r>
              <a:rPr lang="en-GB" sz="1600" dirty="0" err="1" smtClean="0"/>
              <a:t>populacemi</a:t>
            </a:r>
            <a:r>
              <a:rPr lang="en-GB" sz="1600" dirty="0" smtClean="0"/>
              <a:t> s </a:t>
            </a:r>
            <a:r>
              <a:rPr lang="en-GB" sz="1600" dirty="0" err="1" smtClean="0"/>
              <a:t>různými</a:t>
            </a:r>
            <a:r>
              <a:rPr lang="cs-CZ" sz="1600" dirty="0" smtClean="0"/>
              <a:t> </a:t>
            </a:r>
            <a:r>
              <a:rPr lang="en-GB" sz="1600" dirty="0" err="1" smtClean="0"/>
              <a:t>metabolickými</a:t>
            </a:r>
            <a:r>
              <a:rPr lang="en-GB" sz="1600" dirty="0" smtClean="0"/>
              <a:t> </a:t>
            </a:r>
            <a:r>
              <a:rPr lang="en-GB" sz="1600" dirty="0" err="1" smtClean="0"/>
              <a:t>schopnostmi</a:t>
            </a:r>
            <a:endParaRPr lang="cs-CZ" sz="1600" dirty="0" smtClean="0"/>
          </a:p>
          <a:p>
            <a:endParaRPr lang="cs-CZ" sz="1600" dirty="0"/>
          </a:p>
          <a:p>
            <a:r>
              <a:rPr lang="en-GB" sz="1600" dirty="0" err="1" smtClean="0"/>
              <a:t>fak</a:t>
            </a:r>
            <a:r>
              <a:rPr lang="cs-CZ" sz="1600" dirty="0" smtClean="0"/>
              <a:t>. </a:t>
            </a:r>
            <a:r>
              <a:rPr lang="en-GB" sz="1600" dirty="0" err="1" smtClean="0"/>
              <a:t>anaerob</a:t>
            </a:r>
            <a:r>
              <a:rPr lang="cs-CZ" sz="1600" dirty="0" err="1" smtClean="0"/>
              <a:t>ové</a:t>
            </a:r>
            <a:r>
              <a:rPr lang="en-GB" sz="1600" dirty="0" smtClean="0"/>
              <a:t> </a:t>
            </a:r>
            <a:r>
              <a:rPr lang="en-GB" sz="1600" dirty="0" err="1" smtClean="0"/>
              <a:t>zastaví</a:t>
            </a:r>
            <a:r>
              <a:rPr lang="en-GB" sz="1600" dirty="0" smtClean="0"/>
              <a:t> </a:t>
            </a:r>
            <a:r>
              <a:rPr lang="en-GB" sz="1600" dirty="0" err="1" smtClean="0"/>
              <a:t>jejich</a:t>
            </a:r>
            <a:r>
              <a:rPr lang="en-GB" sz="1600" dirty="0" smtClean="0"/>
              <a:t> </a:t>
            </a:r>
            <a:r>
              <a:rPr lang="en-GB" sz="1600" dirty="0" err="1" smtClean="0"/>
              <a:t>účinnou</a:t>
            </a:r>
            <a:r>
              <a:rPr lang="en-GB" sz="1600" dirty="0" smtClean="0"/>
              <a:t> </a:t>
            </a:r>
            <a:r>
              <a:rPr lang="en-GB" sz="1600" dirty="0" err="1" smtClean="0"/>
              <a:t>fermentativní</a:t>
            </a:r>
            <a:r>
              <a:rPr lang="en-GB" sz="1600" dirty="0" smtClean="0"/>
              <a:t> </a:t>
            </a:r>
            <a:r>
              <a:rPr lang="en-GB" sz="1600" dirty="0" err="1" smtClean="0"/>
              <a:t>či</a:t>
            </a:r>
            <a:r>
              <a:rPr lang="en-GB" sz="1600" dirty="0" smtClean="0"/>
              <a:t> </a:t>
            </a:r>
            <a:r>
              <a:rPr lang="en-GB" sz="1600" dirty="0" err="1" smtClean="0"/>
              <a:t>disimilační</a:t>
            </a:r>
            <a:r>
              <a:rPr lang="en-GB" sz="1600" dirty="0" smtClean="0"/>
              <a:t> </a:t>
            </a:r>
            <a:r>
              <a:rPr lang="en-GB" sz="1600" dirty="0" err="1" smtClean="0"/>
              <a:t>redukci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nitrátů</a:t>
            </a:r>
            <a:r>
              <a:rPr lang="en-GB" sz="1600" dirty="0" smtClean="0"/>
              <a:t> </a:t>
            </a:r>
            <a:r>
              <a:rPr lang="en-GB" sz="1600" dirty="0" err="1" smtClean="0"/>
              <a:t>za</a:t>
            </a:r>
            <a:r>
              <a:rPr lang="cs-CZ" sz="1600" dirty="0"/>
              <a:t> </a:t>
            </a:r>
            <a:r>
              <a:rPr lang="en-GB" sz="1600" dirty="0" err="1" smtClean="0"/>
              <a:t>přítomnosti</a:t>
            </a:r>
            <a:r>
              <a:rPr lang="en-GB" sz="1600" dirty="0" smtClean="0"/>
              <a:t> </a:t>
            </a:r>
            <a:r>
              <a:rPr lang="en-GB" sz="1600" dirty="0" err="1" smtClean="0"/>
              <a:t>kyslíku</a:t>
            </a:r>
            <a:endParaRPr lang="cs-CZ" sz="1600" dirty="0" smtClean="0"/>
          </a:p>
          <a:p>
            <a:r>
              <a:rPr lang="cs-CZ" sz="1600" dirty="0" smtClean="0"/>
              <a:t>bez </a:t>
            </a:r>
            <a:r>
              <a:rPr lang="en-GB" sz="1600" dirty="0" err="1" smtClean="0"/>
              <a:t>kyslíku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Fe3+, Mn4+ a NO3- </a:t>
            </a:r>
            <a:r>
              <a:rPr lang="en-GB" sz="1600" dirty="0" err="1" smtClean="0"/>
              <a:t>nejvíce</a:t>
            </a:r>
            <a:r>
              <a:rPr lang="en-GB" sz="1600" dirty="0" smtClean="0"/>
              <a:t> </a:t>
            </a:r>
            <a:r>
              <a:rPr lang="en-GB" sz="1600" dirty="0" err="1" smtClean="0"/>
              <a:t>oxidujícími</a:t>
            </a:r>
            <a:r>
              <a:rPr lang="cs-CZ" sz="1600" dirty="0"/>
              <a:t> </a:t>
            </a:r>
            <a:r>
              <a:rPr lang="en-GB" sz="1600" dirty="0" err="1" smtClean="0"/>
              <a:t>akceptory</a:t>
            </a:r>
            <a:r>
              <a:rPr lang="en-GB" sz="1600" dirty="0" smtClean="0"/>
              <a:t> </a:t>
            </a:r>
            <a:r>
              <a:rPr lang="en-GB" sz="1600" dirty="0" err="1" smtClean="0"/>
              <a:t>elektronů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en-GB" sz="1600" dirty="0" err="1" smtClean="0"/>
              <a:t>redukující</a:t>
            </a:r>
            <a:r>
              <a:rPr lang="en-GB" sz="1600" dirty="0" smtClean="0"/>
              <a:t> </a:t>
            </a:r>
            <a:r>
              <a:rPr lang="en-GB" sz="1600" dirty="0" err="1" smtClean="0"/>
              <a:t>nitráty</a:t>
            </a:r>
            <a:r>
              <a:rPr lang="en-GB" sz="1600" dirty="0" smtClean="0"/>
              <a:t> </a:t>
            </a:r>
            <a:r>
              <a:rPr lang="en-GB" sz="1600" dirty="0"/>
              <a:t>, </a:t>
            </a:r>
            <a:r>
              <a:rPr lang="en-GB" sz="1600" dirty="0" err="1"/>
              <a:t>získají</a:t>
            </a:r>
            <a:r>
              <a:rPr lang="en-GB" sz="1600" dirty="0"/>
              <a:t> </a:t>
            </a:r>
            <a:r>
              <a:rPr lang="en-GB" sz="1600" dirty="0" err="1"/>
              <a:t>více</a:t>
            </a:r>
            <a:r>
              <a:rPr lang="en-GB" sz="1600" dirty="0"/>
              <a:t> </a:t>
            </a:r>
            <a:r>
              <a:rPr lang="en-GB" sz="1600" dirty="0" err="1"/>
              <a:t>energie</a:t>
            </a:r>
            <a:r>
              <a:rPr lang="en-GB" sz="1600" dirty="0"/>
              <a:t> </a:t>
            </a:r>
            <a:r>
              <a:rPr lang="en-GB" sz="1600" dirty="0" smtClean="0"/>
              <a:t>–</a:t>
            </a:r>
            <a:r>
              <a:rPr lang="cs-CZ" sz="1600" dirty="0" smtClean="0"/>
              <a:t> </a:t>
            </a:r>
            <a:r>
              <a:rPr lang="en-GB" sz="1600" dirty="0" err="1" smtClean="0"/>
              <a:t>více</a:t>
            </a:r>
            <a:r>
              <a:rPr lang="cs-CZ" sz="1600" dirty="0" smtClean="0"/>
              <a:t> </a:t>
            </a:r>
            <a:r>
              <a:rPr lang="en-GB" sz="1600" dirty="0" err="1" smtClean="0"/>
              <a:t>biomasy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jednotku</a:t>
            </a:r>
            <a:r>
              <a:rPr lang="en-GB" sz="1600" dirty="0" smtClean="0"/>
              <a:t> </a:t>
            </a:r>
            <a:r>
              <a:rPr lang="en-GB" sz="1600" dirty="0" err="1" smtClean="0"/>
              <a:t>využitého</a:t>
            </a:r>
            <a:r>
              <a:rPr lang="en-GB" sz="1600" dirty="0" smtClean="0"/>
              <a:t> </a:t>
            </a:r>
            <a:r>
              <a:rPr lang="en-GB" sz="1600" dirty="0" err="1" smtClean="0"/>
              <a:t>substrátu</a:t>
            </a:r>
            <a:r>
              <a:rPr lang="en-GB" sz="1600" dirty="0" smtClean="0"/>
              <a:t> a </a:t>
            </a:r>
            <a:r>
              <a:rPr lang="en-GB" sz="1600" dirty="0" err="1" smtClean="0"/>
              <a:t>potlačí</a:t>
            </a:r>
            <a:r>
              <a:rPr lang="en-GB" sz="1600" dirty="0" smtClean="0"/>
              <a:t> </a:t>
            </a:r>
            <a:r>
              <a:rPr lang="en-GB" sz="1600" dirty="0" err="1" smtClean="0"/>
              <a:t>organismy</a:t>
            </a:r>
            <a:r>
              <a:rPr lang="en-GB" sz="1600" dirty="0" smtClean="0"/>
              <a:t> </a:t>
            </a:r>
            <a:r>
              <a:rPr lang="en-GB" sz="1600" dirty="0" err="1" smtClean="0"/>
              <a:t>redukující</a:t>
            </a:r>
            <a:r>
              <a:rPr lang="en-GB" sz="1600" dirty="0" smtClean="0"/>
              <a:t> </a:t>
            </a:r>
            <a:r>
              <a:rPr lang="en-GB" sz="1600" dirty="0" err="1" smtClean="0"/>
              <a:t>sulfáty</a:t>
            </a:r>
            <a:endParaRPr lang="en-GB" sz="1600" dirty="0" smtClean="0"/>
          </a:p>
          <a:p>
            <a:r>
              <a:rPr lang="cs-CZ" sz="1600" dirty="0" err="1"/>
              <a:t>p</a:t>
            </a:r>
            <a:r>
              <a:rPr lang="en-GB" sz="1600" dirty="0" err="1" smtClean="0"/>
              <a:t>osloupnost</a:t>
            </a:r>
            <a:r>
              <a:rPr lang="en-GB" sz="1600" dirty="0" smtClean="0"/>
              <a:t> </a:t>
            </a:r>
            <a:r>
              <a:rPr lang="en-GB" sz="1600" dirty="0" err="1" smtClean="0"/>
              <a:t>využívání</a:t>
            </a:r>
            <a:r>
              <a:rPr lang="en-GB" sz="1600" dirty="0" smtClean="0"/>
              <a:t> </a:t>
            </a:r>
            <a:r>
              <a:rPr lang="en-GB" sz="1600" dirty="0" err="1" smtClean="0"/>
              <a:t>akceptorů</a:t>
            </a:r>
            <a:r>
              <a:rPr lang="en-GB" sz="1600" dirty="0" smtClean="0"/>
              <a:t> </a:t>
            </a:r>
            <a:r>
              <a:rPr lang="en-GB" sz="1600" dirty="0" err="1" smtClean="0"/>
              <a:t>elektronů</a:t>
            </a:r>
            <a:r>
              <a:rPr lang="en-GB" sz="1600" dirty="0" smtClean="0"/>
              <a:t> </a:t>
            </a:r>
            <a:r>
              <a:rPr lang="en-GB" sz="1600" dirty="0" err="1" smtClean="0"/>
              <a:t>může</a:t>
            </a:r>
            <a:r>
              <a:rPr lang="en-GB" sz="1600" dirty="0" smtClean="0"/>
              <a:t> </a:t>
            </a:r>
            <a:r>
              <a:rPr lang="en-GB" sz="1600" dirty="0" err="1" smtClean="0"/>
              <a:t>být</a:t>
            </a:r>
            <a:r>
              <a:rPr lang="en-GB" sz="1600" dirty="0" smtClean="0"/>
              <a:t> </a:t>
            </a:r>
            <a:r>
              <a:rPr lang="en-GB" sz="1600" dirty="0" err="1" smtClean="0"/>
              <a:t>pozorována</a:t>
            </a:r>
            <a:r>
              <a:rPr lang="en-GB" sz="1600" dirty="0" smtClean="0"/>
              <a:t> v </a:t>
            </a:r>
            <a:r>
              <a:rPr lang="en-GB" sz="1600" dirty="0" err="1" smtClean="0"/>
              <a:t>horizontálních</a:t>
            </a:r>
            <a:r>
              <a:rPr lang="en-GB" sz="1600" dirty="0" smtClean="0"/>
              <a:t> </a:t>
            </a:r>
            <a:r>
              <a:rPr lang="en-GB" sz="1600" dirty="0" err="1" smtClean="0"/>
              <a:t>vrstvách</a:t>
            </a:r>
            <a:endParaRPr lang="en-GB" sz="1600" dirty="0" smtClean="0"/>
          </a:p>
          <a:p>
            <a:r>
              <a:rPr lang="en-GB" sz="1600" dirty="0" smtClean="0"/>
              <a:t>s </a:t>
            </a:r>
            <a:r>
              <a:rPr lang="en-GB" sz="1600" dirty="0" err="1" smtClean="0"/>
              <a:t>narůstající</a:t>
            </a:r>
            <a:r>
              <a:rPr lang="en-GB" sz="1600" dirty="0" smtClean="0"/>
              <a:t> </a:t>
            </a:r>
            <a:r>
              <a:rPr lang="en-GB" sz="1600" dirty="0" err="1" smtClean="0"/>
              <a:t>hloubkou</a:t>
            </a:r>
            <a:r>
              <a:rPr lang="en-GB" sz="1600" dirty="0" smtClean="0"/>
              <a:t> </a:t>
            </a:r>
            <a:r>
              <a:rPr lang="en-GB" sz="1600" dirty="0" err="1" smtClean="0"/>
              <a:t>ve</a:t>
            </a:r>
            <a:r>
              <a:rPr lang="en-GB" sz="1600" dirty="0" smtClean="0"/>
              <a:t> </a:t>
            </a:r>
            <a:r>
              <a:rPr lang="en-GB" sz="1600" dirty="0" err="1" smtClean="0"/>
              <a:t>vodních</a:t>
            </a:r>
            <a:r>
              <a:rPr lang="en-GB" sz="1600" dirty="0" smtClean="0"/>
              <a:t> </a:t>
            </a:r>
            <a:r>
              <a:rPr lang="en-GB" sz="1600" dirty="0" err="1" smtClean="0"/>
              <a:t>sloupcích</a:t>
            </a:r>
            <a:r>
              <a:rPr lang="en-GB" sz="1600" dirty="0" smtClean="0"/>
              <a:t> a </a:t>
            </a:r>
            <a:r>
              <a:rPr lang="en-GB" sz="1600" dirty="0" err="1" smtClean="0"/>
              <a:t>sedimentech</a:t>
            </a:r>
            <a:r>
              <a:rPr lang="cs-CZ" sz="1600" dirty="0" smtClean="0"/>
              <a:t> (</a:t>
            </a:r>
            <a:r>
              <a:rPr lang="cs-CZ" sz="1600" dirty="0" err="1" smtClean="0"/>
              <a:t>Vinogradského</a:t>
            </a:r>
            <a:r>
              <a:rPr lang="cs-CZ" sz="1600" dirty="0" smtClean="0"/>
              <a:t> kolona)</a:t>
            </a:r>
            <a:endParaRPr lang="en-GB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322990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496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4744"/>
            <a:ext cx="9636670" cy="493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51920" y="1886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Faprotax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46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/>
              <a:t>                                                                          </a:t>
            </a:r>
            <a:r>
              <a:rPr lang="en-GB" sz="1800" b="1" dirty="0" err="1" smtClean="0"/>
              <a:t>Cyklus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uhlíku</a:t>
            </a:r>
            <a:endParaRPr lang="cs-CZ" sz="1800" b="1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cs-CZ" sz="1600" dirty="0" err="1"/>
              <a:t>n</a:t>
            </a:r>
            <a:r>
              <a:rPr lang="en-GB" sz="1600" dirty="0" err="1" smtClean="0"/>
              <a:t>ejaktivnější</a:t>
            </a:r>
            <a:r>
              <a:rPr lang="en-GB" sz="1600" dirty="0" smtClean="0"/>
              <a:t> </a:t>
            </a:r>
            <a:r>
              <a:rPr lang="en-GB" sz="1600" dirty="0" err="1" smtClean="0"/>
              <a:t>část</a:t>
            </a:r>
            <a:r>
              <a:rPr lang="en-GB" sz="1600" dirty="0" smtClean="0"/>
              <a:t> </a:t>
            </a:r>
            <a:r>
              <a:rPr lang="en-GB" sz="1600" dirty="0" err="1" smtClean="0"/>
              <a:t>cyklu</a:t>
            </a:r>
            <a:r>
              <a:rPr lang="en-GB" sz="1600" dirty="0" smtClean="0"/>
              <a:t> C – </a:t>
            </a:r>
            <a:r>
              <a:rPr lang="en-GB" sz="1600" dirty="0" err="1" smtClean="0"/>
              <a:t>atmosférický</a:t>
            </a:r>
            <a:r>
              <a:rPr lang="en-GB" sz="1600" dirty="0" smtClean="0"/>
              <a:t> CO2 – 0,034% </a:t>
            </a:r>
            <a:r>
              <a:rPr lang="en-GB" sz="1600" dirty="0" err="1" smtClean="0"/>
              <a:t>atmosféry</a:t>
            </a:r>
            <a:r>
              <a:rPr lang="en-GB" sz="1600" dirty="0" smtClean="0"/>
              <a:t>, </a:t>
            </a:r>
            <a:r>
              <a:rPr lang="en-GB" sz="1600" dirty="0" err="1" smtClean="0"/>
              <a:t>nebo</a:t>
            </a:r>
            <a:r>
              <a:rPr lang="en-GB" sz="1600" dirty="0" smtClean="0"/>
              <a:t> </a:t>
            </a:r>
            <a:r>
              <a:rPr lang="en-GB" sz="1600" dirty="0" err="1" smtClean="0"/>
              <a:t>také</a:t>
            </a:r>
            <a:r>
              <a:rPr lang="en-GB" sz="1600" dirty="0" smtClean="0"/>
              <a:t> 700 </a:t>
            </a:r>
            <a:r>
              <a:rPr lang="en-GB" sz="1600" dirty="0" err="1" smtClean="0"/>
              <a:t>miliard</a:t>
            </a:r>
            <a:r>
              <a:rPr lang="cs-CZ" sz="1600" dirty="0"/>
              <a:t> </a:t>
            </a:r>
            <a:r>
              <a:rPr lang="en-GB" sz="1600" dirty="0" err="1" smtClean="0"/>
              <a:t>tun</a:t>
            </a:r>
            <a:r>
              <a:rPr lang="en-GB" sz="1600" dirty="0" smtClean="0"/>
              <a:t> C</a:t>
            </a:r>
          </a:p>
          <a:p>
            <a:r>
              <a:rPr lang="cs-CZ" sz="1600" dirty="0" err="1"/>
              <a:t>r</a:t>
            </a:r>
            <a:r>
              <a:rPr lang="en-GB" sz="1600" dirty="0" err="1" smtClean="0"/>
              <a:t>ozpuštěný</a:t>
            </a:r>
            <a:r>
              <a:rPr lang="en-GB" sz="1600" dirty="0" smtClean="0"/>
              <a:t> </a:t>
            </a:r>
            <a:r>
              <a:rPr lang="en-GB" sz="1600" dirty="0" err="1" smtClean="0"/>
              <a:t>anorganický</a:t>
            </a:r>
            <a:r>
              <a:rPr lang="en-GB" sz="1600" dirty="0" smtClean="0"/>
              <a:t> C (CO2, H2CO3, HCO3</a:t>
            </a:r>
            <a:r>
              <a:rPr lang="cs-CZ" sz="1600" dirty="0" smtClean="0"/>
              <a:t> </a:t>
            </a:r>
            <a:r>
              <a:rPr lang="en-GB" sz="1600" dirty="0" smtClean="0"/>
              <a:t>-, CO3 2-) – v </a:t>
            </a:r>
            <a:r>
              <a:rPr lang="en-GB" sz="1600" dirty="0" err="1" smtClean="0"/>
              <a:t>povrchové</a:t>
            </a:r>
            <a:r>
              <a:rPr lang="en-GB" sz="1600" dirty="0" smtClean="0"/>
              <a:t> </a:t>
            </a:r>
            <a:r>
              <a:rPr lang="en-GB" sz="1600" dirty="0" err="1" smtClean="0"/>
              <a:t>mořské</a:t>
            </a:r>
            <a:r>
              <a:rPr lang="en-GB" sz="1600" dirty="0" smtClean="0"/>
              <a:t> </a:t>
            </a:r>
            <a:r>
              <a:rPr lang="en-GB" sz="1600" dirty="0" err="1" smtClean="0"/>
              <a:t>vodě</a:t>
            </a:r>
            <a:r>
              <a:rPr lang="en-GB" sz="1600" dirty="0" smtClean="0"/>
              <a:t> – 500</a:t>
            </a:r>
            <a:r>
              <a:rPr lang="cs-CZ" sz="1600" dirty="0" smtClean="0"/>
              <a:t> </a:t>
            </a:r>
            <a:r>
              <a:rPr lang="en-GB" sz="1600" dirty="0" smtClean="0"/>
              <a:t>m</a:t>
            </a:r>
            <a:r>
              <a:rPr lang="cs-CZ" sz="1600" dirty="0" smtClean="0"/>
              <a:t>l</a:t>
            </a:r>
            <a:r>
              <a:rPr lang="en-GB" sz="1600" dirty="0" smtClean="0"/>
              <a:t>d </a:t>
            </a:r>
            <a:r>
              <a:rPr lang="en-GB" sz="1600" dirty="0" err="1" smtClean="0"/>
              <a:t>tun</a:t>
            </a:r>
            <a:r>
              <a:rPr lang="en-GB" sz="1600" dirty="0" smtClean="0"/>
              <a:t> C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cs-CZ" sz="1600" dirty="0" err="1"/>
              <a:t>o</a:t>
            </a:r>
            <a:r>
              <a:rPr lang="en-GB" sz="1600" dirty="0" err="1" smtClean="0"/>
              <a:t>bě</a:t>
            </a:r>
            <a:r>
              <a:rPr lang="en-GB" sz="1600" dirty="0" smtClean="0"/>
              <a:t> </a:t>
            </a:r>
            <a:r>
              <a:rPr lang="en-GB" sz="1600" dirty="0" err="1" smtClean="0"/>
              <a:t>složky</a:t>
            </a:r>
            <a:r>
              <a:rPr lang="en-GB" sz="1600" dirty="0" smtClean="0"/>
              <a:t> v </a:t>
            </a:r>
            <a:r>
              <a:rPr lang="en-GB" sz="1600" dirty="0" err="1" smtClean="0"/>
              <a:t>rovnováze</a:t>
            </a:r>
            <a:endParaRPr lang="en-GB" sz="1600" dirty="0" smtClean="0"/>
          </a:p>
          <a:p>
            <a:r>
              <a:rPr lang="cs-CZ" sz="1600" dirty="0"/>
              <a:t>p</a:t>
            </a:r>
            <a:r>
              <a:rPr lang="en-GB" sz="1600" dirty="0" err="1" smtClean="0"/>
              <a:t>lus</a:t>
            </a:r>
            <a:r>
              <a:rPr lang="en-GB" sz="1600" dirty="0" smtClean="0"/>
              <a:t> </a:t>
            </a:r>
            <a:r>
              <a:rPr lang="en-GB" sz="1600" dirty="0" err="1" smtClean="0"/>
              <a:t>pomalá</a:t>
            </a:r>
            <a:r>
              <a:rPr lang="en-GB" sz="1600" dirty="0" smtClean="0"/>
              <a:t> </a:t>
            </a:r>
            <a:r>
              <a:rPr lang="en-GB" sz="1600" dirty="0" err="1" smtClean="0"/>
              <a:t>výměna</a:t>
            </a:r>
            <a:r>
              <a:rPr lang="en-GB" sz="1600" dirty="0" smtClean="0"/>
              <a:t> s </a:t>
            </a:r>
            <a:r>
              <a:rPr lang="en-GB" sz="1600" dirty="0" err="1" smtClean="0"/>
              <a:t>hlubokomořským</a:t>
            </a:r>
            <a:r>
              <a:rPr lang="en-GB" sz="1600" dirty="0" smtClean="0"/>
              <a:t> C </a:t>
            </a:r>
            <a:endParaRPr lang="cs-CZ" sz="1600" dirty="0" smtClean="0"/>
          </a:p>
          <a:p>
            <a:r>
              <a:rPr lang="en-GB" sz="1600" dirty="0" err="1" smtClean="0"/>
              <a:t>cca</a:t>
            </a:r>
            <a:r>
              <a:rPr lang="en-GB" sz="1600" dirty="0" smtClean="0"/>
              <a:t> 34.500 </a:t>
            </a:r>
            <a:r>
              <a:rPr lang="en-GB" sz="1600" dirty="0" err="1" smtClean="0"/>
              <a:t>miliard</a:t>
            </a:r>
            <a:r>
              <a:rPr lang="en-GB" sz="1600" dirty="0" smtClean="0"/>
              <a:t> </a:t>
            </a:r>
            <a:r>
              <a:rPr lang="en-GB" sz="1600" dirty="0" err="1" smtClean="0"/>
              <a:t>tun</a:t>
            </a:r>
            <a:r>
              <a:rPr lang="en-GB" sz="1600" dirty="0" smtClean="0"/>
              <a:t> C – </a:t>
            </a:r>
            <a:r>
              <a:rPr lang="en-GB" sz="1600" dirty="0" err="1" smtClean="0"/>
              <a:t>vertikální</a:t>
            </a:r>
            <a:r>
              <a:rPr lang="en-GB" sz="1600" dirty="0" smtClean="0"/>
              <a:t> </a:t>
            </a:r>
            <a:r>
              <a:rPr lang="en-GB" sz="1600" dirty="0" err="1" smtClean="0"/>
              <a:t>cirkulace</a:t>
            </a:r>
            <a:r>
              <a:rPr lang="cs-CZ" sz="1600" dirty="0"/>
              <a:t> </a:t>
            </a:r>
            <a:r>
              <a:rPr lang="en-GB" sz="1600" dirty="0" err="1" smtClean="0"/>
              <a:t>mořské</a:t>
            </a:r>
            <a:r>
              <a:rPr lang="en-GB" sz="1600" dirty="0" smtClean="0"/>
              <a:t> </a:t>
            </a:r>
            <a:r>
              <a:rPr lang="en-GB" sz="1600" dirty="0" err="1" smtClean="0"/>
              <a:t>vody</a:t>
            </a:r>
            <a:endParaRPr lang="en-GB" sz="1600" dirty="0" smtClean="0"/>
          </a:p>
          <a:p>
            <a:r>
              <a:rPr lang="cs-CZ" sz="1600" dirty="0" err="1"/>
              <a:t>ž</a:t>
            </a:r>
            <a:r>
              <a:rPr lang="en-GB" sz="1600" dirty="0" err="1" smtClean="0"/>
              <a:t>ivá</a:t>
            </a:r>
            <a:r>
              <a:rPr lang="en-GB" sz="1600" dirty="0" smtClean="0"/>
              <a:t> </a:t>
            </a:r>
            <a:r>
              <a:rPr lang="en-GB" sz="1600" dirty="0" err="1" smtClean="0"/>
              <a:t>biomasa</a:t>
            </a:r>
            <a:r>
              <a:rPr lang="en-GB" sz="1600" dirty="0" smtClean="0"/>
              <a:t> – 450-500 </a:t>
            </a:r>
            <a:r>
              <a:rPr lang="en-GB" sz="1600" dirty="0" err="1" smtClean="0"/>
              <a:t>miliard</a:t>
            </a:r>
            <a:r>
              <a:rPr lang="en-GB" sz="1600" dirty="0" smtClean="0"/>
              <a:t> </a:t>
            </a:r>
            <a:r>
              <a:rPr lang="en-GB" sz="1600" dirty="0" err="1" smtClean="0"/>
              <a:t>tun</a:t>
            </a:r>
            <a:endParaRPr lang="en-GB" sz="1600" dirty="0" smtClean="0"/>
          </a:p>
          <a:p>
            <a:r>
              <a:rPr lang="cs-CZ" sz="1600" dirty="0" err="1"/>
              <a:t>m</a:t>
            </a:r>
            <a:r>
              <a:rPr lang="en-GB" sz="1600" dirty="0" err="1" smtClean="0"/>
              <a:t>rtvá</a:t>
            </a:r>
            <a:r>
              <a:rPr lang="cs-CZ" sz="1600" dirty="0" smtClean="0"/>
              <a:t> </a:t>
            </a:r>
            <a:r>
              <a:rPr lang="en-GB" sz="1600" dirty="0" err="1" smtClean="0"/>
              <a:t>nefosilní</a:t>
            </a:r>
            <a:r>
              <a:rPr lang="cs-CZ" sz="1600" dirty="0" smtClean="0"/>
              <a:t> hmota</a:t>
            </a:r>
            <a:r>
              <a:rPr lang="en-GB" sz="1600" dirty="0" smtClean="0"/>
              <a:t> (humus, org</a:t>
            </a:r>
            <a:r>
              <a:rPr lang="cs-CZ" sz="1600" dirty="0" smtClean="0"/>
              <a:t>.</a:t>
            </a:r>
            <a:r>
              <a:rPr lang="en-GB" sz="1600" dirty="0" smtClean="0"/>
              <a:t> </a:t>
            </a:r>
            <a:r>
              <a:rPr lang="en-GB" sz="1600" dirty="0" err="1" smtClean="0"/>
              <a:t>sedimenty</a:t>
            </a:r>
            <a:r>
              <a:rPr lang="en-GB" sz="1600" dirty="0" smtClean="0"/>
              <a:t>) 3700 </a:t>
            </a:r>
            <a:r>
              <a:rPr lang="en-GB" sz="1600" dirty="0" err="1" smtClean="0"/>
              <a:t>miliard</a:t>
            </a:r>
            <a:r>
              <a:rPr lang="en-GB" sz="1600" dirty="0" smtClean="0"/>
              <a:t> </a:t>
            </a:r>
            <a:r>
              <a:rPr lang="en-GB" sz="1600" dirty="0" err="1" smtClean="0"/>
              <a:t>tun</a:t>
            </a:r>
            <a:endParaRPr lang="en-GB" sz="1600" dirty="0" smtClean="0"/>
          </a:p>
          <a:p>
            <a:r>
              <a:rPr lang="en-GB" sz="1600" dirty="0" err="1" smtClean="0"/>
              <a:t>vše</a:t>
            </a:r>
            <a:r>
              <a:rPr lang="en-GB" sz="1600" dirty="0" smtClean="0"/>
              <a:t> </a:t>
            </a:r>
            <a:r>
              <a:rPr lang="en-GB" sz="1600" dirty="0" err="1" smtClean="0"/>
              <a:t>dohromady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aktivně</a:t>
            </a:r>
            <a:r>
              <a:rPr lang="en-GB" sz="1600" dirty="0" smtClean="0"/>
              <a:t> </a:t>
            </a:r>
            <a:r>
              <a:rPr lang="en-GB" sz="1600" dirty="0" err="1" smtClean="0"/>
              <a:t>cyklované</a:t>
            </a:r>
            <a:r>
              <a:rPr lang="en-GB" sz="1600" dirty="0" smtClean="0"/>
              <a:t> </a:t>
            </a:r>
            <a:r>
              <a:rPr lang="en-GB" sz="1600" dirty="0" err="1" smtClean="0"/>
              <a:t>rezervoáry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cs-CZ" sz="1600" dirty="0" err="1"/>
              <a:t>f</a:t>
            </a:r>
            <a:r>
              <a:rPr lang="en-GB" sz="1600" dirty="0" err="1" smtClean="0"/>
              <a:t>osilní</a:t>
            </a:r>
            <a:r>
              <a:rPr lang="en-GB" sz="1600" dirty="0" smtClean="0"/>
              <a:t> </a:t>
            </a:r>
            <a:r>
              <a:rPr lang="en-GB" sz="1600" dirty="0" err="1" smtClean="0"/>
              <a:t>paliva</a:t>
            </a:r>
            <a:r>
              <a:rPr lang="en-GB" sz="1600" dirty="0" smtClean="0"/>
              <a:t> – 10.000 </a:t>
            </a:r>
            <a:r>
              <a:rPr lang="en-GB" sz="1600" dirty="0" err="1" smtClean="0"/>
              <a:t>miliard</a:t>
            </a:r>
            <a:r>
              <a:rPr lang="en-GB" sz="1600" dirty="0" smtClean="0"/>
              <a:t> </a:t>
            </a:r>
            <a:r>
              <a:rPr lang="en-GB" sz="1600" dirty="0" err="1" smtClean="0"/>
              <a:t>tun</a:t>
            </a:r>
            <a:endParaRPr lang="en-GB" sz="1600" dirty="0" smtClean="0"/>
          </a:p>
          <a:p>
            <a:r>
              <a:rPr lang="en-GB" sz="1600" dirty="0" err="1" smtClean="0"/>
              <a:t>sedimentární</a:t>
            </a:r>
            <a:r>
              <a:rPr lang="en-GB" sz="1600" dirty="0" smtClean="0"/>
              <a:t> </a:t>
            </a:r>
            <a:r>
              <a:rPr lang="en-GB" sz="1600" dirty="0" err="1" smtClean="0"/>
              <a:t>horniny</a:t>
            </a:r>
            <a:r>
              <a:rPr lang="en-GB" sz="1600" dirty="0" smtClean="0"/>
              <a:t> – 20.000 </a:t>
            </a:r>
            <a:r>
              <a:rPr lang="en-GB" sz="1600" dirty="0" err="1" smtClean="0"/>
              <a:t>miliard</a:t>
            </a:r>
            <a:r>
              <a:rPr lang="en-GB" sz="1600" dirty="0" smtClean="0"/>
              <a:t> </a:t>
            </a:r>
            <a:r>
              <a:rPr lang="en-GB" sz="1600" dirty="0" err="1" smtClean="0"/>
              <a:t>tun</a:t>
            </a:r>
            <a:r>
              <a:rPr lang="cs-CZ" sz="1600" dirty="0" smtClean="0"/>
              <a:t> C</a:t>
            </a:r>
            <a:endParaRPr lang="en-GB" sz="1600" dirty="0" smtClean="0"/>
          </a:p>
          <a:p>
            <a:r>
              <a:rPr lang="en-GB" sz="1600" dirty="0" err="1" smtClean="0"/>
              <a:t>minimální</a:t>
            </a:r>
            <a:r>
              <a:rPr lang="en-GB" sz="1600" dirty="0" smtClean="0"/>
              <a:t> </a:t>
            </a:r>
            <a:r>
              <a:rPr lang="en-GB" sz="1600" dirty="0" err="1" smtClean="0"/>
              <a:t>účast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cyklech</a:t>
            </a:r>
            <a:r>
              <a:rPr lang="en-GB" sz="1600" dirty="0" smtClean="0"/>
              <a:t> – ale s </a:t>
            </a:r>
            <a:r>
              <a:rPr lang="en-GB" sz="1600" dirty="0" err="1" smtClean="0"/>
              <a:t>průmyslovou</a:t>
            </a:r>
            <a:r>
              <a:rPr lang="en-GB" sz="1600" dirty="0" smtClean="0"/>
              <a:t> </a:t>
            </a:r>
            <a:r>
              <a:rPr lang="en-GB" sz="1600" dirty="0" err="1" smtClean="0"/>
              <a:t>revolucí</a:t>
            </a:r>
            <a:r>
              <a:rPr lang="en-GB" sz="1600" dirty="0" smtClean="0"/>
              <a:t> </a:t>
            </a:r>
            <a:r>
              <a:rPr lang="en-GB" sz="1600" dirty="0" err="1" smtClean="0"/>
              <a:t>změny</a:t>
            </a:r>
            <a:r>
              <a:rPr lang="en-GB" sz="1600" dirty="0" smtClean="0"/>
              <a:t>!!!</a:t>
            </a:r>
            <a:endParaRPr lang="cs-CZ" sz="1600" dirty="0" smtClean="0"/>
          </a:p>
          <a:p>
            <a:endParaRPr lang="en-GB" sz="1600" dirty="0" smtClean="0"/>
          </a:p>
          <a:p>
            <a:r>
              <a:rPr lang="cs-CZ" sz="1600" dirty="0" err="1"/>
              <a:t>p</a:t>
            </a:r>
            <a:r>
              <a:rPr lang="en-GB" sz="1600" dirty="0" err="1" smtClean="0"/>
              <a:t>řirozená</a:t>
            </a:r>
            <a:r>
              <a:rPr lang="en-GB" sz="1600" dirty="0" smtClean="0"/>
              <a:t> </a:t>
            </a:r>
            <a:r>
              <a:rPr lang="en-GB" sz="1600" dirty="0" err="1" smtClean="0"/>
              <a:t>intenzita</a:t>
            </a:r>
            <a:r>
              <a:rPr lang="en-GB" sz="1600" dirty="0" smtClean="0"/>
              <a:t> </a:t>
            </a:r>
            <a:r>
              <a:rPr lang="en-GB" sz="1600" dirty="0" err="1" smtClean="0"/>
              <a:t>cyklu</a:t>
            </a:r>
            <a:r>
              <a:rPr lang="en-GB" sz="1600" dirty="0" smtClean="0"/>
              <a:t> C v </a:t>
            </a:r>
            <a:r>
              <a:rPr lang="en-GB" sz="1600" dirty="0" err="1" smtClean="0"/>
              <a:t>oceánech</a:t>
            </a:r>
            <a:r>
              <a:rPr lang="en-GB" sz="1600" dirty="0" smtClean="0"/>
              <a:t> a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pevnině</a:t>
            </a:r>
            <a:r>
              <a:rPr lang="en-GB" sz="1600" dirty="0" smtClean="0"/>
              <a:t> je </a:t>
            </a:r>
            <a:r>
              <a:rPr lang="en-GB" sz="1600" dirty="0" err="1" smtClean="0"/>
              <a:t>blízko</a:t>
            </a:r>
            <a:r>
              <a:rPr lang="en-GB" sz="1600" dirty="0" smtClean="0"/>
              <a:t> </a:t>
            </a:r>
            <a:r>
              <a:rPr lang="en-GB" sz="1600" dirty="0" err="1" smtClean="0"/>
              <a:t>stabilnímu</a:t>
            </a:r>
            <a:r>
              <a:rPr lang="en-GB" sz="1600" dirty="0" smtClean="0"/>
              <a:t> </a:t>
            </a:r>
            <a:r>
              <a:rPr lang="en-GB" sz="1600" dirty="0" err="1" smtClean="0"/>
              <a:t>stavu</a:t>
            </a:r>
            <a:endParaRPr lang="cs-CZ" sz="1600" dirty="0" smtClean="0"/>
          </a:p>
          <a:p>
            <a:r>
              <a:rPr lang="en-GB" sz="1600" dirty="0" err="1" smtClean="0"/>
              <a:t>lidstvo</a:t>
            </a:r>
            <a:r>
              <a:rPr lang="cs-CZ" sz="1600" dirty="0"/>
              <a:t> </a:t>
            </a:r>
            <a:r>
              <a:rPr lang="en-GB" sz="1600" dirty="0" err="1" smtClean="0"/>
              <a:t>narušilo</a:t>
            </a:r>
            <a:r>
              <a:rPr lang="en-GB" sz="1600" dirty="0" smtClean="0"/>
              <a:t> </a:t>
            </a:r>
            <a:r>
              <a:rPr lang="en-GB" sz="1600" dirty="0" err="1" smtClean="0"/>
              <a:t>rezervoár</a:t>
            </a:r>
            <a:r>
              <a:rPr lang="en-GB" sz="1600" dirty="0" smtClean="0"/>
              <a:t> C (CO2) v </a:t>
            </a:r>
            <a:r>
              <a:rPr lang="en-GB" sz="1600" dirty="0" err="1" smtClean="0"/>
              <a:t>atmosféře</a:t>
            </a:r>
            <a:r>
              <a:rPr lang="en-GB" sz="1600" dirty="0" smtClean="0"/>
              <a:t> – </a:t>
            </a:r>
            <a:r>
              <a:rPr lang="en-GB" sz="1600" dirty="0" err="1" smtClean="0"/>
              <a:t>fosilní</a:t>
            </a:r>
            <a:r>
              <a:rPr lang="en-GB" sz="1600" dirty="0" smtClean="0"/>
              <a:t> </a:t>
            </a:r>
            <a:r>
              <a:rPr lang="en-GB" sz="1600" dirty="0" err="1" smtClean="0"/>
              <a:t>paliva</a:t>
            </a:r>
            <a:r>
              <a:rPr lang="en-GB" sz="1600" dirty="0" smtClean="0"/>
              <a:t>, </a:t>
            </a:r>
            <a:r>
              <a:rPr lang="en-GB" sz="1600" dirty="0" err="1" smtClean="0"/>
              <a:t>lesní</a:t>
            </a:r>
            <a:r>
              <a:rPr lang="en-GB" sz="1600" dirty="0" smtClean="0"/>
              <a:t> </a:t>
            </a:r>
            <a:r>
              <a:rPr lang="en-GB" sz="1600" dirty="0" err="1" smtClean="0"/>
              <a:t>biomasa</a:t>
            </a:r>
            <a:r>
              <a:rPr lang="en-GB" sz="1600" dirty="0" smtClean="0"/>
              <a:t>, </a:t>
            </a:r>
            <a:r>
              <a:rPr lang="en-GB" sz="1600" dirty="0" err="1" smtClean="0"/>
              <a:t>půdní</a:t>
            </a:r>
            <a:r>
              <a:rPr lang="en-GB" sz="1600" dirty="0" smtClean="0"/>
              <a:t> humus</a:t>
            </a:r>
            <a:r>
              <a:rPr lang="cs-CZ" sz="1600" dirty="0" smtClean="0"/>
              <a:t>…</a:t>
            </a:r>
            <a:endParaRPr lang="en-GB" sz="1600" dirty="0" smtClean="0"/>
          </a:p>
          <a:p>
            <a:r>
              <a:rPr lang="en-GB" sz="1600" dirty="0" err="1" smtClean="0"/>
              <a:t>lidské</a:t>
            </a:r>
            <a:r>
              <a:rPr lang="en-GB" sz="1600" dirty="0" smtClean="0"/>
              <a:t> </a:t>
            </a:r>
            <a:r>
              <a:rPr lang="en-GB" sz="1600" dirty="0" err="1" smtClean="0"/>
              <a:t>přispění</a:t>
            </a:r>
            <a:r>
              <a:rPr lang="en-GB" sz="1600" dirty="0" smtClean="0"/>
              <a:t> by </a:t>
            </a:r>
            <a:r>
              <a:rPr lang="en-GB" sz="1600" dirty="0" err="1" smtClean="0"/>
              <a:t>mělo</a:t>
            </a:r>
            <a:r>
              <a:rPr lang="en-GB" sz="1600" dirty="0" smtClean="0"/>
              <a:t> </a:t>
            </a:r>
            <a:r>
              <a:rPr lang="en-GB" sz="1600" dirty="0" err="1" smtClean="0"/>
              <a:t>znamenat</a:t>
            </a:r>
            <a:r>
              <a:rPr lang="en-GB" sz="1600" dirty="0" smtClean="0"/>
              <a:t> </a:t>
            </a:r>
            <a:r>
              <a:rPr lang="en-GB" sz="1600" dirty="0" err="1" smtClean="0"/>
              <a:t>ještě</a:t>
            </a:r>
            <a:r>
              <a:rPr lang="en-GB" sz="1600" dirty="0" smtClean="0"/>
              <a:t> </a:t>
            </a:r>
            <a:r>
              <a:rPr lang="en-GB" sz="1600" dirty="0" err="1" smtClean="0"/>
              <a:t>větší</a:t>
            </a:r>
            <a:r>
              <a:rPr lang="en-GB" sz="1600" dirty="0" smtClean="0"/>
              <a:t> </a:t>
            </a:r>
            <a:r>
              <a:rPr lang="en-GB" sz="1600" dirty="0" err="1" smtClean="0"/>
              <a:t>zvýšení</a:t>
            </a:r>
            <a:r>
              <a:rPr lang="en-GB" sz="1600" dirty="0" smtClean="0"/>
              <a:t> </a:t>
            </a:r>
            <a:r>
              <a:rPr lang="en-GB" sz="1600" dirty="0" err="1" smtClean="0"/>
              <a:t>koncentrace</a:t>
            </a:r>
            <a:r>
              <a:rPr lang="en-GB" sz="1600" dirty="0" smtClean="0"/>
              <a:t> CO2 v </a:t>
            </a:r>
            <a:r>
              <a:rPr lang="en-GB" sz="1600" dirty="0" err="1" smtClean="0"/>
              <a:t>atmosféře</a:t>
            </a:r>
            <a:r>
              <a:rPr lang="en-GB" sz="1600" dirty="0" smtClean="0"/>
              <a:t>, ale</a:t>
            </a:r>
            <a:r>
              <a:rPr lang="cs-CZ" sz="1600" dirty="0" smtClean="0"/>
              <a:t> </a:t>
            </a:r>
            <a:r>
              <a:rPr lang="en-GB" sz="1600" dirty="0" err="1" smtClean="0"/>
              <a:t>část</a:t>
            </a:r>
            <a:r>
              <a:rPr lang="en-GB" sz="1600" dirty="0" smtClean="0"/>
              <a:t> </a:t>
            </a:r>
            <a:r>
              <a:rPr lang="en-GB" sz="1600" dirty="0" err="1" smtClean="0"/>
              <a:t>vyprodukovaného</a:t>
            </a:r>
            <a:r>
              <a:rPr lang="en-GB" sz="1600" dirty="0" smtClean="0"/>
              <a:t> CO2 </a:t>
            </a:r>
            <a:r>
              <a:rPr lang="en-GB" sz="1600" dirty="0" err="1" smtClean="0"/>
              <a:t>byla</a:t>
            </a:r>
            <a:r>
              <a:rPr lang="en-GB" sz="1600" dirty="0" smtClean="0"/>
              <a:t> </a:t>
            </a:r>
            <a:r>
              <a:rPr lang="en-GB" sz="1600" dirty="0" err="1" smtClean="0"/>
              <a:t>zjevně</a:t>
            </a:r>
            <a:r>
              <a:rPr lang="en-GB" sz="1600" dirty="0" smtClean="0"/>
              <a:t> </a:t>
            </a:r>
            <a:r>
              <a:rPr lang="en-GB" sz="1600" dirty="0" err="1" smtClean="0"/>
              <a:t>absorbována</a:t>
            </a:r>
            <a:r>
              <a:rPr lang="en-GB" sz="1600" dirty="0" smtClean="0"/>
              <a:t> </a:t>
            </a:r>
            <a:r>
              <a:rPr lang="en-GB" sz="1600" dirty="0" err="1" smtClean="0"/>
              <a:t>mořem</a:t>
            </a:r>
            <a:r>
              <a:rPr lang="en-GB" sz="1600" dirty="0" smtClean="0"/>
              <a:t> a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suchozemskou</a:t>
            </a:r>
            <a:r>
              <a:rPr lang="en-GB" sz="1600" dirty="0" smtClean="0"/>
              <a:t> </a:t>
            </a:r>
            <a:r>
              <a:rPr lang="en-GB" sz="1600" dirty="0" err="1" smtClean="0"/>
              <a:t>biomasou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7410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820" y="188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 smtClean="0"/>
              <a:t>Zvýšená</a:t>
            </a:r>
            <a:r>
              <a:rPr lang="en-GB" sz="1600" dirty="0" smtClean="0"/>
              <a:t> </a:t>
            </a:r>
            <a:r>
              <a:rPr lang="en-GB" sz="1600" dirty="0" err="1" smtClean="0"/>
              <a:t>koncentrace</a:t>
            </a:r>
            <a:r>
              <a:rPr lang="en-GB" sz="1600" dirty="0" smtClean="0"/>
              <a:t> CO2</a:t>
            </a:r>
            <a:r>
              <a:rPr lang="cs-CZ" sz="1600" dirty="0" smtClean="0"/>
              <a:t>…?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bude</a:t>
            </a:r>
            <a:r>
              <a:rPr lang="en-GB" sz="1600" dirty="0" smtClean="0"/>
              <a:t> </a:t>
            </a:r>
            <a:r>
              <a:rPr lang="en-GB" sz="1600" dirty="0" err="1" smtClean="0"/>
              <a:t>mít</a:t>
            </a:r>
            <a:r>
              <a:rPr lang="en-GB" sz="1600" dirty="0" smtClean="0"/>
              <a:t> </a:t>
            </a:r>
            <a:r>
              <a:rPr lang="en-GB" sz="1600" dirty="0" err="1" smtClean="0"/>
              <a:t>malý</a:t>
            </a:r>
            <a:r>
              <a:rPr lang="en-GB" sz="1600" dirty="0" smtClean="0"/>
              <a:t> </a:t>
            </a:r>
            <a:r>
              <a:rPr lang="en-GB" sz="1600" dirty="0" err="1" smtClean="0"/>
              <a:t>přímý</a:t>
            </a:r>
            <a:r>
              <a:rPr lang="en-GB" sz="1600" dirty="0" smtClean="0"/>
              <a:t> </a:t>
            </a:r>
            <a:r>
              <a:rPr lang="en-GB" sz="1600" dirty="0" err="1" smtClean="0"/>
              <a:t>efekt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mikrobiální</a:t>
            </a:r>
            <a:r>
              <a:rPr lang="en-GB" sz="1600" dirty="0" smtClean="0"/>
              <a:t> </a:t>
            </a:r>
            <a:r>
              <a:rPr lang="en-GB" sz="1600" dirty="0" err="1" smtClean="0"/>
              <a:t>aktivitu</a:t>
            </a:r>
            <a:endParaRPr lang="cs-CZ" sz="1600" dirty="0" smtClean="0"/>
          </a:p>
          <a:p>
            <a:r>
              <a:rPr lang="en-GB" sz="1600" dirty="0" err="1" smtClean="0"/>
              <a:t>významné</a:t>
            </a:r>
            <a:r>
              <a:rPr lang="cs-CZ" sz="1600" dirty="0" smtClean="0"/>
              <a:t> </a:t>
            </a:r>
            <a:r>
              <a:rPr lang="en-GB" sz="1600" dirty="0" err="1" smtClean="0"/>
              <a:t>nepřímé</a:t>
            </a:r>
            <a:r>
              <a:rPr lang="en-GB" sz="1600" dirty="0" smtClean="0"/>
              <a:t> </a:t>
            </a:r>
            <a:r>
              <a:rPr lang="en-GB" sz="1600" dirty="0" err="1" smtClean="0"/>
              <a:t>efekty</a:t>
            </a:r>
            <a:r>
              <a:rPr lang="en-GB" sz="1600" dirty="0" smtClean="0"/>
              <a:t> – </a:t>
            </a:r>
            <a:r>
              <a:rPr lang="en-GB" sz="1600" dirty="0" err="1" smtClean="0"/>
              <a:t>zvýšení</a:t>
            </a:r>
            <a:r>
              <a:rPr lang="en-GB" sz="1600" dirty="0" smtClean="0"/>
              <a:t> </a:t>
            </a:r>
            <a:r>
              <a:rPr lang="en-GB" sz="1600" dirty="0" err="1" smtClean="0"/>
              <a:t>teploty</a:t>
            </a:r>
            <a:r>
              <a:rPr lang="en-GB" sz="1600" dirty="0" smtClean="0"/>
              <a:t> </a:t>
            </a:r>
            <a:r>
              <a:rPr lang="en-GB" sz="1600" dirty="0" err="1" smtClean="0"/>
              <a:t>atd</a:t>
            </a:r>
            <a:r>
              <a:rPr lang="en-GB" sz="1600" dirty="0" smtClean="0"/>
              <a:t>……</a:t>
            </a:r>
          </a:p>
          <a:p>
            <a:r>
              <a:rPr lang="cs-CZ" sz="1600" dirty="0" smtClean="0"/>
              <a:t>d</a:t>
            </a:r>
            <a:r>
              <a:rPr lang="en-GB" sz="1600" dirty="0" err="1" smtClean="0"/>
              <a:t>alší</a:t>
            </a:r>
            <a:r>
              <a:rPr lang="en-GB" sz="1600" dirty="0" smtClean="0"/>
              <a:t> </a:t>
            </a:r>
            <a:r>
              <a:rPr lang="en-GB" sz="1600" dirty="0" err="1" smtClean="0"/>
              <a:t>příspěvek</a:t>
            </a:r>
            <a:r>
              <a:rPr lang="en-GB" sz="1600" dirty="0" smtClean="0"/>
              <a:t> – </a:t>
            </a:r>
            <a:r>
              <a:rPr lang="en-GB" sz="1600" dirty="0" err="1" smtClean="0"/>
              <a:t>atmosférický</a:t>
            </a:r>
            <a:r>
              <a:rPr lang="en-GB" sz="1600" dirty="0" smtClean="0"/>
              <a:t> </a:t>
            </a:r>
            <a:r>
              <a:rPr lang="en-GB" sz="1600" dirty="0" err="1" smtClean="0"/>
              <a:t>metan</a:t>
            </a:r>
            <a:r>
              <a:rPr lang="en-GB" sz="1600" dirty="0" smtClean="0"/>
              <a:t> – </a:t>
            </a:r>
            <a:r>
              <a:rPr lang="en-GB" sz="1600" dirty="0" err="1" smtClean="0"/>
              <a:t>ropné</a:t>
            </a:r>
            <a:r>
              <a:rPr lang="en-GB" sz="1600" dirty="0" smtClean="0"/>
              <a:t> a </a:t>
            </a:r>
            <a:r>
              <a:rPr lang="en-GB" sz="1600" dirty="0" err="1" smtClean="0"/>
              <a:t>plynové</a:t>
            </a:r>
            <a:r>
              <a:rPr lang="en-GB" sz="1600" dirty="0" smtClean="0"/>
              <a:t> </a:t>
            </a:r>
            <a:r>
              <a:rPr lang="en-GB" sz="1600" dirty="0" err="1" smtClean="0"/>
              <a:t>vrty</a:t>
            </a:r>
            <a:r>
              <a:rPr lang="en-GB" sz="1600" dirty="0" smtClean="0"/>
              <a:t>, </a:t>
            </a:r>
            <a:r>
              <a:rPr lang="en-GB" sz="1600" dirty="0" err="1" smtClean="0"/>
              <a:t>produkce</a:t>
            </a:r>
            <a:r>
              <a:rPr lang="en-GB" sz="1600" dirty="0" smtClean="0"/>
              <a:t> </a:t>
            </a:r>
            <a:r>
              <a:rPr lang="en-GB" sz="1600" dirty="0" err="1" smtClean="0"/>
              <a:t>ze</a:t>
            </a:r>
            <a:r>
              <a:rPr lang="en-GB" sz="1600" dirty="0" smtClean="0"/>
              <a:t> </a:t>
            </a:r>
            <a:r>
              <a:rPr lang="en-GB" sz="1600" dirty="0" err="1" smtClean="0"/>
              <a:t>skládek</a:t>
            </a:r>
            <a:r>
              <a:rPr lang="en-GB" sz="1600" dirty="0" smtClean="0"/>
              <a:t>, </a:t>
            </a:r>
            <a:r>
              <a:rPr lang="en-GB" sz="1600" dirty="0" err="1" smtClean="0"/>
              <a:t>dobytek</a:t>
            </a:r>
            <a:r>
              <a:rPr lang="en-GB" sz="1600" dirty="0" smtClean="0"/>
              <a:t>,</a:t>
            </a:r>
          </a:p>
          <a:p>
            <a:r>
              <a:rPr lang="en-GB" sz="1600" dirty="0" err="1" smtClean="0"/>
              <a:t>rýže</a:t>
            </a:r>
            <a:r>
              <a:rPr lang="en-GB" sz="1600" dirty="0" smtClean="0"/>
              <a:t> - </a:t>
            </a:r>
            <a:r>
              <a:rPr lang="en-GB" sz="1600" dirty="0" err="1" smtClean="0"/>
              <a:t>metan</a:t>
            </a:r>
            <a:r>
              <a:rPr lang="en-GB" sz="1600" dirty="0" smtClean="0"/>
              <a:t> </a:t>
            </a:r>
            <a:r>
              <a:rPr lang="en-GB" sz="1600" dirty="0" err="1" smtClean="0"/>
              <a:t>pohlcuje</a:t>
            </a:r>
            <a:r>
              <a:rPr lang="en-GB" sz="1600" dirty="0" smtClean="0"/>
              <a:t> </a:t>
            </a:r>
            <a:r>
              <a:rPr lang="en-GB" sz="1600" dirty="0" err="1" smtClean="0"/>
              <a:t>teplo</a:t>
            </a:r>
            <a:r>
              <a:rPr lang="en-GB" sz="1600" dirty="0" smtClean="0"/>
              <a:t> (</a:t>
            </a:r>
            <a:r>
              <a:rPr lang="en-GB" sz="1600" dirty="0" err="1" smtClean="0"/>
              <a:t>sluneční</a:t>
            </a:r>
            <a:r>
              <a:rPr lang="en-GB" sz="1600" dirty="0" smtClean="0"/>
              <a:t> </a:t>
            </a:r>
            <a:r>
              <a:rPr lang="en-GB" sz="1600" dirty="0" err="1" smtClean="0"/>
              <a:t>záření</a:t>
            </a:r>
            <a:r>
              <a:rPr lang="en-GB" sz="1600" dirty="0" smtClean="0"/>
              <a:t>) 4-5x </a:t>
            </a:r>
            <a:r>
              <a:rPr lang="en-GB" sz="1600" dirty="0" err="1" smtClean="0"/>
              <a:t>víc</a:t>
            </a:r>
            <a:r>
              <a:rPr lang="en-GB" sz="1600" dirty="0" smtClean="0"/>
              <a:t> </a:t>
            </a:r>
            <a:r>
              <a:rPr lang="en-GB" sz="1600" dirty="0" err="1" smtClean="0"/>
              <a:t>jak</a:t>
            </a:r>
            <a:r>
              <a:rPr lang="en-GB" sz="1600" dirty="0" smtClean="0"/>
              <a:t> CO2</a:t>
            </a:r>
          </a:p>
          <a:p>
            <a:r>
              <a:rPr lang="cs-CZ" sz="1600" dirty="0" err="1"/>
              <a:t>n</a:t>
            </a:r>
            <a:r>
              <a:rPr lang="en-GB" sz="1600" dirty="0" err="1" smtClean="0"/>
              <a:t>icméně</a:t>
            </a:r>
            <a:r>
              <a:rPr lang="en-GB" sz="1600" dirty="0" smtClean="0"/>
              <a:t> </a:t>
            </a:r>
            <a:r>
              <a:rPr lang="en-GB" sz="1600" dirty="0" err="1" smtClean="0"/>
              <a:t>předpovědi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nejisté</a:t>
            </a:r>
            <a:r>
              <a:rPr lang="en-GB" sz="1600" dirty="0" smtClean="0"/>
              <a:t> – </a:t>
            </a:r>
            <a:r>
              <a:rPr lang="en-GB" sz="1600" dirty="0" err="1" smtClean="0"/>
              <a:t>zvýšená</a:t>
            </a:r>
            <a:r>
              <a:rPr lang="en-GB" sz="1600" dirty="0" smtClean="0"/>
              <a:t> </a:t>
            </a:r>
            <a:r>
              <a:rPr lang="en-GB" sz="1600" dirty="0" err="1" smtClean="0"/>
              <a:t>oblačnost</a:t>
            </a:r>
            <a:r>
              <a:rPr lang="en-GB" sz="1600" dirty="0" smtClean="0"/>
              <a:t> (</a:t>
            </a:r>
            <a:r>
              <a:rPr lang="en-GB" sz="1600" dirty="0" err="1" smtClean="0"/>
              <a:t>možný</a:t>
            </a:r>
            <a:r>
              <a:rPr lang="en-GB" sz="1600" dirty="0" smtClean="0"/>
              <a:t> </a:t>
            </a:r>
            <a:r>
              <a:rPr lang="en-GB" sz="1600" dirty="0" err="1" smtClean="0"/>
              <a:t>efekt</a:t>
            </a:r>
            <a:r>
              <a:rPr lang="en-GB" sz="1600" dirty="0" smtClean="0"/>
              <a:t> </a:t>
            </a:r>
            <a:r>
              <a:rPr lang="en-GB" sz="1600" dirty="0" err="1" smtClean="0"/>
              <a:t>oteplování</a:t>
            </a:r>
            <a:r>
              <a:rPr lang="en-GB" sz="1600" dirty="0" smtClean="0"/>
              <a:t>) </a:t>
            </a:r>
            <a:r>
              <a:rPr lang="en-GB" sz="1600" dirty="0" err="1" smtClean="0"/>
              <a:t>může</a:t>
            </a:r>
            <a:r>
              <a:rPr lang="en-GB" sz="1600" dirty="0" smtClean="0"/>
              <a:t> </a:t>
            </a:r>
            <a:r>
              <a:rPr lang="en-GB" sz="1600" dirty="0" err="1" smtClean="0"/>
              <a:t>snížit</a:t>
            </a:r>
            <a:endParaRPr lang="en-GB" sz="1600" dirty="0" smtClean="0"/>
          </a:p>
          <a:p>
            <a:r>
              <a:rPr lang="en-GB" sz="1600" dirty="0" err="1" smtClean="0"/>
              <a:t>oteplování</a:t>
            </a:r>
            <a:endParaRPr lang="en-GB" sz="1600" dirty="0" smtClean="0"/>
          </a:p>
          <a:p>
            <a:r>
              <a:rPr lang="cs-CZ" sz="1600" dirty="0" smtClean="0"/>
              <a:t>… </a:t>
            </a:r>
            <a:r>
              <a:rPr lang="en-GB" sz="1600" dirty="0" err="1" smtClean="0"/>
              <a:t>jak</a:t>
            </a:r>
            <a:r>
              <a:rPr lang="en-GB" sz="1600" dirty="0" smtClean="0"/>
              <a:t> se do </a:t>
            </a:r>
            <a:r>
              <a:rPr lang="en-GB" sz="1600" dirty="0" err="1" smtClean="0"/>
              <a:t>cyklu</a:t>
            </a:r>
            <a:r>
              <a:rPr lang="en-GB" sz="1600" dirty="0" smtClean="0"/>
              <a:t> </a:t>
            </a:r>
            <a:r>
              <a:rPr lang="en-GB" sz="1600" dirty="0" err="1" smtClean="0"/>
              <a:t>zapojí</a:t>
            </a:r>
            <a:r>
              <a:rPr lang="en-GB" sz="1600" dirty="0" smtClean="0"/>
              <a:t> </a:t>
            </a:r>
            <a:r>
              <a:rPr lang="en-GB" sz="1600" dirty="0" err="1" smtClean="0"/>
              <a:t>činnost</a:t>
            </a:r>
            <a:r>
              <a:rPr lang="en-GB" sz="1600" dirty="0" smtClean="0"/>
              <a:t> </a:t>
            </a:r>
            <a:r>
              <a:rPr lang="en-GB" sz="1600" dirty="0" err="1" smtClean="0"/>
              <a:t>mikrobů</a:t>
            </a:r>
            <a:r>
              <a:rPr lang="en-GB" sz="1600" dirty="0" smtClean="0"/>
              <a:t> a </a:t>
            </a:r>
            <a:r>
              <a:rPr lang="en-GB" sz="1600" dirty="0" err="1" smtClean="0"/>
              <a:t>rostlin</a:t>
            </a:r>
            <a:r>
              <a:rPr lang="en-GB" sz="1600" dirty="0" smtClean="0"/>
              <a:t> – </a:t>
            </a:r>
            <a:r>
              <a:rPr lang="en-GB" sz="1600" dirty="0" err="1" smtClean="0"/>
              <a:t>vyšší</a:t>
            </a:r>
            <a:r>
              <a:rPr lang="en-GB" sz="1600" dirty="0" smtClean="0"/>
              <a:t> </a:t>
            </a:r>
            <a:r>
              <a:rPr lang="en-GB" sz="1600" dirty="0" err="1" smtClean="0"/>
              <a:t>spotřeba</a:t>
            </a:r>
            <a:r>
              <a:rPr lang="en-GB" sz="1600" dirty="0" smtClean="0"/>
              <a:t>, </a:t>
            </a:r>
            <a:r>
              <a:rPr lang="en-GB" sz="1600" dirty="0" err="1" smtClean="0"/>
              <a:t>nebo</a:t>
            </a:r>
            <a:r>
              <a:rPr lang="cs-CZ" sz="1600" dirty="0"/>
              <a:t> </a:t>
            </a:r>
            <a:r>
              <a:rPr lang="en-GB" sz="1600" dirty="0" err="1" smtClean="0"/>
              <a:t>naopak</a:t>
            </a:r>
            <a:r>
              <a:rPr lang="en-GB" sz="1600" dirty="0" smtClean="0"/>
              <a:t> </a:t>
            </a:r>
            <a:r>
              <a:rPr lang="en-GB" sz="1600" dirty="0" err="1" smtClean="0"/>
              <a:t>produkce</a:t>
            </a:r>
            <a:r>
              <a:rPr lang="en-GB" sz="1600" dirty="0" smtClean="0"/>
              <a:t>?</a:t>
            </a:r>
            <a:endParaRPr lang="en-GB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247753" cy="314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67744" y="62760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https://www.national-geographic.cz/clanky/vedci-zjistili-ze-co2-dela-nasi-planetu-zelenejsi-brzy-ale-prijde-zmena-20160615.html</a:t>
            </a:r>
          </a:p>
        </p:txBody>
      </p:sp>
    </p:spTree>
    <p:extLst>
      <p:ext uri="{BB962C8B-B14F-4D97-AF65-F5344CB8AC3E}">
        <p14:creationId xmlns:p14="http://schemas.microsoft.com/office/powerpoint/2010/main" val="348027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en-GB" sz="1800" b="1" dirty="0"/>
              <a:t>Transfer C </a:t>
            </a:r>
            <a:r>
              <a:rPr lang="en-GB" sz="1800" b="1" dirty="0" err="1"/>
              <a:t>přes</a:t>
            </a:r>
            <a:r>
              <a:rPr lang="en-GB" sz="1800" b="1" dirty="0"/>
              <a:t> </a:t>
            </a:r>
            <a:r>
              <a:rPr lang="en-GB" sz="1800" b="1" dirty="0" err="1"/>
              <a:t>potravní</a:t>
            </a:r>
            <a:r>
              <a:rPr lang="en-GB" sz="1800" b="1" dirty="0"/>
              <a:t> </a:t>
            </a:r>
            <a:r>
              <a:rPr lang="en-GB" sz="1800" b="1" dirty="0" err="1"/>
              <a:t>řetězec</a:t>
            </a:r>
            <a:endParaRPr lang="en-GB" sz="1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err="1"/>
              <a:t>a</a:t>
            </a:r>
            <a:r>
              <a:rPr lang="en-GB" sz="1600" b="1" dirty="0" err="1" smtClean="0"/>
              <a:t>utotrofové</a:t>
            </a:r>
            <a:r>
              <a:rPr lang="en-GB" sz="1600" b="1" dirty="0" smtClean="0"/>
              <a:t> </a:t>
            </a:r>
            <a:endParaRPr lang="cs-CZ" sz="1600" dirty="0"/>
          </a:p>
          <a:p>
            <a:pPr marL="0" indent="0">
              <a:buNone/>
            </a:pPr>
            <a:r>
              <a:rPr lang="en-GB" sz="1600" dirty="0" smtClean="0"/>
              <a:t> </a:t>
            </a:r>
            <a:r>
              <a:rPr lang="en-GB" sz="1600" dirty="0" err="1"/>
              <a:t>fixace</a:t>
            </a:r>
            <a:r>
              <a:rPr lang="en-GB" sz="1600" dirty="0"/>
              <a:t> CO2 </a:t>
            </a:r>
            <a:r>
              <a:rPr lang="en-GB" sz="1600" dirty="0" smtClean="0"/>
              <a:t>–</a:t>
            </a:r>
            <a:r>
              <a:rPr lang="en-GB" sz="1600" dirty="0" err="1" smtClean="0"/>
              <a:t>fotosyntetické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chemolitotrofní</a:t>
            </a:r>
            <a:r>
              <a:rPr lang="en-GB" sz="1600" dirty="0"/>
              <a:t> </a:t>
            </a:r>
            <a:r>
              <a:rPr lang="en-GB" sz="1600" dirty="0" err="1"/>
              <a:t>organismy</a:t>
            </a:r>
            <a:r>
              <a:rPr lang="en-GB" sz="1600" dirty="0"/>
              <a:t>.</a:t>
            </a:r>
          </a:p>
          <a:p>
            <a:r>
              <a:rPr lang="en-GB" sz="1600" dirty="0" err="1" smtClean="0"/>
              <a:t>řasy</a:t>
            </a:r>
            <a:r>
              <a:rPr lang="en-GB" sz="1600" dirty="0"/>
              <a:t>, </a:t>
            </a:r>
            <a:r>
              <a:rPr lang="en-GB" sz="1600" dirty="0" err="1"/>
              <a:t>sinice</a:t>
            </a:r>
            <a:r>
              <a:rPr lang="en-GB" sz="1600" dirty="0"/>
              <a:t> a </a:t>
            </a:r>
            <a:r>
              <a:rPr lang="en-GB" sz="1600" dirty="0" err="1"/>
              <a:t>zelené</a:t>
            </a:r>
            <a:r>
              <a:rPr lang="en-GB" sz="1600" dirty="0"/>
              <a:t> a </a:t>
            </a:r>
            <a:r>
              <a:rPr lang="en-GB" sz="1600" dirty="0" err="1"/>
              <a:t>purpurové</a:t>
            </a:r>
            <a:r>
              <a:rPr lang="en-GB" sz="1600" dirty="0"/>
              <a:t> </a:t>
            </a:r>
            <a:r>
              <a:rPr lang="en-GB" sz="1600" dirty="0" err="1"/>
              <a:t>fotosyntetické</a:t>
            </a:r>
            <a:r>
              <a:rPr lang="en-GB" sz="1600" dirty="0"/>
              <a:t> </a:t>
            </a:r>
            <a:r>
              <a:rPr lang="en-GB" sz="1600" dirty="0" err="1" smtClean="0"/>
              <a:t>bakterie</a:t>
            </a:r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en-GB" sz="1600" dirty="0"/>
          </a:p>
          <a:p>
            <a:pPr marL="0" indent="0">
              <a:buNone/>
            </a:pPr>
            <a:r>
              <a:rPr lang="cs-CZ" sz="1600" b="1" dirty="0" err="1"/>
              <a:t>c</a:t>
            </a:r>
            <a:r>
              <a:rPr lang="en-GB" sz="1600" b="1" dirty="0" err="1" smtClean="0"/>
              <a:t>hemolitotrofové</a:t>
            </a:r>
            <a:r>
              <a:rPr lang="en-GB" sz="1600" b="1" dirty="0" smtClean="0"/>
              <a:t> </a:t>
            </a:r>
            <a:endParaRPr lang="cs-CZ" sz="1600" b="1" dirty="0" smtClean="0"/>
          </a:p>
          <a:p>
            <a:r>
              <a:rPr lang="en-GB" sz="1600" dirty="0" err="1" smtClean="0"/>
              <a:t>přispívají</a:t>
            </a:r>
            <a:r>
              <a:rPr lang="en-GB" sz="1600" dirty="0" smtClean="0"/>
              <a:t> </a:t>
            </a:r>
            <a:r>
              <a:rPr lang="en-GB" sz="1600" dirty="0" err="1" smtClean="0"/>
              <a:t>méně</a:t>
            </a:r>
            <a:endParaRPr lang="en-GB" sz="1600" dirty="0"/>
          </a:p>
          <a:p>
            <a:r>
              <a:rPr lang="cs-CZ" sz="1600" dirty="0" err="1"/>
              <a:t>z</a:t>
            </a:r>
            <a:r>
              <a:rPr lang="en-GB" sz="1600" dirty="0" err="1" smtClean="0"/>
              <a:t>ákladní</a:t>
            </a:r>
            <a:r>
              <a:rPr lang="en-GB" sz="1600" dirty="0" smtClean="0"/>
              <a:t> </a:t>
            </a:r>
            <a:r>
              <a:rPr lang="en-GB" sz="1600" dirty="0"/>
              <a:t>pro </a:t>
            </a:r>
            <a:r>
              <a:rPr lang="en-GB" sz="1600" dirty="0" err="1"/>
              <a:t>fixaci</a:t>
            </a:r>
            <a:r>
              <a:rPr lang="en-GB" sz="1600" dirty="0"/>
              <a:t> CO2 je </a:t>
            </a:r>
            <a:r>
              <a:rPr lang="en-GB" sz="1600" dirty="0" err="1"/>
              <a:t>Calvinův</a:t>
            </a:r>
            <a:r>
              <a:rPr lang="en-GB" sz="1600" dirty="0"/>
              <a:t> </a:t>
            </a:r>
            <a:r>
              <a:rPr lang="en-GB" sz="1600" dirty="0" err="1" smtClean="0"/>
              <a:t>cyklus</a:t>
            </a:r>
            <a:endParaRPr lang="cs-CZ" sz="1600" dirty="0"/>
          </a:p>
          <a:p>
            <a:r>
              <a:rPr lang="en-GB" sz="1600" dirty="0" err="1" smtClean="0"/>
              <a:t>systém</a:t>
            </a:r>
            <a:r>
              <a:rPr lang="en-GB" sz="1600" dirty="0" smtClean="0"/>
              <a:t> </a:t>
            </a:r>
            <a:r>
              <a:rPr lang="en-GB" sz="1600" dirty="0" err="1" smtClean="0"/>
              <a:t>fosfoenolpyruvát</a:t>
            </a:r>
            <a:r>
              <a:rPr lang="en-GB" sz="1600" dirty="0" smtClean="0"/>
              <a:t> </a:t>
            </a:r>
            <a:r>
              <a:rPr lang="en-GB" sz="1600" dirty="0" err="1" smtClean="0"/>
              <a:t>karboxylázy</a:t>
            </a:r>
            <a:endParaRPr lang="cs-CZ" sz="1600" dirty="0" smtClean="0"/>
          </a:p>
          <a:p>
            <a:endParaRPr lang="cs-CZ" sz="1600" dirty="0" smtClean="0"/>
          </a:p>
          <a:p>
            <a:endParaRPr lang="en-GB" sz="1600" dirty="0"/>
          </a:p>
          <a:p>
            <a:pPr marL="0" indent="0">
              <a:buNone/>
            </a:pPr>
            <a:r>
              <a:rPr lang="cs-CZ" sz="1600" b="1" dirty="0" err="1"/>
              <a:t>h</a:t>
            </a:r>
            <a:r>
              <a:rPr lang="en-GB" sz="1600" b="1" dirty="0" err="1" smtClean="0"/>
              <a:t>eterotrofní</a:t>
            </a:r>
            <a:r>
              <a:rPr lang="en-GB" sz="1600" b="1" dirty="0" smtClean="0"/>
              <a:t> </a:t>
            </a:r>
            <a:r>
              <a:rPr lang="en-GB" sz="1600" b="1" dirty="0" err="1"/>
              <a:t>mikrobi</a:t>
            </a:r>
            <a:r>
              <a:rPr lang="en-GB" sz="1600" b="1" dirty="0"/>
              <a:t> </a:t>
            </a:r>
            <a:endParaRPr lang="cs-CZ" sz="1600" dirty="0"/>
          </a:p>
          <a:p>
            <a:r>
              <a:rPr lang="en-GB" sz="1600" dirty="0" smtClean="0"/>
              <a:t> </a:t>
            </a:r>
            <a:r>
              <a:rPr lang="en-GB" sz="1600" dirty="0" err="1"/>
              <a:t>jen</a:t>
            </a:r>
            <a:r>
              <a:rPr lang="en-GB" sz="1600" dirty="0"/>
              <a:t> </a:t>
            </a:r>
            <a:r>
              <a:rPr lang="en-GB" sz="1600" dirty="0" err="1" smtClean="0"/>
              <a:t>výměna</a:t>
            </a:r>
            <a:r>
              <a:rPr lang="cs-CZ" sz="1600" dirty="0" smtClean="0"/>
              <a:t> </a:t>
            </a:r>
            <a:r>
              <a:rPr lang="cs-CZ" sz="1600" dirty="0" err="1" smtClean="0"/>
              <a:t>org</a:t>
            </a:r>
            <a:r>
              <a:rPr lang="cs-CZ" sz="1600" dirty="0" smtClean="0"/>
              <a:t>. C na</a:t>
            </a:r>
            <a:r>
              <a:rPr lang="en-GB" sz="1600" dirty="0" smtClean="0"/>
              <a:t> CO2</a:t>
            </a:r>
            <a:endParaRPr lang="cs-CZ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9022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>
            <a:noAutofit/>
          </a:bodyPr>
          <a:lstStyle/>
          <a:p>
            <a:r>
              <a:rPr lang="en-GB" sz="1600" dirty="0" err="1"/>
              <a:t>primární</a:t>
            </a:r>
            <a:r>
              <a:rPr lang="en-GB" sz="1600" dirty="0"/>
              <a:t> </a:t>
            </a:r>
            <a:r>
              <a:rPr lang="en-GB" sz="1600" dirty="0" err="1"/>
              <a:t>producenti</a:t>
            </a:r>
            <a:r>
              <a:rPr lang="en-GB" sz="1600" dirty="0"/>
              <a:t> </a:t>
            </a:r>
          </a:p>
          <a:p>
            <a:r>
              <a:rPr lang="en-GB" sz="1600" dirty="0" err="1"/>
              <a:t>sami</a:t>
            </a:r>
            <a:r>
              <a:rPr lang="en-GB" sz="1600" dirty="0"/>
              <a:t> </a:t>
            </a:r>
            <a:r>
              <a:rPr lang="en-GB" sz="1600" dirty="0" err="1"/>
              <a:t>část</a:t>
            </a:r>
            <a:r>
              <a:rPr lang="en-GB" sz="1600" dirty="0"/>
              <a:t> </a:t>
            </a:r>
            <a:r>
              <a:rPr lang="en-GB" sz="1600" dirty="0" err="1" smtClean="0"/>
              <a:t>nafixovaného</a:t>
            </a:r>
            <a:r>
              <a:rPr lang="cs-CZ" sz="1600" dirty="0" smtClean="0"/>
              <a:t> C</a:t>
            </a:r>
            <a:r>
              <a:rPr lang="en-GB" sz="1600" dirty="0" smtClean="0"/>
              <a:t> </a:t>
            </a:r>
            <a:r>
              <a:rPr lang="en-GB" sz="1600" dirty="0" err="1"/>
              <a:t>prodýchají</a:t>
            </a:r>
            <a:r>
              <a:rPr lang="en-GB" sz="1600" dirty="0"/>
              <a:t>, </a:t>
            </a:r>
            <a:r>
              <a:rPr lang="en-GB" sz="1600" dirty="0" err="1"/>
              <a:t>zbytek</a:t>
            </a:r>
            <a:r>
              <a:rPr lang="en-GB" sz="1600" dirty="0"/>
              <a:t> </a:t>
            </a:r>
            <a:r>
              <a:rPr lang="en-GB" sz="1600" dirty="0" smtClean="0"/>
              <a:t>z</a:t>
            </a:r>
            <a:r>
              <a:rPr lang="cs-CZ" sz="1600" dirty="0" smtClean="0"/>
              <a:t>a</a:t>
            </a:r>
            <a:r>
              <a:rPr lang="en-GB" sz="1600" dirty="0" err="1" smtClean="0"/>
              <a:t>pracují</a:t>
            </a:r>
            <a:r>
              <a:rPr lang="en-GB" sz="1600" dirty="0" smtClean="0"/>
              <a:t> </a:t>
            </a:r>
            <a:r>
              <a:rPr lang="en-GB" sz="1600" dirty="0" err="1"/>
              <a:t>heterotrofové</a:t>
            </a:r>
            <a:r>
              <a:rPr lang="en-GB" sz="1600" dirty="0"/>
              <a:t> – </a:t>
            </a:r>
            <a:r>
              <a:rPr lang="en-GB" sz="1600" dirty="0" err="1"/>
              <a:t>nazpět</a:t>
            </a:r>
            <a:r>
              <a:rPr lang="en-GB" sz="1600" dirty="0"/>
              <a:t> </a:t>
            </a:r>
            <a:r>
              <a:rPr lang="en-GB" sz="1600" dirty="0" err="1"/>
              <a:t>dýcháním</a:t>
            </a:r>
            <a:endParaRPr lang="en-GB" sz="1600" dirty="0"/>
          </a:p>
          <a:p>
            <a:r>
              <a:rPr lang="en-GB" sz="1600" dirty="0" err="1"/>
              <a:t>čistá</a:t>
            </a:r>
            <a:r>
              <a:rPr lang="en-GB" sz="1600" dirty="0"/>
              <a:t> </a:t>
            </a:r>
            <a:r>
              <a:rPr lang="en-GB" sz="1600" dirty="0" err="1"/>
              <a:t>produktivita</a:t>
            </a:r>
            <a:r>
              <a:rPr lang="en-GB" sz="1600" dirty="0"/>
              <a:t> </a:t>
            </a:r>
            <a:r>
              <a:rPr lang="en-GB" sz="1600" dirty="0" err="1"/>
              <a:t>komunity</a:t>
            </a:r>
            <a:r>
              <a:rPr lang="en-GB" sz="1600" dirty="0"/>
              <a:t> – to, co se z </a:t>
            </a:r>
            <a:r>
              <a:rPr lang="en-GB" sz="1600" dirty="0" err="1"/>
              <a:t>nafotosyntetizovaného</a:t>
            </a:r>
            <a:r>
              <a:rPr lang="en-GB" sz="1600" dirty="0"/>
              <a:t> </a:t>
            </a:r>
            <a:r>
              <a:rPr lang="en-GB" sz="1600" dirty="0" err="1"/>
              <a:t>neprodýchá</a:t>
            </a:r>
            <a:r>
              <a:rPr lang="en-GB" sz="1600" dirty="0"/>
              <a:t> </a:t>
            </a:r>
            <a:endParaRPr lang="cs-CZ" sz="1600" dirty="0" smtClean="0"/>
          </a:p>
          <a:p>
            <a:endParaRPr lang="en-GB" sz="1600" dirty="0"/>
          </a:p>
          <a:p>
            <a:r>
              <a:rPr lang="cs-CZ" sz="1600" b="1" dirty="0" smtClean="0"/>
              <a:t>+</a:t>
            </a:r>
            <a:r>
              <a:rPr lang="cs-CZ" sz="1600" dirty="0" smtClean="0"/>
              <a:t> a</a:t>
            </a:r>
            <a:r>
              <a:rPr lang="en-GB" sz="1600" dirty="0" err="1" smtClean="0"/>
              <a:t>kumulující</a:t>
            </a:r>
            <a:r>
              <a:rPr lang="en-GB" sz="1600" dirty="0" smtClean="0"/>
              <a:t> </a:t>
            </a:r>
            <a:r>
              <a:rPr lang="en-GB" sz="1600" dirty="0"/>
              <a:t>se </a:t>
            </a:r>
            <a:r>
              <a:rPr lang="en-GB" sz="1600" dirty="0" err="1"/>
              <a:t>organická</a:t>
            </a:r>
            <a:r>
              <a:rPr lang="en-GB" sz="1600" dirty="0"/>
              <a:t> </a:t>
            </a:r>
            <a:r>
              <a:rPr lang="en-GB" sz="1600" dirty="0" err="1"/>
              <a:t>hmota</a:t>
            </a:r>
            <a:r>
              <a:rPr lang="en-GB" sz="1600" dirty="0"/>
              <a:t> </a:t>
            </a:r>
            <a:endParaRPr lang="cs-CZ" sz="1600" dirty="0" smtClean="0"/>
          </a:p>
          <a:p>
            <a:r>
              <a:rPr lang="cs-CZ" sz="1600" b="1" dirty="0"/>
              <a:t>-</a:t>
            </a:r>
            <a:r>
              <a:rPr lang="cs-CZ" sz="1600" dirty="0" smtClean="0"/>
              <a:t> </a:t>
            </a:r>
            <a:r>
              <a:rPr lang="en-GB" sz="1600" dirty="0" err="1" smtClean="0"/>
              <a:t>přísun</a:t>
            </a:r>
            <a:r>
              <a:rPr lang="en-GB" sz="1600" dirty="0" smtClean="0"/>
              <a:t> </a:t>
            </a:r>
            <a:r>
              <a:rPr lang="en-GB" sz="1600" dirty="0" err="1"/>
              <a:t>alochtonní</a:t>
            </a:r>
            <a:r>
              <a:rPr lang="en-GB" sz="1600" dirty="0"/>
              <a:t> </a:t>
            </a:r>
            <a:r>
              <a:rPr lang="en-GB" sz="1600" dirty="0" err="1"/>
              <a:t>organické</a:t>
            </a:r>
            <a:r>
              <a:rPr lang="en-GB" sz="1600" dirty="0"/>
              <a:t> </a:t>
            </a:r>
            <a:r>
              <a:rPr lang="en-GB" sz="1600" dirty="0" err="1"/>
              <a:t>hmoty</a:t>
            </a:r>
            <a:endParaRPr lang="en-GB" sz="1600" dirty="0"/>
          </a:p>
          <a:p>
            <a:r>
              <a:rPr lang="en-GB" sz="1600" dirty="0"/>
              <a:t>„</a:t>
            </a:r>
            <a:r>
              <a:rPr lang="en-GB" sz="1600" dirty="0" err="1"/>
              <a:t>stending</a:t>
            </a:r>
            <a:r>
              <a:rPr lang="en-GB" sz="1600" dirty="0"/>
              <a:t> biomass“ </a:t>
            </a:r>
            <a:r>
              <a:rPr lang="en-GB" sz="1600" dirty="0" smtClean="0"/>
              <a:t>–</a:t>
            </a:r>
            <a:r>
              <a:rPr lang="cs-CZ" sz="1600" dirty="0" smtClean="0"/>
              <a:t> </a:t>
            </a:r>
            <a:r>
              <a:rPr lang="en-GB" sz="1600" dirty="0" err="1" smtClean="0"/>
              <a:t>uložená</a:t>
            </a:r>
            <a:r>
              <a:rPr lang="en-GB" sz="1600" dirty="0" smtClean="0"/>
              <a:t> </a:t>
            </a:r>
            <a:r>
              <a:rPr lang="en-GB" sz="1600" dirty="0" err="1" smtClean="0"/>
              <a:t>energie</a:t>
            </a:r>
            <a:endParaRPr lang="cs-CZ" sz="1600" dirty="0" smtClean="0"/>
          </a:p>
          <a:p>
            <a:endParaRPr lang="en-GB" sz="1600" dirty="0"/>
          </a:p>
          <a:p>
            <a:r>
              <a:rPr lang="en-GB" sz="1600" dirty="0" err="1"/>
              <a:t>intenzita</a:t>
            </a:r>
            <a:r>
              <a:rPr lang="en-GB" sz="1600" dirty="0"/>
              <a:t> </a:t>
            </a:r>
            <a:r>
              <a:rPr lang="cs-CZ" sz="1600" dirty="0" smtClean="0"/>
              <a:t>PP</a:t>
            </a:r>
            <a:r>
              <a:rPr lang="en-GB" sz="1600" dirty="0" smtClean="0"/>
              <a:t>– </a:t>
            </a:r>
            <a:r>
              <a:rPr lang="en-GB" sz="1600" dirty="0" err="1"/>
              <a:t>měřením</a:t>
            </a:r>
            <a:r>
              <a:rPr lang="en-GB" sz="1600" dirty="0"/>
              <a:t> </a:t>
            </a:r>
            <a:r>
              <a:rPr lang="en-GB" sz="1600" dirty="0" err="1"/>
              <a:t>toků</a:t>
            </a:r>
            <a:r>
              <a:rPr lang="en-GB" sz="1600" dirty="0"/>
              <a:t> </a:t>
            </a:r>
            <a:r>
              <a:rPr lang="en-GB" sz="1600" dirty="0" err="1"/>
              <a:t>kyslíku</a:t>
            </a:r>
            <a:r>
              <a:rPr lang="en-GB" sz="1600" dirty="0"/>
              <a:t>,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smtClean="0"/>
              <a:t>CO2</a:t>
            </a:r>
            <a:endParaRPr lang="en-GB" sz="1600" dirty="0"/>
          </a:p>
          <a:p>
            <a:r>
              <a:rPr lang="cs-CZ" sz="1600" dirty="0" err="1" smtClean="0"/>
              <a:t>z</a:t>
            </a:r>
            <a:r>
              <a:rPr lang="en-GB" sz="1600" dirty="0" err="1" smtClean="0"/>
              <a:t>anedbává</a:t>
            </a:r>
            <a:r>
              <a:rPr lang="en-GB" sz="1600" dirty="0" smtClean="0"/>
              <a:t> </a:t>
            </a:r>
            <a:r>
              <a:rPr lang="en-GB" sz="1600" dirty="0" err="1"/>
              <a:t>produkci</a:t>
            </a:r>
            <a:r>
              <a:rPr lang="en-GB" sz="1600" dirty="0"/>
              <a:t> </a:t>
            </a:r>
            <a:r>
              <a:rPr lang="en-GB" sz="1600" dirty="0" err="1"/>
              <a:t>anaerobních</a:t>
            </a:r>
            <a:r>
              <a:rPr lang="en-GB" sz="1600" dirty="0"/>
              <a:t> a </a:t>
            </a:r>
            <a:r>
              <a:rPr lang="en-GB" sz="1600" dirty="0" err="1"/>
              <a:t>chemolitotrofních</a:t>
            </a:r>
            <a:r>
              <a:rPr lang="en-GB" sz="1600" dirty="0"/>
              <a:t> </a:t>
            </a:r>
            <a:r>
              <a:rPr lang="en-GB" sz="1600" dirty="0" err="1"/>
              <a:t>bakterií</a:t>
            </a:r>
            <a:endParaRPr lang="en-GB" sz="1600" dirty="0"/>
          </a:p>
          <a:p>
            <a:r>
              <a:rPr lang="cs-CZ" sz="1600" dirty="0" err="1" smtClean="0"/>
              <a:t>p</a:t>
            </a:r>
            <a:r>
              <a:rPr lang="en-GB" sz="1600" dirty="0" err="1" smtClean="0"/>
              <a:t>rimární</a:t>
            </a:r>
            <a:r>
              <a:rPr lang="en-GB" sz="1600" dirty="0" smtClean="0"/>
              <a:t> </a:t>
            </a:r>
            <a:r>
              <a:rPr lang="en-GB" sz="1600" dirty="0" err="1"/>
              <a:t>produkce</a:t>
            </a:r>
            <a:r>
              <a:rPr lang="en-GB" sz="1600" dirty="0"/>
              <a:t> </a:t>
            </a:r>
            <a:r>
              <a:rPr lang="en-GB" sz="1600" dirty="0" smtClean="0"/>
              <a:t>–</a:t>
            </a:r>
            <a:r>
              <a:rPr lang="cs-CZ" sz="1600" dirty="0" smtClean="0"/>
              <a:t> C </a:t>
            </a:r>
            <a:r>
              <a:rPr lang="en-GB" sz="1600" dirty="0" smtClean="0"/>
              <a:t>m2</a:t>
            </a:r>
            <a:r>
              <a:rPr lang="cs-CZ" sz="1600" dirty="0" smtClean="0"/>
              <a:t>/</a:t>
            </a:r>
            <a:r>
              <a:rPr lang="en-GB" sz="1600" dirty="0" err="1" smtClean="0"/>
              <a:t>rok</a:t>
            </a:r>
            <a:endParaRPr lang="en-GB" sz="1600" dirty="0"/>
          </a:p>
          <a:p>
            <a:r>
              <a:rPr lang="cs-CZ" sz="1600" dirty="0" err="1" smtClean="0"/>
              <a:t>m</a:t>
            </a:r>
            <a:r>
              <a:rPr lang="en-GB" sz="1600" dirty="0" err="1" smtClean="0"/>
              <a:t>éně</a:t>
            </a:r>
            <a:r>
              <a:rPr lang="en-GB" sz="1600" dirty="0" smtClean="0"/>
              <a:t> </a:t>
            </a:r>
            <a:r>
              <a:rPr lang="en-GB" sz="1600" dirty="0" err="1"/>
              <a:t>než</a:t>
            </a:r>
            <a:r>
              <a:rPr lang="en-GB" sz="1600" dirty="0"/>
              <a:t> 0,1% </a:t>
            </a:r>
            <a:r>
              <a:rPr lang="en-GB" sz="1600" dirty="0" err="1"/>
              <a:t>sluneční</a:t>
            </a:r>
            <a:r>
              <a:rPr lang="en-GB" sz="1600" dirty="0"/>
              <a:t> </a:t>
            </a:r>
            <a:r>
              <a:rPr lang="en-GB" sz="1600" dirty="0" err="1"/>
              <a:t>energie</a:t>
            </a:r>
            <a:r>
              <a:rPr lang="en-GB" sz="1600" dirty="0"/>
              <a:t> </a:t>
            </a:r>
            <a:r>
              <a:rPr lang="en-GB" sz="1600" dirty="0" err="1" smtClean="0"/>
              <a:t>využito</a:t>
            </a:r>
            <a:r>
              <a:rPr lang="en-GB" sz="1600" dirty="0" smtClean="0"/>
              <a:t> </a:t>
            </a:r>
            <a:r>
              <a:rPr lang="en-GB" sz="1600" dirty="0"/>
              <a:t>pro </a:t>
            </a:r>
            <a:r>
              <a:rPr lang="en-GB" sz="1600" dirty="0" err="1"/>
              <a:t>fotosyntézu</a:t>
            </a:r>
            <a:r>
              <a:rPr lang="en-GB" sz="1600" dirty="0"/>
              <a:t> </a:t>
            </a:r>
          </a:p>
          <a:p>
            <a:r>
              <a:rPr lang="en-GB" sz="1600" dirty="0" err="1"/>
              <a:t>produkce</a:t>
            </a:r>
            <a:r>
              <a:rPr lang="en-GB" sz="1600" dirty="0"/>
              <a:t> 150 </a:t>
            </a:r>
            <a:r>
              <a:rPr lang="en-GB" sz="1600" dirty="0" err="1"/>
              <a:t>miliard</a:t>
            </a:r>
            <a:r>
              <a:rPr lang="en-GB" sz="1600" dirty="0"/>
              <a:t> </a:t>
            </a:r>
            <a:r>
              <a:rPr lang="en-GB" sz="1600" dirty="0" err="1"/>
              <a:t>tun</a:t>
            </a:r>
            <a:r>
              <a:rPr lang="en-GB" sz="1600" dirty="0"/>
              <a:t> </a:t>
            </a:r>
            <a:r>
              <a:rPr lang="en-GB" sz="1600" dirty="0" err="1"/>
              <a:t>suché</a:t>
            </a:r>
            <a:r>
              <a:rPr lang="en-GB" sz="1600" dirty="0"/>
              <a:t> </a:t>
            </a:r>
            <a:r>
              <a:rPr lang="en-GB" sz="1600" dirty="0" err="1" smtClean="0"/>
              <a:t>hmoty</a:t>
            </a:r>
            <a:r>
              <a:rPr lang="cs-CZ" sz="1600" dirty="0" smtClean="0"/>
              <a:t>/rok</a:t>
            </a:r>
          </a:p>
          <a:p>
            <a:r>
              <a:rPr lang="cs-CZ" sz="1600" dirty="0"/>
              <a:t>i</a:t>
            </a:r>
            <a:r>
              <a:rPr lang="en-GB" sz="1600" dirty="0" smtClean="0"/>
              <a:t> </a:t>
            </a:r>
            <a:r>
              <a:rPr lang="en-GB" sz="1600" dirty="0"/>
              <a:t>v </a:t>
            </a:r>
            <a:r>
              <a:rPr lang="en-GB" sz="1600" dirty="0" err="1"/>
              <a:t>zemědělských</a:t>
            </a:r>
            <a:r>
              <a:rPr lang="en-GB" sz="1600" dirty="0"/>
              <a:t> </a:t>
            </a:r>
            <a:r>
              <a:rPr lang="en-GB" sz="1600" dirty="0" err="1"/>
              <a:t>ekosystémech</a:t>
            </a:r>
            <a:r>
              <a:rPr lang="en-GB" sz="1600" dirty="0"/>
              <a:t> je </a:t>
            </a:r>
            <a:r>
              <a:rPr lang="en-GB" sz="1600" dirty="0" err="1"/>
              <a:t>využití</a:t>
            </a:r>
            <a:r>
              <a:rPr lang="en-GB" sz="1600" dirty="0"/>
              <a:t> </a:t>
            </a:r>
            <a:r>
              <a:rPr lang="en-GB" sz="1600" dirty="0" err="1" smtClean="0"/>
              <a:t>jen</a:t>
            </a:r>
            <a:r>
              <a:rPr lang="cs-CZ" sz="1600" dirty="0"/>
              <a:t> </a:t>
            </a:r>
            <a:r>
              <a:rPr lang="en-GB" sz="1600" dirty="0" err="1" smtClean="0"/>
              <a:t>kolem</a:t>
            </a:r>
            <a:r>
              <a:rPr lang="en-GB" sz="1600" dirty="0" smtClean="0"/>
              <a:t> </a:t>
            </a:r>
            <a:r>
              <a:rPr lang="en-GB" sz="1600" dirty="0"/>
              <a:t>1</a:t>
            </a:r>
            <a:r>
              <a:rPr lang="en-GB" sz="1600" dirty="0" smtClean="0"/>
              <a:t>%</a:t>
            </a:r>
            <a:endParaRPr lang="cs-CZ" sz="1600" dirty="0" smtClean="0"/>
          </a:p>
          <a:p>
            <a:endParaRPr lang="en-GB" sz="1600" dirty="0"/>
          </a:p>
          <a:p>
            <a:r>
              <a:rPr lang="cs-CZ" sz="1600" dirty="0" smtClean="0"/>
              <a:t>t</a:t>
            </a:r>
            <a:r>
              <a:rPr lang="en-GB" sz="1600" dirty="0" err="1" smtClean="0"/>
              <a:t>ransfer</a:t>
            </a:r>
            <a:r>
              <a:rPr lang="en-GB" sz="1600" dirty="0" smtClean="0"/>
              <a:t> </a:t>
            </a:r>
            <a:r>
              <a:rPr lang="en-GB" sz="1600" dirty="0" err="1"/>
              <a:t>energie</a:t>
            </a:r>
            <a:r>
              <a:rPr lang="en-GB" sz="1600" dirty="0"/>
              <a:t> v org. </a:t>
            </a:r>
            <a:r>
              <a:rPr lang="en-GB" sz="1600" dirty="0" err="1"/>
              <a:t>hmotě</a:t>
            </a:r>
            <a:r>
              <a:rPr lang="en-GB" sz="1600" dirty="0"/>
              <a:t> – v </a:t>
            </a:r>
            <a:r>
              <a:rPr lang="en-GB" sz="1600" dirty="0" err="1" smtClean="0"/>
              <a:t>trofick</a:t>
            </a:r>
            <a:r>
              <a:rPr lang="cs-CZ" sz="1600" dirty="0" err="1" smtClean="0"/>
              <a:t>ých</a:t>
            </a:r>
            <a:r>
              <a:rPr lang="cs-CZ" sz="1600" dirty="0" smtClean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úrove</a:t>
            </a:r>
            <a:r>
              <a:rPr lang="cs-CZ" sz="1600" dirty="0" err="1" smtClean="0"/>
              <a:t>ních</a:t>
            </a:r>
            <a:endParaRPr lang="en-GB" sz="1600" dirty="0"/>
          </a:p>
          <a:p>
            <a:r>
              <a:rPr lang="en-GB" sz="1600" dirty="0" smtClean="0"/>
              <a:t>10-15</a:t>
            </a:r>
            <a:r>
              <a:rPr lang="en-GB" sz="1600" dirty="0"/>
              <a:t>% </a:t>
            </a:r>
            <a:r>
              <a:rPr lang="en-GB" sz="1600" dirty="0" err="1"/>
              <a:t>biomasy</a:t>
            </a:r>
            <a:r>
              <a:rPr lang="en-GB" sz="1600" dirty="0"/>
              <a:t> z </a:t>
            </a:r>
            <a:r>
              <a:rPr lang="en-GB" sz="1600" dirty="0" err="1"/>
              <a:t>každé</a:t>
            </a:r>
            <a:r>
              <a:rPr lang="en-GB" sz="1600" dirty="0"/>
              <a:t> </a:t>
            </a:r>
            <a:r>
              <a:rPr lang="en-GB" sz="1600" dirty="0" err="1"/>
              <a:t>trofické</a:t>
            </a:r>
            <a:r>
              <a:rPr lang="en-GB" sz="1600" dirty="0"/>
              <a:t> </a:t>
            </a:r>
            <a:r>
              <a:rPr lang="en-GB" sz="1600" dirty="0" err="1"/>
              <a:t>úrovně</a:t>
            </a:r>
            <a:r>
              <a:rPr lang="en-GB" sz="1600" dirty="0"/>
              <a:t> je </a:t>
            </a:r>
            <a:r>
              <a:rPr lang="en-GB" sz="1600" dirty="0" err="1"/>
              <a:t>přenesena</a:t>
            </a:r>
            <a:r>
              <a:rPr lang="en-GB" sz="1600" dirty="0"/>
              <a:t> do </a:t>
            </a:r>
            <a:r>
              <a:rPr lang="en-GB" sz="1600" dirty="0" err="1"/>
              <a:t>další</a:t>
            </a:r>
            <a:r>
              <a:rPr lang="en-GB" sz="1600" dirty="0"/>
              <a:t> </a:t>
            </a:r>
            <a:r>
              <a:rPr lang="en-GB" sz="1600" dirty="0" err="1"/>
              <a:t>úrovně</a:t>
            </a:r>
            <a:r>
              <a:rPr lang="en-GB" sz="1600" dirty="0"/>
              <a:t> </a:t>
            </a:r>
            <a:endParaRPr lang="cs-CZ" sz="1600" dirty="0"/>
          </a:p>
          <a:p>
            <a:r>
              <a:rPr lang="en-GB" sz="1600" dirty="0" err="1" smtClean="0"/>
              <a:t>zbytek</a:t>
            </a:r>
            <a:r>
              <a:rPr lang="en-GB" sz="1600" dirty="0" smtClean="0"/>
              <a:t>/</a:t>
            </a:r>
            <a:r>
              <a:rPr lang="en-GB" sz="1600" dirty="0" err="1" smtClean="0"/>
              <a:t>většina</a:t>
            </a:r>
            <a:r>
              <a:rPr lang="en-GB" sz="1600" dirty="0" smtClean="0"/>
              <a:t> se</a:t>
            </a:r>
            <a:r>
              <a:rPr lang="cs-CZ" sz="1600" dirty="0" smtClean="0"/>
              <a:t> </a:t>
            </a:r>
            <a:r>
              <a:rPr lang="en-GB" sz="1600" dirty="0" err="1" smtClean="0"/>
              <a:t>prodýchá</a:t>
            </a:r>
            <a:r>
              <a:rPr lang="en-GB" sz="1600" dirty="0"/>
              <a:t>,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 smtClean="0"/>
              <a:t>rozl</a:t>
            </a:r>
            <a:r>
              <a:rPr lang="cs-CZ" sz="1600" dirty="0" err="1" smtClean="0"/>
              <a:t>oží</a:t>
            </a:r>
            <a:r>
              <a:rPr lang="cs-CZ" sz="1600" dirty="0" smtClean="0"/>
              <a:t> v </a:t>
            </a:r>
            <a:r>
              <a:rPr lang="en-GB" sz="1600" dirty="0" err="1" smtClean="0"/>
              <a:t>potravní</a:t>
            </a:r>
            <a:r>
              <a:rPr lang="cs-CZ" sz="1600" dirty="0" smtClean="0"/>
              <a:t>m </a:t>
            </a:r>
            <a:r>
              <a:rPr lang="en-GB" sz="1600" dirty="0" err="1" smtClean="0"/>
              <a:t>řetěz</a:t>
            </a:r>
            <a:r>
              <a:rPr lang="cs-CZ" sz="1600" dirty="0" err="1" smtClean="0"/>
              <a:t>ci</a:t>
            </a:r>
            <a:r>
              <a:rPr lang="cs-CZ" sz="1600" dirty="0" smtClean="0"/>
              <a:t>, teplo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47990"/>
            <a:ext cx="4536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Primární produkce (PP)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0996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 err="1"/>
              <a:t>Č</a:t>
            </a:r>
            <a:r>
              <a:rPr lang="en-GB" sz="1600" b="1" dirty="0" err="1" smtClean="0"/>
              <a:t>istá</a:t>
            </a:r>
            <a:r>
              <a:rPr lang="en-GB" sz="1600" b="1" dirty="0" smtClean="0"/>
              <a:t> </a:t>
            </a:r>
            <a:r>
              <a:rPr lang="cs-CZ" sz="1600" b="1" dirty="0" smtClean="0"/>
              <a:t>prim. </a:t>
            </a:r>
            <a:r>
              <a:rPr lang="en-GB" sz="1600" b="1" dirty="0" err="1" smtClean="0"/>
              <a:t>produkce</a:t>
            </a:r>
            <a:endParaRPr lang="cs-CZ" sz="1600" b="1" dirty="0" smtClean="0"/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en-GB" sz="1600" dirty="0" err="1" smtClean="0"/>
              <a:t>množství</a:t>
            </a:r>
            <a:r>
              <a:rPr lang="en-GB" sz="1600" dirty="0" smtClean="0"/>
              <a:t> </a:t>
            </a:r>
            <a:r>
              <a:rPr lang="en-GB" sz="1600" dirty="0" err="1"/>
              <a:t>fotosynteticky</a:t>
            </a:r>
            <a:r>
              <a:rPr lang="en-GB" sz="1600" dirty="0"/>
              <a:t> </a:t>
            </a:r>
            <a:r>
              <a:rPr lang="en-GB" sz="1600" dirty="0" err="1"/>
              <a:t>fixovaného</a:t>
            </a:r>
            <a:r>
              <a:rPr lang="en-GB" sz="1600" dirty="0"/>
              <a:t> </a:t>
            </a:r>
            <a:r>
              <a:rPr lang="en-GB" sz="1600" dirty="0" err="1"/>
              <a:t>uhlíku</a:t>
            </a:r>
            <a:r>
              <a:rPr lang="en-GB" sz="1600" dirty="0"/>
              <a:t>, </a:t>
            </a:r>
            <a:r>
              <a:rPr lang="en-GB" sz="1600" dirty="0" err="1"/>
              <a:t>které</a:t>
            </a:r>
            <a:r>
              <a:rPr lang="en-GB" sz="1600" dirty="0"/>
              <a:t> je </a:t>
            </a:r>
            <a:r>
              <a:rPr lang="en-GB" sz="1600" dirty="0" err="1"/>
              <a:t>dostupné</a:t>
            </a:r>
            <a:r>
              <a:rPr lang="en-GB" sz="1600" dirty="0"/>
              <a:t> </a:t>
            </a:r>
            <a:r>
              <a:rPr lang="en-GB" sz="1600" dirty="0" err="1"/>
              <a:t>první</a:t>
            </a:r>
            <a:r>
              <a:rPr lang="en-GB" sz="1600" dirty="0"/>
              <a:t> </a:t>
            </a:r>
            <a:r>
              <a:rPr lang="en-GB" sz="1600" dirty="0" err="1"/>
              <a:t>heterotrofní</a:t>
            </a:r>
            <a:r>
              <a:rPr lang="en-GB" sz="1600" dirty="0"/>
              <a:t> </a:t>
            </a:r>
            <a:r>
              <a:rPr lang="en-GB" sz="1600" dirty="0" err="1"/>
              <a:t>úrovni</a:t>
            </a:r>
            <a:r>
              <a:rPr lang="en-GB" sz="1600" dirty="0"/>
              <a:t> </a:t>
            </a:r>
            <a:r>
              <a:rPr lang="en-GB" sz="1600" dirty="0" err="1" smtClean="0"/>
              <a:t>ekosystému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(to, co se neprodýchá </a:t>
            </a:r>
            <a:r>
              <a:rPr lang="cs-CZ" sz="1600" dirty="0" smtClean="0">
                <a:sym typeface="Wingdings" panose="05000000000000000000" pitchFamily="2" charset="2"/>
              </a:rPr>
              <a:t>)</a:t>
            </a:r>
            <a:endParaRPr lang="cs-CZ" sz="1600" dirty="0" smtClean="0"/>
          </a:p>
          <a:p>
            <a:endParaRPr lang="en-GB" sz="1600" dirty="0"/>
          </a:p>
          <a:p>
            <a:r>
              <a:rPr lang="cs-CZ" sz="1600" dirty="0"/>
              <a:t>s</a:t>
            </a:r>
            <a:r>
              <a:rPr lang="en-GB" sz="1600" dirty="0" err="1" smtClean="0"/>
              <a:t>třední</a:t>
            </a:r>
            <a:r>
              <a:rPr lang="en-GB" sz="1600" dirty="0" smtClean="0"/>
              <a:t>– </a:t>
            </a:r>
            <a:r>
              <a:rPr lang="en-GB" sz="1600" dirty="0" err="1"/>
              <a:t>heterotrofové</a:t>
            </a:r>
            <a:r>
              <a:rPr lang="en-GB" sz="1600" dirty="0"/>
              <a:t> </a:t>
            </a:r>
            <a:r>
              <a:rPr lang="en-GB" sz="1600" dirty="0" err="1"/>
              <a:t>nekonzumují</a:t>
            </a:r>
            <a:r>
              <a:rPr lang="en-GB" sz="1600" dirty="0"/>
              <a:t> </a:t>
            </a:r>
            <a:r>
              <a:rPr lang="en-GB" sz="1600" dirty="0" err="1"/>
              <a:t>veškerou</a:t>
            </a:r>
            <a:r>
              <a:rPr lang="en-GB" sz="1600" dirty="0"/>
              <a:t> </a:t>
            </a:r>
            <a:r>
              <a:rPr lang="en-GB" sz="1600" dirty="0" err="1"/>
              <a:t>čistou</a:t>
            </a:r>
            <a:r>
              <a:rPr lang="en-GB" sz="1600" dirty="0"/>
              <a:t> </a:t>
            </a:r>
            <a:r>
              <a:rPr lang="en-GB" sz="1600" dirty="0" err="1"/>
              <a:t>primární</a:t>
            </a:r>
            <a:r>
              <a:rPr lang="en-GB" sz="1600" dirty="0"/>
              <a:t> </a:t>
            </a:r>
            <a:r>
              <a:rPr lang="en-GB" sz="1600" dirty="0" err="1"/>
              <a:t>produkci</a:t>
            </a:r>
            <a:r>
              <a:rPr lang="en-GB" sz="1600" dirty="0"/>
              <a:t> </a:t>
            </a:r>
            <a:endParaRPr lang="cs-CZ" sz="1600" dirty="0"/>
          </a:p>
          <a:p>
            <a:r>
              <a:rPr lang="en-GB" sz="1600" dirty="0" err="1" smtClean="0"/>
              <a:t>akumulace</a:t>
            </a:r>
            <a:r>
              <a:rPr lang="en-GB" sz="1600" dirty="0" smtClean="0"/>
              <a:t> org.</a:t>
            </a:r>
            <a:r>
              <a:rPr lang="cs-CZ" sz="1600" dirty="0" smtClean="0"/>
              <a:t> </a:t>
            </a:r>
            <a:r>
              <a:rPr lang="en-GB" sz="1600" dirty="0" err="1" smtClean="0"/>
              <a:t>hmoty</a:t>
            </a:r>
            <a:r>
              <a:rPr lang="en-GB" sz="1600" dirty="0" smtClean="0"/>
              <a:t> </a:t>
            </a:r>
            <a:r>
              <a:rPr lang="en-GB" sz="1600" dirty="0"/>
              <a:t>v </a:t>
            </a:r>
            <a:r>
              <a:rPr lang="en-GB" sz="1600" dirty="0" err="1"/>
              <a:t>ekosystému</a:t>
            </a:r>
            <a:r>
              <a:rPr lang="en-GB" sz="1600" dirty="0"/>
              <a:t> </a:t>
            </a:r>
            <a:r>
              <a:rPr lang="en-GB" sz="1600" dirty="0" smtClean="0"/>
              <a:t>(</a:t>
            </a:r>
            <a:r>
              <a:rPr lang="en-GB" sz="1600" dirty="0" err="1" smtClean="0"/>
              <a:t>čistá</a:t>
            </a:r>
            <a:r>
              <a:rPr lang="en-GB" sz="1600" dirty="0" smtClean="0"/>
              <a:t> </a:t>
            </a:r>
            <a:r>
              <a:rPr lang="en-GB" sz="1600" dirty="0" err="1"/>
              <a:t>produkce</a:t>
            </a:r>
            <a:r>
              <a:rPr lang="en-GB" sz="1600" dirty="0"/>
              <a:t> </a:t>
            </a:r>
            <a:r>
              <a:rPr lang="en-GB" sz="1600" dirty="0" err="1"/>
              <a:t>ekosystému</a:t>
            </a:r>
            <a:r>
              <a:rPr lang="en-GB" sz="1600" dirty="0" smtClean="0"/>
              <a:t>) </a:t>
            </a:r>
            <a:r>
              <a:rPr lang="en-GB" sz="1600" dirty="0"/>
              <a:t>v </a:t>
            </a:r>
            <a:r>
              <a:rPr lang="en-GB" sz="1600" dirty="0" err="1"/>
              <a:t>časných</a:t>
            </a:r>
            <a:r>
              <a:rPr lang="en-GB" sz="1600" dirty="0"/>
              <a:t> </a:t>
            </a:r>
            <a:r>
              <a:rPr lang="en-GB" sz="1600" dirty="0" err="1"/>
              <a:t>fázích</a:t>
            </a:r>
            <a:r>
              <a:rPr lang="en-GB" sz="1600" dirty="0"/>
              <a:t> </a:t>
            </a:r>
            <a:r>
              <a:rPr lang="en-GB" sz="1600" dirty="0" err="1" smtClean="0"/>
              <a:t>sukcese</a:t>
            </a:r>
            <a:endParaRPr lang="cs-CZ" sz="1600" dirty="0" smtClean="0"/>
          </a:p>
          <a:p>
            <a:endParaRPr lang="en-GB" sz="1600" dirty="0"/>
          </a:p>
          <a:p>
            <a:r>
              <a:rPr lang="cs-CZ" sz="1600" dirty="0" smtClean="0"/>
              <a:t>nízká</a:t>
            </a:r>
            <a:r>
              <a:rPr lang="en-GB" sz="1600" dirty="0" smtClean="0"/>
              <a:t> </a:t>
            </a:r>
            <a:r>
              <a:rPr lang="en-GB" sz="1600" dirty="0"/>
              <a:t>– </a:t>
            </a:r>
            <a:r>
              <a:rPr lang="en-GB" sz="1600" dirty="0" err="1"/>
              <a:t>konzumenti</a:t>
            </a:r>
            <a:r>
              <a:rPr lang="en-GB" sz="1600" dirty="0"/>
              <a:t> </a:t>
            </a:r>
            <a:r>
              <a:rPr lang="en-GB" sz="1600" dirty="0" err="1"/>
              <a:t>využijí</a:t>
            </a:r>
            <a:r>
              <a:rPr lang="en-GB" sz="1600" dirty="0"/>
              <a:t> </a:t>
            </a:r>
            <a:r>
              <a:rPr lang="en-GB" sz="1600" dirty="0" err="1"/>
              <a:t>veškerou</a:t>
            </a:r>
            <a:r>
              <a:rPr lang="en-GB" sz="1600" dirty="0"/>
              <a:t> </a:t>
            </a:r>
            <a:r>
              <a:rPr lang="en-GB" sz="1600" dirty="0" err="1"/>
              <a:t>primární</a:t>
            </a:r>
            <a:r>
              <a:rPr lang="en-GB" sz="1600" dirty="0"/>
              <a:t> </a:t>
            </a:r>
            <a:r>
              <a:rPr lang="en-GB" sz="1600" dirty="0" err="1"/>
              <a:t>produkci</a:t>
            </a:r>
            <a:r>
              <a:rPr lang="en-GB" sz="1600" dirty="0"/>
              <a:t> – </a:t>
            </a:r>
            <a:r>
              <a:rPr lang="en-GB" sz="1600" dirty="0" err="1"/>
              <a:t>respirace</a:t>
            </a:r>
            <a:r>
              <a:rPr lang="en-GB" sz="1600" dirty="0"/>
              <a:t> je v </a:t>
            </a:r>
            <a:r>
              <a:rPr lang="en-GB" sz="1600" dirty="0" err="1" smtClean="0"/>
              <a:t>rovnováze</a:t>
            </a:r>
            <a:r>
              <a:rPr lang="cs-CZ" sz="1600" dirty="0"/>
              <a:t> </a:t>
            </a:r>
            <a:r>
              <a:rPr lang="cs-CZ" sz="1600" dirty="0" smtClean="0"/>
              <a:t>s </a:t>
            </a:r>
            <a:r>
              <a:rPr lang="pt-BR" sz="1600" dirty="0" smtClean="0"/>
              <a:t>pr</a:t>
            </a:r>
            <a:r>
              <a:rPr lang="cs-CZ" sz="1600" dirty="0" smtClean="0"/>
              <a:t>.</a:t>
            </a:r>
            <a:r>
              <a:rPr lang="pt-BR" sz="1600" dirty="0" smtClean="0"/>
              <a:t>produkcí </a:t>
            </a:r>
            <a:r>
              <a:rPr lang="cs-CZ" sz="1600" dirty="0"/>
              <a:t>(</a:t>
            </a:r>
            <a:r>
              <a:rPr lang="pt-BR" sz="1600" dirty="0" smtClean="0"/>
              <a:t>klimax</a:t>
            </a:r>
            <a:r>
              <a:rPr lang="cs-CZ" sz="1600" dirty="0" smtClean="0"/>
              <a:t>)</a:t>
            </a:r>
          </a:p>
          <a:p>
            <a:endParaRPr lang="cs-CZ" sz="1600" dirty="0"/>
          </a:p>
          <a:p>
            <a:endParaRPr lang="cs-CZ" sz="1600" dirty="0" smtClean="0"/>
          </a:p>
          <a:p>
            <a:r>
              <a:rPr lang="cs-CZ" sz="1600" dirty="0" err="1"/>
              <a:t>t</a:t>
            </a:r>
            <a:r>
              <a:rPr lang="en-GB" sz="1600" dirty="0" err="1" smtClean="0"/>
              <a:t>eres</a:t>
            </a:r>
            <a:r>
              <a:rPr lang="cs-CZ" sz="1600" dirty="0" smtClean="0"/>
              <a:t>t.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mělkovodních</a:t>
            </a:r>
            <a:r>
              <a:rPr lang="en-GB" sz="1600" dirty="0"/>
              <a:t> </a:t>
            </a:r>
            <a:r>
              <a:rPr lang="en-GB" sz="1600" dirty="0" err="1"/>
              <a:t>systémů</a:t>
            </a:r>
            <a:r>
              <a:rPr lang="en-GB" sz="1600" dirty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producenty</a:t>
            </a:r>
            <a:r>
              <a:rPr lang="en-GB" sz="1600" dirty="0" smtClean="0"/>
              <a:t> </a:t>
            </a:r>
            <a:r>
              <a:rPr lang="en-GB" sz="1600" dirty="0" err="1" smtClean="0"/>
              <a:t>rostliny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dominantní</a:t>
            </a:r>
            <a:r>
              <a:rPr lang="en-GB" sz="1600" dirty="0"/>
              <a:t> </a:t>
            </a:r>
            <a:r>
              <a:rPr lang="en-GB" sz="1600" dirty="0" err="1"/>
              <a:t>konzumenti</a:t>
            </a:r>
            <a:r>
              <a:rPr lang="en-GB" sz="1600" dirty="0"/>
              <a:t> </a:t>
            </a:r>
            <a:r>
              <a:rPr lang="en-GB" sz="1600" dirty="0" err="1" smtClean="0"/>
              <a:t>herbivoři</a:t>
            </a:r>
            <a:endParaRPr lang="cs-CZ" sz="1600" dirty="0" smtClean="0"/>
          </a:p>
          <a:p>
            <a:r>
              <a:rPr lang="cs-CZ" sz="1600" dirty="0"/>
              <a:t>m</a:t>
            </a:r>
            <a:r>
              <a:rPr lang="en-GB" sz="1600" dirty="0" err="1" smtClean="0"/>
              <a:t>ikrobiální</a:t>
            </a:r>
            <a:r>
              <a:rPr lang="en-GB" sz="1600" dirty="0" smtClean="0"/>
              <a:t> </a:t>
            </a:r>
            <a:r>
              <a:rPr lang="en-GB" sz="1600" dirty="0" err="1"/>
              <a:t>primární</a:t>
            </a:r>
            <a:r>
              <a:rPr lang="en-GB" sz="1600" dirty="0"/>
              <a:t> </a:t>
            </a:r>
            <a:r>
              <a:rPr lang="en-GB" sz="1600" dirty="0" err="1"/>
              <a:t>producenti</a:t>
            </a:r>
            <a:r>
              <a:rPr lang="en-GB" sz="1600" dirty="0"/>
              <a:t> </a:t>
            </a:r>
            <a:r>
              <a:rPr lang="cs-CZ" sz="1600" dirty="0" smtClean="0"/>
              <a:t>- </a:t>
            </a:r>
            <a:r>
              <a:rPr lang="en-GB" sz="1600" dirty="0" err="1" smtClean="0"/>
              <a:t>významní</a:t>
            </a:r>
            <a:r>
              <a:rPr lang="en-GB" sz="1600" dirty="0" smtClean="0"/>
              <a:t> </a:t>
            </a:r>
            <a:r>
              <a:rPr lang="en-GB" sz="1600" dirty="0" err="1"/>
              <a:t>jen</a:t>
            </a:r>
            <a:r>
              <a:rPr lang="en-GB" sz="1600" dirty="0"/>
              <a:t> v </a:t>
            </a:r>
            <a:r>
              <a:rPr lang="en-GB" sz="1600" dirty="0" err="1"/>
              <a:t>extrémních</a:t>
            </a:r>
            <a:r>
              <a:rPr lang="en-GB" sz="1600" dirty="0"/>
              <a:t> </a:t>
            </a:r>
            <a:r>
              <a:rPr lang="en-GB" sz="1600" dirty="0" err="1"/>
              <a:t>habitatech</a:t>
            </a:r>
            <a:r>
              <a:rPr lang="en-GB" sz="1600" dirty="0"/>
              <a:t>, </a:t>
            </a:r>
            <a:r>
              <a:rPr lang="cs-CZ" sz="1600" dirty="0" smtClean="0"/>
              <a:t>bez  </a:t>
            </a:r>
            <a:r>
              <a:rPr lang="en-GB" sz="1600" dirty="0" err="1" smtClean="0"/>
              <a:t>rostlin</a:t>
            </a:r>
            <a:endParaRPr lang="cs-CZ" sz="1600" dirty="0" smtClean="0"/>
          </a:p>
          <a:p>
            <a:endParaRPr lang="cs-CZ" sz="1600" dirty="0"/>
          </a:p>
          <a:p>
            <a:endParaRPr lang="en-GB" sz="1600" dirty="0"/>
          </a:p>
          <a:p>
            <a:r>
              <a:rPr lang="en-GB" sz="1600" dirty="0" err="1"/>
              <a:t>oceány</a:t>
            </a:r>
            <a:r>
              <a:rPr lang="en-GB" sz="1600" dirty="0"/>
              <a:t> - </a:t>
            </a:r>
            <a:r>
              <a:rPr lang="en-GB" sz="1600" dirty="0" err="1"/>
              <a:t>cca</a:t>
            </a:r>
            <a:r>
              <a:rPr lang="en-GB" sz="1600" dirty="0"/>
              <a:t> ½ </a:t>
            </a:r>
            <a:r>
              <a:rPr lang="en-GB" sz="1600" dirty="0" err="1"/>
              <a:t>fotosyntézy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Zemi</a:t>
            </a:r>
            <a:endParaRPr lang="en-GB" sz="1600" dirty="0"/>
          </a:p>
          <a:p>
            <a:r>
              <a:rPr lang="en-GB" sz="1600" dirty="0" err="1"/>
              <a:t>mikrobi</a:t>
            </a:r>
            <a:r>
              <a:rPr lang="en-GB" sz="1600" dirty="0"/>
              <a:t> </a:t>
            </a:r>
            <a:r>
              <a:rPr lang="en-GB" sz="1600" dirty="0" err="1"/>
              <a:t>zodpovědní</a:t>
            </a:r>
            <a:r>
              <a:rPr lang="en-GB" sz="1600" dirty="0"/>
              <a:t> </a:t>
            </a:r>
            <a:r>
              <a:rPr lang="en-GB" sz="1600" dirty="0" err="1"/>
              <a:t>za</a:t>
            </a:r>
            <a:r>
              <a:rPr lang="en-GB" sz="1600" dirty="0"/>
              <a:t> </a:t>
            </a:r>
            <a:r>
              <a:rPr lang="en-GB" sz="1600" dirty="0" err="1"/>
              <a:t>většinu</a:t>
            </a:r>
            <a:r>
              <a:rPr lang="en-GB" sz="1600" dirty="0"/>
              <a:t> </a:t>
            </a:r>
            <a:r>
              <a:rPr lang="en-GB" sz="1600" dirty="0" err="1"/>
              <a:t>primární</a:t>
            </a:r>
            <a:r>
              <a:rPr lang="en-GB" sz="1600" dirty="0"/>
              <a:t> </a:t>
            </a:r>
            <a:r>
              <a:rPr lang="en-GB" sz="1600" dirty="0" err="1"/>
              <a:t>produkce</a:t>
            </a:r>
            <a:r>
              <a:rPr lang="en-GB" sz="1600" dirty="0"/>
              <a:t> (</a:t>
            </a:r>
            <a:r>
              <a:rPr lang="en-GB" sz="1600" dirty="0" err="1"/>
              <a:t>kromě</a:t>
            </a:r>
            <a:r>
              <a:rPr lang="en-GB" sz="1600" dirty="0"/>
              <a:t> </a:t>
            </a:r>
            <a:r>
              <a:rPr lang="en-GB" sz="1600" dirty="0" err="1"/>
              <a:t>pobřeží</a:t>
            </a:r>
            <a:r>
              <a:rPr lang="en-GB" sz="1600" dirty="0"/>
              <a:t>)</a:t>
            </a:r>
          </a:p>
          <a:p>
            <a:r>
              <a:rPr lang="en-GB" sz="1600" dirty="0" err="1"/>
              <a:t>nejmenší</a:t>
            </a:r>
            <a:r>
              <a:rPr lang="en-GB" sz="1600" dirty="0"/>
              <a:t> plankton je </a:t>
            </a:r>
            <a:r>
              <a:rPr lang="en-GB" sz="1600" dirty="0" err="1"/>
              <a:t>zodpovědný</a:t>
            </a:r>
            <a:r>
              <a:rPr lang="en-GB" sz="1600" dirty="0"/>
              <a:t> </a:t>
            </a:r>
            <a:r>
              <a:rPr lang="en-GB" sz="1600" dirty="0" err="1"/>
              <a:t>za</a:t>
            </a:r>
            <a:r>
              <a:rPr lang="en-GB" sz="1600" dirty="0"/>
              <a:t> </a:t>
            </a:r>
            <a:r>
              <a:rPr lang="en-GB" sz="1600" dirty="0" err="1"/>
              <a:t>většinu</a:t>
            </a:r>
            <a:r>
              <a:rPr lang="en-GB" sz="1600" dirty="0"/>
              <a:t> </a:t>
            </a:r>
            <a:r>
              <a:rPr lang="en-GB" sz="1600" dirty="0" err="1"/>
              <a:t>primární</a:t>
            </a:r>
            <a:r>
              <a:rPr lang="en-GB" sz="1600" dirty="0"/>
              <a:t> a </a:t>
            </a:r>
            <a:r>
              <a:rPr lang="en-GB" sz="1600" dirty="0" err="1"/>
              <a:t>sekundární</a:t>
            </a:r>
            <a:r>
              <a:rPr lang="en-GB" sz="1600" dirty="0"/>
              <a:t> </a:t>
            </a:r>
            <a:r>
              <a:rPr lang="en-GB" sz="1600" dirty="0" err="1"/>
              <a:t>produktivity</a:t>
            </a:r>
            <a:r>
              <a:rPr lang="en-GB" sz="1600" dirty="0"/>
              <a:t> </a:t>
            </a:r>
          </a:p>
          <a:p>
            <a:r>
              <a:rPr lang="en-GB" sz="1600" dirty="0" err="1"/>
              <a:t>nanofytoplankton</a:t>
            </a:r>
            <a:r>
              <a:rPr lang="en-GB" sz="1600" dirty="0"/>
              <a:t> (pod 20um) a </a:t>
            </a:r>
            <a:r>
              <a:rPr lang="en-GB" sz="1600" dirty="0" err="1"/>
              <a:t>pikoplankton</a:t>
            </a:r>
            <a:r>
              <a:rPr lang="en-GB" sz="1600" dirty="0"/>
              <a:t> (</a:t>
            </a:r>
            <a:r>
              <a:rPr lang="en-GB" sz="1600" dirty="0" err="1"/>
              <a:t>menší</a:t>
            </a:r>
            <a:r>
              <a:rPr lang="en-GB" sz="1600" dirty="0"/>
              <a:t> </a:t>
            </a:r>
            <a:r>
              <a:rPr lang="en-GB" sz="1600" dirty="0" err="1"/>
              <a:t>než</a:t>
            </a:r>
            <a:r>
              <a:rPr lang="en-GB" sz="1600" dirty="0"/>
              <a:t> 2 um) – </a:t>
            </a:r>
            <a:r>
              <a:rPr lang="en-GB" sz="1600" dirty="0" err="1"/>
              <a:t>význ</a:t>
            </a:r>
            <a:r>
              <a:rPr lang="en-GB" sz="1600" dirty="0"/>
              <a:t>. </a:t>
            </a:r>
            <a:r>
              <a:rPr lang="en-GB" sz="1600" dirty="0" err="1"/>
              <a:t>část</a:t>
            </a:r>
            <a:r>
              <a:rPr lang="en-GB" sz="1600" dirty="0"/>
              <a:t> </a:t>
            </a:r>
            <a:r>
              <a:rPr lang="en-GB" sz="1600" dirty="0" err="1"/>
              <a:t>biomasy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667048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4920</Words>
  <Application>Microsoft Office PowerPoint</Application>
  <PresentationFormat>Předvádění na obrazovce (4:3)</PresentationFormat>
  <Paragraphs>614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 systému Office</vt:lpstr>
      <vt:lpstr>EKOLOGIE MIKROORGANISMŮ 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Transfer C přes potravní řetězec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Iva</cp:lastModifiedBy>
  <cp:revision>78</cp:revision>
  <dcterms:created xsi:type="dcterms:W3CDTF">2021-05-11T16:44:47Z</dcterms:created>
  <dcterms:modified xsi:type="dcterms:W3CDTF">2021-05-13T12:16:15Z</dcterms:modified>
</cp:coreProperties>
</file>