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52" r:id="rId2"/>
    <p:sldId id="365" r:id="rId3"/>
    <p:sldId id="398" r:id="rId4"/>
    <p:sldId id="412" r:id="rId5"/>
    <p:sldId id="413" r:id="rId6"/>
    <p:sldId id="414" r:id="rId7"/>
    <p:sldId id="415" r:id="rId8"/>
    <p:sldId id="416" r:id="rId9"/>
    <p:sldId id="417" r:id="rId10"/>
    <p:sldId id="427" r:id="rId11"/>
    <p:sldId id="428" r:id="rId12"/>
    <p:sldId id="429" r:id="rId13"/>
    <p:sldId id="430" r:id="rId14"/>
    <p:sldId id="426" r:id="rId15"/>
    <p:sldId id="431" r:id="rId16"/>
    <p:sldId id="432" r:id="rId17"/>
    <p:sldId id="433" r:id="rId18"/>
    <p:sldId id="434" r:id="rId19"/>
  </p:sldIdLst>
  <p:sldSz cx="9144000" cy="6858000" type="screen4x3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ožová Lucie" initials="L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6349"/>
    <a:srgbClr val="E8B3A6"/>
    <a:srgbClr val="4F81BD"/>
    <a:srgbClr val="339933"/>
    <a:srgbClr val="59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93556" autoAdjust="0"/>
  </p:normalViewPr>
  <p:slideViewPr>
    <p:cSldViewPr>
      <p:cViewPr varScale="1">
        <p:scale>
          <a:sx n="86" d="100"/>
          <a:sy n="86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9BE10F5-F6C1-4CD0-BB37-3427544B4799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3472F80-DE85-4433-9F12-411E17CE8E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50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30659347-840F-40A7-88F4-6B6B9A66D102}" type="datetimeFigureOut">
              <a:rPr lang="cs-CZ" smtClean="0"/>
              <a:pPr/>
              <a:t>28.04.2020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A71AC207-762A-4F98-82CE-914C67230C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15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2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15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49972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16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39796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17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65834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18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8314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3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024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4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528198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5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895127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74B53-992C-4577-A143-249B45FFDF1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516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7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55692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8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2872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10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605087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900935" y="9517042"/>
            <a:ext cx="2985621" cy="50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16" tIns="48308" rIns="96616" bIns="48308" anchor="b"/>
          <a:lstStyle/>
          <a:p>
            <a:pPr algn="r"/>
            <a:fld id="{A72BED3D-C46A-4C3C-8389-BBE443B6604E}" type="slidenum">
              <a:rPr lang="cs-CZ" sz="1300"/>
              <a:pPr algn="r"/>
              <a:t>14</a:t>
            </a:fld>
            <a:endParaRPr lang="cs-CZ" sz="13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48100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28.04.2020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3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28.04.2020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3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Brožová</a:t>
            </a: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28.04.2020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0" y="773113"/>
            <a:ext cx="9144000" cy="5353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24262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40713-F4BC-4489-B1F2-724FB2B86EC4}" type="datetime1">
              <a:rPr lang="cs-CZ" smtClean="0"/>
              <a:pPr/>
              <a:t>28.04.2020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2521-B0D5-4576-BDAA-7011366E7E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29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B32A-6564-40AB-B337-FFF26EEBAF7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t>28.04.2020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DE040-1CCA-4FD7-B417-9F7672C4260D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15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Relationship Id="rId9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NUL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3460241"/>
            <a:ext cx="8572500" cy="494751"/>
          </a:xfrm>
        </p:spPr>
        <p:txBody>
          <a:bodyPr>
            <a:sp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pitchFamily="34" charset="0"/>
              </a:rPr>
              <a:t>Analýza hlavních komponent (PCA)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72008" y="404664"/>
            <a:ext cx="9036496" cy="1323439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Pokročilé </a:t>
            </a: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statistické metody</a:t>
            </a:r>
            <a:r>
              <a:rPr lang="en-US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cs-CZ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cvičení</a:t>
            </a:r>
            <a:endParaRPr lang="cs-CZ" sz="4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0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Popis výstupů - příklad</a:t>
            </a:r>
            <a:endParaRPr lang="cs-CZ" dirty="0"/>
          </a:p>
        </p:txBody>
      </p:sp>
      <p:pic>
        <p:nvPicPr>
          <p:cNvPr id="6" name="Obrázek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973"/>
          <a:stretch/>
        </p:blipFill>
        <p:spPr bwMode="auto">
          <a:xfrm>
            <a:off x="688504" y="2204864"/>
            <a:ext cx="2824311" cy="28098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397516" y="2706293"/>
                <a:ext cx="1801775" cy="1366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GB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101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105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18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103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42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98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23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 smtClean="0">
                                    <a:latin typeface="Cambria Math" panose="02040503050406030204" pitchFamily="18" charset="0"/>
                                  </a:rPr>
                                  <m:t>93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7516" y="2706293"/>
                <a:ext cx="1801775" cy="13662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286072" y="1507136"/>
                <a:ext cx="828092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r>
                  <a:rPr lang="cs-CZ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Bylo provedeno měření objemu šedé hmoty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(v cm</a:t>
                </a:r>
                <a:r>
                  <a:rPr lang="cs-CZ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a objemu </a:t>
                </a:r>
                <a:r>
                  <a:rPr lang="cs-CZ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likvoru</a:t>
                </a:r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(v cm</a:t>
                </a:r>
                <a:r>
                  <a:rPr lang="cs-CZ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cs-CZ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u pěti dětí. Naměřené hodnoty byly zaznamenány do matice </a:t>
                </a:r>
                <a14:m>
                  <m:oMath xmlns:m="http://schemas.openxmlformats.org/officeDocument/2006/math">
                    <m:r>
                      <a:rPr lang="cs-CZ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𝐗</m:t>
                    </m:r>
                  </m:oMath>
                </a14:m>
                <a:r>
                  <a:rPr lang="cs-CZ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endParaRPr lang="en-GB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72" y="1507136"/>
                <a:ext cx="8280920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515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6012160" y="4793454"/>
                <a:ext cx="2760371" cy="1371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0" smtClean="0">
                          <a:latin typeface="Cambria Math" panose="02040503050406030204" pitchFamily="18" charset="0"/>
                        </a:rPr>
                        <m:t>𝐔</m:t>
                      </m:r>
                      <m:r>
                        <a:rPr lang="cs-CZ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smtClean="0"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acc>
                      <m:r>
                        <a:rPr lang="en-GB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21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GB" b="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−15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4793454"/>
                <a:ext cx="2760371" cy="13718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286072" y="5241974"/>
            <a:ext cx="56540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Jelikož jsou vstupní data měřena ve stejných jednotkách, analýza bude provedena na 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kovarianční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matici, vstupní data jsou </a:t>
            </a:r>
            <a:r>
              <a:rPr lang="en-US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centrov</a:t>
            </a: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ána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průměrem →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30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Popis výstupů - příklad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86072" y="1507136"/>
                <a:ext cx="8280920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r>
                  <a:rPr lang="cs-CZ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Jelikož jsou proměnné hodnoceny ve stejných jednotkách, analýza je provedena na </a:t>
                </a:r>
                <a:r>
                  <a:rPr lang="cs-CZ" dirty="0" err="1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kovarianční</a:t>
                </a:r>
                <a:r>
                  <a:rPr lang="cs-CZ" dirty="0" smtClean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matici C:</a:t>
                </a: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Clr>
                    <a:srgbClr val="D16349"/>
                  </a:buClr>
                </a:pPr>
                <a:endParaRPr lang="cs-CZ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r>
                  <a:rPr lang="cs-CZ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Spočítáme-li determinant matice</a:t>
                </a:r>
                <a:r>
                  <a:rPr lang="en-US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:r>
                  <a:rPr lang="cs-CZ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, </a:t>
                </a:r>
                <a:r>
                  <a:rPr lang="cs-CZ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dostáváme </a:t>
                </a:r>
                <a:r>
                  <a:rPr lang="cs-CZ" b="1" u="sng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vlastní čísla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𝝀</m:t>
                        </m:r>
                      </m:e>
                      <m:sub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cs-CZ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𝝀</m:t>
                        </m:r>
                      </m:e>
                      <m:sub>
                        <m:r>
                          <a:rPr lang="cs-CZ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cs-CZ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endParaRPr lang="cs-CZ" dirty="0" smtClean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Clr>
                    <a:srgbClr val="D16349"/>
                  </a:buClr>
                  <a:buFont typeface="Arial" panose="020B0604020202020204" pitchFamily="34" charset="0"/>
                  <a:buChar char="•"/>
                </a:pPr>
                <a:r>
                  <a:rPr lang="cs-CZ" dirty="0" smtClean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Po dosazení vlastních čísel spočítáme vlastní vektory:</a:t>
                </a: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072" y="1507136"/>
                <a:ext cx="8280920" cy="3970318"/>
              </a:xfrm>
              <a:prstGeom prst="rect">
                <a:avLst/>
              </a:prstGeom>
              <a:blipFill>
                <a:blip r:embed="rId2"/>
                <a:stretch>
                  <a:fillRect l="-515" t="-767" b="-138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611560" y="2204864"/>
                <a:ext cx="2759025" cy="5029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0" smtClean="0">
                          <a:latin typeface="Cambria Math" panose="02040503050406030204" pitchFamily="18" charset="0"/>
                        </a:rPr>
                        <m:t>𝐂</m:t>
                      </m:r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16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σ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e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176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204864"/>
                <a:ext cx="2759025" cy="502958"/>
              </a:xfrm>
              <a:prstGeom prst="rect">
                <a:avLst/>
              </a:prstGeom>
              <a:blipFill>
                <a:blip r:embed="rId3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539552" y="3861048"/>
                <a:ext cx="120588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6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0">
                          <a:latin typeface="Cambria Math" panose="02040503050406030204" pitchFamily="18" charset="0"/>
                        </a:rPr>
                        <m:t>=184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861048"/>
                <a:ext cx="120588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593304" y="4283804"/>
                <a:ext cx="971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GB" sz="16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1600" i="0"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04" y="4283804"/>
                <a:ext cx="9716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593304" y="5517232"/>
                <a:ext cx="3451907" cy="5305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0" smtClean="0">
                          <a:latin typeface="Cambria Math" panose="02040503050406030204" pitchFamily="18" charset="0"/>
                        </a:rPr>
                        <m:t>𝐔</m:t>
                      </m:r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  <m:e>
                                <m:sSubSup>
                                  <m:sSubSup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0,2169</m:t>
                                </m:r>
                              </m:e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0,9762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0,9762</m:t>
                                </m:r>
                              </m:e>
                              <m:e>
                                <m:r>
                                  <a:rPr lang="cs-CZ" sz="1600" b="0" i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0,2169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04" y="5517232"/>
                <a:ext cx="3451907" cy="5305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1619672" y="3882973"/>
            <a:ext cx="54096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>
              <a:buClr>
                <a:srgbClr val="D16349"/>
              </a:buClr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% rozptylu, které popisuje osa: 184/(184+14) *100 = 92.9 %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619673" y="4293096"/>
            <a:ext cx="52920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>
              <a:buClr>
                <a:srgbClr val="D16349"/>
              </a:buClr>
            </a:pPr>
            <a:r>
              <a:rPr lang="cs-CZ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% rozptylu, které popisuje osa: 14/(184+14) *100 = 7.1 %</a:t>
            </a:r>
          </a:p>
        </p:txBody>
      </p:sp>
      <p:sp>
        <p:nvSpPr>
          <p:cNvPr id="11" name="Pravá složená závorka 10"/>
          <p:cNvSpPr/>
          <p:nvPr/>
        </p:nvSpPr>
        <p:spPr>
          <a:xfrm>
            <a:off x="6885263" y="3892265"/>
            <a:ext cx="144016" cy="720000"/>
          </a:xfrm>
          <a:prstGeom prst="rightBrac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bdélník 11"/>
          <p:cNvSpPr/>
          <p:nvPr/>
        </p:nvSpPr>
        <p:spPr>
          <a:xfrm>
            <a:off x="7092280" y="3861048"/>
            <a:ext cx="20582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/>
              <a:t>184+14=22+176 → PCA přerozděluje rozptyl původních dat</a:t>
            </a: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611560" y="2854034"/>
                <a:ext cx="4377865" cy="507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  <m:r>
                            <a:rPr lang="cs-CZ" sz="16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Ι</m:t>
                          </m:r>
                        </m:e>
                      </m:d>
                      <m:r>
                        <a:rPr lang="en-US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1600" b="0" i="0" smtClean="0">
                          <a:latin typeface="Cambria Math" panose="02040503050406030204" pitchFamily="18" charset="0"/>
                        </a:rPr>
                        <m:t>u</m:t>
                      </m:r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36</m:t>
                                </m:r>
                              </m:e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176−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GB" sz="16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854034"/>
                <a:ext cx="4377865" cy="507960"/>
              </a:xfrm>
              <a:prstGeom prst="rect">
                <a:avLst/>
              </a:prstGeom>
              <a:blipFill>
                <a:blip r:embed="rId7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3635896" y="3450486"/>
                <a:ext cx="9398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600" b="1" i="0" smtClean="0">
                              <a:latin typeface="Cambria Math" panose="02040503050406030204" pitchFamily="18" charset="0"/>
                            </a:rPr>
                            <m:t>𝐂</m:t>
                          </m:r>
                          <m:r>
                            <a:rPr lang="cs-CZ" sz="16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m:rPr>
                              <m:sty m:val="p"/>
                            </m:rPr>
                            <a:rPr lang="el-G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Ι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3450486"/>
                <a:ext cx="939873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Přímá spojnice 18"/>
          <p:cNvCxnSpPr/>
          <p:nvPr/>
        </p:nvCxnSpPr>
        <p:spPr>
          <a:xfrm flipV="1">
            <a:off x="8316416" y="2564904"/>
            <a:ext cx="0" cy="133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H="1">
            <a:off x="3419872" y="2564904"/>
            <a:ext cx="4896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2195736" y="5517264"/>
            <a:ext cx="1663200" cy="28800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 rot="10800000" flipH="1">
            <a:off x="3904968" y="5661264"/>
            <a:ext cx="72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4670999" y="5488157"/>
                <a:ext cx="29916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dirty="0" smtClean="0">
                    <a:latin typeface="Calibri" panose="020F0502020204030204" pitchFamily="34" charset="0"/>
                    <a:cs typeface="Times New Roman" panose="02020603050405020304" pitchFamily="18" charset="0"/>
                  </a:rPr>
                  <a:t>vlastní vektor asociovaný 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𝜆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999" y="5488157"/>
                <a:ext cx="2991653" cy="369332"/>
              </a:xfrm>
              <a:prstGeom prst="rect">
                <a:avLst/>
              </a:prstGeom>
              <a:blipFill>
                <a:blip r:embed="rId9"/>
                <a:stretch>
                  <a:fillRect l="-1629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69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Popis výstupů - příklad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593304" y="1331108"/>
                <a:ext cx="3451907" cy="5305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1" i="0" smtClean="0">
                          <a:latin typeface="Cambria Math" panose="02040503050406030204" pitchFamily="18" charset="0"/>
                        </a:rPr>
                        <m:t>𝐔</m:t>
                      </m:r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  <m:e>
                                <m:sSubSup>
                                  <m:sSubSupPr>
                                    <m:ctrlP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cs-CZ" sz="1600" b="1" i="0" smtClean="0">
                                        <a:latin typeface="Cambria Math" panose="02040503050406030204" pitchFamily="18" charset="0"/>
                                      </a:rPr>
                                      <m:t>𝐮</m:t>
                                    </m:r>
                                  </m:e>
                                  <m:sub>
                                    <m:r>
                                      <a:rPr lang="en-GB" sz="1600" b="0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GB" sz="1600" b="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GB" sz="1600" b="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6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0,2169</m:t>
                                </m:r>
                              </m:e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0,9762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0,9762</m:t>
                                </m:r>
                              </m:e>
                              <m:e>
                                <m:r>
                                  <a:rPr lang="cs-CZ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GB" sz="1600" b="0" i="0">
                                    <a:latin typeface="Cambria Math" panose="02040503050406030204" pitchFamily="18" charset="0"/>
                                  </a:rPr>
                                  <m:t>0,2169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04" y="1331108"/>
                <a:ext cx="3451907" cy="5305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délník 13"/>
          <p:cNvSpPr/>
          <p:nvPr/>
        </p:nvSpPr>
        <p:spPr>
          <a:xfrm>
            <a:off x="251520" y="1979112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4" indent="-200025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Nové osy (</a:t>
            </a:r>
            <a:r>
              <a:rPr lang="cs-CZ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b="1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b="1" baseline="-250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jsou lineární kombinací původních proměnných: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507733" y="2420888"/>
                <a:ext cx="737663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𝐲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=0,2169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x</m:t>
                          </m:r>
                        </m:e>
                        <m:sub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cs-CZ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+0,9762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acc>
                        <m:accPr>
                          <m:chr m:val="̅"/>
                          <m:ctrlPr>
                            <a:rPr lang="cs-CZ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cs-CZ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)=0,2169∙1+0,9762∙(−5)=</m:t>
                      </m:r>
                      <m:r>
                        <a:rPr lang="en-US" sz="1600" i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4,66</m:t>
                      </m:r>
                    </m:oMath>
                  </m:oMathPara>
                </a14:m>
                <a:endParaRPr lang="en-GB" sz="1600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33" y="2420888"/>
                <a:ext cx="7376635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569934" y="2803287"/>
                <a:ext cx="781611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1">
                            <a:latin typeface="Cambria Math" panose="02040503050406030204" pitchFamily="18" charset="0"/>
                          </a:rPr>
                          <m:t>𝐲</m:t>
                        </m:r>
                      </m:e>
                      <m:sub>
                        <m:r>
                          <a:rPr lang="en-GB" sz="1600" b="0" i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1600" b="0" i="0">
                        <a:latin typeface="Cambria Math" panose="02040503050406030204" pitchFamily="18" charset="0"/>
                      </a:rPr>
                      <m:t>=0,9762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cs-CZ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GB" sz="16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1600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cs-CZ" sz="16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sz="1600" b="0" i="0" smtClean="0">
                        <a:latin typeface="Cambria Math" panose="02040503050406030204" pitchFamily="18" charset="0"/>
                      </a:rPr>
                      <m:t>+(−</m:t>
                    </m:r>
                    <m:r>
                      <a:rPr lang="en-GB" sz="1600" b="0" i="0">
                        <a:latin typeface="Cambria Math" panose="02040503050406030204" pitchFamily="18" charset="0"/>
                      </a:rPr>
                      <m:t>0,2169</m:t>
                    </m:r>
                    <m:r>
                      <a:rPr lang="cs-CZ" sz="1600" b="0" i="0" smtClean="0">
                        <a:latin typeface="Cambria Math" panose="02040503050406030204" pitchFamily="18" charset="0"/>
                      </a:rPr>
                      <m:t>)</m:t>
                    </m:r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cs-CZ" sz="160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cs-CZ" sz="160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1600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cs-CZ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cs-CZ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cs-CZ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16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16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0,9762</m:t>
                    </m:r>
                    <m:r>
                      <a:rPr lang="cs-CZ" sz="16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∙1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+(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cs-CZ" sz="16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0,2169</m:t>
                    </m:r>
                    <m:r>
                      <a:rPr lang="cs-CZ" sz="16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cs-CZ" sz="1600" b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1600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(−5)</m:t>
                    </m:r>
                    <m:r>
                      <a:rPr lang="cs-CZ" sz="160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2,06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34" y="2803287"/>
                <a:ext cx="7816114" cy="338554"/>
              </a:xfrm>
              <a:prstGeom prst="rect">
                <a:avLst/>
              </a:prstGeom>
              <a:blipFill>
                <a:blip r:embed="rId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/>
          <p:cNvSpPr/>
          <p:nvPr/>
        </p:nvSpPr>
        <p:spPr>
          <a:xfrm>
            <a:off x="2481136" y="5013176"/>
            <a:ext cx="216000" cy="216024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bdélník 23"/>
          <p:cNvSpPr/>
          <p:nvPr/>
        </p:nvSpPr>
        <p:spPr>
          <a:xfrm>
            <a:off x="2084888" y="5193092"/>
            <a:ext cx="1026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[101; 16]</a:t>
            </a:r>
            <a:endParaRPr lang="en-GB" dirty="0"/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3026663"/>
            <a:ext cx="3427139" cy="3420000"/>
          </a:xfrm>
          <a:prstGeom prst="rect">
            <a:avLst/>
          </a:prstGeom>
        </p:spPr>
      </p:pic>
      <p:pic>
        <p:nvPicPr>
          <p:cNvPr id="29" name="Obrázek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35896" y="3026663"/>
            <a:ext cx="3427139" cy="3420000"/>
          </a:xfrm>
          <a:prstGeom prst="rect">
            <a:avLst/>
          </a:prstGeom>
        </p:spPr>
      </p:pic>
      <p:sp>
        <p:nvSpPr>
          <p:cNvPr id="23" name="Obdélník 22"/>
          <p:cNvSpPr/>
          <p:nvPr/>
        </p:nvSpPr>
        <p:spPr>
          <a:xfrm>
            <a:off x="4907141" y="4293096"/>
            <a:ext cx="216000" cy="216024"/>
          </a:xfrm>
          <a:prstGeom prst="rect">
            <a:avLst/>
          </a:prstGeom>
          <a:noFill/>
          <a:ln w="19050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bdélník 24"/>
          <p:cNvSpPr/>
          <p:nvPr/>
        </p:nvSpPr>
        <p:spPr>
          <a:xfrm>
            <a:off x="4511165" y="3933056"/>
            <a:ext cx="1329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[-4,66; 2,06]</a:t>
            </a:r>
            <a:endParaRPr lang="en-GB" dirty="0"/>
          </a:p>
        </p:txBody>
      </p:sp>
      <p:sp>
        <p:nvSpPr>
          <p:cNvPr id="30" name="Obdélník 29"/>
          <p:cNvSpPr/>
          <p:nvPr/>
        </p:nvSpPr>
        <p:spPr>
          <a:xfrm>
            <a:off x="6948264" y="3582501"/>
            <a:ext cx="20755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PCA natočí datový prostor a vytvoří nové </a:t>
            </a:r>
            <a:r>
              <a:rPr lang="cs-CZ" dirty="0" smtClean="0"/>
              <a:t>osy tak, </a:t>
            </a:r>
            <a:r>
              <a:rPr lang="cs-CZ" dirty="0"/>
              <a:t>aby </a:t>
            </a:r>
            <a:r>
              <a:rPr lang="cs-CZ" dirty="0" smtClean="0"/>
              <a:t>popisovaly maximum variability původních dat.</a:t>
            </a:r>
          </a:p>
        </p:txBody>
      </p:sp>
    </p:spTree>
    <p:extLst>
      <p:ext uri="{BB962C8B-B14F-4D97-AF65-F5344CB8AC3E}">
        <p14:creationId xmlns:p14="http://schemas.microsoft.com/office/powerpoint/2010/main" val="6194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dirty="0"/>
              <a:t>Popis výstupů - příklad</a:t>
            </a:r>
            <a:endParaRPr lang="en-GB" dirty="0"/>
          </a:p>
        </p:txBody>
      </p:sp>
      <p:sp>
        <p:nvSpPr>
          <p:cNvPr id="14" name="Obdélník 13"/>
          <p:cNvSpPr/>
          <p:nvPr/>
        </p:nvSpPr>
        <p:spPr>
          <a:xfrm>
            <a:off x="251519" y="1630541"/>
            <a:ext cx="858450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Každá </a:t>
            </a:r>
            <a:r>
              <a:rPr lang="cs-CZ" dirty="0"/>
              <a:t>další osa popisuje </a:t>
            </a:r>
            <a:r>
              <a:rPr lang="cs-CZ" dirty="0" smtClean="0"/>
              <a:t>rozptyl, </a:t>
            </a:r>
            <a:r>
              <a:rPr lang="cs-CZ" dirty="0"/>
              <a:t>který nebyl popsán osami předchozími – každá další osa je nezávislá </a:t>
            </a:r>
            <a:r>
              <a:rPr lang="cs-CZ" dirty="0" smtClean="0"/>
              <a:t>= </a:t>
            </a:r>
            <a:r>
              <a:rPr lang="cs-CZ" dirty="0"/>
              <a:t>kolmá na osy </a:t>
            </a:r>
            <a:r>
              <a:rPr lang="cs-CZ" dirty="0" smtClean="0"/>
              <a:t>předchozí.</a:t>
            </a:r>
            <a:endParaRPr lang="en-US" dirty="0" smtClean="0"/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en-US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/>
              <a:t>Výběrem faktorových os přicházíme o </a:t>
            </a:r>
            <a:r>
              <a:rPr lang="cs-CZ" dirty="0" smtClean="0"/>
              <a:t>určité </a:t>
            </a:r>
            <a:r>
              <a:rPr lang="cs-CZ" dirty="0"/>
              <a:t>% </a:t>
            </a:r>
            <a:r>
              <a:rPr lang="cs-CZ" dirty="0" smtClean="0"/>
              <a:t>variability</a:t>
            </a:r>
            <a:endParaRPr lang="en-US" dirty="0" smtClean="0"/>
          </a:p>
          <a:p>
            <a:pPr marL="273050">
              <a:buClr>
                <a:srgbClr val="D16349"/>
              </a:buClr>
            </a:pPr>
            <a:r>
              <a:rPr lang="cs-CZ" dirty="0" smtClean="0"/>
              <a:t>původních dat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786" y="2132856"/>
            <a:ext cx="3427139" cy="3420000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3154" y="2132856"/>
            <a:ext cx="3427139" cy="34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4"/>
          <a:srcRect l="4718" t="-5090" r="19903" b="36838"/>
          <a:stretch/>
        </p:blipFill>
        <p:spPr>
          <a:xfrm>
            <a:off x="6117976" y="5633885"/>
            <a:ext cx="2846512" cy="624337"/>
          </a:xfrm>
          <a:prstGeom prst="rect">
            <a:avLst/>
          </a:prstGeom>
        </p:spPr>
      </p:pic>
      <p:sp>
        <p:nvSpPr>
          <p:cNvPr id="10" name="Ovál 9"/>
          <p:cNvSpPr/>
          <p:nvPr/>
        </p:nvSpPr>
        <p:spPr>
          <a:xfrm>
            <a:off x="6876256" y="5633885"/>
            <a:ext cx="504056" cy="312168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 rot="16865697">
            <a:off x="4795463" y="2932311"/>
            <a:ext cx="948995" cy="477922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 rot="21178176">
            <a:off x="2624716" y="3949448"/>
            <a:ext cx="948995" cy="477922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63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Grafické výstupy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864593" y="1362834"/>
            <a:ext cx="1540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16349"/>
              </a:buClr>
            </a:pPr>
            <a:r>
              <a:rPr lang="cs-CZ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Biplot</a:t>
            </a:r>
            <a:r>
              <a:rPr lang="cs-CZ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korelací</a:t>
            </a:r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539502" y="1628750"/>
          <a:ext cx="3600450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2" name="Graph" r:id="rId4" imgW="3600000" imgH="3600000" progId="STATISTICA.Graph">
                  <p:embed/>
                </p:oleObj>
              </mc:Choice>
              <mc:Fallback>
                <p:oleObj name="Graph" r:id="rId4" imgW="3600000" imgH="3600000" progId="STATISTICA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02" y="1628750"/>
                        <a:ext cx="3600450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8"/>
          <p:cNvSpPr txBox="1"/>
          <p:nvPr/>
        </p:nvSpPr>
        <p:spPr>
          <a:xfrm>
            <a:off x="179512" y="530120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Variabilita vyčerpaná faktorovými osami </a:t>
            </a:r>
            <a:endParaRPr lang="cs-CZ" sz="1400" dirty="0"/>
          </a:p>
        </p:txBody>
      </p:sp>
      <p:sp>
        <p:nvSpPr>
          <p:cNvPr id="8" name="TextBox 9"/>
          <p:cNvSpPr txBox="1"/>
          <p:nvPr/>
        </p:nvSpPr>
        <p:spPr>
          <a:xfrm>
            <a:off x="1835696" y="357301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Pozice proměnných</a:t>
            </a:r>
            <a:endParaRPr lang="cs-CZ" sz="1400" dirty="0"/>
          </a:p>
        </p:txBody>
      </p:sp>
      <p:sp>
        <p:nvSpPr>
          <p:cNvPr id="9" name="TextBox 10"/>
          <p:cNvSpPr txBox="1"/>
          <p:nvPr/>
        </p:nvSpPr>
        <p:spPr>
          <a:xfrm>
            <a:off x="2411760" y="5517232"/>
            <a:ext cx="21602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Jednotková kružnice - Hranice příspěvku k definici faktorové osy</a:t>
            </a:r>
          </a:p>
        </p:txBody>
      </p:sp>
      <p:cxnSp>
        <p:nvCxnSpPr>
          <p:cNvPr id="10" name="Straight Arrow Connector 13"/>
          <p:cNvCxnSpPr/>
          <p:nvPr/>
        </p:nvCxnSpPr>
        <p:spPr>
          <a:xfrm rot="5400000" flipH="1" flipV="1">
            <a:off x="-180528" y="4437112"/>
            <a:ext cx="1512168" cy="216024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4"/>
          <p:cNvCxnSpPr/>
          <p:nvPr/>
        </p:nvCxnSpPr>
        <p:spPr>
          <a:xfrm flipV="1">
            <a:off x="1475656" y="5085184"/>
            <a:ext cx="576064" cy="288032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7"/>
          <p:cNvCxnSpPr/>
          <p:nvPr/>
        </p:nvCxnSpPr>
        <p:spPr>
          <a:xfrm rot="5400000" flipH="1" flipV="1">
            <a:off x="2843808" y="4653136"/>
            <a:ext cx="1512168" cy="216024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8"/>
          <p:cNvCxnSpPr/>
          <p:nvPr/>
        </p:nvCxnSpPr>
        <p:spPr>
          <a:xfrm rot="5400000" flipH="1" flipV="1">
            <a:off x="2339752" y="2780928"/>
            <a:ext cx="1512168" cy="216024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9"/>
          <p:cNvCxnSpPr/>
          <p:nvPr/>
        </p:nvCxnSpPr>
        <p:spPr>
          <a:xfrm rot="10800000">
            <a:off x="1331640" y="3284984"/>
            <a:ext cx="792088" cy="288032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22"/>
          <p:cNvCxnSpPr/>
          <p:nvPr/>
        </p:nvCxnSpPr>
        <p:spPr>
          <a:xfrm rot="10800000">
            <a:off x="1403648" y="2852936"/>
            <a:ext cx="864096" cy="648072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24"/>
          <p:cNvCxnSpPr/>
          <p:nvPr/>
        </p:nvCxnSpPr>
        <p:spPr>
          <a:xfrm rot="10800000">
            <a:off x="1403648" y="3140969"/>
            <a:ext cx="808106" cy="407217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393108"/>
              </p:ext>
            </p:extLst>
          </p:nvPr>
        </p:nvGraphicFramePr>
        <p:xfrm>
          <a:off x="4499992" y="1700758"/>
          <a:ext cx="4319587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3" name="Graph" r:id="rId6" imgW="4320000" imgH="3600000" progId="STATISTICA.Graph">
                  <p:embed/>
                </p:oleObj>
              </mc:Choice>
              <mc:Fallback>
                <p:oleObj name="Graph" r:id="rId6" imgW="4320000" imgH="3600000" progId="STATISTICA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700758"/>
                        <a:ext cx="4319587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29"/>
          <p:cNvSpPr txBox="1"/>
          <p:nvPr/>
        </p:nvSpPr>
        <p:spPr>
          <a:xfrm>
            <a:off x="6274181" y="429309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Pozice objektů</a:t>
            </a:r>
            <a:endParaRPr lang="cs-CZ" sz="1400" dirty="0"/>
          </a:p>
        </p:txBody>
      </p:sp>
      <p:cxnSp>
        <p:nvCxnSpPr>
          <p:cNvPr id="19" name="Straight Arrow Connector 30"/>
          <p:cNvCxnSpPr/>
          <p:nvPr/>
        </p:nvCxnSpPr>
        <p:spPr>
          <a:xfrm rot="16200000" flipV="1">
            <a:off x="6227291" y="3861048"/>
            <a:ext cx="360040" cy="360040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32"/>
          <p:cNvCxnSpPr/>
          <p:nvPr/>
        </p:nvCxnSpPr>
        <p:spPr>
          <a:xfrm flipV="1">
            <a:off x="7163395" y="3861048"/>
            <a:ext cx="504056" cy="432048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34"/>
          <p:cNvSpPr txBox="1"/>
          <p:nvPr/>
        </p:nvSpPr>
        <p:spPr>
          <a:xfrm>
            <a:off x="5435203" y="544522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Variabilita vyčerpaná faktorovými osami </a:t>
            </a:r>
            <a:endParaRPr lang="cs-CZ" sz="1400" dirty="0"/>
          </a:p>
        </p:txBody>
      </p:sp>
      <p:cxnSp>
        <p:nvCxnSpPr>
          <p:cNvPr id="22" name="Straight Arrow Connector 35"/>
          <p:cNvCxnSpPr/>
          <p:nvPr/>
        </p:nvCxnSpPr>
        <p:spPr>
          <a:xfrm rot="16200000" flipV="1">
            <a:off x="4643115" y="4077072"/>
            <a:ext cx="1368152" cy="1368152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37"/>
          <p:cNvCxnSpPr/>
          <p:nvPr/>
        </p:nvCxnSpPr>
        <p:spPr>
          <a:xfrm flipV="1">
            <a:off x="6227291" y="5301208"/>
            <a:ext cx="576064" cy="144016"/>
          </a:xfrm>
          <a:prstGeom prst="straightConnector1">
            <a:avLst/>
          </a:prstGeom>
          <a:ln w="127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5838989" y="1340768"/>
            <a:ext cx="1972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16349"/>
              </a:buClr>
            </a:pPr>
            <a:r>
              <a:rPr lang="cs-CZ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Biplot</a:t>
            </a:r>
            <a:r>
              <a:rPr lang="cs-CZ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vzdáleností</a:t>
            </a:r>
          </a:p>
        </p:txBody>
      </p:sp>
      <p:pic>
        <p:nvPicPr>
          <p:cNvPr id="54315" name="Picture 43" descr="Výsledek obrázku pro sepal peta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72" y="223918"/>
            <a:ext cx="1224089" cy="1014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73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40569"/>
            <a:ext cx="8964488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Jaký počet os popisuje dostatečně datový soubor?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74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40569"/>
            <a:ext cx="8964488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Jaký počet os popisuje dostatečně datový soubor?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0384" y="1556792"/>
            <a:ext cx="85000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Ideálně 2-3 osy, je však potřeba brát ohled na % rozptylu původních dat, který vybranými osami popíšeme.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Kaiser-</a:t>
            </a:r>
            <a:r>
              <a:rPr lang="cs-CZ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Gutmanovo</a:t>
            </a:r>
            <a:r>
              <a:rPr lang="cs-CZ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kritérium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714375" indent="-285750">
              <a:buFont typeface="Wingdings" panose="05000000000000000000" pitchFamily="2" charset="2"/>
              <a:buChar char="ü"/>
            </a:pPr>
            <a:r>
              <a:rPr lang="cs-CZ" dirty="0" smtClean="0"/>
              <a:t>Pro další analýzu jsou vybrány osy s vlastním číslem &gt;1 (korelace) nebo větším než je průměrné </a:t>
            </a:r>
            <a:r>
              <a:rPr lang="cs-CZ" dirty="0" err="1" smtClean="0"/>
              <a:t>eigenvalue</a:t>
            </a:r>
            <a:r>
              <a:rPr lang="cs-CZ" dirty="0" smtClean="0"/>
              <a:t> (kovariance) </a:t>
            </a:r>
          </a:p>
          <a:p>
            <a:pPr marL="714375" indent="-285750">
              <a:buFont typeface="Wingdings" panose="05000000000000000000" pitchFamily="2" charset="2"/>
              <a:buChar char="ü"/>
            </a:pPr>
            <a:r>
              <a:rPr lang="cs-CZ" dirty="0" smtClean="0"/>
              <a:t>Logika je vybírat osy, které přispívají k vysvětlení variability dat více než připadá rovnoměrným rozdělením variability 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34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40569"/>
            <a:ext cx="8964488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Jaký počet os popisuje dostatečně datový soubor?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0384" y="1340768"/>
            <a:ext cx="8500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Scree</a:t>
            </a:r>
            <a:r>
              <a:rPr lang="cs-CZ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plot</a:t>
            </a:r>
          </a:p>
          <a:p>
            <a:pPr marL="809625" indent="-285750">
              <a:buFont typeface="Wingdings" panose="05000000000000000000" pitchFamily="2" charset="2"/>
              <a:buChar char="ü"/>
            </a:pPr>
            <a:r>
              <a:rPr lang="cs-CZ" dirty="0" smtClean="0"/>
              <a:t>Grafický nástroj hledající zlom ve vztahu počtu os a vyčerpané variability </a:t>
            </a:r>
            <a:endParaRPr lang="cs-CZ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323528" y="2204864"/>
          <a:ext cx="5463547" cy="4097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Graph" r:id="rId4" imgW="5943600" imgH="4457880" progId="STATISTICA.Graph">
                  <p:embed/>
                </p:oleObj>
              </mc:Choice>
              <mc:Fallback>
                <p:oleObj name="Graph" r:id="rId4" imgW="5943600" imgH="4457880" progId="STATISTICA.Graph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204864"/>
                        <a:ext cx="5463547" cy="40976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Connector 6"/>
          <p:cNvCxnSpPr/>
          <p:nvPr/>
        </p:nvCxnSpPr>
        <p:spPr>
          <a:xfrm rot="5400000">
            <a:off x="1691856" y="4293272"/>
            <a:ext cx="3168000" cy="0"/>
          </a:xfrm>
          <a:prstGeom prst="line">
            <a:avLst/>
          </a:prstGeom>
          <a:ln w="19050">
            <a:solidFill>
              <a:srgbClr val="D163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96136" y="3429000"/>
            <a:ext cx="31741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Zlom ve vztahu mezi počtem nových os a popsanou variabilitou – pro další analýzu budou použity první dvě faktorové osy.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Tyto osy popisují téměř 96 % rozptylu původních dat.</a:t>
            </a:r>
            <a:endParaRPr lang="cs-CZ" dirty="0"/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3275856" y="4581128"/>
            <a:ext cx="2592288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42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6089" t="16626"/>
          <a:stretch/>
        </p:blipFill>
        <p:spPr>
          <a:xfrm>
            <a:off x="899592" y="2420888"/>
            <a:ext cx="4870622" cy="3610853"/>
          </a:xfrm>
          <a:prstGeom prst="rect">
            <a:avLst/>
          </a:prstGeom>
        </p:spPr>
      </p:pic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240569"/>
            <a:ext cx="8964488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Jaký počet os popisuje dostatečně datový soubor?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512" y="1353542"/>
            <a:ext cx="867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Shepardův</a:t>
            </a:r>
            <a:r>
              <a:rPr lang="cs-CZ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diagram</a:t>
            </a:r>
          </a:p>
          <a:p>
            <a:pPr marL="714375" indent="-285750">
              <a:buClr>
                <a:srgbClr val="D16349"/>
              </a:buClr>
              <a:buFont typeface="Wingdings" panose="05000000000000000000" pitchFamily="2" charset="2"/>
              <a:buChar char="ü"/>
            </a:pPr>
            <a:r>
              <a:rPr lang="cs-CZ" dirty="0" smtClean="0"/>
              <a:t>Vykresluje vzdálenosti </a:t>
            </a:r>
            <a:r>
              <a:rPr lang="cs-CZ" dirty="0"/>
              <a:t>v prostoru původních proměnných </a:t>
            </a:r>
            <a:r>
              <a:rPr lang="cs-CZ" dirty="0" smtClean="0"/>
              <a:t>proti vzdálenostem na nových osách</a:t>
            </a:r>
            <a:endParaRPr lang="cs-CZ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5"/>
          <p:cNvSpPr/>
          <p:nvPr/>
        </p:nvSpPr>
        <p:spPr>
          <a:xfrm>
            <a:off x="2843808" y="2492968"/>
            <a:ext cx="1836000" cy="648000"/>
          </a:xfrm>
          <a:prstGeom prst="rect">
            <a:avLst/>
          </a:prstGeom>
          <a:noFill/>
          <a:ln w="38100">
            <a:solidFill>
              <a:srgbClr val="D1634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Rectangle 6"/>
          <p:cNvSpPr/>
          <p:nvPr/>
        </p:nvSpPr>
        <p:spPr>
          <a:xfrm>
            <a:off x="971696" y="3933208"/>
            <a:ext cx="864000" cy="1332000"/>
          </a:xfrm>
          <a:prstGeom prst="rect">
            <a:avLst/>
          </a:prstGeom>
          <a:noFill/>
          <a:ln w="38100">
            <a:solidFill>
              <a:srgbClr val="D16349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Box 7"/>
          <p:cNvSpPr txBox="1"/>
          <p:nvPr/>
        </p:nvSpPr>
        <p:spPr>
          <a:xfrm>
            <a:off x="6480720" y="2492896"/>
            <a:ext cx="2483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 optimální z hlediska zachování vzdáleností objektů lze považovat dvě nebo tři dimenze.</a:t>
            </a:r>
            <a:endParaRPr lang="cs-CZ" dirty="0"/>
          </a:p>
        </p:txBody>
      </p:sp>
      <p:cxnSp>
        <p:nvCxnSpPr>
          <p:cNvPr id="12" name="Straight Connector 10"/>
          <p:cNvCxnSpPr>
            <a:endCxn id="13" idx="1"/>
          </p:cNvCxnSpPr>
          <p:nvPr/>
        </p:nvCxnSpPr>
        <p:spPr>
          <a:xfrm>
            <a:off x="5634372" y="2987370"/>
            <a:ext cx="881844" cy="1479359"/>
          </a:xfrm>
          <a:prstGeom prst="line">
            <a:avLst/>
          </a:prstGeom>
          <a:ln w="28575">
            <a:solidFill>
              <a:srgbClr val="D16349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4"/>
          <p:cNvSpPr txBox="1"/>
          <p:nvPr/>
        </p:nvSpPr>
        <p:spPr>
          <a:xfrm>
            <a:off x="6516216" y="4005064"/>
            <a:ext cx="2483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Při použití všech dimenzí jsou vzdálenosti perfektně zachovány.</a:t>
            </a:r>
            <a:endParaRPr lang="cs-CZ" dirty="0"/>
          </a:p>
        </p:txBody>
      </p:sp>
      <p:cxnSp>
        <p:nvCxnSpPr>
          <p:cNvPr id="14" name="Straight Connector 10"/>
          <p:cNvCxnSpPr>
            <a:endCxn id="10" idx="1"/>
          </p:cNvCxnSpPr>
          <p:nvPr/>
        </p:nvCxnSpPr>
        <p:spPr>
          <a:xfrm>
            <a:off x="4788024" y="2589005"/>
            <a:ext cx="1692696" cy="504056"/>
          </a:xfrm>
          <a:prstGeom prst="line">
            <a:avLst/>
          </a:prstGeom>
          <a:ln w="28575">
            <a:solidFill>
              <a:srgbClr val="D16349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68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 smtClean="0"/>
              <a:t>Analýza hlavních komponent – jaký je cíl?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79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Analýza hlavních </a:t>
            </a:r>
            <a:r>
              <a:rPr lang="cs-CZ" dirty="0" smtClean="0"/>
              <a:t>komponent – jaký je cíl?</a:t>
            </a:r>
            <a:endParaRPr lang="cs-CZ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301625" y="1412776"/>
            <a:ext cx="8534400" cy="16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 smtClean="0"/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V převážné většině případů existují mezi dimenzemi </a:t>
            </a:r>
            <a:r>
              <a:rPr lang="cs-CZ" b="1" dirty="0" smtClean="0"/>
              <a:t>korelační</a:t>
            </a:r>
            <a:r>
              <a:rPr lang="cs-CZ" dirty="0" smtClean="0"/>
              <a:t> </a:t>
            </a:r>
            <a:r>
              <a:rPr lang="cs-CZ" b="1" dirty="0" smtClean="0"/>
              <a:t>vztahy</a:t>
            </a:r>
            <a:r>
              <a:rPr lang="cs-CZ" dirty="0" smtClean="0"/>
              <a:t>, tedy dimenze se </a:t>
            </a:r>
            <a:r>
              <a:rPr lang="cs-CZ" b="1" dirty="0" smtClean="0"/>
              <a:t>navzájem vysvětlují </a:t>
            </a:r>
            <a:r>
              <a:rPr lang="cs-CZ" dirty="0" smtClean="0"/>
              <a:t>a pro popis kompletní informace v datech </a:t>
            </a:r>
            <a:r>
              <a:rPr lang="cs-CZ" b="1" dirty="0" smtClean="0"/>
              <a:t>není třeba všech dimenzí vstupního souboru.</a:t>
            </a:r>
            <a:endParaRPr lang="cs-CZ" b="1" dirty="0"/>
          </a:p>
        </p:txBody>
      </p:sp>
      <p:sp>
        <p:nvSpPr>
          <p:cNvPr id="2" name="Šipka dolů 1"/>
          <p:cNvSpPr/>
          <p:nvPr/>
        </p:nvSpPr>
        <p:spPr>
          <a:xfrm>
            <a:off x="4166900" y="2708920"/>
            <a:ext cx="380176" cy="413382"/>
          </a:xfrm>
          <a:prstGeom prst="downArrow">
            <a:avLst/>
          </a:prstGeom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3"/>
          <p:cNvSpPr txBox="1">
            <a:spLocks/>
          </p:cNvSpPr>
          <p:nvPr/>
        </p:nvSpPr>
        <p:spPr bwMode="auto">
          <a:xfrm>
            <a:off x="1475656" y="3501008"/>
            <a:ext cx="5808402" cy="1368152"/>
          </a:xfrm>
          <a:prstGeom prst="roundRect">
            <a:avLst/>
          </a:prstGeom>
          <a:solidFill>
            <a:srgbClr val="E8B3A6"/>
          </a:solidFill>
          <a:ln w="9525">
            <a:solidFill>
              <a:srgbClr val="D16349"/>
            </a:solidFill>
            <a:miter lim="800000"/>
            <a:headEnd/>
            <a:tailEnd/>
          </a:ln>
        </p:spPr>
        <p:txBody>
          <a:bodyPr anchor="ctr"/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Popis a vizualizace vztahů mezi proměnnými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Výběr neredundantních proměnných pro další analýzy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Vytvoření zástupných faktorových os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Identifikace shluků/odlehlých </a:t>
            </a:r>
            <a:r>
              <a:rPr lang="cs-CZ" dirty="0"/>
              <a:t>objektů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005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Analýza hlavních </a:t>
            </a:r>
            <a:r>
              <a:rPr lang="cs-CZ" dirty="0" smtClean="0"/>
              <a:t>komponent – vstup?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2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Analýza hlavních </a:t>
            </a:r>
            <a:r>
              <a:rPr lang="cs-CZ" dirty="0" smtClean="0"/>
              <a:t>komponent – </a:t>
            </a:r>
            <a:r>
              <a:rPr lang="cs-CZ" dirty="0"/>
              <a:t>vstup?</a:t>
            </a:r>
          </a:p>
        </p:txBody>
      </p:sp>
      <p:sp>
        <p:nvSpPr>
          <p:cNvPr id="2" name="Obdélník 1"/>
          <p:cNvSpPr/>
          <p:nvPr/>
        </p:nvSpPr>
        <p:spPr>
          <a:xfrm>
            <a:off x="320384" y="1556792"/>
            <a:ext cx="85000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Pracuje s asociační maticí korelací/kovariancí.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Jaký je vztah mezi kovariancí a korelací?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Kdy použijeme kterou matici?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0000"/>
                </a:solidFill>
                <a:latin typeface="Calibri" panose="020F0502020204030204" pitchFamily="34" charset="0"/>
              </a:rPr>
              <a:t>Jaká bude dimenze matic?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/>
              <a:t>Jaký je vztah mezi kovariancí a korelací?</a:t>
            </a:r>
          </a:p>
        </p:txBody>
      </p:sp>
      <p:sp>
        <p:nvSpPr>
          <p:cNvPr id="19" name="Rectangle 3"/>
          <p:cNvSpPr txBox="1">
            <a:spLocks/>
          </p:cNvSpPr>
          <p:nvPr/>
        </p:nvSpPr>
        <p:spPr bwMode="auto">
          <a:xfrm>
            <a:off x="301625" y="1566316"/>
            <a:ext cx="8534400" cy="4526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b="1" u="sng" dirty="0" smtClean="0"/>
              <a:t>Kovariance</a:t>
            </a:r>
            <a:r>
              <a:rPr lang="cs-CZ" dirty="0" smtClean="0"/>
              <a:t> popisuje </a:t>
            </a:r>
            <a:r>
              <a:rPr lang="pl-PL" dirty="0" smtClean="0"/>
              <a:t>vztah dvou proměnných; </a:t>
            </a:r>
            <a:r>
              <a:rPr lang="cs-CZ" dirty="0" smtClean="0"/>
              <a:t>její rozsah závisí na variabilitě dat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b="1" u="sng" dirty="0" smtClean="0"/>
              <a:t>Korelace</a:t>
            </a:r>
            <a:r>
              <a:rPr lang="cs-CZ" dirty="0" smtClean="0"/>
              <a:t> = kovariance standardizovaná na rozptyl proměnných.</a:t>
            </a:r>
            <a:endParaRPr lang="en-GB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i="0" dirty="0" smtClean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i="0" dirty="0" smtClean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i="0" dirty="0" smtClean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Jaké hodnoty se nachází na diagonále korelační matice?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 smtClean="0"/>
              <a:t>Má smysl použít metody redukce </a:t>
            </a:r>
            <a:r>
              <a:rPr lang="cs-CZ" dirty="0" err="1" smtClean="0"/>
              <a:t>dimenzionality</a:t>
            </a:r>
            <a:r>
              <a:rPr lang="cs-CZ" dirty="0" smtClean="0"/>
              <a:t> dat v situaci, kdy jsou hodnoty kovariance/korelace blízké nule?</a:t>
            </a:r>
            <a:endParaRPr lang="cs-CZ" dirty="0"/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r>
              <a:rPr lang="cs-CZ" dirty="0"/>
              <a:t>Čemu odpovídá kovariance na standardizovaných datech?</a:t>
            </a:r>
          </a:p>
          <a:p>
            <a:pPr marL="341313" indent="-34131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/>
            </a:pPr>
            <a:endParaRPr lang="cs-CZ" i="0" dirty="0" smtClean="0"/>
          </a:p>
        </p:txBody>
      </p:sp>
      <p:graphicFrame>
        <p:nvGraphicFramePr>
          <p:cNvPr id="17" name="Object 3"/>
          <p:cNvGraphicFramePr>
            <a:graphicFrameLocks noChangeAspect="1"/>
          </p:cNvGraphicFramePr>
          <p:nvPr>
            <p:extLst/>
          </p:nvPr>
        </p:nvGraphicFramePr>
        <p:xfrm>
          <a:off x="4427984" y="1988840"/>
          <a:ext cx="2891135" cy="723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8" name="Rovnice" r:id="rId4" imgW="2819160" imgH="609480" progId="Equation.3">
                  <p:embed/>
                </p:oleObj>
              </mc:Choice>
              <mc:Fallback>
                <p:oleObj name="Rovnice" r:id="rId4" imgW="281916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1988840"/>
                        <a:ext cx="2891135" cy="7232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>
            <p:extLst/>
          </p:nvPr>
        </p:nvGraphicFramePr>
        <p:xfrm>
          <a:off x="4427984" y="3429000"/>
          <a:ext cx="2382780" cy="586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9" name="Rovnice" r:id="rId6" imgW="2323800" imgH="495000" progId="Equation.3">
                  <p:embed/>
                </p:oleObj>
              </mc:Choice>
              <mc:Fallback>
                <p:oleObj name="Rovnice" r:id="rId6" imgW="23238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3429000"/>
                        <a:ext cx="2382780" cy="5867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Přímá spojnice se šipkou 2"/>
          <p:cNvCxnSpPr/>
          <p:nvPr/>
        </p:nvCxnSpPr>
        <p:spPr>
          <a:xfrm>
            <a:off x="3976936" y="5805264"/>
            <a:ext cx="288032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4211960" y="5888561"/>
            <a:ext cx="4549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dirty="0" smtClean="0"/>
              <a:t>Pokud D(x</a:t>
            </a:r>
            <a:r>
              <a:rPr lang="cs-CZ" baseline="-25000" dirty="0" smtClean="0"/>
              <a:t>1</a:t>
            </a:r>
            <a:r>
              <a:rPr lang="cs-CZ" dirty="0" smtClean="0"/>
              <a:t>)=D(x</a:t>
            </a:r>
            <a:r>
              <a:rPr lang="cs-CZ" baseline="-25000" dirty="0" smtClean="0"/>
              <a:t>2</a:t>
            </a:r>
            <a:r>
              <a:rPr lang="cs-CZ" dirty="0" smtClean="0"/>
              <a:t>)=1 → kovariance = korelace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5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Analýza hlavních </a:t>
            </a:r>
            <a:r>
              <a:rPr lang="cs-CZ" dirty="0" smtClean="0"/>
              <a:t>komponent – předpoklady?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48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6072" y="240569"/>
            <a:ext cx="8534400" cy="758825"/>
          </a:xfrm>
        </p:spPr>
        <p:txBody>
          <a:bodyPr anchor="ctr"/>
          <a:lstStyle/>
          <a:p>
            <a:pPr eaLnBrk="1" hangingPunct="1"/>
            <a:r>
              <a:rPr lang="cs-CZ" dirty="0"/>
              <a:t>Analýza hlavních </a:t>
            </a:r>
            <a:r>
              <a:rPr lang="cs-CZ" dirty="0" smtClean="0"/>
              <a:t>komponent – </a:t>
            </a:r>
            <a:r>
              <a:rPr lang="cs-CZ" dirty="0"/>
              <a:t>předpoklady?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179512" y="1401376"/>
            <a:ext cx="8750424" cy="1646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 dirty="0" smtClean="0"/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Více objektů než proměnných (obvykle se uvádí 10x větší počet objektů než proměnných)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Vícerozměrná technika – 100% vyplněnost dat (jedna chybějící hodnota vede k odstranění celého objektu z analýzy)</a:t>
            </a:r>
          </a:p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Souvisí s výpočtem asociační matice – korelace/kovariance vyžadují zhruba normální rozdělení proměnných.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436477" y="3472818"/>
            <a:ext cx="62646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D16349"/>
                </a:solidFill>
              </a:rPr>
              <a:t>ALE! Jaké mohou být výjimky?</a:t>
            </a:r>
            <a:endParaRPr lang="en-GB" sz="2800" b="1" dirty="0">
              <a:solidFill>
                <a:srgbClr val="D163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7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8113" y="290736"/>
            <a:ext cx="8826375" cy="762000"/>
          </a:xfrm>
          <a:noFill/>
        </p:spPr>
        <p:txBody>
          <a:bodyPr anchor="ctr"/>
          <a:lstStyle/>
          <a:p>
            <a:pPr eaLnBrk="1" hangingPunct="1"/>
            <a:r>
              <a:rPr lang="cs-CZ" dirty="0" smtClean="0"/>
              <a:t>Problémy s výpočtem korelačního koeficientu</a:t>
            </a:r>
          </a:p>
        </p:txBody>
      </p:sp>
      <p:sp>
        <p:nvSpPr>
          <p:cNvPr id="296964" name="Rectangle 3"/>
          <p:cNvSpPr>
            <a:spLocks noChangeArrowheads="1"/>
          </p:cNvSpPr>
          <p:nvPr/>
        </p:nvSpPr>
        <p:spPr bwMode="auto">
          <a:xfrm>
            <a:off x="609600" y="2784177"/>
            <a:ext cx="32766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Identifikace</a:t>
            </a:r>
            <a:r>
              <a:rPr lang="en-US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shluk</a:t>
            </a:r>
            <a:r>
              <a:rPr lang="cs-CZ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ů</a:t>
            </a:r>
          </a:p>
        </p:txBody>
      </p:sp>
      <p:sp>
        <p:nvSpPr>
          <p:cNvPr id="296965" name="Rectangle 4"/>
          <p:cNvSpPr>
            <a:spLocks noChangeArrowheads="1"/>
          </p:cNvSpPr>
          <p:nvPr/>
        </p:nvSpPr>
        <p:spPr bwMode="auto">
          <a:xfrm>
            <a:off x="5153025" y="2784177"/>
            <a:ext cx="3457575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Identifikace</a:t>
            </a:r>
            <a:r>
              <a:rPr lang="en-US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odlehlých hodnot</a:t>
            </a:r>
            <a:endParaRPr lang="cs-CZ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66" name="Text Box 5"/>
          <p:cNvSpPr txBox="1">
            <a:spLocks noChangeArrowheads="1"/>
          </p:cNvSpPr>
          <p:nvPr/>
        </p:nvSpPr>
        <p:spPr bwMode="auto">
          <a:xfrm>
            <a:off x="3420616" y="567464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9" name="Rectangle 8"/>
          <p:cNvSpPr>
            <a:spLocks noChangeArrowheads="1"/>
          </p:cNvSpPr>
          <p:nvPr/>
        </p:nvSpPr>
        <p:spPr bwMode="auto">
          <a:xfrm>
            <a:off x="1475928" y="3530724"/>
            <a:ext cx="1219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0,001)</a:t>
            </a:r>
          </a:p>
        </p:txBody>
      </p:sp>
      <p:sp>
        <p:nvSpPr>
          <p:cNvPr id="296971" name="Freeform 10"/>
          <p:cNvSpPr>
            <a:spLocks/>
          </p:cNvSpPr>
          <p:nvPr/>
        </p:nvSpPr>
        <p:spPr bwMode="auto">
          <a:xfrm>
            <a:off x="1634678" y="4234780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2" name="Rectangle 11"/>
          <p:cNvSpPr>
            <a:spLocks noChangeArrowheads="1"/>
          </p:cNvSpPr>
          <p:nvPr/>
        </p:nvSpPr>
        <p:spPr bwMode="auto">
          <a:xfrm>
            <a:off x="1418778" y="4139530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3" name="Rectangle 12"/>
          <p:cNvSpPr>
            <a:spLocks noChangeArrowheads="1"/>
          </p:cNvSpPr>
          <p:nvPr/>
        </p:nvSpPr>
        <p:spPr bwMode="auto">
          <a:xfrm>
            <a:off x="1426716" y="5595268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4" name="Rectangle 13"/>
          <p:cNvSpPr>
            <a:spLocks noChangeArrowheads="1"/>
          </p:cNvSpPr>
          <p:nvPr/>
        </p:nvSpPr>
        <p:spPr bwMode="auto">
          <a:xfrm>
            <a:off x="138113" y="263299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Rectangle 14"/>
          <p:cNvSpPr>
            <a:spLocks noChangeArrowheads="1"/>
          </p:cNvSpPr>
          <p:nvPr/>
        </p:nvSpPr>
        <p:spPr bwMode="auto">
          <a:xfrm>
            <a:off x="112713" y="260759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5"/>
          <p:cNvSpPr>
            <a:spLocks noChangeArrowheads="1"/>
          </p:cNvSpPr>
          <p:nvPr/>
        </p:nvSpPr>
        <p:spPr bwMode="auto">
          <a:xfrm>
            <a:off x="1126678" y="3968080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7" name="Oval 16"/>
          <p:cNvSpPr>
            <a:spLocks noChangeArrowheads="1"/>
          </p:cNvSpPr>
          <p:nvPr/>
        </p:nvSpPr>
        <p:spPr bwMode="auto">
          <a:xfrm>
            <a:off x="1893441" y="542699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8" name="Oval 17"/>
          <p:cNvSpPr>
            <a:spLocks noChangeArrowheads="1"/>
          </p:cNvSpPr>
          <p:nvPr/>
        </p:nvSpPr>
        <p:spPr bwMode="auto">
          <a:xfrm>
            <a:off x="1761678" y="528729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9" name="Oval 18"/>
          <p:cNvSpPr>
            <a:spLocks noChangeArrowheads="1"/>
          </p:cNvSpPr>
          <p:nvPr/>
        </p:nvSpPr>
        <p:spPr bwMode="auto">
          <a:xfrm>
            <a:off x="1953766" y="516505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0" name="Oval 19"/>
          <p:cNvSpPr>
            <a:spLocks noChangeArrowheads="1"/>
          </p:cNvSpPr>
          <p:nvPr/>
        </p:nvSpPr>
        <p:spPr bwMode="auto">
          <a:xfrm>
            <a:off x="1791841" y="52126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1" name="Oval 20"/>
          <p:cNvSpPr>
            <a:spLocks noChangeArrowheads="1"/>
          </p:cNvSpPr>
          <p:nvPr/>
        </p:nvSpPr>
        <p:spPr bwMode="auto">
          <a:xfrm>
            <a:off x="1953766" y="525871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2" name="Oval 21"/>
          <p:cNvSpPr>
            <a:spLocks noChangeArrowheads="1"/>
          </p:cNvSpPr>
          <p:nvPr/>
        </p:nvSpPr>
        <p:spPr bwMode="auto">
          <a:xfrm>
            <a:off x="1680716" y="524919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3" name="Oval 22"/>
          <p:cNvSpPr>
            <a:spLocks noChangeArrowheads="1"/>
          </p:cNvSpPr>
          <p:nvPr/>
        </p:nvSpPr>
        <p:spPr bwMode="auto">
          <a:xfrm>
            <a:off x="1912491" y="512854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4" name="Oval 23"/>
          <p:cNvSpPr>
            <a:spLocks noChangeArrowheads="1"/>
          </p:cNvSpPr>
          <p:nvPr/>
        </p:nvSpPr>
        <p:spPr bwMode="auto">
          <a:xfrm>
            <a:off x="1801366" y="537143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5" name="Oval 24"/>
          <p:cNvSpPr>
            <a:spLocks noChangeArrowheads="1"/>
          </p:cNvSpPr>
          <p:nvPr/>
        </p:nvSpPr>
        <p:spPr bwMode="auto">
          <a:xfrm>
            <a:off x="1912491" y="509044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6" name="Oval 25"/>
          <p:cNvSpPr>
            <a:spLocks noChangeArrowheads="1"/>
          </p:cNvSpPr>
          <p:nvPr/>
        </p:nvSpPr>
        <p:spPr bwMode="auto">
          <a:xfrm>
            <a:off x="2085528" y="52126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7" name="Oval 26"/>
          <p:cNvSpPr>
            <a:spLocks noChangeArrowheads="1"/>
          </p:cNvSpPr>
          <p:nvPr/>
        </p:nvSpPr>
        <p:spPr bwMode="auto">
          <a:xfrm>
            <a:off x="1893441" y="532380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Oval 27"/>
          <p:cNvSpPr>
            <a:spLocks noChangeArrowheads="1"/>
          </p:cNvSpPr>
          <p:nvPr/>
        </p:nvSpPr>
        <p:spPr bwMode="auto">
          <a:xfrm>
            <a:off x="1831528" y="507139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9" name="Oval 28"/>
          <p:cNvSpPr>
            <a:spLocks noChangeArrowheads="1"/>
          </p:cNvSpPr>
          <p:nvPr/>
        </p:nvSpPr>
        <p:spPr bwMode="auto">
          <a:xfrm>
            <a:off x="2115691" y="512854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0" name="Oval 29"/>
          <p:cNvSpPr>
            <a:spLocks noChangeArrowheads="1"/>
          </p:cNvSpPr>
          <p:nvPr/>
        </p:nvSpPr>
        <p:spPr bwMode="auto">
          <a:xfrm>
            <a:off x="1995041" y="50348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1" name="Oval 30"/>
          <p:cNvSpPr>
            <a:spLocks noChangeArrowheads="1"/>
          </p:cNvSpPr>
          <p:nvPr/>
        </p:nvSpPr>
        <p:spPr bwMode="auto">
          <a:xfrm>
            <a:off x="2965003" y="4298280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2" name="Oval 31"/>
          <p:cNvSpPr>
            <a:spLocks noChangeArrowheads="1"/>
          </p:cNvSpPr>
          <p:nvPr/>
        </p:nvSpPr>
        <p:spPr bwMode="auto">
          <a:xfrm>
            <a:off x="3047553" y="42982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3" name="Oval 32"/>
          <p:cNvSpPr>
            <a:spLocks noChangeArrowheads="1"/>
          </p:cNvSpPr>
          <p:nvPr/>
        </p:nvSpPr>
        <p:spPr bwMode="auto">
          <a:xfrm>
            <a:off x="2945953" y="438241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4" name="Oval 33"/>
          <p:cNvSpPr>
            <a:spLocks noChangeArrowheads="1"/>
          </p:cNvSpPr>
          <p:nvPr/>
        </p:nvSpPr>
        <p:spPr bwMode="auto">
          <a:xfrm>
            <a:off x="3006278" y="43363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5" name="Oval 34"/>
          <p:cNvSpPr>
            <a:spLocks noChangeArrowheads="1"/>
          </p:cNvSpPr>
          <p:nvPr/>
        </p:nvSpPr>
        <p:spPr bwMode="auto">
          <a:xfrm>
            <a:off x="2884041" y="4493543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6" name="Oval 35"/>
          <p:cNvSpPr>
            <a:spLocks noChangeArrowheads="1"/>
          </p:cNvSpPr>
          <p:nvPr/>
        </p:nvSpPr>
        <p:spPr bwMode="auto">
          <a:xfrm>
            <a:off x="2884041" y="435384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7" name="Oval 36"/>
          <p:cNvSpPr>
            <a:spLocks noChangeArrowheads="1"/>
          </p:cNvSpPr>
          <p:nvPr/>
        </p:nvSpPr>
        <p:spPr bwMode="auto">
          <a:xfrm>
            <a:off x="3015803" y="446655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8" name="Oval 37"/>
          <p:cNvSpPr>
            <a:spLocks noChangeArrowheads="1"/>
          </p:cNvSpPr>
          <p:nvPr/>
        </p:nvSpPr>
        <p:spPr bwMode="auto">
          <a:xfrm>
            <a:off x="3168203" y="448401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7" name="Text Box 86"/>
          <p:cNvSpPr txBox="1">
            <a:spLocks noChangeArrowheads="1"/>
          </p:cNvSpPr>
          <p:nvPr/>
        </p:nvSpPr>
        <p:spPr bwMode="auto">
          <a:xfrm>
            <a:off x="5635476" y="3956967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48" name="Text Box 87"/>
          <p:cNvSpPr txBox="1">
            <a:spLocks noChangeArrowheads="1"/>
          </p:cNvSpPr>
          <p:nvPr/>
        </p:nvSpPr>
        <p:spPr bwMode="auto">
          <a:xfrm>
            <a:off x="7929414" y="5654005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51" name="Rectangle 90"/>
          <p:cNvSpPr>
            <a:spLocks noChangeArrowheads="1"/>
          </p:cNvSpPr>
          <p:nvPr/>
        </p:nvSpPr>
        <p:spPr bwMode="auto">
          <a:xfrm>
            <a:off x="5964982" y="3530724"/>
            <a:ext cx="1438275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0,762</a:t>
            </a: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</a:t>
            </a:r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0,</a:t>
            </a:r>
            <a:r>
              <a:rPr lang="en-US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001</a:t>
            </a:r>
            <a:r>
              <a:rPr lang="cs-CZ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cs-CZ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3" name="Freeform 92"/>
          <p:cNvSpPr>
            <a:spLocks/>
          </p:cNvSpPr>
          <p:nvPr/>
        </p:nvSpPr>
        <p:spPr bwMode="auto">
          <a:xfrm>
            <a:off x="6156176" y="4228430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4" name="Rectangle 93"/>
          <p:cNvSpPr>
            <a:spLocks noChangeArrowheads="1"/>
          </p:cNvSpPr>
          <p:nvPr/>
        </p:nvSpPr>
        <p:spPr bwMode="auto">
          <a:xfrm>
            <a:off x="5940276" y="4133180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5" name="Rectangle 94"/>
          <p:cNvSpPr>
            <a:spLocks noChangeArrowheads="1"/>
          </p:cNvSpPr>
          <p:nvPr/>
        </p:nvSpPr>
        <p:spPr bwMode="auto">
          <a:xfrm>
            <a:off x="5948214" y="559844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6" name="Oval 95"/>
          <p:cNvSpPr>
            <a:spLocks noChangeArrowheads="1"/>
          </p:cNvSpPr>
          <p:nvPr/>
        </p:nvSpPr>
        <p:spPr bwMode="auto">
          <a:xfrm>
            <a:off x="6313339" y="537460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7" name="Oval 96"/>
          <p:cNvSpPr>
            <a:spLocks noChangeArrowheads="1"/>
          </p:cNvSpPr>
          <p:nvPr/>
        </p:nvSpPr>
        <p:spPr bwMode="auto">
          <a:xfrm>
            <a:off x="6322864" y="521585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8" name="Oval 97"/>
          <p:cNvSpPr>
            <a:spLocks noChangeArrowheads="1"/>
          </p:cNvSpPr>
          <p:nvPr/>
        </p:nvSpPr>
        <p:spPr bwMode="auto">
          <a:xfrm>
            <a:off x="6565751" y="518728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9" name="Oval 98"/>
          <p:cNvSpPr>
            <a:spLocks noChangeArrowheads="1"/>
          </p:cNvSpPr>
          <p:nvPr/>
        </p:nvSpPr>
        <p:spPr bwMode="auto">
          <a:xfrm>
            <a:off x="6372200" y="512425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0" name="Oval 99"/>
          <p:cNvSpPr>
            <a:spLocks noChangeArrowheads="1"/>
          </p:cNvSpPr>
          <p:nvPr/>
        </p:nvSpPr>
        <p:spPr bwMode="auto">
          <a:xfrm>
            <a:off x="6228184" y="5412283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1" name="Oval 100"/>
          <p:cNvSpPr>
            <a:spLocks noChangeArrowheads="1"/>
          </p:cNvSpPr>
          <p:nvPr/>
        </p:nvSpPr>
        <p:spPr bwMode="auto">
          <a:xfrm>
            <a:off x="6474941" y="5234359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2" name="Oval 101"/>
          <p:cNvSpPr>
            <a:spLocks noChangeArrowheads="1"/>
          </p:cNvSpPr>
          <p:nvPr/>
        </p:nvSpPr>
        <p:spPr bwMode="auto">
          <a:xfrm>
            <a:off x="6372200" y="5484291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3" name="Oval 102"/>
          <p:cNvSpPr>
            <a:spLocks noChangeArrowheads="1"/>
          </p:cNvSpPr>
          <p:nvPr/>
        </p:nvSpPr>
        <p:spPr bwMode="auto">
          <a:xfrm>
            <a:off x="7729389" y="433955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6" name="Rectangle 3"/>
          <p:cNvSpPr txBox="1">
            <a:spLocks/>
          </p:cNvSpPr>
          <p:nvPr/>
        </p:nvSpPr>
        <p:spPr bwMode="auto">
          <a:xfrm>
            <a:off x="286072" y="1687225"/>
            <a:ext cx="8750424" cy="73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Clr>
                <a:srgbClr val="D16349"/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Výjimkou jsou situace, kdy provádíme analýzu za účelem identifikace shluků / odlehlých hodnot.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1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4761</TotalTime>
  <Words>1106</Words>
  <Application>Microsoft Office PowerPoint</Application>
  <PresentationFormat>Předvádění na obrazovce (4:3)</PresentationFormat>
  <Paragraphs>143</Paragraphs>
  <Slides>18</Slides>
  <Notes>13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Arial</vt:lpstr>
      <vt:lpstr>Calibri</vt:lpstr>
      <vt:lpstr>Cambria Math</vt:lpstr>
      <vt:lpstr>Times New Roman</vt:lpstr>
      <vt:lpstr>Wingdings</vt:lpstr>
      <vt:lpstr>Wingdings 2</vt:lpstr>
      <vt:lpstr>Administrativní</vt:lpstr>
      <vt:lpstr>Rovnice</vt:lpstr>
      <vt:lpstr>Graph</vt:lpstr>
      <vt:lpstr>Pokročilé statistické metody 5. cvičení</vt:lpstr>
      <vt:lpstr>Analýza hlavních komponent – jaký je cíl?</vt:lpstr>
      <vt:lpstr>Analýza hlavních komponent – jaký je cíl?</vt:lpstr>
      <vt:lpstr>Analýza hlavních komponent – vstup?</vt:lpstr>
      <vt:lpstr>Analýza hlavních komponent – vstup?</vt:lpstr>
      <vt:lpstr>Jaký je vztah mezi kovariancí a korelací?</vt:lpstr>
      <vt:lpstr>Analýza hlavních komponent – předpoklady?</vt:lpstr>
      <vt:lpstr>Analýza hlavních komponent – předpoklady?</vt:lpstr>
      <vt:lpstr>Problémy s výpočtem korelačního koeficientu</vt:lpstr>
      <vt:lpstr>Popis výstupů - příklad</vt:lpstr>
      <vt:lpstr>Popis výstupů - příklad</vt:lpstr>
      <vt:lpstr>Popis výstupů - příklad</vt:lpstr>
      <vt:lpstr>Popis výstupů - příklad</vt:lpstr>
      <vt:lpstr>Grafické výstupy</vt:lpstr>
      <vt:lpstr>Jaký počet os popisuje dostatečně datový soubor?</vt:lpstr>
      <vt:lpstr>Jaký počet os popisuje dostatečně datový soubor?</vt:lpstr>
      <vt:lpstr>Jaký počet os popisuje dostatečně datový soubor?</vt:lpstr>
      <vt:lpstr>Jaký počet os popisuje dostatečně datový soubor?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cvanova</dc:creator>
  <cp:lastModifiedBy>Littnerová Simona RNDr.</cp:lastModifiedBy>
  <cp:revision>325</cp:revision>
  <cp:lastPrinted>2018-03-12T10:55:17Z</cp:lastPrinted>
  <dcterms:created xsi:type="dcterms:W3CDTF">2012-09-19T11:32:44Z</dcterms:created>
  <dcterms:modified xsi:type="dcterms:W3CDTF">2020-04-28T11:28:07Z</dcterms:modified>
</cp:coreProperties>
</file>