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</p:sldMasterIdLst>
  <p:notesMasterIdLst>
    <p:notesMasterId r:id="rId53"/>
  </p:notesMasterIdLst>
  <p:handoutMasterIdLst>
    <p:handoutMasterId r:id="rId54"/>
  </p:handoutMasterIdLst>
  <p:sldIdLst>
    <p:sldId id="256" r:id="rId5"/>
    <p:sldId id="300" r:id="rId6"/>
    <p:sldId id="383" r:id="rId7"/>
    <p:sldId id="301" r:id="rId8"/>
    <p:sldId id="531" r:id="rId9"/>
    <p:sldId id="532" r:id="rId10"/>
    <p:sldId id="413" r:id="rId11"/>
    <p:sldId id="302" r:id="rId12"/>
    <p:sldId id="476" r:id="rId13"/>
    <p:sldId id="477" r:id="rId14"/>
    <p:sldId id="463" r:id="rId15"/>
    <p:sldId id="303" r:id="rId16"/>
    <p:sldId id="283" r:id="rId17"/>
    <p:sldId id="284" r:id="rId18"/>
    <p:sldId id="304" r:id="rId19"/>
    <p:sldId id="473" r:id="rId20"/>
    <p:sldId id="478" r:id="rId21"/>
    <p:sldId id="334" r:id="rId22"/>
    <p:sldId id="331" r:id="rId23"/>
    <p:sldId id="420" r:id="rId24"/>
    <p:sldId id="479" r:id="rId25"/>
    <p:sldId id="480" r:id="rId26"/>
    <p:sldId id="338" r:id="rId27"/>
    <p:sldId id="332" r:id="rId28"/>
    <p:sldId id="305" r:id="rId29"/>
    <p:sldId id="481" r:id="rId30"/>
    <p:sldId id="427" r:id="rId31"/>
    <p:sldId id="534" r:id="rId32"/>
    <p:sldId id="410" r:id="rId33"/>
    <p:sldId id="474" r:id="rId34"/>
    <p:sldId id="487" r:id="rId35"/>
    <p:sldId id="306" r:id="rId36"/>
    <p:sldId id="488" r:id="rId37"/>
    <p:sldId id="370" r:id="rId38"/>
    <p:sldId id="307" r:id="rId39"/>
    <p:sldId id="322" r:id="rId40"/>
    <p:sldId id="323" r:id="rId41"/>
    <p:sldId id="482" r:id="rId42"/>
    <p:sldId id="483" r:id="rId43"/>
    <p:sldId id="501" r:id="rId44"/>
    <p:sldId id="385" r:id="rId45"/>
    <p:sldId id="356" r:id="rId46"/>
    <p:sldId id="515" r:id="rId47"/>
    <p:sldId id="509" r:id="rId48"/>
    <p:sldId id="389" r:id="rId49"/>
    <p:sldId id="404" r:id="rId50"/>
    <p:sldId id="530" r:id="rId51"/>
    <p:sldId id="405" r:id="rId52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192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28" d="100"/>
          <a:sy n="28" d="100"/>
        </p:scale>
        <p:origin x="-1266" y="-66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5BC6510C-D690-4AE5-84D1-1C7B5BAA92E3}" type="datetimeFigureOut">
              <a:rPr lang="cs-CZ"/>
              <a:pPr>
                <a:defRPr/>
              </a:pPr>
              <a:t>24.04.2023</a:t>
            </a:fld>
            <a:endParaRPr lang="cs-CZ"/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80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25280E45-47B9-484A-B60D-5327F6B9986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37369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D891D-2E4C-4C32-BBD1-5721B1028CA5}" type="datetimeFigureOut">
              <a:rPr lang="cs-CZ" smtClean="0"/>
              <a:t>24.04.2023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FD72D4-8C47-44D9-833B-267A473D6C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097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88A15C-7A41-4F55-8C44-8702544CC32A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0067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87465-E776-4424-8878-1ECD579F6710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6257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493C4-1AED-4976-82B8-6156DCD16D80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2647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CBD72-7FD1-4DDB-B994-4973B65D73A8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6089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170B7-9F7B-443E-A241-F1B0BF74B6D2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8491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D4E18-3168-4148-8D8F-458ECDD05276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9811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549E4-5CF6-40A0-AEE3-88823A64B393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1774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62B20-2287-43D4-816E-D81829360354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57530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B8513-6A56-4671-98A5-4B913A419CD8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0099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FEF14B-A934-49C8-BEC4-BDCB6DEEEE1E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4280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30338F-D297-4B1B-9BC6-9798B2D6664B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8822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0A04E-F012-4B19-8D45-CE85AC6C6E24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0573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alphaModFix amt="56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064DFE32-A64C-414C-9D53-637121CDE60A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6.wmf"/><Relationship Id="rId7" Type="http://schemas.openxmlformats.org/officeDocument/2006/relationships/image" Target="../media/image18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7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jpeg"/><Relationship Id="rId3" Type="http://schemas.openxmlformats.org/officeDocument/2006/relationships/hyperlink" Target="https://en.wikipedia.org/wiki/Deciduous_tooth" TargetMode="External"/><Relationship Id="rId7" Type="http://schemas.openxmlformats.org/officeDocument/2006/relationships/hyperlink" Target="https://en.wikipedia.org/wiki/Parietal_bone" TargetMode="External"/><Relationship Id="rId12" Type="http://schemas.openxmlformats.org/officeDocument/2006/relationships/image" Target="../media/image66.jpeg"/><Relationship Id="rId2" Type="http://schemas.openxmlformats.org/officeDocument/2006/relationships/hyperlink" Target="https://en.wikipedia.org/wiki/Phalanx_bone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en.wikipedia.org/wiki/Denny_(hybrid_hominin)" TargetMode="External"/><Relationship Id="rId11" Type="http://schemas.openxmlformats.org/officeDocument/2006/relationships/image" Target="../media/image65.jpeg"/><Relationship Id="rId5" Type="http://schemas.openxmlformats.org/officeDocument/2006/relationships/hyperlink" Target="https://en.wikipedia.org/wiki/Baishiya_Cave" TargetMode="External"/><Relationship Id="rId10" Type="http://schemas.openxmlformats.org/officeDocument/2006/relationships/image" Target="../media/image64.jpeg"/><Relationship Id="rId4" Type="http://schemas.openxmlformats.org/officeDocument/2006/relationships/hyperlink" Target="https://en.wikipedia.org/wiki/Xiahe_mandible" TargetMode="External"/><Relationship Id="rId9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152400" y="228600"/>
            <a:ext cx="8915400" cy="1143000"/>
          </a:xfrm>
          <a:prstGeom prst="rect">
            <a:avLst/>
          </a:prstGeom>
          <a:gradFill rotWithShape="0">
            <a:gsLst>
              <a:gs pos="0">
                <a:srgbClr val="92D050"/>
              </a:gs>
              <a:gs pos="50000">
                <a:srgbClr val="99CC00"/>
              </a:gs>
              <a:gs pos="100000">
                <a:srgbClr val="475E00"/>
              </a:gs>
            </a:gsLst>
            <a:lin ang="5400000" scaled="1"/>
          </a:gradFill>
          <a:ln w="76200" cmpd="tri">
            <a:noFill/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000" b="1" dirty="0">
                <a:latin typeface="Arial" charset="0"/>
              </a:rPr>
              <a:t>Paleoantropologie 11</a:t>
            </a:r>
            <a:endParaRPr lang="cs-CZ" altLang="cs-CZ" sz="4000" dirty="0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371600" y="5445224"/>
            <a:ext cx="6400800" cy="990600"/>
          </a:xfrm>
          <a:prstGeom prst="rect">
            <a:avLst/>
          </a:prstGeom>
          <a:gradFill rotWithShape="0">
            <a:gsLst>
              <a:gs pos="0">
                <a:srgbClr val="A9A965"/>
              </a:gs>
              <a:gs pos="50000">
                <a:srgbClr val="FFFF99"/>
              </a:gs>
              <a:gs pos="100000">
                <a:srgbClr val="A9A965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buFontTx/>
              <a:buNone/>
            </a:pPr>
            <a:r>
              <a:rPr lang="cs-CZ" altLang="cs-CZ" b="1" dirty="0"/>
              <a:t>Doc. Václav Vančata</a:t>
            </a:r>
            <a:endParaRPr lang="cs-CZ" altLang="cs-CZ" sz="2000" dirty="0"/>
          </a:p>
          <a:p>
            <a:pPr algn="ctr">
              <a:buFontTx/>
              <a:buNone/>
            </a:pPr>
            <a:r>
              <a:rPr lang="cs-CZ" altLang="cs-CZ" sz="2000" i="1" dirty="0"/>
              <a:t>Antropologický ústav </a:t>
            </a:r>
            <a:r>
              <a:rPr lang="cs-CZ" altLang="cs-CZ" sz="2000" i="1" dirty="0" err="1"/>
              <a:t>PřF</a:t>
            </a:r>
            <a:r>
              <a:rPr lang="cs-CZ" altLang="cs-CZ" sz="2000" i="1" dirty="0"/>
              <a:t> MU Brno</a:t>
            </a:r>
          </a:p>
        </p:txBody>
      </p:sp>
      <p:pic>
        <p:nvPicPr>
          <p:cNvPr id="7" name="Obrázek 6" descr="Obsah obrázku osoba, muž, brýle, zeď&#10;&#10;Popis vygenerován s velmi vysokou mírou spolehlivosti">
            <a:extLst>
              <a:ext uri="{FF2B5EF4-FFF2-40B4-BE49-F238E27FC236}">
                <a16:creationId xmlns:a16="http://schemas.microsoft.com/office/drawing/2014/main" id="{B020D728-89EE-4AF9-9F3A-7BB616D8D5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700808"/>
            <a:ext cx="2774131" cy="340384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 descr="KNM-ER 3733 LANG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720156"/>
            <a:ext cx="1524000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6" descr="KNM_WT15000Skelet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72418"/>
            <a:ext cx="1626079" cy="440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7" descr="KNM-ER 3883 fro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1" t="6644" r="22145" b="13287"/>
          <a:stretch>
            <a:fillRect/>
          </a:stretch>
        </p:blipFill>
        <p:spPr bwMode="auto">
          <a:xfrm>
            <a:off x="7323138" y="3498130"/>
            <a:ext cx="1447800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1990725" y="3232150"/>
            <a:ext cx="5173563" cy="336520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80975" indent="-180975">
              <a:defRPr/>
            </a:pPr>
            <a:r>
              <a:rPr lang="cs-CZ" sz="1800" i="1" dirty="0">
                <a:solidFill>
                  <a:srgbClr val="000000"/>
                </a:solidFill>
                <a:latin typeface="Arial Narrow"/>
                <a:ea typeface="+mj-ea"/>
                <a:cs typeface="+mj-cs"/>
              </a:rPr>
              <a:t>Homo </a:t>
            </a:r>
            <a:r>
              <a:rPr lang="cs-CZ" sz="1800" i="1" dirty="0" err="1">
                <a:solidFill>
                  <a:srgbClr val="000000"/>
                </a:solidFill>
                <a:latin typeface="Arial Narrow"/>
                <a:ea typeface="+mj-ea"/>
                <a:cs typeface="+mj-cs"/>
              </a:rPr>
              <a:t>habilis</a:t>
            </a:r>
            <a:r>
              <a:rPr lang="cs-CZ" sz="1800" i="1" dirty="0">
                <a:solidFill>
                  <a:srgbClr val="000000"/>
                </a:solidFill>
                <a:latin typeface="Arial Narrow"/>
                <a:ea typeface="+mj-ea"/>
                <a:cs typeface="+mj-cs"/>
              </a:rPr>
              <a:t> </a:t>
            </a:r>
            <a:r>
              <a:rPr lang="cs-CZ" sz="1800" b="1" dirty="0">
                <a:solidFill>
                  <a:srgbClr val="000000"/>
                </a:solidFill>
                <a:latin typeface="Arial Narrow"/>
                <a:ea typeface="+mj-ea"/>
                <a:cs typeface="+mj-cs"/>
              </a:rPr>
              <a:t>(</a:t>
            </a:r>
            <a:r>
              <a:rPr lang="cs-CZ" sz="1800" i="1" dirty="0" err="1">
                <a:solidFill>
                  <a:srgbClr val="000000"/>
                </a:solidFill>
                <a:latin typeface="Arial Narrow"/>
                <a:ea typeface="+mj-ea"/>
                <a:cs typeface="+mj-cs"/>
              </a:rPr>
              <a:t>rudolfensis</a:t>
            </a:r>
            <a:r>
              <a:rPr lang="cs-CZ" sz="1800" b="1" dirty="0">
                <a:solidFill>
                  <a:srgbClr val="000000"/>
                </a:solidFill>
                <a:latin typeface="Arial Narrow"/>
                <a:ea typeface="+mj-ea"/>
                <a:cs typeface="+mj-cs"/>
              </a:rPr>
              <a:t> a spol.) není přímým předkem lidské linie a nemigroval z Afriky. Vznikl paralelně s </a:t>
            </a:r>
            <a:r>
              <a:rPr lang="cs-CZ" sz="1800" i="1" dirty="0">
                <a:solidFill>
                  <a:srgbClr val="000000"/>
                </a:solidFill>
                <a:latin typeface="Arial Narrow"/>
                <a:ea typeface="+mj-ea"/>
                <a:cs typeface="+mj-cs"/>
              </a:rPr>
              <a:t>Homo </a:t>
            </a:r>
            <a:r>
              <a:rPr lang="cs-CZ" sz="1800" i="1" dirty="0" err="1">
                <a:solidFill>
                  <a:srgbClr val="000000"/>
                </a:solidFill>
                <a:latin typeface="Arial Narrow"/>
                <a:ea typeface="+mj-ea"/>
                <a:cs typeface="+mj-cs"/>
              </a:rPr>
              <a:t>ergaster</a:t>
            </a:r>
            <a:r>
              <a:rPr lang="cs-CZ" sz="1800" i="1" dirty="0">
                <a:solidFill>
                  <a:srgbClr val="000000"/>
                </a:solidFill>
                <a:latin typeface="Arial Narrow"/>
                <a:ea typeface="+mj-ea"/>
                <a:cs typeface="+mj-cs"/>
              </a:rPr>
              <a:t>/</a:t>
            </a:r>
            <a:r>
              <a:rPr lang="cs-CZ" sz="1800" i="1" dirty="0" err="1">
                <a:solidFill>
                  <a:srgbClr val="000000"/>
                </a:solidFill>
                <a:latin typeface="Arial Narrow"/>
                <a:ea typeface="+mj-ea"/>
                <a:cs typeface="+mj-cs"/>
              </a:rPr>
              <a:t>erectus</a:t>
            </a:r>
            <a:r>
              <a:rPr lang="cs-CZ" sz="1800" b="1" dirty="0">
                <a:solidFill>
                  <a:srgbClr val="000000"/>
                </a:solidFill>
                <a:latin typeface="Arial Narrow"/>
                <a:ea typeface="+mj-ea"/>
                <a:cs typeface="+mj-cs"/>
              </a:rPr>
              <a:t>. </a:t>
            </a:r>
            <a:r>
              <a:rPr lang="cs-CZ" altLang="cs-CZ" sz="1800" i="1" dirty="0">
                <a:latin typeface="Arial Narrow" pitchFamily="34" charset="0"/>
              </a:rPr>
              <a:t>Homo </a:t>
            </a:r>
            <a:r>
              <a:rPr lang="cs-CZ" altLang="cs-CZ" sz="1800" i="1" dirty="0" err="1">
                <a:latin typeface="Arial Narrow" pitchFamily="34" charset="0"/>
              </a:rPr>
              <a:t>ergaster</a:t>
            </a:r>
            <a:r>
              <a:rPr lang="cs-CZ" altLang="cs-CZ" sz="1800" dirty="0">
                <a:latin typeface="Arial Narrow" pitchFamily="34" charset="0"/>
              </a:rPr>
              <a:t> </a:t>
            </a:r>
            <a:r>
              <a:rPr lang="cs-CZ" altLang="cs-CZ" sz="1800" b="1" dirty="0">
                <a:latin typeface="Arial Narrow" pitchFamily="34" charset="0"/>
              </a:rPr>
              <a:t>byl větší než </a:t>
            </a:r>
            <a:r>
              <a:rPr lang="cs-CZ" altLang="cs-CZ" sz="1800" i="1" dirty="0">
                <a:latin typeface="Arial Narrow" pitchFamily="34" charset="0"/>
              </a:rPr>
              <a:t>Homo </a:t>
            </a:r>
            <a:r>
              <a:rPr lang="cs-CZ" altLang="cs-CZ" sz="1800" i="1" dirty="0" err="1">
                <a:latin typeface="Arial Narrow" pitchFamily="34" charset="0"/>
              </a:rPr>
              <a:t>habilis</a:t>
            </a:r>
            <a:r>
              <a:rPr lang="cs-CZ" altLang="cs-CZ" sz="1800" b="1" dirty="0">
                <a:latin typeface="Arial Narrow" pitchFamily="34" charset="0"/>
              </a:rPr>
              <a:t> (až 180 cm v Africe).</a:t>
            </a:r>
          </a:p>
          <a:p>
            <a:pPr marL="180975" indent="-180975">
              <a:defRPr/>
            </a:pPr>
            <a:r>
              <a:rPr lang="cs-CZ" sz="1800" b="1" dirty="0">
                <a:solidFill>
                  <a:srgbClr val="000000"/>
                </a:solidFill>
                <a:latin typeface="Arial Narrow"/>
                <a:ea typeface="+mj-ea"/>
                <a:cs typeface="+mj-cs"/>
              </a:rPr>
              <a:t>Rod </a:t>
            </a:r>
            <a:r>
              <a:rPr lang="cs-CZ" sz="1800" i="1" dirty="0">
                <a:solidFill>
                  <a:srgbClr val="000000"/>
                </a:solidFill>
                <a:latin typeface="Arial Narrow"/>
                <a:ea typeface="+mj-ea"/>
                <a:cs typeface="+mj-cs"/>
              </a:rPr>
              <a:t>Homo</a:t>
            </a:r>
            <a:r>
              <a:rPr lang="cs-CZ" sz="1800" b="1" dirty="0">
                <a:solidFill>
                  <a:srgbClr val="000000"/>
                </a:solidFill>
                <a:latin typeface="Arial Narrow"/>
                <a:ea typeface="+mj-ea"/>
                <a:cs typeface="+mj-cs"/>
              </a:rPr>
              <a:t> </a:t>
            </a:r>
            <a:r>
              <a:rPr lang="cs-CZ" sz="1800" b="1" i="1" dirty="0" err="1">
                <a:solidFill>
                  <a:srgbClr val="000000"/>
                </a:solidFill>
                <a:latin typeface="Arial Narrow"/>
                <a:ea typeface="+mj-ea"/>
                <a:cs typeface="+mj-cs"/>
              </a:rPr>
              <a:t>sensu</a:t>
            </a:r>
            <a:r>
              <a:rPr lang="cs-CZ" sz="1800" b="1" i="1" dirty="0">
                <a:solidFill>
                  <a:srgbClr val="000000"/>
                </a:solidFill>
                <a:latin typeface="Arial Narrow"/>
                <a:ea typeface="+mj-ea"/>
                <a:cs typeface="+mj-cs"/>
              </a:rPr>
              <a:t> </a:t>
            </a:r>
            <a:r>
              <a:rPr lang="cs-CZ" sz="1800" b="1" i="1" dirty="0" err="1">
                <a:solidFill>
                  <a:srgbClr val="000000"/>
                </a:solidFill>
                <a:latin typeface="Arial Narrow"/>
                <a:ea typeface="+mj-ea"/>
                <a:cs typeface="+mj-cs"/>
              </a:rPr>
              <a:t>stricto</a:t>
            </a:r>
            <a:r>
              <a:rPr lang="cs-CZ" sz="1800" b="1" dirty="0">
                <a:solidFill>
                  <a:srgbClr val="000000"/>
                </a:solidFill>
                <a:latin typeface="Arial Narrow"/>
                <a:ea typeface="+mj-ea"/>
                <a:cs typeface="+mj-cs"/>
              </a:rPr>
              <a:t> se objevuje asi 2 miliony let, jeho předchůdci jsou starší možná až 2,8 </a:t>
            </a:r>
            <a:r>
              <a:rPr lang="cs-CZ" sz="1800" b="1" dirty="0" err="1">
                <a:solidFill>
                  <a:srgbClr val="000000"/>
                </a:solidFill>
                <a:latin typeface="Arial Narrow"/>
                <a:ea typeface="+mj-ea"/>
                <a:cs typeface="+mj-cs"/>
              </a:rPr>
              <a:t>milonu</a:t>
            </a:r>
            <a:r>
              <a:rPr lang="cs-CZ" sz="1800" b="1" dirty="0">
                <a:solidFill>
                  <a:srgbClr val="000000"/>
                </a:solidFill>
                <a:latin typeface="Arial Narrow"/>
                <a:ea typeface="+mj-ea"/>
                <a:cs typeface="+mj-cs"/>
              </a:rPr>
              <a:t> let.</a:t>
            </a:r>
          </a:p>
          <a:p>
            <a:pPr marL="180975" indent="-180975">
              <a:defRPr/>
            </a:pPr>
            <a:r>
              <a:rPr lang="cs-CZ" altLang="cs-CZ" sz="1800" i="1" dirty="0">
                <a:latin typeface="Arial Narrow" pitchFamily="34" charset="0"/>
                <a:cs typeface="+mn-cs"/>
              </a:rPr>
              <a:t>H. </a:t>
            </a:r>
            <a:r>
              <a:rPr lang="cs-CZ" altLang="cs-CZ" sz="1800" i="1" dirty="0" err="1">
                <a:latin typeface="Arial Narrow" pitchFamily="34" charset="0"/>
                <a:cs typeface="+mn-cs"/>
              </a:rPr>
              <a:t>ergaster</a:t>
            </a:r>
            <a:r>
              <a:rPr lang="cs-CZ" altLang="cs-CZ" sz="1800" b="1" dirty="0">
                <a:latin typeface="Arial Narrow" pitchFamily="34" charset="0"/>
                <a:cs typeface="+mn-cs"/>
              </a:rPr>
              <a:t> měl relativně malý mozek (</a:t>
            </a:r>
            <a:r>
              <a:rPr lang="cs-CZ" altLang="cs-CZ" sz="1800" b="1" dirty="0">
                <a:latin typeface="Arial Narrow" pitchFamily="34" charset="0"/>
              </a:rPr>
              <a:t>55</a:t>
            </a:r>
            <a:r>
              <a:rPr lang="cs-CZ" altLang="cs-CZ" sz="1800" b="1" dirty="0">
                <a:latin typeface="Arial Narrow" pitchFamily="34" charset="0"/>
                <a:cs typeface="+mn-cs"/>
              </a:rPr>
              <a:t>0 - 850 cm</a:t>
            </a:r>
            <a:r>
              <a:rPr lang="cs-CZ" altLang="cs-CZ" sz="1800" b="1" baseline="30000" dirty="0">
                <a:latin typeface="Arial Narrow" pitchFamily="34" charset="0"/>
                <a:cs typeface="+mn-cs"/>
              </a:rPr>
              <a:t>3</a:t>
            </a:r>
            <a:r>
              <a:rPr lang="cs-CZ" altLang="cs-CZ" sz="1800" b="1" dirty="0">
                <a:latin typeface="Arial Narrow" pitchFamily="34" charset="0"/>
                <a:cs typeface="+mn-cs"/>
              </a:rPr>
              <a:t>), velikost se mohla pohybovat od 500 do 900 cm</a:t>
            </a:r>
            <a:r>
              <a:rPr lang="cs-CZ" altLang="cs-CZ" sz="1800" b="1" baseline="30000" dirty="0">
                <a:latin typeface="Arial Narrow" pitchFamily="34" charset="0"/>
                <a:cs typeface="+mn-cs"/>
              </a:rPr>
              <a:t>3</a:t>
            </a:r>
            <a:r>
              <a:rPr lang="cs-CZ" altLang="cs-CZ" sz="1800" b="1" dirty="0">
                <a:latin typeface="Arial Narrow" pitchFamily="34" charset="0"/>
                <a:cs typeface="+mn-cs"/>
              </a:rPr>
              <a:t>.</a:t>
            </a:r>
            <a:endParaRPr lang="cs-CZ" altLang="cs-CZ" sz="1800" b="1" i="1" dirty="0">
              <a:latin typeface="Arial Narrow" pitchFamily="34" charset="0"/>
              <a:cs typeface="+mn-cs"/>
            </a:endParaRPr>
          </a:p>
          <a:p>
            <a:pPr marL="180975" indent="-180975">
              <a:defRPr/>
            </a:pPr>
            <a:r>
              <a:rPr lang="cs-CZ" altLang="cs-CZ" sz="1800" b="1" dirty="0">
                <a:latin typeface="Arial Narrow" pitchFamily="34" charset="0"/>
                <a:cs typeface="+mn-cs"/>
              </a:rPr>
              <a:t>Nálezy z </a:t>
            </a:r>
            <a:r>
              <a:rPr lang="cs-CZ" altLang="cs-CZ" sz="1800" b="1" dirty="0" err="1">
                <a:latin typeface="Arial Narrow" pitchFamily="34" charset="0"/>
                <a:cs typeface="+mn-cs"/>
              </a:rPr>
              <a:t>Dmanisi</a:t>
            </a:r>
            <a:r>
              <a:rPr lang="cs-CZ" altLang="cs-CZ" sz="1800" b="1" dirty="0">
                <a:latin typeface="Arial Narrow" pitchFamily="34" charset="0"/>
                <a:cs typeface="+mn-cs"/>
              </a:rPr>
              <a:t> ukazují, že </a:t>
            </a:r>
            <a:r>
              <a:rPr lang="cs-CZ" altLang="cs-CZ" sz="1800" i="1" dirty="0">
                <a:latin typeface="Arial Narrow" pitchFamily="34" charset="0"/>
                <a:cs typeface="+mn-cs"/>
              </a:rPr>
              <a:t>Homo </a:t>
            </a:r>
            <a:r>
              <a:rPr lang="cs-CZ" altLang="cs-CZ" sz="1800" i="1" dirty="0" err="1">
                <a:latin typeface="Arial Narrow" pitchFamily="34" charset="0"/>
                <a:cs typeface="+mn-cs"/>
              </a:rPr>
              <a:t>ergaster</a:t>
            </a:r>
            <a:r>
              <a:rPr lang="cs-CZ" altLang="cs-CZ" sz="1800" b="1" dirty="0">
                <a:latin typeface="Arial Narrow" pitchFamily="34" charset="0"/>
                <a:cs typeface="+mn-cs"/>
              </a:rPr>
              <a:t> migroval z Afriky těsně po svém vzniku a měl ještě málo vyspělou kamennou kulturu.</a:t>
            </a:r>
          </a:p>
          <a:p>
            <a:pPr marL="0" indent="0">
              <a:buFontTx/>
              <a:buNone/>
              <a:defRPr/>
            </a:pPr>
            <a:endParaRPr lang="cs-CZ" altLang="cs-CZ" sz="1800" b="1" baseline="30000" dirty="0">
              <a:latin typeface="Arial Narrow" pitchFamily="34" charset="0"/>
              <a:cs typeface="+mn-cs"/>
            </a:endParaRPr>
          </a:p>
        </p:txBody>
      </p:sp>
      <p:sp>
        <p:nvSpPr>
          <p:cNvPr id="28678" name="Text Box 10"/>
          <p:cNvSpPr txBox="1">
            <a:spLocks noChangeArrowheads="1"/>
          </p:cNvSpPr>
          <p:nvPr/>
        </p:nvSpPr>
        <p:spPr bwMode="auto">
          <a:xfrm>
            <a:off x="35496" y="5416034"/>
            <a:ext cx="1733583" cy="1015663"/>
          </a:xfrm>
          <a:prstGeom prst="rect">
            <a:avLst/>
          </a:prstGeom>
          <a:gradFill>
            <a:gsLst>
              <a:gs pos="0">
                <a:srgbClr val="CCFFCC"/>
              </a:gs>
              <a:gs pos="100000">
                <a:srgbClr val="B0DCB0"/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 Narrow" panose="020B0606020202030204" pitchFamily="34" charset="0"/>
              </a:rPr>
              <a:t>KNM WT 15000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400" b="1" dirty="0" err="1">
                <a:latin typeface="Arial Narrow" panose="020B0606020202030204" pitchFamily="34" charset="0"/>
              </a:rPr>
              <a:t>Turkana</a:t>
            </a:r>
            <a:r>
              <a:rPr lang="cs-CZ" altLang="cs-CZ" sz="1400" b="1" dirty="0">
                <a:latin typeface="Arial Narrow" panose="020B0606020202030204" pitchFamily="34" charset="0"/>
              </a:rPr>
              <a:t> boy – </a:t>
            </a:r>
            <a:r>
              <a:rPr lang="cs-CZ" altLang="cs-CZ" sz="1400" b="1" dirty="0" err="1">
                <a:latin typeface="Arial Narrow" panose="020B0606020202030204" pitchFamily="34" charset="0"/>
              </a:rPr>
              <a:t>Nariokotome</a:t>
            </a:r>
            <a:endParaRPr lang="cs-CZ" altLang="cs-CZ" sz="1400" b="1" dirty="0">
              <a:latin typeface="Arial Narrow" panose="020B0606020202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400" b="1" dirty="0">
                <a:latin typeface="Arial Narrow" panose="020B0606020202030204" pitchFamily="34" charset="0"/>
              </a:rPr>
              <a:t>Patologický jedinec</a:t>
            </a:r>
            <a:endParaRPr lang="cs-CZ" altLang="cs-CZ" sz="1800" b="1" dirty="0">
              <a:latin typeface="Arial Narrow" panose="020B0606020202030204" pitchFamily="34" charset="0"/>
            </a:endParaRPr>
          </a:p>
        </p:txBody>
      </p:sp>
      <p:sp>
        <p:nvSpPr>
          <p:cNvPr id="28680" name="Text Box 12"/>
          <p:cNvSpPr txBox="1">
            <a:spLocks noChangeArrowheads="1"/>
          </p:cNvSpPr>
          <p:nvPr/>
        </p:nvSpPr>
        <p:spPr bwMode="auto">
          <a:xfrm>
            <a:off x="7345114" y="3134295"/>
            <a:ext cx="1403350" cy="366713"/>
          </a:xfrm>
          <a:prstGeom prst="rect">
            <a:avLst/>
          </a:prstGeom>
          <a:gradFill rotWithShape="0">
            <a:gsLst>
              <a:gs pos="0">
                <a:srgbClr val="DDEBCF"/>
              </a:gs>
              <a:gs pos="17000">
                <a:srgbClr val="DDEBCF"/>
              </a:gs>
              <a:gs pos="78000">
                <a:srgbClr val="9CB86E"/>
              </a:gs>
              <a:gs pos="100000">
                <a:srgbClr val="156B13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 Narrow" panose="020B0606020202030204" pitchFamily="34" charset="0"/>
              </a:rPr>
              <a:t>KNM-ER 3833</a:t>
            </a:r>
          </a:p>
        </p:txBody>
      </p:sp>
      <p:sp>
        <p:nvSpPr>
          <p:cNvPr id="28681" name="Text Box 13"/>
          <p:cNvSpPr txBox="1">
            <a:spLocks noChangeArrowheads="1"/>
          </p:cNvSpPr>
          <p:nvPr/>
        </p:nvSpPr>
        <p:spPr bwMode="auto">
          <a:xfrm>
            <a:off x="7010400" y="5105400"/>
            <a:ext cx="1719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cs-CZ" altLang="cs-CZ" sz="1800" b="1">
              <a:latin typeface="Arial Narrow" panose="020B0606020202030204" pitchFamily="34" charset="0"/>
            </a:endParaRPr>
          </a:p>
        </p:txBody>
      </p:sp>
      <p:pic>
        <p:nvPicPr>
          <p:cNvPr id="28682" name="Picture 15" descr="Homo ergaster Ileret 1 55 m 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" t="1576" r="1576" b="1576"/>
          <a:stretch>
            <a:fillRect/>
          </a:stretch>
        </p:blipFill>
        <p:spPr bwMode="auto">
          <a:xfrm>
            <a:off x="7308850" y="5468938"/>
            <a:ext cx="157638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Text Box 16"/>
          <p:cNvSpPr txBox="1">
            <a:spLocks noChangeArrowheads="1"/>
          </p:cNvSpPr>
          <p:nvPr/>
        </p:nvSpPr>
        <p:spPr bwMode="auto">
          <a:xfrm>
            <a:off x="7273925" y="4865688"/>
            <a:ext cx="1546225" cy="579437"/>
          </a:xfrm>
          <a:prstGeom prst="rect">
            <a:avLst/>
          </a:prstGeom>
          <a:gradFill rotWithShape="0">
            <a:gsLst>
              <a:gs pos="0">
                <a:srgbClr val="DDEBCF"/>
              </a:gs>
              <a:gs pos="17000">
                <a:srgbClr val="DDEBCF"/>
              </a:gs>
              <a:gs pos="78000">
                <a:srgbClr val="9CB86E"/>
              </a:gs>
              <a:gs pos="100000">
                <a:srgbClr val="156B13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 Narrow" panose="020B0606020202030204" pitchFamily="34" charset="0"/>
              </a:rPr>
              <a:t>KNM-ER 42700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Arial Narrow" panose="020B0606020202030204" pitchFamily="34" charset="0"/>
              </a:rPr>
              <a:t>Ileret, stáří 1,54 m.y</a:t>
            </a:r>
          </a:p>
        </p:txBody>
      </p:sp>
      <p:sp>
        <p:nvSpPr>
          <p:cNvPr id="28684" name="Rectangle 18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838200"/>
          </a:xfrm>
          <a:gradFill rotWithShape="0">
            <a:gsLst>
              <a:gs pos="0">
                <a:srgbClr val="007600"/>
              </a:gs>
              <a:gs pos="50000">
                <a:srgbClr val="00FF00"/>
              </a:gs>
              <a:gs pos="100000">
                <a:srgbClr val="007600"/>
              </a:gs>
            </a:gsLst>
            <a:lin ang="5400000" scaled="1"/>
          </a:gra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altLang="cs-CZ" sz="2400" b="1" dirty="0">
                <a:latin typeface="Arial Narrow" panose="020B0606020202030204" pitchFamily="34" charset="0"/>
              </a:rPr>
              <a:t>Člověk vzpřímený a spol. (</a:t>
            </a:r>
            <a:r>
              <a:rPr lang="cs-CZ" altLang="cs-CZ" sz="2400" b="1" dirty="0" err="1">
                <a:latin typeface="Arial Narrow" panose="020B0606020202030204" pitchFamily="34" charset="0"/>
              </a:rPr>
              <a:t>erectus</a:t>
            </a:r>
            <a:r>
              <a:rPr lang="cs-CZ" altLang="cs-CZ" sz="2400" b="1" dirty="0">
                <a:latin typeface="Arial Narrow" panose="020B0606020202030204" pitchFamily="34" charset="0"/>
              </a:rPr>
              <a:t>, </a:t>
            </a:r>
            <a:r>
              <a:rPr lang="cs-CZ" altLang="cs-CZ" sz="2400" b="1" dirty="0" err="1">
                <a:latin typeface="Arial Narrow" panose="020B0606020202030204" pitchFamily="34" charset="0"/>
              </a:rPr>
              <a:t>ergaster</a:t>
            </a:r>
            <a:r>
              <a:rPr lang="cs-CZ" altLang="cs-CZ" sz="2400" b="1" dirty="0">
                <a:latin typeface="Arial Narrow" panose="020B0606020202030204" pitchFamily="34" charset="0"/>
              </a:rPr>
              <a:t>, </a:t>
            </a:r>
            <a:r>
              <a:rPr lang="cs-CZ" altLang="cs-CZ" sz="2400" b="1" dirty="0" err="1">
                <a:latin typeface="Arial Narrow" panose="020B0606020202030204" pitchFamily="34" charset="0"/>
              </a:rPr>
              <a:t>leakay</a:t>
            </a:r>
            <a:r>
              <a:rPr lang="cs-CZ" altLang="cs-CZ" sz="2400" b="1" dirty="0">
                <a:latin typeface="Arial Narrow" panose="020B0606020202030204" pitchFamily="34" charset="0"/>
              </a:rPr>
              <a:t>, </a:t>
            </a:r>
            <a:r>
              <a:rPr lang="cs-CZ" altLang="cs-CZ" sz="2400" b="1" dirty="0" err="1">
                <a:latin typeface="Arial Narrow" panose="020B0606020202030204" pitchFamily="34" charset="0"/>
              </a:rPr>
              <a:t>atecessor</a:t>
            </a:r>
            <a:r>
              <a:rPr lang="cs-CZ" altLang="cs-CZ" sz="2400" b="1" dirty="0">
                <a:latin typeface="Arial Narrow" panose="020B0606020202030204" pitchFamily="34" charset="0"/>
              </a:rPr>
              <a:t>, </a:t>
            </a:r>
            <a:r>
              <a:rPr lang="cs-CZ" altLang="cs-CZ" sz="2400" b="1" dirty="0" err="1">
                <a:latin typeface="Arial Narrow" panose="020B0606020202030204" pitchFamily="34" charset="0"/>
              </a:rPr>
              <a:t>etc</a:t>
            </a:r>
            <a:r>
              <a:rPr lang="cs-CZ" altLang="cs-CZ" sz="2400" b="1" dirty="0">
                <a:latin typeface="Arial Narrow" panose="020B0606020202030204" pitchFamily="34" charset="0"/>
              </a:rPr>
              <a:t>.)</a:t>
            </a:r>
            <a:br>
              <a:rPr lang="cs-CZ" altLang="cs-CZ" sz="2400" b="1" dirty="0">
                <a:latin typeface="Arial Narrow" panose="020B0606020202030204" pitchFamily="34" charset="0"/>
              </a:rPr>
            </a:br>
            <a:r>
              <a:rPr lang="cs-CZ" altLang="cs-CZ" sz="2400" b="1" dirty="0">
                <a:latin typeface="Arial Narrow" panose="020B0606020202030204" pitchFamily="34" charset="0"/>
              </a:rPr>
              <a:t>Nejstarší skuteční lidé</a:t>
            </a:r>
            <a:endParaRPr lang="cs-CZ" altLang="cs-CZ" sz="2400" dirty="0"/>
          </a:p>
        </p:txBody>
      </p:sp>
      <p:pic>
        <p:nvPicPr>
          <p:cNvPr id="28685" name="Picture 16" descr="Image result for dmanisi sku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4" b="20853"/>
          <a:stretch>
            <a:fillRect/>
          </a:stretch>
        </p:blipFill>
        <p:spPr bwMode="auto">
          <a:xfrm>
            <a:off x="1817464" y="939800"/>
            <a:ext cx="5130800" cy="191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6" name="Obdélník 2"/>
          <p:cNvSpPr>
            <a:spLocks noChangeArrowheads="1"/>
          </p:cNvSpPr>
          <p:nvPr/>
        </p:nvSpPr>
        <p:spPr bwMode="auto">
          <a:xfrm>
            <a:off x="2225452" y="2781300"/>
            <a:ext cx="4722812" cy="368300"/>
          </a:xfrm>
          <a:prstGeom prst="rect">
            <a:avLst/>
          </a:prstGeom>
          <a:gradFill rotWithShape="0">
            <a:gsLst>
              <a:gs pos="0">
                <a:srgbClr val="DDEBCF"/>
              </a:gs>
              <a:gs pos="17000">
                <a:srgbClr val="DDEBCF"/>
              </a:gs>
              <a:gs pos="78000">
                <a:srgbClr val="9CB86E"/>
              </a:gs>
              <a:gs pos="100000">
                <a:srgbClr val="156B13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b="1" dirty="0" err="1">
                <a:latin typeface="Arial Narrow" panose="020B0606020202030204" pitchFamily="34" charset="0"/>
              </a:rPr>
              <a:t>Dmanisi</a:t>
            </a:r>
            <a:r>
              <a:rPr lang="cs-CZ" altLang="cs-CZ" sz="1800" b="1" dirty="0">
                <a:latin typeface="Arial Narrow" panose="020B0606020202030204" pitchFamily="34" charset="0"/>
              </a:rPr>
              <a:t> Gruzie – Evropa - 1.85 milionu let</a:t>
            </a:r>
          </a:p>
        </p:txBody>
      </p:sp>
      <p:sp>
        <p:nvSpPr>
          <p:cNvPr id="28679" name="Text Box 11"/>
          <p:cNvSpPr txBox="1">
            <a:spLocks noChangeArrowheads="1"/>
          </p:cNvSpPr>
          <p:nvPr/>
        </p:nvSpPr>
        <p:spPr bwMode="auto">
          <a:xfrm>
            <a:off x="7010400" y="777478"/>
            <a:ext cx="2091703" cy="892552"/>
          </a:xfrm>
          <a:prstGeom prst="rect">
            <a:avLst/>
          </a:prstGeom>
          <a:gradFill rotWithShape="0">
            <a:gsLst>
              <a:gs pos="0">
                <a:srgbClr val="DDEBCF"/>
              </a:gs>
              <a:gs pos="17000">
                <a:srgbClr val="DDEBCF"/>
              </a:gs>
              <a:gs pos="78000">
                <a:srgbClr val="9CB86E"/>
              </a:gs>
              <a:gs pos="100000">
                <a:srgbClr val="156B13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 Narrow" panose="020B0606020202030204" pitchFamily="34" charset="0"/>
              </a:rPr>
              <a:t>Afrika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600" b="1" dirty="0">
                <a:latin typeface="Arial Narrow" panose="020B0606020202030204" pitchFamily="34" charset="0"/>
              </a:rPr>
              <a:t>nejstarší nálezy 1,8 mil.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 Narrow" panose="020B0606020202030204" pitchFamily="34" charset="0"/>
              </a:rPr>
              <a:t>KNM-ER 3733</a:t>
            </a:r>
          </a:p>
        </p:txBody>
      </p:sp>
    </p:spTree>
    <p:extLst>
      <p:ext uri="{BB962C8B-B14F-4D97-AF65-F5344CB8AC3E}">
        <p14:creationId xmlns:p14="http://schemas.microsoft.com/office/powerpoint/2010/main" val="23773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0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0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20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20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 build="p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042F6D-F59C-4756-BBFE-365C1FF1B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848" y="1259632"/>
            <a:ext cx="2831976" cy="4836368"/>
          </a:xfrm>
        </p:spPr>
        <p:txBody>
          <a:bodyPr/>
          <a:lstStyle/>
          <a:p>
            <a:r>
              <a:rPr lang="cs-CZ" sz="1600" dirty="0"/>
              <a:t>Mozek </a:t>
            </a: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EEEB59BF-0C0F-4E2C-ACCE-8F5574D553D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60489" y="4906315"/>
          <a:ext cx="3271951" cy="1841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 Home &amp; Student" r:id="rId2" imgW="9239040" imgH="5200560" progId="CorelPHOTOPAINTHome.Image.18">
                  <p:embed/>
                </p:oleObj>
              </mc:Choice>
              <mc:Fallback>
                <p:oleObj name="PHOTO-PAINT Home &amp; Student" r:id="rId2" imgW="9239040" imgH="5200560" progId="CorelPHOTOPAINTHome.Image.18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EEEB59BF-0C0F-4E2C-ACCE-8F5574D553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60489" y="4906315"/>
                        <a:ext cx="3271951" cy="1841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90C6C539-B3C6-4C2A-A919-CA6F9ABF9BC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5848" y="3862783"/>
          <a:ext cx="4416152" cy="2485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 Home &amp; Student" r:id="rId4" imgW="9239040" imgH="5200560" progId="CorelPHOTOPAINTHome.Image.18">
                  <p:embed/>
                </p:oleObj>
              </mc:Choice>
              <mc:Fallback>
                <p:oleObj name="PHOTO-PAINT Home &amp; Student" r:id="rId4" imgW="9239040" imgH="5200560" progId="CorelPHOTOPAINTHome.Image.18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90C6C539-B3C6-4C2A-A919-CA6F9ABF9B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5848" y="3862783"/>
                        <a:ext cx="4416152" cy="24852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E0305F8A-99C2-4A84-BE2E-21B3932E523D}"/>
              </a:ext>
            </a:extLst>
          </p:cNvPr>
          <p:cNvSpPr txBox="1"/>
          <p:nvPr/>
        </p:nvSpPr>
        <p:spPr>
          <a:xfrm>
            <a:off x="539552" y="6309320"/>
            <a:ext cx="3624710" cy="461665"/>
          </a:xfrm>
          <a:prstGeom prst="rect">
            <a:avLst/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 wrap="none" rtlCol="0">
            <a:spAutoFit/>
          </a:bodyPr>
          <a:lstStyle/>
          <a:p>
            <a:r>
              <a:rPr lang="cs-CZ" b="1" dirty="0" err="1"/>
              <a:t>Dmanisi</a:t>
            </a:r>
            <a:r>
              <a:rPr lang="cs-CZ" b="1" dirty="0"/>
              <a:t> versus </a:t>
            </a:r>
            <a:r>
              <a:rPr lang="cs-CZ" b="1" dirty="0" err="1"/>
              <a:t>Ngandong</a:t>
            </a:r>
            <a:endParaRPr lang="cs-CZ" b="1" dirty="0"/>
          </a:p>
        </p:txBody>
      </p:sp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CE827E6B-AF6D-44D4-A23B-ABE475CF71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84237" y="2551195"/>
          <a:ext cx="4152259" cy="2336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 Home &amp; Student" r:id="rId6" imgW="9239040" imgH="5200560" progId="CorelPHOTOPAINTHome.Image.18">
                  <p:embed/>
                </p:oleObj>
              </mc:Choice>
              <mc:Fallback>
                <p:oleObj name="PHOTO-PAINT Home &amp; Student" r:id="rId6" imgW="9239040" imgH="5200560" progId="CorelPHOTOPAINTHome.Image.18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id="{CE827E6B-AF6D-44D4-A23B-ABE475CF71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84237" y="2551195"/>
                        <a:ext cx="4152259" cy="23367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Obrázek 7">
            <a:extLst>
              <a:ext uri="{FF2B5EF4-FFF2-40B4-BE49-F238E27FC236}">
                <a16:creationId xmlns:a16="http://schemas.microsoft.com/office/drawing/2014/main" id="{5C83926A-BA6E-4CF6-9712-C3C7876D87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64" y="1196752"/>
            <a:ext cx="5008458" cy="274693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35F8EEB-8531-4BD8-A149-A1B86CAB86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77054" y="963620"/>
            <a:ext cx="1630512" cy="167846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6A9C923-7906-4B77-A4AA-8BCDB1BD7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44624"/>
            <a:ext cx="8568952" cy="1001688"/>
          </a:xfr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/>
          <a:lstStyle/>
          <a:p>
            <a:r>
              <a:rPr lang="cs-CZ" sz="2800" b="1" dirty="0">
                <a:latin typeface="Arial Narrow" panose="020B0606020202030204" pitchFamily="34" charset="0"/>
              </a:rPr>
              <a:t>Mozek ranného </a:t>
            </a:r>
            <a:r>
              <a:rPr lang="cs-CZ" sz="2800" i="1" dirty="0">
                <a:latin typeface="Arial Narrow" panose="020B0606020202030204" pitchFamily="34" charset="0"/>
              </a:rPr>
              <a:t>Homo </a:t>
            </a:r>
            <a:r>
              <a:rPr lang="cs-CZ" sz="2800" i="1" dirty="0" err="1">
                <a:latin typeface="Arial Narrow" panose="020B0606020202030204" pitchFamily="34" charset="0"/>
              </a:rPr>
              <a:t>ergaster</a:t>
            </a:r>
            <a:r>
              <a:rPr lang="cs-CZ" sz="2800" i="1" dirty="0">
                <a:latin typeface="Arial Narrow" panose="020B0606020202030204" pitchFamily="34" charset="0"/>
              </a:rPr>
              <a:t> – </a:t>
            </a:r>
            <a:r>
              <a:rPr lang="cs-CZ" sz="2800" b="1" i="1" dirty="0">
                <a:latin typeface="Arial Narrow" panose="020B0606020202030204" pitchFamily="34" charset="0"/>
              </a:rPr>
              <a:t>mozek malý, ale s jasně počínající „lidskou“ restrukturalizací mozku</a:t>
            </a:r>
          </a:p>
        </p:txBody>
      </p:sp>
    </p:spTree>
    <p:extLst>
      <p:ext uri="{BB962C8B-B14F-4D97-AF65-F5344CB8AC3E}">
        <p14:creationId xmlns:p14="http://schemas.microsoft.com/office/powerpoint/2010/main" val="15513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52400"/>
            <a:ext cx="8640960" cy="684312"/>
          </a:xfr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</p:spPr>
        <p:txBody>
          <a:bodyPr/>
          <a:lstStyle/>
          <a:p>
            <a:r>
              <a:rPr lang="cs-CZ" altLang="cs-CZ" sz="2800" b="1" dirty="0">
                <a:solidFill>
                  <a:schemeClr val="tx1"/>
                </a:solidFill>
                <a:latin typeface="Arial Narrow" pitchFamily="34" charset="0"/>
              </a:rPr>
              <a:t>Rozšíření starobylých forem rodu </a:t>
            </a:r>
            <a:r>
              <a:rPr lang="cs-CZ" altLang="cs-CZ" sz="2800" b="1" i="1" dirty="0">
                <a:solidFill>
                  <a:schemeClr val="tx1"/>
                </a:solidFill>
                <a:latin typeface="Arial Narrow" pitchFamily="34" charset="0"/>
              </a:rPr>
              <a:t>Homo</a:t>
            </a:r>
            <a:endParaRPr lang="cs-CZ" altLang="cs-CZ" sz="28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980728"/>
            <a:ext cx="8929241" cy="5724872"/>
          </a:xfrm>
          <a:solidFill>
            <a:srgbClr val="CCFFCC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altLang="cs-CZ" sz="2000" b="1" dirty="0">
                <a:latin typeface="Arial Narrow"/>
              </a:rPr>
              <a:t>Kromě Kavkazu a západní Asie se </a:t>
            </a:r>
            <a:r>
              <a:rPr lang="cs-CZ" altLang="cs-CZ" sz="2000" i="1" dirty="0">
                <a:latin typeface="Arial Narrow"/>
              </a:rPr>
              <a:t>Homo </a:t>
            </a:r>
            <a:r>
              <a:rPr lang="cs-CZ" altLang="cs-CZ" sz="2000" i="1" dirty="0" err="1">
                <a:latin typeface="Arial Narrow"/>
              </a:rPr>
              <a:t>ergaster</a:t>
            </a:r>
            <a:r>
              <a:rPr lang="cs-CZ" altLang="cs-CZ" sz="2000" i="1" dirty="0">
                <a:latin typeface="Arial Narrow"/>
              </a:rPr>
              <a:t>/</a:t>
            </a:r>
            <a:r>
              <a:rPr lang="cs-CZ" altLang="cs-CZ" sz="2000" i="1" dirty="0" err="1">
                <a:latin typeface="Arial Narrow"/>
              </a:rPr>
              <a:t>erectus</a:t>
            </a:r>
            <a:r>
              <a:rPr lang="cs-CZ" altLang="cs-CZ" sz="2000" i="1" dirty="0">
                <a:latin typeface="Arial Narrow"/>
              </a:rPr>
              <a:t> </a:t>
            </a:r>
            <a:r>
              <a:rPr lang="cs-CZ" altLang="cs-CZ" sz="2000" b="1" dirty="0">
                <a:latin typeface="Arial Narrow"/>
              </a:rPr>
              <a:t>objevuje v Indonésii a později i v Číně. Datování těchto nalezišť se pohybuje od 1,75 milionu do 900 000 let.</a:t>
            </a:r>
          </a:p>
          <a:p>
            <a:r>
              <a:rPr lang="cs-CZ" altLang="cs-CZ" sz="2000" b="1" dirty="0">
                <a:latin typeface="Arial Narrow"/>
              </a:rPr>
              <a:t>Populace </a:t>
            </a:r>
            <a:r>
              <a:rPr lang="cs-CZ" altLang="cs-CZ" sz="2000" i="1" dirty="0">
                <a:latin typeface="Arial Narrow"/>
              </a:rPr>
              <a:t>Homo </a:t>
            </a:r>
            <a:r>
              <a:rPr lang="cs-CZ" altLang="cs-CZ" sz="2000" i="1" dirty="0" err="1">
                <a:latin typeface="Arial Narrow"/>
              </a:rPr>
              <a:t>ergaster</a:t>
            </a:r>
            <a:r>
              <a:rPr lang="cs-CZ" altLang="cs-CZ" sz="2000" i="1" dirty="0">
                <a:latin typeface="Arial Narrow"/>
              </a:rPr>
              <a:t>/</a:t>
            </a:r>
            <a:r>
              <a:rPr lang="cs-CZ" altLang="cs-CZ" sz="2000" i="1" dirty="0" err="1">
                <a:latin typeface="Arial Narrow"/>
              </a:rPr>
              <a:t>erectus</a:t>
            </a:r>
            <a:r>
              <a:rPr lang="cs-CZ" altLang="cs-CZ" sz="2000" dirty="0">
                <a:latin typeface="Arial Narrow"/>
              </a:rPr>
              <a:t> </a:t>
            </a:r>
            <a:r>
              <a:rPr lang="cs-CZ" altLang="cs-CZ" sz="2000" b="1" dirty="0">
                <a:latin typeface="Arial Narrow"/>
              </a:rPr>
              <a:t>používaly většinou starobylejší kamennou industrií typu pokročilého </a:t>
            </a:r>
            <a:r>
              <a:rPr lang="cs-CZ" altLang="cs-CZ" sz="2000" b="1" dirty="0" err="1">
                <a:latin typeface="Arial Narrow"/>
              </a:rPr>
              <a:t>oldowánu</a:t>
            </a:r>
            <a:r>
              <a:rPr lang="cs-CZ" altLang="cs-CZ" sz="2000" b="1" dirty="0">
                <a:latin typeface="Arial Narrow"/>
              </a:rPr>
              <a:t>, i když se v Africe objevuje pokročilejší </a:t>
            </a:r>
            <a:r>
              <a:rPr lang="cs-CZ" altLang="cs-CZ" sz="2000" b="1" dirty="0" err="1">
                <a:latin typeface="Arial Narrow"/>
              </a:rPr>
              <a:t>ašelén</a:t>
            </a:r>
            <a:r>
              <a:rPr lang="cs-CZ" altLang="cs-CZ" sz="2000" b="1" dirty="0">
                <a:latin typeface="Arial Narrow"/>
              </a:rPr>
              <a:t>. </a:t>
            </a:r>
            <a:endParaRPr lang="cs-CZ" altLang="cs-CZ" sz="2000" b="1" dirty="0">
              <a:latin typeface="Arial Narrow" pitchFamily="34" charset="0"/>
            </a:endParaRPr>
          </a:p>
          <a:p>
            <a:r>
              <a:rPr lang="cs-CZ" altLang="cs-CZ" sz="2000" b="1" dirty="0">
                <a:latin typeface="Arial Narrow"/>
              </a:rPr>
              <a:t>Nálezy z Izraele (</a:t>
            </a:r>
            <a:r>
              <a:rPr lang="cs-CZ" altLang="cs-CZ" sz="2000" b="1" dirty="0" err="1">
                <a:latin typeface="Arial Narrow"/>
              </a:rPr>
              <a:t>Ubeidija</a:t>
            </a:r>
            <a:r>
              <a:rPr lang="cs-CZ" altLang="cs-CZ" sz="2000" b="1" dirty="0">
                <a:latin typeface="Arial Narrow"/>
              </a:rPr>
              <a:t>) indikují poněkud pokročilejší typ kamenné. kultury, avšak i v tomto případě byly nástroje vyrobeny </a:t>
            </a:r>
            <a:r>
              <a:rPr lang="cs-CZ" altLang="cs-CZ" sz="2000" b="1" dirty="0" err="1">
                <a:latin typeface="Arial Narrow"/>
              </a:rPr>
              <a:t>oldowanskou</a:t>
            </a:r>
            <a:r>
              <a:rPr lang="cs-CZ" altLang="cs-CZ" sz="2000" b="1" dirty="0">
                <a:latin typeface="Arial Narrow"/>
              </a:rPr>
              <a:t> technologii. </a:t>
            </a:r>
          </a:p>
          <a:p>
            <a:r>
              <a:rPr lang="cs-CZ" altLang="cs-CZ" sz="2000" b="1" dirty="0">
                <a:latin typeface="Arial Narrow"/>
              </a:rPr>
              <a:t>Progresivní </a:t>
            </a:r>
            <a:r>
              <a:rPr lang="cs-CZ" altLang="cs-CZ" sz="2000" b="1" dirty="0" err="1">
                <a:latin typeface="Arial Narrow"/>
              </a:rPr>
              <a:t>ašélská</a:t>
            </a:r>
            <a:r>
              <a:rPr lang="cs-CZ" altLang="cs-CZ" sz="2000" b="1" dirty="0">
                <a:latin typeface="Arial Narrow"/>
              </a:rPr>
              <a:t>  technologie výroby nástrojů se u </a:t>
            </a:r>
            <a:r>
              <a:rPr lang="cs-CZ" altLang="cs-CZ" sz="2000" i="1" dirty="0">
                <a:latin typeface="Arial Narrow"/>
              </a:rPr>
              <a:t>Homo </a:t>
            </a:r>
            <a:r>
              <a:rPr lang="cs-CZ" altLang="cs-CZ" sz="2000" i="1" dirty="0" err="1">
                <a:latin typeface="Arial Narrow"/>
              </a:rPr>
              <a:t>erectus</a:t>
            </a:r>
            <a:r>
              <a:rPr lang="cs-CZ" altLang="cs-CZ" sz="2000" dirty="0">
                <a:latin typeface="Arial Narrow"/>
              </a:rPr>
              <a:t> </a:t>
            </a:r>
            <a:r>
              <a:rPr lang="cs-CZ" altLang="cs-CZ" sz="2000" b="1" dirty="0">
                <a:latin typeface="Arial Narrow"/>
              </a:rPr>
              <a:t>prakticky neprosadila</a:t>
            </a:r>
          </a:p>
          <a:p>
            <a:r>
              <a:rPr lang="cs-CZ" altLang="cs-CZ" sz="2400" b="1" dirty="0">
                <a:latin typeface="Arial Narrow" pitchFamily="34" charset="0"/>
              </a:rPr>
              <a:t>Došlo přinejmenším k dvěma nezávislým migracím:</a:t>
            </a:r>
          </a:p>
          <a:p>
            <a:r>
              <a:rPr lang="cs-CZ" altLang="cs-CZ" sz="2000" b="1" dirty="0">
                <a:latin typeface="Arial Narrow"/>
              </a:rPr>
              <a:t>První – severojižní – na počátku vzniku </a:t>
            </a:r>
            <a:r>
              <a:rPr lang="cs-CZ" altLang="cs-CZ" sz="2000" i="1" dirty="0">
                <a:latin typeface="Arial Narrow"/>
              </a:rPr>
              <a:t>Homo </a:t>
            </a:r>
            <a:r>
              <a:rPr lang="cs-CZ" altLang="cs-CZ" sz="2000" i="1" dirty="0" err="1">
                <a:latin typeface="Arial Narrow"/>
              </a:rPr>
              <a:t>erectus</a:t>
            </a:r>
            <a:r>
              <a:rPr lang="cs-CZ" altLang="cs-CZ" sz="2000" b="1" dirty="0">
                <a:latin typeface="Arial Narrow"/>
              </a:rPr>
              <a:t>, tedy okolo 2 </a:t>
            </a:r>
            <a:r>
              <a:rPr lang="cs-CZ" altLang="cs-CZ" sz="2000" b="1" dirty="0" err="1">
                <a:latin typeface="Arial Narrow"/>
              </a:rPr>
              <a:t>milonů</a:t>
            </a:r>
            <a:r>
              <a:rPr lang="cs-CZ" altLang="cs-CZ" sz="2000" b="1" dirty="0">
                <a:latin typeface="Arial Narrow"/>
              </a:rPr>
              <a:t> let, směřovala do jižních oblastí západní Asie a na Blízký východ.</a:t>
            </a:r>
          </a:p>
          <a:p>
            <a:r>
              <a:rPr lang="cs-CZ" altLang="cs-CZ" sz="2000" b="1" dirty="0">
                <a:latin typeface="Arial Narrow"/>
              </a:rPr>
              <a:t>Druhá, poněkud pozdější migrace – západovýchodní – mířila do jihovýchodní Asie. Tato migrace souvisí se vznikem svébytné formy rodu </a:t>
            </a:r>
            <a:r>
              <a:rPr lang="cs-CZ" altLang="cs-CZ" sz="2000" i="1" dirty="0">
                <a:latin typeface="Arial Narrow"/>
              </a:rPr>
              <a:t>Homo</a:t>
            </a:r>
            <a:r>
              <a:rPr lang="cs-CZ" altLang="cs-CZ" sz="2000" b="1" dirty="0">
                <a:latin typeface="Arial Narrow"/>
              </a:rPr>
              <a:t>, druhem </a:t>
            </a:r>
            <a:r>
              <a:rPr lang="cs-CZ" altLang="cs-CZ" sz="2000" i="1" dirty="0">
                <a:latin typeface="Arial Narrow"/>
              </a:rPr>
              <a:t>Homo </a:t>
            </a:r>
            <a:r>
              <a:rPr lang="cs-CZ" altLang="cs-CZ" sz="2000" i="1" dirty="0" err="1">
                <a:latin typeface="Arial Narrow"/>
              </a:rPr>
              <a:t>erectus</a:t>
            </a:r>
            <a:r>
              <a:rPr lang="cs-CZ" altLang="cs-CZ" sz="2000" b="1" dirty="0">
                <a:latin typeface="Arial Narrow"/>
              </a:rPr>
              <a:t>.</a:t>
            </a:r>
          </a:p>
          <a:p>
            <a:r>
              <a:rPr lang="cs-CZ" altLang="cs-CZ" sz="2400" b="1" dirty="0">
                <a:latin typeface="Arial Narrow" pitchFamily="34" charset="0"/>
              </a:rPr>
              <a:t>Objevily se dvě další migrační vlny</a:t>
            </a:r>
            <a:r>
              <a:rPr lang="cs-CZ" altLang="cs-CZ" sz="2000" b="1" dirty="0">
                <a:latin typeface="Arial Narrow" pitchFamily="34" charset="0"/>
              </a:rPr>
              <a:t>, </a:t>
            </a:r>
            <a:r>
              <a:rPr lang="cs-CZ" altLang="cs-CZ" sz="2000" b="1" u="sng" dirty="0">
                <a:latin typeface="Arial Narrow" pitchFamily="34" charset="0"/>
              </a:rPr>
              <a:t>obě v době před jedním milionem let</a:t>
            </a:r>
            <a:r>
              <a:rPr lang="cs-CZ" altLang="cs-CZ" sz="2000" b="1" dirty="0">
                <a:latin typeface="Arial Narrow" pitchFamily="34" charset="0"/>
              </a:rPr>
              <a:t>, a to </a:t>
            </a:r>
            <a:r>
              <a:rPr lang="cs-CZ" altLang="cs-CZ" sz="2000" i="1" dirty="0">
                <a:latin typeface="Arial Narrow" pitchFamily="34" charset="0"/>
              </a:rPr>
              <a:t>Homo </a:t>
            </a:r>
            <a:r>
              <a:rPr lang="cs-CZ" altLang="cs-CZ" sz="2000" i="1" dirty="0" err="1">
                <a:latin typeface="Arial Narrow" pitchFamily="34" charset="0"/>
              </a:rPr>
              <a:t>erectus</a:t>
            </a:r>
            <a:r>
              <a:rPr lang="cs-CZ" altLang="cs-CZ" sz="2000" b="1" dirty="0">
                <a:latin typeface="Arial Narrow" pitchFamily="34" charset="0"/>
              </a:rPr>
              <a:t> do jižní Číny z oblasti Indonésie a archaický </a:t>
            </a:r>
            <a:r>
              <a:rPr lang="cs-CZ" altLang="cs-CZ" sz="2000" i="1" dirty="0">
                <a:latin typeface="Arial Narrow" pitchFamily="34" charset="0"/>
              </a:rPr>
              <a:t>Homo sapiens</a:t>
            </a:r>
            <a:r>
              <a:rPr lang="cs-CZ" altLang="cs-CZ" sz="2000" b="1" dirty="0">
                <a:latin typeface="Arial Narrow" pitchFamily="34" charset="0"/>
              </a:rPr>
              <a:t> do mediteránní oblasti, severní Afriky a jižní Evropy a to ze subsaharské Afriky.</a:t>
            </a:r>
            <a:endParaRPr lang="cs-CZ" altLang="cs-CZ" sz="20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2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2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2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2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2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640"/>
            <a:ext cx="7772400" cy="900336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/>
          <a:lstStyle/>
          <a:p>
            <a:r>
              <a:rPr lang="cs-CZ" altLang="cs-CZ" sz="3200" i="1" dirty="0">
                <a:latin typeface="Arial Narrow" panose="020B0606020202030204" pitchFamily="34" charset="0"/>
              </a:rPr>
              <a:t>Homo </a:t>
            </a:r>
            <a:r>
              <a:rPr lang="cs-CZ" altLang="cs-CZ" sz="3200" i="1" dirty="0" err="1">
                <a:latin typeface="Arial Narrow" panose="020B0606020202030204" pitchFamily="34" charset="0"/>
              </a:rPr>
              <a:t>erectus</a:t>
            </a:r>
            <a:r>
              <a:rPr lang="cs-CZ" altLang="cs-CZ" sz="3200" i="1" dirty="0">
                <a:latin typeface="Arial Narrow" panose="020B0606020202030204" pitchFamily="34" charset="0"/>
              </a:rPr>
              <a:t> -</a:t>
            </a:r>
            <a:r>
              <a:rPr lang="cs-CZ" altLang="cs-CZ" sz="3200" b="1" i="1" dirty="0">
                <a:latin typeface="Arial Narrow" panose="020B0606020202030204" pitchFamily="34" charset="0"/>
              </a:rPr>
              <a:t> </a:t>
            </a:r>
            <a:r>
              <a:rPr lang="cs-CZ" altLang="cs-CZ" sz="3200" b="1" dirty="0">
                <a:latin typeface="Arial Narrow" panose="020B0606020202030204" pitchFamily="34" charset="0"/>
              </a:rPr>
              <a:t>Jáva</a:t>
            </a:r>
            <a:br>
              <a:rPr lang="cs-CZ" altLang="cs-CZ" sz="3200" b="1" dirty="0">
                <a:latin typeface="Arial Narrow" panose="020B0606020202030204" pitchFamily="34" charset="0"/>
              </a:rPr>
            </a:br>
            <a:r>
              <a:rPr lang="cs-CZ" altLang="cs-CZ" sz="2800" b="1" dirty="0">
                <a:latin typeface="Arial Narrow" panose="020B0606020202030204" pitchFamily="34" charset="0"/>
              </a:rPr>
              <a:t>Většina nálezů z Jávy je pod 1 milion let</a:t>
            </a:r>
            <a:endParaRPr lang="cs-CZ" altLang="cs-CZ" sz="2800" dirty="0">
              <a:latin typeface="Arial Narrow" panose="020B0606020202030204" pitchFamily="34" charset="0"/>
            </a:endParaRPr>
          </a:p>
        </p:txBody>
      </p:sp>
      <p:pic>
        <p:nvPicPr>
          <p:cNvPr id="17411" name="Picture 3" descr="SANGIRAN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358900"/>
            <a:ext cx="25908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Trinil 2 LS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3276600" cy="2151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SANGIRAN 17 versus NGAND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7218"/>
            <a:ext cx="4635624" cy="21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SOLO6FRO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371600"/>
            <a:ext cx="2514600" cy="2179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1239838" y="3595688"/>
            <a:ext cx="817562" cy="39687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2000" b="1" dirty="0" err="1"/>
              <a:t>Trinil</a:t>
            </a:r>
            <a:endParaRPr lang="cs-CZ" altLang="cs-CZ" sz="2000" b="1" dirty="0"/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4341813" y="3657600"/>
            <a:ext cx="839787" cy="396875"/>
          </a:xfrm>
          <a:prstGeom prst="rect">
            <a:avLst/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2000" b="1" dirty="0"/>
              <a:t>Solo 6</a:t>
            </a: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6096000" y="3645024"/>
            <a:ext cx="2572179" cy="400110"/>
          </a:xfrm>
          <a:prstGeom prst="rect">
            <a:avLst/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2000" b="1" dirty="0" err="1">
                <a:latin typeface="Arial Narrow" panose="020B0606020202030204" pitchFamily="34" charset="0"/>
              </a:rPr>
              <a:t>Sangiran</a:t>
            </a:r>
            <a:r>
              <a:rPr lang="cs-CZ" altLang="cs-CZ" sz="2000" b="1" dirty="0">
                <a:latin typeface="Arial Narrow" panose="020B0606020202030204" pitchFamily="34" charset="0"/>
              </a:rPr>
              <a:t> 17 - </a:t>
            </a:r>
            <a:r>
              <a:rPr lang="cs-CZ" altLang="cs-CZ" sz="2000" dirty="0">
                <a:latin typeface="Arial Narrow" panose="020B0606020202030204" pitchFamily="34" charset="0"/>
              </a:rPr>
              <a:t>až 1,6 </a:t>
            </a:r>
            <a:r>
              <a:rPr lang="cs-CZ" altLang="cs-CZ" sz="2000" dirty="0" err="1">
                <a:latin typeface="Arial Narrow" panose="020B0606020202030204" pitchFamily="34" charset="0"/>
              </a:rPr>
              <a:t>m.y</a:t>
            </a:r>
            <a:r>
              <a:rPr lang="cs-CZ" altLang="cs-CZ" sz="2000" dirty="0"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0BE6BC79-DE72-416F-905D-6BAE43217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1075" y="4130675"/>
            <a:ext cx="2890838" cy="46672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cs-CZ" altLang="cs-CZ" b="1" dirty="0">
                <a:latin typeface="Arial Narrow" panose="020B0606020202030204" pitchFamily="34" charset="0"/>
              </a:rPr>
              <a:t>Archaické starší formy</a:t>
            </a:r>
            <a:endParaRPr lang="cs-CZ" altLang="cs-CZ" dirty="0"/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6E9FA6A3-F79D-470D-B912-38ECF2133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156" y="4095089"/>
            <a:ext cx="3916362" cy="4667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cs-CZ" altLang="cs-CZ" b="1" dirty="0">
                <a:latin typeface="Arial Narrow" panose="020B0606020202030204" pitchFamily="34" charset="0"/>
              </a:rPr>
              <a:t>Člověku podobné mladší formy</a:t>
            </a:r>
            <a:endParaRPr lang="cs-CZ" altLang="cs-CZ" dirty="0"/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317823BA-EAA9-4103-B906-F43174CC3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543" y="4558506"/>
            <a:ext cx="2424113" cy="188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A4418D22-A9F4-4E8E-B959-FF9B346A90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6161" y="6367621"/>
            <a:ext cx="2302875" cy="400110"/>
          </a:xfrm>
          <a:prstGeom prst="rect">
            <a:avLst/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2000" b="1" dirty="0" err="1">
                <a:latin typeface="Arial Narrow" panose="020B0606020202030204" pitchFamily="34" charset="0"/>
              </a:rPr>
              <a:t>Mojokerto</a:t>
            </a:r>
            <a:r>
              <a:rPr lang="cs-CZ" altLang="cs-CZ" sz="2000" b="1" dirty="0">
                <a:latin typeface="Arial Narrow" panose="020B0606020202030204" pitchFamily="34" charset="0"/>
              </a:rPr>
              <a:t> 1 - 1,8 </a:t>
            </a:r>
            <a:r>
              <a:rPr lang="cs-CZ" altLang="cs-CZ" sz="2000" b="1" dirty="0" err="1">
                <a:latin typeface="Arial Narrow" panose="020B0606020202030204" pitchFamily="34" charset="0"/>
              </a:rPr>
              <a:t>m.y</a:t>
            </a:r>
            <a:r>
              <a:rPr lang="cs-CZ" altLang="cs-CZ" sz="2000" b="1" dirty="0">
                <a:latin typeface="Arial Narrow" panose="020B0606020202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939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8" descr="Lantian mandib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828800"/>
            <a:ext cx="1600200" cy="1411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116632"/>
            <a:ext cx="9145016" cy="1197768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/>
          <a:lstStyle/>
          <a:p>
            <a:r>
              <a:rPr lang="cs-CZ" altLang="cs-CZ" i="1" dirty="0">
                <a:latin typeface="Arial Narrow" panose="020B0606020202030204" pitchFamily="34" charset="0"/>
              </a:rPr>
              <a:t>Homo </a:t>
            </a:r>
            <a:r>
              <a:rPr lang="cs-CZ" altLang="cs-CZ" i="1" dirty="0" err="1">
                <a:latin typeface="Arial Narrow" panose="020B0606020202030204" pitchFamily="34" charset="0"/>
              </a:rPr>
              <a:t>erectus</a:t>
            </a:r>
            <a:r>
              <a:rPr lang="cs-CZ" altLang="cs-CZ" i="1" dirty="0">
                <a:latin typeface="Arial Narrow" panose="020B0606020202030204" pitchFamily="34" charset="0"/>
              </a:rPr>
              <a:t> </a:t>
            </a:r>
            <a:r>
              <a:rPr lang="cs-CZ" altLang="cs-CZ" dirty="0">
                <a:latin typeface="Arial Narrow" panose="020B0606020202030204" pitchFamily="34" charset="0"/>
              </a:rPr>
              <a:t>– </a:t>
            </a:r>
            <a:r>
              <a:rPr lang="cs-CZ" altLang="cs-CZ" b="1" dirty="0">
                <a:latin typeface="Arial Narrow" panose="020B0606020202030204" pitchFamily="34" charset="0"/>
              </a:rPr>
              <a:t>Čína</a:t>
            </a:r>
            <a:br>
              <a:rPr lang="cs-CZ" altLang="cs-CZ" b="1" dirty="0">
                <a:latin typeface="Arial Narrow" panose="020B0606020202030204" pitchFamily="34" charset="0"/>
              </a:rPr>
            </a:br>
            <a:r>
              <a:rPr lang="cs-CZ" altLang="cs-CZ" sz="2400" b="1" dirty="0">
                <a:latin typeface="Arial Narrow" panose="020B0606020202030204" pitchFamily="34" charset="0"/>
              </a:rPr>
              <a:t>Většina nálezů je pod 1 milion let nebo jsou obtížně datovatelné</a:t>
            </a:r>
            <a:endParaRPr lang="cs-CZ" altLang="cs-CZ" dirty="0">
              <a:latin typeface="Arial Narrow" panose="020B0606020202030204" pitchFamily="34" charset="0"/>
            </a:endParaRP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6858000" y="2960117"/>
            <a:ext cx="958850" cy="396875"/>
          </a:xfrm>
          <a:prstGeom prst="rect">
            <a:avLst/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2000" b="1" dirty="0" err="1"/>
              <a:t>Hexian</a:t>
            </a:r>
            <a:endParaRPr lang="cs-CZ" altLang="cs-CZ" sz="2000" b="1" dirty="0"/>
          </a:p>
        </p:txBody>
      </p:sp>
      <p:pic>
        <p:nvPicPr>
          <p:cNvPr id="18437" name="Picture 5" descr="Lantian t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47800"/>
            <a:ext cx="1647825" cy="2105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152400" y="3592513"/>
            <a:ext cx="4352925" cy="39687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2000" b="1" dirty="0" err="1">
                <a:latin typeface="Arial Narrow" pitchFamily="34" charset="0"/>
              </a:rPr>
              <a:t>Gongwangling</a:t>
            </a:r>
            <a:r>
              <a:rPr lang="cs-CZ" altLang="cs-CZ" sz="2000" b="1" dirty="0">
                <a:latin typeface="Arial Narrow" pitchFamily="34" charset="0"/>
              </a:rPr>
              <a:t> - </a:t>
            </a:r>
            <a:r>
              <a:rPr lang="cs-CZ" altLang="cs-CZ" sz="2000" b="1" dirty="0" err="1">
                <a:latin typeface="Arial Narrow" pitchFamily="34" charset="0"/>
              </a:rPr>
              <a:t>Lantian</a:t>
            </a:r>
            <a:r>
              <a:rPr lang="cs-CZ" altLang="cs-CZ" sz="2000" b="1" dirty="0">
                <a:latin typeface="Arial Narrow" pitchFamily="34" charset="0"/>
              </a:rPr>
              <a:t> </a:t>
            </a:r>
            <a:r>
              <a:rPr lang="cs-CZ" altLang="cs-CZ" sz="2000" dirty="0">
                <a:latin typeface="Arial Narrow" pitchFamily="34" charset="0"/>
              </a:rPr>
              <a:t>- 800 000- 1,5 </a:t>
            </a:r>
            <a:r>
              <a:rPr lang="cs-CZ" altLang="cs-CZ" sz="2000" dirty="0" err="1">
                <a:latin typeface="Arial Narrow" pitchFamily="34" charset="0"/>
              </a:rPr>
              <a:t>m.y</a:t>
            </a:r>
            <a:r>
              <a:rPr lang="cs-CZ" altLang="cs-CZ" sz="2000" dirty="0">
                <a:latin typeface="Arial Narrow" pitchFamily="34" charset="0"/>
              </a:rPr>
              <a:t>.</a:t>
            </a:r>
            <a:endParaRPr lang="cs-CZ" altLang="cs-CZ" sz="2000" b="1" dirty="0"/>
          </a:p>
        </p:txBody>
      </p:sp>
      <p:pic>
        <p:nvPicPr>
          <p:cNvPr id="18439" name="Picture 7" descr="Lantian face reconstruc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74800"/>
            <a:ext cx="2209800" cy="177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9" descr="PA 830 Hexian SID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352302"/>
            <a:ext cx="220980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10" descr="PA1051-6 Gonwangling RSID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4049713"/>
            <a:ext cx="3476625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1" descr="Zhoukoudian 5 fron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581650"/>
            <a:ext cx="16002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12" descr="Zhoukoudian 5 LSID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562600"/>
            <a:ext cx="1295400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4" name="Text Box 13"/>
          <p:cNvSpPr txBox="1">
            <a:spLocks noChangeArrowheads="1"/>
          </p:cNvSpPr>
          <p:nvPr/>
        </p:nvSpPr>
        <p:spPr bwMode="auto">
          <a:xfrm>
            <a:off x="3851920" y="5529426"/>
            <a:ext cx="1877437" cy="707886"/>
          </a:xfrm>
          <a:prstGeom prst="rect">
            <a:avLst/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cs-CZ" altLang="cs-CZ" sz="2000" b="1" dirty="0" err="1">
                <a:latin typeface="Arial Narrow" pitchFamily="34" charset="0"/>
              </a:rPr>
              <a:t>Zhoukoudian</a:t>
            </a:r>
            <a:endParaRPr lang="cs-CZ" altLang="cs-CZ" sz="2000" b="1" dirty="0">
              <a:latin typeface="Arial Narrow" pitchFamily="34" charset="0"/>
            </a:endParaRPr>
          </a:p>
          <a:p>
            <a:pPr algn="ctr"/>
            <a:r>
              <a:rPr lang="cs-CZ" altLang="cs-CZ" sz="2000" dirty="0">
                <a:latin typeface="Arial Narrow" pitchFamily="34" charset="0"/>
              </a:rPr>
              <a:t> (0,3) </a:t>
            </a:r>
            <a:r>
              <a:rPr lang="cs-CZ" altLang="cs-CZ" sz="2000" b="1" dirty="0">
                <a:latin typeface="Arial Narrow" pitchFamily="34" charset="0"/>
              </a:rPr>
              <a:t>0,5 </a:t>
            </a:r>
            <a:r>
              <a:rPr lang="cs-CZ" altLang="cs-CZ" sz="2000" dirty="0">
                <a:latin typeface="Arial Narrow" pitchFamily="34" charset="0"/>
              </a:rPr>
              <a:t>(0,7) </a:t>
            </a:r>
            <a:r>
              <a:rPr lang="cs-CZ" altLang="cs-CZ" sz="2000" b="1" dirty="0">
                <a:latin typeface="Arial Narrow" pitchFamily="34" charset="0"/>
              </a:rPr>
              <a:t>my</a:t>
            </a:r>
            <a:endParaRPr lang="cs-CZ" altLang="cs-CZ" sz="2000" b="1" dirty="0"/>
          </a:p>
        </p:txBody>
      </p:sp>
      <p:pic>
        <p:nvPicPr>
          <p:cNvPr id="18445" name="Picture 14" descr="Peking la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25" y="3429000"/>
            <a:ext cx="195103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15" descr="PEKINGMAN face recont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429000"/>
            <a:ext cx="15589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341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16632"/>
            <a:ext cx="8915400" cy="990600"/>
          </a:xfr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</p:spPr>
        <p:txBody>
          <a:bodyPr/>
          <a:lstStyle/>
          <a:p>
            <a:r>
              <a:rPr lang="cs-CZ" altLang="cs-CZ" sz="2800" b="1" dirty="0">
                <a:solidFill>
                  <a:schemeClr val="tx1"/>
                </a:solidFill>
                <a:latin typeface="Arial Narrow" pitchFamily="34" charset="0"/>
              </a:rPr>
              <a:t>Rozšíření starobylých forem rodu </a:t>
            </a:r>
            <a:r>
              <a:rPr lang="cs-CZ" altLang="cs-CZ" sz="2800" i="1" dirty="0">
                <a:solidFill>
                  <a:schemeClr val="tx1"/>
                </a:solidFill>
                <a:latin typeface="Arial Narrow" pitchFamily="34" charset="0"/>
              </a:rPr>
              <a:t>Homo</a:t>
            </a:r>
            <a:r>
              <a:rPr lang="cs-CZ" altLang="cs-CZ" sz="2800" b="1" i="1" dirty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cs-CZ" altLang="cs-CZ" sz="2800" b="1" dirty="0">
                <a:solidFill>
                  <a:schemeClr val="tx1"/>
                </a:solidFill>
                <a:latin typeface="Arial Narrow" pitchFamily="34" charset="0"/>
              </a:rPr>
              <a:t>– vznik archaických forem </a:t>
            </a:r>
            <a:r>
              <a:rPr lang="cs-CZ" altLang="cs-CZ" sz="2800" i="1" dirty="0">
                <a:solidFill>
                  <a:schemeClr val="tx1"/>
                </a:solidFill>
                <a:latin typeface="Arial Narrow" pitchFamily="34" charset="0"/>
              </a:rPr>
              <a:t>Homo sapiens</a:t>
            </a:r>
            <a:endParaRPr lang="cs-CZ" altLang="cs-CZ" sz="2800" i="1" dirty="0">
              <a:solidFill>
                <a:schemeClr val="tx1"/>
              </a:solidFill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340768"/>
            <a:ext cx="8712968" cy="5401345"/>
          </a:xfrm>
          <a:solidFill>
            <a:srgbClr val="FFFF99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altLang="cs-CZ" sz="2000" b="1" dirty="0">
                <a:latin typeface="Arial Narrow" pitchFamily="34" charset="0"/>
              </a:rPr>
              <a:t>Okolo 1 milionem let se začínají populace rodu </a:t>
            </a:r>
            <a:r>
              <a:rPr lang="cs-CZ" altLang="cs-CZ" sz="2000" i="1" dirty="0">
                <a:latin typeface="Arial Narrow" pitchFamily="34" charset="0"/>
              </a:rPr>
              <a:t>Homo </a:t>
            </a:r>
            <a:r>
              <a:rPr lang="cs-CZ" altLang="cs-CZ" sz="2000" b="1" dirty="0">
                <a:latin typeface="Arial Narrow" pitchFamily="34" charset="0"/>
              </a:rPr>
              <a:t>objevovat severně od jejich dosavadního rozšíření, v jižní Evropě, severní Africe a západní Asii  již </a:t>
            </a:r>
            <a:r>
              <a:rPr lang="cs-CZ" altLang="cs-CZ" sz="2000" i="1" dirty="0">
                <a:latin typeface="Arial Narrow" pitchFamily="34" charset="0"/>
              </a:rPr>
              <a:t>Homo sapiens</a:t>
            </a:r>
            <a:r>
              <a:rPr lang="cs-CZ" altLang="cs-CZ" sz="2000" b="1" dirty="0">
                <a:latin typeface="Arial Narrow" pitchFamily="34" charset="0"/>
              </a:rPr>
              <a:t> a ve střední Číně pak </a:t>
            </a:r>
            <a:r>
              <a:rPr lang="cs-CZ" altLang="cs-CZ" sz="2000" i="1" dirty="0">
                <a:latin typeface="Arial Narrow" pitchFamily="34" charset="0"/>
              </a:rPr>
              <a:t>Homo </a:t>
            </a:r>
            <a:r>
              <a:rPr lang="cs-CZ" altLang="cs-CZ" sz="2000" i="1" dirty="0" err="1">
                <a:latin typeface="Arial Narrow" pitchFamily="34" charset="0"/>
              </a:rPr>
              <a:t>erectus</a:t>
            </a:r>
            <a:r>
              <a:rPr lang="cs-CZ" altLang="cs-CZ" sz="2000" b="1" dirty="0">
                <a:latin typeface="Arial Narrow" pitchFamily="34" charset="0"/>
              </a:rPr>
              <a:t>. V obou regionech dochází k progresivnímu vývoji spojenému se zvětšováním mozku a zlepšováním stávající technologie.</a:t>
            </a:r>
          </a:p>
          <a:p>
            <a:r>
              <a:rPr lang="cs-CZ" altLang="cs-CZ" sz="2000" b="1" dirty="0">
                <a:latin typeface="Arial Narrow" pitchFamily="34" charset="0"/>
              </a:rPr>
              <a:t>V oblasti východní a jihovýchodní Asie je proces kolonizace spojen s velmi konzervativním vývojem zachovávajícím evolučně-ekologické charakteristiky </a:t>
            </a:r>
            <a:r>
              <a:rPr lang="cs-CZ" altLang="cs-CZ" sz="2000" i="1" dirty="0">
                <a:latin typeface="Arial Narrow" pitchFamily="34" charset="0"/>
              </a:rPr>
              <a:t>Homo </a:t>
            </a:r>
            <a:r>
              <a:rPr lang="cs-CZ" altLang="cs-CZ" sz="2000" i="1" dirty="0" err="1">
                <a:latin typeface="Arial Narrow" pitchFamily="34" charset="0"/>
              </a:rPr>
              <a:t>erectus</a:t>
            </a:r>
            <a:r>
              <a:rPr lang="cs-CZ" altLang="cs-CZ" sz="2000" b="1" dirty="0">
                <a:latin typeface="Arial Narrow" pitchFamily="34" charset="0"/>
              </a:rPr>
              <a:t>, dochází ale ke zvětšování mozku a postava je menší a robustnější.</a:t>
            </a:r>
          </a:p>
          <a:p>
            <a:r>
              <a:rPr lang="cs-CZ" altLang="cs-CZ" sz="2000" b="1" dirty="0">
                <a:latin typeface="Arial Narrow" pitchFamily="34" charset="0"/>
              </a:rPr>
              <a:t>V Africe, mediteránní oblasti a západní Asii se v období okolo 1 milionu let objevují nové progresivní lidské formy reprezentující první populace </a:t>
            </a:r>
            <a:r>
              <a:rPr lang="cs-CZ" altLang="cs-CZ" sz="2000" i="1" dirty="0">
                <a:latin typeface="Arial Narrow" pitchFamily="34" charset="0"/>
              </a:rPr>
              <a:t>Homo sapiens</a:t>
            </a:r>
            <a:r>
              <a:rPr lang="cs-CZ" altLang="cs-CZ" sz="2000" b="1" i="1" dirty="0">
                <a:latin typeface="Arial Narrow" pitchFamily="34" charset="0"/>
              </a:rPr>
              <a:t> </a:t>
            </a:r>
            <a:r>
              <a:rPr lang="cs-CZ" altLang="cs-CZ" sz="2000" b="1" dirty="0">
                <a:latin typeface="Arial Narrow" pitchFamily="34" charset="0"/>
              </a:rPr>
              <a:t>(dříve </a:t>
            </a:r>
            <a:r>
              <a:rPr lang="cs-CZ" altLang="cs-CZ" sz="2000" i="1" dirty="0">
                <a:latin typeface="Arial Narrow" pitchFamily="34" charset="0"/>
              </a:rPr>
              <a:t>Homo </a:t>
            </a:r>
            <a:r>
              <a:rPr lang="cs-CZ" altLang="cs-CZ" sz="2000" i="1" dirty="0" err="1">
                <a:latin typeface="Arial Narrow" pitchFamily="34" charset="0"/>
              </a:rPr>
              <a:t>heidelbergensis</a:t>
            </a:r>
            <a:r>
              <a:rPr lang="cs-CZ" altLang="cs-CZ" sz="2000" b="1" i="1" dirty="0">
                <a:latin typeface="Arial Narrow" pitchFamily="34" charset="0"/>
              </a:rPr>
              <a:t>)</a:t>
            </a:r>
            <a:r>
              <a:rPr lang="cs-CZ" altLang="cs-CZ" sz="2000" b="1" dirty="0">
                <a:latin typeface="Arial Narrow" pitchFamily="34" charset="0"/>
              </a:rPr>
              <a:t>, geneticky jde o rané formy archaického </a:t>
            </a:r>
            <a:r>
              <a:rPr lang="cs-CZ" altLang="cs-CZ" sz="2000" i="1" dirty="0">
                <a:latin typeface="Arial Narrow" pitchFamily="34" charset="0"/>
              </a:rPr>
              <a:t>Homo sapiens</a:t>
            </a:r>
            <a:r>
              <a:rPr lang="cs-CZ" altLang="cs-CZ" sz="2000" b="1" dirty="0">
                <a:latin typeface="Arial Narrow" pitchFamily="34" charset="0"/>
              </a:rPr>
              <a:t>.</a:t>
            </a:r>
          </a:p>
          <a:p>
            <a:r>
              <a:rPr lang="cs-CZ" altLang="cs-CZ" sz="2000" b="1" dirty="0">
                <a:latin typeface="Arial Narrow" pitchFamily="34" charset="0"/>
              </a:rPr>
              <a:t>Druh </a:t>
            </a:r>
            <a:r>
              <a:rPr lang="cs-CZ" altLang="cs-CZ" sz="2000" i="1" dirty="0">
                <a:latin typeface="Arial Narrow" pitchFamily="34" charset="0"/>
              </a:rPr>
              <a:t>Homo sapiens</a:t>
            </a:r>
            <a:r>
              <a:rPr lang="cs-CZ" altLang="cs-CZ" sz="2000" b="1" dirty="0">
                <a:latin typeface="Arial Narrow" pitchFamily="34" charset="0"/>
              </a:rPr>
              <a:t> pravděpodobně vznikl nejméně před 1 milionem let v Africe. Postupně kolonizoval západní Asii a severní Afriku a v období mladším 650 000 let pak jižní, západní a střední Evropu. </a:t>
            </a:r>
          </a:p>
          <a:p>
            <a:r>
              <a:rPr lang="cs-CZ" altLang="cs-CZ" sz="2000" b="1" dirty="0">
                <a:latin typeface="Arial Narrow" pitchFamily="34" charset="0"/>
              </a:rPr>
              <a:t>Analýzy fosilního materiálu ukazují, že tito lidé měli vysokou a robustní postavu jako mají desetibojaři, a že byli lovci především střední a velká zvěře.</a:t>
            </a:r>
            <a:endParaRPr lang="cs-CZ" altLang="cs-CZ" sz="20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93774" y="44624"/>
            <a:ext cx="9017029" cy="1152128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/>
          <a:lstStyle/>
          <a:p>
            <a:r>
              <a:rPr lang="cs-CZ" altLang="cs-CZ" sz="2800" b="1" dirty="0" err="1">
                <a:latin typeface="Arial Narrow" panose="020B0606020202030204" pitchFamily="34" charset="0"/>
              </a:rPr>
              <a:t>Buia</a:t>
            </a:r>
            <a:r>
              <a:rPr lang="cs-CZ" altLang="cs-CZ" sz="2800" b="1" dirty="0">
                <a:latin typeface="Arial Narrow" panose="020B0606020202030204" pitchFamily="34" charset="0"/>
              </a:rPr>
              <a:t> UA 31 - milion let - archaický </a:t>
            </a:r>
            <a:r>
              <a:rPr lang="cs-CZ" altLang="cs-CZ" sz="2800" b="1" i="1" dirty="0">
                <a:latin typeface="Arial Narrow" panose="020B0606020202030204" pitchFamily="34" charset="0"/>
              </a:rPr>
              <a:t>Homo</a:t>
            </a:r>
            <a:r>
              <a:rPr lang="cs-CZ" altLang="cs-CZ" sz="2800" b="1" dirty="0">
                <a:latin typeface="Arial Narrow" panose="020B0606020202030204" pitchFamily="34" charset="0"/>
              </a:rPr>
              <a:t> </a:t>
            </a:r>
            <a:r>
              <a:rPr lang="cs-CZ" altLang="cs-CZ" sz="2800" b="1" i="1" dirty="0">
                <a:latin typeface="Arial Narrow" panose="020B0606020202030204" pitchFamily="34" charset="0"/>
              </a:rPr>
              <a:t>sapiens</a:t>
            </a:r>
            <a:br>
              <a:rPr lang="cs-CZ" altLang="cs-CZ" sz="2800" b="1" dirty="0">
                <a:latin typeface="Arial Narrow" panose="020B0606020202030204" pitchFamily="34" charset="0"/>
              </a:rPr>
            </a:br>
            <a:r>
              <a:rPr lang="cs-CZ" altLang="cs-CZ" sz="1800" dirty="0">
                <a:latin typeface="Arial Narrow" panose="020B0606020202030204" pitchFamily="34" charset="0"/>
              </a:rPr>
              <a:t>Obsah mozkovny - 995 cm</a:t>
            </a:r>
            <a:r>
              <a:rPr lang="cs-CZ" altLang="cs-CZ" sz="1800" baseline="30000" dirty="0">
                <a:latin typeface="Arial Narrow" panose="020B0606020202030204" pitchFamily="34" charset="0"/>
              </a:rPr>
              <a:t>3</a:t>
            </a:r>
            <a:r>
              <a:rPr lang="cs-CZ" altLang="cs-CZ" sz="1800" dirty="0">
                <a:latin typeface="Arial Narrow" panose="020B0606020202030204" pitchFamily="34" charset="0"/>
              </a:rPr>
              <a:t>, pánev má moderní morfologii, vertikálně „stavěné“ </a:t>
            </a:r>
            <a:r>
              <a:rPr lang="cs-CZ" altLang="cs-CZ" sz="1800" dirty="0" err="1">
                <a:latin typeface="Arial Narrow" panose="020B0606020202030204" pitchFamily="34" charset="0"/>
              </a:rPr>
              <a:t>splanchnocraium</a:t>
            </a:r>
            <a:r>
              <a:rPr lang="cs-CZ" altLang="cs-CZ" sz="1800" dirty="0">
                <a:latin typeface="Arial Narrow" panose="020B0606020202030204" pitchFamily="34" charset="0"/>
              </a:rPr>
              <a:t>, nadočnicové valy mají náznak dělení na nadočnicové oblouky</a:t>
            </a:r>
            <a:endParaRPr lang="cs-CZ" altLang="cs-CZ" sz="3600" dirty="0">
              <a:latin typeface="Arial Narrow" panose="020B0606020202030204" pitchFamily="34" charset="0"/>
            </a:endParaRPr>
          </a:p>
        </p:txBody>
      </p:sp>
      <p:pic>
        <p:nvPicPr>
          <p:cNvPr id="15363" name="Picture 3" descr="Buia SkullP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217" y="1281005"/>
            <a:ext cx="4074315" cy="35778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C47E19D2-01B3-4471-BBF1-0961B58FA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4858871"/>
            <a:ext cx="3205643" cy="195450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A869C9F-17DA-49FE-9230-214D861F8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74" y="1412776"/>
            <a:ext cx="3703969" cy="511843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20EB387-DB8A-409E-A6F9-9E841FC9A0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6731" y="2636912"/>
            <a:ext cx="1844072" cy="95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265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188640"/>
            <a:ext cx="7772400" cy="720080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/>
          <a:lstStyle/>
          <a:p>
            <a:r>
              <a:rPr lang="cs-CZ" altLang="cs-CZ" sz="2800" b="1" i="1" dirty="0">
                <a:latin typeface="Arial Narrow" panose="020B0606020202030204" pitchFamily="34" charset="0"/>
              </a:rPr>
              <a:t>Homo </a:t>
            </a:r>
            <a:r>
              <a:rPr lang="cs-CZ" altLang="cs-CZ" sz="2800" b="1" i="1" dirty="0" err="1">
                <a:latin typeface="Arial Narrow" panose="020B0606020202030204" pitchFamily="34" charset="0"/>
              </a:rPr>
              <a:t>antecessor</a:t>
            </a:r>
            <a:r>
              <a:rPr lang="cs-CZ" altLang="cs-CZ" sz="2800" b="1" dirty="0">
                <a:latin typeface="Arial Narrow" panose="020B0606020202030204" pitchFamily="34" charset="0"/>
              </a:rPr>
              <a:t> a africký Homo </a:t>
            </a:r>
            <a:r>
              <a:rPr lang="cs-CZ" altLang="cs-CZ" sz="2800" b="1" dirty="0" err="1">
                <a:latin typeface="Arial Narrow" panose="020B0606020202030204" pitchFamily="34" charset="0"/>
              </a:rPr>
              <a:t>ergaster</a:t>
            </a:r>
            <a:r>
              <a:rPr lang="cs-CZ" altLang="cs-CZ" sz="2800" b="1" dirty="0">
                <a:latin typeface="Arial Narrow" panose="020B0606020202030204" pitchFamily="34" charset="0"/>
              </a:rPr>
              <a:t>/</a:t>
            </a:r>
            <a:r>
              <a:rPr lang="cs-CZ" altLang="cs-CZ" sz="2800" b="1" dirty="0" err="1">
                <a:latin typeface="Arial Narrow" panose="020B0606020202030204" pitchFamily="34" charset="0"/>
              </a:rPr>
              <a:t>erectus</a:t>
            </a:r>
            <a:endParaRPr lang="cs-CZ" altLang="cs-CZ" sz="4000" dirty="0">
              <a:latin typeface="Arial Narrow" panose="020B0606020202030204" pitchFamily="34" charset="0"/>
            </a:endParaRPr>
          </a:p>
        </p:txBody>
      </p:sp>
      <p:grpSp>
        <p:nvGrpSpPr>
          <p:cNvPr id="20483" name="Group 1030"/>
          <p:cNvGrpSpPr>
            <a:grpSpLocks/>
          </p:cNvGrpSpPr>
          <p:nvPr/>
        </p:nvGrpSpPr>
        <p:grpSpPr bwMode="auto">
          <a:xfrm>
            <a:off x="35496" y="1371600"/>
            <a:ext cx="4800600" cy="5334000"/>
            <a:chOff x="2688" y="816"/>
            <a:chExt cx="3012" cy="3456"/>
          </a:xfrm>
        </p:grpSpPr>
        <p:pic>
          <p:nvPicPr>
            <p:cNvPr id="20487" name="Picture 1027" descr="ATA GDolina Homoantecessorskelet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1835"/>
              <a:ext cx="1812" cy="2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8" name="Picture 1028" descr="ATA GDolina Atd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816"/>
              <a:ext cx="1268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484" name="Picture 1029" descr="Buia skull 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288" y="1220788"/>
            <a:ext cx="3124200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031" descr="Daka Bouri sku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600"/>
          <a:stretch>
            <a:fillRect/>
          </a:stretch>
        </p:blipFill>
        <p:spPr bwMode="auto">
          <a:xfrm>
            <a:off x="5436096" y="4005064"/>
            <a:ext cx="3086100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 Box 1032"/>
          <p:cNvSpPr txBox="1">
            <a:spLocks noChangeArrowheads="1"/>
          </p:cNvSpPr>
          <p:nvPr/>
        </p:nvSpPr>
        <p:spPr bwMode="auto">
          <a:xfrm>
            <a:off x="2084322" y="1124744"/>
            <a:ext cx="3711814" cy="175650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1800" b="1" dirty="0">
                <a:latin typeface="Arial Narrow" pitchFamily="34" charset="0"/>
              </a:rPr>
              <a:t>Pokud se ukáže, že mladší zástupci </a:t>
            </a:r>
            <a:r>
              <a:rPr lang="cs-CZ" altLang="cs-CZ" sz="1800" i="1" dirty="0">
                <a:latin typeface="Arial Narrow" pitchFamily="34" charset="0"/>
              </a:rPr>
              <a:t>„H. </a:t>
            </a:r>
            <a:r>
              <a:rPr lang="cs-CZ" altLang="cs-CZ" sz="1800" i="1" dirty="0" err="1">
                <a:latin typeface="Arial Narrow" pitchFamily="34" charset="0"/>
              </a:rPr>
              <a:t>erectus</a:t>
            </a:r>
            <a:r>
              <a:rPr lang="cs-CZ" altLang="cs-CZ" sz="1800" i="1" dirty="0">
                <a:latin typeface="Arial Narrow" pitchFamily="34" charset="0"/>
              </a:rPr>
              <a:t>“</a:t>
            </a:r>
            <a:r>
              <a:rPr lang="cs-CZ" altLang="cs-CZ" sz="1800" b="1" dirty="0">
                <a:latin typeface="Arial Narrow" pitchFamily="34" charset="0"/>
              </a:rPr>
              <a:t> z Afriky se podobají nálezům  z Gran Doliny pak se jedná o druh </a:t>
            </a:r>
            <a:r>
              <a:rPr lang="cs-CZ" altLang="cs-CZ" sz="1800" i="1" dirty="0">
                <a:latin typeface="Arial Narrow" pitchFamily="34" charset="0"/>
              </a:rPr>
              <a:t>Homo sapiens</a:t>
            </a:r>
            <a:r>
              <a:rPr lang="cs-CZ" altLang="cs-CZ" sz="1800" b="1" i="1" dirty="0">
                <a:latin typeface="Arial Narrow" pitchFamily="34" charset="0"/>
              </a:rPr>
              <a:t>. </a:t>
            </a:r>
            <a:r>
              <a:rPr lang="cs-CZ" altLang="cs-CZ" sz="1800" b="1" dirty="0">
                <a:latin typeface="Arial Narrow" pitchFamily="34" charset="0"/>
              </a:rPr>
              <a:t>Jak prokázaly </a:t>
            </a:r>
            <a:r>
              <a:rPr lang="cs-CZ" altLang="cs-CZ" sz="1800" b="1" dirty="0" err="1">
                <a:latin typeface="Arial Narrow" pitchFamily="34" charset="0"/>
              </a:rPr>
              <a:t>proteomické</a:t>
            </a:r>
            <a:r>
              <a:rPr lang="cs-CZ" altLang="cs-CZ" sz="1800" b="1" dirty="0">
                <a:latin typeface="Arial Narrow" pitchFamily="34" charset="0"/>
              </a:rPr>
              <a:t> i genetické analýzy </a:t>
            </a:r>
            <a:r>
              <a:rPr lang="cs-CZ" altLang="cs-CZ" sz="1800" i="1" dirty="0">
                <a:latin typeface="Arial Narrow" pitchFamily="34" charset="0"/>
              </a:rPr>
              <a:t>Homo </a:t>
            </a:r>
            <a:r>
              <a:rPr lang="cs-CZ" altLang="cs-CZ" sz="1800" i="1" dirty="0" err="1">
                <a:latin typeface="Arial Narrow" pitchFamily="34" charset="0"/>
              </a:rPr>
              <a:t>antecessor</a:t>
            </a:r>
            <a:r>
              <a:rPr lang="cs-CZ" altLang="cs-CZ" sz="1800" b="1" dirty="0">
                <a:latin typeface="Arial Narrow" pitchFamily="34" charset="0"/>
              </a:rPr>
              <a:t> je první archaický </a:t>
            </a:r>
            <a:r>
              <a:rPr lang="cs-CZ" altLang="cs-CZ" sz="1800" i="1" dirty="0">
                <a:latin typeface="Arial Narrow" pitchFamily="34" charset="0"/>
              </a:rPr>
              <a:t>Homo sapiens</a:t>
            </a:r>
            <a:endParaRPr lang="cs-CZ" altLang="cs-CZ" sz="1800" i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107950" y="609600"/>
            <a:ext cx="3168650" cy="3251200"/>
          </a:xfrm>
          <a:gradFill rotWithShape="0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/>
          </a:gradFill>
        </p:spPr>
        <p:txBody>
          <a:bodyPr/>
          <a:lstStyle/>
          <a:p>
            <a:r>
              <a:rPr lang="cs-CZ" altLang="cs-CZ" b="1">
                <a:latin typeface="Arial Narrow" panose="020B0606020202030204" pitchFamily="34" charset="0"/>
              </a:rPr>
              <a:t>Cykly zalednění a změny vegetace</a:t>
            </a: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06375"/>
            <a:ext cx="5448300" cy="66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1267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" t="34" r="2339" b="20404"/>
          <a:stretch>
            <a:fillRect/>
          </a:stretch>
        </p:blipFill>
        <p:spPr bwMode="auto">
          <a:xfrm>
            <a:off x="323850" y="377825"/>
            <a:ext cx="8559800" cy="636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044D81B-03E2-AF8C-0A02-444CC181C6F6}"/>
              </a:ext>
            </a:extLst>
          </p:cNvPr>
          <p:cNvSpPr txBox="1"/>
          <p:nvPr/>
        </p:nvSpPr>
        <p:spPr>
          <a:xfrm>
            <a:off x="2267744" y="620688"/>
            <a:ext cx="5327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latin typeface="Arial Narrow" panose="020B0606020202030204" pitchFamily="34" charset="0"/>
              </a:rPr>
              <a:t>Migrační dráhy archaického Homo sapiens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44624"/>
            <a:ext cx="8915400" cy="1008112"/>
          </a:xfrm>
          <a:gradFill rotWithShape="0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/>
          </a:gradFill>
        </p:spPr>
        <p:txBody>
          <a:bodyPr/>
          <a:lstStyle/>
          <a:p>
            <a:r>
              <a:rPr lang="cs-CZ" altLang="cs-CZ" sz="3200" b="1" dirty="0">
                <a:solidFill>
                  <a:schemeClr val="tx1"/>
                </a:solidFill>
                <a:latin typeface="Arial Narrow" pitchFamily="34" charset="0"/>
              </a:rPr>
              <a:t>Historie kolonizace světa člověkem a jeho předky</a:t>
            </a:r>
            <a:br>
              <a:rPr lang="cs-CZ" altLang="cs-CZ" sz="3200" b="1" dirty="0">
                <a:solidFill>
                  <a:schemeClr val="tx1"/>
                </a:solidFill>
                <a:latin typeface="Arial Narrow" pitchFamily="34" charset="0"/>
              </a:rPr>
            </a:br>
            <a:r>
              <a:rPr lang="cs-CZ" altLang="cs-CZ" sz="3200" b="1" dirty="0">
                <a:solidFill>
                  <a:schemeClr val="tx1"/>
                </a:solidFill>
                <a:latin typeface="Arial Narrow" pitchFamily="34" charset="0"/>
              </a:rPr>
              <a:t>Vznik lidské variability a adaptací</a:t>
            </a:r>
            <a:endParaRPr lang="cs-CZ" altLang="cs-CZ" sz="4000" dirty="0">
              <a:solidFill>
                <a:schemeClr val="tx1"/>
              </a:solidFill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496" y="1169368"/>
            <a:ext cx="9001000" cy="5559424"/>
          </a:xfrm>
          <a:solidFill>
            <a:srgbClr val="CCFFCC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600" b="1" dirty="0">
                <a:latin typeface="Arial Narrow" pitchFamily="34" charset="0"/>
              </a:rPr>
              <a:t>Historii kolonizace světa člověkem a jeho předky lze rozdělit do několika základních fází. </a:t>
            </a:r>
          </a:p>
          <a:p>
            <a:pPr>
              <a:lnSpc>
                <a:spcPct val="90000"/>
              </a:lnSpc>
            </a:pPr>
            <a:r>
              <a:rPr lang="cs-CZ" altLang="cs-CZ" sz="2600" b="1" dirty="0">
                <a:latin typeface="Arial Narrow" pitchFamily="34" charset="0"/>
              </a:rPr>
              <a:t>V každé z nich se formovaly určité rysy lidské variability a uplatňovaly se různé adaptace</a:t>
            </a:r>
          </a:p>
          <a:p>
            <a:pPr>
              <a:lnSpc>
                <a:spcPct val="90000"/>
              </a:lnSpc>
            </a:pPr>
            <a:r>
              <a:rPr lang="cs-CZ" altLang="cs-CZ" sz="2400" b="1" dirty="0">
                <a:latin typeface="Arial Narrow" pitchFamily="34" charset="0"/>
              </a:rPr>
              <a:t>Každou z těchto fází lze sice vymezit, ale přesto zůstává řada otevřených otázek a vznikají i otázky nové, a to ze dvou důvodů.</a:t>
            </a:r>
          </a:p>
          <a:p>
            <a:pPr lvl="1">
              <a:lnSpc>
                <a:spcPct val="90000"/>
              </a:lnSpc>
            </a:pPr>
            <a:r>
              <a:rPr lang="cs-CZ" altLang="cs-CZ" sz="2400" b="1" dirty="0">
                <a:latin typeface="Arial Narrow" pitchFamily="34" charset="0"/>
              </a:rPr>
              <a:t>1) Fylogenetická a ekologická rekonstrukce vyžaduje určitá zjednodušení, která mohou být v souvislosti s novými nálezy nepřesná, nebo i zavádějící – významné jsou i regionální rozdíly. Fylogenetické rekonstrukce mohou být </a:t>
            </a:r>
            <a:r>
              <a:rPr lang="cs-CZ" altLang="cs-CZ" sz="2400" b="1" dirty="0" err="1">
                <a:latin typeface="Arial Narrow" pitchFamily="34" charset="0"/>
              </a:rPr>
              <a:t>ovlivněnz</a:t>
            </a:r>
            <a:r>
              <a:rPr lang="cs-CZ" altLang="cs-CZ" sz="2400" b="1" dirty="0">
                <a:latin typeface="Arial Narrow" pitchFamily="34" charset="0"/>
              </a:rPr>
              <a:t> i studiemi paleoekologickými, </a:t>
            </a:r>
            <a:r>
              <a:rPr lang="cs-CZ" altLang="cs-CZ" sz="2400" b="1" dirty="0" err="1">
                <a:latin typeface="Arial Narrow" pitchFamily="34" charset="0"/>
              </a:rPr>
              <a:t>paleobiogeografickými</a:t>
            </a:r>
            <a:r>
              <a:rPr lang="cs-CZ" altLang="cs-CZ" sz="2400" b="1" dirty="0">
                <a:latin typeface="Arial Narrow" pitchFamily="34" charset="0"/>
              </a:rPr>
              <a:t> a paleoklimatologickými i interpretací recentních archeologických nálezů.</a:t>
            </a:r>
          </a:p>
          <a:p>
            <a:pPr lvl="1">
              <a:lnSpc>
                <a:spcPct val="90000"/>
              </a:lnSpc>
            </a:pPr>
            <a:r>
              <a:rPr lang="cs-CZ" altLang="cs-CZ" sz="2400" b="1" dirty="0">
                <a:latin typeface="Arial Narrow" pitchFamily="34" charset="0"/>
              </a:rPr>
              <a:t>2) Kvalita a variabilita </a:t>
            </a:r>
            <a:r>
              <a:rPr lang="cs-CZ" altLang="cs-CZ" sz="2400" b="1" u="sng" dirty="0">
                <a:latin typeface="Arial Narrow" pitchFamily="34" charset="0"/>
              </a:rPr>
              <a:t>datování nálezů</a:t>
            </a:r>
            <a:r>
              <a:rPr lang="cs-CZ" altLang="cs-CZ" sz="2400" b="1" dirty="0">
                <a:latin typeface="Arial Narrow" pitchFamily="34" charset="0"/>
              </a:rPr>
              <a:t>, které je na mnoha nalezištích velmi komplikované, přičemž datování takových nalezišť se může změnit, někdy i v řádech statisíců let.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9776" y="188640"/>
            <a:ext cx="8278688" cy="762000"/>
          </a:xfr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altLang="cs-CZ" sz="2800" b="1" dirty="0">
                <a:latin typeface="Arial Narrow" panose="020B0606020202030204" pitchFamily="34" charset="0"/>
              </a:rPr>
              <a:t>Archaický </a:t>
            </a:r>
            <a:r>
              <a:rPr lang="cs-CZ" altLang="cs-CZ" sz="2800" b="1" i="1" dirty="0">
                <a:latin typeface="Arial Narrow" panose="020B0606020202030204" pitchFamily="34" charset="0"/>
              </a:rPr>
              <a:t>Homo sapiens</a:t>
            </a:r>
            <a:r>
              <a:rPr lang="cs-CZ" altLang="cs-CZ" sz="2800" b="1" dirty="0">
                <a:latin typeface="Arial Narrow" panose="020B0606020202030204" pitchFamily="34" charset="0"/>
              </a:rPr>
              <a:t> – 1 000 000 let – Afrika a Evropa</a:t>
            </a:r>
            <a:endParaRPr lang="cs-CZ" altLang="cs-CZ" sz="2800" dirty="0">
              <a:latin typeface="Arial Narrow" panose="020B0606020202030204" pitchFamily="34" charset="0"/>
            </a:endParaRPr>
          </a:p>
        </p:txBody>
      </p:sp>
      <p:pic>
        <p:nvPicPr>
          <p:cNvPr id="21507" name="Picture 3" descr="HHEIDELBERGENSI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2438400" cy="23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2" name="Picture 4" descr="Sima huntingP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5" y="1124744"/>
            <a:ext cx="3312368" cy="20889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7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10896" y="3688505"/>
            <a:ext cx="4461104" cy="2980855"/>
          </a:xfrm>
          <a:solidFill>
            <a:srgbClr val="CCFFFF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180975" indent="-180975"/>
            <a:r>
              <a:rPr lang="cs-CZ" altLang="cs-CZ" sz="2000" b="1" dirty="0">
                <a:latin typeface="Arial Narrow"/>
              </a:rPr>
              <a:t>Kostra končetin i pánev je tvarem i proporcemi podobná anatomicky modernímu člověku. Avšak vchod pánevní byl užší a obecně měl archaický </a:t>
            </a:r>
            <a:r>
              <a:rPr lang="cs-CZ" altLang="cs-CZ" sz="2000" i="1" dirty="0">
                <a:latin typeface="Arial Narrow"/>
              </a:rPr>
              <a:t>Homo sapiens </a:t>
            </a:r>
            <a:r>
              <a:rPr lang="cs-CZ" altLang="cs-CZ" sz="2000" b="1" dirty="0">
                <a:latin typeface="Arial Narrow"/>
              </a:rPr>
              <a:t>robustnější kosti než AMČ, což odpovídá relativně menšímu mozku. </a:t>
            </a:r>
            <a:endParaRPr lang="cs-CZ" altLang="cs-CZ" sz="2000" b="1" dirty="0">
              <a:latin typeface="Arial Narrow" pitchFamily="34" charset="0"/>
            </a:endParaRPr>
          </a:p>
          <a:p>
            <a:pPr marL="180975" indent="-180975"/>
            <a:r>
              <a:rPr lang="cs-CZ" altLang="cs-CZ" sz="2000" b="1" dirty="0">
                <a:latin typeface="Arial Narrow" pitchFamily="34" charset="0"/>
              </a:rPr>
              <a:t>Byl vysoký, měl poměrně atletickou stavbu těla a byl to první skutečný lovec.</a:t>
            </a:r>
            <a:endParaRPr lang="cs-CZ" altLang="cs-CZ" sz="20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523" y="3172544"/>
            <a:ext cx="4334973" cy="364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018295" y="1262370"/>
            <a:ext cx="3096343" cy="144655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cs-CZ" altLang="cs-CZ" sz="2200" b="1" dirty="0">
                <a:latin typeface="Arial Narrow" panose="020B0606020202030204" pitchFamily="34" charset="0"/>
              </a:rPr>
              <a:t>První úplná kolonizace Evropy, </a:t>
            </a:r>
            <a:r>
              <a:rPr lang="cs-CZ" sz="2200" b="1" dirty="0">
                <a:latin typeface="Arial Narrow" panose="020B0606020202030204" pitchFamily="34" charset="0"/>
              </a:rPr>
              <a:t>jako první však byla osídlena mediteránní oblast</a:t>
            </a:r>
            <a:endParaRPr lang="cs-CZ" sz="2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46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95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95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95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95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3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>
          <a:xfrm>
            <a:off x="144463" y="198438"/>
            <a:ext cx="8891587" cy="1143000"/>
          </a:xfrm>
          <a:gradFill rotWithShape="0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/>
          </a:gradFill>
        </p:spPr>
        <p:txBody>
          <a:bodyPr/>
          <a:lstStyle/>
          <a:p>
            <a:r>
              <a:rPr lang="cs-CZ" altLang="cs-CZ" sz="3200" b="1">
                <a:latin typeface="Arial Narrow"/>
              </a:rPr>
              <a:t>Nálezy rodu </a:t>
            </a:r>
            <a:r>
              <a:rPr lang="cs-CZ" altLang="cs-CZ" sz="3200" i="1">
                <a:latin typeface="Arial Narrow"/>
              </a:rPr>
              <a:t>Homo</a:t>
            </a:r>
            <a:r>
              <a:rPr lang="cs-CZ" altLang="cs-CZ" sz="3200" dirty="0">
                <a:latin typeface="Arial Narrow"/>
              </a:rPr>
              <a:t> </a:t>
            </a:r>
            <a:r>
              <a:rPr lang="cs-CZ" altLang="cs-CZ" sz="3200" b="1">
                <a:latin typeface="Arial Narrow"/>
              </a:rPr>
              <a:t>na konci spodního pleistocénu a </a:t>
            </a:r>
            <a:br>
              <a:rPr lang="cs-CZ" altLang="cs-CZ" sz="3200" b="1" dirty="0">
                <a:latin typeface="Arial Narrow" panose="020B0606020202030204" pitchFamily="34" charset="0"/>
              </a:rPr>
            </a:br>
            <a:r>
              <a:rPr lang="cs-CZ" altLang="cs-CZ" sz="3200" b="1">
                <a:latin typeface="Arial Narrow"/>
              </a:rPr>
              <a:t>ve středním pleistocénu</a:t>
            </a:r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225" y="1412875"/>
            <a:ext cx="4967288" cy="524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4754563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814" y="2276475"/>
            <a:ext cx="9389341" cy="4338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Nadpis 1"/>
          <p:cNvSpPr>
            <a:spLocks noGrp="1"/>
          </p:cNvSpPr>
          <p:nvPr>
            <p:ph type="title"/>
          </p:nvPr>
        </p:nvSpPr>
        <p:spPr>
          <a:xfrm>
            <a:off x="685800" y="476250"/>
            <a:ext cx="7772400" cy="1276350"/>
          </a:xfrm>
          <a:gradFill rotWithShape="0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/>
          </a:gradFill>
        </p:spPr>
        <p:txBody>
          <a:bodyPr/>
          <a:lstStyle/>
          <a:p>
            <a:r>
              <a:rPr lang="cs-CZ" altLang="cs-CZ" sz="4000" b="1">
                <a:latin typeface="Arial Narrow" panose="020B0606020202030204" pitchFamily="34" charset="0"/>
              </a:rPr>
              <a:t>Možné migrační dráhy na přelomu spodního a středního pleistocénu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557338"/>
            <a:ext cx="8899525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Nadpis 2"/>
          <p:cNvSpPr>
            <a:spLocks noGrp="1"/>
          </p:cNvSpPr>
          <p:nvPr>
            <p:ph type="title"/>
          </p:nvPr>
        </p:nvSpPr>
        <p:spPr>
          <a:xfrm>
            <a:off x="685800" y="188913"/>
            <a:ext cx="7772400" cy="1223962"/>
          </a:xfrm>
          <a:gradFill rotWithShape="0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/>
          </a:gradFill>
        </p:spPr>
        <p:txBody>
          <a:bodyPr/>
          <a:lstStyle/>
          <a:p>
            <a:r>
              <a:rPr lang="cs-CZ" altLang="cs-CZ" sz="3600" b="1">
                <a:latin typeface="Arial Narrow" panose="020B0606020202030204" pitchFamily="34" charset="0"/>
              </a:rPr>
              <a:t>Evoluce archaického Homo sapiens a vznik anatomicky moderního člověka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148263" y="115888"/>
            <a:ext cx="3816350" cy="1441450"/>
          </a:xfrm>
          <a:gradFill rotWithShape="1">
            <a:gsLst>
              <a:gs pos="0">
                <a:srgbClr val="5E7676"/>
              </a:gs>
              <a:gs pos="50000">
                <a:srgbClr val="CCFFFF"/>
              </a:gs>
              <a:gs pos="100000">
                <a:srgbClr val="5E7676"/>
              </a:gs>
            </a:gsLst>
            <a:lin ang="5400000" scaled="1"/>
          </a:gra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altLang="cs-CZ" sz="3600" b="1">
                <a:latin typeface="Arial Narrow" pitchFamily="34" charset="0"/>
              </a:rPr>
              <a:t>Klimatick</a:t>
            </a:r>
            <a:r>
              <a:rPr lang="cs-CZ" altLang="cs-CZ" sz="3600" b="1"/>
              <a:t>é</a:t>
            </a:r>
            <a:r>
              <a:rPr lang="cs-CZ" altLang="cs-CZ" sz="3600" b="1">
                <a:latin typeface="Arial Narrow" pitchFamily="34" charset="0"/>
              </a:rPr>
              <a:t> změny a evoluce rodu Homo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6"/>
          <a:stretch>
            <a:fillRect/>
          </a:stretch>
        </p:blipFill>
        <p:spPr bwMode="auto">
          <a:xfrm>
            <a:off x="6516688" y="1700213"/>
            <a:ext cx="2463800" cy="489743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6988"/>
            <a:ext cx="4635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492500" y="2554288"/>
            <a:ext cx="2016125" cy="1450975"/>
            <a:chOff x="2200" y="2676"/>
            <a:chExt cx="1270" cy="914"/>
          </a:xfrm>
        </p:grpSpPr>
        <p:pic>
          <p:nvPicPr>
            <p:cNvPr id="12295" name="Picture 6" descr="NARZ_DZIA_ASZELSKIE_FRANCJ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0" y="2676"/>
              <a:ext cx="1270" cy="3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6" name="Picture 7" descr="ASZELSKI_PI__CIAK_I_ROZ_UP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2" y="3113"/>
              <a:ext cx="545" cy="47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759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0"/>
          <a:stretch>
            <a:fillRect/>
          </a:stretch>
        </p:blipFill>
        <p:spPr bwMode="auto">
          <a:xfrm>
            <a:off x="3492500" y="1700213"/>
            <a:ext cx="2955925" cy="331311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44624"/>
            <a:ext cx="8839200" cy="904528"/>
          </a:xfr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</p:spPr>
        <p:txBody>
          <a:bodyPr/>
          <a:lstStyle/>
          <a:p>
            <a:r>
              <a:rPr lang="cs-CZ" altLang="cs-CZ" sz="2800" b="1" dirty="0">
                <a:solidFill>
                  <a:schemeClr val="tx1"/>
                </a:solidFill>
                <a:latin typeface="Arial Narrow" pitchFamily="34" charset="0"/>
              </a:rPr>
              <a:t>Rozšíření starobylých forem rodu </a:t>
            </a:r>
            <a:r>
              <a:rPr lang="cs-CZ" altLang="cs-CZ" sz="2800" b="1" i="1" dirty="0">
                <a:solidFill>
                  <a:schemeClr val="tx1"/>
                </a:solidFill>
                <a:latin typeface="Arial Narrow" pitchFamily="34" charset="0"/>
              </a:rPr>
              <a:t>Homo </a:t>
            </a:r>
            <a:r>
              <a:rPr lang="cs-CZ" altLang="cs-CZ" sz="2800" b="1" dirty="0">
                <a:solidFill>
                  <a:schemeClr val="tx1"/>
                </a:solidFill>
                <a:latin typeface="Arial Narrow" pitchFamily="34" charset="0"/>
              </a:rPr>
              <a:t>– rozvoj nových forem </a:t>
            </a:r>
            <a:r>
              <a:rPr lang="cs-CZ" altLang="cs-CZ" sz="2800" b="1" i="1" dirty="0">
                <a:solidFill>
                  <a:schemeClr val="tx1"/>
                </a:solidFill>
                <a:latin typeface="Arial Narrow" pitchFamily="34" charset="0"/>
              </a:rPr>
              <a:t>Homo sapiens</a:t>
            </a:r>
            <a:endParaRPr lang="cs-CZ" altLang="cs-CZ" sz="2800" i="1" dirty="0">
              <a:solidFill>
                <a:schemeClr val="tx1"/>
              </a:solidFill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496" y="949152"/>
            <a:ext cx="8956104" cy="5864224"/>
          </a:xfrm>
          <a:solidFill>
            <a:srgbClr val="CCFFFF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143510" indent="-107950"/>
            <a:r>
              <a:rPr lang="cs-CZ" altLang="cs-CZ" sz="1900" b="1" dirty="0">
                <a:latin typeface="Arial Narrow"/>
              </a:rPr>
              <a:t>V období mezi 300 000 až 140 000 lety, tedy v období </a:t>
            </a:r>
            <a:r>
              <a:rPr lang="cs-CZ" altLang="cs-CZ" sz="1900" b="1" dirty="0" err="1">
                <a:latin typeface="Arial Narrow"/>
              </a:rPr>
              <a:t>risského</a:t>
            </a:r>
            <a:r>
              <a:rPr lang="cs-CZ" altLang="cs-CZ" sz="1900" b="1" dirty="0">
                <a:latin typeface="Arial Narrow"/>
              </a:rPr>
              <a:t> zalednění, dochází k další evoluční události v kolonizaci světa. Ta je spojena jak se změnami biologickými, tak i ekologickými a kulturními.  Mozek se zvětšuje, objevují se zcela nové technologie.</a:t>
            </a:r>
            <a:endParaRPr lang="en-US" dirty="0">
              <a:latin typeface="Arial Narrow"/>
            </a:endParaRPr>
          </a:p>
          <a:p>
            <a:pPr marL="143510" indent="-107950"/>
            <a:r>
              <a:rPr lang="cs-CZ" altLang="cs-CZ" sz="1900" b="1" dirty="0">
                <a:latin typeface="Arial Narrow"/>
              </a:rPr>
              <a:t>Vznikají již další formy </a:t>
            </a:r>
            <a:r>
              <a:rPr lang="cs-CZ" altLang="cs-CZ" sz="1900" b="1" i="1" dirty="0">
                <a:latin typeface="Arial Narrow"/>
              </a:rPr>
              <a:t>Homo sapiens</a:t>
            </a:r>
            <a:r>
              <a:rPr lang="cs-CZ" altLang="cs-CZ" sz="1900" b="1" dirty="0">
                <a:latin typeface="Arial Narrow"/>
              </a:rPr>
              <a:t>. Jejich vývoj dále pokračuje až zhruba do doby 65 000 let, tedy do období výbuchu </a:t>
            </a:r>
            <a:r>
              <a:rPr lang="cs-CZ" altLang="cs-CZ" sz="1900" b="1" dirty="0" err="1">
                <a:latin typeface="Arial Narrow"/>
              </a:rPr>
              <a:t>supervulkánu</a:t>
            </a:r>
            <a:r>
              <a:rPr lang="cs-CZ" altLang="cs-CZ" sz="1900" b="1" dirty="0">
                <a:latin typeface="Arial Narrow"/>
              </a:rPr>
              <a:t> </a:t>
            </a:r>
            <a:r>
              <a:rPr lang="cs-CZ" altLang="cs-CZ" sz="1900" b="1" dirty="0" err="1">
                <a:latin typeface="Arial Narrow"/>
              </a:rPr>
              <a:t>Toba</a:t>
            </a:r>
            <a:r>
              <a:rPr lang="cs-CZ" altLang="cs-CZ" sz="1900" b="1" dirty="0">
                <a:latin typeface="Arial Narrow"/>
              </a:rPr>
              <a:t>, kdy začíná fáze kolonizace světa AMČ.</a:t>
            </a:r>
          </a:p>
          <a:p>
            <a:pPr marL="143510" indent="-107950"/>
            <a:r>
              <a:rPr lang="cs-CZ" altLang="cs-CZ" sz="1900" b="1" dirty="0">
                <a:latin typeface="Arial Narrow" pitchFamily="34" charset="0"/>
              </a:rPr>
              <a:t>Lidské populace se v období od 300 až 65 tisíc let postupně diferencují na různé biologicky i ekologicky jasně odlišné lidské formy. </a:t>
            </a:r>
          </a:p>
          <a:p>
            <a:pPr marL="143510" indent="-107950"/>
            <a:r>
              <a:rPr lang="cs-CZ" altLang="cs-CZ" sz="1900" b="1" dirty="0">
                <a:latin typeface="Arial Narrow" pitchFamily="34" charset="0"/>
              </a:rPr>
              <a:t>Šlo o neandertálce, kteří obývají Evropu, západní a střední Asii a Blízký východ, </a:t>
            </a:r>
          </a:p>
          <a:p>
            <a:pPr marL="143510" indent="-107950"/>
            <a:r>
              <a:rPr lang="cs-CZ" altLang="cs-CZ" sz="1900" b="1" dirty="0">
                <a:latin typeface="Arial Narrow" pitchFamily="34" charset="0"/>
              </a:rPr>
              <a:t>Anatomicky moderního člověka (AMČ), který obýval Afriku, Blízký východ a nakonec i jihovýchodní Asii</a:t>
            </a:r>
          </a:p>
          <a:p>
            <a:pPr marL="143510" indent="-107950"/>
            <a:r>
              <a:rPr lang="cs-CZ" altLang="cs-CZ" sz="1900" b="1" dirty="0">
                <a:latin typeface="Arial Narrow"/>
              </a:rPr>
              <a:t>a </a:t>
            </a:r>
            <a:r>
              <a:rPr lang="cs-CZ" altLang="cs-CZ" sz="1900" b="1" dirty="0" err="1">
                <a:latin typeface="Arial Narrow"/>
              </a:rPr>
              <a:t>Denisovany</a:t>
            </a:r>
            <a:r>
              <a:rPr lang="cs-CZ" altLang="cs-CZ" sz="1900" b="1" dirty="0">
                <a:latin typeface="Arial Narrow"/>
              </a:rPr>
              <a:t>, kteří existovali minimálně ve střední, východní a jihovýchodní Asii.</a:t>
            </a:r>
          </a:p>
          <a:p>
            <a:pPr marL="143510" indent="-107950"/>
            <a:r>
              <a:rPr lang="cs-CZ" altLang="cs-CZ" sz="1900" b="1" dirty="0">
                <a:latin typeface="Arial Narrow"/>
              </a:rPr>
              <a:t>Eurasijští neandertálci byli velmi specificky adaptovaní, ekologicky se specializovali jako predátoři a zůstávali prakticky ve stejném areálu</a:t>
            </a:r>
          </a:p>
          <a:p>
            <a:pPr marL="143510" indent="-107950"/>
            <a:r>
              <a:rPr lang="cs-CZ" altLang="cs-CZ" sz="1900" b="1" i="1" u="sng" dirty="0">
                <a:latin typeface="Arial Narrow" pitchFamily="34" charset="0"/>
              </a:rPr>
              <a:t>Jednou z nejdůležitějších změn jsou změny kulturní a technologické, konkrétně se jedná o vznik nové, daleko pokročilejší technologie opracování kamene.</a:t>
            </a:r>
          </a:p>
          <a:p>
            <a:pPr marL="143510" indent="-107950"/>
            <a:r>
              <a:rPr lang="cs-CZ" altLang="cs-CZ" sz="1900" b="1" i="1" u="sng" dirty="0">
                <a:latin typeface="Arial Narrow" pitchFamily="34" charset="0"/>
              </a:rPr>
              <a:t>Pro ekologii těchto lidí je typická počínající ekologická i kulturní specializace.</a:t>
            </a:r>
          </a:p>
          <a:p>
            <a:pPr marL="143510" indent="-107950"/>
            <a:r>
              <a:rPr lang="cs-CZ" altLang="cs-CZ" sz="1900" b="1" dirty="0">
                <a:latin typeface="Arial Narrow" pitchFamily="34" charset="0"/>
              </a:rPr>
              <a:t>Přímořské populace v jižní Evropě a jižní Africe loví ryby a sbírají škeble, jiné populace se specializují na lov určitého typu zvěře.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4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4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4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4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42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42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42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42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EDCC0369-A480-41D3-A330-65D52E090A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496" y="124353"/>
            <a:ext cx="9036496" cy="712359"/>
          </a:xfr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/>
          <a:lstStyle/>
          <a:p>
            <a:r>
              <a:rPr lang="cs-CZ" altLang="cs-CZ" sz="2300" b="1" dirty="0" err="1">
                <a:latin typeface="Arial Narrow" panose="020B0606020202030204" pitchFamily="34" charset="0"/>
              </a:rPr>
              <a:t>Petralona</a:t>
            </a:r>
            <a:r>
              <a:rPr lang="cs-CZ" altLang="cs-CZ" sz="2300" b="1" dirty="0">
                <a:latin typeface="Arial Narrow" panose="020B0606020202030204" pitchFamily="34" charset="0"/>
              </a:rPr>
              <a:t>, </a:t>
            </a:r>
            <a:r>
              <a:rPr lang="cs-CZ" altLang="cs-CZ" sz="2300" b="1" dirty="0" err="1">
                <a:latin typeface="Arial Narrow" panose="020B0606020202030204" pitchFamily="34" charset="0"/>
              </a:rPr>
              <a:t>Apidima</a:t>
            </a:r>
            <a:r>
              <a:rPr lang="cs-CZ" altLang="cs-CZ" sz="2300" b="1" dirty="0">
                <a:latin typeface="Arial Narrow" panose="020B0606020202030204" pitchFamily="34" charset="0"/>
              </a:rPr>
              <a:t>, </a:t>
            </a:r>
            <a:r>
              <a:rPr lang="cs-CZ" altLang="cs-CZ" sz="2300" b="1" dirty="0" err="1">
                <a:latin typeface="Arial Narrow" panose="020B0606020202030204" pitchFamily="34" charset="0"/>
              </a:rPr>
              <a:t>Steinheim</a:t>
            </a:r>
            <a:r>
              <a:rPr lang="cs-CZ" altLang="cs-CZ" sz="2300" b="1" dirty="0">
                <a:latin typeface="Arial Narrow" panose="020B0606020202030204" pitchFamily="34" charset="0"/>
              </a:rPr>
              <a:t> - archaický </a:t>
            </a:r>
            <a:r>
              <a:rPr lang="cs-CZ" altLang="cs-CZ" sz="2300" b="1" i="1" dirty="0">
                <a:latin typeface="Arial Narrow" panose="020B0606020202030204" pitchFamily="34" charset="0"/>
              </a:rPr>
              <a:t>Homo sapiens z</a:t>
            </a:r>
            <a:r>
              <a:rPr lang="cs-CZ" altLang="cs-CZ" sz="2300" b="1" dirty="0">
                <a:latin typeface="Arial Narrow" panose="020B0606020202030204" pitchFamily="34" charset="0"/>
              </a:rPr>
              <a:t> Řecka a Německa </a:t>
            </a:r>
            <a:r>
              <a:rPr lang="cs-CZ" altLang="cs-CZ" sz="2300" b="1" dirty="0" err="1">
                <a:latin typeface="Arial Narrow" panose="020B0606020202030204" pitchFamily="34" charset="0"/>
              </a:rPr>
              <a:t>risské</a:t>
            </a:r>
            <a:r>
              <a:rPr lang="cs-CZ" altLang="cs-CZ" sz="2300" b="1" dirty="0">
                <a:latin typeface="Arial Narrow" panose="020B0606020202030204" pitchFamily="34" charset="0"/>
              </a:rPr>
              <a:t> období – 300 - 150 tisíc let</a:t>
            </a:r>
            <a:endParaRPr lang="cs-CZ" altLang="cs-CZ" sz="2300" dirty="0"/>
          </a:p>
        </p:txBody>
      </p:sp>
      <p:pic>
        <p:nvPicPr>
          <p:cNvPr id="116741" name="Picture 5">
            <a:extLst>
              <a:ext uri="{FF2B5EF4-FFF2-40B4-BE49-F238E27FC236}">
                <a16:creationId xmlns:a16="http://schemas.microsoft.com/office/drawing/2014/main" id="{29EEB95E-550C-4A95-80F3-4D566A020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931401"/>
            <a:ext cx="2597158" cy="260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4B36CA-1EA8-4740-803B-02B94C3DC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48" y="1079400"/>
            <a:ext cx="2496715" cy="230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D9C026-2CE4-4B1B-BB05-6361E2D90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60" y="1082055"/>
            <a:ext cx="2093118" cy="235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85ED3118-21A1-4B55-A2F3-06D175E60985}"/>
              </a:ext>
            </a:extLst>
          </p:cNvPr>
          <p:cNvSpPr/>
          <p:nvPr/>
        </p:nvSpPr>
        <p:spPr>
          <a:xfrm>
            <a:off x="3755183" y="2976860"/>
            <a:ext cx="1335622" cy="461665"/>
          </a:xfrm>
          <a:prstGeom prst="rect">
            <a:avLst/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 wrap="none">
            <a:spAutoFit/>
          </a:bodyPr>
          <a:lstStyle/>
          <a:p>
            <a:r>
              <a:rPr lang="cs-CZ" altLang="cs-CZ" b="1" dirty="0" err="1">
                <a:latin typeface="Arial Narrow" panose="020B0606020202030204" pitchFamily="34" charset="0"/>
              </a:rPr>
              <a:t>Petralona</a:t>
            </a:r>
            <a:endParaRPr lang="cs-CZ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C3D52115-D0FC-4FC0-9B13-E132AA921806}"/>
              </a:ext>
            </a:extLst>
          </p:cNvPr>
          <p:cNvSpPr/>
          <p:nvPr/>
        </p:nvSpPr>
        <p:spPr>
          <a:xfrm>
            <a:off x="7331255" y="3118109"/>
            <a:ext cx="1181734" cy="461665"/>
          </a:xfrm>
          <a:prstGeom prst="rect">
            <a:avLst/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 wrap="none">
            <a:spAutoFit/>
          </a:bodyPr>
          <a:lstStyle/>
          <a:p>
            <a:r>
              <a:rPr lang="cs-CZ" altLang="cs-CZ" b="1" dirty="0" err="1">
                <a:latin typeface="Arial Narrow" panose="020B0606020202030204" pitchFamily="34" charset="0"/>
              </a:rPr>
              <a:t>Apidima</a:t>
            </a:r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422FE681-5172-45FD-9338-0362AA162589}"/>
              </a:ext>
            </a:extLst>
          </p:cNvPr>
          <p:cNvSpPr/>
          <p:nvPr/>
        </p:nvSpPr>
        <p:spPr>
          <a:xfrm>
            <a:off x="3275856" y="6207695"/>
            <a:ext cx="1391728" cy="461665"/>
          </a:xfrm>
          <a:prstGeom prst="rect">
            <a:avLst/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 wrap="none">
            <a:spAutoFit/>
          </a:bodyPr>
          <a:lstStyle/>
          <a:p>
            <a:r>
              <a:rPr lang="cs-CZ" altLang="cs-CZ" b="1" dirty="0" err="1">
                <a:latin typeface="Arial Narrow" panose="020B0606020202030204" pitchFamily="34" charset="0"/>
              </a:rPr>
              <a:t>Steinheim</a:t>
            </a:r>
            <a:endParaRPr lang="cs-CZ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A08897A2-BD98-4CA2-A581-DCEF81CDC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46" y="3532430"/>
            <a:ext cx="2702310" cy="320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254DC8BD-5C9E-4348-9DC0-6572A75F8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1" b="9207"/>
          <a:stretch>
            <a:fillRect/>
          </a:stretch>
        </p:blipFill>
        <p:spPr bwMode="auto">
          <a:xfrm>
            <a:off x="4716016" y="3685002"/>
            <a:ext cx="3523970" cy="305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F9A965-9A58-454F-A2C0-6CF8ED8AA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192" y="44624"/>
            <a:ext cx="2752872" cy="1143000"/>
          </a:xfrm>
          <a:solidFill>
            <a:schemeClr val="accent1">
              <a:tint val="40000"/>
            </a:schemeClr>
          </a:solidFill>
        </p:spPr>
        <p:txBody>
          <a:bodyPr/>
          <a:lstStyle/>
          <a:p>
            <a:r>
              <a:rPr lang="cs-CZ" sz="2400" b="1" dirty="0">
                <a:latin typeface="Arial Narrow" panose="020B0606020202030204" pitchFamily="34" charset="0"/>
              </a:rPr>
              <a:t>Vznik, migrace a</a:t>
            </a:r>
            <a:br>
              <a:rPr lang="cs-CZ" sz="2400" b="1" dirty="0">
                <a:latin typeface="Arial Narrow" panose="020B0606020202030204" pitchFamily="34" charset="0"/>
              </a:rPr>
            </a:br>
            <a:r>
              <a:rPr lang="cs-CZ" sz="2400" b="1" dirty="0">
                <a:latin typeface="Arial Narrow" panose="020B0606020202030204" pitchFamily="34" charset="0"/>
              </a:rPr>
              <a:t>nálezy </a:t>
            </a:r>
            <a:r>
              <a:rPr lang="cs-CZ" sz="2400" b="1" dirty="0" err="1">
                <a:latin typeface="Arial Narrow" panose="020B0606020202030204" pitchFamily="34" charset="0"/>
              </a:rPr>
              <a:t>denisovanů</a:t>
            </a:r>
            <a:r>
              <a:rPr lang="cs-CZ" sz="2400" b="1" dirty="0">
                <a:latin typeface="Arial Narrow" panose="020B0606020202030204" pitchFamily="34" charset="0"/>
              </a:rPr>
              <a:t> </a:t>
            </a:r>
            <a:r>
              <a:rPr lang="cs-CZ" sz="2000" b="1" dirty="0">
                <a:latin typeface="Arial Narrow" panose="020B0606020202030204" pitchFamily="34" charset="0"/>
              </a:rPr>
              <a:t>280 – 50 tisíc let</a:t>
            </a:r>
            <a:endParaRPr lang="cs-CZ" sz="24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10" name="Tabulka 9">
            <a:extLst>
              <a:ext uri="{FF2B5EF4-FFF2-40B4-BE49-F238E27FC236}">
                <a16:creationId xmlns:a16="http://schemas.microsoft.com/office/drawing/2014/main" id="{E1874DF2-D105-4A03-8238-77198770F721}"/>
              </a:ext>
            </a:extLst>
          </p:cNvPr>
          <p:cNvGraphicFramePr>
            <a:graphicFrameLocks noGrp="1"/>
          </p:cNvGraphicFramePr>
          <p:nvPr/>
        </p:nvGraphicFramePr>
        <p:xfrm>
          <a:off x="467544" y="3717393"/>
          <a:ext cx="8424936" cy="29721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4818">
                  <a:extLst>
                    <a:ext uri="{9D8B030D-6E8A-4147-A177-3AD203B41FA5}">
                      <a16:colId xmlns:a16="http://schemas.microsoft.com/office/drawing/2014/main" val="62234088"/>
                    </a:ext>
                  </a:extLst>
                </a:gridCol>
                <a:gridCol w="1767404">
                  <a:extLst>
                    <a:ext uri="{9D8B030D-6E8A-4147-A177-3AD203B41FA5}">
                      <a16:colId xmlns:a16="http://schemas.microsoft.com/office/drawing/2014/main" val="171804099"/>
                    </a:ext>
                  </a:extLst>
                </a:gridCol>
                <a:gridCol w="1042233">
                  <a:extLst>
                    <a:ext uri="{9D8B030D-6E8A-4147-A177-3AD203B41FA5}">
                      <a16:colId xmlns:a16="http://schemas.microsoft.com/office/drawing/2014/main" val="2248304333"/>
                    </a:ext>
                  </a:extLst>
                </a:gridCol>
                <a:gridCol w="665440">
                  <a:extLst>
                    <a:ext uri="{9D8B030D-6E8A-4147-A177-3AD203B41FA5}">
                      <a16:colId xmlns:a16="http://schemas.microsoft.com/office/drawing/2014/main" val="3336181189"/>
                    </a:ext>
                  </a:extLst>
                </a:gridCol>
                <a:gridCol w="1256943">
                  <a:extLst>
                    <a:ext uri="{9D8B030D-6E8A-4147-A177-3AD203B41FA5}">
                      <a16:colId xmlns:a16="http://schemas.microsoft.com/office/drawing/2014/main" val="3130492839"/>
                    </a:ext>
                  </a:extLst>
                </a:gridCol>
                <a:gridCol w="1552694">
                  <a:extLst>
                    <a:ext uri="{9D8B030D-6E8A-4147-A177-3AD203B41FA5}">
                      <a16:colId xmlns:a16="http://schemas.microsoft.com/office/drawing/2014/main" val="1162225369"/>
                    </a:ext>
                  </a:extLst>
                </a:gridCol>
                <a:gridCol w="735404">
                  <a:extLst>
                    <a:ext uri="{9D8B030D-6E8A-4147-A177-3AD203B41FA5}">
                      <a16:colId xmlns:a16="http://schemas.microsoft.com/office/drawing/2014/main" val="132785713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Nálezy </a:t>
                      </a:r>
                      <a:r>
                        <a:rPr lang="cs-CZ" sz="1200" dirty="0" err="1">
                          <a:effectLst/>
                        </a:rPr>
                        <a:t>denisovanů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/>
                        <a:t>Část skeletu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/>
                        <a:t>Stáří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Nález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/>
                        <a:t>Místo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/>
                        <a:t>Jedinec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Popis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1896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1100" dirty="0">
                          <a:effectLst/>
                        </a:rPr>
                        <a:t>Denisova 3</a:t>
                      </a:r>
                      <a:br>
                        <a:rPr lang="cs-CZ" sz="1100" dirty="0">
                          <a:effectLst/>
                        </a:rPr>
                      </a:br>
                      <a:r>
                        <a:rPr lang="cs-CZ" sz="1100" dirty="0">
                          <a:effectLst/>
                        </a:rPr>
                        <a:t>(</a:t>
                      </a:r>
                      <a:r>
                        <a:rPr lang="cs-CZ" sz="1100" dirty="0" err="1">
                          <a:effectLst/>
                        </a:rPr>
                        <a:t>aka</a:t>
                      </a:r>
                      <a:r>
                        <a:rPr lang="cs-CZ" sz="1100" dirty="0">
                          <a:effectLst/>
                        </a:rPr>
                        <a:t> X </a:t>
                      </a:r>
                      <a:r>
                        <a:rPr lang="cs-CZ" sz="1100" dirty="0" err="1">
                          <a:effectLst/>
                        </a:rPr>
                        <a:t>Woman</a:t>
                      </a:r>
                      <a:r>
                        <a:rPr lang="cs-CZ" sz="1100" dirty="0">
                          <a:effectLst/>
                        </a:rPr>
                        <a:t>)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1100" dirty="0" err="1">
                          <a:solidFill>
                            <a:schemeClr val="tx1"/>
                          </a:solidFill>
                          <a:effectLst/>
                        </a:rPr>
                        <a:t>Fifth</a:t>
                      </a: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100" dirty="0" err="1">
                          <a:solidFill>
                            <a:schemeClr val="tx1"/>
                          </a:solidFill>
                          <a:effectLst/>
                        </a:rPr>
                        <a:t>distal</a:t>
                      </a: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100" dirty="0" err="1">
                          <a:solidFill>
                            <a:schemeClr val="tx1"/>
                          </a:solidFill>
                          <a:effectLst/>
                        </a:rPr>
                        <a:t>finger</a:t>
                      </a: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sz="1100" u="sng" dirty="0" err="1">
                          <a:solidFill>
                            <a:schemeClr val="tx1"/>
                          </a:solidFill>
                          <a:effectLst/>
                          <a:hlinkClick r:id="rId2" tooltip="Phalanx bon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phalanx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1100" dirty="0">
                          <a:effectLst/>
                        </a:rPr>
                        <a:t>76.2–51.6 </a:t>
                      </a:r>
                      <a:r>
                        <a:rPr lang="cs-CZ" sz="1100" dirty="0" err="1">
                          <a:effectLst/>
                        </a:rPr>
                        <a:t>ka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900" dirty="0">
                          <a:effectLst/>
                        </a:rPr>
                        <a:t>2008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900" dirty="0">
                          <a:effectLst/>
                        </a:rPr>
                        <a:t>Denisova </a:t>
                      </a:r>
                      <a:r>
                        <a:rPr lang="cs-CZ" sz="900" dirty="0" err="1">
                          <a:effectLst/>
                        </a:rPr>
                        <a:t>cave</a:t>
                      </a:r>
                      <a:r>
                        <a:rPr lang="cs-CZ" sz="900" dirty="0">
                          <a:effectLst/>
                        </a:rPr>
                        <a:t> (</a:t>
                      </a:r>
                      <a:r>
                        <a:rPr lang="cs-CZ" sz="900" dirty="0" err="1">
                          <a:effectLst/>
                        </a:rPr>
                        <a:t>Russia</a:t>
                      </a:r>
                      <a:r>
                        <a:rPr lang="cs-CZ" sz="900" dirty="0">
                          <a:effectLst/>
                        </a:rPr>
                        <a:t>)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900" dirty="0">
                          <a:effectLst/>
                        </a:rPr>
                        <a:t>13.5-year adolescent </a:t>
                      </a:r>
                      <a:r>
                        <a:rPr lang="cs-CZ" sz="900" dirty="0" err="1">
                          <a:effectLst/>
                        </a:rPr>
                        <a:t>female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900" dirty="0">
                          <a:effectLst/>
                        </a:rPr>
                        <a:t>2010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42583818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1100" dirty="0">
                          <a:effectLst/>
                        </a:rPr>
                        <a:t>Denisova 4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Permanent </a:t>
                      </a:r>
                      <a:r>
                        <a:rPr lang="cs-CZ" sz="1100" dirty="0" err="1">
                          <a:solidFill>
                            <a:schemeClr val="tx1"/>
                          </a:solidFill>
                          <a:effectLst/>
                        </a:rPr>
                        <a:t>upper</a:t>
                      </a: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 2nd </a:t>
                      </a:r>
                      <a:r>
                        <a:rPr lang="cs-CZ" sz="1100" dirty="0" err="1">
                          <a:solidFill>
                            <a:schemeClr val="tx1"/>
                          </a:solidFill>
                          <a:effectLst/>
                        </a:rPr>
                        <a:t>or</a:t>
                      </a: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 3rd </a:t>
                      </a:r>
                      <a:r>
                        <a:rPr lang="cs-CZ" sz="1100" dirty="0" err="1">
                          <a:solidFill>
                            <a:schemeClr val="tx1"/>
                          </a:solidFill>
                          <a:effectLst/>
                        </a:rPr>
                        <a:t>molar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1100" dirty="0">
                          <a:effectLst/>
                        </a:rPr>
                        <a:t>84.1–55.2 </a:t>
                      </a:r>
                      <a:r>
                        <a:rPr lang="cs-CZ" sz="1100" dirty="0" err="1">
                          <a:effectLst/>
                        </a:rPr>
                        <a:t>ka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900">
                          <a:effectLst/>
                        </a:rPr>
                        <a:t>2000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900" dirty="0">
                          <a:effectLst/>
                        </a:rPr>
                        <a:t>Denisova </a:t>
                      </a:r>
                      <a:r>
                        <a:rPr lang="cs-CZ" sz="900" dirty="0" err="1">
                          <a:effectLst/>
                        </a:rPr>
                        <a:t>cave</a:t>
                      </a:r>
                      <a:r>
                        <a:rPr lang="cs-CZ" sz="900" dirty="0">
                          <a:effectLst/>
                        </a:rPr>
                        <a:t> (</a:t>
                      </a:r>
                      <a:r>
                        <a:rPr lang="cs-CZ" sz="900" dirty="0" err="1">
                          <a:effectLst/>
                        </a:rPr>
                        <a:t>Russia</a:t>
                      </a:r>
                      <a:r>
                        <a:rPr lang="cs-CZ" sz="900" dirty="0">
                          <a:effectLst/>
                        </a:rPr>
                        <a:t>)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900" dirty="0" err="1">
                          <a:effectLst/>
                        </a:rPr>
                        <a:t>Adult</a:t>
                      </a:r>
                      <a:r>
                        <a:rPr lang="cs-CZ" sz="900" dirty="0">
                          <a:effectLst/>
                        </a:rPr>
                        <a:t> male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900" dirty="0">
                          <a:effectLst/>
                        </a:rPr>
                        <a:t>2010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20471803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1100" dirty="0">
                          <a:effectLst/>
                        </a:rPr>
                        <a:t>Denisova 8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Permanent </a:t>
                      </a:r>
                      <a:r>
                        <a:rPr lang="cs-CZ" sz="1100" dirty="0" err="1">
                          <a:solidFill>
                            <a:schemeClr val="tx1"/>
                          </a:solidFill>
                          <a:effectLst/>
                        </a:rPr>
                        <a:t>upper</a:t>
                      </a: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 3rd </a:t>
                      </a:r>
                      <a:r>
                        <a:rPr lang="cs-CZ" sz="1100" dirty="0" err="1">
                          <a:solidFill>
                            <a:schemeClr val="tx1"/>
                          </a:solidFill>
                          <a:effectLst/>
                        </a:rPr>
                        <a:t>molar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1100" dirty="0">
                          <a:effectLst/>
                        </a:rPr>
                        <a:t>136.4–105.6 </a:t>
                      </a:r>
                      <a:r>
                        <a:rPr lang="cs-CZ" sz="1100" dirty="0" err="1">
                          <a:effectLst/>
                        </a:rPr>
                        <a:t>ka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900">
                          <a:effectLst/>
                        </a:rPr>
                        <a:t>2010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900">
                          <a:effectLst/>
                        </a:rPr>
                        <a:t>Denisova cave (Russia)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900">
                          <a:effectLst/>
                        </a:rPr>
                        <a:t>Adult male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900" dirty="0">
                          <a:effectLst/>
                        </a:rPr>
                        <a:t>2015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31953363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1100" dirty="0">
                          <a:effectLst/>
                        </a:rPr>
                        <a:t>Denisova 2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1100" u="sng" dirty="0" err="1">
                          <a:solidFill>
                            <a:schemeClr val="tx1"/>
                          </a:solidFill>
                          <a:effectLst/>
                          <a:hlinkClick r:id="rId3" tooltip="Deciduous tooth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Deciduous</a:t>
                      </a: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 2nd </a:t>
                      </a:r>
                      <a:r>
                        <a:rPr lang="cs-CZ" sz="1100" dirty="0" err="1">
                          <a:solidFill>
                            <a:schemeClr val="tx1"/>
                          </a:solidFill>
                          <a:effectLst/>
                        </a:rPr>
                        <a:t>lower</a:t>
                      </a: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100" dirty="0" err="1">
                          <a:solidFill>
                            <a:schemeClr val="tx1"/>
                          </a:solidFill>
                          <a:effectLst/>
                        </a:rPr>
                        <a:t>molar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1100" dirty="0">
                          <a:effectLst/>
                        </a:rPr>
                        <a:t>194.4–122.7 </a:t>
                      </a:r>
                      <a:r>
                        <a:rPr lang="cs-CZ" sz="1100" dirty="0" err="1">
                          <a:effectLst/>
                        </a:rPr>
                        <a:t>ka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900">
                          <a:effectLst/>
                        </a:rPr>
                        <a:t>1984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900">
                          <a:effectLst/>
                        </a:rPr>
                        <a:t>Denisova cave (Russia)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900">
                          <a:effectLst/>
                        </a:rPr>
                        <a:t>Adolescent female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900" dirty="0">
                          <a:effectLst/>
                        </a:rPr>
                        <a:t>2017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3364276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1100" u="sng" dirty="0" err="1">
                          <a:effectLst/>
                          <a:hlinkClick r:id="rId4" tooltip="Xiahe mandible"/>
                        </a:rPr>
                        <a:t>Xiahe</a:t>
                      </a:r>
                      <a:r>
                        <a:rPr lang="cs-CZ" sz="1100" u="sng" dirty="0">
                          <a:effectLst/>
                          <a:hlinkClick r:id="rId4" tooltip="Xiahe mandible"/>
                        </a:rPr>
                        <a:t> </a:t>
                      </a:r>
                      <a:r>
                        <a:rPr lang="cs-CZ" sz="1100" u="sng" dirty="0" err="1">
                          <a:effectLst/>
                          <a:hlinkClick r:id="rId4" tooltip="Xiahe mandible"/>
                        </a:rPr>
                        <a:t>mandible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1100" dirty="0" err="1">
                          <a:solidFill>
                            <a:schemeClr val="tx1"/>
                          </a:solidFill>
                          <a:effectLst/>
                        </a:rPr>
                        <a:t>Partial</a:t>
                      </a: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100" dirty="0" err="1">
                          <a:solidFill>
                            <a:schemeClr val="tx1"/>
                          </a:solidFill>
                          <a:effectLst/>
                        </a:rPr>
                        <a:t>mandible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1100" dirty="0">
                          <a:effectLst/>
                        </a:rPr>
                        <a:t>&gt; 160 </a:t>
                      </a:r>
                      <a:r>
                        <a:rPr lang="cs-CZ" sz="1100" dirty="0" err="1">
                          <a:effectLst/>
                        </a:rPr>
                        <a:t>ka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900">
                          <a:effectLst/>
                        </a:rPr>
                        <a:t>1980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900" u="sng" dirty="0" err="1">
                          <a:solidFill>
                            <a:schemeClr val="tx1"/>
                          </a:solidFill>
                          <a:effectLst/>
                          <a:hlinkClick r:id="rId5" tooltip="Baishiya Cav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Baishiya</a:t>
                      </a:r>
                      <a:r>
                        <a:rPr lang="cs-CZ" sz="900" u="sng" dirty="0">
                          <a:solidFill>
                            <a:schemeClr val="tx1"/>
                          </a:solidFill>
                          <a:effectLst/>
                          <a:hlinkClick r:id="rId5" tooltip="Baishiya Cav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cs-CZ" sz="900" u="sng" dirty="0" err="1">
                          <a:solidFill>
                            <a:schemeClr val="tx1"/>
                          </a:solidFill>
                          <a:effectLst/>
                          <a:hlinkClick r:id="rId5" tooltip="Baishiya Cav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Cave</a:t>
                      </a:r>
                      <a:r>
                        <a:rPr lang="cs-CZ" sz="900" dirty="0">
                          <a:solidFill>
                            <a:schemeClr val="tx1"/>
                          </a:solidFill>
                          <a:effectLst/>
                        </a:rPr>
                        <a:t> (</a:t>
                      </a:r>
                      <a:r>
                        <a:rPr lang="cs-CZ" sz="900" dirty="0" err="1">
                          <a:solidFill>
                            <a:schemeClr val="tx1"/>
                          </a:solidFill>
                          <a:effectLst/>
                        </a:rPr>
                        <a:t>China</a:t>
                      </a:r>
                      <a:r>
                        <a:rPr lang="cs-CZ" sz="9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cs-CZ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900" dirty="0">
                          <a:effectLst/>
                        </a:rPr>
                        <a:t>2019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2922089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1100" u="sng" dirty="0">
                          <a:effectLst/>
                          <a:hlinkClick r:id="rId6" tooltip="Denny (hybrid hominin)"/>
                        </a:rPr>
                        <a:t>Denisova 11</a:t>
                      </a:r>
                      <a:br>
                        <a:rPr lang="cs-CZ" sz="1100" dirty="0">
                          <a:effectLst/>
                        </a:rPr>
                      </a:br>
                      <a:r>
                        <a:rPr lang="cs-CZ" sz="1100" dirty="0">
                          <a:effectLst/>
                        </a:rPr>
                        <a:t>(</a:t>
                      </a:r>
                      <a:r>
                        <a:rPr lang="cs-CZ" sz="1100" dirty="0" err="1">
                          <a:effectLst/>
                        </a:rPr>
                        <a:t>aka</a:t>
                      </a:r>
                      <a:r>
                        <a:rPr lang="cs-CZ" sz="1100" dirty="0">
                          <a:effectLst/>
                        </a:rPr>
                        <a:t> Denny, </a:t>
                      </a:r>
                      <a:r>
                        <a:rPr lang="cs-CZ" sz="1100" dirty="0" err="1">
                          <a:effectLst/>
                        </a:rPr>
                        <a:t>Denisovan</a:t>
                      </a:r>
                      <a:r>
                        <a:rPr lang="cs-CZ" sz="1100" dirty="0">
                          <a:effectLst/>
                        </a:rPr>
                        <a:t> x </a:t>
                      </a:r>
                      <a:r>
                        <a:rPr lang="cs-CZ" sz="1100" dirty="0" err="1">
                          <a:effectLst/>
                        </a:rPr>
                        <a:t>Neanderthal</a:t>
                      </a:r>
                      <a:r>
                        <a:rPr lang="cs-CZ" sz="1100" dirty="0">
                          <a:effectLst/>
                        </a:rPr>
                        <a:t> hybrid)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1100" dirty="0" err="1">
                          <a:solidFill>
                            <a:schemeClr val="tx1"/>
                          </a:solidFill>
                          <a:effectLst/>
                        </a:rPr>
                        <a:t>Arm</a:t>
                      </a: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100" dirty="0" err="1">
                          <a:solidFill>
                            <a:schemeClr val="tx1"/>
                          </a:solidFill>
                          <a:effectLst/>
                        </a:rPr>
                        <a:t>or</a:t>
                      </a: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 leg bone fragment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1100" dirty="0">
                          <a:effectLst/>
                        </a:rPr>
                        <a:t>118.1–79.3 </a:t>
                      </a:r>
                      <a:r>
                        <a:rPr lang="cs-CZ" sz="1100" dirty="0" err="1">
                          <a:effectLst/>
                        </a:rPr>
                        <a:t>ka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900">
                          <a:effectLst/>
                        </a:rPr>
                        <a:t>2012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900">
                          <a:effectLst/>
                        </a:rPr>
                        <a:t>Denisova cave (Russia)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900">
                          <a:effectLst/>
                        </a:rPr>
                        <a:t>13-year-old adolescent female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900" dirty="0">
                          <a:effectLst/>
                        </a:rPr>
                        <a:t>2016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8919069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 dirty="0">
                          <a:effectLst/>
                        </a:rPr>
                        <a:t>Denisova 13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 u="sng" dirty="0" err="1">
                          <a:solidFill>
                            <a:schemeClr val="tx1"/>
                          </a:solidFill>
                          <a:effectLst/>
                          <a:hlinkClick r:id="rId7" tooltip="Parietal bon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Parietal</a:t>
                      </a:r>
                      <a:r>
                        <a:rPr lang="cs-CZ" sz="1100" u="sng" dirty="0">
                          <a:solidFill>
                            <a:schemeClr val="tx1"/>
                          </a:solidFill>
                          <a:effectLst/>
                          <a:hlinkClick r:id="rId7" tooltip="Parietal bon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bone</a:t>
                      </a: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 fragment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 dirty="0" err="1">
                          <a:solidFill>
                            <a:schemeClr val="tx1"/>
                          </a:solidFill>
                          <a:effectLst/>
                        </a:rPr>
                        <a:t>Found</a:t>
                      </a: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 in </a:t>
                      </a:r>
                      <a:r>
                        <a:rPr lang="cs-CZ" sz="1100" dirty="0" err="1">
                          <a:solidFill>
                            <a:schemeClr val="tx1"/>
                          </a:solidFill>
                          <a:effectLst/>
                        </a:rPr>
                        <a:t>layer</a:t>
                      </a: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 22</a:t>
                      </a:r>
                      <a:r>
                        <a:rPr lang="cs-CZ" sz="1100" u="sng" baseline="30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~285±39 </a:t>
                      </a:r>
                      <a:r>
                        <a:rPr lang="cs-CZ" sz="1100" dirty="0" err="1">
                          <a:solidFill>
                            <a:schemeClr val="tx1"/>
                          </a:solidFill>
                          <a:effectLst/>
                        </a:rPr>
                        <a:t>ka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2019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Denisova cave (Russia)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cs-CZ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 err="1">
                          <a:effectLst/>
                        </a:rPr>
                        <a:t>pending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2067383287"/>
                  </a:ext>
                </a:extLst>
              </a:tr>
            </a:tbl>
          </a:graphicData>
        </a:graphic>
      </p:graphicFrame>
      <p:pic>
        <p:nvPicPr>
          <p:cNvPr id="69650" name="Picture 18">
            <a:extLst>
              <a:ext uri="{FF2B5EF4-FFF2-40B4-BE49-F238E27FC236}">
                <a16:creationId xmlns:a16="http://schemas.microsoft.com/office/drawing/2014/main" id="{ED4D879F-C059-4D81-B4C6-1A17D2502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190" y="1196752"/>
            <a:ext cx="2708306" cy="245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9A89877-94A0-4BE2-9147-4D2E5F76A4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96" y="66316"/>
            <a:ext cx="6372951" cy="3584785"/>
          </a:xfrm>
          <a:prstGeom prst="rect">
            <a:avLst/>
          </a:prstGeom>
        </p:spPr>
      </p:pic>
      <p:pic>
        <p:nvPicPr>
          <p:cNvPr id="69639" name="Picture 7" descr="Replica of part of the phalanx.">
            <a:extLst>
              <a:ext uri="{FF2B5EF4-FFF2-40B4-BE49-F238E27FC236}">
                <a16:creationId xmlns:a16="http://schemas.microsoft.com/office/drawing/2014/main" id="{3E08F674-63F1-4B81-BDAA-8F6413544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0" name="Picture 8" descr="Replica of the molar of Denisova. Part of the roots was destroyed to study the mtDNA. Their size and shape indicate it is neither neanderthal nor sapiens.">
            <a:extLst>
              <a:ext uri="{FF2B5EF4-FFF2-40B4-BE49-F238E27FC236}">
                <a16:creationId xmlns:a16="http://schemas.microsoft.com/office/drawing/2014/main" id="{9DADF4D7-352F-4B8D-A1C7-7B867ADC9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1" name="Picture 9">
            <a:extLst>
              <a:ext uri="{FF2B5EF4-FFF2-40B4-BE49-F238E27FC236}">
                <a16:creationId xmlns:a16="http://schemas.microsoft.com/office/drawing/2014/main" id="{086AB6CE-C9D4-4876-911B-5773A5662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95500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2" name="Picture 10">
            <a:extLst>
              <a:ext uri="{FF2B5EF4-FFF2-40B4-BE49-F238E27FC236}">
                <a16:creationId xmlns:a16="http://schemas.microsoft.com/office/drawing/2014/main" id="{2AF02358-B043-4C27-A1C1-EC0DCEBB9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955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9340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F0D56E-A0CD-4BBD-0223-9E89ABD84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332656"/>
            <a:ext cx="2411759" cy="2736304"/>
          </a:xfr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/>
          <a:lstStyle/>
          <a:p>
            <a:r>
              <a:rPr lang="cs-CZ" sz="2400" b="1" dirty="0">
                <a:latin typeface="Arial Narrow" panose="020B0606020202030204" pitchFamily="34" charset="0"/>
              </a:rPr>
              <a:t>Nejstarší nálezy anatomicky moderního člověka</a:t>
            </a:r>
            <a:br>
              <a:rPr lang="cs-CZ" sz="2400" b="1" dirty="0">
                <a:latin typeface="Arial Narrow" panose="020B0606020202030204" pitchFamily="34" charset="0"/>
              </a:rPr>
            </a:br>
            <a:r>
              <a:rPr lang="cs-CZ" sz="2400" b="1" dirty="0">
                <a:latin typeface="Arial Narrow" panose="020B0606020202030204" pitchFamily="34" charset="0"/>
              </a:rPr>
              <a:t> a jeho předchůdců</a:t>
            </a:r>
            <a:br>
              <a:rPr lang="cs-CZ" sz="2400" b="1" dirty="0">
                <a:latin typeface="Arial Narrow" panose="020B0606020202030204" pitchFamily="34" charset="0"/>
              </a:rPr>
            </a:br>
            <a:r>
              <a:rPr lang="cs-CZ" sz="2400" b="1" dirty="0">
                <a:latin typeface="Arial Narrow" panose="020B0606020202030204" pitchFamily="34" charset="0"/>
              </a:rPr>
              <a:t> v Africe</a:t>
            </a:r>
          </a:p>
        </p:txBody>
      </p:sp>
      <p:pic>
        <p:nvPicPr>
          <p:cNvPr id="4" name="Obrázek 3" descr="Obsah obrázku mapa">
            <a:extLst>
              <a:ext uri="{FF2B5EF4-FFF2-40B4-BE49-F238E27FC236}">
                <a16:creationId xmlns:a16="http://schemas.microsoft.com/office/drawing/2014/main" id="{77CB6914-EF4B-9CBC-60DB-29CE94577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0" y="1268760"/>
            <a:ext cx="6667500" cy="4848225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FF05B720-2C9A-FA03-FF1B-6763CB42E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44996"/>
            <a:ext cx="1022241" cy="102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87A1512-4997-0A07-D907-E79C6819E827}"/>
              </a:ext>
            </a:extLst>
          </p:cNvPr>
          <p:cNvSpPr txBox="1"/>
          <p:nvPr/>
        </p:nvSpPr>
        <p:spPr>
          <a:xfrm>
            <a:off x="6948264" y="956110"/>
            <a:ext cx="2074103" cy="31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Apidima</a:t>
            </a:r>
            <a: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Řecko, 210 tisíc</a:t>
            </a:r>
          </a:p>
        </p:txBody>
      </p:sp>
    </p:spTree>
    <p:extLst>
      <p:ext uri="{BB962C8B-B14F-4D97-AF65-F5344CB8AC3E}">
        <p14:creationId xmlns:p14="http://schemas.microsoft.com/office/powerpoint/2010/main" val="28310078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52400" y="76200"/>
            <a:ext cx="8915400" cy="1207989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chemeClr val="tx2"/>
                </a:solidFill>
                <a:latin typeface="Arial Narrow" pitchFamily="34" charset="0"/>
              </a:rPr>
              <a:t>Neandrtálci, </a:t>
            </a:r>
            <a:r>
              <a:rPr lang="cs-CZ" altLang="cs-CZ" b="1" dirty="0" err="1">
                <a:solidFill>
                  <a:schemeClr val="tx2"/>
                </a:solidFill>
                <a:latin typeface="Arial Narrow" pitchFamily="34" charset="0"/>
              </a:rPr>
              <a:t>denisované</a:t>
            </a:r>
            <a:r>
              <a:rPr lang="cs-CZ" altLang="cs-CZ" b="1" dirty="0">
                <a:solidFill>
                  <a:schemeClr val="tx2"/>
                </a:solidFill>
                <a:latin typeface="Arial Narrow" pitchFamily="34" charset="0"/>
              </a:rPr>
              <a:t> a anatomicky moderní člověk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  <a:r>
              <a:rPr lang="cs-CZ" altLang="cs-CZ" sz="1800" b="1" i="1" dirty="0">
                <a:solidFill>
                  <a:schemeClr val="tx2"/>
                </a:solidFill>
                <a:latin typeface="Arial Narrow" pitchFamily="34" charset="0"/>
              </a:rPr>
              <a:t>Proč vznikly tři vysoce inteligentní, ale ekologicky zcela odlišné, lidské formy</a:t>
            </a:r>
            <a:r>
              <a:rPr lang="cs-CZ" altLang="cs-CZ" sz="2400" i="1" dirty="0">
                <a:solidFill>
                  <a:schemeClr val="tx2"/>
                </a:solidFill>
                <a:latin typeface="Arial Narrow" pitchFamily="34" charset="0"/>
              </a:rPr>
              <a:t>?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chemeClr val="tx2"/>
                </a:solidFill>
                <a:latin typeface="Arial Narrow" pitchFamily="34" charset="0"/>
              </a:rPr>
              <a:t>Byly příčinou odlišné ekologické podmínky v evoluci těchto tří lidských forem?</a:t>
            </a:r>
            <a:endParaRPr lang="cs-CZ" altLang="cs-CZ" sz="3600" b="1" dirty="0">
              <a:solidFill>
                <a:schemeClr val="tx2"/>
              </a:solidFill>
            </a:endParaRPr>
          </a:p>
        </p:txBody>
      </p:sp>
      <p:pic>
        <p:nvPicPr>
          <p:cNvPr id="26627" name="Picture 3" descr="TABUN 1 RS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77" y="2897978"/>
            <a:ext cx="1251203" cy="1308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Skhul 5 la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397" y="3191774"/>
            <a:ext cx="1359437" cy="120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Predmosti moderni pohledP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397" y="1290720"/>
            <a:ext cx="1418038" cy="18056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Neander AMH comparison ConroyP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567" y="2974947"/>
            <a:ext cx="956684" cy="10352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056" name="Text Box 8"/>
          <p:cNvSpPr txBox="1">
            <a:spLocks noChangeArrowheads="1"/>
          </p:cNvSpPr>
          <p:nvPr/>
        </p:nvSpPr>
        <p:spPr bwMode="auto">
          <a:xfrm>
            <a:off x="3059113" y="4795745"/>
            <a:ext cx="5788024" cy="187743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2000" b="1" dirty="0">
                <a:latin typeface="Arial Narrow" pitchFamily="34" charset="0"/>
              </a:rPr>
              <a:t> </a:t>
            </a:r>
            <a:r>
              <a:rPr lang="cs-CZ" altLang="cs-CZ" sz="1600" b="1" dirty="0">
                <a:latin typeface="Arial Narrow" pitchFamily="34" charset="0"/>
              </a:rPr>
              <a:t>Kdy skupiny vznikly? V průběhu </a:t>
            </a:r>
            <a:r>
              <a:rPr lang="cs-CZ" altLang="cs-CZ" sz="1600" b="1" dirty="0" err="1">
                <a:latin typeface="Arial Narrow" pitchFamily="34" charset="0"/>
              </a:rPr>
              <a:t>risského</a:t>
            </a:r>
            <a:r>
              <a:rPr lang="cs-CZ" altLang="cs-CZ" sz="1600" b="1" dirty="0">
                <a:latin typeface="Arial Narrow" pitchFamily="34" charset="0"/>
              </a:rPr>
              <a:t> zalednění – existují fosilní doklady</a:t>
            </a:r>
          </a:p>
          <a:p>
            <a:pPr>
              <a:spcBef>
                <a:spcPct val="0"/>
              </a:spcBef>
            </a:pPr>
            <a:r>
              <a:rPr lang="cs-CZ" altLang="cs-CZ" sz="1600" b="1" dirty="0">
                <a:latin typeface="Arial Narrow" pitchFamily="34" charset="0"/>
              </a:rPr>
              <a:t> Kde a proč vznikly? AMČ Afrika, neandrtálci Evropa, </a:t>
            </a:r>
            <a:r>
              <a:rPr lang="cs-CZ" altLang="cs-CZ" sz="1600" b="1" dirty="0" err="1">
                <a:latin typeface="Arial Narrow" pitchFamily="34" charset="0"/>
              </a:rPr>
              <a:t>záp</a:t>
            </a:r>
            <a:r>
              <a:rPr lang="cs-CZ" altLang="cs-CZ" sz="1600" b="1" dirty="0">
                <a:latin typeface="Arial Narrow" pitchFamily="34" charset="0"/>
              </a:rPr>
              <a:t>. a </a:t>
            </a:r>
            <a:r>
              <a:rPr lang="cs-CZ" altLang="cs-CZ" sz="1600" b="1" dirty="0" err="1">
                <a:latin typeface="Arial Narrow" pitchFamily="34" charset="0"/>
              </a:rPr>
              <a:t>stř</a:t>
            </a:r>
            <a:r>
              <a:rPr lang="cs-CZ" altLang="cs-CZ" sz="1600" b="1" dirty="0">
                <a:latin typeface="Arial Narrow" pitchFamily="34" charset="0"/>
              </a:rPr>
              <a:t> Asie, </a:t>
            </a:r>
            <a:r>
              <a:rPr lang="cs-CZ" altLang="cs-CZ" sz="1600" b="1" dirty="0" err="1">
                <a:latin typeface="Arial Narrow" pitchFamily="34" charset="0"/>
              </a:rPr>
              <a:t>denisované</a:t>
            </a:r>
            <a:r>
              <a:rPr lang="cs-CZ" altLang="cs-CZ" sz="1600" b="1" dirty="0">
                <a:latin typeface="Arial Narrow" pitchFamily="34" charset="0"/>
              </a:rPr>
              <a:t> jižní a střední Asie (velehory???)</a:t>
            </a:r>
          </a:p>
          <a:p>
            <a:pPr>
              <a:spcBef>
                <a:spcPct val="0"/>
              </a:spcBef>
            </a:pPr>
            <a:r>
              <a:rPr lang="cs-CZ" altLang="cs-CZ" sz="1600" b="1" dirty="0">
                <a:latin typeface="Arial Narrow" pitchFamily="34" charset="0"/>
              </a:rPr>
              <a:t> Jak jsou si příbuzné a mohly se navzájem křížit, známe DNA? DNA známe a víme, že se křížili, nikoliv však původní africké populace</a:t>
            </a:r>
          </a:p>
          <a:p>
            <a:pPr>
              <a:spcBef>
                <a:spcPct val="0"/>
              </a:spcBef>
            </a:pPr>
            <a:r>
              <a:rPr lang="cs-CZ" altLang="cs-CZ" sz="1600" b="1" dirty="0">
                <a:latin typeface="Arial Narrow" pitchFamily="34" charset="0"/>
              </a:rPr>
              <a:t> Proč měly podobnou kulturu, ale odlišnou stavbu těla? Ekologie</a:t>
            </a:r>
          </a:p>
        </p:txBody>
      </p:sp>
      <p:pic>
        <p:nvPicPr>
          <p:cNvPr id="26633" name="Picture 4" descr="Neandrthal body structureP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4581525"/>
            <a:ext cx="2857500" cy="223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_1154491_NEANDERTHAL_3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137" y="4011067"/>
            <a:ext cx="1162880" cy="581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3" y="1412776"/>
            <a:ext cx="2411760" cy="135661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CCCF6E8-8052-4D52-B165-4DCF2890E7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92276" y="1850704"/>
            <a:ext cx="5351723" cy="301034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32E8AE2-13FB-4CD5-844F-707AC0B8AFEE}"/>
              </a:ext>
            </a:extLst>
          </p:cNvPr>
          <p:cNvSpPr txBox="1"/>
          <p:nvPr/>
        </p:nvSpPr>
        <p:spPr>
          <a:xfrm>
            <a:off x="4180322" y="3022927"/>
            <a:ext cx="860146" cy="33855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cs-CZ" sz="1600" dirty="0">
                <a:latin typeface="Arial Narrow" panose="020B0606020202030204" pitchFamily="34" charset="0"/>
              </a:rPr>
              <a:t>Sucho</a:t>
            </a:r>
            <a:endParaRPr lang="cs-CZ" dirty="0">
              <a:latin typeface="Arial Narrow" panose="020B0606020202030204" pitchFamily="34" charset="0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D4943D0-98A1-409C-A0C4-45E73CE5E617}"/>
              </a:ext>
            </a:extLst>
          </p:cNvPr>
          <p:cNvSpPr txBox="1"/>
          <p:nvPr/>
        </p:nvSpPr>
        <p:spPr>
          <a:xfrm>
            <a:off x="4180322" y="1566983"/>
            <a:ext cx="860146" cy="33855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cs-CZ" sz="1600" dirty="0">
                <a:latin typeface="Arial Narrow" panose="020B0606020202030204" pitchFamily="34" charset="0"/>
              </a:rPr>
              <a:t>Mráz</a:t>
            </a:r>
            <a:endParaRPr lang="cs-CZ" dirty="0">
              <a:latin typeface="Arial Narrow" panose="020B0606020202030204" pitchFamily="34" charset="0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C17E2DD-C95F-431A-829C-A338BA60D022}"/>
              </a:ext>
            </a:extLst>
          </p:cNvPr>
          <p:cNvSpPr txBox="1"/>
          <p:nvPr/>
        </p:nvSpPr>
        <p:spPr>
          <a:xfrm>
            <a:off x="5292080" y="1628800"/>
            <a:ext cx="2880320" cy="27699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>
                <a:latin typeface="Arial Narrow" panose="020B0606020202030204" pitchFamily="34" charset="0"/>
              </a:rPr>
              <a:t>Stabilní klima, vysokohorské prostředí???</a:t>
            </a:r>
            <a:endParaRPr lang="cs-CZ" sz="18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07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05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05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005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005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0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0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0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0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0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0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0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0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00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00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00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00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00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00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00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00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6" grpId="0" build="p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44624"/>
            <a:ext cx="7772400" cy="864096"/>
          </a:xfr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txBody>
          <a:bodyPr/>
          <a:lstStyle/>
          <a:p>
            <a:r>
              <a:rPr lang="cs-CZ" sz="3600" b="1" dirty="0" err="1">
                <a:latin typeface="Arial Narrow" panose="020B0606020202030204" pitchFamily="34" charset="0"/>
              </a:rPr>
              <a:t>Hominizace</a:t>
            </a:r>
            <a:r>
              <a:rPr lang="cs-CZ" sz="3600" b="1" dirty="0">
                <a:latin typeface="Arial Narrow" panose="020B0606020202030204" pitchFamily="34" charset="0"/>
              </a:rPr>
              <a:t> a osídlení světa člověkem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052736"/>
            <a:ext cx="8496944" cy="5688632"/>
          </a:xfr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/>
          <a:lstStyle/>
          <a:p>
            <a:r>
              <a:rPr lang="cs-CZ" sz="2700" dirty="0">
                <a:latin typeface="Arial Narrow" panose="020B0606020202030204" pitchFamily="34" charset="0"/>
              </a:rPr>
              <a:t>Pochopení </a:t>
            </a:r>
            <a:r>
              <a:rPr lang="cs-CZ" sz="2700" dirty="0" err="1">
                <a:latin typeface="Arial Narrow" panose="020B0606020202030204" pitchFamily="34" charset="0"/>
              </a:rPr>
              <a:t>hominizačního</a:t>
            </a:r>
            <a:r>
              <a:rPr lang="cs-CZ" sz="2700" dirty="0">
                <a:latin typeface="Arial Narrow" panose="020B0606020202030204" pitchFamily="34" charset="0"/>
              </a:rPr>
              <a:t> procesu v širokém slova smyslu umožňuje vysvětlit jak a proč mohly jednotlivé lidské formy postupně osídlovat svět.</a:t>
            </a:r>
          </a:p>
          <a:p>
            <a:r>
              <a:rPr lang="cs-CZ" sz="2700" dirty="0">
                <a:latin typeface="Arial Narrow" panose="020B0606020202030204" pitchFamily="34" charset="0"/>
              </a:rPr>
              <a:t>Osídlení světa probíhalo v určitých etapách v souladu s ekologickými, klimatickými a biogeografickými trendy.</a:t>
            </a:r>
          </a:p>
          <a:p>
            <a:r>
              <a:rPr lang="cs-CZ" sz="2700" dirty="0">
                <a:latin typeface="Arial Narrow" panose="020B0606020202030204" pitchFamily="34" charset="0"/>
              </a:rPr>
              <a:t>Důležitou roli hrála i fluktuace životních podmínek, včetně vulkanické činnosti a náhlých změn klimatu, rozvoj technologie a schopností adaptace jednotlivých populací, tedy i rozvoji kognitivních funkcí lidských populací.</a:t>
            </a:r>
          </a:p>
          <a:p>
            <a:r>
              <a:rPr lang="cs-CZ" sz="2700" dirty="0">
                <a:latin typeface="Arial Narrow" panose="020B0606020202030204" pitchFamily="34" charset="0"/>
              </a:rPr>
              <a:t>Migrace jednotlivých lidských forem a skupin jsou patrné i ve změnách genomu a adaptacích, které se mohly odrážet i v některých charakteristických vlastnostech jejich genomu, tak jak je známe i u současných lidských populacích.</a:t>
            </a:r>
          </a:p>
        </p:txBody>
      </p:sp>
    </p:spTree>
    <p:extLst>
      <p:ext uri="{BB962C8B-B14F-4D97-AF65-F5344CB8AC3E}">
        <p14:creationId xmlns:p14="http://schemas.microsoft.com/office/powerpoint/2010/main" val="404886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4F017193-0D51-49FA-909C-4AAAB2DED3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45380"/>
            <a:ext cx="8680896" cy="908720"/>
          </a:xfr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/>
          <a:lstStyle/>
          <a:p>
            <a:r>
              <a:rPr lang="cs-CZ" altLang="cs-CZ" sz="2800" b="1" dirty="0">
                <a:latin typeface="Arial Narrow" panose="020B0606020202030204" pitchFamily="34" charset="0"/>
              </a:rPr>
              <a:t>Neandrtálci po předposledním glaciálním maximu - Palestina</a:t>
            </a:r>
          </a:p>
        </p:txBody>
      </p:sp>
      <p:pic>
        <p:nvPicPr>
          <p:cNvPr id="36867" name="Picture 3" descr="Amud 1 RSIDE">
            <a:extLst>
              <a:ext uri="{FF2B5EF4-FFF2-40B4-BE49-F238E27FC236}">
                <a16:creationId xmlns:a16="http://schemas.microsoft.com/office/drawing/2014/main" id="{AFBC4E3F-28D0-443F-A732-DA331E647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178300"/>
            <a:ext cx="2362200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 descr="Amud 1 semilatPr">
            <a:extLst>
              <a:ext uri="{FF2B5EF4-FFF2-40B4-BE49-F238E27FC236}">
                <a16:creationId xmlns:a16="http://schemas.microsoft.com/office/drawing/2014/main" id="{4A0874D7-2909-46A5-A807-63AD8A219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435100"/>
            <a:ext cx="21717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Amud 7 semilatPr">
            <a:extLst>
              <a:ext uri="{FF2B5EF4-FFF2-40B4-BE49-F238E27FC236}">
                <a16:creationId xmlns:a16="http://schemas.microsoft.com/office/drawing/2014/main" id="{22F86F3E-0635-41AD-8AC9-6B7EB0701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30300"/>
            <a:ext cx="2138363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 descr="Amud RECONSTUCTION">
            <a:extLst>
              <a:ext uri="{FF2B5EF4-FFF2-40B4-BE49-F238E27FC236}">
                <a16:creationId xmlns:a16="http://schemas.microsoft.com/office/drawing/2014/main" id="{73370274-51CD-4E22-9291-4802278B8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3873500"/>
            <a:ext cx="2006600" cy="283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1" name="Text Box 7">
            <a:extLst>
              <a:ext uri="{FF2B5EF4-FFF2-40B4-BE49-F238E27FC236}">
                <a16:creationId xmlns:a16="http://schemas.microsoft.com/office/drawing/2014/main" id="{C97BC535-34B4-4191-A3CE-115522F37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356176"/>
            <a:ext cx="780983" cy="400110"/>
          </a:xfrm>
          <a:prstGeom prst="rect">
            <a:avLst/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 b="1" dirty="0" err="1">
                <a:latin typeface="Arial Narrow" panose="020B0606020202030204" pitchFamily="34" charset="0"/>
              </a:rPr>
              <a:t>Amud</a:t>
            </a:r>
            <a:endParaRPr lang="cs-CZ" altLang="cs-CZ" dirty="0">
              <a:latin typeface="Arial Narrow" panose="020B0606020202030204" pitchFamily="34" charset="0"/>
            </a:endParaRPr>
          </a:p>
        </p:txBody>
      </p:sp>
      <p:pic>
        <p:nvPicPr>
          <p:cNvPr id="36872" name="Picture 8" descr="Kebara 2 skeleton">
            <a:extLst>
              <a:ext uri="{FF2B5EF4-FFF2-40B4-BE49-F238E27FC236}">
                <a16:creationId xmlns:a16="http://schemas.microsoft.com/office/drawing/2014/main" id="{0B0EDC63-9FC1-46C6-A089-5D9353991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1150089"/>
            <a:ext cx="2270953" cy="2952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3" name="Text Box 9">
            <a:extLst>
              <a:ext uri="{FF2B5EF4-FFF2-40B4-BE49-F238E27FC236}">
                <a16:creationId xmlns:a16="http://schemas.microsoft.com/office/drawing/2014/main" id="{C6562C8A-70AD-41AE-824B-BC24695C6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2669" y="3529078"/>
            <a:ext cx="898003" cy="4001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 b="1" dirty="0" err="1">
                <a:latin typeface="Arial Narrow" panose="020B0606020202030204" pitchFamily="34" charset="0"/>
              </a:rPr>
              <a:t>Kebara</a:t>
            </a:r>
            <a:endParaRPr lang="cs-CZ" altLang="cs-CZ" dirty="0">
              <a:latin typeface="Arial Narrow" panose="020B0606020202030204" pitchFamily="34" charset="0"/>
            </a:endParaRPr>
          </a:p>
        </p:txBody>
      </p:sp>
      <p:pic>
        <p:nvPicPr>
          <p:cNvPr id="11266" name="Picture 2" descr="Comparison of the Kebara 2 (K2) thorax (left column; see legend in... |  Download Scientific Diagram">
            <a:extLst>
              <a:ext uri="{FF2B5EF4-FFF2-40B4-BE49-F238E27FC236}">
                <a16:creationId xmlns:a16="http://schemas.microsoft.com/office/drawing/2014/main" id="{F33ADA97-94E4-4A31-95D4-D963B716A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794" y="4156386"/>
            <a:ext cx="2479606" cy="270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205DEF77-0E7F-4C20-89BF-5293BBA58E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39952" y="42888"/>
            <a:ext cx="4896544" cy="706312"/>
          </a:xfr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/>
          <a:lstStyle/>
          <a:p>
            <a:r>
              <a:rPr lang="cs-CZ" altLang="cs-CZ" sz="2400" b="1" dirty="0">
                <a:latin typeface="Arial Narrow" panose="020B0606020202030204" pitchFamily="34" charset="0"/>
              </a:rPr>
              <a:t>Poslední neandrtálci – život na periferii</a:t>
            </a:r>
            <a:br>
              <a:rPr lang="cs-CZ" altLang="cs-CZ" sz="1800" b="1" dirty="0">
                <a:latin typeface="Arial Narrow" panose="020B0606020202030204" pitchFamily="34" charset="0"/>
              </a:rPr>
            </a:br>
            <a:r>
              <a:rPr lang="cs-CZ" altLang="cs-CZ" sz="1800" b="1" dirty="0">
                <a:latin typeface="Arial Narrow" panose="020B0606020202030204" pitchFamily="34" charset="0"/>
              </a:rPr>
              <a:t>vymírají před 40 – 38 tisíci lety</a:t>
            </a:r>
          </a:p>
        </p:txBody>
      </p:sp>
      <p:pic>
        <p:nvPicPr>
          <p:cNvPr id="44035" name="Picture 3" descr="Gibraltar 1Pr">
            <a:extLst>
              <a:ext uri="{FF2B5EF4-FFF2-40B4-BE49-F238E27FC236}">
                <a16:creationId xmlns:a16="http://schemas.microsoft.com/office/drawing/2014/main" id="{362BC5B9-858C-44F4-8B34-A26D03616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12" y="134677"/>
            <a:ext cx="2376264" cy="2593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 descr="Zafarraya mandible">
            <a:extLst>
              <a:ext uri="{FF2B5EF4-FFF2-40B4-BE49-F238E27FC236}">
                <a16:creationId xmlns:a16="http://schemas.microsoft.com/office/drawing/2014/main" id="{EC7F8A74-3BF1-406E-A40C-EE5F79DEB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874" y="891704"/>
            <a:ext cx="2376264" cy="184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Rectangle 5">
            <a:extLst>
              <a:ext uri="{FF2B5EF4-FFF2-40B4-BE49-F238E27FC236}">
                <a16:creationId xmlns:a16="http://schemas.microsoft.com/office/drawing/2014/main" id="{A77044B6-A3C1-44C8-9AEC-A967054AA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4668" y="2782176"/>
            <a:ext cx="2534668" cy="400110"/>
          </a:xfrm>
          <a:prstGeom prst="rect">
            <a:avLst/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cs-CZ" sz="2000" b="1" dirty="0" err="1">
                <a:latin typeface="Arial" panose="020B0604020202020204" pitchFamily="34" charset="0"/>
              </a:rPr>
              <a:t>Zafarraya</a:t>
            </a:r>
            <a:r>
              <a:rPr lang="cs-CZ" altLang="cs-CZ" sz="2000" b="1" dirty="0">
                <a:latin typeface="Arial" panose="020B0604020202020204" pitchFamily="34" charset="0"/>
              </a:rPr>
              <a:t> El </a:t>
            </a:r>
            <a:r>
              <a:rPr lang="cs-CZ" altLang="cs-CZ" sz="2000" b="1" dirty="0" err="1">
                <a:latin typeface="Arial" panose="020B0604020202020204" pitchFamily="34" charset="0"/>
              </a:rPr>
              <a:t>Sidron</a:t>
            </a:r>
            <a:endParaRPr lang="cs-CZ" altLang="cs-CZ" sz="2000" b="1" dirty="0">
              <a:latin typeface="Arial Narrow" panose="020B0606020202030204" pitchFamily="34" charset="0"/>
            </a:endParaRPr>
          </a:p>
        </p:txBody>
      </p:sp>
      <p:sp>
        <p:nvSpPr>
          <p:cNvPr id="44038" name="Rectangle 6">
            <a:extLst>
              <a:ext uri="{FF2B5EF4-FFF2-40B4-BE49-F238E27FC236}">
                <a16:creationId xmlns:a16="http://schemas.microsoft.com/office/drawing/2014/main" id="{797B9F05-733A-4255-98D1-5B903A7991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5161" y="2728193"/>
            <a:ext cx="1239838" cy="396875"/>
          </a:xfrm>
          <a:prstGeom prst="rect">
            <a:avLst/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cs-CZ" sz="2000" b="1" dirty="0">
                <a:latin typeface="Arial" panose="020B0604020202020204" pitchFamily="34" charset="0"/>
              </a:rPr>
              <a:t>Gibraltar</a:t>
            </a:r>
            <a:endParaRPr lang="cs-CZ" altLang="cs-CZ" sz="2000" b="1" dirty="0">
              <a:latin typeface="Arial Narrow" panose="020B0606020202030204" pitchFamily="34" charset="0"/>
            </a:endParaRPr>
          </a:p>
        </p:txBody>
      </p:sp>
      <p:pic>
        <p:nvPicPr>
          <p:cNvPr id="44039" name="Picture 7" descr="Vindija G3">
            <a:extLst>
              <a:ext uri="{FF2B5EF4-FFF2-40B4-BE49-F238E27FC236}">
                <a16:creationId xmlns:a16="http://schemas.microsoft.com/office/drawing/2014/main" id="{6E76EE88-44E6-4E0C-88BE-8C9DA0FFF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421" y="791468"/>
            <a:ext cx="15335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8" descr="vindija tools">
            <a:extLst>
              <a:ext uri="{FF2B5EF4-FFF2-40B4-BE49-F238E27FC236}">
                <a16:creationId xmlns:a16="http://schemas.microsoft.com/office/drawing/2014/main" id="{EAE4A5AD-EB5B-4162-9E67-C7739F19D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946" y="791468"/>
            <a:ext cx="1506537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41" name="Rectangle 9">
            <a:extLst>
              <a:ext uri="{FF2B5EF4-FFF2-40B4-BE49-F238E27FC236}">
                <a16:creationId xmlns:a16="http://schemas.microsoft.com/office/drawing/2014/main" id="{65AD741A-D652-4667-A768-8F4F73726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2334" y="2696468"/>
            <a:ext cx="1016000" cy="396875"/>
          </a:xfrm>
          <a:prstGeom prst="rect">
            <a:avLst/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cs-CZ" sz="2000" b="1" dirty="0" err="1">
                <a:latin typeface="Arial" panose="020B0604020202020204" pitchFamily="34" charset="0"/>
              </a:rPr>
              <a:t>Vindija</a:t>
            </a:r>
            <a:endParaRPr lang="cs-CZ" altLang="cs-CZ" sz="2000" b="1" dirty="0">
              <a:latin typeface="Arial Narrow" panose="020B0606020202030204" pitchFamily="34" charset="0"/>
            </a:endParaRPr>
          </a:p>
        </p:txBody>
      </p:sp>
      <p:pic>
        <p:nvPicPr>
          <p:cNvPr id="71682" name="Picture 2">
            <a:extLst>
              <a:ext uri="{FF2B5EF4-FFF2-40B4-BE49-F238E27FC236}">
                <a16:creationId xmlns:a16="http://schemas.microsoft.com/office/drawing/2014/main" id="{126086C3-9D06-4949-8855-20D1C8F69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221319"/>
            <a:ext cx="4582230" cy="215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4" name="Picture 4">
            <a:extLst>
              <a:ext uri="{FF2B5EF4-FFF2-40B4-BE49-F238E27FC236}">
                <a16:creationId xmlns:a16="http://schemas.microsoft.com/office/drawing/2014/main" id="{F1FC8F28-D44F-413F-BDB6-EC137EB32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172" y="4448757"/>
            <a:ext cx="4958332" cy="232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F81774D-9C70-4DE4-9B8D-1D615102DE5E}"/>
              </a:ext>
            </a:extLst>
          </p:cNvPr>
          <p:cNvSpPr/>
          <p:nvPr/>
        </p:nvSpPr>
        <p:spPr>
          <a:xfrm>
            <a:off x="3995936" y="3459961"/>
            <a:ext cx="4816853" cy="707886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>
                <a:solidFill>
                  <a:srgbClr val="202122"/>
                </a:solidFill>
                <a:latin typeface="Arial Narrow"/>
              </a:rPr>
              <a:t>„Vytlačení“ n</a:t>
            </a:r>
            <a:r>
              <a:rPr lang="en-US" sz="2000" b="1">
                <a:solidFill>
                  <a:srgbClr val="202122"/>
                </a:solidFill>
                <a:latin typeface="Arial Narrow"/>
              </a:rPr>
              <a:t>eandrt</a:t>
            </a:r>
            <a:r>
              <a:rPr lang="cs-CZ" sz="2000" b="1">
                <a:solidFill>
                  <a:srgbClr val="202122"/>
                </a:solidFill>
                <a:latin typeface="Arial Narrow"/>
              </a:rPr>
              <a:t>álců</a:t>
            </a:r>
            <a:r>
              <a:rPr lang="en-US" sz="2000" b="1" dirty="0">
                <a:solidFill>
                  <a:srgbClr val="202122"/>
                </a:solidFill>
                <a:latin typeface="Arial Narrow"/>
              </a:rPr>
              <a:t> </a:t>
            </a:r>
            <a:r>
              <a:rPr lang="cs-CZ" sz="2000" b="1" dirty="0">
                <a:solidFill>
                  <a:srgbClr val="202122"/>
                </a:solidFill>
                <a:latin typeface="Arial Narrow"/>
              </a:rPr>
              <a:t>ranými populacemi AMČ? Jak to bylo doopravdy? Mísili se??</a:t>
            </a:r>
            <a:endParaRPr lang="cs-CZ" sz="2000" b="1" dirty="0">
              <a:latin typeface="Arial Narrow"/>
            </a:endParaRPr>
          </a:p>
        </p:txBody>
      </p:sp>
      <p:pic>
        <p:nvPicPr>
          <p:cNvPr id="71686" name="Picture 6">
            <a:extLst>
              <a:ext uri="{FF2B5EF4-FFF2-40B4-BE49-F238E27FC236}">
                <a16:creationId xmlns:a16="http://schemas.microsoft.com/office/drawing/2014/main" id="{AFBAAF49-BD5E-4D57-8C9C-E288EDAB0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420" y="5085184"/>
            <a:ext cx="1252000" cy="176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ED630195-2501-4025-9729-BE986765190E}"/>
              </a:ext>
            </a:extLst>
          </p:cNvPr>
          <p:cNvSpPr/>
          <p:nvPr/>
        </p:nvSpPr>
        <p:spPr>
          <a:xfrm>
            <a:off x="1259632" y="5722715"/>
            <a:ext cx="2664296" cy="1077218"/>
          </a:xfrm>
          <a:prstGeom prst="rect">
            <a:avLst/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 wrap="square">
            <a:spAutoFit/>
          </a:bodyPr>
          <a:lstStyle/>
          <a:p>
            <a:r>
              <a:rPr lang="cs-CZ" sz="1600" b="1" dirty="0" err="1">
                <a:solidFill>
                  <a:srgbClr val="000000"/>
                </a:solidFill>
                <a:latin typeface="Arial Narrow" panose="020B0606020202030204" pitchFamily="34" charset="0"/>
              </a:rPr>
              <a:t>Abrigo</a:t>
            </a:r>
            <a:r>
              <a:rPr lang="cs-CZ" sz="1600" b="1" dirty="0">
                <a:solidFill>
                  <a:srgbClr val="000000"/>
                </a:solidFill>
                <a:latin typeface="Arial Narrow" panose="020B0606020202030204" pitchFamily="34" charset="0"/>
              </a:rPr>
              <a:t> do </a:t>
            </a:r>
            <a:r>
              <a:rPr lang="cs-CZ" sz="1600" b="1" dirty="0" err="1">
                <a:solidFill>
                  <a:srgbClr val="000000"/>
                </a:solidFill>
                <a:latin typeface="Arial Narrow" panose="020B0606020202030204" pitchFamily="34" charset="0"/>
              </a:rPr>
              <a:t>Lagar</a:t>
            </a:r>
            <a:r>
              <a:rPr lang="cs-CZ" sz="1600" b="1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cs-CZ" sz="1600" b="1" dirty="0" err="1">
                <a:solidFill>
                  <a:srgbClr val="000000"/>
                </a:solidFill>
                <a:latin typeface="Arial Narrow" panose="020B0606020202030204" pitchFamily="34" charset="0"/>
              </a:rPr>
              <a:t>Velho</a:t>
            </a:r>
            <a:endParaRPr lang="cs-CZ" sz="16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cs-CZ" sz="1600" b="1" dirty="0">
                <a:solidFill>
                  <a:srgbClr val="000000"/>
                </a:solidFill>
                <a:latin typeface="Arial Narrow" panose="020B0606020202030204" pitchFamily="34" charset="0"/>
              </a:rPr>
              <a:t>25 tisíc let, dětský skelet</a:t>
            </a:r>
          </a:p>
          <a:p>
            <a:r>
              <a:rPr lang="cs-CZ" sz="1600" b="1" dirty="0">
                <a:solidFill>
                  <a:srgbClr val="000000"/>
                </a:solidFill>
                <a:latin typeface="Arial Narrow" panose="020B0606020202030204" pitchFamily="34" charset="0"/>
              </a:rPr>
              <a:t>Kříženec AMČ a neandrtálce???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56320"/>
          </a:xfr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</p:spPr>
        <p:txBody>
          <a:bodyPr/>
          <a:lstStyle/>
          <a:p>
            <a:r>
              <a:rPr lang="cs-CZ" altLang="cs-CZ" sz="3200" b="1" dirty="0">
                <a:solidFill>
                  <a:schemeClr val="tx1"/>
                </a:solidFill>
                <a:latin typeface="Arial Narrow" pitchFamily="34" charset="0"/>
              </a:rPr>
              <a:t>Rozšíření anatomicky moderního člověka</a:t>
            </a:r>
            <a:endParaRPr lang="cs-CZ" altLang="cs-CZ" dirty="0">
              <a:solidFill>
                <a:schemeClr val="tx1"/>
              </a:solidFill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052736"/>
            <a:ext cx="8712968" cy="5652864"/>
          </a:xfrm>
          <a:solidFill>
            <a:srgbClr val="00FFFF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190500" indent="-190500"/>
            <a:r>
              <a:rPr lang="cs-CZ" altLang="cs-CZ" sz="2000" b="1" dirty="0">
                <a:latin typeface="Arial Narrow" pitchFamily="34" charset="0"/>
              </a:rPr>
              <a:t>V relativně krátkém období, které začalo po skončení předposledního glaciálu, tedy asi před 68 000 lety, a skončilo okolo 40 000 let, dochází k výrazným změnám jak ve skupině neandrtálců, tak u AMČ.</a:t>
            </a:r>
          </a:p>
          <a:p>
            <a:pPr marL="190500" indent="-190500"/>
            <a:r>
              <a:rPr lang="cs-CZ" altLang="cs-CZ" sz="2000" b="1" dirty="0">
                <a:latin typeface="Arial Narrow" pitchFamily="34" charset="0"/>
              </a:rPr>
              <a:t>V Evropě a přilehlých oblastech se před 120 tisíci lety objevují takzvaní klasičtí neandrtálci, kteří se však v tomto časovém úseku mění. Skelet se stává gracilnější, objevují se některé rysy připomínající AMČ, rozdíly ve stavbě těla však zůstávají.</a:t>
            </a:r>
          </a:p>
          <a:p>
            <a:pPr marL="190500" indent="-190500"/>
            <a:r>
              <a:rPr lang="cs-CZ" altLang="cs-CZ" sz="2000" b="1" dirty="0">
                <a:latin typeface="Arial Narrow" pitchFamily="34" charset="0"/>
              </a:rPr>
              <a:t>Některé z neandertálských populací si na konci této fáze osvojují výrobu nové, progresivní čepelové industrie. Některé nálezy potvrzují i existenci duchovní kultury, pohřbívání a elementy výtvarného či hudebního umění. </a:t>
            </a:r>
          </a:p>
          <a:p>
            <a:pPr marL="190500" indent="-190500"/>
            <a:r>
              <a:rPr lang="cs-CZ" altLang="cs-CZ" sz="2000" b="1" dirty="0">
                <a:latin typeface="Arial Narrow" pitchFamily="34" charset="0"/>
              </a:rPr>
              <a:t>AMČ pak prodělal bouřlivý vývoj v jihovýchodní Asii, kde definitivně kolonizoval Austrálii, pronikl i do americké části </a:t>
            </a:r>
            <a:r>
              <a:rPr lang="cs-CZ" altLang="cs-CZ" sz="2000" b="1" dirty="0" err="1">
                <a:latin typeface="Arial Narrow" pitchFamily="34" charset="0"/>
              </a:rPr>
              <a:t>Beringie</a:t>
            </a:r>
            <a:r>
              <a:rPr lang="cs-CZ" altLang="cs-CZ" sz="2000" b="1" dirty="0">
                <a:latin typeface="Arial Narrow" pitchFamily="34" charset="0"/>
              </a:rPr>
              <a:t>, a možná i do dalších částí severní Ameriky, nelze vyloučit ani kolonizaci Ameriky jižní. Před téměř 60 tisíci lety dochází i ke kolonizaci Evropy.</a:t>
            </a:r>
          </a:p>
          <a:p>
            <a:pPr marL="190500" indent="-190500"/>
            <a:r>
              <a:rPr lang="cs-CZ" altLang="cs-CZ" sz="2000" b="1" dirty="0">
                <a:latin typeface="Arial Narrow" pitchFamily="34" charset="0"/>
              </a:rPr>
              <a:t>V posledních obdobích fáze rozšíření AMČ dominuje čepelová industrie s komplexní materiální kulturou, objevuje se umění a náboženství. Motorem kolonizace se staly změny v technologii, chování, rozvoji kognitivních schopností a učení i sociální struktury a kultury tehdejších populací AMČ.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arly human migrations - Wikipedia">
            <a:extLst>
              <a:ext uri="{FF2B5EF4-FFF2-40B4-BE49-F238E27FC236}">
                <a16:creationId xmlns:a16="http://schemas.microsoft.com/office/drawing/2014/main" id="{6B70F152-5FE9-4FF8-AF39-6F50C410AF6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47786"/>
            <a:ext cx="5472608" cy="453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1E37DF70-F015-4681-A881-9FB38BE01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246" y="2996952"/>
            <a:ext cx="4858754" cy="386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7EFDDA1-7006-4D1D-AC05-D05F44294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6096" y="548680"/>
            <a:ext cx="3635896" cy="1440160"/>
          </a:xfrm>
          <a:gradFill>
            <a:gsLst>
              <a:gs pos="12000">
                <a:srgbClr val="E6D78A"/>
              </a:gs>
              <a:gs pos="19000">
                <a:srgbClr val="C7AC4C"/>
              </a:gs>
              <a:gs pos="74000">
                <a:srgbClr val="E6D78A"/>
              </a:gs>
              <a:gs pos="86000">
                <a:srgbClr val="C7AC4C"/>
              </a:gs>
              <a:gs pos="100000">
                <a:srgbClr val="E6DCAC"/>
              </a:gs>
            </a:gsLst>
            <a:lin ang="5400000" scaled="0"/>
          </a:gradFill>
        </p:spPr>
        <p:txBody>
          <a:bodyPr/>
          <a:lstStyle/>
          <a:p>
            <a:r>
              <a:rPr lang="cs-CZ" sz="2800" b="1" dirty="0">
                <a:latin typeface="Arial Narrow" panose="020B0606020202030204" pitchFamily="34" charset="0"/>
              </a:rPr>
              <a:t>AMČ – nejstarší migrace z Afriky započaly cca před 70 tisíci lety</a:t>
            </a:r>
          </a:p>
        </p:txBody>
      </p:sp>
    </p:spTree>
    <p:extLst>
      <p:ext uri="{BB962C8B-B14F-4D97-AF65-F5344CB8AC3E}">
        <p14:creationId xmlns:p14="http://schemas.microsoft.com/office/powerpoint/2010/main" val="31550514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116632"/>
            <a:ext cx="9077842" cy="1296144"/>
          </a:xfrm>
          <a:gradFill rotWithShape="1">
            <a:gsLst>
              <a:gs pos="0">
                <a:srgbClr val="CCCC00"/>
              </a:gs>
              <a:gs pos="50000">
                <a:schemeClr val="bg1"/>
              </a:gs>
              <a:gs pos="100000">
                <a:srgbClr val="CCCC00"/>
              </a:gs>
            </a:gsLst>
            <a:lin ang="5400000" scaled="1"/>
          </a:gradFill>
        </p:spPr>
        <p:txBody>
          <a:bodyPr/>
          <a:lstStyle/>
          <a:p>
            <a:pPr>
              <a:defRPr/>
            </a:pPr>
            <a:r>
              <a:rPr lang="cs-CZ" altLang="cs-CZ" sz="3600" b="1" dirty="0">
                <a:latin typeface="Arial Narrow" pitchFamily="34" charset="0"/>
              </a:rPr>
              <a:t>Osídlení Evropy</a:t>
            </a:r>
            <a:br>
              <a:rPr lang="cs-CZ" altLang="cs-CZ" sz="3600" b="1" dirty="0">
                <a:latin typeface="Arial Narrow" pitchFamily="34" charset="0"/>
              </a:rPr>
            </a:br>
            <a:r>
              <a:rPr lang="cs-CZ" altLang="cs-CZ" sz="2200" b="1" dirty="0">
                <a:latin typeface="Arial Narrow" pitchFamily="34" charset="0"/>
              </a:rPr>
              <a:t>Analýza </a:t>
            </a:r>
            <a:r>
              <a:rPr lang="cs-CZ" altLang="cs-CZ" sz="2200" b="1" dirty="0" err="1">
                <a:latin typeface="Arial Narrow" pitchFamily="34" charset="0"/>
              </a:rPr>
              <a:t>haplotypů</a:t>
            </a:r>
            <a:r>
              <a:rPr lang="cs-CZ" altLang="cs-CZ" sz="2200" b="1" dirty="0">
                <a:latin typeface="Arial Narrow" pitchFamily="34" charset="0"/>
              </a:rPr>
              <a:t>, genetické modely, odpovídají paleoantropologickým poznatků – tedy Evropa byla osídlena před více jak 50 tisíci lety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8D4735F1-19E9-4355-AC73-8ABAB9285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7" y="1700808"/>
            <a:ext cx="8970339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066800"/>
          </a:xfr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</p:spPr>
        <p:txBody>
          <a:bodyPr/>
          <a:lstStyle/>
          <a:p>
            <a:r>
              <a:rPr lang="cs-CZ" altLang="cs-CZ" sz="3200" b="1">
                <a:solidFill>
                  <a:schemeClr val="tx1"/>
                </a:solidFill>
                <a:latin typeface="Arial Narrow" pitchFamily="34" charset="0"/>
              </a:rPr>
              <a:t>Rozšíření anatomicky moderního člověka – kolonizační fáze I. – “kulturní revoluce”</a:t>
            </a:r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8382000" cy="5257800"/>
          </a:xfrm>
          <a:solidFill>
            <a:srgbClr val="00FFFF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altLang="cs-CZ" sz="2000" b="1" dirty="0">
                <a:latin typeface="Arial Narrow"/>
              </a:rPr>
              <a:t>V období od 70 000 let dochází k expanzivnímu vývoji AMČ, který v průběhu následujících cca 40 000 let kolonizoval většinu člověku dostupných ekosystémů a také definitivně kolonizoval Evropu, Asii i Severní a Jižní Ameriku, a to včetně jejích subarktických pásem. Pokročilý AMČ se od předchozích lidských forem velmi výrazně lišil ve většině důležitých znaků.</a:t>
            </a:r>
          </a:p>
          <a:p>
            <a:pPr lvl="1"/>
            <a:r>
              <a:rPr lang="cs-CZ" altLang="cs-CZ" sz="2000" b="1" dirty="0" err="1">
                <a:latin typeface="Arial Narrow"/>
              </a:rPr>
              <a:t>Mladopaleolitičtí</a:t>
            </a:r>
            <a:r>
              <a:rPr lang="cs-CZ" altLang="cs-CZ" sz="2000" b="1" dirty="0">
                <a:latin typeface="Arial Narrow"/>
              </a:rPr>
              <a:t> lidé byli vysocí a poměrně štíhlí, byli zjevně velmi dobře přizpůsobení k pochodům na dlouhé vzdálenosti. Ženy byly výrazně menší a robustní. Byli velmi dobří lovci, kteří k lovu používali řadu nových zbraní a zařízení, například vrhače oštěpů, harpuny, luky a šípy a pasti.</a:t>
            </a:r>
          </a:p>
          <a:p>
            <a:r>
              <a:rPr lang="cs-CZ" altLang="cs-CZ" sz="2000" b="1" dirty="0">
                <a:latin typeface="Arial Narrow" pitchFamily="34" charset="0"/>
              </a:rPr>
              <a:t>Velmi nápadný je rozvoj jejich materiální kultury, čepelových industrií a používání nekamenných materiálů, například kostí, keramiky, kůže a tkanin.</a:t>
            </a:r>
          </a:p>
          <a:p>
            <a:r>
              <a:rPr lang="cs-CZ" altLang="cs-CZ" sz="2000" b="1" dirty="0">
                <a:latin typeface="Arial Narrow" pitchFamily="34" charset="0"/>
              </a:rPr>
              <a:t>Za typický znak je možno považovat neobyčejný rozmach výtvarného umění (maleb, rytin i skulptur) a to ve všech oblastech, které postupně osídloval.</a:t>
            </a:r>
          </a:p>
          <a:p>
            <a:pPr lvl="1"/>
            <a:r>
              <a:rPr lang="cs-CZ" altLang="cs-CZ" sz="2000" b="1" dirty="0">
                <a:latin typeface="Arial Narrow" pitchFamily="34" charset="0"/>
              </a:rPr>
              <a:t>S tím souvisí i vyspělý design nástrojů, který dokonale využívá vlastností kamene, kostí, dřeva a dalších materiálů. Typické bylo  zdobení těla a oděvů.</a:t>
            </a:r>
            <a:endParaRPr lang="cs-CZ" altLang="cs-CZ" sz="20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28328"/>
          </a:xfr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</p:spPr>
        <p:txBody>
          <a:bodyPr/>
          <a:lstStyle/>
          <a:p>
            <a:r>
              <a:rPr lang="cs-CZ" altLang="cs-CZ" sz="3200" b="1" dirty="0">
                <a:solidFill>
                  <a:schemeClr val="tx1"/>
                </a:solidFill>
                <a:latin typeface="Arial Narrow" pitchFamily="34" charset="0"/>
              </a:rPr>
              <a:t>Rozšíření anatomicky moderního člověka “kulturní revoluce”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124744"/>
            <a:ext cx="8712968" cy="5544616"/>
          </a:xfrm>
          <a:solidFill>
            <a:srgbClr val="00FFFF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altLang="cs-CZ" sz="2000" b="1" dirty="0">
                <a:latin typeface="Arial Narrow" pitchFamily="34" charset="0"/>
              </a:rPr>
              <a:t>V průběhu kolonizace světa pokročilým anatomicky moderním člověkem se objevují významné inovace a prosazují se i nové technologické objevy. Vedle vrhače oštěpů, a zřejmě i luku a šípů, se objevují tkané látky, keramika, výroba obleků, bot a čepic, ozdoby ze zubů a škeblí.</a:t>
            </a:r>
          </a:p>
          <a:p>
            <a:pPr lvl="1"/>
            <a:r>
              <a:rPr lang="cs-CZ" altLang="cs-CZ" sz="2000" b="1" dirty="0">
                <a:latin typeface="Arial Narrow" pitchFamily="34" charset="0"/>
              </a:rPr>
              <a:t>Uvažuje se o domestikaci nebo </a:t>
            </a:r>
            <a:r>
              <a:rPr lang="cs-CZ" altLang="cs-CZ" sz="2000" b="1" dirty="0" err="1">
                <a:latin typeface="Arial Narrow" pitchFamily="34" charset="0"/>
              </a:rPr>
              <a:t>protodomestikaci</a:t>
            </a:r>
            <a:r>
              <a:rPr lang="cs-CZ" altLang="cs-CZ" sz="2000" b="1" dirty="0">
                <a:latin typeface="Arial Narrow" pitchFamily="34" charset="0"/>
              </a:rPr>
              <a:t> některých živočichů (pes, prase) a rostlin.</a:t>
            </a:r>
          </a:p>
          <a:p>
            <a:pPr lvl="1"/>
            <a:r>
              <a:rPr lang="cs-CZ" altLang="cs-CZ" sz="2000" b="1" dirty="0">
                <a:latin typeface="Arial Narrow" pitchFamily="34" charset="0"/>
              </a:rPr>
              <a:t>Výrazně se mění také sociální struktura a chování, objevují se výměna komodit, první náboženství, rituály a běžné jsou také obřadné pohřby. Všechny tyto prvky se v průběhu mladšího paleolitu a s postupem kolonizace světa dále rozvíjejí.</a:t>
            </a:r>
          </a:p>
          <a:p>
            <a:r>
              <a:rPr lang="cs-CZ" altLang="cs-CZ" sz="2000" b="1" dirty="0">
                <a:latin typeface="Arial Narrow" pitchFamily="34" charset="0"/>
              </a:rPr>
              <a:t>Kolonizace proběhla podle všeho ve dvou vlnách. V první vlně, která začala v období po 70 000 let a trvala až do 18 000 let, tedy do posledního glaciálního maxima, byla definitivně osídlena Austrálie, Evropa, převážná část jižní a centrální Asie a přinejmenším západní část Sibiře.</a:t>
            </a:r>
          </a:p>
          <a:p>
            <a:pPr lvl="1"/>
            <a:r>
              <a:rPr lang="cs-CZ" altLang="cs-CZ" sz="2000" b="1" dirty="0">
                <a:latin typeface="Arial Narrow" pitchFamily="34" charset="0"/>
              </a:rPr>
              <a:t>O osídlení východní Sibiře, </a:t>
            </a:r>
            <a:r>
              <a:rPr lang="cs-CZ" altLang="cs-CZ" sz="2000" b="1" dirty="0" err="1">
                <a:latin typeface="Arial Narrow" pitchFamily="34" charset="0"/>
              </a:rPr>
              <a:t>Beringie</a:t>
            </a:r>
            <a:r>
              <a:rPr lang="cs-CZ" altLang="cs-CZ" sz="2000" b="1" dirty="0">
                <a:latin typeface="Arial Narrow" pitchFamily="34" charset="0"/>
              </a:rPr>
              <a:t> a Severní a Jižní Ameriky se vedou spory. V tomto období zasáhla území Severní, a dokonce i Jižní Ameriky rozsáhlá migrační, pokud ne přímo kolonizační vlna.</a:t>
            </a:r>
            <a:endParaRPr lang="cs-CZ" altLang="cs-CZ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build="p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1008063"/>
          </a:xfr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</p:spPr>
        <p:txBody>
          <a:bodyPr/>
          <a:lstStyle/>
          <a:p>
            <a:r>
              <a:rPr lang="cs-CZ" altLang="cs-CZ" sz="3200" b="1" dirty="0">
                <a:solidFill>
                  <a:schemeClr val="tx1"/>
                </a:solidFill>
                <a:latin typeface="Arial Narrow" pitchFamily="34" charset="0"/>
              </a:rPr>
              <a:t>Rozšíření anatomicky moderního člověka Změna adaptivní strategie</a:t>
            </a:r>
            <a:endParaRPr lang="cs-CZ" altLang="cs-CZ" dirty="0">
              <a:solidFill>
                <a:schemeClr val="tx1"/>
              </a:solidFill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125538"/>
            <a:ext cx="8856984" cy="5615830"/>
          </a:xfrm>
          <a:solidFill>
            <a:srgbClr val="00FF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altLang="cs-CZ" sz="2000" b="1" dirty="0">
                <a:latin typeface="Arial Narrow" pitchFamily="34" charset="0"/>
              </a:rPr>
              <a:t>Poslední kolonizační fáze úzce souvisí se vznikem nové adaptivní strategie části lidských populací – se vznikem a rozvojem zemědělství a pastevectví. </a:t>
            </a:r>
            <a:r>
              <a:rPr lang="cs-CZ" altLang="cs-CZ" sz="2000" b="1" dirty="0">
                <a:latin typeface="Arial Narrow"/>
              </a:rPr>
              <a:t>Tu bychom mohli označit jako rekolonizaci světa.</a:t>
            </a:r>
          </a:p>
          <a:p>
            <a:r>
              <a:rPr lang="cs-CZ" altLang="cs-CZ" sz="2000" b="1" dirty="0">
                <a:latin typeface="Arial Narrow"/>
              </a:rPr>
              <a:t>Dnes je ale zřejmé, že zemědělství vzniklo nezávisle přinejmenším ve čtyřech částech světa – Blízký východ, subsaharská Afrika, jihovýchodní Asie, Čína a Střední a Jižní Amerika.</a:t>
            </a:r>
          </a:p>
          <a:p>
            <a:r>
              <a:rPr lang="cs-CZ" altLang="cs-CZ" sz="2000" b="1" dirty="0">
                <a:latin typeface="Arial Narrow"/>
              </a:rPr>
              <a:t>Podle současných znalostí vzniklo nezávisle zemědělství v několika oblastech Afriky, například Zimbabwe, a na indickém subkontinentu.</a:t>
            </a:r>
          </a:p>
          <a:p>
            <a:pPr lvl="1"/>
            <a:r>
              <a:rPr lang="cs-CZ" altLang="cs-CZ" sz="2000" b="1" dirty="0">
                <a:latin typeface="Arial Narrow" pitchFamily="34" charset="0"/>
              </a:rPr>
              <a:t>Nejdříve se rozsáhlé zemědělské populace objevily v oblasti takzvaného úrodného půlměsíce na Blízkém východě, avšak zemědělství a města existovaly v oblasti Turecka zřejmě již před 12 tisíci lety. Odtud se pak rozšiřují do mediteránních oblastí Evropy, severních oblastí Afriky a možná i do Indie. </a:t>
            </a:r>
          </a:p>
          <a:p>
            <a:pPr lvl="1"/>
            <a:r>
              <a:rPr lang="cs-CZ" altLang="cs-CZ" sz="2000" b="1" dirty="0">
                <a:latin typeface="Arial Narrow"/>
              </a:rPr>
              <a:t>Zemědělské populace postupně kolonizují všechny vhodné ekosystémy, výrazně je ovlivňují vytvářením prvních </a:t>
            </a:r>
            <a:r>
              <a:rPr lang="cs-CZ" altLang="cs-CZ" sz="2000" b="1" dirty="0" err="1">
                <a:latin typeface="Arial Narrow"/>
              </a:rPr>
              <a:t>antropoekosystémů</a:t>
            </a:r>
            <a:r>
              <a:rPr lang="cs-CZ" altLang="cs-CZ" sz="2000" b="1" dirty="0">
                <a:latin typeface="Arial Narrow"/>
              </a:rPr>
              <a:t> a vytlačují původní lovecko-sběračské populace do jiných, pro zemědělství méně vhodných oblastí.</a:t>
            </a:r>
          </a:p>
          <a:p>
            <a:pPr lvl="1"/>
            <a:r>
              <a:rPr lang="cs-CZ" altLang="cs-CZ" sz="2000" b="1" dirty="0">
                <a:latin typeface="Arial Narrow" pitchFamily="34" charset="0"/>
              </a:rPr>
              <a:t>V poslední fázi kolonizace Země osídlují různé typy lidských populací ostrovy v otevřených oceánech a také tropické pralesy v celém tropickém pásu.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CB7EFC-67E0-4BB5-B26D-B4294FE63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17113"/>
            <a:ext cx="7772400" cy="1123655"/>
          </a:xfr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/>
          <a:lstStyle/>
          <a:p>
            <a:r>
              <a:rPr lang="cs-CZ" b="1" dirty="0">
                <a:latin typeface="Arial Narrow" panose="020B0606020202030204" pitchFamily="34" charset="0"/>
              </a:rPr>
              <a:t>Domestikace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7704174-3EEA-4B02-9F3C-E4D2667C5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844824"/>
            <a:ext cx="9144000" cy="479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6933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CB7EFC-67E0-4BB5-B26D-B4294FE63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2080" y="217113"/>
            <a:ext cx="3166120" cy="1123655"/>
          </a:xfr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/>
          <a:lstStyle/>
          <a:p>
            <a:r>
              <a:rPr lang="cs-CZ" b="1" dirty="0">
                <a:latin typeface="Arial Narrow" panose="020B0606020202030204" pitchFamily="34" charset="0"/>
              </a:rPr>
              <a:t>Domestikace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7704174-3EEA-4B02-9F3C-E4D2667C5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1751"/>
            <a:ext cx="4811939" cy="2523881"/>
          </a:xfrm>
          <a:prstGeom prst="rect">
            <a:avLst/>
          </a:prstGeom>
        </p:spPr>
      </p:pic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349398D1-A9D2-4BA0-9DFA-DC23A2DB00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4117578"/>
              </p:ext>
            </p:extLst>
          </p:nvPr>
        </p:nvGraphicFramePr>
        <p:xfrm>
          <a:off x="2881139" y="2257295"/>
          <a:ext cx="6254824" cy="4568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 Home &amp; Student" r:id="rId3" imgW="4876560" imgH="3562920" progId="CorelPHOTOPAINTHome.Image.18">
                  <p:embed/>
                </p:oleObj>
              </mc:Choice>
              <mc:Fallback>
                <p:oleObj name="PHOTO-PAINT Home &amp; Student" r:id="rId3" imgW="4876560" imgH="3562920" progId="CorelPHOTOPAINTHome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81139" y="2257295"/>
                        <a:ext cx="6254824" cy="45689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9850"/>
            <a:ext cx="7772400" cy="766862"/>
          </a:xfrm>
          <a:gradFill rotWithShape="0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/>
          </a:gradFill>
        </p:spPr>
        <p:txBody>
          <a:bodyPr/>
          <a:lstStyle/>
          <a:p>
            <a:r>
              <a:rPr lang="cs-CZ" altLang="cs-CZ" sz="3600" b="1" dirty="0">
                <a:solidFill>
                  <a:schemeClr val="tx1"/>
                </a:solidFill>
              </a:rPr>
              <a:t>Fáze raných </a:t>
            </a:r>
            <a:r>
              <a:rPr lang="cs-CZ" altLang="cs-CZ" sz="3600" b="1" dirty="0" err="1">
                <a:solidFill>
                  <a:schemeClr val="tx1"/>
                </a:solidFill>
              </a:rPr>
              <a:t>homininů</a:t>
            </a:r>
            <a:endParaRPr lang="cs-CZ" altLang="cs-CZ" dirty="0">
              <a:solidFill>
                <a:schemeClr val="tx1"/>
              </a:solidFill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496" y="908720"/>
            <a:ext cx="9036495" cy="5760640"/>
          </a:xfrm>
          <a:solidFill>
            <a:srgbClr val="CCFFCC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altLang="cs-CZ" sz="2300" b="1" dirty="0">
                <a:latin typeface="Arial Narrow" pitchFamily="34" charset="0"/>
              </a:rPr>
              <a:t>V první fázi, která se dotýkala především předchůdců rodu </a:t>
            </a:r>
            <a:r>
              <a:rPr lang="cs-CZ" altLang="cs-CZ" sz="2300" b="1" i="1" dirty="0">
                <a:latin typeface="Arial Narrow" pitchFamily="34" charset="0"/>
              </a:rPr>
              <a:t>Homo</a:t>
            </a:r>
            <a:r>
              <a:rPr lang="cs-CZ" altLang="cs-CZ" sz="2300" b="1" dirty="0">
                <a:latin typeface="Arial Narrow" pitchFamily="34" charset="0"/>
              </a:rPr>
              <a:t>, šlo o osídlení subsaharské Afriky. </a:t>
            </a:r>
          </a:p>
          <a:p>
            <a:r>
              <a:rPr lang="cs-CZ" altLang="cs-CZ" sz="2300" b="1" dirty="0">
                <a:latin typeface="Arial Narrow" pitchFamily="34" charset="0"/>
              </a:rPr>
              <a:t>Tuto fázi kolonizace lze rozdělit na tři části:</a:t>
            </a:r>
            <a:endParaRPr lang="cs-CZ" altLang="cs-CZ" sz="2300" dirty="0">
              <a:latin typeface="Arial Narrow" pitchFamily="34" charset="0"/>
            </a:endParaRPr>
          </a:p>
          <a:p>
            <a:r>
              <a:rPr lang="cs-CZ" altLang="cs-CZ" sz="2000" b="1" dirty="0">
                <a:latin typeface="Arial Narrow" pitchFamily="34" charset="0"/>
              </a:rPr>
              <a:t>1) V období mezi sedmi až čtyřmi miliony let se bipední, částečně stromoví </a:t>
            </a:r>
            <a:r>
              <a:rPr lang="cs-CZ" altLang="cs-CZ" sz="2000" b="1" dirty="0" err="1">
                <a:latin typeface="Arial Narrow" pitchFamily="34" charset="0"/>
              </a:rPr>
              <a:t>hominini</a:t>
            </a:r>
            <a:r>
              <a:rPr lang="cs-CZ" altLang="cs-CZ" sz="2000" b="1" dirty="0">
                <a:latin typeface="Arial Narrow" pitchFamily="34" charset="0"/>
              </a:rPr>
              <a:t> (např. </a:t>
            </a:r>
            <a:r>
              <a:rPr lang="cs-CZ" altLang="cs-CZ" sz="2000" b="1" dirty="0" err="1">
                <a:latin typeface="Arial Narrow" pitchFamily="34" charset="0"/>
              </a:rPr>
              <a:t>ardipitéci</a:t>
            </a:r>
            <a:r>
              <a:rPr lang="cs-CZ" altLang="cs-CZ" sz="2000" b="1" dirty="0">
                <a:latin typeface="Arial Narrow" pitchFamily="34" charset="0"/>
              </a:rPr>
              <a:t>) postupně rozšířili v oblasti východní a střední Afriky.</a:t>
            </a:r>
          </a:p>
          <a:p>
            <a:r>
              <a:rPr lang="cs-CZ" altLang="cs-CZ" sz="2000" b="1" dirty="0">
                <a:latin typeface="Arial Narrow" pitchFamily="34" charset="0"/>
              </a:rPr>
              <a:t>2) Mezi 4,5 až 2,7 milionu let kolonizovali </a:t>
            </a:r>
            <a:r>
              <a:rPr lang="cs-CZ" altLang="cs-CZ" sz="2000" b="1" dirty="0" err="1">
                <a:latin typeface="Arial Narrow" pitchFamily="34" charset="0"/>
              </a:rPr>
              <a:t>bipedální</a:t>
            </a:r>
            <a:r>
              <a:rPr lang="cs-CZ" altLang="cs-CZ" sz="2000" b="1" dirty="0">
                <a:latin typeface="Arial Narrow" pitchFamily="34" charset="0"/>
              </a:rPr>
              <a:t> australopitéci téměř celou subsaharskou Afriku; obývali spíše polootevřené ekosystémy, lesostepi a galeriové pralesy. Jednotlivé druhy si byly podobné pokročilou bipedií, morfologií i ekologií. </a:t>
            </a:r>
          </a:p>
          <a:p>
            <a:r>
              <a:rPr lang="cs-CZ" altLang="cs-CZ" sz="2000" b="1" dirty="0">
                <a:latin typeface="Arial Narrow" pitchFamily="34" charset="0"/>
              </a:rPr>
              <a:t>3) Mezi 2,7 a 1,7 milionu let dochází k výrazné ekologické i morfologické diferenciaci a postupně se zformovaly tři ekologicky velmi rozdílné skupiny </a:t>
            </a:r>
            <a:r>
              <a:rPr lang="cs-CZ" altLang="cs-CZ" sz="2000" b="1" dirty="0" err="1">
                <a:latin typeface="Arial Narrow" pitchFamily="34" charset="0"/>
              </a:rPr>
              <a:t>homininů</a:t>
            </a:r>
            <a:r>
              <a:rPr lang="cs-CZ" altLang="cs-CZ" sz="2000" b="1" dirty="0">
                <a:latin typeface="Arial Narrow" pitchFamily="34" charset="0"/>
              </a:rPr>
              <a:t>.</a:t>
            </a:r>
          </a:p>
          <a:p>
            <a:pPr lvl="1"/>
            <a:r>
              <a:rPr lang="cs-CZ" altLang="cs-CZ" sz="2100" b="1" dirty="0">
                <a:latin typeface="Arial Narrow" pitchFamily="34" charset="0"/>
              </a:rPr>
              <a:t>První skupina, </a:t>
            </a:r>
            <a:r>
              <a:rPr lang="cs-CZ" altLang="cs-CZ" sz="2100" b="1" u="sng" dirty="0">
                <a:latin typeface="Arial Narrow" pitchFamily="34" charset="0"/>
              </a:rPr>
              <a:t>ranní zástupci rodu </a:t>
            </a:r>
            <a:r>
              <a:rPr lang="cs-CZ" altLang="cs-CZ" sz="2100" b="1" i="1" u="sng" dirty="0">
                <a:latin typeface="Arial Narrow" pitchFamily="34" charset="0"/>
              </a:rPr>
              <a:t>Homo</a:t>
            </a:r>
            <a:r>
              <a:rPr lang="cs-CZ" altLang="cs-CZ" sz="2100" b="1" dirty="0">
                <a:latin typeface="Arial Narrow" pitchFamily="34" charset="0"/>
              </a:rPr>
              <a:t>, kteří jako první skupina </a:t>
            </a:r>
            <a:r>
              <a:rPr lang="cs-CZ" altLang="cs-CZ" sz="2100" b="1" dirty="0" err="1">
                <a:latin typeface="Arial Narrow" pitchFamily="34" charset="0"/>
              </a:rPr>
              <a:t>homininů</a:t>
            </a:r>
            <a:r>
              <a:rPr lang="cs-CZ" altLang="cs-CZ" sz="2100" b="1" dirty="0">
                <a:latin typeface="Arial Narrow" pitchFamily="34" charset="0"/>
              </a:rPr>
              <a:t> začali systematicky využívat materiální kulturu; objevovaly se nové formy chování a zvyšoval se podíl živočišné složky v potravě. </a:t>
            </a:r>
          </a:p>
          <a:p>
            <a:pPr lvl="1"/>
            <a:r>
              <a:rPr lang="cs-CZ" altLang="cs-CZ" sz="2100" b="1" dirty="0">
                <a:latin typeface="Arial Narrow" pitchFamily="34" charset="0"/>
              </a:rPr>
              <a:t>Druhou skupinu pak tvořili </a:t>
            </a:r>
            <a:r>
              <a:rPr lang="cs-CZ" altLang="cs-CZ" sz="2100" b="1" u="sng" dirty="0">
                <a:latin typeface="Arial Narrow" pitchFamily="34" charset="0"/>
              </a:rPr>
              <a:t>nespecializovaní australopitéci s některými znaky podobnými rodu </a:t>
            </a:r>
            <a:r>
              <a:rPr lang="cs-CZ" altLang="cs-CZ" sz="2100" b="1" i="1" u="sng" dirty="0">
                <a:latin typeface="Arial Narrow" pitchFamily="34" charset="0"/>
              </a:rPr>
              <a:t>Homo</a:t>
            </a:r>
          </a:p>
          <a:p>
            <a:pPr lvl="1"/>
            <a:r>
              <a:rPr lang="cs-CZ" altLang="cs-CZ" sz="2100" b="1" dirty="0">
                <a:latin typeface="Arial Narrow" pitchFamily="34" charset="0"/>
              </a:rPr>
              <a:t>Třetí specializovaní </a:t>
            </a:r>
            <a:r>
              <a:rPr lang="cs-CZ" altLang="cs-CZ" sz="2100" b="1" u="sng" dirty="0">
                <a:latin typeface="Arial Narrow" pitchFamily="34" charset="0"/>
              </a:rPr>
              <a:t>robustní australopitéci </a:t>
            </a:r>
            <a:r>
              <a:rPr lang="cs-CZ" altLang="cs-CZ" sz="2100" b="1" dirty="0">
                <a:latin typeface="Arial Narrow" pitchFamily="34" charset="0"/>
              </a:rPr>
              <a:t>žijící sympatricky s rodem </a:t>
            </a:r>
            <a:r>
              <a:rPr lang="cs-CZ" altLang="cs-CZ" sz="2100" i="1" dirty="0">
                <a:latin typeface="Arial Narrow" pitchFamily="34" charset="0"/>
              </a:rPr>
              <a:t>Homo</a:t>
            </a:r>
            <a:r>
              <a:rPr lang="cs-CZ" altLang="cs-CZ" sz="2200" b="1" dirty="0">
                <a:latin typeface="Arial Narrow" pitchFamily="34" charset="0"/>
              </a:rPr>
              <a:t>.</a:t>
            </a:r>
            <a:endParaRPr lang="cs-CZ" altLang="cs-CZ" sz="22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C9510E8F-41FB-41B2-AA3B-D9C1B71F1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5"/>
            <a:ext cx="8784976" cy="720080"/>
          </a:xfrm>
          <a:gradFill>
            <a:gsLst>
              <a:gs pos="0">
                <a:srgbClr val="E6DCAC">
                  <a:alpha val="14000"/>
                </a:srgbClr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cs-CZ" altLang="cs-CZ" sz="2800" b="1" dirty="0">
                <a:latin typeface="Arial Narrow" panose="020B0606020202030204" pitchFamily="34" charset="0"/>
              </a:rPr>
              <a:t>Vývoj </a:t>
            </a:r>
            <a:r>
              <a:rPr lang="cs-CZ" altLang="cs-CZ" sz="2800" b="1" dirty="0" err="1">
                <a:latin typeface="Arial Narrow" panose="020B0606020202030204" pitchFamily="34" charset="0"/>
              </a:rPr>
              <a:t>předneolitických</a:t>
            </a:r>
            <a:r>
              <a:rPr lang="cs-CZ" altLang="cs-CZ" sz="2800" b="1" dirty="0">
                <a:latin typeface="Arial Narrow" panose="020B0606020202030204" pitchFamily="34" charset="0"/>
              </a:rPr>
              <a:t> populací – Evropa a blízký Východ</a:t>
            </a:r>
          </a:p>
        </p:txBody>
      </p:sp>
      <p:sp>
        <p:nvSpPr>
          <p:cNvPr id="17411" name="Zástupný symbol pro obsah 2">
            <a:extLst>
              <a:ext uri="{FF2B5EF4-FFF2-40B4-BE49-F238E27FC236}">
                <a16:creationId xmlns:a16="http://schemas.microsoft.com/office/drawing/2014/main" id="{D487ED5F-0197-46D8-BE34-BDA4A0379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836713"/>
            <a:ext cx="8856984" cy="2736303"/>
          </a:xfr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miter lim="800000"/>
            <a:headEnd/>
            <a:tailEnd/>
          </a:ln>
        </p:spPr>
        <p:txBody>
          <a:bodyPr/>
          <a:lstStyle/>
          <a:p>
            <a:pPr marL="180975" indent="-180975">
              <a:defRPr/>
            </a:pPr>
            <a:r>
              <a:rPr lang="cs-CZ" altLang="cs-CZ" sz="1900" b="1" u="sng" dirty="0">
                <a:latin typeface="Arial Narrow" pitchFamily="34" charset="0"/>
              </a:rPr>
              <a:t>Mezolit 2</a:t>
            </a:r>
            <a:r>
              <a:rPr lang="cs-CZ" altLang="cs-CZ" sz="1900" b="1" dirty="0">
                <a:latin typeface="Arial Narrow" pitchFamily="34" charset="0"/>
              </a:rPr>
              <a:t> - 12 - ??? 9 tisíc let (mediterán)</a:t>
            </a:r>
            <a:endParaRPr lang="cs-CZ" altLang="cs-CZ" sz="1900" b="1" u="sng" dirty="0">
              <a:latin typeface="Arial Narrow" pitchFamily="34" charset="0"/>
            </a:endParaRPr>
          </a:p>
          <a:p>
            <a:pPr marL="180975" indent="-180975">
              <a:defRPr/>
            </a:pPr>
            <a:r>
              <a:rPr lang="cs-CZ" altLang="cs-CZ" sz="1900" b="1" u="sng" dirty="0">
                <a:latin typeface="Arial Narrow" pitchFamily="34" charset="0"/>
              </a:rPr>
              <a:t>Mezolit 3</a:t>
            </a:r>
            <a:r>
              <a:rPr lang="cs-CZ" altLang="cs-CZ" sz="1900" b="1" dirty="0">
                <a:latin typeface="Arial Narrow" pitchFamily="34" charset="0"/>
              </a:rPr>
              <a:t> -12 - 7 (3? – Balt a Polsko) tisíc let</a:t>
            </a:r>
          </a:p>
          <a:p>
            <a:pPr marL="180975" indent="-180975">
              <a:defRPr/>
            </a:pPr>
            <a:r>
              <a:rPr lang="cs-CZ" altLang="cs-CZ" sz="1900" b="1" dirty="0">
                <a:latin typeface="Arial Narrow" pitchFamily="34" charset="0"/>
              </a:rPr>
              <a:t>Biologicky je první etapa shodná z magdalénskou v Evropě, jde o různě adaptované </a:t>
            </a:r>
            <a:r>
              <a:rPr lang="cs-CZ" altLang="cs-CZ" sz="1900" b="1" dirty="0" err="1">
                <a:latin typeface="Arial Narrow" pitchFamily="34" charset="0"/>
              </a:rPr>
              <a:t>lovecko</a:t>
            </a:r>
            <a:r>
              <a:rPr lang="cs-CZ" altLang="cs-CZ" sz="1900" b="1" dirty="0">
                <a:latin typeface="Arial Narrow" pitchFamily="34" charset="0"/>
              </a:rPr>
              <a:t> (-sběračské) populace</a:t>
            </a:r>
          </a:p>
          <a:p>
            <a:pPr marL="180975" indent="-180975">
              <a:defRPr/>
            </a:pPr>
            <a:r>
              <a:rPr lang="cs-CZ" altLang="cs-CZ" sz="1900" b="1" dirty="0">
                <a:latin typeface="Arial Narrow" pitchFamily="34" charset="0"/>
              </a:rPr>
              <a:t>Mezolitické populace se o paleolitických liší v řadě znaků</a:t>
            </a:r>
          </a:p>
          <a:p>
            <a:pPr marL="180975" indent="-180975">
              <a:defRPr/>
            </a:pPr>
            <a:r>
              <a:rPr lang="cs-CZ" altLang="cs-CZ" sz="1900" b="1" dirty="0">
                <a:latin typeface="Arial Narrow" pitchFamily="34" charset="0"/>
              </a:rPr>
              <a:t>Specifika mezolitu východoevropských plání</a:t>
            </a:r>
          </a:p>
          <a:p>
            <a:pPr marL="180975" indent="-180975">
              <a:defRPr/>
            </a:pPr>
            <a:r>
              <a:rPr lang="cs-CZ" altLang="cs-CZ" sz="1900" b="1" dirty="0">
                <a:latin typeface="Arial Narrow" pitchFamily="34" charset="0"/>
              </a:rPr>
              <a:t>Blízký východ – </a:t>
            </a:r>
            <a:r>
              <a:rPr lang="cs-CZ" altLang="cs-CZ" sz="1900" b="1" dirty="0" err="1">
                <a:latin typeface="Arial Narrow" pitchFamily="34" charset="0"/>
              </a:rPr>
              <a:t>natufiánci</a:t>
            </a:r>
            <a:r>
              <a:rPr lang="cs-CZ" altLang="cs-CZ" sz="1900" b="1" dirty="0">
                <a:latin typeface="Arial Narrow" pitchFamily="34" charset="0"/>
              </a:rPr>
              <a:t> a neolit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E88E5B8-FCED-4D13-9699-BD3E44FD0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61" y="3645024"/>
            <a:ext cx="7503993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99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9" y="744364"/>
            <a:ext cx="6094717" cy="4166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Obdélník 1"/>
          <p:cNvSpPr>
            <a:spLocks noChangeArrowheads="1"/>
          </p:cNvSpPr>
          <p:nvPr/>
        </p:nvSpPr>
        <p:spPr bwMode="auto">
          <a:xfrm>
            <a:off x="1403350" y="44624"/>
            <a:ext cx="6636753" cy="769441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Arial Narrow" panose="020B0606020202030204" pitchFamily="34" charset="0"/>
              </a:rPr>
              <a:t>Genetická historie evropských populací – </a:t>
            </a:r>
            <a:r>
              <a:rPr lang="cs-CZ" altLang="cs-CZ" sz="2400" b="1" dirty="0" err="1">
                <a:latin typeface="Arial Narrow" panose="020B0606020202030204" pitchFamily="34" charset="0"/>
              </a:rPr>
              <a:t>mt-aDNA</a:t>
            </a:r>
            <a:r>
              <a:rPr lang="cs-CZ" altLang="cs-CZ" sz="2400" b="1" dirty="0">
                <a:latin typeface="Arial Narrow" panose="020B0606020202030204" pitchFamily="34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 Narrow" panose="020B0606020202030204" pitchFamily="34" charset="0"/>
              </a:rPr>
              <a:t>vznik dominantního evropského </a:t>
            </a:r>
            <a:r>
              <a:rPr lang="cs-CZ" altLang="cs-CZ" sz="2000" b="1" dirty="0" err="1">
                <a:latin typeface="Arial Narrow" panose="020B0606020202030204" pitchFamily="34" charset="0"/>
              </a:rPr>
              <a:t>haplotypu</a:t>
            </a:r>
            <a:r>
              <a:rPr lang="cs-CZ" altLang="cs-CZ" sz="2000" b="1" dirty="0">
                <a:latin typeface="Arial Narrow" panose="020B0606020202030204" pitchFamily="34" charset="0"/>
              </a:rPr>
              <a:t> na začátku holocénu</a:t>
            </a:r>
            <a:r>
              <a:rPr lang="en-US" altLang="cs-CZ" sz="2000" b="1" dirty="0">
                <a:latin typeface="Arial Narrow" panose="020B0606020202030204" pitchFamily="34" charset="0"/>
              </a:rPr>
              <a:t> </a:t>
            </a:r>
            <a:endParaRPr lang="cs-CZ" altLang="cs-CZ" sz="2000" b="1" dirty="0">
              <a:latin typeface="Arial Narrow" panose="020B060602020203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0984F77-FFBF-40DA-412E-1A5FE38285B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2862714"/>
            <a:ext cx="3607209" cy="395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495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31069"/>
            <a:ext cx="4608512" cy="3782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144016"/>
            <a:ext cx="7772400" cy="980728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/>
          <a:lstStyle/>
          <a:p>
            <a:r>
              <a:rPr lang="cs-CZ" sz="3200" b="1" dirty="0">
                <a:latin typeface="Arial Narrow" panose="020B0606020202030204" pitchFamily="34" charset="0"/>
              </a:rPr>
              <a:t>Formování neolitických populací v Evropě Ekologie, klima, migrace a genetika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305" y="1233675"/>
            <a:ext cx="4632695" cy="37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085184"/>
            <a:ext cx="6319210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01736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A2DB0D-B246-48AC-AFF4-DE4F5E4FA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864096"/>
          </a:xfr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/>
          <a:lstStyle/>
          <a:p>
            <a:r>
              <a:rPr lang="cs-CZ" sz="3100" b="1" dirty="0">
                <a:latin typeface="Arial Narrow" panose="020B0606020202030204" pitchFamily="34" charset="0"/>
              </a:rPr>
              <a:t>Původ ranně neolitických populací – východní mediterán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3499E6C-3B40-4214-9388-422B6B6BC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124744"/>
            <a:ext cx="5068752" cy="354136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EBAE5A9-1A06-452E-BDD9-A7232A19F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740" y="1124744"/>
            <a:ext cx="5604748" cy="563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450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3DFAE9-0C99-4B38-971B-8A030AD85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936104"/>
          </a:xfr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/>
          <a:lstStyle/>
          <a:p>
            <a:r>
              <a:rPr lang="cs-CZ" b="1" dirty="0">
                <a:latin typeface="Arial Narrow" panose="020B0606020202030204" pitchFamily="34" charset="0"/>
              </a:rPr>
              <a:t>Proces </a:t>
            </a:r>
            <a:r>
              <a:rPr lang="cs-CZ" b="1" dirty="0" err="1">
                <a:latin typeface="Arial Narrow" panose="020B0606020202030204" pitchFamily="34" charset="0"/>
              </a:rPr>
              <a:t>neolitizace</a:t>
            </a:r>
            <a:r>
              <a:rPr lang="cs-CZ" b="1" dirty="0">
                <a:latin typeface="Arial Narrow" panose="020B0606020202030204" pitchFamily="34" charset="0"/>
              </a:rPr>
              <a:t> Evropy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3C54270-7354-4C35-9342-C209B9679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317414"/>
            <a:ext cx="7344816" cy="545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491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792163"/>
          </a:xfr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</p:spPr>
        <p:txBody>
          <a:bodyPr/>
          <a:lstStyle/>
          <a:p>
            <a:r>
              <a:rPr lang="cs-CZ" altLang="cs-CZ" sz="4000" b="1"/>
              <a:t>Neolitické osídlení Evropy</a:t>
            </a:r>
            <a:endParaRPr lang="cs-CZ" altLang="cs-CZ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836613"/>
            <a:ext cx="8569325" cy="5832475"/>
          </a:xfr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b="1" dirty="0">
                <a:latin typeface="Arial Narrow" pitchFamily="34" charset="0"/>
              </a:rPr>
              <a:t>Starší neolit (5500-4500 BC)</a:t>
            </a:r>
          </a:p>
          <a:p>
            <a:pPr lvl="1">
              <a:lnSpc>
                <a:spcPct val="90000"/>
              </a:lnSpc>
            </a:pPr>
            <a:r>
              <a:rPr lang="cs-CZ" altLang="cs-CZ" sz="2000" b="1" u="sng" dirty="0">
                <a:latin typeface="Arial Narrow" pitchFamily="34" charset="0"/>
              </a:rPr>
              <a:t>Kultura lineární keramiky (LBK )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cs-CZ" altLang="cs-CZ" sz="2000" b="1" i="1" dirty="0">
                <a:latin typeface="Arial Narrow" pitchFamily="34" charset="0"/>
              </a:rPr>
              <a:t>Vedle sebe existují původní „</a:t>
            </a:r>
            <a:r>
              <a:rPr lang="cs-CZ" altLang="cs-CZ" sz="2000" b="1" i="1" dirty="0" err="1">
                <a:latin typeface="Arial Narrow" pitchFamily="34" charset="0"/>
              </a:rPr>
              <a:t>mesolitické</a:t>
            </a:r>
            <a:r>
              <a:rPr lang="cs-CZ" altLang="cs-CZ" sz="2000" b="1" i="1" dirty="0">
                <a:latin typeface="Arial Narrow" pitchFamily="34" charset="0"/>
              </a:rPr>
              <a:t>“ a příchozí neolitické populace </a:t>
            </a:r>
          </a:p>
          <a:p>
            <a:pPr>
              <a:lnSpc>
                <a:spcPct val="90000"/>
              </a:lnSpc>
            </a:pPr>
            <a:r>
              <a:rPr lang="cs-CZ" altLang="cs-CZ" sz="2400" b="1" dirty="0">
                <a:latin typeface="Arial Narrow" pitchFamily="34" charset="0"/>
              </a:rPr>
              <a:t>Střední neolit (4500-3200 BC)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cs-CZ" altLang="cs-CZ" sz="2000" b="1" i="1" dirty="0">
                <a:latin typeface="Arial Narrow" pitchFamily="34" charset="0"/>
              </a:rPr>
              <a:t>v období středního neolitu dochází k ústupu klasického svrchně neolitického zemědělství a podle všeho se mísí původní obyvatelé a migranti</a:t>
            </a:r>
          </a:p>
          <a:p>
            <a:pPr lvl="1">
              <a:lnSpc>
                <a:spcPct val="90000"/>
              </a:lnSpc>
            </a:pPr>
            <a:r>
              <a:rPr lang="cs-CZ" altLang="cs-CZ" sz="2000" b="1" u="sng" dirty="0" err="1">
                <a:latin typeface="Arial Narrow" pitchFamily="34" charset="0"/>
              </a:rPr>
              <a:t>Lengyelská</a:t>
            </a:r>
            <a:r>
              <a:rPr lang="cs-CZ" altLang="cs-CZ" sz="2000" b="1" u="sng" dirty="0">
                <a:latin typeface="Arial Narrow" pitchFamily="34" charset="0"/>
              </a:rPr>
              <a:t> kultura</a:t>
            </a:r>
          </a:p>
          <a:p>
            <a:pPr lvl="1">
              <a:lnSpc>
                <a:spcPct val="90000"/>
              </a:lnSpc>
            </a:pPr>
            <a:r>
              <a:rPr lang="cs-CZ" altLang="cs-CZ" sz="2000" b="1" u="sng" dirty="0">
                <a:latin typeface="Arial Narrow" pitchFamily="34" charset="0"/>
              </a:rPr>
              <a:t>Kultura nálevkovitých pohárů (FBC, TRB)</a:t>
            </a:r>
          </a:p>
          <a:p>
            <a:pPr>
              <a:lnSpc>
                <a:spcPct val="90000"/>
              </a:lnSpc>
            </a:pPr>
            <a:r>
              <a:rPr lang="cs-CZ" altLang="cs-CZ" sz="2400" b="1" dirty="0">
                <a:latin typeface="Arial Narrow" pitchFamily="34" charset="0"/>
              </a:rPr>
              <a:t>Mladší neolit (3200-2100 BC)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000" b="1" i="1" dirty="0">
                <a:latin typeface="Arial Narrow" pitchFamily="34" charset="0"/>
              </a:rPr>
              <a:t>	Dominuje genotyp původních obyvatel (vyšší a méně sexuálně dimorfičtí) s gradientem od východu (málo původních genů) na západ Evropy (dominující původní geny) – tzv. </a:t>
            </a:r>
            <a:r>
              <a:rPr lang="cs-CZ" altLang="cs-CZ" sz="2000" b="1" i="1" dirty="0" err="1">
                <a:latin typeface="Arial Narrow" pitchFamily="34" charset="0"/>
              </a:rPr>
              <a:t>mesolitický</a:t>
            </a:r>
            <a:r>
              <a:rPr lang="cs-CZ" altLang="cs-CZ" sz="2000" b="1" i="1" dirty="0">
                <a:latin typeface="Arial Narrow" pitchFamily="34" charset="0"/>
              </a:rPr>
              <a:t> (spíše paleolitický) genotyp. Stavba těla i genetický profil je velmi podobný i u lidí tzv. doby bronzové.</a:t>
            </a:r>
          </a:p>
          <a:p>
            <a:pPr lvl="1">
              <a:lnSpc>
                <a:spcPct val="90000"/>
              </a:lnSpc>
            </a:pPr>
            <a:r>
              <a:rPr lang="cs-CZ" altLang="cs-CZ" sz="2000" b="1" u="sng" dirty="0">
                <a:latin typeface="Arial Narrow" pitchFamily="34" charset="0"/>
              </a:rPr>
              <a:t>Kultura Baden a FBC-Baden</a:t>
            </a:r>
          </a:p>
          <a:p>
            <a:pPr lvl="1">
              <a:lnSpc>
                <a:spcPct val="90000"/>
              </a:lnSpc>
            </a:pPr>
            <a:r>
              <a:rPr lang="cs-CZ" altLang="cs-CZ" sz="2000" b="1" u="sng" dirty="0">
                <a:latin typeface="Arial Narrow" pitchFamily="34" charset="0"/>
              </a:rPr>
              <a:t>Kultura globulárních amfor (GAC)</a:t>
            </a:r>
          </a:p>
          <a:p>
            <a:pPr lvl="1">
              <a:lnSpc>
                <a:spcPct val="90000"/>
              </a:lnSpc>
            </a:pPr>
            <a:r>
              <a:rPr lang="cs-CZ" altLang="cs-CZ" sz="2000" b="1" u="sng" dirty="0">
                <a:latin typeface="Arial Narrow" pitchFamily="34" charset="0"/>
              </a:rPr>
              <a:t>Kultura se šňůrovou keramikou (CWC)</a:t>
            </a:r>
          </a:p>
          <a:p>
            <a:pPr lvl="1">
              <a:lnSpc>
                <a:spcPct val="90000"/>
              </a:lnSpc>
            </a:pPr>
            <a:r>
              <a:rPr lang="cs-CZ" altLang="cs-CZ" sz="2000" b="1" u="sng" dirty="0">
                <a:latin typeface="Arial Narrow" pitchFamily="34" charset="0"/>
              </a:rPr>
              <a:t>Kultura zvoncovitých pohárů (BBC)</a:t>
            </a:r>
          </a:p>
        </p:txBody>
      </p:sp>
    </p:spTree>
    <p:extLst>
      <p:ext uri="{BB962C8B-B14F-4D97-AF65-F5344CB8AC3E}">
        <p14:creationId xmlns:p14="http://schemas.microsoft.com/office/powerpoint/2010/main" val="264259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7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7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7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7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7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7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7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7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73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73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73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73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73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73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73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73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build="p" bldLvl="2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1008286"/>
          </a:xfr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</p:spPr>
        <p:txBody>
          <a:bodyPr/>
          <a:lstStyle/>
          <a:p>
            <a:r>
              <a:rPr lang="cs-CZ" altLang="cs-CZ" sz="4000" b="1" dirty="0"/>
              <a:t>Genetika osídlení Evropy</a:t>
            </a:r>
            <a:endParaRPr lang="cs-CZ" altLang="cs-CZ" dirty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24744"/>
            <a:ext cx="8569325" cy="5544344"/>
          </a:xfr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b="1" dirty="0">
                <a:latin typeface="Arial Narrow" pitchFamily="34" charset="0"/>
              </a:rPr>
              <a:t>Evropské populace se geneticky konstituují ze tří základních „genomů“</a:t>
            </a:r>
          </a:p>
          <a:p>
            <a:pPr lvl="1">
              <a:lnSpc>
                <a:spcPct val="90000"/>
              </a:lnSpc>
            </a:pPr>
            <a:r>
              <a:rPr lang="cs-CZ" altLang="cs-CZ" sz="2500" b="1" dirty="0">
                <a:latin typeface="Arial Narrow" pitchFamily="34" charset="0"/>
              </a:rPr>
              <a:t>Genomu starobylého – genom vznikající v průběhu svrchního paleolitu – z </a:t>
            </a:r>
            <a:r>
              <a:rPr lang="cs-CZ" altLang="cs-CZ" sz="2500" b="1" dirty="0" err="1">
                <a:latin typeface="Arial Narrow" pitchFamily="34" charset="0"/>
              </a:rPr>
              <a:t>gravetských</a:t>
            </a:r>
            <a:r>
              <a:rPr lang="cs-CZ" altLang="cs-CZ" sz="2500" b="1" dirty="0">
                <a:latin typeface="Arial Narrow" pitchFamily="34" charset="0"/>
              </a:rPr>
              <a:t> a magdalénských populací a, možná, genomu populací </a:t>
            </a:r>
            <a:r>
              <a:rPr lang="cs-CZ" altLang="cs-CZ" sz="2500" b="1" dirty="0" err="1">
                <a:latin typeface="Arial Narrow" pitchFamily="34" charset="0"/>
              </a:rPr>
              <a:t>mesolitických</a:t>
            </a:r>
            <a:r>
              <a:rPr lang="cs-CZ" altLang="cs-CZ" sz="2500" b="1" dirty="0">
                <a:latin typeface="Arial Narrow" pitchFamily="34" charset="0"/>
              </a:rPr>
              <a:t>, které nebyly autochtonní</a:t>
            </a:r>
          </a:p>
          <a:p>
            <a:pPr lvl="1">
              <a:lnSpc>
                <a:spcPct val="90000"/>
              </a:lnSpc>
            </a:pPr>
            <a:r>
              <a:rPr lang="cs-CZ" altLang="cs-CZ" sz="2500" b="1" dirty="0">
                <a:latin typeface="Arial Narrow" pitchFamily="34" charset="0"/>
              </a:rPr>
              <a:t>Genomu prvních zemědělců – migrantů – z oblasti Blízkého východu a Balkánu</a:t>
            </a:r>
          </a:p>
          <a:p>
            <a:pPr lvl="1">
              <a:lnSpc>
                <a:spcPct val="90000"/>
              </a:lnSpc>
            </a:pPr>
            <a:r>
              <a:rPr lang="cs-CZ" altLang="cs-CZ" sz="2500" b="1" dirty="0">
                <a:latin typeface="Arial Narrow" pitchFamily="34" charset="0"/>
              </a:rPr>
              <a:t>Genomu lidí z </a:t>
            </a:r>
            <a:r>
              <a:rPr lang="cs-CZ" altLang="cs-CZ" sz="2500" b="1" dirty="0" err="1">
                <a:latin typeface="Arial Narrow" pitchFamily="34" charset="0"/>
              </a:rPr>
              <a:t>jihovýchodoevropských</a:t>
            </a:r>
            <a:r>
              <a:rPr lang="cs-CZ" altLang="cs-CZ" sz="2500" b="1" dirty="0">
                <a:latin typeface="Arial Narrow" pitchFamily="34" charset="0"/>
              </a:rPr>
              <a:t> plání, například z </a:t>
            </a:r>
            <a:r>
              <a:rPr lang="cs-CZ" altLang="cs-CZ" sz="2500" b="1" dirty="0" err="1">
                <a:latin typeface="Arial Narrow" pitchFamily="34" charset="0"/>
              </a:rPr>
              <a:t>Yamnaja</a:t>
            </a:r>
            <a:r>
              <a:rPr lang="cs-CZ" altLang="cs-CZ" sz="2500" b="1" dirty="0">
                <a:latin typeface="Arial Narrow" pitchFamily="34" charset="0"/>
              </a:rPr>
              <a:t> populací.</a:t>
            </a:r>
          </a:p>
          <a:p>
            <a:pPr lvl="1">
              <a:lnSpc>
                <a:spcPct val="90000"/>
              </a:lnSpc>
            </a:pPr>
            <a:r>
              <a:rPr lang="cs-CZ" altLang="cs-CZ" sz="2500" b="1" dirty="0">
                <a:latin typeface="Arial Narrow" pitchFamily="34" charset="0"/>
              </a:rPr>
              <a:t>Není vyloučen ani vliv jiných východoevropských populací, tzv. severovýchodní migrační vlna</a:t>
            </a:r>
          </a:p>
          <a:p>
            <a:pPr lvl="1">
              <a:lnSpc>
                <a:spcPct val="90000"/>
              </a:lnSpc>
            </a:pPr>
            <a:r>
              <a:rPr lang="cs-CZ" altLang="cs-CZ" sz="2500" b="1" dirty="0">
                <a:latin typeface="Arial Narrow" pitchFamily="34" charset="0"/>
              </a:rPr>
              <a:t>Platí, že čím západnější populace v Evropě, tím více má „mezolitické krve“ tedy převládá starobylý genom.</a:t>
            </a:r>
          </a:p>
          <a:p>
            <a:pPr lvl="1">
              <a:lnSpc>
                <a:spcPct val="90000"/>
              </a:lnSpc>
            </a:pPr>
            <a:endParaRPr lang="cs-CZ" altLang="cs-CZ" sz="2400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66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7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7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build="p" bldLvl="2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9EB219-C5FD-45B1-A65D-A3E674CE5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144" y="341784"/>
            <a:ext cx="3077716" cy="1575048"/>
          </a:xfr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/>
          <a:lstStyle/>
          <a:p>
            <a:r>
              <a:rPr lang="cs-CZ" sz="3200" b="1" dirty="0">
                <a:latin typeface="Arial Narrow" panose="020B0606020202030204" pitchFamily="34" charset="0"/>
              </a:rPr>
              <a:t>Čtyři fáze neolitických migrací v Evropě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B7D8B07-DD5D-4860-8E5E-6F0CED77E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40524" cy="472514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637FA71-886A-4CBA-B6DD-E1C786CD1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2608106"/>
            <a:ext cx="5220071" cy="424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397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44016"/>
            <a:ext cx="7772400" cy="1124744"/>
          </a:xfr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</p:spPr>
        <p:txBody>
          <a:bodyPr/>
          <a:lstStyle/>
          <a:p>
            <a:r>
              <a:rPr lang="cs-CZ" altLang="cs-CZ" sz="3200" b="1" dirty="0">
                <a:solidFill>
                  <a:schemeClr val="tx1"/>
                </a:solidFill>
                <a:latin typeface="Arial Narrow" pitchFamily="34" charset="0"/>
              </a:rPr>
              <a:t>Rozšíření anatomicky moderního člověka</a:t>
            </a:r>
            <a:br>
              <a:rPr lang="cs-CZ" altLang="cs-CZ" sz="3200" b="1" dirty="0">
                <a:solidFill>
                  <a:schemeClr val="tx1"/>
                </a:solidFill>
                <a:latin typeface="Arial Narrow" pitchFamily="34" charset="0"/>
              </a:rPr>
            </a:br>
            <a:r>
              <a:rPr lang="cs-CZ" altLang="cs-CZ" sz="3200" b="1" dirty="0">
                <a:solidFill>
                  <a:schemeClr val="tx1"/>
                </a:solidFill>
                <a:latin typeface="Arial Narrow" pitchFamily="34" charset="0"/>
              </a:rPr>
              <a:t>Další změny adaptivní strategie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496" y="1340768"/>
            <a:ext cx="9001000" cy="5364832"/>
          </a:xfrm>
          <a:solidFill>
            <a:srgbClr val="00FF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altLang="cs-CZ" sz="2100" b="1" dirty="0">
                <a:latin typeface="Arial Narrow" pitchFamily="34" charset="0"/>
              </a:rPr>
              <a:t>V tomto období se prudce rozvíjejí technologie (ve finální fázi zejména zpracování kovů), domestikace rostlin a živočichů, roste obchod, vznikají první města a civilizační centra.</a:t>
            </a:r>
          </a:p>
          <a:p>
            <a:r>
              <a:rPr lang="cs-CZ" altLang="cs-CZ" sz="2100" b="1" dirty="0">
                <a:latin typeface="Arial Narrow" pitchFamily="34" charset="0"/>
              </a:rPr>
              <a:t>Pomocí dalších kolonizačních vln a rozvoje dopravy, pozemní i mořské, se mění rozsáhlá území na všech kontinentech.</a:t>
            </a:r>
          </a:p>
          <a:p>
            <a:r>
              <a:rPr lang="cs-CZ" altLang="cs-CZ" sz="2100" b="1" dirty="0">
                <a:latin typeface="Arial Narrow" pitchFamily="34" charset="0"/>
              </a:rPr>
              <a:t>Původní lovecko-sběračské populace buď přebírají zemědělskou strategii nebo jsou postupně vytlačovány do marginálních oblastí nevhodných pro zemědělství.</a:t>
            </a:r>
          </a:p>
          <a:p>
            <a:r>
              <a:rPr lang="cs-CZ" altLang="cs-CZ" sz="2100" b="1" dirty="0">
                <a:latin typeface="Arial Narrow" pitchFamily="34" charset="0"/>
              </a:rPr>
              <a:t>V některých ekologicky méně příznivých oblastech se intenzivně rozvíjí pastevectví a vznikají nomádské populace, které pak ovládají rozsáhlé oblasti střední a jihozápadní Asie a severní Afriky.</a:t>
            </a:r>
          </a:p>
          <a:p>
            <a:r>
              <a:rPr lang="cs-CZ" altLang="cs-CZ" sz="2100" b="1" dirty="0">
                <a:latin typeface="Arial Narrow" pitchFamily="34" charset="0"/>
              </a:rPr>
              <a:t>Projevují se první rozsáhlé změny ekosystémů zapříčiněné zásahy člověka do přírody, například pouštní ekosystémy jako důsledek vyčerpávání ekosystémů zemědělstvím a prudkým růstem zemědělských populací.</a:t>
            </a:r>
          </a:p>
          <a:p>
            <a:r>
              <a:rPr lang="cs-CZ" altLang="cs-CZ" sz="2100" b="1" dirty="0">
                <a:latin typeface="Arial Narrow" pitchFamily="34" charset="0"/>
              </a:rPr>
              <a:t>Za poslední kolonizační vlnu je možno považovat rekolonizaci Ameriky, Austrálie a Oceánie evropskými populacemi ve středověku a na počátku novověku.</a:t>
            </a:r>
            <a:endParaRPr lang="cs-CZ" altLang="cs-CZ" sz="2100" dirty="0"/>
          </a:p>
        </p:txBody>
      </p:sp>
    </p:spTree>
    <p:extLst>
      <p:ext uri="{BB962C8B-B14F-4D97-AF65-F5344CB8AC3E}">
        <p14:creationId xmlns:p14="http://schemas.microsoft.com/office/powerpoint/2010/main" val="281782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3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3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3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3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88640"/>
            <a:ext cx="8884096" cy="2044080"/>
          </a:xfrm>
          <a:gradFill rotWithShape="0">
            <a:gsLst>
              <a:gs pos="0">
                <a:srgbClr val="001D39"/>
              </a:gs>
              <a:gs pos="50000">
                <a:srgbClr val="003366"/>
              </a:gs>
              <a:gs pos="100000">
                <a:srgbClr val="001D39"/>
              </a:gs>
            </a:gsLst>
            <a:lin ang="5400000" scaled="1"/>
          </a:gra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altLang="cs-CZ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Narrow" pitchFamily="34" charset="0"/>
              </a:rPr>
              <a:t>Ekologické podmínky při evoluci </a:t>
            </a:r>
            <a:r>
              <a:rPr lang="cs-CZ" altLang="cs-CZ" sz="3200" i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 Narrow" pitchFamily="34" charset="0"/>
              </a:rPr>
              <a:t>Homininae</a:t>
            </a:r>
            <a:br>
              <a:rPr lang="cs-CZ" altLang="cs-CZ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Narrow" pitchFamily="34" charset="0"/>
              </a:rPr>
            </a:br>
            <a:r>
              <a:rPr lang="cs-CZ" altLang="cs-CZ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Na počátku převládaly řidší pralesy nebo lesostepi, ale začátku pleistocénu, 2,59 my, dochází k výrazné změně klimatu, ochlazuje se a je méně srážek. Objevují se rozsáhlejší otevřené lesostepní a stepní formace. Spolu s nimi se také objevují nové typické skupiny savců - kopytníci, predátoři i primáti. K dalšímu ochlazení dochází cca před jedním milionem let, a v tomto období se objevuje archaický </a:t>
            </a:r>
            <a:r>
              <a:rPr lang="cs-CZ" altLang="cs-CZ" sz="20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Homo sapiens</a:t>
            </a:r>
            <a:endParaRPr lang="cs-CZ" altLang="cs-CZ" sz="3600" i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graphicFrame>
        <p:nvGraphicFramePr>
          <p:cNvPr id="205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8510656"/>
              </p:ext>
            </p:extLst>
          </p:nvPr>
        </p:nvGraphicFramePr>
        <p:xfrm>
          <a:off x="342900" y="2492896"/>
          <a:ext cx="8458200" cy="414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7" r:id="rId2" imgW="5260413" imgH="2578395" progId="CorelPhotoPaint.Image.7">
                  <p:embed/>
                </p:oleObj>
              </mc:Choice>
              <mc:Fallback>
                <p:oleObj name="CorelPhotoPaint.Image.7" r:id="rId2" imgW="5260413" imgH="2578395" progId="CorelPhotoPaint.Image.7">
                  <p:embed/>
                  <p:pic>
                    <p:nvPicPr>
                      <p:cNvPr id="205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" y="2492896"/>
                        <a:ext cx="8458200" cy="41449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513739E4-2C83-4635-8AF5-710F0AD07223}"/>
              </a:ext>
            </a:extLst>
          </p:cNvPr>
          <p:cNvSpPr txBox="1"/>
          <p:nvPr/>
        </p:nvSpPr>
        <p:spPr>
          <a:xfrm>
            <a:off x="4932040" y="3471391"/>
            <a:ext cx="3679212" cy="46166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tx1"/>
            </a:solidFill>
          </a:ln>
          <a:effectLst>
            <a:softEdge rad="12700"/>
          </a:effectLst>
        </p:spPr>
        <p:txBody>
          <a:bodyPr wrap="none" rtlCol="0">
            <a:spAutoFit/>
          </a:bodyPr>
          <a:lstStyle/>
          <a:p>
            <a:r>
              <a:rPr lang="cs-CZ" b="1" dirty="0"/>
              <a:t>Pleistocén – 2,59 – 0,01 my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4964" y="53975"/>
            <a:ext cx="5941085" cy="402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152400" y="228600"/>
            <a:ext cx="2438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endParaRPr lang="cs-CZ" altLang="cs-CZ" sz="4400">
              <a:solidFill>
                <a:schemeClr val="tx2"/>
              </a:solidFill>
            </a:endParaRPr>
          </a:p>
        </p:txBody>
      </p:sp>
      <p:pic>
        <p:nvPicPr>
          <p:cNvPr id="11268" name="Picture 3" descr="Fylogeneze Orrorin SahelantP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4444947"/>
            <a:ext cx="7350968" cy="2447460"/>
          </a:xfrm>
          <a:prstGeom prst="rect">
            <a:avLst/>
          </a:prstGeom>
          <a:noFill/>
          <a:ln w="12700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5486400" y="3429000"/>
            <a:ext cx="2006600" cy="40640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cs-CZ" altLang="cs-CZ" sz="2000" b="1">
                <a:latin typeface="Arial Narrow" pitchFamily="34" charset="0"/>
              </a:rPr>
              <a:t>Archaičtí hominini</a:t>
            </a:r>
            <a:endParaRPr lang="cs-CZ" altLang="cs-CZ" b="1"/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5334000" y="2547938"/>
            <a:ext cx="2322513" cy="376237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cs-CZ" altLang="cs-CZ" sz="1800" b="1">
                <a:latin typeface="Arial Narrow" pitchFamily="34" charset="0"/>
              </a:rPr>
              <a:t>Archaičtí australopitécii</a:t>
            </a:r>
            <a:endParaRPr lang="cs-CZ" altLang="cs-CZ" b="1"/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6713538" y="228600"/>
            <a:ext cx="2278062" cy="376238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cs-CZ" altLang="cs-CZ" sz="1800" b="1">
                <a:latin typeface="Arial Narrow" pitchFamily="34" charset="0"/>
              </a:rPr>
              <a:t>Robustní australopitéci</a:t>
            </a:r>
            <a:endParaRPr lang="cs-CZ" altLang="cs-CZ" b="1"/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3088134" y="263525"/>
            <a:ext cx="1339850" cy="65087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cs-CZ" altLang="cs-CZ" sz="1800" b="1" dirty="0">
                <a:latin typeface="Arial Narrow" pitchFamily="34" charset="0"/>
              </a:rPr>
              <a:t>Ranné formy</a:t>
            </a:r>
          </a:p>
          <a:p>
            <a:pPr algn="ctr" eaLnBrk="1" hangingPunct="1"/>
            <a:r>
              <a:rPr lang="cs-CZ" altLang="cs-CZ" sz="1800" b="1" dirty="0">
                <a:latin typeface="Arial Narrow" pitchFamily="34" charset="0"/>
              </a:rPr>
              <a:t>rodu </a:t>
            </a:r>
            <a:r>
              <a:rPr lang="cs-CZ" altLang="cs-CZ" sz="1800" b="1" i="1" dirty="0">
                <a:latin typeface="Arial Narrow" pitchFamily="34" charset="0"/>
              </a:rPr>
              <a:t>Homo</a:t>
            </a:r>
            <a:endParaRPr lang="cs-CZ" altLang="cs-CZ" b="1" dirty="0"/>
          </a:p>
        </p:txBody>
      </p:sp>
      <p:sp>
        <p:nvSpPr>
          <p:cNvPr id="11273" name="Rectangle 11"/>
          <p:cNvSpPr>
            <a:spLocks noGrp="1" noChangeArrowheads="1"/>
          </p:cNvSpPr>
          <p:nvPr>
            <p:ph type="title"/>
          </p:nvPr>
        </p:nvSpPr>
        <p:spPr>
          <a:xfrm>
            <a:off x="152399" y="44624"/>
            <a:ext cx="2835275" cy="2150889"/>
          </a:xfr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r>
              <a:rPr lang="cs-CZ" altLang="cs-CZ" sz="2400" b="1" dirty="0">
                <a:latin typeface="Arial Narrow" panose="020B0606020202030204" pitchFamily="34" charset="0"/>
              </a:rPr>
              <a:t>Fylogeneze </a:t>
            </a:r>
            <a:r>
              <a:rPr lang="cs-CZ" altLang="cs-CZ" sz="2400" b="1" dirty="0" err="1">
                <a:latin typeface="Arial Narrow" panose="020B0606020202030204" pitchFamily="34" charset="0"/>
              </a:rPr>
              <a:t>homininů</a:t>
            </a:r>
            <a:br>
              <a:rPr lang="cs-CZ" altLang="cs-CZ" sz="2400" b="1" dirty="0">
                <a:latin typeface="Arial Narrow" panose="020B0606020202030204" pitchFamily="34" charset="0"/>
              </a:rPr>
            </a:br>
            <a:r>
              <a:rPr lang="cs-CZ" altLang="cs-CZ" sz="1600" b="1" dirty="0">
                <a:latin typeface="Arial Narrow" panose="020B0606020202030204" pitchFamily="34" charset="0"/>
              </a:rPr>
              <a:t>Pro vznik australopitéků zatím nemáme žádné přímé fosilní doklady (</a:t>
            </a:r>
            <a:r>
              <a:rPr lang="cs-CZ" altLang="cs-CZ" sz="1600" b="1" dirty="0" err="1">
                <a:latin typeface="Arial Narrow" panose="020B0606020202030204" pitchFamily="34" charset="0"/>
              </a:rPr>
              <a:t>Lothagam</a:t>
            </a:r>
            <a:r>
              <a:rPr lang="cs-CZ" altLang="cs-CZ" sz="1600" b="1" dirty="0">
                <a:latin typeface="Arial Narrow" panose="020B0606020202030204" pitchFamily="34" charset="0"/>
              </a:rPr>
              <a:t>???), ale zcela jistě nebyli v přímém fylogenetickém vztahu s dnes známými  archaickými </a:t>
            </a:r>
            <a:r>
              <a:rPr lang="cs-CZ" altLang="cs-CZ" sz="1600" b="1" dirty="0" err="1">
                <a:latin typeface="Arial Narrow" panose="020B0606020202030204" pitchFamily="34" charset="0"/>
              </a:rPr>
              <a:t>homininy</a:t>
            </a:r>
            <a:endParaRPr lang="cs-CZ" altLang="cs-CZ" sz="2800" b="1" dirty="0">
              <a:latin typeface="Arial Narrow" panose="020B060602020203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85DE5FC-4579-4279-99D8-6AF27008F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6" y="2349692"/>
            <a:ext cx="3485672" cy="25194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" grpId="0" animBg="1" autoUpdateAnimBg="0"/>
      <p:bldP spid="1032" grpId="0" animBg="1" autoUpdateAnimBg="0"/>
      <p:bldP spid="1033" grpId="0" animBg="1" autoUpdateAnimBg="0"/>
      <p:bldP spid="1034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030942"/>
            <a:ext cx="3200400" cy="3913092"/>
          </a:xfrm>
          <a:gradFill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cs-CZ" altLang="cs-CZ" sz="3600" b="1" dirty="0">
                <a:latin typeface="Arial Narrow"/>
              </a:rPr>
              <a:t>Důkazy o kolonizaci Afriky australopitéky</a:t>
            </a:r>
            <a:br>
              <a:rPr lang="cs-CZ" altLang="cs-CZ" sz="3600" b="1" dirty="0">
                <a:latin typeface="Arial Narrow"/>
              </a:rPr>
            </a:br>
            <a:br>
              <a:rPr lang="cs-CZ" altLang="cs-CZ" sz="3600" b="1" dirty="0">
                <a:latin typeface="Arial Narrow"/>
              </a:rPr>
            </a:br>
            <a:r>
              <a:rPr lang="cs-CZ" sz="2400" b="1" dirty="0">
                <a:latin typeface="Arial Narrow"/>
              </a:rPr>
              <a:t>Většina nálezů je okolo Velké příkopové </a:t>
            </a:r>
            <a:r>
              <a:rPr lang="cs-CZ" sz="2400" b="1">
                <a:latin typeface="Arial Narrow"/>
              </a:rPr>
              <a:t>propadliny nebo v jihoafrických jeskyních</a:t>
            </a:r>
            <a:endParaRPr lang="cs-CZ" sz="2400">
              <a:ea typeface="+mj-lt"/>
              <a:cs typeface="+mj-lt"/>
            </a:endParaRPr>
          </a:p>
        </p:txBody>
      </p:sp>
      <p:pic>
        <p:nvPicPr>
          <p:cNvPr id="32771" name="Picture 3" descr="SITI_AFR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4525" y="0"/>
            <a:ext cx="4613275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44625"/>
            <a:ext cx="8569325" cy="504056"/>
          </a:xfr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</p:spPr>
        <p:txBody>
          <a:bodyPr/>
          <a:lstStyle/>
          <a:p>
            <a:r>
              <a:rPr lang="cs-CZ" altLang="cs-CZ" sz="2800" b="1" dirty="0">
                <a:solidFill>
                  <a:schemeClr val="tx1"/>
                </a:solidFill>
                <a:latin typeface="Arial Narrow" pitchFamily="34" charset="0"/>
              </a:rPr>
              <a:t>Rozšíření starobylých forem rodu </a:t>
            </a:r>
            <a:r>
              <a:rPr lang="cs-CZ" altLang="cs-CZ" sz="2800" b="1" i="1" dirty="0">
                <a:solidFill>
                  <a:schemeClr val="tx1"/>
                </a:solidFill>
                <a:latin typeface="Arial Narrow" pitchFamily="34" charset="0"/>
              </a:rPr>
              <a:t>Homo</a:t>
            </a:r>
            <a:endParaRPr lang="cs-CZ" altLang="cs-CZ" sz="2800" dirty="0">
              <a:solidFill>
                <a:schemeClr val="tx1"/>
              </a:solidFill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496" y="548681"/>
            <a:ext cx="9073008" cy="6192687"/>
          </a:xfrm>
          <a:solidFill>
            <a:srgbClr val="CCFFCC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altLang="cs-CZ" sz="2200" b="1" dirty="0">
                <a:latin typeface="Arial Narrow"/>
              </a:rPr>
              <a:t>V této fázi poprvé došlo k rozšíření </a:t>
            </a:r>
            <a:r>
              <a:rPr lang="cs-CZ" altLang="cs-CZ" sz="2200" b="1" dirty="0" err="1">
                <a:latin typeface="Arial Narrow"/>
              </a:rPr>
              <a:t>homininů</a:t>
            </a:r>
            <a:r>
              <a:rPr lang="cs-CZ" altLang="cs-CZ" sz="2200" b="1" dirty="0">
                <a:latin typeface="Arial Narrow"/>
              </a:rPr>
              <a:t>, přesněji rodu </a:t>
            </a:r>
            <a:r>
              <a:rPr lang="cs-CZ" altLang="cs-CZ" sz="2200" i="1" dirty="0">
                <a:latin typeface="Arial Narrow"/>
              </a:rPr>
              <a:t>Homo</a:t>
            </a:r>
            <a:r>
              <a:rPr lang="cs-CZ" altLang="cs-CZ" sz="2200" b="1" dirty="0">
                <a:latin typeface="Arial Narrow"/>
              </a:rPr>
              <a:t>, mimo Afriku. Určitě to souvisí se změnami v ekologii a v chování rodu </a:t>
            </a:r>
            <a:r>
              <a:rPr lang="cs-CZ" altLang="cs-CZ" sz="2200" i="1" dirty="0">
                <a:latin typeface="Arial Narrow"/>
              </a:rPr>
              <a:t>Homo</a:t>
            </a:r>
            <a:r>
              <a:rPr lang="cs-CZ" altLang="cs-CZ" sz="2200" dirty="0">
                <a:latin typeface="Arial Narrow"/>
              </a:rPr>
              <a:t> </a:t>
            </a:r>
            <a:r>
              <a:rPr lang="cs-CZ" altLang="cs-CZ" sz="2200" b="1" dirty="0">
                <a:latin typeface="Arial Narrow"/>
              </a:rPr>
              <a:t>a také s některými změnami v technologii výroby kamenných nástrojů a jejich využití. </a:t>
            </a:r>
            <a:endParaRPr lang="cs-CZ" altLang="cs-CZ" sz="2200" b="1" dirty="0">
              <a:latin typeface="Arial Narrow" pitchFamily="34" charset="0"/>
            </a:endParaRPr>
          </a:p>
          <a:p>
            <a:r>
              <a:rPr lang="cs-CZ" altLang="cs-CZ" sz="2200" b="1" dirty="0">
                <a:latin typeface="Arial Narrow"/>
              </a:rPr>
              <a:t>Rozšíření starobylých forem rodu </a:t>
            </a:r>
            <a:r>
              <a:rPr lang="cs-CZ" altLang="cs-CZ" sz="2200" i="1" dirty="0">
                <a:latin typeface="Arial Narrow"/>
              </a:rPr>
              <a:t>Homo</a:t>
            </a:r>
            <a:r>
              <a:rPr lang="cs-CZ" altLang="cs-CZ" sz="2200" dirty="0">
                <a:latin typeface="Arial Narrow"/>
              </a:rPr>
              <a:t> </a:t>
            </a:r>
            <a:r>
              <a:rPr lang="cs-CZ" altLang="cs-CZ" sz="2200" b="1" dirty="0">
                <a:latin typeface="Arial Narrow"/>
              </a:rPr>
              <a:t>začalo na počátku pleistocénu před 2 miliony let, kdy se objevuje člověk vzpřímený </a:t>
            </a:r>
            <a:r>
              <a:rPr lang="cs-CZ" altLang="cs-CZ" sz="2200" b="1" i="1" dirty="0">
                <a:latin typeface="Arial Narrow"/>
              </a:rPr>
              <a:t>(</a:t>
            </a:r>
            <a:r>
              <a:rPr lang="cs-CZ" altLang="cs-CZ" sz="2200" i="1" dirty="0">
                <a:latin typeface="Arial Narrow"/>
              </a:rPr>
              <a:t>Homo </a:t>
            </a:r>
            <a:r>
              <a:rPr lang="cs-CZ" altLang="cs-CZ" sz="2200" i="1" dirty="0" err="1">
                <a:latin typeface="Arial Narrow"/>
              </a:rPr>
              <a:t>ergaster</a:t>
            </a:r>
            <a:r>
              <a:rPr lang="cs-CZ" altLang="cs-CZ" sz="2200" i="1" dirty="0">
                <a:latin typeface="Arial Narrow"/>
              </a:rPr>
              <a:t>/</a:t>
            </a:r>
            <a:r>
              <a:rPr lang="cs-CZ" altLang="cs-CZ" sz="2200" i="1" dirty="0" err="1">
                <a:latin typeface="Arial Narrow"/>
              </a:rPr>
              <a:t>erectus</a:t>
            </a:r>
            <a:r>
              <a:rPr lang="cs-CZ" altLang="cs-CZ" sz="2200" b="1" i="1" dirty="0">
                <a:latin typeface="Arial Narrow"/>
              </a:rPr>
              <a:t>), </a:t>
            </a:r>
            <a:r>
              <a:rPr lang="cs-CZ" altLang="cs-CZ" sz="2200" b="1" dirty="0">
                <a:latin typeface="Arial Narrow"/>
              </a:rPr>
              <a:t>který jako první zástupce rodu </a:t>
            </a:r>
            <a:r>
              <a:rPr lang="cs-CZ" altLang="cs-CZ" sz="2200" i="1" dirty="0">
                <a:latin typeface="Arial Narrow"/>
              </a:rPr>
              <a:t>Homo </a:t>
            </a:r>
            <a:r>
              <a:rPr lang="cs-CZ" altLang="cs-CZ" sz="2200" b="1" dirty="0">
                <a:latin typeface="Arial Narrow"/>
              </a:rPr>
              <a:t>migroval mimo Afriku.</a:t>
            </a:r>
          </a:p>
          <a:p>
            <a:r>
              <a:rPr lang="cs-CZ" altLang="cs-CZ" sz="2200" b="1" dirty="0">
                <a:latin typeface="Arial Narrow"/>
              </a:rPr>
              <a:t>Konec této fáze kolonizace je okolo jednoho milionu let; vznikají i první regionální rozdíly, které zřejmě vedly k druhové diferenciaci. Vzniká nová perkusní kamenná technologie, pokročilý </a:t>
            </a:r>
            <a:r>
              <a:rPr lang="cs-CZ" altLang="cs-CZ" sz="2200" b="1" dirty="0" err="1">
                <a:latin typeface="Arial Narrow"/>
              </a:rPr>
              <a:t>oldowán</a:t>
            </a:r>
            <a:r>
              <a:rPr lang="cs-CZ" altLang="cs-CZ" sz="2200" b="1" dirty="0">
                <a:latin typeface="Arial Narrow"/>
              </a:rPr>
              <a:t>.</a:t>
            </a:r>
          </a:p>
          <a:p>
            <a:r>
              <a:rPr lang="cs-CZ" altLang="cs-CZ" sz="2200" b="1" dirty="0">
                <a:latin typeface="Arial Narrow"/>
              </a:rPr>
              <a:t>Okolo 1,85 milionu let se začaly objevovat populace </a:t>
            </a:r>
            <a:r>
              <a:rPr lang="cs-CZ" altLang="cs-CZ" sz="2200" i="1" dirty="0">
                <a:latin typeface="Arial Narrow"/>
              </a:rPr>
              <a:t>Homo </a:t>
            </a:r>
            <a:r>
              <a:rPr lang="cs-CZ" altLang="cs-CZ" sz="2200" i="1" dirty="0" err="1">
                <a:latin typeface="Arial Narrow"/>
              </a:rPr>
              <a:t>ergaster</a:t>
            </a:r>
            <a:r>
              <a:rPr lang="cs-CZ" altLang="cs-CZ" sz="2200" i="1" dirty="0">
                <a:latin typeface="Arial Narrow"/>
              </a:rPr>
              <a:t>/</a:t>
            </a:r>
            <a:r>
              <a:rPr lang="cs-CZ" altLang="cs-CZ" sz="2200" i="1" dirty="0" err="1">
                <a:latin typeface="Arial Narrow"/>
              </a:rPr>
              <a:t>erectus</a:t>
            </a:r>
            <a:r>
              <a:rPr lang="cs-CZ" altLang="cs-CZ" sz="2200" i="1" dirty="0">
                <a:latin typeface="Arial Narrow"/>
              </a:rPr>
              <a:t> </a:t>
            </a:r>
            <a:r>
              <a:rPr lang="cs-CZ" altLang="cs-CZ" sz="2200" b="1" dirty="0">
                <a:latin typeface="Arial Narrow"/>
              </a:rPr>
              <a:t>i</a:t>
            </a:r>
            <a:r>
              <a:rPr lang="cs-CZ" altLang="cs-CZ" sz="2200" b="1" i="1" dirty="0">
                <a:latin typeface="Arial Narrow"/>
              </a:rPr>
              <a:t> </a:t>
            </a:r>
            <a:r>
              <a:rPr lang="cs-CZ" altLang="cs-CZ" sz="2200" b="1" dirty="0">
                <a:latin typeface="Arial Narrow"/>
              </a:rPr>
              <a:t>mimo Afriku v západní Asii na Kavkaze, před 1,75 milionem let se jako </a:t>
            </a:r>
            <a:r>
              <a:rPr lang="cs-CZ" altLang="cs-CZ" sz="2200" i="1" dirty="0">
                <a:latin typeface="Arial Narrow"/>
              </a:rPr>
              <a:t>Homo </a:t>
            </a:r>
            <a:r>
              <a:rPr lang="cs-CZ" altLang="cs-CZ" sz="2200" i="1" dirty="0" err="1">
                <a:latin typeface="Arial Narrow"/>
              </a:rPr>
              <a:t>erectus</a:t>
            </a:r>
            <a:r>
              <a:rPr lang="cs-CZ" altLang="cs-CZ" sz="2200" b="1" dirty="0">
                <a:latin typeface="Arial Narrow"/>
              </a:rPr>
              <a:t> objevuje ve východní a </a:t>
            </a:r>
            <a:r>
              <a:rPr lang="cs-CZ" altLang="cs-CZ" sz="2200" b="1" dirty="0" err="1">
                <a:latin typeface="Arial Narrow"/>
              </a:rPr>
              <a:t>jihovýchdoní</a:t>
            </a:r>
            <a:r>
              <a:rPr lang="cs-CZ" altLang="cs-CZ" sz="2200" b="1" dirty="0">
                <a:latin typeface="Arial Narrow"/>
              </a:rPr>
              <a:t> Asii. </a:t>
            </a:r>
          </a:p>
          <a:p>
            <a:r>
              <a:rPr lang="cs-CZ" altLang="cs-CZ" sz="2200" b="1" i="1" dirty="0">
                <a:latin typeface="Arial Narrow"/>
              </a:rPr>
              <a:t>Před 1,4 milionu let se v Africe objevuje nová technologie opracování kamene, </a:t>
            </a:r>
            <a:r>
              <a:rPr lang="cs-CZ" altLang="cs-CZ" sz="2200" b="1" i="1" dirty="0" err="1">
                <a:latin typeface="Arial Narrow"/>
              </a:rPr>
              <a:t>acheeulská</a:t>
            </a:r>
            <a:r>
              <a:rPr lang="cs-CZ" altLang="cs-CZ" sz="2200" b="1" i="1" dirty="0">
                <a:latin typeface="Arial Narrow"/>
              </a:rPr>
              <a:t> kultura, vedle ní však ještě dlouho přetrvává pokročilý </a:t>
            </a:r>
            <a:r>
              <a:rPr lang="cs-CZ" altLang="cs-CZ" sz="2200" b="1" i="1" dirty="0" err="1">
                <a:latin typeface="Arial Narrow"/>
              </a:rPr>
              <a:t>oldowan</a:t>
            </a:r>
            <a:r>
              <a:rPr lang="cs-CZ" altLang="cs-CZ" sz="2200" i="1" u="sng" dirty="0">
                <a:latin typeface="Arial Narrow"/>
              </a:rPr>
              <a:t>.</a:t>
            </a:r>
            <a:r>
              <a:rPr lang="cs-CZ" altLang="cs-CZ" sz="2200" i="1" dirty="0">
                <a:latin typeface="Arial Narrow"/>
              </a:rPr>
              <a:t> </a:t>
            </a:r>
            <a:endParaRPr lang="cs-CZ" altLang="cs-CZ" sz="2200" i="1" dirty="0">
              <a:latin typeface="Arial Narrow" pitchFamily="34" charset="0"/>
            </a:endParaRPr>
          </a:p>
          <a:p>
            <a:r>
              <a:rPr lang="cs-CZ" altLang="cs-CZ" sz="2200" i="1" u="sng" dirty="0">
                <a:latin typeface="Arial Narrow"/>
              </a:rPr>
              <a:t>Ve většině regionů obývaných Homo </a:t>
            </a:r>
            <a:r>
              <a:rPr lang="cs-CZ" altLang="cs-CZ" sz="2200" i="1" u="sng" dirty="0" err="1">
                <a:latin typeface="Arial Narrow"/>
              </a:rPr>
              <a:t>erectus</a:t>
            </a:r>
            <a:r>
              <a:rPr lang="cs-CZ" altLang="cs-CZ" sz="2200" i="1" u="sng" dirty="0">
                <a:latin typeface="Arial Narrow"/>
              </a:rPr>
              <a:t> se acheuléen nikdy neobjevil, v Asii je tato technologii zcela výjimečná</a:t>
            </a:r>
            <a:r>
              <a:rPr lang="cs-CZ" altLang="cs-CZ" sz="2200" b="1" dirty="0">
                <a:latin typeface="Arial Narrow"/>
              </a:rPr>
              <a:t>.</a:t>
            </a:r>
            <a:r>
              <a:rPr lang="cs-CZ" altLang="cs-CZ" sz="1800" dirty="0">
                <a:latin typeface="Arial Narrow"/>
              </a:rPr>
              <a:t> </a:t>
            </a:r>
            <a:endParaRPr lang="cs-CZ" altLang="cs-CZ" sz="18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8B49D4-EB20-4024-94B6-BBC71A614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88640"/>
            <a:ext cx="2808312" cy="2377070"/>
          </a:xfr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/>
          <a:lstStyle/>
          <a:p>
            <a:r>
              <a:rPr lang="cs-CZ" sz="2800" b="1" dirty="0">
                <a:latin typeface="Arial Narrow" panose="020B0606020202030204" pitchFamily="34" charset="0"/>
              </a:rPr>
              <a:t>Nejstarší nálezy „</a:t>
            </a:r>
            <a:r>
              <a:rPr lang="cs-CZ" sz="2800" i="1" dirty="0">
                <a:latin typeface="Arial Narrow" panose="020B0606020202030204" pitchFamily="34" charset="0"/>
              </a:rPr>
              <a:t>Homo </a:t>
            </a:r>
            <a:r>
              <a:rPr lang="cs-CZ" sz="2800" i="1" dirty="0" err="1">
                <a:latin typeface="Arial Narrow" panose="020B0606020202030204" pitchFamily="34" charset="0"/>
              </a:rPr>
              <a:t>erectus</a:t>
            </a:r>
            <a:r>
              <a:rPr lang="cs-CZ" sz="2800" b="1" dirty="0">
                <a:latin typeface="Arial Narrow" panose="020B0606020202030204" pitchFamily="34" charset="0"/>
              </a:rPr>
              <a:t>“ </a:t>
            </a:r>
            <a:r>
              <a:rPr lang="cs-CZ" sz="2800" b="1" dirty="0" err="1">
                <a:latin typeface="Arial Narrow" panose="020B0606020202030204" pitchFamily="34" charset="0"/>
              </a:rPr>
              <a:t>lake</a:t>
            </a:r>
            <a:r>
              <a:rPr lang="cs-CZ" sz="2800" b="1" dirty="0">
                <a:latin typeface="Arial Narrow" panose="020B0606020202030204" pitchFamily="34" charset="0"/>
              </a:rPr>
              <a:t> </a:t>
            </a:r>
            <a:r>
              <a:rPr lang="cs-CZ" sz="2800" b="1" dirty="0" err="1">
                <a:latin typeface="Arial Narrow" panose="020B0606020202030204" pitchFamily="34" charset="0"/>
              </a:rPr>
              <a:t>Turkana</a:t>
            </a:r>
            <a:r>
              <a:rPr lang="cs-CZ" sz="2800" b="1" dirty="0">
                <a:latin typeface="Arial Narrow" panose="020B0606020202030204" pitchFamily="34" charset="0"/>
              </a:rPr>
              <a:t>, </a:t>
            </a:r>
            <a:r>
              <a:rPr lang="cs-CZ" sz="2800" b="1" dirty="0" err="1">
                <a:latin typeface="Arial Narrow" panose="020B0606020202030204" pitchFamily="34" charset="0"/>
              </a:rPr>
              <a:t>Kenya</a:t>
            </a:r>
            <a:br>
              <a:rPr lang="cs-CZ" sz="2800" b="1" dirty="0">
                <a:latin typeface="Arial Narrow" panose="020B0606020202030204" pitchFamily="34" charset="0"/>
              </a:rPr>
            </a:br>
            <a:r>
              <a:rPr lang="cs-CZ" sz="2800" b="1" dirty="0">
                <a:latin typeface="Arial Narrow" panose="020B0606020202030204" pitchFamily="34" charset="0"/>
              </a:rPr>
              <a:t>1,88 – 1,95 my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609FA33-EAFE-41CB-8225-02175F7E9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411" y="476672"/>
            <a:ext cx="6063589" cy="208903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E39814A-CCDA-4DD9-B1DB-3227663BC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322" y="3573016"/>
            <a:ext cx="5054182" cy="223957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FC38EA6-7027-4DCE-A41C-6DBE0FF45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2688156"/>
            <a:ext cx="3888432" cy="409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864270"/>
      </p:ext>
    </p:extLst>
  </p:cSld>
  <p:clrMapOvr>
    <a:masterClrMapping/>
  </p:clrMapOvr>
</p:sld>
</file>

<file path=ppt/theme/theme1.xml><?xml version="1.0" encoding="utf-8"?>
<a:theme xmlns:a="http://schemas.openxmlformats.org/drawingml/2006/main" name="Prázdná prezentace">
  <a:themeElements>
    <a:clrScheme name="Prázdná prezenta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ázdná prezenta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rázdná prezenta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ázdná prezenta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ázdná prezenta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ázdná prezenta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ázdná prezenta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ázdná prezenta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ázdná prezenta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E7EEC946F108E408FB4D2A886B6C084" ma:contentTypeVersion="5" ma:contentTypeDescription="Vytvoří nový dokument" ma:contentTypeScope="" ma:versionID="180a8eed952ade90223ef8776be39fb1">
  <xsd:schema xmlns:xsd="http://www.w3.org/2001/XMLSchema" xmlns:xs="http://www.w3.org/2001/XMLSchema" xmlns:p="http://schemas.microsoft.com/office/2006/metadata/properties" xmlns:ns2="f30bd3f0-8440-413d-9875-9ef0c319a968" targetNamespace="http://schemas.microsoft.com/office/2006/metadata/properties" ma:root="true" ma:fieldsID="8ef3b77d409c9a9e427f8523dd50ee83" ns2:_="">
    <xsd:import namespace="f30bd3f0-8440-413d-9875-9ef0c319a9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0bd3f0-8440-413d-9875-9ef0c319a9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32F8E19-EEA4-46DB-B3F5-A419C6C5CFF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CED6D93-14EF-43CD-9CE5-746CEB93CAD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5ECB83B-D6C3-444A-B467-1EB825691D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0bd3f0-8440-413d-9875-9ef0c319a9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Office\Sablony\Prázdná prezentace.pot</Template>
  <TotalTime>17803</TotalTime>
  <Words>3643</Words>
  <Application>Microsoft Office PowerPoint</Application>
  <PresentationFormat>Předvádění na obrazovce (4:3)</PresentationFormat>
  <Paragraphs>261</Paragraphs>
  <Slides>48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48</vt:i4>
      </vt:variant>
    </vt:vector>
  </HeadingPairs>
  <TitlesOfParts>
    <vt:vector size="55" baseType="lpstr">
      <vt:lpstr>Arial</vt:lpstr>
      <vt:lpstr>Arial Narrow</vt:lpstr>
      <vt:lpstr>Calibri</vt:lpstr>
      <vt:lpstr>Times New Roman</vt:lpstr>
      <vt:lpstr>Prázdná prezentace</vt:lpstr>
      <vt:lpstr>CorelPhotoPaint.Image.7</vt:lpstr>
      <vt:lpstr>PHOTO-PAINT Home &amp; Student</vt:lpstr>
      <vt:lpstr>Prezentace aplikace PowerPoint</vt:lpstr>
      <vt:lpstr>Historie kolonizace světa člověkem a jeho předky Vznik lidské variability a adaptací</vt:lpstr>
      <vt:lpstr>Hominizace a osídlení světa člověkem</vt:lpstr>
      <vt:lpstr>Fáze raných homininů</vt:lpstr>
      <vt:lpstr>Ekologické podmínky při evoluci Homininae Na počátku převládaly řidší pralesy nebo lesostepi, ale začátku pleistocénu, 2,59 my, dochází k výrazné změně klimatu, ochlazuje se a je méně srážek. Objevují se rozsáhlejší otevřené lesostepní a stepní formace. Spolu s nimi se také objevují nové typické skupiny savců - kopytníci, predátoři i primáti. K dalšímu ochlazení dochází cca před jedním milionem let, a v tomto období se objevuje archaický Homo sapiens</vt:lpstr>
      <vt:lpstr>Fylogeneze homininů Pro vznik australopitéků zatím nemáme žádné přímé fosilní doklady (Lothagam???), ale zcela jistě nebyli v přímém fylogenetickém vztahu s dnes známými  archaickými homininy</vt:lpstr>
      <vt:lpstr>Důkazy o kolonizaci Afriky australopitéky  Většina nálezů je okolo Velké příkopové propadliny nebo v jihoafrických jeskyních</vt:lpstr>
      <vt:lpstr>Rozšíření starobylých forem rodu Homo</vt:lpstr>
      <vt:lpstr>Nejstarší nálezy „Homo erectus“ lake Turkana, Kenya 1,88 – 1,95 my</vt:lpstr>
      <vt:lpstr>Člověk vzpřímený a spol. (erectus, ergaster, leakay, atecessor, etc.) Nejstarší skuteční lidé</vt:lpstr>
      <vt:lpstr>Mozek ranného Homo ergaster – mozek malý, ale s jasně počínající „lidskou“ restrukturalizací mozku</vt:lpstr>
      <vt:lpstr>Rozšíření starobylých forem rodu Homo</vt:lpstr>
      <vt:lpstr>Homo erectus - Jáva Většina nálezů z Jávy je pod 1 milion let</vt:lpstr>
      <vt:lpstr>Homo erectus – Čína Většina nálezů je pod 1 milion let nebo jsou obtížně datovatelné</vt:lpstr>
      <vt:lpstr>Rozšíření starobylých forem rodu Homo – vznik archaických forem Homo sapiens</vt:lpstr>
      <vt:lpstr>Buia UA 31 - milion let - archaický Homo sapiens Obsah mozkovny - 995 cm3, pánev má moderní morfologii, vertikálně „stavěné“ splanchnocraium, nadočnicové valy mají náznak dělení na nadočnicové oblouky</vt:lpstr>
      <vt:lpstr>Homo antecessor a africký Homo ergaster/erectus</vt:lpstr>
      <vt:lpstr>Cykly zalednění a změny vegetace</vt:lpstr>
      <vt:lpstr>Prezentace aplikace PowerPoint</vt:lpstr>
      <vt:lpstr>Archaický Homo sapiens – 1 000 000 let – Afrika a Evropa</vt:lpstr>
      <vt:lpstr>Nálezy rodu Homo na konci spodního pleistocénu a  ve středním pleistocénu</vt:lpstr>
      <vt:lpstr>Možné migrační dráhy na přelomu spodního a středního pleistocénu</vt:lpstr>
      <vt:lpstr>Evoluce archaického Homo sapiens a vznik anatomicky moderního člověka</vt:lpstr>
      <vt:lpstr>Klimatické změny a evoluce rodu Homo</vt:lpstr>
      <vt:lpstr>Rozšíření starobylých forem rodu Homo – rozvoj nových forem Homo sapiens</vt:lpstr>
      <vt:lpstr>Petralona, Apidima, Steinheim - archaický Homo sapiens z Řecka a Německa risské období – 300 - 150 tisíc let</vt:lpstr>
      <vt:lpstr>Vznik, migrace a nálezy denisovanů 280 – 50 tisíc let</vt:lpstr>
      <vt:lpstr>Nejstarší nálezy anatomicky moderního člověka  a jeho předchůdců  v Africe</vt:lpstr>
      <vt:lpstr>Prezentace aplikace PowerPoint</vt:lpstr>
      <vt:lpstr>Neandrtálci po předposledním glaciálním maximu - Palestina</vt:lpstr>
      <vt:lpstr>Poslední neandrtálci – život na periferii vymírají před 40 – 38 tisíci lety</vt:lpstr>
      <vt:lpstr>Rozšíření anatomicky moderního člověka</vt:lpstr>
      <vt:lpstr>AMČ – nejstarší migrace z Afriky započaly cca před 70 tisíci lety</vt:lpstr>
      <vt:lpstr>Osídlení Evropy Analýza haplotypů, genetické modely, odpovídají paleoantropologickým poznatků – tedy Evropa byla osídlena před více jak 50 tisíci lety</vt:lpstr>
      <vt:lpstr>Rozšíření anatomicky moderního člověka – kolonizační fáze I. – “kulturní revoluce”</vt:lpstr>
      <vt:lpstr>Rozšíření anatomicky moderního člověka “kulturní revoluce”</vt:lpstr>
      <vt:lpstr>Rozšíření anatomicky moderního člověka Změna adaptivní strategie</vt:lpstr>
      <vt:lpstr>Domestikace</vt:lpstr>
      <vt:lpstr>Domestikace</vt:lpstr>
      <vt:lpstr>Vývoj předneolitických populací – Evropa a blízký Východ</vt:lpstr>
      <vt:lpstr>Prezentace aplikace PowerPoint</vt:lpstr>
      <vt:lpstr>Formování neolitických populací v Evropě Ekologie, klima, migrace a genetika</vt:lpstr>
      <vt:lpstr>Původ ranně neolitických populací – východní mediterán</vt:lpstr>
      <vt:lpstr>Proces neolitizace Evropy</vt:lpstr>
      <vt:lpstr>Neolitické osídlení Evropy</vt:lpstr>
      <vt:lpstr>Genetika osídlení Evropy</vt:lpstr>
      <vt:lpstr>Čtyři fáze neolitických migrací v Evropě</vt:lpstr>
      <vt:lpstr>Rozšíření anatomicky moderního člověka Další změny adaptivní strategie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Vaclav Vancata</dc:creator>
  <cp:lastModifiedBy>Václav Vančata</cp:lastModifiedBy>
  <cp:revision>265</cp:revision>
  <dcterms:created xsi:type="dcterms:W3CDTF">2003-01-06T04:36:27Z</dcterms:created>
  <dcterms:modified xsi:type="dcterms:W3CDTF">2023-04-24T17:35:39Z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0x0101009E7EEC946F108E408FB4D2A886B6C084</vt:lpwstr>
  </property>
</Properties>
</file>