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sldIdLst>
    <p:sldId id="256" r:id="rId2"/>
    <p:sldId id="415" r:id="rId3"/>
    <p:sldId id="460" r:id="rId4"/>
    <p:sldId id="416" r:id="rId5"/>
    <p:sldId id="418" r:id="rId6"/>
    <p:sldId id="417" r:id="rId7"/>
    <p:sldId id="449" r:id="rId8"/>
    <p:sldId id="397" r:id="rId9"/>
    <p:sldId id="414" r:id="rId10"/>
    <p:sldId id="462" r:id="rId11"/>
    <p:sldId id="408" r:id="rId12"/>
    <p:sldId id="431" r:id="rId13"/>
    <p:sldId id="466" r:id="rId14"/>
    <p:sldId id="465" r:id="rId15"/>
    <p:sldId id="365" r:id="rId16"/>
    <p:sldId id="475" r:id="rId17"/>
    <p:sldId id="325" r:id="rId18"/>
    <p:sldId id="328" r:id="rId19"/>
    <p:sldId id="332" r:id="rId20"/>
    <p:sldId id="468" r:id="rId21"/>
    <p:sldId id="461" r:id="rId22"/>
    <p:sldId id="467" r:id="rId23"/>
    <p:sldId id="424" r:id="rId24"/>
    <p:sldId id="358" r:id="rId25"/>
    <p:sldId id="419" r:id="rId26"/>
    <p:sldId id="420" r:id="rId27"/>
    <p:sldId id="421" r:id="rId28"/>
    <p:sldId id="422" r:id="rId29"/>
    <p:sldId id="423" r:id="rId30"/>
    <p:sldId id="425" r:id="rId31"/>
    <p:sldId id="426" r:id="rId32"/>
    <p:sldId id="427" r:id="rId33"/>
    <p:sldId id="430" r:id="rId34"/>
    <p:sldId id="320" r:id="rId35"/>
    <p:sldId id="459" r:id="rId36"/>
    <p:sldId id="476" r:id="rId37"/>
    <p:sldId id="404" r:id="rId38"/>
    <p:sldId id="477" r:id="rId39"/>
    <p:sldId id="479" r:id="rId40"/>
    <p:sldId id="478" r:id="rId41"/>
    <p:sldId id="457" r:id="rId4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>
      <p:cViewPr varScale="1">
        <p:scale>
          <a:sx n="106" d="100"/>
          <a:sy n="106" d="100"/>
        </p:scale>
        <p:origin x="16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103C6-F153-4F50-9895-49B6BE024EBB}" type="datetimeFigureOut">
              <a:rPr lang="cs-CZ" smtClean="0"/>
              <a:t>06.03.2021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DFB58-7866-4887-A714-AC58DC4EBD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69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4175E-7746-4594-8401-3A423F264A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77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B6AA5-97DD-4F48-8F67-0A04E8E286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60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CBA32-ACE4-47A7-98A5-FE8563F95F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19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213A0-7880-4ADE-AE0A-5D7BC9AD18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54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7E280-A2CD-46D5-B2E9-6B749393D9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14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66EEA-236D-4D98-8BEF-83FD8ED297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18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B7F9F-5FE5-41F1-A039-C68456C7DC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60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B05F4-202D-47A0-8FD3-8F3CA06C88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77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ABBB8-F221-4A74-B1A9-E8ED020563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38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C2A7D-EA03-4E0A-A7C4-8DE5BEC1BA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36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4603-B7F9-498B-A516-ED39E9449B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97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3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DD80CC8-0B34-4588-9E98-52EDBDBB83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6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4800" y="142876"/>
            <a:ext cx="8610600" cy="1217358"/>
          </a:xfrm>
          <a:prstGeom prst="rect">
            <a:avLst/>
          </a:prstGeom>
          <a:gradFill rotWithShape="0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 w="76200" cmpd="tri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>
                <a:latin typeface="Arial" charset="0"/>
              </a:rPr>
              <a:t>Paleoantropologie 2</a:t>
            </a:r>
            <a:endParaRPr lang="cs-CZ" altLang="cs-CZ" sz="4400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71600" y="5445224"/>
            <a:ext cx="6400800" cy="990600"/>
          </a:xfrm>
          <a:prstGeom prst="rect">
            <a:avLst/>
          </a:prstGeom>
          <a:gradFill rotWithShape="0">
            <a:gsLst>
              <a:gs pos="0">
                <a:srgbClr val="A9A965"/>
              </a:gs>
              <a:gs pos="50000">
                <a:srgbClr val="FFFF99"/>
              </a:gs>
              <a:gs pos="100000">
                <a:srgbClr val="A9A96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cs-CZ" altLang="cs-CZ" b="1" dirty="0"/>
              <a:t>Doc. Václav Vančata</a:t>
            </a:r>
            <a:endParaRPr lang="cs-CZ" altLang="cs-CZ" sz="2000" dirty="0"/>
          </a:p>
          <a:p>
            <a:pPr algn="ctr">
              <a:buFontTx/>
              <a:buNone/>
            </a:pPr>
            <a:r>
              <a:rPr lang="cs-CZ" altLang="cs-CZ" sz="2000" i="1" dirty="0"/>
              <a:t>Antropologický ústav </a:t>
            </a:r>
            <a:r>
              <a:rPr lang="cs-CZ" altLang="cs-CZ" sz="2000" i="1" dirty="0" err="1"/>
              <a:t>PřF</a:t>
            </a:r>
            <a:r>
              <a:rPr lang="cs-CZ" altLang="cs-CZ" sz="2000" i="1" dirty="0"/>
              <a:t> MU Brno</a:t>
            </a:r>
          </a:p>
        </p:txBody>
      </p:sp>
      <p:pic>
        <p:nvPicPr>
          <p:cNvPr id="6" name="Obrázek 5" descr="Obsah obrázku osoba, muž, brýle, zeď&#10;&#10;Popis vygenerován s velmi vysokou mírou spolehlivosti">
            <a:extLst>
              <a:ext uri="{FF2B5EF4-FFF2-40B4-BE49-F238E27FC236}">
                <a16:creationId xmlns:a16="http://schemas.microsoft.com/office/drawing/2014/main" id="{B020D728-89EE-4AF9-9F3A-7BB616D8D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00808"/>
            <a:ext cx="2774131" cy="34038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cs-CZ" altLang="cs-CZ" b="1"/>
              <a:t>Určování věku pohlaví - pánev</a:t>
            </a:r>
            <a:endParaRPr lang="cs-CZ" altLang="cs-CZ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87450"/>
            <a:ext cx="447040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87450"/>
            <a:ext cx="2951163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9DD574B7-D49D-49A8-B688-E92DA646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0C2B84C2-0ADE-4701-A7F8-97F4A45C2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185"/>
            <a:ext cx="4067944" cy="48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BAA6D867-B3A6-4F8E-B2C9-3EE268F2D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4747"/>
            <a:ext cx="33242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>
            <a:extLst>
              <a:ext uri="{FF2B5EF4-FFF2-40B4-BE49-F238E27FC236}">
                <a16:creationId xmlns:a16="http://schemas.microsoft.com/office/drawing/2014/main" id="{C9C3BE76-2937-4A00-A2CF-47E70FA45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59715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900EA4E9-2AFD-4451-A0B7-385D0224F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2" y="116632"/>
            <a:ext cx="4283967" cy="2304256"/>
          </a:xfrm>
        </p:spPr>
        <p:txBody>
          <a:bodyPr/>
          <a:lstStyle/>
          <a:p>
            <a:r>
              <a:rPr lang="cs-CZ" altLang="cs-CZ" sz="2800" b="1" dirty="0">
                <a:latin typeface="Arial Narrow" panose="020B0606020202030204" pitchFamily="34" charset="0"/>
              </a:rPr>
              <a:t>Kraniometrické body</a:t>
            </a:r>
            <a:br>
              <a:rPr lang="cs-CZ" altLang="cs-CZ" sz="2800" dirty="0">
                <a:latin typeface="Arial Narrow" panose="020B0606020202030204" pitchFamily="34" charset="0"/>
              </a:rPr>
            </a:br>
            <a:r>
              <a:rPr lang="cs-CZ" altLang="cs-CZ" sz="2800" dirty="0">
                <a:latin typeface="Arial Narrow" panose="020B0606020202030204" pitchFamily="34" charset="0"/>
              </a:rPr>
              <a:t>díky přísné standardizaci jsou potenciálně využitelné i v pokročilých zobrazovacích metodách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0244CCAD-94C3-47BB-BFF6-AE35A0EA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467360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>
            <a:extLst>
              <a:ext uri="{FF2B5EF4-FFF2-40B4-BE49-F238E27FC236}">
                <a16:creationId xmlns:a16="http://schemas.microsoft.com/office/drawing/2014/main" id="{3D09F32B-25F1-4D4C-BF86-D1697DF7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922" y="2844825"/>
            <a:ext cx="3262004" cy="3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AC5E4E9-F450-4E5A-8D6B-3B670F3F0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87824" y="188640"/>
            <a:ext cx="6084168" cy="1468016"/>
          </a:xfrm>
          <a:gradFill rotWithShape="0">
            <a:gsLst>
              <a:gs pos="0">
                <a:srgbClr val="6587A9"/>
              </a:gs>
              <a:gs pos="50000">
                <a:srgbClr val="99CCFF"/>
              </a:gs>
              <a:gs pos="100000">
                <a:srgbClr val="6587A9"/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 b="1" dirty="0">
                <a:latin typeface="Arial Narrow" panose="020B0606020202030204" pitchFamily="34" charset="0"/>
              </a:rPr>
              <a:t>Orientace a standardizace polohy dlouhých kostí</a:t>
            </a:r>
            <a:br>
              <a:rPr lang="cs-CZ" altLang="cs-CZ" sz="2400" b="1" dirty="0">
                <a:latin typeface="Arial Narrow" panose="020B0606020202030204" pitchFamily="34" charset="0"/>
              </a:rPr>
            </a:br>
            <a:r>
              <a:rPr lang="cs-CZ" altLang="cs-CZ" sz="2000" dirty="0">
                <a:latin typeface="Arial Narrow" panose="020B0606020202030204" pitchFamily="34" charset="0"/>
              </a:rPr>
              <a:t>Definované body díky přísné standardizaci jsou potenciálně využitelné i v pokročilých zobrazovacích metodách</a:t>
            </a:r>
            <a:endParaRPr lang="cs-CZ" altLang="cs-CZ" sz="2800" dirty="0"/>
          </a:p>
        </p:txBody>
      </p:sp>
      <p:graphicFrame>
        <p:nvGraphicFramePr>
          <p:cNvPr id="29699" name="Object 2">
            <a:extLst>
              <a:ext uri="{FF2B5EF4-FFF2-40B4-BE49-F238E27FC236}">
                <a16:creationId xmlns:a16="http://schemas.microsoft.com/office/drawing/2014/main" id="{638A688F-35F9-47CB-9D98-69EA4D97EC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76200"/>
          <a:ext cx="2706688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CorelPhotoPaint.Image.7" r:id="rId3" imgW="1847619" imgH="4628571" progId="CorelPhotoPaint.Image.7">
                  <p:embed/>
                </p:oleObj>
              </mc:Choice>
              <mc:Fallback>
                <p:oleObj name="CorelPhotoPaint.Image.7" r:id="rId3" imgW="1847619" imgH="4628571" progId="CorelPhotoPaint.Image.7">
                  <p:embed/>
                  <p:pic>
                    <p:nvPicPr>
                      <p:cNvPr id="29699" name="Object 2">
                        <a:extLst>
                          <a:ext uri="{FF2B5EF4-FFF2-40B4-BE49-F238E27FC236}">
                            <a16:creationId xmlns:a16="http://schemas.microsoft.com/office/drawing/2014/main" id="{638A688F-35F9-47CB-9D98-69EA4D97EC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76200"/>
                        <a:ext cx="2706688" cy="6781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2" name="Picture 4" descr="C:\1\BIC\Morfometr\Femur morphometrPr.JPG">
            <a:extLst>
              <a:ext uri="{FF2B5EF4-FFF2-40B4-BE49-F238E27FC236}">
                <a16:creationId xmlns:a16="http://schemas.microsoft.com/office/drawing/2014/main" id="{B5B32AE7-F77A-45EA-A35E-25E8E931C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9" r="56364"/>
          <a:stretch>
            <a:fillRect/>
          </a:stretch>
        </p:blipFill>
        <p:spPr bwMode="auto">
          <a:xfrm>
            <a:off x="4800600" y="1828800"/>
            <a:ext cx="3657600" cy="2251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413" name="Object 3">
            <a:extLst>
              <a:ext uri="{FF2B5EF4-FFF2-40B4-BE49-F238E27FC236}">
                <a16:creationId xmlns:a16="http://schemas.microsoft.com/office/drawing/2014/main" id="{03F4769D-0DED-4978-AA07-007D301D53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4273550"/>
          <a:ext cx="4114800" cy="227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CorelPhotoPaint.Image.7" r:id="rId6" imgW="2409524" imgH="1514286" progId="CorelPhotoPaint.Image.7">
                  <p:embed/>
                </p:oleObj>
              </mc:Choice>
              <mc:Fallback>
                <p:oleObj name="CorelPhotoPaint.Image.7" r:id="rId6" imgW="2409524" imgH="1514286" progId="CorelPhotoPaint.Image.7">
                  <p:embed/>
                  <p:pic>
                    <p:nvPicPr>
                      <p:cNvPr id="17413" name="Object 3">
                        <a:extLst>
                          <a:ext uri="{FF2B5EF4-FFF2-40B4-BE49-F238E27FC236}">
                            <a16:creationId xmlns:a16="http://schemas.microsoft.com/office/drawing/2014/main" id="{03F4769D-0DED-4978-AA07-007D301D53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888"/>
                      <a:stretch>
                        <a:fillRect/>
                      </a:stretch>
                    </p:blipFill>
                    <p:spPr bwMode="auto">
                      <a:xfrm>
                        <a:off x="4800600" y="4273550"/>
                        <a:ext cx="4114800" cy="2279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Text Box 6">
            <a:extLst>
              <a:ext uri="{FF2B5EF4-FFF2-40B4-BE49-F238E27FC236}">
                <a16:creationId xmlns:a16="http://schemas.microsoft.com/office/drawing/2014/main" id="{2539DEFF-35C6-44C7-AFDD-3AE9A965A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563" y="2398713"/>
            <a:ext cx="1890712" cy="831850"/>
          </a:xfrm>
          <a:prstGeom prst="rect">
            <a:avLst/>
          </a:prstGeom>
          <a:solidFill>
            <a:srgbClr val="00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 Narrow" panose="020B0606020202030204" pitchFamily="34" charset="0"/>
              </a:rPr>
              <a:t>Stanovení osy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 Narrow" panose="020B0606020202030204" pitchFamily="34" charset="0"/>
              </a:rPr>
              <a:t>dlouhé kosti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A80FBC-B56A-4FC4-BAFD-AB6BA455D8DE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cs-CZ" dirty="0"/>
              <a:t>Měření průřezů a stavby kostí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32643-9850-437C-8253-A8280729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731595" cy="446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224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>
            <a:extLst>
              <a:ext uri="{FF2B5EF4-FFF2-40B4-BE49-F238E27FC236}">
                <a16:creationId xmlns:a16="http://schemas.microsoft.com/office/drawing/2014/main" id="{832F1A5B-5CD6-4E42-90F0-91EB9A3698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52400"/>
            <a:ext cx="8352928" cy="1066800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600" b="1" i="1" dirty="0" err="1"/>
              <a:t>Oreopithecus</a:t>
            </a:r>
            <a:r>
              <a:rPr lang="cs-CZ" altLang="cs-CZ" sz="3600" b="1" dirty="0"/>
              <a:t> – analýza trámčiny pánve</a:t>
            </a:r>
            <a:endParaRPr lang="cs-CZ" altLang="cs-CZ" sz="3600" dirty="0"/>
          </a:p>
        </p:txBody>
      </p:sp>
      <p:pic>
        <p:nvPicPr>
          <p:cNvPr id="32771" name="Picture 1027" descr="Oreopith BurianPr">
            <a:extLst>
              <a:ext uri="{FF2B5EF4-FFF2-40B4-BE49-F238E27FC236}">
                <a16:creationId xmlns:a16="http://schemas.microsoft.com/office/drawing/2014/main" id="{DF22D618-6704-4A04-BB14-9D0888A9C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19400"/>
            <a:ext cx="3629025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1028" descr="Oreopithecus whole colePr">
            <a:extLst>
              <a:ext uri="{FF2B5EF4-FFF2-40B4-BE49-F238E27FC236}">
                <a16:creationId xmlns:a16="http://schemas.microsoft.com/office/drawing/2014/main" id="{D3F021AE-DFB5-417F-AD8A-FF769CD4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22431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029" descr="Oreopithecus pelvis comparisonPr">
            <a:extLst>
              <a:ext uri="{FF2B5EF4-FFF2-40B4-BE49-F238E27FC236}">
                <a16:creationId xmlns:a16="http://schemas.microsoft.com/office/drawing/2014/main" id="{4D650CF4-10BD-4812-9ED5-FDE516544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1981200"/>
            <a:ext cx="3328987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6058DA1-55BF-4466-88D9-3CDA825FD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58" y="76200"/>
            <a:ext cx="8684022" cy="88102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sz="3200" b="1" dirty="0" err="1">
                <a:solidFill>
                  <a:schemeClr val="tx2"/>
                </a:solidFill>
                <a:latin typeface="Arial Narrow" pitchFamily="34" charset="0"/>
              </a:rPr>
              <a:t>Dryopitéci</a:t>
            </a:r>
            <a:r>
              <a:rPr lang="cs-CZ" altLang="cs-CZ" sz="3200" b="1" dirty="0">
                <a:solidFill>
                  <a:schemeClr val="tx2"/>
                </a:solidFill>
                <a:latin typeface="Arial Narrow" pitchFamily="34" charset="0"/>
              </a:rPr>
              <a:t> – 3D analýza pánve – překvapivě </a:t>
            </a:r>
            <a:r>
              <a:rPr lang="cs-CZ" altLang="cs-CZ" sz="3200" b="1" dirty="0" err="1">
                <a:solidFill>
                  <a:schemeClr val="tx2"/>
                </a:solidFill>
                <a:latin typeface="Arial Narrow" pitchFamily="34" charset="0"/>
              </a:rPr>
              <a:t>nelidoopí</a:t>
            </a:r>
            <a:endParaRPr lang="cs-CZ" altLang="cs-CZ" sz="3600" dirty="0">
              <a:solidFill>
                <a:schemeClr val="tx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8E5937-BA22-45AD-BE73-599522F52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7" y="996785"/>
            <a:ext cx="5919908" cy="4321533"/>
          </a:xfrm>
          <a:prstGeom prst="rect">
            <a:avLst/>
          </a:prstGeom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B0F5D90-867B-43C0-8740-7DB4C7DFDE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805761"/>
              </p:ext>
            </p:extLst>
          </p:nvPr>
        </p:nvGraphicFramePr>
        <p:xfrm>
          <a:off x="1691680" y="5224780"/>
          <a:ext cx="3250166" cy="1581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PHOTO-PAINT Home &amp; Student" r:id="rId4" imgW="2361960" imgH="1148760" progId="CorelPHOTOPAINTHome.Image.18">
                  <p:embed/>
                </p:oleObj>
              </mc:Choice>
              <mc:Fallback>
                <p:oleObj name="PHOTO-PAINT Home &amp; Student" r:id="rId4" imgW="2361960" imgH="1148760" progId="CorelPHOTOPAINTHome.Image.18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CB0F5D90-867B-43C0-8740-7DB4C7DFDE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91680" y="5224780"/>
                        <a:ext cx="3250166" cy="1581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67C549B5-0034-433C-85D4-E341A0C70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34120" r="24804" b="49517"/>
          <a:stretch/>
        </p:blipFill>
        <p:spPr bwMode="auto">
          <a:xfrm>
            <a:off x="5973460" y="1552768"/>
            <a:ext cx="291902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ryop laiet body BWrecPrXX">
            <a:extLst>
              <a:ext uri="{FF2B5EF4-FFF2-40B4-BE49-F238E27FC236}">
                <a16:creationId xmlns:a16="http://schemas.microsoft.com/office/drawing/2014/main" id="{8EB36785-1BB6-4835-AB13-0FAB55F54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2"/>
          <a:stretch>
            <a:fillRect/>
          </a:stretch>
        </p:blipFill>
        <p:spPr bwMode="auto">
          <a:xfrm>
            <a:off x="208458" y="3009036"/>
            <a:ext cx="1042632" cy="220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7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7" descr="Obsah obrázku text, budova&#10;&#10;Popis byl vytvořen automaticky">
            <a:extLst>
              <a:ext uri="{FF2B5EF4-FFF2-40B4-BE49-F238E27FC236}">
                <a16:creationId xmlns:a16="http://schemas.microsoft.com/office/drawing/2014/main" id="{8F0DE868-A3AD-45A0-8247-FF4839618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2384425"/>
            <a:ext cx="2114550" cy="16240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ORRORIN">
            <a:extLst>
              <a:ext uri="{FF2B5EF4-FFF2-40B4-BE49-F238E27FC236}">
                <a16:creationId xmlns:a16="http://schemas.microsoft.com/office/drawing/2014/main" id="{DCFECEE1-2A7A-4CE1-A016-790393315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384425"/>
            <a:ext cx="1216025" cy="16240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6">
            <a:extLst>
              <a:ext uri="{FF2B5EF4-FFF2-40B4-BE49-F238E27FC236}">
                <a16:creationId xmlns:a16="http://schemas.microsoft.com/office/drawing/2014/main" id="{62258A45-2AB5-4966-A047-5FE1E26F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4075113"/>
            <a:ext cx="2081213" cy="1925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0" descr="Orrorin humerus">
            <a:extLst>
              <a:ext uri="{FF2B5EF4-FFF2-40B4-BE49-F238E27FC236}">
                <a16:creationId xmlns:a16="http://schemas.microsoft.com/office/drawing/2014/main" id="{EAD2C36D-0662-4D47-8CFC-4CB681575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4075113"/>
            <a:ext cx="1247775" cy="1925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5">
            <a:extLst>
              <a:ext uri="{FF2B5EF4-FFF2-40B4-BE49-F238E27FC236}">
                <a16:creationId xmlns:a16="http://schemas.microsoft.com/office/drawing/2014/main" id="{E741A3E6-B18D-41AA-A828-B008FEA6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2384425"/>
            <a:ext cx="3906838" cy="3616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Rectangle 9">
            <a:extLst>
              <a:ext uri="{FF2B5EF4-FFF2-40B4-BE49-F238E27FC236}">
                <a16:creationId xmlns:a16="http://schemas.microsoft.com/office/drawing/2014/main" id="{636F2590-443C-4571-932B-696CC18CFF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653" y="476672"/>
            <a:ext cx="7838694" cy="1325563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b="1" kern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Analýza</a:t>
            </a:r>
            <a:r>
              <a:rPr lang="en-US" sz="3600" b="1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biomechanických</a:t>
            </a:r>
            <a:r>
              <a:rPr lang="en-US" sz="3600" b="1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vlastností</a:t>
            </a:r>
            <a:r>
              <a:rPr lang="cs-CZ" sz="3600" b="1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 femuru</a:t>
            </a:r>
            <a:br>
              <a:rPr lang="en-US" sz="3600" b="1" kern="12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b="1" i="1" kern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Orrorin</a:t>
            </a:r>
            <a:r>
              <a:rPr lang="en-US" b="1" i="1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b="1" i="1" kern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tugenensis</a:t>
            </a:r>
            <a:endParaRPr lang="en-US" sz="3600" b="1" kern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3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4C8AA2D-132F-4EBA-A9F2-030213100109}"/>
              </a:ext>
            </a:extLst>
          </p:cNvPr>
          <p:cNvSpPr txBox="1">
            <a:spLocks noChangeArrowheads="1"/>
          </p:cNvSpPr>
          <p:nvPr/>
        </p:nvSpPr>
        <p:spPr>
          <a:xfrm>
            <a:off x="394555" y="445033"/>
            <a:ext cx="8354890" cy="930447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900" b="1" i="1" dirty="0">
                <a:latin typeface="+mj-lt"/>
                <a:ea typeface="+mj-ea"/>
                <a:cs typeface="+mj-cs"/>
              </a:rPr>
              <a:t>Sahelanthropus </a:t>
            </a:r>
            <a:r>
              <a:rPr lang="en-US" sz="2900" b="1" i="1" dirty="0" err="1">
                <a:latin typeface="+mj-lt"/>
                <a:ea typeface="+mj-ea"/>
                <a:cs typeface="+mj-cs"/>
              </a:rPr>
              <a:t>tchadensis</a:t>
            </a:r>
            <a:r>
              <a:rPr lang="en-US" sz="2900" b="1" i="1" dirty="0">
                <a:latin typeface="+mj-lt"/>
                <a:ea typeface="+mj-ea"/>
                <a:cs typeface="+mj-cs"/>
              </a:rPr>
              <a:t> – </a:t>
            </a:r>
            <a:r>
              <a:rPr lang="cs-CZ" sz="2900" b="1" dirty="0">
                <a:latin typeface="+mj-lt"/>
                <a:ea typeface="+mj-ea"/>
                <a:cs typeface="+mj-cs"/>
              </a:rPr>
              <a:t>3D </a:t>
            </a:r>
            <a:r>
              <a:rPr lang="en-US" sz="2900" b="1" dirty="0" err="1">
                <a:latin typeface="+mj-lt"/>
                <a:ea typeface="+mj-ea"/>
                <a:cs typeface="+mj-cs"/>
              </a:rPr>
              <a:t>rekonst</a:t>
            </a:r>
            <a:r>
              <a:rPr lang="cs-CZ" sz="2900" b="1" dirty="0">
                <a:latin typeface="+mj-lt"/>
                <a:ea typeface="+mj-ea"/>
                <a:cs typeface="+mj-cs"/>
              </a:rPr>
              <a:t>r</a:t>
            </a:r>
            <a:r>
              <a:rPr lang="en-US" sz="2900" b="1" dirty="0" err="1">
                <a:latin typeface="+mj-lt"/>
                <a:ea typeface="+mj-ea"/>
                <a:cs typeface="+mj-cs"/>
              </a:rPr>
              <a:t>ukce</a:t>
            </a:r>
            <a:r>
              <a:rPr lang="en-US" sz="2900" b="1" dirty="0">
                <a:latin typeface="+mj-lt"/>
                <a:ea typeface="+mj-ea"/>
                <a:cs typeface="+mj-cs"/>
              </a:rPr>
              <a:t> </a:t>
            </a:r>
            <a:r>
              <a:rPr lang="en-US" sz="2900" b="1" dirty="0" err="1">
                <a:latin typeface="+mj-lt"/>
                <a:ea typeface="+mj-ea"/>
                <a:cs typeface="+mj-cs"/>
              </a:rPr>
              <a:t>lebky</a:t>
            </a:r>
            <a:endParaRPr lang="en-US" sz="29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10" descr="Sahelant skull">
            <a:extLst>
              <a:ext uri="{FF2B5EF4-FFF2-40B4-BE49-F238E27FC236}">
                <a16:creationId xmlns:a16="http://schemas.microsoft.com/office/drawing/2014/main" id="{D3F1774B-2292-47F8-A3EE-D74A5623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19" y="2426819"/>
            <a:ext cx="3432901" cy="35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2454C606-0413-402F-A7B0-0094A0863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2564904"/>
            <a:ext cx="5643710" cy="33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86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735BD78-21CE-4F59-AA67-31C9A418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93" y="1700808"/>
            <a:ext cx="3619171" cy="48085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959D4658-F0C2-46AE-924A-EA5CD7BE7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75" y="2179638"/>
            <a:ext cx="2740025" cy="17224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599EEF07-B69C-44DF-B4BF-879DB31C3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75" y="3975100"/>
            <a:ext cx="2740025" cy="1638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EAA36D45-A749-47DF-9763-F817E14C0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97" y="2179638"/>
            <a:ext cx="2416175" cy="3433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Nadpis 1">
            <a:extLst>
              <a:ext uri="{FF2B5EF4-FFF2-40B4-BE49-F238E27FC236}">
                <a16:creationId xmlns:a16="http://schemas.microsoft.com/office/drawing/2014/main" id="{A9C337CB-52A2-4B79-A2A8-B09300E8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8674"/>
            <a:ext cx="7886700" cy="1064102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cs-CZ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Skelet</a:t>
            </a:r>
            <a:r>
              <a:rPr lang="en-US" altLang="cs-CZ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Ardipithecus ramidus – </a:t>
            </a:r>
            <a:r>
              <a:rPr lang="cs-CZ" altLang="cs-CZ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3D </a:t>
            </a:r>
            <a:r>
              <a:rPr lang="en-US" altLang="cs-CZ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rekonstrukce</a:t>
            </a:r>
            <a:r>
              <a:rPr lang="en-US" altLang="cs-CZ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cs-CZ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lebky</a:t>
            </a:r>
            <a:r>
              <a:rPr lang="en-US" altLang="cs-CZ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altLang="cs-CZ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pánve</a:t>
            </a:r>
            <a:endParaRPr lang="en-US" altLang="cs-CZ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834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23825" y="76199"/>
            <a:ext cx="8872537" cy="1304925"/>
          </a:xfrm>
          <a:prstGeom prst="rect">
            <a:avLst/>
          </a:prstGeom>
          <a:gradFill rotWithShape="0">
            <a:gsLst>
              <a:gs pos="0">
                <a:srgbClr val="00C200"/>
              </a:gs>
              <a:gs pos="50000">
                <a:srgbClr val="00FF00"/>
              </a:gs>
              <a:gs pos="100000">
                <a:srgbClr val="00C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chemeClr val="tx2"/>
                </a:solidFill>
              </a:rPr>
              <a:t>Evoluční antropologie – syntéza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Russel</a:t>
            </a:r>
            <a:r>
              <a:rPr lang="cs-CZ" altLang="cs-CZ" sz="18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Tuttle</a:t>
            </a:r>
            <a:r>
              <a:rPr lang="cs-CZ" altLang="cs-CZ" sz="1800" b="1" dirty="0">
                <a:solidFill>
                  <a:schemeClr val="tx2"/>
                </a:solidFill>
                <a:latin typeface="Arial Narrow" panose="020B0606020202030204" pitchFamily="34" charset="0"/>
              </a:rPr>
              <a:t>, Karl W. </a:t>
            </a:r>
            <a:r>
              <a:rPr lang="cs-CZ" altLang="cs-CZ" sz="18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Butzer</a:t>
            </a:r>
            <a:r>
              <a:rPr lang="cs-CZ" altLang="cs-CZ" sz="1800" b="1" dirty="0">
                <a:solidFill>
                  <a:schemeClr val="tx2"/>
                </a:solidFill>
                <a:latin typeface="Arial Narrow" panose="020B0606020202030204" pitchFamily="34" charset="0"/>
              </a:rPr>
              <a:t> and </a:t>
            </a:r>
            <a:r>
              <a:rPr lang="cs-CZ" altLang="cs-CZ" sz="18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Bennett</a:t>
            </a:r>
            <a:r>
              <a:rPr lang="cs-CZ" altLang="cs-CZ" sz="18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Blumenberg</a:t>
            </a:r>
            <a:r>
              <a:rPr lang="cs-CZ" altLang="cs-CZ" sz="1800" b="1" dirty="0">
                <a:solidFill>
                  <a:schemeClr val="tx2"/>
                </a:solidFill>
                <a:latin typeface="Arial Narrow" panose="020B0606020202030204" pitchFamily="34" charset="0"/>
              </a:rPr>
              <a:t> - </a:t>
            </a:r>
            <a:r>
              <a:rPr lang="en-US" altLang="cs-CZ" sz="1800" i="1" dirty="0">
                <a:solidFill>
                  <a:schemeClr val="tx2"/>
                </a:solidFill>
                <a:latin typeface="Arial Narrow" panose="020B0606020202030204" pitchFamily="34" charset="0"/>
              </a:rPr>
              <a:t>Darwin's Apes, Dental Apes, and the Descent of Man: Normal Science in Evolutionary</a:t>
            </a:r>
            <a:r>
              <a:rPr lang="cs-CZ" altLang="cs-CZ" sz="1800" i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altLang="cs-CZ" sz="1800" i="1" dirty="0">
                <a:solidFill>
                  <a:schemeClr val="tx2"/>
                </a:solidFill>
                <a:latin typeface="Arial Narrow" panose="020B0606020202030204" pitchFamily="34" charset="0"/>
              </a:rPr>
              <a:t>Anthropology</a:t>
            </a:r>
            <a:r>
              <a:rPr lang="cs-CZ" altLang="cs-CZ" sz="1800" b="1" dirty="0">
                <a:solidFill>
                  <a:schemeClr val="tx2"/>
                </a:solidFill>
                <a:latin typeface="Arial Narrow" panose="020B0606020202030204" pitchFamily="34" charset="0"/>
              </a:rPr>
              <a:t> - </a:t>
            </a:r>
            <a:r>
              <a:rPr lang="cs-CZ" altLang="cs-CZ" sz="18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Current</a:t>
            </a:r>
            <a:r>
              <a:rPr lang="cs-CZ" altLang="cs-CZ" sz="18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Anthropology</a:t>
            </a:r>
            <a:r>
              <a:rPr lang="cs-CZ" altLang="cs-CZ" sz="1800" b="1" dirty="0">
                <a:solidFill>
                  <a:schemeClr val="tx2"/>
                </a:solidFill>
                <a:latin typeface="Arial Narrow" panose="020B0606020202030204" pitchFamily="34" charset="0"/>
              </a:rPr>
              <a:t> 1974</a:t>
            </a:r>
            <a:endParaRPr lang="cs-CZ" altLang="cs-CZ" sz="1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47107" name="Picture 3" descr="Afarensis savanaP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52" y="1494806"/>
            <a:ext cx="2702976" cy="171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Schoningen spears 400kyP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00" y="1468759"/>
            <a:ext cx="1489469" cy="225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africa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548011"/>
            <a:ext cx="1033066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NARZ_DZIA_ASZELSKIE_FRANCJ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54450"/>
            <a:ext cx="24431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CHRONO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468760"/>
            <a:ext cx="10683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HHEIDELBERGENS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1521"/>
            <a:ext cx="12192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KNM-WT 15000 skel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832323"/>
            <a:ext cx="104298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 descr="LUCY_CHIMP_SKELET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5590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DISTALRADIUSPRIMAT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03875"/>
            <a:ext cx="23241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HOMININS_TRE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65104"/>
            <a:ext cx="152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3" descr="GenetikaP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0"/>
            <a:ext cx="16764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4" descr="A218OBRPANTRVERUSBOESCH93B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257800"/>
            <a:ext cx="17526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15" descr="Sima huntingP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89" y="3362459"/>
            <a:ext cx="2770547" cy="1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C3EE2B-D5BE-4321-8D6E-2280460DD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905" y="4000068"/>
            <a:ext cx="4523306" cy="237626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588E3C8-4FC3-4EE2-B577-597EA765A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720080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cs-CZ" sz="3200" b="1" dirty="0" err="1">
                <a:latin typeface="Arial Narrow" panose="020B0606020202030204" pitchFamily="34" charset="0"/>
              </a:rPr>
              <a:t>Anlýza</a:t>
            </a:r>
            <a:r>
              <a:rPr lang="cs-CZ" sz="3200" b="1" dirty="0">
                <a:latin typeface="Arial Narrow" panose="020B0606020202030204" pitchFamily="34" charset="0"/>
              </a:rPr>
              <a:t> tvaru lebky – neandrtálci vs. AMČ – </a:t>
            </a:r>
            <a:r>
              <a:rPr lang="cs-CZ" sz="3200" b="1" dirty="0" err="1">
                <a:latin typeface="Arial Narrow" panose="020B0606020202030204" pitchFamily="34" charset="0"/>
              </a:rPr>
              <a:t>Apidima</a:t>
            </a:r>
            <a:endParaRPr lang="cs-CZ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4A6374-CC21-431C-B531-E2A70B4A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4" y="3573016"/>
            <a:ext cx="4770220" cy="326692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3342B9C-EC56-417A-9A77-69FEAFC84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126" y="841708"/>
            <a:ext cx="5285386" cy="28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36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12C3C0B-459B-4E7D-AAA5-40D4B0289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-18303"/>
            <a:ext cx="6148943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CD2DCE2-AEC8-49DB-8B32-23A7506C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60" y="260648"/>
            <a:ext cx="2952328" cy="1800200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sz="2800" b="1" dirty="0">
                <a:latin typeface="Arial Narrow" panose="020B0606020202030204" pitchFamily="34" charset="0"/>
              </a:rPr>
              <a:t>La </a:t>
            </a:r>
            <a:r>
              <a:rPr lang="cs-CZ" sz="2800" b="1" dirty="0" err="1">
                <a:latin typeface="Arial Narrow" panose="020B0606020202030204" pitchFamily="34" charset="0"/>
              </a:rPr>
              <a:t>Ferrasie</a:t>
            </a:r>
            <a:r>
              <a:rPr lang="cs-CZ" sz="2800" b="1" dirty="0">
                <a:latin typeface="Arial Narrow" panose="020B0606020202030204" pitchFamily="34" charset="0"/>
              </a:rPr>
              <a:t> 8 </a:t>
            </a:r>
            <a:r>
              <a:rPr lang="cs-CZ" sz="2800" b="1" dirty="0" err="1">
                <a:latin typeface="Arial Narrow" panose="020B0606020202030204" pitchFamily="34" charset="0"/>
              </a:rPr>
              <a:t>child</a:t>
            </a:r>
            <a:r>
              <a:rPr lang="cs-CZ" sz="2800" b="1" dirty="0">
                <a:latin typeface="Arial Narrow" panose="020B0606020202030204" pitchFamily="34" charset="0"/>
              </a:rPr>
              <a:t> 3D rekonstrukce dětského hrobu</a:t>
            </a:r>
          </a:p>
        </p:txBody>
      </p:sp>
    </p:spTree>
    <p:extLst>
      <p:ext uri="{BB962C8B-B14F-4D97-AF65-F5344CB8AC3E}">
        <p14:creationId xmlns:p14="http://schemas.microsoft.com/office/powerpoint/2010/main" val="1831650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>
            <a:extLst>
              <a:ext uri="{FF2B5EF4-FFF2-40B4-BE49-F238E27FC236}">
                <a16:creationId xmlns:a16="http://schemas.microsoft.com/office/drawing/2014/main" id="{E750E806-52EC-4A99-B6D2-55E5071BDA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850" y="2519363"/>
          <a:ext cx="8512175" cy="303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Dokument" r:id="rId3" imgW="5507736" imgH="1969008" progId="Word.Document.8">
                  <p:embed/>
                </p:oleObj>
              </mc:Choice>
              <mc:Fallback>
                <p:oleObj name="Dokument" r:id="rId3" imgW="5507736" imgH="1969008" progId="Word.Document.8">
                  <p:embed/>
                  <p:pic>
                    <p:nvPicPr>
                      <p:cNvPr id="83970" name="Object 2">
                        <a:extLst>
                          <a:ext uri="{FF2B5EF4-FFF2-40B4-BE49-F238E27FC236}">
                            <a16:creationId xmlns:a16="http://schemas.microsoft.com/office/drawing/2014/main" id="{E750E806-52EC-4A99-B6D2-55E5071BDA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519363"/>
                        <a:ext cx="8512175" cy="303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1" name="Rectangle 5">
            <a:extLst>
              <a:ext uri="{FF2B5EF4-FFF2-40B4-BE49-F238E27FC236}">
                <a16:creationId xmlns:a16="http://schemas.microsoft.com/office/drawing/2014/main" id="{FD311EFE-1C23-462C-A41B-78FA4561DF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gradFill rotWithShape="0">
            <a:gsLst>
              <a:gs pos="0">
                <a:srgbClr val="00FFFF"/>
              </a:gs>
              <a:gs pos="50000">
                <a:srgbClr val="00A9A9"/>
              </a:gs>
              <a:gs pos="100000">
                <a:srgbClr val="00FFFF"/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600" b="1">
                <a:latin typeface="Arial Narrow" panose="020B0606020202030204" pitchFamily="34" charset="0"/>
              </a:rPr>
              <a:t>Odhady výšky těla na základě metrických znaků dlouhých kostí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Object 2">
            <a:extLst>
              <a:ext uri="{FF2B5EF4-FFF2-40B4-BE49-F238E27FC236}">
                <a16:creationId xmlns:a16="http://schemas.microsoft.com/office/drawing/2014/main" id="{7F111A60-4E98-45B4-A30B-5D44B88AE5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868363"/>
          <a:ext cx="6934200" cy="598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Dokument" r:id="rId3" imgW="5907024" imgH="5102352" progId="Word.Document.8">
                  <p:embed/>
                </p:oleObj>
              </mc:Choice>
              <mc:Fallback>
                <p:oleObj name="Dokument" r:id="rId3" imgW="5907024" imgH="5102352" progId="Word.Document.8">
                  <p:embed/>
                  <p:pic>
                    <p:nvPicPr>
                      <p:cNvPr id="84994" name="Object 2">
                        <a:extLst>
                          <a:ext uri="{FF2B5EF4-FFF2-40B4-BE49-F238E27FC236}">
                            <a16:creationId xmlns:a16="http://schemas.microsoft.com/office/drawing/2014/main" id="{7F111A60-4E98-45B4-A30B-5D44B88AE5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868363"/>
                        <a:ext cx="6934200" cy="598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3">
            <a:extLst>
              <a:ext uri="{FF2B5EF4-FFF2-40B4-BE49-F238E27FC236}">
                <a16:creationId xmlns:a16="http://schemas.microsoft.com/office/drawing/2014/main" id="{4787DD27-20CF-405B-ADD3-1C9084C660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0" y="152400"/>
          <a:ext cx="36607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Dokument" r:id="rId5" imgW="3689604" imgH="609600" progId="Word.Document.8">
                  <p:embed/>
                </p:oleObj>
              </mc:Choice>
              <mc:Fallback>
                <p:oleObj name="Dokument" r:id="rId5" imgW="3689604" imgH="609600" progId="Word.Document.8">
                  <p:embed/>
                  <p:pic>
                    <p:nvPicPr>
                      <p:cNvPr id="6149" name="Object 3">
                        <a:extLst>
                          <a:ext uri="{FF2B5EF4-FFF2-40B4-BE49-F238E27FC236}">
                            <a16:creationId xmlns:a16="http://schemas.microsoft.com/office/drawing/2014/main" id="{4787DD27-20CF-405B-ADD3-1C9084C660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52400"/>
                        <a:ext cx="3660775" cy="6096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6" name="Rectangle 6">
            <a:extLst>
              <a:ext uri="{FF2B5EF4-FFF2-40B4-BE49-F238E27FC236}">
                <a16:creationId xmlns:a16="http://schemas.microsoft.com/office/drawing/2014/main" id="{DA6F849E-FF6B-414A-A187-61C0DE7C9C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5181600" cy="685800"/>
          </a:xfrm>
          <a:gradFill rotWithShape="0">
            <a:gsLst>
              <a:gs pos="0">
                <a:srgbClr val="00DCDC"/>
              </a:gs>
              <a:gs pos="50000">
                <a:srgbClr val="00FFFF"/>
              </a:gs>
              <a:gs pos="100000">
                <a:srgbClr val="00DCDC"/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800" b="1">
                <a:latin typeface="Arial Narrow" panose="020B0606020202030204" pitchFamily="34" charset="0"/>
              </a:rPr>
              <a:t>Odhady tělesné hmotnosti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6631"/>
            <a:ext cx="7989888" cy="936105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/>
          <a:lstStyle/>
          <a:p>
            <a:r>
              <a:rPr lang="cs-CZ" altLang="cs-CZ" sz="4000" b="1" dirty="0">
                <a:latin typeface="Arial" charset="0"/>
              </a:rPr>
              <a:t>Lidská tafonomie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24447"/>
            <a:ext cx="8280152" cy="5616921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>
                <a:latin typeface="Arial Narrow" panose="020B0606020202030204" pitchFamily="34" charset="0"/>
              </a:rPr>
              <a:t>Lidská tafonomie nijak odlišná od tafonomie paleontologické</a:t>
            </a:r>
          </a:p>
          <a:p>
            <a:pPr>
              <a:lnSpc>
                <a:spcPct val="90000"/>
              </a:lnSpc>
            </a:pPr>
            <a:r>
              <a:rPr lang="cs-CZ" altLang="cs-CZ" b="1" dirty="0">
                <a:latin typeface="Arial Narrow" panose="020B0606020202030204" pitchFamily="34" charset="0"/>
              </a:rPr>
              <a:t>Zejména v paleolitu jsou </a:t>
            </a:r>
            <a:r>
              <a:rPr lang="cs-CZ" altLang="cs-CZ" b="1" dirty="0" err="1">
                <a:latin typeface="Arial Narrow" panose="020B0606020202030204" pitchFamily="34" charset="0"/>
              </a:rPr>
              <a:t>tafonomické</a:t>
            </a:r>
            <a:r>
              <a:rPr lang="cs-CZ" altLang="cs-CZ" b="1" dirty="0">
                <a:latin typeface="Arial Narrow" panose="020B0606020202030204" pitchFamily="34" charset="0"/>
              </a:rPr>
              <a:t> metody prakticky metodami klasické paleontologie – navíc nálezy jsou často v kontextu zvířecích skeletů, které mohou i zpřesnit stratigrafii a datování</a:t>
            </a:r>
          </a:p>
          <a:p>
            <a:pPr>
              <a:lnSpc>
                <a:spcPct val="90000"/>
              </a:lnSpc>
            </a:pPr>
            <a:r>
              <a:rPr lang="cs-CZ" altLang="cs-CZ" b="1" dirty="0">
                <a:latin typeface="Arial Narrow" panose="020B0606020202030204" pitchFamily="34" charset="0"/>
              </a:rPr>
              <a:t>I lidský </a:t>
            </a:r>
            <a:r>
              <a:rPr lang="cs-CZ" altLang="cs-CZ" b="1" dirty="0" err="1">
                <a:latin typeface="Arial Narrow" panose="020B0606020202030204" pitchFamily="34" charset="0"/>
              </a:rPr>
              <a:t>tafonom</a:t>
            </a:r>
            <a:r>
              <a:rPr lang="cs-CZ" altLang="cs-CZ" b="1" dirty="0">
                <a:latin typeface="Arial Narrow" panose="020B0606020202030204" pitchFamily="34" charset="0"/>
              </a:rPr>
              <a:t> musí znát geologii naleziště, například kvůli povodním a sekundárním přemísťování koster, je nutné provést i paleontologickou/</a:t>
            </a:r>
            <a:r>
              <a:rPr lang="cs-CZ" altLang="cs-CZ" b="1" dirty="0" err="1">
                <a:latin typeface="Arial Narrow" panose="020B0606020202030204" pitchFamily="34" charset="0"/>
              </a:rPr>
              <a:t>zooarcheologickou</a:t>
            </a:r>
            <a:r>
              <a:rPr lang="cs-CZ" altLang="cs-CZ" b="1" dirty="0">
                <a:latin typeface="Arial Narrow" panose="020B0606020202030204" pitchFamily="34" charset="0"/>
              </a:rPr>
              <a:t> analýzu místa, kde byl skelet(y) nalezen(y)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5888"/>
            <a:ext cx="8001000" cy="762000"/>
          </a:xfrm>
        </p:spPr>
        <p:txBody>
          <a:bodyPr/>
          <a:lstStyle/>
          <a:p>
            <a:r>
              <a:rPr lang="cs-CZ" altLang="cs-CZ" b="1">
                <a:latin typeface="Arial Narrow" pitchFamily="34" charset="0"/>
              </a:rPr>
              <a:t>Datování nálezů</a:t>
            </a:r>
            <a:endParaRPr lang="cs-CZ" altLang="cs-CZ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08050"/>
            <a:ext cx="8736013" cy="5761038"/>
          </a:xfrm>
          <a:solidFill>
            <a:srgbClr val="00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000" b="1">
                <a:latin typeface="Arial Narrow" pitchFamily="34" charset="0"/>
              </a:rPr>
              <a:t>Relativní datování - biostratigrafie</a:t>
            </a:r>
          </a:p>
          <a:p>
            <a:r>
              <a:rPr lang="cs-CZ" altLang="cs-CZ" sz="3000" b="1">
                <a:latin typeface="Arial Narrow" pitchFamily="34" charset="0"/>
              </a:rPr>
              <a:t>Relativní datování - paleomagnetismus</a:t>
            </a:r>
          </a:p>
          <a:p>
            <a:r>
              <a:rPr lang="cs-CZ" altLang="cs-CZ" sz="3000" b="1">
                <a:latin typeface="Arial Narrow" pitchFamily="34" charset="0"/>
              </a:rPr>
              <a:t>Absolutní datování vrstev - K-Ar, Ar-Ar - tufy</a:t>
            </a:r>
          </a:p>
          <a:p>
            <a:r>
              <a:rPr lang="cs-CZ" altLang="cs-CZ" sz="3000" b="1">
                <a:latin typeface="Arial Narrow" pitchFamily="34" charset="0"/>
              </a:rPr>
              <a:t>Absolutní datování vrstev - rozpad uranu </a:t>
            </a:r>
            <a:r>
              <a:rPr lang="cs-CZ" altLang="cs-CZ" sz="3000" b="1" i="1" baseline="30000">
                <a:latin typeface="Arial Narrow" pitchFamily="34" charset="0"/>
              </a:rPr>
              <a:t>238</a:t>
            </a:r>
            <a:r>
              <a:rPr lang="cs-CZ" altLang="cs-CZ" sz="3000" b="1">
                <a:latin typeface="Arial Narrow" pitchFamily="34" charset="0"/>
              </a:rPr>
              <a:t>U - fission-track</a:t>
            </a:r>
          </a:p>
          <a:p>
            <a:r>
              <a:rPr lang="cs-CZ" altLang="cs-CZ" sz="3000" b="1">
                <a:latin typeface="Arial Narrow" pitchFamily="34" charset="0"/>
              </a:rPr>
              <a:t>Absolutní datování vrstev - uranové řady</a:t>
            </a:r>
          </a:p>
          <a:p>
            <a:r>
              <a:rPr lang="cs-CZ" altLang="cs-CZ" b="1" u="sng">
                <a:latin typeface="Arial Narrow" pitchFamily="34" charset="0"/>
              </a:rPr>
              <a:t>Absolutní datování</a:t>
            </a:r>
          </a:p>
          <a:p>
            <a:r>
              <a:rPr lang="cs-CZ" altLang="cs-CZ" sz="3000" b="1">
                <a:latin typeface="Arial Narrow" pitchFamily="34" charset="0"/>
              </a:rPr>
              <a:t>Uhlík </a:t>
            </a:r>
            <a:r>
              <a:rPr lang="cs-CZ" altLang="cs-CZ" sz="3000" b="1" i="1" baseline="30000">
                <a:latin typeface="Arial Narrow" pitchFamily="34" charset="0"/>
              </a:rPr>
              <a:t>14</a:t>
            </a:r>
            <a:r>
              <a:rPr lang="cs-CZ" altLang="cs-CZ" sz="3000" b="1">
                <a:latin typeface="Arial Narrow" pitchFamily="34" charset="0"/>
              </a:rPr>
              <a:t>C - organické látky</a:t>
            </a:r>
          </a:p>
          <a:p>
            <a:r>
              <a:rPr lang="cs-CZ" altLang="cs-CZ" sz="3000" b="1">
                <a:latin typeface="Arial Narrow" pitchFamily="34" charset="0"/>
              </a:rPr>
              <a:t>Absorbce nebo vyzařování elektronů v minerálech: termoluminiscence, kterou lze zkoumat objekty jednorázově, nebo elektronová spinová rezonance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cs-CZ" altLang="cs-CZ" sz="3600" b="1">
                <a:latin typeface="Arial Narrow" pitchFamily="34" charset="0"/>
              </a:rPr>
              <a:t>Globání faktory ovlivňující Zemi a evoluci</a:t>
            </a:r>
            <a:endParaRPr lang="cs-CZ" altLang="cs-CZ"/>
          </a:p>
        </p:txBody>
      </p:sp>
      <p:pic>
        <p:nvPicPr>
          <p:cNvPr id="9219" name="Picture 3" descr="Sun periods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71600"/>
            <a:ext cx="4219575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limate and Earth position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1371600"/>
            <a:ext cx="3863975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Obdélník 1"/>
          <p:cNvSpPr>
            <a:spLocks noChangeArrowheads="1"/>
          </p:cNvSpPr>
          <p:nvPr/>
        </p:nvSpPr>
        <p:spPr bwMode="auto">
          <a:xfrm>
            <a:off x="327025" y="4868863"/>
            <a:ext cx="4572000" cy="1816100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sng">
                <a:latin typeface="Arial Narrow" pitchFamily="34" charset="0"/>
              </a:rPr>
              <a:t>Průběch glaciací je ovlivněn střídáním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 Narrow" pitchFamily="34" charset="0"/>
              </a:rPr>
              <a:t>Dansgaard–Oeschger cyklů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latin typeface="Arial Narrow" pitchFamily="34" charset="0"/>
              </a:rPr>
              <a:t>D/O cycles – cyklus trvá zhruba 7 tisíc let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itchFamily="34" charset="0"/>
              </a:rPr>
              <a:t>Heinrichových eventů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latin typeface="Arial Narrow" pitchFamily="34" charset="0"/>
              </a:rPr>
              <a:t>chladové pulsy během cyklů nebo mezi nimi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01000" cy="1143000"/>
          </a:xfrm>
        </p:spPr>
        <p:txBody>
          <a:bodyPr/>
          <a:lstStyle/>
          <a:p>
            <a:r>
              <a:rPr lang="cs-CZ" altLang="cs-CZ" b="1">
                <a:latin typeface="Arial Narrow" pitchFamily="34" charset="0"/>
              </a:rPr>
              <a:t>Biostratigrafie a paleomagnetismus</a:t>
            </a:r>
            <a:endParaRPr lang="cs-CZ" altLang="cs-CZ"/>
          </a:p>
        </p:txBody>
      </p:sp>
      <p:pic>
        <p:nvPicPr>
          <p:cNvPr id="10243" name="Picture 5" descr="Relat Strati Europ Homino Mid Miocene 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20775"/>
            <a:ext cx="4392612" cy="540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574" y="1066800"/>
            <a:ext cx="4871466" cy="5530552"/>
          </a:xfrm>
          <a:gradFill>
            <a:gsLst>
              <a:gs pos="0">
                <a:srgbClr val="FFEFD1">
                  <a:alpha val="3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cs-CZ" altLang="cs-CZ" sz="2800" b="1" dirty="0">
                <a:latin typeface="Arial Narrow" pitchFamily="34" charset="0"/>
              </a:rPr>
              <a:t>Mohou se využívat pouze srovnatelné lokality a regiony</a:t>
            </a:r>
          </a:p>
          <a:p>
            <a:pPr>
              <a:defRPr/>
            </a:pPr>
            <a:r>
              <a:rPr lang="cs-CZ" altLang="cs-CZ" sz="2800" b="1" dirty="0">
                <a:latin typeface="Arial Narrow" pitchFamily="34" charset="0"/>
              </a:rPr>
              <a:t>Metody se kombinují</a:t>
            </a:r>
          </a:p>
          <a:p>
            <a:pPr>
              <a:defRPr/>
            </a:pPr>
            <a:r>
              <a:rPr lang="cs-CZ" altLang="cs-CZ" sz="2800" b="1" dirty="0">
                <a:latin typeface="Arial Narrow" pitchFamily="34" charset="0"/>
              </a:rPr>
              <a:t>Pro kvartér se využívá standardů MIS – Marine isotope </a:t>
            </a:r>
            <a:r>
              <a:rPr lang="cs-CZ" altLang="cs-CZ" sz="2800" b="1" dirty="0" err="1">
                <a:latin typeface="Arial Narrow" pitchFamily="34" charset="0"/>
              </a:rPr>
              <a:t>stages</a:t>
            </a:r>
            <a:endParaRPr lang="cs-CZ" altLang="cs-CZ" sz="2800" b="1" dirty="0">
              <a:latin typeface="Arial Narrow" pitchFamily="34" charset="0"/>
            </a:endParaRPr>
          </a:p>
          <a:p>
            <a:pPr>
              <a:defRPr/>
            </a:pPr>
            <a:r>
              <a:rPr lang="cs-CZ" altLang="cs-CZ" sz="2800" b="1" dirty="0">
                <a:latin typeface="Arial Narrow" pitchFamily="34" charset="0"/>
              </a:rPr>
              <a:t>Pro terciér se užívají podobné, ale složitější, standardy</a:t>
            </a:r>
          </a:p>
          <a:p>
            <a:pPr>
              <a:defRPr/>
            </a:pPr>
            <a:r>
              <a:rPr lang="cs-CZ" altLang="cs-CZ" sz="2800" b="1" dirty="0">
                <a:latin typeface="Arial Narrow" pitchFamily="34" charset="0"/>
              </a:rPr>
              <a:t>Samy o sobě nejsou schopny určit čas, ale jsou schopny hodně vypovídat o ekologii a klimatických podmínkách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/>
          <a:lstStyle/>
          <a:p>
            <a:r>
              <a:rPr lang="cs-CZ" altLang="cs-CZ" b="1"/>
              <a:t>Uhlík </a:t>
            </a:r>
            <a:r>
              <a:rPr lang="cs-CZ" altLang="cs-CZ" b="1" baseline="30000"/>
              <a:t>14</a:t>
            </a:r>
            <a:r>
              <a:rPr lang="cs-CZ" altLang="cs-CZ" b="1"/>
              <a:t>C</a:t>
            </a:r>
            <a:endParaRPr lang="cs-CZ" altLang="cs-CZ"/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5138" y="981075"/>
            <a:ext cx="8061325" cy="1584325"/>
          </a:xfrm>
        </p:spPr>
        <p:txBody>
          <a:bodyPr/>
          <a:lstStyle/>
          <a:p>
            <a:r>
              <a:rPr lang="cs-CZ" altLang="cs-CZ"/>
              <a:t>Organické látky</a:t>
            </a:r>
          </a:p>
          <a:p>
            <a:r>
              <a:rPr lang="cs-CZ" altLang="cs-CZ" sz="2400" i="1"/>
              <a:t>přesnost maximálně do 100 000 let – v současné době umožňují nové metody velmi přesné datování do 60 tisíc let</a:t>
            </a:r>
          </a:p>
        </p:txBody>
      </p:sp>
      <p:pic>
        <p:nvPicPr>
          <p:cNvPr id="11268" name="Picture 6" descr="Dolni Vestonice tripple burial B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81288"/>
            <a:ext cx="3810000" cy="3802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99992" y="44624"/>
            <a:ext cx="4034408" cy="1327819"/>
          </a:xfrm>
          <a:gradFill>
            <a:gsLst>
              <a:gs pos="0">
                <a:srgbClr val="FFEFD1">
                  <a:alpha val="3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cs-CZ" altLang="cs-CZ" b="1" dirty="0"/>
              <a:t>K-Ar - Ar-Ar metody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960" y="116632"/>
            <a:ext cx="3810000" cy="2900461"/>
          </a:xfrm>
          <a:gradFill>
            <a:gsLst>
              <a:gs pos="0">
                <a:srgbClr val="FFEFD1">
                  <a:alpha val="3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cs-CZ" altLang="cs-CZ" sz="2800" b="1" dirty="0">
                <a:latin typeface="Arial Narrow" pitchFamily="34" charset="0"/>
              </a:rPr>
              <a:t>Využívá rozpadu draslíku na argon nebo přeměnu isotopů Ar</a:t>
            </a:r>
          </a:p>
          <a:p>
            <a:pPr>
              <a:defRPr/>
            </a:pPr>
            <a:r>
              <a:rPr lang="cs-CZ" altLang="cs-CZ" sz="2800" b="1" dirty="0">
                <a:latin typeface="Arial Narrow" pitchFamily="34" charset="0"/>
              </a:rPr>
              <a:t> datuje miliony až desítky milionů let</a:t>
            </a:r>
          </a:p>
          <a:p>
            <a:pPr>
              <a:defRPr/>
            </a:pPr>
            <a:r>
              <a:rPr lang="cs-CZ" altLang="cs-CZ" sz="2800" b="1" dirty="0">
                <a:latin typeface="Arial Narrow" pitchFamily="34" charset="0"/>
              </a:rPr>
              <a:t>sopečné tufy</a:t>
            </a:r>
            <a:endParaRPr lang="cs-CZ" altLang="cs-CZ" dirty="0"/>
          </a:p>
        </p:txBody>
      </p:sp>
      <p:pic>
        <p:nvPicPr>
          <p:cNvPr id="12296" name="Picture 4" descr="Hadar stratigraphy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444625"/>
            <a:ext cx="4324350" cy="536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5" descr="Fayum layers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089275"/>
            <a:ext cx="3622675" cy="372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8EA628-E89C-43AD-98AA-A87224E2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1563960"/>
          </a:xfr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sz="3600" b="1" dirty="0">
                <a:latin typeface="Arial Narrow" panose="020B0606020202030204" pitchFamily="34" charset="0"/>
              </a:rPr>
              <a:t>Cíle současné paleoantropologie a 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DA6FAA-9F8D-4358-BC61-1BBE04CB2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352928" cy="4474840"/>
          </a:xfr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b="1" dirty="0">
                <a:latin typeface="Arial Narrow" panose="020B0606020202030204" pitchFamily="34" charset="0"/>
              </a:rPr>
              <a:t>Hlavním cílem současné paleoantropologie není pouhý popis jednotlivých nálezů, </a:t>
            </a:r>
          </a:p>
          <a:p>
            <a:r>
              <a:rPr lang="cs-CZ" b="1" dirty="0">
                <a:latin typeface="Arial Narrow" panose="020B0606020202030204" pitchFamily="34" charset="0"/>
              </a:rPr>
              <a:t>ale snaha po komplexním výzkumu, který je schopen poskytnout informace o způsobu života pravěkých populací, jejich ekologie, způsobu života i jejich genomu.</a:t>
            </a:r>
          </a:p>
          <a:p>
            <a:r>
              <a:rPr lang="cs-CZ" b="1" dirty="0">
                <a:latin typeface="Arial Narrow" panose="020B0606020202030204" pitchFamily="34" charset="0"/>
              </a:rPr>
              <a:t>Tomu musí odpovídat i příslušné metody datování, popisu a analýzy prostředí i genomu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4383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371600"/>
          </a:xfrm>
        </p:spPr>
        <p:txBody>
          <a:bodyPr/>
          <a:lstStyle/>
          <a:p>
            <a:r>
              <a:rPr lang="cs-CZ" altLang="cs-CZ" sz="4300" b="1">
                <a:latin typeface="Arial Narrow" pitchFamily="34" charset="0"/>
              </a:rPr>
              <a:t>Absorbce nebo vyzařování elektronů v minerálech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424863" cy="1944687"/>
          </a:xfrm>
          <a:solidFill>
            <a:srgbClr val="CC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/>
              <a:t>Termoluminiscence - jednorázová metoda</a:t>
            </a:r>
          </a:p>
          <a:p>
            <a:r>
              <a:rPr lang="cs-CZ" altLang="cs-CZ"/>
              <a:t>Elektronová spinová rezonance – ESR</a:t>
            </a:r>
          </a:p>
          <a:p>
            <a:r>
              <a:rPr lang="cs-CZ" altLang="cs-CZ" sz="2400" b="1"/>
              <a:t>Tyto metody mohou být negativně ovlivněny vnějšími vlivy (např. délka a kvalita světla), které je obtížné přesně určit</a:t>
            </a:r>
          </a:p>
        </p:txBody>
      </p:sp>
      <p:pic>
        <p:nvPicPr>
          <p:cNvPr id="13316" name="Picture 4" descr="Mouster Stone Tool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581400"/>
            <a:ext cx="19907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00213"/>
            <a:ext cx="6481762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  <a:gradFill>
            <a:gsLst>
              <a:gs pos="0">
                <a:srgbClr val="FFEFD1">
                  <a:alpha val="3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cs-CZ" sz="4000" b="1" dirty="0"/>
              <a:t>Poměry isotopů kyslíku jako indikátory klimatických změn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9" y="2053208"/>
            <a:ext cx="2627783" cy="3752056"/>
          </a:xfrm>
          <a:gradFill>
            <a:gsLst>
              <a:gs pos="0">
                <a:srgbClr val="FFEFD1">
                  <a:alpha val="3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/>
          <a:lstStyle/>
          <a:p>
            <a:pPr marL="144000">
              <a:defRPr/>
            </a:pPr>
            <a:r>
              <a:rPr lang="cs-CZ" sz="2000" b="1" dirty="0">
                <a:latin typeface="Arial Narrow" panose="020B0606020202030204" pitchFamily="34" charset="0"/>
              </a:rPr>
              <a:t>Do </a:t>
            </a:r>
            <a:r>
              <a:rPr lang="cs-CZ" sz="2000" b="1" u="sng" dirty="0">
                <a:latin typeface="Arial Narrow" panose="020B0606020202030204" pitchFamily="34" charset="0"/>
              </a:rPr>
              <a:t>atmosféry</a:t>
            </a:r>
            <a:r>
              <a:rPr lang="cs-CZ" sz="2000" b="1" dirty="0">
                <a:latin typeface="Arial Narrow" panose="020B0606020202030204" pitchFamily="34" charset="0"/>
              </a:rPr>
              <a:t> se odpařuje voda s </a:t>
            </a:r>
            <a:r>
              <a:rPr lang="cs-CZ" sz="2000" b="1" u="sng" dirty="0">
                <a:latin typeface="Arial Narrow" panose="020B0606020202030204" pitchFamily="34" charset="0"/>
              </a:rPr>
              <a:t>„lehkým“ isotopem</a:t>
            </a:r>
            <a:r>
              <a:rPr lang="cs-CZ" sz="2000" b="1" dirty="0">
                <a:latin typeface="Arial Narrow" panose="020B0606020202030204" pitchFamily="34" charset="0"/>
              </a:rPr>
              <a:t> kyslíku</a:t>
            </a:r>
          </a:p>
          <a:p>
            <a:pPr marL="144000">
              <a:defRPr/>
            </a:pPr>
            <a:r>
              <a:rPr lang="cs-CZ" sz="2000" b="1" dirty="0">
                <a:latin typeface="Arial Narrow" panose="020B0606020202030204" pitchFamily="34" charset="0"/>
              </a:rPr>
              <a:t>V </a:t>
            </a:r>
            <a:r>
              <a:rPr lang="cs-CZ" sz="2000" b="1" u="sng" dirty="0">
                <a:latin typeface="Arial Narrow" panose="020B0606020202030204" pitchFamily="34" charset="0"/>
              </a:rPr>
              <a:t>ledovcích</a:t>
            </a:r>
            <a:r>
              <a:rPr lang="cs-CZ" sz="2000" b="1" dirty="0">
                <a:latin typeface="Arial Narrow" panose="020B0606020202030204" pitchFamily="34" charset="0"/>
              </a:rPr>
              <a:t> se usazuje voda s </a:t>
            </a:r>
            <a:r>
              <a:rPr lang="cs-CZ" sz="2000" b="1" u="sng" dirty="0">
                <a:latin typeface="Arial Narrow" panose="020B0606020202030204" pitchFamily="34" charset="0"/>
              </a:rPr>
              <a:t>„těžkým“ isotopem</a:t>
            </a:r>
            <a:r>
              <a:rPr lang="cs-CZ" sz="2000" b="1" dirty="0">
                <a:latin typeface="Arial Narrow" panose="020B0606020202030204" pitchFamily="34" charset="0"/>
              </a:rPr>
              <a:t> kyslíku</a:t>
            </a:r>
          </a:p>
          <a:p>
            <a:pPr marL="144000">
              <a:defRPr/>
            </a:pPr>
            <a:r>
              <a:rPr lang="cs-CZ" sz="2000" b="1" dirty="0">
                <a:latin typeface="Arial Narrow" panose="020B0606020202030204" pitchFamily="34" charset="0"/>
              </a:rPr>
              <a:t>V moři je směs vody s „těžkým“ a „lehkým“ isotopem kyslíku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 b="7489"/>
          <a:stretch>
            <a:fillRect/>
          </a:stretch>
        </p:blipFill>
        <p:spPr bwMode="auto">
          <a:xfrm>
            <a:off x="3995738" y="333375"/>
            <a:ext cx="5113337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60" y="116632"/>
            <a:ext cx="2994199" cy="1728192"/>
          </a:xfrm>
          <a:gradFill>
            <a:gsLst>
              <a:gs pos="0">
                <a:srgbClr val="FFEFD1">
                  <a:alpha val="3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cs-CZ" sz="3600" b="1" dirty="0">
                <a:latin typeface="Arial Narrow" panose="020B0606020202030204" pitchFamily="34" charset="0"/>
              </a:rPr>
              <a:t>Procesy </a:t>
            </a:r>
            <a:r>
              <a:rPr lang="cs-CZ" sz="3600" b="1" dirty="0" err="1">
                <a:latin typeface="Arial Narrow" panose="020B0606020202030204" pitchFamily="34" charset="0"/>
              </a:rPr>
              <a:t>glaciace</a:t>
            </a:r>
            <a:r>
              <a:rPr lang="cs-CZ" sz="3600" b="1" dirty="0">
                <a:latin typeface="Arial Narrow" panose="020B0606020202030204" pitchFamily="34" charset="0"/>
              </a:rPr>
              <a:t> a </a:t>
            </a:r>
            <a:r>
              <a:rPr lang="cs-CZ" sz="3600" b="1" dirty="0" err="1">
                <a:latin typeface="Arial Narrow" panose="020B0606020202030204" pitchFamily="34" charset="0"/>
              </a:rPr>
              <a:t>deglacializace</a:t>
            </a:r>
            <a:endParaRPr lang="cs-CZ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981200"/>
            <a:ext cx="3816424" cy="4760168"/>
          </a:xfrm>
          <a:gradFill>
            <a:gsLst>
              <a:gs pos="0">
                <a:srgbClr val="FFEFD1">
                  <a:alpha val="3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cs-CZ" sz="2800" b="1" dirty="0" err="1">
                <a:latin typeface="Arial Narrow" panose="020B0606020202030204" pitchFamily="34" charset="0"/>
              </a:rPr>
              <a:t>Glaciace</a:t>
            </a:r>
            <a:r>
              <a:rPr lang="cs-CZ" sz="2800" dirty="0">
                <a:latin typeface="Arial Narrow" panose="020B0606020202030204" pitchFamily="34" charset="0"/>
              </a:rPr>
              <a:t> znamená </a:t>
            </a:r>
          </a:p>
          <a:p>
            <a:pPr lvl="1">
              <a:defRPr/>
            </a:pPr>
            <a:r>
              <a:rPr lang="cs-CZ" sz="2400" dirty="0">
                <a:latin typeface="Arial Narrow" panose="020B0606020202030204" pitchFamily="34" charset="0"/>
              </a:rPr>
              <a:t>chlad a vodu v mírném pásu</a:t>
            </a:r>
          </a:p>
          <a:p>
            <a:pPr lvl="1">
              <a:defRPr/>
            </a:pPr>
            <a:r>
              <a:rPr lang="cs-CZ" sz="2400" dirty="0">
                <a:latin typeface="Arial Narrow" panose="020B0606020202030204" pitchFamily="34" charset="0"/>
              </a:rPr>
              <a:t>velké sucho v tropech</a:t>
            </a:r>
          </a:p>
          <a:p>
            <a:pPr>
              <a:defRPr/>
            </a:pPr>
            <a:r>
              <a:rPr lang="cs-CZ" sz="2800" b="1" dirty="0" err="1">
                <a:latin typeface="Arial Narrow" panose="020B0606020202030204" pitchFamily="34" charset="0"/>
              </a:rPr>
              <a:t>Deglacializace</a:t>
            </a:r>
            <a:r>
              <a:rPr lang="cs-CZ" sz="2800" dirty="0">
                <a:latin typeface="Arial Narrow" panose="020B0606020202030204" pitchFamily="34" charset="0"/>
              </a:rPr>
              <a:t> znamená</a:t>
            </a:r>
          </a:p>
          <a:p>
            <a:pPr lvl="1">
              <a:defRPr/>
            </a:pPr>
            <a:r>
              <a:rPr lang="cs-CZ" sz="2400" dirty="0">
                <a:latin typeface="Arial Narrow" panose="020B0606020202030204" pitchFamily="34" charset="0"/>
              </a:rPr>
              <a:t>Rozšíření zelených ekosystémů včetně pralesů mírného pásu</a:t>
            </a:r>
          </a:p>
          <a:p>
            <a:pPr lvl="1">
              <a:defRPr/>
            </a:pPr>
            <a:r>
              <a:rPr lang="cs-CZ" sz="2400" dirty="0">
                <a:latin typeface="Arial Narrow" panose="020B0606020202030204" pitchFamily="34" charset="0"/>
              </a:rPr>
              <a:t>Vznik tropických deštných pralesů a lesostepí v tropickém pásu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5413"/>
            <a:ext cx="8964613" cy="6327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4029075" cy="1511300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Arial Narrow" pitchFamily="34" charset="0"/>
              </a:rPr>
              <a:t>Analýza isotopů z kostí</a:t>
            </a:r>
            <a:br>
              <a:rPr lang="cs-CZ" altLang="cs-CZ" sz="2000" b="1" dirty="0">
                <a:latin typeface="Arial Narrow" pitchFamily="34" charset="0"/>
              </a:rPr>
            </a:br>
            <a:r>
              <a:rPr lang="cs-CZ" altLang="cs-CZ" sz="2000" b="1" dirty="0">
                <a:latin typeface="Arial Narrow" pitchFamily="34" charset="0"/>
              </a:rPr>
              <a:t> může pomoci při zjišťování ekologický parametrů pravěkých populací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650" y="1700213"/>
            <a:ext cx="3024188" cy="4752975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z="2400" b="1" dirty="0">
                <a:latin typeface="Arial Narrow" pitchFamily="34" charset="0"/>
              </a:rPr>
              <a:t>Poměr stabilních C a N isotopů v kolagenech jasně ukazuje, že neandrtálci </a:t>
            </a:r>
            <a:r>
              <a:rPr lang="cs-CZ" altLang="cs-CZ" sz="2400" b="1">
                <a:latin typeface="Arial Narrow" pitchFamily="34" charset="0"/>
              </a:rPr>
              <a:t>jedli převážně </a:t>
            </a:r>
            <a:r>
              <a:rPr lang="cs-CZ" altLang="cs-CZ" sz="2400" b="1" dirty="0">
                <a:latin typeface="Arial Narrow" pitchFamily="34" charset="0"/>
              </a:rPr>
              <a:t>„červené“ netučné maso, </a:t>
            </a:r>
          </a:p>
          <a:p>
            <a:pPr eaLnBrk="1" hangingPunct="1"/>
            <a:r>
              <a:rPr lang="cs-CZ" altLang="cs-CZ" sz="2400" b="1" dirty="0">
                <a:latin typeface="Arial Narrow" pitchFamily="34" charset="0"/>
              </a:rPr>
              <a:t>zatímco první lidé (AMČ) měli pestrou potravu, ve které byly také ryby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88913"/>
            <a:ext cx="4029075" cy="653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8AFF1-6E55-40D8-AE71-F49795FB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792088"/>
          </a:xfr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sz="3600" b="1" dirty="0"/>
              <a:t>Metody </a:t>
            </a:r>
            <a:r>
              <a:rPr lang="cs-CZ" sz="3600" b="1" dirty="0" err="1"/>
              <a:t>paleogenetiky</a:t>
            </a:r>
            <a:endParaRPr lang="cs-CZ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39774E-9577-4ACE-8621-200702284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8" y="908720"/>
            <a:ext cx="9036496" cy="5904656"/>
          </a:xfr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sz="1800" dirty="0" err="1">
                <a:latin typeface="Arial Narrow" panose="020B0606020202030204" pitchFamily="34" charset="0"/>
              </a:rPr>
              <a:t>Shutgun</a:t>
            </a:r>
            <a:r>
              <a:rPr lang="cs-CZ" sz="1800" dirty="0">
                <a:latin typeface="Arial Narrow" panose="020B0606020202030204" pitchFamily="34" charset="0"/>
              </a:rPr>
              <a:t> (</a:t>
            </a:r>
            <a:r>
              <a:rPr lang="cs-CZ" sz="1800" dirty="0" err="1">
                <a:latin typeface="Arial Narrow" panose="020B0606020202030204" pitchFamily="34" charset="0"/>
              </a:rPr>
              <a:t>brokovnicová</a:t>
            </a:r>
            <a:r>
              <a:rPr lang="cs-CZ" sz="1800" dirty="0">
                <a:latin typeface="Arial Narrow" panose="020B0606020202030204" pitchFamily="34" charset="0"/>
              </a:rPr>
              <a:t>) metoda pří­pravy DNA knihovny. Touto metodou jsou z fragmentů staro­bylé DNA „vystřelovány“ jednotlivé geny, které jsou pak inkorporovány do DNA knihovny. Vytváření knihovny má pak v souvislosti s kvalitou a složením detekovaných genů nahodilý charakter a efektivita této metody je detekování zhruba 50 % genomu. </a:t>
            </a:r>
          </a:p>
          <a:p>
            <a:r>
              <a:rPr lang="cs-CZ" sz="1800" dirty="0">
                <a:latin typeface="Arial Narrow" panose="020B0606020202030204" pitchFamily="34" charset="0"/>
              </a:rPr>
              <a:t>Metoda jednoho vlákna (single </a:t>
            </a:r>
            <a:r>
              <a:rPr lang="cs-CZ" sz="1800" dirty="0" err="1">
                <a:latin typeface="Arial Narrow" panose="020B0606020202030204" pitchFamily="34" charset="0"/>
              </a:rPr>
              <a:t>strand</a:t>
            </a:r>
            <a:r>
              <a:rPr lang="cs-CZ" sz="1800" dirty="0">
                <a:latin typeface="Arial Narrow" panose="020B0606020202030204" pitchFamily="34" charset="0"/>
              </a:rPr>
              <a:t> </a:t>
            </a:r>
            <a:r>
              <a:rPr lang="cs-CZ" sz="1800" dirty="0" err="1">
                <a:latin typeface="Arial Narrow" panose="020B0606020202030204" pitchFamily="34" charset="0"/>
              </a:rPr>
              <a:t>method</a:t>
            </a:r>
            <a:r>
              <a:rPr lang="cs-CZ" sz="1800" dirty="0">
                <a:latin typeface="Arial Narrow" panose="020B0606020202030204" pitchFamily="34" charset="0"/>
              </a:rPr>
              <a:t>) byla použitá při </a:t>
            </a:r>
            <a:r>
              <a:rPr lang="cs-CZ" sz="1800" dirty="0" err="1">
                <a:latin typeface="Arial Narrow" panose="020B0606020202030204" pitchFamily="34" charset="0"/>
              </a:rPr>
              <a:t>sekvenování</a:t>
            </a:r>
            <a:r>
              <a:rPr lang="cs-CZ" sz="1800" dirty="0">
                <a:latin typeface="Arial Narrow" panose="020B0606020202030204" pitchFamily="34" charset="0"/>
              </a:rPr>
              <a:t> genomu </a:t>
            </a:r>
            <a:r>
              <a:rPr lang="cs-CZ" sz="1800" dirty="0" err="1">
                <a:latin typeface="Arial Narrow" panose="020B0606020202030204" pitchFamily="34" charset="0"/>
              </a:rPr>
              <a:t>denisovanů</a:t>
            </a:r>
            <a:r>
              <a:rPr lang="cs-CZ" sz="1800" dirty="0">
                <a:latin typeface="Arial Narrow" panose="020B0606020202030204" pitchFamily="34" charset="0"/>
              </a:rPr>
              <a:t>. Touto me­todou lze vytvořit geneticky relativně konzistentně uspořádané DNA knihov­ny. Efektivita detekování alel ze starobylé DNA je výrazně vyšší (až 80 %), ale dostatečně kompletní DNA knihovnu touto metodou bez pokročilých </a:t>
            </a:r>
            <a:r>
              <a:rPr lang="cs-CZ" sz="1800" dirty="0" err="1">
                <a:latin typeface="Arial Narrow" panose="020B0606020202030204" pitchFamily="34" charset="0"/>
              </a:rPr>
              <a:t>bioinformatických</a:t>
            </a:r>
            <a:r>
              <a:rPr lang="cs-CZ" sz="1800" dirty="0">
                <a:latin typeface="Arial Narrow" panose="020B0606020202030204" pitchFamily="34" charset="0"/>
              </a:rPr>
              <a:t> metod získat nelze.</a:t>
            </a:r>
          </a:p>
          <a:p>
            <a:r>
              <a:rPr lang="cs-CZ" sz="1800" dirty="0" err="1">
                <a:latin typeface="Arial Narrow" panose="020B0606020202030204" pitchFamily="34" charset="0"/>
              </a:rPr>
              <a:t>Brokovnicovou</a:t>
            </a:r>
            <a:r>
              <a:rPr lang="cs-CZ" sz="1800" dirty="0">
                <a:latin typeface="Arial Narrow" panose="020B0606020202030204" pitchFamily="34" charset="0"/>
              </a:rPr>
              <a:t> metodu můžeme přirovnat k rybáři, který má spoustu udic, jimiž se snaží zjistit, jaké a jak velké ryby žijí v ryb­níce. Výsledek je závislý na náhodě, a proto může být výsledek zkreslený a neúplný, a tedy relativně méně efektivní. Metodu jednoho vlákna můžeme pak přirovnat k malíři, který vytvo­ří ideální polovinu obličeje a použije ji k vytvoření zcela symetrické druhé části. To je jedno vlák­no DNA vzniklé metodou jednoho vlákna, kterému schází mutace, které mohou být jenom na jednom vlákně DNA. Taková metoda je efektivní, ale charakteristické „rysy“ obličeje (DNA) mohou scházet. </a:t>
            </a:r>
          </a:p>
          <a:p>
            <a:r>
              <a:rPr lang="cs-CZ" sz="1800" dirty="0">
                <a:latin typeface="Arial Narrow" panose="020B0606020202030204" pitchFamily="34" charset="0"/>
              </a:rPr>
              <a:t>Další pokrok přinášejí HT metody nové generace umožňující, zpravidla na základě využití jedné ze dvou výše uvedených metod, za </a:t>
            </a:r>
            <a:r>
              <a:rPr lang="cs-CZ" sz="1800" dirty="0" err="1">
                <a:latin typeface="Arial Narrow" panose="020B0606020202030204" pitchFamily="34" charset="0"/>
              </a:rPr>
              <a:t>pomo¬ci</a:t>
            </a:r>
            <a:r>
              <a:rPr lang="cs-CZ" sz="1800" dirty="0">
                <a:latin typeface="Arial Narrow" panose="020B0606020202030204" pitchFamily="34" charset="0"/>
              </a:rPr>
              <a:t> pokročilých </a:t>
            </a:r>
            <a:r>
              <a:rPr lang="cs-CZ" sz="1800" dirty="0" err="1">
                <a:latin typeface="Arial Narrow" panose="020B0606020202030204" pitchFamily="34" charset="0"/>
              </a:rPr>
              <a:t>bioinformatických</a:t>
            </a:r>
            <a:r>
              <a:rPr lang="cs-CZ" sz="1800" dirty="0">
                <a:latin typeface="Arial Narrow" panose="020B0606020202030204" pitchFamily="34" charset="0"/>
              </a:rPr>
              <a:t> metod vytváření velmi úplných DNA knihoven (resp. DNA, RNA a </a:t>
            </a:r>
            <a:r>
              <a:rPr lang="cs-CZ" sz="1800" dirty="0" err="1">
                <a:latin typeface="Arial Narrow" panose="020B0606020202030204" pitchFamily="34" charset="0"/>
              </a:rPr>
              <a:t>mt</a:t>
            </a:r>
            <a:r>
              <a:rPr lang="cs-CZ" sz="1800" dirty="0">
                <a:latin typeface="Arial Narrow" panose="020B0606020202030204" pitchFamily="34" charset="0"/>
              </a:rPr>
              <a:t>-DNA knihoven). Jako příklad můžeme uvést zmapování „celého genomu“ neandrtálců. HT metody dovolují vytvářet také „úplné“ knihovny a-RNA a a-</a:t>
            </a:r>
            <a:r>
              <a:rPr lang="cs-CZ" sz="1800" dirty="0" err="1">
                <a:latin typeface="Arial Narrow" panose="020B0606020202030204" pitchFamily="34" charset="0"/>
              </a:rPr>
              <a:t>mt</a:t>
            </a:r>
            <a:r>
              <a:rPr lang="cs-CZ" sz="1800" dirty="0">
                <a:latin typeface="Arial Narrow" panose="020B0606020202030204" pitchFamily="34" charset="0"/>
              </a:rPr>
              <a:t>-DNA. S takovými DNA a RNA knihovnami lze porovnávat genom pravěkých a současných populací a také hledat u současných populací genetické příměsi – </a:t>
            </a:r>
            <a:r>
              <a:rPr lang="cs-CZ" sz="1800" dirty="0" err="1">
                <a:latin typeface="Arial Narrow" panose="020B0606020202030204" pitchFamily="34" charset="0"/>
              </a:rPr>
              <a:t>admixtures</a:t>
            </a:r>
            <a:r>
              <a:rPr lang="cs-CZ" sz="1800" dirty="0">
                <a:latin typeface="Arial Narrow" panose="020B0606020202030204" pitchFamily="34" charset="0"/>
              </a:rPr>
              <a:t>.  </a:t>
            </a:r>
          </a:p>
          <a:p>
            <a:endParaRPr lang="cs-CZ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49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3"/>
          <p:cNvSpPr>
            <a:spLocks noGrp="1"/>
          </p:cNvSpPr>
          <p:nvPr>
            <p:ph type="title"/>
          </p:nvPr>
        </p:nvSpPr>
        <p:spPr>
          <a:xfrm>
            <a:off x="-1142" y="116632"/>
            <a:ext cx="9037638" cy="1008111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</p:spPr>
        <p:txBody>
          <a:bodyPr/>
          <a:lstStyle/>
          <a:p>
            <a:r>
              <a:rPr lang="cs-CZ" altLang="cs-CZ" sz="3100" b="1" dirty="0">
                <a:latin typeface="Arial Narrow" pitchFamily="34" charset="0"/>
              </a:rPr>
              <a:t>Analýza DNA archaických forem Homo sapiens</a:t>
            </a:r>
            <a:br>
              <a:rPr lang="cs-CZ" altLang="cs-CZ" sz="3100" b="1" dirty="0">
                <a:latin typeface="Arial Narrow" pitchFamily="34" charset="0"/>
              </a:rPr>
            </a:br>
            <a:r>
              <a:rPr lang="cs-CZ" altLang="cs-CZ" sz="3100" b="1" dirty="0">
                <a:latin typeface="Arial Narrow" pitchFamily="34" charset="0"/>
              </a:rPr>
              <a:t>Homo sapiens vzniká už před 800 tisíci lety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236663"/>
            <a:ext cx="55118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2565400"/>
            <a:ext cx="27876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52" y="3861048"/>
            <a:ext cx="5403084" cy="288032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1263650"/>
            <a:ext cx="314642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822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92A1DD50-D24C-4603-9BFE-E0F53841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 eaLnBrk="1" hangingPunct="1"/>
            <a:r>
              <a:rPr lang="cs-CZ" altLang="cs-CZ" sz="3600" b="1" dirty="0">
                <a:latin typeface="Arial Narrow" panose="020B0606020202030204" pitchFamily="34" charset="0"/>
              </a:rPr>
              <a:t>Analýza a-DNA  neandrtálci a </a:t>
            </a:r>
            <a:r>
              <a:rPr lang="cs-CZ" altLang="cs-CZ" sz="3600" b="1" dirty="0" err="1">
                <a:latin typeface="Arial Narrow" panose="020B0606020202030204" pitchFamily="34" charset="0"/>
              </a:rPr>
              <a:t>denisované</a:t>
            </a:r>
            <a:endParaRPr lang="cs-CZ" altLang="cs-CZ" sz="3600" b="1" dirty="0">
              <a:latin typeface="Arial Narrow" panose="020B0606020202030204" pitchFamily="34" charset="0"/>
            </a:endParaRPr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8E187205-8FF0-4DDE-8362-3293C892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7"/>
            <a:ext cx="4059299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>
            <a:extLst>
              <a:ext uri="{FF2B5EF4-FFF2-40B4-BE49-F238E27FC236}">
                <a16:creationId xmlns:a16="http://schemas.microsoft.com/office/drawing/2014/main" id="{3A703893-BE06-4AF2-942D-226D0045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3" y="1582986"/>
            <a:ext cx="351472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>
            <a:extLst>
              <a:ext uri="{FF2B5EF4-FFF2-40B4-BE49-F238E27FC236}">
                <a16:creationId xmlns:a16="http://schemas.microsoft.com/office/drawing/2014/main" id="{C429CB7B-1FF4-43DD-9805-307F1BDD4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11" y="1556792"/>
            <a:ext cx="2870245" cy="274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5">
            <a:extLst>
              <a:ext uri="{FF2B5EF4-FFF2-40B4-BE49-F238E27FC236}">
                <a16:creationId xmlns:a16="http://schemas.microsoft.com/office/drawing/2014/main" id="{99A1EAA0-0A19-44E5-AE18-9D22B671F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16" y="3368860"/>
            <a:ext cx="2457296" cy="335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4500563" y="400050"/>
            <a:ext cx="4248150" cy="1660525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800" b="1">
                <a:latin typeface="Arial Narrow" pitchFamily="34" charset="0"/>
              </a:rPr>
              <a:t>Možné křížení </a:t>
            </a:r>
            <a:br>
              <a:rPr lang="cs-CZ" altLang="cs-CZ" sz="2800" b="1">
                <a:latin typeface="Arial Narrow" pitchFamily="34" charset="0"/>
              </a:rPr>
            </a:br>
            <a:r>
              <a:rPr lang="cs-CZ" altLang="cs-CZ" sz="2800" b="1">
                <a:latin typeface="Arial Narrow" pitchFamily="34" charset="0"/>
              </a:rPr>
              <a:t>neandrtálců a děnisovanů </a:t>
            </a:r>
            <a:br>
              <a:rPr lang="cs-CZ" altLang="cs-CZ" sz="2800" b="1">
                <a:latin typeface="Arial Narrow" pitchFamily="34" charset="0"/>
              </a:rPr>
            </a:br>
            <a:r>
              <a:rPr lang="cs-CZ" altLang="cs-CZ" sz="2800" b="1">
                <a:latin typeface="Arial Narrow" pitchFamily="34" charset="0"/>
              </a:rPr>
              <a:t>na Altaji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462213"/>
            <a:ext cx="48768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5100"/>
            <a:ext cx="4176713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3206750"/>
            <a:ext cx="352425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25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5328672" cy="32819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332656"/>
            <a:ext cx="4244008" cy="2592288"/>
          </a:xfr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/>
          <a:lstStyle/>
          <a:p>
            <a:r>
              <a:rPr lang="cs-CZ" sz="4000" b="1" dirty="0" err="1">
                <a:latin typeface="Arial Narrow" panose="020B0606020202030204" pitchFamily="34" charset="0"/>
              </a:rPr>
              <a:t>Out</a:t>
            </a:r>
            <a:r>
              <a:rPr lang="cs-CZ" sz="4000" b="1" dirty="0">
                <a:latin typeface="Arial Narrow" panose="020B0606020202030204" pitchFamily="34" charset="0"/>
              </a:rPr>
              <a:t> </a:t>
            </a:r>
            <a:r>
              <a:rPr lang="cs-CZ" sz="4000" b="1" dirty="0" err="1">
                <a:latin typeface="Arial Narrow" panose="020B0606020202030204" pitchFamily="34" charset="0"/>
              </a:rPr>
              <a:t>of</a:t>
            </a:r>
            <a:r>
              <a:rPr lang="cs-CZ" sz="4000" b="1" dirty="0">
                <a:latin typeface="Arial Narrow" panose="020B0606020202030204" pitchFamily="34" charset="0"/>
              </a:rPr>
              <a:t> </a:t>
            </a:r>
            <a:r>
              <a:rPr lang="cs-CZ" sz="4000" b="1" dirty="0" err="1">
                <a:latin typeface="Arial Narrow" panose="020B0606020202030204" pitchFamily="34" charset="0"/>
              </a:rPr>
              <a:t>Africa</a:t>
            </a:r>
            <a:r>
              <a:rPr lang="cs-CZ" sz="4000" b="1" dirty="0">
                <a:latin typeface="Arial Narrow" panose="020B0606020202030204" pitchFamily="34" charset="0"/>
              </a:rPr>
              <a:t> model </a:t>
            </a:r>
            <a:r>
              <a:rPr lang="cs-CZ" sz="4000" b="1" dirty="0" err="1">
                <a:latin typeface="Arial Narrow" panose="020B0606020202030204" pitchFamily="34" charset="0"/>
              </a:rPr>
              <a:t>based</a:t>
            </a:r>
            <a:r>
              <a:rPr lang="cs-CZ" sz="4000" b="1" dirty="0">
                <a:latin typeface="Arial Narrow" panose="020B0606020202030204" pitchFamily="34" charset="0"/>
              </a:rPr>
              <a:t> on </a:t>
            </a:r>
            <a:r>
              <a:rPr lang="cs-CZ" sz="4000" b="1" dirty="0" err="1">
                <a:latin typeface="Arial Narrow" panose="020B0606020202030204" pitchFamily="34" charset="0"/>
              </a:rPr>
              <a:t>Australian</a:t>
            </a:r>
            <a:r>
              <a:rPr lang="cs-CZ" sz="4000" b="1" dirty="0">
                <a:latin typeface="Arial Narrow" panose="020B0606020202030204" pitchFamily="34" charset="0"/>
              </a:rPr>
              <a:t> </a:t>
            </a:r>
            <a:r>
              <a:rPr lang="cs-CZ" sz="4000" b="1" dirty="0" err="1">
                <a:latin typeface="Arial Narrow" panose="020B0606020202030204" pitchFamily="34" charset="0"/>
              </a:rPr>
              <a:t>aborigins</a:t>
            </a:r>
            <a:r>
              <a:rPr lang="cs-CZ" sz="4000" b="1" dirty="0">
                <a:latin typeface="Arial Narrow" panose="020B0606020202030204" pitchFamily="34" charset="0"/>
              </a:rPr>
              <a:t> </a:t>
            </a:r>
            <a:r>
              <a:rPr lang="cs-CZ" sz="4000" b="1" dirty="0" err="1">
                <a:latin typeface="Arial Narrow" panose="020B0606020202030204" pitchFamily="34" charset="0"/>
              </a:rPr>
              <a:t>genomics</a:t>
            </a:r>
            <a:endParaRPr lang="cs-CZ" sz="4000" b="1" dirty="0">
              <a:latin typeface="Arial Narrow" panose="020B0606020202030204" pitchFamily="34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04"/>
          <a:stretch/>
        </p:blipFill>
        <p:spPr bwMode="auto">
          <a:xfrm>
            <a:off x="35496" y="188640"/>
            <a:ext cx="4032448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770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 b="1" dirty="0">
                <a:solidFill>
                  <a:schemeClr val="tx1"/>
                </a:solidFill>
              </a:rPr>
              <a:t>Metody studia evoluce primátů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876800"/>
          </a:xfrm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>
                <a:latin typeface="Arial Narrow" pitchFamily="34" charset="0"/>
              </a:rPr>
              <a:t>Doklady o evoluci hominidů můžeme rozdělit na:</a:t>
            </a:r>
          </a:p>
          <a:p>
            <a:r>
              <a:rPr lang="cs-CZ" altLang="cs-CZ" dirty="0">
                <a:latin typeface="Arial Narrow" pitchFamily="34" charset="0"/>
              </a:rPr>
              <a:t>1) doklady přímé, tedy fosilizované zbytky těla hominidů a jejich produkty,</a:t>
            </a:r>
          </a:p>
          <a:p>
            <a:r>
              <a:rPr lang="cs-CZ" altLang="cs-CZ" dirty="0">
                <a:latin typeface="Arial Narrow" pitchFamily="34" charset="0"/>
              </a:rPr>
              <a:t>2) doklady nepřímé, tedy takové, které získáváme výzkumem současných populací lidí i non-humánních primátů,</a:t>
            </a:r>
          </a:p>
          <a:p>
            <a:r>
              <a:rPr lang="cs-CZ" altLang="cs-CZ" dirty="0">
                <a:latin typeface="Arial Narrow" pitchFamily="34" charset="0"/>
              </a:rPr>
              <a:t>3) doklady teoretické, které získáváme teoretickou analýzou paleontologického i neontologického materiálu.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A4237D-9D8E-4422-A117-084B45800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93610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r>
              <a:rPr lang="cs-CZ" sz="2800" b="1" dirty="0" err="1">
                <a:latin typeface="Arial Narrow" panose="020B0606020202030204" pitchFamily="34" charset="0"/>
              </a:rPr>
              <a:t>Proteomická</a:t>
            </a:r>
            <a:r>
              <a:rPr lang="cs-CZ" sz="2800" b="1" dirty="0">
                <a:latin typeface="Arial Narrow" panose="020B0606020202030204" pitchFamily="34" charset="0"/>
              </a:rPr>
              <a:t> analýza – nový molekulárně biologický přístup</a:t>
            </a:r>
            <a:br>
              <a:rPr lang="cs-CZ" sz="2800" b="1" dirty="0">
                <a:latin typeface="Arial Narrow" panose="020B0606020202030204" pitchFamily="34" charset="0"/>
              </a:rPr>
            </a:br>
            <a:r>
              <a:rPr lang="cs-CZ" sz="2800" b="1" dirty="0">
                <a:latin typeface="Arial Narrow" panose="020B0606020202030204" pitchFamily="34" charset="0"/>
              </a:rPr>
              <a:t> Sliny člověka, šimpanze, gorily a makaka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6CFFD9-9BCD-4997-BD67-A5350E33F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838" y="3979760"/>
            <a:ext cx="3639354" cy="28782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44045A7-6EC6-436A-A80B-036FF209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590" y="1020135"/>
            <a:ext cx="6206820" cy="306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15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411"/>
          <a:stretch>
            <a:fillRect/>
          </a:stretch>
        </p:blipFill>
        <p:spPr bwMode="auto">
          <a:xfrm>
            <a:off x="1619250" y="44450"/>
            <a:ext cx="755967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131840" y="5013176"/>
            <a:ext cx="5688632" cy="369332"/>
          </a:xfrm>
          <a:prstGeom prst="rect">
            <a:avLst/>
          </a:prstGeom>
          <a:gradFill>
            <a:gsLst>
              <a:gs pos="0">
                <a:srgbClr val="FFEFD1">
                  <a:alpha val="36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latin typeface="Arial Narrow" panose="020B0606020202030204" pitchFamily="34" charset="0"/>
              </a:rPr>
              <a:t>Schází přímé fosilní doklady – neumíme je zatím identifikovat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354" y="332656"/>
            <a:ext cx="2026366" cy="5400600"/>
          </a:xfrm>
          <a:gradFill>
            <a:gsLst>
              <a:gs pos="0">
                <a:srgbClr val="FFEFD1">
                  <a:alpha val="68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defRPr/>
            </a:pPr>
            <a:r>
              <a:rPr lang="cs-CZ" sz="2800" b="1" dirty="0">
                <a:latin typeface="Arial Narrow" panose="020B0606020202030204" pitchFamily="34" charset="0"/>
              </a:rPr>
              <a:t>Současný pohled na evoluci primátů </a:t>
            </a:r>
            <a:br>
              <a:rPr lang="cs-CZ" sz="2800" b="1" dirty="0">
                <a:latin typeface="Arial Narrow" panose="020B0606020202030204" pitchFamily="34" charset="0"/>
              </a:rPr>
            </a:br>
            <a:br>
              <a:rPr lang="cs-CZ" sz="2800" b="1" dirty="0">
                <a:latin typeface="Arial Narrow" panose="020B0606020202030204" pitchFamily="34" charset="0"/>
              </a:rPr>
            </a:br>
            <a:r>
              <a:rPr lang="cs-CZ" sz="2800" b="1" dirty="0">
                <a:latin typeface="Arial Narrow" panose="020B0606020202030204" pitchFamily="34" charset="0"/>
              </a:rPr>
              <a:t>Kombinace metod a metodologií</a:t>
            </a:r>
            <a:br>
              <a:rPr lang="cs-CZ" sz="2800" b="1" dirty="0">
                <a:latin typeface="Arial Narrow" panose="020B0606020202030204" pitchFamily="34" charset="0"/>
              </a:rPr>
            </a:br>
            <a:r>
              <a:rPr lang="cs-CZ" sz="2800" b="1" dirty="0">
                <a:latin typeface="Arial Narrow" panose="020B0606020202030204" pitchFamily="34" charset="0"/>
              </a:rPr>
              <a:t>Morfologie, </a:t>
            </a:r>
            <a:r>
              <a:rPr lang="cs-CZ" sz="2800" b="1" dirty="0" err="1">
                <a:latin typeface="Arial Narrow" panose="020B0606020202030204" pitchFamily="34" charset="0"/>
              </a:rPr>
              <a:t>paleovědy</a:t>
            </a:r>
            <a:br>
              <a:rPr lang="cs-CZ" sz="2800" b="1" dirty="0">
                <a:latin typeface="Arial Narrow" panose="020B0606020202030204" pitchFamily="34" charset="0"/>
              </a:rPr>
            </a:br>
            <a:r>
              <a:rPr lang="cs-CZ" sz="2800" b="1" dirty="0">
                <a:latin typeface="Arial Narrow" panose="020B0606020202030204" pitchFamily="34" charset="0"/>
              </a:rPr>
              <a:t>a genetika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990600"/>
          </a:xfrm>
        </p:spPr>
        <p:txBody>
          <a:bodyPr/>
          <a:lstStyle/>
          <a:p>
            <a:r>
              <a:rPr lang="cs-CZ" altLang="cs-CZ" b="1"/>
              <a:t>Teoretické metody - příklady</a:t>
            </a:r>
            <a:endParaRPr lang="cs-CZ" altLang="cs-CZ"/>
          </a:p>
        </p:txBody>
      </p:sp>
      <p:pic>
        <p:nvPicPr>
          <p:cNvPr id="75780" name="Picture 4" descr="Gould onto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38600"/>
            <a:ext cx="1804988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Plate reconstruction Eocene 40 my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54175"/>
            <a:ext cx="52578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Hominoid Miocene enter Eurasia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3405188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chemeClr val="tx1"/>
                </a:solidFill>
                <a:latin typeface="Arial Narrow" pitchFamily="34" charset="0"/>
              </a:rPr>
              <a:t>Metody analýzy fosilního materiálu</a:t>
            </a:r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569325" cy="5688013"/>
          </a:xfrm>
          <a:solidFill>
            <a:srgbClr val="FFFF9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 err="1"/>
              <a:t>Morfoskopická</a:t>
            </a:r>
            <a:r>
              <a:rPr lang="cs-CZ" altLang="cs-CZ" dirty="0"/>
              <a:t> analýza </a:t>
            </a:r>
          </a:p>
          <a:p>
            <a:pPr lvl="1"/>
            <a:r>
              <a:rPr lang="cs-CZ" altLang="cs-CZ" i="1" dirty="0"/>
              <a:t>můžeme využít moderní technologie</a:t>
            </a:r>
          </a:p>
          <a:p>
            <a:r>
              <a:rPr lang="cs-CZ" altLang="cs-CZ" dirty="0"/>
              <a:t>Morfometrická analýza</a:t>
            </a:r>
          </a:p>
          <a:p>
            <a:pPr lvl="1"/>
            <a:r>
              <a:rPr lang="cs-CZ" altLang="cs-CZ" i="1" dirty="0"/>
              <a:t>Moderní přístupy - 3D modely, automatizace</a:t>
            </a:r>
          </a:p>
          <a:p>
            <a:r>
              <a:rPr lang="cs-CZ" altLang="cs-CZ" dirty="0"/>
              <a:t>Analýza DNA</a:t>
            </a:r>
          </a:p>
          <a:p>
            <a:pPr lvl="1"/>
            <a:r>
              <a:rPr lang="cs-CZ" altLang="cs-CZ" i="1" dirty="0" err="1"/>
              <a:t>mtDNA</a:t>
            </a:r>
            <a:r>
              <a:rPr lang="cs-CZ" altLang="cs-CZ" i="1" dirty="0"/>
              <a:t>, jaderná DNA –degradace a kontaminace</a:t>
            </a:r>
          </a:p>
          <a:p>
            <a:r>
              <a:rPr lang="cs-CZ" altLang="cs-CZ" dirty="0"/>
              <a:t>Analýza chrupu a zubů – </a:t>
            </a:r>
          </a:p>
          <a:p>
            <a:pPr lvl="1"/>
            <a:r>
              <a:rPr lang="cs-CZ" altLang="cs-CZ" i="1" dirty="0"/>
              <a:t>analýza skloviny a tempa prořezávání zubů</a:t>
            </a:r>
          </a:p>
          <a:p>
            <a:r>
              <a:rPr lang="cs-CZ" altLang="cs-CZ" dirty="0"/>
              <a:t>Paleoekologická analýza</a:t>
            </a:r>
          </a:p>
          <a:p>
            <a:r>
              <a:rPr lang="cs-CZ" altLang="cs-CZ" dirty="0"/>
              <a:t>Fylogenetická a systematická analýza</a:t>
            </a:r>
          </a:p>
          <a:p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r>
              <a:rPr lang="cs-CZ" altLang="cs-CZ" b="1" dirty="0"/>
              <a:t>Odkud jsou fosilní skelety?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8359775" cy="43164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Určování věku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557338"/>
            <a:ext cx="89027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r>
              <a:rPr lang="cs-CZ" altLang="cs-CZ" b="1"/>
              <a:t>Určování věku pohlaví - lebka</a:t>
            </a:r>
            <a:endParaRPr lang="cs-CZ" altLang="cs-CZ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55738"/>
            <a:ext cx="6264275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5982</TotalTime>
  <Words>1173</Words>
  <Application>Microsoft Office PowerPoint</Application>
  <PresentationFormat>Předvádění na obrazovce (4:3)</PresentationFormat>
  <Paragraphs>106</Paragraphs>
  <Slides>41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41</vt:i4>
      </vt:variant>
    </vt:vector>
  </HeadingPairs>
  <TitlesOfParts>
    <vt:vector size="49" baseType="lpstr">
      <vt:lpstr>Arial</vt:lpstr>
      <vt:lpstr>Arial Narrow</vt:lpstr>
      <vt:lpstr>Calibri</vt:lpstr>
      <vt:lpstr>Times New Roman</vt:lpstr>
      <vt:lpstr>Default Design</vt:lpstr>
      <vt:lpstr>CorelPhotoPaint.Image.7</vt:lpstr>
      <vt:lpstr>PHOTO-PAINT Home &amp; Student</vt:lpstr>
      <vt:lpstr>Dokument</vt:lpstr>
      <vt:lpstr>Prezentace aplikace PowerPoint</vt:lpstr>
      <vt:lpstr>Prezentace aplikace PowerPoint</vt:lpstr>
      <vt:lpstr>Cíle současné paleoantropologie a metody</vt:lpstr>
      <vt:lpstr>Metody studia evoluce primátů</vt:lpstr>
      <vt:lpstr>Teoretické metody - příklady</vt:lpstr>
      <vt:lpstr>Metody analýzy fosilního materiálu</vt:lpstr>
      <vt:lpstr>Odkud jsou fosilní skelety?</vt:lpstr>
      <vt:lpstr>Určování věku</vt:lpstr>
      <vt:lpstr>Určování věku pohlaví - lebka</vt:lpstr>
      <vt:lpstr>Určování věku pohlaví - pánev</vt:lpstr>
      <vt:lpstr>Prezentace aplikace PowerPoint</vt:lpstr>
      <vt:lpstr>Kraniometrické body díky přísné standardizaci jsou potenciálně využitelné i v pokročilých zobrazovacích metodách</vt:lpstr>
      <vt:lpstr>Orientace a standardizace polohy dlouhých kostí Definované body díky přísné standardizaci jsou potenciálně využitelné i v pokročilých zobrazovacích metodách</vt:lpstr>
      <vt:lpstr>Měření průřezů a stavby kostí</vt:lpstr>
      <vt:lpstr>Oreopithecus – analýza trámčiny pánve</vt:lpstr>
      <vt:lpstr>Prezentace aplikace PowerPoint</vt:lpstr>
      <vt:lpstr>Analýza biomechanických vlastností femuru Orrorin tugenensis</vt:lpstr>
      <vt:lpstr>Prezentace aplikace PowerPoint</vt:lpstr>
      <vt:lpstr>Skelet Ardipithecus ramidus – 3D rekonstrukce lebky a pánve</vt:lpstr>
      <vt:lpstr>Anlýza tvaru lebky – neandrtálci vs. AMČ – Apidima</vt:lpstr>
      <vt:lpstr>La Ferrasie 8 child 3D rekonstrukce dětského hrobu</vt:lpstr>
      <vt:lpstr>Odhady výšky těla na základě metrických znaků dlouhých kostí</vt:lpstr>
      <vt:lpstr>Odhady tělesné hmotnosti </vt:lpstr>
      <vt:lpstr>Lidská tafonomie</vt:lpstr>
      <vt:lpstr>Datování nálezů</vt:lpstr>
      <vt:lpstr>Globání faktory ovlivňující Zemi a evoluci</vt:lpstr>
      <vt:lpstr>Biostratigrafie a paleomagnetismus</vt:lpstr>
      <vt:lpstr>Uhlík 14C</vt:lpstr>
      <vt:lpstr>K-Ar - Ar-Ar metody</vt:lpstr>
      <vt:lpstr>Absorbce nebo vyzařování elektronů v minerálech</vt:lpstr>
      <vt:lpstr>Poměry isotopů kyslíku jako indikátory klimatických změn</vt:lpstr>
      <vt:lpstr>Procesy glaciace a deglacializace</vt:lpstr>
      <vt:lpstr>Prezentace aplikace PowerPoint</vt:lpstr>
      <vt:lpstr>Analýza isotopů z kostí  může pomoci při zjišťování ekologický parametrů pravěkých populací</vt:lpstr>
      <vt:lpstr>Metody paleogenetiky</vt:lpstr>
      <vt:lpstr>Analýza DNA archaických forem Homo sapiens Homo sapiens vzniká už před 800 tisíci lety</vt:lpstr>
      <vt:lpstr>Analýza a-DNA  neandrtálci a denisované</vt:lpstr>
      <vt:lpstr>Možné křížení  neandrtálců a děnisovanů  na Altaji</vt:lpstr>
      <vt:lpstr>Out of Africa model based on Australian aborigins genomics</vt:lpstr>
      <vt:lpstr>Proteomická analýza – nový molekulárně biologický přístup  Sliny člověka, šimpanze, gorily a makaka</vt:lpstr>
      <vt:lpstr>Současný pohled na evoluci primátů   Kombinace metod a metodologií Morfologie, paleovědy a genetika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Václav Vančata</dc:creator>
  <cp:lastModifiedBy>Václav Vančata</cp:lastModifiedBy>
  <cp:revision>25</cp:revision>
  <dcterms:created xsi:type="dcterms:W3CDTF">2021-02-17T09:50:35Z</dcterms:created>
  <dcterms:modified xsi:type="dcterms:W3CDTF">2021-03-09T13:46:03Z</dcterms:modified>
</cp:coreProperties>
</file>