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76904" autoAdjust="0"/>
  </p:normalViewPr>
  <p:slideViewPr>
    <p:cSldViewPr>
      <p:cViewPr varScale="1">
        <p:scale>
          <a:sx n="67" d="100"/>
          <a:sy n="67" d="100"/>
        </p:scale>
        <p:origin x="-1886"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1C684-DAAA-4874-90EE-4D5EDD5FB968}" type="doc">
      <dgm:prSet loTypeId="urn:microsoft.com/office/officeart/2005/8/layout/chevron1" loCatId="process" qsTypeId="urn:microsoft.com/office/officeart/2005/8/quickstyle/simple1" qsCatId="simple" csTypeId="urn:microsoft.com/office/officeart/2005/8/colors/accent1_2" csCatId="accent1" phldr="1"/>
      <dgm:spPr/>
    </dgm:pt>
    <dgm:pt modelId="{F91B4FB3-F37D-4549-BB43-CBB3B03BB21D}">
      <dgm:prSet phldrT="[Text]" custT="1"/>
      <dgm:spPr/>
      <dgm:t>
        <a:bodyPr/>
        <a:lstStyle/>
        <a:p>
          <a:r>
            <a:rPr lang="cs-CZ" sz="1800" b="1" dirty="0" smtClean="0"/>
            <a:t>Estetické restaurování</a:t>
          </a:r>
          <a:endParaRPr lang="cs-CZ" sz="1800" b="1" dirty="0"/>
        </a:p>
      </dgm:t>
    </dgm:pt>
    <dgm:pt modelId="{25219059-E858-4A15-8FC4-E2C32CB8C686}" type="parTrans" cxnId="{29C0B91F-2DD1-452F-B4AF-50B5FAA40C4E}">
      <dgm:prSet/>
      <dgm:spPr/>
      <dgm:t>
        <a:bodyPr/>
        <a:lstStyle/>
        <a:p>
          <a:endParaRPr lang="cs-CZ"/>
        </a:p>
      </dgm:t>
    </dgm:pt>
    <dgm:pt modelId="{A8AA0EB6-7AC2-4E66-AB47-B77EBAE18F57}" type="sibTrans" cxnId="{29C0B91F-2DD1-452F-B4AF-50B5FAA40C4E}">
      <dgm:prSet/>
      <dgm:spPr/>
      <dgm:t>
        <a:bodyPr/>
        <a:lstStyle/>
        <a:p>
          <a:endParaRPr lang="cs-CZ"/>
        </a:p>
      </dgm:t>
    </dgm:pt>
    <dgm:pt modelId="{330F391E-B587-4EA2-BD1C-D890164DCD9D}">
      <dgm:prSet phldrT="[Text]" custT="1"/>
      <dgm:spPr/>
      <dgm:t>
        <a:bodyPr/>
        <a:lstStyle/>
        <a:p>
          <a:r>
            <a:rPr lang="cs-CZ" sz="1800" b="1" dirty="0" smtClean="0"/>
            <a:t>Vědecké metody restaurování </a:t>
          </a:r>
          <a:endParaRPr lang="cs-CZ" sz="1800" b="1" dirty="0"/>
        </a:p>
      </dgm:t>
    </dgm:pt>
    <dgm:pt modelId="{9CB74718-E3FA-4842-8E35-7FC4571449CA}" type="parTrans" cxnId="{8AE42996-A08C-47D5-860D-8A9D57CB92AF}">
      <dgm:prSet/>
      <dgm:spPr/>
      <dgm:t>
        <a:bodyPr/>
        <a:lstStyle/>
        <a:p>
          <a:endParaRPr lang="cs-CZ"/>
        </a:p>
      </dgm:t>
    </dgm:pt>
    <dgm:pt modelId="{214C5A14-19AB-4122-ACC8-D569EC6C45A9}" type="sibTrans" cxnId="{8AE42996-A08C-47D5-860D-8A9D57CB92AF}">
      <dgm:prSet/>
      <dgm:spPr/>
      <dgm:t>
        <a:bodyPr/>
        <a:lstStyle/>
        <a:p>
          <a:endParaRPr lang="cs-CZ"/>
        </a:p>
      </dgm:t>
    </dgm:pt>
    <dgm:pt modelId="{128ECCDE-9130-4E87-A9CF-C4D0ACC75293}">
      <dgm:prSet phldrT="[Text]" custT="1"/>
      <dgm:spPr/>
      <dgm:t>
        <a:bodyPr/>
        <a:lstStyle/>
        <a:p>
          <a:r>
            <a:rPr lang="cs-CZ" sz="1600" b="1" dirty="0" smtClean="0"/>
            <a:t>Interdisciplinární  </a:t>
          </a:r>
          <a:r>
            <a:rPr lang="cs-CZ" sz="1600" b="1" dirty="0" err="1" smtClean="0"/>
            <a:t>konzerování-restaurování</a:t>
          </a:r>
          <a:endParaRPr lang="cs-CZ" sz="1600" b="1" dirty="0"/>
        </a:p>
      </dgm:t>
    </dgm:pt>
    <dgm:pt modelId="{55D20650-7687-42C5-8C7B-854ECBFF331E}" type="parTrans" cxnId="{1CD765DD-85CB-4D56-8BCF-8543827D1986}">
      <dgm:prSet/>
      <dgm:spPr/>
      <dgm:t>
        <a:bodyPr/>
        <a:lstStyle/>
        <a:p>
          <a:endParaRPr lang="cs-CZ"/>
        </a:p>
      </dgm:t>
    </dgm:pt>
    <dgm:pt modelId="{60316A8C-40DD-4CB3-A00C-46ABCC62790B}" type="sibTrans" cxnId="{1CD765DD-85CB-4D56-8BCF-8543827D1986}">
      <dgm:prSet/>
      <dgm:spPr/>
      <dgm:t>
        <a:bodyPr/>
        <a:lstStyle/>
        <a:p>
          <a:endParaRPr lang="cs-CZ"/>
        </a:p>
      </dgm:t>
    </dgm:pt>
    <dgm:pt modelId="{E61A0AB6-101F-48F0-BCD5-BFF2C5E2EB3C}" type="pres">
      <dgm:prSet presAssocID="{6DA1C684-DAAA-4874-90EE-4D5EDD5FB968}" presName="Name0" presStyleCnt="0">
        <dgm:presLayoutVars>
          <dgm:dir/>
          <dgm:animLvl val="lvl"/>
          <dgm:resizeHandles val="exact"/>
        </dgm:presLayoutVars>
      </dgm:prSet>
      <dgm:spPr/>
    </dgm:pt>
    <dgm:pt modelId="{EF3D0F3A-558B-46AE-865E-7906BCC43893}" type="pres">
      <dgm:prSet presAssocID="{F91B4FB3-F37D-4549-BB43-CBB3B03BB21D}" presName="parTxOnly" presStyleLbl="node1" presStyleIdx="0" presStyleCnt="3">
        <dgm:presLayoutVars>
          <dgm:chMax val="0"/>
          <dgm:chPref val="0"/>
          <dgm:bulletEnabled val="1"/>
        </dgm:presLayoutVars>
      </dgm:prSet>
      <dgm:spPr/>
      <dgm:t>
        <a:bodyPr/>
        <a:lstStyle/>
        <a:p>
          <a:endParaRPr lang="cs-CZ"/>
        </a:p>
      </dgm:t>
    </dgm:pt>
    <dgm:pt modelId="{B587CEA7-BF0B-4F43-9B8C-8800E9B5BD2B}" type="pres">
      <dgm:prSet presAssocID="{A8AA0EB6-7AC2-4E66-AB47-B77EBAE18F57}" presName="parTxOnlySpace" presStyleCnt="0"/>
      <dgm:spPr/>
    </dgm:pt>
    <dgm:pt modelId="{90BC81C5-9303-4B28-A809-E9C4D9C698F1}" type="pres">
      <dgm:prSet presAssocID="{330F391E-B587-4EA2-BD1C-D890164DCD9D}" presName="parTxOnly" presStyleLbl="node1" presStyleIdx="1" presStyleCnt="3">
        <dgm:presLayoutVars>
          <dgm:chMax val="0"/>
          <dgm:chPref val="0"/>
          <dgm:bulletEnabled val="1"/>
        </dgm:presLayoutVars>
      </dgm:prSet>
      <dgm:spPr/>
      <dgm:t>
        <a:bodyPr/>
        <a:lstStyle/>
        <a:p>
          <a:endParaRPr lang="cs-CZ"/>
        </a:p>
      </dgm:t>
    </dgm:pt>
    <dgm:pt modelId="{D0C1A729-BC8B-4830-AD93-FD9140F7D633}" type="pres">
      <dgm:prSet presAssocID="{214C5A14-19AB-4122-ACC8-D569EC6C45A9}" presName="parTxOnlySpace" presStyleCnt="0"/>
      <dgm:spPr/>
    </dgm:pt>
    <dgm:pt modelId="{8CC9096A-B70F-4CAE-8058-6659FAA0E19F}" type="pres">
      <dgm:prSet presAssocID="{128ECCDE-9130-4E87-A9CF-C4D0ACC75293}" presName="parTxOnly" presStyleLbl="node1" presStyleIdx="2" presStyleCnt="3">
        <dgm:presLayoutVars>
          <dgm:chMax val="0"/>
          <dgm:chPref val="0"/>
          <dgm:bulletEnabled val="1"/>
        </dgm:presLayoutVars>
      </dgm:prSet>
      <dgm:spPr/>
      <dgm:t>
        <a:bodyPr/>
        <a:lstStyle/>
        <a:p>
          <a:endParaRPr lang="cs-CZ"/>
        </a:p>
      </dgm:t>
    </dgm:pt>
  </dgm:ptLst>
  <dgm:cxnLst>
    <dgm:cxn modelId="{6D43F2CA-B2EB-4F3C-94E3-FE20393CC25C}" type="presOf" srcId="{F91B4FB3-F37D-4549-BB43-CBB3B03BB21D}" destId="{EF3D0F3A-558B-46AE-865E-7906BCC43893}" srcOrd="0" destOrd="0" presId="urn:microsoft.com/office/officeart/2005/8/layout/chevron1"/>
    <dgm:cxn modelId="{552DDC05-D07F-468A-B0D6-07E05AD26FAF}" type="presOf" srcId="{128ECCDE-9130-4E87-A9CF-C4D0ACC75293}" destId="{8CC9096A-B70F-4CAE-8058-6659FAA0E19F}" srcOrd="0" destOrd="0" presId="urn:microsoft.com/office/officeart/2005/8/layout/chevron1"/>
    <dgm:cxn modelId="{8AE42996-A08C-47D5-860D-8A9D57CB92AF}" srcId="{6DA1C684-DAAA-4874-90EE-4D5EDD5FB968}" destId="{330F391E-B587-4EA2-BD1C-D890164DCD9D}" srcOrd="1" destOrd="0" parTransId="{9CB74718-E3FA-4842-8E35-7FC4571449CA}" sibTransId="{214C5A14-19AB-4122-ACC8-D569EC6C45A9}"/>
    <dgm:cxn modelId="{C1F3F906-F040-4CF2-9873-E0EDC328F099}" type="presOf" srcId="{330F391E-B587-4EA2-BD1C-D890164DCD9D}" destId="{90BC81C5-9303-4B28-A809-E9C4D9C698F1}" srcOrd="0" destOrd="0" presId="urn:microsoft.com/office/officeart/2005/8/layout/chevron1"/>
    <dgm:cxn modelId="{1CD765DD-85CB-4D56-8BCF-8543827D1986}" srcId="{6DA1C684-DAAA-4874-90EE-4D5EDD5FB968}" destId="{128ECCDE-9130-4E87-A9CF-C4D0ACC75293}" srcOrd="2" destOrd="0" parTransId="{55D20650-7687-42C5-8C7B-854ECBFF331E}" sibTransId="{60316A8C-40DD-4CB3-A00C-46ABCC62790B}"/>
    <dgm:cxn modelId="{DD9665DC-7E39-47C2-946F-5DDB692366BE}" type="presOf" srcId="{6DA1C684-DAAA-4874-90EE-4D5EDD5FB968}" destId="{E61A0AB6-101F-48F0-BCD5-BFF2C5E2EB3C}" srcOrd="0" destOrd="0" presId="urn:microsoft.com/office/officeart/2005/8/layout/chevron1"/>
    <dgm:cxn modelId="{29C0B91F-2DD1-452F-B4AF-50B5FAA40C4E}" srcId="{6DA1C684-DAAA-4874-90EE-4D5EDD5FB968}" destId="{F91B4FB3-F37D-4549-BB43-CBB3B03BB21D}" srcOrd="0" destOrd="0" parTransId="{25219059-E858-4A15-8FC4-E2C32CB8C686}" sibTransId="{A8AA0EB6-7AC2-4E66-AB47-B77EBAE18F57}"/>
    <dgm:cxn modelId="{D5EAC625-DB3A-4DC7-8E15-0C5D1F55E112}" type="presParOf" srcId="{E61A0AB6-101F-48F0-BCD5-BFF2C5E2EB3C}" destId="{EF3D0F3A-558B-46AE-865E-7906BCC43893}" srcOrd="0" destOrd="0" presId="urn:microsoft.com/office/officeart/2005/8/layout/chevron1"/>
    <dgm:cxn modelId="{5E0C3F45-0F37-44AF-892B-2C07D168BA99}" type="presParOf" srcId="{E61A0AB6-101F-48F0-BCD5-BFF2C5E2EB3C}" destId="{B587CEA7-BF0B-4F43-9B8C-8800E9B5BD2B}" srcOrd="1" destOrd="0" presId="urn:microsoft.com/office/officeart/2005/8/layout/chevron1"/>
    <dgm:cxn modelId="{05044962-99D5-4E20-810D-7AE68D820CB3}" type="presParOf" srcId="{E61A0AB6-101F-48F0-BCD5-BFF2C5E2EB3C}" destId="{90BC81C5-9303-4B28-A809-E9C4D9C698F1}" srcOrd="2" destOrd="0" presId="urn:microsoft.com/office/officeart/2005/8/layout/chevron1"/>
    <dgm:cxn modelId="{9F0904FF-836E-4103-8A11-86EF330A7324}" type="presParOf" srcId="{E61A0AB6-101F-48F0-BCD5-BFF2C5E2EB3C}" destId="{D0C1A729-BC8B-4830-AD93-FD9140F7D633}" srcOrd="3" destOrd="0" presId="urn:microsoft.com/office/officeart/2005/8/layout/chevron1"/>
    <dgm:cxn modelId="{1C367DFC-A65A-456E-8EB5-B532F339A1DC}" type="presParOf" srcId="{E61A0AB6-101F-48F0-BCD5-BFF2C5E2EB3C}" destId="{8CC9096A-B70F-4CAE-8058-6659FAA0E19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D0F3A-558B-46AE-865E-7906BCC43893}">
      <dsp:nvSpPr>
        <dsp:cNvPr id="0" name=""/>
        <dsp:cNvSpPr/>
      </dsp:nvSpPr>
      <dsp:spPr>
        <a:xfrm>
          <a:off x="2151" y="1311881"/>
          <a:ext cx="2621611" cy="104864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cs-CZ" sz="1800" b="1" kern="1200" dirty="0" smtClean="0"/>
            <a:t>Estetické restaurování</a:t>
          </a:r>
          <a:endParaRPr lang="cs-CZ" sz="1800" b="1" kern="1200" dirty="0"/>
        </a:p>
      </dsp:txBody>
      <dsp:txXfrm>
        <a:off x="526473" y="1311881"/>
        <a:ext cx="1572967" cy="1048644"/>
      </dsp:txXfrm>
    </dsp:sp>
    <dsp:sp modelId="{90BC81C5-9303-4B28-A809-E9C4D9C698F1}">
      <dsp:nvSpPr>
        <dsp:cNvPr id="0" name=""/>
        <dsp:cNvSpPr/>
      </dsp:nvSpPr>
      <dsp:spPr>
        <a:xfrm>
          <a:off x="2361602" y="1311881"/>
          <a:ext cx="2621611" cy="104864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cs-CZ" sz="1800" b="1" kern="1200" dirty="0" smtClean="0"/>
            <a:t>Vědecké metody restaurování </a:t>
          </a:r>
          <a:endParaRPr lang="cs-CZ" sz="1800" b="1" kern="1200" dirty="0"/>
        </a:p>
      </dsp:txBody>
      <dsp:txXfrm>
        <a:off x="2885924" y="1311881"/>
        <a:ext cx="1572967" cy="1048644"/>
      </dsp:txXfrm>
    </dsp:sp>
    <dsp:sp modelId="{8CC9096A-B70F-4CAE-8058-6659FAA0E19F}">
      <dsp:nvSpPr>
        <dsp:cNvPr id="0" name=""/>
        <dsp:cNvSpPr/>
      </dsp:nvSpPr>
      <dsp:spPr>
        <a:xfrm>
          <a:off x="4721052" y="1311881"/>
          <a:ext cx="2621611" cy="104864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cs-CZ" sz="1600" b="1" kern="1200" dirty="0" smtClean="0"/>
            <a:t>Interdisciplinární  </a:t>
          </a:r>
          <a:r>
            <a:rPr lang="cs-CZ" sz="1600" b="1" kern="1200" dirty="0" err="1" smtClean="0"/>
            <a:t>konzerování-restaurování</a:t>
          </a:r>
          <a:endParaRPr lang="cs-CZ" sz="1600" b="1" kern="1200" dirty="0"/>
        </a:p>
      </dsp:txBody>
      <dsp:txXfrm>
        <a:off x="5245374" y="1311881"/>
        <a:ext cx="1572967" cy="104864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8DB32F-C234-4D84-9643-6D716A742338}" type="datetimeFigureOut">
              <a:rPr lang="cs-CZ" smtClean="0"/>
              <a:t>15.03.2021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EFC519-8664-4976-9D62-4F79C7902AA8}" type="slidenum">
              <a:rPr lang="cs-CZ" smtClean="0"/>
              <a:t>‹#›</a:t>
            </a:fld>
            <a:endParaRPr lang="cs-CZ"/>
          </a:p>
        </p:txBody>
      </p:sp>
    </p:spTree>
    <p:extLst>
      <p:ext uri="{BB962C8B-B14F-4D97-AF65-F5344CB8AC3E}">
        <p14:creationId xmlns:p14="http://schemas.microsoft.com/office/powerpoint/2010/main" val="3270766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z-museums.cz/web/amg/zakladni-dokumenty/dokument-o-profesi-konzervatora-restaurator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vam.ac.uk/content/journals/conservation-journal/issue-40/ethical-considerations-in-the-treatment-of-a-tibetan-sculptur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Konzervátor-restaurátor tedy významným způsobem  přispívá k rozpoznání a vnímání kulturního dědictví s ohledem na jeho </a:t>
            </a:r>
            <a:r>
              <a:rPr lang="cs-CZ" sz="1200" dirty="0" smtClean="0"/>
              <a:t>estetickou, historickou a fyzickou integritu </a:t>
            </a:r>
            <a:r>
              <a:rPr lang="cs-CZ" dirty="0" smtClean="0"/>
              <a:t>(takto je formulována v profesních pokynech </a:t>
            </a:r>
            <a:r>
              <a:rPr lang="cs-CZ" sz="1200" kern="1200" dirty="0" smtClean="0">
                <a:solidFill>
                  <a:schemeClr val="tx1"/>
                </a:solidFill>
                <a:effectLst/>
                <a:latin typeface="+mn-lt"/>
                <a:ea typeface="+mn-ea"/>
                <a:cs typeface="+mn-cs"/>
              </a:rPr>
              <a:t>Evropské konfederace </a:t>
            </a:r>
            <a:r>
              <a:rPr lang="cs-CZ" sz="1200" kern="1200" dirty="0" err="1" smtClean="0">
                <a:solidFill>
                  <a:schemeClr val="tx1"/>
                </a:solidFill>
                <a:effectLst/>
                <a:latin typeface="+mn-lt"/>
                <a:ea typeface="+mn-ea"/>
                <a:cs typeface="+mn-cs"/>
              </a:rPr>
              <a:t>ko</a:t>
            </a:r>
            <a:r>
              <a:rPr lang="cs-CZ" sz="1200" kern="1200" dirty="0" smtClean="0">
                <a:solidFill>
                  <a:schemeClr val="tx1"/>
                </a:solidFill>
                <a:effectLst/>
                <a:latin typeface="+mn-lt"/>
                <a:ea typeface="+mn-ea"/>
                <a:cs typeface="+mn-cs"/>
              </a:rPr>
              <a:t>-restaurátorských organizací E.C.C.O., jejíž členem je též Komise </a:t>
            </a:r>
            <a:r>
              <a:rPr lang="cs-CZ" sz="1200" kern="1200" dirty="0" err="1" smtClean="0">
                <a:solidFill>
                  <a:schemeClr val="tx1"/>
                </a:solidFill>
                <a:effectLst/>
                <a:latin typeface="+mn-lt"/>
                <a:ea typeface="+mn-ea"/>
                <a:cs typeface="+mn-cs"/>
              </a:rPr>
              <a:t>ko</a:t>
            </a:r>
            <a:r>
              <a:rPr lang="cs-CZ" sz="1200" kern="1200" dirty="0" smtClean="0">
                <a:solidFill>
                  <a:schemeClr val="tx1"/>
                </a:solidFill>
                <a:effectLst/>
                <a:latin typeface="+mn-lt"/>
                <a:ea typeface="+mn-ea"/>
                <a:cs typeface="+mn-cs"/>
              </a:rPr>
              <a:t>-re AMG). Z této definice vyplívá to, že </a:t>
            </a:r>
            <a:r>
              <a:rPr lang="cs-CZ" sz="1200" kern="1200" dirty="0" err="1" smtClean="0">
                <a:solidFill>
                  <a:schemeClr val="tx1"/>
                </a:solidFill>
                <a:effectLst/>
                <a:latin typeface="+mn-lt"/>
                <a:ea typeface="+mn-ea"/>
                <a:cs typeface="+mn-cs"/>
              </a:rPr>
              <a:t>ko</a:t>
            </a:r>
            <a:r>
              <a:rPr lang="cs-CZ" sz="1200" kern="1200" dirty="0" smtClean="0">
                <a:solidFill>
                  <a:schemeClr val="tx1"/>
                </a:solidFill>
                <a:effectLst/>
                <a:latin typeface="+mn-lt"/>
                <a:ea typeface="+mn-ea"/>
                <a:cs typeface="+mn-cs"/>
              </a:rPr>
              <a:t>-re zasahují svou činností do hmotné podstaty předmětů kulturní povahy, tudíž uplatňování </a:t>
            </a:r>
            <a:r>
              <a:rPr lang="cs-CZ" sz="1200" b="1" kern="1200" dirty="0" smtClean="0">
                <a:solidFill>
                  <a:schemeClr val="tx1"/>
                </a:solidFill>
                <a:effectLst/>
                <a:latin typeface="+mn-lt"/>
                <a:ea typeface="+mn-ea"/>
                <a:cs typeface="+mn-cs"/>
              </a:rPr>
              <a:t>etických zásad </a:t>
            </a:r>
            <a:r>
              <a:rPr lang="cs-CZ" sz="1200" kern="1200" dirty="0" smtClean="0">
                <a:solidFill>
                  <a:schemeClr val="tx1"/>
                </a:solidFill>
                <a:effectLst/>
                <a:latin typeface="+mn-lt"/>
                <a:ea typeface="+mn-ea"/>
                <a:cs typeface="+mn-cs"/>
              </a:rPr>
              <a:t>a pravidel při výkonu této profese je zcela na místě. </a:t>
            </a:r>
            <a:endParaRPr lang="cs-CZ" dirty="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2</a:t>
            </a:fld>
            <a:endParaRPr lang="cs-CZ"/>
          </a:p>
        </p:txBody>
      </p:sp>
    </p:spTree>
    <p:extLst>
      <p:ext uri="{BB962C8B-B14F-4D97-AF65-F5344CB8AC3E}">
        <p14:creationId xmlns:p14="http://schemas.microsoft.com/office/powerpoint/2010/main" val="1216797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Tím se dostáváme k další mantře etických kodexů konzervátorů a tím je požadavek dodržení </a:t>
            </a:r>
            <a:r>
              <a:rPr lang="cs-CZ" b="1" dirty="0" smtClean="0"/>
              <a:t>minimální intervence zásahů </a:t>
            </a:r>
            <a:r>
              <a:rPr lang="cs-CZ" dirty="0" smtClean="0"/>
              <a:t>do ošetřovaných předmětů a zároveň i požadavek používat pokud možno </a:t>
            </a:r>
            <a:r>
              <a:rPr lang="cs-CZ" b="1" dirty="0" smtClean="0"/>
              <a:t>reverzibilní prostředky </a:t>
            </a:r>
            <a:r>
              <a:rPr lang="cs-CZ" dirty="0" smtClean="0"/>
              <a:t>–  tj. s odstupem času odstranitelné. </a:t>
            </a:r>
            <a:endParaRPr lang="cs-CZ" baseline="0" dirty="0" smtClean="0"/>
          </a:p>
          <a:p>
            <a:endParaRPr lang="cs-CZ" dirty="0" smtClean="0"/>
          </a:p>
          <a:p>
            <a:r>
              <a:rPr lang="cs-CZ" dirty="0" smtClean="0"/>
              <a:t>Na obrázku je stříbrný pohárek ze sbírky MG, který jsme před časem u nás konzervovali. Z pohledu minimální intervence bychom museli pohárek nechat v zásadě ve stavu pokrytém zčernalou vrstvou sulfidů stříbra, jelikož z hlediska  zajištění fyzické stability předmětu tato vrstva plní i ochrannou funkci, zpomaluje korozní děje a není </a:t>
            </a:r>
            <a:r>
              <a:rPr lang="cs-CZ" dirty="0" err="1" smtClean="0"/>
              <a:t>nunté</a:t>
            </a:r>
            <a:r>
              <a:rPr lang="cs-CZ" dirty="0" smtClean="0"/>
              <a:t> ji za každou cenu odstraňovat. Nicméně pohárek byl vybrán pro výstavu </a:t>
            </a:r>
            <a:r>
              <a:rPr lang="cs-CZ" dirty="0" err="1" smtClean="0"/>
              <a:t>Pernštejnové</a:t>
            </a:r>
            <a:r>
              <a:rPr lang="cs-CZ" dirty="0" smtClean="0"/>
              <a:t> a jejich doba a záměrem kurátorky bylo prezentovat krásný tepaný a rytý dekor, navíc při průzkumu byla identifikována puncovní značka – iniciály MB, které byly po očištění</a:t>
            </a:r>
            <a:r>
              <a:rPr lang="cs-CZ" baseline="0" dirty="0" smtClean="0"/>
              <a:t> mnohem více čitelné a staly se předmětem dalšího určování a potvrzování autorství (jedna z hypotéz určení, ne plně potvrzena, je, že autorem by mohl být dokonce </a:t>
            </a:r>
            <a:r>
              <a:rPr lang="cs-CZ" baseline="0" dirty="0" err="1" smtClean="0"/>
              <a:t>Meinrad</a:t>
            </a:r>
            <a:r>
              <a:rPr lang="cs-CZ" baseline="0" dirty="0" smtClean="0"/>
              <a:t> </a:t>
            </a:r>
            <a:r>
              <a:rPr lang="cs-CZ" baseline="0" dirty="0" err="1" smtClean="0"/>
              <a:t>Bauch</a:t>
            </a:r>
            <a:r>
              <a:rPr lang="cs-CZ" baseline="0" dirty="0" smtClean="0"/>
              <a:t> I., známý norimberský zlatník). </a:t>
            </a:r>
            <a:r>
              <a:rPr lang="cs-CZ" dirty="0" smtClean="0"/>
              <a:t> V zájmu zvýšení výpovědní hodnoty předmětu jsme tedy zvolili razantnější zásah, nicméně jsme vybírali metodu čištění, která způsobí minimální odběr kovového základu pohárku – aplikována byla elektrolytická redukce sulfidů stříbra, která je šetrnější než abrazivní postupy čištění např. vatou </a:t>
            </a:r>
            <a:r>
              <a:rPr lang="cs-CZ" dirty="0" err="1" smtClean="0"/>
              <a:t>Auron</a:t>
            </a:r>
            <a:r>
              <a:rPr lang="cs-CZ" dirty="0" smtClean="0"/>
              <a:t> či chemickým rozpouštěním korozích vrstev.</a:t>
            </a:r>
          </a:p>
          <a:p>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Požadavek minimální intervence a reverzibility nemůže být vnímán proto jako dogmatická zásada, ale spíše jako postoj </a:t>
            </a:r>
            <a:r>
              <a:rPr lang="cs-CZ" u="sng" dirty="0" smtClean="0"/>
              <a:t>racionální zdrženlivosti</a:t>
            </a:r>
            <a:r>
              <a:rPr lang="cs-CZ" dirty="0" smtClean="0"/>
              <a:t>, který musí být v rovnováze se zamýšleným způsobem dalšího užívání předmětu, nároky na jeho prezentaci, s dalším zkoumání a samozřejmě i se zajištěním dlouhodobé ochrany. </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Míra zásahu musí být vždy konzultována a odsouhlasena tak, aby respektovala autenticitu (stanovenou  komplexní hodnotu) předmětu a samozřejmě  byla v souladu se stanoveným konceptem </a:t>
            </a:r>
            <a:r>
              <a:rPr lang="cs-CZ" dirty="0" err="1" smtClean="0"/>
              <a:t>konzervování-restaurování</a:t>
            </a:r>
            <a:r>
              <a:rPr lang="cs-CZ" dirty="0" smtClean="0"/>
              <a:t>.  Minimální zásah potřebný pro restaurování malby obrazu do jeho původní podoby se výrazně liší od minimálního zásahu potřebného pro zpomalení degradace toho samého obrazu. Minimální zásah pro očištění liturgického předmětu se výrazně mění, pokud je předmět určen do muzejního depozitáře či za účelem  jeho používání při obřadech. </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11</a:t>
            </a:fld>
            <a:endParaRPr lang="cs-CZ"/>
          </a:p>
        </p:txBody>
      </p:sp>
    </p:spTree>
    <p:extLst>
      <p:ext uri="{BB962C8B-B14F-4D97-AF65-F5344CB8AC3E}">
        <p14:creationId xmlns:p14="http://schemas.microsoft.com/office/powerpoint/2010/main" val="2841422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b="0" dirty="0" smtClean="0">
                <a:solidFill>
                  <a:schemeClr val="tx2"/>
                </a:solidFill>
              </a:rPr>
              <a:t>Jednou z hlavních progresivních změn posledních řekněme 20 let v oboru konzervace muzejních sbírek je prosazování </a:t>
            </a:r>
            <a:r>
              <a:rPr lang="cs-CZ" b="1" u="sng" dirty="0" smtClean="0">
                <a:solidFill>
                  <a:schemeClr val="tx2"/>
                </a:solidFill>
              </a:rPr>
              <a:t>preventivní konzervace</a:t>
            </a:r>
            <a:r>
              <a:rPr lang="cs-CZ" b="1" dirty="0" smtClean="0">
                <a:solidFill>
                  <a:schemeClr val="tx2"/>
                </a:solidFill>
              </a:rPr>
              <a:t>, </a:t>
            </a:r>
            <a:r>
              <a:rPr lang="cs-CZ" b="0" dirty="0" smtClean="0">
                <a:solidFill>
                  <a:schemeClr val="tx2"/>
                </a:solidFill>
              </a:rPr>
              <a:t>která, jak jsme si řekli dříve v rámci platné terminologie, představuje neinvazivní zásahy formou kontroly a regulace prostředí, s kterým je předmět v bezprostředním kontaktu. Jako taková je považována za </a:t>
            </a:r>
            <a:r>
              <a:rPr lang="cs-CZ" altLang="cs-CZ" sz="1200" dirty="0" smtClean="0"/>
              <a:t>dlouhodobě nejhospodárnější a nejúčinnější způsob péče o sbírky, zahrnující opatření ke snížení škod a degradace celých souborů sbírek.</a:t>
            </a:r>
          </a:p>
          <a:p>
            <a:pPr marL="0" marR="0" indent="0" algn="l" defTabSz="914400" rtl="0" eaLnBrk="1" fontAlgn="auto" latinLnBrk="0" hangingPunct="1">
              <a:lnSpc>
                <a:spcPct val="100000"/>
              </a:lnSpc>
              <a:spcBef>
                <a:spcPts val="0"/>
              </a:spcBef>
              <a:spcAft>
                <a:spcPts val="0"/>
              </a:spcAft>
              <a:buClrTx/>
              <a:buSzTx/>
              <a:buFontTx/>
              <a:buNone/>
              <a:tabLst/>
              <a:defRPr/>
            </a:pPr>
            <a:endParaRPr lang="cs-CZ" altLang="cs-CZ"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altLang="cs-CZ" sz="1200" dirty="0" smtClean="0"/>
              <a:t>V rámci Dokumentu o profesi </a:t>
            </a:r>
            <a:r>
              <a:rPr lang="cs-CZ" altLang="cs-CZ" sz="1200" dirty="0" err="1" smtClean="0"/>
              <a:t>ko</a:t>
            </a:r>
            <a:r>
              <a:rPr lang="cs-CZ" altLang="cs-CZ" sz="1200" dirty="0" smtClean="0"/>
              <a:t>-re jsme dokonce v preambuli vytýčili, že uplatňování preventivní konzervace představuje specifický muzejní přístup k ochraně předmětů kulturního dědictví. Je pravdou, že keramické střepy nemusíme za každou cenu slepovat a pokoušet se rekonstruovat tvary nádob, archeologické železné nálezy nemusíme vždy čistit od korozních produktů, můžeme je stabilizovat i v suchém prostředí pomocí silikagelů. </a:t>
            </a:r>
            <a:endParaRPr lang="cs-CZ" dirty="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12</a:t>
            </a:fld>
            <a:endParaRPr lang="cs-CZ"/>
          </a:p>
        </p:txBody>
      </p:sp>
    </p:spTree>
    <p:extLst>
      <p:ext uri="{BB962C8B-B14F-4D97-AF65-F5344CB8AC3E}">
        <p14:creationId xmlns:p14="http://schemas.microsoft.com/office/powerpoint/2010/main" val="129883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cs-CZ" sz="1200" dirty="0" smtClean="0"/>
              <a:t>Na druhou stranu postupy </a:t>
            </a:r>
            <a:r>
              <a:rPr lang="cs-CZ" altLang="cs-CZ" sz="1200" b="1" dirty="0" smtClean="0"/>
              <a:t>přímé konzervace a restaurování </a:t>
            </a:r>
            <a:r>
              <a:rPr lang="cs-CZ" altLang="cs-CZ" sz="1200" dirty="0" smtClean="0"/>
              <a:t>umožňují zvyšovat výpovědní hodnotu předmětů, integrovat jejich autentickou podobu a mají nenahraditelnou roli v profesi konzervátora-restaurátora.</a:t>
            </a:r>
          </a:p>
          <a:p>
            <a:pPr marL="0" marR="0" indent="0" algn="l" defTabSz="914400" rtl="0" eaLnBrk="1" fontAlgn="auto" latinLnBrk="0" hangingPunct="1">
              <a:lnSpc>
                <a:spcPct val="100000"/>
              </a:lnSpc>
              <a:spcBef>
                <a:spcPts val="0"/>
              </a:spcBef>
              <a:spcAft>
                <a:spcPts val="0"/>
              </a:spcAft>
              <a:buClrTx/>
              <a:buSzTx/>
              <a:buFontTx/>
              <a:buNone/>
              <a:tabLst/>
              <a:defRPr/>
            </a:pPr>
            <a:endParaRPr lang="cs-CZ" altLang="cs-CZ"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0" dirty="0" smtClean="0">
                <a:solidFill>
                  <a:schemeClr val="tx2"/>
                </a:solidFill>
              </a:rPr>
              <a:t>Činnosti z oblasti preventivní péče by neměly být v konfliktu s přímými zásahy, ale měly by existovat v nějaké symbióze ve dle sebe (nástroji preventivní </a:t>
            </a:r>
            <a:r>
              <a:rPr lang="cs-CZ" b="0" dirty="0" err="1" smtClean="0">
                <a:solidFill>
                  <a:schemeClr val="tx2"/>
                </a:solidFill>
              </a:rPr>
              <a:t>konzeravcae</a:t>
            </a:r>
            <a:r>
              <a:rPr lang="cs-CZ" b="0" dirty="0" smtClean="0">
                <a:solidFill>
                  <a:schemeClr val="tx2"/>
                </a:solidFill>
              </a:rPr>
              <a:t> zajistíme následné vhodné uložení pistole v klimaticky stabilních podmínkách výstavní vitríny apod.). </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0437E369-6DEF-403A-9651-563A60DFAC3F}" type="slidenum">
              <a:rPr lang="cs-CZ" smtClean="0"/>
              <a:pPr/>
              <a:t>13</a:t>
            </a:fld>
            <a:endParaRPr lang="cs-CZ"/>
          </a:p>
        </p:txBody>
      </p:sp>
    </p:spTree>
    <p:extLst>
      <p:ext uri="{BB962C8B-B14F-4D97-AF65-F5344CB8AC3E}">
        <p14:creationId xmlns:p14="http://schemas.microsoft.com/office/powerpoint/2010/main" val="4135560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 etickém kodexu je dále zdůrazněna nutnost spolupráce – mezioborový přístup spolupráce jak mezi konzervátory, tak i dalšími odborníky – kurátory, archeology, chemiky atd.</a:t>
            </a:r>
          </a:p>
          <a:p>
            <a:r>
              <a:rPr lang="cs-CZ" dirty="0" smtClean="0"/>
              <a:t>Konzervátor se musí snažit o vlastní profesní rozvoj a celého oboru toho lze dosáhnout sdílením svých poznatků, zkušenosti a jejich předložení k věcné diskuze. </a:t>
            </a:r>
            <a:endParaRPr lang="cs-CZ" dirty="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14</a:t>
            </a:fld>
            <a:endParaRPr lang="cs-CZ"/>
          </a:p>
        </p:txBody>
      </p:sp>
    </p:spTree>
    <p:extLst>
      <p:ext uri="{BB962C8B-B14F-4D97-AF65-F5344CB8AC3E}">
        <p14:creationId xmlns:p14="http://schemas.microsoft.com/office/powerpoint/2010/main" val="3383329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Povinností konzervátora-restaurátora je dokumentovat aplikovaný zásah na ošetřovaném předmětu. V rámci muzeí jsou zavedeny elektronické databáze konzervátorsko-restaurátorských zásahů na sbírkových předmětech, které jsou součástí centrální evidence sbírek. V případě  náročnějších zásahů (též v případě zadávání zakázek) se zpracovává samostatná </a:t>
            </a:r>
            <a:r>
              <a:rPr lang="cs-CZ" dirty="0" err="1" smtClean="0"/>
              <a:t>ko</a:t>
            </a:r>
            <a:r>
              <a:rPr lang="cs-CZ" dirty="0" smtClean="0"/>
              <a:t>-re dokumentace.</a:t>
            </a:r>
          </a:p>
          <a:p>
            <a:r>
              <a:rPr lang="cs-CZ" dirty="0" smtClean="0"/>
              <a:t>Podívejte se též na webové stránky MK ČR, kde jsou požadavky na zpracování </a:t>
            </a:r>
            <a:r>
              <a:rPr lang="cs-CZ" u="sng" dirty="0" smtClean="0"/>
              <a:t>Dokumentace restaurování</a:t>
            </a:r>
            <a:r>
              <a:rPr lang="cs-CZ" dirty="0" smtClean="0"/>
              <a:t> pro potřebu schvalování tzv. restaurátorských licencí.</a:t>
            </a:r>
          </a:p>
          <a:p>
            <a:r>
              <a:rPr lang="cs-CZ" dirty="0" smtClean="0"/>
              <a:t>https://www.mkcr.cz/povoleni-k-restaurovani-kulturnich-pamatek-a-uznani-odborne-kvalifikace-a-bezuhonnosti-tzv-eurorestauratora-268.html</a:t>
            </a:r>
            <a:endParaRPr lang="cs-CZ" dirty="0"/>
          </a:p>
        </p:txBody>
      </p:sp>
      <p:sp>
        <p:nvSpPr>
          <p:cNvPr id="4" name="Zástupný symbol pro číslo snímku 3"/>
          <p:cNvSpPr>
            <a:spLocks noGrp="1"/>
          </p:cNvSpPr>
          <p:nvPr>
            <p:ph type="sldNum" sz="quarter" idx="10"/>
          </p:nvPr>
        </p:nvSpPr>
        <p:spPr/>
        <p:txBody>
          <a:bodyPr/>
          <a:lstStyle/>
          <a:p>
            <a:fld id="{EC4605CD-EC4D-4492-80E9-F41921D7F0B5}" type="slidenum">
              <a:rPr lang="cs-CZ" smtClean="0"/>
              <a:pPr/>
              <a:t>15</a:t>
            </a:fld>
            <a:endParaRPr lang="cs-CZ"/>
          </a:p>
        </p:txBody>
      </p:sp>
    </p:spTree>
    <p:extLst>
      <p:ext uri="{BB962C8B-B14F-4D97-AF65-F5344CB8AC3E}">
        <p14:creationId xmlns:p14="http://schemas.microsoft.com/office/powerpoint/2010/main" val="4026165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Stáhněte si Dokument o profesi konzervátora-restaurátora AMG a přečtěte si ho, zopakujte si základní termíny, etické zásady včetně otázek k procesu </a:t>
            </a:r>
            <a:r>
              <a:rPr lang="cs-CZ" b="1" dirty="0" err="1" smtClean="0"/>
              <a:t>konzervování-restaurování</a:t>
            </a:r>
            <a:r>
              <a:rPr lang="cs-CZ" b="1" dirty="0" smtClean="0"/>
              <a:t>! </a:t>
            </a:r>
          </a:p>
          <a:p>
            <a:r>
              <a:rPr lang="cs-CZ" b="1" dirty="0" smtClean="0"/>
              <a:t>Podívejte se na stránky </a:t>
            </a:r>
            <a:r>
              <a:rPr lang="cs-CZ" b="1" dirty="0" err="1" smtClean="0"/>
              <a:t>Getty</a:t>
            </a:r>
            <a:r>
              <a:rPr lang="cs-CZ" b="1" dirty="0" smtClean="0"/>
              <a:t> </a:t>
            </a:r>
            <a:r>
              <a:rPr lang="cs-CZ" b="1" dirty="0" err="1" smtClean="0"/>
              <a:t>Conservation</a:t>
            </a:r>
            <a:r>
              <a:rPr lang="cs-CZ" b="1" dirty="0" smtClean="0"/>
              <a:t> Institut a přečtěte si o procesu restaurování sochy Bohyně zdrav</a:t>
            </a:r>
            <a:r>
              <a:rPr lang="cs-CZ" dirty="0" smtClean="0"/>
              <a:t>í: https://www.getty.edu/art/exhibitions/hope_hygieia/ </a:t>
            </a:r>
          </a:p>
          <a:p>
            <a:endParaRPr lang="cs-CZ" dirty="0"/>
          </a:p>
        </p:txBody>
      </p:sp>
      <p:sp>
        <p:nvSpPr>
          <p:cNvPr id="4" name="Zástupný symbol pro číslo snímku 3"/>
          <p:cNvSpPr>
            <a:spLocks noGrp="1"/>
          </p:cNvSpPr>
          <p:nvPr>
            <p:ph type="sldNum" sz="quarter" idx="10"/>
          </p:nvPr>
        </p:nvSpPr>
        <p:spPr/>
        <p:txBody>
          <a:bodyPr/>
          <a:lstStyle/>
          <a:p>
            <a:fld id="{D3EFC519-8664-4976-9D62-4F79C7902AA8}" type="slidenum">
              <a:rPr lang="cs-CZ" smtClean="0"/>
              <a:t>16</a:t>
            </a:fld>
            <a:endParaRPr lang="cs-CZ"/>
          </a:p>
        </p:txBody>
      </p:sp>
    </p:spTree>
    <p:extLst>
      <p:ext uri="{BB962C8B-B14F-4D97-AF65-F5344CB8AC3E}">
        <p14:creationId xmlns:p14="http://schemas.microsoft.com/office/powerpoint/2010/main" val="1946260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Snahu o uchování kulturního dědictví a péči o něj můžeme vystopovat určitě již v dávné minulosti, ve starověku, a lze ji obecně vztáhnout ke </a:t>
            </a:r>
            <a:r>
              <a:rPr lang="cs-CZ" sz="1200" b="1" kern="1200" dirty="0" smtClean="0">
                <a:solidFill>
                  <a:schemeClr val="tx1"/>
                </a:solidFill>
                <a:effectLst/>
                <a:latin typeface="+mn-lt"/>
                <a:ea typeface="+mn-ea"/>
                <a:cs typeface="+mn-cs"/>
              </a:rPr>
              <a:t>kořenům památkové péče</a:t>
            </a:r>
            <a:r>
              <a:rPr lang="cs-CZ" sz="1200" kern="1200" dirty="0" smtClean="0">
                <a:solidFill>
                  <a:schemeClr val="tx1"/>
                </a:solidFill>
                <a:effectLst/>
                <a:latin typeface="+mn-lt"/>
                <a:ea typeface="+mn-ea"/>
                <a:cs typeface="+mn-cs"/>
              </a:rPr>
              <a:t>. Jak uvádí kolegové z NPÚ na svých webových stránkách, n</a:t>
            </a:r>
            <a:r>
              <a:rPr lang="cs-CZ" dirty="0" smtClean="0"/>
              <a:t>a rozvoj těchto snah měla od 15. století vliv zejména renesance a zájmem o díla antické architektury a sochařství.</a:t>
            </a:r>
            <a:r>
              <a:rPr lang="cs-CZ" sz="1200" kern="1200" dirty="0" smtClean="0">
                <a:solidFill>
                  <a:schemeClr val="tx1"/>
                </a:solidFill>
                <a:effectLst/>
                <a:latin typeface="+mn-lt"/>
                <a:ea typeface="+mn-ea"/>
                <a:cs typeface="+mn-cs"/>
              </a:rPr>
              <a:t> </a:t>
            </a:r>
          </a:p>
          <a:p>
            <a:r>
              <a:rPr lang="cs-CZ" sz="1200" kern="1200" dirty="0" smtClean="0">
                <a:solidFill>
                  <a:schemeClr val="tx1"/>
                </a:solidFill>
                <a:effectLst/>
                <a:latin typeface="+mn-lt"/>
                <a:ea typeface="+mn-ea"/>
                <a:cs typeface="+mn-cs"/>
              </a:rPr>
              <a:t>Přístupy ke konzervování  a restaurování se v průběhu historie měnily a do jisté míry odpovídaly i dobovému vkusu a módě.  Příkladem je obliba antických památek v 17. a 18. stol,, kdy byly přípustné značné zásahy do uměleckých děl a jejich rekonstrukce, které jsou z našeho současného pohledu nemyslitelné. </a:t>
            </a: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Dokladem určitého vývoje přístupů k restaurování je socha bohyně zdraví z </a:t>
            </a:r>
            <a:r>
              <a:rPr lang="cs-CZ" sz="1200" u="sng" kern="1200" dirty="0" err="1" smtClean="0">
                <a:solidFill>
                  <a:schemeClr val="tx1"/>
                </a:solidFill>
                <a:effectLst/>
                <a:latin typeface="+mn-lt"/>
                <a:ea typeface="+mn-ea"/>
                <a:cs typeface="+mn-cs"/>
              </a:rPr>
              <a:t>Getty</a:t>
            </a:r>
            <a:r>
              <a:rPr lang="cs-CZ" sz="1200" u="sng" kern="1200" dirty="0" smtClean="0">
                <a:solidFill>
                  <a:schemeClr val="tx1"/>
                </a:solidFill>
                <a:effectLst/>
                <a:latin typeface="+mn-lt"/>
                <a:ea typeface="+mn-ea"/>
                <a:cs typeface="+mn-cs"/>
              </a:rPr>
              <a:t> </a:t>
            </a:r>
            <a:r>
              <a:rPr lang="cs-CZ" sz="1200" u="sng" kern="1200" dirty="0" err="1" smtClean="0">
                <a:solidFill>
                  <a:schemeClr val="tx1"/>
                </a:solidFill>
                <a:effectLst/>
                <a:latin typeface="+mn-lt"/>
                <a:ea typeface="+mn-ea"/>
                <a:cs typeface="+mn-cs"/>
              </a:rPr>
              <a:t>Conservation</a:t>
            </a:r>
            <a:r>
              <a:rPr lang="cs-CZ" sz="1200" u="sng" kern="1200" dirty="0" smtClean="0">
                <a:solidFill>
                  <a:schemeClr val="tx1"/>
                </a:solidFill>
                <a:effectLst/>
                <a:latin typeface="+mn-lt"/>
                <a:ea typeface="+mn-ea"/>
                <a:cs typeface="+mn-cs"/>
              </a:rPr>
              <a:t> Institutu; https://www.getty.edu/art/exhibitions/hope_hygieia/:</a:t>
            </a:r>
          </a:p>
          <a:p>
            <a:pPr marL="171450" indent="-171450">
              <a:buFont typeface="Arial" panose="020B0604020202020204" pitchFamily="34" charset="0"/>
              <a:buChar char="•"/>
            </a:pPr>
            <a:r>
              <a:rPr lang="cs-CZ" sz="1200" kern="1200" dirty="0" smtClean="0">
                <a:solidFill>
                  <a:schemeClr val="tx1"/>
                </a:solidFill>
                <a:effectLst/>
                <a:latin typeface="+mn-lt"/>
                <a:ea typeface="+mn-ea"/>
                <a:cs typeface="+mn-cs"/>
              </a:rPr>
              <a:t>koncem 18. stol. byla plně restaurována, doplněny byly chybějící části obličeje, ruky, motivu hada mramorovými díly.</a:t>
            </a:r>
          </a:p>
          <a:p>
            <a:pPr marL="171450" indent="-171450">
              <a:buFont typeface="Arial" panose="020B0604020202020204" pitchFamily="34" charset="0"/>
              <a:buChar char="•"/>
            </a:pPr>
            <a:r>
              <a:rPr lang="cs-CZ" dirty="0" smtClean="0"/>
              <a:t>v  70. letech 20. století pro prezentaci klasických soch ve veřejných muzeích převládala postmoderní minimalistická estetika, jakýkoli moderní zásah, bez ohledu na to, jak rozumný, byl považován za padělání původního díla – odejmuty byly veškeré nově doplněné díly, avšak požadované navrácení autentičnosti sochy se de-restaurováním nepodařilo dosáhnout, jelikož nebyly dochovány původní lomové plochy poškozených částí, které musely být v 19. století upraveny  vzhledem k novým doplňkům.  Socha po odejmutí restaurovaných dílů vypadala jako amputovaná, </a:t>
            </a:r>
          </a:p>
          <a:p>
            <a:pPr marL="171450" indent="-171450">
              <a:buFont typeface="Arial" panose="020B0604020202020204" pitchFamily="34" charset="0"/>
              <a:buChar char="•"/>
            </a:pPr>
            <a:r>
              <a:rPr lang="cs-CZ" dirty="0" smtClean="0"/>
              <a:t>v rámci nedávné historie se pracovníci </a:t>
            </a:r>
            <a:r>
              <a:rPr lang="cs-CZ" dirty="0" err="1" smtClean="0"/>
              <a:t>Getty</a:t>
            </a:r>
            <a:r>
              <a:rPr lang="cs-CZ" dirty="0" smtClean="0"/>
              <a:t> Institutu rozhodli sochu vrátit zpět do podoby 19. stol. a toto rozhodnutí odráží i nový aspekt v restaurování a to, že i moderní výplně mohou </a:t>
            </a:r>
            <a:r>
              <a:rPr lang="cs-CZ" u="sng" dirty="0" smtClean="0"/>
              <a:t>být považovány za vlastní historii objektu</a:t>
            </a:r>
            <a:r>
              <a:rPr lang="cs-CZ" dirty="0" smtClean="0"/>
              <a:t>. V r. 2006-2008 byla socha opět doplněna předchozími mramorovými částmi (které byly uchovány v depozitáři od 19. stol.) a navíc poškozená místa vyplněna akrylovou pryskyřicí retušovanou technikou </a:t>
            </a:r>
            <a:r>
              <a:rPr lang="cs-CZ" dirty="0" err="1" smtClean="0"/>
              <a:t>šrafové</a:t>
            </a:r>
            <a:r>
              <a:rPr lang="cs-CZ" dirty="0" smtClean="0"/>
              <a:t> retuše (</a:t>
            </a:r>
            <a:r>
              <a:rPr lang="cs-CZ" dirty="0" err="1" smtClean="0"/>
              <a:t>trattegia</a:t>
            </a:r>
            <a:r>
              <a:rPr lang="cs-CZ" dirty="0" smtClean="0"/>
              <a:t>) tak, aby doplněná místa byla na první pohled nerozeznatelná, ale při bližším průzkumu odlišitelná.</a:t>
            </a:r>
          </a:p>
          <a:p>
            <a:endParaRPr lang="cs-CZ" dirty="0" smtClean="0"/>
          </a:p>
          <a:p>
            <a:r>
              <a:rPr lang="cs-CZ" dirty="0" smtClean="0"/>
              <a:t>Průběh restaurování této antické sochy poslouží jako praktická ukázka demonstrující určitý vývoj přístupů či konceptů k restaurování, které se v čase měnily. V podstatě můžeme shrnout základní směry v restaurování do výše uvedených segmentů: Je to jednak tzv. </a:t>
            </a:r>
            <a:r>
              <a:rPr lang="cs-CZ" b="1" dirty="0" smtClean="0"/>
              <a:t>estetické restaurování</a:t>
            </a:r>
            <a:r>
              <a:rPr lang="cs-CZ" dirty="0" smtClean="0"/>
              <a:t>, </a:t>
            </a:r>
            <a:r>
              <a:rPr lang="cs-CZ" sz="1200" kern="1200" dirty="0" smtClean="0">
                <a:solidFill>
                  <a:schemeClr val="tx1"/>
                </a:solidFill>
                <a:effectLst/>
                <a:latin typeface="+mn-lt"/>
                <a:ea typeface="+mn-ea"/>
                <a:cs typeface="+mn-cs"/>
              </a:rPr>
              <a:t>upřednostňující estetickou a </a:t>
            </a:r>
            <a:r>
              <a:rPr lang="cs-CZ" sz="1200" i="1" kern="1200" dirty="0" smtClean="0">
                <a:solidFill>
                  <a:schemeClr val="tx1"/>
                </a:solidFill>
                <a:effectLst/>
                <a:latin typeface="+mn-lt"/>
                <a:ea typeface="+mn-ea"/>
                <a:cs typeface="+mn-cs"/>
              </a:rPr>
              <a:t>uměleckou složku díla </a:t>
            </a:r>
            <a:r>
              <a:rPr lang="cs-CZ" sz="1200" kern="1200" dirty="0" smtClean="0">
                <a:solidFill>
                  <a:schemeClr val="tx1"/>
                </a:solidFill>
                <a:effectLst/>
                <a:latin typeface="+mn-lt"/>
                <a:ea typeface="+mn-ea"/>
                <a:cs typeface="+mn-cs"/>
              </a:rPr>
              <a:t>jako jeho hlavní hodnotu, kterou je nutno respektovat a zachovat. Dále nastává posun asi od po. 19. stol. směrem k </a:t>
            </a:r>
            <a:r>
              <a:rPr lang="cs-CZ" sz="1200" b="1" kern="1200" dirty="0" smtClean="0">
                <a:solidFill>
                  <a:schemeClr val="tx1"/>
                </a:solidFill>
                <a:effectLst/>
                <a:latin typeface="+mn-lt"/>
                <a:ea typeface="+mn-ea"/>
                <a:cs typeface="+mn-cs"/>
              </a:rPr>
              <a:t>vědeckému pojetí </a:t>
            </a:r>
            <a:r>
              <a:rPr lang="cs-CZ" sz="1200" b="1" kern="1200" dirty="0" err="1" smtClean="0">
                <a:solidFill>
                  <a:schemeClr val="tx1"/>
                </a:solidFill>
                <a:effectLst/>
                <a:latin typeface="+mn-lt"/>
                <a:ea typeface="+mn-ea"/>
                <a:cs typeface="+mn-cs"/>
              </a:rPr>
              <a:t>konzervování-restaurování</a:t>
            </a:r>
            <a:r>
              <a:rPr lang="cs-CZ" sz="1200" kern="1200" dirty="0" smtClean="0">
                <a:solidFill>
                  <a:schemeClr val="tx1"/>
                </a:solidFill>
                <a:effectLst/>
                <a:latin typeface="+mn-lt"/>
                <a:ea typeface="+mn-ea"/>
                <a:cs typeface="+mn-cs"/>
              </a:rPr>
              <a:t>, uplatňujícímu systematické používání vědeckých metod pro průzkum předmětů a v podstatě potlačování osobního názorů či lépe řečeno osobního vkusu. Stále více s e prosazuje požadavek </a:t>
            </a:r>
            <a:r>
              <a:rPr lang="cs-CZ" sz="1200" u="sng" kern="1200" dirty="0" smtClean="0">
                <a:solidFill>
                  <a:schemeClr val="tx1"/>
                </a:solidFill>
                <a:effectLst/>
                <a:latin typeface="+mn-lt"/>
                <a:ea typeface="+mn-ea"/>
                <a:cs typeface="+mn-cs"/>
              </a:rPr>
              <a:t>ponechání znaků stáří jako doklad autentičnosti předmětu. </a:t>
            </a:r>
            <a:r>
              <a:rPr lang="cs-CZ" sz="1200" kern="1200" dirty="0" smtClean="0">
                <a:solidFill>
                  <a:schemeClr val="tx1"/>
                </a:solidFill>
                <a:effectLst/>
                <a:latin typeface="+mn-lt"/>
                <a:ea typeface="+mn-ea"/>
                <a:cs typeface="+mn-cs"/>
              </a:rPr>
              <a:t>Druhá polovina dvacátého století je z pohledu historie oboru restaurování charakteristická snahami o sjednocení oboru – stanovením obecně přijatých etických zásad, nároků na vzdělávání a uplatňuje se velká míra spolupráce, </a:t>
            </a:r>
            <a:r>
              <a:rPr lang="cs-CZ" sz="1200" b="1" kern="1200" dirty="0" smtClean="0">
                <a:solidFill>
                  <a:schemeClr val="tx1"/>
                </a:solidFill>
                <a:effectLst/>
                <a:latin typeface="+mn-lt"/>
                <a:ea typeface="+mn-ea"/>
                <a:cs typeface="+mn-cs"/>
              </a:rPr>
              <a:t>nalézaní kompromisů v rámci interdisciplinárního přístupu</a:t>
            </a:r>
            <a:r>
              <a:rPr lang="cs-CZ" sz="1200" kern="1200" dirty="0" smtClean="0">
                <a:solidFill>
                  <a:schemeClr val="tx1"/>
                </a:solidFill>
                <a:effectLst/>
                <a:latin typeface="+mn-lt"/>
                <a:ea typeface="+mn-ea"/>
                <a:cs typeface="+mn-cs"/>
              </a:rPr>
              <a:t> spolupráce nejrůznějších oborů – ať už humanitních, přírodovědných, technických. </a:t>
            </a:r>
            <a:endParaRPr lang="cs-CZ" dirty="0" smtClean="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3</a:t>
            </a:fld>
            <a:endParaRPr lang="cs-CZ"/>
          </a:p>
        </p:txBody>
      </p:sp>
    </p:spTree>
    <p:extLst>
      <p:ext uri="{BB962C8B-B14F-4D97-AF65-F5344CB8AC3E}">
        <p14:creationId xmlns:p14="http://schemas.microsoft.com/office/powerpoint/2010/main" val="784790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 návaznosti na potřebu sjednocení oboru  a stanovení obecně přijatelných standardů byla ukotvena jednotná terminologie definující základní činnosti konzervování  a restaurování.</a:t>
            </a:r>
          </a:p>
          <a:p>
            <a:endParaRPr lang="cs-CZ" dirty="0" smtClean="0"/>
          </a:p>
          <a:p>
            <a:pPr hangingPunct="0"/>
            <a:r>
              <a:rPr lang="cs-CZ" sz="1200" kern="1200" dirty="0" smtClean="0">
                <a:solidFill>
                  <a:schemeClr val="tx1"/>
                </a:solidFill>
                <a:effectLst/>
                <a:latin typeface="+mn-lt"/>
                <a:ea typeface="+mn-ea"/>
                <a:cs typeface="+mn-cs"/>
              </a:rPr>
              <a:t>Komise pro konzervování (ICOM-CC) proto na konferenci v New </a:t>
            </a:r>
            <a:r>
              <a:rPr lang="cs-CZ" sz="1200" kern="1200" dirty="0" err="1" smtClean="0">
                <a:solidFill>
                  <a:schemeClr val="tx1"/>
                </a:solidFill>
                <a:effectLst/>
                <a:latin typeface="+mn-lt"/>
                <a:ea typeface="+mn-ea"/>
                <a:cs typeface="+mn-cs"/>
              </a:rPr>
              <a:t>Delhi</a:t>
            </a:r>
            <a:r>
              <a:rPr lang="cs-CZ" sz="1200" kern="1200" dirty="0" smtClean="0">
                <a:solidFill>
                  <a:schemeClr val="tx1"/>
                </a:solidFill>
                <a:effectLst/>
                <a:latin typeface="+mn-lt"/>
                <a:ea typeface="+mn-ea"/>
                <a:cs typeface="+mn-cs"/>
              </a:rPr>
              <a:t> v září roku 2008 vydala usnesení pod názvem </a:t>
            </a:r>
            <a:r>
              <a:rPr lang="cs-CZ" sz="1200" b="1" i="1" kern="1200" dirty="0" smtClean="0">
                <a:solidFill>
                  <a:schemeClr val="tx1"/>
                </a:solidFill>
                <a:effectLst/>
                <a:latin typeface="+mn-lt"/>
                <a:ea typeface="+mn-ea"/>
                <a:cs typeface="+mn-cs"/>
              </a:rPr>
              <a:t>Terminologie pro konzervaci hmotného kulturního dědictví</a:t>
            </a:r>
            <a:r>
              <a:rPr lang="cs-CZ" sz="1200" b="1" kern="1200" dirty="0" smtClean="0">
                <a:solidFill>
                  <a:schemeClr val="tx1"/>
                </a:solidFill>
                <a:effectLst/>
                <a:latin typeface="+mn-lt"/>
                <a:ea typeface="+mn-ea"/>
                <a:cs typeface="+mn-cs"/>
              </a:rPr>
              <a:t>,</a:t>
            </a:r>
            <a:r>
              <a:rPr lang="cs-CZ" sz="1200" kern="1200" dirty="0" smtClean="0">
                <a:solidFill>
                  <a:schemeClr val="tx1"/>
                </a:solidFill>
                <a:effectLst/>
                <a:latin typeface="+mn-lt"/>
                <a:ea typeface="+mn-ea"/>
                <a:cs typeface="+mn-cs"/>
              </a:rPr>
              <a:t> kterým se vymezuje zastřešující anglický pojem </a:t>
            </a:r>
            <a:r>
              <a:rPr lang="cs-CZ" sz="1200" i="1" kern="1200" dirty="0" err="1" smtClean="0">
                <a:solidFill>
                  <a:schemeClr val="tx1"/>
                </a:solidFill>
                <a:effectLst/>
                <a:latin typeface="+mn-lt"/>
                <a:ea typeface="+mn-ea"/>
                <a:cs typeface="+mn-cs"/>
              </a:rPr>
              <a:t>conservation</a:t>
            </a:r>
            <a:r>
              <a:rPr lang="cs-CZ" sz="1200" kern="1200" dirty="0" smtClean="0">
                <a:solidFill>
                  <a:schemeClr val="tx1"/>
                </a:solidFill>
                <a:effectLst/>
                <a:latin typeface="+mn-lt"/>
                <a:ea typeface="+mn-ea"/>
                <a:cs typeface="+mn-cs"/>
              </a:rPr>
              <a:t> jako označení „</a:t>
            </a:r>
            <a:r>
              <a:rPr lang="cs-CZ" sz="1200" u="sng" kern="1200" dirty="0" smtClean="0">
                <a:solidFill>
                  <a:schemeClr val="tx1"/>
                </a:solidFill>
                <a:effectLst/>
                <a:latin typeface="+mn-lt"/>
                <a:ea typeface="+mn-ea"/>
                <a:cs typeface="+mn-cs"/>
              </a:rPr>
              <a:t>všech opatření a činností na ochranu a uchování hmotného kulturního dědictví, respektující jeho význam, včetně zachování jeho dostupnosti současným a budoucím generacím. </a:t>
            </a:r>
            <a:r>
              <a:rPr lang="cs-CZ" sz="1200" kern="1200" dirty="0" smtClean="0">
                <a:solidFill>
                  <a:schemeClr val="tx1"/>
                </a:solidFill>
                <a:effectLst/>
                <a:latin typeface="+mn-lt"/>
                <a:ea typeface="+mn-ea"/>
                <a:cs typeface="+mn-cs"/>
              </a:rPr>
              <a:t>Pod termín konzervace je zahrnována: preventivní konzervace, sanační /nápravná/kurativní konzervace a restaurování),“ Pro překlady do francouzštiny navrhuje výraz </a:t>
            </a:r>
            <a:r>
              <a:rPr lang="cs-CZ" sz="1200" b="1" i="1" kern="1200" dirty="0" err="1" smtClean="0">
                <a:solidFill>
                  <a:srgbClr val="FFFF00"/>
                </a:solidFill>
                <a:effectLst/>
                <a:latin typeface="+mn-lt"/>
                <a:ea typeface="+mn-ea"/>
                <a:cs typeface="+mn-cs"/>
              </a:rPr>
              <a:t>conservation-restauration</a:t>
            </a:r>
            <a:r>
              <a:rPr lang="cs-CZ" sz="1200" b="1" kern="1200" dirty="0" smtClean="0">
                <a:solidFill>
                  <a:srgbClr val="FFFF00"/>
                </a:solidFill>
                <a:effectLst/>
                <a:latin typeface="+mn-lt"/>
                <a:ea typeface="+mn-ea"/>
                <a:cs typeface="+mn-cs"/>
              </a:rPr>
              <a:t>, do španělštiny </a:t>
            </a:r>
            <a:r>
              <a:rPr lang="cs-CZ" sz="1200" b="1" i="1" kern="1200" dirty="0" err="1" smtClean="0">
                <a:solidFill>
                  <a:srgbClr val="FFFF00"/>
                </a:solidFill>
                <a:effectLst/>
                <a:latin typeface="+mn-lt"/>
                <a:ea typeface="+mn-ea"/>
                <a:cs typeface="+mn-cs"/>
              </a:rPr>
              <a:t>conservación</a:t>
            </a:r>
            <a:r>
              <a:rPr lang="cs-CZ" sz="1200" b="1" kern="1200" dirty="0" smtClean="0">
                <a:solidFill>
                  <a:schemeClr val="tx1"/>
                </a:solidFill>
                <a:effectLst/>
                <a:latin typeface="+mn-lt"/>
                <a:ea typeface="+mn-ea"/>
                <a:cs typeface="+mn-cs"/>
              </a:rPr>
              <a:t>.</a:t>
            </a:r>
            <a:r>
              <a:rPr lang="cs-CZ" sz="1200" kern="1200" dirty="0" smtClean="0">
                <a:solidFill>
                  <a:schemeClr val="tx1"/>
                </a:solidFill>
                <a:effectLst/>
                <a:latin typeface="+mn-lt"/>
                <a:ea typeface="+mn-ea"/>
                <a:cs typeface="+mn-cs"/>
              </a:rPr>
              <a:t> Pro překlad do ostatních jazyků doporučuje užívání </a:t>
            </a:r>
            <a:r>
              <a:rPr lang="cs-CZ" sz="1200" kern="1200" dirty="0" err="1" smtClean="0">
                <a:solidFill>
                  <a:schemeClr val="tx1"/>
                </a:solidFill>
                <a:effectLst/>
                <a:latin typeface="+mn-lt"/>
                <a:ea typeface="+mn-ea"/>
                <a:cs typeface="+mn-cs"/>
              </a:rPr>
              <a:t>dvojoznačení</a:t>
            </a:r>
            <a:r>
              <a:rPr lang="cs-CZ" sz="1200" kern="1200" dirty="0" smtClean="0">
                <a:solidFill>
                  <a:schemeClr val="tx1"/>
                </a:solidFill>
                <a:effectLst/>
                <a:latin typeface="+mn-lt"/>
                <a:ea typeface="+mn-ea"/>
                <a:cs typeface="+mn-cs"/>
              </a:rPr>
              <a:t> </a:t>
            </a:r>
            <a:r>
              <a:rPr lang="cs-CZ" sz="1200" b="1" i="1" kern="1200" dirty="0" smtClean="0">
                <a:solidFill>
                  <a:schemeClr val="tx1"/>
                </a:solidFill>
                <a:effectLst/>
                <a:latin typeface="+mn-lt"/>
                <a:ea typeface="+mn-ea"/>
                <a:cs typeface="+mn-cs"/>
              </a:rPr>
              <a:t>konzervování–restaurování</a:t>
            </a:r>
            <a:r>
              <a:rPr lang="cs-CZ" sz="1200" b="1" kern="1200" dirty="0" smtClean="0">
                <a:solidFill>
                  <a:schemeClr val="tx1"/>
                </a:solidFill>
                <a:effectLst/>
                <a:latin typeface="+mn-lt"/>
                <a:ea typeface="+mn-ea"/>
                <a:cs typeface="+mn-cs"/>
              </a:rPr>
              <a:t>.</a:t>
            </a:r>
          </a:p>
          <a:p>
            <a:pPr hangingPunct="0"/>
            <a:r>
              <a:rPr lang="cs-CZ" sz="1200" b="1" kern="1200" dirty="0" smtClean="0">
                <a:solidFill>
                  <a:schemeClr val="tx1"/>
                </a:solidFill>
                <a:effectLst/>
                <a:latin typeface="+mn-lt"/>
                <a:ea typeface="+mn-ea"/>
                <a:cs typeface="+mn-cs"/>
              </a:rPr>
              <a:t>Tato terminologie byla převzata v rámci Dokumentu o profesi konzervátora-restaurátora Asociace muzeí a galerií v r. 2011 </a:t>
            </a:r>
            <a:r>
              <a:rPr lang="cs-CZ" sz="1200" b="1" u="sng" kern="1200" dirty="0" smtClean="0">
                <a:solidFill>
                  <a:srgbClr val="FF0000"/>
                </a:solidFill>
                <a:effectLst/>
                <a:latin typeface="+mn-lt"/>
                <a:ea typeface="+mn-ea"/>
                <a:cs typeface="+mn-cs"/>
              </a:rPr>
              <a:t>(podívejte se na uvedení webové stránky AMG a stáhněte si Dokument, jehož součástí je i etický kodex).</a:t>
            </a:r>
          </a:p>
          <a:p>
            <a:pPr hangingPunct="0"/>
            <a:r>
              <a:rPr lang="cs-CZ" sz="1200" b="1" kern="1200" dirty="0" smtClean="0">
                <a:solidFill>
                  <a:schemeClr val="tx1"/>
                </a:solidFill>
                <a:effectLst/>
                <a:latin typeface="+mn-lt"/>
                <a:ea typeface="+mn-ea"/>
                <a:cs typeface="+mn-cs"/>
              </a:rPr>
              <a:t>Terminologie byla rovněž potvrzena ČSN EN – normou uvádějící termíny z oboru ochrany kulturního dědictví v českém, anglickém, francouzském a německém jazyce. Slouží tedy pro sjednocení komunikace v rámci EU! (během zahraničních zápůjček, výzkumu apod.) </a:t>
            </a:r>
          </a:p>
          <a:p>
            <a:pPr hangingPunct="0"/>
            <a:r>
              <a:rPr lang="cs-CZ" sz="1200" kern="1200" dirty="0" smtClean="0">
                <a:solidFill>
                  <a:schemeClr val="tx1"/>
                </a:solidFill>
                <a:effectLst/>
                <a:latin typeface="+mn-lt"/>
                <a:ea typeface="+mn-ea"/>
                <a:cs typeface="+mn-cs"/>
              </a:rPr>
              <a:t>	</a:t>
            </a:r>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4</a:t>
            </a:fld>
            <a:endParaRPr lang="cs-CZ"/>
          </a:p>
        </p:txBody>
      </p:sp>
    </p:spTree>
    <p:extLst>
      <p:ext uri="{BB962C8B-B14F-4D97-AF65-F5344CB8AC3E}">
        <p14:creationId xmlns:p14="http://schemas.microsoft.com/office/powerpoint/2010/main" val="1568931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smtClean="0">
                <a:solidFill>
                  <a:schemeClr val="tx1"/>
                </a:solidFill>
                <a:latin typeface="+mn-lt"/>
                <a:ea typeface="+mn-ea"/>
                <a:cs typeface="+mn-cs"/>
              </a:rPr>
              <a:t>Preventivní konzervace </a:t>
            </a:r>
            <a:r>
              <a:rPr lang="cs-CZ" sz="1200" b="0" i="0" u="none" strike="noStrike" kern="1200" baseline="0" dirty="0" smtClean="0">
                <a:solidFill>
                  <a:schemeClr val="tx1"/>
                </a:solidFill>
                <a:latin typeface="+mn-lt"/>
                <a:ea typeface="+mn-ea"/>
                <a:cs typeface="+mn-cs"/>
              </a:rPr>
              <a:t>je chápána jako soubor </a:t>
            </a:r>
            <a:r>
              <a:rPr lang="cs-CZ" sz="1200" b="0" i="0" u="sng" strike="noStrike" kern="1200" baseline="0" dirty="0" smtClean="0">
                <a:solidFill>
                  <a:schemeClr val="tx1"/>
                </a:solidFill>
                <a:latin typeface="+mn-lt"/>
                <a:ea typeface="+mn-ea"/>
                <a:cs typeface="+mn-cs"/>
              </a:rPr>
              <a:t>nepřímých opatření  </a:t>
            </a:r>
            <a:r>
              <a:rPr lang="cs-CZ" sz="1200" b="0" i="0" u="none" strike="noStrike" kern="1200" baseline="0" dirty="0" smtClean="0">
                <a:solidFill>
                  <a:schemeClr val="tx1"/>
                </a:solidFill>
                <a:latin typeface="+mn-lt"/>
                <a:ea typeface="+mn-ea"/>
                <a:cs typeface="+mn-cs"/>
              </a:rPr>
              <a:t>s cílem zamezit nebo minimalizovat poškozování předmětů, je realizováno v kontextu s okolním prostředím a příkladem může být zajištění vhodného balení a transportu předmětu, aklimatizace, měření  a regulace mikroklimatických a světlených parametrů. </a:t>
            </a:r>
          </a:p>
          <a:p>
            <a:r>
              <a:rPr lang="cs-CZ" sz="1200" b="1" i="0" u="none" strike="noStrike" kern="1200" baseline="0" dirty="0" smtClean="0">
                <a:solidFill>
                  <a:schemeClr val="tx1"/>
                </a:solidFill>
                <a:latin typeface="+mn-lt"/>
                <a:ea typeface="+mn-ea"/>
                <a:cs typeface="+mn-cs"/>
              </a:rPr>
              <a:t>Sanační konzervace </a:t>
            </a:r>
            <a:r>
              <a:rPr lang="cs-CZ" sz="1200" b="0" i="0" u="none" strike="noStrike" kern="1200" baseline="0" dirty="0" smtClean="0">
                <a:solidFill>
                  <a:schemeClr val="tx1"/>
                </a:solidFill>
                <a:latin typeface="+mn-lt"/>
                <a:ea typeface="+mn-ea"/>
                <a:cs typeface="+mn-cs"/>
              </a:rPr>
              <a:t>představuje </a:t>
            </a:r>
            <a:r>
              <a:rPr lang="cs-CZ" sz="1200" b="0" i="0" u="sng" strike="noStrike" kern="1200" baseline="0" dirty="0" smtClean="0">
                <a:solidFill>
                  <a:schemeClr val="tx1"/>
                </a:solidFill>
                <a:latin typeface="+mn-lt"/>
                <a:ea typeface="+mn-ea"/>
                <a:cs typeface="+mn-cs"/>
              </a:rPr>
              <a:t>přímé zásahy </a:t>
            </a:r>
            <a:r>
              <a:rPr lang="cs-CZ" sz="1200" b="0" i="0" u="none" strike="noStrike" kern="1200" baseline="0" dirty="0" smtClean="0">
                <a:solidFill>
                  <a:schemeClr val="tx1"/>
                </a:solidFill>
                <a:latin typeface="+mn-lt"/>
                <a:ea typeface="+mn-ea"/>
                <a:cs typeface="+mn-cs"/>
              </a:rPr>
              <a:t>do předmětů za účelem stabilizace jejich stavu, tj. jsou aplikovány pokud hrozí ztráta jejich soudržnosti, je </a:t>
            </a:r>
            <a:r>
              <a:rPr lang="cs-CZ" sz="1200" b="0" i="0" u="none" strike="noStrike" kern="1200" baseline="0" dirty="0" err="1" smtClean="0">
                <a:solidFill>
                  <a:schemeClr val="tx1"/>
                </a:solidFill>
                <a:latin typeface="+mn-lt"/>
                <a:ea typeface="+mn-ea"/>
                <a:cs typeface="+mn-cs"/>
              </a:rPr>
              <a:t>nunté</a:t>
            </a:r>
            <a:r>
              <a:rPr lang="cs-CZ" sz="1200" b="0" i="0" u="none" strike="noStrike" kern="1200" baseline="0" dirty="0" smtClean="0">
                <a:solidFill>
                  <a:schemeClr val="tx1"/>
                </a:solidFill>
                <a:latin typeface="+mn-lt"/>
                <a:ea typeface="+mn-ea"/>
                <a:cs typeface="+mn-cs"/>
              </a:rPr>
              <a:t> zpomalit degradační mechanismy, které by vedly k znehodnocení materiálů. </a:t>
            </a:r>
            <a:r>
              <a:rPr lang="cs-CZ" sz="1200" b="0" i="0" u="none" strike="noStrike" kern="1200" baseline="0" dirty="0" err="1" smtClean="0">
                <a:solidFill>
                  <a:schemeClr val="tx1"/>
                </a:solidFill>
                <a:latin typeface="+mn-lt"/>
                <a:ea typeface="+mn-ea"/>
                <a:cs typeface="+mn-cs"/>
              </a:rPr>
              <a:t>Příkladme</a:t>
            </a:r>
            <a:r>
              <a:rPr lang="cs-CZ" sz="1200" b="0" i="0" u="none" strike="noStrike" kern="1200" baseline="0" dirty="0" smtClean="0">
                <a:solidFill>
                  <a:schemeClr val="tx1"/>
                </a:solidFill>
                <a:latin typeface="+mn-lt"/>
                <a:ea typeface="+mn-ea"/>
                <a:cs typeface="+mn-cs"/>
              </a:rPr>
              <a:t> může být chemická likvidace nebezpečného hmyzu, kterým je předmět napaden, odsolení keramiky, vysušení kovového předmětu, odkyselení papíru</a:t>
            </a:r>
          </a:p>
          <a:p>
            <a:r>
              <a:rPr lang="cs-CZ" sz="1200" b="1" i="0" u="none" strike="noStrike" kern="1200" baseline="0" dirty="0" smtClean="0">
                <a:solidFill>
                  <a:schemeClr val="tx1"/>
                </a:solidFill>
                <a:latin typeface="+mn-lt"/>
                <a:ea typeface="+mn-ea"/>
                <a:cs typeface="+mn-cs"/>
              </a:rPr>
              <a:t>Restaurování – </a:t>
            </a:r>
            <a:r>
              <a:rPr lang="cs-CZ" sz="1200" b="0" i="0" u="none" strike="noStrike" kern="1200" baseline="0" dirty="0" smtClean="0">
                <a:solidFill>
                  <a:schemeClr val="tx1"/>
                </a:solidFill>
                <a:latin typeface="+mn-lt"/>
                <a:ea typeface="+mn-ea"/>
                <a:cs typeface="+mn-cs"/>
              </a:rPr>
              <a:t>je vnímáno jako </a:t>
            </a:r>
            <a:r>
              <a:rPr lang="cs-CZ" sz="1200" b="0" i="0" u="sng" strike="noStrike" kern="1200" baseline="0" dirty="0" smtClean="0">
                <a:solidFill>
                  <a:schemeClr val="tx1"/>
                </a:solidFill>
                <a:latin typeface="+mn-lt"/>
                <a:ea typeface="+mn-ea"/>
                <a:cs typeface="+mn-cs"/>
              </a:rPr>
              <a:t>činnost obnovující srozumitelnost či funkčnost předmětu na určitém známém stupni jeho historického vývo</a:t>
            </a:r>
            <a:r>
              <a:rPr lang="cs-CZ" sz="1200" b="0" i="0" u="none" strike="noStrike" kern="1200" baseline="0" dirty="0" smtClean="0">
                <a:solidFill>
                  <a:schemeClr val="tx1"/>
                </a:solidFill>
                <a:latin typeface="+mn-lt"/>
                <a:ea typeface="+mn-ea"/>
                <a:cs typeface="+mn-cs"/>
              </a:rPr>
              <a:t>je, </a:t>
            </a:r>
            <a:r>
              <a:rPr lang="cs-CZ" sz="1200" b="0" i="0" u="none" strike="noStrike" kern="1200" baseline="0" dirty="0" err="1" smtClean="0">
                <a:solidFill>
                  <a:schemeClr val="tx1"/>
                </a:solidFill>
                <a:latin typeface="+mn-lt"/>
                <a:ea typeface="+mn-ea"/>
                <a:cs typeface="+mn-cs"/>
              </a:rPr>
              <a:t>příkladme</a:t>
            </a:r>
            <a:r>
              <a:rPr lang="cs-CZ" sz="1200" b="0" i="0" u="none" strike="noStrike" kern="1200" baseline="0" dirty="0" smtClean="0">
                <a:solidFill>
                  <a:schemeClr val="tx1"/>
                </a:solidFill>
                <a:latin typeface="+mn-lt"/>
                <a:ea typeface="+mn-ea"/>
                <a:cs typeface="+mn-cs"/>
              </a:rPr>
              <a:t> může být fixace a doplnění poškozené intarzie na historickém nábytku, retuše malby, rekonstrukce a doplnění keramické nebo skleněné nádoby apod., obnova zvukových vlastností hudebního nástroje, zprovoznění parního stroje.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V praxi se samozřejmě jednotlivé termíny prolínají a nelze přesně vymezit hranici například mezi </a:t>
            </a:r>
            <a:r>
              <a:rPr lang="cs-CZ" sz="1200" b="0" i="0" u="none" strike="noStrike" kern="1200" baseline="0" dirty="0" err="1" smtClean="0">
                <a:solidFill>
                  <a:schemeClr val="tx1"/>
                </a:solidFill>
                <a:latin typeface="+mn-lt"/>
                <a:ea typeface="+mn-ea"/>
                <a:cs typeface="+mn-cs"/>
              </a:rPr>
              <a:t>sananční</a:t>
            </a:r>
            <a:r>
              <a:rPr lang="cs-CZ" sz="1200" b="0" i="0" u="none" strike="noStrike" kern="1200" baseline="0" dirty="0" smtClean="0">
                <a:solidFill>
                  <a:schemeClr val="tx1"/>
                </a:solidFill>
                <a:latin typeface="+mn-lt"/>
                <a:ea typeface="+mn-ea"/>
                <a:cs typeface="+mn-cs"/>
              </a:rPr>
              <a:t> konzervací a </a:t>
            </a:r>
            <a:r>
              <a:rPr lang="cs-CZ" sz="1200" b="0" i="0" u="none" strike="noStrike" kern="1200" baseline="0" dirty="0" err="1" smtClean="0">
                <a:solidFill>
                  <a:schemeClr val="tx1"/>
                </a:solidFill>
                <a:latin typeface="+mn-lt"/>
                <a:ea typeface="+mn-ea"/>
                <a:cs typeface="+mn-cs"/>
              </a:rPr>
              <a:t>restuarováním</a:t>
            </a:r>
            <a:r>
              <a:rPr lang="cs-CZ" sz="1200" b="0" i="0" u="none" strike="noStrike" kern="1200" baseline="0" dirty="0" smtClean="0">
                <a:solidFill>
                  <a:schemeClr val="tx1"/>
                </a:solidFill>
                <a:latin typeface="+mn-lt"/>
                <a:ea typeface="+mn-ea"/>
                <a:cs typeface="+mn-cs"/>
              </a:rPr>
              <a:t>. Restaurovat nelze bez konzervace. Stejně tak konzervace mnohdy zahrnuje i restaurování. Odstranění nevhodného zežloutlého laku může být chápáno jako sanační krok, ale i restaurování – ve smyslu zlepšení srozumitelnosti předmětu. Stejně tak kroky z oblasti nepřímých zásahů  mohou vyvolat přímé poškození předmětů. Nastavením nevhodných mikroklimatických parametrů ve vitrínách způsobíme rizikové objemové změny organických hygroskopických materiálů, což povede k deformacím jejich tvaru, odpadávání polychromie apod. </a:t>
            </a:r>
            <a:endParaRPr lang="cs-CZ" sz="1200" kern="1200" dirty="0" smtClean="0">
              <a:solidFill>
                <a:schemeClr val="tx1"/>
              </a:solidFill>
              <a:effectLst/>
              <a:latin typeface="+mn-lt"/>
              <a:ea typeface="+mn-ea"/>
              <a:cs typeface="+mn-cs"/>
            </a:endParaRP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err="1" smtClean="0">
                <a:solidFill>
                  <a:schemeClr val="tx1"/>
                </a:solidFill>
                <a:latin typeface="+mn-lt"/>
                <a:ea typeface="+mn-ea"/>
                <a:cs typeface="+mn-cs"/>
              </a:rPr>
              <a:t>Konzervování-restaurování</a:t>
            </a:r>
            <a:r>
              <a:rPr lang="cs-CZ" sz="1200" b="0" i="0" u="none" strike="noStrike" kern="1200" baseline="0" dirty="0" smtClean="0">
                <a:solidFill>
                  <a:schemeClr val="tx1"/>
                </a:solidFill>
                <a:latin typeface="+mn-lt"/>
                <a:ea typeface="+mn-ea"/>
                <a:cs typeface="+mn-cs"/>
              </a:rPr>
              <a:t> je proto chápáno jako </a:t>
            </a:r>
            <a:r>
              <a:rPr lang="cs-CZ" sz="1200" b="0" i="0" u="sng" strike="noStrike" kern="1200" baseline="0" dirty="0" smtClean="0">
                <a:solidFill>
                  <a:schemeClr val="tx1"/>
                </a:solidFill>
                <a:latin typeface="+mn-lt"/>
                <a:ea typeface="+mn-ea"/>
                <a:cs typeface="+mn-cs"/>
              </a:rPr>
              <a:t>komplexní činnost uplatňující všechny stupně zásahu jak preventivní, sanační, tak i restaurování a o míře </a:t>
            </a:r>
            <a:r>
              <a:rPr lang="cs-CZ" sz="1200" b="0" i="0" u="sng" strike="noStrike" kern="1200" baseline="0" dirty="0" err="1" smtClean="0">
                <a:solidFill>
                  <a:schemeClr val="tx1"/>
                </a:solidFill>
                <a:latin typeface="+mn-lt"/>
                <a:ea typeface="+mn-ea"/>
                <a:cs typeface="+mn-cs"/>
              </a:rPr>
              <a:t>záshau</a:t>
            </a:r>
            <a:r>
              <a:rPr lang="cs-CZ" sz="1200" b="0" i="0" u="sng" strike="noStrike" kern="1200" baseline="0" dirty="0" smtClean="0">
                <a:solidFill>
                  <a:schemeClr val="tx1"/>
                </a:solidFill>
                <a:latin typeface="+mn-lt"/>
                <a:ea typeface="+mn-ea"/>
                <a:cs typeface="+mn-cs"/>
              </a:rPr>
              <a:t> je nutné </a:t>
            </a:r>
            <a:r>
              <a:rPr lang="cs-CZ" sz="1200" b="0" i="0" u="sng" strike="noStrike" kern="1200" baseline="0" dirty="0" err="1" smtClean="0">
                <a:solidFill>
                  <a:schemeClr val="tx1"/>
                </a:solidFill>
                <a:latin typeface="+mn-lt"/>
                <a:ea typeface="+mn-ea"/>
                <a:cs typeface="+mn-cs"/>
              </a:rPr>
              <a:t>rozhodovot</a:t>
            </a:r>
            <a:r>
              <a:rPr lang="cs-CZ" sz="1200" b="0" i="0" u="sng" strike="noStrike" kern="1200" baseline="0" dirty="0" smtClean="0">
                <a:solidFill>
                  <a:schemeClr val="tx1"/>
                </a:solidFill>
                <a:latin typeface="+mn-lt"/>
                <a:ea typeface="+mn-ea"/>
                <a:cs typeface="+mn-cs"/>
              </a:rPr>
              <a:t> vždy individuálně.</a:t>
            </a:r>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Jednotná terminologie konzervování má zabránit nejasnostem a zmatkům ve výkladu jednotlivých činností péče o kulturní dědictví. Z  tohoto důvodu byly definice obsažené v Usnesení ICOM –CC z Nového Dillí  zapracovány do Dokumentu o profesi </a:t>
            </a:r>
            <a:r>
              <a:rPr lang="cs-CZ" sz="1200" b="0" i="0" u="none" strike="noStrike" kern="1200" baseline="0" dirty="0" err="1" smtClean="0">
                <a:solidFill>
                  <a:schemeClr val="tx1"/>
                </a:solidFill>
                <a:latin typeface="+mn-lt"/>
                <a:ea typeface="+mn-ea"/>
                <a:cs typeface="+mn-cs"/>
              </a:rPr>
              <a:t>ko</a:t>
            </a:r>
            <a:r>
              <a:rPr lang="cs-CZ" sz="1200" b="0" i="0" u="none" strike="noStrike" kern="1200" baseline="0" dirty="0" smtClean="0">
                <a:solidFill>
                  <a:schemeClr val="tx1"/>
                </a:solidFill>
                <a:latin typeface="+mn-lt"/>
                <a:ea typeface="+mn-ea"/>
                <a:cs typeface="+mn-cs"/>
              </a:rPr>
              <a:t>-re AMG, schváleného v r. 2011. Nicméně je </a:t>
            </a:r>
            <a:r>
              <a:rPr lang="cs-CZ" sz="1200" b="0" i="0" u="none" strike="noStrike" kern="1200" baseline="0" dirty="0" err="1" smtClean="0">
                <a:solidFill>
                  <a:schemeClr val="tx1"/>
                </a:solidFill>
                <a:latin typeface="+mn-lt"/>
                <a:ea typeface="+mn-ea"/>
                <a:cs typeface="+mn-cs"/>
              </a:rPr>
              <a:t>tnutné</a:t>
            </a:r>
            <a:r>
              <a:rPr lang="cs-CZ" sz="1200" b="0" i="0" u="none" strike="noStrike" kern="1200" baseline="0" dirty="0" smtClean="0">
                <a:solidFill>
                  <a:schemeClr val="tx1"/>
                </a:solidFill>
                <a:latin typeface="+mn-lt"/>
                <a:ea typeface="+mn-ea"/>
                <a:cs typeface="+mn-cs"/>
              </a:rPr>
              <a:t> podotknout, že</a:t>
            </a:r>
            <a:r>
              <a:rPr lang="cs-CZ" sz="1200" kern="1200" dirty="0" smtClean="0">
                <a:solidFill>
                  <a:schemeClr val="tx1"/>
                </a:solidFill>
                <a:effectLst/>
                <a:latin typeface="+mn-lt"/>
                <a:ea typeface="+mn-ea"/>
                <a:cs typeface="+mn-cs"/>
              </a:rPr>
              <a:t> navzdory doporučení jednotné terminologie, která je dána i na předchozím </a:t>
            </a:r>
            <a:r>
              <a:rPr lang="cs-CZ" sz="1200" kern="1200" dirty="0" err="1" smtClean="0">
                <a:solidFill>
                  <a:schemeClr val="tx1"/>
                </a:solidFill>
                <a:effectLst/>
                <a:latin typeface="+mn-lt"/>
                <a:ea typeface="+mn-ea"/>
                <a:cs typeface="+mn-cs"/>
              </a:rPr>
              <a:t>slidu</a:t>
            </a:r>
            <a:r>
              <a:rPr lang="cs-CZ" sz="1200" kern="1200" dirty="0" smtClean="0">
                <a:solidFill>
                  <a:schemeClr val="tx1"/>
                </a:solidFill>
                <a:effectLst/>
                <a:latin typeface="+mn-lt"/>
                <a:ea typeface="+mn-ea"/>
                <a:cs typeface="+mn-cs"/>
              </a:rPr>
              <a:t> uváděnou ČSN EN 15898 normou  je v českém prostředí stále často užíváno pojmu </a:t>
            </a:r>
            <a:r>
              <a:rPr lang="cs-CZ" sz="1200" b="1" i="1" kern="1200" dirty="0" smtClean="0">
                <a:solidFill>
                  <a:schemeClr val="tx1"/>
                </a:solidFill>
                <a:effectLst/>
                <a:latin typeface="+mn-lt"/>
                <a:ea typeface="+mn-ea"/>
                <a:cs typeface="+mn-cs"/>
              </a:rPr>
              <a:t>restaurování</a:t>
            </a:r>
            <a:r>
              <a:rPr lang="cs-CZ" sz="1200" b="1" kern="1200" dirty="0" smtClean="0">
                <a:solidFill>
                  <a:schemeClr val="tx1"/>
                </a:solidFill>
                <a:effectLst/>
                <a:latin typeface="+mn-lt"/>
                <a:ea typeface="+mn-ea"/>
                <a:cs typeface="+mn-cs"/>
              </a:rPr>
              <a:t> </a:t>
            </a:r>
            <a:r>
              <a:rPr lang="cs-CZ" sz="1200" kern="1200" dirty="0" smtClean="0">
                <a:solidFill>
                  <a:schemeClr val="tx1"/>
                </a:solidFill>
                <a:effectLst/>
                <a:latin typeface="+mn-lt"/>
                <a:ea typeface="+mn-ea"/>
                <a:cs typeface="+mn-cs"/>
              </a:rPr>
              <a:t>jako zastřešujícího pojmu. Tato definice je blízká zejména </a:t>
            </a:r>
            <a:r>
              <a:rPr lang="cs-CZ" sz="1200" kern="1200" dirty="0" err="1" smtClean="0">
                <a:solidFill>
                  <a:schemeClr val="tx1"/>
                </a:solidFill>
                <a:effectLst/>
                <a:latin typeface="+mn-lt"/>
                <a:ea typeface="+mn-ea"/>
                <a:cs typeface="+mn-cs"/>
              </a:rPr>
              <a:t>restaurátrům</a:t>
            </a:r>
            <a:r>
              <a:rPr lang="cs-CZ" sz="1200" kern="1200" dirty="0" smtClean="0">
                <a:solidFill>
                  <a:schemeClr val="tx1"/>
                </a:solidFill>
                <a:effectLst/>
                <a:latin typeface="+mn-lt"/>
                <a:ea typeface="+mn-ea"/>
                <a:cs typeface="+mn-cs"/>
              </a:rPr>
              <a:t> výtvarných děl, kteří chápou restaurování jako specifickou výtvarnou disciplínu. Tento pohled na restaurování v zásadě i potvrzuje  </a:t>
            </a:r>
            <a:r>
              <a:rPr lang="cs-CZ" sz="1200" u="sng" kern="1200" dirty="0" smtClean="0">
                <a:solidFill>
                  <a:schemeClr val="tx1"/>
                </a:solidFill>
                <a:effectLst/>
                <a:latin typeface="+mn-lt"/>
                <a:ea typeface="+mn-ea"/>
                <a:cs typeface="+mn-cs"/>
              </a:rPr>
              <a:t>zákon o památkové péči č. 20 /1987, který operuje  pouze s jediným termínem – restaurování a v </a:t>
            </a:r>
            <a:r>
              <a:rPr lang="cs-CZ" sz="1200" u="sng" kern="1200" dirty="0" err="1" smtClean="0">
                <a:solidFill>
                  <a:schemeClr val="tx1"/>
                </a:solidFill>
                <a:effectLst/>
                <a:latin typeface="+mn-lt"/>
                <a:ea typeface="+mn-ea"/>
                <a:cs typeface="+mn-cs"/>
              </a:rPr>
              <a:t>paragr</a:t>
            </a:r>
            <a:r>
              <a:rPr lang="cs-CZ" sz="1200" u="sng" kern="1200" dirty="0" smtClean="0">
                <a:solidFill>
                  <a:schemeClr val="tx1"/>
                </a:solidFill>
                <a:effectLst/>
                <a:latin typeface="+mn-lt"/>
                <a:ea typeface="+mn-ea"/>
                <a:cs typeface="+mn-cs"/>
              </a:rPr>
              <a:t>. 14 k Obnově kulturních památek  uvádí</a:t>
            </a:r>
            <a:r>
              <a:rPr lang="cs-CZ" sz="1200" kern="1200" dirty="0" smtClean="0">
                <a:solidFill>
                  <a:schemeClr val="tx1"/>
                </a:solidFill>
                <a:effectLst/>
                <a:latin typeface="+mn-lt"/>
                <a:ea typeface="+mn-ea"/>
                <a:cs typeface="+mn-cs"/>
              </a:rPr>
              <a:t>, že restaurováním výtvarných děl nebo uměleckořemeslných prací se rozumí souhrn specifických výtvarných, uměleckořemeslných a technických prací respektujících technickou a výtvarnou strukturu originálu.  </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Ať už je nedůslednost v dodržování jednotných pojmů  v rámci oboru jakkoliv rozšířené, platí, že </a:t>
            </a:r>
            <a:r>
              <a:rPr lang="cs-CZ" sz="1200" kern="1200" dirty="0" err="1" smtClean="0">
                <a:solidFill>
                  <a:schemeClr val="tx1"/>
                </a:solidFill>
                <a:effectLst/>
                <a:latin typeface="+mn-lt"/>
                <a:ea typeface="+mn-ea"/>
                <a:cs typeface="+mn-cs"/>
              </a:rPr>
              <a:t>ko</a:t>
            </a:r>
            <a:r>
              <a:rPr lang="cs-CZ" sz="1200" kern="1200" dirty="0" smtClean="0">
                <a:solidFill>
                  <a:schemeClr val="tx1"/>
                </a:solidFill>
                <a:effectLst/>
                <a:latin typeface="+mn-lt"/>
                <a:ea typeface="+mn-ea"/>
                <a:cs typeface="+mn-cs"/>
              </a:rPr>
              <a:t>-re zásah musí vždy respektovat estetickou, historickou a fyzické integritu díla a tudíž vyžaduje od konzervátorů-restaurátorů velkou míru </a:t>
            </a:r>
            <a:r>
              <a:rPr lang="cs-CZ" sz="1200" b="1" u="sng" kern="1200" dirty="0" smtClean="0">
                <a:solidFill>
                  <a:schemeClr val="tx1"/>
                </a:solidFill>
                <a:effectLst/>
                <a:latin typeface="+mn-lt"/>
                <a:ea typeface="+mn-ea"/>
                <a:cs typeface="+mn-cs"/>
              </a:rPr>
              <a:t>morální zodpovědnosti.</a:t>
            </a:r>
            <a:endParaRPr lang="cs-CZ" b="1" u="sng" dirty="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5</a:t>
            </a:fld>
            <a:endParaRPr lang="cs-CZ"/>
          </a:p>
        </p:txBody>
      </p:sp>
    </p:spTree>
    <p:extLst>
      <p:ext uri="{BB962C8B-B14F-4D97-AF65-F5344CB8AC3E}">
        <p14:creationId xmlns:p14="http://schemas.microsoft.com/office/powerpoint/2010/main" val="188563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smtClean="0">
                <a:solidFill>
                  <a:schemeClr val="tx1"/>
                </a:solidFill>
                <a:effectLst/>
                <a:latin typeface="+mn-lt"/>
                <a:ea typeface="+mn-ea"/>
                <a:cs typeface="+mn-cs"/>
              </a:rPr>
              <a:t>Morální principy a pravidla jednání </a:t>
            </a:r>
            <a:r>
              <a:rPr lang="cs-CZ" sz="1200" kern="1200" dirty="0" smtClean="0">
                <a:solidFill>
                  <a:schemeClr val="tx1"/>
                </a:solidFill>
                <a:effectLst/>
                <a:latin typeface="+mn-lt"/>
                <a:ea typeface="+mn-ea"/>
                <a:cs typeface="+mn-cs"/>
              </a:rPr>
              <a:t>jsou zastřešovány pojmem </a:t>
            </a:r>
            <a:r>
              <a:rPr lang="cs-CZ" sz="1200" b="1" i="1" kern="1200" dirty="0" smtClean="0">
                <a:solidFill>
                  <a:schemeClr val="tx1"/>
                </a:solidFill>
                <a:effectLst/>
                <a:latin typeface="+mn-lt"/>
                <a:ea typeface="+mn-ea"/>
                <a:cs typeface="+mn-cs"/>
              </a:rPr>
              <a:t>etika:</a:t>
            </a:r>
            <a:r>
              <a:rPr lang="cs-CZ" sz="1200" i="1" kern="1200" dirty="0" smtClean="0">
                <a:solidFill>
                  <a:schemeClr val="tx1"/>
                </a:solidFill>
                <a:effectLst/>
                <a:latin typeface="+mn-lt"/>
                <a:ea typeface="+mn-ea"/>
                <a:cs typeface="+mn-cs"/>
              </a:rPr>
              <a:t> </a:t>
            </a:r>
          </a:p>
          <a:p>
            <a:pPr hangingPunct="0"/>
            <a:endParaRPr lang="cs-CZ" sz="1200" kern="1200" dirty="0" smtClean="0">
              <a:solidFill>
                <a:schemeClr val="tx1"/>
              </a:solidFill>
              <a:effectLst/>
              <a:latin typeface="+mn-lt"/>
              <a:ea typeface="+mn-ea"/>
              <a:cs typeface="+mn-cs"/>
            </a:endParaRPr>
          </a:p>
          <a:p>
            <a:pPr marL="0" marR="0" indent="0" algn="l" defTabSz="914400" rtl="0" eaLnBrk="1" fontAlgn="auto" latinLnBrk="0" hangingPunct="0">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Definice </a:t>
            </a:r>
            <a:r>
              <a:rPr lang="cs-CZ" sz="1200" b="1" kern="1200" dirty="0" smtClean="0">
                <a:solidFill>
                  <a:schemeClr val="tx1"/>
                </a:solidFill>
                <a:effectLst/>
                <a:latin typeface="+mn-lt"/>
                <a:ea typeface="+mn-ea"/>
                <a:cs typeface="+mn-cs"/>
              </a:rPr>
              <a:t>etických kodexů </a:t>
            </a:r>
            <a:r>
              <a:rPr lang="cs-CZ" sz="1200" kern="1200" dirty="0" smtClean="0">
                <a:solidFill>
                  <a:schemeClr val="tx1"/>
                </a:solidFill>
                <a:effectLst/>
                <a:latin typeface="+mn-lt"/>
                <a:ea typeface="+mn-ea"/>
                <a:cs typeface="+mn-cs"/>
              </a:rPr>
              <a:t>jsou postupně přijímány různými mezinárodními organizacemi  a implementovány do legislativy či vnitřních směrnic jednotlivých institucí a sdružení.</a:t>
            </a:r>
          </a:p>
          <a:p>
            <a:r>
              <a:rPr lang="cs-CZ" sz="1200" kern="1200" dirty="0" smtClean="0">
                <a:solidFill>
                  <a:schemeClr val="tx1"/>
                </a:solidFill>
                <a:effectLst/>
                <a:latin typeface="+mn-lt"/>
                <a:ea typeface="+mn-ea"/>
                <a:cs typeface="+mn-cs"/>
              </a:rPr>
              <a:t>Profesní etický kodex konzervátora-restaurátora byl zpracován ICOM-CC již v r. 1986 na Konferenci v Kodani formou Definice profese vymezující specifické přístupy ke konzervaci muzejních sbírek. Základní principy konzervátorského zásahu jsou ve zkratce obsaženy též v zastřešujícím Etickém kodexu ICOM pro muzea z r. 2006 (existuje i český překlad z tohoto roku), revize a určité rozšíření tohoto dokumentu je z r. 2017 (pouze v angličtině). Tento kodex odráží zásady, které jsou tedy všeobecně přijímány odbornými muzejními pracovníky po celém světě.</a:t>
            </a:r>
          </a:p>
          <a:p>
            <a:pPr marL="0" marR="0" indent="0" algn="l" defTabSz="914400" rtl="0" eaLnBrk="1" fontAlgn="auto" latinLnBrk="0" hangingPunct="0">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Evropské konfederace konzervátorských  organizací (E.C.C.O.), jejíž přidruženým členem je rovněž Komise </a:t>
            </a:r>
            <a:r>
              <a:rPr lang="cs-CZ" sz="1200" kern="1200" dirty="0" err="1" smtClean="0">
                <a:solidFill>
                  <a:schemeClr val="tx1"/>
                </a:solidFill>
                <a:effectLst/>
                <a:latin typeface="+mn-lt"/>
                <a:ea typeface="+mn-ea"/>
                <a:cs typeface="+mn-cs"/>
              </a:rPr>
              <a:t>ko</a:t>
            </a:r>
            <a:r>
              <a:rPr lang="cs-CZ" sz="1200" kern="1200" dirty="0" smtClean="0">
                <a:solidFill>
                  <a:schemeClr val="tx1"/>
                </a:solidFill>
                <a:effectLst/>
                <a:latin typeface="+mn-lt"/>
                <a:ea typeface="+mn-ea"/>
                <a:cs typeface="+mn-cs"/>
              </a:rPr>
              <a:t>-re AMG, vydala profesní návody definující činnost konzervátorů-restaurátorů, etické zásady a požadavky na vzdělávání.</a:t>
            </a:r>
          </a:p>
          <a:p>
            <a:endParaRPr lang="cs-C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t>The</a:t>
            </a:r>
            <a:r>
              <a:rPr lang="cs-CZ" dirty="0" smtClean="0"/>
              <a:t> </a:t>
            </a:r>
            <a:r>
              <a:rPr lang="cs-CZ" dirty="0" err="1" smtClean="0"/>
              <a:t>Ethics</a:t>
            </a:r>
            <a:r>
              <a:rPr lang="cs-CZ" dirty="0" smtClean="0"/>
              <a:t> </a:t>
            </a:r>
            <a:r>
              <a:rPr lang="cs-CZ" dirty="0" err="1" smtClean="0"/>
              <a:t>Checklist</a:t>
            </a:r>
            <a:r>
              <a:rPr lang="cs-CZ" dirty="0" smtClean="0"/>
              <a:t>, Victoria &amp; Albert Museum, 2004 (2. vydání) – dnes již legendárních 16 otázek, jejichž zodpovězení pomáhá konzervátorům-restaurátorům při stanovování vhodného konceptu zásahu a provádí je v rámci rozhodovacího procesu konzervování. </a:t>
            </a:r>
            <a:r>
              <a:rPr lang="cs-CZ" sz="1200" kern="1200" dirty="0" smtClean="0">
                <a:solidFill>
                  <a:schemeClr val="tx1"/>
                </a:solidFill>
                <a:effectLst/>
                <a:latin typeface="+mn-lt"/>
                <a:ea typeface="+mn-ea"/>
                <a:cs typeface="+mn-cs"/>
              </a:rPr>
              <a:t> </a:t>
            </a:r>
            <a:r>
              <a:rPr lang="cs-CZ" sz="1200" b="1" kern="1200" dirty="0" smtClean="0">
                <a:solidFill>
                  <a:schemeClr val="tx1"/>
                </a:solidFill>
                <a:effectLst/>
                <a:latin typeface="+mn-lt"/>
                <a:ea typeface="+mn-ea"/>
                <a:cs typeface="+mn-cs"/>
              </a:rPr>
              <a:t>Neobsahuje tedy nějaké ideové definice</a:t>
            </a:r>
            <a:r>
              <a:rPr lang="cs-CZ" sz="1200" kern="1200" dirty="0" smtClean="0">
                <a:solidFill>
                  <a:schemeClr val="tx1"/>
                </a:solidFill>
                <a:effectLst/>
                <a:latin typeface="+mn-lt"/>
                <a:ea typeface="+mn-ea"/>
                <a:cs typeface="+mn-cs"/>
              </a:rPr>
              <a:t>, ale velmi jednoduše klade otázky – je nutné opravdu restaurovat?, byl zásah konzultován s kolegy? Atd. </a:t>
            </a:r>
            <a:r>
              <a:rPr lang="cs-CZ" dirty="0" smtClean="0"/>
              <a:t>http://www.vam.ac.uk/content/journals/conservation-journal/issue-50/appendix-1/</a:t>
            </a: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Velkým počinem v rámci činnosti Komise KR bylo formulování a schválení vlastního Dokumentu o profesi, který je reflexí výše uvedených stěžejních zahraničních profesních modelů. Jedná s </a:t>
            </a:r>
            <a:r>
              <a:rPr lang="cs-CZ" sz="1200" kern="1200" dirty="0" err="1" smtClean="0">
                <a:solidFill>
                  <a:schemeClr val="tx1"/>
                </a:solidFill>
                <a:effectLst/>
                <a:latin typeface="+mn-lt"/>
                <a:ea typeface="+mn-ea"/>
                <a:cs typeface="+mn-cs"/>
              </a:rPr>
              <a:t>etedy</a:t>
            </a:r>
            <a:r>
              <a:rPr lang="cs-CZ" sz="1200" kern="1200" dirty="0" smtClean="0">
                <a:solidFill>
                  <a:schemeClr val="tx1"/>
                </a:solidFill>
                <a:effectLst/>
                <a:latin typeface="+mn-lt"/>
                <a:ea typeface="+mn-ea"/>
                <a:cs typeface="+mn-cs"/>
              </a:rPr>
              <a:t> o nadčasový dokument, který je plně v souladu s platnou terminologií a se zahraničními etickými kodexy ICOM a ECCO. Existuje v české a anglické verzi na stránkách AMG a v TMB jeho dodržování je obsahem osobní náplně každého konzervátora a restaurátora.   </a:t>
            </a:r>
          </a:p>
          <a:p>
            <a:endParaRPr lang="cs-C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V českém prostředí byl zformulován též </a:t>
            </a:r>
            <a:r>
              <a:rPr lang="cs-CZ" dirty="0" smtClean="0"/>
              <a:t>Etický kodex a zásady pro praxi restaurování výtvarných uměleckých děl Asociace restaurátorů Praha, 2014, který je v zásadě (až na odlišnou terminologii v souladu s muzejním kodexem).</a:t>
            </a:r>
            <a:r>
              <a:rPr lang="cs-CZ" sz="1200" kern="1200" dirty="0" smtClean="0">
                <a:solidFill>
                  <a:schemeClr val="tx1"/>
                </a:solidFill>
                <a:effectLst/>
                <a:latin typeface="+mn-lt"/>
                <a:ea typeface="+mn-ea"/>
                <a:cs typeface="+mn-cs"/>
              </a:rPr>
              <a:t> Oficiální stránky restaurátorů ČR pro ustavení celorepublikové oborové organizace </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r>
              <a:rPr lang="cs-CZ" sz="1200" kern="1200" dirty="0" smtClean="0">
                <a:solidFill>
                  <a:schemeClr val="tx1"/>
                </a:solidFill>
                <a:effectLst/>
                <a:latin typeface="+mn-lt"/>
                <a:ea typeface="+mn-ea"/>
                <a:cs typeface="+mn-cs"/>
              </a:rPr>
              <a:t> </a:t>
            </a:r>
          </a:p>
          <a:p>
            <a:endParaRPr lang="cs-CZ" sz="1200" kern="1200" dirty="0" smtClean="0">
              <a:solidFill>
                <a:schemeClr val="tx1"/>
              </a:solidFill>
              <a:effectLst/>
              <a:latin typeface="+mn-lt"/>
              <a:ea typeface="+mn-ea"/>
              <a:cs typeface="+mn-cs"/>
            </a:endParaRPr>
          </a:p>
          <a:p>
            <a:endParaRPr lang="cs-CZ" sz="1200" kern="1200" dirty="0" smtClean="0">
              <a:solidFill>
                <a:schemeClr val="tx1"/>
              </a:solidFill>
              <a:effectLst/>
              <a:latin typeface="+mn-lt"/>
              <a:ea typeface="+mn-ea"/>
              <a:cs typeface="+mn-cs"/>
            </a:endParaRPr>
          </a:p>
          <a:p>
            <a:pPr hangingPunct="0"/>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6</a:t>
            </a:fld>
            <a:endParaRPr lang="cs-CZ"/>
          </a:p>
        </p:txBody>
      </p:sp>
    </p:spTree>
    <p:extLst>
      <p:ext uri="{BB962C8B-B14F-4D97-AF65-F5344CB8AC3E}">
        <p14:creationId xmlns:p14="http://schemas.microsoft.com/office/powerpoint/2010/main" val="4271812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smtClean="0"/>
              <a:t>Vybrané etické zásady, které jsou obsahem  Dokumentu o profesi </a:t>
            </a:r>
            <a:r>
              <a:rPr lang="cs-CZ" sz="1200" b="1" dirty="0" err="1" smtClean="0"/>
              <a:t>ko</a:t>
            </a:r>
            <a:r>
              <a:rPr lang="cs-CZ" sz="1200" b="1" dirty="0" smtClean="0"/>
              <a:t>-re AMG – podívejte se na </a:t>
            </a:r>
            <a:r>
              <a:rPr lang="cs-CZ" u="sng" dirty="0" smtClean="0">
                <a:hlinkClick r:id="rId3"/>
              </a:rPr>
              <a:t>https://www.cz-museums.cz/web/amg/zakladni-dokumenty/dokument-o-profesi-konzervatora-restauratora</a:t>
            </a:r>
            <a:r>
              <a:rPr lang="cs-CZ" u="sng" dirty="0" smtClean="0"/>
              <a:t> a zamyslete se nad níže uvedenými etickými zásadami:</a:t>
            </a:r>
            <a:endParaRPr lang="cs-CZ"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b="1" dirty="0" smtClean="0"/>
              <a:t>Ad 3.2.) Hlavní  podmínkou </a:t>
            </a:r>
            <a:r>
              <a:rPr lang="cs-CZ" sz="1200" b="1" dirty="0" err="1" smtClean="0"/>
              <a:t>ko</a:t>
            </a:r>
            <a:r>
              <a:rPr lang="cs-CZ" sz="1200" b="1" dirty="0" smtClean="0"/>
              <a:t>-re zásahu je vymezení komplexní hodnoty </a:t>
            </a:r>
            <a:r>
              <a:rPr lang="cs-CZ" sz="1200" i="1" dirty="0" smtClean="0"/>
              <a:t>předmětu kulturního dědictví , která je vyjádřením autentických  informací  (materiálních, estetických, historických) a jako taková má být hlavním předmětem ochrany . Určuje tedy  koncepci zásahu, celkový přístup ke </a:t>
            </a:r>
            <a:r>
              <a:rPr lang="cs-CZ" sz="1200" i="1" dirty="0" err="1" smtClean="0"/>
              <a:t>konzervování-restaurování</a:t>
            </a:r>
            <a:r>
              <a:rPr lang="cs-CZ" sz="1200" i="1" dirty="0" smtClean="0"/>
              <a:t>., co má být jeho cílem. Na obrázku je nález z doby bronzové měděný spirálovitý prsten, v jehož korozních vrstvách byly dochovány otisky lidských prstů. Tyto důležité výpovědní fragmenty, nesoucí unikátní informace o mineralizované struktuře lidské kůže v konfrontaci s kosterními pozůstatky, se staly hlavními nositeli komplexní hodnoty nálezu a jako takové se korozní produkty staly předmětem ochrany. Standardně se v případě neušlechtilé patiny (divoké), </a:t>
            </a:r>
            <a:r>
              <a:rPr lang="cs-CZ" sz="1200" i="1" dirty="0" err="1" smtClean="0"/>
              <a:t>ktreá</a:t>
            </a:r>
            <a:r>
              <a:rPr lang="cs-CZ" sz="1200" i="1" dirty="0" smtClean="0"/>
              <a:t> byla dokladována na nálezu po odkrytí viz obr. nahoře.  uvažuje o částečném mechanickém očištění povrchu, což v tomto případě  nebylo možné a korozní vrstvy byly fixovány  během velmi  opatrného čištění  od zeminy.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Stanovování správného konceptu </a:t>
            </a:r>
            <a:r>
              <a:rPr lang="cs-CZ" sz="1200" kern="1200" dirty="0" err="1" smtClean="0">
                <a:solidFill>
                  <a:schemeClr val="tx1"/>
                </a:solidFill>
                <a:effectLst/>
                <a:latin typeface="+mn-lt"/>
                <a:ea typeface="+mn-ea"/>
                <a:cs typeface="+mn-cs"/>
              </a:rPr>
              <a:t>ko</a:t>
            </a:r>
            <a:r>
              <a:rPr lang="cs-CZ" sz="1200" kern="1200" dirty="0" smtClean="0">
                <a:solidFill>
                  <a:schemeClr val="tx1"/>
                </a:solidFill>
                <a:effectLst/>
                <a:latin typeface="+mn-lt"/>
                <a:ea typeface="+mn-ea"/>
                <a:cs typeface="+mn-cs"/>
              </a:rPr>
              <a:t>-re zásahu vzhledem k autenticitě – komplexní hodnotě předmětu (fyzické, historické, estetické, náboženské apod.) je tedy základem profesionálního přístupu konzervátora-restaurátora (Co má být odstraněno? Co má být na předmětu? Atd.). Mnohdy se však právě tato část velmi těžko objektivně stanovuje a v průběhu </a:t>
            </a:r>
            <a:r>
              <a:rPr lang="cs-CZ" sz="1200" kern="1200" dirty="0" err="1" smtClean="0">
                <a:solidFill>
                  <a:schemeClr val="tx1"/>
                </a:solidFill>
                <a:effectLst/>
                <a:latin typeface="+mn-lt"/>
                <a:ea typeface="+mn-ea"/>
                <a:cs typeface="+mn-cs"/>
              </a:rPr>
              <a:t>ko</a:t>
            </a:r>
            <a:r>
              <a:rPr lang="cs-CZ" sz="1200" kern="1200" dirty="0" smtClean="0">
                <a:solidFill>
                  <a:schemeClr val="tx1"/>
                </a:solidFill>
                <a:effectLst/>
                <a:latin typeface="+mn-lt"/>
                <a:ea typeface="+mn-ea"/>
                <a:cs typeface="+mn-cs"/>
              </a:rPr>
              <a:t>-re zásahů dochází k pozměňování odpovědí i díky stále se zdokonalujícím metodám analýz  a průzkumu.</a:t>
            </a:r>
            <a:endParaRPr lang="cs-CZ" dirty="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7</a:t>
            </a:fld>
            <a:endParaRPr lang="cs-CZ"/>
          </a:p>
        </p:txBody>
      </p:sp>
    </p:spTree>
    <p:extLst>
      <p:ext uri="{BB962C8B-B14F-4D97-AF65-F5344CB8AC3E}">
        <p14:creationId xmlns:p14="http://schemas.microsoft.com/office/powerpoint/2010/main" val="1145161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Příkladem využití moderních metod pro průzkum restaurovaných památek a určení jejich autentičnosti je práce prezentovaná kolegy z Centra excelence v Telči a St. Okresního archivu v Jihlavě na konferenci v Rožnově p. Radhoštěm v r. 2019. Jedná se o zpracování pergamenového svitku ze 17. stol.  nalezeného ve  věži kostela v Telči. Pomocí speciálně upraveného tomografu bylo možné neinvazivně zjistit rozsah poškození a strukturu svinutého pergamenu, který nebylo možné rozvinout bez znalosti těchto fyzikálních parametrů- potvrdil se počet vrstev, na základě se stanovila délka pergamenu a bylo možné též odhadnout míru poškození </a:t>
            </a:r>
            <a:r>
              <a:rPr lang="cs-CZ" dirty="0" err="1" smtClean="0"/>
              <a:t>jednoltivých</a:t>
            </a:r>
            <a:r>
              <a:rPr lang="cs-CZ" dirty="0" smtClean="0"/>
              <a:t> </a:t>
            </a:r>
            <a:r>
              <a:rPr lang="cs-CZ" dirty="0" err="1" smtClean="0"/>
              <a:t>vrtsvev</a:t>
            </a:r>
            <a:r>
              <a:rPr lang="cs-CZ" dirty="0" smtClean="0"/>
              <a:t> včetně vizualizovat dochované písmo.  Více o této práci se můžete dozvědět přímo z publikovaného článku, který je k dispozici on-line stránkách Časopisu Fóra pro </a:t>
            </a:r>
            <a:r>
              <a:rPr lang="cs-CZ" dirty="0" err="1" smtClean="0"/>
              <a:t>ko</a:t>
            </a:r>
            <a:r>
              <a:rPr lang="cs-CZ" dirty="0" smtClean="0"/>
              <a:t>-re MCK TMB.</a:t>
            </a:r>
            <a:endParaRPr lang="cs-CZ" dirty="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8</a:t>
            </a:fld>
            <a:endParaRPr lang="cs-CZ"/>
          </a:p>
        </p:txBody>
      </p:sp>
    </p:spTree>
    <p:extLst>
      <p:ext uri="{BB962C8B-B14F-4D97-AF65-F5344CB8AC3E}">
        <p14:creationId xmlns:p14="http://schemas.microsoft.com/office/powerpoint/2010/main" val="1135608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Nejenom moderní instrumentální analytické a diagnostické metody sehrávají důležitou roli při získávání informací o autenticitě předmětu, jeho komplexní hodnotě. Stále se zde uplatňuje, řekněme i určitá intuice konzervátora-restaurátora, respekt k celému kontextu původního zpracování a používání ošetřovaného díla.</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Příkladem je další ukázka přístupu k restaurování tibetské sochy Buddhy z V and A. Muzea v Londýně. </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Tradičně tibetské buddhistické sochy obsahují relikvie, které jsou požehnány, aby je naplnily posvátnou přítomností. Z náboženského hlediska by obsah neměl být narušen. Avšak někdy v minulosti, pravděpodobně poté, co socha opustila Tibet, byla otevřena. 13 kreseb a 6 rolovaných svitků, které byly odstraněny z jeho středu, zůstávají ve sbírce V &amp; A, ale jsou uloženy odděleně od sochy.</a:t>
            </a:r>
          </a:p>
          <a:p>
            <a:endParaRPr lang="cs-CZ"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Během konzervačního ošetření v roce 2001 byly v soše odhaleny další předměty skrz mezeru v základní desce. Požadavek kurátorů k odstranění tohoto materiálu z vnitřku sochy vedl k dlouhému projednání (</a:t>
            </a:r>
            <a:r>
              <a:rPr lang="cs-CZ" b="1" dirty="0" smtClean="0"/>
              <a:t>více si můžete přečíst na webových stránkách V&amp;A Musea</a:t>
            </a:r>
            <a:r>
              <a:rPr lang="cs-CZ" dirty="0" smtClean="0"/>
              <a:t>, </a:t>
            </a:r>
            <a:r>
              <a:rPr lang="cs-CZ" u="sng" dirty="0" smtClean="0">
                <a:hlinkClick r:id="rId3"/>
              </a:rPr>
              <a:t>http://www.vam.ac.uk/</a:t>
            </a:r>
            <a:r>
              <a:rPr lang="cs-CZ" u="sng" dirty="0" err="1" smtClean="0">
                <a:hlinkClick r:id="rId3"/>
              </a:rPr>
              <a:t>content</a:t>
            </a:r>
            <a:r>
              <a:rPr lang="cs-CZ" u="sng" dirty="0" smtClean="0">
                <a:hlinkClick r:id="rId3"/>
              </a:rPr>
              <a:t>/</a:t>
            </a:r>
            <a:r>
              <a:rPr lang="cs-CZ" u="sng" dirty="0" err="1" smtClean="0">
                <a:hlinkClick r:id="rId3"/>
              </a:rPr>
              <a:t>journals</a:t>
            </a:r>
            <a:r>
              <a:rPr lang="cs-CZ" u="sng" dirty="0" smtClean="0">
                <a:hlinkClick r:id="rId3"/>
              </a:rPr>
              <a:t>/</a:t>
            </a:r>
            <a:r>
              <a:rPr lang="cs-CZ" u="sng" dirty="0" err="1" smtClean="0">
                <a:hlinkClick r:id="rId3"/>
              </a:rPr>
              <a:t>conservation-journal</a:t>
            </a:r>
            <a:r>
              <a:rPr lang="cs-CZ" u="sng" dirty="0" smtClean="0">
                <a:hlinkClick r:id="rId3"/>
              </a:rPr>
              <a:t>/issue-40/</a:t>
            </a:r>
            <a:r>
              <a:rPr lang="cs-CZ" u="sng" dirty="0" err="1" smtClean="0">
                <a:hlinkClick r:id="rId3"/>
              </a:rPr>
              <a:t>ethical</a:t>
            </a:r>
            <a:r>
              <a:rPr lang="cs-CZ" u="sng" dirty="0" smtClean="0">
                <a:hlinkClick r:id="rId3"/>
              </a:rPr>
              <a:t>-</a:t>
            </a:r>
            <a:r>
              <a:rPr lang="cs-CZ" u="sng" dirty="0" err="1" smtClean="0">
                <a:hlinkClick r:id="rId3"/>
              </a:rPr>
              <a:t>considerations</a:t>
            </a:r>
            <a:r>
              <a:rPr lang="cs-CZ" u="sng" dirty="0" smtClean="0">
                <a:hlinkClick r:id="rId3"/>
              </a:rPr>
              <a:t>-in-</a:t>
            </a:r>
            <a:r>
              <a:rPr lang="cs-CZ" u="sng" dirty="0" err="1" smtClean="0">
                <a:hlinkClick r:id="rId3"/>
              </a:rPr>
              <a:t>the</a:t>
            </a:r>
            <a:r>
              <a:rPr lang="cs-CZ" u="sng" dirty="0" smtClean="0">
                <a:hlinkClick r:id="rId3"/>
              </a:rPr>
              <a:t>-</a:t>
            </a:r>
            <a:r>
              <a:rPr lang="cs-CZ" u="sng" dirty="0" err="1" smtClean="0">
                <a:hlinkClick r:id="rId3"/>
              </a:rPr>
              <a:t>treatment</a:t>
            </a:r>
            <a:r>
              <a:rPr lang="cs-CZ" u="sng" dirty="0" smtClean="0">
                <a:hlinkClick r:id="rId3"/>
              </a:rPr>
              <a:t>-</a:t>
            </a:r>
            <a:r>
              <a:rPr lang="cs-CZ" u="sng" dirty="0" err="1" smtClean="0">
                <a:hlinkClick r:id="rId3"/>
              </a:rPr>
              <a:t>of</a:t>
            </a:r>
            <a:r>
              <a:rPr lang="cs-CZ" u="sng" dirty="0" smtClean="0">
                <a:hlinkClick r:id="rId3"/>
              </a:rPr>
              <a:t>-a-</a:t>
            </a:r>
            <a:r>
              <a:rPr lang="cs-CZ" u="sng" dirty="0" err="1" smtClean="0">
                <a:hlinkClick r:id="rId3"/>
              </a:rPr>
              <a:t>tibetan</a:t>
            </a:r>
            <a:r>
              <a:rPr lang="cs-CZ" u="sng" dirty="0" smtClean="0">
                <a:hlinkClick r:id="rId3"/>
              </a:rPr>
              <a:t>-</a:t>
            </a:r>
            <a:r>
              <a:rPr lang="cs-CZ" u="sng" dirty="0" err="1" smtClean="0">
                <a:hlinkClick r:id="rId3"/>
              </a:rPr>
              <a:t>sculpture</a:t>
            </a:r>
            <a:r>
              <a:rPr lang="cs-CZ" u="sng" dirty="0" smtClean="0">
                <a:hlinkClick r:id="rId3"/>
              </a:rPr>
              <a:t>/</a:t>
            </a:r>
            <a:r>
              <a:rPr lang="cs-CZ" u="sng" dirty="0" smtClean="0"/>
              <a:t>).</a:t>
            </a: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Po pečlivém zvážení s konzervátory-restaurátory bylo ze sochy odstraněno i dalších sedm kreseb, dva zabalené objekty a jeden svitek. Kdyby však nebyly odstraněny předchozí relikvie, verdikt by byl opačný – sochu neotvírat a ponechat relikvie uvnitř.</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Komentář:</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Z ryze konzervátorského hlediska by se takové rozhodnutí (neotvírat sochu) jevilo jako nevhodné, jelikož kolorovaný papír je nutné ošetřit zvlášť od kovových dílů i uložit odděleně v odlišných podmínkách. Pro prezentaci a sdělení obsahu je navíc nutné rovněž vyjmout relikvie a případně zpřístupnit je návštěvníkům. Nicméně do diskuze vstupuje i náboženské hledisko a význam díla, a proto je uváděná diskuze velice poučná a inspirující.</a:t>
            </a:r>
          </a:p>
          <a:p>
            <a:endParaRPr lang="cs-CZ" dirty="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9</a:t>
            </a:fld>
            <a:endParaRPr lang="cs-CZ"/>
          </a:p>
        </p:txBody>
      </p:sp>
    </p:spTree>
    <p:extLst>
      <p:ext uri="{BB962C8B-B14F-4D97-AF65-F5344CB8AC3E}">
        <p14:creationId xmlns:p14="http://schemas.microsoft.com/office/powerpoint/2010/main" val="1431506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Vymezení autenticity předmětu se liší případ od případu a je zcela specifické u sbírek technických muzeí. Posláním těchto institucí je prezentovat též technologie, předměty dokladující vývoj techniky a průmyslu, tedy předměty ve funkčním stavu.  Na fotografiích je parní tramvaj Carolina z r. 1889 (Karolínka), která je hvězdou naši sbírky kolejových vozů MHD. V městě Brně je nesmírně populární a bývá hlavním magnetem městských slavností, v rámci kterých pravidelně vyráží na historické jízdy (s určitými přestávkami spojenými s její opravu – restaurováním). P</a:t>
            </a:r>
            <a:r>
              <a:rPr lang="cs-CZ" dirty="0" smtClean="0"/>
              <a:t>ustit parní tramvaj do provozu není tak úplně jednoduché, musí každý rok absolvovat tlakové zkoušky kotle a každých šest let je podrobena další náročné technické prohlídce. I když je většina hlavních dílů stroje původní, v r. 1993 musel být vyměněn parní kotel a samozřejmě pravidelně se mění ložiska.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Zprovozňování technických sbírkových předmětů může přinášet řadu kontroverzních zásahů vůči obecně platným etickým kodexům. Avšak zprovoznění strojů a zařízení obdobně jako třeba obnova funkčnosti hudebních nástrojů je zcela legitimní součástí autenticity předmětů, jejich komplexní hodnoty a předmětem jejich ochrany i za cenu výměny originálních dílů.   </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10</a:t>
            </a:fld>
            <a:endParaRPr lang="cs-CZ"/>
          </a:p>
        </p:txBody>
      </p:sp>
    </p:spTree>
    <p:extLst>
      <p:ext uri="{BB962C8B-B14F-4D97-AF65-F5344CB8AC3E}">
        <p14:creationId xmlns:p14="http://schemas.microsoft.com/office/powerpoint/2010/main" val="1947510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57310B88-AE3E-4A7A-A05B-339C3F3552E0}" type="datetimeFigureOut">
              <a:rPr lang="cs-CZ" smtClean="0"/>
              <a:t>15.03.2021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3404613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7310B88-AE3E-4A7A-A05B-339C3F3552E0}" type="datetimeFigureOut">
              <a:rPr lang="cs-CZ" smtClean="0"/>
              <a:t>15.03.2021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105739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7310B88-AE3E-4A7A-A05B-339C3F3552E0}" type="datetimeFigureOut">
              <a:rPr lang="cs-CZ" smtClean="0"/>
              <a:t>15.03.2021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718145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7310B88-AE3E-4A7A-A05B-339C3F3552E0}" type="datetimeFigureOut">
              <a:rPr lang="cs-CZ" smtClean="0"/>
              <a:t>15.03.2021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2948316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57310B88-AE3E-4A7A-A05B-339C3F3552E0}" type="datetimeFigureOut">
              <a:rPr lang="cs-CZ" smtClean="0"/>
              <a:t>15.03.2021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4148948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57310B88-AE3E-4A7A-A05B-339C3F3552E0}" type="datetimeFigureOut">
              <a:rPr lang="cs-CZ" smtClean="0"/>
              <a:t>15.03.2021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3125790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57310B88-AE3E-4A7A-A05B-339C3F3552E0}" type="datetimeFigureOut">
              <a:rPr lang="cs-CZ" smtClean="0"/>
              <a:t>15.03.2021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950079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57310B88-AE3E-4A7A-A05B-339C3F3552E0}" type="datetimeFigureOut">
              <a:rPr lang="cs-CZ" smtClean="0"/>
              <a:t>15.03.2021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202371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7310B88-AE3E-4A7A-A05B-339C3F3552E0}" type="datetimeFigureOut">
              <a:rPr lang="cs-CZ" smtClean="0"/>
              <a:t>15.03.2021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4010366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57310B88-AE3E-4A7A-A05B-339C3F3552E0}" type="datetimeFigureOut">
              <a:rPr lang="cs-CZ" smtClean="0"/>
              <a:t>15.03.2021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2775998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57310B88-AE3E-4A7A-A05B-339C3F3552E0}" type="datetimeFigureOut">
              <a:rPr lang="cs-CZ" smtClean="0"/>
              <a:t>15.03.2021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1807464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10B88-AE3E-4A7A-A05B-339C3F3552E0}" type="datetimeFigureOut">
              <a:rPr lang="cs-CZ" smtClean="0"/>
              <a:t>15.03.2021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3704B-7EA7-4ECC-8ADE-56F248BC0A96}" type="slidenum">
              <a:rPr lang="cs-CZ" smtClean="0"/>
              <a:t>‹#›</a:t>
            </a:fld>
            <a:endParaRPr lang="cs-CZ"/>
          </a:p>
        </p:txBody>
      </p:sp>
    </p:spTree>
    <p:extLst>
      <p:ext uri="{BB962C8B-B14F-4D97-AF65-F5344CB8AC3E}">
        <p14:creationId xmlns:p14="http://schemas.microsoft.com/office/powerpoint/2010/main" val="9339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ckr.g6.cz/?page_id=9" TargetMode="External"/><Relationship Id="rId3" Type="http://schemas.openxmlformats.org/officeDocument/2006/relationships/hyperlink" Target="https://www.cz-museums.cz/web/amg/zakladni-dokumenty/dokument-o-profesi-konzervatora-restauratora" TargetMode="External"/><Relationship Id="rId7" Type="http://schemas.openxmlformats.org/officeDocument/2006/relationships/hyperlink" Target="https://icom.museum/wp-content/uploads/2018/07/ICOM-code-En-web.pdf" TargetMode="External"/><Relationship Id="rId12" Type="http://schemas.openxmlformats.org/officeDocument/2006/relationships/hyperlink" Target="http://www.arte-fakt.cz/dokumenty/VI.konf/VI.sbornik_7-9.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tandfonline.com/loi/ysic20" TargetMode="External"/><Relationship Id="rId11" Type="http://schemas.openxmlformats.org/officeDocument/2006/relationships/hyperlink" Target="https://www.tandfonline.com/doi/pdf/10.1080/19455224.2017.1416650?needAccess=true" TargetMode="External"/><Relationship Id="rId5" Type="http://schemas.openxmlformats.org/officeDocument/2006/relationships/hyperlink" Target="http://www.vam.ac.uk/content/journals/conservation-journal/issue-40/ethical-considerations-in-the-treatment-of-a-tibetan-sculpture/" TargetMode="External"/><Relationship Id="rId10" Type="http://schemas.openxmlformats.org/officeDocument/2006/relationships/hyperlink" Target="http://www.vam.ac.uk/content/journals/conservation-journal/issue-50/appendix-1/" TargetMode="External"/><Relationship Id="rId4" Type="http://schemas.openxmlformats.org/officeDocument/2006/relationships/hyperlink" Target="http://www.ecco-eu.org/documents/" TargetMode="External"/><Relationship Id="rId9" Type="http://schemas.openxmlformats.org/officeDocument/2006/relationships/hyperlink" Target="http://network.icom.museum/icom-czec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5.jpeg"/><Relationship Id="rId5" Type="http://schemas.openxmlformats.org/officeDocument/2006/relationships/diagramQuickStyle" Target="../diagrams/quickStyle1.xml"/><Relationship Id="rId10" Type="http://schemas.openxmlformats.org/officeDocument/2006/relationships/image" Target="../media/image4.jpeg"/><Relationship Id="rId4" Type="http://schemas.openxmlformats.org/officeDocument/2006/relationships/diagramLayout" Target="../diagrams/layout1.xml"/><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s://www.cz-museums.cz/web/amg/organy-amg/komise/komise-konzervatoru-restauratoru/dokument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http://www.ckr.g6.cz/?page_id=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r>
              <a:rPr lang="cs-CZ" sz="3600" dirty="0" smtClean="0"/>
              <a:t>I. Úvod do studia </a:t>
            </a:r>
            <a:br>
              <a:rPr lang="cs-CZ" sz="3600" dirty="0" smtClean="0"/>
            </a:br>
            <a:r>
              <a:rPr lang="cs-CZ" sz="3600" dirty="0" smtClean="0"/>
              <a:t>Základy muzejní konzervace</a:t>
            </a:r>
            <a:br>
              <a:rPr lang="cs-CZ" sz="3600" dirty="0" smtClean="0"/>
            </a:br>
            <a:r>
              <a:rPr lang="cs-CZ" sz="2400" dirty="0" smtClean="0"/>
              <a:t>definice, historie, etické kodexy a zásady, </a:t>
            </a:r>
            <a:br>
              <a:rPr lang="cs-CZ" sz="2400" dirty="0" smtClean="0"/>
            </a:br>
            <a:r>
              <a:rPr lang="cs-CZ" sz="2400" dirty="0" smtClean="0"/>
              <a:t>požadavky na profesi  </a:t>
            </a:r>
            <a:endParaRPr lang="cs-CZ" sz="3600" dirty="0"/>
          </a:p>
        </p:txBody>
      </p:sp>
      <p:sp>
        <p:nvSpPr>
          <p:cNvPr id="3" name="Podnadpis 2"/>
          <p:cNvSpPr>
            <a:spLocks noGrp="1"/>
          </p:cNvSpPr>
          <p:nvPr>
            <p:ph type="subTitle" idx="1"/>
          </p:nvPr>
        </p:nvSpPr>
        <p:spPr/>
        <p:txBody>
          <a:bodyPr>
            <a:normAutofit fontScale="85000" lnSpcReduction="20000"/>
          </a:bodyPr>
          <a:lstStyle/>
          <a:p>
            <a:r>
              <a:rPr lang="cs-CZ" dirty="0" smtClean="0"/>
              <a:t>Ing. Alena </a:t>
            </a:r>
            <a:r>
              <a:rPr lang="cs-CZ" dirty="0" err="1" smtClean="0"/>
              <a:t>Selucká</a:t>
            </a:r>
            <a:endParaRPr lang="cs-CZ" dirty="0" smtClean="0"/>
          </a:p>
          <a:p>
            <a:r>
              <a:rPr lang="cs-CZ" dirty="0" smtClean="0"/>
              <a:t>Technické muzeum v Brně</a:t>
            </a:r>
          </a:p>
          <a:p>
            <a:r>
              <a:rPr lang="cs-CZ" dirty="0" smtClean="0"/>
              <a:t>Metodické centrum konzervace</a:t>
            </a:r>
          </a:p>
          <a:p>
            <a:r>
              <a:rPr lang="cs-CZ" dirty="0" smtClean="0"/>
              <a:t>selucka@tmbrno.cz</a:t>
            </a:r>
            <a:endParaRPr lang="cs-CZ" dirty="0"/>
          </a:p>
        </p:txBody>
      </p:sp>
    </p:spTree>
    <p:extLst>
      <p:ext uri="{BB962C8B-B14F-4D97-AF65-F5344CB8AC3E}">
        <p14:creationId xmlns:p14="http://schemas.microsoft.com/office/powerpoint/2010/main" val="4115033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Komplexní hodnota předmětu – </a:t>
            </a:r>
            <a:r>
              <a:rPr lang="cs-CZ" dirty="0" smtClean="0"/>
              <a:t>stanovení koncepce </a:t>
            </a:r>
            <a:r>
              <a:rPr lang="cs-CZ" dirty="0"/>
              <a:t>zásahu</a:t>
            </a:r>
          </a:p>
        </p:txBody>
      </p:sp>
      <p:pic>
        <p:nvPicPr>
          <p:cNvPr id="4" name="Zástupný symbol pro obsah 6" descr="Plokc10_93-04TK.jpg"/>
          <p:cNvPicPr>
            <a:picLocks noGrp="1" noChangeAspect="1"/>
          </p:cNvPicPr>
          <p:nvPr>
            <p:ph idx="1"/>
          </p:nvPr>
        </p:nvPicPr>
        <p:blipFill>
          <a:blip r:embed="rId3" cstate="print"/>
          <a:stretch>
            <a:fillRect/>
          </a:stretch>
        </p:blipFill>
        <p:spPr>
          <a:xfrm>
            <a:off x="395536" y="1643050"/>
            <a:ext cx="4563687" cy="3042458"/>
          </a:xfrm>
        </p:spPr>
      </p:pic>
      <p:pic>
        <p:nvPicPr>
          <p:cNvPr id="5" name="Obrázek 4" descr="Plokc10_07-06-03c.jpg"/>
          <p:cNvPicPr>
            <a:picLocks noChangeAspect="1"/>
          </p:cNvPicPr>
          <p:nvPr/>
        </p:nvPicPr>
        <p:blipFill>
          <a:blip r:embed="rId4" cstate="print"/>
          <a:stretch>
            <a:fillRect/>
          </a:stretch>
        </p:blipFill>
        <p:spPr>
          <a:xfrm>
            <a:off x="5398522" y="1772816"/>
            <a:ext cx="3321867" cy="4429156"/>
          </a:xfrm>
          <a:prstGeom prst="rect">
            <a:avLst/>
          </a:prstGeom>
        </p:spPr>
      </p:pic>
      <p:sp>
        <p:nvSpPr>
          <p:cNvPr id="6" name="TextovéPole 5"/>
          <p:cNvSpPr txBox="1"/>
          <p:nvPr/>
        </p:nvSpPr>
        <p:spPr>
          <a:xfrm>
            <a:off x="251520" y="5072073"/>
            <a:ext cx="5040560" cy="1323439"/>
          </a:xfrm>
          <a:prstGeom prst="rect">
            <a:avLst/>
          </a:prstGeom>
          <a:noFill/>
        </p:spPr>
        <p:txBody>
          <a:bodyPr wrap="square" rtlCol="0">
            <a:spAutoFit/>
          </a:bodyPr>
          <a:lstStyle/>
          <a:p>
            <a:r>
              <a:rPr lang="cs-CZ" sz="2000" i="1" dirty="0" smtClean="0"/>
              <a:t>Parní tramvaj </a:t>
            </a:r>
            <a:r>
              <a:rPr lang="cs-CZ" sz="2000" i="1" dirty="0" err="1" smtClean="0"/>
              <a:t>Caroline</a:t>
            </a:r>
            <a:r>
              <a:rPr lang="cs-CZ" sz="2000" i="1" dirty="0" smtClean="0"/>
              <a:t>, r. 1889</a:t>
            </a:r>
            <a:r>
              <a:rPr lang="cs-CZ" sz="2000" i="1" dirty="0"/>
              <a:t>, Technické muzeum v </a:t>
            </a:r>
            <a:r>
              <a:rPr lang="cs-CZ" sz="2000" i="1" dirty="0" smtClean="0"/>
              <a:t>Brně, konzervováno-restaurováno </a:t>
            </a:r>
            <a:br>
              <a:rPr lang="cs-CZ" sz="2000" i="1" dirty="0" smtClean="0"/>
            </a:br>
            <a:r>
              <a:rPr lang="cs-CZ" sz="2000" i="1" dirty="0" smtClean="0"/>
              <a:t>v r. 1993 – vyměněn původní kotel za nově zhotovený , depo DP města Brna </a:t>
            </a:r>
            <a:endParaRPr lang="cs-CZ" sz="2000" i="1" dirty="0"/>
          </a:p>
        </p:txBody>
      </p:sp>
    </p:spTree>
    <p:extLst>
      <p:ext uri="{BB962C8B-B14F-4D97-AF65-F5344CB8AC3E}">
        <p14:creationId xmlns:p14="http://schemas.microsoft.com/office/powerpoint/2010/main" val="3012696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Minimální intervence/ Reverzibilita </a:t>
            </a:r>
            <a:endParaRPr lang="cs-CZ" dirty="0"/>
          </a:p>
        </p:txBody>
      </p:sp>
      <p:sp>
        <p:nvSpPr>
          <p:cNvPr id="3" name="Zástupný symbol pro obsah 2"/>
          <p:cNvSpPr>
            <a:spLocks noGrp="1"/>
          </p:cNvSpPr>
          <p:nvPr>
            <p:ph idx="1"/>
          </p:nvPr>
        </p:nvSpPr>
        <p:spPr>
          <a:xfrm>
            <a:off x="533481" y="1373976"/>
            <a:ext cx="8229600" cy="4525963"/>
          </a:xfrm>
        </p:spPr>
        <p:txBody>
          <a:bodyPr/>
          <a:lstStyle/>
          <a:p>
            <a:r>
              <a:rPr lang="cs-CZ" sz="2000" dirty="0" smtClean="0"/>
              <a:t>Ad. 3.11) </a:t>
            </a:r>
            <a:r>
              <a:rPr lang="cs-CZ" sz="2000" i="1" dirty="0" smtClean="0"/>
              <a:t>Konzervátor-restaurátor </a:t>
            </a:r>
            <a:r>
              <a:rPr lang="cs-CZ" sz="2000" dirty="0"/>
              <a:t>používá takové postupy, přístroje </a:t>
            </a:r>
            <a:r>
              <a:rPr lang="cs-CZ" sz="2000" dirty="0" smtClean="0"/>
              <a:t/>
            </a:r>
            <a:br>
              <a:rPr lang="cs-CZ" sz="2000" dirty="0" smtClean="0"/>
            </a:br>
            <a:r>
              <a:rPr lang="cs-CZ" sz="2000" dirty="0" smtClean="0"/>
              <a:t>a </a:t>
            </a:r>
            <a:r>
              <a:rPr lang="cs-CZ" sz="2000" dirty="0"/>
              <a:t>materiály, které dle současného stavu poznání nejméně poškozují </a:t>
            </a:r>
            <a:r>
              <a:rPr lang="cs-CZ" sz="2000" dirty="0" smtClean="0"/>
              <a:t/>
            </a:r>
            <a:br>
              <a:rPr lang="cs-CZ" sz="2000" dirty="0" smtClean="0"/>
            </a:br>
            <a:r>
              <a:rPr lang="cs-CZ" sz="2000" dirty="0" smtClean="0"/>
              <a:t>a </a:t>
            </a:r>
            <a:r>
              <a:rPr lang="cs-CZ" sz="2000" dirty="0"/>
              <a:t>ovlivňují </a:t>
            </a:r>
            <a:r>
              <a:rPr lang="cs-CZ" sz="2000" i="1" dirty="0"/>
              <a:t>předmět</a:t>
            </a:r>
            <a:r>
              <a:rPr lang="cs-CZ" sz="2000" dirty="0"/>
              <a:t>. Materiály použité v rámci </a:t>
            </a:r>
            <a:r>
              <a:rPr lang="cs-CZ" sz="2000" i="1" dirty="0"/>
              <a:t>konzervování</a:t>
            </a:r>
            <a:r>
              <a:rPr lang="cs-CZ" sz="2000" dirty="0"/>
              <a:t> by měly být snadno a kompletně odstranitelné (reverzibilní).</a:t>
            </a:r>
          </a:p>
          <a:p>
            <a:endParaRPr lang="cs-CZ" dirty="0"/>
          </a:p>
        </p:txBody>
      </p:sp>
      <p:pic>
        <p:nvPicPr>
          <p:cNvPr id="4" name="Obrázek 3" descr="U004829sn1.TIF"/>
          <p:cNvPicPr>
            <a:picLocks noChangeAspect="1"/>
          </p:cNvPicPr>
          <p:nvPr/>
        </p:nvPicPr>
        <p:blipFill>
          <a:blip r:embed="rId3" cstate="print"/>
          <a:stretch>
            <a:fillRect/>
          </a:stretch>
        </p:blipFill>
        <p:spPr>
          <a:xfrm>
            <a:off x="179512" y="2825043"/>
            <a:ext cx="1964519" cy="2952328"/>
          </a:xfrm>
          <a:prstGeom prst="rect">
            <a:avLst/>
          </a:prstGeom>
        </p:spPr>
      </p:pic>
      <p:pic>
        <p:nvPicPr>
          <p:cNvPr id="5" name="Zástupný symbol pro obsah 6" descr="pohár po redukci.jpg"/>
          <p:cNvPicPr>
            <a:picLocks noChangeAspect="1"/>
          </p:cNvPicPr>
          <p:nvPr/>
        </p:nvPicPr>
        <p:blipFill>
          <a:blip r:embed="rId4"/>
          <a:stretch>
            <a:fillRect/>
          </a:stretch>
        </p:blipFill>
        <p:spPr>
          <a:xfrm rot="16200000">
            <a:off x="5026533" y="3135650"/>
            <a:ext cx="3019109" cy="2264332"/>
          </a:xfrm>
          <a:prstGeom prst="rect">
            <a:avLst/>
          </a:prstGeom>
        </p:spPr>
      </p:pic>
      <p:sp>
        <p:nvSpPr>
          <p:cNvPr id="6" name="TextovéPole 5"/>
          <p:cNvSpPr txBox="1"/>
          <p:nvPr/>
        </p:nvSpPr>
        <p:spPr>
          <a:xfrm>
            <a:off x="179512" y="6316790"/>
            <a:ext cx="8964487" cy="400110"/>
          </a:xfrm>
          <a:prstGeom prst="rect">
            <a:avLst/>
          </a:prstGeom>
          <a:noFill/>
        </p:spPr>
        <p:txBody>
          <a:bodyPr wrap="square" rtlCol="0">
            <a:spAutoFit/>
          </a:bodyPr>
          <a:lstStyle/>
          <a:p>
            <a:r>
              <a:rPr lang="cs-CZ" sz="2000" i="1" dirty="0" smtClean="0"/>
              <a:t>Stříbrný pohárek, 1607,  Moravská galerie v Brně, konzervováno v MCK TMB v r. 2012</a:t>
            </a:r>
            <a:endParaRPr lang="cs-CZ" sz="2000" i="1" dirty="0"/>
          </a:p>
        </p:txBody>
      </p:sp>
      <p:sp>
        <p:nvSpPr>
          <p:cNvPr id="7" name="Šipka doprava 6"/>
          <p:cNvSpPr/>
          <p:nvPr/>
        </p:nvSpPr>
        <p:spPr>
          <a:xfrm>
            <a:off x="3094473" y="5474979"/>
            <a:ext cx="1296144" cy="302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p:cNvSpPr txBox="1"/>
          <p:nvPr/>
        </p:nvSpPr>
        <p:spPr>
          <a:xfrm>
            <a:off x="2771800" y="5899939"/>
            <a:ext cx="2358517" cy="400110"/>
          </a:xfrm>
          <a:prstGeom prst="rect">
            <a:avLst/>
          </a:prstGeom>
          <a:noFill/>
        </p:spPr>
        <p:txBody>
          <a:bodyPr wrap="square" rtlCol="0">
            <a:spAutoFit/>
          </a:bodyPr>
          <a:lstStyle/>
          <a:p>
            <a:r>
              <a:rPr lang="cs-CZ" sz="2000" b="1" dirty="0" smtClean="0">
                <a:solidFill>
                  <a:schemeClr val="tx2"/>
                </a:solidFill>
              </a:rPr>
              <a:t>odstranění patiny ?</a:t>
            </a:r>
            <a:endParaRPr lang="cs-CZ" sz="2000" b="1" dirty="0">
              <a:solidFill>
                <a:schemeClr val="tx2"/>
              </a:solidFill>
            </a:endParaRPr>
          </a:p>
        </p:txBody>
      </p:sp>
      <p:pic>
        <p:nvPicPr>
          <p:cNvPr id="1026" name="Picture 2" descr="C:\Alena II\MCK výkazy práce\2012\2012 MG Pernštejnové\konzervace\pun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4047919"/>
            <a:ext cx="1296326" cy="1729452"/>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p:cNvSpPr txBox="1"/>
          <p:nvPr/>
        </p:nvSpPr>
        <p:spPr>
          <a:xfrm>
            <a:off x="6948264" y="5899939"/>
            <a:ext cx="1814817" cy="369332"/>
          </a:xfrm>
          <a:prstGeom prst="rect">
            <a:avLst/>
          </a:prstGeom>
          <a:noFill/>
        </p:spPr>
        <p:txBody>
          <a:bodyPr wrap="square" rtlCol="0">
            <a:spAutoFit/>
          </a:bodyPr>
          <a:lstStyle/>
          <a:p>
            <a:endParaRPr lang="cs-CZ" dirty="0"/>
          </a:p>
        </p:txBody>
      </p:sp>
      <p:pic>
        <p:nvPicPr>
          <p:cNvPr id="1028" name="Picture 4" descr="C:\Alena II\Konference\Hodonín etika 2019\P327031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7282" y="3030819"/>
            <a:ext cx="3045457" cy="2284093"/>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6595356" y="5825150"/>
            <a:ext cx="2416850" cy="369332"/>
          </a:xfrm>
          <a:prstGeom prst="rect">
            <a:avLst/>
          </a:prstGeom>
          <a:noFill/>
        </p:spPr>
        <p:txBody>
          <a:bodyPr wrap="square" rtlCol="0">
            <a:spAutoFit/>
          </a:bodyPr>
          <a:lstStyle/>
          <a:p>
            <a:r>
              <a:rPr lang="cs-CZ" dirty="0" smtClean="0"/>
              <a:t>odkrytí puncu „MB“</a:t>
            </a:r>
            <a:endParaRPr lang="cs-CZ" dirty="0"/>
          </a:p>
        </p:txBody>
      </p:sp>
    </p:spTree>
    <p:extLst>
      <p:ext uri="{BB962C8B-B14F-4D97-AF65-F5344CB8AC3E}">
        <p14:creationId xmlns:p14="http://schemas.microsoft.com/office/powerpoint/2010/main" val="797349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Preventivní konzervace</a:t>
            </a:r>
            <a:endParaRPr lang="cs-CZ" dirty="0"/>
          </a:p>
        </p:txBody>
      </p:sp>
      <p:sp>
        <p:nvSpPr>
          <p:cNvPr id="3" name="Zástupný symbol pro obsah 2"/>
          <p:cNvSpPr>
            <a:spLocks noGrp="1"/>
          </p:cNvSpPr>
          <p:nvPr>
            <p:ph idx="1"/>
          </p:nvPr>
        </p:nvSpPr>
        <p:spPr>
          <a:xfrm>
            <a:off x="314238" y="1355600"/>
            <a:ext cx="8722258" cy="4525963"/>
          </a:xfrm>
        </p:spPr>
        <p:txBody>
          <a:bodyPr/>
          <a:lstStyle/>
          <a:p>
            <a:r>
              <a:rPr lang="cs-CZ" sz="2400" dirty="0" smtClean="0"/>
              <a:t>Ad. 3.9)</a:t>
            </a:r>
            <a:r>
              <a:rPr lang="cs-CZ" sz="2400" dirty="0"/>
              <a:t>	V rámci rozhodovacího procesu při navrhování postupu </a:t>
            </a:r>
            <a:r>
              <a:rPr lang="cs-CZ" sz="2400" i="1" dirty="0"/>
              <a:t>konzervace</a:t>
            </a:r>
            <a:r>
              <a:rPr lang="cs-CZ" sz="2400" dirty="0"/>
              <a:t> nesmí </a:t>
            </a:r>
            <a:r>
              <a:rPr lang="cs-CZ" sz="2400" i="1" dirty="0"/>
              <a:t>konzervátor-restaurátor</a:t>
            </a:r>
            <a:r>
              <a:rPr lang="cs-CZ" sz="2400" dirty="0"/>
              <a:t> opomenout žádný z prostředků a nástrojů </a:t>
            </a:r>
            <a:r>
              <a:rPr lang="cs-CZ" sz="2400" i="1" dirty="0"/>
              <a:t>preventivní konzervace</a:t>
            </a:r>
            <a:r>
              <a:rPr lang="cs-CZ" sz="2400" dirty="0"/>
              <a:t>. </a:t>
            </a:r>
          </a:p>
        </p:txBody>
      </p:sp>
      <p:pic>
        <p:nvPicPr>
          <p:cNvPr id="4" name="Picture 2" descr="Curated archaeological artifacts (stone tools and pott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238" y="2766368"/>
            <a:ext cx="4327525"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3" descr="DSC_005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4149080"/>
            <a:ext cx="3871912"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ovéPole 6"/>
          <p:cNvSpPr txBox="1"/>
          <p:nvPr/>
        </p:nvSpPr>
        <p:spPr>
          <a:xfrm>
            <a:off x="4947050" y="3393501"/>
            <a:ext cx="3856902" cy="646331"/>
          </a:xfrm>
          <a:prstGeom prst="rect">
            <a:avLst/>
          </a:prstGeom>
          <a:noFill/>
        </p:spPr>
        <p:txBody>
          <a:bodyPr wrap="square" rtlCol="0">
            <a:spAutoFit/>
          </a:bodyPr>
          <a:lstStyle/>
          <a:p>
            <a:r>
              <a:rPr lang="cs-CZ" dirty="0" smtClean="0"/>
              <a:t>Archeologický nález stabilizovaný  utěsněním v obalu při nízké RV</a:t>
            </a:r>
            <a:endParaRPr lang="cs-CZ" dirty="0"/>
          </a:p>
        </p:txBody>
      </p:sp>
      <p:sp>
        <p:nvSpPr>
          <p:cNvPr id="8" name="TextovéPole 7"/>
          <p:cNvSpPr txBox="1"/>
          <p:nvPr/>
        </p:nvSpPr>
        <p:spPr>
          <a:xfrm>
            <a:off x="293385" y="5881563"/>
            <a:ext cx="4348378" cy="646331"/>
          </a:xfrm>
          <a:prstGeom prst="rect">
            <a:avLst/>
          </a:prstGeom>
          <a:noFill/>
        </p:spPr>
        <p:txBody>
          <a:bodyPr wrap="square" rtlCol="0">
            <a:spAutoFit/>
          </a:bodyPr>
          <a:lstStyle/>
          <a:p>
            <a:r>
              <a:rPr lang="cs-CZ" dirty="0" smtClean="0"/>
              <a:t>Keramické střepy vhodně uložené, </a:t>
            </a:r>
            <a:br>
              <a:rPr lang="cs-CZ" dirty="0" smtClean="0"/>
            </a:br>
            <a:r>
              <a:rPr lang="cs-CZ" dirty="0" smtClean="0"/>
              <a:t>ale nerestaurované</a:t>
            </a:r>
            <a:endParaRPr lang="cs-CZ" dirty="0"/>
          </a:p>
        </p:txBody>
      </p:sp>
    </p:spTree>
    <p:extLst>
      <p:ext uri="{BB962C8B-B14F-4D97-AF65-F5344CB8AC3E}">
        <p14:creationId xmlns:p14="http://schemas.microsoft.com/office/powerpoint/2010/main" val="2372565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6348" y="30467"/>
            <a:ext cx="8435280" cy="1143000"/>
          </a:xfrm>
        </p:spPr>
        <p:txBody>
          <a:bodyPr>
            <a:normAutofit/>
          </a:bodyPr>
          <a:lstStyle/>
          <a:p>
            <a:r>
              <a:rPr lang="cs-CZ" sz="2800" dirty="0"/>
              <a:t>Preventivní </a:t>
            </a:r>
            <a:r>
              <a:rPr lang="cs-CZ" sz="2800" dirty="0" smtClean="0"/>
              <a:t>konzervace /</a:t>
            </a:r>
            <a:br>
              <a:rPr lang="cs-CZ" sz="2800" dirty="0" smtClean="0"/>
            </a:br>
            <a:r>
              <a:rPr lang="cs-CZ" sz="2800" dirty="0" smtClean="0"/>
              <a:t>Sanační konzervace / Restaurování </a:t>
            </a:r>
            <a:endParaRPr lang="cs-CZ" sz="2800" b="1" dirty="0">
              <a:solidFill>
                <a:schemeClr val="tx2"/>
              </a:solidFill>
            </a:endParaRPr>
          </a:p>
        </p:txBody>
      </p:sp>
      <p:pic>
        <p:nvPicPr>
          <p:cNvPr id="1026" name="Picture 2" descr="1954-11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040" y="1268760"/>
            <a:ext cx="3024336" cy="226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_DSC359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8378" y="1052736"/>
            <a:ext cx="349567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_DSC687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040" y="4241216"/>
            <a:ext cx="3166864" cy="210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_DSC693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99959" y="3858083"/>
            <a:ext cx="3676650" cy="244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Šipka doprava 9"/>
          <p:cNvSpPr/>
          <p:nvPr/>
        </p:nvSpPr>
        <p:spPr>
          <a:xfrm>
            <a:off x="3995936" y="2636912"/>
            <a:ext cx="576064" cy="280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p:cNvSpPr/>
          <p:nvPr/>
        </p:nvSpPr>
        <p:spPr>
          <a:xfrm>
            <a:off x="3995936" y="5246554"/>
            <a:ext cx="576064" cy="280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extovéPole 3"/>
          <p:cNvSpPr txBox="1"/>
          <p:nvPr/>
        </p:nvSpPr>
        <p:spPr>
          <a:xfrm>
            <a:off x="293845" y="3556576"/>
            <a:ext cx="3024336" cy="646331"/>
          </a:xfrm>
          <a:prstGeom prst="rect">
            <a:avLst/>
          </a:prstGeom>
          <a:noFill/>
        </p:spPr>
        <p:txBody>
          <a:bodyPr wrap="square" rtlCol="0">
            <a:spAutoFit/>
          </a:bodyPr>
          <a:lstStyle/>
          <a:p>
            <a:r>
              <a:rPr lang="cs-CZ" dirty="0" smtClean="0"/>
              <a:t>Pistole jezdecká, r. 1704, SNM, </a:t>
            </a:r>
            <a:br>
              <a:rPr lang="cs-CZ" dirty="0" smtClean="0"/>
            </a:br>
            <a:r>
              <a:rPr lang="cs-CZ" dirty="0" smtClean="0"/>
              <a:t>stav před požárem</a:t>
            </a:r>
            <a:endParaRPr lang="cs-CZ" dirty="0"/>
          </a:p>
        </p:txBody>
      </p:sp>
      <p:sp>
        <p:nvSpPr>
          <p:cNvPr id="5" name="TextovéPole 4"/>
          <p:cNvSpPr txBox="1"/>
          <p:nvPr/>
        </p:nvSpPr>
        <p:spPr>
          <a:xfrm>
            <a:off x="3480230" y="3537012"/>
            <a:ext cx="5544616" cy="984885"/>
          </a:xfrm>
          <a:prstGeom prst="rect">
            <a:avLst/>
          </a:prstGeom>
          <a:noFill/>
        </p:spPr>
        <p:txBody>
          <a:bodyPr wrap="square" rtlCol="0">
            <a:spAutoFit/>
          </a:bodyPr>
          <a:lstStyle/>
          <a:p>
            <a:r>
              <a:rPr lang="cs-CZ" dirty="0" smtClean="0"/>
              <a:t>Stav po požáru na hradě Krásna </a:t>
            </a:r>
            <a:r>
              <a:rPr lang="cs-CZ" dirty="0" err="1" smtClean="0"/>
              <a:t>Hôrka</a:t>
            </a:r>
            <a:r>
              <a:rPr lang="cs-CZ" dirty="0" smtClean="0"/>
              <a:t>, r. 2012  - </a:t>
            </a:r>
            <a:r>
              <a:rPr lang="cs-CZ" sz="2000" b="1" dirty="0" smtClean="0"/>
              <a:t>Preventivní konzervace – ponechání fragmentů in-</a:t>
            </a:r>
            <a:r>
              <a:rPr lang="cs-CZ" sz="2000" b="1" dirty="0" err="1" smtClean="0"/>
              <a:t>situ</a:t>
            </a:r>
            <a:r>
              <a:rPr lang="cs-CZ" sz="2000" b="1" dirty="0" smtClean="0"/>
              <a:t>?</a:t>
            </a:r>
            <a:r>
              <a:rPr lang="cs-CZ" sz="2000" i="1" dirty="0" smtClean="0"/>
              <a:t>. </a:t>
            </a:r>
            <a:endParaRPr lang="cs-CZ" sz="2000" i="1" dirty="0"/>
          </a:p>
        </p:txBody>
      </p:sp>
      <p:sp>
        <p:nvSpPr>
          <p:cNvPr id="8" name="TextovéPole 7"/>
          <p:cNvSpPr txBox="1"/>
          <p:nvPr/>
        </p:nvSpPr>
        <p:spPr>
          <a:xfrm>
            <a:off x="251520" y="6298726"/>
            <a:ext cx="3744416" cy="646331"/>
          </a:xfrm>
          <a:prstGeom prst="rect">
            <a:avLst/>
          </a:prstGeom>
          <a:noFill/>
        </p:spPr>
        <p:txBody>
          <a:bodyPr wrap="square" rtlCol="0">
            <a:spAutoFit/>
          </a:bodyPr>
          <a:lstStyle/>
          <a:p>
            <a:r>
              <a:rPr lang="cs-CZ" b="1" dirty="0" smtClean="0"/>
              <a:t>Sanační konzervace – očištění a stabilizace pouze originálních dílů?</a:t>
            </a:r>
            <a:endParaRPr lang="cs-CZ" b="1" dirty="0"/>
          </a:p>
        </p:txBody>
      </p:sp>
      <p:sp>
        <p:nvSpPr>
          <p:cNvPr id="11" name="TextovéPole 10"/>
          <p:cNvSpPr txBox="1"/>
          <p:nvPr/>
        </p:nvSpPr>
        <p:spPr>
          <a:xfrm>
            <a:off x="4568562" y="6209786"/>
            <a:ext cx="4424887" cy="646331"/>
          </a:xfrm>
          <a:prstGeom prst="rect">
            <a:avLst/>
          </a:prstGeom>
          <a:noFill/>
        </p:spPr>
        <p:txBody>
          <a:bodyPr wrap="square" rtlCol="0">
            <a:spAutoFit/>
          </a:bodyPr>
          <a:lstStyle/>
          <a:p>
            <a:r>
              <a:rPr lang="cs-CZ" b="1" dirty="0" smtClean="0"/>
              <a:t>Restaurování – doplnění replik poškozených dílů a kompletace artefaktu?</a:t>
            </a:r>
            <a:endParaRPr lang="cs-CZ" b="1" dirty="0"/>
          </a:p>
        </p:txBody>
      </p:sp>
    </p:spTree>
    <p:extLst>
      <p:ext uri="{BB962C8B-B14F-4D97-AF65-F5344CB8AC3E}">
        <p14:creationId xmlns:p14="http://schemas.microsoft.com/office/powerpoint/2010/main" val="590603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Spolupráce / Sdílení znalostí </a:t>
            </a:r>
            <a:endParaRPr lang="cs-CZ" dirty="0"/>
          </a:p>
        </p:txBody>
      </p:sp>
      <p:sp>
        <p:nvSpPr>
          <p:cNvPr id="3" name="Zástupný symbol pro obsah 2"/>
          <p:cNvSpPr>
            <a:spLocks noGrp="1"/>
          </p:cNvSpPr>
          <p:nvPr>
            <p:ph idx="1"/>
          </p:nvPr>
        </p:nvSpPr>
        <p:spPr>
          <a:xfrm>
            <a:off x="467544" y="1268760"/>
            <a:ext cx="8229600" cy="4525963"/>
          </a:xfrm>
        </p:spPr>
        <p:txBody>
          <a:bodyPr>
            <a:normAutofit/>
          </a:bodyPr>
          <a:lstStyle/>
          <a:p>
            <a:r>
              <a:rPr lang="cs-CZ" sz="2000" dirty="0" smtClean="0"/>
              <a:t>Ad. 3.16)</a:t>
            </a:r>
            <a:r>
              <a:rPr lang="cs-CZ" sz="2000" dirty="0"/>
              <a:t>	</a:t>
            </a:r>
            <a:r>
              <a:rPr lang="cs-CZ" sz="2000" i="1" dirty="0"/>
              <a:t>Konzervace </a:t>
            </a:r>
            <a:r>
              <a:rPr lang="cs-CZ" sz="2000" dirty="0"/>
              <a:t>je interdisciplinární obor, proto je spolupráce s odborníky z jiných oborů </a:t>
            </a:r>
            <a:r>
              <a:rPr lang="cs-CZ" sz="2000" dirty="0" smtClean="0"/>
              <a:t>i </a:t>
            </a:r>
            <a:r>
              <a:rPr lang="cs-CZ" sz="2000" dirty="0"/>
              <a:t>z řad </a:t>
            </a:r>
            <a:r>
              <a:rPr lang="cs-CZ" sz="2000" i="1" dirty="0"/>
              <a:t>konzervátorů-restaurátorů </a:t>
            </a:r>
            <a:r>
              <a:rPr lang="cs-CZ" sz="2000" dirty="0"/>
              <a:t>velmi důležitá </a:t>
            </a:r>
            <a:r>
              <a:rPr lang="cs-CZ" sz="2000" dirty="0" smtClean="0"/>
              <a:t>a </a:t>
            </a:r>
            <a:r>
              <a:rPr lang="cs-CZ" sz="2000" dirty="0"/>
              <a:t>neodmyslitelně spojena s celým procesem </a:t>
            </a:r>
            <a:r>
              <a:rPr lang="cs-CZ" sz="2000" i="1" dirty="0"/>
              <a:t>konzervace</a:t>
            </a:r>
            <a:r>
              <a:rPr lang="cs-CZ" sz="2000" dirty="0"/>
              <a:t>. </a:t>
            </a:r>
          </a:p>
          <a:p>
            <a:r>
              <a:rPr lang="cs-CZ" sz="2000" dirty="0" smtClean="0"/>
              <a:t>Ad. 3.17)</a:t>
            </a:r>
            <a:r>
              <a:rPr lang="cs-CZ" sz="2000" dirty="0"/>
              <a:t>	</a:t>
            </a:r>
            <a:r>
              <a:rPr lang="cs-CZ" sz="2000" i="1" dirty="0"/>
              <a:t>Konzervátor-restaurátor </a:t>
            </a:r>
            <a:r>
              <a:rPr lang="cs-CZ" sz="2000" dirty="0"/>
              <a:t>přispívá </a:t>
            </a:r>
            <a:r>
              <a:rPr lang="cs-CZ" sz="2000" dirty="0" smtClean="0"/>
              <a:t>k </a:t>
            </a:r>
            <a:r>
              <a:rPr lang="cs-CZ" sz="2000" dirty="0"/>
              <a:t>rozvoji profese sdílením svých zkušeností </a:t>
            </a:r>
            <a:r>
              <a:rPr lang="cs-CZ" sz="2000" dirty="0" smtClean="0"/>
              <a:t>a </a:t>
            </a:r>
            <a:r>
              <a:rPr lang="cs-CZ" sz="2000" dirty="0"/>
              <a:t>získaných informací, nejlépe formou publikování dosažených výsledků a vzděláváním studentů </a:t>
            </a:r>
            <a:r>
              <a:rPr lang="cs-CZ" sz="2000" dirty="0" smtClean="0"/>
              <a:t>a </a:t>
            </a:r>
            <a:r>
              <a:rPr lang="cs-CZ" sz="2000" dirty="0"/>
              <a:t>praktikantů.</a:t>
            </a:r>
          </a:p>
          <a:p>
            <a:endParaRPr lang="cs-CZ" dirty="0"/>
          </a:p>
          <a:p>
            <a:endParaRPr lang="cs-CZ" dirty="0"/>
          </a:p>
        </p:txBody>
      </p:sp>
      <p:pic>
        <p:nvPicPr>
          <p:cNvPr id="6" name="Picture 2" descr="G:\Dočasné soubory\Smalt 2017\Workshop a Film\zmenšený workshop\_DSC93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573016"/>
            <a:ext cx="4203545" cy="2797803"/>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4333512" y="6393089"/>
            <a:ext cx="4392488" cy="369332"/>
          </a:xfrm>
          <a:prstGeom prst="rect">
            <a:avLst/>
          </a:prstGeom>
          <a:noFill/>
        </p:spPr>
        <p:txBody>
          <a:bodyPr wrap="square" rtlCol="0">
            <a:spAutoFit/>
          </a:bodyPr>
          <a:lstStyle/>
          <a:p>
            <a:r>
              <a:rPr lang="cs-CZ" dirty="0" smtClean="0"/>
              <a:t>Workshop emailování, 2017, MCK TMB</a:t>
            </a:r>
            <a:endParaRPr lang="cs-CZ" dirty="0"/>
          </a:p>
        </p:txBody>
      </p:sp>
      <p:sp>
        <p:nvSpPr>
          <p:cNvPr id="8" name="TextovéPole 7"/>
          <p:cNvSpPr txBox="1"/>
          <p:nvPr/>
        </p:nvSpPr>
        <p:spPr>
          <a:xfrm>
            <a:off x="179241" y="5931424"/>
            <a:ext cx="4154271" cy="646331"/>
          </a:xfrm>
          <a:prstGeom prst="rect">
            <a:avLst/>
          </a:prstGeom>
          <a:noFill/>
        </p:spPr>
        <p:txBody>
          <a:bodyPr wrap="square" rtlCol="0">
            <a:spAutoFit/>
          </a:bodyPr>
          <a:lstStyle/>
          <a:p>
            <a:r>
              <a:rPr lang="cs-CZ" dirty="0" smtClean="0"/>
              <a:t>Konference konzervátorů-restaurátorů, 2019, Rožnov p. Radhoštěm</a:t>
            </a:r>
            <a:endParaRPr lang="cs-CZ" dirty="0"/>
          </a:p>
        </p:txBody>
      </p:sp>
      <p:pic>
        <p:nvPicPr>
          <p:cNvPr id="2050" name="Picture 2" descr="C:\Alena II\Konference\Hodonín etika 2019\DSC_687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241" y="3203646"/>
            <a:ext cx="4076634" cy="2718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65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Zpracování konzervátorsko-restaurátorské dokumentace</a:t>
            </a:r>
            <a:endParaRPr lang="cs-CZ" b="1" dirty="0"/>
          </a:p>
        </p:txBody>
      </p:sp>
      <p:sp>
        <p:nvSpPr>
          <p:cNvPr id="3" name="Zástupný symbol pro obsah 2"/>
          <p:cNvSpPr>
            <a:spLocks noGrp="1"/>
          </p:cNvSpPr>
          <p:nvPr>
            <p:ph sz="quarter" idx="1"/>
          </p:nvPr>
        </p:nvSpPr>
        <p:spPr/>
        <p:txBody>
          <a:bodyPr>
            <a:normAutofit fontScale="32500" lnSpcReduction="20000"/>
          </a:bodyPr>
          <a:lstStyle/>
          <a:p>
            <a:pPr marL="0" indent="0">
              <a:buNone/>
            </a:pPr>
            <a:r>
              <a:rPr lang="cs-CZ" sz="4000" dirty="0" smtClean="0"/>
              <a:t>Ad 3.13) </a:t>
            </a:r>
            <a:r>
              <a:rPr lang="cs-CZ" sz="4000" i="1" dirty="0" smtClean="0"/>
              <a:t>Konzervátor-restaurátor </a:t>
            </a:r>
            <a:r>
              <a:rPr lang="cs-CZ" sz="4000" dirty="0" smtClean="0"/>
              <a:t>usiluje o maximální srozumitelnost a trvanlivost dokumentace, která zůstává jako autorské a zaměstnanecké dílo v jeho duševním vlastnictví. V dokumentaci musí být uvedeny všechny </a:t>
            </a:r>
            <a:r>
              <a:rPr lang="cs-CZ" sz="4000" i="1" dirty="0" smtClean="0"/>
              <a:t>osoby</a:t>
            </a:r>
            <a:r>
              <a:rPr lang="cs-CZ" sz="4000" dirty="0" smtClean="0"/>
              <a:t>, které se podílely na vlastní konzervaci. Dokumentace musí být poskytnuta vlastníkovi či správci předmětu:</a:t>
            </a:r>
          </a:p>
          <a:p>
            <a:r>
              <a:rPr lang="cs-CZ" sz="5500" dirty="0" smtClean="0"/>
              <a:t>Součástí dokumentace je zpráva o průzkumu a odsouhlasený </a:t>
            </a:r>
            <a:r>
              <a:rPr lang="cs-CZ" sz="5500" dirty="0" err="1" smtClean="0"/>
              <a:t>ko</a:t>
            </a:r>
            <a:r>
              <a:rPr lang="cs-CZ" sz="5500" dirty="0" smtClean="0"/>
              <a:t>-re záměr</a:t>
            </a:r>
          </a:p>
          <a:p>
            <a:r>
              <a:rPr lang="cs-CZ" sz="5500" dirty="0" smtClean="0"/>
              <a:t>Popis použitých postupů – zdůraznění postupů odlišných od navrhovaných v </a:t>
            </a:r>
            <a:r>
              <a:rPr lang="cs-CZ" sz="5500" dirty="0" err="1" smtClean="0"/>
              <a:t>ko</a:t>
            </a:r>
            <a:r>
              <a:rPr lang="cs-CZ" sz="5500" dirty="0" smtClean="0"/>
              <a:t>-re záměru</a:t>
            </a:r>
          </a:p>
          <a:p>
            <a:r>
              <a:rPr lang="cs-CZ" sz="5500" dirty="0" smtClean="0"/>
              <a:t>Použité prostředky a materiály (+ příp. materiály, metody zvažované, ale nepoužité)</a:t>
            </a:r>
          </a:p>
          <a:p>
            <a:r>
              <a:rPr lang="cs-CZ" sz="5500" dirty="0" smtClean="0"/>
              <a:t>Interpretace materiálového a technologického průzkumu (základního a rozšířeného)</a:t>
            </a:r>
          </a:p>
          <a:p>
            <a:r>
              <a:rPr lang="cs-CZ" sz="5500" dirty="0" smtClean="0"/>
              <a:t>Materiály odebrané během zásahu – jejich uložení</a:t>
            </a:r>
          </a:p>
          <a:p>
            <a:r>
              <a:rPr lang="cs-CZ" sz="5500" dirty="0" smtClean="0"/>
              <a:t>Nové informace a skutečnosti zjištěné během zásahu</a:t>
            </a:r>
          </a:p>
          <a:p>
            <a:r>
              <a:rPr lang="cs-CZ" sz="5500" dirty="0" smtClean="0"/>
              <a:t>Změny na předmětu během ošetření – popis stavu předmětu po ošetření</a:t>
            </a:r>
          </a:p>
          <a:p>
            <a:r>
              <a:rPr lang="cs-CZ" sz="5500" dirty="0" smtClean="0"/>
              <a:t>Fotodokumentace průběhu prací, stavu před a po ošetření předmětu</a:t>
            </a:r>
          </a:p>
          <a:p>
            <a:r>
              <a:rPr lang="cs-CZ" sz="5500" dirty="0" smtClean="0"/>
              <a:t>Jména spolupracovníků, asistentů</a:t>
            </a:r>
          </a:p>
          <a:p>
            <a:r>
              <a:rPr lang="cs-CZ" sz="5500" dirty="0" smtClean="0"/>
              <a:t>Doporučení pro uložení a zacházení s předmětem</a:t>
            </a:r>
          </a:p>
          <a:p>
            <a:r>
              <a:rPr lang="cs-CZ" sz="5500" dirty="0" smtClean="0"/>
              <a:t>Závěr, vyhodnocení</a:t>
            </a:r>
          </a:p>
          <a:p>
            <a:r>
              <a:rPr lang="cs-CZ" sz="5500" dirty="0" smtClean="0"/>
              <a:t>Datum práce/datum zhotovení zprávy; jméno autora</a:t>
            </a:r>
          </a:p>
          <a:p>
            <a:endParaRPr lang="cs-CZ" dirty="0"/>
          </a:p>
        </p:txBody>
      </p:sp>
    </p:spTree>
    <p:extLst>
      <p:ext uri="{BB962C8B-B14F-4D97-AF65-F5344CB8AC3E}">
        <p14:creationId xmlns:p14="http://schemas.microsoft.com/office/powerpoint/2010/main" val="3783140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Literatura</a:t>
            </a:r>
            <a:endParaRPr lang="cs-CZ" dirty="0"/>
          </a:p>
        </p:txBody>
      </p:sp>
      <p:sp>
        <p:nvSpPr>
          <p:cNvPr id="3" name="Zástupný symbol pro obsah 2"/>
          <p:cNvSpPr>
            <a:spLocks noGrp="1"/>
          </p:cNvSpPr>
          <p:nvPr>
            <p:ph idx="1"/>
          </p:nvPr>
        </p:nvSpPr>
        <p:spPr/>
        <p:txBody>
          <a:bodyPr>
            <a:normAutofit fontScale="40000" lnSpcReduction="20000"/>
          </a:bodyPr>
          <a:lstStyle/>
          <a:p>
            <a:pPr lvl="0"/>
            <a:r>
              <a:rPr lang="cs-CZ" dirty="0" smtClean="0"/>
              <a:t>BRANDI</a:t>
            </a:r>
            <a:r>
              <a:rPr lang="cs-CZ" dirty="0"/>
              <a:t>, </a:t>
            </a:r>
            <a:r>
              <a:rPr lang="cs-CZ" dirty="0" err="1"/>
              <a:t>Cesare</a:t>
            </a:r>
            <a:r>
              <a:rPr lang="cs-CZ" dirty="0"/>
              <a:t>: </a:t>
            </a:r>
            <a:r>
              <a:rPr lang="cs-CZ" i="1" dirty="0"/>
              <a:t>Teorie restaurování</a:t>
            </a:r>
            <a:r>
              <a:rPr lang="cs-CZ" dirty="0"/>
              <a:t>. 2000. ISBN: 80-86359-03-4</a:t>
            </a:r>
          </a:p>
          <a:p>
            <a:pPr lvl="0"/>
            <a:r>
              <a:rPr lang="cs-CZ" dirty="0"/>
              <a:t>Dokument o profesi konzervátora-restaurátora, Asociace muzeí a galerií, 2011,  </a:t>
            </a:r>
            <a:r>
              <a:rPr lang="cs-CZ" dirty="0">
                <a:hlinkClick r:id="rId3"/>
              </a:rPr>
              <a:t>https</a:t>
            </a:r>
            <a:r>
              <a:rPr lang="cs-CZ" u="sng" dirty="0">
                <a:hlinkClick r:id="rId3"/>
              </a:rPr>
              <a:t>://www.cz-museums.cz/web/amg/zakladni-dokumenty/dokument-o-profesi-konzervatora-restauratora</a:t>
            </a:r>
            <a:endParaRPr lang="cs-CZ" dirty="0"/>
          </a:p>
          <a:p>
            <a:pPr lvl="0"/>
            <a:r>
              <a:rPr lang="cs-CZ" dirty="0"/>
              <a:t>E.C.C.O. Professional </a:t>
            </a:r>
            <a:r>
              <a:rPr lang="cs-CZ" dirty="0" err="1"/>
              <a:t>Guidelines</a:t>
            </a:r>
            <a:r>
              <a:rPr lang="cs-CZ" dirty="0"/>
              <a:t> I. (2002), II. (</a:t>
            </a:r>
            <a:r>
              <a:rPr lang="cs-CZ" dirty="0" err="1"/>
              <a:t>Code</a:t>
            </a:r>
            <a:r>
              <a:rPr lang="cs-CZ" dirty="0"/>
              <a:t> </a:t>
            </a:r>
            <a:r>
              <a:rPr lang="cs-CZ" dirty="0" err="1"/>
              <a:t>of</a:t>
            </a:r>
            <a:r>
              <a:rPr lang="cs-CZ" dirty="0"/>
              <a:t> </a:t>
            </a:r>
            <a:r>
              <a:rPr lang="cs-CZ" dirty="0" err="1"/>
              <a:t>Ethics</a:t>
            </a:r>
            <a:r>
              <a:rPr lang="cs-CZ" dirty="0"/>
              <a:t>, 2003), III. (</a:t>
            </a:r>
            <a:r>
              <a:rPr lang="cs-CZ" dirty="0" err="1"/>
              <a:t>Education</a:t>
            </a:r>
            <a:r>
              <a:rPr lang="cs-CZ" dirty="0"/>
              <a:t>, 2004), </a:t>
            </a:r>
            <a:r>
              <a:rPr lang="cs-CZ" u="sng" dirty="0">
                <a:hlinkClick r:id="rId4"/>
              </a:rPr>
              <a:t>http://www.ecco-eu.org/</a:t>
            </a:r>
            <a:r>
              <a:rPr lang="cs-CZ" u="sng" dirty="0" err="1">
                <a:hlinkClick r:id="rId4"/>
              </a:rPr>
              <a:t>documents</a:t>
            </a:r>
            <a:r>
              <a:rPr lang="cs-CZ" u="sng" dirty="0">
                <a:hlinkClick r:id="rId4"/>
              </a:rPr>
              <a:t>/</a:t>
            </a:r>
            <a:r>
              <a:rPr lang="cs-CZ" dirty="0"/>
              <a:t>.</a:t>
            </a:r>
          </a:p>
          <a:p>
            <a:pPr lvl="0"/>
            <a:r>
              <a:rPr lang="cs-CZ" dirty="0"/>
              <a:t>HALL, </a:t>
            </a:r>
            <a:r>
              <a:rPr lang="cs-CZ" dirty="0" err="1"/>
              <a:t>Anie</a:t>
            </a:r>
            <a:r>
              <a:rPr lang="cs-CZ" dirty="0"/>
              <a:t>: </a:t>
            </a:r>
            <a:r>
              <a:rPr lang="cs-CZ" i="1" dirty="0" err="1"/>
              <a:t>Ethical</a:t>
            </a:r>
            <a:r>
              <a:rPr lang="cs-CZ" i="1" dirty="0"/>
              <a:t> </a:t>
            </a:r>
            <a:r>
              <a:rPr lang="cs-CZ" i="1" dirty="0" err="1"/>
              <a:t>considerations</a:t>
            </a:r>
            <a:r>
              <a:rPr lang="cs-CZ" i="1" dirty="0"/>
              <a:t> in </a:t>
            </a:r>
            <a:r>
              <a:rPr lang="cs-CZ" i="1" dirty="0" err="1"/>
              <a:t>the</a:t>
            </a:r>
            <a:r>
              <a:rPr lang="cs-CZ" i="1" dirty="0"/>
              <a:t> </a:t>
            </a:r>
            <a:r>
              <a:rPr lang="cs-CZ" i="1" dirty="0" err="1"/>
              <a:t>teratment</a:t>
            </a:r>
            <a:r>
              <a:rPr lang="cs-CZ" i="1" dirty="0"/>
              <a:t> </a:t>
            </a:r>
            <a:r>
              <a:rPr lang="cs-CZ" i="1" dirty="0" err="1"/>
              <a:t>of</a:t>
            </a:r>
            <a:r>
              <a:rPr lang="cs-CZ" i="1" dirty="0"/>
              <a:t> a </a:t>
            </a:r>
            <a:r>
              <a:rPr lang="cs-CZ" i="1" dirty="0" err="1"/>
              <a:t>Tibetan</a:t>
            </a:r>
            <a:r>
              <a:rPr lang="cs-CZ" i="1" dirty="0"/>
              <a:t> </a:t>
            </a:r>
            <a:r>
              <a:rPr lang="cs-CZ" i="1" dirty="0" err="1"/>
              <a:t>sculpture</a:t>
            </a:r>
            <a:r>
              <a:rPr lang="cs-CZ" dirty="0"/>
              <a:t>, </a:t>
            </a:r>
            <a:r>
              <a:rPr lang="cs-CZ" dirty="0" err="1"/>
              <a:t>Conservation</a:t>
            </a:r>
            <a:r>
              <a:rPr lang="cs-CZ" dirty="0"/>
              <a:t> </a:t>
            </a:r>
            <a:r>
              <a:rPr lang="cs-CZ" dirty="0" err="1"/>
              <a:t>Journal</a:t>
            </a:r>
            <a:r>
              <a:rPr lang="cs-CZ" dirty="0"/>
              <a:t> 2002, </a:t>
            </a:r>
            <a:r>
              <a:rPr lang="cs-CZ" dirty="0" err="1"/>
              <a:t>Issue</a:t>
            </a:r>
            <a:r>
              <a:rPr lang="cs-CZ" dirty="0"/>
              <a:t> 40, Victoria and Albert Museum, </a:t>
            </a:r>
            <a:r>
              <a:rPr lang="cs-CZ" u="sng" dirty="0">
                <a:hlinkClick r:id="rId5"/>
              </a:rPr>
              <a:t>http://www.vam.ac.uk/content/journals/conservation-journal/issue-40/ethical-considerations-in-the-treatment-of-a-tibetan-sculpture/</a:t>
            </a:r>
            <a:endParaRPr lang="cs-CZ" dirty="0"/>
          </a:p>
          <a:p>
            <a:pPr lvl="0"/>
            <a:r>
              <a:rPr lang="cs-CZ" dirty="0"/>
              <a:t>HENDERSON, Jane, NAKAMOTO, </a:t>
            </a:r>
            <a:r>
              <a:rPr lang="cs-CZ" dirty="0" err="1"/>
              <a:t>Tanya</a:t>
            </a:r>
            <a:r>
              <a:rPr lang="cs-CZ" dirty="0"/>
              <a:t>: </a:t>
            </a:r>
            <a:r>
              <a:rPr lang="cs-CZ" i="1" dirty="0" err="1"/>
              <a:t>Dialogue</a:t>
            </a:r>
            <a:r>
              <a:rPr lang="cs-CZ" i="1" dirty="0"/>
              <a:t> in </a:t>
            </a:r>
            <a:r>
              <a:rPr lang="cs-CZ" i="1" dirty="0" err="1"/>
              <a:t>conservation</a:t>
            </a:r>
            <a:r>
              <a:rPr lang="cs-CZ" i="1" dirty="0"/>
              <a:t> </a:t>
            </a:r>
            <a:r>
              <a:rPr lang="cs-CZ" i="1" dirty="0" err="1"/>
              <a:t>decision-making</a:t>
            </a:r>
            <a:r>
              <a:rPr lang="cs-CZ" dirty="0"/>
              <a:t>, </a:t>
            </a:r>
            <a:r>
              <a:rPr lang="cs-CZ" dirty="0" err="1"/>
              <a:t>Studies</a:t>
            </a:r>
            <a:r>
              <a:rPr lang="cs-CZ" dirty="0"/>
              <a:t> in </a:t>
            </a:r>
            <a:r>
              <a:rPr lang="cs-CZ" dirty="0" err="1"/>
              <a:t>Conservation</a:t>
            </a:r>
            <a:r>
              <a:rPr lang="cs-CZ" dirty="0"/>
              <a:t>, 2016, ISSN: 0039-3630 (</a:t>
            </a:r>
            <a:r>
              <a:rPr lang="cs-CZ" dirty="0" err="1"/>
              <a:t>Print</a:t>
            </a:r>
            <a:r>
              <a:rPr lang="cs-CZ" dirty="0"/>
              <a:t>) 2047-0584 (Online) </a:t>
            </a:r>
            <a:r>
              <a:rPr lang="cs-CZ" dirty="0" err="1"/>
              <a:t>Journal</a:t>
            </a:r>
            <a:r>
              <a:rPr lang="cs-CZ" dirty="0"/>
              <a:t> </a:t>
            </a:r>
            <a:r>
              <a:rPr lang="cs-CZ" dirty="0" err="1"/>
              <a:t>homepage</a:t>
            </a:r>
            <a:r>
              <a:rPr lang="cs-CZ" dirty="0"/>
              <a:t>: </a:t>
            </a:r>
            <a:r>
              <a:rPr lang="cs-CZ" u="sng" dirty="0">
                <a:hlinkClick r:id="rId6"/>
              </a:rPr>
              <a:t>https://www.tandfonline.com/</a:t>
            </a:r>
            <a:r>
              <a:rPr lang="cs-CZ" u="sng" dirty="0" err="1">
                <a:hlinkClick r:id="rId6"/>
              </a:rPr>
              <a:t>loi</a:t>
            </a:r>
            <a:r>
              <a:rPr lang="cs-CZ" u="sng" dirty="0">
                <a:hlinkClick r:id="rId6"/>
              </a:rPr>
              <a:t>/ysic20</a:t>
            </a:r>
            <a:r>
              <a:rPr lang="cs-CZ" dirty="0"/>
              <a:t>, str. 67 – 78.</a:t>
            </a:r>
          </a:p>
          <a:p>
            <a:pPr lvl="0"/>
            <a:r>
              <a:rPr lang="cs-CZ" dirty="0"/>
              <a:t>ICOM </a:t>
            </a:r>
            <a:r>
              <a:rPr lang="cs-CZ" dirty="0" err="1"/>
              <a:t>Code</a:t>
            </a:r>
            <a:r>
              <a:rPr lang="cs-CZ" dirty="0"/>
              <a:t> </a:t>
            </a:r>
            <a:r>
              <a:rPr lang="cs-CZ" dirty="0" err="1"/>
              <a:t>of</a:t>
            </a:r>
            <a:r>
              <a:rPr lang="cs-CZ" dirty="0"/>
              <a:t> </a:t>
            </a:r>
            <a:r>
              <a:rPr lang="cs-CZ" dirty="0" err="1"/>
              <a:t>Ethics</a:t>
            </a:r>
            <a:r>
              <a:rPr lang="cs-CZ" dirty="0"/>
              <a:t> </a:t>
            </a:r>
            <a:r>
              <a:rPr lang="cs-CZ" dirty="0" err="1"/>
              <a:t>for</a:t>
            </a:r>
            <a:r>
              <a:rPr lang="cs-CZ" dirty="0"/>
              <a:t> </a:t>
            </a:r>
            <a:r>
              <a:rPr lang="cs-CZ" dirty="0" err="1"/>
              <a:t>Museums</a:t>
            </a:r>
            <a:r>
              <a:rPr lang="cs-CZ" dirty="0"/>
              <a:t>, International </a:t>
            </a:r>
            <a:r>
              <a:rPr lang="cs-CZ" dirty="0" err="1"/>
              <a:t>Council</a:t>
            </a:r>
            <a:r>
              <a:rPr lang="cs-CZ" dirty="0"/>
              <a:t> </a:t>
            </a:r>
            <a:r>
              <a:rPr lang="cs-CZ" dirty="0" err="1"/>
              <a:t>of</a:t>
            </a:r>
            <a:r>
              <a:rPr lang="cs-CZ" dirty="0"/>
              <a:t> </a:t>
            </a:r>
            <a:r>
              <a:rPr lang="cs-CZ" dirty="0" err="1"/>
              <a:t>Museums</a:t>
            </a:r>
            <a:r>
              <a:rPr lang="cs-CZ" dirty="0"/>
              <a:t>, 2017, ISBN 978-92-9012-420-7, </a:t>
            </a:r>
            <a:r>
              <a:rPr lang="cs-CZ" u="sng" dirty="0">
                <a:hlinkClick r:id="rId7"/>
              </a:rPr>
              <a:t>https://icom.museum/wp-content/uploads/2018/07/ICOM-code-En-web.pdf</a:t>
            </a:r>
            <a:endParaRPr lang="cs-CZ" dirty="0"/>
          </a:p>
          <a:p>
            <a:pPr lvl="0"/>
            <a:r>
              <a:rPr lang="cs-CZ" dirty="0"/>
              <a:t>Oficiální stránky restaurátorů ČR pro ustavení celorepublikové oborové organizace,  </a:t>
            </a:r>
            <a:r>
              <a:rPr lang="cs-CZ" u="sng" dirty="0">
                <a:hlinkClick r:id="rId8"/>
              </a:rPr>
              <a:t>http://www.ckr.g6.cz/?page_id=9</a:t>
            </a:r>
            <a:endParaRPr lang="cs-CZ" dirty="0"/>
          </a:p>
          <a:p>
            <a:pPr lvl="0"/>
            <a:r>
              <a:rPr lang="cs-CZ" dirty="0"/>
              <a:t>Profesní etický kodex ICOM pro muzea, ICOM, 2006, ISBN 92-9012-260-9, </a:t>
            </a:r>
            <a:r>
              <a:rPr lang="cs-CZ" u="sng" dirty="0">
                <a:hlinkClick r:id="rId9"/>
              </a:rPr>
              <a:t>http://network.icom.museum/icom-czech/</a:t>
            </a:r>
            <a:r>
              <a:rPr lang="cs-CZ" dirty="0"/>
              <a:t> </a:t>
            </a:r>
          </a:p>
          <a:p>
            <a:r>
              <a:rPr lang="cs-CZ" dirty="0" err="1"/>
              <a:t>The</a:t>
            </a:r>
            <a:r>
              <a:rPr lang="cs-CZ" dirty="0"/>
              <a:t> </a:t>
            </a:r>
            <a:r>
              <a:rPr lang="cs-CZ" dirty="0" err="1"/>
              <a:t>Ethics</a:t>
            </a:r>
            <a:r>
              <a:rPr lang="cs-CZ" dirty="0"/>
              <a:t> </a:t>
            </a:r>
            <a:r>
              <a:rPr lang="cs-CZ" dirty="0" err="1" smtClean="0"/>
              <a:t>Checklist</a:t>
            </a:r>
            <a:r>
              <a:rPr lang="cs-CZ" dirty="0" smtClean="0"/>
              <a:t>, Victoria and Albert Museum, 2004, </a:t>
            </a:r>
            <a:r>
              <a:rPr lang="cs-CZ" dirty="0" smtClean="0">
                <a:hlinkClick r:id="rId10"/>
              </a:rPr>
              <a:t>http://www.vam.ac.uk/content/journals/conservation-journal/issue-50/appendix-1/</a:t>
            </a:r>
            <a:endParaRPr lang="cs-CZ" dirty="0" smtClean="0"/>
          </a:p>
          <a:p>
            <a:r>
              <a:rPr lang="cs-CZ" i="1" dirty="0" smtClean="0"/>
              <a:t>J. A. Smith: </a:t>
            </a:r>
            <a:r>
              <a:rPr lang="cs-CZ" i="1" dirty="0" err="1" smtClean="0"/>
              <a:t>The</a:t>
            </a:r>
            <a:r>
              <a:rPr lang="cs-CZ" i="1" dirty="0" smtClean="0"/>
              <a:t> </a:t>
            </a:r>
            <a:r>
              <a:rPr lang="cs-CZ" i="1" dirty="0" err="1" smtClean="0"/>
              <a:t>Etics</a:t>
            </a:r>
            <a:r>
              <a:rPr lang="cs-CZ" i="1" dirty="0" smtClean="0"/>
              <a:t> </a:t>
            </a:r>
            <a:r>
              <a:rPr lang="cs-CZ" i="1" dirty="0" err="1" smtClean="0"/>
              <a:t>of</a:t>
            </a:r>
            <a:r>
              <a:rPr lang="cs-CZ" i="1" dirty="0" smtClean="0"/>
              <a:t> </a:t>
            </a:r>
            <a:r>
              <a:rPr lang="cs-CZ" i="1" dirty="0" err="1" smtClean="0"/>
              <a:t>doing</a:t>
            </a:r>
            <a:r>
              <a:rPr lang="cs-CZ" i="1" dirty="0" smtClean="0"/>
              <a:t> </a:t>
            </a:r>
            <a:r>
              <a:rPr lang="cs-CZ" i="1" dirty="0" err="1" smtClean="0"/>
              <a:t>nothing</a:t>
            </a:r>
            <a:r>
              <a:rPr lang="cs-CZ" i="1" dirty="0" smtClean="0"/>
              <a:t>, JIC, 2018, </a:t>
            </a:r>
            <a:r>
              <a:rPr lang="cs-CZ" i="1" dirty="0" smtClean="0">
                <a:hlinkClick r:id="rId11"/>
              </a:rPr>
              <a:t>https://www.tandfonline.com/doi/pdf/10.1080/19455224.2017.1416650?needAccess=true</a:t>
            </a:r>
            <a:endParaRPr lang="cs-CZ" i="1" dirty="0" smtClean="0"/>
          </a:p>
          <a:p>
            <a:r>
              <a:rPr lang="cs-CZ" dirty="0" smtClean="0"/>
              <a:t>Vácha</a:t>
            </a:r>
            <a:r>
              <a:rPr lang="cs-CZ" dirty="0"/>
              <a:t>, Zdeněk: Koncepce restaurování  - více otázek než odpovědí?, s. </a:t>
            </a:r>
            <a:r>
              <a:rPr lang="cs-CZ" dirty="0" smtClean="0"/>
              <a:t>7-9, </a:t>
            </a:r>
            <a:r>
              <a:rPr lang="cs-CZ" dirty="0" smtClean="0">
                <a:hlinkClick r:id="rId12"/>
              </a:rPr>
              <a:t>http://www.arte-fakt.cz/dokumenty/VI.konf/VI.sbornik_7-9.pdf</a:t>
            </a:r>
            <a:endParaRPr lang="cs-CZ" dirty="0" smtClean="0"/>
          </a:p>
          <a:p>
            <a:endParaRPr lang="cs-CZ" dirty="0"/>
          </a:p>
          <a:p>
            <a:endParaRPr lang="cs-CZ" dirty="0"/>
          </a:p>
        </p:txBody>
      </p:sp>
    </p:spTree>
    <p:extLst>
      <p:ext uri="{BB962C8B-B14F-4D97-AF65-F5344CB8AC3E}">
        <p14:creationId xmlns:p14="http://schemas.microsoft.com/office/powerpoint/2010/main" val="221097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Poslání konzervátora-restaurátora</a:t>
            </a:r>
            <a:endParaRPr lang="cs-CZ" dirty="0"/>
          </a:p>
        </p:txBody>
      </p:sp>
      <p:sp>
        <p:nvSpPr>
          <p:cNvPr id="3" name="Zástupný symbol pro obsah 2"/>
          <p:cNvSpPr>
            <a:spLocks noGrp="1"/>
          </p:cNvSpPr>
          <p:nvPr>
            <p:ph idx="1"/>
          </p:nvPr>
        </p:nvSpPr>
        <p:spPr>
          <a:xfrm>
            <a:off x="467544" y="1412776"/>
            <a:ext cx="8229600" cy="4525963"/>
          </a:xfrm>
        </p:spPr>
        <p:txBody>
          <a:bodyPr/>
          <a:lstStyle/>
          <a:p>
            <a:r>
              <a:rPr lang="cs-CZ" sz="2400" dirty="0"/>
              <a:t>Základním posláním konzervátora-restaurátora je podílet se na </a:t>
            </a:r>
            <a:r>
              <a:rPr lang="cs-CZ" sz="2400" dirty="0" smtClean="0"/>
              <a:t>zachování hmotného </a:t>
            </a:r>
            <a:r>
              <a:rPr lang="cs-CZ" sz="2400" dirty="0"/>
              <a:t>kulturního dědictví v zájmu současné a budoucí generace. Konzervátor-restaurátor </a:t>
            </a:r>
            <a:r>
              <a:rPr lang="cs-CZ" sz="2400" dirty="0" smtClean="0"/>
              <a:t>významným </a:t>
            </a:r>
            <a:r>
              <a:rPr lang="cs-CZ" sz="2400" dirty="0"/>
              <a:t>způsobem  přispívá k rozpoznání a vnímání </a:t>
            </a:r>
            <a:r>
              <a:rPr lang="cs-CZ" sz="2400" dirty="0" smtClean="0"/>
              <a:t>kulturního </a:t>
            </a:r>
            <a:r>
              <a:rPr lang="cs-CZ" sz="2400" dirty="0"/>
              <a:t>dědictví s ohledem na </a:t>
            </a:r>
            <a:r>
              <a:rPr lang="cs-CZ" sz="2400" dirty="0" smtClean="0"/>
              <a:t>jeho estetickou, historickou a fyzickou integritu. (</a:t>
            </a:r>
            <a:r>
              <a:rPr lang="cs-CZ" sz="2400" i="1" dirty="0" smtClean="0"/>
              <a:t>E.C.C.O. Professional </a:t>
            </a:r>
            <a:r>
              <a:rPr lang="cs-CZ" sz="2400" i="1" dirty="0" err="1" smtClean="0"/>
              <a:t>Guidelines</a:t>
            </a:r>
            <a:r>
              <a:rPr lang="cs-CZ" sz="2400" i="1" dirty="0" smtClean="0"/>
              <a:t>, 2002).</a:t>
            </a:r>
            <a:endParaRPr lang="cs-CZ" sz="2400" i="1" dirty="0"/>
          </a:p>
          <a:p>
            <a:endParaRPr 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3458" y="3717032"/>
            <a:ext cx="4027841" cy="2685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971600" y="5646091"/>
            <a:ext cx="2808312" cy="923330"/>
          </a:xfrm>
          <a:prstGeom prst="rect">
            <a:avLst/>
          </a:prstGeom>
          <a:noFill/>
        </p:spPr>
        <p:txBody>
          <a:bodyPr wrap="square" rtlCol="0">
            <a:spAutoFit/>
          </a:bodyPr>
          <a:lstStyle/>
          <a:p>
            <a:pPr algn="r"/>
            <a:r>
              <a:rPr lang="cs-CZ" dirty="0" err="1" smtClean="0"/>
              <a:t>Konzervování-restaurování</a:t>
            </a:r>
            <a:r>
              <a:rPr lang="cs-CZ" dirty="0" smtClean="0"/>
              <a:t> orientální přilbice, </a:t>
            </a:r>
            <a:br>
              <a:rPr lang="cs-CZ" dirty="0" smtClean="0"/>
            </a:br>
            <a:r>
              <a:rPr lang="cs-CZ" dirty="0" smtClean="0"/>
              <a:t>MCK TMB, 2015</a:t>
            </a:r>
            <a:endParaRPr lang="cs-CZ" dirty="0"/>
          </a:p>
        </p:txBody>
      </p:sp>
    </p:spTree>
    <p:extLst>
      <p:ext uri="{BB962C8B-B14F-4D97-AF65-F5344CB8AC3E}">
        <p14:creationId xmlns:p14="http://schemas.microsoft.com/office/powerpoint/2010/main" val="955909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Historie </a:t>
            </a:r>
            <a:r>
              <a:rPr lang="cs-CZ" dirty="0" err="1" smtClean="0"/>
              <a:t>konzervování-restaurování</a:t>
            </a:r>
            <a:endParaRPr lang="cs-CZ"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2230678273"/>
              </p:ext>
            </p:extLst>
          </p:nvPr>
        </p:nvGraphicFramePr>
        <p:xfrm>
          <a:off x="692783" y="-24360"/>
          <a:ext cx="7344816"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Zástupný symbol pro obsah 4" descr="socha zdraví - pol. 19. stol..jpg"/>
          <p:cNvPicPr>
            <a:picLocks noChangeAspect="1"/>
          </p:cNvPicPr>
          <p:nvPr/>
        </p:nvPicPr>
        <p:blipFill>
          <a:blip r:embed="rId8"/>
          <a:stretch>
            <a:fillRect/>
          </a:stretch>
        </p:blipFill>
        <p:spPr>
          <a:xfrm>
            <a:off x="214282" y="2564904"/>
            <a:ext cx="2083188" cy="3143272"/>
          </a:xfrm>
          <a:prstGeom prst="rect">
            <a:avLst/>
          </a:prstGeom>
        </p:spPr>
      </p:pic>
      <p:pic>
        <p:nvPicPr>
          <p:cNvPr id="7" name="Obrázek 6" descr="stav po restaurování v r. 1973.jpg"/>
          <p:cNvPicPr>
            <a:picLocks noChangeAspect="1"/>
          </p:cNvPicPr>
          <p:nvPr/>
        </p:nvPicPr>
        <p:blipFill>
          <a:blip r:embed="rId9"/>
          <a:stretch>
            <a:fillRect/>
          </a:stretch>
        </p:blipFill>
        <p:spPr>
          <a:xfrm>
            <a:off x="3059832" y="2564904"/>
            <a:ext cx="2101706" cy="3177407"/>
          </a:xfrm>
          <a:prstGeom prst="rect">
            <a:avLst/>
          </a:prstGeom>
        </p:spPr>
      </p:pic>
      <p:pic>
        <p:nvPicPr>
          <p:cNvPr id="8" name="Obrázek 7" descr="hope_diagram_lg.jpg"/>
          <p:cNvPicPr>
            <a:picLocks noChangeAspect="1"/>
          </p:cNvPicPr>
          <p:nvPr/>
        </p:nvPicPr>
        <p:blipFill>
          <a:blip r:embed="rId10"/>
          <a:stretch>
            <a:fillRect/>
          </a:stretch>
        </p:blipFill>
        <p:spPr>
          <a:xfrm>
            <a:off x="7328070" y="2944009"/>
            <a:ext cx="1815930" cy="3507302"/>
          </a:xfrm>
          <a:prstGeom prst="rect">
            <a:avLst/>
          </a:prstGeom>
        </p:spPr>
      </p:pic>
      <p:pic>
        <p:nvPicPr>
          <p:cNvPr id="9" name="Obrázek 8" descr="hope_torso_lg.jpg"/>
          <p:cNvPicPr>
            <a:picLocks noChangeAspect="1"/>
          </p:cNvPicPr>
          <p:nvPr/>
        </p:nvPicPr>
        <p:blipFill>
          <a:blip r:embed="rId11"/>
          <a:stretch>
            <a:fillRect/>
          </a:stretch>
        </p:blipFill>
        <p:spPr>
          <a:xfrm>
            <a:off x="5305554" y="2420888"/>
            <a:ext cx="2215149" cy="2714644"/>
          </a:xfrm>
          <a:prstGeom prst="rect">
            <a:avLst/>
          </a:prstGeom>
        </p:spPr>
      </p:pic>
      <p:sp>
        <p:nvSpPr>
          <p:cNvPr id="12" name="TextovéPole 11"/>
          <p:cNvSpPr txBox="1"/>
          <p:nvPr/>
        </p:nvSpPr>
        <p:spPr>
          <a:xfrm>
            <a:off x="38891" y="6211669"/>
            <a:ext cx="7501561" cy="646331"/>
          </a:xfrm>
          <a:prstGeom prst="rect">
            <a:avLst/>
          </a:prstGeom>
          <a:noFill/>
        </p:spPr>
        <p:txBody>
          <a:bodyPr wrap="square" rtlCol="0">
            <a:spAutoFit/>
          </a:bodyPr>
          <a:lstStyle/>
          <a:p>
            <a:r>
              <a:rPr lang="cs-CZ" dirty="0" smtClean="0"/>
              <a:t>Restaurování sochy – Bohyně zdraví , </a:t>
            </a:r>
            <a:r>
              <a:rPr lang="cs-CZ" dirty="0" err="1" smtClean="0"/>
              <a:t>The</a:t>
            </a:r>
            <a:r>
              <a:rPr lang="cs-CZ" dirty="0" smtClean="0"/>
              <a:t> </a:t>
            </a:r>
            <a:r>
              <a:rPr lang="cs-CZ" dirty="0" err="1" smtClean="0"/>
              <a:t>Getty</a:t>
            </a:r>
            <a:r>
              <a:rPr lang="cs-CZ" dirty="0" smtClean="0"/>
              <a:t> </a:t>
            </a:r>
            <a:r>
              <a:rPr lang="cs-CZ" dirty="0" err="1" smtClean="0"/>
              <a:t>Conservation</a:t>
            </a:r>
            <a:r>
              <a:rPr lang="cs-CZ" dirty="0" smtClean="0"/>
              <a:t> Institute </a:t>
            </a:r>
          </a:p>
          <a:p>
            <a:r>
              <a:rPr lang="en-US" dirty="0" smtClean="0"/>
              <a:t>The Hope </a:t>
            </a:r>
            <a:r>
              <a:rPr lang="en-US" dirty="0" err="1" smtClean="0"/>
              <a:t>Hygieia</a:t>
            </a:r>
            <a:r>
              <a:rPr lang="en-US" dirty="0" smtClean="0"/>
              <a:t> , Roman, A.D. 140–160. </a:t>
            </a:r>
            <a:endParaRPr lang="cs-CZ" dirty="0" smtClean="0"/>
          </a:p>
        </p:txBody>
      </p:sp>
      <p:sp>
        <p:nvSpPr>
          <p:cNvPr id="13" name="TextovéPole 12"/>
          <p:cNvSpPr txBox="1"/>
          <p:nvPr/>
        </p:nvSpPr>
        <p:spPr>
          <a:xfrm>
            <a:off x="46986" y="5708176"/>
            <a:ext cx="2726228" cy="369332"/>
          </a:xfrm>
          <a:prstGeom prst="rect">
            <a:avLst/>
          </a:prstGeom>
          <a:noFill/>
        </p:spPr>
        <p:txBody>
          <a:bodyPr wrap="square" rtlCol="0">
            <a:spAutoFit/>
          </a:bodyPr>
          <a:lstStyle/>
          <a:p>
            <a:r>
              <a:rPr lang="cs-CZ" dirty="0" smtClean="0"/>
              <a:t>Restaurování kolem r. 1800 </a:t>
            </a:r>
            <a:endParaRPr lang="cs-CZ" dirty="0"/>
          </a:p>
        </p:txBody>
      </p:sp>
      <p:sp>
        <p:nvSpPr>
          <p:cNvPr id="14" name="TextovéPole 13"/>
          <p:cNvSpPr txBox="1"/>
          <p:nvPr/>
        </p:nvSpPr>
        <p:spPr>
          <a:xfrm>
            <a:off x="2940510" y="5708176"/>
            <a:ext cx="2711610" cy="369332"/>
          </a:xfrm>
          <a:prstGeom prst="rect">
            <a:avLst/>
          </a:prstGeom>
          <a:noFill/>
        </p:spPr>
        <p:txBody>
          <a:bodyPr wrap="square" rtlCol="0">
            <a:spAutoFit/>
          </a:bodyPr>
          <a:lstStyle/>
          <a:p>
            <a:r>
              <a:rPr lang="cs-CZ" dirty="0" smtClean="0"/>
              <a:t>De-restaurování v r. 1973</a:t>
            </a:r>
            <a:endParaRPr lang="cs-CZ" dirty="0"/>
          </a:p>
        </p:txBody>
      </p:sp>
      <p:sp>
        <p:nvSpPr>
          <p:cNvPr id="15" name="TextovéPole 14"/>
          <p:cNvSpPr txBox="1"/>
          <p:nvPr/>
        </p:nvSpPr>
        <p:spPr>
          <a:xfrm>
            <a:off x="5684996" y="5523510"/>
            <a:ext cx="2271380" cy="646331"/>
          </a:xfrm>
          <a:prstGeom prst="rect">
            <a:avLst/>
          </a:prstGeom>
          <a:noFill/>
        </p:spPr>
        <p:txBody>
          <a:bodyPr wrap="square" rtlCol="0">
            <a:spAutoFit/>
          </a:bodyPr>
          <a:lstStyle/>
          <a:p>
            <a:r>
              <a:rPr lang="cs-CZ" dirty="0" smtClean="0"/>
              <a:t>Restaurování v r. 2006 - 2008</a:t>
            </a:r>
            <a:endParaRPr lang="cs-CZ" dirty="0"/>
          </a:p>
        </p:txBody>
      </p:sp>
    </p:spTree>
    <p:extLst>
      <p:ext uri="{BB962C8B-B14F-4D97-AF65-F5344CB8AC3E}">
        <p14:creationId xmlns:p14="http://schemas.microsoft.com/office/powerpoint/2010/main" val="2080410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4968" y="125760"/>
            <a:ext cx="8229600" cy="1143000"/>
          </a:xfrm>
        </p:spPr>
        <p:txBody>
          <a:bodyPr/>
          <a:lstStyle/>
          <a:p>
            <a:r>
              <a:rPr lang="cs-CZ" dirty="0" smtClean="0"/>
              <a:t>Terminologie</a:t>
            </a:r>
            <a:endParaRPr lang="cs-CZ" dirty="0"/>
          </a:p>
        </p:txBody>
      </p:sp>
      <p:sp>
        <p:nvSpPr>
          <p:cNvPr id="4" name="Zástupný symbol pro obsah 2"/>
          <p:cNvSpPr txBox="1">
            <a:spLocks/>
          </p:cNvSpPr>
          <p:nvPr/>
        </p:nvSpPr>
        <p:spPr>
          <a:xfrm>
            <a:off x="683568" y="1052736"/>
            <a:ext cx="7772400" cy="361127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defRPr/>
            </a:pPr>
            <a:r>
              <a:rPr lang="cs-CZ" sz="2800" dirty="0" smtClean="0"/>
              <a:t>Usnesení k terminologii konzervace hmotného kulturního dědictví, Konference ICOM – CC, New </a:t>
            </a:r>
            <a:r>
              <a:rPr lang="cs-CZ" sz="2800" dirty="0" err="1" smtClean="0"/>
              <a:t>Delhi</a:t>
            </a:r>
            <a:r>
              <a:rPr lang="cs-CZ" sz="2800" dirty="0" smtClean="0"/>
              <a:t> , 22 – 26. 9. 2008:</a:t>
            </a:r>
          </a:p>
          <a:p>
            <a:pPr lvl="1" algn="just">
              <a:defRPr/>
            </a:pPr>
            <a:r>
              <a:rPr lang="cs-CZ" sz="2400" b="1" dirty="0" err="1" smtClean="0">
                <a:solidFill>
                  <a:schemeClr val="accent1"/>
                </a:solidFill>
              </a:rPr>
              <a:t>Conservation</a:t>
            </a:r>
            <a:r>
              <a:rPr lang="cs-CZ" sz="2400" b="1" dirty="0" smtClean="0">
                <a:solidFill>
                  <a:schemeClr val="accent1"/>
                </a:solidFill>
              </a:rPr>
              <a:t>: </a:t>
            </a:r>
            <a:r>
              <a:rPr lang="cs-CZ" sz="2400" b="1" dirty="0" err="1" smtClean="0">
                <a:solidFill>
                  <a:schemeClr val="accent1"/>
                </a:solidFill>
              </a:rPr>
              <a:t>preventive</a:t>
            </a:r>
            <a:r>
              <a:rPr lang="cs-CZ" sz="2400" b="1" dirty="0" smtClean="0">
                <a:solidFill>
                  <a:schemeClr val="accent1"/>
                </a:solidFill>
              </a:rPr>
              <a:t> </a:t>
            </a:r>
            <a:r>
              <a:rPr lang="cs-CZ" sz="2400" b="1" dirty="0" err="1" smtClean="0">
                <a:solidFill>
                  <a:schemeClr val="accent1"/>
                </a:solidFill>
              </a:rPr>
              <a:t>conservation</a:t>
            </a:r>
            <a:r>
              <a:rPr lang="cs-CZ" sz="2400" b="1" dirty="0" smtClean="0">
                <a:solidFill>
                  <a:schemeClr val="accent1"/>
                </a:solidFill>
              </a:rPr>
              <a:t> / </a:t>
            </a:r>
            <a:r>
              <a:rPr lang="cs-CZ" sz="2400" b="1" dirty="0" err="1" smtClean="0">
                <a:solidFill>
                  <a:schemeClr val="accent1"/>
                </a:solidFill>
              </a:rPr>
              <a:t>remedial</a:t>
            </a:r>
            <a:r>
              <a:rPr lang="cs-CZ" sz="2400" b="1" dirty="0" smtClean="0">
                <a:solidFill>
                  <a:schemeClr val="accent1"/>
                </a:solidFill>
              </a:rPr>
              <a:t> </a:t>
            </a:r>
            <a:r>
              <a:rPr lang="cs-CZ" sz="2400" b="1" dirty="0" err="1" smtClean="0">
                <a:solidFill>
                  <a:schemeClr val="accent1"/>
                </a:solidFill>
              </a:rPr>
              <a:t>conservation</a:t>
            </a:r>
            <a:r>
              <a:rPr lang="cs-CZ" sz="2400" b="1" dirty="0" smtClean="0">
                <a:solidFill>
                  <a:schemeClr val="accent1"/>
                </a:solidFill>
              </a:rPr>
              <a:t> / </a:t>
            </a:r>
            <a:r>
              <a:rPr lang="cs-CZ" sz="2400" b="1" dirty="0" err="1" smtClean="0">
                <a:solidFill>
                  <a:schemeClr val="accent1"/>
                </a:solidFill>
              </a:rPr>
              <a:t>restoration</a:t>
            </a:r>
            <a:endParaRPr lang="cs-CZ" sz="2400" b="1" dirty="0" smtClean="0">
              <a:solidFill>
                <a:schemeClr val="accent1"/>
              </a:solidFill>
            </a:endParaRPr>
          </a:p>
          <a:p>
            <a:pPr algn="just">
              <a:defRPr/>
            </a:pPr>
            <a:r>
              <a:rPr lang="cs-CZ" sz="2800" dirty="0" smtClean="0"/>
              <a:t>Dokument o profesi konzervátora-restaurátora AMG ČR, Komise konzervátorů-restaurátorů AMG, 2011</a:t>
            </a:r>
          </a:p>
          <a:p>
            <a:pPr lvl="1" algn="just">
              <a:defRPr/>
            </a:pPr>
            <a:r>
              <a:rPr lang="cs-CZ" sz="2500" dirty="0" smtClean="0">
                <a:hlinkClick r:id="rId3"/>
              </a:rPr>
              <a:t>https://www.cz-museums.cz/web/amg/organy-amg/komise/komise-konzervatoru-restauratoru/dokumenty</a:t>
            </a:r>
            <a:endParaRPr lang="cs-CZ" sz="2500" dirty="0" smtClean="0"/>
          </a:p>
          <a:p>
            <a:pPr algn="just">
              <a:defRPr/>
            </a:pPr>
            <a:r>
              <a:rPr lang="cs-CZ" sz="2800" dirty="0"/>
              <a:t>Evropská komise pro standardizaci CEN – </a:t>
            </a:r>
            <a:r>
              <a:rPr lang="cs-CZ" sz="2800" dirty="0" err="1"/>
              <a:t>Europian</a:t>
            </a:r>
            <a:r>
              <a:rPr lang="cs-CZ" sz="2800" dirty="0"/>
              <a:t> </a:t>
            </a:r>
            <a:r>
              <a:rPr lang="cs-CZ" sz="2800" dirty="0" err="1"/>
              <a:t>Comitte</a:t>
            </a:r>
            <a:r>
              <a:rPr lang="cs-CZ" sz="2800" dirty="0"/>
              <a:t> </a:t>
            </a:r>
            <a:r>
              <a:rPr lang="cs-CZ" sz="2800" dirty="0" err="1"/>
              <a:t>for</a:t>
            </a:r>
            <a:r>
              <a:rPr lang="cs-CZ" sz="2800" dirty="0"/>
              <a:t> </a:t>
            </a:r>
            <a:r>
              <a:rPr lang="cs-CZ" sz="2800" dirty="0" err="1"/>
              <a:t>Standardisation</a:t>
            </a:r>
            <a:r>
              <a:rPr lang="cs-CZ" sz="2800" dirty="0"/>
              <a:t> (CEN T/ 346 – </a:t>
            </a:r>
            <a:r>
              <a:rPr lang="cs-CZ" sz="2800" dirty="0" err="1"/>
              <a:t>Conservation</a:t>
            </a:r>
            <a:r>
              <a:rPr lang="cs-CZ" sz="2800" dirty="0"/>
              <a:t> </a:t>
            </a:r>
            <a:r>
              <a:rPr lang="cs-CZ" sz="2800" dirty="0" err="1"/>
              <a:t>of</a:t>
            </a:r>
            <a:r>
              <a:rPr lang="cs-CZ" sz="2800" dirty="0"/>
              <a:t> </a:t>
            </a:r>
            <a:r>
              <a:rPr lang="cs-CZ" sz="2800" dirty="0" err="1"/>
              <a:t>Cultural</a:t>
            </a:r>
            <a:r>
              <a:rPr lang="cs-CZ" sz="2800" dirty="0"/>
              <a:t> </a:t>
            </a:r>
            <a:r>
              <a:rPr lang="cs-CZ" sz="2800" dirty="0" err="1"/>
              <a:t>Property</a:t>
            </a:r>
            <a:endParaRPr lang="cs-CZ" sz="2800" dirty="0"/>
          </a:p>
          <a:p>
            <a:pPr lvl="1" algn="just">
              <a:defRPr/>
            </a:pPr>
            <a:r>
              <a:rPr lang="cs-CZ" sz="2400" b="1" dirty="0"/>
              <a:t>ČSN 961509, </a:t>
            </a:r>
            <a:r>
              <a:rPr lang="cs-CZ" b="1" dirty="0"/>
              <a:t>EN 15898: Ochrana kulturního dědictví - Základní obecné termíny a definice; účinnost: 1. 9. 2012</a:t>
            </a:r>
          </a:p>
          <a:p>
            <a:pPr algn="just">
              <a:defRPr/>
            </a:pPr>
            <a:endParaRPr lang="cs-CZ" sz="2900" dirty="0" smtClean="0"/>
          </a:p>
          <a:p>
            <a:pPr lvl="1" algn="just">
              <a:defRPr/>
            </a:pPr>
            <a:endParaRPr lang="cs-CZ" sz="2500" dirty="0" smtClean="0"/>
          </a:p>
          <a:p>
            <a:pPr algn="just">
              <a:defRPr/>
            </a:pPr>
            <a:endParaRPr lang="cs-CZ" sz="2800" dirty="0" smtClean="0"/>
          </a:p>
          <a:p>
            <a:pPr>
              <a:defRPr/>
            </a:pPr>
            <a:endParaRPr lang="cs-CZ" sz="2800" dirty="0" smtClean="0"/>
          </a:p>
          <a:p>
            <a:pPr>
              <a:defRPr/>
            </a:pPr>
            <a:endParaRPr lang="cs-CZ" dirty="0"/>
          </a:p>
        </p:txBody>
      </p:sp>
      <p:pic>
        <p:nvPicPr>
          <p:cNvPr id="5" name="Obrázek 4" descr="images.jpg"/>
          <p:cNvPicPr>
            <a:picLocks noChangeAspect="1"/>
          </p:cNvPicPr>
          <p:nvPr/>
        </p:nvPicPr>
        <p:blipFill>
          <a:blip r:embed="rId4"/>
          <a:stretch>
            <a:fillRect/>
          </a:stretch>
        </p:blipFill>
        <p:spPr>
          <a:xfrm>
            <a:off x="899591" y="4664014"/>
            <a:ext cx="2094281" cy="1933183"/>
          </a:xfrm>
          <a:prstGeom prst="rect">
            <a:avLst/>
          </a:prstGeom>
        </p:spPr>
      </p:pic>
      <p:sp>
        <p:nvSpPr>
          <p:cNvPr id="7" name="Zaoblený obdélník 6"/>
          <p:cNvSpPr/>
          <p:nvPr/>
        </p:nvSpPr>
        <p:spPr>
          <a:xfrm>
            <a:off x="3257398" y="4664014"/>
            <a:ext cx="5000660" cy="20717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s-CZ" sz="2400" b="1" dirty="0" smtClean="0"/>
              <a:t>Konzervování-restaurování (konzervování):</a:t>
            </a:r>
            <a:endParaRPr lang="cs-CZ" sz="2400" b="1" dirty="0"/>
          </a:p>
          <a:p>
            <a:pPr marL="342900" indent="-342900">
              <a:buFont typeface="Arial" pitchFamily="34" charset="0"/>
              <a:buChar char="•"/>
              <a:defRPr/>
            </a:pPr>
            <a:r>
              <a:rPr lang="cs-CZ" sz="2400" b="1" dirty="0"/>
              <a:t>preventivní konzervace </a:t>
            </a:r>
          </a:p>
          <a:p>
            <a:pPr marL="342900" indent="-342900">
              <a:buFont typeface="Arial" pitchFamily="34" charset="0"/>
              <a:buChar char="•"/>
              <a:defRPr/>
            </a:pPr>
            <a:r>
              <a:rPr lang="cs-CZ" sz="2400" b="1" dirty="0"/>
              <a:t>sanační (kurativní) konzervace </a:t>
            </a:r>
          </a:p>
          <a:p>
            <a:pPr marL="342900" indent="-342900">
              <a:buFont typeface="Arial" pitchFamily="34" charset="0"/>
              <a:buChar char="•"/>
              <a:defRPr/>
            </a:pPr>
            <a:r>
              <a:rPr lang="cs-CZ" sz="2400" b="1" dirty="0"/>
              <a:t>restaurování</a:t>
            </a:r>
          </a:p>
        </p:txBody>
      </p:sp>
    </p:spTree>
    <p:extLst>
      <p:ext uri="{BB962C8B-B14F-4D97-AF65-F5344CB8AC3E}">
        <p14:creationId xmlns:p14="http://schemas.microsoft.com/office/powerpoint/2010/main" val="434121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1901" y="0"/>
            <a:ext cx="8229600" cy="1143000"/>
          </a:xfrm>
        </p:spPr>
        <p:txBody>
          <a:bodyPr>
            <a:normAutofit/>
          </a:bodyPr>
          <a:lstStyle/>
          <a:p>
            <a:r>
              <a:rPr lang="cs-CZ" dirty="0" smtClean="0"/>
              <a:t>Terminologie</a:t>
            </a:r>
            <a:endParaRPr lang="cs-CZ" dirty="0"/>
          </a:p>
        </p:txBody>
      </p:sp>
      <p:sp>
        <p:nvSpPr>
          <p:cNvPr id="3" name="Zástupný symbol pro obsah 2"/>
          <p:cNvSpPr>
            <a:spLocks noGrp="1"/>
          </p:cNvSpPr>
          <p:nvPr>
            <p:ph idx="1"/>
          </p:nvPr>
        </p:nvSpPr>
        <p:spPr>
          <a:xfrm>
            <a:off x="477002" y="1010131"/>
            <a:ext cx="8229600" cy="4248471"/>
          </a:xfrm>
        </p:spPr>
        <p:txBody>
          <a:bodyPr>
            <a:normAutofit fontScale="55000" lnSpcReduction="20000"/>
          </a:bodyPr>
          <a:lstStyle/>
          <a:p>
            <a:r>
              <a:rPr lang="cs-CZ" b="1" dirty="0" err="1" smtClean="0">
                <a:solidFill>
                  <a:schemeClr val="accent1"/>
                </a:solidFill>
              </a:rPr>
              <a:t>Konzervování-restaurování</a:t>
            </a:r>
            <a:r>
              <a:rPr lang="cs-CZ" b="1" dirty="0" smtClean="0">
                <a:solidFill>
                  <a:schemeClr val="accent1"/>
                </a:solidFill>
              </a:rPr>
              <a:t> (konzervace), Dokument o profesi </a:t>
            </a:r>
            <a:r>
              <a:rPr lang="cs-CZ" b="1" dirty="0" err="1" smtClean="0">
                <a:solidFill>
                  <a:schemeClr val="accent1"/>
                </a:solidFill>
              </a:rPr>
              <a:t>ko</a:t>
            </a:r>
            <a:r>
              <a:rPr lang="cs-CZ" b="1" dirty="0" smtClean="0">
                <a:solidFill>
                  <a:schemeClr val="accent1"/>
                </a:solidFill>
              </a:rPr>
              <a:t>-re AMG, 2011:</a:t>
            </a:r>
          </a:p>
          <a:p>
            <a:pPr lvl="1"/>
            <a:r>
              <a:rPr lang="cs-CZ" b="1" dirty="0" smtClean="0"/>
              <a:t>Preventivní konzervace (PK): </a:t>
            </a:r>
            <a:r>
              <a:rPr lang="cs-CZ" dirty="0"/>
              <a:t>soubor </a:t>
            </a:r>
            <a:r>
              <a:rPr lang="cs-CZ" i="1" u="sng" dirty="0"/>
              <a:t>nepřímých opatření </a:t>
            </a:r>
            <a:r>
              <a:rPr lang="cs-CZ" dirty="0"/>
              <a:t>vedoucích k ochraně </a:t>
            </a:r>
            <a:r>
              <a:rPr lang="cs-CZ" i="1" dirty="0"/>
              <a:t>předmětu </a:t>
            </a:r>
            <a:r>
              <a:rPr lang="cs-CZ" dirty="0"/>
              <a:t>prostřednictvím systematické kontroly a případné úpravy prostředí, v němž je či bude předmět uchováván tak, aby předměty setrvávaly v pokud možno nezměněném stavu. </a:t>
            </a:r>
            <a:endParaRPr lang="cs-CZ" dirty="0" smtClean="0"/>
          </a:p>
          <a:p>
            <a:pPr lvl="1"/>
            <a:r>
              <a:rPr lang="cs-CZ" b="1" dirty="0" smtClean="0"/>
              <a:t>Sanační konzervace (SK)</a:t>
            </a:r>
            <a:r>
              <a:rPr lang="cs-CZ" dirty="0" smtClean="0"/>
              <a:t>: </a:t>
            </a:r>
            <a:r>
              <a:rPr lang="cs-CZ" dirty="0"/>
              <a:t>konzervace spočívá v ochraně </a:t>
            </a:r>
            <a:r>
              <a:rPr lang="cs-CZ" i="1" dirty="0"/>
              <a:t>předmětu </a:t>
            </a:r>
            <a:r>
              <a:rPr lang="cs-CZ" dirty="0"/>
              <a:t>pomocí systému </a:t>
            </a:r>
            <a:r>
              <a:rPr lang="cs-CZ" i="1" u="sng" dirty="0"/>
              <a:t>přímých zásahů </a:t>
            </a:r>
            <a:r>
              <a:rPr lang="cs-CZ" dirty="0"/>
              <a:t>s cílem stabilizovat jeho současný fyzický stav při maximálním úsilí o zachování </a:t>
            </a:r>
            <a:r>
              <a:rPr lang="cs-CZ" i="1" dirty="0"/>
              <a:t>komplexní hodnoty předmětu</a:t>
            </a:r>
            <a:r>
              <a:rPr lang="cs-CZ" dirty="0"/>
              <a:t>.</a:t>
            </a:r>
          </a:p>
          <a:p>
            <a:pPr lvl="1"/>
            <a:r>
              <a:rPr lang="cs-CZ" b="1" dirty="0" smtClean="0"/>
              <a:t>Restaurování (R):</a:t>
            </a:r>
            <a:r>
              <a:rPr lang="cs-CZ" dirty="0" smtClean="0"/>
              <a:t> </a:t>
            </a:r>
            <a:r>
              <a:rPr lang="cs-CZ" dirty="0"/>
              <a:t>je činnost, která interpretuje </a:t>
            </a:r>
            <a:r>
              <a:rPr lang="cs-CZ" i="1" dirty="0"/>
              <a:t>celistvost-integritu předmětu </a:t>
            </a:r>
            <a:r>
              <a:rPr lang="cs-CZ" dirty="0"/>
              <a:t>na určitém známém stupni jeho historického vývoje. Hlavním důvodem je dosažení </a:t>
            </a:r>
            <a:r>
              <a:rPr lang="cs-CZ" i="1" u="sng" dirty="0"/>
              <a:t>srozumitelnosti</a:t>
            </a:r>
            <a:r>
              <a:rPr lang="cs-CZ" i="1" dirty="0"/>
              <a:t> předmětu</a:t>
            </a:r>
            <a:r>
              <a:rPr lang="cs-CZ" dirty="0"/>
              <a:t>. V určité míře tak dochází k obnovení estetické, technické, hudební aj. funkčnosti-účinnosti </a:t>
            </a:r>
            <a:r>
              <a:rPr lang="cs-CZ" i="1" dirty="0"/>
              <a:t>předmětu</a:t>
            </a:r>
            <a:r>
              <a:rPr lang="cs-CZ" dirty="0"/>
              <a:t>. </a:t>
            </a:r>
            <a:r>
              <a:rPr lang="cs-CZ" i="1" dirty="0"/>
              <a:t>Restaurování </a:t>
            </a:r>
            <a:r>
              <a:rPr lang="cs-CZ" dirty="0"/>
              <a:t>zahrnuje nejen doplňování chybějících či silně poškozených prvků, ale také odstranění těch prvků, které srozumitelnost nebo funkčnost-účinnost </a:t>
            </a:r>
            <a:r>
              <a:rPr lang="cs-CZ" i="1" dirty="0"/>
              <a:t>předmětu</a:t>
            </a:r>
            <a:r>
              <a:rPr lang="cs-CZ" dirty="0"/>
              <a:t> omezují. Zásah do autenticity </a:t>
            </a:r>
            <a:r>
              <a:rPr lang="cs-CZ" i="1" dirty="0"/>
              <a:t>předmětu</a:t>
            </a:r>
            <a:r>
              <a:rPr lang="cs-CZ" dirty="0"/>
              <a:t> je přitom nezbytný, ale měl by být co nejmenší.</a:t>
            </a:r>
            <a:endParaRPr lang="cs-CZ" sz="2400" dirty="0"/>
          </a:p>
          <a:p>
            <a:pPr marL="0" indent="0">
              <a:buNone/>
            </a:pPr>
            <a:r>
              <a:rPr lang="cs-CZ" dirty="0"/>
              <a:t> </a:t>
            </a:r>
            <a:endParaRPr lang="cs-CZ" sz="2400" dirty="0"/>
          </a:p>
          <a:p>
            <a:pPr lvl="1"/>
            <a:endParaRPr lang="cs-CZ" dirty="0"/>
          </a:p>
        </p:txBody>
      </p:sp>
      <p:pic>
        <p:nvPicPr>
          <p:cNvPr id="7" name="Obrázek 6" descr="Marcela-Kuželov.jpg"/>
          <p:cNvPicPr>
            <a:picLocks noChangeAspect="1"/>
          </p:cNvPicPr>
          <p:nvPr/>
        </p:nvPicPr>
        <p:blipFill>
          <a:blip r:embed="rId3" cstate="print"/>
          <a:stretch>
            <a:fillRect/>
          </a:stretch>
        </p:blipFill>
        <p:spPr>
          <a:xfrm rot="5400000">
            <a:off x="3452607" y="4051571"/>
            <a:ext cx="2618437" cy="1963828"/>
          </a:xfrm>
          <a:prstGeom prst="rect">
            <a:avLst/>
          </a:prstGeom>
        </p:spPr>
      </p:pic>
      <p:pic>
        <p:nvPicPr>
          <p:cNvPr id="8" name="Obrázek 7" descr="09.jpg"/>
          <p:cNvPicPr>
            <a:picLocks noChangeAspect="1"/>
          </p:cNvPicPr>
          <p:nvPr/>
        </p:nvPicPr>
        <p:blipFill>
          <a:blip r:embed="rId4"/>
          <a:stretch>
            <a:fillRect/>
          </a:stretch>
        </p:blipFill>
        <p:spPr>
          <a:xfrm>
            <a:off x="6349556" y="3731329"/>
            <a:ext cx="1734117" cy="2611375"/>
          </a:xfrm>
          <a:prstGeom prst="rect">
            <a:avLst/>
          </a:prstGeom>
        </p:spPr>
      </p:pic>
      <p:sp>
        <p:nvSpPr>
          <p:cNvPr id="9" name="TextovéPole 8"/>
          <p:cNvSpPr txBox="1"/>
          <p:nvPr/>
        </p:nvSpPr>
        <p:spPr>
          <a:xfrm>
            <a:off x="395537" y="5877272"/>
            <a:ext cx="1944215" cy="369332"/>
          </a:xfrm>
          <a:prstGeom prst="rect">
            <a:avLst/>
          </a:prstGeom>
          <a:noFill/>
        </p:spPr>
        <p:txBody>
          <a:bodyPr wrap="square" rtlCol="0">
            <a:spAutoFit/>
          </a:bodyPr>
          <a:lstStyle/>
          <a:p>
            <a:endParaRPr lang="cs-CZ" dirty="0"/>
          </a:p>
        </p:txBody>
      </p:sp>
      <p:pic>
        <p:nvPicPr>
          <p:cNvPr id="10" name="Obrázek 9" descr="DSC_4750.JPG"/>
          <p:cNvPicPr>
            <a:picLocks noChangeAspect="1"/>
          </p:cNvPicPr>
          <p:nvPr/>
        </p:nvPicPr>
        <p:blipFill>
          <a:blip r:embed="rId5" cstate="print"/>
          <a:stretch>
            <a:fillRect/>
          </a:stretch>
        </p:blipFill>
        <p:spPr>
          <a:xfrm>
            <a:off x="349154" y="3919945"/>
            <a:ext cx="3128654" cy="2076779"/>
          </a:xfrm>
          <a:prstGeom prst="rect">
            <a:avLst/>
          </a:prstGeom>
        </p:spPr>
      </p:pic>
      <p:sp>
        <p:nvSpPr>
          <p:cNvPr id="11" name="TextovéPole 10"/>
          <p:cNvSpPr txBox="1"/>
          <p:nvPr/>
        </p:nvSpPr>
        <p:spPr>
          <a:xfrm>
            <a:off x="339260" y="6063219"/>
            <a:ext cx="3016331" cy="369332"/>
          </a:xfrm>
          <a:prstGeom prst="rect">
            <a:avLst/>
          </a:prstGeom>
          <a:noFill/>
        </p:spPr>
        <p:txBody>
          <a:bodyPr wrap="square" rtlCol="0">
            <a:spAutoFit/>
          </a:bodyPr>
          <a:lstStyle/>
          <a:p>
            <a:r>
              <a:rPr lang="cs-CZ" dirty="0" smtClean="0"/>
              <a:t>PK: Balení a transport </a:t>
            </a:r>
            <a:endParaRPr lang="cs-CZ" dirty="0"/>
          </a:p>
        </p:txBody>
      </p:sp>
      <p:sp>
        <p:nvSpPr>
          <p:cNvPr id="12" name="TextovéPole 11"/>
          <p:cNvSpPr txBox="1"/>
          <p:nvPr/>
        </p:nvSpPr>
        <p:spPr>
          <a:xfrm>
            <a:off x="3551256" y="6375785"/>
            <a:ext cx="2808312" cy="369332"/>
          </a:xfrm>
          <a:prstGeom prst="rect">
            <a:avLst/>
          </a:prstGeom>
          <a:noFill/>
        </p:spPr>
        <p:txBody>
          <a:bodyPr wrap="square" rtlCol="0">
            <a:spAutoFit/>
          </a:bodyPr>
          <a:lstStyle/>
          <a:p>
            <a:r>
              <a:rPr lang="cs-CZ" dirty="0" smtClean="0"/>
              <a:t>SK: Chemická desinsekce</a:t>
            </a:r>
            <a:endParaRPr lang="cs-CZ" dirty="0"/>
          </a:p>
        </p:txBody>
      </p:sp>
      <p:sp>
        <p:nvSpPr>
          <p:cNvPr id="13" name="TextovéPole 12"/>
          <p:cNvSpPr txBox="1"/>
          <p:nvPr/>
        </p:nvSpPr>
        <p:spPr>
          <a:xfrm>
            <a:off x="6339636" y="6346813"/>
            <a:ext cx="2519021" cy="369332"/>
          </a:xfrm>
          <a:prstGeom prst="rect">
            <a:avLst/>
          </a:prstGeom>
          <a:noFill/>
        </p:spPr>
        <p:txBody>
          <a:bodyPr wrap="square" rtlCol="0">
            <a:spAutoFit/>
          </a:bodyPr>
          <a:lstStyle/>
          <a:p>
            <a:r>
              <a:rPr lang="cs-CZ" dirty="0" smtClean="0"/>
              <a:t>R: Doplnění intarzie</a:t>
            </a:r>
            <a:endParaRPr lang="cs-CZ" dirty="0"/>
          </a:p>
        </p:txBody>
      </p:sp>
    </p:spTree>
    <p:extLst>
      <p:ext uri="{BB962C8B-B14F-4D97-AF65-F5344CB8AC3E}">
        <p14:creationId xmlns:p14="http://schemas.microsoft.com/office/powerpoint/2010/main" val="2033997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Etické kodexy</a:t>
            </a:r>
            <a:endParaRPr lang="cs-CZ" dirty="0"/>
          </a:p>
        </p:txBody>
      </p:sp>
      <p:sp>
        <p:nvSpPr>
          <p:cNvPr id="3" name="Zástupný symbol pro obsah 2"/>
          <p:cNvSpPr>
            <a:spLocks noGrp="1"/>
          </p:cNvSpPr>
          <p:nvPr>
            <p:ph idx="1"/>
          </p:nvPr>
        </p:nvSpPr>
        <p:spPr/>
        <p:txBody>
          <a:bodyPr>
            <a:normAutofit fontScale="62500" lnSpcReduction="20000"/>
          </a:bodyPr>
          <a:lstStyle/>
          <a:p>
            <a:r>
              <a:rPr lang="cs-CZ" dirty="0" err="1" smtClean="0"/>
              <a:t>The</a:t>
            </a:r>
            <a:r>
              <a:rPr lang="cs-CZ" dirty="0" smtClean="0"/>
              <a:t> </a:t>
            </a:r>
            <a:r>
              <a:rPr lang="cs-CZ" dirty="0" err="1" smtClean="0"/>
              <a:t>Conservator-Restorer</a:t>
            </a:r>
            <a:r>
              <a:rPr lang="cs-CZ" dirty="0" smtClean="0"/>
              <a:t>: a </a:t>
            </a:r>
            <a:r>
              <a:rPr lang="cs-CZ" dirty="0" err="1" smtClean="0"/>
              <a:t>Definition</a:t>
            </a:r>
            <a:r>
              <a:rPr lang="cs-CZ" dirty="0" smtClean="0"/>
              <a:t> </a:t>
            </a:r>
            <a:r>
              <a:rPr lang="cs-CZ" dirty="0" err="1" smtClean="0"/>
              <a:t>of</a:t>
            </a:r>
            <a:r>
              <a:rPr lang="cs-CZ" dirty="0" smtClean="0"/>
              <a:t> </a:t>
            </a:r>
            <a:r>
              <a:rPr lang="cs-CZ" dirty="0" err="1" smtClean="0"/>
              <a:t>the</a:t>
            </a:r>
            <a:r>
              <a:rPr lang="cs-CZ" dirty="0" smtClean="0"/>
              <a:t> </a:t>
            </a:r>
            <a:r>
              <a:rPr lang="cs-CZ" dirty="0" err="1" smtClean="0"/>
              <a:t>Profession</a:t>
            </a:r>
            <a:r>
              <a:rPr lang="cs-CZ" dirty="0" smtClean="0"/>
              <a:t>, ICOM-CC, </a:t>
            </a:r>
            <a:r>
              <a:rPr lang="cs-CZ" dirty="0" err="1" smtClean="0"/>
              <a:t>Copenhagen</a:t>
            </a:r>
            <a:r>
              <a:rPr lang="cs-CZ" dirty="0" smtClean="0"/>
              <a:t>, 1986</a:t>
            </a:r>
          </a:p>
          <a:p>
            <a:r>
              <a:rPr lang="cs-CZ" dirty="0" smtClean="0"/>
              <a:t>Profesní etický kodex ICOM pro muzea, 2006 (revize 2017)</a:t>
            </a:r>
          </a:p>
          <a:p>
            <a:r>
              <a:rPr lang="cs-CZ" dirty="0"/>
              <a:t>E.C.C.O. Professional </a:t>
            </a:r>
            <a:r>
              <a:rPr lang="cs-CZ" dirty="0" err="1" smtClean="0"/>
              <a:t>Guidelines</a:t>
            </a:r>
            <a:r>
              <a:rPr lang="cs-CZ" dirty="0" smtClean="0"/>
              <a:t> I. (2002), II. (</a:t>
            </a:r>
            <a:r>
              <a:rPr lang="cs-CZ" dirty="0" err="1" smtClean="0"/>
              <a:t>Code</a:t>
            </a:r>
            <a:r>
              <a:rPr lang="cs-CZ" dirty="0" smtClean="0"/>
              <a:t> </a:t>
            </a:r>
            <a:r>
              <a:rPr lang="cs-CZ" dirty="0" err="1" smtClean="0"/>
              <a:t>of</a:t>
            </a:r>
            <a:r>
              <a:rPr lang="cs-CZ" dirty="0" smtClean="0"/>
              <a:t> </a:t>
            </a:r>
            <a:r>
              <a:rPr lang="cs-CZ" dirty="0" err="1" smtClean="0"/>
              <a:t>Ethics</a:t>
            </a:r>
            <a:r>
              <a:rPr lang="cs-CZ" dirty="0" smtClean="0"/>
              <a:t>, 2003), III. (</a:t>
            </a:r>
            <a:r>
              <a:rPr lang="cs-CZ" dirty="0" err="1" smtClean="0"/>
              <a:t>Education</a:t>
            </a:r>
            <a:r>
              <a:rPr lang="cs-CZ" dirty="0" smtClean="0"/>
              <a:t>, 2004)</a:t>
            </a:r>
          </a:p>
          <a:p>
            <a:r>
              <a:rPr lang="cs-CZ" dirty="0" err="1" smtClean="0"/>
              <a:t>The</a:t>
            </a:r>
            <a:r>
              <a:rPr lang="cs-CZ" dirty="0" smtClean="0"/>
              <a:t> </a:t>
            </a:r>
            <a:r>
              <a:rPr lang="cs-CZ" dirty="0" err="1" smtClean="0"/>
              <a:t>Ethics</a:t>
            </a:r>
            <a:r>
              <a:rPr lang="cs-CZ" dirty="0" smtClean="0"/>
              <a:t> </a:t>
            </a:r>
            <a:r>
              <a:rPr lang="cs-CZ" dirty="0" err="1" smtClean="0"/>
              <a:t>Checklist</a:t>
            </a:r>
            <a:r>
              <a:rPr lang="cs-CZ" dirty="0" smtClean="0"/>
              <a:t>, Victoria &amp; Albert Museum, 2004 (2. vydání),</a:t>
            </a:r>
          </a:p>
          <a:p>
            <a:pPr marL="0" indent="0">
              <a:buNone/>
            </a:pPr>
            <a:endParaRPr lang="cs-CZ" dirty="0" smtClean="0"/>
          </a:p>
          <a:p>
            <a:pPr marL="0" indent="0">
              <a:buNone/>
            </a:pPr>
            <a:endParaRPr lang="cs-CZ" dirty="0" smtClean="0"/>
          </a:p>
          <a:p>
            <a:pPr marL="0" indent="0">
              <a:buNone/>
            </a:pPr>
            <a:endParaRPr lang="cs-CZ" dirty="0" smtClean="0"/>
          </a:p>
          <a:p>
            <a:pPr marL="0" indent="0">
              <a:buNone/>
            </a:pPr>
            <a:endParaRPr lang="cs-CZ" dirty="0" smtClean="0"/>
          </a:p>
          <a:p>
            <a:r>
              <a:rPr lang="cs-CZ" b="1" dirty="0" smtClean="0">
                <a:solidFill>
                  <a:schemeClr val="accent1"/>
                </a:solidFill>
              </a:rPr>
              <a:t>Dokument o profesi konzervátora-restaurátora AMG, Komise konzervátorů-restaurátorů, 2011</a:t>
            </a:r>
          </a:p>
          <a:p>
            <a:endParaRPr lang="cs-CZ" dirty="0" smtClean="0"/>
          </a:p>
          <a:p>
            <a:pPr lvl="0"/>
            <a:r>
              <a:rPr lang="cs-CZ" dirty="0"/>
              <a:t>Etický kodex a zásady pro praxi restaurování výtvarných uměleckých děl Asociace restaurátorů Praha, </a:t>
            </a:r>
            <a:r>
              <a:rPr lang="cs-CZ" dirty="0" smtClean="0"/>
              <a:t>2014 </a:t>
            </a:r>
            <a:r>
              <a:rPr lang="cs-CZ" u="sng" dirty="0" smtClean="0">
                <a:hlinkClick r:id="rId3"/>
              </a:rPr>
              <a:t>http://www.ckr.g6.cz/?page_id=9</a:t>
            </a:r>
            <a:endParaRPr lang="cs-CZ" dirty="0" smtClean="0"/>
          </a:p>
          <a:p>
            <a:endParaRPr lang="cs-CZ" dirty="0" smtClean="0"/>
          </a:p>
          <a:p>
            <a:endParaRPr lang="cs-CZ" dirty="0"/>
          </a:p>
          <a:p>
            <a:endParaRPr lang="cs-CZ" dirty="0"/>
          </a:p>
        </p:txBody>
      </p:sp>
      <p:sp>
        <p:nvSpPr>
          <p:cNvPr id="4" name="Pravá složená závorka 3"/>
          <p:cNvSpPr/>
          <p:nvPr/>
        </p:nvSpPr>
        <p:spPr>
          <a:xfrm rot="5400000">
            <a:off x="3831530" y="2153246"/>
            <a:ext cx="864096" cy="3847652"/>
          </a:xfrm>
          <a:prstGeom prst="rightBrace">
            <a:avLst/>
          </a:prstGeom>
          <a:ln cmpd="thinThick"/>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pic>
        <p:nvPicPr>
          <p:cNvPr id="1026" name="Picture 2" descr="komi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3534959"/>
            <a:ext cx="21082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3508289"/>
            <a:ext cx="1152128" cy="10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461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Komplexní hodnota předmětu</a:t>
            </a:r>
            <a:endParaRPr lang="cs-CZ" dirty="0"/>
          </a:p>
        </p:txBody>
      </p:sp>
      <p:sp>
        <p:nvSpPr>
          <p:cNvPr id="3" name="Zástupný symbol pro obsah 2"/>
          <p:cNvSpPr>
            <a:spLocks noGrp="1"/>
          </p:cNvSpPr>
          <p:nvPr>
            <p:ph idx="1"/>
          </p:nvPr>
        </p:nvSpPr>
        <p:spPr/>
        <p:txBody>
          <a:bodyPr/>
          <a:lstStyle/>
          <a:p>
            <a:r>
              <a:rPr lang="cs-CZ" sz="2400" dirty="0" smtClean="0"/>
              <a:t>Ad. 3.2)</a:t>
            </a:r>
            <a:r>
              <a:rPr lang="cs-CZ" sz="2400" dirty="0"/>
              <a:t>	</a:t>
            </a:r>
            <a:r>
              <a:rPr lang="cs-CZ" sz="2400" i="1" dirty="0"/>
              <a:t>Konzervátor-restaurátor </a:t>
            </a:r>
            <a:r>
              <a:rPr lang="cs-CZ" sz="2400" dirty="0"/>
              <a:t>respektuje </a:t>
            </a:r>
            <a:r>
              <a:rPr lang="cs-CZ" sz="2400" i="1" dirty="0"/>
              <a:t>komplexní hodnotu předmětu </a:t>
            </a:r>
            <a:r>
              <a:rPr lang="cs-CZ" sz="2400" dirty="0"/>
              <a:t>svěřeného do jeho péče.</a:t>
            </a:r>
          </a:p>
          <a:p>
            <a:endParaRPr lang="cs-CZ" dirty="0"/>
          </a:p>
        </p:txBody>
      </p:sp>
      <p:pic>
        <p:nvPicPr>
          <p:cNvPr id="4" name="Picture 3" descr="D:\ALENA\Konzervace\Archeol.centr\Hulín Foto\H 31 po konzervaci\vzorek 2\H31 vzorek 2-4.jpg"/>
          <p:cNvPicPr>
            <a:picLocks noChangeAspect="1" noChangeArrowheads="1"/>
          </p:cNvPicPr>
          <p:nvPr/>
        </p:nvPicPr>
        <p:blipFill>
          <a:blip r:embed="rId3" cstate="print"/>
          <a:srcRect/>
          <a:stretch>
            <a:fillRect/>
          </a:stretch>
        </p:blipFill>
        <p:spPr bwMode="auto">
          <a:xfrm>
            <a:off x="4740018" y="3659903"/>
            <a:ext cx="3840427" cy="2880320"/>
          </a:xfrm>
          <a:prstGeom prst="rect">
            <a:avLst/>
          </a:prstGeom>
          <a:noFill/>
        </p:spPr>
      </p:pic>
      <p:sp>
        <p:nvSpPr>
          <p:cNvPr id="5" name="TextovéPole 4"/>
          <p:cNvSpPr txBox="1"/>
          <p:nvPr/>
        </p:nvSpPr>
        <p:spPr>
          <a:xfrm>
            <a:off x="288032" y="5373216"/>
            <a:ext cx="4283968" cy="1200329"/>
          </a:xfrm>
          <a:prstGeom prst="rect">
            <a:avLst/>
          </a:prstGeom>
          <a:noFill/>
        </p:spPr>
        <p:txBody>
          <a:bodyPr wrap="square" rtlCol="0">
            <a:spAutoFit/>
          </a:bodyPr>
          <a:lstStyle/>
          <a:p>
            <a:r>
              <a:rPr lang="cs-CZ" i="1" dirty="0" smtClean="0"/>
              <a:t>Měděné spirálovité prstýnky </a:t>
            </a:r>
            <a:br>
              <a:rPr lang="cs-CZ" i="1" dirty="0" smtClean="0"/>
            </a:br>
            <a:r>
              <a:rPr lang="cs-CZ" i="1" dirty="0" smtClean="0"/>
              <a:t>s otisky lidských prstů, únětická kultura, výzkum Archeologického centra v Olomouci,</a:t>
            </a:r>
          </a:p>
          <a:p>
            <a:r>
              <a:rPr lang="cs-CZ" i="1" dirty="0" smtClean="0"/>
              <a:t>Konzervováno v MCK TMB, 2004</a:t>
            </a:r>
            <a:endParaRPr lang="cs-CZ" i="1" dirty="0"/>
          </a:p>
        </p:txBody>
      </p:sp>
      <p:sp>
        <p:nvSpPr>
          <p:cNvPr id="6" name="TextovéPole 5"/>
          <p:cNvSpPr txBox="1"/>
          <p:nvPr/>
        </p:nvSpPr>
        <p:spPr>
          <a:xfrm>
            <a:off x="4572000" y="2420888"/>
            <a:ext cx="4176464" cy="707886"/>
          </a:xfrm>
          <a:prstGeom prst="rect">
            <a:avLst/>
          </a:prstGeom>
          <a:noFill/>
        </p:spPr>
        <p:txBody>
          <a:bodyPr wrap="square" rtlCol="0">
            <a:spAutoFit/>
          </a:bodyPr>
          <a:lstStyle/>
          <a:p>
            <a:r>
              <a:rPr lang="cs-CZ" sz="2000" dirty="0" smtClean="0"/>
              <a:t>Korozní vrstvy s otisky lidských prstů </a:t>
            </a:r>
            <a:br>
              <a:rPr lang="cs-CZ" sz="2000" dirty="0" smtClean="0"/>
            </a:br>
            <a:r>
              <a:rPr lang="cs-CZ" sz="2000" dirty="0" smtClean="0"/>
              <a:t>= komplexní hodnota předmětu ?</a:t>
            </a:r>
            <a:endParaRPr lang="cs-CZ" sz="2000" dirty="0"/>
          </a:p>
        </p:txBody>
      </p:sp>
      <p:pic>
        <p:nvPicPr>
          <p:cNvPr id="2050" name="Picture 2" descr="C:\Alena II\Konference\Hodonín etika 2019\vzorek 1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2532052"/>
            <a:ext cx="3121025" cy="234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035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Komplexní hodnota </a:t>
            </a:r>
            <a:r>
              <a:rPr lang="cs-CZ" dirty="0" smtClean="0"/>
              <a:t>předmětu stanovení koncepce </a:t>
            </a:r>
            <a:r>
              <a:rPr lang="cs-CZ" dirty="0"/>
              <a:t>zásahu</a:t>
            </a:r>
          </a:p>
        </p:txBody>
      </p:sp>
      <p:sp>
        <p:nvSpPr>
          <p:cNvPr id="3" name="Zástupný symbol pro obsah 2"/>
          <p:cNvSpPr>
            <a:spLocks noGrp="1"/>
          </p:cNvSpPr>
          <p:nvPr>
            <p:ph idx="1"/>
          </p:nvPr>
        </p:nvSpPr>
        <p:spPr/>
        <p:txBody>
          <a:bodyPr/>
          <a:lstStyle/>
          <a:p>
            <a:r>
              <a:rPr lang="cs-CZ" sz="2400" dirty="0" smtClean="0"/>
              <a:t>3D vizualizace pergamenového svitku z r. 1665 umístěného ve věži kostela v Telči</a:t>
            </a:r>
          </a:p>
          <a:p>
            <a:endParaRPr lang="cs-CZ"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856" y="2639241"/>
            <a:ext cx="2446594" cy="209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2132856"/>
            <a:ext cx="3008635" cy="2410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4553" y="2132856"/>
            <a:ext cx="230425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4758106"/>
            <a:ext cx="3952627" cy="1954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4294293" y="4996865"/>
            <a:ext cx="4680520" cy="1477328"/>
          </a:xfrm>
          <a:prstGeom prst="rect">
            <a:avLst/>
          </a:prstGeom>
          <a:noFill/>
        </p:spPr>
        <p:txBody>
          <a:bodyPr wrap="square" rtlCol="0">
            <a:spAutoFit/>
          </a:bodyPr>
          <a:lstStyle/>
          <a:p>
            <a:r>
              <a:rPr lang="cs-CZ" dirty="0" smtClean="0"/>
              <a:t>Průzkum – Tomograf Centra Excelence v Telči</a:t>
            </a:r>
          </a:p>
          <a:p>
            <a:r>
              <a:rPr lang="cs-CZ" dirty="0" smtClean="0"/>
              <a:t>Restaurování: Státní okresní archiv v Jihlavě</a:t>
            </a:r>
          </a:p>
          <a:p>
            <a:r>
              <a:rPr lang="cs-CZ" dirty="0" smtClean="0"/>
              <a:t>Zdroj: Benešová, M. a kol.: In Fórum pro </a:t>
            </a:r>
            <a:r>
              <a:rPr lang="cs-CZ" dirty="0" err="1" smtClean="0"/>
              <a:t>ko</a:t>
            </a:r>
            <a:r>
              <a:rPr lang="cs-CZ" dirty="0" smtClean="0"/>
              <a:t>-re, 2019</a:t>
            </a:r>
          </a:p>
          <a:p>
            <a:r>
              <a:rPr lang="cs-CZ" dirty="0"/>
              <a:t>https://mck.technicalmuseum.cz/casopis-fkr/ </a:t>
            </a:r>
          </a:p>
        </p:txBody>
      </p:sp>
    </p:spTree>
    <p:extLst>
      <p:ext uri="{BB962C8B-B14F-4D97-AF65-F5344CB8AC3E}">
        <p14:creationId xmlns:p14="http://schemas.microsoft.com/office/powerpoint/2010/main" val="2903801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Komplexní hodnota předmětu – </a:t>
            </a:r>
            <a:r>
              <a:rPr lang="cs-CZ" dirty="0" smtClean="0"/>
              <a:t>stanovení koncepce </a:t>
            </a:r>
            <a:r>
              <a:rPr lang="cs-CZ" dirty="0"/>
              <a:t>zásahu</a:t>
            </a:r>
          </a:p>
        </p:txBody>
      </p:sp>
      <p:pic>
        <p:nvPicPr>
          <p:cNvPr id="1026" name="Picture 2" descr="http://www.vam.ac.uk/__data/assets/image/0003/193674/11342-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628800"/>
            <a:ext cx="3168352" cy="42710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bjects removed from the sculp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3643" y="1628800"/>
            <a:ext cx="2448272" cy="24482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rawings removed in 2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5728" y="4293096"/>
            <a:ext cx="2448272" cy="2448273"/>
          </a:xfrm>
          <a:prstGeom prst="rect">
            <a:avLst/>
          </a:prstGeom>
          <a:noFill/>
          <a:extLst>
            <a:ext uri="{909E8E84-426E-40DD-AFC4-6F175D3DCCD1}">
              <a14:hiddenFill xmlns:a14="http://schemas.microsoft.com/office/drawing/2010/main">
                <a:solidFill>
                  <a:srgbClr val="FFFFFF"/>
                </a:solidFill>
              </a14:hiddenFill>
            </a:ext>
          </a:extLst>
        </p:spPr>
      </p:pic>
      <p:sp>
        <p:nvSpPr>
          <p:cNvPr id="5" name="Šipka doprava 4"/>
          <p:cNvSpPr/>
          <p:nvPr/>
        </p:nvSpPr>
        <p:spPr>
          <a:xfrm>
            <a:off x="4523643" y="5200762"/>
            <a:ext cx="1488517"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323528" y="6093296"/>
            <a:ext cx="6192688" cy="646331"/>
          </a:xfrm>
          <a:prstGeom prst="rect">
            <a:avLst/>
          </a:prstGeom>
          <a:noFill/>
        </p:spPr>
        <p:txBody>
          <a:bodyPr wrap="square" rtlCol="0">
            <a:spAutoFit/>
          </a:bodyPr>
          <a:lstStyle/>
          <a:p>
            <a:r>
              <a:rPr lang="cs-CZ" dirty="0" smtClean="0"/>
              <a:t>Zlacená bronzová socha Buddhy, 14. stol., Tibet, </a:t>
            </a:r>
            <a:br>
              <a:rPr lang="cs-CZ" dirty="0" smtClean="0"/>
            </a:br>
            <a:r>
              <a:rPr lang="cs-CZ" dirty="0" smtClean="0"/>
              <a:t>Victoria &amp; Albert Museum, </a:t>
            </a:r>
            <a:r>
              <a:rPr lang="cs-CZ" dirty="0" err="1" smtClean="0"/>
              <a:t>Conservation</a:t>
            </a:r>
            <a:r>
              <a:rPr lang="cs-CZ" dirty="0" smtClean="0"/>
              <a:t> </a:t>
            </a:r>
            <a:r>
              <a:rPr lang="cs-CZ" dirty="0" err="1" smtClean="0"/>
              <a:t>Journal</a:t>
            </a:r>
            <a:r>
              <a:rPr lang="cs-CZ" dirty="0" smtClean="0"/>
              <a:t> 2002, </a:t>
            </a:r>
            <a:r>
              <a:rPr lang="cs-CZ" dirty="0" err="1" smtClean="0"/>
              <a:t>Issue</a:t>
            </a:r>
            <a:r>
              <a:rPr lang="cs-CZ" dirty="0" smtClean="0"/>
              <a:t> 40</a:t>
            </a:r>
            <a:endParaRPr lang="cs-CZ" dirty="0"/>
          </a:p>
        </p:txBody>
      </p:sp>
      <p:sp>
        <p:nvSpPr>
          <p:cNvPr id="7" name="TextovéPole 6"/>
          <p:cNvSpPr txBox="1"/>
          <p:nvPr/>
        </p:nvSpPr>
        <p:spPr>
          <a:xfrm>
            <a:off x="4415123" y="4536784"/>
            <a:ext cx="2280605" cy="646331"/>
          </a:xfrm>
          <a:prstGeom prst="rect">
            <a:avLst/>
          </a:prstGeom>
          <a:noFill/>
        </p:spPr>
        <p:txBody>
          <a:bodyPr wrap="square" rtlCol="0">
            <a:spAutoFit/>
          </a:bodyPr>
          <a:lstStyle/>
          <a:p>
            <a:r>
              <a:rPr lang="cs-CZ" dirty="0" smtClean="0"/>
              <a:t>Vyjmutí relikvií  = narušení autenticity?</a:t>
            </a:r>
            <a:endParaRPr lang="cs-CZ" dirty="0"/>
          </a:p>
        </p:txBody>
      </p:sp>
    </p:spTree>
    <p:extLst>
      <p:ext uri="{BB962C8B-B14F-4D97-AF65-F5344CB8AC3E}">
        <p14:creationId xmlns:p14="http://schemas.microsoft.com/office/powerpoint/2010/main" val="1473447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3931</Words>
  <Application>Microsoft Office PowerPoint</Application>
  <PresentationFormat>Předvádění na obrazovce (4:3)</PresentationFormat>
  <Paragraphs>211</Paragraphs>
  <Slides>16</Slides>
  <Notes>15</Notes>
  <HiddenSlides>0</HiddenSlides>
  <MMClips>0</MMClip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Motiv systému Office</vt:lpstr>
      <vt:lpstr>I. Úvod do studia  Základy muzejní konzervace definice, historie, etické kodexy a zásady,  požadavky na profesi  </vt:lpstr>
      <vt:lpstr>Poslání konzervátora-restaurátora</vt:lpstr>
      <vt:lpstr>Historie konzervování-restaurování</vt:lpstr>
      <vt:lpstr>Terminologie</vt:lpstr>
      <vt:lpstr>Terminologie</vt:lpstr>
      <vt:lpstr>Etické kodexy</vt:lpstr>
      <vt:lpstr>Komplexní hodnota předmětu</vt:lpstr>
      <vt:lpstr>Komplexní hodnota předmětu stanovení koncepce zásahu</vt:lpstr>
      <vt:lpstr>Komplexní hodnota předmětu – stanovení koncepce zásahu</vt:lpstr>
      <vt:lpstr>Komplexní hodnota předmětu – stanovení koncepce zásahu</vt:lpstr>
      <vt:lpstr>Minimální intervence/ Reverzibilita </vt:lpstr>
      <vt:lpstr>Preventivní konzervace</vt:lpstr>
      <vt:lpstr>Preventivní konzervace / Sanační konzervace / Restaurování </vt:lpstr>
      <vt:lpstr>Spolupráce / Sdílení znalostí </vt:lpstr>
      <vt:lpstr>Zpracování konzervátorsko-restaurátorské dokumentace</vt:lpstr>
      <vt:lpstr>Literatura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studia  Základy muzejní konzervace definice, historie, požadavky na profesi, etické kodexy</dc:title>
  <dc:creator>Selucká</dc:creator>
  <cp:lastModifiedBy>Selucká</cp:lastModifiedBy>
  <cp:revision>22</cp:revision>
  <dcterms:created xsi:type="dcterms:W3CDTF">2020-10-05T14:56:10Z</dcterms:created>
  <dcterms:modified xsi:type="dcterms:W3CDTF">2021-03-15T10:11:03Z</dcterms:modified>
</cp:coreProperties>
</file>