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8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807" autoAdjust="0"/>
  </p:normalViewPr>
  <p:slideViewPr>
    <p:cSldViewPr>
      <p:cViewPr varScale="1">
        <p:scale>
          <a:sx n="70" d="100"/>
          <a:sy n="70" d="100"/>
        </p:scale>
        <p:origin x="-18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4B8A2-375F-4700-8711-4C7ADD11A107}" type="datetimeFigureOut">
              <a:rPr lang="cs-CZ" smtClean="0"/>
              <a:pPr/>
              <a:t>15.03.2021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8B5BF-AEAB-4ADE-BF35-4CB4D9E6BE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0755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890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01F7B7-217C-4B53-96BE-22100D992846}" type="slidenum">
              <a:rPr lang="cs-CZ" altLang="cs-CZ" smtClean="0"/>
              <a:pPr/>
              <a:t>1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901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72E729-FE8A-4193-B056-8F995CB36FA6}" type="slidenum">
              <a:rPr lang="cs-CZ" altLang="cs-CZ" smtClean="0"/>
              <a:pPr/>
              <a:t>2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Většinu známých chemických prvků v periodické soustavě můžeme zařadit mezi kovy. </a:t>
            </a:r>
            <a:endParaRPr lang="cs-CZ" altLang="cs-CZ" dirty="0" smtClean="0"/>
          </a:p>
        </p:txBody>
      </p:sp>
      <p:sp>
        <p:nvSpPr>
          <p:cNvPr id="911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6DB48D-2E02-4C42-9AAF-43EE9B2BB850}" type="slidenum">
              <a:rPr lang="cs-CZ" altLang="cs-CZ" smtClean="0"/>
              <a:pPr/>
              <a:t>3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921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BA1AB4-7E69-45CC-9458-C62578E920DF}" type="slidenum">
              <a:rPr lang="cs-CZ" altLang="cs-CZ" smtClean="0"/>
              <a:pPr/>
              <a:t>4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Používání kovových materiálů významným způsobem ovlivnilo vývoj celé lidské společnosti. Šest kovů bylo známo již v prehistorických dobách – zlato, měď, stříbro, olovo, cín a železo. Znalost zpracovávání těchto kovů včetně přípravy jejich slitin umožnilo rozvoj řady řemesel a zhotovování nejrůznějších předmětů (součástí oděvů, šperků, nádob, nástrojů, zemědělského náčiní, zbraní apod.). Následně od 18. století nastává expanze objevů nových kovových prvků, jako jsou platinové kovy, hliník, titan, zinek a další, které přináší další možnosti v postupech zpracování.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8B5BF-AEAB-4ADE-BF35-4CB4D9E6BE05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931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85622A-443B-4182-865C-EB33B9E528CC}" type="slidenum">
              <a:rPr lang="cs-CZ" altLang="cs-CZ" smtClean="0"/>
              <a:pPr/>
              <a:t>7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2000" b="1" dirty="0" smtClean="0"/>
              <a:t>svářkové železo C </a:t>
            </a:r>
            <a:r>
              <a:rPr lang="cs-CZ" altLang="cs-CZ" sz="2000" dirty="0" smtClean="0"/>
              <a:t>˂ </a:t>
            </a:r>
            <a:r>
              <a:rPr lang="cs-CZ" altLang="cs-CZ" sz="2000" b="1" dirty="0" smtClean="0"/>
              <a:t>0,1 % - </a:t>
            </a:r>
            <a:r>
              <a:rPr lang="cs-CZ" altLang="cs-CZ" sz="2000" dirty="0" smtClean="0"/>
              <a:t>produkt nejstaršího hutnického zpracování ze železných rud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8B5BF-AEAB-4ADE-BF35-4CB4D9E6BE05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1075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dirty="0" smtClean="0"/>
              <a:t>Většina kovů se získává z rud tj. chemických sloučenin, které se v přírodě vykytují jako různé minerály tj. oxidy nebo sulfidy popř. jiné sloučeniny. Pouze zlato, stříbro a měď se vyskytují v přírodě v ryzí formě. Pro přeměnu oxidů kovů v kov je potřeba energie. Proces, který tuto přeměnu umožňuje se nazývá tavení (tavba kovů, metalurgie) – oxidy kovů jsou zahřívány společně s uhlíkem, který působí jako redukční činidlo. Oxidy kovů jsou redukovány na kov za určité teploty, kdy většinou dochází i k jejich natavení. Teplota potřebná k tavení kovů se liší dle přítomnosti jednotlivých  kovových prvků. Pokud je takto kov separován z rudy, vyskytuje se v nestabilním stavu (s vysokou energií) a má tendenci se vrátit zpět do stabilního, nízkoenergetického stavu a to mechanismem zvaný koroze (převrácená metalurgie). </a:t>
            </a:r>
          </a:p>
          <a:p>
            <a:endParaRPr lang="cs-CZ" dirty="0" smtClean="0"/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První významnou příručkou pro dobývání a zpracování rudy byla kniha „Dvanáct knih o hornictví“, jejímž autorem je německý učenec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Georgius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Agricola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Kniha byla vydána v roce 1556 a shrnuje poznatky o provozu v dolech, zpracování kovů aj. </a:t>
            </a:r>
            <a:endParaRPr lang="cs-CZ" dirty="0" smtClean="0"/>
          </a:p>
        </p:txBody>
      </p:sp>
      <p:sp>
        <p:nvSpPr>
          <p:cNvPr id="942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9F84ED-089B-4EF1-9101-2EF068C00807}" type="slidenum">
              <a:rPr lang="cs-CZ" smtClean="0"/>
              <a:pPr/>
              <a:t>11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5FC5-8675-4120-A57B-F010EB391A1A}" type="datetimeFigureOut">
              <a:rPr lang="cs-CZ" smtClean="0"/>
              <a:pPr/>
              <a:t>15.03.2021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40FE-4A43-4544-8058-568746C05A7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5FC5-8675-4120-A57B-F010EB391A1A}" type="datetimeFigureOut">
              <a:rPr lang="cs-CZ" smtClean="0"/>
              <a:pPr/>
              <a:t>15.03.2021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40FE-4A43-4544-8058-568746C05A7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5FC5-8675-4120-A57B-F010EB391A1A}" type="datetimeFigureOut">
              <a:rPr lang="cs-CZ" smtClean="0"/>
              <a:pPr/>
              <a:t>15.03.2021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40FE-4A43-4544-8058-568746C05A7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5FC5-8675-4120-A57B-F010EB391A1A}" type="datetimeFigureOut">
              <a:rPr lang="cs-CZ" smtClean="0"/>
              <a:pPr/>
              <a:t>15.03.2021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40FE-4A43-4544-8058-568746C05A7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5FC5-8675-4120-A57B-F010EB391A1A}" type="datetimeFigureOut">
              <a:rPr lang="cs-CZ" smtClean="0"/>
              <a:pPr/>
              <a:t>15.03.2021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40FE-4A43-4544-8058-568746C05A7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5FC5-8675-4120-A57B-F010EB391A1A}" type="datetimeFigureOut">
              <a:rPr lang="cs-CZ" smtClean="0"/>
              <a:pPr/>
              <a:t>15.03.2021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40FE-4A43-4544-8058-568746C05A7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5FC5-8675-4120-A57B-F010EB391A1A}" type="datetimeFigureOut">
              <a:rPr lang="cs-CZ" smtClean="0"/>
              <a:pPr/>
              <a:t>15.03.2021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40FE-4A43-4544-8058-568746C05A7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5FC5-8675-4120-A57B-F010EB391A1A}" type="datetimeFigureOut">
              <a:rPr lang="cs-CZ" smtClean="0"/>
              <a:pPr/>
              <a:t>15.03.2021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40FE-4A43-4544-8058-568746C05A7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5FC5-8675-4120-A57B-F010EB391A1A}" type="datetimeFigureOut">
              <a:rPr lang="cs-CZ" smtClean="0"/>
              <a:pPr/>
              <a:t>15.03.2021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40FE-4A43-4544-8058-568746C05A7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5FC5-8675-4120-A57B-F010EB391A1A}" type="datetimeFigureOut">
              <a:rPr lang="cs-CZ" smtClean="0"/>
              <a:pPr/>
              <a:t>15.03.2021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40FE-4A43-4544-8058-568746C05A7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5FC5-8675-4120-A57B-F010EB391A1A}" type="datetimeFigureOut">
              <a:rPr lang="cs-CZ" smtClean="0"/>
              <a:pPr/>
              <a:t>15.03.2021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40FE-4A43-4544-8058-568746C05A7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95FC5-8675-4120-A57B-F010EB391A1A}" type="datetimeFigureOut">
              <a:rPr lang="cs-CZ" smtClean="0"/>
              <a:pPr/>
              <a:t>15.03.2021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940FE-4A43-4544-8058-568746C05A7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000" b="1" dirty="0" smtClean="0"/>
              <a:t>Metodiky konzervování předmětů </a:t>
            </a:r>
            <a:r>
              <a:rPr lang="cs-CZ" altLang="cs-CZ" sz="3600" b="1" dirty="0" smtClean="0"/>
              <a:t>vyrobených z anorganických materiálů I</a:t>
            </a:r>
            <a:br>
              <a:rPr lang="cs-CZ" altLang="cs-CZ" sz="3600" b="1" dirty="0" smtClean="0"/>
            </a:br>
            <a:r>
              <a:rPr lang="cs-CZ" altLang="cs-CZ" sz="3600" b="1" dirty="0" smtClean="0"/>
              <a:t>Úvod - kovy</a:t>
            </a:r>
            <a:endParaRPr lang="cs-CZ" altLang="cs-CZ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4495800"/>
            <a:ext cx="6400800" cy="1752600"/>
          </a:xfrm>
        </p:spPr>
        <p:txBody>
          <a:bodyPr/>
          <a:lstStyle/>
          <a:p>
            <a:r>
              <a:rPr lang="cs-CZ" altLang="cs-CZ" sz="1800" smtClean="0"/>
              <a:t>Ing. Alena Selucká</a:t>
            </a:r>
          </a:p>
          <a:p>
            <a:r>
              <a:rPr lang="cs-CZ" altLang="cs-CZ" sz="1800" smtClean="0"/>
              <a:t>Technické muzeum v Brně, Purkyňova 105, 612 00 Brno</a:t>
            </a:r>
          </a:p>
          <a:p>
            <a:r>
              <a:rPr lang="cs-CZ" altLang="cs-CZ" sz="1800" smtClean="0"/>
              <a:t>tel.: 541 421 452</a:t>
            </a:r>
          </a:p>
          <a:p>
            <a:r>
              <a:rPr lang="cs-CZ" altLang="cs-CZ" sz="1800" smtClean="0"/>
              <a:t>e-mail:selucka@technicalmuseum.cz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Rozdělení kovů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cs-CZ" altLang="cs-CZ" b="1" dirty="0" smtClean="0"/>
              <a:t>Železné kovy</a:t>
            </a:r>
          </a:p>
          <a:p>
            <a:pPr lvl="1"/>
            <a:r>
              <a:rPr lang="cs-CZ" altLang="cs-CZ" sz="2000" dirty="0" smtClean="0"/>
              <a:t>kujné</a:t>
            </a:r>
            <a:r>
              <a:rPr lang="cs-CZ" altLang="cs-CZ" sz="2000" b="1" dirty="0" smtClean="0"/>
              <a:t> železo ( C ≤ 0,2 %; svářkové železo do 0,1 %)</a:t>
            </a:r>
            <a:endParaRPr lang="cs-CZ" altLang="cs-CZ" sz="2000" dirty="0" smtClean="0"/>
          </a:p>
          <a:p>
            <a:pPr lvl="1"/>
            <a:r>
              <a:rPr lang="cs-CZ" altLang="cs-CZ" sz="2000" dirty="0" smtClean="0"/>
              <a:t>ocel (0,2 – 2,14 % C)</a:t>
            </a:r>
          </a:p>
          <a:p>
            <a:pPr lvl="2"/>
            <a:r>
              <a:rPr lang="cs-CZ" altLang="cs-CZ" sz="1600" dirty="0"/>
              <a:t>Korozivzdorná ocel (nerez) + </a:t>
            </a:r>
            <a:r>
              <a:rPr lang="cs-CZ" altLang="cs-CZ" sz="1600" dirty="0" err="1"/>
              <a:t>Cr</a:t>
            </a:r>
            <a:r>
              <a:rPr lang="cs-CZ" altLang="cs-CZ" sz="1600" dirty="0"/>
              <a:t>, Ni, popř. další kovy</a:t>
            </a:r>
          </a:p>
          <a:p>
            <a:pPr lvl="1"/>
            <a:r>
              <a:rPr lang="cs-CZ" altLang="cs-CZ" sz="2000" dirty="0"/>
              <a:t>litina (vyšší obsah uhlíku C ˃ 2 %)</a:t>
            </a:r>
          </a:p>
          <a:p>
            <a:r>
              <a:rPr lang="cs-CZ" altLang="cs-CZ" b="1" dirty="0" smtClean="0"/>
              <a:t>Neželezné kovy</a:t>
            </a:r>
            <a:endParaRPr lang="cs-CZ" altLang="cs-CZ" dirty="0" smtClean="0"/>
          </a:p>
          <a:p>
            <a:pPr lvl="1"/>
            <a:r>
              <a:rPr lang="cs-CZ" altLang="cs-CZ" sz="2000" dirty="0" smtClean="0"/>
              <a:t>těžké: </a:t>
            </a:r>
            <a:r>
              <a:rPr lang="cs-CZ" altLang="cs-CZ" sz="2000" dirty="0" err="1" smtClean="0"/>
              <a:t>Cu</a:t>
            </a:r>
            <a:r>
              <a:rPr lang="cs-CZ" altLang="cs-CZ" sz="2000" dirty="0" smtClean="0"/>
              <a:t>, </a:t>
            </a:r>
            <a:r>
              <a:rPr lang="cs-CZ" altLang="cs-CZ" sz="2000" dirty="0" err="1" smtClean="0"/>
              <a:t>Zn</a:t>
            </a:r>
            <a:r>
              <a:rPr lang="cs-CZ" altLang="cs-CZ" sz="2000" dirty="0" smtClean="0"/>
              <a:t>, </a:t>
            </a:r>
            <a:r>
              <a:rPr lang="cs-CZ" altLang="cs-CZ" sz="2000" dirty="0" err="1" smtClean="0"/>
              <a:t>Pb</a:t>
            </a:r>
            <a:r>
              <a:rPr lang="cs-CZ" altLang="cs-CZ" sz="2000" dirty="0" smtClean="0"/>
              <a:t>, </a:t>
            </a:r>
            <a:r>
              <a:rPr lang="cs-CZ" altLang="cs-CZ" sz="2000" dirty="0" err="1" smtClean="0"/>
              <a:t>Sn</a:t>
            </a:r>
            <a:r>
              <a:rPr lang="cs-CZ" altLang="cs-CZ" sz="2000" dirty="0" smtClean="0"/>
              <a:t> (bronzy, mosazi, pájky apod.)</a:t>
            </a:r>
          </a:p>
          <a:p>
            <a:pPr lvl="1"/>
            <a:r>
              <a:rPr lang="cs-CZ" altLang="cs-CZ" sz="2000" dirty="0" smtClean="0"/>
              <a:t>lehké: Al, Mg, Ti (jejich slitiny)  </a:t>
            </a:r>
          </a:p>
          <a:p>
            <a:pPr>
              <a:buFontTx/>
              <a:buNone/>
            </a:pPr>
            <a:endParaRPr lang="cs-CZ" altLang="cs-CZ" dirty="0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b="1" dirty="0" smtClean="0"/>
              <a:t>Podle dostupnosti </a:t>
            </a:r>
            <a:br>
              <a:rPr lang="cs-CZ" altLang="cs-CZ" b="1" dirty="0" smtClean="0"/>
            </a:br>
            <a:r>
              <a:rPr lang="cs-CZ" altLang="cs-CZ" b="1" dirty="0" smtClean="0"/>
              <a:t>a ceny</a:t>
            </a:r>
          </a:p>
          <a:p>
            <a:pPr lvl="1"/>
            <a:r>
              <a:rPr lang="cs-CZ" altLang="cs-CZ" sz="2000" b="1" dirty="0" smtClean="0"/>
              <a:t>Drahé kovy (</a:t>
            </a:r>
            <a:r>
              <a:rPr lang="cs-CZ" altLang="cs-CZ" sz="1800" dirty="0" smtClean="0"/>
              <a:t>Au, </a:t>
            </a:r>
            <a:r>
              <a:rPr lang="cs-CZ" altLang="cs-CZ" sz="1800" dirty="0" err="1" smtClean="0"/>
              <a:t>Ag</a:t>
            </a:r>
            <a:r>
              <a:rPr lang="cs-CZ" altLang="cs-CZ" sz="1800" dirty="0" smtClean="0"/>
              <a:t>, platinové kovy: </a:t>
            </a:r>
            <a:r>
              <a:rPr lang="cs-CZ" altLang="cs-CZ" sz="1800" dirty="0" err="1" smtClean="0"/>
              <a:t>Pt</a:t>
            </a:r>
            <a:r>
              <a:rPr lang="cs-CZ" altLang="cs-CZ" sz="1800" dirty="0" smtClean="0"/>
              <a:t>, </a:t>
            </a:r>
            <a:r>
              <a:rPr lang="cs-CZ" altLang="cs-CZ" sz="1800" dirty="0" err="1" smtClean="0"/>
              <a:t>Pd</a:t>
            </a:r>
            <a:r>
              <a:rPr lang="cs-CZ" altLang="cs-CZ" sz="1800" dirty="0" smtClean="0"/>
              <a:t>, </a:t>
            </a:r>
            <a:r>
              <a:rPr lang="cs-CZ" altLang="cs-CZ" sz="1800" dirty="0" err="1" smtClean="0"/>
              <a:t>Ru</a:t>
            </a:r>
            <a:r>
              <a:rPr lang="cs-CZ" altLang="cs-CZ" sz="1800" dirty="0" smtClean="0"/>
              <a:t>, </a:t>
            </a:r>
            <a:r>
              <a:rPr lang="cs-CZ" altLang="cs-CZ" sz="1800" dirty="0" err="1" smtClean="0"/>
              <a:t>Rh</a:t>
            </a:r>
            <a:r>
              <a:rPr lang="cs-CZ" altLang="cs-CZ" sz="1800" dirty="0" smtClean="0"/>
              <a:t>, Os, Ir)</a:t>
            </a:r>
          </a:p>
          <a:p>
            <a:pPr lvl="1"/>
            <a:r>
              <a:rPr lang="cs-CZ" altLang="cs-CZ" sz="2000" dirty="0" smtClean="0"/>
              <a:t>Ostatní (obecné kovy) (např. Al, </a:t>
            </a:r>
            <a:r>
              <a:rPr lang="cs-CZ" altLang="cs-CZ" sz="2000" dirty="0" err="1" smtClean="0"/>
              <a:t>Fe</a:t>
            </a:r>
            <a:r>
              <a:rPr lang="cs-CZ" altLang="cs-CZ" sz="2000" dirty="0" smtClean="0"/>
              <a:t>, </a:t>
            </a:r>
            <a:r>
              <a:rPr lang="cs-CZ" altLang="cs-CZ" sz="2000" dirty="0" err="1" smtClean="0"/>
              <a:t>Zn</a:t>
            </a:r>
            <a:r>
              <a:rPr lang="cs-CZ" altLang="cs-CZ" sz="2000" dirty="0" smtClean="0"/>
              <a:t>)</a:t>
            </a:r>
          </a:p>
          <a:p>
            <a:r>
              <a:rPr lang="cs-CZ" altLang="cs-CZ" b="1" dirty="0" smtClean="0"/>
              <a:t>Podle stálosti na vzduchu</a:t>
            </a:r>
          </a:p>
          <a:p>
            <a:pPr lvl="1"/>
            <a:r>
              <a:rPr lang="cs-CZ" altLang="cs-CZ" sz="2000" dirty="0" smtClean="0"/>
              <a:t>Ušlechtilé (např. </a:t>
            </a:r>
            <a:r>
              <a:rPr lang="cs-CZ" altLang="cs-CZ" sz="2000" dirty="0" err="1" smtClean="0"/>
              <a:t>Pt</a:t>
            </a:r>
            <a:r>
              <a:rPr lang="cs-CZ" altLang="cs-CZ" sz="2000" dirty="0" smtClean="0"/>
              <a:t>, Au, </a:t>
            </a:r>
            <a:r>
              <a:rPr lang="cs-CZ" altLang="cs-CZ" sz="2000" dirty="0" err="1" smtClean="0"/>
              <a:t>Ag</a:t>
            </a:r>
            <a:r>
              <a:rPr lang="cs-CZ" altLang="cs-CZ" sz="2000" dirty="0" smtClean="0"/>
              <a:t>, </a:t>
            </a:r>
            <a:r>
              <a:rPr lang="cs-CZ" altLang="cs-CZ" sz="2000" dirty="0" err="1" smtClean="0"/>
              <a:t>Pd</a:t>
            </a:r>
            <a:r>
              <a:rPr lang="cs-CZ" altLang="cs-CZ" sz="2000" dirty="0" smtClean="0"/>
              <a:t>)</a:t>
            </a:r>
          </a:p>
          <a:p>
            <a:pPr lvl="1"/>
            <a:r>
              <a:rPr lang="cs-CZ" altLang="cs-CZ" sz="2000" dirty="0" smtClean="0"/>
              <a:t>Neušlechtilé (např. </a:t>
            </a:r>
            <a:r>
              <a:rPr lang="cs-CZ" altLang="cs-CZ" sz="2000" dirty="0" err="1" smtClean="0"/>
              <a:t>Fe</a:t>
            </a:r>
            <a:r>
              <a:rPr lang="cs-CZ" altLang="cs-CZ" sz="2000" dirty="0" smtClean="0"/>
              <a:t>, </a:t>
            </a:r>
            <a:r>
              <a:rPr lang="cs-CZ" altLang="cs-CZ" sz="2000" dirty="0" err="1" smtClean="0"/>
              <a:t>Zn</a:t>
            </a:r>
            <a:r>
              <a:rPr lang="cs-CZ" altLang="cs-CZ" sz="2000" dirty="0" smtClean="0"/>
              <a:t>, Mg)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Získávání kovů z rud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813" y="1571625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cs-CZ" altLang="cs-CZ" sz="2800" dirty="0" smtClean="0"/>
              <a:t>Tavení rud</a:t>
            </a:r>
          </a:p>
          <a:p>
            <a:pPr lvl="1">
              <a:defRPr/>
            </a:pPr>
            <a:r>
              <a:rPr lang="cs-CZ" altLang="cs-CZ" sz="2400" dirty="0" smtClean="0"/>
              <a:t>MO(s)   + C(s)              M(l)  + CO(g)</a:t>
            </a:r>
          </a:p>
          <a:p>
            <a:pPr marL="0" indent="0">
              <a:buFontTx/>
              <a:buNone/>
              <a:defRPr/>
            </a:pPr>
            <a:endParaRPr lang="cs-CZ" altLang="cs-CZ" dirty="0" smtClean="0"/>
          </a:p>
          <a:p>
            <a:pPr>
              <a:defRPr/>
            </a:pPr>
            <a:endParaRPr lang="cs-CZ" altLang="cs-CZ" dirty="0" smtClean="0"/>
          </a:p>
        </p:txBody>
      </p:sp>
      <p:cxnSp>
        <p:nvCxnSpPr>
          <p:cNvPr id="12292" name="Přímá spojnice se šipkou 2"/>
          <p:cNvCxnSpPr>
            <a:cxnSpLocks noChangeShapeType="1"/>
          </p:cNvCxnSpPr>
          <p:nvPr/>
        </p:nvCxnSpPr>
        <p:spPr bwMode="auto">
          <a:xfrm>
            <a:off x="3347864" y="2307771"/>
            <a:ext cx="863600" cy="0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2420888"/>
            <a:ext cx="5911850" cy="40719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99307"/>
            <a:ext cx="20955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685182" y="4456857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TAVÍCÍ PEC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Metalurgie/Koroze kovů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6680423" cy="479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563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Selwyn</a:t>
            </a:r>
            <a:r>
              <a:rPr lang="cs-CZ" dirty="0" smtClean="0"/>
              <a:t>: Metals and </a:t>
            </a:r>
            <a:r>
              <a:rPr lang="cs-CZ" dirty="0" err="1" smtClean="0"/>
              <a:t>Corrosion</a:t>
            </a:r>
            <a:r>
              <a:rPr lang="cs-CZ" dirty="0" smtClean="0"/>
              <a:t>, A Handbook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thr</a:t>
            </a:r>
            <a:r>
              <a:rPr lang="cs-CZ" dirty="0" smtClean="0"/>
              <a:t> </a:t>
            </a:r>
            <a:r>
              <a:rPr lang="cs-CZ" dirty="0" err="1" smtClean="0"/>
              <a:t>Conservation</a:t>
            </a:r>
            <a:r>
              <a:rPr lang="cs-CZ" dirty="0" smtClean="0"/>
              <a:t> Professional, CCI, 2004. str. 5 – 6.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5209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Cíl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sz="2800" dirty="0" smtClean="0"/>
              <a:t>Získat základní znalosti o vlastnostech kovů a jejich slitin</a:t>
            </a:r>
          </a:p>
          <a:p>
            <a:r>
              <a:rPr lang="cs-CZ" altLang="cs-CZ" sz="2800" dirty="0" smtClean="0"/>
              <a:t>Znát základní výrobní technologie kovů</a:t>
            </a:r>
          </a:p>
          <a:p>
            <a:r>
              <a:rPr lang="cs-CZ" altLang="cs-CZ" sz="2800" dirty="0" smtClean="0"/>
              <a:t>Pochopit mechanismus poškozování kovů - korozi</a:t>
            </a:r>
          </a:p>
          <a:p>
            <a:r>
              <a:rPr lang="cs-CZ" altLang="cs-CZ" sz="2800" dirty="0" smtClean="0"/>
              <a:t>Umět rozlišit aktivní korozi</a:t>
            </a:r>
          </a:p>
          <a:p>
            <a:r>
              <a:rPr lang="cs-CZ" altLang="cs-CZ" sz="2800" dirty="0" smtClean="0"/>
              <a:t>Znát postupy pro minimalizaci koroze kovů </a:t>
            </a:r>
            <a:br>
              <a:rPr lang="cs-CZ" altLang="cs-CZ" sz="2800" dirty="0" smtClean="0"/>
            </a:br>
            <a:r>
              <a:rPr lang="cs-CZ" altLang="cs-CZ" sz="2800" dirty="0" smtClean="0"/>
              <a:t>u archeologických a historických předmětů </a:t>
            </a:r>
          </a:p>
          <a:p>
            <a:r>
              <a:rPr lang="cs-CZ" altLang="cs-CZ" sz="2800" dirty="0" smtClean="0"/>
              <a:t>Znát vhodné postupy ošetření pro jednotlivé kovy a jejich slitiny</a:t>
            </a:r>
          </a:p>
          <a:p>
            <a:pPr>
              <a:buFontTx/>
              <a:buNone/>
            </a:pPr>
            <a:r>
              <a:rPr lang="cs-CZ" altLang="cs-CZ" sz="2800" dirty="0" smtClean="0"/>
              <a:t> </a:t>
            </a:r>
          </a:p>
          <a:p>
            <a:endParaRPr lang="cs-CZ" alt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Úvod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Kovy významně ovlivnily vývoj lidské společnosti - </a:t>
            </a:r>
            <a:r>
              <a:rPr lang="cs-CZ" altLang="cs-CZ" i="1" dirty="0" smtClean="0"/>
              <a:t>doba bronzová a železná/průmyslová revoluce</a:t>
            </a:r>
          </a:p>
          <a:p>
            <a:r>
              <a:rPr lang="cs-CZ" altLang="cs-CZ" dirty="0" smtClean="0"/>
              <a:t>Kovy resp. slitiny kovů se používají pro zhotovení nejrůznějších předmětů a jsou součástí sbírek mnoha muzeí a galerií.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1279525" y="4918075"/>
            <a:ext cx="184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cs-CZ" altLang="cs-CZ"/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1508125" y="4613275"/>
            <a:ext cx="184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 smtClean="0"/>
              <a:t>Doba bronzová</a:t>
            </a:r>
            <a:br>
              <a:rPr lang="cs-CZ" altLang="cs-CZ" dirty="0" smtClean="0"/>
            </a:br>
            <a:r>
              <a:rPr lang="cs-CZ" altLang="cs-CZ" sz="3600" dirty="0" smtClean="0"/>
              <a:t>na našem území 2100 – 700 př. n. l.</a:t>
            </a:r>
            <a:r>
              <a:rPr lang="cs-CZ" altLang="cs-CZ" sz="3100" dirty="0" smtClean="0"/>
              <a:t>  </a:t>
            </a:r>
            <a:endParaRPr lang="cs-CZ" altLang="cs-CZ" sz="3600" dirty="0" smtClean="0"/>
          </a:p>
        </p:txBody>
      </p:sp>
      <p:pic>
        <p:nvPicPr>
          <p:cNvPr id="6147" name="Picture 3" descr="E:\Sbírky - evidence\MCK\pro Alenu\Kovy\Výuka\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905000"/>
            <a:ext cx="22685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838200" y="4953000"/>
            <a:ext cx="24511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cs-CZ" altLang="cs-CZ" sz="1800"/>
              <a:t>Hromadný nález bronzů </a:t>
            </a:r>
          </a:p>
          <a:p>
            <a:r>
              <a:rPr lang="cs-CZ" altLang="cs-CZ" sz="1800"/>
              <a:t>v Roudnici n. Labem</a:t>
            </a:r>
            <a:endParaRPr lang="cs-CZ" altLang="cs-CZ"/>
          </a:p>
        </p:txBody>
      </p:sp>
      <p:pic>
        <p:nvPicPr>
          <p:cNvPr id="6150" name="Picture 6" descr="E:\Sbírky - evidence\MCK\pro Alenu\Kovy\Výuka\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214686"/>
            <a:ext cx="33528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214810" y="5286388"/>
            <a:ext cx="4572032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cs-CZ" altLang="cs-CZ" sz="1800" dirty="0"/>
              <a:t>Poklad bronzových </a:t>
            </a:r>
            <a:r>
              <a:rPr lang="cs-CZ" altLang="cs-CZ" sz="1800" dirty="0" smtClean="0"/>
              <a:t>dýk z </a:t>
            </a:r>
            <a:r>
              <a:rPr lang="cs-CZ" altLang="cs-CZ" sz="1800" dirty="0"/>
              <a:t>Kozích hřbetů </a:t>
            </a:r>
          </a:p>
          <a:p>
            <a:r>
              <a:rPr lang="cs-CZ" altLang="cs-CZ" sz="1800" dirty="0"/>
              <a:t>u </a:t>
            </a:r>
            <a:r>
              <a:rPr lang="cs-CZ" altLang="cs-CZ" sz="1800" dirty="0" err="1"/>
              <a:t>Horoměřic</a:t>
            </a:r>
            <a:endParaRPr lang="cs-CZ" altLang="cs-CZ" sz="1800" dirty="0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0" y="6248400"/>
            <a:ext cx="3709988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cs-CZ" altLang="cs-CZ" sz="1400"/>
              <a:t>Foto: Kronika Českých zemí, Fortuna Print 2003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143372" y="1571612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Ve světě jsou počátky doby bronzové datovány do cca 3 300 př. n. l. (Blízký východ); v Evropě cca 2 500 př. n. l.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772400" cy="714380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/>
              <a:t>Doba železná</a:t>
            </a:r>
            <a:br>
              <a:rPr lang="cs-CZ" sz="3600" dirty="0" smtClean="0"/>
            </a:br>
            <a:endParaRPr lang="cs-CZ" sz="5400" dirty="0" smtClean="0"/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3357554" y="928670"/>
            <a:ext cx="6470650" cy="2590800"/>
          </a:xfrm>
        </p:spPr>
        <p:txBody>
          <a:bodyPr/>
          <a:lstStyle/>
          <a:p>
            <a:pPr lvl="1"/>
            <a:endParaRPr lang="cs-CZ" sz="2400" dirty="0" smtClean="0"/>
          </a:p>
          <a:p>
            <a:endParaRPr lang="cs-CZ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14400" y="1143000"/>
            <a:ext cx="82296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endParaRPr lang="cs-CZ" sz="20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§"/>
              <a:defRPr/>
            </a:pPr>
            <a:endParaRPr kumimoji="1" lang="cs-CZ" sz="2000" kern="0" dirty="0">
              <a:latin typeface="+mn-lt"/>
            </a:endParaRPr>
          </a:p>
        </p:txBody>
      </p:sp>
      <p:pic>
        <p:nvPicPr>
          <p:cNvPr id="15365" name="Obrázek 9" descr="železný kozlík ke krbu - pozdně keltský ty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643188"/>
            <a:ext cx="39814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Obrázek 10" descr="železná keltská spona 10 - 8 st- př. n- L.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1357313"/>
            <a:ext cx="22923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ovéPole 11"/>
          <p:cNvSpPr txBox="1">
            <a:spLocks noChangeArrowheads="1"/>
          </p:cNvSpPr>
          <p:nvPr/>
        </p:nvSpPr>
        <p:spPr bwMode="auto">
          <a:xfrm>
            <a:off x="1285875" y="3786188"/>
            <a:ext cx="2786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800"/>
              <a:t>Železná keltská spona</a:t>
            </a:r>
          </a:p>
        </p:txBody>
      </p:sp>
      <p:sp>
        <p:nvSpPr>
          <p:cNvPr id="15368" name="TextovéPole 12"/>
          <p:cNvSpPr txBox="1">
            <a:spLocks noChangeArrowheads="1"/>
          </p:cNvSpPr>
          <p:nvPr/>
        </p:nvSpPr>
        <p:spPr bwMode="auto">
          <a:xfrm>
            <a:off x="5072063" y="5143500"/>
            <a:ext cx="3286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/>
              <a:t>Železný kozlík ke krbu – pozdní keltský typ</a:t>
            </a:r>
          </a:p>
        </p:txBody>
      </p:sp>
      <p:pic>
        <p:nvPicPr>
          <p:cNvPr id="9" name="Picture 5" descr="E:\Sbírky - evidence\MCK\pro Alenu\Kovy\Výuka\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214818"/>
            <a:ext cx="3352800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143372" y="6000768"/>
            <a:ext cx="214314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cs-CZ" altLang="cs-CZ" sz="1800" dirty="0"/>
              <a:t>Býčí </a:t>
            </a:r>
            <a:r>
              <a:rPr lang="cs-CZ" altLang="cs-CZ" sz="1800" dirty="0" smtClean="0"/>
              <a:t>skála-býček, halštatské období</a:t>
            </a:r>
            <a:endParaRPr lang="cs-CZ" altLang="cs-CZ" sz="1800" dirty="0"/>
          </a:p>
        </p:txBody>
      </p:sp>
      <p:sp>
        <p:nvSpPr>
          <p:cNvPr id="11" name="Obdélník 10"/>
          <p:cNvSpPr/>
          <p:nvPr/>
        </p:nvSpPr>
        <p:spPr>
          <a:xfrm>
            <a:off x="4286248" y="71435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na našem území: </a:t>
            </a:r>
            <a:br>
              <a:rPr lang="cs-CZ" dirty="0" smtClean="0"/>
            </a:br>
            <a:r>
              <a:rPr lang="cs-CZ" dirty="0" smtClean="0"/>
              <a:t>700 – 450 př. n. l. halštatské období</a:t>
            </a:r>
          </a:p>
          <a:p>
            <a:r>
              <a:rPr lang="cs-CZ" dirty="0" smtClean="0"/>
              <a:t>450 př. n. L. – konec starého letopočtu doba laténská (expanze Keltů)</a:t>
            </a:r>
          </a:p>
          <a:p>
            <a:r>
              <a:rPr lang="cs-CZ" dirty="0" smtClean="0"/>
              <a:t>ve světě cca 1400 př. n. l. (Blízký východ)</a:t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Historie používání kovů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285860"/>
            <a:ext cx="5730897" cy="47744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4" name="Obdélník 3"/>
          <p:cNvSpPr/>
          <p:nvPr/>
        </p:nvSpPr>
        <p:spPr>
          <a:xfrm>
            <a:off x="571472" y="6000768"/>
            <a:ext cx="6500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/>
              <a:t>Selwyn</a:t>
            </a:r>
            <a:r>
              <a:rPr lang="cs-CZ" dirty="0" smtClean="0"/>
              <a:t>, L.: Metals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Corrosion</a:t>
            </a:r>
            <a:r>
              <a:rPr lang="cs-CZ" dirty="0" smtClean="0"/>
              <a:t>, A Handbook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Conservation</a:t>
            </a:r>
            <a:r>
              <a:rPr lang="cs-CZ" dirty="0" smtClean="0"/>
              <a:t> Professional, 2004, s. 6.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Kovové předměty ve sbírkách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altLang="cs-CZ" smtClean="0"/>
              <a:t>zbraně</a:t>
            </a:r>
          </a:p>
          <a:p>
            <a:r>
              <a:rPr lang="cs-CZ" altLang="cs-CZ" smtClean="0"/>
              <a:t>šperky</a:t>
            </a:r>
          </a:p>
          <a:p>
            <a:r>
              <a:rPr lang="cs-CZ" altLang="cs-CZ" smtClean="0"/>
              <a:t>součástí oděvů</a:t>
            </a:r>
          </a:p>
          <a:p>
            <a:r>
              <a:rPr lang="cs-CZ" altLang="cs-CZ" smtClean="0"/>
              <a:t>příbory, nádobí</a:t>
            </a:r>
          </a:p>
          <a:p>
            <a:r>
              <a:rPr lang="cs-CZ" altLang="cs-CZ" smtClean="0"/>
              <a:t>sochy</a:t>
            </a:r>
          </a:p>
          <a:p>
            <a:r>
              <a:rPr lang="cs-CZ" altLang="cs-CZ" smtClean="0"/>
              <a:t>mince </a:t>
            </a:r>
          </a:p>
          <a:p>
            <a:r>
              <a:rPr lang="cs-CZ" altLang="cs-CZ" smtClean="0"/>
              <a:t>hodinky</a:t>
            </a:r>
          </a:p>
          <a:p>
            <a:endParaRPr lang="cs-CZ" altLang="cs-CZ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altLang="cs-CZ" smtClean="0"/>
              <a:t>vědecké přístroje</a:t>
            </a:r>
          </a:p>
          <a:p>
            <a:r>
              <a:rPr lang="cs-CZ" altLang="cs-CZ" smtClean="0"/>
              <a:t>automobily</a:t>
            </a:r>
          </a:p>
          <a:p>
            <a:r>
              <a:rPr lang="cs-CZ" altLang="cs-CZ" smtClean="0"/>
              <a:t>letadla</a:t>
            </a:r>
          </a:p>
          <a:p>
            <a:r>
              <a:rPr lang="cs-CZ" altLang="cs-CZ" smtClean="0"/>
              <a:t>zemědělské nástroje </a:t>
            </a:r>
            <a:br>
              <a:rPr lang="cs-CZ" altLang="cs-CZ" smtClean="0"/>
            </a:br>
            <a:r>
              <a:rPr lang="cs-CZ" altLang="cs-CZ" smtClean="0"/>
              <a:t>a zařízení</a:t>
            </a:r>
          </a:p>
          <a:p>
            <a:r>
              <a:rPr lang="cs-CZ" altLang="cs-CZ" smtClean="0"/>
              <a:t>a další</a:t>
            </a:r>
          </a:p>
          <a:p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Kovové předměty ve sbírkách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746125" y="2632075"/>
            <a:ext cx="184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cs-CZ" altLang="cs-CZ"/>
          </a:p>
        </p:txBody>
      </p:sp>
      <p:pic>
        <p:nvPicPr>
          <p:cNvPr id="9220" name="Picture 6" descr="C:\ALENA\Konzervace\Archeologické centrum\HUlín\Hulín Foto\Hulín 31,38 po konzervaci\H38 č.8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764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762000" y="3581400"/>
            <a:ext cx="2417763" cy="825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cs-CZ" altLang="cs-CZ" sz="1600"/>
              <a:t>Měděný spirálovitý prsten</a:t>
            </a:r>
          </a:p>
          <a:p>
            <a:r>
              <a:rPr lang="cs-CZ" altLang="cs-CZ" sz="1600"/>
              <a:t>doba bronzová, 4. tis. př. l.,</a:t>
            </a:r>
          </a:p>
          <a:p>
            <a:r>
              <a:rPr lang="cs-CZ" altLang="cs-CZ" sz="1600"/>
              <a:t>lokalita Hulín 2004</a:t>
            </a:r>
            <a:endParaRPr lang="cs-CZ" altLang="cs-CZ"/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5851525" y="1717675"/>
            <a:ext cx="184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cs-CZ" altLang="cs-CZ"/>
          </a:p>
        </p:txBody>
      </p:sp>
      <p:pic>
        <p:nvPicPr>
          <p:cNvPr id="9223" name="Picture 10" descr="C:\ALENA\Konzervace\Archeologické centrum\HUlín\Hulín Foto\Hulín 36, 39, 41 po konzervaci\meč po konzervaci\H39 meč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676400"/>
            <a:ext cx="4648200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 Box 11"/>
          <p:cNvSpPr txBox="1">
            <a:spLocks noChangeArrowheads="1"/>
          </p:cNvSpPr>
          <p:nvPr/>
        </p:nvSpPr>
        <p:spPr bwMode="auto">
          <a:xfrm>
            <a:off x="4038600" y="3048000"/>
            <a:ext cx="44005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cs-CZ" altLang="cs-CZ" sz="1600"/>
              <a:t>Laténský meč, asi 800 př. n. l., lokalita Hulín 2004</a:t>
            </a:r>
            <a:r>
              <a:rPr lang="cs-CZ" altLang="cs-CZ"/>
              <a:t> </a:t>
            </a:r>
          </a:p>
        </p:txBody>
      </p:sp>
      <p:sp>
        <p:nvSpPr>
          <p:cNvPr id="9225" name="Text Box 13"/>
          <p:cNvSpPr txBox="1">
            <a:spLocks noChangeArrowheads="1"/>
          </p:cNvSpPr>
          <p:nvPr/>
        </p:nvSpPr>
        <p:spPr bwMode="auto">
          <a:xfrm>
            <a:off x="4860925" y="4308475"/>
            <a:ext cx="184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cs-CZ" altLang="cs-CZ"/>
          </a:p>
        </p:txBody>
      </p:sp>
      <p:pic>
        <p:nvPicPr>
          <p:cNvPr id="9226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3733800"/>
            <a:ext cx="2000250" cy="2667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9227" name="Text Box 15"/>
          <p:cNvSpPr txBox="1">
            <a:spLocks noChangeArrowheads="1"/>
          </p:cNvSpPr>
          <p:nvPr/>
        </p:nvSpPr>
        <p:spPr bwMode="auto">
          <a:xfrm>
            <a:off x="3352800" y="6019800"/>
            <a:ext cx="2936875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cs-CZ" altLang="cs-CZ" sz="1600"/>
              <a:t>Sloupkové hodiny, 2. pol. 19.stol.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Kovové předměty ve sbírkách</a:t>
            </a:r>
          </a:p>
        </p:txBody>
      </p:sp>
      <p:sp>
        <p:nvSpPr>
          <p:cNvPr id="10243" name="Text Box 1027"/>
          <p:cNvSpPr txBox="1">
            <a:spLocks noChangeArrowheads="1"/>
          </p:cNvSpPr>
          <p:nvPr/>
        </p:nvSpPr>
        <p:spPr bwMode="auto">
          <a:xfrm>
            <a:off x="1431925" y="2327275"/>
            <a:ext cx="184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cs-CZ" altLang="cs-CZ"/>
          </a:p>
        </p:txBody>
      </p:sp>
      <p:pic>
        <p:nvPicPr>
          <p:cNvPr id="10244" name="Picture 1028" descr="D:\Alena-přednáška\DSCN45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0574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1029"/>
          <p:cNvSpPr txBox="1">
            <a:spLocks noChangeArrowheads="1"/>
          </p:cNvSpPr>
          <p:nvPr/>
        </p:nvSpPr>
        <p:spPr bwMode="auto">
          <a:xfrm>
            <a:off x="3810000" y="2032000"/>
            <a:ext cx="25336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cs-CZ" altLang="cs-CZ" sz="1800">
                <a:latin typeface="Arial" charset="0"/>
              </a:rPr>
              <a:t>Austro Deimler, r. 1910</a:t>
            </a:r>
          </a:p>
        </p:txBody>
      </p:sp>
      <p:sp>
        <p:nvSpPr>
          <p:cNvPr id="10246" name="Text Box 1030"/>
          <p:cNvSpPr txBox="1">
            <a:spLocks noChangeArrowheads="1"/>
          </p:cNvSpPr>
          <p:nvPr/>
        </p:nvSpPr>
        <p:spPr bwMode="auto">
          <a:xfrm>
            <a:off x="5775325" y="4384675"/>
            <a:ext cx="184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cs-CZ" altLang="cs-CZ"/>
          </a:p>
        </p:txBody>
      </p:sp>
      <p:pic>
        <p:nvPicPr>
          <p:cNvPr id="10247" name="Picture 10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962400"/>
            <a:ext cx="3581400" cy="2179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0248" name="Text Box 1032"/>
          <p:cNvSpPr txBox="1">
            <a:spLocks noChangeArrowheads="1"/>
          </p:cNvSpPr>
          <p:nvPr/>
        </p:nvSpPr>
        <p:spPr bwMode="auto">
          <a:xfrm>
            <a:off x="7239000" y="3429000"/>
            <a:ext cx="9334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cs-CZ" altLang="cs-CZ" sz="1800">
                <a:latin typeface="Arial" charset="0"/>
              </a:rPr>
              <a:t>MIG 21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2592</TotalTime>
  <Words>642</Words>
  <Application>Microsoft Office PowerPoint</Application>
  <PresentationFormat>Předvádění na obrazovce (4:3)</PresentationFormat>
  <Paragraphs>90</Paragraphs>
  <Slides>13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Metodiky konzervování předmětů vyrobených z anorganických materiálů I Úvod - kovy</vt:lpstr>
      <vt:lpstr>Cíl</vt:lpstr>
      <vt:lpstr>Úvod</vt:lpstr>
      <vt:lpstr>Doba bronzová na našem území 2100 – 700 př. n. l.  </vt:lpstr>
      <vt:lpstr>Doba železná </vt:lpstr>
      <vt:lpstr>Historie používání kovů</vt:lpstr>
      <vt:lpstr>Kovové předměty ve sbírkách</vt:lpstr>
      <vt:lpstr>Kovové předměty ve sbírkách</vt:lpstr>
      <vt:lpstr>Kovové předměty ve sbírkách</vt:lpstr>
      <vt:lpstr>Rozdělení kovů</vt:lpstr>
      <vt:lpstr>Získávání kovů z rud</vt:lpstr>
      <vt:lpstr>Metalurgie/Koroze kovů</vt:lpstr>
      <vt:lpstr>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Metodiky konzervování předmětů vyrobených z anorganických materiálů I KOVY</dc:title>
  <dc:creator>Selucká</dc:creator>
  <cp:lastModifiedBy>Selucká</cp:lastModifiedBy>
  <cp:revision>26</cp:revision>
  <dcterms:created xsi:type="dcterms:W3CDTF">2017-02-17T13:50:31Z</dcterms:created>
  <dcterms:modified xsi:type="dcterms:W3CDTF">2021-03-15T11:28:59Z</dcterms:modified>
</cp:coreProperties>
</file>