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78" r:id="rId8"/>
    <p:sldId id="262" r:id="rId9"/>
    <p:sldId id="263" r:id="rId10"/>
    <p:sldId id="264" r:id="rId11"/>
    <p:sldId id="265" r:id="rId12"/>
    <p:sldId id="266" r:id="rId13"/>
    <p:sldId id="267" r:id="rId14"/>
    <p:sldId id="279" r:id="rId15"/>
    <p:sldId id="269" r:id="rId16"/>
    <p:sldId id="270" r:id="rId17"/>
    <p:sldId id="271" r:id="rId18"/>
    <p:sldId id="272" r:id="rId19"/>
    <p:sldId id="281" r:id="rId20"/>
    <p:sldId id="273" r:id="rId21"/>
    <p:sldId id="274" r:id="rId22"/>
    <p:sldId id="280" r:id="rId23"/>
    <p:sldId id="275" r:id="rId24"/>
    <p:sldId id="276" r:id="rId25"/>
    <p:sldId id="277" r:id="rId26"/>
    <p:sldId id="282" r:id="rId27"/>
    <p:sldId id="283"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1258" autoAdjust="0"/>
  </p:normalViewPr>
  <p:slideViewPr>
    <p:cSldViewPr>
      <p:cViewPr>
        <p:scale>
          <a:sx n="71" d="100"/>
          <a:sy n="71" d="100"/>
        </p:scale>
        <p:origin x="-1762"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E8CDF5-DD1C-4333-BA3D-A6C2C3DDD90D}" type="datetimeFigureOut">
              <a:rPr lang="cs-CZ" smtClean="0"/>
              <a:pPr/>
              <a:t>15.03.2021</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A62FF-06DB-4396-9498-F476941284E5}" type="slidenum">
              <a:rPr lang="cs-CZ" smtClean="0"/>
              <a:pPr/>
              <a:t>‹#›</a:t>
            </a:fld>
            <a:endParaRPr lang="cs-CZ"/>
          </a:p>
        </p:txBody>
      </p:sp>
    </p:spTree>
    <p:extLst>
      <p:ext uri="{BB962C8B-B14F-4D97-AF65-F5344CB8AC3E}">
        <p14:creationId xmlns:p14="http://schemas.microsoft.com/office/powerpoint/2010/main" val="206065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B3DA8-475D-449A-990A-38BA1F3A237A}" type="datetimeFigureOut">
              <a:rPr lang="cs-CZ" smtClean="0"/>
              <a:pPr/>
              <a:t>15.03.2021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989BC-C7D0-473F-980C-DC567094E526}" type="slidenum">
              <a:rPr lang="cs-CZ" smtClean="0"/>
              <a:pPr/>
              <a:t>‹#›</a:t>
            </a:fld>
            <a:endParaRPr lang="cs-CZ"/>
          </a:p>
        </p:txBody>
      </p:sp>
    </p:spTree>
    <p:extLst>
      <p:ext uri="{BB962C8B-B14F-4D97-AF65-F5344CB8AC3E}">
        <p14:creationId xmlns:p14="http://schemas.microsoft.com/office/powerpoint/2010/main" val="73936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s.wikipedia.org/wiki/Nikl"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cs.wikipedia.org/wiki/Ocel" TargetMode="External"/><Relationship Id="rId5" Type="http://schemas.openxmlformats.org/officeDocument/2006/relationships/hyperlink" Target="https://cs.wikipedia.org/wiki/Ochrann%C3%A1_zn%C3%A1mka" TargetMode="External"/><Relationship Id="rId4" Type="http://schemas.openxmlformats.org/officeDocument/2006/relationships/hyperlink" Target="https://cs.wikipedia.org/wiki/M%C4%9B%C4%8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E1A989BC-C7D0-473F-980C-DC567094E526}"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1619"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Některé kovy vytvářejí za určité teploty tzv. intermetalické fáze, které mají uspořádanou strukturu jako např. Au-</a:t>
            </a:r>
            <a:r>
              <a:rPr lang="cs-CZ" altLang="cs-CZ" dirty="0" err="1" smtClean="0"/>
              <a:t>Cu</a:t>
            </a:r>
            <a:r>
              <a:rPr lang="cs-CZ" altLang="cs-CZ" dirty="0" smtClean="0"/>
              <a:t>, vytvářejí uspořádané tuhé roztoky. Za vyšších teplot je </a:t>
            </a:r>
            <a:r>
              <a:rPr lang="cs-CZ" altLang="cs-CZ" dirty="0" err="1" smtClean="0"/>
              <a:t>měd</a:t>
            </a:r>
            <a:r>
              <a:rPr lang="cs-CZ" altLang="cs-CZ" dirty="0" smtClean="0"/>
              <a:t> a zlato vzájemně rozpustné a vytváří tuhý roztok – jednofázový. Při nižších teplot dochází k přeskupení atomů a k vytváření uspořádaných struktur – ?</a:t>
            </a:r>
            <a:r>
              <a:rPr lang="cs-CZ" altLang="cs-CZ" dirty="0" err="1" smtClean="0"/>
              <a:t>intermetalik</a:t>
            </a:r>
            <a:r>
              <a:rPr lang="cs-CZ" altLang="cs-CZ" dirty="0" smtClean="0"/>
              <a:t>. </a:t>
            </a:r>
          </a:p>
          <a:p>
            <a:endParaRPr lang="cs-CZ" altLang="cs-CZ" dirty="0" smtClean="0"/>
          </a:p>
          <a:p>
            <a:r>
              <a:rPr lang="cs-CZ" altLang="cs-CZ" dirty="0" smtClean="0"/>
              <a:t>Tyto sloučeniny mají významný vliv na </a:t>
            </a:r>
            <a:r>
              <a:rPr lang="cs-CZ" altLang="cs-CZ" dirty="0" err="1" smtClean="0"/>
              <a:t>mechanicé</a:t>
            </a:r>
            <a:r>
              <a:rPr lang="cs-CZ" altLang="cs-CZ" dirty="0" smtClean="0"/>
              <a:t> vlastnosti .- zvyšují </a:t>
            </a:r>
            <a:r>
              <a:rPr lang="cs-CZ" altLang="cs-CZ" dirty="0" err="1" smtClean="0"/>
              <a:t>pevnostm</a:t>
            </a:r>
            <a:r>
              <a:rPr lang="cs-CZ" altLang="cs-CZ" dirty="0" smtClean="0"/>
              <a:t> tvrdost.  (pájky </a:t>
            </a:r>
            <a:r>
              <a:rPr lang="cs-CZ" altLang="cs-CZ" dirty="0" err="1" smtClean="0"/>
              <a:t>Pb-Sn</a:t>
            </a:r>
            <a:r>
              <a:rPr lang="cs-CZ" altLang="cs-CZ" dirty="0" smtClean="0"/>
              <a:t>, </a:t>
            </a:r>
            <a:r>
              <a:rPr lang="cs-CZ" altLang="cs-CZ" dirty="0" err="1" smtClean="0"/>
              <a:t>Zn-Fe</a:t>
            </a:r>
            <a:r>
              <a:rPr lang="cs-CZ" altLang="cs-CZ" dirty="0" smtClean="0"/>
              <a:t> – </a:t>
            </a:r>
            <a:r>
              <a:rPr lang="cs-CZ" altLang="cs-CZ" dirty="0" err="1" smtClean="0"/>
              <a:t>žáýrové</a:t>
            </a:r>
            <a:r>
              <a:rPr lang="cs-CZ" altLang="cs-CZ" dirty="0" smtClean="0"/>
              <a:t> </a:t>
            </a:r>
            <a:r>
              <a:rPr lang="cs-CZ" altLang="cs-CZ" dirty="0" err="1" smtClean="0"/>
              <a:t>zinkovovaní</a:t>
            </a:r>
            <a:r>
              <a:rPr lang="cs-CZ" altLang="cs-CZ" dirty="0" smtClean="0"/>
              <a:t>)- Cín vytváří intermetalické sloučeniny s mnoha kovy – cín obsažený v pájkách (</a:t>
            </a:r>
            <a:r>
              <a:rPr lang="cs-CZ" altLang="cs-CZ" dirty="0" err="1" smtClean="0"/>
              <a:t>Pb-Sn</a:t>
            </a:r>
            <a:r>
              <a:rPr lang="cs-CZ" altLang="cs-CZ" dirty="0" smtClean="0"/>
              <a:t>) vytváří </a:t>
            </a:r>
            <a:r>
              <a:rPr lang="cs-CZ" altLang="cs-CZ" dirty="0" err="1" smtClean="0"/>
              <a:t>intermetalika</a:t>
            </a:r>
            <a:r>
              <a:rPr lang="cs-CZ" altLang="cs-CZ" dirty="0" smtClean="0"/>
              <a:t> s mnoha pájenými kovy – např. </a:t>
            </a:r>
            <a:r>
              <a:rPr lang="cs-CZ" altLang="cs-CZ" dirty="0" err="1" smtClean="0"/>
              <a:t>Cu</a:t>
            </a:r>
            <a:r>
              <a:rPr lang="cs-CZ" altLang="cs-CZ" dirty="0" smtClean="0"/>
              <a:t>, Ni, </a:t>
            </a:r>
            <a:r>
              <a:rPr lang="cs-CZ" altLang="cs-CZ" dirty="0" err="1" smtClean="0"/>
              <a:t>Fe</a:t>
            </a:r>
            <a:r>
              <a:rPr lang="cs-CZ" altLang="cs-CZ" dirty="0" smtClean="0"/>
              <a:t>, Au, </a:t>
            </a:r>
            <a:r>
              <a:rPr lang="cs-CZ" altLang="cs-CZ" dirty="0" err="1" smtClean="0"/>
              <a:t>Ag</a:t>
            </a:r>
            <a:r>
              <a:rPr lang="cs-CZ" altLang="cs-CZ" dirty="0" smtClean="0"/>
              <a:t> (vytváří pevnou vazbu pájky)- </a:t>
            </a:r>
          </a:p>
        </p:txBody>
      </p:sp>
      <p:sp>
        <p:nvSpPr>
          <p:cNvPr id="11162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2AFCCA-5FF1-4D61-9EAD-847F8FA22741}" type="slidenum">
              <a:rPr lang="cs-CZ" altLang="cs-CZ" smtClean="0"/>
              <a:pPr/>
              <a:t>10</a:t>
            </a:fld>
            <a:endParaRPr lang="cs-CZ" alt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2643"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sz="1200" b="0" i="0" u="none" strike="noStrike" kern="1200" baseline="0" dirty="0" err="1" smtClean="0">
                <a:solidFill>
                  <a:schemeClr val="tx1"/>
                </a:solidFill>
                <a:latin typeface="+mn-lt"/>
                <a:ea typeface="+mn-ea"/>
                <a:cs typeface="+mn-cs"/>
              </a:rPr>
              <a:t>Dvojčatěni</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Dvojčata mohou vzniknout při </a:t>
            </a:r>
            <a:r>
              <a:rPr lang="cs-CZ" sz="1200" b="0" i="0" u="none" strike="noStrike" kern="1200" baseline="0" dirty="0" err="1" smtClean="0">
                <a:solidFill>
                  <a:schemeClr val="tx1"/>
                </a:solidFill>
                <a:latin typeface="+mn-lt"/>
                <a:ea typeface="+mn-ea"/>
                <a:cs typeface="+mn-cs"/>
              </a:rPr>
              <a:t>plasticke</a:t>
            </a:r>
            <a:r>
              <a:rPr lang="cs-CZ" sz="1200" b="0" i="0" u="none" strike="noStrike" kern="1200" baseline="0" dirty="0" smtClean="0">
                <a:solidFill>
                  <a:schemeClr val="tx1"/>
                </a:solidFill>
                <a:latin typeface="+mn-lt"/>
                <a:ea typeface="+mn-ea"/>
                <a:cs typeface="+mn-cs"/>
              </a:rPr>
              <a:t> deformaci (</a:t>
            </a:r>
            <a:r>
              <a:rPr lang="cs-CZ" sz="1200" b="0" i="0" u="none" strike="noStrike" kern="1200" baseline="0" dirty="0" err="1" smtClean="0">
                <a:solidFill>
                  <a:schemeClr val="tx1"/>
                </a:solidFill>
                <a:latin typeface="+mn-lt"/>
                <a:ea typeface="+mn-ea"/>
                <a:cs typeface="+mn-cs"/>
              </a:rPr>
              <a:t>mechanicka</a:t>
            </a:r>
            <a:r>
              <a:rPr lang="cs-CZ" sz="1200" b="0" i="0" u="none" strike="noStrike" kern="1200" baseline="0" dirty="0" smtClean="0">
                <a:solidFill>
                  <a:schemeClr val="tx1"/>
                </a:solidFill>
                <a:latin typeface="+mn-lt"/>
                <a:ea typeface="+mn-ea"/>
                <a:cs typeface="+mn-cs"/>
              </a:rPr>
              <a:t> dvojčata) nebo vlivem napěti při ohřevu (</a:t>
            </a:r>
            <a:r>
              <a:rPr lang="cs-CZ" sz="1200" b="0" i="0" u="none" strike="noStrike" kern="1200" baseline="0" dirty="0" err="1" smtClean="0">
                <a:solidFill>
                  <a:schemeClr val="tx1"/>
                </a:solidFill>
                <a:latin typeface="+mn-lt"/>
                <a:ea typeface="+mn-ea"/>
                <a:cs typeface="+mn-cs"/>
              </a:rPr>
              <a:t>žihaci</a:t>
            </a:r>
            <a:r>
              <a:rPr lang="cs-CZ" sz="1200" b="0" i="0" u="none" strike="noStrike" kern="1200" baseline="0" dirty="0" smtClean="0">
                <a:solidFill>
                  <a:schemeClr val="tx1"/>
                </a:solidFill>
                <a:latin typeface="+mn-lt"/>
                <a:ea typeface="+mn-ea"/>
                <a:cs typeface="+mn-cs"/>
              </a:rPr>
              <a:t> dvojčata) nebo při </a:t>
            </a:r>
            <a:r>
              <a:rPr lang="cs-CZ" sz="1200" b="0" i="0" u="none" strike="noStrike" kern="1200" baseline="0" dirty="0" err="1" smtClean="0">
                <a:solidFill>
                  <a:schemeClr val="tx1"/>
                </a:solidFill>
                <a:latin typeface="+mn-lt"/>
                <a:ea typeface="+mn-ea"/>
                <a:cs typeface="+mn-cs"/>
              </a:rPr>
              <a:t>fazove</a:t>
            </a:r>
            <a:r>
              <a:rPr lang="cs-CZ" sz="1200" b="0" i="0" u="none" strike="noStrike" kern="1200" baseline="0" dirty="0" smtClean="0">
                <a:solidFill>
                  <a:schemeClr val="tx1"/>
                </a:solidFill>
                <a:latin typeface="+mn-lt"/>
                <a:ea typeface="+mn-ea"/>
                <a:cs typeface="+mn-cs"/>
              </a:rPr>
              <a:t> přeměně. Jedná se o plastickou deformaci, při které se mřížka natočí do </a:t>
            </a:r>
            <a:r>
              <a:rPr lang="cs-CZ" sz="1200" b="0" i="0" u="none" strike="noStrike" kern="1200" baseline="0" dirty="0" err="1" smtClean="0">
                <a:solidFill>
                  <a:schemeClr val="tx1"/>
                </a:solidFill>
                <a:latin typeface="+mn-lt"/>
                <a:ea typeface="+mn-ea"/>
                <a:cs typeface="+mn-cs"/>
              </a:rPr>
              <a:t>poly</a:t>
            </a:r>
            <a:r>
              <a:rPr lang="cs-CZ" sz="1200" b="0" i="0" u="none" strike="noStrike" kern="1200" baseline="0" dirty="0" smtClean="0">
                <a:solidFill>
                  <a:schemeClr val="tx1"/>
                </a:solidFill>
                <a:latin typeface="+mn-lt"/>
                <a:ea typeface="+mn-ea"/>
                <a:cs typeface="+mn-cs"/>
              </a:rPr>
              <a:t> příznivé </a:t>
            </a:r>
            <a:r>
              <a:rPr lang="cs-CZ" sz="1200" b="0" i="0" u="none" strike="noStrike" kern="1200" baseline="0" dirty="0" err="1" smtClean="0">
                <a:solidFill>
                  <a:schemeClr val="tx1"/>
                </a:solidFill>
                <a:latin typeface="+mn-lt"/>
                <a:ea typeface="+mn-ea"/>
                <a:cs typeface="+mn-cs"/>
              </a:rPr>
              <a:t>proklus</a:t>
            </a:r>
            <a:r>
              <a:rPr lang="cs-CZ" sz="1200" b="0" i="0" u="none" strike="noStrike" kern="1200" baseline="0" dirty="0" smtClean="0">
                <a:solidFill>
                  <a:schemeClr val="tx1"/>
                </a:solidFill>
                <a:latin typeface="+mn-lt"/>
                <a:ea typeface="+mn-ea"/>
                <a:cs typeface="+mn-cs"/>
              </a:rPr>
              <a:t> a část krystalu se kluzem deformuje – rovina </a:t>
            </a:r>
            <a:r>
              <a:rPr lang="cs-CZ" sz="1200" b="0" i="0" u="none" strike="noStrike" kern="1200" baseline="0" dirty="0" err="1" smtClean="0">
                <a:solidFill>
                  <a:schemeClr val="tx1"/>
                </a:solidFill>
                <a:latin typeface="+mn-lt"/>
                <a:ea typeface="+mn-ea"/>
                <a:cs typeface="+mn-cs"/>
              </a:rPr>
              <a:t>dvojčatění</a:t>
            </a:r>
            <a:r>
              <a:rPr lang="cs-CZ" sz="1200" b="0" i="0" u="none" strike="noStrike" kern="1200" baseline="0" dirty="0" smtClean="0">
                <a:solidFill>
                  <a:schemeClr val="tx1"/>
                </a:solidFill>
                <a:latin typeface="+mn-lt"/>
                <a:ea typeface="+mn-ea"/>
                <a:cs typeface="+mn-cs"/>
              </a:rPr>
              <a:t>.</a:t>
            </a:r>
            <a:endParaRPr lang="cs-CZ" altLang="cs-CZ" dirty="0" smtClean="0"/>
          </a:p>
        </p:txBody>
      </p:sp>
      <p:sp>
        <p:nvSpPr>
          <p:cNvPr id="11264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3B8510-A91B-4507-907F-DCFAD53C5474}" type="slidenum">
              <a:rPr lang="cs-CZ" altLang="cs-CZ" smtClean="0"/>
              <a:pPr/>
              <a:t>11</a:t>
            </a:fld>
            <a:endParaRPr lang="cs-CZ" alt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366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Metalografie se zabývá pozorováním a zkoumáním vnitřní stavby neboli struktury kovů a slitin, stanoví, jak tato struktura souvisí s chemickým složením, teplotou a tepelným nebo mechanickým zpracováním:</a:t>
            </a:r>
          </a:p>
          <a:p>
            <a:r>
              <a:rPr lang="cs-CZ" altLang="cs-CZ" dirty="0" smtClean="0"/>
              <a:t> - nutný odběr vzorku z vytipovaných míst zkoumaného předmětu (viz meč – odběr pod záštitou meče a nad hrotem) – je to invazivní metoda, tudíž musí být předem pečlivě zvážena a musí být pro ni důvod!</a:t>
            </a:r>
          </a:p>
          <a:p>
            <a:r>
              <a:rPr lang="cs-CZ" altLang="cs-CZ" dirty="0" smtClean="0"/>
              <a:t>- Zalití vzorku do pryskyřice a zhotovení nábrusu, naleptání struktury vhodným činidlem a pozorování v odraženém světle (metalografickém mikroskopu)   </a:t>
            </a:r>
          </a:p>
        </p:txBody>
      </p:sp>
      <p:sp>
        <p:nvSpPr>
          <p:cNvPr id="11366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03FD5-FF7A-4FDE-BFB7-680B63CCB8B8}" type="slidenum">
              <a:rPr lang="cs-CZ" altLang="cs-CZ" smtClean="0"/>
              <a:pPr/>
              <a:t>12</a:t>
            </a:fld>
            <a:endParaRPr lang="cs-CZ" alt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46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p:txBody>
      </p:sp>
      <p:sp>
        <p:nvSpPr>
          <p:cNvPr id="11469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FB0A10-8662-4FEE-A6FB-6F6240F7A879}" type="slidenum">
              <a:rPr lang="cs-CZ" altLang="cs-CZ" smtClean="0"/>
              <a:pPr/>
              <a:t>13</a:t>
            </a:fld>
            <a:endParaRPr lang="cs-CZ" alt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Ukázka archeologického nálezu – železné trojnožky, které jsou zhotoveny ze svářkového železa (původním předpokladem byl litina, která se ale neprokázala metalografickou studií – na obr. je struktura svářkového – nízkouhlíkového železa)</a:t>
            </a:r>
            <a:endParaRPr lang="cs-CZ" dirty="0"/>
          </a:p>
        </p:txBody>
      </p:sp>
      <p:sp>
        <p:nvSpPr>
          <p:cNvPr id="4" name="Zástupný symbol pro číslo snímku 3"/>
          <p:cNvSpPr>
            <a:spLocks noGrp="1"/>
          </p:cNvSpPr>
          <p:nvPr>
            <p:ph type="sldNum" sz="quarter" idx="10"/>
          </p:nvPr>
        </p:nvSpPr>
        <p:spPr/>
        <p:txBody>
          <a:bodyPr/>
          <a:lstStyle/>
          <a:p>
            <a:fld id="{E1A989BC-C7D0-473F-980C-DC567094E526}" type="slidenum">
              <a:rPr lang="cs-CZ" smtClean="0"/>
              <a:pPr/>
              <a:t>14</a:t>
            </a:fld>
            <a:endParaRPr lang="cs-CZ"/>
          </a:p>
        </p:txBody>
      </p:sp>
    </p:spTree>
    <p:extLst>
      <p:ext uri="{BB962C8B-B14F-4D97-AF65-F5344CB8AC3E}">
        <p14:creationId xmlns:p14="http://schemas.microsoft.com/office/powerpoint/2010/main" val="185370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Identifikace kovových materiálů začíná u znalosti  barvy kovu (lesklá bílá ocel, červená měď, ..), která se ale mění vlivem tvorby korozních produktů (oranžová rez, černé sulfidy stříbra, zelené uhličitany mědi ..). Mění se i vlivem umělé </a:t>
            </a:r>
            <a:r>
              <a:rPr lang="cs-CZ" dirty="0" err="1" smtClean="0"/>
              <a:t>patinace</a:t>
            </a:r>
            <a:r>
              <a:rPr lang="cs-CZ" dirty="0" smtClean="0"/>
              <a:t>, barvení či pokovením, smaltováním nebo jinou povrchovou úpravou. Některé kovy se více hodí na odlévání  (bronzy, litina apod.), jiné na tváření tepáním, kováním apod. (kujné železo, měď, …). Používají se rovněž charakteristické výzdobné techniky – např. </a:t>
            </a:r>
            <a:r>
              <a:rPr lang="cs-CZ" dirty="0" err="1" smtClean="0"/>
              <a:t>niello</a:t>
            </a:r>
            <a:r>
              <a:rPr lang="cs-CZ" dirty="0" smtClean="0"/>
              <a:t> (černá vrstva sulfidů stříbra) u stříbrných předmětů, </a:t>
            </a:r>
            <a:r>
              <a:rPr lang="cs-CZ" dirty="0" err="1" smtClean="0"/>
              <a:t>tauzování</a:t>
            </a:r>
            <a:r>
              <a:rPr lang="cs-CZ" dirty="0" smtClean="0"/>
              <a:t> zlatem, stříbrem mědí, mosazí, smaltování mědi, zlata, stříbra, ale i železa.       </a:t>
            </a:r>
            <a:endParaRPr lang="cs-CZ" dirty="0"/>
          </a:p>
        </p:txBody>
      </p:sp>
      <p:sp>
        <p:nvSpPr>
          <p:cNvPr id="4" name="Zástupný symbol pro číslo snímku 3"/>
          <p:cNvSpPr>
            <a:spLocks noGrp="1"/>
          </p:cNvSpPr>
          <p:nvPr>
            <p:ph type="sldNum" sz="quarter" idx="10"/>
          </p:nvPr>
        </p:nvSpPr>
        <p:spPr/>
        <p:txBody>
          <a:bodyPr/>
          <a:lstStyle/>
          <a:p>
            <a:fld id="{E1A989BC-C7D0-473F-980C-DC567094E526}" type="slidenum">
              <a:rPr lang="cs-CZ" smtClean="0"/>
              <a:pPr/>
              <a:t>15</a:t>
            </a:fld>
            <a:endParaRPr lang="cs-CZ"/>
          </a:p>
        </p:txBody>
      </p:sp>
    </p:spTree>
    <p:extLst>
      <p:ext uri="{BB962C8B-B14F-4D97-AF65-F5344CB8AC3E}">
        <p14:creationId xmlns:p14="http://schemas.microsoft.com/office/powerpoint/2010/main" val="3605875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5715"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sz="1200" b="0" i="0" u="none" strike="noStrike" kern="1200" baseline="0" dirty="0" smtClean="0">
                <a:solidFill>
                  <a:schemeClr val="tx1"/>
                </a:solidFill>
                <a:latin typeface="+mn-lt"/>
                <a:ea typeface="+mn-ea"/>
                <a:cs typeface="+mn-cs"/>
              </a:rPr>
              <a:t>Kovy světlo nepropouštějí (jsou neprůsvitné), ale pouze odrážejí. </a:t>
            </a:r>
            <a:endParaRPr lang="cs-CZ" altLang="cs-CZ" dirty="0" smtClean="0"/>
          </a:p>
          <a:p>
            <a:r>
              <a:rPr lang="cs-CZ" altLang="cs-CZ" dirty="0" smtClean="0"/>
              <a:t>Nikl a stříbro mají teplou žlutavou barvu, jelikož je u nich pokles odrazivosti v oblasti fialové.</a:t>
            </a:r>
          </a:p>
        </p:txBody>
      </p:sp>
      <p:sp>
        <p:nvSpPr>
          <p:cNvPr id="11571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453917-4633-40D5-AD9D-F8EE14B703B5}" type="slidenum">
              <a:rPr lang="cs-CZ" altLang="cs-CZ" smtClean="0"/>
              <a:pPr/>
              <a:t>16</a:t>
            </a:fld>
            <a:endParaRPr lang="cs-CZ" alt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6739"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Nikl a stříbro mají teplou žlutavou barvu, jelikož je u nich pokles odrazivosti v oblasti fialové.</a:t>
            </a:r>
          </a:p>
        </p:txBody>
      </p:sp>
      <p:sp>
        <p:nvSpPr>
          <p:cNvPr id="11674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535117-13D3-4C85-8ECF-780171A32A8D}" type="slidenum">
              <a:rPr lang="cs-CZ" altLang="cs-CZ" smtClean="0"/>
              <a:pPr/>
              <a:t>18</a:t>
            </a:fld>
            <a:endParaRPr lang="cs-CZ" alt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Selwyn</a:t>
            </a:r>
            <a:r>
              <a:rPr lang="cs-CZ" dirty="0" smtClean="0"/>
              <a:t>, str. 12</a:t>
            </a:r>
            <a:endParaRPr lang="cs-CZ" dirty="0"/>
          </a:p>
        </p:txBody>
      </p:sp>
      <p:sp>
        <p:nvSpPr>
          <p:cNvPr id="4" name="Zástupný symbol pro číslo snímku 3"/>
          <p:cNvSpPr>
            <a:spLocks noGrp="1"/>
          </p:cNvSpPr>
          <p:nvPr>
            <p:ph type="sldNum" sz="quarter" idx="10"/>
          </p:nvPr>
        </p:nvSpPr>
        <p:spPr/>
        <p:txBody>
          <a:bodyPr/>
          <a:lstStyle/>
          <a:p>
            <a:fld id="{E1A989BC-C7D0-473F-980C-DC567094E526}" type="slidenum">
              <a:rPr lang="cs-CZ" smtClean="0"/>
              <a:pPr/>
              <a:t>19</a:t>
            </a:fld>
            <a:endParaRPr lang="cs-CZ"/>
          </a:p>
        </p:txBody>
      </p:sp>
    </p:spTree>
    <p:extLst>
      <p:ext uri="{BB962C8B-B14F-4D97-AF65-F5344CB8AC3E}">
        <p14:creationId xmlns:p14="http://schemas.microsoft.com/office/powerpoint/2010/main" val="2285283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77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smtClean="0"/>
              <a:t>Důkaz stříbra dichormanem drsaelným – vznik hnědočervené sraženiny, dichromanu stříbrného  </a:t>
            </a:r>
          </a:p>
        </p:txBody>
      </p:sp>
      <p:sp>
        <p:nvSpPr>
          <p:cNvPr id="11776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A2C691-675A-4736-8A14-7A81ECA0778F}" type="slidenum">
              <a:rPr lang="cs-CZ" altLang="cs-CZ" smtClean="0"/>
              <a:pPr/>
              <a:t>20</a:t>
            </a:fld>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54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dirty="0" smtClean="0"/>
          </a:p>
        </p:txBody>
      </p:sp>
      <p:sp>
        <p:nvSpPr>
          <p:cNvPr id="10547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8A92AD-E32A-41ED-A14D-6618A23AAE2F}" type="slidenum">
              <a:rPr lang="cs-CZ" altLang="cs-CZ" smtClean="0"/>
              <a:pPr/>
              <a:t>2</a:t>
            </a:fld>
            <a:endParaRPr lang="cs-CZ"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Elementární analýzy měří složení chemických prvků. Mezi rozšířené metody patři neinvazivní XRF analýza povrchu materiálů (viz obrázek). </a:t>
            </a:r>
          </a:p>
          <a:p>
            <a:r>
              <a:rPr lang="cs-CZ" sz="1200" b="1" kern="1200" dirty="0" smtClean="0">
                <a:solidFill>
                  <a:schemeClr val="tx1"/>
                </a:solidFill>
                <a:effectLst/>
                <a:latin typeface="+mn-lt"/>
                <a:ea typeface="+mn-ea"/>
                <a:cs typeface="+mn-cs"/>
              </a:rPr>
              <a:t>- XRF: </a:t>
            </a:r>
            <a:r>
              <a:rPr lang="cs-CZ" sz="1200" kern="1200" dirty="0" smtClean="0">
                <a:solidFill>
                  <a:schemeClr val="tx1"/>
                </a:solidFill>
                <a:effectLst/>
                <a:latin typeface="+mn-lt"/>
                <a:ea typeface="+mn-ea"/>
                <a:cs typeface="+mn-cs"/>
              </a:rPr>
              <a:t>Rentgenově fluorescenční spektrometrie je instrumentální analytická technika pro měření obsahu prvků v materiálu. Podstatou metody je interakce materiálu s paprskem fotonů </a:t>
            </a:r>
            <a:r>
              <a:rPr lang="cs-CZ" sz="1200" kern="1200" dirty="0" err="1" smtClean="0">
                <a:solidFill>
                  <a:schemeClr val="tx1"/>
                </a:solidFill>
                <a:effectLst/>
                <a:latin typeface="+mn-lt"/>
                <a:ea typeface="+mn-ea"/>
                <a:cs typeface="+mn-cs"/>
              </a:rPr>
              <a:t>rentgenova</a:t>
            </a:r>
            <a:r>
              <a:rPr lang="cs-CZ" sz="1200" kern="1200" dirty="0" smtClean="0">
                <a:solidFill>
                  <a:schemeClr val="tx1"/>
                </a:solidFill>
                <a:effectLst/>
                <a:latin typeface="+mn-lt"/>
                <a:ea typeface="+mn-ea"/>
                <a:cs typeface="+mn-cs"/>
              </a:rPr>
              <a:t> záření.</a:t>
            </a:r>
          </a:p>
          <a:p>
            <a:r>
              <a:rPr lang="cs-CZ" sz="1200" b="1" kern="1200" dirty="0" smtClean="0">
                <a:solidFill>
                  <a:schemeClr val="tx1"/>
                </a:solidFill>
                <a:effectLst/>
                <a:latin typeface="+mn-lt"/>
                <a:ea typeface="+mn-ea"/>
                <a:cs typeface="+mn-cs"/>
              </a:rPr>
              <a:t>- SEM-EDS- </a:t>
            </a:r>
            <a:r>
              <a:rPr lang="cs-CZ" sz="1200" kern="1200" dirty="0" smtClean="0">
                <a:solidFill>
                  <a:schemeClr val="tx1"/>
                </a:solidFill>
                <a:effectLst/>
                <a:latin typeface="+mn-lt"/>
                <a:ea typeface="+mn-ea"/>
                <a:cs typeface="+mn-cs"/>
              </a:rPr>
              <a:t>Elektronová mikroanalýza je založená na stejném principu, jako rentgenově fluorescenční spektrometrie a provádí se na elektronových mikroskopech. Rozdíl oproti XRF je zde v druhu primární excitace. U elektronové mikroanalýzy jsou použity urychlené elektrony místo </a:t>
            </a:r>
            <a:r>
              <a:rPr lang="cs-CZ" sz="1200" kern="1200" dirty="0" err="1" smtClean="0">
                <a:solidFill>
                  <a:schemeClr val="tx1"/>
                </a:solidFill>
                <a:effectLst/>
                <a:latin typeface="+mn-lt"/>
                <a:ea typeface="+mn-ea"/>
                <a:cs typeface="+mn-cs"/>
              </a:rPr>
              <a:t>rentgenova</a:t>
            </a:r>
            <a:r>
              <a:rPr lang="cs-CZ" sz="1200" kern="1200" dirty="0" smtClean="0">
                <a:solidFill>
                  <a:schemeClr val="tx1"/>
                </a:solidFill>
                <a:effectLst/>
                <a:latin typeface="+mn-lt"/>
                <a:ea typeface="+mn-ea"/>
                <a:cs typeface="+mn-cs"/>
              </a:rPr>
              <a:t> záření. Jejich výhodou je fokusace do menšího bodu a lze tedy analyzovat i daleko menší plochu než u rentgenově fluorescenčních spektrometrů. Další výhodou je spojení přístroje s dalšími detektory, díky nimž lze zobrazit fázové složení vzorku nebo jejich povrch při velkém zvětšení. Na druhou stranu ale elektronové mikroskopy fungují za vakua a limitovány jsou i rozměry předmětů, které lze vložit do komory přístroje. Další nevýhodou je to, že urychlené elektrony nejsou tak pronikavé jako fotony </a:t>
            </a:r>
            <a:r>
              <a:rPr lang="cs-CZ" sz="1200" kern="1200" dirty="0" err="1" smtClean="0">
                <a:solidFill>
                  <a:schemeClr val="tx1"/>
                </a:solidFill>
                <a:effectLst/>
                <a:latin typeface="+mn-lt"/>
                <a:ea typeface="+mn-ea"/>
                <a:cs typeface="+mn-cs"/>
              </a:rPr>
              <a:t>rentgenova</a:t>
            </a:r>
            <a:r>
              <a:rPr lang="cs-CZ" sz="1200" kern="1200" dirty="0" smtClean="0">
                <a:solidFill>
                  <a:schemeClr val="tx1"/>
                </a:solidFill>
                <a:effectLst/>
                <a:latin typeface="+mn-lt"/>
                <a:ea typeface="+mn-ea"/>
                <a:cs typeface="+mn-cs"/>
              </a:rPr>
              <a:t> záření, a tedy dávají informaci jen z tenké vrstvy na povrchu.</a:t>
            </a:r>
          </a:p>
          <a:p>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E1A989BC-C7D0-473F-980C-DC567094E526}" type="slidenum">
              <a:rPr lang="cs-CZ" smtClean="0"/>
              <a:pPr/>
              <a:t>21</a:t>
            </a:fld>
            <a:endParaRPr lang="cs-CZ"/>
          </a:p>
        </p:txBody>
      </p:sp>
    </p:spTree>
    <p:extLst>
      <p:ext uri="{BB962C8B-B14F-4D97-AF65-F5344CB8AC3E}">
        <p14:creationId xmlns:p14="http://schemas.microsoft.com/office/powerpoint/2010/main" val="1822453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Ukázka bodového měření chemického složení SEEM-EDS souvrství galvanického pokovení – Au-Ni-</a:t>
            </a:r>
            <a:r>
              <a:rPr lang="cs-CZ" dirty="0" err="1" smtClean="0"/>
              <a:t>Fe</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E1A989BC-C7D0-473F-980C-DC567094E526}" type="slidenum">
              <a:rPr lang="cs-CZ" smtClean="0"/>
              <a:pPr/>
              <a:t>22</a:t>
            </a:fld>
            <a:endParaRPr lang="cs-CZ"/>
          </a:p>
        </p:txBody>
      </p:sp>
    </p:spTree>
    <p:extLst>
      <p:ext uri="{BB962C8B-B14F-4D97-AF65-F5344CB8AC3E}">
        <p14:creationId xmlns:p14="http://schemas.microsoft.com/office/powerpoint/2010/main" val="129993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Strukturní analýzy se zabývají identifikací mikrostruktury kovů (metalografie); patří sem i RTG difrakce, která se používá k určení druhů korozních produktů (např. malachitu, kupritu apod.). </a:t>
            </a:r>
          </a:p>
          <a:p>
            <a:endParaRPr lang="cs-CZ" dirty="0"/>
          </a:p>
        </p:txBody>
      </p:sp>
      <p:sp>
        <p:nvSpPr>
          <p:cNvPr id="4" name="Zástupný symbol pro číslo snímku 3"/>
          <p:cNvSpPr>
            <a:spLocks noGrp="1"/>
          </p:cNvSpPr>
          <p:nvPr>
            <p:ph type="sldNum" sz="quarter" idx="10"/>
          </p:nvPr>
        </p:nvSpPr>
        <p:spPr/>
        <p:txBody>
          <a:bodyPr/>
          <a:lstStyle/>
          <a:p>
            <a:fld id="{E1A989BC-C7D0-473F-980C-DC567094E526}" type="slidenum">
              <a:rPr lang="cs-CZ" smtClean="0"/>
              <a:pPr/>
              <a:t>23</a:t>
            </a:fld>
            <a:endParaRPr lang="cs-CZ"/>
          </a:p>
        </p:txBody>
      </p:sp>
    </p:spTree>
    <p:extLst>
      <p:ext uri="{BB962C8B-B14F-4D97-AF65-F5344CB8AC3E}">
        <p14:creationId xmlns:p14="http://schemas.microsoft.com/office/powerpoint/2010/main" val="1726775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878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smtClean="0"/>
              <a:t>Hustota představuje poměr hmotnosti na objem </a:t>
            </a:r>
          </a:p>
          <a:p>
            <a:r>
              <a:rPr lang="cs-CZ" smtClean="0"/>
              <a:t>Hustota je charakteristickou vlastností každého kovu (Tab.I). Na základě hustoty lze technicky používané kovy rozdělit kovy do tří skupin: lehké kovy s hustotou 1,7 – 4,5 g/cm</a:t>
            </a:r>
            <a:r>
              <a:rPr lang="cs-CZ" baseline="30000" smtClean="0"/>
              <a:t>3</a:t>
            </a:r>
            <a:r>
              <a:rPr lang="cs-CZ" smtClean="0"/>
              <a:t>. Sem patří hořčík, hliník a titan. Další kategorií jsou kovy s hustotou 7 – 9 g/cm</a:t>
            </a:r>
            <a:r>
              <a:rPr lang="cs-CZ" baseline="30000" smtClean="0"/>
              <a:t>3</a:t>
            </a:r>
            <a:r>
              <a:rPr lang="cs-CZ" smtClean="0"/>
              <a:t>, tedy například zinek, železo, nikl, měď. Mezi nejtěžší kovy s hustotou přesahující 10 g/cm</a:t>
            </a:r>
            <a:r>
              <a:rPr lang="cs-CZ" baseline="30000" smtClean="0"/>
              <a:t>3 </a:t>
            </a:r>
            <a:r>
              <a:rPr lang="cs-CZ" smtClean="0"/>
              <a:t>patří mimo jiné zlato, olovo a wolfram. </a:t>
            </a:r>
            <a:br>
              <a:rPr lang="cs-CZ" smtClean="0"/>
            </a:br>
            <a:r>
              <a:rPr lang="cs-CZ" smtClean="0"/>
              <a:t> </a:t>
            </a:r>
            <a:endParaRPr lang="cs-CZ" altLang="cs-CZ" smtClean="0"/>
          </a:p>
        </p:txBody>
      </p:sp>
      <p:sp>
        <p:nvSpPr>
          <p:cNvPr id="11878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8930C-797A-4C75-89CE-F1999E5019C2}" type="slidenum">
              <a:rPr lang="cs-CZ" altLang="cs-CZ" smtClean="0"/>
              <a:pPr/>
              <a:t>24</a:t>
            </a:fld>
            <a:endParaRPr lang="cs-CZ" alt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9811"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b="1" smtClean="0"/>
              <a:t>Monel</a:t>
            </a:r>
            <a:r>
              <a:rPr lang="cs-CZ" dirty="0" smtClean="0"/>
              <a:t> či </a:t>
            </a:r>
            <a:r>
              <a:rPr lang="cs-CZ" b="1" dirty="0" err="1" smtClean="0"/>
              <a:t>Monelův</a:t>
            </a:r>
            <a:r>
              <a:rPr lang="cs-CZ" b="1" dirty="0" smtClean="0"/>
              <a:t> kov</a:t>
            </a:r>
            <a:r>
              <a:rPr lang="cs-CZ" dirty="0" smtClean="0"/>
              <a:t> je slitina </a:t>
            </a:r>
            <a:r>
              <a:rPr lang="cs-CZ" dirty="0" smtClean="0">
                <a:hlinkClick r:id="rId3" tooltip="Nikl"/>
              </a:rPr>
              <a:t>niklu</a:t>
            </a:r>
            <a:r>
              <a:rPr lang="cs-CZ" dirty="0" smtClean="0"/>
              <a:t> a </a:t>
            </a:r>
            <a:r>
              <a:rPr lang="cs-CZ" dirty="0" smtClean="0">
                <a:hlinkClick r:id="rId4" tooltip="Měď"/>
              </a:rPr>
              <a:t>mědi</a:t>
            </a:r>
            <a:r>
              <a:rPr lang="cs-CZ" dirty="0" smtClean="0"/>
              <a:t>. Název </a:t>
            </a:r>
            <a:r>
              <a:rPr lang="cs-CZ" dirty="0" err="1" smtClean="0"/>
              <a:t>Monel</a:t>
            </a:r>
            <a:r>
              <a:rPr lang="cs-CZ" dirty="0" smtClean="0"/>
              <a:t> je registrován jako </a:t>
            </a:r>
            <a:r>
              <a:rPr lang="cs-CZ" dirty="0" smtClean="0">
                <a:hlinkClick r:id="rId5" tooltip="Ochranná známka"/>
              </a:rPr>
              <a:t>trademark</a:t>
            </a:r>
            <a:r>
              <a:rPr lang="cs-CZ" dirty="0" smtClean="0"/>
              <a:t> americké firmy </a:t>
            </a:r>
            <a:r>
              <a:rPr lang="cs-CZ" i="1" dirty="0" err="1" smtClean="0"/>
              <a:t>Special</a:t>
            </a:r>
            <a:r>
              <a:rPr lang="cs-CZ" i="1" dirty="0" smtClean="0"/>
              <a:t> Metals </a:t>
            </a:r>
            <a:r>
              <a:rPr lang="cs-CZ" i="1" dirty="0" err="1" smtClean="0"/>
              <a:t>Corporation</a:t>
            </a:r>
            <a:r>
              <a:rPr lang="cs-CZ" dirty="0" smtClean="0"/>
              <a:t>. </a:t>
            </a:r>
            <a:r>
              <a:rPr lang="cs-CZ" dirty="0" err="1" smtClean="0"/>
              <a:t>Monel</a:t>
            </a:r>
            <a:r>
              <a:rPr lang="cs-CZ" dirty="0" smtClean="0"/>
              <a:t> vyrobil v roce 1901 Robert </a:t>
            </a:r>
            <a:r>
              <a:rPr lang="cs-CZ" dirty="0" err="1" smtClean="0"/>
              <a:t>Crooks</a:t>
            </a:r>
            <a:r>
              <a:rPr lang="cs-CZ" dirty="0" smtClean="0"/>
              <a:t> </a:t>
            </a:r>
            <a:r>
              <a:rPr lang="cs-CZ" dirty="0" err="1" smtClean="0"/>
              <a:t>Stanley</a:t>
            </a:r>
            <a:r>
              <a:rPr lang="cs-CZ" dirty="0" smtClean="0"/>
              <a:t>, slitinu pojmenoval po tehdejším prezidentu firmy </a:t>
            </a:r>
            <a:r>
              <a:rPr lang="cs-CZ" dirty="0" err="1" smtClean="0"/>
              <a:t>Ambrose</a:t>
            </a:r>
            <a:r>
              <a:rPr lang="cs-CZ" dirty="0" smtClean="0"/>
              <a:t> </a:t>
            </a:r>
            <a:r>
              <a:rPr lang="cs-CZ" dirty="0" err="1" smtClean="0"/>
              <a:t>Monellovi</a:t>
            </a:r>
            <a:r>
              <a:rPr lang="cs-CZ" dirty="0" smtClean="0"/>
              <a:t>.</a:t>
            </a:r>
          </a:p>
          <a:p>
            <a:r>
              <a:rPr lang="cs-CZ" dirty="0" err="1" smtClean="0"/>
              <a:t>Monel</a:t>
            </a:r>
            <a:r>
              <a:rPr lang="cs-CZ" dirty="0" smtClean="0"/>
              <a:t> vykazuje výborné mechanické vlastnosti a chemickou odolnost v náročném prostředí, např. v dlouhodobém kontaktu se slanou vodou, ale i v chemickém průmyslu. Často bývá využit tam, kde již nedostačují vlastnosti nerezových </a:t>
            </a:r>
            <a:r>
              <a:rPr lang="cs-CZ" dirty="0" smtClean="0">
                <a:hlinkClick r:id="rId6" tooltip="Ocel"/>
              </a:rPr>
              <a:t>ocelí</a:t>
            </a:r>
            <a:r>
              <a:rPr lang="cs-CZ" dirty="0" smtClean="0"/>
              <a:t>.</a:t>
            </a:r>
          </a:p>
          <a:p>
            <a:endParaRPr lang="cs-CZ" altLang="cs-CZ" dirty="0" smtClean="0"/>
          </a:p>
        </p:txBody>
      </p:sp>
      <p:sp>
        <p:nvSpPr>
          <p:cNvPr id="11981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3292B3-1882-431D-9B15-AF26267B9BE6}" type="slidenum">
              <a:rPr lang="cs-CZ" altLang="cs-CZ" smtClean="0"/>
              <a:pPr/>
              <a:t>25</a:t>
            </a:fld>
            <a:endParaRPr lang="cs-CZ" alt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konzervátorství se velmi využívají rovněž diagnostické metody – rentgenografie, tomografie pro zjišťován stavu poškození artefaktů, ale rovněž průzkumu kombinace materiálů – viz železné římské náholenice plátované mědí po jejich okrajích (jednotlivé materiály pohlcují </a:t>
            </a:r>
            <a:r>
              <a:rPr lang="cs-CZ" dirty="0" err="1" smtClean="0"/>
              <a:t>rtg</a:t>
            </a:r>
            <a:r>
              <a:rPr lang="cs-CZ" dirty="0" smtClean="0"/>
              <a:t> záření různě – dle jejich tloušťky, ale i chemického složení, a vytváří se charakteristický kontrast). </a:t>
            </a:r>
            <a:endParaRPr lang="cs-CZ" dirty="0"/>
          </a:p>
        </p:txBody>
      </p:sp>
      <p:sp>
        <p:nvSpPr>
          <p:cNvPr id="4" name="Zástupný symbol pro číslo snímku 3"/>
          <p:cNvSpPr>
            <a:spLocks noGrp="1"/>
          </p:cNvSpPr>
          <p:nvPr>
            <p:ph type="sldNum" sz="quarter" idx="10"/>
          </p:nvPr>
        </p:nvSpPr>
        <p:spPr/>
        <p:txBody>
          <a:bodyPr/>
          <a:lstStyle/>
          <a:p>
            <a:fld id="{0898B5BF-AEAB-4ADE-BF35-4CB4D9E6BE05}" type="slidenum">
              <a:rPr lang="cs-CZ" smtClean="0"/>
              <a:pPr/>
              <a:t>26</a:t>
            </a:fld>
            <a:endParaRPr lang="cs-CZ"/>
          </a:p>
        </p:txBody>
      </p:sp>
    </p:spTree>
    <p:extLst>
      <p:ext uri="{BB962C8B-B14F-4D97-AF65-F5344CB8AC3E}">
        <p14:creationId xmlns:p14="http://schemas.microsoft.com/office/powerpoint/2010/main" val="223966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64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Kovová vazba je charakterizována volně pohyblivými elektrony (elektronovým mrakem) a je typická pro kovy. </a:t>
            </a:r>
          </a:p>
          <a:p>
            <a:r>
              <a:rPr lang="cs-CZ" altLang="cs-CZ" dirty="0" smtClean="0"/>
              <a:t>Kovová vazba dává kovům některé vlastnosti, jako např. velkou tepelnou a elektrickou vodivost, plasticitu, houževnatost, tepelná vodivost kovů je umožněna volně pohyblivými elektrony, které vnějším zásahem (dodáním tepelné energie) mohou poměrně snadno přejít z oblasti jednoho kationtu do oblasti druhého kationtu, víme, že zahřátí jednoho konce kovové tyče stačí k tomu, aby se po určité době teplo přeneslo i na neohřívaný konec tyče,. Obr. Schéma elektronového mraku. </a:t>
            </a:r>
          </a:p>
          <a:p>
            <a:r>
              <a:rPr lang="cs-CZ" altLang="cs-CZ" dirty="0" smtClean="0"/>
              <a:t>Veškeré kovy kromě rtuti jsou za pokojové </a:t>
            </a:r>
            <a:r>
              <a:rPr lang="cs-CZ" altLang="cs-CZ" dirty="0" err="1" smtClean="0"/>
              <a:t>teplopty</a:t>
            </a:r>
            <a:r>
              <a:rPr lang="cs-CZ" altLang="cs-CZ" dirty="0" smtClean="0"/>
              <a:t> jsou látky krystalické. Technicky významné kovy krystalizují ve dvou základních typech mřížek:</a:t>
            </a:r>
          </a:p>
          <a:p>
            <a:r>
              <a:rPr lang="cs-CZ" altLang="cs-CZ" dirty="0" smtClean="0"/>
              <a:t>Šesterečná (hexagonální)– základnou je pravidelný šestiúhelník  (</a:t>
            </a:r>
            <a:r>
              <a:rPr lang="cs-CZ" altLang="cs-CZ" dirty="0" err="1" smtClean="0"/>
              <a:t>Zn</a:t>
            </a:r>
            <a:r>
              <a:rPr lang="cs-CZ" altLang="cs-CZ" dirty="0" smtClean="0"/>
              <a:t>, Cd, Ti), šestiboký hranol</a:t>
            </a:r>
          </a:p>
          <a:p>
            <a:r>
              <a:rPr lang="cs-CZ" altLang="cs-CZ" dirty="0" smtClean="0"/>
              <a:t>Krychlová: plošně středěná – </a:t>
            </a:r>
            <a:r>
              <a:rPr lang="cs-CZ" altLang="cs-CZ" dirty="0" err="1" smtClean="0"/>
              <a:t>fcc</a:t>
            </a:r>
            <a:r>
              <a:rPr lang="cs-CZ" altLang="cs-CZ" dirty="0" smtClean="0"/>
              <a:t> (face </a:t>
            </a:r>
            <a:r>
              <a:rPr lang="cs-CZ" altLang="cs-CZ" dirty="0" err="1" smtClean="0"/>
              <a:t>centred</a:t>
            </a:r>
            <a:r>
              <a:rPr lang="cs-CZ" altLang="cs-CZ" dirty="0" smtClean="0"/>
              <a:t> </a:t>
            </a:r>
            <a:r>
              <a:rPr lang="cs-CZ" altLang="cs-CZ" dirty="0" err="1" smtClean="0"/>
              <a:t>cube</a:t>
            </a:r>
            <a:r>
              <a:rPr lang="cs-CZ" altLang="cs-CZ" dirty="0" smtClean="0"/>
              <a:t>), Au, </a:t>
            </a:r>
            <a:r>
              <a:rPr lang="cs-CZ" altLang="cs-CZ" dirty="0" err="1" smtClean="0"/>
              <a:t>Pb</a:t>
            </a:r>
            <a:r>
              <a:rPr lang="cs-CZ" altLang="cs-CZ" dirty="0" smtClean="0"/>
              <a:t>, Al, </a:t>
            </a:r>
            <a:r>
              <a:rPr lang="cs-CZ" altLang="cs-CZ" dirty="0" err="1" smtClean="0"/>
              <a:t>Cu</a:t>
            </a:r>
            <a:r>
              <a:rPr lang="cs-CZ" altLang="cs-CZ" dirty="0" smtClean="0"/>
              <a:t>, </a:t>
            </a:r>
            <a:r>
              <a:rPr lang="cs-CZ" altLang="cs-CZ" dirty="0" err="1" smtClean="0"/>
              <a:t>Fe</a:t>
            </a:r>
            <a:r>
              <a:rPr lang="cs-CZ" altLang="cs-CZ" dirty="0" smtClean="0"/>
              <a:t> alfa – velmi tvárné kovy</a:t>
            </a:r>
          </a:p>
          <a:p>
            <a:r>
              <a:rPr lang="cs-CZ" altLang="cs-CZ" dirty="0" smtClean="0"/>
              <a:t>Prostorově středěná – </a:t>
            </a:r>
            <a:r>
              <a:rPr lang="cs-CZ" altLang="cs-CZ" dirty="0" err="1" smtClean="0"/>
              <a:t>bcc</a:t>
            </a:r>
            <a:r>
              <a:rPr lang="cs-CZ" altLang="cs-CZ" dirty="0" smtClean="0"/>
              <a:t> (body </a:t>
            </a:r>
            <a:r>
              <a:rPr lang="cs-CZ" altLang="cs-CZ" dirty="0" err="1" smtClean="0"/>
              <a:t>centred</a:t>
            </a:r>
            <a:r>
              <a:rPr lang="cs-CZ" altLang="cs-CZ" dirty="0" smtClean="0"/>
              <a:t> </a:t>
            </a:r>
            <a:r>
              <a:rPr lang="cs-CZ" altLang="cs-CZ" dirty="0" err="1" smtClean="0"/>
              <a:t>cube</a:t>
            </a:r>
            <a:r>
              <a:rPr lang="cs-CZ" altLang="cs-CZ" dirty="0" smtClean="0"/>
              <a:t>) W, </a:t>
            </a:r>
            <a:r>
              <a:rPr lang="cs-CZ" altLang="cs-CZ" dirty="0" err="1" smtClean="0"/>
              <a:t>Cr</a:t>
            </a:r>
            <a:r>
              <a:rPr lang="cs-CZ" altLang="cs-CZ" dirty="0" smtClean="0"/>
              <a:t>, V, </a:t>
            </a:r>
            <a:r>
              <a:rPr lang="cs-CZ" altLang="cs-CZ" dirty="0" err="1" smtClean="0"/>
              <a:t>Mo</a:t>
            </a:r>
            <a:r>
              <a:rPr lang="cs-CZ" altLang="cs-CZ" dirty="0" smtClean="0"/>
              <a:t> (za studena málo plastické)</a:t>
            </a:r>
          </a:p>
          <a:p>
            <a:endParaRPr lang="cs-CZ" altLang="cs-CZ" dirty="0" smtClean="0"/>
          </a:p>
          <a:p>
            <a:r>
              <a:rPr lang="cs-CZ" altLang="cs-CZ" dirty="0" smtClean="0"/>
              <a:t>Kovová vazba, je charakterizována volně pohyblivými elektrony (elektronovým mrakem) a je typická pro kovy, kovová vazba dává kovům některé vlastnosti, jako např. velkou tepelnou a elektrickou vodivost, plasticitu, houževnatost, tepelná vodivost kovů je umožněna volně pohyblivými elektrony, které vnějším zásahem (dodáním tepelné energie) mohou poměrně snadno přejít z oblasti jednoho kationtu do oblasti druhého kationtu, víme, že zahřátí jednoho konce kovové tyče stačí k tomu, aby se po určité době teplo přeneslo i na neohřívaný konec tyče,. Obr. Schéma elektronového mraku.</a:t>
            </a:r>
          </a:p>
          <a:p>
            <a:endParaRPr lang="cs-CZ" altLang="cs-CZ" dirty="0" smtClean="0"/>
          </a:p>
          <a:p>
            <a:r>
              <a:rPr lang="cs-CZ" sz="1200" b="1" i="0" u="none" strike="noStrike" kern="1200" baseline="0" dirty="0" smtClean="0">
                <a:solidFill>
                  <a:schemeClr val="tx1"/>
                </a:solidFill>
                <a:latin typeface="+mn-lt"/>
                <a:ea typeface="+mn-ea"/>
                <a:cs typeface="+mn-cs"/>
              </a:rPr>
              <a:t>Kujnost, tažnost a ohebnost kovů </a:t>
            </a:r>
            <a:r>
              <a:rPr lang="cs-CZ" sz="1200" b="0" i="0" u="none" strike="noStrike" kern="1200" baseline="0" dirty="0" smtClean="0">
                <a:solidFill>
                  <a:schemeClr val="tx1"/>
                </a:solidFill>
                <a:latin typeface="+mn-lt"/>
                <a:ea typeface="+mn-ea"/>
                <a:cs typeface="+mn-cs"/>
              </a:rPr>
              <a:t>lze vysvětlovat možností posunu částic po sobě, ve struktuře kovu, aniž by se porušila soudržnost. </a:t>
            </a:r>
          </a:p>
          <a:p>
            <a:r>
              <a:rPr lang="cs-CZ" sz="1200" b="1" i="0" u="none" strike="noStrike" kern="1200" baseline="0" dirty="0" smtClean="0">
                <a:solidFill>
                  <a:schemeClr val="tx1"/>
                </a:solidFill>
                <a:latin typeface="+mn-lt"/>
                <a:ea typeface="+mn-ea"/>
                <a:cs typeface="+mn-cs"/>
              </a:rPr>
              <a:t>Elektrickou a tepelnou vodivost </a:t>
            </a:r>
            <a:r>
              <a:rPr lang="cs-CZ" sz="1200" b="0" i="0" u="none" strike="noStrike" kern="1200" baseline="0" dirty="0" smtClean="0">
                <a:solidFill>
                  <a:schemeClr val="tx1"/>
                </a:solidFill>
                <a:latin typeface="+mn-lt"/>
                <a:ea typeface="+mn-ea"/>
                <a:cs typeface="+mn-cs"/>
              </a:rPr>
              <a:t>kovů lze vysvětlit následovně: </a:t>
            </a:r>
          </a:p>
          <a:p>
            <a:r>
              <a:rPr lang="cs-CZ" sz="1200" b="0" i="0" u="none" strike="noStrike" kern="1200" baseline="0" dirty="0" smtClean="0">
                <a:solidFill>
                  <a:schemeClr val="tx1"/>
                </a:solidFill>
                <a:latin typeface="+mn-lt"/>
                <a:ea typeface="+mn-ea"/>
                <a:cs typeface="+mn-cs"/>
              </a:rPr>
              <a:t>V krystalu kovu se valenční elektrony atomů mohou prakticky volně pohybovat (vzhledem k tomu, že jsou vázány k atomovým jádrům pouze slabými silami). Valenční elektrony se pohybují chaoticky volně mezi kladnými ionty struktury kovu, což je příčinou jejich dobré elektrické vodivosti. Po připojení kovu ke zdroji stejnosměrného napětí se elektrony začnou pohybovat uspořádaně, avšak díky nepravidelnostem struktury jsou „brzděny“ a proto vodivost klesá s rostoucí teplotou (navenek se projeví jako odpor vodiče). </a:t>
            </a:r>
            <a:endParaRPr lang="cs-CZ" altLang="cs-CZ" dirty="0" smtClean="0"/>
          </a:p>
          <a:p>
            <a:endParaRPr lang="cs-CZ" altLang="cs-CZ" dirty="0" smtClean="0"/>
          </a:p>
        </p:txBody>
      </p:sp>
      <p:sp>
        <p:nvSpPr>
          <p:cNvPr id="10650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7C3B77-4343-4D8C-92D3-8493B52CB9D5}" type="slidenum">
              <a:rPr lang="cs-CZ" altLang="cs-CZ" smtClean="0"/>
              <a:pPr/>
              <a:t>3</a:t>
            </a:fld>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92500"/>
          </a:bodyPr>
          <a:lstStyle/>
          <a:p>
            <a:pPr>
              <a:defRPr/>
            </a:pPr>
            <a:r>
              <a:rPr lang="cs-CZ" dirty="0" smtClean="0"/>
              <a:t>Kovové materiály se skládají většinou z většího počtu krystalů, které tvoří shluk (konglomerát), polykrystalickou strukturu takové látky označujeme jako polykrystalickou na rozdíl od materiálů, které jsou tvořeny jediným krystalem - monokrystalem, zrna, při krystalizaci nevznikají krystaly dokonalého tvaru, ale nepravidelného tvaru, proto jim neříkáme krystaly, ale zrna, rozdílnou orientací prostorových mřížek, jednotlivé zrna se od sebe liší rozdílnou orientací prostorových mřížek, tato náhodná orientace může být usměrněna tvářením za studena, např. tažením nebo válcováním, </a:t>
            </a:r>
          </a:p>
        </p:txBody>
      </p:sp>
      <p:sp>
        <p:nvSpPr>
          <p:cNvPr id="10752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E88C7B-9DF9-4ABC-9159-DEEE9BAA8F49}" type="slidenum">
              <a:rPr lang="cs-CZ" altLang="cs-CZ" smtClean="0"/>
              <a:pPr/>
              <a:t>4</a:t>
            </a:fld>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92500"/>
          </a:bodyPr>
          <a:lstStyle/>
          <a:p>
            <a:pPr>
              <a:defRPr/>
            </a:pPr>
            <a:r>
              <a:rPr lang="cs-CZ" dirty="0" smtClean="0"/>
              <a:t>Nedokonalosti krystalové mřížky mřížkovými poruchami vysvětlujeme některé vlastnosti kovů, např. nižší skutečnou pevnost, kterou by měl kov s dokonalou mřížkou, křehnutí, stárnutí kovů, přemísťování atomů (</a:t>
            </a:r>
            <a:r>
              <a:rPr lang="cs-CZ" dirty="0" err="1" smtClean="0"/>
              <a:t>tzv.difúzí</a:t>
            </a:r>
            <a:r>
              <a:rPr lang="cs-CZ" dirty="0" smtClean="0"/>
              <a:t>) v prostorové mřížce, některé změny elektrických a magnetických vlastností, apod. nejdůležitější jsou poruchy bodové a čárové. U bodových poruch jsou některá místa v uzlových bodech základní mřížky neobsazená, prázdná čili </a:t>
            </a:r>
            <a:r>
              <a:rPr lang="cs-CZ" dirty="0" err="1" smtClean="0"/>
              <a:t>vakantní</a:t>
            </a:r>
            <a:r>
              <a:rPr lang="cs-CZ" dirty="0" smtClean="0"/>
              <a:t> nebo jsou obsazena atomy cizích prvků. Bodové poruchy: </a:t>
            </a:r>
            <a:r>
              <a:rPr lang="cs-CZ" b="1" dirty="0" smtClean="0"/>
              <a:t>Čárové poruchy - dislokace </a:t>
            </a:r>
            <a:r>
              <a:rPr lang="cs-CZ" dirty="0" smtClean="0"/>
              <a:t>U čárkových poruch se vyskytuje nadbytečná vrstva atomů, která je protažena v jednom směru. Těmto poruchám říkáme dislokace. Způsobují tahová a tlaková napětí. Jsou důležité pro vysvětlení plastické deformace kovů. mřížkovými poruchami vysvětlujeme některé vlastnosti kovů, např. podstatně nižší skutečnou pevností, kterou by měl kov s dokonalou mřížkou, křehnutí, stárnutí kovů, přemísťování atomů (</a:t>
            </a:r>
            <a:r>
              <a:rPr lang="cs-CZ" dirty="0" err="1" smtClean="0"/>
              <a:t>tzv.difúzí</a:t>
            </a:r>
            <a:r>
              <a:rPr lang="cs-CZ" dirty="0" smtClean="0"/>
              <a:t>) v prostorové mřížce, některé změny elektrických a magnetických vlastností, apod. </a:t>
            </a:r>
          </a:p>
          <a:p>
            <a:pPr>
              <a:defRPr/>
            </a:pPr>
            <a:endParaRPr lang="cs-CZ" dirty="0" smtClean="0"/>
          </a:p>
          <a:p>
            <a:pPr>
              <a:defRPr/>
            </a:pPr>
            <a:r>
              <a:rPr lang="cs-CZ" b="1" dirty="0" smtClean="0"/>
              <a:t>Plastická deformace je ve své podstatě pohyb jednotlivých částeček kovů vůči sobě a mechanismus vzniku plastické deformace</a:t>
            </a:r>
            <a:r>
              <a:rPr lang="cs-CZ" dirty="0" smtClean="0"/>
              <a:t> je možné vysvětlit na základě pohybu a vzniku mřížkových poruch. Z hlediska teorie plastických přetvoření mají největší vliv a význam čárové poruchy – </a:t>
            </a:r>
            <a:r>
              <a:rPr lang="cs-CZ" i="1" dirty="0" smtClean="0"/>
              <a:t>dislokace</a:t>
            </a:r>
            <a:r>
              <a:rPr lang="cs-CZ" dirty="0" smtClean="0"/>
              <a:t>. </a:t>
            </a:r>
            <a:r>
              <a:rPr lang="cs-CZ" b="1" dirty="0" smtClean="0"/>
              <a:t>Dislokace jsou poruchy, které se projevují vysunutím atomů z pravidelných poloh krystalové mřížky a které se mohou pohybovat, mohou vznikat a zanikat.</a:t>
            </a:r>
          </a:p>
          <a:p>
            <a:pPr>
              <a:defRPr/>
            </a:pPr>
            <a:endParaRPr lang="cs-CZ" dirty="0" smtClean="0"/>
          </a:p>
          <a:p>
            <a:pPr>
              <a:defRPr/>
            </a:pPr>
            <a:r>
              <a:rPr lang="cs-CZ" dirty="0" smtClean="0"/>
              <a:t>Dále jsou plošné a prostorové poruchy.</a:t>
            </a:r>
            <a:endParaRPr lang="cs-CZ" dirty="0"/>
          </a:p>
        </p:txBody>
      </p:sp>
      <p:sp>
        <p:nvSpPr>
          <p:cNvPr id="1085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010BEB-E947-4766-8198-B328D72B5825}" type="slidenum">
              <a:rPr lang="cs-CZ" altLang="cs-CZ" smtClean="0"/>
              <a:pPr/>
              <a:t>5</a:t>
            </a:fld>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Samotné (čisté) kovy nemají vždy požadované či vyhovující vlastnosti pro daný výrobek. Pro zlepšení vlastností kovů se proto tvoří slitiny kovů, u kterých se dosáhne požadovaných vlastností. </a:t>
            </a:r>
          </a:p>
          <a:p>
            <a:r>
              <a:rPr lang="cs-CZ" sz="1200" b="1" i="0" u="none" strike="noStrike" kern="1200" baseline="0" dirty="0" smtClean="0">
                <a:solidFill>
                  <a:schemeClr val="tx1"/>
                </a:solidFill>
                <a:latin typeface="+mn-lt"/>
                <a:ea typeface="+mn-ea"/>
                <a:cs typeface="+mn-cs"/>
              </a:rPr>
              <a:t>Slitina </a:t>
            </a:r>
            <a:r>
              <a:rPr lang="cs-CZ" sz="1200" b="0" i="0" u="none" strike="noStrike" kern="1200" baseline="0" dirty="0" smtClean="0">
                <a:solidFill>
                  <a:schemeClr val="tx1"/>
                </a:solidFill>
                <a:latin typeface="+mn-lt"/>
                <a:ea typeface="+mn-ea"/>
                <a:cs typeface="+mn-cs"/>
              </a:rPr>
              <a:t>je ztuhlá směs (roztok, nikoli sloučenina!) roztavených kovů v různém poměru. Její složení tak nelze vyjádřit chemickým vzorcem jako je tomu u běžných chemických sloučenin. </a:t>
            </a:r>
            <a:endParaRPr lang="cs-CZ" dirty="0"/>
          </a:p>
        </p:txBody>
      </p:sp>
      <p:sp>
        <p:nvSpPr>
          <p:cNvPr id="4" name="Zástupný symbol pro číslo snímku 3"/>
          <p:cNvSpPr>
            <a:spLocks noGrp="1"/>
          </p:cNvSpPr>
          <p:nvPr>
            <p:ph type="sldNum" sz="quarter" idx="10"/>
          </p:nvPr>
        </p:nvSpPr>
        <p:spPr/>
        <p:txBody>
          <a:bodyPr/>
          <a:lstStyle/>
          <a:p>
            <a:fld id="{E1A989BC-C7D0-473F-980C-DC567094E526}" type="slidenum">
              <a:rPr lang="cs-CZ" smtClean="0"/>
              <a:pPr/>
              <a:t>6</a:t>
            </a:fld>
            <a:endParaRPr lang="cs-CZ"/>
          </a:p>
        </p:txBody>
      </p:sp>
    </p:spTree>
    <p:extLst>
      <p:ext uri="{BB962C8B-B14F-4D97-AF65-F5344CB8AC3E}">
        <p14:creationId xmlns:p14="http://schemas.microsoft.com/office/powerpoint/2010/main" val="130598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sz="1200" kern="1200" dirty="0" smtClean="0">
                <a:solidFill>
                  <a:schemeClr val="tx1"/>
                </a:solidFill>
                <a:effectLst/>
                <a:latin typeface="+mn-lt"/>
                <a:ea typeface="+mn-ea"/>
                <a:cs typeface="+mn-cs"/>
              </a:rPr>
              <a:t>2.3.2.1. Tuhé roztoky Pokud je množství legujícího prvku B nízké, prvek se rozpouští v základním kovu v tuhém stavu a vzniká tzv. tuhý roztok, který se 7asto ozna7uje symbolem c nebo c(A). Slitina s nízkým obsahem prvku B je tedy jednofázová a polykrystalická, tzn., že obsahuje zrna tuhého roztoku c(A). Krystalová struktura tuhého roztoku odpovídá </a:t>
            </a:r>
            <a:r>
              <a:rPr lang="cs-CZ" sz="1200" kern="1200" dirty="0" err="1" smtClean="0">
                <a:solidFill>
                  <a:schemeClr val="tx1"/>
                </a:solidFill>
                <a:effectLst/>
                <a:latin typeface="+mn-lt"/>
                <a:ea typeface="+mn-ea"/>
                <a:cs typeface="+mn-cs"/>
              </a:rPr>
              <a:t>struktuUe</a:t>
            </a:r>
            <a:r>
              <a:rPr lang="cs-CZ" sz="1200" kern="1200" dirty="0" smtClean="0">
                <a:solidFill>
                  <a:schemeClr val="tx1"/>
                </a:solidFill>
                <a:effectLst/>
                <a:latin typeface="+mn-lt"/>
                <a:ea typeface="+mn-ea"/>
                <a:cs typeface="+mn-cs"/>
              </a:rPr>
              <a:t> základního kovu A. Navenek se tento systém jeví jako homogenní </a:t>
            </a:r>
            <a:r>
              <a:rPr lang="cs-CZ" sz="1200" kern="1200" dirty="0" err="1" smtClean="0">
                <a:solidFill>
                  <a:schemeClr val="tx1"/>
                </a:solidFill>
                <a:effectLst/>
                <a:latin typeface="+mn-lt"/>
                <a:ea typeface="+mn-ea"/>
                <a:cs typeface="+mn-cs"/>
              </a:rPr>
              <a:t>smEs</a:t>
            </a:r>
            <a:r>
              <a:rPr lang="cs-CZ" sz="1200" kern="1200" dirty="0" smtClean="0">
                <a:solidFill>
                  <a:schemeClr val="tx1"/>
                </a:solidFill>
                <a:effectLst/>
                <a:latin typeface="+mn-lt"/>
                <a:ea typeface="+mn-ea"/>
                <a:cs typeface="+mn-cs"/>
              </a:rPr>
              <a:t>, odtud název tuhý roztok. Jak bylo nazna7eno v kap.2.2.1.1., podle povahy </a:t>
            </a:r>
            <a:r>
              <a:rPr lang="cs-CZ" sz="1200" kern="1200" dirty="0" err="1" smtClean="0">
                <a:solidFill>
                  <a:schemeClr val="tx1"/>
                </a:solidFill>
                <a:effectLst/>
                <a:latin typeface="+mn-lt"/>
                <a:ea typeface="+mn-ea"/>
                <a:cs typeface="+mn-cs"/>
              </a:rPr>
              <a:t>pUímEsi</a:t>
            </a:r>
            <a:r>
              <a:rPr lang="cs-CZ" sz="1200" kern="1200" dirty="0" smtClean="0">
                <a:solidFill>
                  <a:schemeClr val="tx1"/>
                </a:solidFill>
                <a:effectLst/>
                <a:latin typeface="+mn-lt"/>
                <a:ea typeface="+mn-ea"/>
                <a:cs typeface="+mn-cs"/>
              </a:rPr>
              <a:t> rozlišujeme tuhé roztoky substitu7ní a intersticiální.Substitu7ní tuhý roztok vzniká tehdy, jestliže atomy </a:t>
            </a:r>
            <a:r>
              <a:rPr lang="cs-CZ" sz="1200" kern="1200" dirty="0" err="1" smtClean="0">
                <a:solidFill>
                  <a:schemeClr val="tx1"/>
                </a:solidFill>
                <a:effectLst/>
                <a:latin typeface="+mn-lt"/>
                <a:ea typeface="+mn-ea"/>
                <a:cs typeface="+mn-cs"/>
              </a:rPr>
              <a:t>pUímEsi</a:t>
            </a:r>
            <a:r>
              <a:rPr lang="cs-CZ" sz="1200" kern="1200" dirty="0" smtClean="0">
                <a:solidFill>
                  <a:schemeClr val="tx1"/>
                </a:solidFill>
                <a:effectLst/>
                <a:latin typeface="+mn-lt"/>
                <a:ea typeface="+mn-ea"/>
                <a:cs typeface="+mn-cs"/>
              </a:rPr>
              <a:t> nahrazují v </a:t>
            </a:r>
            <a:r>
              <a:rPr lang="cs-CZ" sz="1200" kern="1200" dirty="0" err="1" smtClean="0">
                <a:solidFill>
                  <a:schemeClr val="tx1"/>
                </a:solidFill>
                <a:effectLst/>
                <a:latin typeface="+mn-lt"/>
                <a:ea typeface="+mn-ea"/>
                <a:cs typeface="+mn-cs"/>
              </a:rPr>
              <a:t>mUížkových</a:t>
            </a:r>
            <a:r>
              <a:rPr lang="cs-CZ" sz="1200" kern="1200" dirty="0" smtClean="0">
                <a:solidFill>
                  <a:schemeClr val="tx1"/>
                </a:solidFill>
                <a:effectLst/>
                <a:latin typeface="+mn-lt"/>
                <a:ea typeface="+mn-ea"/>
                <a:cs typeface="+mn-cs"/>
              </a:rPr>
              <a:t> polohách krystalové struktury atomy základního kovu, viz obr.2.7. Rozpustnost prvku B v základním kovu A se zvyšuje tehdy, jestliže: 1. oba prvky mají podobné velikosti atom]2. oba prvky se vyzna7ují podobným chemickým chováním 3. oba prvky mají podobné krystalové struktury 4. oba prvky mají podobný po7et valen7ních elektron]V </a:t>
            </a:r>
            <a:r>
              <a:rPr lang="cs-CZ" sz="1200" kern="1200" dirty="0" err="1" smtClean="0">
                <a:solidFill>
                  <a:schemeClr val="tx1"/>
                </a:solidFill>
                <a:effectLst/>
                <a:latin typeface="+mn-lt"/>
                <a:ea typeface="+mn-ea"/>
                <a:cs typeface="+mn-cs"/>
              </a:rPr>
              <a:t>nEkterých</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pUípadech</a:t>
            </a:r>
            <a:r>
              <a:rPr lang="cs-CZ" sz="1200" kern="1200" dirty="0" smtClean="0">
                <a:solidFill>
                  <a:schemeClr val="tx1"/>
                </a:solidFill>
                <a:effectLst/>
                <a:latin typeface="+mn-lt"/>
                <a:ea typeface="+mn-ea"/>
                <a:cs typeface="+mn-cs"/>
              </a:rPr>
              <a:t> (kap.2.3.1.1.) m]že být rozpustnost </a:t>
            </a:r>
            <a:r>
              <a:rPr lang="cs-CZ" sz="1200" kern="1200" dirty="0" err="1" smtClean="0">
                <a:solidFill>
                  <a:schemeClr val="tx1"/>
                </a:solidFill>
                <a:effectLst/>
                <a:latin typeface="+mn-lt"/>
                <a:ea typeface="+mn-ea"/>
                <a:cs typeface="+mn-cs"/>
              </a:rPr>
              <a:t>pUímEsi</a:t>
            </a:r>
            <a:r>
              <a:rPr lang="cs-CZ" sz="1200" kern="1200" dirty="0" smtClean="0">
                <a:solidFill>
                  <a:schemeClr val="tx1"/>
                </a:solidFill>
                <a:effectLst/>
                <a:latin typeface="+mn-lt"/>
                <a:ea typeface="+mn-ea"/>
                <a:cs typeface="+mn-cs"/>
              </a:rPr>
              <a:t> neomezená, tzn., že je možno </a:t>
            </a:r>
            <a:r>
              <a:rPr lang="cs-CZ" sz="1200" kern="1200" dirty="0" err="1" smtClean="0">
                <a:solidFill>
                  <a:schemeClr val="tx1"/>
                </a:solidFill>
                <a:effectLst/>
                <a:latin typeface="+mn-lt"/>
                <a:ea typeface="+mn-ea"/>
                <a:cs typeface="+mn-cs"/>
              </a:rPr>
              <a:t>vytvoUit</a:t>
            </a:r>
            <a:r>
              <a:rPr lang="cs-CZ" sz="1200" kern="1200" dirty="0" smtClean="0">
                <a:solidFill>
                  <a:schemeClr val="tx1"/>
                </a:solidFill>
                <a:effectLst/>
                <a:latin typeface="+mn-lt"/>
                <a:ea typeface="+mn-ea"/>
                <a:cs typeface="+mn-cs"/>
              </a:rPr>
              <a:t> plynulou </a:t>
            </a:r>
            <a:r>
              <a:rPr lang="cs-CZ" sz="1200" kern="1200" dirty="0" err="1" smtClean="0">
                <a:solidFill>
                  <a:schemeClr val="tx1"/>
                </a:solidFill>
                <a:effectLst/>
                <a:latin typeface="+mn-lt"/>
                <a:ea typeface="+mn-ea"/>
                <a:cs typeface="+mn-cs"/>
              </a:rPr>
              <a:t>Uadu</a:t>
            </a:r>
            <a:r>
              <a:rPr lang="cs-CZ" sz="1200" kern="1200" dirty="0" smtClean="0">
                <a:solidFill>
                  <a:schemeClr val="tx1"/>
                </a:solidFill>
                <a:effectLst/>
                <a:latin typeface="+mn-lt"/>
                <a:ea typeface="+mn-ea"/>
                <a:cs typeface="+mn-cs"/>
              </a:rPr>
              <a:t> tuhých roztok] od 7istého kovu A až k 7istému kovu B (</a:t>
            </a:r>
            <a:r>
              <a:rPr lang="cs-CZ" sz="1200" kern="1200" dirty="0" err="1" smtClean="0">
                <a:solidFill>
                  <a:schemeClr val="tx1"/>
                </a:solidFill>
                <a:effectLst/>
                <a:latin typeface="+mn-lt"/>
                <a:ea typeface="+mn-ea"/>
                <a:cs typeface="+mn-cs"/>
              </a:rPr>
              <a:t>napU</a:t>
            </a:r>
            <a:r>
              <a:rPr lang="cs-CZ" sz="1200" kern="1200" dirty="0" smtClean="0">
                <a:solidFill>
                  <a:schemeClr val="tx1"/>
                </a:solidFill>
                <a:effectLst/>
                <a:latin typeface="+mn-lt"/>
                <a:ea typeface="+mn-ea"/>
                <a:cs typeface="+mn-cs"/>
              </a:rPr>
              <a:t>. systém </a:t>
            </a:r>
            <a:r>
              <a:rPr lang="cs-CZ" sz="1200" kern="1200" dirty="0" err="1" smtClean="0">
                <a:solidFill>
                  <a:schemeClr val="tx1"/>
                </a:solidFill>
                <a:effectLst/>
                <a:latin typeface="+mn-lt"/>
                <a:ea typeface="+mn-ea"/>
                <a:cs typeface="+mn-cs"/>
              </a:rPr>
              <a:t>Cu</a:t>
            </a:r>
            <a:r>
              <a:rPr lang="cs-CZ" sz="1200" kern="1200" dirty="0" smtClean="0">
                <a:solidFill>
                  <a:schemeClr val="tx1"/>
                </a:solidFill>
                <a:effectLst/>
                <a:latin typeface="+mn-lt"/>
                <a:ea typeface="+mn-ea"/>
                <a:cs typeface="+mn-cs"/>
              </a:rPr>
              <a:t>-Ni). Podle toho, zda k nahrazování základních atom] A atomy </a:t>
            </a:r>
            <a:r>
              <a:rPr lang="cs-CZ" sz="1200" kern="1200" dirty="0" err="1" smtClean="0">
                <a:solidFill>
                  <a:schemeClr val="tx1"/>
                </a:solidFill>
                <a:effectLst/>
                <a:latin typeface="+mn-lt"/>
                <a:ea typeface="+mn-ea"/>
                <a:cs typeface="+mn-cs"/>
              </a:rPr>
              <a:t>pUímEsi</a:t>
            </a:r>
            <a:r>
              <a:rPr lang="cs-CZ" sz="1200" kern="1200" dirty="0" smtClean="0">
                <a:solidFill>
                  <a:schemeClr val="tx1"/>
                </a:solidFill>
                <a:effectLst/>
                <a:latin typeface="+mn-lt"/>
                <a:ea typeface="+mn-ea"/>
                <a:cs typeface="+mn-cs"/>
              </a:rPr>
              <a:t> B dochází v náhodných polohách krystalové struktury nebo v ur7itých </a:t>
            </a:r>
            <a:r>
              <a:rPr lang="cs-CZ" sz="1200" kern="1200" dirty="0" err="1" smtClean="0">
                <a:solidFill>
                  <a:schemeClr val="tx1"/>
                </a:solidFill>
                <a:effectLst/>
                <a:latin typeface="+mn-lt"/>
                <a:ea typeface="+mn-ea"/>
                <a:cs typeface="+mn-cs"/>
              </a:rPr>
              <a:t>pravidelnE</a:t>
            </a:r>
            <a:r>
              <a:rPr lang="cs-CZ" sz="1200" kern="1200" dirty="0" smtClean="0">
                <a:solidFill>
                  <a:schemeClr val="tx1"/>
                </a:solidFill>
                <a:effectLst/>
                <a:latin typeface="+mn-lt"/>
                <a:ea typeface="+mn-ea"/>
                <a:cs typeface="+mn-cs"/>
              </a:rPr>
              <a:t> se opakujících polohách, rozlišujeme substitu7ní tuhé roztoky </a:t>
            </a:r>
            <a:r>
              <a:rPr lang="cs-CZ" sz="1200" kern="1200" dirty="0" err="1" smtClean="0">
                <a:solidFill>
                  <a:schemeClr val="tx1"/>
                </a:solidFill>
                <a:effectLst/>
                <a:latin typeface="+mn-lt"/>
                <a:ea typeface="+mn-ea"/>
                <a:cs typeface="+mn-cs"/>
              </a:rPr>
              <a:t>neuspoUádané</a:t>
            </a:r>
            <a:r>
              <a:rPr lang="cs-CZ" sz="1200" kern="1200" dirty="0" smtClean="0">
                <a:solidFill>
                  <a:schemeClr val="tx1"/>
                </a:solidFill>
                <a:effectLst/>
                <a:latin typeface="+mn-lt"/>
                <a:ea typeface="+mn-ea"/>
                <a:cs typeface="+mn-cs"/>
              </a:rPr>
              <a:t> (nahrazování probíhá </a:t>
            </a:r>
            <a:r>
              <a:rPr lang="cs-CZ" sz="1200" kern="1200" dirty="0" err="1" smtClean="0">
                <a:solidFill>
                  <a:schemeClr val="tx1"/>
                </a:solidFill>
                <a:effectLst/>
                <a:latin typeface="+mn-lt"/>
                <a:ea typeface="+mn-ea"/>
                <a:cs typeface="+mn-cs"/>
              </a:rPr>
              <a:t>náhodnE</a:t>
            </a:r>
            <a:r>
              <a:rPr lang="cs-CZ" sz="1200" kern="1200" dirty="0" smtClean="0">
                <a:solidFill>
                  <a:schemeClr val="tx1"/>
                </a:solidFill>
                <a:effectLst/>
                <a:latin typeface="+mn-lt"/>
                <a:ea typeface="+mn-ea"/>
                <a:cs typeface="+mn-cs"/>
              </a:rPr>
              <a:t>) a </a:t>
            </a:r>
            <a:r>
              <a:rPr lang="cs-CZ" sz="1200" kern="1200" dirty="0" err="1" smtClean="0">
                <a:solidFill>
                  <a:schemeClr val="tx1"/>
                </a:solidFill>
                <a:effectLst/>
                <a:latin typeface="+mn-lt"/>
                <a:ea typeface="+mn-ea"/>
                <a:cs typeface="+mn-cs"/>
              </a:rPr>
              <a:t>uspoUádané</a:t>
            </a:r>
            <a:r>
              <a:rPr lang="cs-CZ" sz="1200" kern="1200" dirty="0" smtClean="0">
                <a:solidFill>
                  <a:schemeClr val="tx1"/>
                </a:solidFill>
                <a:effectLst/>
                <a:latin typeface="+mn-lt"/>
                <a:ea typeface="+mn-ea"/>
                <a:cs typeface="+mn-cs"/>
              </a:rPr>
              <a:t>. Ke vzniku </a:t>
            </a:r>
            <a:r>
              <a:rPr lang="cs-CZ" sz="1200" kern="1200" dirty="0" err="1" smtClean="0">
                <a:solidFill>
                  <a:schemeClr val="tx1"/>
                </a:solidFill>
                <a:effectLst/>
                <a:latin typeface="+mn-lt"/>
                <a:ea typeface="+mn-ea"/>
                <a:cs typeface="+mn-cs"/>
              </a:rPr>
              <a:t>uspoUádaných</a:t>
            </a:r>
            <a:r>
              <a:rPr lang="cs-CZ" sz="1200" kern="1200" dirty="0" smtClean="0">
                <a:solidFill>
                  <a:schemeClr val="tx1"/>
                </a:solidFill>
                <a:effectLst/>
                <a:latin typeface="+mn-lt"/>
                <a:ea typeface="+mn-ea"/>
                <a:cs typeface="+mn-cs"/>
              </a:rPr>
              <a:t> tuhých roztok] dochází pouze v </a:t>
            </a:r>
            <a:r>
              <a:rPr lang="cs-CZ" sz="1200" kern="1200" dirty="0" err="1" smtClean="0">
                <a:solidFill>
                  <a:schemeClr val="tx1"/>
                </a:solidFill>
                <a:effectLst/>
                <a:latin typeface="+mn-lt"/>
                <a:ea typeface="+mn-ea"/>
                <a:cs typeface="+mn-cs"/>
              </a:rPr>
              <a:t>nEkterých</a:t>
            </a:r>
            <a:r>
              <a:rPr lang="cs-CZ" sz="1200" kern="1200" dirty="0" smtClean="0">
                <a:solidFill>
                  <a:schemeClr val="tx1"/>
                </a:solidFill>
                <a:effectLst/>
                <a:latin typeface="+mn-lt"/>
                <a:ea typeface="+mn-ea"/>
                <a:cs typeface="+mn-cs"/>
              </a:rPr>
              <a:t> systémech (</a:t>
            </a:r>
            <a:r>
              <a:rPr lang="cs-CZ" sz="1200" kern="1200" dirty="0" err="1" smtClean="0">
                <a:solidFill>
                  <a:schemeClr val="tx1"/>
                </a:solidFill>
                <a:effectLst/>
                <a:latin typeface="+mn-lt"/>
                <a:ea typeface="+mn-ea"/>
                <a:cs typeface="+mn-cs"/>
              </a:rPr>
              <a:t>napU</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Cu</a:t>
            </a:r>
            <a:r>
              <a:rPr lang="cs-CZ" sz="1200" kern="1200" dirty="0" smtClean="0">
                <a:solidFill>
                  <a:schemeClr val="tx1"/>
                </a:solidFill>
                <a:effectLst/>
                <a:latin typeface="+mn-lt"/>
                <a:ea typeface="+mn-ea"/>
                <a:cs typeface="+mn-cs"/>
              </a:rPr>
              <a:t>-Au), a to za nižších teplot, než je oblast existence </a:t>
            </a:r>
            <a:r>
              <a:rPr lang="cs-CZ" sz="1200" kern="1200" dirty="0" err="1" smtClean="0">
                <a:solidFill>
                  <a:schemeClr val="tx1"/>
                </a:solidFill>
                <a:effectLst/>
                <a:latin typeface="+mn-lt"/>
                <a:ea typeface="+mn-ea"/>
                <a:cs typeface="+mn-cs"/>
              </a:rPr>
              <a:t>neuspoUádaných</a:t>
            </a:r>
            <a:r>
              <a:rPr lang="cs-CZ" sz="1200" kern="1200" dirty="0" smtClean="0">
                <a:solidFill>
                  <a:schemeClr val="tx1"/>
                </a:solidFill>
                <a:effectLst/>
                <a:latin typeface="+mn-lt"/>
                <a:ea typeface="+mn-ea"/>
                <a:cs typeface="+mn-cs"/>
              </a:rPr>
              <a:t> tuhých roztok]. Vznik </a:t>
            </a:r>
            <a:r>
              <a:rPr lang="cs-CZ" sz="1200" kern="1200" dirty="0" err="1" smtClean="0">
                <a:solidFill>
                  <a:schemeClr val="tx1"/>
                </a:solidFill>
                <a:effectLst/>
                <a:latin typeface="+mn-lt"/>
                <a:ea typeface="+mn-ea"/>
                <a:cs typeface="+mn-cs"/>
              </a:rPr>
              <a:t>uspoUádaného</a:t>
            </a:r>
            <a:r>
              <a:rPr lang="cs-CZ" sz="1200" kern="1200" dirty="0" smtClean="0">
                <a:solidFill>
                  <a:schemeClr val="tx1"/>
                </a:solidFill>
                <a:effectLst/>
                <a:latin typeface="+mn-lt"/>
                <a:ea typeface="+mn-ea"/>
                <a:cs typeface="+mn-cs"/>
              </a:rPr>
              <a:t> tuhého roztoku je spojen se </a:t>
            </a:r>
            <a:r>
              <a:rPr lang="cs-CZ" sz="1200" kern="1200" dirty="0" err="1" smtClean="0">
                <a:solidFill>
                  <a:schemeClr val="tx1"/>
                </a:solidFill>
                <a:effectLst/>
                <a:latin typeface="+mn-lt"/>
                <a:ea typeface="+mn-ea"/>
                <a:cs typeface="+mn-cs"/>
              </a:rPr>
              <a:t>zmEnou</a:t>
            </a:r>
            <a:r>
              <a:rPr lang="cs-CZ" sz="1200" kern="1200" dirty="0" smtClean="0">
                <a:solidFill>
                  <a:schemeClr val="tx1"/>
                </a:solidFill>
                <a:effectLst/>
                <a:latin typeface="+mn-lt"/>
                <a:ea typeface="+mn-ea"/>
                <a:cs typeface="+mn-cs"/>
              </a:rPr>
              <a:t> vlastností, </a:t>
            </a:r>
            <a:r>
              <a:rPr lang="cs-CZ" sz="1200" kern="1200" dirty="0" err="1" smtClean="0">
                <a:solidFill>
                  <a:schemeClr val="tx1"/>
                </a:solidFill>
                <a:effectLst/>
                <a:latin typeface="+mn-lt"/>
                <a:ea typeface="+mn-ea"/>
                <a:cs typeface="+mn-cs"/>
              </a:rPr>
              <a:t>napU</a:t>
            </a:r>
            <a:r>
              <a:rPr lang="cs-CZ" sz="1200" kern="1200" dirty="0" smtClean="0">
                <a:solidFill>
                  <a:schemeClr val="tx1"/>
                </a:solidFill>
                <a:effectLst/>
                <a:latin typeface="+mn-lt"/>
                <a:ea typeface="+mn-ea"/>
                <a:cs typeface="+mn-cs"/>
              </a:rPr>
              <a:t>. se zhoršením plasticity materiálu. Intersticiální tuhý roztok vzniká tehdy, jestliže atomy </a:t>
            </a:r>
            <a:r>
              <a:rPr lang="cs-CZ" sz="1200" kern="1200" dirty="0" err="1" smtClean="0">
                <a:solidFill>
                  <a:schemeClr val="tx1"/>
                </a:solidFill>
                <a:effectLst/>
                <a:latin typeface="+mn-lt"/>
                <a:ea typeface="+mn-ea"/>
                <a:cs typeface="+mn-cs"/>
              </a:rPr>
              <a:t>pUímEsi</a:t>
            </a:r>
            <a:r>
              <a:rPr lang="cs-CZ" sz="1200" kern="1200" dirty="0" smtClean="0">
                <a:solidFill>
                  <a:schemeClr val="tx1"/>
                </a:solidFill>
                <a:effectLst/>
                <a:latin typeface="+mn-lt"/>
                <a:ea typeface="+mn-ea"/>
                <a:cs typeface="+mn-cs"/>
              </a:rPr>
              <a:t> vstupují do volných prostor] mezi atomy v krystalové </a:t>
            </a:r>
            <a:r>
              <a:rPr lang="cs-CZ" sz="1200" kern="1200" dirty="0" err="1" smtClean="0">
                <a:solidFill>
                  <a:schemeClr val="tx1"/>
                </a:solidFill>
                <a:effectLst/>
                <a:latin typeface="+mn-lt"/>
                <a:ea typeface="+mn-ea"/>
                <a:cs typeface="+mn-cs"/>
              </a:rPr>
              <a:t>struktuUe</a:t>
            </a:r>
            <a:r>
              <a:rPr lang="cs-CZ" sz="1200" kern="1200" dirty="0" smtClean="0">
                <a:solidFill>
                  <a:schemeClr val="tx1"/>
                </a:solidFill>
                <a:effectLst/>
                <a:latin typeface="+mn-lt"/>
                <a:ea typeface="+mn-ea"/>
                <a:cs typeface="+mn-cs"/>
              </a:rPr>
              <a:t> základního kovu, viz obr.2.7. Atomy </a:t>
            </a:r>
            <a:r>
              <a:rPr lang="cs-CZ" sz="1200" kern="1200" dirty="0" err="1" smtClean="0">
                <a:solidFill>
                  <a:schemeClr val="tx1"/>
                </a:solidFill>
                <a:effectLst/>
                <a:latin typeface="+mn-lt"/>
                <a:ea typeface="+mn-ea"/>
                <a:cs typeface="+mn-cs"/>
              </a:rPr>
              <a:t>pUímEsi</a:t>
            </a:r>
            <a:r>
              <a:rPr lang="cs-CZ" sz="1200" kern="1200" dirty="0" smtClean="0">
                <a:solidFill>
                  <a:schemeClr val="tx1"/>
                </a:solidFill>
                <a:effectLst/>
                <a:latin typeface="+mn-lt"/>
                <a:ea typeface="+mn-ea"/>
                <a:cs typeface="+mn-cs"/>
              </a:rPr>
              <a:t> tedy musejí být </a:t>
            </a:r>
            <a:r>
              <a:rPr lang="cs-CZ" sz="1200" kern="1200" dirty="0" err="1" smtClean="0">
                <a:solidFill>
                  <a:schemeClr val="tx1"/>
                </a:solidFill>
                <a:effectLst/>
                <a:latin typeface="+mn-lt"/>
                <a:ea typeface="+mn-ea"/>
                <a:cs typeface="+mn-cs"/>
              </a:rPr>
              <a:t>relativnE</a:t>
            </a:r>
            <a:r>
              <a:rPr lang="cs-CZ" sz="1200" kern="1200" dirty="0" smtClean="0">
                <a:solidFill>
                  <a:schemeClr val="tx1"/>
                </a:solidFill>
                <a:effectLst/>
                <a:latin typeface="+mn-lt"/>
                <a:ea typeface="+mn-ea"/>
                <a:cs typeface="+mn-cs"/>
              </a:rPr>
              <a:t> malé v porovnání se základními atomy (</a:t>
            </a:r>
            <a:r>
              <a:rPr lang="cs-CZ" sz="1200" kern="1200" dirty="0" err="1" smtClean="0">
                <a:solidFill>
                  <a:schemeClr val="tx1"/>
                </a:solidFill>
                <a:effectLst/>
                <a:latin typeface="+mn-lt"/>
                <a:ea typeface="+mn-ea"/>
                <a:cs typeface="+mn-cs"/>
              </a:rPr>
              <a:t>napU</a:t>
            </a:r>
            <a:r>
              <a:rPr lang="cs-CZ" sz="1200" kern="1200" dirty="0" smtClean="0">
                <a:solidFill>
                  <a:schemeClr val="tx1"/>
                </a:solidFill>
                <a:effectLst/>
                <a:latin typeface="+mn-lt"/>
                <a:ea typeface="+mn-ea"/>
                <a:cs typeface="+mn-cs"/>
              </a:rPr>
              <a:t>. H, B, C a N </a:t>
            </a:r>
            <a:r>
              <a:rPr lang="cs-CZ" sz="1200" kern="1200" dirty="0" err="1" smtClean="0">
                <a:solidFill>
                  <a:schemeClr val="tx1"/>
                </a:solidFill>
                <a:effectLst/>
                <a:latin typeface="+mn-lt"/>
                <a:ea typeface="+mn-ea"/>
                <a:cs typeface="+mn-cs"/>
              </a:rPr>
              <a:t>rozpuštEné</a:t>
            </a:r>
            <a:r>
              <a:rPr lang="cs-CZ" sz="1200" kern="1200" dirty="0" smtClean="0">
                <a:solidFill>
                  <a:schemeClr val="tx1"/>
                </a:solidFill>
                <a:effectLst/>
                <a:latin typeface="+mn-lt"/>
                <a:ea typeface="+mn-ea"/>
                <a:cs typeface="+mn-cs"/>
              </a:rPr>
              <a:t> v </a:t>
            </a:r>
            <a:r>
              <a:rPr lang="cs-CZ" sz="1200" kern="1200" dirty="0" err="1" smtClean="0">
                <a:solidFill>
                  <a:schemeClr val="tx1"/>
                </a:solidFill>
                <a:effectLst/>
                <a:latin typeface="+mn-lt"/>
                <a:ea typeface="+mn-ea"/>
                <a:cs typeface="+mn-cs"/>
              </a:rPr>
              <a:t>Fe</a:t>
            </a:r>
            <a:r>
              <a:rPr lang="cs-CZ" sz="1200" kern="1200" dirty="0" smtClean="0">
                <a:solidFill>
                  <a:schemeClr val="tx1"/>
                </a:solidFill>
                <a:effectLst/>
                <a:latin typeface="+mn-lt"/>
                <a:ea typeface="+mn-ea"/>
                <a:cs typeface="+mn-cs"/>
              </a:rPr>
              <a:t>). Rozpustnost v </a:t>
            </a:r>
            <a:r>
              <a:rPr lang="cs-CZ" sz="1200" kern="1200" dirty="0" err="1" smtClean="0">
                <a:solidFill>
                  <a:schemeClr val="tx1"/>
                </a:solidFill>
                <a:effectLst/>
                <a:latin typeface="+mn-lt"/>
                <a:ea typeface="+mn-ea"/>
                <a:cs typeface="+mn-cs"/>
              </a:rPr>
              <a:t>pUípadE</a:t>
            </a:r>
            <a:r>
              <a:rPr lang="cs-CZ" sz="1200" kern="1200" dirty="0" smtClean="0">
                <a:solidFill>
                  <a:schemeClr val="tx1"/>
                </a:solidFill>
                <a:effectLst/>
                <a:latin typeface="+mn-lt"/>
                <a:ea typeface="+mn-ea"/>
                <a:cs typeface="+mn-cs"/>
              </a:rPr>
              <a:t> intersticiálního tuhého roztoku je vždy omezená. 2.3.2.2. </a:t>
            </a:r>
            <a:r>
              <a:rPr lang="cs-CZ" sz="1200" b="1" kern="1200" dirty="0" smtClean="0">
                <a:solidFill>
                  <a:schemeClr val="tx1"/>
                </a:solidFill>
                <a:effectLst/>
                <a:latin typeface="+mn-lt"/>
                <a:ea typeface="+mn-ea"/>
                <a:cs typeface="+mn-cs"/>
              </a:rPr>
              <a:t>Intermediální fáze</a:t>
            </a:r>
            <a:r>
              <a:rPr lang="cs-CZ" sz="1200" kern="1200" dirty="0" smtClean="0">
                <a:solidFill>
                  <a:schemeClr val="tx1"/>
                </a:solidFill>
                <a:effectLst/>
                <a:latin typeface="+mn-lt"/>
                <a:ea typeface="+mn-ea"/>
                <a:cs typeface="+mn-cs"/>
              </a:rPr>
              <a:t> Jestliže je rozpustnost legujícího prvku v základním kovu omezená (kap.2.3.1.2.-2.3.1.4.) a jestliže zvýšíme obsah legujícího prvku nad jeho maximální rozpustnost v základním kovu v tuhém stavu, nadbyte7né množství se po ztuhnutí slitiny v její </a:t>
            </a:r>
            <a:r>
              <a:rPr lang="cs-CZ" sz="1200" kern="1200" dirty="0" err="1" smtClean="0">
                <a:solidFill>
                  <a:schemeClr val="tx1"/>
                </a:solidFill>
                <a:effectLst/>
                <a:latin typeface="+mn-lt"/>
                <a:ea typeface="+mn-ea"/>
                <a:cs typeface="+mn-cs"/>
              </a:rPr>
              <a:t>mikrostruktuUe</a:t>
            </a:r>
            <a:r>
              <a:rPr lang="cs-CZ" sz="1200" kern="1200" dirty="0" smtClean="0">
                <a:solidFill>
                  <a:schemeClr val="tx1"/>
                </a:solidFill>
                <a:effectLst/>
                <a:latin typeface="+mn-lt"/>
                <a:ea typeface="+mn-ea"/>
                <a:cs typeface="+mn-cs"/>
              </a:rPr>
              <a:t> objevuje jako nová fáze. Taková slitina obsahuje vedle tuhého roztoku c(A) legujícího prvku v základním kovu </a:t>
            </a:r>
            <a:r>
              <a:rPr lang="cs-CZ" sz="1200" kern="1200" dirty="0" err="1" smtClean="0">
                <a:solidFill>
                  <a:schemeClr val="tx1"/>
                </a:solidFill>
                <a:effectLst/>
                <a:latin typeface="+mn-lt"/>
                <a:ea typeface="+mn-ea"/>
                <a:cs typeface="+mn-cs"/>
              </a:rPr>
              <a:t>ještE</a:t>
            </a:r>
            <a:r>
              <a:rPr lang="cs-CZ" sz="1200" kern="1200" dirty="0" smtClean="0">
                <a:solidFill>
                  <a:schemeClr val="tx1"/>
                </a:solidFill>
                <a:effectLst/>
                <a:latin typeface="+mn-lt"/>
                <a:ea typeface="+mn-ea"/>
                <a:cs typeface="+mn-cs"/>
              </a:rPr>
              <a:t> další fázi (7i více fází), je tedy materiálem dvoufázovým (7i polyfázovým) a polykrystalickým. Novou fází, která vzniká ve </a:t>
            </a:r>
            <a:r>
              <a:rPr lang="cs-CZ" sz="1200" kern="1200" dirty="0" err="1" smtClean="0">
                <a:solidFill>
                  <a:schemeClr val="tx1"/>
                </a:solidFill>
                <a:effectLst/>
                <a:latin typeface="+mn-lt"/>
                <a:ea typeface="+mn-ea"/>
                <a:cs typeface="+mn-cs"/>
              </a:rPr>
              <a:t>slitinE</a:t>
            </a:r>
            <a:r>
              <a:rPr lang="cs-CZ" sz="1200" kern="1200" dirty="0" smtClean="0">
                <a:solidFill>
                  <a:schemeClr val="tx1"/>
                </a:solidFill>
                <a:effectLst/>
                <a:latin typeface="+mn-lt"/>
                <a:ea typeface="+mn-ea"/>
                <a:cs typeface="+mn-cs"/>
              </a:rPr>
              <a:t> s vyšším obsahem legujícího prvku m]že být tuhý roztok na bázi samotného legujícího prvku B. To je </a:t>
            </a:r>
            <a:r>
              <a:rPr lang="cs-CZ" sz="1200" kern="1200" dirty="0" err="1" smtClean="0">
                <a:solidFill>
                  <a:schemeClr val="tx1"/>
                </a:solidFill>
                <a:effectLst/>
                <a:latin typeface="+mn-lt"/>
                <a:ea typeface="+mn-ea"/>
                <a:cs typeface="+mn-cs"/>
              </a:rPr>
              <a:t>pUípad</a:t>
            </a:r>
            <a:r>
              <a:rPr lang="cs-CZ" sz="1200" kern="1200" dirty="0" smtClean="0">
                <a:solidFill>
                  <a:schemeClr val="tx1"/>
                </a:solidFill>
                <a:effectLst/>
                <a:latin typeface="+mn-lt"/>
                <a:ea typeface="+mn-ea"/>
                <a:cs typeface="+mn-cs"/>
              </a:rPr>
              <a:t> jednoduchých eutektických nebo </a:t>
            </a:r>
            <a:r>
              <a:rPr lang="cs-CZ" sz="1200" kern="1200" dirty="0" err="1" smtClean="0">
                <a:solidFill>
                  <a:schemeClr val="tx1"/>
                </a:solidFill>
                <a:effectLst/>
                <a:latin typeface="+mn-lt"/>
                <a:ea typeface="+mn-ea"/>
                <a:cs typeface="+mn-cs"/>
              </a:rPr>
              <a:t>peritektických</a:t>
            </a:r>
            <a:r>
              <a:rPr lang="cs-CZ" sz="1200" kern="1200" dirty="0" smtClean="0">
                <a:solidFill>
                  <a:schemeClr val="tx1"/>
                </a:solidFill>
                <a:effectLst/>
                <a:latin typeface="+mn-lt"/>
                <a:ea typeface="+mn-ea"/>
                <a:cs typeface="+mn-cs"/>
              </a:rPr>
              <a:t> systém], které byly popsány v kap.2.3.1.2. a 2.3.1.3. 6astEji než tuhé roztoky vznikají tzv. intermediální fáze, obvykle ozna7ované chemickým vzorcem AXBY (</a:t>
            </a:r>
            <a:r>
              <a:rPr lang="cs-CZ" sz="1200" kern="1200" dirty="0" err="1" smtClean="0">
                <a:solidFill>
                  <a:schemeClr val="tx1"/>
                </a:solidFill>
                <a:effectLst/>
                <a:latin typeface="+mn-lt"/>
                <a:ea typeface="+mn-ea"/>
                <a:cs typeface="+mn-cs"/>
              </a:rPr>
              <a:t>napU</a:t>
            </a:r>
            <a:r>
              <a:rPr lang="cs-CZ" sz="1200" kern="1200" dirty="0" smtClean="0">
                <a:solidFill>
                  <a:schemeClr val="tx1"/>
                </a:solidFill>
                <a:effectLst/>
                <a:latin typeface="+mn-lt"/>
                <a:ea typeface="+mn-ea"/>
                <a:cs typeface="+mn-cs"/>
              </a:rPr>
              <a:t>. systém ukázaný v kap.2.3.1.4.). Jedná se o „slou7eniny“ základního kovu A s legujícím prvkem B. Pokud je prvek B </a:t>
            </a:r>
            <a:r>
              <a:rPr lang="cs-CZ" sz="1200" kern="1200" dirty="0" err="1" smtClean="0">
                <a:solidFill>
                  <a:schemeClr val="tx1"/>
                </a:solidFill>
                <a:effectLst/>
                <a:latin typeface="+mn-lt"/>
                <a:ea typeface="+mn-ea"/>
                <a:cs typeface="+mn-cs"/>
              </a:rPr>
              <a:t>rovnEž</a:t>
            </a:r>
            <a:r>
              <a:rPr lang="cs-CZ" sz="1200" kern="1200" dirty="0" smtClean="0">
                <a:solidFill>
                  <a:schemeClr val="tx1"/>
                </a:solidFill>
                <a:effectLst/>
                <a:latin typeface="+mn-lt"/>
                <a:ea typeface="+mn-ea"/>
                <a:cs typeface="+mn-cs"/>
              </a:rPr>
              <a:t> kov, pak se fáze nazývají intermetalické. Výraz „slou7enina“ není ve všech </a:t>
            </a:r>
            <a:r>
              <a:rPr lang="cs-CZ" sz="1200" kern="1200" dirty="0" err="1" smtClean="0">
                <a:solidFill>
                  <a:schemeClr val="tx1"/>
                </a:solidFill>
                <a:effectLst/>
                <a:latin typeface="+mn-lt"/>
                <a:ea typeface="+mn-ea"/>
                <a:cs typeface="+mn-cs"/>
              </a:rPr>
              <a:t>pUípadech</a:t>
            </a:r>
            <a:r>
              <a:rPr lang="cs-CZ" sz="1200" kern="1200" dirty="0" smtClean="0">
                <a:solidFill>
                  <a:schemeClr val="tx1"/>
                </a:solidFill>
                <a:effectLst/>
                <a:latin typeface="+mn-lt"/>
                <a:ea typeface="+mn-ea"/>
                <a:cs typeface="+mn-cs"/>
              </a:rPr>
              <a:t> zcela správný, nebo[</a:t>
            </a:r>
            <a:r>
              <a:rPr lang="cs-CZ" sz="1200" kern="1200" dirty="0" err="1" smtClean="0">
                <a:solidFill>
                  <a:schemeClr val="tx1"/>
                </a:solidFill>
                <a:effectLst/>
                <a:latin typeface="+mn-lt"/>
                <a:ea typeface="+mn-ea"/>
                <a:cs typeface="+mn-cs"/>
              </a:rPr>
              <a:t>nEkteré</a:t>
            </a:r>
            <a:r>
              <a:rPr lang="cs-CZ" sz="1200" kern="1200" dirty="0" smtClean="0">
                <a:solidFill>
                  <a:schemeClr val="tx1"/>
                </a:solidFill>
                <a:effectLst/>
                <a:latin typeface="+mn-lt"/>
                <a:ea typeface="+mn-ea"/>
                <a:cs typeface="+mn-cs"/>
              </a:rPr>
              <a:t> intermediální fáze nemají konstantní chemické složení, nýbrž existují v ur7itém rozmezí koncentrace legujícího prvku. </a:t>
            </a:r>
            <a:endParaRPr lang="cs-CZ" dirty="0"/>
          </a:p>
        </p:txBody>
      </p:sp>
      <p:sp>
        <p:nvSpPr>
          <p:cNvPr id="4" name="Zástupný symbol pro číslo snímku 3"/>
          <p:cNvSpPr>
            <a:spLocks noGrp="1"/>
          </p:cNvSpPr>
          <p:nvPr>
            <p:ph type="sldNum" sz="quarter" idx="10"/>
          </p:nvPr>
        </p:nvSpPr>
        <p:spPr/>
        <p:txBody>
          <a:bodyPr/>
          <a:lstStyle/>
          <a:p>
            <a:fld id="{E1A989BC-C7D0-473F-980C-DC567094E526}" type="slidenum">
              <a:rPr lang="cs-CZ" smtClean="0"/>
              <a:pPr/>
              <a:t>7</a:t>
            </a:fld>
            <a:endParaRPr lang="cs-CZ"/>
          </a:p>
        </p:txBody>
      </p:sp>
    </p:spTree>
    <p:extLst>
      <p:ext uri="{BB962C8B-B14F-4D97-AF65-F5344CB8AC3E}">
        <p14:creationId xmlns:p14="http://schemas.microsoft.com/office/powerpoint/2010/main" val="231515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9571"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Mikrostruktura slitin závisí na vzájemné rozpustnosti jednotlivých komponent slitiny a též na způsobu ohřevu a ochlazování slitiny. Vodorovná osa </a:t>
            </a:r>
            <a:r>
              <a:rPr lang="cs-CZ" altLang="cs-CZ" dirty="0" err="1" smtClean="0"/>
              <a:t>předtsavuje</a:t>
            </a:r>
            <a:r>
              <a:rPr lang="cs-CZ" altLang="cs-CZ" dirty="0" smtClean="0"/>
              <a:t> koncentraci jednotlivých složek slitiny, svislá teplotu. Každý bod diagramu reprezentuje určitou strukturu při daném chemické složením a teplotě. Mikrostruktura může být tvořena pouze zrny jedné fáze anebo zrna mají odlišné vlastnosti (složení, tvar). Příkladem jednofázové slitiny je např. Au-</a:t>
            </a:r>
            <a:r>
              <a:rPr lang="cs-CZ" altLang="cs-CZ" dirty="0" err="1" smtClean="0"/>
              <a:t>Ag</a:t>
            </a:r>
            <a:r>
              <a:rPr lang="cs-CZ" altLang="cs-CZ" dirty="0" smtClean="0"/>
              <a:t>, jelikož atomy těchto kovů mají podobnou velikost, a proto mohou velice jednoduše nahrazovat atomy druhého kovu ve své krystalografické mřížce. Vzniká jednofázová struktura – substituční tuhý roztok stříbra ve zlatě – zrna mají stejné složení a strukturu – viz fázový diagram. </a:t>
            </a:r>
          </a:p>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200" dirty="0" smtClean="0"/>
              <a:t>Au - 1063°C</a:t>
            </a:r>
          </a:p>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200" dirty="0" err="1" smtClean="0"/>
              <a:t>Ag</a:t>
            </a:r>
            <a:r>
              <a:rPr lang="cs-CZ" altLang="cs-CZ" sz="1200" dirty="0" smtClean="0"/>
              <a:t> - 960°C</a:t>
            </a:r>
          </a:p>
          <a:p>
            <a:endParaRPr lang="cs-CZ" altLang="cs-CZ" dirty="0" smtClean="0"/>
          </a:p>
        </p:txBody>
      </p:sp>
      <p:sp>
        <p:nvSpPr>
          <p:cNvPr id="10957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93799B-2BA8-4D2E-A672-4F1DC7BE429C}" type="slidenum">
              <a:rPr lang="cs-CZ" altLang="cs-CZ" smtClean="0"/>
              <a:pPr/>
              <a:t>8</a:t>
            </a:fld>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0595"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Více fázové slitiny </a:t>
            </a:r>
            <a:r>
              <a:rPr lang="cs-CZ" altLang="cs-CZ" dirty="0" err="1" smtClean="0"/>
              <a:t>vznikáají</a:t>
            </a:r>
            <a:r>
              <a:rPr lang="cs-CZ" altLang="cs-CZ" dirty="0" smtClean="0"/>
              <a:t>, pokud jednotlivé komponenty jsou částečně nebo vůbec vzájemně rozpustné. Příkladem je slitina </a:t>
            </a:r>
            <a:r>
              <a:rPr lang="cs-CZ" altLang="cs-CZ" dirty="0" err="1" smtClean="0"/>
              <a:t>Cu</a:t>
            </a:r>
            <a:r>
              <a:rPr lang="cs-CZ" altLang="cs-CZ" dirty="0" smtClean="0"/>
              <a:t> – </a:t>
            </a:r>
            <a:r>
              <a:rPr lang="cs-CZ" altLang="cs-CZ" dirty="0" err="1" smtClean="0"/>
              <a:t>Ag</a:t>
            </a:r>
            <a:r>
              <a:rPr lang="cs-CZ" altLang="cs-CZ" dirty="0" smtClean="0"/>
              <a:t> – Při tuhnutí se zmenšuje rozpustnost </a:t>
            </a:r>
            <a:r>
              <a:rPr lang="cs-CZ" altLang="cs-CZ" dirty="0" err="1" smtClean="0"/>
              <a:t>Ag</a:t>
            </a:r>
            <a:r>
              <a:rPr lang="cs-CZ" altLang="cs-CZ" dirty="0" smtClean="0"/>
              <a:t> v mědi, přebytečné atomy stříbra jsou z tuhého roztoku </a:t>
            </a:r>
            <a:r>
              <a:rPr lang="el-GR" altLang="cs-CZ" dirty="0" smtClean="0">
                <a:latin typeface="Cambria Math" pitchFamily="18" charset="0"/>
              </a:rPr>
              <a:t>α</a:t>
            </a:r>
            <a:r>
              <a:rPr lang="cs-CZ" altLang="cs-CZ" dirty="0" smtClean="0">
                <a:latin typeface="Cambria Math" pitchFamily="18" charset="0"/>
              </a:rPr>
              <a:t>1 𝑣𝑦𝑡ě𝑠ň𝑜𝑣á𝑛𝑦 𝑎 𝑗𝑒𝑙𝑖𝑘𝑜ž 𝑛𝑒𝑚</a:t>
            </a:r>
            <a:r>
              <a:rPr lang="cs-CZ" altLang="cs-CZ" dirty="0" err="1" smtClean="0">
                <a:latin typeface="Cambria Math" pitchFamily="18" charset="0"/>
              </a:rPr>
              <a:t>ůž</a:t>
            </a:r>
            <a:r>
              <a:rPr lang="cs-CZ" altLang="cs-CZ" dirty="0" smtClean="0">
                <a:latin typeface="Cambria Math" pitchFamily="18" charset="0"/>
              </a:rPr>
              <a:t>𝑒 𝑘𝑜𝑒𝑥𝑖𝑠𝑡𝑜𝑣𝑎𝑡 𝑗𝑎𝑘𝑜 𝑓á𝑧𝑒 č𝑖𝑠𝑡</a:t>
            </a:r>
            <a:r>
              <a:rPr lang="cs-CZ" altLang="cs-CZ" dirty="0" smtClean="0"/>
              <a:t>é stříbro, vzniká tuhý roztok </a:t>
            </a:r>
            <a:r>
              <a:rPr lang="el-GR" altLang="cs-CZ" dirty="0" smtClean="0"/>
              <a:t>αα</a:t>
            </a:r>
            <a:r>
              <a:rPr lang="cs-CZ" altLang="cs-CZ" dirty="0" smtClean="0"/>
              <a:t>2 (měď ve stříbře). </a:t>
            </a:r>
            <a:r>
              <a:rPr lang="cs-CZ" altLang="cs-CZ" dirty="0" err="1" smtClean="0"/>
              <a:t>Vevýsledné</a:t>
            </a:r>
            <a:r>
              <a:rPr lang="cs-CZ" altLang="cs-CZ" dirty="0" smtClean="0"/>
              <a:t> struktuře nalezneme proto směs dvou fází – jednu bohatou na měď a druhou na stříbro.  </a:t>
            </a:r>
          </a:p>
          <a:p>
            <a:endParaRPr lang="cs-CZ" altLang="cs-CZ" dirty="0" smtClean="0"/>
          </a:p>
          <a:p>
            <a:r>
              <a:rPr lang="cs-CZ" sz="1200" kern="1200" dirty="0" smtClean="0">
                <a:solidFill>
                  <a:schemeClr val="tx1"/>
                </a:solidFill>
                <a:effectLst/>
                <a:latin typeface="+mn-lt"/>
                <a:ea typeface="+mn-ea"/>
                <a:cs typeface="+mn-cs"/>
              </a:rPr>
              <a:t>Fáze - homogenní oblast soustavy, která je tvořena jednou nebo více </a:t>
            </a:r>
            <a:r>
              <a:rPr lang="cs-CZ" sz="1200" kern="1200" dirty="0" err="1" smtClean="0">
                <a:solidFill>
                  <a:schemeClr val="tx1"/>
                </a:solidFill>
                <a:effectLst/>
                <a:latin typeface="+mn-lt"/>
                <a:ea typeface="+mn-ea"/>
                <a:cs typeface="+mn-cs"/>
              </a:rPr>
              <a:t>složkamivykazuje</a:t>
            </a:r>
            <a:r>
              <a:rPr lang="cs-CZ" sz="1200" kern="1200" dirty="0" smtClean="0">
                <a:solidFill>
                  <a:schemeClr val="tx1"/>
                </a:solidFill>
                <a:effectLst/>
                <a:latin typeface="+mn-lt"/>
                <a:ea typeface="+mn-ea"/>
                <a:cs typeface="+mn-cs"/>
              </a:rPr>
              <a:t> určité chemické, fyzikální a mechanické vlastnosti, má vlastní krystalovou stavbu a od okol-í je oddělena plochou – </a:t>
            </a:r>
            <a:r>
              <a:rPr lang="cs-CZ" sz="1200" kern="1200" dirty="0" err="1" smtClean="0">
                <a:solidFill>
                  <a:schemeClr val="tx1"/>
                </a:solidFill>
                <a:effectLst/>
                <a:latin typeface="+mn-lt"/>
                <a:ea typeface="+mn-ea"/>
                <a:cs typeface="+mn-cs"/>
              </a:rPr>
              <a:t>mezifázovýmrozhraním</a:t>
            </a:r>
            <a:r>
              <a:rPr lang="cs-CZ" sz="1200" kern="1200" dirty="0" smtClean="0">
                <a:solidFill>
                  <a:schemeClr val="tx1"/>
                </a:solidFill>
                <a:effectLst/>
                <a:latin typeface="+mn-lt"/>
                <a:ea typeface="+mn-ea"/>
                <a:cs typeface="+mn-cs"/>
              </a:rPr>
              <a:t>, na němž </a:t>
            </a:r>
            <a:r>
              <a:rPr lang="cs-CZ" sz="1200" kern="1200" dirty="0" err="1" smtClean="0">
                <a:solidFill>
                  <a:schemeClr val="tx1"/>
                </a:solidFill>
                <a:effectLst/>
                <a:latin typeface="+mn-lt"/>
                <a:ea typeface="+mn-ea"/>
                <a:cs typeface="+mn-cs"/>
              </a:rPr>
              <a:t>docházíke</a:t>
            </a:r>
            <a:r>
              <a:rPr lang="cs-CZ" sz="1200" kern="1200" dirty="0" smtClean="0">
                <a:solidFill>
                  <a:schemeClr val="tx1"/>
                </a:solidFill>
                <a:effectLst/>
                <a:latin typeface="+mn-lt"/>
                <a:ea typeface="+mn-ea"/>
                <a:cs typeface="+mn-cs"/>
              </a:rPr>
              <a:t> skokové změně </a:t>
            </a:r>
            <a:r>
              <a:rPr lang="cs-CZ" sz="1200" kern="1200" dirty="0" err="1" smtClean="0">
                <a:solidFill>
                  <a:schemeClr val="tx1"/>
                </a:solidFill>
                <a:effectLst/>
                <a:latin typeface="+mn-lt"/>
                <a:ea typeface="+mn-ea"/>
                <a:cs typeface="+mn-cs"/>
              </a:rPr>
              <a:t>vlastnostípři</a:t>
            </a:r>
            <a:r>
              <a:rPr lang="cs-CZ" sz="1200" kern="1200" dirty="0" smtClean="0">
                <a:solidFill>
                  <a:schemeClr val="tx1"/>
                </a:solidFill>
                <a:effectLst/>
                <a:latin typeface="+mn-lt"/>
                <a:ea typeface="+mn-ea"/>
                <a:cs typeface="+mn-cs"/>
              </a:rPr>
              <a:t> změnách teploty, tlaku nebo složení mohou fáze vznikat, zanikat nebo transformovat jedna v druhou.</a:t>
            </a:r>
            <a:endParaRPr lang="cs-CZ" altLang="cs-CZ" dirty="0" smtClean="0"/>
          </a:p>
        </p:txBody>
      </p:sp>
      <p:sp>
        <p:nvSpPr>
          <p:cNvPr id="11059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81A6F8-44D3-4CE2-A277-E0EB008E1B99}" type="slidenum">
              <a:rPr lang="cs-CZ" altLang="cs-CZ" smtClean="0"/>
              <a:pPr/>
              <a:t>9</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8A7CA62D-E9FB-4FD9-BDC3-BB6D07139539}" type="datetimeFigureOut">
              <a:rPr lang="cs-CZ" smtClean="0"/>
              <a:pPr/>
              <a:t>15.03.2021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483B17-E9AF-482D-BB9F-2A6D1771CED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A7CA62D-E9FB-4FD9-BDC3-BB6D07139539}" type="datetimeFigureOut">
              <a:rPr lang="cs-CZ" smtClean="0"/>
              <a:pPr/>
              <a:t>15.03.2021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483B17-E9AF-482D-BB9F-2A6D1771CED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A7CA62D-E9FB-4FD9-BDC3-BB6D07139539}" type="datetimeFigureOut">
              <a:rPr lang="cs-CZ" smtClean="0"/>
              <a:pPr/>
              <a:t>15.03.2021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483B17-E9AF-482D-BB9F-2A6D1771CED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A7CA62D-E9FB-4FD9-BDC3-BB6D07139539}" type="datetimeFigureOut">
              <a:rPr lang="cs-CZ" smtClean="0"/>
              <a:pPr/>
              <a:t>15.03.2021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483B17-E9AF-482D-BB9F-2A6D1771CED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8A7CA62D-E9FB-4FD9-BDC3-BB6D07139539}" type="datetimeFigureOut">
              <a:rPr lang="cs-CZ" smtClean="0"/>
              <a:pPr/>
              <a:t>15.03.2021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D483B17-E9AF-482D-BB9F-2A6D1771CED5}"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A7CA62D-E9FB-4FD9-BDC3-BB6D07139539}" type="datetimeFigureOut">
              <a:rPr lang="cs-CZ" smtClean="0"/>
              <a:pPr/>
              <a:t>15.03.2021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D483B17-E9AF-482D-BB9F-2A6D1771CED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A7CA62D-E9FB-4FD9-BDC3-BB6D07139539}" type="datetimeFigureOut">
              <a:rPr lang="cs-CZ" smtClean="0"/>
              <a:pPr/>
              <a:t>15.03.2021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D483B17-E9AF-482D-BB9F-2A6D1771CED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8A7CA62D-E9FB-4FD9-BDC3-BB6D07139539}" type="datetimeFigureOut">
              <a:rPr lang="cs-CZ" smtClean="0"/>
              <a:pPr/>
              <a:t>15.03.2021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D483B17-E9AF-482D-BB9F-2A6D1771CED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A7CA62D-E9FB-4FD9-BDC3-BB6D07139539}" type="datetimeFigureOut">
              <a:rPr lang="cs-CZ" smtClean="0"/>
              <a:pPr/>
              <a:t>15.03.2021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D483B17-E9AF-482D-BB9F-2A6D1771CED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A7CA62D-E9FB-4FD9-BDC3-BB6D07139539}" type="datetimeFigureOut">
              <a:rPr lang="cs-CZ" smtClean="0"/>
              <a:pPr/>
              <a:t>15.03.2021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D483B17-E9AF-482D-BB9F-2A6D1771CED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A7CA62D-E9FB-4FD9-BDC3-BB6D07139539}" type="datetimeFigureOut">
              <a:rPr lang="cs-CZ" smtClean="0"/>
              <a:pPr/>
              <a:t>15.03.2021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D483B17-E9AF-482D-BB9F-2A6D1771CED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CA62D-E9FB-4FD9-BDC3-BB6D07139539}" type="datetimeFigureOut">
              <a:rPr lang="cs-CZ" smtClean="0"/>
              <a:pPr/>
              <a:t>15.03.2021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83B17-E9AF-482D-BB9F-2A6D1771CED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www.vam.ac.uk/content/videos/e/video-enamelling-a-brooch/"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Vlastnosti kovů a jejich slitin</a:t>
            </a:r>
            <a:br>
              <a:rPr lang="cs-CZ" dirty="0" smtClean="0"/>
            </a:br>
            <a:r>
              <a:rPr lang="cs-CZ" dirty="0" smtClean="0"/>
              <a:t>možnosti jejich identifikace</a:t>
            </a:r>
            <a:endParaRPr lang="cs-CZ" dirty="0"/>
          </a:p>
        </p:txBody>
      </p:sp>
      <p:sp>
        <p:nvSpPr>
          <p:cNvPr id="3" name="Podnadpis 2"/>
          <p:cNvSpPr>
            <a:spLocks noGrp="1"/>
          </p:cNvSpPr>
          <p:nvPr>
            <p:ph type="subTitle" idx="1"/>
          </p:nvPr>
        </p:nvSpPr>
        <p:spPr/>
        <p:txBody>
          <a:bodyPr/>
          <a:lstStyle/>
          <a:p>
            <a:r>
              <a:rPr lang="cs-CZ" dirty="0" smtClean="0"/>
              <a:t>Ing. Alena </a:t>
            </a:r>
            <a:r>
              <a:rPr lang="cs-CZ" dirty="0" err="1" smtClean="0"/>
              <a:t>Selucká</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normAutofit fontScale="90000"/>
          </a:bodyPr>
          <a:lstStyle/>
          <a:p>
            <a:r>
              <a:rPr lang="cs-CZ" altLang="cs-CZ" dirty="0" smtClean="0"/>
              <a:t>Slitiny kovů – uspořádané tuhé roztoky </a:t>
            </a:r>
          </a:p>
        </p:txBody>
      </p:sp>
      <p:pic>
        <p:nvPicPr>
          <p:cNvPr id="20483" name="Picture 3"/>
          <p:cNvPicPr>
            <a:picLocks noChangeAspect="1" noChangeArrowheads="1"/>
          </p:cNvPicPr>
          <p:nvPr/>
        </p:nvPicPr>
        <p:blipFill>
          <a:blip r:embed="rId3"/>
          <a:srcRect/>
          <a:stretch>
            <a:fillRect/>
          </a:stretch>
        </p:blipFill>
        <p:spPr bwMode="auto">
          <a:xfrm>
            <a:off x="971550" y="1890713"/>
            <a:ext cx="3024188" cy="3243262"/>
          </a:xfrm>
          <a:prstGeom prst="rect">
            <a:avLst/>
          </a:prstGeom>
          <a:noFill/>
          <a:ln w="12700" cap="sq">
            <a:noFill/>
            <a:miter lim="800000"/>
            <a:headEnd type="none" w="sm" len="sm"/>
            <a:tailEnd type="none" w="sm" len="sm"/>
          </a:ln>
        </p:spPr>
      </p:pic>
      <p:pic>
        <p:nvPicPr>
          <p:cNvPr id="20484" name="Picture 5"/>
          <p:cNvPicPr>
            <a:picLocks noGrp="1" noChangeAspect="1" noChangeArrowheads="1"/>
          </p:cNvPicPr>
          <p:nvPr>
            <p:ph idx="1"/>
          </p:nvPr>
        </p:nvPicPr>
        <p:blipFill>
          <a:blip r:embed="rId4"/>
          <a:srcRect/>
          <a:stretch>
            <a:fillRect/>
          </a:stretch>
        </p:blipFill>
        <p:spPr>
          <a:xfrm>
            <a:off x="4143375" y="3286125"/>
            <a:ext cx="4624388" cy="319087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sz="4000" smtClean="0"/>
              <a:t>Struktura kovů – tepelné zpracování</a:t>
            </a:r>
          </a:p>
        </p:txBody>
      </p:sp>
      <p:pic>
        <p:nvPicPr>
          <p:cNvPr id="21507" name="Picture 2"/>
          <p:cNvPicPr>
            <a:picLocks noGrp="1" noChangeAspect="1" noChangeArrowheads="1"/>
          </p:cNvPicPr>
          <p:nvPr>
            <p:ph idx="1"/>
          </p:nvPr>
        </p:nvPicPr>
        <p:blipFill>
          <a:blip r:embed="rId3"/>
          <a:srcRect/>
          <a:stretch>
            <a:fillRect/>
          </a:stretch>
        </p:blipFill>
        <p:spPr>
          <a:xfrm>
            <a:off x="2428875" y="1643063"/>
            <a:ext cx="2071688" cy="1554162"/>
          </a:xfrm>
          <a:noFill/>
        </p:spPr>
      </p:pic>
      <p:pic>
        <p:nvPicPr>
          <p:cNvPr id="21508" name="Picture 3"/>
          <p:cNvPicPr>
            <a:picLocks noChangeAspect="1" noChangeArrowheads="1"/>
          </p:cNvPicPr>
          <p:nvPr/>
        </p:nvPicPr>
        <p:blipFill>
          <a:blip r:embed="rId4"/>
          <a:srcRect/>
          <a:stretch>
            <a:fillRect/>
          </a:stretch>
        </p:blipFill>
        <p:spPr bwMode="auto">
          <a:xfrm>
            <a:off x="2571750" y="3786188"/>
            <a:ext cx="2000250" cy="1531937"/>
          </a:xfrm>
          <a:prstGeom prst="rect">
            <a:avLst/>
          </a:prstGeom>
          <a:noFill/>
          <a:ln w="12700" cap="sq">
            <a:noFill/>
            <a:miter lim="800000"/>
            <a:headEnd type="none" w="sm" len="sm"/>
            <a:tailEnd type="none" w="sm" len="sm"/>
          </a:ln>
        </p:spPr>
      </p:pic>
      <p:sp>
        <p:nvSpPr>
          <p:cNvPr id="21509" name="Obdélník 7"/>
          <p:cNvSpPr>
            <a:spLocks noChangeArrowheads="1"/>
          </p:cNvSpPr>
          <p:nvPr/>
        </p:nvSpPr>
        <p:spPr bwMode="auto">
          <a:xfrm>
            <a:off x="4240213" y="3198813"/>
            <a:ext cx="663575" cy="460375"/>
          </a:xfrm>
          <a:prstGeom prst="rect">
            <a:avLst/>
          </a:prstGeom>
          <a:noFill/>
          <a:ln w="9525">
            <a:noFill/>
            <a:miter lim="800000"/>
            <a:headEnd/>
            <a:tailEnd/>
          </a:ln>
        </p:spPr>
        <p:txBody>
          <a:bodyPr wrap="none">
            <a:spAutoFit/>
          </a:bodyPr>
          <a:lstStyle/>
          <a:p>
            <a:r>
              <a:rPr lang="cs-CZ" altLang="cs-CZ"/>
              <a:t>􀀂</a:t>
            </a:r>
          </a:p>
        </p:txBody>
      </p:sp>
      <p:sp>
        <p:nvSpPr>
          <p:cNvPr id="21510" name="Obdélník 8"/>
          <p:cNvSpPr>
            <a:spLocks noChangeArrowheads="1"/>
          </p:cNvSpPr>
          <p:nvPr/>
        </p:nvSpPr>
        <p:spPr bwMode="auto">
          <a:xfrm>
            <a:off x="4240213" y="3198813"/>
            <a:ext cx="663575" cy="460375"/>
          </a:xfrm>
          <a:prstGeom prst="rect">
            <a:avLst/>
          </a:prstGeom>
          <a:noFill/>
          <a:ln w="9525">
            <a:noFill/>
            <a:miter lim="800000"/>
            <a:headEnd/>
            <a:tailEnd/>
          </a:ln>
        </p:spPr>
        <p:txBody>
          <a:bodyPr wrap="none">
            <a:spAutoFit/>
          </a:bodyPr>
          <a:lstStyle/>
          <a:p>
            <a:r>
              <a:rPr lang="cs-CZ" altLang="cs-CZ"/>
              <a:t>􀀂</a:t>
            </a:r>
          </a:p>
        </p:txBody>
      </p:sp>
      <p:pic>
        <p:nvPicPr>
          <p:cNvPr id="21511" name="Picture 4"/>
          <p:cNvPicPr>
            <a:picLocks noChangeAspect="1" noChangeArrowheads="1"/>
          </p:cNvPicPr>
          <p:nvPr/>
        </p:nvPicPr>
        <p:blipFill>
          <a:blip r:embed="rId5"/>
          <a:srcRect/>
          <a:stretch>
            <a:fillRect/>
          </a:stretch>
        </p:blipFill>
        <p:spPr bwMode="auto">
          <a:xfrm>
            <a:off x="5000625" y="5715000"/>
            <a:ext cx="4143375" cy="700088"/>
          </a:xfrm>
          <a:prstGeom prst="rect">
            <a:avLst/>
          </a:prstGeom>
          <a:noFill/>
          <a:ln w="12700" cap="sq">
            <a:noFill/>
            <a:miter lim="800000"/>
            <a:headEnd type="none" w="sm" len="sm"/>
            <a:tailEnd type="none" w="sm" len="sm"/>
          </a:ln>
        </p:spPr>
      </p:pic>
      <p:sp>
        <p:nvSpPr>
          <p:cNvPr id="21512" name="TextovéPole 10"/>
          <p:cNvSpPr txBox="1">
            <a:spLocks noChangeArrowheads="1"/>
          </p:cNvSpPr>
          <p:nvPr/>
        </p:nvSpPr>
        <p:spPr bwMode="auto">
          <a:xfrm>
            <a:off x="285750" y="1643063"/>
            <a:ext cx="2071688" cy="923925"/>
          </a:xfrm>
          <a:prstGeom prst="rect">
            <a:avLst/>
          </a:prstGeom>
          <a:noFill/>
          <a:ln w="9525">
            <a:noFill/>
            <a:miter lim="800000"/>
            <a:headEnd/>
            <a:tailEnd/>
          </a:ln>
        </p:spPr>
        <p:txBody>
          <a:bodyPr>
            <a:spAutoFit/>
          </a:bodyPr>
          <a:lstStyle/>
          <a:p>
            <a:r>
              <a:rPr lang="cs-CZ" altLang="cs-CZ" sz="1800"/>
              <a:t>Dendritická struktura původního odlitku</a:t>
            </a:r>
          </a:p>
        </p:txBody>
      </p:sp>
      <p:pic>
        <p:nvPicPr>
          <p:cNvPr id="21513" name="Picture 5"/>
          <p:cNvPicPr>
            <a:picLocks noChangeAspect="1" noChangeArrowheads="1"/>
          </p:cNvPicPr>
          <p:nvPr/>
        </p:nvPicPr>
        <p:blipFill>
          <a:blip r:embed="rId6"/>
          <a:srcRect/>
          <a:stretch>
            <a:fillRect/>
          </a:stretch>
        </p:blipFill>
        <p:spPr bwMode="auto">
          <a:xfrm>
            <a:off x="6000750" y="1571625"/>
            <a:ext cx="2071688" cy="1466850"/>
          </a:xfrm>
          <a:prstGeom prst="rect">
            <a:avLst/>
          </a:prstGeom>
          <a:noFill/>
          <a:ln w="12700" cap="sq">
            <a:noFill/>
            <a:miter lim="800000"/>
            <a:headEnd type="none" w="sm" len="sm"/>
            <a:tailEnd type="none" w="sm" len="sm"/>
          </a:ln>
        </p:spPr>
      </p:pic>
      <p:cxnSp>
        <p:nvCxnSpPr>
          <p:cNvPr id="21514" name="Přímá spojovací šipka 14"/>
          <p:cNvCxnSpPr>
            <a:cxnSpLocks noChangeShapeType="1"/>
          </p:cNvCxnSpPr>
          <p:nvPr/>
        </p:nvCxnSpPr>
        <p:spPr bwMode="auto">
          <a:xfrm>
            <a:off x="4714875" y="2286000"/>
            <a:ext cx="928688" cy="1588"/>
          </a:xfrm>
          <a:prstGeom prst="straightConnector1">
            <a:avLst/>
          </a:prstGeom>
          <a:noFill/>
          <a:ln w="12700" cap="sq" algn="ctr">
            <a:solidFill>
              <a:schemeClr val="tx1"/>
            </a:solidFill>
            <a:round/>
            <a:headEnd type="none" w="sm" len="sm"/>
            <a:tailEnd type="arrow" w="med" len="med"/>
          </a:ln>
        </p:spPr>
      </p:cxnSp>
      <p:sp>
        <p:nvSpPr>
          <p:cNvPr id="21515" name="TextovéPole 15"/>
          <p:cNvSpPr txBox="1">
            <a:spLocks noChangeArrowheads="1"/>
          </p:cNvSpPr>
          <p:nvPr/>
        </p:nvSpPr>
        <p:spPr bwMode="auto">
          <a:xfrm>
            <a:off x="6072188" y="3357563"/>
            <a:ext cx="2357437" cy="708025"/>
          </a:xfrm>
          <a:prstGeom prst="rect">
            <a:avLst/>
          </a:prstGeom>
          <a:noFill/>
          <a:ln w="9525">
            <a:noFill/>
            <a:miter lim="800000"/>
            <a:headEnd/>
            <a:tailEnd/>
          </a:ln>
        </p:spPr>
        <p:txBody>
          <a:bodyPr>
            <a:spAutoFit/>
          </a:bodyPr>
          <a:lstStyle/>
          <a:p>
            <a:r>
              <a:rPr lang="cs-CZ" altLang="cs-CZ" sz="2000"/>
              <a:t>Narušené dendrity po tváření za studena</a:t>
            </a:r>
          </a:p>
        </p:txBody>
      </p:sp>
      <p:cxnSp>
        <p:nvCxnSpPr>
          <p:cNvPr id="21516" name="Přímá spojovací šipka 17"/>
          <p:cNvCxnSpPr>
            <a:cxnSpLocks noChangeShapeType="1"/>
          </p:cNvCxnSpPr>
          <p:nvPr/>
        </p:nvCxnSpPr>
        <p:spPr bwMode="auto">
          <a:xfrm rot="5400000">
            <a:off x="3213100" y="3500438"/>
            <a:ext cx="430213" cy="1587"/>
          </a:xfrm>
          <a:prstGeom prst="straightConnector1">
            <a:avLst/>
          </a:prstGeom>
          <a:noFill/>
          <a:ln w="12700" cap="sq" algn="ctr">
            <a:solidFill>
              <a:schemeClr val="tx1"/>
            </a:solidFill>
            <a:round/>
            <a:headEnd type="none" w="sm" len="sm"/>
            <a:tailEnd type="arrow" w="med" len="med"/>
          </a:ln>
        </p:spPr>
      </p:cxnSp>
      <p:sp>
        <p:nvSpPr>
          <p:cNvPr id="21517" name="TextovéPole 18"/>
          <p:cNvSpPr txBox="1">
            <a:spLocks noChangeArrowheads="1"/>
          </p:cNvSpPr>
          <p:nvPr/>
        </p:nvSpPr>
        <p:spPr bwMode="auto">
          <a:xfrm>
            <a:off x="214313" y="3857625"/>
            <a:ext cx="2214562" cy="1200150"/>
          </a:xfrm>
          <a:prstGeom prst="rect">
            <a:avLst/>
          </a:prstGeom>
          <a:noFill/>
          <a:ln w="9525">
            <a:noFill/>
            <a:miter lim="800000"/>
            <a:headEnd/>
            <a:tailEnd/>
          </a:ln>
        </p:spPr>
        <p:txBody>
          <a:bodyPr>
            <a:spAutoFit/>
          </a:bodyPr>
          <a:lstStyle/>
          <a:p>
            <a:r>
              <a:rPr lang="cs-CZ" altLang="cs-CZ" sz="1800"/>
              <a:t>Po dostatečném žíhání dochází ke ztrátě původní dendritické struktury </a:t>
            </a:r>
          </a:p>
        </p:txBody>
      </p:sp>
      <p:sp>
        <p:nvSpPr>
          <p:cNvPr id="21518" name="TextovéPole 20"/>
          <p:cNvSpPr txBox="1">
            <a:spLocks noChangeArrowheads="1"/>
          </p:cNvSpPr>
          <p:nvPr/>
        </p:nvSpPr>
        <p:spPr bwMode="auto">
          <a:xfrm>
            <a:off x="5143500" y="4857750"/>
            <a:ext cx="3429000" cy="708025"/>
          </a:xfrm>
          <a:prstGeom prst="rect">
            <a:avLst/>
          </a:prstGeom>
          <a:noFill/>
          <a:ln w="9525">
            <a:noFill/>
            <a:miter lim="800000"/>
            <a:headEnd/>
            <a:tailEnd/>
          </a:ln>
        </p:spPr>
        <p:txBody>
          <a:bodyPr>
            <a:spAutoFit/>
          </a:bodyPr>
          <a:lstStyle/>
          <a:p>
            <a:r>
              <a:rPr lang="cs-CZ" altLang="cs-CZ" sz="2000"/>
              <a:t>Deformovaná zrna (dvojčata) po tváření za tepla </a:t>
            </a:r>
          </a:p>
        </p:txBody>
      </p:sp>
      <p:cxnSp>
        <p:nvCxnSpPr>
          <p:cNvPr id="21519" name="Přímá spojovací šipka 22"/>
          <p:cNvCxnSpPr>
            <a:cxnSpLocks noChangeShapeType="1"/>
          </p:cNvCxnSpPr>
          <p:nvPr/>
        </p:nvCxnSpPr>
        <p:spPr bwMode="auto">
          <a:xfrm>
            <a:off x="3571875" y="5357813"/>
            <a:ext cx="1285875" cy="785812"/>
          </a:xfrm>
          <a:prstGeom prst="straightConnector1">
            <a:avLst/>
          </a:prstGeom>
          <a:noFill/>
          <a:ln w="12700" cap="sq" algn="ctr">
            <a:solidFill>
              <a:schemeClr val="tx1"/>
            </a:solidFill>
            <a:round/>
            <a:headEnd type="none" w="sm" len="sm"/>
            <a:tailEnd type="arrow" w="med" len="me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47700" y="115888"/>
            <a:ext cx="7772400" cy="1371600"/>
          </a:xfrm>
        </p:spPr>
        <p:txBody>
          <a:bodyPr/>
          <a:lstStyle/>
          <a:p>
            <a:r>
              <a:rPr lang="cs-CZ" altLang="cs-CZ" sz="4000" smtClean="0"/>
              <a:t>Struktura kovů – mechanické vlastnosti</a:t>
            </a:r>
          </a:p>
        </p:txBody>
      </p:sp>
      <p:pic>
        <p:nvPicPr>
          <p:cNvPr id="22531" name="Picture 4" descr="C:\ALENA\Přednáška\Ulfberht po konzervaci.JPG"/>
          <p:cNvPicPr>
            <a:picLocks noChangeAspect="1" noChangeArrowheads="1"/>
          </p:cNvPicPr>
          <p:nvPr/>
        </p:nvPicPr>
        <p:blipFill>
          <a:blip r:embed="rId3"/>
          <a:srcRect/>
          <a:stretch>
            <a:fillRect/>
          </a:stretch>
        </p:blipFill>
        <p:spPr bwMode="auto">
          <a:xfrm>
            <a:off x="228600" y="2819400"/>
            <a:ext cx="8610600" cy="1211263"/>
          </a:xfrm>
          <a:prstGeom prst="rect">
            <a:avLst/>
          </a:prstGeom>
          <a:noFill/>
          <a:ln w="9525">
            <a:noFill/>
            <a:miter lim="800000"/>
            <a:headEnd/>
            <a:tailEnd/>
          </a:ln>
        </p:spPr>
      </p:pic>
      <p:sp>
        <p:nvSpPr>
          <p:cNvPr id="22533" name="Text Box 6"/>
          <p:cNvSpPr txBox="1">
            <a:spLocks noChangeArrowheads="1"/>
          </p:cNvSpPr>
          <p:nvPr/>
        </p:nvSpPr>
        <p:spPr bwMode="auto">
          <a:xfrm>
            <a:off x="5003800" y="1676400"/>
            <a:ext cx="4140200" cy="457200"/>
          </a:xfrm>
          <a:prstGeom prst="rect">
            <a:avLst/>
          </a:prstGeom>
          <a:noFill/>
          <a:ln w="12700" cap="sq">
            <a:noFill/>
            <a:miter lim="800000"/>
            <a:headEnd type="none" w="sm" len="sm"/>
            <a:tailEnd type="none" w="sm" len="sm"/>
          </a:ln>
        </p:spPr>
        <p:txBody>
          <a:bodyPr wrap="none">
            <a:spAutoFit/>
          </a:bodyPr>
          <a:lstStyle/>
          <a:p>
            <a:r>
              <a:rPr lang="cs-CZ" altLang="cs-CZ"/>
              <a:t>pružné jádro - „</a:t>
            </a:r>
            <a:r>
              <a:rPr lang="en-GB" altLang="cs-CZ"/>
              <a:t>pattern welding</a:t>
            </a:r>
            <a:r>
              <a:rPr lang="cs-CZ" altLang="cs-CZ"/>
              <a:t>“</a:t>
            </a:r>
          </a:p>
        </p:txBody>
      </p:sp>
      <p:sp>
        <p:nvSpPr>
          <p:cNvPr id="22534" name="Line 7"/>
          <p:cNvSpPr>
            <a:spLocks noChangeShapeType="1"/>
          </p:cNvSpPr>
          <p:nvPr/>
        </p:nvSpPr>
        <p:spPr bwMode="auto">
          <a:xfrm flipH="1" flipV="1">
            <a:off x="2743200" y="2438400"/>
            <a:ext cx="609600" cy="762000"/>
          </a:xfrm>
          <a:prstGeom prst="line">
            <a:avLst/>
          </a:prstGeom>
          <a:noFill/>
          <a:ln w="12700" cap="sq">
            <a:solidFill>
              <a:schemeClr val="bg2"/>
            </a:solidFill>
            <a:round/>
            <a:headEnd type="none" w="sm" len="sm"/>
            <a:tailEnd type="triangle" w="med" len="med"/>
          </a:ln>
        </p:spPr>
        <p:txBody>
          <a:bodyPr wrap="none" anchor="ctr"/>
          <a:lstStyle/>
          <a:p>
            <a:endParaRPr lang="cs-CZ"/>
          </a:p>
        </p:txBody>
      </p:sp>
      <p:sp>
        <p:nvSpPr>
          <p:cNvPr id="22535" name="Text Box 8"/>
          <p:cNvSpPr txBox="1">
            <a:spLocks noChangeArrowheads="1"/>
          </p:cNvSpPr>
          <p:nvPr/>
        </p:nvSpPr>
        <p:spPr bwMode="auto">
          <a:xfrm>
            <a:off x="1295400" y="1905000"/>
            <a:ext cx="2971800" cy="369332"/>
          </a:xfrm>
          <a:prstGeom prst="rect">
            <a:avLst/>
          </a:prstGeom>
          <a:noFill/>
          <a:ln w="12700" cap="sq">
            <a:noFill/>
            <a:miter lim="800000"/>
            <a:headEnd type="none" w="sm" len="sm"/>
            <a:tailEnd type="none" w="sm" len="sm"/>
          </a:ln>
        </p:spPr>
        <p:txBody>
          <a:bodyPr wrap="square">
            <a:spAutoFit/>
          </a:bodyPr>
          <a:lstStyle/>
          <a:p>
            <a:r>
              <a:rPr lang="cs-CZ" altLang="cs-CZ" dirty="0"/>
              <a:t>pevné ostří - vyšší obsah C</a:t>
            </a:r>
          </a:p>
        </p:txBody>
      </p:sp>
      <p:sp>
        <p:nvSpPr>
          <p:cNvPr id="22536" name="Line 9"/>
          <p:cNvSpPr>
            <a:spLocks noChangeShapeType="1"/>
          </p:cNvSpPr>
          <p:nvPr/>
        </p:nvSpPr>
        <p:spPr bwMode="auto">
          <a:xfrm flipH="1">
            <a:off x="7391400" y="3505200"/>
            <a:ext cx="838200" cy="1676400"/>
          </a:xfrm>
          <a:prstGeom prst="line">
            <a:avLst/>
          </a:prstGeom>
          <a:noFill/>
          <a:ln w="12700" cap="sq">
            <a:solidFill>
              <a:schemeClr val="bg2"/>
            </a:solidFill>
            <a:round/>
            <a:headEnd type="none" w="sm" len="sm"/>
            <a:tailEnd type="triangle" w="med" len="med"/>
          </a:ln>
        </p:spPr>
        <p:txBody>
          <a:bodyPr wrap="none" anchor="ctr"/>
          <a:lstStyle/>
          <a:p>
            <a:endParaRPr lang="cs-CZ"/>
          </a:p>
        </p:txBody>
      </p:sp>
      <p:sp>
        <p:nvSpPr>
          <p:cNvPr id="22537" name="Text Box 10"/>
          <p:cNvSpPr txBox="1">
            <a:spLocks noChangeArrowheads="1"/>
          </p:cNvSpPr>
          <p:nvPr/>
        </p:nvSpPr>
        <p:spPr bwMode="auto">
          <a:xfrm>
            <a:off x="5526087" y="3802063"/>
            <a:ext cx="3313113" cy="457200"/>
          </a:xfrm>
          <a:prstGeom prst="rect">
            <a:avLst/>
          </a:prstGeom>
          <a:noFill/>
          <a:ln w="12700" cap="sq">
            <a:noFill/>
            <a:miter lim="800000"/>
            <a:headEnd type="none" w="sm" len="sm"/>
            <a:tailEnd type="none" w="sm" len="sm"/>
          </a:ln>
        </p:spPr>
        <p:txBody>
          <a:bodyPr wrap="none">
            <a:spAutoFit/>
          </a:bodyPr>
          <a:lstStyle/>
          <a:p>
            <a:r>
              <a:rPr lang="cs-CZ" altLang="cs-CZ" dirty="0"/>
              <a:t>pevný a tvrdý kalený hrot</a:t>
            </a:r>
          </a:p>
        </p:txBody>
      </p:sp>
      <p:sp>
        <p:nvSpPr>
          <p:cNvPr id="22538" name="TextovéPole 2"/>
          <p:cNvSpPr txBox="1">
            <a:spLocks noChangeArrowheads="1"/>
          </p:cNvSpPr>
          <p:nvPr/>
        </p:nvSpPr>
        <p:spPr bwMode="auto">
          <a:xfrm>
            <a:off x="306388" y="4273550"/>
            <a:ext cx="5849788" cy="1815882"/>
          </a:xfrm>
          <a:prstGeom prst="rect">
            <a:avLst/>
          </a:prstGeom>
          <a:noFill/>
          <a:ln w="9525">
            <a:noFill/>
            <a:miter lim="800000"/>
            <a:headEnd/>
            <a:tailEnd/>
          </a:ln>
        </p:spPr>
        <p:txBody>
          <a:bodyPr wrap="square">
            <a:spAutoFit/>
          </a:bodyPr>
          <a:lstStyle/>
          <a:p>
            <a:pPr marL="457200" indent="-457200">
              <a:buFontTx/>
              <a:buChar char="•"/>
            </a:pPr>
            <a:r>
              <a:rPr lang="cs-CZ" altLang="cs-CZ" sz="2800" b="1" dirty="0">
                <a:solidFill>
                  <a:srgbClr val="FFFF00"/>
                </a:solidFill>
              </a:rPr>
              <a:t>Struktura kovů určuje jejich mechanické vlastnosti</a:t>
            </a:r>
          </a:p>
          <a:p>
            <a:pPr marL="457200" indent="-457200">
              <a:buFontTx/>
              <a:buChar char="•"/>
            </a:pPr>
            <a:r>
              <a:rPr lang="cs-CZ" altLang="cs-CZ" sz="2800" b="1" dirty="0">
                <a:solidFill>
                  <a:srgbClr val="FF0000"/>
                </a:solidFill>
              </a:rPr>
              <a:t>Metalografie </a:t>
            </a:r>
            <a:r>
              <a:rPr lang="cs-CZ" altLang="cs-CZ" sz="2800" b="1" dirty="0">
                <a:solidFill>
                  <a:srgbClr val="FFFF00"/>
                </a:solidFill>
              </a:rPr>
              <a:t>– studium struktury kovů – vnitřní stavby</a:t>
            </a:r>
          </a:p>
        </p:txBody>
      </p:sp>
      <p:sp>
        <p:nvSpPr>
          <p:cNvPr id="2" name="Šipka nahoru 1"/>
          <p:cNvSpPr/>
          <p:nvPr/>
        </p:nvSpPr>
        <p:spPr>
          <a:xfrm>
            <a:off x="5867400" y="2089666"/>
            <a:ext cx="432792" cy="9260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Šipka nahoru 2"/>
          <p:cNvSpPr/>
          <p:nvPr/>
        </p:nvSpPr>
        <p:spPr>
          <a:xfrm>
            <a:off x="2051720" y="2274332"/>
            <a:ext cx="288032" cy="7414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ltLang="cs-CZ" smtClean="0"/>
              <a:t>Struktura kovů</a:t>
            </a:r>
          </a:p>
        </p:txBody>
      </p:sp>
      <p:pic>
        <p:nvPicPr>
          <p:cNvPr id="23555" name="Picture 2"/>
          <p:cNvPicPr>
            <a:picLocks noGrp="1" noChangeAspect="1" noChangeArrowheads="1"/>
          </p:cNvPicPr>
          <p:nvPr>
            <p:ph idx="1"/>
          </p:nvPr>
        </p:nvPicPr>
        <p:blipFill>
          <a:blip r:embed="rId3"/>
          <a:srcRect/>
          <a:stretch>
            <a:fillRect/>
          </a:stretch>
        </p:blipFill>
        <p:spPr>
          <a:xfrm>
            <a:off x="4357688" y="3714750"/>
            <a:ext cx="3671887" cy="2755900"/>
          </a:xfrm>
          <a:noFill/>
        </p:spPr>
      </p:pic>
      <p:pic>
        <p:nvPicPr>
          <p:cNvPr id="23556" name="Picture 3"/>
          <p:cNvPicPr>
            <a:picLocks noChangeAspect="1" noChangeArrowheads="1"/>
          </p:cNvPicPr>
          <p:nvPr/>
        </p:nvPicPr>
        <p:blipFill>
          <a:blip r:embed="rId4"/>
          <a:srcRect/>
          <a:stretch>
            <a:fillRect/>
          </a:stretch>
        </p:blipFill>
        <p:spPr bwMode="auto">
          <a:xfrm>
            <a:off x="857250" y="1571625"/>
            <a:ext cx="7215188" cy="1930400"/>
          </a:xfrm>
          <a:prstGeom prst="rect">
            <a:avLst/>
          </a:prstGeom>
          <a:noFill/>
          <a:ln w="12700" cap="sq">
            <a:noFill/>
            <a:miter lim="800000"/>
            <a:headEnd type="none" w="sm" len="sm"/>
            <a:tailEnd type="none" w="sm" len="sm"/>
          </a:ln>
        </p:spPr>
      </p:pic>
      <p:sp>
        <p:nvSpPr>
          <p:cNvPr id="23557" name="TextovéPole 5"/>
          <p:cNvSpPr txBox="1">
            <a:spLocks noChangeArrowheads="1"/>
          </p:cNvSpPr>
          <p:nvPr/>
        </p:nvSpPr>
        <p:spPr bwMode="auto">
          <a:xfrm>
            <a:off x="285750" y="4500563"/>
            <a:ext cx="3929063" cy="1938337"/>
          </a:xfrm>
          <a:prstGeom prst="rect">
            <a:avLst/>
          </a:prstGeom>
          <a:noFill/>
          <a:ln w="9525">
            <a:noFill/>
            <a:miter lim="800000"/>
            <a:headEnd/>
            <a:tailEnd/>
          </a:ln>
        </p:spPr>
        <p:txBody>
          <a:bodyPr>
            <a:spAutoFit/>
          </a:bodyPr>
          <a:lstStyle/>
          <a:p>
            <a:r>
              <a:rPr lang="cs-CZ" altLang="cs-CZ"/>
              <a:t>Vyžíhaná struktura šavle </a:t>
            </a:r>
            <a:br>
              <a:rPr lang="cs-CZ" altLang="cs-CZ"/>
            </a:br>
            <a:r>
              <a:rPr lang="cs-CZ" altLang="cs-CZ"/>
              <a:t>s rozdílnou hrubostí zrna – čepel je zhotovena kombinací ocelí s různým obsahem uhlíku – kovářsky svařovaná</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31726" y="476672"/>
            <a:ext cx="8034089" cy="1143000"/>
          </a:xfrm>
        </p:spPr>
        <p:txBody>
          <a:bodyPr>
            <a:noAutofit/>
          </a:bodyPr>
          <a:lstStyle/>
          <a:p>
            <a:pPr eaLnBrk="1" hangingPunct="1">
              <a:defRPr/>
            </a:pPr>
            <a:r>
              <a:rPr lang="cs-CZ" sz="3600" dirty="0" smtClean="0">
                <a:solidFill>
                  <a:schemeClr val="tx2">
                    <a:satMod val="130000"/>
                  </a:schemeClr>
                </a:solidFill>
              </a:rPr>
              <a:t>Metalografická analýza</a:t>
            </a:r>
            <a:br>
              <a:rPr lang="cs-CZ" sz="3600" dirty="0" smtClean="0">
                <a:solidFill>
                  <a:schemeClr val="tx2">
                    <a:satMod val="130000"/>
                  </a:schemeClr>
                </a:solidFill>
              </a:rPr>
            </a:br>
            <a:r>
              <a:rPr lang="cs-CZ" sz="3600" dirty="0" smtClean="0">
                <a:solidFill>
                  <a:schemeClr val="tx2">
                    <a:satMod val="130000"/>
                  </a:schemeClr>
                </a:solidFill>
              </a:rPr>
              <a:t>„trojnožka“, Brno 2001</a:t>
            </a:r>
            <a:endParaRPr lang="cs-CZ" sz="3200" dirty="0"/>
          </a:p>
        </p:txBody>
      </p:sp>
      <p:pic>
        <p:nvPicPr>
          <p:cNvPr id="18435" name="Picture 6" descr="D:\Alena-přednáška\115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2143125"/>
            <a:ext cx="2857500" cy="2144713"/>
          </a:xfrm>
        </p:spPr>
      </p:pic>
      <p:pic>
        <p:nvPicPr>
          <p:cNvPr id="18436" name="Picture 7" descr="D:\Alena-přednáška\1159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429125"/>
            <a:ext cx="27860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D:\Alena-přednáška\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7" y="4426553"/>
            <a:ext cx="271462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D:\VybaveníLaboratoře\mikroskop.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7296" y="620688"/>
            <a:ext cx="3506986" cy="263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ovéPole 7"/>
          <p:cNvSpPr txBox="1">
            <a:spLocks noChangeArrowheads="1"/>
          </p:cNvSpPr>
          <p:nvPr/>
        </p:nvSpPr>
        <p:spPr bwMode="auto">
          <a:xfrm>
            <a:off x="5257726" y="3444999"/>
            <a:ext cx="328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cs-CZ" altLang="cs-CZ" sz="2000" b="1" dirty="0"/>
              <a:t>metalografický mikroskop</a:t>
            </a:r>
          </a:p>
        </p:txBody>
      </p:sp>
    </p:spTree>
    <p:extLst>
      <p:ext uri="{BB962C8B-B14F-4D97-AF65-F5344CB8AC3E}">
        <p14:creationId xmlns:p14="http://schemas.microsoft.com/office/powerpoint/2010/main" val="3138602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r>
              <a:rPr lang="cs-CZ" altLang="cs-CZ" smtClean="0"/>
              <a:t>Identifikace kovů</a:t>
            </a:r>
          </a:p>
        </p:txBody>
      </p:sp>
      <p:sp>
        <p:nvSpPr>
          <p:cNvPr id="25603" name="Zástupný symbol pro obsah 2"/>
          <p:cNvSpPr>
            <a:spLocks noGrp="1"/>
          </p:cNvSpPr>
          <p:nvPr>
            <p:ph idx="1"/>
          </p:nvPr>
        </p:nvSpPr>
        <p:spPr>
          <a:xfrm>
            <a:off x="684213" y="1557338"/>
            <a:ext cx="7772400" cy="4114800"/>
          </a:xfrm>
        </p:spPr>
        <p:txBody>
          <a:bodyPr>
            <a:normAutofit fontScale="92500" lnSpcReduction="20000"/>
          </a:bodyPr>
          <a:lstStyle/>
          <a:p>
            <a:r>
              <a:rPr lang="cs-CZ" altLang="cs-CZ" sz="2800" smtClean="0"/>
              <a:t>Barva kovů</a:t>
            </a:r>
          </a:p>
          <a:p>
            <a:r>
              <a:rPr lang="cs-CZ" altLang="cs-CZ" sz="2800" smtClean="0"/>
              <a:t>Barva korozních produktů</a:t>
            </a:r>
          </a:p>
          <a:p>
            <a:r>
              <a:rPr lang="cs-CZ" altLang="cs-CZ" sz="2800" smtClean="0"/>
              <a:t>Magnetické vlastnosti (Fe, Ni, korozní produkty)</a:t>
            </a:r>
          </a:p>
          <a:p>
            <a:r>
              <a:rPr lang="cs-CZ" altLang="cs-CZ" sz="2800" smtClean="0"/>
              <a:t>Hustota</a:t>
            </a:r>
          </a:p>
          <a:p>
            <a:r>
              <a:rPr lang="cs-CZ" altLang="cs-CZ" sz="2800" smtClean="0"/>
              <a:t>Chemické kapkové testy (chemical spot tests)</a:t>
            </a:r>
          </a:p>
          <a:p>
            <a:r>
              <a:rPr lang="cs-CZ" altLang="cs-CZ" sz="2800" smtClean="0"/>
              <a:t>Analytické metody identifikace (XRF, SEM-EDS, XRD, metalografie a další) </a:t>
            </a:r>
          </a:p>
          <a:p>
            <a:r>
              <a:rPr lang="cs-CZ" altLang="cs-CZ" sz="2800" smtClean="0"/>
              <a:t>Výrobní techniky (tváření/odlévání, obrábění, spojování, povrchová úprava)               značení, výrobní značky, puncy,  ČSN …</a:t>
            </a:r>
          </a:p>
          <a:p>
            <a:endParaRPr lang="cs-CZ" altLang="cs-CZ" sz="2800" smtClean="0"/>
          </a:p>
          <a:p>
            <a:endParaRPr lang="cs-CZ" altLang="cs-CZ" sz="2800" smtClean="0"/>
          </a:p>
        </p:txBody>
      </p:sp>
      <p:cxnSp>
        <p:nvCxnSpPr>
          <p:cNvPr id="25604" name="Přímá spojovací šipka 4"/>
          <p:cNvCxnSpPr>
            <a:cxnSpLocks noChangeShapeType="1"/>
          </p:cNvCxnSpPr>
          <p:nvPr/>
        </p:nvCxnSpPr>
        <p:spPr bwMode="auto">
          <a:xfrm>
            <a:off x="5643563" y="4286250"/>
            <a:ext cx="928687" cy="1588"/>
          </a:xfrm>
          <a:prstGeom prst="straightConnector1">
            <a:avLst/>
          </a:prstGeom>
          <a:noFill/>
          <a:ln w="12700" cap="sq" algn="ctr">
            <a:solidFill>
              <a:schemeClr val="tx1"/>
            </a:solidFill>
            <a:round/>
            <a:headEnd type="none" w="sm" len="sm"/>
            <a:tailEnd type="arrow"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r>
              <a:rPr lang="cs-CZ" altLang="cs-CZ" smtClean="0"/>
              <a:t>Barva kovů</a:t>
            </a:r>
          </a:p>
        </p:txBody>
      </p:sp>
      <p:pic>
        <p:nvPicPr>
          <p:cNvPr id="26627" name="Picture 4"/>
          <p:cNvPicPr>
            <a:picLocks noGrp="1" noChangeAspect="1" noChangeArrowheads="1"/>
          </p:cNvPicPr>
          <p:nvPr>
            <p:ph idx="1"/>
          </p:nvPr>
        </p:nvPicPr>
        <p:blipFill>
          <a:blip r:embed="rId3"/>
          <a:srcRect/>
          <a:stretch>
            <a:fillRect/>
          </a:stretch>
        </p:blipFill>
        <p:spPr>
          <a:xfrm>
            <a:off x="1106488" y="1652588"/>
            <a:ext cx="6823075" cy="484822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611188" y="0"/>
            <a:ext cx="7772400" cy="1371600"/>
          </a:xfrm>
        </p:spPr>
        <p:txBody>
          <a:bodyPr>
            <a:normAutofit fontScale="90000"/>
          </a:bodyPr>
          <a:lstStyle/>
          <a:p>
            <a:r>
              <a:rPr lang="cs-CZ" altLang="cs-CZ" smtClean="0"/>
              <a:t/>
            </a:r>
            <a:br>
              <a:rPr lang="cs-CZ" altLang="cs-CZ" smtClean="0"/>
            </a:br>
            <a:r>
              <a:rPr lang="cs-CZ" altLang="cs-CZ" smtClean="0"/>
              <a:t>Barva korozních produktů</a:t>
            </a:r>
          </a:p>
        </p:txBody>
      </p:sp>
      <p:sp>
        <p:nvSpPr>
          <p:cNvPr id="27651" name="Zástupný symbol pro obsah 2"/>
          <p:cNvSpPr>
            <a:spLocks noGrp="1"/>
          </p:cNvSpPr>
          <p:nvPr>
            <p:ph idx="1"/>
          </p:nvPr>
        </p:nvSpPr>
        <p:spPr>
          <a:xfrm>
            <a:off x="684213" y="1484313"/>
            <a:ext cx="7772400" cy="4114800"/>
          </a:xfrm>
        </p:spPr>
        <p:txBody>
          <a:bodyPr>
            <a:normAutofit fontScale="92500" lnSpcReduction="20000"/>
          </a:bodyPr>
          <a:lstStyle/>
          <a:p>
            <a:r>
              <a:rPr lang="cs-CZ" altLang="cs-CZ" sz="2800" smtClean="0"/>
              <a:t>Al: bez barvy  nebo bílá</a:t>
            </a:r>
          </a:p>
          <a:p>
            <a:r>
              <a:rPr lang="cs-CZ" altLang="cs-CZ" sz="2800" smtClean="0"/>
              <a:t>Cu: Cu(I) - červeno černá, bez barvy; Cu(II) - zelená, modrá (žlutá)</a:t>
            </a:r>
          </a:p>
          <a:p>
            <a:r>
              <a:rPr lang="cs-CZ" altLang="cs-CZ" sz="2800" smtClean="0"/>
              <a:t>Zlato: bez barvy</a:t>
            </a:r>
          </a:p>
          <a:p>
            <a:r>
              <a:rPr lang="cs-CZ" altLang="cs-CZ" sz="2800" smtClean="0"/>
              <a:t>Železo: Fe(I,II) – černá; Fe(III) – červená, oranžová</a:t>
            </a:r>
          </a:p>
          <a:p>
            <a:r>
              <a:rPr lang="cs-CZ" altLang="cs-CZ" sz="2800" smtClean="0"/>
              <a:t>Olovo: bílá, červená, žlutá</a:t>
            </a:r>
          </a:p>
          <a:p>
            <a:r>
              <a:rPr lang="cs-CZ" altLang="cs-CZ" sz="2800" smtClean="0"/>
              <a:t>Nikl: zelená (žlutá)</a:t>
            </a:r>
          </a:p>
          <a:p>
            <a:r>
              <a:rPr lang="cs-CZ" altLang="cs-CZ" sz="2800" smtClean="0"/>
              <a:t>Stříbro: černá, bílá</a:t>
            </a:r>
          </a:p>
          <a:p>
            <a:r>
              <a:rPr lang="cs-CZ" altLang="cs-CZ" sz="2800" smtClean="0"/>
              <a:t>Cín: černá, bílá</a:t>
            </a:r>
          </a:p>
          <a:p>
            <a:r>
              <a:rPr lang="cs-CZ" altLang="cs-CZ" sz="2800" smtClean="0"/>
              <a:t>Zinek: bez barvy, bílá</a:t>
            </a:r>
          </a:p>
          <a:p>
            <a:endParaRPr lang="cs-CZ" altLang="cs-CZ"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607562" y="31442"/>
            <a:ext cx="8229600" cy="1143000"/>
          </a:xfrm>
        </p:spPr>
        <p:txBody>
          <a:bodyPr/>
          <a:lstStyle/>
          <a:p>
            <a:r>
              <a:rPr lang="cs-CZ" altLang="cs-CZ" dirty="0" smtClean="0"/>
              <a:t>Barva korozních produktů kovů</a:t>
            </a:r>
          </a:p>
        </p:txBody>
      </p:sp>
      <p:pic>
        <p:nvPicPr>
          <p:cNvPr id="28675" name="Zástupný symbol pro obsah 4" descr="Bronze_pin.jpg"/>
          <p:cNvPicPr>
            <a:picLocks noGrp="1" noChangeAspect="1"/>
          </p:cNvPicPr>
          <p:nvPr>
            <p:ph idx="1"/>
          </p:nvPr>
        </p:nvPicPr>
        <p:blipFill>
          <a:blip r:embed="rId3"/>
          <a:srcRect/>
          <a:stretch>
            <a:fillRect/>
          </a:stretch>
        </p:blipFill>
        <p:spPr>
          <a:xfrm>
            <a:off x="2699792" y="1170584"/>
            <a:ext cx="1768475" cy="2947987"/>
          </a:xfrm>
        </p:spPr>
      </p:pic>
      <p:pic>
        <p:nvPicPr>
          <p:cNvPr id="28676" name="Obrázek 5" descr="late bronze age gorget.jpg"/>
          <p:cNvPicPr>
            <a:picLocks noChangeAspect="1"/>
          </p:cNvPicPr>
          <p:nvPr/>
        </p:nvPicPr>
        <p:blipFill>
          <a:blip r:embed="rId4"/>
          <a:srcRect/>
          <a:stretch>
            <a:fillRect/>
          </a:stretch>
        </p:blipFill>
        <p:spPr bwMode="auto">
          <a:xfrm>
            <a:off x="6876256" y="4051098"/>
            <a:ext cx="2066925" cy="2209800"/>
          </a:xfrm>
          <a:prstGeom prst="rect">
            <a:avLst/>
          </a:prstGeom>
          <a:noFill/>
          <a:ln w="9525">
            <a:noFill/>
            <a:miter lim="800000"/>
            <a:headEnd/>
            <a:tailEnd/>
          </a:ln>
        </p:spPr>
      </p:pic>
      <p:pic>
        <p:nvPicPr>
          <p:cNvPr id="28677" name="Obrázek 6" descr="Battersea.jpg"/>
          <p:cNvPicPr>
            <a:picLocks noChangeAspect="1"/>
          </p:cNvPicPr>
          <p:nvPr/>
        </p:nvPicPr>
        <p:blipFill>
          <a:blip r:embed="rId5"/>
          <a:srcRect/>
          <a:stretch>
            <a:fillRect/>
          </a:stretch>
        </p:blipFill>
        <p:spPr bwMode="auto">
          <a:xfrm>
            <a:off x="186272" y="1292028"/>
            <a:ext cx="2184400" cy="2705100"/>
          </a:xfrm>
          <a:prstGeom prst="rect">
            <a:avLst/>
          </a:prstGeom>
          <a:noFill/>
          <a:ln w="9525">
            <a:noFill/>
            <a:miter lim="800000"/>
            <a:headEnd/>
            <a:tailEnd/>
          </a:ln>
        </p:spPr>
      </p:pic>
      <p:pic>
        <p:nvPicPr>
          <p:cNvPr id="28678" name="Obrázek 7" descr="Fig6a-CCI-frying-pan.gif"/>
          <p:cNvPicPr>
            <a:picLocks noChangeAspect="1"/>
          </p:cNvPicPr>
          <p:nvPr/>
        </p:nvPicPr>
        <p:blipFill>
          <a:blip r:embed="rId6"/>
          <a:srcRect/>
          <a:stretch>
            <a:fillRect/>
          </a:stretch>
        </p:blipFill>
        <p:spPr bwMode="auto">
          <a:xfrm>
            <a:off x="4710976" y="3937261"/>
            <a:ext cx="1876425" cy="2630488"/>
          </a:xfrm>
          <a:prstGeom prst="rect">
            <a:avLst/>
          </a:prstGeom>
          <a:noFill/>
          <a:ln w="9525">
            <a:noFill/>
            <a:miter lim="800000"/>
            <a:headEnd/>
            <a:tailEnd/>
          </a:ln>
        </p:spPr>
      </p:pic>
      <p:pic>
        <p:nvPicPr>
          <p:cNvPr id="7" name="Picture 6" descr="E:\Sbírky - evidence\MCK\pro Alenu\Kovy\Výuka\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4353588"/>
            <a:ext cx="3581445"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707904" y="2998876"/>
            <a:ext cx="1584176" cy="923330"/>
          </a:xfrm>
          <a:prstGeom prst="rect">
            <a:avLst/>
          </a:prstGeom>
          <a:noFill/>
        </p:spPr>
        <p:txBody>
          <a:bodyPr wrap="square" rtlCol="0">
            <a:spAutoFit/>
          </a:bodyPr>
          <a:lstStyle/>
          <a:p>
            <a:r>
              <a:rPr lang="cs-CZ" dirty="0" err="1" smtClean="0"/>
              <a:t>Cu-Sn</a:t>
            </a:r>
            <a:r>
              <a:rPr lang="cs-CZ" dirty="0" smtClean="0"/>
              <a:t>, ušlechtilá patina</a:t>
            </a:r>
            <a:endParaRPr lang="cs-CZ" dirty="0"/>
          </a:p>
        </p:txBody>
      </p:sp>
      <p:sp>
        <p:nvSpPr>
          <p:cNvPr id="3" name="TextovéPole 2"/>
          <p:cNvSpPr txBox="1"/>
          <p:nvPr/>
        </p:nvSpPr>
        <p:spPr>
          <a:xfrm>
            <a:off x="186272" y="3970896"/>
            <a:ext cx="2219097" cy="646331"/>
          </a:xfrm>
          <a:prstGeom prst="rect">
            <a:avLst/>
          </a:prstGeom>
          <a:noFill/>
        </p:spPr>
        <p:txBody>
          <a:bodyPr wrap="square" rtlCol="0">
            <a:spAutoFit/>
          </a:bodyPr>
          <a:lstStyle/>
          <a:p>
            <a:r>
              <a:rPr lang="cs-CZ" dirty="0" err="1" smtClean="0"/>
              <a:t>Cu-Sn</a:t>
            </a:r>
            <a:r>
              <a:rPr lang="cs-CZ" dirty="0" smtClean="0"/>
              <a:t> – bez korozních produktů</a:t>
            </a:r>
            <a:endParaRPr lang="cs-CZ" dirty="0"/>
          </a:p>
        </p:txBody>
      </p:sp>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5600" y="1345163"/>
            <a:ext cx="1961475" cy="261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7210437" y="2924944"/>
            <a:ext cx="1800200" cy="923330"/>
          </a:xfrm>
          <a:prstGeom prst="rect">
            <a:avLst/>
          </a:prstGeom>
          <a:noFill/>
        </p:spPr>
        <p:txBody>
          <a:bodyPr wrap="square" rtlCol="0">
            <a:spAutoFit/>
          </a:bodyPr>
          <a:lstStyle/>
          <a:p>
            <a:r>
              <a:rPr lang="cs-CZ" dirty="0" err="1" smtClean="0"/>
              <a:t>Cu-Sn</a:t>
            </a:r>
            <a:r>
              <a:rPr lang="cs-CZ" dirty="0" smtClean="0"/>
              <a:t>, divoká patina – aktivní koroze</a:t>
            </a:r>
            <a:endParaRPr lang="cs-CZ" dirty="0"/>
          </a:p>
        </p:txBody>
      </p:sp>
      <p:sp>
        <p:nvSpPr>
          <p:cNvPr id="5" name="TextovéPole 4"/>
          <p:cNvSpPr txBox="1"/>
          <p:nvPr/>
        </p:nvSpPr>
        <p:spPr>
          <a:xfrm>
            <a:off x="546312" y="6165304"/>
            <a:ext cx="2081472" cy="369332"/>
          </a:xfrm>
          <a:prstGeom prst="rect">
            <a:avLst/>
          </a:prstGeom>
          <a:noFill/>
        </p:spPr>
        <p:txBody>
          <a:bodyPr wrap="square" rtlCol="0">
            <a:spAutoFit/>
          </a:bodyPr>
          <a:lstStyle/>
          <a:p>
            <a:r>
              <a:rPr lang="cs-CZ" dirty="0" err="1" smtClean="0"/>
              <a:t>Fe</a:t>
            </a:r>
            <a:r>
              <a:rPr lang="cs-CZ" dirty="0" smtClean="0"/>
              <a:t> – aktivní korze</a:t>
            </a:r>
            <a:endParaRPr lang="cs-CZ" dirty="0"/>
          </a:p>
        </p:txBody>
      </p:sp>
      <p:sp>
        <p:nvSpPr>
          <p:cNvPr id="6" name="TextovéPole 5"/>
          <p:cNvSpPr txBox="1"/>
          <p:nvPr/>
        </p:nvSpPr>
        <p:spPr>
          <a:xfrm>
            <a:off x="2987824" y="4509667"/>
            <a:ext cx="1728192" cy="646331"/>
          </a:xfrm>
          <a:prstGeom prst="rect">
            <a:avLst/>
          </a:prstGeom>
          <a:noFill/>
        </p:spPr>
        <p:txBody>
          <a:bodyPr wrap="square" rtlCol="0">
            <a:spAutoFit/>
          </a:bodyPr>
          <a:lstStyle/>
          <a:p>
            <a:r>
              <a:rPr lang="cs-CZ" dirty="0" err="1" smtClean="0"/>
              <a:t>Fe</a:t>
            </a:r>
            <a:r>
              <a:rPr lang="cs-CZ" dirty="0" smtClean="0"/>
              <a:t>-litina, stabilní patina</a:t>
            </a:r>
            <a:endParaRPr lang="cs-CZ" dirty="0"/>
          </a:p>
        </p:txBody>
      </p:sp>
      <p:sp>
        <p:nvSpPr>
          <p:cNvPr id="8" name="TextovéPole 7"/>
          <p:cNvSpPr txBox="1"/>
          <p:nvPr/>
        </p:nvSpPr>
        <p:spPr>
          <a:xfrm>
            <a:off x="7180978" y="6348718"/>
            <a:ext cx="1656184" cy="369332"/>
          </a:xfrm>
          <a:prstGeom prst="rect">
            <a:avLst/>
          </a:prstGeom>
          <a:noFill/>
        </p:spPr>
        <p:txBody>
          <a:bodyPr wrap="square" rtlCol="0">
            <a:spAutoFit/>
          </a:bodyPr>
          <a:lstStyle/>
          <a:p>
            <a:r>
              <a:rPr lang="cs-CZ" dirty="0" smtClean="0"/>
              <a:t>Au – bez koroze</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199" y="1412776"/>
            <a:ext cx="8229600" cy="4146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7" y="764704"/>
            <a:ext cx="66389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67544" y="5733256"/>
            <a:ext cx="8352928" cy="646331"/>
          </a:xfrm>
          <a:prstGeom prst="rect">
            <a:avLst/>
          </a:prstGeom>
          <a:noFill/>
        </p:spPr>
        <p:txBody>
          <a:bodyPr wrap="square" rtlCol="0">
            <a:spAutoFit/>
          </a:bodyPr>
          <a:lstStyle/>
          <a:p>
            <a:r>
              <a:rPr lang="cs-CZ" b="1" dirty="0" smtClean="0">
                <a:solidFill>
                  <a:srgbClr val="FF0000"/>
                </a:solidFill>
              </a:rPr>
              <a:t>Aktivní korze</a:t>
            </a:r>
            <a:r>
              <a:rPr lang="cs-CZ" dirty="0" smtClean="0"/>
              <a:t>: čerstvé/nové korozní produkty, </a:t>
            </a:r>
            <a:r>
              <a:rPr lang="cs-CZ" dirty="0" err="1" smtClean="0"/>
              <a:t>zpráškovatěné</a:t>
            </a:r>
            <a:r>
              <a:rPr lang="cs-CZ" dirty="0" smtClean="0"/>
              <a:t>, odpadávající od povrchu (např. chloridová korze železa, nemoc bronzu, koroze olova)</a:t>
            </a:r>
            <a:endParaRPr lang="cs-CZ" dirty="0"/>
          </a:p>
        </p:txBody>
      </p:sp>
    </p:spTree>
    <p:extLst>
      <p:ext uri="{BB962C8B-B14F-4D97-AF65-F5344CB8AC3E}">
        <p14:creationId xmlns:p14="http://schemas.microsoft.com/office/powerpoint/2010/main" val="96805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cs-CZ" altLang="cs-CZ" smtClean="0"/>
              <a:t>Vlastnosti kovů</a:t>
            </a:r>
          </a:p>
        </p:txBody>
      </p:sp>
      <p:sp>
        <p:nvSpPr>
          <p:cNvPr id="13315" name="Rectangle 3"/>
          <p:cNvSpPr>
            <a:spLocks noGrp="1" noChangeArrowheads="1"/>
          </p:cNvSpPr>
          <p:nvPr>
            <p:ph type="body" idx="1"/>
          </p:nvPr>
        </p:nvSpPr>
        <p:spPr/>
        <p:txBody>
          <a:bodyPr/>
          <a:lstStyle/>
          <a:p>
            <a:r>
              <a:rPr lang="cs-CZ" altLang="cs-CZ" dirty="0" smtClean="0"/>
              <a:t>dobrá elektrická a tepelná vodivost</a:t>
            </a:r>
          </a:p>
          <a:p>
            <a:r>
              <a:rPr lang="cs-CZ" altLang="cs-CZ" dirty="0" smtClean="0"/>
              <a:t>kovový lesk</a:t>
            </a:r>
          </a:p>
          <a:p>
            <a:r>
              <a:rPr lang="cs-CZ" altLang="cs-CZ" dirty="0" smtClean="0"/>
              <a:t>tvárné (kujné) v tuhém stavu </a:t>
            </a:r>
          </a:p>
          <a:p>
            <a:r>
              <a:rPr lang="cs-CZ" altLang="cs-CZ" dirty="0" smtClean="0"/>
              <a:t>v tekutém stavu je možné je odlévat do forem</a:t>
            </a:r>
          </a:p>
          <a:p>
            <a:r>
              <a:rPr lang="cs-CZ" altLang="cs-CZ" dirty="0" smtClean="0"/>
              <a:t>v roztoku vytvářejí kladně nabité ionty (korodují)</a:t>
            </a:r>
          </a:p>
          <a:p>
            <a:endParaRPr lang="cs-CZ" altLang="cs-CZ" dirty="0" smtClean="0"/>
          </a:p>
        </p:txBody>
      </p:sp>
      <p:sp>
        <p:nvSpPr>
          <p:cNvPr id="13316" name="AutoShape 5" descr="http://player.slideplayer.cz/11/3320440/data/images/img10.jpg"/>
          <p:cNvSpPr>
            <a:spLocks noChangeAspect="1" noChangeArrowheads="1"/>
          </p:cNvSpPr>
          <p:nvPr/>
        </p:nvSpPr>
        <p:spPr bwMode="auto">
          <a:xfrm>
            <a:off x="76200" y="-182563"/>
            <a:ext cx="2428875" cy="2457451"/>
          </a:xfrm>
          <a:prstGeom prst="rect">
            <a:avLst/>
          </a:prstGeom>
          <a:noFill/>
          <a:ln w="9525">
            <a:noFill/>
            <a:miter lim="800000"/>
            <a:headEnd/>
            <a:tailEnd/>
          </a:ln>
        </p:spPr>
        <p:txBody>
          <a:bodyPr/>
          <a:lstStyle/>
          <a:p>
            <a:endParaRPr lang="cs-CZ" alt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altLang="cs-CZ" smtClean="0"/>
              <a:t>Spot - test</a:t>
            </a:r>
          </a:p>
        </p:txBody>
      </p:sp>
      <p:pic>
        <p:nvPicPr>
          <p:cNvPr id="29699" name="Picture 3"/>
          <p:cNvPicPr>
            <a:picLocks noChangeAspect="1" noChangeArrowheads="1"/>
          </p:cNvPicPr>
          <p:nvPr/>
        </p:nvPicPr>
        <p:blipFill>
          <a:blip r:embed="rId3"/>
          <a:srcRect/>
          <a:stretch>
            <a:fillRect/>
          </a:stretch>
        </p:blipFill>
        <p:spPr bwMode="auto">
          <a:xfrm>
            <a:off x="611188" y="1844675"/>
            <a:ext cx="8404225" cy="4725988"/>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r>
              <a:rPr lang="cs-CZ" altLang="cs-CZ" smtClean="0"/>
              <a:t>Instrumentální metody analýzy</a:t>
            </a:r>
          </a:p>
        </p:txBody>
      </p:sp>
      <p:sp>
        <p:nvSpPr>
          <p:cNvPr id="30723" name="Zástupný symbol pro obsah 2"/>
          <p:cNvSpPr>
            <a:spLocks noGrp="1"/>
          </p:cNvSpPr>
          <p:nvPr>
            <p:ph idx="1"/>
          </p:nvPr>
        </p:nvSpPr>
        <p:spPr>
          <a:xfrm>
            <a:off x="614363" y="1700213"/>
            <a:ext cx="7772400" cy="4403725"/>
          </a:xfrm>
        </p:spPr>
        <p:txBody>
          <a:bodyPr/>
          <a:lstStyle/>
          <a:p>
            <a:r>
              <a:rPr lang="cs-CZ" altLang="cs-CZ" sz="2400" smtClean="0"/>
              <a:t>Elementární analýzy – chemické složení prvků (XRF, SEM-EDS,…)</a:t>
            </a:r>
          </a:p>
        </p:txBody>
      </p:sp>
      <p:pic>
        <p:nvPicPr>
          <p:cNvPr id="30724" name="Obrázek 3" descr="_DSC1228.JPG"/>
          <p:cNvPicPr>
            <a:picLocks noChangeAspect="1"/>
          </p:cNvPicPr>
          <p:nvPr/>
        </p:nvPicPr>
        <p:blipFill>
          <a:blip r:embed="rId3"/>
          <a:srcRect/>
          <a:stretch>
            <a:fillRect/>
          </a:stretch>
        </p:blipFill>
        <p:spPr bwMode="auto">
          <a:xfrm>
            <a:off x="5148263" y="2252663"/>
            <a:ext cx="3362325" cy="2230437"/>
          </a:xfrm>
          <a:prstGeom prst="rect">
            <a:avLst/>
          </a:prstGeom>
          <a:noFill/>
          <a:ln w="9525">
            <a:noFill/>
            <a:miter lim="800000"/>
            <a:headEnd/>
            <a:tailEnd/>
          </a:ln>
        </p:spPr>
      </p:pic>
      <p:pic>
        <p:nvPicPr>
          <p:cNvPr id="30725" name="Picture 5"/>
          <p:cNvPicPr>
            <a:picLocks noChangeAspect="1" noChangeArrowheads="1"/>
          </p:cNvPicPr>
          <p:nvPr/>
        </p:nvPicPr>
        <p:blipFill>
          <a:blip r:embed="rId4"/>
          <a:srcRect/>
          <a:stretch>
            <a:fillRect/>
          </a:stretch>
        </p:blipFill>
        <p:spPr bwMode="auto">
          <a:xfrm>
            <a:off x="468313" y="2781300"/>
            <a:ext cx="3506787" cy="2520950"/>
          </a:xfrm>
          <a:prstGeom prst="rect">
            <a:avLst/>
          </a:prstGeom>
          <a:solidFill>
            <a:srgbClr val="FFFFFF"/>
          </a:solidFill>
          <a:ln w="635">
            <a:solidFill>
              <a:srgbClr val="000000"/>
            </a:solidFill>
            <a:miter lim="800000"/>
            <a:headEnd/>
            <a:tailEnd/>
          </a:ln>
        </p:spPr>
      </p:pic>
      <p:graphicFrame>
        <p:nvGraphicFramePr>
          <p:cNvPr id="2" name="Tabulka 1"/>
          <p:cNvGraphicFramePr>
            <a:graphicFrameLocks noGrp="1"/>
          </p:cNvGraphicFramePr>
          <p:nvPr/>
        </p:nvGraphicFramePr>
        <p:xfrm>
          <a:off x="4140200" y="4581525"/>
          <a:ext cx="3455988" cy="2079876"/>
        </p:xfrm>
        <a:graphic>
          <a:graphicData uri="http://schemas.openxmlformats.org/drawingml/2006/table">
            <a:tbl>
              <a:tblPr>
                <a:tableStyleId>{5C22544A-7EE6-4342-B048-85BDC9FD1C3A}</a:tableStyleId>
              </a:tblPr>
              <a:tblGrid>
                <a:gridCol w="1734094"/>
                <a:gridCol w="1721894"/>
              </a:tblGrid>
              <a:tr h="346604">
                <a:tc>
                  <a:txBody>
                    <a:bodyPr/>
                    <a:lstStyle/>
                    <a:p>
                      <a:pPr indent="396240" algn="ctr">
                        <a:lnSpc>
                          <a:spcPct val="150000"/>
                        </a:lnSpc>
                        <a:spcAft>
                          <a:spcPts val="0"/>
                        </a:spcAft>
                      </a:pPr>
                      <a:r>
                        <a:rPr lang="cs-CZ" sz="1200" dirty="0">
                          <a:effectLst/>
                        </a:rPr>
                        <a:t>Element</a:t>
                      </a:r>
                      <a:endParaRPr lang="cs-CZ" sz="1200" dirty="0">
                        <a:effectLst/>
                        <a:latin typeface="Century Schoolbook L"/>
                        <a:ea typeface="Calibri"/>
                        <a:cs typeface="Times New Roman"/>
                      </a:endParaRPr>
                    </a:p>
                  </a:txBody>
                  <a:tcPr marL="36191" marR="36191" marT="36163" marB="36163"/>
                </a:tc>
                <a:tc>
                  <a:txBody>
                    <a:bodyPr/>
                    <a:lstStyle/>
                    <a:p>
                      <a:pPr indent="396240" algn="ctr">
                        <a:lnSpc>
                          <a:spcPct val="150000"/>
                        </a:lnSpc>
                        <a:spcAft>
                          <a:spcPts val="0"/>
                        </a:spcAft>
                      </a:pPr>
                      <a:r>
                        <a:rPr lang="cs-CZ" sz="1200">
                          <a:effectLst/>
                        </a:rPr>
                        <a:t>Wt [%]</a:t>
                      </a:r>
                      <a:endParaRPr lang="cs-CZ" sz="1200">
                        <a:effectLst/>
                        <a:latin typeface="Century Schoolbook L"/>
                        <a:ea typeface="Calibri"/>
                        <a:cs typeface="Times New Roman"/>
                      </a:endParaRPr>
                    </a:p>
                  </a:txBody>
                  <a:tcPr marL="36191" marR="36191" marT="36163" marB="36163"/>
                </a:tc>
              </a:tr>
              <a:tr h="346604">
                <a:tc>
                  <a:txBody>
                    <a:bodyPr/>
                    <a:lstStyle/>
                    <a:p>
                      <a:pPr indent="396240" algn="ctr">
                        <a:lnSpc>
                          <a:spcPct val="150000"/>
                        </a:lnSpc>
                        <a:spcAft>
                          <a:spcPts val="0"/>
                        </a:spcAft>
                      </a:pPr>
                      <a:r>
                        <a:rPr lang="cs-CZ" sz="1200">
                          <a:effectLst/>
                        </a:rPr>
                        <a:t>Ag</a:t>
                      </a:r>
                      <a:endParaRPr lang="cs-CZ" sz="1200">
                        <a:effectLst/>
                        <a:latin typeface="Century Schoolbook L"/>
                        <a:ea typeface="Calibri"/>
                        <a:cs typeface="Times New Roman"/>
                      </a:endParaRPr>
                    </a:p>
                  </a:txBody>
                  <a:tcPr marL="36191" marR="36191" marT="36163" marB="36163"/>
                </a:tc>
                <a:tc>
                  <a:txBody>
                    <a:bodyPr/>
                    <a:lstStyle/>
                    <a:p>
                      <a:pPr indent="396240" algn="ctr">
                        <a:lnSpc>
                          <a:spcPct val="150000"/>
                        </a:lnSpc>
                        <a:spcAft>
                          <a:spcPts val="0"/>
                        </a:spcAft>
                      </a:pPr>
                      <a:r>
                        <a:rPr lang="cs-CZ" sz="1200">
                          <a:effectLst/>
                        </a:rPr>
                        <a:t>89,18</a:t>
                      </a:r>
                      <a:endParaRPr lang="cs-CZ" sz="1200">
                        <a:effectLst/>
                        <a:latin typeface="Century Schoolbook L"/>
                        <a:ea typeface="Calibri"/>
                        <a:cs typeface="Times New Roman"/>
                      </a:endParaRPr>
                    </a:p>
                  </a:txBody>
                  <a:tcPr marL="36191" marR="36191" marT="36163" marB="36163"/>
                </a:tc>
              </a:tr>
              <a:tr h="346604">
                <a:tc>
                  <a:txBody>
                    <a:bodyPr/>
                    <a:lstStyle/>
                    <a:p>
                      <a:pPr indent="396240" algn="ctr">
                        <a:lnSpc>
                          <a:spcPct val="150000"/>
                        </a:lnSpc>
                        <a:spcAft>
                          <a:spcPts val="0"/>
                        </a:spcAft>
                      </a:pPr>
                      <a:r>
                        <a:rPr lang="cs-CZ" sz="1200">
                          <a:effectLst/>
                        </a:rPr>
                        <a:t>Cu</a:t>
                      </a:r>
                      <a:endParaRPr lang="cs-CZ" sz="1200">
                        <a:effectLst/>
                        <a:latin typeface="Century Schoolbook L"/>
                        <a:ea typeface="Calibri"/>
                        <a:cs typeface="Times New Roman"/>
                      </a:endParaRPr>
                    </a:p>
                  </a:txBody>
                  <a:tcPr marL="36191" marR="36191" marT="36163" marB="36163"/>
                </a:tc>
                <a:tc>
                  <a:txBody>
                    <a:bodyPr/>
                    <a:lstStyle/>
                    <a:p>
                      <a:pPr indent="396240" algn="ctr">
                        <a:lnSpc>
                          <a:spcPct val="150000"/>
                        </a:lnSpc>
                        <a:spcAft>
                          <a:spcPts val="0"/>
                        </a:spcAft>
                      </a:pPr>
                      <a:r>
                        <a:rPr lang="cs-CZ" sz="1200">
                          <a:effectLst/>
                        </a:rPr>
                        <a:t>7,51</a:t>
                      </a:r>
                      <a:endParaRPr lang="cs-CZ" sz="1200">
                        <a:effectLst/>
                        <a:latin typeface="Century Schoolbook L"/>
                        <a:ea typeface="Calibri"/>
                        <a:cs typeface="Times New Roman"/>
                      </a:endParaRPr>
                    </a:p>
                  </a:txBody>
                  <a:tcPr marL="36191" marR="36191" marT="36163" marB="36163"/>
                </a:tc>
              </a:tr>
              <a:tr h="346604">
                <a:tc>
                  <a:txBody>
                    <a:bodyPr/>
                    <a:lstStyle/>
                    <a:p>
                      <a:pPr indent="396240" algn="ctr">
                        <a:lnSpc>
                          <a:spcPct val="150000"/>
                        </a:lnSpc>
                        <a:spcAft>
                          <a:spcPts val="0"/>
                        </a:spcAft>
                      </a:pPr>
                      <a:r>
                        <a:rPr lang="cs-CZ" sz="1200">
                          <a:effectLst/>
                        </a:rPr>
                        <a:t>Pb</a:t>
                      </a:r>
                      <a:endParaRPr lang="cs-CZ" sz="1200">
                        <a:effectLst/>
                        <a:latin typeface="Century Schoolbook L"/>
                        <a:ea typeface="Calibri"/>
                        <a:cs typeface="Times New Roman"/>
                      </a:endParaRPr>
                    </a:p>
                  </a:txBody>
                  <a:tcPr marL="36191" marR="36191" marT="36163" marB="36163"/>
                </a:tc>
                <a:tc>
                  <a:txBody>
                    <a:bodyPr/>
                    <a:lstStyle/>
                    <a:p>
                      <a:pPr indent="396240" algn="ctr">
                        <a:lnSpc>
                          <a:spcPct val="150000"/>
                        </a:lnSpc>
                        <a:spcAft>
                          <a:spcPts val="0"/>
                        </a:spcAft>
                      </a:pPr>
                      <a:r>
                        <a:rPr lang="cs-CZ" sz="1200" dirty="0">
                          <a:effectLst/>
                        </a:rPr>
                        <a:t>1,27</a:t>
                      </a:r>
                      <a:endParaRPr lang="cs-CZ" sz="1200" dirty="0">
                        <a:effectLst/>
                        <a:latin typeface="Century Schoolbook L"/>
                        <a:ea typeface="Calibri"/>
                        <a:cs typeface="Times New Roman"/>
                      </a:endParaRPr>
                    </a:p>
                  </a:txBody>
                  <a:tcPr marL="36191" marR="36191" marT="36163" marB="36163"/>
                </a:tc>
              </a:tr>
              <a:tr h="346604">
                <a:tc>
                  <a:txBody>
                    <a:bodyPr/>
                    <a:lstStyle/>
                    <a:p>
                      <a:pPr indent="396240" algn="ctr">
                        <a:lnSpc>
                          <a:spcPct val="150000"/>
                        </a:lnSpc>
                        <a:spcAft>
                          <a:spcPts val="0"/>
                        </a:spcAft>
                      </a:pPr>
                      <a:r>
                        <a:rPr lang="cs-CZ" sz="1200">
                          <a:effectLst/>
                        </a:rPr>
                        <a:t>Zn</a:t>
                      </a:r>
                      <a:endParaRPr lang="cs-CZ" sz="1200">
                        <a:effectLst/>
                        <a:latin typeface="Century Schoolbook L"/>
                        <a:ea typeface="Calibri"/>
                        <a:cs typeface="Times New Roman"/>
                      </a:endParaRPr>
                    </a:p>
                  </a:txBody>
                  <a:tcPr marL="36191" marR="36191" marT="36163" marB="36163"/>
                </a:tc>
                <a:tc>
                  <a:txBody>
                    <a:bodyPr/>
                    <a:lstStyle/>
                    <a:p>
                      <a:pPr indent="396240" algn="ctr">
                        <a:lnSpc>
                          <a:spcPct val="150000"/>
                        </a:lnSpc>
                        <a:spcAft>
                          <a:spcPts val="0"/>
                        </a:spcAft>
                      </a:pPr>
                      <a:r>
                        <a:rPr lang="cs-CZ" sz="1200">
                          <a:effectLst/>
                        </a:rPr>
                        <a:t>1,45</a:t>
                      </a:r>
                      <a:endParaRPr lang="cs-CZ" sz="1200">
                        <a:effectLst/>
                        <a:latin typeface="Century Schoolbook L"/>
                        <a:ea typeface="Calibri"/>
                        <a:cs typeface="Times New Roman"/>
                      </a:endParaRPr>
                    </a:p>
                  </a:txBody>
                  <a:tcPr marL="36191" marR="36191" marT="36163" marB="36163"/>
                </a:tc>
              </a:tr>
              <a:tr h="346604">
                <a:tc>
                  <a:txBody>
                    <a:bodyPr/>
                    <a:lstStyle/>
                    <a:p>
                      <a:pPr indent="396240" algn="ctr">
                        <a:lnSpc>
                          <a:spcPct val="150000"/>
                        </a:lnSpc>
                        <a:spcAft>
                          <a:spcPts val="0"/>
                        </a:spcAft>
                      </a:pPr>
                      <a:r>
                        <a:rPr lang="cs-CZ" sz="1200">
                          <a:effectLst/>
                        </a:rPr>
                        <a:t>Au</a:t>
                      </a:r>
                      <a:endParaRPr lang="cs-CZ" sz="1200">
                        <a:effectLst/>
                        <a:latin typeface="Century Schoolbook L"/>
                        <a:ea typeface="Calibri"/>
                        <a:cs typeface="Times New Roman"/>
                      </a:endParaRPr>
                    </a:p>
                  </a:txBody>
                  <a:tcPr marL="36191" marR="36191" marT="36163" marB="36163"/>
                </a:tc>
                <a:tc>
                  <a:txBody>
                    <a:bodyPr/>
                    <a:lstStyle/>
                    <a:p>
                      <a:pPr indent="396240" algn="ctr">
                        <a:lnSpc>
                          <a:spcPct val="150000"/>
                        </a:lnSpc>
                        <a:spcAft>
                          <a:spcPts val="0"/>
                        </a:spcAft>
                      </a:pPr>
                      <a:r>
                        <a:rPr lang="cs-CZ" sz="1200" dirty="0">
                          <a:effectLst/>
                        </a:rPr>
                        <a:t>0,59</a:t>
                      </a:r>
                      <a:endParaRPr lang="cs-CZ" sz="1200" dirty="0">
                        <a:effectLst/>
                        <a:latin typeface="Century Schoolbook L"/>
                        <a:ea typeface="Calibri"/>
                        <a:cs typeface="Times New Roman"/>
                      </a:endParaRPr>
                    </a:p>
                  </a:txBody>
                  <a:tcPr marL="36191" marR="36191" marT="36163" marB="36163"/>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eaLnBrk="1" hangingPunct="1">
              <a:defRPr/>
            </a:pPr>
            <a:r>
              <a:rPr lang="cs-CZ" sz="2800" dirty="0" smtClean="0">
                <a:solidFill>
                  <a:schemeClr val="tx2">
                    <a:satMod val="130000"/>
                  </a:schemeClr>
                </a:solidFill>
              </a:rPr>
              <a:t>Analýza </a:t>
            </a:r>
            <a:r>
              <a:rPr lang="cs-CZ" sz="2800" dirty="0" smtClean="0">
                <a:solidFill>
                  <a:schemeClr val="tx2">
                    <a:satMod val="130000"/>
                  </a:schemeClr>
                </a:solidFill>
              </a:rPr>
              <a:t>galvanického zlacení na železné desce</a:t>
            </a:r>
            <a:r>
              <a:rPr lang="cs-CZ" sz="2800" dirty="0" smtClean="0">
                <a:solidFill>
                  <a:schemeClr val="tx2">
                    <a:satMod val="130000"/>
                  </a:schemeClr>
                </a:solidFill>
              </a:rPr>
              <a:t/>
            </a:r>
            <a:br>
              <a:rPr lang="cs-CZ" sz="2800" dirty="0" smtClean="0">
                <a:solidFill>
                  <a:schemeClr val="tx2">
                    <a:satMod val="130000"/>
                  </a:schemeClr>
                </a:solidFill>
              </a:rPr>
            </a:br>
            <a:r>
              <a:rPr lang="cs-CZ" sz="2800" dirty="0" smtClean="0">
                <a:solidFill>
                  <a:schemeClr val="tx2">
                    <a:satMod val="130000"/>
                  </a:schemeClr>
                </a:solidFill>
              </a:rPr>
              <a:t>metodou </a:t>
            </a:r>
            <a:r>
              <a:rPr lang="cs-CZ" sz="2800" dirty="0" smtClean="0">
                <a:solidFill>
                  <a:schemeClr val="tx2">
                    <a:satMod val="130000"/>
                  </a:schemeClr>
                </a:solidFill>
              </a:rPr>
              <a:t>SEM-EDS</a:t>
            </a:r>
            <a:r>
              <a:rPr lang="cs-CZ" sz="2800" dirty="0" smtClean="0"/>
              <a:t/>
            </a:r>
            <a:br>
              <a:rPr lang="cs-CZ" sz="2800" dirty="0" smtClean="0"/>
            </a:br>
            <a:endParaRPr lang="cs-CZ" sz="2800" dirty="0"/>
          </a:p>
        </p:txBody>
      </p:sp>
      <p:pic>
        <p:nvPicPr>
          <p:cNvPr id="1049" name="Picture 25" descr="vybrus BSE 10kx 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87" y="1700808"/>
            <a:ext cx="4542692" cy="393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Čárový popisek 1 3"/>
          <p:cNvSpPr/>
          <p:nvPr/>
        </p:nvSpPr>
        <p:spPr>
          <a:xfrm>
            <a:off x="5868144" y="2204864"/>
            <a:ext cx="720080" cy="360040"/>
          </a:xfrm>
          <a:prstGeom prst="borderCallout1">
            <a:avLst>
              <a:gd name="adj1" fmla="val 18750"/>
              <a:gd name="adj2" fmla="val -8333"/>
              <a:gd name="adj3" fmla="val 151343"/>
              <a:gd name="adj4" fmla="val -116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Au</a:t>
            </a:r>
            <a:endParaRPr lang="cs-CZ" dirty="0"/>
          </a:p>
        </p:txBody>
      </p:sp>
      <p:sp>
        <p:nvSpPr>
          <p:cNvPr id="5" name="Čárový popisek 1 4"/>
          <p:cNvSpPr/>
          <p:nvPr/>
        </p:nvSpPr>
        <p:spPr>
          <a:xfrm>
            <a:off x="5868144" y="3284983"/>
            <a:ext cx="864096" cy="380851"/>
          </a:xfrm>
          <a:prstGeom prst="borderCallout1">
            <a:avLst>
              <a:gd name="adj1" fmla="val 18750"/>
              <a:gd name="adj2" fmla="val -8333"/>
              <a:gd name="adj3" fmla="val 151792"/>
              <a:gd name="adj4" fmla="val -86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Ni</a:t>
            </a:r>
            <a:endParaRPr lang="cs-CZ" dirty="0"/>
          </a:p>
        </p:txBody>
      </p:sp>
      <p:sp>
        <p:nvSpPr>
          <p:cNvPr id="6" name="Čárový popisek 1 5"/>
          <p:cNvSpPr/>
          <p:nvPr/>
        </p:nvSpPr>
        <p:spPr>
          <a:xfrm>
            <a:off x="5940152" y="4581128"/>
            <a:ext cx="792088" cy="504056"/>
          </a:xfrm>
          <a:prstGeom prst="borderCallout1">
            <a:avLst>
              <a:gd name="adj1" fmla="val 18750"/>
              <a:gd name="adj2" fmla="val -8333"/>
              <a:gd name="adj3" fmla="val 146115"/>
              <a:gd name="adj4" fmla="val -163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Fe</a:t>
            </a:r>
            <a:endParaRPr lang="cs-CZ" dirty="0"/>
          </a:p>
        </p:txBody>
      </p:sp>
    </p:spTree>
    <p:extLst>
      <p:ext uri="{BB962C8B-B14F-4D97-AF65-F5344CB8AC3E}">
        <p14:creationId xmlns:p14="http://schemas.microsoft.com/office/powerpoint/2010/main" val="1022680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r>
              <a:rPr lang="cs-CZ" altLang="cs-CZ" smtClean="0"/>
              <a:t>Instrumentální metody analýzy</a:t>
            </a:r>
          </a:p>
        </p:txBody>
      </p:sp>
      <p:sp>
        <p:nvSpPr>
          <p:cNvPr id="31747" name="Zástupný symbol pro obsah 2"/>
          <p:cNvSpPr>
            <a:spLocks noGrp="1"/>
          </p:cNvSpPr>
          <p:nvPr>
            <p:ph idx="1"/>
          </p:nvPr>
        </p:nvSpPr>
        <p:spPr>
          <a:xfrm>
            <a:off x="614363" y="1700213"/>
            <a:ext cx="7772400" cy="4403725"/>
          </a:xfrm>
        </p:spPr>
        <p:txBody>
          <a:bodyPr/>
          <a:lstStyle/>
          <a:p>
            <a:r>
              <a:rPr lang="cs-CZ" altLang="cs-CZ" smtClean="0"/>
              <a:t>Strukturní – fázová analýza (metalografie, RTG difrakce) </a:t>
            </a:r>
          </a:p>
        </p:txBody>
      </p:sp>
      <p:pic>
        <p:nvPicPr>
          <p:cNvPr id="31748" name="Picture 2"/>
          <p:cNvPicPr>
            <a:picLocks noChangeAspect="1" noChangeArrowheads="1"/>
          </p:cNvPicPr>
          <p:nvPr/>
        </p:nvPicPr>
        <p:blipFill>
          <a:blip r:embed="rId3"/>
          <a:srcRect/>
          <a:stretch>
            <a:fillRect/>
          </a:stretch>
        </p:blipFill>
        <p:spPr bwMode="auto">
          <a:xfrm>
            <a:off x="900113" y="2924175"/>
            <a:ext cx="3671887" cy="2755900"/>
          </a:xfrm>
          <a:prstGeom prst="rect">
            <a:avLst/>
          </a:prstGeom>
          <a:noFill/>
          <a:ln w="9525">
            <a:noFill/>
            <a:miter lim="800000"/>
            <a:headEnd/>
            <a:tailEnd/>
          </a:ln>
        </p:spPr>
      </p:pic>
      <p:pic>
        <p:nvPicPr>
          <p:cNvPr id="31749" name="Picture 4" descr="http://www.chempoint.cz/data/imgs/00145l.jpg">
            <a:hlinkClick r:id="rId4" tooltip="Zavřít"/>
          </p:cNvPr>
          <p:cNvPicPr>
            <a:picLocks noChangeAspect="1" noChangeArrowheads="1"/>
          </p:cNvPicPr>
          <p:nvPr/>
        </p:nvPicPr>
        <p:blipFill>
          <a:blip r:embed="rId5"/>
          <a:srcRect/>
          <a:stretch>
            <a:fillRect/>
          </a:stretch>
        </p:blipFill>
        <p:spPr bwMode="auto">
          <a:xfrm>
            <a:off x="4787900" y="2924175"/>
            <a:ext cx="3911600" cy="266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altLang="cs-CZ" smtClean="0"/>
              <a:t>Hustota kovů (g.cm-3)</a:t>
            </a:r>
          </a:p>
        </p:txBody>
      </p:sp>
      <p:sp>
        <p:nvSpPr>
          <p:cNvPr id="32771" name="Zástupný symbol pro obsah 2"/>
          <p:cNvSpPr>
            <a:spLocks noGrp="1"/>
          </p:cNvSpPr>
          <p:nvPr>
            <p:ph idx="1"/>
          </p:nvPr>
        </p:nvSpPr>
        <p:spPr>
          <a:xfrm>
            <a:off x="714375" y="1285875"/>
            <a:ext cx="7772400" cy="5111750"/>
          </a:xfrm>
        </p:spPr>
        <p:txBody>
          <a:bodyPr/>
          <a:lstStyle/>
          <a:p>
            <a:pPr marL="1828800" lvl="4" indent="0">
              <a:buFontTx/>
              <a:buNone/>
            </a:pPr>
            <a:r>
              <a:rPr lang="cs-CZ" altLang="cs-CZ" dirty="0" smtClean="0"/>
              <a:t>	</a:t>
            </a:r>
          </a:p>
          <a:p>
            <a:pPr marL="1828800" lvl="4" indent="0">
              <a:buFontTx/>
              <a:buNone/>
            </a:pPr>
            <a:r>
              <a:rPr lang="cs-CZ" altLang="cs-CZ" dirty="0" smtClean="0"/>
              <a:t>             (hmotnost na vzduchu) x (hustota kapaliny)</a:t>
            </a:r>
          </a:p>
          <a:p>
            <a:pPr marL="0" indent="0">
              <a:buFontTx/>
              <a:buNone/>
            </a:pPr>
            <a:r>
              <a:rPr lang="cs-CZ" altLang="cs-CZ" sz="2400" dirty="0" smtClean="0"/>
              <a:t>Hustota předmětu </a:t>
            </a:r>
            <a:r>
              <a:rPr lang="cs-CZ" altLang="cs-CZ" sz="2800" dirty="0" smtClean="0"/>
              <a:t>=   </a:t>
            </a:r>
            <a:r>
              <a:rPr lang="cs-CZ" altLang="cs-CZ" sz="2000" dirty="0" smtClean="0"/>
              <a:t>(hmot. na vzduchu) – (hmot. v kapalině)</a:t>
            </a:r>
          </a:p>
        </p:txBody>
      </p:sp>
      <p:cxnSp>
        <p:nvCxnSpPr>
          <p:cNvPr id="32772" name="Přímá spojnice 2"/>
          <p:cNvCxnSpPr>
            <a:cxnSpLocks noChangeShapeType="1"/>
          </p:cNvCxnSpPr>
          <p:nvPr/>
        </p:nvCxnSpPr>
        <p:spPr bwMode="auto">
          <a:xfrm flipV="1">
            <a:off x="3500438" y="2143116"/>
            <a:ext cx="4429148" cy="9"/>
          </a:xfrm>
          <a:prstGeom prst="line">
            <a:avLst/>
          </a:prstGeom>
          <a:noFill/>
          <a:ln w="12700" cap="sq" algn="ctr">
            <a:solidFill>
              <a:schemeClr val="tx1"/>
            </a:solidFill>
            <a:round/>
            <a:headEnd type="none" w="sm" len="sm"/>
            <a:tailEnd type="none" w="sm" len="sm"/>
          </a:ln>
        </p:spPr>
      </p:cxnSp>
      <p:pic>
        <p:nvPicPr>
          <p:cNvPr id="32773" name="Picture 6"/>
          <p:cNvPicPr>
            <a:picLocks noChangeAspect="1" noChangeArrowheads="1"/>
          </p:cNvPicPr>
          <p:nvPr/>
        </p:nvPicPr>
        <p:blipFill>
          <a:blip r:embed="rId3"/>
          <a:srcRect/>
          <a:stretch>
            <a:fillRect/>
          </a:stretch>
        </p:blipFill>
        <p:spPr bwMode="auto">
          <a:xfrm>
            <a:off x="642910" y="3027363"/>
            <a:ext cx="4786313" cy="3830637"/>
          </a:xfrm>
          <a:prstGeom prst="rect">
            <a:avLst/>
          </a:prstGeom>
          <a:noFill/>
          <a:ln w="12700" cap="sq">
            <a:noFill/>
            <a:miter lim="800000"/>
            <a:headEnd type="none" w="sm" len="sm"/>
            <a:tailEnd type="none" w="sm" len="sm"/>
          </a:ln>
        </p:spPr>
      </p:pic>
      <p:sp>
        <p:nvSpPr>
          <p:cNvPr id="32774" name="TextovéPole 1"/>
          <p:cNvSpPr txBox="1">
            <a:spLocks noChangeArrowheads="1"/>
          </p:cNvSpPr>
          <p:nvPr/>
        </p:nvSpPr>
        <p:spPr bwMode="auto">
          <a:xfrm>
            <a:off x="5983288" y="2924175"/>
            <a:ext cx="3160712" cy="831850"/>
          </a:xfrm>
          <a:prstGeom prst="rect">
            <a:avLst/>
          </a:prstGeom>
          <a:noFill/>
          <a:ln w="9525">
            <a:noFill/>
            <a:miter lim="800000"/>
            <a:headEnd/>
            <a:tailEnd/>
          </a:ln>
        </p:spPr>
        <p:txBody>
          <a:bodyPr>
            <a:spAutoFit/>
          </a:bodyPr>
          <a:lstStyle/>
          <a:p>
            <a:r>
              <a:rPr lang="cs-CZ"/>
              <a:t>Voda – 0,998 g/cm3</a:t>
            </a:r>
          </a:p>
          <a:p>
            <a:r>
              <a:rPr lang="cs-CZ"/>
              <a:t>Ethanol – 0,789 g/cm3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altLang="cs-CZ" smtClean="0"/>
              <a:t>Magnetické vlastnosti</a:t>
            </a:r>
          </a:p>
        </p:txBody>
      </p:sp>
      <p:sp>
        <p:nvSpPr>
          <p:cNvPr id="3" name="Zástupný symbol pro obsah 2"/>
          <p:cNvSpPr>
            <a:spLocks noGrp="1"/>
          </p:cNvSpPr>
          <p:nvPr>
            <p:ph idx="1"/>
          </p:nvPr>
        </p:nvSpPr>
        <p:spPr/>
        <p:txBody>
          <a:bodyPr>
            <a:normAutofit/>
          </a:bodyPr>
          <a:lstStyle/>
          <a:p>
            <a:pPr>
              <a:defRPr/>
            </a:pPr>
            <a:r>
              <a:rPr lang="cs-CZ" dirty="0" err="1" smtClean="0"/>
              <a:t>Fe</a:t>
            </a:r>
            <a:r>
              <a:rPr lang="cs-CZ" dirty="0" smtClean="0"/>
              <a:t>, Ni, Co – silně magnetické kovy</a:t>
            </a:r>
          </a:p>
          <a:p>
            <a:pPr marL="0" indent="0">
              <a:buFontTx/>
              <a:buNone/>
              <a:defRPr/>
            </a:pPr>
            <a:r>
              <a:rPr lang="cs-CZ" dirty="0" smtClean="0"/>
              <a:t>(některé slitiny těchto kovů mohou magnetické vlastnosti ztrácet např. 34Cu-66Ni (</a:t>
            </a:r>
            <a:r>
              <a:rPr lang="cs-CZ" dirty="0" err="1" smtClean="0"/>
              <a:t>Monelův</a:t>
            </a:r>
            <a:r>
              <a:rPr lang="cs-CZ" dirty="0" smtClean="0"/>
              <a:t> kov) zahřátím na vyšší teplotu </a:t>
            </a:r>
          </a:p>
          <a:p>
            <a:pPr marL="0" indent="0">
              <a:buFontTx/>
              <a:buNone/>
              <a:defRPr/>
            </a:pPr>
            <a:r>
              <a:rPr lang="cs-CZ" dirty="0" smtClean="0"/>
              <a:t>Korozní produkty železe jsou nemagnetické, kromě magnetitu Fe</a:t>
            </a:r>
            <a:r>
              <a:rPr lang="cs-CZ" baseline="-25000" dirty="0" smtClean="0"/>
              <a:t>2</a:t>
            </a:r>
            <a:r>
              <a:rPr lang="cs-CZ" dirty="0" smtClean="0"/>
              <a:t>O</a:t>
            </a:r>
            <a:r>
              <a:rPr lang="cs-CZ" baseline="-25000" dirty="0" smtClean="0"/>
              <a:t>3</a:t>
            </a:r>
          </a:p>
          <a:p>
            <a:pPr marL="0" indent="0">
              <a:buFontTx/>
              <a:buNone/>
              <a:defRPr/>
            </a:pPr>
            <a:r>
              <a:rPr lang="cs-CZ" dirty="0" smtClean="0"/>
              <a:t>Většina neželezných kovů (kromě Ni, Co) jsou nemagnetickými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cs-CZ" altLang="cs-CZ" smtClean="0"/>
              <a:t>Tomografie</a:t>
            </a:r>
          </a:p>
        </p:txBody>
      </p:sp>
      <p:pic>
        <p:nvPicPr>
          <p:cNvPr id="40963" name="Picture 2" descr="CT náholen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00188" y="1500188"/>
            <a:ext cx="3286125" cy="3146425"/>
          </a:xfrm>
          <a:noFill/>
        </p:spPr>
      </p:pic>
      <p:pic>
        <p:nvPicPr>
          <p:cNvPr id="40964" name="Picture 3" descr="DSCN8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1571625"/>
            <a:ext cx="257175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ovéPole 5"/>
          <p:cNvSpPr txBox="1">
            <a:spLocks noChangeArrowheads="1"/>
          </p:cNvSpPr>
          <p:nvPr/>
        </p:nvSpPr>
        <p:spPr bwMode="auto">
          <a:xfrm>
            <a:off x="1643063" y="5000625"/>
            <a:ext cx="314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3200">
                <a:solidFill>
                  <a:schemeClr val="tx1"/>
                </a:solidFill>
                <a:latin typeface="Arial" pitchFamily="34" charset="0"/>
              </a:defRPr>
            </a:lvl1pPr>
            <a:lvl2pPr marL="742950" indent="-285750">
              <a:spcBef>
                <a:spcPct val="20000"/>
              </a:spcBef>
              <a:buChar char="–"/>
              <a:defRPr kumimoji="1" sz="2800">
                <a:solidFill>
                  <a:schemeClr val="tx1"/>
                </a:solidFill>
                <a:latin typeface="Arial" pitchFamily="34" charset="0"/>
              </a:defRPr>
            </a:lvl2pPr>
            <a:lvl3pPr marL="1143000" indent="-228600">
              <a:spcBef>
                <a:spcPct val="20000"/>
              </a:spcBef>
              <a:buChar char="•"/>
              <a:defRPr kumimoji="1" sz="2400">
                <a:solidFill>
                  <a:schemeClr val="tx1"/>
                </a:solidFill>
                <a:latin typeface="Arial" pitchFamily="34" charset="0"/>
              </a:defRPr>
            </a:lvl3pPr>
            <a:lvl4pPr marL="1600200" indent="-228600">
              <a:spcBef>
                <a:spcPct val="20000"/>
              </a:spcBef>
              <a:buChar char="–"/>
              <a:defRPr kumimoji="1" sz="2000">
                <a:solidFill>
                  <a:schemeClr val="tx1"/>
                </a:solidFill>
                <a:latin typeface="Arial" pitchFamily="34" charset="0"/>
              </a:defRPr>
            </a:lvl4pPr>
            <a:lvl5pPr marL="2057400" indent="-228600">
              <a:spcBef>
                <a:spcPct val="20000"/>
              </a:spcBef>
              <a:buChar char="»"/>
              <a:defRPr kumimoji="1" sz="2000">
                <a:solidFill>
                  <a:schemeClr val="tx1"/>
                </a:solidFill>
                <a:latin typeface="Arial" pitchFamily="34" charset="0"/>
              </a:defRPr>
            </a:lvl5pPr>
            <a:lvl6pPr marL="2514600" indent="-228600" eaLnBrk="0" fontAlgn="base" hangingPunct="0">
              <a:spcBef>
                <a:spcPct val="20000"/>
              </a:spcBef>
              <a:spcAft>
                <a:spcPct val="0"/>
              </a:spcAft>
              <a:buChar char="»"/>
              <a:defRPr kumimoji="1" sz="2000">
                <a:solidFill>
                  <a:schemeClr val="tx1"/>
                </a:solidFill>
                <a:latin typeface="Arial" pitchFamily="34" charset="0"/>
              </a:defRPr>
            </a:lvl6pPr>
            <a:lvl7pPr marL="2971800" indent="-228600" eaLnBrk="0" fontAlgn="base" hangingPunct="0">
              <a:spcBef>
                <a:spcPct val="20000"/>
              </a:spcBef>
              <a:spcAft>
                <a:spcPct val="0"/>
              </a:spcAft>
              <a:buChar char="»"/>
              <a:defRPr kumimoji="1" sz="2000">
                <a:solidFill>
                  <a:schemeClr val="tx1"/>
                </a:solidFill>
                <a:latin typeface="Arial" pitchFamily="34" charset="0"/>
              </a:defRPr>
            </a:lvl7pPr>
            <a:lvl8pPr marL="3429000" indent="-228600" eaLnBrk="0" fontAlgn="base" hangingPunct="0">
              <a:spcBef>
                <a:spcPct val="20000"/>
              </a:spcBef>
              <a:spcAft>
                <a:spcPct val="0"/>
              </a:spcAft>
              <a:buChar char="»"/>
              <a:defRPr kumimoji="1" sz="2000">
                <a:solidFill>
                  <a:schemeClr val="tx1"/>
                </a:solidFill>
                <a:latin typeface="Arial" pitchFamily="34" charset="0"/>
              </a:defRPr>
            </a:lvl8pPr>
            <a:lvl9pPr marL="3886200" indent="-228600" eaLnBrk="0" fontAlgn="base" hangingPunct="0">
              <a:spcBef>
                <a:spcPct val="20000"/>
              </a:spcBef>
              <a:spcAft>
                <a:spcPct val="0"/>
              </a:spcAft>
              <a:buChar char="»"/>
              <a:defRPr kumimoji="1" sz="2000">
                <a:solidFill>
                  <a:schemeClr val="tx1"/>
                </a:solidFill>
                <a:latin typeface="Arial" pitchFamily="34" charset="0"/>
              </a:defRPr>
            </a:lvl9pPr>
          </a:lstStyle>
          <a:p>
            <a:pPr>
              <a:spcBef>
                <a:spcPct val="0"/>
              </a:spcBef>
              <a:buClrTx/>
              <a:buSzTx/>
              <a:buFontTx/>
              <a:buNone/>
            </a:pPr>
            <a:r>
              <a:rPr kumimoji="0" lang="cs-CZ" altLang="cs-CZ" sz="2400">
                <a:latin typeface="Times New Roman" pitchFamily="18" charset="0"/>
              </a:rPr>
              <a:t>římské náholenice</a:t>
            </a:r>
          </a:p>
        </p:txBody>
      </p:sp>
    </p:spTree>
    <p:extLst>
      <p:ext uri="{BB962C8B-B14F-4D97-AF65-F5344CB8AC3E}">
        <p14:creationId xmlns:p14="http://schemas.microsoft.com/office/powerpoint/2010/main" val="908607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r>
              <a:rPr lang="cs-CZ" altLang="cs-CZ" smtClean="0"/>
              <a:t>Literatura - metalografie</a:t>
            </a:r>
          </a:p>
        </p:txBody>
      </p:sp>
      <p:sp>
        <p:nvSpPr>
          <p:cNvPr id="24579" name="Zástupný symbol pro obsah 2"/>
          <p:cNvSpPr>
            <a:spLocks noGrp="1"/>
          </p:cNvSpPr>
          <p:nvPr>
            <p:ph idx="1"/>
          </p:nvPr>
        </p:nvSpPr>
        <p:spPr/>
        <p:txBody>
          <a:bodyPr/>
          <a:lstStyle/>
          <a:p>
            <a:r>
              <a:rPr lang="cs-CZ" altLang="cs-CZ" sz="2400" dirty="0" smtClean="0"/>
              <a:t>Orbis pictus 21. století, Metalografie- vnitřní stavba kovů a slitin  webové stránky: slideplayer.cz/</a:t>
            </a:r>
            <a:r>
              <a:rPr lang="cs-CZ" altLang="cs-CZ" sz="2400" dirty="0" err="1" smtClean="0"/>
              <a:t>slide</a:t>
            </a:r>
            <a:r>
              <a:rPr lang="cs-CZ" altLang="cs-CZ" sz="2400" dirty="0" smtClean="0"/>
              <a:t>/3320440</a:t>
            </a:r>
            <a:r>
              <a:rPr lang="cs-CZ" altLang="cs-CZ" sz="2400" i="1" dirty="0" smtClean="0"/>
              <a:t>/</a:t>
            </a:r>
          </a:p>
          <a:p>
            <a:r>
              <a:rPr lang="cs-CZ" altLang="cs-CZ" sz="2400" dirty="0" err="1" smtClean="0"/>
              <a:t>Selwyn</a:t>
            </a:r>
            <a:r>
              <a:rPr lang="cs-CZ" altLang="cs-CZ" sz="2400" dirty="0" smtClean="0"/>
              <a:t> L.: Metals and </a:t>
            </a:r>
            <a:r>
              <a:rPr lang="cs-CZ" altLang="cs-CZ" sz="2400" dirty="0" err="1" smtClean="0"/>
              <a:t>Corrosion</a:t>
            </a:r>
            <a:r>
              <a:rPr lang="cs-CZ" altLang="cs-CZ" sz="2400" dirty="0" smtClean="0"/>
              <a:t>, A Handbook </a:t>
            </a:r>
            <a:r>
              <a:rPr lang="cs-CZ" altLang="cs-CZ" sz="2400" dirty="0" err="1" smtClean="0"/>
              <a:t>for</a:t>
            </a:r>
            <a:r>
              <a:rPr lang="cs-CZ" altLang="cs-CZ" sz="2400" dirty="0" smtClean="0"/>
              <a:t> </a:t>
            </a:r>
            <a:r>
              <a:rPr lang="cs-CZ" altLang="cs-CZ" sz="2400" dirty="0" err="1" smtClean="0"/>
              <a:t>the</a:t>
            </a:r>
            <a:r>
              <a:rPr lang="cs-CZ" altLang="cs-CZ" sz="2400" dirty="0" smtClean="0"/>
              <a:t> </a:t>
            </a:r>
            <a:r>
              <a:rPr lang="cs-CZ" altLang="cs-CZ" sz="2400" dirty="0" err="1" smtClean="0"/>
              <a:t>Conservation</a:t>
            </a:r>
            <a:r>
              <a:rPr lang="cs-CZ" altLang="cs-CZ" sz="2400" dirty="0" smtClean="0"/>
              <a:t> Professional, </a:t>
            </a:r>
            <a:r>
              <a:rPr lang="cs-CZ" altLang="cs-CZ" sz="2400" dirty="0" err="1" smtClean="0"/>
              <a:t>Canadian</a:t>
            </a:r>
            <a:r>
              <a:rPr lang="cs-CZ" altLang="cs-CZ" sz="2400" dirty="0" smtClean="0"/>
              <a:t> </a:t>
            </a:r>
            <a:r>
              <a:rPr lang="cs-CZ" altLang="cs-CZ" sz="2400" dirty="0" err="1" smtClean="0"/>
              <a:t>Conservation</a:t>
            </a:r>
            <a:r>
              <a:rPr lang="cs-CZ" altLang="cs-CZ" sz="2400" dirty="0" smtClean="0"/>
              <a:t> Institute, 2004, str. 5 – 10. </a:t>
            </a:r>
          </a:p>
          <a:p>
            <a:r>
              <a:rPr lang="cs-CZ" altLang="cs-CZ" sz="2400" dirty="0" smtClean="0"/>
              <a:t>Konzervování a restaurování kovů, Ochrana předmětů kulturního dědictví z kovů a jejich slitin, Technické muzeum v Brně, 2011, str. 104 – 117.</a:t>
            </a:r>
          </a:p>
        </p:txBody>
      </p:sp>
    </p:spTree>
    <p:extLst>
      <p:ext uri="{BB962C8B-B14F-4D97-AF65-F5344CB8AC3E}">
        <p14:creationId xmlns:p14="http://schemas.microsoft.com/office/powerpoint/2010/main" val="148246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cs-CZ" altLang="cs-CZ" smtClean="0"/>
              <a:t> Krystalová struktura kovů</a:t>
            </a:r>
          </a:p>
        </p:txBody>
      </p:sp>
      <p:sp>
        <p:nvSpPr>
          <p:cNvPr id="14339" name="Rectangle 3"/>
          <p:cNvSpPr>
            <a:spLocks noGrp="1" noChangeArrowheads="1"/>
          </p:cNvSpPr>
          <p:nvPr>
            <p:ph type="body" idx="1"/>
          </p:nvPr>
        </p:nvSpPr>
        <p:spPr>
          <a:xfrm>
            <a:off x="336550" y="1763713"/>
            <a:ext cx="7772400" cy="4114800"/>
          </a:xfrm>
        </p:spPr>
        <p:txBody>
          <a:bodyPr/>
          <a:lstStyle/>
          <a:p>
            <a:endParaRPr lang="cs-CZ" altLang="cs-CZ" smtClean="0"/>
          </a:p>
          <a:p>
            <a:endParaRPr lang="cs-CZ" altLang="cs-CZ" smtClean="0"/>
          </a:p>
        </p:txBody>
      </p:sp>
      <p:pic>
        <p:nvPicPr>
          <p:cNvPr id="14340" name="Picture 2"/>
          <p:cNvPicPr>
            <a:picLocks noChangeAspect="1" noChangeArrowheads="1"/>
          </p:cNvPicPr>
          <p:nvPr/>
        </p:nvPicPr>
        <p:blipFill>
          <a:blip r:embed="rId3"/>
          <a:srcRect/>
          <a:stretch>
            <a:fillRect/>
          </a:stretch>
        </p:blipFill>
        <p:spPr bwMode="auto">
          <a:xfrm>
            <a:off x="684213" y="1919288"/>
            <a:ext cx="4873625" cy="3784600"/>
          </a:xfrm>
          <a:prstGeom prst="rect">
            <a:avLst/>
          </a:prstGeom>
          <a:noFill/>
          <a:ln w="12700" cap="sq">
            <a:noFill/>
            <a:miter lim="800000"/>
            <a:headEnd type="none" w="sm" len="sm"/>
            <a:tailEnd type="none" w="sm" len="sm"/>
          </a:ln>
        </p:spPr>
      </p:pic>
      <p:sp>
        <p:nvSpPr>
          <p:cNvPr id="14341" name="TextovéPole 1"/>
          <p:cNvSpPr txBox="1">
            <a:spLocks noChangeArrowheads="1"/>
          </p:cNvSpPr>
          <p:nvPr/>
        </p:nvSpPr>
        <p:spPr bwMode="auto">
          <a:xfrm>
            <a:off x="2266950" y="5810250"/>
            <a:ext cx="2678113" cy="1200150"/>
          </a:xfrm>
          <a:prstGeom prst="rect">
            <a:avLst/>
          </a:prstGeom>
          <a:noFill/>
          <a:ln w="9525">
            <a:noFill/>
            <a:miter lim="800000"/>
            <a:headEnd/>
            <a:tailEnd/>
          </a:ln>
        </p:spPr>
        <p:txBody>
          <a:bodyPr>
            <a:spAutoFit/>
          </a:bodyPr>
          <a:lstStyle/>
          <a:p>
            <a:r>
              <a:rPr lang="cs-CZ" altLang="cs-CZ"/>
              <a:t>fcc – face centred cube (Au, Pb, Cu, Al, ……) </a:t>
            </a:r>
          </a:p>
        </p:txBody>
      </p:sp>
      <p:sp>
        <p:nvSpPr>
          <p:cNvPr id="14342" name="TextovéPole 2"/>
          <p:cNvSpPr txBox="1">
            <a:spLocks noChangeArrowheads="1"/>
          </p:cNvSpPr>
          <p:nvPr/>
        </p:nvSpPr>
        <p:spPr bwMode="auto">
          <a:xfrm>
            <a:off x="4945063" y="5768975"/>
            <a:ext cx="2735262" cy="831850"/>
          </a:xfrm>
          <a:prstGeom prst="rect">
            <a:avLst/>
          </a:prstGeom>
          <a:noFill/>
          <a:ln w="9525">
            <a:noFill/>
            <a:miter lim="800000"/>
            <a:headEnd/>
            <a:tailEnd/>
          </a:ln>
        </p:spPr>
        <p:txBody>
          <a:bodyPr>
            <a:spAutoFit/>
          </a:bodyPr>
          <a:lstStyle/>
          <a:p>
            <a:r>
              <a:rPr lang="cs-CZ" altLang="cs-CZ"/>
              <a:t>bcc – body centred cube (W, Cr, V, Mo)</a:t>
            </a:r>
          </a:p>
        </p:txBody>
      </p:sp>
      <p:sp>
        <p:nvSpPr>
          <p:cNvPr id="14343" name="TextovéPole 3"/>
          <p:cNvSpPr txBox="1">
            <a:spLocks noChangeArrowheads="1"/>
          </p:cNvSpPr>
          <p:nvPr/>
        </p:nvSpPr>
        <p:spPr bwMode="auto">
          <a:xfrm>
            <a:off x="682625" y="5791200"/>
            <a:ext cx="1584325" cy="1200150"/>
          </a:xfrm>
          <a:prstGeom prst="rect">
            <a:avLst/>
          </a:prstGeom>
          <a:noFill/>
          <a:ln w="9525">
            <a:noFill/>
            <a:miter lim="800000"/>
            <a:headEnd/>
            <a:tailEnd/>
          </a:ln>
        </p:spPr>
        <p:txBody>
          <a:bodyPr>
            <a:spAutoFit/>
          </a:bodyPr>
          <a:lstStyle/>
          <a:p>
            <a:r>
              <a:rPr lang="cs-CZ" altLang="cs-CZ"/>
              <a:t>Hexagonal</a:t>
            </a:r>
          </a:p>
          <a:p>
            <a:r>
              <a:rPr lang="cs-CZ" altLang="cs-CZ"/>
              <a:t>(Zn, Cd, Ti)</a:t>
            </a:r>
          </a:p>
        </p:txBody>
      </p:sp>
      <p:pic>
        <p:nvPicPr>
          <p:cNvPr id="14344" name="Picture 9" descr="http://player.slideplayer.cz/11/3320440/data/images/img10.jpg"/>
          <p:cNvPicPr>
            <a:picLocks noChangeAspect="1" noChangeArrowheads="1"/>
          </p:cNvPicPr>
          <p:nvPr/>
        </p:nvPicPr>
        <p:blipFill>
          <a:blip r:embed="rId4"/>
          <a:srcRect/>
          <a:stretch>
            <a:fillRect/>
          </a:stretch>
        </p:blipFill>
        <p:spPr bwMode="auto">
          <a:xfrm>
            <a:off x="6278563" y="1628775"/>
            <a:ext cx="2428875" cy="2457450"/>
          </a:xfrm>
          <a:prstGeom prst="rect">
            <a:avLst/>
          </a:prstGeom>
          <a:noFill/>
          <a:ln w="9525">
            <a:noFill/>
            <a:miter lim="800000"/>
            <a:headEnd/>
            <a:tailEnd/>
          </a:ln>
        </p:spPr>
      </p:pic>
      <p:sp>
        <p:nvSpPr>
          <p:cNvPr id="14345" name="TextovéPole 1"/>
          <p:cNvSpPr txBox="1">
            <a:spLocks noChangeArrowheads="1"/>
          </p:cNvSpPr>
          <p:nvPr/>
        </p:nvSpPr>
        <p:spPr bwMode="auto">
          <a:xfrm>
            <a:off x="6278563" y="4165600"/>
            <a:ext cx="2663825" cy="830263"/>
          </a:xfrm>
          <a:prstGeom prst="rect">
            <a:avLst/>
          </a:prstGeom>
          <a:noFill/>
          <a:ln w="9525">
            <a:noFill/>
            <a:miter lim="800000"/>
            <a:headEnd/>
            <a:tailEnd/>
          </a:ln>
        </p:spPr>
        <p:txBody>
          <a:bodyPr>
            <a:spAutoFit/>
          </a:bodyPr>
          <a:lstStyle/>
          <a:p>
            <a:r>
              <a:rPr lang="cs-CZ" altLang="cs-CZ"/>
              <a:t>Elektronový mrak – kovová vazba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ltLang="cs-CZ" smtClean="0"/>
              <a:t>Mikrostruktura kovů</a:t>
            </a:r>
          </a:p>
        </p:txBody>
      </p:sp>
      <p:pic>
        <p:nvPicPr>
          <p:cNvPr id="15363" name="Picture 4" descr="C:\ALENA\Obrázky\OBR1.BMP"/>
          <p:cNvPicPr>
            <a:picLocks noGrp="1" noChangeAspect="1" noChangeArrowheads="1"/>
          </p:cNvPicPr>
          <p:nvPr>
            <p:ph idx="1"/>
          </p:nvPr>
        </p:nvPicPr>
        <p:blipFill>
          <a:blip r:embed="rId3"/>
          <a:srcRect/>
          <a:stretch>
            <a:fillRect/>
          </a:stretch>
        </p:blipFill>
        <p:spPr>
          <a:xfrm>
            <a:off x="500063" y="1928813"/>
            <a:ext cx="3214687" cy="1562100"/>
          </a:xfrm>
          <a:noFill/>
        </p:spPr>
      </p:pic>
      <p:pic>
        <p:nvPicPr>
          <p:cNvPr id="15364" name="Picture 5" descr="C:\ALENA\Obrázky\OBR8.BMP"/>
          <p:cNvPicPr>
            <a:picLocks noChangeAspect="1" noChangeArrowheads="1"/>
          </p:cNvPicPr>
          <p:nvPr/>
        </p:nvPicPr>
        <p:blipFill>
          <a:blip r:embed="rId4"/>
          <a:srcRect/>
          <a:stretch>
            <a:fillRect/>
          </a:stretch>
        </p:blipFill>
        <p:spPr bwMode="auto">
          <a:xfrm>
            <a:off x="4465638" y="1773238"/>
            <a:ext cx="3643312" cy="2420937"/>
          </a:xfrm>
          <a:prstGeom prst="rect">
            <a:avLst/>
          </a:prstGeom>
          <a:noFill/>
          <a:ln w="9525">
            <a:noFill/>
            <a:miter lim="800000"/>
            <a:headEnd/>
            <a:tailEnd/>
          </a:ln>
        </p:spPr>
      </p:pic>
      <p:pic>
        <p:nvPicPr>
          <p:cNvPr id="15365" name="Picture 8" descr="D:\Alena-přednáška\06.JPG"/>
          <p:cNvPicPr>
            <a:picLocks noChangeAspect="1" noChangeArrowheads="1"/>
          </p:cNvPicPr>
          <p:nvPr/>
        </p:nvPicPr>
        <p:blipFill>
          <a:blip r:embed="rId5"/>
          <a:srcRect/>
          <a:stretch>
            <a:fillRect/>
          </a:stretch>
        </p:blipFill>
        <p:spPr bwMode="auto">
          <a:xfrm>
            <a:off x="323850" y="4194175"/>
            <a:ext cx="2667000" cy="1884363"/>
          </a:xfrm>
          <a:prstGeom prst="rect">
            <a:avLst/>
          </a:prstGeom>
          <a:noFill/>
          <a:ln w="9525">
            <a:noFill/>
            <a:miter lim="800000"/>
            <a:headEnd/>
            <a:tailEnd/>
          </a:ln>
        </p:spPr>
      </p:pic>
      <p:sp>
        <p:nvSpPr>
          <p:cNvPr id="15366" name="Text Box 7"/>
          <p:cNvSpPr txBox="1">
            <a:spLocks noChangeArrowheads="1"/>
          </p:cNvSpPr>
          <p:nvPr/>
        </p:nvSpPr>
        <p:spPr bwMode="auto">
          <a:xfrm>
            <a:off x="5391150" y="4194175"/>
            <a:ext cx="2738438" cy="336550"/>
          </a:xfrm>
          <a:prstGeom prst="rect">
            <a:avLst/>
          </a:prstGeom>
          <a:noFill/>
          <a:ln w="9525">
            <a:noFill/>
            <a:miter lim="800000"/>
            <a:headEnd/>
            <a:tailEnd/>
          </a:ln>
        </p:spPr>
        <p:txBody>
          <a:bodyPr wrap="none">
            <a:spAutoFit/>
          </a:bodyPr>
          <a:lstStyle/>
          <a:p>
            <a:r>
              <a:rPr lang="cs-CZ" altLang="cs-CZ" sz="1600" i="1">
                <a:latin typeface="Arial" pitchFamily="34" charset="0"/>
              </a:rPr>
              <a:t>růst krystalů z taveniny kovu</a:t>
            </a:r>
            <a:endParaRPr lang="cs-CZ" altLang="cs-CZ" sz="1800" b="1" i="1"/>
          </a:p>
        </p:txBody>
      </p:sp>
      <p:sp>
        <p:nvSpPr>
          <p:cNvPr id="15367" name="Text Box 9"/>
          <p:cNvSpPr txBox="1">
            <a:spLocks noChangeArrowheads="1"/>
          </p:cNvSpPr>
          <p:nvPr/>
        </p:nvSpPr>
        <p:spPr bwMode="auto">
          <a:xfrm>
            <a:off x="201613" y="6078538"/>
            <a:ext cx="3794125" cy="584200"/>
          </a:xfrm>
          <a:prstGeom prst="rect">
            <a:avLst/>
          </a:prstGeom>
          <a:noFill/>
          <a:ln w="9525">
            <a:noFill/>
            <a:miter lim="800000"/>
            <a:headEnd/>
            <a:tailEnd/>
          </a:ln>
        </p:spPr>
        <p:txBody>
          <a:bodyPr>
            <a:spAutoFit/>
          </a:bodyPr>
          <a:lstStyle/>
          <a:p>
            <a:r>
              <a:rPr lang="cs-CZ" altLang="cs-CZ" sz="1600" i="1">
                <a:latin typeface="Arial" pitchFamily="34" charset="0"/>
              </a:rPr>
              <a:t>feritická struktura - nízkouhlíkové svářkové železo</a:t>
            </a:r>
          </a:p>
        </p:txBody>
      </p:sp>
      <p:sp>
        <p:nvSpPr>
          <p:cNvPr id="15368" name="AutoShape 9" descr="http://player.slideplayer.cz/11/3320440/data/images/img14.jpg"/>
          <p:cNvSpPr>
            <a:spLocks noChangeAspect="1" noChangeArrowheads="1"/>
          </p:cNvSpPr>
          <p:nvPr/>
        </p:nvSpPr>
        <p:spPr bwMode="auto">
          <a:xfrm>
            <a:off x="76200" y="-182563"/>
            <a:ext cx="2286000" cy="1809751"/>
          </a:xfrm>
          <a:prstGeom prst="rect">
            <a:avLst/>
          </a:prstGeom>
          <a:noFill/>
          <a:ln w="9525">
            <a:noFill/>
            <a:miter lim="800000"/>
            <a:headEnd/>
            <a:tailEnd/>
          </a:ln>
        </p:spPr>
        <p:txBody>
          <a:bodyPr/>
          <a:lstStyle/>
          <a:p>
            <a:endParaRPr lang="cs-CZ" altLang="cs-CZ"/>
          </a:p>
        </p:txBody>
      </p:sp>
      <p:pic>
        <p:nvPicPr>
          <p:cNvPr id="15369" name="Picture 11" descr="http://player.slideplayer.cz/11/3320440/data/images/img14.jpg"/>
          <p:cNvPicPr>
            <a:picLocks noChangeAspect="1" noChangeArrowheads="1"/>
          </p:cNvPicPr>
          <p:nvPr/>
        </p:nvPicPr>
        <p:blipFill>
          <a:blip r:embed="rId6"/>
          <a:srcRect/>
          <a:stretch>
            <a:fillRect/>
          </a:stretch>
        </p:blipFill>
        <p:spPr bwMode="auto">
          <a:xfrm>
            <a:off x="4473575" y="4657725"/>
            <a:ext cx="2286000" cy="1809750"/>
          </a:xfrm>
          <a:prstGeom prst="rect">
            <a:avLst/>
          </a:prstGeom>
          <a:noFill/>
          <a:ln w="9525">
            <a:noFill/>
            <a:miter lim="800000"/>
            <a:headEnd/>
            <a:tailEnd/>
          </a:ln>
        </p:spPr>
      </p:pic>
      <p:sp>
        <p:nvSpPr>
          <p:cNvPr id="15370" name="TextovéPole 3"/>
          <p:cNvSpPr txBox="1">
            <a:spLocks noChangeArrowheads="1"/>
          </p:cNvSpPr>
          <p:nvPr/>
        </p:nvSpPr>
        <p:spPr bwMode="auto">
          <a:xfrm>
            <a:off x="6759575" y="4868863"/>
            <a:ext cx="1944688" cy="1631950"/>
          </a:xfrm>
          <a:prstGeom prst="rect">
            <a:avLst/>
          </a:prstGeom>
          <a:noFill/>
          <a:ln w="9525">
            <a:noFill/>
            <a:miter lim="800000"/>
            <a:headEnd/>
            <a:tailEnd/>
          </a:ln>
        </p:spPr>
        <p:txBody>
          <a:bodyPr>
            <a:spAutoFit/>
          </a:bodyPr>
          <a:lstStyle/>
          <a:p>
            <a:r>
              <a:rPr lang="cs-CZ" altLang="cs-CZ" sz="2000"/>
              <a:t>různá orientace krystalických mřížek v polykrystalické látce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sz="3600" smtClean="0"/>
              <a:t>Mikrostruktura kovů – poruchy mřížky</a:t>
            </a:r>
          </a:p>
        </p:txBody>
      </p:sp>
      <p:sp>
        <p:nvSpPr>
          <p:cNvPr id="16387" name="Text Box 7"/>
          <p:cNvSpPr txBox="1">
            <a:spLocks noChangeArrowheads="1"/>
          </p:cNvSpPr>
          <p:nvPr/>
        </p:nvSpPr>
        <p:spPr bwMode="auto">
          <a:xfrm>
            <a:off x="390525" y="4303713"/>
            <a:ext cx="2232025" cy="646112"/>
          </a:xfrm>
          <a:prstGeom prst="rect">
            <a:avLst/>
          </a:prstGeom>
          <a:noFill/>
          <a:ln w="9525">
            <a:noFill/>
            <a:miter lim="800000"/>
            <a:headEnd/>
            <a:tailEnd/>
          </a:ln>
        </p:spPr>
        <p:txBody>
          <a:bodyPr>
            <a:spAutoFit/>
          </a:bodyPr>
          <a:lstStyle/>
          <a:p>
            <a:r>
              <a:rPr lang="cs-CZ" altLang="cs-CZ" sz="1800" b="1" i="1"/>
              <a:t>Bodová porucha - vakance</a:t>
            </a:r>
          </a:p>
        </p:txBody>
      </p:sp>
      <p:sp>
        <p:nvSpPr>
          <p:cNvPr id="16388" name="Text Box 9"/>
          <p:cNvSpPr txBox="1">
            <a:spLocks noChangeArrowheads="1"/>
          </p:cNvSpPr>
          <p:nvPr/>
        </p:nvSpPr>
        <p:spPr bwMode="auto">
          <a:xfrm>
            <a:off x="6546850" y="6416675"/>
            <a:ext cx="3794125" cy="338138"/>
          </a:xfrm>
          <a:prstGeom prst="rect">
            <a:avLst/>
          </a:prstGeom>
          <a:noFill/>
          <a:ln w="9525">
            <a:noFill/>
            <a:miter lim="800000"/>
            <a:headEnd/>
            <a:tailEnd/>
          </a:ln>
        </p:spPr>
        <p:txBody>
          <a:bodyPr>
            <a:spAutoFit/>
          </a:bodyPr>
          <a:lstStyle/>
          <a:p>
            <a:r>
              <a:rPr lang="cs-CZ" altLang="cs-CZ" sz="1600" i="1">
                <a:latin typeface="Arial" pitchFamily="34" charset="0"/>
              </a:rPr>
              <a:t>Čarová porucha - dislokace</a:t>
            </a:r>
          </a:p>
        </p:txBody>
      </p:sp>
      <p:sp>
        <p:nvSpPr>
          <p:cNvPr id="16389" name="AutoShape 9" descr="http://player.slideplayer.cz/11/3320440/data/images/img14.jpg"/>
          <p:cNvSpPr>
            <a:spLocks noChangeAspect="1" noChangeArrowheads="1"/>
          </p:cNvSpPr>
          <p:nvPr/>
        </p:nvSpPr>
        <p:spPr bwMode="auto">
          <a:xfrm>
            <a:off x="76200" y="-182563"/>
            <a:ext cx="2286000" cy="1809751"/>
          </a:xfrm>
          <a:prstGeom prst="rect">
            <a:avLst/>
          </a:prstGeom>
          <a:noFill/>
          <a:ln w="9525">
            <a:noFill/>
            <a:miter lim="800000"/>
            <a:headEnd/>
            <a:tailEnd/>
          </a:ln>
        </p:spPr>
        <p:txBody>
          <a:bodyPr/>
          <a:lstStyle/>
          <a:p>
            <a:endParaRPr lang="cs-CZ" altLang="cs-CZ"/>
          </a:p>
        </p:txBody>
      </p:sp>
      <p:sp>
        <p:nvSpPr>
          <p:cNvPr id="16390" name="TextovéPole 3"/>
          <p:cNvSpPr txBox="1">
            <a:spLocks noChangeArrowheads="1"/>
          </p:cNvSpPr>
          <p:nvPr/>
        </p:nvSpPr>
        <p:spPr bwMode="auto">
          <a:xfrm>
            <a:off x="6875463" y="4122738"/>
            <a:ext cx="1944687" cy="646112"/>
          </a:xfrm>
          <a:prstGeom prst="rect">
            <a:avLst/>
          </a:prstGeom>
          <a:noFill/>
          <a:ln w="9525">
            <a:noFill/>
            <a:miter lim="800000"/>
            <a:headEnd/>
            <a:tailEnd/>
          </a:ln>
        </p:spPr>
        <p:txBody>
          <a:bodyPr>
            <a:spAutoFit/>
          </a:bodyPr>
          <a:lstStyle/>
          <a:p>
            <a:r>
              <a:rPr lang="cs-CZ" altLang="cs-CZ" sz="1800" i="1"/>
              <a:t>Bodová porucha – intersticiální atom</a:t>
            </a:r>
          </a:p>
        </p:txBody>
      </p:sp>
      <p:pic>
        <p:nvPicPr>
          <p:cNvPr id="16391" name="Picture 2" descr="http://player.slideplayer.cz/11/3320440/data/images/img17.jpg"/>
          <p:cNvPicPr>
            <a:picLocks noChangeAspect="1" noChangeArrowheads="1"/>
          </p:cNvPicPr>
          <p:nvPr/>
        </p:nvPicPr>
        <p:blipFill>
          <a:blip r:embed="rId3"/>
          <a:srcRect/>
          <a:stretch>
            <a:fillRect/>
          </a:stretch>
        </p:blipFill>
        <p:spPr bwMode="auto">
          <a:xfrm>
            <a:off x="395288" y="1812925"/>
            <a:ext cx="3097212" cy="2397125"/>
          </a:xfrm>
          <a:prstGeom prst="rect">
            <a:avLst/>
          </a:prstGeom>
          <a:noFill/>
          <a:ln w="9525">
            <a:noFill/>
            <a:miter lim="800000"/>
            <a:headEnd/>
            <a:tailEnd/>
          </a:ln>
        </p:spPr>
      </p:pic>
      <p:pic>
        <p:nvPicPr>
          <p:cNvPr id="16392" name="Picture 4" descr="http://player.slideplayer.cz/11/3320440/data/images/img18.jpg"/>
          <p:cNvPicPr>
            <a:picLocks noChangeAspect="1" noChangeArrowheads="1"/>
          </p:cNvPicPr>
          <p:nvPr/>
        </p:nvPicPr>
        <p:blipFill>
          <a:blip r:embed="rId4"/>
          <a:srcRect/>
          <a:stretch>
            <a:fillRect/>
          </a:stretch>
        </p:blipFill>
        <p:spPr bwMode="auto">
          <a:xfrm>
            <a:off x="4572000" y="1812925"/>
            <a:ext cx="2946400" cy="2309813"/>
          </a:xfrm>
          <a:prstGeom prst="rect">
            <a:avLst/>
          </a:prstGeom>
          <a:noFill/>
          <a:ln w="9525">
            <a:noFill/>
            <a:miter lim="800000"/>
            <a:headEnd/>
            <a:tailEnd/>
          </a:ln>
        </p:spPr>
      </p:pic>
      <p:pic>
        <p:nvPicPr>
          <p:cNvPr id="16393" name="Picture 6" descr="http://player.slideplayer.cz/11/3320440/data/images/img19.jpg"/>
          <p:cNvPicPr>
            <a:picLocks noChangeAspect="1" noChangeArrowheads="1"/>
          </p:cNvPicPr>
          <p:nvPr/>
        </p:nvPicPr>
        <p:blipFill>
          <a:blip r:embed="rId5"/>
          <a:srcRect/>
          <a:stretch>
            <a:fillRect/>
          </a:stretch>
        </p:blipFill>
        <p:spPr bwMode="auto">
          <a:xfrm>
            <a:off x="2771775" y="4446588"/>
            <a:ext cx="360045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smtClean="0"/>
              <a:t>Slitiny kovů</a:t>
            </a:r>
          </a:p>
        </p:txBody>
      </p:sp>
      <p:sp>
        <p:nvSpPr>
          <p:cNvPr id="17411" name="Rectangle 3"/>
          <p:cNvSpPr>
            <a:spLocks noGrp="1" noChangeArrowheads="1"/>
          </p:cNvSpPr>
          <p:nvPr>
            <p:ph type="body" idx="1"/>
          </p:nvPr>
        </p:nvSpPr>
        <p:spPr>
          <a:xfrm>
            <a:off x="684213" y="1698625"/>
            <a:ext cx="7772400" cy="4826000"/>
          </a:xfrm>
        </p:spPr>
        <p:txBody>
          <a:bodyPr>
            <a:normAutofit fontScale="92500" lnSpcReduction="20000"/>
          </a:bodyPr>
          <a:lstStyle/>
          <a:p>
            <a:pPr algn="just"/>
            <a:r>
              <a:rPr lang="cs-CZ" altLang="cs-CZ" sz="2400" b="1" dirty="0" smtClean="0"/>
              <a:t>Slitiny kovů </a:t>
            </a:r>
            <a:r>
              <a:rPr lang="cs-CZ" altLang="cs-CZ" sz="2400" dirty="0" smtClean="0"/>
              <a:t>jsou soustavy tvořené základním kovem (označ. A) a přidanými prvky (označ. B, C, D apod.). Cílem je dosáhnout požadované kombinace vlastností (např. tvárnost, kujnost / pevnost, tvrdost):</a:t>
            </a:r>
          </a:p>
          <a:p>
            <a:pPr lvl="1"/>
            <a:r>
              <a:rPr lang="cs-CZ" altLang="cs-CZ" dirty="0" smtClean="0"/>
              <a:t>Kombinace dvou kovů (popř. dalších složek): </a:t>
            </a:r>
            <a:r>
              <a:rPr lang="cs-CZ" altLang="cs-CZ" dirty="0" err="1" smtClean="0"/>
              <a:t>Cu</a:t>
            </a:r>
            <a:r>
              <a:rPr lang="cs-CZ" altLang="cs-CZ" dirty="0" smtClean="0"/>
              <a:t> + </a:t>
            </a:r>
            <a:r>
              <a:rPr lang="cs-CZ" altLang="cs-CZ" dirty="0" err="1" smtClean="0"/>
              <a:t>Sn</a:t>
            </a:r>
            <a:r>
              <a:rPr lang="cs-CZ" altLang="cs-CZ" dirty="0" smtClean="0"/>
              <a:t> (bronz), </a:t>
            </a:r>
            <a:r>
              <a:rPr lang="cs-CZ" altLang="cs-CZ" dirty="0" err="1" smtClean="0"/>
              <a:t>Cu</a:t>
            </a:r>
            <a:r>
              <a:rPr lang="cs-CZ" altLang="cs-CZ" dirty="0" smtClean="0"/>
              <a:t> + </a:t>
            </a:r>
            <a:r>
              <a:rPr lang="cs-CZ" altLang="cs-CZ" dirty="0" err="1" smtClean="0"/>
              <a:t>Zn</a:t>
            </a:r>
            <a:r>
              <a:rPr lang="cs-CZ" altLang="cs-CZ" dirty="0" smtClean="0"/>
              <a:t> (mosaz), </a:t>
            </a:r>
            <a:r>
              <a:rPr lang="cs-CZ" altLang="cs-CZ" dirty="0" err="1" smtClean="0"/>
              <a:t>Sn</a:t>
            </a:r>
            <a:r>
              <a:rPr lang="cs-CZ" altLang="cs-CZ" dirty="0" smtClean="0"/>
              <a:t> + </a:t>
            </a:r>
            <a:r>
              <a:rPr lang="cs-CZ" altLang="cs-CZ" dirty="0" err="1" smtClean="0"/>
              <a:t>Pb</a:t>
            </a:r>
            <a:r>
              <a:rPr lang="cs-CZ" altLang="cs-CZ" dirty="0" smtClean="0"/>
              <a:t> (pájka)</a:t>
            </a:r>
          </a:p>
          <a:p>
            <a:pPr lvl="1"/>
            <a:r>
              <a:rPr lang="cs-CZ" altLang="cs-CZ" dirty="0" smtClean="0"/>
              <a:t>Kombinace kovu a nekovového prvku: </a:t>
            </a:r>
            <a:r>
              <a:rPr lang="cs-CZ" altLang="cs-CZ" dirty="0" err="1" smtClean="0"/>
              <a:t>Fe</a:t>
            </a:r>
            <a:r>
              <a:rPr lang="cs-CZ" altLang="cs-CZ" dirty="0" smtClean="0"/>
              <a:t> + C           (ocel, litina), (+ </a:t>
            </a:r>
            <a:r>
              <a:rPr lang="cs-CZ" altLang="cs-CZ" dirty="0" err="1" smtClean="0"/>
              <a:t>Cr</a:t>
            </a:r>
            <a:r>
              <a:rPr lang="cs-CZ" altLang="cs-CZ" dirty="0" smtClean="0"/>
              <a:t>, Ni) nerez ocel</a:t>
            </a:r>
          </a:p>
          <a:p>
            <a:pPr lvl="1"/>
            <a:r>
              <a:rPr lang="cs-CZ" altLang="cs-CZ" dirty="0" smtClean="0"/>
              <a:t>Kov + rtuť: amalgám (amalgám zlata, stříbra) </a:t>
            </a:r>
          </a:p>
          <a:p>
            <a:r>
              <a:rPr lang="cs-CZ" altLang="cs-CZ" sz="3000" b="1" dirty="0" smtClean="0"/>
              <a:t>Fázové změny </a:t>
            </a:r>
            <a:r>
              <a:rPr lang="cs-CZ" altLang="cs-CZ" sz="3000" dirty="0"/>
              <a:t>ve slitinách kovů popisují rovnovážné diagramy slitin kovů (</a:t>
            </a:r>
            <a:r>
              <a:rPr lang="cs-CZ" altLang="cs-CZ" sz="3000" dirty="0" smtClean="0"/>
              <a:t>přechod látek ze stavu kapalného – likvidu do stavu pevného-solidu; tuhnutí probíhá v různých fázích)</a:t>
            </a:r>
            <a:endParaRPr lang="cs-CZ" altLang="cs-CZ" sz="3000" dirty="0"/>
          </a:p>
          <a:p>
            <a:pPr lvl="1"/>
            <a:endParaRPr lang="cs-CZ" altLang="cs-CZ" dirty="0" smtClean="0"/>
          </a:p>
          <a:p>
            <a:pPr lvl="1"/>
            <a:endParaRPr lang="cs-CZ" altLang="cs-CZ" dirty="0" smtClean="0"/>
          </a:p>
          <a:p>
            <a:pPr lvl="1"/>
            <a:endParaRPr lang="cs-CZ" altLang="cs-CZ" dirty="0" smtClean="0"/>
          </a:p>
          <a:p>
            <a:endParaRPr lang="cs-CZ" altLang="cs-CZ"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Klasifikace fází v kovových soustavách</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b="1" dirty="0" smtClean="0">
                <a:solidFill>
                  <a:srgbClr val="FF0000"/>
                </a:solidFill>
              </a:rPr>
              <a:t>Tuhé roztoky </a:t>
            </a:r>
            <a:r>
              <a:rPr lang="cs-CZ" dirty="0" smtClean="0"/>
              <a:t>– krystalická fáze, tvořená dvěma nebo více složkami, s jednou krystalovou mřížkou; jedna složka si ponechává svou krystalovou stavbu a atomy druhé složky se v ní rozpouštějí – substituční (uspořádané/neuspořádané) nebo intersticiální tuhé roztoky</a:t>
            </a:r>
          </a:p>
          <a:p>
            <a:r>
              <a:rPr lang="cs-CZ" b="1" dirty="0" smtClean="0">
                <a:solidFill>
                  <a:srgbClr val="FF0000"/>
                </a:solidFill>
              </a:rPr>
              <a:t>Intermediální fáze </a:t>
            </a:r>
            <a:r>
              <a:rPr lang="cs-CZ" b="1" dirty="0" smtClean="0"/>
              <a:t>– </a:t>
            </a:r>
            <a:r>
              <a:rPr lang="cs-CZ" dirty="0" smtClean="0"/>
              <a:t>vznikají při překročení vzájemné rozpustnosti základového kovu a legujícího prvku, mají povahu chemických sloučenin (označ. </a:t>
            </a:r>
            <a:r>
              <a:rPr lang="cs-CZ" dirty="0" err="1" smtClean="0"/>
              <a:t>A</a:t>
            </a:r>
            <a:r>
              <a:rPr lang="cs-CZ" baseline="-25000" dirty="0" err="1" smtClean="0"/>
              <a:t>x</a:t>
            </a:r>
            <a:r>
              <a:rPr lang="cs-CZ" dirty="0" err="1" smtClean="0"/>
              <a:t>B</a:t>
            </a:r>
            <a:r>
              <a:rPr lang="cs-CZ" baseline="-25000" dirty="0" err="1" smtClean="0"/>
              <a:t>y</a:t>
            </a:r>
            <a:r>
              <a:rPr lang="cs-CZ" dirty="0" smtClean="0"/>
              <a:t>); pokud prvek B je kov = </a:t>
            </a:r>
            <a:r>
              <a:rPr lang="cs-CZ" b="1" dirty="0" err="1" smtClean="0"/>
              <a:t>intermetalika</a:t>
            </a:r>
            <a:r>
              <a:rPr lang="cs-CZ" dirty="0" smtClean="0"/>
              <a:t>; mají odlišné </a:t>
            </a:r>
            <a:r>
              <a:rPr lang="cs-CZ" dirty="0" err="1" smtClean="0"/>
              <a:t>fyz</a:t>
            </a:r>
            <a:r>
              <a:rPr lang="cs-CZ" dirty="0" smtClean="0"/>
              <a:t>. a </a:t>
            </a:r>
            <a:r>
              <a:rPr lang="cs-CZ" dirty="0" err="1" smtClean="0"/>
              <a:t>mechan</a:t>
            </a:r>
            <a:r>
              <a:rPr lang="cs-CZ" dirty="0" smtClean="0"/>
              <a:t>. vlastnosti, např. </a:t>
            </a:r>
            <a:r>
              <a:rPr lang="cs-CZ" dirty="0" err="1" smtClean="0"/>
              <a:t>ZnS</a:t>
            </a:r>
            <a:r>
              <a:rPr lang="cs-CZ" dirty="0" smtClean="0"/>
              <a:t>, karbidy, nitridy, boridy, </a:t>
            </a:r>
            <a:endParaRPr lang="cs-CZ" dirty="0"/>
          </a:p>
        </p:txBody>
      </p:sp>
    </p:spTree>
    <p:extLst>
      <p:ext uri="{BB962C8B-B14F-4D97-AF65-F5344CB8AC3E}">
        <p14:creationId xmlns:p14="http://schemas.microsoft.com/office/powerpoint/2010/main" val="3394218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492918" y="260648"/>
            <a:ext cx="8229600" cy="1143000"/>
          </a:xfrm>
        </p:spPr>
        <p:txBody>
          <a:bodyPr/>
          <a:lstStyle/>
          <a:p>
            <a:r>
              <a:rPr lang="cs-CZ" altLang="cs-CZ" smtClean="0"/>
              <a:t>Slitiny kovů - jednofázové</a:t>
            </a:r>
          </a:p>
        </p:txBody>
      </p:sp>
      <p:pic>
        <p:nvPicPr>
          <p:cNvPr id="18435" name="Picture 2"/>
          <p:cNvPicPr>
            <a:picLocks noGrp="1" noChangeAspect="1" noChangeArrowheads="1"/>
          </p:cNvPicPr>
          <p:nvPr>
            <p:ph idx="1"/>
          </p:nvPr>
        </p:nvPicPr>
        <p:blipFill>
          <a:blip r:embed="rId3"/>
          <a:srcRect/>
          <a:stretch>
            <a:fillRect/>
          </a:stretch>
        </p:blipFill>
        <p:spPr>
          <a:xfrm>
            <a:off x="323850" y="1844675"/>
            <a:ext cx="4167188" cy="2432050"/>
          </a:xfrm>
          <a:noFill/>
        </p:spPr>
      </p:pic>
      <p:pic>
        <p:nvPicPr>
          <p:cNvPr id="18436" name="Picture 2"/>
          <p:cNvPicPr>
            <a:picLocks noChangeAspect="1" noChangeArrowheads="1"/>
          </p:cNvPicPr>
          <p:nvPr/>
        </p:nvPicPr>
        <p:blipFill>
          <a:blip r:embed="rId4"/>
          <a:srcRect/>
          <a:stretch>
            <a:fillRect/>
          </a:stretch>
        </p:blipFill>
        <p:spPr bwMode="auto">
          <a:xfrm>
            <a:off x="5350114" y="4412962"/>
            <a:ext cx="3233108" cy="2203201"/>
          </a:xfrm>
          <a:prstGeom prst="rect">
            <a:avLst/>
          </a:prstGeom>
          <a:noFill/>
          <a:ln w="9525">
            <a:noFill/>
            <a:miter lim="800000"/>
            <a:headEnd/>
            <a:tailEnd/>
          </a:ln>
        </p:spPr>
      </p:pic>
      <p:pic>
        <p:nvPicPr>
          <p:cNvPr id="18437" name="Picture 5"/>
          <p:cNvPicPr>
            <a:picLocks noChangeAspect="1" noChangeArrowheads="1"/>
          </p:cNvPicPr>
          <p:nvPr/>
        </p:nvPicPr>
        <p:blipFill>
          <a:blip r:embed="rId5"/>
          <a:srcRect/>
          <a:stretch>
            <a:fillRect/>
          </a:stretch>
        </p:blipFill>
        <p:spPr bwMode="auto">
          <a:xfrm>
            <a:off x="1643063" y="4841586"/>
            <a:ext cx="1876425" cy="1630651"/>
          </a:xfrm>
          <a:prstGeom prst="rect">
            <a:avLst/>
          </a:prstGeom>
          <a:noFill/>
          <a:ln w="12700" cap="sq">
            <a:noFill/>
            <a:miter lim="800000"/>
            <a:headEnd type="none" w="sm" len="sm"/>
            <a:tailEnd type="none" w="sm" len="sm"/>
          </a:ln>
        </p:spPr>
      </p:pic>
      <p:cxnSp>
        <p:nvCxnSpPr>
          <p:cNvPr id="18438" name="Přímá spojovací šipka 6"/>
          <p:cNvCxnSpPr>
            <a:cxnSpLocks noChangeShapeType="1"/>
          </p:cNvCxnSpPr>
          <p:nvPr/>
        </p:nvCxnSpPr>
        <p:spPr bwMode="auto">
          <a:xfrm rot="10800000" flipV="1">
            <a:off x="3588936" y="4412962"/>
            <a:ext cx="2071688" cy="857250"/>
          </a:xfrm>
          <a:prstGeom prst="straightConnector1">
            <a:avLst/>
          </a:prstGeom>
          <a:noFill/>
          <a:ln w="12700" cap="sq" algn="ctr">
            <a:solidFill>
              <a:schemeClr val="tx1"/>
            </a:solidFill>
            <a:round/>
            <a:headEnd type="none" w="sm" len="sm"/>
            <a:tailEnd type="arrow" w="med" len="med"/>
          </a:ln>
        </p:spPr>
      </p:cxnSp>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936" t="30305" r="26874" b="7605"/>
          <a:stretch/>
        </p:blipFill>
        <p:spPr bwMode="auto">
          <a:xfrm>
            <a:off x="4543689" y="1412776"/>
            <a:ext cx="4032448" cy="2863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cs-CZ" smtClean="0"/>
              <a:t>Slitiny kovů - vícefázové</a:t>
            </a:r>
          </a:p>
        </p:txBody>
      </p:sp>
      <p:pic>
        <p:nvPicPr>
          <p:cNvPr id="19459" name="Picture 3"/>
          <p:cNvPicPr>
            <a:picLocks noGrp="1" noChangeAspect="1" noChangeArrowheads="1"/>
          </p:cNvPicPr>
          <p:nvPr>
            <p:ph idx="1"/>
          </p:nvPr>
        </p:nvPicPr>
        <p:blipFill>
          <a:blip r:embed="rId3"/>
          <a:srcRect/>
          <a:stretch>
            <a:fillRect/>
          </a:stretch>
        </p:blipFill>
        <p:spPr>
          <a:xfrm>
            <a:off x="137197" y="1037202"/>
            <a:ext cx="3998913" cy="3039870"/>
          </a:xfrm>
          <a:noFill/>
        </p:spPr>
      </p:pic>
      <p:sp>
        <p:nvSpPr>
          <p:cNvPr id="19460" name="TextovéPole 2"/>
          <p:cNvSpPr txBox="1">
            <a:spLocks noChangeArrowheads="1"/>
          </p:cNvSpPr>
          <p:nvPr/>
        </p:nvSpPr>
        <p:spPr bwMode="auto">
          <a:xfrm>
            <a:off x="4148842" y="1602370"/>
            <a:ext cx="2232025" cy="1200150"/>
          </a:xfrm>
          <a:prstGeom prst="rect">
            <a:avLst/>
          </a:prstGeom>
          <a:noFill/>
          <a:ln w="9525">
            <a:noFill/>
            <a:miter lim="800000"/>
            <a:headEnd/>
            <a:tailEnd/>
          </a:ln>
        </p:spPr>
        <p:txBody>
          <a:bodyPr>
            <a:spAutoFit/>
          </a:bodyPr>
          <a:lstStyle/>
          <a:p>
            <a:r>
              <a:rPr lang="cs-CZ" altLang="cs-CZ"/>
              <a:t>Rovnovážný fázový diagram Cu-Ag</a:t>
            </a:r>
          </a:p>
        </p:txBody>
      </p:sp>
      <p:pic>
        <p:nvPicPr>
          <p:cNvPr id="19461" name="Picture 8"/>
          <p:cNvPicPr>
            <a:picLocks noChangeAspect="1" noChangeArrowheads="1"/>
          </p:cNvPicPr>
          <p:nvPr/>
        </p:nvPicPr>
        <p:blipFill>
          <a:blip r:embed="rId4"/>
          <a:srcRect/>
          <a:stretch>
            <a:fillRect/>
          </a:stretch>
        </p:blipFill>
        <p:spPr bwMode="auto">
          <a:xfrm>
            <a:off x="5925675" y="2493508"/>
            <a:ext cx="2333625" cy="2520950"/>
          </a:xfrm>
          <a:prstGeom prst="rect">
            <a:avLst/>
          </a:prstGeom>
          <a:noFill/>
          <a:ln w="12700" cap="sq">
            <a:noFill/>
            <a:miter lim="800000"/>
            <a:headEnd type="none" w="sm" len="sm"/>
            <a:tailEnd type="none" w="sm" len="sm"/>
          </a:ln>
        </p:spPr>
      </p:pic>
      <p:cxnSp>
        <p:nvCxnSpPr>
          <p:cNvPr id="19462" name="Přímá spojovací šipka 10"/>
          <p:cNvCxnSpPr>
            <a:cxnSpLocks noChangeShapeType="1"/>
          </p:cNvCxnSpPr>
          <p:nvPr/>
        </p:nvCxnSpPr>
        <p:spPr bwMode="auto">
          <a:xfrm>
            <a:off x="3510665" y="2957438"/>
            <a:ext cx="2149175" cy="642937"/>
          </a:xfrm>
          <a:prstGeom prst="straightConnector1">
            <a:avLst/>
          </a:prstGeom>
          <a:noFill/>
          <a:ln w="12700" cap="sq" algn="ctr">
            <a:solidFill>
              <a:schemeClr val="tx1"/>
            </a:solidFill>
            <a:round/>
            <a:headEnd type="none" w="sm" len="sm"/>
            <a:tailEnd type="arrow" w="med" len="med"/>
          </a:ln>
        </p:spPr>
      </p:cxnSp>
      <p:sp>
        <p:nvSpPr>
          <p:cNvPr id="19463" name="TextovéPole 1"/>
          <p:cNvSpPr txBox="1">
            <a:spLocks noChangeArrowheads="1"/>
          </p:cNvSpPr>
          <p:nvPr/>
        </p:nvSpPr>
        <p:spPr bwMode="auto">
          <a:xfrm>
            <a:off x="6380867" y="4851393"/>
            <a:ext cx="792163" cy="460375"/>
          </a:xfrm>
          <a:prstGeom prst="rect">
            <a:avLst/>
          </a:prstGeom>
          <a:noFill/>
          <a:ln w="9525">
            <a:noFill/>
            <a:miter lim="800000"/>
            <a:headEnd/>
            <a:tailEnd/>
          </a:ln>
        </p:spPr>
        <p:txBody>
          <a:bodyPr>
            <a:spAutoFit/>
          </a:bodyPr>
          <a:lstStyle/>
          <a:p>
            <a:r>
              <a:rPr lang="el-GR" altLang="cs-CZ" dirty="0"/>
              <a:t>α</a:t>
            </a:r>
            <a:r>
              <a:rPr lang="cs-CZ" altLang="cs-CZ" dirty="0"/>
              <a:t>1</a:t>
            </a:r>
          </a:p>
        </p:txBody>
      </p:sp>
      <p:sp>
        <p:nvSpPr>
          <p:cNvPr id="19464" name="TextovéPole 2"/>
          <p:cNvSpPr txBox="1">
            <a:spLocks noChangeArrowheads="1"/>
          </p:cNvSpPr>
          <p:nvPr/>
        </p:nvSpPr>
        <p:spPr bwMode="auto">
          <a:xfrm>
            <a:off x="8043499" y="5078236"/>
            <a:ext cx="431601" cy="369332"/>
          </a:xfrm>
          <a:prstGeom prst="rect">
            <a:avLst/>
          </a:prstGeom>
          <a:noFill/>
          <a:ln w="9525">
            <a:noFill/>
            <a:miter lim="800000"/>
            <a:headEnd/>
            <a:tailEnd/>
          </a:ln>
        </p:spPr>
        <p:txBody>
          <a:bodyPr wrap="square">
            <a:spAutoFit/>
          </a:bodyPr>
          <a:lstStyle/>
          <a:p>
            <a:r>
              <a:rPr lang="el-GR" altLang="cs-CZ" dirty="0"/>
              <a:t>α</a:t>
            </a:r>
            <a:r>
              <a:rPr lang="cs-CZ" altLang="cs-CZ" dirty="0"/>
              <a:t>2</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243313"/>
            <a:ext cx="3629726" cy="240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Přímá spojnice se šipkou 2"/>
          <p:cNvCxnSpPr/>
          <p:nvPr/>
        </p:nvCxnSpPr>
        <p:spPr>
          <a:xfrm>
            <a:off x="3779912" y="4941168"/>
            <a:ext cx="576064" cy="248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Přímá spojnice se šipkou 4"/>
          <p:cNvCxnSpPr/>
          <p:nvPr/>
        </p:nvCxnSpPr>
        <p:spPr>
          <a:xfrm>
            <a:off x="3563888" y="5733256"/>
            <a:ext cx="79208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ovéPole 1"/>
          <p:cNvSpPr txBox="1">
            <a:spLocks noChangeArrowheads="1"/>
          </p:cNvSpPr>
          <p:nvPr/>
        </p:nvSpPr>
        <p:spPr bwMode="auto">
          <a:xfrm>
            <a:off x="4355976" y="5081581"/>
            <a:ext cx="1872208" cy="646331"/>
          </a:xfrm>
          <a:prstGeom prst="rect">
            <a:avLst/>
          </a:prstGeom>
          <a:noFill/>
          <a:ln w="9525">
            <a:noFill/>
            <a:miter lim="800000"/>
            <a:headEnd/>
            <a:tailEnd/>
          </a:ln>
        </p:spPr>
        <p:txBody>
          <a:bodyPr wrap="square">
            <a:spAutoFit/>
          </a:bodyPr>
          <a:lstStyle/>
          <a:p>
            <a:r>
              <a:rPr lang="el-GR" altLang="cs-CZ" dirty="0" smtClean="0"/>
              <a:t>α</a:t>
            </a:r>
            <a:r>
              <a:rPr lang="cs-CZ" altLang="cs-CZ" dirty="0" smtClean="0"/>
              <a:t>1 – tuhý roztok bohatý na </a:t>
            </a:r>
            <a:r>
              <a:rPr lang="cs-CZ" altLang="cs-CZ" dirty="0" err="1" smtClean="0"/>
              <a:t>Cu</a:t>
            </a:r>
            <a:r>
              <a:rPr lang="cs-CZ" altLang="cs-CZ" dirty="0" smtClean="0"/>
              <a:t> </a:t>
            </a:r>
            <a:endParaRPr lang="cs-CZ" altLang="cs-CZ" dirty="0"/>
          </a:p>
        </p:txBody>
      </p:sp>
      <p:sp>
        <p:nvSpPr>
          <p:cNvPr id="16" name="TextovéPole 2"/>
          <p:cNvSpPr txBox="1">
            <a:spLocks noChangeArrowheads="1"/>
          </p:cNvSpPr>
          <p:nvPr/>
        </p:nvSpPr>
        <p:spPr bwMode="auto">
          <a:xfrm>
            <a:off x="4428654" y="5989930"/>
            <a:ext cx="2087562" cy="646331"/>
          </a:xfrm>
          <a:prstGeom prst="rect">
            <a:avLst/>
          </a:prstGeom>
          <a:noFill/>
          <a:ln w="9525">
            <a:noFill/>
            <a:miter lim="800000"/>
            <a:headEnd/>
            <a:tailEnd/>
          </a:ln>
        </p:spPr>
        <p:txBody>
          <a:bodyPr wrap="square">
            <a:spAutoFit/>
          </a:bodyPr>
          <a:lstStyle/>
          <a:p>
            <a:r>
              <a:rPr lang="el-GR" altLang="cs-CZ" dirty="0"/>
              <a:t>α</a:t>
            </a:r>
            <a:r>
              <a:rPr lang="cs-CZ" altLang="cs-CZ" dirty="0"/>
              <a:t>2 </a:t>
            </a:r>
            <a:r>
              <a:rPr lang="cs-CZ" altLang="cs-CZ" dirty="0" smtClean="0"/>
              <a:t>– tuhý roztok bohatý na </a:t>
            </a:r>
            <a:r>
              <a:rPr lang="cs-CZ" altLang="cs-CZ" dirty="0" err="1" smtClean="0"/>
              <a:t>Ag</a:t>
            </a:r>
            <a:endParaRPr lang="cs-CZ" alt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3219</Words>
  <Application>Microsoft Office PowerPoint</Application>
  <PresentationFormat>Předvádění na obrazovce (4:3)</PresentationFormat>
  <Paragraphs>201</Paragraphs>
  <Slides>27</Slides>
  <Notes>25</Notes>
  <HiddenSlides>0</HiddenSlides>
  <MMClips>0</MMClips>
  <ScaleCrop>false</ScaleCrop>
  <HeadingPairs>
    <vt:vector size="4" baseType="variant">
      <vt:variant>
        <vt:lpstr>Motiv</vt:lpstr>
      </vt:variant>
      <vt:variant>
        <vt:i4>1</vt:i4>
      </vt:variant>
      <vt:variant>
        <vt:lpstr>Nadpisy snímků</vt:lpstr>
      </vt:variant>
      <vt:variant>
        <vt:i4>27</vt:i4>
      </vt:variant>
    </vt:vector>
  </HeadingPairs>
  <TitlesOfParts>
    <vt:vector size="28" baseType="lpstr">
      <vt:lpstr>Motiv sady Office</vt:lpstr>
      <vt:lpstr>Vlastnosti kovů a jejich slitin možnosti jejich identifikace</vt:lpstr>
      <vt:lpstr>Vlastnosti kovů</vt:lpstr>
      <vt:lpstr> Krystalová struktura kovů</vt:lpstr>
      <vt:lpstr>Mikrostruktura kovů</vt:lpstr>
      <vt:lpstr>Mikrostruktura kovů – poruchy mřížky</vt:lpstr>
      <vt:lpstr>Slitiny kovů</vt:lpstr>
      <vt:lpstr>Klasifikace fází v kovových soustavách</vt:lpstr>
      <vt:lpstr>Slitiny kovů - jednofázové</vt:lpstr>
      <vt:lpstr>Slitiny kovů - vícefázové</vt:lpstr>
      <vt:lpstr>Slitiny kovů – uspořádané tuhé roztoky </vt:lpstr>
      <vt:lpstr>Struktura kovů – tepelné zpracování</vt:lpstr>
      <vt:lpstr>Struktura kovů – mechanické vlastnosti</vt:lpstr>
      <vt:lpstr>Struktura kovů</vt:lpstr>
      <vt:lpstr>Metalografická analýza „trojnožka“, Brno 2001</vt:lpstr>
      <vt:lpstr>Identifikace kovů</vt:lpstr>
      <vt:lpstr>Barva kovů</vt:lpstr>
      <vt:lpstr> Barva korozních produktů</vt:lpstr>
      <vt:lpstr>Barva korozních produktů kovů</vt:lpstr>
      <vt:lpstr>Prezentace aplikace PowerPoint</vt:lpstr>
      <vt:lpstr>Spot - test</vt:lpstr>
      <vt:lpstr>Instrumentální metody analýzy</vt:lpstr>
      <vt:lpstr>Analýza galvanického zlacení na železné desce metodou SEM-EDS </vt:lpstr>
      <vt:lpstr>Instrumentální metody analýzy</vt:lpstr>
      <vt:lpstr>Hustota kovů (g.cm-3)</vt:lpstr>
      <vt:lpstr>Magnetické vlastnosti</vt:lpstr>
      <vt:lpstr>Tomografie</vt:lpstr>
      <vt:lpstr>Literatura - metalografie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Selucká</dc:creator>
  <cp:lastModifiedBy>Selucká</cp:lastModifiedBy>
  <cp:revision>39</cp:revision>
  <dcterms:created xsi:type="dcterms:W3CDTF">2016-04-01T13:48:57Z</dcterms:created>
  <dcterms:modified xsi:type="dcterms:W3CDTF">2021-03-15T11:09:06Z</dcterms:modified>
</cp:coreProperties>
</file>