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4"/>
  </p:notesMasterIdLst>
  <p:sldIdLst>
    <p:sldId id="288" r:id="rId2"/>
    <p:sldId id="257" r:id="rId3"/>
    <p:sldId id="256" r:id="rId4"/>
    <p:sldId id="290" r:id="rId5"/>
    <p:sldId id="258" r:id="rId6"/>
    <p:sldId id="259" r:id="rId7"/>
    <p:sldId id="289" r:id="rId8"/>
    <p:sldId id="261" r:id="rId9"/>
    <p:sldId id="260" r:id="rId10"/>
    <p:sldId id="263" r:id="rId11"/>
    <p:sldId id="266" r:id="rId12"/>
    <p:sldId id="265" r:id="rId13"/>
    <p:sldId id="267" r:id="rId14"/>
    <p:sldId id="291" r:id="rId15"/>
    <p:sldId id="270" r:id="rId16"/>
    <p:sldId id="269" r:id="rId17"/>
    <p:sldId id="271"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E5"/>
    <a:srgbClr val="FFCCFF"/>
    <a:srgbClr val="00FF99"/>
    <a:srgbClr val="66FFFF"/>
    <a:srgbClr val="FFFF00"/>
    <a:srgbClr val="0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64" autoAdjust="0"/>
    <p:restoredTop sz="90929"/>
  </p:normalViewPr>
  <p:slideViewPr>
    <p:cSldViewPr>
      <p:cViewPr varScale="1">
        <p:scale>
          <a:sx n="74" d="100"/>
          <a:sy n="74" d="100"/>
        </p:scale>
        <p:origin x="122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28" d="100"/>
          <a:sy n="28" d="100"/>
        </p:scale>
        <p:origin x="-1266"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0B11C4-73A6-4672-B2B7-BBAF41C8D160}" type="datetimeFigureOut">
              <a:rPr lang="cs-CZ" smtClean="0"/>
              <a:t>04.05.2021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B4FFA-9E0E-4C03-91FA-0EEBA9238F4B}" type="slidenum">
              <a:rPr lang="cs-CZ" smtClean="0"/>
              <a:t>‹#›</a:t>
            </a:fld>
            <a:endParaRPr lang="cs-CZ"/>
          </a:p>
        </p:txBody>
      </p:sp>
    </p:spTree>
    <p:extLst>
      <p:ext uri="{BB962C8B-B14F-4D97-AF65-F5344CB8AC3E}">
        <p14:creationId xmlns:p14="http://schemas.microsoft.com/office/powerpoint/2010/main" val="2211935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4B4FFA-9E0E-4C03-91FA-0EEBA9238F4B}" type="slidenum">
              <a:rPr lang="cs-CZ" smtClean="0"/>
              <a:t>2</a:t>
            </a:fld>
            <a:endParaRPr lang="cs-CZ"/>
          </a:p>
        </p:txBody>
      </p:sp>
    </p:spTree>
    <p:extLst>
      <p:ext uri="{BB962C8B-B14F-4D97-AF65-F5344CB8AC3E}">
        <p14:creationId xmlns:p14="http://schemas.microsoft.com/office/powerpoint/2010/main" val="17645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4B4FFA-9E0E-4C03-91FA-0EEBA9238F4B}" type="slidenum">
              <a:rPr lang="cs-CZ" smtClean="0"/>
              <a:t>3</a:t>
            </a:fld>
            <a:endParaRPr lang="cs-CZ"/>
          </a:p>
        </p:txBody>
      </p:sp>
    </p:spTree>
    <p:extLst>
      <p:ext uri="{BB962C8B-B14F-4D97-AF65-F5344CB8AC3E}">
        <p14:creationId xmlns:p14="http://schemas.microsoft.com/office/powerpoint/2010/main" val="52525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4B4FFA-9E0E-4C03-91FA-0EEBA9238F4B}" type="slidenum">
              <a:rPr lang="cs-CZ" smtClean="0"/>
              <a:t>12</a:t>
            </a:fld>
            <a:endParaRPr lang="cs-CZ"/>
          </a:p>
        </p:txBody>
      </p:sp>
    </p:spTree>
    <p:extLst>
      <p:ext uri="{BB962C8B-B14F-4D97-AF65-F5344CB8AC3E}">
        <p14:creationId xmlns:p14="http://schemas.microsoft.com/office/powerpoint/2010/main" val="228620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4B4FFA-9E0E-4C03-91FA-0EEBA9238F4B}" type="slidenum">
              <a:rPr lang="cs-CZ" smtClean="0"/>
              <a:t>16</a:t>
            </a:fld>
            <a:endParaRPr lang="cs-CZ"/>
          </a:p>
        </p:txBody>
      </p:sp>
    </p:spTree>
    <p:extLst>
      <p:ext uri="{BB962C8B-B14F-4D97-AF65-F5344CB8AC3E}">
        <p14:creationId xmlns:p14="http://schemas.microsoft.com/office/powerpoint/2010/main" val="393945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524B4FFA-9E0E-4C03-91FA-0EEBA9238F4B}" type="slidenum">
              <a:rPr lang="cs-CZ" smtClean="0"/>
              <a:t>27</a:t>
            </a:fld>
            <a:endParaRPr lang="cs-CZ"/>
          </a:p>
        </p:txBody>
      </p:sp>
    </p:spTree>
    <p:extLst>
      <p:ext uri="{BB962C8B-B14F-4D97-AF65-F5344CB8AC3E}">
        <p14:creationId xmlns:p14="http://schemas.microsoft.com/office/powerpoint/2010/main" val="17278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3EF0BDDC-6A74-46CC-B2A4-F3FFD43DF9CA}"/>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B250FEF3-68C4-407B-8A01-8EC823A25B5C}"/>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8697944B-223A-4FE7-BA63-7FDD118A24CC}"/>
              </a:ext>
            </a:extLst>
          </p:cNvPr>
          <p:cNvSpPr>
            <a:spLocks noGrp="1" noChangeArrowheads="1"/>
          </p:cNvSpPr>
          <p:nvPr>
            <p:ph type="sldNum" sz="quarter" idx="12"/>
          </p:nvPr>
        </p:nvSpPr>
        <p:spPr>
          <a:ln/>
        </p:spPr>
        <p:txBody>
          <a:bodyPr/>
          <a:lstStyle>
            <a:lvl1pPr>
              <a:defRPr/>
            </a:lvl1pPr>
          </a:lstStyle>
          <a:p>
            <a:fld id="{5591D796-7A91-46C2-BF30-3056923E7FB2}" type="slidenum">
              <a:rPr lang="en-CA" altLang="cs-CZ"/>
              <a:pPr/>
              <a:t>‹#›</a:t>
            </a:fld>
            <a:endParaRPr lang="en-CA" altLang="cs-CZ"/>
          </a:p>
        </p:txBody>
      </p:sp>
    </p:spTree>
    <p:extLst>
      <p:ext uri="{BB962C8B-B14F-4D97-AF65-F5344CB8AC3E}">
        <p14:creationId xmlns:p14="http://schemas.microsoft.com/office/powerpoint/2010/main" val="256283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476356B3-7289-46C7-9D42-E09F2B372405}"/>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1CFB644E-5720-4BEF-8FC7-6260A66E816A}"/>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F09DADF5-A0D9-4A29-BBF0-3F51658BE40F}"/>
              </a:ext>
            </a:extLst>
          </p:cNvPr>
          <p:cNvSpPr>
            <a:spLocks noGrp="1" noChangeArrowheads="1"/>
          </p:cNvSpPr>
          <p:nvPr>
            <p:ph type="sldNum" sz="quarter" idx="12"/>
          </p:nvPr>
        </p:nvSpPr>
        <p:spPr>
          <a:ln/>
        </p:spPr>
        <p:txBody>
          <a:bodyPr/>
          <a:lstStyle>
            <a:lvl1pPr>
              <a:defRPr/>
            </a:lvl1pPr>
          </a:lstStyle>
          <a:p>
            <a:fld id="{6C769C4C-320F-4924-8CF7-6845D9C23E94}" type="slidenum">
              <a:rPr lang="en-CA" altLang="cs-CZ"/>
              <a:pPr/>
              <a:t>‹#›</a:t>
            </a:fld>
            <a:endParaRPr lang="en-CA" altLang="cs-CZ"/>
          </a:p>
        </p:txBody>
      </p:sp>
    </p:spTree>
    <p:extLst>
      <p:ext uri="{BB962C8B-B14F-4D97-AF65-F5344CB8AC3E}">
        <p14:creationId xmlns:p14="http://schemas.microsoft.com/office/powerpoint/2010/main" val="3679830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2319E48-D0C6-40F5-B5C8-0E1CB1741D6B}"/>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C7245E5A-0553-433D-9F11-AF6729F713F0}"/>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47CE5CA6-2732-45CF-98E6-0283A923507D}"/>
              </a:ext>
            </a:extLst>
          </p:cNvPr>
          <p:cNvSpPr>
            <a:spLocks noGrp="1" noChangeArrowheads="1"/>
          </p:cNvSpPr>
          <p:nvPr>
            <p:ph type="sldNum" sz="quarter" idx="12"/>
          </p:nvPr>
        </p:nvSpPr>
        <p:spPr>
          <a:ln/>
        </p:spPr>
        <p:txBody>
          <a:bodyPr/>
          <a:lstStyle>
            <a:lvl1pPr>
              <a:defRPr/>
            </a:lvl1pPr>
          </a:lstStyle>
          <a:p>
            <a:fld id="{49DA60E6-BA9A-4DD6-83B3-0321500DA3E2}" type="slidenum">
              <a:rPr lang="en-CA" altLang="cs-CZ"/>
              <a:pPr/>
              <a:t>‹#›</a:t>
            </a:fld>
            <a:endParaRPr lang="en-CA" altLang="cs-CZ"/>
          </a:p>
        </p:txBody>
      </p:sp>
    </p:spTree>
    <p:extLst>
      <p:ext uri="{BB962C8B-B14F-4D97-AF65-F5344CB8AC3E}">
        <p14:creationId xmlns:p14="http://schemas.microsoft.com/office/powerpoint/2010/main" val="91077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685800" y="1981200"/>
            <a:ext cx="7772400" cy="4114800"/>
          </a:xfrm>
        </p:spPr>
        <p:txBody>
          <a:bodyPr/>
          <a:lstStyle/>
          <a:p>
            <a:pPr lvl="0"/>
            <a:endParaRPr lang="cs-CZ" noProof="0"/>
          </a:p>
        </p:txBody>
      </p:sp>
      <p:sp>
        <p:nvSpPr>
          <p:cNvPr id="4" name="Rectangle 4">
            <a:extLst>
              <a:ext uri="{FF2B5EF4-FFF2-40B4-BE49-F238E27FC236}">
                <a16:creationId xmlns:a16="http://schemas.microsoft.com/office/drawing/2014/main" id="{08CB5872-F11D-4D1D-9701-C903E09AC7DF}"/>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A73FF56D-C36F-4964-845B-EC3292AD8D1E}"/>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350EB37F-B86C-4A6D-87D8-F3D8C8CFBE1C}"/>
              </a:ext>
            </a:extLst>
          </p:cNvPr>
          <p:cNvSpPr>
            <a:spLocks noGrp="1" noChangeArrowheads="1"/>
          </p:cNvSpPr>
          <p:nvPr>
            <p:ph type="sldNum" sz="quarter" idx="12"/>
          </p:nvPr>
        </p:nvSpPr>
        <p:spPr>
          <a:ln/>
        </p:spPr>
        <p:txBody>
          <a:bodyPr/>
          <a:lstStyle>
            <a:lvl1pPr>
              <a:defRPr/>
            </a:lvl1pPr>
          </a:lstStyle>
          <a:p>
            <a:fld id="{94C8E399-64F0-4E63-85B3-C34BDF713965}" type="slidenum">
              <a:rPr lang="en-CA" altLang="cs-CZ"/>
              <a:pPr/>
              <a:t>‹#›</a:t>
            </a:fld>
            <a:endParaRPr lang="en-CA" altLang="cs-CZ"/>
          </a:p>
        </p:txBody>
      </p:sp>
    </p:spTree>
    <p:extLst>
      <p:ext uri="{BB962C8B-B14F-4D97-AF65-F5344CB8AC3E}">
        <p14:creationId xmlns:p14="http://schemas.microsoft.com/office/powerpoint/2010/main" val="421799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882FFB4-75E7-432A-B55D-4C41D88C361E}"/>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C2187494-A702-47D0-9549-5DF910A8E1E1}"/>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50BA683C-7258-420D-8FBE-E5D5CCDF8591}"/>
              </a:ext>
            </a:extLst>
          </p:cNvPr>
          <p:cNvSpPr>
            <a:spLocks noGrp="1" noChangeArrowheads="1"/>
          </p:cNvSpPr>
          <p:nvPr>
            <p:ph type="sldNum" sz="quarter" idx="12"/>
          </p:nvPr>
        </p:nvSpPr>
        <p:spPr>
          <a:ln/>
        </p:spPr>
        <p:txBody>
          <a:bodyPr/>
          <a:lstStyle>
            <a:lvl1pPr>
              <a:defRPr/>
            </a:lvl1pPr>
          </a:lstStyle>
          <a:p>
            <a:fld id="{E052D642-93EE-450C-8C3B-148A94199CF7}" type="slidenum">
              <a:rPr lang="en-CA" altLang="cs-CZ"/>
              <a:pPr/>
              <a:t>‹#›</a:t>
            </a:fld>
            <a:endParaRPr lang="en-CA" altLang="cs-CZ"/>
          </a:p>
        </p:txBody>
      </p:sp>
    </p:spTree>
    <p:extLst>
      <p:ext uri="{BB962C8B-B14F-4D97-AF65-F5344CB8AC3E}">
        <p14:creationId xmlns:p14="http://schemas.microsoft.com/office/powerpoint/2010/main" val="324184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63F58BF1-023C-4BCF-9024-CD75538210B1}"/>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CB08D3C8-F475-49A1-AEC7-F14F5BA8A277}"/>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1B7136DB-3AC9-42A0-A93F-396BFC169544}"/>
              </a:ext>
            </a:extLst>
          </p:cNvPr>
          <p:cNvSpPr>
            <a:spLocks noGrp="1" noChangeArrowheads="1"/>
          </p:cNvSpPr>
          <p:nvPr>
            <p:ph type="sldNum" sz="quarter" idx="12"/>
          </p:nvPr>
        </p:nvSpPr>
        <p:spPr>
          <a:ln/>
        </p:spPr>
        <p:txBody>
          <a:bodyPr/>
          <a:lstStyle>
            <a:lvl1pPr>
              <a:defRPr/>
            </a:lvl1pPr>
          </a:lstStyle>
          <a:p>
            <a:fld id="{E796F039-554F-4573-9D09-01D3EA079EB5}" type="slidenum">
              <a:rPr lang="en-CA" altLang="cs-CZ"/>
              <a:pPr/>
              <a:t>‹#›</a:t>
            </a:fld>
            <a:endParaRPr lang="en-CA" altLang="cs-CZ"/>
          </a:p>
        </p:txBody>
      </p:sp>
    </p:spTree>
    <p:extLst>
      <p:ext uri="{BB962C8B-B14F-4D97-AF65-F5344CB8AC3E}">
        <p14:creationId xmlns:p14="http://schemas.microsoft.com/office/powerpoint/2010/main" val="3243002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9E55A777-6995-4A84-A043-943FD18AAC0D}"/>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B06590DA-70C4-4B60-BF1C-D050AC28C6CB}"/>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6">
            <a:extLst>
              <a:ext uri="{FF2B5EF4-FFF2-40B4-BE49-F238E27FC236}">
                <a16:creationId xmlns:a16="http://schemas.microsoft.com/office/drawing/2014/main" id="{6F237072-5448-46B2-93C6-7635106FDC27}"/>
              </a:ext>
            </a:extLst>
          </p:cNvPr>
          <p:cNvSpPr>
            <a:spLocks noGrp="1" noChangeArrowheads="1"/>
          </p:cNvSpPr>
          <p:nvPr>
            <p:ph type="sldNum" sz="quarter" idx="12"/>
          </p:nvPr>
        </p:nvSpPr>
        <p:spPr>
          <a:ln/>
        </p:spPr>
        <p:txBody>
          <a:bodyPr/>
          <a:lstStyle>
            <a:lvl1pPr>
              <a:defRPr/>
            </a:lvl1pPr>
          </a:lstStyle>
          <a:p>
            <a:fld id="{0E9FB421-9DF8-498A-9547-4FE2317A4104}" type="slidenum">
              <a:rPr lang="en-CA" altLang="cs-CZ"/>
              <a:pPr/>
              <a:t>‹#›</a:t>
            </a:fld>
            <a:endParaRPr lang="en-CA" altLang="cs-CZ"/>
          </a:p>
        </p:txBody>
      </p:sp>
    </p:spTree>
    <p:extLst>
      <p:ext uri="{BB962C8B-B14F-4D97-AF65-F5344CB8AC3E}">
        <p14:creationId xmlns:p14="http://schemas.microsoft.com/office/powerpoint/2010/main" val="176349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76D3E75A-B509-471A-AF32-670C3267646C}"/>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5">
            <a:extLst>
              <a:ext uri="{FF2B5EF4-FFF2-40B4-BE49-F238E27FC236}">
                <a16:creationId xmlns:a16="http://schemas.microsoft.com/office/drawing/2014/main" id="{A0CF7989-651B-4B16-8185-E86B43E91DA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9" name="Rectangle 6">
            <a:extLst>
              <a:ext uri="{FF2B5EF4-FFF2-40B4-BE49-F238E27FC236}">
                <a16:creationId xmlns:a16="http://schemas.microsoft.com/office/drawing/2014/main" id="{E506A909-54A5-458D-B4DC-39A4E81B7FDE}"/>
              </a:ext>
            </a:extLst>
          </p:cNvPr>
          <p:cNvSpPr>
            <a:spLocks noGrp="1" noChangeArrowheads="1"/>
          </p:cNvSpPr>
          <p:nvPr>
            <p:ph type="sldNum" sz="quarter" idx="12"/>
          </p:nvPr>
        </p:nvSpPr>
        <p:spPr>
          <a:ln/>
        </p:spPr>
        <p:txBody>
          <a:bodyPr/>
          <a:lstStyle>
            <a:lvl1pPr>
              <a:defRPr/>
            </a:lvl1pPr>
          </a:lstStyle>
          <a:p>
            <a:fld id="{C6902501-32A4-4081-9475-FB8CC173F10D}" type="slidenum">
              <a:rPr lang="en-CA" altLang="cs-CZ"/>
              <a:pPr/>
              <a:t>‹#›</a:t>
            </a:fld>
            <a:endParaRPr lang="en-CA" altLang="cs-CZ"/>
          </a:p>
        </p:txBody>
      </p:sp>
    </p:spTree>
    <p:extLst>
      <p:ext uri="{BB962C8B-B14F-4D97-AF65-F5344CB8AC3E}">
        <p14:creationId xmlns:p14="http://schemas.microsoft.com/office/powerpoint/2010/main" val="318603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2AF9C04D-ACE9-47F3-A931-7FCC76E08BED}"/>
              </a:ext>
            </a:extLst>
          </p:cNvPr>
          <p:cNvSpPr>
            <a:spLocks noGrp="1" noChangeArrowheads="1"/>
          </p:cNvSpPr>
          <p:nvPr>
            <p:ph type="dt" sz="half" idx="10"/>
          </p:nvPr>
        </p:nvSpPr>
        <p:spPr>
          <a:ln/>
        </p:spPr>
        <p:txBody>
          <a:bodyPr/>
          <a:lstStyle>
            <a:lvl1pPr>
              <a:defRPr/>
            </a:lvl1pPr>
          </a:lstStyle>
          <a:p>
            <a:pPr>
              <a:defRPr/>
            </a:pPr>
            <a:endParaRPr lang="en-CA"/>
          </a:p>
        </p:txBody>
      </p:sp>
      <p:sp>
        <p:nvSpPr>
          <p:cNvPr id="4" name="Rectangle 5">
            <a:extLst>
              <a:ext uri="{FF2B5EF4-FFF2-40B4-BE49-F238E27FC236}">
                <a16:creationId xmlns:a16="http://schemas.microsoft.com/office/drawing/2014/main" id="{FFEBC92C-87B3-4474-AF8D-DA02918F71DD}"/>
              </a:ext>
            </a:extLst>
          </p:cNvPr>
          <p:cNvSpPr>
            <a:spLocks noGrp="1" noChangeArrowheads="1"/>
          </p:cNvSpPr>
          <p:nvPr>
            <p:ph type="ftr" sz="quarter" idx="11"/>
          </p:nvPr>
        </p:nvSpPr>
        <p:spPr>
          <a:ln/>
        </p:spPr>
        <p:txBody>
          <a:bodyPr/>
          <a:lstStyle>
            <a:lvl1pPr>
              <a:defRPr/>
            </a:lvl1pPr>
          </a:lstStyle>
          <a:p>
            <a:pPr>
              <a:defRPr/>
            </a:pPr>
            <a:endParaRPr lang="en-CA"/>
          </a:p>
        </p:txBody>
      </p:sp>
      <p:sp>
        <p:nvSpPr>
          <p:cNvPr id="5" name="Rectangle 6">
            <a:extLst>
              <a:ext uri="{FF2B5EF4-FFF2-40B4-BE49-F238E27FC236}">
                <a16:creationId xmlns:a16="http://schemas.microsoft.com/office/drawing/2014/main" id="{E0229EA6-B89A-4570-8449-46EC6D698897}"/>
              </a:ext>
            </a:extLst>
          </p:cNvPr>
          <p:cNvSpPr>
            <a:spLocks noGrp="1" noChangeArrowheads="1"/>
          </p:cNvSpPr>
          <p:nvPr>
            <p:ph type="sldNum" sz="quarter" idx="12"/>
          </p:nvPr>
        </p:nvSpPr>
        <p:spPr>
          <a:ln/>
        </p:spPr>
        <p:txBody>
          <a:bodyPr/>
          <a:lstStyle>
            <a:lvl1pPr>
              <a:defRPr/>
            </a:lvl1pPr>
          </a:lstStyle>
          <a:p>
            <a:fld id="{F847815A-90E5-49AC-AD71-5A0584789C7E}" type="slidenum">
              <a:rPr lang="en-CA" altLang="cs-CZ"/>
              <a:pPr/>
              <a:t>‹#›</a:t>
            </a:fld>
            <a:endParaRPr lang="en-CA" altLang="cs-CZ"/>
          </a:p>
        </p:txBody>
      </p:sp>
    </p:spTree>
    <p:extLst>
      <p:ext uri="{BB962C8B-B14F-4D97-AF65-F5344CB8AC3E}">
        <p14:creationId xmlns:p14="http://schemas.microsoft.com/office/powerpoint/2010/main" val="15902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733011-2360-4A76-B106-C7D0EE38D525}"/>
              </a:ext>
            </a:extLst>
          </p:cNvPr>
          <p:cNvSpPr>
            <a:spLocks noGrp="1" noChangeArrowheads="1"/>
          </p:cNvSpPr>
          <p:nvPr>
            <p:ph type="dt" sz="half" idx="10"/>
          </p:nvPr>
        </p:nvSpPr>
        <p:spPr>
          <a:ln/>
        </p:spPr>
        <p:txBody>
          <a:bodyPr/>
          <a:lstStyle>
            <a:lvl1pPr>
              <a:defRPr/>
            </a:lvl1pPr>
          </a:lstStyle>
          <a:p>
            <a:pPr>
              <a:defRPr/>
            </a:pPr>
            <a:endParaRPr lang="en-CA"/>
          </a:p>
        </p:txBody>
      </p:sp>
      <p:sp>
        <p:nvSpPr>
          <p:cNvPr id="3" name="Rectangle 5">
            <a:extLst>
              <a:ext uri="{FF2B5EF4-FFF2-40B4-BE49-F238E27FC236}">
                <a16:creationId xmlns:a16="http://schemas.microsoft.com/office/drawing/2014/main" id="{24549BB8-0737-48F8-AB90-72524DF3D744}"/>
              </a:ext>
            </a:extLst>
          </p:cNvPr>
          <p:cNvSpPr>
            <a:spLocks noGrp="1" noChangeArrowheads="1"/>
          </p:cNvSpPr>
          <p:nvPr>
            <p:ph type="ftr" sz="quarter" idx="11"/>
          </p:nvPr>
        </p:nvSpPr>
        <p:spPr>
          <a:ln/>
        </p:spPr>
        <p:txBody>
          <a:bodyPr/>
          <a:lstStyle>
            <a:lvl1pPr>
              <a:defRPr/>
            </a:lvl1pPr>
          </a:lstStyle>
          <a:p>
            <a:pPr>
              <a:defRPr/>
            </a:pPr>
            <a:endParaRPr lang="en-CA"/>
          </a:p>
        </p:txBody>
      </p:sp>
      <p:sp>
        <p:nvSpPr>
          <p:cNvPr id="4" name="Rectangle 6">
            <a:extLst>
              <a:ext uri="{FF2B5EF4-FFF2-40B4-BE49-F238E27FC236}">
                <a16:creationId xmlns:a16="http://schemas.microsoft.com/office/drawing/2014/main" id="{335BD76C-8D10-4F35-89DD-948A7CCE58B1}"/>
              </a:ext>
            </a:extLst>
          </p:cNvPr>
          <p:cNvSpPr>
            <a:spLocks noGrp="1" noChangeArrowheads="1"/>
          </p:cNvSpPr>
          <p:nvPr>
            <p:ph type="sldNum" sz="quarter" idx="12"/>
          </p:nvPr>
        </p:nvSpPr>
        <p:spPr>
          <a:ln/>
        </p:spPr>
        <p:txBody>
          <a:bodyPr/>
          <a:lstStyle>
            <a:lvl1pPr>
              <a:defRPr/>
            </a:lvl1pPr>
          </a:lstStyle>
          <a:p>
            <a:fld id="{1839E7E4-627D-4B1E-A603-F5BBCA77F85C}" type="slidenum">
              <a:rPr lang="en-CA" altLang="cs-CZ"/>
              <a:pPr/>
              <a:t>‹#›</a:t>
            </a:fld>
            <a:endParaRPr lang="en-CA" altLang="cs-CZ"/>
          </a:p>
        </p:txBody>
      </p:sp>
    </p:spTree>
    <p:extLst>
      <p:ext uri="{BB962C8B-B14F-4D97-AF65-F5344CB8AC3E}">
        <p14:creationId xmlns:p14="http://schemas.microsoft.com/office/powerpoint/2010/main" val="130117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1B54EA9D-D856-4D67-A82A-B7B659509A29}"/>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7573F3DF-AC2E-4E8D-A125-EFA14942955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6">
            <a:extLst>
              <a:ext uri="{FF2B5EF4-FFF2-40B4-BE49-F238E27FC236}">
                <a16:creationId xmlns:a16="http://schemas.microsoft.com/office/drawing/2014/main" id="{C9C93141-3F89-4F1C-83C2-2001AFB04FC8}"/>
              </a:ext>
            </a:extLst>
          </p:cNvPr>
          <p:cNvSpPr>
            <a:spLocks noGrp="1" noChangeArrowheads="1"/>
          </p:cNvSpPr>
          <p:nvPr>
            <p:ph type="sldNum" sz="quarter" idx="12"/>
          </p:nvPr>
        </p:nvSpPr>
        <p:spPr>
          <a:ln/>
        </p:spPr>
        <p:txBody>
          <a:bodyPr/>
          <a:lstStyle>
            <a:lvl1pPr>
              <a:defRPr/>
            </a:lvl1pPr>
          </a:lstStyle>
          <a:p>
            <a:fld id="{F955B992-25CC-48D4-8A70-7723BB0EC5F0}" type="slidenum">
              <a:rPr lang="en-CA" altLang="cs-CZ"/>
              <a:pPr/>
              <a:t>‹#›</a:t>
            </a:fld>
            <a:endParaRPr lang="en-CA" altLang="cs-CZ"/>
          </a:p>
        </p:txBody>
      </p:sp>
    </p:spTree>
    <p:extLst>
      <p:ext uri="{BB962C8B-B14F-4D97-AF65-F5344CB8AC3E}">
        <p14:creationId xmlns:p14="http://schemas.microsoft.com/office/powerpoint/2010/main" val="1464394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83C22560-F7CA-4C6D-A9BD-022368652F1E}"/>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F6BB863C-962E-4714-9B9C-6BF48674E510}"/>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6">
            <a:extLst>
              <a:ext uri="{FF2B5EF4-FFF2-40B4-BE49-F238E27FC236}">
                <a16:creationId xmlns:a16="http://schemas.microsoft.com/office/drawing/2014/main" id="{07307EAF-691D-4605-A94C-FFBA704CCB44}"/>
              </a:ext>
            </a:extLst>
          </p:cNvPr>
          <p:cNvSpPr>
            <a:spLocks noGrp="1" noChangeArrowheads="1"/>
          </p:cNvSpPr>
          <p:nvPr>
            <p:ph type="sldNum" sz="quarter" idx="12"/>
          </p:nvPr>
        </p:nvSpPr>
        <p:spPr>
          <a:ln/>
        </p:spPr>
        <p:txBody>
          <a:bodyPr/>
          <a:lstStyle>
            <a:lvl1pPr>
              <a:defRPr/>
            </a:lvl1pPr>
          </a:lstStyle>
          <a:p>
            <a:fld id="{2F854462-CB73-4C9F-B450-76441BB3976B}" type="slidenum">
              <a:rPr lang="en-CA" altLang="cs-CZ"/>
              <a:pPr/>
              <a:t>‹#›</a:t>
            </a:fld>
            <a:endParaRPr lang="en-CA" altLang="cs-CZ"/>
          </a:p>
        </p:txBody>
      </p:sp>
    </p:spTree>
    <p:extLst>
      <p:ext uri="{BB962C8B-B14F-4D97-AF65-F5344CB8AC3E}">
        <p14:creationId xmlns:p14="http://schemas.microsoft.com/office/powerpoint/2010/main" val="1503641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A"/>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3DE5B4D-B057-42DE-B5D1-EA5D651C0D3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cs-CZ"/>
              <a:t>Klepnutím upravíte styl předlohy nadpisu.</a:t>
            </a:r>
          </a:p>
        </p:txBody>
      </p:sp>
      <p:sp>
        <p:nvSpPr>
          <p:cNvPr id="1027" name="Rectangle 3">
            <a:extLst>
              <a:ext uri="{FF2B5EF4-FFF2-40B4-BE49-F238E27FC236}">
                <a16:creationId xmlns:a16="http://schemas.microsoft.com/office/drawing/2014/main" id="{ADCD1CD7-BC9E-4BDB-9DF1-05F66630794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1028" name="Rectangle 4">
            <a:extLst>
              <a:ext uri="{FF2B5EF4-FFF2-40B4-BE49-F238E27FC236}">
                <a16:creationId xmlns:a16="http://schemas.microsoft.com/office/drawing/2014/main" id="{E7EDFCF4-D48C-4C44-8CDE-3B2D1F89A66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CA"/>
          </a:p>
        </p:txBody>
      </p:sp>
      <p:sp>
        <p:nvSpPr>
          <p:cNvPr id="1029" name="Rectangle 5">
            <a:extLst>
              <a:ext uri="{FF2B5EF4-FFF2-40B4-BE49-F238E27FC236}">
                <a16:creationId xmlns:a16="http://schemas.microsoft.com/office/drawing/2014/main" id="{C3731485-533D-4BAD-9CB7-7568C82CCFA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CA"/>
          </a:p>
        </p:txBody>
      </p:sp>
      <p:sp>
        <p:nvSpPr>
          <p:cNvPr id="1030" name="Rectangle 6">
            <a:extLst>
              <a:ext uri="{FF2B5EF4-FFF2-40B4-BE49-F238E27FC236}">
                <a16:creationId xmlns:a16="http://schemas.microsoft.com/office/drawing/2014/main" id="{9B4C0F20-1082-4F32-B670-1D1C836B5C4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279B5D5-3D55-4669-BD33-56D240616082}" type="slidenum">
              <a:rPr lang="en-CA" altLang="cs-CZ"/>
              <a:pPr/>
              <a:t>‹#›</a:t>
            </a:fld>
            <a:endParaRPr lang="en-CA"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7.m4a"/><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slideLayout" Target="../slideLayouts/slideLayout6.xml"/><Relationship Id="rId4" Type="http://schemas.openxmlformats.org/officeDocument/2006/relationships/audio" Target="../media/media17.m4a"/></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1.m4a"/><Relationship Id="rId7"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5" Type="http://schemas.microsoft.com/office/2007/relationships/media" Target="../media/media22.m4a"/><Relationship Id="rId4" Type="http://schemas.openxmlformats.org/officeDocument/2006/relationships/audio" Target="../media/media21.m4a"/></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37.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38.wmf"/><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39.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45.wmf"/><Relationship Id="rId3" Type="http://schemas.microsoft.com/office/2007/relationships/media" Target="../media/media31.m4a"/><Relationship Id="rId7" Type="http://schemas.openxmlformats.org/officeDocument/2006/relationships/image" Target="../media/image4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3.png"/><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image" Target="../media/image47.png"/><Relationship Id="rId4" Type="http://schemas.openxmlformats.org/officeDocument/2006/relationships/audio" Target="../media/media31.m4a"/><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48.w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50.wmf"/><Relationship Id="rId4" Type="http://schemas.openxmlformats.org/officeDocument/2006/relationships/image" Target="../media/image49.wmf"/></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37.m4a"/><Relationship Id="rId7" Type="http://schemas.openxmlformats.org/officeDocument/2006/relationships/image" Target="../media/image4.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audio" Target="../media/media37.m4a"/><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4.m4a"/><Relationship Id="rId7"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image" Target="../media/image1.png"/><Relationship Id="rId5" Type="http://schemas.microsoft.com/office/2007/relationships/media" Target="../media/media5.m4a"/><Relationship Id="rId10" Type="http://schemas.openxmlformats.org/officeDocument/2006/relationships/image" Target="../media/image3.wmf"/><Relationship Id="rId4" Type="http://schemas.openxmlformats.org/officeDocument/2006/relationships/audio" Target="../media/media4.m4a"/><Relationship Id="rId9"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6.wmf"/><Relationship Id="rId5" Type="http://schemas.openxmlformats.org/officeDocument/2006/relationships/oleObject" Target="../embeddings/oleObject3.bin"/><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m4a"/><Relationship Id="rId7"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5" Type="http://schemas.microsoft.com/office/2007/relationships/media" Target="../media/media10.m4a"/><Relationship Id="rId10" Type="http://schemas.openxmlformats.org/officeDocument/2006/relationships/image" Target="../media/image1.png"/><Relationship Id="rId4" Type="http://schemas.openxmlformats.org/officeDocument/2006/relationships/audio" Target="../media/media9.m4a"/><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12.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F31068-6D9C-4B98-8831-59841D8D6CFC}"/>
              </a:ext>
            </a:extLst>
          </p:cNvPr>
          <p:cNvSpPr>
            <a:spLocks noGrp="1"/>
          </p:cNvSpPr>
          <p:nvPr>
            <p:ph type="ctrTitle"/>
          </p:nvPr>
        </p:nvSpPr>
        <p:spPr>
          <a:xfrm>
            <a:off x="675765" y="3068960"/>
            <a:ext cx="7772400" cy="288275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cs-CZ" altLang="cs-CZ" sz="4400" b="1" kern="0" dirty="0">
                <a:solidFill>
                  <a:srgbClr val="FF0000"/>
                </a:solidFill>
                <a:latin typeface="Arial" panose="020B0604020202020204" pitchFamily="34" charset="0"/>
              </a:rPr>
              <a:t>1. ZÁKLADY KOORDINAČNÍ CHEMIE</a:t>
            </a:r>
            <a:br>
              <a:rPr lang="cs-CZ" altLang="cs-CZ" kern="0" dirty="0">
                <a:solidFill>
                  <a:srgbClr val="000000"/>
                </a:solidFill>
              </a:rPr>
            </a:br>
            <a:r>
              <a:rPr lang="cs-CZ" dirty="0"/>
              <a:t> </a:t>
            </a:r>
          </a:p>
        </p:txBody>
      </p:sp>
      <p:sp>
        <p:nvSpPr>
          <p:cNvPr id="4" name="Rectangle 2">
            <a:extLst>
              <a:ext uri="{FF2B5EF4-FFF2-40B4-BE49-F238E27FC236}">
                <a16:creationId xmlns:a16="http://schemas.microsoft.com/office/drawing/2014/main" id="{39DFE75D-7F71-4262-B047-A503DAD50C67}"/>
              </a:ext>
            </a:extLst>
          </p:cNvPr>
          <p:cNvSpPr txBox="1">
            <a:spLocks noChangeArrowheads="1"/>
          </p:cNvSpPr>
          <p:nvPr/>
        </p:nvSpPr>
        <p:spPr bwMode="auto">
          <a:xfrm>
            <a:off x="611560" y="304800"/>
            <a:ext cx="7846640" cy="20440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cs-CZ" altLang="cs-CZ" kern="0" dirty="0">
                <a:solidFill>
                  <a:srgbClr val="000000"/>
                </a:solidFill>
              </a:rPr>
              <a:t>Anorganická chemie III</a:t>
            </a:r>
          </a:p>
          <a:p>
            <a:r>
              <a:rPr lang="cs-CZ" altLang="cs-CZ" kern="0" dirty="0">
                <a:solidFill>
                  <a:srgbClr val="000000"/>
                </a:solidFill>
              </a:rPr>
              <a:t> </a:t>
            </a:r>
            <a:r>
              <a:rPr lang="cs-CZ" dirty="0"/>
              <a:t>Část 2</a:t>
            </a:r>
          </a:p>
          <a:p>
            <a:endParaRPr lang="cs-CZ" altLang="cs-CZ" kern="0" dirty="0">
              <a:solidFill>
                <a:srgbClr val="000000"/>
              </a:solidFill>
            </a:endParaRPr>
          </a:p>
        </p:txBody>
      </p:sp>
      <p:sp>
        <p:nvSpPr>
          <p:cNvPr id="5" name="Zástupný symbol pro číslo snímku 4">
            <a:extLst>
              <a:ext uri="{FF2B5EF4-FFF2-40B4-BE49-F238E27FC236}">
                <a16:creationId xmlns:a16="http://schemas.microsoft.com/office/drawing/2014/main" id="{1C11F2AB-707F-4C62-8607-BA9DED61C030}"/>
              </a:ext>
            </a:extLst>
          </p:cNvPr>
          <p:cNvSpPr>
            <a:spLocks noGrp="1"/>
          </p:cNvSpPr>
          <p:nvPr>
            <p:ph type="sldNum" sz="quarter" idx="12"/>
          </p:nvPr>
        </p:nvSpPr>
        <p:spPr>
          <a:solidFill>
            <a:schemeClr val="bg1"/>
          </a:solidFill>
        </p:spPr>
        <p:txBody>
          <a:bodyPr/>
          <a:lstStyle/>
          <a:p>
            <a:fld id="{5591D796-7A91-46C2-BF30-3056923E7FB2}" type="slidenum">
              <a:rPr lang="en-CA" altLang="cs-CZ" smtClean="0"/>
              <a:pPr/>
              <a:t>1</a:t>
            </a:fld>
            <a:endParaRPr lang="en-CA" altLang="cs-CZ"/>
          </a:p>
        </p:txBody>
      </p:sp>
      <p:pic>
        <p:nvPicPr>
          <p:cNvPr id="6" name="Koord1-1">
            <a:hlinkClick r:id="" action="ppaction://media"/>
            <a:extLst>
              <a:ext uri="{FF2B5EF4-FFF2-40B4-BE49-F238E27FC236}">
                <a16:creationId xmlns:a16="http://schemas.microsoft.com/office/drawing/2014/main" id="{301119B9-D07D-4DC2-A337-D0186BF8AE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2440" y="326164"/>
            <a:ext cx="609600" cy="609600"/>
          </a:xfrm>
          <a:prstGeom prst="rect">
            <a:avLst/>
          </a:prstGeom>
        </p:spPr>
      </p:pic>
    </p:spTree>
    <p:extLst>
      <p:ext uri="{BB962C8B-B14F-4D97-AF65-F5344CB8AC3E}">
        <p14:creationId xmlns:p14="http://schemas.microsoft.com/office/powerpoint/2010/main" val="89108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0D6B7BF-C2A6-4630-813E-4DEAF12B4C23}"/>
              </a:ext>
            </a:extLst>
          </p:cNvPr>
          <p:cNvSpPr>
            <a:spLocks noGrp="1" noChangeArrowheads="1"/>
          </p:cNvSpPr>
          <p:nvPr>
            <p:ph type="title"/>
          </p:nvPr>
        </p:nvSpPr>
        <p:spPr>
          <a:xfrm>
            <a:off x="4648200" y="1905000"/>
            <a:ext cx="4800600" cy="381000"/>
          </a:xfrm>
        </p:spPr>
        <p:txBody>
          <a:bodyPr/>
          <a:lstStyle/>
          <a:p>
            <a:pPr algn="l"/>
            <a:r>
              <a:rPr lang="cs-CZ" altLang="cs-CZ" sz="1800" b="1" dirty="0">
                <a:solidFill>
                  <a:srgbClr val="00FFFF"/>
                </a:solidFill>
              </a:rPr>
              <a:t>Kation di-</a:t>
            </a:r>
            <a:r>
              <a:rPr lang="cs-CZ" altLang="cs-CZ" sz="1800" b="1" dirty="0">
                <a:solidFill>
                  <a:srgbClr val="00FFFF"/>
                </a:solidFill>
                <a:sym typeface="Symbol" panose="05050102010706020507" pitchFamily="18" charset="2"/>
              </a:rPr>
              <a:t></a:t>
            </a:r>
            <a:r>
              <a:rPr lang="cs-CZ" altLang="cs-CZ" sz="1800" b="1" dirty="0">
                <a:solidFill>
                  <a:srgbClr val="00FFFF"/>
                </a:solidFill>
              </a:rPr>
              <a:t>-</a:t>
            </a:r>
            <a:r>
              <a:rPr lang="cs-CZ" altLang="cs-CZ" sz="1800" b="1" dirty="0" err="1">
                <a:solidFill>
                  <a:srgbClr val="00FFFF"/>
                </a:solidFill>
              </a:rPr>
              <a:t>hydroxo</a:t>
            </a:r>
            <a:r>
              <a:rPr lang="cs-CZ" altLang="cs-CZ" sz="1800" b="1" dirty="0">
                <a:solidFill>
                  <a:srgbClr val="00FFFF"/>
                </a:solidFill>
              </a:rPr>
              <a:t>-bis(</a:t>
            </a:r>
            <a:r>
              <a:rPr lang="cs-CZ" altLang="cs-CZ" sz="1800" b="1" dirty="0" err="1">
                <a:solidFill>
                  <a:srgbClr val="00FFFF"/>
                </a:solidFill>
              </a:rPr>
              <a:t>tetraaquaželezitý</a:t>
            </a:r>
            <a:r>
              <a:rPr lang="cs-CZ" altLang="cs-CZ" sz="1800" b="1" dirty="0">
                <a:solidFill>
                  <a:srgbClr val="00FFFF"/>
                </a:solidFill>
              </a:rPr>
              <a:t>)</a:t>
            </a:r>
            <a:r>
              <a:rPr lang="cs-CZ" altLang="cs-CZ" b="1" dirty="0">
                <a:solidFill>
                  <a:srgbClr val="000000"/>
                </a:solidFill>
              </a:rPr>
              <a:t> </a:t>
            </a:r>
            <a:endParaRPr lang="cs-CZ" altLang="cs-CZ" dirty="0">
              <a:solidFill>
                <a:srgbClr val="000000"/>
              </a:solidFill>
            </a:endParaRPr>
          </a:p>
        </p:txBody>
      </p:sp>
      <p:sp>
        <p:nvSpPr>
          <p:cNvPr id="11267" name="Rectangle 3">
            <a:extLst>
              <a:ext uri="{FF2B5EF4-FFF2-40B4-BE49-F238E27FC236}">
                <a16:creationId xmlns:a16="http://schemas.microsoft.com/office/drawing/2014/main" id="{922EC012-2A71-4094-8FA7-DEDC18D24BD2}"/>
              </a:ext>
            </a:extLst>
          </p:cNvPr>
          <p:cNvSpPr>
            <a:spLocks noChangeArrowheads="1"/>
          </p:cNvSpPr>
          <p:nvPr/>
        </p:nvSpPr>
        <p:spPr bwMode="auto">
          <a:xfrm>
            <a:off x="2362200" y="990600"/>
            <a:ext cx="4343400" cy="3810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dirty="0">
                <a:solidFill>
                  <a:srgbClr val="FF0000"/>
                </a:solidFill>
                <a:latin typeface="Arial" panose="020B0604020202020204" pitchFamily="34" charset="0"/>
              </a:rPr>
              <a:t>Příklady komplexních částic</a:t>
            </a:r>
            <a:endParaRPr lang="cs-CZ" altLang="cs-CZ" sz="4400" dirty="0">
              <a:solidFill>
                <a:srgbClr val="000000"/>
              </a:solidFill>
            </a:endParaRPr>
          </a:p>
        </p:txBody>
      </p:sp>
      <p:sp>
        <p:nvSpPr>
          <p:cNvPr id="11268" name="Rectangle 4">
            <a:extLst>
              <a:ext uri="{FF2B5EF4-FFF2-40B4-BE49-F238E27FC236}">
                <a16:creationId xmlns:a16="http://schemas.microsoft.com/office/drawing/2014/main" id="{59E62F4A-47D1-4895-BB6D-F623720A1837}"/>
              </a:ext>
            </a:extLst>
          </p:cNvPr>
          <p:cNvSpPr>
            <a:spLocks noChangeArrowheads="1"/>
          </p:cNvSpPr>
          <p:nvPr/>
        </p:nvSpPr>
        <p:spPr bwMode="auto">
          <a:xfrm>
            <a:off x="533400" y="1924050"/>
            <a:ext cx="3657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b="1">
                <a:solidFill>
                  <a:srgbClr val="00FFFF"/>
                </a:solidFill>
              </a:rPr>
              <a:t>Anion heptafluoroniobičnanový</a:t>
            </a:r>
            <a:endParaRPr lang="cs-CZ" altLang="cs-CZ" sz="4400">
              <a:solidFill>
                <a:srgbClr val="000000"/>
              </a:solidFill>
            </a:endParaRPr>
          </a:p>
        </p:txBody>
      </p:sp>
      <p:grpSp>
        <p:nvGrpSpPr>
          <p:cNvPr id="2" name="Group 5">
            <a:extLst>
              <a:ext uri="{FF2B5EF4-FFF2-40B4-BE49-F238E27FC236}">
                <a16:creationId xmlns:a16="http://schemas.microsoft.com/office/drawing/2014/main" id="{D3314120-09B9-48D9-A03D-5E5CB57DB243}"/>
              </a:ext>
            </a:extLst>
          </p:cNvPr>
          <p:cNvGrpSpPr>
            <a:grpSpLocks/>
          </p:cNvGrpSpPr>
          <p:nvPr/>
        </p:nvGrpSpPr>
        <p:grpSpPr bwMode="auto">
          <a:xfrm>
            <a:off x="685800" y="2438400"/>
            <a:ext cx="3048000" cy="2819400"/>
            <a:chOff x="432" y="1584"/>
            <a:chExt cx="1920" cy="1776"/>
          </a:xfrm>
        </p:grpSpPr>
        <p:sp>
          <p:nvSpPr>
            <p:cNvPr id="8201" name="Rectangle 6">
              <a:extLst>
                <a:ext uri="{FF2B5EF4-FFF2-40B4-BE49-F238E27FC236}">
                  <a16:creationId xmlns:a16="http://schemas.microsoft.com/office/drawing/2014/main" id="{8617C19E-2AB0-4A0F-9289-17213E45C131}"/>
                </a:ext>
              </a:extLst>
            </p:cNvPr>
            <p:cNvSpPr>
              <a:spLocks noChangeArrowheads="1"/>
            </p:cNvSpPr>
            <p:nvPr/>
          </p:nvSpPr>
          <p:spPr bwMode="auto">
            <a:xfrm>
              <a:off x="432" y="1584"/>
              <a:ext cx="1920" cy="1776"/>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8202" name="Picture 7" descr="D:\DATCOREL\PRIHODA\Obecná_p\GIF\Kap_09\Kap09_obr5.gif">
              <a:extLst>
                <a:ext uri="{FF2B5EF4-FFF2-40B4-BE49-F238E27FC236}">
                  <a16:creationId xmlns:a16="http://schemas.microsoft.com/office/drawing/2014/main" id="{71426092-553E-4A8A-BC75-0FE6A0F7A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 y="1599"/>
              <a:ext cx="1872" cy="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
            <a:extLst>
              <a:ext uri="{FF2B5EF4-FFF2-40B4-BE49-F238E27FC236}">
                <a16:creationId xmlns:a16="http://schemas.microsoft.com/office/drawing/2014/main" id="{603F6B00-1F61-4683-976C-8B2870366439}"/>
              </a:ext>
            </a:extLst>
          </p:cNvPr>
          <p:cNvGrpSpPr>
            <a:grpSpLocks/>
          </p:cNvGrpSpPr>
          <p:nvPr/>
        </p:nvGrpSpPr>
        <p:grpSpPr bwMode="auto">
          <a:xfrm>
            <a:off x="4724400" y="2438400"/>
            <a:ext cx="4191000" cy="2819400"/>
            <a:chOff x="3120" y="1584"/>
            <a:chExt cx="2640" cy="1776"/>
          </a:xfrm>
        </p:grpSpPr>
        <p:sp>
          <p:nvSpPr>
            <p:cNvPr id="8199" name="Rectangle 9">
              <a:extLst>
                <a:ext uri="{FF2B5EF4-FFF2-40B4-BE49-F238E27FC236}">
                  <a16:creationId xmlns:a16="http://schemas.microsoft.com/office/drawing/2014/main" id="{D54F5A8C-9732-4440-876A-07D170A235F8}"/>
                </a:ext>
              </a:extLst>
            </p:cNvPr>
            <p:cNvSpPr>
              <a:spLocks noChangeArrowheads="1"/>
            </p:cNvSpPr>
            <p:nvPr/>
          </p:nvSpPr>
          <p:spPr bwMode="auto">
            <a:xfrm>
              <a:off x="3120" y="1584"/>
              <a:ext cx="2640" cy="1776"/>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8200" name="Picture 10" descr="D:\DATCOREL\PRIHODA\Obecná_p\GIF\Kap_09\Kap09_obr6.gif">
              <a:extLst>
                <a:ext uri="{FF2B5EF4-FFF2-40B4-BE49-F238E27FC236}">
                  <a16:creationId xmlns:a16="http://schemas.microsoft.com/office/drawing/2014/main" id="{DC74F23C-51D6-41D3-9E17-FCEAD0D8AA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 y="1600"/>
              <a:ext cx="2592"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ovéPole 3">
            <a:extLst>
              <a:ext uri="{FF2B5EF4-FFF2-40B4-BE49-F238E27FC236}">
                <a16:creationId xmlns:a16="http://schemas.microsoft.com/office/drawing/2014/main" id="{E4A08F7B-D01B-4201-91DD-E0F331222FFC}"/>
              </a:ext>
            </a:extLst>
          </p:cNvPr>
          <p:cNvSpPr txBox="1"/>
          <p:nvPr/>
        </p:nvSpPr>
        <p:spPr>
          <a:xfrm>
            <a:off x="4762500" y="5517232"/>
            <a:ext cx="4152900" cy="1077218"/>
          </a:xfrm>
          <a:prstGeom prst="rect">
            <a:avLst/>
          </a:prstGeom>
          <a:solidFill>
            <a:srgbClr val="FFFFE5"/>
          </a:solidFill>
        </p:spPr>
        <p:txBody>
          <a:bodyPr wrap="square" rtlCol="0">
            <a:spAutoFit/>
          </a:bodyPr>
          <a:lstStyle/>
          <a:p>
            <a:r>
              <a:rPr lang="cs-CZ" altLang="cs-CZ" sz="2400" b="1" dirty="0">
                <a:solidFill>
                  <a:srgbClr val="FF0000"/>
                </a:solidFill>
                <a:sym typeface="Symbol" panose="05050102010706020507" pitchFamily="18" charset="2"/>
              </a:rPr>
              <a:t></a:t>
            </a:r>
            <a:r>
              <a:rPr lang="cs-CZ" altLang="cs-CZ" sz="2000" b="1" dirty="0">
                <a:sym typeface="Symbol" panose="05050102010706020507" pitchFamily="18" charset="2"/>
              </a:rPr>
              <a:t> - indikuje skutečnost, že jde o můstkový atom či můstkovou skupinu</a:t>
            </a:r>
            <a:endParaRPr lang="cs-CZ" dirty="0"/>
          </a:p>
        </p:txBody>
      </p:sp>
      <p:sp>
        <p:nvSpPr>
          <p:cNvPr id="6" name="Zástupný symbol pro číslo snímku 5">
            <a:extLst>
              <a:ext uri="{FF2B5EF4-FFF2-40B4-BE49-F238E27FC236}">
                <a16:creationId xmlns:a16="http://schemas.microsoft.com/office/drawing/2014/main" id="{ECCB5EFA-FAB9-490F-8D98-29446A1C580F}"/>
              </a:ext>
            </a:extLst>
          </p:cNvPr>
          <p:cNvSpPr>
            <a:spLocks noGrp="1"/>
          </p:cNvSpPr>
          <p:nvPr>
            <p:ph type="sldNum" sz="quarter" idx="12"/>
          </p:nvPr>
        </p:nvSpPr>
        <p:spPr/>
        <p:txBody>
          <a:bodyPr/>
          <a:lstStyle/>
          <a:p>
            <a:fld id="{F847815A-90E5-49AC-AD71-5A0584789C7E}" type="slidenum">
              <a:rPr lang="en-CA" altLang="cs-CZ" smtClean="0"/>
              <a:pPr/>
              <a:t>10</a:t>
            </a:fld>
            <a:endParaRPr lang="en-CA" altLang="cs-CZ"/>
          </a:p>
        </p:txBody>
      </p:sp>
      <p:pic>
        <p:nvPicPr>
          <p:cNvPr id="5" name="Koord10-1">
            <a:hlinkClick r:id="" action="ppaction://media"/>
            <a:extLst>
              <a:ext uri="{FF2B5EF4-FFF2-40B4-BE49-F238E27FC236}">
                <a16:creationId xmlns:a16="http://schemas.microsoft.com/office/drawing/2014/main" id="{4C372416-84D2-4314-AE3A-8E8F525306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384" y="5571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24692AF-3D15-4309-B41C-6F9B15B103EA}"/>
              </a:ext>
            </a:extLst>
          </p:cNvPr>
          <p:cNvSpPr>
            <a:spLocks noGrp="1" noChangeArrowheads="1"/>
          </p:cNvSpPr>
          <p:nvPr>
            <p:ph type="title"/>
          </p:nvPr>
        </p:nvSpPr>
        <p:spPr>
          <a:xfrm>
            <a:off x="609600" y="533400"/>
            <a:ext cx="8153400" cy="457200"/>
          </a:xfrm>
        </p:spPr>
        <p:txBody>
          <a:bodyPr/>
          <a:lstStyle/>
          <a:p>
            <a:r>
              <a:rPr lang="cs-CZ" altLang="cs-CZ" sz="2400" b="1">
                <a:solidFill>
                  <a:srgbClr val="00FF00"/>
                </a:solidFill>
              </a:rPr>
              <a:t>Vazba v komplexech s nespecifikovanými donorovými atomy</a:t>
            </a:r>
            <a:endParaRPr lang="cs-CZ" altLang="cs-CZ">
              <a:solidFill>
                <a:srgbClr val="000000"/>
              </a:solidFill>
            </a:endParaRPr>
          </a:p>
        </p:txBody>
      </p:sp>
      <p:grpSp>
        <p:nvGrpSpPr>
          <p:cNvPr id="2" name="Group 6">
            <a:extLst>
              <a:ext uri="{FF2B5EF4-FFF2-40B4-BE49-F238E27FC236}">
                <a16:creationId xmlns:a16="http://schemas.microsoft.com/office/drawing/2014/main" id="{A6EF5195-FCBB-483D-A539-6963C7B9E68C}"/>
              </a:ext>
            </a:extLst>
          </p:cNvPr>
          <p:cNvGrpSpPr>
            <a:grpSpLocks/>
          </p:cNvGrpSpPr>
          <p:nvPr/>
        </p:nvGrpSpPr>
        <p:grpSpPr bwMode="auto">
          <a:xfrm>
            <a:off x="639337" y="1380186"/>
            <a:ext cx="3200400" cy="2286000"/>
            <a:chOff x="336" y="864"/>
            <a:chExt cx="2016" cy="1440"/>
          </a:xfrm>
        </p:grpSpPr>
        <p:sp>
          <p:nvSpPr>
            <p:cNvPr id="10249" name="Rectangle 5">
              <a:extLst>
                <a:ext uri="{FF2B5EF4-FFF2-40B4-BE49-F238E27FC236}">
                  <a16:creationId xmlns:a16="http://schemas.microsoft.com/office/drawing/2014/main" id="{5C294768-24CC-4414-9061-CFD5852AD965}"/>
                </a:ext>
              </a:extLst>
            </p:cNvPr>
            <p:cNvSpPr>
              <a:spLocks noChangeArrowheads="1"/>
            </p:cNvSpPr>
            <p:nvPr/>
          </p:nvSpPr>
          <p:spPr bwMode="auto">
            <a:xfrm>
              <a:off x="336" y="864"/>
              <a:ext cx="2016" cy="14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0250" name="Picture 3" descr="D:\DATCOREL\PRIHODA\Obecná_p\GIF\Kap_09\Kap09_obr11.gif">
              <a:extLst>
                <a:ext uri="{FF2B5EF4-FFF2-40B4-BE49-F238E27FC236}">
                  <a16:creationId xmlns:a16="http://schemas.microsoft.com/office/drawing/2014/main" id="{3BBEC28B-4171-4523-A3AC-EF6571E94D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 y="881"/>
              <a:ext cx="1968"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a:extLst>
              <a:ext uri="{FF2B5EF4-FFF2-40B4-BE49-F238E27FC236}">
                <a16:creationId xmlns:a16="http://schemas.microsoft.com/office/drawing/2014/main" id="{02A3A2CF-C909-4645-A519-C9EB56FBA915}"/>
              </a:ext>
            </a:extLst>
          </p:cNvPr>
          <p:cNvGrpSpPr>
            <a:grpSpLocks/>
          </p:cNvGrpSpPr>
          <p:nvPr/>
        </p:nvGrpSpPr>
        <p:grpSpPr bwMode="auto">
          <a:xfrm>
            <a:off x="4495800" y="1371600"/>
            <a:ext cx="4565650" cy="4133850"/>
            <a:chOff x="2784" y="816"/>
            <a:chExt cx="2924" cy="2652"/>
          </a:xfrm>
        </p:grpSpPr>
        <p:sp>
          <p:nvSpPr>
            <p:cNvPr id="10247" name="Rectangle 8">
              <a:extLst>
                <a:ext uri="{FF2B5EF4-FFF2-40B4-BE49-F238E27FC236}">
                  <a16:creationId xmlns:a16="http://schemas.microsoft.com/office/drawing/2014/main" id="{793C0DD6-0399-49F5-9BD0-582B2913E63A}"/>
                </a:ext>
              </a:extLst>
            </p:cNvPr>
            <p:cNvSpPr>
              <a:spLocks noChangeArrowheads="1"/>
            </p:cNvSpPr>
            <p:nvPr/>
          </p:nvSpPr>
          <p:spPr bwMode="auto">
            <a:xfrm>
              <a:off x="2784" y="816"/>
              <a:ext cx="2924" cy="26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0248" name="Picture 4" descr="D:\DATCOREL\PRIHODA\Obecná_p\GIF\Kap_09\Kap09_obr12.gif">
              <a:extLst>
                <a:ext uri="{FF2B5EF4-FFF2-40B4-BE49-F238E27FC236}">
                  <a16:creationId xmlns:a16="http://schemas.microsoft.com/office/drawing/2014/main" id="{F99E265E-EF87-4257-B2A8-4C6A6F35ED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6" y="835"/>
              <a:ext cx="2880" cy="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6" name="Rectangle 10">
            <a:extLst>
              <a:ext uri="{FF2B5EF4-FFF2-40B4-BE49-F238E27FC236}">
                <a16:creationId xmlns:a16="http://schemas.microsoft.com/office/drawing/2014/main" id="{3898CB3E-8BD7-48B5-B1B6-2DB6F2ADFD6D}"/>
              </a:ext>
            </a:extLst>
          </p:cNvPr>
          <p:cNvSpPr>
            <a:spLocks noChangeArrowheads="1"/>
          </p:cNvSpPr>
          <p:nvPr/>
        </p:nvSpPr>
        <p:spPr bwMode="auto">
          <a:xfrm>
            <a:off x="258337" y="3933056"/>
            <a:ext cx="396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b="1" dirty="0">
                <a:solidFill>
                  <a:srgbClr val="FFFF00"/>
                </a:solidFill>
              </a:rPr>
              <a:t>Vazba mezi molekulou ethylenu a</a:t>
            </a:r>
            <a:br>
              <a:rPr lang="cs-CZ" altLang="cs-CZ" sz="1800" dirty="0">
                <a:solidFill>
                  <a:srgbClr val="FFFF00"/>
                </a:solidFill>
              </a:rPr>
            </a:br>
            <a:r>
              <a:rPr lang="cs-CZ" altLang="cs-CZ" sz="1800" b="1" dirty="0">
                <a:solidFill>
                  <a:srgbClr val="FFFF00"/>
                </a:solidFill>
              </a:rPr>
              <a:t> středovým atomem </a:t>
            </a:r>
            <a:r>
              <a:rPr lang="cs-CZ" altLang="cs-CZ" sz="1800" b="1" dirty="0" err="1">
                <a:solidFill>
                  <a:srgbClr val="FFFF00"/>
                </a:solidFill>
              </a:rPr>
              <a:t>Pt</a:t>
            </a:r>
            <a:r>
              <a:rPr lang="cs-CZ" altLang="cs-CZ" sz="1800" b="1" baseline="30000" dirty="0" err="1">
                <a:solidFill>
                  <a:srgbClr val="FFFF00"/>
                </a:solidFill>
              </a:rPr>
              <a:t>II</a:t>
            </a:r>
            <a:r>
              <a:rPr lang="cs-CZ" altLang="cs-CZ" sz="1800" b="1" dirty="0">
                <a:solidFill>
                  <a:srgbClr val="FFFF00"/>
                </a:solidFill>
              </a:rPr>
              <a:t> v aniontu</a:t>
            </a:r>
            <a:br>
              <a:rPr lang="cs-CZ" altLang="cs-CZ" sz="1800" dirty="0">
                <a:solidFill>
                  <a:srgbClr val="FFFF00"/>
                </a:solidFill>
              </a:rPr>
            </a:br>
            <a:r>
              <a:rPr lang="cs-CZ" altLang="cs-CZ" sz="1800" b="1" dirty="0">
                <a:solidFill>
                  <a:srgbClr val="FFFF00"/>
                </a:solidFill>
              </a:rPr>
              <a:t> </a:t>
            </a:r>
            <a:r>
              <a:rPr lang="cs-CZ" altLang="cs-CZ" sz="1800" b="1" dirty="0" err="1">
                <a:solidFill>
                  <a:srgbClr val="FFFF00"/>
                </a:solidFill>
              </a:rPr>
              <a:t>Zeissovy</a:t>
            </a:r>
            <a:r>
              <a:rPr lang="cs-CZ" altLang="cs-CZ" sz="1800" b="1" dirty="0">
                <a:solidFill>
                  <a:srgbClr val="FFFF00"/>
                </a:solidFill>
              </a:rPr>
              <a:t> soli</a:t>
            </a:r>
            <a:endParaRPr lang="cs-CZ" altLang="cs-CZ" sz="4400" dirty="0">
              <a:solidFill>
                <a:srgbClr val="000000"/>
              </a:solidFill>
            </a:endParaRPr>
          </a:p>
        </p:txBody>
      </p:sp>
      <p:sp>
        <p:nvSpPr>
          <p:cNvPr id="5" name="Zástupný symbol pro číslo snímku 4">
            <a:extLst>
              <a:ext uri="{FF2B5EF4-FFF2-40B4-BE49-F238E27FC236}">
                <a16:creationId xmlns:a16="http://schemas.microsoft.com/office/drawing/2014/main" id="{46570E49-8902-40DD-884E-591EDD18329E}"/>
              </a:ext>
            </a:extLst>
          </p:cNvPr>
          <p:cNvSpPr>
            <a:spLocks noGrp="1"/>
          </p:cNvSpPr>
          <p:nvPr>
            <p:ph type="sldNum" sz="quarter" idx="12"/>
          </p:nvPr>
        </p:nvSpPr>
        <p:spPr/>
        <p:txBody>
          <a:bodyPr/>
          <a:lstStyle/>
          <a:p>
            <a:fld id="{F847815A-90E5-49AC-AD71-5A0584789C7E}" type="slidenum">
              <a:rPr lang="en-CA" altLang="cs-CZ" smtClean="0"/>
              <a:pPr/>
              <a:t>11</a:t>
            </a:fld>
            <a:endParaRPr lang="en-CA" altLang="cs-CZ"/>
          </a:p>
        </p:txBody>
      </p:sp>
      <p:pic>
        <p:nvPicPr>
          <p:cNvPr id="4" name="Koord11-1a">
            <a:hlinkClick r:id="" action="ppaction://media"/>
            <a:extLst>
              <a:ext uri="{FF2B5EF4-FFF2-40B4-BE49-F238E27FC236}">
                <a16:creationId xmlns:a16="http://schemas.microsoft.com/office/drawing/2014/main" id="{44A1C79C-02F7-4D0F-B5E1-A7F3E3E0BD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0088" y="117552"/>
            <a:ext cx="609600" cy="609600"/>
          </a:xfrm>
          <a:prstGeom prst="rect">
            <a:avLst/>
          </a:prstGeom>
        </p:spPr>
      </p:pic>
      <p:sp>
        <p:nvSpPr>
          <p:cNvPr id="13" name="TextovéPole 12">
            <a:extLst>
              <a:ext uri="{FF2B5EF4-FFF2-40B4-BE49-F238E27FC236}">
                <a16:creationId xmlns:a16="http://schemas.microsoft.com/office/drawing/2014/main" id="{D6C0C4DA-87EC-4900-99CD-CDBBD5A70035}"/>
              </a:ext>
            </a:extLst>
          </p:cNvPr>
          <p:cNvSpPr txBox="1"/>
          <p:nvPr/>
        </p:nvSpPr>
        <p:spPr>
          <a:xfrm>
            <a:off x="287524" y="5611289"/>
            <a:ext cx="8028892" cy="1015663"/>
          </a:xfrm>
          <a:prstGeom prst="rect">
            <a:avLst/>
          </a:prstGeom>
          <a:solidFill>
            <a:schemeClr val="bg1"/>
          </a:solidFill>
        </p:spPr>
        <p:txBody>
          <a:bodyPr wrap="square" rtlCol="0">
            <a:spAutoFit/>
          </a:bodyPr>
          <a:lstStyle/>
          <a:p>
            <a:r>
              <a:rPr lang="cs-CZ" altLang="cs-CZ" b="1" dirty="0">
                <a:latin typeface="+mn-lt"/>
                <a:sym typeface="Symbol" panose="05050102010706020507" pitchFamily="18" charset="2"/>
              </a:rPr>
              <a:t>Definuje se tzv. </a:t>
            </a:r>
            <a:r>
              <a:rPr lang="cs-CZ" altLang="cs-CZ" b="1" dirty="0" err="1">
                <a:solidFill>
                  <a:srgbClr val="FF0000"/>
                </a:solidFill>
                <a:latin typeface="+mn-lt"/>
                <a:sym typeface="Symbol" panose="05050102010706020507" pitchFamily="18" charset="2"/>
              </a:rPr>
              <a:t>hapticita</a:t>
            </a:r>
            <a:r>
              <a:rPr lang="cs-CZ" altLang="cs-CZ" b="1" dirty="0">
                <a:solidFill>
                  <a:srgbClr val="FF0000"/>
                </a:solidFill>
                <a:latin typeface="+mn-lt"/>
                <a:sym typeface="Symbol" panose="05050102010706020507" pitchFamily="18" charset="2"/>
              </a:rPr>
              <a:t> </a:t>
            </a:r>
            <a:r>
              <a:rPr lang="cs-CZ" altLang="cs-CZ" b="1" dirty="0">
                <a:latin typeface="+mn-lt"/>
                <a:sym typeface="Symbol" panose="05050102010706020507" pitchFamily="18" charset="2"/>
              </a:rPr>
              <a:t>(</a:t>
            </a:r>
            <a:r>
              <a:rPr lang="cs-CZ" b="1" dirty="0">
                <a:latin typeface="+mn-lt"/>
                <a:sym typeface="Symbol" panose="05050102010706020507" pitchFamily="18" charset="2"/>
              </a:rPr>
              <a:t>s</a:t>
            </a:r>
            <a:r>
              <a:rPr lang="cs-CZ" b="1" dirty="0"/>
              <a:t>ymbol </a:t>
            </a:r>
            <a:r>
              <a:rPr lang="cs-CZ" altLang="cs-CZ" b="1" dirty="0">
                <a:latin typeface="Symbol" panose="05050102010706020507" pitchFamily="18" charset="2"/>
              </a:rPr>
              <a:t>h, </a:t>
            </a:r>
            <a:r>
              <a:rPr lang="cs-CZ" altLang="cs-CZ" b="1" dirty="0">
                <a:latin typeface="+mn-lt"/>
              </a:rPr>
              <a:t>v názvech se pak čte jako „</a:t>
            </a:r>
            <a:r>
              <a:rPr lang="cs-CZ" altLang="cs-CZ" b="1" dirty="0" err="1">
                <a:latin typeface="+mn-lt"/>
              </a:rPr>
              <a:t>hapto</a:t>
            </a:r>
            <a:r>
              <a:rPr lang="cs-CZ" altLang="cs-CZ" b="1" dirty="0">
                <a:latin typeface="+mn-lt"/>
              </a:rPr>
              <a:t>“).</a:t>
            </a:r>
            <a:r>
              <a:rPr lang="cs-CZ" altLang="cs-CZ" b="1" dirty="0">
                <a:solidFill>
                  <a:srgbClr val="FF0000"/>
                </a:solidFill>
                <a:latin typeface="+mn-lt"/>
                <a:sym typeface="Symbol" panose="05050102010706020507" pitchFamily="18" charset="2"/>
              </a:rPr>
              <a:t> </a:t>
            </a:r>
            <a:r>
              <a:rPr lang="cs-CZ" altLang="cs-CZ" dirty="0">
                <a:latin typeface="+mn-lt"/>
                <a:sym typeface="Symbol" panose="05050102010706020507" pitchFamily="18" charset="2"/>
              </a:rPr>
              <a:t>Definuje se u </a:t>
            </a:r>
            <a:r>
              <a:rPr lang="cs-CZ" altLang="cs-CZ" dirty="0">
                <a:latin typeface="Symbol" panose="05050102010706020507" pitchFamily="18" charset="2"/>
                <a:sym typeface="Symbol" panose="05050102010706020507" pitchFamily="18" charset="2"/>
              </a:rPr>
              <a:t>p</a:t>
            </a:r>
            <a:r>
              <a:rPr lang="cs-CZ" altLang="cs-CZ" dirty="0">
                <a:latin typeface="+mn-lt"/>
                <a:sym typeface="Symbol" panose="05050102010706020507" pitchFamily="18" charset="2"/>
              </a:rPr>
              <a:t>-elektronových ligandů. Index u </a:t>
            </a:r>
            <a:r>
              <a:rPr lang="cs-CZ" dirty="0">
                <a:latin typeface="+mn-lt"/>
                <a:sym typeface="Symbol" panose="05050102010706020507" pitchFamily="18" charset="2"/>
              </a:rPr>
              <a:t>s</a:t>
            </a:r>
            <a:r>
              <a:rPr lang="cs-CZ" dirty="0"/>
              <a:t>ymbolu </a:t>
            </a:r>
            <a:r>
              <a:rPr lang="cs-CZ" altLang="cs-CZ" dirty="0">
                <a:latin typeface="Symbol" panose="05050102010706020507" pitchFamily="18" charset="2"/>
              </a:rPr>
              <a:t>h</a:t>
            </a:r>
            <a:r>
              <a:rPr lang="cs-CZ" altLang="cs-CZ" b="1" dirty="0">
                <a:latin typeface="Symbol" panose="05050102010706020507" pitchFamily="18" charset="2"/>
              </a:rPr>
              <a:t> </a:t>
            </a:r>
            <a:r>
              <a:rPr lang="cs-CZ" altLang="cs-CZ" dirty="0">
                <a:latin typeface="+mn-lt"/>
                <a:sym typeface="Symbol" panose="05050102010706020507" pitchFamily="18" charset="2"/>
              </a:rPr>
              <a:t>udává počet atomů uhlíku, které se na </a:t>
            </a:r>
            <a:r>
              <a:rPr lang="cs-CZ" altLang="cs-CZ" dirty="0">
                <a:latin typeface="Symbol" panose="05050102010706020507" pitchFamily="18" charset="2"/>
                <a:sym typeface="Symbol" panose="05050102010706020507" pitchFamily="18" charset="2"/>
              </a:rPr>
              <a:t>p</a:t>
            </a:r>
            <a:r>
              <a:rPr lang="cs-CZ" altLang="cs-CZ" dirty="0">
                <a:latin typeface="+mn-lt"/>
                <a:sym typeface="Symbol" panose="05050102010706020507" pitchFamily="18" charset="2"/>
              </a:rPr>
              <a:t>-elektronové hustotě ligandu podílejí.</a:t>
            </a:r>
            <a:endParaRPr lang="cs-CZ" dirty="0"/>
          </a:p>
        </p:txBody>
      </p:sp>
      <p:pic>
        <p:nvPicPr>
          <p:cNvPr id="7" name="Koord11-2a">
            <a:hlinkClick r:id="" action="ppaction://media"/>
            <a:extLst>
              <a:ext uri="{FF2B5EF4-FFF2-40B4-BE49-F238E27FC236}">
                <a16:creationId xmlns:a16="http://schemas.microsoft.com/office/drawing/2014/main" id="{2D87EC91-8F52-4DAF-8883-39563AFD3BE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96382" y="584509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73A6256-E6E5-4CB4-B501-8A895A298F40}"/>
              </a:ext>
            </a:extLst>
          </p:cNvPr>
          <p:cNvSpPr>
            <a:spLocks noChangeArrowheads="1"/>
          </p:cNvSpPr>
          <p:nvPr/>
        </p:nvSpPr>
        <p:spPr bwMode="auto">
          <a:xfrm>
            <a:off x="179512" y="168726"/>
            <a:ext cx="3886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b="1" dirty="0">
                <a:solidFill>
                  <a:srgbClr val="00FF00"/>
                </a:solidFill>
              </a:rPr>
              <a:t>Anion </a:t>
            </a:r>
            <a:r>
              <a:rPr lang="cs-CZ" altLang="cs-CZ" sz="1800" b="1" dirty="0" err="1">
                <a:solidFill>
                  <a:srgbClr val="00FF00"/>
                </a:solidFill>
              </a:rPr>
              <a:t>tetrachloro-oxaláto-iriditanový</a:t>
            </a:r>
            <a:endParaRPr lang="cs-CZ" altLang="cs-CZ" sz="4400" dirty="0">
              <a:solidFill>
                <a:srgbClr val="000000"/>
              </a:solidFill>
            </a:endParaRPr>
          </a:p>
        </p:txBody>
      </p:sp>
      <p:grpSp>
        <p:nvGrpSpPr>
          <p:cNvPr id="2" name="Group 3">
            <a:extLst>
              <a:ext uri="{FF2B5EF4-FFF2-40B4-BE49-F238E27FC236}">
                <a16:creationId xmlns:a16="http://schemas.microsoft.com/office/drawing/2014/main" id="{97311461-0691-4DE2-BF63-57BA080BD4FC}"/>
              </a:ext>
            </a:extLst>
          </p:cNvPr>
          <p:cNvGrpSpPr>
            <a:grpSpLocks/>
          </p:cNvGrpSpPr>
          <p:nvPr/>
        </p:nvGrpSpPr>
        <p:grpSpPr bwMode="auto">
          <a:xfrm>
            <a:off x="601230" y="579663"/>
            <a:ext cx="2590800" cy="2514600"/>
            <a:chOff x="672" y="528"/>
            <a:chExt cx="1632" cy="1584"/>
          </a:xfrm>
        </p:grpSpPr>
        <p:sp>
          <p:nvSpPr>
            <p:cNvPr id="9232" name="Rectangle 4">
              <a:extLst>
                <a:ext uri="{FF2B5EF4-FFF2-40B4-BE49-F238E27FC236}">
                  <a16:creationId xmlns:a16="http://schemas.microsoft.com/office/drawing/2014/main" id="{E0D1350E-B3D8-4353-9E41-3A4D76190E2B}"/>
                </a:ext>
              </a:extLst>
            </p:cNvPr>
            <p:cNvSpPr>
              <a:spLocks noChangeArrowheads="1"/>
            </p:cNvSpPr>
            <p:nvPr/>
          </p:nvSpPr>
          <p:spPr bwMode="auto">
            <a:xfrm>
              <a:off x="672" y="528"/>
              <a:ext cx="1632" cy="158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9233" name="Picture 5" descr="D:\DATCOREL\PRIHODA\Obecná_p\GIF\Kap_09\Kap09_obr7.gif">
              <a:extLst>
                <a:ext uri="{FF2B5EF4-FFF2-40B4-BE49-F238E27FC236}">
                  <a16:creationId xmlns:a16="http://schemas.microsoft.com/office/drawing/2014/main" id="{3DE693C3-2796-4CB3-B823-B3D2396AFF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 y="551"/>
              <a:ext cx="1584" cy="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8" name="Rectangle 6">
            <a:extLst>
              <a:ext uri="{FF2B5EF4-FFF2-40B4-BE49-F238E27FC236}">
                <a16:creationId xmlns:a16="http://schemas.microsoft.com/office/drawing/2014/main" id="{CE73666D-A9FB-430A-A84F-AF66525EEAAD}"/>
              </a:ext>
            </a:extLst>
          </p:cNvPr>
          <p:cNvSpPr>
            <a:spLocks noChangeArrowheads="1"/>
          </p:cNvSpPr>
          <p:nvPr/>
        </p:nvSpPr>
        <p:spPr bwMode="auto">
          <a:xfrm>
            <a:off x="4572000" y="215125"/>
            <a:ext cx="3886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b="1" dirty="0" err="1">
                <a:solidFill>
                  <a:srgbClr val="00FF00"/>
                </a:solidFill>
              </a:rPr>
              <a:t>Dodekakarbonyl-</a:t>
            </a:r>
            <a:r>
              <a:rPr lang="cs-CZ" altLang="cs-CZ" sz="1800" b="1" i="1" dirty="0" err="1">
                <a:solidFill>
                  <a:srgbClr val="00FF00"/>
                </a:solidFill>
              </a:rPr>
              <a:t>triangulo</a:t>
            </a:r>
            <a:r>
              <a:rPr lang="cs-CZ" altLang="cs-CZ" sz="1800" b="1" dirty="0" err="1">
                <a:solidFill>
                  <a:srgbClr val="00FF00"/>
                </a:solidFill>
              </a:rPr>
              <a:t>-triosmium</a:t>
            </a:r>
            <a:endParaRPr lang="cs-CZ" altLang="cs-CZ" sz="4400" dirty="0">
              <a:solidFill>
                <a:srgbClr val="000000"/>
              </a:solidFill>
            </a:endParaRPr>
          </a:p>
        </p:txBody>
      </p:sp>
      <p:grpSp>
        <p:nvGrpSpPr>
          <p:cNvPr id="3" name="Group 10">
            <a:extLst>
              <a:ext uri="{FF2B5EF4-FFF2-40B4-BE49-F238E27FC236}">
                <a16:creationId xmlns:a16="http://schemas.microsoft.com/office/drawing/2014/main" id="{9E37DB45-4E45-46B5-A834-0C3673AD4868}"/>
              </a:ext>
            </a:extLst>
          </p:cNvPr>
          <p:cNvGrpSpPr>
            <a:grpSpLocks/>
          </p:cNvGrpSpPr>
          <p:nvPr/>
        </p:nvGrpSpPr>
        <p:grpSpPr bwMode="auto">
          <a:xfrm>
            <a:off x="4831155" y="643343"/>
            <a:ext cx="2971800" cy="2514600"/>
            <a:chOff x="3312" y="528"/>
            <a:chExt cx="1872" cy="1584"/>
          </a:xfrm>
        </p:grpSpPr>
        <p:sp>
          <p:nvSpPr>
            <p:cNvPr id="9230" name="Rectangle 9">
              <a:extLst>
                <a:ext uri="{FF2B5EF4-FFF2-40B4-BE49-F238E27FC236}">
                  <a16:creationId xmlns:a16="http://schemas.microsoft.com/office/drawing/2014/main" id="{A9B8C70B-75F0-475C-AD5D-F9F229B8929E}"/>
                </a:ext>
              </a:extLst>
            </p:cNvPr>
            <p:cNvSpPr>
              <a:spLocks noChangeArrowheads="1"/>
            </p:cNvSpPr>
            <p:nvPr/>
          </p:nvSpPr>
          <p:spPr bwMode="auto">
            <a:xfrm>
              <a:off x="3312" y="528"/>
              <a:ext cx="1872" cy="158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9231" name="Picture 7" descr="D:\DATCOREL\PRIHODA\Obecná_p\GIF\Kap_09\Kap09_obr8.gif">
              <a:extLst>
                <a:ext uri="{FF2B5EF4-FFF2-40B4-BE49-F238E27FC236}">
                  <a16:creationId xmlns:a16="http://schemas.microsoft.com/office/drawing/2014/main" id="{7F83A43B-75DC-438F-942E-6CFCE3E406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 y="542"/>
              <a:ext cx="1824" cy="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23" name="Rectangle 11">
            <a:extLst>
              <a:ext uri="{FF2B5EF4-FFF2-40B4-BE49-F238E27FC236}">
                <a16:creationId xmlns:a16="http://schemas.microsoft.com/office/drawing/2014/main" id="{84CB14EF-6978-468A-8CE8-0AF4278FA22C}"/>
              </a:ext>
            </a:extLst>
          </p:cNvPr>
          <p:cNvSpPr>
            <a:spLocks noChangeArrowheads="1"/>
          </p:cNvSpPr>
          <p:nvPr/>
        </p:nvSpPr>
        <p:spPr bwMode="auto">
          <a:xfrm>
            <a:off x="827212" y="3200400"/>
            <a:ext cx="259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b="1" dirty="0">
                <a:solidFill>
                  <a:srgbClr val="00FF00"/>
                </a:solidFill>
              </a:rPr>
              <a:t>Bis-(</a:t>
            </a:r>
            <a:r>
              <a:rPr lang="cs-CZ" altLang="cs-CZ" sz="1800" b="1" dirty="0">
                <a:solidFill>
                  <a:srgbClr val="00FFFF"/>
                </a:solidFill>
                <a:latin typeface="Symbol" panose="05050102010706020507" pitchFamily="18" charset="2"/>
              </a:rPr>
              <a:t>h</a:t>
            </a:r>
            <a:r>
              <a:rPr lang="cs-CZ" altLang="cs-CZ" sz="1800" b="1" baseline="30000" dirty="0">
                <a:solidFill>
                  <a:srgbClr val="00FF00"/>
                </a:solidFill>
              </a:rPr>
              <a:t>6</a:t>
            </a:r>
            <a:r>
              <a:rPr lang="cs-CZ" altLang="cs-CZ" sz="1800" b="1" dirty="0">
                <a:solidFill>
                  <a:srgbClr val="00FF00"/>
                </a:solidFill>
              </a:rPr>
              <a:t>-benzen)chrom</a:t>
            </a:r>
          </a:p>
        </p:txBody>
      </p:sp>
      <p:sp>
        <p:nvSpPr>
          <p:cNvPr id="13324" name="Rectangle 12">
            <a:extLst>
              <a:ext uri="{FF2B5EF4-FFF2-40B4-BE49-F238E27FC236}">
                <a16:creationId xmlns:a16="http://schemas.microsoft.com/office/drawing/2014/main" id="{278CCA69-45EB-430A-944F-8E3CF08242EB}"/>
              </a:ext>
            </a:extLst>
          </p:cNvPr>
          <p:cNvSpPr>
            <a:spLocks noChangeArrowheads="1"/>
          </p:cNvSpPr>
          <p:nvPr/>
        </p:nvSpPr>
        <p:spPr bwMode="auto">
          <a:xfrm>
            <a:off x="4724400" y="3310343"/>
            <a:ext cx="4419600" cy="304800"/>
          </a:xfrm>
          <a:prstGeom prst="rect">
            <a:avLst/>
          </a:prstGeom>
          <a:solidFill>
            <a:srgbClr val="00006A"/>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b="1" dirty="0">
                <a:solidFill>
                  <a:srgbClr val="00FF00"/>
                </a:solidFill>
              </a:rPr>
              <a:t>Anion </a:t>
            </a:r>
            <a:r>
              <a:rPr lang="cs-CZ" altLang="cs-CZ" sz="1800" b="1" dirty="0" err="1">
                <a:solidFill>
                  <a:srgbClr val="00FF00"/>
                </a:solidFill>
              </a:rPr>
              <a:t>trichloro</a:t>
            </a:r>
            <a:r>
              <a:rPr lang="cs-CZ" altLang="cs-CZ" sz="1800" b="1" dirty="0">
                <a:solidFill>
                  <a:srgbClr val="00FF00"/>
                </a:solidFill>
              </a:rPr>
              <a:t>-(</a:t>
            </a:r>
            <a:r>
              <a:rPr lang="cs-CZ" altLang="cs-CZ" sz="1800" b="1" dirty="0">
                <a:solidFill>
                  <a:srgbClr val="00FFFF"/>
                </a:solidFill>
                <a:latin typeface="Symbol" panose="05050102010706020507" pitchFamily="18" charset="2"/>
              </a:rPr>
              <a:t>h</a:t>
            </a:r>
            <a:r>
              <a:rPr lang="cs-CZ" altLang="cs-CZ" sz="1800" b="1" baseline="30000" dirty="0">
                <a:solidFill>
                  <a:srgbClr val="00FF00"/>
                </a:solidFill>
              </a:rPr>
              <a:t>2</a:t>
            </a:r>
            <a:r>
              <a:rPr lang="cs-CZ" altLang="cs-CZ" sz="1800" b="1" dirty="0">
                <a:solidFill>
                  <a:srgbClr val="00FF00"/>
                </a:solidFill>
              </a:rPr>
              <a:t>-ethylen)</a:t>
            </a:r>
            <a:r>
              <a:rPr lang="cs-CZ" altLang="cs-CZ" sz="1800" b="1" dirty="0" err="1">
                <a:solidFill>
                  <a:srgbClr val="00FF00"/>
                </a:solidFill>
              </a:rPr>
              <a:t>platnatanový</a:t>
            </a:r>
            <a:endParaRPr lang="cs-CZ" altLang="cs-CZ" sz="1800" b="1" dirty="0">
              <a:solidFill>
                <a:srgbClr val="00FF00"/>
              </a:solidFill>
            </a:endParaRPr>
          </a:p>
        </p:txBody>
      </p:sp>
      <p:grpSp>
        <p:nvGrpSpPr>
          <p:cNvPr id="4" name="Group 13">
            <a:extLst>
              <a:ext uri="{FF2B5EF4-FFF2-40B4-BE49-F238E27FC236}">
                <a16:creationId xmlns:a16="http://schemas.microsoft.com/office/drawing/2014/main" id="{A8B1DF3C-F297-4ABC-B8D3-C4685C74E748}"/>
              </a:ext>
            </a:extLst>
          </p:cNvPr>
          <p:cNvGrpSpPr>
            <a:grpSpLocks/>
          </p:cNvGrpSpPr>
          <p:nvPr/>
        </p:nvGrpSpPr>
        <p:grpSpPr bwMode="auto">
          <a:xfrm>
            <a:off x="565568" y="3581400"/>
            <a:ext cx="2710288" cy="2319686"/>
            <a:chOff x="576" y="2448"/>
            <a:chExt cx="1824" cy="1776"/>
          </a:xfrm>
        </p:grpSpPr>
        <p:sp>
          <p:nvSpPr>
            <p:cNvPr id="9228" name="Rectangle 14">
              <a:extLst>
                <a:ext uri="{FF2B5EF4-FFF2-40B4-BE49-F238E27FC236}">
                  <a16:creationId xmlns:a16="http://schemas.microsoft.com/office/drawing/2014/main" id="{3837D806-0B14-48D3-A337-C44DDCA22781}"/>
                </a:ext>
              </a:extLst>
            </p:cNvPr>
            <p:cNvSpPr>
              <a:spLocks noChangeArrowheads="1"/>
            </p:cNvSpPr>
            <p:nvPr/>
          </p:nvSpPr>
          <p:spPr bwMode="auto">
            <a:xfrm>
              <a:off x="576" y="2448"/>
              <a:ext cx="1824" cy="1776"/>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9229" name="Picture 15" descr="D:\DATCOREL\PRIHODA\Obecná_p\GIF\Kap_09\Kap09_obr9.gif">
              <a:extLst>
                <a:ext uri="{FF2B5EF4-FFF2-40B4-BE49-F238E27FC236}">
                  <a16:creationId xmlns:a16="http://schemas.microsoft.com/office/drawing/2014/main" id="{82DD7ED3-A409-4B1F-97E2-C950549E83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 y="2475"/>
              <a:ext cx="1776" cy="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6">
            <a:extLst>
              <a:ext uri="{FF2B5EF4-FFF2-40B4-BE49-F238E27FC236}">
                <a16:creationId xmlns:a16="http://schemas.microsoft.com/office/drawing/2014/main" id="{76F8B15B-5FAD-44C2-AA98-F16A736FE37D}"/>
              </a:ext>
            </a:extLst>
          </p:cNvPr>
          <p:cNvGrpSpPr>
            <a:grpSpLocks/>
          </p:cNvGrpSpPr>
          <p:nvPr/>
        </p:nvGrpSpPr>
        <p:grpSpPr bwMode="auto">
          <a:xfrm>
            <a:off x="5336873" y="3725086"/>
            <a:ext cx="2981950" cy="2202418"/>
            <a:chOff x="3360" y="2640"/>
            <a:chExt cx="2016" cy="1584"/>
          </a:xfrm>
        </p:grpSpPr>
        <p:sp>
          <p:nvSpPr>
            <p:cNvPr id="9226" name="Rectangle 17">
              <a:extLst>
                <a:ext uri="{FF2B5EF4-FFF2-40B4-BE49-F238E27FC236}">
                  <a16:creationId xmlns:a16="http://schemas.microsoft.com/office/drawing/2014/main" id="{79504E7D-F9BA-4962-9498-DBB875034CE8}"/>
                </a:ext>
              </a:extLst>
            </p:cNvPr>
            <p:cNvSpPr>
              <a:spLocks noChangeArrowheads="1"/>
            </p:cNvSpPr>
            <p:nvPr/>
          </p:nvSpPr>
          <p:spPr bwMode="auto">
            <a:xfrm>
              <a:off x="3360" y="2640"/>
              <a:ext cx="2016" cy="158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9227" name="Picture 18" descr="D:\DATCOREL\PRIHODA\Obecná_p\GIF\Kap_09\Kap09_obr10.gif">
              <a:extLst>
                <a:ext uri="{FF2B5EF4-FFF2-40B4-BE49-F238E27FC236}">
                  <a16:creationId xmlns:a16="http://schemas.microsoft.com/office/drawing/2014/main" id="{D5F9403F-1374-4F6E-AA81-BE7621C2E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4" y="2658"/>
              <a:ext cx="1968" cy="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Zástupný symbol pro číslo snímku 7">
            <a:extLst>
              <a:ext uri="{FF2B5EF4-FFF2-40B4-BE49-F238E27FC236}">
                <a16:creationId xmlns:a16="http://schemas.microsoft.com/office/drawing/2014/main" id="{A71A275E-0AA5-468B-A29F-60839CD509DF}"/>
              </a:ext>
            </a:extLst>
          </p:cNvPr>
          <p:cNvSpPr>
            <a:spLocks noGrp="1"/>
          </p:cNvSpPr>
          <p:nvPr>
            <p:ph type="sldNum" sz="quarter" idx="12"/>
          </p:nvPr>
        </p:nvSpPr>
        <p:spPr/>
        <p:txBody>
          <a:bodyPr/>
          <a:lstStyle/>
          <a:p>
            <a:fld id="{1839E7E4-627D-4B1E-A603-F5BBCA77F85C}" type="slidenum">
              <a:rPr lang="en-CA" altLang="cs-CZ" smtClean="0"/>
              <a:pPr/>
              <a:t>12</a:t>
            </a:fld>
            <a:endParaRPr lang="en-CA" altLang="cs-CZ"/>
          </a:p>
        </p:txBody>
      </p:sp>
      <p:sp>
        <p:nvSpPr>
          <p:cNvPr id="7" name="TextovéPole 6">
            <a:extLst>
              <a:ext uri="{FF2B5EF4-FFF2-40B4-BE49-F238E27FC236}">
                <a16:creationId xmlns:a16="http://schemas.microsoft.com/office/drawing/2014/main" id="{30755F2A-E8B5-4478-8A5B-4AC41A037193}"/>
              </a:ext>
            </a:extLst>
          </p:cNvPr>
          <p:cNvSpPr txBox="1"/>
          <p:nvPr/>
        </p:nvSpPr>
        <p:spPr>
          <a:xfrm>
            <a:off x="3418012" y="1700808"/>
            <a:ext cx="937964" cy="400110"/>
          </a:xfrm>
          <a:prstGeom prst="rect">
            <a:avLst/>
          </a:prstGeom>
          <a:solidFill>
            <a:schemeClr val="accent1"/>
          </a:solidFill>
        </p:spPr>
        <p:txBody>
          <a:bodyPr wrap="square" rtlCol="0">
            <a:spAutoFit/>
          </a:bodyPr>
          <a:lstStyle/>
          <a:p>
            <a:r>
              <a:rPr lang="cs-CZ" dirty="0"/>
              <a:t>chelát</a:t>
            </a:r>
          </a:p>
        </p:txBody>
      </p:sp>
      <p:sp>
        <p:nvSpPr>
          <p:cNvPr id="10" name="TextovéPole 9">
            <a:extLst>
              <a:ext uri="{FF2B5EF4-FFF2-40B4-BE49-F238E27FC236}">
                <a16:creationId xmlns:a16="http://schemas.microsoft.com/office/drawing/2014/main" id="{783F79CC-4EAE-414F-AEE4-536E02B3644A}"/>
              </a:ext>
            </a:extLst>
          </p:cNvPr>
          <p:cNvSpPr txBox="1"/>
          <p:nvPr/>
        </p:nvSpPr>
        <p:spPr>
          <a:xfrm>
            <a:off x="7923994" y="1700808"/>
            <a:ext cx="1161351" cy="400110"/>
          </a:xfrm>
          <a:prstGeom prst="rect">
            <a:avLst/>
          </a:prstGeom>
          <a:solidFill>
            <a:schemeClr val="accent1"/>
          </a:solidFill>
        </p:spPr>
        <p:txBody>
          <a:bodyPr wrap="square" rtlCol="0">
            <a:spAutoFit/>
          </a:bodyPr>
          <a:lstStyle/>
          <a:p>
            <a:r>
              <a:rPr lang="cs-CZ" dirty="0"/>
              <a:t>cluster</a:t>
            </a:r>
          </a:p>
        </p:txBody>
      </p:sp>
      <p:pic>
        <p:nvPicPr>
          <p:cNvPr id="6" name="Koord12-1">
            <a:hlinkClick r:id="" action="ppaction://media"/>
            <a:extLst>
              <a:ext uri="{FF2B5EF4-FFF2-40B4-BE49-F238E27FC236}">
                <a16:creationId xmlns:a16="http://schemas.microsoft.com/office/drawing/2014/main" id="{885D0B7F-35F1-40B0-8D0B-007DF7AC7D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823" y="80556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D3CEC26-3A09-4A1B-9A9C-587D9AFC50E4}"/>
              </a:ext>
            </a:extLst>
          </p:cNvPr>
          <p:cNvSpPr>
            <a:spLocks noGrp="1" noChangeArrowheads="1"/>
          </p:cNvSpPr>
          <p:nvPr>
            <p:ph type="title"/>
          </p:nvPr>
        </p:nvSpPr>
        <p:spPr>
          <a:xfrm>
            <a:off x="152400" y="304800"/>
            <a:ext cx="2743200" cy="762000"/>
          </a:xfrm>
        </p:spPr>
        <p:txBody>
          <a:bodyPr/>
          <a:lstStyle/>
          <a:p>
            <a:r>
              <a:rPr lang="cs-CZ" altLang="cs-CZ" sz="1800" b="1" dirty="0">
                <a:solidFill>
                  <a:srgbClr val="00FFFF"/>
                </a:solidFill>
              </a:rPr>
              <a:t>bis(</a:t>
            </a:r>
            <a:r>
              <a:rPr lang="cs-CZ" altLang="cs-CZ" sz="1800" b="1" dirty="0">
                <a:solidFill>
                  <a:srgbClr val="00FFFF"/>
                </a:solidFill>
                <a:latin typeface="Symbol" panose="05050102010706020507" pitchFamily="18" charset="2"/>
              </a:rPr>
              <a:t>h</a:t>
            </a:r>
            <a:r>
              <a:rPr lang="cs-CZ" altLang="cs-CZ" sz="1800" b="1" baseline="30000" dirty="0">
                <a:solidFill>
                  <a:srgbClr val="00FFFF"/>
                </a:solidFill>
              </a:rPr>
              <a:t>5</a:t>
            </a:r>
            <a:r>
              <a:rPr lang="cs-CZ" altLang="cs-CZ" sz="1800" b="1" dirty="0">
                <a:solidFill>
                  <a:srgbClr val="00FFFF"/>
                </a:solidFill>
              </a:rPr>
              <a:t> - </a:t>
            </a:r>
            <a:r>
              <a:rPr lang="cs-CZ" altLang="cs-CZ" sz="1800" b="1" dirty="0" err="1">
                <a:solidFill>
                  <a:srgbClr val="00FFFF"/>
                </a:solidFill>
              </a:rPr>
              <a:t>cyklopentadienyl</a:t>
            </a:r>
            <a:r>
              <a:rPr lang="cs-CZ" altLang="cs-CZ" sz="1800" b="1" dirty="0">
                <a:solidFill>
                  <a:srgbClr val="00FFFF"/>
                </a:solidFill>
              </a:rPr>
              <a:t>)</a:t>
            </a:r>
            <a:br>
              <a:rPr lang="cs-CZ" altLang="cs-CZ" sz="1800" dirty="0">
                <a:solidFill>
                  <a:srgbClr val="00FFFF"/>
                </a:solidFill>
              </a:rPr>
            </a:br>
            <a:r>
              <a:rPr lang="cs-CZ" altLang="cs-CZ" sz="1800" b="1" dirty="0">
                <a:solidFill>
                  <a:srgbClr val="00FFFF"/>
                </a:solidFill>
              </a:rPr>
              <a:t>železnatý komplex, tzv. </a:t>
            </a:r>
            <a:r>
              <a:rPr lang="cs-CZ" altLang="cs-CZ" sz="2000" b="1" dirty="0" err="1">
                <a:solidFill>
                  <a:srgbClr val="FF0000"/>
                </a:solidFill>
              </a:rPr>
              <a:t>ferrocen</a:t>
            </a:r>
            <a:endParaRPr lang="cs-CZ" altLang="cs-CZ" dirty="0">
              <a:solidFill>
                <a:srgbClr val="FF0000"/>
              </a:solidFill>
            </a:endParaRPr>
          </a:p>
        </p:txBody>
      </p:sp>
      <p:grpSp>
        <p:nvGrpSpPr>
          <p:cNvPr id="2" name="Group 5">
            <a:extLst>
              <a:ext uri="{FF2B5EF4-FFF2-40B4-BE49-F238E27FC236}">
                <a16:creationId xmlns:a16="http://schemas.microsoft.com/office/drawing/2014/main" id="{35FC224A-CCC2-4E09-A5CE-D29F26D48078}"/>
              </a:ext>
            </a:extLst>
          </p:cNvPr>
          <p:cNvGrpSpPr>
            <a:grpSpLocks/>
          </p:cNvGrpSpPr>
          <p:nvPr/>
        </p:nvGrpSpPr>
        <p:grpSpPr bwMode="auto">
          <a:xfrm>
            <a:off x="447675" y="1424372"/>
            <a:ext cx="1958975" cy="2332856"/>
            <a:chOff x="624" y="768"/>
            <a:chExt cx="827" cy="912"/>
          </a:xfrm>
        </p:grpSpPr>
        <p:sp>
          <p:nvSpPr>
            <p:cNvPr id="11288" name="Rectangle 4">
              <a:extLst>
                <a:ext uri="{FF2B5EF4-FFF2-40B4-BE49-F238E27FC236}">
                  <a16:creationId xmlns:a16="http://schemas.microsoft.com/office/drawing/2014/main" id="{652892F7-B7C2-4E19-854E-EB36D68CC1B7}"/>
                </a:ext>
              </a:extLst>
            </p:cNvPr>
            <p:cNvSpPr>
              <a:spLocks noChangeArrowheads="1"/>
            </p:cNvSpPr>
            <p:nvPr/>
          </p:nvSpPr>
          <p:spPr bwMode="auto">
            <a:xfrm>
              <a:off x="624" y="768"/>
              <a:ext cx="827" cy="912"/>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1289" name="Picture 3" descr="D:\DATCOREL\PRIHODA\Obecná_p\GIF\Kap_09\Kap09_obr13.gif">
              <a:extLst>
                <a:ext uri="{FF2B5EF4-FFF2-40B4-BE49-F238E27FC236}">
                  <a16:creationId xmlns:a16="http://schemas.microsoft.com/office/drawing/2014/main" id="{BF4B917E-CD25-48D0-B733-22FD8568D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 y="787"/>
              <a:ext cx="799" cy="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6" name="Rectangle 6">
            <a:extLst>
              <a:ext uri="{FF2B5EF4-FFF2-40B4-BE49-F238E27FC236}">
                <a16:creationId xmlns:a16="http://schemas.microsoft.com/office/drawing/2014/main" id="{9EEB8473-2835-4964-99EE-E5E4F7A206AF}"/>
              </a:ext>
            </a:extLst>
          </p:cNvPr>
          <p:cNvSpPr>
            <a:spLocks noChangeArrowheads="1"/>
          </p:cNvSpPr>
          <p:nvPr/>
        </p:nvSpPr>
        <p:spPr bwMode="auto">
          <a:xfrm>
            <a:off x="3505200" y="6096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b="1">
                <a:solidFill>
                  <a:srgbClr val="00FF00"/>
                </a:solidFill>
              </a:rPr>
              <a:t>bis(</a:t>
            </a:r>
            <a:r>
              <a:rPr lang="cs-CZ" altLang="cs-CZ" sz="1800" b="1">
                <a:solidFill>
                  <a:srgbClr val="00FF00"/>
                </a:solidFill>
                <a:latin typeface="Symbol" panose="05050102010706020507" pitchFamily="18" charset="2"/>
              </a:rPr>
              <a:t>h</a:t>
            </a:r>
            <a:r>
              <a:rPr lang="cs-CZ" altLang="cs-CZ" sz="1800" b="1" baseline="30000">
                <a:solidFill>
                  <a:srgbClr val="00FF00"/>
                </a:solidFill>
              </a:rPr>
              <a:t>6</a:t>
            </a:r>
            <a:r>
              <a:rPr lang="cs-CZ" altLang="cs-CZ" sz="1800" b="1">
                <a:solidFill>
                  <a:srgbClr val="00FF00"/>
                </a:solidFill>
              </a:rPr>
              <a:t> -benzen)chrom</a:t>
            </a:r>
            <a:endParaRPr lang="cs-CZ" altLang="cs-CZ" sz="4400">
              <a:solidFill>
                <a:srgbClr val="000000"/>
              </a:solidFill>
            </a:endParaRPr>
          </a:p>
        </p:txBody>
      </p:sp>
      <p:grpSp>
        <p:nvGrpSpPr>
          <p:cNvPr id="3" name="Group 9">
            <a:extLst>
              <a:ext uri="{FF2B5EF4-FFF2-40B4-BE49-F238E27FC236}">
                <a16:creationId xmlns:a16="http://schemas.microsoft.com/office/drawing/2014/main" id="{38EF4F69-6C53-4872-BAD5-412C40C6B6B2}"/>
              </a:ext>
            </a:extLst>
          </p:cNvPr>
          <p:cNvGrpSpPr>
            <a:grpSpLocks/>
          </p:cNvGrpSpPr>
          <p:nvPr/>
        </p:nvGrpSpPr>
        <p:grpSpPr bwMode="auto">
          <a:xfrm>
            <a:off x="3505200" y="990600"/>
            <a:ext cx="2236788" cy="2078360"/>
            <a:chOff x="2400" y="672"/>
            <a:chExt cx="886" cy="895"/>
          </a:xfrm>
        </p:grpSpPr>
        <p:sp>
          <p:nvSpPr>
            <p:cNvPr id="11286" name="Rectangle 8">
              <a:extLst>
                <a:ext uri="{FF2B5EF4-FFF2-40B4-BE49-F238E27FC236}">
                  <a16:creationId xmlns:a16="http://schemas.microsoft.com/office/drawing/2014/main" id="{C4EA9283-A0DF-4029-90F2-53A747767981}"/>
                </a:ext>
              </a:extLst>
            </p:cNvPr>
            <p:cNvSpPr>
              <a:spLocks noChangeArrowheads="1"/>
            </p:cNvSpPr>
            <p:nvPr/>
          </p:nvSpPr>
          <p:spPr bwMode="auto">
            <a:xfrm>
              <a:off x="2400" y="672"/>
              <a:ext cx="886" cy="89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1287" name="Picture 7" descr="D:\DATCOREL\PRIHODA\Obecná_p\GIF\Kap_09\Kap09_obr14.gif">
              <a:extLst>
                <a:ext uri="{FF2B5EF4-FFF2-40B4-BE49-F238E27FC236}">
                  <a16:creationId xmlns:a16="http://schemas.microsoft.com/office/drawing/2014/main" id="{32564427-B136-491D-9FB0-BA1DAC349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6" y="687"/>
              <a:ext cx="853"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70" name="Rectangle 10">
            <a:extLst>
              <a:ext uri="{FF2B5EF4-FFF2-40B4-BE49-F238E27FC236}">
                <a16:creationId xmlns:a16="http://schemas.microsoft.com/office/drawing/2014/main" id="{F8EF5CF2-DB7A-49A5-9348-46AF5A344E8B}"/>
              </a:ext>
            </a:extLst>
          </p:cNvPr>
          <p:cNvSpPr>
            <a:spLocks noChangeArrowheads="1"/>
          </p:cNvSpPr>
          <p:nvPr/>
        </p:nvSpPr>
        <p:spPr bwMode="auto">
          <a:xfrm>
            <a:off x="5652596" y="215834"/>
            <a:ext cx="274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b="1" dirty="0">
                <a:solidFill>
                  <a:srgbClr val="00FFFF"/>
                </a:solidFill>
              </a:rPr>
              <a:t>(</a:t>
            </a:r>
            <a:r>
              <a:rPr lang="cs-CZ" altLang="cs-CZ" sz="1800" b="1" dirty="0">
                <a:solidFill>
                  <a:srgbClr val="00FFFF"/>
                </a:solidFill>
                <a:latin typeface="Symbol" panose="05050102010706020507" pitchFamily="18" charset="2"/>
              </a:rPr>
              <a:t>h</a:t>
            </a:r>
            <a:r>
              <a:rPr lang="cs-CZ" altLang="cs-CZ" sz="1800" b="1" baseline="30000" dirty="0">
                <a:solidFill>
                  <a:srgbClr val="00FFFF"/>
                </a:solidFill>
              </a:rPr>
              <a:t>4</a:t>
            </a:r>
            <a:r>
              <a:rPr lang="cs-CZ" altLang="cs-CZ" sz="1800" b="1" dirty="0">
                <a:solidFill>
                  <a:srgbClr val="00FFFF"/>
                </a:solidFill>
              </a:rPr>
              <a:t> - 1,5-cyklooktadien)-</a:t>
            </a:r>
            <a:br>
              <a:rPr lang="cs-CZ" altLang="cs-CZ" sz="1800" dirty="0">
                <a:solidFill>
                  <a:srgbClr val="00FFFF"/>
                </a:solidFill>
              </a:rPr>
            </a:br>
            <a:r>
              <a:rPr lang="cs-CZ" altLang="cs-CZ" sz="1800" b="1" dirty="0" err="1">
                <a:solidFill>
                  <a:srgbClr val="00FFFF"/>
                </a:solidFill>
              </a:rPr>
              <a:t>tetrakarbonylmolybden</a:t>
            </a:r>
            <a:endParaRPr lang="cs-CZ" altLang="cs-CZ" sz="4400" dirty="0">
              <a:solidFill>
                <a:srgbClr val="000000"/>
              </a:solidFill>
            </a:endParaRPr>
          </a:p>
        </p:txBody>
      </p:sp>
      <p:grpSp>
        <p:nvGrpSpPr>
          <p:cNvPr id="4" name="Group 13">
            <a:extLst>
              <a:ext uri="{FF2B5EF4-FFF2-40B4-BE49-F238E27FC236}">
                <a16:creationId xmlns:a16="http://schemas.microsoft.com/office/drawing/2014/main" id="{607B36BD-B5B7-4B9C-8DAB-58277C6E4F0B}"/>
              </a:ext>
            </a:extLst>
          </p:cNvPr>
          <p:cNvGrpSpPr>
            <a:grpSpLocks/>
          </p:cNvGrpSpPr>
          <p:nvPr/>
        </p:nvGrpSpPr>
        <p:grpSpPr bwMode="auto">
          <a:xfrm>
            <a:off x="6715392" y="990599"/>
            <a:ext cx="1947769" cy="2041205"/>
            <a:chOff x="4272" y="720"/>
            <a:chExt cx="864" cy="1008"/>
          </a:xfrm>
        </p:grpSpPr>
        <p:sp>
          <p:nvSpPr>
            <p:cNvPr id="11284" name="Rectangle 12">
              <a:extLst>
                <a:ext uri="{FF2B5EF4-FFF2-40B4-BE49-F238E27FC236}">
                  <a16:creationId xmlns:a16="http://schemas.microsoft.com/office/drawing/2014/main" id="{0E45D539-9898-400A-B766-901C7134CA76}"/>
                </a:ext>
              </a:extLst>
            </p:cNvPr>
            <p:cNvSpPr>
              <a:spLocks noChangeArrowheads="1"/>
            </p:cNvSpPr>
            <p:nvPr/>
          </p:nvSpPr>
          <p:spPr bwMode="auto">
            <a:xfrm>
              <a:off x="4272" y="720"/>
              <a:ext cx="864" cy="100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1285" name="Picture 11" descr="D:\DATCOREL\PRIHODA\Obecná_p\GIF\Kap_09\Kap09_obr15.gif">
              <a:extLst>
                <a:ext uri="{FF2B5EF4-FFF2-40B4-BE49-F238E27FC236}">
                  <a16:creationId xmlns:a16="http://schemas.microsoft.com/office/drawing/2014/main" id="{948546B5-6C14-4AEB-8D6A-F316C8779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7" y="741"/>
              <a:ext cx="834"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75" name="Rectangle 15">
            <a:extLst>
              <a:ext uri="{FF2B5EF4-FFF2-40B4-BE49-F238E27FC236}">
                <a16:creationId xmlns:a16="http://schemas.microsoft.com/office/drawing/2014/main" id="{6A426834-3325-4B44-AC25-96173152C248}"/>
              </a:ext>
            </a:extLst>
          </p:cNvPr>
          <p:cNvSpPr>
            <a:spLocks noChangeArrowheads="1"/>
          </p:cNvSpPr>
          <p:nvPr/>
        </p:nvSpPr>
        <p:spPr bwMode="auto">
          <a:xfrm>
            <a:off x="0" y="5943600"/>
            <a:ext cx="297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b="1">
                <a:solidFill>
                  <a:srgbClr val="00FF00"/>
                </a:solidFill>
              </a:rPr>
              <a:t>(</a:t>
            </a:r>
            <a:r>
              <a:rPr lang="cs-CZ" altLang="cs-CZ" sz="1800" b="1">
                <a:solidFill>
                  <a:srgbClr val="00FF00"/>
                </a:solidFill>
                <a:latin typeface="Symbol" panose="05050102010706020507" pitchFamily="18" charset="2"/>
              </a:rPr>
              <a:t>h</a:t>
            </a:r>
            <a:r>
              <a:rPr lang="cs-CZ" altLang="cs-CZ" sz="1800" b="1" baseline="30000">
                <a:solidFill>
                  <a:srgbClr val="00FF00"/>
                </a:solidFill>
              </a:rPr>
              <a:t>3</a:t>
            </a:r>
            <a:r>
              <a:rPr lang="cs-CZ" altLang="cs-CZ" sz="1800" b="1">
                <a:solidFill>
                  <a:srgbClr val="00FF00"/>
                </a:solidFill>
              </a:rPr>
              <a:t>-2-butenyl)-trikarbonyl</a:t>
            </a:r>
            <a:r>
              <a:rPr lang="cs-CZ" altLang="cs-CZ" sz="1800">
                <a:solidFill>
                  <a:srgbClr val="00FF00"/>
                </a:solidFill>
              </a:rPr>
              <a:t>-</a:t>
            </a:r>
            <a:br>
              <a:rPr lang="cs-CZ" altLang="cs-CZ" sz="1800">
                <a:solidFill>
                  <a:srgbClr val="00FF00"/>
                </a:solidFill>
              </a:rPr>
            </a:br>
            <a:r>
              <a:rPr lang="cs-CZ" altLang="cs-CZ" sz="1800" b="1">
                <a:solidFill>
                  <a:srgbClr val="00FF00"/>
                </a:solidFill>
              </a:rPr>
              <a:t>kobaltný komplex</a:t>
            </a:r>
            <a:endParaRPr lang="cs-CZ" altLang="cs-CZ" sz="4400">
              <a:solidFill>
                <a:srgbClr val="000000"/>
              </a:solidFill>
            </a:endParaRPr>
          </a:p>
        </p:txBody>
      </p:sp>
      <p:grpSp>
        <p:nvGrpSpPr>
          <p:cNvPr id="5" name="Group 18">
            <a:extLst>
              <a:ext uri="{FF2B5EF4-FFF2-40B4-BE49-F238E27FC236}">
                <a16:creationId xmlns:a16="http://schemas.microsoft.com/office/drawing/2014/main" id="{1B3EB1DF-7AB4-41A2-88C3-3E7E9332F39C}"/>
              </a:ext>
            </a:extLst>
          </p:cNvPr>
          <p:cNvGrpSpPr>
            <a:grpSpLocks/>
          </p:cNvGrpSpPr>
          <p:nvPr/>
        </p:nvGrpSpPr>
        <p:grpSpPr bwMode="auto">
          <a:xfrm>
            <a:off x="480837" y="4114800"/>
            <a:ext cx="1958975" cy="1828800"/>
            <a:chOff x="672" y="2832"/>
            <a:chExt cx="960" cy="912"/>
          </a:xfrm>
        </p:grpSpPr>
        <p:sp>
          <p:nvSpPr>
            <p:cNvPr id="11282" name="Rectangle 17">
              <a:extLst>
                <a:ext uri="{FF2B5EF4-FFF2-40B4-BE49-F238E27FC236}">
                  <a16:creationId xmlns:a16="http://schemas.microsoft.com/office/drawing/2014/main" id="{23F0F41D-0C15-4068-B52B-11C5809B12FF}"/>
                </a:ext>
              </a:extLst>
            </p:cNvPr>
            <p:cNvSpPr>
              <a:spLocks noChangeArrowheads="1"/>
            </p:cNvSpPr>
            <p:nvPr/>
          </p:nvSpPr>
          <p:spPr bwMode="auto">
            <a:xfrm>
              <a:off x="672" y="2832"/>
              <a:ext cx="960" cy="91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1283" name="Picture 16" descr="D:\DATCOREL\PRIHODA\Obecná_p\GIF\Kap_09\Kap09_obr16.gif">
              <a:extLst>
                <a:ext uri="{FF2B5EF4-FFF2-40B4-BE49-F238E27FC236}">
                  <a16:creationId xmlns:a16="http://schemas.microsoft.com/office/drawing/2014/main" id="{AE524B33-D8DC-4BD3-9D40-15604D334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 y="2850"/>
              <a:ext cx="912" cy="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1">
            <a:extLst>
              <a:ext uri="{FF2B5EF4-FFF2-40B4-BE49-F238E27FC236}">
                <a16:creationId xmlns:a16="http://schemas.microsoft.com/office/drawing/2014/main" id="{253C024C-F97A-4A30-8814-8B92A9C0A802}"/>
              </a:ext>
            </a:extLst>
          </p:cNvPr>
          <p:cNvGrpSpPr>
            <a:grpSpLocks/>
          </p:cNvGrpSpPr>
          <p:nvPr/>
        </p:nvGrpSpPr>
        <p:grpSpPr bwMode="auto">
          <a:xfrm>
            <a:off x="3581400" y="3276600"/>
            <a:ext cx="2187575" cy="2895600"/>
            <a:chOff x="2256" y="1968"/>
            <a:chExt cx="1378" cy="1824"/>
          </a:xfrm>
        </p:grpSpPr>
        <p:sp>
          <p:nvSpPr>
            <p:cNvPr id="11280" name="Rectangle 20">
              <a:extLst>
                <a:ext uri="{FF2B5EF4-FFF2-40B4-BE49-F238E27FC236}">
                  <a16:creationId xmlns:a16="http://schemas.microsoft.com/office/drawing/2014/main" id="{4E28CAFB-8885-4837-8E77-D02E69769B51}"/>
                </a:ext>
              </a:extLst>
            </p:cNvPr>
            <p:cNvSpPr>
              <a:spLocks noChangeArrowheads="1"/>
            </p:cNvSpPr>
            <p:nvPr/>
          </p:nvSpPr>
          <p:spPr bwMode="auto">
            <a:xfrm>
              <a:off x="2256" y="1968"/>
              <a:ext cx="1378" cy="1824"/>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1281" name="Picture 19" descr="D:\DATCOREL\PRIHODA\Obecná_p\GIF\Kap_09\Kap09_obr17.gif">
              <a:extLst>
                <a:ext uri="{FF2B5EF4-FFF2-40B4-BE49-F238E27FC236}">
                  <a16:creationId xmlns:a16="http://schemas.microsoft.com/office/drawing/2014/main" id="{F716BA04-86E8-4742-8AC8-8BBF56CAAF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2" y="1990"/>
              <a:ext cx="1345" cy="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82" name="Rectangle 22">
            <a:extLst>
              <a:ext uri="{FF2B5EF4-FFF2-40B4-BE49-F238E27FC236}">
                <a16:creationId xmlns:a16="http://schemas.microsoft.com/office/drawing/2014/main" id="{CD4ED3AD-3CBC-41DA-A9EC-9BEAD800F053}"/>
              </a:ext>
            </a:extLst>
          </p:cNvPr>
          <p:cNvSpPr>
            <a:spLocks noChangeArrowheads="1"/>
          </p:cNvSpPr>
          <p:nvPr/>
        </p:nvSpPr>
        <p:spPr bwMode="auto">
          <a:xfrm>
            <a:off x="3200400" y="61722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700" b="1">
                <a:solidFill>
                  <a:srgbClr val="00FFFF"/>
                </a:solidFill>
              </a:rPr>
              <a:t>ion  [(</a:t>
            </a:r>
            <a:r>
              <a:rPr lang="cs-CZ" altLang="cs-CZ" sz="1700" b="1">
                <a:solidFill>
                  <a:srgbClr val="00FFFF"/>
                </a:solidFill>
                <a:latin typeface="Symbol" panose="05050102010706020507" pitchFamily="18" charset="2"/>
              </a:rPr>
              <a:t>h</a:t>
            </a:r>
            <a:r>
              <a:rPr lang="cs-CZ" altLang="cs-CZ" sz="1700" b="1" baseline="30000">
                <a:solidFill>
                  <a:srgbClr val="00FFFF"/>
                </a:solidFill>
              </a:rPr>
              <a:t>5</a:t>
            </a:r>
            <a:r>
              <a:rPr lang="cs-CZ" altLang="cs-CZ" sz="1700" b="1">
                <a:solidFill>
                  <a:srgbClr val="00FFFF"/>
                </a:solidFill>
              </a:rPr>
              <a:t>-C</a:t>
            </a:r>
            <a:r>
              <a:rPr lang="cs-CZ" altLang="cs-CZ" sz="1700" b="1" baseline="-25000">
                <a:solidFill>
                  <a:srgbClr val="00FFFF"/>
                </a:solidFill>
              </a:rPr>
              <a:t>2</a:t>
            </a:r>
            <a:r>
              <a:rPr lang="cs-CZ" altLang="cs-CZ" sz="1700" b="1">
                <a:solidFill>
                  <a:srgbClr val="00FFFF"/>
                </a:solidFill>
              </a:rPr>
              <a:t>B</a:t>
            </a:r>
            <a:r>
              <a:rPr lang="cs-CZ" altLang="cs-CZ" sz="1700" b="1" baseline="-25000">
                <a:solidFill>
                  <a:srgbClr val="00FFFF"/>
                </a:solidFill>
              </a:rPr>
              <a:t>9</a:t>
            </a:r>
            <a:r>
              <a:rPr lang="cs-CZ" altLang="cs-CZ" sz="1700" b="1">
                <a:solidFill>
                  <a:srgbClr val="00FFFF"/>
                </a:solidFill>
              </a:rPr>
              <a:t>H</a:t>
            </a:r>
            <a:r>
              <a:rPr lang="cs-CZ" altLang="cs-CZ" sz="1700" b="1" baseline="-25000">
                <a:solidFill>
                  <a:srgbClr val="00FFFF"/>
                </a:solidFill>
              </a:rPr>
              <a:t>11</a:t>
            </a:r>
            <a:r>
              <a:rPr lang="cs-CZ" altLang="cs-CZ" sz="1700" b="1">
                <a:solidFill>
                  <a:srgbClr val="00FFFF"/>
                </a:solidFill>
              </a:rPr>
              <a:t>)Re(CO)</a:t>
            </a:r>
            <a:r>
              <a:rPr lang="cs-CZ" altLang="cs-CZ" sz="1700" b="1" baseline="-25000">
                <a:solidFill>
                  <a:srgbClr val="00FFFF"/>
                </a:solidFill>
              </a:rPr>
              <a:t>3</a:t>
            </a:r>
            <a:r>
              <a:rPr lang="cs-CZ" altLang="cs-CZ" sz="1700" b="1">
                <a:solidFill>
                  <a:srgbClr val="00FFFF"/>
                </a:solidFill>
              </a:rPr>
              <a:t>]</a:t>
            </a:r>
            <a:r>
              <a:rPr lang="cs-CZ" altLang="cs-CZ" sz="1700" b="1" baseline="30000">
                <a:solidFill>
                  <a:srgbClr val="00FFFF"/>
                </a:solidFill>
              </a:rPr>
              <a:t>–</a:t>
            </a:r>
            <a:endParaRPr lang="cs-CZ" altLang="cs-CZ" sz="4400">
              <a:solidFill>
                <a:srgbClr val="000000"/>
              </a:solidFill>
            </a:endParaRPr>
          </a:p>
        </p:txBody>
      </p:sp>
      <p:sp>
        <p:nvSpPr>
          <p:cNvPr id="15383" name="Rectangle 23">
            <a:extLst>
              <a:ext uri="{FF2B5EF4-FFF2-40B4-BE49-F238E27FC236}">
                <a16:creationId xmlns:a16="http://schemas.microsoft.com/office/drawing/2014/main" id="{19543A5C-9307-488D-A783-4AEDF5C67320}"/>
              </a:ext>
            </a:extLst>
          </p:cNvPr>
          <p:cNvSpPr>
            <a:spLocks noChangeArrowheads="1"/>
          </p:cNvSpPr>
          <p:nvPr/>
        </p:nvSpPr>
        <p:spPr bwMode="auto">
          <a:xfrm>
            <a:off x="6629400" y="61722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700" b="1">
                <a:solidFill>
                  <a:srgbClr val="00FF00"/>
                </a:solidFill>
              </a:rPr>
              <a:t>ion  [(</a:t>
            </a:r>
            <a:r>
              <a:rPr lang="cs-CZ" altLang="cs-CZ" sz="1700" b="1">
                <a:solidFill>
                  <a:srgbClr val="00FF00"/>
                </a:solidFill>
                <a:latin typeface="Symbol" panose="05050102010706020507" pitchFamily="18" charset="2"/>
              </a:rPr>
              <a:t>h</a:t>
            </a:r>
            <a:r>
              <a:rPr lang="cs-CZ" altLang="cs-CZ" sz="1700" b="1" baseline="30000">
                <a:solidFill>
                  <a:srgbClr val="00FF00"/>
                </a:solidFill>
              </a:rPr>
              <a:t>5</a:t>
            </a:r>
            <a:r>
              <a:rPr lang="cs-CZ" altLang="cs-CZ" sz="1700" b="1">
                <a:solidFill>
                  <a:srgbClr val="00FF00"/>
                </a:solidFill>
              </a:rPr>
              <a:t>-C</a:t>
            </a:r>
            <a:r>
              <a:rPr lang="cs-CZ" altLang="cs-CZ" sz="1700" b="1" baseline="-25000">
                <a:solidFill>
                  <a:srgbClr val="00FF00"/>
                </a:solidFill>
              </a:rPr>
              <a:t>2</a:t>
            </a:r>
            <a:r>
              <a:rPr lang="cs-CZ" altLang="cs-CZ" sz="1700" b="1">
                <a:solidFill>
                  <a:srgbClr val="00FF00"/>
                </a:solidFill>
              </a:rPr>
              <a:t>B</a:t>
            </a:r>
            <a:r>
              <a:rPr lang="cs-CZ" altLang="cs-CZ" sz="1700" b="1" baseline="-25000">
                <a:solidFill>
                  <a:srgbClr val="00FF00"/>
                </a:solidFill>
              </a:rPr>
              <a:t>9</a:t>
            </a:r>
            <a:r>
              <a:rPr lang="cs-CZ" altLang="cs-CZ" sz="1700" b="1">
                <a:solidFill>
                  <a:srgbClr val="00FF00"/>
                </a:solidFill>
              </a:rPr>
              <a:t>H</a:t>
            </a:r>
            <a:r>
              <a:rPr lang="cs-CZ" altLang="cs-CZ" sz="1700" b="1" baseline="-25000">
                <a:solidFill>
                  <a:srgbClr val="00FF00"/>
                </a:solidFill>
              </a:rPr>
              <a:t>11</a:t>
            </a:r>
            <a:r>
              <a:rPr lang="cs-CZ" altLang="cs-CZ" sz="1700" b="1">
                <a:solidFill>
                  <a:srgbClr val="00FF00"/>
                </a:solidFill>
              </a:rPr>
              <a:t>)</a:t>
            </a:r>
            <a:r>
              <a:rPr lang="cs-CZ" altLang="cs-CZ" sz="1700" b="1" baseline="-25000">
                <a:solidFill>
                  <a:srgbClr val="00FF00"/>
                </a:solidFill>
              </a:rPr>
              <a:t>2</a:t>
            </a:r>
            <a:r>
              <a:rPr lang="cs-CZ" altLang="cs-CZ" sz="1700" b="1">
                <a:solidFill>
                  <a:srgbClr val="00FF00"/>
                </a:solidFill>
              </a:rPr>
              <a:t>Fe</a:t>
            </a:r>
            <a:r>
              <a:rPr lang="cs-CZ" altLang="cs-CZ" sz="1700" b="1" baseline="-25000">
                <a:solidFill>
                  <a:srgbClr val="00FF00"/>
                </a:solidFill>
              </a:rPr>
              <a:t>3</a:t>
            </a:r>
            <a:r>
              <a:rPr lang="cs-CZ" altLang="cs-CZ" sz="1700" b="1">
                <a:solidFill>
                  <a:srgbClr val="00FF00"/>
                </a:solidFill>
              </a:rPr>
              <a:t>]</a:t>
            </a:r>
            <a:r>
              <a:rPr lang="cs-CZ" altLang="cs-CZ" sz="1700" b="1" baseline="30000">
                <a:solidFill>
                  <a:srgbClr val="00FF00"/>
                </a:solidFill>
              </a:rPr>
              <a:t>–</a:t>
            </a:r>
            <a:endParaRPr lang="cs-CZ" altLang="cs-CZ" sz="4400">
              <a:solidFill>
                <a:srgbClr val="000000"/>
              </a:solidFill>
            </a:endParaRPr>
          </a:p>
        </p:txBody>
      </p:sp>
      <p:grpSp>
        <p:nvGrpSpPr>
          <p:cNvPr id="7" name="Group 26">
            <a:extLst>
              <a:ext uri="{FF2B5EF4-FFF2-40B4-BE49-F238E27FC236}">
                <a16:creationId xmlns:a16="http://schemas.microsoft.com/office/drawing/2014/main" id="{99481ED7-26E5-47B1-A377-62FDD464DC10}"/>
              </a:ext>
            </a:extLst>
          </p:cNvPr>
          <p:cNvGrpSpPr>
            <a:grpSpLocks/>
          </p:cNvGrpSpPr>
          <p:nvPr/>
        </p:nvGrpSpPr>
        <p:grpSpPr bwMode="auto">
          <a:xfrm>
            <a:off x="6781800" y="3200400"/>
            <a:ext cx="1962150" cy="3022600"/>
            <a:chOff x="4272" y="1968"/>
            <a:chExt cx="1236" cy="1904"/>
          </a:xfrm>
        </p:grpSpPr>
        <p:sp>
          <p:nvSpPr>
            <p:cNvPr id="11278" name="Rectangle 25">
              <a:extLst>
                <a:ext uri="{FF2B5EF4-FFF2-40B4-BE49-F238E27FC236}">
                  <a16:creationId xmlns:a16="http://schemas.microsoft.com/office/drawing/2014/main" id="{A80442DA-E519-47B0-B567-38BBBE83A54C}"/>
                </a:ext>
              </a:extLst>
            </p:cNvPr>
            <p:cNvSpPr>
              <a:spLocks noChangeArrowheads="1"/>
            </p:cNvSpPr>
            <p:nvPr/>
          </p:nvSpPr>
          <p:spPr bwMode="auto">
            <a:xfrm>
              <a:off x="4272" y="1968"/>
              <a:ext cx="1236" cy="1904"/>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1279" name="Picture 24" descr="D:\DATCOREL\PRIHODA\Obecná_p\GIF\Kap_09\Kap09_obr18.gif">
              <a:extLst>
                <a:ext uri="{FF2B5EF4-FFF2-40B4-BE49-F238E27FC236}">
                  <a16:creationId xmlns:a16="http://schemas.microsoft.com/office/drawing/2014/main" id="{606A89D1-2A79-4FB7-BF30-714117CA12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2" y="1996"/>
              <a:ext cx="1176" cy="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Zástupný symbol pro číslo snímku 8">
            <a:extLst>
              <a:ext uri="{FF2B5EF4-FFF2-40B4-BE49-F238E27FC236}">
                <a16:creationId xmlns:a16="http://schemas.microsoft.com/office/drawing/2014/main" id="{A18A50CC-39F1-4417-82EF-527A9823C4E5}"/>
              </a:ext>
            </a:extLst>
          </p:cNvPr>
          <p:cNvSpPr>
            <a:spLocks noGrp="1"/>
          </p:cNvSpPr>
          <p:nvPr>
            <p:ph type="sldNum" sz="quarter" idx="12"/>
          </p:nvPr>
        </p:nvSpPr>
        <p:spPr/>
        <p:txBody>
          <a:bodyPr/>
          <a:lstStyle/>
          <a:p>
            <a:fld id="{F847815A-90E5-49AC-AD71-5A0584789C7E}" type="slidenum">
              <a:rPr lang="en-CA" altLang="cs-CZ" smtClean="0"/>
              <a:pPr/>
              <a:t>13</a:t>
            </a:fld>
            <a:endParaRPr lang="en-CA" altLang="cs-CZ"/>
          </a:p>
        </p:txBody>
      </p:sp>
      <p:pic>
        <p:nvPicPr>
          <p:cNvPr id="10" name="Koord13-1a">
            <a:hlinkClick r:id="" action="ppaction://media"/>
            <a:extLst>
              <a:ext uri="{FF2B5EF4-FFF2-40B4-BE49-F238E27FC236}">
                <a16:creationId xmlns:a16="http://schemas.microsoft.com/office/drawing/2014/main" id="{32AA2057-E16C-4D12-8314-DCD48F1BBCA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2920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C560F21-D4FA-4B71-A65A-9E57BDB9B020}"/>
              </a:ext>
            </a:extLst>
          </p:cNvPr>
          <p:cNvSpPr txBox="1"/>
          <p:nvPr/>
        </p:nvSpPr>
        <p:spPr>
          <a:xfrm>
            <a:off x="791580" y="0"/>
            <a:ext cx="7560840" cy="461665"/>
          </a:xfrm>
          <a:prstGeom prst="rect">
            <a:avLst/>
          </a:prstGeom>
          <a:solidFill>
            <a:schemeClr val="bg1"/>
          </a:solidFill>
        </p:spPr>
        <p:txBody>
          <a:bodyPr wrap="square" rtlCol="0">
            <a:spAutoFit/>
          </a:bodyPr>
          <a:lstStyle/>
          <a:p>
            <a:r>
              <a:rPr lang="cs-CZ" sz="2400" b="1" dirty="0">
                <a:solidFill>
                  <a:srgbClr val="FF0000"/>
                </a:solidFill>
              </a:rPr>
              <a:t>VZNIK KOMPLEXNÍ (KOORDINAČNÍ) ČÁSTICE</a:t>
            </a:r>
          </a:p>
        </p:txBody>
      </p:sp>
      <p:sp>
        <p:nvSpPr>
          <p:cNvPr id="3" name="TextovéPole 2">
            <a:extLst>
              <a:ext uri="{FF2B5EF4-FFF2-40B4-BE49-F238E27FC236}">
                <a16:creationId xmlns:a16="http://schemas.microsoft.com/office/drawing/2014/main" id="{7F4325CC-0B0D-4EEA-8F3A-A20AC27521EA}"/>
              </a:ext>
            </a:extLst>
          </p:cNvPr>
          <p:cNvSpPr txBox="1"/>
          <p:nvPr/>
        </p:nvSpPr>
        <p:spPr>
          <a:xfrm>
            <a:off x="-18685" y="610136"/>
            <a:ext cx="8460940" cy="6247864"/>
          </a:xfrm>
          <a:prstGeom prst="rect">
            <a:avLst/>
          </a:prstGeom>
          <a:pattFill prst="pct5">
            <a:fgClr>
              <a:schemeClr val="accent1"/>
            </a:fgClr>
            <a:bgClr>
              <a:schemeClr val="bg1"/>
            </a:bgClr>
          </a:pattFill>
        </p:spPr>
        <p:txBody>
          <a:bodyPr wrap="square" rtlCol="0">
            <a:spAutoFit/>
          </a:bodyPr>
          <a:lstStyle/>
          <a:p>
            <a:r>
              <a:rPr lang="cs-CZ" b="1" dirty="0" err="1"/>
              <a:t>Komplexotvorná</a:t>
            </a:r>
            <a:r>
              <a:rPr lang="cs-CZ" b="1" dirty="0"/>
              <a:t> reakce </a:t>
            </a:r>
            <a:r>
              <a:rPr lang="cs-CZ" dirty="0"/>
              <a:t>se uskutečňuje zpravidla smícháním komponent, které vzájemnou reakcí ve vhodném prostředí poskytují komplex.</a:t>
            </a:r>
          </a:p>
          <a:p>
            <a:r>
              <a:rPr lang="cs-CZ" dirty="0"/>
              <a:t>Vhodným prostředím se rozumí nějaké rozpouštědlo, nejčastěji voda. Komplex může vznikat také v např. v tavenině.</a:t>
            </a:r>
          </a:p>
          <a:p>
            <a:r>
              <a:rPr lang="cs-CZ" dirty="0"/>
              <a:t>Častým indikátorem tvorby komplexu je změna barvy reakčního systému.</a:t>
            </a:r>
          </a:p>
          <a:p>
            <a:endParaRPr lang="cs-CZ" dirty="0"/>
          </a:p>
          <a:p>
            <a:r>
              <a:rPr lang="cs-CZ" b="1" dirty="0"/>
              <a:t>Centrální atom budoucího komplexu </a:t>
            </a:r>
            <a:r>
              <a:rPr lang="cs-CZ" dirty="0"/>
              <a:t>bývá součástí zpravidla jednoduché  sloučeniny,  např. při přípravě měďnatých komplexů lze vyjít z modré skalice, apod. </a:t>
            </a:r>
          </a:p>
          <a:p>
            <a:endParaRPr lang="cs-CZ" b="1" dirty="0"/>
          </a:p>
          <a:p>
            <a:r>
              <a:rPr lang="cs-CZ" b="1" dirty="0"/>
              <a:t>Ligand</a:t>
            </a:r>
            <a:r>
              <a:rPr lang="cs-CZ" dirty="0"/>
              <a:t> se do systému přidává ve formě roztoku ve vhodném rozpouštědle, lze jej přidat jako tuhou látku. Vzniku komplexu pak lze docílit např. roztavením složek, nesmí však dojít k vysokou teplotou k jejich destrukci.</a:t>
            </a:r>
          </a:p>
          <a:p>
            <a:endParaRPr lang="cs-CZ" dirty="0"/>
          </a:p>
          <a:p>
            <a:r>
              <a:rPr lang="cs-CZ" b="1" dirty="0" err="1"/>
              <a:t>Komplexotvorná</a:t>
            </a:r>
            <a:r>
              <a:rPr lang="cs-CZ" b="1" dirty="0"/>
              <a:t> reakce je vždy reakcí rovnovážnou</a:t>
            </a:r>
            <a:r>
              <a:rPr lang="cs-CZ" dirty="0"/>
              <a:t>, a lze ji proto popsat rovnovážnou konstantou, ta se v tomto případě nazývá </a:t>
            </a:r>
            <a:r>
              <a:rPr lang="cs-CZ" b="1" dirty="0">
                <a:solidFill>
                  <a:srgbClr val="FF0000"/>
                </a:solidFill>
              </a:rPr>
              <a:t>konstantou stability komplexu. </a:t>
            </a:r>
          </a:p>
          <a:p>
            <a:r>
              <a:rPr lang="cs-CZ" dirty="0"/>
              <a:t>Tyto konstanty lze v podstatě rozdělit na dvě skupiny: </a:t>
            </a:r>
            <a:r>
              <a:rPr lang="cs-CZ" b="1" dirty="0"/>
              <a:t>postupné </a:t>
            </a:r>
            <a:r>
              <a:rPr lang="cs-CZ" dirty="0"/>
              <a:t> (konsekutivní – </a:t>
            </a:r>
            <a:r>
              <a:rPr lang="cs-CZ" dirty="0">
                <a:solidFill>
                  <a:srgbClr val="FF0000"/>
                </a:solidFill>
              </a:rPr>
              <a:t>symbol K</a:t>
            </a:r>
            <a:r>
              <a:rPr lang="cs-CZ" dirty="0"/>
              <a:t>), kdy se  k centrálnímu atomu  postupně přidávají jednotlivé ligandy (pozor – mohou být různé) a </a:t>
            </a:r>
            <a:r>
              <a:rPr lang="cs-CZ" b="1" dirty="0"/>
              <a:t>celkové konstanty stability </a:t>
            </a:r>
            <a:r>
              <a:rPr lang="cs-CZ" dirty="0"/>
              <a:t>(</a:t>
            </a:r>
            <a:r>
              <a:rPr lang="cs-CZ" dirty="0">
                <a:solidFill>
                  <a:srgbClr val="FF0000"/>
                </a:solidFill>
              </a:rPr>
              <a:t>symbol </a:t>
            </a:r>
            <a:r>
              <a:rPr lang="cs-CZ" dirty="0">
                <a:solidFill>
                  <a:srgbClr val="FF0000"/>
                </a:solidFill>
                <a:latin typeface="Symbol" panose="05050102010706020507" pitchFamily="18" charset="2"/>
              </a:rPr>
              <a:t>b</a:t>
            </a:r>
            <a:r>
              <a:rPr lang="cs-CZ" dirty="0">
                <a:latin typeface="Symbol" panose="05050102010706020507" pitchFamily="18" charset="2"/>
              </a:rPr>
              <a:t>).</a:t>
            </a:r>
            <a:endParaRPr lang="cs-CZ" dirty="0"/>
          </a:p>
        </p:txBody>
      </p:sp>
      <p:sp>
        <p:nvSpPr>
          <p:cNvPr id="5" name="Zástupný symbol pro číslo snímku 4">
            <a:extLst>
              <a:ext uri="{FF2B5EF4-FFF2-40B4-BE49-F238E27FC236}">
                <a16:creationId xmlns:a16="http://schemas.microsoft.com/office/drawing/2014/main" id="{F91F44BF-CD62-4245-A18D-4828F9965AA3}"/>
              </a:ext>
            </a:extLst>
          </p:cNvPr>
          <p:cNvSpPr>
            <a:spLocks noGrp="1"/>
          </p:cNvSpPr>
          <p:nvPr>
            <p:ph type="sldNum" sz="quarter" idx="12"/>
          </p:nvPr>
        </p:nvSpPr>
        <p:spPr/>
        <p:txBody>
          <a:bodyPr/>
          <a:lstStyle/>
          <a:p>
            <a:fld id="{1839E7E4-627D-4B1E-A603-F5BBCA77F85C}" type="slidenum">
              <a:rPr lang="en-CA" altLang="cs-CZ" smtClean="0"/>
              <a:pPr/>
              <a:t>14</a:t>
            </a:fld>
            <a:endParaRPr lang="en-CA" altLang="cs-CZ"/>
          </a:p>
        </p:txBody>
      </p:sp>
      <p:pic>
        <p:nvPicPr>
          <p:cNvPr id="4" name="Koord14-1">
            <a:hlinkClick r:id="" action="ppaction://media"/>
            <a:extLst>
              <a:ext uri="{FF2B5EF4-FFF2-40B4-BE49-F238E27FC236}">
                <a16:creationId xmlns:a16="http://schemas.microsoft.com/office/drawing/2014/main" id="{174E6947-A7D8-44E7-AF28-118D948FDA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76461" y="1052736"/>
            <a:ext cx="609600" cy="609600"/>
          </a:xfrm>
          <a:prstGeom prst="rect">
            <a:avLst/>
          </a:prstGeom>
        </p:spPr>
      </p:pic>
      <p:pic>
        <p:nvPicPr>
          <p:cNvPr id="7" name="Koord14-2">
            <a:hlinkClick r:id="" action="ppaction://media"/>
            <a:extLst>
              <a:ext uri="{FF2B5EF4-FFF2-40B4-BE49-F238E27FC236}">
                <a16:creationId xmlns:a16="http://schemas.microsoft.com/office/drawing/2014/main" id="{9BB37BD2-9630-4DB1-856C-1F77F8F5E92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34400" y="3734068"/>
            <a:ext cx="609600" cy="609600"/>
          </a:xfrm>
          <a:prstGeom prst="rect">
            <a:avLst/>
          </a:prstGeom>
        </p:spPr>
      </p:pic>
      <p:pic>
        <p:nvPicPr>
          <p:cNvPr id="8" name="Koord14-3a">
            <a:hlinkClick r:id="" action="ppaction://media"/>
            <a:extLst>
              <a:ext uri="{FF2B5EF4-FFF2-40B4-BE49-F238E27FC236}">
                <a16:creationId xmlns:a16="http://schemas.microsoft.com/office/drawing/2014/main" id="{7E76410C-5D8E-4C3C-8115-822D36B070A2}"/>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534400" y="6081644"/>
            <a:ext cx="609600" cy="609600"/>
          </a:xfrm>
          <a:prstGeom prst="rect">
            <a:avLst/>
          </a:prstGeom>
        </p:spPr>
      </p:pic>
    </p:spTree>
    <p:extLst>
      <p:ext uri="{BB962C8B-B14F-4D97-AF65-F5344CB8AC3E}">
        <p14:creationId xmlns:p14="http://schemas.microsoft.com/office/powerpoint/2010/main" val="181031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4405"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7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7"/>
                </p:tgtEl>
              </p:cMediaNode>
            </p:audio>
            <p:audio>
              <p:cMediaNode vol="80000">
                <p:cTn id="1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371F326-8779-440F-95FA-1AF69ABF51DF}"/>
              </a:ext>
            </a:extLst>
          </p:cNvPr>
          <p:cNvSpPr>
            <a:spLocks noChangeArrowheads="1"/>
          </p:cNvSpPr>
          <p:nvPr/>
        </p:nvSpPr>
        <p:spPr bwMode="auto">
          <a:xfrm>
            <a:off x="1268184" y="231708"/>
            <a:ext cx="6328151" cy="3810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800" b="1" dirty="0">
                <a:solidFill>
                  <a:srgbClr val="FF0000"/>
                </a:solidFill>
                <a:latin typeface="Arial" panose="020B0604020202020204" pitchFamily="34" charset="0"/>
              </a:rPr>
              <a:t>Stabilita komplexních sloučenin</a:t>
            </a:r>
            <a:endParaRPr lang="cs-CZ" altLang="cs-CZ" sz="4800" dirty="0">
              <a:solidFill>
                <a:srgbClr val="FF0000"/>
              </a:solidFill>
            </a:endParaRPr>
          </a:p>
        </p:txBody>
      </p:sp>
      <p:pic>
        <p:nvPicPr>
          <p:cNvPr id="18435" name="Picture 3" descr="D:\DATCOREL\PRIHODA\Obecná_p\GIF\Kap_09\Kap09_obr19_1.gif">
            <a:extLst>
              <a:ext uri="{FF2B5EF4-FFF2-40B4-BE49-F238E27FC236}">
                <a16:creationId xmlns:a16="http://schemas.microsoft.com/office/drawing/2014/main" id="{E202AA65-4CFF-4D4C-A235-8BDEDA107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1430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a:extLst>
              <a:ext uri="{FF2B5EF4-FFF2-40B4-BE49-F238E27FC236}">
                <a16:creationId xmlns:a16="http://schemas.microsoft.com/office/drawing/2014/main" id="{1AEF090B-384D-4F41-9A41-09030AA975D4}"/>
              </a:ext>
            </a:extLst>
          </p:cNvPr>
          <p:cNvSpPr txBox="1">
            <a:spLocks noChangeArrowheads="1"/>
          </p:cNvSpPr>
          <p:nvPr/>
        </p:nvSpPr>
        <p:spPr bwMode="auto">
          <a:xfrm>
            <a:off x="1447800" y="1127125"/>
            <a:ext cx="9921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dirty="0">
                <a:solidFill>
                  <a:srgbClr val="FFFF00"/>
                </a:solidFill>
              </a:rPr>
              <a:t>M  +  L</a:t>
            </a:r>
            <a:endParaRPr lang="cs-CZ" altLang="cs-CZ" sz="2000" b="1" dirty="0"/>
          </a:p>
        </p:txBody>
      </p:sp>
      <p:pic>
        <p:nvPicPr>
          <p:cNvPr id="18437" name="Picture 5" descr="D:\DATCOREL\PRIHODA\Obecná_p\GIF\Kap_13\Kap_13_obr7_sipka.gif">
            <a:extLst>
              <a:ext uri="{FF2B5EF4-FFF2-40B4-BE49-F238E27FC236}">
                <a16:creationId xmlns:a16="http://schemas.microsoft.com/office/drawing/2014/main" id="{6A129A31-2230-4EAD-AFA3-52B149CF4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295400"/>
            <a:ext cx="63817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D:\DATCOREL\PRIHODA\Obecná_p\GIF\Kap_13\Kap_13_obr7_sipka.gif">
            <a:extLst>
              <a:ext uri="{FF2B5EF4-FFF2-40B4-BE49-F238E27FC236}">
                <a16:creationId xmlns:a16="http://schemas.microsoft.com/office/drawing/2014/main" id="{861E41D3-AAB1-44C6-8ADC-9FC84260E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247900"/>
            <a:ext cx="63817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a:extLst>
              <a:ext uri="{FF2B5EF4-FFF2-40B4-BE49-F238E27FC236}">
                <a16:creationId xmlns:a16="http://schemas.microsoft.com/office/drawing/2014/main" id="{A5E7945F-249B-42F1-A131-DA4700984F13}"/>
              </a:ext>
            </a:extLst>
          </p:cNvPr>
          <p:cNvSpPr txBox="1">
            <a:spLocks noChangeArrowheads="1"/>
          </p:cNvSpPr>
          <p:nvPr/>
        </p:nvSpPr>
        <p:spPr bwMode="auto">
          <a:xfrm>
            <a:off x="3581400" y="1127125"/>
            <a:ext cx="5937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endParaRPr lang="cs-CZ" altLang="cs-CZ" sz="2000" b="1"/>
          </a:p>
        </p:txBody>
      </p:sp>
      <p:sp>
        <p:nvSpPr>
          <p:cNvPr id="18440" name="Text Box 8">
            <a:extLst>
              <a:ext uri="{FF2B5EF4-FFF2-40B4-BE49-F238E27FC236}">
                <a16:creationId xmlns:a16="http://schemas.microsoft.com/office/drawing/2014/main" id="{38954C70-5081-4117-8A37-F9437BC28466}"/>
              </a:ext>
            </a:extLst>
          </p:cNvPr>
          <p:cNvSpPr txBox="1">
            <a:spLocks noChangeArrowheads="1"/>
          </p:cNvSpPr>
          <p:nvPr/>
        </p:nvSpPr>
        <p:spPr bwMode="auto">
          <a:xfrm>
            <a:off x="1447800" y="2078038"/>
            <a:ext cx="11620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  +  L</a:t>
            </a:r>
            <a:endParaRPr lang="cs-CZ" altLang="cs-CZ" sz="2000" b="1"/>
          </a:p>
        </p:txBody>
      </p:sp>
      <p:sp>
        <p:nvSpPr>
          <p:cNvPr id="18441" name="Text Box 9">
            <a:extLst>
              <a:ext uri="{FF2B5EF4-FFF2-40B4-BE49-F238E27FC236}">
                <a16:creationId xmlns:a16="http://schemas.microsoft.com/office/drawing/2014/main" id="{DD0371CB-1CC4-4747-9D27-C5DC40AD30B3}"/>
              </a:ext>
            </a:extLst>
          </p:cNvPr>
          <p:cNvSpPr txBox="1">
            <a:spLocks noChangeArrowheads="1"/>
          </p:cNvSpPr>
          <p:nvPr/>
        </p:nvSpPr>
        <p:spPr bwMode="auto">
          <a:xfrm>
            <a:off x="3581400" y="2078038"/>
            <a:ext cx="67627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2</a:t>
            </a:r>
            <a:endParaRPr lang="cs-CZ" altLang="cs-CZ" sz="2000" b="1"/>
          </a:p>
        </p:txBody>
      </p:sp>
      <p:grpSp>
        <p:nvGrpSpPr>
          <p:cNvPr id="2" name="Group 10">
            <a:extLst>
              <a:ext uri="{FF2B5EF4-FFF2-40B4-BE49-F238E27FC236}">
                <a16:creationId xmlns:a16="http://schemas.microsoft.com/office/drawing/2014/main" id="{D65B1176-1129-4285-AC62-858D7CD8D90F}"/>
              </a:ext>
            </a:extLst>
          </p:cNvPr>
          <p:cNvGrpSpPr>
            <a:grpSpLocks/>
          </p:cNvGrpSpPr>
          <p:nvPr/>
        </p:nvGrpSpPr>
        <p:grpSpPr bwMode="auto">
          <a:xfrm>
            <a:off x="5105400" y="1828800"/>
            <a:ext cx="1600200" cy="800100"/>
            <a:chOff x="3216" y="1176"/>
            <a:chExt cx="1008" cy="504"/>
          </a:xfrm>
        </p:grpSpPr>
        <p:sp>
          <p:nvSpPr>
            <p:cNvPr id="12325" name="Rectangle 11">
              <a:extLst>
                <a:ext uri="{FF2B5EF4-FFF2-40B4-BE49-F238E27FC236}">
                  <a16:creationId xmlns:a16="http://schemas.microsoft.com/office/drawing/2014/main" id="{D1D22108-B3AF-4CAC-A974-1BB7BA08CAF6}"/>
                </a:ext>
              </a:extLst>
            </p:cNvPr>
            <p:cNvSpPr>
              <a:spLocks noChangeArrowheads="1"/>
            </p:cNvSpPr>
            <p:nvPr/>
          </p:nvSpPr>
          <p:spPr bwMode="auto">
            <a:xfrm>
              <a:off x="3216" y="1176"/>
              <a:ext cx="1008" cy="504"/>
            </a:xfrm>
            <a:prstGeom prst="rect">
              <a:avLst/>
            </a:prstGeom>
            <a:gradFill rotWithShape="0">
              <a:gsLst>
                <a:gs pos="0">
                  <a:schemeClr val="bg1"/>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2326" name="Picture 12" descr="D:\DATCOREL\PRIHODA\Obecná_p\GIF\Kap_09\Kap09_obr21.gif">
              <a:extLst>
                <a:ext uri="{FF2B5EF4-FFF2-40B4-BE49-F238E27FC236}">
                  <a16:creationId xmlns:a16="http://schemas.microsoft.com/office/drawing/2014/main" id="{ED5A958E-EB23-47E9-80D3-F54DBF0D9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0" y="1253"/>
              <a:ext cx="840"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3">
            <a:extLst>
              <a:ext uri="{FF2B5EF4-FFF2-40B4-BE49-F238E27FC236}">
                <a16:creationId xmlns:a16="http://schemas.microsoft.com/office/drawing/2014/main" id="{AD0379B7-7496-442C-AB9D-D1665FEB2E96}"/>
              </a:ext>
            </a:extLst>
          </p:cNvPr>
          <p:cNvGrpSpPr>
            <a:grpSpLocks/>
          </p:cNvGrpSpPr>
          <p:nvPr/>
        </p:nvGrpSpPr>
        <p:grpSpPr bwMode="auto">
          <a:xfrm>
            <a:off x="5080984" y="876300"/>
            <a:ext cx="1657350" cy="838200"/>
            <a:chOff x="3552" y="528"/>
            <a:chExt cx="1104" cy="528"/>
          </a:xfrm>
        </p:grpSpPr>
        <p:sp>
          <p:nvSpPr>
            <p:cNvPr id="12323" name="Rectangle 14">
              <a:extLst>
                <a:ext uri="{FF2B5EF4-FFF2-40B4-BE49-F238E27FC236}">
                  <a16:creationId xmlns:a16="http://schemas.microsoft.com/office/drawing/2014/main" id="{B8FC009D-B854-4571-83DB-3F72EFD8496B}"/>
                </a:ext>
              </a:extLst>
            </p:cNvPr>
            <p:cNvSpPr>
              <a:spLocks noChangeArrowheads="1"/>
            </p:cNvSpPr>
            <p:nvPr/>
          </p:nvSpPr>
          <p:spPr bwMode="auto">
            <a:xfrm>
              <a:off x="3552" y="528"/>
              <a:ext cx="1104" cy="528"/>
            </a:xfrm>
            <a:prstGeom prst="rect">
              <a:avLst/>
            </a:prstGeom>
            <a:gradFill rotWithShape="0">
              <a:gsLst>
                <a:gs pos="0">
                  <a:srgbClr val="FFFF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2324" name="Picture 15" descr="D:\DATCOREL\PRIHODA\Obecná_p\GIF\Kap_09\Kap09_obr20.gif">
              <a:extLst>
                <a:ext uri="{FF2B5EF4-FFF2-40B4-BE49-F238E27FC236}">
                  <a16:creationId xmlns:a16="http://schemas.microsoft.com/office/drawing/2014/main" id="{EF3C4FFE-E6B3-4A17-B946-915F6D4070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 y="593"/>
              <a:ext cx="86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48" name="Text Box 16">
            <a:extLst>
              <a:ext uri="{FF2B5EF4-FFF2-40B4-BE49-F238E27FC236}">
                <a16:creationId xmlns:a16="http://schemas.microsoft.com/office/drawing/2014/main" id="{647DB7EA-8261-45E4-A370-F42383658867}"/>
              </a:ext>
            </a:extLst>
          </p:cNvPr>
          <p:cNvSpPr txBox="1">
            <a:spLocks noChangeArrowheads="1"/>
          </p:cNvSpPr>
          <p:nvPr/>
        </p:nvSpPr>
        <p:spPr bwMode="auto">
          <a:xfrm>
            <a:off x="6762750" y="1541463"/>
            <a:ext cx="2266967" cy="523220"/>
          </a:xfrm>
          <a:prstGeom prst="rect">
            <a:avLst/>
          </a:prstGeom>
          <a:solidFill>
            <a:schemeClr val="accent3"/>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1400" b="1" dirty="0"/>
              <a:t>Konsekutivní </a:t>
            </a:r>
            <a:r>
              <a:rPr lang="cs-CZ" altLang="cs-CZ" sz="1400" b="1" i="1" dirty="0"/>
              <a:t>(postupné)</a:t>
            </a:r>
            <a:r>
              <a:rPr lang="cs-CZ" altLang="cs-CZ" sz="1400" b="1" dirty="0"/>
              <a:t> konstanty stability</a:t>
            </a:r>
            <a:endParaRPr lang="cs-CZ" altLang="cs-CZ" sz="2000" b="1" dirty="0"/>
          </a:p>
        </p:txBody>
      </p:sp>
      <p:sp>
        <p:nvSpPr>
          <p:cNvPr id="18450" name="Text Box 18">
            <a:extLst>
              <a:ext uri="{FF2B5EF4-FFF2-40B4-BE49-F238E27FC236}">
                <a16:creationId xmlns:a16="http://schemas.microsoft.com/office/drawing/2014/main" id="{CC156971-22E1-4247-81C9-6968F2ECCB5B}"/>
              </a:ext>
            </a:extLst>
          </p:cNvPr>
          <p:cNvSpPr txBox="1">
            <a:spLocks noChangeArrowheads="1"/>
          </p:cNvSpPr>
          <p:nvPr/>
        </p:nvSpPr>
        <p:spPr bwMode="auto">
          <a:xfrm>
            <a:off x="1447800" y="2438400"/>
            <a:ext cx="60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a:solidFill>
                  <a:srgbClr val="FFFF00"/>
                </a:solidFill>
              </a:rPr>
              <a:t>atd.</a:t>
            </a:r>
            <a:endParaRPr lang="cs-CZ" altLang="cs-CZ" sz="2000" b="1"/>
          </a:p>
        </p:txBody>
      </p:sp>
      <p:pic>
        <p:nvPicPr>
          <p:cNvPr id="18451" name="Picture 19" descr="D:\DATCOREL\PRIHODA\Obecná_p\GIF\Kap_09\Kap09_obr19_2.gif">
            <a:extLst>
              <a:ext uri="{FF2B5EF4-FFF2-40B4-BE49-F238E27FC236}">
                <a16:creationId xmlns:a16="http://schemas.microsoft.com/office/drawing/2014/main" id="{E8F504AE-7245-46AC-BF76-D0BFFAF578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6322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2" name="Text Box 20">
            <a:extLst>
              <a:ext uri="{FF2B5EF4-FFF2-40B4-BE49-F238E27FC236}">
                <a16:creationId xmlns:a16="http://schemas.microsoft.com/office/drawing/2014/main" id="{1303BAA8-8C9F-4563-BC5F-4E8D28CD637B}"/>
              </a:ext>
            </a:extLst>
          </p:cNvPr>
          <p:cNvSpPr txBox="1">
            <a:spLocks noChangeArrowheads="1"/>
          </p:cNvSpPr>
          <p:nvPr/>
        </p:nvSpPr>
        <p:spPr bwMode="auto">
          <a:xfrm>
            <a:off x="1447800" y="3624263"/>
            <a:ext cx="99218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  +  L</a:t>
            </a:r>
            <a:endParaRPr lang="cs-CZ" altLang="cs-CZ" sz="2000" b="1"/>
          </a:p>
        </p:txBody>
      </p:sp>
      <p:pic>
        <p:nvPicPr>
          <p:cNvPr id="18453" name="Picture 21" descr="D:\DATCOREL\PRIHODA\Obecná_p\GIF\Kap_13\Kap_13_obr7_sipka.gif">
            <a:extLst>
              <a:ext uri="{FF2B5EF4-FFF2-40B4-BE49-F238E27FC236}">
                <a16:creationId xmlns:a16="http://schemas.microsoft.com/office/drawing/2014/main" id="{2EDD7C8D-2515-448D-840A-3472A2ABE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776663"/>
            <a:ext cx="63817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4" name="Text Box 22">
            <a:extLst>
              <a:ext uri="{FF2B5EF4-FFF2-40B4-BE49-F238E27FC236}">
                <a16:creationId xmlns:a16="http://schemas.microsoft.com/office/drawing/2014/main" id="{8D682BB1-20F1-40F6-AEAE-59845327D41E}"/>
              </a:ext>
            </a:extLst>
          </p:cNvPr>
          <p:cNvSpPr txBox="1">
            <a:spLocks noChangeArrowheads="1"/>
          </p:cNvSpPr>
          <p:nvPr/>
        </p:nvSpPr>
        <p:spPr bwMode="auto">
          <a:xfrm>
            <a:off x="3581400" y="3624263"/>
            <a:ext cx="5937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endParaRPr lang="cs-CZ" altLang="cs-CZ" sz="2000" b="1"/>
          </a:p>
        </p:txBody>
      </p:sp>
      <p:pic>
        <p:nvPicPr>
          <p:cNvPr id="18455" name="Picture 23" descr="D:\DATCOREL\PRIHODA\Obecná_p\GIF\Kap_13\Kap_13_obr7_sipka.gif">
            <a:extLst>
              <a:ext uri="{FF2B5EF4-FFF2-40B4-BE49-F238E27FC236}">
                <a16:creationId xmlns:a16="http://schemas.microsoft.com/office/drawing/2014/main" id="{C6655C80-1EC9-4289-9415-D77764440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648200"/>
            <a:ext cx="63817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Text Box 24">
            <a:extLst>
              <a:ext uri="{FF2B5EF4-FFF2-40B4-BE49-F238E27FC236}">
                <a16:creationId xmlns:a16="http://schemas.microsoft.com/office/drawing/2014/main" id="{44D471C1-3F28-4182-A7A7-0A091F8E42C2}"/>
              </a:ext>
            </a:extLst>
          </p:cNvPr>
          <p:cNvSpPr txBox="1">
            <a:spLocks noChangeArrowheads="1"/>
          </p:cNvSpPr>
          <p:nvPr/>
        </p:nvSpPr>
        <p:spPr bwMode="auto">
          <a:xfrm>
            <a:off x="1447800" y="4478338"/>
            <a:ext cx="111918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  + 2 L</a:t>
            </a:r>
            <a:endParaRPr lang="cs-CZ" altLang="cs-CZ" sz="2000" b="1"/>
          </a:p>
        </p:txBody>
      </p:sp>
      <p:sp>
        <p:nvSpPr>
          <p:cNvPr id="18457" name="Text Box 25">
            <a:extLst>
              <a:ext uri="{FF2B5EF4-FFF2-40B4-BE49-F238E27FC236}">
                <a16:creationId xmlns:a16="http://schemas.microsoft.com/office/drawing/2014/main" id="{58E0B9EB-7086-4FF4-93EA-D2ABEB7A0939}"/>
              </a:ext>
            </a:extLst>
          </p:cNvPr>
          <p:cNvSpPr txBox="1">
            <a:spLocks noChangeArrowheads="1"/>
          </p:cNvSpPr>
          <p:nvPr/>
        </p:nvSpPr>
        <p:spPr bwMode="auto">
          <a:xfrm>
            <a:off x="3581400" y="4478338"/>
            <a:ext cx="67627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2</a:t>
            </a:r>
            <a:endParaRPr lang="cs-CZ" altLang="cs-CZ" sz="2000" b="1"/>
          </a:p>
        </p:txBody>
      </p:sp>
      <p:sp>
        <p:nvSpPr>
          <p:cNvPr id="18458" name="Text Box 26">
            <a:extLst>
              <a:ext uri="{FF2B5EF4-FFF2-40B4-BE49-F238E27FC236}">
                <a16:creationId xmlns:a16="http://schemas.microsoft.com/office/drawing/2014/main" id="{86CFA50A-7B17-4C44-ABE7-014173CDBFDC}"/>
              </a:ext>
            </a:extLst>
          </p:cNvPr>
          <p:cNvSpPr txBox="1">
            <a:spLocks noChangeArrowheads="1"/>
          </p:cNvSpPr>
          <p:nvPr/>
        </p:nvSpPr>
        <p:spPr bwMode="auto">
          <a:xfrm>
            <a:off x="1447800" y="4876800"/>
            <a:ext cx="600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a:solidFill>
                  <a:srgbClr val="FFFF00"/>
                </a:solidFill>
              </a:rPr>
              <a:t>atd.</a:t>
            </a:r>
            <a:endParaRPr lang="cs-CZ" altLang="cs-CZ" sz="2000" b="1"/>
          </a:p>
        </p:txBody>
      </p:sp>
      <p:grpSp>
        <p:nvGrpSpPr>
          <p:cNvPr id="4" name="Group 27">
            <a:extLst>
              <a:ext uri="{FF2B5EF4-FFF2-40B4-BE49-F238E27FC236}">
                <a16:creationId xmlns:a16="http://schemas.microsoft.com/office/drawing/2014/main" id="{C3E1AA8A-48B6-4C95-A2C0-5B98524E12E8}"/>
              </a:ext>
            </a:extLst>
          </p:cNvPr>
          <p:cNvGrpSpPr>
            <a:grpSpLocks/>
          </p:cNvGrpSpPr>
          <p:nvPr/>
        </p:nvGrpSpPr>
        <p:grpSpPr bwMode="auto">
          <a:xfrm>
            <a:off x="5029200" y="3505200"/>
            <a:ext cx="1447800" cy="609600"/>
            <a:chOff x="3216" y="2160"/>
            <a:chExt cx="1008" cy="480"/>
          </a:xfrm>
        </p:grpSpPr>
        <p:sp>
          <p:nvSpPr>
            <p:cNvPr id="12321" name="Rectangle 28">
              <a:extLst>
                <a:ext uri="{FF2B5EF4-FFF2-40B4-BE49-F238E27FC236}">
                  <a16:creationId xmlns:a16="http://schemas.microsoft.com/office/drawing/2014/main" id="{E0695660-054D-46CA-B0AC-3FC38950D927}"/>
                </a:ext>
              </a:extLst>
            </p:cNvPr>
            <p:cNvSpPr>
              <a:spLocks noChangeArrowheads="1"/>
            </p:cNvSpPr>
            <p:nvPr/>
          </p:nvSpPr>
          <p:spPr bwMode="auto">
            <a:xfrm>
              <a:off x="3216" y="2160"/>
              <a:ext cx="1008" cy="480"/>
            </a:xfrm>
            <a:prstGeom prst="rect">
              <a:avLst/>
            </a:prstGeom>
            <a:gradFill rotWithShape="0">
              <a:gsLst>
                <a:gs pos="0">
                  <a:srgbClr val="00FF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2322" name="Picture 29" descr="D:\DATCOREL\PRIHODA\Obecná_p\GIF\Kap_09\Kap09_obr22.gif">
              <a:extLst>
                <a:ext uri="{FF2B5EF4-FFF2-40B4-BE49-F238E27FC236}">
                  <a16:creationId xmlns:a16="http://schemas.microsoft.com/office/drawing/2014/main" id="{5FCC0EA7-6725-4A9F-B587-8C1CD26F23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8" y="2201"/>
              <a:ext cx="864"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0">
            <a:extLst>
              <a:ext uri="{FF2B5EF4-FFF2-40B4-BE49-F238E27FC236}">
                <a16:creationId xmlns:a16="http://schemas.microsoft.com/office/drawing/2014/main" id="{73148BC9-5DC2-4489-A7C7-B7DE1E98030C}"/>
              </a:ext>
            </a:extLst>
          </p:cNvPr>
          <p:cNvGrpSpPr>
            <a:grpSpLocks/>
          </p:cNvGrpSpPr>
          <p:nvPr/>
        </p:nvGrpSpPr>
        <p:grpSpPr bwMode="auto">
          <a:xfrm>
            <a:off x="5029200" y="4419600"/>
            <a:ext cx="1447800" cy="609600"/>
            <a:chOff x="3216" y="2784"/>
            <a:chExt cx="1008" cy="480"/>
          </a:xfrm>
        </p:grpSpPr>
        <p:sp>
          <p:nvSpPr>
            <p:cNvPr id="12319" name="Rectangle 31">
              <a:extLst>
                <a:ext uri="{FF2B5EF4-FFF2-40B4-BE49-F238E27FC236}">
                  <a16:creationId xmlns:a16="http://schemas.microsoft.com/office/drawing/2014/main" id="{9E70C067-D77B-433A-BFC7-5523FF38FCE7}"/>
                </a:ext>
              </a:extLst>
            </p:cNvPr>
            <p:cNvSpPr>
              <a:spLocks noChangeArrowheads="1"/>
            </p:cNvSpPr>
            <p:nvPr/>
          </p:nvSpPr>
          <p:spPr bwMode="auto">
            <a:xfrm>
              <a:off x="3216" y="2784"/>
              <a:ext cx="1008" cy="480"/>
            </a:xfrm>
            <a:prstGeom prst="rect">
              <a:avLst/>
            </a:prstGeom>
            <a:gradFill rotWithShape="0">
              <a:gsLst>
                <a:gs pos="0">
                  <a:schemeClr val="bg1"/>
                </a:gs>
                <a:gs pos="100000">
                  <a:srgbClr val="00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2320" name="Picture 32" descr="D:\DATCOREL\PRIHODA\Obecná_p\GIF\Kap_09\Kap09_obr23.gif">
              <a:extLst>
                <a:ext uri="{FF2B5EF4-FFF2-40B4-BE49-F238E27FC236}">
                  <a16:creationId xmlns:a16="http://schemas.microsoft.com/office/drawing/2014/main" id="{997ECF88-1630-4200-97CF-B91E85444E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 y="2836"/>
              <a:ext cx="864"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33">
            <a:extLst>
              <a:ext uri="{FF2B5EF4-FFF2-40B4-BE49-F238E27FC236}">
                <a16:creationId xmlns:a16="http://schemas.microsoft.com/office/drawing/2014/main" id="{C2526183-BA48-4EBC-9E65-70C919D462C3}"/>
              </a:ext>
            </a:extLst>
          </p:cNvPr>
          <p:cNvGrpSpPr>
            <a:grpSpLocks/>
          </p:cNvGrpSpPr>
          <p:nvPr/>
        </p:nvGrpSpPr>
        <p:grpSpPr bwMode="auto">
          <a:xfrm>
            <a:off x="1119648" y="5619466"/>
            <a:ext cx="1981200" cy="838200"/>
            <a:chOff x="1824" y="3552"/>
            <a:chExt cx="1248" cy="528"/>
          </a:xfrm>
        </p:grpSpPr>
        <p:sp>
          <p:nvSpPr>
            <p:cNvPr id="12317" name="Rectangle 34">
              <a:extLst>
                <a:ext uri="{FF2B5EF4-FFF2-40B4-BE49-F238E27FC236}">
                  <a16:creationId xmlns:a16="http://schemas.microsoft.com/office/drawing/2014/main" id="{3E4AE660-50A6-41A7-B92F-4EE128BA2646}"/>
                </a:ext>
              </a:extLst>
            </p:cNvPr>
            <p:cNvSpPr>
              <a:spLocks noChangeArrowheads="1"/>
            </p:cNvSpPr>
            <p:nvPr/>
          </p:nvSpPr>
          <p:spPr bwMode="auto">
            <a:xfrm>
              <a:off x="1824" y="3552"/>
              <a:ext cx="1248" cy="528"/>
            </a:xfrm>
            <a:prstGeom prst="rect">
              <a:avLst/>
            </a:prstGeom>
            <a:solidFill>
              <a:srgbClr val="FFFFE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2318" name="Picture 35" descr="D:\DATCOREL\PRIHODA\Obecná_p\GIF\Kap_09\Kap09_obr24.gif">
              <a:extLst>
                <a:ext uri="{FF2B5EF4-FFF2-40B4-BE49-F238E27FC236}">
                  <a16:creationId xmlns:a16="http://schemas.microsoft.com/office/drawing/2014/main" id="{86FD13A8-6AF3-4ABC-BE5F-A9DA06DB8E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96" y="3603"/>
              <a:ext cx="1104"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36">
            <a:extLst>
              <a:ext uri="{FF2B5EF4-FFF2-40B4-BE49-F238E27FC236}">
                <a16:creationId xmlns:a16="http://schemas.microsoft.com/office/drawing/2014/main" id="{B77467D7-ECA4-45E5-A9C2-9EE4F01E3164}"/>
              </a:ext>
            </a:extLst>
          </p:cNvPr>
          <p:cNvGrpSpPr>
            <a:grpSpLocks/>
          </p:cNvGrpSpPr>
          <p:nvPr/>
        </p:nvGrpSpPr>
        <p:grpSpPr bwMode="auto">
          <a:xfrm>
            <a:off x="4419600" y="5519858"/>
            <a:ext cx="2971800" cy="838200"/>
            <a:chOff x="3456" y="3504"/>
            <a:chExt cx="1872" cy="528"/>
          </a:xfrm>
        </p:grpSpPr>
        <p:sp>
          <p:nvSpPr>
            <p:cNvPr id="12315" name="Rectangle 37">
              <a:extLst>
                <a:ext uri="{FF2B5EF4-FFF2-40B4-BE49-F238E27FC236}">
                  <a16:creationId xmlns:a16="http://schemas.microsoft.com/office/drawing/2014/main" id="{61996653-EF54-47E8-946E-5BD7EC796684}"/>
                </a:ext>
              </a:extLst>
            </p:cNvPr>
            <p:cNvSpPr>
              <a:spLocks noChangeArrowheads="1"/>
            </p:cNvSpPr>
            <p:nvPr/>
          </p:nvSpPr>
          <p:spPr bwMode="auto">
            <a:xfrm>
              <a:off x="3456" y="3504"/>
              <a:ext cx="1872" cy="528"/>
            </a:xfrm>
            <a:prstGeom prst="rect">
              <a:avLst/>
            </a:prstGeom>
            <a:solidFill>
              <a:srgbClr val="FFFFE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000" b="1">
                <a:solidFill>
                  <a:srgbClr val="00FF00"/>
                </a:solidFill>
              </a:endParaRPr>
            </a:p>
          </p:txBody>
        </p:sp>
        <p:pic>
          <p:nvPicPr>
            <p:cNvPr id="12316" name="Picture 38" descr="D:\DATCOREL\PRIHODA\Obecná_p\GIF\Kap_09\Kap09_obr25.gif">
              <a:extLst>
                <a:ext uri="{FF2B5EF4-FFF2-40B4-BE49-F238E27FC236}">
                  <a16:creationId xmlns:a16="http://schemas.microsoft.com/office/drawing/2014/main" id="{0A4D7D0C-7A50-49AC-92C3-FBFED3BDDE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8" y="3552"/>
              <a:ext cx="1728" cy="432"/>
            </a:xfrm>
            <a:prstGeom prst="rect">
              <a:avLst/>
            </a:prstGeom>
            <a:solidFill>
              <a:srgbClr val="FFFFE5"/>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9" name="Zástupný symbol pro číslo snímku 8">
            <a:extLst>
              <a:ext uri="{FF2B5EF4-FFF2-40B4-BE49-F238E27FC236}">
                <a16:creationId xmlns:a16="http://schemas.microsoft.com/office/drawing/2014/main" id="{445AF915-0D23-4FA9-A4C5-A7145568FAC9}"/>
              </a:ext>
            </a:extLst>
          </p:cNvPr>
          <p:cNvSpPr>
            <a:spLocks noGrp="1"/>
          </p:cNvSpPr>
          <p:nvPr>
            <p:ph type="sldNum" sz="quarter" idx="12"/>
          </p:nvPr>
        </p:nvSpPr>
        <p:spPr/>
        <p:txBody>
          <a:bodyPr/>
          <a:lstStyle/>
          <a:p>
            <a:fld id="{1839E7E4-627D-4B1E-A603-F5BBCA77F85C}" type="slidenum">
              <a:rPr lang="en-CA" altLang="cs-CZ" smtClean="0"/>
              <a:pPr/>
              <a:t>15</a:t>
            </a:fld>
            <a:endParaRPr lang="en-CA" altLang="cs-CZ"/>
          </a:p>
        </p:txBody>
      </p:sp>
      <p:pic>
        <p:nvPicPr>
          <p:cNvPr id="8" name="Koord15-1">
            <a:hlinkClick r:id="" action="ppaction://media"/>
            <a:extLst>
              <a:ext uri="{FF2B5EF4-FFF2-40B4-BE49-F238E27FC236}">
                <a16:creationId xmlns:a16="http://schemas.microsoft.com/office/drawing/2014/main" id="{9FDDDB97-C6F5-4450-87D2-9AF2A69EB64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3961" y="152400"/>
            <a:ext cx="609600" cy="609600"/>
          </a:xfrm>
          <a:prstGeom prst="rect">
            <a:avLst/>
          </a:prstGeom>
        </p:spPr>
      </p:pic>
      <p:sp>
        <p:nvSpPr>
          <p:cNvPr id="41" name="Text Box 16">
            <a:extLst>
              <a:ext uri="{FF2B5EF4-FFF2-40B4-BE49-F238E27FC236}">
                <a16:creationId xmlns:a16="http://schemas.microsoft.com/office/drawing/2014/main" id="{32D9184A-BFC8-4D50-A451-72DB06197818}"/>
              </a:ext>
            </a:extLst>
          </p:cNvPr>
          <p:cNvSpPr txBox="1">
            <a:spLocks noChangeArrowheads="1"/>
          </p:cNvSpPr>
          <p:nvPr/>
        </p:nvSpPr>
        <p:spPr bwMode="auto">
          <a:xfrm>
            <a:off x="6580414" y="4170561"/>
            <a:ext cx="2266967" cy="307777"/>
          </a:xfrm>
          <a:prstGeom prst="rect">
            <a:avLst/>
          </a:prstGeom>
          <a:solidFill>
            <a:schemeClr val="accent3"/>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1400" b="1" dirty="0"/>
              <a:t>Celkové konstanty stability</a:t>
            </a:r>
            <a:endParaRPr lang="cs-CZ" altLang="cs-CZ"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64AC155-82ED-4900-8347-86A17B22506D}"/>
              </a:ext>
            </a:extLst>
          </p:cNvPr>
          <p:cNvSpPr>
            <a:spLocks noGrp="1" noChangeArrowheads="1"/>
          </p:cNvSpPr>
          <p:nvPr>
            <p:ph type="title"/>
          </p:nvPr>
        </p:nvSpPr>
        <p:spPr>
          <a:xfrm>
            <a:off x="3367039" y="257806"/>
            <a:ext cx="2011288" cy="609600"/>
          </a:xfrm>
          <a:solidFill>
            <a:schemeClr val="bg1"/>
          </a:solidFill>
        </p:spPr>
        <p:txBody>
          <a:bodyPr/>
          <a:lstStyle/>
          <a:p>
            <a:pPr algn="l"/>
            <a:r>
              <a:rPr lang="cs-CZ" altLang="cs-CZ" sz="3600" b="1" dirty="0">
                <a:solidFill>
                  <a:srgbClr val="FF0000"/>
                </a:solidFill>
                <a:latin typeface="Kabel Ult BT" pitchFamily="34" charset="0"/>
              </a:rPr>
              <a:t>CHELÁTY</a:t>
            </a:r>
            <a:endParaRPr lang="cs-CZ" altLang="cs-CZ" b="1" dirty="0"/>
          </a:p>
        </p:txBody>
      </p:sp>
      <p:sp>
        <p:nvSpPr>
          <p:cNvPr id="17412" name="Rectangle 4">
            <a:extLst>
              <a:ext uri="{FF2B5EF4-FFF2-40B4-BE49-F238E27FC236}">
                <a16:creationId xmlns:a16="http://schemas.microsoft.com/office/drawing/2014/main" id="{1B7BDA48-0197-4840-B230-C80DF3972C53}"/>
              </a:ext>
            </a:extLst>
          </p:cNvPr>
          <p:cNvSpPr>
            <a:spLocks noChangeArrowheads="1"/>
          </p:cNvSpPr>
          <p:nvPr/>
        </p:nvSpPr>
        <p:spPr bwMode="auto">
          <a:xfrm>
            <a:off x="304800" y="1066800"/>
            <a:ext cx="8610600" cy="3810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tabLst>
                <a:tab pos="1879600" algn="l"/>
              </a:tabLst>
            </a:pPr>
            <a:r>
              <a:rPr lang="cs-CZ" altLang="cs-CZ" sz="2000" b="1" i="1" dirty="0"/>
              <a:t>jsou komplexní cyklické sloučeniny, které obsahují </a:t>
            </a:r>
            <a:r>
              <a:rPr lang="cs-CZ" altLang="cs-CZ" sz="2000" b="1" i="1" dirty="0" err="1"/>
              <a:t>bi</a:t>
            </a:r>
            <a:r>
              <a:rPr lang="cs-CZ" altLang="cs-CZ" sz="2000" b="1" i="1" dirty="0"/>
              <a:t>- nebo </a:t>
            </a:r>
            <a:r>
              <a:rPr lang="cs-CZ" altLang="cs-CZ" sz="2000" b="1" i="1" dirty="0" err="1"/>
              <a:t>vícedentátní</a:t>
            </a:r>
            <a:r>
              <a:rPr lang="cs-CZ" altLang="cs-CZ" sz="2000" b="1" i="1" dirty="0"/>
              <a:t> ligandy</a:t>
            </a:r>
            <a:endParaRPr lang="cs-CZ" altLang="cs-CZ" sz="4400" b="1" dirty="0"/>
          </a:p>
        </p:txBody>
      </p:sp>
      <p:sp>
        <p:nvSpPr>
          <p:cNvPr id="17413" name="Text Box 5">
            <a:extLst>
              <a:ext uri="{FF2B5EF4-FFF2-40B4-BE49-F238E27FC236}">
                <a16:creationId xmlns:a16="http://schemas.microsoft.com/office/drawing/2014/main" id="{1BB5AED2-442A-4F39-B196-39B3B3AFACFA}"/>
              </a:ext>
            </a:extLst>
          </p:cNvPr>
          <p:cNvSpPr txBox="1">
            <a:spLocks noChangeArrowheads="1"/>
          </p:cNvSpPr>
          <p:nvPr/>
        </p:nvSpPr>
        <p:spPr bwMode="auto">
          <a:xfrm>
            <a:off x="228600" y="1905000"/>
            <a:ext cx="4144083" cy="461665"/>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b="1" i="1" dirty="0">
                <a:solidFill>
                  <a:srgbClr val="FF0000"/>
                </a:solidFill>
              </a:rPr>
              <a:t>Příklady </a:t>
            </a:r>
            <a:r>
              <a:rPr lang="cs-CZ" altLang="cs-CZ" sz="2400" b="1" i="1" dirty="0" err="1">
                <a:solidFill>
                  <a:srgbClr val="FF0000"/>
                </a:solidFill>
              </a:rPr>
              <a:t>bidentátních</a:t>
            </a:r>
            <a:r>
              <a:rPr lang="cs-CZ" altLang="cs-CZ" sz="2000" b="1" i="1" dirty="0">
                <a:solidFill>
                  <a:srgbClr val="FF0000"/>
                </a:solidFill>
              </a:rPr>
              <a:t> </a:t>
            </a:r>
            <a:r>
              <a:rPr lang="cs-CZ" altLang="cs-CZ" sz="2400" b="1" i="1" dirty="0">
                <a:solidFill>
                  <a:srgbClr val="FF0000"/>
                </a:solidFill>
              </a:rPr>
              <a:t>ligandů</a:t>
            </a:r>
            <a:r>
              <a:rPr lang="cs-CZ" altLang="cs-CZ" sz="2400" b="1" dirty="0">
                <a:solidFill>
                  <a:srgbClr val="FF0000"/>
                </a:solidFill>
              </a:rPr>
              <a:t> :</a:t>
            </a:r>
            <a:endParaRPr lang="cs-CZ" altLang="cs-CZ" sz="2000" b="1" dirty="0"/>
          </a:p>
        </p:txBody>
      </p:sp>
      <p:pic>
        <p:nvPicPr>
          <p:cNvPr id="17416" name="Picture 8">
            <a:extLst>
              <a:ext uri="{FF2B5EF4-FFF2-40B4-BE49-F238E27FC236}">
                <a16:creationId xmlns:a16="http://schemas.microsoft.com/office/drawing/2014/main" id="{EE68A616-CE11-4AAA-B6E9-46CB512C69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393" y="2127910"/>
            <a:ext cx="1944216" cy="202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 Box 9">
            <a:extLst>
              <a:ext uri="{FF2B5EF4-FFF2-40B4-BE49-F238E27FC236}">
                <a16:creationId xmlns:a16="http://schemas.microsoft.com/office/drawing/2014/main" id="{3CBDD2DB-6E04-48B6-B338-70F1D284F722}"/>
              </a:ext>
            </a:extLst>
          </p:cNvPr>
          <p:cNvSpPr txBox="1">
            <a:spLocks noChangeArrowheads="1"/>
          </p:cNvSpPr>
          <p:nvPr/>
        </p:nvSpPr>
        <p:spPr bwMode="auto">
          <a:xfrm>
            <a:off x="5041999" y="4182488"/>
            <a:ext cx="34228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Tx/>
              <a:buNone/>
            </a:pPr>
            <a:r>
              <a:rPr lang="cs-CZ" altLang="cs-CZ" sz="1600" b="1" dirty="0">
                <a:solidFill>
                  <a:srgbClr val="66FFFF"/>
                </a:solidFill>
              </a:rPr>
              <a:t>8-hydroxychinolin (</a:t>
            </a:r>
            <a:r>
              <a:rPr lang="cs-CZ" altLang="cs-CZ" sz="1600" b="1" dirty="0" err="1">
                <a:solidFill>
                  <a:srgbClr val="66FFFF"/>
                </a:solidFill>
              </a:rPr>
              <a:t>oxin</a:t>
            </a:r>
            <a:r>
              <a:rPr lang="cs-CZ" altLang="cs-CZ" sz="1600" b="1" dirty="0">
                <a:solidFill>
                  <a:srgbClr val="66FFFF"/>
                </a:solidFill>
              </a:rPr>
              <a:t>) – vznikají tzv</a:t>
            </a:r>
            <a:r>
              <a:rPr lang="cs-CZ" altLang="cs-CZ" sz="1600" dirty="0">
                <a:solidFill>
                  <a:srgbClr val="66FFFF"/>
                </a:solidFill>
              </a:rPr>
              <a:t>. </a:t>
            </a:r>
            <a:r>
              <a:rPr lang="cs-CZ" altLang="cs-CZ" sz="1600" dirty="0" err="1">
                <a:solidFill>
                  <a:srgbClr val="66FFFF"/>
                </a:solidFill>
              </a:rPr>
              <a:t>oxinové</a:t>
            </a:r>
            <a:r>
              <a:rPr lang="cs-CZ" altLang="cs-CZ" sz="1600" dirty="0">
                <a:solidFill>
                  <a:srgbClr val="66FFFF"/>
                </a:solidFill>
              </a:rPr>
              <a:t> komplexy</a:t>
            </a:r>
            <a:endParaRPr lang="cs-CZ" altLang="cs-CZ" sz="2000" b="1" dirty="0"/>
          </a:p>
        </p:txBody>
      </p:sp>
      <p:sp>
        <p:nvSpPr>
          <p:cNvPr id="17415" name="Text Box 7">
            <a:extLst>
              <a:ext uri="{FF2B5EF4-FFF2-40B4-BE49-F238E27FC236}">
                <a16:creationId xmlns:a16="http://schemas.microsoft.com/office/drawing/2014/main" id="{DAB399FB-768B-4859-A491-CD7B627F1A7D}"/>
              </a:ext>
            </a:extLst>
          </p:cNvPr>
          <p:cNvSpPr txBox="1">
            <a:spLocks noChangeArrowheads="1"/>
          </p:cNvSpPr>
          <p:nvPr/>
        </p:nvSpPr>
        <p:spPr bwMode="auto">
          <a:xfrm>
            <a:off x="1666874" y="4242775"/>
            <a:ext cx="18510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1600">
                <a:solidFill>
                  <a:srgbClr val="66FFFF"/>
                </a:solidFill>
              </a:rPr>
              <a:t>ethylendiamin “en”</a:t>
            </a:r>
            <a:r>
              <a:rPr lang="cs-CZ" altLang="cs-CZ" sz="2400">
                <a:solidFill>
                  <a:srgbClr val="000000"/>
                </a:solidFill>
              </a:rPr>
              <a:t> </a:t>
            </a:r>
            <a:endParaRPr lang="cs-CZ" altLang="cs-CZ" sz="2000" b="1"/>
          </a:p>
        </p:txBody>
      </p:sp>
      <p:pic>
        <p:nvPicPr>
          <p:cNvPr id="17418" name="Picture 10">
            <a:extLst>
              <a:ext uri="{FF2B5EF4-FFF2-40B4-BE49-F238E27FC236}">
                <a16:creationId xmlns:a16="http://schemas.microsoft.com/office/drawing/2014/main" id="{E8D0B07B-3DE0-41F6-8314-C47F34A3B4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2481262"/>
            <a:ext cx="1727919" cy="183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Rectangle 13">
            <a:extLst>
              <a:ext uri="{FF2B5EF4-FFF2-40B4-BE49-F238E27FC236}">
                <a16:creationId xmlns:a16="http://schemas.microsoft.com/office/drawing/2014/main" id="{2E370076-2D8E-43D8-99A9-542C528AD921}"/>
              </a:ext>
            </a:extLst>
          </p:cNvPr>
          <p:cNvSpPr>
            <a:spLocks noChangeArrowheads="1"/>
          </p:cNvSpPr>
          <p:nvPr/>
        </p:nvSpPr>
        <p:spPr bwMode="auto">
          <a:xfrm>
            <a:off x="220639" y="5791200"/>
            <a:ext cx="8610600" cy="1035522"/>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800" b="1" dirty="0">
                <a:solidFill>
                  <a:srgbClr val="FF0000"/>
                </a:solidFill>
                <a:latin typeface="Kabel Ult BT" pitchFamily="34" charset="0"/>
              </a:rPr>
              <a:t>Cheláty</a:t>
            </a:r>
            <a:r>
              <a:rPr lang="cs-CZ" altLang="cs-CZ" sz="2000" b="1" dirty="0">
                <a:solidFill>
                  <a:srgbClr val="66FFFF"/>
                </a:solidFill>
              </a:rPr>
              <a:t>  </a:t>
            </a:r>
            <a:r>
              <a:rPr lang="cs-CZ" altLang="cs-CZ" sz="2000" b="1" dirty="0"/>
              <a:t>–</a:t>
            </a:r>
            <a:r>
              <a:rPr lang="cs-CZ" altLang="cs-CZ" sz="2000" dirty="0"/>
              <a:t>  </a:t>
            </a:r>
            <a:r>
              <a:rPr lang="cs-CZ" altLang="cs-CZ" sz="2000" b="1" dirty="0"/>
              <a:t>mají ve srovnání s komplexy, které obsahují pouze </a:t>
            </a:r>
            <a:r>
              <a:rPr lang="cs-CZ" altLang="cs-CZ" sz="2000" b="1" dirty="0" err="1"/>
              <a:t>jednodonorové</a:t>
            </a:r>
            <a:r>
              <a:rPr lang="cs-CZ" altLang="cs-CZ" sz="2000" b="1" dirty="0"/>
              <a:t> ligandy s podobným typem vazby, podstatně zvýšenou stabilitu. Definuje se proto tzv. </a:t>
            </a:r>
            <a:r>
              <a:rPr lang="cs-CZ" altLang="cs-CZ" sz="2400" b="1" dirty="0">
                <a:solidFill>
                  <a:srgbClr val="FF0000"/>
                </a:solidFill>
              </a:rPr>
              <a:t>chelátový efekt</a:t>
            </a:r>
            <a:r>
              <a:rPr lang="cs-CZ" altLang="cs-CZ" sz="2000" b="1" dirty="0"/>
              <a:t>.</a:t>
            </a:r>
            <a:endParaRPr lang="cs-CZ" altLang="cs-CZ" sz="4400" b="1" dirty="0"/>
          </a:p>
        </p:txBody>
      </p:sp>
      <p:sp>
        <p:nvSpPr>
          <p:cNvPr id="3" name="Zástupný symbol pro číslo snímku 2">
            <a:extLst>
              <a:ext uri="{FF2B5EF4-FFF2-40B4-BE49-F238E27FC236}">
                <a16:creationId xmlns:a16="http://schemas.microsoft.com/office/drawing/2014/main" id="{92F75C24-5B6D-4E6A-B59F-1ABC97A13C54}"/>
              </a:ext>
            </a:extLst>
          </p:cNvPr>
          <p:cNvSpPr>
            <a:spLocks noGrp="1"/>
          </p:cNvSpPr>
          <p:nvPr>
            <p:ph type="sldNum" sz="quarter" idx="12"/>
          </p:nvPr>
        </p:nvSpPr>
        <p:spPr/>
        <p:txBody>
          <a:bodyPr/>
          <a:lstStyle/>
          <a:p>
            <a:fld id="{E052D642-93EE-450C-8C3B-148A94199CF7}" type="slidenum">
              <a:rPr lang="en-CA" altLang="cs-CZ" smtClean="0"/>
              <a:pPr/>
              <a:t>16</a:t>
            </a:fld>
            <a:endParaRPr lang="en-CA" altLang="cs-CZ"/>
          </a:p>
        </p:txBody>
      </p:sp>
      <p:pic>
        <p:nvPicPr>
          <p:cNvPr id="2" name="Koord16-1">
            <a:hlinkClick r:id="" action="ppaction://media"/>
            <a:extLst>
              <a:ext uri="{FF2B5EF4-FFF2-40B4-BE49-F238E27FC236}">
                <a16:creationId xmlns:a16="http://schemas.microsoft.com/office/drawing/2014/main" id="{7D35872D-2409-45C2-AE9C-C6A57E43FF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3908"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9137655-6444-4E84-8E8F-42EEE8151719}"/>
              </a:ext>
            </a:extLst>
          </p:cNvPr>
          <p:cNvSpPr>
            <a:spLocks noGrp="1" noChangeArrowheads="1"/>
          </p:cNvSpPr>
          <p:nvPr>
            <p:ph type="title"/>
          </p:nvPr>
        </p:nvSpPr>
        <p:spPr>
          <a:xfrm>
            <a:off x="2667000" y="914400"/>
            <a:ext cx="3733800" cy="457200"/>
          </a:xfrm>
          <a:solidFill>
            <a:schemeClr val="bg1"/>
          </a:solidFill>
        </p:spPr>
        <p:txBody>
          <a:bodyPr/>
          <a:lstStyle/>
          <a:p>
            <a:pPr algn="l"/>
            <a:r>
              <a:rPr lang="cs-CZ" altLang="cs-CZ" sz="3200" b="1" dirty="0">
                <a:solidFill>
                  <a:srgbClr val="FF0000"/>
                </a:solidFill>
                <a:latin typeface="Kabel Ult BT" pitchFamily="34" charset="0"/>
              </a:rPr>
              <a:t> CHELÁTOVÝ  EFEKT</a:t>
            </a:r>
            <a:endParaRPr lang="cs-CZ" altLang="cs-CZ" dirty="0">
              <a:solidFill>
                <a:srgbClr val="FF0000"/>
              </a:solidFill>
            </a:endParaRPr>
          </a:p>
        </p:txBody>
      </p:sp>
      <p:graphicFrame>
        <p:nvGraphicFramePr>
          <p:cNvPr id="19459" name="Object 3">
            <a:extLst>
              <a:ext uri="{FF2B5EF4-FFF2-40B4-BE49-F238E27FC236}">
                <a16:creationId xmlns:a16="http://schemas.microsoft.com/office/drawing/2014/main" id="{D2173CE4-E32E-4376-8808-0B09A456F162}"/>
              </a:ext>
            </a:extLst>
          </p:cNvPr>
          <p:cNvGraphicFramePr>
            <a:graphicFrameLocks noGrp="1" noChangeAspect="1"/>
          </p:cNvGraphicFramePr>
          <p:nvPr>
            <p:ph type="tbl" idx="1"/>
          </p:nvPr>
        </p:nvGraphicFramePr>
        <p:xfrm>
          <a:off x="609600" y="1752600"/>
          <a:ext cx="7742238" cy="3810000"/>
        </p:xfrm>
        <a:graphic>
          <a:graphicData uri="http://schemas.openxmlformats.org/presentationml/2006/ole">
            <mc:AlternateContent xmlns:mc="http://schemas.openxmlformats.org/markup-compatibility/2006">
              <mc:Choice xmlns:v="urn:schemas-microsoft-com:vml" Requires="v">
                <p:oleObj name="dokument" r:id="rId4" imgW="7758684" imgH="3819144" progId="Word.Document.8">
                  <p:embed/>
                </p:oleObj>
              </mc:Choice>
              <mc:Fallback>
                <p:oleObj name="dokument" r:id="rId4" imgW="7758684" imgH="3819144"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52600"/>
                        <a:ext cx="77422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Zástupný symbol pro číslo snímku 2">
            <a:extLst>
              <a:ext uri="{FF2B5EF4-FFF2-40B4-BE49-F238E27FC236}">
                <a16:creationId xmlns:a16="http://schemas.microsoft.com/office/drawing/2014/main" id="{19795279-1241-440B-8519-909FB6F2563C}"/>
              </a:ext>
            </a:extLst>
          </p:cNvPr>
          <p:cNvSpPr>
            <a:spLocks noGrp="1"/>
          </p:cNvSpPr>
          <p:nvPr>
            <p:ph type="sldNum" sz="quarter" idx="12"/>
          </p:nvPr>
        </p:nvSpPr>
        <p:spPr/>
        <p:txBody>
          <a:bodyPr/>
          <a:lstStyle/>
          <a:p>
            <a:fld id="{94C8E399-64F0-4E63-85B3-C34BDF713965}" type="slidenum">
              <a:rPr lang="en-CA" altLang="cs-CZ" smtClean="0"/>
              <a:pPr/>
              <a:t>17</a:t>
            </a:fld>
            <a:endParaRPr lang="en-CA" altLang="cs-CZ" dirty="0"/>
          </a:p>
        </p:txBody>
      </p:sp>
      <p:pic>
        <p:nvPicPr>
          <p:cNvPr id="4" name="Koord17-1">
            <a:hlinkClick r:id="" action="ppaction://media"/>
            <a:extLst>
              <a:ext uri="{FF2B5EF4-FFF2-40B4-BE49-F238E27FC236}">
                <a16:creationId xmlns:a16="http://schemas.microsoft.com/office/drawing/2014/main" id="{374C5A19-7EAC-4D95-86FA-17811787C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7038" y="5190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2DFB960-7BB9-43D8-951F-24DD95557921}"/>
              </a:ext>
            </a:extLst>
          </p:cNvPr>
          <p:cNvSpPr>
            <a:spLocks noGrp="1" noChangeArrowheads="1"/>
          </p:cNvSpPr>
          <p:nvPr>
            <p:ph type="title"/>
          </p:nvPr>
        </p:nvSpPr>
        <p:spPr>
          <a:xfrm>
            <a:off x="457200" y="1754747"/>
            <a:ext cx="533400" cy="381000"/>
          </a:xfrm>
        </p:spPr>
        <p:txBody>
          <a:bodyPr/>
          <a:lstStyle/>
          <a:p>
            <a:r>
              <a:rPr lang="cs-CZ" altLang="cs-CZ" sz="2400" b="1">
                <a:solidFill>
                  <a:srgbClr val="FF0000"/>
                </a:solidFill>
              </a:rPr>
              <a:t>a)</a:t>
            </a:r>
            <a:endParaRPr lang="cs-CZ" altLang="cs-CZ"/>
          </a:p>
        </p:txBody>
      </p:sp>
      <p:sp>
        <p:nvSpPr>
          <p:cNvPr id="20483" name="Text Box 3">
            <a:extLst>
              <a:ext uri="{FF2B5EF4-FFF2-40B4-BE49-F238E27FC236}">
                <a16:creationId xmlns:a16="http://schemas.microsoft.com/office/drawing/2014/main" id="{D3431051-5270-4826-90F5-96AB0A56035F}"/>
              </a:ext>
            </a:extLst>
          </p:cNvPr>
          <p:cNvSpPr txBox="1">
            <a:spLocks noChangeArrowheads="1"/>
          </p:cNvSpPr>
          <p:nvPr/>
        </p:nvSpPr>
        <p:spPr bwMode="auto">
          <a:xfrm>
            <a:off x="898525" y="1707122"/>
            <a:ext cx="234473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b="1">
                <a:solidFill>
                  <a:srgbClr val="FFFF00"/>
                </a:solidFill>
              </a:rPr>
              <a:t>[M(H</a:t>
            </a:r>
            <a:r>
              <a:rPr lang="cs-CZ" altLang="cs-CZ" sz="2400" b="1" baseline="-25000">
                <a:solidFill>
                  <a:srgbClr val="FFFF00"/>
                </a:solidFill>
              </a:rPr>
              <a:t>2</a:t>
            </a:r>
            <a:r>
              <a:rPr lang="cs-CZ" altLang="cs-CZ" sz="2400" b="1">
                <a:solidFill>
                  <a:srgbClr val="FFFF00"/>
                </a:solidFill>
              </a:rPr>
              <a:t>O)</a:t>
            </a:r>
            <a:r>
              <a:rPr lang="cs-CZ" altLang="cs-CZ" sz="2400" b="1" baseline="-25000">
                <a:solidFill>
                  <a:srgbClr val="FFFF00"/>
                </a:solidFill>
              </a:rPr>
              <a:t>x</a:t>
            </a:r>
            <a:r>
              <a:rPr lang="cs-CZ" altLang="cs-CZ" sz="2400" b="1">
                <a:solidFill>
                  <a:srgbClr val="FFFF00"/>
                </a:solidFill>
              </a:rPr>
              <a:t>]</a:t>
            </a:r>
            <a:r>
              <a:rPr lang="cs-CZ" altLang="cs-CZ" sz="2000" b="1" baseline="45000">
                <a:solidFill>
                  <a:srgbClr val="FFFF00"/>
                </a:solidFill>
              </a:rPr>
              <a:t>n</a:t>
            </a:r>
            <a:r>
              <a:rPr lang="cs-CZ" altLang="cs-CZ" sz="2000" b="1" baseline="60000">
                <a:solidFill>
                  <a:srgbClr val="FFFF00"/>
                </a:solidFill>
              </a:rPr>
              <a:t>+</a:t>
            </a:r>
            <a:r>
              <a:rPr lang="cs-CZ" altLang="cs-CZ" sz="2400" b="1">
                <a:solidFill>
                  <a:srgbClr val="FFFF00"/>
                </a:solidFill>
              </a:rPr>
              <a:t> +  </a:t>
            </a:r>
            <a:r>
              <a:rPr lang="cs-CZ" altLang="cs-CZ" sz="2400" b="1">
                <a:solidFill>
                  <a:srgbClr val="FF0000"/>
                </a:solidFill>
              </a:rPr>
              <a:t>L</a:t>
            </a:r>
          </a:p>
        </p:txBody>
      </p:sp>
      <p:pic>
        <p:nvPicPr>
          <p:cNvPr id="20484" name="Picture 4" descr="D:\DATCOREL\PRIHODA\Obecná_p\GIF\Kap_13\Kap_13_obr7_sipka.gif">
            <a:extLst>
              <a:ext uri="{FF2B5EF4-FFF2-40B4-BE49-F238E27FC236}">
                <a16:creationId xmlns:a16="http://schemas.microsoft.com/office/drawing/2014/main" id="{2ED10FD8-F2A6-4B24-98BD-262AA37F5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81747"/>
            <a:ext cx="714375"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id="{3A9742AB-E9B3-40EE-BEA1-4B3263E47868}"/>
              </a:ext>
            </a:extLst>
          </p:cNvPr>
          <p:cNvSpPr txBox="1">
            <a:spLocks noChangeArrowheads="1"/>
          </p:cNvSpPr>
          <p:nvPr/>
        </p:nvSpPr>
        <p:spPr bwMode="auto">
          <a:xfrm>
            <a:off x="4343400" y="1707122"/>
            <a:ext cx="277653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a:solidFill>
                  <a:srgbClr val="000000"/>
                </a:solidFill>
              </a:rPr>
              <a:t> </a:t>
            </a:r>
            <a:r>
              <a:rPr lang="cs-CZ" altLang="cs-CZ" sz="2000" b="1">
                <a:solidFill>
                  <a:srgbClr val="FFFF00"/>
                </a:solidFill>
              </a:rPr>
              <a:t>[M(H</a:t>
            </a:r>
            <a:r>
              <a:rPr lang="cs-CZ" altLang="cs-CZ" sz="2000" b="1" baseline="-25000">
                <a:solidFill>
                  <a:srgbClr val="FFFF00"/>
                </a:solidFill>
              </a:rPr>
              <a:t>2</a:t>
            </a:r>
            <a:r>
              <a:rPr lang="cs-CZ" altLang="cs-CZ" sz="2000" b="1">
                <a:solidFill>
                  <a:srgbClr val="FFFF00"/>
                </a:solidFill>
              </a:rPr>
              <a:t>O)</a:t>
            </a:r>
            <a:r>
              <a:rPr lang="cs-CZ" altLang="cs-CZ" sz="2000" b="1" baseline="-25000">
                <a:solidFill>
                  <a:srgbClr val="FFFF00"/>
                </a:solidFill>
              </a:rPr>
              <a:t>x-1</a:t>
            </a:r>
            <a:r>
              <a:rPr lang="cs-CZ" altLang="cs-CZ" sz="2000" b="1">
                <a:solidFill>
                  <a:srgbClr val="FFFF00"/>
                </a:solidFill>
              </a:rPr>
              <a:t> </a:t>
            </a:r>
            <a:r>
              <a:rPr lang="cs-CZ" altLang="cs-CZ" sz="2000" b="1">
                <a:solidFill>
                  <a:srgbClr val="FF0000"/>
                </a:solidFill>
              </a:rPr>
              <a:t>L</a:t>
            </a:r>
            <a:r>
              <a:rPr lang="cs-CZ" altLang="cs-CZ" sz="2000" b="1">
                <a:solidFill>
                  <a:srgbClr val="FFFF00"/>
                </a:solidFill>
              </a:rPr>
              <a:t>]</a:t>
            </a:r>
            <a:r>
              <a:rPr lang="cs-CZ" altLang="cs-CZ" sz="2000" b="1" baseline="45000">
                <a:solidFill>
                  <a:srgbClr val="FFFF00"/>
                </a:solidFill>
              </a:rPr>
              <a:t>n</a:t>
            </a:r>
            <a:r>
              <a:rPr lang="cs-CZ" altLang="cs-CZ" sz="2000" b="1" baseline="60000">
                <a:solidFill>
                  <a:srgbClr val="FFFF00"/>
                </a:solidFill>
              </a:rPr>
              <a:t>+</a:t>
            </a:r>
            <a:r>
              <a:rPr lang="cs-CZ" altLang="cs-CZ" sz="2400" b="1">
                <a:solidFill>
                  <a:srgbClr val="FFFF00"/>
                </a:solidFill>
              </a:rPr>
              <a:t> </a:t>
            </a:r>
            <a:r>
              <a:rPr lang="cs-CZ" altLang="cs-CZ" sz="2000" b="1">
                <a:solidFill>
                  <a:srgbClr val="FFFF00"/>
                </a:solidFill>
              </a:rPr>
              <a:t>+  H</a:t>
            </a:r>
            <a:r>
              <a:rPr lang="cs-CZ" altLang="cs-CZ" sz="2000" b="1" baseline="-25000">
                <a:solidFill>
                  <a:srgbClr val="FFFF00"/>
                </a:solidFill>
              </a:rPr>
              <a:t>2</a:t>
            </a:r>
            <a:r>
              <a:rPr lang="cs-CZ" altLang="cs-CZ" sz="2000" b="1">
                <a:solidFill>
                  <a:srgbClr val="FFFF00"/>
                </a:solidFill>
              </a:rPr>
              <a:t>O</a:t>
            </a:r>
          </a:p>
        </p:txBody>
      </p:sp>
      <p:sp>
        <p:nvSpPr>
          <p:cNvPr id="20486" name="Text Box 6">
            <a:extLst>
              <a:ext uri="{FF2B5EF4-FFF2-40B4-BE49-F238E27FC236}">
                <a16:creationId xmlns:a16="http://schemas.microsoft.com/office/drawing/2014/main" id="{0C5D9062-9C2A-4997-99D5-D24BACE15B7B}"/>
              </a:ext>
            </a:extLst>
          </p:cNvPr>
          <p:cNvSpPr txBox="1">
            <a:spLocks noChangeArrowheads="1"/>
          </p:cNvSpPr>
          <p:nvPr/>
        </p:nvSpPr>
        <p:spPr bwMode="auto">
          <a:xfrm>
            <a:off x="2590800" y="2077009"/>
            <a:ext cx="1082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400" b="1" dirty="0">
                <a:solidFill>
                  <a:srgbClr val="FF0000"/>
                </a:solidFill>
              </a:rPr>
              <a:t>jednovazný ligand</a:t>
            </a:r>
            <a:endParaRPr lang="cs-CZ" altLang="cs-CZ" sz="2000" b="1" dirty="0"/>
          </a:p>
        </p:txBody>
      </p:sp>
      <p:pic>
        <p:nvPicPr>
          <p:cNvPr id="20487" name="Picture 7">
            <a:extLst>
              <a:ext uri="{FF2B5EF4-FFF2-40B4-BE49-F238E27FC236}">
                <a16:creationId xmlns:a16="http://schemas.microsoft.com/office/drawing/2014/main" id="{91C3A096-E080-4420-B87A-8289A983DF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096059"/>
            <a:ext cx="18097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8">
            <a:extLst>
              <a:ext uri="{FF2B5EF4-FFF2-40B4-BE49-F238E27FC236}">
                <a16:creationId xmlns:a16="http://schemas.microsoft.com/office/drawing/2014/main" id="{CB859156-2ED1-46F8-815C-EA2CC63A37B9}"/>
              </a:ext>
            </a:extLst>
          </p:cNvPr>
          <p:cNvSpPr txBox="1">
            <a:spLocks noChangeArrowheads="1"/>
          </p:cNvSpPr>
          <p:nvPr/>
        </p:nvSpPr>
        <p:spPr bwMode="auto">
          <a:xfrm>
            <a:off x="3733800" y="2221001"/>
            <a:ext cx="4711546" cy="369332"/>
          </a:xfrm>
          <a:prstGeom prst="rect">
            <a:avLst/>
          </a:prstGeom>
          <a:pattFill prst="pct5">
            <a:fgClr>
              <a:schemeClr val="accent1"/>
            </a:fgClr>
            <a:bgClr>
              <a:schemeClr val="bg1"/>
            </a:bgClr>
          </a:patt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1800" b="1" i="1" dirty="0">
                <a:solidFill>
                  <a:srgbClr val="0070C0"/>
                </a:solidFill>
              </a:rPr>
              <a:t>počet částic a tedy i entropie systému se nemění</a:t>
            </a:r>
            <a:endParaRPr lang="cs-CZ" altLang="cs-CZ" sz="2000" b="1" dirty="0">
              <a:solidFill>
                <a:srgbClr val="0070C0"/>
              </a:solidFill>
            </a:endParaRPr>
          </a:p>
        </p:txBody>
      </p:sp>
      <p:sp>
        <p:nvSpPr>
          <p:cNvPr id="20489" name="Rectangle 9">
            <a:extLst>
              <a:ext uri="{FF2B5EF4-FFF2-40B4-BE49-F238E27FC236}">
                <a16:creationId xmlns:a16="http://schemas.microsoft.com/office/drawing/2014/main" id="{703A54AD-E85E-48DE-9AD4-AF03D0045D0E}"/>
              </a:ext>
            </a:extLst>
          </p:cNvPr>
          <p:cNvSpPr>
            <a:spLocks noChangeArrowheads="1"/>
          </p:cNvSpPr>
          <p:nvPr/>
        </p:nvSpPr>
        <p:spPr bwMode="auto">
          <a:xfrm>
            <a:off x="457200" y="3029509"/>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2400" b="1">
                <a:solidFill>
                  <a:srgbClr val="FF0000"/>
                </a:solidFill>
              </a:rPr>
              <a:t>b)</a:t>
            </a:r>
            <a:endParaRPr lang="cs-CZ" altLang="cs-CZ" sz="4400">
              <a:solidFill>
                <a:schemeClr val="tx2"/>
              </a:solidFill>
            </a:endParaRPr>
          </a:p>
        </p:txBody>
      </p:sp>
      <p:sp>
        <p:nvSpPr>
          <p:cNvPr id="20490" name="Text Box 10">
            <a:extLst>
              <a:ext uri="{FF2B5EF4-FFF2-40B4-BE49-F238E27FC236}">
                <a16:creationId xmlns:a16="http://schemas.microsoft.com/office/drawing/2014/main" id="{38996C55-3771-4545-9BBD-BB802C916739}"/>
              </a:ext>
            </a:extLst>
          </p:cNvPr>
          <p:cNvSpPr txBox="1">
            <a:spLocks noChangeArrowheads="1"/>
          </p:cNvSpPr>
          <p:nvPr/>
        </p:nvSpPr>
        <p:spPr bwMode="auto">
          <a:xfrm>
            <a:off x="898525" y="2981884"/>
            <a:ext cx="23447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b="1" dirty="0">
                <a:solidFill>
                  <a:srgbClr val="FFFF00"/>
                </a:solidFill>
              </a:rPr>
              <a:t>[M(H</a:t>
            </a:r>
            <a:r>
              <a:rPr lang="cs-CZ" altLang="cs-CZ" sz="2400" b="1" baseline="-25000" dirty="0">
                <a:solidFill>
                  <a:srgbClr val="FFFF00"/>
                </a:solidFill>
              </a:rPr>
              <a:t>2</a:t>
            </a:r>
            <a:r>
              <a:rPr lang="cs-CZ" altLang="cs-CZ" sz="2400" b="1" dirty="0">
                <a:solidFill>
                  <a:srgbClr val="FFFF00"/>
                </a:solidFill>
              </a:rPr>
              <a:t>O)</a:t>
            </a:r>
            <a:r>
              <a:rPr lang="cs-CZ" altLang="cs-CZ" sz="2400" b="1" baseline="-25000" dirty="0">
                <a:solidFill>
                  <a:srgbClr val="FFFF00"/>
                </a:solidFill>
              </a:rPr>
              <a:t>x</a:t>
            </a:r>
            <a:r>
              <a:rPr lang="cs-CZ" altLang="cs-CZ" sz="2400" b="1" dirty="0">
                <a:solidFill>
                  <a:srgbClr val="FFFF00"/>
                </a:solidFill>
              </a:rPr>
              <a:t>]</a:t>
            </a:r>
            <a:r>
              <a:rPr lang="cs-CZ" altLang="cs-CZ" sz="2000" b="1" baseline="45000" dirty="0">
                <a:solidFill>
                  <a:srgbClr val="FFFF00"/>
                </a:solidFill>
              </a:rPr>
              <a:t>n</a:t>
            </a:r>
            <a:r>
              <a:rPr lang="cs-CZ" altLang="cs-CZ" sz="2000" b="1" baseline="60000" dirty="0">
                <a:solidFill>
                  <a:srgbClr val="FFFF00"/>
                </a:solidFill>
              </a:rPr>
              <a:t>+</a:t>
            </a:r>
            <a:r>
              <a:rPr lang="cs-CZ" altLang="cs-CZ" sz="2400" b="1" dirty="0">
                <a:solidFill>
                  <a:srgbClr val="FFFF00"/>
                </a:solidFill>
              </a:rPr>
              <a:t> +  </a:t>
            </a:r>
            <a:r>
              <a:rPr lang="cs-CZ" altLang="cs-CZ" sz="2400" b="1" dirty="0">
                <a:solidFill>
                  <a:srgbClr val="FF0000"/>
                </a:solidFill>
              </a:rPr>
              <a:t>L</a:t>
            </a:r>
          </a:p>
        </p:txBody>
      </p:sp>
      <p:pic>
        <p:nvPicPr>
          <p:cNvPr id="20491" name="Picture 11" descr="D:\DATCOREL\PRIHODA\Obecná_p\GIF\Kap_13\Kap_13_obr7_sipka.gif">
            <a:extLst>
              <a:ext uri="{FF2B5EF4-FFF2-40B4-BE49-F238E27FC236}">
                <a16:creationId xmlns:a16="http://schemas.microsoft.com/office/drawing/2014/main" id="{95156163-E85B-4020-8C03-9EF893663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56509"/>
            <a:ext cx="714375"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13">
            <a:extLst>
              <a:ext uri="{FF2B5EF4-FFF2-40B4-BE49-F238E27FC236}">
                <a16:creationId xmlns:a16="http://schemas.microsoft.com/office/drawing/2014/main" id="{AB9637AC-BDEA-4EE7-A565-8E0846FBBB00}"/>
              </a:ext>
            </a:extLst>
          </p:cNvPr>
          <p:cNvSpPr txBox="1">
            <a:spLocks noChangeArrowheads="1"/>
          </p:cNvSpPr>
          <p:nvPr/>
        </p:nvSpPr>
        <p:spPr bwMode="auto">
          <a:xfrm>
            <a:off x="4343400" y="2981884"/>
            <a:ext cx="29670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dirty="0">
                <a:solidFill>
                  <a:srgbClr val="000000"/>
                </a:solidFill>
              </a:rPr>
              <a:t> </a:t>
            </a:r>
            <a:r>
              <a:rPr lang="cs-CZ" altLang="cs-CZ" sz="2000" b="1" dirty="0">
                <a:solidFill>
                  <a:srgbClr val="FFFF00"/>
                </a:solidFill>
              </a:rPr>
              <a:t>[M(H</a:t>
            </a:r>
            <a:r>
              <a:rPr lang="cs-CZ" altLang="cs-CZ" sz="2000" b="1" baseline="-25000" dirty="0">
                <a:solidFill>
                  <a:srgbClr val="FFFF00"/>
                </a:solidFill>
              </a:rPr>
              <a:t>2</a:t>
            </a:r>
            <a:r>
              <a:rPr lang="cs-CZ" altLang="cs-CZ" sz="2000" b="1" dirty="0">
                <a:solidFill>
                  <a:srgbClr val="FFFF00"/>
                </a:solidFill>
              </a:rPr>
              <a:t>O)</a:t>
            </a:r>
            <a:r>
              <a:rPr lang="cs-CZ" altLang="cs-CZ" sz="2000" b="1" baseline="-25000" dirty="0">
                <a:solidFill>
                  <a:srgbClr val="FFFF00"/>
                </a:solidFill>
              </a:rPr>
              <a:t>x-2</a:t>
            </a:r>
            <a:r>
              <a:rPr lang="cs-CZ" altLang="cs-CZ" sz="2000" b="1" dirty="0">
                <a:solidFill>
                  <a:srgbClr val="FFFF00"/>
                </a:solidFill>
              </a:rPr>
              <a:t> </a:t>
            </a:r>
            <a:r>
              <a:rPr lang="cs-CZ" altLang="cs-CZ" sz="2000" b="1" dirty="0">
                <a:solidFill>
                  <a:srgbClr val="FF0000"/>
                </a:solidFill>
              </a:rPr>
              <a:t>L</a:t>
            </a:r>
            <a:r>
              <a:rPr lang="cs-CZ" altLang="cs-CZ" sz="2000" b="1" dirty="0">
                <a:solidFill>
                  <a:srgbClr val="FFFF00"/>
                </a:solidFill>
              </a:rPr>
              <a:t>]</a:t>
            </a:r>
            <a:r>
              <a:rPr lang="cs-CZ" altLang="cs-CZ" sz="2000" b="1" baseline="45000" dirty="0">
                <a:solidFill>
                  <a:srgbClr val="FFFF00"/>
                </a:solidFill>
              </a:rPr>
              <a:t>n</a:t>
            </a:r>
            <a:r>
              <a:rPr lang="cs-CZ" altLang="cs-CZ" sz="2000" b="1" baseline="60000" dirty="0">
                <a:solidFill>
                  <a:srgbClr val="FFFF00"/>
                </a:solidFill>
              </a:rPr>
              <a:t>+</a:t>
            </a:r>
            <a:r>
              <a:rPr lang="cs-CZ" altLang="cs-CZ" sz="2400" b="1" dirty="0">
                <a:solidFill>
                  <a:srgbClr val="FFFF00"/>
                </a:solidFill>
              </a:rPr>
              <a:t> </a:t>
            </a:r>
            <a:r>
              <a:rPr lang="cs-CZ" altLang="cs-CZ" sz="2000" b="1" dirty="0">
                <a:solidFill>
                  <a:srgbClr val="FFFF00"/>
                </a:solidFill>
              </a:rPr>
              <a:t>+  2 H</a:t>
            </a:r>
            <a:r>
              <a:rPr lang="cs-CZ" altLang="cs-CZ" sz="2000" b="1" baseline="-25000" dirty="0">
                <a:solidFill>
                  <a:srgbClr val="FFFF00"/>
                </a:solidFill>
              </a:rPr>
              <a:t>2</a:t>
            </a:r>
            <a:r>
              <a:rPr lang="cs-CZ" altLang="cs-CZ" sz="2000" b="1" dirty="0">
                <a:solidFill>
                  <a:srgbClr val="FFFF00"/>
                </a:solidFill>
              </a:rPr>
              <a:t>O</a:t>
            </a:r>
          </a:p>
        </p:txBody>
      </p:sp>
      <p:sp>
        <p:nvSpPr>
          <p:cNvPr id="20494" name="Text Box 14">
            <a:extLst>
              <a:ext uri="{FF2B5EF4-FFF2-40B4-BE49-F238E27FC236}">
                <a16:creationId xmlns:a16="http://schemas.microsoft.com/office/drawing/2014/main" id="{2E82766B-5ADF-4F16-9A15-3F44A0A6BE1F}"/>
              </a:ext>
            </a:extLst>
          </p:cNvPr>
          <p:cNvSpPr txBox="1">
            <a:spLocks noChangeArrowheads="1"/>
          </p:cNvSpPr>
          <p:nvPr/>
        </p:nvSpPr>
        <p:spPr bwMode="auto">
          <a:xfrm>
            <a:off x="2590800" y="3448609"/>
            <a:ext cx="99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400" b="1">
                <a:solidFill>
                  <a:srgbClr val="FF0000"/>
                </a:solidFill>
              </a:rPr>
              <a:t>dvojvazný ligand</a:t>
            </a:r>
            <a:endParaRPr lang="cs-CZ" altLang="cs-CZ" sz="2000" b="1"/>
          </a:p>
        </p:txBody>
      </p:sp>
      <p:pic>
        <p:nvPicPr>
          <p:cNvPr id="20495" name="Picture 15">
            <a:extLst>
              <a:ext uri="{FF2B5EF4-FFF2-40B4-BE49-F238E27FC236}">
                <a16:creationId xmlns:a16="http://schemas.microsoft.com/office/drawing/2014/main" id="{DB5FF6C4-2829-43BD-9813-DBBB0384E1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467659"/>
            <a:ext cx="18097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7" name="Text Box 17">
            <a:extLst>
              <a:ext uri="{FF2B5EF4-FFF2-40B4-BE49-F238E27FC236}">
                <a16:creationId xmlns:a16="http://schemas.microsoft.com/office/drawing/2014/main" id="{8055DA6E-098D-4E17-A403-DBCE02BD3FF9}"/>
              </a:ext>
            </a:extLst>
          </p:cNvPr>
          <p:cNvSpPr txBox="1">
            <a:spLocks noChangeArrowheads="1"/>
          </p:cNvSpPr>
          <p:nvPr/>
        </p:nvSpPr>
        <p:spPr bwMode="auto">
          <a:xfrm>
            <a:off x="3810000" y="3515284"/>
            <a:ext cx="4635346" cy="461665"/>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1800" b="1" i="1" dirty="0">
                <a:solidFill>
                  <a:srgbClr val="0070C0"/>
                </a:solidFill>
              </a:rPr>
              <a:t>zvětšuje se počet částic entropie systému roste</a:t>
            </a:r>
            <a:r>
              <a:rPr lang="cs-CZ" altLang="cs-CZ" sz="2400" b="1" i="1" dirty="0">
                <a:solidFill>
                  <a:srgbClr val="0070C0"/>
                </a:solidFill>
              </a:rPr>
              <a:t> </a:t>
            </a:r>
            <a:endParaRPr lang="cs-CZ" altLang="cs-CZ" sz="2000" b="1" dirty="0">
              <a:solidFill>
                <a:srgbClr val="0070C0"/>
              </a:solidFill>
            </a:endParaRPr>
          </a:p>
        </p:txBody>
      </p:sp>
      <p:sp>
        <p:nvSpPr>
          <p:cNvPr id="20499" name="Text Box 19">
            <a:extLst>
              <a:ext uri="{FF2B5EF4-FFF2-40B4-BE49-F238E27FC236}">
                <a16:creationId xmlns:a16="http://schemas.microsoft.com/office/drawing/2014/main" id="{20E4FB58-8A9C-480C-A06B-351534E3C652}"/>
              </a:ext>
            </a:extLst>
          </p:cNvPr>
          <p:cNvSpPr txBox="1">
            <a:spLocks noChangeArrowheads="1"/>
          </p:cNvSpPr>
          <p:nvPr/>
        </p:nvSpPr>
        <p:spPr bwMode="auto">
          <a:xfrm>
            <a:off x="1969293" y="5035983"/>
            <a:ext cx="2792752" cy="461665"/>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b="1" dirty="0">
                <a:solidFill>
                  <a:srgbClr val="FF0000"/>
                </a:solidFill>
                <a:latin typeface="Symbol" panose="05050102010706020507" pitchFamily="18" charset="2"/>
              </a:rPr>
              <a:t>D </a:t>
            </a:r>
            <a:r>
              <a:rPr lang="cs-CZ" altLang="cs-CZ" sz="2400" b="1" dirty="0">
                <a:solidFill>
                  <a:srgbClr val="FF0000"/>
                </a:solidFill>
                <a:latin typeface="Arial" panose="020B0604020202020204" pitchFamily="34" charset="0"/>
              </a:rPr>
              <a:t>G</a:t>
            </a:r>
            <a:r>
              <a:rPr lang="cs-CZ" altLang="cs-CZ" sz="2400" b="1" dirty="0">
                <a:solidFill>
                  <a:srgbClr val="FF0000"/>
                </a:solidFill>
                <a:latin typeface="Symbol" panose="05050102010706020507" pitchFamily="18" charset="2"/>
              </a:rPr>
              <a:t>  =  D H  </a:t>
            </a:r>
            <a:r>
              <a:rPr lang="cs-CZ" altLang="cs-CZ" sz="2400" b="1" dirty="0">
                <a:solidFill>
                  <a:srgbClr val="FF0000"/>
                </a:solidFill>
                <a:latin typeface="Arial" panose="020B0604020202020204" pitchFamily="34" charset="0"/>
              </a:rPr>
              <a:t>–</a:t>
            </a:r>
            <a:r>
              <a:rPr lang="cs-CZ" altLang="cs-CZ" sz="2400" b="1" dirty="0">
                <a:solidFill>
                  <a:srgbClr val="FF0000"/>
                </a:solidFill>
                <a:latin typeface="Symbol" panose="05050102010706020507" pitchFamily="18" charset="2"/>
              </a:rPr>
              <a:t> T D </a:t>
            </a:r>
            <a:r>
              <a:rPr lang="cs-CZ" altLang="cs-CZ" sz="2400" b="1" dirty="0">
                <a:solidFill>
                  <a:srgbClr val="FF0000"/>
                </a:solidFill>
                <a:latin typeface="Arial" panose="020B0604020202020204" pitchFamily="34" charset="0"/>
              </a:rPr>
              <a:t>S</a:t>
            </a:r>
            <a:endParaRPr lang="cs-CZ" altLang="cs-CZ" sz="2000" b="1" dirty="0">
              <a:solidFill>
                <a:srgbClr val="FF0000"/>
              </a:solidFill>
            </a:endParaRPr>
          </a:p>
        </p:txBody>
      </p:sp>
      <p:grpSp>
        <p:nvGrpSpPr>
          <p:cNvPr id="2" name="Group 26">
            <a:extLst>
              <a:ext uri="{FF2B5EF4-FFF2-40B4-BE49-F238E27FC236}">
                <a16:creationId xmlns:a16="http://schemas.microsoft.com/office/drawing/2014/main" id="{6A4EBCAC-9E72-4AA6-A8DF-EC8D36E3A026}"/>
              </a:ext>
            </a:extLst>
          </p:cNvPr>
          <p:cNvGrpSpPr>
            <a:grpSpLocks/>
          </p:cNvGrpSpPr>
          <p:nvPr/>
        </p:nvGrpSpPr>
        <p:grpSpPr bwMode="auto">
          <a:xfrm>
            <a:off x="4302919" y="4200394"/>
            <a:ext cx="3048000" cy="381000"/>
            <a:chOff x="578" y="2619"/>
            <a:chExt cx="1920" cy="240"/>
          </a:xfrm>
        </p:grpSpPr>
        <p:sp>
          <p:nvSpPr>
            <p:cNvPr id="15386" name="Rectangle 20">
              <a:extLst>
                <a:ext uri="{FF2B5EF4-FFF2-40B4-BE49-F238E27FC236}">
                  <a16:creationId xmlns:a16="http://schemas.microsoft.com/office/drawing/2014/main" id="{72CBA292-A21C-413B-8FA8-7A84C02FD629}"/>
                </a:ext>
              </a:extLst>
            </p:cNvPr>
            <p:cNvSpPr>
              <a:spLocks noChangeArrowheads="1"/>
            </p:cNvSpPr>
            <p:nvPr/>
          </p:nvSpPr>
          <p:spPr bwMode="auto">
            <a:xfrm>
              <a:off x="578" y="2619"/>
              <a:ext cx="192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dirty="0">
                  <a:latin typeface="Symbol" panose="05050102010706020507" pitchFamily="18" charset="2"/>
                </a:rPr>
                <a:t>D </a:t>
              </a:r>
              <a:r>
                <a:rPr lang="cs-CZ" altLang="cs-CZ" sz="2400" b="1" dirty="0">
                  <a:latin typeface="Arial" panose="020B0604020202020204" pitchFamily="34" charset="0"/>
                </a:rPr>
                <a:t>S</a:t>
              </a:r>
              <a:r>
                <a:rPr lang="cs-CZ" altLang="cs-CZ" sz="2400" b="1" dirty="0">
                  <a:latin typeface="Symbol" panose="05050102010706020507" pitchFamily="18" charset="2"/>
                </a:rPr>
                <a:t>   Þ  D </a:t>
              </a:r>
              <a:r>
                <a:rPr lang="cs-CZ" altLang="cs-CZ" sz="2400" b="1" dirty="0">
                  <a:latin typeface="Arial" panose="020B0604020202020204" pitchFamily="34" charset="0"/>
                </a:rPr>
                <a:t>G</a:t>
              </a:r>
              <a:r>
                <a:rPr lang="cs-CZ" altLang="cs-CZ" sz="2400" b="1" dirty="0">
                  <a:latin typeface="Symbol" panose="05050102010706020507" pitchFamily="18" charset="2"/>
                </a:rPr>
                <a:t>    Þ  K</a:t>
              </a:r>
              <a:endParaRPr lang="cs-CZ" altLang="cs-CZ" sz="4400" dirty="0"/>
            </a:p>
          </p:txBody>
        </p:sp>
        <p:sp>
          <p:nvSpPr>
            <p:cNvPr id="15387" name="Line 23">
              <a:extLst>
                <a:ext uri="{FF2B5EF4-FFF2-40B4-BE49-F238E27FC236}">
                  <a16:creationId xmlns:a16="http://schemas.microsoft.com/office/drawing/2014/main" id="{88BDF5FC-227A-4F2E-98DE-535FCA8005F8}"/>
                </a:ext>
              </a:extLst>
            </p:cNvPr>
            <p:cNvSpPr>
              <a:spLocks noChangeShapeType="1"/>
            </p:cNvSpPr>
            <p:nvPr/>
          </p:nvSpPr>
          <p:spPr bwMode="auto">
            <a:xfrm flipV="1">
              <a:off x="960" y="266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ln>
                  <a:solidFill>
                    <a:schemeClr val="tx1"/>
                  </a:solidFill>
                </a:ln>
              </a:endParaRPr>
            </a:p>
          </p:txBody>
        </p:sp>
        <p:sp>
          <p:nvSpPr>
            <p:cNvPr id="15388" name="Line 24">
              <a:extLst>
                <a:ext uri="{FF2B5EF4-FFF2-40B4-BE49-F238E27FC236}">
                  <a16:creationId xmlns:a16="http://schemas.microsoft.com/office/drawing/2014/main" id="{CEF278D1-9F8D-416C-85E6-6DD5D42D35AC}"/>
                </a:ext>
              </a:extLst>
            </p:cNvPr>
            <p:cNvSpPr>
              <a:spLocks noChangeShapeType="1"/>
            </p:cNvSpPr>
            <p:nvPr/>
          </p:nvSpPr>
          <p:spPr bwMode="auto">
            <a:xfrm flipV="1">
              <a:off x="2244" y="2643"/>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5389" name="Line 25">
              <a:extLst>
                <a:ext uri="{FF2B5EF4-FFF2-40B4-BE49-F238E27FC236}">
                  <a16:creationId xmlns:a16="http://schemas.microsoft.com/office/drawing/2014/main" id="{6E46C11E-4DF4-4E0B-AE4A-9E61EA5B9EC1}"/>
                </a:ext>
              </a:extLst>
            </p:cNvPr>
            <p:cNvSpPr>
              <a:spLocks noChangeShapeType="1"/>
            </p:cNvSpPr>
            <p:nvPr/>
          </p:nvSpPr>
          <p:spPr bwMode="auto">
            <a:xfrm flipV="1">
              <a:off x="1703" y="2650"/>
              <a:ext cx="0" cy="19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cs-CZ"/>
            </a:p>
          </p:txBody>
        </p:sp>
      </p:grpSp>
      <p:sp>
        <p:nvSpPr>
          <p:cNvPr id="15385" name="Text Box 27">
            <a:extLst>
              <a:ext uri="{FF2B5EF4-FFF2-40B4-BE49-F238E27FC236}">
                <a16:creationId xmlns:a16="http://schemas.microsoft.com/office/drawing/2014/main" id="{D7525D1B-ED4B-4D4A-BA91-A5323AE40416}"/>
              </a:ext>
            </a:extLst>
          </p:cNvPr>
          <p:cNvSpPr txBox="1">
            <a:spLocks noChangeArrowheads="1"/>
          </p:cNvSpPr>
          <p:nvPr/>
        </p:nvSpPr>
        <p:spPr bwMode="auto">
          <a:xfrm>
            <a:off x="857498" y="5740707"/>
            <a:ext cx="7879080" cy="856645"/>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dirty="0">
                <a:solidFill>
                  <a:srgbClr val="0070C0"/>
                </a:solidFill>
              </a:rPr>
              <a:t>Pro klesající </a:t>
            </a:r>
            <a:r>
              <a:rPr lang="cs-CZ" altLang="cs-CZ" sz="2400" b="1" dirty="0">
                <a:solidFill>
                  <a:srgbClr val="FF0000"/>
                </a:solidFill>
                <a:latin typeface="Symbol" panose="05050102010706020507" pitchFamily="18" charset="2"/>
              </a:rPr>
              <a:t>D </a:t>
            </a:r>
            <a:r>
              <a:rPr lang="cs-CZ" altLang="cs-CZ" sz="2400" b="1" dirty="0">
                <a:solidFill>
                  <a:srgbClr val="FF0000"/>
                </a:solidFill>
                <a:latin typeface="Arial" panose="020B0604020202020204" pitchFamily="34" charset="0"/>
              </a:rPr>
              <a:t>G</a:t>
            </a:r>
            <a:r>
              <a:rPr lang="cs-CZ" altLang="cs-CZ" sz="2400" b="1" dirty="0">
                <a:solidFill>
                  <a:srgbClr val="0070C0"/>
                </a:solidFill>
                <a:latin typeface="Arial" panose="020B0604020202020204" pitchFamily="34" charset="0"/>
              </a:rPr>
              <a:t> </a:t>
            </a:r>
            <a:r>
              <a:rPr lang="cs-CZ" altLang="cs-CZ" sz="2400" dirty="0">
                <a:solidFill>
                  <a:srgbClr val="0070C0"/>
                </a:solidFill>
              </a:rPr>
              <a:t>musí </a:t>
            </a:r>
            <a:r>
              <a:rPr lang="cs-CZ" altLang="cs-CZ" sz="2400" dirty="0">
                <a:solidFill>
                  <a:srgbClr val="FF0000"/>
                </a:solidFill>
              </a:rPr>
              <a:t>K</a:t>
            </a:r>
            <a:r>
              <a:rPr lang="cs-CZ" altLang="cs-CZ" sz="2400" dirty="0">
                <a:solidFill>
                  <a:srgbClr val="0070C0"/>
                </a:solidFill>
              </a:rPr>
              <a:t>, což je rovnovážná konstanta tvorby </a:t>
            </a:r>
          </a:p>
          <a:p>
            <a:pPr>
              <a:spcBef>
                <a:spcPts val="138"/>
              </a:spcBef>
              <a:spcAft>
                <a:spcPts val="138"/>
              </a:spcAft>
              <a:buFontTx/>
              <a:buNone/>
            </a:pPr>
            <a:r>
              <a:rPr lang="cs-CZ" altLang="cs-CZ" sz="2400" dirty="0">
                <a:solidFill>
                  <a:srgbClr val="0070C0"/>
                </a:solidFill>
              </a:rPr>
              <a:t>komplexu, tedy konstanta stability komplexu, růst.</a:t>
            </a:r>
            <a:endParaRPr lang="cs-CZ" altLang="cs-CZ" sz="2000" b="1" dirty="0">
              <a:solidFill>
                <a:srgbClr val="0070C0"/>
              </a:solidFill>
            </a:endParaRPr>
          </a:p>
        </p:txBody>
      </p:sp>
      <p:sp>
        <p:nvSpPr>
          <p:cNvPr id="4" name="TextovéPole 3">
            <a:extLst>
              <a:ext uri="{FF2B5EF4-FFF2-40B4-BE49-F238E27FC236}">
                <a16:creationId xmlns:a16="http://schemas.microsoft.com/office/drawing/2014/main" id="{96B769A0-A397-480B-8216-3EFEDE7440E5}"/>
              </a:ext>
            </a:extLst>
          </p:cNvPr>
          <p:cNvSpPr txBox="1"/>
          <p:nvPr/>
        </p:nvSpPr>
        <p:spPr>
          <a:xfrm>
            <a:off x="898525" y="5070127"/>
            <a:ext cx="864096" cy="400110"/>
          </a:xfrm>
          <a:prstGeom prst="rect">
            <a:avLst/>
          </a:prstGeom>
          <a:solidFill>
            <a:schemeClr val="bg1"/>
          </a:solidFill>
        </p:spPr>
        <p:txBody>
          <a:bodyPr wrap="square" rtlCol="0">
            <a:spAutoFit/>
          </a:bodyPr>
          <a:lstStyle/>
          <a:p>
            <a:r>
              <a:rPr lang="cs-CZ" dirty="0"/>
              <a:t>Platí</a:t>
            </a:r>
          </a:p>
        </p:txBody>
      </p:sp>
      <p:sp>
        <p:nvSpPr>
          <p:cNvPr id="31" name="TextovéPole 30">
            <a:extLst>
              <a:ext uri="{FF2B5EF4-FFF2-40B4-BE49-F238E27FC236}">
                <a16:creationId xmlns:a16="http://schemas.microsoft.com/office/drawing/2014/main" id="{62A8D454-7362-46C7-9E44-993C14FA50A7}"/>
              </a:ext>
            </a:extLst>
          </p:cNvPr>
          <p:cNvSpPr txBox="1"/>
          <p:nvPr/>
        </p:nvSpPr>
        <p:spPr>
          <a:xfrm>
            <a:off x="5158132" y="5055159"/>
            <a:ext cx="3087343" cy="461665"/>
          </a:xfrm>
          <a:prstGeom prst="rect">
            <a:avLst/>
          </a:prstGeom>
          <a:solidFill>
            <a:schemeClr val="bg1"/>
          </a:solidFill>
        </p:spPr>
        <p:txBody>
          <a:bodyPr wrap="square">
            <a:spAutoFit/>
          </a:bodyPr>
          <a:lstStyle/>
          <a:p>
            <a:r>
              <a:rPr lang="cs-CZ" altLang="cs-CZ" sz="2400" b="1" dirty="0">
                <a:solidFill>
                  <a:srgbClr val="FF0000"/>
                </a:solidFill>
                <a:latin typeface="Symbol" panose="05050102010706020507" pitchFamily="18" charset="2"/>
              </a:rPr>
              <a:t>D </a:t>
            </a:r>
            <a:r>
              <a:rPr lang="cs-CZ" altLang="cs-CZ" sz="2400" b="1" dirty="0">
                <a:solidFill>
                  <a:srgbClr val="FF0000"/>
                </a:solidFill>
                <a:latin typeface="Arial" panose="020B0604020202020204" pitchFamily="34" charset="0"/>
              </a:rPr>
              <a:t>G</a:t>
            </a:r>
            <a:r>
              <a:rPr lang="cs-CZ" altLang="cs-CZ" sz="2400" b="1" baseline="30000" dirty="0">
                <a:solidFill>
                  <a:srgbClr val="FF0000"/>
                </a:solidFill>
                <a:latin typeface="Symbol" panose="05050102010706020507" pitchFamily="18" charset="2"/>
              </a:rPr>
              <a:t>0</a:t>
            </a:r>
            <a:r>
              <a:rPr lang="cs-CZ" altLang="cs-CZ" sz="2400" b="1" dirty="0">
                <a:solidFill>
                  <a:srgbClr val="FF0000"/>
                </a:solidFill>
                <a:latin typeface="Symbol" panose="05050102010706020507" pitchFamily="18" charset="2"/>
              </a:rPr>
              <a:t> </a:t>
            </a:r>
            <a:r>
              <a:rPr lang="cs-CZ" altLang="cs-CZ" sz="2400" dirty="0">
                <a:solidFill>
                  <a:srgbClr val="FF0000"/>
                </a:solidFill>
                <a:latin typeface="Symbol" panose="05050102010706020507" pitchFamily="18" charset="2"/>
              </a:rPr>
              <a:t> </a:t>
            </a:r>
            <a:r>
              <a:rPr lang="cs-CZ" altLang="cs-CZ" sz="2400" dirty="0">
                <a:solidFill>
                  <a:srgbClr val="FF0000"/>
                </a:solidFill>
                <a:latin typeface="Arial" panose="020B0604020202020204" pitchFamily="34" charset="0"/>
              </a:rPr>
              <a:t>= – </a:t>
            </a:r>
            <a:r>
              <a:rPr lang="cs-CZ" altLang="cs-CZ" sz="2400" b="1" dirty="0">
                <a:solidFill>
                  <a:srgbClr val="FF0000"/>
                </a:solidFill>
                <a:latin typeface="Arial" panose="020B0604020202020204" pitchFamily="34" charset="0"/>
              </a:rPr>
              <a:t>RT </a:t>
            </a:r>
            <a:r>
              <a:rPr lang="cs-CZ" altLang="cs-CZ" sz="2400" b="1" dirty="0" err="1">
                <a:solidFill>
                  <a:srgbClr val="FF0000"/>
                </a:solidFill>
                <a:latin typeface="Arial" panose="020B0604020202020204" pitchFamily="34" charset="0"/>
              </a:rPr>
              <a:t>ln</a:t>
            </a:r>
            <a:r>
              <a:rPr lang="cs-CZ" altLang="cs-CZ" sz="2400" b="1" dirty="0">
                <a:solidFill>
                  <a:srgbClr val="FF0000"/>
                </a:solidFill>
                <a:latin typeface="Arial" panose="020B0604020202020204" pitchFamily="34" charset="0"/>
              </a:rPr>
              <a:t> K</a:t>
            </a:r>
            <a:endParaRPr lang="cs-CZ" sz="2400" dirty="0"/>
          </a:p>
        </p:txBody>
      </p:sp>
      <p:sp>
        <p:nvSpPr>
          <p:cNvPr id="5" name="Zástupný symbol pro číslo snímku 4">
            <a:extLst>
              <a:ext uri="{FF2B5EF4-FFF2-40B4-BE49-F238E27FC236}">
                <a16:creationId xmlns:a16="http://schemas.microsoft.com/office/drawing/2014/main" id="{71B21078-2D44-4FFE-ACED-F28245376EC0}"/>
              </a:ext>
            </a:extLst>
          </p:cNvPr>
          <p:cNvSpPr>
            <a:spLocks noGrp="1"/>
          </p:cNvSpPr>
          <p:nvPr>
            <p:ph type="sldNum" sz="quarter" idx="12"/>
          </p:nvPr>
        </p:nvSpPr>
        <p:spPr/>
        <p:txBody>
          <a:bodyPr/>
          <a:lstStyle/>
          <a:p>
            <a:fld id="{F847815A-90E5-49AC-AD71-5A0584789C7E}" type="slidenum">
              <a:rPr lang="en-CA" altLang="cs-CZ" smtClean="0"/>
              <a:pPr/>
              <a:t>18</a:t>
            </a:fld>
            <a:endParaRPr lang="en-CA" altLang="cs-CZ"/>
          </a:p>
        </p:txBody>
      </p:sp>
      <p:pic>
        <p:nvPicPr>
          <p:cNvPr id="3" name="Koord18-1">
            <a:hlinkClick r:id="" action="ppaction://media"/>
            <a:extLst>
              <a:ext uri="{FF2B5EF4-FFF2-40B4-BE49-F238E27FC236}">
                <a16:creationId xmlns:a16="http://schemas.microsoft.com/office/drawing/2014/main" id="{A790EC0B-8324-476B-B56E-37B3C05F04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5475" y="1430833"/>
            <a:ext cx="609600" cy="609600"/>
          </a:xfrm>
          <a:prstGeom prst="rect">
            <a:avLst/>
          </a:prstGeom>
        </p:spPr>
      </p:pic>
      <p:sp>
        <p:nvSpPr>
          <p:cNvPr id="27" name="Text Box 4">
            <a:extLst>
              <a:ext uri="{FF2B5EF4-FFF2-40B4-BE49-F238E27FC236}">
                <a16:creationId xmlns:a16="http://schemas.microsoft.com/office/drawing/2014/main" id="{EAAB4897-EB98-4618-BD20-786C57211B14}"/>
              </a:ext>
            </a:extLst>
          </p:cNvPr>
          <p:cNvSpPr txBox="1">
            <a:spLocks noChangeArrowheads="1"/>
          </p:cNvSpPr>
          <p:nvPr/>
        </p:nvSpPr>
        <p:spPr bwMode="auto">
          <a:xfrm>
            <a:off x="757707" y="234841"/>
            <a:ext cx="7846230" cy="719138"/>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dirty="0"/>
              <a:t>Růst stability chelátu ve srovnání s podobným komplexem s jednovaznými ligandy je důsledkem růstu </a:t>
            </a:r>
            <a:r>
              <a:rPr lang="cs-CZ" altLang="cs-CZ" sz="2000" b="1" dirty="0">
                <a:solidFill>
                  <a:srgbClr val="FF0000"/>
                </a:solidFill>
              </a:rPr>
              <a:t>entropie </a:t>
            </a:r>
            <a:r>
              <a:rPr lang="cs-CZ" altLang="cs-CZ" sz="2000" b="1" dirty="0"/>
              <a:t>(</a:t>
            </a:r>
            <a:r>
              <a:rPr lang="cs-CZ" altLang="cs-CZ" sz="2000" dirty="0"/>
              <a:t>v systému se zvětšuje počet částic)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1" name="Object 3">
            <a:extLst>
              <a:ext uri="{FF2B5EF4-FFF2-40B4-BE49-F238E27FC236}">
                <a16:creationId xmlns:a16="http://schemas.microsoft.com/office/drawing/2014/main" id="{4201F884-FF45-459D-A67F-AC258725B7F4}"/>
              </a:ext>
            </a:extLst>
          </p:cNvPr>
          <p:cNvGraphicFramePr>
            <a:graphicFrameLocks noChangeAspect="1"/>
          </p:cNvGraphicFramePr>
          <p:nvPr>
            <p:extLst>
              <p:ext uri="{D42A27DB-BD31-4B8C-83A1-F6EECF244321}">
                <p14:modId xmlns:p14="http://schemas.microsoft.com/office/powerpoint/2010/main" val="849723066"/>
              </p:ext>
            </p:extLst>
          </p:nvPr>
        </p:nvGraphicFramePr>
        <p:xfrm>
          <a:off x="445588" y="2853700"/>
          <a:ext cx="8732837" cy="2817813"/>
        </p:xfrm>
        <a:graphic>
          <a:graphicData uri="http://schemas.openxmlformats.org/presentationml/2006/ole">
            <mc:AlternateContent xmlns:mc="http://schemas.openxmlformats.org/markup-compatibility/2006">
              <mc:Choice xmlns:v="urn:schemas-microsoft-com:vml" Requires="v">
                <p:oleObj name="dokument" r:id="rId4" imgW="8734044" imgH="2819400" progId="Word.Document.8">
                  <p:embed/>
                </p:oleObj>
              </mc:Choice>
              <mc:Fallback>
                <p:oleObj name="dokument" r:id="rId4" imgW="8734044" imgH="28194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88" y="2853700"/>
                        <a:ext cx="8732837" cy="281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2" name="Text Box 4">
            <a:extLst>
              <a:ext uri="{FF2B5EF4-FFF2-40B4-BE49-F238E27FC236}">
                <a16:creationId xmlns:a16="http://schemas.microsoft.com/office/drawing/2014/main" id="{55A47548-4887-435A-A038-D13E0F7F3E4A}"/>
              </a:ext>
            </a:extLst>
          </p:cNvPr>
          <p:cNvSpPr txBox="1">
            <a:spLocks noChangeArrowheads="1"/>
          </p:cNvSpPr>
          <p:nvPr/>
        </p:nvSpPr>
        <p:spPr bwMode="auto">
          <a:xfrm>
            <a:off x="411163" y="5661248"/>
            <a:ext cx="8314712" cy="856645"/>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b="1" dirty="0"/>
              <a:t>Tyto dva efekty, vedoucí ke zvýšení stability komplexu, tvoří</a:t>
            </a:r>
          </a:p>
          <a:p>
            <a:pPr>
              <a:spcBef>
                <a:spcPts val="138"/>
              </a:spcBef>
              <a:spcAft>
                <a:spcPts val="138"/>
              </a:spcAft>
              <a:buFontTx/>
              <a:buNone/>
            </a:pPr>
            <a:r>
              <a:rPr lang="cs-CZ" altLang="cs-CZ" sz="2400" dirty="0">
                <a:solidFill>
                  <a:srgbClr val="66FFFF"/>
                </a:solidFill>
              </a:rPr>
              <a:t>  </a:t>
            </a:r>
            <a:r>
              <a:rPr lang="cs-CZ" altLang="cs-CZ" sz="2400" b="1" dirty="0">
                <a:solidFill>
                  <a:srgbClr val="FF0000"/>
                </a:solidFill>
              </a:rPr>
              <a:t>chelátový efekt.</a:t>
            </a:r>
          </a:p>
        </p:txBody>
      </p:sp>
      <p:sp>
        <p:nvSpPr>
          <p:cNvPr id="4" name="Rectangle 32">
            <a:extLst>
              <a:ext uri="{FF2B5EF4-FFF2-40B4-BE49-F238E27FC236}">
                <a16:creationId xmlns:a16="http://schemas.microsoft.com/office/drawing/2014/main" id="{586C317A-3FAD-4B6E-9FFD-618D54F7BCC2}"/>
              </a:ext>
            </a:extLst>
          </p:cNvPr>
          <p:cNvSpPr>
            <a:spLocks noChangeArrowheads="1"/>
          </p:cNvSpPr>
          <p:nvPr/>
        </p:nvSpPr>
        <p:spPr bwMode="auto">
          <a:xfrm>
            <a:off x="179512" y="152400"/>
            <a:ext cx="8001000" cy="2276872"/>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85750" indent="-285750">
              <a:spcBef>
                <a:spcPct val="0"/>
              </a:spcBef>
              <a:buFont typeface="Arial" panose="020B0604020202020204" pitchFamily="34" charset="0"/>
              <a:buChar char="•"/>
            </a:pPr>
            <a:r>
              <a:rPr lang="cs-CZ" altLang="cs-CZ" sz="1800" dirty="0"/>
              <a:t>Vliv velikosti cyklu má rovněž vliv na stabilitu komplexu. Obvykle jsou nejstabilnější ty cheláty, kdy cyklus je </a:t>
            </a:r>
            <a:r>
              <a:rPr lang="cs-CZ" altLang="cs-CZ" sz="1800" b="1" dirty="0">
                <a:solidFill>
                  <a:srgbClr val="FF0000"/>
                </a:solidFill>
              </a:rPr>
              <a:t>pěti- nebo šestičlenný. </a:t>
            </a:r>
          </a:p>
          <a:p>
            <a:pPr marL="285750" indent="-285750">
              <a:spcBef>
                <a:spcPct val="0"/>
              </a:spcBef>
              <a:buFont typeface="Arial" panose="020B0604020202020204" pitchFamily="34" charset="0"/>
              <a:buChar char="•"/>
            </a:pPr>
            <a:endParaRPr lang="cs-CZ" altLang="cs-CZ" sz="1800" dirty="0"/>
          </a:p>
          <a:p>
            <a:pPr marL="285750" indent="-285750">
              <a:spcBef>
                <a:spcPct val="0"/>
              </a:spcBef>
              <a:buFont typeface="Arial" panose="020B0604020202020204" pitchFamily="34" charset="0"/>
              <a:buChar char="•"/>
            </a:pPr>
            <a:r>
              <a:rPr lang="cs-CZ" altLang="cs-CZ" sz="1800" dirty="0"/>
              <a:t>Menší cykly vykazují značné napětí, a jsou proto méně stabilní. </a:t>
            </a:r>
          </a:p>
          <a:p>
            <a:pPr marL="285750" indent="-285750">
              <a:spcBef>
                <a:spcPct val="0"/>
              </a:spcBef>
              <a:buFont typeface="Arial" panose="020B0604020202020204" pitchFamily="34" charset="0"/>
              <a:buChar char="•"/>
            </a:pPr>
            <a:endParaRPr lang="cs-CZ" altLang="cs-CZ" sz="1800" dirty="0"/>
          </a:p>
          <a:p>
            <a:pPr marL="285750" indent="-285750">
              <a:spcBef>
                <a:spcPct val="0"/>
              </a:spcBef>
              <a:buFont typeface="Arial" panose="020B0604020202020204" pitchFamily="34" charset="0"/>
              <a:buChar char="•"/>
            </a:pPr>
            <a:r>
              <a:rPr lang="cs-CZ" altLang="cs-CZ" sz="1800" dirty="0"/>
              <a:t>Větší cykly než šestičlenné jsou rovněž méně stabilní. Je to způsobeno menší pravděpodobností, že druhý donorový atom se zachytí na stejném centrálním atomu jako se zachytil první donorový atom dvouvazného ligandu.</a:t>
            </a:r>
          </a:p>
        </p:txBody>
      </p:sp>
      <p:sp>
        <p:nvSpPr>
          <p:cNvPr id="3" name="Zástupný symbol pro číslo snímku 2">
            <a:extLst>
              <a:ext uri="{FF2B5EF4-FFF2-40B4-BE49-F238E27FC236}">
                <a16:creationId xmlns:a16="http://schemas.microsoft.com/office/drawing/2014/main" id="{4A744D34-4249-4A8D-AE8F-E665664107E4}"/>
              </a:ext>
            </a:extLst>
          </p:cNvPr>
          <p:cNvSpPr>
            <a:spLocks noGrp="1"/>
          </p:cNvSpPr>
          <p:nvPr>
            <p:ph type="sldNum" sz="quarter" idx="12"/>
          </p:nvPr>
        </p:nvSpPr>
        <p:spPr/>
        <p:txBody>
          <a:bodyPr/>
          <a:lstStyle/>
          <a:p>
            <a:fld id="{1839E7E4-627D-4B1E-A603-F5BBCA77F85C}" type="slidenum">
              <a:rPr lang="en-CA" altLang="cs-CZ" smtClean="0"/>
              <a:pPr/>
              <a:t>19</a:t>
            </a:fld>
            <a:endParaRPr lang="en-CA" altLang="cs-CZ"/>
          </a:p>
        </p:txBody>
      </p:sp>
      <p:pic>
        <p:nvPicPr>
          <p:cNvPr id="2" name="Koord19-1">
            <a:hlinkClick r:id="" action="ppaction://media"/>
            <a:extLst>
              <a:ext uri="{FF2B5EF4-FFF2-40B4-BE49-F238E27FC236}">
                <a16:creationId xmlns:a16="http://schemas.microsoft.com/office/drawing/2014/main" id="{683AEACF-E22B-4AA3-B4DF-9DEC0AD25D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2973" y="6812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CA5B25C-7847-420F-92EC-6D012FBA4832}"/>
              </a:ext>
            </a:extLst>
          </p:cNvPr>
          <p:cNvSpPr>
            <a:spLocks noGrp="1" noChangeArrowheads="1"/>
          </p:cNvSpPr>
          <p:nvPr>
            <p:ph type="title"/>
          </p:nvPr>
        </p:nvSpPr>
        <p:spPr>
          <a:xfrm>
            <a:off x="377249" y="4586167"/>
            <a:ext cx="5334744" cy="457200"/>
          </a:xfrm>
          <a:solidFill>
            <a:srgbClr val="FFFFFF"/>
          </a:solidFill>
        </p:spPr>
        <p:txBody>
          <a:bodyPr/>
          <a:lstStyle/>
          <a:p>
            <a:pPr algn="l"/>
            <a:r>
              <a:rPr lang="cs-CZ" altLang="cs-CZ" sz="2400" b="1" dirty="0">
                <a:solidFill>
                  <a:srgbClr val="FF0000"/>
                </a:solidFill>
              </a:rPr>
              <a:t>Komplexní částice mají charakter:</a:t>
            </a:r>
            <a:endParaRPr lang="cs-CZ" altLang="cs-CZ" sz="4800" dirty="0">
              <a:solidFill>
                <a:srgbClr val="000000"/>
              </a:solidFill>
            </a:endParaRPr>
          </a:p>
        </p:txBody>
      </p:sp>
      <p:sp>
        <p:nvSpPr>
          <p:cNvPr id="5123" name="Rectangle 3">
            <a:extLst>
              <a:ext uri="{FF2B5EF4-FFF2-40B4-BE49-F238E27FC236}">
                <a16:creationId xmlns:a16="http://schemas.microsoft.com/office/drawing/2014/main" id="{0786613C-304D-4E5D-BF51-45DB42AD298F}"/>
              </a:ext>
            </a:extLst>
          </p:cNvPr>
          <p:cNvSpPr>
            <a:spLocks noGrp="1" noChangeArrowheads="1"/>
          </p:cNvSpPr>
          <p:nvPr>
            <p:ph type="body" idx="1"/>
          </p:nvPr>
        </p:nvSpPr>
        <p:spPr>
          <a:xfrm>
            <a:off x="495300" y="5087822"/>
            <a:ext cx="3124200" cy="381000"/>
          </a:xfrm>
        </p:spPr>
        <p:txBody>
          <a:bodyPr/>
          <a:lstStyle/>
          <a:p>
            <a:pPr marL="0" indent="0" algn="just">
              <a:spcBef>
                <a:spcPts val="138"/>
              </a:spcBef>
              <a:spcAft>
                <a:spcPts val="138"/>
              </a:spcAft>
              <a:buNone/>
            </a:pPr>
            <a:r>
              <a:rPr lang="cs-CZ" altLang="cs-CZ" sz="2000" dirty="0">
                <a:solidFill>
                  <a:srgbClr val="00FF00"/>
                </a:solidFill>
              </a:rPr>
              <a:t>kationtu – [</a:t>
            </a:r>
            <a:r>
              <a:rPr lang="cs-CZ" altLang="cs-CZ" sz="2000" dirty="0" err="1">
                <a:solidFill>
                  <a:srgbClr val="00FF00"/>
                </a:solidFill>
              </a:rPr>
              <a:t>Cu</a:t>
            </a:r>
            <a:r>
              <a:rPr lang="cs-CZ" altLang="cs-CZ" sz="2000" dirty="0">
                <a:solidFill>
                  <a:srgbClr val="00FF00"/>
                </a:solidFill>
              </a:rPr>
              <a:t>(NH</a:t>
            </a:r>
            <a:r>
              <a:rPr lang="cs-CZ" altLang="cs-CZ" sz="2000" baseline="-25000" dirty="0">
                <a:solidFill>
                  <a:srgbClr val="00FF00"/>
                </a:solidFill>
              </a:rPr>
              <a:t>3</a:t>
            </a:r>
            <a:r>
              <a:rPr lang="cs-CZ" altLang="cs-CZ" sz="2000" dirty="0">
                <a:solidFill>
                  <a:srgbClr val="00FF00"/>
                </a:solidFill>
              </a:rPr>
              <a:t>)</a:t>
            </a:r>
            <a:r>
              <a:rPr lang="cs-CZ" altLang="cs-CZ" sz="2000" baseline="-25000" dirty="0">
                <a:solidFill>
                  <a:srgbClr val="00FF00"/>
                </a:solidFill>
              </a:rPr>
              <a:t>4</a:t>
            </a:r>
            <a:r>
              <a:rPr lang="cs-CZ" altLang="cs-CZ" sz="2000" dirty="0">
                <a:solidFill>
                  <a:srgbClr val="00FF00"/>
                </a:solidFill>
              </a:rPr>
              <a:t>]</a:t>
            </a:r>
            <a:r>
              <a:rPr lang="cs-CZ" altLang="cs-CZ" sz="2000" baseline="30000" dirty="0">
                <a:solidFill>
                  <a:srgbClr val="00FF00"/>
                </a:solidFill>
              </a:rPr>
              <a:t>2+</a:t>
            </a:r>
            <a:endParaRPr lang="cs-CZ" altLang="cs-CZ" dirty="0"/>
          </a:p>
        </p:txBody>
      </p:sp>
      <p:sp>
        <p:nvSpPr>
          <p:cNvPr id="5124" name="Rectangle 4">
            <a:extLst>
              <a:ext uri="{FF2B5EF4-FFF2-40B4-BE49-F238E27FC236}">
                <a16:creationId xmlns:a16="http://schemas.microsoft.com/office/drawing/2014/main" id="{D7954D36-F694-4A89-A9CF-10EC680694E4}"/>
              </a:ext>
            </a:extLst>
          </p:cNvPr>
          <p:cNvSpPr>
            <a:spLocks noChangeArrowheads="1"/>
          </p:cNvSpPr>
          <p:nvPr/>
        </p:nvSpPr>
        <p:spPr bwMode="auto">
          <a:xfrm>
            <a:off x="471162" y="5398334"/>
            <a:ext cx="2895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just">
              <a:spcBef>
                <a:spcPts val="138"/>
              </a:spcBef>
              <a:spcAft>
                <a:spcPts val="138"/>
              </a:spcAft>
              <a:buNone/>
            </a:pPr>
            <a:r>
              <a:rPr lang="cs-CZ" altLang="cs-CZ" sz="2000" dirty="0">
                <a:solidFill>
                  <a:srgbClr val="00FFFF"/>
                </a:solidFill>
              </a:rPr>
              <a:t>aniontu  – [</a:t>
            </a:r>
            <a:r>
              <a:rPr lang="cs-CZ" altLang="cs-CZ" sz="2000" dirty="0" err="1">
                <a:solidFill>
                  <a:srgbClr val="00FFFF"/>
                </a:solidFill>
              </a:rPr>
              <a:t>Fe</a:t>
            </a:r>
            <a:r>
              <a:rPr lang="cs-CZ" altLang="cs-CZ" sz="2000" dirty="0">
                <a:solidFill>
                  <a:srgbClr val="00FFFF"/>
                </a:solidFill>
              </a:rPr>
              <a:t>(CN)</a:t>
            </a:r>
            <a:r>
              <a:rPr lang="cs-CZ" altLang="cs-CZ" sz="2000" baseline="-25000" dirty="0">
                <a:solidFill>
                  <a:srgbClr val="00FFFF"/>
                </a:solidFill>
              </a:rPr>
              <a:t>6</a:t>
            </a:r>
            <a:r>
              <a:rPr lang="cs-CZ" altLang="cs-CZ" sz="2000" dirty="0">
                <a:solidFill>
                  <a:srgbClr val="00FFFF"/>
                </a:solidFill>
              </a:rPr>
              <a:t>]</a:t>
            </a:r>
            <a:r>
              <a:rPr lang="cs-CZ" altLang="cs-CZ" sz="2000" baseline="30000" dirty="0">
                <a:solidFill>
                  <a:srgbClr val="00FFFF"/>
                </a:solidFill>
              </a:rPr>
              <a:t>4-</a:t>
            </a:r>
            <a:endParaRPr lang="cs-CZ" altLang="cs-CZ" sz="2000" dirty="0">
              <a:solidFill>
                <a:srgbClr val="000000"/>
              </a:solidFill>
            </a:endParaRPr>
          </a:p>
        </p:txBody>
      </p:sp>
      <p:sp>
        <p:nvSpPr>
          <p:cNvPr id="5125" name="Rectangle 5">
            <a:extLst>
              <a:ext uri="{FF2B5EF4-FFF2-40B4-BE49-F238E27FC236}">
                <a16:creationId xmlns:a16="http://schemas.microsoft.com/office/drawing/2014/main" id="{6665888A-BFE3-487D-B378-1EF024425B9A}"/>
              </a:ext>
            </a:extLst>
          </p:cNvPr>
          <p:cNvSpPr>
            <a:spLocks noChangeArrowheads="1"/>
          </p:cNvSpPr>
          <p:nvPr/>
        </p:nvSpPr>
        <p:spPr bwMode="auto">
          <a:xfrm>
            <a:off x="495300" y="6057934"/>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spcBef>
                <a:spcPts val="138"/>
              </a:spcBef>
              <a:spcAft>
                <a:spcPts val="138"/>
              </a:spcAft>
              <a:buNone/>
            </a:pPr>
            <a:r>
              <a:rPr lang="cs-CZ" altLang="cs-CZ" sz="2000" dirty="0">
                <a:solidFill>
                  <a:srgbClr val="00FF00"/>
                </a:solidFill>
              </a:rPr>
              <a:t>sloučeniny, kde je komplexní kation i anion  –  {[</a:t>
            </a:r>
            <a:r>
              <a:rPr lang="cs-CZ" altLang="cs-CZ" sz="2000" dirty="0" err="1">
                <a:solidFill>
                  <a:srgbClr val="00FF00"/>
                </a:solidFill>
              </a:rPr>
              <a:t>Cu</a:t>
            </a:r>
            <a:r>
              <a:rPr lang="cs-CZ" altLang="cs-CZ" sz="2000" dirty="0">
                <a:solidFill>
                  <a:srgbClr val="00FF00"/>
                </a:solidFill>
              </a:rPr>
              <a:t>(NH</a:t>
            </a:r>
            <a:r>
              <a:rPr lang="cs-CZ" altLang="cs-CZ" sz="2000" baseline="-25000" dirty="0">
                <a:solidFill>
                  <a:srgbClr val="00FF00"/>
                </a:solidFill>
              </a:rPr>
              <a:t>3</a:t>
            </a:r>
            <a:r>
              <a:rPr lang="cs-CZ" altLang="cs-CZ" sz="2000" dirty="0">
                <a:solidFill>
                  <a:srgbClr val="00FF00"/>
                </a:solidFill>
              </a:rPr>
              <a:t>)</a:t>
            </a:r>
            <a:r>
              <a:rPr lang="cs-CZ" altLang="cs-CZ" sz="2000" baseline="-25000" dirty="0">
                <a:solidFill>
                  <a:srgbClr val="00FF00"/>
                </a:solidFill>
              </a:rPr>
              <a:t>4</a:t>
            </a:r>
            <a:r>
              <a:rPr lang="cs-CZ" altLang="cs-CZ" sz="2000" dirty="0">
                <a:solidFill>
                  <a:srgbClr val="00FF00"/>
                </a:solidFill>
              </a:rPr>
              <a:t>]}</a:t>
            </a:r>
            <a:r>
              <a:rPr lang="cs-CZ" altLang="cs-CZ" sz="2000" baseline="-25000" dirty="0">
                <a:solidFill>
                  <a:srgbClr val="00FF00"/>
                </a:solidFill>
              </a:rPr>
              <a:t>2</a:t>
            </a:r>
            <a:r>
              <a:rPr lang="cs-CZ" altLang="cs-CZ" sz="2000" dirty="0">
                <a:solidFill>
                  <a:srgbClr val="00FF00"/>
                </a:solidFill>
              </a:rPr>
              <a:t> [</a:t>
            </a:r>
            <a:r>
              <a:rPr lang="cs-CZ" altLang="cs-CZ" sz="2000" dirty="0" err="1">
                <a:solidFill>
                  <a:srgbClr val="00FF00"/>
                </a:solidFill>
              </a:rPr>
              <a:t>Fe</a:t>
            </a:r>
            <a:r>
              <a:rPr lang="cs-CZ" altLang="cs-CZ" sz="2000" dirty="0">
                <a:solidFill>
                  <a:srgbClr val="00FF00"/>
                </a:solidFill>
              </a:rPr>
              <a:t>(CN)</a:t>
            </a:r>
            <a:r>
              <a:rPr lang="cs-CZ" altLang="cs-CZ" sz="2000" baseline="-25000" dirty="0">
                <a:solidFill>
                  <a:srgbClr val="00FF00"/>
                </a:solidFill>
              </a:rPr>
              <a:t>6</a:t>
            </a:r>
            <a:r>
              <a:rPr lang="cs-CZ" altLang="cs-CZ" sz="2000" dirty="0">
                <a:solidFill>
                  <a:srgbClr val="00FF00"/>
                </a:solidFill>
              </a:rPr>
              <a:t>]</a:t>
            </a:r>
            <a:endParaRPr lang="cs-CZ" altLang="cs-CZ" dirty="0">
              <a:solidFill>
                <a:srgbClr val="00FF00"/>
              </a:solidFill>
            </a:endParaRPr>
          </a:p>
        </p:txBody>
      </p:sp>
      <p:sp>
        <p:nvSpPr>
          <p:cNvPr id="5126" name="Rectangle 6">
            <a:extLst>
              <a:ext uri="{FF2B5EF4-FFF2-40B4-BE49-F238E27FC236}">
                <a16:creationId xmlns:a16="http://schemas.microsoft.com/office/drawing/2014/main" id="{CD1C34FF-4A72-4B69-81C0-AA911904356A}"/>
              </a:ext>
            </a:extLst>
          </p:cNvPr>
          <p:cNvSpPr>
            <a:spLocks noChangeArrowheads="1"/>
          </p:cNvSpPr>
          <p:nvPr/>
        </p:nvSpPr>
        <p:spPr bwMode="auto">
          <a:xfrm>
            <a:off x="483722" y="5665845"/>
            <a:ext cx="426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just">
              <a:spcBef>
                <a:spcPts val="138"/>
              </a:spcBef>
              <a:spcAft>
                <a:spcPts val="138"/>
              </a:spcAft>
              <a:buNone/>
            </a:pPr>
            <a:r>
              <a:rPr lang="cs-CZ" altLang="cs-CZ" sz="2000" dirty="0">
                <a:solidFill>
                  <a:srgbClr val="00FFFF"/>
                </a:solidFill>
              </a:rPr>
              <a:t>neutrální sloučeniny  - [</a:t>
            </a:r>
            <a:r>
              <a:rPr lang="cs-CZ" altLang="cs-CZ" sz="2000" dirty="0" err="1">
                <a:solidFill>
                  <a:srgbClr val="00FFFF"/>
                </a:solidFill>
              </a:rPr>
              <a:t>Fe</a:t>
            </a:r>
            <a:r>
              <a:rPr lang="cs-CZ" altLang="cs-CZ" sz="2000" dirty="0">
                <a:solidFill>
                  <a:srgbClr val="00FFFF"/>
                </a:solidFill>
              </a:rPr>
              <a:t>(CO)</a:t>
            </a:r>
            <a:r>
              <a:rPr lang="cs-CZ" altLang="cs-CZ" sz="2000" baseline="-25000" dirty="0">
                <a:solidFill>
                  <a:srgbClr val="00FFFF"/>
                </a:solidFill>
              </a:rPr>
              <a:t>5</a:t>
            </a:r>
            <a:r>
              <a:rPr lang="cs-CZ" altLang="cs-CZ" sz="2000" dirty="0">
                <a:solidFill>
                  <a:srgbClr val="00FFFF"/>
                </a:solidFill>
              </a:rPr>
              <a:t>]</a:t>
            </a:r>
            <a:endParaRPr lang="cs-CZ" altLang="cs-CZ" dirty="0"/>
          </a:p>
        </p:txBody>
      </p:sp>
      <p:grpSp>
        <p:nvGrpSpPr>
          <p:cNvPr id="3" name="Skupina 2">
            <a:extLst>
              <a:ext uri="{FF2B5EF4-FFF2-40B4-BE49-F238E27FC236}">
                <a16:creationId xmlns:a16="http://schemas.microsoft.com/office/drawing/2014/main" id="{A747B198-0180-484B-8081-6F8B342CEEED}"/>
              </a:ext>
            </a:extLst>
          </p:cNvPr>
          <p:cNvGrpSpPr/>
          <p:nvPr/>
        </p:nvGrpSpPr>
        <p:grpSpPr>
          <a:xfrm>
            <a:off x="463155" y="260648"/>
            <a:ext cx="8305800" cy="1977662"/>
            <a:chOff x="381000" y="2832393"/>
            <a:chExt cx="8305800" cy="1977662"/>
          </a:xfrm>
          <a:solidFill>
            <a:schemeClr val="bg1"/>
          </a:solidFill>
        </p:grpSpPr>
        <p:sp>
          <p:nvSpPr>
            <p:cNvPr id="5127" name="Rectangle 7">
              <a:extLst>
                <a:ext uri="{FF2B5EF4-FFF2-40B4-BE49-F238E27FC236}">
                  <a16:creationId xmlns:a16="http://schemas.microsoft.com/office/drawing/2014/main" id="{EAAE96B1-2323-42D7-BAD5-9C58FC4C832B}"/>
                </a:ext>
              </a:extLst>
            </p:cNvPr>
            <p:cNvSpPr>
              <a:spLocks noChangeArrowheads="1"/>
            </p:cNvSpPr>
            <p:nvPr/>
          </p:nvSpPr>
          <p:spPr bwMode="auto">
            <a:xfrm>
              <a:off x="381419" y="2832393"/>
              <a:ext cx="4267200" cy="457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dirty="0">
                  <a:solidFill>
                    <a:srgbClr val="FF0000"/>
                  </a:solidFill>
                </a:rPr>
                <a:t>Stavba komplexních částic</a:t>
              </a:r>
              <a:endParaRPr lang="cs-CZ" altLang="cs-CZ" sz="4800" dirty="0">
                <a:solidFill>
                  <a:srgbClr val="000000"/>
                </a:solidFill>
              </a:endParaRPr>
            </a:p>
          </p:txBody>
        </p:sp>
        <p:sp>
          <p:nvSpPr>
            <p:cNvPr id="5128" name="Rectangle 8">
              <a:extLst>
                <a:ext uri="{FF2B5EF4-FFF2-40B4-BE49-F238E27FC236}">
                  <a16:creationId xmlns:a16="http://schemas.microsoft.com/office/drawing/2014/main" id="{5BD19CA9-86CF-4BEB-BFF9-699FDA98E349}"/>
                </a:ext>
              </a:extLst>
            </p:cNvPr>
            <p:cNvSpPr>
              <a:spLocks noChangeArrowheads="1"/>
            </p:cNvSpPr>
            <p:nvPr/>
          </p:nvSpPr>
          <p:spPr bwMode="auto">
            <a:xfrm>
              <a:off x="381000" y="3486616"/>
              <a:ext cx="8305800" cy="13234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t>Komplexní částice jsou tvořeny </a:t>
              </a:r>
              <a:r>
                <a:rPr lang="cs-CZ" altLang="cs-CZ" sz="2400" b="1" i="1" dirty="0">
                  <a:solidFill>
                    <a:srgbClr val="FF0000"/>
                  </a:solidFill>
                </a:rPr>
                <a:t>centrálními atomy</a:t>
              </a:r>
              <a:r>
                <a:rPr lang="cs-CZ" altLang="cs-CZ" sz="2400" b="1" dirty="0">
                  <a:solidFill>
                    <a:srgbClr val="FF0000"/>
                  </a:solidFill>
                </a:rPr>
                <a:t> </a:t>
              </a:r>
              <a:r>
                <a:rPr lang="cs-CZ" altLang="cs-CZ" sz="2000" dirty="0"/>
                <a:t>(podle jejich počtu jde o komplexy jednojaderné, dvoujaderné,... vícejaderné neboli </a:t>
              </a:r>
              <a:r>
                <a:rPr lang="cs-CZ" altLang="cs-CZ" sz="2000" dirty="0" err="1"/>
                <a:t>polynukleární</a:t>
              </a:r>
              <a:r>
                <a:rPr lang="cs-CZ" altLang="cs-CZ" sz="2000" dirty="0"/>
                <a:t>) a </a:t>
              </a:r>
              <a:r>
                <a:rPr lang="cs-CZ" altLang="cs-CZ" sz="2400" b="1" i="1" dirty="0">
                  <a:solidFill>
                    <a:srgbClr val="FF0000"/>
                  </a:solidFill>
                </a:rPr>
                <a:t>ligandy</a:t>
              </a:r>
              <a:r>
                <a:rPr lang="cs-CZ" altLang="cs-CZ" sz="2000" dirty="0"/>
                <a:t>, což je částice nesoucí elektronovou hustotu, která se pak koordinuje k centrálnímu atomu za vzniku koordinačně kovalentní vazby,</a:t>
              </a:r>
              <a:endParaRPr lang="cs-CZ" altLang="cs-CZ" sz="4400" dirty="0"/>
            </a:p>
          </p:txBody>
        </p:sp>
      </p:grpSp>
      <p:grpSp>
        <p:nvGrpSpPr>
          <p:cNvPr id="7" name="Skupina 6">
            <a:extLst>
              <a:ext uri="{FF2B5EF4-FFF2-40B4-BE49-F238E27FC236}">
                <a16:creationId xmlns:a16="http://schemas.microsoft.com/office/drawing/2014/main" id="{CEACC071-591A-4815-9CE6-FE99DA82A0B7}"/>
              </a:ext>
            </a:extLst>
          </p:cNvPr>
          <p:cNvGrpSpPr/>
          <p:nvPr/>
        </p:nvGrpSpPr>
        <p:grpSpPr>
          <a:xfrm>
            <a:off x="394405" y="2495911"/>
            <a:ext cx="8376108" cy="1875401"/>
            <a:chOff x="971600" y="-2196214"/>
            <a:chExt cx="6633919" cy="2180728"/>
          </a:xfrm>
        </p:grpSpPr>
        <p:sp>
          <p:nvSpPr>
            <p:cNvPr id="4" name="TextovéPole 3">
              <a:extLst>
                <a:ext uri="{FF2B5EF4-FFF2-40B4-BE49-F238E27FC236}">
                  <a16:creationId xmlns:a16="http://schemas.microsoft.com/office/drawing/2014/main" id="{D372865A-329F-403C-8574-EF53B1FB4FFD}"/>
                </a:ext>
              </a:extLst>
            </p:cNvPr>
            <p:cNvSpPr txBox="1"/>
            <p:nvPr/>
          </p:nvSpPr>
          <p:spPr>
            <a:xfrm>
              <a:off x="971600" y="-2196214"/>
              <a:ext cx="6630888" cy="461665"/>
            </a:xfrm>
            <a:prstGeom prst="rect">
              <a:avLst/>
            </a:prstGeom>
            <a:solidFill>
              <a:srgbClr val="FFFFFF"/>
            </a:solidFill>
          </p:spPr>
          <p:txBody>
            <a:bodyPr wrap="square" rtlCol="0">
              <a:spAutoFit/>
            </a:bodyPr>
            <a:lstStyle/>
            <a:p>
              <a:r>
                <a:rPr lang="cs-CZ" sz="2400" b="1" dirty="0">
                  <a:solidFill>
                    <a:srgbClr val="FF0000"/>
                  </a:solidFill>
                </a:rPr>
                <a:t>Grafické vyjádření vzorce komplexní částice</a:t>
              </a:r>
            </a:p>
          </p:txBody>
        </p:sp>
        <p:sp>
          <p:nvSpPr>
            <p:cNvPr id="5" name="TextovéPole 4">
              <a:extLst>
                <a:ext uri="{FF2B5EF4-FFF2-40B4-BE49-F238E27FC236}">
                  <a16:creationId xmlns:a16="http://schemas.microsoft.com/office/drawing/2014/main" id="{0098A015-1736-4951-BC52-4AAE1E228852}"/>
                </a:ext>
              </a:extLst>
            </p:cNvPr>
            <p:cNvSpPr txBox="1"/>
            <p:nvPr/>
          </p:nvSpPr>
          <p:spPr>
            <a:xfrm>
              <a:off x="974631" y="-1625967"/>
              <a:ext cx="6630888" cy="161048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r>
                <a:rPr lang="cs-CZ" dirty="0"/>
                <a:t>Typická je </a:t>
              </a:r>
              <a:r>
                <a:rPr lang="cs-CZ" b="1" dirty="0">
                  <a:solidFill>
                    <a:srgbClr val="0070C0"/>
                  </a:solidFill>
                </a:rPr>
                <a:t>hranatá závorka kolem vzorce částice</a:t>
              </a:r>
              <a:r>
                <a:rPr lang="cs-CZ" dirty="0"/>
                <a:t>, vně hranaté závorky se umísťuje náboj.</a:t>
              </a:r>
            </a:p>
            <a:p>
              <a:r>
                <a:rPr lang="cs-CZ" sz="2400" b="1" dirty="0">
                  <a:solidFill>
                    <a:srgbClr val="FF0000"/>
                  </a:solidFill>
                </a:rPr>
                <a:t>Pozor</a:t>
              </a:r>
              <a:r>
                <a:rPr lang="cs-CZ" sz="2400" dirty="0">
                  <a:solidFill>
                    <a:srgbClr val="FF0000"/>
                  </a:solidFill>
                </a:rPr>
                <a:t> </a:t>
              </a:r>
              <a:r>
                <a:rPr lang="cs-CZ" dirty="0"/>
                <a:t>na vzorec sloučeniny v hranaté závorce ve fyzikálně-chemických vztazích – </a:t>
              </a:r>
              <a:r>
                <a:rPr lang="cs-CZ" b="1" dirty="0">
                  <a:solidFill>
                    <a:srgbClr val="0070C0"/>
                  </a:solidFill>
                </a:rPr>
                <a:t>pak jde zpravidla o (rovnovážnou) koncentraci.</a:t>
              </a:r>
            </a:p>
          </p:txBody>
        </p:sp>
      </p:grpSp>
      <p:sp>
        <p:nvSpPr>
          <p:cNvPr id="6" name="Zástupný symbol pro číslo snímku 5">
            <a:extLst>
              <a:ext uri="{FF2B5EF4-FFF2-40B4-BE49-F238E27FC236}">
                <a16:creationId xmlns:a16="http://schemas.microsoft.com/office/drawing/2014/main" id="{9C80CD13-B6B0-436C-887C-EB676F798058}"/>
              </a:ext>
            </a:extLst>
          </p:cNvPr>
          <p:cNvSpPr>
            <a:spLocks noGrp="1"/>
          </p:cNvSpPr>
          <p:nvPr>
            <p:ph type="sldNum" sz="quarter" idx="12"/>
          </p:nvPr>
        </p:nvSpPr>
        <p:spPr>
          <a:xfrm>
            <a:off x="2617322" y="6985045"/>
            <a:ext cx="1905000" cy="457200"/>
          </a:xfrm>
        </p:spPr>
        <p:txBody>
          <a:bodyPr/>
          <a:lstStyle/>
          <a:p>
            <a:fld id="{E052D642-93EE-450C-8C3B-148A94199CF7}" type="slidenum">
              <a:rPr lang="en-CA" altLang="cs-CZ" smtClean="0"/>
              <a:pPr/>
              <a:t>2</a:t>
            </a:fld>
            <a:endParaRPr lang="en-CA" altLang="cs-CZ"/>
          </a:p>
        </p:txBody>
      </p:sp>
      <p:pic>
        <p:nvPicPr>
          <p:cNvPr id="2" name="Koord2-1b">
            <a:hlinkClick r:id="" action="ppaction://media"/>
            <a:extLst>
              <a:ext uri="{FF2B5EF4-FFF2-40B4-BE49-F238E27FC236}">
                <a16:creationId xmlns:a16="http://schemas.microsoft.com/office/drawing/2014/main" id="{CACE0545-987F-429F-8096-40067C6F2F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0495" y="2360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9926631-64E1-4839-B40F-BE67E2476D57}"/>
              </a:ext>
            </a:extLst>
          </p:cNvPr>
          <p:cNvSpPr>
            <a:spLocks noGrp="1" noChangeArrowheads="1"/>
          </p:cNvSpPr>
          <p:nvPr>
            <p:ph type="title"/>
          </p:nvPr>
        </p:nvSpPr>
        <p:spPr>
          <a:xfrm>
            <a:off x="1202457" y="196637"/>
            <a:ext cx="6739086" cy="685800"/>
          </a:xfrm>
          <a:solidFill>
            <a:schemeClr val="bg1"/>
          </a:solidFill>
        </p:spPr>
        <p:txBody>
          <a:bodyPr/>
          <a:lstStyle/>
          <a:p>
            <a:pPr algn="l"/>
            <a:r>
              <a:rPr lang="cs-CZ" altLang="cs-CZ" sz="3200" b="1" dirty="0">
                <a:solidFill>
                  <a:srgbClr val="FF0000"/>
                </a:solidFill>
                <a:latin typeface="Arial" panose="020B0604020202020204" pitchFamily="34" charset="0"/>
              </a:rPr>
              <a:t>Izomerie komplexních sloučenin</a:t>
            </a:r>
            <a:endParaRPr lang="cs-CZ" altLang="cs-CZ" sz="5400" dirty="0">
              <a:solidFill>
                <a:srgbClr val="000000"/>
              </a:solidFill>
            </a:endParaRPr>
          </a:p>
        </p:txBody>
      </p:sp>
      <p:sp>
        <p:nvSpPr>
          <p:cNvPr id="23555" name="Rectangle 3">
            <a:extLst>
              <a:ext uri="{FF2B5EF4-FFF2-40B4-BE49-F238E27FC236}">
                <a16:creationId xmlns:a16="http://schemas.microsoft.com/office/drawing/2014/main" id="{517963AB-18D5-4692-9A3F-D7F5BA05B11A}"/>
              </a:ext>
            </a:extLst>
          </p:cNvPr>
          <p:cNvSpPr>
            <a:spLocks noChangeArrowheads="1"/>
          </p:cNvSpPr>
          <p:nvPr/>
        </p:nvSpPr>
        <p:spPr bwMode="auto">
          <a:xfrm>
            <a:off x="457200" y="990600"/>
            <a:ext cx="8686800" cy="7620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FF0000"/>
                </a:solidFill>
              </a:rPr>
              <a:t>Izomerie  </a:t>
            </a:r>
            <a:r>
              <a:rPr lang="cs-CZ" altLang="cs-CZ" sz="2000" b="1" dirty="0"/>
              <a:t>–  </a:t>
            </a:r>
            <a:r>
              <a:rPr lang="cs-CZ" altLang="cs-CZ" sz="2000" dirty="0"/>
              <a:t>je jev, kdy při stejném stechiometrickém složení, lze formulovat 		 několik molekulových vzorců látek, které se pak liší i svými vlastnostmi</a:t>
            </a:r>
            <a:r>
              <a:rPr lang="cs-CZ" altLang="cs-CZ" sz="2000" dirty="0">
                <a:solidFill>
                  <a:srgbClr val="66FFFF"/>
                </a:solidFill>
              </a:rPr>
              <a:t>.</a:t>
            </a:r>
            <a:endParaRPr lang="cs-CZ" altLang="cs-CZ" sz="4400" dirty="0">
              <a:solidFill>
                <a:srgbClr val="000000"/>
              </a:solidFill>
            </a:endParaRPr>
          </a:p>
        </p:txBody>
      </p:sp>
      <p:pic>
        <p:nvPicPr>
          <p:cNvPr id="23556" name="Picture 4" descr="D:\DATCOREL\PRIHODA\Obecná_p\GIF\Kap_09\Kap09_obr19_1.gif">
            <a:extLst>
              <a:ext uri="{FF2B5EF4-FFF2-40B4-BE49-F238E27FC236}">
                <a16:creationId xmlns:a16="http://schemas.microsoft.com/office/drawing/2014/main" id="{F4566CBD-0D67-4988-8AEB-9067DF361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1336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a:extLst>
              <a:ext uri="{FF2B5EF4-FFF2-40B4-BE49-F238E27FC236}">
                <a16:creationId xmlns:a16="http://schemas.microsoft.com/office/drawing/2014/main" id="{2EA7AF89-C526-4456-9632-55A962DD42F9}"/>
              </a:ext>
            </a:extLst>
          </p:cNvPr>
          <p:cNvSpPr txBox="1">
            <a:spLocks noChangeArrowheads="1"/>
          </p:cNvSpPr>
          <p:nvPr/>
        </p:nvSpPr>
        <p:spPr bwMode="auto">
          <a:xfrm>
            <a:off x="990600" y="2133600"/>
            <a:ext cx="25844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Geometrická izomerie</a:t>
            </a:r>
            <a:endParaRPr lang="cs-CZ" altLang="cs-CZ" sz="2000" b="1"/>
          </a:p>
        </p:txBody>
      </p:sp>
      <p:sp>
        <p:nvSpPr>
          <p:cNvPr id="23558" name="Text Box 6">
            <a:extLst>
              <a:ext uri="{FF2B5EF4-FFF2-40B4-BE49-F238E27FC236}">
                <a16:creationId xmlns:a16="http://schemas.microsoft.com/office/drawing/2014/main" id="{28648C6B-C1B0-4CB6-AD02-96A1123CF95F}"/>
              </a:ext>
            </a:extLst>
          </p:cNvPr>
          <p:cNvSpPr txBox="1">
            <a:spLocks noChangeArrowheads="1"/>
          </p:cNvSpPr>
          <p:nvPr/>
        </p:nvSpPr>
        <p:spPr bwMode="auto">
          <a:xfrm>
            <a:off x="990600" y="2590800"/>
            <a:ext cx="43815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a:solidFill>
                  <a:srgbClr val="66FFFF"/>
                </a:solidFill>
              </a:rPr>
              <a:t>a)  </a:t>
            </a:r>
            <a:r>
              <a:rPr lang="cs-CZ" altLang="cs-CZ" sz="2000" i="1">
                <a:solidFill>
                  <a:srgbClr val="66FFFF"/>
                </a:solidFill>
              </a:rPr>
              <a:t>Čtvercově planární komplexy</a:t>
            </a:r>
            <a:r>
              <a:rPr lang="cs-CZ" altLang="cs-CZ" sz="2000">
                <a:solidFill>
                  <a:srgbClr val="66FFFF"/>
                </a:solidFill>
              </a:rPr>
              <a:t>  </a:t>
            </a:r>
            <a:r>
              <a:rPr lang="cs-CZ" altLang="cs-CZ" sz="2000" b="1">
                <a:solidFill>
                  <a:srgbClr val="66FFFF"/>
                </a:solidFill>
              </a:rPr>
              <a:t>ML</a:t>
            </a:r>
            <a:r>
              <a:rPr lang="cs-CZ" altLang="cs-CZ" sz="2000" b="1" baseline="-25000">
                <a:solidFill>
                  <a:srgbClr val="66FFFF"/>
                </a:solidFill>
              </a:rPr>
              <a:t>2</a:t>
            </a:r>
            <a:r>
              <a:rPr lang="cs-CZ" altLang="cs-CZ" sz="2000" b="1">
                <a:solidFill>
                  <a:srgbClr val="66FFFF"/>
                </a:solidFill>
              </a:rPr>
              <a:t>X</a:t>
            </a:r>
            <a:r>
              <a:rPr lang="cs-CZ" altLang="cs-CZ" sz="2000" b="1" baseline="-25000">
                <a:solidFill>
                  <a:srgbClr val="66FFFF"/>
                </a:solidFill>
              </a:rPr>
              <a:t>2</a:t>
            </a:r>
            <a:endParaRPr lang="cs-CZ" altLang="cs-CZ" sz="2000" b="1"/>
          </a:p>
        </p:txBody>
      </p:sp>
      <p:pic>
        <p:nvPicPr>
          <p:cNvPr id="23560" name="Picture 8">
            <a:extLst>
              <a:ext uri="{FF2B5EF4-FFF2-40B4-BE49-F238E27FC236}">
                <a16:creationId xmlns:a16="http://schemas.microsoft.com/office/drawing/2014/main" id="{DC28B886-D583-4327-B81E-FC0E3D01C9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8952" y="2520950"/>
            <a:ext cx="32004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9">
            <a:extLst>
              <a:ext uri="{FF2B5EF4-FFF2-40B4-BE49-F238E27FC236}">
                <a16:creationId xmlns:a16="http://schemas.microsoft.com/office/drawing/2014/main" id="{6C974484-EBD6-4CC2-950F-201CEC47CFAE}"/>
              </a:ext>
            </a:extLst>
          </p:cNvPr>
          <p:cNvSpPr txBox="1">
            <a:spLocks noChangeArrowheads="1"/>
          </p:cNvSpPr>
          <p:nvPr/>
        </p:nvSpPr>
        <p:spPr bwMode="auto">
          <a:xfrm>
            <a:off x="990600" y="3886200"/>
            <a:ext cx="278447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a:solidFill>
                  <a:srgbClr val="66FFFF"/>
                </a:solidFill>
              </a:rPr>
              <a:t>b)  </a:t>
            </a:r>
            <a:r>
              <a:rPr lang="cs-CZ" altLang="cs-CZ" sz="2000" i="1">
                <a:solidFill>
                  <a:srgbClr val="66FFFF"/>
                </a:solidFill>
              </a:rPr>
              <a:t>Oktaedrické komplexy</a:t>
            </a:r>
            <a:endParaRPr lang="cs-CZ" altLang="cs-CZ" sz="2000" b="1"/>
          </a:p>
        </p:txBody>
      </p:sp>
      <p:pic>
        <p:nvPicPr>
          <p:cNvPr id="23562" name="Picture 10">
            <a:extLst>
              <a:ext uri="{FF2B5EF4-FFF2-40B4-BE49-F238E27FC236}">
                <a16:creationId xmlns:a16="http://schemas.microsoft.com/office/drawing/2014/main" id="{B15F6C83-5449-4E5E-B842-08D59A0DE4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337050"/>
            <a:ext cx="60960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číslo snímku 2">
            <a:extLst>
              <a:ext uri="{FF2B5EF4-FFF2-40B4-BE49-F238E27FC236}">
                <a16:creationId xmlns:a16="http://schemas.microsoft.com/office/drawing/2014/main" id="{06E5A05C-6C98-44DC-A309-AC972AE7879F}"/>
              </a:ext>
            </a:extLst>
          </p:cNvPr>
          <p:cNvSpPr>
            <a:spLocks noGrp="1"/>
          </p:cNvSpPr>
          <p:nvPr>
            <p:ph type="sldNum" sz="quarter" idx="12"/>
          </p:nvPr>
        </p:nvSpPr>
        <p:spPr/>
        <p:txBody>
          <a:bodyPr/>
          <a:lstStyle/>
          <a:p>
            <a:fld id="{F847815A-90E5-49AC-AD71-5A0584789C7E}" type="slidenum">
              <a:rPr lang="en-CA" altLang="cs-CZ" smtClean="0"/>
              <a:pPr/>
              <a:t>20</a:t>
            </a:fld>
            <a:endParaRPr lang="en-CA" altLang="cs-CZ"/>
          </a:p>
        </p:txBody>
      </p:sp>
      <p:pic>
        <p:nvPicPr>
          <p:cNvPr id="4" name="Koord20-1a">
            <a:hlinkClick r:id="" action="ppaction://media"/>
            <a:extLst>
              <a:ext uri="{FF2B5EF4-FFF2-40B4-BE49-F238E27FC236}">
                <a16:creationId xmlns:a16="http://schemas.microsoft.com/office/drawing/2014/main" id="{83EF2460-AB1C-496A-AE4D-8D9A8AA6E0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6416" y="1966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5B9EBE97-A223-4FD2-AF3B-6568939BDD71}"/>
              </a:ext>
            </a:extLst>
          </p:cNvPr>
          <p:cNvSpPr>
            <a:spLocks noGrp="1" noChangeArrowheads="1"/>
          </p:cNvSpPr>
          <p:nvPr>
            <p:ph type="title"/>
          </p:nvPr>
        </p:nvSpPr>
        <p:spPr>
          <a:xfrm>
            <a:off x="1115616" y="101272"/>
            <a:ext cx="2057400" cy="381000"/>
          </a:xfrm>
          <a:solidFill>
            <a:schemeClr val="bg1"/>
          </a:solidFill>
        </p:spPr>
        <p:txBody>
          <a:bodyPr/>
          <a:lstStyle/>
          <a:p>
            <a:pPr algn="l"/>
            <a:r>
              <a:rPr lang="cs-CZ" altLang="cs-CZ" sz="2000" b="1" dirty="0">
                <a:solidFill>
                  <a:schemeClr val="tx1"/>
                </a:solidFill>
              </a:rPr>
              <a:t>Optická izomerie</a:t>
            </a:r>
            <a:endParaRPr lang="cs-CZ" altLang="cs-CZ" dirty="0">
              <a:solidFill>
                <a:schemeClr val="tx1"/>
              </a:solidFill>
            </a:endParaRPr>
          </a:p>
        </p:txBody>
      </p:sp>
      <p:pic>
        <p:nvPicPr>
          <p:cNvPr id="24579" name="Picture 3" descr="D:\DATCOREL\PRIHODA\Obecná_p\GIF\Kap_09\Kap09_obr19_2.gif">
            <a:extLst>
              <a:ext uri="{FF2B5EF4-FFF2-40B4-BE49-F238E27FC236}">
                <a16:creationId xmlns:a16="http://schemas.microsoft.com/office/drawing/2014/main" id="{E1BC6707-A13C-4004-A032-09F4AC643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420" y="158422"/>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a:extLst>
              <a:ext uri="{FF2B5EF4-FFF2-40B4-BE49-F238E27FC236}">
                <a16:creationId xmlns:a16="http://schemas.microsoft.com/office/drawing/2014/main" id="{795462E4-7CFB-4450-B406-154EDB6F9F18}"/>
              </a:ext>
            </a:extLst>
          </p:cNvPr>
          <p:cNvSpPr>
            <a:spLocks noChangeArrowheads="1"/>
          </p:cNvSpPr>
          <p:nvPr/>
        </p:nvSpPr>
        <p:spPr bwMode="auto">
          <a:xfrm>
            <a:off x="193204" y="620688"/>
            <a:ext cx="8123212" cy="967898"/>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cs-CZ" altLang="cs-CZ" sz="2000" b="1" dirty="0">
                <a:solidFill>
                  <a:srgbClr val="FF0000"/>
                </a:solidFill>
              </a:rPr>
              <a:t>Optické izomery </a:t>
            </a:r>
            <a:r>
              <a:rPr lang="cs-CZ" altLang="cs-CZ" sz="2000" dirty="0"/>
              <a:t>stáčejí rovinu polarizovaného světla. Molekuly nemají střed symetrie ani žádnou rovinu symetrie. </a:t>
            </a:r>
          </a:p>
        </p:txBody>
      </p:sp>
      <p:grpSp>
        <p:nvGrpSpPr>
          <p:cNvPr id="2" name="Group 8">
            <a:extLst>
              <a:ext uri="{FF2B5EF4-FFF2-40B4-BE49-F238E27FC236}">
                <a16:creationId xmlns:a16="http://schemas.microsoft.com/office/drawing/2014/main" id="{DF9F218D-ADAD-471F-AE72-6E1E998A108B}"/>
              </a:ext>
            </a:extLst>
          </p:cNvPr>
          <p:cNvGrpSpPr>
            <a:grpSpLocks/>
          </p:cNvGrpSpPr>
          <p:nvPr/>
        </p:nvGrpSpPr>
        <p:grpSpPr bwMode="auto">
          <a:xfrm>
            <a:off x="1907704" y="2449961"/>
            <a:ext cx="5715000" cy="4343400"/>
            <a:chOff x="1104" y="1488"/>
            <a:chExt cx="3600" cy="2736"/>
          </a:xfrm>
        </p:grpSpPr>
        <p:sp>
          <p:nvSpPr>
            <p:cNvPr id="18439" name="Rectangle 7">
              <a:extLst>
                <a:ext uri="{FF2B5EF4-FFF2-40B4-BE49-F238E27FC236}">
                  <a16:creationId xmlns:a16="http://schemas.microsoft.com/office/drawing/2014/main" id="{544B11CF-1A93-45DD-A443-26ACE15BE68B}"/>
                </a:ext>
              </a:extLst>
            </p:cNvPr>
            <p:cNvSpPr>
              <a:spLocks noChangeArrowheads="1"/>
            </p:cNvSpPr>
            <p:nvPr/>
          </p:nvSpPr>
          <p:spPr bwMode="auto">
            <a:xfrm>
              <a:off x="1104" y="1488"/>
              <a:ext cx="3600" cy="273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18440" name="Picture 6" descr="D:\DATCOREL\PRIHODA\Obecná_p\GIF\Kap_09\Kap09_obr26.gif">
              <a:extLst>
                <a:ext uri="{FF2B5EF4-FFF2-40B4-BE49-F238E27FC236}">
                  <a16:creationId xmlns:a16="http://schemas.microsoft.com/office/drawing/2014/main" id="{A4951129-6FB6-4773-B96E-51D81F5AA3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 y="1523"/>
              <a:ext cx="3552" cy="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ovéPole 9">
            <a:extLst>
              <a:ext uri="{FF2B5EF4-FFF2-40B4-BE49-F238E27FC236}">
                <a16:creationId xmlns:a16="http://schemas.microsoft.com/office/drawing/2014/main" id="{E312538E-9BB4-47A4-941D-BEE88B7AD2CC}"/>
              </a:ext>
            </a:extLst>
          </p:cNvPr>
          <p:cNvSpPr txBox="1"/>
          <p:nvPr/>
        </p:nvSpPr>
        <p:spPr>
          <a:xfrm>
            <a:off x="193204" y="1708116"/>
            <a:ext cx="8123212" cy="707886"/>
          </a:xfrm>
          <a:prstGeom prst="rect">
            <a:avLst/>
          </a:prstGeom>
          <a:solidFill>
            <a:schemeClr val="bg1"/>
          </a:solidFill>
        </p:spPr>
        <p:txBody>
          <a:bodyPr wrap="square">
            <a:spAutoFit/>
          </a:bodyPr>
          <a:lstStyle/>
          <a:p>
            <a:pPr>
              <a:spcBef>
                <a:spcPct val="0"/>
              </a:spcBef>
              <a:buNone/>
            </a:pPr>
            <a:r>
              <a:rPr lang="cs-CZ" altLang="cs-CZ" sz="2000" dirty="0"/>
              <a:t>Tvoří vždy </a:t>
            </a:r>
            <a:r>
              <a:rPr lang="cs-CZ" altLang="cs-CZ" sz="2000" b="1" dirty="0">
                <a:solidFill>
                  <a:srgbClr val="FF0000"/>
                </a:solidFill>
              </a:rPr>
              <a:t>dva enantiomery</a:t>
            </a:r>
            <a:r>
              <a:rPr lang="cs-CZ" altLang="cs-CZ" sz="2000" dirty="0">
                <a:solidFill>
                  <a:srgbClr val="FF0000"/>
                </a:solidFill>
              </a:rPr>
              <a:t> </a:t>
            </a:r>
            <a:r>
              <a:rPr lang="cs-CZ" altLang="cs-CZ" sz="2000" dirty="0"/>
              <a:t>(</a:t>
            </a:r>
            <a:r>
              <a:rPr lang="cs-CZ" altLang="cs-CZ" sz="2000" i="1" dirty="0"/>
              <a:t>antipody</a:t>
            </a:r>
            <a:r>
              <a:rPr lang="cs-CZ" altLang="cs-CZ" sz="2000" dirty="0"/>
              <a:t>), což odpovídá dvěma zrcadlově orientovaným formám komplexu.</a:t>
            </a:r>
            <a:endParaRPr lang="cs-CZ" altLang="cs-CZ" sz="4000" dirty="0"/>
          </a:p>
        </p:txBody>
      </p:sp>
      <p:sp>
        <p:nvSpPr>
          <p:cNvPr id="4" name="Zástupný symbol pro číslo snímku 3">
            <a:extLst>
              <a:ext uri="{FF2B5EF4-FFF2-40B4-BE49-F238E27FC236}">
                <a16:creationId xmlns:a16="http://schemas.microsoft.com/office/drawing/2014/main" id="{736B4852-5F3F-4735-B124-028F0AB8A3F2}"/>
              </a:ext>
            </a:extLst>
          </p:cNvPr>
          <p:cNvSpPr>
            <a:spLocks noGrp="1"/>
          </p:cNvSpPr>
          <p:nvPr>
            <p:ph type="sldNum" sz="quarter" idx="12"/>
          </p:nvPr>
        </p:nvSpPr>
        <p:spPr/>
        <p:txBody>
          <a:bodyPr/>
          <a:lstStyle/>
          <a:p>
            <a:fld id="{F847815A-90E5-49AC-AD71-5A0584789C7E}" type="slidenum">
              <a:rPr lang="en-CA" altLang="cs-CZ" smtClean="0"/>
              <a:pPr/>
              <a:t>21</a:t>
            </a:fld>
            <a:endParaRPr lang="en-CA" altLang="cs-CZ"/>
          </a:p>
        </p:txBody>
      </p:sp>
      <p:pic>
        <p:nvPicPr>
          <p:cNvPr id="3" name="Koord21-1">
            <a:hlinkClick r:id="" action="ppaction://media"/>
            <a:extLst>
              <a:ext uri="{FF2B5EF4-FFF2-40B4-BE49-F238E27FC236}">
                <a16:creationId xmlns:a16="http://schemas.microsoft.com/office/drawing/2014/main" id="{6B757940-B369-43A4-A92F-2F6B15AE8D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5359" y="7998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DA87A4A-F691-4FA4-9F05-EFB6F8AC88F4}"/>
              </a:ext>
            </a:extLst>
          </p:cNvPr>
          <p:cNvSpPr>
            <a:spLocks noGrp="1" noChangeArrowheads="1"/>
          </p:cNvSpPr>
          <p:nvPr>
            <p:ph type="title"/>
          </p:nvPr>
        </p:nvSpPr>
        <p:spPr>
          <a:xfrm>
            <a:off x="1066800" y="533400"/>
            <a:ext cx="3657600" cy="381000"/>
          </a:xfrm>
          <a:solidFill>
            <a:schemeClr val="bg1"/>
          </a:solidFill>
        </p:spPr>
        <p:txBody>
          <a:bodyPr/>
          <a:lstStyle/>
          <a:p>
            <a:pPr algn="l"/>
            <a:r>
              <a:rPr lang="cs-CZ" altLang="cs-CZ" sz="2000" b="1" dirty="0">
                <a:solidFill>
                  <a:schemeClr val="tx1"/>
                </a:solidFill>
              </a:rPr>
              <a:t>Ionizační a hydratační izomerie</a:t>
            </a:r>
            <a:endParaRPr lang="cs-CZ" altLang="cs-CZ" dirty="0">
              <a:solidFill>
                <a:schemeClr val="tx1"/>
              </a:solidFill>
            </a:endParaRPr>
          </a:p>
        </p:txBody>
      </p:sp>
      <p:grpSp>
        <p:nvGrpSpPr>
          <p:cNvPr id="3" name="Skupina 2">
            <a:extLst>
              <a:ext uri="{FF2B5EF4-FFF2-40B4-BE49-F238E27FC236}">
                <a16:creationId xmlns:a16="http://schemas.microsoft.com/office/drawing/2014/main" id="{41575096-367B-45DE-9DE8-2E377279ABE7}"/>
              </a:ext>
            </a:extLst>
          </p:cNvPr>
          <p:cNvGrpSpPr/>
          <p:nvPr/>
        </p:nvGrpSpPr>
        <p:grpSpPr>
          <a:xfrm>
            <a:off x="1066800" y="900113"/>
            <a:ext cx="6257925" cy="428625"/>
            <a:chOff x="1066800" y="900113"/>
            <a:chExt cx="6257925" cy="428625"/>
          </a:xfrm>
        </p:grpSpPr>
        <p:sp>
          <p:nvSpPr>
            <p:cNvPr id="25605" name="Text Box 5">
              <a:extLst>
                <a:ext uri="{FF2B5EF4-FFF2-40B4-BE49-F238E27FC236}">
                  <a16:creationId xmlns:a16="http://schemas.microsoft.com/office/drawing/2014/main" id="{246FC3E0-F0F1-4D6B-880F-D3FA69FF8985}"/>
                </a:ext>
              </a:extLst>
            </p:cNvPr>
            <p:cNvSpPr txBox="1">
              <a:spLocks noChangeArrowheads="1"/>
            </p:cNvSpPr>
            <p:nvPr/>
          </p:nvSpPr>
          <p:spPr bwMode="auto">
            <a:xfrm>
              <a:off x="1066800" y="900113"/>
              <a:ext cx="21780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dirty="0">
                  <a:solidFill>
                    <a:srgbClr val="FFFF00"/>
                  </a:solidFill>
                </a:rPr>
                <a:t>[Co(NH</a:t>
              </a:r>
              <a:r>
                <a:rPr lang="cs-CZ" altLang="cs-CZ" sz="2000" b="1" baseline="-25000" dirty="0">
                  <a:solidFill>
                    <a:srgbClr val="FFFF00"/>
                  </a:solidFill>
                </a:rPr>
                <a:t>3</a:t>
              </a:r>
              <a:r>
                <a:rPr lang="cs-CZ" altLang="cs-CZ" sz="2000" b="1" dirty="0">
                  <a:solidFill>
                    <a:srgbClr val="FFFF00"/>
                  </a:solidFill>
                </a:rPr>
                <a:t>)</a:t>
              </a:r>
              <a:r>
                <a:rPr lang="cs-CZ" altLang="cs-CZ" sz="2000" b="1" baseline="-25000" dirty="0">
                  <a:solidFill>
                    <a:srgbClr val="FFFF00"/>
                  </a:solidFill>
                </a:rPr>
                <a:t>4</a:t>
              </a:r>
              <a:r>
                <a:rPr lang="cs-CZ" altLang="cs-CZ" sz="2000" b="1" dirty="0">
                  <a:solidFill>
                    <a:srgbClr val="FFFF00"/>
                  </a:solidFill>
                </a:rPr>
                <a:t>Cl</a:t>
              </a:r>
              <a:r>
                <a:rPr lang="cs-CZ" altLang="cs-CZ" sz="2000" b="1" baseline="-25000" dirty="0">
                  <a:solidFill>
                    <a:srgbClr val="FFFF00"/>
                  </a:solidFill>
                </a:rPr>
                <a:t>2</a:t>
              </a:r>
              <a:r>
                <a:rPr lang="cs-CZ" altLang="cs-CZ" sz="2000" b="1" dirty="0">
                  <a:solidFill>
                    <a:srgbClr val="FFFF00"/>
                  </a:solidFill>
                </a:rPr>
                <a:t>]NO</a:t>
              </a:r>
              <a:r>
                <a:rPr lang="cs-CZ" altLang="cs-CZ" sz="2000" b="1" baseline="-25000" dirty="0">
                  <a:solidFill>
                    <a:srgbClr val="FFFF00"/>
                  </a:solidFill>
                </a:rPr>
                <a:t>2</a:t>
              </a:r>
              <a:endParaRPr lang="cs-CZ" altLang="cs-CZ" sz="2000" b="1" dirty="0">
                <a:solidFill>
                  <a:srgbClr val="FFFF00"/>
                </a:solidFill>
              </a:endParaRPr>
            </a:p>
          </p:txBody>
        </p:sp>
        <p:pic>
          <p:nvPicPr>
            <p:cNvPr id="25606" name="Picture 6" descr="D:\DATCOREL\PRIHODA\Obecná_p\GIF\Kap_13\Kap_13_obr7_sipka.gif">
              <a:extLst>
                <a:ext uri="{FF2B5EF4-FFF2-40B4-BE49-F238E27FC236}">
                  <a16:creationId xmlns:a16="http://schemas.microsoft.com/office/drawing/2014/main" id="{2A6FC341-BF2C-4891-874D-978E563AE1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475" y="1052513"/>
              <a:ext cx="714375"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 Box 7">
              <a:extLst>
                <a:ext uri="{FF2B5EF4-FFF2-40B4-BE49-F238E27FC236}">
                  <a16:creationId xmlns:a16="http://schemas.microsoft.com/office/drawing/2014/main" id="{1B12A9D3-A6D6-4B64-AC70-050F7039E5F5}"/>
                </a:ext>
              </a:extLst>
            </p:cNvPr>
            <p:cNvSpPr txBox="1">
              <a:spLocks noChangeArrowheads="1"/>
            </p:cNvSpPr>
            <p:nvPr/>
          </p:nvSpPr>
          <p:spPr bwMode="auto">
            <a:xfrm>
              <a:off x="4572000" y="914400"/>
              <a:ext cx="27527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[Co(NH</a:t>
              </a:r>
              <a:r>
                <a:rPr lang="cs-CZ" altLang="cs-CZ" sz="2000" b="1" baseline="-25000">
                  <a:solidFill>
                    <a:srgbClr val="FFFF00"/>
                  </a:solidFill>
                </a:rPr>
                <a:t>3</a:t>
              </a:r>
              <a:r>
                <a:rPr lang="cs-CZ" altLang="cs-CZ" sz="2000" b="1">
                  <a:solidFill>
                    <a:srgbClr val="FFFF00"/>
                  </a:solidFill>
                </a:rPr>
                <a:t>)</a:t>
              </a:r>
              <a:r>
                <a:rPr lang="cs-CZ" altLang="cs-CZ" sz="2000" b="1" baseline="-25000">
                  <a:solidFill>
                    <a:srgbClr val="FFFF00"/>
                  </a:solidFill>
                </a:rPr>
                <a:t>4</a:t>
              </a:r>
              <a:r>
                <a:rPr lang="cs-CZ" altLang="cs-CZ" sz="2000" b="1">
                  <a:solidFill>
                    <a:srgbClr val="FFFF00"/>
                  </a:solidFill>
                </a:rPr>
                <a:t>Cl</a:t>
              </a:r>
              <a:r>
                <a:rPr lang="cs-CZ" altLang="cs-CZ" sz="2000" b="1" baseline="-25000">
                  <a:solidFill>
                    <a:srgbClr val="FFFF00"/>
                  </a:solidFill>
                </a:rPr>
                <a:t>2</a:t>
              </a:r>
              <a:r>
                <a:rPr lang="cs-CZ" altLang="cs-CZ" sz="2000" b="1">
                  <a:solidFill>
                    <a:srgbClr val="FFFF00"/>
                  </a:solidFill>
                </a:rPr>
                <a:t>]</a:t>
              </a:r>
              <a:r>
                <a:rPr lang="cs-CZ" altLang="cs-CZ" sz="2000" b="1" baseline="30000">
                  <a:solidFill>
                    <a:srgbClr val="FFFF00"/>
                  </a:solidFill>
                </a:rPr>
                <a:t>+</a:t>
              </a:r>
              <a:r>
                <a:rPr lang="cs-CZ" altLang="cs-CZ" sz="2000" b="1">
                  <a:solidFill>
                    <a:srgbClr val="FFFF00"/>
                  </a:solidFill>
                </a:rPr>
                <a:t>  +  NO</a:t>
              </a:r>
              <a:r>
                <a:rPr lang="cs-CZ" altLang="cs-CZ" sz="2000" b="1" baseline="-25000">
                  <a:solidFill>
                    <a:srgbClr val="FFFF00"/>
                  </a:solidFill>
                </a:rPr>
                <a:t>2</a:t>
              </a:r>
              <a:r>
                <a:rPr lang="cs-CZ" altLang="cs-CZ" sz="2000" b="1" baseline="30000">
                  <a:solidFill>
                    <a:srgbClr val="FFFF00"/>
                  </a:solidFill>
                </a:rPr>
                <a:t>–</a:t>
              </a:r>
              <a:endParaRPr lang="cs-CZ" altLang="cs-CZ" sz="2000"/>
            </a:p>
          </p:txBody>
        </p:sp>
      </p:grpSp>
      <p:pic>
        <p:nvPicPr>
          <p:cNvPr id="25608" name="Picture 8" descr="D:\DATCOREL\PRIHODA\Obecná_p\GIF\Kap_09\Kap09_obr26_3.gif">
            <a:extLst>
              <a:ext uri="{FF2B5EF4-FFF2-40B4-BE49-F238E27FC236}">
                <a16:creationId xmlns:a16="http://schemas.microsoft.com/office/drawing/2014/main" id="{525CB429-A79D-4250-8E19-7B531FDA16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561975"/>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Skupina 3">
            <a:extLst>
              <a:ext uri="{FF2B5EF4-FFF2-40B4-BE49-F238E27FC236}">
                <a16:creationId xmlns:a16="http://schemas.microsoft.com/office/drawing/2014/main" id="{636C8E83-3A77-4C32-AD34-E89AEB94AF4D}"/>
              </a:ext>
            </a:extLst>
          </p:cNvPr>
          <p:cNvGrpSpPr/>
          <p:nvPr/>
        </p:nvGrpSpPr>
        <p:grpSpPr>
          <a:xfrm>
            <a:off x="1066800" y="1433513"/>
            <a:ext cx="6597650" cy="428625"/>
            <a:chOff x="1066800" y="1433513"/>
            <a:chExt cx="6597650" cy="428625"/>
          </a:xfrm>
        </p:grpSpPr>
        <p:sp>
          <p:nvSpPr>
            <p:cNvPr id="25609" name="Text Box 9">
              <a:extLst>
                <a:ext uri="{FF2B5EF4-FFF2-40B4-BE49-F238E27FC236}">
                  <a16:creationId xmlns:a16="http://schemas.microsoft.com/office/drawing/2014/main" id="{EB06052E-4ABA-4CC8-B223-EE998F87A964}"/>
                </a:ext>
              </a:extLst>
            </p:cNvPr>
            <p:cNvSpPr txBox="1">
              <a:spLocks noChangeArrowheads="1"/>
            </p:cNvSpPr>
            <p:nvPr/>
          </p:nvSpPr>
          <p:spPr bwMode="auto">
            <a:xfrm>
              <a:off x="1066800" y="1433513"/>
              <a:ext cx="251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dirty="0">
                  <a:solidFill>
                    <a:srgbClr val="FFFF00"/>
                  </a:solidFill>
                </a:rPr>
                <a:t>[Co(NH</a:t>
              </a:r>
              <a:r>
                <a:rPr lang="cs-CZ" altLang="cs-CZ" sz="2000" b="1" baseline="-25000" dirty="0">
                  <a:solidFill>
                    <a:srgbClr val="FFFF00"/>
                  </a:solidFill>
                </a:rPr>
                <a:t>3</a:t>
              </a:r>
              <a:r>
                <a:rPr lang="cs-CZ" altLang="cs-CZ" sz="2000" b="1" dirty="0">
                  <a:solidFill>
                    <a:srgbClr val="FFFF00"/>
                  </a:solidFill>
                </a:rPr>
                <a:t>)</a:t>
              </a:r>
              <a:r>
                <a:rPr lang="cs-CZ" altLang="cs-CZ" sz="2000" b="1" baseline="-25000" dirty="0">
                  <a:solidFill>
                    <a:srgbClr val="FFFF00"/>
                  </a:solidFill>
                </a:rPr>
                <a:t>4</a:t>
              </a:r>
              <a:r>
                <a:rPr lang="cs-CZ" altLang="cs-CZ" sz="2000" b="1" dirty="0">
                  <a:solidFill>
                    <a:srgbClr val="FFFF00"/>
                  </a:solidFill>
                </a:rPr>
                <a:t>Cl(NO</a:t>
              </a:r>
              <a:r>
                <a:rPr lang="cs-CZ" altLang="cs-CZ" sz="2000" b="1" baseline="-25000" dirty="0">
                  <a:solidFill>
                    <a:srgbClr val="FFFF00"/>
                  </a:solidFill>
                </a:rPr>
                <a:t>2</a:t>
              </a:r>
              <a:r>
                <a:rPr lang="cs-CZ" altLang="cs-CZ" sz="2000" b="1" dirty="0">
                  <a:solidFill>
                    <a:srgbClr val="FFFF00"/>
                  </a:solidFill>
                </a:rPr>
                <a:t>)]Cl</a:t>
              </a:r>
              <a:endParaRPr lang="cs-CZ" altLang="cs-CZ" sz="2000" dirty="0"/>
            </a:p>
          </p:txBody>
        </p:sp>
        <p:pic>
          <p:nvPicPr>
            <p:cNvPr id="25610" name="Picture 10" descr="D:\DATCOREL\PRIHODA\Obecná_p\GIF\Kap_13\Kap_13_obr7_sipka.gif">
              <a:extLst>
                <a:ext uri="{FF2B5EF4-FFF2-40B4-BE49-F238E27FC236}">
                  <a16:creationId xmlns:a16="http://schemas.microsoft.com/office/drawing/2014/main" id="{18368D78-825F-4753-9CD1-9B23C57F99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475" y="1585913"/>
              <a:ext cx="714375"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Text Box 11">
              <a:extLst>
                <a:ext uri="{FF2B5EF4-FFF2-40B4-BE49-F238E27FC236}">
                  <a16:creationId xmlns:a16="http://schemas.microsoft.com/office/drawing/2014/main" id="{8B8BB4A5-F2EE-49B3-8B2C-EB261294BD9E}"/>
                </a:ext>
              </a:extLst>
            </p:cNvPr>
            <p:cNvSpPr txBox="1">
              <a:spLocks noChangeArrowheads="1"/>
            </p:cNvSpPr>
            <p:nvPr/>
          </p:nvSpPr>
          <p:spPr bwMode="auto">
            <a:xfrm>
              <a:off x="4572000" y="1447800"/>
              <a:ext cx="30924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[Co(NH</a:t>
              </a:r>
              <a:r>
                <a:rPr lang="cs-CZ" altLang="cs-CZ" sz="2000" b="1" baseline="-25000">
                  <a:solidFill>
                    <a:srgbClr val="FFFF00"/>
                  </a:solidFill>
                </a:rPr>
                <a:t>3</a:t>
              </a:r>
              <a:r>
                <a:rPr lang="cs-CZ" altLang="cs-CZ" sz="2000" b="1">
                  <a:solidFill>
                    <a:srgbClr val="FFFF00"/>
                  </a:solidFill>
                </a:rPr>
                <a:t>)</a:t>
              </a:r>
              <a:r>
                <a:rPr lang="cs-CZ" altLang="cs-CZ" sz="2000" b="1" baseline="-25000">
                  <a:solidFill>
                    <a:srgbClr val="FFFF00"/>
                  </a:solidFill>
                </a:rPr>
                <a:t>4</a:t>
              </a:r>
              <a:r>
                <a:rPr lang="cs-CZ" altLang="cs-CZ" sz="2000" b="1">
                  <a:solidFill>
                    <a:srgbClr val="FFFF00"/>
                  </a:solidFill>
                </a:rPr>
                <a:t>Cl(NO</a:t>
              </a:r>
              <a:r>
                <a:rPr lang="cs-CZ" altLang="cs-CZ" sz="2000" b="1" baseline="-25000">
                  <a:solidFill>
                    <a:srgbClr val="FFFF00"/>
                  </a:solidFill>
                </a:rPr>
                <a:t>2</a:t>
              </a:r>
              <a:r>
                <a:rPr lang="cs-CZ" altLang="cs-CZ" sz="2000" b="1">
                  <a:solidFill>
                    <a:srgbClr val="FFFF00"/>
                  </a:solidFill>
                </a:rPr>
                <a:t>)]</a:t>
              </a:r>
              <a:r>
                <a:rPr lang="cs-CZ" altLang="cs-CZ" sz="2000" b="1" baseline="30000">
                  <a:solidFill>
                    <a:srgbClr val="FFFF00"/>
                  </a:solidFill>
                </a:rPr>
                <a:t>+</a:t>
              </a:r>
              <a:r>
                <a:rPr lang="cs-CZ" altLang="cs-CZ" sz="2000" b="1">
                  <a:solidFill>
                    <a:srgbClr val="FFFF00"/>
                  </a:solidFill>
                </a:rPr>
                <a:t>  +  Cl</a:t>
              </a:r>
              <a:r>
                <a:rPr lang="cs-CZ" altLang="cs-CZ" sz="2000" b="1" baseline="30000">
                  <a:solidFill>
                    <a:srgbClr val="FFFF00"/>
                  </a:solidFill>
                </a:rPr>
                <a:t>–</a:t>
              </a:r>
              <a:endParaRPr lang="cs-CZ" altLang="cs-CZ" sz="2000"/>
            </a:p>
          </p:txBody>
        </p:sp>
      </p:grpSp>
      <p:sp>
        <p:nvSpPr>
          <p:cNvPr id="25612" name="Text Box 12">
            <a:extLst>
              <a:ext uri="{FF2B5EF4-FFF2-40B4-BE49-F238E27FC236}">
                <a16:creationId xmlns:a16="http://schemas.microsoft.com/office/drawing/2014/main" id="{31D1CBFB-DFFD-4B56-8825-DD84AE839184}"/>
              </a:ext>
            </a:extLst>
          </p:cNvPr>
          <p:cNvSpPr txBox="1">
            <a:spLocks noChangeArrowheads="1"/>
          </p:cNvSpPr>
          <p:nvPr/>
        </p:nvSpPr>
        <p:spPr bwMode="auto">
          <a:xfrm>
            <a:off x="1066800" y="2209800"/>
            <a:ext cx="3005138" cy="10064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dirty="0">
                <a:solidFill>
                  <a:srgbClr val="0070C0"/>
                </a:solidFill>
              </a:rPr>
              <a:t>[</a:t>
            </a:r>
            <a:r>
              <a:rPr lang="cs-CZ" altLang="cs-CZ" sz="2000" b="1" dirty="0" err="1">
                <a:solidFill>
                  <a:srgbClr val="0070C0"/>
                </a:solidFill>
              </a:rPr>
              <a:t>Cr</a:t>
            </a:r>
            <a:r>
              <a:rPr lang="cs-CZ" altLang="cs-CZ" sz="2000" b="1" dirty="0">
                <a:solidFill>
                  <a:srgbClr val="0070C0"/>
                </a:solidFill>
              </a:rPr>
              <a:t>(H</a:t>
            </a:r>
            <a:r>
              <a:rPr lang="cs-CZ" altLang="cs-CZ" sz="2000" b="1" baseline="-25000" dirty="0">
                <a:solidFill>
                  <a:srgbClr val="0070C0"/>
                </a:solidFill>
              </a:rPr>
              <a:t>2</a:t>
            </a:r>
            <a:r>
              <a:rPr lang="cs-CZ" altLang="cs-CZ" sz="2000" b="1" dirty="0">
                <a:solidFill>
                  <a:srgbClr val="0070C0"/>
                </a:solidFill>
              </a:rPr>
              <a:t>O)</a:t>
            </a:r>
            <a:r>
              <a:rPr lang="cs-CZ" altLang="cs-CZ" sz="2000" b="1" baseline="-25000" dirty="0">
                <a:solidFill>
                  <a:srgbClr val="0070C0"/>
                </a:solidFill>
              </a:rPr>
              <a:t>6</a:t>
            </a:r>
            <a:r>
              <a:rPr lang="cs-CZ" altLang="cs-CZ" sz="2000" b="1" dirty="0">
                <a:solidFill>
                  <a:srgbClr val="0070C0"/>
                </a:solidFill>
              </a:rPr>
              <a:t>]Cl</a:t>
            </a:r>
            <a:r>
              <a:rPr lang="cs-CZ" altLang="cs-CZ" sz="2000" b="1" baseline="-25000" dirty="0">
                <a:solidFill>
                  <a:srgbClr val="0070C0"/>
                </a:solidFill>
              </a:rPr>
              <a:t>3</a:t>
            </a:r>
            <a:r>
              <a:rPr lang="cs-CZ" altLang="cs-CZ" sz="2000" b="1" dirty="0">
                <a:solidFill>
                  <a:srgbClr val="0070C0"/>
                </a:solidFill>
              </a:rPr>
              <a:t> [</a:t>
            </a:r>
            <a:r>
              <a:rPr lang="cs-CZ" altLang="cs-CZ" sz="2000" b="1" dirty="0" err="1">
                <a:solidFill>
                  <a:srgbClr val="0070C0"/>
                </a:solidFill>
              </a:rPr>
              <a:t>Cr</a:t>
            </a:r>
            <a:r>
              <a:rPr lang="cs-CZ" altLang="cs-CZ" sz="2000" b="1" dirty="0">
                <a:solidFill>
                  <a:srgbClr val="0070C0"/>
                </a:solidFill>
              </a:rPr>
              <a:t>(H</a:t>
            </a:r>
            <a:r>
              <a:rPr lang="cs-CZ" altLang="cs-CZ" sz="2000" b="1" baseline="-25000" dirty="0">
                <a:solidFill>
                  <a:srgbClr val="0070C0"/>
                </a:solidFill>
              </a:rPr>
              <a:t>2</a:t>
            </a:r>
            <a:r>
              <a:rPr lang="cs-CZ" altLang="cs-CZ" sz="2000" b="1" dirty="0">
                <a:solidFill>
                  <a:srgbClr val="0070C0"/>
                </a:solidFill>
              </a:rPr>
              <a:t>O)</a:t>
            </a:r>
            <a:r>
              <a:rPr lang="cs-CZ" altLang="cs-CZ" sz="2000" b="1" baseline="-25000" dirty="0">
                <a:solidFill>
                  <a:srgbClr val="0070C0"/>
                </a:solidFill>
              </a:rPr>
              <a:t>5</a:t>
            </a:r>
            <a:r>
              <a:rPr lang="cs-CZ" altLang="cs-CZ" sz="2000" b="1" dirty="0">
                <a:solidFill>
                  <a:srgbClr val="0070C0"/>
                </a:solidFill>
              </a:rPr>
              <a:t>Cl]Cl</a:t>
            </a:r>
            <a:r>
              <a:rPr lang="cs-CZ" altLang="cs-CZ" sz="2000" b="1" baseline="-25000" dirty="0">
                <a:solidFill>
                  <a:srgbClr val="0070C0"/>
                </a:solidFill>
              </a:rPr>
              <a:t>2</a:t>
            </a:r>
            <a:r>
              <a:rPr lang="cs-CZ" altLang="cs-CZ" sz="2000" b="1" dirty="0">
                <a:solidFill>
                  <a:srgbClr val="0070C0"/>
                </a:solidFill>
              </a:rPr>
              <a:t> . H</a:t>
            </a:r>
            <a:r>
              <a:rPr lang="cs-CZ" altLang="cs-CZ" sz="2000" b="1" baseline="-25000" dirty="0">
                <a:solidFill>
                  <a:srgbClr val="0070C0"/>
                </a:solidFill>
              </a:rPr>
              <a:t>2</a:t>
            </a:r>
            <a:r>
              <a:rPr lang="cs-CZ" altLang="cs-CZ" sz="2000" b="1" dirty="0">
                <a:solidFill>
                  <a:srgbClr val="0070C0"/>
                </a:solidFill>
              </a:rPr>
              <a:t>O [</a:t>
            </a:r>
            <a:r>
              <a:rPr lang="cs-CZ" altLang="cs-CZ" sz="2000" b="1" dirty="0" err="1">
                <a:solidFill>
                  <a:srgbClr val="0070C0"/>
                </a:solidFill>
              </a:rPr>
              <a:t>Cr</a:t>
            </a:r>
            <a:r>
              <a:rPr lang="cs-CZ" altLang="cs-CZ" sz="2000" b="1" dirty="0">
                <a:solidFill>
                  <a:srgbClr val="0070C0"/>
                </a:solidFill>
              </a:rPr>
              <a:t>(H</a:t>
            </a:r>
            <a:r>
              <a:rPr lang="cs-CZ" altLang="cs-CZ" sz="2000" b="1" baseline="-25000" dirty="0">
                <a:solidFill>
                  <a:srgbClr val="0070C0"/>
                </a:solidFill>
              </a:rPr>
              <a:t>2</a:t>
            </a:r>
            <a:r>
              <a:rPr lang="cs-CZ" altLang="cs-CZ" sz="2000" b="1" dirty="0">
                <a:solidFill>
                  <a:srgbClr val="0070C0"/>
                </a:solidFill>
              </a:rPr>
              <a:t>O)</a:t>
            </a:r>
            <a:r>
              <a:rPr lang="cs-CZ" altLang="cs-CZ" sz="2000" b="1" baseline="-25000" dirty="0">
                <a:solidFill>
                  <a:srgbClr val="0070C0"/>
                </a:solidFill>
              </a:rPr>
              <a:t>4</a:t>
            </a:r>
            <a:r>
              <a:rPr lang="cs-CZ" altLang="cs-CZ" sz="2000" b="1" dirty="0">
                <a:solidFill>
                  <a:srgbClr val="0070C0"/>
                </a:solidFill>
              </a:rPr>
              <a:t>Cl</a:t>
            </a:r>
            <a:r>
              <a:rPr lang="cs-CZ" altLang="cs-CZ" sz="2000" b="1" baseline="-25000" dirty="0">
                <a:solidFill>
                  <a:srgbClr val="0070C0"/>
                </a:solidFill>
              </a:rPr>
              <a:t>2</a:t>
            </a:r>
            <a:r>
              <a:rPr lang="cs-CZ" altLang="cs-CZ" sz="2000" b="1" dirty="0">
                <a:solidFill>
                  <a:srgbClr val="0070C0"/>
                </a:solidFill>
              </a:rPr>
              <a:t>]Cl . 2 H</a:t>
            </a:r>
            <a:r>
              <a:rPr lang="cs-CZ" altLang="cs-CZ" sz="2000" b="1" baseline="-25000" dirty="0">
                <a:solidFill>
                  <a:srgbClr val="0070C0"/>
                </a:solidFill>
              </a:rPr>
              <a:t>2</a:t>
            </a:r>
            <a:r>
              <a:rPr lang="cs-CZ" altLang="cs-CZ" sz="2000" b="1" dirty="0">
                <a:solidFill>
                  <a:srgbClr val="0070C0"/>
                </a:solidFill>
              </a:rPr>
              <a:t>O</a:t>
            </a:r>
            <a:endParaRPr lang="cs-CZ" altLang="cs-CZ" sz="2000" dirty="0">
              <a:solidFill>
                <a:srgbClr val="0070C0"/>
              </a:solidFill>
            </a:endParaRPr>
          </a:p>
        </p:txBody>
      </p:sp>
      <p:pic>
        <p:nvPicPr>
          <p:cNvPr id="25614" name="Picture 14">
            <a:extLst>
              <a:ext uri="{FF2B5EF4-FFF2-40B4-BE49-F238E27FC236}">
                <a16:creationId xmlns:a16="http://schemas.microsoft.com/office/drawing/2014/main" id="{9F42AAA5-D321-4128-87D6-59E8255FBF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2209800"/>
            <a:ext cx="2476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Text Box 15">
            <a:extLst>
              <a:ext uri="{FF2B5EF4-FFF2-40B4-BE49-F238E27FC236}">
                <a16:creationId xmlns:a16="http://schemas.microsoft.com/office/drawing/2014/main" id="{A991CF58-2471-490E-8B89-5A23EF029CD7}"/>
              </a:ext>
            </a:extLst>
          </p:cNvPr>
          <p:cNvSpPr txBox="1">
            <a:spLocks noChangeArrowheads="1"/>
          </p:cNvSpPr>
          <p:nvPr/>
        </p:nvSpPr>
        <p:spPr bwMode="auto">
          <a:xfrm>
            <a:off x="4267200" y="2514600"/>
            <a:ext cx="2360613" cy="396875"/>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FF0000"/>
                </a:solidFill>
              </a:rPr>
              <a:t>hydratační izomerie</a:t>
            </a:r>
            <a:endParaRPr lang="cs-CZ" altLang="cs-CZ" sz="2000" dirty="0"/>
          </a:p>
        </p:txBody>
      </p:sp>
      <p:pic>
        <p:nvPicPr>
          <p:cNvPr id="25616" name="Picture 16" descr="D:\DATCOREL\PRIHODA\Obecná_p\GIF\Kap_09\Kap09_obr26_4.gif">
            <a:extLst>
              <a:ext uri="{FF2B5EF4-FFF2-40B4-BE49-F238E27FC236}">
                <a16:creationId xmlns:a16="http://schemas.microsoft.com/office/drawing/2014/main" id="{A120C1B8-2F08-41D1-B6CB-98C3F31C24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37846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Text Box 17">
            <a:extLst>
              <a:ext uri="{FF2B5EF4-FFF2-40B4-BE49-F238E27FC236}">
                <a16:creationId xmlns:a16="http://schemas.microsoft.com/office/drawing/2014/main" id="{2E75366C-C01E-4F91-AAF2-05C67062D4B5}"/>
              </a:ext>
            </a:extLst>
          </p:cNvPr>
          <p:cNvSpPr txBox="1">
            <a:spLocks noChangeArrowheads="1"/>
          </p:cNvSpPr>
          <p:nvPr/>
        </p:nvSpPr>
        <p:spPr bwMode="auto">
          <a:xfrm>
            <a:off x="1066800" y="3748088"/>
            <a:ext cx="2122488" cy="396875"/>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t>Vazebná izomerie</a:t>
            </a:r>
            <a:endParaRPr lang="cs-CZ" altLang="cs-CZ" sz="2000" dirty="0"/>
          </a:p>
        </p:txBody>
      </p:sp>
      <p:grpSp>
        <p:nvGrpSpPr>
          <p:cNvPr id="2" name="Skupina 1">
            <a:extLst>
              <a:ext uri="{FF2B5EF4-FFF2-40B4-BE49-F238E27FC236}">
                <a16:creationId xmlns:a16="http://schemas.microsoft.com/office/drawing/2014/main" id="{21D66FC0-B4C0-434A-BB46-EF39A8C74093}"/>
              </a:ext>
            </a:extLst>
          </p:cNvPr>
          <p:cNvGrpSpPr/>
          <p:nvPr/>
        </p:nvGrpSpPr>
        <p:grpSpPr>
          <a:xfrm>
            <a:off x="1066800" y="4114800"/>
            <a:ext cx="5494338" cy="474663"/>
            <a:chOff x="1066800" y="4114800"/>
            <a:chExt cx="5494338" cy="474663"/>
          </a:xfrm>
        </p:grpSpPr>
        <p:sp>
          <p:nvSpPr>
            <p:cNvPr id="25618" name="Text Box 18">
              <a:extLst>
                <a:ext uri="{FF2B5EF4-FFF2-40B4-BE49-F238E27FC236}">
                  <a16:creationId xmlns:a16="http://schemas.microsoft.com/office/drawing/2014/main" id="{9621DC14-5FF0-4E05-AA60-53882FD4AB69}"/>
                </a:ext>
              </a:extLst>
            </p:cNvPr>
            <p:cNvSpPr txBox="1">
              <a:spLocks noChangeArrowheads="1"/>
            </p:cNvSpPr>
            <p:nvPr/>
          </p:nvSpPr>
          <p:spPr bwMode="auto">
            <a:xfrm>
              <a:off x="1066800" y="4144963"/>
              <a:ext cx="21034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dirty="0">
                  <a:solidFill>
                    <a:srgbClr val="FFFF00"/>
                  </a:solidFill>
                </a:rPr>
                <a:t>[Co(NH</a:t>
              </a:r>
              <a:r>
                <a:rPr lang="cs-CZ" altLang="cs-CZ" sz="2000" b="1" baseline="-25000" dirty="0">
                  <a:solidFill>
                    <a:srgbClr val="FFFF00"/>
                  </a:solidFill>
                </a:rPr>
                <a:t>3</a:t>
              </a:r>
              <a:r>
                <a:rPr lang="cs-CZ" altLang="cs-CZ" sz="2000" b="1" dirty="0">
                  <a:solidFill>
                    <a:srgbClr val="FFFF00"/>
                  </a:solidFill>
                </a:rPr>
                <a:t>)</a:t>
              </a:r>
              <a:r>
                <a:rPr lang="cs-CZ" altLang="cs-CZ" sz="2000" b="1" baseline="-25000" dirty="0">
                  <a:solidFill>
                    <a:srgbClr val="FFFF00"/>
                  </a:solidFill>
                </a:rPr>
                <a:t>5</a:t>
              </a:r>
              <a:r>
                <a:rPr lang="cs-CZ" altLang="cs-CZ" sz="2000" b="1" dirty="0">
                  <a:solidFill>
                    <a:srgbClr val="FFFF00"/>
                  </a:solidFill>
                </a:rPr>
                <a:t>(NO</a:t>
              </a:r>
              <a:r>
                <a:rPr lang="cs-CZ" altLang="cs-CZ" sz="2000" b="1" baseline="-25000" dirty="0">
                  <a:solidFill>
                    <a:srgbClr val="FFFF00"/>
                  </a:solidFill>
                </a:rPr>
                <a:t>2</a:t>
              </a:r>
              <a:r>
                <a:rPr lang="cs-CZ" altLang="cs-CZ" sz="2000" b="1" dirty="0">
                  <a:solidFill>
                    <a:srgbClr val="FFFF00"/>
                  </a:solidFill>
                </a:rPr>
                <a:t>)]</a:t>
              </a:r>
              <a:r>
                <a:rPr lang="cs-CZ" altLang="cs-CZ" sz="2000" b="1" baseline="30000" dirty="0">
                  <a:solidFill>
                    <a:srgbClr val="FFFF00"/>
                  </a:solidFill>
                </a:rPr>
                <a:t>+</a:t>
              </a:r>
              <a:endParaRPr lang="cs-CZ" altLang="cs-CZ" sz="2000" dirty="0"/>
            </a:p>
          </p:txBody>
        </p:sp>
        <p:sp>
          <p:nvSpPr>
            <p:cNvPr id="25619" name="Line 19">
              <a:extLst>
                <a:ext uri="{FF2B5EF4-FFF2-40B4-BE49-F238E27FC236}">
                  <a16:creationId xmlns:a16="http://schemas.microsoft.com/office/drawing/2014/main" id="{61ED69A0-B0B4-4B83-83A6-FE8BFBAE95A3}"/>
                </a:ext>
              </a:extLst>
            </p:cNvPr>
            <p:cNvSpPr>
              <a:spLocks noChangeShapeType="1"/>
            </p:cNvSpPr>
            <p:nvPr/>
          </p:nvSpPr>
          <p:spPr bwMode="auto">
            <a:xfrm>
              <a:off x="3276600" y="4376738"/>
              <a:ext cx="762000" cy="0"/>
            </a:xfrm>
            <a:prstGeom prst="line">
              <a:avLst/>
            </a:prstGeom>
            <a:noFill/>
            <a:ln w="9525">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5620" name="Text Box 20">
              <a:extLst>
                <a:ext uri="{FF2B5EF4-FFF2-40B4-BE49-F238E27FC236}">
                  <a16:creationId xmlns:a16="http://schemas.microsoft.com/office/drawing/2014/main" id="{6AEF6A39-F361-424B-BEC6-3F7C20B598DD}"/>
                </a:ext>
              </a:extLst>
            </p:cNvPr>
            <p:cNvSpPr txBox="1">
              <a:spLocks noChangeArrowheads="1"/>
            </p:cNvSpPr>
            <p:nvPr/>
          </p:nvSpPr>
          <p:spPr bwMode="auto">
            <a:xfrm>
              <a:off x="4191000" y="4114800"/>
              <a:ext cx="23701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[Co(NH</a:t>
              </a:r>
              <a:r>
                <a:rPr lang="cs-CZ" altLang="cs-CZ" sz="2000" b="1" baseline="-25000">
                  <a:solidFill>
                    <a:srgbClr val="FFFF00"/>
                  </a:solidFill>
                </a:rPr>
                <a:t>3</a:t>
              </a:r>
              <a:r>
                <a:rPr lang="cs-CZ" altLang="cs-CZ" sz="2000" b="1">
                  <a:solidFill>
                    <a:srgbClr val="FFFF00"/>
                  </a:solidFill>
                </a:rPr>
                <a:t>)</a:t>
              </a:r>
              <a:r>
                <a:rPr lang="cs-CZ" altLang="cs-CZ" sz="2000" b="1" baseline="-25000">
                  <a:solidFill>
                    <a:srgbClr val="FFFF00"/>
                  </a:solidFill>
                </a:rPr>
                <a:t>5</a:t>
              </a:r>
              <a:r>
                <a:rPr lang="cs-CZ" altLang="cs-CZ" sz="2000" b="1">
                  <a:solidFill>
                    <a:srgbClr val="FFFF00"/>
                  </a:solidFill>
                </a:rPr>
                <a:t>(ONO)]</a:t>
              </a:r>
              <a:r>
                <a:rPr lang="cs-CZ" altLang="cs-CZ" sz="2000" b="1" baseline="30000">
                  <a:solidFill>
                    <a:srgbClr val="FFFF00"/>
                  </a:solidFill>
                </a:rPr>
                <a:t>+</a:t>
              </a:r>
              <a:r>
                <a:rPr lang="cs-CZ" altLang="cs-CZ" sz="2400">
                  <a:solidFill>
                    <a:srgbClr val="000000"/>
                  </a:solidFill>
                </a:rPr>
                <a:t>  </a:t>
              </a:r>
              <a:endParaRPr lang="cs-CZ" altLang="cs-CZ" sz="2000"/>
            </a:p>
          </p:txBody>
        </p:sp>
      </p:grpSp>
      <p:sp>
        <p:nvSpPr>
          <p:cNvPr id="25621" name="Text Box 21">
            <a:extLst>
              <a:ext uri="{FF2B5EF4-FFF2-40B4-BE49-F238E27FC236}">
                <a16:creationId xmlns:a16="http://schemas.microsoft.com/office/drawing/2014/main" id="{8F15A496-92D7-4DD2-BDB6-5218D35D3C4C}"/>
              </a:ext>
            </a:extLst>
          </p:cNvPr>
          <p:cNvSpPr txBox="1">
            <a:spLocks noChangeArrowheads="1"/>
          </p:cNvSpPr>
          <p:nvPr/>
        </p:nvSpPr>
        <p:spPr bwMode="auto">
          <a:xfrm>
            <a:off x="1066800" y="4656138"/>
            <a:ext cx="269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a:solidFill>
                  <a:srgbClr val="FF0000"/>
                </a:solidFill>
              </a:rPr>
              <a:t>Další příklady ligandů:</a:t>
            </a:r>
            <a:endParaRPr lang="cs-CZ" altLang="cs-CZ" sz="2000"/>
          </a:p>
        </p:txBody>
      </p:sp>
      <p:sp>
        <p:nvSpPr>
          <p:cNvPr id="25622" name="Text Box 22">
            <a:extLst>
              <a:ext uri="{FF2B5EF4-FFF2-40B4-BE49-F238E27FC236}">
                <a16:creationId xmlns:a16="http://schemas.microsoft.com/office/drawing/2014/main" id="{C50D91DF-E3AD-41FA-8044-6151B452023E}"/>
              </a:ext>
            </a:extLst>
          </p:cNvPr>
          <p:cNvSpPr txBox="1">
            <a:spLocks noChangeArrowheads="1"/>
          </p:cNvSpPr>
          <p:nvPr/>
        </p:nvSpPr>
        <p:spPr bwMode="auto">
          <a:xfrm>
            <a:off x="4191000" y="4705648"/>
            <a:ext cx="2692400" cy="461665"/>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aseline="40000" dirty="0"/>
              <a:t>–</a:t>
            </a:r>
            <a:r>
              <a:rPr lang="cs-CZ" altLang="cs-CZ" sz="2400" dirty="0"/>
              <a:t>O-C</a:t>
            </a:r>
            <a:r>
              <a:rPr lang="cs-CZ" altLang="cs-CZ" sz="2400" dirty="0">
                <a:sym typeface="Symbol" panose="05050102010706020507" pitchFamily="18" charset="2"/>
              </a:rPr>
              <a:t></a:t>
            </a:r>
            <a:r>
              <a:rPr lang="cs-CZ" altLang="cs-CZ" sz="2400" dirty="0"/>
              <a:t>N; </a:t>
            </a:r>
            <a:r>
              <a:rPr lang="cs-CZ" altLang="cs-CZ" sz="2400" baseline="40000" dirty="0"/>
              <a:t>–</a:t>
            </a:r>
            <a:r>
              <a:rPr lang="cs-CZ" altLang="cs-CZ" sz="2400" dirty="0"/>
              <a:t>S-C</a:t>
            </a:r>
            <a:r>
              <a:rPr lang="cs-CZ" altLang="cs-CZ" sz="2400" dirty="0">
                <a:sym typeface="Symbol" panose="05050102010706020507" pitchFamily="18" charset="2"/>
              </a:rPr>
              <a:t></a:t>
            </a:r>
            <a:r>
              <a:rPr lang="cs-CZ" altLang="cs-CZ" sz="2400" dirty="0"/>
              <a:t>N</a:t>
            </a:r>
          </a:p>
        </p:txBody>
      </p:sp>
      <p:pic>
        <p:nvPicPr>
          <p:cNvPr id="25623" name="Picture 23" descr="D:\DATCOREL\PRIHODA\Obecná_p\GIF\Kap_09\Kap09_obr26_5.gif">
            <a:extLst>
              <a:ext uri="{FF2B5EF4-FFF2-40B4-BE49-F238E27FC236}">
                <a16:creationId xmlns:a16="http://schemas.microsoft.com/office/drawing/2014/main" id="{188B56FA-B4A7-436A-8CB7-30148E570A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53720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4" name="Text Box 24">
            <a:extLst>
              <a:ext uri="{FF2B5EF4-FFF2-40B4-BE49-F238E27FC236}">
                <a16:creationId xmlns:a16="http://schemas.microsoft.com/office/drawing/2014/main" id="{42FB4E83-0984-495B-8FBE-AB9900174CA8}"/>
              </a:ext>
            </a:extLst>
          </p:cNvPr>
          <p:cNvSpPr txBox="1">
            <a:spLocks noChangeArrowheads="1"/>
          </p:cNvSpPr>
          <p:nvPr/>
        </p:nvSpPr>
        <p:spPr bwMode="auto">
          <a:xfrm>
            <a:off x="1066800" y="5500688"/>
            <a:ext cx="2543175" cy="396875"/>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t>Koordinační izomerie</a:t>
            </a:r>
            <a:endParaRPr lang="cs-CZ" altLang="cs-CZ" sz="2000" dirty="0"/>
          </a:p>
        </p:txBody>
      </p:sp>
      <p:sp>
        <p:nvSpPr>
          <p:cNvPr id="25625" name="Text Box 25">
            <a:extLst>
              <a:ext uri="{FF2B5EF4-FFF2-40B4-BE49-F238E27FC236}">
                <a16:creationId xmlns:a16="http://schemas.microsoft.com/office/drawing/2014/main" id="{CD2F9D90-1182-4AC1-8E69-7D8D70FA28B2}"/>
              </a:ext>
            </a:extLst>
          </p:cNvPr>
          <p:cNvSpPr txBox="1">
            <a:spLocks noChangeArrowheads="1"/>
          </p:cNvSpPr>
          <p:nvPr/>
        </p:nvSpPr>
        <p:spPr bwMode="auto">
          <a:xfrm>
            <a:off x="1050925" y="5957888"/>
            <a:ext cx="57277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dirty="0">
                <a:solidFill>
                  <a:srgbClr val="FFFF00"/>
                </a:solidFill>
              </a:rPr>
              <a:t>[Co(NH</a:t>
            </a:r>
            <a:r>
              <a:rPr lang="cs-CZ" altLang="cs-CZ" sz="2000" b="1" baseline="-25000" dirty="0">
                <a:solidFill>
                  <a:srgbClr val="FFFF00"/>
                </a:solidFill>
              </a:rPr>
              <a:t>3</a:t>
            </a:r>
            <a:r>
              <a:rPr lang="cs-CZ" altLang="cs-CZ" sz="2000" b="1" dirty="0">
                <a:solidFill>
                  <a:srgbClr val="FFFF00"/>
                </a:solidFill>
              </a:rPr>
              <a:t>)</a:t>
            </a:r>
            <a:r>
              <a:rPr lang="cs-CZ" altLang="cs-CZ" sz="2000" b="1" baseline="-25000" dirty="0">
                <a:solidFill>
                  <a:srgbClr val="FFFF00"/>
                </a:solidFill>
              </a:rPr>
              <a:t>6</a:t>
            </a:r>
            <a:r>
              <a:rPr lang="cs-CZ" altLang="cs-CZ" sz="2000" b="1" dirty="0">
                <a:solidFill>
                  <a:srgbClr val="FFFF00"/>
                </a:solidFill>
              </a:rPr>
              <a:t>] [</a:t>
            </a:r>
            <a:r>
              <a:rPr lang="cs-CZ" altLang="cs-CZ" sz="2000" b="1" dirty="0" err="1">
                <a:solidFill>
                  <a:srgbClr val="FFFF00"/>
                </a:solidFill>
              </a:rPr>
              <a:t>Cr</a:t>
            </a:r>
            <a:r>
              <a:rPr lang="cs-CZ" altLang="cs-CZ" sz="2000" b="1" dirty="0">
                <a:solidFill>
                  <a:srgbClr val="FFFF00"/>
                </a:solidFill>
              </a:rPr>
              <a:t>(CN)</a:t>
            </a:r>
            <a:r>
              <a:rPr lang="cs-CZ" altLang="cs-CZ" sz="2000" b="1" baseline="-25000" dirty="0">
                <a:solidFill>
                  <a:srgbClr val="FFFF00"/>
                </a:solidFill>
              </a:rPr>
              <a:t>6</a:t>
            </a:r>
            <a:r>
              <a:rPr lang="cs-CZ" altLang="cs-CZ" sz="2000" b="1" dirty="0">
                <a:solidFill>
                  <a:srgbClr val="FFFF00"/>
                </a:solidFill>
              </a:rPr>
              <a:t>]      vs.   [</a:t>
            </a:r>
            <a:r>
              <a:rPr lang="cs-CZ" altLang="cs-CZ" sz="2000" b="1" dirty="0" err="1">
                <a:solidFill>
                  <a:srgbClr val="FFFF00"/>
                </a:solidFill>
              </a:rPr>
              <a:t>Cr</a:t>
            </a:r>
            <a:r>
              <a:rPr lang="cs-CZ" altLang="cs-CZ" sz="2000" b="1" dirty="0">
                <a:solidFill>
                  <a:srgbClr val="FFFF00"/>
                </a:solidFill>
              </a:rPr>
              <a:t>(NH</a:t>
            </a:r>
            <a:r>
              <a:rPr lang="cs-CZ" altLang="cs-CZ" sz="2000" b="1" baseline="-25000" dirty="0">
                <a:solidFill>
                  <a:srgbClr val="FFFF00"/>
                </a:solidFill>
              </a:rPr>
              <a:t>3</a:t>
            </a:r>
            <a:r>
              <a:rPr lang="cs-CZ" altLang="cs-CZ" sz="2000" b="1" dirty="0">
                <a:solidFill>
                  <a:srgbClr val="FFFF00"/>
                </a:solidFill>
              </a:rPr>
              <a:t>)</a:t>
            </a:r>
            <a:r>
              <a:rPr lang="cs-CZ" altLang="cs-CZ" sz="2000" b="1" baseline="-25000" dirty="0">
                <a:solidFill>
                  <a:srgbClr val="FFFF00"/>
                </a:solidFill>
              </a:rPr>
              <a:t>6</a:t>
            </a:r>
            <a:r>
              <a:rPr lang="cs-CZ" altLang="cs-CZ" sz="2000" b="1" dirty="0">
                <a:solidFill>
                  <a:srgbClr val="FFFF00"/>
                </a:solidFill>
              </a:rPr>
              <a:t>] [Co(CN)</a:t>
            </a:r>
            <a:r>
              <a:rPr lang="cs-CZ" altLang="cs-CZ" sz="2000" b="1" baseline="-25000" dirty="0">
                <a:solidFill>
                  <a:srgbClr val="FFFF00"/>
                </a:solidFill>
              </a:rPr>
              <a:t>6</a:t>
            </a:r>
            <a:r>
              <a:rPr lang="cs-CZ" altLang="cs-CZ" sz="2000" b="1" dirty="0">
                <a:solidFill>
                  <a:srgbClr val="FFFF00"/>
                </a:solidFill>
              </a:rPr>
              <a:t>]</a:t>
            </a:r>
            <a:endParaRPr lang="cs-CZ" altLang="cs-CZ" sz="2000" dirty="0"/>
          </a:p>
        </p:txBody>
      </p:sp>
      <p:sp>
        <p:nvSpPr>
          <p:cNvPr id="6" name="Zástupný symbol pro číslo snímku 5">
            <a:extLst>
              <a:ext uri="{FF2B5EF4-FFF2-40B4-BE49-F238E27FC236}">
                <a16:creationId xmlns:a16="http://schemas.microsoft.com/office/drawing/2014/main" id="{333DFB5D-B27D-4EC1-866D-3D5779806F98}"/>
              </a:ext>
            </a:extLst>
          </p:cNvPr>
          <p:cNvSpPr>
            <a:spLocks noGrp="1"/>
          </p:cNvSpPr>
          <p:nvPr>
            <p:ph type="sldNum" sz="quarter" idx="12"/>
          </p:nvPr>
        </p:nvSpPr>
        <p:spPr/>
        <p:txBody>
          <a:bodyPr/>
          <a:lstStyle/>
          <a:p>
            <a:fld id="{F847815A-90E5-49AC-AD71-5A0584789C7E}" type="slidenum">
              <a:rPr lang="en-CA" altLang="cs-CZ" smtClean="0"/>
              <a:pPr/>
              <a:t>22</a:t>
            </a:fld>
            <a:endParaRPr lang="en-CA" altLang="cs-CZ" dirty="0"/>
          </a:p>
        </p:txBody>
      </p:sp>
      <p:pic>
        <p:nvPicPr>
          <p:cNvPr id="7" name="Koord22-1">
            <a:hlinkClick r:id="" action="ppaction://media"/>
            <a:extLst>
              <a:ext uri="{FF2B5EF4-FFF2-40B4-BE49-F238E27FC236}">
                <a16:creationId xmlns:a16="http://schemas.microsoft.com/office/drawing/2014/main" id="{2474780B-0E93-488A-A6D4-C39B117889A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53400" y="304800"/>
            <a:ext cx="609600" cy="609600"/>
          </a:xfrm>
          <a:prstGeom prst="rect">
            <a:avLst/>
          </a:prstGeom>
        </p:spPr>
      </p:pic>
      <p:pic>
        <p:nvPicPr>
          <p:cNvPr id="8" name="Koord22-2">
            <a:hlinkClick r:id="" action="ppaction://media"/>
            <a:extLst>
              <a:ext uri="{FF2B5EF4-FFF2-40B4-BE49-F238E27FC236}">
                <a16:creationId xmlns:a16="http://schemas.microsoft.com/office/drawing/2014/main" id="{CAA070DB-D744-43D3-ADC0-49D10EC4E42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53400" y="35353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7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3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C210466-AE96-43FE-AD8C-173B836CFD24}"/>
              </a:ext>
            </a:extLst>
          </p:cNvPr>
          <p:cNvSpPr>
            <a:spLocks noGrp="1" noChangeArrowheads="1"/>
          </p:cNvSpPr>
          <p:nvPr>
            <p:ph type="title"/>
          </p:nvPr>
        </p:nvSpPr>
        <p:spPr>
          <a:xfrm>
            <a:off x="53752" y="54071"/>
            <a:ext cx="9036496" cy="915798"/>
          </a:xfrm>
          <a:solidFill>
            <a:schemeClr val="bg1"/>
          </a:solidFill>
        </p:spPr>
        <p:txBody>
          <a:bodyPr/>
          <a:lstStyle/>
          <a:p>
            <a:pPr algn="l"/>
            <a:r>
              <a:rPr lang="cs-CZ" altLang="cs-CZ" sz="2800" b="1" dirty="0">
                <a:solidFill>
                  <a:srgbClr val="FF0000"/>
                </a:solidFill>
                <a:latin typeface="Arial" panose="020B0604020202020204" pitchFamily="34" charset="0"/>
              </a:rPr>
              <a:t>Reakce koordinačních sloučenin – výměna ligandů</a:t>
            </a:r>
            <a:endParaRPr lang="cs-CZ" altLang="cs-CZ" sz="2800" dirty="0">
              <a:solidFill>
                <a:srgbClr val="000000"/>
              </a:solidFill>
            </a:endParaRPr>
          </a:p>
        </p:txBody>
      </p:sp>
      <p:sp>
        <p:nvSpPr>
          <p:cNvPr id="26636" name="Text Box 12">
            <a:extLst>
              <a:ext uri="{FF2B5EF4-FFF2-40B4-BE49-F238E27FC236}">
                <a16:creationId xmlns:a16="http://schemas.microsoft.com/office/drawing/2014/main" id="{63116E9C-D81C-431F-872B-010D33C88996}"/>
              </a:ext>
            </a:extLst>
          </p:cNvPr>
          <p:cNvSpPr txBox="1">
            <a:spLocks noChangeArrowheads="1"/>
          </p:cNvSpPr>
          <p:nvPr/>
        </p:nvSpPr>
        <p:spPr bwMode="auto">
          <a:xfrm>
            <a:off x="309562" y="3936419"/>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66FFFF"/>
                </a:solidFill>
              </a:rPr>
              <a:t>S</a:t>
            </a:r>
            <a:r>
              <a:rPr lang="cs-CZ" altLang="cs-CZ" sz="2000" b="1" baseline="-25000" dirty="0">
                <a:solidFill>
                  <a:srgbClr val="66FFFF"/>
                </a:solidFill>
              </a:rPr>
              <a:t>N </a:t>
            </a:r>
            <a:r>
              <a:rPr lang="cs-CZ" altLang="cs-CZ" sz="2000" b="1" dirty="0">
                <a:solidFill>
                  <a:srgbClr val="66FFFF"/>
                </a:solidFill>
              </a:rPr>
              <a:t>1</a:t>
            </a:r>
            <a:endParaRPr lang="cs-CZ" altLang="cs-CZ" sz="2000" dirty="0"/>
          </a:p>
        </p:txBody>
      </p:sp>
      <p:grpSp>
        <p:nvGrpSpPr>
          <p:cNvPr id="7" name="Skupina 6">
            <a:extLst>
              <a:ext uri="{FF2B5EF4-FFF2-40B4-BE49-F238E27FC236}">
                <a16:creationId xmlns:a16="http://schemas.microsoft.com/office/drawing/2014/main" id="{CACD4731-F753-48E0-8AA2-CCE8E05D5829}"/>
              </a:ext>
            </a:extLst>
          </p:cNvPr>
          <p:cNvGrpSpPr/>
          <p:nvPr/>
        </p:nvGrpSpPr>
        <p:grpSpPr>
          <a:xfrm>
            <a:off x="355981" y="2032073"/>
            <a:ext cx="7808532" cy="4660900"/>
            <a:chOff x="371856" y="1196975"/>
            <a:chExt cx="7808532" cy="4660900"/>
          </a:xfrm>
        </p:grpSpPr>
        <p:grpSp>
          <p:nvGrpSpPr>
            <p:cNvPr id="2" name="Skupina 1">
              <a:extLst>
                <a:ext uri="{FF2B5EF4-FFF2-40B4-BE49-F238E27FC236}">
                  <a16:creationId xmlns:a16="http://schemas.microsoft.com/office/drawing/2014/main" id="{D46D4B88-451A-4457-AB32-3CD0688CF911}"/>
                </a:ext>
              </a:extLst>
            </p:cNvPr>
            <p:cNvGrpSpPr/>
            <p:nvPr/>
          </p:nvGrpSpPr>
          <p:grpSpPr>
            <a:xfrm>
              <a:off x="701675" y="1196975"/>
              <a:ext cx="7478713" cy="1254125"/>
              <a:chOff x="701675" y="1196975"/>
              <a:chExt cx="7478713" cy="1254125"/>
            </a:xfrm>
          </p:grpSpPr>
          <p:sp>
            <p:nvSpPr>
              <p:cNvPr id="26627" name="Text Box 3">
                <a:extLst>
                  <a:ext uri="{FF2B5EF4-FFF2-40B4-BE49-F238E27FC236}">
                    <a16:creationId xmlns:a16="http://schemas.microsoft.com/office/drawing/2014/main" id="{326E221E-A6BA-4BEC-B070-980208FA0B74}"/>
                  </a:ext>
                </a:extLst>
              </p:cNvPr>
              <p:cNvSpPr txBox="1">
                <a:spLocks noChangeArrowheads="1"/>
              </p:cNvSpPr>
              <p:nvPr/>
            </p:nvSpPr>
            <p:spPr bwMode="auto">
              <a:xfrm>
                <a:off x="701675" y="1196975"/>
                <a:ext cx="131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a:solidFill>
                      <a:srgbClr val="66FFFF"/>
                    </a:solidFill>
                  </a:rPr>
                  <a:t>Substituce</a:t>
                </a:r>
                <a:endParaRPr lang="cs-CZ" altLang="cs-CZ" sz="2000"/>
              </a:p>
            </p:txBody>
          </p:sp>
          <p:sp>
            <p:nvSpPr>
              <p:cNvPr id="26628" name="Text Box 4">
                <a:extLst>
                  <a:ext uri="{FF2B5EF4-FFF2-40B4-BE49-F238E27FC236}">
                    <a16:creationId xmlns:a16="http://schemas.microsoft.com/office/drawing/2014/main" id="{40939F23-3C97-46F9-9EF2-32E1791A016F}"/>
                  </a:ext>
                </a:extLst>
              </p:cNvPr>
              <p:cNvSpPr txBox="1">
                <a:spLocks noChangeArrowheads="1"/>
              </p:cNvSpPr>
              <p:nvPr/>
            </p:nvSpPr>
            <p:spPr bwMode="auto">
              <a:xfrm>
                <a:off x="1006475" y="1598613"/>
                <a:ext cx="143668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a:t>
                </a:r>
                <a:r>
                  <a:rPr lang="cs-CZ" altLang="cs-CZ" sz="2000" b="1">
                    <a:solidFill>
                      <a:srgbClr val="FFFF00"/>
                    </a:solidFill>
                  </a:rPr>
                  <a:t>]  +  Y</a:t>
                </a:r>
                <a:endParaRPr lang="cs-CZ" altLang="cs-CZ" sz="2000"/>
              </a:p>
            </p:txBody>
          </p:sp>
          <p:sp>
            <p:nvSpPr>
              <p:cNvPr id="26629" name="Line 5">
                <a:extLst>
                  <a:ext uri="{FF2B5EF4-FFF2-40B4-BE49-F238E27FC236}">
                    <a16:creationId xmlns:a16="http://schemas.microsoft.com/office/drawing/2014/main" id="{3DCA4AB9-FD75-4909-87FF-859BAC540F02}"/>
                  </a:ext>
                </a:extLst>
              </p:cNvPr>
              <p:cNvSpPr>
                <a:spLocks noChangeShapeType="1"/>
              </p:cNvSpPr>
              <p:nvPr/>
            </p:nvSpPr>
            <p:spPr bwMode="auto">
              <a:xfrm>
                <a:off x="2835275" y="1806575"/>
                <a:ext cx="6096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6630" name="Text Box 6">
                <a:extLst>
                  <a:ext uri="{FF2B5EF4-FFF2-40B4-BE49-F238E27FC236}">
                    <a16:creationId xmlns:a16="http://schemas.microsoft.com/office/drawing/2014/main" id="{078E1BDC-285C-4E21-BC0A-FC678BC9C134}"/>
                  </a:ext>
                </a:extLst>
              </p:cNvPr>
              <p:cNvSpPr txBox="1">
                <a:spLocks noChangeArrowheads="1"/>
              </p:cNvSpPr>
              <p:nvPr/>
            </p:nvSpPr>
            <p:spPr bwMode="auto">
              <a:xfrm>
                <a:off x="3505200" y="1600200"/>
                <a:ext cx="17716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n–1</a:t>
                </a:r>
                <a:r>
                  <a:rPr lang="cs-CZ" altLang="cs-CZ" sz="2000" b="1">
                    <a:solidFill>
                      <a:srgbClr val="FFFF00"/>
                    </a:solidFill>
                  </a:rPr>
                  <a:t>Y]  +  L</a:t>
                </a:r>
                <a:endParaRPr lang="cs-CZ" altLang="cs-CZ" sz="2000"/>
              </a:p>
            </p:txBody>
          </p:sp>
          <p:sp>
            <p:nvSpPr>
              <p:cNvPr id="26631" name="Text Box 7">
                <a:extLst>
                  <a:ext uri="{FF2B5EF4-FFF2-40B4-BE49-F238E27FC236}">
                    <a16:creationId xmlns:a16="http://schemas.microsoft.com/office/drawing/2014/main" id="{00545CF8-42C6-4360-82EE-46AA89C8637C}"/>
                  </a:ext>
                </a:extLst>
              </p:cNvPr>
              <p:cNvSpPr txBox="1">
                <a:spLocks noChangeArrowheads="1"/>
              </p:cNvSpPr>
              <p:nvPr/>
            </p:nvSpPr>
            <p:spPr bwMode="auto">
              <a:xfrm>
                <a:off x="6248400" y="1608138"/>
                <a:ext cx="44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a:solidFill>
                      <a:srgbClr val="66FFFF"/>
                    </a:solidFill>
                  </a:rPr>
                  <a:t>S</a:t>
                </a:r>
                <a:r>
                  <a:rPr lang="cs-CZ" altLang="cs-CZ" sz="2000" b="1" baseline="-25000">
                    <a:solidFill>
                      <a:srgbClr val="66FFFF"/>
                    </a:solidFill>
                  </a:rPr>
                  <a:t>N</a:t>
                </a:r>
                <a:endParaRPr lang="cs-CZ" altLang="cs-CZ" sz="2400" baseline="-25000">
                  <a:solidFill>
                    <a:srgbClr val="000000"/>
                  </a:solidFill>
                </a:endParaRPr>
              </a:p>
            </p:txBody>
          </p:sp>
          <p:sp>
            <p:nvSpPr>
              <p:cNvPr id="26632" name="Text Box 8">
                <a:extLst>
                  <a:ext uri="{FF2B5EF4-FFF2-40B4-BE49-F238E27FC236}">
                    <a16:creationId xmlns:a16="http://schemas.microsoft.com/office/drawing/2014/main" id="{81724EF5-E27E-47C0-84B2-FD65922FCC3C}"/>
                  </a:ext>
                </a:extLst>
              </p:cNvPr>
              <p:cNvSpPr txBox="1">
                <a:spLocks noChangeArrowheads="1"/>
              </p:cNvSpPr>
              <p:nvPr/>
            </p:nvSpPr>
            <p:spPr bwMode="auto">
              <a:xfrm>
                <a:off x="1203928" y="2010404"/>
                <a:ext cx="15763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dirty="0">
                    <a:solidFill>
                      <a:srgbClr val="FFFF00"/>
                    </a:solidFill>
                  </a:rPr>
                  <a:t>[</a:t>
                </a:r>
                <a:r>
                  <a:rPr lang="cs-CZ" altLang="cs-CZ" sz="2000" b="1" dirty="0" err="1">
                    <a:solidFill>
                      <a:srgbClr val="FFFF00"/>
                    </a:solidFill>
                  </a:rPr>
                  <a:t>ML</a:t>
                </a:r>
                <a:r>
                  <a:rPr lang="cs-CZ" altLang="cs-CZ" sz="2000" b="1" baseline="-25000" dirty="0" err="1">
                    <a:solidFill>
                      <a:srgbClr val="FFFF00"/>
                    </a:solidFill>
                  </a:rPr>
                  <a:t>n</a:t>
                </a:r>
                <a:r>
                  <a:rPr lang="cs-CZ" altLang="cs-CZ" sz="2000" b="1" dirty="0">
                    <a:solidFill>
                      <a:srgbClr val="FFFF00"/>
                    </a:solidFill>
                  </a:rPr>
                  <a:t>]  +  M’</a:t>
                </a:r>
                <a:endParaRPr lang="cs-CZ" altLang="cs-CZ" sz="2000" dirty="0"/>
              </a:p>
            </p:txBody>
          </p:sp>
          <p:sp>
            <p:nvSpPr>
              <p:cNvPr id="26633" name="Line 9">
                <a:extLst>
                  <a:ext uri="{FF2B5EF4-FFF2-40B4-BE49-F238E27FC236}">
                    <a16:creationId xmlns:a16="http://schemas.microsoft.com/office/drawing/2014/main" id="{2E018A45-1C59-49C7-90E8-BC9FED1FD0BF}"/>
                  </a:ext>
                </a:extLst>
              </p:cNvPr>
              <p:cNvSpPr>
                <a:spLocks noChangeShapeType="1"/>
              </p:cNvSpPr>
              <p:nvPr/>
            </p:nvSpPr>
            <p:spPr bwMode="auto">
              <a:xfrm>
                <a:off x="2835275" y="2243138"/>
                <a:ext cx="6096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6634" name="Text Box 10">
                <a:extLst>
                  <a:ext uri="{FF2B5EF4-FFF2-40B4-BE49-F238E27FC236}">
                    <a16:creationId xmlns:a16="http://schemas.microsoft.com/office/drawing/2014/main" id="{AACF02BB-2F0E-412E-B1D7-16641FA97011}"/>
                  </a:ext>
                </a:extLst>
              </p:cNvPr>
              <p:cNvSpPr txBox="1">
                <a:spLocks noChangeArrowheads="1"/>
              </p:cNvSpPr>
              <p:nvPr/>
            </p:nvSpPr>
            <p:spPr bwMode="auto">
              <a:xfrm>
                <a:off x="3505200" y="2036763"/>
                <a:ext cx="157638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a:t>
                </a:r>
                <a:r>
                  <a:rPr lang="cs-CZ" altLang="cs-CZ" sz="2000" b="1">
                    <a:solidFill>
                      <a:srgbClr val="FFFF00"/>
                    </a:solidFill>
                  </a:rPr>
                  <a:t>]  +  M</a:t>
                </a:r>
                <a:endParaRPr lang="cs-CZ" altLang="cs-CZ" sz="2000"/>
              </a:p>
            </p:txBody>
          </p:sp>
          <p:sp>
            <p:nvSpPr>
              <p:cNvPr id="26635" name="Text Box 11">
                <a:extLst>
                  <a:ext uri="{FF2B5EF4-FFF2-40B4-BE49-F238E27FC236}">
                    <a16:creationId xmlns:a16="http://schemas.microsoft.com/office/drawing/2014/main" id="{B5CB2CE6-07C6-435E-B122-5F304ADE5AEC}"/>
                  </a:ext>
                </a:extLst>
              </p:cNvPr>
              <p:cNvSpPr txBox="1">
                <a:spLocks noChangeArrowheads="1"/>
              </p:cNvSpPr>
              <p:nvPr/>
            </p:nvSpPr>
            <p:spPr bwMode="auto">
              <a:xfrm>
                <a:off x="6248400" y="2044700"/>
                <a:ext cx="1931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a:solidFill>
                      <a:srgbClr val="66FFFF"/>
                    </a:solidFill>
                  </a:rPr>
                  <a:t>S</a:t>
                </a:r>
                <a:r>
                  <a:rPr lang="cs-CZ" altLang="cs-CZ" sz="2000" b="1" baseline="-25000">
                    <a:solidFill>
                      <a:srgbClr val="66FFFF"/>
                    </a:solidFill>
                  </a:rPr>
                  <a:t>E   </a:t>
                </a:r>
                <a:r>
                  <a:rPr lang="cs-CZ" altLang="cs-CZ" sz="2000">
                    <a:solidFill>
                      <a:srgbClr val="66FFFF"/>
                    </a:solidFill>
                  </a:rPr>
                  <a:t>(méně běžné)</a:t>
                </a:r>
                <a:endParaRPr lang="cs-CZ" altLang="cs-CZ" sz="2400" baseline="-25000">
                  <a:solidFill>
                    <a:srgbClr val="000000"/>
                  </a:solidFill>
                </a:endParaRPr>
              </a:p>
            </p:txBody>
          </p:sp>
        </p:grpSp>
        <p:grpSp>
          <p:nvGrpSpPr>
            <p:cNvPr id="3" name="Skupina 2">
              <a:extLst>
                <a:ext uri="{FF2B5EF4-FFF2-40B4-BE49-F238E27FC236}">
                  <a16:creationId xmlns:a16="http://schemas.microsoft.com/office/drawing/2014/main" id="{DC4C4C49-FFB6-4A5D-909B-EAF2BAF95D17}"/>
                </a:ext>
              </a:extLst>
            </p:cNvPr>
            <p:cNvGrpSpPr/>
            <p:nvPr/>
          </p:nvGrpSpPr>
          <p:grpSpPr>
            <a:xfrm>
              <a:off x="1006475" y="3122613"/>
              <a:ext cx="6110288" cy="852487"/>
              <a:chOff x="1006475" y="3122613"/>
              <a:chExt cx="6110288" cy="852487"/>
            </a:xfrm>
          </p:grpSpPr>
          <p:sp>
            <p:nvSpPr>
              <p:cNvPr id="26637" name="Text Box 13">
                <a:extLst>
                  <a:ext uri="{FF2B5EF4-FFF2-40B4-BE49-F238E27FC236}">
                    <a16:creationId xmlns:a16="http://schemas.microsoft.com/office/drawing/2014/main" id="{17ED67E9-60C5-4581-82CB-3C8A8845BF64}"/>
                  </a:ext>
                </a:extLst>
              </p:cNvPr>
              <p:cNvSpPr txBox="1">
                <a:spLocks noChangeArrowheads="1"/>
              </p:cNvSpPr>
              <p:nvPr/>
            </p:nvSpPr>
            <p:spPr bwMode="auto">
              <a:xfrm>
                <a:off x="1006475" y="3122613"/>
                <a:ext cx="85407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a:t>
                </a:r>
                <a:r>
                  <a:rPr lang="cs-CZ" altLang="cs-CZ" sz="2000" b="1">
                    <a:solidFill>
                      <a:srgbClr val="FFFF00"/>
                    </a:solidFill>
                  </a:rPr>
                  <a:t>]</a:t>
                </a:r>
                <a:endParaRPr lang="cs-CZ" altLang="cs-CZ" sz="2000"/>
              </a:p>
            </p:txBody>
          </p:sp>
          <p:sp>
            <p:nvSpPr>
              <p:cNvPr id="26638" name="Line 14">
                <a:extLst>
                  <a:ext uri="{FF2B5EF4-FFF2-40B4-BE49-F238E27FC236}">
                    <a16:creationId xmlns:a16="http://schemas.microsoft.com/office/drawing/2014/main" id="{9D0A3E8F-E84C-4E0A-AD09-CDB7D7D77C0C}"/>
                  </a:ext>
                </a:extLst>
              </p:cNvPr>
              <p:cNvSpPr>
                <a:spLocks noChangeShapeType="1"/>
              </p:cNvSpPr>
              <p:nvPr/>
            </p:nvSpPr>
            <p:spPr bwMode="auto">
              <a:xfrm>
                <a:off x="2759075" y="3330575"/>
                <a:ext cx="6096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6639" name="Text Box 15">
                <a:extLst>
                  <a:ext uri="{FF2B5EF4-FFF2-40B4-BE49-F238E27FC236}">
                    <a16:creationId xmlns:a16="http://schemas.microsoft.com/office/drawing/2014/main" id="{5BF2A382-06DC-43BE-ABAE-A45E0871443D}"/>
                  </a:ext>
                </a:extLst>
              </p:cNvPr>
              <p:cNvSpPr txBox="1">
                <a:spLocks noChangeArrowheads="1"/>
              </p:cNvSpPr>
              <p:nvPr/>
            </p:nvSpPr>
            <p:spPr bwMode="auto">
              <a:xfrm>
                <a:off x="3505200" y="3124200"/>
                <a:ext cx="17145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n–1</a:t>
                </a:r>
                <a:r>
                  <a:rPr lang="cs-CZ" altLang="cs-CZ" sz="2000" b="1">
                    <a:solidFill>
                      <a:srgbClr val="FFFF00"/>
                    </a:solidFill>
                  </a:rPr>
                  <a:t>]*  +  L</a:t>
                </a:r>
                <a:endParaRPr lang="cs-CZ" altLang="cs-CZ" sz="2000"/>
              </a:p>
            </p:txBody>
          </p:sp>
          <p:sp>
            <p:nvSpPr>
              <p:cNvPr id="26640" name="Text Box 16">
                <a:extLst>
                  <a:ext uri="{FF2B5EF4-FFF2-40B4-BE49-F238E27FC236}">
                    <a16:creationId xmlns:a16="http://schemas.microsoft.com/office/drawing/2014/main" id="{4C7F079C-A0B6-4AC9-844B-1C5041263C0A}"/>
                  </a:ext>
                </a:extLst>
              </p:cNvPr>
              <p:cNvSpPr txBox="1">
                <a:spLocks noChangeArrowheads="1"/>
              </p:cNvSpPr>
              <p:nvPr/>
            </p:nvSpPr>
            <p:spPr bwMode="auto">
              <a:xfrm>
                <a:off x="6172200" y="3132138"/>
                <a:ext cx="944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solidFill>
                      <a:srgbClr val="66FFFF"/>
                    </a:solidFill>
                  </a:rPr>
                  <a:t>pomalu</a:t>
                </a:r>
                <a:endParaRPr lang="cs-CZ" altLang="cs-CZ" sz="2400" baseline="-25000" dirty="0">
                  <a:solidFill>
                    <a:srgbClr val="000000"/>
                  </a:solidFill>
                </a:endParaRPr>
              </a:p>
            </p:txBody>
          </p:sp>
          <p:sp>
            <p:nvSpPr>
              <p:cNvPr id="26641" name="Text Box 17">
                <a:extLst>
                  <a:ext uri="{FF2B5EF4-FFF2-40B4-BE49-F238E27FC236}">
                    <a16:creationId xmlns:a16="http://schemas.microsoft.com/office/drawing/2014/main" id="{892843FF-7076-458B-BFF3-44D1133AD608}"/>
                  </a:ext>
                </a:extLst>
              </p:cNvPr>
              <p:cNvSpPr txBox="1">
                <a:spLocks noChangeArrowheads="1"/>
              </p:cNvSpPr>
              <p:nvPr/>
            </p:nvSpPr>
            <p:spPr bwMode="auto">
              <a:xfrm>
                <a:off x="1006475" y="3559175"/>
                <a:ext cx="17287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n–1</a:t>
                </a:r>
                <a:r>
                  <a:rPr lang="cs-CZ" altLang="cs-CZ" sz="2000" b="1">
                    <a:solidFill>
                      <a:srgbClr val="FFFF00"/>
                    </a:solidFill>
                  </a:rPr>
                  <a:t>]*  +  Y</a:t>
                </a:r>
                <a:endParaRPr lang="cs-CZ" altLang="cs-CZ" sz="2000"/>
              </a:p>
            </p:txBody>
          </p:sp>
          <p:sp>
            <p:nvSpPr>
              <p:cNvPr id="26642" name="Line 18">
                <a:extLst>
                  <a:ext uri="{FF2B5EF4-FFF2-40B4-BE49-F238E27FC236}">
                    <a16:creationId xmlns:a16="http://schemas.microsoft.com/office/drawing/2014/main" id="{B83F025D-CA86-40E5-A4C8-E8C70773D835}"/>
                  </a:ext>
                </a:extLst>
              </p:cNvPr>
              <p:cNvSpPr>
                <a:spLocks noChangeShapeType="1"/>
              </p:cNvSpPr>
              <p:nvPr/>
            </p:nvSpPr>
            <p:spPr bwMode="auto">
              <a:xfrm>
                <a:off x="2759075" y="3767138"/>
                <a:ext cx="6096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6643" name="Text Box 19">
                <a:extLst>
                  <a:ext uri="{FF2B5EF4-FFF2-40B4-BE49-F238E27FC236}">
                    <a16:creationId xmlns:a16="http://schemas.microsoft.com/office/drawing/2014/main" id="{79767B8F-F127-43F3-B23C-6CAC81D54F7A}"/>
                  </a:ext>
                </a:extLst>
              </p:cNvPr>
              <p:cNvSpPr txBox="1">
                <a:spLocks noChangeArrowheads="1"/>
              </p:cNvSpPr>
              <p:nvPr/>
            </p:nvSpPr>
            <p:spPr bwMode="auto">
              <a:xfrm>
                <a:off x="3505200" y="3560763"/>
                <a:ext cx="12033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n–1</a:t>
                </a:r>
                <a:r>
                  <a:rPr lang="cs-CZ" altLang="cs-CZ" sz="2000" b="1">
                    <a:solidFill>
                      <a:srgbClr val="FFFF00"/>
                    </a:solidFill>
                  </a:rPr>
                  <a:t>Y]</a:t>
                </a:r>
                <a:endParaRPr lang="cs-CZ" altLang="cs-CZ" sz="2000"/>
              </a:p>
            </p:txBody>
          </p:sp>
          <p:sp>
            <p:nvSpPr>
              <p:cNvPr id="26644" name="Text Box 20">
                <a:extLst>
                  <a:ext uri="{FF2B5EF4-FFF2-40B4-BE49-F238E27FC236}">
                    <a16:creationId xmlns:a16="http://schemas.microsoft.com/office/drawing/2014/main" id="{B6858818-DAE3-4F8C-B6EE-A50BA016FF96}"/>
                  </a:ext>
                </a:extLst>
              </p:cNvPr>
              <p:cNvSpPr txBox="1">
                <a:spLocks noChangeArrowheads="1"/>
              </p:cNvSpPr>
              <p:nvPr/>
            </p:nvSpPr>
            <p:spPr bwMode="auto">
              <a:xfrm>
                <a:off x="6172200" y="3568700"/>
                <a:ext cx="81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a:solidFill>
                      <a:srgbClr val="66FFFF"/>
                    </a:solidFill>
                  </a:rPr>
                  <a:t>rychle</a:t>
                </a:r>
                <a:endParaRPr lang="cs-CZ" altLang="cs-CZ" sz="2400" baseline="-25000">
                  <a:solidFill>
                    <a:srgbClr val="000000"/>
                  </a:solidFill>
                </a:endParaRPr>
              </a:p>
            </p:txBody>
          </p:sp>
        </p:grpSp>
        <p:grpSp>
          <p:nvGrpSpPr>
            <p:cNvPr id="4" name="Skupina 3">
              <a:extLst>
                <a:ext uri="{FF2B5EF4-FFF2-40B4-BE49-F238E27FC236}">
                  <a16:creationId xmlns:a16="http://schemas.microsoft.com/office/drawing/2014/main" id="{AF67976B-F585-404D-89BB-409A05765F5C}"/>
                </a:ext>
              </a:extLst>
            </p:cNvPr>
            <p:cNvGrpSpPr/>
            <p:nvPr/>
          </p:nvGrpSpPr>
          <p:grpSpPr>
            <a:xfrm>
              <a:off x="371856" y="5005668"/>
              <a:ext cx="6668707" cy="852207"/>
              <a:chOff x="371856" y="5005668"/>
              <a:chExt cx="6668707" cy="852207"/>
            </a:xfrm>
          </p:grpSpPr>
          <p:sp>
            <p:nvSpPr>
              <p:cNvPr id="26645" name="Text Box 21">
                <a:extLst>
                  <a:ext uri="{FF2B5EF4-FFF2-40B4-BE49-F238E27FC236}">
                    <a16:creationId xmlns:a16="http://schemas.microsoft.com/office/drawing/2014/main" id="{6AB3F41D-B7BC-4467-BACF-2951D2B8FA31}"/>
                  </a:ext>
                </a:extLst>
              </p:cNvPr>
              <p:cNvSpPr txBox="1">
                <a:spLocks noChangeArrowheads="1"/>
              </p:cNvSpPr>
              <p:nvPr/>
            </p:nvSpPr>
            <p:spPr bwMode="auto">
              <a:xfrm>
                <a:off x="1006475" y="5006975"/>
                <a:ext cx="14366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a:t>
                </a:r>
                <a:r>
                  <a:rPr lang="cs-CZ" altLang="cs-CZ" sz="2000" b="1">
                    <a:solidFill>
                      <a:srgbClr val="FFFF00"/>
                    </a:solidFill>
                  </a:rPr>
                  <a:t>]  +  Y</a:t>
                </a:r>
                <a:endParaRPr lang="cs-CZ" altLang="cs-CZ" sz="2000"/>
              </a:p>
            </p:txBody>
          </p:sp>
          <p:sp>
            <p:nvSpPr>
              <p:cNvPr id="26646" name="Line 22">
                <a:extLst>
                  <a:ext uri="{FF2B5EF4-FFF2-40B4-BE49-F238E27FC236}">
                    <a16:creationId xmlns:a16="http://schemas.microsoft.com/office/drawing/2014/main" id="{44F7B354-319D-4AB6-AEB4-3866E787F769}"/>
                  </a:ext>
                </a:extLst>
              </p:cNvPr>
              <p:cNvSpPr>
                <a:spLocks noChangeShapeType="1"/>
              </p:cNvSpPr>
              <p:nvPr/>
            </p:nvSpPr>
            <p:spPr bwMode="auto">
              <a:xfrm>
                <a:off x="2682875" y="5214938"/>
                <a:ext cx="6096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6647" name="Text Box 23">
                <a:extLst>
                  <a:ext uri="{FF2B5EF4-FFF2-40B4-BE49-F238E27FC236}">
                    <a16:creationId xmlns:a16="http://schemas.microsoft.com/office/drawing/2014/main" id="{2CF84FE1-E42A-42D7-8063-EDE1374EB5E5}"/>
                  </a:ext>
                </a:extLst>
              </p:cNvPr>
              <p:cNvSpPr txBox="1">
                <a:spLocks noChangeArrowheads="1"/>
              </p:cNvSpPr>
              <p:nvPr/>
            </p:nvSpPr>
            <p:spPr bwMode="auto">
              <a:xfrm>
                <a:off x="3505200" y="5008563"/>
                <a:ext cx="1165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a:t>
                </a:r>
                <a:r>
                  <a:rPr lang="cs-CZ" altLang="cs-CZ" sz="2000" b="1">
                    <a:solidFill>
                      <a:srgbClr val="FFFF00"/>
                    </a:solidFill>
                  </a:rPr>
                  <a:t>Y]*</a:t>
                </a:r>
                <a:endParaRPr lang="cs-CZ" altLang="cs-CZ" sz="2000"/>
              </a:p>
            </p:txBody>
          </p:sp>
          <p:sp>
            <p:nvSpPr>
              <p:cNvPr id="26648" name="Text Box 24">
                <a:extLst>
                  <a:ext uri="{FF2B5EF4-FFF2-40B4-BE49-F238E27FC236}">
                    <a16:creationId xmlns:a16="http://schemas.microsoft.com/office/drawing/2014/main" id="{96732727-A6F6-4223-8270-FDF445DE47C2}"/>
                  </a:ext>
                </a:extLst>
              </p:cNvPr>
              <p:cNvSpPr txBox="1">
                <a:spLocks noChangeArrowheads="1"/>
              </p:cNvSpPr>
              <p:nvPr/>
            </p:nvSpPr>
            <p:spPr bwMode="auto">
              <a:xfrm>
                <a:off x="6096000" y="5016500"/>
                <a:ext cx="944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a:solidFill>
                      <a:srgbClr val="66FFFF"/>
                    </a:solidFill>
                  </a:rPr>
                  <a:t>pomalu</a:t>
                </a:r>
                <a:endParaRPr lang="cs-CZ" altLang="cs-CZ" sz="2000" b="1" baseline="-25000">
                  <a:solidFill>
                    <a:srgbClr val="66FFFF"/>
                  </a:solidFill>
                </a:endParaRPr>
              </a:p>
            </p:txBody>
          </p:sp>
          <p:sp>
            <p:nvSpPr>
              <p:cNvPr id="26649" name="Text Box 25">
                <a:extLst>
                  <a:ext uri="{FF2B5EF4-FFF2-40B4-BE49-F238E27FC236}">
                    <a16:creationId xmlns:a16="http://schemas.microsoft.com/office/drawing/2014/main" id="{49957919-3BEF-4EC3-A651-0B9EBF8E82BB}"/>
                  </a:ext>
                </a:extLst>
              </p:cNvPr>
              <p:cNvSpPr txBox="1">
                <a:spLocks noChangeArrowheads="1"/>
              </p:cNvSpPr>
              <p:nvPr/>
            </p:nvSpPr>
            <p:spPr bwMode="auto">
              <a:xfrm>
                <a:off x="1006475" y="5443538"/>
                <a:ext cx="11652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a:t>
                </a:r>
                <a:r>
                  <a:rPr lang="cs-CZ" altLang="cs-CZ" sz="2000" b="1">
                    <a:solidFill>
                      <a:srgbClr val="FFFF00"/>
                    </a:solidFill>
                  </a:rPr>
                  <a:t>Y]*</a:t>
                </a:r>
                <a:endParaRPr lang="cs-CZ" altLang="cs-CZ" sz="2000"/>
              </a:p>
            </p:txBody>
          </p:sp>
          <p:sp>
            <p:nvSpPr>
              <p:cNvPr id="26650" name="Line 26">
                <a:extLst>
                  <a:ext uri="{FF2B5EF4-FFF2-40B4-BE49-F238E27FC236}">
                    <a16:creationId xmlns:a16="http://schemas.microsoft.com/office/drawing/2014/main" id="{11C8F46F-BD21-463E-894E-C45AFEDFA08C}"/>
                  </a:ext>
                </a:extLst>
              </p:cNvPr>
              <p:cNvSpPr>
                <a:spLocks noChangeShapeType="1"/>
              </p:cNvSpPr>
              <p:nvPr/>
            </p:nvSpPr>
            <p:spPr bwMode="auto">
              <a:xfrm>
                <a:off x="2682875" y="5651500"/>
                <a:ext cx="6096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6651" name="Text Box 27">
                <a:extLst>
                  <a:ext uri="{FF2B5EF4-FFF2-40B4-BE49-F238E27FC236}">
                    <a16:creationId xmlns:a16="http://schemas.microsoft.com/office/drawing/2014/main" id="{D8A108F6-B35A-466C-AA7E-8047A24DC973}"/>
                  </a:ext>
                </a:extLst>
              </p:cNvPr>
              <p:cNvSpPr txBox="1">
                <a:spLocks noChangeArrowheads="1"/>
              </p:cNvSpPr>
              <p:nvPr/>
            </p:nvSpPr>
            <p:spPr bwMode="auto">
              <a:xfrm>
                <a:off x="3505200" y="5445125"/>
                <a:ext cx="1771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[ML</a:t>
                </a:r>
                <a:r>
                  <a:rPr lang="cs-CZ" altLang="cs-CZ" sz="2000" b="1" baseline="-25000">
                    <a:solidFill>
                      <a:srgbClr val="FFFF00"/>
                    </a:solidFill>
                  </a:rPr>
                  <a:t>n–1</a:t>
                </a:r>
                <a:r>
                  <a:rPr lang="cs-CZ" altLang="cs-CZ" sz="2000" b="1">
                    <a:solidFill>
                      <a:srgbClr val="FFFF00"/>
                    </a:solidFill>
                  </a:rPr>
                  <a:t>Y]  +  L</a:t>
                </a:r>
                <a:endParaRPr lang="cs-CZ" altLang="cs-CZ" sz="2000"/>
              </a:p>
            </p:txBody>
          </p:sp>
          <p:sp>
            <p:nvSpPr>
              <p:cNvPr id="26652" name="Text Box 28">
                <a:extLst>
                  <a:ext uri="{FF2B5EF4-FFF2-40B4-BE49-F238E27FC236}">
                    <a16:creationId xmlns:a16="http://schemas.microsoft.com/office/drawing/2014/main" id="{043190EA-8A40-4450-A42D-342F266FE03C}"/>
                  </a:ext>
                </a:extLst>
              </p:cNvPr>
              <p:cNvSpPr txBox="1">
                <a:spLocks noChangeArrowheads="1"/>
              </p:cNvSpPr>
              <p:nvPr/>
            </p:nvSpPr>
            <p:spPr bwMode="auto">
              <a:xfrm>
                <a:off x="6096000" y="5453063"/>
                <a:ext cx="81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a:solidFill>
                      <a:srgbClr val="66FFFF"/>
                    </a:solidFill>
                  </a:rPr>
                  <a:t>rychle</a:t>
                </a:r>
              </a:p>
            </p:txBody>
          </p:sp>
          <p:sp>
            <p:nvSpPr>
              <p:cNvPr id="26653" name="Text Box 29">
                <a:extLst>
                  <a:ext uri="{FF2B5EF4-FFF2-40B4-BE49-F238E27FC236}">
                    <a16:creationId xmlns:a16="http://schemas.microsoft.com/office/drawing/2014/main" id="{DF4499F6-6403-44B0-8BA1-CACF255B09F8}"/>
                  </a:ext>
                </a:extLst>
              </p:cNvPr>
              <p:cNvSpPr txBox="1">
                <a:spLocks noChangeArrowheads="1"/>
              </p:cNvSpPr>
              <p:nvPr/>
            </p:nvSpPr>
            <p:spPr bwMode="auto">
              <a:xfrm>
                <a:off x="371856" y="5005668"/>
                <a:ext cx="612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66FFFF"/>
                    </a:solidFill>
                  </a:rPr>
                  <a:t>S</a:t>
                </a:r>
                <a:r>
                  <a:rPr lang="cs-CZ" altLang="cs-CZ" sz="2000" b="1" baseline="-25000" dirty="0">
                    <a:solidFill>
                      <a:srgbClr val="66FFFF"/>
                    </a:solidFill>
                  </a:rPr>
                  <a:t>N </a:t>
                </a:r>
                <a:r>
                  <a:rPr lang="cs-CZ" altLang="cs-CZ" sz="2000" b="1" dirty="0">
                    <a:solidFill>
                      <a:srgbClr val="66FFFF"/>
                    </a:solidFill>
                  </a:rPr>
                  <a:t>2</a:t>
                </a:r>
                <a:endParaRPr lang="cs-CZ" altLang="cs-CZ" sz="2000" dirty="0"/>
              </a:p>
            </p:txBody>
          </p:sp>
        </p:grpSp>
      </p:grpSp>
      <p:sp>
        <p:nvSpPr>
          <p:cNvPr id="6" name="Zástupný symbol pro číslo snímku 5">
            <a:extLst>
              <a:ext uri="{FF2B5EF4-FFF2-40B4-BE49-F238E27FC236}">
                <a16:creationId xmlns:a16="http://schemas.microsoft.com/office/drawing/2014/main" id="{477A053C-40BC-4B26-B9D1-33212F054616}"/>
              </a:ext>
            </a:extLst>
          </p:cNvPr>
          <p:cNvSpPr>
            <a:spLocks noGrp="1"/>
          </p:cNvSpPr>
          <p:nvPr>
            <p:ph type="sldNum" sz="quarter" idx="12"/>
          </p:nvPr>
        </p:nvSpPr>
        <p:spPr/>
        <p:txBody>
          <a:bodyPr/>
          <a:lstStyle/>
          <a:p>
            <a:fld id="{F847815A-90E5-49AC-AD71-5A0584789C7E}" type="slidenum">
              <a:rPr lang="en-CA" altLang="cs-CZ" smtClean="0"/>
              <a:pPr/>
              <a:t>23</a:t>
            </a:fld>
            <a:endParaRPr lang="en-CA" altLang="cs-CZ"/>
          </a:p>
        </p:txBody>
      </p:sp>
      <p:sp>
        <p:nvSpPr>
          <p:cNvPr id="8" name="TextovéPole 7">
            <a:extLst>
              <a:ext uri="{FF2B5EF4-FFF2-40B4-BE49-F238E27FC236}">
                <a16:creationId xmlns:a16="http://schemas.microsoft.com/office/drawing/2014/main" id="{B5E5C057-08B4-4E5C-84F1-AA0FB64B2FB8}"/>
              </a:ext>
            </a:extLst>
          </p:cNvPr>
          <p:cNvSpPr txBox="1"/>
          <p:nvPr/>
        </p:nvSpPr>
        <p:spPr>
          <a:xfrm>
            <a:off x="53752" y="1147028"/>
            <a:ext cx="8910736" cy="707886"/>
          </a:xfrm>
          <a:prstGeom prst="rect">
            <a:avLst/>
          </a:prstGeom>
          <a:solidFill>
            <a:schemeClr val="bg1"/>
          </a:solidFill>
        </p:spPr>
        <p:txBody>
          <a:bodyPr wrap="square" rtlCol="0">
            <a:spAutoFit/>
          </a:bodyPr>
          <a:lstStyle/>
          <a:p>
            <a:r>
              <a:rPr lang="cs-CZ" dirty="0"/>
              <a:t>Tyto reakce probíhají samovolně tehdy, jestliže vznikající komplexy mají větší stabilitu.</a:t>
            </a:r>
          </a:p>
        </p:txBody>
      </p:sp>
      <p:pic>
        <p:nvPicPr>
          <p:cNvPr id="9" name="Koord23-1a">
            <a:hlinkClick r:id="" action="ppaction://media"/>
            <a:extLst>
              <a:ext uri="{FF2B5EF4-FFF2-40B4-BE49-F238E27FC236}">
                <a16:creationId xmlns:a16="http://schemas.microsoft.com/office/drawing/2014/main" id="{1B67ACA4-D62C-42B0-B58F-7C66BEFADF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4888" y="207767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8" name="Rectangle 10">
            <a:extLst>
              <a:ext uri="{FF2B5EF4-FFF2-40B4-BE49-F238E27FC236}">
                <a16:creationId xmlns:a16="http://schemas.microsoft.com/office/drawing/2014/main" id="{F53690E6-EC2A-4168-B9AE-64537BD67BF3}"/>
              </a:ext>
            </a:extLst>
          </p:cNvPr>
          <p:cNvSpPr>
            <a:spLocks noChangeArrowheads="1"/>
          </p:cNvSpPr>
          <p:nvPr/>
        </p:nvSpPr>
        <p:spPr bwMode="auto">
          <a:xfrm>
            <a:off x="533400" y="2802980"/>
            <a:ext cx="4267200" cy="4572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FF0000"/>
                </a:solidFill>
              </a:rPr>
              <a:t>Měření rychlosti substitučních reakcí</a:t>
            </a:r>
            <a:endParaRPr lang="cs-CZ" altLang="cs-CZ" sz="4400" dirty="0">
              <a:solidFill>
                <a:srgbClr val="000000"/>
              </a:solidFill>
            </a:endParaRPr>
          </a:p>
        </p:txBody>
      </p:sp>
      <p:sp>
        <p:nvSpPr>
          <p:cNvPr id="27659" name="Rectangle 11">
            <a:extLst>
              <a:ext uri="{FF2B5EF4-FFF2-40B4-BE49-F238E27FC236}">
                <a16:creationId xmlns:a16="http://schemas.microsoft.com/office/drawing/2014/main" id="{5A72EAC0-588E-49EC-B266-D357B2EDE238}"/>
              </a:ext>
            </a:extLst>
          </p:cNvPr>
          <p:cNvSpPr>
            <a:spLocks noChangeArrowheads="1"/>
          </p:cNvSpPr>
          <p:nvPr/>
        </p:nvSpPr>
        <p:spPr bwMode="auto">
          <a:xfrm>
            <a:off x="685800" y="3429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
            </a:pPr>
            <a:r>
              <a:rPr lang="cs-CZ" altLang="cs-CZ" sz="2000" b="1" i="1" dirty="0">
                <a:solidFill>
                  <a:srgbClr val="66FFFF"/>
                </a:solidFill>
              </a:rPr>
              <a:t>Pomalé reakce</a:t>
            </a:r>
            <a:endParaRPr lang="cs-CZ" altLang="cs-CZ" dirty="0"/>
          </a:p>
        </p:txBody>
      </p:sp>
      <p:sp>
        <p:nvSpPr>
          <p:cNvPr id="27660" name="Text Box 12">
            <a:extLst>
              <a:ext uri="{FF2B5EF4-FFF2-40B4-BE49-F238E27FC236}">
                <a16:creationId xmlns:a16="http://schemas.microsoft.com/office/drawing/2014/main" id="{7ACE3DAF-B42E-4BFA-815B-6FF21BD35B39}"/>
              </a:ext>
            </a:extLst>
          </p:cNvPr>
          <p:cNvSpPr txBox="1">
            <a:spLocks noChangeArrowheads="1"/>
          </p:cNvSpPr>
          <p:nvPr/>
        </p:nvSpPr>
        <p:spPr bwMode="auto">
          <a:xfrm>
            <a:off x="1050925" y="3824288"/>
            <a:ext cx="268287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[Co(NH</a:t>
            </a:r>
            <a:r>
              <a:rPr lang="cs-CZ" altLang="cs-CZ" sz="2000" b="1" baseline="-25000">
                <a:solidFill>
                  <a:srgbClr val="FFFF00"/>
                </a:solidFill>
              </a:rPr>
              <a:t>3</a:t>
            </a:r>
            <a:r>
              <a:rPr lang="cs-CZ" altLang="cs-CZ" sz="2000" b="1">
                <a:solidFill>
                  <a:srgbClr val="FFFF00"/>
                </a:solidFill>
              </a:rPr>
              <a:t>)</a:t>
            </a:r>
            <a:r>
              <a:rPr lang="cs-CZ" altLang="cs-CZ" sz="2000" b="1" baseline="-25000">
                <a:solidFill>
                  <a:srgbClr val="FFFF00"/>
                </a:solidFill>
              </a:rPr>
              <a:t>5</a:t>
            </a:r>
            <a:r>
              <a:rPr lang="cs-CZ" altLang="cs-CZ" sz="2000" b="1">
                <a:solidFill>
                  <a:srgbClr val="FFFF00"/>
                </a:solidFill>
              </a:rPr>
              <a:t>Cl]</a:t>
            </a:r>
            <a:r>
              <a:rPr lang="cs-CZ" altLang="cs-CZ" sz="2000" b="1" baseline="30000">
                <a:solidFill>
                  <a:srgbClr val="FFFF00"/>
                </a:solidFill>
              </a:rPr>
              <a:t>2+</a:t>
            </a:r>
            <a:r>
              <a:rPr lang="cs-CZ" altLang="cs-CZ" sz="2000" b="1">
                <a:solidFill>
                  <a:srgbClr val="FFFF00"/>
                </a:solidFill>
              </a:rPr>
              <a:t>  +  H</a:t>
            </a:r>
            <a:r>
              <a:rPr lang="cs-CZ" altLang="cs-CZ" sz="2000" b="1" baseline="-25000">
                <a:solidFill>
                  <a:srgbClr val="FFFF00"/>
                </a:solidFill>
              </a:rPr>
              <a:t>2</a:t>
            </a:r>
            <a:r>
              <a:rPr lang="cs-CZ" altLang="cs-CZ" sz="2000" b="1">
                <a:solidFill>
                  <a:srgbClr val="FFFF00"/>
                </a:solidFill>
              </a:rPr>
              <a:t>O</a:t>
            </a:r>
            <a:endParaRPr lang="cs-CZ" altLang="cs-CZ" sz="2000"/>
          </a:p>
        </p:txBody>
      </p:sp>
      <p:sp>
        <p:nvSpPr>
          <p:cNvPr id="27661" name="Line 13">
            <a:extLst>
              <a:ext uri="{FF2B5EF4-FFF2-40B4-BE49-F238E27FC236}">
                <a16:creationId xmlns:a16="http://schemas.microsoft.com/office/drawing/2014/main" id="{B525FEF5-5ADB-4F8A-BAAA-C98DA809A149}"/>
              </a:ext>
            </a:extLst>
          </p:cNvPr>
          <p:cNvSpPr>
            <a:spLocks noChangeShapeType="1"/>
          </p:cNvSpPr>
          <p:nvPr/>
        </p:nvSpPr>
        <p:spPr bwMode="auto">
          <a:xfrm>
            <a:off x="3810000" y="4032250"/>
            <a:ext cx="6096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662" name="Text Box 14">
            <a:extLst>
              <a:ext uri="{FF2B5EF4-FFF2-40B4-BE49-F238E27FC236}">
                <a16:creationId xmlns:a16="http://schemas.microsoft.com/office/drawing/2014/main" id="{178A26B3-D948-4193-A4F5-94F41E63E2F8}"/>
              </a:ext>
            </a:extLst>
          </p:cNvPr>
          <p:cNvSpPr txBox="1">
            <a:spLocks noChangeArrowheads="1"/>
          </p:cNvSpPr>
          <p:nvPr/>
        </p:nvSpPr>
        <p:spPr bwMode="auto">
          <a:xfrm>
            <a:off x="4556125" y="3824288"/>
            <a:ext cx="28289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 [Co(NH</a:t>
            </a:r>
            <a:r>
              <a:rPr lang="cs-CZ" altLang="cs-CZ" sz="2000" b="1" baseline="-25000">
                <a:solidFill>
                  <a:srgbClr val="FFFF00"/>
                </a:solidFill>
              </a:rPr>
              <a:t>3</a:t>
            </a:r>
            <a:r>
              <a:rPr lang="cs-CZ" altLang="cs-CZ" sz="2000" b="1">
                <a:solidFill>
                  <a:srgbClr val="FFFF00"/>
                </a:solidFill>
              </a:rPr>
              <a:t>)</a:t>
            </a:r>
            <a:r>
              <a:rPr lang="cs-CZ" altLang="cs-CZ" sz="2000" b="1" baseline="-25000">
                <a:solidFill>
                  <a:srgbClr val="FFFF00"/>
                </a:solidFill>
              </a:rPr>
              <a:t>5</a:t>
            </a:r>
            <a:r>
              <a:rPr lang="cs-CZ" altLang="cs-CZ" sz="2000" b="1">
                <a:solidFill>
                  <a:srgbClr val="FFFF00"/>
                </a:solidFill>
              </a:rPr>
              <a:t>H</a:t>
            </a:r>
            <a:r>
              <a:rPr lang="cs-CZ" altLang="cs-CZ" sz="2000" b="1" baseline="-25000">
                <a:solidFill>
                  <a:srgbClr val="FFFF00"/>
                </a:solidFill>
              </a:rPr>
              <a:t>2</a:t>
            </a:r>
            <a:r>
              <a:rPr lang="cs-CZ" altLang="cs-CZ" sz="2000" b="1">
                <a:solidFill>
                  <a:srgbClr val="FFFF00"/>
                </a:solidFill>
              </a:rPr>
              <a:t>O]</a:t>
            </a:r>
            <a:r>
              <a:rPr lang="cs-CZ" altLang="cs-CZ" sz="2000" b="1" baseline="30000">
                <a:solidFill>
                  <a:srgbClr val="FFFF00"/>
                </a:solidFill>
              </a:rPr>
              <a:t>3+</a:t>
            </a:r>
            <a:r>
              <a:rPr lang="cs-CZ" altLang="cs-CZ" sz="2000" b="1">
                <a:solidFill>
                  <a:srgbClr val="FFFF00"/>
                </a:solidFill>
              </a:rPr>
              <a:t>  +  Cl</a:t>
            </a:r>
            <a:r>
              <a:rPr lang="cs-CZ" altLang="cs-CZ" sz="2000" b="1" baseline="30000">
                <a:solidFill>
                  <a:srgbClr val="FFFF00"/>
                </a:solidFill>
              </a:rPr>
              <a:t>–</a:t>
            </a:r>
            <a:endParaRPr lang="cs-CZ" altLang="cs-CZ" sz="2000"/>
          </a:p>
        </p:txBody>
      </p:sp>
      <p:sp>
        <p:nvSpPr>
          <p:cNvPr id="27663" name="Text Box 15">
            <a:extLst>
              <a:ext uri="{FF2B5EF4-FFF2-40B4-BE49-F238E27FC236}">
                <a16:creationId xmlns:a16="http://schemas.microsoft.com/office/drawing/2014/main" id="{3FE591F8-4330-428E-86DC-52B94599910B}"/>
              </a:ext>
            </a:extLst>
          </p:cNvPr>
          <p:cNvSpPr txBox="1">
            <a:spLocks noChangeArrowheads="1"/>
          </p:cNvSpPr>
          <p:nvPr/>
        </p:nvSpPr>
        <p:spPr bwMode="auto">
          <a:xfrm>
            <a:off x="2133600" y="4191000"/>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400" b="1">
                <a:solidFill>
                  <a:srgbClr val="FF00FF"/>
                </a:solidFill>
              </a:rPr>
              <a:t>fialový</a:t>
            </a:r>
            <a:endParaRPr lang="cs-CZ" altLang="cs-CZ" sz="2000"/>
          </a:p>
        </p:txBody>
      </p:sp>
      <p:sp>
        <p:nvSpPr>
          <p:cNvPr id="27664" name="Text Box 16">
            <a:extLst>
              <a:ext uri="{FF2B5EF4-FFF2-40B4-BE49-F238E27FC236}">
                <a16:creationId xmlns:a16="http://schemas.microsoft.com/office/drawing/2014/main" id="{2B7397E8-5D9A-4A7F-8390-D022BF089DD7}"/>
              </a:ext>
            </a:extLst>
          </p:cNvPr>
          <p:cNvSpPr txBox="1">
            <a:spLocks noChangeArrowheads="1"/>
          </p:cNvSpPr>
          <p:nvPr/>
        </p:nvSpPr>
        <p:spPr bwMode="auto">
          <a:xfrm>
            <a:off x="5562600" y="4191000"/>
            <a:ext cx="708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400" b="1">
                <a:solidFill>
                  <a:srgbClr val="FFCCFF"/>
                </a:solidFill>
              </a:rPr>
              <a:t>růžový</a:t>
            </a:r>
            <a:endParaRPr lang="cs-CZ" altLang="cs-CZ" sz="2000"/>
          </a:p>
        </p:txBody>
      </p:sp>
      <p:sp>
        <p:nvSpPr>
          <p:cNvPr id="27665" name="Rectangle 17">
            <a:extLst>
              <a:ext uri="{FF2B5EF4-FFF2-40B4-BE49-F238E27FC236}">
                <a16:creationId xmlns:a16="http://schemas.microsoft.com/office/drawing/2014/main" id="{EBF4E35B-9807-46BE-97E0-8B889D7594DA}"/>
              </a:ext>
            </a:extLst>
          </p:cNvPr>
          <p:cNvSpPr>
            <a:spLocks noChangeArrowheads="1"/>
          </p:cNvSpPr>
          <p:nvPr/>
        </p:nvSpPr>
        <p:spPr bwMode="auto">
          <a:xfrm>
            <a:off x="533400" y="4572000"/>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v"/>
            </a:pPr>
            <a:r>
              <a:rPr lang="cs-CZ" altLang="cs-CZ" sz="1600">
                <a:solidFill>
                  <a:srgbClr val="00FF00"/>
                </a:solidFill>
              </a:rPr>
              <a:t>změna koncentrace Cl</a:t>
            </a:r>
            <a:r>
              <a:rPr lang="cs-CZ" altLang="cs-CZ" sz="1600" baseline="40000">
                <a:solidFill>
                  <a:srgbClr val="00FF00"/>
                </a:solidFill>
              </a:rPr>
              <a:t>–</a:t>
            </a:r>
            <a:endParaRPr lang="cs-CZ" altLang="cs-CZ">
              <a:solidFill>
                <a:srgbClr val="00FF00"/>
              </a:solidFill>
            </a:endParaRPr>
          </a:p>
        </p:txBody>
      </p:sp>
      <p:sp>
        <p:nvSpPr>
          <p:cNvPr id="27666" name="Rectangle 18">
            <a:extLst>
              <a:ext uri="{FF2B5EF4-FFF2-40B4-BE49-F238E27FC236}">
                <a16:creationId xmlns:a16="http://schemas.microsoft.com/office/drawing/2014/main" id="{E18E2158-9A82-475C-BC97-0B5B35181F43}"/>
              </a:ext>
            </a:extLst>
          </p:cNvPr>
          <p:cNvSpPr>
            <a:spLocks noChangeArrowheads="1"/>
          </p:cNvSpPr>
          <p:nvPr/>
        </p:nvSpPr>
        <p:spPr bwMode="auto">
          <a:xfrm>
            <a:off x="533400" y="4917583"/>
            <a:ext cx="3124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 typeface="Monotype Sorts" pitchFamily="2" charset="2"/>
              <a:buChar char="v"/>
            </a:pPr>
            <a:r>
              <a:rPr lang="cs-CZ" altLang="cs-CZ" sz="1600">
                <a:solidFill>
                  <a:srgbClr val="00FF00"/>
                </a:solidFill>
              </a:rPr>
              <a:t>změny elektrické vodivosti</a:t>
            </a:r>
            <a:endParaRPr lang="cs-CZ" altLang="cs-CZ">
              <a:solidFill>
                <a:srgbClr val="00FF00"/>
              </a:solidFill>
            </a:endParaRPr>
          </a:p>
        </p:txBody>
      </p:sp>
      <p:sp>
        <p:nvSpPr>
          <p:cNvPr id="27667" name="Rectangle 19">
            <a:extLst>
              <a:ext uri="{FF2B5EF4-FFF2-40B4-BE49-F238E27FC236}">
                <a16:creationId xmlns:a16="http://schemas.microsoft.com/office/drawing/2014/main" id="{4733CDA0-D613-47B3-80FA-92409DAD46EE}"/>
              </a:ext>
            </a:extLst>
          </p:cNvPr>
          <p:cNvSpPr>
            <a:spLocks noChangeArrowheads="1"/>
          </p:cNvSpPr>
          <p:nvPr/>
        </p:nvSpPr>
        <p:spPr bwMode="auto">
          <a:xfrm>
            <a:off x="4038600" y="4572000"/>
            <a:ext cx="3886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v"/>
            </a:pPr>
            <a:r>
              <a:rPr lang="cs-CZ" altLang="cs-CZ" sz="1600">
                <a:solidFill>
                  <a:srgbClr val="00FF00"/>
                </a:solidFill>
              </a:rPr>
              <a:t>změna absorbance při určité </a:t>
            </a:r>
            <a:r>
              <a:rPr lang="cs-CZ" altLang="cs-CZ" sz="1600">
                <a:solidFill>
                  <a:srgbClr val="00FF00"/>
                </a:solidFill>
                <a:latin typeface="Symbol" panose="05050102010706020507" pitchFamily="18" charset="2"/>
              </a:rPr>
              <a:t>l</a:t>
            </a:r>
            <a:r>
              <a:rPr lang="cs-CZ" altLang="cs-CZ" sz="1600">
                <a:solidFill>
                  <a:srgbClr val="00FF00"/>
                </a:solidFill>
              </a:rPr>
              <a:t>	</a:t>
            </a:r>
            <a:r>
              <a:rPr lang="cs-CZ" altLang="cs-CZ" sz="1800">
                <a:solidFill>
                  <a:srgbClr val="00FF00"/>
                </a:solidFill>
              </a:rPr>
              <a:t>       </a:t>
            </a:r>
            <a:endParaRPr lang="cs-CZ" altLang="cs-CZ">
              <a:solidFill>
                <a:srgbClr val="00FF00"/>
              </a:solidFill>
            </a:endParaRPr>
          </a:p>
        </p:txBody>
      </p:sp>
      <p:sp>
        <p:nvSpPr>
          <p:cNvPr id="27668" name="Rectangle 20">
            <a:extLst>
              <a:ext uri="{FF2B5EF4-FFF2-40B4-BE49-F238E27FC236}">
                <a16:creationId xmlns:a16="http://schemas.microsoft.com/office/drawing/2014/main" id="{CBA05AFE-5030-4B9F-95B6-687739D89CD8}"/>
              </a:ext>
            </a:extLst>
          </p:cNvPr>
          <p:cNvSpPr>
            <a:spLocks noChangeArrowheads="1"/>
          </p:cNvSpPr>
          <p:nvPr/>
        </p:nvSpPr>
        <p:spPr bwMode="auto">
          <a:xfrm>
            <a:off x="4038600" y="48768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v"/>
            </a:pPr>
            <a:r>
              <a:rPr lang="cs-CZ" altLang="cs-CZ" sz="1600">
                <a:solidFill>
                  <a:srgbClr val="00FF00"/>
                </a:solidFill>
              </a:rPr>
              <a:t>měření pH </a:t>
            </a:r>
            <a:r>
              <a:rPr lang="cs-CZ" altLang="cs-CZ" sz="1600" i="1">
                <a:solidFill>
                  <a:srgbClr val="00FF00"/>
                </a:solidFill>
              </a:rPr>
              <a:t> (kation [Co(NH</a:t>
            </a:r>
            <a:r>
              <a:rPr lang="cs-CZ" altLang="cs-CZ" sz="1600" i="1" baseline="-25000">
                <a:solidFill>
                  <a:srgbClr val="00FF00"/>
                </a:solidFill>
              </a:rPr>
              <a:t>3</a:t>
            </a:r>
            <a:r>
              <a:rPr lang="cs-CZ" altLang="cs-CZ" sz="1600" i="1">
                <a:solidFill>
                  <a:srgbClr val="00FF00"/>
                </a:solidFill>
              </a:rPr>
              <a:t>)</a:t>
            </a:r>
            <a:r>
              <a:rPr lang="cs-CZ" altLang="cs-CZ" sz="1600" i="1" baseline="-25000">
                <a:solidFill>
                  <a:srgbClr val="00FF00"/>
                </a:solidFill>
              </a:rPr>
              <a:t>5</a:t>
            </a:r>
            <a:r>
              <a:rPr lang="cs-CZ" altLang="cs-CZ" sz="1600" i="1">
                <a:solidFill>
                  <a:srgbClr val="00FF00"/>
                </a:solidFill>
              </a:rPr>
              <a:t>H</a:t>
            </a:r>
            <a:r>
              <a:rPr lang="cs-CZ" altLang="cs-CZ" sz="1600" i="1" baseline="-25000">
                <a:solidFill>
                  <a:srgbClr val="00FF00"/>
                </a:solidFill>
              </a:rPr>
              <a:t>2</a:t>
            </a:r>
            <a:r>
              <a:rPr lang="cs-CZ" altLang="cs-CZ" sz="1600" i="1">
                <a:solidFill>
                  <a:srgbClr val="00FF00"/>
                </a:solidFill>
              </a:rPr>
              <a:t>O]</a:t>
            </a:r>
            <a:r>
              <a:rPr lang="cs-CZ" altLang="cs-CZ" sz="1600" i="1" baseline="30000">
                <a:solidFill>
                  <a:srgbClr val="00FF00"/>
                </a:solidFill>
              </a:rPr>
              <a:t>3+</a:t>
            </a:r>
            <a:r>
              <a:rPr lang="cs-CZ" altLang="cs-CZ" sz="1600" i="1">
                <a:solidFill>
                  <a:srgbClr val="00FF00"/>
                </a:solidFill>
              </a:rPr>
              <a:t> je kyselinou)</a:t>
            </a:r>
            <a:r>
              <a:rPr lang="cs-CZ" altLang="cs-CZ">
                <a:solidFill>
                  <a:srgbClr val="00FF00"/>
                </a:solidFill>
              </a:rPr>
              <a:t>  </a:t>
            </a:r>
          </a:p>
        </p:txBody>
      </p:sp>
      <p:sp>
        <p:nvSpPr>
          <p:cNvPr id="27669" name="Rectangle 21">
            <a:extLst>
              <a:ext uri="{FF2B5EF4-FFF2-40B4-BE49-F238E27FC236}">
                <a16:creationId xmlns:a16="http://schemas.microsoft.com/office/drawing/2014/main" id="{1AB56777-212E-4201-B721-B39FC29EEA2F}"/>
              </a:ext>
            </a:extLst>
          </p:cNvPr>
          <p:cNvSpPr>
            <a:spLocks noChangeArrowheads="1"/>
          </p:cNvSpPr>
          <p:nvPr/>
        </p:nvSpPr>
        <p:spPr bwMode="auto">
          <a:xfrm>
            <a:off x="685800" y="5257800"/>
            <a:ext cx="5791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
            </a:pPr>
            <a:r>
              <a:rPr lang="cs-CZ" altLang="cs-CZ" sz="2000">
                <a:solidFill>
                  <a:srgbClr val="66FFFF"/>
                </a:solidFill>
              </a:rPr>
              <a:t>Opticky aktivní komplexy - </a:t>
            </a:r>
            <a:r>
              <a:rPr lang="cs-CZ" altLang="cs-CZ" sz="2000" b="1" i="1">
                <a:solidFill>
                  <a:srgbClr val="66FFFF"/>
                </a:solidFill>
              </a:rPr>
              <a:t>polarimetrie</a:t>
            </a:r>
            <a:r>
              <a:rPr lang="cs-CZ" altLang="cs-CZ">
                <a:solidFill>
                  <a:srgbClr val="000000"/>
                </a:solidFill>
              </a:rPr>
              <a:t>.</a:t>
            </a:r>
            <a:endParaRPr lang="cs-CZ" altLang="cs-CZ"/>
          </a:p>
        </p:txBody>
      </p:sp>
      <p:sp>
        <p:nvSpPr>
          <p:cNvPr id="27670" name="Rectangle 22">
            <a:extLst>
              <a:ext uri="{FF2B5EF4-FFF2-40B4-BE49-F238E27FC236}">
                <a16:creationId xmlns:a16="http://schemas.microsoft.com/office/drawing/2014/main" id="{A4F275D3-96A4-4EB9-932D-0437A88C844E}"/>
              </a:ext>
            </a:extLst>
          </p:cNvPr>
          <p:cNvSpPr>
            <a:spLocks noChangeArrowheads="1"/>
          </p:cNvSpPr>
          <p:nvPr/>
        </p:nvSpPr>
        <p:spPr bwMode="auto">
          <a:xfrm>
            <a:off x="685800" y="5867400"/>
            <a:ext cx="5791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
            </a:pPr>
            <a:r>
              <a:rPr lang="cs-CZ" altLang="cs-CZ" sz="2000">
                <a:solidFill>
                  <a:srgbClr val="66FFFF"/>
                </a:solidFill>
              </a:rPr>
              <a:t>Radioaktivní výměny -</a:t>
            </a:r>
            <a:r>
              <a:rPr lang="cs-CZ" altLang="cs-CZ" sz="2000" b="1">
                <a:solidFill>
                  <a:srgbClr val="66FFFF"/>
                </a:solidFill>
              </a:rPr>
              <a:t> </a:t>
            </a:r>
            <a:r>
              <a:rPr lang="cs-CZ" altLang="cs-CZ" sz="2000" b="1" i="1">
                <a:solidFill>
                  <a:srgbClr val="66FFFF"/>
                </a:solidFill>
              </a:rPr>
              <a:t>radioizotopové metody</a:t>
            </a:r>
            <a:r>
              <a:rPr lang="cs-CZ" altLang="cs-CZ" sz="2000">
                <a:solidFill>
                  <a:srgbClr val="66FFFF"/>
                </a:solidFill>
              </a:rPr>
              <a:t>..</a:t>
            </a:r>
            <a:endParaRPr lang="cs-CZ" altLang="cs-CZ">
              <a:solidFill>
                <a:srgbClr val="000000"/>
              </a:solidFill>
            </a:endParaRPr>
          </a:p>
        </p:txBody>
      </p:sp>
      <p:sp>
        <p:nvSpPr>
          <p:cNvPr id="27671" name="Text Box 23">
            <a:extLst>
              <a:ext uri="{FF2B5EF4-FFF2-40B4-BE49-F238E27FC236}">
                <a16:creationId xmlns:a16="http://schemas.microsoft.com/office/drawing/2014/main" id="{6C675430-A893-4B0D-99DC-EFBD634560E0}"/>
              </a:ext>
            </a:extLst>
          </p:cNvPr>
          <p:cNvSpPr txBox="1">
            <a:spLocks noChangeArrowheads="1"/>
          </p:cNvSpPr>
          <p:nvPr/>
        </p:nvSpPr>
        <p:spPr bwMode="auto">
          <a:xfrm>
            <a:off x="1050925" y="6278563"/>
            <a:ext cx="27527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[Fe</a:t>
            </a:r>
            <a:r>
              <a:rPr lang="cs-CZ" altLang="cs-CZ" sz="2000" b="1" baseline="30000">
                <a:solidFill>
                  <a:srgbClr val="FFFF00"/>
                </a:solidFill>
              </a:rPr>
              <a:t>II</a:t>
            </a:r>
            <a:r>
              <a:rPr lang="cs-CZ" altLang="cs-CZ" sz="2000" b="1">
                <a:solidFill>
                  <a:srgbClr val="FFFF00"/>
                </a:solidFill>
              </a:rPr>
              <a:t>L</a:t>
            </a:r>
            <a:r>
              <a:rPr lang="cs-CZ" altLang="cs-CZ" sz="2000" b="1" baseline="-25000">
                <a:solidFill>
                  <a:srgbClr val="FFFF00"/>
                </a:solidFill>
              </a:rPr>
              <a:t>6</a:t>
            </a:r>
            <a:r>
              <a:rPr lang="cs-CZ" altLang="cs-CZ" sz="2000" b="1">
                <a:solidFill>
                  <a:srgbClr val="FFFF00"/>
                </a:solidFill>
              </a:rPr>
              <a:t>]  +  [Fe</a:t>
            </a:r>
            <a:r>
              <a:rPr lang="cs-CZ" altLang="cs-CZ" sz="2000" b="1" baseline="30000">
                <a:solidFill>
                  <a:srgbClr val="FFFF00"/>
                </a:solidFill>
              </a:rPr>
              <a:t>III</a:t>
            </a:r>
            <a:r>
              <a:rPr lang="cs-CZ" altLang="cs-CZ" sz="2000" b="1">
                <a:solidFill>
                  <a:srgbClr val="FFFF00"/>
                </a:solidFill>
              </a:rPr>
              <a:t>(H</a:t>
            </a:r>
            <a:r>
              <a:rPr lang="cs-CZ" altLang="cs-CZ" sz="2000" b="1" baseline="-25000">
                <a:solidFill>
                  <a:srgbClr val="FFFF00"/>
                </a:solidFill>
              </a:rPr>
              <a:t>2</a:t>
            </a:r>
            <a:r>
              <a:rPr lang="cs-CZ" altLang="cs-CZ" sz="2000" b="1">
                <a:solidFill>
                  <a:srgbClr val="FFFF00"/>
                </a:solidFill>
              </a:rPr>
              <a:t>O)</a:t>
            </a:r>
            <a:r>
              <a:rPr lang="cs-CZ" altLang="cs-CZ" sz="2000" b="1" baseline="-25000">
                <a:solidFill>
                  <a:srgbClr val="FFFF00"/>
                </a:solidFill>
              </a:rPr>
              <a:t>6</a:t>
            </a:r>
            <a:r>
              <a:rPr lang="cs-CZ" altLang="cs-CZ" sz="2000" b="1">
                <a:solidFill>
                  <a:srgbClr val="FFFF00"/>
                </a:solidFill>
              </a:rPr>
              <a:t>]</a:t>
            </a:r>
            <a:endParaRPr lang="cs-CZ" altLang="cs-CZ" sz="2000"/>
          </a:p>
        </p:txBody>
      </p:sp>
      <p:sp>
        <p:nvSpPr>
          <p:cNvPr id="27672" name="Line 24">
            <a:extLst>
              <a:ext uri="{FF2B5EF4-FFF2-40B4-BE49-F238E27FC236}">
                <a16:creationId xmlns:a16="http://schemas.microsoft.com/office/drawing/2014/main" id="{48AE1B73-F332-4AE4-A512-57D0BFF84C3F}"/>
              </a:ext>
            </a:extLst>
          </p:cNvPr>
          <p:cNvSpPr>
            <a:spLocks noChangeShapeType="1"/>
          </p:cNvSpPr>
          <p:nvPr/>
        </p:nvSpPr>
        <p:spPr bwMode="auto">
          <a:xfrm>
            <a:off x="3810000" y="6484938"/>
            <a:ext cx="6858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27673" name="Text Box 25">
            <a:extLst>
              <a:ext uri="{FF2B5EF4-FFF2-40B4-BE49-F238E27FC236}">
                <a16:creationId xmlns:a16="http://schemas.microsoft.com/office/drawing/2014/main" id="{BE2D4441-7E66-435F-8B06-329EE612D2C6}"/>
              </a:ext>
            </a:extLst>
          </p:cNvPr>
          <p:cNvSpPr txBox="1">
            <a:spLocks noChangeArrowheads="1"/>
          </p:cNvSpPr>
          <p:nvPr/>
        </p:nvSpPr>
        <p:spPr bwMode="auto">
          <a:xfrm>
            <a:off x="4495800" y="6248400"/>
            <a:ext cx="450056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 [Fe</a:t>
            </a:r>
            <a:r>
              <a:rPr lang="cs-CZ" altLang="cs-CZ" sz="2000" b="1" baseline="30000">
                <a:solidFill>
                  <a:srgbClr val="FFFF00"/>
                </a:solidFill>
              </a:rPr>
              <a:t>III</a:t>
            </a:r>
            <a:r>
              <a:rPr lang="cs-CZ" altLang="cs-CZ" sz="2000" b="1">
                <a:solidFill>
                  <a:srgbClr val="FFFF00"/>
                </a:solidFill>
              </a:rPr>
              <a:t>L</a:t>
            </a:r>
            <a:r>
              <a:rPr lang="cs-CZ" altLang="cs-CZ" sz="2000" b="1" baseline="-25000">
                <a:solidFill>
                  <a:srgbClr val="FFFF00"/>
                </a:solidFill>
              </a:rPr>
              <a:t>6</a:t>
            </a:r>
            <a:r>
              <a:rPr lang="cs-CZ" altLang="cs-CZ" sz="2000" b="1">
                <a:solidFill>
                  <a:srgbClr val="FFFF00"/>
                </a:solidFill>
              </a:rPr>
              <a:t>]  +  [Fe</a:t>
            </a:r>
            <a:r>
              <a:rPr lang="cs-CZ" altLang="cs-CZ" sz="2000" b="1" baseline="30000">
                <a:solidFill>
                  <a:srgbClr val="FFFF00"/>
                </a:solidFill>
              </a:rPr>
              <a:t>II</a:t>
            </a:r>
            <a:r>
              <a:rPr lang="cs-CZ" altLang="cs-CZ" sz="2000" b="1">
                <a:solidFill>
                  <a:srgbClr val="FFFF00"/>
                </a:solidFill>
              </a:rPr>
              <a:t>(H</a:t>
            </a:r>
            <a:r>
              <a:rPr lang="cs-CZ" altLang="cs-CZ" sz="2000" b="1" baseline="-25000">
                <a:solidFill>
                  <a:srgbClr val="FFFF00"/>
                </a:solidFill>
              </a:rPr>
              <a:t>2</a:t>
            </a:r>
            <a:r>
              <a:rPr lang="cs-CZ" altLang="cs-CZ" sz="2000" b="1">
                <a:solidFill>
                  <a:srgbClr val="FFFF00"/>
                </a:solidFill>
              </a:rPr>
              <a:t>O)</a:t>
            </a:r>
            <a:r>
              <a:rPr lang="cs-CZ" altLang="cs-CZ" sz="2000" b="1" baseline="-25000">
                <a:solidFill>
                  <a:srgbClr val="FFFF00"/>
                </a:solidFill>
              </a:rPr>
              <a:t>6</a:t>
            </a:r>
            <a:r>
              <a:rPr lang="cs-CZ" altLang="cs-CZ" sz="2000" b="1">
                <a:solidFill>
                  <a:srgbClr val="FFFF00"/>
                </a:solidFill>
              </a:rPr>
              <a:t>]                     aj.</a:t>
            </a:r>
            <a:r>
              <a:rPr lang="cs-CZ" altLang="cs-CZ" sz="2400">
                <a:solidFill>
                  <a:srgbClr val="000000"/>
                </a:solidFill>
              </a:rPr>
              <a:t> </a:t>
            </a:r>
            <a:endParaRPr lang="cs-CZ" altLang="cs-CZ" sz="2000"/>
          </a:p>
        </p:txBody>
      </p:sp>
      <p:sp>
        <p:nvSpPr>
          <p:cNvPr id="27650" name="Rectangle 2">
            <a:extLst>
              <a:ext uri="{FF2B5EF4-FFF2-40B4-BE49-F238E27FC236}">
                <a16:creationId xmlns:a16="http://schemas.microsoft.com/office/drawing/2014/main" id="{01A01FAE-263E-4FAB-BA6A-2D33FF8417A0}"/>
              </a:ext>
            </a:extLst>
          </p:cNvPr>
          <p:cNvSpPr>
            <a:spLocks noGrp="1" noChangeArrowheads="1"/>
          </p:cNvSpPr>
          <p:nvPr>
            <p:ph type="title"/>
          </p:nvPr>
        </p:nvSpPr>
        <p:spPr>
          <a:xfrm>
            <a:off x="533400" y="228600"/>
            <a:ext cx="3352800" cy="457200"/>
          </a:xfrm>
          <a:solidFill>
            <a:schemeClr val="bg1"/>
          </a:solidFill>
        </p:spPr>
        <p:txBody>
          <a:bodyPr/>
          <a:lstStyle/>
          <a:p>
            <a:r>
              <a:rPr lang="cs-CZ" altLang="cs-CZ" sz="2000" b="1" dirty="0">
                <a:solidFill>
                  <a:srgbClr val="FF0000"/>
                </a:solidFill>
              </a:rPr>
              <a:t>Rychlost substituce ovlivňují</a:t>
            </a:r>
            <a:endParaRPr lang="cs-CZ" altLang="cs-CZ" dirty="0">
              <a:solidFill>
                <a:srgbClr val="000000"/>
              </a:solidFill>
            </a:endParaRPr>
          </a:p>
        </p:txBody>
      </p:sp>
      <p:sp>
        <p:nvSpPr>
          <p:cNvPr id="27651" name="Rectangle 3">
            <a:extLst>
              <a:ext uri="{FF2B5EF4-FFF2-40B4-BE49-F238E27FC236}">
                <a16:creationId xmlns:a16="http://schemas.microsoft.com/office/drawing/2014/main" id="{7C5C139A-CAF2-4E50-B4A5-B5BDF381A26E}"/>
              </a:ext>
            </a:extLst>
          </p:cNvPr>
          <p:cNvSpPr>
            <a:spLocks noGrp="1" noChangeArrowheads="1"/>
          </p:cNvSpPr>
          <p:nvPr>
            <p:ph type="body" idx="1"/>
          </p:nvPr>
        </p:nvSpPr>
        <p:spPr>
          <a:xfrm>
            <a:off x="685800" y="762000"/>
            <a:ext cx="3200400" cy="381000"/>
          </a:xfrm>
        </p:spPr>
        <p:txBody>
          <a:bodyPr/>
          <a:lstStyle/>
          <a:p>
            <a:pPr algn="just">
              <a:spcBef>
                <a:spcPts val="138"/>
              </a:spcBef>
              <a:spcAft>
                <a:spcPts val="138"/>
              </a:spcAft>
              <a:buFont typeface="Monotype Sorts" pitchFamily="2" charset="2"/>
              <a:buChar char="4"/>
            </a:pPr>
            <a:r>
              <a:rPr lang="cs-CZ" altLang="cs-CZ" sz="2000">
                <a:solidFill>
                  <a:srgbClr val="00FF00"/>
                </a:solidFill>
              </a:rPr>
              <a:t>náboj centrálního atomu</a:t>
            </a:r>
            <a:endParaRPr lang="cs-CZ" altLang="cs-CZ"/>
          </a:p>
        </p:txBody>
      </p:sp>
      <p:sp>
        <p:nvSpPr>
          <p:cNvPr id="27652" name="Rectangle 4">
            <a:extLst>
              <a:ext uri="{FF2B5EF4-FFF2-40B4-BE49-F238E27FC236}">
                <a16:creationId xmlns:a16="http://schemas.microsoft.com/office/drawing/2014/main" id="{717EA63D-7108-4D48-944E-7C94EFC0A0DB}"/>
              </a:ext>
            </a:extLst>
          </p:cNvPr>
          <p:cNvSpPr>
            <a:spLocks noChangeArrowheads="1"/>
          </p:cNvSpPr>
          <p:nvPr/>
        </p:nvSpPr>
        <p:spPr bwMode="auto">
          <a:xfrm>
            <a:off x="685800" y="1066800"/>
            <a:ext cx="3352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4"/>
            </a:pPr>
            <a:r>
              <a:rPr lang="cs-CZ" altLang="cs-CZ" sz="2000">
                <a:solidFill>
                  <a:srgbClr val="66FFFF"/>
                </a:solidFill>
              </a:rPr>
              <a:t>elektronová konfigurace</a:t>
            </a:r>
            <a:endParaRPr lang="cs-CZ" altLang="cs-CZ"/>
          </a:p>
        </p:txBody>
      </p:sp>
      <p:sp>
        <p:nvSpPr>
          <p:cNvPr id="27653" name="Rectangle 5">
            <a:extLst>
              <a:ext uri="{FF2B5EF4-FFF2-40B4-BE49-F238E27FC236}">
                <a16:creationId xmlns:a16="http://schemas.microsoft.com/office/drawing/2014/main" id="{844049CE-1DA9-4820-977A-271A73EC0BAE}"/>
              </a:ext>
            </a:extLst>
          </p:cNvPr>
          <p:cNvSpPr>
            <a:spLocks noChangeArrowheads="1"/>
          </p:cNvSpPr>
          <p:nvPr/>
        </p:nvSpPr>
        <p:spPr bwMode="auto">
          <a:xfrm>
            <a:off x="685800" y="13716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4"/>
            </a:pPr>
            <a:r>
              <a:rPr lang="cs-CZ" altLang="cs-CZ" sz="2000">
                <a:solidFill>
                  <a:srgbClr val="00FF00"/>
                </a:solidFill>
              </a:rPr>
              <a:t>povaha a geometrické uspořádání ligandů</a:t>
            </a:r>
            <a:endParaRPr lang="cs-CZ" altLang="cs-CZ">
              <a:solidFill>
                <a:srgbClr val="00FF00"/>
              </a:solidFill>
            </a:endParaRPr>
          </a:p>
        </p:txBody>
      </p:sp>
      <p:sp>
        <p:nvSpPr>
          <p:cNvPr id="27654" name="Rectangle 6">
            <a:extLst>
              <a:ext uri="{FF2B5EF4-FFF2-40B4-BE49-F238E27FC236}">
                <a16:creationId xmlns:a16="http://schemas.microsoft.com/office/drawing/2014/main" id="{E1694EB3-2463-4814-9E9D-760EF6E85CF8}"/>
              </a:ext>
            </a:extLst>
          </p:cNvPr>
          <p:cNvSpPr>
            <a:spLocks noChangeArrowheads="1"/>
          </p:cNvSpPr>
          <p:nvPr/>
        </p:nvSpPr>
        <p:spPr bwMode="auto">
          <a:xfrm>
            <a:off x="685800" y="1676400"/>
            <a:ext cx="2743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4"/>
            </a:pPr>
            <a:r>
              <a:rPr lang="cs-CZ" altLang="cs-CZ" sz="2000">
                <a:solidFill>
                  <a:srgbClr val="66FFFF"/>
                </a:solidFill>
              </a:rPr>
              <a:t>nukleofilní činidlo</a:t>
            </a:r>
            <a:endParaRPr lang="cs-CZ" altLang="cs-CZ"/>
          </a:p>
        </p:txBody>
      </p:sp>
      <p:sp>
        <p:nvSpPr>
          <p:cNvPr id="27655" name="Rectangle 7">
            <a:extLst>
              <a:ext uri="{FF2B5EF4-FFF2-40B4-BE49-F238E27FC236}">
                <a16:creationId xmlns:a16="http://schemas.microsoft.com/office/drawing/2014/main" id="{A8FBDCD4-B2C2-49B4-BC77-54121990520E}"/>
              </a:ext>
            </a:extLst>
          </p:cNvPr>
          <p:cNvSpPr>
            <a:spLocks noChangeArrowheads="1"/>
          </p:cNvSpPr>
          <p:nvPr/>
        </p:nvSpPr>
        <p:spPr bwMode="auto">
          <a:xfrm>
            <a:off x="685800" y="19812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4"/>
            </a:pPr>
            <a:r>
              <a:rPr lang="cs-CZ" altLang="cs-CZ" sz="2000" dirty="0">
                <a:solidFill>
                  <a:srgbClr val="00FF00"/>
                </a:solidFill>
              </a:rPr>
              <a:t>rozpouštědlo</a:t>
            </a:r>
            <a:endParaRPr lang="cs-CZ" altLang="cs-CZ" dirty="0">
              <a:solidFill>
                <a:srgbClr val="00FF00"/>
              </a:solidFill>
            </a:endParaRPr>
          </a:p>
        </p:txBody>
      </p:sp>
      <p:sp>
        <p:nvSpPr>
          <p:cNvPr id="27656" name="Rectangle 8">
            <a:extLst>
              <a:ext uri="{FF2B5EF4-FFF2-40B4-BE49-F238E27FC236}">
                <a16:creationId xmlns:a16="http://schemas.microsoft.com/office/drawing/2014/main" id="{851AB823-EBAC-402E-9F92-E891960D60EE}"/>
              </a:ext>
            </a:extLst>
          </p:cNvPr>
          <p:cNvSpPr>
            <a:spLocks noChangeArrowheads="1"/>
          </p:cNvSpPr>
          <p:nvPr/>
        </p:nvSpPr>
        <p:spPr bwMode="auto">
          <a:xfrm>
            <a:off x="685800" y="22860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ts val="138"/>
              </a:spcBef>
              <a:spcAft>
                <a:spcPts val="138"/>
              </a:spcAft>
              <a:buFont typeface="Monotype Sorts" pitchFamily="2" charset="2"/>
              <a:buChar char="4"/>
            </a:pPr>
            <a:r>
              <a:rPr lang="cs-CZ" altLang="cs-CZ" sz="2000">
                <a:solidFill>
                  <a:srgbClr val="66FFFF"/>
                </a:solidFill>
              </a:rPr>
              <a:t>stérické podmínky</a:t>
            </a:r>
            <a:endParaRPr lang="cs-CZ" altLang="cs-CZ"/>
          </a:p>
        </p:txBody>
      </p:sp>
      <p:sp>
        <p:nvSpPr>
          <p:cNvPr id="3" name="Zástupný symbol pro číslo snímku 2">
            <a:extLst>
              <a:ext uri="{FF2B5EF4-FFF2-40B4-BE49-F238E27FC236}">
                <a16:creationId xmlns:a16="http://schemas.microsoft.com/office/drawing/2014/main" id="{193E7A27-15ED-4362-877D-B790EA6786B6}"/>
              </a:ext>
            </a:extLst>
          </p:cNvPr>
          <p:cNvSpPr>
            <a:spLocks noGrp="1"/>
          </p:cNvSpPr>
          <p:nvPr>
            <p:ph type="sldNum" sz="quarter" idx="12"/>
          </p:nvPr>
        </p:nvSpPr>
        <p:spPr/>
        <p:txBody>
          <a:bodyPr/>
          <a:lstStyle/>
          <a:p>
            <a:fld id="{E052D642-93EE-450C-8C3B-148A94199CF7}" type="slidenum">
              <a:rPr lang="en-CA" altLang="cs-CZ" smtClean="0"/>
              <a:pPr/>
              <a:t>24</a:t>
            </a:fld>
            <a:endParaRPr lang="en-CA" altLang="cs-CZ"/>
          </a:p>
        </p:txBody>
      </p:sp>
      <p:pic>
        <p:nvPicPr>
          <p:cNvPr id="4" name="Koord24-1a">
            <a:hlinkClick r:id="" action="ppaction://media"/>
            <a:extLst>
              <a:ext uri="{FF2B5EF4-FFF2-40B4-BE49-F238E27FC236}">
                <a16:creationId xmlns:a16="http://schemas.microsoft.com/office/drawing/2014/main" id="{AFB33231-DAB0-462C-86F3-A3C266D2CC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48600" y="98858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43EEC62-4A24-4C26-B576-F63314141D63}"/>
              </a:ext>
            </a:extLst>
          </p:cNvPr>
          <p:cNvSpPr>
            <a:spLocks noGrp="1" noChangeArrowheads="1"/>
          </p:cNvSpPr>
          <p:nvPr>
            <p:ph type="title"/>
          </p:nvPr>
        </p:nvSpPr>
        <p:spPr>
          <a:xfrm>
            <a:off x="2933700" y="228600"/>
            <a:ext cx="2520280" cy="381000"/>
          </a:xfrm>
          <a:solidFill>
            <a:schemeClr val="bg1"/>
          </a:solidFill>
        </p:spPr>
        <p:txBody>
          <a:bodyPr/>
          <a:lstStyle/>
          <a:p>
            <a:pPr algn="l"/>
            <a:r>
              <a:rPr lang="cs-CZ" altLang="cs-CZ" sz="3200" b="1" dirty="0">
                <a:solidFill>
                  <a:srgbClr val="0070C0"/>
                </a:solidFill>
                <a:latin typeface="Arial" panose="020B0604020202020204" pitchFamily="34" charset="0"/>
              </a:rPr>
              <a:t>Trans efekt</a:t>
            </a:r>
            <a:endParaRPr lang="cs-CZ" altLang="cs-CZ" sz="5400" dirty="0">
              <a:solidFill>
                <a:srgbClr val="0070C0"/>
              </a:solidFill>
            </a:endParaRPr>
          </a:p>
        </p:txBody>
      </p:sp>
      <p:sp>
        <p:nvSpPr>
          <p:cNvPr id="28675" name="Rectangle 3">
            <a:extLst>
              <a:ext uri="{FF2B5EF4-FFF2-40B4-BE49-F238E27FC236}">
                <a16:creationId xmlns:a16="http://schemas.microsoft.com/office/drawing/2014/main" id="{1A72779C-397A-4A3D-9059-C369FD45608A}"/>
              </a:ext>
            </a:extLst>
          </p:cNvPr>
          <p:cNvSpPr>
            <a:spLocks noChangeArrowheads="1"/>
          </p:cNvSpPr>
          <p:nvPr/>
        </p:nvSpPr>
        <p:spPr bwMode="auto">
          <a:xfrm>
            <a:off x="1066800" y="990600"/>
            <a:ext cx="6934200" cy="3810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solidFill>
                  <a:srgbClr val="0070C0"/>
                </a:solidFill>
                <a:latin typeface="Symbol" panose="05050102010706020507" pitchFamily="18" charset="2"/>
              </a:rPr>
              <a:t>º </a:t>
            </a:r>
            <a:r>
              <a:rPr lang="cs-CZ" altLang="cs-CZ" sz="2000" dirty="0">
                <a:solidFill>
                  <a:srgbClr val="0070C0"/>
                </a:solidFill>
              </a:rPr>
              <a:t>schopnost ligandů usnadňovat další substituci v poloze </a:t>
            </a:r>
            <a:r>
              <a:rPr lang="cs-CZ" altLang="cs-CZ" sz="2000" i="1" dirty="0">
                <a:solidFill>
                  <a:srgbClr val="0070C0"/>
                </a:solidFill>
              </a:rPr>
              <a:t>trans</a:t>
            </a:r>
            <a:r>
              <a:rPr lang="cs-CZ" altLang="cs-CZ" sz="2000" dirty="0">
                <a:solidFill>
                  <a:srgbClr val="0070C0"/>
                </a:solidFill>
              </a:rPr>
              <a:t>-</a:t>
            </a:r>
            <a:endParaRPr lang="cs-CZ" altLang="cs-CZ" sz="4400" dirty="0">
              <a:solidFill>
                <a:srgbClr val="0070C0"/>
              </a:solidFill>
            </a:endParaRPr>
          </a:p>
        </p:txBody>
      </p:sp>
      <p:pic>
        <p:nvPicPr>
          <p:cNvPr id="28676" name="Picture 4">
            <a:extLst>
              <a:ext uri="{FF2B5EF4-FFF2-40B4-BE49-F238E27FC236}">
                <a16:creationId xmlns:a16="http://schemas.microsoft.com/office/drawing/2014/main" id="{895124ED-5F58-4B61-87A3-ED5ED433E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676400"/>
            <a:ext cx="3581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5">
            <a:extLst>
              <a:ext uri="{FF2B5EF4-FFF2-40B4-BE49-F238E27FC236}">
                <a16:creationId xmlns:a16="http://schemas.microsoft.com/office/drawing/2014/main" id="{E514991B-7800-44AA-BA4A-75112F57304A}"/>
              </a:ext>
            </a:extLst>
          </p:cNvPr>
          <p:cNvSpPr>
            <a:spLocks noChangeArrowheads="1"/>
          </p:cNvSpPr>
          <p:nvPr/>
        </p:nvSpPr>
        <p:spPr bwMode="auto">
          <a:xfrm>
            <a:off x="4953000" y="2057400"/>
            <a:ext cx="1600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b="1" i="1">
                <a:solidFill>
                  <a:srgbClr val="FF0000"/>
                </a:solidFill>
              </a:rPr>
              <a:t>cis</a:t>
            </a:r>
            <a:r>
              <a:rPr lang="cs-CZ" altLang="cs-CZ" sz="1800" b="1">
                <a:solidFill>
                  <a:srgbClr val="FF0000"/>
                </a:solidFill>
              </a:rPr>
              <a:t>- izomer</a:t>
            </a:r>
            <a:endParaRPr lang="cs-CZ" altLang="cs-CZ" sz="4400">
              <a:solidFill>
                <a:schemeClr val="tx2"/>
              </a:solidFill>
            </a:endParaRPr>
          </a:p>
        </p:txBody>
      </p:sp>
      <p:sp>
        <p:nvSpPr>
          <p:cNvPr id="28678" name="Rectangle 6">
            <a:extLst>
              <a:ext uri="{FF2B5EF4-FFF2-40B4-BE49-F238E27FC236}">
                <a16:creationId xmlns:a16="http://schemas.microsoft.com/office/drawing/2014/main" id="{53B3D8DA-7759-4F20-8DEA-B15EA5C6AF03}"/>
              </a:ext>
            </a:extLst>
          </p:cNvPr>
          <p:cNvSpPr>
            <a:spLocks noChangeArrowheads="1"/>
          </p:cNvSpPr>
          <p:nvPr/>
        </p:nvSpPr>
        <p:spPr bwMode="auto">
          <a:xfrm>
            <a:off x="4953000" y="33528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b="1" i="1">
                <a:solidFill>
                  <a:srgbClr val="FF0000"/>
                </a:solidFill>
              </a:rPr>
              <a:t>trans</a:t>
            </a:r>
            <a:r>
              <a:rPr lang="cs-CZ" altLang="cs-CZ" sz="1800" b="1">
                <a:solidFill>
                  <a:srgbClr val="FF0000"/>
                </a:solidFill>
              </a:rPr>
              <a:t>- izomer</a:t>
            </a:r>
            <a:endParaRPr lang="cs-CZ" altLang="cs-CZ" sz="4400">
              <a:solidFill>
                <a:schemeClr val="tx2"/>
              </a:solidFill>
            </a:endParaRPr>
          </a:p>
        </p:txBody>
      </p:sp>
      <p:sp>
        <p:nvSpPr>
          <p:cNvPr id="28679" name="Rectangle 7">
            <a:extLst>
              <a:ext uri="{FF2B5EF4-FFF2-40B4-BE49-F238E27FC236}">
                <a16:creationId xmlns:a16="http://schemas.microsoft.com/office/drawing/2014/main" id="{28659370-925F-412F-98D2-85F3F684871A}"/>
              </a:ext>
            </a:extLst>
          </p:cNvPr>
          <p:cNvSpPr>
            <a:spLocks noChangeArrowheads="1"/>
          </p:cNvSpPr>
          <p:nvPr/>
        </p:nvSpPr>
        <p:spPr bwMode="auto">
          <a:xfrm>
            <a:off x="611560" y="4472509"/>
            <a:ext cx="6324600" cy="3810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i="1" dirty="0">
                <a:solidFill>
                  <a:srgbClr val="0070C0"/>
                </a:solidFill>
              </a:rPr>
              <a:t>Pořadí ligandů, vyvolávajících trans- efekt</a:t>
            </a:r>
            <a:r>
              <a:rPr lang="cs-CZ" altLang="cs-CZ" sz="2000" dirty="0">
                <a:solidFill>
                  <a:srgbClr val="0070C0"/>
                </a:solidFill>
              </a:rPr>
              <a:t>:</a:t>
            </a:r>
            <a:endParaRPr lang="cs-CZ" altLang="cs-CZ" sz="4400" dirty="0">
              <a:solidFill>
                <a:srgbClr val="0070C0"/>
              </a:solidFill>
            </a:endParaRPr>
          </a:p>
        </p:txBody>
      </p:sp>
      <p:sp>
        <p:nvSpPr>
          <p:cNvPr id="28680" name="Rectangle 8">
            <a:extLst>
              <a:ext uri="{FF2B5EF4-FFF2-40B4-BE49-F238E27FC236}">
                <a16:creationId xmlns:a16="http://schemas.microsoft.com/office/drawing/2014/main" id="{219E76E5-E633-40F8-A7C0-81570E23A3BA}"/>
              </a:ext>
            </a:extLst>
          </p:cNvPr>
          <p:cNvSpPr>
            <a:spLocks noChangeArrowheads="1"/>
          </p:cNvSpPr>
          <p:nvPr/>
        </p:nvSpPr>
        <p:spPr bwMode="auto">
          <a:xfrm>
            <a:off x="762000" y="5181600"/>
            <a:ext cx="7543800" cy="9906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0070C0"/>
                </a:solidFill>
              </a:rPr>
              <a:t>H</a:t>
            </a:r>
            <a:r>
              <a:rPr lang="cs-CZ" altLang="cs-CZ" sz="2000" b="1" baseline="-25000" dirty="0">
                <a:solidFill>
                  <a:srgbClr val="0070C0"/>
                </a:solidFill>
              </a:rPr>
              <a:t>2</a:t>
            </a:r>
            <a:r>
              <a:rPr lang="cs-CZ" altLang="cs-CZ" sz="2000" b="1" dirty="0">
                <a:solidFill>
                  <a:srgbClr val="0070C0"/>
                </a:solidFill>
              </a:rPr>
              <a:t>O &lt;  OH</a:t>
            </a:r>
            <a:r>
              <a:rPr lang="cs-CZ" altLang="cs-CZ" sz="2000" b="1" baseline="30000" dirty="0">
                <a:solidFill>
                  <a:srgbClr val="0070C0"/>
                </a:solidFill>
              </a:rPr>
              <a:t>–</a:t>
            </a:r>
            <a:r>
              <a:rPr lang="cs-CZ" altLang="cs-CZ" sz="2000" b="1" dirty="0">
                <a:solidFill>
                  <a:srgbClr val="0070C0"/>
                </a:solidFill>
              </a:rPr>
              <a:t> &lt; NH</a:t>
            </a:r>
            <a:r>
              <a:rPr lang="cs-CZ" altLang="cs-CZ" sz="2000" b="1" baseline="-25000" dirty="0">
                <a:solidFill>
                  <a:srgbClr val="0070C0"/>
                </a:solidFill>
              </a:rPr>
              <a:t>3</a:t>
            </a:r>
            <a:r>
              <a:rPr lang="cs-CZ" altLang="cs-CZ" sz="2000" b="1" dirty="0">
                <a:solidFill>
                  <a:srgbClr val="0070C0"/>
                </a:solidFill>
              </a:rPr>
              <a:t> &lt; Cl</a:t>
            </a:r>
            <a:r>
              <a:rPr lang="cs-CZ" altLang="cs-CZ" sz="2000" b="1" baseline="30000" dirty="0">
                <a:solidFill>
                  <a:srgbClr val="0070C0"/>
                </a:solidFill>
              </a:rPr>
              <a:t>–</a:t>
            </a:r>
            <a:r>
              <a:rPr lang="cs-CZ" altLang="cs-CZ" sz="2000" b="1" dirty="0">
                <a:solidFill>
                  <a:srgbClr val="0070C0"/>
                </a:solidFill>
              </a:rPr>
              <a:t> &lt; Br</a:t>
            </a:r>
            <a:r>
              <a:rPr lang="cs-CZ" altLang="cs-CZ" sz="2000" b="1" baseline="30000" dirty="0">
                <a:solidFill>
                  <a:srgbClr val="0070C0"/>
                </a:solidFill>
              </a:rPr>
              <a:t>–</a:t>
            </a:r>
            <a:r>
              <a:rPr lang="cs-CZ" altLang="cs-CZ" sz="2000" b="1" dirty="0">
                <a:solidFill>
                  <a:srgbClr val="0070C0"/>
                </a:solidFill>
              </a:rPr>
              <a:t> &lt; I</a:t>
            </a:r>
            <a:r>
              <a:rPr lang="cs-CZ" altLang="cs-CZ" sz="2000" b="1" baseline="30000" dirty="0">
                <a:solidFill>
                  <a:srgbClr val="0070C0"/>
                </a:solidFill>
              </a:rPr>
              <a:t>–</a:t>
            </a:r>
            <a:r>
              <a:rPr lang="cs-CZ" altLang="cs-CZ" sz="2000" b="1" dirty="0">
                <a:solidFill>
                  <a:srgbClr val="0070C0"/>
                </a:solidFill>
              </a:rPr>
              <a:t> </a:t>
            </a:r>
            <a:r>
              <a:rPr lang="cs-CZ" altLang="cs-CZ" sz="2000" b="1" dirty="0">
                <a:solidFill>
                  <a:srgbClr val="0070C0"/>
                </a:solidFill>
                <a:latin typeface="Symbol" panose="05050102010706020507" pitchFamily="18" charset="2"/>
              </a:rPr>
              <a:t> » </a:t>
            </a:r>
            <a:r>
              <a:rPr lang="cs-CZ" altLang="cs-CZ" sz="2000" b="1" dirty="0">
                <a:solidFill>
                  <a:srgbClr val="0070C0"/>
                </a:solidFill>
              </a:rPr>
              <a:t> NO</a:t>
            </a:r>
            <a:r>
              <a:rPr lang="cs-CZ" altLang="cs-CZ" sz="2000" b="1" baseline="-25000" dirty="0">
                <a:solidFill>
                  <a:srgbClr val="0070C0"/>
                </a:solidFill>
              </a:rPr>
              <a:t>2</a:t>
            </a:r>
            <a:r>
              <a:rPr lang="cs-CZ" altLang="cs-CZ" sz="2000" b="1" baseline="40000" dirty="0">
                <a:solidFill>
                  <a:srgbClr val="0070C0"/>
                </a:solidFill>
              </a:rPr>
              <a:t>–</a:t>
            </a:r>
            <a:r>
              <a:rPr lang="cs-CZ" altLang="cs-CZ" sz="2000" b="1" baseline="30000" dirty="0">
                <a:solidFill>
                  <a:srgbClr val="0070C0"/>
                </a:solidFill>
                <a:latin typeface="Symbol" panose="05050102010706020507" pitchFamily="18" charset="2"/>
              </a:rPr>
              <a:t> </a:t>
            </a:r>
            <a:r>
              <a:rPr lang="cs-CZ" altLang="cs-CZ" sz="2000" b="1" dirty="0">
                <a:solidFill>
                  <a:srgbClr val="0070C0"/>
                </a:solidFill>
                <a:latin typeface="Symbol" panose="05050102010706020507" pitchFamily="18" charset="2"/>
              </a:rPr>
              <a:t>&lt;&lt; </a:t>
            </a:r>
            <a:r>
              <a:rPr lang="cs-CZ" altLang="cs-CZ" sz="2000" b="1" dirty="0">
                <a:solidFill>
                  <a:srgbClr val="0070C0"/>
                </a:solidFill>
              </a:rPr>
              <a:t>CO</a:t>
            </a:r>
            <a:r>
              <a:rPr lang="cs-CZ" altLang="cs-CZ" sz="2000" b="1" dirty="0">
                <a:solidFill>
                  <a:srgbClr val="0070C0"/>
                </a:solidFill>
                <a:latin typeface="Symbol" panose="05050102010706020507" pitchFamily="18" charset="2"/>
              </a:rPr>
              <a:t>  »  </a:t>
            </a:r>
            <a:r>
              <a:rPr lang="cs-CZ" altLang="cs-CZ" sz="2000" b="1" dirty="0">
                <a:solidFill>
                  <a:srgbClr val="0070C0"/>
                </a:solidFill>
              </a:rPr>
              <a:t>C</a:t>
            </a:r>
            <a:r>
              <a:rPr lang="cs-CZ" altLang="cs-CZ" sz="2000" b="1" baseline="-25000" dirty="0">
                <a:solidFill>
                  <a:srgbClr val="0070C0"/>
                </a:solidFill>
              </a:rPr>
              <a:t>2</a:t>
            </a:r>
            <a:r>
              <a:rPr lang="cs-CZ" altLang="cs-CZ" sz="2000" b="1" dirty="0">
                <a:solidFill>
                  <a:srgbClr val="0070C0"/>
                </a:solidFill>
              </a:rPr>
              <a:t>H</a:t>
            </a:r>
            <a:r>
              <a:rPr lang="cs-CZ" altLang="cs-CZ" sz="2000" b="1" baseline="-25000" dirty="0">
                <a:solidFill>
                  <a:srgbClr val="0070C0"/>
                </a:solidFill>
              </a:rPr>
              <a:t>4</a:t>
            </a:r>
            <a:r>
              <a:rPr lang="cs-CZ" altLang="cs-CZ" sz="2000" b="1" dirty="0">
                <a:solidFill>
                  <a:srgbClr val="0070C0"/>
                </a:solidFill>
                <a:latin typeface="Symbol" panose="05050102010706020507" pitchFamily="18" charset="2"/>
              </a:rPr>
              <a:t>  »  </a:t>
            </a:r>
            <a:r>
              <a:rPr lang="cs-CZ" altLang="cs-CZ" sz="2000" b="1" dirty="0">
                <a:solidFill>
                  <a:srgbClr val="0070C0"/>
                </a:solidFill>
              </a:rPr>
              <a:t>CN</a:t>
            </a:r>
            <a:r>
              <a:rPr lang="cs-CZ" altLang="cs-CZ" sz="2000" b="1" baseline="40000" dirty="0">
                <a:solidFill>
                  <a:srgbClr val="0070C0"/>
                </a:solidFill>
              </a:rPr>
              <a:t>–</a:t>
            </a:r>
            <a:r>
              <a:rPr lang="cs-CZ" altLang="cs-CZ" sz="2000" b="1" baseline="30000" dirty="0">
                <a:solidFill>
                  <a:srgbClr val="0070C0"/>
                </a:solidFill>
              </a:rPr>
              <a:t>–</a:t>
            </a:r>
            <a:r>
              <a:rPr lang="cs-CZ" altLang="cs-CZ" sz="4400" dirty="0">
                <a:solidFill>
                  <a:srgbClr val="0070C0"/>
                </a:solidFill>
                <a:latin typeface="Symbol" panose="05050102010706020507" pitchFamily="18" charset="2"/>
              </a:rPr>
              <a:t> </a:t>
            </a:r>
            <a:endParaRPr lang="cs-CZ" altLang="cs-CZ" sz="4400" dirty="0">
              <a:solidFill>
                <a:srgbClr val="0070C0"/>
              </a:solidFill>
            </a:endParaRPr>
          </a:p>
        </p:txBody>
      </p:sp>
      <p:sp>
        <p:nvSpPr>
          <p:cNvPr id="3" name="Zástupný symbol pro číslo snímku 2">
            <a:extLst>
              <a:ext uri="{FF2B5EF4-FFF2-40B4-BE49-F238E27FC236}">
                <a16:creationId xmlns:a16="http://schemas.microsoft.com/office/drawing/2014/main" id="{D95D7038-6927-455C-86E3-100D2D821765}"/>
              </a:ext>
            </a:extLst>
          </p:cNvPr>
          <p:cNvSpPr>
            <a:spLocks noGrp="1"/>
          </p:cNvSpPr>
          <p:nvPr>
            <p:ph type="sldNum" sz="quarter" idx="12"/>
          </p:nvPr>
        </p:nvSpPr>
        <p:spPr/>
        <p:txBody>
          <a:bodyPr/>
          <a:lstStyle/>
          <a:p>
            <a:fld id="{F847815A-90E5-49AC-AD71-5A0584789C7E}" type="slidenum">
              <a:rPr lang="en-CA" altLang="cs-CZ" smtClean="0"/>
              <a:pPr/>
              <a:t>25</a:t>
            </a:fld>
            <a:endParaRPr lang="en-CA" altLang="cs-CZ"/>
          </a:p>
        </p:txBody>
      </p:sp>
      <p:pic>
        <p:nvPicPr>
          <p:cNvPr id="4" name="Koord25-1a">
            <a:hlinkClick r:id="" action="ppaction://media"/>
            <a:extLst>
              <a:ext uri="{FF2B5EF4-FFF2-40B4-BE49-F238E27FC236}">
                <a16:creationId xmlns:a16="http://schemas.microsoft.com/office/drawing/2014/main" id="{6B5F8643-26B2-4BB2-8A2A-B2267800E7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3461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1BA2693-1DD4-458E-B3C2-69A2C478F561}"/>
              </a:ext>
            </a:extLst>
          </p:cNvPr>
          <p:cNvSpPr>
            <a:spLocks noGrp="1" noChangeArrowheads="1"/>
          </p:cNvSpPr>
          <p:nvPr>
            <p:ph type="title"/>
          </p:nvPr>
        </p:nvSpPr>
        <p:spPr>
          <a:xfrm>
            <a:off x="152400" y="609600"/>
            <a:ext cx="8839200" cy="533400"/>
          </a:xfrm>
          <a:solidFill>
            <a:schemeClr val="bg1"/>
          </a:solidFill>
        </p:spPr>
        <p:txBody>
          <a:bodyPr/>
          <a:lstStyle/>
          <a:p>
            <a:r>
              <a:rPr lang="cs-CZ" altLang="cs-CZ" sz="2400" b="1" i="1" dirty="0">
                <a:solidFill>
                  <a:srgbClr val="0070C0"/>
                </a:solidFill>
              </a:rPr>
              <a:t>Praktický význam trans-efektu:</a:t>
            </a:r>
            <a:r>
              <a:rPr lang="cs-CZ" altLang="cs-CZ" sz="2000" dirty="0">
                <a:solidFill>
                  <a:srgbClr val="0070C0"/>
                </a:solidFill>
              </a:rPr>
              <a:t> příprava komplexů s definovanou strukturou</a:t>
            </a:r>
            <a:endParaRPr lang="cs-CZ" altLang="cs-CZ" dirty="0">
              <a:solidFill>
                <a:srgbClr val="0070C0"/>
              </a:solidFill>
            </a:endParaRPr>
          </a:p>
        </p:txBody>
      </p:sp>
      <p:sp>
        <p:nvSpPr>
          <p:cNvPr id="29699" name="Rectangle 3">
            <a:extLst>
              <a:ext uri="{FF2B5EF4-FFF2-40B4-BE49-F238E27FC236}">
                <a16:creationId xmlns:a16="http://schemas.microsoft.com/office/drawing/2014/main" id="{6597D4DB-7EE4-462D-87EF-46B3D6414552}"/>
              </a:ext>
            </a:extLst>
          </p:cNvPr>
          <p:cNvSpPr>
            <a:spLocks noChangeArrowheads="1"/>
          </p:cNvSpPr>
          <p:nvPr/>
        </p:nvSpPr>
        <p:spPr bwMode="auto">
          <a:xfrm>
            <a:off x="457200" y="1219200"/>
            <a:ext cx="327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i="1">
                <a:solidFill>
                  <a:srgbClr val="00FF00"/>
                </a:solidFill>
              </a:rPr>
              <a:t>cis</a:t>
            </a:r>
            <a:r>
              <a:rPr lang="cs-CZ" altLang="cs-CZ" sz="2000" b="1">
                <a:solidFill>
                  <a:srgbClr val="00FF00"/>
                </a:solidFill>
              </a:rPr>
              <a:t>-</a:t>
            </a:r>
            <a:r>
              <a:rPr lang="cs-CZ" altLang="cs-CZ" sz="2000">
                <a:solidFill>
                  <a:srgbClr val="00FF00"/>
                </a:solidFill>
              </a:rPr>
              <a:t> [Pt(NH</a:t>
            </a:r>
            <a:r>
              <a:rPr lang="cs-CZ" altLang="cs-CZ" sz="2000" baseline="-25000">
                <a:solidFill>
                  <a:srgbClr val="00FF00"/>
                </a:solidFill>
              </a:rPr>
              <a:t>3</a:t>
            </a:r>
            <a:r>
              <a:rPr lang="cs-CZ" altLang="cs-CZ" sz="2000">
                <a:solidFill>
                  <a:srgbClr val="00FF00"/>
                </a:solidFill>
              </a:rPr>
              <a:t>)Cl</a:t>
            </a:r>
            <a:r>
              <a:rPr lang="cs-CZ" altLang="cs-CZ" sz="2000" baseline="-25000">
                <a:solidFill>
                  <a:srgbClr val="00FF00"/>
                </a:solidFill>
              </a:rPr>
              <a:t>2</a:t>
            </a:r>
            <a:r>
              <a:rPr lang="cs-CZ" altLang="cs-CZ" sz="2000">
                <a:solidFill>
                  <a:srgbClr val="00FF00"/>
                </a:solidFill>
              </a:rPr>
              <a:t>(NO</a:t>
            </a:r>
            <a:r>
              <a:rPr lang="cs-CZ" altLang="cs-CZ" sz="2000" baseline="-25000">
                <a:solidFill>
                  <a:srgbClr val="00FF00"/>
                </a:solidFill>
              </a:rPr>
              <a:t>2</a:t>
            </a:r>
            <a:r>
              <a:rPr lang="cs-CZ" altLang="cs-CZ" sz="2000">
                <a:solidFill>
                  <a:srgbClr val="00FF00"/>
                </a:solidFill>
              </a:rPr>
              <a:t>)]</a:t>
            </a:r>
            <a:r>
              <a:rPr lang="cs-CZ" altLang="cs-CZ" sz="2000" baseline="30000">
                <a:solidFill>
                  <a:srgbClr val="00FF00"/>
                </a:solidFill>
              </a:rPr>
              <a:t>–</a:t>
            </a:r>
            <a:endParaRPr lang="cs-CZ" altLang="cs-CZ" sz="4400">
              <a:solidFill>
                <a:srgbClr val="000000"/>
              </a:solidFill>
            </a:endParaRPr>
          </a:p>
        </p:txBody>
      </p:sp>
      <p:pic>
        <p:nvPicPr>
          <p:cNvPr id="29700" name="Picture 4">
            <a:extLst>
              <a:ext uri="{FF2B5EF4-FFF2-40B4-BE49-F238E27FC236}">
                <a16:creationId xmlns:a16="http://schemas.microsoft.com/office/drawing/2014/main" id="{A5C48D11-F99E-4933-8342-F8ACD07A2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7239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a:extLst>
              <a:ext uri="{FF2B5EF4-FFF2-40B4-BE49-F238E27FC236}">
                <a16:creationId xmlns:a16="http://schemas.microsoft.com/office/drawing/2014/main" id="{01520FEA-2185-43FF-8C2C-A5E732E83AC5}"/>
              </a:ext>
            </a:extLst>
          </p:cNvPr>
          <p:cNvSpPr>
            <a:spLocks noChangeArrowheads="1"/>
          </p:cNvSpPr>
          <p:nvPr/>
        </p:nvSpPr>
        <p:spPr bwMode="auto">
          <a:xfrm>
            <a:off x="609600" y="39624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i="1">
                <a:solidFill>
                  <a:srgbClr val="00FF00"/>
                </a:solidFill>
              </a:rPr>
              <a:t>trans</a:t>
            </a:r>
            <a:r>
              <a:rPr lang="cs-CZ" altLang="cs-CZ" sz="2000" b="1">
                <a:solidFill>
                  <a:srgbClr val="00FF00"/>
                </a:solidFill>
              </a:rPr>
              <a:t>-</a:t>
            </a:r>
            <a:r>
              <a:rPr lang="cs-CZ" altLang="cs-CZ" sz="2000">
                <a:solidFill>
                  <a:srgbClr val="00FF00"/>
                </a:solidFill>
              </a:rPr>
              <a:t> [Pt(NH</a:t>
            </a:r>
            <a:r>
              <a:rPr lang="cs-CZ" altLang="cs-CZ" sz="2000" baseline="-25000">
                <a:solidFill>
                  <a:srgbClr val="00FF00"/>
                </a:solidFill>
              </a:rPr>
              <a:t>3</a:t>
            </a:r>
            <a:r>
              <a:rPr lang="cs-CZ" altLang="cs-CZ" sz="2000">
                <a:solidFill>
                  <a:srgbClr val="00FF00"/>
                </a:solidFill>
              </a:rPr>
              <a:t>)Cl</a:t>
            </a:r>
            <a:r>
              <a:rPr lang="cs-CZ" altLang="cs-CZ" sz="2000" baseline="-25000">
                <a:solidFill>
                  <a:srgbClr val="00FF00"/>
                </a:solidFill>
              </a:rPr>
              <a:t>2</a:t>
            </a:r>
            <a:r>
              <a:rPr lang="cs-CZ" altLang="cs-CZ" sz="2000">
                <a:solidFill>
                  <a:srgbClr val="00FF00"/>
                </a:solidFill>
              </a:rPr>
              <a:t>(NO</a:t>
            </a:r>
            <a:r>
              <a:rPr lang="cs-CZ" altLang="cs-CZ" sz="2000" baseline="-25000">
                <a:solidFill>
                  <a:srgbClr val="00FF00"/>
                </a:solidFill>
              </a:rPr>
              <a:t>2</a:t>
            </a:r>
            <a:r>
              <a:rPr lang="cs-CZ" altLang="cs-CZ" sz="2000">
                <a:solidFill>
                  <a:srgbClr val="00FF00"/>
                </a:solidFill>
              </a:rPr>
              <a:t>)]</a:t>
            </a:r>
            <a:r>
              <a:rPr lang="cs-CZ" altLang="cs-CZ" sz="2000" baseline="30000">
                <a:solidFill>
                  <a:srgbClr val="00FF00"/>
                </a:solidFill>
              </a:rPr>
              <a:t>–</a:t>
            </a:r>
            <a:endParaRPr lang="cs-CZ" altLang="cs-CZ" sz="4400">
              <a:solidFill>
                <a:srgbClr val="000000"/>
              </a:solidFill>
            </a:endParaRPr>
          </a:p>
        </p:txBody>
      </p:sp>
      <p:pic>
        <p:nvPicPr>
          <p:cNvPr id="29702" name="Picture 6">
            <a:extLst>
              <a:ext uri="{FF2B5EF4-FFF2-40B4-BE49-F238E27FC236}">
                <a16:creationId xmlns:a16="http://schemas.microsoft.com/office/drawing/2014/main" id="{FF1E353A-3E45-4120-9975-BCCFFBE64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495800"/>
            <a:ext cx="68580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číslo snímku 2">
            <a:extLst>
              <a:ext uri="{FF2B5EF4-FFF2-40B4-BE49-F238E27FC236}">
                <a16:creationId xmlns:a16="http://schemas.microsoft.com/office/drawing/2014/main" id="{9685D0F0-2CD7-463E-8F29-61B048FCC052}"/>
              </a:ext>
            </a:extLst>
          </p:cNvPr>
          <p:cNvSpPr>
            <a:spLocks noGrp="1"/>
          </p:cNvSpPr>
          <p:nvPr>
            <p:ph type="sldNum" sz="quarter" idx="12"/>
          </p:nvPr>
        </p:nvSpPr>
        <p:spPr/>
        <p:txBody>
          <a:bodyPr/>
          <a:lstStyle/>
          <a:p>
            <a:fld id="{F847815A-90E5-49AC-AD71-5A0584789C7E}" type="slidenum">
              <a:rPr lang="en-CA" altLang="cs-CZ" smtClean="0"/>
              <a:pPr/>
              <a:t>26</a:t>
            </a:fld>
            <a:endParaRPr lang="en-CA" altLang="cs-CZ"/>
          </a:p>
        </p:txBody>
      </p:sp>
      <p:pic>
        <p:nvPicPr>
          <p:cNvPr id="2" name="Koord26-1">
            <a:hlinkClick r:id="" action="ppaction://media"/>
            <a:extLst>
              <a:ext uri="{FF2B5EF4-FFF2-40B4-BE49-F238E27FC236}">
                <a16:creationId xmlns:a16="http://schemas.microsoft.com/office/drawing/2014/main" id="{2A870A1D-25D1-4649-9279-0ACD24DB7A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9652" y="15660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6CCAA54-2272-4E98-91B2-84843CB50822}"/>
              </a:ext>
            </a:extLst>
          </p:cNvPr>
          <p:cNvSpPr>
            <a:spLocks noGrp="1" noChangeArrowheads="1"/>
          </p:cNvSpPr>
          <p:nvPr>
            <p:ph type="title"/>
          </p:nvPr>
        </p:nvSpPr>
        <p:spPr>
          <a:xfrm>
            <a:off x="1491655" y="187088"/>
            <a:ext cx="6629400" cy="457200"/>
          </a:xfrm>
          <a:solidFill>
            <a:schemeClr val="bg1"/>
          </a:solidFill>
        </p:spPr>
        <p:txBody>
          <a:bodyPr/>
          <a:lstStyle/>
          <a:p>
            <a:pPr algn="l"/>
            <a:r>
              <a:rPr lang="cs-CZ" altLang="cs-CZ" sz="2800" b="1" dirty="0">
                <a:solidFill>
                  <a:srgbClr val="FF0000"/>
                </a:solidFill>
                <a:latin typeface="Arial" panose="020B0604020202020204" pitchFamily="34" charset="0"/>
              </a:rPr>
              <a:t>Vazba v koordinačních sloučeninách</a:t>
            </a:r>
            <a:endParaRPr lang="cs-CZ" altLang="cs-CZ" sz="4800" dirty="0">
              <a:solidFill>
                <a:srgbClr val="000000"/>
              </a:solidFill>
            </a:endParaRPr>
          </a:p>
        </p:txBody>
      </p:sp>
      <p:sp>
        <p:nvSpPr>
          <p:cNvPr id="30723" name="Rectangle 3">
            <a:extLst>
              <a:ext uri="{FF2B5EF4-FFF2-40B4-BE49-F238E27FC236}">
                <a16:creationId xmlns:a16="http://schemas.microsoft.com/office/drawing/2014/main" id="{3DFC8A39-06DE-4E65-9245-B59B94F694D5}"/>
              </a:ext>
            </a:extLst>
          </p:cNvPr>
          <p:cNvSpPr>
            <a:spLocks noChangeArrowheads="1"/>
          </p:cNvSpPr>
          <p:nvPr/>
        </p:nvSpPr>
        <p:spPr bwMode="auto">
          <a:xfrm>
            <a:off x="457200" y="685800"/>
            <a:ext cx="4495800" cy="4572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0070C0"/>
                </a:solidFill>
              </a:rPr>
              <a:t>Elektrostatická teorie ligandového pole</a:t>
            </a:r>
            <a:endParaRPr lang="cs-CZ" altLang="cs-CZ" sz="4400" dirty="0">
              <a:solidFill>
                <a:srgbClr val="0070C0"/>
              </a:solidFill>
            </a:endParaRPr>
          </a:p>
        </p:txBody>
      </p:sp>
      <p:sp>
        <p:nvSpPr>
          <p:cNvPr id="30724" name="Rectangle 4">
            <a:extLst>
              <a:ext uri="{FF2B5EF4-FFF2-40B4-BE49-F238E27FC236}">
                <a16:creationId xmlns:a16="http://schemas.microsoft.com/office/drawing/2014/main" id="{52BB753C-845E-488E-A4F9-27DB8E5CDB76}"/>
              </a:ext>
            </a:extLst>
          </p:cNvPr>
          <p:cNvSpPr>
            <a:spLocks noChangeArrowheads="1"/>
          </p:cNvSpPr>
          <p:nvPr/>
        </p:nvSpPr>
        <p:spPr bwMode="auto">
          <a:xfrm>
            <a:off x="457200" y="1066800"/>
            <a:ext cx="8077200" cy="6858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dirty="0">
                <a:solidFill>
                  <a:srgbClr val="C00000"/>
                </a:solidFill>
              </a:rPr>
              <a:t>Ligandy vytvářejí kolem centrálního atomu (silové) ligandové pole. Komplexní působení tohoto pole na centrální atom  - </a:t>
            </a:r>
            <a:r>
              <a:rPr lang="cs-CZ" altLang="cs-CZ" sz="1800" b="1" i="1" dirty="0">
                <a:solidFill>
                  <a:srgbClr val="C00000"/>
                </a:solidFill>
              </a:rPr>
              <a:t>účinek ligandového pole.</a:t>
            </a:r>
            <a:r>
              <a:rPr lang="cs-CZ" altLang="cs-CZ" sz="1800" dirty="0">
                <a:solidFill>
                  <a:srgbClr val="C00000"/>
                </a:solidFill>
              </a:rPr>
              <a:t>.</a:t>
            </a:r>
            <a:endParaRPr lang="cs-CZ" altLang="cs-CZ" sz="4400" dirty="0">
              <a:solidFill>
                <a:srgbClr val="C00000"/>
              </a:solidFill>
            </a:endParaRPr>
          </a:p>
        </p:txBody>
      </p:sp>
      <p:sp>
        <p:nvSpPr>
          <p:cNvPr id="30725" name="Rectangle 5">
            <a:extLst>
              <a:ext uri="{FF2B5EF4-FFF2-40B4-BE49-F238E27FC236}">
                <a16:creationId xmlns:a16="http://schemas.microsoft.com/office/drawing/2014/main" id="{538A7D8D-02A7-4C12-B68A-D772B8FFD3EA}"/>
              </a:ext>
            </a:extLst>
          </p:cNvPr>
          <p:cNvSpPr>
            <a:spLocks noChangeArrowheads="1"/>
          </p:cNvSpPr>
          <p:nvPr/>
        </p:nvSpPr>
        <p:spPr bwMode="auto">
          <a:xfrm>
            <a:off x="914400" y="17526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a:solidFill>
                  <a:srgbClr val="FFFF00"/>
                </a:solidFill>
              </a:rPr>
              <a:t>Oktaedrické komplexy</a:t>
            </a:r>
            <a:endParaRPr lang="cs-CZ" altLang="cs-CZ" sz="4400">
              <a:solidFill>
                <a:srgbClr val="000000"/>
              </a:solidFill>
            </a:endParaRPr>
          </a:p>
        </p:txBody>
      </p:sp>
      <p:pic>
        <p:nvPicPr>
          <p:cNvPr id="30726" name="Picture 6" descr="D:\DATCOREL\PRIHODA\Obecná_p\GIF\Kap_14\Kap14_obr21.gif">
            <a:extLst>
              <a:ext uri="{FF2B5EF4-FFF2-40B4-BE49-F238E27FC236}">
                <a16:creationId xmlns:a16="http://schemas.microsoft.com/office/drawing/2014/main" id="{CA9D931B-E57E-470D-B4AE-E660065975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803400"/>
            <a:ext cx="357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a:extLst>
              <a:ext uri="{FF2B5EF4-FFF2-40B4-BE49-F238E27FC236}">
                <a16:creationId xmlns:a16="http://schemas.microsoft.com/office/drawing/2014/main" id="{8A025056-8F54-4CE4-80DD-D572E7DD1F77}"/>
              </a:ext>
            </a:extLst>
          </p:cNvPr>
          <p:cNvSpPr txBox="1">
            <a:spLocks noChangeArrowheads="1"/>
          </p:cNvSpPr>
          <p:nvPr/>
        </p:nvSpPr>
        <p:spPr bwMode="auto">
          <a:xfrm>
            <a:off x="329234" y="2362200"/>
            <a:ext cx="1176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solidFill>
                  <a:srgbClr val="FF0000"/>
                </a:solidFill>
              </a:rPr>
              <a:t>Příklad 1:</a:t>
            </a:r>
            <a:endParaRPr lang="cs-CZ" altLang="cs-CZ" sz="2000" dirty="0"/>
          </a:p>
        </p:txBody>
      </p:sp>
      <p:sp>
        <p:nvSpPr>
          <p:cNvPr id="30729" name="Rectangle 9">
            <a:extLst>
              <a:ext uri="{FF2B5EF4-FFF2-40B4-BE49-F238E27FC236}">
                <a16:creationId xmlns:a16="http://schemas.microsoft.com/office/drawing/2014/main" id="{66F6E5EE-6146-458C-8A68-B51F093917ED}"/>
              </a:ext>
            </a:extLst>
          </p:cNvPr>
          <p:cNvSpPr>
            <a:spLocks noChangeArrowheads="1"/>
          </p:cNvSpPr>
          <p:nvPr/>
        </p:nvSpPr>
        <p:spPr bwMode="auto">
          <a:xfrm>
            <a:off x="329234" y="2755403"/>
            <a:ext cx="316264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solidFill>
                  <a:srgbClr val="66FFFF"/>
                </a:solidFill>
              </a:rPr>
              <a:t>komplexní anion  </a:t>
            </a:r>
            <a:r>
              <a:rPr lang="cs-CZ" altLang="cs-CZ" sz="2000" dirty="0" err="1">
                <a:solidFill>
                  <a:srgbClr val="66FFFF"/>
                </a:solidFill>
              </a:rPr>
              <a:t>Fe</a:t>
            </a:r>
            <a:r>
              <a:rPr lang="cs-CZ" altLang="cs-CZ" sz="2000" dirty="0">
                <a:solidFill>
                  <a:srgbClr val="66FFFF"/>
                </a:solidFill>
              </a:rPr>
              <a:t>(CN)</a:t>
            </a:r>
            <a:r>
              <a:rPr lang="cs-CZ" altLang="cs-CZ" sz="2000" baseline="-25000" dirty="0">
                <a:solidFill>
                  <a:srgbClr val="66FFFF"/>
                </a:solidFill>
              </a:rPr>
              <a:t>6</a:t>
            </a:r>
            <a:r>
              <a:rPr lang="cs-CZ" altLang="cs-CZ" sz="2000" dirty="0">
                <a:solidFill>
                  <a:srgbClr val="66FFFF"/>
                </a:solidFill>
              </a:rPr>
              <a:t>]</a:t>
            </a:r>
            <a:r>
              <a:rPr lang="cs-CZ" altLang="cs-CZ" sz="2000" baseline="30000" dirty="0">
                <a:solidFill>
                  <a:srgbClr val="66FFFF"/>
                </a:solidFill>
              </a:rPr>
              <a:t>4-</a:t>
            </a:r>
          </a:p>
          <a:p>
            <a:pPr>
              <a:spcBef>
                <a:spcPct val="0"/>
              </a:spcBef>
              <a:buFontTx/>
              <a:buNone/>
            </a:pPr>
            <a:r>
              <a:rPr lang="cs-CZ" altLang="cs-CZ" sz="2000" baseline="-25000" dirty="0">
                <a:solidFill>
                  <a:srgbClr val="66FFFF"/>
                </a:solidFill>
              </a:rPr>
              <a:t>26</a:t>
            </a:r>
            <a:r>
              <a:rPr lang="cs-CZ" altLang="cs-CZ" sz="2000" dirty="0">
                <a:solidFill>
                  <a:srgbClr val="66FFFF"/>
                </a:solidFill>
              </a:rPr>
              <a:t>Fe :  ...3d</a:t>
            </a:r>
            <a:r>
              <a:rPr lang="cs-CZ" altLang="cs-CZ" sz="2000" baseline="30000" dirty="0">
                <a:solidFill>
                  <a:srgbClr val="66FFFF"/>
                </a:solidFill>
              </a:rPr>
              <a:t>6 </a:t>
            </a:r>
            <a:r>
              <a:rPr lang="cs-CZ" altLang="cs-CZ" sz="2000" dirty="0">
                <a:solidFill>
                  <a:srgbClr val="66FFFF"/>
                </a:solidFill>
              </a:rPr>
              <a:t>4s</a:t>
            </a:r>
            <a:r>
              <a:rPr lang="cs-CZ" altLang="cs-CZ" sz="2000" baseline="30000" dirty="0">
                <a:solidFill>
                  <a:srgbClr val="66FFFF"/>
                </a:solidFill>
              </a:rPr>
              <a:t>2</a:t>
            </a:r>
            <a:r>
              <a:rPr lang="cs-CZ" altLang="cs-CZ" sz="2000" dirty="0">
                <a:solidFill>
                  <a:srgbClr val="66FFFF"/>
                </a:solidFill>
              </a:rPr>
              <a:t> 	</a:t>
            </a:r>
          </a:p>
          <a:p>
            <a:pPr>
              <a:spcBef>
                <a:spcPct val="0"/>
              </a:spcBef>
              <a:buFontTx/>
              <a:buNone/>
            </a:pPr>
            <a:r>
              <a:rPr lang="cs-CZ" altLang="cs-CZ" sz="2000" baseline="-25000" dirty="0">
                <a:solidFill>
                  <a:srgbClr val="66FFFF"/>
                </a:solidFill>
              </a:rPr>
              <a:t>26</a:t>
            </a:r>
            <a:r>
              <a:rPr lang="cs-CZ" altLang="cs-CZ" sz="2000" dirty="0">
                <a:solidFill>
                  <a:srgbClr val="66FFFF"/>
                </a:solidFill>
              </a:rPr>
              <a:t>Fe</a:t>
            </a:r>
            <a:r>
              <a:rPr lang="cs-CZ" altLang="cs-CZ" sz="2000" baseline="30000" dirty="0">
                <a:solidFill>
                  <a:srgbClr val="66FFFF"/>
                </a:solidFill>
              </a:rPr>
              <a:t>2+</a:t>
            </a:r>
            <a:r>
              <a:rPr lang="cs-CZ" altLang="cs-CZ" sz="2000" dirty="0">
                <a:solidFill>
                  <a:srgbClr val="66FFFF"/>
                </a:solidFill>
              </a:rPr>
              <a:t>: ...3d</a:t>
            </a:r>
            <a:r>
              <a:rPr lang="cs-CZ" altLang="cs-CZ" sz="2000" baseline="30000" dirty="0">
                <a:solidFill>
                  <a:srgbClr val="66FFFF"/>
                </a:solidFill>
              </a:rPr>
              <a:t>6</a:t>
            </a:r>
          </a:p>
        </p:txBody>
      </p:sp>
      <p:grpSp>
        <p:nvGrpSpPr>
          <p:cNvPr id="2" name="Group 12">
            <a:extLst>
              <a:ext uri="{FF2B5EF4-FFF2-40B4-BE49-F238E27FC236}">
                <a16:creationId xmlns:a16="http://schemas.microsoft.com/office/drawing/2014/main" id="{6743C788-0022-47FA-B0C6-DC452A88692A}"/>
              </a:ext>
            </a:extLst>
          </p:cNvPr>
          <p:cNvGrpSpPr>
            <a:grpSpLocks/>
          </p:cNvGrpSpPr>
          <p:nvPr/>
        </p:nvGrpSpPr>
        <p:grpSpPr bwMode="auto">
          <a:xfrm>
            <a:off x="3635896" y="1803400"/>
            <a:ext cx="4822304" cy="5009822"/>
            <a:chOff x="1296" y="1829"/>
            <a:chExt cx="2544" cy="2352"/>
          </a:xfrm>
        </p:grpSpPr>
        <p:sp>
          <p:nvSpPr>
            <p:cNvPr id="24586" name="Rectangle 11">
              <a:extLst>
                <a:ext uri="{FF2B5EF4-FFF2-40B4-BE49-F238E27FC236}">
                  <a16:creationId xmlns:a16="http://schemas.microsoft.com/office/drawing/2014/main" id="{9D976642-C05E-40F9-9CD2-ADDB61209236}"/>
                </a:ext>
              </a:extLst>
            </p:cNvPr>
            <p:cNvSpPr>
              <a:spLocks noChangeArrowheads="1"/>
            </p:cNvSpPr>
            <p:nvPr/>
          </p:nvSpPr>
          <p:spPr bwMode="auto">
            <a:xfrm>
              <a:off x="1296" y="1829"/>
              <a:ext cx="2544" cy="23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24587" name="Picture 10" descr="D:\DATCOREL\PRIHODA\Obecná_p\GIF\Kap_09\Kap09_obr28.gif">
              <a:extLst>
                <a:ext uri="{FF2B5EF4-FFF2-40B4-BE49-F238E27FC236}">
                  <a16:creationId xmlns:a16="http://schemas.microsoft.com/office/drawing/2014/main" id="{CE4FC3B5-3CB5-448F-BB7F-9A3AE8B62E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0" y="1848"/>
              <a:ext cx="2496" cy="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ástupný symbol pro číslo snímku 3">
            <a:extLst>
              <a:ext uri="{FF2B5EF4-FFF2-40B4-BE49-F238E27FC236}">
                <a16:creationId xmlns:a16="http://schemas.microsoft.com/office/drawing/2014/main" id="{96DEBF71-8D0E-4710-97AE-FA701FAA0C39}"/>
              </a:ext>
            </a:extLst>
          </p:cNvPr>
          <p:cNvSpPr>
            <a:spLocks noGrp="1"/>
          </p:cNvSpPr>
          <p:nvPr>
            <p:ph type="sldNum" sz="quarter" idx="12"/>
          </p:nvPr>
        </p:nvSpPr>
        <p:spPr/>
        <p:txBody>
          <a:bodyPr/>
          <a:lstStyle/>
          <a:p>
            <a:fld id="{F847815A-90E5-49AC-AD71-5A0584789C7E}" type="slidenum">
              <a:rPr lang="en-CA" altLang="cs-CZ" smtClean="0"/>
              <a:pPr/>
              <a:t>27</a:t>
            </a:fld>
            <a:endParaRPr lang="en-CA" altLang="cs-CZ"/>
          </a:p>
        </p:txBody>
      </p:sp>
      <p:sp>
        <p:nvSpPr>
          <p:cNvPr id="3" name="TextovéPole 2">
            <a:extLst>
              <a:ext uri="{FF2B5EF4-FFF2-40B4-BE49-F238E27FC236}">
                <a16:creationId xmlns:a16="http://schemas.microsoft.com/office/drawing/2014/main" id="{74A9130E-70FF-4D50-812A-D6AE1E27CEA3}"/>
              </a:ext>
            </a:extLst>
          </p:cNvPr>
          <p:cNvSpPr txBox="1"/>
          <p:nvPr/>
        </p:nvSpPr>
        <p:spPr>
          <a:xfrm>
            <a:off x="179512" y="4797152"/>
            <a:ext cx="3312368" cy="1857368"/>
          </a:xfrm>
          <a:prstGeom prst="rect">
            <a:avLst/>
          </a:prstGeom>
          <a:solidFill>
            <a:schemeClr val="accent3"/>
          </a:solidFill>
        </p:spPr>
        <p:txBody>
          <a:bodyPr wrap="square" rtlCol="0">
            <a:spAutoFit/>
          </a:bodyPr>
          <a:lstStyle/>
          <a:p>
            <a:pPr>
              <a:lnSpc>
                <a:spcPct val="107000"/>
              </a:lnSpc>
              <a:spcAft>
                <a:spcPts val="800"/>
              </a:spcAft>
            </a:pPr>
            <a:r>
              <a:rPr lang="cs-CZ"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cs-CZ" sz="18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a:t>
            </a:r>
            <a:r>
              <a:rPr lang="cs-CZ" sz="1800" b="1" baseline="-250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t>
            </a:r>
            <a:r>
              <a:rPr lang="cs-CZ" sz="1800" b="1" baseline="-25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cs-CZ"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je tzv. síla oktaedrického ligandového pole. </a:t>
            </a:r>
            <a:r>
              <a:rPr lang="cs-CZ" sz="1800" b="1" dirty="0">
                <a:effectLst/>
                <a:latin typeface="Calibri" panose="020F0502020204030204" pitchFamily="34" charset="0"/>
                <a:ea typeface="Calibri" panose="020F0502020204030204" pitchFamily="34" charset="0"/>
                <a:cs typeface="Times New Roman" panose="02020603050405020304" pitchFamily="18" charset="0"/>
              </a:rPr>
              <a:t>Představuje energii, kterou je třeba elektronu na hladině t</a:t>
            </a:r>
            <a:r>
              <a:rPr lang="cs-CZ" sz="1800" b="1" baseline="-25000" dirty="0">
                <a:effectLst/>
                <a:latin typeface="Calibri" panose="020F0502020204030204" pitchFamily="34" charset="0"/>
                <a:ea typeface="Calibri" panose="020F0502020204030204" pitchFamily="34" charset="0"/>
                <a:cs typeface="Times New Roman" panose="02020603050405020304" pitchFamily="18" charset="0"/>
              </a:rPr>
              <a:t>2g </a:t>
            </a:r>
            <a:r>
              <a:rPr lang="cs-CZ" sz="1800" b="1" dirty="0">
                <a:effectLst/>
                <a:latin typeface="Calibri" panose="020F0502020204030204" pitchFamily="34" charset="0"/>
                <a:ea typeface="Calibri" panose="020F0502020204030204" pitchFamily="34" charset="0"/>
                <a:cs typeface="Times New Roman" panose="02020603050405020304" pitchFamily="18" charset="0"/>
              </a:rPr>
              <a:t>dodat, aby přeskočil v komplexu na hladinu e</a:t>
            </a:r>
            <a:r>
              <a:rPr lang="cs-CZ" sz="1800" b="1" baseline="-25000" dirty="0">
                <a:effectLst/>
                <a:latin typeface="Calibri" panose="020F0502020204030204" pitchFamily="34" charset="0"/>
                <a:ea typeface="Calibri" panose="020F0502020204030204" pitchFamily="34" charset="0"/>
                <a:cs typeface="Times New Roman" panose="02020603050405020304" pitchFamily="18" charset="0"/>
              </a:rPr>
              <a:t>g</a:t>
            </a:r>
            <a:r>
              <a:rPr lang="cs-CZ" sz="1800" b="1" dirty="0">
                <a:effectLst/>
                <a:latin typeface="Calibri" panose="020F0502020204030204" pitchFamily="34"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F2709873-822A-412F-AAF1-BEC65540F113}"/>
              </a:ext>
            </a:extLst>
          </p:cNvPr>
          <p:cNvSpPr txBox="1"/>
          <p:nvPr/>
        </p:nvSpPr>
        <p:spPr>
          <a:xfrm>
            <a:off x="5600700" y="3374206"/>
            <a:ext cx="1905000" cy="584775"/>
          </a:xfrm>
          <a:prstGeom prst="rect">
            <a:avLst/>
          </a:prstGeom>
          <a:noFill/>
        </p:spPr>
        <p:txBody>
          <a:bodyPr wrap="square" rtlCol="0">
            <a:spAutoFit/>
          </a:bodyPr>
          <a:lstStyle/>
          <a:p>
            <a:r>
              <a:rPr lang="cs-CZ" sz="1600" dirty="0" err="1">
                <a:solidFill>
                  <a:srgbClr val="FF0000"/>
                </a:solidFill>
              </a:rPr>
              <a:t>Nízkospinový</a:t>
            </a:r>
            <a:r>
              <a:rPr lang="cs-CZ" sz="1600" dirty="0">
                <a:solidFill>
                  <a:srgbClr val="FF0000"/>
                </a:solidFill>
              </a:rPr>
              <a:t> komplex</a:t>
            </a:r>
          </a:p>
        </p:txBody>
      </p:sp>
      <p:pic>
        <p:nvPicPr>
          <p:cNvPr id="8" name="Koord27-1a">
            <a:hlinkClick r:id="" action="ppaction://media"/>
            <a:extLst>
              <a:ext uri="{FF2B5EF4-FFF2-40B4-BE49-F238E27FC236}">
                <a16:creationId xmlns:a16="http://schemas.microsoft.com/office/drawing/2014/main" id="{E9272A5B-9C7D-4EF0-9AD6-C29B58C6E3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245944"/>
            <a:ext cx="609600" cy="609600"/>
          </a:xfrm>
          <a:prstGeom prst="rect">
            <a:avLst/>
          </a:prstGeom>
        </p:spPr>
      </p:pic>
      <p:pic>
        <p:nvPicPr>
          <p:cNvPr id="9" name="Koord27-2">
            <a:hlinkClick r:id="" action="ppaction://media"/>
            <a:extLst>
              <a:ext uri="{FF2B5EF4-FFF2-40B4-BE49-F238E27FC236}">
                <a16:creationId xmlns:a16="http://schemas.microsoft.com/office/drawing/2014/main" id="{EE785019-81C8-42F5-8A75-D9CA05A5B5C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475813" y="45811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7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0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751E3C7F-9A38-46DF-AA1E-8DA90598C451}"/>
              </a:ext>
            </a:extLst>
          </p:cNvPr>
          <p:cNvSpPr txBox="1">
            <a:spLocks noChangeArrowheads="1"/>
          </p:cNvSpPr>
          <p:nvPr/>
        </p:nvSpPr>
        <p:spPr bwMode="auto">
          <a:xfrm>
            <a:off x="914400" y="381000"/>
            <a:ext cx="1176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a:solidFill>
                  <a:srgbClr val="FF0000"/>
                </a:solidFill>
              </a:rPr>
              <a:t>Příklad 2:</a:t>
            </a:r>
            <a:endParaRPr lang="cs-CZ" altLang="cs-CZ" sz="2000"/>
          </a:p>
        </p:txBody>
      </p:sp>
      <p:sp>
        <p:nvSpPr>
          <p:cNvPr id="31747" name="Rectangle 3">
            <a:extLst>
              <a:ext uri="{FF2B5EF4-FFF2-40B4-BE49-F238E27FC236}">
                <a16:creationId xmlns:a16="http://schemas.microsoft.com/office/drawing/2014/main" id="{8DFE0B17-BF00-4D2C-88D3-40483EC2D4BF}"/>
              </a:ext>
            </a:extLst>
          </p:cNvPr>
          <p:cNvSpPr>
            <a:spLocks noChangeArrowheads="1"/>
          </p:cNvSpPr>
          <p:nvPr/>
        </p:nvSpPr>
        <p:spPr bwMode="auto">
          <a:xfrm>
            <a:off x="1981200" y="381000"/>
            <a:ext cx="6400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solidFill>
                  <a:srgbClr val="66FFFF"/>
                </a:solidFill>
              </a:rPr>
              <a:t>komplexní anion    [FeF</a:t>
            </a:r>
            <a:r>
              <a:rPr lang="cs-CZ" altLang="cs-CZ" sz="2000" baseline="-25000" dirty="0">
                <a:solidFill>
                  <a:srgbClr val="66FFFF"/>
                </a:solidFill>
              </a:rPr>
              <a:t>6</a:t>
            </a:r>
            <a:r>
              <a:rPr lang="cs-CZ" altLang="cs-CZ" sz="2000" dirty="0">
                <a:solidFill>
                  <a:srgbClr val="66FFFF"/>
                </a:solidFill>
              </a:rPr>
              <a:t>]</a:t>
            </a:r>
            <a:r>
              <a:rPr lang="cs-CZ" altLang="cs-CZ" sz="2000" baseline="30000" dirty="0">
                <a:solidFill>
                  <a:srgbClr val="66FFFF"/>
                </a:solidFill>
              </a:rPr>
              <a:t>3-</a:t>
            </a:r>
            <a:r>
              <a:rPr lang="cs-CZ" altLang="cs-CZ" sz="2000" i="1" dirty="0">
                <a:solidFill>
                  <a:srgbClr val="66FFFF"/>
                </a:solidFill>
              </a:rPr>
              <a:t> ..</a:t>
            </a:r>
            <a:r>
              <a:rPr lang="cs-CZ" altLang="cs-CZ" sz="2000" dirty="0">
                <a:solidFill>
                  <a:srgbClr val="66FFFF"/>
                </a:solidFill>
              </a:rPr>
              <a:t>..…	</a:t>
            </a:r>
            <a:r>
              <a:rPr lang="cs-CZ" altLang="cs-CZ" sz="2000" baseline="-25000" dirty="0">
                <a:solidFill>
                  <a:srgbClr val="66FFFF"/>
                </a:solidFill>
              </a:rPr>
              <a:t>26</a:t>
            </a:r>
            <a:r>
              <a:rPr lang="cs-CZ" altLang="cs-CZ" sz="2000" dirty="0">
                <a:solidFill>
                  <a:srgbClr val="66FFFF"/>
                </a:solidFill>
              </a:rPr>
              <a:t>Fe</a:t>
            </a:r>
            <a:r>
              <a:rPr lang="cs-CZ" altLang="cs-CZ" sz="2000" baseline="30000" dirty="0">
                <a:solidFill>
                  <a:srgbClr val="66FFFF"/>
                </a:solidFill>
              </a:rPr>
              <a:t>3+</a:t>
            </a:r>
            <a:r>
              <a:rPr lang="cs-CZ" altLang="cs-CZ" sz="2000" dirty="0">
                <a:solidFill>
                  <a:srgbClr val="66FFFF"/>
                </a:solidFill>
              </a:rPr>
              <a:t> :  ...3d</a:t>
            </a:r>
            <a:r>
              <a:rPr lang="cs-CZ" altLang="cs-CZ" sz="2000" baseline="30000" dirty="0">
                <a:solidFill>
                  <a:srgbClr val="66FFFF"/>
                </a:solidFill>
              </a:rPr>
              <a:t>5</a:t>
            </a:r>
          </a:p>
        </p:txBody>
      </p:sp>
      <p:grpSp>
        <p:nvGrpSpPr>
          <p:cNvPr id="2" name="Group 6">
            <a:extLst>
              <a:ext uri="{FF2B5EF4-FFF2-40B4-BE49-F238E27FC236}">
                <a16:creationId xmlns:a16="http://schemas.microsoft.com/office/drawing/2014/main" id="{55B1795A-1594-4B80-9492-69074330600F}"/>
              </a:ext>
            </a:extLst>
          </p:cNvPr>
          <p:cNvGrpSpPr>
            <a:grpSpLocks/>
          </p:cNvGrpSpPr>
          <p:nvPr/>
        </p:nvGrpSpPr>
        <p:grpSpPr bwMode="auto">
          <a:xfrm>
            <a:off x="762000" y="914400"/>
            <a:ext cx="7543800" cy="5638800"/>
            <a:chOff x="624" y="720"/>
            <a:chExt cx="4608" cy="3408"/>
          </a:xfrm>
        </p:grpSpPr>
        <p:sp>
          <p:nvSpPr>
            <p:cNvPr id="25605" name="Rectangle 5">
              <a:extLst>
                <a:ext uri="{FF2B5EF4-FFF2-40B4-BE49-F238E27FC236}">
                  <a16:creationId xmlns:a16="http://schemas.microsoft.com/office/drawing/2014/main" id="{30F981BD-F740-42F5-A66F-5BA01353619D}"/>
                </a:ext>
              </a:extLst>
            </p:cNvPr>
            <p:cNvSpPr>
              <a:spLocks noChangeArrowheads="1"/>
            </p:cNvSpPr>
            <p:nvPr/>
          </p:nvSpPr>
          <p:spPr bwMode="auto">
            <a:xfrm>
              <a:off x="624" y="720"/>
              <a:ext cx="4608" cy="340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25606" name="Picture 4" descr="D:\DATCOREL\PRIHODA\Obecná_p\GIF\Kap_09\Kap09_obr29.gif">
              <a:extLst>
                <a:ext uri="{FF2B5EF4-FFF2-40B4-BE49-F238E27FC236}">
                  <a16:creationId xmlns:a16="http://schemas.microsoft.com/office/drawing/2014/main" id="{B0FF4ACA-E733-4450-A217-9DFDA8574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 y="739"/>
              <a:ext cx="4560" cy="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ástupný symbol pro číslo snímku 3">
            <a:extLst>
              <a:ext uri="{FF2B5EF4-FFF2-40B4-BE49-F238E27FC236}">
                <a16:creationId xmlns:a16="http://schemas.microsoft.com/office/drawing/2014/main" id="{C11F688D-23DE-4C00-8A3A-5629BA4A5D31}"/>
              </a:ext>
            </a:extLst>
          </p:cNvPr>
          <p:cNvSpPr>
            <a:spLocks noGrp="1"/>
          </p:cNvSpPr>
          <p:nvPr>
            <p:ph type="sldNum" sz="quarter" idx="12"/>
          </p:nvPr>
        </p:nvSpPr>
        <p:spPr/>
        <p:txBody>
          <a:bodyPr/>
          <a:lstStyle/>
          <a:p>
            <a:fld id="{1839E7E4-627D-4B1E-A603-F5BBCA77F85C}" type="slidenum">
              <a:rPr lang="en-CA" altLang="cs-CZ" smtClean="0"/>
              <a:pPr/>
              <a:t>28</a:t>
            </a:fld>
            <a:endParaRPr lang="en-CA" altLang="cs-CZ"/>
          </a:p>
        </p:txBody>
      </p:sp>
      <p:sp>
        <p:nvSpPr>
          <p:cNvPr id="3" name="TextovéPole 2">
            <a:extLst>
              <a:ext uri="{FF2B5EF4-FFF2-40B4-BE49-F238E27FC236}">
                <a16:creationId xmlns:a16="http://schemas.microsoft.com/office/drawing/2014/main" id="{748F2EDB-9ACA-4DE9-B765-45D3007AF831}"/>
              </a:ext>
            </a:extLst>
          </p:cNvPr>
          <p:cNvSpPr txBox="1"/>
          <p:nvPr/>
        </p:nvSpPr>
        <p:spPr>
          <a:xfrm>
            <a:off x="3563888" y="2780928"/>
            <a:ext cx="2880320" cy="369332"/>
          </a:xfrm>
          <a:prstGeom prst="rect">
            <a:avLst/>
          </a:prstGeom>
          <a:noFill/>
        </p:spPr>
        <p:txBody>
          <a:bodyPr wrap="square" rtlCol="0">
            <a:spAutoFit/>
          </a:bodyPr>
          <a:lstStyle/>
          <a:p>
            <a:r>
              <a:rPr lang="cs-CZ" sz="1800" dirty="0" err="1">
                <a:solidFill>
                  <a:srgbClr val="FF0000"/>
                </a:solidFill>
              </a:rPr>
              <a:t>Vysokospinový</a:t>
            </a:r>
            <a:r>
              <a:rPr lang="cs-CZ" sz="1800" dirty="0">
                <a:solidFill>
                  <a:srgbClr val="FF0000"/>
                </a:solidFill>
              </a:rPr>
              <a:t> komplex</a:t>
            </a:r>
          </a:p>
        </p:txBody>
      </p:sp>
      <p:pic>
        <p:nvPicPr>
          <p:cNvPr id="5" name="Koord28-1">
            <a:hlinkClick r:id="" action="ppaction://media"/>
            <a:extLst>
              <a:ext uri="{FF2B5EF4-FFF2-40B4-BE49-F238E27FC236}">
                <a16:creationId xmlns:a16="http://schemas.microsoft.com/office/drawing/2014/main" id="{1A42BC2B-0500-4492-AD73-5BFB7B9930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9919"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0F84DCC-BA16-4793-97ED-2FDF3703CA20}"/>
              </a:ext>
            </a:extLst>
          </p:cNvPr>
          <p:cNvSpPr>
            <a:spLocks noGrp="1" noChangeArrowheads="1"/>
          </p:cNvSpPr>
          <p:nvPr>
            <p:ph type="title"/>
          </p:nvPr>
        </p:nvSpPr>
        <p:spPr>
          <a:xfrm>
            <a:off x="119666" y="192702"/>
            <a:ext cx="8763000" cy="86565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l"/>
            <a:br>
              <a:rPr lang="cs-CZ" altLang="cs-CZ" sz="2000" dirty="0">
                <a:solidFill>
                  <a:srgbClr val="66FFFF"/>
                </a:solidFill>
              </a:rPr>
            </a:br>
            <a:r>
              <a:rPr lang="cs-CZ" altLang="cs-CZ" sz="2000" dirty="0">
                <a:solidFill>
                  <a:schemeClr val="tx1"/>
                </a:solidFill>
              </a:rPr>
              <a:t>Ligandy vytvářející silné ligandové pole tvoří </a:t>
            </a:r>
            <a:r>
              <a:rPr lang="cs-CZ" altLang="cs-CZ" sz="2400" b="1" i="1" dirty="0" err="1">
                <a:solidFill>
                  <a:srgbClr val="FF0000"/>
                </a:solidFill>
              </a:rPr>
              <a:t>nízkospinové</a:t>
            </a:r>
            <a:r>
              <a:rPr lang="cs-CZ" altLang="cs-CZ" sz="2400" b="1" i="1" dirty="0">
                <a:solidFill>
                  <a:srgbClr val="FF0000"/>
                </a:solidFill>
              </a:rPr>
              <a:t> komplexy.</a:t>
            </a:r>
            <a:r>
              <a:rPr lang="cs-CZ" altLang="cs-CZ" sz="2400" dirty="0">
                <a:solidFill>
                  <a:srgbClr val="FF0000"/>
                </a:solidFill>
              </a:rPr>
              <a:t>   </a:t>
            </a:r>
            <a:br>
              <a:rPr lang="cs-CZ" altLang="cs-CZ" sz="2000" dirty="0">
                <a:solidFill>
                  <a:schemeClr val="tx1"/>
                </a:solidFill>
              </a:rPr>
            </a:br>
            <a:endParaRPr lang="cs-CZ" altLang="cs-CZ" dirty="0">
              <a:solidFill>
                <a:schemeClr val="tx1"/>
              </a:solidFill>
            </a:endParaRPr>
          </a:p>
        </p:txBody>
      </p:sp>
      <p:sp>
        <p:nvSpPr>
          <p:cNvPr id="32771" name="Rectangle 3">
            <a:extLst>
              <a:ext uri="{FF2B5EF4-FFF2-40B4-BE49-F238E27FC236}">
                <a16:creationId xmlns:a16="http://schemas.microsoft.com/office/drawing/2014/main" id="{8595FDCA-755E-49DB-9096-4AFD3EA3DE35}"/>
              </a:ext>
            </a:extLst>
          </p:cNvPr>
          <p:cNvSpPr>
            <a:spLocks noChangeArrowheads="1"/>
          </p:cNvSpPr>
          <p:nvPr/>
        </p:nvSpPr>
        <p:spPr bwMode="auto">
          <a:xfrm>
            <a:off x="119666" y="566482"/>
            <a:ext cx="8338534" cy="42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t>Ligandy vytvářející slabé ligandové pole tvoří </a:t>
            </a:r>
            <a:r>
              <a:rPr lang="cs-CZ" altLang="cs-CZ" sz="2400" b="1" i="1" dirty="0" err="1">
                <a:solidFill>
                  <a:srgbClr val="FF0000"/>
                </a:solidFill>
              </a:rPr>
              <a:t>vysokospinové</a:t>
            </a:r>
            <a:r>
              <a:rPr lang="cs-CZ" altLang="cs-CZ" sz="2400" b="1" i="1" dirty="0">
                <a:solidFill>
                  <a:srgbClr val="FF0000"/>
                </a:solidFill>
              </a:rPr>
              <a:t> komplexy</a:t>
            </a:r>
            <a:r>
              <a:rPr lang="cs-CZ" altLang="cs-CZ" sz="2000" dirty="0">
                <a:solidFill>
                  <a:srgbClr val="FF0000"/>
                </a:solidFill>
              </a:rPr>
              <a:t>.</a:t>
            </a:r>
            <a:endParaRPr lang="cs-CZ" altLang="cs-CZ" sz="4400" dirty="0">
              <a:solidFill>
                <a:srgbClr val="FF0000"/>
              </a:solidFill>
            </a:endParaRPr>
          </a:p>
        </p:txBody>
      </p:sp>
      <p:sp>
        <p:nvSpPr>
          <p:cNvPr id="32772" name="Rectangle 4">
            <a:extLst>
              <a:ext uri="{FF2B5EF4-FFF2-40B4-BE49-F238E27FC236}">
                <a16:creationId xmlns:a16="http://schemas.microsoft.com/office/drawing/2014/main" id="{2C1AB26B-FFA0-4FE3-87AF-7DABBA451986}"/>
              </a:ext>
            </a:extLst>
          </p:cNvPr>
          <p:cNvSpPr>
            <a:spLocks noChangeArrowheads="1"/>
          </p:cNvSpPr>
          <p:nvPr/>
        </p:nvSpPr>
        <p:spPr bwMode="auto">
          <a:xfrm>
            <a:off x="176032" y="1198278"/>
            <a:ext cx="8001000" cy="11430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t>Síla ligandového pole energeticky odpovídá energii elektromagnetického záření v UV nebo VIS oblasti -zkoumání energetických přechodů metodami </a:t>
            </a:r>
            <a:r>
              <a:rPr lang="cs-CZ" altLang="cs-CZ" sz="2000" b="1" i="1" dirty="0">
                <a:solidFill>
                  <a:srgbClr val="FF0000"/>
                </a:solidFill>
              </a:rPr>
              <a:t>elektronové spektroskopie.</a:t>
            </a:r>
            <a:endParaRPr lang="cs-CZ" altLang="cs-CZ" sz="4400" dirty="0">
              <a:solidFill>
                <a:srgbClr val="FF0000"/>
              </a:solidFill>
            </a:endParaRPr>
          </a:p>
        </p:txBody>
      </p:sp>
      <p:grpSp>
        <p:nvGrpSpPr>
          <p:cNvPr id="2" name="Group 10">
            <a:extLst>
              <a:ext uri="{FF2B5EF4-FFF2-40B4-BE49-F238E27FC236}">
                <a16:creationId xmlns:a16="http://schemas.microsoft.com/office/drawing/2014/main" id="{BAB83119-3CB3-4855-BBEC-66DFC936D136}"/>
              </a:ext>
            </a:extLst>
          </p:cNvPr>
          <p:cNvGrpSpPr>
            <a:grpSpLocks/>
          </p:cNvGrpSpPr>
          <p:nvPr/>
        </p:nvGrpSpPr>
        <p:grpSpPr bwMode="auto">
          <a:xfrm>
            <a:off x="3851920" y="2269880"/>
            <a:ext cx="3980135" cy="2535522"/>
            <a:chOff x="2400" y="1296"/>
            <a:chExt cx="2794" cy="1652"/>
          </a:xfrm>
        </p:grpSpPr>
        <p:pic>
          <p:nvPicPr>
            <p:cNvPr id="26632" name="Picture 6" descr="D:\DATCOREL\PRIHODA\Obecná_p\GIF\Kap_09\Kap09_obr30.gif">
              <a:extLst>
                <a:ext uri="{FF2B5EF4-FFF2-40B4-BE49-F238E27FC236}">
                  <a16:creationId xmlns:a16="http://schemas.microsoft.com/office/drawing/2014/main" id="{68E5DD4C-DC7A-4054-A832-8E89D0712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1296"/>
              <a:ext cx="2784" cy="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 Box 5">
              <a:extLst>
                <a:ext uri="{FF2B5EF4-FFF2-40B4-BE49-F238E27FC236}">
                  <a16:creationId xmlns:a16="http://schemas.microsoft.com/office/drawing/2014/main" id="{A751FA93-B8FC-459E-8F21-F5BE9BB957A9}"/>
                </a:ext>
              </a:extLst>
            </p:cNvPr>
            <p:cNvSpPr txBox="1">
              <a:spLocks noChangeArrowheads="1"/>
            </p:cNvSpPr>
            <p:nvPr/>
          </p:nvSpPr>
          <p:spPr bwMode="auto">
            <a:xfrm>
              <a:off x="3744" y="1488"/>
              <a:ext cx="145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cs-CZ" altLang="cs-CZ" sz="2000" dirty="0">
                  <a:solidFill>
                    <a:srgbClr val="66FFFF"/>
                  </a:solidFill>
                </a:rPr>
                <a:t>Příklad absorpčního spektra</a:t>
              </a:r>
              <a:endParaRPr lang="cs-CZ" altLang="cs-CZ" sz="2000" dirty="0">
                <a:solidFill>
                  <a:srgbClr val="00FF99"/>
                </a:solidFill>
              </a:endParaRPr>
            </a:p>
          </p:txBody>
        </p:sp>
      </p:grpSp>
      <p:sp>
        <p:nvSpPr>
          <p:cNvPr id="32776" name="Rectangle 8">
            <a:extLst>
              <a:ext uri="{FF2B5EF4-FFF2-40B4-BE49-F238E27FC236}">
                <a16:creationId xmlns:a16="http://schemas.microsoft.com/office/drawing/2014/main" id="{D39192A7-442A-4A7A-B056-A4E1920614F1}"/>
              </a:ext>
            </a:extLst>
          </p:cNvPr>
          <p:cNvSpPr>
            <a:spLocks noChangeArrowheads="1"/>
          </p:cNvSpPr>
          <p:nvPr/>
        </p:nvSpPr>
        <p:spPr bwMode="auto">
          <a:xfrm>
            <a:off x="152400" y="4876800"/>
            <a:ext cx="8763000" cy="7620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err="1">
                <a:solidFill>
                  <a:srgbClr val="FF0000"/>
                </a:solidFill>
              </a:rPr>
              <a:t>Spektrochemická</a:t>
            </a:r>
            <a:r>
              <a:rPr lang="cs-CZ" altLang="cs-CZ" sz="2000" b="1" dirty="0">
                <a:solidFill>
                  <a:srgbClr val="FF0000"/>
                </a:solidFill>
              </a:rPr>
              <a:t> řada ligandů</a:t>
            </a:r>
            <a:r>
              <a:rPr lang="cs-CZ" altLang="cs-CZ" sz="2000" b="1" dirty="0"/>
              <a:t>:	</a:t>
            </a:r>
            <a:r>
              <a:rPr lang="cs-CZ" altLang="cs-CZ" sz="2000" dirty="0"/>
              <a:t>uspořádání ligandů do řady podle vzrůstající 				síly ligandového pole.</a:t>
            </a:r>
            <a:endParaRPr lang="cs-CZ" altLang="cs-CZ" sz="4400" dirty="0"/>
          </a:p>
        </p:txBody>
      </p:sp>
      <p:sp>
        <p:nvSpPr>
          <p:cNvPr id="32777" name="Rectangle 9">
            <a:extLst>
              <a:ext uri="{FF2B5EF4-FFF2-40B4-BE49-F238E27FC236}">
                <a16:creationId xmlns:a16="http://schemas.microsoft.com/office/drawing/2014/main" id="{94D233CE-889E-40AE-8530-9551A3EA8FA8}"/>
              </a:ext>
            </a:extLst>
          </p:cNvPr>
          <p:cNvSpPr>
            <a:spLocks noChangeArrowheads="1"/>
          </p:cNvSpPr>
          <p:nvPr/>
        </p:nvSpPr>
        <p:spPr bwMode="auto">
          <a:xfrm>
            <a:off x="152400" y="5748329"/>
            <a:ext cx="8763000" cy="10668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b="1" dirty="0">
                <a:solidFill>
                  <a:srgbClr val="002060"/>
                </a:solidFill>
              </a:rPr>
              <a:t>I</a:t>
            </a:r>
            <a:r>
              <a:rPr lang="cs-CZ" altLang="cs-CZ" sz="1800" b="1" baseline="30000" dirty="0">
                <a:solidFill>
                  <a:srgbClr val="002060"/>
                </a:solidFill>
              </a:rPr>
              <a:t>–</a:t>
            </a:r>
            <a:r>
              <a:rPr lang="cs-CZ" altLang="cs-CZ" sz="1800" b="1" dirty="0">
                <a:solidFill>
                  <a:srgbClr val="002060"/>
                </a:solidFill>
              </a:rPr>
              <a:t> &lt; Br</a:t>
            </a:r>
            <a:r>
              <a:rPr lang="cs-CZ" altLang="cs-CZ" sz="1800" b="1" baseline="30000" dirty="0">
                <a:solidFill>
                  <a:srgbClr val="002060"/>
                </a:solidFill>
              </a:rPr>
              <a:t>–</a:t>
            </a:r>
            <a:r>
              <a:rPr lang="cs-CZ" altLang="cs-CZ" sz="1800" b="1" dirty="0">
                <a:solidFill>
                  <a:srgbClr val="002060"/>
                </a:solidFill>
              </a:rPr>
              <a:t> &lt; Cr</a:t>
            </a:r>
            <a:r>
              <a:rPr lang="cs-CZ" altLang="cs-CZ" sz="1800" b="1" baseline="-25000" dirty="0">
                <a:solidFill>
                  <a:srgbClr val="002060"/>
                </a:solidFill>
              </a:rPr>
              <a:t>2</a:t>
            </a:r>
            <a:r>
              <a:rPr lang="cs-CZ" altLang="cs-CZ" sz="1800" b="1" dirty="0">
                <a:solidFill>
                  <a:srgbClr val="002060"/>
                </a:solidFill>
              </a:rPr>
              <a:t>O</a:t>
            </a:r>
            <a:r>
              <a:rPr lang="cs-CZ" altLang="cs-CZ" sz="1800" b="1" baseline="-25000" dirty="0">
                <a:solidFill>
                  <a:srgbClr val="002060"/>
                </a:solidFill>
              </a:rPr>
              <a:t>4</a:t>
            </a:r>
            <a:r>
              <a:rPr lang="cs-CZ" altLang="cs-CZ" sz="1800" b="1" baseline="30000" dirty="0">
                <a:solidFill>
                  <a:srgbClr val="002060"/>
                </a:solidFill>
              </a:rPr>
              <a:t>2–</a:t>
            </a:r>
            <a:r>
              <a:rPr lang="cs-CZ" altLang="cs-CZ" sz="1800" b="1" dirty="0">
                <a:solidFill>
                  <a:srgbClr val="002060"/>
                </a:solidFill>
              </a:rPr>
              <a:t> &lt; Cl</a:t>
            </a:r>
            <a:r>
              <a:rPr lang="cs-CZ" altLang="cs-CZ" sz="1800" b="1" baseline="30000" dirty="0">
                <a:solidFill>
                  <a:srgbClr val="002060"/>
                </a:solidFill>
              </a:rPr>
              <a:t>–</a:t>
            </a:r>
            <a:r>
              <a:rPr lang="cs-CZ" altLang="cs-CZ" sz="1800" b="1" dirty="0">
                <a:solidFill>
                  <a:srgbClr val="002060"/>
                </a:solidFill>
              </a:rPr>
              <a:t> &lt; SCN</a:t>
            </a:r>
            <a:r>
              <a:rPr lang="cs-CZ" altLang="cs-CZ" sz="1800" b="1" baseline="30000" dirty="0">
                <a:solidFill>
                  <a:srgbClr val="002060"/>
                </a:solidFill>
              </a:rPr>
              <a:t>–</a:t>
            </a:r>
            <a:r>
              <a:rPr lang="cs-CZ" altLang="cs-CZ" sz="1800" b="1" dirty="0">
                <a:solidFill>
                  <a:srgbClr val="002060"/>
                </a:solidFill>
              </a:rPr>
              <a:t> &lt; N</a:t>
            </a:r>
            <a:r>
              <a:rPr lang="cs-CZ" altLang="cs-CZ" sz="1800" b="1" baseline="-25000" dirty="0">
                <a:solidFill>
                  <a:srgbClr val="002060"/>
                </a:solidFill>
              </a:rPr>
              <a:t>3</a:t>
            </a:r>
            <a:r>
              <a:rPr lang="cs-CZ" altLang="cs-CZ" sz="1800" b="1" baseline="30000" dirty="0">
                <a:solidFill>
                  <a:srgbClr val="002060"/>
                </a:solidFill>
              </a:rPr>
              <a:t>–</a:t>
            </a:r>
            <a:r>
              <a:rPr lang="cs-CZ" altLang="cs-CZ" sz="1800" b="1" dirty="0">
                <a:solidFill>
                  <a:srgbClr val="002060"/>
                </a:solidFill>
              </a:rPr>
              <a:t> &lt; F</a:t>
            </a:r>
            <a:r>
              <a:rPr lang="cs-CZ" altLang="cs-CZ" sz="1800" b="1" baseline="30000" dirty="0">
                <a:solidFill>
                  <a:srgbClr val="002060"/>
                </a:solidFill>
              </a:rPr>
              <a:t>–</a:t>
            </a:r>
            <a:r>
              <a:rPr lang="cs-CZ" altLang="cs-CZ" sz="1800" b="1" dirty="0">
                <a:solidFill>
                  <a:srgbClr val="002060"/>
                </a:solidFill>
              </a:rPr>
              <a:t> &lt; S</a:t>
            </a:r>
            <a:r>
              <a:rPr lang="cs-CZ" altLang="cs-CZ" sz="1800" b="1" baseline="-25000" dirty="0">
                <a:solidFill>
                  <a:srgbClr val="002060"/>
                </a:solidFill>
              </a:rPr>
              <a:t>2</a:t>
            </a:r>
            <a:r>
              <a:rPr lang="cs-CZ" altLang="cs-CZ" sz="1800" b="1" dirty="0">
                <a:solidFill>
                  <a:srgbClr val="002060"/>
                </a:solidFill>
              </a:rPr>
              <a:t>O</a:t>
            </a:r>
            <a:r>
              <a:rPr lang="cs-CZ" altLang="cs-CZ" sz="1800" b="1" baseline="-25000" dirty="0">
                <a:solidFill>
                  <a:srgbClr val="002060"/>
                </a:solidFill>
              </a:rPr>
              <a:t>3</a:t>
            </a:r>
            <a:r>
              <a:rPr lang="cs-CZ" altLang="cs-CZ" sz="1800" b="1" baseline="30000" dirty="0">
                <a:solidFill>
                  <a:srgbClr val="002060"/>
                </a:solidFill>
              </a:rPr>
              <a:t>2–</a:t>
            </a:r>
            <a:r>
              <a:rPr lang="cs-CZ" altLang="cs-CZ" sz="1800" b="1" dirty="0">
                <a:solidFill>
                  <a:srgbClr val="002060"/>
                </a:solidFill>
              </a:rPr>
              <a:t> &lt; CO</a:t>
            </a:r>
            <a:r>
              <a:rPr lang="cs-CZ" altLang="cs-CZ" sz="1800" b="1" baseline="-25000" dirty="0">
                <a:solidFill>
                  <a:srgbClr val="002060"/>
                </a:solidFill>
              </a:rPr>
              <a:t>3</a:t>
            </a:r>
            <a:r>
              <a:rPr lang="cs-CZ" altLang="cs-CZ" sz="1800" b="1" baseline="30000" dirty="0">
                <a:solidFill>
                  <a:srgbClr val="002060"/>
                </a:solidFill>
              </a:rPr>
              <a:t>2–</a:t>
            </a:r>
            <a:r>
              <a:rPr lang="cs-CZ" altLang="cs-CZ" sz="1800" b="1" dirty="0">
                <a:solidFill>
                  <a:srgbClr val="002060"/>
                </a:solidFill>
              </a:rPr>
              <a:t> &lt; OH</a:t>
            </a:r>
            <a:r>
              <a:rPr lang="cs-CZ" altLang="cs-CZ" sz="1800" b="1" baseline="30000" dirty="0">
                <a:solidFill>
                  <a:srgbClr val="002060"/>
                </a:solidFill>
              </a:rPr>
              <a:t>–</a:t>
            </a:r>
            <a:r>
              <a:rPr lang="cs-CZ" altLang="cs-CZ" sz="1800" b="1" dirty="0">
                <a:solidFill>
                  <a:srgbClr val="002060"/>
                </a:solidFill>
              </a:rPr>
              <a:t> &lt; NO</a:t>
            </a:r>
            <a:r>
              <a:rPr lang="cs-CZ" altLang="cs-CZ" sz="1800" b="1" baseline="-25000" dirty="0">
                <a:solidFill>
                  <a:srgbClr val="002060"/>
                </a:solidFill>
              </a:rPr>
              <a:t>3</a:t>
            </a:r>
            <a:r>
              <a:rPr lang="cs-CZ" altLang="cs-CZ" sz="1800" b="1" baseline="30000" dirty="0">
                <a:solidFill>
                  <a:srgbClr val="002060"/>
                </a:solidFill>
              </a:rPr>
              <a:t>–</a:t>
            </a:r>
            <a:r>
              <a:rPr lang="cs-CZ" altLang="cs-CZ" sz="1800" b="1" dirty="0">
                <a:solidFill>
                  <a:srgbClr val="002060"/>
                </a:solidFill>
              </a:rPr>
              <a:t>  &lt; SO</a:t>
            </a:r>
            <a:r>
              <a:rPr lang="cs-CZ" altLang="cs-CZ" sz="1800" b="1" baseline="-25000" dirty="0">
                <a:solidFill>
                  <a:srgbClr val="002060"/>
                </a:solidFill>
              </a:rPr>
              <a:t>4</a:t>
            </a:r>
            <a:r>
              <a:rPr lang="cs-CZ" altLang="cs-CZ" sz="1800" b="1" baseline="30000" dirty="0">
                <a:solidFill>
                  <a:srgbClr val="002060"/>
                </a:solidFill>
              </a:rPr>
              <a:t>2–</a:t>
            </a:r>
            <a:r>
              <a:rPr lang="cs-CZ" altLang="cs-CZ" sz="1800" b="1" dirty="0">
                <a:solidFill>
                  <a:srgbClr val="002060"/>
                </a:solidFill>
              </a:rPr>
              <a:t> &lt; H</a:t>
            </a:r>
            <a:r>
              <a:rPr lang="cs-CZ" altLang="cs-CZ" sz="1800" b="1" baseline="-25000" dirty="0">
                <a:solidFill>
                  <a:srgbClr val="002060"/>
                </a:solidFill>
              </a:rPr>
              <a:t>2</a:t>
            </a:r>
            <a:r>
              <a:rPr lang="cs-CZ" altLang="cs-CZ" sz="1800" b="1" dirty="0">
                <a:solidFill>
                  <a:srgbClr val="002060"/>
                </a:solidFill>
              </a:rPr>
              <a:t>O &lt; (COO)</a:t>
            </a:r>
            <a:r>
              <a:rPr lang="cs-CZ" altLang="cs-CZ" sz="1800" b="1" baseline="-25000" dirty="0">
                <a:solidFill>
                  <a:srgbClr val="002060"/>
                </a:solidFill>
              </a:rPr>
              <a:t>2</a:t>
            </a:r>
            <a:r>
              <a:rPr lang="cs-CZ" altLang="cs-CZ" sz="1800" b="1" baseline="30000" dirty="0">
                <a:solidFill>
                  <a:srgbClr val="002060"/>
                </a:solidFill>
              </a:rPr>
              <a:t>2–</a:t>
            </a:r>
            <a:r>
              <a:rPr lang="cs-CZ" altLang="cs-CZ" sz="1800" b="1" dirty="0">
                <a:solidFill>
                  <a:srgbClr val="002060"/>
                </a:solidFill>
              </a:rPr>
              <a:t> &lt; NCS</a:t>
            </a:r>
            <a:r>
              <a:rPr lang="cs-CZ" altLang="cs-CZ" sz="1800" b="1" baseline="30000" dirty="0">
                <a:solidFill>
                  <a:srgbClr val="002060"/>
                </a:solidFill>
              </a:rPr>
              <a:t>–</a:t>
            </a:r>
            <a:r>
              <a:rPr lang="cs-CZ" altLang="cs-CZ" sz="1800" b="1" dirty="0">
                <a:solidFill>
                  <a:srgbClr val="002060"/>
                </a:solidFill>
              </a:rPr>
              <a:t> &lt; NH</a:t>
            </a:r>
            <a:r>
              <a:rPr lang="cs-CZ" altLang="cs-CZ" sz="1800" b="1" baseline="-25000" dirty="0">
                <a:solidFill>
                  <a:srgbClr val="002060"/>
                </a:solidFill>
              </a:rPr>
              <a:t>3</a:t>
            </a:r>
            <a:r>
              <a:rPr lang="cs-CZ" altLang="cs-CZ" sz="1800" b="1" dirty="0">
                <a:solidFill>
                  <a:srgbClr val="002060"/>
                </a:solidFill>
              </a:rPr>
              <a:t> &lt; pyridin(N) &lt; 1,2-diaminoethan (N,N) &lt; hydroxylamin(N) &lt;  </a:t>
            </a:r>
            <a:r>
              <a:rPr lang="cs-CZ" altLang="cs-CZ" sz="400" b="1" dirty="0">
                <a:solidFill>
                  <a:srgbClr val="002060"/>
                </a:solidFill>
              </a:rPr>
              <a:t> </a:t>
            </a:r>
            <a:r>
              <a:rPr lang="cs-CZ" altLang="cs-CZ" sz="1800" b="1" dirty="0">
                <a:solidFill>
                  <a:srgbClr val="002060"/>
                </a:solidFill>
              </a:rPr>
              <a:t>&lt;</a:t>
            </a:r>
            <a:r>
              <a:rPr lang="cs-CZ" altLang="cs-CZ" sz="400" b="1" dirty="0">
                <a:solidFill>
                  <a:srgbClr val="002060"/>
                </a:solidFill>
              </a:rPr>
              <a:t> </a:t>
            </a:r>
            <a:r>
              <a:rPr lang="cs-CZ" altLang="cs-CZ" sz="1800" b="1" dirty="0">
                <a:solidFill>
                  <a:srgbClr val="002060"/>
                </a:solidFill>
              </a:rPr>
              <a:t>NO</a:t>
            </a:r>
            <a:r>
              <a:rPr lang="cs-CZ" altLang="cs-CZ" sz="1800" b="1" baseline="-25000" dirty="0">
                <a:solidFill>
                  <a:srgbClr val="002060"/>
                </a:solidFill>
              </a:rPr>
              <a:t>2</a:t>
            </a:r>
            <a:r>
              <a:rPr lang="cs-CZ" altLang="cs-CZ" sz="1800" b="1" baseline="30000" dirty="0">
                <a:solidFill>
                  <a:srgbClr val="002060"/>
                </a:solidFill>
              </a:rPr>
              <a:t>–</a:t>
            </a:r>
            <a:r>
              <a:rPr lang="cs-CZ" altLang="cs-CZ" sz="1800" b="1" dirty="0">
                <a:solidFill>
                  <a:srgbClr val="002060"/>
                </a:solidFill>
              </a:rPr>
              <a:t> &lt; H</a:t>
            </a:r>
            <a:r>
              <a:rPr lang="cs-CZ" altLang="cs-CZ" sz="1800" b="1" baseline="30000" dirty="0">
                <a:solidFill>
                  <a:srgbClr val="002060"/>
                </a:solidFill>
              </a:rPr>
              <a:t>–</a:t>
            </a:r>
            <a:r>
              <a:rPr lang="cs-CZ" altLang="cs-CZ" sz="1800" b="1" dirty="0">
                <a:solidFill>
                  <a:srgbClr val="002060"/>
                </a:solidFill>
              </a:rPr>
              <a:t> &lt; CH</a:t>
            </a:r>
            <a:r>
              <a:rPr lang="cs-CZ" altLang="cs-CZ" sz="1800" b="1" baseline="-25000" dirty="0">
                <a:solidFill>
                  <a:srgbClr val="002060"/>
                </a:solidFill>
              </a:rPr>
              <a:t>3</a:t>
            </a:r>
            <a:r>
              <a:rPr lang="cs-CZ" altLang="cs-CZ" sz="1800" b="1" baseline="30000" dirty="0">
                <a:solidFill>
                  <a:srgbClr val="002060"/>
                </a:solidFill>
              </a:rPr>
              <a:t>–</a:t>
            </a:r>
            <a:r>
              <a:rPr lang="cs-CZ" altLang="cs-CZ" sz="1800" b="1" dirty="0">
                <a:solidFill>
                  <a:srgbClr val="002060"/>
                </a:solidFill>
              </a:rPr>
              <a:t> &lt; C</a:t>
            </a:r>
            <a:r>
              <a:rPr lang="cs-CZ" altLang="cs-CZ" sz="1800" b="1" baseline="-25000" dirty="0">
                <a:solidFill>
                  <a:srgbClr val="002060"/>
                </a:solidFill>
              </a:rPr>
              <a:t>6</a:t>
            </a:r>
            <a:r>
              <a:rPr lang="cs-CZ" altLang="cs-CZ" sz="1800" b="1" dirty="0">
                <a:solidFill>
                  <a:srgbClr val="002060"/>
                </a:solidFill>
              </a:rPr>
              <a:t>H</a:t>
            </a:r>
            <a:r>
              <a:rPr lang="cs-CZ" altLang="cs-CZ" sz="1800" b="1" baseline="-25000" dirty="0">
                <a:solidFill>
                  <a:srgbClr val="002060"/>
                </a:solidFill>
              </a:rPr>
              <a:t>5</a:t>
            </a:r>
            <a:r>
              <a:rPr lang="cs-CZ" altLang="cs-CZ" sz="1800" b="1" baseline="30000" dirty="0">
                <a:solidFill>
                  <a:srgbClr val="002060"/>
                </a:solidFill>
              </a:rPr>
              <a:t>–</a:t>
            </a:r>
            <a:r>
              <a:rPr lang="cs-CZ" altLang="cs-CZ" sz="1800" b="1" dirty="0">
                <a:solidFill>
                  <a:srgbClr val="002060"/>
                </a:solidFill>
              </a:rPr>
              <a:t> &lt; C</a:t>
            </a:r>
            <a:r>
              <a:rPr lang="cs-CZ" altLang="cs-CZ" sz="1800" b="1" baseline="-25000" dirty="0">
                <a:solidFill>
                  <a:srgbClr val="002060"/>
                </a:solidFill>
              </a:rPr>
              <a:t>5</a:t>
            </a:r>
            <a:r>
              <a:rPr lang="cs-CZ" altLang="cs-CZ" sz="1800" b="1" dirty="0">
                <a:solidFill>
                  <a:srgbClr val="002060"/>
                </a:solidFill>
              </a:rPr>
              <a:t>H</a:t>
            </a:r>
            <a:r>
              <a:rPr lang="cs-CZ" altLang="cs-CZ" sz="1800" b="1" baseline="-25000" dirty="0">
                <a:solidFill>
                  <a:srgbClr val="002060"/>
                </a:solidFill>
              </a:rPr>
              <a:t>5</a:t>
            </a:r>
            <a:r>
              <a:rPr lang="cs-CZ" altLang="cs-CZ" sz="1800" b="1" baseline="30000" dirty="0">
                <a:solidFill>
                  <a:srgbClr val="002060"/>
                </a:solidFill>
              </a:rPr>
              <a:t>–</a:t>
            </a:r>
            <a:r>
              <a:rPr lang="cs-CZ" altLang="cs-CZ" sz="1800" b="1" dirty="0">
                <a:solidFill>
                  <a:srgbClr val="002060"/>
                </a:solidFill>
              </a:rPr>
              <a:t> &lt; CO &lt; CN</a:t>
            </a:r>
            <a:r>
              <a:rPr lang="cs-CZ" altLang="cs-CZ" sz="1800" b="1" baseline="30000" dirty="0">
                <a:solidFill>
                  <a:srgbClr val="002060"/>
                </a:solidFill>
              </a:rPr>
              <a:t>–</a:t>
            </a:r>
          </a:p>
        </p:txBody>
      </p:sp>
      <p:sp>
        <p:nvSpPr>
          <p:cNvPr id="4" name="Zástupný symbol pro číslo snímku 3">
            <a:extLst>
              <a:ext uri="{FF2B5EF4-FFF2-40B4-BE49-F238E27FC236}">
                <a16:creationId xmlns:a16="http://schemas.microsoft.com/office/drawing/2014/main" id="{F71FCFDE-DF9F-411E-A7F1-2FCB8828261C}"/>
              </a:ext>
            </a:extLst>
          </p:cNvPr>
          <p:cNvSpPr>
            <a:spLocks noGrp="1"/>
          </p:cNvSpPr>
          <p:nvPr>
            <p:ph type="sldNum" sz="quarter" idx="12"/>
          </p:nvPr>
        </p:nvSpPr>
        <p:spPr/>
        <p:txBody>
          <a:bodyPr/>
          <a:lstStyle/>
          <a:p>
            <a:fld id="{F847815A-90E5-49AC-AD71-5A0584789C7E}" type="slidenum">
              <a:rPr lang="en-CA" altLang="cs-CZ" smtClean="0"/>
              <a:pPr/>
              <a:t>29</a:t>
            </a:fld>
            <a:endParaRPr lang="en-CA" altLang="cs-CZ"/>
          </a:p>
        </p:txBody>
      </p:sp>
      <p:pic>
        <p:nvPicPr>
          <p:cNvPr id="3" name="Koord29-1">
            <a:hlinkClick r:id="" action="ppaction://media"/>
            <a:extLst>
              <a:ext uri="{FF2B5EF4-FFF2-40B4-BE49-F238E27FC236}">
                <a16:creationId xmlns:a16="http://schemas.microsoft.com/office/drawing/2014/main" id="{5955001E-FF7B-46E5-BC78-4547B52352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8368" y="1371600"/>
            <a:ext cx="609600" cy="609600"/>
          </a:xfrm>
          <a:prstGeom prst="rect">
            <a:avLst/>
          </a:prstGeom>
        </p:spPr>
      </p:pic>
    </p:spTree>
    <p:extLst>
      <p:ext uri="{BB962C8B-B14F-4D97-AF65-F5344CB8AC3E}">
        <p14:creationId xmlns:p14="http://schemas.microsoft.com/office/powerpoint/2010/main" val="8913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C330B697-0F2D-42B5-B066-5D286A287549}"/>
              </a:ext>
            </a:extLst>
          </p:cNvPr>
          <p:cNvSpPr>
            <a:spLocks noChangeArrowheads="1"/>
          </p:cNvSpPr>
          <p:nvPr/>
        </p:nvSpPr>
        <p:spPr bwMode="auto">
          <a:xfrm>
            <a:off x="73906" y="-1879"/>
            <a:ext cx="8036518" cy="1029462"/>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FF0000"/>
                </a:solidFill>
              </a:rPr>
              <a:t>Vznik komplexu:</a:t>
            </a:r>
            <a:r>
              <a:rPr lang="cs-CZ" altLang="cs-CZ" sz="2000" dirty="0">
                <a:solidFill>
                  <a:srgbClr val="FF0000"/>
                </a:solidFill>
              </a:rPr>
              <a:t> </a:t>
            </a:r>
            <a:r>
              <a:rPr lang="cs-CZ" altLang="cs-CZ" sz="1800" dirty="0"/>
              <a:t>vazba mezi centrálním atomem a ligandem se uskutečňuje </a:t>
            </a:r>
            <a:r>
              <a:rPr lang="cs-CZ" altLang="cs-CZ" sz="1800" b="1" dirty="0"/>
              <a:t>donor-akceptorovým způsobem </a:t>
            </a:r>
            <a:r>
              <a:rPr lang="cs-CZ" altLang="cs-CZ" sz="1800" i="1" dirty="0"/>
              <a:t>(z hlediska </a:t>
            </a:r>
            <a:r>
              <a:rPr lang="cs-CZ" altLang="cs-CZ" sz="1800" i="1" dirty="0" err="1"/>
              <a:t>Lewisovy</a:t>
            </a:r>
            <a:r>
              <a:rPr lang="cs-CZ" altLang="cs-CZ" sz="1800" i="1" dirty="0"/>
              <a:t> teorie kyselin a zásad jde o acidobazickou reakci)</a:t>
            </a:r>
            <a:endParaRPr lang="cs-CZ" altLang="cs-CZ" sz="4000" dirty="0"/>
          </a:p>
        </p:txBody>
      </p:sp>
      <p:pic>
        <p:nvPicPr>
          <p:cNvPr id="4102" name="Picture 6">
            <a:extLst>
              <a:ext uri="{FF2B5EF4-FFF2-40B4-BE49-F238E27FC236}">
                <a16:creationId xmlns:a16="http://schemas.microsoft.com/office/drawing/2014/main" id="{BC7E43B5-1BC2-456E-B021-4F5F2C0040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06" y="1207513"/>
            <a:ext cx="4512570" cy="257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Rectangle 9">
            <a:extLst>
              <a:ext uri="{FF2B5EF4-FFF2-40B4-BE49-F238E27FC236}">
                <a16:creationId xmlns:a16="http://schemas.microsoft.com/office/drawing/2014/main" id="{20F30FAD-3503-439C-A1E1-EA6DED431D4F}"/>
              </a:ext>
            </a:extLst>
          </p:cNvPr>
          <p:cNvSpPr>
            <a:spLocks noChangeArrowheads="1"/>
          </p:cNvSpPr>
          <p:nvPr/>
        </p:nvSpPr>
        <p:spPr bwMode="auto">
          <a:xfrm>
            <a:off x="4285810" y="1238945"/>
            <a:ext cx="4781990" cy="1029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spcBef>
                <a:spcPts val="138"/>
              </a:spcBef>
              <a:spcAft>
                <a:spcPts val="138"/>
              </a:spcAft>
              <a:buNone/>
            </a:pPr>
            <a:r>
              <a:rPr lang="cs-CZ" altLang="cs-CZ" sz="1600" dirty="0"/>
              <a:t>V komplexu je mezi centrálním atomem a obklopujícími jej seskupeními </a:t>
            </a:r>
            <a:r>
              <a:rPr lang="cs-CZ" altLang="cs-CZ" sz="1600" b="1" i="1" dirty="0"/>
              <a:t>větší počet vazeb</a:t>
            </a:r>
            <a:r>
              <a:rPr lang="cs-CZ" altLang="cs-CZ" sz="1600" i="1" dirty="0"/>
              <a:t>,</a:t>
            </a:r>
            <a:r>
              <a:rPr lang="cs-CZ" altLang="cs-CZ" sz="1600" dirty="0"/>
              <a:t> než činí hodnota </a:t>
            </a:r>
            <a:r>
              <a:rPr lang="cs-CZ" altLang="cs-CZ" sz="1600" b="1" i="1" dirty="0"/>
              <a:t>oxidačního čísla</a:t>
            </a:r>
            <a:r>
              <a:rPr lang="cs-CZ" altLang="cs-CZ" sz="1600" b="1" dirty="0"/>
              <a:t> </a:t>
            </a:r>
            <a:r>
              <a:rPr lang="cs-CZ" altLang="cs-CZ" sz="1600" dirty="0"/>
              <a:t>tohoto atomu, </a:t>
            </a:r>
          </a:p>
          <a:p>
            <a:pPr>
              <a:spcBef>
                <a:spcPts val="138"/>
              </a:spcBef>
              <a:spcAft>
                <a:spcPts val="138"/>
              </a:spcAft>
              <a:buFont typeface="Monotype Sorts" pitchFamily="2" charset="2"/>
              <a:buChar char="4"/>
            </a:pPr>
            <a:endParaRPr lang="cs-CZ" altLang="cs-CZ" sz="1600" dirty="0"/>
          </a:p>
        </p:txBody>
      </p:sp>
      <p:sp>
        <p:nvSpPr>
          <p:cNvPr id="4107" name="Text Box 11">
            <a:extLst>
              <a:ext uri="{FF2B5EF4-FFF2-40B4-BE49-F238E27FC236}">
                <a16:creationId xmlns:a16="http://schemas.microsoft.com/office/drawing/2014/main" id="{E41B4F1A-4977-40BB-851F-B4B2C89AEEA1}"/>
              </a:ext>
            </a:extLst>
          </p:cNvPr>
          <p:cNvSpPr txBox="1">
            <a:spLocks noChangeArrowheads="1"/>
          </p:cNvSpPr>
          <p:nvPr/>
        </p:nvSpPr>
        <p:spPr bwMode="auto">
          <a:xfrm>
            <a:off x="4931121" y="2337180"/>
            <a:ext cx="4136679" cy="6771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dirty="0">
                <a:solidFill>
                  <a:srgbClr val="FFFF00"/>
                </a:solidFill>
              </a:rPr>
              <a:t>[</a:t>
            </a:r>
            <a:r>
              <a:rPr lang="cs-CZ" altLang="cs-CZ" sz="2000" b="1" dirty="0"/>
              <a:t>komplexy </a:t>
            </a:r>
            <a:r>
              <a:rPr lang="cs-CZ" altLang="cs-CZ" sz="1800" b="1" dirty="0">
                <a:solidFill>
                  <a:srgbClr val="7030A0"/>
                </a:solidFill>
              </a:rPr>
              <a:t>[AlF</a:t>
            </a:r>
            <a:r>
              <a:rPr lang="cs-CZ" altLang="cs-CZ" sz="1800" b="1" baseline="-25000" dirty="0">
                <a:solidFill>
                  <a:srgbClr val="7030A0"/>
                </a:solidFill>
              </a:rPr>
              <a:t>6</a:t>
            </a:r>
            <a:r>
              <a:rPr lang="cs-CZ" altLang="cs-CZ" sz="1800" b="1" dirty="0">
                <a:solidFill>
                  <a:srgbClr val="7030A0"/>
                </a:solidFill>
              </a:rPr>
              <a:t>]</a:t>
            </a:r>
            <a:r>
              <a:rPr lang="cs-CZ" altLang="cs-CZ" sz="1800" b="1" baseline="30000" dirty="0">
                <a:solidFill>
                  <a:srgbClr val="7030A0"/>
                </a:solidFill>
              </a:rPr>
              <a:t>3-</a:t>
            </a:r>
            <a:r>
              <a:rPr lang="cs-CZ" altLang="cs-CZ" sz="1800" b="1" dirty="0">
                <a:solidFill>
                  <a:srgbClr val="7030A0"/>
                </a:solidFill>
              </a:rPr>
              <a:t>...... [SiF</a:t>
            </a:r>
            <a:r>
              <a:rPr lang="cs-CZ" altLang="cs-CZ" sz="1800" b="1" baseline="-25000" dirty="0">
                <a:solidFill>
                  <a:srgbClr val="7030A0"/>
                </a:solidFill>
              </a:rPr>
              <a:t>6</a:t>
            </a:r>
            <a:r>
              <a:rPr lang="cs-CZ" altLang="cs-CZ" sz="1800" b="1" dirty="0">
                <a:solidFill>
                  <a:srgbClr val="7030A0"/>
                </a:solidFill>
              </a:rPr>
              <a:t>]</a:t>
            </a:r>
            <a:r>
              <a:rPr lang="cs-CZ" altLang="cs-CZ" sz="1800" b="1" baseline="30000" dirty="0">
                <a:solidFill>
                  <a:srgbClr val="7030A0"/>
                </a:solidFill>
              </a:rPr>
              <a:t>2-</a:t>
            </a:r>
            <a:r>
              <a:rPr lang="cs-CZ" altLang="cs-CZ" sz="1800" b="1" dirty="0">
                <a:solidFill>
                  <a:srgbClr val="7030A0"/>
                </a:solidFill>
              </a:rPr>
              <a:t>......[PF</a:t>
            </a:r>
            <a:r>
              <a:rPr lang="cs-CZ" altLang="cs-CZ" sz="1800" b="1" baseline="-25000" dirty="0">
                <a:solidFill>
                  <a:srgbClr val="7030A0"/>
                </a:solidFill>
              </a:rPr>
              <a:t>6</a:t>
            </a:r>
            <a:r>
              <a:rPr lang="cs-CZ" altLang="cs-CZ" sz="1800" b="1" dirty="0">
                <a:solidFill>
                  <a:srgbClr val="7030A0"/>
                </a:solidFill>
              </a:rPr>
              <a:t>]</a:t>
            </a:r>
            <a:r>
              <a:rPr lang="cs-CZ" altLang="cs-CZ" sz="1800" b="1" baseline="30000" dirty="0">
                <a:solidFill>
                  <a:srgbClr val="7030A0"/>
                </a:solidFill>
              </a:rPr>
              <a:t>-</a:t>
            </a:r>
            <a:r>
              <a:rPr lang="cs-CZ" altLang="cs-CZ" sz="1800" b="1" dirty="0">
                <a:solidFill>
                  <a:srgbClr val="7030A0"/>
                </a:solidFill>
              </a:rPr>
              <a:t>......SF</a:t>
            </a:r>
            <a:r>
              <a:rPr lang="cs-CZ" altLang="cs-CZ" sz="1800" b="1" baseline="-25000" dirty="0">
                <a:solidFill>
                  <a:srgbClr val="7030A0"/>
                </a:solidFill>
              </a:rPr>
              <a:t>6 </a:t>
            </a:r>
            <a:r>
              <a:rPr lang="cs-CZ" altLang="cs-CZ" sz="1800" b="1" dirty="0">
                <a:solidFill>
                  <a:srgbClr val="7030A0"/>
                </a:solidFill>
              </a:rPr>
              <a:t> již není komplex</a:t>
            </a:r>
            <a:endParaRPr lang="cs-CZ" altLang="cs-CZ" sz="2000" b="1" dirty="0">
              <a:solidFill>
                <a:srgbClr val="7030A0"/>
              </a:solidFill>
            </a:endParaRPr>
          </a:p>
        </p:txBody>
      </p:sp>
      <p:sp>
        <p:nvSpPr>
          <p:cNvPr id="4108" name="Text Box 12">
            <a:extLst>
              <a:ext uri="{FF2B5EF4-FFF2-40B4-BE49-F238E27FC236}">
                <a16:creationId xmlns:a16="http://schemas.microsoft.com/office/drawing/2014/main" id="{886C33C7-683C-4EAF-9323-65CC6BC8476A}"/>
              </a:ext>
            </a:extLst>
          </p:cNvPr>
          <p:cNvSpPr txBox="1">
            <a:spLocks noChangeArrowheads="1"/>
          </p:cNvSpPr>
          <p:nvPr/>
        </p:nvSpPr>
        <p:spPr bwMode="auto">
          <a:xfrm>
            <a:off x="179512" y="5377985"/>
            <a:ext cx="15442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i="1" dirty="0">
                <a:solidFill>
                  <a:srgbClr val="00FFFF"/>
                </a:solidFill>
              </a:rPr>
              <a:t>Výjimky</a:t>
            </a:r>
            <a:r>
              <a:rPr lang="cs-CZ" altLang="cs-CZ" sz="2000" dirty="0">
                <a:solidFill>
                  <a:srgbClr val="00FFFF"/>
                </a:solidFill>
              </a:rPr>
              <a:t>: </a:t>
            </a:r>
          </a:p>
          <a:p>
            <a:pPr>
              <a:spcBef>
                <a:spcPct val="0"/>
              </a:spcBef>
              <a:buFontTx/>
              <a:buNone/>
            </a:pPr>
            <a:r>
              <a:rPr lang="cs-CZ" altLang="cs-CZ" sz="2000" dirty="0">
                <a:solidFill>
                  <a:srgbClr val="00FFFF"/>
                </a:solidFill>
              </a:rPr>
              <a:t>např.</a:t>
            </a:r>
            <a:r>
              <a:rPr lang="cs-CZ" altLang="cs-CZ" sz="2000" b="1" dirty="0">
                <a:solidFill>
                  <a:srgbClr val="00FFFF"/>
                </a:solidFill>
              </a:rPr>
              <a:t> </a:t>
            </a:r>
            <a:r>
              <a:rPr lang="cs-CZ" altLang="cs-CZ" sz="2000" dirty="0">
                <a:solidFill>
                  <a:srgbClr val="00FFFF"/>
                </a:solidFill>
              </a:rPr>
              <a:t>u</a:t>
            </a:r>
            <a:r>
              <a:rPr lang="cs-CZ" altLang="cs-CZ" sz="2000" b="1" dirty="0">
                <a:solidFill>
                  <a:srgbClr val="00FFFF"/>
                </a:solidFill>
              </a:rPr>
              <a:t> AlCl</a:t>
            </a:r>
            <a:r>
              <a:rPr lang="cs-CZ" altLang="cs-CZ" sz="2000" b="1" baseline="-25000" dirty="0">
                <a:solidFill>
                  <a:srgbClr val="00FFFF"/>
                </a:solidFill>
              </a:rPr>
              <a:t>3</a:t>
            </a:r>
            <a:endParaRPr lang="cs-CZ" altLang="cs-CZ" sz="2000" b="1" dirty="0"/>
          </a:p>
        </p:txBody>
      </p:sp>
      <p:pic>
        <p:nvPicPr>
          <p:cNvPr id="4109" name="Picture 13">
            <a:extLst>
              <a:ext uri="{FF2B5EF4-FFF2-40B4-BE49-F238E27FC236}">
                <a16:creationId xmlns:a16="http://schemas.microsoft.com/office/drawing/2014/main" id="{DC5B2C35-5B00-4D30-A17F-62DF19BE6E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2364" y="5348888"/>
            <a:ext cx="5442483" cy="135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Text Box 14">
            <a:extLst>
              <a:ext uri="{FF2B5EF4-FFF2-40B4-BE49-F238E27FC236}">
                <a16:creationId xmlns:a16="http://schemas.microsoft.com/office/drawing/2014/main" id="{C8F1C505-4B44-453E-8012-0692FBFC74B2}"/>
              </a:ext>
            </a:extLst>
          </p:cNvPr>
          <p:cNvSpPr txBox="1">
            <a:spLocks noChangeArrowheads="1"/>
          </p:cNvSpPr>
          <p:nvPr/>
        </p:nvSpPr>
        <p:spPr bwMode="auto">
          <a:xfrm>
            <a:off x="179512" y="3786126"/>
            <a:ext cx="7987445" cy="646331"/>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None/>
            </a:pPr>
            <a:r>
              <a:rPr lang="cs-CZ" altLang="cs-CZ" sz="1800" b="1" dirty="0">
                <a:solidFill>
                  <a:srgbClr val="FF0000"/>
                </a:solidFill>
              </a:rPr>
              <a:t>Centrální atom i ligandy jsou zpravidla schopny samostatné existence, event. je centrální atom součástí existující molekuly</a:t>
            </a:r>
            <a:endParaRPr lang="cs-CZ" altLang="cs-CZ" sz="2400" b="1" dirty="0">
              <a:solidFill>
                <a:srgbClr val="FF0000"/>
              </a:solidFill>
            </a:endParaRPr>
          </a:p>
        </p:txBody>
      </p:sp>
      <p:grpSp>
        <p:nvGrpSpPr>
          <p:cNvPr id="3" name="Skupina 2">
            <a:extLst>
              <a:ext uri="{FF2B5EF4-FFF2-40B4-BE49-F238E27FC236}">
                <a16:creationId xmlns:a16="http://schemas.microsoft.com/office/drawing/2014/main" id="{30F635DB-5B1A-4F3E-BE85-2CEDDF56B653}"/>
              </a:ext>
            </a:extLst>
          </p:cNvPr>
          <p:cNvGrpSpPr/>
          <p:nvPr/>
        </p:nvGrpSpPr>
        <p:grpSpPr>
          <a:xfrm>
            <a:off x="562585" y="4432457"/>
            <a:ext cx="3533725" cy="654960"/>
            <a:chOff x="5440200" y="4344773"/>
            <a:chExt cx="2931167" cy="392240"/>
          </a:xfrm>
        </p:grpSpPr>
        <p:sp>
          <p:nvSpPr>
            <p:cNvPr id="4111" name="Text Box 15">
              <a:extLst>
                <a:ext uri="{FF2B5EF4-FFF2-40B4-BE49-F238E27FC236}">
                  <a16:creationId xmlns:a16="http://schemas.microsoft.com/office/drawing/2014/main" id="{FED8A831-CCBE-44B5-88A6-74BB2C6D1557}"/>
                </a:ext>
              </a:extLst>
            </p:cNvPr>
            <p:cNvSpPr txBox="1">
              <a:spLocks noChangeArrowheads="1"/>
            </p:cNvSpPr>
            <p:nvPr/>
          </p:nvSpPr>
          <p:spPr bwMode="auto">
            <a:xfrm>
              <a:off x="5440200" y="4460533"/>
              <a:ext cx="1395084" cy="27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b="1" dirty="0">
                  <a:solidFill>
                    <a:srgbClr val="FFFF00"/>
                  </a:solidFill>
                </a:rPr>
                <a:t>Al</a:t>
              </a:r>
              <a:r>
                <a:rPr lang="cs-CZ" altLang="cs-CZ" sz="2400" b="1" baseline="30000" dirty="0">
                  <a:solidFill>
                    <a:srgbClr val="FFFF00"/>
                  </a:solidFill>
                </a:rPr>
                <a:t>3+</a:t>
              </a:r>
              <a:r>
                <a:rPr lang="cs-CZ" altLang="cs-CZ" sz="2400" b="1" dirty="0">
                  <a:solidFill>
                    <a:srgbClr val="FFFF00"/>
                  </a:solidFill>
                </a:rPr>
                <a:t>  +  6 F</a:t>
              </a:r>
              <a:r>
                <a:rPr lang="cs-CZ" altLang="cs-CZ" sz="2400" b="1" baseline="30000" dirty="0">
                  <a:solidFill>
                    <a:srgbClr val="FFFF00"/>
                  </a:solidFill>
                </a:rPr>
                <a:t>-</a:t>
              </a:r>
              <a:endParaRPr lang="cs-CZ" altLang="cs-CZ" b="1" dirty="0"/>
            </a:p>
          </p:txBody>
        </p:sp>
        <p:sp>
          <p:nvSpPr>
            <p:cNvPr id="4112" name="Line 16">
              <a:extLst>
                <a:ext uri="{FF2B5EF4-FFF2-40B4-BE49-F238E27FC236}">
                  <a16:creationId xmlns:a16="http://schemas.microsoft.com/office/drawing/2014/main" id="{9B2ADDEC-BC02-4CA3-BDFA-BB8FC14948D4}"/>
                </a:ext>
              </a:extLst>
            </p:cNvPr>
            <p:cNvSpPr>
              <a:spLocks noChangeShapeType="1"/>
            </p:cNvSpPr>
            <p:nvPr/>
          </p:nvSpPr>
          <p:spPr bwMode="auto">
            <a:xfrm>
              <a:off x="6904117" y="4560020"/>
              <a:ext cx="3810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113" name="Text Box 17">
              <a:extLst>
                <a:ext uri="{FF2B5EF4-FFF2-40B4-BE49-F238E27FC236}">
                  <a16:creationId xmlns:a16="http://schemas.microsoft.com/office/drawing/2014/main" id="{B56420F3-E05C-43B4-A9FB-09E31B4A7EEF}"/>
                </a:ext>
              </a:extLst>
            </p:cNvPr>
            <p:cNvSpPr txBox="1">
              <a:spLocks noChangeArrowheads="1"/>
            </p:cNvSpPr>
            <p:nvPr/>
          </p:nvSpPr>
          <p:spPr bwMode="auto">
            <a:xfrm>
              <a:off x="7396457" y="4344773"/>
              <a:ext cx="974910" cy="38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dirty="0">
                  <a:solidFill>
                    <a:srgbClr val="FFFF00"/>
                  </a:solidFill>
                </a:rPr>
                <a:t>[</a:t>
              </a:r>
              <a:r>
                <a:rPr lang="cs-CZ" altLang="cs-CZ" sz="2400" b="1" dirty="0">
                  <a:solidFill>
                    <a:srgbClr val="FFFF00"/>
                  </a:solidFill>
                </a:rPr>
                <a:t>AlF</a:t>
              </a:r>
              <a:r>
                <a:rPr lang="cs-CZ" altLang="cs-CZ" sz="2400" b="1" baseline="-25000" dirty="0">
                  <a:solidFill>
                    <a:srgbClr val="FFFF00"/>
                  </a:solidFill>
                </a:rPr>
                <a:t>6</a:t>
              </a:r>
              <a:r>
                <a:rPr lang="cs-CZ" altLang="cs-CZ" sz="2400" b="1" dirty="0">
                  <a:solidFill>
                    <a:srgbClr val="FFFF00"/>
                  </a:solidFill>
                </a:rPr>
                <a:t>]</a:t>
              </a:r>
              <a:r>
                <a:rPr lang="cs-CZ" altLang="cs-CZ" sz="2400" b="1" baseline="30000" dirty="0">
                  <a:solidFill>
                    <a:srgbClr val="FFFF00"/>
                  </a:solidFill>
                </a:rPr>
                <a:t>3</a:t>
              </a:r>
              <a:r>
                <a:rPr lang="cs-CZ" altLang="cs-CZ" sz="3600" baseline="30000" dirty="0">
                  <a:solidFill>
                    <a:srgbClr val="FFFF00"/>
                  </a:solidFill>
                </a:rPr>
                <a:t>-</a:t>
              </a:r>
              <a:endParaRPr lang="cs-CZ" altLang="cs-CZ" sz="2800" b="1" dirty="0"/>
            </a:p>
          </p:txBody>
        </p:sp>
      </p:grpSp>
      <p:grpSp>
        <p:nvGrpSpPr>
          <p:cNvPr id="4" name="Skupina 3">
            <a:extLst>
              <a:ext uri="{FF2B5EF4-FFF2-40B4-BE49-F238E27FC236}">
                <a16:creationId xmlns:a16="http://schemas.microsoft.com/office/drawing/2014/main" id="{0B6FF11D-3E62-4051-B7AB-A3FA5EE85EAD}"/>
              </a:ext>
            </a:extLst>
          </p:cNvPr>
          <p:cNvGrpSpPr/>
          <p:nvPr/>
        </p:nvGrpSpPr>
        <p:grpSpPr>
          <a:xfrm>
            <a:off x="4931121" y="4591125"/>
            <a:ext cx="2845971" cy="485459"/>
            <a:chOff x="5573533" y="5736958"/>
            <a:chExt cx="2845971" cy="485459"/>
          </a:xfrm>
        </p:grpSpPr>
        <p:sp>
          <p:nvSpPr>
            <p:cNvPr id="4115" name="Text Box 19">
              <a:extLst>
                <a:ext uri="{FF2B5EF4-FFF2-40B4-BE49-F238E27FC236}">
                  <a16:creationId xmlns:a16="http://schemas.microsoft.com/office/drawing/2014/main" id="{DEB10AB2-B11B-42DF-950C-9204D9F7D1E4}"/>
                </a:ext>
              </a:extLst>
            </p:cNvPr>
            <p:cNvSpPr txBox="1">
              <a:spLocks noChangeArrowheads="1"/>
            </p:cNvSpPr>
            <p:nvPr/>
          </p:nvSpPr>
          <p:spPr bwMode="auto">
            <a:xfrm>
              <a:off x="5573533" y="5760752"/>
              <a:ext cx="1478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b="1" dirty="0">
                  <a:solidFill>
                    <a:srgbClr val="FFFF00"/>
                  </a:solidFill>
                </a:rPr>
                <a:t>PF</a:t>
              </a:r>
              <a:r>
                <a:rPr lang="cs-CZ" altLang="cs-CZ" sz="2400" b="1" baseline="-25000" dirty="0">
                  <a:solidFill>
                    <a:srgbClr val="FFFF00"/>
                  </a:solidFill>
                </a:rPr>
                <a:t>5</a:t>
              </a:r>
              <a:r>
                <a:rPr lang="cs-CZ" altLang="cs-CZ" sz="2400" b="1" dirty="0">
                  <a:solidFill>
                    <a:srgbClr val="FFFF00"/>
                  </a:solidFill>
                </a:rPr>
                <a:t>   +  F</a:t>
              </a:r>
              <a:r>
                <a:rPr lang="cs-CZ" altLang="cs-CZ" sz="2400" b="1" baseline="30000" dirty="0">
                  <a:solidFill>
                    <a:srgbClr val="FFFF00"/>
                  </a:solidFill>
                </a:rPr>
                <a:t>-</a:t>
              </a:r>
              <a:endParaRPr lang="cs-CZ" altLang="cs-CZ" b="1" dirty="0"/>
            </a:p>
          </p:txBody>
        </p:sp>
        <p:sp>
          <p:nvSpPr>
            <p:cNvPr id="4116" name="Line 20">
              <a:extLst>
                <a:ext uri="{FF2B5EF4-FFF2-40B4-BE49-F238E27FC236}">
                  <a16:creationId xmlns:a16="http://schemas.microsoft.com/office/drawing/2014/main" id="{2CDD6512-8321-4169-A588-EB9FE8AD3002}"/>
                </a:ext>
              </a:extLst>
            </p:cNvPr>
            <p:cNvSpPr>
              <a:spLocks noChangeShapeType="1"/>
            </p:cNvSpPr>
            <p:nvPr/>
          </p:nvSpPr>
          <p:spPr bwMode="auto">
            <a:xfrm>
              <a:off x="7028810" y="5991584"/>
              <a:ext cx="3810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sz="3200"/>
            </a:p>
          </p:txBody>
        </p:sp>
        <p:sp>
          <p:nvSpPr>
            <p:cNvPr id="4117" name="Text Box 21">
              <a:extLst>
                <a:ext uri="{FF2B5EF4-FFF2-40B4-BE49-F238E27FC236}">
                  <a16:creationId xmlns:a16="http://schemas.microsoft.com/office/drawing/2014/main" id="{3BF4DF0D-D432-40E9-94C9-CBD786A89A01}"/>
                </a:ext>
              </a:extLst>
            </p:cNvPr>
            <p:cNvSpPr txBox="1">
              <a:spLocks noChangeArrowheads="1"/>
            </p:cNvSpPr>
            <p:nvPr/>
          </p:nvSpPr>
          <p:spPr bwMode="auto">
            <a:xfrm>
              <a:off x="7483029" y="5736958"/>
              <a:ext cx="936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400" b="1" dirty="0">
                  <a:solidFill>
                    <a:srgbClr val="FFFF00"/>
                  </a:solidFill>
                </a:rPr>
                <a:t>[PF</a:t>
              </a:r>
              <a:r>
                <a:rPr lang="cs-CZ" altLang="cs-CZ" sz="2400" b="1" baseline="-25000" dirty="0">
                  <a:solidFill>
                    <a:srgbClr val="FFFF00"/>
                  </a:solidFill>
                </a:rPr>
                <a:t>6</a:t>
              </a:r>
              <a:r>
                <a:rPr lang="cs-CZ" altLang="cs-CZ" sz="2400" b="1" dirty="0">
                  <a:solidFill>
                    <a:srgbClr val="FFFF00"/>
                  </a:solidFill>
                </a:rPr>
                <a:t>]</a:t>
              </a:r>
              <a:r>
                <a:rPr lang="cs-CZ" altLang="cs-CZ" sz="2400" b="1" baseline="30000" dirty="0">
                  <a:solidFill>
                    <a:srgbClr val="FFFF00"/>
                  </a:solidFill>
                </a:rPr>
                <a:t>-</a:t>
              </a:r>
              <a:endParaRPr lang="cs-CZ" altLang="cs-CZ" b="1" dirty="0"/>
            </a:p>
          </p:txBody>
        </p:sp>
      </p:grpSp>
      <p:sp>
        <p:nvSpPr>
          <p:cNvPr id="6" name="Zástupný symbol pro číslo snímku 5">
            <a:extLst>
              <a:ext uri="{FF2B5EF4-FFF2-40B4-BE49-F238E27FC236}">
                <a16:creationId xmlns:a16="http://schemas.microsoft.com/office/drawing/2014/main" id="{B565658C-13F4-4C9B-A6E0-9C74F8E12D31}"/>
              </a:ext>
            </a:extLst>
          </p:cNvPr>
          <p:cNvSpPr>
            <a:spLocks noGrp="1"/>
          </p:cNvSpPr>
          <p:nvPr>
            <p:ph type="sldNum" sz="quarter" idx="12"/>
          </p:nvPr>
        </p:nvSpPr>
        <p:spPr/>
        <p:txBody>
          <a:bodyPr/>
          <a:lstStyle/>
          <a:p>
            <a:fld id="{F847815A-90E5-49AC-AD71-5A0584789C7E}" type="slidenum">
              <a:rPr lang="en-CA" altLang="cs-CZ" smtClean="0"/>
              <a:pPr/>
              <a:t>3</a:t>
            </a:fld>
            <a:endParaRPr lang="en-CA" altLang="cs-CZ"/>
          </a:p>
        </p:txBody>
      </p:sp>
      <p:pic>
        <p:nvPicPr>
          <p:cNvPr id="11" name="Koord3-1a">
            <a:hlinkClick r:id="" action="ppaction://media"/>
            <a:extLst>
              <a:ext uri="{FF2B5EF4-FFF2-40B4-BE49-F238E27FC236}">
                <a16:creationId xmlns:a16="http://schemas.microsoft.com/office/drawing/2014/main" id="{89888196-BFE6-4739-8CB0-B86C97750AF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58200" y="271103"/>
            <a:ext cx="609600" cy="609600"/>
          </a:xfrm>
          <a:prstGeom prst="rect">
            <a:avLst/>
          </a:prstGeom>
        </p:spPr>
      </p:pic>
      <p:pic>
        <p:nvPicPr>
          <p:cNvPr id="12" name="Koord3-2a">
            <a:hlinkClick r:id="" action="ppaction://media"/>
            <a:extLst>
              <a:ext uri="{FF2B5EF4-FFF2-40B4-BE49-F238E27FC236}">
                <a16:creationId xmlns:a16="http://schemas.microsoft.com/office/drawing/2014/main" id="{54DA2E6E-B0DB-4879-B1D6-2CF93BD7D40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54888" y="3845965"/>
            <a:ext cx="609600" cy="609600"/>
          </a:xfrm>
          <a:prstGeom prst="rect">
            <a:avLst/>
          </a:prstGeom>
        </p:spPr>
      </p:pic>
      <p:pic>
        <p:nvPicPr>
          <p:cNvPr id="13" name="Koord3-3a">
            <a:hlinkClick r:id="" action="ppaction://media"/>
            <a:extLst>
              <a:ext uri="{FF2B5EF4-FFF2-40B4-BE49-F238E27FC236}">
                <a16:creationId xmlns:a16="http://schemas.microsoft.com/office/drawing/2014/main" id="{071844A9-F91A-4700-9558-D796EFF7CC6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354888" y="578107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797"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69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audio>
              <p:cMediaNode vol="80000">
                <p:cTn id="16" fill="hold" display="0">
                  <p:stCondLst>
                    <p:cond delay="indefinite"/>
                  </p:stCondLst>
                  <p:endCondLst>
                    <p:cond evt="onStopAudio" delay="0">
                      <p:tgtEl>
                        <p:sldTgt/>
                      </p:tgtEl>
                    </p:cond>
                  </p:endCondLst>
                </p:cTn>
                <p:tgtEl>
                  <p:spTgt spid="12"/>
                </p:tgtEl>
              </p:cMediaNode>
            </p:audio>
            <p:audio>
              <p:cMediaNode vol="80000">
                <p:cTn id="1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0100D1A-173F-49D9-BA38-9CD6F3D40936}"/>
              </a:ext>
            </a:extLst>
          </p:cNvPr>
          <p:cNvSpPr>
            <a:spLocks noGrp="1" noChangeArrowheads="1"/>
          </p:cNvSpPr>
          <p:nvPr>
            <p:ph type="title"/>
          </p:nvPr>
        </p:nvSpPr>
        <p:spPr>
          <a:xfrm>
            <a:off x="905268" y="327819"/>
            <a:ext cx="7772400" cy="762000"/>
          </a:xfrm>
          <a:solidFill>
            <a:schemeClr val="bg1"/>
          </a:solidFill>
        </p:spPr>
        <p:txBody>
          <a:bodyPr/>
          <a:lstStyle/>
          <a:p>
            <a:pPr algn="l"/>
            <a:r>
              <a:rPr lang="cs-CZ" altLang="cs-CZ" sz="2000" b="1" dirty="0">
                <a:solidFill>
                  <a:srgbClr val="0070C0"/>
                </a:solidFill>
              </a:rPr>
              <a:t>Srovnání diferenciace d-orbitalů středového atomu u geometricky odlišných komplexů</a:t>
            </a:r>
            <a:endParaRPr lang="cs-CZ" altLang="cs-CZ" dirty="0">
              <a:solidFill>
                <a:srgbClr val="0070C0"/>
              </a:solidFill>
            </a:endParaRPr>
          </a:p>
        </p:txBody>
      </p:sp>
      <p:grpSp>
        <p:nvGrpSpPr>
          <p:cNvPr id="2" name="Group 6">
            <a:extLst>
              <a:ext uri="{FF2B5EF4-FFF2-40B4-BE49-F238E27FC236}">
                <a16:creationId xmlns:a16="http://schemas.microsoft.com/office/drawing/2014/main" id="{1FF05253-7371-493C-8C35-8D4F79DFCAFA}"/>
              </a:ext>
            </a:extLst>
          </p:cNvPr>
          <p:cNvGrpSpPr>
            <a:grpSpLocks/>
          </p:cNvGrpSpPr>
          <p:nvPr/>
        </p:nvGrpSpPr>
        <p:grpSpPr bwMode="auto">
          <a:xfrm>
            <a:off x="1524000" y="1447800"/>
            <a:ext cx="6172200" cy="5181600"/>
            <a:chOff x="960" y="960"/>
            <a:chExt cx="3888" cy="3264"/>
          </a:xfrm>
        </p:grpSpPr>
        <p:sp>
          <p:nvSpPr>
            <p:cNvPr id="27653" name="Rectangle 5">
              <a:extLst>
                <a:ext uri="{FF2B5EF4-FFF2-40B4-BE49-F238E27FC236}">
                  <a16:creationId xmlns:a16="http://schemas.microsoft.com/office/drawing/2014/main" id="{971E1EAA-DFC8-4F4F-B3D7-5BCA8B9D533C}"/>
                </a:ext>
              </a:extLst>
            </p:cNvPr>
            <p:cNvSpPr>
              <a:spLocks noChangeArrowheads="1"/>
            </p:cNvSpPr>
            <p:nvPr/>
          </p:nvSpPr>
          <p:spPr bwMode="auto">
            <a:xfrm>
              <a:off x="960" y="960"/>
              <a:ext cx="3888" cy="32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27654" name="Picture 4" descr="D:\DATCOREL\PRIHODA\Obecná_p\GIF\Kap_09\Kap09_obr31.gif">
              <a:extLst>
                <a:ext uri="{FF2B5EF4-FFF2-40B4-BE49-F238E27FC236}">
                  <a16:creationId xmlns:a16="http://schemas.microsoft.com/office/drawing/2014/main" id="{E4FBE14D-F80D-4219-82D6-BCDC4111D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 y="989"/>
              <a:ext cx="3840" cy="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ástupný symbol pro číslo snímku 3">
            <a:extLst>
              <a:ext uri="{FF2B5EF4-FFF2-40B4-BE49-F238E27FC236}">
                <a16:creationId xmlns:a16="http://schemas.microsoft.com/office/drawing/2014/main" id="{5F2A76B9-39EC-4E1C-A7A1-DF2C90097538}"/>
              </a:ext>
            </a:extLst>
          </p:cNvPr>
          <p:cNvSpPr>
            <a:spLocks noGrp="1"/>
          </p:cNvSpPr>
          <p:nvPr>
            <p:ph type="sldNum" sz="quarter" idx="12"/>
          </p:nvPr>
        </p:nvSpPr>
        <p:spPr/>
        <p:txBody>
          <a:bodyPr/>
          <a:lstStyle/>
          <a:p>
            <a:fld id="{F847815A-90E5-49AC-AD71-5A0584789C7E}" type="slidenum">
              <a:rPr lang="en-CA" altLang="cs-CZ" smtClean="0"/>
              <a:pPr/>
              <a:t>30</a:t>
            </a:fld>
            <a:endParaRPr lang="en-CA" altLang="cs-CZ"/>
          </a:p>
        </p:txBody>
      </p:sp>
      <p:pic>
        <p:nvPicPr>
          <p:cNvPr id="3" name="Koord30-1">
            <a:hlinkClick r:id="" action="ppaction://media"/>
            <a:extLst>
              <a:ext uri="{FF2B5EF4-FFF2-40B4-BE49-F238E27FC236}">
                <a16:creationId xmlns:a16="http://schemas.microsoft.com/office/drawing/2014/main" id="{81DADC01-3867-43C4-8607-E7770B534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170080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D6AD5DCE-55CA-4022-A473-CC0CD5F902BF}"/>
              </a:ext>
            </a:extLst>
          </p:cNvPr>
          <p:cNvSpPr>
            <a:spLocks noGrp="1" noChangeArrowheads="1"/>
          </p:cNvSpPr>
          <p:nvPr>
            <p:ph type="title"/>
          </p:nvPr>
        </p:nvSpPr>
        <p:spPr>
          <a:xfrm>
            <a:off x="619747" y="286371"/>
            <a:ext cx="4572000" cy="457200"/>
          </a:xfrm>
          <a:solidFill>
            <a:schemeClr val="bg1"/>
          </a:solidFill>
        </p:spPr>
        <p:txBody>
          <a:bodyPr/>
          <a:lstStyle/>
          <a:p>
            <a:pPr algn="l"/>
            <a:r>
              <a:rPr lang="cs-CZ" altLang="cs-CZ" sz="2400" b="1" dirty="0">
                <a:solidFill>
                  <a:srgbClr val="FF0000"/>
                </a:solidFill>
                <a:latin typeface="Arial" panose="020B0604020202020204" pitchFamily="34" charset="0"/>
              </a:rPr>
              <a:t>Jahn-</a:t>
            </a:r>
            <a:r>
              <a:rPr lang="cs-CZ" altLang="cs-CZ" sz="2400" b="1" dirty="0" err="1">
                <a:solidFill>
                  <a:srgbClr val="FF0000"/>
                </a:solidFill>
                <a:latin typeface="Arial" panose="020B0604020202020204" pitchFamily="34" charset="0"/>
              </a:rPr>
              <a:t>Tellerův</a:t>
            </a:r>
            <a:r>
              <a:rPr lang="cs-CZ" altLang="cs-CZ" sz="2400" b="1" dirty="0">
                <a:solidFill>
                  <a:srgbClr val="FF0000"/>
                </a:solidFill>
                <a:latin typeface="Arial" panose="020B0604020202020204" pitchFamily="34" charset="0"/>
              </a:rPr>
              <a:t> efekt</a:t>
            </a:r>
            <a:r>
              <a:rPr lang="cs-CZ" altLang="cs-CZ" sz="2400" dirty="0">
                <a:solidFill>
                  <a:srgbClr val="FF0000"/>
                </a:solidFill>
                <a:latin typeface="Arial" panose="020B0604020202020204" pitchFamily="34" charset="0"/>
              </a:rPr>
              <a:t> </a:t>
            </a:r>
            <a:r>
              <a:rPr lang="cs-CZ" altLang="cs-CZ" sz="2400" dirty="0">
                <a:solidFill>
                  <a:srgbClr val="0070C0"/>
                </a:solidFill>
                <a:latin typeface="Arial" panose="020B0604020202020204" pitchFamily="34" charset="0"/>
              </a:rPr>
              <a:t>(1937)</a:t>
            </a:r>
            <a:endParaRPr lang="cs-CZ" altLang="cs-CZ" dirty="0">
              <a:solidFill>
                <a:srgbClr val="0070C0"/>
              </a:solidFill>
            </a:endParaRPr>
          </a:p>
        </p:txBody>
      </p:sp>
      <p:sp>
        <p:nvSpPr>
          <p:cNvPr id="34819" name="Rectangle 3">
            <a:extLst>
              <a:ext uri="{FF2B5EF4-FFF2-40B4-BE49-F238E27FC236}">
                <a16:creationId xmlns:a16="http://schemas.microsoft.com/office/drawing/2014/main" id="{7EE1B2D7-655A-4B6B-9E11-0172970919F4}"/>
              </a:ext>
            </a:extLst>
          </p:cNvPr>
          <p:cNvSpPr>
            <a:spLocks noChangeArrowheads="1"/>
          </p:cNvSpPr>
          <p:nvPr/>
        </p:nvSpPr>
        <p:spPr bwMode="auto">
          <a:xfrm>
            <a:off x="619747" y="868622"/>
            <a:ext cx="8077200" cy="9144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solidFill>
                  <a:srgbClr val="0070C0"/>
                </a:solidFill>
              </a:rPr>
              <a:t>Každý soubor atomů, který nemá lineární uspořádání a je elektronově degenerován, musí podlehnout drobné deformaci, která sníží jeho symetrii a sejme tak jeho degeneraci.</a:t>
            </a:r>
            <a:endParaRPr lang="cs-CZ" altLang="cs-CZ" sz="4400" dirty="0">
              <a:solidFill>
                <a:srgbClr val="0070C0"/>
              </a:solidFill>
            </a:endParaRPr>
          </a:p>
        </p:txBody>
      </p:sp>
      <p:sp>
        <p:nvSpPr>
          <p:cNvPr id="34820" name="Rectangle 4">
            <a:extLst>
              <a:ext uri="{FF2B5EF4-FFF2-40B4-BE49-F238E27FC236}">
                <a16:creationId xmlns:a16="http://schemas.microsoft.com/office/drawing/2014/main" id="{62C66F15-FC16-4639-BFEA-51B1788DAB78}"/>
              </a:ext>
            </a:extLst>
          </p:cNvPr>
          <p:cNvSpPr>
            <a:spLocks noChangeArrowheads="1"/>
          </p:cNvSpPr>
          <p:nvPr/>
        </p:nvSpPr>
        <p:spPr bwMode="auto">
          <a:xfrm>
            <a:off x="619747" y="2033124"/>
            <a:ext cx="8077200" cy="6858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solidFill>
                  <a:srgbClr val="0070C0"/>
                </a:solidFill>
              </a:rPr>
              <a:t>U oktaedrických komplexů se tento jev vyskytuje tehdy, nejsou-li orbitaly zaplněny zcela, z poloviny anebo vůbec.</a:t>
            </a:r>
            <a:endParaRPr lang="cs-CZ" altLang="cs-CZ" sz="4400" dirty="0">
              <a:solidFill>
                <a:srgbClr val="0070C0"/>
              </a:solidFill>
            </a:endParaRPr>
          </a:p>
        </p:txBody>
      </p:sp>
      <p:grpSp>
        <p:nvGrpSpPr>
          <p:cNvPr id="2" name="Group 7">
            <a:extLst>
              <a:ext uri="{FF2B5EF4-FFF2-40B4-BE49-F238E27FC236}">
                <a16:creationId xmlns:a16="http://schemas.microsoft.com/office/drawing/2014/main" id="{EA62C429-0F7A-499F-8723-41C0F352E24F}"/>
              </a:ext>
            </a:extLst>
          </p:cNvPr>
          <p:cNvGrpSpPr>
            <a:grpSpLocks/>
          </p:cNvGrpSpPr>
          <p:nvPr/>
        </p:nvGrpSpPr>
        <p:grpSpPr bwMode="auto">
          <a:xfrm>
            <a:off x="1371600" y="3048000"/>
            <a:ext cx="2819400" cy="3581400"/>
            <a:chOff x="960" y="2016"/>
            <a:chExt cx="1680" cy="2160"/>
          </a:xfrm>
        </p:grpSpPr>
        <p:sp>
          <p:nvSpPr>
            <p:cNvPr id="28679" name="Rectangle 6">
              <a:extLst>
                <a:ext uri="{FF2B5EF4-FFF2-40B4-BE49-F238E27FC236}">
                  <a16:creationId xmlns:a16="http://schemas.microsoft.com/office/drawing/2014/main" id="{0102D9E0-4906-4E83-8714-4D292663B11B}"/>
                </a:ext>
              </a:extLst>
            </p:cNvPr>
            <p:cNvSpPr>
              <a:spLocks noChangeArrowheads="1"/>
            </p:cNvSpPr>
            <p:nvPr/>
          </p:nvSpPr>
          <p:spPr bwMode="auto">
            <a:xfrm>
              <a:off x="960" y="2016"/>
              <a:ext cx="1680" cy="2160"/>
            </a:xfrm>
            <a:prstGeom prst="rect">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28680" name="Picture 5" descr="D:\DATCOREL\PRIHODA\Obecná_p\GIF\Kap_09\Kap09_obr32.gif">
              <a:extLst>
                <a:ext uri="{FF2B5EF4-FFF2-40B4-BE49-F238E27FC236}">
                  <a16:creationId xmlns:a16="http://schemas.microsoft.com/office/drawing/2014/main" id="{A7560B6A-6631-449D-BC12-9F962BED3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 y="2040"/>
              <a:ext cx="1636"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4824" name="Object 8">
            <a:extLst>
              <a:ext uri="{FF2B5EF4-FFF2-40B4-BE49-F238E27FC236}">
                <a16:creationId xmlns:a16="http://schemas.microsoft.com/office/drawing/2014/main" id="{ECA48756-FEDA-4E89-9EC7-54D40158212E}"/>
              </a:ext>
            </a:extLst>
          </p:cNvPr>
          <p:cNvGraphicFramePr>
            <a:graphicFrameLocks noChangeAspect="1"/>
          </p:cNvGraphicFramePr>
          <p:nvPr/>
        </p:nvGraphicFramePr>
        <p:xfrm>
          <a:off x="4800600" y="4108450"/>
          <a:ext cx="4108450" cy="1962150"/>
        </p:xfrm>
        <a:graphic>
          <a:graphicData uri="http://schemas.openxmlformats.org/presentationml/2006/ole">
            <mc:AlternateContent xmlns:mc="http://schemas.openxmlformats.org/markup-compatibility/2006">
              <mc:Choice xmlns:v="urn:schemas-microsoft-com:vml" Requires="v">
                <p:oleObj name="Dokument" r:id="rId5" imgW="4110228" imgH="1961388" progId="Word.Document.8">
                  <p:embed/>
                </p:oleObj>
              </mc:Choice>
              <mc:Fallback>
                <p:oleObj name="Dokument" r:id="rId5" imgW="4110228" imgH="1961388" progId="Word.Document.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108450"/>
                        <a:ext cx="4108450" cy="196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Zástupný symbol pro číslo snímku 3">
            <a:extLst>
              <a:ext uri="{FF2B5EF4-FFF2-40B4-BE49-F238E27FC236}">
                <a16:creationId xmlns:a16="http://schemas.microsoft.com/office/drawing/2014/main" id="{3D2B909D-E757-4AFE-87C2-286835D5980A}"/>
              </a:ext>
            </a:extLst>
          </p:cNvPr>
          <p:cNvSpPr>
            <a:spLocks noGrp="1"/>
          </p:cNvSpPr>
          <p:nvPr>
            <p:ph type="sldNum" sz="quarter" idx="12"/>
          </p:nvPr>
        </p:nvSpPr>
        <p:spPr/>
        <p:txBody>
          <a:bodyPr/>
          <a:lstStyle/>
          <a:p>
            <a:fld id="{F847815A-90E5-49AC-AD71-5A0584789C7E}" type="slidenum">
              <a:rPr lang="en-CA" altLang="cs-CZ" smtClean="0"/>
              <a:pPr/>
              <a:t>31</a:t>
            </a:fld>
            <a:endParaRPr lang="en-CA" altLang="cs-CZ"/>
          </a:p>
        </p:txBody>
      </p:sp>
      <p:pic>
        <p:nvPicPr>
          <p:cNvPr id="3" name="Koord31-1">
            <a:hlinkClick r:id="" action="ppaction://media"/>
            <a:extLst>
              <a:ext uri="{FF2B5EF4-FFF2-40B4-BE49-F238E27FC236}">
                <a16:creationId xmlns:a16="http://schemas.microsoft.com/office/drawing/2014/main" id="{C61F9A8E-9F84-45D3-ACF4-910F92BE3F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9453" y="177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85F5AC8-10F0-48A4-AA90-26D9068BA411}"/>
              </a:ext>
            </a:extLst>
          </p:cNvPr>
          <p:cNvSpPr>
            <a:spLocks noGrp="1" noChangeArrowheads="1"/>
          </p:cNvSpPr>
          <p:nvPr>
            <p:ph type="title"/>
          </p:nvPr>
        </p:nvSpPr>
        <p:spPr>
          <a:xfrm>
            <a:off x="76200" y="363569"/>
            <a:ext cx="8991600" cy="533400"/>
          </a:xfrm>
          <a:solidFill>
            <a:schemeClr val="bg1"/>
          </a:solidFill>
        </p:spPr>
        <p:txBody>
          <a:bodyPr/>
          <a:lstStyle/>
          <a:p>
            <a:pPr algn="l"/>
            <a:r>
              <a:rPr lang="cs-CZ" altLang="cs-CZ" sz="2400" b="1" dirty="0">
                <a:solidFill>
                  <a:srgbClr val="FF0000"/>
                </a:solidFill>
              </a:rPr>
              <a:t>Vazba v koordinačních sloučeninách pomocí </a:t>
            </a:r>
            <a:r>
              <a:rPr lang="cs-CZ" altLang="cs-CZ" sz="2400" b="1" dirty="0" err="1">
                <a:solidFill>
                  <a:srgbClr val="FF0000"/>
                </a:solidFill>
              </a:rPr>
              <a:t>delokalizovaných</a:t>
            </a:r>
            <a:r>
              <a:rPr lang="cs-CZ" altLang="cs-CZ" sz="2400" b="1" dirty="0">
                <a:solidFill>
                  <a:srgbClr val="FF0000"/>
                </a:solidFill>
              </a:rPr>
              <a:t> MO</a:t>
            </a:r>
            <a:endParaRPr lang="cs-CZ" altLang="cs-CZ" dirty="0">
              <a:solidFill>
                <a:srgbClr val="FF0000"/>
              </a:solidFill>
            </a:endParaRPr>
          </a:p>
        </p:txBody>
      </p:sp>
      <p:grpSp>
        <p:nvGrpSpPr>
          <p:cNvPr id="2" name="Group 5">
            <a:extLst>
              <a:ext uri="{FF2B5EF4-FFF2-40B4-BE49-F238E27FC236}">
                <a16:creationId xmlns:a16="http://schemas.microsoft.com/office/drawing/2014/main" id="{A1A39D14-DE30-46E3-A084-57444DE16F59}"/>
              </a:ext>
            </a:extLst>
          </p:cNvPr>
          <p:cNvGrpSpPr>
            <a:grpSpLocks/>
          </p:cNvGrpSpPr>
          <p:nvPr/>
        </p:nvGrpSpPr>
        <p:grpSpPr bwMode="auto">
          <a:xfrm>
            <a:off x="611560" y="1436522"/>
            <a:ext cx="7315200" cy="4727575"/>
            <a:chOff x="576" y="1006"/>
            <a:chExt cx="4752" cy="3120"/>
          </a:xfrm>
        </p:grpSpPr>
        <p:sp>
          <p:nvSpPr>
            <p:cNvPr id="29701" name="Rectangle 4">
              <a:extLst>
                <a:ext uri="{FF2B5EF4-FFF2-40B4-BE49-F238E27FC236}">
                  <a16:creationId xmlns:a16="http://schemas.microsoft.com/office/drawing/2014/main" id="{24739E13-3EC0-49DF-B632-AC0EEEC2FDEE}"/>
                </a:ext>
              </a:extLst>
            </p:cNvPr>
            <p:cNvSpPr>
              <a:spLocks noChangeArrowheads="1"/>
            </p:cNvSpPr>
            <p:nvPr/>
          </p:nvSpPr>
          <p:spPr bwMode="auto">
            <a:xfrm>
              <a:off x="576" y="1006"/>
              <a:ext cx="4752" cy="312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29702" name="Picture 3" descr="D:\DATCOREL\PRIHODA\Obecná_p\GIF\Kap_09\Kap09_obr33.gif">
              <a:extLst>
                <a:ext uri="{FF2B5EF4-FFF2-40B4-BE49-F238E27FC236}">
                  <a16:creationId xmlns:a16="http://schemas.microsoft.com/office/drawing/2014/main" id="{44DCF775-4DD2-4605-8C4B-C38DAFD8B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 y="1026"/>
              <a:ext cx="4704" cy="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6" name="Text Box 6">
            <a:extLst>
              <a:ext uri="{FF2B5EF4-FFF2-40B4-BE49-F238E27FC236}">
                <a16:creationId xmlns:a16="http://schemas.microsoft.com/office/drawing/2014/main" id="{7F38C408-C1FF-44D8-ABAF-08AB6C412CE8}"/>
              </a:ext>
            </a:extLst>
          </p:cNvPr>
          <p:cNvSpPr txBox="1">
            <a:spLocks noChangeArrowheads="1"/>
          </p:cNvSpPr>
          <p:nvPr/>
        </p:nvSpPr>
        <p:spPr bwMode="auto">
          <a:xfrm>
            <a:off x="3883025" y="6096000"/>
            <a:ext cx="1528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a:solidFill>
                  <a:srgbClr val="66FFFF"/>
                </a:solidFill>
              </a:rPr>
              <a:t>Částice ML</a:t>
            </a:r>
            <a:r>
              <a:rPr lang="cs-CZ" altLang="cs-CZ" sz="2000" b="1" baseline="-25000">
                <a:solidFill>
                  <a:srgbClr val="66FFFF"/>
                </a:solidFill>
              </a:rPr>
              <a:t>6</a:t>
            </a:r>
            <a:endParaRPr lang="cs-CZ" altLang="cs-CZ" sz="2000"/>
          </a:p>
        </p:txBody>
      </p:sp>
      <p:sp>
        <p:nvSpPr>
          <p:cNvPr id="4" name="Zástupný symbol pro číslo snímku 3">
            <a:extLst>
              <a:ext uri="{FF2B5EF4-FFF2-40B4-BE49-F238E27FC236}">
                <a16:creationId xmlns:a16="http://schemas.microsoft.com/office/drawing/2014/main" id="{90FAEFC4-4BBC-4F32-A630-01953A4551E2}"/>
              </a:ext>
            </a:extLst>
          </p:cNvPr>
          <p:cNvSpPr>
            <a:spLocks noGrp="1"/>
          </p:cNvSpPr>
          <p:nvPr>
            <p:ph type="sldNum" sz="quarter" idx="12"/>
          </p:nvPr>
        </p:nvSpPr>
        <p:spPr/>
        <p:txBody>
          <a:bodyPr/>
          <a:lstStyle/>
          <a:p>
            <a:fld id="{F847815A-90E5-49AC-AD71-5A0584789C7E}" type="slidenum">
              <a:rPr lang="en-CA" altLang="cs-CZ" smtClean="0"/>
              <a:pPr/>
              <a:t>32</a:t>
            </a:fld>
            <a:endParaRPr lang="en-CA" altLang="cs-CZ"/>
          </a:p>
        </p:txBody>
      </p:sp>
      <p:pic>
        <p:nvPicPr>
          <p:cNvPr id="3" name="Koord32-1">
            <a:hlinkClick r:id="" action="ppaction://media"/>
            <a:extLst>
              <a:ext uri="{FF2B5EF4-FFF2-40B4-BE49-F238E27FC236}">
                <a16:creationId xmlns:a16="http://schemas.microsoft.com/office/drawing/2014/main" id="{6043F155-AC9A-4C3B-BD5D-8CD11DBC3C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7640" y="14668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Skupina 13">
            <a:extLst>
              <a:ext uri="{FF2B5EF4-FFF2-40B4-BE49-F238E27FC236}">
                <a16:creationId xmlns:a16="http://schemas.microsoft.com/office/drawing/2014/main" id="{C0DFD62B-F657-4DB9-B4C8-79F98017B2D3}"/>
              </a:ext>
            </a:extLst>
          </p:cNvPr>
          <p:cNvGrpSpPr/>
          <p:nvPr/>
        </p:nvGrpSpPr>
        <p:grpSpPr>
          <a:xfrm>
            <a:off x="661554" y="3530561"/>
            <a:ext cx="8094261" cy="2315879"/>
            <a:chOff x="606641" y="2141821"/>
            <a:chExt cx="8094261" cy="2315879"/>
          </a:xfrm>
        </p:grpSpPr>
        <p:grpSp>
          <p:nvGrpSpPr>
            <p:cNvPr id="4" name="Skupina 3">
              <a:extLst>
                <a:ext uri="{FF2B5EF4-FFF2-40B4-BE49-F238E27FC236}">
                  <a16:creationId xmlns:a16="http://schemas.microsoft.com/office/drawing/2014/main" id="{3B9BE157-718A-4674-A490-A94DE556BC35}"/>
                </a:ext>
              </a:extLst>
            </p:cNvPr>
            <p:cNvGrpSpPr/>
            <p:nvPr/>
          </p:nvGrpSpPr>
          <p:grpSpPr>
            <a:xfrm>
              <a:off x="606641" y="2141821"/>
              <a:ext cx="8094261" cy="2315879"/>
              <a:chOff x="516339" y="3932521"/>
              <a:chExt cx="8094261" cy="2315879"/>
            </a:xfrm>
          </p:grpSpPr>
          <p:sp>
            <p:nvSpPr>
              <p:cNvPr id="5" name="Rectangle 9">
                <a:extLst>
                  <a:ext uri="{FF2B5EF4-FFF2-40B4-BE49-F238E27FC236}">
                    <a16:creationId xmlns:a16="http://schemas.microsoft.com/office/drawing/2014/main" id="{5ACC2395-0244-41AF-91A7-83195A078E52}"/>
                  </a:ext>
                </a:extLst>
              </p:cNvPr>
              <p:cNvSpPr>
                <a:spLocks noChangeArrowheads="1"/>
              </p:cNvSpPr>
              <p:nvPr/>
            </p:nvSpPr>
            <p:spPr bwMode="auto">
              <a:xfrm>
                <a:off x="516339" y="3932521"/>
                <a:ext cx="2793999"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b="1" dirty="0">
                    <a:solidFill>
                      <a:srgbClr val="FF0000"/>
                    </a:solidFill>
                  </a:rPr>
                  <a:t>Rozdělení ligandů</a:t>
                </a:r>
                <a:endParaRPr lang="cs-CZ" altLang="cs-CZ" sz="4800" dirty="0">
                  <a:solidFill>
                    <a:srgbClr val="000000"/>
                  </a:solidFill>
                </a:endParaRPr>
              </a:p>
            </p:txBody>
          </p:sp>
          <p:sp>
            <p:nvSpPr>
              <p:cNvPr id="6" name="Text Box 11">
                <a:extLst>
                  <a:ext uri="{FF2B5EF4-FFF2-40B4-BE49-F238E27FC236}">
                    <a16:creationId xmlns:a16="http://schemas.microsoft.com/office/drawing/2014/main" id="{45D69D7D-2A8C-4B4B-8526-CFC389C957C0}"/>
                  </a:ext>
                </a:extLst>
              </p:cNvPr>
              <p:cNvSpPr txBox="1">
                <a:spLocks noChangeArrowheads="1"/>
              </p:cNvSpPr>
              <p:nvPr/>
            </p:nvSpPr>
            <p:spPr bwMode="auto">
              <a:xfrm>
                <a:off x="1066800" y="4648200"/>
                <a:ext cx="1573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FFFF00"/>
                    </a:solidFill>
                  </a:rPr>
                  <a:t>podle náboje</a:t>
                </a:r>
                <a:endParaRPr lang="cs-CZ" altLang="cs-CZ" sz="2000" b="1" dirty="0"/>
              </a:p>
            </p:txBody>
          </p:sp>
          <p:sp>
            <p:nvSpPr>
              <p:cNvPr id="7" name="Text Box 12">
                <a:extLst>
                  <a:ext uri="{FF2B5EF4-FFF2-40B4-BE49-F238E27FC236}">
                    <a16:creationId xmlns:a16="http://schemas.microsoft.com/office/drawing/2014/main" id="{DA34F9D4-E477-406B-85C1-EE79849D44F0}"/>
                  </a:ext>
                </a:extLst>
              </p:cNvPr>
              <p:cNvSpPr txBox="1">
                <a:spLocks noChangeArrowheads="1"/>
              </p:cNvSpPr>
              <p:nvPr/>
            </p:nvSpPr>
            <p:spPr bwMode="auto">
              <a:xfrm>
                <a:off x="1066800" y="5051425"/>
                <a:ext cx="20923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i="1" dirty="0">
                    <a:solidFill>
                      <a:srgbClr val="00FFFF"/>
                    </a:solidFill>
                  </a:rPr>
                  <a:t>aniontové ligandy:</a:t>
                </a:r>
                <a:endParaRPr lang="cs-CZ" altLang="cs-CZ" sz="2000" b="1" dirty="0">
                  <a:solidFill>
                    <a:srgbClr val="FFFF00"/>
                  </a:solidFill>
                </a:endParaRPr>
              </a:p>
            </p:txBody>
          </p:sp>
          <p:sp>
            <p:nvSpPr>
              <p:cNvPr id="8" name="Text Box 13">
                <a:extLst>
                  <a:ext uri="{FF2B5EF4-FFF2-40B4-BE49-F238E27FC236}">
                    <a16:creationId xmlns:a16="http://schemas.microsoft.com/office/drawing/2014/main" id="{B097353A-1C78-4B2F-978E-870539389DB3}"/>
                  </a:ext>
                </a:extLst>
              </p:cNvPr>
              <p:cNvSpPr txBox="1">
                <a:spLocks noChangeArrowheads="1"/>
              </p:cNvSpPr>
              <p:nvPr/>
            </p:nvSpPr>
            <p:spPr bwMode="auto">
              <a:xfrm>
                <a:off x="3124200" y="5051425"/>
                <a:ext cx="2794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b="1">
                    <a:solidFill>
                      <a:srgbClr val="FFFF00"/>
                    </a:solidFill>
                  </a:rPr>
                  <a:t>F</a:t>
                </a:r>
                <a:r>
                  <a:rPr lang="cs-CZ" altLang="cs-CZ" sz="2000" b="1" baseline="30000">
                    <a:solidFill>
                      <a:srgbClr val="FFFF00"/>
                    </a:solidFill>
                  </a:rPr>
                  <a:t>-</a:t>
                </a:r>
                <a:r>
                  <a:rPr lang="cs-CZ" altLang="cs-CZ" sz="2000" b="1">
                    <a:solidFill>
                      <a:srgbClr val="FFFF00"/>
                    </a:solidFill>
                  </a:rPr>
                  <a:t>,  Cl</a:t>
                </a:r>
                <a:r>
                  <a:rPr lang="cs-CZ" altLang="cs-CZ" sz="2000" b="1" baseline="30000">
                    <a:solidFill>
                      <a:srgbClr val="FFFF00"/>
                    </a:solidFill>
                  </a:rPr>
                  <a:t>-</a:t>
                </a:r>
                <a:r>
                  <a:rPr lang="cs-CZ" altLang="cs-CZ" sz="2000" b="1">
                    <a:solidFill>
                      <a:srgbClr val="FFFF00"/>
                    </a:solidFill>
                  </a:rPr>
                  <a:t>,  CN</a:t>
                </a:r>
                <a:r>
                  <a:rPr lang="cs-CZ" altLang="cs-CZ" sz="2000" b="1" baseline="30000">
                    <a:solidFill>
                      <a:srgbClr val="FFFF00"/>
                    </a:solidFill>
                  </a:rPr>
                  <a:t>-</a:t>
                </a:r>
                <a:r>
                  <a:rPr lang="cs-CZ" altLang="cs-CZ" sz="2000" b="1">
                    <a:solidFill>
                      <a:srgbClr val="FFFF00"/>
                    </a:solidFill>
                  </a:rPr>
                  <a:t>,  SCN</a:t>
                </a:r>
                <a:r>
                  <a:rPr lang="cs-CZ" altLang="cs-CZ" sz="2000" b="1" baseline="30000">
                    <a:solidFill>
                      <a:srgbClr val="FFFF00"/>
                    </a:solidFill>
                  </a:rPr>
                  <a:t>-</a:t>
                </a:r>
                <a:r>
                  <a:rPr lang="cs-CZ" altLang="cs-CZ" sz="2000" b="1">
                    <a:solidFill>
                      <a:srgbClr val="FFFF00"/>
                    </a:solidFill>
                  </a:rPr>
                  <a:t>,   aj.</a:t>
                </a:r>
                <a:endParaRPr lang="cs-CZ" altLang="cs-CZ" sz="2000" b="1"/>
              </a:p>
            </p:txBody>
          </p:sp>
          <p:sp>
            <p:nvSpPr>
              <p:cNvPr id="9" name="Text Box 14">
                <a:extLst>
                  <a:ext uri="{FF2B5EF4-FFF2-40B4-BE49-F238E27FC236}">
                    <a16:creationId xmlns:a16="http://schemas.microsoft.com/office/drawing/2014/main" id="{954364DD-5EF3-4C4F-B232-83FEF4115F62}"/>
                  </a:ext>
                </a:extLst>
              </p:cNvPr>
              <p:cNvSpPr txBox="1">
                <a:spLocks noChangeArrowheads="1"/>
              </p:cNvSpPr>
              <p:nvPr/>
            </p:nvSpPr>
            <p:spPr bwMode="auto">
              <a:xfrm>
                <a:off x="1066800" y="5562600"/>
                <a:ext cx="20208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Tx/>
                  <a:buNone/>
                </a:pPr>
                <a:r>
                  <a:rPr lang="cs-CZ" altLang="cs-CZ" sz="2000" i="1" dirty="0">
                    <a:solidFill>
                      <a:srgbClr val="00FFFF"/>
                    </a:solidFill>
                  </a:rPr>
                  <a:t>neutrální ligandy:</a:t>
                </a:r>
                <a:endParaRPr lang="cs-CZ" altLang="cs-CZ" sz="2000" b="1" dirty="0">
                  <a:solidFill>
                    <a:srgbClr val="FFFF00"/>
                  </a:solidFill>
                </a:endParaRPr>
              </a:p>
            </p:txBody>
          </p:sp>
          <p:sp>
            <p:nvSpPr>
              <p:cNvPr id="10" name="Rectangle 15">
                <a:extLst>
                  <a:ext uri="{FF2B5EF4-FFF2-40B4-BE49-F238E27FC236}">
                    <a16:creationId xmlns:a16="http://schemas.microsoft.com/office/drawing/2014/main" id="{2AF6351E-9894-4D7A-9792-01F3DECB8F10}"/>
                  </a:ext>
                </a:extLst>
              </p:cNvPr>
              <p:cNvSpPr>
                <a:spLocks noChangeArrowheads="1"/>
              </p:cNvSpPr>
              <p:nvPr/>
            </p:nvSpPr>
            <p:spPr bwMode="auto">
              <a:xfrm>
                <a:off x="3124200" y="5562600"/>
                <a:ext cx="548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b="1" dirty="0">
                    <a:solidFill>
                      <a:srgbClr val="FFFF00"/>
                    </a:solidFill>
                  </a:rPr>
                  <a:t>H</a:t>
                </a:r>
                <a:r>
                  <a:rPr lang="cs-CZ" altLang="cs-CZ" sz="2000" b="1" baseline="-25000" dirty="0">
                    <a:solidFill>
                      <a:srgbClr val="FFFF00"/>
                    </a:solidFill>
                  </a:rPr>
                  <a:t>2</a:t>
                </a:r>
                <a:r>
                  <a:rPr lang="cs-CZ" altLang="cs-CZ" sz="2000" b="1" dirty="0">
                    <a:solidFill>
                      <a:srgbClr val="FFFF00"/>
                    </a:solidFill>
                  </a:rPr>
                  <a:t>O (</a:t>
                </a:r>
                <a:r>
                  <a:rPr lang="cs-CZ" altLang="cs-CZ" sz="2000" b="1" dirty="0" err="1">
                    <a:solidFill>
                      <a:srgbClr val="FFFF00"/>
                    </a:solidFill>
                  </a:rPr>
                  <a:t>aqua</a:t>
                </a:r>
                <a:r>
                  <a:rPr lang="cs-CZ" altLang="cs-CZ" sz="2000" b="1" dirty="0">
                    <a:solidFill>
                      <a:srgbClr val="FFFF00"/>
                    </a:solidFill>
                  </a:rPr>
                  <a:t>-komplexy), NH</a:t>
                </a:r>
                <a:r>
                  <a:rPr lang="cs-CZ" altLang="cs-CZ" sz="2000" b="1" baseline="-25000" dirty="0">
                    <a:solidFill>
                      <a:srgbClr val="FFFF00"/>
                    </a:solidFill>
                  </a:rPr>
                  <a:t>3</a:t>
                </a:r>
                <a:r>
                  <a:rPr lang="cs-CZ" altLang="cs-CZ" sz="2000" b="1" dirty="0">
                    <a:solidFill>
                      <a:srgbClr val="FFFF00"/>
                    </a:solidFill>
                  </a:rPr>
                  <a:t> (</a:t>
                </a:r>
                <a:r>
                  <a:rPr lang="cs-CZ" altLang="cs-CZ" sz="2000" b="1" dirty="0" err="1">
                    <a:solidFill>
                      <a:srgbClr val="FFFF00"/>
                    </a:solidFill>
                  </a:rPr>
                  <a:t>ammin</a:t>
                </a:r>
                <a:r>
                  <a:rPr lang="cs-CZ" altLang="cs-CZ" sz="2000" b="1" dirty="0">
                    <a:solidFill>
                      <a:srgbClr val="FFFF00"/>
                    </a:solidFill>
                  </a:rPr>
                  <a:t>-komplexy), aminy, pyridin, aj.</a:t>
                </a:r>
                <a:endParaRPr lang="cs-CZ" altLang="cs-CZ" sz="4400" dirty="0">
                  <a:solidFill>
                    <a:srgbClr val="000000"/>
                  </a:solidFill>
                </a:endParaRPr>
              </a:p>
            </p:txBody>
          </p:sp>
        </p:grpSp>
        <p:pic>
          <p:nvPicPr>
            <p:cNvPr id="11" name="Picture 10" descr="D:\DATCOREL\PRIHODA\Obecná_p\GIF\Kap_14\Kap14_obr21.gif">
              <a:extLst>
                <a:ext uri="{FF2B5EF4-FFF2-40B4-BE49-F238E27FC236}">
                  <a16:creationId xmlns:a16="http://schemas.microsoft.com/office/drawing/2014/main" id="{4B6960A4-41C9-4DFC-90C3-7CCFE19AF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302" y="296688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ovéPole 12">
            <a:extLst>
              <a:ext uri="{FF2B5EF4-FFF2-40B4-BE49-F238E27FC236}">
                <a16:creationId xmlns:a16="http://schemas.microsoft.com/office/drawing/2014/main" id="{C92F16EC-A7A9-46B7-8C39-F5A981B0296A}"/>
              </a:ext>
            </a:extLst>
          </p:cNvPr>
          <p:cNvSpPr txBox="1"/>
          <p:nvPr/>
        </p:nvSpPr>
        <p:spPr>
          <a:xfrm>
            <a:off x="590288" y="572919"/>
            <a:ext cx="1944216" cy="523220"/>
          </a:xfrm>
          <a:prstGeom prst="rect">
            <a:avLst/>
          </a:prstGeom>
          <a:solidFill>
            <a:schemeClr val="bg1"/>
          </a:solidFill>
        </p:spPr>
        <p:txBody>
          <a:bodyPr wrap="square" rtlCol="0">
            <a:spAutoFit/>
          </a:bodyPr>
          <a:lstStyle/>
          <a:p>
            <a:r>
              <a:rPr lang="cs-CZ" sz="2800" b="1" dirty="0">
                <a:solidFill>
                  <a:srgbClr val="FF0000"/>
                </a:solidFill>
              </a:rPr>
              <a:t>LIGANDY</a:t>
            </a:r>
          </a:p>
        </p:txBody>
      </p:sp>
      <p:sp>
        <p:nvSpPr>
          <p:cNvPr id="15" name="TextovéPole 14">
            <a:extLst>
              <a:ext uri="{FF2B5EF4-FFF2-40B4-BE49-F238E27FC236}">
                <a16:creationId xmlns:a16="http://schemas.microsoft.com/office/drawing/2014/main" id="{3295AE8F-1F60-4C01-AD40-907E00E81463}"/>
              </a:ext>
            </a:extLst>
          </p:cNvPr>
          <p:cNvSpPr txBox="1"/>
          <p:nvPr/>
        </p:nvSpPr>
        <p:spPr>
          <a:xfrm>
            <a:off x="590288" y="1313076"/>
            <a:ext cx="7972004" cy="2000548"/>
          </a:xfrm>
          <a:prstGeom prst="rect">
            <a:avLst/>
          </a:prstGeom>
          <a:solidFill>
            <a:schemeClr val="bg1"/>
          </a:solidFill>
        </p:spPr>
        <p:txBody>
          <a:bodyPr wrap="square" rtlCol="0">
            <a:spAutoFit/>
          </a:bodyPr>
          <a:lstStyle/>
          <a:p>
            <a:r>
              <a:rPr lang="cs-CZ" sz="2400" b="1" dirty="0">
                <a:solidFill>
                  <a:srgbClr val="FF0000"/>
                </a:solidFill>
              </a:rPr>
              <a:t>Ligandem se rozumí </a:t>
            </a:r>
            <a:r>
              <a:rPr lang="cs-CZ" b="1" dirty="0"/>
              <a:t>jakákoliv částice (atom, anion, neutrální molekula, která v sobě obsahuje minimálně jeden tzv. donorový atom (nese volný elektronový pár) nebo molekula je donorem  </a:t>
            </a:r>
            <a:r>
              <a:rPr lang="el-GR" b="1" dirty="0"/>
              <a:t>π</a:t>
            </a:r>
            <a:r>
              <a:rPr lang="cs-CZ" b="1" dirty="0"/>
              <a:t> – elektronové hustoty. </a:t>
            </a:r>
          </a:p>
          <a:p>
            <a:r>
              <a:rPr lang="cs-CZ" b="1" dirty="0"/>
              <a:t>Přes tyto elektrony se pak ligand koordinuje k centrálnímu atomu, samozřejmě do jeho volného orbitalu.</a:t>
            </a:r>
          </a:p>
        </p:txBody>
      </p:sp>
      <p:sp>
        <p:nvSpPr>
          <p:cNvPr id="3" name="Zástupný symbol pro číslo snímku 2">
            <a:extLst>
              <a:ext uri="{FF2B5EF4-FFF2-40B4-BE49-F238E27FC236}">
                <a16:creationId xmlns:a16="http://schemas.microsoft.com/office/drawing/2014/main" id="{A3A8B792-E94A-448F-AB55-45B25841252A}"/>
              </a:ext>
            </a:extLst>
          </p:cNvPr>
          <p:cNvSpPr>
            <a:spLocks noGrp="1"/>
          </p:cNvSpPr>
          <p:nvPr>
            <p:ph type="sldNum" sz="quarter" idx="12"/>
          </p:nvPr>
        </p:nvSpPr>
        <p:spPr/>
        <p:txBody>
          <a:bodyPr/>
          <a:lstStyle/>
          <a:p>
            <a:fld id="{E052D642-93EE-450C-8C3B-148A94199CF7}" type="slidenum">
              <a:rPr lang="en-CA" altLang="cs-CZ" smtClean="0"/>
              <a:pPr/>
              <a:t>4</a:t>
            </a:fld>
            <a:endParaRPr lang="en-CA" altLang="cs-CZ"/>
          </a:p>
        </p:txBody>
      </p:sp>
      <p:pic>
        <p:nvPicPr>
          <p:cNvPr id="2" name="Koord4-1">
            <a:hlinkClick r:id="" action="ppaction://media"/>
            <a:extLst>
              <a:ext uri="{FF2B5EF4-FFF2-40B4-BE49-F238E27FC236}">
                <a16:creationId xmlns:a16="http://schemas.microsoft.com/office/drawing/2014/main" id="{BD12C169-3D4B-4656-87FE-0A3115A31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3374" y="268119"/>
            <a:ext cx="609600" cy="609600"/>
          </a:xfrm>
          <a:prstGeom prst="rect">
            <a:avLst/>
          </a:prstGeom>
        </p:spPr>
      </p:pic>
    </p:spTree>
    <p:extLst>
      <p:ext uri="{BB962C8B-B14F-4D97-AF65-F5344CB8AC3E}">
        <p14:creationId xmlns:p14="http://schemas.microsoft.com/office/powerpoint/2010/main" val="101013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7BE5D8D-350F-4337-B782-74F6055B12A8}"/>
              </a:ext>
            </a:extLst>
          </p:cNvPr>
          <p:cNvSpPr>
            <a:spLocks noGrp="1" noChangeArrowheads="1"/>
          </p:cNvSpPr>
          <p:nvPr>
            <p:ph type="title"/>
          </p:nvPr>
        </p:nvSpPr>
        <p:spPr>
          <a:xfrm>
            <a:off x="838200" y="457200"/>
            <a:ext cx="1752600" cy="457200"/>
          </a:xfrm>
        </p:spPr>
        <p:txBody>
          <a:bodyPr/>
          <a:lstStyle/>
          <a:p>
            <a:r>
              <a:rPr lang="cs-CZ" altLang="cs-CZ" sz="2000" b="1">
                <a:solidFill>
                  <a:srgbClr val="FFFF00"/>
                </a:solidFill>
              </a:rPr>
              <a:t>podle vaznosti</a:t>
            </a:r>
            <a:endParaRPr lang="cs-CZ" altLang="cs-CZ"/>
          </a:p>
        </p:txBody>
      </p:sp>
      <p:sp>
        <p:nvSpPr>
          <p:cNvPr id="6147" name="Rectangle 3">
            <a:extLst>
              <a:ext uri="{FF2B5EF4-FFF2-40B4-BE49-F238E27FC236}">
                <a16:creationId xmlns:a16="http://schemas.microsoft.com/office/drawing/2014/main" id="{0635DE63-2A88-4019-B5FD-C94E087A1348}"/>
              </a:ext>
            </a:extLst>
          </p:cNvPr>
          <p:cNvSpPr>
            <a:spLocks noGrp="1" noChangeArrowheads="1"/>
          </p:cNvSpPr>
          <p:nvPr>
            <p:ph type="body" idx="1"/>
          </p:nvPr>
        </p:nvSpPr>
        <p:spPr>
          <a:xfrm>
            <a:off x="519500" y="1545431"/>
            <a:ext cx="8001000" cy="762000"/>
          </a:xfrm>
        </p:spPr>
        <p:txBody>
          <a:bodyPr/>
          <a:lstStyle/>
          <a:p>
            <a:pPr algn="just">
              <a:spcBef>
                <a:spcPts val="138"/>
              </a:spcBef>
              <a:spcAft>
                <a:spcPts val="138"/>
              </a:spcAft>
              <a:buFont typeface="Monotype Sorts" pitchFamily="2" charset="2"/>
              <a:buChar char="u"/>
            </a:pPr>
            <a:r>
              <a:rPr lang="cs-CZ" altLang="cs-CZ" sz="2000" dirty="0">
                <a:solidFill>
                  <a:srgbClr val="00FF00"/>
                </a:solidFill>
              </a:rPr>
              <a:t>ligandy </a:t>
            </a:r>
            <a:r>
              <a:rPr lang="cs-CZ" altLang="cs-CZ" sz="2000" b="1" i="1" dirty="0">
                <a:solidFill>
                  <a:srgbClr val="00FF00"/>
                </a:solidFill>
              </a:rPr>
              <a:t>jednovazné</a:t>
            </a:r>
            <a:r>
              <a:rPr lang="cs-CZ" altLang="cs-CZ" sz="2000" dirty="0">
                <a:solidFill>
                  <a:srgbClr val="00FF00"/>
                </a:solidFill>
              </a:rPr>
              <a:t> (</a:t>
            </a:r>
            <a:r>
              <a:rPr lang="cs-CZ" altLang="cs-CZ" sz="2000" dirty="0" err="1">
                <a:solidFill>
                  <a:srgbClr val="00FF00"/>
                </a:solidFill>
              </a:rPr>
              <a:t>jednodonorové</a:t>
            </a:r>
            <a:r>
              <a:rPr lang="cs-CZ" altLang="cs-CZ" sz="2000" dirty="0">
                <a:solidFill>
                  <a:srgbClr val="00FF00"/>
                </a:solidFill>
              </a:rPr>
              <a:t>, </a:t>
            </a:r>
            <a:r>
              <a:rPr lang="cs-CZ" altLang="cs-CZ" sz="2000" dirty="0" err="1">
                <a:solidFill>
                  <a:srgbClr val="00FF00"/>
                </a:solidFill>
              </a:rPr>
              <a:t>monodentátní</a:t>
            </a:r>
            <a:r>
              <a:rPr lang="cs-CZ" altLang="cs-CZ" sz="2000" dirty="0">
                <a:solidFill>
                  <a:srgbClr val="00FF00"/>
                </a:solidFill>
              </a:rPr>
              <a:t>) – </a:t>
            </a:r>
            <a:r>
              <a:rPr lang="cs-CZ" altLang="cs-CZ" sz="2400" b="1" dirty="0">
                <a:solidFill>
                  <a:srgbClr val="FFFF00"/>
                </a:solidFill>
              </a:rPr>
              <a:t>Cl</a:t>
            </a:r>
            <a:r>
              <a:rPr lang="cs-CZ" altLang="cs-CZ" sz="2400" b="1" baseline="30000" dirty="0">
                <a:solidFill>
                  <a:srgbClr val="FFFF00"/>
                </a:solidFill>
              </a:rPr>
              <a:t>-</a:t>
            </a:r>
            <a:r>
              <a:rPr lang="cs-CZ" altLang="cs-CZ" sz="2400" b="1" dirty="0">
                <a:solidFill>
                  <a:srgbClr val="FFFF00"/>
                </a:solidFill>
              </a:rPr>
              <a:t> CN</a:t>
            </a:r>
            <a:r>
              <a:rPr lang="cs-CZ" altLang="cs-CZ" sz="2400" b="1" baseline="30000" dirty="0">
                <a:solidFill>
                  <a:srgbClr val="FFFF00"/>
                </a:solidFill>
              </a:rPr>
              <a:t>-</a:t>
            </a:r>
            <a:r>
              <a:rPr lang="cs-CZ" altLang="cs-CZ" sz="2400" b="1" dirty="0">
                <a:solidFill>
                  <a:srgbClr val="FFFF00"/>
                </a:solidFill>
              </a:rPr>
              <a:t>, SCN</a:t>
            </a:r>
            <a:r>
              <a:rPr lang="cs-CZ" altLang="cs-CZ" sz="2400" b="1" baseline="30000" dirty="0">
                <a:solidFill>
                  <a:srgbClr val="FFFF00"/>
                </a:solidFill>
              </a:rPr>
              <a:t>-</a:t>
            </a:r>
            <a:r>
              <a:rPr lang="cs-CZ" altLang="cs-CZ" sz="2400" b="1" dirty="0">
                <a:solidFill>
                  <a:srgbClr val="FFFF00"/>
                </a:solidFill>
              </a:rPr>
              <a:t>, 						           H</a:t>
            </a:r>
            <a:r>
              <a:rPr lang="cs-CZ" altLang="cs-CZ" sz="2400" b="1" baseline="-25000" dirty="0">
                <a:solidFill>
                  <a:srgbClr val="FFFF00"/>
                </a:solidFill>
              </a:rPr>
              <a:t>2</a:t>
            </a:r>
            <a:r>
              <a:rPr lang="cs-CZ" altLang="cs-CZ" sz="2400" b="1" dirty="0">
                <a:solidFill>
                  <a:srgbClr val="FFFF00"/>
                </a:solidFill>
              </a:rPr>
              <a:t>O, NH</a:t>
            </a:r>
            <a:r>
              <a:rPr lang="cs-CZ" altLang="cs-CZ" sz="2400" b="1" baseline="-25000" dirty="0">
                <a:solidFill>
                  <a:srgbClr val="FFFF00"/>
                </a:solidFill>
              </a:rPr>
              <a:t>3</a:t>
            </a:r>
            <a:endParaRPr lang="cs-CZ" altLang="cs-CZ" b="1" dirty="0">
              <a:solidFill>
                <a:srgbClr val="FFFF00"/>
              </a:solidFill>
            </a:endParaRPr>
          </a:p>
        </p:txBody>
      </p:sp>
      <p:pic>
        <p:nvPicPr>
          <p:cNvPr id="6148" name="Picture 4" descr="D:\DATCOREL\PRIHODA\Obecná_p\GIF\Kap_09\Kap09_obr1.gif">
            <a:extLst>
              <a:ext uri="{FF2B5EF4-FFF2-40B4-BE49-F238E27FC236}">
                <a16:creationId xmlns:a16="http://schemas.microsoft.com/office/drawing/2014/main" id="{EA1D5B0A-9212-4A5C-A8E6-AC8D0AD0E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00063"/>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a:extLst>
              <a:ext uri="{FF2B5EF4-FFF2-40B4-BE49-F238E27FC236}">
                <a16:creationId xmlns:a16="http://schemas.microsoft.com/office/drawing/2014/main" id="{FDCD588A-3D07-47FD-859F-B8B6E7ADF634}"/>
              </a:ext>
            </a:extLst>
          </p:cNvPr>
          <p:cNvSpPr>
            <a:spLocks noChangeArrowheads="1"/>
          </p:cNvSpPr>
          <p:nvPr/>
        </p:nvSpPr>
        <p:spPr bwMode="auto">
          <a:xfrm>
            <a:off x="2768446" y="534474"/>
            <a:ext cx="5403954" cy="609600"/>
          </a:xfrm>
          <a:prstGeom prst="rect">
            <a:avLst/>
          </a:prstGeom>
          <a:solidFill>
            <a:schemeClr val="bg1"/>
          </a:soli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000" dirty="0"/>
              <a:t>(tj. podle počtu vazeb, které se z jednoho ligandu koordinují </a:t>
            </a:r>
            <a:r>
              <a:rPr lang="cs-CZ" altLang="cs-CZ" sz="2000" dirty="0">
                <a:solidFill>
                  <a:srgbClr val="FF0000"/>
                </a:solidFill>
              </a:rPr>
              <a:t>k jednomu centrálnímu atomu</a:t>
            </a:r>
            <a:r>
              <a:rPr lang="cs-CZ" altLang="cs-CZ" sz="2000" dirty="0"/>
              <a:t>)</a:t>
            </a:r>
            <a:endParaRPr lang="cs-CZ" altLang="cs-CZ" sz="4400" dirty="0"/>
          </a:p>
        </p:txBody>
      </p:sp>
      <p:sp>
        <p:nvSpPr>
          <p:cNvPr id="6150" name="Rectangle 6">
            <a:extLst>
              <a:ext uri="{FF2B5EF4-FFF2-40B4-BE49-F238E27FC236}">
                <a16:creationId xmlns:a16="http://schemas.microsoft.com/office/drawing/2014/main" id="{7F9F51B1-83AE-46FC-966E-D76E89B35CAF}"/>
              </a:ext>
            </a:extLst>
          </p:cNvPr>
          <p:cNvSpPr>
            <a:spLocks noChangeArrowheads="1"/>
          </p:cNvSpPr>
          <p:nvPr/>
        </p:nvSpPr>
        <p:spPr bwMode="auto">
          <a:xfrm>
            <a:off x="471591" y="2459831"/>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 typeface="Monotype Sorts" pitchFamily="2" charset="2"/>
              <a:buChar char="u"/>
            </a:pPr>
            <a:r>
              <a:rPr lang="cs-CZ" altLang="cs-CZ" sz="2000" dirty="0" err="1">
                <a:solidFill>
                  <a:srgbClr val="00FFFF"/>
                </a:solidFill>
              </a:rPr>
              <a:t>ligangy</a:t>
            </a:r>
            <a:r>
              <a:rPr lang="cs-CZ" altLang="cs-CZ" sz="2000" dirty="0">
                <a:solidFill>
                  <a:srgbClr val="00FFFF"/>
                </a:solidFill>
              </a:rPr>
              <a:t> </a:t>
            </a:r>
            <a:r>
              <a:rPr lang="cs-CZ" altLang="cs-CZ" sz="2000" b="1" i="1" dirty="0">
                <a:solidFill>
                  <a:srgbClr val="00FFFF"/>
                </a:solidFill>
              </a:rPr>
              <a:t>dvojvazné</a:t>
            </a:r>
            <a:r>
              <a:rPr lang="cs-CZ" altLang="cs-CZ" sz="2000" i="1" dirty="0">
                <a:solidFill>
                  <a:srgbClr val="00FFFF"/>
                </a:solidFill>
              </a:rPr>
              <a:t> </a:t>
            </a:r>
            <a:r>
              <a:rPr lang="cs-CZ" altLang="cs-CZ" sz="2000" dirty="0">
                <a:solidFill>
                  <a:srgbClr val="00FFFF"/>
                </a:solidFill>
              </a:rPr>
              <a:t>(</a:t>
            </a:r>
            <a:r>
              <a:rPr lang="cs-CZ" altLang="cs-CZ" sz="2000" dirty="0" err="1">
                <a:solidFill>
                  <a:srgbClr val="00FFFF"/>
                </a:solidFill>
              </a:rPr>
              <a:t>dvojdonorové</a:t>
            </a:r>
            <a:r>
              <a:rPr lang="cs-CZ" altLang="cs-CZ" sz="2000" dirty="0">
                <a:solidFill>
                  <a:srgbClr val="00FFFF"/>
                </a:solidFill>
              </a:rPr>
              <a:t>, </a:t>
            </a:r>
            <a:r>
              <a:rPr lang="cs-CZ" altLang="cs-CZ" sz="2000" dirty="0" err="1">
                <a:solidFill>
                  <a:srgbClr val="00FFFF"/>
                </a:solidFill>
              </a:rPr>
              <a:t>bidentátní</a:t>
            </a:r>
            <a:r>
              <a:rPr lang="cs-CZ" altLang="cs-CZ" sz="2000" dirty="0">
                <a:solidFill>
                  <a:srgbClr val="00FFFF"/>
                </a:solidFill>
              </a:rPr>
              <a:t>) – 1,2-diaminoethan 						               (“</a:t>
            </a:r>
            <a:r>
              <a:rPr lang="cs-CZ" altLang="cs-CZ" sz="2000" dirty="0" err="1">
                <a:solidFill>
                  <a:srgbClr val="00FFFF"/>
                </a:solidFill>
              </a:rPr>
              <a:t>ethylendiamin</a:t>
            </a:r>
            <a:r>
              <a:rPr lang="cs-CZ" altLang="cs-CZ" sz="2000" dirty="0">
                <a:solidFill>
                  <a:srgbClr val="00FFFF"/>
                </a:solidFill>
              </a:rPr>
              <a:t>”) ... en</a:t>
            </a:r>
            <a:endParaRPr lang="cs-CZ" altLang="cs-CZ" sz="2000" dirty="0">
              <a:solidFill>
                <a:srgbClr val="00FF00"/>
              </a:solidFill>
            </a:endParaRPr>
          </a:p>
        </p:txBody>
      </p:sp>
      <p:pic>
        <p:nvPicPr>
          <p:cNvPr id="6152" name="Picture 8">
            <a:extLst>
              <a:ext uri="{FF2B5EF4-FFF2-40B4-BE49-F238E27FC236}">
                <a16:creationId xmlns:a16="http://schemas.microsoft.com/office/drawing/2014/main" id="{91755700-F4FF-4FE9-BD82-34F9C807D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124050"/>
            <a:ext cx="3744416" cy="8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Skupina 1">
            <a:extLst>
              <a:ext uri="{FF2B5EF4-FFF2-40B4-BE49-F238E27FC236}">
                <a16:creationId xmlns:a16="http://schemas.microsoft.com/office/drawing/2014/main" id="{75757580-1875-46B7-838A-BA4236AFA25F}"/>
              </a:ext>
            </a:extLst>
          </p:cNvPr>
          <p:cNvGrpSpPr/>
          <p:nvPr/>
        </p:nvGrpSpPr>
        <p:grpSpPr>
          <a:xfrm>
            <a:off x="457200" y="4114800"/>
            <a:ext cx="8077200" cy="2635723"/>
            <a:chOff x="457200" y="4114800"/>
            <a:chExt cx="8077200" cy="1776978"/>
          </a:xfrm>
          <a:solidFill>
            <a:schemeClr val="bg1"/>
          </a:solidFill>
        </p:grpSpPr>
        <p:sp>
          <p:nvSpPr>
            <p:cNvPr id="6151" name="Rectangle 7">
              <a:extLst>
                <a:ext uri="{FF2B5EF4-FFF2-40B4-BE49-F238E27FC236}">
                  <a16:creationId xmlns:a16="http://schemas.microsoft.com/office/drawing/2014/main" id="{8CBF2724-E091-43E3-9F59-BB7A4EBC4012}"/>
                </a:ext>
              </a:extLst>
            </p:cNvPr>
            <p:cNvSpPr>
              <a:spLocks noChangeArrowheads="1"/>
            </p:cNvSpPr>
            <p:nvPr/>
          </p:nvSpPr>
          <p:spPr bwMode="auto">
            <a:xfrm>
              <a:off x="457200" y="4114800"/>
              <a:ext cx="8077200" cy="685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138"/>
                </a:spcBef>
                <a:spcAft>
                  <a:spcPts val="138"/>
                </a:spcAft>
                <a:buFont typeface="Monotype Sorts" pitchFamily="2" charset="2"/>
                <a:buChar char="u"/>
              </a:pPr>
              <a:r>
                <a:rPr lang="cs-CZ" altLang="cs-CZ" sz="2000" dirty="0"/>
                <a:t>ligandy obecně </a:t>
              </a:r>
              <a:r>
                <a:rPr lang="cs-CZ" altLang="cs-CZ" sz="2000" b="1" i="1" dirty="0" err="1"/>
                <a:t>vícevazné</a:t>
              </a:r>
              <a:r>
                <a:rPr lang="cs-CZ" altLang="cs-CZ" sz="2000" b="1" dirty="0"/>
                <a:t> </a:t>
              </a:r>
              <a:r>
                <a:rPr lang="cs-CZ" altLang="cs-CZ" sz="2000" dirty="0"/>
                <a:t>(</a:t>
              </a:r>
              <a:r>
                <a:rPr lang="cs-CZ" altLang="cs-CZ" sz="2000" dirty="0" err="1"/>
                <a:t>vícedonorové</a:t>
              </a:r>
              <a:r>
                <a:rPr lang="cs-CZ" altLang="cs-CZ" sz="2000" dirty="0"/>
                <a:t>, </a:t>
              </a:r>
              <a:r>
                <a:rPr lang="cs-CZ" altLang="cs-CZ" sz="2000" dirty="0" err="1"/>
                <a:t>polydentátní</a:t>
              </a:r>
              <a:r>
                <a:rPr lang="cs-CZ" altLang="cs-CZ" sz="2000" dirty="0"/>
                <a:t>)  -  např. EDTA  (v praxi se používá nejčastěji </a:t>
              </a:r>
              <a:r>
                <a:rPr lang="cs-CZ" altLang="cs-CZ" sz="2000" b="1" dirty="0" err="1"/>
                <a:t>Chelaton</a:t>
              </a:r>
              <a:r>
                <a:rPr lang="cs-CZ" altLang="cs-CZ" sz="2000" b="1" dirty="0"/>
                <a:t> 3 = </a:t>
              </a:r>
              <a:r>
                <a:rPr lang="cs-CZ" altLang="cs-CZ" sz="2000" dirty="0"/>
                <a:t>dihydrát </a:t>
              </a:r>
              <a:r>
                <a:rPr lang="cs-CZ" altLang="cs-CZ" sz="2000" dirty="0" err="1"/>
                <a:t>disodné</a:t>
              </a:r>
              <a:r>
                <a:rPr lang="cs-CZ" altLang="cs-CZ" sz="2000" dirty="0"/>
                <a:t> soli kyseliny ethylen-diamin-</a:t>
              </a:r>
              <a:r>
                <a:rPr lang="cs-CZ" altLang="cs-CZ" sz="2000" dirty="0" err="1"/>
                <a:t>tetraoctové</a:t>
              </a:r>
              <a:r>
                <a:rPr lang="cs-CZ" altLang="cs-CZ" sz="2000" dirty="0"/>
                <a:t>) – Na</a:t>
              </a:r>
              <a:r>
                <a:rPr lang="cs-CZ" altLang="cs-CZ" sz="2000" baseline="-25000" dirty="0"/>
                <a:t>2</a:t>
              </a:r>
              <a:r>
                <a:rPr lang="cs-CZ" altLang="cs-CZ" sz="2000" dirty="0"/>
                <a:t>H</a:t>
              </a:r>
              <a:r>
                <a:rPr lang="cs-CZ" altLang="cs-CZ" sz="2000" baseline="-25000" dirty="0"/>
                <a:t>2</a:t>
              </a:r>
              <a:r>
                <a:rPr lang="cs-CZ" altLang="cs-CZ" sz="2000" dirty="0"/>
                <a:t>edta je </a:t>
              </a:r>
              <a:r>
                <a:rPr lang="cs-CZ" altLang="cs-CZ" sz="2000" dirty="0" err="1"/>
                <a:t>hexadentátní</a:t>
              </a:r>
              <a:r>
                <a:rPr lang="cs-CZ" altLang="cs-CZ" sz="2000" dirty="0"/>
                <a:t> ligand</a:t>
              </a:r>
              <a:endParaRPr lang="cs-CZ" altLang="cs-CZ" dirty="0"/>
            </a:p>
          </p:txBody>
        </p:sp>
        <p:pic>
          <p:nvPicPr>
            <p:cNvPr id="6153" name="Picture 9">
              <a:extLst>
                <a:ext uri="{FF2B5EF4-FFF2-40B4-BE49-F238E27FC236}">
                  <a16:creationId xmlns:a16="http://schemas.microsoft.com/office/drawing/2014/main" id="{21136812-AC2A-43E9-A4BF-756EA543A2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4880540"/>
              <a:ext cx="5173960" cy="1011238"/>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 name="Zástupný symbol pro číslo snímku 3">
            <a:extLst>
              <a:ext uri="{FF2B5EF4-FFF2-40B4-BE49-F238E27FC236}">
                <a16:creationId xmlns:a16="http://schemas.microsoft.com/office/drawing/2014/main" id="{9AA03C28-C9FE-4080-A79F-AFFC4AB70717}"/>
              </a:ext>
            </a:extLst>
          </p:cNvPr>
          <p:cNvSpPr>
            <a:spLocks noGrp="1"/>
          </p:cNvSpPr>
          <p:nvPr>
            <p:ph type="sldNum" sz="quarter" idx="12"/>
          </p:nvPr>
        </p:nvSpPr>
        <p:spPr/>
        <p:txBody>
          <a:bodyPr/>
          <a:lstStyle/>
          <a:p>
            <a:fld id="{E052D642-93EE-450C-8C3B-148A94199CF7}" type="slidenum">
              <a:rPr lang="en-CA" altLang="cs-CZ" smtClean="0"/>
              <a:pPr/>
              <a:t>5</a:t>
            </a:fld>
            <a:endParaRPr lang="en-CA" altLang="cs-CZ" dirty="0"/>
          </a:p>
        </p:txBody>
      </p:sp>
      <p:pic>
        <p:nvPicPr>
          <p:cNvPr id="3" name="Koord5-1">
            <a:hlinkClick r:id="" action="ppaction://media"/>
            <a:extLst>
              <a:ext uri="{FF2B5EF4-FFF2-40B4-BE49-F238E27FC236}">
                <a16:creationId xmlns:a16="http://schemas.microsoft.com/office/drawing/2014/main" id="{1C10EF03-356D-491E-80C5-13748C44AF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8200" y="5000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F6FB0F8-3C16-437A-BA3F-2ABDC623C45C}"/>
              </a:ext>
            </a:extLst>
          </p:cNvPr>
          <p:cNvSpPr>
            <a:spLocks noGrp="1" noChangeArrowheads="1"/>
          </p:cNvSpPr>
          <p:nvPr>
            <p:ph type="title"/>
          </p:nvPr>
        </p:nvSpPr>
        <p:spPr>
          <a:xfrm>
            <a:off x="932832" y="381000"/>
            <a:ext cx="6324600" cy="304800"/>
          </a:xfrm>
        </p:spPr>
        <p:txBody>
          <a:bodyPr/>
          <a:lstStyle/>
          <a:p>
            <a:pPr algn="l"/>
            <a:r>
              <a:rPr lang="cs-CZ" altLang="cs-CZ" sz="2000" b="1" dirty="0">
                <a:solidFill>
                  <a:srgbClr val="FFFF00"/>
                </a:solidFill>
              </a:rPr>
              <a:t>podle typu vazby mezi centrálním atomem a ligandy</a:t>
            </a:r>
            <a:endParaRPr lang="cs-CZ" altLang="cs-CZ" dirty="0">
              <a:solidFill>
                <a:srgbClr val="000000"/>
              </a:solidFill>
            </a:endParaRPr>
          </a:p>
        </p:txBody>
      </p:sp>
      <p:pic>
        <p:nvPicPr>
          <p:cNvPr id="7171" name="Picture 3" descr="D:\DATCOREL\PRIHODA\Obecná_p\GIF\Kap_09\Kap09_obr2.gif">
            <a:extLst>
              <a:ext uri="{FF2B5EF4-FFF2-40B4-BE49-F238E27FC236}">
                <a16:creationId xmlns:a16="http://schemas.microsoft.com/office/drawing/2014/main" id="{2808B0C9-00FF-4A92-8FF3-9F70D1E16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74" y="373666"/>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C3FCCB53-BDAD-455E-BBC3-EF1F2A415955}"/>
              </a:ext>
            </a:extLst>
          </p:cNvPr>
          <p:cNvGrpSpPr>
            <a:grpSpLocks/>
          </p:cNvGrpSpPr>
          <p:nvPr/>
        </p:nvGrpSpPr>
        <p:grpSpPr bwMode="auto">
          <a:xfrm>
            <a:off x="442774" y="991345"/>
            <a:ext cx="2580456" cy="5791200"/>
            <a:chOff x="681" y="816"/>
            <a:chExt cx="1248" cy="3264"/>
          </a:xfrm>
        </p:grpSpPr>
        <p:sp>
          <p:nvSpPr>
            <p:cNvPr id="5132" name="Rectangle 5">
              <a:extLst>
                <a:ext uri="{FF2B5EF4-FFF2-40B4-BE49-F238E27FC236}">
                  <a16:creationId xmlns:a16="http://schemas.microsoft.com/office/drawing/2014/main" id="{277B4B1C-3301-4BE8-AFB2-B04B6106AB13}"/>
                </a:ext>
              </a:extLst>
            </p:cNvPr>
            <p:cNvSpPr>
              <a:spLocks noChangeArrowheads="1"/>
            </p:cNvSpPr>
            <p:nvPr/>
          </p:nvSpPr>
          <p:spPr bwMode="auto">
            <a:xfrm>
              <a:off x="681" y="816"/>
              <a:ext cx="1248" cy="32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pic>
          <p:nvPicPr>
            <p:cNvPr id="5133" name="Picture 4" descr="D:\DATCOREL\PRIHODA\Obecná_p\GIF\Kap_09\Kap09_obr3.gif">
              <a:extLst>
                <a:ext uri="{FF2B5EF4-FFF2-40B4-BE49-F238E27FC236}">
                  <a16:creationId xmlns:a16="http://schemas.microsoft.com/office/drawing/2014/main" id="{2F309731-4074-4BC5-A8B9-CC07099DAA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 y="840"/>
              <a:ext cx="1218"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Skupina 2">
            <a:extLst>
              <a:ext uri="{FF2B5EF4-FFF2-40B4-BE49-F238E27FC236}">
                <a16:creationId xmlns:a16="http://schemas.microsoft.com/office/drawing/2014/main" id="{177314BD-78A4-40F2-BE32-FE81C73E81C3}"/>
              </a:ext>
            </a:extLst>
          </p:cNvPr>
          <p:cNvGrpSpPr/>
          <p:nvPr/>
        </p:nvGrpSpPr>
        <p:grpSpPr>
          <a:xfrm>
            <a:off x="3305836" y="1368917"/>
            <a:ext cx="4434516" cy="3627794"/>
            <a:chOff x="3491880" y="854592"/>
            <a:chExt cx="4434516" cy="3627794"/>
          </a:xfrm>
        </p:grpSpPr>
        <p:sp>
          <p:nvSpPr>
            <p:cNvPr id="7177" name="Rectangle 9">
              <a:extLst>
                <a:ext uri="{FF2B5EF4-FFF2-40B4-BE49-F238E27FC236}">
                  <a16:creationId xmlns:a16="http://schemas.microsoft.com/office/drawing/2014/main" id="{3E52FF9E-BDBC-4039-9562-68F9B45C8C1F}"/>
                </a:ext>
              </a:extLst>
            </p:cNvPr>
            <p:cNvSpPr>
              <a:spLocks noChangeArrowheads="1"/>
            </p:cNvSpPr>
            <p:nvPr/>
          </p:nvSpPr>
          <p:spPr bwMode="auto">
            <a:xfrm>
              <a:off x="3491880" y="854592"/>
              <a:ext cx="3247364"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57200" indent="-457200">
                <a:spcBef>
                  <a:spcPts val="138"/>
                </a:spcBef>
                <a:spcAft>
                  <a:spcPts val="138"/>
                </a:spcAft>
                <a:buAutoNum type="alphaLcParenR"/>
              </a:pPr>
              <a:r>
                <a:rPr lang="cs-CZ" altLang="cs-CZ" sz="2400" b="1" dirty="0">
                  <a:solidFill>
                    <a:srgbClr val="FF0000"/>
                  </a:solidFill>
                </a:rPr>
                <a:t>Typ donor </a:t>
              </a:r>
              <a:r>
                <a:rPr lang="el-GR" altLang="cs-CZ" sz="2400" b="1" dirty="0">
                  <a:solidFill>
                    <a:srgbClr val="FF0000"/>
                  </a:solidFill>
                </a:rPr>
                <a:t>σ</a:t>
              </a:r>
              <a:r>
                <a:rPr lang="cs-CZ" altLang="cs-CZ" sz="2400" b="1" dirty="0">
                  <a:solidFill>
                    <a:srgbClr val="FF0000"/>
                  </a:solidFill>
                </a:rPr>
                <a:t>:</a:t>
              </a:r>
            </a:p>
            <a:p>
              <a:pPr marL="0" indent="0">
                <a:spcBef>
                  <a:spcPts val="138"/>
                </a:spcBef>
                <a:spcAft>
                  <a:spcPts val="138"/>
                </a:spcAft>
                <a:buNone/>
              </a:pPr>
              <a:r>
                <a:rPr lang="cs-CZ" altLang="cs-CZ" sz="2400" b="1" dirty="0">
                  <a:solidFill>
                    <a:srgbClr val="FF0000"/>
                  </a:solidFill>
                </a:rPr>
                <a:t> </a:t>
              </a:r>
            </a:p>
            <a:p>
              <a:pPr marL="0" indent="0">
                <a:spcBef>
                  <a:spcPts val="138"/>
                </a:spcBef>
                <a:spcAft>
                  <a:spcPts val="138"/>
                </a:spcAft>
                <a:buNone/>
              </a:pPr>
              <a:r>
                <a:rPr lang="cs-CZ" altLang="cs-CZ" sz="2400" b="1" dirty="0">
                  <a:solidFill>
                    <a:srgbClr val="FFFF81"/>
                  </a:solidFill>
                </a:rPr>
                <a:t>F</a:t>
              </a:r>
              <a:r>
                <a:rPr lang="cs-CZ" altLang="cs-CZ" sz="2400" b="1" baseline="30000" dirty="0">
                  <a:solidFill>
                    <a:srgbClr val="FFFF81"/>
                  </a:solidFill>
                </a:rPr>
                <a:t>–</a:t>
              </a:r>
              <a:r>
                <a:rPr lang="cs-CZ" altLang="cs-CZ" sz="2400" b="1" dirty="0">
                  <a:solidFill>
                    <a:srgbClr val="FFFF81"/>
                  </a:solidFill>
                </a:rPr>
                <a:t>, H</a:t>
              </a:r>
              <a:r>
                <a:rPr lang="cs-CZ" altLang="cs-CZ" sz="2400" b="1" baseline="-25000" dirty="0">
                  <a:solidFill>
                    <a:srgbClr val="FFFF81"/>
                  </a:solidFill>
                </a:rPr>
                <a:t>2</a:t>
              </a:r>
              <a:r>
                <a:rPr lang="cs-CZ" altLang="cs-CZ" sz="2400" b="1" dirty="0">
                  <a:solidFill>
                    <a:srgbClr val="FFFF81"/>
                  </a:solidFill>
                </a:rPr>
                <a:t>O, NH</a:t>
              </a:r>
              <a:r>
                <a:rPr lang="cs-CZ" altLang="cs-CZ" sz="2400" b="1" baseline="-25000" dirty="0">
                  <a:solidFill>
                    <a:srgbClr val="FFFF81"/>
                  </a:solidFill>
                </a:rPr>
                <a:t>3</a:t>
              </a:r>
              <a:r>
                <a:rPr lang="cs-CZ" altLang="cs-CZ" sz="2400" b="1" dirty="0">
                  <a:solidFill>
                    <a:srgbClr val="FFFF81"/>
                  </a:solidFill>
                </a:rPr>
                <a:t>, NH</a:t>
              </a:r>
              <a:r>
                <a:rPr lang="cs-CZ" altLang="cs-CZ" sz="2400" b="1" baseline="-25000" dirty="0">
                  <a:solidFill>
                    <a:srgbClr val="FFFF81"/>
                  </a:solidFill>
                </a:rPr>
                <a:t>2</a:t>
              </a:r>
              <a:r>
                <a:rPr lang="cs-CZ" altLang="cs-CZ" sz="2400" b="1" dirty="0">
                  <a:solidFill>
                    <a:srgbClr val="FFFF81"/>
                  </a:solidFill>
                </a:rPr>
                <a:t>OH, RNH</a:t>
              </a:r>
              <a:r>
                <a:rPr lang="cs-CZ" altLang="cs-CZ" sz="2400" b="1" baseline="-25000" dirty="0">
                  <a:solidFill>
                    <a:srgbClr val="FFFF81"/>
                  </a:solidFill>
                </a:rPr>
                <a:t>2</a:t>
              </a:r>
              <a:r>
                <a:rPr lang="cs-CZ" altLang="cs-CZ" sz="2400" b="1" dirty="0">
                  <a:solidFill>
                    <a:srgbClr val="FFFF81"/>
                  </a:solidFill>
                </a:rPr>
                <a:t>, R</a:t>
              </a:r>
              <a:r>
                <a:rPr lang="cs-CZ" altLang="cs-CZ" sz="2400" b="1" baseline="-25000" dirty="0">
                  <a:solidFill>
                    <a:srgbClr val="FFFF81"/>
                  </a:solidFill>
                </a:rPr>
                <a:t>2</a:t>
              </a:r>
              <a:r>
                <a:rPr lang="cs-CZ" altLang="cs-CZ" sz="2400" b="1" dirty="0">
                  <a:solidFill>
                    <a:srgbClr val="FFFF81"/>
                  </a:solidFill>
                </a:rPr>
                <a:t>NH, R</a:t>
              </a:r>
              <a:r>
                <a:rPr lang="cs-CZ" altLang="cs-CZ" sz="2400" b="1" baseline="-25000" dirty="0">
                  <a:solidFill>
                    <a:srgbClr val="FFFF81"/>
                  </a:solidFill>
                </a:rPr>
                <a:t>3</a:t>
              </a:r>
              <a:r>
                <a:rPr lang="cs-CZ" altLang="cs-CZ" sz="2400" b="1" dirty="0">
                  <a:solidFill>
                    <a:srgbClr val="FFFF81"/>
                  </a:solidFill>
                </a:rPr>
                <a:t>N aj.</a:t>
              </a:r>
            </a:p>
            <a:p>
              <a:pPr marL="0" indent="0">
                <a:spcBef>
                  <a:spcPts val="138"/>
                </a:spcBef>
                <a:spcAft>
                  <a:spcPts val="138"/>
                </a:spcAft>
                <a:buNone/>
              </a:pPr>
              <a:endParaRPr lang="cs-CZ" altLang="cs-CZ" dirty="0">
                <a:solidFill>
                  <a:srgbClr val="95FFFF"/>
                </a:solidFill>
              </a:endParaRPr>
            </a:p>
          </p:txBody>
        </p:sp>
        <p:sp>
          <p:nvSpPr>
            <p:cNvPr id="7178" name="Rectangle 10">
              <a:extLst>
                <a:ext uri="{FF2B5EF4-FFF2-40B4-BE49-F238E27FC236}">
                  <a16:creationId xmlns:a16="http://schemas.microsoft.com/office/drawing/2014/main" id="{D25CCB75-3702-438D-BA67-36A5C09A81F0}"/>
                </a:ext>
              </a:extLst>
            </p:cNvPr>
            <p:cNvSpPr>
              <a:spLocks noChangeArrowheads="1"/>
            </p:cNvSpPr>
            <p:nvPr/>
          </p:nvSpPr>
          <p:spPr bwMode="auto">
            <a:xfrm>
              <a:off x="3581400" y="2592289"/>
              <a:ext cx="420098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spcBef>
                  <a:spcPts val="138"/>
                </a:spcBef>
                <a:spcAft>
                  <a:spcPts val="138"/>
                </a:spcAft>
                <a:buNone/>
              </a:pPr>
              <a:r>
                <a:rPr lang="cs-CZ" altLang="cs-CZ" sz="2400" b="1" dirty="0">
                  <a:solidFill>
                    <a:srgbClr val="FF0000"/>
                  </a:solidFill>
                </a:rPr>
                <a:t>b) Typ donor </a:t>
              </a:r>
              <a:r>
                <a:rPr lang="el-GR" altLang="cs-CZ" sz="2400" b="1" dirty="0">
                  <a:solidFill>
                    <a:srgbClr val="FF0000"/>
                  </a:solidFill>
                </a:rPr>
                <a:t>σ</a:t>
              </a:r>
              <a:r>
                <a:rPr lang="cs-CZ" altLang="cs-CZ" sz="2400" b="1" dirty="0">
                  <a:solidFill>
                    <a:srgbClr val="FF0000"/>
                  </a:solidFill>
                </a:rPr>
                <a:t>, donor p, </a:t>
              </a:r>
              <a:r>
                <a:rPr lang="el-GR" altLang="cs-CZ" sz="2400" b="1" dirty="0">
                  <a:solidFill>
                    <a:srgbClr val="FF0000"/>
                  </a:solidFill>
                </a:rPr>
                <a:t>π</a:t>
              </a:r>
              <a:endParaRPr lang="cs-CZ" altLang="cs-CZ" sz="2400" b="1" dirty="0">
                <a:solidFill>
                  <a:srgbClr val="FF0000"/>
                </a:solidFill>
              </a:endParaRPr>
            </a:p>
            <a:p>
              <a:pPr marL="0" indent="0">
                <a:spcBef>
                  <a:spcPts val="138"/>
                </a:spcBef>
                <a:spcAft>
                  <a:spcPts val="138"/>
                </a:spcAft>
                <a:buNone/>
              </a:pPr>
              <a:r>
                <a:rPr lang="cs-CZ" altLang="cs-CZ" sz="2400" b="1" dirty="0">
                  <a:solidFill>
                    <a:srgbClr val="FFFF81"/>
                  </a:solidFill>
                </a:rPr>
                <a:t> Cl</a:t>
              </a:r>
              <a:r>
                <a:rPr lang="cs-CZ" altLang="cs-CZ" sz="2400" b="1" baseline="30000" dirty="0">
                  <a:solidFill>
                    <a:srgbClr val="FFFF81"/>
                  </a:solidFill>
                </a:rPr>
                <a:t>–</a:t>
              </a:r>
              <a:r>
                <a:rPr lang="cs-CZ" altLang="cs-CZ" sz="2400" b="1" dirty="0">
                  <a:solidFill>
                    <a:srgbClr val="FFFF81"/>
                  </a:solidFill>
                </a:rPr>
                <a:t>,  Br</a:t>
              </a:r>
              <a:r>
                <a:rPr lang="cs-CZ" altLang="cs-CZ" sz="2400" b="1" baseline="30000" dirty="0">
                  <a:solidFill>
                    <a:srgbClr val="FFFF81"/>
                  </a:solidFill>
                </a:rPr>
                <a:t>–</a:t>
              </a:r>
              <a:r>
                <a:rPr lang="cs-CZ" altLang="cs-CZ" sz="2400" b="1" dirty="0">
                  <a:solidFill>
                    <a:srgbClr val="FFFF81"/>
                  </a:solidFill>
                </a:rPr>
                <a:t>,  I</a:t>
              </a:r>
              <a:r>
                <a:rPr lang="cs-CZ" altLang="cs-CZ" sz="2400" b="1" baseline="30000" dirty="0">
                  <a:solidFill>
                    <a:srgbClr val="FFFF81"/>
                  </a:solidFill>
                </a:rPr>
                <a:t>–</a:t>
              </a:r>
              <a:r>
                <a:rPr lang="cs-CZ" altLang="cs-CZ" sz="2400" b="1" dirty="0">
                  <a:solidFill>
                    <a:srgbClr val="FFFF81"/>
                  </a:solidFill>
                </a:rPr>
                <a:t>,  OH</a:t>
              </a:r>
              <a:r>
                <a:rPr lang="cs-CZ" altLang="cs-CZ" sz="2400" b="1" baseline="30000" dirty="0">
                  <a:solidFill>
                    <a:srgbClr val="FFFF81"/>
                  </a:solidFill>
                </a:rPr>
                <a:t>–</a:t>
              </a:r>
              <a:r>
                <a:rPr lang="cs-CZ" altLang="cs-CZ" sz="2400" b="1" dirty="0">
                  <a:solidFill>
                    <a:srgbClr val="FFFF81"/>
                  </a:solidFill>
                </a:rPr>
                <a:t>, O</a:t>
              </a:r>
              <a:r>
                <a:rPr lang="cs-CZ" altLang="cs-CZ" sz="2400" b="1" baseline="30000" dirty="0">
                  <a:solidFill>
                    <a:srgbClr val="FFFF81"/>
                  </a:solidFill>
                </a:rPr>
                <a:t>2–</a:t>
              </a:r>
              <a:r>
                <a:rPr lang="cs-CZ" altLang="cs-CZ" sz="2400" b="1" dirty="0">
                  <a:solidFill>
                    <a:srgbClr val="FFFF81"/>
                  </a:solidFill>
                </a:rPr>
                <a:t>,  NH</a:t>
              </a:r>
              <a:r>
                <a:rPr lang="cs-CZ" altLang="cs-CZ" sz="2400" b="1" baseline="-25000" dirty="0">
                  <a:solidFill>
                    <a:srgbClr val="FFFF81"/>
                  </a:solidFill>
                </a:rPr>
                <a:t>2</a:t>
              </a:r>
              <a:r>
                <a:rPr lang="cs-CZ" altLang="cs-CZ" sz="2400" b="1" baseline="30000" dirty="0">
                  <a:solidFill>
                    <a:srgbClr val="FFFF81"/>
                  </a:solidFill>
                </a:rPr>
                <a:t>–</a:t>
              </a:r>
              <a:endParaRPr lang="cs-CZ" altLang="cs-CZ" sz="3600" dirty="0">
                <a:solidFill>
                  <a:srgbClr val="00FFFF"/>
                </a:solidFill>
              </a:endParaRPr>
            </a:p>
          </p:txBody>
        </p:sp>
        <p:sp>
          <p:nvSpPr>
            <p:cNvPr id="7179" name="Rectangle 11">
              <a:extLst>
                <a:ext uri="{FF2B5EF4-FFF2-40B4-BE49-F238E27FC236}">
                  <a16:creationId xmlns:a16="http://schemas.microsoft.com/office/drawing/2014/main" id="{FD76D64B-4DD9-493B-ABE7-C68DA287B98E}"/>
                </a:ext>
              </a:extLst>
            </p:cNvPr>
            <p:cNvSpPr>
              <a:spLocks noChangeArrowheads="1"/>
            </p:cNvSpPr>
            <p:nvPr/>
          </p:nvSpPr>
          <p:spPr bwMode="auto">
            <a:xfrm>
              <a:off x="3604809" y="4025186"/>
              <a:ext cx="4321587"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spcBef>
                  <a:spcPts val="138"/>
                </a:spcBef>
                <a:spcAft>
                  <a:spcPts val="138"/>
                </a:spcAft>
                <a:buNone/>
              </a:pPr>
              <a:r>
                <a:rPr lang="cs-CZ" altLang="cs-CZ" sz="2400" b="1" dirty="0">
                  <a:solidFill>
                    <a:srgbClr val="FF0000"/>
                  </a:solidFill>
                </a:rPr>
                <a:t>c) Typ donor </a:t>
              </a:r>
              <a:r>
                <a:rPr lang="el-GR" altLang="cs-CZ" sz="2400" b="1" dirty="0">
                  <a:solidFill>
                    <a:srgbClr val="FF0000"/>
                  </a:solidFill>
                </a:rPr>
                <a:t>σ</a:t>
              </a:r>
              <a:r>
                <a:rPr lang="cs-CZ" altLang="cs-CZ" sz="2400" b="1" dirty="0">
                  <a:solidFill>
                    <a:srgbClr val="FF0000"/>
                  </a:solidFill>
                </a:rPr>
                <a:t>, akceptor p, </a:t>
              </a:r>
              <a:r>
                <a:rPr lang="el-GR" altLang="cs-CZ" sz="2400" b="1" dirty="0">
                  <a:solidFill>
                    <a:srgbClr val="FF0000"/>
                  </a:solidFill>
                </a:rPr>
                <a:t>π</a:t>
              </a:r>
              <a:endParaRPr lang="cs-CZ" altLang="cs-CZ" sz="2400" b="1" dirty="0">
                <a:solidFill>
                  <a:srgbClr val="FF0000"/>
                </a:solidFill>
              </a:endParaRPr>
            </a:p>
            <a:p>
              <a:pPr marL="0" indent="0">
                <a:spcBef>
                  <a:spcPts val="138"/>
                </a:spcBef>
                <a:spcAft>
                  <a:spcPts val="138"/>
                </a:spcAft>
                <a:buNone/>
              </a:pPr>
              <a:r>
                <a:rPr lang="cs-CZ" altLang="cs-CZ" sz="2400" b="1" dirty="0">
                  <a:solidFill>
                    <a:srgbClr val="FFFF81"/>
                  </a:solidFill>
                </a:rPr>
                <a:t>CN</a:t>
              </a:r>
              <a:r>
                <a:rPr lang="cs-CZ" altLang="cs-CZ" sz="2400" b="1" baseline="30000" dirty="0">
                  <a:solidFill>
                    <a:srgbClr val="FFFF81"/>
                  </a:solidFill>
                </a:rPr>
                <a:t>–</a:t>
              </a:r>
              <a:r>
                <a:rPr lang="cs-CZ" altLang="cs-CZ" sz="2400" b="1" dirty="0">
                  <a:solidFill>
                    <a:srgbClr val="FFFF81"/>
                  </a:solidFill>
                </a:rPr>
                <a:t>, NO</a:t>
              </a:r>
              <a:r>
                <a:rPr lang="cs-CZ" altLang="cs-CZ" sz="2400" b="1" baseline="-25000" dirty="0">
                  <a:solidFill>
                    <a:srgbClr val="FFFF81"/>
                  </a:solidFill>
                </a:rPr>
                <a:t>2</a:t>
              </a:r>
              <a:r>
                <a:rPr lang="cs-CZ" altLang="cs-CZ" sz="2400" b="1" baseline="30000" dirty="0">
                  <a:solidFill>
                    <a:srgbClr val="FFFF81"/>
                  </a:solidFill>
                </a:rPr>
                <a:t>–</a:t>
              </a:r>
              <a:r>
                <a:rPr lang="cs-CZ" altLang="cs-CZ" sz="2400" b="1" dirty="0">
                  <a:solidFill>
                    <a:srgbClr val="FFFF81"/>
                  </a:solidFill>
                </a:rPr>
                <a:t>, CO,  PH</a:t>
              </a:r>
              <a:r>
                <a:rPr lang="cs-CZ" altLang="cs-CZ" sz="2400" b="1" baseline="-25000" dirty="0">
                  <a:solidFill>
                    <a:srgbClr val="FFFF81"/>
                  </a:solidFill>
                </a:rPr>
                <a:t>3</a:t>
              </a:r>
              <a:r>
                <a:rPr lang="cs-CZ" altLang="cs-CZ" sz="2400" b="1" dirty="0">
                  <a:solidFill>
                    <a:srgbClr val="FFFF81"/>
                  </a:solidFill>
                </a:rPr>
                <a:t>,  PR</a:t>
              </a:r>
              <a:r>
                <a:rPr lang="cs-CZ" altLang="cs-CZ" sz="2400" b="1" baseline="-25000" dirty="0">
                  <a:solidFill>
                    <a:srgbClr val="FFFF81"/>
                  </a:solidFill>
                </a:rPr>
                <a:t>3</a:t>
              </a:r>
              <a:r>
                <a:rPr lang="cs-CZ" altLang="cs-CZ" sz="2400" b="1" dirty="0">
                  <a:solidFill>
                    <a:srgbClr val="FFFF81"/>
                  </a:solidFill>
                </a:rPr>
                <a:t>, AsH</a:t>
              </a:r>
              <a:r>
                <a:rPr lang="cs-CZ" altLang="cs-CZ" sz="2400" b="1" baseline="-25000" dirty="0">
                  <a:solidFill>
                    <a:srgbClr val="FFFF81"/>
                  </a:solidFill>
                </a:rPr>
                <a:t>3</a:t>
              </a:r>
              <a:r>
                <a:rPr lang="cs-CZ" altLang="cs-CZ" sz="2400" b="1" dirty="0">
                  <a:solidFill>
                    <a:srgbClr val="FFFF81"/>
                  </a:solidFill>
                </a:rPr>
                <a:t>,  ethen,  pyridin  aj.</a:t>
              </a:r>
              <a:endParaRPr lang="cs-CZ" altLang="cs-CZ" sz="3600" dirty="0">
                <a:solidFill>
                  <a:srgbClr val="BFFFFF"/>
                </a:solidFill>
              </a:endParaRPr>
            </a:p>
          </p:txBody>
        </p:sp>
      </p:grpSp>
      <p:sp>
        <p:nvSpPr>
          <p:cNvPr id="5" name="Zástupný symbol pro číslo snímku 4">
            <a:extLst>
              <a:ext uri="{FF2B5EF4-FFF2-40B4-BE49-F238E27FC236}">
                <a16:creationId xmlns:a16="http://schemas.microsoft.com/office/drawing/2014/main" id="{E388B92A-FA20-4890-92F2-74B059CF3C2B}"/>
              </a:ext>
            </a:extLst>
          </p:cNvPr>
          <p:cNvSpPr>
            <a:spLocks noGrp="1"/>
          </p:cNvSpPr>
          <p:nvPr>
            <p:ph type="sldNum" sz="quarter" idx="12"/>
          </p:nvPr>
        </p:nvSpPr>
        <p:spPr/>
        <p:txBody>
          <a:bodyPr/>
          <a:lstStyle/>
          <a:p>
            <a:fld id="{F847815A-90E5-49AC-AD71-5A0584789C7E}" type="slidenum">
              <a:rPr lang="en-CA" altLang="cs-CZ" smtClean="0"/>
              <a:pPr/>
              <a:t>6</a:t>
            </a:fld>
            <a:endParaRPr lang="en-CA" altLang="cs-CZ"/>
          </a:p>
        </p:txBody>
      </p:sp>
      <p:sp>
        <p:nvSpPr>
          <p:cNvPr id="4" name="TextovéPole 3">
            <a:extLst>
              <a:ext uri="{FF2B5EF4-FFF2-40B4-BE49-F238E27FC236}">
                <a16:creationId xmlns:a16="http://schemas.microsoft.com/office/drawing/2014/main" id="{3924E00F-3BF9-43C7-BA11-76CDEECE0E58}"/>
              </a:ext>
            </a:extLst>
          </p:cNvPr>
          <p:cNvSpPr txBox="1"/>
          <p:nvPr/>
        </p:nvSpPr>
        <p:spPr>
          <a:xfrm>
            <a:off x="3388310" y="5849191"/>
            <a:ext cx="5725235" cy="1015663"/>
          </a:xfrm>
          <a:prstGeom prst="rect">
            <a:avLst/>
          </a:prstGeom>
          <a:solidFill>
            <a:schemeClr val="bg1"/>
          </a:solidFill>
        </p:spPr>
        <p:txBody>
          <a:bodyPr wrap="square" rtlCol="0">
            <a:spAutoFit/>
          </a:bodyPr>
          <a:lstStyle/>
          <a:p>
            <a:r>
              <a:rPr lang="cs-CZ" b="1" dirty="0"/>
              <a:t>Typ c</a:t>
            </a:r>
            <a:r>
              <a:rPr lang="cs-CZ" b="1"/>
              <a:t>)</a:t>
            </a:r>
            <a:r>
              <a:rPr lang="cs-CZ"/>
              <a:t> tvoří </a:t>
            </a:r>
            <a:r>
              <a:rPr lang="cs-CZ" dirty="0"/>
              <a:t>nejstabilnější komplexy, uplatňuje se tehdy, má-li centrální atom dostatek elektronů, což je případ nízkých oxidačních stupňů, např. v Ni</a:t>
            </a:r>
            <a:r>
              <a:rPr lang="cs-CZ" baseline="30000" dirty="0"/>
              <a:t>0</a:t>
            </a:r>
            <a:r>
              <a:rPr lang="cs-CZ" dirty="0"/>
              <a:t>(CO)</a:t>
            </a:r>
            <a:r>
              <a:rPr lang="cs-CZ" baseline="-25000" dirty="0"/>
              <a:t>4</a:t>
            </a:r>
          </a:p>
        </p:txBody>
      </p:sp>
      <p:pic>
        <p:nvPicPr>
          <p:cNvPr id="6" name="Koord6-1">
            <a:hlinkClick r:id="" action="ppaction://media"/>
            <a:extLst>
              <a:ext uri="{FF2B5EF4-FFF2-40B4-BE49-F238E27FC236}">
                <a16:creationId xmlns:a16="http://schemas.microsoft.com/office/drawing/2014/main" id="{EBF77266-94D8-4B2D-901E-FBBC1CAF68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53400" y="1368917"/>
            <a:ext cx="609600" cy="609600"/>
          </a:xfrm>
          <a:prstGeom prst="rect">
            <a:avLst/>
          </a:prstGeom>
        </p:spPr>
      </p:pic>
      <p:pic>
        <p:nvPicPr>
          <p:cNvPr id="7" name="Koord6-2">
            <a:hlinkClick r:id="" action="ppaction://media"/>
            <a:extLst>
              <a:ext uri="{FF2B5EF4-FFF2-40B4-BE49-F238E27FC236}">
                <a16:creationId xmlns:a16="http://schemas.microsoft.com/office/drawing/2014/main" id="{F2C4FD45-589A-4EAD-A185-9102B18673C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53400" y="3124200"/>
            <a:ext cx="609600" cy="609600"/>
          </a:xfrm>
          <a:prstGeom prst="rect">
            <a:avLst/>
          </a:prstGeom>
        </p:spPr>
      </p:pic>
      <p:pic>
        <p:nvPicPr>
          <p:cNvPr id="8" name="Koord6-3">
            <a:hlinkClick r:id="" action="ppaction://media"/>
            <a:extLst>
              <a:ext uri="{FF2B5EF4-FFF2-40B4-BE49-F238E27FC236}">
                <a16:creationId xmlns:a16="http://schemas.microsoft.com/office/drawing/2014/main" id="{B237B699-AF1B-46B0-ABC4-55220BEFFB0E}"/>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153400" y="47351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8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282"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6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audio>
              <p:cMediaNode vol="80000">
                <p:cTn id="16" fill="hold" display="0">
                  <p:stCondLst>
                    <p:cond delay="indefinite"/>
                  </p:stCondLst>
                  <p:endCondLst>
                    <p:cond evt="onStopAudio" delay="0">
                      <p:tgtEl>
                        <p:sldTgt/>
                      </p:tgtEl>
                    </p:cond>
                  </p:endCondLst>
                </p:cTn>
                <p:tgtEl>
                  <p:spTgt spid="7"/>
                </p:tgtEl>
              </p:cMediaNode>
            </p:audio>
            <p:audio>
              <p:cMediaNode vol="80000">
                <p:cTn id="1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EADA4EF4-1E8E-4350-A8C5-8387F5455F22}"/>
              </a:ext>
            </a:extLst>
          </p:cNvPr>
          <p:cNvSpPr>
            <a:spLocks noChangeArrowheads="1"/>
          </p:cNvSpPr>
          <p:nvPr/>
        </p:nvSpPr>
        <p:spPr bwMode="auto">
          <a:xfrm>
            <a:off x="600881" y="322849"/>
            <a:ext cx="7632848" cy="5334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800" b="1" dirty="0">
                <a:solidFill>
                  <a:srgbClr val="FF0000"/>
                </a:solidFill>
                <a:latin typeface="Arial" panose="020B0604020202020204" pitchFamily="34" charset="0"/>
              </a:rPr>
              <a:t>Koordinačn</a:t>
            </a:r>
            <a:r>
              <a:rPr lang="cs-CZ" altLang="cs-CZ" b="1" dirty="0">
                <a:solidFill>
                  <a:srgbClr val="FF0000"/>
                </a:solidFill>
                <a:latin typeface="Arial" panose="020B0604020202020204" pitchFamily="34" charset="0"/>
              </a:rPr>
              <a:t>í</a:t>
            </a:r>
            <a:r>
              <a:rPr lang="cs-CZ" altLang="cs-CZ" sz="2800" b="1" dirty="0">
                <a:solidFill>
                  <a:srgbClr val="FF0000"/>
                </a:solidFill>
                <a:latin typeface="Arial" panose="020B0604020202020204" pitchFamily="34" charset="0"/>
              </a:rPr>
              <a:t> číslo a koordinační polyedr</a:t>
            </a:r>
            <a:endParaRPr lang="cs-CZ" altLang="cs-CZ" sz="5400" dirty="0">
              <a:solidFill>
                <a:srgbClr val="FF0000"/>
              </a:solidFill>
            </a:endParaRPr>
          </a:p>
        </p:txBody>
      </p:sp>
      <p:grpSp>
        <p:nvGrpSpPr>
          <p:cNvPr id="3" name="Skupina 2">
            <a:extLst>
              <a:ext uri="{FF2B5EF4-FFF2-40B4-BE49-F238E27FC236}">
                <a16:creationId xmlns:a16="http://schemas.microsoft.com/office/drawing/2014/main" id="{CE89D511-F6B9-40C9-B487-E37467686777}"/>
              </a:ext>
            </a:extLst>
          </p:cNvPr>
          <p:cNvGrpSpPr/>
          <p:nvPr/>
        </p:nvGrpSpPr>
        <p:grpSpPr>
          <a:xfrm>
            <a:off x="600881" y="1186944"/>
            <a:ext cx="7698411" cy="5508848"/>
            <a:chOff x="3531348" y="3955294"/>
            <a:chExt cx="5876837" cy="4522496"/>
          </a:xfrm>
        </p:grpSpPr>
        <p:sp>
          <p:nvSpPr>
            <p:cNvPr id="4" name="Rectangle 16">
              <a:extLst>
                <a:ext uri="{FF2B5EF4-FFF2-40B4-BE49-F238E27FC236}">
                  <a16:creationId xmlns:a16="http://schemas.microsoft.com/office/drawing/2014/main" id="{725F65A5-D9CF-4241-A74A-0817D9B3B01A}"/>
                </a:ext>
              </a:extLst>
            </p:cNvPr>
            <p:cNvSpPr>
              <a:spLocks noChangeArrowheads="1"/>
            </p:cNvSpPr>
            <p:nvPr/>
          </p:nvSpPr>
          <p:spPr bwMode="auto">
            <a:xfrm>
              <a:off x="3531348" y="3955294"/>
              <a:ext cx="5826787" cy="1295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dirty="0"/>
                <a:t>Počet vazeb vycházejících z centrálního atomu směrem k ligandům určuje tzv.  </a:t>
              </a:r>
              <a:r>
                <a:rPr lang="cs-CZ" altLang="cs-CZ" sz="2400" b="1" i="1" dirty="0"/>
                <a:t>koordinační číslo</a:t>
              </a:r>
              <a:r>
                <a:rPr lang="cs-CZ" altLang="cs-CZ" sz="2400" dirty="0"/>
                <a:t> centrálního atomu</a:t>
              </a:r>
              <a:r>
                <a:rPr lang="cs-CZ" altLang="cs-CZ" sz="2000" dirty="0"/>
                <a:t>.</a:t>
              </a:r>
              <a:endParaRPr lang="cs-CZ" altLang="cs-CZ" sz="4800" dirty="0"/>
            </a:p>
          </p:txBody>
        </p:sp>
        <p:sp>
          <p:nvSpPr>
            <p:cNvPr id="5" name="Rectangle 17">
              <a:extLst>
                <a:ext uri="{FF2B5EF4-FFF2-40B4-BE49-F238E27FC236}">
                  <a16:creationId xmlns:a16="http://schemas.microsoft.com/office/drawing/2014/main" id="{62738B3E-7AB4-4965-B663-5BB991B3DD4B}"/>
                </a:ext>
              </a:extLst>
            </p:cNvPr>
            <p:cNvSpPr>
              <a:spLocks noChangeArrowheads="1"/>
            </p:cNvSpPr>
            <p:nvPr/>
          </p:nvSpPr>
          <p:spPr bwMode="auto">
            <a:xfrm>
              <a:off x="3581399" y="7354604"/>
              <a:ext cx="5826786" cy="11231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dirty="0"/>
                <a:t>Donorové atomy ligandů vymezují v prostoru kolem centrálního atomu </a:t>
              </a:r>
              <a:r>
                <a:rPr lang="cs-CZ" altLang="cs-CZ" sz="2400" b="1" i="1" dirty="0"/>
                <a:t>koordinační polyedr</a:t>
              </a:r>
              <a:r>
                <a:rPr lang="cs-CZ" altLang="cs-CZ" sz="2400" b="1" dirty="0"/>
                <a:t>.</a:t>
              </a:r>
            </a:p>
            <a:p>
              <a:pPr>
                <a:spcBef>
                  <a:spcPct val="0"/>
                </a:spcBef>
                <a:buFontTx/>
                <a:buNone/>
              </a:pPr>
              <a:endParaRPr lang="cs-CZ" altLang="cs-CZ" sz="2400" dirty="0"/>
            </a:p>
          </p:txBody>
        </p:sp>
      </p:grpSp>
      <p:sp>
        <p:nvSpPr>
          <p:cNvPr id="7" name="Zástupný symbol pro číslo snímku 6">
            <a:extLst>
              <a:ext uri="{FF2B5EF4-FFF2-40B4-BE49-F238E27FC236}">
                <a16:creationId xmlns:a16="http://schemas.microsoft.com/office/drawing/2014/main" id="{D458675B-6C99-498F-B87B-4D386B3BEF92}"/>
              </a:ext>
            </a:extLst>
          </p:cNvPr>
          <p:cNvSpPr>
            <a:spLocks noGrp="1"/>
          </p:cNvSpPr>
          <p:nvPr>
            <p:ph type="sldNum" sz="quarter" idx="12"/>
          </p:nvPr>
        </p:nvSpPr>
        <p:spPr/>
        <p:txBody>
          <a:bodyPr/>
          <a:lstStyle/>
          <a:p>
            <a:fld id="{1839E7E4-627D-4B1E-A603-F5BBCA77F85C}" type="slidenum">
              <a:rPr lang="en-CA" altLang="cs-CZ" smtClean="0"/>
              <a:pPr/>
              <a:t>7</a:t>
            </a:fld>
            <a:endParaRPr lang="en-CA" altLang="cs-CZ"/>
          </a:p>
        </p:txBody>
      </p:sp>
      <p:sp>
        <p:nvSpPr>
          <p:cNvPr id="8" name="Rectangle 17">
            <a:extLst>
              <a:ext uri="{FF2B5EF4-FFF2-40B4-BE49-F238E27FC236}">
                <a16:creationId xmlns:a16="http://schemas.microsoft.com/office/drawing/2014/main" id="{7A1C9F69-DA65-48C6-8FAA-2898D4AA742B}"/>
              </a:ext>
            </a:extLst>
          </p:cNvPr>
          <p:cNvSpPr>
            <a:spLocks noChangeArrowheads="1"/>
          </p:cNvSpPr>
          <p:nvPr/>
        </p:nvSpPr>
        <p:spPr bwMode="auto">
          <a:xfrm>
            <a:off x="600882" y="3038142"/>
            <a:ext cx="7632847" cy="20162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2400" dirty="0"/>
              <a:t>Souvislost mezi koordinačním číslem a počtem ligandů je určena vazností ligandů. Centrální atom s k. č.= 6 může obsahovat 6 jednovazných ligandů, 3 dvojvazné nebo jeden šestivazný.</a:t>
            </a:r>
            <a:endParaRPr lang="cs-CZ" altLang="cs-CZ" sz="2400" b="1" dirty="0"/>
          </a:p>
          <a:p>
            <a:pPr>
              <a:spcBef>
                <a:spcPct val="0"/>
              </a:spcBef>
              <a:buFontTx/>
              <a:buNone/>
            </a:pPr>
            <a:endParaRPr lang="cs-CZ" altLang="cs-CZ" sz="2400" dirty="0"/>
          </a:p>
        </p:txBody>
      </p:sp>
      <p:pic>
        <p:nvPicPr>
          <p:cNvPr id="9" name="Koord7-1a">
            <a:hlinkClick r:id="" action="ppaction://media"/>
            <a:extLst>
              <a:ext uri="{FF2B5EF4-FFF2-40B4-BE49-F238E27FC236}">
                <a16:creationId xmlns:a16="http://schemas.microsoft.com/office/drawing/2014/main" id="{7885C8FA-E7BA-4415-AD2D-0CD93C57B8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0091" y="1196751"/>
            <a:ext cx="609600" cy="609600"/>
          </a:xfrm>
          <a:prstGeom prst="rect">
            <a:avLst/>
          </a:prstGeom>
        </p:spPr>
      </p:pic>
      <p:pic>
        <p:nvPicPr>
          <p:cNvPr id="10" name="Koord7-2a">
            <a:hlinkClick r:id="" action="ppaction://media"/>
            <a:extLst>
              <a:ext uri="{FF2B5EF4-FFF2-40B4-BE49-F238E27FC236}">
                <a16:creationId xmlns:a16="http://schemas.microsoft.com/office/drawing/2014/main" id="{729214FC-E658-49B4-810E-1256737145E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445173" y="5638800"/>
            <a:ext cx="609600" cy="609600"/>
          </a:xfrm>
          <a:prstGeom prst="rect">
            <a:avLst/>
          </a:prstGeom>
        </p:spPr>
      </p:pic>
    </p:spTree>
    <p:extLst>
      <p:ext uri="{BB962C8B-B14F-4D97-AF65-F5344CB8AC3E}">
        <p14:creationId xmlns:p14="http://schemas.microsoft.com/office/powerpoint/2010/main" val="186633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8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9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5">
            <a:extLst>
              <a:ext uri="{FF2B5EF4-FFF2-40B4-BE49-F238E27FC236}">
                <a16:creationId xmlns:a16="http://schemas.microsoft.com/office/drawing/2014/main" id="{6C6B3D8F-E240-429F-872C-FBDA17C9FA2F}"/>
              </a:ext>
            </a:extLst>
          </p:cNvPr>
          <p:cNvSpPr>
            <a:spLocks noGrp="1" noChangeArrowheads="1"/>
          </p:cNvSpPr>
          <p:nvPr>
            <p:ph type="title"/>
          </p:nvPr>
        </p:nvSpPr>
        <p:spPr>
          <a:xfrm>
            <a:off x="1295400" y="381000"/>
            <a:ext cx="6477000" cy="533400"/>
          </a:xfrm>
        </p:spPr>
        <p:txBody>
          <a:bodyPr/>
          <a:lstStyle/>
          <a:p>
            <a:pPr algn="l"/>
            <a:r>
              <a:rPr lang="cs-CZ" altLang="cs-CZ" sz="2000" b="1" dirty="0">
                <a:solidFill>
                  <a:srgbClr val="00FF99"/>
                </a:solidFill>
                <a:latin typeface="Arial" panose="020B0604020202020204" pitchFamily="34" charset="0"/>
              </a:rPr>
              <a:t>Ideální tvary nejběžnějších koordinačních polyedrů</a:t>
            </a:r>
            <a:endParaRPr lang="cs-CZ" altLang="cs-CZ" dirty="0">
              <a:solidFill>
                <a:srgbClr val="000000"/>
              </a:solidFill>
            </a:endParaRPr>
          </a:p>
        </p:txBody>
      </p:sp>
      <p:grpSp>
        <p:nvGrpSpPr>
          <p:cNvPr id="2" name="Group 12">
            <a:extLst>
              <a:ext uri="{FF2B5EF4-FFF2-40B4-BE49-F238E27FC236}">
                <a16:creationId xmlns:a16="http://schemas.microsoft.com/office/drawing/2014/main" id="{87F505EA-855B-43C3-8787-5CB3DF177D07}"/>
              </a:ext>
            </a:extLst>
          </p:cNvPr>
          <p:cNvGrpSpPr>
            <a:grpSpLocks/>
          </p:cNvGrpSpPr>
          <p:nvPr/>
        </p:nvGrpSpPr>
        <p:grpSpPr bwMode="auto">
          <a:xfrm>
            <a:off x="990600" y="1066800"/>
            <a:ext cx="7162800" cy="5562600"/>
            <a:chOff x="624" y="672"/>
            <a:chExt cx="4512" cy="3504"/>
          </a:xfrm>
        </p:grpSpPr>
        <p:sp>
          <p:nvSpPr>
            <p:cNvPr id="6148" name="Rectangle 10">
              <a:extLst>
                <a:ext uri="{FF2B5EF4-FFF2-40B4-BE49-F238E27FC236}">
                  <a16:creationId xmlns:a16="http://schemas.microsoft.com/office/drawing/2014/main" id="{199051C2-7C69-4D36-B1D0-8ECE78E727BC}"/>
                </a:ext>
              </a:extLst>
            </p:cNvPr>
            <p:cNvSpPr>
              <a:spLocks noChangeArrowheads="1"/>
            </p:cNvSpPr>
            <p:nvPr/>
          </p:nvSpPr>
          <p:spPr bwMode="auto">
            <a:xfrm>
              <a:off x="624" y="672"/>
              <a:ext cx="4512" cy="3504"/>
            </a:xfrm>
            <a:prstGeom prst="rect">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cs-CZ" altLang="cs-CZ" sz="2000"/>
            </a:p>
          </p:txBody>
        </p:sp>
        <p:sp>
          <p:nvSpPr>
            <p:cNvPr id="6149" name="Text Box 6">
              <a:extLst>
                <a:ext uri="{FF2B5EF4-FFF2-40B4-BE49-F238E27FC236}">
                  <a16:creationId xmlns:a16="http://schemas.microsoft.com/office/drawing/2014/main" id="{C3EAED59-8C44-41A9-AA74-9220FD38C5A7}"/>
                </a:ext>
              </a:extLst>
            </p:cNvPr>
            <p:cNvSpPr txBox="1">
              <a:spLocks noChangeArrowheads="1"/>
            </p:cNvSpPr>
            <p:nvPr/>
          </p:nvSpPr>
          <p:spPr bwMode="auto">
            <a:xfrm>
              <a:off x="720" y="672"/>
              <a:ext cx="95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400" b="1"/>
                <a:t>Koordinační číslo</a:t>
              </a:r>
              <a:endParaRPr lang="cs-CZ" altLang="cs-CZ" sz="2000" b="1"/>
            </a:p>
          </p:txBody>
        </p:sp>
        <p:sp>
          <p:nvSpPr>
            <p:cNvPr id="6150" name="Text Box 7">
              <a:extLst>
                <a:ext uri="{FF2B5EF4-FFF2-40B4-BE49-F238E27FC236}">
                  <a16:creationId xmlns:a16="http://schemas.microsoft.com/office/drawing/2014/main" id="{FEF81455-A453-4E16-AF6E-EFF5B5ABD00D}"/>
                </a:ext>
              </a:extLst>
            </p:cNvPr>
            <p:cNvSpPr txBox="1">
              <a:spLocks noChangeArrowheads="1"/>
            </p:cNvSpPr>
            <p:nvPr/>
          </p:nvSpPr>
          <p:spPr bwMode="auto">
            <a:xfrm>
              <a:off x="2688" y="672"/>
              <a:ext cx="8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400" b="1"/>
                <a:t>Tvar polyedru</a:t>
              </a:r>
              <a:endParaRPr lang="cs-CZ" altLang="cs-CZ" sz="2000" b="1"/>
            </a:p>
          </p:txBody>
        </p:sp>
        <p:pic>
          <p:nvPicPr>
            <p:cNvPr id="6151" name="Picture 9" descr="D:\DATCOREL\PRIHODA\Obecná_p\GIF\Kap_09\Kap09_obr4a.gif">
              <a:extLst>
                <a:ext uri="{FF2B5EF4-FFF2-40B4-BE49-F238E27FC236}">
                  <a16:creationId xmlns:a16="http://schemas.microsoft.com/office/drawing/2014/main" id="{D47932EE-F5BB-40F7-952B-5D15378F0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 y="844"/>
              <a:ext cx="4464" cy="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ástupný symbol pro číslo snímku 3">
            <a:extLst>
              <a:ext uri="{FF2B5EF4-FFF2-40B4-BE49-F238E27FC236}">
                <a16:creationId xmlns:a16="http://schemas.microsoft.com/office/drawing/2014/main" id="{53213527-8D3E-416E-A47F-641EC88504D5}"/>
              </a:ext>
            </a:extLst>
          </p:cNvPr>
          <p:cNvSpPr>
            <a:spLocks noGrp="1"/>
          </p:cNvSpPr>
          <p:nvPr>
            <p:ph type="sldNum" sz="quarter" idx="12"/>
          </p:nvPr>
        </p:nvSpPr>
        <p:spPr/>
        <p:txBody>
          <a:bodyPr/>
          <a:lstStyle/>
          <a:p>
            <a:fld id="{F847815A-90E5-49AC-AD71-5A0584789C7E}" type="slidenum">
              <a:rPr lang="en-CA" altLang="cs-CZ" smtClean="0"/>
              <a:pPr/>
              <a:t>8</a:t>
            </a:fld>
            <a:endParaRPr lang="en-CA" altLang="cs-CZ"/>
          </a:p>
        </p:txBody>
      </p:sp>
      <p:pic>
        <p:nvPicPr>
          <p:cNvPr id="5" name="Koord8-1a">
            <a:hlinkClick r:id="" action="ppaction://media"/>
            <a:extLst>
              <a:ext uri="{FF2B5EF4-FFF2-40B4-BE49-F238E27FC236}">
                <a16:creationId xmlns:a16="http://schemas.microsoft.com/office/drawing/2014/main" id="{F3859CA9-D823-45AB-8B04-74D73D1125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342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 name="Rectangle 5">
            <a:extLst>
              <a:ext uri="{FF2B5EF4-FFF2-40B4-BE49-F238E27FC236}">
                <a16:creationId xmlns:a16="http://schemas.microsoft.com/office/drawing/2014/main" id="{F8E413C6-0B2F-4803-BA7D-FA4CDCB77933}"/>
              </a:ext>
            </a:extLst>
          </p:cNvPr>
          <p:cNvSpPr>
            <a:spLocks noGrp="1" noChangeArrowheads="1"/>
          </p:cNvSpPr>
          <p:nvPr>
            <p:ph type="title"/>
          </p:nvPr>
        </p:nvSpPr>
        <p:spPr>
          <a:xfrm>
            <a:off x="1371600" y="457200"/>
            <a:ext cx="6477000" cy="533400"/>
          </a:xfrm>
          <a:noFill/>
        </p:spPr>
        <p:txBody>
          <a:bodyPr/>
          <a:lstStyle/>
          <a:p>
            <a:pPr algn="l"/>
            <a:r>
              <a:rPr lang="cs-CZ" altLang="cs-CZ" sz="2000" b="1">
                <a:solidFill>
                  <a:srgbClr val="FFFF00"/>
                </a:solidFill>
                <a:latin typeface="Arial" panose="020B0604020202020204" pitchFamily="34" charset="0"/>
              </a:rPr>
              <a:t>Ideální tvary nejběžnějších koordinačních polyedrů</a:t>
            </a:r>
            <a:endParaRPr lang="cs-CZ" altLang="cs-CZ">
              <a:solidFill>
                <a:srgbClr val="000000"/>
              </a:solidFill>
            </a:endParaRPr>
          </a:p>
        </p:txBody>
      </p:sp>
      <p:grpSp>
        <p:nvGrpSpPr>
          <p:cNvPr id="2" name="Group 13">
            <a:extLst>
              <a:ext uri="{FF2B5EF4-FFF2-40B4-BE49-F238E27FC236}">
                <a16:creationId xmlns:a16="http://schemas.microsoft.com/office/drawing/2014/main" id="{499470DF-ECB3-4D1B-8250-6AAD4787908C}"/>
              </a:ext>
            </a:extLst>
          </p:cNvPr>
          <p:cNvGrpSpPr>
            <a:grpSpLocks/>
          </p:cNvGrpSpPr>
          <p:nvPr/>
        </p:nvGrpSpPr>
        <p:grpSpPr bwMode="auto">
          <a:xfrm>
            <a:off x="838200" y="1143000"/>
            <a:ext cx="7620000" cy="5181600"/>
            <a:chOff x="528" y="720"/>
            <a:chExt cx="4800" cy="3264"/>
          </a:xfrm>
        </p:grpSpPr>
        <p:sp>
          <p:nvSpPr>
            <p:cNvPr id="7172" name="Rectangle 7">
              <a:extLst>
                <a:ext uri="{FF2B5EF4-FFF2-40B4-BE49-F238E27FC236}">
                  <a16:creationId xmlns:a16="http://schemas.microsoft.com/office/drawing/2014/main" id="{977E5B10-0A26-4C60-95F8-A145406DC73E}"/>
                </a:ext>
              </a:extLst>
            </p:cNvPr>
            <p:cNvSpPr>
              <a:spLocks noChangeArrowheads="1"/>
            </p:cNvSpPr>
            <p:nvPr/>
          </p:nvSpPr>
          <p:spPr bwMode="auto">
            <a:xfrm>
              <a:off x="528" y="720"/>
              <a:ext cx="4800" cy="32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2000" b="1">
                <a:solidFill>
                  <a:srgbClr val="FFFF00"/>
                </a:solidFill>
              </a:endParaRPr>
            </a:p>
          </p:txBody>
        </p:sp>
        <p:sp>
          <p:nvSpPr>
            <p:cNvPr id="7173" name="Text Box 8">
              <a:extLst>
                <a:ext uri="{FF2B5EF4-FFF2-40B4-BE49-F238E27FC236}">
                  <a16:creationId xmlns:a16="http://schemas.microsoft.com/office/drawing/2014/main" id="{429337DE-8127-46DF-9CFE-C6C9C61845F9}"/>
                </a:ext>
              </a:extLst>
            </p:cNvPr>
            <p:cNvSpPr txBox="1">
              <a:spLocks noChangeArrowheads="1"/>
            </p:cNvSpPr>
            <p:nvPr/>
          </p:nvSpPr>
          <p:spPr bwMode="auto">
            <a:xfrm>
              <a:off x="624" y="720"/>
              <a:ext cx="10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400" b="1"/>
                <a:t>Koordinační číslo</a:t>
              </a:r>
              <a:endParaRPr lang="cs-CZ" altLang="cs-CZ" sz="2000" b="1"/>
            </a:p>
          </p:txBody>
        </p:sp>
        <p:sp>
          <p:nvSpPr>
            <p:cNvPr id="7174" name="Text Box 9">
              <a:extLst>
                <a:ext uri="{FF2B5EF4-FFF2-40B4-BE49-F238E27FC236}">
                  <a16:creationId xmlns:a16="http://schemas.microsoft.com/office/drawing/2014/main" id="{1CFF453E-37D7-4688-A2CF-7A1B4054715D}"/>
                </a:ext>
              </a:extLst>
            </p:cNvPr>
            <p:cNvSpPr txBox="1">
              <a:spLocks noChangeArrowheads="1"/>
            </p:cNvSpPr>
            <p:nvPr/>
          </p:nvSpPr>
          <p:spPr bwMode="auto">
            <a:xfrm>
              <a:off x="2736" y="720"/>
              <a:ext cx="8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400" b="1"/>
                <a:t>Tvar polyedru</a:t>
              </a:r>
              <a:endParaRPr lang="cs-CZ" altLang="cs-CZ" sz="2000" b="1"/>
            </a:p>
          </p:txBody>
        </p:sp>
        <p:pic>
          <p:nvPicPr>
            <p:cNvPr id="7175" name="Picture 11" descr="D:\DATCOREL\PRIHODA\Obecná_p\GIF\Kap_09\Kap09_obr4b.gif">
              <a:extLst>
                <a:ext uri="{FF2B5EF4-FFF2-40B4-BE49-F238E27FC236}">
                  <a16:creationId xmlns:a16="http://schemas.microsoft.com/office/drawing/2014/main" id="{2E219E18-3E39-45D3-BE56-85E62725D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 y="931"/>
              <a:ext cx="4698" cy="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ástupný symbol pro číslo snímku 3">
            <a:extLst>
              <a:ext uri="{FF2B5EF4-FFF2-40B4-BE49-F238E27FC236}">
                <a16:creationId xmlns:a16="http://schemas.microsoft.com/office/drawing/2014/main" id="{51B5B2A1-CBE4-47A4-A15F-EF8E9C89BF54}"/>
              </a:ext>
            </a:extLst>
          </p:cNvPr>
          <p:cNvSpPr>
            <a:spLocks noGrp="1"/>
          </p:cNvSpPr>
          <p:nvPr>
            <p:ph type="sldNum" sz="quarter" idx="12"/>
          </p:nvPr>
        </p:nvSpPr>
        <p:spPr/>
        <p:txBody>
          <a:bodyPr/>
          <a:lstStyle/>
          <a:p>
            <a:fld id="{E052D642-93EE-450C-8C3B-148A94199CF7}" type="slidenum">
              <a:rPr lang="en-CA" altLang="cs-CZ" smtClean="0"/>
              <a:pPr/>
              <a:t>9</a:t>
            </a:fld>
            <a:endParaRPr lang="en-CA" altLang="cs-CZ"/>
          </a:p>
        </p:txBody>
      </p:sp>
      <p:pic>
        <p:nvPicPr>
          <p:cNvPr id="3" name="Koord9-1">
            <a:hlinkClick r:id="" action="ppaction://media"/>
            <a:extLst>
              <a:ext uri="{FF2B5EF4-FFF2-40B4-BE49-F238E27FC236}">
                <a16:creationId xmlns:a16="http://schemas.microsoft.com/office/drawing/2014/main" id="{ABE3951D-8F59-4113-A585-DB58BBFE38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063" y="3612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rázdná prezentace">
  <a:themeElements>
    <a:clrScheme name="Prázdná prezenta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ázdná prezentac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FF00"/>
          </a:solidFill>
          <a:prstDash val="solid"/>
          <a:round/>
          <a:headEnd type="triangl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00FF00"/>
          </a:solidFill>
          <a:prstDash val="solid"/>
          <a:round/>
          <a:headEnd type="triangl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ázdná prezenta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ázdná prezenta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ázdná prezenta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ázdná prezenta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ázdná prezenta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ázdná prezenta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ázdná prezenta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Office\Sablony\Prázdná prezentace.pot</Template>
  <TotalTime>7070</TotalTime>
  <Words>2130</Words>
  <Application>Microsoft Office PowerPoint</Application>
  <PresentationFormat>Předvádění na obrazovce (4:3)</PresentationFormat>
  <Paragraphs>267</Paragraphs>
  <Slides>32</Slides>
  <Notes>5</Notes>
  <HiddenSlides>0</HiddenSlides>
  <MMClips>42</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2</vt:i4>
      </vt:variant>
      <vt:variant>
        <vt:lpstr>Nadpisy snímků</vt:lpstr>
      </vt:variant>
      <vt:variant>
        <vt:i4>32</vt:i4>
      </vt:variant>
    </vt:vector>
  </HeadingPairs>
  <TitlesOfParts>
    <vt:vector size="41" baseType="lpstr">
      <vt:lpstr>Arial</vt:lpstr>
      <vt:lpstr>Calibri</vt:lpstr>
      <vt:lpstr>Kabel Ult BT</vt:lpstr>
      <vt:lpstr>Monotype Sorts</vt:lpstr>
      <vt:lpstr>Symbol</vt:lpstr>
      <vt:lpstr>Times New Roman</vt:lpstr>
      <vt:lpstr>Prázdná prezentace</vt:lpstr>
      <vt:lpstr>dokument</vt:lpstr>
      <vt:lpstr>Dokument</vt:lpstr>
      <vt:lpstr>1. ZÁKLADY KOORDINAČNÍ CHEMIE  </vt:lpstr>
      <vt:lpstr>Komplexní částice mají charakter:</vt:lpstr>
      <vt:lpstr>Prezentace aplikace PowerPoint</vt:lpstr>
      <vt:lpstr>Prezentace aplikace PowerPoint</vt:lpstr>
      <vt:lpstr>podle vaznosti</vt:lpstr>
      <vt:lpstr>podle typu vazby mezi centrálním atomem a ligandy</vt:lpstr>
      <vt:lpstr>Prezentace aplikace PowerPoint</vt:lpstr>
      <vt:lpstr>Ideální tvary nejběžnějších koordinačních polyedrů</vt:lpstr>
      <vt:lpstr>Ideální tvary nejběžnějších koordinačních polyedrů</vt:lpstr>
      <vt:lpstr>Kation di--hydroxo-bis(tetraaquaželezitý) </vt:lpstr>
      <vt:lpstr>Vazba v komplexech s nespecifikovanými donorovými atomy</vt:lpstr>
      <vt:lpstr>Prezentace aplikace PowerPoint</vt:lpstr>
      <vt:lpstr>bis(h5 - cyklopentadienyl) železnatý komplex, tzv. ferrocen</vt:lpstr>
      <vt:lpstr>Prezentace aplikace PowerPoint</vt:lpstr>
      <vt:lpstr>Prezentace aplikace PowerPoint</vt:lpstr>
      <vt:lpstr>CHELÁTY</vt:lpstr>
      <vt:lpstr> CHELÁTOVÝ  EFEKT</vt:lpstr>
      <vt:lpstr>a)</vt:lpstr>
      <vt:lpstr>Prezentace aplikace PowerPoint</vt:lpstr>
      <vt:lpstr>Izomerie komplexních sloučenin</vt:lpstr>
      <vt:lpstr>Optická izomerie</vt:lpstr>
      <vt:lpstr>Ionizační a hydratační izomerie</vt:lpstr>
      <vt:lpstr>Reakce koordinačních sloučenin – výměna ligandů</vt:lpstr>
      <vt:lpstr>Rychlost substituce ovlivňují</vt:lpstr>
      <vt:lpstr>Trans efekt</vt:lpstr>
      <vt:lpstr>Praktický význam trans-efektu: příprava komplexů s definovanou strukturou</vt:lpstr>
      <vt:lpstr>Vazba v koordinačních sloučeninách</vt:lpstr>
      <vt:lpstr>Prezentace aplikace PowerPoint</vt:lpstr>
      <vt:lpstr> Ligandy vytvářející silné ligandové pole tvoří nízkospinové komplexy.    </vt:lpstr>
      <vt:lpstr>Srovnání diferenciace d-orbitalů středového atomu u geometricky odlišných komplexů</vt:lpstr>
      <vt:lpstr>Jahn-Tellerův efekt (1937)</vt:lpstr>
      <vt:lpstr>Vazba v koordinačních sloučeninách pomocí delokalizovaných MO</vt:lpstr>
    </vt:vector>
  </TitlesOfParts>
  <Company>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KOORDINAČNÍ CHEMIE</dc:title>
  <dc:creator>zdenam</dc:creator>
  <cp:lastModifiedBy>Jiří Příhoda</cp:lastModifiedBy>
  <cp:revision>135</cp:revision>
  <dcterms:created xsi:type="dcterms:W3CDTF">2000-12-01T08:44:07Z</dcterms:created>
  <dcterms:modified xsi:type="dcterms:W3CDTF">2021-05-04T08:05:07Z</dcterms:modified>
</cp:coreProperties>
</file>