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2" r:id="rId2"/>
    <p:sldId id="29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7556500" cy="10680700"/>
  <p:notesSz cx="7556500" cy="106807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BCSLK+Times New Roman" panose="020B0604020202020204" charset="0"/>
      <p:regular r:id="rId40"/>
    </p:embeddedFont>
    <p:embeddedFont>
      <p:font typeface="DVPBQT+Times New Roman" panose="020B0604020202020204" charset="0"/>
      <p:regular r:id="rId41"/>
    </p:embeddedFont>
    <p:embeddedFont>
      <p:font typeface="FWBUKP+Times New Roman Italic" panose="020B0604020202020204" charset="0"/>
      <p:regular r:id="rId42"/>
    </p:embeddedFont>
    <p:embeddedFont>
      <p:font typeface="GEDWLW+Times New Roman Bold Italic" panose="020B0604020202020204" charset="0"/>
      <p:regular r:id="rId43"/>
    </p:embeddedFont>
    <p:embeddedFont>
      <p:font typeface="GROSGW+Arial Bold" panose="020B0604020202020204" charset="0"/>
      <p:regular r:id="rId44"/>
    </p:embeddedFont>
    <p:embeddedFont>
      <p:font typeface="HNHCGA+Times New Roman" panose="020B0604020202020204" charset="0"/>
      <p:regular r:id="rId45"/>
    </p:embeddedFont>
    <p:embeddedFont>
      <p:font typeface="KCPQFJ+Wingdings" panose="020B0604020202020204" charset="2"/>
      <p:regular r:id="rId46"/>
    </p:embeddedFont>
    <p:embeddedFont>
      <p:font typeface="KOLJIW+Times New Roman Bold Italic" panose="020B0604020202020204" charset="0"/>
      <p:regular r:id="rId47"/>
    </p:embeddedFont>
    <p:embeddedFont>
      <p:font typeface="LVDKAK+Times New Roman Italic" panose="020B0604020202020204" charset="0"/>
      <p:regular r:id="rId48"/>
    </p:embeddedFont>
    <p:embeddedFont>
      <p:font typeface="MJKHWS+Times New Roman Italic" panose="020B0604020202020204" charset="0"/>
      <p:regular r:id="rId49"/>
    </p:embeddedFont>
    <p:embeddedFont>
      <p:font typeface="NGTGTL+Symbol" panose="020B0604020202020204" charset="2"/>
      <p:regular r:id="rId50"/>
    </p:embeddedFont>
    <p:embeddedFont>
      <p:font typeface="NRLDPB+Times New Roman" panose="020B0604020202020204" charset="0"/>
      <p:regular r:id="rId51"/>
    </p:embeddedFont>
    <p:embeddedFont>
      <p:font typeface="PPBRTE+Arial" panose="020B0604020202020204" charset="0"/>
      <p:regular r:id="rId52"/>
    </p:embeddedFont>
    <p:embeddedFont>
      <p:font typeface="RSQGSW+Times New Roman Bold" panose="020B0604020202020204" charset="0"/>
      <p:regular r:id="rId53"/>
    </p:embeddedFont>
    <p:embeddedFont>
      <p:font typeface="SBRMPR+Times New Roman Italic" panose="020B0604020202020204" charset="0"/>
      <p:regular r:id="rId54"/>
    </p:embeddedFont>
    <p:embeddedFont>
      <p:font typeface="SBVNOA+Times New Roman Bold" panose="020B0604020202020204" charset="0"/>
      <p:regular r:id="rId55"/>
    </p:embeddedFont>
    <p:embeddedFont>
      <p:font typeface="Times New Roman" panose="02020603050405020304" pitchFamily="18" charset="0"/>
      <p:regular r:id="rId5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712" y="4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666" y="427737"/>
            <a:ext cx="6797992" cy="27699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7666" y="2459484"/>
            <a:ext cx="6797992" cy="138499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77666" y="9944864"/>
            <a:ext cx="1737264" cy="276999"/>
          </a:xfrm>
        </p:spPr>
        <p:txBody>
          <a:bodyPr/>
          <a:lstStyle/>
          <a:p>
            <a:fld id="{EBD0440E-FECC-4DA8-8236-B8D3C125DF85}" type="datetimeFigureOut">
              <a:rPr lang="cs-CZ" smtClean="0"/>
              <a:t>26.05.2021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568131" y="9944864"/>
            <a:ext cx="2417063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5438394" y="9944864"/>
            <a:ext cx="1737264" cy="276999"/>
          </a:xfrm>
        </p:spPr>
        <p:txBody>
          <a:bodyPr/>
          <a:lstStyle/>
          <a:p>
            <a:fld id="{E3A8BE37-BA81-41AE-9432-14B8177C5B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34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4a"/><Relationship Id="rId7" Type="http://schemas.openxmlformats.org/officeDocument/2006/relationships/image" Target="../media/image2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77825" y="846443"/>
            <a:ext cx="6800850" cy="94456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2. VYBRANÉ METODY STUDIA KOMPLEXNÍCH SLOUČENIN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65882" y="7428583"/>
            <a:ext cx="6800850" cy="253402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>
              <a:lnSpc>
                <a:spcPts val="2219"/>
              </a:lnSpc>
            </a:pPr>
            <a:r>
              <a:rPr lang="cs-CZ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1. METODY PŘÍPRAVY KOMPLEXNÍCH SLOUČENIN</a:t>
            </a:r>
          </a:p>
          <a:p>
            <a:pPr>
              <a:lnSpc>
                <a:spcPts val="2219"/>
              </a:lnSpc>
            </a:pPr>
            <a:endParaRPr lang="cs-CZ" b="1" dirty="0">
              <a:solidFill>
                <a:srgbClr val="0000FF"/>
              </a:solidFill>
              <a:latin typeface="RSQGSW+Times New Roman Bold"/>
              <a:cs typeface="RSQGSW+Times New Roman Bold"/>
            </a:endParaRPr>
          </a:p>
          <a:p>
            <a:pPr>
              <a:lnSpc>
                <a:spcPts val="2219"/>
              </a:lnSpc>
            </a:pPr>
            <a:r>
              <a:rPr lang="cs-CZ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2. METODY STUDIA KOMPLEXŮ</a:t>
            </a:r>
          </a:p>
          <a:p>
            <a:pPr marL="285756" indent="-285756">
              <a:lnSpc>
                <a:spcPts val="2219"/>
              </a:lnSpc>
              <a:buFontTx/>
              <a:buChar char="-"/>
            </a:pPr>
            <a:r>
              <a:rPr lang="cs-CZ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kapalinová extrakce</a:t>
            </a:r>
          </a:p>
          <a:p>
            <a:pPr marL="285756" indent="-285756">
              <a:lnSpc>
                <a:spcPts val="2219"/>
              </a:lnSpc>
              <a:buFontTx/>
              <a:buChar char="-"/>
            </a:pPr>
            <a:r>
              <a:rPr lang="cs-CZ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směrnicová analýza pro určení složení komplexů</a:t>
            </a:r>
          </a:p>
          <a:p>
            <a:pPr marL="285756" indent="-285756">
              <a:lnSpc>
                <a:spcPts val="2219"/>
              </a:lnSpc>
              <a:buFontTx/>
              <a:buChar char="-"/>
            </a:pPr>
            <a:r>
              <a:rPr lang="cs-CZ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chelátů</a:t>
            </a:r>
          </a:p>
          <a:p>
            <a:pPr marL="285756" indent="-285756">
              <a:lnSpc>
                <a:spcPts val="2219"/>
              </a:lnSpc>
              <a:buFontTx/>
              <a:buChar char="-"/>
            </a:pPr>
            <a:r>
              <a:rPr lang="cs-CZ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iontových </a:t>
            </a:r>
            <a:r>
              <a:rPr lang="cs-CZ" b="1" dirty="0" err="1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asociátů</a:t>
            </a:r>
            <a:endParaRPr lang="cs-CZ" b="1" dirty="0">
              <a:solidFill>
                <a:srgbClr val="000000"/>
              </a:solidFill>
              <a:latin typeface="RSQGSW+Times New Roman Bold"/>
              <a:cs typeface="RSQGSW+Times New Roman Bold"/>
            </a:endParaRPr>
          </a:p>
          <a:p>
            <a:pPr marL="285756" indent="-285756">
              <a:lnSpc>
                <a:spcPts val="2219"/>
              </a:lnSpc>
              <a:buFontTx/>
              <a:buChar char="-"/>
            </a:pPr>
            <a:r>
              <a:rPr lang="cs-CZ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přehledy o extrakčních </a:t>
            </a:r>
            <a:r>
              <a:rPr lang="cs-CZ" b="1" dirty="0" err="1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komplexotvorných</a:t>
            </a:r>
            <a:r>
              <a:rPr lang="cs-CZ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činidlech</a:t>
            </a:r>
          </a:p>
          <a:p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5B2EE10-92B9-45A0-B983-F729AA1CCD82}"/>
              </a:ext>
            </a:extLst>
          </p:cNvPr>
          <p:cNvSpPr txBox="1"/>
          <p:nvPr/>
        </p:nvSpPr>
        <p:spPr>
          <a:xfrm>
            <a:off x="377825" y="2244006"/>
            <a:ext cx="68008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Tato přednáška je zaměřena na možnosti přípravy komplexních sloučenin a na určení jejich složení. Naznačeny jsou také metody pro možnou separaci kovů. </a:t>
            </a:r>
          </a:p>
          <a:p>
            <a:endParaRPr lang="cs-CZ" dirty="0"/>
          </a:p>
          <a:p>
            <a:r>
              <a:rPr lang="cs-CZ" dirty="0"/>
              <a:t>Pozornost je věnována především </a:t>
            </a:r>
            <a:r>
              <a:rPr lang="cs-CZ" b="1" dirty="0"/>
              <a:t>kapalinové extrakci </a:t>
            </a:r>
            <a:r>
              <a:rPr lang="cs-CZ" dirty="0"/>
              <a:t>jako metodě, která je poměrně snadno realizovatelná, výsledky mohou být vyhodnocovány vhodným softwarem.</a:t>
            </a:r>
          </a:p>
          <a:p>
            <a:endParaRPr lang="cs-CZ" dirty="0"/>
          </a:p>
          <a:p>
            <a:r>
              <a:rPr lang="cs-CZ" dirty="0"/>
              <a:t>Cílem této metody je vedle stanovení </a:t>
            </a:r>
            <a:r>
              <a:rPr lang="cs-CZ" b="1" dirty="0"/>
              <a:t>složení komplexu</a:t>
            </a:r>
            <a:r>
              <a:rPr lang="cs-CZ" dirty="0"/>
              <a:t>, také </a:t>
            </a:r>
            <a:r>
              <a:rPr lang="cs-CZ" b="1" dirty="0"/>
              <a:t>určení konstant stability komplexů a využití získaných výsledků pro případnou separaci kovů v analytické chemii či v průmyslu </a:t>
            </a:r>
            <a:r>
              <a:rPr lang="cs-CZ" dirty="0"/>
              <a:t>(jde pak o hydrometalurgické metody, které se uplatňují se především u vzácnějších kovů).</a:t>
            </a:r>
          </a:p>
          <a:p>
            <a:endParaRPr lang="cs-CZ" dirty="0"/>
          </a:p>
          <a:p>
            <a:r>
              <a:rPr lang="cs-CZ" dirty="0"/>
              <a:t>Ostatní uvedené metody (iontově-výměnné metody, potenciometrie aj.) spadají svým charakterem spíše do jiných oborů, a zasloužily by si samostatnou přednášku. Proto jim zde není věnována další pozornost.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D19A22-37A4-4947-9A68-31FBB5AA5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1737" y="1746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5397258" y="4663998"/>
            <a:ext cx="826918" cy="1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721219" y="4693066"/>
            <a:ext cx="1011134" cy="1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10397" y="3718277"/>
            <a:ext cx="92274" cy="12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48994" y="893175"/>
            <a:ext cx="2578031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K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</a:t>
            </a:r>
            <a:r>
              <a:rPr sz="1350" b="1" spc="-115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jeho disociační konstanta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94711" y="1507732"/>
            <a:ext cx="2149786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Vliv maskujících činidel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99464" y="1887077"/>
            <a:ext cx="5880440" cy="4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952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Projevuje</a:t>
            </a:r>
            <a:r>
              <a:rPr sz="1400" b="1" spc="-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se v</a:t>
            </a:r>
            <a:r>
              <a:rPr sz="1400" b="1" spc="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přítomnosti maskujících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činidel </a:t>
            </a:r>
            <a:r>
              <a:rPr sz="1400" b="1" spc="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B, které vytvářejí se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studovaným kovem neextrahovatelný komplex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typu MB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24076" y="2909812"/>
            <a:ext cx="5489295" cy="2369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7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Vliv disociační</a:t>
            </a:r>
            <a:r>
              <a:rPr sz="1400" b="1" i="1" spc="-10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konstanty a rozdělovací konstanty organického činidla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919327" y="3529229"/>
            <a:ext cx="225476" cy="201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88"/>
              </a:lnSpc>
              <a:spcBef>
                <a:spcPts val="0"/>
              </a:spcBef>
              <a:spcAft>
                <a:spcPts val="0"/>
              </a:spcAft>
            </a:pPr>
            <a:r>
              <a:rPr sz="115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39316" y="3578537"/>
            <a:ext cx="5094114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log K</a:t>
            </a:r>
            <a:r>
              <a:rPr sz="1400" b="1" spc="49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/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n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 pK</a:t>
            </a:r>
            <a:r>
              <a:rPr sz="1400" b="1" spc="77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4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log</a:t>
            </a:r>
            <a:r>
              <a:rPr sz="1400" b="1" spc="-4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</a:t>
            </a:r>
            <a:r>
              <a:rPr sz="1200" b="1" spc="26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HA)</a:t>
            </a:r>
            <a:r>
              <a:rPr sz="1400" b="1" spc="69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spc="156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log {</a:t>
            </a:r>
            <a:r>
              <a:rPr sz="1400" b="1" spc="-1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</a:t>
            </a:r>
            <a:r>
              <a:rPr sz="1400" spc="15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</a:t>
            </a:r>
            <a:r>
              <a:rPr sz="1400" b="1" spc="30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(MA</a:t>
            </a:r>
            <a:r>
              <a:rPr sz="1400" b="1" spc="13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)}</a:t>
            </a:r>
            <a:r>
              <a:rPr sz="1400" b="1" spc="34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(pH</a:t>
            </a:r>
            <a:r>
              <a:rPr sz="1400" b="1" spc="81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754378" y="3681856"/>
            <a:ext cx="26028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spc="-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439035" y="368185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153791" y="3686625"/>
            <a:ext cx="226139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522597" y="3681856"/>
            <a:ext cx="215968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723765" y="3681856"/>
            <a:ext cx="234943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161153" y="3681856"/>
            <a:ext cx="215968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973826" y="3681856"/>
            <a:ext cx="500557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  <a:r>
              <a:rPr sz="900" b="1" spc="23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1,0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920517" y="3742031"/>
            <a:ext cx="225476" cy="201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88"/>
              </a:lnSpc>
              <a:spcBef>
                <a:spcPts val="0"/>
              </a:spcBef>
              <a:spcAft>
                <a:spcPts val="0"/>
              </a:spcAft>
            </a:pPr>
            <a:r>
              <a:rPr sz="11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394551" y="4339179"/>
            <a:ext cx="738215" cy="289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9"/>
              </a:lnSpc>
              <a:spcBef>
                <a:spcPts val="0"/>
              </a:spcBef>
              <a:spcAft>
                <a:spcPts val="0"/>
              </a:spcAft>
            </a:pPr>
            <a:r>
              <a:rPr sz="1800" spc="79" dirty="0">
                <a:solidFill>
                  <a:srgbClr val="000000"/>
                </a:solidFill>
                <a:latin typeface="DVPBQT+Times New Roman"/>
                <a:cs typeface="DVPBQT+Times New Roman"/>
              </a:rPr>
              <a:t>[</a:t>
            </a:r>
            <a:r>
              <a:rPr sz="1800" i="1" spc="15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MA</a:t>
            </a:r>
            <a:r>
              <a:rPr sz="1800" i="1" spc="25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]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719184" y="4430676"/>
            <a:ext cx="1059716" cy="5566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390" marR="0">
              <a:lnSpc>
                <a:spcPts val="1743"/>
              </a:lnSpc>
              <a:spcBef>
                <a:spcPts val="0"/>
              </a:spcBef>
              <a:spcAft>
                <a:spcPts val="0"/>
              </a:spcAft>
            </a:pPr>
            <a:r>
              <a:rPr sz="1550" spc="8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[</a:t>
            </a:r>
            <a:r>
              <a:rPr sz="1550" i="1" spc="29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MA</a:t>
            </a:r>
            <a:r>
              <a:rPr sz="1350" i="1" baseline="-2593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  <a:r>
              <a:rPr sz="1350" i="1" spc="36" baseline="-2593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55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]</a:t>
            </a:r>
          </a:p>
          <a:p>
            <a:pPr marL="0" marR="0">
              <a:lnSpc>
                <a:spcPts val="1623"/>
              </a:lnSpc>
              <a:spcBef>
                <a:spcPts val="150"/>
              </a:spcBef>
              <a:spcAft>
                <a:spcPts val="0"/>
              </a:spcAft>
            </a:pPr>
            <a:r>
              <a:rPr sz="2350" spc="80" baseline="-7951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[</a:t>
            </a:r>
            <a:r>
              <a:rPr sz="2350" i="1" baseline="-79510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M</a:t>
            </a:r>
            <a:r>
              <a:rPr sz="2350" i="1" spc="29" baseline="-795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900" i="1" spc="75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  <a:r>
              <a:rPr sz="900" dirty="0">
                <a:solidFill>
                  <a:srgbClr val="000000"/>
                </a:solidFill>
                <a:latin typeface="NGTGTL+Symbol"/>
                <a:cs typeface="NGTGTL+Symbol"/>
              </a:rPr>
              <a:t></a:t>
            </a:r>
            <a:r>
              <a:rPr sz="900" spc="4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50" baseline="-7951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][</a:t>
            </a:r>
            <a:r>
              <a:rPr sz="2350" i="1" spc="114" baseline="-79510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A</a:t>
            </a:r>
            <a:r>
              <a:rPr sz="1350" baseline="-79510" dirty="0">
                <a:solidFill>
                  <a:srgbClr val="000000"/>
                </a:solidFill>
                <a:latin typeface="NGTGTL+Symbol"/>
                <a:cs typeface="NGTGTL+Symbol"/>
              </a:rPr>
              <a:t></a:t>
            </a:r>
            <a:r>
              <a:rPr sz="1350" spc="31" baseline="-795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50" baseline="-7951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]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802587" y="4480660"/>
            <a:ext cx="536225" cy="184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54"/>
              </a:lnSpc>
              <a:spcBef>
                <a:spcPts val="0"/>
              </a:spcBef>
              <a:spcAft>
                <a:spcPts val="0"/>
              </a:spcAft>
            </a:pPr>
            <a:r>
              <a:rPr sz="10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  <a:r>
              <a:rPr sz="1050" i="1" spc="66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050" i="1" spc="58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org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798574" y="4633145"/>
            <a:ext cx="950853" cy="267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kde</a:t>
            </a:r>
            <a:r>
              <a:rPr sz="1400" b="1" spc="104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</a:t>
            </a:r>
            <a:r>
              <a:rPr sz="1350" baseline="-1457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</a:t>
            </a:r>
            <a:r>
              <a:rPr sz="1350" spc="367" baseline="-1457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767963" y="4653518"/>
            <a:ext cx="21177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;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496689" y="4653518"/>
            <a:ext cx="971808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K</a:t>
            </a:r>
            <a:r>
              <a:rPr sz="14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(MA</a:t>
            </a:r>
            <a:r>
              <a:rPr sz="1400" spc="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</a:p>
          <a:p>
            <a:pPr marL="128015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</a:t>
            </a:r>
            <a:r>
              <a:rPr sz="900" spc="249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9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634706" y="4711223"/>
            <a:ext cx="210382" cy="167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016"/>
              </a:lnSpc>
              <a:spcBef>
                <a:spcPts val="0"/>
              </a:spcBef>
              <a:spcAft>
                <a:spcPts val="0"/>
              </a:spcAft>
            </a:pPr>
            <a:r>
              <a:rPr sz="90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5516420" y="4697742"/>
            <a:ext cx="738211" cy="326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79"/>
              </a:lnSpc>
              <a:spcBef>
                <a:spcPts val="0"/>
              </a:spcBef>
              <a:spcAft>
                <a:spcPts val="0"/>
              </a:spcAft>
            </a:pPr>
            <a:r>
              <a:rPr sz="1800" spc="76" dirty="0">
                <a:solidFill>
                  <a:srgbClr val="000000"/>
                </a:solidFill>
                <a:latin typeface="DVPBQT+Times New Roman"/>
                <a:cs typeface="DVPBQT+Times New Roman"/>
              </a:rPr>
              <a:t>[</a:t>
            </a:r>
            <a:r>
              <a:rPr sz="1800" i="1" spc="-3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MA</a:t>
            </a:r>
            <a:r>
              <a:rPr sz="1600" i="1" baseline="-25016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  <a:r>
              <a:rPr sz="1600" i="1" spc="16" baseline="-250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]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870327" y="5417173"/>
            <a:ext cx="2199234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Vliv rozpustnosti chelátu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99464" y="6029944"/>
            <a:ext cx="75523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Platí, že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128064" y="6234160"/>
            <a:ext cx="5651929" cy="4413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spc="92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rozdělovací konstanta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chelátu je přibližně rovna poměru rozpustnosti</a:t>
            </a:r>
          </a:p>
          <a:p>
            <a:pPr marL="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tohoto chelátu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a vodné fázi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128064" y="6644117"/>
            <a:ext cx="5615459" cy="1666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cheláty dobře rozpustné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 vodě (obsahují silně hydrofilní skupiny</a:t>
            </a:r>
            <a:r>
              <a:rPr sz="1400" b="1" spc="3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OH, - -COOH, - SO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H, např. jde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 šťavelany, vínany, komplexonáty)</a:t>
            </a:r>
          </a:p>
          <a:p>
            <a:pPr marL="22854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málo rozpouštějí v</a:t>
            </a:r>
            <a:r>
              <a:rPr sz="1400" b="1" spc="2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fázi, a proto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málo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extrahují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cheláty rozpustné v obou fázích (acetylacetonát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Zn,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Co, Pb, vzácných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zemin) se extrahují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pouze částečně</a:t>
            </a:r>
          </a:p>
          <a:p>
            <a:pPr marL="0" marR="0">
              <a:lnSpc>
                <a:spcPts val="1554"/>
              </a:lnSpc>
              <a:spcBef>
                <a:spcPts val="65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cheláty ve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vodě prakticky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nerozpustné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2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400" b="1" spc="-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snadno extrahují do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fáze téměř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kvantitativně (acetylacetonát Al, Ga, In a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Fe(III)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128064" y="8302836"/>
            <a:ext cx="203150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663063" y="8892529"/>
            <a:ext cx="2612347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Vliv organického rozpouštědla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128064" y="9302303"/>
            <a:ext cx="336084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Platí, že, organické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 err="1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rozpouštědlo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 err="1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ovlivňuje</a:t>
            </a:r>
            <a:r>
              <a:rPr lang="cs-CZ"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:</a:t>
            </a:r>
            <a:endParaRPr sz="1400" b="1" dirty="0">
              <a:solidFill>
                <a:srgbClr val="000000"/>
              </a:solidFill>
              <a:latin typeface="RSQGSW+Times New Roman Bold"/>
              <a:cs typeface="RSQGSW+Times New Roman Bold"/>
            </a:endParaRPr>
          </a:p>
        </p:txBody>
      </p:sp>
      <p:pic>
        <p:nvPicPr>
          <p:cNvPr id="34" name="Met10-1">
            <a:hlinkClick r:id="" action="ppaction://media"/>
            <a:extLst>
              <a:ext uri="{FF2B5EF4-FFF2-40B4-BE49-F238E27FC236}">
                <a16:creationId xmlns:a16="http://schemas.microsoft.com/office/drawing/2014/main" id="{3BEB60EB-CAAF-4CE5-AACB-292AA8D06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9904" y="20341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754378" y="2882646"/>
            <a:ext cx="4051807" cy="1053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8064" y="893175"/>
            <a:ext cx="5640660" cy="14626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rozdělovací konstantu jak</a:t>
            </a:r>
            <a:r>
              <a:rPr sz="1400" b="1" spc="-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činidla, tak</a:t>
            </a:r>
            <a:r>
              <a:rPr sz="1400" b="1" spc="-2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 kovového chelátu. Dá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říc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i,</a:t>
            </a:r>
          </a:p>
          <a:p>
            <a:pPr marL="228549" marR="0">
              <a:lnSpc>
                <a:spcPts val="1554"/>
              </a:lnSpc>
              <a:spcBef>
                <a:spcPts val="17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že čím</a:t>
            </a:r>
            <a:r>
              <a:rPr sz="1400" b="1" spc="-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větší je rozpustnost činidla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daném rozpouštědle, tím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i větší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rozpustnost chelátů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používají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-li se</a:t>
            </a:r>
            <a:r>
              <a:rPr sz="1400" b="1" spc="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</a:t>
            </a:r>
            <a:r>
              <a:rPr sz="1400" b="1" spc="-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extrakci rozpouštědla s vyšší permitivitou (ketony,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alkoholy, trilalkylfosfáty), pak</a:t>
            </a:r>
            <a:r>
              <a:rPr sz="1400" b="1" spc="-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toto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rozpouštědlo může nahrazovat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molekuly koordinačně vázané vody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2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che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látu a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vzniklý</a:t>
            </a:r>
            <a:r>
              <a:rPr sz="1400" b="1" spc="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komplex se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extrahuje podstatně lépe.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28064" y="2325989"/>
            <a:ext cx="5306855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pro zvýšení procenta extrakce se často užívají směsi rozpouštědel</a:t>
            </a:r>
          </a:p>
          <a:p>
            <a:pPr marL="22092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Př. extrakce U(VI) – jde o synergické působení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48051" y="2896417"/>
            <a:ext cx="1243851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u="sng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extrakční</a:t>
            </a:r>
            <a:r>
              <a:rPr sz="1400" b="1" i="1" u="sng" spc="-10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u="sng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směs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12613" y="2894441"/>
            <a:ext cx="362959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01622" y="3104753"/>
            <a:ext cx="4028948" cy="236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0,02 M 2-thenoyltrifluoroaceton/ cyklohexan</a:t>
            </a:r>
            <a:r>
              <a:rPr sz="1400" b="1" spc="42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0,063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801622" y="3315517"/>
            <a:ext cx="3240373" cy="44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0,02M tri(n-butyl)fosfinoxid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/cyklohexan</a:t>
            </a:r>
          </a:p>
          <a:p>
            <a:pPr marL="0" marR="0">
              <a:lnSpc>
                <a:spcPts val="1554"/>
              </a:lnSpc>
              <a:spcBef>
                <a:spcPts val="62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0,01 M 2-thenoyltrifluoroaceton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76977" y="3315065"/>
            <a:ext cx="509016" cy="447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35,5</a:t>
            </a:r>
          </a:p>
          <a:p>
            <a:pPr marL="0" marR="0">
              <a:lnSpc>
                <a:spcPts val="1554"/>
              </a:lnSpc>
              <a:spcBef>
                <a:spcPts val="66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1000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01622" y="3731498"/>
            <a:ext cx="343047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+ 0,01 M tri(n-butyl)fosfinoxid/ cyklohexan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028823" y="4370185"/>
            <a:ext cx="1882916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Vliv stability chelátu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99464" y="4770305"/>
            <a:ext cx="5536587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Platí (ze</a:t>
            </a:r>
            <a:r>
              <a:rPr sz="1400" b="1" spc="-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vztahu uvedeného dříve), že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</a:t>
            </a:r>
            <a:r>
              <a:rPr sz="1400" b="1" spc="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rostoucí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</a:t>
            </a:r>
            <a:r>
              <a:rPr sz="1400" spc="50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roste i K</a:t>
            </a:r>
            <a:r>
              <a:rPr sz="1400" b="1" spc="84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 extrakce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588129" y="4873624"/>
            <a:ext cx="215968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348605" y="4873624"/>
            <a:ext cx="26028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spc="-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99464" y="4996418"/>
            <a:ext cx="293136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může probíhat z kyselejších roztoků.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960243" y="5610721"/>
            <a:ext cx="2019779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Vliv koncentrace kovu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28064" y="5982139"/>
            <a:ext cx="5522767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Většinou nezávisí D</a:t>
            </a:r>
            <a:r>
              <a:rPr sz="1400" b="1" spc="86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koncentraci kovu při</a:t>
            </a:r>
            <a:r>
              <a:rPr sz="1400" b="1" spc="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koncentracích</a:t>
            </a:r>
            <a:r>
              <a:rPr sz="1400" b="1" spc="2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10</a:t>
            </a:r>
            <a:r>
              <a:rPr sz="1400" b="1" spc="125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M,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127750" y="5977255"/>
            <a:ext cx="26670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620391" y="6085459"/>
            <a:ext cx="26028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128064" y="6208252"/>
            <a:ext cx="361659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výjimkou snadno hydrolyzovatelných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prvků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128064" y="6616684"/>
            <a:ext cx="5469682" cy="1258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Při vyšších koncentracích kovu se extrakce obvykle zhoršuje: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dochází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2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ke</a:t>
            </a:r>
            <a:r>
              <a:rPr sz="1400" b="1" spc="2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změně iontové síly vodné fáze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 vodné fázi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tvoří polymery</a:t>
            </a:r>
          </a:p>
          <a:p>
            <a:pPr marL="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snižuje se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rovnovážná koncentrace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organického činidla vlivem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jeho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spotřebovaní na tvorbu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komplexu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omezena rozpustnost chelátu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použitém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367151" y="8369797"/>
            <a:ext cx="1206361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Vliv teploty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99464" y="8778098"/>
            <a:ext cx="5743399" cy="441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952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se většinou provádějí při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pokojové teplotě,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</a:t>
            </a:r>
            <a:r>
              <a:rPr sz="1400" b="1" spc="2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proto</a:t>
            </a:r>
            <a:r>
              <a:rPr sz="1400" b="1" spc="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byl vliv</a:t>
            </a:r>
          </a:p>
          <a:p>
            <a:pPr marL="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eploty málo sledován.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899464" y="4093119"/>
            <a:ext cx="6211954" cy="5059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94711" y="893306"/>
            <a:ext cx="2150200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Vliv kinetických faktorů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9464" y="1507601"/>
            <a:ext cx="5832550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Uvedené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vztahy platí pro rovnovážné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systémy. Rychlost dosažení extrakční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rovnováhy závisí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28064" y="1983138"/>
            <a:ext cx="243389" cy="355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2"/>
              </a:lnSpc>
              <a:spcBef>
                <a:spcPts val="0"/>
              </a:spcBef>
              <a:spcAft>
                <a:spcPts val="0"/>
              </a:spcAft>
            </a:pPr>
            <a:r>
              <a:rPr sz="800" dirty="0">
                <a:solidFill>
                  <a:srgbClr val="000000"/>
                </a:solidFill>
                <a:latin typeface="KCPQFJ+Wingdings"/>
                <a:cs typeface="KCPQFJ+Wingdings"/>
              </a:rPr>
              <a:t></a:t>
            </a:r>
          </a:p>
          <a:p>
            <a:pPr marL="0" marR="0">
              <a:lnSpc>
                <a:spcPts val="892"/>
              </a:lnSpc>
              <a:spcBef>
                <a:spcPts val="715"/>
              </a:spcBef>
              <a:spcAft>
                <a:spcPts val="0"/>
              </a:spcAft>
            </a:pPr>
            <a:r>
              <a:rPr sz="800" dirty="0">
                <a:solidFill>
                  <a:srgbClr val="000000"/>
                </a:solidFill>
                <a:latin typeface="KCPQFJ+Wingdings"/>
                <a:cs typeface="KCPQFJ+Wingdings"/>
              </a:rPr>
              <a:t>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42364" y="1916033"/>
            <a:ext cx="4242733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rychlosti tvorby extrahovatelných chelátů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rychlosti přenosu těchto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chelátů z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jedné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fáze 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druhé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99464" y="2522024"/>
            <a:ext cx="5732094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</a:t>
            </a:r>
            <a:r>
              <a:rPr sz="1400" spc="96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při extrakci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velmi důležité znát dobu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nutnou k ustavení rovnováhy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00269" y="3483719"/>
            <a:ext cx="4232409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C00000"/>
                </a:solidFill>
                <a:latin typeface="RSQGSW+Times New Roman Bold"/>
                <a:cs typeface="RSQGSW+Times New Roman Bold"/>
              </a:rPr>
              <a:t>PŘEHLED NEJDŮLEŽITĚJŠÍCH EXTRAKČNÍCH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299970" y="3757407"/>
            <a:ext cx="288569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C00000"/>
                </a:solidFill>
                <a:latin typeface="RSQGSW+Times New Roman Bold"/>
                <a:cs typeface="RSQGSW+Times New Roman Bold"/>
              </a:rPr>
              <a:t>CHELÁTOTVORNÝCH ČINI</a:t>
            </a:r>
            <a:r>
              <a:rPr sz="1400" b="1" dirty="0">
                <a:solidFill>
                  <a:srgbClr val="C00000"/>
                </a:solidFill>
                <a:latin typeface="SBVNOA+Times New Roman Bold"/>
                <a:cs typeface="SBVNOA+Times New Roman Bold"/>
              </a:rPr>
              <a:t>DEL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63472" y="4182602"/>
            <a:ext cx="1182546" cy="854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EXTRAKČNÍ</a:t>
            </a:r>
          </a:p>
          <a:p>
            <a:pPr marL="147828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ČINIDLO</a:t>
            </a:r>
          </a:p>
          <a:p>
            <a:pPr marL="9906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Dithiokarb-</a:t>
            </a:r>
          </a:p>
          <a:p>
            <a:pPr marL="207264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amidany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299970" y="4182602"/>
            <a:ext cx="163841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OBECNÝ VZOREC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473829" y="4182602"/>
            <a:ext cx="1053952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672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TYPICKÝ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ZÁSTUPCE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929630" y="4182602"/>
            <a:ext cx="1185517" cy="650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672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EXTRAKCE</a:t>
            </a:r>
          </a:p>
          <a:p>
            <a:pPr marL="25907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KOVŮ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téměř všechny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637965" y="4386818"/>
            <a:ext cx="921950" cy="640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813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ČINIDLA</a:t>
            </a:r>
          </a:p>
          <a:p>
            <a:pPr marL="582193" marR="0">
              <a:lnSpc>
                <a:spcPts val="1326"/>
              </a:lnSpc>
              <a:spcBef>
                <a:spcPts val="77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S</a:t>
            </a:r>
          </a:p>
          <a:p>
            <a:pPr marL="0" marR="0">
              <a:lnSpc>
                <a:spcPts val="1326"/>
              </a:lnSpc>
              <a:spcBef>
                <a:spcPts val="101"/>
              </a:spcBef>
              <a:spcAft>
                <a:spcPts val="0"/>
              </a:spcAft>
            </a:pPr>
            <a:r>
              <a:rPr sz="1200" spc="-18" dirty="0">
                <a:solidFill>
                  <a:srgbClr val="000000"/>
                </a:solidFill>
                <a:latin typeface="PPBRTE+Arial"/>
                <a:cs typeface="PPBRTE+Arial"/>
              </a:rPr>
              <a:t>R</a:t>
            </a:r>
            <a:r>
              <a:rPr sz="1200" spc="33" baseline="-32208" dirty="0">
                <a:solidFill>
                  <a:srgbClr val="000000"/>
                </a:solidFill>
                <a:latin typeface="PPBRTE+Arial"/>
                <a:cs typeface="PPBRTE+Arial"/>
              </a:rPr>
              <a:t>2</a:t>
            </a:r>
            <a:r>
              <a:rPr sz="1200" spc="-18" dirty="0">
                <a:solidFill>
                  <a:srgbClr val="000000"/>
                </a:solidFill>
                <a:latin typeface="PPBRTE+Arial"/>
                <a:cs typeface="PPBRTE+Arial"/>
              </a:rPr>
              <a:t>N-C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79696" y="4597130"/>
            <a:ext cx="1593902" cy="1066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Diethyldithiokarb-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amidan</a:t>
            </a:r>
            <a:r>
              <a:rPr sz="1400" spc="1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sodný</a:t>
            </a:r>
            <a:r>
              <a:rPr sz="1400" spc="1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nebo</a:t>
            </a:r>
          </a:p>
          <a:p>
            <a:pPr marL="188976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diethylamonný</a:t>
            </a:r>
          </a:p>
          <a:p>
            <a:pPr marL="74676" marR="0">
              <a:lnSpc>
                <a:spcPts val="1554"/>
              </a:lnSpc>
              <a:spcBef>
                <a:spcPts val="149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Ethylxanthogenan</a:t>
            </a:r>
          </a:p>
          <a:p>
            <a:pPr marL="420624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draselný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226316" y="5012280"/>
            <a:ext cx="366195" cy="20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6"/>
              </a:lnSpc>
              <a:spcBef>
                <a:spcPts val="0"/>
              </a:spcBef>
              <a:spcAft>
                <a:spcPts val="0"/>
              </a:spcAft>
            </a:pPr>
            <a:r>
              <a:rPr sz="1200" spc="19" dirty="0">
                <a:solidFill>
                  <a:srgbClr val="000000"/>
                </a:solidFill>
                <a:latin typeface="PPBRTE+Arial"/>
                <a:cs typeface="PPBRTE+Arial"/>
              </a:rPr>
              <a:t>SH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78712" y="5223494"/>
            <a:ext cx="115259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Xantothenany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619522" y="5224555"/>
            <a:ext cx="992743" cy="58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6873" marR="0">
              <a:lnSpc>
                <a:spcPts val="132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S</a:t>
            </a:r>
          </a:p>
          <a:p>
            <a:pPr marL="0" marR="0">
              <a:lnSpc>
                <a:spcPts val="1327"/>
              </a:lnSpc>
              <a:spcBef>
                <a:spcPts val="268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R-O-C</a:t>
            </a:r>
          </a:p>
          <a:p>
            <a:pPr marL="626873" marR="0">
              <a:lnSpc>
                <a:spcPts val="1327"/>
              </a:lnSpc>
              <a:spcBef>
                <a:spcPts val="87"/>
              </a:spcBef>
              <a:spcAft>
                <a:spcPts val="0"/>
              </a:spcAft>
            </a:pPr>
            <a:r>
              <a:rPr sz="1200" spc="18" dirty="0">
                <a:solidFill>
                  <a:srgbClr val="000000"/>
                </a:solidFill>
                <a:latin typeface="PPBRTE+Arial"/>
                <a:cs typeface="PPBRTE+Arial"/>
              </a:rPr>
              <a:t>SH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93054" y="5223947"/>
            <a:ext cx="1255770" cy="6435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As, Bi, Co, Cu,</a:t>
            </a:r>
          </a:p>
          <a:p>
            <a:pPr marL="0" marR="0">
              <a:lnSpc>
                <a:spcPts val="1554"/>
              </a:lnSpc>
              <a:spcBef>
                <a:spcPts val="49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Fe, Mo, Ni, Sb,</a:t>
            </a:r>
          </a:p>
          <a:p>
            <a:pPr marL="277367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Tl, U,V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03096" y="5842492"/>
            <a:ext cx="110323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Dithiofosfáty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660985" y="5849835"/>
            <a:ext cx="390621" cy="194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33"/>
              </a:lnSpc>
              <a:spcBef>
                <a:spcPts val="0"/>
              </a:spcBef>
              <a:spcAft>
                <a:spcPts val="0"/>
              </a:spcAft>
            </a:pPr>
            <a:r>
              <a:rPr sz="1100" spc="-42" dirty="0">
                <a:solidFill>
                  <a:srgbClr val="000000"/>
                </a:solidFill>
                <a:latin typeface="PPBRTE+Arial"/>
                <a:cs typeface="PPBRTE+Arial"/>
              </a:rPr>
              <a:t>R-O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037965" y="5842492"/>
            <a:ext cx="1885504" cy="645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3651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kyseliny</a:t>
            </a:r>
            <a:r>
              <a:rPr sz="1400" spc="-16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diethyl-</a:t>
            </a:r>
          </a:p>
          <a:p>
            <a:pPr marL="219455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dithiofosforečná a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dibutyl-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dithiofosforečná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932678" y="5842492"/>
            <a:ext cx="1177409" cy="441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Ag,As,Fe(III),</a:t>
            </a:r>
          </a:p>
          <a:p>
            <a:pPr marL="129539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Cd,Cu,Hg,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242852" y="5867715"/>
            <a:ext cx="334195" cy="5343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33"/>
              </a:lnSpc>
              <a:spcBef>
                <a:spcPts val="0"/>
              </a:spcBef>
              <a:spcAft>
                <a:spcPts val="0"/>
              </a:spcAft>
            </a:pPr>
            <a:r>
              <a:rPr sz="1100" spc="-41" dirty="0">
                <a:solidFill>
                  <a:srgbClr val="000000"/>
                </a:solidFill>
                <a:latin typeface="PPBRTE+Arial"/>
                <a:cs typeface="PPBRTE+Arial"/>
              </a:rPr>
              <a:t>SH</a:t>
            </a:r>
          </a:p>
          <a:p>
            <a:pPr marL="4153" marR="0">
              <a:lnSpc>
                <a:spcPts val="1233"/>
              </a:lnSpc>
              <a:spcBef>
                <a:spcPts val="1491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PPBRTE+Arial"/>
                <a:cs typeface="PPBRTE+Arial"/>
              </a:rPr>
              <a:t>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028836" y="6021149"/>
            <a:ext cx="239083" cy="194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3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660985" y="6193382"/>
            <a:ext cx="390621" cy="194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33"/>
              </a:lnSpc>
              <a:spcBef>
                <a:spcPts val="0"/>
              </a:spcBef>
              <a:spcAft>
                <a:spcPts val="0"/>
              </a:spcAft>
            </a:pPr>
            <a:r>
              <a:rPr sz="1100" spc="-42" dirty="0">
                <a:solidFill>
                  <a:srgbClr val="000000"/>
                </a:solidFill>
                <a:latin typeface="PPBRTE+Arial"/>
                <a:cs typeface="PPBRTE+Arial"/>
              </a:rPr>
              <a:t>R-O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117082" y="6252448"/>
            <a:ext cx="81130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In,Pb,Pd,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5870194" y="6456665"/>
            <a:ext cx="1304507" cy="650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7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Sb,Se,Te,Sn,Tl</a:t>
            </a:r>
          </a:p>
          <a:p>
            <a:pPr marL="0" marR="0">
              <a:lnSpc>
                <a:spcPts val="1550"/>
              </a:lnSpc>
              <a:spcBef>
                <a:spcPts val="54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Co, Cu, Ni, Mo,</a:t>
            </a:r>
          </a:p>
          <a:p>
            <a:pPr marL="259079" marR="0">
              <a:lnSpc>
                <a:spcPts val="1554"/>
              </a:lnSpc>
              <a:spcBef>
                <a:spcPts val="49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U, V, Th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32992" y="6666976"/>
            <a:ext cx="1241924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279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N-acyl-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hydroxylaminy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680644" y="6664638"/>
            <a:ext cx="872325" cy="58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19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R</a:t>
            </a:r>
            <a:r>
              <a:rPr sz="1200" spc="790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C=O</a:t>
            </a:r>
          </a:p>
          <a:p>
            <a:pPr marL="148052" marR="0">
              <a:lnSpc>
                <a:spcPts val="1319"/>
              </a:lnSpc>
              <a:spcBef>
                <a:spcPts val="1655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HN</a:t>
            </a:r>
            <a:r>
              <a:rPr sz="1200" spc="614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spc="42" dirty="0">
                <a:solidFill>
                  <a:srgbClr val="000000"/>
                </a:solidFill>
                <a:latin typeface="PPBRTE+Arial"/>
                <a:cs typeface="PPBRTE+Arial"/>
              </a:rPr>
              <a:t>OH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127881" y="6666976"/>
            <a:ext cx="1699402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555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kyselina</a:t>
            </a:r>
            <a:r>
              <a:rPr sz="1400" spc="-12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benz-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hydroxamová (R=Ph)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190365" y="7281148"/>
            <a:ext cx="1578254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N-benzoyl-N-fenyl-</a:t>
            </a:r>
          </a:p>
          <a:p>
            <a:pPr marL="211835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hydroxylamin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030214" y="7281148"/>
            <a:ext cx="982574" cy="1462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627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téměř vše</a:t>
            </a:r>
          </a:p>
          <a:p>
            <a:pPr marL="0" marR="0">
              <a:lnSpc>
                <a:spcPts val="1554"/>
              </a:lnSpc>
              <a:spcBef>
                <a:spcPts val="3219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Mo, Nb, Ta</a:t>
            </a:r>
          </a:p>
          <a:p>
            <a:pPr marL="71627" marR="0">
              <a:lnSpc>
                <a:spcPts val="1554"/>
              </a:lnSpc>
              <a:spcBef>
                <a:spcPts val="3234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téměř vše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54373" y="7893796"/>
            <a:ext cx="1449573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N-furoyl-N-fenyl-</a:t>
            </a:r>
          </a:p>
          <a:p>
            <a:pPr marL="147828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hydroxylamin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077589" y="8508350"/>
            <a:ext cx="1803214" cy="643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Amonná</a:t>
            </a:r>
            <a:r>
              <a:rPr sz="1400" spc="-12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sůl N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-nitroso-</a:t>
            </a:r>
          </a:p>
          <a:p>
            <a:pPr marL="4571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N-fenylhydroxylaminu</a:t>
            </a:r>
          </a:p>
          <a:p>
            <a:pPr marL="443483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(kupferon)</a:t>
            </a:r>
          </a:p>
        </p:txBody>
      </p:sp>
      <p:pic>
        <p:nvPicPr>
          <p:cNvPr id="36" name="Met12-1">
            <a:hlinkClick r:id="" action="ppaction://media"/>
            <a:extLst>
              <a:ext uri="{FF2B5EF4-FFF2-40B4-BE49-F238E27FC236}">
                <a16:creationId xmlns:a16="http://schemas.microsoft.com/office/drawing/2014/main" id="{31EDA6A4-9487-4B4D-ABFA-BDBD23FAB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5287" y="20199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52220" y="887476"/>
            <a:ext cx="6223456" cy="8243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58757" y="1437560"/>
            <a:ext cx="109952" cy="1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8757" y="1481888"/>
            <a:ext cx="109952" cy="1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8757" y="951782"/>
            <a:ext cx="109952" cy="1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58757" y="996421"/>
            <a:ext cx="109952" cy="1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86467" y="1460482"/>
            <a:ext cx="133066" cy="1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86467" y="974716"/>
            <a:ext cx="133066" cy="1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88520" y="1049608"/>
            <a:ext cx="12700" cy="3344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94536" y="889565"/>
            <a:ext cx="918654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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-dioximy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500325" y="895179"/>
            <a:ext cx="1237340" cy="735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200" spc="-52" dirty="0">
                <a:solidFill>
                  <a:srgbClr val="000000"/>
                </a:solidFill>
                <a:latin typeface="PPBRTE+Arial"/>
                <a:cs typeface="PPBRTE+Arial"/>
              </a:rPr>
              <a:t>H</a:t>
            </a:r>
            <a:r>
              <a:rPr sz="1200" baseline="-33497" dirty="0">
                <a:solidFill>
                  <a:srgbClr val="000000"/>
                </a:solidFill>
                <a:latin typeface="PPBRTE+Arial"/>
                <a:cs typeface="PPBRTE+Arial"/>
              </a:rPr>
              <a:t>3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</a:t>
            </a:r>
            <a:r>
              <a:rPr sz="1200" spc="954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</a:t>
            </a:r>
            <a:r>
              <a:rPr sz="1200" spc="822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N-OH</a:t>
            </a:r>
          </a:p>
          <a:p>
            <a:pPr marL="0" marR="0">
              <a:lnSpc>
                <a:spcPts val="1340"/>
              </a:lnSpc>
              <a:spcBef>
                <a:spcPts val="2157"/>
              </a:spcBef>
              <a:spcAft>
                <a:spcPts val="0"/>
              </a:spcAft>
            </a:pPr>
            <a:r>
              <a:rPr sz="1200" spc="-52" dirty="0">
                <a:solidFill>
                  <a:srgbClr val="000000"/>
                </a:solidFill>
                <a:latin typeface="PPBRTE+Arial"/>
                <a:cs typeface="PPBRTE+Arial"/>
              </a:rPr>
              <a:t>H</a:t>
            </a:r>
            <a:r>
              <a:rPr sz="1200" baseline="-33299" dirty="0">
                <a:solidFill>
                  <a:srgbClr val="000000"/>
                </a:solidFill>
                <a:latin typeface="PPBRTE+Arial"/>
                <a:cs typeface="PPBRTE+Arial"/>
              </a:rPr>
              <a:t>3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</a:t>
            </a:r>
            <a:r>
              <a:rPr sz="1200" spc="954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</a:t>
            </a:r>
            <a:r>
              <a:rPr sz="1200" spc="822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N-OH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9613" y="897747"/>
            <a:ext cx="1420319" cy="440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Dimethylglyoxim</a:t>
            </a:r>
          </a:p>
          <a:p>
            <a:pPr marL="39623" marR="0">
              <a:lnSpc>
                <a:spcPts val="1554"/>
              </a:lnSpc>
              <a:spcBef>
                <a:spcPts val="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(diacetyldioxim)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069838" y="897747"/>
            <a:ext cx="904325" cy="848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Ni, Cu, Pd</a:t>
            </a:r>
          </a:p>
          <a:p>
            <a:pPr marL="147827" marR="0">
              <a:lnSpc>
                <a:spcPts val="1554"/>
              </a:lnSpc>
              <a:spcBef>
                <a:spcPts val="3221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Ni, Pd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327525" y="1502468"/>
            <a:ext cx="1304785" cy="678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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-benzyldioxim</a:t>
            </a:r>
          </a:p>
          <a:p>
            <a:pPr marL="64008" marR="0">
              <a:lnSpc>
                <a:spcPts val="1720"/>
              </a:lnSpc>
              <a:spcBef>
                <a:spcPts val="160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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-furyldioxim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053074" y="1919081"/>
            <a:ext cx="938738" cy="651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Cu, Co(II),</a:t>
            </a:r>
          </a:p>
          <a:p>
            <a:pPr marL="21335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Ni, Pd, Re</a:t>
            </a:r>
          </a:p>
          <a:p>
            <a:pPr marL="48767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téměř vše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076248" y="2335133"/>
            <a:ext cx="954611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8-hydroxy-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chinolináty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39133" y="2335133"/>
            <a:ext cx="1479610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8-hydroxychinolin</a:t>
            </a:r>
          </a:p>
          <a:p>
            <a:pPr marL="445007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(oxin)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207210" y="2824605"/>
            <a:ext cx="259883" cy="2046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11"/>
              </a:lnSpc>
              <a:spcBef>
                <a:spcPts val="0"/>
              </a:spcBef>
              <a:spcAft>
                <a:spcPts val="0"/>
              </a:spcAft>
            </a:pPr>
            <a:r>
              <a:rPr sz="115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150740" y="2947781"/>
            <a:ext cx="1657744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2-methyl-8-hydroxy-</a:t>
            </a:r>
          </a:p>
          <a:p>
            <a:pPr marL="458724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chinolin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762843" y="3073844"/>
            <a:ext cx="384832" cy="2046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11"/>
              </a:lnSpc>
              <a:spcBef>
                <a:spcPts val="0"/>
              </a:spcBef>
              <a:spcAft>
                <a:spcPts val="0"/>
              </a:spcAft>
            </a:pPr>
            <a:r>
              <a:rPr sz="1150" spc="89" dirty="0">
                <a:solidFill>
                  <a:srgbClr val="000000"/>
                </a:solidFill>
                <a:latin typeface="PPBRTE+Arial"/>
                <a:cs typeface="PPBRTE+Arial"/>
              </a:rPr>
              <a:t>OH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141596" y="3357737"/>
            <a:ext cx="1677508" cy="6504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(8-hydroxychinaldin)</a:t>
            </a:r>
          </a:p>
          <a:p>
            <a:pPr marL="59436" marR="0">
              <a:lnSpc>
                <a:spcPts val="1554"/>
              </a:lnSpc>
              <a:spcBef>
                <a:spcPts val="54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8-merkaptochinolin</a:t>
            </a:r>
          </a:p>
          <a:p>
            <a:pPr marL="40386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(thiooxin)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36624" y="3568430"/>
            <a:ext cx="1033666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8-merkapto-</a:t>
            </a:r>
          </a:p>
          <a:p>
            <a:pPr marL="39624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chinolináty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37834" y="3568430"/>
            <a:ext cx="967594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kovy</a:t>
            </a:r>
            <a:r>
              <a:rPr sz="1400" spc="-18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afinní</a:t>
            </a:r>
          </a:p>
          <a:p>
            <a:pPr marL="234695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k síře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205073" y="4064795"/>
            <a:ext cx="261436" cy="206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9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773567" y="4316885"/>
            <a:ext cx="365566" cy="206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9"/>
              </a:lnSpc>
              <a:spcBef>
                <a:spcPts val="0"/>
              </a:spcBef>
              <a:spcAft>
                <a:spcPts val="0"/>
              </a:spcAft>
            </a:pPr>
            <a:r>
              <a:rPr sz="1200" spc="20" dirty="0">
                <a:solidFill>
                  <a:srgbClr val="000000"/>
                </a:solidFill>
                <a:latin typeface="PPBRTE+Arial"/>
                <a:cs typeface="PPBRTE+Arial"/>
              </a:rPr>
              <a:t>SH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36624" y="4527026"/>
            <a:ext cx="1033840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Diarydithio-</a:t>
            </a:r>
          </a:p>
          <a:p>
            <a:pPr marL="6095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karbazonáty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693939" y="4524626"/>
            <a:ext cx="617870" cy="206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6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N=N-R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165981" y="4527026"/>
            <a:ext cx="1627881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Difenylthiokarbazon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538474" y="4680798"/>
            <a:ext cx="828249" cy="206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6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ketoforma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38004" y="4704957"/>
            <a:ext cx="450256" cy="206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6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S=C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51553" y="4731242"/>
            <a:ext cx="85553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(dithizon)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681331" y="4926758"/>
            <a:ext cx="747744" cy="206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6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NH-NHR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89425" y="5133017"/>
            <a:ext cx="1379138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di-(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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-naftyl)thio-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575937" y="5357606"/>
            <a:ext cx="80581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karbazon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681331" y="5400108"/>
            <a:ext cx="638729" cy="608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07" marR="0">
              <a:lnSpc>
                <a:spcPts val="1326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N=N-R</a:t>
            </a:r>
          </a:p>
          <a:p>
            <a:pPr marL="0" marR="0">
              <a:lnSpc>
                <a:spcPts val="1326"/>
              </a:lnSpc>
              <a:spcBef>
                <a:spcPts val="1889"/>
              </a:spcBef>
              <a:spcAft>
                <a:spcPts val="0"/>
              </a:spcAft>
            </a:pPr>
            <a:r>
              <a:rPr sz="1200" spc="-10" dirty="0">
                <a:solidFill>
                  <a:srgbClr val="000000"/>
                </a:solidFill>
                <a:latin typeface="PPBRTE+Arial"/>
                <a:cs typeface="PPBRTE+Arial"/>
              </a:rPr>
              <a:t>N-NHR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169445" y="5580086"/>
            <a:ext cx="521385" cy="206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6"/>
              </a:lnSpc>
              <a:spcBef>
                <a:spcPts val="0"/>
              </a:spcBef>
              <a:spcAft>
                <a:spcPts val="0"/>
              </a:spcAft>
            </a:pPr>
            <a:r>
              <a:rPr sz="1200" spc="-13" dirty="0">
                <a:solidFill>
                  <a:srgbClr val="000000"/>
                </a:solidFill>
                <a:latin typeface="PPBRTE+Arial"/>
                <a:cs typeface="PPBRTE+Arial"/>
              </a:rPr>
              <a:t>HS-C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538474" y="5632131"/>
            <a:ext cx="830664" cy="206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6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enolforma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68044" y="6214348"/>
            <a:ext cx="117236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o-dimerkapto-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4277233" y="6214348"/>
            <a:ext cx="140534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toluen-3,4-dithiol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2461406" y="6329705"/>
            <a:ext cx="261017" cy="2062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R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2438512" y="6329705"/>
            <a:ext cx="1356924" cy="80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3474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spc="16" dirty="0">
                <a:solidFill>
                  <a:srgbClr val="000000"/>
                </a:solidFill>
                <a:latin typeface="PPBRTE+Arial"/>
                <a:cs typeface="PPBRTE+Arial"/>
              </a:rPr>
              <a:t>SH</a:t>
            </a:r>
          </a:p>
          <a:p>
            <a:pPr marL="963474" marR="0">
              <a:lnSpc>
                <a:spcPts val="1324"/>
              </a:lnSpc>
              <a:spcBef>
                <a:spcPts val="660"/>
              </a:spcBef>
              <a:spcAft>
                <a:spcPts val="0"/>
              </a:spcAft>
            </a:pPr>
            <a:r>
              <a:rPr sz="1200" spc="16" dirty="0">
                <a:solidFill>
                  <a:srgbClr val="000000"/>
                </a:solidFill>
                <a:latin typeface="PPBRTE+Arial"/>
                <a:cs typeface="PPBRTE+Arial"/>
              </a:rPr>
              <a:t>SH</a:t>
            </a:r>
          </a:p>
          <a:p>
            <a:pPr marL="0" marR="0">
              <a:lnSpc>
                <a:spcPts val="1334"/>
              </a:lnSpc>
              <a:spcBef>
                <a:spcPts val="988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R-C</a:t>
            </a:r>
            <a:r>
              <a:rPr sz="1200" spc="1314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CH</a:t>
            </a:r>
            <a:r>
              <a:rPr sz="1200" baseline="-33167" dirty="0">
                <a:solidFill>
                  <a:srgbClr val="000000"/>
                </a:solidFill>
                <a:latin typeface="PPBRTE+Arial"/>
                <a:cs typeface="PPBRTE+Arial"/>
              </a:rPr>
              <a:t>2</a:t>
            </a:r>
            <a:r>
              <a:rPr sz="1200" spc="1046" baseline="-33167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C-R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1115872" y="6418565"/>
            <a:ext cx="87512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benzenáty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1022908" y="6870631"/>
            <a:ext cx="1062310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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diketonáty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4289425" y="6878812"/>
            <a:ext cx="1380357" cy="1052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64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acetylaceton</a:t>
            </a:r>
          </a:p>
          <a:p>
            <a:pPr marL="99059" marR="0">
              <a:lnSpc>
                <a:spcPts val="1554"/>
              </a:lnSpc>
              <a:spcBef>
                <a:spcPts val="1611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benzoylaceton</a:t>
            </a:r>
          </a:p>
          <a:p>
            <a:pPr marL="0" marR="0">
              <a:lnSpc>
                <a:spcPts val="1554"/>
              </a:lnSpc>
              <a:spcBef>
                <a:spcPts val="1611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dibenzoylmethan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2596637" y="7221369"/>
            <a:ext cx="271809" cy="207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3365449" y="7209869"/>
            <a:ext cx="271809" cy="207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4373245" y="8105632"/>
            <a:ext cx="1211887" cy="440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495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2-thenoyl-</a:t>
            </a:r>
          </a:p>
          <a:p>
            <a:pPr marL="0" marR="0">
              <a:lnSpc>
                <a:spcPts val="1554"/>
              </a:lnSpc>
              <a:spcBef>
                <a:spcPts val="6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trifluoroaceton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4161409" y="8718662"/>
            <a:ext cx="1637719" cy="43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55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1-fenyl-3-methyl-4-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benzoyl-5-pyrazolon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852220" y="887476"/>
            <a:ext cx="6223456" cy="7200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650182" y="1050538"/>
            <a:ext cx="576211" cy="6767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6540" y="897747"/>
            <a:ext cx="85561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o-nitroso-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06525" y="896785"/>
            <a:ext cx="384342" cy="205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1"/>
              </a:lnSpc>
              <a:spcBef>
                <a:spcPts val="0"/>
              </a:spcBef>
              <a:spcAft>
                <a:spcPts val="0"/>
              </a:spcAft>
            </a:pPr>
            <a:r>
              <a:rPr sz="1200" spc="39" dirty="0">
                <a:solidFill>
                  <a:srgbClr val="000000"/>
                </a:solidFill>
                <a:latin typeface="PPBRTE+Arial"/>
                <a:cs typeface="PPBRTE+Arial"/>
              </a:rPr>
              <a:t>OH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397629" y="897747"/>
            <a:ext cx="116260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o-nitrosofenol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85976" y="1102217"/>
            <a:ext cx="73660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fenoláty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48825" y="1145263"/>
            <a:ext cx="377691" cy="205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1"/>
              </a:lnSpc>
              <a:spcBef>
                <a:spcPts val="0"/>
              </a:spcBef>
              <a:spcAft>
                <a:spcPts val="0"/>
              </a:spcAft>
            </a:pPr>
            <a:r>
              <a:rPr sz="1200" spc="-52" dirty="0">
                <a:solidFill>
                  <a:srgbClr val="000000"/>
                </a:solidFill>
                <a:latin typeface="PPBRTE+Arial"/>
                <a:cs typeface="PPBRTE+Arial"/>
              </a:rPr>
              <a:t>NO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269613" y="1306433"/>
            <a:ext cx="1420058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1-nitroso-2-naftol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2-nitroso-1-naftol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51864" y="1818497"/>
            <a:ext cx="1004151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o-hydroxyl-</a:t>
            </a:r>
          </a:p>
          <a:p>
            <a:pPr marL="19812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oximy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364101" y="1818497"/>
            <a:ext cx="123199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Salicylaldoxim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052203" y="1934097"/>
            <a:ext cx="805404" cy="460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01" marR="0">
              <a:lnSpc>
                <a:spcPts val="1323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CH=NOH</a:t>
            </a:r>
          </a:p>
          <a:p>
            <a:pPr marL="0" marR="0">
              <a:lnSpc>
                <a:spcPts val="1323"/>
              </a:lnSpc>
              <a:spcBef>
                <a:spcPts val="676"/>
              </a:spcBef>
              <a:spcAft>
                <a:spcPts val="0"/>
              </a:spcAft>
            </a:pPr>
            <a:r>
              <a:rPr sz="1200" spc="43" dirty="0">
                <a:solidFill>
                  <a:srgbClr val="000000"/>
                </a:solidFill>
                <a:latin typeface="PPBRTE+Arial"/>
                <a:cs typeface="PPBRTE+Arial"/>
              </a:rPr>
              <a:t>OH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351909" y="2218748"/>
            <a:ext cx="1255245" cy="461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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-benzoinoxim</a:t>
            </a:r>
          </a:p>
          <a:p>
            <a:pPr marL="239267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(kupron)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83284" y="2655173"/>
            <a:ext cx="1142758" cy="43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207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mono</a:t>
            </a:r>
            <a:r>
              <a:rPr sz="1400" spc="1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–</a:t>
            </a:r>
            <a:r>
              <a:rPr sz="1400" spc="354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a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dialkylfosfáty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604059" y="2657875"/>
            <a:ext cx="432647" cy="208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R-O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039368" y="2653860"/>
            <a:ext cx="527191" cy="387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66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  <a:p>
            <a:pPr marL="0" marR="0">
              <a:lnSpc>
                <a:spcPts val="1340"/>
              </a:lnSpc>
              <a:spcBef>
                <a:spcPts val="119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111117" y="2655173"/>
            <a:ext cx="1736711" cy="43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9204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kyseliny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di(n-butyl)-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fosforečná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245470" y="2960065"/>
            <a:ext cx="384681" cy="208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200" spc="31" dirty="0">
                <a:solidFill>
                  <a:srgbClr val="000000"/>
                </a:solidFill>
                <a:latin typeface="PPBRTE+Arial"/>
                <a:cs typeface="PPBRTE+Arial"/>
              </a:rPr>
              <a:t>OH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609227" y="2985994"/>
            <a:ext cx="432644" cy="208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R-O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364101" y="3269345"/>
            <a:ext cx="1231738" cy="644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344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mono</a:t>
            </a:r>
            <a:r>
              <a:rPr sz="1400" spc="12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–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a di-</a:t>
            </a:r>
          </a:p>
          <a:p>
            <a:pPr marL="0" marR="0">
              <a:lnSpc>
                <a:spcPts val="1554"/>
              </a:lnSpc>
              <a:spcBef>
                <a:spcPts val="6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(2-ethylhexyl)-</a:t>
            </a:r>
          </a:p>
          <a:p>
            <a:pPr marL="163067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fosforečná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03096" y="3888470"/>
            <a:ext cx="1103056" cy="441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21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alkyl- a</a:t>
            </a:r>
          </a:p>
          <a:p>
            <a:pPr marL="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arylfosfonáty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599810" y="3888674"/>
            <a:ext cx="435641" cy="529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spc="13" dirty="0">
                <a:solidFill>
                  <a:srgbClr val="000000"/>
                </a:solidFill>
                <a:latin typeface="PPBRTE+Arial"/>
                <a:cs typeface="PPBRTE+Arial"/>
              </a:rPr>
              <a:t>R-O</a:t>
            </a:r>
          </a:p>
          <a:p>
            <a:pPr marL="157566" marR="0">
              <a:lnSpc>
                <a:spcPts val="1332"/>
              </a:lnSpc>
              <a:spcBef>
                <a:spcPts val="1254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300117" y="3885039"/>
            <a:ext cx="271619" cy="207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240657" y="3888470"/>
            <a:ext cx="1479349" cy="645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9664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kyseliny</a:t>
            </a:r>
          </a:p>
          <a:p>
            <a:pPr marL="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2-ethylhexylfenyl-</a:t>
            </a:r>
          </a:p>
          <a:p>
            <a:pPr marL="3048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fosfonová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040265" y="4059955"/>
            <a:ext cx="254630" cy="207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248825" y="4184560"/>
            <a:ext cx="387169" cy="2073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spc="44" dirty="0">
                <a:solidFill>
                  <a:srgbClr val="000000"/>
                </a:solidFill>
                <a:latin typeface="PPBRTE+Arial"/>
                <a:cs typeface="PPBRTE+Arial"/>
              </a:rPr>
              <a:t>OH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284853" y="4706858"/>
            <a:ext cx="1390108" cy="855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195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1-methylheptyl-</a:t>
            </a:r>
          </a:p>
          <a:p>
            <a:pPr marL="79247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fenylfosfonová</a:t>
            </a:r>
          </a:p>
          <a:p>
            <a:pPr marL="0" marR="0">
              <a:lnSpc>
                <a:spcPts val="1554"/>
              </a:lnSpc>
              <a:spcBef>
                <a:spcPts val="6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1-(2-pyridylazo)-</a:t>
            </a:r>
          </a:p>
          <a:p>
            <a:pPr marL="47243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-2-naftol (PAN)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067104" y="5122910"/>
            <a:ext cx="974288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pyridylazo-</a:t>
            </a:r>
          </a:p>
          <a:p>
            <a:pPr marL="92964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naftoláty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57421" y="5735558"/>
            <a:ext cx="1442627" cy="4400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432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1-(2-pyridylazo)-</a:t>
            </a:r>
          </a:p>
          <a:p>
            <a:pPr marL="0" marR="0">
              <a:lnSpc>
                <a:spcPts val="1554"/>
              </a:lnSpc>
              <a:spcBef>
                <a:spcPts val="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-2-resorcin (PAR)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854749" y="5772898"/>
            <a:ext cx="460598" cy="20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N=N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383431" y="5900310"/>
            <a:ext cx="261939" cy="20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248372" y="6207392"/>
            <a:ext cx="379922" cy="20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spc="-35" dirty="0">
                <a:solidFill>
                  <a:srgbClr val="000000"/>
                </a:solidFill>
                <a:latin typeface="PPBRTE+Arial"/>
                <a:cs typeface="PPBRTE+Arial"/>
              </a:rPr>
              <a:t>HO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899464" y="6620185"/>
            <a:ext cx="1311053" cy="439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bis(salicyliden)-</a:t>
            </a:r>
          </a:p>
          <a:p>
            <a:pPr marL="39624" marR="0">
              <a:lnSpc>
                <a:spcPts val="1554"/>
              </a:lnSpc>
              <a:spcBef>
                <a:spcPts val="49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ethylendiiminy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078849" y="6617347"/>
            <a:ext cx="422041" cy="248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9"/>
              </a:lnSpc>
              <a:spcBef>
                <a:spcPts val="0"/>
              </a:spcBef>
              <a:spcAft>
                <a:spcPts val="0"/>
              </a:spcAft>
            </a:pPr>
            <a:r>
              <a:rPr sz="1200" spc="-55" dirty="0">
                <a:solidFill>
                  <a:srgbClr val="000000"/>
                </a:solidFill>
                <a:latin typeface="PPBRTE+Arial"/>
                <a:cs typeface="PPBRTE+Arial"/>
              </a:rPr>
              <a:t>H</a:t>
            </a:r>
            <a:r>
              <a:rPr sz="1200" baseline="-33373" dirty="0">
                <a:solidFill>
                  <a:srgbClr val="000000"/>
                </a:solidFill>
                <a:latin typeface="PPBRTE+Arial"/>
                <a:cs typeface="PPBRTE+Arial"/>
              </a:rPr>
              <a:t>2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646444" y="6626289"/>
            <a:ext cx="426427" cy="247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9"/>
              </a:lnSpc>
              <a:spcBef>
                <a:spcPts val="0"/>
              </a:spcBef>
              <a:spcAft>
                <a:spcPts val="0"/>
              </a:spcAft>
            </a:pPr>
            <a:r>
              <a:rPr sz="1200" spc="-11" dirty="0">
                <a:solidFill>
                  <a:srgbClr val="000000"/>
                </a:solidFill>
                <a:latin typeface="PPBRTE+Arial"/>
                <a:cs typeface="PPBRTE+Arial"/>
              </a:rPr>
              <a:t>CH</a:t>
            </a:r>
            <a:r>
              <a:rPr sz="1200" baseline="-32559" dirty="0">
                <a:solidFill>
                  <a:srgbClr val="000000"/>
                </a:solidFill>
                <a:latin typeface="PPBRTE+Arial"/>
                <a:cs typeface="PPBRTE+Arial"/>
              </a:rPr>
              <a:t>2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844885" y="6918741"/>
            <a:ext cx="661236" cy="4622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90" marR="0">
              <a:lnSpc>
                <a:spcPts val="1339"/>
              </a:lnSpc>
              <a:spcBef>
                <a:spcPts val="0"/>
              </a:spcBef>
              <a:spcAft>
                <a:spcPts val="0"/>
              </a:spcAft>
            </a:pPr>
            <a:r>
              <a:rPr sz="1200" spc="35" dirty="0">
                <a:solidFill>
                  <a:srgbClr val="000000"/>
                </a:solidFill>
                <a:latin typeface="PPBRTE+Arial"/>
                <a:cs typeface="PPBRTE+Arial"/>
              </a:rPr>
              <a:t>CH</a:t>
            </a:r>
            <a:r>
              <a:rPr sz="1200" spc="971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</a:p>
          <a:p>
            <a:pPr marL="0" marR="0">
              <a:lnSpc>
                <a:spcPts val="1339"/>
              </a:lnSpc>
              <a:spcBef>
                <a:spcPts val="659"/>
              </a:spcBef>
              <a:spcAft>
                <a:spcPts val="0"/>
              </a:spcAft>
            </a:pPr>
            <a:r>
              <a:rPr sz="1200" spc="39" dirty="0">
                <a:solidFill>
                  <a:srgbClr val="000000"/>
                </a:solidFill>
                <a:latin typeface="PPBRTE+Arial"/>
                <a:cs typeface="PPBRTE+Arial"/>
              </a:rPr>
              <a:t>OH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651372" y="6919981"/>
            <a:ext cx="663738" cy="462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9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  <a:r>
              <a:rPr sz="1200" spc="1055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spc="35" dirty="0">
                <a:solidFill>
                  <a:srgbClr val="000000"/>
                </a:solidFill>
                <a:latin typeface="PPBRTE+Arial"/>
                <a:cs typeface="PPBRTE+Arial"/>
              </a:rPr>
              <a:t>CH</a:t>
            </a:r>
          </a:p>
          <a:p>
            <a:pPr marL="177045" marR="0">
              <a:lnSpc>
                <a:spcPts val="1339"/>
              </a:lnSpc>
              <a:spcBef>
                <a:spcPts val="659"/>
              </a:spcBef>
              <a:spcAft>
                <a:spcPts val="0"/>
              </a:spcAft>
            </a:pPr>
            <a:r>
              <a:rPr sz="1200" spc="-35" dirty="0">
                <a:solidFill>
                  <a:srgbClr val="000000"/>
                </a:solidFill>
                <a:latin typeface="PPBRTE+Arial"/>
                <a:cs typeface="PPBRTE+Arial"/>
              </a:rPr>
              <a:t>HO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115872" y="7668244"/>
            <a:ext cx="875383" cy="445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488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crowny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kryptandy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8826" y="896900"/>
            <a:ext cx="4655506" cy="31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EXTRAKCE</a:t>
            </a:r>
            <a:r>
              <a:rPr sz="2000" b="1" spc="-12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 </a:t>
            </a:r>
            <a:r>
              <a:rPr sz="20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IONTOVÝCH ASOCIÁTŮ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28064" y="1626604"/>
            <a:ext cx="4698084" cy="441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Ve vodné</a:t>
            </a:r>
            <a:r>
              <a:rPr sz="1400" i="1" spc="-13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 </a:t>
            </a:r>
            <a:r>
              <a:rPr sz="1400" i="1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fázi</a:t>
            </a:r>
            <a:r>
              <a:rPr sz="1400" i="1" spc="-11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 </a:t>
            </a:r>
            <a:r>
              <a:rPr sz="1400" i="1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probíhají homogenní reakce spojené</a:t>
            </a:r>
            <a:r>
              <a:rPr sz="1400" i="1" spc="-10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 </a:t>
            </a:r>
            <a:r>
              <a:rPr sz="1400" i="1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s</a:t>
            </a:r>
            <a:r>
              <a:rPr sz="1400" i="1" spc="29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 </a:t>
            </a:r>
            <a:r>
              <a:rPr sz="1400" i="1" dirty="0">
                <a:solidFill>
                  <a:srgbClr val="000000"/>
                </a:solidFill>
                <a:latin typeface="MJKHWS+Times New Roman Italic"/>
                <a:cs typeface="MJKHWS+Times New Roman Italic"/>
              </a:rPr>
              <a:t>tvorbou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i="1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molekulárních částic obsahujících</a:t>
            </a:r>
            <a:r>
              <a:rPr sz="1400" i="1" spc="26" dirty="0">
                <a:solidFill>
                  <a:srgbClr val="000000"/>
                </a:solidFill>
                <a:latin typeface="FWBUKP+Times New Roman Italic"/>
                <a:cs typeface="FWBUKP+Times New Roman Italic"/>
              </a:rPr>
              <a:t> </a:t>
            </a:r>
            <a:r>
              <a:rPr sz="1400" i="1" dirty="0">
                <a:solidFill>
                  <a:srgbClr val="000000"/>
                </a:solidFill>
                <a:latin typeface="MJKHWS+Times New Roman Italic"/>
                <a:cs typeface="MJKHWS+Times New Roman Italic"/>
              </a:rPr>
              <a:t>kov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28064" y="2076184"/>
            <a:ext cx="5465047" cy="1463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Tato částice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vzniká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asociací iontů</a:t>
            </a:r>
          </a:p>
          <a:p>
            <a:pPr marL="0" marR="0">
              <a:lnSpc>
                <a:spcPts val="1558"/>
              </a:lnSpc>
              <a:spcBef>
                <a:spcPts val="4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Podmínku je, aby tato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částice měla alespoň zčásti hydrofobní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charakter a byla objemná</a:t>
            </a:r>
          </a:p>
          <a:p>
            <a:pPr marL="0" marR="0">
              <a:lnSpc>
                <a:spcPts val="1558"/>
              </a:lnSpc>
              <a:spcBef>
                <a:spcPts val="4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Toho se dociluje převedením kovu do formy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zpravidla organického</a:t>
            </a:r>
          </a:p>
          <a:p>
            <a:pPr marL="228549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iontu, který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málo hydratován</a:t>
            </a:r>
          </a:p>
          <a:p>
            <a:pPr marL="0" marR="0">
              <a:lnSpc>
                <a:spcPts val="1558"/>
              </a:lnSpc>
              <a:spcBef>
                <a:spcPts val="4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7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Asociát (nejčastěji iontový pár) je</a:t>
            </a:r>
            <a:r>
              <a:rPr sz="1400" b="1" spc="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proto málo rozpustný ve</a:t>
            </a:r>
            <a:r>
              <a:rPr sz="1400" b="1" spc="-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vodě a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extrahuje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fáze, která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má</a:t>
            </a:r>
            <a:r>
              <a:rPr sz="1400" b="1" spc="2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menší permitivitu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28064" y="4329810"/>
            <a:ext cx="5291036" cy="29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E)</a:t>
            </a:r>
            <a:r>
              <a:rPr sz="1800" b="1" spc="91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TVORBA A EXTRAKCE IO</a:t>
            </a:r>
            <a:r>
              <a:rPr sz="18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NTOVÝCH PÁRŮ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85214" y="4792333"/>
            <a:ext cx="4805992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kontaktní iontové</a:t>
            </a:r>
            <a:r>
              <a:rPr sz="1400" b="1" i="1" spc="-1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páry</a:t>
            </a:r>
            <a:r>
              <a:rPr sz="1400" b="1" i="1" spc="17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(outher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sphere associate), které jsou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13814" y="4999466"/>
            <a:ext cx="179548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solvatovány periferně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85214" y="5406505"/>
            <a:ext cx="5018790" cy="645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iontové</a:t>
            </a:r>
            <a:r>
              <a:rPr sz="1400" b="1" i="1" spc="-12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páry oddělené</a:t>
            </a:r>
            <a:r>
              <a:rPr sz="1400" b="1" i="1" spc="17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rozpouštědlem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(in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ner sphere associate),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které vznikají sblížením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částic, jejichž původní solvatační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obálka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nenarušuje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85214" y="6223623"/>
            <a:ext cx="5192315" cy="1069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asociace je tím intenzivnější, čím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nižší je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vzdálenost obou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iontů</a:t>
            </a:r>
          </a:p>
          <a:p>
            <a:pPr marL="228600" marR="0">
              <a:lnSpc>
                <a:spcPts val="1554"/>
              </a:lnSpc>
              <a:spcBef>
                <a:spcPts val="4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menší a čím</a:t>
            </a:r>
            <a:r>
              <a:rPr sz="1400" b="1" spc="-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náboj těchto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iontů větší (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Bjerrumova teorie tvorby</a:t>
            </a:r>
          </a:p>
          <a:p>
            <a:pPr marL="228600" marR="0">
              <a:lnSpc>
                <a:spcPts val="170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iontových párů)</a:t>
            </a:r>
            <a:r>
              <a:rPr sz="1400" spc="1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</a:t>
            </a: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xtrakce těchto iontových párů bude</a:t>
            </a:r>
          </a:p>
          <a:p>
            <a:pPr marL="228600" marR="0">
              <a:lnSpc>
                <a:spcPts val="1554"/>
              </a:lnSpc>
              <a:spcBef>
                <a:spcPts val="34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relativně malá, neboť tyto ionty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jsou schopny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silné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elektro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statické interakce s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molekulami vody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06063" y="7411338"/>
            <a:ext cx="27468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3+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022469" y="7411338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4-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597275" y="7436596"/>
            <a:ext cx="157753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La</a:t>
            </a:r>
            <a:r>
              <a:rPr sz="1400" b="1" spc="13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…</a:t>
            </a:r>
            <a:r>
              <a:rPr sz="1400" b="1" spc="35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[Fe(CN)</a:t>
            </a:r>
            <a:r>
              <a:rPr sz="1400" b="1" spc="10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905121" y="751954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585214" y="7814679"/>
            <a:ext cx="5198701" cy="86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asociace velkých nehydratovaných a jednomocných iontů 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</a:t>
            </a:r>
          </a:p>
          <a:p>
            <a:pPr marL="22860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důsledkem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vnitřní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struktury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vody 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tvoří se dočasné struktury se</a:t>
            </a:r>
          </a:p>
          <a:p>
            <a:pPr marL="22860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sedmi</a:t>
            </a:r>
            <a:r>
              <a:rPr sz="1400" spc="1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molekulami</a:t>
            </a:r>
            <a:r>
              <a:rPr sz="1400" spc="1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vody)</a:t>
            </a:r>
            <a:r>
              <a:rPr sz="1400" spc="1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</a:t>
            </a: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těchto iontových párů bude</a:t>
            </a:r>
          </a:p>
          <a:p>
            <a:pPr marL="228600" marR="0">
              <a:lnSpc>
                <a:spcPts val="1554"/>
              </a:lnSpc>
              <a:spcBef>
                <a:spcPts val="84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převažovat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85214" y="8851381"/>
            <a:ext cx="4946175" cy="846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koncentrace iontových párů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samotné vodné fází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bývá</a:t>
            </a:r>
          </a:p>
          <a:p>
            <a:pPr marL="22860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zpravidla malá (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až nezjistitelná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), protože tendence</a:t>
            </a:r>
            <a:r>
              <a:rPr sz="1400" b="1" spc="-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struktury</a:t>
            </a:r>
          </a:p>
          <a:p>
            <a:pPr marL="228600" marR="0">
              <a:lnSpc>
                <a:spcPts val="1554"/>
              </a:lnSpc>
              <a:spcBef>
                <a:spcPts val="2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vody donutit ionty, aby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spárovaly je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malá </a:t>
            </a:r>
            <a:r>
              <a:rPr sz="1400" b="1" spc="2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je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dnotlivé</a:t>
            </a:r>
            <a:r>
              <a:rPr sz="1400" spc="-11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ionty</a:t>
            </a:r>
          </a:p>
          <a:p>
            <a:pPr marL="228600" marR="0">
              <a:lnSpc>
                <a:spcPts val="1554"/>
              </a:lnSpc>
              <a:spcBef>
                <a:spcPts val="5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jsou hydratovány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pic>
        <p:nvPicPr>
          <p:cNvPr id="16" name="Met15-1">
            <a:hlinkClick r:id="" action="ppaction://media"/>
            <a:extLst>
              <a:ext uri="{FF2B5EF4-FFF2-40B4-BE49-F238E27FC236}">
                <a16:creationId xmlns:a16="http://schemas.microsoft.com/office/drawing/2014/main" id="{7D4BFE6F-5EC0-4FD9-B539-9BBE60030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9124" y="13218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5214" y="891782"/>
            <a:ext cx="4864867" cy="64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je-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li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vodná fáze uvedena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styku s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organickou fází, většina</a:t>
            </a:r>
          </a:p>
          <a:p>
            <a:pPr marL="228600" marR="0">
              <a:lnSpc>
                <a:spcPts val="1554"/>
              </a:lnSpc>
              <a:spcBef>
                <a:spcPts val="17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doposud utvořených párů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ní přejde.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Tím</a:t>
            </a:r>
            <a:r>
              <a:rPr sz="1400" b="1" spc="-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poruší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rovnováha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tvoří se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další iontové páry, které se extrahují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85214" y="1710424"/>
            <a:ext cx="5198792" cy="105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 extrakci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tento iontový pár existuje v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organick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é fázi dále 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jako</a:t>
            </a:r>
          </a:p>
          <a:p>
            <a:pPr marL="22860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pár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v rozpouštědlech s nízkou permitivitou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)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anebo může v</a:t>
            </a:r>
          </a:p>
          <a:p>
            <a:pPr marL="228600" marR="0">
              <a:lnSpc>
                <a:spcPts val="1554"/>
              </a:lnSpc>
              <a:spcBef>
                <a:spcPts val="5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polárních rozpouštědlech zčásti disociovat </a:t>
            </a:r>
            <a:r>
              <a:rPr sz="1400" b="1" spc="2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paradoxním</a:t>
            </a:r>
          </a:p>
          <a:p>
            <a:pPr marL="22860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případem</a:t>
            </a:r>
            <a:r>
              <a:rPr sz="1400" spc="-21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je, že ani v jedné fázi nelze</a:t>
            </a:r>
            <a:r>
              <a:rPr sz="1400" spc="-12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prokázat existenci iontového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páru)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34794" y="3349724"/>
            <a:ext cx="3641392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ROZDĚLENÍ IONTOVÝCH ASOCIÁTŮ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28064" y="3812270"/>
            <a:ext cx="4563042" cy="442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A.</a:t>
            </a:r>
            <a:r>
              <a:rPr sz="1400" b="1" spc="9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Prosté iontové</a:t>
            </a:r>
            <a:r>
              <a:rPr sz="1400" b="1" spc="-1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asociáty </a:t>
            </a:r>
            <a:r>
              <a:rPr sz="1400" b="1" spc="-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kovový kation reaguje s</a:t>
            </a:r>
            <a:r>
              <a:rPr sz="1400" spc="15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anionty)</a:t>
            </a:r>
          </a:p>
          <a:p>
            <a:pPr marL="457149" marR="0">
              <a:lnSpc>
                <a:spcPts val="1558"/>
              </a:lnSpc>
              <a:spcBef>
                <a:spcPts val="16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anorganické anionty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85214" y="4222357"/>
            <a:ext cx="4551625" cy="851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tetrafenylboritan</a:t>
            </a:r>
          </a:p>
          <a:p>
            <a:pPr marL="0" marR="0">
              <a:lnSpc>
                <a:spcPts val="1558"/>
              </a:lnSpc>
              <a:spcBef>
                <a:spcPts val="4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dipikrylamin</a:t>
            </a:r>
          </a:p>
          <a:p>
            <a:pPr marL="0" marR="0">
              <a:lnSpc>
                <a:spcPts val="1558"/>
              </a:lnSpc>
              <a:spcBef>
                <a:spcPts val="4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alkylfenoláty, mastné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kyseliny, perfluorované deriváty,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sulfonované deriváty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28064" y="5246354"/>
            <a:ext cx="213888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B.</a:t>
            </a:r>
            <a:r>
              <a:rPr sz="1400" b="1" spc="161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Složité iontové</a:t>
            </a:r>
            <a:r>
              <a:rPr sz="1400" b="1" spc="-1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asociáty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48994" y="5447522"/>
            <a:ext cx="5331007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a) </a:t>
            </a:r>
            <a:r>
              <a:rPr sz="14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iontová asociace</a:t>
            </a:r>
            <a:r>
              <a:rPr sz="1400" b="1" spc="-1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+ prostá koordinace</a:t>
            </a:r>
            <a:r>
              <a:rPr sz="1400" b="1" spc="15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iontové asociáty</a:t>
            </a:r>
            <a:r>
              <a:rPr sz="1400" spc="-14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organického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činidla s jednoduchými koordinačními sloučeninami)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85214" y="6066520"/>
            <a:ext cx="207775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1.</a:t>
            </a:r>
            <a:r>
              <a:rPr sz="1400" b="1" i="1" spc="384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Kov v</a:t>
            </a:r>
            <a:r>
              <a:rPr sz="1400" b="1" i="1" spc="-12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kationtové formě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585214" y="6472035"/>
            <a:ext cx="4874926" cy="6423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neutrální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látky obsahující fosfor, síru nebo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dusík</a:t>
            </a:r>
          </a:p>
          <a:p>
            <a:pPr marL="22860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např. alkyfosfáty, fosfinoxidy</a:t>
            </a:r>
            <a:r>
              <a:rPr sz="1400" spc="-16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spc="11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apod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.)</a:t>
            </a:r>
          </a:p>
          <a:p>
            <a:pPr marL="0" marR="0">
              <a:lnSpc>
                <a:spcPts val="1558"/>
              </a:lnSpc>
              <a:spcBef>
                <a:spcPts val="4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kyslíkatá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rozpouštědla</a:t>
            </a:r>
            <a:r>
              <a:rPr sz="1400" b="1" spc="2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(alkoholy, ketony, estery, ethery)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585214" y="7293340"/>
            <a:ext cx="203938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2.</a:t>
            </a:r>
            <a:r>
              <a:rPr sz="1400" b="1" i="1" spc="384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Kov v</a:t>
            </a:r>
            <a:r>
              <a:rPr sz="1400" b="1" i="1" spc="-12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aniont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ové formě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243705" y="7674990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85214" y="7698855"/>
            <a:ext cx="2754307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kyslíkatých aniontech</a:t>
            </a:r>
            <a:r>
              <a:rPr sz="1400" b="1" spc="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MnO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185793" y="7783194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85214" y="7879206"/>
            <a:ext cx="2152231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halogenidech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FeCl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1350" b="1" baseline="4628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071493" y="8083423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585214" y="8107287"/>
            <a:ext cx="2638366" cy="441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thiokyanátech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[Co(SCN)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</a:p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ostatní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585214" y="8723233"/>
            <a:ext cx="510031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J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ako</a:t>
            </a:r>
            <a:r>
              <a:rPr sz="1400" b="1" i="1" spc="1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partner pro</a:t>
            </a:r>
            <a:r>
              <a:rPr sz="1400" b="1" i="1" spc="13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tvorbu</a:t>
            </a:r>
            <a:r>
              <a:rPr sz="1400" b="1" i="1" spc="-13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páru</a:t>
            </a:r>
            <a:r>
              <a:rPr sz="1400" b="1" i="1" spc="-15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s uvedenými anionty</a:t>
            </a:r>
            <a:r>
              <a:rPr sz="1400" b="1" i="1" spc="-12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se hodí</a:t>
            </a:r>
            <a:r>
              <a:rPr sz="1400" b="1" i="1" spc="10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kationty: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585214" y="9130272"/>
            <a:ext cx="4420214" cy="6453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hydroxoniové nebo oxoniové (kyslíkatá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rozpouštědla)</a:t>
            </a:r>
          </a:p>
          <a:p>
            <a:pPr marL="0" marR="0">
              <a:lnSpc>
                <a:spcPts val="1558"/>
              </a:lnSpc>
              <a:spcBef>
                <a:spcPts val="41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amonné, amoniové</a:t>
            </a:r>
          </a:p>
          <a:p>
            <a:pPr marL="0" marR="0">
              <a:lnSpc>
                <a:spcPts val="1558"/>
              </a:lnSpc>
              <a:spcBef>
                <a:spcPts val="4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arsoniové, stiboniové, fosfoniové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14095" y="8768461"/>
            <a:ext cx="5600699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85214" y="891782"/>
            <a:ext cx="1270551" cy="64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sulfoniové</a:t>
            </a:r>
          </a:p>
          <a:p>
            <a:pPr marL="0" marR="0">
              <a:lnSpc>
                <a:spcPts val="1558"/>
              </a:lnSpc>
              <a:spcBef>
                <a:spcPts val="6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tetrazoliové</a:t>
            </a:r>
          </a:p>
          <a:p>
            <a:pPr marL="0" marR="0">
              <a:lnSpc>
                <a:spcPts val="1558"/>
              </a:lnSpc>
              <a:spcBef>
                <a:spcPts val="4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jiné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8994" y="2120249"/>
            <a:ext cx="2416840" cy="6470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b) </a:t>
            </a:r>
            <a:r>
              <a:rPr sz="14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ionová asociace + chelatace</a:t>
            </a:r>
          </a:p>
          <a:p>
            <a:pPr marL="448056" marR="0">
              <a:lnSpc>
                <a:spcPts val="1554"/>
              </a:lnSpc>
              <a:spcBef>
                <a:spcPts val="1635"/>
              </a:spcBef>
              <a:spcAft>
                <a:spcPts val="0"/>
              </a:spcAft>
            </a:pP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1.</a:t>
            </a:r>
            <a:r>
              <a:rPr sz="1400" b="1" i="1" spc="384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kationtové cheláty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85214" y="2938637"/>
            <a:ext cx="2622069" cy="43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spc="69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fenanthroliny a polypyridyly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spc="86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sloučeniny se dvěma fosforyly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97050" y="3551666"/>
            <a:ext cx="334471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2.</a:t>
            </a:r>
            <a:r>
              <a:rPr sz="1400" b="1" spc="38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aniontové cheláty</a:t>
            </a:r>
            <a:r>
              <a:rPr sz="1400" b="1" i="1" spc="10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(sulfonované, ostatní)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99464" y="4165838"/>
            <a:ext cx="101416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Poznámka: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85214" y="4572877"/>
            <a:ext cx="4945178" cy="646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Interakce iontů často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vede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ke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srážení (např. jsou známy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dipikrylamináty mnoha kovů). Nahrazení srážecích postupů</a:t>
            </a:r>
          </a:p>
          <a:p>
            <a:pPr marL="22860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extrakcí znamená často vyšší selektivitu.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48994" y="5392658"/>
            <a:ext cx="59320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Např.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585214" y="5596874"/>
            <a:ext cx="5154743" cy="848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srážení dipikrylaminem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neumožňuje rozdělit od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sebe cesium a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draslík</a:t>
            </a:r>
          </a:p>
          <a:p>
            <a:pPr marL="0" marR="0">
              <a:lnSpc>
                <a:spcPts val="1554"/>
              </a:lnSpc>
              <a:spcBef>
                <a:spcPts val="5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při extrakci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dipikrylaminem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 nitrobenzenu lze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od sebe oddělit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od sebe dokonce cesium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 rubidium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585214" y="6618339"/>
            <a:ext cx="4963133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nadbytek</a:t>
            </a:r>
            <a:r>
              <a:rPr sz="1400" b="1" spc="-2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organického činidla přejde zpravidla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organické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813814" y="6823948"/>
            <a:ext cx="334676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fáze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 neruší tak</a:t>
            </a:r>
            <a:r>
              <a:rPr sz="1400" b="1" spc="-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proto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analýzu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vodné fáze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85214" y="7230987"/>
            <a:ext cx="4819413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vznik</a:t>
            </a:r>
            <a:r>
              <a:rPr sz="1400" b="1" spc="-2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iontových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asociátů a následná extrakce probíhají při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813814" y="7436596"/>
            <a:ext cx="478612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nízkých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koncentracích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 „kvantitativněji“ než</a:t>
            </a:r>
            <a:r>
              <a:rPr sz="1400" b="1" spc="3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při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srážení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85214" y="7845159"/>
            <a:ext cx="4978108" cy="645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při extrakci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menší pravděpodobnost okluze a spolusrážení</a:t>
            </a:r>
          </a:p>
          <a:p>
            <a:pPr marL="0" marR="0">
              <a:lnSpc>
                <a:spcPts val="1558"/>
              </a:lnSpc>
              <a:spcBef>
                <a:spcPts val="160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možnost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vícestupňového dělení (extrakční chromatografie)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852220" y="7353173"/>
            <a:ext cx="4749368" cy="110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23770" y="3721227"/>
            <a:ext cx="2071750" cy="640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3096" y="1131850"/>
            <a:ext cx="5707108" cy="31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TEORIE EXTRAKCE IONT</a:t>
            </a:r>
            <a:r>
              <a:rPr sz="20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OVÝCH ASOCIÁTŮ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56614" y="1831331"/>
            <a:ext cx="2145826" cy="293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latin typeface="KCPQFJ+Wingdings"/>
                <a:cs typeface="KCPQFJ+Wingdings"/>
              </a:rPr>
              <a:t></a:t>
            </a:r>
            <a:r>
              <a:rPr sz="18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GEDWLW+Times New Roman Bold Italic"/>
                <a:cs typeface="GEDWLW+Times New Roman Bold Italic"/>
              </a:rPr>
              <a:t>Vliv velikosti iontu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99464" y="2295509"/>
            <a:ext cx="535939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Lze očekávat, že ion se bude extrahovat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 formě iontového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páru tím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9464" y="2499725"/>
            <a:ext cx="2916861" cy="645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ochotněji, čím</a:t>
            </a:r>
            <a:r>
              <a:rPr sz="1400" b="1" spc="-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bude</a:t>
            </a:r>
          </a:p>
          <a:p>
            <a:pPr marL="1142949" marR="0">
              <a:lnSpc>
                <a:spcPts val="1558"/>
              </a:lnSpc>
              <a:spcBef>
                <a:spcPts val="4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.</a:t>
            </a:r>
            <a:r>
              <a:rPr sz="1400" spc="8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jeho náboj nižší</a:t>
            </a:r>
          </a:p>
          <a:p>
            <a:pPr marL="1142949" marR="0">
              <a:lnSpc>
                <a:spcPts val="1558"/>
              </a:lnSpc>
              <a:spcBef>
                <a:spcPts val="4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.</a:t>
            </a:r>
            <a:r>
              <a:rPr sz="1400" spc="80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jeho poloměr větší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99464" y="3292855"/>
            <a:ext cx="4210995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Př.</a:t>
            </a:r>
            <a:r>
              <a:rPr sz="1400" b="1" spc="34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A) Extrakce chromu tetrafenylarsoniem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[Ph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As]</a:t>
            </a:r>
            <a:r>
              <a:rPr sz="1350" b="1" baseline="4628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271014" y="3736523"/>
            <a:ext cx="213168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u="sng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Anion chromu</a:t>
            </a:r>
            <a:r>
              <a:rPr sz="1400" b="1" i="1" u="sng" spc="-34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spc="-300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u="sng" spc="-14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u="sng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%</a:t>
            </a:r>
            <a:r>
              <a:rPr sz="1400" b="1" i="1" u="sng" spc="10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u="sng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extrakce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530475" y="3919601"/>
            <a:ext cx="679666" cy="483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432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CrO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7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752723" y="3945311"/>
            <a:ext cx="331469" cy="4454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196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  <a:p>
            <a:pPr marL="0" marR="0">
              <a:lnSpc>
                <a:spcPts val="1554"/>
              </a:lnSpc>
              <a:spcBef>
                <a:spcPts val="47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98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990723" y="4129912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99464" y="4571222"/>
            <a:ext cx="485529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B) Extrakce aniontů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fuchsinem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 chloroformu roste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2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pořadí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71160" y="4980347"/>
            <a:ext cx="1099148" cy="26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Cl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350" b="1" spc="-12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2100" baseline="46285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2100" spc="358" baseline="46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Br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350" b="1" spc="-12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2100" baseline="46285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2100" spc="-165" baseline="46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565127" y="4966351"/>
            <a:ext cx="1827492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NO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900" b="1" spc="12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spc="3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SCN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350" b="1" spc="358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2100" baseline="46285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2100" spc="182" baseline="4628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ClO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56614" y="5812654"/>
            <a:ext cx="2005694" cy="293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latin typeface="KCPQFJ+Wingdings"/>
                <a:cs typeface="KCPQFJ+Wingdings"/>
              </a:rPr>
              <a:t></a:t>
            </a:r>
            <a:r>
              <a:rPr sz="18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KOLJIW+Times New Roman Bold Italic"/>
                <a:cs typeface="KOLJIW+Times New Roman Bold Italic"/>
              </a:rPr>
              <a:t>Vliv náboje iontu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585214" y="6280784"/>
            <a:ext cx="4539199" cy="29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Vícemocné</a:t>
            </a:r>
            <a:r>
              <a:rPr sz="18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ionty</a:t>
            </a:r>
            <a:r>
              <a:rPr sz="18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800" b="1" spc="-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800" b="1" spc="2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8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extrahují zpravidla méně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348994" y="6720966"/>
            <a:ext cx="3718794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Př. Extrakce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 tetrafenylarsoniem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[Ph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As]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99464" y="7368921"/>
            <a:ext cx="1277146" cy="29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Náboj iontu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522855" y="7364968"/>
            <a:ext cx="116664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Příklad iontu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033393" y="7366492"/>
            <a:ext cx="167369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Relativní %</a:t>
            </a:r>
            <a:r>
              <a:rPr sz="1400" b="1" i="1" spc="2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extrakce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2577719" y="7609459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108071" y="7609459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656711" y="7609459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387094" y="7634716"/>
            <a:ext cx="30098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-1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114042" y="7634716"/>
            <a:ext cx="1695830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AuCl</a:t>
            </a:r>
            <a:r>
              <a:rPr sz="1400" b="1" spc="41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TlCl</a:t>
            </a:r>
            <a:r>
              <a:rPr sz="1400" b="1" spc="4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FeCl</a:t>
            </a:r>
          </a:p>
          <a:p>
            <a:pPr marL="148628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248277" y="7634716"/>
            <a:ext cx="1242548" cy="856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391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velmi dobrá</a:t>
            </a:r>
          </a:p>
          <a:p>
            <a:pPr marL="88391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velmi dobrá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slabá extrakce</a:t>
            </a:r>
          </a:p>
          <a:p>
            <a:pPr marL="9144" marR="0">
              <a:lnSpc>
                <a:spcPts val="1554"/>
              </a:lnSpc>
              <a:spcBef>
                <a:spcPts val="1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neextrahují se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519807" y="7717663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050159" y="7717663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489327" y="7813675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009011" y="7813675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539363" y="7813675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14042" y="7838932"/>
            <a:ext cx="151979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ClO</a:t>
            </a:r>
            <a:r>
              <a:rPr sz="1400" b="1" spc="4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TcO</a:t>
            </a:r>
            <a:r>
              <a:rPr sz="1400" b="1" spc="39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ReO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431415" y="7921878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951099" y="7921878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481451" y="7921878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2567051" y="8023987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3204083" y="8023987"/>
            <a:ext cx="248375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3850259" y="8023987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137208" y="8049244"/>
            <a:ext cx="84469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-2 a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vyšší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2114042" y="8049697"/>
            <a:ext cx="183001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CoCl</a:t>
            </a:r>
            <a:r>
              <a:rPr sz="1400" b="1" spc="86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ZnCl</a:t>
            </a:r>
            <a:r>
              <a:rPr sz="1400" b="1" spc="87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HgCl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2510663" y="8132190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3146171" y="8132190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3792346" y="8132190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2409698" y="8229727"/>
            <a:ext cx="248755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2897759" y="8229727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3-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2114042" y="8255365"/>
            <a:ext cx="87981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SO</a:t>
            </a:r>
            <a:r>
              <a:rPr sz="1400" b="1" spc="86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PO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2351786" y="833831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2839847" y="833831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899464" y="8874109"/>
            <a:ext cx="5564967" cy="43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Vliv poměru nábojů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obou</a:t>
            </a:r>
            <a:r>
              <a:rPr sz="1400" b="1" spc="-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iontů:</a:t>
            </a:r>
            <a:r>
              <a:rPr sz="1400" b="1" spc="34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nejlépe se extrahují částice, které jsou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tvořeny kationty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anionty o stejném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náboji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899795" y="5564251"/>
            <a:ext cx="5600700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12415" y="867917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82163" y="867917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48994" y="893175"/>
            <a:ext cx="509879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částice (T</a:t>
            </a:r>
            <a:r>
              <a:rPr sz="1400" b="1" spc="16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Z</a:t>
            </a:r>
            <a:r>
              <a:rPr sz="1400" b="1" spc="-7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 je spojena s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interakcí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2 iontů.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 extrakci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82750" y="1073657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54022" y="1073657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3-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9464" y="1099169"/>
            <a:ext cx="479263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částice (T</a:t>
            </a:r>
            <a:r>
              <a:rPr sz="1400" b="1" spc="6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Z</a:t>
            </a:r>
            <a:r>
              <a:rPr sz="1400" b="1" spc="38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) se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musí spojit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4 ionty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(méně pravděpodobné)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26362" y="118211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56614" y="1713983"/>
            <a:ext cx="2387193" cy="293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latin typeface="KCPQFJ+Wingdings"/>
                <a:cs typeface="KCPQFJ+Wingdings"/>
              </a:rPr>
              <a:t></a:t>
            </a:r>
            <a:r>
              <a:rPr sz="18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KOLJIW+Times New Roman Bold Italic"/>
                <a:cs typeface="KOLJIW+Times New Roman Bold Italic"/>
              </a:rPr>
              <a:t>Vliv struktury</a:t>
            </a:r>
            <a:r>
              <a:rPr sz="1800" b="1" i="1" spc="11" dirty="0">
                <a:solidFill>
                  <a:srgbClr val="FF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KOLJIW+Times New Roman Bold Italic"/>
                <a:cs typeface="KOLJIW+Times New Roman Bold Italic"/>
              </a:rPr>
              <a:t>činidla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99464" y="2179685"/>
            <a:ext cx="5638628" cy="43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značně diskutabilní a jen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některých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případech 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či</a:t>
            </a:r>
            <a:r>
              <a:rPr sz="1400" b="1" spc="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souvislostech se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dá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vysvětlit.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56614" y="2998715"/>
            <a:ext cx="2012060" cy="293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7"/>
              </a:lnSpc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latin typeface="KCPQFJ+Wingdings"/>
                <a:cs typeface="KCPQFJ+Wingdings"/>
              </a:rPr>
              <a:t></a:t>
            </a:r>
            <a:r>
              <a:rPr sz="18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KOLJIW+Times New Roman Bold Italic"/>
                <a:cs typeface="KOLJIW+Times New Roman Bold Italic"/>
              </a:rPr>
              <a:t>Vliv rozpouštědla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79296" y="3514529"/>
            <a:ext cx="5025736" cy="461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Polárnější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rozpouštědla (alkoholy, nitrobenzen, nitromethan,</a:t>
            </a:r>
            <a:r>
              <a:rPr sz="1400" b="1" spc="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spc="12" dirty="0">
                <a:solidFill>
                  <a:srgbClr val="000000"/>
                </a:solidFill>
                <a:latin typeface="NGTGTL+Symbol"/>
                <a:cs typeface="NGTGTL+Symbol"/>
              </a:rPr>
              <a:t>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0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dichlordiethylether) působí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extrakci iontových párů příznivě.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99464" y="4226798"/>
            <a:ext cx="5230256" cy="643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952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Extrakční schopnost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neutrálních organofosforových činidel a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primárních, sekundárních a terciárních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aminů je tím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vyšší, čím 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má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ozpouštědlo méně kyselé vlastnosti: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894585" y="5035481"/>
            <a:ext cx="3922211" cy="474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CHCl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350" b="1" spc="115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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chlorbenzen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brombenzen</a:t>
            </a:r>
            <a:r>
              <a:rPr sz="1400" b="1" spc="3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benzen</a:t>
            </a:r>
            <a:r>
              <a:rPr sz="1400" b="1" spc="-1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</a:p>
          <a:p>
            <a:pPr marL="254508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toluen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p-kresol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mesitylen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dekan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53970" y="8254111"/>
            <a:ext cx="372109" cy="27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47315" y="7052057"/>
            <a:ext cx="372110" cy="276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74210" y="3525902"/>
            <a:ext cx="372110" cy="27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26361" y="2697862"/>
            <a:ext cx="50800" cy="276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67430" y="2299080"/>
            <a:ext cx="372110" cy="27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88845" y="2299080"/>
            <a:ext cx="373379" cy="276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93774" y="896900"/>
            <a:ext cx="4724815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9"/>
              </a:lnSpc>
            </a:pPr>
            <a:r>
              <a:rPr sz="20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METODY PŘÍPRAVY KOMPLEXNÍCH</a:t>
            </a:r>
          </a:p>
          <a:p>
            <a:pPr marL="1530510">
              <a:lnSpc>
                <a:spcPts val="2219"/>
              </a:lnSpc>
              <a:spcBef>
                <a:spcPts val="86"/>
              </a:spcBef>
            </a:pPr>
            <a:r>
              <a:rPr sz="20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SLOUČENIN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99464" y="1652608"/>
            <a:ext cx="351835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1.</a:t>
            </a:r>
            <a:r>
              <a:rPr sz="1200" b="1" spc="600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Substituční reakce probíhají ve vodné</a:t>
            </a: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m</a:t>
            </a:r>
            <a:r>
              <a:rPr sz="1200" b="1" spc="-16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roztoku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830578" y="1974791"/>
            <a:ext cx="261801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2+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597275" y="2004375"/>
            <a:ext cx="158859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[Cu(NH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</a:t>
            </a:r>
            <a:r>
              <a:rPr sz="1200" baseline="30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2+</a:t>
            </a:r>
            <a:r>
              <a:rPr sz="800" spc="3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 H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128064" y="2000080"/>
            <a:ext cx="174149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[Cu(H</a:t>
            </a:r>
            <a:r>
              <a:rPr sz="1200" spc="10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O)</a:t>
            </a:r>
            <a:r>
              <a:rPr sz="1200" spc="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</a:t>
            </a:r>
            <a:r>
              <a:rPr sz="1200" spc="116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  <a:r>
              <a:rPr lang="cs-CZ"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NH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lang="cs-CZ"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endParaRPr sz="1200" baseline="-25000" dirty="0">
              <a:solidFill>
                <a:srgbClr val="000000"/>
              </a:solidFill>
              <a:latin typeface="NRLDPB+Times New Roman"/>
              <a:cs typeface="NRLDPB+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18158" y="2064708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729994" y="2064708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188718" y="2302452"/>
            <a:ext cx="44735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pyridin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618611" y="2289159"/>
            <a:ext cx="305561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1200" baseline="19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NO</a:t>
            </a:r>
            <a:r>
              <a:rPr sz="5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750" baseline="192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–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128064" y="2350600"/>
            <a:ext cx="102562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[Ni(H</a:t>
            </a:r>
            <a:r>
              <a:rPr sz="1200" spc="10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O)</a:t>
            </a:r>
            <a:r>
              <a:rPr sz="1200" spc="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]SO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698115" y="2350600"/>
            <a:ext cx="95783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[Ni(py)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]SO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085209" y="2350600"/>
            <a:ext cx="1134617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[Ni(py)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](NO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endParaRPr sz="1200" baseline="-25000" dirty="0">
              <a:solidFill>
                <a:srgbClr val="000000"/>
              </a:solidFill>
              <a:latin typeface="NRLDPB+Times New Roman"/>
              <a:cs typeface="NRLDPB+Times New Roman"/>
            </a:endParaRPr>
          </a:p>
          <a:p>
            <a:pPr marL="829074">
              <a:lnSpc>
                <a:spcPts val="890"/>
              </a:lnSpc>
            </a:pPr>
            <a:endParaRPr sz="800" dirty="0">
              <a:solidFill>
                <a:srgbClr val="000000"/>
              </a:solidFill>
              <a:latin typeface="NRLDPB+Times New Roman"/>
              <a:cs typeface="NRLDPB+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92250" y="2415228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704085" y="2415228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6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001266" y="2415228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128064" y="2701121"/>
            <a:ext cx="111841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K</a:t>
            </a:r>
            <a:r>
              <a:rPr sz="1200" spc="10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[PtCl</a:t>
            </a:r>
            <a:r>
              <a:rPr sz="1200" spc="86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</a:t>
            </a:r>
            <a:r>
              <a:rPr sz="1200" spc="30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en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698115" y="2701121"/>
            <a:ext cx="132676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[PtCl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lang="cs-CZ"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</a:t>
            </a:r>
            <a:r>
              <a:rPr sz="1200" dirty="0" err="1">
                <a:solidFill>
                  <a:srgbClr val="000000"/>
                </a:solidFill>
                <a:latin typeface="NRLDPB+Times New Roman"/>
                <a:cs typeface="NRLDPB+Times New Roman"/>
              </a:rPr>
              <a:t>en</a:t>
            </a:r>
            <a:r>
              <a:rPr lang="cs-CZ"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</a:t>
            </a:r>
            <a:r>
              <a:rPr sz="1200" spc="31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 KCl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237792" y="2765748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611122" y="2765748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899464" y="3229949"/>
            <a:ext cx="422015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2.</a:t>
            </a:r>
            <a:r>
              <a:rPr sz="1200" b="1" spc="600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Substituční reakce probíhající v nevodných rozpouštědlech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554601" y="3529653"/>
            <a:ext cx="32516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800" spc="1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en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128064" y="3577802"/>
            <a:ext cx="153880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CrCl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spc="308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 HCONMe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3147696" y="3577802"/>
            <a:ext cx="133908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Cr(HCONMe</a:t>
            </a:r>
            <a:r>
              <a:rPr sz="1200" spc="1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Cl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946269" y="3577802"/>
            <a:ext cx="1482167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</a:t>
            </a:r>
            <a:r>
              <a:rPr sz="1200" dirty="0" err="1">
                <a:solidFill>
                  <a:srgbClr val="000000"/>
                </a:solidFill>
                <a:latin typeface="NRLDPB+Times New Roman"/>
                <a:cs typeface="NRLDPB+Times New Roman"/>
              </a:rPr>
              <a:t>CrCl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</a:t>
            </a:r>
            <a:r>
              <a:rPr sz="1200" dirty="0" err="1">
                <a:solidFill>
                  <a:srgbClr val="000000"/>
                </a:solidFill>
                <a:latin typeface="NRLDPB+Times New Roman"/>
                <a:cs typeface="NRLDPB+Times New Roman"/>
              </a:rPr>
              <a:t>en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)]Cl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endParaRPr sz="1200" baseline="-25000" dirty="0">
              <a:solidFill>
                <a:srgbClr val="000000"/>
              </a:solidFill>
              <a:latin typeface="NRLDPB+Times New Roman"/>
              <a:cs typeface="NRLDPB+Times New Roman"/>
            </a:endParaRPr>
          </a:p>
          <a:p>
            <a:pPr marL="347479">
              <a:lnSpc>
                <a:spcPts val="890"/>
              </a:lnSpc>
            </a:pPr>
            <a:endParaRPr sz="800" dirty="0">
              <a:solidFill>
                <a:srgbClr val="000000"/>
              </a:solidFill>
              <a:latin typeface="NRLDPB+Times New Roman"/>
              <a:cs typeface="NRLDPB+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99464" y="4106630"/>
            <a:ext cx="330113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3.</a:t>
            </a:r>
            <a:r>
              <a:rPr sz="1200" b="1" spc="600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Přímá reakce mezi solí a kapalným</a:t>
            </a:r>
            <a:r>
              <a:rPr sz="1200" b="1" spc="-18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ligandem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1128064" y="4454102"/>
            <a:ext cx="1123899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NiCl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spc="308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6 NH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  <a:p>
            <a:pPr>
              <a:lnSpc>
                <a:spcPts val="1328"/>
              </a:lnSpc>
              <a:spcBef>
                <a:spcPts val="1360"/>
              </a:spcBef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PtCl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spc="308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 en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2698115" y="4454102"/>
            <a:ext cx="1024890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[Ni(NH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6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]Cl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  <a:p>
            <a:pPr>
              <a:lnSpc>
                <a:spcPts val="1328"/>
              </a:lnSpc>
              <a:spcBef>
                <a:spcPts val="1360"/>
              </a:spcBef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[Pt(en)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]Cl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1128065" y="5155141"/>
            <a:ext cx="119933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Cr(SO</a:t>
            </a:r>
            <a:r>
              <a:rPr sz="1200" baseline="-13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baseline="-13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spc="308" baseline="-13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6 en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2698115" y="5155141"/>
            <a:ext cx="110231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[Cr(en)</a:t>
            </a:r>
            <a:r>
              <a:rPr sz="1200" baseline="-13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</a:t>
            </a:r>
            <a:r>
              <a:rPr sz="1200" baseline="-13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(SO</a:t>
            </a:r>
            <a:r>
              <a:rPr sz="1200" spc="10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3545460" y="5219769"/>
            <a:ext cx="304037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  <a:r>
              <a:rPr sz="800" spc="192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899464" y="5682445"/>
            <a:ext cx="212602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4.</a:t>
            </a:r>
            <a:r>
              <a:rPr sz="1200" b="1" spc="600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Tepelný rozklad komplexů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1128064" y="6030172"/>
            <a:ext cx="111488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 [Co(H</a:t>
            </a:r>
            <a:r>
              <a:rPr sz="1200" spc="10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O)</a:t>
            </a:r>
            <a:r>
              <a:rPr sz="1200" spc="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]Cl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3147695" y="6030172"/>
            <a:ext cx="150629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Co[CoCl</a:t>
            </a:r>
            <a:r>
              <a:rPr sz="1200" spc="103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</a:t>
            </a:r>
            <a:r>
              <a:rPr sz="1200" spc="30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12 H</a:t>
            </a:r>
            <a:r>
              <a:rPr sz="1200" spc="10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1632457" y="6094799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844294" y="6094799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6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2089657" y="6094799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3699383" y="6094799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4339717" y="6094799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1128064" y="6380692"/>
            <a:ext cx="148770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[Cr(en)</a:t>
            </a:r>
            <a:r>
              <a:rPr sz="1200" spc="10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]Cl</a:t>
            </a:r>
            <a:r>
              <a:rPr sz="1200" spc="30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.</a:t>
            </a:r>
            <a:r>
              <a:rPr sz="1200" spc="20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lang="cs-CZ"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,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5</a:t>
            </a:r>
            <a:r>
              <a:rPr lang="cs-CZ"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H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3147695" y="6380692"/>
            <a:ext cx="243075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[Cr(</a:t>
            </a:r>
            <a:r>
              <a:rPr sz="1200" dirty="0" err="1">
                <a:solidFill>
                  <a:srgbClr val="000000"/>
                </a:solidFill>
                <a:latin typeface="NRLDPB+Times New Roman"/>
                <a:cs typeface="NRLDPB+Times New Roman"/>
              </a:rPr>
              <a:t>en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Cl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]Cl</a:t>
            </a:r>
            <a:r>
              <a:rPr sz="1200" spc="3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3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en</a:t>
            </a:r>
            <a:r>
              <a:rPr sz="1200" spc="30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H</a:t>
            </a:r>
            <a:r>
              <a:rPr lang="cs-CZ" sz="1200" spc="107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1576070" y="6445320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1822957" y="6445320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1128064" y="6731212"/>
            <a:ext cx="150040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[Co(NH</a:t>
            </a:r>
            <a:r>
              <a:rPr sz="1200" spc="10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spc="10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H</a:t>
            </a:r>
            <a:r>
              <a:rPr sz="1200" spc="93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O](NO</a:t>
            </a:r>
            <a:r>
              <a:rPr sz="1200" spc="11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3147695" y="6731212"/>
            <a:ext cx="293481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[Co(NH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5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NO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 (NO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spc="692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H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1627885" y="6795839"/>
            <a:ext cx="305562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800" spc="20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5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1890014" y="6795839"/>
            <a:ext cx="20345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2373122" y="6795839"/>
            <a:ext cx="305942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800" spc="20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2661539" y="7056444"/>
            <a:ext cx="40564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0"/>
              </a:lnSpc>
            </a:pP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520 K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1128065" y="7081732"/>
            <a:ext cx="100045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[Pt(NH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spc="-16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]Cl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3147696" y="7081732"/>
            <a:ext cx="192669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[Pt(NH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spc="92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Cl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</a:t>
            </a:r>
            <a:r>
              <a:rPr sz="1200" spc="307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 NH</a:t>
            </a:r>
            <a:r>
              <a:rPr lang="cs-CZ" sz="12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endParaRPr sz="1200" baseline="-25000" dirty="0">
              <a:solidFill>
                <a:srgbClr val="000000"/>
              </a:solidFill>
              <a:latin typeface="NRLDPB+Times New Roman"/>
              <a:cs typeface="NRLDPB+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99465" y="7610560"/>
            <a:ext cx="279636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5.</a:t>
            </a:r>
            <a:r>
              <a:rPr sz="1200" b="1" spc="600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Substituční reakce provázené oxidací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1128064" y="7958227"/>
            <a:ext cx="313129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2"/>
              </a:lnSpc>
            </a:pP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 [Co(H</a:t>
            </a:r>
            <a:r>
              <a:rPr sz="1100" spc="7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O)</a:t>
            </a:r>
            <a:r>
              <a:rPr sz="1100" spc="8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](NO</a:t>
            </a:r>
            <a:r>
              <a:rPr sz="1100" spc="7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100" spc="63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100" spc="27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8 </a:t>
            </a:r>
            <a:r>
              <a:rPr sz="1100" spc="-13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NH</a:t>
            </a:r>
            <a:r>
              <a:rPr sz="1100" spc="638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100" spc="27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 NH</a:t>
            </a:r>
            <a:r>
              <a:rPr sz="1100" spc="7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NO</a:t>
            </a:r>
            <a:r>
              <a:rPr sz="1100" spc="62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100" spc="27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H</a:t>
            </a:r>
            <a:r>
              <a:rPr sz="1100" spc="72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</a:t>
            </a:r>
          </a:p>
        </p:txBody>
      </p:sp>
      <p:sp>
        <p:nvSpPr>
          <p:cNvPr id="72" name="object 72"/>
          <p:cNvSpPr txBox="1"/>
          <p:nvPr/>
        </p:nvSpPr>
        <p:spPr>
          <a:xfrm>
            <a:off x="4615100" y="7947380"/>
            <a:ext cx="2593929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2"/>
              </a:lnSpc>
            </a:pP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 [Co(NH</a:t>
            </a:r>
            <a:r>
              <a:rPr lang="cs-CZ" sz="11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lang="cs-CZ" sz="11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5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NO</a:t>
            </a:r>
            <a:r>
              <a:rPr lang="cs-CZ" sz="11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](NO</a:t>
            </a:r>
            <a:r>
              <a:rPr lang="cs-CZ" sz="11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lang="cs-CZ" sz="11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100" spc="63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100" spc="256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14 H</a:t>
            </a:r>
            <a:r>
              <a:rPr lang="cs-CZ" sz="1100" baseline="-25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  <a:r>
              <a:rPr sz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</a:t>
            </a:r>
          </a:p>
          <a:p>
            <a:pPr marL="563891">
              <a:lnSpc>
                <a:spcPts val="770"/>
              </a:lnSpc>
            </a:pPr>
            <a:endParaRPr sz="700" dirty="0">
              <a:solidFill>
                <a:srgbClr val="000000"/>
              </a:solidFill>
              <a:latin typeface="NRLDPB+Times New Roman"/>
              <a:cs typeface="NRLDPB+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591310" y="8024214"/>
            <a:ext cx="17754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74" name="object 74"/>
          <p:cNvSpPr txBox="1"/>
          <p:nvPr/>
        </p:nvSpPr>
        <p:spPr>
          <a:xfrm>
            <a:off x="1783334" y="8024214"/>
            <a:ext cx="17754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6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2121663" y="8024214"/>
            <a:ext cx="26898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700" spc="1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76" name="object 76"/>
          <p:cNvSpPr txBox="1"/>
          <p:nvPr/>
        </p:nvSpPr>
        <p:spPr>
          <a:xfrm>
            <a:off x="2781935" y="8024214"/>
            <a:ext cx="17754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</p:txBody>
      </p:sp>
      <p:sp>
        <p:nvSpPr>
          <p:cNvPr id="77" name="object 77"/>
          <p:cNvSpPr txBox="1"/>
          <p:nvPr/>
        </p:nvSpPr>
        <p:spPr>
          <a:xfrm>
            <a:off x="3351911" y="8024214"/>
            <a:ext cx="17754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4</a:t>
            </a:r>
          </a:p>
        </p:txBody>
      </p:sp>
      <p:sp>
        <p:nvSpPr>
          <p:cNvPr id="78" name="object 78"/>
          <p:cNvSpPr txBox="1"/>
          <p:nvPr/>
        </p:nvSpPr>
        <p:spPr>
          <a:xfrm>
            <a:off x="3597275" y="8024214"/>
            <a:ext cx="17754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</p:txBody>
      </p:sp>
      <p:sp>
        <p:nvSpPr>
          <p:cNvPr id="79" name="object 79"/>
          <p:cNvSpPr txBox="1"/>
          <p:nvPr/>
        </p:nvSpPr>
        <p:spPr>
          <a:xfrm>
            <a:off x="3961511" y="8024214"/>
            <a:ext cx="17754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80" name="object 80"/>
          <p:cNvSpPr txBox="1"/>
          <p:nvPr/>
        </p:nvSpPr>
        <p:spPr>
          <a:xfrm>
            <a:off x="4106545" y="8024214"/>
            <a:ext cx="17754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7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</a:t>
            </a:r>
          </a:p>
        </p:txBody>
      </p:sp>
      <p:sp>
        <p:nvSpPr>
          <p:cNvPr id="81" name="object 81"/>
          <p:cNvSpPr txBox="1"/>
          <p:nvPr/>
        </p:nvSpPr>
        <p:spPr>
          <a:xfrm>
            <a:off x="1128064" y="8269547"/>
            <a:ext cx="118377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[Co(NH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5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OH]</a:t>
            </a:r>
            <a:r>
              <a:rPr sz="8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2+</a:t>
            </a:r>
          </a:p>
        </p:txBody>
      </p:sp>
      <p:sp>
        <p:nvSpPr>
          <p:cNvPr id="82" name="object 82"/>
          <p:cNvSpPr txBox="1"/>
          <p:nvPr/>
        </p:nvSpPr>
        <p:spPr>
          <a:xfrm>
            <a:off x="2610918" y="8193026"/>
            <a:ext cx="27444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92"/>
              </a:lnSpc>
            </a:pPr>
            <a:r>
              <a:rPr sz="1200" baseline="1934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NH</a:t>
            </a:r>
            <a:r>
              <a:rPr sz="5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</a:p>
        </p:txBody>
      </p:sp>
      <p:sp>
        <p:nvSpPr>
          <p:cNvPr id="83" name="object 83"/>
          <p:cNvSpPr txBox="1"/>
          <p:nvPr/>
        </p:nvSpPr>
        <p:spPr>
          <a:xfrm>
            <a:off x="3147695" y="8269547"/>
            <a:ext cx="1473199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[Co(NH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)</a:t>
            </a:r>
            <a:r>
              <a:rPr sz="1200" baseline="-129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6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]</a:t>
            </a:r>
            <a:r>
              <a:rPr sz="1200" baseline="300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3+</a:t>
            </a:r>
            <a:r>
              <a:rPr sz="800" spc="399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+</a:t>
            </a:r>
            <a:r>
              <a:rPr sz="1200" spc="295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OH</a:t>
            </a:r>
            <a:r>
              <a:rPr sz="1200" baseline="46249" dirty="0">
                <a:solidFill>
                  <a:srgbClr val="000000"/>
                </a:solidFill>
                <a:latin typeface="HNHCGA+Times New Roman"/>
                <a:cs typeface="HNHCGA+Times New Roman"/>
              </a:rPr>
              <a:t>–</a:t>
            </a:r>
          </a:p>
        </p:txBody>
      </p:sp>
      <p:sp>
        <p:nvSpPr>
          <p:cNvPr id="85" name="object 85"/>
          <p:cNvSpPr txBox="1"/>
          <p:nvPr/>
        </p:nvSpPr>
        <p:spPr>
          <a:xfrm>
            <a:off x="899464" y="8615992"/>
            <a:ext cx="147658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6.</a:t>
            </a:r>
            <a:r>
              <a:rPr sz="1200" b="1" spc="600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Redukční reakce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B48CB36-700C-441E-A5D9-E1DDE8E5E091}"/>
              </a:ext>
            </a:extLst>
          </p:cNvPr>
          <p:cNvGrpSpPr/>
          <p:nvPr/>
        </p:nvGrpSpPr>
        <p:grpSpPr>
          <a:xfrm>
            <a:off x="2583190" y="8634003"/>
            <a:ext cx="2951253" cy="321329"/>
            <a:chOff x="1128064" y="9132316"/>
            <a:chExt cx="2951253" cy="321329"/>
          </a:xfrm>
        </p:grpSpPr>
        <p:sp>
          <p:nvSpPr>
            <p:cNvPr id="2" name="object 2"/>
            <p:cNvSpPr/>
            <p:nvPr/>
          </p:nvSpPr>
          <p:spPr>
            <a:xfrm>
              <a:off x="2553970" y="9132316"/>
              <a:ext cx="372109" cy="27699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86" name="object 86"/>
            <p:cNvSpPr txBox="1"/>
            <p:nvPr/>
          </p:nvSpPr>
          <p:spPr>
            <a:xfrm>
              <a:off x="2629535" y="9137084"/>
              <a:ext cx="273558" cy="1154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890"/>
                </a:lnSpc>
              </a:pPr>
              <a:r>
                <a:rPr sz="1200" baseline="19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NH</a:t>
              </a:r>
              <a:r>
                <a:rPr sz="5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3</a:t>
              </a:r>
            </a:p>
          </p:txBody>
        </p:sp>
        <p:sp>
          <p:nvSpPr>
            <p:cNvPr id="87" name="object 87"/>
            <p:cNvSpPr txBox="1"/>
            <p:nvPr/>
          </p:nvSpPr>
          <p:spPr>
            <a:xfrm>
              <a:off x="1128064" y="9171516"/>
              <a:ext cx="1394587" cy="1667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8"/>
                </a:lnSpc>
              </a:pPr>
              <a:r>
                <a:rPr sz="1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K</a:t>
              </a:r>
              <a:r>
                <a:rPr sz="1200" spc="104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[Ni(CN)</a:t>
              </a:r>
              <a:r>
                <a:rPr sz="1200" spc="9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]</a:t>
              </a:r>
              <a:r>
                <a:rPr sz="1200" spc="307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+</a:t>
              </a:r>
              <a:r>
                <a:rPr sz="1200" spc="295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2 K</a:t>
              </a:r>
            </a:p>
          </p:txBody>
        </p:sp>
        <p:sp>
          <p:nvSpPr>
            <p:cNvPr id="88" name="object 88"/>
            <p:cNvSpPr txBox="1"/>
            <p:nvPr/>
          </p:nvSpPr>
          <p:spPr>
            <a:xfrm>
              <a:off x="3147695" y="9171516"/>
              <a:ext cx="931622" cy="2821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8"/>
                </a:lnSpc>
              </a:pPr>
              <a:r>
                <a:rPr sz="1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K</a:t>
              </a:r>
              <a:r>
                <a:rPr lang="cs-CZ" sz="1200" baseline="-250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4</a:t>
              </a:r>
              <a:r>
                <a:rPr sz="1200" spc="104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 </a:t>
              </a:r>
              <a:r>
                <a:rPr sz="1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[Ni(CN)</a:t>
              </a:r>
              <a:r>
                <a:rPr lang="cs-CZ" sz="1200" baseline="-250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4</a:t>
              </a:r>
              <a:r>
                <a:rPr sz="12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]</a:t>
              </a:r>
            </a:p>
            <a:p>
              <a:pPr marL="109729">
                <a:lnSpc>
                  <a:spcPts val="890"/>
                </a:lnSpc>
              </a:pPr>
              <a:endParaRPr sz="800" dirty="0">
                <a:solidFill>
                  <a:srgbClr val="000000"/>
                </a:solidFill>
                <a:latin typeface="NRLDPB+Times New Roman"/>
                <a:cs typeface="NRLDPB+Times New Roman"/>
              </a:endParaRPr>
            </a:p>
          </p:txBody>
        </p:sp>
        <p:sp>
          <p:nvSpPr>
            <p:cNvPr id="89" name="object 89"/>
            <p:cNvSpPr txBox="1"/>
            <p:nvPr/>
          </p:nvSpPr>
          <p:spPr>
            <a:xfrm>
              <a:off x="1237792" y="9236144"/>
              <a:ext cx="203454" cy="1154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890"/>
                </a:lnSpc>
              </a:pPr>
              <a:r>
                <a:rPr sz="8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2</a:t>
              </a:r>
            </a:p>
          </p:txBody>
        </p:sp>
        <p:sp>
          <p:nvSpPr>
            <p:cNvPr id="90" name="object 90"/>
            <p:cNvSpPr txBox="1"/>
            <p:nvPr/>
          </p:nvSpPr>
          <p:spPr>
            <a:xfrm>
              <a:off x="1806194" y="9236144"/>
              <a:ext cx="203454" cy="1154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890"/>
                </a:lnSpc>
              </a:pPr>
              <a:r>
                <a:rPr sz="800" dirty="0">
                  <a:solidFill>
                    <a:srgbClr val="000000"/>
                  </a:solidFill>
                  <a:latin typeface="NRLDPB+Times New Roman"/>
                  <a:cs typeface="NRLDPB+Times New Roman"/>
                </a:rPr>
                <a:t>4</a:t>
              </a:r>
            </a:p>
          </p:txBody>
        </p:sp>
      </p:grpSp>
      <p:sp>
        <p:nvSpPr>
          <p:cNvPr id="92" name="Zástupný symbol pro číslo snímku 91">
            <a:extLst>
              <a:ext uri="{FF2B5EF4-FFF2-40B4-BE49-F238E27FC236}">
                <a16:creationId xmlns:a16="http://schemas.microsoft.com/office/drawing/2014/main" id="{C004923D-74ED-48F1-9543-2DBCF020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</a:t>
            </a:fld>
            <a:endParaRPr lang="en-US"/>
          </a:p>
        </p:txBody>
      </p:sp>
      <p:cxnSp>
        <p:nvCxnSpPr>
          <p:cNvPr id="93" name="Přímá spojnice se šipkou 92">
            <a:extLst>
              <a:ext uri="{FF2B5EF4-FFF2-40B4-BE49-F238E27FC236}">
                <a16:creationId xmlns:a16="http://schemas.microsoft.com/office/drawing/2014/main" id="{EB5BA30C-4918-4E02-8EB5-9D52D216BD16}"/>
              </a:ext>
            </a:extLst>
          </p:cNvPr>
          <p:cNvCxnSpPr/>
          <p:nvPr/>
        </p:nvCxnSpPr>
        <p:spPr>
          <a:xfrm>
            <a:off x="2825556" y="2070891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nice se šipkou 93">
            <a:extLst>
              <a:ext uri="{FF2B5EF4-FFF2-40B4-BE49-F238E27FC236}">
                <a16:creationId xmlns:a16="http://schemas.microsoft.com/office/drawing/2014/main" id="{EB2D11D2-B4C5-46AF-AAF5-3B163EC7CDD4}"/>
              </a:ext>
            </a:extLst>
          </p:cNvPr>
          <p:cNvCxnSpPr/>
          <p:nvPr/>
        </p:nvCxnSpPr>
        <p:spPr>
          <a:xfrm>
            <a:off x="2242945" y="2794917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se šipkou 94">
            <a:extLst>
              <a:ext uri="{FF2B5EF4-FFF2-40B4-BE49-F238E27FC236}">
                <a16:creationId xmlns:a16="http://schemas.microsoft.com/office/drawing/2014/main" id="{BFF492B7-A0F3-4856-9651-0265C7E6D9BE}"/>
              </a:ext>
            </a:extLst>
          </p:cNvPr>
          <p:cNvCxnSpPr/>
          <p:nvPr/>
        </p:nvCxnSpPr>
        <p:spPr>
          <a:xfrm>
            <a:off x="2597033" y="3661158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se šipkou 95">
            <a:extLst>
              <a:ext uri="{FF2B5EF4-FFF2-40B4-BE49-F238E27FC236}">
                <a16:creationId xmlns:a16="http://schemas.microsoft.com/office/drawing/2014/main" id="{A14D58B1-021A-494E-BE89-9D4DC683B005}"/>
              </a:ext>
            </a:extLst>
          </p:cNvPr>
          <p:cNvCxnSpPr/>
          <p:nvPr/>
        </p:nvCxnSpPr>
        <p:spPr>
          <a:xfrm>
            <a:off x="2182060" y="4548262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se šipkou 96">
            <a:extLst>
              <a:ext uri="{FF2B5EF4-FFF2-40B4-BE49-F238E27FC236}">
                <a16:creationId xmlns:a16="http://schemas.microsoft.com/office/drawing/2014/main" id="{AB12BE9C-3393-4E01-B6E5-C5A88912F6D4}"/>
              </a:ext>
            </a:extLst>
          </p:cNvPr>
          <p:cNvCxnSpPr/>
          <p:nvPr/>
        </p:nvCxnSpPr>
        <p:spPr>
          <a:xfrm>
            <a:off x="2212286" y="4908302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se šipkou 97">
            <a:extLst>
              <a:ext uri="{FF2B5EF4-FFF2-40B4-BE49-F238E27FC236}">
                <a16:creationId xmlns:a16="http://schemas.microsoft.com/office/drawing/2014/main" id="{840E8C3F-ABF8-4CA0-8AA1-1AA68E63CECA}"/>
              </a:ext>
            </a:extLst>
          </p:cNvPr>
          <p:cNvCxnSpPr/>
          <p:nvPr/>
        </p:nvCxnSpPr>
        <p:spPr>
          <a:xfrm>
            <a:off x="2253747" y="5277477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se šipkou 98">
            <a:extLst>
              <a:ext uri="{FF2B5EF4-FFF2-40B4-BE49-F238E27FC236}">
                <a16:creationId xmlns:a16="http://schemas.microsoft.com/office/drawing/2014/main" id="{91484880-838E-4F9F-ACE5-2152F2E32D13}"/>
              </a:ext>
            </a:extLst>
          </p:cNvPr>
          <p:cNvCxnSpPr/>
          <p:nvPr/>
        </p:nvCxnSpPr>
        <p:spPr>
          <a:xfrm>
            <a:off x="2413046" y="6125247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se šipkou 99">
            <a:extLst>
              <a:ext uri="{FF2B5EF4-FFF2-40B4-BE49-F238E27FC236}">
                <a16:creationId xmlns:a16="http://schemas.microsoft.com/office/drawing/2014/main" id="{2F92FE73-58D0-4A42-9A0C-8FAC396A21DA}"/>
              </a:ext>
            </a:extLst>
          </p:cNvPr>
          <p:cNvCxnSpPr/>
          <p:nvPr/>
        </p:nvCxnSpPr>
        <p:spPr>
          <a:xfrm>
            <a:off x="2699210" y="6786293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Přímá spojnice se šipkou 100">
            <a:extLst>
              <a:ext uri="{FF2B5EF4-FFF2-40B4-BE49-F238E27FC236}">
                <a16:creationId xmlns:a16="http://schemas.microsoft.com/office/drawing/2014/main" id="{82D4D949-2B0C-481E-A88B-D190D4E353C0}"/>
              </a:ext>
            </a:extLst>
          </p:cNvPr>
          <p:cNvCxnSpPr/>
          <p:nvPr/>
        </p:nvCxnSpPr>
        <p:spPr>
          <a:xfrm>
            <a:off x="2550033" y="6465134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nice se šipkou 101">
            <a:extLst>
              <a:ext uri="{FF2B5EF4-FFF2-40B4-BE49-F238E27FC236}">
                <a16:creationId xmlns:a16="http://schemas.microsoft.com/office/drawing/2014/main" id="{A35B9C39-4526-4168-8089-6FB0A2F12C59}"/>
              </a:ext>
            </a:extLst>
          </p:cNvPr>
          <p:cNvCxnSpPr/>
          <p:nvPr/>
        </p:nvCxnSpPr>
        <p:spPr>
          <a:xfrm>
            <a:off x="4195150" y="8024214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bject 85">
            <a:extLst>
              <a:ext uri="{FF2B5EF4-FFF2-40B4-BE49-F238E27FC236}">
                <a16:creationId xmlns:a16="http://schemas.microsoft.com/office/drawing/2014/main" id="{055DBD51-865B-4177-A5FB-5CEC7FE8EBFA}"/>
              </a:ext>
            </a:extLst>
          </p:cNvPr>
          <p:cNvSpPr txBox="1"/>
          <p:nvPr/>
        </p:nvSpPr>
        <p:spPr>
          <a:xfrm>
            <a:off x="918254" y="9161571"/>
            <a:ext cx="516425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8"/>
              </a:lnSpc>
            </a:pPr>
            <a:r>
              <a:rPr lang="cs-CZ"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7</a:t>
            </a:r>
            <a:r>
              <a:rPr sz="12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.</a:t>
            </a:r>
            <a:r>
              <a:rPr sz="1200" b="1" spc="600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lang="cs-CZ" sz="12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Reakce v tavenině       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   PCl</a:t>
            </a:r>
            <a:r>
              <a:rPr lang="cs-CZ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                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PCl</a:t>
            </a:r>
            <a:r>
              <a:rPr lang="cs-CZ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Přímá spojnice se šipkou 102">
            <a:extLst>
              <a:ext uri="{FF2B5EF4-FFF2-40B4-BE49-F238E27FC236}">
                <a16:creationId xmlns:a16="http://schemas.microsoft.com/office/drawing/2014/main" id="{6B3D6E73-896F-4233-8177-6C194115EE89}"/>
              </a:ext>
            </a:extLst>
          </p:cNvPr>
          <p:cNvCxnSpPr/>
          <p:nvPr/>
        </p:nvCxnSpPr>
        <p:spPr>
          <a:xfrm>
            <a:off x="3723005" y="9228782"/>
            <a:ext cx="367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D1A5B4-A1DC-444D-A6DC-356B7768A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44894" y="1512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1356995" y="8017891"/>
            <a:ext cx="4343400" cy="114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290445" y="3847211"/>
            <a:ext cx="3204845" cy="2651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79474" y="1101597"/>
            <a:ext cx="4953215" cy="55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EXTRAKCE JEDNODUCHÝCH IONTOVÝCH</a:t>
            </a:r>
          </a:p>
          <a:p>
            <a:pPr marL="1797177" marR="0">
              <a:lnSpc>
                <a:spcPts val="1993"/>
              </a:lnSpc>
              <a:spcBef>
                <a:spcPts val="70"/>
              </a:spcBef>
              <a:spcAft>
                <a:spcPts val="0"/>
              </a:spcAft>
            </a:pPr>
            <a:r>
              <a:rPr sz="18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ASOCIÁTŮ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23314" y="1798912"/>
            <a:ext cx="3287291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Polyhalidy </a:t>
            </a:r>
            <a:r>
              <a:rPr sz="12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(vhodné pro extrakci alkalických kovů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85214" y="2168456"/>
            <a:ext cx="5015853" cy="898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extrakci je možno provádět pro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pH</a:t>
            </a:r>
            <a:r>
              <a:rPr sz="1400" b="1" spc="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 </a:t>
            </a:r>
            <a:r>
              <a:rPr sz="1400" b="1" spc="-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při</a:t>
            </a:r>
            <a:r>
              <a:rPr sz="1400" spc="-13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vyšším</a:t>
            </a:r>
            <a:r>
              <a:rPr sz="1400" spc="-21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pH nastává</a:t>
            </a:r>
          </a:p>
          <a:p>
            <a:pPr marL="228600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rozklad polyhalidů)</a:t>
            </a:r>
          </a:p>
          <a:p>
            <a:pPr marL="0" marR="0">
              <a:lnSpc>
                <a:spcPts val="1720"/>
              </a:lnSpc>
              <a:spcBef>
                <a:spcPts val="6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vadí přítomnost oxidujících nebo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redukujících látek</a:t>
            </a:r>
          </a:p>
          <a:p>
            <a:pPr marL="0" marR="0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při užití v</a:t>
            </a:r>
            <a:r>
              <a:rPr sz="1400" b="1" spc="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technologii způsobuje jod korozi nerezové oceli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16601" y="3215131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28064" y="3240389"/>
            <a:ext cx="555869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Např. extrakce alkalických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 a alkalických zemin I</a:t>
            </a:r>
            <a:r>
              <a:rPr sz="1400" b="1" spc="79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nitrobenzenem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58689" y="332333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28064" y="3444986"/>
            <a:ext cx="309637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(v něm</a:t>
            </a:r>
            <a:r>
              <a:rPr sz="1400" b="1" spc="-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iontový pár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zcela disociován)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28064" y="6517624"/>
            <a:ext cx="2926160" cy="453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Extrahovatelnost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alkalických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kovů:</a:t>
            </a:r>
          </a:p>
          <a:p>
            <a:pPr marL="0" marR="0">
              <a:lnSpc>
                <a:spcPts val="1554"/>
              </a:lnSpc>
              <a:spcBef>
                <a:spcPts val="11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Extrahovatelnost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alkalických zemin: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496689" y="6497250"/>
            <a:ext cx="1848240" cy="4744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Rb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spc="-1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Na</a:t>
            </a:r>
            <a:r>
              <a:rPr sz="1400" b="1" spc="2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Li</a:t>
            </a: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Ba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Sr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28064" y="7147036"/>
            <a:ext cx="72702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Použití: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585214" y="7321423"/>
            <a:ext cx="2711320" cy="260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86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izolace cesia (zvláště pak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137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85214" y="7555468"/>
            <a:ext cx="431516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dělení alkalických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 alkalických zemin od sebe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139950" y="8049894"/>
            <a:ext cx="3237552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350" b="1" spc="712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350" b="1" spc="1402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350" b="1" spc="1246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400" b="1" spc="105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(Cs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  <a:r>
              <a:rPr sz="1350" b="1" spc="1065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(I</a:t>
            </a:r>
            <a:r>
              <a:rPr sz="1400" b="1" spc="4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127625" y="8049894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069713" y="8158099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223637" y="8158099"/>
            <a:ext cx="31743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139950" y="8458708"/>
            <a:ext cx="3257364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Na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350" b="1" spc="712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350" b="1" spc="1402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350" b="1" spc="1090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400" b="1" spc="105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(Na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  <a:r>
              <a:rPr sz="1350" b="1" spc="1065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(I</a:t>
            </a:r>
            <a:r>
              <a:rPr sz="1400" b="1" spc="4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147437" y="8458708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089525" y="856691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243449" y="8566912"/>
            <a:ext cx="31743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338070" y="8868663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048635" y="8868663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025525" y="8868663"/>
            <a:ext cx="698963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(Cs</a:t>
            </a:r>
            <a:r>
              <a:rPr sz="1350" b="1" baseline="4628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5051425" y="8868663"/>
            <a:ext cx="435462" cy="26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Na</a:t>
            </a:r>
            <a:r>
              <a:rPr sz="1350" b="1" baseline="4628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139950" y="8893921"/>
            <a:ext cx="118599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  <a:r>
              <a:rPr sz="1400" b="1" spc="122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(Na</a:t>
            </a:r>
            <a:r>
              <a:rPr sz="1400" b="1" spc="17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3702431" y="8893921"/>
            <a:ext cx="25400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05477" y="8893921"/>
            <a:ext cx="25400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173603" y="8976868"/>
            <a:ext cx="31743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585214" y="9329173"/>
            <a:ext cx="3871051" cy="4844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vhodné pro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extrakci těžkých alkalických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</a:t>
            </a:r>
          </a:p>
          <a:p>
            <a:pPr marL="0" marR="0">
              <a:lnSpc>
                <a:spcPts val="170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amminkomplexů typu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[Hg(NH</a:t>
            </a:r>
            <a:r>
              <a:rPr sz="1350" b="1" baseline="-149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350" b="1" baseline="-149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2+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5263983" y="4617424"/>
            <a:ext cx="141506" cy="1301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808653" y="4617424"/>
            <a:ext cx="128712" cy="1301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2282" y="4835490"/>
            <a:ext cx="868286" cy="787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3532" y="4829271"/>
            <a:ext cx="868021" cy="787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85214" y="884994"/>
            <a:ext cx="4817866" cy="1101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se provádí do nitrobenzenu, hexonu, octanu</a:t>
            </a:r>
          </a:p>
          <a:p>
            <a:pPr marL="228600" marR="0">
              <a:lnSpc>
                <a:spcPts val="1554"/>
              </a:lnSpc>
              <a:spcBef>
                <a:spcPts val="12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amylnatého, částečně i do benzenu</a:t>
            </a:r>
          </a:p>
          <a:p>
            <a:pPr marL="0" marR="0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nevýhodou je malá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rozpustnost tetrafenylboritanů těžkých</a:t>
            </a:r>
          </a:p>
          <a:p>
            <a:pPr marL="228600" marR="0">
              <a:lnSpc>
                <a:spcPts val="1554"/>
              </a:lnSpc>
              <a:spcBef>
                <a:spcPts val="6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alkalických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 v</a:t>
            </a:r>
            <a:r>
              <a:rPr sz="1400" b="1" spc="2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rozp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ouštědlech, vysoká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cena činidla</a:t>
            </a:r>
          </a:p>
          <a:p>
            <a:pPr marL="0" marR="0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rostoucím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pH roste i extrakce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98574" y="1945952"/>
            <a:ext cx="2848273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pro pH</a:t>
            </a:r>
            <a:r>
              <a:rPr sz="1400" b="1" spc="-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7 až</a:t>
            </a:r>
            <a:r>
              <a:rPr sz="1400" b="1" spc="-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9 již extrakce neroste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9464" y="2377805"/>
            <a:ext cx="72702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Použití: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85214" y="2582021"/>
            <a:ext cx="5224563" cy="1052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Cs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(zvláště pak</a:t>
            </a:r>
            <a:r>
              <a:rPr sz="1400" b="1" spc="-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pro substechiometrickou separaci)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1332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zjišťování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stupně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vyhoření jaderného paliva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základě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obsahu</a:t>
            </a:r>
          </a:p>
          <a:p>
            <a:pPr marL="22860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137</a:t>
            </a:r>
            <a:r>
              <a:rPr sz="1400" b="1" spc="-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izolace francia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použití činidla v</a:t>
            </a:r>
            <a:r>
              <a:rPr sz="1400" b="1" spc="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membránách iontově selektivních elektrod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585214" y="4156921"/>
            <a:ext cx="3434206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Dipikrylaminany </a:t>
            </a:r>
            <a:r>
              <a:rPr sz="12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(hexanitrodifenylaminany) - DPA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487340" y="4529163"/>
            <a:ext cx="210952" cy="234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4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GROSGW+Arial Bold"/>
                <a:cs typeface="GROSGW+Arial Bold"/>
              </a:rPr>
              <a:t>-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636042" y="4682690"/>
            <a:ext cx="435175" cy="245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NO</a:t>
            </a:r>
            <a:r>
              <a:rPr sz="1200" b="1" baseline="-32657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393181" y="4676458"/>
            <a:ext cx="435251" cy="24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NO</a:t>
            </a:r>
            <a:r>
              <a:rPr sz="1200" b="1" baseline="-32458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888713" y="5159857"/>
            <a:ext cx="381236" cy="206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12" dirty="0">
                <a:solidFill>
                  <a:srgbClr val="000000"/>
                </a:solidFill>
                <a:latin typeface="GROSGW+Arial Bold"/>
                <a:cs typeface="GROSGW+Arial Bold"/>
              </a:rPr>
              <a:t>ON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019782" y="5149592"/>
            <a:ext cx="261139" cy="206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N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030640" y="5136837"/>
            <a:ext cx="435125" cy="245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NO</a:t>
            </a:r>
            <a:r>
              <a:rPr sz="1200" b="1" baseline="-32450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646205" y="5620224"/>
            <a:ext cx="435175" cy="245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NO</a:t>
            </a:r>
            <a:r>
              <a:rPr sz="1200" b="1" baseline="-32450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403420" y="5614004"/>
            <a:ext cx="435124" cy="245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NO</a:t>
            </a:r>
            <a:r>
              <a:rPr sz="1200" b="1" baseline="-32449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585214" y="6239695"/>
            <a:ext cx="4824940" cy="1763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extrahují kovy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podobně jako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tetrafenylboritany</a:t>
            </a:r>
          </a:p>
          <a:p>
            <a:pPr marL="0" marR="0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výhodou je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vyšší extrahovatelnost příslušných solí</a:t>
            </a:r>
          </a:p>
          <a:p>
            <a:pPr marL="228600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nitrobenzenem</a:t>
            </a:r>
          </a:p>
          <a:p>
            <a:pPr marL="0" marR="0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yšší chemická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stabilita činidla</a:t>
            </a:r>
          </a:p>
          <a:p>
            <a:pPr marL="0" marR="0">
              <a:lnSpc>
                <a:spcPts val="1716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relativně nízká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cena</a:t>
            </a:r>
          </a:p>
          <a:p>
            <a:pPr marL="0" marR="0">
              <a:lnSpc>
                <a:spcPts val="170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zbarvení aniontu umožňuje spektrofotometrická stanovení</a:t>
            </a:r>
          </a:p>
          <a:p>
            <a:pPr marL="0" marR="0">
              <a:lnSpc>
                <a:spcPts val="171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fázi dochází k disociaci (tj. existují v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ní</a:t>
            </a:r>
            <a:r>
              <a:rPr sz="1400" b="1" spc="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např.</a:t>
            </a:r>
          </a:p>
          <a:p>
            <a:pPr marL="22860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CsDPA, CaDPA</a:t>
            </a:r>
            <a:r>
              <a:rPr sz="1350" b="1" baseline="4628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</a:t>
            </a:r>
            <a:r>
              <a:rPr sz="1400" b="1" spc="35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Ca(DPA)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99464" y="8165068"/>
            <a:ext cx="72702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Použití: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585214" y="8548624"/>
            <a:ext cx="1308781" cy="260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izolace 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137</a:t>
            </a:r>
            <a:r>
              <a:rPr sz="1400" b="1" spc="-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585214" y="8778098"/>
            <a:ext cx="2825415" cy="643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dělení cesia a rubidia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substechiome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trická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izolace </a:t>
            </a:r>
            <a:r>
              <a:rPr sz="1350" b="1" baseline="4628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137</a:t>
            </a:r>
            <a:r>
              <a:rPr sz="1400" b="1" spc="-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dělení francia a draslíku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"/>
          <p:cNvSpPr/>
          <p:nvPr/>
        </p:nvSpPr>
        <p:spPr>
          <a:xfrm>
            <a:off x="1814195" y="5653786"/>
            <a:ext cx="4000500" cy="34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681351" y="8259953"/>
            <a:ext cx="1566925" cy="10748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98115" y="6929501"/>
            <a:ext cx="815340" cy="716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1002" y="7265938"/>
            <a:ext cx="299535" cy="1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6559" y="3213217"/>
            <a:ext cx="614681" cy="861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0234" y="3299587"/>
            <a:ext cx="579419" cy="4482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6359" y="3594052"/>
            <a:ext cx="12700" cy="1056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207" y="4221711"/>
            <a:ext cx="39562" cy="394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7307" y="4216735"/>
            <a:ext cx="39245" cy="382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29161" y="3216879"/>
            <a:ext cx="614897" cy="8612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6186" y="3303249"/>
            <a:ext cx="685942" cy="4483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85214" y="893175"/>
            <a:ext cx="5169582" cy="1054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při extrakci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Cs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přítomnost dibenzo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-18-crownu-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6 vytváří</a:t>
            </a:r>
          </a:p>
          <a:p>
            <a:pPr marL="228600" marR="0">
              <a:lnSpc>
                <a:spcPts val="1554"/>
              </a:lnSpc>
              <a:spcBef>
                <a:spcPts val="17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cyklický polyether sendvičový obal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iontů cesia, čímž brání jeho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hydrataci. Pak</a:t>
            </a:r>
            <a:r>
              <a:rPr sz="1400" b="1" spc="-2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lze extrahovat Cs i</a:t>
            </a:r>
            <a:r>
              <a:rPr sz="1400" b="1" spc="2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u="sng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 nepolárního rozpouštědla</a:t>
            </a:r>
          </a:p>
          <a:p>
            <a:pPr marL="0" marR="0">
              <a:lnSpc>
                <a:spcPts val="1554"/>
              </a:lnSpc>
              <a:spcBef>
                <a:spcPts val="49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použití činidla i jako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srážedla pro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izolaci draslíku z</a:t>
            </a:r>
            <a:r>
              <a:rPr sz="1400" b="1" spc="2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mořské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vody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623314" y="2118952"/>
            <a:ext cx="592633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Fenoly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28064" y="2462588"/>
            <a:ext cx="5433665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pro extrakce těžkých alkalických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 používají se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složité deriváty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56614" y="2688701"/>
            <a:ext cx="62794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fenolu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286751" y="3064839"/>
            <a:ext cx="381320" cy="20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OH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714225" y="3060798"/>
            <a:ext cx="380977" cy="20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OH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761981" y="3321549"/>
            <a:ext cx="261745" cy="20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761981" y="3442139"/>
            <a:ext cx="261745" cy="20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C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189126" y="3438351"/>
            <a:ext cx="425749" cy="24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2" dirty="0">
                <a:solidFill>
                  <a:srgbClr val="000000"/>
                </a:solidFill>
                <a:latin typeface="GROSGW+Arial Bold"/>
                <a:cs typeface="GROSGW+Arial Bold"/>
              </a:rPr>
              <a:t>CH</a:t>
            </a:r>
            <a:r>
              <a:rPr sz="1200" b="1" baseline="-33448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2761981" y="3693772"/>
            <a:ext cx="425812" cy="246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1" dirty="0">
                <a:solidFill>
                  <a:srgbClr val="000000"/>
                </a:solidFill>
                <a:latin typeface="GROSGW+Arial Bold"/>
                <a:cs typeface="GROSGW+Arial Bold"/>
              </a:rPr>
              <a:t>CH</a:t>
            </a:r>
            <a:r>
              <a:rPr sz="1200" b="1" baseline="-33233" dirty="0">
                <a:solidFill>
                  <a:srgbClr val="000000"/>
                </a:solidFill>
                <a:latin typeface="GROSGW+Arial Bold"/>
                <a:cs typeface="GROSGW+Arial Bold"/>
              </a:rPr>
              <a:t>3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92002" y="4072208"/>
            <a:ext cx="371090" cy="20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CH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719172" y="4068483"/>
            <a:ext cx="303812" cy="20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Cl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47779" y="4250252"/>
            <a:ext cx="425508" cy="246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7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  <a:r>
              <a:rPr sz="1200" b="1" baseline="-33233" dirty="0">
                <a:solidFill>
                  <a:srgbClr val="000000"/>
                </a:solidFill>
                <a:latin typeface="GROSGW+Arial Bold"/>
                <a:cs typeface="GROSGW+Arial Bold"/>
              </a:rPr>
              <a:t>3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C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300653" y="4249002"/>
            <a:ext cx="707555" cy="64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775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7" dirty="0">
                <a:solidFill>
                  <a:srgbClr val="000000"/>
                </a:solidFill>
                <a:latin typeface="GROSGW+Arial Bold"/>
                <a:cs typeface="GROSGW+Arial Bold"/>
              </a:rPr>
              <a:t>C</a:t>
            </a:r>
            <a:r>
              <a:rPr sz="1200" b="1" baseline="-32421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  <a:r>
              <a:rPr sz="1200" b="1" spc="-15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  <a:r>
              <a:rPr sz="1200" b="1" baseline="-32421" dirty="0">
                <a:solidFill>
                  <a:srgbClr val="000000"/>
                </a:solidFill>
                <a:latin typeface="GROSGW+Arial Bold"/>
                <a:cs typeface="GROSGW+Arial Bold"/>
              </a:rPr>
              <a:t>5</a:t>
            </a:r>
          </a:p>
          <a:p>
            <a:pPr marL="0" marR="0">
              <a:lnSpc>
                <a:spcPts val="1328"/>
              </a:lnSpc>
              <a:spcBef>
                <a:spcPts val="1877"/>
              </a:spcBef>
              <a:spcAft>
                <a:spcPts val="0"/>
              </a:spcAft>
            </a:pPr>
            <a:r>
              <a:rPr sz="1200" b="1" spc="-15" dirty="0">
                <a:solidFill>
                  <a:srgbClr val="000000"/>
                </a:solidFill>
                <a:latin typeface="GROSGW+Arial Bold"/>
                <a:cs typeface="GROSGW+Arial Bold"/>
              </a:rPr>
              <a:t>BAMBP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660697" y="4669394"/>
            <a:ext cx="1071953" cy="206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Santophen-1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128064" y="5035481"/>
            <a:ext cx="5617355" cy="474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charakteristický je růst rozdělovacích poměrů</a:t>
            </a:r>
            <a:r>
              <a:rPr sz="1400" b="1" spc="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 až do pH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= 13,5</a:t>
            </a: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charakteristický děj (doprovázený další solvatací molekulami fenolu)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911350" y="5685917"/>
            <a:ext cx="3094296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350" b="1" spc="1057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105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3(RH)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x,org</a:t>
            </a:r>
            <a:r>
              <a:rPr sz="1350" b="1" spc="1048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400" b="1" spc="104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[CsR(RH)</a:t>
            </a:r>
            <a:r>
              <a:rPr sz="1400" b="1" spc="13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150485" y="5685917"/>
            <a:ext cx="590911" cy="260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83557" y="5794121"/>
            <a:ext cx="585939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3x-1</a:t>
            </a:r>
            <a:r>
              <a:rPr sz="900" b="1" spc="24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128064" y="6288463"/>
            <a:ext cx="4367739" cy="4729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možnost použití málo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polárních rozpouštědel</a:t>
            </a:r>
          </a:p>
          <a:p>
            <a:pPr marL="0" marR="0">
              <a:lnSpc>
                <a:spcPts val="170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vyšší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separační faktory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pro jednotlivé alkalické</a:t>
            </a:r>
            <a:r>
              <a:rPr sz="1400" b="1" spc="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kovy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199363" y="6955229"/>
            <a:ext cx="328210" cy="308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0"/>
              </a:lnSpc>
              <a:spcBef>
                <a:spcPts val="0"/>
              </a:spcBef>
              <a:spcAft>
                <a:spcPts val="0"/>
              </a:spcAft>
            </a:pPr>
            <a:r>
              <a:rPr sz="1900" i="1" dirty="0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D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722789" y="7081881"/>
            <a:ext cx="526505" cy="3373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356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000000"/>
                </a:solidFill>
                <a:latin typeface="NGTGTL+Symbol"/>
                <a:cs typeface="NGTGTL+Symbol"/>
              </a:rPr>
              <a:t></a:t>
            </a:r>
            <a:r>
              <a:rPr sz="1900" spc="2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000000"/>
                </a:solidFill>
                <a:latin typeface="NGTGTL+Symbol"/>
                <a:cs typeface="NGTGTL+Symbol"/>
              </a:rPr>
              <a:t>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352825" y="7107850"/>
            <a:ext cx="223469" cy="196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4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000000"/>
                </a:solidFill>
                <a:latin typeface="CBCSLK+Times New Roman"/>
                <a:cs typeface="CBCSLK+Times New Roman"/>
              </a:rPr>
              <a:t>1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690239" y="7276015"/>
            <a:ext cx="1663095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</a:t>
            </a: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separační faktor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185593" y="7302345"/>
            <a:ext cx="393164" cy="348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30"/>
              </a:lnSpc>
              <a:spcBef>
                <a:spcPts val="0"/>
              </a:spcBef>
              <a:spcAft>
                <a:spcPts val="0"/>
              </a:spcAft>
            </a:pPr>
            <a:r>
              <a:rPr sz="1900" i="1" spc="-36" dirty="0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D</a:t>
            </a:r>
            <a:r>
              <a:rPr sz="1650" baseline="-25702" dirty="0">
                <a:solidFill>
                  <a:srgbClr val="000000"/>
                </a:solidFill>
                <a:latin typeface="CBCSLK+Times New Roman"/>
                <a:cs typeface="CBCSLK+Times New Roman"/>
              </a:rPr>
              <a:t>2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899464" y="7857220"/>
            <a:ext cx="5012351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Př.</a:t>
            </a:r>
            <a:r>
              <a:rPr sz="1400" b="1" spc="34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Extrakce</a:t>
            </a:r>
            <a:r>
              <a:rPr sz="1400" b="1" i="1" spc="-13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alkalických</a:t>
            </a:r>
            <a:r>
              <a:rPr sz="1400" b="1" i="1" spc="-12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kovů 1 M BAMBP v</a:t>
            </a:r>
            <a:r>
              <a:rPr sz="1400" b="1" i="1" spc="1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diisopropylbenzenu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728595" y="8273653"/>
            <a:ext cx="1047213" cy="6699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dělené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kovy</a:t>
            </a:r>
          </a:p>
          <a:p>
            <a:pPr marL="0" marR="0">
              <a:lnSpc>
                <a:spcPts val="1554"/>
              </a:lnSpc>
              <a:spcBef>
                <a:spcPts val="159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  <a:r>
              <a:rPr sz="1400" b="1" spc="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od Rb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  <a:r>
              <a:rPr sz="1400" b="1" spc="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od K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3822827" y="8265472"/>
            <a:ext cx="419861" cy="678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</a:t>
            </a:r>
          </a:p>
          <a:p>
            <a:pPr marL="44195" marR="0">
              <a:lnSpc>
                <a:spcPts val="1554"/>
              </a:lnSpc>
              <a:spcBef>
                <a:spcPts val="10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20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300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2728595" y="8918305"/>
            <a:ext cx="844948" cy="447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  <a:r>
              <a:rPr sz="1400" b="1" spc="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od Na</a:t>
            </a:r>
          </a:p>
          <a:p>
            <a:pPr marL="0" marR="0">
              <a:lnSpc>
                <a:spcPts val="1554"/>
              </a:lnSpc>
              <a:spcBef>
                <a:spcPts val="6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  <a:r>
              <a:rPr sz="1400" b="1" spc="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od </a:t>
            </a:r>
            <a:r>
              <a:rPr sz="1400" b="1" spc="-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Li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3711575" y="8918305"/>
            <a:ext cx="641677" cy="447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19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9 000</a:t>
            </a:r>
          </a:p>
          <a:p>
            <a:pPr marL="0" marR="0">
              <a:lnSpc>
                <a:spcPts val="1554"/>
              </a:lnSpc>
              <a:spcBef>
                <a:spcPts val="6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25</a:t>
            </a:r>
            <a:r>
              <a:rPr sz="1400" b="1" spc="-1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000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899795" y="6305296"/>
            <a:ext cx="6172199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585595" y="3286506"/>
            <a:ext cx="4457700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8064" y="893175"/>
            <a:ext cx="4952383" cy="1055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snadná reextrahovatelnost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alkalických kovů (i působením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CO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  <a:p>
            <a:pPr marL="449529" marR="0">
              <a:lnSpc>
                <a:spcPts val="1554"/>
              </a:lnSpc>
              <a:spcBef>
                <a:spcPts val="4758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E.</a:t>
            </a:r>
            <a:r>
              <a:rPr sz="1400" b="1" i="1" spc="510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Kyselina dinonylnaftalensulfonová</a:t>
            </a:r>
            <a:r>
              <a:rPr sz="1400" b="1" i="1" spc="32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- DNS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28064" y="2120249"/>
            <a:ext cx="4994199" cy="84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dodává se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jako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48%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ní roztok</a:t>
            </a:r>
            <a:r>
              <a:rPr sz="1400" b="1" spc="-2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směsi izomerů v</a:t>
            </a:r>
            <a:r>
              <a:rPr sz="1400" b="1" spc="2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n-heptanu</a:t>
            </a:r>
          </a:p>
          <a:p>
            <a:pPr marL="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málo rozpustná ve vodě, dobře v organických rozpouštědlech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málo polárních rozpouštědlech nasycených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vodou tvoří micely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používá se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také jako inhibitor koroze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28064" y="2938637"/>
            <a:ext cx="240921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má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dobré extrakční vlastnosti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82750" y="3321812"/>
            <a:ext cx="1450162" cy="27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n+</a:t>
            </a:r>
            <a:r>
              <a:rPr sz="1350" b="1" spc="357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105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(HA)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x,org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02559" y="3347069"/>
            <a:ext cx="25400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525646" y="3347069"/>
            <a:ext cx="983176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[M(H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x-n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</a:t>
            </a:r>
            <a:r>
              <a:rPr sz="1400" b="1" spc="1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30445" y="3347069"/>
            <a:ext cx="25400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280025" y="3321812"/>
            <a:ext cx="455274" cy="260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nH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237609" y="3430015"/>
            <a:ext cx="435063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x</a:t>
            </a:r>
            <a:r>
              <a:rPr sz="900" b="1" spc="26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28064" y="3757406"/>
            <a:ext cx="5446773" cy="84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povrchově aktivní látkou (nebezpečí tvorby emulzí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při extrakci)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DNS neextrahuje</a:t>
            </a:r>
            <a:r>
              <a:rPr sz="1400" b="1" spc="-1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anionty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fázi však může vázat</a:t>
            </a:r>
            <a:r>
              <a:rPr sz="1400" b="1" spc="-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až</a:t>
            </a:r>
            <a:r>
              <a:rPr sz="1400" b="1" spc="-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8 molekul vody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1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sulfoskupinu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extrahuje nejen jednoduché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kationty, nýbrž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 komplexní kationty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99464" y="4985750"/>
            <a:ext cx="72702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Použití: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85214" y="5367400"/>
            <a:ext cx="190462" cy="573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</a:p>
          <a:p>
            <a:pPr marL="0" marR="0">
              <a:lnSpc>
                <a:spcPts val="996"/>
              </a:lnSpc>
              <a:spcBef>
                <a:spcPts val="611"/>
              </a:spcBef>
              <a:spcAft>
                <a:spcPts val="0"/>
              </a:spcAft>
            </a:pPr>
            <a:r>
              <a:rPr sz="9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</a:p>
          <a:p>
            <a:pPr marL="0" marR="0">
              <a:lnSpc>
                <a:spcPts val="996"/>
              </a:lnSpc>
              <a:spcBef>
                <a:spcPts val="611"/>
              </a:spcBef>
              <a:spcAft>
                <a:spcPts val="0"/>
              </a:spcAft>
            </a:pPr>
            <a:r>
              <a:rPr sz="9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813814" y="5367400"/>
            <a:ext cx="1928605" cy="260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extrakce</a:t>
            </a:r>
            <a:r>
              <a:rPr sz="1400" b="1" spc="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137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</a:t>
            </a:r>
            <a:r>
              <a:rPr sz="1400" b="1" spc="-1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hexonem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813814" y="5571617"/>
            <a:ext cx="2058197" cy="260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extrakce</a:t>
            </a:r>
            <a:r>
              <a:rPr sz="1400" b="1" spc="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7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Be n-heptanem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13814" y="5801090"/>
            <a:ext cx="407660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separace rhodia od iridia, platiny, palladia a stříbra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813814" y="6823948"/>
            <a:ext cx="470192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Karbonové kyseliny,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COOH (mastné a naftenové kyseliny)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128064" y="7370503"/>
            <a:ext cx="5625768" cy="1547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používají se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od 60. let</a:t>
            </a: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nízká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cena</a:t>
            </a:r>
          </a:p>
          <a:p>
            <a:pPr marL="0" marR="0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vysoká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mísitelnost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</a:t>
            </a:r>
            <a:r>
              <a:rPr sz="1400" b="1" spc="2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většinou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organických rozpouštědel</a:t>
            </a:r>
          </a:p>
          <a:p>
            <a:pPr marL="0" marR="0">
              <a:lnSpc>
                <a:spcPts val="1716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relativní chemická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stabilita</a:t>
            </a:r>
          </a:p>
          <a:p>
            <a:pPr marL="0" marR="0">
              <a:lnSpc>
                <a:spcPts val="1707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vysoká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reprodukovatelnost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</a:t>
            </a:r>
          </a:p>
          <a:p>
            <a:pPr marL="0" marR="0">
              <a:lnSpc>
                <a:spcPts val="171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nevýhodou jsou nízké rozdělovací konstanty kyselin, pomalá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kinetika</a:t>
            </a:r>
          </a:p>
          <a:p>
            <a:pPr marL="228549" marR="0">
              <a:lnSpc>
                <a:spcPts val="1554"/>
              </a:lnSpc>
              <a:spcBef>
                <a:spcPts val="4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 spoluextrakce některých kovů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128064" y="8878120"/>
            <a:ext cx="4714547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extrahují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formě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kationtů (anionty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zpravidla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356614" y="9104233"/>
            <a:ext cx="109330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neextrahují)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128064" y="9300218"/>
            <a:ext cx="5513548" cy="4616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extrahovatelnost kovů je tím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vyšší, čím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 kov</a:t>
            </a:r>
            <a:r>
              <a:rPr sz="1400" b="1" spc="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méně zásaditý, tj. čím</a:t>
            </a:r>
          </a:p>
          <a:p>
            <a:pPr marL="228549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nižší je pH jeho srážení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2385695" y="1688210"/>
            <a:ext cx="3429000" cy="34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2033" y="2422398"/>
            <a:ext cx="2263520" cy="640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28064" y="884994"/>
            <a:ext cx="5569562" cy="474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vesměs roste s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růstem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pH</a:t>
            </a:r>
          </a:p>
          <a:p>
            <a:pPr marL="0" marR="0">
              <a:lnSpc>
                <a:spcPts val="1717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přecházejí do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fáze ve formě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solí kyselin, které nejsou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56614" y="1327769"/>
            <a:ext cx="534134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disociovány a jsou zpravidla solvatovány dalšími molekulami činidla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483231" y="1751441"/>
            <a:ext cx="1079557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UO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 .</a:t>
            </a:r>
            <a:r>
              <a:rPr sz="1400" b="1" spc="-12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2HA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31971" y="1751441"/>
            <a:ext cx="926162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FeA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350" b="1" spc="16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. HA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908169" y="1751441"/>
            <a:ext cx="921258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CsA(HA)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7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28064" y="2342192"/>
            <a:ext cx="3392901" cy="1088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rozdělovací konstanta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činidla závisí na</a:t>
            </a:r>
          </a:p>
          <a:p>
            <a:pPr marL="228549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koncentraci</a:t>
            </a:r>
          </a:p>
          <a:p>
            <a:pPr marL="0" marR="0">
              <a:lnSpc>
                <a:spcPts val="170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některých případech nelze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vyloučit ani</a:t>
            </a:r>
          </a:p>
          <a:p>
            <a:pPr marL="228549" marR="0">
              <a:lnSpc>
                <a:spcPts val="1554"/>
              </a:lnSpc>
              <a:spcBef>
                <a:spcPts val="4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tvorbu (účast obou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kyslíků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karboxylové</a:t>
            </a:r>
          </a:p>
          <a:p>
            <a:pPr marL="228549" marR="0">
              <a:lnSpc>
                <a:spcPts val="1554"/>
              </a:lnSpc>
              <a:spcBef>
                <a:spcPts val="6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skupiny)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629277" y="2437241"/>
            <a:ext cx="2265292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u="sng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koncentrace činidla (M)</a:t>
            </a:r>
            <a:r>
              <a:rPr sz="1400" b="1" i="1" u="sng" spc="-10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spc="446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K</a:t>
            </a:r>
            <a:r>
              <a:rPr sz="1350" b="1" i="1" baseline="-1457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267833" y="2646481"/>
            <a:ext cx="64274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0,0035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530086" y="2646029"/>
            <a:ext cx="37582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6,4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357749" y="2856341"/>
            <a:ext cx="46443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6,45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485890" y="2856341"/>
            <a:ext cx="46443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71,8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915922" y="3810126"/>
            <a:ext cx="5034407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Průmyslově vyráběné </a:t>
            </a:r>
            <a:r>
              <a:rPr sz="1800" b="1" dirty="0" err="1">
                <a:solidFill>
                  <a:srgbClr val="0070C0"/>
                </a:solidFill>
                <a:latin typeface="RSQGSW+Times New Roman Bold"/>
                <a:cs typeface="RSQGSW+Times New Roman Bold"/>
              </a:rPr>
              <a:t>mastné</a:t>
            </a:r>
            <a:r>
              <a:rPr sz="1800" b="1" spc="11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 </a:t>
            </a:r>
            <a:r>
              <a:rPr sz="1800" b="1" dirty="0" err="1">
                <a:solidFill>
                  <a:srgbClr val="0070C0"/>
                </a:solidFill>
                <a:latin typeface="RSQGSW+Times New Roman Bold"/>
                <a:cs typeface="RSQGSW+Times New Roman Bold"/>
              </a:rPr>
              <a:t>kyseliny</a:t>
            </a:r>
            <a:r>
              <a:rPr lang="cs-CZ" sz="1800" b="1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, C7 – C9</a:t>
            </a:r>
            <a:endParaRPr sz="1800" b="1" dirty="0">
              <a:solidFill>
                <a:srgbClr val="0070C0"/>
              </a:solidFill>
              <a:latin typeface="RSQGSW+Times New Roman Bold"/>
              <a:cs typeface="RSQGSW+Times New Roman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2320" y="4198933"/>
            <a:ext cx="5367766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vzniká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oxidací parafinu kyslíkem, používá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jako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plastifikátory, mycí prostředky, flotační kolektory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055975" y="4388032"/>
            <a:ext cx="57361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apod.</a:t>
            </a:r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BC9F4F69-ACB0-4102-9B45-E2531547FBA2}"/>
              </a:ext>
            </a:extLst>
          </p:cNvPr>
          <p:cNvGrpSpPr/>
          <p:nvPr/>
        </p:nvGrpSpPr>
        <p:grpSpPr>
          <a:xfrm>
            <a:off x="1140860" y="4779506"/>
            <a:ext cx="5634431" cy="272881"/>
            <a:chOff x="1128064" y="5009261"/>
            <a:chExt cx="5634431" cy="272881"/>
          </a:xfrm>
        </p:grpSpPr>
        <p:sp>
          <p:nvSpPr>
            <p:cNvPr id="22" name="object 22"/>
            <p:cNvSpPr txBox="1"/>
            <p:nvPr/>
          </p:nvSpPr>
          <p:spPr>
            <a:xfrm>
              <a:off x="1128064" y="5034518"/>
              <a:ext cx="1361132" cy="2476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5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M</a:t>
              </a:r>
              <a:r>
                <a:rPr sz="1350" b="1" baseline="-1457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r.stř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= 139-143,</a:t>
              </a: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2698115" y="5009261"/>
              <a:ext cx="1398260" cy="26081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5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b.v. = 236-240</a:t>
              </a:r>
              <a:r>
                <a:rPr sz="1350" b="1" baseline="46285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o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C</a:t>
              </a: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496689" y="5009261"/>
              <a:ext cx="2265806" cy="26081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5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hustota = 0,915-0,917 g.cm</a:t>
              </a:r>
              <a:r>
                <a:rPr sz="1350" b="1" baseline="46285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-3</a:t>
              </a: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99464" y="6258544"/>
            <a:ext cx="70717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0070C0"/>
                </a:solidFill>
                <a:latin typeface="HNHCGA+Times New Roman"/>
                <a:cs typeface="HNHCGA+Times New Roman"/>
              </a:rPr>
              <a:t>Použití: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585214" y="6465808"/>
            <a:ext cx="2035698" cy="643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separace </a:t>
            </a:r>
            <a:r>
              <a:rPr sz="1400" b="1" spc="-2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Zr</a:t>
            </a:r>
            <a:r>
              <a:rPr sz="1400" b="1" spc="2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 Nb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separace lanthanoidů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extrakce Cs, U, Th aj.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585214" y="7079980"/>
            <a:ext cx="5194014" cy="84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obchodní preparáty Versatic (směs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terciárních mono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karbonových kyselin) vznikají působením CO</a:t>
            </a:r>
            <a:r>
              <a:rPr sz="1400" b="1" spc="2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 vody 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na</a:t>
            </a:r>
            <a:r>
              <a:rPr sz="1400" b="1" spc="2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olefiny</a:t>
            </a:r>
          </a:p>
          <a:p>
            <a:pPr marL="21335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Versatic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</a:t>
            </a:r>
            <a:r>
              <a:rPr sz="1400" b="1" spc="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(R)(CH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COOH;</a:t>
            </a:r>
          </a:p>
          <a:p>
            <a:pPr marL="21335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Versatic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911</a:t>
            </a:r>
            <a:r>
              <a:rPr sz="1400" b="1" spc="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(R</a:t>
            </a:r>
            <a:r>
              <a:rPr sz="1400" b="1" spc="8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 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</a:t>
            </a:r>
            <a:r>
              <a:rPr sz="1400" b="1" spc="11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 (CH</a:t>
            </a:r>
            <a:r>
              <a:rPr sz="1400" b="1" spc="1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 COOH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3079115" y="777557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425063" y="777557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912743" y="777557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850163" y="5308838"/>
            <a:ext cx="5856173" cy="1873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677078" y="1402367"/>
            <a:ext cx="253486" cy="303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5563" y="957293"/>
            <a:ext cx="681252" cy="3338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4759" y="1097661"/>
            <a:ext cx="660777" cy="6021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30564" y="885213"/>
            <a:ext cx="677281" cy="728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2" dirty="0">
                <a:solidFill>
                  <a:srgbClr val="000000"/>
                </a:solidFill>
                <a:latin typeface="GROSGW+Arial Bold"/>
                <a:cs typeface="GROSGW+Arial Bold"/>
              </a:rPr>
              <a:t>CH</a:t>
            </a:r>
            <a:r>
              <a:rPr sz="1200" b="1" baseline="-33349" dirty="0">
                <a:solidFill>
                  <a:srgbClr val="000000"/>
                </a:solidFill>
                <a:latin typeface="GROSGW+Arial Bold"/>
                <a:cs typeface="GROSGW+Arial Bold"/>
              </a:rPr>
              <a:t>3</a:t>
            </a:r>
          </a:p>
          <a:p>
            <a:pPr marL="251328" marR="0">
              <a:lnSpc>
                <a:spcPts val="1337"/>
              </a:lnSpc>
              <a:spcBef>
                <a:spcPts val="378"/>
              </a:spcBef>
              <a:spcAft>
                <a:spcPts val="0"/>
              </a:spcAft>
            </a:pPr>
            <a:r>
              <a:rPr sz="1200" b="1" spc="-13" dirty="0">
                <a:solidFill>
                  <a:srgbClr val="000000"/>
                </a:solidFill>
                <a:latin typeface="GROSGW+Arial Bold"/>
                <a:cs typeface="GROSGW+Arial Bold"/>
              </a:rPr>
              <a:t>CH</a:t>
            </a:r>
            <a:r>
              <a:rPr sz="1200" b="1" baseline="-33349" dirty="0">
                <a:solidFill>
                  <a:srgbClr val="000000"/>
                </a:solidFill>
                <a:latin typeface="GROSGW+Arial Bold"/>
                <a:cs typeface="GROSGW+Arial Bold"/>
              </a:rPr>
              <a:t>3</a:t>
            </a:r>
          </a:p>
          <a:p>
            <a:pPr marL="0" marR="0">
              <a:lnSpc>
                <a:spcPts val="1337"/>
              </a:lnSpc>
              <a:spcBef>
                <a:spcPts val="196"/>
              </a:spcBef>
              <a:spcAft>
                <a:spcPts val="0"/>
              </a:spcAft>
            </a:pPr>
            <a:r>
              <a:rPr sz="1800" b="1" spc="-12" baseline="50023" dirty="0">
                <a:solidFill>
                  <a:srgbClr val="000000"/>
                </a:solidFill>
                <a:latin typeface="GROSGW+Arial Bold"/>
                <a:cs typeface="GROSGW+Arial Bold"/>
              </a:rPr>
              <a:t>CH</a:t>
            </a:r>
            <a:r>
              <a:rPr sz="800" b="1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79212" y="952661"/>
            <a:ext cx="279320" cy="776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R</a:t>
            </a:r>
          </a:p>
          <a:p>
            <a:pPr marL="16388" marR="0">
              <a:lnSpc>
                <a:spcPts val="1337"/>
              </a:lnSpc>
              <a:spcBef>
                <a:spcPts val="3192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629983" y="952661"/>
            <a:ext cx="262932" cy="2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193715" y="957593"/>
            <a:ext cx="426422" cy="24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7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  <a:r>
              <a:rPr sz="1200" b="1" baseline="-33349" dirty="0">
                <a:solidFill>
                  <a:srgbClr val="000000"/>
                </a:solidFill>
                <a:latin typeface="GROSGW+Arial Bold"/>
                <a:cs typeface="GROSGW+Arial Bold"/>
              </a:rPr>
              <a:t>3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C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72691" y="1365424"/>
            <a:ext cx="426549" cy="24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spc="-19" baseline="50023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  <a:r>
              <a:rPr sz="800" b="1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  <a:r>
              <a:rPr sz="1800" b="1" baseline="50023" dirty="0">
                <a:solidFill>
                  <a:srgbClr val="000000"/>
                </a:solidFill>
                <a:latin typeface="GROSGW+Arial Bold"/>
                <a:cs typeface="GROSGW+Arial Bold"/>
              </a:rPr>
              <a:t>C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680692" y="1472005"/>
            <a:ext cx="1127832" cy="246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2" dirty="0">
                <a:solidFill>
                  <a:srgbClr val="000000"/>
                </a:solidFill>
                <a:latin typeface="GROSGW+Arial Bold"/>
                <a:cs typeface="GROSGW+Arial Bold"/>
              </a:rPr>
              <a:t>(CH</a:t>
            </a:r>
            <a:r>
              <a:rPr sz="1200" b="1" spc="15" baseline="-32535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)n-COOH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254602" y="1694391"/>
            <a:ext cx="262932" cy="2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R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692183" y="1768013"/>
            <a:ext cx="1128111" cy="2467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7"/>
              </a:lnSpc>
              <a:spcBef>
                <a:spcPts val="0"/>
              </a:spcBef>
              <a:spcAft>
                <a:spcPts val="0"/>
              </a:spcAft>
            </a:pPr>
            <a:r>
              <a:rPr sz="1200" b="1" spc="-12" dirty="0">
                <a:solidFill>
                  <a:srgbClr val="000000"/>
                </a:solidFill>
                <a:latin typeface="GROSGW+Arial Bold"/>
                <a:cs typeface="GROSGW+Arial Bold"/>
              </a:rPr>
              <a:t>(CH</a:t>
            </a:r>
            <a:r>
              <a:rPr sz="1200" b="1" spc="13" baseline="-32540" dirty="0">
                <a:solidFill>
                  <a:srgbClr val="000000"/>
                </a:solidFill>
                <a:latin typeface="GROSGW+Arial Bold"/>
                <a:cs typeface="GROSGW+Arial Bold"/>
              </a:rPr>
              <a:t>2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)n-COOH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48994" y="2392171"/>
            <a:ext cx="4757801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</a:t>
            </a:r>
            <a:r>
              <a:rPr sz="1350" b="1" baseline="-1457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r,stř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 170-340, pro extrakce cca 200 , hustota 0,98</a:t>
            </a:r>
            <a:r>
              <a:rPr sz="1400" b="1" spc="3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 g.cm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28064" y="2817680"/>
            <a:ext cx="1644617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velmi nízká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cena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28064" y="3035612"/>
            <a:ext cx="5437564" cy="678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používají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se</a:t>
            </a:r>
            <a:r>
              <a:rPr sz="1400" b="1" spc="-1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</a:t>
            </a:r>
            <a:r>
              <a:rPr sz="1400" b="1" spc="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koncentraci 0,3</a:t>
            </a:r>
            <a:r>
              <a:rPr sz="1400" b="1" spc="1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 M 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kerosenu, často tvoří dimery</a:t>
            </a:r>
          </a:p>
          <a:p>
            <a:pPr marL="0" marR="0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kyseliny s</a:t>
            </a:r>
            <a:r>
              <a:rPr sz="1400" b="1" spc="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vyšším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počtem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atomů C mohou obsahovat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 dvojité</a:t>
            </a:r>
          </a:p>
          <a:p>
            <a:pPr marL="228549" marR="0">
              <a:lnSpc>
                <a:spcPts val="1554"/>
              </a:lnSpc>
              <a:spcBef>
                <a:spcPts val="1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naftenové kruhy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28064" y="3674549"/>
            <a:ext cx="3930910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vznikají oxidací nafty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nebo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petrolejových olejů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11656" y="4515738"/>
            <a:ext cx="5886768" cy="554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2721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IONTOVÝCH ASOCIÁTŮ</a:t>
            </a:r>
          </a:p>
          <a:p>
            <a:pPr marL="0" marR="0">
              <a:lnSpc>
                <a:spcPts val="1993"/>
              </a:lnSpc>
              <a:spcBef>
                <a:spcPts val="82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 </a:t>
            </a:r>
            <a:r>
              <a:rPr sz="18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NEUTRÁLNÍMI ORGANOFOSFOROVÝMI ČINIDLY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222552" y="5308838"/>
            <a:ext cx="831984" cy="457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497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(OR)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316734" y="5308838"/>
            <a:ext cx="1608988" cy="446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trialkylfosfin</a:t>
            </a:r>
          </a:p>
          <a:p>
            <a:pPr marL="0" marR="0">
              <a:lnSpc>
                <a:spcPts val="1550"/>
              </a:lnSpc>
              <a:spcBef>
                <a:spcPts val="54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dialkylalkoxyfosfin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094353" y="5308838"/>
            <a:ext cx="1072462" cy="457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0687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P=O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(RO)R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P=O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292217" y="5308838"/>
            <a:ext cx="1509681" cy="1685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trialkylfosfinoxid</a:t>
            </a:r>
          </a:p>
          <a:p>
            <a:pPr marL="0" marR="0">
              <a:lnSpc>
                <a:spcPts val="1550"/>
              </a:lnSpc>
              <a:spcBef>
                <a:spcPts val="54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alkyester kyseliny</a:t>
            </a:r>
          </a:p>
          <a:p>
            <a:pPr marL="0" marR="0">
              <a:lnSpc>
                <a:spcPts val="1554"/>
              </a:lnSpc>
              <a:spcBef>
                <a:spcPts val="49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dialkyfosfinové</a:t>
            </a:r>
          </a:p>
          <a:p>
            <a:pPr marL="0" marR="0">
              <a:lnSpc>
                <a:spcPts val="1554"/>
              </a:lnSpc>
              <a:spcBef>
                <a:spcPts val="10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dialkylester</a:t>
            </a:r>
          </a:p>
          <a:p>
            <a:pPr marL="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kyseliny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alkylfosfonové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trialkylester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kyseliny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222552" y="5933932"/>
            <a:ext cx="831291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PR(OR)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316734" y="5934385"/>
            <a:ext cx="1608988" cy="855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alkyldialkoxyfosfin</a:t>
            </a:r>
          </a:p>
          <a:p>
            <a:pPr marL="44195" marR="0">
              <a:lnSpc>
                <a:spcPts val="1554"/>
              </a:lnSpc>
              <a:spcBef>
                <a:spcPts val="327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(trialkylfosfit)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71493" y="5933932"/>
            <a:ext cx="1072462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(RO)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RP=O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288034" y="6554200"/>
            <a:ext cx="703326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P(OR)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135501" y="6554200"/>
            <a:ext cx="944890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(RO)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P=O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5292217" y="6962632"/>
            <a:ext cx="93458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fosfo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rečné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99464" y="7174468"/>
            <a:ext cx="1712564" cy="236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alkyl může být i aryl</a:t>
            </a:r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7088EB86-1E96-485B-818F-43047C26EEB7}"/>
              </a:ext>
            </a:extLst>
          </p:cNvPr>
          <p:cNvGrpSpPr/>
          <p:nvPr/>
        </p:nvGrpSpPr>
        <p:grpSpPr>
          <a:xfrm>
            <a:off x="1505562" y="434389"/>
            <a:ext cx="5131262" cy="291256"/>
            <a:chOff x="923271" y="8274099"/>
            <a:chExt cx="3954360" cy="291256"/>
          </a:xfrm>
        </p:grpSpPr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7129BA8C-0871-4FCD-BFF4-D0528787147E}"/>
                </a:ext>
              </a:extLst>
            </p:cNvPr>
            <p:cNvSpPr txBox="1"/>
            <p:nvPr/>
          </p:nvSpPr>
          <p:spPr>
            <a:xfrm>
              <a:off x="923271" y="8274099"/>
              <a:ext cx="1935673" cy="2912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99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b="1" i="1" dirty="0">
                  <a:solidFill>
                    <a:srgbClr val="000000"/>
                  </a:solidFill>
                  <a:latin typeface="KOLJIW+Times New Roman Bold Italic"/>
                  <a:cs typeface="KOLJIW+Times New Roman Bold Italic"/>
                </a:rPr>
                <a:t>Naftenové kyseliny</a:t>
              </a:r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02DC845B-38A6-499A-8223-DBA5030DDE93}"/>
                </a:ext>
              </a:extLst>
            </p:cNvPr>
            <p:cNvSpPr txBox="1"/>
            <p:nvPr/>
          </p:nvSpPr>
          <p:spPr>
            <a:xfrm>
              <a:off x="2478727" y="8320428"/>
              <a:ext cx="2398904" cy="2355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5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Jde o deriváty</a:t>
              </a:r>
              <a:r>
                <a:rPr sz="1400" b="1" spc="10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cykloparafinů: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1537970" y="7062089"/>
            <a:ext cx="4914391" cy="678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372995" y="1297685"/>
            <a:ext cx="2811780" cy="3663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87194" y="5581182"/>
            <a:ext cx="3563677" cy="264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71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600" spc="13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Mechanismus extrakce kyselin a kovů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28064" y="6019276"/>
            <a:ext cx="1008101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Typ vazby: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56614" y="6419527"/>
            <a:ext cx="4436130" cy="4744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činidlo je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vázáno na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</a:t>
            </a:r>
            <a:r>
              <a:rPr sz="1400" b="1" spc="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vazbou</a:t>
            </a:r>
            <a:r>
              <a:rPr sz="1400" b="1" spc="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 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</a:t>
            </a:r>
            <a:r>
              <a:rPr sz="1400" spc="10" dirty="0">
                <a:solidFill>
                  <a:srgbClr val="000000"/>
                </a:solidFill>
                <a:latin typeface="NGTGTL+Symbol"/>
                <a:cs typeface="NGTGTL+Symbol"/>
              </a:rPr>
              <a:t>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 nebo</a:t>
            </a:r>
            <a:r>
              <a:rPr sz="1400" b="1" spc="-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P=O</a:t>
            </a:r>
            <a:r>
              <a:rPr sz="1400" spc="10" dirty="0">
                <a:solidFill>
                  <a:srgbClr val="000000"/>
                </a:solidFill>
                <a:latin typeface="NGTGTL+Symbol"/>
                <a:cs typeface="NGTGTL+Symbol"/>
              </a:rPr>
              <a:t>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</a:t>
            </a: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činidlo je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vázáno vodíkovým můstkem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P=O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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85214" y="7073884"/>
            <a:ext cx="199577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vazba 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na</a:t>
            </a:r>
            <a:r>
              <a:rPr sz="1400" b="1" spc="2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molekulu vody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871593" y="7065703"/>
            <a:ext cx="1323302" cy="267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P=O</a:t>
            </a:r>
            <a:r>
              <a:rPr sz="1400" spc="10" dirty="0">
                <a:solidFill>
                  <a:srgbClr val="000000"/>
                </a:solidFill>
                <a:latin typeface="NGTGTL+Symbol"/>
                <a:cs typeface="NGTGTL+Symbol"/>
              </a:rPr>
              <a:t>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H.OH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85214" y="7289731"/>
            <a:ext cx="4737171" cy="267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vazba 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na</a:t>
            </a:r>
            <a:r>
              <a:rPr sz="1400" b="1" spc="2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H-atom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nedisociované kyselině</a:t>
            </a:r>
            <a:r>
              <a:rPr sz="1400" b="1" spc="37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</a:t>
            </a:r>
            <a:r>
              <a:rPr sz="1350" b="1" baseline="-2142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P=O</a:t>
            </a:r>
            <a:r>
              <a:rPr sz="1400" spc="10" dirty="0">
                <a:solidFill>
                  <a:srgbClr val="000000"/>
                </a:solidFill>
                <a:latin typeface="NGTGTL+Symbol"/>
                <a:cs typeface="NGTGTL+Symbol"/>
              </a:rPr>
              <a:t>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HO.NO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585214" y="7521940"/>
            <a:ext cx="220189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vazba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hydroxoniový 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871593" y="7508875"/>
            <a:ext cx="1444732" cy="27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</a:t>
            </a:r>
            <a:r>
              <a:rPr sz="1400" b="1" spc="10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P=O</a:t>
            </a:r>
            <a:r>
              <a:rPr sz="1400" spc="10" dirty="0">
                <a:solidFill>
                  <a:srgbClr val="000000"/>
                </a:solidFill>
                <a:latin typeface="NGTGTL+Symbol"/>
                <a:cs typeface="NGTGTL+Symbol"/>
              </a:rPr>
              <a:t>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H.OH</a:t>
            </a:r>
            <a:r>
              <a:rPr sz="1400" b="1" spc="9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  <a:p>
            <a:pPr marL="128016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900" b="1" spc="752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12" name="object 30">
            <a:extLst>
              <a:ext uri="{FF2B5EF4-FFF2-40B4-BE49-F238E27FC236}">
                <a16:creationId xmlns:a16="http://schemas.microsoft.com/office/drawing/2014/main" id="{11F946FF-82C1-4604-94F8-835B2F4AC4D6}"/>
              </a:ext>
            </a:extLst>
          </p:cNvPr>
          <p:cNvSpPr txBox="1"/>
          <p:nvPr/>
        </p:nvSpPr>
        <p:spPr>
          <a:xfrm>
            <a:off x="1170482" y="858362"/>
            <a:ext cx="4867350" cy="264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71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6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Vliv</a:t>
            </a:r>
            <a:r>
              <a:rPr sz="1600" b="1" i="1" spc="13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uspořádání molekuly činidla na</a:t>
            </a:r>
            <a:r>
              <a:rPr sz="1600" b="1" i="1" spc="1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extrahovatelnost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4095" y="6525006"/>
            <a:ext cx="6172199" cy="34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12645" y="1171320"/>
            <a:ext cx="3343275" cy="388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48994" y="1060508"/>
            <a:ext cx="3584686" cy="256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může docházet </a:t>
            </a:r>
            <a:r>
              <a:rPr sz="1400" b="1" spc="-2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ke</a:t>
            </a:r>
            <a:r>
              <a:rPr sz="1400" b="1" spc="3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kombinacím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typů vazeb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96689" y="1757144"/>
            <a:ext cx="355092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Zr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946269" y="1990316"/>
            <a:ext cx="388939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Th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361055" y="3392396"/>
            <a:ext cx="400323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Ru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167972" y="3392396"/>
            <a:ext cx="738992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Pu(VI)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717671" y="4560161"/>
            <a:ext cx="276212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6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656967" y="5960911"/>
            <a:ext cx="3304334" cy="264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71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6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Vliv</a:t>
            </a:r>
            <a:r>
              <a:rPr sz="1600" b="1" i="1" spc="13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koncentrace činidla a kyseli</a:t>
            </a:r>
            <a:r>
              <a:rPr sz="16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ny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278890" y="6560947"/>
            <a:ext cx="281099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n+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153666" y="6560947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652006" y="6560947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11300" y="6586204"/>
            <a:ext cx="592338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</a:t>
            </a:r>
            <a:r>
              <a:rPr sz="1400" b="1" spc="13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n.NO</a:t>
            </a:r>
            <a:r>
              <a:rPr sz="1400" b="1" spc="110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 s (TBP.tH</a:t>
            </a:r>
            <a:r>
              <a:rPr sz="1400" b="1" spc="1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O)</a:t>
            </a:r>
            <a:r>
              <a:rPr sz="1400" b="1" spc="164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(r-st)H</a:t>
            </a:r>
            <a:r>
              <a:rPr sz="1400" b="1" spc="1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</a:t>
            </a:r>
            <a:r>
              <a:rPr sz="1400" b="1" spc="35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400" b="1" spc="3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{M(H</a:t>
            </a:r>
            <a:r>
              <a:rPr sz="1400" b="1" spc="9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O)</a:t>
            </a:r>
            <a:r>
              <a:rPr sz="1400" b="1" spc="4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(TBP)</a:t>
            </a:r>
            <a:r>
              <a:rPr sz="1400" b="1" spc="34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(NO</a:t>
            </a:r>
            <a:r>
              <a:rPr sz="1400" b="1" spc="4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400" b="1" spc="14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}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095754" y="666915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188843" y="666915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444875" y="6669151"/>
            <a:ext cx="31743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11345" y="666915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321173" y="666915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577205" y="6669151"/>
            <a:ext cx="20313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091174" y="6669151"/>
            <a:ext cx="19688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594093" y="666915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749542" y="6669151"/>
            <a:ext cx="44272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  <a:r>
              <a:rPr sz="900" b="1" spc="31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</a:t>
            </a: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g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128064" y="6895576"/>
            <a:ext cx="164876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směrnicová analýza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419223" y="7567208"/>
            <a:ext cx="3099272" cy="264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71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600" spc="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Extrakce vody do organické fáze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99464" y="8259376"/>
            <a:ext cx="5613924" cy="461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Molekuly vody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zpravidla účastní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extrakčního procesu</a:t>
            </a:r>
            <a:r>
              <a:rPr sz="1400" b="1" spc="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</a:t>
            </a: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molekuly</a:t>
            </a:r>
          </a:p>
          <a:p>
            <a:pPr marL="0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vody jsou zabudovány do komplexu.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18938" y="8793671"/>
            <a:ext cx="5645340" cy="234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Např.</a:t>
            </a:r>
            <a:r>
              <a:rPr sz="1400" b="1" spc="15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samotný TBP tvoří s</a:t>
            </a:r>
            <a:r>
              <a:rPr sz="1400" b="1" spc="16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vodou silně </a:t>
            </a:r>
            <a:r>
              <a:rPr sz="1400" b="1" dirty="0" err="1">
                <a:solidFill>
                  <a:srgbClr val="0070C0"/>
                </a:solidFill>
                <a:latin typeface="RSQGSW+Times New Roman Bold"/>
                <a:cs typeface="RSQGSW+Times New Roman Bold"/>
              </a:rPr>
              <a:t>exotermní</a:t>
            </a:r>
            <a:r>
              <a:rPr sz="1400" b="1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 err="1">
                <a:solidFill>
                  <a:srgbClr val="0070C0"/>
                </a:solidFill>
                <a:latin typeface="RSQGSW+Times New Roman Bold"/>
                <a:cs typeface="RSQGSW+Times New Roman Bold"/>
              </a:rPr>
              <a:t>reakcí</a:t>
            </a:r>
            <a:r>
              <a:rPr lang="cs-CZ" sz="1400" b="1" dirty="0">
                <a:solidFill>
                  <a:srgbClr val="0070C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 err="1">
                <a:solidFill>
                  <a:srgbClr val="0070C0"/>
                </a:solidFill>
                <a:latin typeface="RSQGSW+Times New Roman Bold"/>
                <a:cs typeface="RSQGSW+Times New Roman Bold"/>
              </a:rPr>
              <a:t>sloučeninu</a:t>
            </a:r>
            <a:endParaRPr sz="1400" b="1" dirty="0">
              <a:solidFill>
                <a:srgbClr val="0070C0"/>
              </a:solidFill>
              <a:latin typeface="RSQGSW+Times New Roman Bold"/>
              <a:cs typeface="RSQGSW+Times New Roman 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89614" y="8795320"/>
            <a:ext cx="1084592" cy="3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TBP.H</a:t>
            </a:r>
            <a:r>
              <a:rPr sz="1750" b="1" baseline="-140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</a:t>
            </a:r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AD9D5E0B-0C35-4A7F-8297-34E1A8AB5D21}"/>
              </a:ext>
            </a:extLst>
          </p:cNvPr>
          <p:cNvGrpSpPr/>
          <p:nvPr/>
        </p:nvGrpSpPr>
        <p:grpSpPr>
          <a:xfrm>
            <a:off x="975959" y="9259172"/>
            <a:ext cx="4425767" cy="235562"/>
            <a:chOff x="808210" y="9222827"/>
            <a:chExt cx="4425767" cy="235562"/>
          </a:xfrm>
        </p:grpSpPr>
        <p:sp>
          <p:nvSpPr>
            <p:cNvPr id="29" name="object 29"/>
            <p:cNvSpPr txBox="1"/>
            <p:nvPr/>
          </p:nvSpPr>
          <p:spPr>
            <a:xfrm>
              <a:off x="808210" y="9222827"/>
              <a:ext cx="2608869" cy="2355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5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Ve TBP nasyceném</a:t>
              </a:r>
              <a:r>
                <a:rPr sz="1400" b="1" spc="-12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vodou je její</a:t>
              </a:r>
            </a:p>
          </p:txBody>
        </p:sp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A94A6EA4-9E92-4BDB-82BF-F835401F0280}"/>
                </a:ext>
              </a:extLst>
            </p:cNvPr>
            <p:cNvSpPr txBox="1"/>
            <p:nvPr/>
          </p:nvSpPr>
          <p:spPr>
            <a:xfrm>
              <a:off x="3384290" y="9222827"/>
              <a:ext cx="1849687" cy="2355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155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koncentrace cca</a:t>
              </a:r>
              <a:r>
                <a:rPr sz="1400" b="1" spc="12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3,5 M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766570" y="6824344"/>
            <a:ext cx="4505960" cy="1054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28111" y="1918688"/>
            <a:ext cx="1305241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Vysolování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79296" y="2559161"/>
            <a:ext cx="4959764" cy="541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Rozdělovací poměr extrahovaného iontového asociátu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lze zvýšit</a:t>
            </a:r>
          </a:p>
          <a:p>
            <a:pPr marL="0" marR="0">
              <a:lnSpc>
                <a:spcPts val="1554"/>
              </a:lnSpc>
              <a:spcBef>
                <a:spcPts val="807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přídavkem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elektrolytu (vysolovacího činidla)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48994" y="3452606"/>
            <a:ext cx="201892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Pravidla pro vysolování: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98574" y="3650165"/>
            <a:ext cx="4524344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b="1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vysolovací činidlo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 musí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samo minimálně extrahovat</a:t>
            </a:r>
          </a:p>
          <a:p>
            <a:pPr marL="0" marR="0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b="1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má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zvyšovat koncentraci komplexujícího aniontu</a:t>
            </a: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b="1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má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vázat co největší počet molekul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vody a tím</a:t>
            </a:r>
            <a:r>
              <a:rPr sz="1400" b="1" spc="-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snižovat</a:t>
            </a:r>
          </a:p>
          <a:p>
            <a:pPr marL="228600" marR="0">
              <a:lnSpc>
                <a:spcPts val="1554"/>
              </a:lnSpc>
              <a:spcBef>
                <a:spcPts val="4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permitivitu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vodné fáze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98574" y="4925921"/>
            <a:ext cx="3527421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Vliv</a:t>
            </a:r>
            <a:r>
              <a:rPr sz="1600" b="1" i="1" spc="13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rozpouštědla</a:t>
            </a:r>
            <a:r>
              <a:rPr sz="1600" b="1" i="1" spc="-13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na extrakční proces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48994" y="5556689"/>
            <a:ext cx="5465610" cy="1101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kapalná</a:t>
            </a:r>
            <a:r>
              <a:rPr sz="1400" b="1" spc="59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extrakční</a:t>
            </a:r>
            <a:r>
              <a:rPr sz="1400" b="1" spc="60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činidla</a:t>
            </a:r>
            <a:r>
              <a:rPr sz="1400" b="1" spc="59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(např.</a:t>
            </a:r>
            <a:r>
              <a:rPr sz="1400" b="1" spc="58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TBP)</a:t>
            </a:r>
            <a:r>
              <a:rPr sz="1400" b="1" spc="60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lze</a:t>
            </a:r>
            <a:r>
              <a:rPr sz="1400" b="1" spc="60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požít</a:t>
            </a:r>
            <a:r>
              <a:rPr sz="1400" b="1" spc="58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</a:t>
            </a:r>
            <a:r>
              <a:rPr sz="1400" b="1" spc="59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</a:t>
            </a:r>
            <a:r>
              <a:rPr sz="1400" b="1" spc="60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funkci</a:t>
            </a:r>
          </a:p>
          <a:p>
            <a:pPr marL="228600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rozpouštědla</a:t>
            </a:r>
          </a:p>
          <a:p>
            <a:pPr marL="0" marR="0">
              <a:lnSpc>
                <a:spcPts val="1705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zpravidla</a:t>
            </a:r>
            <a:r>
              <a:rPr sz="1400" b="1" spc="73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400" b="1" spc="7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však</a:t>
            </a:r>
            <a:r>
              <a:rPr sz="1400" b="1" spc="7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ředí</a:t>
            </a:r>
            <a:r>
              <a:rPr sz="1400" b="1" spc="73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vhodným</a:t>
            </a:r>
            <a:r>
              <a:rPr sz="1400" b="1" spc="7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organickým</a:t>
            </a:r>
            <a:r>
              <a:rPr sz="1400" b="1" spc="74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rozpouštědlem</a:t>
            </a:r>
          </a:p>
          <a:p>
            <a:pPr marL="228600" marR="0">
              <a:lnSpc>
                <a:spcPts val="1554"/>
              </a:lnSpc>
              <a:spcBef>
                <a:spcPts val="4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(snížení viskozity a zvětšení rozdílu hustot mezi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oběma fázemi)</a:t>
            </a:r>
          </a:p>
          <a:p>
            <a:pPr marL="0" marR="0">
              <a:lnSpc>
                <a:spcPts val="1716"/>
              </a:lnSpc>
              <a:spcBef>
                <a:spcPts val="5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běžně užívaná rozpouštědla jsou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13814" y="6837665"/>
            <a:ext cx="201161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1.</a:t>
            </a:r>
            <a:r>
              <a:rPr sz="1400" b="1" spc="68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alifatické uhlovodíky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813814" y="7047976"/>
            <a:ext cx="4559639" cy="650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2.</a:t>
            </a:r>
            <a:r>
              <a:rPr sz="1400" b="1" spc="68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aromatické uhlovodíky</a:t>
            </a:r>
          </a:p>
          <a:p>
            <a:pPr marL="0" marR="0">
              <a:lnSpc>
                <a:spcPts val="1550"/>
              </a:lnSpc>
              <a:spcBef>
                <a:spcPts val="54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3.</a:t>
            </a:r>
            <a:r>
              <a:rPr sz="1400" b="1" spc="79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substituované</a:t>
            </a:r>
            <a:r>
              <a:rPr sz="1400" b="1" spc="79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alifatické</a:t>
            </a:r>
            <a:r>
              <a:rPr sz="1400" b="1" spc="80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</a:t>
            </a:r>
            <a:r>
              <a:rPr sz="1400" b="1" spc="80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aromatické</a:t>
            </a:r>
            <a:r>
              <a:rPr sz="1400" b="1" spc="80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uhlovodíky</a:t>
            </a:r>
          </a:p>
          <a:p>
            <a:pPr marL="0" marR="0">
              <a:lnSpc>
                <a:spcPts val="1554"/>
              </a:lnSpc>
              <a:spcBef>
                <a:spcPts val="49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(mimo 4)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813814" y="7674340"/>
            <a:ext cx="215747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4.</a:t>
            </a:r>
            <a:r>
              <a:rPr sz="1400" b="1" spc="-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chloroform, bromoform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"/>
          <p:cNvSpPr/>
          <p:nvPr/>
        </p:nvSpPr>
        <p:spPr>
          <a:xfrm>
            <a:off x="556895" y="8057896"/>
            <a:ext cx="6400799" cy="12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5969571" y="2373873"/>
            <a:ext cx="109469" cy="1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69571" y="2418749"/>
            <a:ext cx="109469" cy="1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28918" y="2397085"/>
            <a:ext cx="110699" cy="1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03220" y="2471071"/>
            <a:ext cx="12700" cy="102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03220" y="2218163"/>
            <a:ext cx="12700" cy="105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9306" y="5880735"/>
            <a:ext cx="4335272" cy="16675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19551" y="1101824"/>
            <a:ext cx="1570566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Extrakce TBP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99464" y="1565513"/>
            <a:ext cx="445247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Patří mezi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nejvýznamnější extrakční činidla tohoto typu.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48994" y="1975469"/>
            <a:ext cx="231509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průzračná viskózní kapalina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844814" y="2064270"/>
            <a:ext cx="545463" cy="2465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800" b="1" baseline="49047" dirty="0">
                <a:solidFill>
                  <a:srgbClr val="000000"/>
                </a:solidFill>
                <a:latin typeface="GROSGW+Arial Bold"/>
                <a:cs typeface="GROSGW+Arial Bold"/>
              </a:rPr>
              <a:t>OC</a:t>
            </a:r>
            <a:r>
              <a:rPr sz="800" b="1" dirty="0">
                <a:solidFill>
                  <a:srgbClr val="000000"/>
                </a:solidFill>
                <a:latin typeface="GROSGW+Arial Bold"/>
                <a:cs typeface="GROSGW+Arial Bold"/>
              </a:rPr>
              <a:t>4</a:t>
            </a:r>
            <a:r>
              <a:rPr sz="1800" b="1" baseline="49047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235594" y="2159824"/>
            <a:ext cx="208519" cy="150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88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GROSGW+Arial Bold"/>
                <a:cs typeface="GROSGW+Arial Bold"/>
              </a:rPr>
              <a:t>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48994" y="2166619"/>
            <a:ext cx="2589118" cy="670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</a:t>
            </a:r>
            <a:r>
              <a:rPr sz="1400" spc="-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 0,9766 g.cm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-3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b.t. -80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</a:t>
            </a:r>
          </a:p>
          <a:p>
            <a:pPr marL="0" marR="0">
              <a:lnSpc>
                <a:spcPts val="960"/>
              </a:lnSpc>
              <a:spcBef>
                <a:spcPts val="0"/>
              </a:spcBef>
              <a:spcAft>
                <a:spcPts val="0"/>
              </a:spcAft>
            </a:pPr>
            <a:r>
              <a:rPr sz="2100" b="1" baseline="-71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b.v.</a:t>
            </a:r>
            <a:r>
              <a:rPr sz="2100" b="1" spc="-175" baseline="-71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2100" b="1" baseline="-71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289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</a:t>
            </a:r>
            <a:r>
              <a:rPr sz="2100" b="1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</a:t>
            </a:r>
            <a:r>
              <a:rPr sz="2100" b="1" spc="-177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2100" b="1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/760</a:t>
            </a:r>
            <a:r>
              <a:rPr sz="2100" b="1" spc="-166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2100" b="1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torr,</a:t>
            </a:r>
            <a:r>
              <a:rPr sz="2100" b="1" spc="-186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2100" b="1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rozkládá</a:t>
            </a:r>
            <a:r>
              <a:rPr sz="2100" b="1" spc="-168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2100" b="1" baseline="-719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264444" y="2317179"/>
            <a:ext cx="1102463" cy="208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C</a:t>
            </a:r>
            <a:r>
              <a:rPr sz="1200" b="1" spc="93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  <a:r>
              <a:rPr sz="1200" b="1" spc="93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</a:t>
            </a:r>
            <a:r>
              <a:rPr sz="1200" b="1" spc="797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P</a:t>
            </a:r>
            <a:r>
              <a:rPr sz="1200" b="1" spc="771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371163" y="2412745"/>
            <a:ext cx="208519" cy="150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88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GROSGW+Arial Bold"/>
                <a:cs typeface="GROSGW+Arial Bold"/>
              </a:rPr>
              <a:t>4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535360" y="2412745"/>
            <a:ext cx="208519" cy="150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88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GROSGW+Arial Bold"/>
                <a:cs typeface="GROSGW+Arial Bold"/>
              </a:rPr>
              <a:t>9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844814" y="2570093"/>
            <a:ext cx="599300" cy="246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OC</a:t>
            </a:r>
            <a:r>
              <a:rPr sz="1200" b="1" baseline="-32703" dirty="0">
                <a:solidFill>
                  <a:srgbClr val="000000"/>
                </a:solidFill>
                <a:latin typeface="GROSGW+Arial Bold"/>
                <a:cs typeface="GROSGW+Arial Bold"/>
              </a:rPr>
              <a:t>4</a:t>
            </a:r>
            <a:r>
              <a:rPr sz="1200" b="1" spc="-24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  <a:r>
              <a:rPr sz="1200" b="1" baseline="-32703" dirty="0">
                <a:solidFill>
                  <a:srgbClr val="000000"/>
                </a:solidFill>
                <a:latin typeface="GROSGW+Arial Bold"/>
                <a:cs typeface="GROSGW+Arial Bold"/>
              </a:rPr>
              <a:t>9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348994" y="2806049"/>
            <a:ext cx="203978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rozpustnost vody </a:t>
            </a:r>
            <a:r>
              <a:rPr sz="1400" b="1" spc="-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do</a:t>
            </a:r>
            <a:r>
              <a:rPr sz="1400" b="1" spc="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7 %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585214" y="3211433"/>
            <a:ext cx="4919667" cy="10573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86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obchodní preparát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obsahuje příměs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DBP – musí se čistit</a:t>
            </a:r>
          </a:p>
          <a:p>
            <a:pPr marL="0" marR="0">
              <a:lnSpc>
                <a:spcPts val="1554"/>
              </a:lnSpc>
              <a:spcBef>
                <a:spcPts val="27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má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sklon tvořit emulze – nutná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vhodná volba podmínek</a:t>
            </a:r>
            <a:r>
              <a:rPr sz="1400" b="1" spc="-2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pro</a:t>
            </a:r>
          </a:p>
          <a:p>
            <a:pPr marL="228600" marR="0">
              <a:lnSpc>
                <a:spcPts val="1554"/>
              </a:lnSpc>
              <a:spcBef>
                <a:spcPts val="1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extrakci (přídavek</a:t>
            </a:r>
            <a:r>
              <a:rPr sz="1400" b="1" spc="-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jiného rozpouštědla, neutrální soli apod.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nejdůležitější schopností TPB je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schopnost extrahovat </a:t>
            </a:r>
            <a:r>
              <a:rPr sz="1400" b="1" spc="2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VI+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zejména uran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585214" y="4237466"/>
            <a:ext cx="3607951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984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extrahovatelnost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solí uranylu klesá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 řadě: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1332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(např. UO</a:t>
            </a:r>
            <a:r>
              <a:rPr sz="1400" b="1" spc="1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(NO</a:t>
            </a:r>
            <a:r>
              <a:rPr sz="1400" b="1" spc="9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400" b="1" spc="45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.</a:t>
            </a:r>
            <a:r>
              <a:rPr sz="1400" b="1" spc="-1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2TBP)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640203" y="4524629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022727" y="4524629"/>
            <a:ext cx="326898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900" b="1" spc="24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813814" y="5047673"/>
            <a:ext cx="4617974" cy="267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UO</a:t>
            </a:r>
            <a:r>
              <a:rPr sz="1400" b="1" spc="1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(ClO</a:t>
            </a:r>
            <a:r>
              <a:rPr sz="1400" b="1" spc="10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400" b="1" spc="44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UO</a:t>
            </a:r>
            <a:r>
              <a:rPr sz="1400" b="1" spc="1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(OAc)</a:t>
            </a:r>
            <a:r>
              <a:rPr sz="1400" b="1" spc="44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UO</a:t>
            </a:r>
            <a:r>
              <a:rPr sz="1400" b="1" spc="11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(NO</a:t>
            </a:r>
            <a:r>
              <a:rPr sz="1400" b="1" spc="9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400" b="1" spc="44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UO</a:t>
            </a:r>
            <a:r>
              <a:rPr sz="1400" b="1" spc="1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spc="-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Cl</a:t>
            </a:r>
            <a:r>
              <a:rPr sz="1400" b="1" spc="46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1400" spc="1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UO</a:t>
            </a:r>
            <a:r>
              <a:rPr sz="1400" b="1" spc="1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SO</a:t>
            </a:r>
          </a:p>
          <a:p>
            <a:pPr marL="4408424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080514" y="515099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513711" y="5150992"/>
            <a:ext cx="326898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900" b="1" spc="24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141599" y="515099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3661283" y="515099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172077" y="515099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554601" y="5150992"/>
            <a:ext cx="326897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900" b="1" spc="24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182489" y="515099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5417185" y="515099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5928106" y="515099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48994" y="5478002"/>
            <a:ext cx="336515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Ostatní neutrální organofosforová činidla: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608074" y="5892784"/>
            <a:ext cx="120204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amylfosfát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639946" y="5892784"/>
            <a:ext cx="128162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di-n-butylester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639946" y="6097000"/>
            <a:ext cx="2351856" cy="651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kyseliny n-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butylfosfinové</a:t>
            </a:r>
          </a:p>
          <a:p>
            <a:pPr marL="0" marR="0">
              <a:lnSpc>
                <a:spcPts val="1554"/>
              </a:lnSpc>
              <a:spcBef>
                <a:spcPts val="6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tri-n-butylfosfinoxid</a:t>
            </a:r>
            <a:r>
              <a:rPr sz="1400" b="1" spc="-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(TBPO)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tri-n-oktylfosfinsulfid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608074" y="6308836"/>
            <a:ext cx="187549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tri-(2-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ethylhexyl)fosfát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608074" y="6723365"/>
            <a:ext cx="147179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di-(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iso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amyl) ester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3639946" y="6723817"/>
            <a:ext cx="235966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tri-n-oktylfosfinoxid</a:t>
            </a:r>
            <a:r>
              <a:rPr sz="1400" b="1" spc="-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(TOPO)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608074" y="6927580"/>
            <a:ext cx="206294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kyseliny methylfosfonové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608074" y="7139417"/>
            <a:ext cx="134100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di(n-butyl)ester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3639946" y="7139417"/>
            <a:ext cx="171738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tri-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iso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oktylthiofosfát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1608074" y="7343632"/>
            <a:ext cx="2094791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kyseliny n-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butylfosfonové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3179222" y="7404982"/>
            <a:ext cx="1640204" cy="982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99795" y="6360541"/>
            <a:ext cx="6286499" cy="1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8395" y="3009011"/>
            <a:ext cx="6286499" cy="1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15922" y="1189762"/>
            <a:ext cx="3879957" cy="31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METODY STUDIA </a:t>
            </a:r>
            <a:r>
              <a:rPr sz="20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KOMPLEXŮ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28064" y="1887077"/>
            <a:ext cx="2051158" cy="84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A)</a:t>
            </a:r>
            <a:r>
              <a:rPr sz="1600" b="1" spc="-22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 </a:t>
            </a:r>
            <a:r>
              <a:rPr b="1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EXTRAKCE</a:t>
            </a:r>
            <a:endParaRPr sz="1600" b="1" dirty="0">
              <a:solidFill>
                <a:srgbClr val="FF0000"/>
              </a:solidFill>
              <a:latin typeface="SBVNOA+Times New Roman Bold"/>
              <a:cs typeface="SBVNOA+Times New Roman Bold"/>
            </a:endParaRP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B)</a:t>
            </a:r>
            <a:r>
              <a:rPr sz="1400" b="1" spc="4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IONEXY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C)</a:t>
            </a:r>
            <a:r>
              <a:rPr sz="1400" b="1" spc="-2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POTENCIOMETRIE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D)</a:t>
            </a:r>
            <a:r>
              <a:rPr sz="1400" b="1" spc="-2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OSTATNÍ METODY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9464" y="3318790"/>
            <a:ext cx="4348568" cy="32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F0000"/>
                </a:solidFill>
                <a:latin typeface="NRLDPB+Times New Roman"/>
                <a:cs typeface="NRLDPB+Times New Roman"/>
              </a:rPr>
              <a:t>Ad A)</a:t>
            </a:r>
            <a:r>
              <a:rPr sz="2000" spc="1514" dirty="0">
                <a:solidFill>
                  <a:srgbClr val="FF0000"/>
                </a:solidFill>
                <a:latin typeface="NRLDPB+Times New Roman"/>
                <a:cs typeface="NRLDPB+Times New Roman"/>
              </a:rPr>
              <a:t> </a:t>
            </a:r>
            <a:r>
              <a:rPr sz="2000" b="1" u="sng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Extrakce</a:t>
            </a:r>
            <a:r>
              <a:rPr sz="2000" b="1" u="sng" spc="-1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2000" b="1" u="sng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komplexů v</a:t>
            </a:r>
            <a:r>
              <a:rPr sz="2000" b="1" u="sng" spc="2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2000" b="1" u="sng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soustavě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98574" y="3615280"/>
            <a:ext cx="2132790" cy="31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4"/>
              </a:lnSpc>
              <a:spcBef>
                <a:spcPts val="0"/>
              </a:spcBef>
              <a:spcAft>
                <a:spcPts val="0"/>
              </a:spcAft>
            </a:pPr>
            <a:r>
              <a:rPr sz="2000" b="1" u="sng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kapalina-kapalina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40075" y="4107926"/>
            <a:ext cx="143158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Základní pojmy: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99464" y="4518786"/>
            <a:ext cx="5914067" cy="701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Extrakce</a:t>
            </a:r>
            <a:r>
              <a:rPr sz="1800" b="1" spc="-2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</a:t>
            </a:r>
            <a:r>
              <a:rPr sz="1400" spc="3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rozdělování</a:t>
            </a:r>
            <a:r>
              <a:rPr sz="1400" b="1" spc="29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soustavě</a:t>
            </a:r>
            <a:r>
              <a:rPr sz="1400" b="1" spc="2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kapalina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-kapalina.</a:t>
            </a:r>
            <a:r>
              <a:rPr sz="1400" b="1" spc="29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Jde</a:t>
            </a:r>
            <a:r>
              <a:rPr sz="1400" b="1" spc="28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</a:t>
            </a:r>
            <a:r>
              <a:rPr sz="1400" b="1" spc="2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podstatě</a:t>
            </a:r>
            <a:r>
              <a:rPr sz="1400" b="1" spc="2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</a:t>
            </a:r>
          </a:p>
          <a:p>
            <a:pPr marL="899109" marR="0">
              <a:lnSpc>
                <a:spcPts val="1554"/>
              </a:lnSpc>
              <a:spcBef>
                <a:spcPts val="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převádění</a:t>
            </a:r>
            <a:r>
              <a:rPr sz="1400" b="1" spc="5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rozpuštěné</a:t>
            </a:r>
            <a:r>
              <a:rPr sz="1400" b="1" spc="5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látky</a:t>
            </a:r>
            <a:r>
              <a:rPr sz="1400" b="1" spc="52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jedné</a:t>
            </a:r>
            <a:r>
              <a:rPr sz="1400" b="1" spc="52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kapalné</a:t>
            </a:r>
            <a:r>
              <a:rPr sz="1400" b="1" spc="5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fáze</a:t>
            </a:r>
            <a:r>
              <a:rPr sz="1400" b="1" spc="5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(zpravidla</a:t>
            </a:r>
          </a:p>
          <a:p>
            <a:pPr marL="899109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vodné)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jiné fáze (organické)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798574" y="5588693"/>
            <a:ext cx="5014695" cy="666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</a:t>
            </a:r>
            <a:r>
              <a:rPr sz="1400" spc="4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z</a:t>
            </a:r>
            <a:r>
              <a:rPr sz="1400" b="1" spc="3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kapaliny</a:t>
            </a:r>
            <a:r>
              <a:rPr sz="1400" b="1" spc="5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spc="-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do</a:t>
            </a:r>
            <a:r>
              <a:rPr sz="1400" b="1" spc="5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ka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paliny</a:t>
            </a:r>
            <a:r>
              <a:rPr sz="1400" b="1" spc="3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400" b="1" spc="3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užívá</a:t>
            </a:r>
            <a:r>
              <a:rPr sz="1400" b="1" spc="4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tehdy,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li</a:t>
            </a:r>
            <a:r>
              <a:rPr sz="1400" b="1" spc="3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příčinou</a:t>
            </a:r>
            <a:r>
              <a:rPr sz="1400" b="1" spc="3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přechodu</a:t>
            </a:r>
          </a:p>
          <a:p>
            <a:pPr marL="0" marR="0">
              <a:lnSpc>
                <a:spcPts val="1554"/>
              </a:lnSpc>
              <a:spcBef>
                <a:spcPts val="1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20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jiné</a:t>
            </a:r>
            <a:r>
              <a:rPr sz="1400" b="1" spc="19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kapalné</a:t>
            </a:r>
            <a:r>
              <a:rPr sz="1400" b="1" spc="19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fáze</a:t>
            </a:r>
            <a:r>
              <a:rPr sz="1400" b="1" spc="22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pouze</a:t>
            </a:r>
            <a:r>
              <a:rPr sz="1400" b="1" spc="19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rozdílná</a:t>
            </a:r>
            <a:r>
              <a:rPr sz="1400" b="1" spc="20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rozpustnost</a:t>
            </a:r>
            <a:r>
              <a:rPr sz="1400" b="1" spc="20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dělené</a:t>
            </a:r>
            <a:r>
              <a:rPr sz="1400" b="1" spc="19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složky</a:t>
            </a:r>
          </a:p>
          <a:p>
            <a:pPr marL="0" marR="0">
              <a:lnSpc>
                <a:spcPts val="1554"/>
              </a:lnSpc>
              <a:spcBef>
                <a:spcPts val="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obou fázích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99464" y="6633448"/>
            <a:ext cx="223394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Separační extrakční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funkce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28064" y="7041880"/>
            <a:ext cx="3656186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1.</a:t>
            </a:r>
            <a:r>
              <a:rPr sz="1400" b="1" spc="384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Nernstova rozdělovací konstanta </a:t>
            </a:r>
            <a:r>
              <a:rPr sz="1400" b="1" spc="24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K</a:t>
            </a:r>
            <a:r>
              <a:rPr sz="1350" b="1" baseline="-1457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D </a:t>
            </a:r>
            <a:r>
              <a:rPr sz="14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(1891)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993883" y="7608959"/>
            <a:ext cx="789392" cy="399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1"/>
              </a:lnSpc>
              <a:spcBef>
                <a:spcPts val="0"/>
              </a:spcBef>
              <a:spcAft>
                <a:spcPts val="0"/>
              </a:spcAft>
            </a:pPr>
            <a:r>
              <a:rPr sz="3400" spc="126" baseline="43416" dirty="0">
                <a:solidFill>
                  <a:srgbClr val="000000"/>
                </a:solidFill>
                <a:latin typeface="DVPBQT+Times New Roman"/>
                <a:cs typeface="DVPBQT+Times New Roman"/>
              </a:rPr>
              <a:t>[</a:t>
            </a:r>
            <a:r>
              <a:rPr sz="3400" i="1" spc="55" baseline="43416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B</a:t>
            </a:r>
            <a:r>
              <a:rPr sz="3400" baseline="43416" dirty="0">
                <a:solidFill>
                  <a:srgbClr val="000000"/>
                </a:solidFill>
                <a:latin typeface="DVPBQT+Times New Roman"/>
                <a:cs typeface="DVPBQT+Times New Roman"/>
              </a:rPr>
              <a:t>]</a:t>
            </a:r>
            <a:r>
              <a:rPr sz="1300" i="1" spc="75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org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287782" y="7729200"/>
            <a:ext cx="487535" cy="399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1"/>
              </a:lnSpc>
              <a:spcBef>
                <a:spcPts val="0"/>
              </a:spcBef>
              <a:spcAft>
                <a:spcPts val="0"/>
              </a:spcAft>
            </a:pPr>
            <a:r>
              <a:rPr sz="2250" i="1" spc="190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K</a:t>
            </a:r>
            <a:r>
              <a:rPr sz="1950" i="1" baseline="-25084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733795" y="7710560"/>
            <a:ext cx="309249" cy="3866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744"/>
              </a:lnSpc>
              <a:spcBef>
                <a:spcPts val="0"/>
              </a:spcBef>
              <a:spcAft>
                <a:spcPts val="0"/>
              </a:spcAft>
            </a:pPr>
            <a:r>
              <a:rPr sz="2250" dirty="0">
                <a:solidFill>
                  <a:srgbClr val="000000"/>
                </a:solidFill>
                <a:latin typeface="NGTGTL+Symbol"/>
                <a:cs typeface="NGTGTL+Symbol"/>
              </a:rPr>
              <a:t>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986995" y="8050477"/>
            <a:ext cx="789451" cy="399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81"/>
              </a:lnSpc>
              <a:spcBef>
                <a:spcPts val="0"/>
              </a:spcBef>
              <a:spcAft>
                <a:spcPts val="0"/>
              </a:spcAft>
            </a:pPr>
            <a:r>
              <a:rPr sz="2250" spc="126" dirty="0">
                <a:solidFill>
                  <a:srgbClr val="000000"/>
                </a:solidFill>
                <a:latin typeface="DVPBQT+Times New Roman"/>
                <a:cs typeface="DVPBQT+Times New Roman"/>
              </a:rPr>
              <a:t>[</a:t>
            </a:r>
            <a:r>
              <a:rPr sz="2250" i="1" spc="60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B</a:t>
            </a:r>
            <a:r>
              <a:rPr sz="225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]</a:t>
            </a:r>
            <a:r>
              <a:rPr sz="1950" i="1" spc="40" baseline="-25083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vod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99464" y="8878681"/>
            <a:ext cx="5913322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err="1">
                <a:solidFill>
                  <a:srgbClr val="000000"/>
                </a:solidFill>
                <a:latin typeface="HNHCGA+Times New Roman"/>
                <a:cs typeface="HNHCGA+Times New Roman"/>
              </a:rPr>
              <a:t>Užívá</a:t>
            </a:r>
            <a:r>
              <a:rPr sz="1400" spc="467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se</a:t>
            </a:r>
            <a:r>
              <a:rPr sz="1400" spc="462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tehdy,</a:t>
            </a:r>
            <a:r>
              <a:rPr sz="1400" spc="466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je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li</a:t>
            </a:r>
            <a:r>
              <a:rPr sz="1400" spc="464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extrahovaná</a:t>
            </a:r>
            <a:r>
              <a:rPr sz="1400" b="1" spc="467" dirty="0">
                <a:solidFill>
                  <a:srgbClr val="FF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látka</a:t>
            </a:r>
            <a:r>
              <a:rPr sz="1400" b="1" spc="47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přítomna</a:t>
            </a:r>
            <a:r>
              <a:rPr sz="1400" b="1" spc="469" dirty="0">
                <a:solidFill>
                  <a:srgbClr val="FF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v</a:t>
            </a:r>
            <a:r>
              <a:rPr sz="1400" b="1" spc="23" dirty="0">
                <a:solidFill>
                  <a:srgbClr val="FF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obou</a:t>
            </a:r>
            <a:r>
              <a:rPr sz="1400" b="1" spc="456" dirty="0">
                <a:solidFill>
                  <a:srgbClr val="FF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fázích</a:t>
            </a:r>
            <a:r>
              <a:rPr sz="1400" b="1" spc="469" dirty="0">
                <a:solidFill>
                  <a:srgbClr val="FF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ve</a:t>
            </a:r>
            <a:r>
              <a:rPr sz="1400" b="1" spc="47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stejné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FF0000"/>
                </a:solidFill>
                <a:latin typeface="HNHCGA+Times New Roman"/>
                <a:cs typeface="HNHCGA+Times New Roman"/>
              </a:rPr>
              <a:t>chemické formě</a:t>
            </a:r>
          </a:p>
        </p:txBody>
      </p:sp>
      <p:pic>
        <p:nvPicPr>
          <p:cNvPr id="2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C394D0-0338-4017-BDEF-9E677F16C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3784" y="20057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1699895" y="9340596"/>
            <a:ext cx="4000500" cy="34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814195" y="8889111"/>
            <a:ext cx="3771900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4095" y="5277231"/>
            <a:ext cx="5364480" cy="1043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8395" y="2696591"/>
            <a:ext cx="4572000" cy="342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57198" y="1186037"/>
            <a:ext cx="4797362" cy="43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IONTOVÝCH ASOCIÁTŮ S KYSLÍKATÝMI</a:t>
            </a:r>
          </a:p>
          <a:p>
            <a:pPr marL="1586865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ROZPOUŠTĚDLY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733167" y="1801733"/>
            <a:ext cx="224791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Mechanismus extra</a:t>
            </a: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kce kovů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06728" y="2208641"/>
            <a:ext cx="549973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molekuly rozpouštědla solvatují přímo kation kovu, který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</a:t>
            </a:r>
            <a:r>
              <a:rPr sz="1400" b="1" spc="2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vhodným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67866" y="2412857"/>
            <a:ext cx="477304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aniontem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(nejčastěji dusičnanem) přechází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organické fáze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27124" y="2727452"/>
            <a:ext cx="4529112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n+</a:t>
            </a:r>
            <a:r>
              <a:rPr sz="1350" b="1" spc="718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nNO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350" b="1" spc="1057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s(R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  <a:r>
              <a:rPr sz="1350" b="1" spc="717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{[M(R</a:t>
            </a:r>
            <a:r>
              <a:rPr lang="cs-CZ" sz="1400" b="1" baseline="-250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O) ]</a:t>
            </a:r>
            <a:r>
              <a:rPr sz="1400" b="1" spc="66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</a:t>
            </a:r>
            <a:r>
              <a:rPr lang="cs-CZ"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 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(NO</a:t>
            </a:r>
            <a:r>
              <a:rPr lang="cs-CZ" sz="1400" b="1" baseline="-250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400" b="1" spc="14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}</a:t>
            </a:r>
          </a:p>
          <a:p>
            <a:pPr marL="3924884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spc="54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  <a:r>
              <a:rPr sz="900" b="1" spc="31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09465" y="2727452"/>
            <a:ext cx="281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209921" y="272745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505833" y="2835655"/>
            <a:ext cx="19688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594358" y="3435842"/>
            <a:ext cx="72702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Použití: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271014" y="3435842"/>
            <a:ext cx="3847080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884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čtyřmocných kovů</a:t>
            </a:r>
            <a:r>
              <a:rPr sz="1400" b="1" spc="36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spc="34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Ce,</a:t>
            </a:r>
            <a:r>
              <a:rPr sz="1400" b="1" spc="35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spc="-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Zr,</a:t>
            </a:r>
            <a:r>
              <a:rPr sz="1400" b="1" spc="1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Hf, Th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šestimocných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</a:t>
            </a:r>
            <a:r>
              <a:rPr sz="1400" b="1" spc="37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spc="34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U, Np, Pu, Am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64640" y="4048490"/>
            <a:ext cx="5378420" cy="84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moleku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ly rozpouštědla solvatují hydroxoniový kation, který vytváří</a:t>
            </a:r>
          </a:p>
          <a:p>
            <a:pPr marL="1523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extrahovatelný iontový asociát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</a:t>
            </a:r>
            <a:r>
              <a:rPr sz="1400" b="1" spc="2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komplexním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aniontem kovu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(týká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</a:p>
          <a:p>
            <a:pPr marL="158445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především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halogenodových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 thiokyanátových komplexů dvou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a</a:t>
            </a:r>
          </a:p>
          <a:p>
            <a:pPr marL="192057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trojmocných kovů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521535" y="5519504"/>
            <a:ext cx="261309" cy="56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R</a:t>
            </a:r>
          </a:p>
          <a:p>
            <a:pPr marL="0" marR="0">
              <a:lnSpc>
                <a:spcPts val="1322"/>
              </a:lnSpc>
              <a:spcBef>
                <a:spcPts val="147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55745" y="5518255"/>
            <a:ext cx="261309" cy="5608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R</a:t>
            </a:r>
          </a:p>
          <a:p>
            <a:pPr marL="0" marR="0">
              <a:lnSpc>
                <a:spcPts val="1322"/>
              </a:lnSpc>
              <a:spcBef>
                <a:spcPts val="147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R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120973" y="5696114"/>
            <a:ext cx="1017447" cy="20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Fe</a:t>
            </a:r>
            <a:r>
              <a:rPr sz="1200" b="1" spc="-14" baseline="28108" dirty="0">
                <a:solidFill>
                  <a:srgbClr val="000000"/>
                </a:solidFill>
                <a:latin typeface="GROSGW+Arial Bold"/>
                <a:cs typeface="GROSGW+Arial Bold"/>
              </a:rPr>
              <a:t>3+</a:t>
            </a:r>
            <a:r>
              <a:rPr sz="1200" b="1" spc="331" baseline="28108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+</a:t>
            </a:r>
            <a:r>
              <a:rPr sz="1200" b="1" spc="684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3Cl</a:t>
            </a:r>
            <a:r>
              <a:rPr sz="1200" b="1" baseline="28108" dirty="0">
                <a:solidFill>
                  <a:srgbClr val="000000"/>
                </a:solidFill>
                <a:latin typeface="GROSGW+Arial Bold"/>
                <a:cs typeface="GROSGW+Arial Bold"/>
              </a:rPr>
              <a:t>-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196397" y="5713799"/>
            <a:ext cx="240470" cy="20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+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695458" y="5696114"/>
            <a:ext cx="1115873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</a:t>
            </a:r>
            <a:r>
              <a:rPr sz="1200" b="1" spc="753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spc="-15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  <a:r>
              <a:rPr sz="1200" b="1" baseline="-31568" dirty="0">
                <a:solidFill>
                  <a:srgbClr val="000000"/>
                </a:solidFill>
                <a:latin typeface="GROSGW+Arial Bold"/>
                <a:cs typeface="GROSGW+Arial Bold"/>
              </a:rPr>
              <a:t>3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</a:t>
            </a:r>
            <a:r>
              <a:rPr sz="1200" b="1" baseline="30000" dirty="0">
                <a:solidFill>
                  <a:srgbClr val="000000"/>
                </a:solidFill>
                <a:latin typeface="GROSGW+Arial Bold"/>
                <a:cs typeface="GROSGW+Arial Bold"/>
              </a:rPr>
              <a:t>+</a:t>
            </a:r>
            <a:r>
              <a:rPr sz="1200" b="1" spc="19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, </a:t>
            </a:r>
            <a:r>
              <a:rPr sz="1200" b="1" spc="10" dirty="0">
                <a:solidFill>
                  <a:srgbClr val="000000"/>
                </a:solidFill>
                <a:latin typeface="GROSGW+Arial Bold"/>
                <a:cs typeface="GROSGW+Arial Bold"/>
              </a:rPr>
              <a:t>Cl-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629668" y="5694865"/>
            <a:ext cx="1349420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</a:t>
            </a:r>
            <a:r>
              <a:rPr sz="1200" b="1" spc="753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H</a:t>
            </a:r>
            <a:r>
              <a:rPr sz="1200" b="1" spc="90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</a:t>
            </a:r>
            <a:r>
              <a:rPr sz="1200" b="1" baseline="30000" dirty="0">
                <a:solidFill>
                  <a:srgbClr val="000000"/>
                </a:solidFill>
                <a:latin typeface="GROSGW+Arial Bold"/>
                <a:cs typeface="GROSGW+Arial Bold"/>
              </a:rPr>
              <a:t>+</a:t>
            </a:r>
            <a:r>
              <a:rPr sz="1200" b="1" spc="20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,</a:t>
            </a:r>
            <a:r>
              <a:rPr sz="1200" b="1" spc="11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FeCl</a:t>
            </a:r>
            <a:r>
              <a:rPr sz="1200" b="1" spc="103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-</a:t>
            </a:r>
          </a:p>
          <a:p>
            <a:pPr marL="364337" marR="0">
              <a:lnSpc>
                <a:spcPts val="881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GROSGW+Arial Bold"/>
                <a:cs typeface="GROSGW+Arial Bold"/>
              </a:rPr>
              <a:t>3</a:t>
            </a:r>
            <a:r>
              <a:rPr sz="800" b="1" spc="5032" dirty="0">
                <a:solidFill>
                  <a:srgbClr val="000000"/>
                </a:solidFill>
                <a:latin typeface="GROSGW+Arial Bold"/>
                <a:cs typeface="GROSGW+Arial Bold"/>
              </a:rPr>
              <a:t> </a:t>
            </a:r>
            <a:r>
              <a:rPr sz="800" b="1" dirty="0">
                <a:solidFill>
                  <a:srgbClr val="000000"/>
                </a:solidFill>
                <a:latin typeface="GROSGW+Arial Bold"/>
                <a:cs typeface="GROSGW+Arial Bold"/>
              </a:rPr>
              <a:t>4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986037" y="6014255"/>
            <a:ext cx="396988" cy="20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2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GROSGW+Arial Bold"/>
                <a:cs typeface="GROSGW+Arial Bold"/>
              </a:rPr>
              <a:t>org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175308" y="6706600"/>
            <a:ext cx="535845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obou případech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vznikající iontové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asociáty mohou být solvatovány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124835" y="6910817"/>
            <a:ext cx="146100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molekulami vody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943479" y="7729204"/>
            <a:ext cx="182638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EXTRAKCE AMINY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128064" y="8137636"/>
            <a:ext cx="165035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1.</a:t>
            </a:r>
            <a:r>
              <a:rPr sz="1400" b="1" spc="38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Extrakce</a:t>
            </a:r>
            <a:r>
              <a:rPr sz="1400" b="1" spc="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kyselin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3559175" y="8547974"/>
            <a:ext cx="56411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např.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460115" y="8922003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902075" y="8922003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731385" y="8922003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5013325" y="8922003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356358" y="8947262"/>
            <a:ext cx="2906845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  <a:r>
              <a:rPr sz="1350" b="1" spc="717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7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</a:t>
            </a:r>
            <a:r>
              <a:rPr sz="1400" b="1" spc="62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X</a:t>
            </a:r>
            <a:r>
              <a:rPr sz="1400" b="1" spc="64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400" b="1" spc="35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</a:t>
            </a:r>
            <a:r>
              <a:rPr sz="1400" b="1" spc="1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NH</a:t>
            </a:r>
            <a:r>
              <a:rPr sz="1400" b="1" spc="17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X</a:t>
            </a:r>
            <a:r>
              <a:rPr sz="1400" b="1" spc="-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406773" y="9030208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110861" y="9030208"/>
            <a:ext cx="31743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283331" y="9373057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723767" y="9373057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681093" y="9373057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5107813" y="9373057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2133854" y="9398315"/>
            <a:ext cx="3352067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  <a:r>
              <a:rPr sz="1350" b="1" spc="717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2H</a:t>
            </a:r>
            <a:r>
              <a:rPr sz="1400" b="1" spc="6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Y</a:t>
            </a:r>
            <a:r>
              <a:rPr sz="1400" b="1" spc="10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400" b="1" spc="35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{(R</a:t>
            </a:r>
            <a:r>
              <a:rPr sz="1400" b="1" spc="10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NH</a:t>
            </a:r>
            <a:r>
              <a:rPr sz="1400" b="1" spc="17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  <a:r>
              <a:rPr sz="1400" b="1" spc="32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Y</a:t>
            </a:r>
            <a:r>
              <a:rPr sz="1400" b="1" spc="40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)}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356481" y="948126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4806061" y="948126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5333365" y="9481261"/>
            <a:ext cx="317431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1128395" y="6203061"/>
            <a:ext cx="4572000" cy="34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99795" y="3204591"/>
            <a:ext cx="457200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2220" y="7430897"/>
            <a:ext cx="4596968" cy="1271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28064" y="1507601"/>
            <a:ext cx="149076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2.</a:t>
            </a:r>
            <a:r>
              <a:rPr sz="1400" b="1" spc="38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kovů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36268" y="2120249"/>
            <a:ext cx="523753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Aminy samy nejsou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schopny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extrakce, vždy musíme použít jeho sůl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85214" y="2325989"/>
            <a:ext cx="374816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–</a:t>
            </a:r>
            <a:r>
              <a:rPr sz="1400" spc="75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proto se někdy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užívá pojem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„kapalný ionex“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97990" y="2734421"/>
            <a:ext cx="431733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 se extrahuje vždy ve formě aniontového komplexu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97000" y="3241236"/>
            <a:ext cx="1634533" cy="232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</a:t>
            </a:r>
            <a:r>
              <a:rPr sz="1200" b="1" spc="10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NH</a:t>
            </a:r>
            <a:r>
              <a:rPr sz="1200" b="1" spc="46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X</a:t>
            </a:r>
            <a:r>
              <a:rPr sz="1200" b="1" spc="-3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200" b="1" spc="147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200" b="1" spc="3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MX</a:t>
            </a:r>
            <a:r>
              <a:rPr sz="1200" b="1" baseline="460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437386" y="3241236"/>
            <a:ext cx="210583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719326" y="3241236"/>
            <a:ext cx="186402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759075" y="3266524"/>
            <a:ext cx="1181430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</a:t>
            </a:r>
            <a:r>
              <a:rPr sz="1200" b="1" spc="3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(R</a:t>
            </a:r>
            <a:r>
              <a:rPr sz="1200" b="1" spc="10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NH</a:t>
            </a:r>
            <a:r>
              <a:rPr sz="1200" b="1" spc="46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MX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362578" y="3241236"/>
            <a:ext cx="210583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787775" y="3241236"/>
            <a:ext cx="186402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859403" y="3241236"/>
            <a:ext cx="1052288" cy="241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045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  <a:r>
              <a:rPr sz="1200" b="1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  <a:r>
              <a:rPr sz="1200" b="1" spc="604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200" b="1" spc="6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X</a:t>
            </a:r>
            <a:r>
              <a:rPr sz="1200" b="1" baseline="460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n+1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57020" y="3331152"/>
            <a:ext cx="203454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03146" y="3331152"/>
            <a:ext cx="300763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516759" y="3331152"/>
            <a:ext cx="318425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n+1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082163" y="3331152"/>
            <a:ext cx="203454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128064" y="4165838"/>
            <a:ext cx="508665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3.</a:t>
            </a:r>
            <a:r>
              <a:rPr sz="1400" b="1" spc="38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OSTATNÍ ČINIDLA POSKYTUJÍCÍ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VELKÉ ORGANICKÉ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356614" y="4370054"/>
            <a:ext cx="112334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KATIONTY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534789" y="4753229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911217" y="4753229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798574" y="4777093"/>
            <a:ext cx="3920373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Chlorid tetrafenylarsonia</a:t>
            </a:r>
            <a:r>
              <a:rPr sz="1400" b="1" spc="1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[Ph</a:t>
            </a:r>
            <a:r>
              <a:rPr sz="1400" b="1" spc="1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As</a:t>
            </a:r>
            <a:r>
              <a:rPr sz="1400" b="1" spc="51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Cl</a:t>
            </a:r>
            <a:r>
              <a:rPr sz="1400" b="1" spc="-4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 . 4H</a:t>
            </a:r>
            <a:r>
              <a:rPr sz="1400" b="1" spc="1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280281" y="486143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5369941" y="4861432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5798" y="5392658"/>
            <a:ext cx="4334821" cy="643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717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Použití:</a:t>
            </a:r>
          </a:p>
          <a:p>
            <a:pPr marL="0" marR="0">
              <a:lnSpc>
                <a:spcPts val="1554"/>
              </a:lnSpc>
              <a:spcBef>
                <a:spcPts val="161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a) extrakce velkých kyslíkatých anorganických aniontů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550162" y="623938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095754" y="623938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730119" y="623938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293999" y="623938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824351" y="623938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545201" y="623938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225600" y="6264640"/>
            <a:ext cx="447124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NO</a:t>
            </a:r>
            <a:r>
              <a:rPr sz="1400" b="1" spc="76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ClO</a:t>
            </a:r>
            <a:r>
              <a:rPr sz="1400" b="1" spc="75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MnO</a:t>
            </a:r>
            <a:r>
              <a:rPr sz="1400" b="1" spc="74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TcO</a:t>
            </a:r>
            <a:r>
              <a:rPr sz="1400" b="1" spc="40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ReO</a:t>
            </a:r>
            <a:r>
              <a:rPr sz="1400" b="1" spc="75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, vanadičnan, CrO</a:t>
            </a:r>
            <a:r>
              <a:rPr sz="1400" b="1" spc="10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Cl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492250" y="634758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037842" y="634758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2672207" y="634758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3236087" y="634758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3766439" y="634758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5308981" y="634758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5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598930" y="7028165"/>
            <a:ext cx="451116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b) extrakce velkých halogenidových komplexních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aniontů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3501263" y="7418959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4047109" y="7418959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1047292" y="7444216"/>
            <a:ext cx="76663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fluoridy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3216275" y="7444216"/>
            <a:ext cx="982217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BF</a:t>
            </a:r>
            <a:r>
              <a:rPr sz="1400" b="1" spc="74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TaF</a:t>
            </a:r>
          </a:p>
          <a:p>
            <a:pPr marL="227076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900" b="1" u="sng" spc="362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2360930" y="7629271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2995295" y="7629271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3525646" y="7629271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4094353" y="7629271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4624705" y="7629271"/>
            <a:ext cx="304762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388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  <a:p>
            <a:pPr marL="0" marR="0">
              <a:lnSpc>
                <a:spcPts val="852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5308981" y="7629271"/>
            <a:ext cx="24761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038148" y="7654528"/>
            <a:ext cx="4364733" cy="236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chloridy</a:t>
            </a:r>
            <a:r>
              <a:rPr sz="1400" b="1" spc="143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AuCl</a:t>
            </a:r>
            <a:r>
              <a:rPr sz="1400" b="1" spc="76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GaCl</a:t>
            </a:r>
            <a:r>
              <a:rPr sz="1400" b="1" spc="40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TlCl</a:t>
            </a:r>
            <a:r>
              <a:rPr sz="1400" b="1" spc="41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OsCl</a:t>
            </a:r>
            <a:r>
              <a:rPr sz="1400" b="1" spc="86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PtCl</a:t>
            </a:r>
            <a:r>
              <a:rPr sz="1400" b="1" spc="85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PdCl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2303018" y="773747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2937383" y="773747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3467734" y="773747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4037965" y="773747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5251069" y="773747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u="sng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3239135" y="783958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3734434" y="783958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4258945" y="7839582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899464" y="7864840"/>
            <a:ext cx="1063964" cy="658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183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jodidy</a:t>
            </a:r>
          </a:p>
          <a:p>
            <a:pPr marL="0" marR="0">
              <a:lnSpc>
                <a:spcPts val="1554"/>
              </a:lnSpc>
              <a:spcBef>
                <a:spcPts val="6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thiokyanáty</a:t>
            </a:r>
          </a:p>
          <a:p>
            <a:pPr marL="147828" marR="0">
              <a:lnSpc>
                <a:spcPts val="1554"/>
              </a:lnSpc>
              <a:spcBef>
                <a:spcPts val="104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kyanidy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2943479" y="7865293"/>
            <a:ext cx="141064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BiI</a:t>
            </a:r>
            <a:r>
              <a:rPr sz="1400" b="1" spc="74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SbI</a:t>
            </a:r>
            <a:r>
              <a:rPr sz="1400" b="1" spc="74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CdI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3181223" y="7947787"/>
            <a:ext cx="1230883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900" b="1" spc="322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  <a:r>
              <a:rPr sz="900" b="1" spc="346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3007487" y="8051418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3927983" y="8051418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4915789" y="8051418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2287778" y="8076676"/>
            <a:ext cx="2779649" cy="247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Fe(SCN)</a:t>
            </a:r>
            <a:r>
              <a:rPr sz="1400" b="1" spc="75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Co(SCN)</a:t>
            </a:r>
            <a:r>
              <a:rPr sz="1400" b="1" spc="12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Cu(SCN)</a:t>
            </a:r>
          </a:p>
          <a:p>
            <a:pPr marL="2570099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2949575" y="8159623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70" name="object 70"/>
          <p:cNvSpPr txBox="1"/>
          <p:nvPr/>
        </p:nvSpPr>
        <p:spPr>
          <a:xfrm>
            <a:off x="3870071" y="8159623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71" name="object 71"/>
          <p:cNvSpPr txBox="1"/>
          <p:nvPr/>
        </p:nvSpPr>
        <p:spPr>
          <a:xfrm>
            <a:off x="3912743" y="8261730"/>
            <a:ext cx="248374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3-</a:t>
            </a:r>
          </a:p>
        </p:txBody>
      </p:sp>
      <p:sp>
        <p:nvSpPr>
          <p:cNvPr id="72" name="object 72"/>
          <p:cNvSpPr txBox="1"/>
          <p:nvPr/>
        </p:nvSpPr>
        <p:spPr>
          <a:xfrm>
            <a:off x="3207131" y="8287369"/>
            <a:ext cx="941070" cy="457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344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Fe(CN)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Co(OCN)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3996563" y="8472424"/>
            <a:ext cx="248628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74" name="object 74"/>
          <p:cNvSpPr txBox="1"/>
          <p:nvPr/>
        </p:nvSpPr>
        <p:spPr>
          <a:xfrm>
            <a:off x="1047292" y="8497681"/>
            <a:ext cx="76672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kyanáty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2655443" y="8709517"/>
            <a:ext cx="214856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Podobná extrakční činidla:</a:t>
            </a:r>
          </a:p>
        </p:txBody>
      </p:sp>
      <p:sp>
        <p:nvSpPr>
          <p:cNvPr id="76" name="object 76"/>
          <p:cNvSpPr txBox="1"/>
          <p:nvPr/>
        </p:nvSpPr>
        <p:spPr>
          <a:xfrm>
            <a:off x="5241925" y="9092692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77" name="object 77"/>
          <p:cNvSpPr txBox="1"/>
          <p:nvPr/>
        </p:nvSpPr>
        <p:spPr>
          <a:xfrm>
            <a:off x="5618353" y="9092692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78" name="object 78"/>
          <p:cNvSpPr txBox="1"/>
          <p:nvPr/>
        </p:nvSpPr>
        <p:spPr>
          <a:xfrm>
            <a:off x="2743835" y="9117950"/>
            <a:ext cx="312477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chlorid tetrafenylstibonia [Ph</a:t>
            </a:r>
            <a:r>
              <a:rPr sz="1400" b="1" spc="10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Sb</a:t>
            </a:r>
            <a:r>
              <a:rPr sz="1400" b="1" spc="51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Cl</a:t>
            </a:r>
            <a:r>
              <a:rPr sz="1400" b="1" spc="-3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</a:p>
        </p:txBody>
      </p:sp>
      <p:sp>
        <p:nvSpPr>
          <p:cNvPr id="79" name="object 79"/>
          <p:cNvSpPr txBox="1"/>
          <p:nvPr/>
        </p:nvSpPr>
        <p:spPr>
          <a:xfrm>
            <a:off x="4987417" y="9200896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80" name="object 80"/>
          <p:cNvSpPr txBox="1"/>
          <p:nvPr/>
        </p:nvSpPr>
        <p:spPr>
          <a:xfrm>
            <a:off x="5211445" y="9296908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81" name="object 81"/>
          <p:cNvSpPr txBox="1"/>
          <p:nvPr/>
        </p:nvSpPr>
        <p:spPr>
          <a:xfrm>
            <a:off x="5587873" y="9296908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82" name="object 82"/>
          <p:cNvSpPr txBox="1"/>
          <p:nvPr/>
        </p:nvSpPr>
        <p:spPr>
          <a:xfrm>
            <a:off x="2774315" y="9322115"/>
            <a:ext cx="306343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chlorid tetrafenylfosfonia [Ph</a:t>
            </a:r>
            <a:r>
              <a:rPr sz="1400" b="1" spc="33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</a:t>
            </a:r>
            <a:r>
              <a:rPr sz="1400" b="1" spc="5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Cl</a:t>
            </a:r>
            <a:r>
              <a:rPr sz="1400" b="1" spc="-4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</a:p>
        </p:txBody>
      </p:sp>
      <p:sp>
        <p:nvSpPr>
          <p:cNvPr id="83" name="object 83"/>
          <p:cNvSpPr txBox="1"/>
          <p:nvPr/>
        </p:nvSpPr>
        <p:spPr>
          <a:xfrm>
            <a:off x="5017897" y="940506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"/>
          <p:cNvSpPr/>
          <p:nvPr/>
        </p:nvSpPr>
        <p:spPr>
          <a:xfrm>
            <a:off x="2728595" y="4991481"/>
            <a:ext cx="2286000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99795" y="3678936"/>
            <a:ext cx="6286499" cy="1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14495" y="1507235"/>
            <a:ext cx="2745105" cy="18630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0820" y="6409817"/>
            <a:ext cx="5766256" cy="3123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04765" y="867917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1193" y="867917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18569" y="475654"/>
            <a:ext cx="2848551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chlorid trifenylsulfonia [Ph</a:t>
            </a:r>
            <a:r>
              <a:rPr sz="1400" b="1" spc="10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</a:t>
            </a:r>
            <a:r>
              <a:rPr sz="1400" b="1" spc="51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Cl</a:t>
            </a:r>
            <a:r>
              <a:rPr sz="1400" b="1" spc="-4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47793" y="976121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3157" y="1073657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569585" y="1073657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430811" y="736108"/>
            <a:ext cx="302533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chlorid trifenylselenonia [Ph</a:t>
            </a:r>
            <a:r>
              <a:rPr sz="1400" b="1" spc="12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spc="-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Se</a:t>
            </a:r>
            <a:r>
              <a:rPr sz="1400" b="1" spc="52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Cl</a:t>
            </a:r>
            <a:r>
              <a:rPr sz="1400" b="1" spc="-4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]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958461" y="1182115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126101" y="1482343"/>
            <a:ext cx="21753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441007" y="1059009"/>
            <a:ext cx="2174876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532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 err="1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kationty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 err="1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ferr</a:t>
            </a:r>
            <a:r>
              <a:rPr lang="cs-CZ" sz="1400" b="1" dirty="0" err="1">
                <a:solidFill>
                  <a:srgbClr val="000000"/>
                </a:solidFill>
                <a:latin typeface="SBVNOA+Times New Roman Bold"/>
                <a:cs typeface="SBVNOA+Times New Roman Bold"/>
              </a:rPr>
              <a:t>icinia</a:t>
            </a:r>
            <a:endParaRPr sz="1400" b="1" dirty="0">
              <a:solidFill>
                <a:srgbClr val="000000"/>
              </a:solidFill>
              <a:latin typeface="SBVNOA+Times New Roman Bold"/>
              <a:cs typeface="SBVNOA+Times New Roman 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56183" y="1627165"/>
            <a:ext cx="240717" cy="207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+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407063" y="2156171"/>
            <a:ext cx="262854" cy="618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</a:p>
          <a:p>
            <a:pPr marL="1239" marR="0">
              <a:lnSpc>
                <a:spcPts val="1330"/>
              </a:lnSpc>
              <a:spcBef>
                <a:spcPts val="1959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647978" y="2233927"/>
            <a:ext cx="261615" cy="460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</a:p>
          <a:p>
            <a:pPr marL="0" marR="0">
              <a:lnSpc>
                <a:spcPts val="1330"/>
              </a:lnSpc>
              <a:spcBef>
                <a:spcPts val="665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609540" y="2312920"/>
            <a:ext cx="295214" cy="207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492250" y="3961622"/>
            <a:ext cx="472744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EXTRAKCE</a:t>
            </a:r>
            <a:r>
              <a:rPr sz="1400" b="1" spc="1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spc="-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ZA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TVORBY K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ATIONTOVÝCH CHELÁTŮ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986026" y="4370054"/>
            <a:ext cx="373659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 fáze přecházejí iontové páry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typu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019423" y="5005139"/>
            <a:ext cx="275714" cy="27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87"/>
              </a:lnSpc>
              <a:spcBef>
                <a:spcPts val="0"/>
              </a:spcBef>
              <a:spcAft>
                <a:spcPts val="0"/>
              </a:spcAft>
            </a:pPr>
            <a:r>
              <a:rPr sz="17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627753" y="5005139"/>
            <a:ext cx="224465" cy="27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87"/>
              </a:lnSpc>
              <a:spcBef>
                <a:spcPts val="0"/>
              </a:spcBef>
              <a:spcAft>
                <a:spcPts val="0"/>
              </a:spcAft>
            </a:pPr>
            <a:r>
              <a:rPr sz="17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935859" y="5055685"/>
            <a:ext cx="2026050" cy="404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883"/>
              </a:lnSpc>
              <a:spcBef>
                <a:spcPts val="0"/>
              </a:spcBef>
              <a:spcAft>
                <a:spcPts val="0"/>
              </a:spcAft>
            </a:pPr>
            <a:r>
              <a:rPr sz="26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(MChel</a:t>
            </a:r>
            <a:r>
              <a:rPr sz="2600" b="1" spc="97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26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</a:t>
            </a:r>
            <a:r>
              <a:rPr sz="2600" b="1" spc="-1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26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X</a:t>
            </a:r>
            <a:r>
              <a:rPr sz="2600" b="1" spc="-7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26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466467" y="6209776"/>
            <a:ext cx="2976432" cy="447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Rozdělení chelátotvorných činidel:</a:t>
            </a:r>
          </a:p>
          <a:p>
            <a:pPr marL="1504187" marR="0">
              <a:lnSpc>
                <a:spcPts val="1554"/>
              </a:lnSpc>
              <a:spcBef>
                <a:spcPts val="6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1,10-fenanthrolin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423670" y="6421612"/>
            <a:ext cx="80651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dusíkatá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943479" y="6625828"/>
            <a:ext cx="3525650" cy="643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2,9-dimethyl-1,10-fenanthrolin (neokuproin)</a:t>
            </a:r>
          </a:p>
          <a:p>
            <a:pPr marL="88391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2,9-dimethyl-4,7-difenyl-1,10-fenanthrolin</a:t>
            </a:r>
          </a:p>
          <a:p>
            <a:pPr marL="110363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(bathokuproin)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765171" y="7238476"/>
            <a:ext cx="3883799" cy="441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4,7-difenyl-1,10-fenanthrolin (bathofenanthrolin)</a:t>
            </a:r>
          </a:p>
          <a:p>
            <a:pPr marL="151511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dipyridyl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3973703" y="7648432"/>
            <a:ext cx="1469424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02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ethylendiamin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triethyltetraamin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128064" y="8062960"/>
            <a:ext cx="1400381" cy="644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152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dvoudonorová</a:t>
            </a:r>
          </a:p>
          <a:p>
            <a:pPr marL="0" marR="0">
              <a:lnSpc>
                <a:spcPts val="1554"/>
              </a:lnSpc>
              <a:spcBef>
                <a:spcPts val="6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organofosforová</a:t>
            </a:r>
          </a:p>
          <a:p>
            <a:pPr marL="36570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činidla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588387" y="8062960"/>
            <a:ext cx="138114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difosfinylalkany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874946" y="8176138"/>
            <a:ext cx="254053" cy="207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5234436" y="8174912"/>
            <a:ext cx="527313" cy="207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5"/>
              </a:lnSpc>
              <a:spcBef>
                <a:spcPts val="0"/>
              </a:spcBef>
              <a:spcAft>
                <a:spcPts val="0"/>
              </a:spcAft>
            </a:pPr>
            <a:r>
              <a:rPr sz="1200" spc="10" dirty="0">
                <a:solidFill>
                  <a:srgbClr val="000000"/>
                </a:solidFill>
                <a:latin typeface="PPBRTE+Arial"/>
                <a:cs typeface="PPBRTE+Arial"/>
              </a:rPr>
              <a:t>(CH</a:t>
            </a:r>
            <a:r>
              <a:rPr sz="1200" spc="55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830829" y="8176138"/>
            <a:ext cx="254053" cy="207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5500223" y="8270201"/>
            <a:ext cx="315267" cy="15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1"/>
              </a:lnSpc>
              <a:spcBef>
                <a:spcPts val="0"/>
              </a:spcBef>
              <a:spcAft>
                <a:spcPts val="0"/>
              </a:spcAft>
            </a:pPr>
            <a:r>
              <a:rPr sz="800" dirty="0">
                <a:solidFill>
                  <a:srgbClr val="000000"/>
                </a:solidFill>
                <a:latin typeface="PPBRTE+Arial"/>
                <a:cs typeface="PPBRTE+Arial"/>
              </a:rPr>
              <a:t>2</a:t>
            </a:r>
            <a:r>
              <a:rPr sz="800" spc="170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800" dirty="0">
                <a:solidFill>
                  <a:srgbClr val="000000"/>
                </a:solidFill>
                <a:latin typeface="PPBRTE+Arial"/>
                <a:cs typeface="PPBRTE+Arial"/>
              </a:rPr>
              <a:t>2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863569" y="8428642"/>
            <a:ext cx="270946" cy="207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5819465" y="8428642"/>
            <a:ext cx="270946" cy="207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35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2638679" y="8846677"/>
            <a:ext cx="128162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difosforečnany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5068161" y="9058906"/>
            <a:ext cx="253544" cy="206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5376053" y="9048803"/>
            <a:ext cx="541325" cy="455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  <a:r>
              <a:rPr sz="1200" spc="956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  <a:p>
            <a:pPr marL="270973" marR="0">
              <a:lnSpc>
                <a:spcPts val="1324"/>
              </a:lnSpc>
              <a:spcBef>
                <a:spcPts val="688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5056785" y="9307812"/>
            <a:ext cx="270351" cy="206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A56D748-1D56-4002-87D5-CB4BD0ED84D8}"/>
              </a:ext>
            </a:extLst>
          </p:cNvPr>
          <p:cNvSpPr txBox="1"/>
          <p:nvPr/>
        </p:nvSpPr>
        <p:spPr>
          <a:xfrm>
            <a:off x="1488124" y="3027424"/>
            <a:ext cx="3776662" cy="30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554"/>
              </a:lnSpc>
              <a:spcBef>
                <a:spcPts val="1611"/>
              </a:spcBef>
              <a:spcAft>
                <a:spcPts val="0"/>
              </a:spcAft>
            </a:pPr>
            <a:r>
              <a:rPr lang="cs-CZ" sz="16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chlorid </a:t>
            </a:r>
            <a:r>
              <a:rPr lang="cs-CZ" sz="1600" b="1" dirty="0" err="1">
                <a:solidFill>
                  <a:srgbClr val="000000"/>
                </a:solidFill>
                <a:latin typeface="SBVNOA+Times New Roman Bold"/>
                <a:cs typeface="SBVNOA+Times New Roman Bold"/>
              </a:rPr>
              <a:t>trifenaltetrazolia</a:t>
            </a:r>
            <a:endParaRPr lang="cs-CZ" sz="1600" b="1" dirty="0">
              <a:solidFill>
                <a:srgbClr val="000000"/>
              </a:solidFill>
              <a:latin typeface="SBVNOA+Times New Roman Bold"/>
              <a:cs typeface="SBVNOA+Times New Roman 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"/>
          <p:cNvSpPr/>
          <p:nvPr/>
        </p:nvSpPr>
        <p:spPr>
          <a:xfrm>
            <a:off x="1080820" y="887476"/>
            <a:ext cx="5766256" cy="3406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5716188" y="1277310"/>
            <a:ext cx="12700" cy="96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71591" y="1277310"/>
            <a:ext cx="12700" cy="96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58312" y="1269671"/>
            <a:ext cx="156829" cy="157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59536" y="983887"/>
            <a:ext cx="155604" cy="14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90967" y="1210681"/>
            <a:ext cx="409291" cy="12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44842" y="1287396"/>
            <a:ext cx="12700" cy="96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0223" y="1002830"/>
            <a:ext cx="202734" cy="3814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24379" y="900795"/>
            <a:ext cx="1509560" cy="946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hypofosforečnany</a:t>
            </a:r>
          </a:p>
          <a:p>
            <a:pPr marL="4572" marR="0">
              <a:lnSpc>
                <a:spcPts val="1550"/>
              </a:lnSpc>
              <a:spcBef>
                <a:spcPts val="3992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karamylfosfonáty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073509" y="1132980"/>
            <a:ext cx="253922" cy="206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644843" y="1122893"/>
            <a:ext cx="253922" cy="206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062123" y="1382384"/>
            <a:ext cx="270793" cy="206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633469" y="1372298"/>
            <a:ext cx="270793" cy="206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109373" y="1772910"/>
            <a:ext cx="756139" cy="2085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  <a:r>
              <a:rPr sz="1200" spc="728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</a:t>
            </a:r>
            <a:r>
              <a:rPr sz="1200" spc="820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349286" y="2025655"/>
            <a:ext cx="521849" cy="2085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  <a:r>
              <a:rPr sz="1200" spc="702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614295" y="2236073"/>
            <a:ext cx="133133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karbamylalkyl-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957824" y="2398079"/>
            <a:ext cx="1087482" cy="208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N</a:t>
            </a:r>
            <a:r>
              <a:rPr sz="1200" spc="732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C</a:t>
            </a:r>
            <a:r>
              <a:rPr sz="1200" spc="773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spc="32" dirty="0">
                <a:solidFill>
                  <a:srgbClr val="000000"/>
                </a:solidFill>
                <a:latin typeface="PPBRTE+Arial"/>
                <a:cs typeface="PPBRTE+Arial"/>
              </a:rPr>
              <a:t>CH</a:t>
            </a:r>
            <a:r>
              <a:rPr sz="1200" spc="521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P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850515" y="2440289"/>
            <a:ext cx="85570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fosfonáty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198298" y="2651128"/>
            <a:ext cx="518761" cy="208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  <a:r>
              <a:rPr sz="1200" spc="745" dirty="0">
                <a:solidFill>
                  <a:srgbClr val="000000"/>
                </a:solidFill>
                <a:latin typeface="PPBRTE+Arial"/>
                <a:cs typeface="PPBRTE+Arial"/>
              </a:rPr>
              <a:t> </a:t>
            </a: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R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779183" y="2651128"/>
            <a:ext cx="271757" cy="208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42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PPBRTE+Arial"/>
                <a:cs typeface="PPBRTE+Arial"/>
              </a:rPr>
              <a:t>O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217980" y="2862437"/>
            <a:ext cx="121490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Jiné neutrální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5133721" y="2862437"/>
            <a:ext cx="71748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pyridin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467866" y="3066653"/>
            <a:ext cx="71727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ligandy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162933" y="3066653"/>
            <a:ext cx="2658011" cy="439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deriváty fosfanu, arsanu,</a:t>
            </a:r>
            <a:r>
              <a:rPr sz="1400" b="1" spc="-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stibanu</a:t>
            </a:r>
          </a:p>
          <a:p>
            <a:pPr marL="85343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aminoxidy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519549" y="3475466"/>
            <a:ext cx="1945644" cy="8497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fosfanoxidy</a:t>
            </a:r>
          </a:p>
          <a:p>
            <a:pPr marL="477011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arsanoxidy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karbonylové sloučeniny</a:t>
            </a:r>
          </a:p>
          <a:p>
            <a:pPr marL="550164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sulfoxidy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4496689" y="3198114"/>
            <a:ext cx="1434464" cy="631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348994" y="3198114"/>
            <a:ext cx="1457325" cy="6313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41471" y="1530858"/>
            <a:ext cx="1960117" cy="8488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80642" y="895830"/>
            <a:ext cx="4548627" cy="26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67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EXTRAKCE SMĚSÍ ORGANICKÝCH ČINIDEL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99464" y="1332341"/>
            <a:ext cx="383302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Obvyklý případ při extrakci směsí rozpouštědel: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52155" y="1473458"/>
            <a:ext cx="539750" cy="7067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5264"/>
              </a:lnSpc>
              <a:spcBef>
                <a:spcPts val="0"/>
              </a:spcBef>
              <a:spcAft>
                <a:spcPts val="0"/>
              </a:spcAft>
            </a:pPr>
            <a:r>
              <a:rPr sz="4300" dirty="0">
                <a:solidFill>
                  <a:srgbClr val="000000"/>
                </a:solidFill>
                <a:latin typeface="NGTGTL+Symbol"/>
                <a:cs typeface="NGTGTL+Symbol"/>
              </a:rPr>
              <a:t>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714294" y="1571174"/>
            <a:ext cx="1802797" cy="483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09"/>
              </a:lnSpc>
              <a:spcBef>
                <a:spcPts val="0"/>
              </a:spcBef>
              <a:spcAft>
                <a:spcPts val="0"/>
              </a:spcAft>
            </a:pPr>
            <a:r>
              <a:rPr sz="28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D</a:t>
            </a:r>
            <a:r>
              <a:rPr sz="2850" i="1" spc="230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50" dirty="0">
                <a:solidFill>
                  <a:srgbClr val="000000"/>
                </a:solidFill>
                <a:latin typeface="NGTGTL+Symbol"/>
                <a:cs typeface="NGTGTL+Symbol"/>
              </a:rPr>
              <a:t></a:t>
            </a:r>
            <a:r>
              <a:rPr sz="2850" spc="358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8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975336" y="1839880"/>
            <a:ext cx="400711" cy="273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49"/>
              </a:lnSpc>
              <a:spcBef>
                <a:spcPts val="0"/>
              </a:spcBef>
              <a:spcAft>
                <a:spcPts val="0"/>
              </a:spcAft>
            </a:pPr>
            <a:r>
              <a:rPr sz="1650" i="1" spc="104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tot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370755" y="1839880"/>
            <a:ext cx="257989" cy="273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49"/>
              </a:lnSpc>
              <a:spcBef>
                <a:spcPts val="0"/>
              </a:spcBef>
              <a:spcAft>
                <a:spcPts val="0"/>
              </a:spcAft>
            </a:pPr>
            <a:r>
              <a:rPr sz="16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690263" y="2076437"/>
            <a:ext cx="483114" cy="297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046"/>
              </a:lnSpc>
              <a:spcBef>
                <a:spcPts val="0"/>
              </a:spcBef>
              <a:spcAft>
                <a:spcPts val="0"/>
              </a:spcAft>
            </a:pPr>
            <a:r>
              <a:rPr sz="1650" i="1" spc="116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  <a:r>
              <a:rPr sz="1650" spc="-74" dirty="0">
                <a:solidFill>
                  <a:srgbClr val="000000"/>
                </a:solidFill>
                <a:latin typeface="NGTGTL+Symbol"/>
                <a:cs typeface="NGTGTL+Symbol"/>
              </a:rPr>
              <a:t></a:t>
            </a:r>
            <a:r>
              <a:rPr sz="165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1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99464" y="2793857"/>
            <a:ext cx="425027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Méně obvyklý případ při extrakci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směsí rozpouštědel: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95263" y="3154373"/>
            <a:ext cx="443237" cy="5361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21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NGTGTL+Symbol"/>
                <a:cs typeface="NGTGTL+Symbol"/>
              </a:rPr>
              <a:t>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231564" y="3152583"/>
            <a:ext cx="445775" cy="538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38"/>
              </a:lnSpc>
              <a:spcBef>
                <a:spcPts val="0"/>
              </a:spcBef>
              <a:spcAft>
                <a:spcPts val="0"/>
              </a:spcAft>
            </a:pPr>
            <a:r>
              <a:rPr sz="3200" dirty="0">
                <a:solidFill>
                  <a:srgbClr val="000000"/>
                </a:solidFill>
                <a:latin typeface="NGTGTL+Symbol"/>
                <a:cs typeface="NGTGTL+Symbol"/>
              </a:rPr>
              <a:t>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405953" y="3227663"/>
            <a:ext cx="1377273" cy="370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14"/>
              </a:lnSpc>
              <a:spcBef>
                <a:spcPts val="0"/>
              </a:spcBef>
              <a:spcAft>
                <a:spcPts val="0"/>
              </a:spcAft>
            </a:pPr>
            <a:r>
              <a:rPr sz="21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D</a:t>
            </a:r>
            <a:r>
              <a:rPr sz="2150" i="1" spc="164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000000"/>
                </a:solidFill>
                <a:latin typeface="NGTGTL+Symbol"/>
                <a:cs typeface="NGTGTL+Symbol"/>
              </a:rPr>
              <a:t></a:t>
            </a:r>
            <a:r>
              <a:rPr sz="2150" spc="2648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D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552894" y="3226470"/>
            <a:ext cx="1365198" cy="3715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25"/>
              </a:lnSpc>
              <a:spcBef>
                <a:spcPts val="0"/>
              </a:spcBef>
              <a:spcAft>
                <a:spcPts val="0"/>
              </a:spcAft>
            </a:pPr>
            <a:r>
              <a:rPr sz="21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D</a:t>
            </a:r>
            <a:r>
              <a:rPr sz="2150" i="1" spc="15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000000"/>
                </a:solidFill>
                <a:latin typeface="NGTGTL+Symbol"/>
                <a:cs typeface="NGTGTL+Symbol"/>
              </a:rPr>
              <a:t></a:t>
            </a:r>
            <a:r>
              <a:rPr sz="2150" spc="261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00303" y="3427278"/>
            <a:ext cx="339567" cy="213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7"/>
              </a:lnSpc>
              <a:spcBef>
                <a:spcPts val="0"/>
              </a:spcBef>
              <a:spcAft>
                <a:spcPts val="0"/>
              </a:spcAft>
            </a:pPr>
            <a:r>
              <a:rPr sz="1250" i="1" spc="77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tot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633707" y="3427278"/>
            <a:ext cx="231680" cy="213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77"/>
              </a:lnSpc>
              <a:spcBef>
                <a:spcPts val="0"/>
              </a:spcBef>
              <a:spcAft>
                <a:spcPts val="0"/>
              </a:spcAft>
            </a:pPr>
            <a:r>
              <a:rPr sz="12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745051" y="3426662"/>
            <a:ext cx="339828" cy="21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83"/>
              </a:lnSpc>
              <a:spcBef>
                <a:spcPts val="0"/>
              </a:spcBef>
              <a:spcAft>
                <a:spcPts val="0"/>
              </a:spcAft>
            </a:pPr>
            <a:r>
              <a:rPr sz="1250" i="1" spc="77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tot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764700" y="3426662"/>
            <a:ext cx="232372" cy="21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83"/>
              </a:lnSpc>
              <a:spcBef>
                <a:spcPts val="0"/>
              </a:spcBef>
              <a:spcAft>
                <a:spcPts val="0"/>
              </a:spcAft>
            </a:pPr>
            <a:r>
              <a:rPr sz="12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121141" y="3601951"/>
            <a:ext cx="407854" cy="231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24"/>
              </a:lnSpc>
              <a:spcBef>
                <a:spcPts val="0"/>
              </a:spcBef>
              <a:spcAft>
                <a:spcPts val="0"/>
              </a:spcAft>
            </a:pPr>
            <a:r>
              <a:rPr sz="1250" i="1" spc="112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  <a:r>
              <a:rPr sz="1250" spc="-36" dirty="0">
                <a:solidFill>
                  <a:srgbClr val="000000"/>
                </a:solidFill>
                <a:latin typeface="NGTGTL+Symbol"/>
                <a:cs typeface="NGTGTL+Symbol"/>
              </a:rPr>
              <a:t></a:t>
            </a:r>
            <a:r>
              <a:rPr sz="125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1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257098" y="3601255"/>
            <a:ext cx="406755" cy="232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30"/>
              </a:lnSpc>
              <a:spcBef>
                <a:spcPts val="0"/>
              </a:spcBef>
              <a:spcAft>
                <a:spcPts val="0"/>
              </a:spcAft>
            </a:pPr>
            <a:r>
              <a:rPr sz="1250" i="1" spc="104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  <a:r>
              <a:rPr sz="1250" spc="-43" dirty="0">
                <a:solidFill>
                  <a:srgbClr val="000000"/>
                </a:solidFill>
                <a:latin typeface="NGTGTL+Symbol"/>
                <a:cs typeface="NGTGTL+Symbol"/>
              </a:rPr>
              <a:t></a:t>
            </a:r>
            <a:r>
              <a:rPr sz="1250" dirty="0">
                <a:solidFill>
                  <a:srgbClr val="000000"/>
                </a:solidFill>
                <a:latin typeface="DVPBQT+Times New Roman"/>
                <a:cs typeface="DVPBQT+Times New Roman"/>
              </a:rPr>
              <a:t>1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25778" y="4040870"/>
            <a:ext cx="109356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synergismus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047109" y="4040870"/>
            <a:ext cx="229102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antergismus (antagonismus)</a:t>
            </a:r>
          </a:p>
        </p:txBody>
      </p:sp>
      <p:pic>
        <p:nvPicPr>
          <p:cNvPr id="33" name="Met34-1">
            <a:hlinkClick r:id="" action="ppaction://media"/>
            <a:extLst>
              <a:ext uri="{FF2B5EF4-FFF2-40B4-BE49-F238E27FC236}">
                <a16:creationId xmlns:a16="http://schemas.microsoft.com/office/drawing/2014/main" id="{C9F73C02-BE9D-4941-BCA8-A6886A4E5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1283" y="4175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2938877" y="6234785"/>
            <a:ext cx="1870710" cy="1359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2836577" y="2261150"/>
            <a:ext cx="2035175" cy="13728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9464" y="890127"/>
            <a:ext cx="5909403" cy="657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400" spc="12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Ve</a:t>
            </a:r>
            <a:r>
              <a:rPr sz="1400" spc="11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většině</a:t>
            </a:r>
            <a:r>
              <a:rPr sz="1400" spc="104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systémů</a:t>
            </a:r>
            <a:r>
              <a:rPr sz="1400" spc="14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je</a:t>
            </a:r>
            <a:r>
              <a:rPr sz="1400" spc="124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to</a:t>
            </a:r>
            <a:r>
              <a:rPr sz="1400" spc="115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opravdu</a:t>
            </a:r>
            <a:r>
              <a:rPr sz="1400" spc="112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konstanta,</a:t>
            </a:r>
            <a:r>
              <a:rPr sz="1400" spc="103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ale</a:t>
            </a:r>
            <a:r>
              <a:rPr sz="1400" spc="109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např.</a:t>
            </a:r>
            <a:r>
              <a:rPr sz="1400" spc="102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při</a:t>
            </a:r>
            <a:r>
              <a:rPr sz="1400" spc="108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rozdělení</a:t>
            </a:r>
            <a:r>
              <a:rPr sz="1400" spc="123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HCl</a:t>
            </a:r>
            <a:r>
              <a:rPr sz="1400" spc="128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mezi</a:t>
            </a:r>
          </a:p>
          <a:p>
            <a:pPr marL="0" marR="0">
              <a:lnSpc>
                <a:spcPts val="1554"/>
              </a:lnSpc>
              <a:spcBef>
                <a:spcPts val="17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ether</a:t>
            </a:r>
            <a:r>
              <a:rPr sz="1400" spc="46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</a:t>
            </a:r>
            <a:r>
              <a:rPr sz="1400" spc="35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vodu</a:t>
            </a:r>
            <a:r>
              <a:rPr sz="1400" spc="41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je</a:t>
            </a:r>
            <a:r>
              <a:rPr sz="1400" spc="4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koncentrací</a:t>
            </a:r>
            <a:r>
              <a:rPr sz="1400" spc="4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HCl</a:t>
            </a:r>
            <a:r>
              <a:rPr sz="1400" spc="39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výrazně</a:t>
            </a:r>
            <a:r>
              <a:rPr sz="1400" spc="35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ovlivněna</a:t>
            </a:r>
            <a:r>
              <a:rPr sz="1400" spc="35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rozpustnost</a:t>
            </a:r>
            <a:r>
              <a:rPr sz="1400" spc="4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etheru</a:t>
            </a:r>
            <a:r>
              <a:rPr sz="1400" spc="3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ve</a:t>
            </a:r>
            <a:r>
              <a:rPr sz="1400" spc="29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vodě</a:t>
            </a:r>
            <a:r>
              <a:rPr sz="1400" spc="21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a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tím</a:t>
            </a:r>
            <a:r>
              <a:rPr sz="1400" spc="-25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i</a:t>
            </a:r>
            <a:r>
              <a:rPr sz="1400" spc="12" dirty="0">
                <a:solidFill>
                  <a:srgbClr val="000000"/>
                </a:solidFill>
                <a:latin typeface="HNHCGA+Times New Roman"/>
                <a:cs typeface="HNHCGA+Times New Roman"/>
              </a:rPr>
              <a:t> </a:t>
            </a:r>
            <a:r>
              <a:rPr sz="1400" dirty="0">
                <a:solidFill>
                  <a:srgbClr val="000000"/>
                </a:solidFill>
                <a:latin typeface="HNHCGA+Times New Roman"/>
                <a:cs typeface="HNHCGA+Times New Roman"/>
              </a:rPr>
              <a:t>mísitelnost fází a </a:t>
            </a:r>
            <a:r>
              <a:rPr sz="1400" spc="12" dirty="0">
                <a:solidFill>
                  <a:srgbClr val="000000"/>
                </a:solidFill>
                <a:latin typeface="HNHCGA+Times New Roman"/>
                <a:cs typeface="HNHCGA+Times New Roman"/>
              </a:rPr>
              <a:t>K</a:t>
            </a:r>
            <a:r>
              <a:rPr sz="1350" baseline="-1457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D </a:t>
            </a:r>
            <a:r>
              <a:rPr sz="14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(HCl)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28064" y="1916033"/>
            <a:ext cx="183680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2.</a:t>
            </a:r>
            <a:r>
              <a:rPr sz="1400" b="1" spc="384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Rozdělovací poměr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08501" y="2450034"/>
            <a:ext cx="958143" cy="561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99"/>
              </a:lnSpc>
              <a:spcBef>
                <a:spcPts val="0"/>
              </a:spcBef>
              <a:spcAft>
                <a:spcPts val="0"/>
              </a:spcAft>
            </a:pPr>
            <a:r>
              <a:rPr sz="4900" i="1" spc="193" baseline="4292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c</a:t>
            </a:r>
            <a:r>
              <a:rPr sz="1900" i="1" spc="147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B</a:t>
            </a:r>
            <a:r>
              <a:rPr sz="1900" spc="57" dirty="0">
                <a:solidFill>
                  <a:srgbClr val="000000"/>
                </a:solidFill>
                <a:latin typeface="DVPBQT+Times New Roman"/>
                <a:cs typeface="DVPBQT+Times New Roman"/>
              </a:rPr>
              <a:t>,</a:t>
            </a:r>
            <a:r>
              <a:rPr sz="1900" i="1" spc="112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org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016734" y="2726807"/>
            <a:ext cx="797225" cy="543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982"/>
              </a:lnSpc>
              <a:spcBef>
                <a:spcPts val="0"/>
              </a:spcBef>
              <a:spcAft>
                <a:spcPts val="0"/>
              </a:spcAft>
            </a:pPr>
            <a:r>
              <a:rPr sz="32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D</a:t>
            </a:r>
            <a:r>
              <a:rPr sz="3250" i="1" spc="11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50" dirty="0">
                <a:solidFill>
                  <a:srgbClr val="000000"/>
                </a:solidFill>
                <a:latin typeface="NGTGTL+Symbol"/>
                <a:cs typeface="NGTGTL+Symbol"/>
              </a:rPr>
              <a:t>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00144" y="3096260"/>
            <a:ext cx="958420" cy="561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599"/>
              </a:lnSpc>
              <a:spcBef>
                <a:spcPts val="0"/>
              </a:spcBef>
              <a:spcAft>
                <a:spcPts val="0"/>
              </a:spcAft>
            </a:pPr>
            <a:r>
              <a:rPr sz="4900" i="1" spc="193" baseline="42918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c</a:t>
            </a:r>
            <a:r>
              <a:rPr sz="1900" i="1" spc="147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B</a:t>
            </a:r>
            <a:r>
              <a:rPr sz="1900" spc="57" dirty="0">
                <a:solidFill>
                  <a:srgbClr val="000000"/>
                </a:solidFill>
                <a:latin typeface="DVPBQT+Times New Roman"/>
                <a:cs typeface="DVPBQT+Times New Roman"/>
              </a:rPr>
              <a:t>,</a:t>
            </a:r>
            <a:r>
              <a:rPr sz="1900" i="1" spc="4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vod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99464" y="4165838"/>
            <a:ext cx="5910116" cy="643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</a:t>
            </a:r>
            <a:r>
              <a:rPr sz="1400" b="1" spc="3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</a:t>
            </a:r>
            <a:r>
              <a:rPr sz="1400" b="1" spc="4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analytická</a:t>
            </a:r>
            <a:r>
              <a:rPr sz="1400" b="1" spc="5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koncentrace</a:t>
            </a:r>
            <a:r>
              <a:rPr sz="1400" b="1" spc="3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látky.</a:t>
            </a:r>
            <a:r>
              <a:rPr sz="1400" b="1" spc="4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Zahrnuje</a:t>
            </a:r>
            <a:r>
              <a:rPr sz="1400" b="1" spc="3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tedy</a:t>
            </a:r>
            <a:r>
              <a:rPr sz="1400" b="1" spc="2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všechny</a:t>
            </a:r>
            <a:r>
              <a:rPr sz="1400" b="1" spc="2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formy,</a:t>
            </a:r>
            <a:r>
              <a:rPr sz="1400" b="1" spc="3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</a:t>
            </a:r>
            <a:r>
              <a:rPr sz="1400" b="1" spc="2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kterých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400" b="1" spc="4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extrahovaná</a:t>
            </a:r>
            <a:r>
              <a:rPr sz="1400" b="1" spc="4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látka</a:t>
            </a:r>
            <a:r>
              <a:rPr sz="1400" b="1" spc="43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nachází,</a:t>
            </a:r>
            <a:r>
              <a:rPr sz="1400" b="1" spc="4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např.</a:t>
            </a:r>
            <a:r>
              <a:rPr sz="1400" b="1" spc="4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všechny</a:t>
            </a:r>
            <a:r>
              <a:rPr sz="1400" b="1" spc="42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formy</a:t>
            </a:r>
            <a:r>
              <a:rPr sz="1400" b="1" spc="42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komplexů</a:t>
            </a:r>
            <a:r>
              <a:rPr sz="1400" b="1" spc="43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kovu</a:t>
            </a:r>
            <a:r>
              <a:rPr sz="1400" b="1" spc="4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dané fázi.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99464" y="4984226"/>
            <a:ext cx="5912023" cy="4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limitním</a:t>
            </a:r>
            <a:r>
              <a:rPr sz="1400" b="1" spc="25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případě,</a:t>
            </a:r>
            <a:r>
              <a:rPr sz="1400" b="1" spc="26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kdy</a:t>
            </a:r>
            <a:r>
              <a:rPr sz="1400" b="1" spc="28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400" b="1" spc="25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  <a:r>
              <a:rPr sz="1400" b="1" spc="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obou</a:t>
            </a:r>
            <a:r>
              <a:rPr sz="1400" b="1" spc="27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fázích</a:t>
            </a:r>
            <a:r>
              <a:rPr sz="1400" b="1" spc="27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vyskytuje</a:t>
            </a:r>
            <a:r>
              <a:rPr sz="1400" b="1" spc="27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pouze</a:t>
            </a:r>
            <a:r>
              <a:rPr sz="1400" b="1" spc="26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jediná</a:t>
            </a:r>
            <a:r>
              <a:rPr sz="1400" b="1" spc="26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</a:t>
            </a:r>
            <a:r>
              <a:rPr sz="1400" b="1" spc="26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tatáž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chemická forma extrahované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látky, 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pak</a:t>
            </a:r>
            <a:r>
              <a:rPr sz="1400" b="1" spc="-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přechází D na 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28064" y="5801090"/>
            <a:ext cx="175603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3.</a:t>
            </a:r>
            <a:r>
              <a:rPr sz="1400" b="1" spc="384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Procento extrakce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634398" y="6198057"/>
            <a:ext cx="830011" cy="365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76"/>
              </a:lnSpc>
              <a:spcBef>
                <a:spcPts val="0"/>
              </a:spcBef>
              <a:spcAft>
                <a:spcPts val="0"/>
              </a:spcAft>
            </a:pPr>
            <a:r>
              <a:rPr sz="2350" spc="-65" dirty="0">
                <a:solidFill>
                  <a:srgbClr val="000000"/>
                </a:solidFill>
                <a:latin typeface="CBCSLK+Times New Roman"/>
                <a:cs typeface="CBCSLK+Times New Roman"/>
              </a:rPr>
              <a:t>100</a:t>
            </a:r>
            <a:r>
              <a:rPr sz="2350" i="1" dirty="0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995651" y="6482769"/>
            <a:ext cx="581973" cy="400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850"/>
              </a:lnSpc>
              <a:spcBef>
                <a:spcPts val="0"/>
              </a:spcBef>
              <a:spcAft>
                <a:spcPts val="0"/>
              </a:spcAft>
            </a:pPr>
            <a:r>
              <a:rPr sz="2350" i="1" dirty="0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E</a:t>
            </a:r>
            <a:r>
              <a:rPr sz="2350" i="1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50" dirty="0">
                <a:solidFill>
                  <a:srgbClr val="000000"/>
                </a:solidFill>
                <a:latin typeface="NGTGTL+Symbol"/>
                <a:cs typeface="NGTGTL+Symbol"/>
              </a:rPr>
              <a:t>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027878" y="6902779"/>
            <a:ext cx="59657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576"/>
              </a:lnSpc>
              <a:spcBef>
                <a:spcPts val="0"/>
              </a:spcBef>
              <a:spcAft>
                <a:spcPts val="0"/>
              </a:spcAft>
            </a:pPr>
            <a:r>
              <a:rPr sz="3550" i="1" spc="-55" baseline="43728" dirty="0" err="1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V</a:t>
            </a:r>
            <a:r>
              <a:rPr sz="1350" i="1" spc="52" dirty="0" err="1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vod</a:t>
            </a:r>
            <a:endParaRPr sz="1350" i="1" spc="52" dirty="0">
              <a:solidFill>
                <a:srgbClr val="000000"/>
              </a:solidFill>
              <a:latin typeface="SBRMPR+Times New Roman Italic"/>
              <a:cs typeface="SBRMPR+Times New Roman Italic"/>
            </a:endParaRPr>
          </a:p>
          <a:p>
            <a:pPr marL="7223" marR="0">
              <a:lnSpc>
                <a:spcPts val="2576"/>
              </a:lnSpc>
              <a:spcBef>
                <a:spcPts val="239"/>
              </a:spcBef>
              <a:spcAft>
                <a:spcPts val="0"/>
              </a:spcAft>
            </a:pPr>
            <a:r>
              <a:rPr sz="3550" i="1" spc="-55" baseline="43728" dirty="0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V</a:t>
            </a:r>
            <a:r>
              <a:rPr sz="1350" i="1" spc="92" dirty="0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org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32602" y="6855781"/>
            <a:ext cx="590997" cy="400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850"/>
              </a:lnSpc>
              <a:spcBef>
                <a:spcPts val="0"/>
              </a:spcBef>
              <a:spcAft>
                <a:spcPts val="0"/>
              </a:spcAft>
            </a:pPr>
            <a:r>
              <a:rPr sz="2350" i="1" dirty="0">
                <a:solidFill>
                  <a:srgbClr val="000000"/>
                </a:solidFill>
                <a:latin typeface="SBRMPR+Times New Roman Italic"/>
                <a:cs typeface="SBRMPR+Times New Roman Italic"/>
              </a:rPr>
              <a:t>D</a:t>
            </a:r>
            <a:r>
              <a:rPr sz="2350" i="1" spc="-102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350" dirty="0">
                <a:solidFill>
                  <a:srgbClr val="000000"/>
                </a:solidFill>
                <a:latin typeface="NGTGTL+Symbol"/>
                <a:cs typeface="NGTGTL+Symbol"/>
              </a:rPr>
              <a:t></a:t>
            </a:r>
          </a:p>
        </p:txBody>
      </p:sp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CEDDD2-FC7E-488D-863C-0E891C404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3459" y="23170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"/>
          <p:cNvSpPr/>
          <p:nvPr/>
        </p:nvSpPr>
        <p:spPr>
          <a:xfrm>
            <a:off x="3367151" y="8865362"/>
            <a:ext cx="1541018" cy="804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18360" y="887476"/>
            <a:ext cx="3322320" cy="2597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99464" y="3492230"/>
            <a:ext cx="242878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Obecné poznámky</a:t>
            </a:r>
            <a:r>
              <a:rPr sz="1400" b="1" spc="19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k</a:t>
            </a:r>
            <a:r>
              <a:rPr sz="1400" b="1" spc="1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extrakci: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28064" y="3892481"/>
            <a:ext cx="5686307" cy="2747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2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Extrahovat</a:t>
            </a:r>
            <a:r>
              <a:rPr sz="1400" b="1" spc="57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400" b="1" spc="58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budou</a:t>
            </a:r>
            <a:r>
              <a:rPr sz="1400" b="1" spc="58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látky</a:t>
            </a:r>
            <a:r>
              <a:rPr sz="1400" b="1" spc="59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málo</a:t>
            </a:r>
            <a:r>
              <a:rPr sz="1400" b="1" spc="59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rozpustné</a:t>
            </a:r>
            <a:r>
              <a:rPr sz="1400" b="1" spc="57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</a:t>
            </a:r>
            <a:r>
              <a:rPr sz="1400" b="1" spc="57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vodě,</a:t>
            </a:r>
            <a:r>
              <a:rPr sz="1400" b="1" spc="58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ale</a:t>
            </a:r>
            <a:r>
              <a:rPr sz="1400" b="1" spc="58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dobře</a:t>
            </a:r>
          </a:p>
          <a:p>
            <a:pPr marL="228549" marR="0">
              <a:lnSpc>
                <a:spcPts val="1554"/>
              </a:lnSpc>
              <a:spcBef>
                <a:spcPts val="4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rozpustné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 organické fázi</a:t>
            </a: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Je-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li</a:t>
            </a:r>
            <a:r>
              <a:rPr sz="1400" b="1" spc="59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rozpustnost</a:t>
            </a:r>
            <a:r>
              <a:rPr sz="1400" b="1" spc="60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rozpuštěné</a:t>
            </a:r>
            <a:r>
              <a:rPr sz="1400" b="1" spc="58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</a:t>
            </a:r>
            <a:r>
              <a:rPr sz="1400" b="1" spc="60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potenciálně</a:t>
            </a:r>
            <a:r>
              <a:rPr sz="1400" b="1" spc="59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extrahované</a:t>
            </a:r>
            <a:r>
              <a:rPr sz="1400" b="1" spc="58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látky</a:t>
            </a:r>
            <a:r>
              <a:rPr sz="1400" b="1" spc="60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</a:t>
            </a:r>
          </a:p>
          <a:p>
            <a:pPr marL="228549" marR="0">
              <a:lnSpc>
                <a:spcPts val="1554"/>
              </a:lnSpc>
              <a:spcBef>
                <a:spcPts val="4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</a:t>
            </a:r>
            <a:r>
              <a:rPr sz="1400" b="1" spc="69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fázi</a:t>
            </a:r>
            <a:r>
              <a:rPr sz="1400" b="1" spc="68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malá</a:t>
            </a:r>
            <a:r>
              <a:rPr sz="1400" b="1" spc="67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(např.</a:t>
            </a:r>
            <a:r>
              <a:rPr sz="1400" b="1" spc="67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jde</a:t>
            </a:r>
            <a:r>
              <a:rPr sz="1400" b="1" spc="67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</a:t>
            </a:r>
            <a:r>
              <a:rPr sz="1400" b="1" spc="68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kovové</a:t>
            </a:r>
            <a:r>
              <a:rPr sz="1400" b="1" spc="68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nebo</a:t>
            </a:r>
            <a:r>
              <a:rPr sz="1400" b="1" spc="67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</a:t>
            </a:r>
            <a:r>
              <a:rPr sz="1400" b="1" spc="66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vodné</a:t>
            </a:r>
            <a:r>
              <a:rPr sz="1400" b="1" spc="68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fázi</a:t>
            </a:r>
          </a:p>
          <a:p>
            <a:pPr marL="228549" marR="0">
              <a:lnSpc>
                <a:spcPts val="1554"/>
              </a:lnSpc>
              <a:spcBef>
                <a:spcPts val="5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hydratované</a:t>
            </a:r>
            <a:r>
              <a:rPr sz="1400" b="1" spc="9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ionty),</a:t>
            </a:r>
            <a:r>
              <a:rPr sz="1400" b="1" spc="9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pak</a:t>
            </a:r>
            <a:r>
              <a:rPr sz="1400" b="1" spc="7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</a:t>
            </a:r>
            <a:r>
              <a:rPr sz="1400" b="1" spc="10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nutné</a:t>
            </a:r>
            <a:r>
              <a:rPr sz="1400" b="1" spc="9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zpravidla</a:t>
            </a:r>
            <a:r>
              <a:rPr sz="1400" b="1" spc="1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nahradit</a:t>
            </a:r>
            <a:r>
              <a:rPr sz="1400" b="1" spc="9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hydratační</a:t>
            </a:r>
            <a:r>
              <a:rPr sz="1400" b="1" spc="9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obal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obalem</a:t>
            </a:r>
            <a:r>
              <a:rPr sz="1400" b="1" spc="-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jiným, hydrofobnějším.</a:t>
            </a:r>
          </a:p>
          <a:p>
            <a:pPr marL="0" marR="0">
              <a:lnSpc>
                <a:spcPts val="1716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Pokud</a:t>
            </a:r>
            <a:r>
              <a:rPr sz="1400" b="1" spc="59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jsou</a:t>
            </a:r>
            <a:r>
              <a:rPr sz="1400" b="1" spc="58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</a:t>
            </a:r>
            <a:r>
              <a:rPr sz="1400" b="1" spc="59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nadále</a:t>
            </a:r>
            <a:r>
              <a:rPr sz="1400" b="1" spc="57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částice,</a:t>
            </a:r>
            <a:r>
              <a:rPr sz="1400" b="1" spc="58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které</a:t>
            </a:r>
            <a:r>
              <a:rPr sz="1400" b="1" spc="60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chceme</a:t>
            </a:r>
            <a:r>
              <a:rPr sz="1400" b="1" spc="58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převést</a:t>
            </a:r>
            <a:r>
              <a:rPr sz="1400" b="1" spc="58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extrakcí</a:t>
            </a:r>
            <a:r>
              <a:rPr sz="1400" b="1" spc="59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</a:p>
          <a:p>
            <a:pPr marL="228549" marR="0">
              <a:lnSpc>
                <a:spcPts val="1554"/>
              </a:lnSpc>
              <a:spcBef>
                <a:spcPts val="4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organické</a:t>
            </a:r>
            <a:r>
              <a:rPr sz="1400" b="1" spc="55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fáze,</a:t>
            </a:r>
            <a:r>
              <a:rPr sz="1400" b="1" spc="53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nabité,</a:t>
            </a:r>
            <a:r>
              <a:rPr sz="1400" b="1" spc="54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</a:t>
            </a:r>
            <a:r>
              <a:rPr sz="1400" b="1" spc="56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nutné</a:t>
            </a:r>
            <a:r>
              <a:rPr sz="1400" b="1" spc="55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</a:t>
            </a:r>
            <a:r>
              <a:rPr sz="1400" b="1" spc="54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převést</a:t>
            </a:r>
            <a:r>
              <a:rPr sz="1400" b="1" spc="53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56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neutrální</a:t>
            </a:r>
            <a:r>
              <a:rPr sz="1400" b="1" spc="55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formy.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Zpravidla</a:t>
            </a:r>
            <a:r>
              <a:rPr sz="1400" b="1" spc="13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400" b="1" spc="12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tak</a:t>
            </a:r>
            <a:r>
              <a:rPr sz="1400" b="1" spc="12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děje</a:t>
            </a:r>
            <a:r>
              <a:rPr sz="1400" b="1" spc="13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převedením</a:t>
            </a:r>
            <a:r>
              <a:rPr sz="1400" b="1" spc="1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13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neutrálního</a:t>
            </a:r>
            <a:r>
              <a:rPr sz="1400" b="1" spc="13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komplexu</a:t>
            </a:r>
            <a:r>
              <a:rPr sz="1400" b="1" spc="13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(chelátu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nebo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iontového asociátu)</a:t>
            </a:r>
          </a:p>
          <a:p>
            <a:pPr marL="0" marR="0">
              <a:lnSpc>
                <a:spcPts val="1718"/>
              </a:lnSpc>
              <a:spcBef>
                <a:spcPts val="2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</a:t>
            </a:r>
            <a:r>
              <a:rPr sz="1400" spc="80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</a:t>
            </a:r>
            <a:r>
              <a:rPr sz="1400" b="1" spc="40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tak</a:t>
            </a:r>
            <a:r>
              <a:rPr sz="1400" b="1" spc="37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</a:t>
            </a:r>
            <a:r>
              <a:rPr sz="1400" b="1" spc="40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důležité,</a:t>
            </a:r>
            <a:r>
              <a:rPr sz="1400" b="1" spc="40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aby</a:t>
            </a:r>
            <a:r>
              <a:rPr sz="1400" b="1" spc="40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extrahovaná</a:t>
            </a:r>
            <a:r>
              <a:rPr sz="1400" b="1" spc="4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částice</a:t>
            </a:r>
            <a:r>
              <a:rPr sz="1400" b="1" spc="40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měla</a:t>
            </a:r>
            <a:r>
              <a:rPr sz="1400" b="1" spc="4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pokud</a:t>
            </a:r>
            <a:r>
              <a:rPr sz="1400" b="1" spc="4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možno</a:t>
            </a:r>
            <a:r>
              <a:rPr sz="1400" b="1" spc="4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co</a:t>
            </a:r>
          </a:p>
          <a:p>
            <a:pPr marL="228549" marR="0">
              <a:lnSpc>
                <a:spcPts val="1554"/>
              </a:lnSpc>
              <a:spcBef>
                <a:spcPts val="4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nejvíce</a:t>
            </a:r>
            <a:r>
              <a:rPr sz="1400" b="1" spc="19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hydrofobní</a:t>
            </a:r>
            <a:r>
              <a:rPr sz="1400" b="1" spc="18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charakter,</a:t>
            </a:r>
            <a:r>
              <a:rPr sz="1400" b="1" spc="19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tj.</a:t>
            </a:r>
            <a:r>
              <a:rPr sz="1400" b="1" spc="18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aby</a:t>
            </a:r>
            <a:r>
              <a:rPr sz="1400" b="1" spc="19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alespoň</a:t>
            </a:r>
            <a:r>
              <a:rPr sz="1400" b="1" spc="18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některá</a:t>
            </a:r>
            <a:r>
              <a:rPr sz="1400" b="1" spc="19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její</a:t>
            </a:r>
            <a:r>
              <a:rPr sz="1400" b="1" spc="18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část</a:t>
            </a:r>
            <a:r>
              <a:rPr sz="1400" b="1" spc="18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měla</a:t>
            </a:r>
          </a:p>
          <a:p>
            <a:pPr marL="2285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 značné míry organický charakter.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97762" y="7021449"/>
            <a:ext cx="4914172" cy="29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u="sng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Více</a:t>
            </a:r>
            <a:r>
              <a:rPr sz="1800" b="1" u="sng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800" b="1" u="sng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 extrakci anorganických sloučenin a prvků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28064" y="7691104"/>
            <a:ext cx="437155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1.</a:t>
            </a:r>
            <a:r>
              <a:rPr sz="1400" b="1" spc="384" dirty="0">
                <a:solidFill>
                  <a:srgbClr val="0000FF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Extrakce prvků </a:t>
            </a:r>
            <a:r>
              <a:rPr sz="1400" b="1" dirty="0">
                <a:solidFill>
                  <a:srgbClr val="0000FF"/>
                </a:solidFill>
                <a:latin typeface="RSQGSW+Times New Roman Bold"/>
                <a:cs typeface="RSQGSW+Times New Roman Bold"/>
              </a:rPr>
              <a:t>(pouze S, Se, halogeny, vzácné plyny)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99464" y="8099536"/>
            <a:ext cx="57335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Pozn.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28064" y="8315028"/>
            <a:ext cx="203150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56614" y="8297615"/>
            <a:ext cx="5455614" cy="233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0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</a:t>
            </a:r>
            <a:r>
              <a:rPr sz="1200" b="1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  <a:r>
              <a:rPr sz="1200" b="1" spc="526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halogenů</a:t>
            </a:r>
            <a:r>
              <a:rPr sz="1200" b="1" spc="53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roste</a:t>
            </a:r>
            <a:r>
              <a:rPr sz="1200" b="1" spc="5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od</a:t>
            </a:r>
            <a:r>
              <a:rPr sz="1200" b="1" spc="5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Cl</a:t>
            </a:r>
            <a:r>
              <a:rPr sz="1200" spc="16" dirty="0">
                <a:solidFill>
                  <a:srgbClr val="000000"/>
                </a:solidFill>
                <a:latin typeface="NGTGTL+Symbol"/>
                <a:cs typeface="NGTGTL+Symbol"/>
              </a:rPr>
              <a:t>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At</a:t>
            </a:r>
            <a:r>
              <a:rPr sz="1200" b="1" spc="52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(např.</a:t>
            </a:r>
            <a:r>
              <a:rPr sz="1200" b="1" spc="52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I</a:t>
            </a:r>
            <a:r>
              <a:rPr sz="1200" b="1" spc="93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nebo</a:t>
            </a:r>
            <a:r>
              <a:rPr sz="1200" b="1" spc="52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At</a:t>
            </a:r>
            <a:r>
              <a:rPr sz="1200" b="1" spc="93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se</a:t>
            </a:r>
            <a:r>
              <a:rPr sz="1200" b="1" spc="52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benzenem</a:t>
            </a:r>
            <a:r>
              <a:rPr sz="1200" b="1" spc="52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extrahují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181221" y="8379656"/>
            <a:ext cx="203454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915789" y="8379656"/>
            <a:ext cx="203454" cy="151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890"/>
              </a:lnSpc>
              <a:spcBef>
                <a:spcPts val="0"/>
              </a:spcBef>
              <a:spcAft>
                <a:spcPts val="0"/>
              </a:spcAft>
            </a:pPr>
            <a:r>
              <a:rPr sz="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56614" y="8490062"/>
            <a:ext cx="107588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kvantitativně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28064" y="8694504"/>
            <a:ext cx="203150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356614" y="8694504"/>
            <a:ext cx="1307920" cy="2068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Rozdělení radonu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636897" y="8875861"/>
            <a:ext cx="343487" cy="729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</a:t>
            </a:r>
            <a:r>
              <a:rPr sz="1200" b="1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</a:p>
          <a:p>
            <a:pPr marL="19812" marR="0">
              <a:lnSpc>
                <a:spcPts val="1328"/>
              </a:lnSpc>
              <a:spcBef>
                <a:spcPts val="652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80</a:t>
            </a:r>
          </a:p>
          <a:p>
            <a:pPr marL="19812" marR="0">
              <a:lnSpc>
                <a:spcPts val="1328"/>
              </a:lnSpc>
              <a:spcBef>
                <a:spcPts val="784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56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414395" y="9136464"/>
            <a:ext cx="1034338" cy="477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n-hexan/voda</a:t>
            </a:r>
          </a:p>
          <a:p>
            <a:pPr marL="0" marR="0">
              <a:lnSpc>
                <a:spcPts val="1328"/>
              </a:lnSpc>
              <a:spcBef>
                <a:spcPts val="784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CHCl</a:t>
            </a:r>
            <a:r>
              <a:rPr sz="1200" b="1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</a:t>
            </a: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/voda</a:t>
            </a:r>
          </a:p>
        </p:txBody>
      </p:sp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AACF71-7D9A-4D90-9DE7-6B174A3E4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7428" y="16407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322955" y="1824990"/>
            <a:ext cx="1641602" cy="929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8064" y="1245473"/>
            <a:ext cx="1503603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2.</a:t>
            </a:r>
            <a:r>
              <a:rPr sz="1400" b="1" i="1" spc="384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Extrakce oxidů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75937" y="1837012"/>
            <a:ext cx="343487" cy="821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</a:t>
            </a:r>
            <a:r>
              <a:rPr sz="1200" b="1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</a:p>
          <a:p>
            <a:pPr marL="19811" marR="0">
              <a:lnSpc>
                <a:spcPts val="1328"/>
              </a:lnSpc>
              <a:spcBef>
                <a:spcPts val="1062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59</a:t>
            </a:r>
          </a:p>
          <a:p>
            <a:pPr marL="19811" marR="0">
              <a:lnSpc>
                <a:spcPts val="1328"/>
              </a:lnSpc>
              <a:spcBef>
                <a:spcPts val="1095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370199" y="2143336"/>
            <a:ext cx="517397" cy="523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RuO</a:t>
            </a:r>
            <a:r>
              <a:rPr sz="1200" b="1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  <a:p>
            <a:pPr marL="0" marR="0">
              <a:lnSpc>
                <a:spcPts val="1328"/>
              </a:lnSpc>
              <a:spcBef>
                <a:spcPts val="1074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OsO</a:t>
            </a:r>
            <a:r>
              <a:rPr sz="1200" b="1" baseline="-1299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28064" y="3495278"/>
            <a:ext cx="291063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3.</a:t>
            </a:r>
            <a:r>
              <a:rPr sz="1400" b="1" i="1" spc="384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Extrakce kovalentních halogenidů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99464" y="3902186"/>
            <a:ext cx="255438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Extrahují se pouze halogenidy 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597275" y="3902186"/>
            <a:ext cx="68233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Hg (II)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597275" y="4312142"/>
            <a:ext cx="1871469" cy="643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As(III), Sb(III), Bi(III)</a:t>
            </a:r>
          </a:p>
          <a:p>
            <a:pPr marL="0" marR="0">
              <a:lnSpc>
                <a:spcPts val="1554"/>
              </a:lnSpc>
              <a:spcBef>
                <a:spcPts val="161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Ge(IV), Sn(IV)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99464" y="5129006"/>
            <a:ext cx="573356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Pozn.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28064" y="5334746"/>
            <a:ext cx="503894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extrakci nutno provádět z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roztoků halogenovodíkových kyselin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048502" y="5513705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28064" y="5538962"/>
            <a:ext cx="519971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spc="2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u Hg a </a:t>
            </a:r>
            <a:r>
              <a:rPr sz="1400" b="1" spc="-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Bi</a:t>
            </a:r>
            <a:r>
              <a:rPr sz="1400" b="1" spc="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nesmí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být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překročena stechiometrická</a:t>
            </a:r>
            <a:r>
              <a:rPr sz="1400" b="1" spc="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koncentrace X</a:t>
            </a:r>
            <a:r>
              <a:rPr sz="1400" b="1" spc="31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331841" y="5717921"/>
            <a:ext cx="248375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2-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856478" y="5717921"/>
            <a:ext cx="246850" cy="272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387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0" marR="0">
              <a:lnSpc>
                <a:spcPts val="851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356614" y="5743178"/>
            <a:ext cx="465408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neboť dochází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spc="-26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ke</a:t>
            </a:r>
            <a:r>
              <a:rPr sz="1400" b="1" spc="2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vzniku</a:t>
            </a:r>
            <a:r>
              <a:rPr sz="1400" b="1" spc="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komplexních aniontů HgX</a:t>
            </a:r>
            <a:r>
              <a:rPr sz="1400" b="1" spc="1219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, BiX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273929" y="5826124"/>
            <a:ext cx="209550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128064" y="6356080"/>
            <a:ext cx="556756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4.</a:t>
            </a:r>
            <a:r>
              <a:rPr sz="1400" b="1" spc="384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Extrakce heteropolykyselin</a:t>
            </a:r>
            <a:r>
              <a:rPr sz="1400" b="1" i="1" spc="12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Si(IV), P(V), As(V), V(V), Mo(VI), W(VI)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99464" y="6766036"/>
            <a:ext cx="21177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242364" y="6766036"/>
            <a:ext cx="525036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Extrahují se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do</a:t>
            </a:r>
            <a:r>
              <a:rPr sz="1400" b="1" spc="18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rozpouštědel, která</a:t>
            </a:r>
            <a:r>
              <a:rPr sz="1400" b="1" spc="13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své molekule obsahují kyslík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286510" y="6970252"/>
            <a:ext cx="293222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(tj. ethery, ketony,</a:t>
            </a:r>
            <a:r>
              <a:rPr sz="1400" b="1" spc="-1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aldehydy, estery).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852220" y="2114550"/>
            <a:ext cx="5856173" cy="5694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8064" y="894699"/>
            <a:ext cx="163180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5.</a:t>
            </a:r>
            <a:r>
              <a:rPr sz="1400" b="1" i="1" spc="384" dirty="0">
                <a:solidFill>
                  <a:srgbClr val="0000FF"/>
                </a:solidFill>
                <a:latin typeface="GEDWLW+Times New Roman Bold Italic"/>
                <a:cs typeface="GEDWL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Extrakce chelátů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9463" y="1303385"/>
            <a:ext cx="441408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Pojem</a:t>
            </a:r>
            <a:r>
              <a:rPr sz="1400" b="1" spc="-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 err="1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chelátového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 err="1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efektu</a:t>
            </a:r>
            <a:r>
              <a:rPr lang="cs-CZ"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viz přednáška 1</a:t>
            </a:r>
            <a:endParaRPr sz="1400" b="1" dirty="0">
              <a:solidFill>
                <a:srgbClr val="000000"/>
              </a:solidFill>
              <a:latin typeface="RSQGSW+Times New Roman Bold"/>
              <a:cs typeface="RSQGSW+Times New Roman Bold"/>
            </a:endParaRPr>
          </a:p>
          <a:p>
            <a:pPr marL="0" marR="0" algn="ctr">
              <a:lnSpc>
                <a:spcPts val="1554"/>
              </a:lnSpc>
              <a:spcBef>
                <a:spcPts val="1611"/>
              </a:spcBef>
              <a:spcAft>
                <a:spcPts val="0"/>
              </a:spcAft>
            </a:pPr>
            <a:r>
              <a:rPr sz="1600" b="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Rozdělení chelátotvorných činidel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7084" y="2127869"/>
            <a:ext cx="123333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Velikost cyklu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07590" y="2129393"/>
            <a:ext cx="202430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Skupina dvoudonorových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880737" y="2127869"/>
            <a:ext cx="1540527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Reaktivní skupina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088134" y="2334062"/>
            <a:ext cx="2153924" cy="1286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1545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u="sng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činidel</a:t>
            </a:r>
          </a:p>
          <a:p>
            <a:pPr marL="0" marR="0">
              <a:lnSpc>
                <a:spcPts val="1550"/>
              </a:lnSpc>
              <a:spcBef>
                <a:spcPts val="39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diethyldithiokarbaminany</a:t>
            </a:r>
          </a:p>
          <a:p>
            <a:pPr marL="0" marR="0">
              <a:lnSpc>
                <a:spcPts val="1554"/>
              </a:lnSpc>
              <a:spcBef>
                <a:spcPts val="47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xanthogenany</a:t>
            </a:r>
          </a:p>
          <a:p>
            <a:pPr marL="0" marR="0">
              <a:lnSpc>
                <a:spcPts val="1554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kyseliny dithiofosforečné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N-acyl hydroxylaminy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N-nitroso-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13553" y="2517139"/>
            <a:ext cx="678523" cy="6829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S=C-S</a:t>
            </a:r>
            <a:r>
              <a:rPr sz="1350" b="1" baseline="4628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S=C-S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3047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S-P-S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91666" y="2806953"/>
            <a:ext cx="266700" cy="29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4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79441" y="3149600"/>
            <a:ext cx="945224" cy="471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O=C-N-O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O=N-N-O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088134" y="3589766"/>
            <a:ext cx="1816550" cy="152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N-arylhydroxylaminy</a:t>
            </a:r>
          </a:p>
          <a:p>
            <a:pPr marL="0" marR="0">
              <a:lnSpc>
                <a:spcPts val="1720"/>
              </a:lnSpc>
              <a:spcBef>
                <a:spcPts val="48"/>
              </a:spcBef>
              <a:spcAft>
                <a:spcPts val="0"/>
              </a:spcAft>
            </a:pPr>
            <a:r>
              <a:rPr sz="1400" dirty="0">
                <a:solidFill>
                  <a:srgbClr val="000000"/>
                </a:solidFill>
                <a:latin typeface="NGTGTL+Symbol"/>
                <a:cs typeface="NGTGTL+Symbol"/>
              </a:rPr>
              <a:t>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-dioximy</a:t>
            </a:r>
          </a:p>
          <a:p>
            <a:pPr marL="0" marR="0">
              <a:lnSpc>
                <a:spcPts val="1554"/>
              </a:lnSpc>
              <a:spcBef>
                <a:spcPts val="10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8-hydroxychinoliny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8-merkaptochinoliny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Diarylthiokarbazony</a:t>
            </a:r>
          </a:p>
          <a:p>
            <a:pPr marL="0" marR="0">
              <a:lnSpc>
                <a:spcPts val="1554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o-dimerkaptobenzeny</a:t>
            </a:r>
          </a:p>
          <a:p>
            <a:pPr marL="0" marR="0">
              <a:lnSpc>
                <a:spcPts val="1720"/>
              </a:lnSpc>
              <a:spcBef>
                <a:spcPts val="36"/>
              </a:spcBef>
              <a:spcAft>
                <a:spcPts val="0"/>
              </a:spcAft>
            </a:pPr>
            <a:r>
              <a:rPr sz="1400" spc="12" dirty="0">
                <a:solidFill>
                  <a:srgbClr val="000000"/>
                </a:solidFill>
                <a:latin typeface="NGTGTL+Symbol"/>
                <a:cs typeface="NGTGTL+Symbol"/>
              </a:rPr>
              <a:t>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-diketony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91666" y="3703446"/>
            <a:ext cx="266700" cy="29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5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168773" y="3776344"/>
            <a:ext cx="966559" cy="484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N=C-C=N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1524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N=C-C-O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203825" y="4210685"/>
            <a:ext cx="894931" cy="260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N=C-C-S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851781" y="4420997"/>
            <a:ext cx="1600544" cy="1329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2044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N-N=N-S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34899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S-C=C-S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21335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O=C-C=C-O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213359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O=N-C=C-O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217932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N=C-C=C-O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O=P-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OH…O=P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391666" y="4870830"/>
            <a:ext cx="266700" cy="554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93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</a:t>
            </a:r>
          </a:p>
          <a:p>
            <a:pPr marL="0" marR="0">
              <a:lnSpc>
                <a:spcPts val="1993"/>
              </a:lnSpc>
              <a:spcBef>
                <a:spcPts val="82"/>
              </a:spcBef>
              <a:spcAft>
                <a:spcPts val="0"/>
              </a:spcAft>
            </a:pPr>
            <a:r>
              <a:rPr sz="18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6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088134" y="5092430"/>
            <a:ext cx="130138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o-nitrosofenoly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088134" y="5304266"/>
            <a:ext cx="2119100" cy="650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o-hydroxyloximy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mono-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a dialkylfosforečné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kyseliny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99464" y="5514578"/>
            <a:ext cx="97428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Vícečlenné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99464" y="5718794"/>
            <a:ext cx="55855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cykly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088134" y="6142720"/>
            <a:ext cx="2208203" cy="858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508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Skupina vícedonorových</a:t>
            </a:r>
          </a:p>
          <a:p>
            <a:pPr marL="908685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i="1" dirty="0">
                <a:solidFill>
                  <a:srgbClr val="000000"/>
                </a:solidFill>
                <a:latin typeface="KOLJIW+Times New Roman Bold Italic"/>
                <a:cs typeface="KOLJIW+Times New Roman Bold Italic"/>
              </a:rPr>
              <a:t>činidel</a:t>
            </a:r>
          </a:p>
          <a:p>
            <a:pPr marL="0" marR="0">
              <a:lnSpc>
                <a:spcPts val="1554"/>
              </a:lnSpc>
              <a:spcBef>
                <a:spcPts val="39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pyridylazonaftoly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bis-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534789" y="6530466"/>
            <a:ext cx="2234528" cy="471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6135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N=C-N=N-C=C-O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  <a:p>
            <a:pPr marL="0" marR="0">
              <a:lnSpc>
                <a:spcPts val="1550"/>
              </a:lnSpc>
              <a:spcBef>
                <a:spcPts val="0"/>
              </a:spcBef>
              <a:spcAft>
                <a:spcPts val="0"/>
              </a:spcAft>
            </a:pP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O-C=C-N=C-C=N-C=C-O</a:t>
            </a:r>
            <a:r>
              <a:rPr sz="1350" b="1" baseline="4628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088134" y="6971776"/>
            <a:ext cx="2212954" cy="445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(salicyliden)ethylendiiminy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deriváty ethylendiaminu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5095621" y="7182088"/>
            <a:ext cx="1112945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EDTA apod.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99464" y="7392400"/>
            <a:ext cx="955047" cy="447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crowny</a:t>
            </a:r>
          </a:p>
          <a:p>
            <a:pPr marL="0" marR="0">
              <a:lnSpc>
                <a:spcPts val="1554"/>
              </a:lnSpc>
              <a:spcBef>
                <a:spcPts val="6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kryptandy</a:t>
            </a:r>
          </a:p>
        </p:txBody>
      </p:sp>
      <p:pic>
        <p:nvPicPr>
          <p:cNvPr id="2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640DEA-7187-47C2-A6AD-3F5F24010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85" y="9985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"/>
          <p:cNvSpPr/>
          <p:nvPr/>
        </p:nvSpPr>
        <p:spPr>
          <a:xfrm>
            <a:off x="1928495" y="6286881"/>
            <a:ext cx="3086100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8495" y="5399151"/>
            <a:ext cx="3086100" cy="571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8495" y="4800981"/>
            <a:ext cx="3086100" cy="3702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18514" y="1102894"/>
            <a:ext cx="5075587" cy="699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19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0000"/>
                </a:solidFill>
                <a:latin typeface="RSQGSW+Times New Roman Bold"/>
                <a:cs typeface="RSQGSW+Times New Roman Bold"/>
              </a:rPr>
              <a:t>Teorie extrakce chelátů </a:t>
            </a:r>
            <a:r>
              <a:rPr sz="20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(směrnicová analýza)</a:t>
            </a:r>
          </a:p>
          <a:p>
            <a:pPr marL="1333881" marR="0">
              <a:lnSpc>
                <a:spcPts val="1558"/>
              </a:lnSpc>
              <a:spcBef>
                <a:spcPts val="1424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3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Vliv pH na extrakci chelátů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225417" y="2040760"/>
            <a:ext cx="487789" cy="1866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169"/>
              </a:lnSpc>
              <a:spcBef>
                <a:spcPts val="0"/>
              </a:spcBef>
              <a:spcAft>
                <a:spcPts val="0"/>
              </a:spcAft>
            </a:pPr>
            <a:r>
              <a:rPr sz="105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  <a:r>
              <a:rPr sz="1050" b="1" spc="27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05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152448" y="3723456"/>
            <a:ext cx="302790" cy="224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000000"/>
                </a:solidFill>
                <a:latin typeface="NGTGTL+Symbol"/>
                <a:cs typeface="NGTGTL+Symbol"/>
              </a:rPr>
              <a:t>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601978" y="3717782"/>
            <a:ext cx="3583126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log D = log</a:t>
            </a:r>
            <a:r>
              <a:rPr sz="1400" b="1" spc="1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K</a:t>
            </a:r>
            <a:r>
              <a:rPr sz="1350" b="1" spc="-15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</a:t>
            </a:r>
            <a:r>
              <a:rPr sz="1350" b="1" spc="39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i="1" spc="-1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n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pH</a:t>
            </a:r>
            <a:r>
              <a:rPr sz="1400" b="1" spc="34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n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log[HA]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  <a:endParaRPr sz="1400" b="1" dirty="0">
              <a:solidFill>
                <a:srgbClr val="000000"/>
              </a:solidFill>
              <a:latin typeface="SBVNOA+Times New Roman Bold"/>
              <a:cs typeface="SBVNOA+Times New Roman 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7462" y="4411897"/>
            <a:ext cx="1029031" cy="173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328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Pro</a:t>
            </a:r>
            <a:r>
              <a:rPr sz="1600" b="1" spc="20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600" b="1" dirty="0">
                <a:solidFill>
                  <a:srgbClr val="FF0000"/>
                </a:solidFill>
                <a:latin typeface="SBVNOA+Times New Roman Bold"/>
                <a:cs typeface="SBVNOA+Times New Roman Bold"/>
              </a:rPr>
              <a:t>D=1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025650" y="4857734"/>
            <a:ext cx="2636355" cy="852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log K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/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n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 pH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  <a:r>
              <a:rPr sz="1350" b="1" spc="714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  <a:r>
              <a:rPr sz="1400" b="1" spc="355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log</a:t>
            </a:r>
            <a:r>
              <a:rPr sz="1400" b="1" spc="-46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[HA]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  <a:p>
            <a:pPr marL="0" marR="0">
              <a:lnSpc>
                <a:spcPts val="1554"/>
              </a:lnSpc>
              <a:spcBef>
                <a:spcPts val="3064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log K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/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n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 (pH</a:t>
            </a:r>
            <a:r>
              <a:rPr sz="1400" b="1" spc="809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283331" y="5545709"/>
            <a:ext cx="49907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  <a:r>
              <a:rPr sz="900" b="1" spc="25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1,0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729238" y="6331274"/>
            <a:ext cx="469816" cy="219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29"/>
              </a:lnSpc>
              <a:spcBef>
                <a:spcPts val="0"/>
              </a:spcBef>
              <a:spcAft>
                <a:spcPts val="0"/>
              </a:spcAft>
            </a:pPr>
            <a:r>
              <a:rPr sz="11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  <a:r>
              <a:rPr sz="1150" i="1" spc="-16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000000"/>
                </a:solidFill>
                <a:latin typeface="NGTGTL+Symbol"/>
                <a:cs typeface="NGTGTL+Symbol"/>
              </a:rPr>
              <a:t></a:t>
            </a:r>
            <a:r>
              <a:rPr sz="1150" spc="1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1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p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025650" y="6418565"/>
            <a:ext cx="1496149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 log K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ex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/</a:t>
            </a:r>
            <a:r>
              <a:rPr sz="1400" b="1" i="1" dirty="0">
                <a:solidFill>
                  <a:srgbClr val="000000"/>
                </a:solidFill>
                <a:latin typeface="GEDWLW+Times New Roman Bold Italic"/>
                <a:cs typeface="GEDWLW+Times New Roman Bold Italic"/>
              </a:rPr>
              <a:t>n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= pH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502787" y="6418565"/>
            <a:ext cx="254004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4086733" y="6418565"/>
            <a:ext cx="968463" cy="2476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log</a:t>
            </a:r>
            <a:r>
              <a:rPr sz="1400" b="1" spc="-4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[HA]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org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3852368" y="6561009"/>
            <a:ext cx="225951" cy="202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292"/>
              </a:lnSpc>
              <a:spcBef>
                <a:spcPts val="0"/>
              </a:spcBef>
              <a:spcAft>
                <a:spcPts val="0"/>
              </a:spcAft>
            </a:pPr>
            <a:r>
              <a:rPr sz="1150" i="1" dirty="0">
                <a:solidFill>
                  <a:srgbClr val="000000"/>
                </a:solidFill>
                <a:latin typeface="LVDKAK+Times New Roman Italic"/>
                <a:cs typeface="LVDKAK+Times New Roman Italic"/>
              </a:rPr>
              <a:t>n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899464" y="7238476"/>
            <a:ext cx="5715760" cy="6455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Poslední vztah platí pro tvorbu aditivního komplexu, tj. komplexu, </a:t>
            </a:r>
            <a:r>
              <a:rPr sz="1400" b="1" spc="-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kde</a:t>
            </a:r>
            <a:r>
              <a:rPr sz="1400" b="1" spc="14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</a:t>
            </a:r>
          </a:p>
          <a:p>
            <a:pPr marL="0" marR="0">
              <a:lnSpc>
                <a:spcPts val="1554"/>
              </a:lnSpc>
              <a:spcBef>
                <a:spcPts val="15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jeho součástí volné činidlo, které</a:t>
            </a:r>
            <a:r>
              <a:rPr sz="1400" b="1" spc="17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kation</a:t>
            </a:r>
            <a:r>
              <a:rPr sz="1400" b="1" spc="-12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kovu vedle tvorby chelátového</a:t>
            </a:r>
          </a:p>
          <a:p>
            <a:pPr marL="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cyklu solvatuje.</a:t>
            </a:r>
          </a:p>
        </p:txBody>
      </p: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E56AAA54-50B4-4DF3-92F5-098F1F313C5D}"/>
              </a:ext>
            </a:extLst>
          </p:cNvPr>
          <p:cNvGrpSpPr/>
          <p:nvPr/>
        </p:nvGrpSpPr>
        <p:grpSpPr>
          <a:xfrm>
            <a:off x="2079340" y="2039251"/>
            <a:ext cx="4239427" cy="1275130"/>
            <a:chOff x="2093530" y="1577423"/>
            <a:chExt cx="4239427" cy="1275130"/>
          </a:xfrm>
        </p:grpSpPr>
        <p:sp>
          <p:nvSpPr>
            <p:cNvPr id="42" name="object 8">
              <a:extLst>
                <a:ext uri="{FF2B5EF4-FFF2-40B4-BE49-F238E27FC236}">
                  <a16:creationId xmlns:a16="http://schemas.microsoft.com/office/drawing/2014/main" id="{45FFC900-83BC-4CEB-90DD-15DAF4413E01}"/>
                </a:ext>
              </a:extLst>
            </p:cNvPr>
            <p:cNvSpPr txBox="1"/>
            <p:nvPr/>
          </p:nvSpPr>
          <p:spPr>
            <a:xfrm>
              <a:off x="2259426" y="1577423"/>
              <a:ext cx="3245451" cy="2308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767"/>
                </a:lnSpc>
              </a:pPr>
              <a:r>
                <a:rPr sz="16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M</a:t>
              </a:r>
              <a:r>
                <a:rPr sz="1600" b="1" baseline="47249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n+</a:t>
              </a:r>
              <a:r>
                <a:rPr sz="1600" b="1" spc="127" baseline="47249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6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+ n(HA)</a:t>
              </a:r>
              <a:r>
                <a:rPr sz="1600" b="1" baseline="-15749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org</a:t>
              </a:r>
              <a:r>
                <a:rPr sz="1600" b="1" spc="391" baseline="-15749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6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= (MA</a:t>
              </a:r>
              <a:r>
                <a:rPr lang="cs-CZ" sz="16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)</a:t>
              </a:r>
              <a:r>
                <a:rPr sz="1600" b="1" spc="1188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lang="cs-CZ" sz="1600" b="1" spc="1188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+</a:t>
              </a:r>
              <a:r>
                <a:rPr sz="1600" b="1" dirty="0" err="1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nH</a:t>
              </a:r>
              <a:r>
                <a:rPr sz="1600" b="1" baseline="47249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+</a:t>
              </a:r>
            </a:p>
          </p:txBody>
        </p:sp>
        <p:grpSp>
          <p:nvGrpSpPr>
            <p:cNvPr id="43" name="Skupina 42">
              <a:extLst>
                <a:ext uri="{FF2B5EF4-FFF2-40B4-BE49-F238E27FC236}">
                  <a16:creationId xmlns:a16="http://schemas.microsoft.com/office/drawing/2014/main" id="{C3F1621A-1D75-47C6-8129-BDADA60FFF20}"/>
                </a:ext>
              </a:extLst>
            </p:cNvPr>
            <p:cNvGrpSpPr/>
            <p:nvPr/>
          </p:nvGrpSpPr>
          <p:grpSpPr>
            <a:xfrm>
              <a:off x="2093530" y="2039819"/>
              <a:ext cx="4239427" cy="812734"/>
              <a:chOff x="2067018" y="2289392"/>
              <a:chExt cx="4239427" cy="662017"/>
            </a:xfrm>
          </p:grpSpPr>
          <p:sp>
            <p:nvSpPr>
              <p:cNvPr id="44" name="object 2">
                <a:extLst>
                  <a:ext uri="{FF2B5EF4-FFF2-40B4-BE49-F238E27FC236}">
                    <a16:creationId xmlns:a16="http://schemas.microsoft.com/office/drawing/2014/main" id="{D4F8DB60-C9EA-4DCC-BD47-F81FA2F6BD08}"/>
                  </a:ext>
                </a:extLst>
              </p:cNvPr>
              <p:cNvSpPr/>
              <p:nvPr/>
            </p:nvSpPr>
            <p:spPr>
              <a:xfrm>
                <a:off x="4171724" y="2515181"/>
                <a:ext cx="223469" cy="22563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s-CZ" dirty="0"/>
                  <a:t>=</a:t>
                </a:r>
                <a:endParaRPr dirty="0"/>
              </a:p>
            </p:txBody>
          </p:sp>
          <p:sp>
            <p:nvSpPr>
              <p:cNvPr id="45" name="object 11">
                <a:extLst>
                  <a:ext uri="{FF2B5EF4-FFF2-40B4-BE49-F238E27FC236}">
                    <a16:creationId xmlns:a16="http://schemas.microsoft.com/office/drawing/2014/main" id="{0949A2FB-7A19-4B3B-8485-4A3D04193D72}"/>
                  </a:ext>
                </a:extLst>
              </p:cNvPr>
              <p:cNvSpPr txBox="1"/>
              <p:nvPr/>
            </p:nvSpPr>
            <p:spPr>
              <a:xfrm>
                <a:off x="3954880" y="2374548"/>
                <a:ext cx="217145" cy="11490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1123"/>
                  </a:lnSpc>
                </a:pPr>
                <a:r>
                  <a:rPr sz="1000" i="1" dirty="0">
                    <a:solidFill>
                      <a:srgbClr val="000000"/>
                    </a:solidFill>
                    <a:latin typeface="LVDKAK+Times New Roman Italic"/>
                    <a:cs typeface="LVDKAK+Times New Roman Italic"/>
                  </a:rPr>
                  <a:t>n</a:t>
                </a:r>
              </a:p>
            </p:txBody>
          </p:sp>
          <p:grpSp>
            <p:nvGrpSpPr>
              <p:cNvPr id="46" name="Skupina 45">
                <a:extLst>
                  <a:ext uri="{FF2B5EF4-FFF2-40B4-BE49-F238E27FC236}">
                    <a16:creationId xmlns:a16="http://schemas.microsoft.com/office/drawing/2014/main" id="{8101314D-4949-4F61-B4C7-719F23822977}"/>
                  </a:ext>
                </a:extLst>
              </p:cNvPr>
              <p:cNvGrpSpPr/>
              <p:nvPr/>
            </p:nvGrpSpPr>
            <p:grpSpPr>
              <a:xfrm>
                <a:off x="2067018" y="2359828"/>
                <a:ext cx="2098365" cy="591581"/>
                <a:chOff x="2067018" y="2359828"/>
                <a:chExt cx="2098365" cy="591581"/>
              </a:xfrm>
            </p:grpSpPr>
            <p:sp>
              <p:nvSpPr>
                <p:cNvPr id="58" name="object 10">
                  <a:extLst>
                    <a:ext uri="{FF2B5EF4-FFF2-40B4-BE49-F238E27FC236}">
                      <a16:creationId xmlns:a16="http://schemas.microsoft.com/office/drawing/2014/main" id="{78E91808-767D-4449-BBD9-79663826B8FA}"/>
                    </a:ext>
                  </a:extLst>
                </p:cNvPr>
                <p:cNvSpPr txBox="1"/>
                <p:nvPr/>
              </p:nvSpPr>
              <p:spPr>
                <a:xfrm>
                  <a:off x="3765293" y="2359828"/>
                  <a:ext cx="223468" cy="125350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242"/>
                    </a:lnSpc>
                  </a:pPr>
                  <a:r>
                    <a:rPr sz="1000" dirty="0">
                      <a:solidFill>
                        <a:srgbClr val="000000"/>
                      </a:solidFill>
                      <a:latin typeface="NGTGTL+Symbol"/>
                      <a:cs typeface="NGTGTL+Symbol"/>
                    </a:rPr>
                    <a:t></a:t>
                  </a:r>
                </a:p>
              </p:txBody>
            </p:sp>
            <p:sp>
              <p:nvSpPr>
                <p:cNvPr id="59" name="object 12">
                  <a:extLst>
                    <a:ext uri="{FF2B5EF4-FFF2-40B4-BE49-F238E27FC236}">
                      <a16:creationId xmlns:a16="http://schemas.microsoft.com/office/drawing/2014/main" id="{1EF2B1DE-A4B8-4D5E-8523-15C48BF0394B}"/>
                    </a:ext>
                  </a:extLst>
                </p:cNvPr>
                <p:cNvSpPr txBox="1"/>
                <p:nvPr/>
              </p:nvSpPr>
              <p:spPr>
                <a:xfrm>
                  <a:off x="2624233" y="2391837"/>
                  <a:ext cx="1475368" cy="19847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929"/>
                    </a:lnSpc>
                  </a:pPr>
                  <a:r>
                    <a:rPr sz="1750" spc="78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[</a:t>
                  </a:r>
                  <a:r>
                    <a:rPr sz="1750" i="1" spc="27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MA</a:t>
                  </a:r>
                  <a:r>
                    <a:rPr sz="1750" i="1" spc="239" dirty="0">
                      <a:solidFill>
                        <a:srgbClr val="000000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sz="1750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]</a:t>
                  </a:r>
                  <a:r>
                    <a:rPr sz="1750" spc="1282" dirty="0">
                      <a:solidFill>
                        <a:srgbClr val="000000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sz="1750" spc="55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.[</a:t>
                  </a:r>
                  <a:r>
                    <a:rPr sz="1750" i="1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H</a:t>
                  </a:r>
                  <a:r>
                    <a:rPr sz="1750" i="1" spc="782" dirty="0">
                      <a:solidFill>
                        <a:srgbClr val="000000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sz="1750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]</a:t>
                  </a:r>
                </a:p>
              </p:txBody>
            </p:sp>
            <p:sp>
              <p:nvSpPr>
                <p:cNvPr id="60" name="object 15">
                  <a:extLst>
                    <a:ext uri="{FF2B5EF4-FFF2-40B4-BE49-F238E27FC236}">
                      <a16:creationId xmlns:a16="http://schemas.microsoft.com/office/drawing/2014/main" id="{43246E41-3B1A-4B3F-A28A-B21C3E5670C3}"/>
                    </a:ext>
                  </a:extLst>
                </p:cNvPr>
                <p:cNvSpPr txBox="1"/>
                <p:nvPr/>
              </p:nvSpPr>
              <p:spPr>
                <a:xfrm>
                  <a:off x="2067018" y="2565975"/>
                  <a:ext cx="300768" cy="19847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929"/>
                    </a:lnSpc>
                  </a:pPr>
                  <a:r>
                    <a:rPr sz="1750" i="1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K</a:t>
                  </a:r>
                </a:p>
              </p:txBody>
            </p:sp>
            <p:sp>
              <p:nvSpPr>
                <p:cNvPr id="61" name="object 16">
                  <a:extLst>
                    <a:ext uri="{FF2B5EF4-FFF2-40B4-BE49-F238E27FC236}">
                      <a16:creationId xmlns:a16="http://schemas.microsoft.com/office/drawing/2014/main" id="{C91ACF61-3FDB-4DFD-A4B3-17DE9878FFC5}"/>
                    </a:ext>
                  </a:extLst>
                </p:cNvPr>
                <p:cNvSpPr txBox="1"/>
                <p:nvPr/>
              </p:nvSpPr>
              <p:spPr>
                <a:xfrm>
                  <a:off x="2441962" y="2540688"/>
                  <a:ext cx="274483" cy="219363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2134"/>
                    </a:lnSpc>
                  </a:pPr>
                  <a:r>
                    <a:rPr sz="1750" dirty="0">
                      <a:solidFill>
                        <a:srgbClr val="000000"/>
                      </a:solidFill>
                      <a:latin typeface="NGTGTL+Symbol"/>
                      <a:cs typeface="NGTGTL+Symbol"/>
                    </a:rPr>
                    <a:t></a:t>
                  </a:r>
                </a:p>
              </p:txBody>
            </p:sp>
            <p:sp>
              <p:nvSpPr>
                <p:cNvPr id="62" name="object 17">
                  <a:extLst>
                    <a:ext uri="{FF2B5EF4-FFF2-40B4-BE49-F238E27FC236}">
                      <a16:creationId xmlns:a16="http://schemas.microsoft.com/office/drawing/2014/main" id="{86070388-7F38-43C3-9195-5886B06C0D87}"/>
                    </a:ext>
                  </a:extLst>
                </p:cNvPr>
                <p:cNvSpPr txBox="1"/>
                <p:nvPr/>
              </p:nvSpPr>
              <p:spPr>
                <a:xfrm>
                  <a:off x="3022188" y="2529729"/>
                  <a:ext cx="217145" cy="1149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123"/>
                    </a:lnSpc>
                  </a:pPr>
                  <a:r>
                    <a:rPr sz="1000" i="1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n</a:t>
                  </a:r>
                </a:p>
              </p:txBody>
            </p:sp>
            <p:sp>
              <p:nvSpPr>
                <p:cNvPr id="63" name="object 18">
                  <a:extLst>
                    <a:ext uri="{FF2B5EF4-FFF2-40B4-BE49-F238E27FC236}">
                      <a16:creationId xmlns:a16="http://schemas.microsoft.com/office/drawing/2014/main" id="{84258ED4-DAC3-4421-810E-851793D8220A}"/>
                    </a:ext>
                  </a:extLst>
                </p:cNvPr>
                <p:cNvSpPr txBox="1"/>
                <p:nvPr/>
              </p:nvSpPr>
              <p:spPr>
                <a:xfrm>
                  <a:off x="3201755" y="2529729"/>
                  <a:ext cx="347285" cy="1149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123"/>
                    </a:lnSpc>
                  </a:pPr>
                  <a:r>
                    <a:rPr sz="1000" i="1" spc="68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org</a:t>
                  </a:r>
                </a:p>
              </p:txBody>
            </p:sp>
            <p:sp>
              <p:nvSpPr>
                <p:cNvPr id="64" name="object 20">
                  <a:extLst>
                    <a:ext uri="{FF2B5EF4-FFF2-40B4-BE49-F238E27FC236}">
                      <a16:creationId xmlns:a16="http://schemas.microsoft.com/office/drawing/2014/main" id="{E933EA7B-7CE7-46D6-8529-623A1FA5ACEB}"/>
                    </a:ext>
                  </a:extLst>
                </p:cNvPr>
                <p:cNvSpPr txBox="1"/>
                <p:nvPr/>
              </p:nvSpPr>
              <p:spPr>
                <a:xfrm>
                  <a:off x="2235761" y="2704324"/>
                  <a:ext cx="268078" cy="1149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123"/>
                    </a:lnSpc>
                  </a:pPr>
                  <a:r>
                    <a:rPr sz="1000" i="1" spc="14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ex</a:t>
                  </a:r>
                </a:p>
              </p:txBody>
            </p:sp>
            <p:sp>
              <p:nvSpPr>
                <p:cNvPr id="65" name="object 21">
                  <a:extLst>
                    <a:ext uri="{FF2B5EF4-FFF2-40B4-BE49-F238E27FC236}">
                      <a16:creationId xmlns:a16="http://schemas.microsoft.com/office/drawing/2014/main" id="{C0B6AD80-6B7B-4BD4-A1D1-BFDBA7261C1F}"/>
                    </a:ext>
                  </a:extLst>
                </p:cNvPr>
                <p:cNvSpPr txBox="1"/>
                <p:nvPr/>
              </p:nvSpPr>
              <p:spPr>
                <a:xfrm>
                  <a:off x="2637772" y="2712155"/>
                  <a:ext cx="1239847" cy="19847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929"/>
                    </a:lnSpc>
                  </a:pPr>
                  <a:r>
                    <a:rPr sz="1750" spc="78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[</a:t>
                  </a:r>
                  <a:r>
                    <a:rPr lang="cs-CZ" sz="1750" i="1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M</a:t>
                  </a:r>
                  <a:r>
                    <a:rPr sz="1750" i="1" spc="-12" dirty="0">
                      <a:solidFill>
                        <a:srgbClr val="000000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lang="cs-CZ" sz="1500" i="1" spc="75" baseline="44657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n</a:t>
                  </a:r>
                  <a:r>
                    <a:rPr lang="cs-CZ" sz="1000" baseline="30000" dirty="0">
                      <a:solidFill>
                        <a:srgbClr val="000000"/>
                      </a:solidFill>
                      <a:latin typeface="NGTGTL+Symbol"/>
                      <a:cs typeface="NGTGTL+Symbol"/>
                    </a:rPr>
                    <a:t></a:t>
                  </a:r>
                  <a:r>
                    <a:rPr sz="1000" spc="50" dirty="0">
                      <a:solidFill>
                        <a:srgbClr val="000000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sz="1750" spc="33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].[</a:t>
                  </a:r>
                  <a:r>
                    <a:rPr sz="1750" i="1" spc="-12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HA</a:t>
                  </a:r>
                  <a:r>
                    <a:rPr sz="1750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]</a:t>
                  </a:r>
                </a:p>
              </p:txBody>
            </p:sp>
            <p:sp>
              <p:nvSpPr>
                <p:cNvPr id="66" name="object 22">
                  <a:extLst>
                    <a:ext uri="{FF2B5EF4-FFF2-40B4-BE49-F238E27FC236}">
                      <a16:creationId xmlns:a16="http://schemas.microsoft.com/office/drawing/2014/main" id="{867BA3CC-2E3D-47B9-9F3A-B4E889C2C1D6}"/>
                    </a:ext>
                  </a:extLst>
                </p:cNvPr>
                <p:cNvSpPr txBox="1"/>
                <p:nvPr/>
              </p:nvSpPr>
              <p:spPr>
                <a:xfrm>
                  <a:off x="3733269" y="2726876"/>
                  <a:ext cx="217145" cy="1149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123"/>
                    </a:lnSpc>
                  </a:pPr>
                  <a:r>
                    <a:rPr sz="1000" i="1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n</a:t>
                  </a:r>
                </a:p>
              </p:txBody>
            </p:sp>
            <p:sp>
              <p:nvSpPr>
                <p:cNvPr id="67" name="object 25">
                  <a:extLst>
                    <a:ext uri="{FF2B5EF4-FFF2-40B4-BE49-F238E27FC236}">
                      <a16:creationId xmlns:a16="http://schemas.microsoft.com/office/drawing/2014/main" id="{4E1187E6-1DFC-44DC-BBC4-5AE214D411C4}"/>
                    </a:ext>
                  </a:extLst>
                </p:cNvPr>
                <p:cNvSpPr txBox="1"/>
                <p:nvPr/>
              </p:nvSpPr>
              <p:spPr>
                <a:xfrm>
                  <a:off x="3818098" y="2836505"/>
                  <a:ext cx="347285" cy="1149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123"/>
                    </a:lnSpc>
                  </a:pPr>
                  <a:r>
                    <a:rPr sz="1000" i="1" spc="68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org</a:t>
                  </a:r>
                </a:p>
              </p:txBody>
            </p:sp>
            <p:cxnSp>
              <p:nvCxnSpPr>
                <p:cNvPr id="68" name="Přímá spojnice 67">
                  <a:extLst>
                    <a:ext uri="{FF2B5EF4-FFF2-40B4-BE49-F238E27FC236}">
                      <a16:creationId xmlns:a16="http://schemas.microsoft.com/office/drawing/2014/main" id="{9E5CA5EA-1A42-4819-AE60-A94C132116C1}"/>
                    </a:ext>
                  </a:extLst>
                </p:cNvPr>
                <p:cNvCxnSpPr/>
                <p:nvPr/>
              </p:nvCxnSpPr>
              <p:spPr>
                <a:xfrm flipV="1">
                  <a:off x="2637772" y="2695306"/>
                  <a:ext cx="1350989" cy="901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ovéPole 46">
                <a:extLst>
                  <a:ext uri="{FF2B5EF4-FFF2-40B4-BE49-F238E27FC236}">
                    <a16:creationId xmlns:a16="http://schemas.microsoft.com/office/drawing/2014/main" id="{6A760D2F-BBF1-4321-96F0-717C66086190}"/>
                  </a:ext>
                </a:extLst>
              </p:cNvPr>
              <p:cNvSpPr txBox="1"/>
              <p:nvPr/>
            </p:nvSpPr>
            <p:spPr>
              <a:xfrm>
                <a:off x="4448490" y="2457247"/>
                <a:ext cx="427030" cy="300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grpSp>
            <p:nvGrpSpPr>
              <p:cNvPr id="48" name="Skupina 47">
                <a:extLst>
                  <a:ext uri="{FF2B5EF4-FFF2-40B4-BE49-F238E27FC236}">
                    <a16:creationId xmlns:a16="http://schemas.microsoft.com/office/drawing/2014/main" id="{A99928A5-ABAB-4161-84E0-1749E38FD786}"/>
                  </a:ext>
                </a:extLst>
              </p:cNvPr>
              <p:cNvGrpSpPr/>
              <p:nvPr/>
            </p:nvGrpSpPr>
            <p:grpSpPr>
              <a:xfrm>
                <a:off x="4260323" y="2289392"/>
                <a:ext cx="2046122" cy="631239"/>
                <a:chOff x="2067018" y="2339084"/>
                <a:chExt cx="2046122" cy="631239"/>
              </a:xfrm>
            </p:grpSpPr>
            <p:sp>
              <p:nvSpPr>
                <p:cNvPr id="49" name="object 10">
                  <a:extLst>
                    <a:ext uri="{FF2B5EF4-FFF2-40B4-BE49-F238E27FC236}">
                      <a16:creationId xmlns:a16="http://schemas.microsoft.com/office/drawing/2014/main" id="{076F26E9-BC82-4445-B5B3-441BD2125788}"/>
                    </a:ext>
                  </a:extLst>
                </p:cNvPr>
                <p:cNvSpPr txBox="1"/>
                <p:nvPr/>
              </p:nvSpPr>
              <p:spPr>
                <a:xfrm>
                  <a:off x="3175023" y="2361958"/>
                  <a:ext cx="223468" cy="125350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242"/>
                    </a:lnSpc>
                  </a:pPr>
                  <a:r>
                    <a:rPr sz="1000" dirty="0">
                      <a:solidFill>
                        <a:srgbClr val="000000"/>
                      </a:solidFill>
                      <a:latin typeface="NGTGTL+Symbol"/>
                      <a:cs typeface="NGTGTL+Symbol"/>
                    </a:rPr>
                    <a:t></a:t>
                  </a:r>
                </a:p>
              </p:txBody>
            </p:sp>
            <p:sp>
              <p:nvSpPr>
                <p:cNvPr id="50" name="object 12">
                  <a:extLst>
                    <a:ext uri="{FF2B5EF4-FFF2-40B4-BE49-F238E27FC236}">
                      <a16:creationId xmlns:a16="http://schemas.microsoft.com/office/drawing/2014/main" id="{D8A5F1D7-E1BA-4351-83C8-00436D93906E}"/>
                    </a:ext>
                  </a:extLst>
                </p:cNvPr>
                <p:cNvSpPr txBox="1"/>
                <p:nvPr/>
              </p:nvSpPr>
              <p:spPr>
                <a:xfrm>
                  <a:off x="2637772" y="2339084"/>
                  <a:ext cx="1475368" cy="19847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929"/>
                    </a:lnSpc>
                  </a:pPr>
                  <a:r>
                    <a:rPr sz="1750" spc="1282" dirty="0">
                      <a:solidFill>
                        <a:srgbClr val="000000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sz="1750" spc="55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[</a:t>
                  </a:r>
                  <a:r>
                    <a:rPr lang="cs-CZ" sz="1750" spc="55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 </a:t>
                  </a:r>
                  <a:r>
                    <a:rPr sz="1750" i="1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H</a:t>
                  </a:r>
                  <a:r>
                    <a:rPr sz="1750" i="1" spc="782" dirty="0">
                      <a:solidFill>
                        <a:srgbClr val="000000"/>
                      </a:solidFill>
                      <a:latin typeface="Times New Roman"/>
                      <a:cs typeface="Times New Roman"/>
                    </a:rPr>
                    <a:t> </a:t>
                  </a:r>
                  <a:r>
                    <a:rPr sz="1750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]</a:t>
                  </a:r>
                  <a:r>
                    <a:rPr lang="cs-CZ" sz="1750" i="1" baseline="30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lang="cs-CZ" sz="1750" dirty="0" err="1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n</a:t>
                  </a:r>
                  <a:endParaRPr sz="1750" dirty="0">
                    <a:solidFill>
                      <a:srgbClr val="000000"/>
                    </a:solidFill>
                    <a:latin typeface="DVPBQT+Times New Roman"/>
                    <a:cs typeface="DVPBQT+Times New Roman"/>
                  </a:endParaRPr>
                </a:p>
              </p:txBody>
            </p:sp>
            <p:sp>
              <p:nvSpPr>
                <p:cNvPr id="51" name="object 15">
                  <a:extLst>
                    <a:ext uri="{FF2B5EF4-FFF2-40B4-BE49-F238E27FC236}">
                      <a16:creationId xmlns:a16="http://schemas.microsoft.com/office/drawing/2014/main" id="{76B5C426-69FB-4A3B-8BA2-1FF0CCEB8498}"/>
                    </a:ext>
                  </a:extLst>
                </p:cNvPr>
                <p:cNvSpPr txBox="1"/>
                <p:nvPr/>
              </p:nvSpPr>
              <p:spPr>
                <a:xfrm>
                  <a:off x="2067018" y="2565975"/>
                  <a:ext cx="300768" cy="19847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929"/>
                    </a:lnSpc>
                  </a:pPr>
                  <a:endParaRPr sz="1750" i="1" dirty="0">
                    <a:solidFill>
                      <a:srgbClr val="000000"/>
                    </a:solidFill>
                    <a:latin typeface="LVDKAK+Times New Roman Italic"/>
                    <a:cs typeface="LVDKAK+Times New Roman Italic"/>
                  </a:endParaRPr>
                </a:p>
              </p:txBody>
            </p:sp>
            <p:sp>
              <p:nvSpPr>
                <p:cNvPr id="52" name="object 16">
                  <a:extLst>
                    <a:ext uri="{FF2B5EF4-FFF2-40B4-BE49-F238E27FC236}">
                      <a16:creationId xmlns:a16="http://schemas.microsoft.com/office/drawing/2014/main" id="{F7371E13-B4B9-4C62-B903-4B9DCCFC9918}"/>
                    </a:ext>
                  </a:extLst>
                </p:cNvPr>
                <p:cNvSpPr txBox="1"/>
                <p:nvPr/>
              </p:nvSpPr>
              <p:spPr>
                <a:xfrm>
                  <a:off x="2441962" y="2540688"/>
                  <a:ext cx="274483" cy="219363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2134"/>
                    </a:lnSpc>
                  </a:pPr>
                  <a:endParaRPr sz="1750" dirty="0">
                    <a:solidFill>
                      <a:srgbClr val="000000"/>
                    </a:solidFill>
                    <a:latin typeface="NGTGTL+Symbol"/>
                    <a:cs typeface="NGTGTL+Symbol"/>
                  </a:endParaRPr>
                </a:p>
              </p:txBody>
            </p:sp>
            <p:sp>
              <p:nvSpPr>
                <p:cNvPr id="53" name="object 17">
                  <a:extLst>
                    <a:ext uri="{FF2B5EF4-FFF2-40B4-BE49-F238E27FC236}">
                      <a16:creationId xmlns:a16="http://schemas.microsoft.com/office/drawing/2014/main" id="{F93D99D5-2DBB-47F0-96DA-47C7BB223B6B}"/>
                    </a:ext>
                  </a:extLst>
                </p:cNvPr>
                <p:cNvSpPr txBox="1"/>
                <p:nvPr/>
              </p:nvSpPr>
              <p:spPr>
                <a:xfrm>
                  <a:off x="3022188" y="2529729"/>
                  <a:ext cx="217145" cy="1149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123"/>
                    </a:lnSpc>
                  </a:pPr>
                  <a:endParaRPr sz="1000" i="1" dirty="0">
                    <a:solidFill>
                      <a:srgbClr val="000000"/>
                    </a:solidFill>
                    <a:latin typeface="LVDKAK+Times New Roman Italic"/>
                    <a:cs typeface="LVDKAK+Times New Roman Italic"/>
                  </a:endParaRPr>
                </a:p>
              </p:txBody>
            </p:sp>
            <p:sp>
              <p:nvSpPr>
                <p:cNvPr id="54" name="object 21">
                  <a:extLst>
                    <a:ext uri="{FF2B5EF4-FFF2-40B4-BE49-F238E27FC236}">
                      <a16:creationId xmlns:a16="http://schemas.microsoft.com/office/drawing/2014/main" id="{4C798B42-6FBC-490A-A734-484F3D02AA89}"/>
                    </a:ext>
                  </a:extLst>
                </p:cNvPr>
                <p:cNvSpPr txBox="1"/>
                <p:nvPr/>
              </p:nvSpPr>
              <p:spPr>
                <a:xfrm>
                  <a:off x="2637772" y="2712155"/>
                  <a:ext cx="1239847" cy="198471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929"/>
                    </a:lnSpc>
                  </a:pPr>
                  <a:r>
                    <a:rPr sz="1750" spc="33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[</a:t>
                  </a:r>
                  <a:r>
                    <a:rPr sz="1750" i="1" spc="-12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HA</a:t>
                  </a:r>
                  <a:r>
                    <a:rPr sz="1750" dirty="0">
                      <a:solidFill>
                        <a:srgbClr val="000000"/>
                      </a:solidFill>
                      <a:latin typeface="DVPBQT+Times New Roman"/>
                      <a:cs typeface="DVPBQT+Times New Roman"/>
                    </a:rPr>
                    <a:t>]</a:t>
                  </a:r>
                </a:p>
              </p:txBody>
            </p:sp>
            <p:sp>
              <p:nvSpPr>
                <p:cNvPr id="55" name="object 22">
                  <a:extLst>
                    <a:ext uri="{FF2B5EF4-FFF2-40B4-BE49-F238E27FC236}">
                      <a16:creationId xmlns:a16="http://schemas.microsoft.com/office/drawing/2014/main" id="{A014525B-7B6A-4453-9DD6-3627CFD086DB}"/>
                    </a:ext>
                  </a:extLst>
                </p:cNvPr>
                <p:cNvSpPr txBox="1"/>
                <p:nvPr/>
              </p:nvSpPr>
              <p:spPr>
                <a:xfrm>
                  <a:off x="3201755" y="2712155"/>
                  <a:ext cx="217145" cy="1149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123"/>
                    </a:lnSpc>
                  </a:pPr>
                  <a:r>
                    <a:rPr sz="1000" i="1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n</a:t>
                  </a:r>
                </a:p>
              </p:txBody>
            </p:sp>
            <p:sp>
              <p:nvSpPr>
                <p:cNvPr id="56" name="object 25">
                  <a:extLst>
                    <a:ext uri="{FF2B5EF4-FFF2-40B4-BE49-F238E27FC236}">
                      <a16:creationId xmlns:a16="http://schemas.microsoft.com/office/drawing/2014/main" id="{67746104-1A3C-40BB-866E-9B8D2B983CC7}"/>
                    </a:ext>
                  </a:extLst>
                </p:cNvPr>
                <p:cNvSpPr txBox="1"/>
                <p:nvPr/>
              </p:nvSpPr>
              <p:spPr>
                <a:xfrm>
                  <a:off x="3188274" y="2855419"/>
                  <a:ext cx="347285" cy="114904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>
                    <a:lnSpc>
                      <a:spcPts val="1123"/>
                    </a:lnSpc>
                  </a:pPr>
                  <a:r>
                    <a:rPr sz="1000" i="1" spc="68" dirty="0">
                      <a:solidFill>
                        <a:srgbClr val="000000"/>
                      </a:solidFill>
                      <a:latin typeface="LVDKAK+Times New Roman Italic"/>
                      <a:cs typeface="LVDKAK+Times New Roman Italic"/>
                    </a:rPr>
                    <a:t>org</a:t>
                  </a:r>
                </a:p>
              </p:txBody>
            </p:sp>
            <p:cxnSp>
              <p:nvCxnSpPr>
                <p:cNvPr id="57" name="Přímá spojnice 56">
                  <a:extLst>
                    <a:ext uri="{FF2B5EF4-FFF2-40B4-BE49-F238E27FC236}">
                      <a16:creationId xmlns:a16="http://schemas.microsoft.com/office/drawing/2014/main" id="{7138C706-B56D-405B-A3A8-04DB9B7C4FD5}"/>
                    </a:ext>
                  </a:extLst>
                </p:cNvPr>
                <p:cNvCxnSpPr/>
                <p:nvPr/>
              </p:nvCxnSpPr>
              <p:spPr>
                <a:xfrm flipV="1">
                  <a:off x="2621582" y="2652144"/>
                  <a:ext cx="1350989" cy="901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B614A2-846D-4EAE-8DB0-D2E628706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4101" y="16138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1297178" y="3403854"/>
            <a:ext cx="4966207" cy="14817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65797" y="659830"/>
            <a:ext cx="5511237" cy="26444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7551" y="3415649"/>
            <a:ext cx="53148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 = 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14851" y="3415649"/>
            <a:ext cx="53148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 = 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86705" y="3415649"/>
            <a:ext cx="531482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 = 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614295" y="3627866"/>
            <a:ext cx="27133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179699" y="3627866"/>
            <a:ext cx="28116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01490" y="3627866"/>
            <a:ext cx="27133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82973" y="3627866"/>
            <a:ext cx="28116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73345" y="3627866"/>
            <a:ext cx="271330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854954" y="3627866"/>
            <a:ext cx="281168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44422" y="3838178"/>
            <a:ext cx="980539" cy="1090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pH</a:t>
            </a:r>
            <a:r>
              <a:rPr sz="1400" b="1" spc="1032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spc="-10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-1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  <a:r>
              <a:rPr sz="1350" b="1" spc="18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–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0,05</a:t>
            </a:r>
          </a:p>
          <a:p>
            <a:pPr marL="0" marR="0">
              <a:lnSpc>
                <a:spcPts val="1554"/>
              </a:lnSpc>
              <a:spcBef>
                <a:spcPts val="18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  <a:r>
              <a:rPr sz="1350" b="1" spc="18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+ 0,5</a:t>
            </a:r>
          </a:p>
          <a:p>
            <a:pPr marL="0" marR="0">
              <a:lnSpc>
                <a:spcPts val="1554"/>
              </a:lnSpc>
              <a:spcBef>
                <a:spcPts val="6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pH</a:t>
            </a:r>
            <a:r>
              <a:rPr sz="1350" b="1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  <a:r>
              <a:rPr sz="1350" b="1" spc="18" baseline="-1457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+ 1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518283" y="3838178"/>
            <a:ext cx="1033880" cy="1078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19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9,1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24,1</a:t>
            </a:r>
            <a:r>
              <a:rPr sz="1400" b="1" spc="169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0,32</a:t>
            </a:r>
          </a:p>
          <a:p>
            <a:pPr marL="0" marR="0">
              <a:lnSpc>
                <a:spcPts val="1554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50,0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75,9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90,9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132455" y="3838178"/>
            <a:ext cx="375819" cy="235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0,1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705478" y="3838178"/>
            <a:ext cx="962481" cy="1078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196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1,0</a:t>
            </a:r>
          </a:p>
          <a:p>
            <a:pPr marL="44196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9,1</a:t>
            </a:r>
          </a:p>
          <a:p>
            <a:pPr marL="0" marR="0">
              <a:lnSpc>
                <a:spcPts val="1554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50,0</a:t>
            </a:r>
            <a:r>
              <a:rPr sz="1400" b="1" spc="147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1,0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90,9</a:t>
            </a:r>
            <a:r>
              <a:rPr sz="1400" b="1" spc="147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10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99,0</a:t>
            </a:r>
            <a:r>
              <a:rPr sz="1400" b="1" spc="1477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100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248277" y="3838178"/>
            <a:ext cx="464439" cy="445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0,01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0,1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934077" y="3838178"/>
            <a:ext cx="464439" cy="1078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0,1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3,1</a:t>
            </a:r>
          </a:p>
          <a:p>
            <a:pPr marL="0" marR="0">
              <a:lnSpc>
                <a:spcPts val="1554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50,0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96,9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99,9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619877" y="3838178"/>
            <a:ext cx="553593" cy="1078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0,001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0,032</a:t>
            </a:r>
          </a:p>
          <a:p>
            <a:pPr marL="0" marR="0">
              <a:lnSpc>
                <a:spcPts val="1554"/>
              </a:lnSpc>
              <a:spcBef>
                <a:spcPts val="11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1,0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32</a:t>
            </a:r>
          </a:p>
          <a:p>
            <a:pPr marL="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1000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582166" y="3921125"/>
            <a:ext cx="298456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1/2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3132455" y="4260326"/>
            <a:ext cx="375819" cy="656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1,0</a:t>
            </a:r>
          </a:p>
          <a:p>
            <a:pPr marL="0" marR="0">
              <a:lnSpc>
                <a:spcPts val="1554"/>
              </a:lnSpc>
              <a:spcBef>
                <a:spcPts val="5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3,2</a:t>
            </a:r>
          </a:p>
          <a:p>
            <a:pPr marL="22860" marR="0">
              <a:lnSpc>
                <a:spcPts val="1554"/>
              </a:lnSpc>
              <a:spcBef>
                <a:spcPts val="101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10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99464" y="5122910"/>
            <a:ext cx="551123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Pozn.</a:t>
            </a:r>
            <a:r>
              <a:rPr sz="1400" b="1" spc="223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Proc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ento extrakce</a:t>
            </a:r>
            <a:r>
              <a:rPr sz="1400" b="1" spc="15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dle tabulky</a:t>
            </a:r>
            <a:r>
              <a:rPr sz="1400" b="1" spc="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lze dosáhnout tehdy, když:</a:t>
            </a:r>
          </a:p>
          <a:p>
            <a:pPr marL="228600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b="1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chelát kovu musí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být velmi málo rozpustný ve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vodě, aby hodnota</a:t>
            </a:r>
          </a:p>
          <a:p>
            <a:pPr marL="457149" marR="0">
              <a:lnSpc>
                <a:spcPts val="1554"/>
              </a:lnSpc>
              <a:spcBef>
                <a:spcPts val="3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rozdělovací konstanty</a:t>
            </a:r>
            <a:r>
              <a:rPr sz="1400" b="1" spc="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K</a:t>
            </a:r>
            <a:r>
              <a:rPr sz="1400" b="1" spc="31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(MA</a:t>
            </a:r>
            <a:r>
              <a:rPr sz="1400" b="1" spc="138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) byla dostatečně</a:t>
            </a:r>
            <a:r>
              <a:rPr sz="1400" b="1" spc="-10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vysoká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205607" y="5614288"/>
            <a:ext cx="23494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642995" y="5614288"/>
            <a:ext cx="21596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n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128064" y="5735558"/>
            <a:ext cx="534037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200" b="1" dirty="0">
                <a:solidFill>
                  <a:srgbClr val="000000"/>
                </a:solidFill>
                <a:latin typeface="NRLDPB+Times New Roman"/>
                <a:cs typeface="NRLDPB+Times New Roman"/>
              </a:rPr>
              <a:t>-</a:t>
            </a:r>
            <a:r>
              <a:rPr sz="1200" b="1" spc="1100" dirty="0">
                <a:solidFill>
                  <a:srgbClr val="000000"/>
                </a:solidFill>
                <a:latin typeface="NRLDPB+Times New Roman"/>
                <a:cs typeface="NRLDPB+Times New Roman"/>
              </a:rPr>
              <a:t> </a:t>
            </a: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ve studované oblasti pH lze zanedbat tvorbu hydroxokomplexů či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356614" y="5940028"/>
            <a:ext cx="301917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000000"/>
                </a:solidFill>
                <a:latin typeface="RSQGSW+Times New Roman Bold"/>
                <a:cs typeface="RSQGSW+Times New Roman Bold"/>
              </a:rPr>
              <a:t>jiných ve vodě rozpustných komplexů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2382266" y="6758548"/>
            <a:ext cx="3174932" cy="2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8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0000FF"/>
                </a:solidFill>
                <a:latin typeface="KCPQFJ+Wingdings"/>
                <a:cs typeface="KCPQFJ+Wingdings"/>
              </a:rPr>
              <a:t></a:t>
            </a:r>
            <a:r>
              <a:rPr sz="1400" spc="34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Vliv koncentrace</a:t>
            </a:r>
            <a:r>
              <a:rPr sz="1400" b="1" i="1" spc="348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 </a:t>
            </a:r>
            <a:r>
              <a:rPr sz="1400" b="1" i="1" dirty="0">
                <a:solidFill>
                  <a:srgbClr val="0000FF"/>
                </a:solidFill>
                <a:latin typeface="KOLJIW+Times New Roman Bold Italic"/>
                <a:cs typeface="KOLJIW+Times New Roman Bold Italic"/>
              </a:rPr>
              <a:t>organického činidla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844419" y="7141590"/>
            <a:ext cx="190462" cy="164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996"/>
              </a:lnSpc>
              <a:spcBef>
                <a:spcPts val="0"/>
              </a:spcBef>
              <a:spcAft>
                <a:spcPts val="0"/>
              </a:spcAft>
            </a:pPr>
            <a:r>
              <a:rPr sz="900" b="1" dirty="0">
                <a:solidFill>
                  <a:srgbClr val="000000"/>
                </a:solidFill>
                <a:latin typeface="SBVNOA+Times New Roman Bold"/>
                <a:cs typeface="SBVNOA+Times New Roman Bold"/>
              </a:rPr>
              <a:t>-</a:t>
            </a:r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0975C7B9-CF72-4646-8ABD-B3B06D4E3EBE}"/>
              </a:ext>
            </a:extLst>
          </p:cNvPr>
          <p:cNvGrpSpPr/>
          <p:nvPr/>
        </p:nvGrpSpPr>
        <p:grpSpPr>
          <a:xfrm>
            <a:off x="897255" y="7433835"/>
            <a:ext cx="6079800" cy="307777"/>
            <a:chOff x="746267" y="4351273"/>
            <a:chExt cx="6079800" cy="307777"/>
          </a:xfrm>
        </p:grpSpPr>
        <p:sp>
          <p:nvSpPr>
            <p:cNvPr id="46" name="object 28">
              <a:extLst>
                <a:ext uri="{FF2B5EF4-FFF2-40B4-BE49-F238E27FC236}">
                  <a16:creationId xmlns:a16="http://schemas.microsoft.com/office/drawing/2014/main" id="{28183925-DF4E-4164-B04A-A1E66C13E2FE}"/>
                </a:ext>
              </a:extLst>
            </p:cNvPr>
            <p:cNvSpPr txBox="1"/>
            <p:nvPr/>
          </p:nvSpPr>
          <p:spPr>
            <a:xfrm>
              <a:off x="2691222" y="4386168"/>
              <a:ext cx="190462" cy="1282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96"/>
                </a:lnSpc>
              </a:pPr>
              <a:r>
                <a:rPr sz="9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-</a:t>
              </a:r>
            </a:p>
          </p:txBody>
        </p:sp>
        <p:sp>
          <p:nvSpPr>
            <p:cNvPr id="47" name="object 29">
              <a:extLst>
                <a:ext uri="{FF2B5EF4-FFF2-40B4-BE49-F238E27FC236}">
                  <a16:creationId xmlns:a16="http://schemas.microsoft.com/office/drawing/2014/main" id="{5FA0BBE6-2216-4476-BA74-5962A05AEB8A}"/>
                </a:ext>
              </a:extLst>
            </p:cNvPr>
            <p:cNvSpPr txBox="1"/>
            <p:nvPr/>
          </p:nvSpPr>
          <p:spPr>
            <a:xfrm>
              <a:off x="4558376" y="4386168"/>
              <a:ext cx="247650" cy="1282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96"/>
                </a:lnSpc>
              </a:pPr>
              <a:r>
                <a:rPr sz="9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-1</a:t>
              </a:r>
            </a:p>
          </p:txBody>
        </p:sp>
        <p:sp>
          <p:nvSpPr>
            <p:cNvPr id="48" name="object 30">
              <a:extLst>
                <a:ext uri="{FF2B5EF4-FFF2-40B4-BE49-F238E27FC236}">
                  <a16:creationId xmlns:a16="http://schemas.microsoft.com/office/drawing/2014/main" id="{3862F665-F179-4326-A933-46D1A1391F07}"/>
                </a:ext>
              </a:extLst>
            </p:cNvPr>
            <p:cNvSpPr txBox="1"/>
            <p:nvPr/>
          </p:nvSpPr>
          <p:spPr>
            <a:xfrm>
              <a:off x="5521925" y="4386168"/>
              <a:ext cx="247650" cy="1282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96"/>
                </a:lnSpc>
              </a:pPr>
              <a:r>
                <a:rPr sz="9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-1</a:t>
              </a:r>
            </a:p>
          </p:txBody>
        </p:sp>
        <p:sp>
          <p:nvSpPr>
            <p:cNvPr id="49" name="object 32">
              <a:extLst>
                <a:ext uri="{FF2B5EF4-FFF2-40B4-BE49-F238E27FC236}">
                  <a16:creationId xmlns:a16="http://schemas.microsoft.com/office/drawing/2014/main" id="{9C0CD04C-5A68-4B38-9C1D-622EC65301F4}"/>
                </a:ext>
              </a:extLst>
            </p:cNvPr>
            <p:cNvSpPr txBox="1"/>
            <p:nvPr/>
          </p:nvSpPr>
          <p:spPr>
            <a:xfrm>
              <a:off x="746267" y="4411426"/>
              <a:ext cx="5841089" cy="2051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54"/>
                </a:lnSpc>
              </a:pP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c</a:t>
              </a:r>
              <a:r>
                <a:rPr sz="1350" b="1" baseline="-1457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HA</a:t>
              </a:r>
              <a:r>
                <a:rPr sz="1350" b="1" spc="12" baseline="-1457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= [HA]</a:t>
              </a:r>
              <a:r>
                <a:rPr sz="1350" b="1" baseline="-1457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org</a:t>
              </a:r>
              <a:r>
                <a:rPr sz="1350" b="1" spc="369" baseline="-1457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+[HA]</a:t>
              </a:r>
              <a:r>
                <a:rPr sz="1400" b="1" spc="347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+[A</a:t>
              </a:r>
              <a:r>
                <a:rPr sz="1400" b="1" spc="-5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]</a:t>
              </a:r>
              <a:r>
                <a:rPr sz="1400" b="1" spc="348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=[HA]</a:t>
              </a:r>
              <a:r>
                <a:rPr sz="1400" b="1" spc="943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{1</a:t>
              </a:r>
              <a:r>
                <a:rPr sz="1400" b="1" spc="337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+ K</a:t>
              </a:r>
              <a:r>
                <a:rPr lang="cs-CZ"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[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HA]</a:t>
              </a:r>
              <a:r>
                <a:rPr lang="cs-CZ" sz="1400" b="1" spc="1319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+ K</a:t>
              </a:r>
              <a:r>
                <a:rPr lang="cs-CZ" sz="1400" b="1" baseline="-25000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D</a:t>
              </a:r>
              <a:r>
                <a:rPr sz="1400" b="1" spc="302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[HA]</a:t>
              </a:r>
              <a:r>
                <a:rPr sz="1400" b="1" spc="989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. K</a:t>
              </a:r>
              <a:r>
                <a:rPr sz="1400" b="1" spc="97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lang="cs-CZ" sz="1400" b="1" spc="97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endParaRPr sz="1400" b="1" dirty="0">
                <a:solidFill>
                  <a:srgbClr val="000000"/>
                </a:solidFill>
                <a:latin typeface="SBVNOA+Times New Roman Bold"/>
                <a:cs typeface="SBVNOA+Times New Roman Bold"/>
              </a:endParaRPr>
            </a:p>
          </p:txBody>
        </p:sp>
        <p:sp>
          <p:nvSpPr>
            <p:cNvPr id="50" name="object 33">
              <a:extLst>
                <a:ext uri="{FF2B5EF4-FFF2-40B4-BE49-F238E27FC236}">
                  <a16:creationId xmlns:a16="http://schemas.microsoft.com/office/drawing/2014/main" id="{953B1322-5088-4F79-A64B-838D2CDF9C84}"/>
                </a:ext>
              </a:extLst>
            </p:cNvPr>
            <p:cNvSpPr txBox="1"/>
            <p:nvPr/>
          </p:nvSpPr>
          <p:spPr>
            <a:xfrm>
              <a:off x="3313677" y="4494372"/>
              <a:ext cx="317431" cy="1282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96"/>
                </a:lnSpc>
              </a:pPr>
              <a:r>
                <a:rPr sz="9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org</a:t>
              </a:r>
            </a:p>
          </p:txBody>
        </p:sp>
        <p:sp>
          <p:nvSpPr>
            <p:cNvPr id="51" name="object 34">
              <a:extLst>
                <a:ext uri="{FF2B5EF4-FFF2-40B4-BE49-F238E27FC236}">
                  <a16:creationId xmlns:a16="http://schemas.microsoft.com/office/drawing/2014/main" id="{BFD68DAF-E4FE-4BCE-9DA5-EA26BA310449}"/>
                </a:ext>
              </a:extLst>
            </p:cNvPr>
            <p:cNvSpPr txBox="1"/>
            <p:nvPr/>
          </p:nvSpPr>
          <p:spPr>
            <a:xfrm>
              <a:off x="3992121" y="4494372"/>
              <a:ext cx="234943" cy="1282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96"/>
                </a:lnSpc>
              </a:pPr>
              <a:r>
                <a:rPr sz="9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D</a:t>
              </a:r>
            </a:p>
          </p:txBody>
        </p:sp>
        <p:sp>
          <p:nvSpPr>
            <p:cNvPr id="52" name="object 36">
              <a:extLst>
                <a:ext uri="{FF2B5EF4-FFF2-40B4-BE49-F238E27FC236}">
                  <a16:creationId xmlns:a16="http://schemas.microsoft.com/office/drawing/2014/main" id="{50F0B9C7-E43B-4133-8260-479FE0A94A82}"/>
                </a:ext>
              </a:extLst>
            </p:cNvPr>
            <p:cNvSpPr txBox="1"/>
            <p:nvPr/>
          </p:nvSpPr>
          <p:spPr>
            <a:xfrm>
              <a:off x="5941525" y="4514018"/>
              <a:ext cx="209550" cy="1282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996"/>
                </a:lnSpc>
              </a:pPr>
              <a:r>
                <a:rPr sz="9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a</a:t>
              </a:r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06B96AE8-5715-4141-8DC3-0ACA5257733F}"/>
                </a:ext>
              </a:extLst>
            </p:cNvPr>
            <p:cNvSpPr txBox="1"/>
            <p:nvPr/>
          </p:nvSpPr>
          <p:spPr>
            <a:xfrm>
              <a:off x="5957981" y="4351273"/>
              <a:ext cx="868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cs-CZ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cs-CZ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586A2353-9FC5-46AB-9A62-E9511DD33BFB}"/>
              </a:ext>
            </a:extLst>
          </p:cNvPr>
          <p:cNvGrpSpPr/>
          <p:nvPr/>
        </p:nvGrpSpPr>
        <p:grpSpPr>
          <a:xfrm>
            <a:off x="995065" y="8214955"/>
            <a:ext cx="4923122" cy="1240362"/>
            <a:chOff x="720190" y="5616058"/>
            <a:chExt cx="4923122" cy="1240362"/>
          </a:xfrm>
        </p:grpSpPr>
        <p:sp>
          <p:nvSpPr>
            <p:cNvPr id="55" name="object 37">
              <a:extLst>
                <a:ext uri="{FF2B5EF4-FFF2-40B4-BE49-F238E27FC236}">
                  <a16:creationId xmlns:a16="http://schemas.microsoft.com/office/drawing/2014/main" id="{963F1B87-05E0-408E-9F7B-37BFAE61E0AD}"/>
                </a:ext>
              </a:extLst>
            </p:cNvPr>
            <p:cNvSpPr txBox="1"/>
            <p:nvPr/>
          </p:nvSpPr>
          <p:spPr>
            <a:xfrm>
              <a:off x="720190" y="5616058"/>
              <a:ext cx="4923122" cy="2051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54"/>
                </a:lnSpc>
              </a:pPr>
              <a:r>
                <a:rPr sz="1400" b="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tedy pro</a:t>
              </a:r>
              <a:r>
                <a:rPr sz="1400" b="1" spc="13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rovnovážnou koncentraci činila</a:t>
              </a:r>
              <a:r>
                <a:rPr sz="1400" b="1" spc="10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v</a:t>
              </a:r>
              <a:r>
                <a:rPr sz="1400" b="1" spc="1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RSQGSW+Times New Roman Bold"/>
                  <a:cs typeface="RSQGSW+Times New Roman Bold"/>
                </a:rPr>
                <a:t>organické fázi platí:</a:t>
              </a:r>
            </a:p>
          </p:txBody>
        </p:sp>
        <p:sp>
          <p:nvSpPr>
            <p:cNvPr id="56" name="object 44">
              <a:extLst>
                <a:ext uri="{FF2B5EF4-FFF2-40B4-BE49-F238E27FC236}">
                  <a16:creationId xmlns:a16="http://schemas.microsoft.com/office/drawing/2014/main" id="{418BC74D-0F7C-4690-988B-A1F6A3853513}"/>
                </a:ext>
              </a:extLst>
            </p:cNvPr>
            <p:cNvSpPr txBox="1"/>
            <p:nvPr/>
          </p:nvSpPr>
          <p:spPr>
            <a:xfrm>
              <a:off x="790923" y="6651236"/>
              <a:ext cx="4638385" cy="2051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54"/>
                </a:lnSpc>
              </a:pP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Tuto hodnotu lze dosadit </a:t>
              </a:r>
              <a:r>
                <a:rPr sz="1400" b="1" spc="-13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do</a:t>
              </a:r>
              <a:r>
                <a:rPr sz="1400" b="1" spc="2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 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vztahu pro </a:t>
              </a:r>
              <a:r>
                <a:rPr sz="1400" b="1" spc="20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K</a:t>
              </a:r>
              <a:r>
                <a:rPr sz="1350" b="1" baseline="-1457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ex</a:t>
              </a:r>
              <a:r>
                <a: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rPr>
                <a:t>/</a:t>
              </a:r>
              <a:r>
                <a:rPr sz="1400" b="1" i="1" dirty="0">
                  <a:solidFill>
                    <a:srgbClr val="000000"/>
                  </a:solidFill>
                  <a:latin typeface="GEDWLW+Times New Roman Bold Italic"/>
                  <a:cs typeface="GEDWLW+Times New Roman Bold Italic"/>
                </a:rPr>
                <a:t>n</a:t>
              </a:r>
            </a:p>
          </p:txBody>
        </p:sp>
        <p:grpSp>
          <p:nvGrpSpPr>
            <p:cNvPr id="57" name="Skupina 56">
              <a:extLst>
                <a:ext uri="{FF2B5EF4-FFF2-40B4-BE49-F238E27FC236}">
                  <a16:creationId xmlns:a16="http://schemas.microsoft.com/office/drawing/2014/main" id="{7D8D98BB-BF4A-4382-99B0-125EEE0FCFBE}"/>
                </a:ext>
              </a:extLst>
            </p:cNvPr>
            <p:cNvGrpSpPr/>
            <p:nvPr/>
          </p:nvGrpSpPr>
          <p:grpSpPr>
            <a:xfrm>
              <a:off x="734606" y="6057713"/>
              <a:ext cx="3988135" cy="307777"/>
              <a:chOff x="734606" y="6057717"/>
              <a:chExt cx="3988135" cy="307777"/>
            </a:xfrm>
          </p:grpSpPr>
          <p:sp>
            <p:nvSpPr>
              <p:cNvPr id="58" name="object 38">
                <a:extLst>
                  <a:ext uri="{FF2B5EF4-FFF2-40B4-BE49-F238E27FC236}">
                    <a16:creationId xmlns:a16="http://schemas.microsoft.com/office/drawing/2014/main" id="{F5053D41-EBAE-4539-803A-CFCFF35010F3}"/>
                  </a:ext>
                </a:extLst>
              </p:cNvPr>
              <p:cNvSpPr txBox="1"/>
              <p:nvPr/>
            </p:nvSpPr>
            <p:spPr>
              <a:xfrm>
                <a:off x="2823121" y="6081725"/>
                <a:ext cx="247650" cy="12824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996"/>
                  </a:lnSpc>
                </a:pPr>
                <a:r>
                  <a:rPr sz="9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-1</a:t>
                </a:r>
              </a:p>
            </p:txBody>
          </p:sp>
          <p:sp>
            <p:nvSpPr>
              <p:cNvPr id="59" name="object 40">
                <a:extLst>
                  <a:ext uri="{FF2B5EF4-FFF2-40B4-BE49-F238E27FC236}">
                    <a16:creationId xmlns:a16="http://schemas.microsoft.com/office/drawing/2014/main" id="{F2260DC5-4343-47A8-AA19-5D28785336C0}"/>
                  </a:ext>
                </a:extLst>
              </p:cNvPr>
              <p:cNvSpPr txBox="1"/>
              <p:nvPr/>
            </p:nvSpPr>
            <p:spPr>
              <a:xfrm>
                <a:off x="734606" y="6106984"/>
                <a:ext cx="3679727" cy="20518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1554"/>
                  </a:lnSpc>
                </a:pP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[HA]</a:t>
                </a:r>
                <a:r>
                  <a:rPr sz="1350" b="1" baseline="-1457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org</a:t>
                </a:r>
                <a:r>
                  <a:rPr sz="1350" b="1" spc="372" baseline="-1457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=</a:t>
                </a:r>
                <a:r>
                  <a:rPr sz="1400" b="1" spc="355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c</a:t>
                </a:r>
                <a:r>
                  <a:rPr sz="1400" b="1" spc="993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/1</a:t>
                </a:r>
                <a:r>
                  <a:rPr sz="1400" b="1" spc="347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+</a:t>
                </a:r>
                <a:r>
                  <a:rPr lang="cs-CZ"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K</a:t>
                </a:r>
                <a:r>
                  <a:rPr sz="1400" b="1" spc="304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lang="cs-CZ" sz="1400" b="1" spc="304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[HA]</a:t>
                </a:r>
                <a:r>
                  <a:rPr sz="1400" b="1" spc="1333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.{1</a:t>
                </a:r>
                <a:r>
                  <a:rPr sz="1400" b="1" spc="702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+</a:t>
                </a:r>
                <a:r>
                  <a:rPr sz="1400" b="1" spc="700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 </a:t>
                </a:r>
                <a:r>
                  <a:rPr sz="14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K</a:t>
                </a:r>
                <a:r>
                  <a:rPr lang="cs-CZ" sz="1400" b="1" baseline="-25000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a</a:t>
                </a:r>
                <a:endParaRPr sz="1400" b="1" dirty="0">
                  <a:solidFill>
                    <a:srgbClr val="000000"/>
                  </a:solidFill>
                  <a:latin typeface="SBVNOA+Times New Roman Bold"/>
                  <a:cs typeface="SBVNOA+Times New Roman Bold"/>
                </a:endParaRPr>
              </a:p>
            </p:txBody>
          </p:sp>
          <p:sp>
            <p:nvSpPr>
              <p:cNvPr id="60" name="object 41">
                <a:extLst>
                  <a:ext uri="{FF2B5EF4-FFF2-40B4-BE49-F238E27FC236}">
                    <a16:creationId xmlns:a16="http://schemas.microsoft.com/office/drawing/2014/main" id="{FB050CF6-19AB-4C54-9C53-4EC7EFA820EE}"/>
                  </a:ext>
                </a:extLst>
              </p:cNvPr>
              <p:cNvSpPr txBox="1"/>
              <p:nvPr/>
            </p:nvSpPr>
            <p:spPr>
              <a:xfrm>
                <a:off x="1643291" y="6189930"/>
                <a:ext cx="323850" cy="12824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996"/>
                  </a:lnSpc>
                </a:pPr>
                <a:r>
                  <a:rPr sz="9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HA</a:t>
                </a:r>
              </a:p>
            </p:txBody>
          </p:sp>
          <p:sp>
            <p:nvSpPr>
              <p:cNvPr id="61" name="object 42">
                <a:extLst>
                  <a:ext uri="{FF2B5EF4-FFF2-40B4-BE49-F238E27FC236}">
                    <a16:creationId xmlns:a16="http://schemas.microsoft.com/office/drawing/2014/main" id="{708CEB06-963B-4CEE-A5A7-66B4C641422C}"/>
                  </a:ext>
                </a:extLst>
              </p:cNvPr>
              <p:cNvSpPr txBox="1"/>
              <p:nvPr/>
            </p:nvSpPr>
            <p:spPr>
              <a:xfrm>
                <a:off x="2326043" y="6189930"/>
                <a:ext cx="234943" cy="12824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996"/>
                  </a:lnSpc>
                </a:pPr>
                <a:r>
                  <a:rPr sz="900" b="1" dirty="0">
                    <a:solidFill>
                      <a:srgbClr val="000000"/>
                    </a:solidFill>
                    <a:latin typeface="SBVNOA+Times New Roman Bold"/>
                    <a:cs typeface="SBVNOA+Times New Roman Bold"/>
                  </a:rPr>
                  <a:t>D</a:t>
                </a:r>
              </a:p>
            </p:txBody>
          </p: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5E8F3C44-E0D8-4654-98C3-4602D08D49BD}"/>
                  </a:ext>
                </a:extLst>
              </p:cNvPr>
              <p:cNvSpPr txBox="1"/>
              <p:nvPr/>
            </p:nvSpPr>
            <p:spPr>
              <a:xfrm>
                <a:off x="3854655" y="6057717"/>
                <a:ext cx="8680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cs-CZ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sz="1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cs-CZ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9" name="Met9-1">
            <a:hlinkClick r:id="" action="ppaction://media"/>
            <a:extLst>
              <a:ext uri="{FF2B5EF4-FFF2-40B4-BE49-F238E27FC236}">
                <a16:creationId xmlns:a16="http://schemas.microsoft.com/office/drawing/2014/main" id="{49A808E1-6DB7-4FE4-9C9A-7FBD62042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8344" y="2099990"/>
            <a:ext cx="609600" cy="609600"/>
          </a:xfrm>
          <a:prstGeom prst="rect">
            <a:avLst/>
          </a:prstGeom>
        </p:spPr>
      </p:pic>
      <p:pic>
        <p:nvPicPr>
          <p:cNvPr id="30" name="Met9-2">
            <a:hlinkClick r:id="" action="ppaction://media"/>
            <a:extLst>
              <a:ext uri="{FF2B5EF4-FFF2-40B4-BE49-F238E27FC236}">
                <a16:creationId xmlns:a16="http://schemas.microsoft.com/office/drawing/2014/main" id="{CCF43C9F-5DE8-417B-8FEB-C57FF3F331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7962" y="74200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109</TotalTime>
  <Words>5497</Words>
  <Application>Microsoft Office PowerPoint</Application>
  <PresentationFormat>Vlastní</PresentationFormat>
  <Paragraphs>1315</Paragraphs>
  <Slides>34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18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53" baseType="lpstr">
      <vt:lpstr>Calibri</vt:lpstr>
      <vt:lpstr>NGTGTL+Symbol</vt:lpstr>
      <vt:lpstr>LVDKAK+Times New Roman Italic</vt:lpstr>
      <vt:lpstr>SBRMPR+Times New Roman Italic</vt:lpstr>
      <vt:lpstr>FWBUKP+Times New Roman Italic</vt:lpstr>
      <vt:lpstr>HNHCGA+Times New Roman</vt:lpstr>
      <vt:lpstr>GROSGW+Arial Bold</vt:lpstr>
      <vt:lpstr>KOLJIW+Times New Roman Bold Italic</vt:lpstr>
      <vt:lpstr>KCPQFJ+Wingdings</vt:lpstr>
      <vt:lpstr>MJKHWS+Times New Roman Italic</vt:lpstr>
      <vt:lpstr>SBVNOA+Times New Roman Bold</vt:lpstr>
      <vt:lpstr>GEDWLW+Times New Roman Bold Italic</vt:lpstr>
      <vt:lpstr>RSQGSW+Times New Roman Bold</vt:lpstr>
      <vt:lpstr>CBCSLK+Times New Roman</vt:lpstr>
      <vt:lpstr>NRLDPB+Times New Roman</vt:lpstr>
      <vt:lpstr>Times New Roman</vt:lpstr>
      <vt:lpstr>DVPBQT+Times New Roman</vt:lpstr>
      <vt:lpstr>PPBRTE+Arial</vt:lpstr>
      <vt:lpstr>Theme Office</vt:lpstr>
      <vt:lpstr> 2. VYBRANÉ METODY STUDIA KOMPLEXNÍCH SLOUČENIN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Jiří Příhoda</cp:lastModifiedBy>
  <cp:revision>16</cp:revision>
  <dcterms:modified xsi:type="dcterms:W3CDTF">2021-05-26T09:43:02Z</dcterms:modified>
</cp:coreProperties>
</file>