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7556500" cy="10680700"/>
  <p:notesSz cx="7556500" cy="10680700"/>
  <p:embeddedFontLst>
    <p:embeddedFont>
      <p:font typeface="BHLPKB+Arial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SLDIB+Times New Roman Bold" panose="020B0604020202020204" charset="0"/>
      <p:regular r:id="rId23"/>
    </p:embeddedFont>
    <p:embeddedFont>
      <p:font typeface="GIDWBE+Times New Roman Bold Italic" panose="020B0604020202020204" charset="0"/>
      <p:regular r:id="rId24"/>
    </p:embeddedFont>
    <p:embeddedFont>
      <p:font typeface="JCTLUO+Times New Roman" panose="020B0604020202020204" charset="0"/>
      <p:regular r:id="rId25"/>
    </p:embeddedFont>
    <p:embeddedFont>
      <p:font typeface="LETBCR+Arial Bold" panose="020B0604020202020204" charset="0"/>
      <p:regular r:id="rId26"/>
    </p:embeddedFont>
    <p:embeddedFont>
      <p:font typeface="MQBQQV+Wingdings" panose="020B0604020202020204" charset="2"/>
      <p:regular r:id="rId27"/>
    </p:embeddedFont>
    <p:embeddedFont>
      <p:font typeface="OJVNAU+Times New Roman Bold" panose="020B0604020202020204" charset="0"/>
      <p:regular r:id="rId28"/>
    </p:embeddedFont>
    <p:embeddedFont>
      <p:font typeface="PWURMW+Symbol" panose="020B0604020202020204" charset="2"/>
      <p:regular r:id="rId29"/>
    </p:embeddedFont>
    <p:embeddedFont>
      <p:font typeface="RSOBSI+Times New Roman Bold Italic" panose="020B0604020202020204" charset="0"/>
      <p:regular r:id="rId30"/>
    </p:embeddedFont>
    <p:embeddedFont>
      <p:font typeface="Times New Roman" panose="02020603050405020304" pitchFamily="18" charset="0"/>
      <p:regular r:id="rId31"/>
    </p:embeddedFont>
    <p:embeddedFont>
      <p:font typeface="TNMDSJ+Arial Bold" panose="020B0604020202020204" charset="0"/>
      <p:regular r:id="rId3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12" y="4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2425319" y="4202811"/>
            <a:ext cx="2712974" cy="850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28800" y="2320036"/>
            <a:ext cx="3901440" cy="1479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2695" y="6259195"/>
            <a:ext cx="3201670" cy="2641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8154" y="900879"/>
            <a:ext cx="369033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83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6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2. </a:t>
            </a:r>
            <a:r>
              <a:rPr sz="26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IONTY V ROZTOKU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1028" y="1689320"/>
            <a:ext cx="4334443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00B0F0"/>
                </a:solidFill>
                <a:latin typeface="OJVNAU+Times New Roman Bold"/>
                <a:cs typeface="OJVNAU+Times New Roman Bold"/>
              </a:rPr>
              <a:t>Termodynamický</a:t>
            </a:r>
            <a:r>
              <a:rPr sz="1800" b="1" dirty="0">
                <a:solidFill>
                  <a:srgbClr val="00B0F0"/>
                </a:solidFill>
                <a:latin typeface="OJVNAU+Times New Roman Bold"/>
                <a:cs typeface="OJVNAU+Times New Roman Bold"/>
              </a:rPr>
              <a:t> cyklus vzniku roztoku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2563" y="4216130"/>
            <a:ext cx="2769115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Proces</a:t>
            </a:r>
            <a:r>
              <a:rPr sz="1400" b="1" spc="343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enthalpie procesu (kJ/mol)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79827" y="4426442"/>
            <a:ext cx="241554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43223" y="4426442"/>
            <a:ext cx="419861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18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710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710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8064" y="5237210"/>
            <a:ext cx="471620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1.</a:t>
            </a:r>
            <a:r>
              <a:rPr sz="1400" b="1" spc="38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rozpouštění (vznik</a:t>
            </a:r>
            <a:r>
              <a:rPr sz="1400" b="1" spc="-2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solvatovaných iontů</a:t>
            </a:r>
            <a:r>
              <a:rPr sz="1400" b="1" spc="-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z</a:t>
            </a:r>
            <a:r>
              <a:rPr sz="1400" b="1" spc="2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iontové mřížky)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8064" y="5645642"/>
            <a:ext cx="5221796" cy="441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2.</a:t>
            </a:r>
            <a:r>
              <a:rPr sz="1400" b="1" spc="38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nepreferovaný proces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přechodu</a:t>
            </a:r>
            <a:r>
              <a:rPr sz="1400" b="1" spc="-14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iontů z iontové mřížky</a:t>
            </a:r>
            <a:r>
              <a:rPr sz="1400" b="1" spc="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do stavu</a:t>
            </a:r>
          </a:p>
          <a:p>
            <a:pPr marL="228549" marR="0">
              <a:lnSpc>
                <a:spcPts val="1554"/>
              </a:lnSpc>
              <a:spcBef>
                <a:spcPts val="1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plynném</a:t>
            </a:r>
            <a:r>
              <a:rPr sz="1400" b="1" spc="-15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stavu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nepůsobí </a:t>
            </a:r>
            <a:r>
              <a:rPr sz="1400" b="1" i="1" spc="-13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na</a:t>
            </a:r>
            <a:r>
              <a:rPr sz="1400" b="1" i="1" spc="2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sebe</a:t>
            </a:r>
            <a:r>
              <a:rPr sz="1400" b="1" i="1" spc="-1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žádnými přitažlivými silami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3754" y="6395735"/>
            <a:ext cx="2212773" cy="354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M(g)→</a:t>
            </a:r>
            <a:r>
              <a:rPr sz="20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2000" b="1" spc="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</a:t>
            </a:r>
            <a:r>
              <a:rPr sz="1950" b="1" baseline="4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+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(g)</a:t>
            </a:r>
            <a:r>
              <a:rPr sz="2000" b="1" spc="49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+</a:t>
            </a:r>
            <a:r>
              <a:rPr sz="2000" b="1" spc="509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33754" y="6980950"/>
            <a:ext cx="2350335" cy="354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M(g)→</a:t>
            </a:r>
            <a:r>
              <a:rPr sz="20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2000" b="1" spc="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</a:t>
            </a:r>
            <a:r>
              <a:rPr sz="1950" b="1" baseline="4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2+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(g) + 2e</a:t>
            </a:r>
            <a:r>
              <a:rPr sz="1950" b="1" baseline="4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69572" y="7623918"/>
            <a:ext cx="29881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79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 err="1">
                <a:solidFill>
                  <a:srgbClr val="FF0000"/>
                </a:solidFill>
                <a:latin typeface="OJVNAU+Times New Roman Bold"/>
                <a:cs typeface="OJVNAU+Times New Roman Bold"/>
              </a:rPr>
              <a:t>Vznik</a:t>
            </a:r>
            <a:r>
              <a:rPr sz="1600" b="1" spc="-15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 err="1">
                <a:solidFill>
                  <a:srgbClr val="FF0000"/>
                </a:solidFill>
                <a:latin typeface="OJVNAU+Times New Roman Bold"/>
                <a:cs typeface="OJVNAU+Times New Roman Bold"/>
              </a:rPr>
              <a:t>iontů</a:t>
            </a:r>
            <a:r>
              <a:rPr lang="cs-CZ"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v </a:t>
            </a:r>
            <a:r>
              <a:rPr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plynném</a:t>
            </a:r>
            <a:r>
              <a:rPr sz="1600" b="1" spc="-15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stavu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11028" y="7589550"/>
            <a:ext cx="2590684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PWURMW+Symbol"/>
                <a:cs typeface="PWURMW+Symbol"/>
              </a:rPr>
              <a:t>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H</a:t>
            </a:r>
            <a:r>
              <a:rPr sz="2000" dirty="0">
                <a:solidFill>
                  <a:srgbClr val="FF0000"/>
                </a:solidFill>
                <a:latin typeface="PWURMW+Symbol"/>
                <a:cs typeface="PWURMW+Symbol"/>
              </a:rPr>
              <a:t></a:t>
            </a:r>
            <a:r>
              <a:rPr sz="2000" spc="2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I</a:t>
            </a:r>
            <a:r>
              <a:rPr sz="2000" b="1" spc="-18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dirty="0">
                <a:solidFill>
                  <a:srgbClr val="FF0000"/>
                </a:solidFill>
                <a:latin typeface="PWURMW+Symbol"/>
                <a:cs typeface="PWURMW+Symbol"/>
              </a:rPr>
              <a:t></a:t>
            </a:r>
            <a:r>
              <a:rPr sz="2000" spc="1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0</a:t>
            </a:r>
            <a:r>
              <a:rPr sz="2000" b="1" spc="12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(ionizační potenciál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33754" y="8202702"/>
            <a:ext cx="2558501" cy="33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př.</a:t>
            </a:r>
            <a:r>
              <a:rPr sz="2000" b="1" spc="534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I</a:t>
            </a:r>
            <a:r>
              <a:rPr sz="1950" b="1" baseline="-1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He</a:t>
            </a:r>
            <a:r>
              <a:rPr sz="1950" b="1" spc="522" baseline="-1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= 2370 kJ/mol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83334" y="8493787"/>
            <a:ext cx="2130829" cy="33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I</a:t>
            </a:r>
            <a:r>
              <a:rPr sz="1950" b="1" baseline="-1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Cs</a:t>
            </a:r>
            <a:r>
              <a:rPr sz="1950" b="1" spc="833" baseline="-150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=</a:t>
            </a:r>
            <a:r>
              <a:rPr sz="2000" b="1" spc="1006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380 kJ/mol</a:t>
            </a:r>
          </a:p>
        </p:txBody>
      </p:sp>
      <p:pic>
        <p:nvPicPr>
          <p:cNvPr id="19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6C0F183-9B68-40AC-ABEE-08F5C66A1E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49860" y="10868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899160" y="4038981"/>
            <a:ext cx="4885690" cy="536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546002" y="587822"/>
            <a:ext cx="3971290" cy="29171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160" y="3756174"/>
            <a:ext cx="386518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C) IČ</a:t>
            </a:r>
            <a:r>
              <a:rPr sz="1600" b="1" spc="10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a RAMANOVA S</a:t>
            </a:r>
            <a:r>
              <a:rPr sz="16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PEKTROSKOPIE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324610" y="6657086"/>
            <a:ext cx="4911726" cy="2996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98550" y="887476"/>
            <a:ext cx="5360034" cy="3345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464" y="4942685"/>
            <a:ext cx="161004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Další</a:t>
            </a:r>
            <a:r>
              <a:rPr sz="1600" b="1" spc="10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metody :</a:t>
            </a:r>
          </a:p>
          <a:p>
            <a:pPr marL="0" marR="0">
              <a:lnSpc>
                <a:spcPts val="1554"/>
              </a:lnSpc>
              <a:spcBef>
                <a:spcPts val="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EPR spektroskopie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9464" y="5378942"/>
            <a:ext cx="2376798" cy="643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Mössbauerova spektroskopie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neutronový nepružný</a:t>
            </a:r>
            <a:r>
              <a:rPr sz="1400" b="1" spc="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rozptyl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rtg. difrakce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05707" y="5377645"/>
            <a:ext cx="1452067" cy="557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převodová čísla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aktivitní koeficienty</a:t>
            </a:r>
          </a:p>
          <a:p>
            <a:pPr marL="0" marR="0">
              <a:lnSpc>
                <a:spcPts val="1328"/>
              </a:lnSpc>
              <a:spcBef>
                <a:spcPts val="5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vodivost apod.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656" y="6367367"/>
            <a:ext cx="673610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SOLVATAČNÍ ČÍSLA KATIONTŮ</a:t>
            </a:r>
            <a:r>
              <a:rPr lang="cs-CZ"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 – závisí na použité metodě stanovení</a:t>
            </a:r>
            <a:endParaRPr sz="1600" b="1" dirty="0">
              <a:solidFill>
                <a:srgbClr val="FF0000"/>
              </a:solidFill>
              <a:latin typeface="OJVNAU+Times New Roman Bold"/>
              <a:cs typeface="OJVNAU+Times New Roma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58850" y="3452240"/>
            <a:ext cx="5643244" cy="252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00430" y="707770"/>
            <a:ext cx="5623560" cy="2510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0988" y="6570117"/>
            <a:ext cx="5525476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JEVY ČASTO DOPROVÁZEJÍCÍ SOLVATACI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692" y="7011872"/>
            <a:ext cx="576787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HYDROLÝZA</a:t>
            </a:r>
            <a:r>
              <a:rPr lang="cs-CZ" sz="16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,</a:t>
            </a:r>
            <a:r>
              <a:rPr lang="cs-CZ" sz="1600" b="1" dirty="0">
                <a:solidFill>
                  <a:srgbClr val="0000FF"/>
                </a:solidFill>
                <a:latin typeface="OJVNAU+Times New Roman Bold"/>
                <a:cs typeface="OJVNAU+Times New Roman Bold"/>
              </a:rPr>
              <a:t> je záležitostí povrchové hustoty náboje kationtu</a:t>
            </a:r>
            <a:endParaRPr sz="1600" b="1" dirty="0">
              <a:solidFill>
                <a:srgbClr val="0000FF"/>
              </a:solidFill>
              <a:latin typeface="OJVNAU+Times New Roman Bold"/>
              <a:cs typeface="OJVNAU+Times New Roman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988" y="7562695"/>
            <a:ext cx="5029342" cy="495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Je charakteristická pro vícemocné kationty,</a:t>
            </a:r>
            <a:r>
              <a:rPr sz="1600" b="1" i="1" spc="-10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resp. pro malé</a:t>
            </a:r>
          </a:p>
          <a:p>
            <a:pPr marL="0" marR="0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dvojmocné kationty.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DD9990A-BCDE-473D-A8A8-5F2434CF9789}"/>
              </a:ext>
            </a:extLst>
          </p:cNvPr>
          <p:cNvGrpSpPr/>
          <p:nvPr/>
        </p:nvGrpSpPr>
        <p:grpSpPr>
          <a:xfrm>
            <a:off x="1204264" y="8234735"/>
            <a:ext cx="5304945" cy="334613"/>
            <a:chOff x="1204264" y="8234735"/>
            <a:chExt cx="5304945" cy="334613"/>
          </a:xfrm>
        </p:grpSpPr>
        <p:sp>
          <p:nvSpPr>
            <p:cNvPr id="7" name="object 7"/>
            <p:cNvSpPr txBox="1"/>
            <p:nvPr/>
          </p:nvSpPr>
          <p:spPr>
            <a:xfrm>
              <a:off x="2075942" y="8234735"/>
              <a:ext cx="317134" cy="200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5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n+</a:t>
              </a: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611247" y="8234735"/>
              <a:ext cx="3897962" cy="33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99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=</a:t>
              </a:r>
              <a:r>
                <a:rPr sz="1800" b="1" spc="456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M(OH</a:t>
              </a:r>
              <a:r>
                <a:rPr sz="1750" b="1" baseline="-14000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</a:t>
              </a:r>
              <a:r>
                <a:rPr sz="1800" b="1" spc="-1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)</a:t>
              </a:r>
              <a:r>
                <a:rPr sz="1750" b="1" baseline="-14000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x-1</a:t>
              </a:r>
              <a:r>
                <a:rPr sz="1750" b="1" baseline="44833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(n-1)+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(OH)</a:t>
              </a:r>
              <a:r>
                <a:rPr sz="1750" b="1" baseline="44833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(n-1)+</a:t>
              </a:r>
              <a:r>
                <a:rPr sz="1750" b="1" spc="577" baseline="44833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+</a:t>
              </a:r>
              <a:r>
                <a:rPr sz="1800" b="1" spc="2067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H</a:t>
              </a:r>
              <a:r>
                <a:rPr sz="1750" b="1" baseline="44833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+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(aq)</a:t>
              </a: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204264" y="8263889"/>
              <a:ext cx="950850" cy="2912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993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M(OH</a:t>
              </a:r>
              <a:r>
                <a:rPr sz="1800" b="1" spc="134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8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)</a:t>
              </a: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853438" y="8369228"/>
              <a:ext cx="373379" cy="200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2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15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</a:t>
              </a:r>
              <a:r>
                <a:rPr sz="1150" b="1" spc="30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15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x</a:t>
              </a: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00988" y="8760940"/>
            <a:ext cx="5465127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9529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Vliv</a:t>
            </a:r>
            <a:r>
              <a:rPr sz="1600" b="1" i="1" spc="13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na hydrolýzu má:</a:t>
            </a:r>
          </a:p>
          <a:p>
            <a:pPr marL="0" marR="0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</a:t>
            </a:r>
            <a:r>
              <a:rPr lang="cs-CZ"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acidita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prostředí (hydrolýzu</a:t>
            </a:r>
            <a:r>
              <a:rPr sz="16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lze potlačit okyselením roztoku)</a:t>
            </a:r>
          </a:p>
          <a:p>
            <a:pPr marL="0" marR="0">
              <a:lnSpc>
                <a:spcPts val="1767"/>
              </a:lnSpc>
              <a:spcBef>
                <a:spcPts val="18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</a:t>
            </a:r>
            <a:r>
              <a:rPr lang="cs-CZ"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6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iontová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síla roztoku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642745" y="913510"/>
            <a:ext cx="5017135" cy="7585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7657" y="947862"/>
            <a:ext cx="328401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POLYMERIZACE</a:t>
            </a:r>
            <a:r>
              <a:rPr lang="cs-CZ" sz="16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 kationtů</a:t>
            </a:r>
            <a:endParaRPr sz="1600" b="1" dirty="0">
              <a:solidFill>
                <a:srgbClr val="FF0000"/>
              </a:solidFill>
              <a:latin typeface="DSLDIB+Times New Roman Bold"/>
              <a:cs typeface="DSLDIB+Times New Roman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675" y="1436279"/>
            <a:ext cx="552728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Je častým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jevem, zvláště tehdy, když jsou přítomny </a:t>
            </a:r>
            <a:r>
              <a:rPr sz="14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hydrolýzou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vzniklé</a:t>
            </a:r>
            <a:r>
              <a:rPr lang="cs-CZ"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hydropxokomplexy</a:t>
            </a:r>
            <a:endParaRPr sz="1400" b="1" dirty="0">
              <a:solidFill>
                <a:srgbClr val="000000"/>
              </a:solidFill>
              <a:latin typeface="OJVNAU+Times New Roman Bold"/>
              <a:cs typeface="OJVNAU+Times New Roman Bold"/>
            </a:endParaRP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4DF77374-C7AA-461D-9FBB-328A6A85B3B2}"/>
              </a:ext>
            </a:extLst>
          </p:cNvPr>
          <p:cNvGrpSpPr/>
          <p:nvPr/>
        </p:nvGrpSpPr>
        <p:grpSpPr>
          <a:xfrm>
            <a:off x="742507" y="2167407"/>
            <a:ext cx="2427605" cy="368300"/>
            <a:chOff x="1243330" y="6056376"/>
            <a:chExt cx="2427605" cy="368300"/>
          </a:xfrm>
        </p:grpSpPr>
        <p:sp>
          <p:nvSpPr>
            <p:cNvPr id="2" name="object 2"/>
            <p:cNvSpPr/>
            <p:nvPr/>
          </p:nvSpPr>
          <p:spPr>
            <a:xfrm>
              <a:off x="1243330" y="6056376"/>
              <a:ext cx="2427605" cy="368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339850" y="6088506"/>
              <a:ext cx="927714" cy="2608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2M(OH)</a:t>
              </a:r>
              <a:r>
                <a:rPr sz="1350" b="1" baseline="46285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2+</a:t>
              </a: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239010" y="6113764"/>
              <a:ext cx="254004" cy="2355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=</a:t>
              </a: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2688971" y="6088506"/>
              <a:ext cx="953622" cy="2728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M</a:t>
              </a:r>
              <a:r>
                <a:rPr sz="1350" b="1" baseline="-1457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(OH)</a:t>
              </a:r>
              <a:r>
                <a:rPr sz="1350" b="1" baseline="-1457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</a:t>
              </a:r>
              <a:r>
                <a:rPr sz="9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4+</a:t>
              </a:r>
            </a:p>
          </p:txBody>
        </p:sp>
      </p:grpSp>
      <p:grpSp>
        <p:nvGrpSpPr>
          <p:cNvPr id="41" name="Skupina 40">
            <a:extLst>
              <a:ext uri="{FF2B5EF4-FFF2-40B4-BE49-F238E27FC236}">
                <a16:creationId xmlns:a16="http://schemas.microsoft.com/office/drawing/2014/main" id="{D66B08C3-FFD3-4B0E-8363-1B33B6656BF3}"/>
              </a:ext>
            </a:extLst>
          </p:cNvPr>
          <p:cNvGrpSpPr/>
          <p:nvPr/>
        </p:nvGrpSpPr>
        <p:grpSpPr>
          <a:xfrm>
            <a:off x="3574607" y="1999994"/>
            <a:ext cx="2917519" cy="659906"/>
            <a:chOff x="4120935" y="5884273"/>
            <a:chExt cx="2917519" cy="659906"/>
          </a:xfrm>
        </p:grpSpPr>
        <p:sp>
          <p:nvSpPr>
            <p:cNvPr id="3" name="object 3"/>
            <p:cNvSpPr/>
            <p:nvPr/>
          </p:nvSpPr>
          <p:spPr>
            <a:xfrm>
              <a:off x="6761637" y="6015499"/>
              <a:ext cx="141358" cy="1885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44398" y="5884273"/>
              <a:ext cx="141663" cy="1882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28658" y="5961279"/>
              <a:ext cx="70107" cy="582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20935" y="5961279"/>
              <a:ext cx="57407" cy="5829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25567" y="6272406"/>
              <a:ext cx="129943" cy="66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25567" y="6090352"/>
              <a:ext cx="129943" cy="884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42545" y="6276099"/>
              <a:ext cx="80238" cy="428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2545" y="6147026"/>
              <a:ext cx="80238" cy="431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79029" y="6153499"/>
              <a:ext cx="43234" cy="3210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7711" y="6153499"/>
              <a:ext cx="30534" cy="3210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053344" y="5895429"/>
              <a:ext cx="267822" cy="1505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88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00" spc="-15" dirty="0">
                  <a:solidFill>
                    <a:srgbClr val="000000"/>
                  </a:solidFill>
                  <a:latin typeface="BHLPKB+Arial"/>
                  <a:cs typeface="BHLPKB+Arial"/>
                </a:rPr>
                <a:t>4+</a:t>
              </a: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4439458" y="6030710"/>
              <a:ext cx="385517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spc="39" dirty="0">
                  <a:solidFill>
                    <a:srgbClr val="000000"/>
                  </a:solidFill>
                  <a:latin typeface="BHLPKB+Arial"/>
                  <a:cs typeface="BHLPKB+Arial"/>
                </a:rPr>
                <a:t>OH</a:t>
              </a: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6770632" y="6026968"/>
              <a:ext cx="267822" cy="1505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88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800" spc="-15" dirty="0">
                  <a:solidFill>
                    <a:srgbClr val="000000"/>
                  </a:solidFill>
                  <a:latin typeface="BHLPKB+Arial"/>
                  <a:cs typeface="BHLPKB+Arial"/>
                </a:rPr>
                <a:t>4+</a:t>
              </a: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207661" y="6155789"/>
              <a:ext cx="278892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/>
                  </a:solidFill>
                  <a:latin typeface="BHLPKB+Arial"/>
                  <a:cs typeface="BHLPKB+Arial"/>
                </a:rPr>
                <a:t>M</a:t>
              </a: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4780812" y="6154550"/>
              <a:ext cx="278892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/>
                  </a:solidFill>
                  <a:latin typeface="BHLPKB+Arial"/>
                  <a:cs typeface="BHLPKB+Arial"/>
                </a:rPr>
                <a:t>M</a:t>
              </a: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388591" y="6217697"/>
              <a:ext cx="493329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/>
                  </a:solidFill>
                  <a:latin typeface="BHLPKB+Arial"/>
                  <a:cs typeface="BHLPKB+Arial"/>
                </a:rPr>
                <a:t>nebo</a:t>
              </a: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6164120" y="6212776"/>
              <a:ext cx="627949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dirty="0">
                  <a:solidFill>
                    <a:srgbClr val="000000"/>
                  </a:solidFill>
                  <a:latin typeface="BHLPKB+Arial"/>
                  <a:cs typeface="BHLPKB+Arial"/>
                </a:rPr>
                <a:t>M-O-M</a:t>
              </a: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4439458" y="6282396"/>
              <a:ext cx="385517" cy="2067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327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200" spc="39" dirty="0">
                  <a:solidFill>
                    <a:srgbClr val="000000"/>
                  </a:solidFill>
                  <a:latin typeface="BHLPKB+Arial"/>
                  <a:cs typeface="BHLPKB+Arial"/>
                </a:rPr>
                <a:t>OH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D6C8D08F-1D20-4E59-A744-CD0D2E5C24ED}"/>
              </a:ext>
            </a:extLst>
          </p:cNvPr>
          <p:cNvGrpSpPr/>
          <p:nvPr/>
        </p:nvGrpSpPr>
        <p:grpSpPr>
          <a:xfrm>
            <a:off x="674046" y="3396134"/>
            <a:ext cx="6208408" cy="2225617"/>
            <a:chOff x="900988" y="6942259"/>
            <a:chExt cx="6208408" cy="2225617"/>
          </a:xfrm>
        </p:grpSpPr>
        <p:sp>
          <p:nvSpPr>
            <p:cNvPr id="15" name="object 1"/>
            <p:cNvSpPr/>
            <p:nvPr/>
          </p:nvSpPr>
          <p:spPr>
            <a:xfrm>
              <a:off x="2272030" y="8799576"/>
              <a:ext cx="3683000" cy="3683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900988" y="6942259"/>
              <a:ext cx="328357" cy="2565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PWURMW+Symbol"/>
                  <a:cs typeface="PWURMW+Symbol"/>
                </a:rPr>
                <a:t></a:t>
              </a: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350518" y="6962632"/>
              <a:ext cx="5758878" cy="2051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pH </a:t>
              </a:r>
              <a:r>
                <a:rPr lang="cs-CZ"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prostředí </a:t>
              </a:r>
              <a:r>
                <a:rPr sz="1400" b="1" dirty="0" err="1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velmi</a:t>
              </a:r>
              <a:r>
                <a:rPr sz="1400" b="1" spc="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ovlivňuje tvorbu polynukleárních částic, v</a:t>
              </a:r>
              <a:r>
                <a:rPr sz="1400" b="1" spc="24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kyselých</a:t>
              </a: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900988" y="7168372"/>
              <a:ext cx="5364108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prostředích existují volné</a:t>
              </a:r>
              <a:r>
                <a:rPr sz="1400" b="1" spc="-15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ionty, při</a:t>
              </a:r>
              <a:r>
                <a:rPr sz="1400" b="1" spc="27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vyšším</a:t>
              </a:r>
              <a:r>
                <a:rPr sz="1400" b="1" spc="-12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pH dochází k</a:t>
              </a:r>
              <a:r>
                <a:rPr sz="1400" b="1" spc="-23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hydrolýze a</a:t>
              </a:r>
            </a:p>
            <a:p>
              <a:pPr marL="0" marR="0">
                <a:lnSpc>
                  <a:spcPts val="1554"/>
                </a:lnSpc>
                <a:spcBef>
                  <a:spcPts val="3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polymeraci (vznik</a:t>
              </a:r>
              <a:r>
                <a:rPr sz="1400" b="1" spc="-23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hydroxidů</a:t>
              </a:r>
              <a:r>
                <a:rPr sz="1400" b="1" spc="-16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a hydratovaných</a:t>
              </a:r>
              <a:r>
                <a:rPr sz="1400" b="1" spc="-13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 err="1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oxidů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)</a:t>
              </a:r>
              <a:r>
                <a:rPr lang="cs-CZ"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. </a:t>
              </a:r>
            </a:p>
            <a:p>
              <a:pPr marL="0" marR="0">
                <a:lnSpc>
                  <a:spcPts val="1554"/>
                </a:lnSpc>
                <a:spcBef>
                  <a:spcPts val="3"/>
                </a:spcBef>
                <a:spcAft>
                  <a:spcPts val="0"/>
                </a:spcAft>
              </a:pPr>
              <a:r>
                <a:rPr lang="cs-CZ" sz="1400" b="1" dirty="0">
                  <a:solidFill>
                    <a:srgbClr val="FF0000"/>
                  </a:solidFill>
                  <a:latin typeface="OJVNAU+Times New Roman Bold"/>
                  <a:cs typeface="OJVNAU+Times New Roman Bold"/>
                </a:rPr>
                <a:t>Stupeň polymerace roste s rostoucí koncentrací kationtů v roztoku</a:t>
              </a:r>
              <a:endParaRPr sz="1400" b="1" dirty="0">
                <a:solidFill>
                  <a:srgbClr val="FF0000"/>
                </a:solidFill>
                <a:latin typeface="OJVNAU+Times New Roman Bold"/>
                <a:cs typeface="OJVNAU+Times New Roman Bold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900988" y="7774363"/>
              <a:ext cx="328357" cy="2565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72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dirty="0">
                  <a:solidFill>
                    <a:srgbClr val="000000"/>
                  </a:solidFill>
                  <a:latin typeface="PWURMW+Symbol"/>
                  <a:cs typeface="PWURMW+Symbol"/>
                </a:rPr>
                <a:t></a:t>
              </a: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1350518" y="7769478"/>
              <a:ext cx="5351591" cy="2608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polymerizují téměř všechny</a:t>
              </a:r>
              <a:r>
                <a:rPr sz="1400" b="1" spc="354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spc="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M</a:t>
              </a:r>
              <a:r>
                <a:rPr sz="1350" b="1" baseline="46286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3+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, mnoho M</a:t>
              </a:r>
              <a:r>
                <a:rPr sz="1350" b="1" baseline="46286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2+ 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- 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určující je povrchová</a:t>
              </a: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900988" y="8000476"/>
              <a:ext cx="1274465" cy="4397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hustota náboje</a:t>
              </a:r>
            </a:p>
            <a:p>
              <a:pPr marL="0" marR="0">
                <a:lnSpc>
                  <a:spcPts val="1554"/>
                </a:lnSpc>
                <a:spcBef>
                  <a:spcPts val="3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např.</a:t>
              </a: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368550" y="8832088"/>
              <a:ext cx="1603125" cy="2728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 Be</a:t>
              </a:r>
              <a:r>
                <a:rPr sz="1350" b="1" baseline="46285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2+</a:t>
              </a:r>
              <a:r>
                <a:rPr sz="1350" b="1" spc="1063" baseline="46285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+</a:t>
              </a:r>
              <a:r>
                <a:rPr sz="1400" b="1" spc="700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3H</a:t>
              </a:r>
              <a:r>
                <a:rPr sz="1350" b="1" baseline="-1457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2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O</a:t>
              </a:r>
              <a:r>
                <a:rPr sz="1400" b="1" spc="12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=</a:t>
              </a: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4167505" y="8832088"/>
              <a:ext cx="982578" cy="2728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Be</a:t>
              </a:r>
              <a:r>
                <a:rPr sz="1350" b="1" baseline="-1457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(OH)</a:t>
              </a:r>
              <a:r>
                <a:rPr sz="1350" b="1" baseline="-1457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</a:t>
              </a:r>
              <a:r>
                <a:rPr sz="9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3+</a:t>
              </a: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5066665" y="8857345"/>
              <a:ext cx="254004" cy="23556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+</a:t>
              </a: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5516245" y="8832088"/>
              <a:ext cx="446511" cy="2608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3H</a:t>
              </a:r>
              <a:r>
                <a:rPr sz="1350" b="1" baseline="46285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914400" y="3737356"/>
            <a:ext cx="2729230" cy="202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100830" y="7337806"/>
            <a:ext cx="2514600" cy="2263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430" y="7452106"/>
            <a:ext cx="2514600" cy="1885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7930" y="3737355"/>
            <a:ext cx="3798570" cy="3092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744" y="1322070"/>
            <a:ext cx="5766257" cy="20894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0988" y="919083"/>
            <a:ext cx="3557396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Přehled některých polymerních forem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prvků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0988" y="1335389"/>
            <a:ext cx="1051934" cy="656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3913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GIDWBE+Times New Roman Bold Italic"/>
                <a:cs typeface="GIDWBE+Times New Roman Bold Italic"/>
              </a:rPr>
              <a:t>Prvek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kadmium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rtuť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9030" y="1335841"/>
            <a:ext cx="1450990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u="sng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Polymerní částice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4351" y="1335389"/>
            <a:ext cx="1999752" cy="860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7806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Poznámka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velká</a:t>
            </a:r>
            <a:r>
              <a:rPr sz="1400" b="1" spc="17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koncentrace </a:t>
            </a:r>
            <a:r>
              <a:rPr sz="1400" b="1" spc="-17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Cd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 krystalickém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nitrátu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 Hg(OH)</a:t>
            </a:r>
            <a:r>
              <a:rPr sz="1400" b="1" spc="95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.2HgSO</a:t>
            </a:r>
            <a:r>
              <a:rPr sz="1400" b="1" spc="98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.H</a:t>
            </a:r>
            <a:r>
              <a:rPr sz="1400" b="1" spc="123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42539" y="1518919"/>
            <a:ext cx="275442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3+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62454" y="1544629"/>
            <a:ext cx="83414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Cd</a:t>
            </a:r>
            <a:r>
              <a:rPr sz="1400" b="1" spc="113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89911" y="1627124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42895" y="1730755"/>
            <a:ext cx="275442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2+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62454" y="1756013"/>
            <a:ext cx="633603" cy="24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Hg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O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00451" y="1934971"/>
            <a:ext cx="275442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4+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62454" y="1960229"/>
            <a:ext cx="889635" cy="45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Hg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Al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80509" y="2043176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35829" y="2043176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75097" y="2043176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050159" y="2145283"/>
            <a:ext cx="275442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4+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0988" y="2170541"/>
            <a:ext cx="598553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hliník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246755" y="2349500"/>
            <a:ext cx="27468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7+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362454" y="2374757"/>
            <a:ext cx="139645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Al</a:t>
            </a:r>
            <a:r>
              <a:rPr sz="1400" b="1" spc="119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O</a:t>
            </a:r>
            <a:r>
              <a:rPr sz="1400" b="1" spc="97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400" b="1" spc="1399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aj.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41143" y="2457703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36215" y="2457703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71495" y="2457703"/>
            <a:ext cx="326897" cy="26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347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  <a:p>
            <a:pPr marL="0" marR="0">
              <a:lnSpc>
                <a:spcPts val="81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2+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0988" y="2586593"/>
            <a:ext cx="558555" cy="44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cín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olovo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362454" y="2586593"/>
            <a:ext cx="860678" cy="24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Sn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022727" y="2771648"/>
            <a:ext cx="275442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62454" y="2796905"/>
            <a:ext cx="814336" cy="2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Pb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080639" y="2975864"/>
            <a:ext cx="275442" cy="368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2+</a:t>
            </a:r>
          </a:p>
          <a:p>
            <a:pPr marL="0" marR="0">
              <a:lnSpc>
                <a:spcPts val="996"/>
              </a:lnSpc>
              <a:spcBef>
                <a:spcPts val="611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4+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362454" y="3001121"/>
            <a:ext cx="869822" cy="24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Pb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62454" y="3205337"/>
            <a:ext cx="1242535" cy="24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Pb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(OH)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</a:t>
            </a:r>
            <a:r>
              <a:rPr sz="1350" b="1" spc="1072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aj.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435735" y="6651371"/>
            <a:ext cx="4687570" cy="2560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00430" y="3913886"/>
            <a:ext cx="5690871" cy="1277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4880" y="707771"/>
            <a:ext cx="5669280" cy="16579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50010" y="2521966"/>
            <a:ext cx="2402840" cy="2402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8064" y="893175"/>
            <a:ext cx="4968488" cy="443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3.</a:t>
            </a:r>
            <a:r>
              <a:rPr sz="1400" b="1" spc="-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solvatace iontů (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s tím</a:t>
            </a:r>
            <a:r>
              <a:rPr sz="1400" b="1" i="1" spc="17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spojený</a:t>
            </a:r>
            <a:r>
              <a:rPr sz="1400" b="1" i="1" spc="-12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tepelný efekt</a:t>
            </a:r>
            <a:r>
              <a:rPr sz="1400" b="1" i="1" spc="22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– hydratační, event.</a:t>
            </a:r>
          </a:p>
          <a:p>
            <a:pPr marL="0" marR="0">
              <a:lnSpc>
                <a:spcPts val="1554"/>
              </a:lnSpc>
              <a:spcBef>
                <a:spcPts val="29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RSOBSI+Times New Roman Bold Italic"/>
                <a:cs typeface="RSOBSI+Times New Roman Bold Italic"/>
              </a:rPr>
              <a:t>solvatační enthalpie)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8994" y="1507601"/>
            <a:ext cx="498971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Vlastnosti iontů (např. schopnost</a:t>
            </a:r>
            <a:r>
              <a:rPr sz="1400" spc="-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solvatace) závisí především</a:t>
            </a:r>
            <a:r>
              <a:rPr sz="1400" spc="-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na</a:t>
            </a:r>
          </a:p>
          <a:p>
            <a:pPr marL="44195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na pov</a:t>
            </a:r>
            <a:r>
              <a:rPr sz="140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rchové hustotě náboje (tj. </a:t>
            </a:r>
            <a:r>
              <a:rPr sz="1400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na</a:t>
            </a:r>
            <a:r>
              <a:rPr sz="1400" spc="18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velikosti a náboji iontu).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5584" y="2938637"/>
            <a:ext cx="2713063" cy="1258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A-</a:t>
            </a:r>
            <a:r>
              <a:rPr sz="1400" b="1" spc="-2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primární</a:t>
            </a:r>
            <a:r>
              <a:rPr sz="1400" b="1" spc="-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solvatační sféra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B-</a:t>
            </a:r>
            <a:r>
              <a:rPr sz="1400" b="1" spc="46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sekundární solvatační sféra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C-</a:t>
            </a:r>
            <a:r>
              <a:rPr sz="1400" b="1" spc="-2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neuspořádaná oblast (odděluje</a:t>
            </a:r>
          </a:p>
          <a:p>
            <a:pPr marL="228600" marR="0">
              <a:lnSpc>
                <a:spcPts val="1554"/>
              </a:lnSpc>
              <a:spcBef>
                <a:spcPts val="6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solvatační sféry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 a B od</a:t>
            </a:r>
          </a:p>
          <a:p>
            <a:pPr marL="228600" marR="0">
              <a:lnSpc>
                <a:spcPts val="1554"/>
              </a:lnSpc>
              <a:spcBef>
                <a:spcPts val="1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volného rozpouštědla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D-</a:t>
            </a:r>
            <a:r>
              <a:rPr sz="1400" b="1" spc="-2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volný objem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rozpouštědla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8994" y="5397514"/>
            <a:ext cx="24639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ROZPOUŠTĚDLA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7594" y="6096630"/>
            <a:ext cx="1025621" cy="34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MQBQQV+Wingdings"/>
                <a:cs typeface="MQBQQV+Wingdings"/>
              </a:rPr>
              <a:t></a:t>
            </a:r>
            <a:r>
              <a:rPr sz="22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voda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77594" y="6418193"/>
            <a:ext cx="4187978" cy="66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7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MQBQQV+Wingdings"/>
                <a:cs typeface="MQBQQV+Wingdings"/>
              </a:rPr>
              <a:t></a:t>
            </a:r>
            <a:r>
              <a:rPr sz="22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nevodná rozpouštědla</a:t>
            </a:r>
          </a:p>
          <a:p>
            <a:pPr marL="0" marR="0">
              <a:lnSpc>
                <a:spcPts val="2437"/>
              </a:lnSpc>
              <a:spcBef>
                <a:spcPts val="7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MQBQQV+Wingdings"/>
                <a:cs typeface="MQBQQV+Wingdings"/>
              </a:rPr>
              <a:t></a:t>
            </a:r>
            <a:r>
              <a:rPr sz="22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směsné rozpouštědlové systémy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9464" y="7381339"/>
            <a:ext cx="262052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dirty="0">
                <a:solidFill>
                  <a:srgbClr val="0070C0"/>
                </a:solidFill>
                <a:latin typeface="RSOBSI+Times New Roman Bold Italic"/>
                <a:cs typeface="RSOBSI+Times New Roman Bold Italic"/>
              </a:rPr>
              <a:t>Charakteristiky rozpouštědel</a:t>
            </a:r>
            <a:r>
              <a:rPr sz="16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: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41890FD-A99D-446A-825E-00AAB856E8BB}"/>
              </a:ext>
            </a:extLst>
          </p:cNvPr>
          <p:cNvGrpSpPr/>
          <p:nvPr/>
        </p:nvGrpSpPr>
        <p:grpSpPr>
          <a:xfrm>
            <a:off x="875570" y="7926300"/>
            <a:ext cx="6215048" cy="1146261"/>
            <a:chOff x="1348994" y="7787116"/>
            <a:chExt cx="6215048" cy="1146261"/>
          </a:xfrm>
        </p:grpSpPr>
        <p:sp>
          <p:nvSpPr>
            <p:cNvPr id="10" name="object 10"/>
            <p:cNvSpPr txBox="1"/>
            <p:nvPr/>
          </p:nvSpPr>
          <p:spPr>
            <a:xfrm>
              <a:off x="1348994" y="7787116"/>
              <a:ext cx="142114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4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cs-CZ"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teplota </a:t>
              </a:r>
              <a:r>
                <a:rPr sz="1400" b="1" dirty="0" err="1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varu</a:t>
              </a:r>
              <a:endPara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endParaRPr>
            </a:p>
            <a:p>
              <a:pPr marL="0" marR="0">
                <a:lnSpc>
                  <a:spcPts val="1554"/>
                </a:lnSpc>
                <a:spcBef>
                  <a:spcPts val="15"/>
                </a:spcBef>
                <a:spcAft>
                  <a:spcPts val="0"/>
                </a:spcAft>
              </a:pPr>
              <a:r>
                <a:rPr lang="cs-CZ"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teplota</a:t>
              </a: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tuhnutí</a:t>
              </a: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348994" y="8121808"/>
              <a:ext cx="6215048" cy="8115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245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dipólový moment</a:t>
              </a:r>
              <a:r>
                <a:rPr sz="1400" b="1" spc="372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dirty="0">
                  <a:solidFill>
                    <a:srgbClr val="000000"/>
                  </a:solidFill>
                  <a:latin typeface="PWURMW+Symbol"/>
                  <a:cs typeface="PWURMW+Symbol"/>
                </a:rPr>
                <a:t></a:t>
              </a:r>
              <a:r>
                <a:rPr lang="cs-CZ" sz="1600" dirty="0">
                  <a:solidFill>
                    <a:srgbClr val="000000"/>
                  </a:solidFill>
                  <a:latin typeface="PWURMW+Symbol"/>
                  <a:cs typeface="PWURMW+Symbol"/>
                </a:rPr>
                <a:t> </a:t>
              </a:r>
              <a:r>
                <a:rPr lang="cs-CZ" sz="1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cs-CZ"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jednotkou je </a:t>
              </a:r>
              <a:r>
                <a:rPr lang="cs-CZ" sz="1400" b="1" dirty="0" err="1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Debye</a:t>
              </a:r>
              <a:r>
                <a:rPr lang="cs-CZ"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, D)</a:t>
              </a:r>
              <a:endPara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endParaRPr>
            </a:p>
            <a:p>
              <a:pPr marL="0" marR="0">
                <a:lnSpc>
                  <a:spcPts val="1993"/>
                </a:lnSpc>
                <a:spcBef>
                  <a:spcPts val="5"/>
                </a:spcBef>
                <a:spcAft>
                  <a:spcPts val="0"/>
                </a:spcAft>
              </a:pPr>
              <a:r>
                <a:rPr sz="1400" b="1" dirty="0" err="1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dielektrická</a:t>
              </a:r>
              <a:r>
                <a:rPr sz="1400" b="1" spc="16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400" b="1" dirty="0" err="1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konstanta</a:t>
              </a:r>
              <a:r>
                <a:rPr lang="cs-CZ" sz="1400" b="1" spc="37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, </a:t>
              </a:r>
              <a:r>
                <a:rPr lang="cs-CZ" sz="1400" b="1" spc="37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sz="1400" dirty="0">
                  <a:solidFill>
                    <a:srgbClr val="000000"/>
                  </a:solidFill>
                  <a:latin typeface="PWURMW+Symbol"/>
                  <a:cs typeface="PWURMW+Symbol"/>
                </a:rPr>
                <a:t></a:t>
              </a:r>
              <a:r>
                <a:rPr lang="cs-CZ" sz="1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- </a:t>
              </a:r>
              <a:r>
                <a:rPr sz="1400" b="1" dirty="0" err="1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permitivita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 </a:t>
              </a:r>
              <a:r>
                <a:rPr sz="1400" b="1" dirty="0" err="1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prost</a:t>
              </a:r>
              <a:r>
                <a:rPr sz="1400" b="1" dirty="0" err="1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ředí</a:t>
              </a:r>
              <a:r>
                <a:rPr lang="cs-CZ" sz="14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, také relativní permitivita, bezrozměrná veličina</a:t>
              </a:r>
              <a:r>
                <a:rPr sz="14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D28D709-F42A-40BA-9CA3-85EDDBE3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38" y="500426"/>
            <a:ext cx="7416824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Relativní permitivita 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</a:t>
            </a:r>
            <a:r>
              <a:rPr kumimoji="0" lang="cs-CZ" altLang="cs-CZ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r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je látková konstanta, která vyjadřuje, kolikrát se elektrická síla zmenší v případě, že tělesa s elektrickým nábojem jsou místo ve vakuu umístěna v látkovém prostředí Její hodnota závisí na vlastnostech daného materiálu - jde tedy o materiálovou konstantu. Relativní permitivita je bezrozměrná veličina.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Absolutní permitivita 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</a:t>
            </a:r>
            <a:r>
              <a:rPr kumimoji="0" lang="cs-CZ" altLang="cs-CZ" sz="2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0</a:t>
            </a:r>
            <a:r>
              <a:rPr kumimoji="0" lang="cs-CZ" altLang="cs-CZ" sz="1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 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nahrazuje permitivitu vakua ve všech elektrostatických rovnicích, jestliže prostor je místo vakua vyplněn dielektrikem.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C3FABC-081B-4528-B43D-816FD1FE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100" y="-136525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4FCC263-D5E9-4049-8C97-94E9E624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513" y="-136525"/>
            <a:ext cx="590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94CFE7-45F7-4228-8639-D03308A06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49" y="3108102"/>
            <a:ext cx="1716191" cy="79208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7B5A84E-7F82-405B-BEEC-52BD4F792930}"/>
              </a:ext>
            </a:extLst>
          </p:cNvPr>
          <p:cNvSpPr txBox="1"/>
          <p:nvPr/>
        </p:nvSpPr>
        <p:spPr>
          <a:xfrm>
            <a:off x="381872" y="920337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Hodnota relativní permitivity vypovídá především o ionizačních schopnostech rozpouštědla.</a:t>
            </a:r>
          </a:p>
          <a:p>
            <a:r>
              <a:rPr lang="cs-CZ" dirty="0"/>
              <a:t>Pozn. Např. peroxid vodíku má tuto hodnotu více než 120, byl by tedy lepším ionizujícím rozpouštědlem než voda, má ale vysoké oxidující účinky.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1DBA651-68C3-49C0-9320-BFFBF2CFF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930" y="4116214"/>
            <a:ext cx="4752528" cy="49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74190" y="2815336"/>
            <a:ext cx="4239260" cy="3108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464" y="1186158"/>
            <a:ext cx="8877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TNMDSJ+Arial Bold"/>
                <a:cs typeface="TNMDSJ+Arial Bold"/>
              </a:rPr>
              <a:t>VODA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064" y="1652512"/>
            <a:ext cx="5176368" cy="441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QBQQV+Wingdings"/>
                <a:cs typeface="MQBQQV+Wingdings"/>
              </a:rPr>
              <a:t>.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nejběžnější polární rozpouštědlo</a:t>
            </a:r>
          </a:p>
          <a:p>
            <a:pPr marL="0" marR="0">
              <a:lnSpc>
                <a:spcPts val="1558"/>
              </a:lnSpc>
              <a:spcBef>
                <a:spcPts val="42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QBQQV+Wingdings"/>
                <a:cs typeface="MQBQQV+Wingdings"/>
              </a:rPr>
              <a:t>.</a:t>
            </a:r>
            <a:r>
              <a:rPr sz="1400" spc="8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rozpouštědlo s</a:t>
            </a:r>
            <a:r>
              <a:rPr sz="1400" b="1" spc="17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dobrými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hydratačními vlastnostmi, vytváří silné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6614" y="2062337"/>
            <a:ext cx="366916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interakce</a:t>
            </a:r>
            <a:r>
              <a:rPr sz="1400" b="1" spc="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mezi</a:t>
            </a:r>
            <a:r>
              <a:rPr sz="1400" b="1" spc="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molekulami a vodíkové</a:t>
            </a:r>
            <a:r>
              <a:rPr sz="14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můstky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822" y="6194735"/>
            <a:ext cx="35972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LETBCR+Arial Bold"/>
                <a:cs typeface="LETBCR+Arial Bold"/>
              </a:rPr>
              <a:t>NEVODNÁ ROZPOUŠTĚDLA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463" y="6728895"/>
            <a:ext cx="5739515" cy="6924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177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6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protická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(alkoholy, kapalný amoniak</a:t>
            </a:r>
            <a:r>
              <a:rPr sz="1600" b="1" spc="-15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aj.)</a:t>
            </a:r>
          </a:p>
          <a:p>
            <a:pPr marL="285750" marR="0" indent="-285750">
              <a:lnSpc>
                <a:spcPts val="1771"/>
              </a:lnSpc>
              <a:spcBef>
                <a:spcPts val="6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6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aprotická</a:t>
            </a:r>
            <a:r>
              <a:rPr sz="1600" b="1" spc="19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polární </a:t>
            </a:r>
            <a:r>
              <a:rPr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(DMSO, DMFA, MeCN aj.)</a:t>
            </a:r>
          </a:p>
          <a:p>
            <a:pPr marL="285750" marR="0" indent="-285750">
              <a:lnSpc>
                <a:spcPts val="1771"/>
              </a:lnSpc>
              <a:spcBef>
                <a:spcPts val="6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sz="16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aprotická</a:t>
            </a:r>
            <a:r>
              <a:rPr sz="1600" b="1" spc="19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nepolární (alkany, aromáty</a:t>
            </a:r>
            <a:r>
              <a:rPr sz="16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, apod.)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9464" y="7683606"/>
            <a:ext cx="341192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LETBCR+Arial Bold"/>
                <a:cs typeface="LETBCR+Arial Bold"/>
              </a:rPr>
              <a:t>SMĚSNÁ ROZPOUŠTĚDLA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FDD9562-6540-4B58-B08E-01C282DAE792}"/>
              </a:ext>
            </a:extLst>
          </p:cNvPr>
          <p:cNvGrpSpPr/>
          <p:nvPr/>
        </p:nvGrpSpPr>
        <p:grpSpPr>
          <a:xfrm>
            <a:off x="917521" y="8148577"/>
            <a:ext cx="6173090" cy="1619133"/>
            <a:chOff x="917521" y="8148577"/>
            <a:chExt cx="5585919" cy="1619133"/>
          </a:xfrm>
        </p:grpSpPr>
        <p:sp>
          <p:nvSpPr>
            <p:cNvPr id="9" name="object 9"/>
            <p:cNvSpPr txBox="1"/>
            <p:nvPr/>
          </p:nvSpPr>
          <p:spPr>
            <a:xfrm>
              <a:off x="917521" y="8148577"/>
              <a:ext cx="5585919" cy="143629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MQBQQV+Wingdings"/>
                  <a:cs typeface="MQBQQV+Wingdings"/>
                </a:rPr>
                <a:t>.</a:t>
              </a:r>
              <a:r>
                <a:rPr sz="1600" spc="809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používají se relativně často pro</a:t>
              </a:r>
              <a:r>
                <a:rPr sz="1600" b="1" spc="13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zvýšení rozpustnosti buď iontové</a:t>
              </a:r>
            </a:p>
            <a:p>
              <a:pPr marL="228549" marR="0">
                <a:lnSpc>
                  <a:spcPts val="1554"/>
                </a:lnSpc>
                <a:spcBef>
                  <a:spcPts val="6"/>
                </a:spcBef>
                <a:spcAft>
                  <a:spcPts val="0"/>
                </a:spcAft>
              </a:pP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sloučeniny nebo</a:t>
              </a:r>
              <a:r>
                <a:rPr sz="1600" b="1" spc="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reagentu</a:t>
              </a:r>
            </a:p>
            <a:p>
              <a:pPr marL="0" marR="0">
                <a:lnSpc>
                  <a:spcPts val="1558"/>
                </a:lnSpc>
                <a:spcBef>
                  <a:spcPts val="42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MQBQQV+Wingdings"/>
                  <a:cs typeface="MQBQQV+Wingdings"/>
                </a:rPr>
                <a:t>.</a:t>
              </a:r>
              <a:r>
                <a:rPr sz="1600" spc="809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převládá vliv jednoho nebo</a:t>
              </a:r>
              <a:r>
                <a:rPr sz="1600" b="1" spc="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druhého rozpouštědla</a:t>
              </a:r>
            </a:p>
            <a:p>
              <a:pPr marL="0" marR="0">
                <a:lnSpc>
                  <a:spcPts val="1558"/>
                </a:lnSpc>
                <a:spcBef>
                  <a:spcPts val="42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MQBQQV+Wingdings"/>
                  <a:cs typeface="MQBQQV+Wingdings"/>
                </a:rPr>
                <a:t>.</a:t>
              </a:r>
              <a:r>
                <a:rPr sz="1600" spc="809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u ideálního chování směsi se často</a:t>
              </a:r>
              <a:r>
                <a:rPr sz="1600" b="1" spc="12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setkáváme s</a:t>
              </a:r>
              <a:r>
                <a:rPr sz="1600" b="1" spc="28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aditivním</a:t>
              </a:r>
              <a:r>
                <a:rPr sz="1600" b="1" spc="-12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účinkem</a:t>
              </a:r>
            </a:p>
            <a:p>
              <a:pPr marL="228549" marR="0">
                <a:lnSpc>
                  <a:spcPts val="1554"/>
                </a:lnSpc>
                <a:spcBef>
                  <a:spcPts val="3"/>
                </a:spcBef>
                <a:spcAft>
                  <a:spcPts val="0"/>
                </a:spcAft>
              </a:pPr>
              <a:r>
                <a:rPr sz="16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vlastnosti</a:t>
              </a: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917521" y="9357341"/>
              <a:ext cx="5566857" cy="41036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1558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600" dirty="0">
                  <a:solidFill>
                    <a:srgbClr val="000000"/>
                  </a:solidFill>
                  <a:latin typeface="MQBQQV+Wingdings"/>
                  <a:cs typeface="MQBQQV+Wingdings"/>
                </a:rPr>
                <a:t>.</a:t>
              </a:r>
              <a:r>
                <a:rPr sz="1600" spc="809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neideální chování směsi</a:t>
              </a:r>
              <a:r>
                <a:rPr sz="1600" b="1" spc="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se projevuje</a:t>
              </a:r>
              <a:r>
                <a:rPr sz="1600" b="1" spc="-1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v</a:t>
              </a:r>
              <a:r>
                <a:rPr sz="1600" b="1" spc="26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synergickém</a:t>
              </a:r>
              <a:r>
                <a:rPr sz="1600" b="1" spc="-13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neb</a:t>
              </a:r>
              <a:r>
                <a:rPr sz="16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o</a:t>
              </a:r>
            </a:p>
            <a:p>
              <a:pPr marL="228549" marR="0">
                <a:lnSpc>
                  <a:spcPts val="1554"/>
                </a:lnSpc>
                <a:spcBef>
                  <a:spcPts val="14"/>
                </a:spcBef>
                <a:spcAft>
                  <a:spcPts val="0"/>
                </a:spcAft>
              </a:pPr>
              <a:r>
                <a:rPr sz="1600" b="1" dirty="0">
                  <a:solidFill>
                    <a:srgbClr val="000000"/>
                  </a:solidFill>
                  <a:latin typeface="DSLDIB+Times New Roman Bold"/>
                  <a:cs typeface="DSLDIB+Times New Roman Bold"/>
                </a:rPr>
                <a:t>antagonisti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ckém</a:t>
              </a:r>
              <a:r>
                <a:rPr sz="1600" b="1" spc="-10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 </a:t>
              </a:r>
              <a:r>
                <a:rPr sz="1600" b="1" dirty="0">
                  <a:solidFill>
                    <a:srgbClr val="000000"/>
                  </a:solidFill>
                  <a:latin typeface="OJVNAU+Times New Roman Bold"/>
                  <a:cs typeface="OJVNAU+Times New Roman Bold"/>
                </a:rPr>
                <a:t>působení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150924" y="5813679"/>
            <a:ext cx="3790772" cy="3801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464" y="893296"/>
            <a:ext cx="564456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LETBCR+Arial Bold"/>
                <a:cs typeface="LETBCR+Arial Bold"/>
              </a:rPr>
              <a:t>SOLVATAČNÍ VLASTNOSTI ROZPOUŠTĚDEL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8994" y="1478645"/>
            <a:ext cx="588157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Pozn: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34794" y="1682861"/>
            <a:ext cx="4682707" cy="84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CTLUO+Times New Roman"/>
                <a:cs typeface="JCTLUO+Times New Roman"/>
              </a:rPr>
              <a:t>-</a:t>
            </a:r>
            <a:r>
              <a:rPr sz="1400" spc="984" dirty="0">
                <a:solidFill>
                  <a:srgbClr val="000000"/>
                </a:solidFill>
                <a:latin typeface="JCTLUO+Times New Roman"/>
                <a:cs typeface="JCTLUO+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těžko</a:t>
            </a:r>
            <a:r>
              <a:rPr sz="1400" b="1" spc="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se hledá</a:t>
            </a:r>
            <a:r>
              <a:rPr sz="14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vlastnost, která</a:t>
            </a:r>
            <a:r>
              <a:rPr sz="1400" b="1" spc="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by dokázala předpovědět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schopnost rozpouštědla solvatovat ion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JCTLUO+Times New Roman"/>
                <a:cs typeface="JCTLUO+Times New Roman"/>
              </a:rPr>
              <a:t>-</a:t>
            </a:r>
            <a:r>
              <a:rPr sz="1400" spc="984" dirty="0">
                <a:solidFill>
                  <a:srgbClr val="000000"/>
                </a:solidFill>
                <a:latin typeface="JCTLUO+Times New Roman"/>
                <a:cs typeface="JCTLUO+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existují rozpouštědla, která</a:t>
            </a:r>
            <a:r>
              <a:rPr sz="1400" b="1" spc="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dobře solvatují zpravidla jen</a:t>
            </a:r>
          </a:p>
          <a:p>
            <a:pPr marL="22860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jeden druh</a:t>
            </a:r>
            <a:r>
              <a:rPr sz="1400" b="1" spc="-17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iontu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63394" y="2499725"/>
            <a:ext cx="3294400" cy="441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Př.</a:t>
            </a:r>
            <a:r>
              <a:rPr sz="1400" b="1" spc="1248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kationty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–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hexamethylfosfortriamid</a:t>
            </a:r>
          </a:p>
          <a:p>
            <a:pPr marL="434720" marR="0">
              <a:lnSpc>
                <a:spcPts val="1554"/>
              </a:lnSpc>
              <a:spcBef>
                <a:spcPts val="1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anionty</a:t>
            </a:r>
            <a:r>
              <a:rPr sz="1400" b="1" spc="1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 DMSO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464" y="3321838"/>
            <a:ext cx="5399066" cy="57708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Přehled vlastností, které</a:t>
            </a:r>
            <a:r>
              <a:rPr sz="2000" b="1" i="1" spc="-14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mohou být</a:t>
            </a:r>
            <a:r>
              <a:rPr sz="2000" b="1" i="1" spc="-14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použity jako</a:t>
            </a:r>
          </a:p>
          <a:p>
            <a:pPr marL="0" marR="0">
              <a:lnSpc>
                <a:spcPts val="2219"/>
              </a:lnSpc>
              <a:spcBef>
                <a:spcPts val="87"/>
              </a:spcBef>
              <a:spcAft>
                <a:spcPts val="0"/>
              </a:spcAft>
            </a:pPr>
            <a:r>
              <a:rPr sz="2000" b="1" i="1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kritérium pro</a:t>
            </a:r>
            <a:r>
              <a:rPr sz="2000" b="1" i="1" spc="-15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RSOBSI+Times New Roman Bold Italic"/>
                <a:cs typeface="RSOBSI+Times New Roman Bold Italic"/>
              </a:rPr>
              <a:t>posouzení solvatační schopnosti: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0350" y="4114174"/>
            <a:ext cx="588223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A) odhad</a:t>
            </a:r>
            <a:r>
              <a:rPr sz="1400" b="1" spc="-16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schopnosti donace volného elektronového páru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směrem </a:t>
            </a:r>
            <a:r>
              <a:rPr sz="1400" b="1" spc="-2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ke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kationtu (zpravidla rozpouštědla s</a:t>
            </a:r>
            <a:r>
              <a:rPr sz="1400" b="1" spc="29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O nebo N </a:t>
            </a:r>
            <a:r>
              <a:rPr sz="1400" b="1" dirty="0" err="1">
                <a:solidFill>
                  <a:srgbClr val="000000"/>
                </a:solidFill>
                <a:latin typeface="DSLDIB+Times New Roman Bold"/>
                <a:cs typeface="DSLDIB+Times New Roman Bold"/>
              </a:rPr>
              <a:t>jako</a:t>
            </a:r>
            <a:r>
              <a:rPr sz="1400" b="1" spc="12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do</a:t>
            </a:r>
            <a:r>
              <a:rPr sz="1400" b="1" dirty="0" err="1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norovým</a:t>
            </a:r>
            <a:r>
              <a:rPr lang="cs-CZ"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atomem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28064" y="4928515"/>
            <a:ext cx="476044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*</a:t>
            </a: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GUTMANOVO DONOROVÉ ČÍSLO </a:t>
            </a:r>
            <a:r>
              <a:rPr sz="20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DN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(</a:t>
            </a:r>
            <a:r>
              <a:rPr sz="1400" b="1" dirty="0">
                <a:latin typeface="OJVNAU+Times New Roman Bold"/>
                <a:cs typeface="OJVNAU+Times New Roman Bold"/>
              </a:rPr>
              <a:t>je založeno na</a:t>
            </a:r>
            <a:r>
              <a:rPr sz="1400" b="1" spc="-12" dirty="0"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latin typeface="OJVNAU+Times New Roman Bold"/>
                <a:cs typeface="OJVNAU+Times New Roman Bold"/>
              </a:rPr>
              <a:t>velikosti enthalpie procesu interakce různých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rozpouštědel s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SbCl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5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 1,2-dichlorethanu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1431" y="5825728"/>
            <a:ext cx="28116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cs-CZ" altLang="cs-CZ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</a:t>
            </a:r>
            <a:r>
              <a:rPr kumimoji="0" lang="cs-CZ" altLang="cs-CZ" sz="14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r</a:t>
            </a:r>
            <a:endParaRPr sz="1400" b="1" dirty="0">
              <a:solidFill>
                <a:srgbClr val="000000"/>
              </a:solidFill>
              <a:latin typeface="DSLDIB+Times New Roman Bold"/>
              <a:cs typeface="DSLDIB+Times New Roman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0469" y="5825728"/>
            <a:ext cx="409936" cy="44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DN</a:t>
            </a:r>
          </a:p>
          <a:p>
            <a:pPr marL="39623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8168" y="6036040"/>
            <a:ext cx="51902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voda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84271" y="6036040"/>
            <a:ext cx="553949" cy="2765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78,3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109,5</a:t>
            </a:r>
          </a:p>
          <a:p>
            <a:pPr marL="4572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32,6</a:t>
            </a:r>
          </a:p>
          <a:p>
            <a:pPr marL="4572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24,3</a:t>
            </a:r>
          </a:p>
          <a:p>
            <a:pPr marL="4572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65,1</a:t>
            </a:r>
          </a:p>
          <a:p>
            <a:pPr marL="4572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38,6</a:t>
            </a:r>
          </a:p>
          <a:p>
            <a:pPr marL="4572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37,5</a:t>
            </a:r>
          </a:p>
          <a:p>
            <a:pPr marL="4572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48,9</a:t>
            </a:r>
          </a:p>
          <a:p>
            <a:pPr marL="4572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36,7</a:t>
            </a:r>
          </a:p>
          <a:p>
            <a:pPr marL="4572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20,5</a:t>
            </a:r>
          </a:p>
          <a:p>
            <a:pPr marL="4572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29,6</a:t>
            </a:r>
          </a:p>
          <a:p>
            <a:pPr marL="45720" marR="0">
              <a:lnSpc>
                <a:spcPts val="1554"/>
              </a:lnSpc>
              <a:spcBef>
                <a:spcPts val="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12,3</a:t>
            </a:r>
          </a:p>
          <a:p>
            <a:pPr marL="89916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4,7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98168" y="6247876"/>
            <a:ext cx="1580826" cy="1500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formamid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methanol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ethanol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propylen karbonát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nitromethan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acetonitril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DMSO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34561" y="6247876"/>
            <a:ext cx="464439" cy="234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24,7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23,5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30,0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15,1</a:t>
            </a:r>
          </a:p>
          <a:p>
            <a:pPr marL="44196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2,7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14,1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29,8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26,6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17,0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38,8</a:t>
            </a:r>
          </a:p>
          <a:p>
            <a:pPr marL="0" marR="0">
              <a:lnSpc>
                <a:spcPts val="1554"/>
              </a:lnSpc>
              <a:spcBef>
                <a:spcPts val="10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33,1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98168" y="7723108"/>
            <a:ext cx="687149" cy="445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DMFA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aceton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98168" y="8145256"/>
            <a:ext cx="1013902" cy="107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HMPTA</a:t>
            </a:r>
          </a:p>
          <a:p>
            <a:pPr marL="0" marR="0">
              <a:lnSpc>
                <a:spcPts val="1554"/>
              </a:lnSpc>
              <a:spcBef>
                <a:spcPts val="54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pyridin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chloroform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ethylacetát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THF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29991" y="8778098"/>
            <a:ext cx="464439" cy="867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6,03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7,39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4,22</a:t>
            </a:r>
          </a:p>
          <a:p>
            <a:pPr marL="44195" marR="0">
              <a:lnSpc>
                <a:spcPts val="1554"/>
              </a:lnSpc>
              <a:spcBef>
                <a:spcPts val="6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1,9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34561" y="8778098"/>
            <a:ext cx="464439" cy="656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17,1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20,1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19,2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98168" y="9198721"/>
            <a:ext cx="1073454" cy="447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diethylether</a:t>
            </a:r>
          </a:p>
          <a:p>
            <a:pPr marL="0" marR="0">
              <a:lnSpc>
                <a:spcPts val="1554"/>
              </a:lnSpc>
              <a:spcBef>
                <a:spcPts val="62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n-hexan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751329" y="6278753"/>
            <a:ext cx="4957063" cy="848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090805" y="3940789"/>
            <a:ext cx="1365685" cy="988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3038" y="2356078"/>
            <a:ext cx="1586422" cy="1174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8064" y="893175"/>
            <a:ext cx="5426813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*</a:t>
            </a: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ROZHODUJÍCÍ</a:t>
            </a:r>
            <a:r>
              <a:rPr sz="1400" b="1" spc="360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JE </a:t>
            </a: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TAKÉ </a:t>
            </a:r>
            <a:r>
              <a:rPr sz="14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DOSTUPNOST </a:t>
            </a: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VOLNÉHO</a:t>
            </a:r>
            <a:r>
              <a:rPr sz="1400" b="1" spc="-12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EL. PÁRU</a:t>
            </a:r>
          </a:p>
          <a:p>
            <a:pPr marL="0" marR="0">
              <a:lnSpc>
                <a:spcPts val="1554"/>
              </a:lnSpc>
              <a:spcBef>
                <a:spcPts val="17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DONOROVÉHO ATOMU PRO PŘÍPADNOU INTERAKCI</a:t>
            </a:r>
            <a:r>
              <a:rPr sz="1400" b="1" spc="14" dirty="0">
                <a:solidFill>
                  <a:srgbClr val="0070C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AKCEPTOREM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464" y="1711817"/>
            <a:ext cx="5847594" cy="451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např. u nitromethanu jde o delokalizaci zlomkového záporného náboje na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celou skupinu NO</a:t>
            </a:r>
            <a:r>
              <a:rPr sz="1350" b="1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</a:t>
            </a:r>
            <a:r>
              <a:rPr sz="1350" b="1" spc="16" baseline="-1457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(což</a:t>
            </a:r>
            <a:r>
              <a:rPr sz="14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snižuje jeho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schopnost</a:t>
            </a:r>
            <a:r>
              <a:rPr sz="1400" b="1" spc="-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solvatace)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5715" y="2602267"/>
            <a:ext cx="287229" cy="23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6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BHLPKB+Arial"/>
                <a:cs typeface="BHLPKB+Arial"/>
              </a:rPr>
              <a:t>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74533" y="2762125"/>
            <a:ext cx="334735" cy="25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3"/>
              </a:lnSpc>
              <a:spcBef>
                <a:spcPts val="0"/>
              </a:spcBef>
              <a:spcAft>
                <a:spcPts val="0"/>
              </a:spcAft>
            </a:pPr>
            <a:r>
              <a:rPr sz="1350" spc="20" dirty="0">
                <a:solidFill>
                  <a:srgbClr val="000000"/>
                </a:solidFill>
                <a:latin typeface="PWURMW+Symbol"/>
                <a:cs typeface="PWURMW+Symbol"/>
              </a:rPr>
              <a:t>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0838" y="2789539"/>
            <a:ext cx="656172" cy="27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6"/>
              </a:lnSpc>
              <a:spcBef>
                <a:spcPts val="0"/>
              </a:spcBef>
              <a:spcAft>
                <a:spcPts val="0"/>
              </a:spcAft>
            </a:pPr>
            <a:r>
              <a:rPr sz="1350" spc="29" dirty="0">
                <a:solidFill>
                  <a:srgbClr val="000000"/>
                </a:solidFill>
                <a:latin typeface="BHLPKB+Arial"/>
                <a:cs typeface="BHLPKB+Arial"/>
              </a:rPr>
              <a:t>CH</a:t>
            </a:r>
            <a:r>
              <a:rPr sz="1350" spc="27" baseline="-33277" dirty="0">
                <a:solidFill>
                  <a:srgbClr val="000000"/>
                </a:solidFill>
                <a:latin typeface="BHLPKB+Arial"/>
                <a:cs typeface="BHLPKB+Arial"/>
              </a:rPr>
              <a:t>3</a:t>
            </a:r>
            <a:r>
              <a:rPr sz="1350" spc="42" dirty="0">
                <a:solidFill>
                  <a:srgbClr val="000000"/>
                </a:solidFill>
                <a:latin typeface="BHLPKB+Arial"/>
                <a:cs typeface="BHLPKB+Arial"/>
              </a:rPr>
              <a:t>-N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23165" y="3051085"/>
            <a:ext cx="287229" cy="23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6"/>
              </a:lnSpc>
              <a:spcBef>
                <a:spcPts val="0"/>
              </a:spcBef>
              <a:spcAft>
                <a:spcPts val="0"/>
              </a:spcAft>
            </a:pPr>
            <a:r>
              <a:rPr sz="1350" dirty="0">
                <a:solidFill>
                  <a:srgbClr val="000000"/>
                </a:solidFill>
                <a:latin typeface="BHLPKB+Arial"/>
                <a:cs typeface="BHLPKB+Arial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9464" y="3484610"/>
            <a:ext cx="1259014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-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stérické vlivy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6787" y="4076347"/>
            <a:ext cx="437165" cy="256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250" spc="-12" dirty="0">
                <a:solidFill>
                  <a:srgbClr val="000000"/>
                </a:solidFill>
                <a:latin typeface="BHLPKB+Arial"/>
                <a:cs typeface="BHLPKB+Arial"/>
              </a:rPr>
              <a:t>CH</a:t>
            </a:r>
            <a:r>
              <a:rPr sz="1300" baseline="-33446" dirty="0">
                <a:solidFill>
                  <a:srgbClr val="000000"/>
                </a:solidFill>
                <a:latin typeface="BHLPKB+Arial"/>
                <a:cs typeface="BHLPKB+Arial"/>
              </a:rPr>
              <a:t>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299584" y="4338888"/>
            <a:ext cx="991224" cy="522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sz="1250" spc="-58" dirty="0">
                <a:solidFill>
                  <a:srgbClr val="000000"/>
                </a:solidFill>
                <a:latin typeface="BHLPKB+Arial"/>
                <a:cs typeface="BHLPKB+Arial"/>
              </a:rPr>
              <a:t>H</a:t>
            </a:r>
            <a:r>
              <a:rPr sz="1300" spc="-16" baseline="-33646" dirty="0">
                <a:solidFill>
                  <a:srgbClr val="000000"/>
                </a:solidFill>
                <a:latin typeface="BHLPKB+Arial"/>
                <a:cs typeface="BHLPKB+Arial"/>
              </a:rPr>
              <a:t>3</a:t>
            </a:r>
            <a:r>
              <a:rPr sz="1250" dirty="0">
                <a:solidFill>
                  <a:srgbClr val="000000"/>
                </a:solidFill>
                <a:latin typeface="BHLPKB+Arial"/>
                <a:cs typeface="BHLPKB+Arial"/>
              </a:rPr>
              <a:t>C</a:t>
            </a:r>
            <a:r>
              <a:rPr sz="1250" spc="812" dirty="0">
                <a:solidFill>
                  <a:srgbClr val="000000"/>
                </a:solidFill>
                <a:latin typeface="BHLPKB+Arial"/>
                <a:cs typeface="BHLPKB+Arial"/>
              </a:rPr>
              <a:t> </a:t>
            </a:r>
            <a:r>
              <a:rPr sz="1250" spc="17" dirty="0">
                <a:solidFill>
                  <a:srgbClr val="000000"/>
                </a:solidFill>
                <a:latin typeface="BHLPKB+Arial"/>
                <a:cs typeface="BHLPKB+Arial"/>
              </a:rPr>
              <a:t>C-OH</a:t>
            </a:r>
          </a:p>
          <a:p>
            <a:pPr marL="427203" marR="0">
              <a:lnSpc>
                <a:spcPts val="1392"/>
              </a:lnSpc>
              <a:spcBef>
                <a:spcPts val="305"/>
              </a:spcBef>
              <a:spcAft>
                <a:spcPts val="0"/>
              </a:spcAft>
            </a:pPr>
            <a:r>
              <a:rPr sz="1250" spc="-12" dirty="0">
                <a:solidFill>
                  <a:srgbClr val="000000"/>
                </a:solidFill>
                <a:latin typeface="BHLPKB+Arial"/>
                <a:cs typeface="BHLPKB+Arial"/>
              </a:rPr>
              <a:t>CH</a:t>
            </a:r>
            <a:r>
              <a:rPr sz="1300" baseline="-33646" dirty="0">
                <a:solidFill>
                  <a:srgbClr val="000000"/>
                </a:solidFill>
                <a:latin typeface="BHLPKB+Arial"/>
                <a:cs typeface="BHLPKB+Arial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8064" y="5204324"/>
            <a:ext cx="296359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</a:t>
            </a:r>
            <a:r>
              <a:rPr kumimoji="0" lang="cs-CZ" altLang="cs-CZ" sz="1800" b="1" i="0" u="none" strike="noStrike" cap="none" normalizeH="0" baseline="-25000" dirty="0">
                <a:ln>
                  <a:noFill/>
                </a:ln>
                <a:solidFill>
                  <a:srgbClr val="FF0000"/>
                </a:solidFill>
                <a:effectLst/>
                <a:sym typeface="Symbol" panose="05050102010706020507" pitchFamily="18" charset="2"/>
              </a:rPr>
              <a:t>r</a:t>
            </a:r>
            <a:r>
              <a:rPr sz="18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– dielektrická konstanta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98574" y="5465810"/>
            <a:ext cx="4829638" cy="441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čím</a:t>
            </a:r>
            <a:r>
              <a:rPr sz="1400" b="1" spc="-16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větší hodnoty dosahuje, tím</a:t>
            </a:r>
            <a:r>
              <a:rPr sz="1400" b="1" spc="-18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větší solvatační schopnosti by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mělo být dosaženo</a:t>
            </a:r>
            <a:r>
              <a:rPr sz="1400" b="1" spc="16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což není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vždy pravda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98574" y="6080236"/>
            <a:ext cx="564113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např.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196461" y="6290548"/>
            <a:ext cx="281168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071237" y="6290548"/>
            <a:ext cx="1500737" cy="868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716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Poznámka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téměř nesolvatuje</a:t>
            </a:r>
          </a:p>
          <a:p>
            <a:pPr marL="0" marR="0">
              <a:lnSpc>
                <a:spcPts val="1554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malá solvatace</a:t>
            </a:r>
          </a:p>
          <a:p>
            <a:pPr marL="0" marR="0">
              <a:lnSpc>
                <a:spcPts val="1554"/>
              </a:lnSpc>
              <a:spcBef>
                <a:spcPts val="5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slušná solvatace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798574" y="6500860"/>
            <a:ext cx="1242185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aceton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nitromethan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methylalkohol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105021" y="6500860"/>
            <a:ext cx="464439" cy="657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20,5</a:t>
            </a:r>
          </a:p>
          <a:p>
            <a:pPr marL="0" marR="0">
              <a:lnSpc>
                <a:spcPts val="1554"/>
              </a:lnSpc>
              <a:spcBef>
                <a:spcPts val="6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38,6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32,6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8574" y="896900"/>
            <a:ext cx="486230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DSLDIB+Times New Roman Bold"/>
                <a:cs typeface="DSLDIB+Times New Roman Bold"/>
              </a:rPr>
              <a:t>METODY STUDIA SOLVAT</a:t>
            </a:r>
            <a:r>
              <a:rPr sz="2000" b="1" dirty="0">
                <a:solidFill>
                  <a:srgbClr val="FF0000"/>
                </a:solidFill>
                <a:latin typeface="OJVNAU+Times New Roman Bold"/>
                <a:cs typeface="OJVNAU+Times New Roman Bold"/>
              </a:rPr>
              <a:t>ACE IONTŮ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9464" y="1481300"/>
            <a:ext cx="268969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A) NMR SPEKTROSKOPIE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28064" y="1885684"/>
            <a:ext cx="3637560" cy="2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QBQQV+Wingdings"/>
                <a:cs typeface="MQBQQV+Wingdings"/>
              </a:rPr>
              <a:t></a:t>
            </a:r>
            <a:r>
              <a:rPr sz="1400" spc="3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pomo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cí jader</a:t>
            </a:r>
            <a:r>
              <a:rPr sz="1400" b="1" spc="-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samostatně</a:t>
            </a:r>
            <a:r>
              <a:rPr sz="1400" b="1" spc="-12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aktivních</a:t>
            </a:r>
            <a:r>
              <a:rPr sz="1400" b="1" spc="-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</a:t>
            </a:r>
            <a:r>
              <a:rPr sz="1400" b="1" spc="26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NMR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8430" y="2066035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22374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71954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39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13711" y="2066035"/>
            <a:ext cx="3238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133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70911" y="2066035"/>
            <a:ext cx="2095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15334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75583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87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56837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27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37837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59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02657" y="2066035"/>
            <a:ext cx="267461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63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33949" y="2066035"/>
            <a:ext cx="323850" cy="164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139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48994" y="2091293"/>
            <a:ext cx="4952336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(</a:t>
            </a:r>
            <a:r>
              <a:rPr sz="1400" b="1" spc="108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Li,</a:t>
            </a:r>
            <a:r>
              <a:rPr sz="1400" b="1" spc="124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Na,</a:t>
            </a:r>
            <a:r>
              <a:rPr sz="1400" b="1" spc="76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K,</a:t>
            </a:r>
            <a:r>
              <a:rPr sz="1400" b="1" spc="135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Cs,</a:t>
            </a:r>
            <a:r>
              <a:rPr sz="1400" b="1" spc="455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Be,</a:t>
            </a:r>
            <a:r>
              <a:rPr sz="1400" b="1" spc="906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Mg,</a:t>
            </a:r>
            <a:r>
              <a:rPr sz="1400" b="1" spc="90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Sr,</a:t>
            </a:r>
            <a:r>
              <a:rPr sz="1400" b="1" spc="908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Al,</a:t>
            </a:r>
            <a:r>
              <a:rPr sz="1400" b="1" spc="914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Co,</a:t>
            </a:r>
            <a:r>
              <a:rPr sz="1400" b="1" spc="1263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Cu.</a:t>
            </a:r>
            <a:r>
              <a:rPr sz="1400" b="1" spc="1352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La</a:t>
            </a:r>
            <a:r>
              <a:rPr sz="1400" b="1" spc="17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atd.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8064" y="2474467"/>
            <a:ext cx="3678646" cy="26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MQBQQV+Wingdings"/>
                <a:cs typeface="MQBQQV+Wingdings"/>
              </a:rPr>
              <a:t></a:t>
            </a:r>
            <a:r>
              <a:rPr sz="1400" spc="3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u protických rozpouštědel pomocí</a:t>
            </a:r>
            <a:r>
              <a:rPr sz="1400" b="1" spc="2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350" b="1" baseline="46286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1</a:t>
            </a:r>
            <a:r>
              <a:rPr sz="1400" b="1" dirty="0">
                <a:solidFill>
                  <a:srgbClr val="000000"/>
                </a:solidFill>
                <a:latin typeface="DSLDIB+Times New Roman Bold"/>
                <a:cs typeface="DSLDIB+Times New Roman Bold"/>
              </a:rPr>
              <a:t>H-NMR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8064" y="2909681"/>
            <a:ext cx="2968651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POMALÁ VÝMĚNA ( nízké teploty)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01018" y="3204245"/>
            <a:ext cx="5448287" cy="440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(jiné resonanční signály protonů vody</a:t>
            </a:r>
            <a:r>
              <a:rPr sz="1400" b="1" spc="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</a:t>
            </a:r>
            <a:r>
              <a:rPr sz="1400" b="1" spc="1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primární</a:t>
            </a:r>
            <a:r>
              <a:rPr sz="1400" b="1" spc="-10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solvatační sféře</a:t>
            </a:r>
            <a:r>
              <a:rPr sz="1400" b="1" spc="-13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a ve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volné</a:t>
            </a:r>
            <a:r>
              <a:rPr sz="1400" b="1" spc="-15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OJVNAU+Times New Roman Bold"/>
                <a:cs typeface="OJVNAU+Times New Roman Bold"/>
              </a:rPr>
              <a:t>vodě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10A3AB27-FDCA-4743-811E-4C6040436345}"/>
              </a:ext>
            </a:extLst>
          </p:cNvPr>
          <p:cNvSpPr/>
          <p:nvPr/>
        </p:nvSpPr>
        <p:spPr>
          <a:xfrm>
            <a:off x="1590039" y="3911733"/>
            <a:ext cx="4573270" cy="388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852170" y="1235894"/>
            <a:ext cx="5852160" cy="404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6266" y="489110"/>
            <a:ext cx="289413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B) UV-VIS</a:t>
            </a:r>
            <a:r>
              <a:rPr sz="1600" b="1" spc="1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DSLDIB+Times New Roman Bold"/>
                <a:cs typeface="DSLDIB+Times New Roman Bold"/>
              </a:rPr>
              <a:t>SPEKTROSKOPIE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06E26E-3A78-4CF6-AACF-DBE4EE317AAD}"/>
              </a:ext>
            </a:extLst>
          </p:cNvPr>
          <p:cNvSpPr txBox="1"/>
          <p:nvPr/>
        </p:nvSpPr>
        <p:spPr>
          <a:xfrm>
            <a:off x="969938" y="6302260"/>
            <a:ext cx="5734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Podrobněji o energetickém štěpení ligandů v oktaedrické, ligandovém poli v kapitole Př2 o komplexech-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99160" y="887476"/>
            <a:ext cx="4777740" cy="8799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1069</Words>
  <Application>Microsoft Office PowerPoint</Application>
  <PresentationFormat>Vlastní</PresentationFormat>
  <Paragraphs>256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30" baseType="lpstr">
      <vt:lpstr>GIDWBE+Times New Roman Bold Italic</vt:lpstr>
      <vt:lpstr>Calibri</vt:lpstr>
      <vt:lpstr>OJVNAU+Times New Roman Bold</vt:lpstr>
      <vt:lpstr>PWURMW+Symbol</vt:lpstr>
      <vt:lpstr>RSOBSI+Times New Roman Bold Italic</vt:lpstr>
      <vt:lpstr>LETBCR+Arial Bold</vt:lpstr>
      <vt:lpstr>JCTLUO+Times New Roman</vt:lpstr>
      <vt:lpstr>Wingdings</vt:lpstr>
      <vt:lpstr>Times New Roman</vt:lpstr>
      <vt:lpstr>MQBQQV+Wingdings</vt:lpstr>
      <vt:lpstr>BHLPKB+Arial</vt:lpstr>
      <vt:lpstr>DSLDIB+Times New Roman Bold</vt:lpstr>
      <vt:lpstr>TNMDSJ+Arial Bold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Jiří Příhoda</cp:lastModifiedBy>
  <cp:revision>11</cp:revision>
  <dcterms:modified xsi:type="dcterms:W3CDTF">2021-06-02T08:07:59Z</dcterms:modified>
</cp:coreProperties>
</file>